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8" r:id="rId3"/>
    <p:sldId id="259" r:id="rId4"/>
    <p:sldId id="260" r:id="rId5"/>
    <p:sldId id="261" r:id="rId6"/>
    <p:sldId id="262" r:id="rId7"/>
    <p:sldId id="263" r:id="rId8"/>
    <p:sldId id="264" r:id="rId9"/>
    <p:sldId id="265" r:id="rId10"/>
    <p:sldId id="266" r:id="rId11"/>
    <p:sldId id="272" r:id="rId12"/>
    <p:sldId id="267" r:id="rId13"/>
    <p:sldId id="269" r:id="rId14"/>
    <p:sldId id="271" r:id="rId15"/>
  </p:sldIdLst>
  <p:sldSz cx="12192000" cy="6858000"/>
  <p:notesSz cx="6858000" cy="9144000"/>
  <p:embeddedFontLst>
    <p:embeddedFont>
      <p:font typeface="Britannic Bold" panose="020B0903060703020204" pitchFamily="34"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B34F-95DE-4F75-9120-5D8D80C5BE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BD349-65FE-4407-8539-4F371A415D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6DE18A-2E47-4242-A8F2-C11B0B21A55E}"/>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5" name="Footer Placeholder 4">
            <a:extLst>
              <a:ext uri="{FF2B5EF4-FFF2-40B4-BE49-F238E27FC236}">
                <a16:creationId xmlns:a16="http://schemas.microsoft.com/office/drawing/2014/main" id="{69565034-C168-4732-B432-8FF583B5C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9A9BF-EEF9-444D-8EAF-97C0E82ACED7}"/>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270486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261A-A016-4ECF-8F7E-9C78ED3A17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1485AB-7E13-4F2E-B915-0E53E63F6E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D1575-28F1-4F0E-B0D8-4C1CEAFCA220}"/>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5" name="Footer Placeholder 4">
            <a:extLst>
              <a:ext uri="{FF2B5EF4-FFF2-40B4-BE49-F238E27FC236}">
                <a16:creationId xmlns:a16="http://schemas.microsoft.com/office/drawing/2014/main" id="{56583AED-FF8D-4C01-9857-AD3D80264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1EE32-F744-451D-9AF1-B78B7ECA0E89}"/>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107673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05FF9-D005-48EF-8258-5B90F0F919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72D2D7-7BE8-40B4-8B59-211DFD0F5D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87AE9-37AE-454B-8D96-C377060E1D45}"/>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5" name="Footer Placeholder 4">
            <a:extLst>
              <a:ext uri="{FF2B5EF4-FFF2-40B4-BE49-F238E27FC236}">
                <a16:creationId xmlns:a16="http://schemas.microsoft.com/office/drawing/2014/main" id="{961090A6-0852-46E1-BC1A-773DC09DA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BD036-0CDC-452A-B00D-7220DD14E1A7}"/>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163287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44E4-0A57-4904-9F9A-4236AD8CF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40AE1-1E0C-4219-8DCC-823E5B10CE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D2143-8F50-4FFD-AD4C-EDC3D3A32003}"/>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5" name="Footer Placeholder 4">
            <a:extLst>
              <a:ext uri="{FF2B5EF4-FFF2-40B4-BE49-F238E27FC236}">
                <a16:creationId xmlns:a16="http://schemas.microsoft.com/office/drawing/2014/main" id="{10B276F6-50C8-4C92-ABAD-0B1B0EE16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D87C4-7133-4DF8-B153-D2FC012FC2FD}"/>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201715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03AB-7578-4F6E-8467-74BB5E813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8055B-206D-4880-BCC8-67EBCB7D7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A64D6D-07FD-44CA-818D-D1429C401D5F}"/>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5" name="Footer Placeholder 4">
            <a:extLst>
              <a:ext uri="{FF2B5EF4-FFF2-40B4-BE49-F238E27FC236}">
                <a16:creationId xmlns:a16="http://schemas.microsoft.com/office/drawing/2014/main" id="{2DFACEE0-67B8-4AC3-9867-C8B36EBE0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51F6E-E094-41DA-A8B1-23CF543F68BB}"/>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337281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9406-AC28-46D0-B6D3-1CE4CE890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DD6EE-26CE-457C-9898-53855D49C9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786DE2-7825-4487-807F-653C532EB0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BE5C4C-6307-4E08-84B0-3C9FA1A4AB35}"/>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6" name="Footer Placeholder 5">
            <a:extLst>
              <a:ext uri="{FF2B5EF4-FFF2-40B4-BE49-F238E27FC236}">
                <a16:creationId xmlns:a16="http://schemas.microsoft.com/office/drawing/2014/main" id="{F0BE7ADB-7A6F-4AAD-8853-05DA38E589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B89A0-0A93-4B1D-8D20-E79BC6A2B060}"/>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95473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893F-325C-4912-A7F6-5AFC11FC55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B1C6D5-5BE8-445E-ABA1-2517603274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993231-054B-45CC-A350-5C7E8BA489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0CBAD-59FC-4BD8-85F8-3A60ADA77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2AF2D2-1E22-4742-A200-4BC3F9AC9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46043E-A0FC-497D-907D-209DDE82AA6B}"/>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8" name="Footer Placeholder 7">
            <a:extLst>
              <a:ext uri="{FF2B5EF4-FFF2-40B4-BE49-F238E27FC236}">
                <a16:creationId xmlns:a16="http://schemas.microsoft.com/office/drawing/2014/main" id="{FC85FB85-4FBB-446C-89A4-01B97FCAC4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7BBA08-F745-4A48-B6B2-D18602052ABB}"/>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296401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C98E-CB12-4887-B4FA-44988CEFA7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46F00-2DE4-4124-8D55-72C1201F5F7E}"/>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4" name="Footer Placeholder 3">
            <a:extLst>
              <a:ext uri="{FF2B5EF4-FFF2-40B4-BE49-F238E27FC236}">
                <a16:creationId xmlns:a16="http://schemas.microsoft.com/office/drawing/2014/main" id="{652B4EF5-5E07-446C-AE3E-E44729EC13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090BEA-9B61-4A29-B405-017D643FE0C4}"/>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201926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05696-5DC8-4152-8153-4A675CE0CD7F}"/>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3" name="Footer Placeholder 2">
            <a:extLst>
              <a:ext uri="{FF2B5EF4-FFF2-40B4-BE49-F238E27FC236}">
                <a16:creationId xmlns:a16="http://schemas.microsoft.com/office/drawing/2014/main" id="{11776F6F-ABF7-4535-9B28-FB2FB99D13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68FB1D-D6DC-4671-A081-46E39B39E718}"/>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48951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A1687-607A-4BB9-A11D-0C30E4F57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79482-6C38-42EE-B68F-5BEF21FE46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6688B-07C0-43ED-A4A4-25C758E9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41D6CF-23CB-46A6-979D-920E5DCAF602}"/>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6" name="Footer Placeholder 5">
            <a:extLst>
              <a:ext uri="{FF2B5EF4-FFF2-40B4-BE49-F238E27FC236}">
                <a16:creationId xmlns:a16="http://schemas.microsoft.com/office/drawing/2014/main" id="{BF95DC84-7A9B-4945-A099-E39666BDF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77C07-1A6F-4B84-B330-1366A2322E09}"/>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406946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9629-0785-45FE-A6F5-60A8369D2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6421BA-3F4F-4856-8476-3FF184D32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A7340D-71CA-43BC-8941-0A4A6367A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7D8801-AED2-4F85-82BA-B3A7E8C1D257}"/>
              </a:ext>
            </a:extLst>
          </p:cNvPr>
          <p:cNvSpPr>
            <a:spLocks noGrp="1"/>
          </p:cNvSpPr>
          <p:nvPr>
            <p:ph type="dt" sz="half" idx="10"/>
          </p:nvPr>
        </p:nvSpPr>
        <p:spPr/>
        <p:txBody>
          <a:bodyPr/>
          <a:lstStyle/>
          <a:p>
            <a:fld id="{4A9CF3BC-2734-4462-A0DC-1708FD1D2D5C}" type="datetimeFigureOut">
              <a:rPr lang="en-US" smtClean="0"/>
              <a:t>6/4/2020</a:t>
            </a:fld>
            <a:endParaRPr lang="en-US"/>
          </a:p>
        </p:txBody>
      </p:sp>
      <p:sp>
        <p:nvSpPr>
          <p:cNvPr id="6" name="Footer Placeholder 5">
            <a:extLst>
              <a:ext uri="{FF2B5EF4-FFF2-40B4-BE49-F238E27FC236}">
                <a16:creationId xmlns:a16="http://schemas.microsoft.com/office/drawing/2014/main" id="{CF568D77-E1A4-4C6D-91B4-4B8A1B5B9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5ABDF-5257-4A1B-AF26-4D6D26AE3108}"/>
              </a:ext>
            </a:extLst>
          </p:cNvPr>
          <p:cNvSpPr>
            <a:spLocks noGrp="1"/>
          </p:cNvSpPr>
          <p:nvPr>
            <p:ph type="sldNum" sz="quarter" idx="12"/>
          </p:nvPr>
        </p:nvSpPr>
        <p:spPr/>
        <p:txBody>
          <a:bodyPr/>
          <a:lstStyle/>
          <a:p>
            <a:fld id="{0A8EABD9-FDC7-41E9-B010-73DBBFEE19C0}" type="slidenum">
              <a:rPr lang="en-US" smtClean="0"/>
              <a:t>‹#›</a:t>
            </a:fld>
            <a:endParaRPr lang="en-US"/>
          </a:p>
        </p:txBody>
      </p:sp>
    </p:spTree>
    <p:extLst>
      <p:ext uri="{BB962C8B-B14F-4D97-AF65-F5344CB8AC3E}">
        <p14:creationId xmlns:p14="http://schemas.microsoft.com/office/powerpoint/2010/main" val="212550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EF9D5-7CC9-4DDC-902D-E7365F11CE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C28CDC-7933-412E-AD7B-B4E4FC89B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652C1-1D6A-42E6-BBDD-A2A4028F6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CF3BC-2734-4462-A0DC-1708FD1D2D5C}" type="datetimeFigureOut">
              <a:rPr lang="en-US" smtClean="0"/>
              <a:t>6/4/2020</a:t>
            </a:fld>
            <a:endParaRPr lang="en-US"/>
          </a:p>
        </p:txBody>
      </p:sp>
      <p:sp>
        <p:nvSpPr>
          <p:cNvPr id="5" name="Footer Placeholder 4">
            <a:extLst>
              <a:ext uri="{FF2B5EF4-FFF2-40B4-BE49-F238E27FC236}">
                <a16:creationId xmlns:a16="http://schemas.microsoft.com/office/drawing/2014/main" id="{4C705DD8-25FE-4342-AB61-42F17E9F5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C4B66B-64E4-4AE7-9526-2C56BF15E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EABD9-FDC7-41E9-B010-73DBBFEE19C0}" type="slidenum">
              <a:rPr lang="en-US" smtClean="0"/>
              <a:t>‹#›</a:t>
            </a:fld>
            <a:endParaRPr lang="en-US"/>
          </a:p>
        </p:txBody>
      </p:sp>
    </p:spTree>
    <p:extLst>
      <p:ext uri="{BB962C8B-B14F-4D97-AF65-F5344CB8AC3E}">
        <p14:creationId xmlns:p14="http://schemas.microsoft.com/office/powerpoint/2010/main" val="382134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6DB23C-17B1-450B-8269-D95B41348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272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F7EEBAD-600A-4359-B6B5-672FC10AD519}"/>
              </a:ext>
            </a:extLst>
          </p:cNvPr>
          <p:cNvSpPr/>
          <p:nvPr/>
        </p:nvSpPr>
        <p:spPr>
          <a:xfrm>
            <a:off x="-109728" y="0"/>
            <a:ext cx="12301728" cy="6858000"/>
          </a:xfrm>
          <a:prstGeom prst="rect">
            <a:avLst/>
          </a:prstGeom>
          <a:gradFill>
            <a:gsLst>
              <a:gs pos="59000">
                <a:schemeClr val="accent3">
                  <a:lumMod val="75000"/>
                </a:schemeClr>
              </a:gs>
              <a:gs pos="6000">
                <a:schemeClr val="accent6">
                  <a:lumMod val="75000"/>
                </a:schemeClr>
              </a:gs>
              <a:gs pos="43000">
                <a:schemeClr val="accent6">
                  <a:lumMod val="50000"/>
                </a:schemeClr>
              </a:gs>
              <a:gs pos="71000">
                <a:schemeClr val="accent3">
                  <a:lumMod val="50000"/>
                </a:schemeClr>
              </a:gs>
              <a:gs pos="9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8156"/>
            <a:ext cx="3048000" cy="369332"/>
          </a:xfrm>
          <a:prstGeom prst="rect">
            <a:avLst/>
          </a:prstGeom>
          <a:noFill/>
        </p:spPr>
        <p:txBody>
          <a:bodyPr wrap="square" rtlCol="0">
            <a:spAutoFit/>
          </a:bodyPr>
          <a:lstStyle/>
          <a:p>
            <a:r>
              <a:rPr lang="en-US" dirty="0">
                <a:solidFill>
                  <a:schemeClr val="bg2"/>
                </a:solidFill>
              </a:rPr>
              <a:t>Moroni 9:21-22</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Britannic Bold" pitchFamily="34" charset="0"/>
              </a:rPr>
              <a:t>Trustful and Faithful</a:t>
            </a:r>
          </a:p>
        </p:txBody>
      </p:sp>
      <p:sp>
        <p:nvSpPr>
          <p:cNvPr id="8" name="TextBox 7"/>
          <p:cNvSpPr txBox="1"/>
          <p:nvPr/>
        </p:nvSpPr>
        <p:spPr>
          <a:xfrm>
            <a:off x="1752600" y="990601"/>
            <a:ext cx="3048000" cy="954107"/>
          </a:xfrm>
          <a:prstGeom prst="rect">
            <a:avLst/>
          </a:prstGeom>
          <a:noFill/>
        </p:spPr>
        <p:txBody>
          <a:bodyPr wrap="square" rtlCol="0">
            <a:spAutoFit/>
          </a:bodyPr>
          <a:lstStyle/>
          <a:p>
            <a:pPr algn="ctr"/>
            <a:r>
              <a:rPr lang="en-US" sz="2800" dirty="0">
                <a:solidFill>
                  <a:srgbClr val="FFFF00"/>
                </a:solidFill>
              </a:rPr>
              <a:t>What causes you to be discouraged?</a:t>
            </a:r>
          </a:p>
        </p:txBody>
      </p:sp>
      <p:sp>
        <p:nvSpPr>
          <p:cNvPr id="9" name="Rectangle 8"/>
          <p:cNvSpPr/>
          <p:nvPr/>
        </p:nvSpPr>
        <p:spPr>
          <a:xfrm>
            <a:off x="4800600" y="1839435"/>
            <a:ext cx="4224867" cy="1200329"/>
          </a:xfrm>
          <a:prstGeom prst="rect">
            <a:avLst/>
          </a:prstGeom>
        </p:spPr>
        <p:txBody>
          <a:bodyPr wrap="square">
            <a:spAutoFit/>
          </a:bodyPr>
          <a:lstStyle/>
          <a:p>
            <a:pPr algn="ctr"/>
            <a:r>
              <a:rPr lang="en-US" b="1" dirty="0">
                <a:solidFill>
                  <a:schemeClr val="bg2"/>
                </a:solidFill>
              </a:rPr>
              <a:t>Trust that thou wilt be saved and God will spare thy life</a:t>
            </a:r>
          </a:p>
          <a:p>
            <a:pPr algn="ctr"/>
            <a:endParaRPr lang="en-US" b="1" dirty="0">
              <a:solidFill>
                <a:schemeClr val="bg2"/>
              </a:solidFill>
            </a:endParaRPr>
          </a:p>
          <a:p>
            <a:pPr algn="ctr"/>
            <a:r>
              <a:rPr lang="en-US" b="1" dirty="0">
                <a:solidFill>
                  <a:schemeClr val="bg2"/>
                </a:solidFill>
              </a:rPr>
              <a:t>Be faithful in Christ for He will lift thee up</a:t>
            </a:r>
          </a:p>
        </p:txBody>
      </p:sp>
      <p:grpSp>
        <p:nvGrpSpPr>
          <p:cNvPr id="195" name="Group 194"/>
          <p:cNvGrpSpPr/>
          <p:nvPr/>
        </p:nvGrpSpPr>
        <p:grpSpPr>
          <a:xfrm>
            <a:off x="3157728" y="3810816"/>
            <a:ext cx="5029200" cy="2057400"/>
            <a:chOff x="965200" y="2286000"/>
            <a:chExt cx="7264400" cy="2743200"/>
          </a:xfrm>
        </p:grpSpPr>
        <p:grpSp>
          <p:nvGrpSpPr>
            <p:cNvPr id="196" name="Group 18"/>
            <p:cNvGrpSpPr/>
            <p:nvPr/>
          </p:nvGrpSpPr>
          <p:grpSpPr>
            <a:xfrm>
              <a:off x="965200" y="2286000"/>
              <a:ext cx="7264400" cy="2743200"/>
              <a:chOff x="965200" y="2286000"/>
              <a:chExt cx="7327900" cy="2743200"/>
            </a:xfrm>
          </p:grpSpPr>
          <p:sp>
            <p:nvSpPr>
              <p:cNvPr id="198" name="Rectangle 19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199" idx="1"/>
                <a:endCxn id="19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97" name="TextBox 196"/>
            <p:cNvSpPr txBox="1"/>
            <p:nvPr/>
          </p:nvSpPr>
          <p:spPr>
            <a:xfrm>
              <a:off x="1117600" y="2514600"/>
              <a:ext cx="7010400" cy="1600439"/>
            </a:xfrm>
            <a:prstGeom prst="rect">
              <a:avLst/>
            </a:prstGeom>
            <a:noFill/>
          </p:spPr>
          <p:txBody>
            <a:bodyPr wrap="square" rtlCol="0">
              <a:spAutoFit/>
            </a:bodyPr>
            <a:lstStyle/>
            <a:p>
              <a:pPr algn="ctr"/>
              <a:r>
                <a:rPr lang="en-US" sz="2400" b="1" dirty="0">
                  <a:solidFill>
                    <a:schemeClr val="bg1"/>
                  </a:solidFill>
                </a:rPr>
                <a:t>If we are faithful in Jesus Christ, He will lift us up even when difficulties and wickedness surround us</a:t>
              </a:r>
              <a:r>
                <a:rPr lang="en-US" sz="2400" b="1" i="1" dirty="0">
                  <a:solidFill>
                    <a:schemeClr val="bg1"/>
                  </a:solidFill>
                </a:rPr>
                <a:t>.</a:t>
              </a:r>
              <a:endParaRPr lang="en-US" sz="2400" dirty="0">
                <a:solidFill>
                  <a:schemeClr val="bg1"/>
                </a:solidFill>
              </a:endParaRPr>
            </a:p>
          </p:txBody>
        </p:sp>
      </p:grpSp>
      <p:pic>
        <p:nvPicPr>
          <p:cNvPr id="3" name="Picture 2">
            <a:extLst>
              <a:ext uri="{FF2B5EF4-FFF2-40B4-BE49-F238E27FC236}">
                <a16:creationId xmlns:a16="http://schemas.microsoft.com/office/drawing/2014/main" id="{27CDA215-7A84-4B07-B423-7346D7344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259507"/>
            <a:ext cx="2247900" cy="3095625"/>
          </a:xfrm>
          <a:prstGeom prst="rect">
            <a:avLst/>
          </a:prstGeom>
        </p:spPr>
      </p:pic>
      <p:pic>
        <p:nvPicPr>
          <p:cNvPr id="10" name="Picture 9">
            <a:extLst>
              <a:ext uri="{FF2B5EF4-FFF2-40B4-BE49-F238E27FC236}">
                <a16:creationId xmlns:a16="http://schemas.microsoft.com/office/drawing/2014/main" id="{63329173-87AC-40D1-8981-D44DB5C64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0" y="1395404"/>
            <a:ext cx="1921203" cy="2918469"/>
          </a:xfrm>
          <a:prstGeom prst="rect">
            <a:avLst/>
          </a:prstGeom>
        </p:spPr>
      </p:pic>
      <p:pic>
        <p:nvPicPr>
          <p:cNvPr id="12" name="Picture 11">
            <a:extLst>
              <a:ext uri="{FF2B5EF4-FFF2-40B4-BE49-F238E27FC236}">
                <a16:creationId xmlns:a16="http://schemas.microsoft.com/office/drawing/2014/main" id="{6F1AAD06-177D-4A47-852B-5A415003F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186" y="4642478"/>
            <a:ext cx="2623952" cy="1769642"/>
          </a:xfrm>
          <a:prstGeom prst="rect">
            <a:avLst/>
          </a:prstGeom>
        </p:spPr>
      </p:pic>
    </p:spTree>
    <p:extLst>
      <p:ext uri="{BB962C8B-B14F-4D97-AF65-F5344CB8AC3E}">
        <p14:creationId xmlns:p14="http://schemas.microsoft.com/office/powerpoint/2010/main" val="23481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0" presetClass="exit" presetSubtype="0" fill="hold" grpId="1" nodeType="withEffect">
                                  <p:stCondLst>
                                    <p:cond delay="0"/>
                                  </p:stCondLst>
                                  <p:childTnLst>
                                    <p:animEffect transition="out" filter="fade">
                                      <p:cBhvr>
                                        <p:cTn id="23" dur="2000"/>
                                        <p:tgtEl>
                                          <p:spTgt spid="8"/>
                                        </p:tgtEl>
                                      </p:cBhvr>
                                    </p:animEffect>
                                    <p:set>
                                      <p:cBhvr>
                                        <p:cTn id="24" dur="1" fill="hold">
                                          <p:stCondLst>
                                            <p:cond delay="1999"/>
                                          </p:stCondLst>
                                        </p:cTn>
                                        <p:tgtEl>
                                          <p:spTgt spid="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F7EEBAD-600A-4359-B6B5-672FC10AD519}"/>
              </a:ext>
            </a:extLst>
          </p:cNvPr>
          <p:cNvSpPr/>
          <p:nvPr/>
        </p:nvSpPr>
        <p:spPr>
          <a:xfrm>
            <a:off x="-109728" y="0"/>
            <a:ext cx="12301728" cy="6858000"/>
          </a:xfrm>
          <a:prstGeom prst="rect">
            <a:avLst/>
          </a:prstGeom>
          <a:gradFill>
            <a:gsLst>
              <a:gs pos="59000">
                <a:schemeClr val="accent3">
                  <a:lumMod val="75000"/>
                </a:schemeClr>
              </a:gs>
              <a:gs pos="6000">
                <a:schemeClr val="accent6">
                  <a:lumMod val="75000"/>
                </a:schemeClr>
              </a:gs>
              <a:gs pos="43000">
                <a:schemeClr val="accent6">
                  <a:lumMod val="50000"/>
                </a:schemeClr>
              </a:gs>
              <a:gs pos="71000">
                <a:schemeClr val="accent3">
                  <a:lumMod val="50000"/>
                </a:schemeClr>
              </a:gs>
              <a:gs pos="9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8156"/>
            <a:ext cx="3048000" cy="369332"/>
          </a:xfrm>
          <a:prstGeom prst="rect">
            <a:avLst/>
          </a:prstGeom>
          <a:noFill/>
        </p:spPr>
        <p:txBody>
          <a:bodyPr wrap="square" rtlCol="0">
            <a:spAutoFit/>
          </a:bodyPr>
          <a:lstStyle/>
          <a:p>
            <a:r>
              <a:rPr lang="en-US" dirty="0">
                <a:solidFill>
                  <a:schemeClr val="bg2"/>
                </a:solidFill>
              </a:rPr>
              <a:t>Moroni 9:25-26</a:t>
            </a:r>
          </a:p>
        </p:txBody>
      </p:sp>
      <p:pic>
        <p:nvPicPr>
          <p:cNvPr id="14" name="Picture 13">
            <a:extLst>
              <a:ext uri="{FF2B5EF4-FFF2-40B4-BE49-F238E27FC236}">
                <a16:creationId xmlns:a16="http://schemas.microsoft.com/office/drawing/2014/main" id="{A00CA46D-050F-4EC5-9224-7F9481C8664B}"/>
              </a:ext>
            </a:extLst>
          </p:cNvPr>
          <p:cNvPicPr>
            <a:picLocks noChangeAspect="1"/>
          </p:cNvPicPr>
          <p:nvPr/>
        </p:nvPicPr>
        <p:blipFill rotWithShape="1">
          <a:blip r:embed="rId2">
            <a:extLst>
              <a:ext uri="{28A0092B-C50C-407E-A947-70E740481C1C}">
                <a14:useLocalDpi xmlns:a14="http://schemas.microsoft.com/office/drawing/2010/main" val="0"/>
              </a:ext>
            </a:extLst>
          </a:blip>
          <a:srcRect l="19722" t="37097"/>
          <a:stretch/>
        </p:blipFill>
        <p:spPr>
          <a:xfrm>
            <a:off x="5091991" y="835084"/>
            <a:ext cx="6620815" cy="5187832"/>
          </a:xfrm>
          <a:prstGeom prst="rect">
            <a:avLst/>
          </a:prstGeom>
        </p:spPr>
      </p:pic>
      <p:sp>
        <p:nvSpPr>
          <p:cNvPr id="253" name="Rectangle 252"/>
          <p:cNvSpPr/>
          <p:nvPr/>
        </p:nvSpPr>
        <p:spPr>
          <a:xfrm>
            <a:off x="123475" y="544209"/>
            <a:ext cx="4968516" cy="5632311"/>
          </a:xfrm>
          <a:prstGeom prst="rect">
            <a:avLst/>
          </a:prstGeom>
        </p:spPr>
        <p:txBody>
          <a:bodyPr wrap="square">
            <a:spAutoFit/>
          </a:bodyPr>
          <a:lstStyle/>
          <a:p>
            <a:r>
              <a:rPr lang="en-US" sz="4000" b="1" dirty="0">
                <a:solidFill>
                  <a:schemeClr val="bg2"/>
                </a:solidFill>
              </a:rPr>
              <a:t> ”…may his sufferings and death, and the showing his body unto our fathers, and his mercy and long-suffering, and the hope of his glory and of eternal life, rest in your mind forever.”</a:t>
            </a:r>
          </a:p>
        </p:txBody>
      </p:sp>
      <p:sp>
        <p:nvSpPr>
          <p:cNvPr id="20" name="TextBox 19">
            <a:extLst>
              <a:ext uri="{FF2B5EF4-FFF2-40B4-BE49-F238E27FC236}">
                <a16:creationId xmlns:a16="http://schemas.microsoft.com/office/drawing/2014/main" id="{D72E3066-6454-4D51-9FE3-D47919571E18}"/>
              </a:ext>
            </a:extLst>
          </p:cNvPr>
          <p:cNvSpPr txBox="1"/>
          <p:nvPr/>
        </p:nvSpPr>
        <p:spPr>
          <a:xfrm>
            <a:off x="5091991" y="6068656"/>
            <a:ext cx="3048000" cy="369332"/>
          </a:xfrm>
          <a:prstGeom prst="rect">
            <a:avLst/>
          </a:prstGeom>
          <a:noFill/>
        </p:spPr>
        <p:txBody>
          <a:bodyPr wrap="square" rtlCol="0">
            <a:spAutoFit/>
          </a:bodyPr>
          <a:lstStyle/>
          <a:p>
            <a:r>
              <a:rPr lang="en-US" dirty="0" err="1">
                <a:solidFill>
                  <a:schemeClr val="bg2"/>
                </a:solidFill>
              </a:rPr>
              <a:t>Yongsung</a:t>
            </a:r>
            <a:r>
              <a:rPr lang="en-US" dirty="0">
                <a:solidFill>
                  <a:schemeClr val="bg2"/>
                </a:solidFill>
              </a:rPr>
              <a:t> Kim</a:t>
            </a:r>
          </a:p>
        </p:txBody>
      </p:sp>
    </p:spTree>
    <p:extLst>
      <p:ext uri="{BB962C8B-B14F-4D97-AF65-F5344CB8AC3E}">
        <p14:creationId xmlns:p14="http://schemas.microsoft.com/office/powerpoint/2010/main" val="177666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1F1BFF-C1AC-4A8C-A388-3053CA0C2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7"/>
            <a:ext cx="3048000" cy="369332"/>
          </a:xfrm>
          <a:prstGeom prst="rect">
            <a:avLst/>
          </a:prstGeom>
          <a:noFill/>
        </p:spPr>
        <p:txBody>
          <a:bodyPr wrap="square" rtlCol="0">
            <a:spAutoFit/>
          </a:bodyPr>
          <a:lstStyle/>
          <a:p>
            <a:r>
              <a:rPr lang="en-US" dirty="0">
                <a:solidFill>
                  <a:schemeClr val="bg2"/>
                </a:solidFill>
              </a:rPr>
              <a:t>Moroni 9:26</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Britannic Bold" pitchFamily="34" charset="0"/>
              </a:rPr>
              <a:t>Mormon’s Final Words</a:t>
            </a:r>
          </a:p>
        </p:txBody>
      </p:sp>
      <p:sp>
        <p:nvSpPr>
          <p:cNvPr id="16" name="Rectangle 15"/>
          <p:cNvSpPr/>
          <p:nvPr/>
        </p:nvSpPr>
        <p:spPr>
          <a:xfrm>
            <a:off x="1405467" y="1936378"/>
            <a:ext cx="9872133" cy="4154984"/>
          </a:xfrm>
          <a:prstGeom prst="rect">
            <a:avLst/>
          </a:prstGeom>
        </p:spPr>
        <p:txBody>
          <a:bodyPr wrap="square">
            <a:spAutoFit/>
          </a:bodyPr>
          <a:lstStyle/>
          <a:p>
            <a:pPr algn="just"/>
            <a:r>
              <a:rPr lang="en-US" sz="4400" b="1" dirty="0">
                <a:solidFill>
                  <a:schemeClr val="bg1"/>
                </a:solidFill>
                <a:effectLst>
                  <a:outerShdw blurRad="50800" dist="38100" dir="2700000" algn="tl" rotWithShape="0">
                    <a:prstClr val="black">
                      <a:alpha val="40000"/>
                    </a:prstClr>
                  </a:outerShdw>
                </a:effectLst>
              </a:rPr>
              <a:t>“And may the grace of God the Father, whose throne is high in the heavens, and our Lord Jesus Christ, who </a:t>
            </a:r>
            <a:r>
              <a:rPr lang="en-US" sz="4400" b="1" dirty="0" err="1">
                <a:solidFill>
                  <a:schemeClr val="bg1"/>
                </a:solidFill>
                <a:effectLst>
                  <a:outerShdw blurRad="50800" dist="38100" dir="2700000" algn="tl" rotWithShape="0">
                    <a:prstClr val="black">
                      <a:alpha val="40000"/>
                    </a:prstClr>
                  </a:outerShdw>
                </a:effectLst>
              </a:rPr>
              <a:t>sitteth</a:t>
            </a:r>
            <a:r>
              <a:rPr lang="en-US" sz="4400" b="1" dirty="0">
                <a:solidFill>
                  <a:schemeClr val="bg1"/>
                </a:solidFill>
                <a:effectLst>
                  <a:outerShdw blurRad="50800" dist="38100" dir="2700000" algn="tl" rotWithShape="0">
                    <a:prstClr val="black">
                      <a:alpha val="40000"/>
                    </a:prstClr>
                  </a:outerShdw>
                </a:effectLst>
              </a:rPr>
              <a:t> on the right hand of his power, until all things shall become subject unto him, be, and abide with you forever. Amen.”</a:t>
            </a:r>
          </a:p>
        </p:txBody>
      </p:sp>
    </p:spTree>
    <p:extLst>
      <p:ext uri="{BB962C8B-B14F-4D97-AF65-F5344CB8AC3E}">
        <p14:creationId xmlns:p14="http://schemas.microsoft.com/office/powerpoint/2010/main" val="275144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B6691-B23A-40D1-8C1A-DD45A94E4FC4}"/>
              </a:ext>
            </a:extLst>
          </p:cNvPr>
          <p:cNvSpPr/>
          <p:nvPr/>
        </p:nvSpPr>
        <p:spPr>
          <a:xfrm>
            <a:off x="-109728" y="0"/>
            <a:ext cx="12301728" cy="6858000"/>
          </a:xfrm>
          <a:prstGeom prst="rect">
            <a:avLst/>
          </a:prstGeom>
          <a:gradFill>
            <a:gsLst>
              <a:gs pos="59000">
                <a:schemeClr val="accent3">
                  <a:lumMod val="75000"/>
                </a:schemeClr>
              </a:gs>
              <a:gs pos="6000">
                <a:schemeClr val="accent6">
                  <a:lumMod val="75000"/>
                </a:schemeClr>
              </a:gs>
              <a:gs pos="43000">
                <a:schemeClr val="accent6">
                  <a:lumMod val="50000"/>
                </a:schemeClr>
              </a:gs>
              <a:gs pos="71000">
                <a:schemeClr val="accent3">
                  <a:lumMod val="50000"/>
                </a:schemeClr>
              </a:gs>
              <a:gs pos="9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6992" y="128017"/>
            <a:ext cx="9144000" cy="4801314"/>
          </a:xfrm>
          <a:prstGeom prst="rect">
            <a:avLst/>
          </a:prstGeom>
          <a:noFill/>
        </p:spPr>
        <p:txBody>
          <a:bodyPr wrap="square" rtlCol="0">
            <a:spAutoFit/>
          </a:bodyPr>
          <a:lstStyle/>
          <a:p>
            <a:r>
              <a:rPr lang="en-US" dirty="0">
                <a:solidFill>
                  <a:schemeClr val="bg2"/>
                </a:solidFill>
              </a:rPr>
              <a:t>Sources:</a:t>
            </a:r>
          </a:p>
          <a:p>
            <a:endParaRPr lang="en-US" dirty="0">
              <a:solidFill>
                <a:schemeClr val="bg2"/>
              </a:solidFill>
            </a:endParaRPr>
          </a:p>
          <a:p>
            <a:endParaRPr lang="en-US" i="1" dirty="0">
              <a:solidFill>
                <a:schemeClr val="bg2"/>
              </a:solidFill>
            </a:endParaRPr>
          </a:p>
          <a:p>
            <a:r>
              <a:rPr lang="en-US" i="1" dirty="0">
                <a:solidFill>
                  <a:schemeClr val="bg2"/>
                </a:solidFill>
              </a:rPr>
              <a:t>Video: </a:t>
            </a:r>
          </a:p>
          <a:p>
            <a:r>
              <a:rPr lang="en-US" i="1" dirty="0">
                <a:solidFill>
                  <a:schemeClr val="bg2"/>
                </a:solidFill>
              </a:rPr>
              <a:t>Strengthen Thy Brethren (10:06)</a:t>
            </a:r>
          </a:p>
          <a:p>
            <a:r>
              <a:rPr lang="en-US" i="1" dirty="0">
                <a:solidFill>
                  <a:schemeClr val="bg2"/>
                </a:solidFill>
              </a:rPr>
              <a:t>Reach Out With Love (8:32)</a:t>
            </a:r>
          </a:p>
          <a:p>
            <a:r>
              <a:rPr lang="en-US" i="1" dirty="0">
                <a:solidFill>
                  <a:schemeClr val="bg2"/>
                </a:solidFill>
              </a:rPr>
              <a:t>Scriptures Legacy (19:35) </a:t>
            </a:r>
          </a:p>
          <a:p>
            <a:endParaRPr lang="en-US" dirty="0">
              <a:solidFill>
                <a:schemeClr val="bg2"/>
              </a:solidFill>
            </a:endParaRPr>
          </a:p>
          <a:p>
            <a:r>
              <a:rPr lang="en-US" dirty="0">
                <a:solidFill>
                  <a:schemeClr val="bg1"/>
                </a:solidFill>
              </a:rPr>
              <a:t>President Henry B. </a:t>
            </a:r>
            <a:r>
              <a:rPr lang="en-US" dirty="0" err="1">
                <a:solidFill>
                  <a:schemeClr val="bg1"/>
                </a:solidFill>
              </a:rPr>
              <a:t>Eyring</a:t>
            </a:r>
            <a:r>
              <a:rPr lang="en-US" dirty="0">
                <a:solidFill>
                  <a:schemeClr val="bg1"/>
                </a:solidFill>
              </a:rPr>
              <a:t> (“Preparation in the Priesthood: ‘I Need Your Help,’”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2011, 58–59).</a:t>
            </a:r>
          </a:p>
          <a:p>
            <a:endParaRPr lang="en-US" dirty="0">
              <a:solidFill>
                <a:schemeClr val="bg1"/>
              </a:solidFill>
            </a:endParaRPr>
          </a:p>
          <a:p>
            <a:r>
              <a:rPr lang="en-US" dirty="0">
                <a:solidFill>
                  <a:schemeClr val="bg2"/>
                </a:solidFill>
              </a:rPr>
              <a:t>Neal A. Maxwell (</a:t>
            </a:r>
            <a:r>
              <a:rPr lang="en-US" i="1" dirty="0">
                <a:solidFill>
                  <a:schemeClr val="bg2"/>
                </a:solidFill>
              </a:rPr>
              <a:t>A Time to Choose</a:t>
            </a:r>
            <a:r>
              <a:rPr lang="en-US" dirty="0">
                <a:solidFill>
                  <a:schemeClr val="bg2"/>
                </a:solidFill>
              </a:rPr>
              <a:t> [1972], 59–60).</a:t>
            </a:r>
          </a:p>
          <a:p>
            <a:endParaRPr lang="en-US" dirty="0">
              <a:solidFill>
                <a:schemeClr val="bg2"/>
              </a:solidFill>
            </a:endParaRPr>
          </a:p>
          <a:p>
            <a:r>
              <a:rPr lang="en-US" dirty="0" err="1">
                <a:solidFill>
                  <a:schemeClr val="bg2"/>
                </a:solidFill>
              </a:rPr>
              <a:t>Atay</a:t>
            </a:r>
            <a:r>
              <a:rPr lang="en-US" dirty="0">
                <a:solidFill>
                  <a:schemeClr val="bg2"/>
                </a:solidFill>
              </a:rPr>
              <a:t>—Student Manual Religion 121-122 Book of Mormon pg. 463</a:t>
            </a:r>
          </a:p>
          <a:p>
            <a:endParaRPr lang="en-US" dirty="0">
              <a:solidFill>
                <a:schemeClr val="bg2"/>
              </a:solidFill>
            </a:endParaRPr>
          </a:p>
          <a:p>
            <a:r>
              <a:rPr lang="en-US" dirty="0">
                <a:solidFill>
                  <a:schemeClr val="bg1"/>
                </a:solidFill>
              </a:rPr>
              <a:t>President Boyd K. Packer (“Reverence Invites Revelation,” </a:t>
            </a:r>
            <a:r>
              <a:rPr lang="en-US" i="1" dirty="0">
                <a:solidFill>
                  <a:schemeClr val="bg1"/>
                </a:solidFill>
              </a:rPr>
              <a:t>Ensign,</a:t>
            </a:r>
            <a:r>
              <a:rPr lang="en-US" dirty="0">
                <a:solidFill>
                  <a:schemeClr val="bg1"/>
                </a:solidFill>
              </a:rPr>
              <a:t> Nov. 1991, 22).</a:t>
            </a:r>
          </a:p>
          <a:p>
            <a:endParaRPr lang="en-US" dirty="0">
              <a:solidFill>
                <a:schemeClr val="bg2"/>
              </a:solidFill>
            </a:endParaRPr>
          </a:p>
        </p:txBody>
      </p:sp>
      <p:grpSp>
        <p:nvGrpSpPr>
          <p:cNvPr id="7" name="Group 6">
            <a:extLst>
              <a:ext uri="{FF2B5EF4-FFF2-40B4-BE49-F238E27FC236}">
                <a16:creationId xmlns:a16="http://schemas.microsoft.com/office/drawing/2014/main" id="{8517C9DE-8371-4BE9-9678-8E69A283B62A}"/>
              </a:ext>
            </a:extLst>
          </p:cNvPr>
          <p:cNvGrpSpPr/>
          <p:nvPr/>
        </p:nvGrpSpPr>
        <p:grpSpPr>
          <a:xfrm>
            <a:off x="3617260" y="949795"/>
            <a:ext cx="932318" cy="1201733"/>
            <a:chOff x="7543800" y="3810000"/>
            <a:chExt cx="1143000" cy="1447800"/>
          </a:xfrm>
        </p:grpSpPr>
        <p:sp>
          <p:nvSpPr>
            <p:cNvPr id="8" name="Trapezoid 7">
              <a:extLst>
                <a:ext uri="{FF2B5EF4-FFF2-40B4-BE49-F238E27FC236}">
                  <a16:creationId xmlns:a16="http://schemas.microsoft.com/office/drawing/2014/main" id="{823ACC82-9431-4665-A4FA-7CA9DE353A57}"/>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CFF82DCF-5881-44A1-A7C2-C4CA161E3AE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81DF137F-BD29-4721-993B-74314F4737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859C3CB1-EDC6-41C6-B79C-160AFE52B50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6DE9012-65C3-4D76-BD88-11CA8DC4CB60}"/>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254F99CE-3389-452F-8876-8FDE2FC9F1C8}"/>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E690A7AC-AB70-48D6-A3E9-FDC3B844E87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3B863D-2C41-4F56-BB20-3DEE247FFEF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BC23D98-1B11-4AC7-A80C-CE42A2B4D0F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52B95B8-E2C7-481F-B1BB-FEFC1A13CB5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79DB67AE-465F-4763-A162-214FEBFEF0E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B142A44-CABC-402A-BB15-49AD9D1D2802}"/>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525F214C-87AF-4045-841C-1E054340C756}"/>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8ED654CD-2120-42AE-A0FD-75711835649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936D9BA-FFD4-416A-A697-098AA942BFB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04E0AF6-A56B-4AE9-A943-F35BE607CC1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358304F-A67E-43A2-9B6B-221E8D904EA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BABF5AC8-1F34-4183-B36F-5121887D3AE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18DD4F9B-F043-417D-9D89-1036BE58F69B}"/>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1026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518841-EC84-4A80-88C0-CC2F86AD1E85}"/>
              </a:ext>
            </a:extLst>
          </p:cNvPr>
          <p:cNvGrpSpPr/>
          <p:nvPr/>
        </p:nvGrpSpPr>
        <p:grpSpPr>
          <a:xfrm>
            <a:off x="1174377" y="0"/>
            <a:ext cx="3048000" cy="6858000"/>
            <a:chOff x="0" y="0"/>
            <a:chExt cx="3048000" cy="6858000"/>
          </a:xfrm>
        </p:grpSpPr>
        <p:sp>
          <p:nvSpPr>
            <p:cNvPr id="3" name="TextBox 2">
              <a:extLst>
                <a:ext uri="{FF2B5EF4-FFF2-40B4-BE49-F238E27FC236}">
                  <a16:creationId xmlns:a16="http://schemas.microsoft.com/office/drawing/2014/main" id="{C969886C-CE2A-4B25-8774-72594E3EBC18}"/>
                </a:ext>
              </a:extLst>
            </p:cNvPr>
            <p:cNvSpPr txBox="1"/>
            <p:nvPr/>
          </p:nvSpPr>
          <p:spPr>
            <a:xfrm>
              <a:off x="0" y="0"/>
              <a:ext cx="3048000" cy="6186309"/>
            </a:xfrm>
            <a:prstGeom prst="rect">
              <a:avLst/>
            </a:prstGeom>
            <a:noFill/>
          </p:spPr>
          <p:txBody>
            <a:bodyPr wrap="square" rtlCol="0">
              <a:spAutoFit/>
            </a:bodyPr>
            <a:lstStyle/>
            <a:p>
              <a:pPr algn="ctr"/>
              <a:r>
                <a:rPr lang="en-US" b="1" dirty="0"/>
                <a:t>The Lamanites</a:t>
              </a:r>
            </a:p>
            <a:p>
              <a:pPr algn="ctr"/>
              <a:r>
                <a:rPr lang="en-US" b="1" dirty="0"/>
                <a:t>Moroni 9:2-5</a:t>
              </a:r>
            </a:p>
            <a:p>
              <a:endParaRPr lang="en-US" b="1" dirty="0"/>
            </a:p>
            <a:p>
              <a:r>
                <a:rPr lang="en-US" b="1" dirty="0"/>
                <a:t>Loss of many great men</a:t>
              </a:r>
            </a:p>
            <a:p>
              <a:endParaRPr lang="en-US" b="1" dirty="0"/>
            </a:p>
            <a:p>
              <a:r>
                <a:rPr lang="en-US" b="1" dirty="0"/>
                <a:t>Satan stirs up them continually</a:t>
              </a:r>
            </a:p>
            <a:p>
              <a:endParaRPr lang="en-US" b="1" dirty="0"/>
            </a:p>
            <a:p>
              <a:r>
                <a:rPr lang="en-US" b="1" dirty="0"/>
                <a:t>Mormon labors continually</a:t>
              </a:r>
            </a:p>
            <a:p>
              <a:endParaRPr lang="en-US" b="1" dirty="0"/>
            </a:p>
            <a:p>
              <a:r>
                <a:rPr lang="en-US" b="1" dirty="0"/>
                <a:t>They are angry with Mormon</a:t>
              </a:r>
            </a:p>
            <a:p>
              <a:endParaRPr lang="en-US" b="1" dirty="0"/>
            </a:p>
            <a:p>
              <a:r>
                <a:rPr lang="en-US" b="1" dirty="0"/>
                <a:t>Mormon fears the Spirit has left them</a:t>
              </a:r>
            </a:p>
            <a:p>
              <a:endParaRPr lang="en-US" b="1" dirty="0"/>
            </a:p>
            <a:p>
              <a:r>
                <a:rPr lang="en-US" b="1" dirty="0"/>
                <a:t>They have no fear of death</a:t>
              </a:r>
            </a:p>
            <a:p>
              <a:endParaRPr lang="en-US" b="1" dirty="0"/>
            </a:p>
            <a:p>
              <a:r>
                <a:rPr lang="en-US" b="1" dirty="0"/>
                <a:t>They have lost their love one for another</a:t>
              </a:r>
            </a:p>
            <a:p>
              <a:endParaRPr lang="en-US" b="1" dirty="0"/>
            </a:p>
            <a:p>
              <a:r>
                <a:rPr lang="en-US" b="1" dirty="0"/>
                <a:t>They thirst for blood and revenge</a:t>
              </a:r>
            </a:p>
          </p:txBody>
        </p:sp>
        <p:sp>
          <p:nvSpPr>
            <p:cNvPr id="4" name="Rectangle 3">
              <a:extLst>
                <a:ext uri="{FF2B5EF4-FFF2-40B4-BE49-F238E27FC236}">
                  <a16:creationId xmlns:a16="http://schemas.microsoft.com/office/drawing/2014/main" id="{E89166F6-E46B-45AC-8F8A-3BDF60C12A70}"/>
                </a:ext>
              </a:extLst>
            </p:cNvPr>
            <p:cNvSpPr/>
            <p:nvPr/>
          </p:nvSpPr>
          <p:spPr>
            <a:xfrm>
              <a:off x="0" y="0"/>
              <a:ext cx="29718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grpSp>
        <p:nvGrpSpPr>
          <p:cNvPr id="5" name="Group 4">
            <a:extLst>
              <a:ext uri="{FF2B5EF4-FFF2-40B4-BE49-F238E27FC236}">
                <a16:creationId xmlns:a16="http://schemas.microsoft.com/office/drawing/2014/main" id="{1B92820B-C5A5-4B01-9E40-E263D3CB37F0}"/>
              </a:ext>
            </a:extLst>
          </p:cNvPr>
          <p:cNvGrpSpPr/>
          <p:nvPr/>
        </p:nvGrpSpPr>
        <p:grpSpPr>
          <a:xfrm>
            <a:off x="4146177" y="1"/>
            <a:ext cx="3048000" cy="7294305"/>
            <a:chOff x="2971800" y="0"/>
            <a:chExt cx="3048000" cy="7294305"/>
          </a:xfrm>
        </p:grpSpPr>
        <p:sp>
          <p:nvSpPr>
            <p:cNvPr id="6" name="Rectangle 5">
              <a:extLst>
                <a:ext uri="{FF2B5EF4-FFF2-40B4-BE49-F238E27FC236}">
                  <a16:creationId xmlns:a16="http://schemas.microsoft.com/office/drawing/2014/main" id="{BE5E766B-F32F-4CB2-81DC-85F50A95A464}"/>
                </a:ext>
              </a:extLst>
            </p:cNvPr>
            <p:cNvSpPr/>
            <p:nvPr/>
          </p:nvSpPr>
          <p:spPr>
            <a:xfrm>
              <a:off x="3048000" y="0"/>
              <a:ext cx="2971800" cy="7294305"/>
            </a:xfrm>
            <a:prstGeom prst="rect">
              <a:avLst/>
            </a:prstGeom>
          </p:spPr>
          <p:txBody>
            <a:bodyPr wrap="square">
              <a:spAutoFit/>
            </a:bodyPr>
            <a:lstStyle/>
            <a:p>
              <a:pPr algn="ctr"/>
              <a:r>
                <a:rPr lang="en-US" b="1" dirty="0"/>
                <a:t>The Nephites</a:t>
              </a:r>
            </a:p>
            <a:p>
              <a:pPr algn="ctr"/>
              <a:r>
                <a:rPr lang="en-US" b="1" dirty="0"/>
                <a:t>Moroni 9:7-10</a:t>
              </a:r>
            </a:p>
            <a:p>
              <a:endParaRPr lang="en-US" b="1" dirty="0"/>
            </a:p>
            <a:p>
              <a:r>
                <a:rPr lang="en-US" b="1" dirty="0"/>
                <a:t>Many men, women, and children are prisoners of the Lamanites</a:t>
              </a:r>
            </a:p>
            <a:p>
              <a:endParaRPr lang="en-US" b="1" dirty="0"/>
            </a:p>
            <a:p>
              <a:r>
                <a:rPr lang="en-US" b="1" dirty="0"/>
                <a:t>The husbands and fathers have been slain</a:t>
              </a:r>
            </a:p>
            <a:p>
              <a:endParaRPr lang="en-US" b="1" dirty="0"/>
            </a:p>
            <a:p>
              <a:r>
                <a:rPr lang="en-US" b="1" dirty="0"/>
                <a:t>They feed the women and children the flesh of the men</a:t>
              </a:r>
            </a:p>
            <a:p>
              <a:endParaRPr lang="en-US" b="1" dirty="0"/>
            </a:p>
            <a:p>
              <a:r>
                <a:rPr lang="en-US" b="1" dirty="0"/>
                <a:t>They give them very little water</a:t>
              </a:r>
            </a:p>
            <a:p>
              <a:endParaRPr lang="en-US" b="1" dirty="0"/>
            </a:p>
            <a:p>
              <a:r>
                <a:rPr lang="en-US" b="1" dirty="0"/>
                <a:t>The Nephites have taken the daughter of the Lamanites prisoners—they lost their chastity and virtue</a:t>
              </a:r>
            </a:p>
            <a:p>
              <a:endParaRPr lang="en-US" b="1" dirty="0"/>
            </a:p>
            <a:p>
              <a:r>
                <a:rPr lang="en-US" b="1" dirty="0"/>
                <a:t>They have murdered and tortured them and devoured their bodies</a:t>
              </a:r>
            </a:p>
            <a:p>
              <a:endParaRPr lang="en-US" b="1" dirty="0"/>
            </a:p>
            <a:p>
              <a:endParaRPr lang="en-US" b="1" dirty="0"/>
            </a:p>
          </p:txBody>
        </p:sp>
        <p:sp>
          <p:nvSpPr>
            <p:cNvPr id="7" name="Rectangle 6">
              <a:extLst>
                <a:ext uri="{FF2B5EF4-FFF2-40B4-BE49-F238E27FC236}">
                  <a16:creationId xmlns:a16="http://schemas.microsoft.com/office/drawing/2014/main" id="{C528900E-7DB2-4A21-ADC9-F3960BE9D11A}"/>
                </a:ext>
              </a:extLst>
            </p:cNvPr>
            <p:cNvSpPr/>
            <p:nvPr/>
          </p:nvSpPr>
          <p:spPr>
            <a:xfrm>
              <a:off x="2971800" y="0"/>
              <a:ext cx="29718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grpSp>
        <p:nvGrpSpPr>
          <p:cNvPr id="8" name="Group 7">
            <a:extLst>
              <a:ext uri="{FF2B5EF4-FFF2-40B4-BE49-F238E27FC236}">
                <a16:creationId xmlns:a16="http://schemas.microsoft.com/office/drawing/2014/main" id="{C8FC50D2-817F-4C68-B4ED-EA4A755DF07D}"/>
              </a:ext>
            </a:extLst>
          </p:cNvPr>
          <p:cNvGrpSpPr/>
          <p:nvPr/>
        </p:nvGrpSpPr>
        <p:grpSpPr>
          <a:xfrm>
            <a:off x="7117977" y="0"/>
            <a:ext cx="3200400" cy="6858000"/>
            <a:chOff x="5943600" y="0"/>
            <a:chExt cx="3200400" cy="6858000"/>
          </a:xfrm>
        </p:grpSpPr>
        <p:sp>
          <p:nvSpPr>
            <p:cNvPr id="9" name="TextBox 8">
              <a:extLst>
                <a:ext uri="{FF2B5EF4-FFF2-40B4-BE49-F238E27FC236}">
                  <a16:creationId xmlns:a16="http://schemas.microsoft.com/office/drawing/2014/main" id="{F67F50AC-AC96-479C-856A-D589B8212ABA}"/>
                </a:ext>
              </a:extLst>
            </p:cNvPr>
            <p:cNvSpPr txBox="1"/>
            <p:nvPr/>
          </p:nvSpPr>
          <p:spPr>
            <a:xfrm>
              <a:off x="6096000" y="0"/>
              <a:ext cx="3048000" cy="6740307"/>
            </a:xfrm>
            <a:prstGeom prst="rect">
              <a:avLst/>
            </a:prstGeom>
            <a:noFill/>
          </p:spPr>
          <p:txBody>
            <a:bodyPr wrap="square" rtlCol="0">
              <a:spAutoFit/>
            </a:bodyPr>
            <a:lstStyle/>
            <a:p>
              <a:pPr algn="ctr"/>
              <a:r>
                <a:rPr lang="en-US" b="1" dirty="0"/>
                <a:t>Both Lamanites and Nephites</a:t>
              </a:r>
            </a:p>
            <a:p>
              <a:pPr algn="ctr"/>
              <a:r>
                <a:rPr lang="en-US" b="1" dirty="0"/>
                <a:t>Moroni 9:16-19</a:t>
              </a:r>
            </a:p>
            <a:p>
              <a:endParaRPr lang="en-US" b="1" dirty="0"/>
            </a:p>
            <a:p>
              <a:r>
                <a:rPr lang="en-US" b="1" dirty="0"/>
                <a:t>Many widows and daughters wander and are left to die</a:t>
              </a:r>
            </a:p>
            <a:p>
              <a:endParaRPr lang="en-US" b="1" dirty="0"/>
            </a:p>
            <a:p>
              <a:r>
                <a:rPr lang="en-US" b="1" dirty="0"/>
                <a:t>The army of the Nephites are weak</a:t>
              </a:r>
            </a:p>
            <a:p>
              <a:endParaRPr lang="en-US" b="1" dirty="0"/>
            </a:p>
            <a:p>
              <a:r>
                <a:rPr lang="en-US" b="1" dirty="0"/>
                <a:t>Many of the armies have fallen to an awful brutality</a:t>
              </a:r>
            </a:p>
            <a:p>
              <a:endParaRPr lang="en-US" b="1" dirty="0"/>
            </a:p>
            <a:p>
              <a:r>
                <a:rPr lang="en-US" b="1" dirty="0"/>
                <a:t>They are without order</a:t>
              </a:r>
            </a:p>
            <a:p>
              <a:endParaRPr lang="en-US" b="1" dirty="0"/>
            </a:p>
            <a:p>
              <a:r>
                <a:rPr lang="en-US" b="1" dirty="0"/>
                <a:t>They are without mercy</a:t>
              </a:r>
            </a:p>
            <a:p>
              <a:endParaRPr lang="en-US" b="1" dirty="0"/>
            </a:p>
            <a:p>
              <a:r>
                <a:rPr lang="en-US" b="1" dirty="0"/>
                <a:t>They delight in everything wicked</a:t>
              </a:r>
            </a:p>
            <a:p>
              <a:endParaRPr lang="en-US" b="1" dirty="0"/>
            </a:p>
            <a:p>
              <a:r>
                <a:rPr lang="en-US" b="1" dirty="0"/>
                <a:t>Mormon has no strength and cannot enforce his commands</a:t>
              </a:r>
            </a:p>
            <a:p>
              <a:endParaRPr lang="en-US" b="1" dirty="0"/>
            </a:p>
            <a:p>
              <a:r>
                <a:rPr lang="en-US" b="1" dirty="0"/>
                <a:t>They have become strong in wickedness</a:t>
              </a:r>
            </a:p>
          </p:txBody>
        </p:sp>
        <p:sp>
          <p:nvSpPr>
            <p:cNvPr id="10" name="Rectangle 9">
              <a:extLst>
                <a:ext uri="{FF2B5EF4-FFF2-40B4-BE49-F238E27FC236}">
                  <a16:creationId xmlns:a16="http://schemas.microsoft.com/office/drawing/2014/main" id="{649CBA01-5A84-41A2-8089-F15CE6E7D14B}"/>
                </a:ext>
              </a:extLst>
            </p:cNvPr>
            <p:cNvSpPr/>
            <p:nvPr/>
          </p:nvSpPr>
          <p:spPr>
            <a:xfrm>
              <a:off x="5943600" y="0"/>
              <a:ext cx="32004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Tree>
    <p:extLst>
      <p:ext uri="{BB962C8B-B14F-4D97-AF65-F5344CB8AC3E}">
        <p14:creationId xmlns:p14="http://schemas.microsoft.com/office/powerpoint/2010/main" val="220070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243">
            <a:extLst>
              <a:ext uri="{FF2B5EF4-FFF2-40B4-BE49-F238E27FC236}">
                <a16:creationId xmlns:a16="http://schemas.microsoft.com/office/drawing/2014/main" id="{4C5EFFE6-4BC9-4B6C-9D51-474072A5F973}"/>
              </a:ext>
            </a:extLst>
          </p:cNvPr>
          <p:cNvSpPr/>
          <p:nvPr/>
        </p:nvSpPr>
        <p:spPr>
          <a:xfrm>
            <a:off x="-109728" y="0"/>
            <a:ext cx="12301728" cy="6858000"/>
          </a:xfrm>
          <a:prstGeom prst="rect">
            <a:avLst/>
          </a:prstGeom>
          <a:gradFill>
            <a:gsLst>
              <a:gs pos="59000">
                <a:schemeClr val="accent3">
                  <a:lumMod val="75000"/>
                </a:schemeClr>
              </a:gs>
              <a:gs pos="6000">
                <a:schemeClr val="accent6">
                  <a:lumMod val="75000"/>
                </a:schemeClr>
              </a:gs>
              <a:gs pos="43000">
                <a:schemeClr val="accent6">
                  <a:lumMod val="50000"/>
                </a:schemeClr>
              </a:gs>
              <a:gs pos="71000">
                <a:schemeClr val="accent3">
                  <a:lumMod val="50000"/>
                </a:schemeClr>
              </a:gs>
              <a:gs pos="9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9620" y="6413673"/>
            <a:ext cx="3048000" cy="369332"/>
          </a:xfrm>
          <a:prstGeom prst="rect">
            <a:avLst/>
          </a:prstGeom>
          <a:noFill/>
        </p:spPr>
        <p:txBody>
          <a:bodyPr wrap="square" rtlCol="0">
            <a:spAutoFit/>
          </a:bodyPr>
          <a:lstStyle/>
          <a:p>
            <a:r>
              <a:rPr lang="en-US" dirty="0">
                <a:solidFill>
                  <a:schemeClr val="bg2"/>
                </a:solidFill>
              </a:rPr>
              <a:t>Moroni 9:1-2</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Britannic Bold" pitchFamily="34" charset="0"/>
              </a:rPr>
              <a:t>The Condition of the Nephites</a:t>
            </a:r>
          </a:p>
        </p:txBody>
      </p:sp>
      <p:sp>
        <p:nvSpPr>
          <p:cNvPr id="8" name="TextBox 7"/>
          <p:cNvSpPr txBox="1"/>
          <p:nvPr/>
        </p:nvSpPr>
        <p:spPr>
          <a:xfrm>
            <a:off x="1752600" y="990600"/>
            <a:ext cx="3048000" cy="1569660"/>
          </a:xfrm>
          <a:prstGeom prst="rect">
            <a:avLst/>
          </a:prstGeom>
          <a:noFill/>
        </p:spPr>
        <p:txBody>
          <a:bodyPr wrap="square" rtlCol="0">
            <a:spAutoFit/>
          </a:bodyPr>
          <a:lstStyle/>
          <a:p>
            <a:r>
              <a:rPr lang="en-US" sz="2400" dirty="0">
                <a:solidFill>
                  <a:schemeClr val="bg2"/>
                </a:solidFill>
              </a:rPr>
              <a:t>Mormon’s writes final letter to Moroni during a great battle with the Lamanites</a:t>
            </a:r>
          </a:p>
        </p:txBody>
      </p:sp>
      <p:sp>
        <p:nvSpPr>
          <p:cNvPr id="9" name="Rectangle 8"/>
          <p:cNvSpPr/>
          <p:nvPr/>
        </p:nvSpPr>
        <p:spPr>
          <a:xfrm>
            <a:off x="7035015" y="791660"/>
            <a:ext cx="3505200" cy="1938992"/>
          </a:xfrm>
          <a:prstGeom prst="rect">
            <a:avLst/>
          </a:prstGeom>
        </p:spPr>
        <p:txBody>
          <a:bodyPr wrap="square">
            <a:spAutoFit/>
          </a:bodyPr>
          <a:lstStyle/>
          <a:p>
            <a:r>
              <a:rPr lang="en-US" sz="2400" dirty="0">
                <a:solidFill>
                  <a:schemeClr val="bg2"/>
                </a:solidFill>
              </a:rPr>
              <a:t>“</a:t>
            </a:r>
            <a:r>
              <a:rPr lang="en-US" sz="2400" dirty="0" err="1">
                <a:solidFill>
                  <a:schemeClr val="bg2"/>
                </a:solidFill>
              </a:rPr>
              <a:t>Archeantus</a:t>
            </a:r>
            <a:r>
              <a:rPr lang="en-US" sz="2400" dirty="0">
                <a:solidFill>
                  <a:schemeClr val="bg2"/>
                </a:solidFill>
              </a:rPr>
              <a:t> has fallen by the sword, and also </a:t>
            </a:r>
            <a:r>
              <a:rPr lang="en-US" sz="2400" dirty="0" err="1">
                <a:solidFill>
                  <a:schemeClr val="bg2"/>
                </a:solidFill>
              </a:rPr>
              <a:t>Luram</a:t>
            </a:r>
            <a:r>
              <a:rPr lang="en-US" sz="2400" dirty="0">
                <a:solidFill>
                  <a:schemeClr val="bg2"/>
                </a:solidFill>
              </a:rPr>
              <a:t> and </a:t>
            </a:r>
            <a:r>
              <a:rPr lang="en-US" sz="2400" dirty="0" err="1">
                <a:solidFill>
                  <a:schemeClr val="bg2"/>
                </a:solidFill>
              </a:rPr>
              <a:t>Emron</a:t>
            </a:r>
            <a:r>
              <a:rPr lang="en-US" sz="2400" dirty="0">
                <a:solidFill>
                  <a:schemeClr val="bg2"/>
                </a:solidFill>
              </a:rPr>
              <a:t>”—the great Nephite men who battled with the Lamanites</a:t>
            </a:r>
          </a:p>
        </p:txBody>
      </p:sp>
      <p:grpSp>
        <p:nvGrpSpPr>
          <p:cNvPr id="243" name="Group 242"/>
          <p:cNvGrpSpPr/>
          <p:nvPr/>
        </p:nvGrpSpPr>
        <p:grpSpPr>
          <a:xfrm>
            <a:off x="4975858" y="2654402"/>
            <a:ext cx="4447033" cy="3987800"/>
            <a:chOff x="3886200" y="1905000"/>
            <a:chExt cx="4447033" cy="3987800"/>
          </a:xfrm>
        </p:grpSpPr>
        <p:grpSp>
          <p:nvGrpSpPr>
            <p:cNvPr id="11" name="Group 111"/>
            <p:cNvGrpSpPr/>
            <p:nvPr/>
          </p:nvGrpSpPr>
          <p:grpSpPr>
            <a:xfrm>
              <a:off x="3886200" y="1905000"/>
              <a:ext cx="1551433" cy="3530600"/>
              <a:chOff x="304800" y="457200"/>
              <a:chExt cx="2268971" cy="5295900"/>
            </a:xfrm>
          </p:grpSpPr>
          <p:sp>
            <p:nvSpPr>
              <p:cNvPr id="132" name="Oval 2"/>
              <p:cNvSpPr/>
              <p:nvPr/>
            </p:nvSpPr>
            <p:spPr>
              <a:xfrm rot="12296205" flipH="1">
                <a:off x="1557394" y="5364457"/>
                <a:ext cx="476614"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3" name="Oval 3"/>
              <p:cNvSpPr/>
              <p:nvPr/>
            </p:nvSpPr>
            <p:spPr>
              <a:xfrm rot="20660369" flipH="1">
                <a:off x="1110093" y="5335602"/>
                <a:ext cx="437957"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4" name="Flowchart: Manual Operation 4"/>
              <p:cNvSpPr/>
              <p:nvPr/>
            </p:nvSpPr>
            <p:spPr>
              <a:xfrm rot="10800000">
                <a:off x="1541130" y="4114800"/>
                <a:ext cx="45720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anual Operation 5"/>
              <p:cNvSpPr/>
              <p:nvPr/>
            </p:nvSpPr>
            <p:spPr>
              <a:xfrm rot="10800000">
                <a:off x="1083930" y="41148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6"/>
              <p:cNvSpPr/>
              <p:nvPr/>
            </p:nvSpPr>
            <p:spPr>
              <a:xfrm>
                <a:off x="474330" y="38100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7" name="Oval 7"/>
              <p:cNvSpPr/>
              <p:nvPr/>
            </p:nvSpPr>
            <p:spPr>
              <a:xfrm>
                <a:off x="215073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8" name="Flowchart: Manual Operation 8"/>
              <p:cNvSpPr/>
              <p:nvPr/>
            </p:nvSpPr>
            <p:spPr>
              <a:xfrm rot="12304159">
                <a:off x="782018" y="2645925"/>
                <a:ext cx="548201" cy="12954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Manual Operation 9"/>
              <p:cNvSpPr/>
              <p:nvPr/>
            </p:nvSpPr>
            <p:spPr>
              <a:xfrm rot="9407679">
                <a:off x="1757037" y="2646402"/>
                <a:ext cx="548201" cy="12954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nual Operation 10"/>
              <p:cNvSpPr/>
              <p:nvPr/>
            </p:nvSpPr>
            <p:spPr>
              <a:xfrm rot="10800000">
                <a:off x="1007730" y="2667000"/>
                <a:ext cx="1066800" cy="21336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1"/>
              <p:cNvSpPr/>
              <p:nvPr/>
            </p:nvSpPr>
            <p:spPr>
              <a:xfrm rot="10800000">
                <a:off x="1312530" y="27432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ross 12"/>
              <p:cNvSpPr/>
              <p:nvPr/>
            </p:nvSpPr>
            <p:spPr>
              <a:xfrm rot="2093903">
                <a:off x="1706408" y="34480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entagon 13"/>
              <p:cNvSpPr/>
              <p:nvPr/>
            </p:nvSpPr>
            <p:spPr>
              <a:xfrm rot="7482643">
                <a:off x="1017113" y="43214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4" name="Rectangle 14"/>
              <p:cNvSpPr/>
              <p:nvPr/>
            </p:nvSpPr>
            <p:spPr>
              <a:xfrm>
                <a:off x="1083931" y="3810000"/>
                <a:ext cx="973469"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5" name="Pentagon 15"/>
              <p:cNvSpPr/>
              <p:nvPr/>
            </p:nvSpPr>
            <p:spPr>
              <a:xfrm rot="16200000">
                <a:off x="-1983118" y="30670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6"/>
              <p:cNvSpPr/>
              <p:nvPr/>
            </p:nvSpPr>
            <p:spPr>
              <a:xfrm>
                <a:off x="626730" y="38100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7" name="Oval 17"/>
              <p:cNvSpPr/>
              <p:nvPr/>
            </p:nvSpPr>
            <p:spPr>
              <a:xfrm>
                <a:off x="1083930" y="15240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20"/>
              <p:cNvSpPr/>
              <p:nvPr/>
            </p:nvSpPr>
            <p:spPr>
              <a:xfrm rot="10238857">
                <a:off x="1769730" y="1676400"/>
                <a:ext cx="457200" cy="914400"/>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Delay 21"/>
              <p:cNvSpPr/>
              <p:nvPr/>
            </p:nvSpPr>
            <p:spPr>
              <a:xfrm rot="16200000">
                <a:off x="1247281" y="1092948"/>
                <a:ext cx="470344" cy="1174197"/>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22"/>
              <p:cNvSpPr/>
              <p:nvPr/>
            </p:nvSpPr>
            <p:spPr>
              <a:xfrm rot="10649429" flipH="1">
                <a:off x="798930" y="1762171"/>
                <a:ext cx="457200" cy="914400"/>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23"/>
              <p:cNvSpPr/>
              <p:nvPr/>
            </p:nvSpPr>
            <p:spPr>
              <a:xfrm>
                <a:off x="855330" y="1676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2" name="Flowchart: Decision 24"/>
              <p:cNvSpPr/>
              <p:nvPr/>
            </p:nvSpPr>
            <p:spPr>
              <a:xfrm rot="18232967">
                <a:off x="11495" y="977249"/>
                <a:ext cx="833999" cy="247389"/>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03"/>
              <p:cNvGrpSpPr/>
              <p:nvPr/>
            </p:nvGrpSpPr>
            <p:grpSpPr>
              <a:xfrm>
                <a:off x="838200" y="1676400"/>
                <a:ext cx="1286164" cy="304800"/>
                <a:chOff x="457200" y="1600200"/>
                <a:chExt cx="8229600" cy="1752600"/>
              </a:xfrm>
              <a:noFill/>
            </p:grpSpPr>
            <p:sp>
              <p:nvSpPr>
                <p:cNvPr id="154" name="Plaque 153"/>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aque 155"/>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aque 156"/>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laque 157"/>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aque 158"/>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aque 159"/>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6"/>
            <p:cNvGrpSpPr/>
            <p:nvPr/>
          </p:nvGrpSpPr>
          <p:grpSpPr>
            <a:xfrm>
              <a:off x="6781800" y="2362200"/>
              <a:ext cx="1551433" cy="3530600"/>
              <a:chOff x="6875029" y="228600"/>
              <a:chExt cx="2268971" cy="5295900"/>
            </a:xfrm>
          </p:grpSpPr>
          <p:grpSp>
            <p:nvGrpSpPr>
              <p:cNvPr id="59" name="Group 75"/>
              <p:cNvGrpSpPr/>
              <p:nvPr/>
            </p:nvGrpSpPr>
            <p:grpSpPr>
              <a:xfrm>
                <a:off x="6875029" y="228600"/>
                <a:ext cx="2268971" cy="5295900"/>
                <a:chOff x="7086600" y="228600"/>
                <a:chExt cx="2268971" cy="5295900"/>
              </a:xfrm>
            </p:grpSpPr>
            <p:sp>
              <p:nvSpPr>
                <p:cNvPr id="69" name="Cloud 6"/>
                <p:cNvSpPr/>
                <p:nvPr/>
              </p:nvSpPr>
              <p:spPr>
                <a:xfrm rot="368239">
                  <a:off x="7558016" y="2131618"/>
                  <a:ext cx="1420971" cy="607651"/>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7"/>
                <p:cNvSpPr/>
                <p:nvPr/>
              </p:nvSpPr>
              <p:spPr>
                <a:xfrm rot="12296205" flipH="1">
                  <a:off x="8302185" y="5123886"/>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1" name="Oval 8"/>
                <p:cNvSpPr/>
                <p:nvPr/>
              </p:nvSpPr>
              <p:spPr>
                <a:xfrm rot="20660369" flipH="1">
                  <a:off x="7789530" y="510540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2" name="Flowchart: Manual Operation 9"/>
                <p:cNvSpPr/>
                <p:nvPr/>
              </p:nvSpPr>
              <p:spPr>
                <a:xfrm rot="10800000">
                  <a:off x="8322930" y="3886200"/>
                  <a:ext cx="457200" cy="137160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Operation 10"/>
                <p:cNvSpPr/>
                <p:nvPr/>
              </p:nvSpPr>
              <p:spPr>
                <a:xfrm rot="10800000">
                  <a:off x="7865729" y="3886200"/>
                  <a:ext cx="575441" cy="137160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1"/>
                <p:cNvSpPr/>
                <p:nvPr/>
              </p:nvSpPr>
              <p:spPr>
                <a:xfrm>
                  <a:off x="725613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5" name="Oval 12"/>
                <p:cNvSpPr/>
                <p:nvPr/>
              </p:nvSpPr>
              <p:spPr>
                <a:xfrm>
                  <a:off x="8932530" y="35052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6" name="Flowchart: Manual Operation 13"/>
                <p:cNvSpPr/>
                <p:nvPr/>
              </p:nvSpPr>
              <p:spPr>
                <a:xfrm rot="12304159">
                  <a:off x="7504749" y="2493524"/>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14"/>
                <p:cNvSpPr/>
                <p:nvPr/>
              </p:nvSpPr>
              <p:spPr>
                <a:xfrm rot="9066092">
                  <a:off x="8606340" y="2489403"/>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Operation 15"/>
                <p:cNvSpPr/>
                <p:nvPr/>
              </p:nvSpPr>
              <p:spPr>
                <a:xfrm rot="10800000">
                  <a:off x="7789530" y="2590800"/>
                  <a:ext cx="1066800" cy="19812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16"/>
                <p:cNvSpPr/>
                <p:nvPr/>
              </p:nvSpPr>
              <p:spPr>
                <a:xfrm rot="10800000">
                  <a:off x="809433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entagon 17"/>
                <p:cNvSpPr/>
                <p:nvPr/>
              </p:nvSpPr>
              <p:spPr>
                <a:xfrm rot="16200000">
                  <a:off x="4798682" y="28384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8"/>
                <p:cNvSpPr/>
                <p:nvPr/>
              </p:nvSpPr>
              <p:spPr>
                <a:xfrm>
                  <a:off x="7408530" y="35814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2" name="Flowchart: Decision 19"/>
                <p:cNvSpPr/>
                <p:nvPr/>
              </p:nvSpPr>
              <p:spPr>
                <a:xfrm rot="18232967">
                  <a:off x="6793295" y="748649"/>
                  <a:ext cx="833999" cy="247389"/>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0"/>
                <p:cNvSpPr/>
                <p:nvPr/>
              </p:nvSpPr>
              <p:spPr>
                <a:xfrm rot="3829260">
                  <a:off x="7307739" y="3230569"/>
                  <a:ext cx="2003032" cy="381558"/>
                </a:xfrm>
                <a:prstGeom prst="rect">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ross 21"/>
                <p:cNvSpPr/>
                <p:nvPr/>
              </p:nvSpPr>
              <p:spPr>
                <a:xfrm rot="2093903">
                  <a:off x="8488208" y="32194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22"/>
                <p:cNvSpPr/>
                <p:nvPr/>
              </p:nvSpPr>
              <p:spPr>
                <a:xfrm rot="7482643">
                  <a:off x="7798913" y="40928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6" name="Rectangle 23"/>
                <p:cNvSpPr/>
                <p:nvPr/>
              </p:nvSpPr>
              <p:spPr>
                <a:xfrm>
                  <a:off x="7865731" y="35814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7" name="Oval 27"/>
                <p:cNvSpPr/>
                <p:nvPr/>
              </p:nvSpPr>
              <p:spPr>
                <a:xfrm>
                  <a:off x="7865730" y="12192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28"/>
                <p:cNvSpPr/>
                <p:nvPr/>
              </p:nvSpPr>
              <p:spPr>
                <a:xfrm rot="6999720">
                  <a:off x="7251567" y="1658973"/>
                  <a:ext cx="1277129" cy="47487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29"/>
                <p:cNvSpPr/>
                <p:nvPr/>
              </p:nvSpPr>
              <p:spPr>
                <a:xfrm rot="4583596">
                  <a:off x="8124435" y="1636178"/>
                  <a:ext cx="1277129" cy="47487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30"/>
                <p:cNvSpPr/>
                <p:nvPr/>
              </p:nvSpPr>
              <p:spPr>
                <a:xfrm>
                  <a:off x="7772400" y="1447800"/>
                  <a:ext cx="1143000" cy="228600"/>
                </a:xfrm>
                <a:prstGeom prst="roundRect">
                  <a:avLst>
                    <a:gd name="adj" fmla="val 50000"/>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31"/>
                <p:cNvSpPr/>
                <p:nvPr/>
              </p:nvSpPr>
              <p:spPr>
                <a:xfrm>
                  <a:off x="7924800" y="1143000"/>
                  <a:ext cx="9144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21"/>
              <p:cNvGrpSpPr/>
              <p:nvPr/>
            </p:nvGrpSpPr>
            <p:grpSpPr>
              <a:xfrm>
                <a:off x="8305800" y="4267200"/>
                <a:ext cx="152400" cy="381000"/>
                <a:chOff x="7696200" y="5791200"/>
                <a:chExt cx="228600" cy="381000"/>
              </a:xfrm>
            </p:grpSpPr>
            <p:sp>
              <p:nvSpPr>
                <p:cNvPr id="67" name="Trapezoid 66"/>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22"/>
              <p:cNvGrpSpPr/>
              <p:nvPr/>
            </p:nvGrpSpPr>
            <p:grpSpPr>
              <a:xfrm>
                <a:off x="8458200" y="4191000"/>
                <a:ext cx="152400" cy="381000"/>
                <a:chOff x="7696200" y="5791200"/>
                <a:chExt cx="228600" cy="381000"/>
              </a:xfrm>
            </p:grpSpPr>
            <p:sp>
              <p:nvSpPr>
                <p:cNvPr id="65" name="Trapezoid 64"/>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25"/>
              <p:cNvGrpSpPr/>
              <p:nvPr/>
            </p:nvGrpSpPr>
            <p:grpSpPr>
              <a:xfrm rot="20208952">
                <a:off x="8595152" y="4133846"/>
                <a:ext cx="167099" cy="342908"/>
                <a:chOff x="7696200" y="5791200"/>
                <a:chExt cx="228600" cy="381000"/>
              </a:xfrm>
            </p:grpSpPr>
            <p:sp>
              <p:nvSpPr>
                <p:cNvPr id="63" name="Trapezoid 62"/>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160"/>
            <p:cNvGrpSpPr/>
            <p:nvPr/>
          </p:nvGrpSpPr>
          <p:grpSpPr>
            <a:xfrm>
              <a:off x="5486400" y="2133600"/>
              <a:ext cx="1447228" cy="2907923"/>
              <a:chOff x="5486400" y="2133600"/>
              <a:chExt cx="1447228" cy="2907923"/>
            </a:xfrm>
          </p:grpSpPr>
          <p:grpSp>
            <p:nvGrpSpPr>
              <p:cNvPr id="12" name="Group 116"/>
              <p:cNvGrpSpPr/>
              <p:nvPr/>
            </p:nvGrpSpPr>
            <p:grpSpPr>
              <a:xfrm>
                <a:off x="5486400" y="2133600"/>
                <a:ext cx="1447228" cy="2907923"/>
                <a:chOff x="2590800" y="1219200"/>
                <a:chExt cx="2116571" cy="4361885"/>
              </a:xfrm>
            </p:grpSpPr>
            <p:sp>
              <p:nvSpPr>
                <p:cNvPr id="110" name="Oval 109"/>
                <p:cNvSpPr/>
                <p:nvPr/>
              </p:nvSpPr>
              <p:spPr>
                <a:xfrm rot="12296205" flipH="1">
                  <a:off x="3636854" y="5200085"/>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 name="Oval 110"/>
                <p:cNvSpPr/>
                <p:nvPr/>
              </p:nvSpPr>
              <p:spPr>
                <a:xfrm rot="20660369" flipH="1">
                  <a:off x="3241922" y="517032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2" name="Flowchart: Manual Operation 111"/>
                <p:cNvSpPr/>
                <p:nvPr/>
              </p:nvSpPr>
              <p:spPr>
                <a:xfrm rot="10800000">
                  <a:off x="3674730" y="3962400"/>
                  <a:ext cx="45720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Manual Operation 112"/>
                <p:cNvSpPr/>
                <p:nvPr/>
              </p:nvSpPr>
              <p:spPr>
                <a:xfrm rot="10800000">
                  <a:off x="3217530" y="3962400"/>
                  <a:ext cx="59247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59080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5" name="Oval 114"/>
                <p:cNvSpPr/>
                <p:nvPr/>
              </p:nvSpPr>
              <p:spPr>
                <a:xfrm>
                  <a:off x="428433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6" name="Flowchart: Manual Operation 115"/>
                <p:cNvSpPr/>
                <p:nvPr/>
              </p:nvSpPr>
              <p:spPr>
                <a:xfrm rot="12653049">
                  <a:off x="2904501" y="2396130"/>
                  <a:ext cx="548201" cy="148224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Manual Operation 116"/>
                <p:cNvSpPr/>
                <p:nvPr/>
              </p:nvSpPr>
              <p:spPr>
                <a:xfrm rot="9116100">
                  <a:off x="3927171" y="2441695"/>
                  <a:ext cx="548201" cy="1427048"/>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Operation 117"/>
                <p:cNvSpPr/>
                <p:nvPr/>
              </p:nvSpPr>
              <p:spPr>
                <a:xfrm rot="10800000">
                  <a:off x="3141330" y="2438400"/>
                  <a:ext cx="1066800" cy="220980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0800000">
                  <a:off x="342900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2"/>
                <p:cNvGrpSpPr/>
                <p:nvPr/>
              </p:nvGrpSpPr>
              <p:grpSpPr>
                <a:xfrm rot="17772307">
                  <a:off x="3397060" y="3146415"/>
                  <a:ext cx="766600" cy="1425073"/>
                  <a:chOff x="3551491" y="3295649"/>
                  <a:chExt cx="766600" cy="1425073"/>
                </a:xfrm>
              </p:grpSpPr>
              <p:sp>
                <p:nvSpPr>
                  <p:cNvPr id="130" name="Cross 129"/>
                  <p:cNvSpPr/>
                  <p:nvPr/>
                </p:nvSpPr>
                <p:spPr>
                  <a:xfrm rot="2093903">
                    <a:off x="3840008" y="32956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130"/>
                  <p:cNvSpPr/>
                  <p:nvPr/>
                </p:nvSpPr>
                <p:spPr>
                  <a:xfrm rot="7482643">
                    <a:off x="3150713" y="41690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21" name="Rectangle 120"/>
                <p:cNvSpPr/>
                <p:nvPr/>
              </p:nvSpPr>
              <p:spPr>
                <a:xfrm>
                  <a:off x="3217532" y="3657600"/>
                  <a:ext cx="929596"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2" name="Oval 121"/>
                <p:cNvSpPr/>
                <p:nvPr/>
              </p:nvSpPr>
              <p:spPr>
                <a:xfrm>
                  <a:off x="3217530" y="12954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rot="17650418">
                  <a:off x="2802975" y="1508002"/>
                  <a:ext cx="7620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rot="4179572">
                  <a:off x="3699580" y="1503503"/>
                  <a:ext cx="7620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971800" y="1524000"/>
                  <a:ext cx="1295400" cy="228600"/>
                </a:xfrm>
                <a:prstGeom prst="rect">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6" name="Cloud 125"/>
                <p:cNvSpPr/>
                <p:nvPr/>
              </p:nvSpPr>
              <p:spPr>
                <a:xfrm>
                  <a:off x="3276600" y="1219200"/>
                  <a:ext cx="7620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15"/>
                <p:cNvGrpSpPr/>
                <p:nvPr/>
              </p:nvGrpSpPr>
              <p:grpSpPr>
                <a:xfrm>
                  <a:off x="2895600" y="1524000"/>
                  <a:ext cx="228600" cy="381000"/>
                  <a:chOff x="2286000" y="381000"/>
                  <a:chExt cx="457200" cy="762000"/>
                </a:xfrm>
              </p:grpSpPr>
              <p:sp>
                <p:nvSpPr>
                  <p:cNvPr id="128" name="Trapezoid 127"/>
                  <p:cNvSpPr/>
                  <p:nvPr/>
                </p:nvSpPr>
                <p:spPr>
                  <a:xfrm>
                    <a:off x="2286000" y="685800"/>
                    <a:ext cx="457200" cy="4572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86000" y="381000"/>
                    <a:ext cx="457200" cy="3810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1"/>
              <p:cNvGrpSpPr/>
              <p:nvPr/>
            </p:nvGrpSpPr>
            <p:grpSpPr>
              <a:xfrm rot="1344951">
                <a:off x="6315205" y="3429447"/>
                <a:ext cx="573128" cy="863600"/>
                <a:chOff x="2209800" y="5562600"/>
                <a:chExt cx="1676400" cy="2514600"/>
              </a:xfrm>
            </p:grpSpPr>
            <p:sp>
              <p:nvSpPr>
                <p:cNvPr id="35" name="Hexagon 34"/>
                <p:cNvSpPr/>
                <p:nvPr/>
              </p:nvSpPr>
              <p:spPr>
                <a:xfrm>
                  <a:off x="2209800" y="5562600"/>
                  <a:ext cx="1676400" cy="251460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p:nvSpPr>
              <p:spPr>
                <a:xfrm>
                  <a:off x="2438400" y="5867400"/>
                  <a:ext cx="1270000" cy="1905000"/>
                </a:xfrm>
                <a:prstGeom prst="hex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p:nvSpPr>
              <p:spPr>
                <a:xfrm>
                  <a:off x="2611582" y="6137564"/>
                  <a:ext cx="914400" cy="13716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78"/>
                <p:cNvGrpSpPr/>
                <p:nvPr/>
              </p:nvGrpSpPr>
              <p:grpSpPr>
                <a:xfrm>
                  <a:off x="2627416" y="5583382"/>
                  <a:ext cx="838200" cy="279400"/>
                  <a:chOff x="2895600" y="4648200"/>
                  <a:chExt cx="1600200" cy="533400"/>
                </a:xfrm>
              </p:grpSpPr>
              <p:sp>
                <p:nvSpPr>
                  <p:cNvPr id="47" name="Quad Arrow 46"/>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79"/>
                <p:cNvGrpSpPr/>
                <p:nvPr/>
              </p:nvGrpSpPr>
              <p:grpSpPr>
                <a:xfrm>
                  <a:off x="2590800" y="7772400"/>
                  <a:ext cx="838200" cy="279400"/>
                  <a:chOff x="2895600" y="4648200"/>
                  <a:chExt cx="1600200" cy="533400"/>
                </a:xfrm>
              </p:grpSpPr>
              <p:sp>
                <p:nvSpPr>
                  <p:cNvPr id="42" name="Quad Arrow 41"/>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onut 39"/>
                <p:cNvSpPr/>
                <p:nvPr/>
              </p:nvSpPr>
              <p:spPr>
                <a:xfrm>
                  <a:off x="2704605" y="6479969"/>
                  <a:ext cx="685800" cy="666750"/>
                </a:xfrm>
                <a:prstGeom prst="donut">
                  <a:avLst>
                    <a:gd name="adj" fmla="val 1152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Quad Arrow 40"/>
                <p:cNvSpPr/>
                <p:nvPr/>
              </p:nvSpPr>
              <p:spPr>
                <a:xfrm>
                  <a:off x="2782784" y="6540335"/>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2" name="Group 161"/>
          <p:cNvGrpSpPr/>
          <p:nvPr/>
        </p:nvGrpSpPr>
        <p:grpSpPr>
          <a:xfrm>
            <a:off x="1981960" y="2791357"/>
            <a:ext cx="1209964" cy="3352800"/>
            <a:chOff x="2133600" y="3124200"/>
            <a:chExt cx="1209964" cy="3352800"/>
          </a:xfrm>
        </p:grpSpPr>
        <p:grpSp>
          <p:nvGrpSpPr>
            <p:cNvPr id="163" name="Group 285"/>
            <p:cNvGrpSpPr/>
            <p:nvPr/>
          </p:nvGrpSpPr>
          <p:grpSpPr>
            <a:xfrm rot="17194410">
              <a:off x="2764132" y="5999335"/>
              <a:ext cx="359123" cy="509595"/>
              <a:chOff x="4934260" y="5008578"/>
              <a:chExt cx="373811" cy="553131"/>
            </a:xfrm>
          </p:grpSpPr>
          <p:sp>
            <p:nvSpPr>
              <p:cNvPr id="241"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284"/>
            <p:cNvGrpSpPr/>
            <p:nvPr/>
          </p:nvGrpSpPr>
          <p:grpSpPr>
            <a:xfrm>
              <a:off x="2379689" y="5993567"/>
              <a:ext cx="376003" cy="483433"/>
              <a:chOff x="4934260" y="5008578"/>
              <a:chExt cx="373811" cy="553131"/>
            </a:xfrm>
          </p:grpSpPr>
          <p:sp>
            <p:nvSpPr>
              <p:cNvPr id="239"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Oval 164"/>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25"/>
            <p:cNvGrpSpPr/>
            <p:nvPr/>
          </p:nvGrpSpPr>
          <p:grpSpPr>
            <a:xfrm>
              <a:off x="2480714" y="4105564"/>
              <a:ext cx="546919" cy="609600"/>
              <a:chOff x="2321193" y="914400"/>
              <a:chExt cx="1962699" cy="2187638"/>
            </a:xfrm>
          </p:grpSpPr>
          <p:sp>
            <p:nvSpPr>
              <p:cNvPr id="233"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35"/>
            <p:cNvGrpSpPr/>
            <p:nvPr/>
          </p:nvGrpSpPr>
          <p:grpSpPr>
            <a:xfrm rot="1699902">
              <a:off x="2147930" y="4740678"/>
              <a:ext cx="291183" cy="118991"/>
              <a:chOff x="2209800" y="1905000"/>
              <a:chExt cx="2286000" cy="1066800"/>
            </a:xfrm>
          </p:grpSpPr>
          <p:grpSp>
            <p:nvGrpSpPr>
              <p:cNvPr id="227" name="Group 29"/>
              <p:cNvGrpSpPr/>
              <p:nvPr/>
            </p:nvGrpSpPr>
            <p:grpSpPr>
              <a:xfrm>
                <a:off x="2209800" y="1905000"/>
                <a:ext cx="1066800" cy="1066800"/>
                <a:chOff x="990600" y="1905000"/>
                <a:chExt cx="1066800" cy="1066800"/>
              </a:xfrm>
            </p:grpSpPr>
            <p:sp>
              <p:nvSpPr>
                <p:cNvPr id="231" name="&quot;No&quot; Symbol 230"/>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Oval 231"/>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32"/>
              <p:cNvGrpSpPr/>
              <p:nvPr/>
            </p:nvGrpSpPr>
            <p:grpSpPr>
              <a:xfrm>
                <a:off x="3429000" y="1905000"/>
                <a:ext cx="1066800" cy="1066800"/>
                <a:chOff x="990600" y="1905000"/>
                <a:chExt cx="1066800" cy="1066800"/>
              </a:xfrm>
            </p:grpSpPr>
            <p:sp>
              <p:nvSpPr>
                <p:cNvPr id="229" name="&quot;No&quot; Symbol 22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2" name="Group 36"/>
            <p:cNvGrpSpPr/>
            <p:nvPr/>
          </p:nvGrpSpPr>
          <p:grpSpPr>
            <a:xfrm rot="20019181">
              <a:off x="3048475" y="4742987"/>
              <a:ext cx="291183" cy="118991"/>
              <a:chOff x="2209800" y="1905000"/>
              <a:chExt cx="2286000" cy="1066800"/>
            </a:xfrm>
          </p:grpSpPr>
          <p:grpSp>
            <p:nvGrpSpPr>
              <p:cNvPr id="221" name="Group 29"/>
              <p:cNvGrpSpPr/>
              <p:nvPr/>
            </p:nvGrpSpPr>
            <p:grpSpPr>
              <a:xfrm>
                <a:off x="2209800" y="1905000"/>
                <a:ext cx="1066800" cy="1066800"/>
                <a:chOff x="990600" y="1905000"/>
                <a:chExt cx="1066800" cy="1066800"/>
              </a:xfrm>
            </p:grpSpPr>
            <p:sp>
              <p:nvSpPr>
                <p:cNvPr id="225" name="&quot;No&quot; Symbol 22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Oval 22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32"/>
              <p:cNvGrpSpPr/>
              <p:nvPr/>
            </p:nvGrpSpPr>
            <p:grpSpPr>
              <a:xfrm>
                <a:off x="3429000" y="1905000"/>
                <a:ext cx="1066800" cy="1066800"/>
                <a:chOff x="990600" y="1905000"/>
                <a:chExt cx="1066800" cy="1066800"/>
              </a:xfrm>
            </p:grpSpPr>
            <p:sp>
              <p:nvSpPr>
                <p:cNvPr id="223" name="&quot;No&quot; Symbol 22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Oval 223"/>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Trapezoid 172"/>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65"/>
            <p:cNvGrpSpPr/>
            <p:nvPr/>
          </p:nvGrpSpPr>
          <p:grpSpPr>
            <a:xfrm rot="10800000" flipH="1" flipV="1">
              <a:off x="2235200" y="6029036"/>
              <a:ext cx="990600" cy="158496"/>
              <a:chOff x="1447800" y="2040716"/>
              <a:chExt cx="3102900" cy="387950"/>
            </a:xfrm>
          </p:grpSpPr>
          <p:sp>
            <p:nvSpPr>
              <p:cNvPr id="215" name="Diagonal Stripe 214"/>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Diagonal Stripe 215"/>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iagonal Stripe 216"/>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Diagonal Stripe 217"/>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Diagonal Stripe 218"/>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iagonal Stripe 219"/>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5" name="Group 108"/>
            <p:cNvGrpSpPr/>
            <p:nvPr/>
          </p:nvGrpSpPr>
          <p:grpSpPr>
            <a:xfrm>
              <a:off x="2209800" y="6172199"/>
              <a:ext cx="1087582" cy="152401"/>
              <a:chOff x="1295400" y="2819400"/>
              <a:chExt cx="1327484" cy="304800"/>
            </a:xfrm>
          </p:grpSpPr>
          <p:grpSp>
            <p:nvGrpSpPr>
              <p:cNvPr id="186" name="Group 86"/>
              <p:cNvGrpSpPr/>
              <p:nvPr/>
            </p:nvGrpSpPr>
            <p:grpSpPr>
              <a:xfrm>
                <a:off x="1295400" y="2819400"/>
                <a:ext cx="914400" cy="304800"/>
                <a:chOff x="838200" y="2193636"/>
                <a:chExt cx="2895600" cy="946728"/>
              </a:xfrm>
            </p:grpSpPr>
            <p:grpSp>
              <p:nvGrpSpPr>
                <p:cNvPr id="195" name="Group 69"/>
                <p:cNvGrpSpPr/>
                <p:nvPr/>
              </p:nvGrpSpPr>
              <p:grpSpPr>
                <a:xfrm>
                  <a:off x="838200" y="2193636"/>
                  <a:ext cx="381000" cy="930564"/>
                  <a:chOff x="838200" y="2193636"/>
                  <a:chExt cx="381000" cy="930564"/>
                </a:xfrm>
              </p:grpSpPr>
              <p:sp>
                <p:nvSpPr>
                  <p:cNvPr id="212" name="Isosceles Triangle 21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70"/>
                <p:cNvGrpSpPr/>
                <p:nvPr/>
              </p:nvGrpSpPr>
              <p:grpSpPr>
                <a:xfrm>
                  <a:off x="2133600" y="2209800"/>
                  <a:ext cx="381000" cy="930564"/>
                  <a:chOff x="838200" y="2193636"/>
                  <a:chExt cx="381000" cy="930564"/>
                </a:xfrm>
              </p:grpSpPr>
              <p:sp>
                <p:nvSpPr>
                  <p:cNvPr id="209" name="Isosceles Triangle 20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74"/>
                <p:cNvGrpSpPr/>
                <p:nvPr/>
              </p:nvGrpSpPr>
              <p:grpSpPr>
                <a:xfrm>
                  <a:off x="1524000" y="2209800"/>
                  <a:ext cx="381000" cy="930564"/>
                  <a:chOff x="838200" y="2193636"/>
                  <a:chExt cx="381000" cy="930564"/>
                </a:xfrm>
              </p:grpSpPr>
              <p:sp>
                <p:nvSpPr>
                  <p:cNvPr id="206" name="Isosceles Triangle 20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78"/>
                <p:cNvGrpSpPr/>
                <p:nvPr/>
              </p:nvGrpSpPr>
              <p:grpSpPr>
                <a:xfrm>
                  <a:off x="2667000" y="2209800"/>
                  <a:ext cx="381000" cy="930564"/>
                  <a:chOff x="838200" y="2193636"/>
                  <a:chExt cx="381000" cy="930564"/>
                </a:xfrm>
              </p:grpSpPr>
              <p:sp>
                <p:nvSpPr>
                  <p:cNvPr id="203" name="Isosceles Triangle 20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82"/>
                <p:cNvGrpSpPr/>
                <p:nvPr/>
              </p:nvGrpSpPr>
              <p:grpSpPr>
                <a:xfrm>
                  <a:off x="3352800" y="2209800"/>
                  <a:ext cx="381000" cy="930564"/>
                  <a:chOff x="838200" y="2193636"/>
                  <a:chExt cx="381000" cy="930564"/>
                </a:xfrm>
              </p:grpSpPr>
              <p:sp>
                <p:nvSpPr>
                  <p:cNvPr id="200" name="Isosceles Triangle 199"/>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69"/>
              <p:cNvGrpSpPr/>
              <p:nvPr/>
            </p:nvGrpSpPr>
            <p:grpSpPr>
              <a:xfrm>
                <a:off x="2286000" y="2819400"/>
                <a:ext cx="120316" cy="299596"/>
                <a:chOff x="838200" y="2193636"/>
                <a:chExt cx="381000" cy="930564"/>
              </a:xfrm>
            </p:grpSpPr>
            <p:sp>
              <p:nvSpPr>
                <p:cNvPr id="192" name="Isosceles Triangle 19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74"/>
              <p:cNvGrpSpPr/>
              <p:nvPr/>
            </p:nvGrpSpPr>
            <p:grpSpPr>
              <a:xfrm>
                <a:off x="2502568" y="2824604"/>
                <a:ext cx="120316" cy="299596"/>
                <a:chOff x="838200" y="2193636"/>
                <a:chExt cx="381000" cy="930564"/>
              </a:xfrm>
            </p:grpSpPr>
            <p:sp>
              <p:nvSpPr>
                <p:cNvPr id="189" name="Isosceles Triangle 18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6" name="Oval 175"/>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10"/>
            <p:cNvGrpSpPr/>
            <p:nvPr/>
          </p:nvGrpSpPr>
          <p:grpSpPr>
            <a:xfrm>
              <a:off x="2362200" y="3505200"/>
              <a:ext cx="762000" cy="228600"/>
              <a:chOff x="1600200" y="1219200"/>
              <a:chExt cx="838200" cy="228600"/>
            </a:xfrm>
          </p:grpSpPr>
          <p:sp>
            <p:nvSpPr>
              <p:cNvPr id="184"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ouble Wave 184"/>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Oval 179"/>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933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A3FC9B-363C-4D48-8D4C-CB7A7D3F828B}"/>
              </a:ext>
            </a:extLst>
          </p:cNvPr>
          <p:cNvSpPr/>
          <p:nvPr/>
        </p:nvSpPr>
        <p:spPr>
          <a:xfrm>
            <a:off x="-109728" y="0"/>
            <a:ext cx="12301728" cy="6858000"/>
          </a:xfrm>
          <a:prstGeom prst="rect">
            <a:avLst/>
          </a:prstGeom>
          <a:gradFill>
            <a:gsLst>
              <a:gs pos="59000">
                <a:schemeClr val="accent3">
                  <a:lumMod val="75000"/>
                </a:schemeClr>
              </a:gs>
              <a:gs pos="6000">
                <a:schemeClr val="accent6">
                  <a:lumMod val="75000"/>
                </a:schemeClr>
              </a:gs>
              <a:gs pos="43000">
                <a:schemeClr val="accent6">
                  <a:lumMod val="50000"/>
                </a:schemeClr>
              </a:gs>
              <a:gs pos="71000">
                <a:schemeClr val="accent3">
                  <a:lumMod val="50000"/>
                </a:schemeClr>
              </a:gs>
              <a:gs pos="9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508592"/>
            <a:ext cx="3048000" cy="369332"/>
          </a:xfrm>
          <a:prstGeom prst="rect">
            <a:avLst/>
          </a:prstGeom>
          <a:noFill/>
        </p:spPr>
        <p:txBody>
          <a:bodyPr wrap="square" rtlCol="0">
            <a:spAutoFit/>
          </a:bodyPr>
          <a:lstStyle/>
          <a:p>
            <a:r>
              <a:rPr lang="en-US" dirty="0">
                <a:solidFill>
                  <a:schemeClr val="bg2"/>
                </a:solidFill>
              </a:rPr>
              <a:t>Moroni 9:4</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Britannic Bold" pitchFamily="34" charset="0"/>
              </a:rPr>
              <a:t>To Labor Among the People</a:t>
            </a:r>
          </a:p>
        </p:txBody>
      </p:sp>
      <p:sp>
        <p:nvSpPr>
          <p:cNvPr id="8" name="TextBox 7"/>
          <p:cNvSpPr txBox="1"/>
          <p:nvPr/>
        </p:nvSpPr>
        <p:spPr>
          <a:xfrm>
            <a:off x="1298448" y="3316108"/>
            <a:ext cx="9936480" cy="2862322"/>
          </a:xfrm>
          <a:prstGeom prst="rect">
            <a:avLst/>
          </a:prstGeom>
          <a:noFill/>
        </p:spPr>
        <p:txBody>
          <a:bodyPr wrap="square" rtlCol="0">
            <a:spAutoFit/>
          </a:bodyPr>
          <a:lstStyle/>
          <a:p>
            <a:pPr fontAlgn="base"/>
            <a:r>
              <a:rPr lang="en-US" sz="2000" dirty="0">
                <a:solidFill>
                  <a:schemeClr val="bg1"/>
                </a:solidFill>
              </a:rPr>
              <a:t>“It is a covenant we make with God to keep all His commandments and give service as He would give it if He were personally present. Living up to that standard as best we can builds the strength we will need to endure to the end.</a:t>
            </a:r>
          </a:p>
          <a:p>
            <a:pPr fontAlgn="base"/>
            <a:r>
              <a:rPr lang="en-US" sz="2000" dirty="0">
                <a:solidFill>
                  <a:schemeClr val="bg1"/>
                </a:solidFill>
              </a:rPr>
              <a:t>“Great priesthood trainers have shown me how to build that strength: it is to form a habit of pushing on through the fatigue and fear that might make you think of quitting. The Lord’s great mentors have shown me that spiritual staying power comes from working past the point when others would have taken a rest. …</a:t>
            </a:r>
          </a:p>
          <a:p>
            <a:pPr fontAlgn="base"/>
            <a:r>
              <a:rPr lang="en-US" sz="2000" dirty="0">
                <a:solidFill>
                  <a:schemeClr val="bg1"/>
                </a:solidFill>
              </a:rPr>
              <a:t>“… I promise you if you do all that you can, God will magnify your strength and your wisdom” </a:t>
            </a:r>
          </a:p>
          <a:p>
            <a:pPr fontAlgn="base"/>
            <a:r>
              <a:rPr lang="en-US" sz="2000" dirty="0">
                <a:solidFill>
                  <a:schemeClr val="bg1"/>
                </a:solidFill>
              </a:rPr>
              <a:t>President Henry B. </a:t>
            </a:r>
            <a:r>
              <a:rPr lang="en-US" sz="2000" dirty="0" err="1">
                <a:solidFill>
                  <a:schemeClr val="bg1"/>
                </a:solidFill>
              </a:rPr>
              <a:t>Eyring</a:t>
            </a:r>
            <a:endParaRPr lang="en-US" sz="2000" dirty="0">
              <a:solidFill>
                <a:schemeClr val="bg1"/>
              </a:solidFill>
            </a:endParaRPr>
          </a:p>
        </p:txBody>
      </p:sp>
      <p:grpSp>
        <p:nvGrpSpPr>
          <p:cNvPr id="195" name="Group 194"/>
          <p:cNvGrpSpPr/>
          <p:nvPr/>
        </p:nvGrpSpPr>
        <p:grpSpPr>
          <a:xfrm>
            <a:off x="1237488" y="1016198"/>
            <a:ext cx="5029200" cy="2057400"/>
            <a:chOff x="965200" y="2286000"/>
            <a:chExt cx="7264400" cy="2743200"/>
          </a:xfrm>
        </p:grpSpPr>
        <p:grpSp>
          <p:nvGrpSpPr>
            <p:cNvPr id="196" name="Group 18"/>
            <p:cNvGrpSpPr/>
            <p:nvPr/>
          </p:nvGrpSpPr>
          <p:grpSpPr>
            <a:xfrm>
              <a:off x="965200" y="2286000"/>
              <a:ext cx="7264400" cy="2743200"/>
              <a:chOff x="965200" y="2286000"/>
              <a:chExt cx="7327900" cy="2743200"/>
            </a:xfrm>
          </p:grpSpPr>
          <p:sp>
            <p:nvSpPr>
              <p:cNvPr id="198" name="Rectangle 19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199" idx="1"/>
                <a:endCxn id="19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97" name="TextBox 196"/>
            <p:cNvSpPr txBox="1"/>
            <p:nvPr/>
          </p:nvSpPr>
          <p:spPr>
            <a:xfrm>
              <a:off x="1117600" y="2514600"/>
              <a:ext cx="7010400" cy="1600439"/>
            </a:xfrm>
            <a:prstGeom prst="rect">
              <a:avLst/>
            </a:prstGeom>
            <a:noFill/>
          </p:spPr>
          <p:txBody>
            <a:bodyPr wrap="square" rtlCol="0">
              <a:spAutoFit/>
            </a:bodyPr>
            <a:lstStyle/>
            <a:p>
              <a:pPr algn="ctr"/>
              <a:r>
                <a:rPr lang="en-US" sz="2400" b="1" i="1" dirty="0">
                  <a:solidFill>
                    <a:schemeClr val="bg1"/>
                  </a:solidFill>
                </a:rPr>
                <a:t>We are to labor diligently in God’s service, even if those we serve do not respond positively.</a:t>
              </a:r>
              <a:endParaRPr lang="en-US" sz="2400" dirty="0">
                <a:solidFill>
                  <a:schemeClr val="bg1"/>
                </a:solidFill>
              </a:endParaRPr>
            </a:p>
          </p:txBody>
        </p:sp>
      </p:grpSp>
      <p:pic>
        <p:nvPicPr>
          <p:cNvPr id="3" name="Picture 2">
            <a:extLst>
              <a:ext uri="{FF2B5EF4-FFF2-40B4-BE49-F238E27FC236}">
                <a16:creationId xmlns:a16="http://schemas.microsoft.com/office/drawing/2014/main" id="{D0C1AED2-A8A7-4C1E-81DB-E33CD5F58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414" y="793613"/>
            <a:ext cx="3745514" cy="2502571"/>
          </a:xfrm>
          <a:prstGeom prst="rect">
            <a:avLst/>
          </a:prstGeom>
        </p:spPr>
      </p:pic>
      <p:pic>
        <p:nvPicPr>
          <p:cNvPr id="9" name="Picture 8">
            <a:extLst>
              <a:ext uri="{FF2B5EF4-FFF2-40B4-BE49-F238E27FC236}">
                <a16:creationId xmlns:a16="http://schemas.microsoft.com/office/drawing/2014/main" id="{E9867606-2FFD-4FCB-BBEF-5B6768EBB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7303"/>
            <a:ext cx="1336091" cy="1665776"/>
          </a:xfrm>
          <a:prstGeom prst="rect">
            <a:avLst/>
          </a:prstGeom>
        </p:spPr>
      </p:pic>
    </p:spTree>
    <p:extLst>
      <p:ext uri="{BB962C8B-B14F-4D97-AF65-F5344CB8AC3E}">
        <p14:creationId xmlns:p14="http://schemas.microsoft.com/office/powerpoint/2010/main" val="2807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anim calcmode="lin" valueType="num">
                                      <p:cBhvr>
                                        <p:cTn id="8" dur="1000" fill="hold"/>
                                        <p:tgtEl>
                                          <p:spTgt spid="195"/>
                                        </p:tgtEl>
                                        <p:attrNameLst>
                                          <p:attrName>ppt_x</p:attrName>
                                        </p:attrNameLst>
                                      </p:cBhvr>
                                      <p:tavLst>
                                        <p:tav tm="0">
                                          <p:val>
                                            <p:strVal val="#ppt_x"/>
                                          </p:val>
                                        </p:tav>
                                        <p:tav tm="100000">
                                          <p:val>
                                            <p:strVal val="#ppt_x"/>
                                          </p:val>
                                        </p:tav>
                                      </p:tavLst>
                                    </p:anim>
                                    <p:anim calcmode="lin" valueType="num">
                                      <p:cBhvr>
                                        <p:cTn id="9" dur="1000" fill="hold"/>
                                        <p:tgtEl>
                                          <p:spTgt spid="19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2000"/>
                                        <p:tgtEl>
                                          <p:spTgt spid="8">
                                            <p:txEl>
                                              <p:pRg st="0" end="0"/>
                                            </p:txEl>
                                          </p:spTgt>
                                        </p:tgtEl>
                                      </p:cBhvr>
                                    </p:animEffect>
                                    <p:set>
                                      <p:cBhvr>
                                        <p:cTn id="25" dur="1" fill="hold">
                                          <p:stCondLst>
                                            <p:cond delay="1999"/>
                                          </p:stCondLst>
                                        </p:cTn>
                                        <p:tgtEl>
                                          <p:spTgt spid="8">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2000"/>
                                        <p:tgtEl>
                                          <p:spTgt spid="8">
                                            <p:txEl>
                                              <p:pRg st="1" end="1"/>
                                            </p:txEl>
                                          </p:spTgt>
                                        </p:tgtEl>
                                      </p:cBhvr>
                                    </p:animEffect>
                                    <p:set>
                                      <p:cBhvr>
                                        <p:cTn id="34" dur="1" fill="hold">
                                          <p:stCondLst>
                                            <p:cond delay="1999"/>
                                          </p:stCondLst>
                                        </p:cTn>
                                        <p:tgtEl>
                                          <p:spTgt spid="8">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F4513C-E9D2-4124-850C-46F21BA43D02}"/>
              </a:ext>
            </a:extLst>
          </p:cNvPr>
          <p:cNvSpPr/>
          <p:nvPr/>
        </p:nvSpPr>
        <p:spPr>
          <a:xfrm>
            <a:off x="-109728" y="0"/>
            <a:ext cx="12301728" cy="6858000"/>
          </a:xfrm>
          <a:prstGeom prst="rect">
            <a:avLst/>
          </a:prstGeom>
          <a:gradFill>
            <a:gsLst>
              <a:gs pos="32000">
                <a:schemeClr val="accent3">
                  <a:lumMod val="75000"/>
                </a:schemeClr>
              </a:gs>
              <a:gs pos="6000">
                <a:schemeClr val="accent6">
                  <a:lumMod val="75000"/>
                </a:schemeClr>
              </a:gs>
              <a:gs pos="19000">
                <a:schemeClr val="accent6">
                  <a:lumMod val="50000"/>
                </a:schemeClr>
              </a:gs>
              <a:gs pos="44000">
                <a:schemeClr val="accent3">
                  <a:lumMod val="50000"/>
                </a:schemeClr>
              </a:gs>
              <a:gs pos="8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p:cNvGrpSpPr/>
          <p:nvPr/>
        </p:nvGrpSpPr>
        <p:grpSpPr>
          <a:xfrm>
            <a:off x="1174377" y="0"/>
            <a:ext cx="3048000" cy="6858000"/>
            <a:chOff x="0" y="0"/>
            <a:chExt cx="3048000" cy="6858000"/>
          </a:xfrm>
        </p:grpSpPr>
        <p:sp>
          <p:nvSpPr>
            <p:cNvPr id="8" name="TextBox 7"/>
            <p:cNvSpPr txBox="1"/>
            <p:nvPr/>
          </p:nvSpPr>
          <p:spPr>
            <a:xfrm>
              <a:off x="0" y="0"/>
              <a:ext cx="3048000" cy="6186309"/>
            </a:xfrm>
            <a:prstGeom prst="rect">
              <a:avLst/>
            </a:prstGeom>
            <a:noFill/>
          </p:spPr>
          <p:txBody>
            <a:bodyPr wrap="square" rtlCol="0">
              <a:spAutoFit/>
            </a:bodyPr>
            <a:lstStyle/>
            <a:p>
              <a:pPr algn="ctr"/>
              <a:r>
                <a:rPr lang="en-US" b="1" dirty="0">
                  <a:solidFill>
                    <a:srgbClr val="FFFF00"/>
                  </a:solidFill>
                </a:rPr>
                <a:t>The Lamanites</a:t>
              </a:r>
            </a:p>
            <a:p>
              <a:pPr algn="ctr"/>
              <a:r>
                <a:rPr lang="en-US" b="1" dirty="0">
                  <a:solidFill>
                    <a:srgbClr val="FFFF00"/>
                  </a:solidFill>
                </a:rPr>
                <a:t>Moroni 9:2-5</a:t>
              </a:r>
            </a:p>
            <a:p>
              <a:endParaRPr lang="en-US" b="1" dirty="0">
                <a:solidFill>
                  <a:schemeClr val="bg2"/>
                </a:solidFill>
              </a:endParaRPr>
            </a:p>
            <a:p>
              <a:r>
                <a:rPr lang="en-US" b="1" dirty="0">
                  <a:solidFill>
                    <a:schemeClr val="bg2"/>
                  </a:solidFill>
                </a:rPr>
                <a:t>Loss of many great men</a:t>
              </a:r>
            </a:p>
            <a:p>
              <a:endParaRPr lang="en-US" b="1" dirty="0">
                <a:solidFill>
                  <a:schemeClr val="bg2"/>
                </a:solidFill>
              </a:endParaRPr>
            </a:p>
            <a:p>
              <a:r>
                <a:rPr lang="en-US" b="1" dirty="0">
                  <a:solidFill>
                    <a:schemeClr val="bg2"/>
                  </a:solidFill>
                </a:rPr>
                <a:t>Satan stirs up them continually</a:t>
              </a:r>
            </a:p>
            <a:p>
              <a:endParaRPr lang="en-US" b="1" dirty="0">
                <a:solidFill>
                  <a:schemeClr val="bg2"/>
                </a:solidFill>
              </a:endParaRPr>
            </a:p>
            <a:p>
              <a:r>
                <a:rPr lang="en-US" b="1" dirty="0">
                  <a:solidFill>
                    <a:schemeClr val="bg2"/>
                  </a:solidFill>
                </a:rPr>
                <a:t>Mormon labors continually</a:t>
              </a:r>
            </a:p>
            <a:p>
              <a:endParaRPr lang="en-US" b="1" dirty="0">
                <a:solidFill>
                  <a:schemeClr val="bg2"/>
                </a:solidFill>
              </a:endParaRPr>
            </a:p>
            <a:p>
              <a:r>
                <a:rPr lang="en-US" b="1" dirty="0">
                  <a:solidFill>
                    <a:schemeClr val="bg2"/>
                  </a:solidFill>
                </a:rPr>
                <a:t>They are angry with Mormon</a:t>
              </a:r>
            </a:p>
            <a:p>
              <a:endParaRPr lang="en-US" b="1" dirty="0">
                <a:solidFill>
                  <a:schemeClr val="bg2"/>
                </a:solidFill>
              </a:endParaRPr>
            </a:p>
            <a:p>
              <a:r>
                <a:rPr lang="en-US" b="1" dirty="0">
                  <a:solidFill>
                    <a:schemeClr val="bg2"/>
                  </a:solidFill>
                </a:rPr>
                <a:t>Mormon fears the Spirit has left them</a:t>
              </a:r>
            </a:p>
            <a:p>
              <a:endParaRPr lang="en-US" b="1" dirty="0">
                <a:solidFill>
                  <a:schemeClr val="bg2"/>
                </a:solidFill>
              </a:endParaRPr>
            </a:p>
            <a:p>
              <a:r>
                <a:rPr lang="en-US" b="1" dirty="0">
                  <a:solidFill>
                    <a:schemeClr val="bg2"/>
                  </a:solidFill>
                </a:rPr>
                <a:t>They have no fear of death</a:t>
              </a:r>
            </a:p>
            <a:p>
              <a:endParaRPr lang="en-US" b="1" dirty="0">
                <a:solidFill>
                  <a:schemeClr val="bg2"/>
                </a:solidFill>
              </a:endParaRPr>
            </a:p>
            <a:p>
              <a:r>
                <a:rPr lang="en-US" b="1" dirty="0">
                  <a:solidFill>
                    <a:schemeClr val="bg2"/>
                  </a:solidFill>
                </a:rPr>
                <a:t>They have lost their love one for another</a:t>
              </a:r>
            </a:p>
            <a:p>
              <a:endParaRPr lang="en-US" b="1" dirty="0">
                <a:solidFill>
                  <a:schemeClr val="bg2"/>
                </a:solidFill>
              </a:endParaRPr>
            </a:p>
            <a:p>
              <a:r>
                <a:rPr lang="en-US" b="1" dirty="0">
                  <a:solidFill>
                    <a:schemeClr val="bg2"/>
                  </a:solidFill>
                </a:rPr>
                <a:t>They thirst for blood and revenge</a:t>
              </a:r>
            </a:p>
          </p:txBody>
        </p:sp>
        <p:sp>
          <p:nvSpPr>
            <p:cNvPr id="197" name="Rectangle 196"/>
            <p:cNvSpPr/>
            <p:nvPr/>
          </p:nvSpPr>
          <p:spPr>
            <a:xfrm>
              <a:off x="0" y="0"/>
              <a:ext cx="29718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22" name="Group 221"/>
          <p:cNvGrpSpPr/>
          <p:nvPr/>
        </p:nvGrpSpPr>
        <p:grpSpPr>
          <a:xfrm>
            <a:off x="4146177" y="1"/>
            <a:ext cx="3048000" cy="7294305"/>
            <a:chOff x="2971800" y="0"/>
            <a:chExt cx="3048000" cy="7294305"/>
          </a:xfrm>
        </p:grpSpPr>
        <p:sp>
          <p:nvSpPr>
            <p:cNvPr id="9" name="Rectangle 8"/>
            <p:cNvSpPr/>
            <p:nvPr/>
          </p:nvSpPr>
          <p:spPr>
            <a:xfrm>
              <a:off x="3048000" y="0"/>
              <a:ext cx="2971800" cy="7294305"/>
            </a:xfrm>
            <a:prstGeom prst="rect">
              <a:avLst/>
            </a:prstGeom>
          </p:spPr>
          <p:txBody>
            <a:bodyPr wrap="square">
              <a:spAutoFit/>
            </a:bodyPr>
            <a:lstStyle/>
            <a:p>
              <a:pPr algn="ctr"/>
              <a:r>
                <a:rPr lang="en-US" b="1" dirty="0">
                  <a:solidFill>
                    <a:srgbClr val="FFFF00"/>
                  </a:solidFill>
                </a:rPr>
                <a:t>The Nephites</a:t>
              </a:r>
            </a:p>
            <a:p>
              <a:pPr algn="ctr"/>
              <a:r>
                <a:rPr lang="en-US" b="1" dirty="0">
                  <a:solidFill>
                    <a:srgbClr val="FFFF00"/>
                  </a:solidFill>
                </a:rPr>
                <a:t>Moroni 9:7-10</a:t>
              </a:r>
            </a:p>
            <a:p>
              <a:endParaRPr lang="en-US" b="1" dirty="0">
                <a:solidFill>
                  <a:schemeClr val="bg2"/>
                </a:solidFill>
              </a:endParaRPr>
            </a:p>
            <a:p>
              <a:r>
                <a:rPr lang="en-US" b="1" dirty="0">
                  <a:solidFill>
                    <a:schemeClr val="bg2"/>
                  </a:solidFill>
                </a:rPr>
                <a:t>Many men, women, and children are prisoners of the Lamanites</a:t>
              </a:r>
            </a:p>
            <a:p>
              <a:endParaRPr lang="en-US" b="1" dirty="0">
                <a:solidFill>
                  <a:schemeClr val="bg2"/>
                </a:solidFill>
              </a:endParaRPr>
            </a:p>
            <a:p>
              <a:r>
                <a:rPr lang="en-US" b="1" dirty="0">
                  <a:solidFill>
                    <a:schemeClr val="bg2"/>
                  </a:solidFill>
                </a:rPr>
                <a:t>The husbands and fathers have been slain</a:t>
              </a:r>
            </a:p>
            <a:p>
              <a:endParaRPr lang="en-US" b="1" dirty="0">
                <a:solidFill>
                  <a:schemeClr val="bg2"/>
                </a:solidFill>
              </a:endParaRPr>
            </a:p>
            <a:p>
              <a:r>
                <a:rPr lang="en-US" b="1" dirty="0">
                  <a:solidFill>
                    <a:schemeClr val="bg2"/>
                  </a:solidFill>
                </a:rPr>
                <a:t>They feed the women and children the flesh of the men</a:t>
              </a:r>
            </a:p>
            <a:p>
              <a:endParaRPr lang="en-US" b="1" dirty="0">
                <a:solidFill>
                  <a:schemeClr val="bg2"/>
                </a:solidFill>
              </a:endParaRPr>
            </a:p>
            <a:p>
              <a:r>
                <a:rPr lang="en-US" b="1" dirty="0">
                  <a:solidFill>
                    <a:schemeClr val="bg2"/>
                  </a:solidFill>
                </a:rPr>
                <a:t>They give them very little water</a:t>
              </a:r>
            </a:p>
            <a:p>
              <a:endParaRPr lang="en-US" b="1" dirty="0">
                <a:solidFill>
                  <a:schemeClr val="bg2"/>
                </a:solidFill>
              </a:endParaRPr>
            </a:p>
            <a:p>
              <a:r>
                <a:rPr lang="en-US" b="1" dirty="0">
                  <a:solidFill>
                    <a:schemeClr val="bg2"/>
                  </a:solidFill>
                </a:rPr>
                <a:t>The Nephites have taken the daughter of the Lamanites prisoners—they lost their chastity and virtue</a:t>
              </a:r>
            </a:p>
            <a:p>
              <a:endParaRPr lang="en-US" b="1" dirty="0">
                <a:solidFill>
                  <a:schemeClr val="bg2"/>
                </a:solidFill>
              </a:endParaRPr>
            </a:p>
            <a:p>
              <a:r>
                <a:rPr lang="en-US" b="1" dirty="0">
                  <a:solidFill>
                    <a:schemeClr val="bg2"/>
                  </a:solidFill>
                </a:rPr>
                <a:t>They have murdered and tortured them and devoured their bodies</a:t>
              </a:r>
            </a:p>
            <a:p>
              <a:endParaRPr lang="en-US" b="1" dirty="0">
                <a:solidFill>
                  <a:schemeClr val="bg2"/>
                </a:solidFill>
              </a:endParaRPr>
            </a:p>
            <a:p>
              <a:endParaRPr lang="en-US" b="1" dirty="0">
                <a:solidFill>
                  <a:schemeClr val="bg2"/>
                </a:solidFill>
              </a:endParaRPr>
            </a:p>
          </p:txBody>
        </p:sp>
        <p:sp>
          <p:nvSpPr>
            <p:cNvPr id="198" name="Rectangle 197"/>
            <p:cNvSpPr/>
            <p:nvPr/>
          </p:nvSpPr>
          <p:spPr>
            <a:xfrm>
              <a:off x="2971800" y="0"/>
              <a:ext cx="29718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52" name="Group 251"/>
          <p:cNvGrpSpPr/>
          <p:nvPr/>
        </p:nvGrpSpPr>
        <p:grpSpPr>
          <a:xfrm>
            <a:off x="7117977" y="0"/>
            <a:ext cx="3200400" cy="6858000"/>
            <a:chOff x="5943600" y="0"/>
            <a:chExt cx="3200400" cy="6858000"/>
          </a:xfrm>
        </p:grpSpPr>
        <p:sp>
          <p:nvSpPr>
            <p:cNvPr id="196" name="TextBox 195"/>
            <p:cNvSpPr txBox="1"/>
            <p:nvPr/>
          </p:nvSpPr>
          <p:spPr>
            <a:xfrm>
              <a:off x="6096000" y="0"/>
              <a:ext cx="3048000" cy="6740307"/>
            </a:xfrm>
            <a:prstGeom prst="rect">
              <a:avLst/>
            </a:prstGeom>
            <a:noFill/>
          </p:spPr>
          <p:txBody>
            <a:bodyPr wrap="square" rtlCol="0">
              <a:spAutoFit/>
            </a:bodyPr>
            <a:lstStyle/>
            <a:p>
              <a:pPr algn="ctr"/>
              <a:r>
                <a:rPr lang="en-US" b="1" dirty="0">
                  <a:solidFill>
                    <a:srgbClr val="FFFF00"/>
                  </a:solidFill>
                </a:rPr>
                <a:t>Both Lamanites and Nephites</a:t>
              </a:r>
            </a:p>
            <a:p>
              <a:pPr algn="ctr"/>
              <a:r>
                <a:rPr lang="en-US" b="1" dirty="0">
                  <a:solidFill>
                    <a:srgbClr val="FFFF00"/>
                  </a:solidFill>
                </a:rPr>
                <a:t>Moroni 9:16-19</a:t>
              </a:r>
            </a:p>
            <a:p>
              <a:endParaRPr lang="en-US" b="1" dirty="0">
                <a:solidFill>
                  <a:schemeClr val="bg2"/>
                </a:solidFill>
              </a:endParaRPr>
            </a:p>
            <a:p>
              <a:r>
                <a:rPr lang="en-US" b="1" dirty="0">
                  <a:solidFill>
                    <a:schemeClr val="bg2"/>
                  </a:solidFill>
                </a:rPr>
                <a:t>Many widows and daughters wander and are left to die</a:t>
              </a:r>
            </a:p>
            <a:p>
              <a:endParaRPr lang="en-US" b="1" dirty="0">
                <a:solidFill>
                  <a:schemeClr val="bg2"/>
                </a:solidFill>
              </a:endParaRPr>
            </a:p>
            <a:p>
              <a:r>
                <a:rPr lang="en-US" b="1" dirty="0">
                  <a:solidFill>
                    <a:schemeClr val="bg2"/>
                  </a:solidFill>
                </a:rPr>
                <a:t>The army of the Nephites are weak</a:t>
              </a:r>
            </a:p>
            <a:p>
              <a:endParaRPr lang="en-US" b="1" dirty="0">
                <a:solidFill>
                  <a:schemeClr val="bg2"/>
                </a:solidFill>
              </a:endParaRPr>
            </a:p>
            <a:p>
              <a:r>
                <a:rPr lang="en-US" b="1" dirty="0">
                  <a:solidFill>
                    <a:schemeClr val="bg2"/>
                  </a:solidFill>
                </a:rPr>
                <a:t>Many of the armies have fallen to an awful brutality</a:t>
              </a:r>
            </a:p>
            <a:p>
              <a:endParaRPr lang="en-US" b="1" dirty="0">
                <a:solidFill>
                  <a:schemeClr val="bg2"/>
                </a:solidFill>
              </a:endParaRPr>
            </a:p>
            <a:p>
              <a:r>
                <a:rPr lang="en-US" b="1" dirty="0">
                  <a:solidFill>
                    <a:schemeClr val="bg2"/>
                  </a:solidFill>
                </a:rPr>
                <a:t>They are without order</a:t>
              </a:r>
            </a:p>
            <a:p>
              <a:endParaRPr lang="en-US" b="1" dirty="0">
                <a:solidFill>
                  <a:schemeClr val="bg2"/>
                </a:solidFill>
              </a:endParaRPr>
            </a:p>
            <a:p>
              <a:r>
                <a:rPr lang="en-US" b="1" dirty="0">
                  <a:solidFill>
                    <a:schemeClr val="bg2"/>
                  </a:solidFill>
                </a:rPr>
                <a:t>They are without mercy</a:t>
              </a:r>
            </a:p>
            <a:p>
              <a:endParaRPr lang="en-US" b="1" dirty="0">
                <a:solidFill>
                  <a:schemeClr val="bg2"/>
                </a:solidFill>
              </a:endParaRPr>
            </a:p>
            <a:p>
              <a:r>
                <a:rPr lang="en-US" b="1" dirty="0">
                  <a:solidFill>
                    <a:schemeClr val="bg2"/>
                  </a:solidFill>
                </a:rPr>
                <a:t>They delight in everything wicked</a:t>
              </a:r>
            </a:p>
            <a:p>
              <a:endParaRPr lang="en-US" b="1" dirty="0">
                <a:solidFill>
                  <a:schemeClr val="bg2"/>
                </a:solidFill>
              </a:endParaRPr>
            </a:p>
            <a:p>
              <a:r>
                <a:rPr lang="en-US" b="1" dirty="0">
                  <a:solidFill>
                    <a:schemeClr val="bg2"/>
                  </a:solidFill>
                </a:rPr>
                <a:t>Mormon has no strength and cannot enforce his commands</a:t>
              </a:r>
            </a:p>
            <a:p>
              <a:endParaRPr lang="en-US" b="1" dirty="0">
                <a:solidFill>
                  <a:schemeClr val="bg2"/>
                </a:solidFill>
              </a:endParaRPr>
            </a:p>
            <a:p>
              <a:r>
                <a:rPr lang="en-US" b="1" dirty="0">
                  <a:solidFill>
                    <a:schemeClr val="bg2"/>
                  </a:solidFill>
                </a:rPr>
                <a:t>They have become strong in wickedness</a:t>
              </a:r>
            </a:p>
          </p:txBody>
        </p:sp>
        <p:sp>
          <p:nvSpPr>
            <p:cNvPr id="199" name="Rectangle 198"/>
            <p:cNvSpPr/>
            <p:nvPr/>
          </p:nvSpPr>
          <p:spPr>
            <a:xfrm>
              <a:off x="5943600" y="0"/>
              <a:ext cx="32004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154997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221"/>
                                        </p:tgtEl>
                                      </p:cBhvr>
                                    </p:animEffect>
                                    <p:set>
                                      <p:cBhvr>
                                        <p:cTn id="13" dur="1" fill="hold">
                                          <p:stCondLst>
                                            <p:cond delay="1999"/>
                                          </p:stCondLst>
                                        </p:cTn>
                                        <p:tgtEl>
                                          <p:spTgt spid="2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2"/>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2000"/>
                                        <p:tgtEl>
                                          <p:spTgt spid="222"/>
                                        </p:tgtEl>
                                      </p:cBhvr>
                                    </p:animEffect>
                                    <p:set>
                                      <p:cBhvr>
                                        <p:cTn id="20" dur="1" fill="hold">
                                          <p:stCondLst>
                                            <p:cond delay="1999"/>
                                          </p:stCondLst>
                                        </p:cTn>
                                        <p:tgtEl>
                                          <p:spTgt spid="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D296A2-1635-4B0C-A49C-31DD203A3FEE}"/>
              </a:ext>
            </a:extLst>
          </p:cNvPr>
          <p:cNvSpPr/>
          <p:nvPr/>
        </p:nvSpPr>
        <p:spPr>
          <a:xfrm>
            <a:off x="-109728" y="0"/>
            <a:ext cx="12301728" cy="6858000"/>
          </a:xfrm>
          <a:prstGeom prst="rect">
            <a:avLst/>
          </a:prstGeom>
          <a:gradFill>
            <a:gsLst>
              <a:gs pos="3000">
                <a:schemeClr val="accent6">
                  <a:lumMod val="50000"/>
                </a:schemeClr>
              </a:gs>
              <a:gs pos="14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6488668"/>
            <a:ext cx="3048000" cy="369332"/>
          </a:xfrm>
          <a:prstGeom prst="rect">
            <a:avLst/>
          </a:prstGeom>
          <a:noFill/>
        </p:spPr>
        <p:txBody>
          <a:bodyPr wrap="square" rtlCol="0">
            <a:spAutoFit/>
          </a:bodyPr>
          <a:lstStyle/>
          <a:p>
            <a:r>
              <a:rPr lang="en-US" dirty="0">
                <a:solidFill>
                  <a:schemeClr val="bg2"/>
                </a:solidFill>
              </a:rPr>
              <a:t>Moroni 9:11, 20</a:t>
            </a:r>
          </a:p>
        </p:txBody>
      </p:sp>
      <p:sp>
        <p:nvSpPr>
          <p:cNvPr id="8" name="TextBox 7"/>
          <p:cNvSpPr txBox="1"/>
          <p:nvPr/>
        </p:nvSpPr>
        <p:spPr>
          <a:xfrm>
            <a:off x="228600" y="738299"/>
            <a:ext cx="11734800" cy="6001643"/>
          </a:xfrm>
          <a:prstGeom prst="rect">
            <a:avLst/>
          </a:prstGeom>
          <a:noFill/>
        </p:spPr>
        <p:txBody>
          <a:bodyPr wrap="square" rtlCol="0">
            <a:spAutoFit/>
          </a:bodyPr>
          <a:lstStyle/>
          <a:p>
            <a:pPr fontAlgn="base"/>
            <a:r>
              <a:rPr lang="en-US" sz="2400" dirty="0">
                <a:solidFill>
                  <a:srgbClr val="FFFF00"/>
                </a:solidFill>
              </a:rPr>
              <a:t>What do you think it means to be “without civilization”? </a:t>
            </a:r>
          </a:p>
          <a:p>
            <a:pPr fontAlgn="base"/>
            <a:endParaRPr lang="en-US" sz="2400" dirty="0">
              <a:solidFill>
                <a:schemeClr val="bg1"/>
              </a:solidFill>
            </a:endParaRPr>
          </a:p>
          <a:p>
            <a:pPr fontAlgn="base"/>
            <a:r>
              <a:rPr lang="en-US" sz="2400" dirty="0">
                <a:solidFill>
                  <a:srgbClr val="FF0000"/>
                </a:solidFill>
              </a:rPr>
              <a:t>To act uncivilized—without refinement or restraint; to have no respect for other individuals; to disregard laws that govern society</a:t>
            </a:r>
          </a:p>
          <a:p>
            <a:pPr fontAlgn="base"/>
            <a:endParaRPr lang="en-US" sz="2400" dirty="0">
              <a:solidFill>
                <a:srgbClr val="FF0000"/>
              </a:solidFill>
            </a:endParaRPr>
          </a:p>
          <a:p>
            <a:pPr fontAlgn="base"/>
            <a:r>
              <a:rPr lang="en-US" sz="2400" dirty="0">
                <a:solidFill>
                  <a:srgbClr val="FFFF00"/>
                </a:solidFill>
              </a:rPr>
              <a:t>What do you think it means to be “without principle”? </a:t>
            </a:r>
          </a:p>
          <a:p>
            <a:pPr fontAlgn="base"/>
            <a:r>
              <a:rPr lang="en-US" sz="2400" dirty="0">
                <a:solidFill>
                  <a:srgbClr val="00B0F0"/>
                </a:solidFill>
              </a:rPr>
              <a:t>To live without standards and without honoring and keeping the commandments of God</a:t>
            </a:r>
          </a:p>
          <a:p>
            <a:pPr fontAlgn="base"/>
            <a:endParaRPr lang="en-US" sz="2400" dirty="0">
              <a:solidFill>
                <a:srgbClr val="FFFF00"/>
              </a:solidFill>
            </a:endParaRPr>
          </a:p>
          <a:p>
            <a:pPr fontAlgn="base"/>
            <a:r>
              <a:rPr lang="en-US" sz="2400" dirty="0">
                <a:solidFill>
                  <a:srgbClr val="FFFF00"/>
                </a:solidFill>
              </a:rPr>
              <a:t>What do you think it means to be “past feeling”? </a:t>
            </a:r>
          </a:p>
          <a:p>
            <a:pPr fontAlgn="base"/>
            <a:endParaRPr lang="en-US" sz="2400" dirty="0">
              <a:solidFill>
                <a:srgbClr val="FFFF00"/>
              </a:solidFill>
            </a:endParaRPr>
          </a:p>
          <a:p>
            <a:pPr fontAlgn="base"/>
            <a:r>
              <a:rPr lang="en-US" sz="2400" dirty="0">
                <a:solidFill>
                  <a:srgbClr val="92D050"/>
                </a:solidFill>
              </a:rPr>
              <a:t>To be hard-hearted against the Spirit of the Lord and the Light of Christ and to not distinguish between right and wrong</a:t>
            </a:r>
          </a:p>
          <a:p>
            <a:pPr fontAlgn="base"/>
            <a:endParaRPr lang="en-US" sz="2400" dirty="0">
              <a:solidFill>
                <a:srgbClr val="92D050"/>
              </a:solidFill>
            </a:endParaRPr>
          </a:p>
          <a:p>
            <a:pPr fontAlgn="base"/>
            <a:endParaRPr lang="en-US" sz="2400" dirty="0">
              <a:solidFill>
                <a:srgbClr val="92D050"/>
              </a:solidFill>
            </a:endParaRPr>
          </a:p>
          <a:p>
            <a:pPr algn="ctr" fontAlgn="base"/>
            <a:r>
              <a:rPr lang="en-US" sz="2400" dirty="0">
                <a:solidFill>
                  <a:srgbClr val="FFFF00"/>
                </a:solidFill>
              </a:rPr>
              <a:t>What evidence do you see in the world today that some people are without civilization, are without principle, and are past feeling?</a:t>
            </a:r>
          </a:p>
        </p:txBody>
      </p:sp>
      <p:pic>
        <p:nvPicPr>
          <p:cNvPr id="9" name="Picture 2" descr="http://www.uni.edu/becker/anImated%20question%20mark%20.gif">
            <a:extLst>
              <a:ext uri="{FF2B5EF4-FFF2-40B4-BE49-F238E27FC236}">
                <a16:creationId xmlns:a16="http://schemas.microsoft.com/office/drawing/2014/main" id="{D7785325-4BE9-4897-ABB7-798396B6A165}"/>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8775" y="118058"/>
            <a:ext cx="801933" cy="136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2000"/>
                                        <p:tgtEl>
                                          <p:spTgt spid="8">
                                            <p:txEl>
                                              <p:pRg st="0" end="0"/>
                                            </p:txEl>
                                          </p:spTgt>
                                        </p:tgtEl>
                                      </p:cBhvr>
                                    </p:animEffect>
                                    <p:set>
                                      <p:cBhvr>
                                        <p:cTn id="17" dur="1" fill="hold">
                                          <p:stCondLst>
                                            <p:cond delay="1999"/>
                                          </p:stCondLst>
                                        </p:cTn>
                                        <p:tgtEl>
                                          <p:spTgt spid="8">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8">
                                            <p:txEl>
                                              <p:pRg st="2" end="2"/>
                                            </p:txEl>
                                          </p:spTgt>
                                        </p:tgtEl>
                                      </p:cBhvr>
                                    </p:animEffect>
                                    <p:set>
                                      <p:cBhvr>
                                        <p:cTn id="20" dur="1" fill="hold">
                                          <p:stCondLst>
                                            <p:cond delay="1999"/>
                                          </p:stCondLst>
                                        </p:cTn>
                                        <p:tgtEl>
                                          <p:spTgt spid="8">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2000"/>
                                        <p:tgtEl>
                                          <p:spTgt spid="8">
                                            <p:txEl>
                                              <p:pRg st="4" end="4"/>
                                            </p:txEl>
                                          </p:spTgt>
                                        </p:tgtEl>
                                      </p:cBhvr>
                                    </p:animEffect>
                                    <p:set>
                                      <p:cBhvr>
                                        <p:cTn id="31" dur="1" fill="hold">
                                          <p:stCondLst>
                                            <p:cond delay="1999"/>
                                          </p:stCondLst>
                                        </p:cTn>
                                        <p:tgtEl>
                                          <p:spTgt spid="8">
                                            <p:txEl>
                                              <p:pRg st="4" end="4"/>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8">
                                            <p:txEl>
                                              <p:pRg st="5" end="5"/>
                                            </p:txEl>
                                          </p:spTgt>
                                        </p:tgtEl>
                                      </p:cBhvr>
                                    </p:animEffect>
                                    <p:set>
                                      <p:cBhvr>
                                        <p:cTn id="34" dur="1" fill="hold">
                                          <p:stCondLst>
                                            <p:cond delay="1999"/>
                                          </p:stCondLst>
                                        </p:cTn>
                                        <p:tgtEl>
                                          <p:spTgt spid="8">
                                            <p:txEl>
                                              <p:pRg st="5" end="5"/>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2000"/>
                                        <p:tgtEl>
                                          <p:spTgt spid="8">
                                            <p:txEl>
                                              <p:pRg st="7" end="7"/>
                                            </p:txEl>
                                          </p:spTgt>
                                        </p:tgtEl>
                                      </p:cBhvr>
                                    </p:animEffect>
                                    <p:set>
                                      <p:cBhvr>
                                        <p:cTn id="45" dur="1" fill="hold">
                                          <p:stCondLst>
                                            <p:cond delay="1999"/>
                                          </p:stCondLst>
                                        </p:cTn>
                                        <p:tgtEl>
                                          <p:spTgt spid="8">
                                            <p:txEl>
                                              <p:pRg st="7" end="7"/>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8">
                                            <p:txEl>
                                              <p:pRg st="9" end="9"/>
                                            </p:txEl>
                                          </p:spTgt>
                                        </p:tgtEl>
                                      </p:cBhvr>
                                    </p:animEffect>
                                    <p:set>
                                      <p:cBhvr>
                                        <p:cTn id="48" dur="1" fill="hold">
                                          <p:stCondLst>
                                            <p:cond delay="1999"/>
                                          </p:stCondLst>
                                        </p:cTn>
                                        <p:tgtEl>
                                          <p:spTgt spid="8">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5E2D7A-F20A-4356-8FFC-AE0170F671C5}"/>
              </a:ext>
            </a:extLst>
          </p:cNvPr>
          <p:cNvSpPr/>
          <p:nvPr/>
        </p:nvSpPr>
        <p:spPr>
          <a:xfrm>
            <a:off x="-109728" y="0"/>
            <a:ext cx="12301728" cy="6858000"/>
          </a:xfrm>
          <a:prstGeom prst="rect">
            <a:avLst/>
          </a:prstGeom>
          <a:gradFill>
            <a:gsLst>
              <a:gs pos="59000">
                <a:schemeClr val="accent3">
                  <a:lumMod val="75000"/>
                </a:schemeClr>
              </a:gs>
              <a:gs pos="6000">
                <a:schemeClr val="accent6">
                  <a:lumMod val="75000"/>
                </a:schemeClr>
              </a:gs>
              <a:gs pos="43000">
                <a:schemeClr val="accent6">
                  <a:lumMod val="50000"/>
                </a:schemeClr>
              </a:gs>
              <a:gs pos="71000">
                <a:schemeClr val="accent3">
                  <a:lumMod val="50000"/>
                </a:schemeClr>
              </a:gs>
              <a:gs pos="9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6488668"/>
            <a:ext cx="7086600" cy="369332"/>
          </a:xfrm>
          <a:prstGeom prst="rect">
            <a:avLst/>
          </a:prstGeom>
          <a:noFill/>
        </p:spPr>
        <p:txBody>
          <a:bodyPr wrap="square" rtlCol="0">
            <a:spAutoFit/>
          </a:bodyPr>
          <a:lstStyle/>
          <a:p>
            <a:r>
              <a:rPr lang="en-US" dirty="0">
                <a:solidFill>
                  <a:srgbClr val="FFFF00"/>
                </a:solidFill>
              </a:rPr>
              <a:t>Mormon watches as the Nephites are destroyed—Student Manual</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Britannic Bold" pitchFamily="34" charset="0"/>
              </a:rPr>
              <a:t>“</a:t>
            </a:r>
            <a:r>
              <a:rPr lang="en-US" sz="4800" dirty="0" err="1">
                <a:solidFill>
                  <a:schemeClr val="bg2"/>
                </a:solidFill>
                <a:latin typeface="Britannic Bold" pitchFamily="34" charset="0"/>
              </a:rPr>
              <a:t>Atay</a:t>
            </a:r>
            <a:r>
              <a:rPr lang="en-US" sz="4800" dirty="0">
                <a:solidFill>
                  <a:schemeClr val="bg2"/>
                </a:solidFill>
                <a:latin typeface="Britannic Bold" pitchFamily="34" charset="0"/>
              </a:rPr>
              <a:t>”</a:t>
            </a:r>
          </a:p>
        </p:txBody>
      </p:sp>
      <p:sp>
        <p:nvSpPr>
          <p:cNvPr id="16" name="TextBox 15"/>
          <p:cNvSpPr txBox="1"/>
          <p:nvPr/>
        </p:nvSpPr>
        <p:spPr>
          <a:xfrm>
            <a:off x="533401" y="830998"/>
            <a:ext cx="6324600" cy="5355312"/>
          </a:xfrm>
          <a:prstGeom prst="rect">
            <a:avLst/>
          </a:prstGeom>
          <a:noFill/>
        </p:spPr>
        <p:txBody>
          <a:bodyPr wrap="square" rtlCol="0">
            <a:spAutoFit/>
          </a:bodyPr>
          <a:lstStyle/>
          <a:p>
            <a:r>
              <a:rPr lang="en-US" dirty="0">
                <a:solidFill>
                  <a:schemeClr val="bg1"/>
                </a:solidFill>
              </a:rPr>
              <a:t>“</a:t>
            </a:r>
            <a:r>
              <a:rPr lang="en-US" dirty="0" err="1">
                <a:solidFill>
                  <a:schemeClr val="bg1"/>
                </a:solidFill>
              </a:rPr>
              <a:t>Atay</a:t>
            </a:r>
            <a:r>
              <a:rPr lang="en-US" dirty="0">
                <a:solidFill>
                  <a:schemeClr val="bg1"/>
                </a:solidFill>
              </a:rPr>
              <a:t>”—Greek</a:t>
            </a:r>
          </a:p>
          <a:p>
            <a:r>
              <a:rPr lang="en-US" dirty="0">
                <a:solidFill>
                  <a:schemeClr val="bg1"/>
                </a:solidFill>
              </a:rPr>
              <a:t>Introduced in playwrights to allow the audience to </a:t>
            </a:r>
          </a:p>
          <a:p>
            <a:r>
              <a:rPr lang="en-US" dirty="0">
                <a:solidFill>
                  <a:schemeClr val="bg1"/>
                </a:solidFill>
              </a:rPr>
              <a:t>see the consequences and forces as a result of the </a:t>
            </a:r>
          </a:p>
          <a:p>
            <a:r>
              <a:rPr lang="en-US" dirty="0">
                <a:solidFill>
                  <a:schemeClr val="bg1"/>
                </a:solidFill>
              </a:rPr>
              <a:t>choices made by the hero. </a:t>
            </a:r>
          </a:p>
          <a:p>
            <a:r>
              <a:rPr lang="en-US" dirty="0">
                <a:solidFill>
                  <a:schemeClr val="bg1"/>
                </a:solidFill>
              </a:rPr>
              <a:t>As the play progresses the hero approaches the </a:t>
            </a:r>
          </a:p>
          <a:p>
            <a:r>
              <a:rPr lang="en-US" dirty="0">
                <a:solidFill>
                  <a:schemeClr val="bg1"/>
                </a:solidFill>
              </a:rPr>
              <a:t>moment of </a:t>
            </a:r>
            <a:r>
              <a:rPr lang="en-US" i="1" dirty="0">
                <a:solidFill>
                  <a:schemeClr val="bg1"/>
                </a:solidFill>
              </a:rPr>
              <a:t>Ate.</a:t>
            </a:r>
          </a:p>
          <a:p>
            <a:endParaRPr lang="en-US" i="1" dirty="0">
              <a:solidFill>
                <a:schemeClr val="bg1"/>
              </a:solidFill>
            </a:endParaRPr>
          </a:p>
          <a:p>
            <a:r>
              <a:rPr lang="en-US" dirty="0">
                <a:solidFill>
                  <a:schemeClr val="bg1"/>
                </a:solidFill>
              </a:rPr>
              <a:t>At any moment they could speak—as to repent, they could turn around, back out and undo their crisis. </a:t>
            </a:r>
          </a:p>
          <a:p>
            <a:r>
              <a:rPr lang="en-US" dirty="0">
                <a:solidFill>
                  <a:schemeClr val="bg1"/>
                </a:solidFill>
              </a:rPr>
              <a:t>If they chose right, there was hope. But if they chose wrong—usually of so many poor decisions in the past—the audience could do nothing but watch them destroy themselves.</a:t>
            </a:r>
          </a:p>
          <a:p>
            <a:endParaRPr lang="en-US" dirty="0">
              <a:solidFill>
                <a:schemeClr val="bg1"/>
              </a:solidFill>
            </a:endParaRPr>
          </a:p>
          <a:p>
            <a:r>
              <a:rPr lang="en-US" dirty="0">
                <a:solidFill>
                  <a:schemeClr val="bg1"/>
                </a:solidFill>
              </a:rPr>
              <a:t>“They “reached the point of no return”</a:t>
            </a:r>
          </a:p>
          <a:p>
            <a:endParaRPr lang="en-US" dirty="0">
              <a:solidFill>
                <a:schemeClr val="bg1"/>
              </a:solidFill>
            </a:endParaRPr>
          </a:p>
          <a:p>
            <a:r>
              <a:rPr lang="en-US" dirty="0">
                <a:solidFill>
                  <a:schemeClr val="bg1"/>
                </a:solidFill>
              </a:rPr>
              <a:t>So it is with the Nephites (and the Jaredites)…that they proved to be at the point of no return. They had known and been taught to repent of their sins but they chose to lose that power and so the Lord could not receive them back. </a:t>
            </a:r>
          </a:p>
        </p:txBody>
      </p:sp>
      <p:pic>
        <p:nvPicPr>
          <p:cNvPr id="3" name="Picture 2">
            <a:extLst>
              <a:ext uri="{FF2B5EF4-FFF2-40B4-BE49-F238E27FC236}">
                <a16:creationId xmlns:a16="http://schemas.microsoft.com/office/drawing/2014/main" id="{7044366E-550C-432B-B360-09AE90A65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130" y="830998"/>
            <a:ext cx="3600450" cy="2219325"/>
          </a:xfrm>
          <a:prstGeom prst="rect">
            <a:avLst/>
          </a:prstGeom>
        </p:spPr>
      </p:pic>
      <p:pic>
        <p:nvPicPr>
          <p:cNvPr id="9" name="Picture 8">
            <a:extLst>
              <a:ext uri="{FF2B5EF4-FFF2-40B4-BE49-F238E27FC236}">
                <a16:creationId xmlns:a16="http://schemas.microsoft.com/office/drawing/2014/main" id="{72210D88-3D7C-4F99-8A08-F3A81A75D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130" y="3428999"/>
            <a:ext cx="3714750" cy="2857500"/>
          </a:xfrm>
          <a:prstGeom prst="rect">
            <a:avLst/>
          </a:prstGeom>
        </p:spPr>
      </p:pic>
    </p:spTree>
    <p:extLst>
      <p:ext uri="{BB962C8B-B14F-4D97-AF65-F5344CB8AC3E}">
        <p14:creationId xmlns:p14="http://schemas.microsoft.com/office/powerpoint/2010/main" val="8598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F8A2D4-5AF1-45A4-BA86-D1962D668DD1}"/>
              </a:ext>
            </a:extLst>
          </p:cNvPr>
          <p:cNvSpPr/>
          <p:nvPr/>
        </p:nvSpPr>
        <p:spPr>
          <a:xfrm>
            <a:off x="-109728" y="0"/>
            <a:ext cx="12301728" cy="6858000"/>
          </a:xfrm>
          <a:prstGeom prst="rect">
            <a:avLst/>
          </a:prstGeom>
          <a:gradFill>
            <a:gsLst>
              <a:gs pos="59000">
                <a:schemeClr val="accent3">
                  <a:lumMod val="75000"/>
                </a:schemeClr>
              </a:gs>
              <a:gs pos="6000">
                <a:schemeClr val="accent6">
                  <a:lumMod val="75000"/>
                </a:schemeClr>
              </a:gs>
              <a:gs pos="43000">
                <a:schemeClr val="accent6">
                  <a:lumMod val="50000"/>
                </a:schemeClr>
              </a:gs>
              <a:gs pos="71000">
                <a:schemeClr val="accent3">
                  <a:lumMod val="50000"/>
                </a:schemeClr>
              </a:gs>
              <a:gs pos="9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88667"/>
            <a:ext cx="3048000" cy="369332"/>
          </a:xfrm>
          <a:prstGeom prst="rect">
            <a:avLst/>
          </a:prstGeom>
          <a:noFill/>
        </p:spPr>
        <p:txBody>
          <a:bodyPr wrap="square" rtlCol="0">
            <a:spAutoFit/>
          </a:bodyPr>
          <a:lstStyle/>
          <a:p>
            <a:r>
              <a:rPr lang="en-US" dirty="0">
                <a:solidFill>
                  <a:schemeClr val="bg2"/>
                </a:solidFill>
              </a:rPr>
              <a:t>Moroni 9:18-20</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Britannic Bold" pitchFamily="34" charset="0"/>
              </a:rPr>
              <a:t>Past Feeling—without Principle</a:t>
            </a:r>
          </a:p>
        </p:txBody>
      </p:sp>
      <p:sp>
        <p:nvSpPr>
          <p:cNvPr id="9" name="Rectangle 8"/>
          <p:cNvSpPr/>
          <p:nvPr/>
        </p:nvSpPr>
        <p:spPr>
          <a:xfrm>
            <a:off x="515470" y="936010"/>
            <a:ext cx="5410200" cy="4985980"/>
          </a:xfrm>
          <a:prstGeom prst="rect">
            <a:avLst/>
          </a:prstGeom>
        </p:spPr>
        <p:txBody>
          <a:bodyPr wrap="square">
            <a:spAutoFit/>
          </a:bodyPr>
          <a:lstStyle/>
          <a:p>
            <a:pPr algn="ctr" fontAlgn="base"/>
            <a:r>
              <a:rPr lang="en-US" sz="2400" dirty="0">
                <a:solidFill>
                  <a:srgbClr val="FFFF00"/>
                </a:solidFill>
              </a:rPr>
              <a:t>The Failure to respond to the promptings of the Holy Spirit:</a:t>
            </a:r>
          </a:p>
          <a:p>
            <a:pPr fontAlgn="base"/>
            <a:endParaRPr lang="en-US" dirty="0">
              <a:solidFill>
                <a:srgbClr val="FFFF00"/>
              </a:solidFill>
            </a:endParaRPr>
          </a:p>
          <a:p>
            <a:pPr fontAlgn="base"/>
            <a:endParaRPr lang="en-US" dirty="0">
              <a:solidFill>
                <a:srgbClr val="FFFF00"/>
              </a:solidFill>
            </a:endParaRPr>
          </a:p>
          <a:p>
            <a:pPr fontAlgn="base"/>
            <a:r>
              <a:rPr lang="en-US" dirty="0">
                <a:solidFill>
                  <a:schemeClr val="bg2"/>
                </a:solidFill>
              </a:rPr>
              <a:t> “Our capacity to feel controls our behavior in many ways, and by inaction when our feelings prompt us to do good, we deaden that capacity to feel. It was Jesus’ striking sensitivity to the needs of those about him that made it possible for him to respond in action.</a:t>
            </a:r>
          </a:p>
          <a:p>
            <a:pPr fontAlgn="base"/>
            <a:endParaRPr lang="en-US" dirty="0">
              <a:solidFill>
                <a:schemeClr val="bg2"/>
              </a:solidFill>
            </a:endParaRPr>
          </a:p>
          <a:p>
            <a:pPr fontAlgn="base"/>
            <a:endParaRPr lang="en-US" dirty="0">
              <a:solidFill>
                <a:schemeClr val="bg2"/>
              </a:solidFill>
            </a:endParaRPr>
          </a:p>
          <a:p>
            <a:pPr fontAlgn="base"/>
            <a:r>
              <a:rPr lang="en-US" dirty="0">
                <a:solidFill>
                  <a:schemeClr val="bg2"/>
                </a:solidFill>
              </a:rPr>
              <a:t>“At the other end of the spiritual spectrum are individuals such as Nephi’s erring brothers; Nephi noted their increasing insensitivity to things spiritual: ‘[God] hath spoken unto you in a still small voice, but ye were past feeling, that ye could not feel his words’.</a:t>
            </a:r>
          </a:p>
          <a:p>
            <a:pPr fontAlgn="base"/>
            <a:endParaRPr lang="en-US" dirty="0">
              <a:solidFill>
                <a:schemeClr val="bg2"/>
              </a:solidFill>
            </a:endParaRPr>
          </a:p>
        </p:txBody>
      </p:sp>
      <p:pic>
        <p:nvPicPr>
          <p:cNvPr id="3" name="Picture 2">
            <a:extLst>
              <a:ext uri="{FF2B5EF4-FFF2-40B4-BE49-F238E27FC236}">
                <a16:creationId xmlns:a16="http://schemas.microsoft.com/office/drawing/2014/main" id="{F5641AD5-8C00-4659-9453-1F9BAD39E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870" y="2061961"/>
            <a:ext cx="5500133" cy="2734078"/>
          </a:xfrm>
          <a:prstGeom prst="rect">
            <a:avLst/>
          </a:prstGeom>
        </p:spPr>
      </p:pic>
    </p:spTree>
    <p:extLst>
      <p:ext uri="{BB962C8B-B14F-4D97-AF65-F5344CB8AC3E}">
        <p14:creationId xmlns:p14="http://schemas.microsoft.com/office/powerpoint/2010/main" val="170481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57019-6504-4D38-B6DA-8ABF29282C71}"/>
              </a:ext>
            </a:extLst>
          </p:cNvPr>
          <p:cNvSpPr/>
          <p:nvPr/>
        </p:nvSpPr>
        <p:spPr>
          <a:xfrm>
            <a:off x="-109728" y="0"/>
            <a:ext cx="12301728" cy="6858000"/>
          </a:xfrm>
          <a:prstGeom prst="rect">
            <a:avLst/>
          </a:prstGeom>
          <a:gradFill>
            <a:gsLst>
              <a:gs pos="59000">
                <a:schemeClr val="accent3">
                  <a:lumMod val="75000"/>
                </a:schemeClr>
              </a:gs>
              <a:gs pos="6000">
                <a:schemeClr val="accent6">
                  <a:lumMod val="75000"/>
                </a:schemeClr>
              </a:gs>
              <a:gs pos="43000">
                <a:schemeClr val="accent6">
                  <a:lumMod val="50000"/>
                </a:schemeClr>
              </a:gs>
              <a:gs pos="71000">
                <a:schemeClr val="accent3">
                  <a:lumMod val="50000"/>
                </a:schemeClr>
              </a:gs>
              <a:gs pos="9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074" y="6454260"/>
            <a:ext cx="3048000" cy="369332"/>
          </a:xfrm>
          <a:prstGeom prst="rect">
            <a:avLst/>
          </a:prstGeom>
          <a:noFill/>
        </p:spPr>
        <p:txBody>
          <a:bodyPr wrap="square" rtlCol="0">
            <a:spAutoFit/>
          </a:bodyPr>
          <a:lstStyle/>
          <a:p>
            <a:r>
              <a:rPr lang="en-US" dirty="0">
                <a:solidFill>
                  <a:schemeClr val="bg2"/>
                </a:solidFill>
              </a:rPr>
              <a:t>Moroni 9:18-20</a:t>
            </a:r>
          </a:p>
        </p:txBody>
      </p:sp>
      <p:sp>
        <p:nvSpPr>
          <p:cNvPr id="9" name="Rectangle 8"/>
          <p:cNvSpPr/>
          <p:nvPr/>
        </p:nvSpPr>
        <p:spPr>
          <a:xfrm>
            <a:off x="1743074" y="151815"/>
            <a:ext cx="6513420" cy="6524863"/>
          </a:xfrm>
          <a:prstGeom prst="rect">
            <a:avLst/>
          </a:prstGeom>
        </p:spPr>
        <p:txBody>
          <a:bodyPr wrap="square">
            <a:spAutoFit/>
          </a:bodyPr>
          <a:lstStyle/>
          <a:p>
            <a:pPr fontAlgn="base"/>
            <a:r>
              <a:rPr lang="en-US" sz="2000" b="1" dirty="0">
                <a:solidFill>
                  <a:schemeClr val="bg2"/>
                </a:solidFill>
              </a:rPr>
              <a:t>“When we become too encrusted with error, our spiritual antennae wilt and we slip beyond mortal reach. This can happen to entire civilizations. In his lamentation to his son Moroni, Mormon notes the deterioration of the Nephite society. The symptoms include a wickedness so profound that Mormon’s people were described by him as being ‘past feeling’. </a:t>
            </a:r>
          </a:p>
          <a:p>
            <a:pPr fontAlgn="base"/>
            <a:endParaRPr lang="en-US" sz="2000" b="1" dirty="0">
              <a:solidFill>
                <a:schemeClr val="bg2"/>
              </a:solidFill>
            </a:endParaRPr>
          </a:p>
          <a:p>
            <a:pPr fontAlgn="base"/>
            <a:r>
              <a:rPr lang="en-US" sz="2000" b="1" dirty="0">
                <a:solidFill>
                  <a:schemeClr val="bg2"/>
                </a:solidFill>
              </a:rPr>
              <a:t>The Apostle Paul lamented the destructive lasciviousness of Church members in Ephesus because they had developed such insensitivity in their satiation that they were ‘past feeling’. </a:t>
            </a:r>
          </a:p>
          <a:p>
            <a:pPr fontAlgn="base"/>
            <a:endParaRPr lang="en-US" sz="2000" b="1" dirty="0">
              <a:solidFill>
                <a:schemeClr val="bg2"/>
              </a:solidFill>
            </a:endParaRPr>
          </a:p>
          <a:p>
            <a:pPr fontAlgn="base"/>
            <a:endParaRPr lang="en-US" sz="2000" b="1" dirty="0">
              <a:solidFill>
                <a:schemeClr val="bg2"/>
              </a:solidFill>
            </a:endParaRPr>
          </a:p>
          <a:p>
            <a:pPr fontAlgn="base"/>
            <a:r>
              <a:rPr lang="en-US" sz="2000" b="1" dirty="0">
                <a:solidFill>
                  <a:schemeClr val="bg2"/>
                </a:solidFill>
              </a:rPr>
              <a:t>A sex-saturated society cannot really feel the needs of its suffering members because, instead of developing the love that looks outward, it turns man selfishly inward. Imperviousness to the promptings of the still small voice of God will also mean that we have ears but cannot hear, not only the promptings of God, but also the pleas of men.”</a:t>
            </a:r>
          </a:p>
          <a:p>
            <a:pPr fontAlgn="base"/>
            <a:r>
              <a:rPr lang="en-US" b="1" dirty="0">
                <a:solidFill>
                  <a:schemeClr val="bg2"/>
                </a:solidFill>
              </a:rPr>
              <a:t> </a:t>
            </a:r>
            <a:r>
              <a:rPr lang="en-US" sz="1200" b="1" dirty="0">
                <a:solidFill>
                  <a:schemeClr val="bg2"/>
                </a:solidFill>
              </a:rPr>
              <a:t>Neal A. Maxwell</a:t>
            </a:r>
          </a:p>
        </p:txBody>
      </p:sp>
      <p:pic>
        <p:nvPicPr>
          <p:cNvPr id="3" name="Picture 2">
            <a:extLst>
              <a:ext uri="{FF2B5EF4-FFF2-40B4-BE49-F238E27FC236}">
                <a16:creationId xmlns:a16="http://schemas.microsoft.com/office/drawing/2014/main" id="{09B7018D-A677-41CC-AD36-32DFE9CEE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3317" y="1693021"/>
            <a:ext cx="3471958" cy="3471958"/>
          </a:xfrm>
          <a:prstGeom prst="rect">
            <a:avLst/>
          </a:prstGeom>
        </p:spPr>
      </p:pic>
      <p:pic>
        <p:nvPicPr>
          <p:cNvPr id="8" name="Picture 7">
            <a:extLst>
              <a:ext uri="{FF2B5EF4-FFF2-40B4-BE49-F238E27FC236}">
                <a16:creationId xmlns:a16="http://schemas.microsoft.com/office/drawing/2014/main" id="{1EE2784E-27B7-4ABD-A856-3F20B91E2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2" y="151815"/>
            <a:ext cx="1231490" cy="1541206"/>
          </a:xfrm>
          <a:prstGeom prst="rect">
            <a:avLst/>
          </a:prstGeom>
        </p:spPr>
      </p:pic>
    </p:spTree>
    <p:extLst>
      <p:ext uri="{BB962C8B-B14F-4D97-AF65-F5344CB8AC3E}">
        <p14:creationId xmlns:p14="http://schemas.microsoft.com/office/powerpoint/2010/main" val="13482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332DD-83D2-4E49-AE34-1F1305B95DD9}"/>
              </a:ext>
            </a:extLst>
          </p:cNvPr>
          <p:cNvSpPr/>
          <p:nvPr/>
        </p:nvSpPr>
        <p:spPr>
          <a:xfrm>
            <a:off x="-109728" y="0"/>
            <a:ext cx="12301728" cy="6858000"/>
          </a:xfrm>
          <a:prstGeom prst="rect">
            <a:avLst/>
          </a:prstGeom>
          <a:gradFill>
            <a:gsLst>
              <a:gs pos="59000">
                <a:schemeClr val="accent3">
                  <a:lumMod val="75000"/>
                </a:schemeClr>
              </a:gs>
              <a:gs pos="6000">
                <a:schemeClr val="accent6">
                  <a:lumMod val="75000"/>
                </a:schemeClr>
              </a:gs>
              <a:gs pos="43000">
                <a:schemeClr val="accent6">
                  <a:lumMod val="50000"/>
                </a:schemeClr>
              </a:gs>
              <a:gs pos="71000">
                <a:schemeClr val="accent3">
                  <a:lumMod val="50000"/>
                </a:schemeClr>
              </a:gs>
              <a:gs pos="92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0215" y="413422"/>
            <a:ext cx="4953000" cy="5539978"/>
          </a:xfrm>
          <a:prstGeom prst="rect">
            <a:avLst/>
          </a:prstGeom>
        </p:spPr>
        <p:txBody>
          <a:bodyPr wrap="square">
            <a:spAutoFit/>
          </a:bodyPr>
          <a:lstStyle/>
          <a:p>
            <a:pPr fontAlgn="base"/>
            <a:r>
              <a:rPr lang="en-US" b="1" dirty="0">
                <a:solidFill>
                  <a:schemeClr val="bg1"/>
                </a:solidFill>
              </a:rPr>
              <a:t>“The world grows increasingly noisy. Clothing and grooming and conduct are looser and sloppier and more disheveled. Raucous music, with obscene lyrics blasted through amplifiers while lights flash psychedelic colors, characterizes the drug culture. Variations of these things are gaining wide acceptance and influence over our youth. …</a:t>
            </a:r>
          </a:p>
          <a:p>
            <a:pPr fontAlgn="base"/>
            <a:endParaRPr lang="en-US" b="1" dirty="0">
              <a:solidFill>
                <a:schemeClr val="bg1"/>
              </a:solidFill>
            </a:endParaRPr>
          </a:p>
          <a:p>
            <a:pPr fontAlgn="base"/>
            <a:r>
              <a:rPr lang="en-US" b="1" dirty="0">
                <a:solidFill>
                  <a:schemeClr val="bg1"/>
                </a:solidFill>
              </a:rPr>
              <a:t>“This trend to more noise, more excitement, more contention, less restraint, less dignity, less formality is not coincidental nor innocent nor harmless.</a:t>
            </a:r>
          </a:p>
          <a:p>
            <a:pPr fontAlgn="base"/>
            <a:endParaRPr lang="en-US" b="1" dirty="0">
              <a:solidFill>
                <a:schemeClr val="bg1"/>
              </a:solidFill>
            </a:endParaRPr>
          </a:p>
          <a:p>
            <a:pPr fontAlgn="base"/>
            <a:r>
              <a:rPr lang="en-US" b="1" dirty="0">
                <a:solidFill>
                  <a:schemeClr val="bg1"/>
                </a:solidFill>
              </a:rPr>
              <a:t>“The first order issued by a commander mounting a military invasion is the jamming of the channels of communication of those he intends to conquer.</a:t>
            </a:r>
          </a:p>
          <a:p>
            <a:pPr fontAlgn="base"/>
            <a:r>
              <a:rPr lang="en-US" b="1" dirty="0">
                <a:solidFill>
                  <a:schemeClr val="bg1"/>
                </a:solidFill>
              </a:rPr>
              <a:t>“Irreverence suits the purposes of the adversary by obstructing the delicate channels of revelation in both mind and spirit” </a:t>
            </a:r>
          </a:p>
          <a:p>
            <a:pPr fontAlgn="base"/>
            <a:r>
              <a:rPr lang="en-US" sz="1200" b="1" dirty="0">
                <a:solidFill>
                  <a:schemeClr val="bg1"/>
                </a:solidFill>
              </a:rPr>
              <a:t>President Boyd K. Packer </a:t>
            </a:r>
          </a:p>
        </p:txBody>
      </p:sp>
      <p:pic>
        <p:nvPicPr>
          <p:cNvPr id="3" name="Picture 2">
            <a:extLst>
              <a:ext uri="{FF2B5EF4-FFF2-40B4-BE49-F238E27FC236}">
                <a16:creationId xmlns:a16="http://schemas.microsoft.com/office/drawing/2014/main" id="{CFF92B01-BEE4-4E67-B576-07B574A8A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271" y="413422"/>
            <a:ext cx="2388618" cy="1691938"/>
          </a:xfrm>
          <a:prstGeom prst="rect">
            <a:avLst/>
          </a:prstGeom>
        </p:spPr>
      </p:pic>
      <p:pic>
        <p:nvPicPr>
          <p:cNvPr id="5" name="Picture 4">
            <a:extLst>
              <a:ext uri="{FF2B5EF4-FFF2-40B4-BE49-F238E27FC236}">
                <a16:creationId xmlns:a16="http://schemas.microsoft.com/office/drawing/2014/main" id="{FE01B123-674D-403D-8C17-4074CF8DB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944" y="1116517"/>
            <a:ext cx="3429000" cy="2257425"/>
          </a:xfrm>
          <a:prstGeom prst="rect">
            <a:avLst/>
          </a:prstGeom>
        </p:spPr>
      </p:pic>
      <p:pic>
        <p:nvPicPr>
          <p:cNvPr id="10" name="Picture 9">
            <a:extLst>
              <a:ext uri="{FF2B5EF4-FFF2-40B4-BE49-F238E27FC236}">
                <a16:creationId xmlns:a16="http://schemas.microsoft.com/office/drawing/2014/main" id="{58478252-227B-4046-8331-8B62A55E2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975" y="3373942"/>
            <a:ext cx="3200400" cy="1333500"/>
          </a:xfrm>
          <a:prstGeom prst="rect">
            <a:avLst/>
          </a:prstGeom>
        </p:spPr>
      </p:pic>
      <p:pic>
        <p:nvPicPr>
          <p:cNvPr id="12" name="Picture 11">
            <a:extLst>
              <a:ext uri="{FF2B5EF4-FFF2-40B4-BE49-F238E27FC236}">
                <a16:creationId xmlns:a16="http://schemas.microsoft.com/office/drawing/2014/main" id="{2C5DA591-5571-4217-B8A5-32D07E2CD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4375" y="4392071"/>
            <a:ext cx="3219450" cy="2114550"/>
          </a:xfrm>
          <a:prstGeom prst="rect">
            <a:avLst/>
          </a:prstGeom>
        </p:spPr>
      </p:pic>
      <p:pic>
        <p:nvPicPr>
          <p:cNvPr id="14" name="Picture 13">
            <a:extLst>
              <a:ext uri="{FF2B5EF4-FFF2-40B4-BE49-F238E27FC236}">
                <a16:creationId xmlns:a16="http://schemas.microsoft.com/office/drawing/2014/main" id="{33E53682-16A5-4FC7-9CC9-B0F74BE6F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6928" y="5493332"/>
            <a:ext cx="966788" cy="1204913"/>
          </a:xfrm>
          <a:prstGeom prst="rect">
            <a:avLst/>
          </a:prstGeom>
        </p:spPr>
      </p:pic>
    </p:spTree>
    <p:extLst>
      <p:ext uri="{BB962C8B-B14F-4D97-AF65-F5344CB8AC3E}">
        <p14:creationId xmlns:p14="http://schemas.microsoft.com/office/powerpoint/2010/main" val="15043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1545</Words>
  <Application>Microsoft Office PowerPoint</Application>
  <PresentationFormat>Widescreen</PresentationFormat>
  <Paragraphs>193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Britannic Bold</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8</cp:revision>
  <dcterms:created xsi:type="dcterms:W3CDTF">2017-12-20T15:52:37Z</dcterms:created>
  <dcterms:modified xsi:type="dcterms:W3CDTF">2020-06-04T20:37:47Z</dcterms:modified>
</cp:coreProperties>
</file>