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79" r:id="rId9"/>
    <p:sldId id="264" r:id="rId10"/>
    <p:sldId id="265" r:id="rId11"/>
    <p:sldId id="266" r:id="rId12"/>
    <p:sldId id="267" r:id="rId13"/>
    <p:sldId id="277" r:id="rId14"/>
    <p:sldId id="269" r:id="rId15"/>
    <p:sldId id="270" r:id="rId16"/>
    <p:sldId id="271" r:id="rId17"/>
    <p:sldId id="278" r:id="rId18"/>
    <p:sldId id="272" r:id="rId19"/>
    <p:sldId id="273" r:id="rId20"/>
    <p:sldId id="276" r:id="rId21"/>
    <p:sldId id="274" r:id="rId22"/>
  </p:sldIdLst>
  <p:sldSz cx="12192000" cy="6858000"/>
  <p:notesSz cx="6858000" cy="9144000"/>
  <p:embeddedFontLst>
    <p:embeddedFont>
      <p:font typeface="Algerian" panose="04020705040A02060702" pitchFamily="8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lifornian FB" panose="0207040306080B030204" pitchFamily="18" charset="0"/>
      <p:regular r:id="rId30"/>
      <p:bold r:id="rId31"/>
      <p:italic r:id="rId32"/>
    </p:embeddedFont>
    <p:embeddedFont>
      <p:font typeface="Comic Sans MS" panose="030F0702030302020204" pitchFamily="66"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FC1C-CAF6-4201-AB4B-D3E0518DB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BEAD3E-293F-4C89-8A42-7CCFB1788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6FEE5-6AFE-44DD-BE08-D5E94925D453}"/>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5" name="Footer Placeholder 4">
            <a:extLst>
              <a:ext uri="{FF2B5EF4-FFF2-40B4-BE49-F238E27FC236}">
                <a16:creationId xmlns:a16="http://schemas.microsoft.com/office/drawing/2014/main" id="{324667D8-47FC-4C1F-A7D1-9EB8BD513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5ECC5-7B6A-4A2C-B20D-C21EA0B7D23D}"/>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17549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B0E9-B207-4626-B4DE-6411ED524A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ED42C1-1366-43AC-B3FE-1714435C2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D525A-16F0-4BFD-ABDF-0CE430F721BB}"/>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5" name="Footer Placeholder 4">
            <a:extLst>
              <a:ext uri="{FF2B5EF4-FFF2-40B4-BE49-F238E27FC236}">
                <a16:creationId xmlns:a16="http://schemas.microsoft.com/office/drawing/2014/main" id="{C41F7FC9-DC2D-4050-9A46-66E3CAB37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0DC67-A04D-4E11-93A3-9E85F5EF12D6}"/>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151794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C9CEB-33A4-4D8D-AB79-AD7BD33CE3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C5075D-4D56-4935-A3C8-16F2EB8B52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55130-2663-4FBB-BA4D-469D18A00EED}"/>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5" name="Footer Placeholder 4">
            <a:extLst>
              <a:ext uri="{FF2B5EF4-FFF2-40B4-BE49-F238E27FC236}">
                <a16:creationId xmlns:a16="http://schemas.microsoft.com/office/drawing/2014/main" id="{41F83631-13B1-44E7-B9E5-73D135B96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AACC7-D75A-4C31-BFC5-09F23062B215}"/>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386545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FF22-44A3-4F85-ACD9-CDC56B06B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00571-2F6A-49FD-B64F-41F5A50748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7319E-DDA7-4DAD-8DF1-ADA4BA5E346C}"/>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5" name="Footer Placeholder 4">
            <a:extLst>
              <a:ext uri="{FF2B5EF4-FFF2-40B4-BE49-F238E27FC236}">
                <a16:creationId xmlns:a16="http://schemas.microsoft.com/office/drawing/2014/main" id="{F9F3CB81-002B-4C0C-AF76-3AD8423CA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64BDA-21EB-43D1-AB4F-B24F6D1F9534}"/>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390494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78F1-9344-4D62-927C-FD2BFF64C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0B833-C10A-47D8-902F-0A430FA33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70B74E-4F8D-4EBA-939D-14E05998AEF5}"/>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5" name="Footer Placeholder 4">
            <a:extLst>
              <a:ext uri="{FF2B5EF4-FFF2-40B4-BE49-F238E27FC236}">
                <a16:creationId xmlns:a16="http://schemas.microsoft.com/office/drawing/2014/main" id="{1979FDDC-663B-4368-AB1F-0C9E47332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EB883-F05F-487E-B612-FFB05AFD44EE}"/>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102145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45A0-58AF-4FBD-B749-5E4EF39BA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591DE-F17F-4BBA-BEF5-C4CF7D85C6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16481-6FA5-4762-891D-BBD8F021D5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3C8E2-9062-4759-96CB-A10D0F23C0BC}"/>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6" name="Footer Placeholder 5">
            <a:extLst>
              <a:ext uri="{FF2B5EF4-FFF2-40B4-BE49-F238E27FC236}">
                <a16:creationId xmlns:a16="http://schemas.microsoft.com/office/drawing/2014/main" id="{13624200-4DDE-48DC-97A4-117135132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BE336-9CFC-4EB3-B3C2-AB268AE3EAFD}"/>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404327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1208-9621-4804-BF3D-919DFFCDB6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557F79-5945-4438-A26F-86CDBE5454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77CEC3-8ABD-4F43-88FE-0181A31B3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7C2FA-C13D-4978-BBF1-EF713FB4BB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E74BB9-B7D0-4B21-ACA3-9D173DFC59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4E2B5-2CF0-4B1C-9CE4-54C173B220D5}"/>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8" name="Footer Placeholder 7">
            <a:extLst>
              <a:ext uri="{FF2B5EF4-FFF2-40B4-BE49-F238E27FC236}">
                <a16:creationId xmlns:a16="http://schemas.microsoft.com/office/drawing/2014/main" id="{CDADB1A0-A36F-485D-8565-FA1F19A8BC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F70575-BE75-4126-B9A5-518BF7083989}"/>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360451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7E2E-8414-4765-B0C0-6E72385DA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F24994-DF22-4204-89DC-376A4E7F9931}"/>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4" name="Footer Placeholder 3">
            <a:extLst>
              <a:ext uri="{FF2B5EF4-FFF2-40B4-BE49-F238E27FC236}">
                <a16:creationId xmlns:a16="http://schemas.microsoft.com/office/drawing/2014/main" id="{F760C12D-86EC-44F1-AF94-35CB7F9045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96D150-2E1B-4278-8193-C520413551ED}"/>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60814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EF79B-E453-47AA-BF4C-1EBA6171FD07}"/>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3" name="Footer Placeholder 2">
            <a:extLst>
              <a:ext uri="{FF2B5EF4-FFF2-40B4-BE49-F238E27FC236}">
                <a16:creationId xmlns:a16="http://schemas.microsoft.com/office/drawing/2014/main" id="{B11FBC27-DDAB-4E6F-AEDA-4CE96F3A3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1D4A81-804C-4F08-B21D-D970642B3F40}"/>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19985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4B06-3DC1-4DE9-98E3-A08EDBC86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D6C2A-7E4B-43BF-B7CA-CCBE8FACA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7E754-F2E3-4999-96A2-36858D012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68568D-F9A4-47EF-AE09-8B1696AD3E4D}"/>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6" name="Footer Placeholder 5">
            <a:extLst>
              <a:ext uri="{FF2B5EF4-FFF2-40B4-BE49-F238E27FC236}">
                <a16:creationId xmlns:a16="http://schemas.microsoft.com/office/drawing/2014/main" id="{81EE6E3B-0837-4D99-B4A7-3BC6DA080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41339-B98B-48F3-8F61-D7EC9887D080}"/>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339529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65F8-0885-4995-8888-F99B2E182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96EB77-F706-4E53-8799-0E1DD6A56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E99D2B-9DD1-4CB1-865A-14D6C780C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BA21DE-17CD-4876-8366-F0379C62D097}"/>
              </a:ext>
            </a:extLst>
          </p:cNvPr>
          <p:cNvSpPr>
            <a:spLocks noGrp="1"/>
          </p:cNvSpPr>
          <p:nvPr>
            <p:ph type="dt" sz="half" idx="10"/>
          </p:nvPr>
        </p:nvSpPr>
        <p:spPr/>
        <p:txBody>
          <a:bodyPr/>
          <a:lstStyle/>
          <a:p>
            <a:fld id="{4A773E77-C53C-4A24-8CEB-832A4532C7FC}" type="datetimeFigureOut">
              <a:rPr lang="en-US" smtClean="0"/>
              <a:t>6/4/2020</a:t>
            </a:fld>
            <a:endParaRPr lang="en-US"/>
          </a:p>
        </p:txBody>
      </p:sp>
      <p:sp>
        <p:nvSpPr>
          <p:cNvPr id="6" name="Footer Placeholder 5">
            <a:extLst>
              <a:ext uri="{FF2B5EF4-FFF2-40B4-BE49-F238E27FC236}">
                <a16:creationId xmlns:a16="http://schemas.microsoft.com/office/drawing/2014/main" id="{7EE2F40A-2D39-440B-AC7D-AB2B52196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320A12-EB62-48C0-9B5B-076D5DE52540}"/>
              </a:ext>
            </a:extLst>
          </p:cNvPr>
          <p:cNvSpPr>
            <a:spLocks noGrp="1"/>
          </p:cNvSpPr>
          <p:nvPr>
            <p:ph type="sldNum" sz="quarter" idx="12"/>
          </p:nvPr>
        </p:nvSpPr>
        <p:spPr/>
        <p:txBody>
          <a:bodyPr/>
          <a:lstStyle/>
          <a:p>
            <a:fld id="{729CEA77-3CC2-40E5-9CC6-98880467CC69}" type="slidenum">
              <a:rPr lang="en-US" smtClean="0"/>
              <a:t>‹#›</a:t>
            </a:fld>
            <a:endParaRPr lang="en-US"/>
          </a:p>
        </p:txBody>
      </p:sp>
    </p:spTree>
    <p:extLst>
      <p:ext uri="{BB962C8B-B14F-4D97-AF65-F5344CB8AC3E}">
        <p14:creationId xmlns:p14="http://schemas.microsoft.com/office/powerpoint/2010/main" val="11296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01A8E-92F8-40D4-A6BD-F53D626A8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6EA12-DCEB-4CA0-903E-2DD4FE67B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DF329-8566-497C-858E-9C69D18B7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73E77-C53C-4A24-8CEB-832A4532C7FC}" type="datetimeFigureOut">
              <a:rPr lang="en-US" smtClean="0"/>
              <a:t>6/4/2020</a:t>
            </a:fld>
            <a:endParaRPr lang="en-US"/>
          </a:p>
        </p:txBody>
      </p:sp>
      <p:sp>
        <p:nvSpPr>
          <p:cNvPr id="5" name="Footer Placeholder 4">
            <a:extLst>
              <a:ext uri="{FF2B5EF4-FFF2-40B4-BE49-F238E27FC236}">
                <a16:creationId xmlns:a16="http://schemas.microsoft.com/office/drawing/2014/main" id="{CB7A0FF7-722B-405F-9BDE-CE5578068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C1BCEF-E2BD-47A6-94B8-2D9FE4D5D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CEA77-3CC2-40E5-9CC6-98880467CC69}" type="slidenum">
              <a:rPr lang="en-US" smtClean="0"/>
              <a:t>‹#›</a:t>
            </a:fld>
            <a:endParaRPr lang="en-US"/>
          </a:p>
        </p:txBody>
      </p:sp>
    </p:spTree>
    <p:extLst>
      <p:ext uri="{BB962C8B-B14F-4D97-AF65-F5344CB8AC3E}">
        <p14:creationId xmlns:p14="http://schemas.microsoft.com/office/powerpoint/2010/main" val="42305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hyperlink" Target="http://www.brainfacts.org/sensing-thinking-behaving/awareness-and-attention/articles/2009/decision-making/"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AC0D2-E594-4CAA-B853-9DC762B3F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7" y="0"/>
            <a:ext cx="12530667" cy="6858000"/>
          </a:xfrm>
          <a:prstGeom prst="rect">
            <a:avLst/>
          </a:prstGeom>
        </p:spPr>
      </p:pic>
    </p:spTree>
    <p:extLst>
      <p:ext uri="{BB962C8B-B14F-4D97-AF65-F5344CB8AC3E}">
        <p14:creationId xmlns:p14="http://schemas.microsoft.com/office/powerpoint/2010/main" val="355951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D745E9-4EF2-4F13-A27F-FE9F8B3DB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60896" y="558896"/>
            <a:ext cx="5105400" cy="5909310"/>
          </a:xfrm>
          <a:prstGeom prst="rect">
            <a:avLst/>
          </a:prstGeom>
        </p:spPr>
        <p:txBody>
          <a:bodyPr wrap="square">
            <a:spAutoFit/>
          </a:bodyPr>
          <a:lstStyle/>
          <a:p>
            <a:pPr fontAlgn="base"/>
            <a:r>
              <a:rPr lang="en-US" dirty="0">
                <a:solidFill>
                  <a:schemeClr val="bg1"/>
                </a:solidFill>
              </a:rPr>
              <a:t>“In the Book of Mormon we read that ‘despair cometh because of iniquity.’</a:t>
            </a:r>
          </a:p>
          <a:p>
            <a:pPr fontAlgn="base"/>
            <a:endParaRPr lang="en-US" dirty="0">
              <a:solidFill>
                <a:schemeClr val="bg1"/>
              </a:solidFill>
            </a:endParaRPr>
          </a:p>
          <a:p>
            <a:pPr fontAlgn="base"/>
            <a:r>
              <a:rPr lang="en-US" dirty="0">
                <a:solidFill>
                  <a:schemeClr val="bg1"/>
                </a:solidFill>
              </a:rPr>
              <a:t> (Moro. 10:22.) ‘When I do good I feel good,’ said Abraham Lincoln, ‘and when I do bad I feel bad.’ </a:t>
            </a:r>
          </a:p>
          <a:p>
            <a:pPr fontAlgn="base"/>
            <a:endParaRPr lang="en-US" dirty="0">
              <a:solidFill>
                <a:schemeClr val="bg1"/>
              </a:solidFill>
            </a:endParaRPr>
          </a:p>
          <a:p>
            <a:pPr fontAlgn="base"/>
            <a:r>
              <a:rPr lang="en-US" dirty="0">
                <a:solidFill>
                  <a:schemeClr val="bg1"/>
                </a:solidFill>
              </a:rPr>
              <a:t>Sin pulls a man down into despondency and despair. While a man may take some temporary pleasure in sin, the end result is unhappiness. ‘Wickedness never was happiness.’ (Alma 41:10.)</a:t>
            </a:r>
          </a:p>
          <a:p>
            <a:pPr fontAlgn="base"/>
            <a:endParaRPr lang="en-US" dirty="0">
              <a:solidFill>
                <a:schemeClr val="bg1"/>
              </a:solidFill>
            </a:endParaRPr>
          </a:p>
          <a:p>
            <a:pPr fontAlgn="base"/>
            <a:r>
              <a:rPr lang="en-US" dirty="0">
                <a:solidFill>
                  <a:schemeClr val="bg1"/>
                </a:solidFill>
              </a:rPr>
              <a:t>Sin creates disharmony with God and is depressing to the spirit. Therefore, a man would do well to examine himself to see that he is in harmony with all of God’s laws.</a:t>
            </a:r>
          </a:p>
          <a:p>
            <a:pPr fontAlgn="base"/>
            <a:endParaRPr lang="en-US" dirty="0">
              <a:solidFill>
                <a:schemeClr val="bg1"/>
              </a:solidFill>
            </a:endParaRPr>
          </a:p>
          <a:p>
            <a:pPr fontAlgn="base"/>
            <a:r>
              <a:rPr lang="en-US" dirty="0">
                <a:solidFill>
                  <a:schemeClr val="bg1"/>
                </a:solidFill>
              </a:rPr>
              <a:t>Every law kept brings a particular blessing. Every law broken brings a particular blight. Those who are heavy-laden with despair should come unto the Lord, for his yoke is easy and his burden is light.”</a:t>
            </a:r>
          </a:p>
          <a:p>
            <a:pPr fontAlgn="base"/>
            <a:r>
              <a:rPr lang="en-US" dirty="0">
                <a:solidFill>
                  <a:schemeClr val="bg1"/>
                </a:solidFill>
              </a:rPr>
              <a:t> </a:t>
            </a:r>
            <a:r>
              <a:rPr lang="en-US" sz="1200" dirty="0">
                <a:solidFill>
                  <a:schemeClr val="bg1"/>
                </a:solidFill>
              </a:rPr>
              <a:t>President Ezra Taft Benson</a:t>
            </a:r>
          </a:p>
        </p:txBody>
      </p:sp>
      <p:sp>
        <p:nvSpPr>
          <p:cNvPr id="4" name="TextBox 3"/>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Algerian" pitchFamily="82" charset="0"/>
              </a:rPr>
              <a:t>To Avoid Despair</a:t>
            </a:r>
          </a:p>
        </p:txBody>
      </p:sp>
      <p:pic>
        <p:nvPicPr>
          <p:cNvPr id="5" name="Picture 4">
            <a:extLst>
              <a:ext uri="{FF2B5EF4-FFF2-40B4-BE49-F238E27FC236}">
                <a16:creationId xmlns:a16="http://schemas.microsoft.com/office/drawing/2014/main" id="{E78E5A9F-3B86-43D4-AD6D-EDBED76BB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707886"/>
            <a:ext cx="2229909" cy="2754593"/>
          </a:xfrm>
          <a:prstGeom prst="ellipse">
            <a:avLst/>
          </a:prstGeom>
          <a:ln>
            <a:noFill/>
          </a:ln>
          <a:effectLst>
            <a:softEdge rad="112500"/>
          </a:effectLst>
        </p:spPr>
      </p:pic>
      <p:pic>
        <p:nvPicPr>
          <p:cNvPr id="10" name="Picture 9">
            <a:extLst>
              <a:ext uri="{FF2B5EF4-FFF2-40B4-BE49-F238E27FC236}">
                <a16:creationId xmlns:a16="http://schemas.microsoft.com/office/drawing/2014/main" id="{0FCBFE7C-59D3-4FFD-811B-EA79DE038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44" y="2085182"/>
            <a:ext cx="2568943" cy="2116897"/>
          </a:xfrm>
          <a:prstGeom prst="ellipse">
            <a:avLst/>
          </a:prstGeom>
          <a:ln>
            <a:noFill/>
          </a:ln>
          <a:effectLst>
            <a:softEdge rad="112500"/>
          </a:effectLst>
        </p:spPr>
      </p:pic>
      <p:pic>
        <p:nvPicPr>
          <p:cNvPr id="12" name="Picture 11">
            <a:extLst>
              <a:ext uri="{FF2B5EF4-FFF2-40B4-BE49-F238E27FC236}">
                <a16:creationId xmlns:a16="http://schemas.microsoft.com/office/drawing/2014/main" id="{01EF70C8-A600-4920-AD53-80A841EBB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5189" y="3695221"/>
            <a:ext cx="4038600" cy="3028950"/>
          </a:xfrm>
          <a:prstGeom prst="ellipse">
            <a:avLst/>
          </a:prstGeom>
          <a:ln>
            <a:noFill/>
          </a:ln>
          <a:effectLst>
            <a:softEdge rad="112500"/>
          </a:effectLst>
        </p:spPr>
      </p:pic>
    </p:spTree>
    <p:extLst>
      <p:ext uri="{BB962C8B-B14F-4D97-AF65-F5344CB8AC3E}">
        <p14:creationId xmlns:p14="http://schemas.microsoft.com/office/powerpoint/2010/main" val="24013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304084-7431-467B-ADB5-938FB66A4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9635" y="6488668"/>
            <a:ext cx="8229600" cy="369332"/>
          </a:xfrm>
          <a:prstGeom prst="rect">
            <a:avLst/>
          </a:prstGeom>
          <a:noFill/>
        </p:spPr>
        <p:txBody>
          <a:bodyPr wrap="square" rtlCol="0">
            <a:spAutoFit/>
          </a:bodyPr>
          <a:lstStyle/>
          <a:p>
            <a:r>
              <a:rPr lang="en-US" dirty="0">
                <a:solidFill>
                  <a:schemeClr val="bg1"/>
                </a:solidFill>
              </a:rPr>
              <a:t>Moroni 10:25</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Algerian" pitchFamily="82" charset="0"/>
              </a:rPr>
              <a:t>Those Who do Good</a:t>
            </a:r>
          </a:p>
        </p:txBody>
      </p:sp>
      <p:sp>
        <p:nvSpPr>
          <p:cNvPr id="8" name="TextBox 7"/>
          <p:cNvSpPr txBox="1"/>
          <p:nvPr/>
        </p:nvSpPr>
        <p:spPr>
          <a:xfrm>
            <a:off x="423333" y="914400"/>
            <a:ext cx="5901267" cy="2246769"/>
          </a:xfrm>
          <a:prstGeom prst="rect">
            <a:avLst/>
          </a:prstGeom>
          <a:noFill/>
        </p:spPr>
        <p:txBody>
          <a:bodyPr wrap="square" rtlCol="0">
            <a:spAutoFit/>
          </a:bodyPr>
          <a:lstStyle/>
          <a:p>
            <a:pPr fontAlgn="base"/>
            <a:r>
              <a:rPr lang="en-US" sz="2000" dirty="0">
                <a:solidFill>
                  <a:schemeClr val="bg1"/>
                </a:solidFill>
              </a:rPr>
              <a:t>“Men and women do good, in the eyes of the Lord, only as they come unto him, as they receive the testimony of the servants of God, partake of the covenants and ordinances of his holy gospel, and become identified with the true Church of Jesus Christ by membership.”</a:t>
            </a:r>
          </a:p>
          <a:p>
            <a:pPr fontAlgn="base"/>
            <a:r>
              <a:rPr lang="en-US" sz="2000" dirty="0">
                <a:solidFill>
                  <a:schemeClr val="bg1"/>
                </a:solidFill>
              </a:rPr>
              <a:t>JFM and RLM</a:t>
            </a:r>
          </a:p>
        </p:txBody>
      </p:sp>
      <p:sp>
        <p:nvSpPr>
          <p:cNvPr id="30" name="Rectangle 29"/>
          <p:cNvSpPr/>
          <p:nvPr/>
        </p:nvSpPr>
        <p:spPr>
          <a:xfrm>
            <a:off x="5867400" y="4572000"/>
            <a:ext cx="4572000" cy="2123658"/>
          </a:xfrm>
          <a:prstGeom prst="rect">
            <a:avLst/>
          </a:prstGeom>
        </p:spPr>
        <p:txBody>
          <a:bodyPr>
            <a:spAutoFit/>
          </a:bodyPr>
          <a:lstStyle/>
          <a:p>
            <a:r>
              <a:rPr lang="en-US" sz="2400" dirty="0">
                <a:solidFill>
                  <a:schemeClr val="bg1"/>
                </a:solidFill>
              </a:rPr>
              <a:t>“And there are none that doeth good except those who are ready to receive the fulness of my gospel, which I have sent forth unto this generation.”</a:t>
            </a:r>
          </a:p>
          <a:p>
            <a:r>
              <a:rPr lang="en-US" sz="1200" dirty="0">
                <a:solidFill>
                  <a:schemeClr val="bg1"/>
                </a:solidFill>
              </a:rPr>
              <a:t>D&amp;C 35:12</a:t>
            </a:r>
          </a:p>
        </p:txBody>
      </p:sp>
      <p:pic>
        <p:nvPicPr>
          <p:cNvPr id="3" name="Picture 2">
            <a:extLst>
              <a:ext uri="{FF2B5EF4-FFF2-40B4-BE49-F238E27FC236}">
                <a16:creationId xmlns:a16="http://schemas.microsoft.com/office/drawing/2014/main" id="{09E1CFBB-E691-4080-B0D6-FCD150C9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672" y="1076087"/>
            <a:ext cx="2905125" cy="1828800"/>
          </a:xfrm>
          <a:prstGeom prst="rect">
            <a:avLst/>
          </a:prstGeom>
        </p:spPr>
      </p:pic>
      <p:pic>
        <p:nvPicPr>
          <p:cNvPr id="7" name="Picture 6">
            <a:extLst>
              <a:ext uri="{FF2B5EF4-FFF2-40B4-BE49-F238E27FC236}">
                <a16:creationId xmlns:a16="http://schemas.microsoft.com/office/drawing/2014/main" id="{647BCC3D-B852-4B80-8F03-0F2E13832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2771162"/>
            <a:ext cx="2462772" cy="1650581"/>
          </a:xfrm>
          <a:prstGeom prst="rect">
            <a:avLst/>
          </a:prstGeom>
        </p:spPr>
      </p:pic>
      <p:pic>
        <p:nvPicPr>
          <p:cNvPr id="11" name="Picture 10">
            <a:extLst>
              <a:ext uri="{FF2B5EF4-FFF2-40B4-BE49-F238E27FC236}">
                <a16:creationId xmlns:a16="http://schemas.microsoft.com/office/drawing/2014/main" id="{8C143C13-8819-40B8-B912-3A1131EA6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025" y="4572000"/>
            <a:ext cx="3190875" cy="1666875"/>
          </a:xfrm>
          <a:prstGeom prst="rect">
            <a:avLst/>
          </a:prstGeom>
        </p:spPr>
      </p:pic>
    </p:spTree>
    <p:extLst>
      <p:ext uri="{BB962C8B-B14F-4D97-AF65-F5344CB8AC3E}">
        <p14:creationId xmlns:p14="http://schemas.microsoft.com/office/powerpoint/2010/main" val="6335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5A304FD-F75C-4C5B-AE7C-883E8740F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
        <p:nvSpPr>
          <p:cNvPr id="5" name="TextBox 4"/>
          <p:cNvSpPr txBox="1"/>
          <p:nvPr/>
        </p:nvSpPr>
        <p:spPr>
          <a:xfrm>
            <a:off x="57206" y="6460458"/>
            <a:ext cx="8229600" cy="369332"/>
          </a:xfrm>
          <a:prstGeom prst="rect">
            <a:avLst/>
          </a:prstGeom>
          <a:noFill/>
        </p:spPr>
        <p:txBody>
          <a:bodyPr wrap="square" rtlCol="0">
            <a:spAutoFit/>
          </a:bodyPr>
          <a:lstStyle/>
          <a:p>
            <a:r>
              <a:rPr lang="en-US" dirty="0">
                <a:solidFill>
                  <a:schemeClr val="bg1"/>
                </a:solidFill>
              </a:rPr>
              <a:t>Moroni 10:32</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Algerian" pitchFamily="82" charset="0"/>
              </a:rPr>
              <a:t>Come Unto Christ</a:t>
            </a:r>
          </a:p>
        </p:txBody>
      </p:sp>
      <p:sp>
        <p:nvSpPr>
          <p:cNvPr id="25" name="Rectangle 24"/>
          <p:cNvSpPr/>
          <p:nvPr/>
        </p:nvSpPr>
        <p:spPr>
          <a:xfrm>
            <a:off x="6938469" y="4205030"/>
            <a:ext cx="5003776" cy="2308324"/>
          </a:xfrm>
          <a:prstGeom prst="rect">
            <a:avLst/>
          </a:prstGeom>
        </p:spPr>
        <p:txBody>
          <a:bodyPr wrap="square">
            <a:spAutoFit/>
          </a:bodyPr>
          <a:lstStyle/>
          <a:p>
            <a:r>
              <a:rPr lang="en-US" dirty="0">
                <a:solidFill>
                  <a:schemeClr val="bg1"/>
                </a:solidFill>
              </a:rPr>
              <a:t>“Yea, come unto Christ, and be perfected in him, and deny yourselves of all ungodliness; and if ye shall deny yourselves of all ungodliness, and love God with all your might, mind and strength, then is his grace sufficient for you, that by his grace ye may be perfect in Christ; and if by the grace of God ye are perfect in Christ, ye can in nowise deny the power of God.”</a:t>
            </a:r>
          </a:p>
        </p:txBody>
      </p:sp>
      <p:pic>
        <p:nvPicPr>
          <p:cNvPr id="3" name="Picture 2">
            <a:extLst>
              <a:ext uri="{FF2B5EF4-FFF2-40B4-BE49-F238E27FC236}">
                <a16:creationId xmlns:a16="http://schemas.microsoft.com/office/drawing/2014/main" id="{7334708E-5072-4291-BA21-9AC6E5E82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98" y="707886"/>
            <a:ext cx="3739045" cy="2898943"/>
          </a:xfrm>
          <a:prstGeom prst="rect">
            <a:avLst/>
          </a:prstGeom>
        </p:spPr>
      </p:pic>
      <p:pic>
        <p:nvPicPr>
          <p:cNvPr id="7" name="Picture 6">
            <a:extLst>
              <a:ext uri="{FF2B5EF4-FFF2-40B4-BE49-F238E27FC236}">
                <a16:creationId xmlns:a16="http://schemas.microsoft.com/office/drawing/2014/main" id="{2E1E617E-5D62-49DC-9BF1-9BCE624ED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250" y="931172"/>
            <a:ext cx="2272150" cy="3050572"/>
          </a:xfrm>
          <a:prstGeom prst="rect">
            <a:avLst/>
          </a:prstGeom>
        </p:spPr>
      </p:pic>
      <p:pic>
        <p:nvPicPr>
          <p:cNvPr id="28" name="Picture 27">
            <a:extLst>
              <a:ext uri="{FF2B5EF4-FFF2-40B4-BE49-F238E27FC236}">
                <a16:creationId xmlns:a16="http://schemas.microsoft.com/office/drawing/2014/main" id="{E4358217-C11C-4306-9456-441501928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933" y="3733772"/>
            <a:ext cx="4221668" cy="2955984"/>
          </a:xfrm>
          <a:prstGeom prst="rect">
            <a:avLst/>
          </a:prstGeom>
        </p:spPr>
      </p:pic>
    </p:spTree>
    <p:extLst>
      <p:ext uri="{BB962C8B-B14F-4D97-AF65-F5344CB8AC3E}">
        <p14:creationId xmlns:p14="http://schemas.microsoft.com/office/powerpoint/2010/main" val="25117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304084-7431-467B-ADB5-938FB66A4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9635" y="6488668"/>
            <a:ext cx="8229600" cy="369332"/>
          </a:xfrm>
          <a:prstGeom prst="rect">
            <a:avLst/>
          </a:prstGeom>
          <a:noFill/>
        </p:spPr>
        <p:txBody>
          <a:bodyPr wrap="square" rtlCol="0">
            <a:spAutoFit/>
          </a:bodyPr>
          <a:lstStyle/>
          <a:p>
            <a:r>
              <a:rPr lang="en-US" dirty="0">
                <a:solidFill>
                  <a:schemeClr val="bg1"/>
                </a:solidFill>
              </a:rPr>
              <a:t>Moroni 10:30</a:t>
            </a:r>
          </a:p>
        </p:txBody>
      </p:sp>
      <p:grpSp>
        <p:nvGrpSpPr>
          <p:cNvPr id="4" name="Group 3">
            <a:extLst>
              <a:ext uri="{FF2B5EF4-FFF2-40B4-BE49-F238E27FC236}">
                <a16:creationId xmlns:a16="http://schemas.microsoft.com/office/drawing/2014/main" id="{605A57E2-9C36-4DBE-8EF9-6A53A958A094}"/>
              </a:ext>
            </a:extLst>
          </p:cNvPr>
          <p:cNvGrpSpPr/>
          <p:nvPr/>
        </p:nvGrpSpPr>
        <p:grpSpPr>
          <a:xfrm>
            <a:off x="4043081" y="203200"/>
            <a:ext cx="4105835" cy="2133600"/>
            <a:chOff x="228600" y="457200"/>
            <a:chExt cx="4105835" cy="2133600"/>
          </a:xfrm>
        </p:grpSpPr>
        <p:grpSp>
          <p:nvGrpSpPr>
            <p:cNvPr id="12" name="Group 18">
              <a:extLst>
                <a:ext uri="{FF2B5EF4-FFF2-40B4-BE49-F238E27FC236}">
                  <a16:creationId xmlns:a16="http://schemas.microsoft.com/office/drawing/2014/main" id="{D7D768EE-FA40-41E2-9144-2A2E9A28CD0B}"/>
                </a:ext>
              </a:extLst>
            </p:cNvPr>
            <p:cNvGrpSpPr/>
            <p:nvPr/>
          </p:nvGrpSpPr>
          <p:grpSpPr>
            <a:xfrm>
              <a:off x="228600" y="457200"/>
              <a:ext cx="4105835" cy="2133600"/>
              <a:chOff x="965200" y="2286000"/>
              <a:chExt cx="7302500" cy="2743200"/>
            </a:xfrm>
          </p:grpSpPr>
          <p:sp>
            <p:nvSpPr>
              <p:cNvPr id="13" name="Rectangle 12">
                <a:extLst>
                  <a:ext uri="{FF2B5EF4-FFF2-40B4-BE49-F238E27FC236}">
                    <a16:creationId xmlns:a16="http://schemas.microsoft.com/office/drawing/2014/main" id="{93E99A35-8A5B-400F-A820-7E2796F6D92A}"/>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F2524D-47B2-413C-9C5F-A9691A556229}"/>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17D107-3970-4AC9-BD11-0BA0C537A0D7}"/>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4EA6BE-B734-4239-9033-E37B49C4118F}"/>
                  </a:ext>
                </a:extLst>
              </p:cNvPr>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B27B6FB-5558-4FF3-8C0D-DCA18B44062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F4B3539-915A-4335-9457-4E4B485D1929}"/>
                </a:ext>
              </a:extLst>
            </p:cNvPr>
            <p:cNvSpPr/>
            <p:nvPr/>
          </p:nvSpPr>
          <p:spPr>
            <a:xfrm>
              <a:off x="483150" y="878965"/>
              <a:ext cx="3589867" cy="1015663"/>
            </a:xfrm>
            <a:prstGeom prst="rect">
              <a:avLst/>
            </a:prstGeom>
          </p:spPr>
          <p:txBody>
            <a:bodyPr wrap="square">
              <a:spAutoFit/>
            </a:bodyPr>
            <a:lstStyle/>
            <a:p>
              <a:pPr algn="ctr"/>
              <a:r>
                <a:rPr lang="en-US" sz="2000" dirty="0">
                  <a:solidFill>
                    <a:schemeClr val="bg1"/>
                  </a:solidFill>
                  <a:latin typeface="Open Sans"/>
                </a:rPr>
                <a:t> </a:t>
              </a:r>
              <a:r>
                <a:rPr lang="en-US" sz="2000" b="1" dirty="0">
                  <a:solidFill>
                    <a:schemeClr val="bg1"/>
                  </a:solidFill>
                  <a:latin typeface="Open Sans"/>
                </a:rPr>
                <a:t>As we come unto Jesus Christ, we can be purified and perfected in Him</a:t>
              </a:r>
              <a:endParaRPr lang="en-US" sz="2000" dirty="0">
                <a:solidFill>
                  <a:schemeClr val="bg1"/>
                </a:solidFill>
              </a:endParaRPr>
            </a:p>
          </p:txBody>
        </p:sp>
      </p:grpSp>
      <p:sp>
        <p:nvSpPr>
          <p:cNvPr id="9" name="Rectangle 8">
            <a:extLst>
              <a:ext uri="{FF2B5EF4-FFF2-40B4-BE49-F238E27FC236}">
                <a16:creationId xmlns:a16="http://schemas.microsoft.com/office/drawing/2014/main" id="{F678F081-60C7-4734-9FF6-DE3D7333BBB9}"/>
              </a:ext>
            </a:extLst>
          </p:cNvPr>
          <p:cNvSpPr/>
          <p:nvPr/>
        </p:nvSpPr>
        <p:spPr>
          <a:xfrm>
            <a:off x="711200" y="2721237"/>
            <a:ext cx="6096000" cy="3046988"/>
          </a:xfrm>
          <a:prstGeom prst="rect">
            <a:avLst/>
          </a:prstGeom>
        </p:spPr>
        <p:txBody>
          <a:bodyPr>
            <a:spAutoFit/>
          </a:bodyPr>
          <a:lstStyle/>
          <a:p>
            <a:r>
              <a:rPr lang="en-US" sz="2400" dirty="0">
                <a:solidFill>
                  <a:schemeClr val="bg1"/>
                </a:solidFill>
                <a:latin typeface="DistrictThin"/>
              </a:rPr>
              <a:t>“We need not be dismayed if our earnest efforts toward perfection now seem so arduous [or difficult] and endless. Perfection is pending. It can come in full only after the Resurrection and only through the Lord. It awaits all who love him and keep his commandments.”</a:t>
            </a:r>
          </a:p>
          <a:p>
            <a:r>
              <a:rPr lang="en-US" sz="2400" dirty="0">
                <a:solidFill>
                  <a:schemeClr val="bg1"/>
                </a:solidFill>
                <a:latin typeface="DistrictThin"/>
              </a:rPr>
              <a:t> Russell M. Nelson</a:t>
            </a:r>
            <a:endParaRPr lang="en-US" sz="2400" dirty="0">
              <a:solidFill>
                <a:schemeClr val="bg1"/>
              </a:solidFill>
            </a:endParaRPr>
          </a:p>
        </p:txBody>
      </p:sp>
      <p:pic>
        <p:nvPicPr>
          <p:cNvPr id="19" name="Picture 18">
            <a:extLst>
              <a:ext uri="{FF2B5EF4-FFF2-40B4-BE49-F238E27FC236}">
                <a16:creationId xmlns:a16="http://schemas.microsoft.com/office/drawing/2014/main" id="{0C1410E1-89D3-4001-819F-1168CF21A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403" y="2722637"/>
            <a:ext cx="2267748" cy="3016105"/>
          </a:xfrm>
          <a:prstGeom prst="rect">
            <a:avLst/>
          </a:prstGeom>
        </p:spPr>
      </p:pic>
    </p:spTree>
    <p:extLst>
      <p:ext uri="{BB962C8B-B14F-4D97-AF65-F5344CB8AC3E}">
        <p14:creationId xmlns:p14="http://schemas.microsoft.com/office/powerpoint/2010/main" val="92593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A432976-F82B-4F85-8C17-7EED7A82A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6750" y="6423938"/>
            <a:ext cx="8229600" cy="369332"/>
          </a:xfrm>
          <a:prstGeom prst="rect">
            <a:avLst/>
          </a:prstGeom>
          <a:noFill/>
        </p:spPr>
        <p:txBody>
          <a:bodyPr wrap="square" rtlCol="0">
            <a:spAutoFit/>
          </a:bodyPr>
          <a:lstStyle/>
          <a:p>
            <a:r>
              <a:rPr lang="en-US" dirty="0">
                <a:solidFill>
                  <a:schemeClr val="bg1"/>
                </a:solidFill>
              </a:rPr>
              <a:t>Moroni 10:32-33  </a:t>
            </a:r>
            <a:r>
              <a:rPr lang="en-US" sz="1200" dirty="0">
                <a:solidFill>
                  <a:schemeClr val="bg1"/>
                </a:solidFill>
              </a:rPr>
              <a:t>JFM and RLM</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Algerian" pitchFamily="82" charset="0"/>
              </a:rPr>
              <a:t>Deny Him Not</a:t>
            </a:r>
          </a:p>
        </p:txBody>
      </p:sp>
      <p:grpSp>
        <p:nvGrpSpPr>
          <p:cNvPr id="3" name="Group 46"/>
          <p:cNvGrpSpPr/>
          <p:nvPr/>
        </p:nvGrpSpPr>
        <p:grpSpPr>
          <a:xfrm>
            <a:off x="660400" y="879438"/>
            <a:ext cx="4898430" cy="2971801"/>
            <a:chOff x="802558" y="4166401"/>
            <a:chExt cx="1981641" cy="1586581"/>
          </a:xfrm>
        </p:grpSpPr>
        <p:grpSp>
          <p:nvGrpSpPr>
            <p:cNvPr id="4" name="Group 16"/>
            <p:cNvGrpSpPr/>
            <p:nvPr/>
          </p:nvGrpSpPr>
          <p:grpSpPr>
            <a:xfrm>
              <a:off x="802558" y="4166401"/>
              <a:ext cx="1981641" cy="1586581"/>
              <a:chOff x="-2011680" y="1349418"/>
              <a:chExt cx="7269480" cy="6346781"/>
            </a:xfrm>
          </p:grpSpPr>
          <p:grpSp>
            <p:nvGrpSpPr>
              <p:cNvPr id="8" name="Group 1"/>
              <p:cNvGrpSpPr/>
              <p:nvPr/>
            </p:nvGrpSpPr>
            <p:grpSpPr>
              <a:xfrm>
                <a:off x="-2011680" y="1349418"/>
                <a:ext cx="7269480" cy="6346781"/>
                <a:chOff x="-137160" y="1426805"/>
                <a:chExt cx="2423160" cy="1697395"/>
              </a:xfrm>
            </p:grpSpPr>
            <p:sp>
              <p:nvSpPr>
                <p:cNvPr id="19"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988662" y="4309435"/>
              <a:ext cx="695994" cy="279336"/>
            </a:xfrm>
            <a:prstGeom prst="rect">
              <a:avLst/>
            </a:prstGeom>
            <a:noFill/>
          </p:spPr>
          <p:txBody>
            <a:bodyPr wrap="square" rtlCol="0">
              <a:spAutoFit/>
            </a:bodyPr>
            <a:lstStyle/>
            <a:p>
              <a:pPr algn="ctr"/>
              <a:endParaRPr lang="en-US" sz="2800" dirty="0">
                <a:latin typeface="Comic Sans MS" pitchFamily="66" charset="0"/>
              </a:endParaRPr>
            </a:p>
          </p:txBody>
        </p:sp>
      </p:grpSp>
      <p:sp>
        <p:nvSpPr>
          <p:cNvPr id="11" name="TextBox 10"/>
          <p:cNvSpPr txBox="1"/>
          <p:nvPr/>
        </p:nvSpPr>
        <p:spPr>
          <a:xfrm>
            <a:off x="3706183" y="1370078"/>
            <a:ext cx="1748829" cy="1754326"/>
          </a:xfrm>
          <a:prstGeom prst="rect">
            <a:avLst/>
          </a:prstGeom>
          <a:noFill/>
        </p:spPr>
        <p:txBody>
          <a:bodyPr wrap="square" rtlCol="0">
            <a:spAutoFit/>
          </a:bodyPr>
          <a:lstStyle/>
          <a:p>
            <a:r>
              <a:rPr lang="en-US" dirty="0">
                <a:latin typeface="AR ESSENCE" pitchFamily="2" charset="0"/>
              </a:rPr>
              <a:t>then your witness of Jesus Christ as a God of miracles and power is certain, you are a personal witness</a:t>
            </a:r>
          </a:p>
        </p:txBody>
      </p:sp>
      <p:sp>
        <p:nvSpPr>
          <p:cNvPr id="25" name="Rectangle 24"/>
          <p:cNvSpPr/>
          <p:nvPr/>
        </p:nvSpPr>
        <p:spPr>
          <a:xfrm>
            <a:off x="3851318" y="4461289"/>
            <a:ext cx="4572000" cy="2031325"/>
          </a:xfrm>
          <a:prstGeom prst="rect">
            <a:avLst/>
          </a:prstGeom>
        </p:spPr>
        <p:txBody>
          <a:bodyPr>
            <a:spAutoFit/>
          </a:bodyPr>
          <a:lstStyle/>
          <a:p>
            <a:r>
              <a:rPr lang="en-US" dirty="0">
                <a:solidFill>
                  <a:schemeClr val="bg1"/>
                </a:solidFill>
              </a:rPr>
              <a:t>“And again, if ye by the grace of God are perfect in Christ, and deny not his power, then are ye sanctified in Christ by the grace of God, through the shedding of the blood of Christ, which is in the covenant of the Father unto the remission of your sins, that ye become holy, without spot.”</a:t>
            </a:r>
          </a:p>
        </p:txBody>
      </p:sp>
      <p:sp>
        <p:nvSpPr>
          <p:cNvPr id="26" name="TextBox 25"/>
          <p:cNvSpPr txBox="1"/>
          <p:nvPr/>
        </p:nvSpPr>
        <p:spPr>
          <a:xfrm>
            <a:off x="772222" y="1295382"/>
            <a:ext cx="1911219" cy="1754326"/>
          </a:xfrm>
          <a:prstGeom prst="rect">
            <a:avLst/>
          </a:prstGeom>
          <a:noFill/>
        </p:spPr>
        <p:txBody>
          <a:bodyPr wrap="square" rtlCol="0">
            <a:spAutoFit/>
          </a:bodyPr>
          <a:lstStyle/>
          <a:p>
            <a:r>
              <a:rPr lang="en-US" dirty="0">
                <a:latin typeface="AR ESSENCE" pitchFamily="2" charset="0"/>
              </a:rPr>
              <a:t>Once you have partaken of the Lord’s grace and mercy, have come to know his healing and lifting powers,</a:t>
            </a:r>
          </a:p>
        </p:txBody>
      </p:sp>
      <p:pic>
        <p:nvPicPr>
          <p:cNvPr id="7" name="Picture 6">
            <a:extLst>
              <a:ext uri="{FF2B5EF4-FFF2-40B4-BE49-F238E27FC236}">
                <a16:creationId xmlns:a16="http://schemas.microsoft.com/office/drawing/2014/main" id="{FDD1A4D9-E6A1-4547-B681-78F818023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171" y="724080"/>
            <a:ext cx="2782026" cy="3562350"/>
          </a:xfrm>
          <a:prstGeom prst="rect">
            <a:avLst/>
          </a:prstGeom>
        </p:spPr>
      </p:pic>
      <p:pic>
        <p:nvPicPr>
          <p:cNvPr id="10" name="Picture 9">
            <a:extLst>
              <a:ext uri="{FF2B5EF4-FFF2-40B4-BE49-F238E27FC236}">
                <a16:creationId xmlns:a16="http://schemas.microsoft.com/office/drawing/2014/main" id="{929604F3-4E0E-4F44-9455-2AB56DFF5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4328" y="2869347"/>
            <a:ext cx="2447925" cy="3562350"/>
          </a:xfrm>
          <a:prstGeom prst="rect">
            <a:avLst/>
          </a:prstGeom>
        </p:spPr>
      </p:pic>
    </p:spTree>
    <p:extLst>
      <p:ext uri="{BB962C8B-B14F-4D97-AF65-F5344CB8AC3E}">
        <p14:creationId xmlns:p14="http://schemas.microsoft.com/office/powerpoint/2010/main" val="6630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725B48-57A5-48EF-AE52-0AA19EBFF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6188" y="6488668"/>
            <a:ext cx="8229600" cy="369332"/>
          </a:xfrm>
          <a:prstGeom prst="rect">
            <a:avLst/>
          </a:prstGeom>
          <a:noFill/>
        </p:spPr>
        <p:txBody>
          <a:bodyPr wrap="square" rtlCol="0">
            <a:spAutoFit/>
          </a:bodyPr>
          <a:lstStyle/>
          <a:p>
            <a:r>
              <a:rPr lang="en-US" dirty="0">
                <a:solidFill>
                  <a:schemeClr val="bg1"/>
                </a:solidFill>
              </a:rPr>
              <a:t>Moroni 10:34</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Algerian" pitchFamily="82" charset="0"/>
              </a:rPr>
              <a:t>Moroni’s Farewell</a:t>
            </a:r>
          </a:p>
        </p:txBody>
      </p:sp>
      <p:sp>
        <p:nvSpPr>
          <p:cNvPr id="25" name="Rectangle 24"/>
          <p:cNvSpPr/>
          <p:nvPr/>
        </p:nvSpPr>
        <p:spPr>
          <a:xfrm>
            <a:off x="6521134" y="4329768"/>
            <a:ext cx="4800600" cy="1754326"/>
          </a:xfrm>
          <a:prstGeom prst="rect">
            <a:avLst/>
          </a:prstGeom>
        </p:spPr>
        <p:txBody>
          <a:bodyPr wrap="square">
            <a:spAutoFit/>
          </a:bodyPr>
          <a:lstStyle/>
          <a:p>
            <a:r>
              <a:rPr lang="en-US" dirty="0">
                <a:solidFill>
                  <a:schemeClr val="bg1"/>
                </a:solidFill>
              </a:rPr>
              <a:t>“And now I bid unto all, farewell. I soon go to rest in the paradise of God, until my spirit and body shall again reunite, and I am brought forth triumphant through the air, to meet you before the pleasing bar of the great Jehovah, the Eternal Judge of both quick and dead. Amen.”</a:t>
            </a:r>
          </a:p>
        </p:txBody>
      </p:sp>
      <p:sp>
        <p:nvSpPr>
          <p:cNvPr id="27" name="Rectangle 26"/>
          <p:cNvSpPr/>
          <p:nvPr/>
        </p:nvSpPr>
        <p:spPr>
          <a:xfrm>
            <a:off x="1168399" y="970657"/>
            <a:ext cx="5984559" cy="3046988"/>
          </a:xfrm>
          <a:prstGeom prst="rect">
            <a:avLst/>
          </a:prstGeom>
        </p:spPr>
        <p:txBody>
          <a:bodyPr wrap="square">
            <a:spAutoFit/>
          </a:bodyPr>
          <a:lstStyle/>
          <a:p>
            <a:pPr fontAlgn="base"/>
            <a:r>
              <a:rPr lang="en-US" dirty="0">
                <a:solidFill>
                  <a:schemeClr val="bg1"/>
                </a:solidFill>
              </a:rPr>
              <a:t>“That final, last, lonely appeal of the keystone of our religion and the most correct book ever written is to touch not the unclean thing; it is to be holy and without spot; it is to be pure. And that purity can come only through the blood of that Lamb who bore our </a:t>
            </a:r>
            <a:r>
              <a:rPr lang="en-US" dirty="0" err="1">
                <a:solidFill>
                  <a:schemeClr val="bg1"/>
                </a:solidFill>
              </a:rPr>
              <a:t>griefs</a:t>
            </a:r>
            <a:r>
              <a:rPr lang="en-US" dirty="0">
                <a:solidFill>
                  <a:schemeClr val="bg1"/>
                </a:solidFill>
              </a:rPr>
              <a:t> and carried our sorrows, the Lamb who was wounded for our transgressions and bruised for our iniquities, the Lamb who was despised and afflicted, but whom we esteemed not  …</a:t>
            </a:r>
          </a:p>
          <a:p>
            <a:pPr fontAlgn="base"/>
            <a:r>
              <a:rPr lang="en-US" dirty="0">
                <a:solidFill>
                  <a:schemeClr val="bg1"/>
                </a:solidFill>
              </a:rPr>
              <a:t>“Purity—through the blood of the Lamb. That is what this book pleads for” </a:t>
            </a:r>
          </a:p>
          <a:p>
            <a:pPr fontAlgn="base"/>
            <a:r>
              <a:rPr lang="en-US" sz="1200" dirty="0">
                <a:solidFill>
                  <a:schemeClr val="bg1"/>
                </a:solidFill>
              </a:rPr>
              <a:t>Jeffrey R. Holland</a:t>
            </a:r>
          </a:p>
        </p:txBody>
      </p:sp>
      <p:pic>
        <p:nvPicPr>
          <p:cNvPr id="4" name="Picture 3">
            <a:extLst>
              <a:ext uri="{FF2B5EF4-FFF2-40B4-BE49-F238E27FC236}">
                <a16:creationId xmlns:a16="http://schemas.microsoft.com/office/drawing/2014/main" id="{BD1F66B3-F006-4FED-83DB-4E11809D4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559" y="816239"/>
            <a:ext cx="2532908" cy="3386860"/>
          </a:xfrm>
          <a:prstGeom prst="rect">
            <a:avLst/>
          </a:prstGeom>
        </p:spPr>
      </p:pic>
      <p:pic>
        <p:nvPicPr>
          <p:cNvPr id="8" name="Picture 7">
            <a:extLst>
              <a:ext uri="{FF2B5EF4-FFF2-40B4-BE49-F238E27FC236}">
                <a16:creationId xmlns:a16="http://schemas.microsoft.com/office/drawing/2014/main" id="{765438C9-8A57-432A-AB9E-6C080666D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029" y="4181083"/>
            <a:ext cx="4048869" cy="2366783"/>
          </a:xfrm>
          <a:prstGeom prst="rect">
            <a:avLst/>
          </a:prstGeom>
        </p:spPr>
      </p:pic>
    </p:spTree>
    <p:extLst>
      <p:ext uri="{BB962C8B-B14F-4D97-AF65-F5344CB8AC3E}">
        <p14:creationId xmlns:p14="http://schemas.microsoft.com/office/powerpoint/2010/main" val="167123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 name="Picture 513">
            <a:extLst>
              <a:ext uri="{FF2B5EF4-FFF2-40B4-BE49-F238E27FC236}">
                <a16:creationId xmlns:a16="http://schemas.microsoft.com/office/drawing/2014/main" id="{B0C7E0E4-FDB4-4DCF-84A2-B74119361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0533" cy="6858000"/>
          </a:xfrm>
          <a:prstGeom prst="rect">
            <a:avLst/>
          </a:prstGeom>
        </p:spPr>
      </p:pic>
      <p:grpSp>
        <p:nvGrpSpPr>
          <p:cNvPr id="356" name="Group 355"/>
          <p:cNvGrpSpPr/>
          <p:nvPr/>
        </p:nvGrpSpPr>
        <p:grpSpPr>
          <a:xfrm>
            <a:off x="3429001" y="3429000"/>
            <a:ext cx="2725445" cy="1855086"/>
            <a:chOff x="685800" y="2438400"/>
            <a:chExt cx="4478045" cy="3048000"/>
          </a:xfrm>
        </p:grpSpPr>
        <p:grpSp>
          <p:nvGrpSpPr>
            <p:cNvPr id="357" name="Group 1"/>
            <p:cNvGrpSpPr/>
            <p:nvPr/>
          </p:nvGrpSpPr>
          <p:grpSpPr>
            <a:xfrm>
              <a:off x="1752600" y="2743200"/>
              <a:ext cx="1295400" cy="2672989"/>
              <a:chOff x="990600" y="1869556"/>
              <a:chExt cx="1625545" cy="3815989"/>
            </a:xfrm>
          </p:grpSpPr>
          <p:sp>
            <p:nvSpPr>
              <p:cNvPr id="474" name="Oval 2"/>
              <p:cNvSpPr/>
              <p:nvPr/>
            </p:nvSpPr>
            <p:spPr>
              <a:xfrm rot="6922285">
                <a:off x="1308408" y="5244859"/>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3"/>
              <p:cNvSpPr/>
              <p:nvPr/>
            </p:nvSpPr>
            <p:spPr>
              <a:xfrm rot="3646842">
                <a:off x="1850980" y="5248313"/>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Trapezoid 4"/>
              <p:cNvSpPr/>
              <p:nvPr/>
            </p:nvSpPr>
            <p:spPr>
              <a:xfrm>
                <a:off x="1206228" y="4058865"/>
                <a:ext cx="1295400" cy="1295400"/>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5"/>
              <p:cNvSpPr/>
              <p:nvPr/>
            </p:nvSpPr>
            <p:spPr>
              <a:xfrm rot="4724043">
                <a:off x="2178914" y="3848972"/>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6"/>
              <p:cNvSpPr/>
              <p:nvPr/>
            </p:nvSpPr>
            <p:spPr>
              <a:xfrm rot="6922285">
                <a:off x="927408" y="3949460"/>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rapezoid 7"/>
              <p:cNvSpPr/>
              <p:nvPr/>
            </p:nvSpPr>
            <p:spPr>
              <a:xfrm rot="19684206">
                <a:off x="2026032" y="3140170"/>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8"/>
              <p:cNvSpPr/>
              <p:nvPr/>
            </p:nvSpPr>
            <p:spPr>
              <a:xfrm rot="1711066">
                <a:off x="1095331" y="3216624"/>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Cloud 9"/>
              <p:cNvSpPr/>
              <p:nvPr/>
            </p:nvSpPr>
            <p:spPr>
              <a:xfrm rot="21304292">
                <a:off x="1922597" y="1996079"/>
                <a:ext cx="645572"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Cloud 10"/>
              <p:cNvSpPr/>
              <p:nvPr/>
            </p:nvSpPr>
            <p:spPr>
              <a:xfrm>
                <a:off x="1062548" y="1978092"/>
                <a:ext cx="635729"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Hexagon 11"/>
              <p:cNvSpPr/>
              <p:nvPr/>
            </p:nvSpPr>
            <p:spPr>
              <a:xfrm>
                <a:off x="1676453" y="209328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12"/>
              <p:cNvSpPr/>
              <p:nvPr/>
            </p:nvSpPr>
            <p:spPr>
              <a:xfrm>
                <a:off x="1282428" y="3220665"/>
                <a:ext cx="1143000" cy="152400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Isosceles Triangle 13"/>
              <p:cNvSpPr/>
              <p:nvPr/>
            </p:nvSpPr>
            <p:spPr>
              <a:xfrm rot="10800000">
                <a:off x="1626852" y="2906721"/>
                <a:ext cx="381000" cy="7620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74"/>
              <p:cNvGrpSpPr/>
              <p:nvPr/>
            </p:nvGrpSpPr>
            <p:grpSpPr>
              <a:xfrm rot="5400000">
                <a:off x="1282428" y="3525465"/>
                <a:ext cx="762000" cy="152400"/>
                <a:chOff x="4038600" y="287312"/>
                <a:chExt cx="5102902" cy="474688"/>
              </a:xfrm>
            </p:grpSpPr>
            <p:sp>
              <p:nvSpPr>
                <p:cNvPr id="509" name="Quad Arrow Callout 37"/>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Quad Arrow Callout 38"/>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Quad Arrow Callout 39"/>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Quad Arrow Callout 40"/>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79"/>
              <p:cNvGrpSpPr/>
              <p:nvPr/>
            </p:nvGrpSpPr>
            <p:grpSpPr>
              <a:xfrm rot="5400000">
                <a:off x="1587228" y="3525465"/>
                <a:ext cx="762000" cy="152400"/>
                <a:chOff x="4038600" y="287312"/>
                <a:chExt cx="5102902" cy="474688"/>
              </a:xfrm>
            </p:grpSpPr>
            <p:sp>
              <p:nvSpPr>
                <p:cNvPr id="505" name="Quad Arrow Callout 3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Quad Arrow Callout 3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Quad Arrow Callout 3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Quad Arrow Callout 3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84"/>
              <p:cNvGrpSpPr/>
              <p:nvPr/>
            </p:nvGrpSpPr>
            <p:grpSpPr>
              <a:xfrm rot="5400000">
                <a:off x="1621079" y="3720214"/>
                <a:ext cx="386690" cy="149593"/>
                <a:chOff x="5257800" y="296056"/>
                <a:chExt cx="2589551" cy="465944"/>
              </a:xfrm>
            </p:grpSpPr>
            <p:sp>
              <p:nvSpPr>
                <p:cNvPr id="503" name="Quad Arrow Callout 3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Quad Arrow Callout 3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9" name="Oval 17"/>
              <p:cNvSpPr/>
              <p:nvPr/>
            </p:nvSpPr>
            <p:spPr>
              <a:xfrm>
                <a:off x="1206228" y="2133599"/>
                <a:ext cx="1165157" cy="12354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0" name="Group 68"/>
              <p:cNvGrpSpPr/>
              <p:nvPr/>
            </p:nvGrpSpPr>
            <p:grpSpPr>
              <a:xfrm>
                <a:off x="1358628" y="4135065"/>
                <a:ext cx="990600" cy="838200"/>
                <a:chOff x="5715000" y="5771234"/>
                <a:chExt cx="1154507" cy="1086766"/>
              </a:xfrm>
            </p:grpSpPr>
            <p:sp>
              <p:nvSpPr>
                <p:cNvPr id="498" name="Wave 26"/>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67"/>
                <p:cNvGrpSpPr/>
                <p:nvPr/>
              </p:nvGrpSpPr>
              <p:grpSpPr>
                <a:xfrm>
                  <a:off x="5715000" y="5771234"/>
                  <a:ext cx="1154507" cy="1086766"/>
                  <a:chOff x="1205362" y="4212084"/>
                  <a:chExt cx="1154507" cy="1086766"/>
                </a:xfrm>
              </p:grpSpPr>
              <p:sp>
                <p:nvSpPr>
                  <p:cNvPr id="500"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Wave 29"/>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30"/>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1" name="Cloud 19"/>
              <p:cNvSpPr/>
              <p:nvPr/>
            </p:nvSpPr>
            <p:spPr>
              <a:xfrm rot="214273">
                <a:off x="1158582" y="1869556"/>
                <a:ext cx="1325469" cy="541635"/>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20"/>
              <p:cNvSpPr/>
              <p:nvPr/>
            </p:nvSpPr>
            <p:spPr>
              <a:xfrm>
                <a:off x="1130028" y="207766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3" name="Group 91"/>
              <p:cNvGrpSpPr/>
              <p:nvPr/>
            </p:nvGrpSpPr>
            <p:grpSpPr>
              <a:xfrm>
                <a:off x="1413492" y="2129481"/>
                <a:ext cx="762000" cy="152400"/>
                <a:chOff x="4038600" y="287312"/>
                <a:chExt cx="5102902" cy="474688"/>
              </a:xfrm>
            </p:grpSpPr>
            <p:sp>
              <p:nvSpPr>
                <p:cNvPr id="494" name="Quad Arrow Callout 22"/>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Quad Arrow Callout 23"/>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Quad Arrow Callout 24"/>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Quad Arrow Callout 25"/>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131"/>
            <p:cNvGrpSpPr/>
            <p:nvPr/>
          </p:nvGrpSpPr>
          <p:grpSpPr>
            <a:xfrm>
              <a:off x="2819400" y="2590800"/>
              <a:ext cx="1216594" cy="2895600"/>
              <a:chOff x="5715000" y="1143000"/>
              <a:chExt cx="1978594" cy="4664894"/>
            </a:xfrm>
          </p:grpSpPr>
          <p:sp>
            <p:nvSpPr>
              <p:cNvPr id="422"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70"/>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Group 64"/>
              <p:cNvGrpSpPr/>
              <p:nvPr/>
            </p:nvGrpSpPr>
            <p:grpSpPr>
              <a:xfrm flipH="1">
                <a:off x="6248400" y="3573101"/>
                <a:ext cx="1230923" cy="1384466"/>
                <a:chOff x="7543801" y="3581401"/>
                <a:chExt cx="1066799" cy="1066800"/>
              </a:xfrm>
            </p:grpSpPr>
            <p:sp>
              <p:nvSpPr>
                <p:cNvPr id="469" name="Rounded Rectangle 468"/>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162"/>
                <p:cNvGrpSpPr/>
                <p:nvPr/>
              </p:nvGrpSpPr>
              <p:grpSpPr>
                <a:xfrm>
                  <a:off x="7543801" y="3581401"/>
                  <a:ext cx="457200" cy="1066800"/>
                  <a:chOff x="6827799" y="4800600"/>
                  <a:chExt cx="868401" cy="2043177"/>
                </a:xfrm>
                <a:solidFill>
                  <a:srgbClr val="D98A33"/>
                </a:solidFill>
              </p:grpSpPr>
              <p:sp>
                <p:nvSpPr>
                  <p:cNvPr id="471" name="Double Wave 470"/>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4" name="Group 188"/>
              <p:cNvGrpSpPr/>
              <p:nvPr/>
            </p:nvGrpSpPr>
            <p:grpSpPr>
              <a:xfrm>
                <a:off x="6019800" y="5173301"/>
                <a:ext cx="1447800" cy="289560"/>
                <a:chOff x="2286000" y="6019800"/>
                <a:chExt cx="3048000" cy="609600"/>
              </a:xfrm>
            </p:grpSpPr>
            <p:grpSp>
              <p:nvGrpSpPr>
                <p:cNvPr id="454" name="Group 175"/>
                <p:cNvGrpSpPr/>
                <p:nvPr/>
              </p:nvGrpSpPr>
              <p:grpSpPr>
                <a:xfrm>
                  <a:off x="2286000" y="6019800"/>
                  <a:ext cx="609600" cy="609600"/>
                  <a:chOff x="2286000" y="6019800"/>
                  <a:chExt cx="609600" cy="609600"/>
                </a:xfrm>
              </p:grpSpPr>
              <p:sp>
                <p:nvSpPr>
                  <p:cNvPr id="467" name="Quad Arrow Callout 4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Cross 46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176"/>
                <p:cNvGrpSpPr/>
                <p:nvPr/>
              </p:nvGrpSpPr>
              <p:grpSpPr>
                <a:xfrm>
                  <a:off x="2895600" y="6019800"/>
                  <a:ext cx="609600" cy="609600"/>
                  <a:chOff x="2286000" y="6019800"/>
                  <a:chExt cx="609600" cy="609600"/>
                </a:xfrm>
              </p:grpSpPr>
              <p:sp>
                <p:nvSpPr>
                  <p:cNvPr id="465" name="Quad Arrow Callout 4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ross 46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179"/>
                <p:cNvGrpSpPr/>
                <p:nvPr/>
              </p:nvGrpSpPr>
              <p:grpSpPr>
                <a:xfrm>
                  <a:off x="3505200" y="6019800"/>
                  <a:ext cx="609600" cy="609600"/>
                  <a:chOff x="2286000" y="6019800"/>
                  <a:chExt cx="609600" cy="609600"/>
                </a:xfrm>
              </p:grpSpPr>
              <p:sp>
                <p:nvSpPr>
                  <p:cNvPr id="463" name="Quad Arrow Callout 46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ross 46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182"/>
                <p:cNvGrpSpPr/>
                <p:nvPr/>
              </p:nvGrpSpPr>
              <p:grpSpPr>
                <a:xfrm>
                  <a:off x="4114800" y="6019800"/>
                  <a:ext cx="609600" cy="609600"/>
                  <a:chOff x="2286000" y="6019800"/>
                  <a:chExt cx="609600" cy="609600"/>
                </a:xfrm>
              </p:grpSpPr>
              <p:sp>
                <p:nvSpPr>
                  <p:cNvPr id="461" name="Quad Arrow Callout 46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Cross 46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185"/>
                <p:cNvGrpSpPr/>
                <p:nvPr/>
              </p:nvGrpSpPr>
              <p:grpSpPr>
                <a:xfrm>
                  <a:off x="4724400" y="6019800"/>
                  <a:ext cx="609600" cy="609600"/>
                  <a:chOff x="2286000" y="6019800"/>
                  <a:chExt cx="609600" cy="609600"/>
                </a:xfrm>
              </p:grpSpPr>
              <p:sp>
                <p:nvSpPr>
                  <p:cNvPr id="459" name="Quad Arrow Callout 45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Cross 45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5"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436"/>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189"/>
              <p:cNvGrpSpPr/>
              <p:nvPr/>
            </p:nvGrpSpPr>
            <p:grpSpPr>
              <a:xfrm>
                <a:off x="6172200" y="1357767"/>
                <a:ext cx="1054396" cy="210879"/>
                <a:chOff x="2286000" y="6019800"/>
                <a:chExt cx="3048000" cy="609600"/>
              </a:xfrm>
            </p:grpSpPr>
            <p:grpSp>
              <p:nvGrpSpPr>
                <p:cNvPr id="439" name="Group 175"/>
                <p:cNvGrpSpPr/>
                <p:nvPr/>
              </p:nvGrpSpPr>
              <p:grpSpPr>
                <a:xfrm>
                  <a:off x="2286000" y="6019800"/>
                  <a:ext cx="609600" cy="609600"/>
                  <a:chOff x="2286000" y="6019800"/>
                  <a:chExt cx="609600" cy="609600"/>
                </a:xfrm>
              </p:grpSpPr>
              <p:sp>
                <p:nvSpPr>
                  <p:cNvPr id="452" name="Quad Arrow Callout 45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ross 45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76"/>
                <p:cNvGrpSpPr/>
                <p:nvPr/>
              </p:nvGrpSpPr>
              <p:grpSpPr>
                <a:xfrm>
                  <a:off x="2895600" y="6019800"/>
                  <a:ext cx="609600" cy="609600"/>
                  <a:chOff x="2286000" y="6019800"/>
                  <a:chExt cx="609600" cy="609600"/>
                </a:xfrm>
              </p:grpSpPr>
              <p:sp>
                <p:nvSpPr>
                  <p:cNvPr id="450" name="Quad Arrow Callout 44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ross 45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179"/>
                <p:cNvGrpSpPr/>
                <p:nvPr/>
              </p:nvGrpSpPr>
              <p:grpSpPr>
                <a:xfrm>
                  <a:off x="3505200" y="6019800"/>
                  <a:ext cx="609600" cy="609600"/>
                  <a:chOff x="2286000" y="6019800"/>
                  <a:chExt cx="609600" cy="609600"/>
                </a:xfrm>
              </p:grpSpPr>
              <p:sp>
                <p:nvSpPr>
                  <p:cNvPr id="448" name="Quad Arrow Callout 44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ross 4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182"/>
                <p:cNvGrpSpPr/>
                <p:nvPr/>
              </p:nvGrpSpPr>
              <p:grpSpPr>
                <a:xfrm>
                  <a:off x="4114800" y="6019800"/>
                  <a:ext cx="609600" cy="609600"/>
                  <a:chOff x="2286000" y="6019800"/>
                  <a:chExt cx="609600" cy="609600"/>
                </a:xfrm>
              </p:grpSpPr>
              <p:sp>
                <p:nvSpPr>
                  <p:cNvPr id="446" name="Quad Arrow Callout 44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ross 44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185"/>
                <p:cNvGrpSpPr/>
                <p:nvPr/>
              </p:nvGrpSpPr>
              <p:grpSpPr>
                <a:xfrm>
                  <a:off x="4724400" y="6019800"/>
                  <a:ext cx="609600" cy="609600"/>
                  <a:chOff x="2286000" y="6019800"/>
                  <a:chExt cx="609600" cy="609600"/>
                </a:xfrm>
              </p:grpSpPr>
              <p:sp>
                <p:nvSpPr>
                  <p:cNvPr id="444" name="Quad Arrow Callout 44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ross 44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9" name="Group 110"/>
            <p:cNvGrpSpPr/>
            <p:nvPr/>
          </p:nvGrpSpPr>
          <p:grpSpPr>
            <a:xfrm>
              <a:off x="685800" y="2743200"/>
              <a:ext cx="1295400" cy="2705368"/>
              <a:chOff x="4419600" y="660472"/>
              <a:chExt cx="2286000" cy="4774178"/>
            </a:xfrm>
          </p:grpSpPr>
          <p:sp>
            <p:nvSpPr>
              <p:cNvPr id="385" name="Oval 384"/>
              <p:cNvSpPr/>
              <p:nvPr/>
            </p:nvSpPr>
            <p:spPr>
              <a:xfrm>
                <a:off x="5943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4419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87"/>
              <p:cNvGrpSpPr/>
              <p:nvPr/>
            </p:nvGrpSpPr>
            <p:grpSpPr>
              <a:xfrm rot="1905584" flipH="1">
                <a:off x="5104960" y="4411402"/>
                <a:ext cx="549476" cy="1023248"/>
                <a:chOff x="6213924" y="4956136"/>
                <a:chExt cx="549476" cy="1023248"/>
              </a:xfrm>
            </p:grpSpPr>
            <p:sp>
              <p:nvSpPr>
                <p:cNvPr id="420" name="Oval 419"/>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86"/>
              <p:cNvGrpSpPr/>
              <p:nvPr/>
            </p:nvGrpSpPr>
            <p:grpSpPr>
              <a:xfrm rot="19694416">
                <a:off x="5715000" y="4343400"/>
                <a:ext cx="549476" cy="1023248"/>
                <a:chOff x="6213924" y="4956136"/>
                <a:chExt cx="549476" cy="1023248"/>
              </a:xfrm>
            </p:grpSpPr>
            <p:sp>
              <p:nvSpPr>
                <p:cNvPr id="418" name="Oval 417"/>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Trapezoid 388"/>
              <p:cNvSpPr/>
              <p:nvPr/>
            </p:nvSpPr>
            <p:spPr>
              <a:xfrm rot="19892058">
                <a:off x="5938555" y="2099223"/>
                <a:ext cx="619485" cy="1479138"/>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rot="1180462">
                <a:off x="4551349" y="2168864"/>
                <a:ext cx="619485" cy="137160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a:off x="4648200" y="2209800"/>
                <a:ext cx="1828800" cy="2667000"/>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79"/>
              <p:cNvGrpSpPr/>
              <p:nvPr/>
            </p:nvGrpSpPr>
            <p:grpSpPr>
              <a:xfrm>
                <a:off x="4835373" y="3124200"/>
                <a:ext cx="1665512" cy="1752600"/>
                <a:chOff x="4909631" y="1905000"/>
                <a:chExt cx="1743656" cy="1752600"/>
              </a:xfrm>
            </p:grpSpPr>
            <p:sp>
              <p:nvSpPr>
                <p:cNvPr id="413" name="Moon 412"/>
                <p:cNvSpPr/>
                <p:nvPr/>
              </p:nvSpPr>
              <p:spPr>
                <a:xfrm rot="16200000">
                  <a:off x="5334000" y="1600200"/>
                  <a:ext cx="685800" cy="14478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16764772">
                  <a:off x="5330518" y="1816535"/>
                  <a:ext cx="533400" cy="137517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6019800" y="2286000"/>
                  <a:ext cx="3048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20771879">
                  <a:off x="6272287" y="2080845"/>
                  <a:ext cx="3810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5791200" y="1905000"/>
                  <a:ext cx="609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3" name="Isosceles Triangle 392"/>
              <p:cNvSpPr/>
              <p:nvPr/>
            </p:nvSpPr>
            <p:spPr>
              <a:xfrm rot="10800000">
                <a:off x="5259049" y="2118610"/>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4724400" y="1143000"/>
                <a:ext cx="1600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394"/>
              <p:cNvSpPr/>
              <p:nvPr/>
            </p:nvSpPr>
            <p:spPr>
              <a:xfrm rot="17735882">
                <a:off x="4775818" y="836918"/>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395"/>
              <p:cNvSpPr/>
              <p:nvPr/>
            </p:nvSpPr>
            <p:spPr>
              <a:xfrm rot="20565624">
                <a:off x="5499044" y="935165"/>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396"/>
              <p:cNvSpPr/>
              <p:nvPr/>
            </p:nvSpPr>
            <p:spPr>
              <a:xfrm rot="19014106">
                <a:off x="5079797" y="660472"/>
                <a:ext cx="871151"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109"/>
              <p:cNvGrpSpPr/>
              <p:nvPr/>
            </p:nvGrpSpPr>
            <p:grpSpPr>
              <a:xfrm>
                <a:off x="4708161" y="1045564"/>
                <a:ext cx="1600200" cy="381000"/>
                <a:chOff x="6858000" y="914400"/>
                <a:chExt cx="1752600" cy="533400"/>
              </a:xfrm>
            </p:grpSpPr>
            <p:sp>
              <p:nvSpPr>
                <p:cNvPr id="399" name="Rounded Rectangle 398"/>
                <p:cNvSpPr/>
                <p:nvPr/>
              </p:nvSpPr>
              <p:spPr>
                <a:xfrm>
                  <a:off x="6858000" y="914400"/>
                  <a:ext cx="17526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108"/>
                <p:cNvGrpSpPr/>
                <p:nvPr/>
              </p:nvGrpSpPr>
              <p:grpSpPr>
                <a:xfrm>
                  <a:off x="6880485" y="973111"/>
                  <a:ext cx="1676400" cy="457200"/>
                  <a:chOff x="5791200" y="5562600"/>
                  <a:chExt cx="5025452" cy="1182974"/>
                </a:xfrm>
              </p:grpSpPr>
              <p:grpSp>
                <p:nvGrpSpPr>
                  <p:cNvPr id="401" name="Group 99"/>
                  <p:cNvGrpSpPr/>
                  <p:nvPr/>
                </p:nvGrpSpPr>
                <p:grpSpPr>
                  <a:xfrm>
                    <a:off x="5791200" y="5562600"/>
                    <a:ext cx="1524000" cy="1156741"/>
                    <a:chOff x="5791200" y="5562600"/>
                    <a:chExt cx="1524000" cy="1156741"/>
                  </a:xfrm>
                </p:grpSpPr>
                <p:sp>
                  <p:nvSpPr>
                    <p:cNvPr id="410" name="L-Shape 409"/>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L-Shape 410"/>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100"/>
                  <p:cNvGrpSpPr/>
                  <p:nvPr/>
                </p:nvGrpSpPr>
                <p:grpSpPr>
                  <a:xfrm>
                    <a:off x="7522564" y="5581338"/>
                    <a:ext cx="1524000" cy="1156741"/>
                    <a:chOff x="5791200" y="5562600"/>
                    <a:chExt cx="1524000" cy="1156741"/>
                  </a:xfrm>
                </p:grpSpPr>
                <p:sp>
                  <p:nvSpPr>
                    <p:cNvPr id="407" name="L-Shape 40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L-Shape 407"/>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104"/>
                  <p:cNvGrpSpPr/>
                  <p:nvPr/>
                </p:nvGrpSpPr>
                <p:grpSpPr>
                  <a:xfrm>
                    <a:off x="9292652" y="5588833"/>
                    <a:ext cx="1524000" cy="1156741"/>
                    <a:chOff x="5791200" y="5562600"/>
                    <a:chExt cx="1524000" cy="1156741"/>
                  </a:xfrm>
                </p:grpSpPr>
                <p:sp>
                  <p:nvSpPr>
                    <p:cNvPr id="404" name="L-Shape 40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L-Shape 40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60" name="Group 41"/>
            <p:cNvGrpSpPr/>
            <p:nvPr/>
          </p:nvGrpSpPr>
          <p:grpSpPr>
            <a:xfrm>
              <a:off x="3810000" y="2438400"/>
              <a:ext cx="1353845" cy="2971800"/>
              <a:chOff x="2971800" y="685800"/>
              <a:chExt cx="1353845" cy="2971800"/>
            </a:xfrm>
          </p:grpSpPr>
          <p:sp>
            <p:nvSpPr>
              <p:cNvPr id="361" name="Oval 360"/>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Manual Operation 361"/>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Manual Operation 363"/>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loud 367"/>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Extract 369"/>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72"/>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entagon 373"/>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loud 375"/>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loud 377"/>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Pentagon 379"/>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Pentagon 380"/>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Pentagon 381"/>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Pentagon 382"/>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Pentagon 383"/>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The Book of Mormon From Beginning to End</a:t>
            </a:r>
          </a:p>
        </p:txBody>
      </p:sp>
      <p:grpSp>
        <p:nvGrpSpPr>
          <p:cNvPr id="8" name="Group 7"/>
          <p:cNvGrpSpPr/>
          <p:nvPr/>
        </p:nvGrpSpPr>
        <p:grpSpPr>
          <a:xfrm>
            <a:off x="1600200" y="4114800"/>
            <a:ext cx="990600" cy="2209800"/>
            <a:chOff x="152400" y="228600"/>
            <a:chExt cx="1524000" cy="3048001"/>
          </a:xfrm>
        </p:grpSpPr>
        <p:sp>
          <p:nvSpPr>
            <p:cNvPr id="9" name="Oval 8"/>
            <p:cNvSpPr/>
            <p:nvPr/>
          </p:nvSpPr>
          <p:spPr>
            <a:xfrm>
              <a:off x="152400" y="2105292"/>
              <a:ext cx="420414" cy="2231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233741">
              <a:off x="310055" y="1268642"/>
              <a:ext cx="472966" cy="100397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55986" y="2161068"/>
              <a:ext cx="420414" cy="2231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467710" y="1324419"/>
              <a:ext cx="840828" cy="1561746"/>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66259" flipH="1">
              <a:off x="1040433" y="1276402"/>
              <a:ext cx="433468" cy="100397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20262" y="376216"/>
              <a:ext cx="735724" cy="11155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415159" y="2718835"/>
              <a:ext cx="945931" cy="33466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7710" y="3053494"/>
              <a:ext cx="420414" cy="22310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88124" y="3053494"/>
              <a:ext cx="420414" cy="22310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rot="21185090">
              <a:off x="1114479" y="387561"/>
              <a:ext cx="247426" cy="1227086"/>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10800000">
              <a:off x="783021" y="1212865"/>
              <a:ext cx="229596" cy="7080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0469" y="1143000"/>
              <a:ext cx="315310" cy="23719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uble Wave 20"/>
            <p:cNvSpPr/>
            <p:nvPr/>
          </p:nvSpPr>
          <p:spPr>
            <a:xfrm rot="366356">
              <a:off x="427286" y="498982"/>
              <a:ext cx="256376" cy="1148884"/>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p:cNvSpPr/>
            <p:nvPr/>
          </p:nvSpPr>
          <p:spPr>
            <a:xfrm rot="16357899">
              <a:off x="695388" y="10153"/>
              <a:ext cx="448304" cy="885198"/>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438401" y="4191000"/>
            <a:ext cx="1013637" cy="2209800"/>
            <a:chOff x="2057402" y="1656736"/>
            <a:chExt cx="1466633" cy="2412190"/>
          </a:xfrm>
        </p:grpSpPr>
        <p:sp>
          <p:nvSpPr>
            <p:cNvPr id="24" name="Oval 23"/>
            <p:cNvSpPr/>
            <p:nvPr/>
          </p:nvSpPr>
          <p:spPr>
            <a:xfrm rot="20950279">
              <a:off x="2057402"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0950279">
              <a:off x="3096534"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2438402" y="2438402"/>
              <a:ext cx="742238" cy="140944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0950279">
              <a:off x="2359882" y="3814751"/>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9846626">
              <a:off x="2885047"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950279">
              <a:off x="2731002" y="3814752"/>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753374" flipH="1">
              <a:off x="2365481"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12720" y="1735651"/>
              <a:ext cx="742238"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p:cNvSpPr/>
            <p:nvPr/>
          </p:nvSpPr>
          <p:spPr>
            <a:xfrm rot="21307692">
              <a:off x="3078418" y="1809044"/>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407729">
              <a:off x="2292725" y="1804733"/>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574925" y="1415565"/>
              <a:ext cx="431276" cy="91361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2720798" y="1386682"/>
              <a:ext cx="124054" cy="10363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009698">
              <a:off x="2701403" y="2496715"/>
              <a:ext cx="116926" cy="108396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264664" y="3207408"/>
              <a:ext cx="345440" cy="43418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429000" y="4114801"/>
            <a:ext cx="1295400" cy="2328041"/>
            <a:chOff x="2057400" y="304800"/>
            <a:chExt cx="3048000" cy="5829300"/>
          </a:xfrm>
        </p:grpSpPr>
        <p:sp>
          <p:nvSpPr>
            <p:cNvPr id="39" name="Oval 38"/>
            <p:cNvSpPr/>
            <p:nvPr/>
          </p:nvSpPr>
          <p:spPr>
            <a:xfrm rot="4296815">
              <a:off x="2819400" y="5486400"/>
              <a:ext cx="533400" cy="7620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7303185" flipH="1">
              <a:off x="3531774" y="5478662"/>
              <a:ext cx="533400" cy="7620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572000" y="3352800"/>
              <a:ext cx="53340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057400" y="3276600"/>
              <a:ext cx="53340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21030811">
              <a:off x="3976325" y="1242903"/>
              <a:ext cx="381000" cy="112525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2819400" y="1143000"/>
              <a:ext cx="381000" cy="1295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2764133">
              <a:off x="2438053" y="2171509"/>
              <a:ext cx="914400" cy="1676400"/>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8835867" flipH="1">
              <a:off x="3793750" y="2117358"/>
              <a:ext cx="914400" cy="1735223"/>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10800000" flipH="1">
              <a:off x="2590800" y="2438400"/>
              <a:ext cx="1905000" cy="3276600"/>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97969">
              <a:off x="2296069" y="2135751"/>
              <a:ext cx="1524780" cy="2901508"/>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1153879">
              <a:off x="3305369" y="2143871"/>
              <a:ext cx="1524780" cy="2899065"/>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3352800" y="2286000"/>
              <a:ext cx="381000" cy="3048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26670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31242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35814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39624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71800" y="609600"/>
              <a:ext cx="12192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tored Data 55"/>
            <p:cNvSpPr/>
            <p:nvPr/>
          </p:nvSpPr>
          <p:spPr>
            <a:xfrm rot="5400000">
              <a:off x="3238500" y="419100"/>
              <a:ext cx="685800" cy="12192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29718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32004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35052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38100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rot="10800000">
              <a:off x="2514600" y="3810000"/>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3733800" y="3810000"/>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nut 62"/>
            <p:cNvSpPr/>
            <p:nvPr/>
          </p:nvSpPr>
          <p:spPr>
            <a:xfrm rot="19961453">
              <a:off x="3373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7" name="Group 216"/>
          <p:cNvGrpSpPr/>
          <p:nvPr/>
        </p:nvGrpSpPr>
        <p:grpSpPr>
          <a:xfrm>
            <a:off x="8305801" y="2514600"/>
            <a:ext cx="1966917" cy="2971800"/>
            <a:chOff x="4572000" y="228600"/>
            <a:chExt cx="3505200" cy="5295979"/>
          </a:xfrm>
        </p:grpSpPr>
        <p:sp>
          <p:nvSpPr>
            <p:cNvPr id="218" name="Oval 217"/>
            <p:cNvSpPr/>
            <p:nvPr/>
          </p:nvSpPr>
          <p:spPr>
            <a:xfrm rot="19437994">
              <a:off x="6939533" y="4758273"/>
              <a:ext cx="494477" cy="76630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19" name="Oval 218"/>
            <p:cNvSpPr/>
            <p:nvPr/>
          </p:nvSpPr>
          <p:spPr>
            <a:xfrm rot="1955574">
              <a:off x="6328486" y="4719754"/>
              <a:ext cx="494477" cy="76630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0" name="Pentagon 219"/>
            <p:cNvSpPr/>
            <p:nvPr/>
          </p:nvSpPr>
          <p:spPr>
            <a:xfrm rot="4714608">
              <a:off x="6644781" y="4674186"/>
              <a:ext cx="952500" cy="36260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1" name="Pentagon 220"/>
            <p:cNvSpPr/>
            <p:nvPr/>
          </p:nvSpPr>
          <p:spPr>
            <a:xfrm rot="6079541">
              <a:off x="6160735" y="4597765"/>
              <a:ext cx="952500" cy="36260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2" name="Oval 221"/>
            <p:cNvSpPr/>
            <p:nvPr/>
          </p:nvSpPr>
          <p:spPr>
            <a:xfrm>
              <a:off x="7654159" y="3657599"/>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3" name="Oval 222"/>
            <p:cNvSpPr/>
            <p:nvPr/>
          </p:nvSpPr>
          <p:spPr>
            <a:xfrm>
              <a:off x="5720255" y="3657599"/>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4" name="Flowchart: Manual Operation 223"/>
            <p:cNvSpPr/>
            <p:nvPr/>
          </p:nvSpPr>
          <p:spPr>
            <a:xfrm rot="8846634">
              <a:off x="7388004" y="2796089"/>
              <a:ext cx="428270" cy="1176086"/>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5" name="Flowchart: Manual Operation 224"/>
            <p:cNvSpPr/>
            <p:nvPr/>
          </p:nvSpPr>
          <p:spPr>
            <a:xfrm rot="12773101">
              <a:off x="5999600" y="2798535"/>
              <a:ext cx="428270" cy="1176086"/>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6" name="Flowchart: Manual Operation 225"/>
            <p:cNvSpPr/>
            <p:nvPr/>
          </p:nvSpPr>
          <p:spPr>
            <a:xfrm rot="10800000">
              <a:off x="6203731" y="2743199"/>
              <a:ext cx="1389993" cy="220980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7" name="Pentagon 226"/>
            <p:cNvSpPr/>
            <p:nvPr/>
          </p:nvSpPr>
          <p:spPr>
            <a:xfrm rot="5400000">
              <a:off x="6090088" y="4241580"/>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8" name="Pentagon 227"/>
            <p:cNvSpPr/>
            <p:nvPr/>
          </p:nvSpPr>
          <p:spPr>
            <a:xfrm rot="5400000">
              <a:off x="6331826" y="4241580"/>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9" name="Pentagon 228"/>
            <p:cNvSpPr/>
            <p:nvPr/>
          </p:nvSpPr>
          <p:spPr>
            <a:xfrm rot="5400000">
              <a:off x="6513129" y="4241580"/>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0" name="Pentagon 229"/>
            <p:cNvSpPr/>
            <p:nvPr/>
          </p:nvSpPr>
          <p:spPr>
            <a:xfrm rot="5400000">
              <a:off x="6754867" y="4241580"/>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1" name="Pentagon 230"/>
            <p:cNvSpPr/>
            <p:nvPr/>
          </p:nvSpPr>
          <p:spPr>
            <a:xfrm rot="5400000">
              <a:off x="5969219" y="4317780"/>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2" name="Pentagon 231"/>
            <p:cNvSpPr/>
            <p:nvPr/>
          </p:nvSpPr>
          <p:spPr>
            <a:xfrm rot="5400000">
              <a:off x="6875736" y="4317780"/>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3" name="Pentagon 232"/>
            <p:cNvSpPr/>
            <p:nvPr/>
          </p:nvSpPr>
          <p:spPr>
            <a:xfrm rot="6342749">
              <a:off x="5865076" y="4256516"/>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4" name="Pentagon 233"/>
            <p:cNvSpPr/>
            <p:nvPr/>
          </p:nvSpPr>
          <p:spPr>
            <a:xfrm rot="4529732">
              <a:off x="6966485" y="4264571"/>
              <a:ext cx="952500" cy="241738"/>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5" name="Oval 234"/>
            <p:cNvSpPr/>
            <p:nvPr/>
          </p:nvSpPr>
          <p:spPr>
            <a:xfrm>
              <a:off x="6687207" y="2590799"/>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6" name="Pentagon 235"/>
            <p:cNvSpPr/>
            <p:nvPr/>
          </p:nvSpPr>
          <p:spPr>
            <a:xfrm rot="7201658">
              <a:off x="5663120" y="2962234"/>
              <a:ext cx="1266806" cy="32704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7" name="Regular Pentagon 236"/>
            <p:cNvSpPr/>
            <p:nvPr/>
          </p:nvSpPr>
          <p:spPr>
            <a:xfrm rot="2000186">
              <a:off x="6285168" y="2388681"/>
              <a:ext cx="423041" cy="533400"/>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8" name="Pentagon 237"/>
            <p:cNvSpPr/>
            <p:nvPr/>
          </p:nvSpPr>
          <p:spPr>
            <a:xfrm rot="14398342" flipH="1">
              <a:off x="6930241" y="3078843"/>
              <a:ext cx="1266806" cy="32704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39" name="Regular Pentagon 238"/>
            <p:cNvSpPr/>
            <p:nvPr/>
          </p:nvSpPr>
          <p:spPr>
            <a:xfrm rot="19599814" flipH="1">
              <a:off x="7131253" y="2464882"/>
              <a:ext cx="423041" cy="533400"/>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40" name="Oval 239"/>
            <p:cNvSpPr/>
            <p:nvPr/>
          </p:nvSpPr>
          <p:spPr>
            <a:xfrm>
              <a:off x="6505903" y="1295399"/>
              <a:ext cx="846083" cy="1524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41" name="Rectangle 240"/>
            <p:cNvSpPr/>
            <p:nvPr/>
          </p:nvSpPr>
          <p:spPr>
            <a:xfrm>
              <a:off x="6505903" y="3047999"/>
              <a:ext cx="785648" cy="609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2" name="Cloud 241"/>
            <p:cNvSpPr/>
            <p:nvPr/>
          </p:nvSpPr>
          <p:spPr>
            <a:xfrm>
              <a:off x="6505903" y="1066799"/>
              <a:ext cx="846083" cy="7620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Cloud 242"/>
            <p:cNvSpPr/>
            <p:nvPr/>
          </p:nvSpPr>
          <p:spPr>
            <a:xfrm rot="6461393">
              <a:off x="5942821" y="1710377"/>
              <a:ext cx="1066800" cy="302172"/>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4" name="Cloud 243"/>
            <p:cNvSpPr/>
            <p:nvPr/>
          </p:nvSpPr>
          <p:spPr>
            <a:xfrm rot="4788466">
              <a:off x="6800407" y="1779205"/>
              <a:ext cx="1066800" cy="302172"/>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 name="Rounded Rectangle 244"/>
            <p:cNvSpPr/>
            <p:nvPr/>
          </p:nvSpPr>
          <p:spPr>
            <a:xfrm>
              <a:off x="6445469" y="1371599"/>
              <a:ext cx="966952" cy="2286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Cross 245"/>
            <p:cNvSpPr/>
            <p:nvPr/>
          </p:nvSpPr>
          <p:spPr>
            <a:xfrm rot="2093903">
              <a:off x="7083388" y="3255125"/>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Pentagon 246"/>
            <p:cNvSpPr/>
            <p:nvPr/>
          </p:nvSpPr>
          <p:spPr>
            <a:xfrm rot="7482643">
              <a:off x="6488081" y="4027809"/>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48" name="Rectangle 247"/>
            <p:cNvSpPr/>
            <p:nvPr/>
          </p:nvSpPr>
          <p:spPr>
            <a:xfrm>
              <a:off x="6324600" y="3657599"/>
              <a:ext cx="1148255"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49" name="Pentagon 248"/>
            <p:cNvSpPr/>
            <p:nvPr/>
          </p:nvSpPr>
          <p:spPr>
            <a:xfrm rot="16200000">
              <a:off x="3428343" y="2701815"/>
              <a:ext cx="5067300" cy="120869"/>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Oval 249"/>
            <p:cNvSpPr/>
            <p:nvPr/>
          </p:nvSpPr>
          <p:spPr>
            <a:xfrm>
              <a:off x="5943600" y="3733799"/>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51" name="Flowchart: Punched Tape 250"/>
            <p:cNvSpPr/>
            <p:nvPr/>
          </p:nvSpPr>
          <p:spPr>
            <a:xfrm>
              <a:off x="4572000" y="304799"/>
              <a:ext cx="1329559" cy="1600200"/>
            </a:xfrm>
            <a:prstGeom prst="flowChartPunchedTape">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2" name="Chevron 251"/>
            <p:cNvSpPr/>
            <p:nvPr/>
          </p:nvSpPr>
          <p:spPr>
            <a:xfrm rot="5400000">
              <a:off x="6629400" y="2743199"/>
              <a:ext cx="533400" cy="685800"/>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253" name="Group 252"/>
          <p:cNvGrpSpPr/>
          <p:nvPr/>
        </p:nvGrpSpPr>
        <p:grpSpPr>
          <a:xfrm>
            <a:off x="6705601" y="3886200"/>
            <a:ext cx="774771" cy="2057400"/>
            <a:chOff x="4796439" y="1904297"/>
            <a:chExt cx="1449648" cy="3673434"/>
          </a:xfrm>
        </p:grpSpPr>
        <p:sp>
          <p:nvSpPr>
            <p:cNvPr id="254" name="Cloud 253"/>
            <p:cNvSpPr/>
            <p:nvPr/>
          </p:nvSpPr>
          <p:spPr>
            <a:xfrm rot="20820648" flipH="1">
              <a:off x="5338176" y="1904297"/>
              <a:ext cx="841281" cy="148899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5961717">
              <a:off x="5705949" y="5097098"/>
              <a:ext cx="376327" cy="584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5961717">
              <a:off x="4943948" y="5097098"/>
              <a:ext cx="376327" cy="5849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Manual Operation 256"/>
            <p:cNvSpPr/>
            <p:nvPr/>
          </p:nvSpPr>
          <p:spPr>
            <a:xfrm rot="10414038">
              <a:off x="5436912" y="4572000"/>
              <a:ext cx="762000" cy="76200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Manual Operation 257"/>
            <p:cNvSpPr/>
            <p:nvPr/>
          </p:nvSpPr>
          <p:spPr>
            <a:xfrm rot="11285734">
              <a:off x="4827312" y="4572000"/>
              <a:ext cx="762000" cy="76200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Merge 258"/>
            <p:cNvSpPr/>
            <p:nvPr/>
          </p:nvSpPr>
          <p:spPr>
            <a:xfrm rot="10800000">
              <a:off x="4903512" y="2057400"/>
              <a:ext cx="1219200" cy="2590800"/>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rot="19585485">
              <a:off x="4959734" y="3359626"/>
              <a:ext cx="277554" cy="8382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rot="2014515" flipH="1">
              <a:off x="5797934" y="3435826"/>
              <a:ext cx="277554" cy="8382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loud 261"/>
            <p:cNvSpPr/>
            <p:nvPr/>
          </p:nvSpPr>
          <p:spPr>
            <a:xfrm rot="779352">
              <a:off x="4796439" y="1966052"/>
              <a:ext cx="702506" cy="139901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Merge 262"/>
            <p:cNvSpPr/>
            <p:nvPr/>
          </p:nvSpPr>
          <p:spPr>
            <a:xfrm rot="9322467">
              <a:off x="5484087" y="2844277"/>
              <a:ext cx="762000" cy="998388"/>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Merge 263"/>
            <p:cNvSpPr/>
            <p:nvPr/>
          </p:nvSpPr>
          <p:spPr>
            <a:xfrm rot="11913361">
              <a:off x="4800600" y="2840679"/>
              <a:ext cx="762000" cy="914400"/>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onut 264"/>
            <p:cNvSpPr/>
            <p:nvPr/>
          </p:nvSpPr>
          <p:spPr>
            <a:xfrm rot="19332943">
              <a:off x="5101355" y="4070506"/>
              <a:ext cx="457200" cy="304800"/>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Donut 265"/>
            <p:cNvSpPr/>
            <p:nvPr/>
          </p:nvSpPr>
          <p:spPr>
            <a:xfrm rot="3524746">
              <a:off x="5533400" y="4084495"/>
              <a:ext cx="457200" cy="304800"/>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Donut 266"/>
            <p:cNvSpPr/>
            <p:nvPr/>
          </p:nvSpPr>
          <p:spPr>
            <a:xfrm rot="15211079">
              <a:off x="5017560" y="4377906"/>
              <a:ext cx="457200" cy="280009"/>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Donut 267"/>
            <p:cNvSpPr/>
            <p:nvPr/>
          </p:nvSpPr>
          <p:spPr>
            <a:xfrm rot="17267314">
              <a:off x="5559820" y="4386123"/>
              <a:ext cx="457200" cy="280009"/>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Donut 268"/>
            <p:cNvSpPr/>
            <p:nvPr/>
          </p:nvSpPr>
          <p:spPr>
            <a:xfrm rot="236354">
              <a:off x="5293590" y="4511173"/>
              <a:ext cx="457200" cy="280009"/>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Oval 269"/>
            <p:cNvSpPr/>
            <p:nvPr/>
          </p:nvSpPr>
          <p:spPr>
            <a:xfrm>
              <a:off x="5284512" y="41148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5665512" y="41148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onut 271"/>
            <p:cNvSpPr/>
            <p:nvPr/>
          </p:nvSpPr>
          <p:spPr>
            <a:xfrm rot="974627">
              <a:off x="5364037" y="3944556"/>
              <a:ext cx="457200" cy="280009"/>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Lock"/>
            <p:cNvSpPr>
              <a:spLocks noEditPoints="1" noChangeArrowheads="1"/>
            </p:cNvSpPr>
            <p:nvPr/>
          </p:nvSpPr>
          <p:spPr bwMode="auto">
            <a:xfrm>
              <a:off x="5105400" y="4038600"/>
              <a:ext cx="304800" cy="3810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lowchart: Merge 273"/>
            <p:cNvSpPr/>
            <p:nvPr/>
          </p:nvSpPr>
          <p:spPr>
            <a:xfrm>
              <a:off x="5334000" y="2819400"/>
              <a:ext cx="350982" cy="541188"/>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055912" y="1905000"/>
              <a:ext cx="914400" cy="1066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5715000" y="4114800"/>
            <a:ext cx="990600" cy="2448192"/>
            <a:chOff x="3429000" y="1066800"/>
            <a:chExt cx="1524000" cy="3766449"/>
          </a:xfrm>
        </p:grpSpPr>
        <p:grpSp>
          <p:nvGrpSpPr>
            <p:cNvPr id="277" name="Group 49"/>
            <p:cNvGrpSpPr/>
            <p:nvPr/>
          </p:nvGrpSpPr>
          <p:grpSpPr>
            <a:xfrm rot="9550070">
              <a:off x="4213978" y="4219465"/>
              <a:ext cx="304800" cy="613784"/>
              <a:chOff x="1295400" y="4546730"/>
              <a:chExt cx="409568" cy="689984"/>
            </a:xfrm>
          </p:grpSpPr>
          <p:sp>
            <p:nvSpPr>
              <p:cNvPr id="325" name="Oval 324"/>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42"/>
            <p:cNvGrpSpPr/>
            <p:nvPr/>
          </p:nvGrpSpPr>
          <p:grpSpPr>
            <a:xfrm rot="15885139">
              <a:off x="3977145" y="4210668"/>
              <a:ext cx="304800" cy="613784"/>
              <a:chOff x="1295400" y="4546730"/>
              <a:chExt cx="409568" cy="689984"/>
            </a:xfrm>
          </p:grpSpPr>
          <p:sp>
            <p:nvSpPr>
              <p:cNvPr id="323"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Trapezoid 278"/>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31"/>
            <p:cNvGrpSpPr/>
            <p:nvPr/>
          </p:nvGrpSpPr>
          <p:grpSpPr>
            <a:xfrm rot="21151532">
              <a:off x="4409671" y="1410436"/>
              <a:ext cx="343204" cy="757299"/>
              <a:chOff x="1434718" y="4935165"/>
              <a:chExt cx="343204" cy="757299"/>
            </a:xfrm>
          </p:grpSpPr>
          <p:sp>
            <p:nvSpPr>
              <p:cNvPr id="320" name="Moon 31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9"/>
            <p:cNvGrpSpPr/>
            <p:nvPr/>
          </p:nvGrpSpPr>
          <p:grpSpPr>
            <a:xfrm rot="1653802">
              <a:off x="3690953" y="1480868"/>
              <a:ext cx="343204" cy="757299"/>
              <a:chOff x="1434718" y="4935165"/>
              <a:chExt cx="343204" cy="757299"/>
            </a:xfrm>
          </p:grpSpPr>
          <p:sp>
            <p:nvSpPr>
              <p:cNvPr id="317" name="Moon 31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48"/>
            <p:cNvGrpSpPr/>
            <p:nvPr/>
          </p:nvGrpSpPr>
          <p:grpSpPr>
            <a:xfrm>
              <a:off x="3890818" y="3982130"/>
              <a:ext cx="609600" cy="164123"/>
              <a:chOff x="553453" y="4798401"/>
              <a:chExt cx="1858183" cy="519282"/>
            </a:xfrm>
          </p:grpSpPr>
          <p:sp>
            <p:nvSpPr>
              <p:cNvPr id="312" name="Frame 311"/>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Frame 312"/>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Frame 313"/>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Frame 314"/>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Frame 315"/>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53"/>
            <p:cNvGrpSpPr/>
            <p:nvPr/>
          </p:nvGrpSpPr>
          <p:grpSpPr>
            <a:xfrm rot="1653802">
              <a:off x="3691791" y="1315553"/>
              <a:ext cx="243277" cy="536804"/>
              <a:chOff x="1434718" y="4935165"/>
              <a:chExt cx="343204" cy="757299"/>
            </a:xfrm>
          </p:grpSpPr>
          <p:sp>
            <p:nvSpPr>
              <p:cNvPr id="309" name="Moon 30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57"/>
            <p:cNvGrpSpPr/>
            <p:nvPr/>
          </p:nvGrpSpPr>
          <p:grpSpPr>
            <a:xfrm rot="20849912">
              <a:off x="4551016" y="1309696"/>
              <a:ext cx="243277" cy="536804"/>
              <a:chOff x="1434718" y="4935165"/>
              <a:chExt cx="343204" cy="757299"/>
            </a:xfrm>
          </p:grpSpPr>
          <p:sp>
            <p:nvSpPr>
              <p:cNvPr id="306" name="Moon 30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Rounded Rectangle 304"/>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7239001" y="4191000"/>
            <a:ext cx="1161341" cy="2209800"/>
            <a:chOff x="3796672" y="1143000"/>
            <a:chExt cx="1842128" cy="3505200"/>
          </a:xfrm>
        </p:grpSpPr>
        <p:sp>
          <p:nvSpPr>
            <p:cNvPr id="328" name="Donut 327"/>
            <p:cNvSpPr/>
            <p:nvPr/>
          </p:nvSpPr>
          <p:spPr>
            <a:xfrm>
              <a:off x="5105400" y="3276600"/>
              <a:ext cx="457200" cy="838200"/>
            </a:xfrm>
            <a:prstGeom prst="don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Oval 328"/>
            <p:cNvSpPr/>
            <p:nvPr/>
          </p:nvSpPr>
          <p:spPr>
            <a:xfrm rot="2749164" flipH="1">
              <a:off x="4910963"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8850836">
              <a:off x="3689305"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rot="5016333">
              <a:off x="4562978" y="1605394"/>
              <a:ext cx="898205" cy="47830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rot="6017849">
              <a:off x="3630837" y="1689334"/>
              <a:ext cx="983422" cy="4044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a:off x="4038600" y="2209800"/>
              <a:ext cx="1066800" cy="2133600"/>
            </a:xfrm>
            <a:prstGeom prst="trapezoid">
              <a:avLst>
                <a:gd name="adj" fmla="val 40126"/>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p:cNvSpPr/>
            <p:nvPr/>
          </p:nvSpPr>
          <p:spPr>
            <a:xfrm rot="10800000">
              <a:off x="4330072" y="2362200"/>
              <a:ext cx="457200" cy="457200"/>
            </a:xfrm>
            <a:prstGeom prst="trapezoid">
              <a:avLst>
                <a:gd name="adj" fmla="val 4012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334"/>
            <p:cNvSpPr/>
            <p:nvPr/>
          </p:nvSpPr>
          <p:spPr>
            <a:xfrm rot="1569358">
              <a:off x="3930530" y="2329692"/>
              <a:ext cx="4435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rot="20030642" flipH="1">
              <a:off x="4772358" y="2332976"/>
              <a:ext cx="4584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114800" y="1219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loud 337"/>
            <p:cNvSpPr/>
            <p:nvPr/>
          </p:nvSpPr>
          <p:spPr>
            <a:xfrm>
              <a:off x="4038600" y="1143000"/>
              <a:ext cx="1066800" cy="762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3962400" y="1600200"/>
              <a:ext cx="12192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4038600" y="3276600"/>
              <a:ext cx="1066800" cy="685800"/>
            </a:xfrm>
            <a:prstGeom prst="trapezoid">
              <a:avLst>
                <a:gd name="adj" fmla="val 3306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Isosceles Triangle 340"/>
            <p:cNvSpPr/>
            <p:nvPr/>
          </p:nvSpPr>
          <p:spPr>
            <a:xfrm>
              <a:off x="41148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p:cNvSpPr/>
            <p:nvPr/>
          </p:nvSpPr>
          <p:spPr>
            <a:xfrm>
              <a:off x="45720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40386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5720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5029200" y="3810000"/>
              <a:ext cx="609600" cy="609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572001" y="4038601"/>
            <a:ext cx="1078553" cy="2337371"/>
            <a:chOff x="4495800" y="457200"/>
            <a:chExt cx="1219200" cy="2642171"/>
          </a:xfrm>
        </p:grpSpPr>
        <p:grpSp>
          <p:nvGrpSpPr>
            <p:cNvPr id="65" name="Group 53"/>
            <p:cNvGrpSpPr/>
            <p:nvPr/>
          </p:nvGrpSpPr>
          <p:grpSpPr>
            <a:xfrm>
              <a:off x="4495800" y="609600"/>
              <a:ext cx="1219200" cy="2489771"/>
              <a:chOff x="3276600" y="786829"/>
              <a:chExt cx="1219200" cy="2489771"/>
            </a:xfrm>
          </p:grpSpPr>
          <p:sp>
            <p:nvSpPr>
              <p:cNvPr id="72"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62"/>
              <p:cNvGrpSpPr/>
              <p:nvPr/>
            </p:nvGrpSpPr>
            <p:grpSpPr>
              <a:xfrm rot="5201482">
                <a:off x="3803137" y="1994656"/>
                <a:ext cx="476901" cy="103518"/>
                <a:chOff x="3886200" y="6096000"/>
                <a:chExt cx="3124200" cy="533400"/>
              </a:xfrm>
            </p:grpSpPr>
            <p:sp>
              <p:nvSpPr>
                <p:cNvPr id="107" name="Left-Right Arrow 10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63"/>
              <p:cNvGrpSpPr/>
              <p:nvPr/>
            </p:nvGrpSpPr>
            <p:grpSpPr>
              <a:xfrm rot="5201482">
                <a:off x="3819688" y="2594378"/>
                <a:ext cx="476901" cy="103518"/>
                <a:chOff x="3886200" y="6096000"/>
                <a:chExt cx="3124200" cy="533400"/>
              </a:xfrm>
            </p:grpSpPr>
            <p:sp>
              <p:nvSpPr>
                <p:cNvPr id="104" name="Left-Right Arrow 10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10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67"/>
              <p:cNvGrpSpPr/>
              <p:nvPr/>
            </p:nvGrpSpPr>
            <p:grpSpPr>
              <a:xfrm rot="5400000">
                <a:off x="3578790" y="1999625"/>
                <a:ext cx="476901" cy="103518"/>
                <a:chOff x="3886200" y="6096000"/>
                <a:chExt cx="3124200" cy="533400"/>
              </a:xfrm>
            </p:grpSpPr>
            <p:sp>
              <p:nvSpPr>
                <p:cNvPr id="101" name="Left-Right Arrow 10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 Arrow 10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71"/>
              <p:cNvGrpSpPr/>
              <p:nvPr/>
            </p:nvGrpSpPr>
            <p:grpSpPr>
              <a:xfrm rot="5400000">
                <a:off x="3551568" y="2602446"/>
                <a:ext cx="476901" cy="103518"/>
                <a:chOff x="3886200" y="6096000"/>
                <a:chExt cx="3124200" cy="533400"/>
              </a:xfrm>
            </p:grpSpPr>
            <p:sp>
              <p:nvSpPr>
                <p:cNvPr id="98"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Diamond 90"/>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50"/>
            <p:cNvGrpSpPr/>
            <p:nvPr/>
          </p:nvGrpSpPr>
          <p:grpSpPr>
            <a:xfrm>
              <a:off x="4800600" y="457200"/>
              <a:ext cx="730738" cy="436153"/>
              <a:chOff x="4953000" y="1219200"/>
              <a:chExt cx="1676400" cy="838200"/>
            </a:xfrm>
          </p:grpSpPr>
          <p:sp>
            <p:nvSpPr>
              <p:cNvPr id="67" name="Rounded Rectangle 66"/>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1676400" y="457201"/>
            <a:ext cx="6858000" cy="3293209"/>
          </a:xfrm>
          <a:prstGeom prst="rect">
            <a:avLst/>
          </a:prstGeom>
          <a:noFill/>
        </p:spPr>
        <p:txBody>
          <a:bodyPr wrap="square" rtlCol="0">
            <a:spAutoFit/>
          </a:bodyPr>
          <a:lstStyle/>
          <a:p>
            <a:r>
              <a:rPr lang="en-US" sz="1600" dirty="0">
                <a:solidFill>
                  <a:schemeClr val="bg1"/>
                </a:solidFill>
              </a:rPr>
              <a:t>Your study of the Book of Mormon began and now ends with Moroni. You have studied about the witnesses of Jesus Christ and his teachings through His prophets.</a:t>
            </a:r>
          </a:p>
          <a:p>
            <a:endParaRPr lang="en-US" sz="1600" dirty="0">
              <a:solidFill>
                <a:schemeClr val="bg1"/>
              </a:solidFill>
            </a:endParaRPr>
          </a:p>
          <a:p>
            <a:r>
              <a:rPr lang="en-US" sz="1600" dirty="0">
                <a:solidFill>
                  <a:schemeClr val="bg1"/>
                </a:solidFill>
              </a:rPr>
              <a:t>You have studied about a society that if they were righteous they prospered and grew, and if they were unrighteous they were destroyed, by each other. </a:t>
            </a:r>
          </a:p>
          <a:p>
            <a:endParaRPr lang="en-US" sz="1600" dirty="0">
              <a:solidFill>
                <a:schemeClr val="bg1"/>
              </a:solidFill>
            </a:endParaRPr>
          </a:p>
          <a:p>
            <a:r>
              <a:rPr lang="en-US" sz="1600" dirty="0">
                <a:solidFill>
                  <a:schemeClr val="bg1"/>
                </a:solidFill>
              </a:rPr>
              <a:t>You have studied about the principles to the true gospel of Jesus Christ.</a:t>
            </a:r>
          </a:p>
          <a:p>
            <a:endParaRPr lang="en-US" sz="1600" dirty="0">
              <a:solidFill>
                <a:schemeClr val="bg1"/>
              </a:solidFill>
            </a:endParaRPr>
          </a:p>
          <a:p>
            <a:r>
              <a:rPr lang="en-US" sz="1600" dirty="0">
                <a:solidFill>
                  <a:schemeClr val="bg1"/>
                </a:solidFill>
              </a:rPr>
              <a:t>You have read what the current day prophets and leaders have testified of.</a:t>
            </a:r>
          </a:p>
          <a:p>
            <a:endParaRPr lang="en-US" sz="1600" dirty="0">
              <a:solidFill>
                <a:schemeClr val="bg1"/>
              </a:solidFill>
            </a:endParaRPr>
          </a:p>
          <a:p>
            <a:r>
              <a:rPr lang="en-US" sz="1600" dirty="0">
                <a:solidFill>
                  <a:schemeClr val="bg1"/>
                </a:solidFill>
              </a:rPr>
              <a:t>You have been given this unique opportunity to examine another testament of Jesus Christ </a:t>
            </a:r>
          </a:p>
        </p:txBody>
      </p:sp>
      <p:grpSp>
        <p:nvGrpSpPr>
          <p:cNvPr id="110" name="Group 109"/>
          <p:cNvGrpSpPr/>
          <p:nvPr/>
        </p:nvGrpSpPr>
        <p:grpSpPr>
          <a:xfrm>
            <a:off x="9448800" y="3886201"/>
            <a:ext cx="1066800" cy="2502877"/>
            <a:chOff x="1600200" y="4114800"/>
            <a:chExt cx="1981200" cy="4648200"/>
          </a:xfrm>
        </p:grpSpPr>
        <p:grpSp>
          <p:nvGrpSpPr>
            <p:cNvPr id="111" name="Group 285"/>
            <p:cNvGrpSpPr/>
            <p:nvPr/>
          </p:nvGrpSpPr>
          <p:grpSpPr>
            <a:xfrm rot="17194410">
              <a:off x="2602773" y="8085383"/>
              <a:ext cx="509454" cy="722914"/>
              <a:chOff x="4934260" y="5008578"/>
              <a:chExt cx="373811" cy="553131"/>
            </a:xfrm>
          </p:grpSpPr>
          <p:sp>
            <p:nvSpPr>
              <p:cNvPr id="134" name="Oval 13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84"/>
            <p:cNvGrpSpPr/>
            <p:nvPr/>
          </p:nvGrpSpPr>
          <p:grpSpPr>
            <a:xfrm>
              <a:off x="2057400" y="8077200"/>
              <a:ext cx="533400" cy="685800"/>
              <a:chOff x="4934260" y="5008578"/>
              <a:chExt cx="373811" cy="553131"/>
            </a:xfrm>
          </p:grpSpPr>
          <p:sp>
            <p:nvSpPr>
              <p:cNvPr id="132" name="Oval 131"/>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
            <p:cNvGrpSpPr/>
            <p:nvPr/>
          </p:nvGrpSpPr>
          <p:grpSpPr>
            <a:xfrm>
              <a:off x="1600200" y="5638800"/>
              <a:ext cx="1981200" cy="2743200"/>
              <a:chOff x="4419600" y="2060454"/>
              <a:chExt cx="3045502" cy="4187946"/>
            </a:xfrm>
          </p:grpSpPr>
          <p:sp>
            <p:nvSpPr>
              <p:cNvPr id="123" name="Oval 122"/>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Rounded Rectangle 113"/>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119"/>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8458200" y="4114801"/>
            <a:ext cx="816022" cy="2261191"/>
            <a:chOff x="2133600" y="3124200"/>
            <a:chExt cx="1209964" cy="3352800"/>
          </a:xfrm>
        </p:grpSpPr>
        <p:grpSp>
          <p:nvGrpSpPr>
            <p:cNvPr id="137" name="Group 285"/>
            <p:cNvGrpSpPr/>
            <p:nvPr/>
          </p:nvGrpSpPr>
          <p:grpSpPr>
            <a:xfrm rot="17194410">
              <a:off x="2764132" y="5999335"/>
              <a:ext cx="359123" cy="509595"/>
              <a:chOff x="4934260" y="5008578"/>
              <a:chExt cx="373811" cy="553131"/>
            </a:xfrm>
          </p:grpSpPr>
          <p:sp>
            <p:nvSpPr>
              <p:cNvPr id="215"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84"/>
            <p:cNvGrpSpPr/>
            <p:nvPr/>
          </p:nvGrpSpPr>
          <p:grpSpPr>
            <a:xfrm>
              <a:off x="2379689" y="5993567"/>
              <a:ext cx="376003" cy="483433"/>
              <a:chOff x="4934260" y="5008578"/>
              <a:chExt cx="373811" cy="553131"/>
            </a:xfrm>
          </p:grpSpPr>
          <p:sp>
            <p:nvSpPr>
              <p:cNvPr id="213"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138"/>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25"/>
            <p:cNvGrpSpPr/>
            <p:nvPr/>
          </p:nvGrpSpPr>
          <p:grpSpPr>
            <a:xfrm>
              <a:off x="2480714" y="4105564"/>
              <a:ext cx="546919" cy="609600"/>
              <a:chOff x="2321193" y="914400"/>
              <a:chExt cx="1962699" cy="2187638"/>
            </a:xfrm>
          </p:grpSpPr>
          <p:sp>
            <p:nvSpPr>
              <p:cNvPr id="207"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35"/>
            <p:cNvGrpSpPr/>
            <p:nvPr/>
          </p:nvGrpSpPr>
          <p:grpSpPr>
            <a:xfrm rot="1699902">
              <a:off x="2147930" y="4740678"/>
              <a:ext cx="291183" cy="118991"/>
              <a:chOff x="2209800" y="1905000"/>
              <a:chExt cx="2286000" cy="1066800"/>
            </a:xfrm>
          </p:grpSpPr>
          <p:grpSp>
            <p:nvGrpSpPr>
              <p:cNvPr id="201" name="Group 29"/>
              <p:cNvGrpSpPr/>
              <p:nvPr/>
            </p:nvGrpSpPr>
            <p:grpSpPr>
              <a:xfrm>
                <a:off x="2209800" y="1905000"/>
                <a:ext cx="1066800" cy="1066800"/>
                <a:chOff x="990600" y="1905000"/>
                <a:chExt cx="1066800" cy="1066800"/>
              </a:xfrm>
            </p:grpSpPr>
            <p:sp>
              <p:nvSpPr>
                <p:cNvPr id="205" name="&quot;No&quot; Symbol 20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Oval 20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32"/>
              <p:cNvGrpSpPr/>
              <p:nvPr/>
            </p:nvGrpSpPr>
            <p:grpSpPr>
              <a:xfrm>
                <a:off x="3429000" y="1905000"/>
                <a:ext cx="1066800" cy="1066800"/>
                <a:chOff x="990600" y="1905000"/>
                <a:chExt cx="1066800" cy="1066800"/>
              </a:xfrm>
            </p:grpSpPr>
            <p:sp>
              <p:nvSpPr>
                <p:cNvPr id="203" name="&quot;No&quot; Symbol 20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36"/>
            <p:cNvGrpSpPr/>
            <p:nvPr/>
          </p:nvGrpSpPr>
          <p:grpSpPr>
            <a:xfrm rot="20019181">
              <a:off x="3048475" y="4742987"/>
              <a:ext cx="291183" cy="118991"/>
              <a:chOff x="2209800" y="1905000"/>
              <a:chExt cx="2286000" cy="1066800"/>
            </a:xfrm>
          </p:grpSpPr>
          <p:grpSp>
            <p:nvGrpSpPr>
              <p:cNvPr id="195" name="Group 29"/>
              <p:cNvGrpSpPr/>
              <p:nvPr/>
            </p:nvGrpSpPr>
            <p:grpSpPr>
              <a:xfrm>
                <a:off x="2209800" y="1905000"/>
                <a:ext cx="1066800" cy="1066800"/>
                <a:chOff x="990600" y="1905000"/>
                <a:chExt cx="1066800" cy="1066800"/>
              </a:xfrm>
            </p:grpSpPr>
            <p:sp>
              <p:nvSpPr>
                <p:cNvPr id="199" name="&quot;No&quot; Symbol 19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Oval 19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32"/>
              <p:cNvGrpSpPr/>
              <p:nvPr/>
            </p:nvGrpSpPr>
            <p:grpSpPr>
              <a:xfrm>
                <a:off x="3429000" y="1905000"/>
                <a:ext cx="1066800" cy="1066800"/>
                <a:chOff x="990600" y="1905000"/>
                <a:chExt cx="1066800" cy="1066800"/>
              </a:xfrm>
            </p:grpSpPr>
            <p:sp>
              <p:nvSpPr>
                <p:cNvPr id="197" name="&quot;No&quot; Symbol 19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Oval 19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7" name="Trapezoid 146"/>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65"/>
            <p:cNvGrpSpPr/>
            <p:nvPr/>
          </p:nvGrpSpPr>
          <p:grpSpPr>
            <a:xfrm rot="10800000" flipH="1" flipV="1">
              <a:off x="2235200" y="6029036"/>
              <a:ext cx="990600" cy="158496"/>
              <a:chOff x="1447800" y="2040716"/>
              <a:chExt cx="3102900" cy="387950"/>
            </a:xfrm>
          </p:grpSpPr>
          <p:sp>
            <p:nvSpPr>
              <p:cNvPr id="189" name="Diagonal Stripe 188"/>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iagonal Stripe 189"/>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iagonal Stripe 190"/>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iagonal Stripe 191"/>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iagonal Stripe 192"/>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iagonal Stripe 193"/>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9" name="Group 108"/>
            <p:cNvGrpSpPr/>
            <p:nvPr/>
          </p:nvGrpSpPr>
          <p:grpSpPr>
            <a:xfrm>
              <a:off x="2209800" y="6172199"/>
              <a:ext cx="1087582" cy="152401"/>
              <a:chOff x="1295400" y="2819400"/>
              <a:chExt cx="1327484" cy="304800"/>
            </a:xfrm>
          </p:grpSpPr>
          <p:grpSp>
            <p:nvGrpSpPr>
              <p:cNvPr id="160" name="Group 86"/>
              <p:cNvGrpSpPr/>
              <p:nvPr/>
            </p:nvGrpSpPr>
            <p:grpSpPr>
              <a:xfrm>
                <a:off x="1295400" y="2819400"/>
                <a:ext cx="914400" cy="304800"/>
                <a:chOff x="838200" y="2193636"/>
                <a:chExt cx="2895600" cy="946728"/>
              </a:xfrm>
            </p:grpSpPr>
            <p:grpSp>
              <p:nvGrpSpPr>
                <p:cNvPr id="169" name="Group 69"/>
                <p:cNvGrpSpPr/>
                <p:nvPr/>
              </p:nvGrpSpPr>
              <p:grpSpPr>
                <a:xfrm>
                  <a:off x="838200" y="2193636"/>
                  <a:ext cx="381000" cy="930564"/>
                  <a:chOff x="838200" y="2193636"/>
                  <a:chExt cx="381000" cy="930564"/>
                </a:xfrm>
              </p:grpSpPr>
              <p:sp>
                <p:nvSpPr>
                  <p:cNvPr id="186" name="Isosceles Triangle 18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70"/>
                <p:cNvGrpSpPr/>
                <p:nvPr/>
              </p:nvGrpSpPr>
              <p:grpSpPr>
                <a:xfrm>
                  <a:off x="2133600" y="2209800"/>
                  <a:ext cx="381000" cy="930564"/>
                  <a:chOff x="838200" y="2193636"/>
                  <a:chExt cx="381000" cy="930564"/>
                </a:xfrm>
              </p:grpSpPr>
              <p:sp>
                <p:nvSpPr>
                  <p:cNvPr id="183" name="Isosceles Triangle 18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74"/>
                <p:cNvGrpSpPr/>
                <p:nvPr/>
              </p:nvGrpSpPr>
              <p:grpSpPr>
                <a:xfrm>
                  <a:off x="1524000" y="2209800"/>
                  <a:ext cx="381000" cy="930564"/>
                  <a:chOff x="838200" y="2193636"/>
                  <a:chExt cx="381000" cy="930564"/>
                </a:xfrm>
              </p:grpSpPr>
              <p:sp>
                <p:nvSpPr>
                  <p:cNvPr id="180" name="Isosceles Triangle 17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78"/>
                <p:cNvGrpSpPr/>
                <p:nvPr/>
              </p:nvGrpSpPr>
              <p:grpSpPr>
                <a:xfrm>
                  <a:off x="2667000" y="2209800"/>
                  <a:ext cx="381000" cy="930564"/>
                  <a:chOff x="838200" y="2193636"/>
                  <a:chExt cx="381000" cy="930564"/>
                </a:xfrm>
              </p:grpSpPr>
              <p:sp>
                <p:nvSpPr>
                  <p:cNvPr id="177" name="Isosceles Triangle 176"/>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82"/>
                <p:cNvGrpSpPr/>
                <p:nvPr/>
              </p:nvGrpSpPr>
              <p:grpSpPr>
                <a:xfrm>
                  <a:off x="3352800" y="2209800"/>
                  <a:ext cx="381000" cy="930564"/>
                  <a:chOff x="838200" y="2193636"/>
                  <a:chExt cx="381000" cy="930564"/>
                </a:xfrm>
              </p:grpSpPr>
              <p:sp>
                <p:nvSpPr>
                  <p:cNvPr id="174" name="Isosceles Triangle 17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69"/>
              <p:cNvGrpSpPr/>
              <p:nvPr/>
            </p:nvGrpSpPr>
            <p:grpSpPr>
              <a:xfrm>
                <a:off x="2286000" y="2819400"/>
                <a:ext cx="120316" cy="299596"/>
                <a:chOff x="838200" y="2193636"/>
                <a:chExt cx="381000" cy="930564"/>
              </a:xfrm>
            </p:grpSpPr>
            <p:sp>
              <p:nvSpPr>
                <p:cNvPr id="166" name="Isosceles Triangle 16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4"/>
              <p:cNvGrpSpPr/>
              <p:nvPr/>
            </p:nvGrpSpPr>
            <p:grpSpPr>
              <a:xfrm>
                <a:off x="2502568" y="2824604"/>
                <a:ext cx="120316" cy="299596"/>
                <a:chOff x="838200" y="2193636"/>
                <a:chExt cx="381000" cy="930564"/>
              </a:xfrm>
            </p:grpSpPr>
            <p:sp>
              <p:nvSpPr>
                <p:cNvPr id="163" name="Isosceles Triangle 16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0" name="Oval 149"/>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10"/>
            <p:cNvGrpSpPr/>
            <p:nvPr/>
          </p:nvGrpSpPr>
          <p:grpSpPr>
            <a:xfrm>
              <a:off x="2362200" y="3505200"/>
              <a:ext cx="762000" cy="228600"/>
              <a:chOff x="1600200" y="1219200"/>
              <a:chExt cx="838200" cy="228600"/>
            </a:xfrm>
          </p:grpSpPr>
          <p:sp>
            <p:nvSpPr>
              <p:cNvPr id="158"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158"/>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Oval 153"/>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345"/>
          <p:cNvGrpSpPr/>
          <p:nvPr/>
        </p:nvGrpSpPr>
        <p:grpSpPr>
          <a:xfrm>
            <a:off x="8686800" y="533400"/>
            <a:ext cx="1752600" cy="1905000"/>
            <a:chOff x="2590800" y="2667000"/>
            <a:chExt cx="3886200" cy="3931920"/>
          </a:xfrm>
        </p:grpSpPr>
        <p:grpSp>
          <p:nvGrpSpPr>
            <p:cNvPr id="347" name="Group 13"/>
            <p:cNvGrpSpPr/>
            <p:nvPr/>
          </p:nvGrpSpPr>
          <p:grpSpPr>
            <a:xfrm>
              <a:off x="3048000" y="2667000"/>
              <a:ext cx="2971800" cy="3931920"/>
              <a:chOff x="152400" y="152400"/>
              <a:chExt cx="4953000" cy="6553200"/>
            </a:xfrm>
          </p:grpSpPr>
          <p:sp>
            <p:nvSpPr>
              <p:cNvPr id="353" name="Rounded Rectangle 352"/>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 name="TextBox 347"/>
            <p:cNvSpPr txBox="1"/>
            <p:nvPr/>
          </p:nvSpPr>
          <p:spPr>
            <a:xfrm>
              <a:off x="2590800" y="3200400"/>
              <a:ext cx="3886200" cy="1969277"/>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349" name="TextBox 348"/>
            <p:cNvSpPr txBox="1"/>
            <p:nvPr/>
          </p:nvSpPr>
          <p:spPr>
            <a:xfrm>
              <a:off x="3124200" y="5257801"/>
              <a:ext cx="2667001" cy="952877"/>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350" name="Straight Connector 349"/>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3" name="Right Arrow 512"/>
          <p:cNvSpPr/>
          <p:nvPr/>
        </p:nvSpPr>
        <p:spPr>
          <a:xfrm>
            <a:off x="1828800" y="6477000"/>
            <a:ext cx="8534400" cy="304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8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3"/>
                                        </p:tgtEl>
                                        <p:attrNameLst>
                                          <p:attrName>style.visibility</p:attrName>
                                        </p:attrNameLst>
                                      </p:cBhvr>
                                      <p:to>
                                        <p:strVal val="visible"/>
                                      </p:to>
                                    </p:set>
                                    <p:animEffect transition="in" filter="fade">
                                      <p:cBhvr>
                                        <p:cTn id="9" dur="2000"/>
                                        <p:tgtEl>
                                          <p:spTgt spid="253"/>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2000"/>
                                        <p:tgtEl>
                                          <p:spTgt spid="1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327"/>
                                        </p:tgtEl>
                                        <p:attrNameLst>
                                          <p:attrName>style.visibility</p:attrName>
                                        </p:attrNameLst>
                                      </p:cBhvr>
                                      <p:to>
                                        <p:strVal val="visible"/>
                                      </p:to>
                                    </p:set>
                                    <p:animEffect transition="in" filter="fade">
                                      <p:cBhvr>
                                        <p:cTn id="22" dur="2000"/>
                                        <p:tgtEl>
                                          <p:spTgt spid="327"/>
                                        </p:tgtEl>
                                      </p:cBhvr>
                                    </p:animEffect>
                                  </p:childTnLst>
                                </p:cTn>
                              </p:par>
                              <p:par>
                                <p:cTn id="23" presetID="10" presetClass="entr" presetSubtype="0" fill="hold" nodeType="withEffect">
                                  <p:stCondLst>
                                    <p:cond delay="0"/>
                                  </p:stCondLst>
                                  <p:childTnLst>
                                    <p:set>
                                      <p:cBhvr>
                                        <p:cTn id="24" dur="1" fill="hold">
                                          <p:stCondLst>
                                            <p:cond delay="0"/>
                                          </p:stCondLst>
                                        </p:cTn>
                                        <p:tgtEl>
                                          <p:spTgt spid="217"/>
                                        </p:tgtEl>
                                        <p:attrNameLst>
                                          <p:attrName>style.visibility</p:attrName>
                                        </p:attrNameLst>
                                      </p:cBhvr>
                                      <p:to>
                                        <p:strVal val="visible"/>
                                      </p:to>
                                    </p:set>
                                    <p:animEffect transition="in" filter="fade">
                                      <p:cBhvr>
                                        <p:cTn id="25" dur="2000"/>
                                        <p:tgtEl>
                                          <p:spTgt spid="217"/>
                                        </p:tgtEl>
                                      </p:cBhvr>
                                    </p:animEffect>
                                  </p:childTnLst>
                                </p:cTn>
                              </p:par>
                              <p:par>
                                <p:cTn id="26" presetID="10" presetClass="entr" presetSubtype="0" fill="hold" nodeType="with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2000"/>
                                        <p:tgtEl>
                                          <p:spTgt spid="136"/>
                                        </p:tgtEl>
                                      </p:cBhvr>
                                    </p:animEffect>
                                  </p:childTnLst>
                                </p:cTn>
                              </p:par>
                              <p:par>
                                <p:cTn id="29" presetID="10" presetClass="entr" presetSubtype="0" fill="hold" nodeType="withEffect">
                                  <p:stCondLst>
                                    <p:cond delay="0"/>
                                  </p:stCondLst>
                                  <p:childTnLst>
                                    <p:set>
                                      <p:cBhvr>
                                        <p:cTn id="30" dur="1" fill="hold">
                                          <p:stCondLst>
                                            <p:cond delay="0"/>
                                          </p:stCondLst>
                                        </p:cTn>
                                        <p:tgtEl>
                                          <p:spTgt spid="356"/>
                                        </p:tgtEl>
                                        <p:attrNameLst>
                                          <p:attrName>style.visibility</p:attrName>
                                        </p:attrNameLst>
                                      </p:cBhvr>
                                      <p:to>
                                        <p:strVal val="visible"/>
                                      </p:to>
                                    </p:set>
                                    <p:animEffect transition="in" filter="fade">
                                      <p:cBhvr>
                                        <p:cTn id="31" dur="2000"/>
                                        <p:tgtEl>
                                          <p:spTgt spid="35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200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2000"/>
                                        <p:tgtEl>
                                          <p:spTgt spid="276"/>
                                        </p:tgtEl>
                                      </p:cBhvr>
                                    </p:animEffect>
                                  </p:childTnLst>
                                </p:cTn>
                              </p:par>
                              <p:par>
                                <p:cTn id="45" presetID="10"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20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7">
                                            <p:txEl>
                                              <p:pRg st="8" end="8"/>
                                            </p:txEl>
                                          </p:spTgt>
                                        </p:tgtEl>
                                        <p:attrNameLst>
                                          <p:attrName>style.visibility</p:attrName>
                                        </p:attrNameLst>
                                      </p:cBhvr>
                                      <p:to>
                                        <p:strVal val="visible"/>
                                      </p:to>
                                    </p:set>
                                  </p:childTnLst>
                                </p:cTn>
                              </p:par>
                              <p:par>
                                <p:cTn id="56" presetID="10" presetClass="entr" presetSubtype="0" fill="hold" nodeType="withEffect">
                                  <p:stCondLst>
                                    <p:cond delay="0"/>
                                  </p:stCondLst>
                                  <p:childTnLst>
                                    <p:set>
                                      <p:cBhvr>
                                        <p:cTn id="57" dur="1" fill="hold">
                                          <p:stCondLst>
                                            <p:cond delay="0"/>
                                          </p:stCondLst>
                                        </p:cTn>
                                        <p:tgtEl>
                                          <p:spTgt spid="346"/>
                                        </p:tgtEl>
                                        <p:attrNameLst>
                                          <p:attrName>style.visibility</p:attrName>
                                        </p:attrNameLst>
                                      </p:cBhvr>
                                      <p:to>
                                        <p:strVal val="visible"/>
                                      </p:to>
                                    </p:set>
                                    <p:animEffect transition="in" filter="fade">
                                      <p:cBhvr>
                                        <p:cTn id="58" dur="3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DEC130-B10A-4150-8BAB-8228CAF6FCD4}"/>
              </a:ext>
            </a:extLst>
          </p:cNvPr>
          <p:cNvPicPr>
            <a:picLocks noChangeAspect="1"/>
          </p:cNvPicPr>
          <p:nvPr/>
        </p:nvPicPr>
        <p:blipFill rotWithShape="1">
          <a:blip r:embed="rId2">
            <a:extLst>
              <a:ext uri="{28A0092B-C50C-407E-A947-70E740481C1C}">
                <a14:useLocalDpi xmlns:a14="http://schemas.microsoft.com/office/drawing/2010/main" val="0"/>
              </a:ext>
            </a:extLst>
          </a:blip>
          <a:srcRect b="16334"/>
          <a:stretch/>
        </p:blipFill>
        <p:spPr>
          <a:xfrm>
            <a:off x="0" y="-69964"/>
            <a:ext cx="12192000" cy="6927964"/>
          </a:xfrm>
          <a:prstGeom prst="rect">
            <a:avLst/>
          </a:prstGeom>
        </p:spPr>
      </p:pic>
      <p:sp>
        <p:nvSpPr>
          <p:cNvPr id="4" name="TextBox 3">
            <a:extLst>
              <a:ext uri="{FF2B5EF4-FFF2-40B4-BE49-F238E27FC236}">
                <a16:creationId xmlns:a16="http://schemas.microsoft.com/office/drawing/2014/main" id="{F6D1C5BE-B986-4A2F-9A8B-8D22D92F1273}"/>
              </a:ext>
            </a:extLst>
          </p:cNvPr>
          <p:cNvSpPr txBox="1"/>
          <p:nvPr/>
        </p:nvSpPr>
        <p:spPr>
          <a:xfrm>
            <a:off x="10312400" y="6320079"/>
            <a:ext cx="1879600" cy="369332"/>
          </a:xfrm>
          <a:prstGeom prst="rect">
            <a:avLst/>
          </a:prstGeom>
          <a:noFill/>
        </p:spPr>
        <p:txBody>
          <a:bodyPr wrap="square" rtlCol="0">
            <a:spAutoFit/>
          </a:bodyPr>
          <a:lstStyle/>
          <a:p>
            <a:r>
              <a:rPr lang="en-US" dirty="0">
                <a:solidFill>
                  <a:schemeClr val="bg1"/>
                </a:solidFill>
              </a:rPr>
              <a:t>Revelation 14:6</a:t>
            </a:r>
          </a:p>
        </p:txBody>
      </p:sp>
      <p:sp>
        <p:nvSpPr>
          <p:cNvPr id="2" name="Rectangle 1">
            <a:extLst>
              <a:ext uri="{FF2B5EF4-FFF2-40B4-BE49-F238E27FC236}">
                <a16:creationId xmlns:a16="http://schemas.microsoft.com/office/drawing/2014/main" id="{E69B084B-0150-444D-81C2-C2E3EFD488D5}"/>
              </a:ext>
            </a:extLst>
          </p:cNvPr>
          <p:cNvSpPr/>
          <p:nvPr/>
        </p:nvSpPr>
        <p:spPr>
          <a:xfrm>
            <a:off x="3793067" y="857733"/>
            <a:ext cx="7213601" cy="5293757"/>
          </a:xfrm>
          <a:prstGeom prst="rect">
            <a:avLst/>
          </a:prstGeom>
        </p:spPr>
        <p:txBody>
          <a:bodyPr wrap="square">
            <a:spAutoFit/>
          </a:bodyPr>
          <a:lstStyle/>
          <a:p>
            <a:r>
              <a:rPr lang="en-US" sz="3200" b="1" dirty="0">
                <a:solidFill>
                  <a:schemeClr val="bg1"/>
                </a:solidFill>
                <a:latin typeface="DistrictThin"/>
              </a:rPr>
              <a:t>“Thus the Book of Mormon ends … on the promise of the Holy Resurrection. </a:t>
            </a:r>
          </a:p>
          <a:p>
            <a:endParaRPr lang="en-US" sz="3200" b="1" dirty="0">
              <a:solidFill>
                <a:schemeClr val="bg1"/>
              </a:solidFill>
              <a:latin typeface="DistrictThin"/>
            </a:endParaRPr>
          </a:p>
          <a:p>
            <a:r>
              <a:rPr lang="en-US" sz="3200" b="1" dirty="0">
                <a:solidFill>
                  <a:schemeClr val="bg1"/>
                </a:solidFill>
                <a:latin typeface="DistrictThin"/>
              </a:rPr>
              <a:t>That is most fitting, for this sacred testament—written by prophets, delivered by angels, protected by God—speaks as one ‘crying from the dead,’ exhorting all to come unto Christ and be perfected in him, a process culminating in the perfection of celestial glory.” </a:t>
            </a:r>
          </a:p>
          <a:p>
            <a:r>
              <a:rPr lang="en-US" b="1" dirty="0">
                <a:solidFill>
                  <a:schemeClr val="bg1"/>
                </a:solidFill>
                <a:latin typeface="DistrictThin"/>
              </a:rPr>
              <a:t>Jeffrey R. Holland</a:t>
            </a:r>
            <a:endParaRPr lang="en-US" b="1" dirty="0">
              <a:solidFill>
                <a:schemeClr val="bg1"/>
              </a:solidFill>
            </a:endParaRPr>
          </a:p>
        </p:txBody>
      </p:sp>
    </p:spTree>
    <p:extLst>
      <p:ext uri="{BB962C8B-B14F-4D97-AF65-F5344CB8AC3E}">
        <p14:creationId xmlns:p14="http://schemas.microsoft.com/office/powerpoint/2010/main" val="351120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496C83-9F30-4317-8C48-C4B8405D92D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lgerian" pitchFamily="82" charset="0"/>
              </a:rPr>
              <a:t>My Testimony</a:t>
            </a:r>
          </a:p>
        </p:txBody>
      </p:sp>
      <p:pic>
        <p:nvPicPr>
          <p:cNvPr id="7" name="Picture 6" descr="20130626_202743.jpeg"/>
          <p:cNvPicPr>
            <a:picLocks noChangeAspect="1"/>
          </p:cNvPicPr>
          <p:nvPr/>
        </p:nvPicPr>
        <p:blipFill>
          <a:blip r:embed="rId4" cstate="print"/>
          <a:srcRect l="12500" t="8889" r="50833" b="31111"/>
          <a:stretch>
            <a:fillRect/>
          </a:stretch>
        </p:blipFill>
        <p:spPr>
          <a:xfrm>
            <a:off x="1316769" y="253664"/>
            <a:ext cx="1241778" cy="1524000"/>
          </a:xfrm>
          <a:prstGeom prst="rect">
            <a:avLst/>
          </a:prstGeom>
        </p:spPr>
      </p:pic>
      <p:sp>
        <p:nvSpPr>
          <p:cNvPr id="8" name="TextBox 7"/>
          <p:cNvSpPr txBox="1"/>
          <p:nvPr/>
        </p:nvSpPr>
        <p:spPr>
          <a:xfrm>
            <a:off x="1787416" y="1526023"/>
            <a:ext cx="9351231" cy="5078313"/>
          </a:xfrm>
          <a:prstGeom prst="rect">
            <a:avLst/>
          </a:prstGeom>
          <a:noFill/>
        </p:spPr>
        <p:txBody>
          <a:bodyPr wrap="square" rtlCol="0">
            <a:spAutoFit/>
          </a:bodyPr>
          <a:lstStyle/>
          <a:p>
            <a:r>
              <a:rPr lang="en-US" dirty="0">
                <a:solidFill>
                  <a:schemeClr val="bg1"/>
                </a:solidFill>
              </a:rPr>
              <a:t>	During the last 10 months of studying  the Book of Mormon my faith in Jesus Christ has grown tremendously. I have learned that Jesus is my Savior and through His mercy and grace I can be forgiven of the things I have done wrong. I have learned of the growing concern of the prophets, both ancient and present day, for the people of this earth. </a:t>
            </a:r>
          </a:p>
          <a:p>
            <a:endParaRPr lang="en-US" dirty="0">
              <a:solidFill>
                <a:schemeClr val="bg1"/>
              </a:solidFill>
            </a:endParaRPr>
          </a:p>
          <a:p>
            <a:r>
              <a:rPr lang="en-US" dirty="0">
                <a:solidFill>
                  <a:schemeClr val="bg1"/>
                </a:solidFill>
              </a:rPr>
              <a:t>I do not fully understand what the Book of Mormon people went through. </a:t>
            </a:r>
          </a:p>
          <a:p>
            <a:r>
              <a:rPr lang="en-US" dirty="0">
                <a:solidFill>
                  <a:schemeClr val="bg1"/>
                </a:solidFill>
              </a:rPr>
              <a:t>I have not been struck by an angel as Laman and Lemuel had.</a:t>
            </a:r>
          </a:p>
          <a:p>
            <a:r>
              <a:rPr lang="en-US" dirty="0">
                <a:solidFill>
                  <a:schemeClr val="bg1"/>
                </a:solidFill>
              </a:rPr>
              <a:t>I have not had visions like Lehi and Nephi. I have not seen the Lord like the brother of Jared, or others. I have not lost my husband, sons, or daughters to wars, prisons, or kidnappings. I have not witnessed war or contempt for my neighbors as the Lamanites and Nephites had. I have not seen Jesus and the signs of his crucifixion as the Nephites had.  </a:t>
            </a:r>
          </a:p>
          <a:p>
            <a:endParaRPr lang="en-US" dirty="0">
              <a:solidFill>
                <a:schemeClr val="bg1"/>
              </a:solidFill>
            </a:endParaRPr>
          </a:p>
          <a:p>
            <a:r>
              <a:rPr lang="en-US" dirty="0">
                <a:solidFill>
                  <a:schemeClr val="bg1"/>
                </a:solidFill>
              </a:rPr>
              <a:t>But I do know  I have a personal witness of my Savior of His atoning sacrifice. This feeling comes from within (I guess you could call it the Holy Ghost’s witness). </a:t>
            </a:r>
          </a:p>
          <a:p>
            <a:endParaRPr lang="en-US" dirty="0">
              <a:solidFill>
                <a:schemeClr val="bg1"/>
              </a:solidFill>
            </a:endParaRPr>
          </a:p>
          <a:p>
            <a:r>
              <a:rPr lang="en-US" dirty="0">
                <a:solidFill>
                  <a:schemeClr val="bg1"/>
                </a:solidFill>
              </a:rPr>
              <a:t>This Book is a true witness to me. Yes, there have been doubts at times, but how could anyone (Joseph Smith) make up such a master piece of the Lord’s work?</a:t>
            </a:r>
          </a:p>
          <a:p>
            <a:r>
              <a:rPr lang="en-US" dirty="0">
                <a:solidFill>
                  <a:schemeClr val="bg1"/>
                </a:solidFill>
              </a:rPr>
              <a:t>I, fondly, leave this testimony with you in the name of Jesus Christ. Amen</a:t>
            </a:r>
          </a:p>
        </p:txBody>
      </p:sp>
    </p:spTree>
    <p:extLst>
      <p:ext uri="{BB962C8B-B14F-4D97-AF65-F5344CB8AC3E}">
        <p14:creationId xmlns:p14="http://schemas.microsoft.com/office/powerpoint/2010/main" val="230154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656DE1-AE7A-48A4-B5C0-82277D488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3" y="0"/>
            <a:ext cx="12445999" cy="6858000"/>
          </a:xfrm>
          <a:prstGeom prst="rect">
            <a:avLst/>
          </a:prstGeom>
        </p:spPr>
      </p:pic>
      <p:sp>
        <p:nvSpPr>
          <p:cNvPr id="2" name="Rectangle 1">
            <a:extLst>
              <a:ext uri="{FF2B5EF4-FFF2-40B4-BE49-F238E27FC236}">
                <a16:creationId xmlns:a16="http://schemas.microsoft.com/office/drawing/2014/main" id="{80F9ECCD-5653-4588-BFF2-6A4A0DA03F4E}"/>
              </a:ext>
            </a:extLst>
          </p:cNvPr>
          <p:cNvSpPr/>
          <p:nvPr/>
        </p:nvSpPr>
        <p:spPr>
          <a:xfrm>
            <a:off x="321733" y="4351867"/>
            <a:ext cx="10837334" cy="575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1733" y="0"/>
            <a:ext cx="11684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Hope Leads (1:31)</a:t>
            </a:r>
          </a:p>
          <a:p>
            <a:r>
              <a:rPr lang="en-US" dirty="0">
                <a:solidFill>
                  <a:schemeClr val="bg1"/>
                </a:solidFill>
              </a:rPr>
              <a:t>Come Unto Christ (2:52)</a:t>
            </a:r>
          </a:p>
          <a:p>
            <a:endParaRPr lang="en-US" dirty="0">
              <a:solidFill>
                <a:schemeClr val="bg1"/>
              </a:solidFill>
            </a:endParaRPr>
          </a:p>
          <a:p>
            <a:r>
              <a:rPr lang="en-US" dirty="0">
                <a:solidFill>
                  <a:schemeClr val="bg1"/>
                </a:solidFill>
              </a:rPr>
              <a:t>Bruce R. McConkie </a:t>
            </a:r>
            <a:r>
              <a:rPr lang="en-US" i="1" dirty="0">
                <a:solidFill>
                  <a:schemeClr val="bg1"/>
                </a:solidFill>
              </a:rPr>
              <a:t>New Witness </a:t>
            </a:r>
            <a:r>
              <a:rPr lang="en-US" dirty="0">
                <a:solidFill>
                  <a:schemeClr val="bg1"/>
                </a:solidFill>
              </a:rPr>
              <a:t>pg. 258</a:t>
            </a:r>
          </a:p>
          <a:p>
            <a:r>
              <a:rPr lang="en-US" dirty="0">
                <a:solidFill>
                  <a:schemeClr val="bg1"/>
                </a:solidFill>
              </a:rPr>
              <a:t>Excerpts from George C. Cannon </a:t>
            </a:r>
            <a:r>
              <a:rPr lang="en-US" i="1" dirty="0">
                <a:solidFill>
                  <a:schemeClr val="bg1"/>
                </a:solidFill>
              </a:rPr>
              <a:t>Millennial Star </a:t>
            </a:r>
            <a:r>
              <a:rPr lang="en-US" dirty="0">
                <a:solidFill>
                  <a:schemeClr val="bg1"/>
                </a:solidFill>
              </a:rPr>
              <a:t>April 1894 pg 260-261..Found also in Student Manual Religion 121-122 Book of Mormon pg. 529-530</a:t>
            </a:r>
          </a:p>
          <a:p>
            <a:r>
              <a:rPr lang="en-US" dirty="0">
                <a:solidFill>
                  <a:schemeClr val="bg1"/>
                </a:solidFill>
              </a:rPr>
              <a:t>President Ezra Taft Benson (“Do Not Despair,” </a:t>
            </a:r>
            <a:r>
              <a:rPr lang="en-US" i="1" dirty="0">
                <a:solidFill>
                  <a:schemeClr val="bg1"/>
                </a:solidFill>
              </a:rPr>
              <a:t>Ensign,</a:t>
            </a:r>
            <a:r>
              <a:rPr lang="en-US" dirty="0">
                <a:solidFill>
                  <a:schemeClr val="bg1"/>
                </a:solidFill>
              </a:rPr>
              <a:t> Oct. 1986, 2).</a:t>
            </a: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4 pg. 370, 374</a:t>
            </a:r>
          </a:p>
          <a:p>
            <a:r>
              <a:rPr lang="en-US" dirty="0">
                <a:solidFill>
                  <a:schemeClr val="bg1"/>
                </a:solidFill>
              </a:rPr>
              <a:t>Jeffrey R. Holland (“A Standard unto My People” [address to CES religious educators, Aug. 9, 1994], 13–14, si.lds.org).</a:t>
            </a:r>
          </a:p>
          <a:p>
            <a:r>
              <a:rPr lang="en-US" dirty="0">
                <a:solidFill>
                  <a:schemeClr val="bg1"/>
                </a:solidFill>
              </a:rPr>
              <a:t>Jesus Art by Marco Aurelio Rodrigues</a:t>
            </a:r>
          </a:p>
          <a:p>
            <a:r>
              <a:rPr lang="en-US" dirty="0">
                <a:solidFill>
                  <a:schemeClr val="bg1"/>
                </a:solidFill>
                <a:latin typeface="DistrictThin"/>
              </a:rPr>
              <a:t>Russell M. Nelson, “Perfection Pending,”</a:t>
            </a:r>
            <a:r>
              <a:rPr lang="en-US" i="1" dirty="0">
                <a:solidFill>
                  <a:schemeClr val="bg1"/>
                </a:solidFill>
                <a:latin typeface="DistrictThin"/>
              </a:rPr>
              <a:t> Ensign,</a:t>
            </a:r>
            <a:r>
              <a:rPr lang="en-US" dirty="0">
                <a:solidFill>
                  <a:schemeClr val="bg1"/>
                </a:solidFill>
                <a:latin typeface="DistrictThin"/>
              </a:rPr>
              <a:t> Nov. 1995, 88).</a:t>
            </a:r>
          </a:p>
          <a:p>
            <a:r>
              <a:rPr lang="en-US" dirty="0">
                <a:solidFill>
                  <a:schemeClr val="bg1"/>
                </a:solidFill>
                <a:latin typeface="DistrictThin"/>
              </a:rPr>
              <a:t>Jeffrey R. Holland, </a:t>
            </a:r>
            <a:r>
              <a:rPr lang="en-US" i="1" dirty="0">
                <a:solidFill>
                  <a:schemeClr val="bg1"/>
                </a:solidFill>
                <a:latin typeface="DistrictThin"/>
              </a:rPr>
              <a:t>Christ and the New Covenant: The Messianic Message of the Book of Mormon</a:t>
            </a:r>
            <a:r>
              <a:rPr lang="en-US" dirty="0">
                <a:solidFill>
                  <a:schemeClr val="bg1"/>
                </a:solidFill>
                <a:latin typeface="DistrictThin"/>
              </a:rPr>
              <a:t>[1997], 339</a:t>
            </a:r>
          </a:p>
          <a:p>
            <a:endParaRPr lang="en-US" dirty="0">
              <a:solidFill>
                <a:schemeClr val="bg1"/>
              </a:solidFill>
            </a:endParaRPr>
          </a:p>
          <a:p>
            <a:r>
              <a:rPr lang="en-US" dirty="0">
                <a:solidFill>
                  <a:schemeClr val="bg1"/>
                </a:solidFill>
                <a:hlinkClick r:id="rId3"/>
              </a:rPr>
              <a:t>http://www.brainfacts.org/sensing-thinking-behaving/awareness-and-attention/articles/2009/decision-making/</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Testimony—Lynda </a:t>
            </a:r>
          </a:p>
        </p:txBody>
      </p:sp>
      <p:sp>
        <p:nvSpPr>
          <p:cNvPr id="7" name="Footer Placeholder 14">
            <a:extLst>
              <a:ext uri="{FF2B5EF4-FFF2-40B4-BE49-F238E27FC236}">
                <a16:creationId xmlns:a16="http://schemas.microsoft.com/office/drawing/2014/main" id="{710BBA45-8091-499E-9E81-D751283E6351}"/>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E04A882B-2D5C-43F8-AA09-9B7F4A51DCC9}"/>
              </a:ext>
            </a:extLst>
          </p:cNvPr>
          <p:cNvGrpSpPr/>
          <p:nvPr/>
        </p:nvGrpSpPr>
        <p:grpSpPr>
          <a:xfrm>
            <a:off x="2887047" y="509032"/>
            <a:ext cx="897380" cy="1136681"/>
            <a:chOff x="7543800" y="3810000"/>
            <a:chExt cx="1143000" cy="1447800"/>
          </a:xfrm>
        </p:grpSpPr>
        <p:sp>
          <p:nvSpPr>
            <p:cNvPr id="9" name="Trapezoid 8">
              <a:extLst>
                <a:ext uri="{FF2B5EF4-FFF2-40B4-BE49-F238E27FC236}">
                  <a16:creationId xmlns:a16="http://schemas.microsoft.com/office/drawing/2014/main" id="{6C7E5143-AA04-4C9E-BC40-260C8EAD069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898A7AB3-E958-4AA3-B38E-1F419F27840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DFEB7209-66F7-4660-AB6D-217969D6D74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1FE34AC4-1613-4422-8973-E211BC90000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CD879A5-0C1D-4DE4-9420-9656D581B4DF}"/>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A5630A78-7F5D-489A-A0D2-D201F0471B0B}"/>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7F36AA06-B95A-4240-84C0-8211A354821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8B2C3E8-E321-45A0-AB28-910FEF71BD1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C1FAE5B-222E-487F-B5B8-5E04737F7CF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BEB3A1B-586F-4BD5-AC5F-FD06EB30669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429A362E-7EBB-413C-ABE0-53C1852DCF4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8962279-19A0-41CC-80E2-D67AB16925E1}"/>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CE994DB9-314D-42E1-9D1E-72E61475ACFE}"/>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386E419D-73B3-4C00-AA8D-2E6A62F42E6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0CF84C-7FF0-47B8-97EA-94A7111F492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ACAEBD-4D62-4619-BC31-BF1B1698A41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BB1D69-53CA-4678-92E6-9383E8A2CEC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5F9B6509-CEA9-484F-8A85-B572478A441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6706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5120BA-CB50-4742-85B5-3F1A6095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6529" y="6467704"/>
            <a:ext cx="5307604" cy="369332"/>
          </a:xfrm>
          <a:prstGeom prst="rect">
            <a:avLst/>
          </a:prstGeom>
          <a:noFill/>
        </p:spPr>
        <p:txBody>
          <a:bodyPr wrap="square" rtlCol="0">
            <a:spAutoFit/>
          </a:bodyPr>
          <a:lstStyle/>
          <a:p>
            <a:r>
              <a:rPr lang="en-US" dirty="0">
                <a:solidFill>
                  <a:schemeClr val="bg1"/>
                </a:solidFill>
              </a:rPr>
              <a:t>Moroni 10:9-17; D&amp;C 46; 1 Corinthians 12-14</a:t>
            </a:r>
          </a:p>
        </p:txBody>
      </p:sp>
      <p:sp>
        <p:nvSpPr>
          <p:cNvPr id="6" name="TextBox 5"/>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Given By the Spirit</a:t>
            </a:r>
          </a:p>
        </p:txBody>
      </p:sp>
      <p:sp>
        <p:nvSpPr>
          <p:cNvPr id="8" name="TextBox 7"/>
          <p:cNvSpPr txBox="1"/>
          <p:nvPr/>
        </p:nvSpPr>
        <p:spPr>
          <a:xfrm>
            <a:off x="711415" y="889843"/>
            <a:ext cx="3962400" cy="5078313"/>
          </a:xfrm>
          <a:prstGeom prst="rect">
            <a:avLst/>
          </a:prstGeom>
          <a:noFill/>
        </p:spPr>
        <p:txBody>
          <a:bodyPr wrap="square" rtlCol="0">
            <a:spAutoFit/>
          </a:bodyPr>
          <a:lstStyle/>
          <a:p>
            <a:pPr fontAlgn="base"/>
            <a:r>
              <a:rPr lang="en-US" dirty="0">
                <a:solidFill>
                  <a:schemeClr val="bg1"/>
                </a:solidFill>
              </a:rPr>
              <a:t>To teach the word of wisdom</a:t>
            </a:r>
          </a:p>
          <a:p>
            <a:pPr fontAlgn="base"/>
            <a:endParaRPr lang="en-US" dirty="0">
              <a:solidFill>
                <a:schemeClr val="bg1"/>
              </a:solidFill>
            </a:endParaRPr>
          </a:p>
          <a:p>
            <a:pPr fontAlgn="base"/>
            <a:r>
              <a:rPr lang="en-US" dirty="0">
                <a:solidFill>
                  <a:schemeClr val="bg1"/>
                </a:solidFill>
              </a:rPr>
              <a:t>To teach the word in knowledge</a:t>
            </a:r>
          </a:p>
          <a:p>
            <a:pPr fontAlgn="base"/>
            <a:endParaRPr lang="en-US" dirty="0">
              <a:solidFill>
                <a:schemeClr val="bg1"/>
              </a:solidFill>
            </a:endParaRPr>
          </a:p>
          <a:p>
            <a:pPr fontAlgn="base"/>
            <a:r>
              <a:rPr lang="en-US" dirty="0">
                <a:solidFill>
                  <a:schemeClr val="bg1"/>
                </a:solidFill>
              </a:rPr>
              <a:t>To have great faith</a:t>
            </a:r>
          </a:p>
          <a:p>
            <a:pPr fontAlgn="base"/>
            <a:endParaRPr lang="en-US" dirty="0">
              <a:solidFill>
                <a:schemeClr val="bg1"/>
              </a:solidFill>
            </a:endParaRPr>
          </a:p>
          <a:p>
            <a:pPr fontAlgn="base"/>
            <a:r>
              <a:rPr lang="en-US" dirty="0">
                <a:solidFill>
                  <a:schemeClr val="bg1"/>
                </a:solidFill>
              </a:rPr>
              <a:t>To have the gift of healing</a:t>
            </a:r>
          </a:p>
          <a:p>
            <a:pPr fontAlgn="base"/>
            <a:endParaRPr lang="en-US" dirty="0">
              <a:solidFill>
                <a:schemeClr val="bg1"/>
              </a:solidFill>
            </a:endParaRPr>
          </a:p>
          <a:p>
            <a:pPr fontAlgn="base"/>
            <a:r>
              <a:rPr lang="en-US" dirty="0">
                <a:solidFill>
                  <a:schemeClr val="bg1"/>
                </a:solidFill>
              </a:rPr>
              <a:t>To work mighty miracles</a:t>
            </a:r>
          </a:p>
          <a:p>
            <a:pPr fontAlgn="base"/>
            <a:endParaRPr lang="en-US" dirty="0">
              <a:solidFill>
                <a:schemeClr val="bg1"/>
              </a:solidFill>
            </a:endParaRPr>
          </a:p>
          <a:p>
            <a:pPr fontAlgn="base"/>
            <a:r>
              <a:rPr lang="en-US" dirty="0">
                <a:solidFill>
                  <a:schemeClr val="bg1"/>
                </a:solidFill>
              </a:rPr>
              <a:t>To prophesy</a:t>
            </a:r>
          </a:p>
          <a:p>
            <a:pPr fontAlgn="base"/>
            <a:endParaRPr lang="en-US" dirty="0">
              <a:solidFill>
                <a:schemeClr val="bg1"/>
              </a:solidFill>
            </a:endParaRPr>
          </a:p>
          <a:p>
            <a:pPr fontAlgn="base"/>
            <a:r>
              <a:rPr lang="en-US" dirty="0">
                <a:solidFill>
                  <a:schemeClr val="bg1"/>
                </a:solidFill>
              </a:rPr>
              <a:t>To behold angels and ministering spirits</a:t>
            </a:r>
          </a:p>
          <a:p>
            <a:pPr fontAlgn="base"/>
            <a:endParaRPr lang="en-US" dirty="0">
              <a:solidFill>
                <a:schemeClr val="bg1"/>
              </a:solidFill>
            </a:endParaRPr>
          </a:p>
          <a:p>
            <a:pPr fontAlgn="base"/>
            <a:r>
              <a:rPr lang="en-US" dirty="0">
                <a:solidFill>
                  <a:schemeClr val="bg1"/>
                </a:solidFill>
              </a:rPr>
              <a:t>Speaking in tongues</a:t>
            </a:r>
          </a:p>
          <a:p>
            <a:pPr fontAlgn="base"/>
            <a:endParaRPr lang="en-US" dirty="0">
              <a:solidFill>
                <a:schemeClr val="bg1"/>
              </a:solidFill>
            </a:endParaRPr>
          </a:p>
          <a:p>
            <a:pPr fontAlgn="base"/>
            <a:r>
              <a:rPr lang="en-US" dirty="0">
                <a:solidFill>
                  <a:schemeClr val="bg1"/>
                </a:solidFill>
              </a:rPr>
              <a:t>Interpretation of languages and divers kinds of tongues</a:t>
            </a:r>
          </a:p>
        </p:txBody>
      </p:sp>
      <p:pic>
        <p:nvPicPr>
          <p:cNvPr id="3" name="Picture 2">
            <a:extLst>
              <a:ext uri="{FF2B5EF4-FFF2-40B4-BE49-F238E27FC236}">
                <a16:creationId xmlns:a16="http://schemas.microsoft.com/office/drawing/2014/main" id="{EFCDD18D-E35E-4022-8D46-DFA0408C0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296" y="735021"/>
            <a:ext cx="1314450" cy="1143000"/>
          </a:xfrm>
          <a:prstGeom prst="rect">
            <a:avLst/>
          </a:prstGeom>
        </p:spPr>
      </p:pic>
      <p:pic>
        <p:nvPicPr>
          <p:cNvPr id="7" name="Picture 6">
            <a:extLst>
              <a:ext uri="{FF2B5EF4-FFF2-40B4-BE49-F238E27FC236}">
                <a16:creationId xmlns:a16="http://schemas.microsoft.com/office/drawing/2014/main" id="{1A07AB59-8021-4ADE-9B8C-430F6918D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572" y="2167798"/>
            <a:ext cx="1411124" cy="1830468"/>
          </a:xfrm>
          <a:prstGeom prst="rect">
            <a:avLst/>
          </a:prstGeom>
        </p:spPr>
      </p:pic>
      <p:pic>
        <p:nvPicPr>
          <p:cNvPr id="12" name="Picture 11">
            <a:extLst>
              <a:ext uri="{FF2B5EF4-FFF2-40B4-BE49-F238E27FC236}">
                <a16:creationId xmlns:a16="http://schemas.microsoft.com/office/drawing/2014/main" id="{DC66A6C3-7522-4E7B-807C-9DC2E4DE6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998" y="1177198"/>
            <a:ext cx="1524000" cy="1981200"/>
          </a:xfrm>
          <a:prstGeom prst="rect">
            <a:avLst/>
          </a:prstGeom>
        </p:spPr>
      </p:pic>
      <p:pic>
        <p:nvPicPr>
          <p:cNvPr id="15" name="Picture 14">
            <a:extLst>
              <a:ext uri="{FF2B5EF4-FFF2-40B4-BE49-F238E27FC236}">
                <a16:creationId xmlns:a16="http://schemas.microsoft.com/office/drawing/2014/main" id="{4C4863E6-E973-40A7-88F8-94D2BDC64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0112" y="3321121"/>
            <a:ext cx="1411124" cy="1506793"/>
          </a:xfrm>
          <a:prstGeom prst="rect">
            <a:avLst/>
          </a:prstGeom>
        </p:spPr>
      </p:pic>
      <p:pic>
        <p:nvPicPr>
          <p:cNvPr id="17" name="Picture 16">
            <a:extLst>
              <a:ext uri="{FF2B5EF4-FFF2-40B4-BE49-F238E27FC236}">
                <a16:creationId xmlns:a16="http://schemas.microsoft.com/office/drawing/2014/main" id="{D7135A34-E16B-4480-B3CF-7819FD90EA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192" y="4990638"/>
            <a:ext cx="2600325" cy="1057275"/>
          </a:xfrm>
          <a:prstGeom prst="rect">
            <a:avLst/>
          </a:prstGeom>
        </p:spPr>
      </p:pic>
      <p:pic>
        <p:nvPicPr>
          <p:cNvPr id="19" name="Picture 18">
            <a:extLst>
              <a:ext uri="{FF2B5EF4-FFF2-40B4-BE49-F238E27FC236}">
                <a16:creationId xmlns:a16="http://schemas.microsoft.com/office/drawing/2014/main" id="{5A21D806-1F17-49DA-B14D-47826A9062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87776" y="869258"/>
            <a:ext cx="1809750" cy="3705225"/>
          </a:xfrm>
          <a:prstGeom prst="rect">
            <a:avLst/>
          </a:prstGeom>
        </p:spPr>
      </p:pic>
      <p:grpSp>
        <p:nvGrpSpPr>
          <p:cNvPr id="21" name="Group 20">
            <a:extLst>
              <a:ext uri="{FF2B5EF4-FFF2-40B4-BE49-F238E27FC236}">
                <a16:creationId xmlns:a16="http://schemas.microsoft.com/office/drawing/2014/main" id="{0BAAAC62-FF46-4A73-81A0-EF14AC024856}"/>
              </a:ext>
            </a:extLst>
          </p:cNvPr>
          <p:cNvGrpSpPr/>
          <p:nvPr/>
        </p:nvGrpSpPr>
        <p:grpSpPr>
          <a:xfrm>
            <a:off x="7764933" y="4810144"/>
            <a:ext cx="3962400" cy="1812195"/>
            <a:chOff x="7764933" y="4810144"/>
            <a:chExt cx="3962400" cy="1812195"/>
          </a:xfrm>
        </p:grpSpPr>
        <p:grpSp>
          <p:nvGrpSpPr>
            <p:cNvPr id="26" name="Group 18">
              <a:extLst>
                <a:ext uri="{FF2B5EF4-FFF2-40B4-BE49-F238E27FC236}">
                  <a16:creationId xmlns:a16="http://schemas.microsoft.com/office/drawing/2014/main" id="{94B2462D-0EE9-4C2E-85AE-69BBF85C3A63}"/>
                </a:ext>
              </a:extLst>
            </p:cNvPr>
            <p:cNvGrpSpPr/>
            <p:nvPr/>
          </p:nvGrpSpPr>
          <p:grpSpPr>
            <a:xfrm>
              <a:off x="7764933" y="4810144"/>
              <a:ext cx="3962400" cy="1812195"/>
              <a:chOff x="965200" y="2286000"/>
              <a:chExt cx="7302500" cy="2743200"/>
            </a:xfrm>
          </p:grpSpPr>
          <p:sp>
            <p:nvSpPr>
              <p:cNvPr id="27" name="Rectangle 26">
                <a:extLst>
                  <a:ext uri="{FF2B5EF4-FFF2-40B4-BE49-F238E27FC236}">
                    <a16:creationId xmlns:a16="http://schemas.microsoft.com/office/drawing/2014/main" id="{224594CA-856D-47E9-924F-EEBBB5A1DBDA}"/>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8D6283B-CFC9-49FC-82F5-B44C2B52234E}"/>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B1921E6-C231-49FF-A8F6-77391F9CC54B}"/>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54BE7F-6EA9-4E22-B38C-4B4BD337E22D}"/>
                  </a:ext>
                </a:extLst>
              </p:cNvPr>
              <p:cNvCxnSpPr>
                <a:stCxn id="28" idx="1"/>
                <a:endCxn id="2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E1862B3-3A10-4B7D-ADA2-554F8089CDBF}"/>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399EAB43-5E7A-4FB3-B7A1-0B3560B4DCCC}"/>
                </a:ext>
              </a:extLst>
            </p:cNvPr>
            <p:cNvSpPr/>
            <p:nvPr/>
          </p:nvSpPr>
          <p:spPr>
            <a:xfrm>
              <a:off x="8064998" y="5120575"/>
              <a:ext cx="3129346" cy="1200329"/>
            </a:xfrm>
            <a:prstGeom prst="rect">
              <a:avLst/>
            </a:prstGeom>
          </p:spPr>
          <p:txBody>
            <a:bodyPr wrap="square">
              <a:spAutoFit/>
            </a:bodyPr>
            <a:lstStyle/>
            <a:p>
              <a:pPr algn="ctr"/>
              <a:r>
                <a:rPr lang="en-US" sz="2400" b="1" dirty="0">
                  <a:solidFill>
                    <a:schemeClr val="bg1"/>
                  </a:solidFill>
                  <a:latin typeface="Open Sans"/>
                </a:rPr>
                <a:t>God grants gifts of the Spirit to profit His children</a:t>
              </a:r>
              <a:endParaRPr lang="en-US" sz="2400" dirty="0">
                <a:solidFill>
                  <a:schemeClr val="bg1"/>
                </a:solidFill>
              </a:endParaRPr>
            </a:p>
          </p:txBody>
        </p:sp>
      </p:grpSp>
    </p:spTree>
    <p:extLst>
      <p:ext uri="{BB962C8B-B14F-4D97-AF65-F5344CB8AC3E}">
        <p14:creationId xmlns:p14="http://schemas.microsoft.com/office/powerpoint/2010/main" val="2580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12" end="12"/>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A81C7B-2D46-4D7A-BB78-A07F4656B64E}"/>
              </a:ext>
            </a:extLst>
          </p:cNvPr>
          <p:cNvGraphicFramePr>
            <a:graphicFrameLocks noGrp="1"/>
          </p:cNvGraphicFramePr>
          <p:nvPr>
            <p:extLst>
              <p:ext uri="{D42A27DB-BD31-4B8C-83A1-F6EECF244321}">
                <p14:modId xmlns:p14="http://schemas.microsoft.com/office/powerpoint/2010/main" val="992456774"/>
              </p:ext>
            </p:extLst>
          </p:nvPr>
        </p:nvGraphicFramePr>
        <p:xfrm>
          <a:off x="406399" y="347133"/>
          <a:ext cx="11396134" cy="6432953"/>
        </p:xfrm>
        <a:graphic>
          <a:graphicData uri="http://schemas.openxmlformats.org/drawingml/2006/table">
            <a:tbl>
              <a:tblPr firstRow="1" bandRow="1">
                <a:tableStyleId>{5940675A-B579-460E-94D1-54222C63F5DA}</a:tableStyleId>
              </a:tblPr>
              <a:tblGrid>
                <a:gridCol w="5698067">
                  <a:extLst>
                    <a:ext uri="{9D8B030D-6E8A-4147-A177-3AD203B41FA5}">
                      <a16:colId xmlns:a16="http://schemas.microsoft.com/office/drawing/2014/main" val="3005291886"/>
                    </a:ext>
                  </a:extLst>
                </a:gridCol>
                <a:gridCol w="5698067">
                  <a:extLst>
                    <a:ext uri="{9D8B030D-6E8A-4147-A177-3AD203B41FA5}">
                      <a16:colId xmlns:a16="http://schemas.microsoft.com/office/drawing/2014/main" val="1774898296"/>
                    </a:ext>
                  </a:extLst>
                </a:gridCol>
              </a:tblGrid>
              <a:tr h="978990">
                <a:tc>
                  <a:txBody>
                    <a:bodyPr/>
                    <a:lstStyle/>
                    <a:p>
                      <a:pPr algn="ctr" fontAlgn="base"/>
                      <a:r>
                        <a:rPr lang="en-US" sz="3200" dirty="0">
                          <a:effectLst/>
                        </a:rPr>
                        <a:t>What I must do</a:t>
                      </a:r>
                    </a:p>
                  </a:txBody>
                  <a:tcPr marL="95250" marR="95250" marT="95250" marB="95250" anchor="ctr"/>
                </a:tc>
                <a:tc>
                  <a:txBody>
                    <a:bodyPr/>
                    <a:lstStyle/>
                    <a:p>
                      <a:pPr algn="ctr" fontAlgn="base"/>
                      <a:r>
                        <a:rPr lang="en-US" sz="3200" dirty="0">
                          <a:effectLst/>
                        </a:rPr>
                        <a:t>What God promises</a:t>
                      </a:r>
                    </a:p>
                  </a:txBody>
                  <a:tcPr marL="95250" marR="95250" marT="95250" marB="95250" anchor="ctr"/>
                </a:tc>
                <a:extLst>
                  <a:ext uri="{0D108BD9-81ED-4DB2-BD59-A6C34878D82A}">
                    <a16:rowId xmlns:a16="http://schemas.microsoft.com/office/drawing/2014/main" val="2020536014"/>
                  </a:ext>
                </a:extLst>
              </a:tr>
              <a:tr h="739744">
                <a:tc>
                  <a:txBody>
                    <a:bodyPr/>
                    <a:lstStyle/>
                    <a:p>
                      <a:pPr fontAlgn="base"/>
                      <a:endParaRPr lang="en-US" dirty="0">
                        <a:effectLst/>
                      </a:endParaRPr>
                    </a:p>
                  </a:txBody>
                  <a:tcPr marL="95250" marR="95250" marT="95250" marB="95250" anchor="ctr"/>
                </a:tc>
                <a:tc>
                  <a:txBody>
                    <a:bodyPr/>
                    <a:lstStyle/>
                    <a:p>
                      <a:pPr fontAlgn="base"/>
                      <a:endParaRPr lang="en-US" dirty="0">
                        <a:effectLst/>
                      </a:endParaRPr>
                    </a:p>
                  </a:txBody>
                  <a:tcPr marL="95250" marR="95250" marT="95250" marB="95250" anchor="ctr"/>
                </a:tc>
                <a:extLst>
                  <a:ext uri="{0D108BD9-81ED-4DB2-BD59-A6C34878D82A}">
                    <a16:rowId xmlns:a16="http://schemas.microsoft.com/office/drawing/2014/main" val="42284472"/>
                  </a:ext>
                </a:extLst>
              </a:tr>
              <a:tr h="808954">
                <a:tc>
                  <a:txBody>
                    <a:bodyPr/>
                    <a:lstStyle/>
                    <a:p>
                      <a:endParaRPr lang="en-US" dirty="0"/>
                    </a:p>
                  </a:txBody>
                  <a:tcPr/>
                </a:tc>
                <a:tc>
                  <a:txBody>
                    <a:bodyPr/>
                    <a:lstStyle/>
                    <a:p>
                      <a:endParaRPr lang="en-US"/>
                    </a:p>
                  </a:txBody>
                  <a:tcPr/>
                </a:tc>
                <a:extLst>
                  <a:ext uri="{0D108BD9-81ED-4DB2-BD59-A6C34878D82A}">
                    <a16:rowId xmlns:a16="http://schemas.microsoft.com/office/drawing/2014/main" val="41741043"/>
                  </a:ext>
                </a:extLst>
              </a:tr>
              <a:tr h="781053">
                <a:tc>
                  <a:txBody>
                    <a:bodyPr/>
                    <a:lstStyle/>
                    <a:p>
                      <a:endParaRPr lang="en-US" dirty="0"/>
                    </a:p>
                  </a:txBody>
                  <a:tcPr/>
                </a:tc>
                <a:tc>
                  <a:txBody>
                    <a:bodyPr/>
                    <a:lstStyle/>
                    <a:p>
                      <a:endParaRPr lang="en-US"/>
                    </a:p>
                  </a:txBody>
                  <a:tcPr/>
                </a:tc>
                <a:extLst>
                  <a:ext uri="{0D108BD9-81ED-4DB2-BD59-A6C34878D82A}">
                    <a16:rowId xmlns:a16="http://schemas.microsoft.com/office/drawing/2014/main" val="4147434562"/>
                  </a:ext>
                </a:extLst>
              </a:tr>
              <a:tr h="781053">
                <a:tc>
                  <a:txBody>
                    <a:bodyPr/>
                    <a:lstStyle/>
                    <a:p>
                      <a:endParaRPr lang="en-US"/>
                    </a:p>
                  </a:txBody>
                  <a:tcPr/>
                </a:tc>
                <a:tc>
                  <a:txBody>
                    <a:bodyPr/>
                    <a:lstStyle/>
                    <a:p>
                      <a:endParaRPr lang="en-US"/>
                    </a:p>
                  </a:txBody>
                  <a:tcPr/>
                </a:tc>
                <a:extLst>
                  <a:ext uri="{0D108BD9-81ED-4DB2-BD59-A6C34878D82A}">
                    <a16:rowId xmlns:a16="http://schemas.microsoft.com/office/drawing/2014/main" val="3010575346"/>
                  </a:ext>
                </a:extLst>
              </a:tr>
              <a:tr h="781053">
                <a:tc>
                  <a:txBody>
                    <a:bodyPr/>
                    <a:lstStyle/>
                    <a:p>
                      <a:endParaRPr lang="en-US"/>
                    </a:p>
                  </a:txBody>
                  <a:tcPr/>
                </a:tc>
                <a:tc>
                  <a:txBody>
                    <a:bodyPr/>
                    <a:lstStyle/>
                    <a:p>
                      <a:endParaRPr lang="en-US"/>
                    </a:p>
                  </a:txBody>
                  <a:tcPr/>
                </a:tc>
                <a:extLst>
                  <a:ext uri="{0D108BD9-81ED-4DB2-BD59-A6C34878D82A}">
                    <a16:rowId xmlns:a16="http://schemas.microsoft.com/office/drawing/2014/main" val="3019256643"/>
                  </a:ext>
                </a:extLst>
              </a:tr>
              <a:tr h="781053">
                <a:tc>
                  <a:txBody>
                    <a:bodyPr/>
                    <a:lstStyle/>
                    <a:p>
                      <a:endParaRPr lang="en-US"/>
                    </a:p>
                  </a:txBody>
                  <a:tcPr/>
                </a:tc>
                <a:tc>
                  <a:txBody>
                    <a:bodyPr/>
                    <a:lstStyle/>
                    <a:p>
                      <a:endParaRPr lang="en-US"/>
                    </a:p>
                  </a:txBody>
                  <a:tcPr/>
                </a:tc>
                <a:extLst>
                  <a:ext uri="{0D108BD9-81ED-4DB2-BD59-A6C34878D82A}">
                    <a16:rowId xmlns:a16="http://schemas.microsoft.com/office/drawing/2014/main" val="958865351"/>
                  </a:ext>
                </a:extLst>
              </a:tr>
              <a:tr h="781053">
                <a:tc>
                  <a:txBody>
                    <a:bodyPr/>
                    <a:lstStyle/>
                    <a:p>
                      <a:endParaRPr lang="en-US"/>
                    </a:p>
                  </a:txBody>
                  <a:tcPr/>
                </a:tc>
                <a:tc>
                  <a:txBody>
                    <a:bodyPr/>
                    <a:lstStyle/>
                    <a:p>
                      <a:endParaRPr lang="en-US" dirty="0"/>
                    </a:p>
                  </a:txBody>
                  <a:tcPr/>
                </a:tc>
                <a:extLst>
                  <a:ext uri="{0D108BD9-81ED-4DB2-BD59-A6C34878D82A}">
                    <a16:rowId xmlns:a16="http://schemas.microsoft.com/office/drawing/2014/main" val="913428606"/>
                  </a:ext>
                </a:extLst>
              </a:tr>
            </a:tbl>
          </a:graphicData>
        </a:graphic>
      </p:graphicFrame>
    </p:spTree>
    <p:extLst>
      <p:ext uri="{BB962C8B-B14F-4D97-AF65-F5344CB8AC3E}">
        <p14:creationId xmlns:p14="http://schemas.microsoft.com/office/powerpoint/2010/main" val="358391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59" y="0"/>
            <a:ext cx="3283074" cy="6694140"/>
          </a:xfrm>
          <a:prstGeom prst="rect">
            <a:avLst/>
          </a:prstGeom>
          <a:ln>
            <a:solidFill>
              <a:schemeClr val="tx1"/>
            </a:solidFill>
          </a:ln>
        </p:spPr>
        <p:txBody>
          <a:bodyPr wrap="square">
            <a:spAutoFit/>
          </a:bodyPr>
          <a:lstStyle/>
          <a:p>
            <a:pPr fontAlgn="base"/>
            <a:r>
              <a:rPr lang="en-US" sz="1300" b="1" dirty="0"/>
              <a:t>Gifts of the Spirit:</a:t>
            </a:r>
          </a:p>
          <a:p>
            <a:pPr fontAlgn="base"/>
            <a:r>
              <a:rPr lang="en-US" sz="1300" b="1" dirty="0"/>
              <a:t>Moroni 10:8-19</a:t>
            </a:r>
            <a:endParaRPr lang="en-US" sz="1300" dirty="0"/>
          </a:p>
          <a:p>
            <a:pPr fontAlgn="base"/>
            <a:r>
              <a:rPr lang="en-US" sz="1300" dirty="0"/>
              <a:t>Elder Bruce R. McConkie described the purposes and reasons for obtaining spiritual gifts:</a:t>
            </a:r>
          </a:p>
          <a:p>
            <a:pPr fontAlgn="base"/>
            <a:r>
              <a:rPr lang="en-US" sz="1300" dirty="0"/>
              <a:t>“[The purpose of spiritual gifts] is to enlighten, encourage, and edify the faithful so that they will inherit peace in this life and be guided toward eternal life in the world to come. Their presence is proof of the divinity of the Lord’s work; where they are not found, there the Church and kingdom of God is not. The promise is that they shall never be done away as long as the earth continues in its present state, except for unbelief (Moro. 10:19), but when the perfect day comes and the saints obtain exaltation, there will be no more need for them. As Paul expressed it, ‘When that which is perfect is come, then that which is in part shall be done away.’ (1 Cor. 13.)</a:t>
            </a:r>
          </a:p>
          <a:p>
            <a:pPr fontAlgn="base"/>
            <a:r>
              <a:rPr lang="en-US" sz="1300" dirty="0"/>
              <a:t>“Faithful persons are expected to seek the gifts of the Spirit with all their hearts. They are to ‘covet earnestly the best gifts’ (1 Cor. 12:31; D. &amp; C. 46:8), to ‘desire spiritual gifts’ (1 Cor. 14:1), ‘to ask of God, who </a:t>
            </a:r>
            <a:r>
              <a:rPr lang="en-US" sz="1300" dirty="0" err="1"/>
              <a:t>giveth</a:t>
            </a:r>
            <a:r>
              <a:rPr lang="en-US" sz="1300" dirty="0"/>
              <a:t> liberally.’ (D. &amp; C. 46:7; Matt. 7:7–8). To some will be given one gift; to others, another; and ‘unto some it may be given to have all those gifts, that there may be a head, in order that every member may be profited thereby.’ (D. &amp; C. 46:29.)” (</a:t>
            </a:r>
            <a:r>
              <a:rPr lang="en-US" sz="1300" i="1" dirty="0"/>
              <a:t>Mormon Doctrine,</a:t>
            </a:r>
            <a:r>
              <a:rPr lang="en-US" sz="1300" dirty="0"/>
              <a:t> 2nd ed. [1966], 314).</a:t>
            </a:r>
          </a:p>
        </p:txBody>
      </p:sp>
      <p:sp>
        <p:nvSpPr>
          <p:cNvPr id="4" name="Rectangle 3"/>
          <p:cNvSpPr/>
          <p:nvPr/>
        </p:nvSpPr>
        <p:spPr>
          <a:xfrm>
            <a:off x="7620000" y="0"/>
            <a:ext cx="4572000" cy="3970318"/>
          </a:xfrm>
          <a:prstGeom prst="rect">
            <a:avLst/>
          </a:prstGeom>
          <a:ln>
            <a:solidFill>
              <a:schemeClr val="tx1"/>
            </a:solidFill>
          </a:ln>
        </p:spPr>
        <p:txBody>
          <a:bodyPr>
            <a:spAutoFit/>
          </a:bodyPr>
          <a:lstStyle/>
          <a:p>
            <a:pPr fontAlgn="base"/>
            <a:r>
              <a:rPr lang="en-US" sz="1400" b="1" dirty="0"/>
              <a:t>Elder Jeffrey R. Holland of the Quorum of the Twelve Apostles shared the following thoughts on Moroni’s concluding words in the Book of Mormon:</a:t>
            </a:r>
          </a:p>
          <a:p>
            <a:pPr fontAlgn="base"/>
            <a:r>
              <a:rPr lang="en-US" sz="1400" dirty="0"/>
              <a:t>“Purity. Holiness. Character and conscience without blemish. All these through the grace of Christ, which cleanses our garments, sanctifies our souls, saves us from death, and restores us to our divine origins.</a:t>
            </a:r>
          </a:p>
          <a:p>
            <a:pPr fontAlgn="base"/>
            <a:r>
              <a:rPr lang="en-US" sz="1400" dirty="0"/>
              <a:t>“With his last recorded breath Moroni bore witness of his own firm faith in such divine redemption. …</a:t>
            </a:r>
          </a:p>
          <a:p>
            <a:pPr fontAlgn="base"/>
            <a:r>
              <a:rPr lang="en-US" sz="1400" dirty="0"/>
              <a:t>“Thus the Book of Mormon ends, flying as it were with Moroni, on the promise of the Holy Resurrection. [See Revelation 14:6.] That is most fitting, for this sacred testament—written by prophets, delivered by angels, protected by God—speaks as one ‘crying from the dead,’ exhorting all to come unto Christ and be perfected in him, a process culminating in the perfection of celestial glory” (</a:t>
            </a:r>
            <a:r>
              <a:rPr lang="en-US" sz="1400" i="1" dirty="0"/>
              <a:t>Christ and the New Covenant: The Messianic Message of the Book of Mormon</a:t>
            </a:r>
            <a:r>
              <a:rPr lang="en-US" sz="1400" dirty="0"/>
              <a:t> [1997], 339).</a:t>
            </a:r>
          </a:p>
        </p:txBody>
      </p:sp>
      <p:sp>
        <p:nvSpPr>
          <p:cNvPr id="5" name="Rectangle 4">
            <a:extLst>
              <a:ext uri="{FF2B5EF4-FFF2-40B4-BE49-F238E27FC236}">
                <a16:creationId xmlns:a16="http://schemas.microsoft.com/office/drawing/2014/main" id="{8411718C-AD3E-4E4F-9CDC-2FAFBF9F992C}"/>
              </a:ext>
            </a:extLst>
          </p:cNvPr>
          <p:cNvSpPr/>
          <p:nvPr/>
        </p:nvSpPr>
        <p:spPr>
          <a:xfrm>
            <a:off x="3318933" y="0"/>
            <a:ext cx="4321982" cy="6555641"/>
          </a:xfrm>
          <a:prstGeom prst="rect">
            <a:avLst/>
          </a:prstGeom>
          <a:ln>
            <a:solidFill>
              <a:schemeClr val="tx1"/>
            </a:solidFill>
          </a:ln>
        </p:spPr>
        <p:txBody>
          <a:bodyPr wrap="square">
            <a:spAutoFit/>
          </a:bodyPr>
          <a:lstStyle/>
          <a:p>
            <a:pPr fontAlgn="base"/>
            <a:r>
              <a:rPr lang="en-US" sz="1400" b="1" i="1" dirty="0"/>
              <a:t>“One of the great tragedies of life, it seems to me, is when a person classifies himself as someone who has no talents or gifts. …</a:t>
            </a:r>
          </a:p>
          <a:p>
            <a:pPr fontAlgn="base"/>
            <a:r>
              <a:rPr lang="en-US" sz="1400" i="1" dirty="0"/>
              <a:t>“From Doctrine and Covenants 46:11–12, we have this truth: ‘For all have not every gift given unto them; for there are many gifts, and to every man is given a gift by the Spirit of God.</a:t>
            </a:r>
          </a:p>
          <a:p>
            <a:pPr fontAlgn="base"/>
            <a:r>
              <a:rPr lang="en-US" sz="1400" i="1" dirty="0"/>
              <a:t>“‘To some is given one, and to some is given another, that all may be profited thereby.’</a:t>
            </a:r>
          </a:p>
          <a:p>
            <a:pPr fontAlgn="base"/>
            <a:r>
              <a:rPr lang="en-US" sz="1400" i="1" dirty="0"/>
              <a:t>“God has given each of us one or more special talents. … It is up to each of us to search for and build upon the gifts which God has given. …</a:t>
            </a:r>
          </a:p>
          <a:p>
            <a:pPr fontAlgn="base"/>
            <a:r>
              <a:rPr lang="en-US" sz="1400" i="1" dirty="0"/>
              <a:t>“Let us review some … less-conspicuous gifts: the gift of asking; the gift of listening; the gift of hearing and using a still, small voice; the gift of being able to weep; the gift of avoiding contention; the gift of being agreeable; the gift of  avoiding vain repetition; the gift of seeking that which is righteous; the gift of not passing judgment; the gift of looking to God for guidance; the gift of being a disciple; the gift of caring for others; the gift of being able to ponder; the gift of offering prayer; the gift of bearing a mighty testimony; and the gift of receiving the Holy Ghost. …</a:t>
            </a:r>
          </a:p>
          <a:p>
            <a:pPr fontAlgn="base"/>
            <a:r>
              <a:rPr lang="en-US" sz="1400" i="1" dirty="0"/>
              <a:t>“God does live. He does bless us with gifts. As we develop and share our God-given gifts and benefit from the gifts of those around us, the world can be a better place and God’s work will move forward at a more rapid pace” (Marvin J. Ashton, “There Are Many Gifts,” Ensign, Nov. 1987, 20, 23).</a:t>
            </a:r>
          </a:p>
          <a:p>
            <a:pPr fontAlgn="base"/>
            <a:endParaRPr lang="en-US" sz="1400" b="0" i="1" dirty="0">
              <a:effectLst/>
            </a:endParaRPr>
          </a:p>
        </p:txBody>
      </p:sp>
    </p:spTree>
    <p:extLst>
      <p:ext uri="{BB962C8B-B14F-4D97-AF65-F5344CB8AC3E}">
        <p14:creationId xmlns:p14="http://schemas.microsoft.com/office/powerpoint/2010/main" val="372108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795619-6A49-418A-A15F-AC9E0A5A9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6188" y="6486299"/>
            <a:ext cx="3600312" cy="646331"/>
          </a:xfrm>
          <a:prstGeom prst="rect">
            <a:avLst/>
          </a:prstGeom>
          <a:noFill/>
        </p:spPr>
        <p:txBody>
          <a:bodyPr wrap="square" rtlCol="0">
            <a:spAutoFit/>
          </a:bodyPr>
          <a:lstStyle/>
          <a:p>
            <a:r>
              <a:rPr lang="en-US" dirty="0">
                <a:solidFill>
                  <a:schemeClr val="bg1"/>
                </a:solidFill>
              </a:rPr>
              <a:t>Moroni 10:8-17; 1 Corinthians 12:4-7, 11-17</a:t>
            </a:r>
          </a:p>
        </p:txBody>
      </p:sp>
      <p:sp>
        <p:nvSpPr>
          <p:cNvPr id="6" name="TextBox 5"/>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Gifts come in Different Ways</a:t>
            </a:r>
          </a:p>
        </p:txBody>
      </p:sp>
      <p:sp>
        <p:nvSpPr>
          <p:cNvPr id="8" name="TextBox 7"/>
          <p:cNvSpPr txBox="1"/>
          <p:nvPr/>
        </p:nvSpPr>
        <p:spPr>
          <a:xfrm>
            <a:off x="5952044" y="1039204"/>
            <a:ext cx="3962400" cy="1938992"/>
          </a:xfrm>
          <a:prstGeom prst="rect">
            <a:avLst/>
          </a:prstGeom>
          <a:noFill/>
        </p:spPr>
        <p:txBody>
          <a:bodyPr wrap="square" rtlCol="0">
            <a:spAutoFit/>
          </a:bodyPr>
          <a:lstStyle/>
          <a:p>
            <a:pPr fontAlgn="base"/>
            <a:r>
              <a:rPr lang="en-US" sz="2000" dirty="0">
                <a:solidFill>
                  <a:schemeClr val="bg1"/>
                </a:solidFill>
              </a:rPr>
              <a:t>“…there are diversities of gifts, but the same Spirit. And there are differences of administration, but the same given to every man to profit withal…</a:t>
            </a:r>
          </a:p>
          <a:p>
            <a:pPr fontAlgn="base"/>
            <a:endParaRPr lang="en-US" sz="2000" dirty="0">
              <a:solidFill>
                <a:schemeClr val="bg1"/>
              </a:solidFill>
            </a:endParaRPr>
          </a:p>
        </p:txBody>
      </p:sp>
      <p:pic>
        <p:nvPicPr>
          <p:cNvPr id="3" name="Picture 2">
            <a:extLst>
              <a:ext uri="{FF2B5EF4-FFF2-40B4-BE49-F238E27FC236}">
                <a16:creationId xmlns:a16="http://schemas.microsoft.com/office/drawing/2014/main" id="{DB5B4272-0279-426C-9E71-770C65EC1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490" y="1009898"/>
            <a:ext cx="3121063" cy="2074326"/>
          </a:xfrm>
          <a:prstGeom prst="rect">
            <a:avLst/>
          </a:prstGeom>
        </p:spPr>
      </p:pic>
      <p:pic>
        <p:nvPicPr>
          <p:cNvPr id="7" name="Picture 6">
            <a:extLst>
              <a:ext uri="{FF2B5EF4-FFF2-40B4-BE49-F238E27FC236}">
                <a16:creationId xmlns:a16="http://schemas.microsoft.com/office/drawing/2014/main" id="{373C5A72-5448-4A81-9E8B-AFC717544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026" y="2457449"/>
            <a:ext cx="2108999" cy="2639483"/>
          </a:xfrm>
          <a:prstGeom prst="rect">
            <a:avLst/>
          </a:prstGeom>
        </p:spPr>
      </p:pic>
      <p:pic>
        <p:nvPicPr>
          <p:cNvPr id="11" name="Picture 10">
            <a:extLst>
              <a:ext uri="{FF2B5EF4-FFF2-40B4-BE49-F238E27FC236}">
                <a16:creationId xmlns:a16="http://schemas.microsoft.com/office/drawing/2014/main" id="{128CF827-4E70-4DD2-B62C-F9AD5875D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100" y="4094122"/>
            <a:ext cx="1676400" cy="2514600"/>
          </a:xfrm>
          <a:prstGeom prst="rect">
            <a:avLst/>
          </a:prstGeom>
        </p:spPr>
      </p:pic>
      <p:sp>
        <p:nvSpPr>
          <p:cNvPr id="12" name="Rectangle 11">
            <a:extLst>
              <a:ext uri="{FF2B5EF4-FFF2-40B4-BE49-F238E27FC236}">
                <a16:creationId xmlns:a16="http://schemas.microsoft.com/office/drawing/2014/main" id="{5B9924E8-CB8C-43A4-B0FD-4D2F3652E0F3}"/>
              </a:ext>
            </a:extLst>
          </p:cNvPr>
          <p:cNvSpPr/>
          <p:nvPr/>
        </p:nvSpPr>
        <p:spPr>
          <a:xfrm>
            <a:off x="4214982" y="3310002"/>
            <a:ext cx="3718262" cy="1200329"/>
          </a:xfrm>
          <a:prstGeom prst="rect">
            <a:avLst/>
          </a:prstGeom>
        </p:spPr>
        <p:txBody>
          <a:bodyPr wrap="square">
            <a:spAutoFit/>
          </a:bodyPr>
          <a:lstStyle/>
          <a:p>
            <a:pPr fontAlgn="base"/>
            <a:r>
              <a:rPr lang="en-US" dirty="0">
                <a:solidFill>
                  <a:schemeClr val="bg1"/>
                </a:solidFill>
              </a:rPr>
              <a:t>All these [gifts] worketh that one and the selfsame Spirit, dividing to every man severally as he will. </a:t>
            </a:r>
          </a:p>
          <a:p>
            <a:pPr fontAlgn="base"/>
            <a:endParaRPr lang="en-US" dirty="0">
              <a:solidFill>
                <a:schemeClr val="bg1"/>
              </a:solidFill>
            </a:endParaRPr>
          </a:p>
        </p:txBody>
      </p:sp>
      <p:sp>
        <p:nvSpPr>
          <p:cNvPr id="13" name="Rectangle 12">
            <a:extLst>
              <a:ext uri="{FF2B5EF4-FFF2-40B4-BE49-F238E27FC236}">
                <a16:creationId xmlns:a16="http://schemas.microsoft.com/office/drawing/2014/main" id="{60CCAFA6-601D-4FAF-A291-8DE72BCCF48E}"/>
              </a:ext>
            </a:extLst>
          </p:cNvPr>
          <p:cNvSpPr/>
          <p:nvPr/>
        </p:nvSpPr>
        <p:spPr>
          <a:xfrm>
            <a:off x="4588933" y="5037849"/>
            <a:ext cx="4555067" cy="923330"/>
          </a:xfrm>
          <a:prstGeom prst="rect">
            <a:avLst/>
          </a:prstGeom>
        </p:spPr>
        <p:txBody>
          <a:bodyPr wrap="square">
            <a:spAutoFit/>
          </a:bodyPr>
          <a:lstStyle/>
          <a:p>
            <a:pPr fontAlgn="base"/>
            <a:r>
              <a:rPr lang="en-US" dirty="0">
                <a:solidFill>
                  <a:schemeClr val="bg1"/>
                </a:solidFill>
              </a:rPr>
              <a:t>For as the body is one, and hath many member, and all the member of that one body, being many, are one body; so also is Christ.” </a:t>
            </a:r>
          </a:p>
        </p:txBody>
      </p:sp>
    </p:spTree>
    <p:extLst>
      <p:ext uri="{BB962C8B-B14F-4D97-AF65-F5344CB8AC3E}">
        <p14:creationId xmlns:p14="http://schemas.microsoft.com/office/powerpoint/2010/main" val="19963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8997AD-87CD-4408-8DCF-433C4EE3A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6488667"/>
            <a:ext cx="2667000" cy="369332"/>
          </a:xfrm>
          <a:prstGeom prst="rect">
            <a:avLst/>
          </a:prstGeom>
          <a:noFill/>
        </p:spPr>
        <p:txBody>
          <a:bodyPr wrap="square" rtlCol="0">
            <a:spAutoFit/>
          </a:bodyPr>
          <a:lstStyle/>
          <a:p>
            <a:r>
              <a:rPr lang="en-US" dirty="0">
                <a:solidFill>
                  <a:schemeClr val="bg1"/>
                </a:solidFill>
              </a:rPr>
              <a:t>Moroni 10:8-17</a:t>
            </a:r>
          </a:p>
        </p:txBody>
      </p:sp>
      <p:sp>
        <p:nvSpPr>
          <p:cNvPr id="6" name="TextBox 5"/>
          <p:cNvSpPr txBox="1"/>
          <p:nvPr/>
        </p:nvSpPr>
        <p:spPr>
          <a:xfrm>
            <a:off x="1752600" y="1"/>
            <a:ext cx="8686800" cy="1015663"/>
          </a:xfrm>
          <a:prstGeom prst="rect">
            <a:avLst/>
          </a:prstGeom>
          <a:noFill/>
        </p:spPr>
        <p:txBody>
          <a:bodyPr wrap="square" rtlCol="0">
            <a:spAutoFit/>
          </a:bodyPr>
          <a:lstStyle/>
          <a:p>
            <a:pPr algn="ctr"/>
            <a:r>
              <a:rPr lang="en-US" sz="6000" dirty="0">
                <a:solidFill>
                  <a:schemeClr val="bg1"/>
                </a:solidFill>
                <a:latin typeface="Algerian" pitchFamily="82" charset="0"/>
              </a:rPr>
              <a:t>Being Deceived</a:t>
            </a:r>
          </a:p>
        </p:txBody>
      </p:sp>
      <p:sp>
        <p:nvSpPr>
          <p:cNvPr id="8" name="TextBox 7"/>
          <p:cNvSpPr txBox="1"/>
          <p:nvPr/>
        </p:nvSpPr>
        <p:spPr>
          <a:xfrm>
            <a:off x="685799" y="1049195"/>
            <a:ext cx="5410200" cy="5016758"/>
          </a:xfrm>
          <a:prstGeom prst="rect">
            <a:avLst/>
          </a:prstGeom>
          <a:noFill/>
        </p:spPr>
        <p:txBody>
          <a:bodyPr wrap="square" rtlCol="0">
            <a:spAutoFit/>
          </a:bodyPr>
          <a:lstStyle/>
          <a:p>
            <a:pPr fontAlgn="base"/>
            <a:r>
              <a:rPr lang="en-US" sz="1600" dirty="0">
                <a:solidFill>
                  <a:schemeClr val="bg1"/>
                </a:solidFill>
              </a:rPr>
              <a:t>Wherefore, beware lest ye are deceived; and that ye may not be deceived seek ye earnestly the best gifts, always remembering for what they are given;</a:t>
            </a:r>
          </a:p>
          <a:p>
            <a:pPr fontAlgn="base"/>
            <a:endParaRPr lang="en-US" sz="1600" dirty="0">
              <a:solidFill>
                <a:schemeClr val="bg1"/>
              </a:solidFill>
            </a:endParaRPr>
          </a:p>
          <a:p>
            <a:pPr fontAlgn="base"/>
            <a:r>
              <a:rPr lang="en-US" sz="1600" dirty="0">
                <a:solidFill>
                  <a:schemeClr val="bg1"/>
                </a:solidFill>
              </a:rPr>
              <a:t>For verily I say unto you, they are given for the benefit of those who love me and keep all my commandments, and him that </a:t>
            </a:r>
            <a:r>
              <a:rPr lang="en-US" sz="1600" dirty="0" err="1">
                <a:solidFill>
                  <a:schemeClr val="bg1"/>
                </a:solidFill>
              </a:rPr>
              <a:t>seeketh</a:t>
            </a:r>
            <a:r>
              <a:rPr lang="en-US" sz="1600" dirty="0">
                <a:solidFill>
                  <a:schemeClr val="bg1"/>
                </a:solidFill>
              </a:rPr>
              <a:t> so to do; that all may be benefited that seek or that ask of me, that ask and not for a sign that they may consume it upon their lusts.</a:t>
            </a:r>
          </a:p>
          <a:p>
            <a:pPr fontAlgn="base"/>
            <a:endParaRPr lang="en-US" sz="1600" dirty="0">
              <a:solidFill>
                <a:schemeClr val="bg1"/>
              </a:solidFill>
            </a:endParaRPr>
          </a:p>
          <a:p>
            <a:pPr fontAlgn="base"/>
            <a:r>
              <a:rPr lang="en-US" sz="1600" dirty="0">
                <a:solidFill>
                  <a:schemeClr val="bg1"/>
                </a:solidFill>
              </a:rPr>
              <a:t> And again, verily I say unto you, I would that ye should always remember, and always retain in your minds what those gifts are, that are given unto the church.</a:t>
            </a:r>
          </a:p>
          <a:p>
            <a:pPr fontAlgn="base"/>
            <a:endParaRPr lang="en-US" sz="1600" dirty="0">
              <a:solidFill>
                <a:schemeClr val="bg1"/>
              </a:solidFill>
            </a:endParaRPr>
          </a:p>
          <a:p>
            <a:pPr fontAlgn="base"/>
            <a:r>
              <a:rPr lang="en-US" sz="1600" dirty="0">
                <a:solidFill>
                  <a:schemeClr val="bg1"/>
                </a:solidFill>
              </a:rPr>
              <a:t> For all have not every gift given unto them; for there are many gifts, and to every man is given a gift by the Spirit of God.</a:t>
            </a:r>
          </a:p>
          <a:p>
            <a:pPr fontAlgn="base"/>
            <a:endParaRPr lang="en-US" sz="1600" dirty="0">
              <a:solidFill>
                <a:schemeClr val="bg1"/>
              </a:solidFill>
            </a:endParaRPr>
          </a:p>
          <a:p>
            <a:pPr fontAlgn="base"/>
            <a:r>
              <a:rPr lang="en-US" sz="1600" dirty="0">
                <a:solidFill>
                  <a:schemeClr val="bg1"/>
                </a:solidFill>
              </a:rPr>
              <a:t> To some is given one, and to some is given another, that all may be profited thereby.</a:t>
            </a:r>
          </a:p>
          <a:p>
            <a:pPr fontAlgn="base"/>
            <a:r>
              <a:rPr lang="en-US" sz="1200" dirty="0">
                <a:solidFill>
                  <a:schemeClr val="bg1"/>
                </a:solidFill>
              </a:rPr>
              <a:t>D&amp;C 46:8-12</a:t>
            </a:r>
          </a:p>
        </p:txBody>
      </p:sp>
      <p:pic>
        <p:nvPicPr>
          <p:cNvPr id="3" name="Picture 2">
            <a:extLst>
              <a:ext uri="{FF2B5EF4-FFF2-40B4-BE49-F238E27FC236}">
                <a16:creationId xmlns:a16="http://schemas.microsoft.com/office/drawing/2014/main" id="{F673D8EB-9B0A-4608-B6D3-A29FF930C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442" y="1004609"/>
            <a:ext cx="1828800" cy="1028700"/>
          </a:xfrm>
          <a:prstGeom prst="rect">
            <a:avLst/>
          </a:prstGeom>
        </p:spPr>
      </p:pic>
      <p:pic>
        <p:nvPicPr>
          <p:cNvPr id="7" name="Picture 6">
            <a:extLst>
              <a:ext uri="{FF2B5EF4-FFF2-40B4-BE49-F238E27FC236}">
                <a16:creationId xmlns:a16="http://schemas.microsoft.com/office/drawing/2014/main" id="{254692A5-A3B5-48D3-829B-CFD8C7609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127" y="2468451"/>
            <a:ext cx="1524630" cy="2038963"/>
          </a:xfrm>
          <a:prstGeom prst="rect">
            <a:avLst/>
          </a:prstGeom>
        </p:spPr>
      </p:pic>
      <p:pic>
        <p:nvPicPr>
          <p:cNvPr id="11" name="Picture 10">
            <a:extLst>
              <a:ext uri="{FF2B5EF4-FFF2-40B4-BE49-F238E27FC236}">
                <a16:creationId xmlns:a16="http://schemas.microsoft.com/office/drawing/2014/main" id="{8561B80C-D924-4BC0-8D0D-8D2D843F9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9541" y="2524111"/>
            <a:ext cx="3095625" cy="2066925"/>
          </a:xfrm>
          <a:prstGeom prst="rect">
            <a:avLst/>
          </a:prstGeom>
        </p:spPr>
      </p:pic>
      <p:pic>
        <p:nvPicPr>
          <p:cNvPr id="13" name="Picture 12">
            <a:extLst>
              <a:ext uri="{FF2B5EF4-FFF2-40B4-BE49-F238E27FC236}">
                <a16:creationId xmlns:a16="http://schemas.microsoft.com/office/drawing/2014/main" id="{5FC976C7-89A1-4BB2-A617-FF45CC4DA9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11" y="4942556"/>
            <a:ext cx="5041287" cy="1739244"/>
          </a:xfrm>
          <a:prstGeom prst="rect">
            <a:avLst/>
          </a:prstGeom>
        </p:spPr>
      </p:pic>
    </p:spTree>
    <p:extLst>
      <p:ext uri="{BB962C8B-B14F-4D97-AF65-F5344CB8AC3E}">
        <p14:creationId xmlns:p14="http://schemas.microsoft.com/office/powerpoint/2010/main" val="28280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 presetClass="entr" presetSubtype="0" fill="hold" nodeType="with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8536B-F195-4E09-AC18-0A5E71B28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6667" cy="6858000"/>
          </a:xfrm>
          <a:prstGeom prst="rect">
            <a:avLst/>
          </a:prstGeom>
        </p:spPr>
      </p:pic>
      <p:sp>
        <p:nvSpPr>
          <p:cNvPr id="5" name="TextBox 4"/>
          <p:cNvSpPr txBox="1"/>
          <p:nvPr/>
        </p:nvSpPr>
        <p:spPr>
          <a:xfrm>
            <a:off x="165847" y="6488667"/>
            <a:ext cx="2667000" cy="369332"/>
          </a:xfrm>
          <a:prstGeom prst="rect">
            <a:avLst/>
          </a:prstGeom>
          <a:noFill/>
        </p:spPr>
        <p:txBody>
          <a:bodyPr wrap="square" rtlCol="0">
            <a:spAutoFit/>
          </a:bodyPr>
          <a:lstStyle/>
          <a:p>
            <a:r>
              <a:rPr lang="en-US" dirty="0">
                <a:solidFill>
                  <a:schemeClr val="bg1"/>
                </a:solidFill>
              </a:rPr>
              <a:t>Moroni 10:18</a:t>
            </a:r>
          </a:p>
        </p:txBody>
      </p:sp>
      <p:sp>
        <p:nvSpPr>
          <p:cNvPr id="8" name="TextBox 7"/>
          <p:cNvSpPr txBox="1"/>
          <p:nvPr/>
        </p:nvSpPr>
        <p:spPr>
          <a:xfrm>
            <a:off x="3572934" y="1767006"/>
            <a:ext cx="7366000" cy="3970318"/>
          </a:xfrm>
          <a:prstGeom prst="rect">
            <a:avLst/>
          </a:prstGeom>
          <a:noFill/>
        </p:spPr>
        <p:txBody>
          <a:bodyPr wrap="square" rtlCol="0">
            <a:spAutoFit/>
          </a:bodyPr>
          <a:lstStyle/>
          <a:p>
            <a:pPr fontAlgn="base"/>
            <a:r>
              <a:rPr lang="en-US" sz="2800" dirty="0">
                <a:solidFill>
                  <a:schemeClr val="bg1"/>
                </a:solidFill>
              </a:rPr>
              <a:t>“The light of Christ is neither the Holy Ghost nor the gift of the Holy Ghost; but that member of the Godhead, because he alone with the Father and the Son is God, uses the light of Christ for his purposes. Thus spiritual gifts, the gifts of God…come from God by the power of the Holy Ghost. …meaning the Holy Ghost uses the light of Christ to transmit his gifts.”</a:t>
            </a:r>
          </a:p>
          <a:p>
            <a:pPr fontAlgn="base"/>
            <a:r>
              <a:rPr lang="en-US" sz="2800" dirty="0">
                <a:solidFill>
                  <a:schemeClr val="bg1"/>
                </a:solidFill>
              </a:rPr>
              <a:t>Bruce R. McConkie</a:t>
            </a:r>
          </a:p>
        </p:txBody>
      </p:sp>
      <p:pic>
        <p:nvPicPr>
          <p:cNvPr id="9" name="Picture 8" descr="bruce R. McConkie.jpg"/>
          <p:cNvPicPr>
            <a:picLocks noChangeAspect="1"/>
          </p:cNvPicPr>
          <p:nvPr/>
        </p:nvPicPr>
        <p:blipFill>
          <a:blip r:embed="rId3" cstate="print"/>
          <a:stretch>
            <a:fillRect/>
          </a:stretch>
        </p:blipFill>
        <p:spPr>
          <a:xfrm>
            <a:off x="1131047" y="2418581"/>
            <a:ext cx="1701800" cy="2375429"/>
          </a:xfrm>
          <a:prstGeom prst="rect">
            <a:avLst/>
          </a:prstGeom>
        </p:spPr>
      </p:pic>
    </p:spTree>
    <p:extLst>
      <p:ext uri="{BB962C8B-B14F-4D97-AF65-F5344CB8AC3E}">
        <p14:creationId xmlns:p14="http://schemas.microsoft.com/office/powerpoint/2010/main" val="344613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E0A0FB-5861-4AC4-8AA5-1E84A2739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8600" y="6488668"/>
            <a:ext cx="8229600" cy="369332"/>
          </a:xfrm>
          <a:prstGeom prst="rect">
            <a:avLst/>
          </a:prstGeom>
          <a:noFill/>
        </p:spPr>
        <p:txBody>
          <a:bodyPr wrap="square" rtlCol="0">
            <a:spAutoFit/>
          </a:bodyPr>
          <a:lstStyle/>
          <a:p>
            <a:r>
              <a:rPr lang="en-US" dirty="0">
                <a:solidFill>
                  <a:schemeClr val="bg1"/>
                </a:solidFill>
              </a:rPr>
              <a:t>Moroni 10:18—excerpts from President George Q. Cannon</a:t>
            </a:r>
          </a:p>
        </p:txBody>
      </p:sp>
      <p:sp>
        <p:nvSpPr>
          <p:cNvPr id="6" name="TextBox 5"/>
          <p:cNvSpPr txBox="1"/>
          <p:nvPr/>
        </p:nvSpPr>
        <p:spPr>
          <a:xfrm>
            <a:off x="1752600" y="1"/>
            <a:ext cx="8686800" cy="1015663"/>
          </a:xfrm>
          <a:prstGeom prst="rect">
            <a:avLst/>
          </a:prstGeom>
          <a:noFill/>
        </p:spPr>
        <p:txBody>
          <a:bodyPr wrap="square" rtlCol="0">
            <a:spAutoFit/>
          </a:bodyPr>
          <a:lstStyle/>
          <a:p>
            <a:pPr algn="ctr"/>
            <a:r>
              <a:rPr lang="en-US" sz="6000" dirty="0">
                <a:solidFill>
                  <a:schemeClr val="bg1"/>
                </a:solidFill>
                <a:latin typeface="Algerian" pitchFamily="82" charset="0"/>
              </a:rPr>
              <a:t>Gifts of God</a:t>
            </a:r>
          </a:p>
        </p:txBody>
      </p:sp>
      <p:sp>
        <p:nvSpPr>
          <p:cNvPr id="8" name="TextBox 7"/>
          <p:cNvSpPr txBox="1"/>
          <p:nvPr/>
        </p:nvSpPr>
        <p:spPr>
          <a:xfrm>
            <a:off x="723205" y="1015664"/>
            <a:ext cx="6743262" cy="3416320"/>
          </a:xfrm>
          <a:prstGeom prst="rect">
            <a:avLst/>
          </a:prstGeom>
          <a:noFill/>
        </p:spPr>
        <p:txBody>
          <a:bodyPr wrap="square" rtlCol="0">
            <a:spAutoFit/>
          </a:bodyPr>
          <a:lstStyle/>
          <a:p>
            <a:pPr fontAlgn="base"/>
            <a:r>
              <a:rPr lang="en-US" dirty="0">
                <a:solidFill>
                  <a:schemeClr val="bg1"/>
                </a:solidFill>
              </a:rPr>
              <a:t>Are you searching for the gifts that God has promised to bestow upon you?</a:t>
            </a:r>
          </a:p>
          <a:p>
            <a:pPr fontAlgn="base"/>
            <a:endParaRPr lang="en-US" dirty="0">
              <a:solidFill>
                <a:schemeClr val="bg1"/>
              </a:solidFill>
            </a:endParaRPr>
          </a:p>
          <a:p>
            <a:pPr fontAlgn="base"/>
            <a:r>
              <a:rPr lang="en-US" dirty="0">
                <a:solidFill>
                  <a:schemeClr val="bg1"/>
                </a:solidFill>
              </a:rPr>
              <a:t>Have you prayed (through Jesus Christ)for what these gifts might be or how to obtain them?</a:t>
            </a:r>
          </a:p>
          <a:p>
            <a:pPr fontAlgn="base"/>
            <a:endParaRPr lang="en-US" dirty="0">
              <a:solidFill>
                <a:schemeClr val="bg1"/>
              </a:solidFill>
            </a:endParaRPr>
          </a:p>
          <a:p>
            <a:pPr fontAlgn="base"/>
            <a:r>
              <a:rPr lang="en-US" dirty="0">
                <a:solidFill>
                  <a:schemeClr val="bg1"/>
                </a:solidFill>
              </a:rPr>
              <a:t>If I am an angry man…it is my duty to pray for charity</a:t>
            </a:r>
          </a:p>
          <a:p>
            <a:pPr fontAlgn="base"/>
            <a:endParaRPr lang="en-US" dirty="0">
              <a:solidFill>
                <a:schemeClr val="bg1"/>
              </a:solidFill>
            </a:endParaRPr>
          </a:p>
          <a:p>
            <a:pPr fontAlgn="base"/>
            <a:r>
              <a:rPr lang="en-US" dirty="0">
                <a:solidFill>
                  <a:schemeClr val="bg1"/>
                </a:solidFill>
              </a:rPr>
              <a:t>If I am an envious man…it is my duty to search for charity</a:t>
            </a:r>
          </a:p>
          <a:p>
            <a:pPr fontAlgn="base"/>
            <a:endParaRPr lang="en-US" dirty="0">
              <a:solidFill>
                <a:schemeClr val="bg1"/>
              </a:solidFill>
            </a:endParaRPr>
          </a:p>
          <a:p>
            <a:pPr fontAlgn="base"/>
            <a:r>
              <a:rPr lang="en-US" dirty="0">
                <a:solidFill>
                  <a:schemeClr val="bg1"/>
                </a:solidFill>
              </a:rPr>
              <a:t>If I am weak in my testimony…it is my duty to ask of God for strength, for wisdom, for knowledge of the truth</a:t>
            </a:r>
          </a:p>
        </p:txBody>
      </p:sp>
      <p:sp>
        <p:nvSpPr>
          <p:cNvPr id="9" name="TextBox 8"/>
          <p:cNvSpPr txBox="1"/>
          <p:nvPr/>
        </p:nvSpPr>
        <p:spPr>
          <a:xfrm>
            <a:off x="5172590" y="4971200"/>
            <a:ext cx="3657600" cy="1477328"/>
          </a:xfrm>
          <a:prstGeom prst="rect">
            <a:avLst/>
          </a:prstGeom>
          <a:noFill/>
        </p:spPr>
        <p:txBody>
          <a:bodyPr wrap="square" rtlCol="0">
            <a:spAutoFit/>
          </a:bodyPr>
          <a:lstStyle/>
          <a:p>
            <a:pPr fontAlgn="base"/>
            <a:r>
              <a:rPr lang="en-US" dirty="0">
                <a:solidFill>
                  <a:schemeClr val="bg1"/>
                </a:solidFill>
              </a:rPr>
              <a:t>He gives us these gifts, and bestows them upon those who seek after them…because God has promised to give the gifts that are necessary for our perfection</a:t>
            </a:r>
          </a:p>
        </p:txBody>
      </p:sp>
      <p:pic>
        <p:nvPicPr>
          <p:cNvPr id="3" name="Picture 2">
            <a:extLst>
              <a:ext uri="{FF2B5EF4-FFF2-40B4-BE49-F238E27FC236}">
                <a16:creationId xmlns:a16="http://schemas.microsoft.com/office/drawing/2014/main" id="{EF1C6A9A-FDCB-43E7-8558-D0D4220B3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180" y="5073134"/>
            <a:ext cx="1200150" cy="1600200"/>
          </a:xfrm>
          <a:prstGeom prst="rect">
            <a:avLst/>
          </a:prstGeom>
        </p:spPr>
      </p:pic>
      <p:pic>
        <p:nvPicPr>
          <p:cNvPr id="7" name="Picture 6">
            <a:extLst>
              <a:ext uri="{FF2B5EF4-FFF2-40B4-BE49-F238E27FC236}">
                <a16:creationId xmlns:a16="http://schemas.microsoft.com/office/drawing/2014/main" id="{7BE3AABD-18BE-4056-9EE2-04AB13FCA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108" y="965899"/>
            <a:ext cx="1666875" cy="1085850"/>
          </a:xfrm>
          <a:prstGeom prst="rect">
            <a:avLst/>
          </a:prstGeom>
        </p:spPr>
      </p:pic>
      <p:pic>
        <p:nvPicPr>
          <p:cNvPr id="12" name="Picture 11">
            <a:extLst>
              <a:ext uri="{FF2B5EF4-FFF2-40B4-BE49-F238E27FC236}">
                <a16:creationId xmlns:a16="http://schemas.microsoft.com/office/drawing/2014/main" id="{754187AA-6510-43B4-8A36-95B90DB15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546" y="2186553"/>
            <a:ext cx="2018055" cy="2515039"/>
          </a:xfrm>
          <a:prstGeom prst="rect">
            <a:avLst/>
          </a:prstGeom>
        </p:spPr>
      </p:pic>
      <p:pic>
        <p:nvPicPr>
          <p:cNvPr id="14" name="Picture 13">
            <a:extLst>
              <a:ext uri="{FF2B5EF4-FFF2-40B4-BE49-F238E27FC236}">
                <a16:creationId xmlns:a16="http://schemas.microsoft.com/office/drawing/2014/main" id="{781DF0C8-29B3-4AF1-A302-5A6F2529CE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1990" y="4603838"/>
            <a:ext cx="1828800" cy="1828800"/>
          </a:xfrm>
          <a:prstGeom prst="rect">
            <a:avLst/>
          </a:prstGeom>
        </p:spPr>
      </p:pic>
    </p:spTree>
    <p:extLst>
      <p:ext uri="{BB962C8B-B14F-4D97-AF65-F5344CB8AC3E}">
        <p14:creationId xmlns:p14="http://schemas.microsoft.com/office/powerpoint/2010/main" val="134089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51112E-0138-4438-9A53-51101B951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886" y="6457666"/>
            <a:ext cx="8229600" cy="369332"/>
          </a:xfrm>
          <a:prstGeom prst="rect">
            <a:avLst/>
          </a:prstGeom>
          <a:noFill/>
        </p:spPr>
        <p:txBody>
          <a:bodyPr wrap="square" rtlCol="0">
            <a:spAutoFit/>
          </a:bodyPr>
          <a:lstStyle/>
          <a:p>
            <a:r>
              <a:rPr lang="en-US" dirty="0">
                <a:solidFill>
                  <a:schemeClr val="bg1"/>
                </a:solidFill>
              </a:rPr>
              <a:t>Moroni 10:19, 24</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Algerian" pitchFamily="82" charset="0"/>
              </a:rPr>
              <a:t>Yesterday, Today, and Forever</a:t>
            </a:r>
          </a:p>
        </p:txBody>
      </p:sp>
      <p:sp>
        <p:nvSpPr>
          <p:cNvPr id="8" name="TextBox 7"/>
          <p:cNvSpPr txBox="1"/>
          <p:nvPr/>
        </p:nvSpPr>
        <p:spPr>
          <a:xfrm>
            <a:off x="1752600" y="1143000"/>
            <a:ext cx="4343400" cy="1938992"/>
          </a:xfrm>
          <a:prstGeom prst="rect">
            <a:avLst/>
          </a:prstGeom>
          <a:noFill/>
        </p:spPr>
        <p:txBody>
          <a:bodyPr wrap="square" rtlCol="0">
            <a:spAutoFit/>
          </a:bodyPr>
          <a:lstStyle/>
          <a:p>
            <a:pPr fontAlgn="base"/>
            <a:r>
              <a:rPr lang="en-US" sz="2400" dirty="0">
                <a:solidFill>
                  <a:schemeClr val="bg1"/>
                </a:solidFill>
              </a:rPr>
              <a:t>The gifts you have received or will acquire during your mortal probation on earth can never be taken away except if you choose to lose your faith in Christ</a:t>
            </a:r>
          </a:p>
        </p:txBody>
      </p:sp>
      <p:sp>
        <p:nvSpPr>
          <p:cNvPr id="9" name="TextBox 8"/>
          <p:cNvSpPr txBox="1"/>
          <p:nvPr/>
        </p:nvSpPr>
        <p:spPr>
          <a:xfrm>
            <a:off x="5541386" y="4167069"/>
            <a:ext cx="5410200" cy="1938992"/>
          </a:xfrm>
          <a:prstGeom prst="rect">
            <a:avLst/>
          </a:prstGeom>
          <a:noFill/>
        </p:spPr>
        <p:txBody>
          <a:bodyPr wrap="square" rtlCol="0">
            <a:spAutoFit/>
          </a:bodyPr>
          <a:lstStyle/>
          <a:p>
            <a:pPr fontAlgn="base"/>
            <a:r>
              <a:rPr lang="en-US" sz="2400" dirty="0">
                <a:solidFill>
                  <a:schemeClr val="bg1"/>
                </a:solidFill>
              </a:rPr>
              <a:t>“And now I speak unto all the ends of the earth—that if the day cometh that the power and gifts of God shall be done away among you, it shall be because of unbelief.”</a:t>
            </a:r>
          </a:p>
        </p:txBody>
      </p:sp>
      <p:pic>
        <p:nvPicPr>
          <p:cNvPr id="3" name="Picture 2">
            <a:extLst>
              <a:ext uri="{FF2B5EF4-FFF2-40B4-BE49-F238E27FC236}">
                <a16:creationId xmlns:a16="http://schemas.microsoft.com/office/drawing/2014/main" id="{2CE5101D-8550-488F-A21C-4FCA5D911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133" y="909597"/>
            <a:ext cx="4773008" cy="2686846"/>
          </a:xfrm>
          <a:prstGeom prst="rect">
            <a:avLst/>
          </a:prstGeom>
        </p:spPr>
      </p:pic>
      <p:pic>
        <p:nvPicPr>
          <p:cNvPr id="7" name="Picture 6">
            <a:extLst>
              <a:ext uri="{FF2B5EF4-FFF2-40B4-BE49-F238E27FC236}">
                <a16:creationId xmlns:a16="http://schemas.microsoft.com/office/drawing/2014/main" id="{40F1CB66-D906-415C-BEA4-3F5A79418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471" y="3344840"/>
            <a:ext cx="2962397" cy="3066664"/>
          </a:xfrm>
          <a:prstGeom prst="rect">
            <a:avLst/>
          </a:prstGeom>
        </p:spPr>
      </p:pic>
    </p:spTree>
    <p:extLst>
      <p:ext uri="{BB962C8B-B14F-4D97-AF65-F5344CB8AC3E}">
        <p14:creationId xmlns:p14="http://schemas.microsoft.com/office/powerpoint/2010/main" val="29998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51112E-0138-4438-9A53-51101B951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793019" y="6318037"/>
            <a:ext cx="8229600" cy="369332"/>
          </a:xfrm>
          <a:prstGeom prst="rect">
            <a:avLst/>
          </a:prstGeom>
          <a:noFill/>
        </p:spPr>
        <p:txBody>
          <a:bodyPr wrap="square" rtlCol="0">
            <a:spAutoFit/>
          </a:bodyPr>
          <a:lstStyle/>
          <a:p>
            <a:pPr algn="r"/>
            <a:r>
              <a:rPr lang="en-US" dirty="0">
                <a:solidFill>
                  <a:schemeClr val="bg1"/>
                </a:solidFill>
              </a:rPr>
              <a:t>Moroni 10:19, 24</a:t>
            </a:r>
          </a:p>
        </p:txBody>
      </p:sp>
      <p:sp>
        <p:nvSpPr>
          <p:cNvPr id="6" name="TextBox 5"/>
          <p:cNvSpPr txBox="1"/>
          <p:nvPr/>
        </p:nvSpPr>
        <p:spPr>
          <a:xfrm>
            <a:off x="349250" y="0"/>
            <a:ext cx="11493500" cy="707886"/>
          </a:xfrm>
          <a:prstGeom prst="rect">
            <a:avLst/>
          </a:prstGeom>
          <a:noFill/>
        </p:spPr>
        <p:txBody>
          <a:bodyPr wrap="square" rtlCol="0">
            <a:spAutoFit/>
          </a:bodyPr>
          <a:lstStyle/>
          <a:p>
            <a:pPr algn="ctr"/>
            <a:r>
              <a:rPr lang="en-US" sz="4000" dirty="0">
                <a:solidFill>
                  <a:schemeClr val="bg1"/>
                </a:solidFill>
                <a:latin typeface="Algerian" pitchFamily="82" charset="0"/>
              </a:rPr>
              <a:t>Lateral Frontal Pole—The Brain</a:t>
            </a:r>
          </a:p>
        </p:txBody>
      </p:sp>
      <p:pic>
        <p:nvPicPr>
          <p:cNvPr id="11" name="Picture 2" descr="The lateral frontal pole prefrontal cortex is found at the very front of the brain (shaded in dark pink) with one just above each eyebrow">
            <a:extLst>
              <a:ext uri="{FF2B5EF4-FFF2-40B4-BE49-F238E27FC236}">
                <a16:creationId xmlns:a16="http://schemas.microsoft.com/office/drawing/2014/main" id="{4985814A-2B3A-46A4-8E30-BF98743920AB}"/>
              </a:ext>
            </a:extLst>
          </p:cNvPr>
          <p:cNvPicPr>
            <a:picLocks noChangeAspect="1" noChangeArrowheads="1"/>
          </p:cNvPicPr>
          <p:nvPr/>
        </p:nvPicPr>
        <p:blipFill>
          <a:blip r:embed="rId3" cstate="print"/>
          <a:srcRect/>
          <a:stretch>
            <a:fillRect/>
          </a:stretch>
        </p:blipFill>
        <p:spPr bwMode="auto">
          <a:xfrm>
            <a:off x="5760484" y="1357312"/>
            <a:ext cx="6038850" cy="4143376"/>
          </a:xfrm>
          <a:prstGeom prst="rect">
            <a:avLst/>
          </a:prstGeom>
          <a:noFill/>
        </p:spPr>
      </p:pic>
      <p:sp>
        <p:nvSpPr>
          <p:cNvPr id="13" name="Rectangle 12">
            <a:extLst>
              <a:ext uri="{FF2B5EF4-FFF2-40B4-BE49-F238E27FC236}">
                <a16:creationId xmlns:a16="http://schemas.microsoft.com/office/drawing/2014/main" id="{01D05528-26F6-449D-B8EC-F55940422F6B}"/>
              </a:ext>
            </a:extLst>
          </p:cNvPr>
          <p:cNvSpPr/>
          <p:nvPr/>
        </p:nvSpPr>
        <p:spPr>
          <a:xfrm>
            <a:off x="349248" y="766732"/>
            <a:ext cx="5187951" cy="6063198"/>
          </a:xfrm>
          <a:prstGeom prst="rect">
            <a:avLst/>
          </a:prstGeom>
        </p:spPr>
        <p:txBody>
          <a:bodyPr wrap="square">
            <a:spAutoFit/>
          </a:bodyPr>
          <a:lstStyle/>
          <a:p>
            <a:pPr algn="ctr"/>
            <a:r>
              <a:rPr lang="en-US" sz="2800" dirty="0">
                <a:solidFill>
                  <a:srgbClr val="FFFF00"/>
                </a:solidFill>
              </a:rPr>
              <a:t>What happens when we change our minds? </a:t>
            </a:r>
          </a:p>
          <a:p>
            <a:endParaRPr lang="en-US" sz="2000" dirty="0">
              <a:solidFill>
                <a:schemeClr val="bg1"/>
              </a:solidFill>
            </a:endParaRPr>
          </a:p>
          <a:p>
            <a:r>
              <a:rPr lang="en-US" sz="2400" dirty="0">
                <a:solidFill>
                  <a:schemeClr val="bg1"/>
                </a:solidFill>
              </a:rPr>
              <a:t>Scientists have found that when a decision goes wrong and things turn out differently than expected, the orbitofrontal cortex, located at the front of the brain behind the eyes, responds to the mistake and helps us alter our behavior. </a:t>
            </a:r>
          </a:p>
          <a:p>
            <a:r>
              <a:rPr lang="en-US" sz="2400" dirty="0">
                <a:solidFill>
                  <a:schemeClr val="bg1"/>
                </a:solidFill>
              </a:rPr>
              <a:t>Interestingly, researchers have found that cocaine addicts, who are often unable to weigh the rewards of drug use against its costs, show impairments of the orbitofrontal cortex. </a:t>
            </a:r>
          </a:p>
          <a:p>
            <a:r>
              <a:rPr lang="en-US" sz="2400" dirty="0">
                <a:solidFill>
                  <a:schemeClr val="bg1"/>
                </a:solidFill>
              </a:rPr>
              <a:t>Brain facts</a:t>
            </a:r>
          </a:p>
        </p:txBody>
      </p:sp>
    </p:spTree>
    <p:extLst>
      <p:ext uri="{BB962C8B-B14F-4D97-AF65-F5344CB8AC3E}">
        <p14:creationId xmlns:p14="http://schemas.microsoft.com/office/powerpoint/2010/main" val="323189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E43D787-EF21-41B1-B56B-0915A55D2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9733" cy="6858000"/>
          </a:xfrm>
          <a:prstGeom prst="rect">
            <a:avLst/>
          </a:prstGeom>
        </p:spPr>
      </p:pic>
      <p:sp>
        <p:nvSpPr>
          <p:cNvPr id="5" name="TextBox 4"/>
          <p:cNvSpPr txBox="1"/>
          <p:nvPr/>
        </p:nvSpPr>
        <p:spPr>
          <a:xfrm>
            <a:off x="235516" y="6472832"/>
            <a:ext cx="8229600" cy="369332"/>
          </a:xfrm>
          <a:prstGeom prst="rect">
            <a:avLst/>
          </a:prstGeom>
          <a:noFill/>
        </p:spPr>
        <p:txBody>
          <a:bodyPr wrap="square" rtlCol="0">
            <a:spAutoFit/>
          </a:bodyPr>
          <a:lstStyle/>
          <a:p>
            <a:r>
              <a:rPr lang="en-US" dirty="0">
                <a:solidFill>
                  <a:schemeClr val="bg1"/>
                </a:solidFill>
              </a:rPr>
              <a:t>Moroni 10:22-24</a:t>
            </a:r>
          </a:p>
        </p:txBody>
      </p:sp>
      <p:sp>
        <p:nvSpPr>
          <p:cNvPr id="6" name="TextBox 5"/>
          <p:cNvSpPr txBox="1"/>
          <p:nvPr/>
        </p:nvSpPr>
        <p:spPr>
          <a:xfrm>
            <a:off x="1752600" y="0"/>
            <a:ext cx="8686800" cy="707886"/>
          </a:xfrm>
          <a:prstGeom prst="rect">
            <a:avLst/>
          </a:prstGeom>
          <a:noFill/>
        </p:spPr>
        <p:txBody>
          <a:bodyPr wrap="square" rtlCol="0">
            <a:spAutoFit/>
          </a:bodyPr>
          <a:lstStyle/>
          <a:p>
            <a:pPr algn="ctr"/>
            <a:r>
              <a:rPr lang="en-US" sz="4000" dirty="0">
                <a:solidFill>
                  <a:schemeClr val="bg1"/>
                </a:solidFill>
                <a:latin typeface="Algerian" pitchFamily="82" charset="0"/>
              </a:rPr>
              <a:t>Those who Deny Their Faith</a:t>
            </a:r>
          </a:p>
        </p:txBody>
      </p:sp>
      <p:sp>
        <p:nvSpPr>
          <p:cNvPr id="8" name="TextBox 7"/>
          <p:cNvSpPr txBox="1"/>
          <p:nvPr/>
        </p:nvSpPr>
        <p:spPr>
          <a:xfrm>
            <a:off x="699048" y="1778850"/>
            <a:ext cx="5854151" cy="2554545"/>
          </a:xfrm>
          <a:prstGeom prst="rect">
            <a:avLst/>
          </a:prstGeom>
          <a:noFill/>
        </p:spPr>
        <p:txBody>
          <a:bodyPr wrap="square" rtlCol="0">
            <a:spAutoFit/>
          </a:bodyPr>
          <a:lstStyle/>
          <a:p>
            <a:pPr fontAlgn="base"/>
            <a:r>
              <a:rPr lang="en-US" sz="4000" dirty="0">
                <a:solidFill>
                  <a:schemeClr val="bg1"/>
                </a:solidFill>
              </a:rPr>
              <a:t>“And if ye have no hope ye must needs be in despair; and despair cometh because of iniquity.”</a:t>
            </a:r>
          </a:p>
        </p:txBody>
      </p:sp>
      <p:pic>
        <p:nvPicPr>
          <p:cNvPr id="7" name="Picture 6">
            <a:extLst>
              <a:ext uri="{FF2B5EF4-FFF2-40B4-BE49-F238E27FC236}">
                <a16:creationId xmlns:a16="http://schemas.microsoft.com/office/drawing/2014/main" id="{F08A498D-2A48-4275-9EF7-FF5F2B76E43B}"/>
              </a:ext>
            </a:extLst>
          </p:cNvPr>
          <p:cNvPicPr>
            <a:picLocks noChangeAspect="1"/>
          </p:cNvPicPr>
          <p:nvPr/>
        </p:nvPicPr>
        <p:blipFill rotWithShape="1">
          <a:blip r:embed="rId3">
            <a:extLst>
              <a:ext uri="{28A0092B-C50C-407E-A947-70E740481C1C}">
                <a14:useLocalDpi xmlns:a14="http://schemas.microsoft.com/office/drawing/2010/main" val="0"/>
              </a:ext>
            </a:extLst>
          </a:blip>
          <a:srcRect b="1986"/>
          <a:stretch/>
        </p:blipFill>
        <p:spPr>
          <a:xfrm>
            <a:off x="7177708" y="1117255"/>
            <a:ext cx="3395837" cy="5012612"/>
          </a:xfrm>
          <a:prstGeom prst="rect">
            <a:avLst/>
          </a:prstGeom>
        </p:spPr>
      </p:pic>
    </p:spTree>
    <p:extLst>
      <p:ext uri="{BB962C8B-B14F-4D97-AF65-F5344CB8AC3E}">
        <p14:creationId xmlns:p14="http://schemas.microsoft.com/office/powerpoint/2010/main" val="331014847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2994</Words>
  <Application>Microsoft Office PowerPoint</Application>
  <PresentationFormat>Widescreen</PresentationFormat>
  <Paragraphs>170</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Comic Sans MS</vt:lpstr>
      <vt:lpstr>Open Sans</vt:lpstr>
      <vt:lpstr>AR ESSENCE</vt:lpstr>
      <vt:lpstr>Calibri</vt:lpstr>
      <vt:lpstr>DistrictThin</vt:lpstr>
      <vt:lpstr>Arial</vt:lpstr>
      <vt:lpstr>Californian FB</vt:lpstr>
      <vt:lpstr>Algerian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13</cp:revision>
  <dcterms:created xsi:type="dcterms:W3CDTF">2017-12-20T18:27:39Z</dcterms:created>
  <dcterms:modified xsi:type="dcterms:W3CDTF">2020-06-04T20:33:39Z</dcterms:modified>
</cp:coreProperties>
</file>