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81" r:id="rId10"/>
    <p:sldId id="265" r:id="rId11"/>
    <p:sldId id="266" r:id="rId12"/>
    <p:sldId id="282" r:id="rId13"/>
    <p:sldId id="267" r:id="rId14"/>
    <p:sldId id="268" r:id="rId15"/>
    <p:sldId id="269" r:id="rId16"/>
    <p:sldId id="270" r:id="rId17"/>
    <p:sldId id="271" r:id="rId18"/>
    <p:sldId id="272" r:id="rId19"/>
    <p:sldId id="273" r:id="rId20"/>
    <p:sldId id="276" r:id="rId21"/>
    <p:sldId id="277" r:id="rId22"/>
    <p:sldId id="278" r:id="rId23"/>
    <p:sldId id="280" r:id="rId24"/>
    <p:sldId id="283"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lifornian FB" panose="0207040306080B030204" pitchFamily="18" charset="0"/>
      <p:regular r:id="rId32"/>
      <p:bold r:id="rId33"/>
      <p:italic r:id="rId34"/>
    </p:embeddedFont>
    <p:embeddedFont>
      <p:font typeface="Footlight MT Light" panose="0204060206030A0203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C3F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5BD6-0186-4FB2-908B-DA6032EA8D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D6F2F-B678-4AEE-B603-5F9CB4855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751E2-7431-4052-88DC-7E379B476CD6}"/>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5" name="Footer Placeholder 4">
            <a:extLst>
              <a:ext uri="{FF2B5EF4-FFF2-40B4-BE49-F238E27FC236}">
                <a16:creationId xmlns:a16="http://schemas.microsoft.com/office/drawing/2014/main" id="{A27802D9-1BE0-4996-B7FF-D6BFF5B0E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D789B-5CF8-4ACC-9984-B690716D0CA9}"/>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79895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3CB3-94E5-43BE-90A1-48683ADFE1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FAB2BD-79D9-4089-B7E5-4F7ABCA797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009E5-32D3-418F-8ACF-FAC82FD704F7}"/>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5" name="Footer Placeholder 4">
            <a:extLst>
              <a:ext uri="{FF2B5EF4-FFF2-40B4-BE49-F238E27FC236}">
                <a16:creationId xmlns:a16="http://schemas.microsoft.com/office/drawing/2014/main" id="{5854485F-E9F4-4857-9ADF-923B69672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AA5A5-0F45-4EA3-890E-CD736EC85249}"/>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253795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49510-9E14-4E6E-9457-61539D68F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03D493-3B85-4F63-BE53-FE25175919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DC4E9-93ED-4B93-A9B7-E70D4BCFC7F3}"/>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5" name="Footer Placeholder 4">
            <a:extLst>
              <a:ext uri="{FF2B5EF4-FFF2-40B4-BE49-F238E27FC236}">
                <a16:creationId xmlns:a16="http://schemas.microsoft.com/office/drawing/2014/main" id="{540AA34F-ED0C-4428-AE4D-E88D13EB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A1351-16AD-46E6-9C3C-9010A8353211}"/>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70718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5762-CA39-49FD-9DD6-43BA3679D6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17338-47F8-4011-BE83-B9DEBA4275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8F7A8-101D-40EE-875C-5DD6C5C23932}"/>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5" name="Footer Placeholder 4">
            <a:extLst>
              <a:ext uri="{FF2B5EF4-FFF2-40B4-BE49-F238E27FC236}">
                <a16:creationId xmlns:a16="http://schemas.microsoft.com/office/drawing/2014/main" id="{3FF9385A-2573-458B-B9D4-BD1A7826A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5075D-E33F-4458-A9FB-BC7F940D7158}"/>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254762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A216-AAFD-49A0-B22E-364A824B8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0FF219-9ABF-4B41-BE97-8E7E0792D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4AF160-935B-421C-8E63-DA6F1F26B24B}"/>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5" name="Footer Placeholder 4">
            <a:extLst>
              <a:ext uri="{FF2B5EF4-FFF2-40B4-BE49-F238E27FC236}">
                <a16:creationId xmlns:a16="http://schemas.microsoft.com/office/drawing/2014/main" id="{6C924E2A-1D64-40DE-902D-9A56FF33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09744-1043-4B23-AFCA-8D5669B797A2}"/>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182434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B476-C339-477A-A63F-1004EB0CA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6D472-F7BD-4CD1-9167-532AFC4EFA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B84DC-4755-4786-AF8A-E4FB0C3CF7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CE589B-518A-46EA-B8D7-29876B8662D6}"/>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6" name="Footer Placeholder 5">
            <a:extLst>
              <a:ext uri="{FF2B5EF4-FFF2-40B4-BE49-F238E27FC236}">
                <a16:creationId xmlns:a16="http://schemas.microsoft.com/office/drawing/2014/main" id="{61DC086C-1A47-45A3-A135-1DD29F549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03308-FEB5-4BAA-959F-C302DED3580C}"/>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231946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422C-F132-4C5F-A2B7-0342B279BC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059E4-9547-4858-B905-7AAF8D97A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CA4586-1B36-4192-AE9D-2BFD3F91D4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87CF97-8010-4563-BAB4-0BAD106DE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7BD34F-6D83-4B59-8F04-B732918BE4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80B82-1D9E-47FB-A679-6CC001005AE4}"/>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8" name="Footer Placeholder 7">
            <a:extLst>
              <a:ext uri="{FF2B5EF4-FFF2-40B4-BE49-F238E27FC236}">
                <a16:creationId xmlns:a16="http://schemas.microsoft.com/office/drawing/2014/main" id="{40B1EA8B-0338-4631-B84E-3D04BE902D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36C91A-73C4-4E31-8320-22D9F0DAD22D}"/>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310174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E0C0-3750-4AC0-BE28-DF6314148E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C3D8AC-BC7B-479C-B37F-09FFE7A30F38}"/>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4" name="Footer Placeholder 3">
            <a:extLst>
              <a:ext uri="{FF2B5EF4-FFF2-40B4-BE49-F238E27FC236}">
                <a16:creationId xmlns:a16="http://schemas.microsoft.com/office/drawing/2014/main" id="{6D08ADE6-619D-426E-86AE-19F0A9B23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0DCC0-CC7C-48A8-8C2F-632F78EC9985}"/>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53675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5EF6E-142E-4DB1-855F-DE6CA6255AC5}"/>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3" name="Footer Placeholder 2">
            <a:extLst>
              <a:ext uri="{FF2B5EF4-FFF2-40B4-BE49-F238E27FC236}">
                <a16:creationId xmlns:a16="http://schemas.microsoft.com/office/drawing/2014/main" id="{7A24A60E-7C29-4D97-AC73-2906DB12D2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88C285-C80B-442F-888A-F9381C1BC5ED}"/>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52590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75D7-D3F6-4299-A28B-43AFCFCD1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BCFA8E-341B-4255-B91E-8180B4C84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387C5B-101F-4EE5-A37B-5BC819B3B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ACCCB9-5359-4A82-9B33-E84BEF7AAFEB}"/>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6" name="Footer Placeholder 5">
            <a:extLst>
              <a:ext uri="{FF2B5EF4-FFF2-40B4-BE49-F238E27FC236}">
                <a16:creationId xmlns:a16="http://schemas.microsoft.com/office/drawing/2014/main" id="{52BCCA96-A186-46B9-BDF5-C400230C3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B853C-63A5-4827-AC6F-7A330C9467F5}"/>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100021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E1E9-AD80-4BBD-A44C-579560BB8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A228-55C1-48BB-B827-377A3A6CE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2DC8D-4A4D-455F-8935-41172B3A4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1B55C2-BE2E-4633-8E13-3C7CE7669F19}"/>
              </a:ext>
            </a:extLst>
          </p:cNvPr>
          <p:cNvSpPr>
            <a:spLocks noGrp="1"/>
          </p:cNvSpPr>
          <p:nvPr>
            <p:ph type="dt" sz="half" idx="10"/>
          </p:nvPr>
        </p:nvSpPr>
        <p:spPr/>
        <p:txBody>
          <a:bodyPr/>
          <a:lstStyle/>
          <a:p>
            <a:fld id="{7CC8EADA-5319-423F-AA89-410814D8DD53}" type="datetimeFigureOut">
              <a:rPr lang="en-US" smtClean="0"/>
              <a:t>6/18/2020</a:t>
            </a:fld>
            <a:endParaRPr lang="en-US"/>
          </a:p>
        </p:txBody>
      </p:sp>
      <p:sp>
        <p:nvSpPr>
          <p:cNvPr id="6" name="Footer Placeholder 5">
            <a:extLst>
              <a:ext uri="{FF2B5EF4-FFF2-40B4-BE49-F238E27FC236}">
                <a16:creationId xmlns:a16="http://schemas.microsoft.com/office/drawing/2014/main" id="{618F0C43-0FA3-4584-A457-07B48782D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E89C9-A730-49FA-A963-1A265ADB0D49}"/>
              </a:ext>
            </a:extLst>
          </p:cNvPr>
          <p:cNvSpPr>
            <a:spLocks noGrp="1"/>
          </p:cNvSpPr>
          <p:nvPr>
            <p:ph type="sldNum" sz="quarter" idx="12"/>
          </p:nvPr>
        </p:nvSpPr>
        <p:spPr/>
        <p:txBody>
          <a:bodyPr/>
          <a:lstStyle/>
          <a:p>
            <a:fld id="{0758EE9A-F1D9-4115-BAE4-DED14A169BA9}" type="slidenum">
              <a:rPr lang="en-US" smtClean="0"/>
              <a:t>‹#›</a:t>
            </a:fld>
            <a:endParaRPr lang="en-US"/>
          </a:p>
        </p:txBody>
      </p:sp>
    </p:spTree>
    <p:extLst>
      <p:ext uri="{BB962C8B-B14F-4D97-AF65-F5344CB8AC3E}">
        <p14:creationId xmlns:p14="http://schemas.microsoft.com/office/powerpoint/2010/main" val="393464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F6528-5125-494D-A1D8-8F7A4BC9A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162DD7-9B51-4908-B360-669399AAA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5D0B4-4961-44E2-ADA8-05AF4E9E5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8EADA-5319-423F-AA89-410814D8DD53}" type="datetimeFigureOut">
              <a:rPr lang="en-US" smtClean="0"/>
              <a:t>6/18/2020</a:t>
            </a:fld>
            <a:endParaRPr lang="en-US"/>
          </a:p>
        </p:txBody>
      </p:sp>
      <p:sp>
        <p:nvSpPr>
          <p:cNvPr id="5" name="Footer Placeholder 4">
            <a:extLst>
              <a:ext uri="{FF2B5EF4-FFF2-40B4-BE49-F238E27FC236}">
                <a16:creationId xmlns:a16="http://schemas.microsoft.com/office/drawing/2014/main" id="{C543A07B-28EF-4AE1-978A-021DEB1B2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1A6F41-B220-44A8-8843-9F1188AAA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8EE9A-F1D9-4115-BAE4-DED14A169BA9}" type="slidenum">
              <a:rPr lang="en-US" smtClean="0"/>
              <a:t>‹#›</a:t>
            </a:fld>
            <a:endParaRPr lang="en-US"/>
          </a:p>
        </p:txBody>
      </p:sp>
    </p:spTree>
    <p:extLst>
      <p:ext uri="{BB962C8B-B14F-4D97-AF65-F5344CB8AC3E}">
        <p14:creationId xmlns:p14="http://schemas.microsoft.com/office/powerpoint/2010/main" val="304044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289593-A7CB-4D1E-92E0-094916D30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914401"/>
            <a:ext cx="9144000" cy="3477875"/>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Retaining a Remission of Sins</a:t>
            </a:r>
          </a:p>
          <a:p>
            <a:pPr algn="ctr"/>
            <a:r>
              <a:rPr lang="en-US" sz="6000" dirty="0">
                <a:solidFill>
                  <a:schemeClr val="accent5">
                    <a:lumMod val="50000"/>
                  </a:schemeClr>
                </a:solidFill>
                <a:latin typeface="Footlight MT Light" pitchFamily="18" charset="0"/>
              </a:rPr>
              <a:t> </a:t>
            </a:r>
          </a:p>
          <a:p>
            <a:pPr algn="ctr"/>
            <a:r>
              <a:rPr lang="en-US" sz="4000" dirty="0">
                <a:solidFill>
                  <a:schemeClr val="accent5">
                    <a:lumMod val="50000"/>
                  </a:schemeClr>
                </a:solidFill>
                <a:latin typeface="Footlight MT Light" pitchFamily="18" charset="0"/>
              </a:rPr>
              <a:t>Mosiah 4</a:t>
            </a:r>
          </a:p>
        </p:txBody>
      </p:sp>
      <p:sp>
        <p:nvSpPr>
          <p:cNvPr id="7" name="Footer Placeholder 14">
            <a:extLst>
              <a:ext uri="{FF2B5EF4-FFF2-40B4-BE49-F238E27FC236}">
                <a16:creationId xmlns:a16="http://schemas.microsoft.com/office/drawing/2014/main" id="{E812C741-0300-4D07-9F7E-1D3214C93D1A}"/>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8" name="Group 7">
            <a:extLst>
              <a:ext uri="{FF2B5EF4-FFF2-40B4-BE49-F238E27FC236}">
                <a16:creationId xmlns:a16="http://schemas.microsoft.com/office/drawing/2014/main" id="{642AA7BC-B58B-4C43-BB0E-384C8733BBC6}"/>
              </a:ext>
            </a:extLst>
          </p:cNvPr>
          <p:cNvGrpSpPr/>
          <p:nvPr/>
        </p:nvGrpSpPr>
        <p:grpSpPr>
          <a:xfrm rot="20433468">
            <a:off x="1243583" y="2864018"/>
            <a:ext cx="2063436" cy="2000816"/>
            <a:chOff x="4038600" y="914400"/>
            <a:chExt cx="2063436" cy="2000816"/>
          </a:xfrm>
        </p:grpSpPr>
        <p:sp>
          <p:nvSpPr>
            <p:cNvPr id="9" name="Rectangle: Folded Corner 8">
              <a:extLst>
                <a:ext uri="{FF2B5EF4-FFF2-40B4-BE49-F238E27FC236}">
                  <a16:creationId xmlns:a16="http://schemas.microsoft.com/office/drawing/2014/main" id="{4E91A093-CBF5-43AD-AF88-AB4450F7FC85}"/>
                </a:ext>
              </a:extLst>
            </p:cNvPr>
            <p:cNvSpPr/>
            <p:nvPr/>
          </p:nvSpPr>
          <p:spPr>
            <a:xfrm>
              <a:off x="4038600" y="914400"/>
              <a:ext cx="2063436" cy="2000816"/>
            </a:xfrm>
            <a:prstGeom prst="foldedCorner">
              <a:avLst/>
            </a:prstGeom>
            <a:gradFill>
              <a:gsLst>
                <a:gs pos="0">
                  <a:schemeClr val="bg1">
                    <a:lumMod val="95000"/>
                  </a:schemeClr>
                </a:gs>
                <a:gs pos="4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88A4B1-3959-44DA-9E8A-7E722B2C07A4}"/>
                </a:ext>
              </a:extLst>
            </p:cNvPr>
            <p:cNvSpPr txBox="1"/>
            <p:nvPr/>
          </p:nvSpPr>
          <p:spPr>
            <a:xfrm>
              <a:off x="4062743" y="932098"/>
              <a:ext cx="1957812" cy="1754326"/>
            </a:xfrm>
            <a:prstGeom prst="rect">
              <a:avLst/>
            </a:prstGeom>
            <a:noFill/>
          </p:spPr>
          <p:txBody>
            <a:bodyPr wrap="square" rtlCol="0">
              <a:spAutoFit/>
            </a:bodyPr>
            <a:lstStyle/>
            <a:p>
              <a:pPr algn="ctr"/>
              <a:r>
                <a:rPr lang="en-US" dirty="0">
                  <a:solidFill>
                    <a:schemeClr val="accent1">
                      <a:lumMod val="50000"/>
                    </a:schemeClr>
                  </a:solidFill>
                  <a:latin typeface="AR CENA" panose="02000000000000000000" pitchFamily="2" charset="0"/>
                </a:rPr>
                <a:t>Lesson 54 </a:t>
              </a:r>
            </a:p>
            <a:p>
              <a:pPr algn="ctr"/>
              <a:endParaRPr lang="en-US" dirty="0">
                <a:solidFill>
                  <a:schemeClr val="accent1">
                    <a:lumMod val="50000"/>
                  </a:schemeClr>
                </a:solidFill>
                <a:latin typeface="AR CENA" panose="02000000000000000000" pitchFamily="2" charset="0"/>
              </a:endParaRPr>
            </a:p>
            <a:p>
              <a:pPr algn="ctr"/>
              <a:r>
                <a:rPr lang="en-US" dirty="0">
                  <a:solidFill>
                    <a:schemeClr val="accent1">
                      <a:lumMod val="50000"/>
                    </a:schemeClr>
                  </a:solidFill>
                  <a:latin typeface="AR CENA" panose="02000000000000000000" pitchFamily="2" charset="0"/>
                </a:rPr>
                <a:t>Suggested Hymn: #185 Reverently and Meekly Now</a:t>
              </a:r>
            </a:p>
            <a:p>
              <a:pPr algn="ctr"/>
              <a:endParaRPr lang="en-US" dirty="0">
                <a:solidFill>
                  <a:srgbClr val="FF0000"/>
                </a:solidFill>
                <a:latin typeface="AR CENA" panose="02000000000000000000" pitchFamily="2" charset="0"/>
              </a:endParaRPr>
            </a:p>
          </p:txBody>
        </p:sp>
      </p:grpSp>
    </p:spTree>
    <p:extLst>
      <p:ext uri="{BB962C8B-B14F-4D97-AF65-F5344CB8AC3E}">
        <p14:creationId xmlns:p14="http://schemas.microsoft.com/office/powerpoint/2010/main" val="137222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4889E2-43BC-4E4D-9C84-FADC8F3F2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Retain a Remission of Sins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4:9-12	</a:t>
            </a:r>
          </a:p>
        </p:txBody>
      </p:sp>
      <p:sp>
        <p:nvSpPr>
          <p:cNvPr id="8" name="TextBox 7"/>
          <p:cNvSpPr txBox="1"/>
          <p:nvPr/>
        </p:nvSpPr>
        <p:spPr>
          <a:xfrm>
            <a:off x="1676400" y="990601"/>
            <a:ext cx="4648200" cy="954107"/>
          </a:xfrm>
          <a:prstGeom prst="rect">
            <a:avLst/>
          </a:prstGeom>
          <a:noFill/>
        </p:spPr>
        <p:txBody>
          <a:bodyPr wrap="square" rtlCol="0">
            <a:spAutoFit/>
          </a:bodyPr>
          <a:lstStyle/>
          <a:p>
            <a:pPr fontAlgn="base"/>
            <a:r>
              <a:rPr lang="en-US" sz="2800" dirty="0">
                <a:solidFill>
                  <a:srgbClr val="7030A0"/>
                </a:solidFill>
              </a:rPr>
              <a:t>King Benjamin told his people they must “Believe in God”</a:t>
            </a:r>
          </a:p>
        </p:txBody>
      </p:sp>
      <p:sp>
        <p:nvSpPr>
          <p:cNvPr id="13" name="TextBox 12"/>
          <p:cNvSpPr txBox="1"/>
          <p:nvPr/>
        </p:nvSpPr>
        <p:spPr>
          <a:xfrm>
            <a:off x="484742" y="2133600"/>
            <a:ext cx="5230258" cy="3170099"/>
          </a:xfrm>
          <a:prstGeom prst="rect">
            <a:avLst/>
          </a:prstGeom>
          <a:noFill/>
        </p:spPr>
        <p:txBody>
          <a:bodyPr wrap="square" rtlCol="0">
            <a:spAutoFit/>
          </a:bodyPr>
          <a:lstStyle/>
          <a:p>
            <a:r>
              <a:rPr lang="en-US" sz="2000" dirty="0"/>
              <a:t>That they needed to remember the greatness of God </a:t>
            </a:r>
          </a:p>
          <a:p>
            <a:endParaRPr lang="en-US" sz="2000" dirty="0"/>
          </a:p>
          <a:p>
            <a:r>
              <a:rPr lang="en-US" sz="2000" dirty="0"/>
              <a:t>That He created all things</a:t>
            </a:r>
          </a:p>
          <a:p>
            <a:endParaRPr lang="en-US" sz="2000" dirty="0"/>
          </a:p>
          <a:p>
            <a:r>
              <a:rPr lang="en-US" sz="2000" dirty="0"/>
              <a:t>That they were to humble themselves</a:t>
            </a:r>
          </a:p>
          <a:p>
            <a:endParaRPr lang="en-US" sz="2000" dirty="0"/>
          </a:p>
          <a:p>
            <a:r>
              <a:rPr lang="en-US" sz="2000" dirty="0"/>
              <a:t>That they were to pray daily</a:t>
            </a:r>
          </a:p>
          <a:p>
            <a:endParaRPr lang="en-US" sz="2000" dirty="0"/>
          </a:p>
          <a:p>
            <a:r>
              <a:rPr lang="en-US" sz="2000" dirty="0"/>
              <a:t>That they were to  stand steadfastly in the faith.</a:t>
            </a:r>
          </a:p>
        </p:txBody>
      </p:sp>
      <p:sp>
        <p:nvSpPr>
          <p:cNvPr id="10" name="TextBox 9"/>
          <p:cNvSpPr txBox="1"/>
          <p:nvPr/>
        </p:nvSpPr>
        <p:spPr>
          <a:xfrm>
            <a:off x="5983995" y="4717973"/>
            <a:ext cx="3276600" cy="523220"/>
          </a:xfrm>
          <a:prstGeom prst="rect">
            <a:avLst/>
          </a:prstGeom>
          <a:noFill/>
        </p:spPr>
        <p:txBody>
          <a:bodyPr wrap="square" rtlCol="0">
            <a:spAutoFit/>
          </a:bodyPr>
          <a:lstStyle/>
          <a:p>
            <a:pPr fontAlgn="base"/>
            <a:r>
              <a:rPr lang="en-US" sz="2800" dirty="0">
                <a:solidFill>
                  <a:srgbClr val="7030A0"/>
                </a:solidFill>
              </a:rPr>
              <a:t>Nevertheless :</a:t>
            </a:r>
          </a:p>
        </p:txBody>
      </p:sp>
      <p:sp>
        <p:nvSpPr>
          <p:cNvPr id="11" name="Rectangle 10"/>
          <p:cNvSpPr/>
          <p:nvPr/>
        </p:nvSpPr>
        <p:spPr>
          <a:xfrm>
            <a:off x="6683567" y="5403774"/>
            <a:ext cx="3200400" cy="1200329"/>
          </a:xfrm>
          <a:prstGeom prst="rect">
            <a:avLst/>
          </a:prstGeom>
        </p:spPr>
        <p:txBody>
          <a:bodyPr wrap="square">
            <a:spAutoFit/>
          </a:bodyPr>
          <a:lstStyle/>
          <a:p>
            <a:pPr algn="just"/>
            <a:r>
              <a:rPr lang="en-US" i="1" dirty="0"/>
              <a:t>“…he that repents and does the commandments of the Lord shall be forgiven;”</a:t>
            </a:r>
          </a:p>
          <a:p>
            <a:pPr algn="just"/>
            <a:r>
              <a:rPr lang="en-US" i="1" dirty="0"/>
              <a:t>D&amp;C 1:32</a:t>
            </a:r>
          </a:p>
        </p:txBody>
      </p:sp>
      <p:grpSp>
        <p:nvGrpSpPr>
          <p:cNvPr id="7" name="Group 6">
            <a:extLst>
              <a:ext uri="{FF2B5EF4-FFF2-40B4-BE49-F238E27FC236}">
                <a16:creationId xmlns:a16="http://schemas.microsoft.com/office/drawing/2014/main" id="{B707F437-F87B-40B7-BCE7-F16750361C6B}"/>
              </a:ext>
            </a:extLst>
          </p:cNvPr>
          <p:cNvGrpSpPr/>
          <p:nvPr/>
        </p:nvGrpSpPr>
        <p:grpSpPr>
          <a:xfrm>
            <a:off x="7336224" y="967361"/>
            <a:ext cx="3317087" cy="3601839"/>
            <a:chOff x="6653178" y="901260"/>
            <a:chExt cx="3317087" cy="3601839"/>
          </a:xfrm>
        </p:grpSpPr>
        <p:pic>
          <p:nvPicPr>
            <p:cNvPr id="6" name="Picture 5">
              <a:extLst>
                <a:ext uri="{FF2B5EF4-FFF2-40B4-BE49-F238E27FC236}">
                  <a16:creationId xmlns:a16="http://schemas.microsoft.com/office/drawing/2014/main" id="{E699ABC6-F958-422F-BE41-4B5324F48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178" y="901260"/>
              <a:ext cx="2970228" cy="3450403"/>
            </a:xfrm>
            <a:prstGeom prst="rect">
              <a:avLst/>
            </a:prstGeom>
          </p:spPr>
        </p:pic>
        <p:sp>
          <p:nvSpPr>
            <p:cNvPr id="14" name="TextBox 13">
              <a:extLst>
                <a:ext uri="{FF2B5EF4-FFF2-40B4-BE49-F238E27FC236}">
                  <a16:creationId xmlns:a16="http://schemas.microsoft.com/office/drawing/2014/main" id="{3148CEBC-4A46-4AA2-BE00-110FEF2404A9}"/>
                </a:ext>
              </a:extLst>
            </p:cNvPr>
            <p:cNvSpPr txBox="1"/>
            <p:nvPr/>
          </p:nvSpPr>
          <p:spPr>
            <a:xfrm>
              <a:off x="8370983" y="4256878"/>
              <a:ext cx="1599282" cy="246221"/>
            </a:xfrm>
            <a:prstGeom prst="rect">
              <a:avLst/>
            </a:prstGeom>
            <a:noFill/>
          </p:spPr>
          <p:txBody>
            <a:bodyPr wrap="square" rtlCol="0">
              <a:spAutoFit/>
            </a:bodyPr>
            <a:lstStyle/>
            <a:p>
              <a:r>
                <a:rPr lang="en-US" sz="1000" dirty="0">
                  <a:solidFill>
                    <a:schemeClr val="accent5">
                      <a:lumMod val="50000"/>
                    </a:schemeClr>
                  </a:solidFill>
                </a:rPr>
                <a:t>James H. </a:t>
              </a:r>
              <a:r>
                <a:rPr lang="en-US" sz="1000" dirty="0" err="1">
                  <a:solidFill>
                    <a:schemeClr val="accent5">
                      <a:lumMod val="50000"/>
                    </a:schemeClr>
                  </a:solidFill>
                </a:rPr>
                <a:t>Fullmer</a:t>
              </a:r>
              <a:r>
                <a:rPr lang="en-US" sz="1000" dirty="0">
                  <a:solidFill>
                    <a:schemeClr val="accent5">
                      <a:lumMod val="50000"/>
                    </a:schemeClr>
                  </a:solidFill>
                </a:rPr>
                <a:t>	</a:t>
              </a:r>
            </a:p>
          </p:txBody>
        </p:sp>
      </p:grpSp>
      <p:sp>
        <p:nvSpPr>
          <p:cNvPr id="9" name="Rectangle 8">
            <a:extLst>
              <a:ext uri="{FF2B5EF4-FFF2-40B4-BE49-F238E27FC236}">
                <a16:creationId xmlns:a16="http://schemas.microsoft.com/office/drawing/2014/main" id="{5D777198-E5F5-4C68-BD00-C5A162976C74}"/>
              </a:ext>
            </a:extLst>
          </p:cNvPr>
          <p:cNvSpPr/>
          <p:nvPr/>
        </p:nvSpPr>
        <p:spPr>
          <a:xfrm>
            <a:off x="498130" y="5987534"/>
            <a:ext cx="5958939" cy="400110"/>
          </a:xfrm>
          <a:prstGeom prst="rect">
            <a:avLst/>
          </a:prstGeom>
        </p:spPr>
        <p:txBody>
          <a:bodyPr wrap="none">
            <a:spAutoFit/>
          </a:bodyPr>
          <a:lstStyle/>
          <a:p>
            <a:r>
              <a:rPr lang="en-US" sz="2000" b="1" i="0" dirty="0">
                <a:solidFill>
                  <a:srgbClr val="333333"/>
                </a:solidFill>
                <a:effectLst/>
                <a:latin typeface="Open Sans"/>
              </a:rPr>
              <a:t>God</a:t>
            </a:r>
            <a:r>
              <a:rPr lang="en-US" b="1" i="0" dirty="0">
                <a:solidFill>
                  <a:srgbClr val="333333"/>
                </a:solidFill>
                <a:effectLst/>
                <a:latin typeface="Open Sans"/>
              </a:rPr>
              <a:t> created all things and has all power and wisdom</a:t>
            </a:r>
            <a:endParaRPr lang="en-US" dirty="0"/>
          </a:p>
        </p:txBody>
      </p:sp>
    </p:spTree>
    <p:extLst>
      <p:ext uri="{BB962C8B-B14F-4D97-AF65-F5344CB8AC3E}">
        <p14:creationId xmlns:p14="http://schemas.microsoft.com/office/powerpoint/2010/main" val="345008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567648-3010-4EAC-A5FD-CA5173D5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Knowing Your Forgiven</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4:11-12	</a:t>
            </a:r>
          </a:p>
        </p:txBody>
      </p:sp>
      <p:sp>
        <p:nvSpPr>
          <p:cNvPr id="13" name="TextBox 12"/>
          <p:cNvSpPr txBox="1"/>
          <p:nvPr/>
        </p:nvSpPr>
        <p:spPr>
          <a:xfrm>
            <a:off x="1476261" y="889613"/>
            <a:ext cx="3429000" cy="1200329"/>
          </a:xfrm>
          <a:prstGeom prst="rect">
            <a:avLst/>
          </a:prstGeom>
          <a:noFill/>
        </p:spPr>
        <p:txBody>
          <a:bodyPr wrap="square" rtlCol="0">
            <a:spAutoFit/>
          </a:bodyPr>
          <a:lstStyle/>
          <a:p>
            <a:r>
              <a:rPr lang="en-US" dirty="0"/>
              <a:t>“It is one thing to be adorned in clean clothing It is quite another to keep it clean. </a:t>
            </a:r>
          </a:p>
          <a:p>
            <a:endParaRPr lang="en-US" dirty="0"/>
          </a:p>
        </p:txBody>
      </p:sp>
      <p:sp>
        <p:nvSpPr>
          <p:cNvPr id="11" name="Rectangle 10"/>
          <p:cNvSpPr/>
          <p:nvPr/>
        </p:nvSpPr>
        <p:spPr>
          <a:xfrm>
            <a:off x="6629400" y="1524001"/>
            <a:ext cx="3200400" cy="1200329"/>
          </a:xfrm>
          <a:prstGeom prst="rect">
            <a:avLst/>
          </a:prstGeom>
        </p:spPr>
        <p:txBody>
          <a:bodyPr wrap="square">
            <a:spAutoFit/>
          </a:bodyPr>
          <a:lstStyle/>
          <a:p>
            <a:pPr algn="just"/>
            <a:r>
              <a:rPr lang="en-US" dirty="0"/>
              <a:t>“…It is one thing to be baptized for the remission of sins and quite another to retain that state of purity.”</a:t>
            </a:r>
          </a:p>
        </p:txBody>
      </p:sp>
      <p:sp>
        <p:nvSpPr>
          <p:cNvPr id="9" name="TextBox 8"/>
          <p:cNvSpPr txBox="1"/>
          <p:nvPr/>
        </p:nvSpPr>
        <p:spPr>
          <a:xfrm>
            <a:off x="1870114" y="5034709"/>
            <a:ext cx="3429000" cy="1200329"/>
          </a:xfrm>
          <a:prstGeom prst="rect">
            <a:avLst/>
          </a:prstGeom>
          <a:noFill/>
        </p:spPr>
        <p:txBody>
          <a:bodyPr wrap="square" rtlCol="0">
            <a:spAutoFit/>
          </a:bodyPr>
          <a:lstStyle/>
          <a:p>
            <a:r>
              <a:rPr lang="en-US" dirty="0"/>
              <a:t>Humility and reliance upon the Lord are as the soap and water with which the Saints cleanse their garments. </a:t>
            </a:r>
          </a:p>
        </p:txBody>
      </p:sp>
      <p:sp>
        <p:nvSpPr>
          <p:cNvPr id="12" name="TextBox 11"/>
          <p:cNvSpPr txBox="1"/>
          <p:nvPr/>
        </p:nvSpPr>
        <p:spPr>
          <a:xfrm>
            <a:off x="5887596" y="5492418"/>
            <a:ext cx="5217405" cy="1200329"/>
          </a:xfrm>
          <a:prstGeom prst="rect">
            <a:avLst/>
          </a:prstGeom>
          <a:noFill/>
        </p:spPr>
        <p:txBody>
          <a:bodyPr wrap="square" rtlCol="0">
            <a:spAutoFit/>
          </a:bodyPr>
          <a:lstStyle/>
          <a:p>
            <a:r>
              <a:rPr lang="en-US" dirty="0"/>
              <a:t>“For those who truly desire it, there </a:t>
            </a:r>
            <a:r>
              <a:rPr lang="en-US" i="1" dirty="0"/>
              <a:t>is </a:t>
            </a:r>
            <a:r>
              <a:rPr lang="en-US" dirty="0"/>
              <a:t>a way back. Repentance is like unto a detergent. Even ground-in stains of sin will come out.”</a:t>
            </a:r>
          </a:p>
          <a:p>
            <a:r>
              <a:rPr lang="en-US" dirty="0"/>
              <a:t>Boyd K. Packer</a:t>
            </a:r>
          </a:p>
        </p:txBody>
      </p:sp>
      <p:pic>
        <p:nvPicPr>
          <p:cNvPr id="6" name="Picture 5">
            <a:extLst>
              <a:ext uri="{FF2B5EF4-FFF2-40B4-BE49-F238E27FC236}">
                <a16:creationId xmlns:a16="http://schemas.microsoft.com/office/drawing/2014/main" id="{000A7D5C-8DE3-42DC-9D74-1097EC2A9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45" y="1909819"/>
            <a:ext cx="3165342" cy="3070468"/>
          </a:xfrm>
          <a:prstGeom prst="rect">
            <a:avLst/>
          </a:prstGeom>
        </p:spPr>
      </p:pic>
      <p:pic>
        <p:nvPicPr>
          <p:cNvPr id="8" name="Picture 7">
            <a:extLst>
              <a:ext uri="{FF2B5EF4-FFF2-40B4-BE49-F238E27FC236}">
                <a16:creationId xmlns:a16="http://schemas.microsoft.com/office/drawing/2014/main" id="{805281F7-C29C-430D-9F5B-06A06189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897" y="2945760"/>
            <a:ext cx="5238750" cy="2324100"/>
          </a:xfrm>
          <a:prstGeom prst="rect">
            <a:avLst/>
          </a:prstGeom>
        </p:spPr>
      </p:pic>
      <p:pic>
        <p:nvPicPr>
          <p:cNvPr id="16" name="Picture 15">
            <a:extLst>
              <a:ext uri="{FF2B5EF4-FFF2-40B4-BE49-F238E27FC236}">
                <a16:creationId xmlns:a16="http://schemas.microsoft.com/office/drawing/2014/main" id="{B19392DA-EE0E-4297-9443-AE9950469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708" y="5429996"/>
            <a:ext cx="1070653" cy="1334361"/>
          </a:xfrm>
          <a:prstGeom prst="rect">
            <a:avLst/>
          </a:prstGeom>
        </p:spPr>
      </p:pic>
    </p:spTree>
    <p:extLst>
      <p:ext uri="{BB962C8B-B14F-4D97-AF65-F5344CB8AC3E}">
        <p14:creationId xmlns:p14="http://schemas.microsoft.com/office/powerpoint/2010/main" val="401581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567648-3010-4EAC-A5FD-CA5173D5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God’s Greatness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4:11-12	</a:t>
            </a:r>
          </a:p>
        </p:txBody>
      </p:sp>
      <p:sp>
        <p:nvSpPr>
          <p:cNvPr id="13" name="TextBox 12"/>
          <p:cNvSpPr txBox="1"/>
          <p:nvPr/>
        </p:nvSpPr>
        <p:spPr>
          <a:xfrm>
            <a:off x="2412695" y="911647"/>
            <a:ext cx="7480452" cy="923330"/>
          </a:xfrm>
          <a:prstGeom prst="rect">
            <a:avLst/>
          </a:prstGeom>
          <a:noFill/>
        </p:spPr>
        <p:txBody>
          <a:bodyPr wrap="square" rtlCol="0">
            <a:spAutoFit/>
          </a:bodyPr>
          <a:lstStyle/>
          <a:p>
            <a:pPr algn="ctr"/>
            <a:r>
              <a:rPr lang="en-US" b="1" dirty="0"/>
              <a:t>If we remember God’s greatness, humble ourselves, pray daily, and stand steadfastly in the faith, then we will be filled with God’s love, retain a remission of our sins, and grow in knowledge.</a:t>
            </a:r>
            <a:endParaRPr lang="en-US" dirty="0"/>
          </a:p>
        </p:txBody>
      </p:sp>
      <p:sp>
        <p:nvSpPr>
          <p:cNvPr id="9" name="TextBox 8"/>
          <p:cNvSpPr txBox="1"/>
          <p:nvPr/>
        </p:nvSpPr>
        <p:spPr>
          <a:xfrm>
            <a:off x="268236" y="2710150"/>
            <a:ext cx="8430658" cy="3416320"/>
          </a:xfrm>
          <a:prstGeom prst="rect">
            <a:avLst/>
          </a:prstGeom>
          <a:noFill/>
        </p:spPr>
        <p:txBody>
          <a:bodyPr wrap="square" rtlCol="0">
            <a:spAutoFit/>
          </a:bodyPr>
          <a:lstStyle/>
          <a:p>
            <a:pPr fontAlgn="base"/>
            <a:r>
              <a:rPr lang="en-US" sz="2400" dirty="0"/>
              <a:t>How might humbling ourselves help us grow in knowledge?</a:t>
            </a:r>
          </a:p>
          <a:p>
            <a:pPr fontAlgn="base"/>
            <a:endParaRPr lang="en-US" sz="2400" dirty="0"/>
          </a:p>
          <a:p>
            <a:pPr fontAlgn="base"/>
            <a:r>
              <a:rPr lang="en-US" sz="2400" dirty="0"/>
              <a:t>How has praying daily helped you retain a remission of your sins?</a:t>
            </a:r>
          </a:p>
          <a:p>
            <a:pPr fontAlgn="base"/>
            <a:endParaRPr lang="en-US" sz="2400" dirty="0"/>
          </a:p>
          <a:p>
            <a:pPr fontAlgn="base"/>
            <a:r>
              <a:rPr lang="en-US" sz="2400" dirty="0"/>
              <a:t>How can worthily partaking of the sacrament help us to humble ourselves and retain a remission of our sins?</a:t>
            </a:r>
          </a:p>
          <a:p>
            <a:pPr fontAlgn="base"/>
            <a:endParaRPr lang="en-US" sz="2400" dirty="0"/>
          </a:p>
          <a:p>
            <a:pPr fontAlgn="base"/>
            <a:r>
              <a:rPr lang="en-US" sz="2400" dirty="0"/>
              <a:t>When has doing one of the things listed in the left column of the chart helped you to feel God’s love for you?</a:t>
            </a:r>
          </a:p>
        </p:txBody>
      </p:sp>
      <p:pic>
        <p:nvPicPr>
          <p:cNvPr id="16" name="Picture 2" descr="http://www.uni.edu/becker/anImated%20question%20mark%20.gif">
            <a:extLst>
              <a:ext uri="{FF2B5EF4-FFF2-40B4-BE49-F238E27FC236}">
                <a16:creationId xmlns:a16="http://schemas.microsoft.com/office/drawing/2014/main" id="{1F17AD7E-ED91-49AC-9816-68AF1BB8A57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4713" y="2542344"/>
            <a:ext cx="2130868" cy="361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3C25FB-0622-49D5-946C-9C725ADC2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To Have the Lord’s Spirit</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24858" y="6550223"/>
            <a:ext cx="9144000" cy="307777"/>
          </a:xfrm>
          <a:prstGeom prst="rect">
            <a:avLst/>
          </a:prstGeom>
          <a:noFill/>
        </p:spPr>
        <p:txBody>
          <a:bodyPr wrap="square" rtlCol="0">
            <a:spAutoFit/>
          </a:bodyPr>
          <a:lstStyle/>
          <a:p>
            <a:r>
              <a:rPr lang="en-US" sz="1400" dirty="0">
                <a:solidFill>
                  <a:schemeClr val="accent5">
                    <a:lumMod val="50000"/>
                  </a:schemeClr>
                </a:solidFill>
              </a:rPr>
              <a:t>Mosiah 4:13-16	</a:t>
            </a:r>
          </a:p>
        </p:txBody>
      </p:sp>
      <p:sp>
        <p:nvSpPr>
          <p:cNvPr id="13" name="TextBox 12"/>
          <p:cNvSpPr txBox="1"/>
          <p:nvPr/>
        </p:nvSpPr>
        <p:spPr>
          <a:xfrm>
            <a:off x="1828800" y="1143001"/>
            <a:ext cx="4343400" cy="2031325"/>
          </a:xfrm>
          <a:prstGeom prst="rect">
            <a:avLst/>
          </a:prstGeom>
          <a:noFill/>
        </p:spPr>
        <p:txBody>
          <a:bodyPr wrap="square" rtlCol="0">
            <a:spAutoFit/>
          </a:bodyPr>
          <a:lstStyle/>
          <a:p>
            <a:pPr fontAlgn="base"/>
            <a:r>
              <a:rPr lang="en-US" dirty="0"/>
              <a:t>Paul Taught:</a:t>
            </a:r>
          </a:p>
          <a:p>
            <a:pPr fontAlgn="base"/>
            <a:r>
              <a:rPr lang="en-US" dirty="0"/>
              <a:t>“But the fruit of the Spirit is love, joy peace, longsuffering, gentleness, goodness, faith, </a:t>
            </a:r>
          </a:p>
          <a:p>
            <a:pPr fontAlgn="base"/>
            <a:r>
              <a:rPr lang="en-US" dirty="0"/>
              <a:t>Meekness, temperance: against such there is no law.”</a:t>
            </a:r>
          </a:p>
          <a:p>
            <a:pPr fontAlgn="base"/>
            <a:r>
              <a:rPr lang="en-US" dirty="0"/>
              <a:t>Galatians 5:22-23</a:t>
            </a:r>
          </a:p>
          <a:p>
            <a:endParaRPr lang="en-US" dirty="0"/>
          </a:p>
        </p:txBody>
      </p:sp>
      <p:sp>
        <p:nvSpPr>
          <p:cNvPr id="11" name="Rectangle 10"/>
          <p:cNvSpPr/>
          <p:nvPr/>
        </p:nvSpPr>
        <p:spPr>
          <a:xfrm>
            <a:off x="5029200" y="3048001"/>
            <a:ext cx="4419600" cy="830997"/>
          </a:xfrm>
          <a:prstGeom prst="rect">
            <a:avLst/>
          </a:prstGeom>
        </p:spPr>
        <p:txBody>
          <a:bodyPr wrap="square">
            <a:spAutoFit/>
          </a:bodyPr>
          <a:lstStyle/>
          <a:p>
            <a:pPr algn="ctr"/>
            <a:r>
              <a:rPr lang="en-US" sz="2400" dirty="0">
                <a:solidFill>
                  <a:srgbClr val="7030A0"/>
                </a:solidFill>
              </a:rPr>
              <a:t>Those who live in the Spirit walk in the Spirit</a:t>
            </a:r>
          </a:p>
        </p:txBody>
      </p:sp>
      <p:sp>
        <p:nvSpPr>
          <p:cNvPr id="15" name="TextBox 14"/>
          <p:cNvSpPr txBox="1"/>
          <p:nvPr/>
        </p:nvSpPr>
        <p:spPr>
          <a:xfrm>
            <a:off x="2057400" y="3962401"/>
            <a:ext cx="5715000" cy="2400657"/>
          </a:xfrm>
          <a:prstGeom prst="rect">
            <a:avLst/>
          </a:prstGeom>
          <a:noFill/>
        </p:spPr>
        <p:txBody>
          <a:bodyPr wrap="square" rtlCol="0">
            <a:spAutoFit/>
          </a:bodyPr>
          <a:lstStyle/>
          <a:p>
            <a:r>
              <a:rPr lang="en-US" sz="2400" dirty="0">
                <a:solidFill>
                  <a:srgbClr val="7030A0"/>
                </a:solidFill>
              </a:rPr>
              <a:t>One who is filled with the Spirit of God:</a:t>
            </a:r>
          </a:p>
          <a:p>
            <a:endParaRPr lang="en-US" dirty="0"/>
          </a:p>
          <a:p>
            <a:r>
              <a:rPr lang="en-US" dirty="0"/>
              <a:t>They will seek to live peaceably with one another.</a:t>
            </a:r>
          </a:p>
          <a:p>
            <a:endParaRPr lang="en-US" dirty="0"/>
          </a:p>
          <a:p>
            <a:r>
              <a:rPr lang="en-US" dirty="0"/>
              <a:t>They will fulfill their sacred family responsibilities</a:t>
            </a:r>
          </a:p>
          <a:p>
            <a:endParaRPr lang="en-US" dirty="0"/>
          </a:p>
          <a:p>
            <a:r>
              <a:rPr lang="en-US" dirty="0"/>
              <a:t>They will help the needy. (succor=give aid, help, or relief)</a:t>
            </a:r>
          </a:p>
          <a:p>
            <a:r>
              <a:rPr lang="en-US" sz="1400" dirty="0"/>
              <a:t>Book of Mormon Student Manual</a:t>
            </a:r>
          </a:p>
        </p:txBody>
      </p:sp>
      <p:pic>
        <p:nvPicPr>
          <p:cNvPr id="6" name="Picture 5">
            <a:extLst>
              <a:ext uri="{FF2B5EF4-FFF2-40B4-BE49-F238E27FC236}">
                <a16:creationId xmlns:a16="http://schemas.microsoft.com/office/drawing/2014/main" id="{5F479845-F278-4525-AFF9-1F7FFC56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231" y="954966"/>
            <a:ext cx="2908223" cy="2012575"/>
          </a:xfrm>
          <a:prstGeom prst="rect">
            <a:avLst/>
          </a:prstGeom>
        </p:spPr>
      </p:pic>
      <p:pic>
        <p:nvPicPr>
          <p:cNvPr id="8" name="Picture 7">
            <a:extLst>
              <a:ext uri="{FF2B5EF4-FFF2-40B4-BE49-F238E27FC236}">
                <a16:creationId xmlns:a16="http://schemas.microsoft.com/office/drawing/2014/main" id="{904E6951-014E-469A-B4B0-508FE9131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261" y="3828829"/>
            <a:ext cx="3022112" cy="2713185"/>
          </a:xfrm>
          <a:prstGeom prst="rect">
            <a:avLst/>
          </a:prstGeom>
        </p:spPr>
      </p:pic>
    </p:spTree>
    <p:extLst>
      <p:ext uri="{BB962C8B-B14F-4D97-AF65-F5344CB8AC3E}">
        <p14:creationId xmlns:p14="http://schemas.microsoft.com/office/powerpoint/2010/main" val="42630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5E9C4E-2781-4382-BAC2-3CF679F71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A Great Responsibility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4:14-15	</a:t>
            </a:r>
          </a:p>
        </p:txBody>
      </p:sp>
      <p:sp>
        <p:nvSpPr>
          <p:cNvPr id="13" name="TextBox 12"/>
          <p:cNvSpPr txBox="1"/>
          <p:nvPr/>
        </p:nvSpPr>
        <p:spPr>
          <a:xfrm>
            <a:off x="1828800" y="1143001"/>
            <a:ext cx="4343400" cy="1200329"/>
          </a:xfrm>
          <a:prstGeom prst="rect">
            <a:avLst/>
          </a:prstGeom>
          <a:noFill/>
        </p:spPr>
        <p:txBody>
          <a:bodyPr wrap="square" rtlCol="0">
            <a:spAutoFit/>
          </a:bodyPr>
          <a:lstStyle/>
          <a:p>
            <a:pPr fontAlgn="base"/>
            <a:r>
              <a:rPr lang="en-US" sz="3600" dirty="0">
                <a:solidFill>
                  <a:srgbClr val="7030A0"/>
                </a:solidFill>
              </a:rPr>
              <a:t>To the parents</a:t>
            </a:r>
          </a:p>
          <a:p>
            <a:endParaRPr lang="en-US" sz="3600" dirty="0">
              <a:solidFill>
                <a:srgbClr val="7030A0"/>
              </a:solidFill>
            </a:endParaRPr>
          </a:p>
        </p:txBody>
      </p:sp>
      <p:sp>
        <p:nvSpPr>
          <p:cNvPr id="11" name="Rectangle 10"/>
          <p:cNvSpPr/>
          <p:nvPr/>
        </p:nvSpPr>
        <p:spPr>
          <a:xfrm>
            <a:off x="2209800" y="5257800"/>
            <a:ext cx="3200400" cy="923330"/>
          </a:xfrm>
          <a:prstGeom prst="rect">
            <a:avLst/>
          </a:prstGeom>
        </p:spPr>
        <p:txBody>
          <a:bodyPr wrap="square">
            <a:spAutoFit/>
          </a:bodyPr>
          <a:lstStyle/>
          <a:p>
            <a:pPr algn="just"/>
            <a:r>
              <a:rPr lang="en-US" dirty="0"/>
              <a:t>“But I have commanded you to bring up your children in light and truth.” D&amp;C 93:40</a:t>
            </a:r>
          </a:p>
        </p:txBody>
      </p:sp>
      <p:sp>
        <p:nvSpPr>
          <p:cNvPr id="12" name="TextBox 11"/>
          <p:cNvSpPr txBox="1"/>
          <p:nvPr/>
        </p:nvSpPr>
        <p:spPr>
          <a:xfrm>
            <a:off x="2209800" y="1905000"/>
            <a:ext cx="3886200" cy="1477328"/>
          </a:xfrm>
          <a:prstGeom prst="rect">
            <a:avLst/>
          </a:prstGeom>
          <a:noFill/>
        </p:spPr>
        <p:txBody>
          <a:bodyPr wrap="square" rtlCol="0">
            <a:spAutoFit/>
          </a:bodyPr>
          <a:lstStyle/>
          <a:p>
            <a:r>
              <a:rPr lang="en-US" dirty="0"/>
              <a:t>“But if any provide not for his own, and specially for those of his own house, he hath denied the faith, and is worse than an infidel.”</a:t>
            </a:r>
          </a:p>
          <a:p>
            <a:r>
              <a:rPr lang="en-US" dirty="0"/>
              <a:t>1 Timothy 5:8</a:t>
            </a:r>
          </a:p>
        </p:txBody>
      </p:sp>
      <p:sp>
        <p:nvSpPr>
          <p:cNvPr id="10" name="TextBox 9"/>
          <p:cNvSpPr txBox="1"/>
          <p:nvPr/>
        </p:nvSpPr>
        <p:spPr>
          <a:xfrm>
            <a:off x="6693665" y="5489154"/>
            <a:ext cx="4800600" cy="923330"/>
          </a:xfrm>
          <a:prstGeom prst="rect">
            <a:avLst/>
          </a:prstGeom>
          <a:noFill/>
        </p:spPr>
        <p:txBody>
          <a:bodyPr wrap="square" rtlCol="0">
            <a:spAutoFit/>
          </a:bodyPr>
          <a:lstStyle/>
          <a:p>
            <a:r>
              <a:rPr lang="en-US" dirty="0"/>
              <a:t>We have no more right to neglect the spiritual welfare of our families than to refuse them food and clothing.</a:t>
            </a:r>
          </a:p>
        </p:txBody>
      </p:sp>
      <p:sp>
        <p:nvSpPr>
          <p:cNvPr id="14" name="TextBox 13"/>
          <p:cNvSpPr txBox="1"/>
          <p:nvPr/>
        </p:nvSpPr>
        <p:spPr>
          <a:xfrm>
            <a:off x="3393194" y="3824689"/>
            <a:ext cx="7018663" cy="1200329"/>
          </a:xfrm>
          <a:prstGeom prst="rect">
            <a:avLst/>
          </a:prstGeom>
          <a:noFill/>
        </p:spPr>
        <p:txBody>
          <a:bodyPr wrap="square" rtlCol="0">
            <a:spAutoFit/>
          </a:bodyPr>
          <a:lstStyle/>
          <a:p>
            <a:r>
              <a:rPr lang="en-US" dirty="0"/>
              <a:t>“And again, verily I say unto you, that every man who is obliged to provide for his own family, let him provide, and he shall in nowise lose his crown; and let him labor in the church.”</a:t>
            </a:r>
          </a:p>
          <a:p>
            <a:r>
              <a:rPr lang="en-US" dirty="0"/>
              <a:t>D&amp;C 75:28</a:t>
            </a:r>
          </a:p>
        </p:txBody>
      </p:sp>
      <p:pic>
        <p:nvPicPr>
          <p:cNvPr id="6" name="Picture 5">
            <a:extLst>
              <a:ext uri="{FF2B5EF4-FFF2-40B4-BE49-F238E27FC236}">
                <a16:creationId xmlns:a16="http://schemas.microsoft.com/office/drawing/2014/main" id="{BD220FB4-33B6-4DDF-B1BF-EC04F5478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163" y="915949"/>
            <a:ext cx="3401334" cy="2719617"/>
          </a:xfrm>
          <a:prstGeom prst="rect">
            <a:avLst/>
          </a:prstGeom>
        </p:spPr>
      </p:pic>
    </p:spTree>
    <p:extLst>
      <p:ext uri="{BB962C8B-B14F-4D97-AF65-F5344CB8AC3E}">
        <p14:creationId xmlns:p14="http://schemas.microsoft.com/office/powerpoint/2010/main" val="34775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563B5B-2A65-4EE5-8460-0F1850735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Sharing</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02824" y="6550223"/>
            <a:ext cx="9144000" cy="307777"/>
          </a:xfrm>
          <a:prstGeom prst="rect">
            <a:avLst/>
          </a:prstGeom>
          <a:noFill/>
        </p:spPr>
        <p:txBody>
          <a:bodyPr wrap="square" rtlCol="0">
            <a:spAutoFit/>
          </a:bodyPr>
          <a:lstStyle/>
          <a:p>
            <a:r>
              <a:rPr lang="en-US" sz="1400" dirty="0">
                <a:solidFill>
                  <a:schemeClr val="accent5">
                    <a:lumMod val="50000"/>
                  </a:schemeClr>
                </a:solidFill>
              </a:rPr>
              <a:t>Mosiah 4:16-18	</a:t>
            </a:r>
          </a:p>
        </p:txBody>
      </p:sp>
      <p:sp>
        <p:nvSpPr>
          <p:cNvPr id="12" name="TextBox 11"/>
          <p:cNvSpPr txBox="1"/>
          <p:nvPr/>
        </p:nvSpPr>
        <p:spPr>
          <a:xfrm>
            <a:off x="517793" y="867579"/>
            <a:ext cx="3886200" cy="369332"/>
          </a:xfrm>
          <a:prstGeom prst="rect">
            <a:avLst/>
          </a:prstGeom>
          <a:noFill/>
        </p:spPr>
        <p:txBody>
          <a:bodyPr wrap="square" rtlCol="0">
            <a:spAutoFit/>
          </a:bodyPr>
          <a:lstStyle/>
          <a:p>
            <a:r>
              <a:rPr lang="en-US" dirty="0"/>
              <a:t>For those who stand in need:</a:t>
            </a:r>
          </a:p>
        </p:txBody>
      </p:sp>
      <p:sp>
        <p:nvSpPr>
          <p:cNvPr id="14" name="TextBox 13"/>
          <p:cNvSpPr txBox="1"/>
          <p:nvPr/>
        </p:nvSpPr>
        <p:spPr>
          <a:xfrm>
            <a:off x="2434728" y="2117993"/>
            <a:ext cx="7094862" cy="4093428"/>
          </a:xfrm>
          <a:prstGeom prst="rect">
            <a:avLst/>
          </a:prstGeom>
          <a:noFill/>
        </p:spPr>
        <p:txBody>
          <a:bodyPr wrap="square" rtlCol="0">
            <a:spAutoFit/>
          </a:bodyPr>
          <a:lstStyle/>
          <a:p>
            <a:r>
              <a:rPr lang="en-US" sz="2000" dirty="0"/>
              <a:t>“Suppose that in this community there are ten beggars who beg from door to door for something to eat, and that nine of them are imposters who beg to escape work… (What is your choice?) To give food to the ten,…or to repulse the ten because you do not know which is the worthy one? </a:t>
            </a:r>
          </a:p>
          <a:p>
            <a:endParaRPr lang="en-US" sz="2000" dirty="0"/>
          </a:p>
          <a:p>
            <a:r>
              <a:rPr lang="en-US" sz="2000" dirty="0"/>
              <a:t>You will all say, administer charitable gifts to the ten, rather than turn away the only truly worthy…person among them. </a:t>
            </a:r>
          </a:p>
          <a:p>
            <a:endParaRPr lang="en-US" sz="2000" dirty="0"/>
          </a:p>
          <a:p>
            <a:r>
              <a:rPr lang="en-US" sz="2000" dirty="0"/>
              <a:t>If you do this, it will make no difference in your blessings, whether you administer to worthy or unworthy persons, inasmuch as you give alms with a single eye to assist the truly needy.”</a:t>
            </a:r>
          </a:p>
          <a:p>
            <a:r>
              <a:rPr lang="en-US" sz="2000" dirty="0"/>
              <a:t>Brigham Young</a:t>
            </a:r>
          </a:p>
        </p:txBody>
      </p:sp>
      <p:pic>
        <p:nvPicPr>
          <p:cNvPr id="6" name="Picture 5">
            <a:extLst>
              <a:ext uri="{FF2B5EF4-FFF2-40B4-BE49-F238E27FC236}">
                <a16:creationId xmlns:a16="http://schemas.microsoft.com/office/drawing/2014/main" id="{E9DEC263-9733-4F1A-9751-2FD58215E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950" y="229059"/>
            <a:ext cx="2286000" cy="1905000"/>
          </a:xfrm>
          <a:prstGeom prst="rect">
            <a:avLst/>
          </a:prstGeom>
        </p:spPr>
      </p:pic>
    </p:spTree>
    <p:extLst>
      <p:ext uri="{BB962C8B-B14F-4D97-AF65-F5344CB8AC3E}">
        <p14:creationId xmlns:p14="http://schemas.microsoft.com/office/powerpoint/2010/main" val="343281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78EF76-C3A3-4BA6-9FD5-3BB77A605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To the Rich and the Poor</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4:17-25	</a:t>
            </a:r>
          </a:p>
        </p:txBody>
      </p:sp>
      <p:sp>
        <p:nvSpPr>
          <p:cNvPr id="12" name="TextBox 11"/>
          <p:cNvSpPr txBox="1"/>
          <p:nvPr/>
        </p:nvSpPr>
        <p:spPr>
          <a:xfrm>
            <a:off x="4749188" y="4891490"/>
            <a:ext cx="5430398" cy="1631216"/>
          </a:xfrm>
          <a:prstGeom prst="rect">
            <a:avLst/>
          </a:prstGeom>
          <a:noFill/>
        </p:spPr>
        <p:txBody>
          <a:bodyPr wrap="square" rtlCol="0">
            <a:spAutoFit/>
          </a:bodyPr>
          <a:lstStyle/>
          <a:p>
            <a:r>
              <a:rPr lang="en-US" sz="2000" dirty="0"/>
              <a:t>Coveting = not just wanting something that doesn’t belong to you but it is an attitude.</a:t>
            </a:r>
          </a:p>
          <a:p>
            <a:endParaRPr lang="en-US" sz="2000" dirty="0"/>
          </a:p>
          <a:p>
            <a:r>
              <a:rPr lang="en-US" sz="2000" dirty="0"/>
              <a:t>It is setting one’s heart on the things of the world more than on the things of God</a:t>
            </a:r>
          </a:p>
        </p:txBody>
      </p:sp>
      <p:sp>
        <p:nvSpPr>
          <p:cNvPr id="14" name="TextBox 13"/>
          <p:cNvSpPr txBox="1"/>
          <p:nvPr/>
        </p:nvSpPr>
        <p:spPr>
          <a:xfrm>
            <a:off x="839118" y="947450"/>
            <a:ext cx="5410200" cy="1477328"/>
          </a:xfrm>
          <a:prstGeom prst="rect">
            <a:avLst/>
          </a:prstGeom>
          <a:noFill/>
        </p:spPr>
        <p:txBody>
          <a:bodyPr wrap="square" rtlCol="0">
            <a:spAutoFit/>
          </a:bodyPr>
          <a:lstStyle/>
          <a:p>
            <a:r>
              <a:rPr lang="en-US" dirty="0"/>
              <a:t>King Benjamin speaks to both the rich and the poor</a:t>
            </a:r>
          </a:p>
          <a:p>
            <a:endParaRPr lang="en-US" dirty="0"/>
          </a:p>
          <a:p>
            <a:r>
              <a:rPr lang="en-US" dirty="0"/>
              <a:t>To the rich: That they should give to the poor</a:t>
            </a:r>
          </a:p>
          <a:p>
            <a:endParaRPr lang="en-US" dirty="0"/>
          </a:p>
          <a:p>
            <a:r>
              <a:rPr lang="en-US" dirty="0"/>
              <a:t>To the poor: That they should not covet</a:t>
            </a:r>
          </a:p>
        </p:txBody>
      </p:sp>
      <p:sp>
        <p:nvSpPr>
          <p:cNvPr id="7" name="TextBox 6"/>
          <p:cNvSpPr txBox="1"/>
          <p:nvPr/>
        </p:nvSpPr>
        <p:spPr>
          <a:xfrm>
            <a:off x="7110248" y="998483"/>
            <a:ext cx="3599793" cy="646331"/>
          </a:xfrm>
          <a:prstGeom prst="rect">
            <a:avLst/>
          </a:prstGeom>
          <a:noFill/>
        </p:spPr>
        <p:txBody>
          <a:bodyPr wrap="square" rtlCol="0">
            <a:spAutoFit/>
          </a:bodyPr>
          <a:lstStyle/>
          <a:p>
            <a:r>
              <a:rPr lang="en-US" dirty="0"/>
              <a:t>“…I give not because I have not, but if I had I would</a:t>
            </a:r>
            <a:r>
              <a:rPr lang="en-US" baseline="30000" dirty="0"/>
              <a:t> </a:t>
            </a:r>
            <a:r>
              <a:rPr lang="en-US" dirty="0"/>
              <a:t>give…”</a:t>
            </a:r>
          </a:p>
        </p:txBody>
      </p:sp>
      <p:pic>
        <p:nvPicPr>
          <p:cNvPr id="6" name="Picture 5">
            <a:extLst>
              <a:ext uri="{FF2B5EF4-FFF2-40B4-BE49-F238E27FC236}">
                <a16:creationId xmlns:a16="http://schemas.microsoft.com/office/drawing/2014/main" id="{2992DBCC-A8D8-46B3-8FD0-C3B188DA3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85" y="2619432"/>
            <a:ext cx="3286125" cy="3800475"/>
          </a:xfrm>
          <a:prstGeom prst="rect">
            <a:avLst/>
          </a:prstGeom>
        </p:spPr>
      </p:pic>
      <p:pic>
        <p:nvPicPr>
          <p:cNvPr id="9" name="Picture 8">
            <a:extLst>
              <a:ext uri="{FF2B5EF4-FFF2-40B4-BE49-F238E27FC236}">
                <a16:creationId xmlns:a16="http://schemas.microsoft.com/office/drawing/2014/main" id="{D6291CBF-5F80-41FC-B2BD-E14190573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451" y="1930478"/>
            <a:ext cx="3529654" cy="2470758"/>
          </a:xfrm>
          <a:prstGeom prst="rect">
            <a:avLst/>
          </a:prstGeom>
        </p:spPr>
      </p:pic>
    </p:spTree>
    <p:extLst>
      <p:ext uri="{BB962C8B-B14F-4D97-AF65-F5344CB8AC3E}">
        <p14:creationId xmlns:p14="http://schemas.microsoft.com/office/powerpoint/2010/main" val="28365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E5FA46-C9B2-4D5A-8131-6C29B7DD3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Fast Offerings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4:26	</a:t>
            </a:r>
          </a:p>
        </p:txBody>
      </p:sp>
      <p:sp>
        <p:nvSpPr>
          <p:cNvPr id="14" name="TextBox 13"/>
          <p:cNvSpPr txBox="1"/>
          <p:nvPr/>
        </p:nvSpPr>
        <p:spPr>
          <a:xfrm>
            <a:off x="1883884" y="3995678"/>
            <a:ext cx="6579823" cy="2862322"/>
          </a:xfrm>
          <a:prstGeom prst="rect">
            <a:avLst/>
          </a:prstGeom>
          <a:noFill/>
        </p:spPr>
        <p:txBody>
          <a:bodyPr wrap="square" rtlCol="0">
            <a:spAutoFit/>
          </a:bodyPr>
          <a:lstStyle/>
          <a:p>
            <a:pPr fontAlgn="base"/>
            <a:r>
              <a:rPr lang="en-US" dirty="0"/>
              <a:t>In the Church today:</a:t>
            </a:r>
          </a:p>
          <a:p>
            <a:pPr fontAlgn="base"/>
            <a:r>
              <a:rPr lang="en-US" dirty="0"/>
              <a:t>How can you participate in fast offerings? </a:t>
            </a:r>
          </a:p>
          <a:p>
            <a:pPr fontAlgn="base"/>
            <a:endParaRPr lang="en-US" dirty="0"/>
          </a:p>
          <a:p>
            <a:pPr fontAlgn="base"/>
            <a:r>
              <a:rPr lang="en-US" dirty="0"/>
              <a:t>We can fast</a:t>
            </a:r>
          </a:p>
          <a:p>
            <a:pPr fontAlgn="base"/>
            <a:endParaRPr lang="en-US" dirty="0"/>
          </a:p>
          <a:p>
            <a:pPr fontAlgn="base"/>
            <a:r>
              <a:rPr lang="en-US" dirty="0"/>
              <a:t>We can contribute fast offerings</a:t>
            </a:r>
          </a:p>
          <a:p>
            <a:pPr fontAlgn="base"/>
            <a:endParaRPr lang="en-US" dirty="0"/>
          </a:p>
          <a:p>
            <a:pPr fontAlgn="base"/>
            <a:r>
              <a:rPr lang="en-US" dirty="0" err="1"/>
              <a:t>Aaronic</a:t>
            </a:r>
            <a:r>
              <a:rPr lang="en-US" dirty="0"/>
              <a:t> Priesthood holders can gather</a:t>
            </a:r>
          </a:p>
          <a:p>
            <a:pPr fontAlgn="base"/>
            <a:r>
              <a:rPr lang="en-US" dirty="0"/>
              <a:t>fast offerings from ward or branch </a:t>
            </a:r>
          </a:p>
          <a:p>
            <a:pPr fontAlgn="base"/>
            <a:r>
              <a:rPr lang="en-US" dirty="0"/>
              <a:t>members</a:t>
            </a:r>
          </a:p>
        </p:txBody>
      </p:sp>
      <p:sp>
        <p:nvSpPr>
          <p:cNvPr id="8" name="TextBox 7"/>
          <p:cNvSpPr txBox="1"/>
          <p:nvPr/>
        </p:nvSpPr>
        <p:spPr>
          <a:xfrm>
            <a:off x="517793" y="1300909"/>
            <a:ext cx="3352800" cy="1477328"/>
          </a:xfrm>
          <a:prstGeom prst="rect">
            <a:avLst/>
          </a:prstGeom>
          <a:noFill/>
        </p:spPr>
        <p:txBody>
          <a:bodyPr wrap="square" rtlCol="0">
            <a:spAutoFit/>
          </a:bodyPr>
          <a:lstStyle/>
          <a:p>
            <a:pPr fontAlgn="base"/>
            <a:r>
              <a:rPr lang="en-US" dirty="0"/>
              <a:t>“An important reason for fasting is to contribute the amount saved from the meals not eaten to care for the poor and the needy.”</a:t>
            </a:r>
          </a:p>
          <a:p>
            <a:pPr fontAlgn="base"/>
            <a:r>
              <a:rPr lang="en-US" dirty="0"/>
              <a:t> L. Tom Perry</a:t>
            </a:r>
            <a:r>
              <a:rPr lang="en-US" baseline="30000" dirty="0"/>
              <a:t> </a:t>
            </a:r>
            <a:endParaRPr lang="en-US" dirty="0"/>
          </a:p>
        </p:txBody>
      </p:sp>
      <p:sp>
        <p:nvSpPr>
          <p:cNvPr id="9" name="TextBox 8"/>
          <p:cNvSpPr txBox="1"/>
          <p:nvPr/>
        </p:nvSpPr>
        <p:spPr>
          <a:xfrm>
            <a:off x="8053330" y="1702107"/>
            <a:ext cx="3910987" cy="2308324"/>
          </a:xfrm>
          <a:prstGeom prst="rect">
            <a:avLst/>
          </a:prstGeom>
          <a:noFill/>
        </p:spPr>
        <p:txBody>
          <a:bodyPr wrap="square" rtlCol="0">
            <a:spAutoFit/>
          </a:bodyPr>
          <a:lstStyle/>
          <a:p>
            <a:pPr fontAlgn="base"/>
            <a:r>
              <a:rPr lang="en-US" sz="1600" dirty="0"/>
              <a:t>“Showing compassion to those in need and giving of our abundance to help others is an ancient principle. The Lord commanded Moses, “Thou shalt not harden thine heart, nor shut thine hand from thy poor brother: But thou shalt open thine hand wide unto him, and shalt surely lend him sufficient for his need.” (Deut. 15:7–8).</a:t>
            </a:r>
          </a:p>
          <a:p>
            <a:pPr fontAlgn="base"/>
            <a:r>
              <a:rPr lang="en-US" sz="1600" dirty="0"/>
              <a:t>Neil K. Newell</a:t>
            </a:r>
          </a:p>
        </p:txBody>
      </p:sp>
      <p:pic>
        <p:nvPicPr>
          <p:cNvPr id="6" name="Picture 5">
            <a:extLst>
              <a:ext uri="{FF2B5EF4-FFF2-40B4-BE49-F238E27FC236}">
                <a16:creationId xmlns:a16="http://schemas.microsoft.com/office/drawing/2014/main" id="{082D1FEB-807D-41F3-98FE-F5F96216E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680" y="1074833"/>
            <a:ext cx="3163448" cy="2551168"/>
          </a:xfrm>
          <a:prstGeom prst="rect">
            <a:avLst/>
          </a:prstGeom>
        </p:spPr>
      </p:pic>
      <p:pic>
        <p:nvPicPr>
          <p:cNvPr id="11" name="Picture 10">
            <a:extLst>
              <a:ext uri="{FF2B5EF4-FFF2-40B4-BE49-F238E27FC236}">
                <a16:creationId xmlns:a16="http://schemas.microsoft.com/office/drawing/2014/main" id="{F39582E4-6124-4137-B5DD-321C83D1D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412" y="4293659"/>
            <a:ext cx="2677099" cy="2473259"/>
          </a:xfrm>
          <a:prstGeom prst="rect">
            <a:avLst/>
          </a:prstGeom>
        </p:spPr>
      </p:pic>
      <p:pic>
        <p:nvPicPr>
          <p:cNvPr id="13" name="Picture 12">
            <a:extLst>
              <a:ext uri="{FF2B5EF4-FFF2-40B4-BE49-F238E27FC236}">
                <a16:creationId xmlns:a16="http://schemas.microsoft.com/office/drawing/2014/main" id="{471E70A9-F032-43DF-B0A0-8394480E4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47" y="83028"/>
            <a:ext cx="1095375" cy="1095375"/>
          </a:xfrm>
          <a:prstGeom prst="rect">
            <a:avLst/>
          </a:prstGeom>
        </p:spPr>
      </p:pic>
      <p:pic>
        <p:nvPicPr>
          <p:cNvPr id="16" name="Picture 15">
            <a:extLst>
              <a:ext uri="{FF2B5EF4-FFF2-40B4-BE49-F238E27FC236}">
                <a16:creationId xmlns:a16="http://schemas.microsoft.com/office/drawing/2014/main" id="{3B5A302F-BDD8-4631-B159-3B10F8CCB5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4282" y="134957"/>
            <a:ext cx="1159783" cy="1484522"/>
          </a:xfrm>
          <a:prstGeom prst="rect">
            <a:avLst/>
          </a:prstGeom>
        </p:spPr>
      </p:pic>
    </p:spTree>
    <p:extLst>
      <p:ext uri="{BB962C8B-B14F-4D97-AF65-F5344CB8AC3E}">
        <p14:creationId xmlns:p14="http://schemas.microsoft.com/office/powerpoint/2010/main" val="42719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A10A84-8D2A-455F-BF32-6EC015997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Wisdom and Order</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4:26	</a:t>
            </a:r>
          </a:p>
        </p:txBody>
      </p:sp>
      <p:sp>
        <p:nvSpPr>
          <p:cNvPr id="14" name="TextBox 13"/>
          <p:cNvSpPr txBox="1"/>
          <p:nvPr/>
        </p:nvSpPr>
        <p:spPr>
          <a:xfrm>
            <a:off x="1487213" y="1006366"/>
            <a:ext cx="5460124" cy="923330"/>
          </a:xfrm>
          <a:prstGeom prst="rect">
            <a:avLst/>
          </a:prstGeom>
          <a:noFill/>
        </p:spPr>
        <p:txBody>
          <a:bodyPr wrap="square" rtlCol="0">
            <a:spAutoFit/>
          </a:bodyPr>
          <a:lstStyle/>
          <a:p>
            <a:pPr fontAlgn="base"/>
            <a:r>
              <a:rPr lang="en-US" dirty="0"/>
              <a:t>“Behold, mine house is a house of order, </a:t>
            </a:r>
            <a:r>
              <a:rPr lang="en-US" dirty="0" err="1"/>
              <a:t>saith</a:t>
            </a:r>
            <a:r>
              <a:rPr lang="en-US" dirty="0"/>
              <a:t> the Lord God, and not a house of confusion.”</a:t>
            </a:r>
          </a:p>
          <a:p>
            <a:pPr fontAlgn="base"/>
            <a:r>
              <a:rPr lang="en-US" dirty="0"/>
              <a:t>D&amp;C 132:8</a:t>
            </a:r>
          </a:p>
        </p:txBody>
      </p:sp>
      <p:sp>
        <p:nvSpPr>
          <p:cNvPr id="10" name="TextBox 9"/>
          <p:cNvSpPr txBox="1"/>
          <p:nvPr/>
        </p:nvSpPr>
        <p:spPr>
          <a:xfrm>
            <a:off x="6934200" y="1981200"/>
            <a:ext cx="3505200" cy="1477328"/>
          </a:xfrm>
          <a:prstGeom prst="rect">
            <a:avLst/>
          </a:prstGeom>
          <a:noFill/>
        </p:spPr>
        <p:txBody>
          <a:bodyPr wrap="square" rtlCol="0">
            <a:spAutoFit/>
          </a:bodyPr>
          <a:lstStyle/>
          <a:p>
            <a:pPr fontAlgn="base"/>
            <a:r>
              <a:rPr lang="en-US" dirty="0"/>
              <a:t>Paul</a:t>
            </a:r>
          </a:p>
          <a:p>
            <a:pPr fontAlgn="base"/>
            <a:endParaRPr lang="en-US" dirty="0"/>
          </a:p>
          <a:p>
            <a:pPr fontAlgn="base"/>
            <a:r>
              <a:rPr lang="en-US" dirty="0"/>
              <a:t>Let all things be done decently and in order.</a:t>
            </a:r>
          </a:p>
          <a:p>
            <a:pPr fontAlgn="base"/>
            <a:r>
              <a:rPr lang="en-US" dirty="0"/>
              <a:t>I Corinthians 14:40</a:t>
            </a:r>
          </a:p>
        </p:txBody>
      </p:sp>
      <p:sp>
        <p:nvSpPr>
          <p:cNvPr id="11" name="TextBox 10"/>
          <p:cNvSpPr txBox="1"/>
          <p:nvPr/>
        </p:nvSpPr>
        <p:spPr>
          <a:xfrm>
            <a:off x="1752600" y="4114801"/>
            <a:ext cx="3962400" cy="2031325"/>
          </a:xfrm>
          <a:prstGeom prst="rect">
            <a:avLst/>
          </a:prstGeom>
          <a:noFill/>
        </p:spPr>
        <p:txBody>
          <a:bodyPr wrap="square" rtlCol="0">
            <a:spAutoFit/>
          </a:bodyPr>
          <a:lstStyle/>
          <a:p>
            <a:pPr fontAlgn="base"/>
            <a:r>
              <a:rPr lang="en-US" dirty="0"/>
              <a:t>Joseph Smith</a:t>
            </a:r>
          </a:p>
          <a:p>
            <a:pPr fontAlgn="base"/>
            <a:endParaRPr lang="en-US" dirty="0"/>
          </a:p>
          <a:p>
            <a:pPr fontAlgn="base"/>
            <a:r>
              <a:rPr lang="en-US" dirty="0"/>
              <a:t>“Do not run faster or labor more than you have strength and means provided to enable you to translate; but be diligent unto the end.”</a:t>
            </a:r>
          </a:p>
          <a:p>
            <a:pPr fontAlgn="base"/>
            <a:r>
              <a:rPr lang="en-US" dirty="0"/>
              <a:t>D&amp;C 10:4</a:t>
            </a:r>
          </a:p>
        </p:txBody>
      </p:sp>
      <p:sp>
        <p:nvSpPr>
          <p:cNvPr id="12" name="TextBox 11"/>
          <p:cNvSpPr txBox="1"/>
          <p:nvPr/>
        </p:nvSpPr>
        <p:spPr>
          <a:xfrm>
            <a:off x="6781800" y="3886200"/>
            <a:ext cx="3505200" cy="2862322"/>
          </a:xfrm>
          <a:prstGeom prst="rect">
            <a:avLst/>
          </a:prstGeom>
          <a:noFill/>
        </p:spPr>
        <p:txBody>
          <a:bodyPr wrap="square" rtlCol="0">
            <a:spAutoFit/>
          </a:bodyPr>
          <a:lstStyle/>
          <a:p>
            <a:pPr fontAlgn="base"/>
            <a:r>
              <a:rPr lang="en-US" dirty="0"/>
              <a:t>“The Lord’s people are always commanded to search out and care for the poor. They are, however, to do so in wisdom and order—to see to it that such efforts do not neglect the needs of their families. Nor can our obligation to extend temporal aid overshadow eternal covenants…”</a:t>
            </a:r>
          </a:p>
          <a:p>
            <a:pPr fontAlgn="base"/>
            <a:r>
              <a:rPr lang="en-US" dirty="0"/>
              <a:t>JFM and RLM</a:t>
            </a:r>
          </a:p>
        </p:txBody>
      </p:sp>
      <p:pic>
        <p:nvPicPr>
          <p:cNvPr id="6" name="Picture 5">
            <a:extLst>
              <a:ext uri="{FF2B5EF4-FFF2-40B4-BE49-F238E27FC236}">
                <a16:creationId xmlns:a16="http://schemas.microsoft.com/office/drawing/2014/main" id="{66DAB8F6-EE3D-49CF-A857-5CA02B529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244" y="2085631"/>
            <a:ext cx="3038475" cy="2400300"/>
          </a:xfrm>
          <a:prstGeom prst="rect">
            <a:avLst/>
          </a:prstGeom>
        </p:spPr>
      </p:pic>
      <p:pic>
        <p:nvPicPr>
          <p:cNvPr id="8" name="Picture 7">
            <a:extLst>
              <a:ext uri="{FF2B5EF4-FFF2-40B4-BE49-F238E27FC236}">
                <a16:creationId xmlns:a16="http://schemas.microsoft.com/office/drawing/2014/main" id="{D71CF132-8741-41E2-9D47-3141AF656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310" y="429024"/>
            <a:ext cx="1556265" cy="1906425"/>
          </a:xfrm>
          <a:prstGeom prst="rect">
            <a:avLst/>
          </a:prstGeom>
        </p:spPr>
      </p:pic>
      <p:pic>
        <p:nvPicPr>
          <p:cNvPr id="15" name="Picture 14">
            <a:extLst>
              <a:ext uri="{FF2B5EF4-FFF2-40B4-BE49-F238E27FC236}">
                <a16:creationId xmlns:a16="http://schemas.microsoft.com/office/drawing/2014/main" id="{ECF9720D-3B12-4501-991B-6E09D2E5F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24" y="2456953"/>
            <a:ext cx="2314575" cy="1552575"/>
          </a:xfrm>
          <a:prstGeom prst="rect">
            <a:avLst/>
          </a:prstGeom>
        </p:spPr>
      </p:pic>
      <p:pic>
        <p:nvPicPr>
          <p:cNvPr id="17" name="Picture 16">
            <a:extLst>
              <a:ext uri="{FF2B5EF4-FFF2-40B4-BE49-F238E27FC236}">
                <a16:creationId xmlns:a16="http://schemas.microsoft.com/office/drawing/2014/main" id="{19369207-2339-4347-920C-3B0E4DF89114}"/>
              </a:ext>
            </a:extLst>
          </p:cNvPr>
          <p:cNvPicPr>
            <a:picLocks noChangeAspect="1"/>
          </p:cNvPicPr>
          <p:nvPr/>
        </p:nvPicPr>
        <p:blipFill rotWithShape="1">
          <a:blip r:embed="rId6">
            <a:extLst>
              <a:ext uri="{28A0092B-C50C-407E-A947-70E740481C1C}">
                <a14:useLocalDpi xmlns:a14="http://schemas.microsoft.com/office/drawing/2010/main" val="0"/>
              </a:ext>
            </a:extLst>
          </a:blip>
          <a:srcRect t="1763" b="7978"/>
          <a:stretch/>
        </p:blipFill>
        <p:spPr>
          <a:xfrm>
            <a:off x="10343241" y="5574536"/>
            <a:ext cx="1621019" cy="1068636"/>
          </a:xfrm>
          <a:prstGeom prst="rect">
            <a:avLst/>
          </a:prstGeom>
        </p:spPr>
      </p:pic>
    </p:spTree>
    <p:extLst>
      <p:ext uri="{BB962C8B-B14F-4D97-AF65-F5344CB8AC3E}">
        <p14:creationId xmlns:p14="http://schemas.microsoft.com/office/powerpoint/2010/main" val="671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9F42EF-3221-4CC9-A558-CE1868D0C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Borrowing</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57909" y="6550223"/>
            <a:ext cx="9144000" cy="307777"/>
          </a:xfrm>
          <a:prstGeom prst="rect">
            <a:avLst/>
          </a:prstGeom>
          <a:noFill/>
        </p:spPr>
        <p:txBody>
          <a:bodyPr wrap="square" rtlCol="0">
            <a:spAutoFit/>
          </a:bodyPr>
          <a:lstStyle/>
          <a:p>
            <a:r>
              <a:rPr lang="en-US" sz="1400" dirty="0">
                <a:solidFill>
                  <a:schemeClr val="accent5">
                    <a:lumMod val="50000"/>
                  </a:schemeClr>
                </a:solidFill>
              </a:rPr>
              <a:t>Mosiah 4:28	</a:t>
            </a:r>
          </a:p>
        </p:txBody>
      </p:sp>
      <p:sp>
        <p:nvSpPr>
          <p:cNvPr id="14" name="TextBox 13"/>
          <p:cNvSpPr txBox="1"/>
          <p:nvPr/>
        </p:nvSpPr>
        <p:spPr>
          <a:xfrm>
            <a:off x="595828" y="1091588"/>
            <a:ext cx="4967689" cy="1938992"/>
          </a:xfrm>
          <a:prstGeom prst="rect">
            <a:avLst/>
          </a:prstGeom>
          <a:noFill/>
        </p:spPr>
        <p:txBody>
          <a:bodyPr wrap="square" rtlCol="0">
            <a:spAutoFit/>
          </a:bodyPr>
          <a:lstStyle/>
          <a:p>
            <a:pPr fontAlgn="base"/>
            <a:r>
              <a:rPr lang="en-US" sz="2000" dirty="0"/>
              <a:t>“And I would that ye should remember, that whosoever among you </a:t>
            </a:r>
            <a:r>
              <a:rPr lang="en-US" sz="2000" dirty="0" err="1"/>
              <a:t>borroweth</a:t>
            </a:r>
            <a:r>
              <a:rPr lang="en-US" sz="2000" dirty="0"/>
              <a:t> of his neighbor should return the thing that he </a:t>
            </a:r>
            <a:r>
              <a:rPr lang="en-US" sz="2000" dirty="0" err="1"/>
              <a:t>borroweth</a:t>
            </a:r>
            <a:r>
              <a:rPr lang="en-US" sz="2000" dirty="0"/>
              <a:t>, according as he doth agree, or else thou </a:t>
            </a:r>
            <a:r>
              <a:rPr lang="en-US" sz="2000" dirty="0" err="1"/>
              <a:t>shalt</a:t>
            </a:r>
            <a:r>
              <a:rPr lang="en-US" sz="2000" dirty="0"/>
              <a:t> commit sin; and perhaps thou </a:t>
            </a:r>
            <a:r>
              <a:rPr lang="en-US" sz="2000" dirty="0" err="1"/>
              <a:t>shalt</a:t>
            </a:r>
            <a:r>
              <a:rPr lang="en-US" sz="2000" dirty="0"/>
              <a:t> cause thy neighbor to commit sin also.”</a:t>
            </a:r>
          </a:p>
        </p:txBody>
      </p:sp>
      <p:sp>
        <p:nvSpPr>
          <p:cNvPr id="10" name="TextBox 9"/>
          <p:cNvSpPr txBox="1"/>
          <p:nvPr/>
        </p:nvSpPr>
        <p:spPr>
          <a:xfrm>
            <a:off x="6570643" y="1341304"/>
            <a:ext cx="3505200" cy="1815882"/>
          </a:xfrm>
          <a:prstGeom prst="rect">
            <a:avLst/>
          </a:prstGeom>
          <a:noFill/>
        </p:spPr>
        <p:txBody>
          <a:bodyPr wrap="square" rtlCol="0">
            <a:spAutoFit/>
          </a:bodyPr>
          <a:lstStyle/>
          <a:p>
            <a:pPr fontAlgn="base"/>
            <a:r>
              <a:rPr lang="en-US" sz="1600" dirty="0"/>
              <a:t>Law of Moses</a:t>
            </a:r>
          </a:p>
          <a:p>
            <a:pPr fontAlgn="base"/>
            <a:endParaRPr lang="en-US" sz="1600" dirty="0"/>
          </a:p>
          <a:p>
            <a:pPr fontAlgn="base"/>
            <a:r>
              <a:rPr lang="en-US" sz="1600" dirty="0"/>
              <a:t>“And if a man borrow </a:t>
            </a:r>
            <a:r>
              <a:rPr lang="en-US" sz="1600" i="1" dirty="0"/>
              <a:t>ought</a:t>
            </a:r>
            <a:r>
              <a:rPr lang="en-US" sz="1600" dirty="0"/>
              <a:t> of his </a:t>
            </a:r>
            <a:r>
              <a:rPr lang="en-US" sz="1600" dirty="0" err="1"/>
              <a:t>neighbour</a:t>
            </a:r>
            <a:r>
              <a:rPr lang="en-US" sz="1600" dirty="0"/>
              <a:t>, and it be hurt, or die, the owner thereof </a:t>
            </a:r>
            <a:r>
              <a:rPr lang="en-US" sz="1600" i="1" dirty="0"/>
              <a:t>being</a:t>
            </a:r>
            <a:r>
              <a:rPr lang="en-US" sz="1600" dirty="0"/>
              <a:t> not with it, he shall surely make </a:t>
            </a:r>
            <a:r>
              <a:rPr lang="en-US" sz="1600" i="1" dirty="0"/>
              <a:t>it </a:t>
            </a:r>
            <a:r>
              <a:rPr lang="en-US" sz="1600" dirty="0"/>
              <a:t>good.”</a:t>
            </a:r>
          </a:p>
          <a:p>
            <a:pPr fontAlgn="base"/>
            <a:r>
              <a:rPr lang="en-US" sz="1600" dirty="0"/>
              <a:t>Exodus 22:14</a:t>
            </a:r>
          </a:p>
        </p:txBody>
      </p:sp>
      <p:sp>
        <p:nvSpPr>
          <p:cNvPr id="12" name="TextBox 11"/>
          <p:cNvSpPr txBox="1"/>
          <p:nvPr/>
        </p:nvSpPr>
        <p:spPr>
          <a:xfrm>
            <a:off x="3450495" y="3416939"/>
            <a:ext cx="8382000" cy="3046988"/>
          </a:xfrm>
          <a:prstGeom prst="rect">
            <a:avLst/>
          </a:prstGeom>
          <a:noFill/>
        </p:spPr>
        <p:txBody>
          <a:bodyPr wrap="square" rtlCol="0">
            <a:spAutoFit/>
          </a:bodyPr>
          <a:lstStyle/>
          <a:p>
            <a:pPr fontAlgn="base"/>
            <a:r>
              <a:rPr lang="en-US" sz="1600" b="1" dirty="0"/>
              <a:t>Borrowing Money:</a:t>
            </a:r>
          </a:p>
          <a:p>
            <a:pPr fontAlgn="base"/>
            <a:endParaRPr lang="en-US" sz="1600" b="1" dirty="0"/>
          </a:p>
          <a:p>
            <a:pPr fontAlgn="base"/>
            <a:r>
              <a:rPr lang="en-US" sz="1600" dirty="0"/>
              <a:t>If there is any one here intending to go into debt for speculation, … I would advise him to hesitate, pray over it, and carefully consider it before he obligates himself by borrowing money and going into debt. In other words, keep out of debt if you can. Pay your debts as soon as you can.</a:t>
            </a:r>
            <a:endParaRPr lang="en-US" sz="1600" baseline="30000" dirty="0"/>
          </a:p>
          <a:p>
            <a:pPr fontAlgn="base"/>
            <a:endParaRPr lang="en-US" sz="1600" dirty="0"/>
          </a:p>
          <a:p>
            <a:pPr fontAlgn="base"/>
            <a:r>
              <a:rPr lang="en-US" sz="1600" dirty="0"/>
              <a:t>Money is something that a man ought to be able to take care of and use wisely</a:t>
            </a:r>
          </a:p>
          <a:p>
            <a:pPr fontAlgn="base"/>
            <a:r>
              <a:rPr lang="en-US" sz="1600" dirty="0"/>
              <a:t>if he has it; if he does not know how to take care of it, it will escape from his pockets, it will take the wings of the morning and flee away.</a:t>
            </a:r>
            <a:endParaRPr lang="en-US" sz="1600" baseline="30000" dirty="0"/>
          </a:p>
          <a:p>
            <a:pPr fontAlgn="base"/>
            <a:endParaRPr lang="en-US" sz="1600" dirty="0"/>
          </a:p>
          <a:p>
            <a:pPr fontAlgn="base"/>
            <a:r>
              <a:rPr lang="en-US" sz="1600" dirty="0"/>
              <a:t>I again admonish the Latter-day Saints to aim and diligently endeavor to free themselves from debt. Get out of debt and keep out of debt, and then you will be financially as well as spiritually free.</a:t>
            </a:r>
          </a:p>
        </p:txBody>
      </p:sp>
      <p:pic>
        <p:nvPicPr>
          <p:cNvPr id="6" name="Picture 5">
            <a:extLst>
              <a:ext uri="{FF2B5EF4-FFF2-40B4-BE49-F238E27FC236}">
                <a16:creationId xmlns:a16="http://schemas.microsoft.com/office/drawing/2014/main" id="{627A35C1-E6E9-4C5F-A460-5BCDF5693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6" y="3464805"/>
            <a:ext cx="3057525" cy="2286000"/>
          </a:xfrm>
          <a:prstGeom prst="rect">
            <a:avLst/>
          </a:prstGeom>
        </p:spPr>
      </p:pic>
      <p:pic>
        <p:nvPicPr>
          <p:cNvPr id="8" name="Picture 7">
            <a:extLst>
              <a:ext uri="{FF2B5EF4-FFF2-40B4-BE49-F238E27FC236}">
                <a16:creationId xmlns:a16="http://schemas.microsoft.com/office/drawing/2014/main" id="{396E4694-9071-423D-941B-8AB9858C7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172" y="81030"/>
            <a:ext cx="2741489" cy="1647974"/>
          </a:xfrm>
          <a:prstGeom prst="rect">
            <a:avLst/>
          </a:prstGeom>
        </p:spPr>
      </p:pic>
    </p:spTree>
    <p:extLst>
      <p:ext uri="{BB962C8B-B14F-4D97-AF65-F5344CB8AC3E}">
        <p14:creationId xmlns:p14="http://schemas.microsoft.com/office/powerpoint/2010/main" val="75336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3F7117-E59A-485C-ADA1-00F7205F3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Fallen To The Earth</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70688" y="6550223"/>
            <a:ext cx="9144000" cy="307777"/>
          </a:xfrm>
          <a:prstGeom prst="rect">
            <a:avLst/>
          </a:prstGeom>
          <a:noFill/>
        </p:spPr>
        <p:txBody>
          <a:bodyPr wrap="square" rtlCol="0">
            <a:spAutoFit/>
          </a:bodyPr>
          <a:lstStyle/>
          <a:p>
            <a:r>
              <a:rPr lang="en-US" sz="1400" dirty="0">
                <a:solidFill>
                  <a:schemeClr val="accent5">
                    <a:lumMod val="50000"/>
                  </a:schemeClr>
                </a:solidFill>
              </a:rPr>
              <a:t>Mosiah 4:1	JFM and RLM</a:t>
            </a:r>
          </a:p>
        </p:txBody>
      </p:sp>
      <p:sp>
        <p:nvSpPr>
          <p:cNvPr id="6" name="TextBox 5"/>
          <p:cNvSpPr txBox="1"/>
          <p:nvPr/>
        </p:nvSpPr>
        <p:spPr>
          <a:xfrm>
            <a:off x="2383316" y="1115459"/>
            <a:ext cx="3433590" cy="707886"/>
          </a:xfrm>
          <a:prstGeom prst="rect">
            <a:avLst/>
          </a:prstGeom>
          <a:noFill/>
        </p:spPr>
        <p:txBody>
          <a:bodyPr wrap="square" rtlCol="0">
            <a:spAutoFit/>
          </a:bodyPr>
          <a:lstStyle/>
          <a:p>
            <a:r>
              <a:rPr lang="en-US" sz="2000" dirty="0"/>
              <a:t>“…for fear of the Lord had come upon them.”</a:t>
            </a:r>
          </a:p>
        </p:txBody>
      </p:sp>
      <p:sp>
        <p:nvSpPr>
          <p:cNvPr id="7" name="TextBox 6"/>
          <p:cNvSpPr txBox="1"/>
          <p:nvPr/>
        </p:nvSpPr>
        <p:spPr>
          <a:xfrm>
            <a:off x="6812095" y="4179066"/>
            <a:ext cx="3466641" cy="1323439"/>
          </a:xfrm>
          <a:prstGeom prst="rect">
            <a:avLst/>
          </a:prstGeom>
          <a:noFill/>
        </p:spPr>
        <p:txBody>
          <a:bodyPr wrap="square" rtlCol="0">
            <a:spAutoFit/>
          </a:bodyPr>
          <a:lstStyle/>
          <a:p>
            <a:r>
              <a:rPr lang="en-US" sz="2000" dirty="0"/>
              <a:t>In many cultures of the ancient world, prostration was a manifestation of reverence, respect, or overwhelming awe.</a:t>
            </a:r>
          </a:p>
        </p:txBody>
      </p:sp>
      <p:sp>
        <p:nvSpPr>
          <p:cNvPr id="8" name="TextBox 7"/>
          <p:cNvSpPr txBox="1"/>
          <p:nvPr/>
        </p:nvSpPr>
        <p:spPr>
          <a:xfrm>
            <a:off x="1574494" y="2014252"/>
            <a:ext cx="3276600" cy="1323439"/>
          </a:xfrm>
          <a:prstGeom prst="rect">
            <a:avLst/>
          </a:prstGeom>
          <a:noFill/>
        </p:spPr>
        <p:txBody>
          <a:bodyPr wrap="square" rtlCol="0">
            <a:spAutoFit/>
          </a:bodyPr>
          <a:lstStyle/>
          <a:p>
            <a:r>
              <a:rPr lang="en-US" sz="2000" dirty="0"/>
              <a:t>Fear—Hebrew (</a:t>
            </a:r>
            <a:r>
              <a:rPr lang="en-US" sz="2000" dirty="0" err="1"/>
              <a:t>Yirah</a:t>
            </a:r>
            <a:r>
              <a:rPr lang="en-US" sz="2000" dirty="0"/>
              <a:t>)</a:t>
            </a:r>
          </a:p>
          <a:p>
            <a:r>
              <a:rPr lang="en-US" sz="2000" dirty="0"/>
              <a:t>Reference or respect…the righteous long to attain the divine presence.</a:t>
            </a:r>
          </a:p>
        </p:txBody>
      </p:sp>
      <p:pic>
        <p:nvPicPr>
          <p:cNvPr id="9" name="Picture 8">
            <a:extLst>
              <a:ext uri="{FF2B5EF4-FFF2-40B4-BE49-F238E27FC236}">
                <a16:creationId xmlns:a16="http://schemas.microsoft.com/office/drawing/2014/main" id="{7AA4238D-F06A-463F-A4AA-6D3521C9D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007" y="877161"/>
            <a:ext cx="3558175" cy="2571120"/>
          </a:xfrm>
          <a:prstGeom prst="rect">
            <a:avLst/>
          </a:prstGeom>
        </p:spPr>
      </p:pic>
      <p:pic>
        <p:nvPicPr>
          <p:cNvPr id="12" name="Picture 11">
            <a:extLst>
              <a:ext uri="{FF2B5EF4-FFF2-40B4-BE49-F238E27FC236}">
                <a16:creationId xmlns:a16="http://schemas.microsoft.com/office/drawing/2014/main" id="{34C2E5DA-F473-43D7-8D4D-C0DF705F1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234" y="3454428"/>
            <a:ext cx="4448175" cy="2981325"/>
          </a:xfrm>
          <a:prstGeom prst="rect">
            <a:avLst/>
          </a:prstGeom>
        </p:spPr>
      </p:pic>
    </p:spTree>
    <p:extLst>
      <p:ext uri="{BB962C8B-B14F-4D97-AF65-F5344CB8AC3E}">
        <p14:creationId xmlns:p14="http://schemas.microsoft.com/office/powerpoint/2010/main" val="38511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DCAFB3-11F1-48D3-AB56-701FD91F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Watch and Pray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57908" y="6550223"/>
            <a:ext cx="9144000" cy="307777"/>
          </a:xfrm>
          <a:prstGeom prst="rect">
            <a:avLst/>
          </a:prstGeom>
          <a:noFill/>
        </p:spPr>
        <p:txBody>
          <a:bodyPr wrap="square" rtlCol="0">
            <a:spAutoFit/>
          </a:bodyPr>
          <a:lstStyle/>
          <a:p>
            <a:r>
              <a:rPr lang="en-US" sz="1400" dirty="0">
                <a:solidFill>
                  <a:schemeClr val="accent5">
                    <a:lumMod val="50000"/>
                  </a:schemeClr>
                </a:solidFill>
              </a:rPr>
              <a:t>Mosiah 4:30</a:t>
            </a:r>
          </a:p>
        </p:txBody>
      </p:sp>
      <p:sp>
        <p:nvSpPr>
          <p:cNvPr id="14" name="TextBox 13"/>
          <p:cNvSpPr txBox="1"/>
          <p:nvPr/>
        </p:nvSpPr>
        <p:spPr>
          <a:xfrm>
            <a:off x="637143" y="896039"/>
            <a:ext cx="4267200" cy="1631216"/>
          </a:xfrm>
          <a:prstGeom prst="rect">
            <a:avLst/>
          </a:prstGeom>
          <a:noFill/>
        </p:spPr>
        <p:txBody>
          <a:bodyPr wrap="square" rtlCol="0">
            <a:spAutoFit/>
          </a:bodyPr>
          <a:lstStyle/>
          <a:p>
            <a:pPr fontAlgn="base"/>
            <a:r>
              <a:rPr lang="en-US" sz="2000" dirty="0"/>
              <a:t>“Verily, verily, I say unto you, ye must watch and pray always, lest ye be tempted by the devil, and ye be led away captive by him.”</a:t>
            </a:r>
          </a:p>
          <a:p>
            <a:pPr fontAlgn="base"/>
            <a:r>
              <a:rPr lang="en-US" sz="2000" dirty="0"/>
              <a:t>3 Nephi 18:15</a:t>
            </a:r>
          </a:p>
        </p:txBody>
      </p:sp>
      <p:sp>
        <p:nvSpPr>
          <p:cNvPr id="10" name="TextBox 9"/>
          <p:cNvSpPr txBox="1"/>
          <p:nvPr/>
        </p:nvSpPr>
        <p:spPr>
          <a:xfrm>
            <a:off x="6934199" y="1143001"/>
            <a:ext cx="4589443" cy="2862322"/>
          </a:xfrm>
          <a:prstGeom prst="rect">
            <a:avLst/>
          </a:prstGeom>
          <a:noFill/>
        </p:spPr>
        <p:txBody>
          <a:bodyPr wrap="square" rtlCol="0">
            <a:spAutoFit/>
          </a:bodyPr>
          <a:lstStyle/>
          <a:p>
            <a:pPr fontAlgn="base"/>
            <a:r>
              <a:rPr lang="en-US" sz="2000" dirty="0"/>
              <a:t>“For our words will condemn us, yea, all our works will condemn us; we shall not be found spotless; and our thoughts will also condemn us; and in this awful state we shall not dare to look up to our God; and we would fain be glad if we could command the rocks and the mountains to fall upon us to hide us from his presence.”</a:t>
            </a:r>
          </a:p>
          <a:p>
            <a:pPr fontAlgn="base"/>
            <a:r>
              <a:rPr lang="en-US" sz="2000" dirty="0"/>
              <a:t>Alma 12:14</a:t>
            </a:r>
          </a:p>
        </p:txBody>
      </p:sp>
      <p:sp>
        <p:nvSpPr>
          <p:cNvPr id="12" name="TextBox 11"/>
          <p:cNvSpPr txBox="1"/>
          <p:nvPr/>
        </p:nvSpPr>
        <p:spPr>
          <a:xfrm>
            <a:off x="367229" y="4679416"/>
            <a:ext cx="6858000" cy="1938992"/>
          </a:xfrm>
          <a:prstGeom prst="rect">
            <a:avLst/>
          </a:prstGeom>
          <a:noFill/>
        </p:spPr>
        <p:txBody>
          <a:bodyPr wrap="square" rtlCol="0">
            <a:spAutoFit/>
          </a:bodyPr>
          <a:lstStyle/>
          <a:p>
            <a:pPr fontAlgn="base"/>
            <a:r>
              <a:rPr lang="en-US" sz="2000" dirty="0"/>
              <a:t>“But that ye would humble yourselves before the Lord, and call on his holy name, and watch and pray continually, that ye may not be tempted above that which ye can bear, and thus be led by the Holy Spirit, becoming humble, meek, submissive, patient, full of love and all long-suffering;”</a:t>
            </a:r>
          </a:p>
          <a:p>
            <a:pPr fontAlgn="base"/>
            <a:r>
              <a:rPr lang="en-US" sz="2000" dirty="0"/>
              <a:t>Alma 13:28</a:t>
            </a:r>
          </a:p>
        </p:txBody>
      </p:sp>
      <p:pic>
        <p:nvPicPr>
          <p:cNvPr id="6" name="Picture 5">
            <a:extLst>
              <a:ext uri="{FF2B5EF4-FFF2-40B4-BE49-F238E27FC236}">
                <a16:creationId xmlns:a16="http://schemas.microsoft.com/office/drawing/2014/main" id="{2B31454D-A6BB-451F-BD1F-36BD4AD11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668" y="1926518"/>
            <a:ext cx="2739930" cy="2718010"/>
          </a:xfrm>
          <a:prstGeom prst="rect">
            <a:avLst/>
          </a:prstGeom>
        </p:spPr>
      </p:pic>
      <p:sp>
        <p:nvSpPr>
          <p:cNvPr id="7" name="Rectangle 6">
            <a:extLst>
              <a:ext uri="{FF2B5EF4-FFF2-40B4-BE49-F238E27FC236}">
                <a16:creationId xmlns:a16="http://schemas.microsoft.com/office/drawing/2014/main" id="{D958C968-0E14-4EF8-A3A8-1BF090A016B8}"/>
              </a:ext>
            </a:extLst>
          </p:cNvPr>
          <p:cNvSpPr/>
          <p:nvPr/>
        </p:nvSpPr>
        <p:spPr>
          <a:xfrm>
            <a:off x="7445123" y="5028284"/>
            <a:ext cx="4153360" cy="1477328"/>
          </a:xfrm>
          <a:prstGeom prst="rect">
            <a:avLst/>
          </a:prstGeom>
        </p:spPr>
        <p:txBody>
          <a:bodyPr wrap="square">
            <a:spAutoFit/>
          </a:bodyPr>
          <a:lstStyle/>
          <a:p>
            <a:r>
              <a:rPr lang="en-US" b="1" i="0" dirty="0">
                <a:solidFill>
                  <a:srgbClr val="333333"/>
                </a:solidFill>
                <a:effectLst/>
                <a:latin typeface="Open Sans"/>
              </a:rPr>
              <a:t>If we are not careful about our thoughts, words, and deeds and do not keep the commandments or continue in the faith of Jesus Christ throughout our lives, we will perish.</a:t>
            </a:r>
            <a:r>
              <a:rPr lang="en-US" b="0" i="0" dirty="0">
                <a:solidFill>
                  <a:srgbClr val="333333"/>
                </a:solidFill>
                <a:effectLst/>
                <a:latin typeface="Open Sans"/>
              </a:rPr>
              <a:t> </a:t>
            </a:r>
            <a:endParaRPr lang="en-US" dirty="0"/>
          </a:p>
        </p:txBody>
      </p:sp>
      <p:sp>
        <p:nvSpPr>
          <p:cNvPr id="13" name="Rectangle 12">
            <a:extLst>
              <a:ext uri="{FF2B5EF4-FFF2-40B4-BE49-F238E27FC236}">
                <a16:creationId xmlns:a16="http://schemas.microsoft.com/office/drawing/2014/main" id="{96B58A9E-3E13-4B3A-9F07-B4411C82F649}"/>
              </a:ext>
            </a:extLst>
          </p:cNvPr>
          <p:cNvSpPr/>
          <p:nvPr/>
        </p:nvSpPr>
        <p:spPr>
          <a:xfrm>
            <a:off x="7418847" y="4297815"/>
            <a:ext cx="4153360" cy="523220"/>
          </a:xfrm>
          <a:prstGeom prst="rect">
            <a:avLst/>
          </a:prstGeom>
        </p:spPr>
        <p:txBody>
          <a:bodyPr wrap="square">
            <a:spAutoFit/>
          </a:bodyPr>
          <a:lstStyle/>
          <a:p>
            <a:r>
              <a:rPr lang="en-US" sz="2800" b="1" i="0" dirty="0">
                <a:solidFill>
                  <a:srgbClr val="7030A0"/>
                </a:solidFill>
                <a:effectLst/>
                <a:latin typeface="Open Sans"/>
              </a:rPr>
              <a:t>However:</a:t>
            </a:r>
            <a:r>
              <a:rPr lang="en-US" sz="2800" b="0" i="0" dirty="0">
                <a:solidFill>
                  <a:srgbClr val="7030A0"/>
                </a:solidFill>
                <a:effectLst/>
                <a:latin typeface="Open Sans"/>
              </a:rPr>
              <a:t> </a:t>
            </a:r>
            <a:endParaRPr lang="en-US" sz="2800" dirty="0">
              <a:solidFill>
                <a:srgbClr val="7030A0"/>
              </a:solidFill>
            </a:endParaRPr>
          </a:p>
        </p:txBody>
      </p:sp>
    </p:spTree>
    <p:extLst>
      <p:ext uri="{BB962C8B-B14F-4D97-AF65-F5344CB8AC3E}">
        <p14:creationId xmlns:p14="http://schemas.microsoft.com/office/powerpoint/2010/main" val="297730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2B09D3-3453-4AD3-BBBE-CE513AF3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Secret Thoughts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4:30	</a:t>
            </a:r>
          </a:p>
        </p:txBody>
      </p:sp>
      <p:sp>
        <p:nvSpPr>
          <p:cNvPr id="14" name="TextBox 13"/>
          <p:cNvSpPr txBox="1"/>
          <p:nvPr/>
        </p:nvSpPr>
        <p:spPr>
          <a:xfrm>
            <a:off x="231229" y="775138"/>
            <a:ext cx="7138930" cy="3170099"/>
          </a:xfrm>
          <a:prstGeom prst="rect">
            <a:avLst/>
          </a:prstGeom>
          <a:noFill/>
        </p:spPr>
        <p:txBody>
          <a:bodyPr wrap="square" rtlCol="0">
            <a:spAutoFit/>
          </a:bodyPr>
          <a:lstStyle/>
          <a:p>
            <a:pPr fontAlgn="base"/>
            <a:r>
              <a:rPr lang="en-US" sz="2000" dirty="0"/>
              <a:t>“If men’s secret acts shall be reveled it is likely that their secret thoughts will also be reveled…</a:t>
            </a:r>
          </a:p>
          <a:p>
            <a:pPr fontAlgn="base"/>
            <a:endParaRPr lang="en-US" sz="2000" dirty="0"/>
          </a:p>
          <a:p>
            <a:pPr fontAlgn="base"/>
            <a:r>
              <a:rPr lang="en-US" sz="2000" dirty="0"/>
              <a:t>The one who harbors evil thoughts sometimes feels safe in the conviction that these thoughts are unknown to others…</a:t>
            </a:r>
          </a:p>
          <a:p>
            <a:pPr fontAlgn="base"/>
            <a:endParaRPr lang="en-US" sz="2000" dirty="0"/>
          </a:p>
          <a:p>
            <a:pPr fontAlgn="base"/>
            <a:r>
              <a:rPr lang="en-US" sz="2000" dirty="0"/>
              <a:t>Accordingly, men’s deeds and thoughts must be recorded in heaven, and recording angels will not fail to make complete recordings of our thoughts and actions.”</a:t>
            </a:r>
          </a:p>
          <a:p>
            <a:pPr fontAlgn="base"/>
            <a:r>
              <a:rPr lang="en-US" sz="2000" dirty="0"/>
              <a:t>Spencer W. Kimball</a:t>
            </a:r>
          </a:p>
        </p:txBody>
      </p:sp>
      <p:sp>
        <p:nvSpPr>
          <p:cNvPr id="10" name="TextBox 9"/>
          <p:cNvSpPr txBox="1"/>
          <p:nvPr/>
        </p:nvSpPr>
        <p:spPr>
          <a:xfrm>
            <a:off x="5122842" y="3798984"/>
            <a:ext cx="6918593" cy="3170099"/>
          </a:xfrm>
          <a:prstGeom prst="rect">
            <a:avLst/>
          </a:prstGeom>
          <a:noFill/>
        </p:spPr>
        <p:txBody>
          <a:bodyPr wrap="square" rtlCol="0">
            <a:spAutoFit/>
          </a:bodyPr>
          <a:lstStyle/>
          <a:p>
            <a:pPr fontAlgn="base"/>
            <a:r>
              <a:rPr lang="en-US" sz="2000" dirty="0"/>
              <a:t>“Think clean thoughts. Those who think clean thoughts do not do dirty deeds. You are not only responsible before God for your acts but also for controlling your thoughts. So live that you would not blush with shame if your thoughts and acts could be flashed on a screen in your church. </a:t>
            </a:r>
          </a:p>
          <a:p>
            <a:pPr fontAlgn="base"/>
            <a:r>
              <a:rPr lang="en-US" sz="2000" dirty="0"/>
              <a:t>The old adage is still true that you sow thoughts and </a:t>
            </a:r>
          </a:p>
          <a:p>
            <a:pPr fontAlgn="base"/>
            <a:r>
              <a:rPr lang="en-US" sz="2000" dirty="0"/>
              <a:t>you reap acts, you sow acts and you reap habits, you </a:t>
            </a:r>
          </a:p>
          <a:p>
            <a:pPr fontAlgn="base"/>
            <a:r>
              <a:rPr lang="en-US" sz="2000" dirty="0"/>
              <a:t>sow habits and you reap a character, and your </a:t>
            </a:r>
          </a:p>
          <a:p>
            <a:pPr fontAlgn="base"/>
            <a:r>
              <a:rPr lang="en-US" sz="2000" dirty="0"/>
              <a:t>character determines your eternal destiny. </a:t>
            </a:r>
          </a:p>
          <a:p>
            <a:pPr fontAlgn="base"/>
            <a:r>
              <a:rPr lang="en-US" sz="2000" dirty="0"/>
              <a:t>‘As a man thinketh, so is he.’” </a:t>
            </a:r>
            <a:r>
              <a:rPr lang="en-US" sz="1200" dirty="0"/>
              <a:t>Ezra T Benson</a:t>
            </a:r>
          </a:p>
        </p:txBody>
      </p:sp>
      <p:pic>
        <p:nvPicPr>
          <p:cNvPr id="6" name="Picture 5">
            <a:extLst>
              <a:ext uri="{FF2B5EF4-FFF2-40B4-BE49-F238E27FC236}">
                <a16:creationId xmlns:a16="http://schemas.microsoft.com/office/drawing/2014/main" id="{E3BAE9AB-F015-42C1-8738-BE3073BD5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060" y="1039660"/>
            <a:ext cx="3141759" cy="2526268"/>
          </a:xfrm>
          <a:prstGeom prst="rect">
            <a:avLst/>
          </a:prstGeom>
        </p:spPr>
      </p:pic>
      <p:pic>
        <p:nvPicPr>
          <p:cNvPr id="8" name="Picture 7">
            <a:extLst>
              <a:ext uri="{FF2B5EF4-FFF2-40B4-BE49-F238E27FC236}">
                <a16:creationId xmlns:a16="http://schemas.microsoft.com/office/drawing/2014/main" id="{618210B8-7AE7-419F-949A-3E2BB0634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357" y="3861707"/>
            <a:ext cx="2717160" cy="2726217"/>
          </a:xfrm>
          <a:prstGeom prst="rect">
            <a:avLst/>
          </a:prstGeom>
        </p:spPr>
      </p:pic>
      <p:pic>
        <p:nvPicPr>
          <p:cNvPr id="12" name="Picture 11">
            <a:extLst>
              <a:ext uri="{FF2B5EF4-FFF2-40B4-BE49-F238E27FC236}">
                <a16:creationId xmlns:a16="http://schemas.microsoft.com/office/drawing/2014/main" id="{AFD27533-08E0-4891-9E37-FA5EAF939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532" y="5414974"/>
            <a:ext cx="914833" cy="1294298"/>
          </a:xfrm>
          <a:prstGeom prst="rect">
            <a:avLst/>
          </a:prstGeom>
        </p:spPr>
      </p:pic>
      <p:pic>
        <p:nvPicPr>
          <p:cNvPr id="15" name="Picture 14">
            <a:extLst>
              <a:ext uri="{FF2B5EF4-FFF2-40B4-BE49-F238E27FC236}">
                <a16:creationId xmlns:a16="http://schemas.microsoft.com/office/drawing/2014/main" id="{CD0F6CD6-6632-4A28-AEAB-9CA69CAB1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40" y="4034970"/>
            <a:ext cx="827971" cy="1087873"/>
          </a:xfrm>
          <a:prstGeom prst="rect">
            <a:avLst/>
          </a:prstGeom>
        </p:spPr>
      </p:pic>
    </p:spTree>
    <p:extLst>
      <p:ext uri="{BB962C8B-B14F-4D97-AF65-F5344CB8AC3E}">
        <p14:creationId xmlns:p14="http://schemas.microsoft.com/office/powerpoint/2010/main" val="13675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342123-B475-4F99-B46C-332A7376E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Filling Our Lives With Light</a:t>
            </a:r>
            <a:endParaRPr lang="en-US" sz="4000" dirty="0">
              <a:solidFill>
                <a:schemeClr val="accent5">
                  <a:lumMod val="50000"/>
                </a:schemeClr>
              </a:solidFill>
              <a:latin typeface="Footlight MT Light" pitchFamily="18" charset="0"/>
            </a:endParaRPr>
          </a:p>
        </p:txBody>
      </p:sp>
      <p:sp>
        <p:nvSpPr>
          <p:cNvPr id="14" name="TextBox 13"/>
          <p:cNvSpPr txBox="1"/>
          <p:nvPr/>
        </p:nvSpPr>
        <p:spPr>
          <a:xfrm>
            <a:off x="1135656" y="924500"/>
            <a:ext cx="4267200" cy="5632311"/>
          </a:xfrm>
          <a:prstGeom prst="rect">
            <a:avLst/>
          </a:prstGeom>
          <a:noFill/>
        </p:spPr>
        <p:txBody>
          <a:bodyPr wrap="square" rtlCol="0">
            <a:spAutoFit/>
          </a:bodyPr>
          <a:lstStyle/>
          <a:p>
            <a:pPr fontAlgn="base"/>
            <a:r>
              <a:rPr lang="en-US" sz="2000" dirty="0"/>
              <a:t>Light and darkness cannot occupy the same space at the same time. </a:t>
            </a:r>
          </a:p>
          <a:p>
            <a:pPr fontAlgn="base"/>
            <a:endParaRPr lang="en-US" sz="2000" dirty="0">
              <a:solidFill>
                <a:srgbClr val="7030A0"/>
              </a:solidFill>
            </a:endParaRPr>
          </a:p>
          <a:p>
            <a:pPr fontAlgn="base"/>
            <a:r>
              <a:rPr lang="en-US" sz="2000" dirty="0">
                <a:solidFill>
                  <a:srgbClr val="7030A0"/>
                </a:solidFill>
              </a:rPr>
              <a:t>Light Dispels Darkness</a:t>
            </a:r>
          </a:p>
          <a:p>
            <a:pPr fontAlgn="base"/>
            <a:endParaRPr lang="en-US" sz="2000" dirty="0"/>
          </a:p>
          <a:p>
            <a:pPr fontAlgn="base"/>
            <a:r>
              <a:rPr lang="en-US" sz="2000" dirty="0"/>
              <a:t>For example:</a:t>
            </a:r>
          </a:p>
          <a:p>
            <a:pPr fontAlgn="base"/>
            <a:endParaRPr lang="en-US" sz="2000" dirty="0"/>
          </a:p>
          <a:p>
            <a:pPr fontAlgn="base"/>
            <a:r>
              <a:rPr lang="en-US" sz="2000" dirty="0"/>
              <a:t> Appropriate music</a:t>
            </a:r>
          </a:p>
          <a:p>
            <a:pPr fontAlgn="base"/>
            <a:endParaRPr lang="en-US" sz="2000" dirty="0"/>
          </a:p>
          <a:p>
            <a:pPr fontAlgn="base"/>
            <a:r>
              <a:rPr lang="en-US" sz="2000" dirty="0"/>
              <a:t>Uplifting visual images</a:t>
            </a:r>
          </a:p>
          <a:p>
            <a:pPr fontAlgn="base"/>
            <a:endParaRPr lang="en-US" sz="2000" dirty="0"/>
          </a:p>
          <a:p>
            <a:pPr fontAlgn="base"/>
            <a:r>
              <a:rPr lang="en-US" sz="2000" dirty="0"/>
              <a:t>Wholesome activities</a:t>
            </a:r>
          </a:p>
          <a:p>
            <a:pPr fontAlgn="base"/>
            <a:endParaRPr lang="en-US" sz="2000" dirty="0"/>
          </a:p>
          <a:p>
            <a:pPr fontAlgn="base"/>
            <a:r>
              <a:rPr lang="en-US" sz="2000" dirty="0"/>
              <a:t>Clean thoughts and words </a:t>
            </a:r>
          </a:p>
          <a:p>
            <a:pPr fontAlgn="base"/>
            <a:endParaRPr lang="en-US" sz="2000" dirty="0"/>
          </a:p>
          <a:p>
            <a:pPr fontAlgn="base"/>
            <a:endParaRPr lang="en-US" sz="2000" dirty="0"/>
          </a:p>
          <a:p>
            <a:pPr fontAlgn="base"/>
            <a:r>
              <a:rPr lang="en-US" sz="2000" dirty="0"/>
              <a:t> </a:t>
            </a:r>
          </a:p>
          <a:p>
            <a:pPr fontAlgn="base"/>
            <a:endParaRPr lang="en-US" sz="2000" dirty="0"/>
          </a:p>
        </p:txBody>
      </p:sp>
      <p:sp>
        <p:nvSpPr>
          <p:cNvPr id="8" name="TextBox 7"/>
          <p:cNvSpPr txBox="1"/>
          <p:nvPr/>
        </p:nvSpPr>
        <p:spPr>
          <a:xfrm>
            <a:off x="2362200" y="5486400"/>
            <a:ext cx="8001000" cy="1077218"/>
          </a:xfrm>
          <a:prstGeom prst="rect">
            <a:avLst/>
          </a:prstGeom>
          <a:noFill/>
        </p:spPr>
        <p:txBody>
          <a:bodyPr wrap="square" rtlCol="0">
            <a:spAutoFit/>
          </a:bodyPr>
          <a:lstStyle/>
          <a:p>
            <a:pPr algn="ctr" fontAlgn="base"/>
            <a:r>
              <a:rPr lang="en-US" sz="3200" dirty="0">
                <a:solidFill>
                  <a:srgbClr val="7030A0"/>
                </a:solidFill>
              </a:rPr>
              <a:t>What can you do to keep your thoughts, words, and deeds clean?</a:t>
            </a:r>
          </a:p>
        </p:txBody>
      </p:sp>
      <p:grpSp>
        <p:nvGrpSpPr>
          <p:cNvPr id="6" name="Group 5">
            <a:extLst>
              <a:ext uri="{FF2B5EF4-FFF2-40B4-BE49-F238E27FC236}">
                <a16:creationId xmlns:a16="http://schemas.microsoft.com/office/drawing/2014/main" id="{2D9CF6CC-084A-4C21-B36E-328EA28489DD}"/>
              </a:ext>
            </a:extLst>
          </p:cNvPr>
          <p:cNvGrpSpPr/>
          <p:nvPr/>
        </p:nvGrpSpPr>
        <p:grpSpPr>
          <a:xfrm>
            <a:off x="5432784" y="1750305"/>
            <a:ext cx="5290299" cy="3306437"/>
            <a:chOff x="5432784" y="1750305"/>
            <a:chExt cx="5290299" cy="3306437"/>
          </a:xfrm>
        </p:grpSpPr>
        <p:pic>
          <p:nvPicPr>
            <p:cNvPr id="4" name="Picture 3">
              <a:extLst>
                <a:ext uri="{FF2B5EF4-FFF2-40B4-BE49-F238E27FC236}">
                  <a16:creationId xmlns:a16="http://schemas.microsoft.com/office/drawing/2014/main" id="{E3FF1BC3-202E-4525-9145-48FEB7D76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784" y="1750305"/>
              <a:ext cx="5290299" cy="3306437"/>
            </a:xfrm>
            <a:prstGeom prst="rect">
              <a:avLst/>
            </a:prstGeom>
          </p:spPr>
        </p:pic>
        <p:sp>
          <p:nvSpPr>
            <p:cNvPr id="9" name="TextBox 8"/>
            <p:cNvSpPr txBox="1"/>
            <p:nvPr/>
          </p:nvSpPr>
          <p:spPr>
            <a:xfrm>
              <a:off x="5562599" y="4227788"/>
              <a:ext cx="5021317" cy="707886"/>
            </a:xfrm>
            <a:prstGeom prst="rect">
              <a:avLst/>
            </a:prstGeom>
            <a:noFill/>
          </p:spPr>
          <p:txBody>
            <a:bodyPr wrap="square" rtlCol="0">
              <a:spAutoFit/>
            </a:bodyPr>
            <a:lstStyle/>
            <a:p>
              <a:pPr fontAlgn="base"/>
              <a:r>
                <a:rPr lang="en-US" sz="2000" dirty="0">
                  <a:solidFill>
                    <a:schemeClr val="bg1"/>
                  </a:solidFill>
                </a:rPr>
                <a:t>All of these will invite the Spirit into our lives and push unworthy thoughts out of our minds. </a:t>
              </a:r>
            </a:p>
          </p:txBody>
        </p:sp>
      </p:grpSp>
    </p:spTree>
    <p:extLst>
      <p:ext uri="{BB962C8B-B14F-4D97-AF65-F5344CB8AC3E}">
        <p14:creationId xmlns:p14="http://schemas.microsoft.com/office/powerpoint/2010/main" val="27474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AC49E-92E8-4930-B854-7571F1B10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76784" y="73153"/>
            <a:ext cx="9396984" cy="6186309"/>
          </a:xfrm>
          <a:prstGeom prst="rect">
            <a:avLst/>
          </a:prstGeom>
          <a:noFill/>
        </p:spPr>
        <p:txBody>
          <a:bodyPr wrap="square" rtlCol="0">
            <a:spAutoFit/>
          </a:bodyPr>
          <a:lstStyle/>
          <a:p>
            <a:r>
              <a:rPr lang="en-US" dirty="0"/>
              <a:t>Sources:</a:t>
            </a:r>
          </a:p>
          <a:p>
            <a:endParaRPr lang="en-US" dirty="0"/>
          </a:p>
          <a:p>
            <a:r>
              <a:rPr lang="en-US" dirty="0"/>
              <a:t>Video:</a:t>
            </a:r>
          </a:p>
          <a:p>
            <a:r>
              <a:rPr lang="en-US" dirty="0"/>
              <a:t>Watch Your Thoughts (1:17)</a:t>
            </a:r>
          </a:p>
          <a:p>
            <a:endParaRPr lang="en-US" dirty="0"/>
          </a:p>
          <a:p>
            <a:r>
              <a:rPr lang="en-US" dirty="0"/>
              <a:t>Joseph Fielding </a:t>
            </a:r>
            <a:r>
              <a:rPr lang="en-US" dirty="0" err="1"/>
              <a:t>McConkie</a:t>
            </a:r>
            <a:r>
              <a:rPr lang="en-US" dirty="0"/>
              <a:t> and Robert L. Millet  Doctrinal Commentary on the Book of Mormon Vol. 2 p. 156</a:t>
            </a:r>
          </a:p>
          <a:p>
            <a:r>
              <a:rPr lang="en-US" dirty="0"/>
              <a:t>Harold B. Lee (“Stand Ye in Holy Places,” </a:t>
            </a:r>
            <a:r>
              <a:rPr lang="en-US" i="1" dirty="0"/>
              <a:t>Ensign,</a:t>
            </a:r>
            <a:r>
              <a:rPr lang="en-US" dirty="0"/>
              <a:t> July 1973, 122).</a:t>
            </a:r>
          </a:p>
          <a:p>
            <a:r>
              <a:rPr lang="en-US" dirty="0"/>
              <a:t>Neil L. Anderson (“Repent … That I May Heal You,” </a:t>
            </a:r>
            <a:r>
              <a:rPr lang="en-US" i="1" dirty="0"/>
              <a:t>Ensign</a:t>
            </a:r>
            <a:r>
              <a:rPr lang="en-US" dirty="0"/>
              <a:t> or </a:t>
            </a:r>
            <a:r>
              <a:rPr lang="en-US" i="1" dirty="0"/>
              <a:t>Liahona,</a:t>
            </a:r>
            <a:r>
              <a:rPr lang="en-US" dirty="0"/>
              <a:t> Nov. 2009, 42).</a:t>
            </a:r>
          </a:p>
          <a:p>
            <a:r>
              <a:rPr lang="en-US" dirty="0"/>
              <a:t>See also Luke 15:8-10 “Rejoice with Me” Parable of the Lost Coin</a:t>
            </a:r>
          </a:p>
          <a:p>
            <a:r>
              <a:rPr lang="en-US" dirty="0"/>
              <a:t>Boyd K. Packer </a:t>
            </a:r>
            <a:r>
              <a:rPr lang="en-US" i="1" dirty="0"/>
              <a:t>Cleansing the Inner Vessel </a:t>
            </a:r>
            <a:r>
              <a:rPr lang="en-US" dirty="0"/>
              <a:t>Oct 2010 Gen. Conf.</a:t>
            </a:r>
          </a:p>
          <a:p>
            <a:r>
              <a:rPr lang="en-US" dirty="0"/>
              <a:t>Brigham Young </a:t>
            </a:r>
            <a:r>
              <a:rPr lang="en-US" i="1" dirty="0"/>
              <a:t>Discourses of Brigham Young </a:t>
            </a:r>
            <a:r>
              <a:rPr lang="en-US" dirty="0"/>
              <a:t>p. 274</a:t>
            </a:r>
          </a:p>
          <a:p>
            <a:r>
              <a:rPr lang="en-US" dirty="0"/>
              <a:t>Book of Mormon Student Manual Religion 121-122 p. 165</a:t>
            </a:r>
          </a:p>
          <a:p>
            <a:r>
              <a:rPr lang="en-US" dirty="0"/>
              <a:t>L. Tom Perry  Conference Report, Apr. 1986, 39; or </a:t>
            </a:r>
            <a:r>
              <a:rPr lang="en-US" i="1" dirty="0"/>
              <a:t>Ensign,</a:t>
            </a:r>
            <a:r>
              <a:rPr lang="en-US" dirty="0"/>
              <a:t> May 1986, 31.</a:t>
            </a:r>
          </a:p>
          <a:p>
            <a:r>
              <a:rPr lang="en-US" dirty="0"/>
              <a:t>Neil K. Newell </a:t>
            </a:r>
            <a:r>
              <a:rPr lang="en-US" i="1" dirty="0"/>
              <a:t>Fast Offerings: Blessings We Give, Blessings We Receive </a:t>
            </a:r>
            <a:r>
              <a:rPr lang="en-US" dirty="0"/>
              <a:t> Oct. 1998 Conf. Report</a:t>
            </a:r>
          </a:p>
          <a:p>
            <a:pPr fontAlgn="base"/>
            <a:r>
              <a:rPr lang="en-US" dirty="0"/>
              <a:t>Barrowing:  In Conference Report, Oct. 1911, 128–29.</a:t>
            </a:r>
          </a:p>
          <a:p>
            <a:pPr fontAlgn="base"/>
            <a:r>
              <a:rPr lang="en-US" dirty="0"/>
              <a:t>   </a:t>
            </a:r>
            <a:r>
              <a:rPr lang="en-US" i="1" dirty="0"/>
              <a:t>Deseret News: Semi-Weekly,</a:t>
            </a:r>
            <a:r>
              <a:rPr lang="en-US" dirty="0"/>
              <a:t> 8 Aug. 1884, 1.</a:t>
            </a:r>
          </a:p>
          <a:p>
            <a:pPr fontAlgn="base"/>
            <a:r>
              <a:rPr lang="en-US" dirty="0"/>
              <a:t>   In Conference Report, Oct. 1903, 5.</a:t>
            </a:r>
          </a:p>
          <a:p>
            <a:pPr fontAlgn="base"/>
            <a:r>
              <a:rPr lang="en-US" dirty="0"/>
              <a:t>Spencer W. Kimball </a:t>
            </a:r>
            <a:r>
              <a:rPr lang="en-US" i="1" dirty="0"/>
              <a:t>Miracle of Forgiveness </a:t>
            </a:r>
            <a:r>
              <a:rPr lang="en-US" dirty="0"/>
              <a:t>pg. 108</a:t>
            </a:r>
          </a:p>
          <a:p>
            <a:pPr fontAlgn="base"/>
            <a:r>
              <a:rPr lang="en-US" dirty="0"/>
              <a:t>Ezra T Benson (in Conference Report, Oct. 1964, 60; quoting Proverbs 23:7).</a:t>
            </a:r>
            <a:endParaRPr lang="en-US" i="1" dirty="0"/>
          </a:p>
          <a:p>
            <a:r>
              <a:rPr lang="en-US" i="1" dirty="0"/>
              <a:t>Other Good Reads: Gordon B. Hinckley “Thou Shalt Not Covet” Ensign March 1990 </a:t>
            </a:r>
          </a:p>
          <a:p>
            <a:endParaRPr lang="en-US" i="1" dirty="0"/>
          </a:p>
        </p:txBody>
      </p:sp>
      <p:sp>
        <p:nvSpPr>
          <p:cNvPr id="6" name="Footer Placeholder 14">
            <a:extLst>
              <a:ext uri="{FF2B5EF4-FFF2-40B4-BE49-F238E27FC236}">
                <a16:creationId xmlns:a16="http://schemas.microsoft.com/office/drawing/2014/main" id="{47A9F672-6990-4B02-B119-4690A672B10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7" name="Group 6">
            <a:extLst>
              <a:ext uri="{FF2B5EF4-FFF2-40B4-BE49-F238E27FC236}">
                <a16:creationId xmlns:a16="http://schemas.microsoft.com/office/drawing/2014/main" id="{8885899A-5025-4F74-9492-8A8610E92FE0}"/>
              </a:ext>
            </a:extLst>
          </p:cNvPr>
          <p:cNvGrpSpPr/>
          <p:nvPr/>
        </p:nvGrpSpPr>
        <p:grpSpPr>
          <a:xfrm>
            <a:off x="2921874" y="438962"/>
            <a:ext cx="743003" cy="941137"/>
            <a:chOff x="7543800" y="3810000"/>
            <a:chExt cx="1143000" cy="1447800"/>
          </a:xfrm>
        </p:grpSpPr>
        <p:sp>
          <p:nvSpPr>
            <p:cNvPr id="8" name="Trapezoid 7">
              <a:extLst>
                <a:ext uri="{FF2B5EF4-FFF2-40B4-BE49-F238E27FC236}">
                  <a16:creationId xmlns:a16="http://schemas.microsoft.com/office/drawing/2014/main" id="{DF9CFCCB-6112-4630-9619-C7DEF056BAC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145CD051-EECE-40CB-95A5-7E3B746E40A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DB23C5D1-C1D3-4C22-9E42-DFD54589FA6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487B40BA-2229-437D-9E3F-6C957969178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BE7A673-A8FC-482F-99D3-96B1053002BC}"/>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4F89C2A7-9153-4279-80A1-FBC1F392698D}"/>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BD4752E3-5D27-4350-833E-A824DCF9864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7EFB9BE-B72C-41C2-AB82-74FF98A4723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AF272D7-56B1-461A-A2DE-85414D3C70F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93BB0ED-25E3-468A-8CD0-7B2128D0DCF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95FE7EFB-0D1A-42D4-9D3E-BD6B24AA72F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625D6F5-31AE-4E20-B36C-222BB15B6F7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56FC113F-7CA1-4F8B-871F-C4C4A4D1058B}"/>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3C0919CE-45C1-4A33-B7B0-6289A36D4E7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C9F21D5-7FD8-4E8C-84A9-C45F24DE34B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9D2EDA-901D-4B4F-A930-665A2901312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52C5765-F019-4ABF-96F7-299D1264EA4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6B961F7-47ED-4766-9C3B-26492E7F964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9591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72B0B-3566-439E-86EE-3C49CF940781}"/>
              </a:ext>
            </a:extLst>
          </p:cNvPr>
          <p:cNvSpPr/>
          <p:nvPr/>
        </p:nvSpPr>
        <p:spPr>
          <a:xfrm>
            <a:off x="0" y="0"/>
            <a:ext cx="6096000" cy="1754326"/>
          </a:xfrm>
          <a:prstGeom prst="rect">
            <a:avLst/>
          </a:prstGeom>
          <a:ln>
            <a:solidFill>
              <a:schemeClr val="tx1"/>
            </a:solidFill>
          </a:ln>
        </p:spPr>
        <p:txBody>
          <a:bodyPr>
            <a:spAutoFit/>
          </a:bodyPr>
          <a:lstStyle/>
          <a:p>
            <a:r>
              <a:rPr lang="en-US" sz="1200" b="1" i="0" dirty="0">
                <a:effectLst/>
                <a:latin typeface="Open Sans"/>
              </a:rPr>
              <a:t>Caring for the Poor and Needy Mosiah 4:11,-26:</a:t>
            </a:r>
          </a:p>
          <a:p>
            <a:r>
              <a:rPr lang="en-US" sz="1200" b="0" i="0" dirty="0">
                <a:effectLst/>
                <a:latin typeface="Open Sans"/>
              </a:rPr>
              <a:t>“Don’t we all cry out for help and hope and answers to prayers? Don’t we all beg for </a:t>
            </a:r>
            <a:r>
              <a:rPr lang="en-US" sz="1200" dirty="0">
                <a:latin typeface="Open Sans"/>
              </a:rPr>
              <a:t>forgiveness</a:t>
            </a:r>
            <a:r>
              <a:rPr lang="en-US" sz="1200" b="0" i="0" dirty="0">
                <a:effectLst/>
                <a:latin typeface="Open Sans"/>
              </a:rPr>
              <a:t> for mistakes we have made and troubles we have caused? Don’t we all implore that grace will compensate for our weaknesses, that mercy will triumph over justice at least in our case? Little wonder that King Benjamin says we </a:t>
            </a:r>
            <a:r>
              <a:rPr lang="en-US" sz="1200" b="0" i="1" dirty="0">
                <a:effectLst/>
                <a:latin typeface="Open Sans"/>
              </a:rPr>
              <a:t>obtain</a:t>
            </a:r>
            <a:r>
              <a:rPr lang="en-US" sz="1200" b="0" i="0" dirty="0">
                <a:effectLst/>
                <a:latin typeface="Open Sans"/>
              </a:rPr>
              <a:t> a remission of our sins by pleading to God, who compassionately responds, but we </a:t>
            </a:r>
            <a:r>
              <a:rPr lang="en-US" sz="1200" b="0" i="1" dirty="0">
                <a:effectLst/>
                <a:latin typeface="Open Sans"/>
              </a:rPr>
              <a:t>retain</a:t>
            </a:r>
            <a:r>
              <a:rPr lang="en-US" sz="1200" b="0" i="0" dirty="0">
                <a:effectLst/>
                <a:latin typeface="Open Sans"/>
              </a:rPr>
              <a:t> a remission of our sins by compassionately responding to the poor who plead to us [see </a:t>
            </a:r>
            <a:r>
              <a:rPr lang="en-US" sz="1200" dirty="0">
                <a:latin typeface="Open Sans"/>
              </a:rPr>
              <a:t>Mosiah 4:11–12, 20, 26</a:t>
            </a:r>
            <a:r>
              <a:rPr lang="en-US" sz="1200" b="0" i="0" dirty="0">
                <a:effectLst/>
                <a:latin typeface="Open Sans"/>
              </a:rPr>
              <a:t>]” (Jeffrey R. Holland, </a:t>
            </a:r>
            <a:r>
              <a:rPr lang="en-US" sz="1200" dirty="0">
                <a:latin typeface="Open Sans"/>
              </a:rPr>
              <a:t>“Are We Not All Beggars?”</a:t>
            </a:r>
            <a:r>
              <a:rPr lang="en-US" sz="1200" b="0" i="1" dirty="0">
                <a:effectLst/>
                <a:latin typeface="Open Sans"/>
              </a:rPr>
              <a:t> Ensign</a:t>
            </a:r>
            <a:r>
              <a:rPr lang="en-US" sz="1200" b="0" i="0" dirty="0">
                <a:effectLst/>
                <a:latin typeface="Open Sans"/>
              </a:rPr>
              <a:t> or</a:t>
            </a:r>
            <a:r>
              <a:rPr lang="en-US" sz="1200" b="0" i="1" dirty="0">
                <a:effectLst/>
                <a:latin typeface="Open Sans"/>
              </a:rPr>
              <a:t> Liahona,</a:t>
            </a:r>
            <a:r>
              <a:rPr lang="en-US" sz="1200" b="0" i="0" dirty="0">
                <a:effectLst/>
                <a:latin typeface="Open Sans"/>
              </a:rPr>
              <a:t> Nov. 2014, 41).</a:t>
            </a:r>
            <a:endParaRPr lang="en-US" sz="1200" dirty="0"/>
          </a:p>
        </p:txBody>
      </p:sp>
      <p:sp>
        <p:nvSpPr>
          <p:cNvPr id="3" name="Rectangle 2">
            <a:extLst>
              <a:ext uri="{FF2B5EF4-FFF2-40B4-BE49-F238E27FC236}">
                <a16:creationId xmlns:a16="http://schemas.microsoft.com/office/drawing/2014/main" id="{565C0A97-31EC-4954-8C0F-C560BDDE3935}"/>
              </a:ext>
            </a:extLst>
          </p:cNvPr>
          <p:cNvSpPr/>
          <p:nvPr/>
        </p:nvSpPr>
        <p:spPr>
          <a:xfrm>
            <a:off x="0" y="1749845"/>
            <a:ext cx="6096000" cy="2677656"/>
          </a:xfrm>
          <a:prstGeom prst="rect">
            <a:avLst/>
          </a:prstGeom>
          <a:ln>
            <a:solidFill>
              <a:schemeClr val="tx1"/>
            </a:solidFill>
          </a:ln>
        </p:spPr>
        <p:txBody>
          <a:bodyPr>
            <a:spAutoFit/>
          </a:bodyPr>
          <a:lstStyle/>
          <a:p>
            <a:r>
              <a:rPr lang="en-US" sz="1200" b="1" dirty="0"/>
              <a:t>Watch Your Thoughts and Words Mosiah 4:30:</a:t>
            </a:r>
          </a:p>
          <a:p>
            <a:r>
              <a:rPr lang="en-US" sz="1200" dirty="0"/>
              <a:t> “As you learn to control your thoughts, you can overcome habits, even degrading personal habits. You can gain courage, conquer fear, and have a happy life. I had been told … as I grew up that thoughts must be controlled, but no one told me how. I’ve thought about this over the years and have decided that the mind is like a stage. During every waking moment the curtain is up. There is always some act being performed on that stage. It may be a comedy, a tragedy, interesting or dull, good or bad; but always there is some act playing on the stage of your mind.</a:t>
            </a:r>
          </a:p>
          <a:p>
            <a:r>
              <a:rPr lang="en-US" sz="1200" dirty="0"/>
              <a:t>“Have you noticed that shady little thoughts may creep in from the wings and attract your attention in the middle of almost any performance and without any real intent on your part? … If you permit them to go on, all thoughts of any virtue will leave the stage. … What do you do at a time like that, when the stage of your mind is commandeered by the imps of unclean thinking … ? If you can fill your mind with clean and constructive thoughts, then there will be no room for these persistent imps, and they will leave” (Boyd K. Packer, “Worthy Music, Worthy Thoughts,”</a:t>
            </a:r>
            <a:r>
              <a:rPr lang="en-US" sz="1200" i="1" dirty="0"/>
              <a:t> New Era,</a:t>
            </a:r>
            <a:r>
              <a:rPr lang="en-US" sz="1200" dirty="0"/>
              <a:t> Apr. 2008, 7–8).</a:t>
            </a:r>
          </a:p>
        </p:txBody>
      </p:sp>
      <p:sp>
        <p:nvSpPr>
          <p:cNvPr id="4" name="Rectangle 3">
            <a:extLst>
              <a:ext uri="{FF2B5EF4-FFF2-40B4-BE49-F238E27FC236}">
                <a16:creationId xmlns:a16="http://schemas.microsoft.com/office/drawing/2014/main" id="{F092E3E1-59F3-44DB-9A5A-B6BD706D03D5}"/>
              </a:ext>
            </a:extLst>
          </p:cNvPr>
          <p:cNvSpPr/>
          <p:nvPr/>
        </p:nvSpPr>
        <p:spPr>
          <a:xfrm>
            <a:off x="0" y="4441060"/>
            <a:ext cx="6096000" cy="2123658"/>
          </a:xfrm>
          <a:prstGeom prst="rect">
            <a:avLst/>
          </a:prstGeom>
          <a:ln>
            <a:solidFill>
              <a:schemeClr val="tx1"/>
            </a:solidFill>
          </a:ln>
        </p:spPr>
        <p:txBody>
          <a:bodyPr>
            <a:spAutoFit/>
          </a:bodyPr>
          <a:lstStyle/>
          <a:p>
            <a:pPr fontAlgn="base"/>
            <a:r>
              <a:rPr lang="en-US" sz="1200" b="1" dirty="0"/>
              <a:t>Removing Bad Thoughts Mosiah 4:30:</a:t>
            </a:r>
          </a:p>
          <a:p>
            <a:pPr fontAlgn="base"/>
            <a:r>
              <a:rPr lang="en-US" sz="1200" dirty="0"/>
              <a:t>“Choose a favorite hymn or song, … one with words that are uplifting and music that is reverent, one that makes you feel something akin to inspiration. There are many beautiful songs to choose from. Seek the guidance of the Spirit in making your selection. Go over the song in your mind carefully. Memorize it. Even though you have had no musical training, you can think through a simple song. Now use this as the course for your thoughts to follow. Make it your emergency channel. …</a:t>
            </a:r>
          </a:p>
          <a:p>
            <a:pPr fontAlgn="base"/>
            <a:r>
              <a:rPr lang="en-US" sz="1200" dirty="0"/>
              <a:t>“Because the music is uplifting and clean, the baser thoughts will slip shamefully away. For while virtue, by choice, will not associate with filth, evil cannot tolerate the presence of light. In due time you will find yourself humming the music inwardly, almost automatically, to drive out unworthy thoughts” (Boyd K. Packer, “Worthy Music, Worthy Thoughts,” 11).</a:t>
            </a:r>
          </a:p>
        </p:txBody>
      </p:sp>
      <p:sp>
        <p:nvSpPr>
          <p:cNvPr id="5" name="Rectangle 4">
            <a:extLst>
              <a:ext uri="{FF2B5EF4-FFF2-40B4-BE49-F238E27FC236}">
                <a16:creationId xmlns:a16="http://schemas.microsoft.com/office/drawing/2014/main" id="{64945E46-6700-4E5E-B4AF-211A4EBA9952}"/>
              </a:ext>
            </a:extLst>
          </p:cNvPr>
          <p:cNvSpPr/>
          <p:nvPr/>
        </p:nvSpPr>
        <p:spPr>
          <a:xfrm>
            <a:off x="6092328" y="0"/>
            <a:ext cx="5982158" cy="1938992"/>
          </a:xfrm>
          <a:prstGeom prst="rect">
            <a:avLst/>
          </a:prstGeom>
          <a:ln>
            <a:solidFill>
              <a:schemeClr val="tx1"/>
            </a:solidFill>
          </a:ln>
        </p:spPr>
        <p:txBody>
          <a:bodyPr wrap="square">
            <a:spAutoFit/>
          </a:bodyPr>
          <a:lstStyle/>
          <a:p>
            <a:r>
              <a:rPr lang="en-US" sz="1200" b="1" i="0" dirty="0">
                <a:effectLst/>
                <a:latin typeface="Open Sans"/>
              </a:rPr>
              <a:t>Thoughts and Words Mosiah 4:30:</a:t>
            </a:r>
          </a:p>
          <a:p>
            <a:r>
              <a:rPr lang="en-US" sz="1200" b="0" i="0" dirty="0">
                <a:effectLst/>
                <a:latin typeface="Open Sans"/>
              </a:rPr>
              <a:t>“Some bad thoughts come by themselves. Others come because we invite them by what we look at and listen to. Talking about or looking at immodest pictures … can stimulate powerful emotions. It will tempt you to watch improper [videos] or movies. These things surround you, but you must not participate in them. Work at keeping your thoughts clean by thinking of something good. The mind can think of only one thing at a time. Use that fact to crowd out ugly thoughts. Above all, don’t feed thoughts by reading or watching things that are wrong. If you don’t control your thoughts, Satan will keep tempting you until you eventually act them out” (Richard G. Scott, </a:t>
            </a:r>
            <a:r>
              <a:rPr lang="en-US" sz="1200" dirty="0">
                <a:latin typeface="Open Sans"/>
              </a:rPr>
              <a:t>“Making the Right Choices,”</a:t>
            </a:r>
            <a:r>
              <a:rPr lang="en-US" sz="1200" i="1" dirty="0">
                <a:latin typeface="Open Sans"/>
              </a:rPr>
              <a:t> </a:t>
            </a:r>
            <a:r>
              <a:rPr lang="en-US" sz="1200" b="0" i="1" dirty="0">
                <a:effectLst/>
                <a:latin typeface="Open Sans"/>
              </a:rPr>
              <a:t>Ensign,</a:t>
            </a:r>
            <a:r>
              <a:rPr lang="en-US" sz="1200" b="0" i="0" dirty="0">
                <a:effectLst/>
                <a:latin typeface="Open Sans"/>
              </a:rPr>
              <a:t> Nov. 1994, 37).</a:t>
            </a:r>
            <a:endParaRPr lang="en-US" sz="1200" dirty="0"/>
          </a:p>
        </p:txBody>
      </p:sp>
    </p:spTree>
    <p:extLst>
      <p:ext uri="{BB962C8B-B14F-4D97-AF65-F5344CB8AC3E}">
        <p14:creationId xmlns:p14="http://schemas.microsoft.com/office/powerpoint/2010/main" val="146328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7C2AA5-D863-47DF-B549-DF694C8E6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A Carnal State</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13841" y="6550223"/>
            <a:ext cx="9144000" cy="307777"/>
          </a:xfrm>
          <a:prstGeom prst="rect">
            <a:avLst/>
          </a:prstGeom>
          <a:noFill/>
        </p:spPr>
        <p:txBody>
          <a:bodyPr wrap="square" rtlCol="0">
            <a:spAutoFit/>
          </a:bodyPr>
          <a:lstStyle/>
          <a:p>
            <a:r>
              <a:rPr lang="en-US" sz="1400" dirty="0">
                <a:solidFill>
                  <a:schemeClr val="accent5">
                    <a:lumMod val="50000"/>
                  </a:schemeClr>
                </a:solidFill>
              </a:rPr>
              <a:t>Mosiah 4:2	JFM and RLM</a:t>
            </a:r>
          </a:p>
        </p:txBody>
      </p:sp>
      <p:sp>
        <p:nvSpPr>
          <p:cNvPr id="6" name="TextBox 5"/>
          <p:cNvSpPr txBox="1"/>
          <p:nvPr/>
        </p:nvSpPr>
        <p:spPr>
          <a:xfrm>
            <a:off x="1042930" y="999781"/>
            <a:ext cx="2362200" cy="1631216"/>
          </a:xfrm>
          <a:prstGeom prst="rect">
            <a:avLst/>
          </a:prstGeom>
          <a:noFill/>
        </p:spPr>
        <p:txBody>
          <a:bodyPr wrap="square" rtlCol="0">
            <a:spAutoFit/>
          </a:bodyPr>
          <a:lstStyle/>
          <a:p>
            <a:r>
              <a:rPr lang="en-US" sz="2000" dirty="0"/>
              <a:t>In Eden—Adam and Eve were in a state of: incorruptible, immortal, and free from all taint of sin</a:t>
            </a:r>
          </a:p>
        </p:txBody>
      </p:sp>
      <p:sp>
        <p:nvSpPr>
          <p:cNvPr id="7" name="TextBox 6"/>
          <p:cNvSpPr txBox="1"/>
          <p:nvPr/>
        </p:nvSpPr>
        <p:spPr>
          <a:xfrm>
            <a:off x="8859398" y="2358529"/>
            <a:ext cx="2362200" cy="1323439"/>
          </a:xfrm>
          <a:prstGeom prst="rect">
            <a:avLst/>
          </a:prstGeom>
          <a:noFill/>
        </p:spPr>
        <p:txBody>
          <a:bodyPr wrap="square" rtlCol="0">
            <a:spAutoFit/>
          </a:bodyPr>
          <a:lstStyle/>
          <a:p>
            <a:r>
              <a:rPr lang="en-US" sz="2000" dirty="0"/>
              <a:t>With the Fall came the consuming lusts of the flesh…the birth of carnal man</a:t>
            </a:r>
          </a:p>
        </p:txBody>
      </p:sp>
      <p:sp>
        <p:nvSpPr>
          <p:cNvPr id="8" name="TextBox 7"/>
          <p:cNvSpPr txBox="1"/>
          <p:nvPr/>
        </p:nvSpPr>
        <p:spPr>
          <a:xfrm>
            <a:off x="649077" y="3678715"/>
            <a:ext cx="2819400" cy="2554545"/>
          </a:xfrm>
          <a:prstGeom prst="rect">
            <a:avLst/>
          </a:prstGeom>
          <a:noFill/>
        </p:spPr>
        <p:txBody>
          <a:bodyPr wrap="square" rtlCol="0">
            <a:spAutoFit/>
          </a:bodyPr>
          <a:lstStyle/>
          <a:p>
            <a:r>
              <a:rPr lang="en-US" sz="2000" dirty="0"/>
              <a:t>A Carnal Man is one who yields to the flesh</a:t>
            </a:r>
          </a:p>
          <a:p>
            <a:endParaRPr lang="en-US" sz="2000" dirty="0"/>
          </a:p>
          <a:p>
            <a:r>
              <a:rPr lang="en-US" sz="2000" dirty="0"/>
              <a:t>It refers to our physical appetites rather than our spiritual desire to draw nearer to the Lord.</a:t>
            </a:r>
          </a:p>
          <a:p>
            <a:r>
              <a:rPr lang="en-US" sz="2000" dirty="0"/>
              <a:t>See Alma 41:11</a:t>
            </a:r>
          </a:p>
        </p:txBody>
      </p:sp>
      <p:sp>
        <p:nvSpPr>
          <p:cNvPr id="9" name="TextBox 8"/>
          <p:cNvSpPr txBox="1"/>
          <p:nvPr/>
        </p:nvSpPr>
        <p:spPr>
          <a:xfrm>
            <a:off x="5334000" y="5410201"/>
            <a:ext cx="5334000" cy="1261884"/>
          </a:xfrm>
          <a:prstGeom prst="rect">
            <a:avLst/>
          </a:prstGeom>
          <a:noFill/>
        </p:spPr>
        <p:txBody>
          <a:bodyPr wrap="square" rtlCol="0">
            <a:spAutoFit/>
          </a:bodyPr>
          <a:lstStyle/>
          <a:p>
            <a:r>
              <a:rPr lang="en-US" sz="3600" dirty="0">
                <a:solidFill>
                  <a:srgbClr val="7030A0"/>
                </a:solidFill>
              </a:rPr>
              <a:t>However: </a:t>
            </a:r>
          </a:p>
          <a:p>
            <a:r>
              <a:rPr lang="en-US" sz="2000" dirty="0"/>
              <a:t>There is one plan of redemption—one system of remission of sins</a:t>
            </a:r>
          </a:p>
        </p:txBody>
      </p:sp>
      <p:sp>
        <p:nvSpPr>
          <p:cNvPr id="10" name="TextBox 9"/>
          <p:cNvSpPr txBox="1"/>
          <p:nvPr/>
        </p:nvSpPr>
        <p:spPr>
          <a:xfrm>
            <a:off x="4627084" y="794133"/>
            <a:ext cx="2971800" cy="461665"/>
          </a:xfrm>
          <a:prstGeom prst="rect">
            <a:avLst/>
          </a:prstGeom>
          <a:noFill/>
        </p:spPr>
        <p:txBody>
          <a:bodyPr wrap="square" rtlCol="0">
            <a:spAutoFit/>
          </a:bodyPr>
          <a:lstStyle/>
          <a:p>
            <a:r>
              <a:rPr lang="en-US" sz="2400" dirty="0">
                <a:latin typeface="Footlight MT Light" pitchFamily="18" charset="0"/>
              </a:rPr>
              <a:t>Opposite of Spiritual</a:t>
            </a:r>
          </a:p>
        </p:txBody>
      </p:sp>
      <p:pic>
        <p:nvPicPr>
          <p:cNvPr id="13" name="Picture 12">
            <a:extLst>
              <a:ext uri="{FF2B5EF4-FFF2-40B4-BE49-F238E27FC236}">
                <a16:creationId xmlns:a16="http://schemas.microsoft.com/office/drawing/2014/main" id="{85C7CFE2-B644-4823-BBEE-78C3C7462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155" y="1457496"/>
            <a:ext cx="4772025" cy="3171825"/>
          </a:xfrm>
          <a:prstGeom prst="rect">
            <a:avLst/>
          </a:prstGeom>
        </p:spPr>
      </p:pic>
    </p:spTree>
    <p:extLst>
      <p:ext uri="{BB962C8B-B14F-4D97-AF65-F5344CB8AC3E}">
        <p14:creationId xmlns:p14="http://schemas.microsoft.com/office/powerpoint/2010/main" val="399455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65B083-C676-4266-A5DD-51A12ACAB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Believe in Christ</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35875" y="6550223"/>
            <a:ext cx="9144000" cy="307777"/>
          </a:xfrm>
          <a:prstGeom prst="rect">
            <a:avLst/>
          </a:prstGeom>
          <a:noFill/>
        </p:spPr>
        <p:txBody>
          <a:bodyPr wrap="square" rtlCol="0">
            <a:spAutoFit/>
          </a:bodyPr>
          <a:lstStyle/>
          <a:p>
            <a:r>
              <a:rPr lang="en-US" sz="1400" dirty="0">
                <a:solidFill>
                  <a:schemeClr val="accent5">
                    <a:lumMod val="50000"/>
                  </a:schemeClr>
                </a:solidFill>
              </a:rPr>
              <a:t>Mosiah 4:2	JFM and RLM</a:t>
            </a:r>
          </a:p>
        </p:txBody>
      </p:sp>
      <p:sp>
        <p:nvSpPr>
          <p:cNvPr id="6" name="TextBox 5"/>
          <p:cNvSpPr txBox="1"/>
          <p:nvPr/>
        </p:nvSpPr>
        <p:spPr>
          <a:xfrm>
            <a:off x="927253" y="1916017"/>
            <a:ext cx="2362200" cy="1631216"/>
          </a:xfrm>
          <a:prstGeom prst="rect">
            <a:avLst/>
          </a:prstGeom>
          <a:noFill/>
        </p:spPr>
        <p:txBody>
          <a:bodyPr wrap="square" rtlCol="0">
            <a:spAutoFit/>
          </a:bodyPr>
          <a:lstStyle/>
          <a:p>
            <a:r>
              <a:rPr lang="en-US" sz="2000" dirty="0"/>
              <a:t>The blood of Christ is central to the remission of sins. </a:t>
            </a:r>
          </a:p>
          <a:p>
            <a:r>
              <a:rPr lang="en-US" sz="2000" dirty="0"/>
              <a:t>No matter what the degree of remorse</a:t>
            </a:r>
          </a:p>
        </p:txBody>
      </p:sp>
      <p:sp>
        <p:nvSpPr>
          <p:cNvPr id="10" name="TextBox 9"/>
          <p:cNvSpPr txBox="1"/>
          <p:nvPr/>
        </p:nvSpPr>
        <p:spPr>
          <a:xfrm>
            <a:off x="8785034" y="1345894"/>
            <a:ext cx="2667000" cy="2246769"/>
          </a:xfrm>
          <a:prstGeom prst="rect">
            <a:avLst/>
          </a:prstGeom>
          <a:noFill/>
        </p:spPr>
        <p:txBody>
          <a:bodyPr wrap="square" rtlCol="0">
            <a:spAutoFit/>
          </a:bodyPr>
          <a:lstStyle/>
          <a:p>
            <a:r>
              <a:rPr lang="en-US" sz="2000" dirty="0"/>
              <a:t>Any and all efforts  toward Godly sorrow and ultimate forgiveness must center in that redemption that is found only in Christ and his atoning blood.</a:t>
            </a:r>
          </a:p>
        </p:txBody>
      </p:sp>
      <p:sp>
        <p:nvSpPr>
          <p:cNvPr id="11" name="TextBox 10"/>
          <p:cNvSpPr txBox="1"/>
          <p:nvPr/>
        </p:nvSpPr>
        <p:spPr>
          <a:xfrm>
            <a:off x="3674125" y="4842832"/>
            <a:ext cx="5334000" cy="1200329"/>
          </a:xfrm>
          <a:prstGeom prst="rect">
            <a:avLst/>
          </a:prstGeom>
          <a:noFill/>
        </p:spPr>
        <p:txBody>
          <a:bodyPr wrap="square" rtlCol="0">
            <a:spAutoFit/>
          </a:bodyPr>
          <a:lstStyle/>
          <a:p>
            <a:pPr algn="just"/>
            <a:r>
              <a:rPr lang="en-US" dirty="0"/>
              <a:t>“A religion that does not require the sacrifice of all things never has power sufficient to produce the faith necessary unto life and salvation.”</a:t>
            </a:r>
          </a:p>
          <a:p>
            <a:pPr algn="just"/>
            <a:r>
              <a:rPr lang="en-US" i="1" dirty="0"/>
              <a:t>Lectures on Faith 6:7</a:t>
            </a:r>
          </a:p>
        </p:txBody>
      </p:sp>
      <p:pic>
        <p:nvPicPr>
          <p:cNvPr id="7" name="Picture 6">
            <a:extLst>
              <a:ext uri="{FF2B5EF4-FFF2-40B4-BE49-F238E27FC236}">
                <a16:creationId xmlns:a16="http://schemas.microsoft.com/office/drawing/2014/main" id="{4B61380C-350D-422F-BB9D-D0DE21733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17" y="987387"/>
            <a:ext cx="4572000" cy="3429000"/>
          </a:xfrm>
          <a:prstGeom prst="rect">
            <a:avLst/>
          </a:prstGeom>
        </p:spPr>
      </p:pic>
    </p:spTree>
    <p:extLst>
      <p:ext uri="{BB962C8B-B14F-4D97-AF65-F5344CB8AC3E}">
        <p14:creationId xmlns:p14="http://schemas.microsoft.com/office/powerpoint/2010/main" val="3055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B70854-4125-400B-9F05-2A3A46315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Remission of Sins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4:3	</a:t>
            </a:r>
          </a:p>
        </p:txBody>
      </p:sp>
      <p:sp>
        <p:nvSpPr>
          <p:cNvPr id="6" name="TextBox 5"/>
          <p:cNvSpPr txBox="1"/>
          <p:nvPr/>
        </p:nvSpPr>
        <p:spPr>
          <a:xfrm>
            <a:off x="1752600" y="914401"/>
            <a:ext cx="3352800" cy="646331"/>
          </a:xfrm>
          <a:prstGeom prst="rect">
            <a:avLst/>
          </a:prstGeom>
          <a:noFill/>
        </p:spPr>
        <p:txBody>
          <a:bodyPr wrap="square" rtlCol="0">
            <a:spAutoFit/>
          </a:bodyPr>
          <a:lstStyle/>
          <a:p>
            <a:pPr algn="ctr"/>
            <a:r>
              <a:rPr lang="en-US" dirty="0"/>
              <a:t>King Benjamin’s people received a remission of their sins</a:t>
            </a:r>
          </a:p>
        </p:txBody>
      </p:sp>
      <p:sp>
        <p:nvSpPr>
          <p:cNvPr id="7" name="TextBox 6"/>
          <p:cNvSpPr txBox="1"/>
          <p:nvPr/>
        </p:nvSpPr>
        <p:spPr>
          <a:xfrm>
            <a:off x="6617465" y="1167789"/>
            <a:ext cx="4343400" cy="830997"/>
          </a:xfrm>
          <a:prstGeom prst="rect">
            <a:avLst/>
          </a:prstGeom>
          <a:noFill/>
        </p:spPr>
        <p:txBody>
          <a:bodyPr wrap="square" rtlCol="0">
            <a:spAutoFit/>
          </a:bodyPr>
          <a:lstStyle/>
          <a:p>
            <a:pPr fontAlgn="base"/>
            <a:r>
              <a:rPr lang="en-US" sz="2400" dirty="0">
                <a:solidFill>
                  <a:srgbClr val="7030A0"/>
                </a:solidFill>
              </a:rPr>
              <a:t>How can we know that we have been forgiven of our sins?</a:t>
            </a:r>
          </a:p>
        </p:txBody>
      </p:sp>
      <p:sp>
        <p:nvSpPr>
          <p:cNvPr id="8" name="TextBox 7"/>
          <p:cNvSpPr txBox="1"/>
          <p:nvPr/>
        </p:nvSpPr>
        <p:spPr>
          <a:xfrm>
            <a:off x="2829499" y="4647250"/>
            <a:ext cx="7922964" cy="2308324"/>
          </a:xfrm>
          <a:prstGeom prst="rect">
            <a:avLst/>
          </a:prstGeom>
          <a:noFill/>
        </p:spPr>
        <p:txBody>
          <a:bodyPr wrap="square" rtlCol="0">
            <a:spAutoFit/>
          </a:bodyPr>
          <a:lstStyle/>
          <a:p>
            <a:r>
              <a:rPr lang="en-US" dirty="0"/>
              <a:t>“If the time comes when you have done all that you can to repent of your sins, whoever you are, wherever you are, and have made amends and restitution to the best of your ability; if it be something that will affect your standing in the Church and you have gone to the proper authorities, then you will want that confirming answer as to whether or not the Lord has accepted of you. In your soul-searching, if you seek for and you find that peace of conscience, by that token you may know that the Lord has accepted of your repentance” </a:t>
            </a:r>
          </a:p>
          <a:p>
            <a:r>
              <a:rPr lang="en-US" dirty="0"/>
              <a:t>Harold B. Lee</a:t>
            </a:r>
          </a:p>
        </p:txBody>
      </p:sp>
      <p:pic>
        <p:nvPicPr>
          <p:cNvPr id="10" name="Picture 9" descr="Harold B. Lee.jpg"/>
          <p:cNvPicPr>
            <a:picLocks noChangeAspect="1"/>
          </p:cNvPicPr>
          <p:nvPr/>
        </p:nvPicPr>
        <p:blipFill>
          <a:blip r:embed="rId3" cstate="print"/>
          <a:stretch>
            <a:fillRect/>
          </a:stretch>
        </p:blipFill>
        <p:spPr>
          <a:xfrm>
            <a:off x="10907617" y="5378068"/>
            <a:ext cx="1097280" cy="1383792"/>
          </a:xfrm>
          <a:prstGeom prst="rect">
            <a:avLst/>
          </a:prstGeom>
        </p:spPr>
      </p:pic>
      <p:sp>
        <p:nvSpPr>
          <p:cNvPr id="11" name="Rectangle 10"/>
          <p:cNvSpPr/>
          <p:nvPr/>
        </p:nvSpPr>
        <p:spPr>
          <a:xfrm>
            <a:off x="5431316" y="2423712"/>
            <a:ext cx="4572000" cy="1754326"/>
          </a:xfrm>
          <a:prstGeom prst="rect">
            <a:avLst/>
          </a:prstGeom>
        </p:spPr>
        <p:txBody>
          <a:bodyPr>
            <a:spAutoFit/>
          </a:bodyPr>
          <a:lstStyle/>
          <a:p>
            <a:pPr fontAlgn="base"/>
            <a:r>
              <a:rPr lang="en-US" i="1" dirty="0"/>
              <a:t>“…</a:t>
            </a:r>
            <a:r>
              <a:rPr lang="en-US" i="1" dirty="0" err="1"/>
              <a:t>becometh</a:t>
            </a:r>
            <a:r>
              <a:rPr lang="en-US" i="1" dirty="0"/>
              <a:t> a saint through the atonement of Christ the Lord, and </a:t>
            </a:r>
            <a:r>
              <a:rPr lang="en-US" i="1" dirty="0" err="1"/>
              <a:t>becometh</a:t>
            </a:r>
            <a:r>
              <a:rPr lang="en-US" i="1" dirty="0"/>
              <a:t> as a child, submissive, meek, humble, patient, full of love, willing to submit to all things which the Lord </a:t>
            </a:r>
            <a:r>
              <a:rPr lang="en-US" i="1" dirty="0" err="1"/>
              <a:t>seeth</a:t>
            </a:r>
            <a:r>
              <a:rPr lang="en-US" i="1" dirty="0"/>
              <a:t> fit to inflict upon him, even as a child doth submit to his father.” Mosiah 3:19</a:t>
            </a:r>
          </a:p>
        </p:txBody>
      </p:sp>
      <p:pic>
        <p:nvPicPr>
          <p:cNvPr id="9" name="Picture 8">
            <a:extLst>
              <a:ext uri="{FF2B5EF4-FFF2-40B4-BE49-F238E27FC236}">
                <a16:creationId xmlns:a16="http://schemas.microsoft.com/office/drawing/2014/main" id="{A1BD224D-A956-4D00-8221-BB53CBEB8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72" y="1556648"/>
            <a:ext cx="4406174" cy="2946297"/>
          </a:xfrm>
          <a:prstGeom prst="rect">
            <a:avLst/>
          </a:prstGeom>
        </p:spPr>
      </p:pic>
    </p:spTree>
    <p:extLst>
      <p:ext uri="{BB962C8B-B14F-4D97-AF65-F5344CB8AC3E}">
        <p14:creationId xmlns:p14="http://schemas.microsoft.com/office/powerpoint/2010/main" val="7888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86C06-71B9-45B9-BA83-D87C03D8D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13342" cy="6858000"/>
          </a:xfrm>
          <a:prstGeom prst="rect">
            <a:avLst/>
          </a:prstGeom>
        </p:spPr>
      </p:pic>
      <p:pic>
        <p:nvPicPr>
          <p:cNvPr id="7" name="Picture 6">
            <a:extLst>
              <a:ext uri="{FF2B5EF4-FFF2-40B4-BE49-F238E27FC236}">
                <a16:creationId xmlns:a16="http://schemas.microsoft.com/office/drawing/2014/main" id="{66C72C4F-3CFD-4FA7-9AF0-B2FE8251F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0"/>
            <a:ext cx="6065520" cy="6891120"/>
          </a:xfrm>
          <a:prstGeom prst="rect">
            <a:avLst/>
          </a:prstGeom>
        </p:spPr>
      </p:pic>
      <p:sp>
        <p:nvSpPr>
          <p:cNvPr id="11" name="Rectangle 10"/>
          <p:cNvSpPr/>
          <p:nvPr/>
        </p:nvSpPr>
        <p:spPr>
          <a:xfrm>
            <a:off x="1524000" y="1143001"/>
            <a:ext cx="4572000" cy="4524315"/>
          </a:xfrm>
          <a:prstGeom prst="rect">
            <a:avLst/>
          </a:prstGeom>
        </p:spPr>
        <p:txBody>
          <a:bodyPr wrap="square">
            <a:spAutoFit/>
          </a:bodyPr>
          <a:lstStyle/>
          <a:p>
            <a:pPr algn="just"/>
            <a:r>
              <a:rPr lang="en-US" dirty="0">
                <a:solidFill>
                  <a:schemeClr val="bg1"/>
                </a:solidFill>
              </a:rPr>
              <a:t>Where is the grove that I might pray?</a:t>
            </a:r>
          </a:p>
          <a:p>
            <a:pPr algn="just"/>
            <a:r>
              <a:rPr lang="en-US" dirty="0">
                <a:solidFill>
                  <a:schemeClr val="bg1"/>
                </a:solidFill>
              </a:rPr>
              <a:t>Have I walked around it?</a:t>
            </a:r>
          </a:p>
          <a:p>
            <a:pPr algn="just"/>
            <a:r>
              <a:rPr lang="en-US" dirty="0">
                <a:solidFill>
                  <a:schemeClr val="bg1"/>
                </a:solidFill>
              </a:rPr>
              <a:t>I can not find it</a:t>
            </a:r>
          </a:p>
          <a:p>
            <a:pPr algn="just"/>
            <a:r>
              <a:rPr lang="en-US" dirty="0">
                <a:solidFill>
                  <a:schemeClr val="bg1"/>
                </a:solidFill>
              </a:rPr>
              <a:t>Where is my grove where I need to find peace?</a:t>
            </a:r>
          </a:p>
          <a:p>
            <a:pPr algn="just"/>
            <a:r>
              <a:rPr lang="en-US" dirty="0">
                <a:solidFill>
                  <a:schemeClr val="bg1"/>
                </a:solidFill>
              </a:rPr>
              <a:t>How long is my walk? </a:t>
            </a:r>
          </a:p>
          <a:p>
            <a:pPr algn="just"/>
            <a:r>
              <a:rPr lang="en-US" dirty="0">
                <a:solidFill>
                  <a:schemeClr val="bg1"/>
                </a:solidFill>
              </a:rPr>
              <a:t>How long do I anguish?</a:t>
            </a:r>
          </a:p>
          <a:p>
            <a:pPr algn="just"/>
            <a:r>
              <a:rPr lang="en-US" dirty="0">
                <a:solidFill>
                  <a:schemeClr val="bg1"/>
                </a:solidFill>
              </a:rPr>
              <a:t>Can’t the adversary just release me?</a:t>
            </a:r>
          </a:p>
          <a:p>
            <a:pPr algn="just"/>
            <a:r>
              <a:rPr lang="en-US" dirty="0">
                <a:solidFill>
                  <a:schemeClr val="bg1"/>
                </a:solidFill>
              </a:rPr>
              <a:t>Doesn't he know that I don’t desire his words?</a:t>
            </a:r>
          </a:p>
          <a:p>
            <a:pPr algn="just"/>
            <a:r>
              <a:rPr lang="en-US" dirty="0">
                <a:solidFill>
                  <a:schemeClr val="bg1"/>
                </a:solidFill>
              </a:rPr>
              <a:t>Doesn’t he know he can’t have me?</a:t>
            </a:r>
          </a:p>
          <a:p>
            <a:pPr algn="just"/>
            <a:r>
              <a:rPr lang="en-US" dirty="0">
                <a:solidFill>
                  <a:schemeClr val="bg1"/>
                </a:solidFill>
              </a:rPr>
              <a:t>He knows me well, but my God knows me better.</a:t>
            </a:r>
          </a:p>
          <a:p>
            <a:pPr algn="just"/>
            <a:r>
              <a:rPr lang="en-US" dirty="0">
                <a:solidFill>
                  <a:schemeClr val="bg1"/>
                </a:solidFill>
              </a:rPr>
              <a:t>So where is my grove that I might pray</a:t>
            </a:r>
          </a:p>
          <a:p>
            <a:pPr algn="just"/>
            <a:r>
              <a:rPr lang="en-US" dirty="0">
                <a:solidFill>
                  <a:schemeClr val="bg1"/>
                </a:solidFill>
              </a:rPr>
              <a:t>That I might have the peace and love with me</a:t>
            </a:r>
          </a:p>
          <a:p>
            <a:pPr algn="just"/>
            <a:r>
              <a:rPr lang="en-US" dirty="0">
                <a:solidFill>
                  <a:schemeClr val="bg1"/>
                </a:solidFill>
              </a:rPr>
              <a:t>That I might feel of His love</a:t>
            </a:r>
          </a:p>
          <a:p>
            <a:pPr algn="just"/>
            <a:r>
              <a:rPr lang="en-US" dirty="0">
                <a:solidFill>
                  <a:schemeClr val="bg1"/>
                </a:solidFill>
              </a:rPr>
              <a:t>That I might be released from this bondage in my mind</a:t>
            </a:r>
          </a:p>
        </p:txBody>
      </p:sp>
      <p:sp>
        <p:nvSpPr>
          <p:cNvPr id="9" name="TextBox 8"/>
          <p:cNvSpPr txBox="1"/>
          <p:nvPr/>
        </p:nvSpPr>
        <p:spPr>
          <a:xfrm>
            <a:off x="6477000" y="1066800"/>
            <a:ext cx="4038600" cy="5355312"/>
          </a:xfrm>
          <a:prstGeom prst="rect">
            <a:avLst/>
          </a:prstGeom>
          <a:noFill/>
        </p:spPr>
        <p:txBody>
          <a:bodyPr wrap="square" rtlCol="0">
            <a:spAutoFit/>
          </a:bodyPr>
          <a:lstStyle/>
          <a:p>
            <a:r>
              <a:rPr lang="en-US" dirty="0"/>
              <a:t>I have found that grove that I might pray</a:t>
            </a:r>
          </a:p>
          <a:p>
            <a:r>
              <a:rPr lang="en-US" dirty="0"/>
              <a:t>I have walked around it and through it and found it</a:t>
            </a:r>
          </a:p>
          <a:p>
            <a:r>
              <a:rPr lang="en-US" dirty="0"/>
              <a:t>I have found that grove and I have found peace</a:t>
            </a:r>
          </a:p>
          <a:p>
            <a:r>
              <a:rPr lang="en-US" dirty="0"/>
              <a:t>My walk is still but a short way off</a:t>
            </a:r>
          </a:p>
          <a:p>
            <a:r>
              <a:rPr lang="en-US" dirty="0"/>
              <a:t>I anguish only a little now</a:t>
            </a:r>
          </a:p>
          <a:p>
            <a:r>
              <a:rPr lang="en-US" dirty="0"/>
              <a:t>The adversary is not easily part of me</a:t>
            </a:r>
          </a:p>
          <a:p>
            <a:r>
              <a:rPr lang="en-US" dirty="0"/>
              <a:t>He still knows me well but he can’t have me</a:t>
            </a:r>
          </a:p>
          <a:p>
            <a:r>
              <a:rPr lang="en-US" dirty="0"/>
              <a:t>My Savior knows me better and He has reached out for me</a:t>
            </a:r>
          </a:p>
          <a:p>
            <a:r>
              <a:rPr lang="en-US" dirty="0"/>
              <a:t>I know Him now and what He has done for me</a:t>
            </a:r>
          </a:p>
          <a:p>
            <a:r>
              <a:rPr lang="en-US" dirty="0"/>
              <a:t>I have found that grove and wish to stay and feel of presence and His love</a:t>
            </a:r>
          </a:p>
          <a:p>
            <a:r>
              <a:rPr lang="en-US" dirty="0"/>
              <a:t>My mind will be forever free from sorrow</a:t>
            </a:r>
          </a:p>
          <a:p>
            <a:r>
              <a:rPr lang="en-US" dirty="0"/>
              <a:t>—anonymous</a:t>
            </a:r>
          </a:p>
          <a:p>
            <a:endParaRPr lang="en-US" dirty="0"/>
          </a:p>
        </p:txBody>
      </p:sp>
      <p:sp>
        <p:nvSpPr>
          <p:cNvPr id="14" name="TextBox 1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Footlight MT Light" pitchFamily="18" charset="0"/>
              </a:rPr>
              <a:t>How do you know when </a:t>
            </a:r>
            <a:r>
              <a:rPr lang="en-US" sz="3200" dirty="0">
                <a:latin typeface="Footlight MT Light" pitchFamily="18" charset="0"/>
              </a:rPr>
              <a:t>you have been forgiven?</a:t>
            </a:r>
          </a:p>
        </p:txBody>
      </p:sp>
    </p:spTree>
    <p:extLst>
      <p:ext uri="{BB962C8B-B14F-4D97-AF65-F5344CB8AC3E}">
        <p14:creationId xmlns:p14="http://schemas.microsoft.com/office/powerpoint/2010/main" val="41278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20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20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2000"/>
                                        <p:tgtEl>
                                          <p:spTgt spid="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2000"/>
                                        <p:tgtEl>
                                          <p:spTgt spid="1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2000"/>
                                        <p:tgtEl>
                                          <p:spTgt spid="1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fade">
                                      <p:cBhvr>
                                        <p:cTn id="31" dur="2000"/>
                                        <p:tgtEl>
                                          <p:spTgt spid="11">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fade">
                                      <p:cBhvr>
                                        <p:cTn id="34" dur="2000"/>
                                        <p:tgtEl>
                                          <p:spTgt spid="11">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Effect transition="in" filter="fade">
                                      <p:cBhvr>
                                        <p:cTn id="37" dur="2000"/>
                                        <p:tgtEl>
                                          <p:spTgt spid="11">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11" end="11"/>
                                            </p:txEl>
                                          </p:spTgt>
                                        </p:tgtEl>
                                        <p:attrNameLst>
                                          <p:attrName>style.visibility</p:attrName>
                                        </p:attrNameLst>
                                      </p:cBhvr>
                                      <p:to>
                                        <p:strVal val="visible"/>
                                      </p:to>
                                    </p:set>
                                    <p:animEffect transition="in" filter="fade">
                                      <p:cBhvr>
                                        <p:cTn id="40" dur="2000"/>
                                        <p:tgtEl>
                                          <p:spTgt spid="11">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Effect transition="in" filter="fade">
                                      <p:cBhvr>
                                        <p:cTn id="43" dur="2000"/>
                                        <p:tgtEl>
                                          <p:spTgt spid="11">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xEl>
                                              <p:pRg st="13" end="13"/>
                                            </p:txEl>
                                          </p:spTgt>
                                        </p:tgtEl>
                                        <p:attrNameLst>
                                          <p:attrName>style.visibility</p:attrName>
                                        </p:attrNameLst>
                                      </p:cBhvr>
                                      <p:to>
                                        <p:strVal val="visible"/>
                                      </p:to>
                                    </p:set>
                                    <p:animEffect transition="in" filter="fade">
                                      <p:cBhvr>
                                        <p:cTn id="46" dur="2000"/>
                                        <p:tgtEl>
                                          <p:spTgt spid="11">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1000"/>
                                        <p:tgtEl>
                                          <p:spTgt spid="11">
                                            <p:txEl>
                                              <p:pRg st="0" end="0"/>
                                            </p:txEl>
                                          </p:spTgt>
                                        </p:tgtEl>
                                      </p:cBhvr>
                                    </p:animEffect>
                                    <p:set>
                                      <p:cBhvr>
                                        <p:cTn id="51" dur="1" fill="hold">
                                          <p:stCondLst>
                                            <p:cond delay="999"/>
                                          </p:stCondLst>
                                        </p:cTn>
                                        <p:tgtEl>
                                          <p:spTgt spid="11">
                                            <p:txEl>
                                              <p:pRg st="0" end="0"/>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00"/>
                                        <p:tgtEl>
                                          <p:spTgt spid="11">
                                            <p:txEl>
                                              <p:pRg st="1" end="1"/>
                                            </p:txEl>
                                          </p:spTgt>
                                        </p:tgtEl>
                                      </p:cBhvr>
                                    </p:animEffect>
                                    <p:set>
                                      <p:cBhvr>
                                        <p:cTn id="54" dur="1" fill="hold">
                                          <p:stCondLst>
                                            <p:cond delay="999"/>
                                          </p:stCondLst>
                                        </p:cTn>
                                        <p:tgtEl>
                                          <p:spTgt spid="11">
                                            <p:txEl>
                                              <p:pRg st="1" end="1"/>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1000"/>
                                        <p:tgtEl>
                                          <p:spTgt spid="11">
                                            <p:txEl>
                                              <p:pRg st="2" end="2"/>
                                            </p:txEl>
                                          </p:spTgt>
                                        </p:tgtEl>
                                      </p:cBhvr>
                                    </p:animEffect>
                                    <p:set>
                                      <p:cBhvr>
                                        <p:cTn id="57" dur="1" fill="hold">
                                          <p:stCondLst>
                                            <p:cond delay="999"/>
                                          </p:stCondLst>
                                        </p:cTn>
                                        <p:tgtEl>
                                          <p:spTgt spid="11">
                                            <p:txEl>
                                              <p:pRg st="2" end="2"/>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1000"/>
                                        <p:tgtEl>
                                          <p:spTgt spid="11">
                                            <p:txEl>
                                              <p:pRg st="3" end="3"/>
                                            </p:txEl>
                                          </p:spTgt>
                                        </p:tgtEl>
                                      </p:cBhvr>
                                    </p:animEffect>
                                    <p:set>
                                      <p:cBhvr>
                                        <p:cTn id="60" dur="1" fill="hold">
                                          <p:stCondLst>
                                            <p:cond delay="999"/>
                                          </p:stCondLst>
                                        </p:cTn>
                                        <p:tgtEl>
                                          <p:spTgt spid="11">
                                            <p:txEl>
                                              <p:pRg st="3" end="3"/>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00"/>
                                        <p:tgtEl>
                                          <p:spTgt spid="11">
                                            <p:txEl>
                                              <p:pRg st="4" end="4"/>
                                            </p:txEl>
                                          </p:spTgt>
                                        </p:tgtEl>
                                      </p:cBhvr>
                                    </p:animEffect>
                                    <p:set>
                                      <p:cBhvr>
                                        <p:cTn id="63" dur="1" fill="hold">
                                          <p:stCondLst>
                                            <p:cond delay="999"/>
                                          </p:stCondLst>
                                        </p:cTn>
                                        <p:tgtEl>
                                          <p:spTgt spid="11">
                                            <p:txEl>
                                              <p:pRg st="4" end="4"/>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00"/>
                                        <p:tgtEl>
                                          <p:spTgt spid="11">
                                            <p:txEl>
                                              <p:pRg st="5" end="5"/>
                                            </p:txEl>
                                          </p:spTgt>
                                        </p:tgtEl>
                                      </p:cBhvr>
                                    </p:animEffect>
                                    <p:set>
                                      <p:cBhvr>
                                        <p:cTn id="66" dur="1" fill="hold">
                                          <p:stCondLst>
                                            <p:cond delay="999"/>
                                          </p:stCondLst>
                                        </p:cTn>
                                        <p:tgtEl>
                                          <p:spTgt spid="11">
                                            <p:txEl>
                                              <p:pRg st="5" end="5"/>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1000"/>
                                        <p:tgtEl>
                                          <p:spTgt spid="11">
                                            <p:txEl>
                                              <p:pRg st="6" end="6"/>
                                            </p:txEl>
                                          </p:spTgt>
                                        </p:tgtEl>
                                      </p:cBhvr>
                                    </p:animEffect>
                                    <p:set>
                                      <p:cBhvr>
                                        <p:cTn id="69" dur="1" fill="hold">
                                          <p:stCondLst>
                                            <p:cond delay="999"/>
                                          </p:stCondLst>
                                        </p:cTn>
                                        <p:tgtEl>
                                          <p:spTgt spid="11">
                                            <p:txEl>
                                              <p:pRg st="6" end="6"/>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1000"/>
                                        <p:tgtEl>
                                          <p:spTgt spid="11">
                                            <p:txEl>
                                              <p:pRg st="7" end="7"/>
                                            </p:txEl>
                                          </p:spTgt>
                                        </p:tgtEl>
                                      </p:cBhvr>
                                    </p:animEffect>
                                    <p:set>
                                      <p:cBhvr>
                                        <p:cTn id="72" dur="1" fill="hold">
                                          <p:stCondLst>
                                            <p:cond delay="999"/>
                                          </p:stCondLst>
                                        </p:cTn>
                                        <p:tgtEl>
                                          <p:spTgt spid="11">
                                            <p:txEl>
                                              <p:pRg st="7" end="7"/>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1000"/>
                                        <p:tgtEl>
                                          <p:spTgt spid="11">
                                            <p:txEl>
                                              <p:pRg st="8" end="8"/>
                                            </p:txEl>
                                          </p:spTgt>
                                        </p:tgtEl>
                                      </p:cBhvr>
                                    </p:animEffect>
                                    <p:set>
                                      <p:cBhvr>
                                        <p:cTn id="75" dur="1" fill="hold">
                                          <p:stCondLst>
                                            <p:cond delay="999"/>
                                          </p:stCondLst>
                                        </p:cTn>
                                        <p:tgtEl>
                                          <p:spTgt spid="11">
                                            <p:txEl>
                                              <p:pRg st="8" end="8"/>
                                            </p:txEl>
                                          </p:spTgt>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00"/>
                                        <p:tgtEl>
                                          <p:spTgt spid="11">
                                            <p:txEl>
                                              <p:pRg st="9" end="9"/>
                                            </p:txEl>
                                          </p:spTgt>
                                        </p:tgtEl>
                                      </p:cBhvr>
                                    </p:animEffect>
                                    <p:set>
                                      <p:cBhvr>
                                        <p:cTn id="78" dur="1" fill="hold">
                                          <p:stCondLst>
                                            <p:cond delay="999"/>
                                          </p:stCondLst>
                                        </p:cTn>
                                        <p:tgtEl>
                                          <p:spTgt spid="11">
                                            <p:txEl>
                                              <p:pRg st="9" end="9"/>
                                            </p:txEl>
                                          </p:spTgt>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1000"/>
                                        <p:tgtEl>
                                          <p:spTgt spid="11">
                                            <p:txEl>
                                              <p:pRg st="10" end="10"/>
                                            </p:txEl>
                                          </p:spTgt>
                                        </p:tgtEl>
                                      </p:cBhvr>
                                    </p:animEffect>
                                    <p:set>
                                      <p:cBhvr>
                                        <p:cTn id="81" dur="1" fill="hold">
                                          <p:stCondLst>
                                            <p:cond delay="999"/>
                                          </p:stCondLst>
                                        </p:cTn>
                                        <p:tgtEl>
                                          <p:spTgt spid="11">
                                            <p:txEl>
                                              <p:pRg st="10" end="10"/>
                                            </p:txEl>
                                          </p:spTgt>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1000"/>
                                        <p:tgtEl>
                                          <p:spTgt spid="11">
                                            <p:txEl>
                                              <p:pRg st="11" end="11"/>
                                            </p:txEl>
                                          </p:spTgt>
                                        </p:tgtEl>
                                      </p:cBhvr>
                                    </p:animEffect>
                                    <p:set>
                                      <p:cBhvr>
                                        <p:cTn id="84" dur="1" fill="hold">
                                          <p:stCondLst>
                                            <p:cond delay="999"/>
                                          </p:stCondLst>
                                        </p:cTn>
                                        <p:tgtEl>
                                          <p:spTgt spid="11">
                                            <p:txEl>
                                              <p:pRg st="11" end="11"/>
                                            </p:txEl>
                                          </p:spTgt>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00"/>
                                        <p:tgtEl>
                                          <p:spTgt spid="11">
                                            <p:txEl>
                                              <p:pRg st="12" end="12"/>
                                            </p:txEl>
                                          </p:spTgt>
                                        </p:tgtEl>
                                      </p:cBhvr>
                                    </p:animEffect>
                                    <p:set>
                                      <p:cBhvr>
                                        <p:cTn id="87" dur="1" fill="hold">
                                          <p:stCondLst>
                                            <p:cond delay="999"/>
                                          </p:stCondLst>
                                        </p:cTn>
                                        <p:tgtEl>
                                          <p:spTgt spid="11">
                                            <p:txEl>
                                              <p:pRg st="12" end="12"/>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00"/>
                                        <p:tgtEl>
                                          <p:spTgt spid="11">
                                            <p:txEl>
                                              <p:pRg st="13" end="13"/>
                                            </p:txEl>
                                          </p:spTgt>
                                        </p:tgtEl>
                                      </p:cBhvr>
                                    </p:animEffect>
                                    <p:set>
                                      <p:cBhvr>
                                        <p:cTn id="90" dur="1" fill="hold">
                                          <p:stCondLst>
                                            <p:cond delay="999"/>
                                          </p:stCondLst>
                                        </p:cTn>
                                        <p:tgtEl>
                                          <p:spTgt spid="11">
                                            <p:txEl>
                                              <p:pRg st="13" end="13"/>
                                            </p:txEl>
                                          </p:spTgt>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4AB23-4B76-439E-9182-E2D2B87C2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Filled With Joy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46892" y="6550223"/>
            <a:ext cx="9144000" cy="307777"/>
          </a:xfrm>
          <a:prstGeom prst="rect">
            <a:avLst/>
          </a:prstGeom>
          <a:noFill/>
        </p:spPr>
        <p:txBody>
          <a:bodyPr wrap="square" rtlCol="0">
            <a:spAutoFit/>
          </a:bodyPr>
          <a:lstStyle/>
          <a:p>
            <a:r>
              <a:rPr lang="en-US" sz="1400" dirty="0">
                <a:solidFill>
                  <a:schemeClr val="accent5">
                    <a:lumMod val="50000"/>
                  </a:schemeClr>
                </a:solidFill>
              </a:rPr>
              <a:t>Mosiah 4:3	</a:t>
            </a:r>
          </a:p>
        </p:txBody>
      </p:sp>
      <p:sp>
        <p:nvSpPr>
          <p:cNvPr id="8" name="TextBox 7"/>
          <p:cNvSpPr txBox="1"/>
          <p:nvPr/>
        </p:nvSpPr>
        <p:spPr>
          <a:xfrm>
            <a:off x="1762699" y="1041094"/>
            <a:ext cx="9006289" cy="2585323"/>
          </a:xfrm>
          <a:prstGeom prst="rect">
            <a:avLst/>
          </a:prstGeom>
          <a:noFill/>
        </p:spPr>
        <p:txBody>
          <a:bodyPr wrap="square" rtlCol="0">
            <a:spAutoFit/>
          </a:bodyPr>
          <a:lstStyle/>
          <a:p>
            <a:pPr fontAlgn="base"/>
            <a:r>
              <a:rPr lang="en-US" dirty="0"/>
              <a:t>“As we honestly confess our sins, restore what we can to the offended, and forsake our sins by keeping the commandments, we are in the process of receiving forgiveness. With time, we will feel the anguish of our sorrow subside, taking ‘away the guilt from our hearts’ (Alma 24:10) and bringing ‘peace of conscience’ (Mosiah 4:3).</a:t>
            </a:r>
          </a:p>
          <a:p>
            <a:pPr fontAlgn="base"/>
            <a:endParaRPr lang="en-US" dirty="0"/>
          </a:p>
          <a:p>
            <a:pPr fontAlgn="base"/>
            <a:r>
              <a:rPr lang="en-US" dirty="0"/>
              <a:t>“For those who are truly repentant but seem unable to feel relief: continue keeping the commandments. I promise you, relief will come in the timetable of the Lord. Healing also requires time.” </a:t>
            </a:r>
          </a:p>
          <a:p>
            <a:pPr fontAlgn="base"/>
            <a:r>
              <a:rPr lang="en-US" dirty="0"/>
              <a:t>Neil L. Anderson</a:t>
            </a:r>
          </a:p>
        </p:txBody>
      </p:sp>
      <p:pic>
        <p:nvPicPr>
          <p:cNvPr id="1026" name="Picture 2" descr="Elder Neil L. Andersen"/>
          <p:cNvPicPr>
            <a:picLocks noChangeAspect="1" noChangeArrowheads="1"/>
          </p:cNvPicPr>
          <p:nvPr/>
        </p:nvPicPr>
        <p:blipFill>
          <a:blip r:embed="rId3" cstate="print"/>
          <a:srcRect/>
          <a:stretch>
            <a:fillRect/>
          </a:stretch>
        </p:blipFill>
        <p:spPr bwMode="auto">
          <a:xfrm>
            <a:off x="494842" y="515956"/>
            <a:ext cx="1076325" cy="1428750"/>
          </a:xfrm>
          <a:prstGeom prst="rect">
            <a:avLst/>
          </a:prstGeom>
          <a:noFill/>
        </p:spPr>
      </p:pic>
      <p:sp>
        <p:nvSpPr>
          <p:cNvPr id="13" name="TextBox 12"/>
          <p:cNvSpPr txBox="1"/>
          <p:nvPr/>
        </p:nvSpPr>
        <p:spPr>
          <a:xfrm>
            <a:off x="6279614" y="3825607"/>
            <a:ext cx="5542402" cy="2031325"/>
          </a:xfrm>
          <a:prstGeom prst="rect">
            <a:avLst/>
          </a:prstGeom>
          <a:noFill/>
        </p:spPr>
        <p:txBody>
          <a:bodyPr wrap="square" rtlCol="0">
            <a:spAutoFit/>
          </a:bodyPr>
          <a:lstStyle/>
          <a:p>
            <a:r>
              <a:rPr lang="en-US" b="1" dirty="0"/>
              <a:t>Feelings of Remission:</a:t>
            </a:r>
          </a:p>
          <a:p>
            <a:endParaRPr lang="en-US" dirty="0"/>
          </a:p>
          <a:p>
            <a:r>
              <a:rPr lang="en-US" dirty="0"/>
              <a:t>Peace and Joy</a:t>
            </a:r>
          </a:p>
          <a:p>
            <a:r>
              <a:rPr lang="en-US" dirty="0"/>
              <a:t>Enjoying being with others of the same faith </a:t>
            </a:r>
          </a:p>
          <a:p>
            <a:r>
              <a:rPr lang="en-US" dirty="0"/>
              <a:t>Knowing that favors and blessings are restored</a:t>
            </a:r>
          </a:p>
          <a:p>
            <a:r>
              <a:rPr lang="en-US" dirty="0"/>
              <a:t>Wanting to serve</a:t>
            </a:r>
          </a:p>
          <a:p>
            <a:r>
              <a:rPr lang="en-US" dirty="0"/>
              <a:t>Wanting to study and gain a knowledge of light and truth</a:t>
            </a:r>
          </a:p>
        </p:txBody>
      </p:sp>
      <p:pic>
        <p:nvPicPr>
          <p:cNvPr id="6" name="Picture 5">
            <a:extLst>
              <a:ext uri="{FF2B5EF4-FFF2-40B4-BE49-F238E27FC236}">
                <a16:creationId xmlns:a16="http://schemas.microsoft.com/office/drawing/2014/main" id="{E79D9CAB-AB58-4B83-A1FE-F044EC010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047" y="3233505"/>
            <a:ext cx="2243482" cy="3359159"/>
          </a:xfrm>
          <a:prstGeom prst="rect">
            <a:avLst/>
          </a:prstGeom>
        </p:spPr>
      </p:pic>
      <p:sp>
        <p:nvSpPr>
          <p:cNvPr id="7" name="Rectangle 6">
            <a:extLst>
              <a:ext uri="{FF2B5EF4-FFF2-40B4-BE49-F238E27FC236}">
                <a16:creationId xmlns:a16="http://schemas.microsoft.com/office/drawing/2014/main" id="{1C2170DA-EC9C-470E-A079-A91071F97958}"/>
              </a:ext>
            </a:extLst>
          </p:cNvPr>
          <p:cNvSpPr/>
          <p:nvPr/>
        </p:nvSpPr>
        <p:spPr>
          <a:xfrm>
            <a:off x="337850" y="4531731"/>
            <a:ext cx="3165514" cy="1754326"/>
          </a:xfrm>
          <a:prstGeom prst="rect">
            <a:avLst/>
          </a:prstGeom>
        </p:spPr>
        <p:txBody>
          <a:bodyPr wrap="square">
            <a:spAutoFit/>
          </a:bodyPr>
          <a:lstStyle/>
          <a:p>
            <a:r>
              <a:rPr lang="en-US" b="1" dirty="0">
                <a:solidFill>
                  <a:srgbClr val="333333"/>
                </a:solidFill>
                <a:latin typeface="Open Sans"/>
              </a:rPr>
              <a:t>A</a:t>
            </a:r>
            <a:r>
              <a:rPr lang="en-US" b="1" i="0" dirty="0">
                <a:solidFill>
                  <a:srgbClr val="333333"/>
                </a:solidFill>
                <a:effectLst/>
                <a:latin typeface="Open Sans"/>
              </a:rPr>
              <a:t>s we exercise faith in Jesus Christ and sincerely repent, we can be filled with joy, receive a remission of our sins, and have peace of conscience.</a:t>
            </a:r>
            <a:r>
              <a:rPr lang="en-US" b="0" i="0" dirty="0">
                <a:solidFill>
                  <a:srgbClr val="333333"/>
                </a:solidFill>
                <a:effectLst/>
                <a:latin typeface="Open Sans"/>
              </a:rPr>
              <a:t> </a:t>
            </a:r>
            <a:endParaRPr lang="en-US" dirty="0"/>
          </a:p>
        </p:txBody>
      </p:sp>
    </p:spTree>
    <p:extLst>
      <p:ext uri="{BB962C8B-B14F-4D97-AF65-F5344CB8AC3E}">
        <p14:creationId xmlns:p14="http://schemas.microsoft.com/office/powerpoint/2010/main" val="171482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040A3F-4BA6-4606-879B-092852A24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How can we be saved?</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4:4-8	</a:t>
            </a:r>
          </a:p>
        </p:txBody>
      </p:sp>
      <p:sp>
        <p:nvSpPr>
          <p:cNvPr id="8" name="TextBox 7"/>
          <p:cNvSpPr txBox="1"/>
          <p:nvPr/>
        </p:nvSpPr>
        <p:spPr>
          <a:xfrm>
            <a:off x="1524000" y="1600200"/>
            <a:ext cx="4648200" cy="523220"/>
          </a:xfrm>
          <a:prstGeom prst="rect">
            <a:avLst/>
          </a:prstGeom>
          <a:noFill/>
        </p:spPr>
        <p:txBody>
          <a:bodyPr wrap="square" rtlCol="0">
            <a:spAutoFit/>
          </a:bodyPr>
          <a:lstStyle/>
          <a:p>
            <a:pPr fontAlgn="base"/>
            <a:r>
              <a:rPr lang="en-US" sz="2800" dirty="0">
                <a:solidFill>
                  <a:srgbClr val="7030A0"/>
                </a:solidFill>
              </a:rPr>
              <a:t>Know the goodness of God by:</a:t>
            </a:r>
          </a:p>
        </p:txBody>
      </p:sp>
      <p:sp>
        <p:nvSpPr>
          <p:cNvPr id="13" name="TextBox 12"/>
          <p:cNvSpPr txBox="1"/>
          <p:nvPr/>
        </p:nvSpPr>
        <p:spPr>
          <a:xfrm>
            <a:off x="2209800" y="2286000"/>
            <a:ext cx="3429000" cy="1631216"/>
          </a:xfrm>
          <a:prstGeom prst="rect">
            <a:avLst/>
          </a:prstGeom>
          <a:noFill/>
        </p:spPr>
        <p:txBody>
          <a:bodyPr wrap="square" rtlCol="0">
            <a:spAutoFit/>
          </a:bodyPr>
          <a:lstStyle/>
          <a:p>
            <a:r>
              <a:rPr lang="en-US" sz="2000" dirty="0"/>
              <a:t>His Power</a:t>
            </a:r>
          </a:p>
          <a:p>
            <a:r>
              <a:rPr lang="en-US" sz="2000" dirty="0"/>
              <a:t>His Wisdom</a:t>
            </a:r>
          </a:p>
          <a:p>
            <a:r>
              <a:rPr lang="en-US" sz="2000" dirty="0"/>
              <a:t>His Patience</a:t>
            </a:r>
          </a:p>
          <a:p>
            <a:r>
              <a:rPr lang="en-US" sz="2000" dirty="0"/>
              <a:t>His long-suffering</a:t>
            </a:r>
          </a:p>
          <a:p>
            <a:r>
              <a:rPr lang="en-US" sz="2000" dirty="0"/>
              <a:t>His Atonement</a:t>
            </a:r>
          </a:p>
        </p:txBody>
      </p:sp>
      <p:sp>
        <p:nvSpPr>
          <p:cNvPr id="9" name="TextBox 8"/>
          <p:cNvSpPr txBox="1"/>
          <p:nvPr/>
        </p:nvSpPr>
        <p:spPr>
          <a:xfrm>
            <a:off x="6248400" y="5105400"/>
            <a:ext cx="4419600" cy="1323439"/>
          </a:xfrm>
          <a:prstGeom prst="rect">
            <a:avLst/>
          </a:prstGeom>
          <a:noFill/>
        </p:spPr>
        <p:txBody>
          <a:bodyPr wrap="square" rtlCol="0">
            <a:spAutoFit/>
          </a:bodyPr>
          <a:lstStyle/>
          <a:p>
            <a:r>
              <a:rPr lang="en-US" sz="2000" dirty="0"/>
              <a:t>Trust in Him</a:t>
            </a:r>
          </a:p>
          <a:p>
            <a:r>
              <a:rPr lang="en-US" sz="2000" dirty="0"/>
              <a:t>Be diligent in keeping His commandments</a:t>
            </a:r>
          </a:p>
          <a:p>
            <a:r>
              <a:rPr lang="en-US" sz="2000" dirty="0"/>
              <a:t>Continue in Faith to the end</a:t>
            </a:r>
          </a:p>
        </p:txBody>
      </p:sp>
      <p:sp>
        <p:nvSpPr>
          <p:cNvPr id="10" name="TextBox 9"/>
          <p:cNvSpPr txBox="1"/>
          <p:nvPr/>
        </p:nvSpPr>
        <p:spPr>
          <a:xfrm>
            <a:off x="4992477" y="4740007"/>
            <a:ext cx="1295400" cy="523220"/>
          </a:xfrm>
          <a:prstGeom prst="rect">
            <a:avLst/>
          </a:prstGeom>
          <a:noFill/>
        </p:spPr>
        <p:txBody>
          <a:bodyPr wrap="square" rtlCol="0">
            <a:spAutoFit/>
          </a:bodyPr>
          <a:lstStyle/>
          <a:p>
            <a:pPr fontAlgn="base"/>
            <a:r>
              <a:rPr lang="en-US" sz="2800" dirty="0">
                <a:solidFill>
                  <a:srgbClr val="7030A0"/>
                </a:solidFill>
              </a:rPr>
              <a:t>Then :</a:t>
            </a:r>
          </a:p>
        </p:txBody>
      </p:sp>
      <p:pic>
        <p:nvPicPr>
          <p:cNvPr id="6" name="Picture 5">
            <a:extLst>
              <a:ext uri="{FF2B5EF4-FFF2-40B4-BE49-F238E27FC236}">
                <a16:creationId xmlns:a16="http://schemas.microsoft.com/office/drawing/2014/main" id="{3C1A8EF1-3A0A-43C6-A503-185A13CE5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193" y="968654"/>
            <a:ext cx="2864676" cy="3576753"/>
          </a:xfrm>
          <a:prstGeom prst="rect">
            <a:avLst/>
          </a:prstGeom>
        </p:spPr>
      </p:pic>
      <p:pic>
        <p:nvPicPr>
          <p:cNvPr id="14" name="Picture 13">
            <a:extLst>
              <a:ext uri="{FF2B5EF4-FFF2-40B4-BE49-F238E27FC236}">
                <a16:creationId xmlns:a16="http://schemas.microsoft.com/office/drawing/2014/main" id="{13B59246-0432-4E64-A7B6-50A43DE5A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338" y="3909853"/>
            <a:ext cx="2314680" cy="2752896"/>
          </a:xfrm>
          <a:prstGeom prst="rect">
            <a:avLst/>
          </a:prstGeom>
        </p:spPr>
      </p:pic>
    </p:spTree>
    <p:extLst>
      <p:ext uri="{BB962C8B-B14F-4D97-AF65-F5344CB8AC3E}">
        <p14:creationId xmlns:p14="http://schemas.microsoft.com/office/powerpoint/2010/main" val="49163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040A3F-4BA6-4606-879B-092852A24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Doctrinal Mastery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4:4-8	</a:t>
            </a:r>
          </a:p>
        </p:txBody>
      </p:sp>
      <p:sp>
        <p:nvSpPr>
          <p:cNvPr id="3" name="Rectangle 2">
            <a:extLst>
              <a:ext uri="{FF2B5EF4-FFF2-40B4-BE49-F238E27FC236}">
                <a16:creationId xmlns:a16="http://schemas.microsoft.com/office/drawing/2014/main" id="{87E8946C-DF0A-45E2-931C-524725E08514}"/>
              </a:ext>
            </a:extLst>
          </p:cNvPr>
          <p:cNvSpPr/>
          <p:nvPr/>
        </p:nvSpPr>
        <p:spPr>
          <a:xfrm>
            <a:off x="6136395" y="1731868"/>
            <a:ext cx="5221995" cy="4401205"/>
          </a:xfrm>
          <a:prstGeom prst="rect">
            <a:avLst/>
          </a:prstGeom>
        </p:spPr>
        <p:txBody>
          <a:bodyPr wrap="square">
            <a:spAutoFit/>
          </a:bodyPr>
          <a:lstStyle/>
          <a:p>
            <a:r>
              <a:rPr lang="en-US" sz="2800" b="0" i="0" dirty="0">
                <a:solidFill>
                  <a:srgbClr val="333333"/>
                </a:solidFill>
                <a:effectLst/>
                <a:latin typeface="Palatino"/>
              </a:rPr>
              <a:t>Believe in God; believe that he is, and that he created all things, both in heaven and in earth; believe that he has all wisdom, and all power, both in heaven and in earth; believe that man doth not comprehend all the things which the Lord can comprehend.</a:t>
            </a:r>
            <a:endParaRPr lang="en-US" sz="2800" dirty="0"/>
          </a:p>
        </p:txBody>
      </p:sp>
      <p:grpSp>
        <p:nvGrpSpPr>
          <p:cNvPr id="15" name="Group 14">
            <a:extLst>
              <a:ext uri="{FF2B5EF4-FFF2-40B4-BE49-F238E27FC236}">
                <a16:creationId xmlns:a16="http://schemas.microsoft.com/office/drawing/2014/main" id="{FE767EBA-0FC7-4812-AC77-60281F32FFEE}"/>
              </a:ext>
            </a:extLst>
          </p:cNvPr>
          <p:cNvGrpSpPr/>
          <p:nvPr/>
        </p:nvGrpSpPr>
        <p:grpSpPr>
          <a:xfrm>
            <a:off x="358144" y="1795750"/>
            <a:ext cx="3723955" cy="3767768"/>
            <a:chOff x="2565606" y="2667000"/>
            <a:chExt cx="3886200" cy="3931920"/>
          </a:xfrm>
        </p:grpSpPr>
        <p:grpSp>
          <p:nvGrpSpPr>
            <p:cNvPr id="16" name="Group 13">
              <a:extLst>
                <a:ext uri="{FF2B5EF4-FFF2-40B4-BE49-F238E27FC236}">
                  <a16:creationId xmlns:a16="http://schemas.microsoft.com/office/drawing/2014/main" id="{386BD7F8-5064-4483-87EE-73335B3D1CB6}"/>
                </a:ext>
              </a:extLst>
            </p:cNvPr>
            <p:cNvGrpSpPr/>
            <p:nvPr/>
          </p:nvGrpSpPr>
          <p:grpSpPr>
            <a:xfrm>
              <a:off x="3048000" y="2667000"/>
              <a:ext cx="2971800" cy="3931920"/>
              <a:chOff x="152400" y="152400"/>
              <a:chExt cx="4953000" cy="6553200"/>
            </a:xfrm>
          </p:grpSpPr>
          <p:sp>
            <p:nvSpPr>
              <p:cNvPr id="20" name="Rounded Rectangle 70">
                <a:extLst>
                  <a:ext uri="{FF2B5EF4-FFF2-40B4-BE49-F238E27FC236}">
                    <a16:creationId xmlns:a16="http://schemas.microsoft.com/office/drawing/2014/main" id="{71956E42-468E-40D4-A393-90B2D0845B5B}"/>
                  </a:ext>
                </a:extLst>
              </p:cNvPr>
              <p:cNvSpPr/>
              <p:nvPr/>
            </p:nvSpPr>
            <p:spPr>
              <a:xfrm>
                <a:off x="457200" y="152400"/>
                <a:ext cx="4648200" cy="6553200"/>
              </a:xfrm>
              <a:prstGeom prst="roundRect">
                <a:avLst>
                  <a:gd name="adj" fmla="val 2911"/>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71">
                <a:extLst>
                  <a:ext uri="{FF2B5EF4-FFF2-40B4-BE49-F238E27FC236}">
                    <a16:creationId xmlns:a16="http://schemas.microsoft.com/office/drawing/2014/main" id="{7CF8CF56-5C8C-4554-ABA3-AA30EA942D1F}"/>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2">
                <a:extLst>
                  <a:ext uri="{FF2B5EF4-FFF2-40B4-BE49-F238E27FC236}">
                    <a16:creationId xmlns:a16="http://schemas.microsoft.com/office/drawing/2014/main" id="{31AF49BA-F340-47A1-8BDC-D91A1F0EA83C}"/>
                  </a:ext>
                </a:extLst>
              </p:cNvPr>
              <p:cNvSpPr/>
              <p:nvPr/>
            </p:nvSpPr>
            <p:spPr>
              <a:xfrm>
                <a:off x="152400" y="152400"/>
                <a:ext cx="4648200" cy="6553200"/>
              </a:xfrm>
              <a:prstGeom prst="roundRect">
                <a:avLst>
                  <a:gd name="adj" fmla="val 2911"/>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1AD556C-CCB9-48C5-96D6-36CEFD63BA7D}"/>
                </a:ext>
              </a:extLst>
            </p:cNvPr>
            <p:cNvSpPr txBox="1"/>
            <p:nvPr/>
          </p:nvSpPr>
          <p:spPr>
            <a:xfrm>
              <a:off x="2565606" y="3869435"/>
              <a:ext cx="3886200" cy="827213"/>
            </a:xfrm>
            <a:prstGeom prst="rect">
              <a:avLst/>
            </a:prstGeom>
            <a:noFill/>
          </p:spPr>
          <p:txBody>
            <a:bodyPr wrap="square" rtlCol="0">
              <a:spAutoFit/>
            </a:bodyPr>
            <a:lstStyle/>
            <a:p>
              <a:pPr algn="ctr"/>
              <a:r>
                <a:rPr lang="en-US" sz="4000" dirty="0">
                  <a:solidFill>
                    <a:srgbClr val="FFC000"/>
                  </a:solidFill>
                  <a:latin typeface="Californian FB" pitchFamily="18" charset="0"/>
                </a:rPr>
                <a:t>Mosiah 4:9</a:t>
              </a:r>
            </a:p>
          </p:txBody>
        </p:sp>
        <p:sp>
          <p:nvSpPr>
            <p:cNvPr id="18" name="TextBox 17">
              <a:extLst>
                <a:ext uri="{FF2B5EF4-FFF2-40B4-BE49-F238E27FC236}">
                  <a16:creationId xmlns:a16="http://schemas.microsoft.com/office/drawing/2014/main" id="{EE36E508-1696-4ADB-8A28-1E3ADED08690}"/>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9" name="Straight Connector 18">
              <a:extLst>
                <a:ext uri="{FF2B5EF4-FFF2-40B4-BE49-F238E27FC236}">
                  <a16:creationId xmlns:a16="http://schemas.microsoft.com/office/drawing/2014/main" id="{BEB17B9D-03C7-4A2A-8DA4-86E6AC14FBD5}"/>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Arrow: Right 4">
            <a:extLst>
              <a:ext uri="{FF2B5EF4-FFF2-40B4-BE49-F238E27FC236}">
                <a16:creationId xmlns:a16="http://schemas.microsoft.com/office/drawing/2014/main" id="{F79FB1E6-D739-4980-9053-E507706502E5}"/>
              </a:ext>
            </a:extLst>
          </p:cNvPr>
          <p:cNvSpPr/>
          <p:nvPr/>
        </p:nvSpPr>
        <p:spPr>
          <a:xfrm>
            <a:off x="4043190" y="2908453"/>
            <a:ext cx="1641514" cy="1013552"/>
          </a:xfrm>
          <a:prstGeom prst="rightArrow">
            <a:avLst/>
          </a:prstGeom>
          <a:gradFill>
            <a:gsLst>
              <a:gs pos="0">
                <a:schemeClr val="bg1">
                  <a:lumMod val="95000"/>
                </a:schemeClr>
              </a:gs>
              <a:gs pos="44000">
                <a:schemeClr val="accent1">
                  <a:lumMod val="60000"/>
                  <a:lumOff val="40000"/>
                </a:schemeClr>
              </a:gs>
              <a:gs pos="75000">
                <a:srgbClr val="DCC3F5"/>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0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3779</Words>
  <Application>Microsoft Office PowerPoint</Application>
  <PresentationFormat>Widescreen</PresentationFormat>
  <Paragraphs>292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 CENA</vt:lpstr>
      <vt:lpstr>Calibri Light</vt:lpstr>
      <vt:lpstr>Footlight MT Light</vt:lpstr>
      <vt:lpstr>Arial</vt:lpstr>
      <vt:lpstr>Palatino</vt:lpstr>
      <vt:lpstr>Californian FB</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2017-07-29T15:42:47Z</dcterms:created>
  <dcterms:modified xsi:type="dcterms:W3CDTF">2020-06-18T16:20:01Z</dcterms:modified>
</cp:coreProperties>
</file>