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1" r:id="rId3"/>
    <p:sldId id="258" r:id="rId4"/>
    <p:sldId id="259" r:id="rId5"/>
    <p:sldId id="260" r:id="rId6"/>
    <p:sldId id="28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mic Sans MS" panose="030F0702030302020204" pitchFamily="66" charset="0"/>
      <p:regular r:id="rId33"/>
      <p:bold r:id="rId34"/>
      <p:italic r:id="rId35"/>
      <p:boldItalic r:id="rId36"/>
    </p:embeddedFont>
    <p:embeddedFont>
      <p:font typeface="Vijaya" panose="0202060402020202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2D7B72"/>
    <a:srgbClr val="28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74F5-B8B2-436B-9777-C6F0C5206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6732AB-3617-49D8-80A8-A6F0D0878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21DB4A-58E0-496C-9B8C-3F49E2D66389}"/>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369A7468-95AC-4BC7-9FBA-A6311B221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5AA3A-E8F0-4486-B47C-B78DE4014F44}"/>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251148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B723-253A-4DD6-9B0F-B058745013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0092F2-9769-4CC2-A78A-93BDD40B0A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F092A-BA66-4F3B-8829-D0DED16B4052}"/>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58743661-D3B2-4B83-AAF1-387CE1C5E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4F04C-6A66-4A82-B467-523452F10590}"/>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316602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98CFE-7E25-4C37-A41F-A2FA4D574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7BEDF8-56F2-4890-AA7E-93BD80EE15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CFD0B-3E7D-4A22-ACA1-6A4B169649AE}"/>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65575176-C876-4085-A616-9A26D4214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EB2A0-4637-4897-8E33-2A4A3BB00BAE}"/>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407513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F20C-03DA-4EA5-8C33-D972567CD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163E5-4E36-4ADA-8828-688A31E603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A9C5B-AD82-4ECD-9648-DC651F04365E}"/>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F9EB1353-7DB8-40B4-A6F4-152BA125B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EC304-667E-40FF-83CD-1CEC97D2EF4E}"/>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21975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554D-C020-4F42-A9E0-D280C51E4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EAED3E-DE6E-45B8-82C2-0E3565F30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09E77D-F68A-40E8-95EC-6638BF7B3592}"/>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5B399B9D-6831-4CC7-A473-CD7F4C925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E5CF1-0127-4E9D-AD67-F8AD4319D0CA}"/>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159157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D04F-8815-49BC-B5A3-C5B2FB95A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89AA1-BE60-4322-8C0C-3FBFAA7489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FAF52-11A5-44AB-BB4A-551002B9D6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87DDA-A587-4A9D-9C43-4D4CF686DFC1}"/>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6" name="Footer Placeholder 5">
            <a:extLst>
              <a:ext uri="{FF2B5EF4-FFF2-40B4-BE49-F238E27FC236}">
                <a16:creationId xmlns:a16="http://schemas.microsoft.com/office/drawing/2014/main" id="{FAE847DF-71D5-4E3F-9EEF-4C63CF7D6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4ADF5-98FC-465B-AE9C-43A84181AD01}"/>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10294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F877-1E23-4EAF-B526-F36F4394A3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DE857-49EE-45FA-9D38-2CF4A28A2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B64207-3CCC-47F3-9BE2-ECB20C6674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6ECB1-27A7-4E4E-975B-C610C32AE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36FB08-0ED5-4D16-B1D6-7D98C4FD62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F0142-8F8B-4C19-BC44-FA928C8C3F87}"/>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8" name="Footer Placeholder 7">
            <a:extLst>
              <a:ext uri="{FF2B5EF4-FFF2-40B4-BE49-F238E27FC236}">
                <a16:creationId xmlns:a16="http://schemas.microsoft.com/office/drawing/2014/main" id="{8E4F5100-8C11-4248-87A9-0CFC8C81F3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59553-83FC-4996-9519-FC31F5177BB9}"/>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73696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058B-A8B0-4A3C-9036-75862DFBA7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CCD687-9A89-42E1-8E07-10FE2D91E1E4}"/>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4" name="Footer Placeholder 3">
            <a:extLst>
              <a:ext uri="{FF2B5EF4-FFF2-40B4-BE49-F238E27FC236}">
                <a16:creationId xmlns:a16="http://schemas.microsoft.com/office/drawing/2014/main" id="{9EEC360F-0AD2-4366-8CD7-52CA6EF6E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1A379-0E84-43E5-90F2-AC330B74F1F6}"/>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184463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C9FAC-21FC-4CC3-AB30-B8D9A341C86D}"/>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3" name="Footer Placeholder 2">
            <a:extLst>
              <a:ext uri="{FF2B5EF4-FFF2-40B4-BE49-F238E27FC236}">
                <a16:creationId xmlns:a16="http://schemas.microsoft.com/office/drawing/2014/main" id="{2734FCBF-9F81-4171-BBDC-48FD62DF5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06E54D-8AD4-4F2B-8E4A-33BDEF5174DE}"/>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426929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031F-0A8E-45F8-AC0C-02F0DC53D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F8EA8B-63AD-41F0-8263-2CA587D9A4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30F22-6A78-4285-B272-B88CE4E3E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9E20B4-9BE3-4A3B-AEB5-BE3DFFFC1460}"/>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6" name="Footer Placeholder 5">
            <a:extLst>
              <a:ext uri="{FF2B5EF4-FFF2-40B4-BE49-F238E27FC236}">
                <a16:creationId xmlns:a16="http://schemas.microsoft.com/office/drawing/2014/main" id="{AB532CDB-E47F-4531-8B23-4E8DA85F3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65D4C-37D9-43D3-AF15-B1C4CBDC82B4}"/>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257608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964C-6695-4476-851E-294245002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2BCD1E-F315-4D9B-AA5F-A113F87D8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2C7E6-39B1-48D8-A6F8-806643F80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9512AD-77BB-4016-B55B-99FA4554638C}"/>
              </a:ext>
            </a:extLst>
          </p:cNvPr>
          <p:cNvSpPr>
            <a:spLocks noGrp="1"/>
          </p:cNvSpPr>
          <p:nvPr>
            <p:ph type="dt" sz="half" idx="10"/>
          </p:nvPr>
        </p:nvSpPr>
        <p:spPr/>
        <p:txBody>
          <a:bodyPr/>
          <a:lstStyle/>
          <a:p>
            <a:fld id="{A0BF5F10-42F9-429B-B897-18FAAD7B3AA5}" type="datetimeFigureOut">
              <a:rPr lang="en-US" smtClean="0"/>
              <a:t>6/18/2020</a:t>
            </a:fld>
            <a:endParaRPr lang="en-US"/>
          </a:p>
        </p:txBody>
      </p:sp>
      <p:sp>
        <p:nvSpPr>
          <p:cNvPr id="6" name="Footer Placeholder 5">
            <a:extLst>
              <a:ext uri="{FF2B5EF4-FFF2-40B4-BE49-F238E27FC236}">
                <a16:creationId xmlns:a16="http://schemas.microsoft.com/office/drawing/2014/main" id="{EF755410-1A14-497F-8EC4-4F0ABBE5F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60DA4-6C4F-4655-A66A-CA2A62E140BF}"/>
              </a:ext>
            </a:extLst>
          </p:cNvPr>
          <p:cNvSpPr>
            <a:spLocks noGrp="1"/>
          </p:cNvSpPr>
          <p:nvPr>
            <p:ph type="sldNum" sz="quarter" idx="12"/>
          </p:nvPr>
        </p:nvSpPr>
        <p:spPr/>
        <p:txBody>
          <a:bodyPr/>
          <a:lstStyle/>
          <a:p>
            <a:fld id="{66ED371C-C166-45C0-BABD-F534EBFAF759}" type="slidenum">
              <a:rPr lang="en-US" smtClean="0"/>
              <a:t>‹#›</a:t>
            </a:fld>
            <a:endParaRPr lang="en-US"/>
          </a:p>
        </p:txBody>
      </p:sp>
    </p:spTree>
    <p:extLst>
      <p:ext uri="{BB962C8B-B14F-4D97-AF65-F5344CB8AC3E}">
        <p14:creationId xmlns:p14="http://schemas.microsoft.com/office/powerpoint/2010/main" val="46282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393B4-1A63-4AC2-92D4-B201469A1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1886A6-E1C1-4298-83C4-67C921522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B7F7-D7D6-4AC7-8DBB-A6107E9A0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F5F10-42F9-429B-B897-18FAAD7B3AA5}" type="datetimeFigureOut">
              <a:rPr lang="en-US" smtClean="0"/>
              <a:t>6/18/2020</a:t>
            </a:fld>
            <a:endParaRPr lang="en-US"/>
          </a:p>
        </p:txBody>
      </p:sp>
      <p:sp>
        <p:nvSpPr>
          <p:cNvPr id="5" name="Footer Placeholder 4">
            <a:extLst>
              <a:ext uri="{FF2B5EF4-FFF2-40B4-BE49-F238E27FC236}">
                <a16:creationId xmlns:a16="http://schemas.microsoft.com/office/drawing/2014/main" id="{F297DDD3-8DF3-4DE1-92A5-D0388137F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02C3C-F1E4-4C8B-B2E0-5AFCD12AB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D371C-C166-45C0-BABD-F534EBFAF759}" type="slidenum">
              <a:rPr lang="en-US" smtClean="0"/>
              <a:t>‹#›</a:t>
            </a:fld>
            <a:endParaRPr lang="en-US"/>
          </a:p>
        </p:txBody>
      </p:sp>
    </p:spTree>
    <p:extLst>
      <p:ext uri="{BB962C8B-B14F-4D97-AF65-F5344CB8AC3E}">
        <p14:creationId xmlns:p14="http://schemas.microsoft.com/office/powerpoint/2010/main" val="329613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58695-AD18-43B0-B494-1AFDDC95E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120869"/>
            <a:ext cx="12286593" cy="6978869"/>
          </a:xfrm>
          <a:prstGeom prst="rect">
            <a:avLst/>
          </a:prstGeom>
        </p:spPr>
      </p:pic>
    </p:spTree>
    <p:extLst>
      <p:ext uri="{BB962C8B-B14F-4D97-AF65-F5344CB8AC3E}">
        <p14:creationId xmlns:p14="http://schemas.microsoft.com/office/powerpoint/2010/main" val="289792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85E26-B031-4353-BA54-A1D2E2975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4" y="0"/>
            <a:ext cx="12323901"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Spirit of Prophecy For The Faithful Servants</a:t>
            </a:r>
          </a:p>
        </p:txBody>
      </p:sp>
      <p:sp>
        <p:nvSpPr>
          <p:cNvPr id="5" name="TextBox 4"/>
          <p:cNvSpPr txBox="1"/>
          <p:nvPr/>
        </p:nvSpPr>
        <p:spPr>
          <a:xfrm>
            <a:off x="198120" y="6550223"/>
            <a:ext cx="9144000" cy="307777"/>
          </a:xfrm>
          <a:prstGeom prst="rect">
            <a:avLst/>
          </a:prstGeom>
          <a:noFill/>
        </p:spPr>
        <p:txBody>
          <a:bodyPr wrap="square" rtlCol="0">
            <a:spAutoFit/>
          </a:bodyPr>
          <a:lstStyle/>
          <a:p>
            <a:r>
              <a:rPr lang="en-US" sz="1400" dirty="0">
                <a:solidFill>
                  <a:schemeClr val="bg1"/>
                </a:solidFill>
              </a:rPr>
              <a:t>Mosiah 5:3  JFM and RLM</a:t>
            </a:r>
          </a:p>
        </p:txBody>
      </p:sp>
      <p:sp>
        <p:nvSpPr>
          <p:cNvPr id="7" name="TextBox 6"/>
          <p:cNvSpPr txBox="1"/>
          <p:nvPr/>
        </p:nvSpPr>
        <p:spPr>
          <a:xfrm>
            <a:off x="603504" y="1066801"/>
            <a:ext cx="5721096" cy="2554545"/>
          </a:xfrm>
          <a:prstGeom prst="rect">
            <a:avLst/>
          </a:prstGeom>
          <a:noFill/>
        </p:spPr>
        <p:txBody>
          <a:bodyPr wrap="square" rtlCol="0">
            <a:spAutoFit/>
          </a:bodyPr>
          <a:lstStyle/>
          <a:p>
            <a:r>
              <a:rPr lang="en-US" sz="2000" dirty="0">
                <a:solidFill>
                  <a:srgbClr val="FFFF00"/>
                </a:solidFill>
              </a:rPr>
              <a:t>“The spirit of revelation is the spirit of prophecy. </a:t>
            </a:r>
          </a:p>
          <a:p>
            <a:endParaRPr lang="en-US" sz="2000" dirty="0">
              <a:solidFill>
                <a:srgbClr val="FFFF00"/>
              </a:solidFill>
            </a:endParaRPr>
          </a:p>
          <a:p>
            <a:r>
              <a:rPr lang="en-US" sz="2000" dirty="0">
                <a:solidFill>
                  <a:schemeClr val="bg1"/>
                </a:solidFill>
              </a:rPr>
              <a:t>That same spirit by which one gains a remission of sins, by which he loses all desire for future sin—</a:t>
            </a:r>
          </a:p>
          <a:p>
            <a:endParaRPr lang="en-US" sz="2000" dirty="0">
              <a:solidFill>
                <a:schemeClr val="bg1"/>
              </a:solidFill>
            </a:endParaRPr>
          </a:p>
          <a:p>
            <a:r>
              <a:rPr lang="en-US" sz="2000" dirty="0">
                <a:solidFill>
                  <a:schemeClr val="bg1"/>
                </a:solidFill>
              </a:rPr>
              <a:t>that same spirit grants to faithful men and women “great views of that which is to come,” allowing them when appropriate, to “prophesy of all things.”</a:t>
            </a:r>
          </a:p>
        </p:txBody>
      </p:sp>
      <p:sp>
        <p:nvSpPr>
          <p:cNvPr id="9" name="TextBox 8"/>
          <p:cNvSpPr txBox="1"/>
          <p:nvPr/>
        </p:nvSpPr>
        <p:spPr>
          <a:xfrm>
            <a:off x="6281928" y="4440937"/>
            <a:ext cx="5385816" cy="1846659"/>
          </a:xfrm>
          <a:prstGeom prst="rect">
            <a:avLst/>
          </a:prstGeom>
          <a:noFill/>
        </p:spPr>
        <p:txBody>
          <a:bodyPr wrap="square" rtlCol="0">
            <a:spAutoFit/>
          </a:bodyPr>
          <a:lstStyle/>
          <a:p>
            <a:r>
              <a:rPr lang="en-US" sz="2000" dirty="0">
                <a:solidFill>
                  <a:schemeClr val="bg1"/>
                </a:solidFill>
              </a:rPr>
              <a:t>Faith brings knowledge, a knowledge which everlastingly enriches the soul. </a:t>
            </a:r>
          </a:p>
          <a:p>
            <a:endParaRPr lang="en-US" sz="2000" dirty="0">
              <a:solidFill>
                <a:schemeClr val="bg1"/>
              </a:solidFill>
            </a:endParaRPr>
          </a:p>
          <a:p>
            <a:r>
              <a:rPr lang="en-US" sz="2000" dirty="0">
                <a:solidFill>
                  <a:schemeClr val="bg1"/>
                </a:solidFill>
              </a:rPr>
              <a:t>The command of the Lord is always to seek learning, even by study and by faith</a:t>
            </a:r>
          </a:p>
          <a:p>
            <a:r>
              <a:rPr lang="en-US" sz="1400" dirty="0">
                <a:solidFill>
                  <a:schemeClr val="bg1"/>
                </a:solidFill>
              </a:rPr>
              <a:t>D&amp;C 88:118</a:t>
            </a:r>
          </a:p>
        </p:txBody>
      </p:sp>
      <p:pic>
        <p:nvPicPr>
          <p:cNvPr id="6" name="Picture 5">
            <a:extLst>
              <a:ext uri="{FF2B5EF4-FFF2-40B4-BE49-F238E27FC236}">
                <a16:creationId xmlns:a16="http://schemas.microsoft.com/office/drawing/2014/main" id="{B8E435D3-76FF-44DC-A9CA-4D7CF1647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21" y="728091"/>
            <a:ext cx="3898448" cy="3121533"/>
          </a:xfrm>
          <a:prstGeom prst="rect">
            <a:avLst/>
          </a:prstGeom>
        </p:spPr>
      </p:pic>
      <p:pic>
        <p:nvPicPr>
          <p:cNvPr id="12" name="Picture 11">
            <a:extLst>
              <a:ext uri="{FF2B5EF4-FFF2-40B4-BE49-F238E27FC236}">
                <a16:creationId xmlns:a16="http://schemas.microsoft.com/office/drawing/2014/main" id="{5E7E67A3-5794-46D0-8B9C-78634B0BD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12" y="3800939"/>
            <a:ext cx="2171145" cy="2709589"/>
          </a:xfrm>
          <a:prstGeom prst="rect">
            <a:avLst/>
          </a:prstGeom>
        </p:spPr>
      </p:pic>
      <p:pic>
        <p:nvPicPr>
          <p:cNvPr id="14" name="Picture 13">
            <a:extLst>
              <a:ext uri="{FF2B5EF4-FFF2-40B4-BE49-F238E27FC236}">
                <a16:creationId xmlns:a16="http://schemas.microsoft.com/office/drawing/2014/main" id="{85A7388F-5657-42F8-BE3D-4A2CF681F4DC}"/>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178982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BCC6CE-008F-4CCB-B180-56246E77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0"/>
            <a:ext cx="12313391"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A Renewal of Covenants</a:t>
            </a:r>
          </a:p>
        </p:txBody>
      </p:sp>
      <p:sp>
        <p:nvSpPr>
          <p:cNvPr id="5" name="TextBox 4"/>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5:5  JFM and RLM</a:t>
            </a:r>
          </a:p>
        </p:txBody>
      </p:sp>
      <p:sp>
        <p:nvSpPr>
          <p:cNvPr id="7" name="TextBox 6"/>
          <p:cNvSpPr txBox="1"/>
          <p:nvPr/>
        </p:nvSpPr>
        <p:spPr>
          <a:xfrm>
            <a:off x="1676400" y="609601"/>
            <a:ext cx="4648200" cy="3170099"/>
          </a:xfrm>
          <a:prstGeom prst="rect">
            <a:avLst/>
          </a:prstGeom>
          <a:noFill/>
        </p:spPr>
        <p:txBody>
          <a:bodyPr wrap="square" rtlCol="0">
            <a:spAutoFit/>
          </a:bodyPr>
          <a:lstStyle/>
          <a:p>
            <a:r>
              <a:rPr lang="en-US" sz="2000" dirty="0">
                <a:solidFill>
                  <a:schemeClr val="bg1"/>
                </a:solidFill>
              </a:rPr>
              <a:t>King Benjamin’s people were already baptized. </a:t>
            </a:r>
          </a:p>
          <a:p>
            <a:endParaRPr lang="en-US" sz="2000" dirty="0">
              <a:solidFill>
                <a:schemeClr val="bg1"/>
              </a:solidFill>
            </a:endParaRPr>
          </a:p>
          <a:p>
            <a:r>
              <a:rPr lang="en-US" sz="2000" dirty="0">
                <a:solidFill>
                  <a:schemeClr val="bg1"/>
                </a:solidFill>
              </a:rPr>
              <a:t>“They had been baptized at their initial conversion or as they arrived at the years of accountability, they had previously taken upon themselves the name of Christ; and they now renewed those commitment to keep the commandments of God the remainder of their days”</a:t>
            </a:r>
          </a:p>
        </p:txBody>
      </p:sp>
      <p:sp>
        <p:nvSpPr>
          <p:cNvPr id="9" name="TextBox 8"/>
          <p:cNvSpPr txBox="1"/>
          <p:nvPr/>
        </p:nvSpPr>
        <p:spPr>
          <a:xfrm>
            <a:off x="6324600" y="3581401"/>
            <a:ext cx="4343400" cy="1323439"/>
          </a:xfrm>
          <a:prstGeom prst="rect">
            <a:avLst/>
          </a:prstGeom>
          <a:noFill/>
        </p:spPr>
        <p:txBody>
          <a:bodyPr wrap="square" rtlCol="0">
            <a:spAutoFit/>
          </a:bodyPr>
          <a:lstStyle/>
          <a:p>
            <a:r>
              <a:rPr lang="en-US" sz="2000" dirty="0">
                <a:solidFill>
                  <a:schemeClr val="bg1"/>
                </a:solidFill>
              </a:rPr>
              <a:t>True saints:</a:t>
            </a:r>
          </a:p>
          <a:p>
            <a:r>
              <a:rPr lang="en-US" sz="2000" dirty="0">
                <a:solidFill>
                  <a:schemeClr val="bg1"/>
                </a:solidFill>
              </a:rPr>
              <a:t> “live by every word that </a:t>
            </a:r>
            <a:r>
              <a:rPr lang="en-US" sz="2000" dirty="0" err="1">
                <a:solidFill>
                  <a:schemeClr val="bg1"/>
                </a:solidFill>
              </a:rPr>
              <a:t>proceedeth</a:t>
            </a:r>
            <a:r>
              <a:rPr lang="en-US" sz="2000" dirty="0">
                <a:solidFill>
                  <a:schemeClr val="bg1"/>
                </a:solidFill>
              </a:rPr>
              <a:t> forth from the mouth of God” </a:t>
            </a:r>
          </a:p>
          <a:p>
            <a:r>
              <a:rPr lang="en-US" sz="2000" dirty="0">
                <a:solidFill>
                  <a:schemeClr val="bg1"/>
                </a:solidFill>
              </a:rPr>
              <a:t>D&amp;C 84:44</a:t>
            </a:r>
          </a:p>
        </p:txBody>
      </p:sp>
      <p:sp>
        <p:nvSpPr>
          <p:cNvPr id="8" name="TextBox 7"/>
          <p:cNvSpPr txBox="1"/>
          <p:nvPr/>
        </p:nvSpPr>
        <p:spPr>
          <a:xfrm>
            <a:off x="2703576" y="4937761"/>
            <a:ext cx="7315200" cy="1384995"/>
          </a:xfrm>
          <a:prstGeom prst="rect">
            <a:avLst/>
          </a:prstGeom>
          <a:noFill/>
        </p:spPr>
        <p:txBody>
          <a:bodyPr wrap="square" rtlCol="0">
            <a:spAutoFit/>
          </a:bodyPr>
          <a:lstStyle/>
          <a:p>
            <a:pPr algn="ctr"/>
            <a:r>
              <a:rPr lang="en-US" sz="2800" dirty="0">
                <a:solidFill>
                  <a:srgbClr val="FFFF00"/>
                </a:solidFill>
              </a:rPr>
              <a:t>Salvation is not found in partial truths or in partial acceptance of the truth— “it is in all things and all the remainder of our days”</a:t>
            </a:r>
          </a:p>
        </p:txBody>
      </p:sp>
      <p:pic>
        <p:nvPicPr>
          <p:cNvPr id="6" name="Picture 5">
            <a:extLst>
              <a:ext uri="{FF2B5EF4-FFF2-40B4-BE49-F238E27FC236}">
                <a16:creationId xmlns:a16="http://schemas.microsoft.com/office/drawing/2014/main" id="{C9F9F5FF-1FAC-4218-BC55-70E716B46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066" y="756475"/>
            <a:ext cx="3563636" cy="2608517"/>
          </a:xfrm>
          <a:prstGeom prst="rect">
            <a:avLst/>
          </a:prstGeom>
        </p:spPr>
      </p:pic>
      <p:pic>
        <p:nvPicPr>
          <p:cNvPr id="12" name="Picture 11">
            <a:extLst>
              <a:ext uri="{FF2B5EF4-FFF2-40B4-BE49-F238E27FC236}">
                <a16:creationId xmlns:a16="http://schemas.microsoft.com/office/drawing/2014/main" id="{731E5CFE-03DB-4227-9096-18A1BC005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67" y="4032504"/>
            <a:ext cx="1750176" cy="2282838"/>
          </a:xfrm>
          <a:prstGeom prst="rect">
            <a:avLst/>
          </a:prstGeom>
        </p:spPr>
      </p:pic>
      <p:pic>
        <p:nvPicPr>
          <p:cNvPr id="15" name="Picture 14">
            <a:extLst>
              <a:ext uri="{FF2B5EF4-FFF2-40B4-BE49-F238E27FC236}">
                <a16:creationId xmlns:a16="http://schemas.microsoft.com/office/drawing/2014/main" id="{190BED23-916B-4C75-A5B8-0EA95A4840FF}"/>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34618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8B0048-7788-44E7-AB53-5C3ACFB5C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45" y="0"/>
            <a:ext cx="12334412"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The Power of the Spoken Words</a:t>
            </a:r>
          </a:p>
        </p:txBody>
      </p:sp>
      <p:sp>
        <p:nvSpPr>
          <p:cNvPr id="5" name="TextBox 4"/>
          <p:cNvSpPr txBox="1"/>
          <p:nvPr/>
        </p:nvSpPr>
        <p:spPr>
          <a:xfrm>
            <a:off x="289560" y="6550223"/>
            <a:ext cx="9144000" cy="307777"/>
          </a:xfrm>
          <a:prstGeom prst="rect">
            <a:avLst/>
          </a:prstGeom>
          <a:noFill/>
        </p:spPr>
        <p:txBody>
          <a:bodyPr wrap="square" rtlCol="0">
            <a:spAutoFit/>
          </a:bodyPr>
          <a:lstStyle/>
          <a:p>
            <a:r>
              <a:rPr lang="en-US" sz="1400" dirty="0">
                <a:solidFill>
                  <a:schemeClr val="bg1"/>
                </a:solidFill>
              </a:rPr>
              <a:t>Mosiah 5:6</a:t>
            </a:r>
          </a:p>
        </p:txBody>
      </p:sp>
      <p:sp>
        <p:nvSpPr>
          <p:cNvPr id="7" name="TextBox 6"/>
          <p:cNvSpPr txBox="1"/>
          <p:nvPr/>
        </p:nvSpPr>
        <p:spPr>
          <a:xfrm>
            <a:off x="5791200" y="990600"/>
            <a:ext cx="4648200" cy="1938992"/>
          </a:xfrm>
          <a:prstGeom prst="rect">
            <a:avLst/>
          </a:prstGeom>
          <a:noFill/>
        </p:spPr>
        <p:txBody>
          <a:bodyPr wrap="square" rtlCol="0">
            <a:spAutoFit/>
          </a:bodyPr>
          <a:lstStyle/>
          <a:p>
            <a:r>
              <a:rPr lang="en-US" sz="2000" dirty="0">
                <a:solidFill>
                  <a:schemeClr val="bg1"/>
                </a:solidFill>
              </a:rPr>
              <a:t>“And now, these are the words which king Benjamin desired of them; and therefore he said unto them: Ye have spoken the words that I desired; and the covenant which ye have made is a righteous covenant.”</a:t>
            </a:r>
          </a:p>
        </p:txBody>
      </p:sp>
      <p:sp>
        <p:nvSpPr>
          <p:cNvPr id="9" name="TextBox 8"/>
          <p:cNvSpPr txBox="1"/>
          <p:nvPr/>
        </p:nvSpPr>
        <p:spPr>
          <a:xfrm>
            <a:off x="539496" y="3124201"/>
            <a:ext cx="5327904" cy="2492990"/>
          </a:xfrm>
          <a:prstGeom prst="rect">
            <a:avLst/>
          </a:prstGeom>
          <a:noFill/>
        </p:spPr>
        <p:txBody>
          <a:bodyPr wrap="square" rtlCol="0">
            <a:spAutoFit/>
          </a:bodyPr>
          <a:lstStyle/>
          <a:p>
            <a:r>
              <a:rPr lang="en-US" sz="2000" dirty="0">
                <a:solidFill>
                  <a:schemeClr val="bg1"/>
                </a:solidFill>
              </a:rPr>
              <a:t>“The gospel teacher (King Benjamin) labors with all his soul to present a message which would please God and would edify and motivate his listeners to righteousness. No greater reward could be presented him than a congregation who feels the spiritual power of his words, and believes and acts upon them.”</a:t>
            </a:r>
          </a:p>
          <a:p>
            <a:r>
              <a:rPr lang="en-US" sz="1600" dirty="0">
                <a:solidFill>
                  <a:schemeClr val="bg1"/>
                </a:solidFill>
              </a:rPr>
              <a:t>JFM and RLM</a:t>
            </a:r>
          </a:p>
        </p:txBody>
      </p:sp>
      <p:grpSp>
        <p:nvGrpSpPr>
          <p:cNvPr id="2" name="Group 1">
            <a:extLst>
              <a:ext uri="{FF2B5EF4-FFF2-40B4-BE49-F238E27FC236}">
                <a16:creationId xmlns:a16="http://schemas.microsoft.com/office/drawing/2014/main" id="{307CE047-6DD3-4F34-B503-B709393A82AD}"/>
              </a:ext>
            </a:extLst>
          </p:cNvPr>
          <p:cNvGrpSpPr/>
          <p:nvPr/>
        </p:nvGrpSpPr>
        <p:grpSpPr>
          <a:xfrm>
            <a:off x="5989320" y="5346192"/>
            <a:ext cx="5099304" cy="1200329"/>
            <a:chOff x="5989320" y="5346192"/>
            <a:chExt cx="5099304" cy="1200329"/>
          </a:xfrm>
        </p:grpSpPr>
        <p:sp>
          <p:nvSpPr>
            <p:cNvPr id="10" name="Rectangle 9"/>
            <p:cNvSpPr/>
            <p:nvPr/>
          </p:nvSpPr>
          <p:spPr>
            <a:xfrm>
              <a:off x="5989320" y="5346192"/>
              <a:ext cx="4572000" cy="1200329"/>
            </a:xfrm>
            <a:prstGeom prst="rect">
              <a:avLst/>
            </a:prstGeom>
          </p:spPr>
          <p:txBody>
            <a:bodyPr>
              <a:spAutoFit/>
            </a:bodyPr>
            <a:lstStyle/>
            <a:p>
              <a:pPr algn="ctr"/>
              <a:r>
                <a:rPr lang="en-US" sz="2400" b="1" dirty="0">
                  <a:solidFill>
                    <a:schemeClr val="bg1"/>
                  </a:solidFill>
                  <a:effectLst>
                    <a:glow rad="139700">
                      <a:schemeClr val="accent3">
                        <a:satMod val="175000"/>
                        <a:alpha val="40000"/>
                      </a:schemeClr>
                    </a:glow>
                  </a:effectLst>
                </a:rPr>
                <a:t>As we make and keep sacred covenants, we take upon ourselves the name of Jesus Christ</a:t>
              </a:r>
              <a:endParaRPr lang="en-US" sz="2400" dirty="0">
                <a:solidFill>
                  <a:schemeClr val="bg1"/>
                </a:solidFill>
                <a:effectLst>
                  <a:glow rad="139700">
                    <a:schemeClr val="accent3">
                      <a:satMod val="175000"/>
                      <a:alpha val="40000"/>
                    </a:schemeClr>
                  </a:glow>
                </a:effectLst>
              </a:endParaRPr>
            </a:p>
          </p:txBody>
        </p:sp>
        <p:sp>
          <p:nvSpPr>
            <p:cNvPr id="11" name="Heart 10"/>
            <p:cNvSpPr/>
            <p:nvPr/>
          </p:nvSpPr>
          <p:spPr>
            <a:xfrm>
              <a:off x="10235184" y="5413249"/>
              <a:ext cx="853440" cy="731519"/>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794" name="Picture 2" descr="http://1.bp.blogspot.com/-Ei_ttoOrzJI/T0GfFqpt9wI/AAAAAAAAD_w/V6vm7wotKvQ/s1600/ArtBook__074_074__KingBenjaminAddresseshisPeople____.jpg"/>
          <p:cNvPicPr>
            <a:picLocks noChangeAspect="1" noChangeArrowheads="1"/>
          </p:cNvPicPr>
          <p:nvPr/>
        </p:nvPicPr>
        <p:blipFill>
          <a:blip r:embed="rId3" cstate="print"/>
          <a:srcRect/>
          <a:stretch>
            <a:fillRect/>
          </a:stretch>
        </p:blipFill>
        <p:spPr bwMode="auto">
          <a:xfrm>
            <a:off x="2286000" y="685800"/>
            <a:ext cx="3092574" cy="2263378"/>
          </a:xfrm>
          <a:prstGeom prst="rect">
            <a:avLst/>
          </a:prstGeom>
          <a:noFill/>
        </p:spPr>
      </p:pic>
      <p:pic>
        <p:nvPicPr>
          <p:cNvPr id="33796" name="Picture 4" descr="http://latimesblogs.latimes.com/photos/uncategorized/2008/10/09/are_there_no_gay_members_of_lds.jpg"/>
          <p:cNvPicPr>
            <a:picLocks noChangeAspect="1" noChangeArrowheads="1"/>
          </p:cNvPicPr>
          <p:nvPr/>
        </p:nvPicPr>
        <p:blipFill>
          <a:blip r:embed="rId4" cstate="print"/>
          <a:srcRect/>
          <a:stretch>
            <a:fillRect/>
          </a:stretch>
        </p:blipFill>
        <p:spPr bwMode="auto">
          <a:xfrm>
            <a:off x="6553200" y="3048000"/>
            <a:ext cx="3124200" cy="1864758"/>
          </a:xfrm>
          <a:prstGeom prst="rect">
            <a:avLst/>
          </a:prstGeom>
          <a:noFill/>
        </p:spPr>
      </p:pic>
      <p:pic>
        <p:nvPicPr>
          <p:cNvPr id="13" name="Picture 12">
            <a:extLst>
              <a:ext uri="{FF2B5EF4-FFF2-40B4-BE49-F238E27FC236}">
                <a16:creationId xmlns:a16="http://schemas.microsoft.com/office/drawing/2014/main" id="{E2F789B9-C462-4125-ACBF-EEA228EF16BE}"/>
              </a:ext>
            </a:extLst>
          </p:cNvPr>
          <p:cNvPicPr>
            <a:picLocks noChangeAspect="1"/>
          </p:cNvPicPr>
          <p:nvPr/>
        </p:nvPicPr>
        <p:blipFill rotWithShape="1">
          <a:blip r:embed="rId5">
            <a:extLst>
              <a:ext uri="{28A0092B-C50C-407E-A947-70E740481C1C}">
                <a14:useLocalDpi xmlns:a14="http://schemas.microsoft.com/office/drawing/2010/main" val="0"/>
              </a:ext>
            </a:extLst>
          </a:blip>
          <a:srcRect t="2897" b="6935"/>
          <a:stretch/>
        </p:blipFill>
        <p:spPr>
          <a:xfrm>
            <a:off x="237909" y="146303"/>
            <a:ext cx="1319047" cy="868681"/>
          </a:xfrm>
          <a:prstGeom prst="rect">
            <a:avLst/>
          </a:prstGeom>
        </p:spPr>
      </p:pic>
    </p:spTree>
    <p:extLst>
      <p:ext uri="{BB962C8B-B14F-4D97-AF65-F5344CB8AC3E}">
        <p14:creationId xmlns:p14="http://schemas.microsoft.com/office/powerpoint/2010/main" val="37324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3794"/>
                                        </p:tgtEl>
                                        <p:attrNameLst>
                                          <p:attrName>style.visibility</p:attrName>
                                        </p:attrNameLst>
                                      </p:cBhvr>
                                      <p:to>
                                        <p:strVal val="visible"/>
                                      </p:to>
                                    </p:set>
                                    <p:animEffect transition="in" filter="fade">
                                      <p:cBhvr>
                                        <p:cTn id="9" dur="1000"/>
                                        <p:tgtEl>
                                          <p:spTgt spid="33794"/>
                                        </p:tgtEl>
                                      </p:cBhvr>
                                    </p:animEffect>
                                    <p:anim calcmode="lin" valueType="num">
                                      <p:cBhvr>
                                        <p:cTn id="10" dur="1000" fill="hold"/>
                                        <p:tgtEl>
                                          <p:spTgt spid="33794"/>
                                        </p:tgtEl>
                                        <p:attrNameLst>
                                          <p:attrName>ppt_x</p:attrName>
                                        </p:attrNameLst>
                                      </p:cBhvr>
                                      <p:tavLst>
                                        <p:tav tm="0">
                                          <p:val>
                                            <p:strVal val="#ppt_x"/>
                                          </p:val>
                                        </p:tav>
                                        <p:tav tm="100000">
                                          <p:val>
                                            <p:strVal val="#ppt_x"/>
                                          </p:val>
                                        </p:tav>
                                      </p:tavLst>
                                    </p:anim>
                                    <p:anim calcmode="lin" valueType="num">
                                      <p:cBhvr>
                                        <p:cTn id="11"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33796"/>
                                        </p:tgtEl>
                                        <p:attrNameLst>
                                          <p:attrName>style.visibility</p:attrName>
                                        </p:attrNameLst>
                                      </p:cBhvr>
                                      <p:to>
                                        <p:strVal val="visible"/>
                                      </p:to>
                                    </p:set>
                                    <p:animEffect transition="in" filter="fade">
                                      <p:cBhvr>
                                        <p:cTn id="18" dur="1000"/>
                                        <p:tgtEl>
                                          <p:spTgt spid="33796"/>
                                        </p:tgtEl>
                                      </p:cBhvr>
                                    </p:animEffect>
                                    <p:anim calcmode="lin" valueType="num">
                                      <p:cBhvr>
                                        <p:cTn id="19" dur="1000" fill="hold"/>
                                        <p:tgtEl>
                                          <p:spTgt spid="33796"/>
                                        </p:tgtEl>
                                        <p:attrNameLst>
                                          <p:attrName>ppt_x</p:attrName>
                                        </p:attrNameLst>
                                      </p:cBhvr>
                                      <p:tavLst>
                                        <p:tav tm="0">
                                          <p:val>
                                            <p:strVal val="#ppt_x"/>
                                          </p:val>
                                        </p:tav>
                                        <p:tav tm="100000">
                                          <p:val>
                                            <p:strVal val="#ppt_x"/>
                                          </p:val>
                                        </p:tav>
                                      </p:tavLst>
                                    </p:anim>
                                    <p:anim calcmode="lin" valueType="num">
                                      <p:cBhvr>
                                        <p:cTn id="20"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52C5E-B428-4627-88C6-0A95103C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6" y="0"/>
            <a:ext cx="12355433"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Vijaya" pitchFamily="34" charset="0"/>
                <a:cs typeface="Vijaya" pitchFamily="34" charset="0"/>
              </a:rPr>
              <a:t>A New Name</a:t>
            </a:r>
          </a:p>
        </p:txBody>
      </p:sp>
      <p:sp>
        <p:nvSpPr>
          <p:cNvPr id="6" name="TextBox 5"/>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5:8</a:t>
            </a:r>
          </a:p>
        </p:txBody>
      </p:sp>
      <p:sp>
        <p:nvSpPr>
          <p:cNvPr id="8" name="TextBox 7"/>
          <p:cNvSpPr txBox="1"/>
          <p:nvPr/>
        </p:nvSpPr>
        <p:spPr>
          <a:xfrm>
            <a:off x="2438400" y="685800"/>
            <a:ext cx="8001000" cy="3970318"/>
          </a:xfrm>
          <a:prstGeom prst="rect">
            <a:avLst/>
          </a:prstGeom>
          <a:noFill/>
        </p:spPr>
        <p:txBody>
          <a:bodyPr wrap="square" rtlCol="0">
            <a:spAutoFit/>
          </a:bodyPr>
          <a:lstStyle/>
          <a:p>
            <a:pPr fontAlgn="base"/>
            <a:r>
              <a:rPr lang="en-US" sz="2800" dirty="0">
                <a:solidFill>
                  <a:srgbClr val="FFFF00"/>
                </a:solidFill>
              </a:rPr>
              <a:t>What name did King Benjamin give his people?</a:t>
            </a:r>
          </a:p>
          <a:p>
            <a:pPr fontAlgn="base"/>
            <a:endParaRPr lang="en-US" sz="2800" dirty="0">
              <a:solidFill>
                <a:srgbClr val="FFFF00"/>
              </a:solidFill>
            </a:endParaRPr>
          </a:p>
          <a:p>
            <a:pPr fontAlgn="base"/>
            <a:r>
              <a:rPr lang="en-US" sz="2800" dirty="0">
                <a:solidFill>
                  <a:srgbClr val="00B0F0"/>
                </a:solidFill>
              </a:rPr>
              <a:t>The name of Christ</a:t>
            </a:r>
          </a:p>
          <a:p>
            <a:pPr fontAlgn="base"/>
            <a:endParaRPr lang="en-US" sz="2800" dirty="0">
              <a:solidFill>
                <a:srgbClr val="FFFF00"/>
              </a:solidFill>
            </a:endParaRPr>
          </a:p>
          <a:p>
            <a:pPr fontAlgn="base"/>
            <a:r>
              <a:rPr lang="en-US" sz="2800" dirty="0">
                <a:solidFill>
                  <a:srgbClr val="FFFF00"/>
                </a:solidFill>
              </a:rPr>
              <a:t>When do we take upon ourselves the name of Jesus Christ? </a:t>
            </a:r>
            <a:endParaRPr lang="en-US" sz="2800" dirty="0"/>
          </a:p>
          <a:p>
            <a:pPr fontAlgn="base"/>
            <a:endParaRPr lang="en-US" sz="2800" dirty="0">
              <a:solidFill>
                <a:srgbClr val="00B0F0"/>
              </a:solidFill>
            </a:endParaRPr>
          </a:p>
          <a:p>
            <a:pPr fontAlgn="base"/>
            <a:r>
              <a:rPr lang="en-US" sz="2800" dirty="0">
                <a:solidFill>
                  <a:srgbClr val="00B0F0"/>
                </a:solidFill>
              </a:rPr>
              <a:t> We take upon ourselves the name of Jesus Christ </a:t>
            </a:r>
            <a:r>
              <a:rPr lang="en-US" sz="2800" b="1" i="1" dirty="0">
                <a:solidFill>
                  <a:srgbClr val="00B0F0"/>
                </a:solidFill>
              </a:rPr>
              <a:t>when we make and keep sacred covenants</a:t>
            </a:r>
          </a:p>
        </p:txBody>
      </p:sp>
      <p:sp>
        <p:nvSpPr>
          <p:cNvPr id="10" name="Rectangle 9"/>
          <p:cNvSpPr/>
          <p:nvPr/>
        </p:nvSpPr>
        <p:spPr>
          <a:xfrm>
            <a:off x="3124200" y="4800600"/>
            <a:ext cx="7010400" cy="1754326"/>
          </a:xfrm>
          <a:prstGeom prst="rect">
            <a:avLst/>
          </a:prstGeom>
        </p:spPr>
        <p:txBody>
          <a:bodyPr wrap="square">
            <a:spAutoFit/>
          </a:bodyPr>
          <a:lstStyle/>
          <a:p>
            <a:r>
              <a:rPr lang="en-US" dirty="0">
                <a:solidFill>
                  <a:schemeClr val="bg1"/>
                </a:solidFill>
              </a:rPr>
              <a:t>“Jesus Christ also “becomes our Father” because He “offers us life, eternal life, through the atonement which he made for us.</a:t>
            </a:r>
          </a:p>
          <a:p>
            <a:endParaRPr lang="en-US" dirty="0">
              <a:solidFill>
                <a:schemeClr val="bg1"/>
              </a:solidFill>
            </a:endParaRPr>
          </a:p>
          <a:p>
            <a:r>
              <a:rPr lang="en-US" dirty="0">
                <a:solidFill>
                  <a:schemeClr val="bg1"/>
                </a:solidFill>
              </a:rPr>
              <a:t>…We become the children, sons and daughters of Jesus Christ, through our covenants of obedience to him” </a:t>
            </a:r>
          </a:p>
          <a:p>
            <a:r>
              <a:rPr lang="en-US" dirty="0">
                <a:solidFill>
                  <a:schemeClr val="bg1"/>
                </a:solidFill>
              </a:rPr>
              <a:t>Joseph Fielding Smith</a:t>
            </a:r>
          </a:p>
        </p:txBody>
      </p:sp>
      <p:sp>
        <p:nvSpPr>
          <p:cNvPr id="11" name="Heart 10"/>
          <p:cNvSpPr/>
          <p:nvPr/>
        </p:nvSpPr>
        <p:spPr>
          <a:xfrm>
            <a:off x="1981200" y="7620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981200" y="25146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D65000-2B7D-4DE5-9C2A-D194E7692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56" y="5010200"/>
            <a:ext cx="1000535" cy="1262420"/>
          </a:xfrm>
          <a:prstGeom prst="rect">
            <a:avLst/>
          </a:prstGeom>
        </p:spPr>
      </p:pic>
    </p:spTree>
    <p:extLst>
      <p:ext uri="{BB962C8B-B14F-4D97-AF65-F5344CB8AC3E}">
        <p14:creationId xmlns:p14="http://schemas.microsoft.com/office/powerpoint/2010/main" val="18236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42DDA2-39F5-4C34-B06A-55643AD1C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271350"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5:7-12 Book of Mormon Student Manual 2013</a:t>
            </a:r>
          </a:p>
        </p:txBody>
      </p:sp>
      <p:sp>
        <p:nvSpPr>
          <p:cNvPr id="5" name="TextBox 4"/>
          <p:cNvSpPr txBox="1"/>
          <p:nvPr/>
        </p:nvSpPr>
        <p:spPr>
          <a:xfrm>
            <a:off x="509293" y="192209"/>
            <a:ext cx="2971800" cy="5816977"/>
          </a:xfrm>
          <a:prstGeom prst="rect">
            <a:avLst/>
          </a:prstGeom>
          <a:noFill/>
        </p:spPr>
        <p:txBody>
          <a:bodyPr wrap="square" rtlCol="0">
            <a:spAutoFit/>
          </a:bodyPr>
          <a:lstStyle/>
          <a:p>
            <a:r>
              <a:rPr lang="en-US" dirty="0" err="1">
                <a:solidFill>
                  <a:schemeClr val="bg1"/>
                </a:solidFill>
              </a:rPr>
              <a:t>Elohim</a:t>
            </a:r>
            <a:r>
              <a:rPr lang="en-US" dirty="0">
                <a:solidFill>
                  <a:schemeClr val="bg1"/>
                </a:solidFill>
              </a:rPr>
              <a:t>—Our Heavenly Father</a:t>
            </a:r>
          </a:p>
          <a:p>
            <a:endParaRPr lang="en-US" dirty="0">
              <a:solidFill>
                <a:schemeClr val="bg1"/>
              </a:solidFill>
            </a:endParaRPr>
          </a:p>
          <a:p>
            <a:endParaRPr lang="en-US" sz="1400" dirty="0">
              <a:solidFill>
                <a:schemeClr val="bg1"/>
              </a:solidFill>
            </a:endParaRPr>
          </a:p>
          <a:p>
            <a:pPr marL="342900" indent="-342900">
              <a:buAutoNum type="arabicPeriod"/>
            </a:pPr>
            <a:r>
              <a:rPr lang="en-US" sz="1400" dirty="0">
                <a:solidFill>
                  <a:schemeClr val="bg1"/>
                </a:solidFill>
              </a:rPr>
              <a:t>We were born of an eternal Heavenly Father.</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acquired spiritual qualities and characteristics from God</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All of us are now spirit sons or daughters of God and have part of his divine nature in us</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Can you see the reasonable basis for the belief that you can become a god like his is by progressing here and hereafter?</a:t>
            </a:r>
          </a:p>
        </p:txBody>
      </p:sp>
      <p:sp>
        <p:nvSpPr>
          <p:cNvPr id="6" name="TextBox 5"/>
          <p:cNvSpPr txBox="1"/>
          <p:nvPr/>
        </p:nvSpPr>
        <p:spPr>
          <a:xfrm>
            <a:off x="4306824" y="215486"/>
            <a:ext cx="2971800" cy="6186309"/>
          </a:xfrm>
          <a:prstGeom prst="rect">
            <a:avLst/>
          </a:prstGeom>
          <a:noFill/>
        </p:spPr>
        <p:txBody>
          <a:bodyPr wrap="square" rtlCol="0">
            <a:spAutoFit/>
          </a:bodyPr>
          <a:lstStyle/>
          <a:p>
            <a:r>
              <a:rPr lang="en-US" dirty="0">
                <a:solidFill>
                  <a:schemeClr val="bg1"/>
                </a:solidFill>
              </a:rPr>
              <a:t>Our Earthly Father</a:t>
            </a: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Each of us had an earthly father who gave us mortal life and thus became our physical father</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have acquired earthly qualities and characteristics from him</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bear his name and have part of his nature in us</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Consider the reasonable truth that you possess many of his characteristics and can become like him</a:t>
            </a:r>
          </a:p>
          <a:p>
            <a:pPr marL="342900" indent="-342900">
              <a:buAutoNum type="arabicPeriod"/>
            </a:pPr>
            <a:endParaRPr lang="en-US" sz="1400" dirty="0">
              <a:solidFill>
                <a:schemeClr val="bg1"/>
              </a:solidFill>
            </a:endParaRPr>
          </a:p>
          <a:p>
            <a:pPr marL="342900" indent="-342900">
              <a:buAutoNum type="arabicPeriod"/>
            </a:pPr>
            <a:endParaRPr lang="en-US" sz="1400" dirty="0">
              <a:solidFill>
                <a:schemeClr val="bg1"/>
              </a:solidFill>
            </a:endParaRPr>
          </a:p>
        </p:txBody>
      </p:sp>
      <p:sp>
        <p:nvSpPr>
          <p:cNvPr id="7" name="TextBox 6"/>
          <p:cNvSpPr txBox="1"/>
          <p:nvPr/>
        </p:nvSpPr>
        <p:spPr>
          <a:xfrm>
            <a:off x="8098536" y="118872"/>
            <a:ext cx="2971800" cy="6463308"/>
          </a:xfrm>
          <a:prstGeom prst="rect">
            <a:avLst/>
          </a:prstGeom>
          <a:noFill/>
        </p:spPr>
        <p:txBody>
          <a:bodyPr wrap="square" rtlCol="0">
            <a:spAutoFit/>
          </a:bodyPr>
          <a:lstStyle/>
          <a:p>
            <a:pPr algn="ctr"/>
            <a:r>
              <a:rPr lang="en-US" dirty="0">
                <a:solidFill>
                  <a:schemeClr val="bg1"/>
                </a:solidFill>
              </a:rPr>
              <a:t>Jesus Christ—Our Savior and Spiritual Father</a:t>
            </a:r>
          </a:p>
          <a:p>
            <a:endParaRPr lang="en-US" sz="1400" dirty="0">
              <a:solidFill>
                <a:schemeClr val="bg1"/>
              </a:solidFill>
            </a:endParaRPr>
          </a:p>
          <a:p>
            <a:pPr marL="342900" indent="-342900">
              <a:buAutoNum type="arabicPeriod"/>
            </a:pPr>
            <a:r>
              <a:rPr lang="en-US" sz="1400" dirty="0">
                <a:solidFill>
                  <a:schemeClr val="bg1"/>
                </a:solidFill>
              </a:rPr>
              <a:t>Jesus Christ is he who gives us immortality beyond the grave through the Resurrection. Since that is true for all men, he is the Father of all the family of God</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can be spiritually reborn through the sanctifying influence of the Atonement; hence, for all who will repent, be baptized, and endure faithfully to the end by following the spirit, Christ becomes their father</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Through rebirth we acquire distinct </a:t>
            </a:r>
            <a:r>
              <a:rPr lang="en-US" sz="1400" dirty="0" err="1">
                <a:solidFill>
                  <a:schemeClr val="bg1"/>
                </a:solidFill>
              </a:rPr>
              <a:t>Chrislike</a:t>
            </a:r>
            <a:r>
              <a:rPr lang="en-US" sz="1400" dirty="0">
                <a:solidFill>
                  <a:schemeClr val="bg1"/>
                </a:solidFill>
              </a:rPr>
              <a:t> qualities, partake of his divine nature, and become his son or daughter</a:t>
            </a:r>
          </a:p>
          <a:p>
            <a:pPr marL="342900" indent="-342900">
              <a:buAutoNum type="arabicPeriod"/>
            </a:pPr>
            <a:endParaRPr lang="en-US" sz="1400" dirty="0">
              <a:solidFill>
                <a:schemeClr val="bg1"/>
              </a:solidFill>
            </a:endParaRPr>
          </a:p>
          <a:p>
            <a:pPr marL="342900" indent="-342900">
              <a:buAutoNum type="arabicPeriod"/>
            </a:pPr>
            <a:r>
              <a:rPr lang="en-US" sz="1400" dirty="0">
                <a:solidFill>
                  <a:schemeClr val="bg1"/>
                </a:solidFill>
              </a:rPr>
              <a:t>We now take upon ourselves a new name, even the name of Jesus Christ. Do you understand that you have the qualities and power to become like him through this “mighty change” called spiritual rebirth?</a:t>
            </a:r>
          </a:p>
        </p:txBody>
      </p:sp>
      <p:sp>
        <p:nvSpPr>
          <p:cNvPr id="8" name="TextBox 7"/>
          <p:cNvSpPr txBox="1"/>
          <p:nvPr/>
        </p:nvSpPr>
        <p:spPr>
          <a:xfrm>
            <a:off x="3048000" y="1676400"/>
            <a:ext cx="5715000" cy="2308324"/>
          </a:xfrm>
          <a:prstGeom prst="rect">
            <a:avLst/>
          </a:prstGeom>
          <a:noFill/>
        </p:spPr>
        <p:txBody>
          <a:bodyPr wrap="square" rtlCol="0">
            <a:spAutoFit/>
          </a:bodyPr>
          <a:lstStyle/>
          <a:p>
            <a:pPr algn="ctr"/>
            <a:r>
              <a:rPr lang="en-US" sz="4800" dirty="0">
                <a:solidFill>
                  <a:srgbClr val="FFFF00"/>
                </a:solidFill>
              </a:rPr>
              <a:t>How are we Children of God, the Father, and Jesus Christ?</a:t>
            </a:r>
          </a:p>
        </p:txBody>
      </p:sp>
    </p:spTree>
    <p:extLst>
      <p:ext uri="{BB962C8B-B14F-4D97-AF65-F5344CB8AC3E}">
        <p14:creationId xmlns:p14="http://schemas.microsoft.com/office/powerpoint/2010/main" val="35751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8"/>
                                        </p:tgtEl>
                                      </p:cBhvr>
                                    </p:animEffect>
                                    <p:set>
                                      <p:cBhvr>
                                        <p:cTn id="7" dur="1" fill="hold">
                                          <p:stCondLst>
                                            <p:cond delay="1249"/>
                                          </p:stCondLst>
                                        </p:cTn>
                                        <p:tgtEl>
                                          <p:spTgt spid="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BCADFC-AA1D-46BD-96E3-2E86DAB02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 y="0"/>
            <a:ext cx="12260839"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Process of Becoming like God</a:t>
            </a:r>
          </a:p>
        </p:txBody>
      </p:sp>
      <p:sp>
        <p:nvSpPr>
          <p:cNvPr id="5" name="TextBox 4"/>
          <p:cNvSpPr txBox="1"/>
          <p:nvPr/>
        </p:nvSpPr>
        <p:spPr>
          <a:xfrm>
            <a:off x="1524000" y="685800"/>
            <a:ext cx="3124200" cy="400110"/>
          </a:xfrm>
          <a:prstGeom prst="rect">
            <a:avLst/>
          </a:prstGeom>
          <a:noFill/>
        </p:spPr>
        <p:txBody>
          <a:bodyPr wrap="square" rtlCol="0">
            <a:spAutoFit/>
          </a:bodyPr>
          <a:lstStyle/>
          <a:p>
            <a:r>
              <a:rPr lang="en-US" sz="2000" dirty="0">
                <a:solidFill>
                  <a:schemeClr val="bg1"/>
                </a:solidFill>
              </a:rPr>
              <a:t>Requires three fathers</a:t>
            </a:r>
          </a:p>
        </p:txBody>
      </p:sp>
      <p:sp>
        <p:nvSpPr>
          <p:cNvPr id="6" name="TextBox 5"/>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5:7-12 Book of Mormon Student Manual</a:t>
            </a:r>
          </a:p>
        </p:txBody>
      </p:sp>
      <p:sp>
        <p:nvSpPr>
          <p:cNvPr id="7" name="TextBox 6"/>
          <p:cNvSpPr txBox="1"/>
          <p:nvPr/>
        </p:nvSpPr>
        <p:spPr>
          <a:xfrm>
            <a:off x="2971800" y="1371600"/>
            <a:ext cx="3124200" cy="707886"/>
          </a:xfrm>
          <a:prstGeom prst="rect">
            <a:avLst/>
          </a:prstGeom>
          <a:noFill/>
        </p:spPr>
        <p:txBody>
          <a:bodyPr wrap="square" rtlCol="0">
            <a:spAutoFit/>
          </a:bodyPr>
          <a:lstStyle/>
          <a:p>
            <a:r>
              <a:rPr lang="en-US" sz="2000" dirty="0">
                <a:solidFill>
                  <a:schemeClr val="bg1"/>
                </a:solidFill>
              </a:rPr>
              <a:t>Our </a:t>
            </a:r>
            <a:r>
              <a:rPr lang="en-US" sz="2000" i="1" dirty="0">
                <a:solidFill>
                  <a:schemeClr val="bg1"/>
                </a:solidFill>
              </a:rPr>
              <a:t>Heavenly Father</a:t>
            </a:r>
            <a:r>
              <a:rPr lang="en-US" sz="2000" dirty="0">
                <a:solidFill>
                  <a:schemeClr val="bg1"/>
                </a:solidFill>
              </a:rPr>
              <a:t>, who gave us our spirit body</a:t>
            </a:r>
          </a:p>
        </p:txBody>
      </p:sp>
      <p:sp>
        <p:nvSpPr>
          <p:cNvPr id="8" name="TextBox 7"/>
          <p:cNvSpPr txBox="1"/>
          <p:nvPr/>
        </p:nvSpPr>
        <p:spPr>
          <a:xfrm>
            <a:off x="4876800" y="2362201"/>
            <a:ext cx="3124200" cy="1015663"/>
          </a:xfrm>
          <a:prstGeom prst="rect">
            <a:avLst/>
          </a:prstGeom>
          <a:noFill/>
        </p:spPr>
        <p:txBody>
          <a:bodyPr wrap="square" rtlCol="0">
            <a:spAutoFit/>
          </a:bodyPr>
          <a:lstStyle/>
          <a:p>
            <a:r>
              <a:rPr lang="en-US" sz="2000" dirty="0">
                <a:solidFill>
                  <a:schemeClr val="bg1"/>
                </a:solidFill>
              </a:rPr>
              <a:t>Our </a:t>
            </a:r>
            <a:r>
              <a:rPr lang="en-US" sz="2000" i="1" dirty="0">
                <a:solidFill>
                  <a:schemeClr val="bg1"/>
                </a:solidFill>
              </a:rPr>
              <a:t>earthly father</a:t>
            </a:r>
            <a:r>
              <a:rPr lang="en-US" sz="2000" dirty="0">
                <a:solidFill>
                  <a:schemeClr val="bg1"/>
                </a:solidFill>
              </a:rPr>
              <a:t>, who gave us a physical, mortal body</a:t>
            </a:r>
          </a:p>
        </p:txBody>
      </p:sp>
      <p:sp>
        <p:nvSpPr>
          <p:cNvPr id="9" name="TextBox 8"/>
          <p:cNvSpPr txBox="1"/>
          <p:nvPr/>
        </p:nvSpPr>
        <p:spPr>
          <a:xfrm>
            <a:off x="4382814" y="3959142"/>
            <a:ext cx="3787613" cy="2246769"/>
          </a:xfrm>
          <a:prstGeom prst="rect">
            <a:avLst/>
          </a:prstGeom>
          <a:noFill/>
        </p:spPr>
        <p:txBody>
          <a:bodyPr wrap="square" rtlCol="0">
            <a:spAutoFit/>
          </a:bodyPr>
          <a:lstStyle/>
          <a:p>
            <a:r>
              <a:rPr lang="en-US" sz="2000" i="1" dirty="0">
                <a:solidFill>
                  <a:schemeClr val="bg1"/>
                </a:solidFill>
              </a:rPr>
              <a:t>Our Savior-Father</a:t>
            </a:r>
            <a:r>
              <a:rPr lang="en-US" sz="2000" dirty="0">
                <a:solidFill>
                  <a:schemeClr val="bg1"/>
                </a:solidFill>
              </a:rPr>
              <a:t>, who gives us a resurrected, eternal body, which will be a celestial body if we accept him and faithfully live by his every word. Also he gives us a remission of our sins and enables us to develop a celestial spirit</a:t>
            </a:r>
          </a:p>
        </p:txBody>
      </p:sp>
      <p:pic>
        <p:nvPicPr>
          <p:cNvPr id="10" name="Picture 9">
            <a:extLst>
              <a:ext uri="{FF2B5EF4-FFF2-40B4-BE49-F238E27FC236}">
                <a16:creationId xmlns:a16="http://schemas.microsoft.com/office/drawing/2014/main" id="{B84AB62F-F064-4450-A755-8C7AE8C92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503" y="3538727"/>
            <a:ext cx="2773299" cy="2773299"/>
          </a:xfrm>
          <a:prstGeom prst="rect">
            <a:avLst/>
          </a:prstGeom>
        </p:spPr>
      </p:pic>
      <p:pic>
        <p:nvPicPr>
          <p:cNvPr id="14" name="Picture 13">
            <a:extLst>
              <a:ext uri="{FF2B5EF4-FFF2-40B4-BE49-F238E27FC236}">
                <a16:creationId xmlns:a16="http://schemas.microsoft.com/office/drawing/2014/main" id="{FA6D4D30-D160-4136-8CC3-C2444EA71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39" y="1602372"/>
            <a:ext cx="2031797" cy="3055334"/>
          </a:xfrm>
          <a:prstGeom prst="rect">
            <a:avLst/>
          </a:prstGeom>
        </p:spPr>
      </p:pic>
      <p:pic>
        <p:nvPicPr>
          <p:cNvPr id="16" name="Picture 15">
            <a:extLst>
              <a:ext uri="{FF2B5EF4-FFF2-40B4-BE49-F238E27FC236}">
                <a16:creationId xmlns:a16="http://schemas.microsoft.com/office/drawing/2014/main" id="{E1BE7CF3-A5DF-4F3F-9DB3-AC9F101B6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852" y="693684"/>
            <a:ext cx="1876097" cy="2501462"/>
          </a:xfrm>
          <a:prstGeom prst="rect">
            <a:avLst/>
          </a:prstGeom>
        </p:spPr>
      </p:pic>
    </p:spTree>
    <p:extLst>
      <p:ext uri="{BB962C8B-B14F-4D97-AF65-F5344CB8AC3E}">
        <p14:creationId xmlns:p14="http://schemas.microsoft.com/office/powerpoint/2010/main" val="12856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C36CB96-1B0B-4A9F-BC3A-3A192738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267"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The Right Hand of God</a:t>
            </a:r>
          </a:p>
        </p:txBody>
      </p:sp>
      <p:sp>
        <p:nvSpPr>
          <p:cNvPr id="5" name="TextBox 4"/>
          <p:cNvSpPr txBox="1"/>
          <p:nvPr/>
        </p:nvSpPr>
        <p:spPr>
          <a:xfrm>
            <a:off x="7543800" y="990600"/>
            <a:ext cx="3124200" cy="1631216"/>
          </a:xfrm>
          <a:prstGeom prst="rect">
            <a:avLst/>
          </a:prstGeom>
          <a:noFill/>
        </p:spPr>
        <p:txBody>
          <a:bodyPr wrap="square" rtlCol="0">
            <a:spAutoFit/>
          </a:bodyPr>
          <a:lstStyle/>
          <a:p>
            <a:r>
              <a:rPr lang="en-US" sz="2000" dirty="0">
                <a:solidFill>
                  <a:schemeClr val="bg1"/>
                </a:solidFill>
              </a:rPr>
              <a:t>Dexter—right side</a:t>
            </a:r>
          </a:p>
          <a:p>
            <a:endParaRPr lang="en-US" sz="2000" dirty="0">
              <a:solidFill>
                <a:schemeClr val="bg1"/>
              </a:solidFill>
            </a:endParaRPr>
          </a:p>
          <a:p>
            <a:r>
              <a:rPr lang="en-US" sz="2000" dirty="0">
                <a:solidFill>
                  <a:schemeClr val="bg1"/>
                </a:solidFill>
              </a:rPr>
              <a:t>Something favorable</a:t>
            </a:r>
          </a:p>
          <a:p>
            <a:endParaRPr lang="en-US" sz="2000" dirty="0">
              <a:solidFill>
                <a:schemeClr val="bg1"/>
              </a:solidFill>
            </a:endParaRPr>
          </a:p>
          <a:p>
            <a:r>
              <a:rPr lang="en-US" sz="2000" dirty="0">
                <a:solidFill>
                  <a:schemeClr val="bg1"/>
                </a:solidFill>
              </a:rPr>
              <a:t>Goats—</a:t>
            </a:r>
            <a:r>
              <a:rPr lang="en-US" sz="1400" dirty="0">
                <a:solidFill>
                  <a:schemeClr val="bg1"/>
                </a:solidFill>
              </a:rPr>
              <a:t>Matthew 25:33</a:t>
            </a:r>
          </a:p>
        </p:txBody>
      </p:sp>
      <p:sp>
        <p:nvSpPr>
          <p:cNvPr id="6" name="TextBox 5"/>
          <p:cNvSpPr txBox="1"/>
          <p:nvPr/>
        </p:nvSpPr>
        <p:spPr>
          <a:xfrm>
            <a:off x="88392" y="6550223"/>
            <a:ext cx="9144000" cy="307777"/>
          </a:xfrm>
          <a:prstGeom prst="rect">
            <a:avLst/>
          </a:prstGeom>
          <a:noFill/>
        </p:spPr>
        <p:txBody>
          <a:bodyPr wrap="square" rtlCol="0">
            <a:spAutoFit/>
          </a:bodyPr>
          <a:lstStyle/>
          <a:p>
            <a:r>
              <a:rPr lang="en-US" sz="1400" dirty="0">
                <a:solidFill>
                  <a:schemeClr val="bg1"/>
                </a:solidFill>
              </a:rPr>
              <a:t>Mosiah 5:9-10</a:t>
            </a:r>
          </a:p>
        </p:txBody>
      </p:sp>
      <p:sp>
        <p:nvSpPr>
          <p:cNvPr id="7" name="TextBox 6"/>
          <p:cNvSpPr txBox="1"/>
          <p:nvPr/>
        </p:nvSpPr>
        <p:spPr>
          <a:xfrm>
            <a:off x="1676400" y="914400"/>
            <a:ext cx="3124200" cy="1600438"/>
          </a:xfrm>
          <a:prstGeom prst="rect">
            <a:avLst/>
          </a:prstGeom>
          <a:noFill/>
        </p:spPr>
        <p:txBody>
          <a:bodyPr wrap="square" rtlCol="0">
            <a:spAutoFit/>
          </a:bodyPr>
          <a:lstStyle/>
          <a:p>
            <a:r>
              <a:rPr lang="en-US" sz="2000" dirty="0">
                <a:solidFill>
                  <a:schemeClr val="bg1"/>
                </a:solidFill>
              </a:rPr>
              <a:t>Sinister—left side</a:t>
            </a:r>
          </a:p>
          <a:p>
            <a:endParaRPr lang="en-US" sz="2000" dirty="0">
              <a:solidFill>
                <a:schemeClr val="bg1"/>
              </a:solidFill>
            </a:endParaRPr>
          </a:p>
          <a:p>
            <a:r>
              <a:rPr lang="en-US" sz="2000" dirty="0">
                <a:solidFill>
                  <a:schemeClr val="bg1"/>
                </a:solidFill>
              </a:rPr>
              <a:t>Something unfavorable</a:t>
            </a:r>
          </a:p>
          <a:p>
            <a:endParaRPr lang="en-US" sz="2000" dirty="0">
              <a:solidFill>
                <a:schemeClr val="bg1"/>
              </a:solidFill>
            </a:endParaRPr>
          </a:p>
          <a:p>
            <a:r>
              <a:rPr lang="en-US" dirty="0">
                <a:solidFill>
                  <a:schemeClr val="bg1"/>
                </a:solidFill>
              </a:rPr>
              <a:t>Sheep</a:t>
            </a:r>
            <a:r>
              <a:rPr lang="en-US" sz="1400" dirty="0">
                <a:solidFill>
                  <a:schemeClr val="bg1"/>
                </a:solidFill>
              </a:rPr>
              <a:t>—Matthew 25:33</a:t>
            </a:r>
          </a:p>
        </p:txBody>
      </p:sp>
      <p:grpSp>
        <p:nvGrpSpPr>
          <p:cNvPr id="12" name="Group 11"/>
          <p:cNvGrpSpPr/>
          <p:nvPr/>
        </p:nvGrpSpPr>
        <p:grpSpPr>
          <a:xfrm>
            <a:off x="4267200" y="838200"/>
            <a:ext cx="3276600" cy="1600200"/>
            <a:chOff x="2743200" y="838200"/>
            <a:chExt cx="3276600" cy="1600200"/>
          </a:xfrm>
        </p:grpSpPr>
        <p:sp>
          <p:nvSpPr>
            <p:cNvPr id="11" name="Rectangle 10"/>
            <p:cNvSpPr/>
            <p:nvPr/>
          </p:nvSpPr>
          <p:spPr>
            <a:xfrm>
              <a:off x="2743200" y="838200"/>
              <a:ext cx="3200400" cy="1600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914400"/>
              <a:ext cx="3200400" cy="1477328"/>
            </a:xfrm>
            <a:prstGeom prst="rect">
              <a:avLst/>
            </a:prstGeom>
            <a:noFill/>
          </p:spPr>
          <p:txBody>
            <a:bodyPr wrap="square" rtlCol="0">
              <a:spAutoFit/>
            </a:bodyPr>
            <a:lstStyle/>
            <a:p>
              <a:r>
                <a:rPr lang="en-US" dirty="0">
                  <a:solidFill>
                    <a:schemeClr val="bg1"/>
                  </a:solidFill>
                </a:rPr>
                <a:t>The Lord has frequently utilized this distinction to contrast the blessed state of those who are loyal to him and keep the commandments</a:t>
              </a:r>
            </a:p>
          </p:txBody>
        </p:sp>
      </p:grpSp>
      <p:sp>
        <p:nvSpPr>
          <p:cNvPr id="9" name="TextBox 8"/>
          <p:cNvSpPr txBox="1"/>
          <p:nvPr/>
        </p:nvSpPr>
        <p:spPr>
          <a:xfrm>
            <a:off x="8429086" y="4159470"/>
            <a:ext cx="3544824" cy="2246769"/>
          </a:xfrm>
          <a:prstGeom prst="rect">
            <a:avLst/>
          </a:prstGeom>
          <a:noFill/>
        </p:spPr>
        <p:txBody>
          <a:bodyPr wrap="square" rtlCol="0">
            <a:spAutoFit/>
          </a:bodyPr>
          <a:lstStyle/>
          <a:p>
            <a:r>
              <a:rPr lang="en-US" sz="2000" dirty="0">
                <a:solidFill>
                  <a:srgbClr val="FFFF00"/>
                </a:solidFill>
              </a:rPr>
              <a:t>“Fear thou not; for I </a:t>
            </a:r>
            <a:r>
              <a:rPr lang="en-US" sz="2000" i="1" dirty="0">
                <a:solidFill>
                  <a:srgbClr val="FFFF00"/>
                </a:solidFill>
              </a:rPr>
              <a:t>am</a:t>
            </a:r>
            <a:r>
              <a:rPr lang="en-US" sz="2000" dirty="0">
                <a:solidFill>
                  <a:srgbClr val="FFFF00"/>
                </a:solidFill>
              </a:rPr>
              <a:t> with thee: be not dismayed; for I </a:t>
            </a:r>
            <a:r>
              <a:rPr lang="en-US" sz="2000" i="1" dirty="0">
                <a:solidFill>
                  <a:srgbClr val="FFFF00"/>
                </a:solidFill>
              </a:rPr>
              <a:t>am </a:t>
            </a:r>
            <a:r>
              <a:rPr lang="en-US" sz="2000" dirty="0">
                <a:solidFill>
                  <a:srgbClr val="FFFF00"/>
                </a:solidFill>
              </a:rPr>
              <a:t>thy God: I will strengthen thee; yea, I will help thee; yea, I will uphold thee with the right hand of my righteousness.”</a:t>
            </a:r>
          </a:p>
          <a:p>
            <a:r>
              <a:rPr lang="en-US" sz="2000" dirty="0">
                <a:solidFill>
                  <a:srgbClr val="FFFF00"/>
                </a:solidFill>
              </a:rPr>
              <a:t>Isaiah 41:10</a:t>
            </a:r>
          </a:p>
        </p:txBody>
      </p:sp>
      <p:sp>
        <p:nvSpPr>
          <p:cNvPr id="10" name="TextBox 9"/>
          <p:cNvSpPr txBox="1"/>
          <p:nvPr/>
        </p:nvSpPr>
        <p:spPr>
          <a:xfrm>
            <a:off x="1179576" y="5236465"/>
            <a:ext cx="5791200" cy="1200329"/>
          </a:xfrm>
          <a:prstGeom prst="rect">
            <a:avLst/>
          </a:prstGeom>
          <a:noFill/>
        </p:spPr>
        <p:txBody>
          <a:bodyPr wrap="square" rtlCol="0">
            <a:spAutoFit/>
          </a:bodyPr>
          <a:lstStyle/>
          <a:p>
            <a:pPr fontAlgn="base"/>
            <a:r>
              <a:rPr lang="en-US" sz="2400" dirty="0">
                <a:solidFill>
                  <a:schemeClr val="bg1"/>
                </a:solidFill>
              </a:rPr>
              <a:t>Those found on the right hand of Christ “know the name by which (they are) called;…the name of Christ</a:t>
            </a:r>
          </a:p>
        </p:txBody>
      </p:sp>
      <p:grpSp>
        <p:nvGrpSpPr>
          <p:cNvPr id="13" name="Group 12"/>
          <p:cNvGrpSpPr/>
          <p:nvPr/>
        </p:nvGrpSpPr>
        <p:grpSpPr>
          <a:xfrm flipH="1">
            <a:off x="7615901" y="5197471"/>
            <a:ext cx="825918" cy="1447800"/>
            <a:chOff x="1593589" y="398948"/>
            <a:chExt cx="2902209" cy="5087452"/>
          </a:xfrm>
        </p:grpSpPr>
        <p:grpSp>
          <p:nvGrpSpPr>
            <p:cNvPr id="14" name="Group 33"/>
            <p:cNvGrpSpPr/>
            <p:nvPr/>
          </p:nvGrpSpPr>
          <p:grpSpPr>
            <a:xfrm>
              <a:off x="1593589" y="398948"/>
              <a:ext cx="2902209" cy="5087452"/>
              <a:chOff x="1593589" y="398948"/>
              <a:chExt cx="1375870" cy="4260181"/>
            </a:xfrm>
          </p:grpSpPr>
          <p:sp>
            <p:nvSpPr>
              <p:cNvPr id="32"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3"/>
              <p:cNvGrpSpPr/>
              <p:nvPr/>
            </p:nvGrpSpPr>
            <p:grpSpPr>
              <a:xfrm>
                <a:off x="2383609" y="1732280"/>
                <a:ext cx="585850" cy="1566411"/>
                <a:chOff x="4699336" y="2759583"/>
                <a:chExt cx="1168064" cy="2193417"/>
              </a:xfrm>
            </p:grpSpPr>
            <p:sp>
              <p:nvSpPr>
                <p:cNvPr id="48"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3"/>
              <p:cNvSpPr/>
              <p:nvPr/>
            </p:nvSpPr>
            <p:spPr>
              <a:xfrm rot="5225831">
                <a:off x="2208395" y="1514847"/>
                <a:ext cx="198105" cy="2560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3"/>
            <p:cNvGrpSpPr/>
            <p:nvPr/>
          </p:nvGrpSpPr>
          <p:grpSpPr>
            <a:xfrm rot="5003920">
              <a:off x="2288001" y="3506278"/>
              <a:ext cx="2489460" cy="381000"/>
              <a:chOff x="1600200" y="6781800"/>
              <a:chExt cx="2754086" cy="1143000"/>
            </a:xfrm>
          </p:grpSpPr>
          <p:sp>
            <p:nvSpPr>
              <p:cNvPr id="25" name="Chevron 24"/>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44"/>
            <p:cNvGrpSpPr/>
            <p:nvPr/>
          </p:nvGrpSpPr>
          <p:grpSpPr>
            <a:xfrm rot="16596080" flipH="1">
              <a:off x="1145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Rectangle 16"/>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20" name="Picture 30719">
            <a:extLst>
              <a:ext uri="{FF2B5EF4-FFF2-40B4-BE49-F238E27FC236}">
                <a16:creationId xmlns:a16="http://schemas.microsoft.com/office/drawing/2014/main" id="{DAAE2849-E081-429B-B949-50631BCBF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938" y="2712326"/>
            <a:ext cx="3730670" cy="2446782"/>
          </a:xfrm>
          <a:prstGeom prst="rect">
            <a:avLst/>
          </a:prstGeom>
        </p:spPr>
      </p:pic>
    </p:spTree>
    <p:extLst>
      <p:ext uri="{BB962C8B-B14F-4D97-AF65-F5344CB8AC3E}">
        <p14:creationId xmlns:p14="http://schemas.microsoft.com/office/powerpoint/2010/main" val="7458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0720"/>
                                        </p:tgtEl>
                                        <p:attrNameLst>
                                          <p:attrName>style.visibility</p:attrName>
                                        </p:attrNameLst>
                                      </p:cBhvr>
                                      <p:to>
                                        <p:strVal val="visible"/>
                                      </p:to>
                                    </p:set>
                                    <p:animEffect transition="in" filter="fade">
                                      <p:cBhvr>
                                        <p:cTn id="18" dur="500"/>
                                        <p:tgtEl>
                                          <p:spTgt spid="307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80">
                                          <p:stCondLst>
                                            <p:cond delay="0"/>
                                          </p:stCondLst>
                                        </p:cTn>
                                        <p:tgtEl>
                                          <p:spTgt spid="13"/>
                                        </p:tgtEl>
                                      </p:cBhvr>
                                    </p:animEffect>
                                    <p:anim calcmode="lin" valueType="num">
                                      <p:cBhvr>
                                        <p:cTn id="3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gtEl>
                                      </p:cBhvr>
                                      <p:to x="100000" y="60000"/>
                                    </p:animScale>
                                    <p:animScale>
                                      <p:cBhvr>
                                        <p:cTn id="36" dur="166" decel="50000">
                                          <p:stCondLst>
                                            <p:cond delay="676"/>
                                          </p:stCondLst>
                                        </p:cTn>
                                        <p:tgtEl>
                                          <p:spTgt spid="13"/>
                                        </p:tgtEl>
                                      </p:cBhvr>
                                      <p:to x="100000" y="100000"/>
                                    </p:animScale>
                                    <p:animScale>
                                      <p:cBhvr>
                                        <p:cTn id="37" dur="26">
                                          <p:stCondLst>
                                            <p:cond delay="1312"/>
                                          </p:stCondLst>
                                        </p:cTn>
                                        <p:tgtEl>
                                          <p:spTgt spid="13"/>
                                        </p:tgtEl>
                                      </p:cBhvr>
                                      <p:to x="100000" y="80000"/>
                                    </p:animScale>
                                    <p:animScale>
                                      <p:cBhvr>
                                        <p:cTn id="38" dur="166" decel="50000">
                                          <p:stCondLst>
                                            <p:cond delay="1338"/>
                                          </p:stCondLst>
                                        </p:cTn>
                                        <p:tgtEl>
                                          <p:spTgt spid="13"/>
                                        </p:tgtEl>
                                      </p:cBhvr>
                                      <p:to x="100000" y="100000"/>
                                    </p:animScale>
                                    <p:animScale>
                                      <p:cBhvr>
                                        <p:cTn id="39" dur="26">
                                          <p:stCondLst>
                                            <p:cond delay="1642"/>
                                          </p:stCondLst>
                                        </p:cTn>
                                        <p:tgtEl>
                                          <p:spTgt spid="13"/>
                                        </p:tgtEl>
                                      </p:cBhvr>
                                      <p:to x="100000" y="90000"/>
                                    </p:animScale>
                                    <p:animScale>
                                      <p:cBhvr>
                                        <p:cTn id="40" dur="166" decel="50000">
                                          <p:stCondLst>
                                            <p:cond delay="1668"/>
                                          </p:stCondLst>
                                        </p:cTn>
                                        <p:tgtEl>
                                          <p:spTgt spid="13"/>
                                        </p:tgtEl>
                                      </p:cBhvr>
                                      <p:to x="100000" y="100000"/>
                                    </p:animScale>
                                    <p:animScale>
                                      <p:cBhvr>
                                        <p:cTn id="41" dur="26">
                                          <p:stCondLst>
                                            <p:cond delay="1808"/>
                                          </p:stCondLst>
                                        </p:cTn>
                                        <p:tgtEl>
                                          <p:spTgt spid="13"/>
                                        </p:tgtEl>
                                      </p:cBhvr>
                                      <p:to x="100000" y="95000"/>
                                    </p:animScale>
                                    <p:animScale>
                                      <p:cBhvr>
                                        <p:cTn id="4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A2CBA3-C3DC-4575-8655-D6A9A9428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02881"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Some Other Name</a:t>
            </a:r>
          </a:p>
        </p:txBody>
      </p:sp>
      <p:sp>
        <p:nvSpPr>
          <p:cNvPr id="6" name="TextBox 5"/>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5:10</a:t>
            </a:r>
          </a:p>
        </p:txBody>
      </p:sp>
      <p:sp>
        <p:nvSpPr>
          <p:cNvPr id="7" name="TextBox 6"/>
          <p:cNvSpPr txBox="1"/>
          <p:nvPr/>
        </p:nvSpPr>
        <p:spPr>
          <a:xfrm>
            <a:off x="384048" y="914400"/>
            <a:ext cx="4416552" cy="2246769"/>
          </a:xfrm>
          <a:prstGeom prst="rect">
            <a:avLst/>
          </a:prstGeom>
          <a:noFill/>
        </p:spPr>
        <p:txBody>
          <a:bodyPr wrap="square" rtlCol="0">
            <a:spAutoFit/>
          </a:bodyPr>
          <a:lstStyle/>
          <a:p>
            <a:r>
              <a:rPr lang="en-US" sz="2000" dirty="0">
                <a:solidFill>
                  <a:schemeClr val="bg1"/>
                </a:solidFill>
              </a:rPr>
              <a:t>Spiritual orphans:</a:t>
            </a:r>
          </a:p>
          <a:p>
            <a:endParaRPr lang="en-US" sz="2000" dirty="0">
              <a:solidFill>
                <a:schemeClr val="bg1"/>
              </a:solidFill>
            </a:endParaRPr>
          </a:p>
          <a:p>
            <a:r>
              <a:rPr lang="en-US" sz="2000" dirty="0">
                <a:solidFill>
                  <a:schemeClr val="bg1"/>
                </a:solidFill>
              </a:rPr>
              <a:t>Those who are not adopted into the family of the Lord Jesus Christ</a:t>
            </a:r>
          </a:p>
          <a:p>
            <a:endParaRPr lang="en-US" sz="2000" dirty="0">
              <a:solidFill>
                <a:schemeClr val="bg1"/>
              </a:solidFill>
            </a:endParaRPr>
          </a:p>
          <a:p>
            <a:r>
              <a:rPr lang="en-US" sz="2000" dirty="0">
                <a:solidFill>
                  <a:schemeClr val="bg1"/>
                </a:solidFill>
              </a:rPr>
              <a:t>Those who choose not to align themselves with him and his case</a:t>
            </a:r>
            <a:endParaRPr lang="en-US" sz="1400" dirty="0">
              <a:solidFill>
                <a:schemeClr val="bg1"/>
              </a:solidFill>
            </a:endParaRPr>
          </a:p>
        </p:txBody>
      </p:sp>
      <p:sp>
        <p:nvSpPr>
          <p:cNvPr id="10" name="TextBox 9"/>
          <p:cNvSpPr txBox="1"/>
          <p:nvPr/>
        </p:nvSpPr>
        <p:spPr>
          <a:xfrm>
            <a:off x="3950208" y="3770864"/>
            <a:ext cx="7086600" cy="2862322"/>
          </a:xfrm>
          <a:prstGeom prst="rect">
            <a:avLst/>
          </a:prstGeom>
          <a:noFill/>
        </p:spPr>
        <p:txBody>
          <a:bodyPr wrap="square" rtlCol="0">
            <a:spAutoFit/>
          </a:bodyPr>
          <a:lstStyle/>
          <a:p>
            <a:pPr fontAlgn="base"/>
            <a:r>
              <a:rPr lang="en-US" dirty="0">
                <a:solidFill>
                  <a:schemeClr val="bg1"/>
                </a:solidFill>
              </a:rPr>
              <a:t>“Behold, I say unto you, that the good shepherd doth call you; yea, and in his own name he doth call you, which is the name of Christ; and if ye will not hearken unto the voice of the good shepherd, to the name by which ye are called, behold, ye are not the sheep of the good shepherd.</a:t>
            </a:r>
          </a:p>
          <a:p>
            <a:pPr fontAlgn="base"/>
            <a:endParaRPr lang="en-US" dirty="0">
              <a:solidFill>
                <a:schemeClr val="bg1"/>
              </a:solidFill>
            </a:endParaRPr>
          </a:p>
          <a:p>
            <a:pPr fontAlgn="base"/>
            <a:r>
              <a:rPr lang="en-US" dirty="0">
                <a:solidFill>
                  <a:schemeClr val="bg1"/>
                </a:solidFill>
              </a:rPr>
              <a:t> And now if ye are not the sheep of the good shepherd, of what fold are ye? Behold, I say unto you, that the devil is your shepherd, and ye are of his fold; and now, who can deny this? Behold, I say unto you, whosoever </a:t>
            </a:r>
            <a:r>
              <a:rPr lang="en-US" dirty="0" err="1">
                <a:solidFill>
                  <a:schemeClr val="bg1"/>
                </a:solidFill>
              </a:rPr>
              <a:t>denieth</a:t>
            </a:r>
            <a:r>
              <a:rPr lang="en-US" dirty="0">
                <a:solidFill>
                  <a:schemeClr val="bg1"/>
                </a:solidFill>
              </a:rPr>
              <a:t> this is a liar and a</a:t>
            </a:r>
            <a:r>
              <a:rPr lang="en-US" baseline="30000" dirty="0">
                <a:solidFill>
                  <a:schemeClr val="bg1"/>
                </a:solidFill>
              </a:rPr>
              <a:t> </a:t>
            </a:r>
            <a:r>
              <a:rPr lang="en-US" dirty="0">
                <a:solidFill>
                  <a:schemeClr val="bg1"/>
                </a:solidFill>
              </a:rPr>
              <a:t>child of the devil.”</a:t>
            </a:r>
          </a:p>
          <a:p>
            <a:pPr fontAlgn="base"/>
            <a:r>
              <a:rPr lang="en-US" dirty="0">
                <a:solidFill>
                  <a:schemeClr val="bg1"/>
                </a:solidFill>
              </a:rPr>
              <a:t>Alma 5:38-39</a:t>
            </a:r>
          </a:p>
        </p:txBody>
      </p:sp>
      <p:grpSp>
        <p:nvGrpSpPr>
          <p:cNvPr id="12" name="Group 11">
            <a:extLst>
              <a:ext uri="{FF2B5EF4-FFF2-40B4-BE49-F238E27FC236}">
                <a16:creationId xmlns:a16="http://schemas.microsoft.com/office/drawing/2014/main" id="{563B7ACB-776B-4B7C-BDE6-08EF75412D41}"/>
              </a:ext>
            </a:extLst>
          </p:cNvPr>
          <p:cNvGrpSpPr/>
          <p:nvPr/>
        </p:nvGrpSpPr>
        <p:grpSpPr>
          <a:xfrm>
            <a:off x="5907023" y="733996"/>
            <a:ext cx="4387215" cy="2796034"/>
            <a:chOff x="5907023" y="733996"/>
            <a:chExt cx="4387215" cy="2796034"/>
          </a:xfrm>
        </p:grpSpPr>
        <p:pic>
          <p:nvPicPr>
            <p:cNvPr id="5" name="Picture 4">
              <a:extLst>
                <a:ext uri="{FF2B5EF4-FFF2-40B4-BE49-F238E27FC236}">
                  <a16:creationId xmlns:a16="http://schemas.microsoft.com/office/drawing/2014/main" id="{084AF088-BB26-46FB-8491-96B94FA61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23" y="733996"/>
              <a:ext cx="4387215" cy="2615745"/>
            </a:xfrm>
            <a:prstGeom prst="rect">
              <a:avLst/>
            </a:prstGeom>
          </p:spPr>
        </p:pic>
        <p:sp>
          <p:nvSpPr>
            <p:cNvPr id="11" name="Rectangle 10">
              <a:extLst>
                <a:ext uri="{FF2B5EF4-FFF2-40B4-BE49-F238E27FC236}">
                  <a16:creationId xmlns:a16="http://schemas.microsoft.com/office/drawing/2014/main" id="{4B8648FF-E970-4BEA-87BE-9DEA200827A1}"/>
                </a:ext>
              </a:extLst>
            </p:cNvPr>
            <p:cNvSpPr/>
            <p:nvPr/>
          </p:nvSpPr>
          <p:spPr>
            <a:xfrm>
              <a:off x="9370157" y="3299198"/>
              <a:ext cx="896399" cy="230832"/>
            </a:xfrm>
            <a:prstGeom prst="rect">
              <a:avLst/>
            </a:prstGeom>
          </p:spPr>
          <p:txBody>
            <a:bodyPr wrap="none">
              <a:spAutoFit/>
            </a:bodyPr>
            <a:lstStyle/>
            <a:p>
              <a:r>
                <a:rPr lang="en-US" sz="900" b="0" i="0" dirty="0">
                  <a:solidFill>
                    <a:schemeClr val="bg1"/>
                  </a:solidFill>
                  <a:effectLst/>
                  <a:latin typeface="Arial" panose="020B0604020202020204" pitchFamily="34" charset="0"/>
                </a:rPr>
                <a:t>Simon Dewey</a:t>
              </a:r>
              <a:endParaRPr lang="en-US" sz="900" dirty="0">
                <a:solidFill>
                  <a:schemeClr val="bg1"/>
                </a:solidFill>
              </a:endParaRPr>
            </a:p>
          </p:txBody>
        </p:sp>
      </p:grpSp>
    </p:spTree>
    <p:extLst>
      <p:ext uri="{BB962C8B-B14F-4D97-AF65-F5344CB8AC3E}">
        <p14:creationId xmlns:p14="http://schemas.microsoft.com/office/powerpoint/2010/main" val="22135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208363-75D3-44FB-ABBE-7B1E5A9F1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267"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Take Upon Ourselves</a:t>
            </a:r>
          </a:p>
        </p:txBody>
      </p:sp>
      <p:sp>
        <p:nvSpPr>
          <p:cNvPr id="6" name="TextBox 5"/>
          <p:cNvSpPr txBox="1"/>
          <p:nvPr/>
        </p:nvSpPr>
        <p:spPr>
          <a:xfrm>
            <a:off x="134112" y="6550223"/>
            <a:ext cx="9144000" cy="307777"/>
          </a:xfrm>
          <a:prstGeom prst="rect">
            <a:avLst/>
          </a:prstGeom>
          <a:noFill/>
        </p:spPr>
        <p:txBody>
          <a:bodyPr wrap="square" rtlCol="0">
            <a:spAutoFit/>
          </a:bodyPr>
          <a:lstStyle/>
          <a:p>
            <a:r>
              <a:rPr lang="en-US" sz="1400" dirty="0">
                <a:solidFill>
                  <a:schemeClr val="bg1"/>
                </a:solidFill>
              </a:rPr>
              <a:t>Mosiah 5:11-15</a:t>
            </a:r>
          </a:p>
        </p:txBody>
      </p:sp>
      <p:sp>
        <p:nvSpPr>
          <p:cNvPr id="7" name="TextBox 6"/>
          <p:cNvSpPr txBox="1"/>
          <p:nvPr/>
        </p:nvSpPr>
        <p:spPr>
          <a:xfrm>
            <a:off x="1981200" y="990601"/>
            <a:ext cx="8534400" cy="3170099"/>
          </a:xfrm>
          <a:prstGeom prst="rect">
            <a:avLst/>
          </a:prstGeom>
          <a:noFill/>
        </p:spPr>
        <p:txBody>
          <a:bodyPr wrap="square" rtlCol="0">
            <a:spAutoFit/>
          </a:bodyPr>
          <a:lstStyle/>
          <a:p>
            <a:pPr fontAlgn="base"/>
            <a:r>
              <a:rPr lang="en-US" sz="2000" dirty="0">
                <a:solidFill>
                  <a:srgbClr val="FFFF00"/>
                </a:solidFill>
              </a:rPr>
              <a:t>What do you think it means to have the name of Christ written in your heart? </a:t>
            </a:r>
          </a:p>
          <a:p>
            <a:pPr fontAlgn="base"/>
            <a:endParaRPr lang="en-US" sz="2000" dirty="0">
              <a:solidFill>
                <a:srgbClr val="FFFF00"/>
              </a:solidFill>
            </a:endParaRPr>
          </a:p>
          <a:p>
            <a:pPr fontAlgn="base"/>
            <a:r>
              <a:rPr lang="en-US" sz="2000" dirty="0">
                <a:solidFill>
                  <a:srgbClr val="FFFF00"/>
                </a:solidFill>
              </a:rPr>
              <a:t>What blessings come to those who have the name of Christ written in their hearts?</a:t>
            </a:r>
          </a:p>
          <a:p>
            <a:pPr fontAlgn="base"/>
            <a:endParaRPr lang="en-US" sz="2000" dirty="0">
              <a:solidFill>
                <a:srgbClr val="FFFF00"/>
              </a:solidFill>
            </a:endParaRPr>
          </a:p>
          <a:p>
            <a:pPr fontAlgn="base"/>
            <a:endParaRPr lang="en-US" sz="2000" dirty="0">
              <a:solidFill>
                <a:srgbClr val="FFFF00"/>
              </a:solidFill>
            </a:endParaRPr>
          </a:p>
          <a:p>
            <a:pPr fontAlgn="base"/>
            <a:r>
              <a:rPr lang="en-US" sz="2000" dirty="0">
                <a:solidFill>
                  <a:srgbClr val="FFFF00"/>
                </a:solidFill>
              </a:rPr>
              <a:t>How do those who honor the name of Christ show reverence and love for the name of Christ?</a:t>
            </a:r>
          </a:p>
          <a:p>
            <a:pPr fontAlgn="base"/>
            <a:endParaRPr lang="en-US" sz="2000" dirty="0">
              <a:solidFill>
                <a:srgbClr val="FFFF00"/>
              </a:solidFill>
            </a:endParaRPr>
          </a:p>
          <a:p>
            <a:pPr fontAlgn="base"/>
            <a:r>
              <a:rPr lang="en-US" sz="2000" dirty="0">
                <a:solidFill>
                  <a:srgbClr val="FFFF00"/>
                </a:solidFill>
              </a:rPr>
              <a:t>How well have we taken upon ourselves the name of Christ?</a:t>
            </a:r>
          </a:p>
        </p:txBody>
      </p:sp>
      <p:sp>
        <p:nvSpPr>
          <p:cNvPr id="10" name="Heart 9"/>
          <p:cNvSpPr/>
          <p:nvPr/>
        </p:nvSpPr>
        <p:spPr>
          <a:xfrm>
            <a:off x="1600200" y="990601"/>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618673" y="1602510"/>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1620981" y="2877128"/>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art 12"/>
          <p:cNvSpPr/>
          <p:nvPr/>
        </p:nvSpPr>
        <p:spPr>
          <a:xfrm>
            <a:off x="1620982" y="3745346"/>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2289AC-7929-491E-A4D6-000A97016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592" y="4185094"/>
            <a:ext cx="3533012" cy="2357437"/>
          </a:xfrm>
          <a:prstGeom prst="rect">
            <a:avLst/>
          </a:prstGeom>
        </p:spPr>
      </p:pic>
    </p:spTree>
    <p:extLst>
      <p:ext uri="{BB962C8B-B14F-4D97-AF65-F5344CB8AC3E}">
        <p14:creationId xmlns:p14="http://schemas.microsoft.com/office/powerpoint/2010/main" val="23255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EB9134-8AAE-4F16-84D0-72A093A2A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2" y="0"/>
            <a:ext cx="12286419"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Never Blotted Out And Know the Lord</a:t>
            </a:r>
          </a:p>
        </p:txBody>
      </p:sp>
      <p:sp>
        <p:nvSpPr>
          <p:cNvPr id="6" name="TextBox 5"/>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5:11-15</a:t>
            </a:r>
          </a:p>
        </p:txBody>
      </p:sp>
      <p:sp>
        <p:nvSpPr>
          <p:cNvPr id="7" name="TextBox 6"/>
          <p:cNvSpPr txBox="1"/>
          <p:nvPr/>
        </p:nvSpPr>
        <p:spPr>
          <a:xfrm>
            <a:off x="438912" y="734569"/>
            <a:ext cx="4581144" cy="2246769"/>
          </a:xfrm>
          <a:prstGeom prst="rect">
            <a:avLst/>
          </a:prstGeom>
          <a:noFill/>
        </p:spPr>
        <p:txBody>
          <a:bodyPr wrap="square" rtlCol="0">
            <a:spAutoFit/>
          </a:bodyPr>
          <a:lstStyle/>
          <a:p>
            <a:pPr fontAlgn="base"/>
            <a:r>
              <a:rPr lang="en-US" dirty="0">
                <a:solidFill>
                  <a:schemeClr val="bg1"/>
                </a:solidFill>
              </a:rPr>
              <a:t>“Birthrights can be lost. One can be disinherited, can lose the privileges and blessings of membership in the royal family. Neither men nor demons can rob one of the rightful family ties; on the other hand, impurity and disloyalty can sever one from the honors of </a:t>
            </a:r>
            <a:r>
              <a:rPr lang="en-US" dirty="0" err="1">
                <a:solidFill>
                  <a:schemeClr val="bg1"/>
                </a:solidFill>
              </a:rPr>
              <a:t>heirship</a:t>
            </a:r>
            <a:r>
              <a:rPr lang="en-US" dirty="0">
                <a:solidFill>
                  <a:schemeClr val="bg1"/>
                </a:solidFill>
              </a:rPr>
              <a:t>.” </a:t>
            </a:r>
          </a:p>
          <a:p>
            <a:pPr fontAlgn="base"/>
            <a:r>
              <a:rPr lang="en-US" sz="1400" dirty="0">
                <a:solidFill>
                  <a:schemeClr val="bg1"/>
                </a:solidFill>
              </a:rPr>
              <a:t>JFM and RLM</a:t>
            </a:r>
          </a:p>
        </p:txBody>
      </p:sp>
      <p:sp>
        <p:nvSpPr>
          <p:cNvPr id="14" name="TextBox 13"/>
          <p:cNvSpPr txBox="1"/>
          <p:nvPr/>
        </p:nvSpPr>
        <p:spPr>
          <a:xfrm>
            <a:off x="2667000" y="2819400"/>
            <a:ext cx="3200400" cy="923330"/>
          </a:xfrm>
          <a:prstGeom prst="rect">
            <a:avLst/>
          </a:prstGeom>
          <a:noFill/>
        </p:spPr>
        <p:txBody>
          <a:bodyPr wrap="square" rtlCol="0">
            <a:spAutoFit/>
          </a:bodyPr>
          <a:lstStyle/>
          <a:p>
            <a:pPr fontAlgn="base"/>
            <a:r>
              <a:rPr lang="en-US" dirty="0">
                <a:solidFill>
                  <a:schemeClr val="bg1"/>
                </a:solidFill>
              </a:rPr>
              <a:t>King Benjamin pleads with his people to be spiritually alert and avoid transgression</a:t>
            </a:r>
            <a:endParaRPr lang="en-US" sz="1400" dirty="0">
              <a:solidFill>
                <a:schemeClr val="bg1"/>
              </a:solidFill>
            </a:endParaRPr>
          </a:p>
        </p:txBody>
      </p:sp>
      <p:sp>
        <p:nvSpPr>
          <p:cNvPr id="15" name="TextBox 14"/>
          <p:cNvSpPr txBox="1"/>
          <p:nvPr/>
        </p:nvSpPr>
        <p:spPr>
          <a:xfrm>
            <a:off x="8452104" y="4306825"/>
            <a:ext cx="3810000" cy="1138773"/>
          </a:xfrm>
          <a:prstGeom prst="rect">
            <a:avLst/>
          </a:prstGeom>
          <a:noFill/>
        </p:spPr>
        <p:txBody>
          <a:bodyPr wrap="square" rtlCol="0">
            <a:spAutoFit/>
          </a:bodyPr>
          <a:lstStyle/>
          <a:p>
            <a:pPr fontAlgn="base"/>
            <a:r>
              <a:rPr lang="en-US" dirty="0">
                <a:solidFill>
                  <a:schemeClr val="bg1"/>
                </a:solidFill>
              </a:rPr>
              <a:t>King Benjamin reminds us that we come to know the Lord through serving others (Mosiah 2:17).</a:t>
            </a:r>
          </a:p>
          <a:p>
            <a:pPr fontAlgn="base"/>
            <a:endParaRPr lang="en-US" sz="1400" dirty="0">
              <a:solidFill>
                <a:schemeClr val="bg1"/>
              </a:solidFill>
            </a:endParaRPr>
          </a:p>
        </p:txBody>
      </p:sp>
      <p:sp>
        <p:nvSpPr>
          <p:cNvPr id="16" name="TextBox 15"/>
          <p:cNvSpPr txBox="1"/>
          <p:nvPr/>
        </p:nvSpPr>
        <p:spPr>
          <a:xfrm>
            <a:off x="758952" y="4358640"/>
            <a:ext cx="3810000" cy="1569660"/>
          </a:xfrm>
          <a:prstGeom prst="rect">
            <a:avLst/>
          </a:prstGeom>
          <a:noFill/>
        </p:spPr>
        <p:txBody>
          <a:bodyPr wrap="square" rtlCol="0">
            <a:spAutoFit/>
          </a:bodyPr>
          <a:lstStyle/>
          <a:p>
            <a:pPr fontAlgn="base"/>
            <a:r>
              <a:rPr lang="en-US" sz="2400" dirty="0">
                <a:solidFill>
                  <a:srgbClr val="FFFF00"/>
                </a:solidFill>
              </a:rPr>
              <a:t>Jesus taught that his sheep knew his voice—To know the Lord is to recognize the voice of Christ in this life</a:t>
            </a:r>
          </a:p>
        </p:txBody>
      </p:sp>
      <p:pic>
        <p:nvPicPr>
          <p:cNvPr id="5" name="Picture 4">
            <a:extLst>
              <a:ext uri="{FF2B5EF4-FFF2-40B4-BE49-F238E27FC236}">
                <a16:creationId xmlns:a16="http://schemas.microsoft.com/office/drawing/2014/main" id="{963B247F-52C2-4F1E-8E39-BD2F72111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812" y="887920"/>
            <a:ext cx="3457575" cy="2466975"/>
          </a:xfrm>
          <a:prstGeom prst="rect">
            <a:avLst/>
          </a:prstGeom>
        </p:spPr>
      </p:pic>
      <p:pic>
        <p:nvPicPr>
          <p:cNvPr id="13" name="Picture 12">
            <a:extLst>
              <a:ext uri="{FF2B5EF4-FFF2-40B4-BE49-F238E27FC236}">
                <a16:creationId xmlns:a16="http://schemas.microsoft.com/office/drawing/2014/main" id="{93E5AE17-FDA3-410C-A2C4-949FC86E2BEA}"/>
              </a:ext>
            </a:extLst>
          </p:cNvPr>
          <p:cNvPicPr>
            <a:picLocks noChangeAspect="1"/>
          </p:cNvPicPr>
          <p:nvPr/>
        </p:nvPicPr>
        <p:blipFill rotWithShape="1">
          <a:blip r:embed="rId4">
            <a:extLst>
              <a:ext uri="{28A0092B-C50C-407E-A947-70E740481C1C}">
                <a14:useLocalDpi xmlns:a14="http://schemas.microsoft.com/office/drawing/2010/main" val="0"/>
              </a:ext>
            </a:extLst>
          </a:blip>
          <a:srcRect t="1" r="888" b="4042"/>
          <a:stretch/>
        </p:blipFill>
        <p:spPr>
          <a:xfrm>
            <a:off x="4906239" y="3886199"/>
            <a:ext cx="3469665" cy="2532889"/>
          </a:xfrm>
          <a:prstGeom prst="rect">
            <a:avLst/>
          </a:prstGeom>
        </p:spPr>
      </p:pic>
    </p:spTree>
    <p:extLst>
      <p:ext uri="{BB962C8B-B14F-4D97-AF65-F5344CB8AC3E}">
        <p14:creationId xmlns:p14="http://schemas.microsoft.com/office/powerpoint/2010/main" val="2293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E6C06C-4573-4472-848C-4D3AD726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242351"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Difficult To Do Right</a:t>
            </a:r>
          </a:p>
        </p:txBody>
      </p:sp>
      <p:sp>
        <p:nvSpPr>
          <p:cNvPr id="2" name="Rectangle 1">
            <a:extLst>
              <a:ext uri="{FF2B5EF4-FFF2-40B4-BE49-F238E27FC236}">
                <a16:creationId xmlns:a16="http://schemas.microsoft.com/office/drawing/2014/main" id="{8FD9CD90-F02C-4083-A708-6F32C6C6BC7E}"/>
              </a:ext>
            </a:extLst>
          </p:cNvPr>
          <p:cNvSpPr/>
          <p:nvPr/>
        </p:nvSpPr>
        <p:spPr>
          <a:xfrm>
            <a:off x="807720" y="1600861"/>
            <a:ext cx="6096000" cy="1754326"/>
          </a:xfrm>
          <a:prstGeom prst="rect">
            <a:avLst/>
          </a:prstGeom>
        </p:spPr>
        <p:txBody>
          <a:bodyPr>
            <a:spAutoFit/>
          </a:bodyPr>
          <a:lstStyle/>
          <a:p>
            <a:r>
              <a:rPr lang="en-US" b="0" i="0">
                <a:solidFill>
                  <a:schemeClr val="bg1"/>
                </a:solidFill>
                <a:effectLst/>
                <a:latin typeface="Open Sans"/>
              </a:rPr>
              <a:t>A young woman is trying to do what is right. She prays and reads her scriptures often. She attends her Church meetings. She wants to be good, but at school and in other places she hears inappropriate language and sees a lot of inappropriate behavior. Sometimes she gives in to temptation and does things she knows are not right.</a:t>
            </a:r>
            <a:endParaRPr lang="en-US" dirty="0">
              <a:solidFill>
                <a:schemeClr val="bg1"/>
              </a:solidFill>
            </a:endParaRPr>
          </a:p>
        </p:txBody>
      </p:sp>
      <p:sp>
        <p:nvSpPr>
          <p:cNvPr id="3" name="Rectangle 2">
            <a:extLst>
              <a:ext uri="{FF2B5EF4-FFF2-40B4-BE49-F238E27FC236}">
                <a16:creationId xmlns:a16="http://schemas.microsoft.com/office/drawing/2014/main" id="{88C72EBC-ABFD-4EBF-91CF-D48E4FA5CC5C}"/>
              </a:ext>
            </a:extLst>
          </p:cNvPr>
          <p:cNvSpPr/>
          <p:nvPr/>
        </p:nvSpPr>
        <p:spPr>
          <a:xfrm>
            <a:off x="2343912" y="4898059"/>
            <a:ext cx="6096000" cy="954107"/>
          </a:xfrm>
          <a:prstGeom prst="rect">
            <a:avLst/>
          </a:prstGeom>
        </p:spPr>
        <p:txBody>
          <a:bodyPr>
            <a:spAutoFit/>
          </a:bodyPr>
          <a:lstStyle/>
          <a:p>
            <a:pPr algn="ctr"/>
            <a:r>
              <a:rPr lang="en-US" sz="2800" b="0" i="0" dirty="0">
                <a:solidFill>
                  <a:srgbClr val="FFFF00"/>
                </a:solidFill>
                <a:effectLst/>
                <a:latin typeface="Open Sans"/>
              </a:rPr>
              <a:t>Why can it be difficult for us to always desire to do what is right? </a:t>
            </a:r>
            <a:endParaRPr lang="en-US" sz="2800" dirty="0">
              <a:solidFill>
                <a:srgbClr val="FFFF00"/>
              </a:solidFill>
            </a:endParaRPr>
          </a:p>
        </p:txBody>
      </p:sp>
      <p:pic>
        <p:nvPicPr>
          <p:cNvPr id="13" name="Picture 12">
            <a:extLst>
              <a:ext uri="{FF2B5EF4-FFF2-40B4-BE49-F238E27FC236}">
                <a16:creationId xmlns:a16="http://schemas.microsoft.com/office/drawing/2014/main" id="{36B3A976-9271-420A-9FFE-B80319645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960" y="1833372"/>
            <a:ext cx="3657600" cy="2770632"/>
          </a:xfrm>
          <a:prstGeom prst="rect">
            <a:avLst/>
          </a:prstGeom>
        </p:spPr>
      </p:pic>
    </p:spTree>
    <p:extLst>
      <p:ext uri="{BB962C8B-B14F-4D97-AF65-F5344CB8AC3E}">
        <p14:creationId xmlns:p14="http://schemas.microsoft.com/office/powerpoint/2010/main" val="5372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F9ED75-CCE0-4BE2-885F-3CF567C2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2" y="0"/>
            <a:ext cx="12286419" cy="6858000"/>
          </a:xfrm>
          <a:prstGeom prst="rect">
            <a:avLst/>
          </a:prstGeom>
        </p:spPr>
      </p:pic>
      <p:sp>
        <p:nvSpPr>
          <p:cNvPr id="6" name="TextBox 5"/>
          <p:cNvSpPr txBox="1"/>
          <p:nvPr/>
        </p:nvSpPr>
        <p:spPr>
          <a:xfrm>
            <a:off x="1524000" y="6550224"/>
            <a:ext cx="9144000" cy="307777"/>
          </a:xfrm>
          <a:prstGeom prst="rect">
            <a:avLst/>
          </a:prstGeom>
          <a:noFill/>
        </p:spPr>
        <p:txBody>
          <a:bodyPr wrap="square" rtlCol="0">
            <a:spAutoFit/>
          </a:bodyPr>
          <a:lstStyle/>
          <a:p>
            <a:r>
              <a:rPr lang="en-US" sz="1400" dirty="0">
                <a:solidFill>
                  <a:schemeClr val="bg1"/>
                </a:solidFill>
              </a:rPr>
              <a:t>Mosiah 5:15</a:t>
            </a:r>
          </a:p>
        </p:txBody>
      </p:sp>
      <p:sp>
        <p:nvSpPr>
          <p:cNvPr id="7" name="TextBox 6"/>
          <p:cNvSpPr txBox="1"/>
          <p:nvPr/>
        </p:nvSpPr>
        <p:spPr>
          <a:xfrm>
            <a:off x="2133600" y="685801"/>
            <a:ext cx="5715000" cy="4708981"/>
          </a:xfrm>
          <a:prstGeom prst="rect">
            <a:avLst/>
          </a:prstGeom>
          <a:noFill/>
        </p:spPr>
        <p:txBody>
          <a:bodyPr wrap="square" rtlCol="0">
            <a:spAutoFit/>
          </a:bodyPr>
          <a:lstStyle/>
          <a:p>
            <a:pPr fontAlgn="base"/>
            <a:r>
              <a:rPr lang="en-US" sz="2000" dirty="0">
                <a:solidFill>
                  <a:schemeClr val="bg1"/>
                </a:solidFill>
              </a:rPr>
              <a:t>“The word ‘steadfast’ is used to suggest fixed in position, solid and firm, unshaken and resolute (</a:t>
            </a:r>
            <a:r>
              <a:rPr lang="en-US" sz="2000" i="1" dirty="0">
                <a:solidFill>
                  <a:schemeClr val="bg1"/>
                </a:solidFill>
              </a:rPr>
              <a:t>Oxford English Dictionary Online,</a:t>
            </a:r>
            <a:r>
              <a:rPr lang="en-US" sz="2000" dirty="0">
                <a:solidFill>
                  <a:schemeClr val="bg1"/>
                </a:solidFill>
              </a:rPr>
              <a:t>2nd ed. [1989], “Steadfast”). The word ‘immovable’ is used to indicate that a person or thing is unalterable, firmly secured, and not subject to change. </a:t>
            </a:r>
          </a:p>
          <a:p>
            <a:pPr fontAlgn="base"/>
            <a:endParaRPr lang="en-US" sz="2000" dirty="0">
              <a:solidFill>
                <a:schemeClr val="bg1"/>
              </a:solidFill>
            </a:endParaRPr>
          </a:p>
          <a:p>
            <a:pPr fontAlgn="base"/>
            <a:r>
              <a:rPr lang="en-US" sz="2000" dirty="0">
                <a:solidFill>
                  <a:schemeClr val="bg1"/>
                </a:solidFill>
              </a:rPr>
              <a:t>It also signifies the quality of being unyielding and incapable of being diverted from one’s purpose (</a:t>
            </a:r>
            <a:r>
              <a:rPr lang="en-US" sz="2000" i="1" dirty="0">
                <a:solidFill>
                  <a:schemeClr val="bg1"/>
                </a:solidFill>
              </a:rPr>
              <a:t>Oxford English Dictionary Online,</a:t>
            </a:r>
            <a:r>
              <a:rPr lang="en-US" sz="2000" dirty="0">
                <a:solidFill>
                  <a:schemeClr val="bg1"/>
                </a:solidFill>
              </a:rPr>
              <a:t> “Immovable”). Thus, a person who is steadfast and immovable is solid, firm, resolute, firmly secured, and incapable of being diverted from a primary purpose or mission” </a:t>
            </a:r>
          </a:p>
          <a:p>
            <a:pPr fontAlgn="base"/>
            <a:r>
              <a:rPr lang="en-US" sz="2000" dirty="0">
                <a:solidFill>
                  <a:schemeClr val="bg1"/>
                </a:solidFill>
              </a:rPr>
              <a:t>David A. </a:t>
            </a:r>
            <a:r>
              <a:rPr lang="en-US" sz="2000" dirty="0" err="1">
                <a:solidFill>
                  <a:schemeClr val="bg1"/>
                </a:solidFill>
              </a:rPr>
              <a:t>Bednar</a:t>
            </a:r>
            <a:r>
              <a:rPr lang="en-US" sz="2000" dirty="0">
                <a:solidFill>
                  <a:schemeClr val="bg1"/>
                </a:solidFill>
              </a:rPr>
              <a:t> </a:t>
            </a:r>
          </a:p>
          <a:p>
            <a:pPr fontAlgn="base"/>
            <a:endParaRPr lang="en-US" sz="2000" dirty="0">
              <a:solidFill>
                <a:schemeClr val="bg1"/>
              </a:solidFill>
            </a:endParaRPr>
          </a:p>
        </p:txBody>
      </p:sp>
      <p:pic>
        <p:nvPicPr>
          <p:cNvPr id="14" name="Picture 13" descr="david a bednar.jpg"/>
          <p:cNvPicPr>
            <a:picLocks noChangeAspect="1"/>
          </p:cNvPicPr>
          <p:nvPr/>
        </p:nvPicPr>
        <p:blipFill>
          <a:blip r:embed="rId3" cstate="print"/>
          <a:stretch>
            <a:fillRect/>
          </a:stretch>
        </p:blipFill>
        <p:spPr>
          <a:xfrm>
            <a:off x="8305800" y="4495800"/>
            <a:ext cx="1393800" cy="1752600"/>
          </a:xfrm>
          <a:prstGeom prst="rect">
            <a:avLst/>
          </a:prstGeom>
        </p:spPr>
      </p:pic>
    </p:spTree>
    <p:extLst>
      <p:ext uri="{BB962C8B-B14F-4D97-AF65-F5344CB8AC3E}">
        <p14:creationId xmlns:p14="http://schemas.microsoft.com/office/powerpoint/2010/main" val="33321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205">
            <a:extLst>
              <a:ext uri="{FF2B5EF4-FFF2-40B4-BE49-F238E27FC236}">
                <a16:creationId xmlns:a16="http://schemas.microsoft.com/office/drawing/2014/main" id="{53A1174E-4878-44F9-AA62-76E4DC0ED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7" y="0"/>
            <a:ext cx="12231334" cy="6858000"/>
          </a:xfrm>
          <a:prstGeom prst="rect">
            <a:avLst/>
          </a:prstGeom>
        </p:spPr>
      </p:pic>
      <p:sp>
        <p:nvSpPr>
          <p:cNvPr id="6" name="TextBox 5"/>
          <p:cNvSpPr txBox="1"/>
          <p:nvPr/>
        </p:nvSpPr>
        <p:spPr>
          <a:xfrm>
            <a:off x="106680" y="6550223"/>
            <a:ext cx="9144000" cy="307777"/>
          </a:xfrm>
          <a:prstGeom prst="rect">
            <a:avLst/>
          </a:prstGeom>
          <a:noFill/>
        </p:spPr>
        <p:txBody>
          <a:bodyPr wrap="square" rtlCol="0">
            <a:spAutoFit/>
          </a:bodyPr>
          <a:lstStyle/>
          <a:p>
            <a:r>
              <a:rPr lang="en-US" sz="1400" dirty="0">
                <a:solidFill>
                  <a:schemeClr val="bg1"/>
                </a:solidFill>
              </a:rPr>
              <a:t>Mosiah 6:4-7</a:t>
            </a:r>
          </a:p>
        </p:txBody>
      </p:sp>
      <p:sp>
        <p:nvSpPr>
          <p:cNvPr id="7" name="TextBox 6"/>
          <p:cNvSpPr txBox="1"/>
          <p:nvPr/>
        </p:nvSpPr>
        <p:spPr>
          <a:xfrm>
            <a:off x="4885944" y="838201"/>
            <a:ext cx="2639568" cy="1015663"/>
          </a:xfrm>
          <a:prstGeom prst="rect">
            <a:avLst/>
          </a:prstGeom>
          <a:noFill/>
        </p:spPr>
        <p:txBody>
          <a:bodyPr wrap="square" rtlCol="0">
            <a:spAutoFit/>
          </a:bodyPr>
          <a:lstStyle/>
          <a:p>
            <a:pPr fontAlgn="base"/>
            <a:r>
              <a:rPr lang="en-US" sz="2000" dirty="0">
                <a:solidFill>
                  <a:schemeClr val="bg1"/>
                </a:solidFill>
              </a:rPr>
              <a:t>King Benjamin named his son Mosiah after his own father.</a:t>
            </a:r>
          </a:p>
        </p:txBody>
      </p:sp>
      <p:sp>
        <p:nvSpPr>
          <p:cNvPr id="5" name="TextBox 4"/>
          <p:cNvSpPr txBox="1"/>
          <p:nvPr/>
        </p:nvSpPr>
        <p:spPr>
          <a:xfrm>
            <a:off x="1524000" y="1"/>
            <a:ext cx="69342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Mosiah I and Mosiah II</a:t>
            </a:r>
          </a:p>
        </p:txBody>
      </p:sp>
      <p:grpSp>
        <p:nvGrpSpPr>
          <p:cNvPr id="8" name="Group 51"/>
          <p:cNvGrpSpPr/>
          <p:nvPr/>
        </p:nvGrpSpPr>
        <p:grpSpPr>
          <a:xfrm>
            <a:off x="573025" y="2465832"/>
            <a:ext cx="2164903" cy="3810000"/>
            <a:chOff x="1219200" y="1447800"/>
            <a:chExt cx="2971800" cy="5125452"/>
          </a:xfrm>
        </p:grpSpPr>
        <p:grpSp>
          <p:nvGrpSpPr>
            <p:cNvPr id="9" name="Group 44"/>
            <p:cNvGrpSpPr/>
            <p:nvPr/>
          </p:nvGrpSpPr>
          <p:grpSpPr>
            <a:xfrm>
              <a:off x="1219200" y="1828800"/>
              <a:ext cx="2971800" cy="4744452"/>
              <a:chOff x="990600" y="501122"/>
              <a:chExt cx="2971800" cy="4744452"/>
            </a:xfrm>
          </p:grpSpPr>
          <p:sp>
            <p:nvSpPr>
              <p:cNvPr id="16" name="Cloud 2"/>
              <p:cNvSpPr/>
              <p:nvPr/>
            </p:nvSpPr>
            <p:spPr>
              <a:xfrm rot="1518698" flipH="1">
                <a:off x="1384772" y="555346"/>
                <a:ext cx="994248" cy="17107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
              <p:cNvSpPr/>
              <p:nvPr/>
            </p:nvSpPr>
            <p:spPr>
              <a:xfrm rot="20659987">
                <a:off x="2799840" y="589166"/>
                <a:ext cx="881755" cy="166950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
              <p:cNvSpPr/>
              <p:nvPr/>
            </p:nvSpPr>
            <p:spPr>
              <a:xfrm>
                <a:off x="3352800" y="3111974"/>
                <a:ext cx="609600" cy="6980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a:off x="990600" y="2971800"/>
                <a:ext cx="609600" cy="7742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
              <p:cNvSpPr/>
              <p:nvPr/>
            </p:nvSpPr>
            <p:spPr>
              <a:xfrm>
                <a:off x="19050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7"/>
              <p:cNvSpPr/>
              <p:nvPr/>
            </p:nvSpPr>
            <p:spPr>
              <a:xfrm>
                <a:off x="24384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8"/>
              <p:cNvSpPr/>
              <p:nvPr/>
            </p:nvSpPr>
            <p:spPr>
              <a:xfrm rot="1996156">
                <a:off x="1194756" y="2084950"/>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9"/>
              <p:cNvSpPr/>
              <p:nvPr/>
            </p:nvSpPr>
            <p:spPr>
              <a:xfrm rot="2041752">
                <a:off x="1346398" y="1909409"/>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0"/>
              <p:cNvSpPr/>
              <p:nvPr/>
            </p:nvSpPr>
            <p:spPr>
              <a:xfrm rot="19870960">
                <a:off x="2859649" y="2088961"/>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11"/>
              <p:cNvSpPr/>
              <p:nvPr/>
            </p:nvSpPr>
            <p:spPr>
              <a:xfrm rot="20036208">
                <a:off x="2674360" y="1931364"/>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12"/>
              <p:cNvSpPr/>
              <p:nvPr/>
            </p:nvSpPr>
            <p:spPr>
              <a:xfrm>
                <a:off x="1828800" y="1968974"/>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p:cNvSpPr/>
              <p:nvPr/>
            </p:nvSpPr>
            <p:spPr>
              <a:xfrm>
                <a:off x="2229787" y="1740374"/>
                <a:ext cx="599605"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4"/>
              <p:cNvSpPr/>
              <p:nvPr/>
            </p:nvSpPr>
            <p:spPr>
              <a:xfrm rot="21335299">
                <a:off x="2618501" y="1915621"/>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15"/>
              <p:cNvSpPr/>
              <p:nvPr/>
            </p:nvSpPr>
            <p:spPr>
              <a:xfrm rot="353417">
                <a:off x="1811733" y="1891896"/>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p:cNvSpPr/>
              <p:nvPr/>
            </p:nvSpPr>
            <p:spPr>
              <a:xfrm>
                <a:off x="1676400" y="501122"/>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2"/>
              <p:cNvGrpSpPr/>
              <p:nvPr/>
            </p:nvGrpSpPr>
            <p:grpSpPr>
              <a:xfrm rot="5201482">
                <a:off x="2397003" y="2755237"/>
                <a:ext cx="916511" cy="252324"/>
                <a:chOff x="3886200" y="6096000"/>
                <a:chExt cx="3124200" cy="533400"/>
              </a:xfrm>
            </p:grpSpPr>
            <p:sp>
              <p:nvSpPr>
                <p:cNvPr id="50" name="Left-Right Arrow 4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3"/>
              <p:cNvGrpSpPr/>
              <p:nvPr/>
            </p:nvGrpSpPr>
            <p:grpSpPr>
              <a:xfrm rot="5201482">
                <a:off x="2437344" y="3907786"/>
                <a:ext cx="916511" cy="252324"/>
                <a:chOff x="3886200" y="6096000"/>
                <a:chExt cx="3124200" cy="533400"/>
              </a:xfrm>
            </p:grpSpPr>
            <p:sp>
              <p:nvSpPr>
                <p:cNvPr id="47" name="Left-Right Arrow 4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7"/>
              <p:cNvGrpSpPr/>
              <p:nvPr/>
            </p:nvGrpSpPr>
            <p:grpSpPr>
              <a:xfrm rot="5400000">
                <a:off x="1850157" y="2764787"/>
                <a:ext cx="916511" cy="252324"/>
                <a:chOff x="3886200" y="6096000"/>
                <a:chExt cx="3124200" cy="533400"/>
              </a:xfrm>
            </p:grpSpPr>
            <p:sp>
              <p:nvSpPr>
                <p:cNvPr id="44" name="Left-Right Arrow 4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1"/>
              <p:cNvGrpSpPr/>
              <p:nvPr/>
            </p:nvGrpSpPr>
            <p:grpSpPr>
              <a:xfrm rot="5400000">
                <a:off x="1783803" y="3923291"/>
                <a:ext cx="916511" cy="252324"/>
                <a:chOff x="3886200" y="6096000"/>
                <a:chExt cx="3124200" cy="533400"/>
              </a:xfrm>
            </p:grpSpPr>
            <p:sp>
              <p:nvSpPr>
                <p:cNvPr id="4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27432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21336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22098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26670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415988" y="2272553"/>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393576" y="3397624"/>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0"/>
            <p:cNvGrpSpPr/>
            <p:nvPr/>
          </p:nvGrpSpPr>
          <p:grpSpPr>
            <a:xfrm>
              <a:off x="1981200" y="1447800"/>
              <a:ext cx="1676400" cy="838200"/>
              <a:chOff x="4953000" y="1219200"/>
              <a:chExt cx="1676400" cy="838200"/>
            </a:xfrm>
          </p:grpSpPr>
          <p:sp>
            <p:nvSpPr>
              <p:cNvPr id="11" name="Rounded Rectangle 10"/>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55"/>
          <p:cNvGrpSpPr/>
          <p:nvPr/>
        </p:nvGrpSpPr>
        <p:grpSpPr>
          <a:xfrm>
            <a:off x="4696968" y="2209800"/>
            <a:ext cx="2286000" cy="4114800"/>
            <a:chOff x="2819400" y="1981200"/>
            <a:chExt cx="2286000" cy="4114800"/>
          </a:xfrm>
        </p:grpSpPr>
        <p:sp>
          <p:nvSpPr>
            <p:cNvPr id="93" name="Oval 92"/>
            <p:cNvSpPr/>
            <p:nvPr/>
          </p:nvSpPr>
          <p:spPr>
            <a:xfrm rot="4296815">
              <a:off x="3402666" y="5621991"/>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303185" flipH="1">
              <a:off x="3936947" y="5616529"/>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3200400" y="3429000"/>
              <a:ext cx="1447800" cy="2362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705350" y="4132729"/>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819400" y="4078941"/>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21030811">
              <a:off x="4258594" y="2643390"/>
              <a:ext cx="285750" cy="7943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3390900" y="2572871"/>
              <a:ext cx="285750"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p:cNvSpPr/>
            <p:nvPr/>
          </p:nvSpPr>
          <p:spPr>
            <a:xfrm rot="12764133">
              <a:off x="3104890" y="3298877"/>
              <a:ext cx="685800" cy="1183341"/>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Manual Operation 100"/>
            <p:cNvSpPr/>
            <p:nvPr/>
          </p:nvSpPr>
          <p:spPr>
            <a:xfrm rot="8835867" flipH="1">
              <a:off x="4121663" y="3260653"/>
              <a:ext cx="685800" cy="122486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397969">
              <a:off x="2998402" y="3273636"/>
              <a:ext cx="1143585" cy="2048123"/>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1153879">
              <a:off x="3755377" y="3279368"/>
              <a:ext cx="1143585" cy="2046399"/>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rot="10800000">
              <a:off x="3790950" y="3379694"/>
              <a:ext cx="285750" cy="215153"/>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32766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36195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39624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424815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505200" y="2196353"/>
              <a:ext cx="914400" cy="12371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tored Data 109"/>
            <p:cNvSpPr/>
            <p:nvPr/>
          </p:nvSpPr>
          <p:spPr>
            <a:xfrm rot="5400000">
              <a:off x="3720353" y="2034988"/>
              <a:ext cx="484094" cy="9144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a:off x="350520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a:off x="36766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a:off x="39052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a:off x="41338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 Arrow 114"/>
            <p:cNvSpPr/>
            <p:nvPr/>
          </p:nvSpPr>
          <p:spPr>
            <a:xfrm rot="10800000">
              <a:off x="31623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 Arrow 115"/>
            <p:cNvSpPr/>
            <p:nvPr/>
          </p:nvSpPr>
          <p:spPr>
            <a:xfrm rot="10800000">
              <a:off x="40767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nut 116"/>
            <p:cNvSpPr/>
            <p:nvPr/>
          </p:nvSpPr>
          <p:spPr>
            <a:xfrm rot="19961453">
              <a:off x="3806244" y="3578674"/>
              <a:ext cx="281781" cy="252443"/>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 name="TextBox 118"/>
          <p:cNvSpPr txBox="1"/>
          <p:nvPr/>
        </p:nvSpPr>
        <p:spPr>
          <a:xfrm>
            <a:off x="335280" y="984505"/>
            <a:ext cx="3810000" cy="1200329"/>
          </a:xfrm>
          <a:prstGeom prst="rect">
            <a:avLst/>
          </a:prstGeom>
          <a:noFill/>
        </p:spPr>
        <p:txBody>
          <a:bodyPr wrap="square" rtlCol="0">
            <a:spAutoFit/>
          </a:bodyPr>
          <a:lstStyle/>
          <a:p>
            <a:pPr fontAlgn="base"/>
            <a:r>
              <a:rPr lang="en-US" dirty="0">
                <a:solidFill>
                  <a:schemeClr val="bg1"/>
                </a:solidFill>
              </a:rPr>
              <a:t>It was Mosiah I who was commanded of the Lord to depart into the wilderness because of the wickedness of the Nephites (Omni 1:12)</a:t>
            </a:r>
            <a:endParaRPr lang="en-US" sz="1400" dirty="0">
              <a:solidFill>
                <a:schemeClr val="bg1"/>
              </a:solidFill>
            </a:endParaRPr>
          </a:p>
        </p:txBody>
      </p:sp>
      <p:sp>
        <p:nvSpPr>
          <p:cNvPr id="120" name="TextBox 119"/>
          <p:cNvSpPr txBox="1"/>
          <p:nvPr/>
        </p:nvSpPr>
        <p:spPr>
          <a:xfrm>
            <a:off x="7559040" y="5934670"/>
            <a:ext cx="3810000" cy="923330"/>
          </a:xfrm>
          <a:prstGeom prst="rect">
            <a:avLst/>
          </a:prstGeom>
          <a:noFill/>
        </p:spPr>
        <p:txBody>
          <a:bodyPr wrap="square" rtlCol="0">
            <a:spAutoFit/>
          </a:bodyPr>
          <a:lstStyle/>
          <a:p>
            <a:pPr fontAlgn="base"/>
            <a:r>
              <a:rPr lang="en-US" dirty="0">
                <a:solidFill>
                  <a:schemeClr val="bg1"/>
                </a:solidFill>
              </a:rPr>
              <a:t>The book of Mosiah is name after Mosiah II, for he is the one who kept the record</a:t>
            </a:r>
            <a:endParaRPr lang="en-US" sz="1400" dirty="0">
              <a:solidFill>
                <a:schemeClr val="bg1"/>
              </a:solidFill>
            </a:endParaRPr>
          </a:p>
        </p:txBody>
      </p:sp>
      <p:grpSp>
        <p:nvGrpSpPr>
          <p:cNvPr id="207" name="Group 206">
            <a:extLst>
              <a:ext uri="{FF2B5EF4-FFF2-40B4-BE49-F238E27FC236}">
                <a16:creationId xmlns:a16="http://schemas.microsoft.com/office/drawing/2014/main" id="{E9F5FFD0-9EE3-42A1-8518-5B0B5687E947}"/>
              </a:ext>
            </a:extLst>
          </p:cNvPr>
          <p:cNvGrpSpPr/>
          <p:nvPr/>
        </p:nvGrpSpPr>
        <p:grpSpPr>
          <a:xfrm>
            <a:off x="7571232" y="347472"/>
            <a:ext cx="3316543" cy="2319184"/>
            <a:chOff x="3480816" y="1417320"/>
            <a:chExt cx="4105975" cy="2871216"/>
          </a:xfrm>
        </p:grpSpPr>
        <p:grpSp>
          <p:nvGrpSpPr>
            <p:cNvPr id="208" name="Group 207">
              <a:extLst>
                <a:ext uri="{FF2B5EF4-FFF2-40B4-BE49-F238E27FC236}">
                  <a16:creationId xmlns:a16="http://schemas.microsoft.com/office/drawing/2014/main" id="{ACA40636-F0D9-4936-9D26-2ACDA84FC324}"/>
                </a:ext>
              </a:extLst>
            </p:cNvPr>
            <p:cNvGrpSpPr/>
            <p:nvPr/>
          </p:nvGrpSpPr>
          <p:grpSpPr>
            <a:xfrm>
              <a:off x="4489705" y="1779294"/>
              <a:ext cx="1630864" cy="1887450"/>
              <a:chOff x="7653422" y="1435608"/>
              <a:chExt cx="2769586" cy="3757446"/>
            </a:xfrm>
          </p:grpSpPr>
          <p:sp>
            <p:nvSpPr>
              <p:cNvPr id="218" name="Rectangle 2">
                <a:extLst>
                  <a:ext uri="{FF2B5EF4-FFF2-40B4-BE49-F238E27FC236}">
                    <a16:creationId xmlns:a16="http://schemas.microsoft.com/office/drawing/2014/main" id="{4B83CCCF-1783-4C79-8AC3-FB3361FC9E2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5DB504A3-B053-41BD-AF4D-2BAC6815962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9" name="Group 208">
              <a:extLst>
                <a:ext uri="{FF2B5EF4-FFF2-40B4-BE49-F238E27FC236}">
                  <a16:creationId xmlns:a16="http://schemas.microsoft.com/office/drawing/2014/main" id="{79E0AE2B-23FC-41C4-AF65-D7BA859FD883}"/>
                </a:ext>
              </a:extLst>
            </p:cNvPr>
            <p:cNvGrpSpPr/>
            <p:nvPr/>
          </p:nvGrpSpPr>
          <p:grpSpPr>
            <a:xfrm>
              <a:off x="5218177" y="1636776"/>
              <a:ext cx="1822482" cy="2109216"/>
              <a:chOff x="7653422" y="1435608"/>
              <a:chExt cx="2769586" cy="3757446"/>
            </a:xfrm>
          </p:grpSpPr>
          <p:sp>
            <p:nvSpPr>
              <p:cNvPr id="216" name="Rectangle 2">
                <a:extLst>
                  <a:ext uri="{FF2B5EF4-FFF2-40B4-BE49-F238E27FC236}">
                    <a16:creationId xmlns:a16="http://schemas.microsoft.com/office/drawing/2014/main" id="{1B2AB0CD-9BBF-445A-9AA4-088BB26A384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9CF468-2A0A-423B-882F-8181DE9D40B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0" name="Group 209">
              <a:extLst>
                <a:ext uri="{FF2B5EF4-FFF2-40B4-BE49-F238E27FC236}">
                  <a16:creationId xmlns:a16="http://schemas.microsoft.com/office/drawing/2014/main" id="{5CBC7E67-AF77-41E0-B7ED-F6FD66D8FBC8}"/>
                </a:ext>
              </a:extLst>
            </p:cNvPr>
            <p:cNvGrpSpPr/>
            <p:nvPr/>
          </p:nvGrpSpPr>
          <p:grpSpPr>
            <a:xfrm>
              <a:off x="3480816" y="1417320"/>
              <a:ext cx="2162223" cy="2502408"/>
              <a:chOff x="7653422" y="1435608"/>
              <a:chExt cx="2769586" cy="3757446"/>
            </a:xfrm>
          </p:grpSpPr>
          <p:sp>
            <p:nvSpPr>
              <p:cNvPr id="214" name="Rectangle 2">
                <a:extLst>
                  <a:ext uri="{FF2B5EF4-FFF2-40B4-BE49-F238E27FC236}">
                    <a16:creationId xmlns:a16="http://schemas.microsoft.com/office/drawing/2014/main" id="{DF0FBC11-3614-49F8-970E-FCA48EF860F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A8970F65-E03E-4D9E-9816-8B68574E47F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1" name="Group 210">
              <a:extLst>
                <a:ext uri="{FF2B5EF4-FFF2-40B4-BE49-F238E27FC236}">
                  <a16:creationId xmlns:a16="http://schemas.microsoft.com/office/drawing/2014/main" id="{EDCDA544-BC82-4211-8C35-925B5D2FF1F4}"/>
                </a:ext>
              </a:extLst>
            </p:cNvPr>
            <p:cNvGrpSpPr/>
            <p:nvPr/>
          </p:nvGrpSpPr>
          <p:grpSpPr>
            <a:xfrm>
              <a:off x="5394961" y="1751862"/>
              <a:ext cx="2191830" cy="2536674"/>
              <a:chOff x="7653422" y="1435608"/>
              <a:chExt cx="2769586" cy="3757446"/>
            </a:xfrm>
          </p:grpSpPr>
          <p:sp>
            <p:nvSpPr>
              <p:cNvPr id="212" name="Rectangle 2">
                <a:extLst>
                  <a:ext uri="{FF2B5EF4-FFF2-40B4-BE49-F238E27FC236}">
                    <a16:creationId xmlns:a16="http://schemas.microsoft.com/office/drawing/2014/main" id="{74F0172A-7777-44DB-B770-23CB6E2EEB5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82FA3472-6044-455E-B9FC-91C14212102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3" name="Group 53"/>
          <p:cNvGrpSpPr/>
          <p:nvPr/>
        </p:nvGrpSpPr>
        <p:grpSpPr>
          <a:xfrm>
            <a:off x="8327136" y="2426209"/>
            <a:ext cx="1676400" cy="3423435"/>
            <a:chOff x="3276600" y="786829"/>
            <a:chExt cx="1219200" cy="2489771"/>
          </a:xfrm>
        </p:grpSpPr>
        <p:sp>
          <p:nvSpPr>
            <p:cNvPr id="54"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2"/>
            <p:cNvGrpSpPr/>
            <p:nvPr/>
          </p:nvGrpSpPr>
          <p:grpSpPr>
            <a:xfrm rot="5201482">
              <a:off x="3803137" y="1994656"/>
              <a:ext cx="476901" cy="103518"/>
              <a:chOff x="3886200" y="6096000"/>
              <a:chExt cx="3124200" cy="533400"/>
            </a:xfrm>
          </p:grpSpPr>
          <p:sp>
            <p:nvSpPr>
              <p:cNvPr id="89" name="Left-Right Arrow 8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8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 Arrow 9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3"/>
            <p:cNvGrpSpPr/>
            <p:nvPr/>
          </p:nvGrpSpPr>
          <p:grpSpPr>
            <a:xfrm rot="5201482">
              <a:off x="3819688" y="2594378"/>
              <a:ext cx="476901" cy="103518"/>
              <a:chOff x="3886200" y="6096000"/>
              <a:chExt cx="3124200" cy="533400"/>
            </a:xfrm>
          </p:grpSpPr>
          <p:sp>
            <p:nvSpPr>
              <p:cNvPr id="86" name="Left-Right Arrow 8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8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8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67"/>
            <p:cNvGrpSpPr/>
            <p:nvPr/>
          </p:nvGrpSpPr>
          <p:grpSpPr>
            <a:xfrm rot="5400000">
              <a:off x="3578790" y="1999625"/>
              <a:ext cx="476901" cy="103518"/>
              <a:chOff x="3886200" y="6096000"/>
              <a:chExt cx="3124200" cy="533400"/>
            </a:xfrm>
          </p:grpSpPr>
          <p:sp>
            <p:nvSpPr>
              <p:cNvPr id="83" name="Left-Right Arrow 8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eft-Right Arrow 8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eft-Right Arrow 8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rot="5400000">
              <a:off x="3551568" y="2602446"/>
              <a:ext cx="476901" cy="103518"/>
              <a:chOff x="3886200" y="6096000"/>
              <a:chExt cx="3124200" cy="533400"/>
            </a:xfrm>
          </p:grpSpPr>
          <p:sp>
            <p:nvSpPr>
              <p:cNvPr id="8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Diamond 72"/>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55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2" presetClass="exit" presetSubtype="3" fill="hold" nodeType="clickEffect">
                                  <p:stCondLst>
                                    <p:cond delay="0"/>
                                  </p:stCondLst>
                                  <p:childTnLst>
                                    <p:anim calcmode="lin" valueType="num">
                                      <p:cBhvr additive="base">
                                        <p:cTn id="26" dur="2500"/>
                                        <p:tgtEl>
                                          <p:spTgt spid="8"/>
                                        </p:tgtEl>
                                        <p:attrNameLst>
                                          <p:attrName>ppt_x</p:attrName>
                                        </p:attrNameLst>
                                      </p:cBhvr>
                                      <p:tavLst>
                                        <p:tav tm="0">
                                          <p:val>
                                            <p:strVal val="ppt_x"/>
                                          </p:val>
                                        </p:tav>
                                        <p:tav tm="100000">
                                          <p:val>
                                            <p:strVal val="1+ppt_w/2"/>
                                          </p:val>
                                        </p:tav>
                                      </p:tavLst>
                                    </p:anim>
                                    <p:anim calcmode="lin" valueType="num">
                                      <p:cBhvr additive="base">
                                        <p:cTn id="27" dur="2500"/>
                                        <p:tgtEl>
                                          <p:spTgt spid="8"/>
                                        </p:tgtEl>
                                        <p:attrNameLst>
                                          <p:attrName>ppt_y</p:attrName>
                                        </p:attrNameLst>
                                      </p:cBhvr>
                                      <p:tavLst>
                                        <p:tav tm="0">
                                          <p:val>
                                            <p:strVal val="ppt_y"/>
                                          </p:val>
                                        </p:tav>
                                        <p:tav tm="100000">
                                          <p:val>
                                            <p:strVal val="0-ppt_h/2"/>
                                          </p:val>
                                        </p:tav>
                                      </p:tavLst>
                                    </p:anim>
                                    <p:set>
                                      <p:cBhvr>
                                        <p:cTn id="28" dur="1" fill="hold">
                                          <p:stCondLst>
                                            <p:cond delay="2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26"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down)">
                                      <p:cBhvr>
                                        <p:cTn id="35" dur="580">
                                          <p:stCondLst>
                                            <p:cond delay="0"/>
                                          </p:stCondLst>
                                        </p:cTn>
                                        <p:tgtEl>
                                          <p:spTgt spid="92"/>
                                        </p:tgtEl>
                                      </p:cBhvr>
                                    </p:animEffect>
                                    <p:anim calcmode="lin" valueType="num">
                                      <p:cBhvr>
                                        <p:cTn id="3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41" dur="26">
                                          <p:stCondLst>
                                            <p:cond delay="650"/>
                                          </p:stCondLst>
                                        </p:cTn>
                                        <p:tgtEl>
                                          <p:spTgt spid="92"/>
                                        </p:tgtEl>
                                      </p:cBhvr>
                                      <p:to x="100000" y="60000"/>
                                    </p:animScale>
                                    <p:animScale>
                                      <p:cBhvr>
                                        <p:cTn id="42" dur="166" decel="50000">
                                          <p:stCondLst>
                                            <p:cond delay="676"/>
                                          </p:stCondLst>
                                        </p:cTn>
                                        <p:tgtEl>
                                          <p:spTgt spid="92"/>
                                        </p:tgtEl>
                                      </p:cBhvr>
                                      <p:to x="100000" y="100000"/>
                                    </p:animScale>
                                    <p:animScale>
                                      <p:cBhvr>
                                        <p:cTn id="43" dur="26">
                                          <p:stCondLst>
                                            <p:cond delay="1312"/>
                                          </p:stCondLst>
                                        </p:cTn>
                                        <p:tgtEl>
                                          <p:spTgt spid="92"/>
                                        </p:tgtEl>
                                      </p:cBhvr>
                                      <p:to x="100000" y="80000"/>
                                    </p:animScale>
                                    <p:animScale>
                                      <p:cBhvr>
                                        <p:cTn id="44" dur="166" decel="50000">
                                          <p:stCondLst>
                                            <p:cond delay="1338"/>
                                          </p:stCondLst>
                                        </p:cTn>
                                        <p:tgtEl>
                                          <p:spTgt spid="92"/>
                                        </p:tgtEl>
                                      </p:cBhvr>
                                      <p:to x="100000" y="100000"/>
                                    </p:animScale>
                                    <p:animScale>
                                      <p:cBhvr>
                                        <p:cTn id="45" dur="26">
                                          <p:stCondLst>
                                            <p:cond delay="1642"/>
                                          </p:stCondLst>
                                        </p:cTn>
                                        <p:tgtEl>
                                          <p:spTgt spid="92"/>
                                        </p:tgtEl>
                                      </p:cBhvr>
                                      <p:to x="100000" y="90000"/>
                                    </p:animScale>
                                    <p:animScale>
                                      <p:cBhvr>
                                        <p:cTn id="46" dur="166" decel="50000">
                                          <p:stCondLst>
                                            <p:cond delay="1668"/>
                                          </p:stCondLst>
                                        </p:cTn>
                                        <p:tgtEl>
                                          <p:spTgt spid="92"/>
                                        </p:tgtEl>
                                      </p:cBhvr>
                                      <p:to x="100000" y="100000"/>
                                    </p:animScale>
                                    <p:animScale>
                                      <p:cBhvr>
                                        <p:cTn id="47" dur="26">
                                          <p:stCondLst>
                                            <p:cond delay="1808"/>
                                          </p:stCondLst>
                                        </p:cTn>
                                        <p:tgtEl>
                                          <p:spTgt spid="92"/>
                                        </p:tgtEl>
                                      </p:cBhvr>
                                      <p:to x="100000" y="95000"/>
                                    </p:animScale>
                                    <p:animScale>
                                      <p:cBhvr>
                                        <p:cTn id="48" dur="166" decel="50000">
                                          <p:stCondLst>
                                            <p:cond delay="1834"/>
                                          </p:stCondLst>
                                        </p:cTn>
                                        <p:tgtEl>
                                          <p:spTgt spid="92"/>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par>
                                <p:cTn id="53" presetID="26"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80">
                                          <p:stCondLst>
                                            <p:cond delay="0"/>
                                          </p:stCondLst>
                                        </p:cTn>
                                        <p:tgtEl>
                                          <p:spTgt spid="53"/>
                                        </p:tgtEl>
                                      </p:cBhvr>
                                    </p:animEffect>
                                    <p:anim calcmode="lin" valueType="num">
                                      <p:cBhvr>
                                        <p:cTn id="5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1" dur="26">
                                          <p:stCondLst>
                                            <p:cond delay="650"/>
                                          </p:stCondLst>
                                        </p:cTn>
                                        <p:tgtEl>
                                          <p:spTgt spid="53"/>
                                        </p:tgtEl>
                                      </p:cBhvr>
                                      <p:to x="100000" y="60000"/>
                                    </p:animScale>
                                    <p:animScale>
                                      <p:cBhvr>
                                        <p:cTn id="62" dur="166" decel="50000">
                                          <p:stCondLst>
                                            <p:cond delay="676"/>
                                          </p:stCondLst>
                                        </p:cTn>
                                        <p:tgtEl>
                                          <p:spTgt spid="53"/>
                                        </p:tgtEl>
                                      </p:cBhvr>
                                      <p:to x="100000" y="100000"/>
                                    </p:animScale>
                                    <p:animScale>
                                      <p:cBhvr>
                                        <p:cTn id="63" dur="26">
                                          <p:stCondLst>
                                            <p:cond delay="1312"/>
                                          </p:stCondLst>
                                        </p:cTn>
                                        <p:tgtEl>
                                          <p:spTgt spid="53"/>
                                        </p:tgtEl>
                                      </p:cBhvr>
                                      <p:to x="100000" y="80000"/>
                                    </p:animScale>
                                    <p:animScale>
                                      <p:cBhvr>
                                        <p:cTn id="64" dur="166" decel="50000">
                                          <p:stCondLst>
                                            <p:cond delay="1338"/>
                                          </p:stCondLst>
                                        </p:cTn>
                                        <p:tgtEl>
                                          <p:spTgt spid="53"/>
                                        </p:tgtEl>
                                      </p:cBhvr>
                                      <p:to x="100000" y="100000"/>
                                    </p:animScale>
                                    <p:animScale>
                                      <p:cBhvr>
                                        <p:cTn id="65" dur="26">
                                          <p:stCondLst>
                                            <p:cond delay="1642"/>
                                          </p:stCondLst>
                                        </p:cTn>
                                        <p:tgtEl>
                                          <p:spTgt spid="53"/>
                                        </p:tgtEl>
                                      </p:cBhvr>
                                      <p:to x="100000" y="90000"/>
                                    </p:animScale>
                                    <p:animScale>
                                      <p:cBhvr>
                                        <p:cTn id="66" dur="166" decel="50000">
                                          <p:stCondLst>
                                            <p:cond delay="1668"/>
                                          </p:stCondLst>
                                        </p:cTn>
                                        <p:tgtEl>
                                          <p:spTgt spid="53"/>
                                        </p:tgtEl>
                                      </p:cBhvr>
                                      <p:to x="100000" y="100000"/>
                                    </p:animScale>
                                    <p:animScale>
                                      <p:cBhvr>
                                        <p:cTn id="67" dur="26">
                                          <p:stCondLst>
                                            <p:cond delay="1808"/>
                                          </p:stCondLst>
                                        </p:cTn>
                                        <p:tgtEl>
                                          <p:spTgt spid="53"/>
                                        </p:tgtEl>
                                      </p:cBhvr>
                                      <p:to x="100000" y="95000"/>
                                    </p:animScale>
                                    <p:animScale>
                                      <p:cBhvr>
                                        <p:cTn id="68"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9" grpId="0"/>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0A0B7F0C-5123-4E42-B040-42C76E3BA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267" cy="6858000"/>
          </a:xfrm>
          <a:prstGeom prst="rect">
            <a:avLst/>
          </a:prstGeom>
        </p:spPr>
      </p:pic>
      <p:sp>
        <p:nvSpPr>
          <p:cNvPr id="6" name="TextBox 5"/>
          <p:cNvSpPr txBox="1"/>
          <p:nvPr/>
        </p:nvSpPr>
        <p:spPr>
          <a:xfrm>
            <a:off x="152400" y="6550223"/>
            <a:ext cx="9144000" cy="307777"/>
          </a:xfrm>
          <a:prstGeom prst="rect">
            <a:avLst/>
          </a:prstGeom>
          <a:noFill/>
        </p:spPr>
        <p:txBody>
          <a:bodyPr wrap="square" rtlCol="0">
            <a:spAutoFit/>
          </a:bodyPr>
          <a:lstStyle/>
          <a:p>
            <a:r>
              <a:rPr lang="en-US" sz="1400" dirty="0">
                <a:solidFill>
                  <a:schemeClr val="bg1"/>
                </a:solidFill>
              </a:rPr>
              <a:t>Mosiah 6:1-3</a:t>
            </a:r>
          </a:p>
        </p:txBody>
      </p:sp>
      <p:sp>
        <p:nvSpPr>
          <p:cNvPr id="7" name="TextBox 6"/>
          <p:cNvSpPr txBox="1"/>
          <p:nvPr/>
        </p:nvSpPr>
        <p:spPr>
          <a:xfrm>
            <a:off x="1828800" y="685801"/>
            <a:ext cx="5715000" cy="1323439"/>
          </a:xfrm>
          <a:prstGeom prst="rect">
            <a:avLst/>
          </a:prstGeom>
          <a:noFill/>
        </p:spPr>
        <p:txBody>
          <a:bodyPr wrap="square" rtlCol="0">
            <a:spAutoFit/>
          </a:bodyPr>
          <a:lstStyle/>
          <a:p>
            <a:pPr fontAlgn="base"/>
            <a:r>
              <a:rPr lang="en-US" sz="2000" dirty="0">
                <a:solidFill>
                  <a:schemeClr val="bg1"/>
                </a:solidFill>
              </a:rPr>
              <a:t>It was important for King Benjamin to keep a record of the names of those who entered into a covenant with the Lord</a:t>
            </a:r>
          </a:p>
          <a:p>
            <a:pPr fontAlgn="base"/>
            <a:endParaRPr lang="en-US" sz="2000" dirty="0">
              <a:solidFill>
                <a:schemeClr val="bg1"/>
              </a:solidFill>
            </a:endParaRP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Last Words of King Benjamin</a:t>
            </a:r>
          </a:p>
        </p:txBody>
      </p:sp>
      <p:sp>
        <p:nvSpPr>
          <p:cNvPr id="11" name="TextBox 10"/>
          <p:cNvSpPr txBox="1"/>
          <p:nvPr/>
        </p:nvSpPr>
        <p:spPr>
          <a:xfrm>
            <a:off x="1905000" y="2286001"/>
            <a:ext cx="5715000" cy="1323439"/>
          </a:xfrm>
          <a:prstGeom prst="rect">
            <a:avLst/>
          </a:prstGeom>
          <a:noFill/>
        </p:spPr>
        <p:txBody>
          <a:bodyPr wrap="square" rtlCol="0">
            <a:spAutoFit/>
          </a:bodyPr>
          <a:lstStyle/>
          <a:p>
            <a:pPr fontAlgn="base"/>
            <a:r>
              <a:rPr lang="en-US" sz="2000" dirty="0">
                <a:solidFill>
                  <a:schemeClr val="bg1"/>
                </a:solidFill>
              </a:rPr>
              <a:t>Everyone except little children entered into the covenant and had taken upon them the name of Christ</a:t>
            </a:r>
          </a:p>
          <a:p>
            <a:pPr fontAlgn="base"/>
            <a:endParaRPr lang="en-US" sz="2000" dirty="0">
              <a:solidFill>
                <a:schemeClr val="bg1"/>
              </a:solidFill>
            </a:endParaRPr>
          </a:p>
        </p:txBody>
      </p:sp>
      <p:sp>
        <p:nvSpPr>
          <p:cNvPr id="14" name="TextBox 13"/>
          <p:cNvSpPr txBox="1"/>
          <p:nvPr/>
        </p:nvSpPr>
        <p:spPr>
          <a:xfrm>
            <a:off x="4678680" y="3770376"/>
            <a:ext cx="5715000" cy="2862322"/>
          </a:xfrm>
          <a:prstGeom prst="rect">
            <a:avLst/>
          </a:prstGeom>
          <a:noFill/>
        </p:spPr>
        <p:txBody>
          <a:bodyPr wrap="square" rtlCol="0">
            <a:spAutoFit/>
          </a:bodyPr>
          <a:lstStyle/>
          <a:p>
            <a:pPr fontAlgn="base"/>
            <a:r>
              <a:rPr lang="en-US" sz="2000" dirty="0">
                <a:solidFill>
                  <a:schemeClr val="bg1"/>
                </a:solidFill>
              </a:rPr>
              <a:t>King Benjamin consecrated his son Mosiah to be a ruler and a king over his people</a:t>
            </a:r>
          </a:p>
          <a:p>
            <a:pPr fontAlgn="base"/>
            <a:endParaRPr lang="en-US" sz="2000" dirty="0">
              <a:solidFill>
                <a:schemeClr val="bg1"/>
              </a:solidFill>
            </a:endParaRPr>
          </a:p>
          <a:p>
            <a:pPr fontAlgn="base"/>
            <a:r>
              <a:rPr lang="en-US" sz="2000" dirty="0">
                <a:solidFill>
                  <a:schemeClr val="bg1"/>
                </a:solidFill>
              </a:rPr>
              <a:t>He also appointed priest to teach the people and to remind them of their covenants</a:t>
            </a:r>
          </a:p>
          <a:p>
            <a:pPr fontAlgn="base"/>
            <a:endParaRPr lang="en-US" sz="2000" dirty="0">
              <a:solidFill>
                <a:schemeClr val="bg1"/>
              </a:solidFill>
            </a:endParaRPr>
          </a:p>
          <a:p>
            <a:pPr fontAlgn="base"/>
            <a:r>
              <a:rPr lang="en-US" sz="2000" dirty="0">
                <a:solidFill>
                  <a:schemeClr val="bg1"/>
                </a:solidFill>
              </a:rPr>
              <a:t>He dismissed each family to return to their own houses</a:t>
            </a:r>
          </a:p>
          <a:p>
            <a:pPr fontAlgn="base"/>
            <a:endParaRPr lang="en-US" sz="2000" dirty="0">
              <a:solidFill>
                <a:schemeClr val="bg1"/>
              </a:solidFill>
            </a:endParaRPr>
          </a:p>
        </p:txBody>
      </p:sp>
      <p:grpSp>
        <p:nvGrpSpPr>
          <p:cNvPr id="42" name="Group 46"/>
          <p:cNvGrpSpPr/>
          <p:nvPr/>
        </p:nvGrpSpPr>
        <p:grpSpPr>
          <a:xfrm>
            <a:off x="7239000" y="1066800"/>
            <a:ext cx="3028950" cy="2342924"/>
            <a:chOff x="802558" y="4166401"/>
            <a:chExt cx="1981641" cy="1586581"/>
          </a:xfrm>
        </p:grpSpPr>
        <p:grpSp>
          <p:nvGrpSpPr>
            <p:cNvPr id="44" name="Group 16"/>
            <p:cNvGrpSpPr/>
            <p:nvPr/>
          </p:nvGrpSpPr>
          <p:grpSpPr>
            <a:xfrm>
              <a:off x="802558" y="4166401"/>
              <a:ext cx="1981641" cy="1586581"/>
              <a:chOff x="-2011680" y="1349418"/>
              <a:chExt cx="7269480" cy="6346781"/>
            </a:xfrm>
          </p:grpSpPr>
          <p:grpSp>
            <p:nvGrpSpPr>
              <p:cNvPr id="46" name="Group 1"/>
              <p:cNvGrpSpPr/>
              <p:nvPr/>
            </p:nvGrpSpPr>
            <p:grpSpPr>
              <a:xfrm>
                <a:off x="-2011680" y="1349418"/>
                <a:ext cx="7269480" cy="6346781"/>
                <a:chOff x="-137160" y="1426805"/>
                <a:chExt cx="2423160" cy="1697395"/>
              </a:xfrm>
            </p:grpSpPr>
            <p:sp>
              <p:nvSpPr>
                <p:cNvPr id="51"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57" name="Group 35"/>
          <p:cNvGrpSpPr/>
          <p:nvPr/>
        </p:nvGrpSpPr>
        <p:grpSpPr>
          <a:xfrm>
            <a:off x="7620001" y="2514600"/>
            <a:ext cx="539859" cy="533400"/>
            <a:chOff x="3642609" y="950626"/>
            <a:chExt cx="3028014" cy="2991787"/>
          </a:xfrm>
        </p:grpSpPr>
        <p:grpSp>
          <p:nvGrpSpPr>
            <p:cNvPr id="58" name="Group 28"/>
            <p:cNvGrpSpPr/>
            <p:nvPr/>
          </p:nvGrpSpPr>
          <p:grpSpPr>
            <a:xfrm>
              <a:off x="3642609" y="950626"/>
              <a:ext cx="1184223" cy="2966779"/>
              <a:chOff x="3642609" y="950626"/>
              <a:chExt cx="1184223" cy="2966779"/>
            </a:xfrm>
          </p:grpSpPr>
          <p:sp>
            <p:nvSpPr>
              <p:cNvPr id="65" name="Oval 64"/>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4"/>
            <p:cNvGrpSpPr/>
            <p:nvPr/>
          </p:nvGrpSpPr>
          <p:grpSpPr>
            <a:xfrm>
              <a:off x="5334001" y="990600"/>
              <a:ext cx="1336622" cy="2951813"/>
              <a:chOff x="5486399" y="990600"/>
              <a:chExt cx="1184223" cy="2774405"/>
            </a:xfrm>
          </p:grpSpPr>
          <p:sp>
            <p:nvSpPr>
              <p:cNvPr id="60" name="Oval 59"/>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35"/>
          <p:cNvGrpSpPr/>
          <p:nvPr/>
        </p:nvGrpSpPr>
        <p:grpSpPr>
          <a:xfrm>
            <a:off x="9567303" y="2514600"/>
            <a:ext cx="539859" cy="533400"/>
            <a:chOff x="3642609" y="950626"/>
            <a:chExt cx="3028014" cy="2991787"/>
          </a:xfrm>
        </p:grpSpPr>
        <p:grpSp>
          <p:nvGrpSpPr>
            <p:cNvPr id="71" name="Group 28"/>
            <p:cNvGrpSpPr/>
            <p:nvPr/>
          </p:nvGrpSpPr>
          <p:grpSpPr>
            <a:xfrm>
              <a:off x="3642609" y="950626"/>
              <a:ext cx="1184223" cy="2966779"/>
              <a:chOff x="3642609" y="950626"/>
              <a:chExt cx="1184223" cy="2966779"/>
            </a:xfrm>
          </p:grpSpPr>
          <p:sp>
            <p:nvSpPr>
              <p:cNvPr id="78" name="Oval 77"/>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4"/>
            <p:cNvGrpSpPr/>
            <p:nvPr/>
          </p:nvGrpSpPr>
          <p:grpSpPr>
            <a:xfrm>
              <a:off x="5334001" y="990600"/>
              <a:ext cx="1336622" cy="2951813"/>
              <a:chOff x="5486399" y="990600"/>
              <a:chExt cx="1184223" cy="2774405"/>
            </a:xfrm>
          </p:grpSpPr>
          <p:sp>
            <p:nvSpPr>
              <p:cNvPr id="73" name="Oval 72"/>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35"/>
          <p:cNvGrpSpPr/>
          <p:nvPr/>
        </p:nvGrpSpPr>
        <p:grpSpPr>
          <a:xfrm>
            <a:off x="7924801" y="1981201"/>
            <a:ext cx="429761" cy="424619"/>
            <a:chOff x="3642609" y="950626"/>
            <a:chExt cx="3028014" cy="2991787"/>
          </a:xfrm>
        </p:grpSpPr>
        <p:grpSp>
          <p:nvGrpSpPr>
            <p:cNvPr id="84" name="Group 28"/>
            <p:cNvGrpSpPr/>
            <p:nvPr/>
          </p:nvGrpSpPr>
          <p:grpSpPr>
            <a:xfrm>
              <a:off x="3642609" y="950626"/>
              <a:ext cx="1184223" cy="2966779"/>
              <a:chOff x="3642609" y="950626"/>
              <a:chExt cx="1184223" cy="2966779"/>
            </a:xfrm>
          </p:grpSpPr>
          <p:sp>
            <p:nvSpPr>
              <p:cNvPr id="91" name="Oval 90"/>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34"/>
            <p:cNvGrpSpPr/>
            <p:nvPr/>
          </p:nvGrpSpPr>
          <p:grpSpPr>
            <a:xfrm>
              <a:off x="5334001" y="990600"/>
              <a:ext cx="1336622" cy="2951813"/>
              <a:chOff x="5486399" y="990600"/>
              <a:chExt cx="1184223" cy="2774405"/>
            </a:xfrm>
          </p:grpSpPr>
          <p:sp>
            <p:nvSpPr>
              <p:cNvPr id="86" name="Oval 85"/>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35"/>
          <p:cNvGrpSpPr/>
          <p:nvPr/>
        </p:nvGrpSpPr>
        <p:grpSpPr>
          <a:xfrm>
            <a:off x="9220200" y="1828800"/>
            <a:ext cx="462736" cy="457200"/>
            <a:chOff x="3642609" y="950626"/>
            <a:chExt cx="3028014" cy="2991787"/>
          </a:xfrm>
        </p:grpSpPr>
        <p:grpSp>
          <p:nvGrpSpPr>
            <p:cNvPr id="97" name="Group 28"/>
            <p:cNvGrpSpPr/>
            <p:nvPr/>
          </p:nvGrpSpPr>
          <p:grpSpPr>
            <a:xfrm>
              <a:off x="3642609" y="950626"/>
              <a:ext cx="1184223" cy="2966779"/>
              <a:chOff x="3642609" y="950626"/>
              <a:chExt cx="1184223" cy="2966779"/>
            </a:xfrm>
          </p:grpSpPr>
          <p:sp>
            <p:nvSpPr>
              <p:cNvPr id="104" name="Oval 103"/>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4"/>
            <p:cNvGrpSpPr/>
            <p:nvPr/>
          </p:nvGrpSpPr>
          <p:grpSpPr>
            <a:xfrm>
              <a:off x="5334001" y="990600"/>
              <a:ext cx="1336622" cy="2951813"/>
              <a:chOff x="5486399" y="990600"/>
              <a:chExt cx="1184223" cy="2774405"/>
            </a:xfrm>
          </p:grpSpPr>
          <p:sp>
            <p:nvSpPr>
              <p:cNvPr id="99" name="Oval 98"/>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35"/>
          <p:cNvGrpSpPr/>
          <p:nvPr/>
        </p:nvGrpSpPr>
        <p:grpSpPr>
          <a:xfrm>
            <a:off x="7467601" y="1371600"/>
            <a:ext cx="457200" cy="451730"/>
            <a:chOff x="3642609" y="950626"/>
            <a:chExt cx="3028014" cy="2991787"/>
          </a:xfrm>
        </p:grpSpPr>
        <p:grpSp>
          <p:nvGrpSpPr>
            <p:cNvPr id="110" name="Group 28"/>
            <p:cNvGrpSpPr/>
            <p:nvPr/>
          </p:nvGrpSpPr>
          <p:grpSpPr>
            <a:xfrm>
              <a:off x="3642609" y="950626"/>
              <a:ext cx="1184223" cy="2966779"/>
              <a:chOff x="3642609" y="950626"/>
              <a:chExt cx="1184223" cy="2966779"/>
            </a:xfrm>
          </p:grpSpPr>
          <p:sp>
            <p:nvSpPr>
              <p:cNvPr id="117" name="Oval 116"/>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4"/>
            <p:cNvGrpSpPr/>
            <p:nvPr/>
          </p:nvGrpSpPr>
          <p:grpSpPr>
            <a:xfrm>
              <a:off x="5334001" y="990600"/>
              <a:ext cx="1336622" cy="2951813"/>
              <a:chOff x="5486399" y="990600"/>
              <a:chExt cx="1184223" cy="2774405"/>
            </a:xfrm>
          </p:grpSpPr>
          <p:sp>
            <p:nvSpPr>
              <p:cNvPr id="112" name="Oval 111"/>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a:extLst>
              <a:ext uri="{FF2B5EF4-FFF2-40B4-BE49-F238E27FC236}">
                <a16:creationId xmlns:a16="http://schemas.microsoft.com/office/drawing/2014/main" id="{91146D7F-4985-4256-B6DF-2C11FF3DB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36" y="3599307"/>
            <a:ext cx="3327654" cy="2139206"/>
          </a:xfrm>
          <a:prstGeom prst="rect">
            <a:avLst/>
          </a:prstGeom>
        </p:spPr>
      </p:pic>
    </p:spTree>
    <p:extLst>
      <p:ext uri="{BB962C8B-B14F-4D97-AF65-F5344CB8AC3E}">
        <p14:creationId xmlns:p14="http://schemas.microsoft.com/office/powerpoint/2010/main" val="16713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animEffect transition="in" filter="fade">
                                      <p:cBhvr>
                                        <p:cTn id="9" dur="2000"/>
                                        <p:tgtEl>
                                          <p:spTgt spid="109"/>
                                        </p:tgtEl>
                                      </p:cBhvr>
                                    </p:animEffect>
                                  </p:childTnLst>
                                </p:cTn>
                              </p:par>
                              <p:par>
                                <p:cTn id="10" presetID="10"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2000"/>
                                        <p:tgtEl>
                                          <p:spTgt spid="83"/>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2000"/>
                                        <p:tgtEl>
                                          <p:spTgt spid="96"/>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4" end="4"/>
                                            </p:txEl>
                                          </p:spTgt>
                                        </p:tgtEl>
                                        <p:attrNameLst>
                                          <p:attrName>style.visibility</p:attrName>
                                        </p:attrNameLst>
                                      </p:cBhvr>
                                      <p:to>
                                        <p:strVal val="visible"/>
                                      </p:to>
                                    </p:set>
                                  </p:childTnLst>
                                </p:cTn>
                              </p:par>
                              <p:par>
                                <p:cTn id="44" presetID="2" presetClass="exit" presetSubtype="8" fill="hold" nodeType="withEffect">
                                  <p:stCondLst>
                                    <p:cond delay="0"/>
                                  </p:stCondLst>
                                  <p:childTnLst>
                                    <p:anim calcmode="lin" valueType="num">
                                      <p:cBhvr additive="base">
                                        <p:cTn id="45" dur="2000"/>
                                        <p:tgtEl>
                                          <p:spTgt spid="70"/>
                                        </p:tgtEl>
                                        <p:attrNameLst>
                                          <p:attrName>ppt_x</p:attrName>
                                        </p:attrNameLst>
                                      </p:cBhvr>
                                      <p:tavLst>
                                        <p:tav tm="0">
                                          <p:val>
                                            <p:strVal val="ppt_x"/>
                                          </p:val>
                                        </p:tav>
                                        <p:tav tm="100000">
                                          <p:val>
                                            <p:strVal val="0-ppt_w/2"/>
                                          </p:val>
                                        </p:tav>
                                      </p:tavLst>
                                    </p:anim>
                                    <p:anim calcmode="lin" valueType="num">
                                      <p:cBhvr additive="base">
                                        <p:cTn id="46" dur="2000"/>
                                        <p:tgtEl>
                                          <p:spTgt spid="70"/>
                                        </p:tgtEl>
                                        <p:attrNameLst>
                                          <p:attrName>ppt_y</p:attrName>
                                        </p:attrNameLst>
                                      </p:cBhvr>
                                      <p:tavLst>
                                        <p:tav tm="0">
                                          <p:val>
                                            <p:strVal val="ppt_y"/>
                                          </p:val>
                                        </p:tav>
                                        <p:tav tm="100000">
                                          <p:val>
                                            <p:strVal val="ppt_y"/>
                                          </p:val>
                                        </p:tav>
                                      </p:tavLst>
                                    </p:anim>
                                    <p:set>
                                      <p:cBhvr>
                                        <p:cTn id="47" dur="1" fill="hold">
                                          <p:stCondLst>
                                            <p:cond delay="1999"/>
                                          </p:stCondLst>
                                        </p:cTn>
                                        <p:tgtEl>
                                          <p:spTgt spid="70"/>
                                        </p:tgtEl>
                                        <p:attrNameLst>
                                          <p:attrName>style.visibility</p:attrName>
                                        </p:attrNameLst>
                                      </p:cBhvr>
                                      <p:to>
                                        <p:strVal val="hidden"/>
                                      </p:to>
                                    </p:set>
                                  </p:childTnLst>
                                </p:cTn>
                              </p:par>
                              <p:par>
                                <p:cTn id="48" presetID="2" presetClass="exit" presetSubtype="8" fill="hold" nodeType="withEffect">
                                  <p:stCondLst>
                                    <p:cond delay="0"/>
                                  </p:stCondLst>
                                  <p:childTnLst>
                                    <p:anim calcmode="lin" valueType="num">
                                      <p:cBhvr additive="base">
                                        <p:cTn id="49" dur="2000"/>
                                        <p:tgtEl>
                                          <p:spTgt spid="96"/>
                                        </p:tgtEl>
                                        <p:attrNameLst>
                                          <p:attrName>ppt_x</p:attrName>
                                        </p:attrNameLst>
                                      </p:cBhvr>
                                      <p:tavLst>
                                        <p:tav tm="0">
                                          <p:val>
                                            <p:strVal val="ppt_x"/>
                                          </p:val>
                                        </p:tav>
                                        <p:tav tm="100000">
                                          <p:val>
                                            <p:strVal val="0-ppt_w/2"/>
                                          </p:val>
                                        </p:tav>
                                      </p:tavLst>
                                    </p:anim>
                                    <p:anim calcmode="lin" valueType="num">
                                      <p:cBhvr additive="base">
                                        <p:cTn id="50" dur="2000"/>
                                        <p:tgtEl>
                                          <p:spTgt spid="96"/>
                                        </p:tgtEl>
                                        <p:attrNameLst>
                                          <p:attrName>ppt_y</p:attrName>
                                        </p:attrNameLst>
                                      </p:cBhvr>
                                      <p:tavLst>
                                        <p:tav tm="0">
                                          <p:val>
                                            <p:strVal val="ppt_y"/>
                                          </p:val>
                                        </p:tav>
                                        <p:tav tm="100000">
                                          <p:val>
                                            <p:strVal val="ppt_y"/>
                                          </p:val>
                                        </p:tav>
                                      </p:tavLst>
                                    </p:anim>
                                    <p:set>
                                      <p:cBhvr>
                                        <p:cTn id="51" dur="1" fill="hold">
                                          <p:stCondLst>
                                            <p:cond delay="1999"/>
                                          </p:stCondLst>
                                        </p:cTn>
                                        <p:tgtEl>
                                          <p:spTgt spid="96"/>
                                        </p:tgtEl>
                                        <p:attrNameLst>
                                          <p:attrName>style.visibility</p:attrName>
                                        </p:attrNameLst>
                                      </p:cBhvr>
                                      <p:to>
                                        <p:strVal val="hidden"/>
                                      </p:to>
                                    </p:set>
                                  </p:childTnLst>
                                </p:cTn>
                              </p:par>
                              <p:par>
                                <p:cTn id="52" presetID="2" presetClass="exit" presetSubtype="8" fill="hold" nodeType="withEffect">
                                  <p:stCondLst>
                                    <p:cond delay="0"/>
                                  </p:stCondLst>
                                  <p:childTnLst>
                                    <p:anim calcmode="lin" valueType="num">
                                      <p:cBhvr additive="base">
                                        <p:cTn id="53" dur="2000"/>
                                        <p:tgtEl>
                                          <p:spTgt spid="57"/>
                                        </p:tgtEl>
                                        <p:attrNameLst>
                                          <p:attrName>ppt_x</p:attrName>
                                        </p:attrNameLst>
                                      </p:cBhvr>
                                      <p:tavLst>
                                        <p:tav tm="0">
                                          <p:val>
                                            <p:strVal val="ppt_x"/>
                                          </p:val>
                                        </p:tav>
                                        <p:tav tm="100000">
                                          <p:val>
                                            <p:strVal val="0-ppt_w/2"/>
                                          </p:val>
                                        </p:tav>
                                      </p:tavLst>
                                    </p:anim>
                                    <p:anim calcmode="lin" valueType="num">
                                      <p:cBhvr additive="base">
                                        <p:cTn id="54" dur="2000"/>
                                        <p:tgtEl>
                                          <p:spTgt spid="57"/>
                                        </p:tgtEl>
                                        <p:attrNameLst>
                                          <p:attrName>ppt_y</p:attrName>
                                        </p:attrNameLst>
                                      </p:cBhvr>
                                      <p:tavLst>
                                        <p:tav tm="0">
                                          <p:val>
                                            <p:strVal val="ppt_y"/>
                                          </p:val>
                                        </p:tav>
                                        <p:tav tm="100000">
                                          <p:val>
                                            <p:strVal val="ppt_y"/>
                                          </p:val>
                                        </p:tav>
                                      </p:tavLst>
                                    </p:anim>
                                    <p:set>
                                      <p:cBhvr>
                                        <p:cTn id="55" dur="1" fill="hold">
                                          <p:stCondLst>
                                            <p:cond delay="1999"/>
                                          </p:stCondLst>
                                        </p:cTn>
                                        <p:tgtEl>
                                          <p:spTgt spid="57"/>
                                        </p:tgtEl>
                                        <p:attrNameLst>
                                          <p:attrName>style.visibility</p:attrName>
                                        </p:attrNameLst>
                                      </p:cBhvr>
                                      <p:to>
                                        <p:strVal val="hidden"/>
                                      </p:to>
                                    </p:set>
                                  </p:childTnLst>
                                </p:cTn>
                              </p:par>
                              <p:par>
                                <p:cTn id="56" presetID="2" presetClass="exit" presetSubtype="8" fill="hold" nodeType="withEffect">
                                  <p:stCondLst>
                                    <p:cond delay="0"/>
                                  </p:stCondLst>
                                  <p:childTnLst>
                                    <p:anim calcmode="lin" valueType="num">
                                      <p:cBhvr additive="base">
                                        <p:cTn id="57" dur="2000"/>
                                        <p:tgtEl>
                                          <p:spTgt spid="83"/>
                                        </p:tgtEl>
                                        <p:attrNameLst>
                                          <p:attrName>ppt_x</p:attrName>
                                        </p:attrNameLst>
                                      </p:cBhvr>
                                      <p:tavLst>
                                        <p:tav tm="0">
                                          <p:val>
                                            <p:strVal val="ppt_x"/>
                                          </p:val>
                                        </p:tav>
                                        <p:tav tm="100000">
                                          <p:val>
                                            <p:strVal val="0-ppt_w/2"/>
                                          </p:val>
                                        </p:tav>
                                      </p:tavLst>
                                    </p:anim>
                                    <p:anim calcmode="lin" valueType="num">
                                      <p:cBhvr additive="base">
                                        <p:cTn id="58" dur="2000"/>
                                        <p:tgtEl>
                                          <p:spTgt spid="83"/>
                                        </p:tgtEl>
                                        <p:attrNameLst>
                                          <p:attrName>ppt_y</p:attrName>
                                        </p:attrNameLst>
                                      </p:cBhvr>
                                      <p:tavLst>
                                        <p:tav tm="0">
                                          <p:val>
                                            <p:strVal val="ppt_y"/>
                                          </p:val>
                                        </p:tav>
                                        <p:tav tm="100000">
                                          <p:val>
                                            <p:strVal val="ppt_y"/>
                                          </p:val>
                                        </p:tav>
                                      </p:tavLst>
                                    </p:anim>
                                    <p:set>
                                      <p:cBhvr>
                                        <p:cTn id="59" dur="1" fill="hold">
                                          <p:stCondLst>
                                            <p:cond delay="1999"/>
                                          </p:stCondLst>
                                        </p:cTn>
                                        <p:tgtEl>
                                          <p:spTgt spid="83"/>
                                        </p:tgtEl>
                                        <p:attrNameLst>
                                          <p:attrName>style.visibility</p:attrName>
                                        </p:attrNameLst>
                                      </p:cBhvr>
                                      <p:to>
                                        <p:strVal val="hidden"/>
                                      </p:to>
                                    </p:set>
                                  </p:childTnLst>
                                </p:cTn>
                              </p:par>
                              <p:par>
                                <p:cTn id="60" presetID="2" presetClass="exit" presetSubtype="8" fill="hold" nodeType="withEffect">
                                  <p:stCondLst>
                                    <p:cond delay="0"/>
                                  </p:stCondLst>
                                  <p:childTnLst>
                                    <p:anim calcmode="lin" valueType="num">
                                      <p:cBhvr additive="base">
                                        <p:cTn id="61" dur="2000"/>
                                        <p:tgtEl>
                                          <p:spTgt spid="109"/>
                                        </p:tgtEl>
                                        <p:attrNameLst>
                                          <p:attrName>ppt_x</p:attrName>
                                        </p:attrNameLst>
                                      </p:cBhvr>
                                      <p:tavLst>
                                        <p:tav tm="0">
                                          <p:val>
                                            <p:strVal val="ppt_x"/>
                                          </p:val>
                                        </p:tav>
                                        <p:tav tm="100000">
                                          <p:val>
                                            <p:strVal val="0-ppt_w/2"/>
                                          </p:val>
                                        </p:tav>
                                      </p:tavLst>
                                    </p:anim>
                                    <p:anim calcmode="lin" valueType="num">
                                      <p:cBhvr additive="base">
                                        <p:cTn id="62" dur="2000"/>
                                        <p:tgtEl>
                                          <p:spTgt spid="109"/>
                                        </p:tgtEl>
                                        <p:attrNameLst>
                                          <p:attrName>ppt_y</p:attrName>
                                        </p:attrNameLst>
                                      </p:cBhvr>
                                      <p:tavLst>
                                        <p:tav tm="0">
                                          <p:val>
                                            <p:strVal val="ppt_y"/>
                                          </p:val>
                                        </p:tav>
                                        <p:tav tm="100000">
                                          <p:val>
                                            <p:strVal val="ppt_y"/>
                                          </p:val>
                                        </p:tav>
                                      </p:tavLst>
                                    </p:anim>
                                    <p:set>
                                      <p:cBhvr>
                                        <p:cTn id="63" dur="1" fill="hold">
                                          <p:stCondLst>
                                            <p:cond delay="1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A7A0370-08DB-4B71-9B5B-36EA7D42C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267"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Vijaya" pitchFamily="34" charset="0"/>
                <a:cs typeface="Vijaya" pitchFamily="34" charset="0"/>
              </a:rPr>
              <a:t>Mosiah’s</a:t>
            </a:r>
            <a:r>
              <a:rPr lang="en-US" sz="4400" dirty="0">
                <a:solidFill>
                  <a:schemeClr val="bg1"/>
                </a:solidFill>
                <a:latin typeface="Vijaya" pitchFamily="34" charset="0"/>
                <a:cs typeface="Vijaya" pitchFamily="34" charset="0"/>
              </a:rPr>
              <a:t> Reign</a:t>
            </a:r>
          </a:p>
        </p:txBody>
      </p:sp>
      <p:sp>
        <p:nvSpPr>
          <p:cNvPr id="11" name="TextBox 10"/>
          <p:cNvSpPr txBox="1"/>
          <p:nvPr/>
        </p:nvSpPr>
        <p:spPr>
          <a:xfrm>
            <a:off x="310896" y="762000"/>
            <a:ext cx="7537704" cy="5632311"/>
          </a:xfrm>
          <a:prstGeom prst="rect">
            <a:avLst/>
          </a:prstGeom>
          <a:noFill/>
        </p:spPr>
        <p:txBody>
          <a:bodyPr wrap="square" rtlCol="0">
            <a:spAutoFit/>
          </a:bodyPr>
          <a:lstStyle/>
          <a:p>
            <a:pPr fontAlgn="base"/>
            <a:r>
              <a:rPr lang="en-US" sz="2000" dirty="0">
                <a:solidFill>
                  <a:schemeClr val="bg1"/>
                </a:solidFill>
              </a:rPr>
              <a:t>Mosiah was 30 years old when he began to reign</a:t>
            </a:r>
          </a:p>
          <a:p>
            <a:pPr fontAlgn="base"/>
            <a:endParaRPr lang="en-US" sz="2000" dirty="0">
              <a:solidFill>
                <a:schemeClr val="bg1"/>
              </a:solidFill>
            </a:endParaRPr>
          </a:p>
          <a:p>
            <a:pPr fontAlgn="base"/>
            <a:r>
              <a:rPr lang="en-US" sz="2000" dirty="0">
                <a:solidFill>
                  <a:schemeClr val="bg1"/>
                </a:solidFill>
              </a:rPr>
              <a:t>It was 466 years from the time that Lehi left Jerusalem</a:t>
            </a:r>
          </a:p>
          <a:p>
            <a:pPr fontAlgn="base"/>
            <a:endParaRPr lang="en-US" sz="2000" dirty="0">
              <a:solidFill>
                <a:schemeClr val="bg1"/>
              </a:solidFill>
            </a:endParaRPr>
          </a:p>
          <a:p>
            <a:pPr fontAlgn="base"/>
            <a:r>
              <a:rPr lang="en-US" sz="2000" dirty="0">
                <a:solidFill>
                  <a:schemeClr val="bg1"/>
                </a:solidFill>
              </a:rPr>
              <a:t>King Benjamin lived 3 more years then died</a:t>
            </a:r>
          </a:p>
          <a:p>
            <a:pPr fontAlgn="base"/>
            <a:endParaRPr lang="en-US" sz="2000" dirty="0">
              <a:solidFill>
                <a:schemeClr val="bg1"/>
              </a:solidFill>
            </a:endParaRPr>
          </a:p>
          <a:p>
            <a:pPr fontAlgn="base"/>
            <a:r>
              <a:rPr lang="en-US" sz="2000" dirty="0">
                <a:solidFill>
                  <a:schemeClr val="bg1"/>
                </a:solidFill>
              </a:rPr>
              <a:t>King Mosiah did “walk in the ways of the Lord, and did observe his judgments and his statutes, and did keep his commandment in all things”</a:t>
            </a:r>
          </a:p>
          <a:p>
            <a:pPr fontAlgn="base"/>
            <a:endParaRPr lang="en-US" sz="2000" dirty="0">
              <a:solidFill>
                <a:schemeClr val="bg1"/>
              </a:solidFill>
            </a:endParaRPr>
          </a:p>
          <a:p>
            <a:pPr fontAlgn="base"/>
            <a:r>
              <a:rPr lang="en-US" sz="2000" dirty="0">
                <a:solidFill>
                  <a:schemeClr val="bg1"/>
                </a:solidFill>
              </a:rPr>
              <a:t>King Mosiah had his people till the earth and produce things for themselves like his father had done</a:t>
            </a:r>
          </a:p>
          <a:p>
            <a:pPr fontAlgn="base"/>
            <a:endParaRPr lang="en-US" sz="2000" dirty="0">
              <a:solidFill>
                <a:schemeClr val="bg1"/>
              </a:solidFill>
            </a:endParaRPr>
          </a:p>
          <a:p>
            <a:pPr fontAlgn="base"/>
            <a:r>
              <a:rPr lang="en-US" sz="2000" dirty="0">
                <a:solidFill>
                  <a:schemeClr val="bg1"/>
                </a:solidFill>
              </a:rPr>
              <a:t>Mosiah started the “Judges program” having elected Alma as chief judge</a:t>
            </a:r>
          </a:p>
          <a:p>
            <a:pPr fontAlgn="base"/>
            <a:endParaRPr lang="en-US" sz="2000" dirty="0">
              <a:solidFill>
                <a:schemeClr val="bg1"/>
              </a:solidFill>
            </a:endParaRPr>
          </a:p>
          <a:p>
            <a:pPr fontAlgn="base"/>
            <a:r>
              <a:rPr lang="en-US" sz="2000" dirty="0">
                <a:solidFill>
                  <a:schemeClr val="bg1"/>
                </a:solidFill>
              </a:rPr>
              <a:t>He died about 92 BC at the age of 63 and reigned 33 years</a:t>
            </a:r>
          </a:p>
          <a:p>
            <a:pPr fontAlgn="base"/>
            <a:endParaRPr lang="en-US" sz="2000" dirty="0">
              <a:solidFill>
                <a:schemeClr val="bg1"/>
              </a:solidFill>
            </a:endParaRPr>
          </a:p>
        </p:txBody>
      </p:sp>
      <p:grpSp>
        <p:nvGrpSpPr>
          <p:cNvPr id="2" name="Group 1">
            <a:extLst>
              <a:ext uri="{FF2B5EF4-FFF2-40B4-BE49-F238E27FC236}">
                <a16:creationId xmlns:a16="http://schemas.microsoft.com/office/drawing/2014/main" id="{858548CA-BD3C-4E1C-84E4-04AFAEF08187}"/>
              </a:ext>
            </a:extLst>
          </p:cNvPr>
          <p:cNvGrpSpPr/>
          <p:nvPr/>
        </p:nvGrpSpPr>
        <p:grpSpPr>
          <a:xfrm>
            <a:off x="8638032" y="1377695"/>
            <a:ext cx="2151888" cy="4590073"/>
            <a:chOff x="7924800" y="2438400"/>
            <a:chExt cx="1676400" cy="3575836"/>
          </a:xfrm>
        </p:grpSpPr>
        <p:grpSp>
          <p:nvGrpSpPr>
            <p:cNvPr id="8" name="Group 53"/>
            <p:cNvGrpSpPr/>
            <p:nvPr/>
          </p:nvGrpSpPr>
          <p:grpSpPr>
            <a:xfrm>
              <a:off x="7924800" y="2590801"/>
              <a:ext cx="1676400" cy="3423435"/>
              <a:chOff x="3276600" y="786829"/>
              <a:chExt cx="1219200" cy="2489771"/>
            </a:xfrm>
          </p:grpSpPr>
          <p:sp>
            <p:nvSpPr>
              <p:cNvPr id="9"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2"/>
              <p:cNvGrpSpPr/>
              <p:nvPr/>
            </p:nvGrpSpPr>
            <p:grpSpPr>
              <a:xfrm rot="5201482">
                <a:off x="3803137" y="1994656"/>
                <a:ext cx="476901" cy="103518"/>
                <a:chOff x="3886200" y="6096000"/>
                <a:chExt cx="3124200" cy="533400"/>
              </a:xfrm>
            </p:grpSpPr>
            <p:sp>
              <p:nvSpPr>
                <p:cNvPr id="46"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63"/>
              <p:cNvGrpSpPr/>
              <p:nvPr/>
            </p:nvGrpSpPr>
            <p:grpSpPr>
              <a:xfrm rot="5201482">
                <a:off x="3819688" y="2594378"/>
                <a:ext cx="476901" cy="103518"/>
                <a:chOff x="3886200" y="6096000"/>
                <a:chExt cx="3124200" cy="533400"/>
              </a:xfrm>
            </p:grpSpPr>
            <p:sp>
              <p:nvSpPr>
                <p:cNvPr id="43" name="Left-Right Arrow 4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67"/>
              <p:cNvGrpSpPr/>
              <p:nvPr/>
            </p:nvGrpSpPr>
            <p:grpSpPr>
              <a:xfrm rot="5400000">
                <a:off x="3578790" y="1999625"/>
                <a:ext cx="476901" cy="103518"/>
                <a:chOff x="3886200" y="6096000"/>
                <a:chExt cx="3124200" cy="533400"/>
              </a:xfrm>
            </p:grpSpPr>
            <p:sp>
              <p:nvSpPr>
                <p:cNvPr id="40" name="Left-Right Arrow 3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71"/>
              <p:cNvGrpSpPr/>
              <p:nvPr/>
            </p:nvGrpSpPr>
            <p:grpSpPr>
              <a:xfrm rot="5400000">
                <a:off x="3551568" y="2602446"/>
                <a:ext cx="476901" cy="103518"/>
                <a:chOff x="3886200" y="6096000"/>
                <a:chExt cx="3124200" cy="533400"/>
              </a:xfrm>
            </p:grpSpPr>
            <p:sp>
              <p:nvSpPr>
                <p:cNvPr id="3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50"/>
            <p:cNvGrpSpPr/>
            <p:nvPr/>
          </p:nvGrpSpPr>
          <p:grpSpPr>
            <a:xfrm>
              <a:off x="8229600" y="2438400"/>
              <a:ext cx="1143000" cy="609600"/>
              <a:chOff x="4953000" y="1219200"/>
              <a:chExt cx="1676400" cy="838200"/>
            </a:xfrm>
          </p:grpSpPr>
          <p:sp>
            <p:nvSpPr>
              <p:cNvPr id="50" name="Rounded Rectangle 49"/>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151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FEAC0-A040-49C2-8067-94CF25BCD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0"/>
            <a:ext cx="12281860" cy="6858000"/>
          </a:xfrm>
          <a:prstGeom prst="rect">
            <a:avLst/>
          </a:prstGeom>
        </p:spPr>
      </p:pic>
      <p:sp>
        <p:nvSpPr>
          <p:cNvPr id="2" name="TextBox 1"/>
          <p:cNvSpPr txBox="1"/>
          <p:nvPr/>
        </p:nvSpPr>
        <p:spPr>
          <a:xfrm>
            <a:off x="82296" y="1"/>
            <a:ext cx="11695176" cy="3693319"/>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 </a:t>
            </a:r>
            <a:endParaRPr lang="en-US" dirty="0">
              <a:solidFill>
                <a:srgbClr val="FFFF00"/>
              </a:solidFill>
            </a:endParaRPr>
          </a:p>
          <a:p>
            <a:r>
              <a:rPr lang="en-US" dirty="0">
                <a:solidFill>
                  <a:schemeClr val="bg1"/>
                </a:solidFill>
              </a:rPr>
              <a:t>Delbert L. </a:t>
            </a:r>
            <a:r>
              <a:rPr lang="en-US" dirty="0" err="1">
                <a:solidFill>
                  <a:schemeClr val="bg1"/>
                </a:solidFill>
              </a:rPr>
              <a:t>Stapley</a:t>
            </a:r>
            <a:r>
              <a:rPr lang="en-US" dirty="0">
                <a:solidFill>
                  <a:schemeClr val="bg1"/>
                </a:solidFill>
              </a:rPr>
              <a:t> Conf. Report Oct. 1968 pg. 27-28 or quoted in Book of Mormon Student Manual Religion 121-122 p 166</a:t>
            </a:r>
          </a:p>
          <a:p>
            <a:r>
              <a:rPr lang="en-US" dirty="0">
                <a:solidFill>
                  <a:schemeClr val="bg1"/>
                </a:solidFill>
              </a:rPr>
              <a:t>Joseph Fielding McConkie and Robert L. Millet Doctrinal Commentary on the Book of Mormon Vol. 2 p. 175-176</a:t>
            </a:r>
          </a:p>
          <a:p>
            <a:r>
              <a:rPr lang="en-US" dirty="0">
                <a:solidFill>
                  <a:schemeClr val="bg1"/>
                </a:solidFill>
              </a:rPr>
              <a:t>Harold B. Lee  </a:t>
            </a:r>
            <a:r>
              <a:rPr lang="en-US" i="1" dirty="0">
                <a:solidFill>
                  <a:schemeClr val="bg1"/>
                </a:solidFill>
              </a:rPr>
              <a:t>Be Loyal to the Royal Within You </a:t>
            </a:r>
            <a:r>
              <a:rPr lang="en-US" dirty="0">
                <a:solidFill>
                  <a:schemeClr val="bg1"/>
                </a:solidFill>
              </a:rPr>
              <a:t>p 90</a:t>
            </a:r>
          </a:p>
          <a:p>
            <a:r>
              <a:rPr lang="en-US" dirty="0">
                <a:solidFill>
                  <a:schemeClr val="bg1"/>
                </a:solidFill>
              </a:rPr>
              <a:t>David A. Bednar (“Clean Hands and a Pure Heart,”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81–82).</a:t>
            </a:r>
          </a:p>
          <a:p>
            <a:r>
              <a:rPr lang="en-US" dirty="0">
                <a:solidFill>
                  <a:schemeClr val="bg1"/>
                </a:solidFill>
              </a:rPr>
              <a:t>	(“Ye Must Be Born Again,”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20).</a:t>
            </a:r>
          </a:p>
          <a:p>
            <a:r>
              <a:rPr lang="en-US" dirty="0">
                <a:solidFill>
                  <a:schemeClr val="bg1"/>
                </a:solidFill>
              </a:rPr>
              <a:t>	 (“Steadfast and Immovable, Always Abounding in Good Works,” </a:t>
            </a:r>
            <a:r>
              <a:rPr lang="en-US" i="1" dirty="0">
                <a:solidFill>
                  <a:schemeClr val="bg1"/>
                </a:solidFill>
              </a:rPr>
              <a:t>New Era,</a:t>
            </a:r>
            <a:r>
              <a:rPr lang="en-US" dirty="0">
                <a:solidFill>
                  <a:schemeClr val="bg1"/>
                </a:solidFill>
              </a:rPr>
              <a:t> Jan. 2008, 2)</a:t>
            </a:r>
          </a:p>
          <a:p>
            <a:r>
              <a:rPr lang="en-US" dirty="0">
                <a:solidFill>
                  <a:schemeClr val="bg1"/>
                </a:solidFill>
              </a:rPr>
              <a:t>Ezra Taft Benson, “A Mighty Change of Heart,”</a:t>
            </a:r>
            <a:r>
              <a:rPr lang="en-US" i="1" dirty="0">
                <a:solidFill>
                  <a:schemeClr val="bg1"/>
                </a:solidFill>
              </a:rPr>
              <a:t> Ensign,</a:t>
            </a:r>
            <a:r>
              <a:rPr lang="en-US" dirty="0">
                <a:solidFill>
                  <a:schemeClr val="bg1"/>
                </a:solidFill>
              </a:rPr>
              <a:t> Oct. 1989, 5</a:t>
            </a:r>
          </a:p>
          <a:p>
            <a:r>
              <a:rPr lang="en-US" dirty="0">
                <a:solidFill>
                  <a:schemeClr val="bg1"/>
                </a:solidFill>
              </a:rPr>
              <a:t> Joseph Fielding Smith (</a:t>
            </a:r>
            <a:r>
              <a:rPr lang="en-US" i="1" dirty="0">
                <a:solidFill>
                  <a:schemeClr val="bg1"/>
                </a:solidFill>
              </a:rPr>
              <a:t>Doctrines of Salvation,</a:t>
            </a:r>
            <a:r>
              <a:rPr lang="en-US" dirty="0">
                <a:solidFill>
                  <a:schemeClr val="bg1"/>
                </a:solidFill>
              </a:rPr>
              <a:t> comp. Bruce R. McConkie, 3 vols. [1954–56], 1:29).</a:t>
            </a:r>
          </a:p>
          <a:p>
            <a:r>
              <a:rPr lang="en-US" dirty="0">
                <a:solidFill>
                  <a:schemeClr val="bg1"/>
                </a:solidFill>
              </a:rPr>
              <a:t>Book of Mormon Student Manual Religion 121-122 p 168</a:t>
            </a:r>
          </a:p>
          <a:p>
            <a:r>
              <a:rPr lang="en-US" dirty="0">
                <a:solidFill>
                  <a:schemeClr val="bg1"/>
                </a:solidFill>
              </a:rPr>
              <a:t>Joseph F. Smith Speaking of his baptism—Conf. Report April 1898 p 65-66</a:t>
            </a:r>
          </a:p>
          <a:p>
            <a:endParaRPr lang="en-US" dirty="0">
              <a:solidFill>
                <a:schemeClr val="bg1"/>
              </a:solidFill>
            </a:endParaRPr>
          </a:p>
        </p:txBody>
      </p:sp>
      <p:sp>
        <p:nvSpPr>
          <p:cNvPr id="4" name="Footer Placeholder 14">
            <a:extLst>
              <a:ext uri="{FF2B5EF4-FFF2-40B4-BE49-F238E27FC236}">
                <a16:creationId xmlns:a16="http://schemas.microsoft.com/office/drawing/2014/main" id="{0E008782-EA60-4F53-87F3-4A8EC395D23B}"/>
              </a:ext>
            </a:extLst>
          </p:cNvPr>
          <p:cNvSpPr>
            <a:spLocks noGrp="1"/>
          </p:cNvSpPr>
          <p:nvPr/>
        </p:nvSpPr>
        <p:spPr>
          <a:xfrm>
            <a:off x="11384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7008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550224"/>
            <a:ext cx="9144000" cy="307777"/>
          </a:xfrm>
          <a:prstGeom prst="rect">
            <a:avLst/>
          </a:prstGeom>
          <a:noFill/>
        </p:spPr>
        <p:txBody>
          <a:bodyPr wrap="square" rtlCol="0">
            <a:spAutoFit/>
          </a:bodyPr>
          <a:lstStyle/>
          <a:p>
            <a:r>
              <a:rPr lang="en-US" sz="1400" dirty="0"/>
              <a:t>Mosiah 7-12 Book of Mormon Student Manual Religion 121-122 pg. 168</a:t>
            </a:r>
          </a:p>
        </p:txBody>
      </p:sp>
      <p:sp>
        <p:nvSpPr>
          <p:cNvPr id="5" name="TextBox 4"/>
          <p:cNvSpPr txBox="1"/>
          <p:nvPr/>
        </p:nvSpPr>
        <p:spPr>
          <a:xfrm>
            <a:off x="1551709" y="18473"/>
            <a:ext cx="2971800" cy="5816977"/>
          </a:xfrm>
          <a:prstGeom prst="rect">
            <a:avLst/>
          </a:prstGeom>
          <a:noFill/>
        </p:spPr>
        <p:txBody>
          <a:bodyPr wrap="square" rtlCol="0">
            <a:spAutoFit/>
          </a:bodyPr>
          <a:lstStyle/>
          <a:p>
            <a:r>
              <a:rPr lang="en-US" dirty="0" err="1"/>
              <a:t>Elohim</a:t>
            </a:r>
            <a:r>
              <a:rPr lang="en-US" dirty="0"/>
              <a:t>—Our Heavenly Father</a:t>
            </a:r>
          </a:p>
          <a:p>
            <a:endParaRPr lang="en-US" dirty="0"/>
          </a:p>
          <a:p>
            <a:endParaRPr lang="en-US" sz="1400" dirty="0"/>
          </a:p>
          <a:p>
            <a:pPr marL="342900" indent="-342900">
              <a:buAutoNum type="arabicPeriod"/>
            </a:pPr>
            <a:r>
              <a:rPr lang="en-US" sz="1400" dirty="0"/>
              <a:t>We were born of an eternal Heavenly Father.</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acquired spiritual qualities and characteristics from God</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All of us are now spirit sons or daughters of God and have part of his divine nature in us</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Can you see the reasonable basis for the belief that you can become a god like his is by progressing here and hereafter?</a:t>
            </a:r>
          </a:p>
        </p:txBody>
      </p:sp>
      <p:sp>
        <p:nvSpPr>
          <p:cNvPr id="6" name="TextBox 5"/>
          <p:cNvSpPr txBox="1"/>
          <p:nvPr/>
        </p:nvSpPr>
        <p:spPr>
          <a:xfrm>
            <a:off x="4572000" y="60038"/>
            <a:ext cx="2971800" cy="6186309"/>
          </a:xfrm>
          <a:prstGeom prst="rect">
            <a:avLst/>
          </a:prstGeom>
          <a:noFill/>
        </p:spPr>
        <p:txBody>
          <a:bodyPr wrap="square" rtlCol="0">
            <a:spAutoFit/>
          </a:bodyPr>
          <a:lstStyle/>
          <a:p>
            <a:r>
              <a:rPr lang="en-US" dirty="0"/>
              <a:t>Our Earthly Father</a:t>
            </a: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Each of us had an earthly father who gave us mortal life and thus became our physical father</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have acquired earthly qualities and characteristics from him</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We bear his name and have part of his nature in us</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Consider the reasonable truth that you possess many of his characteristics and can become like him</a:t>
            </a:r>
          </a:p>
          <a:p>
            <a:pPr marL="342900" indent="-342900">
              <a:buAutoNum type="arabicPeriod"/>
            </a:pPr>
            <a:endParaRPr lang="en-US" sz="1400" dirty="0"/>
          </a:p>
          <a:p>
            <a:pPr marL="342900" indent="-342900">
              <a:buAutoNum type="arabicPeriod"/>
            </a:pPr>
            <a:endParaRPr lang="en-US" sz="1400" dirty="0"/>
          </a:p>
        </p:txBody>
      </p:sp>
      <p:sp>
        <p:nvSpPr>
          <p:cNvPr id="7" name="TextBox 6"/>
          <p:cNvSpPr txBox="1"/>
          <p:nvPr/>
        </p:nvSpPr>
        <p:spPr>
          <a:xfrm>
            <a:off x="7696200" y="0"/>
            <a:ext cx="2971800" cy="6463308"/>
          </a:xfrm>
          <a:prstGeom prst="rect">
            <a:avLst/>
          </a:prstGeom>
          <a:noFill/>
        </p:spPr>
        <p:txBody>
          <a:bodyPr wrap="square" rtlCol="0">
            <a:spAutoFit/>
          </a:bodyPr>
          <a:lstStyle/>
          <a:p>
            <a:r>
              <a:rPr lang="en-US" dirty="0"/>
              <a:t>Jesus Christ—Our Savior and Spiritual Father</a:t>
            </a:r>
          </a:p>
          <a:p>
            <a:endParaRPr lang="en-US" sz="1400" dirty="0"/>
          </a:p>
          <a:p>
            <a:pPr marL="342900" indent="-342900">
              <a:buAutoNum type="arabicPeriod"/>
            </a:pPr>
            <a:r>
              <a:rPr lang="en-US" sz="1400" dirty="0"/>
              <a:t>Jesus Christ is he who gives us immortality beyond the grave through the Resurrection. Since that is true for all men, he is the Father of all the family of God</a:t>
            </a:r>
          </a:p>
          <a:p>
            <a:pPr marL="342900" indent="-342900">
              <a:buAutoNum type="arabicPeriod"/>
            </a:pPr>
            <a:endParaRPr lang="en-US" sz="1400" dirty="0"/>
          </a:p>
          <a:p>
            <a:pPr marL="342900" indent="-342900">
              <a:buAutoNum type="arabicPeriod"/>
            </a:pPr>
            <a:r>
              <a:rPr lang="en-US" sz="1400" dirty="0"/>
              <a:t>We can be spiritually reborn through the sanctifying influence of the Atonement; hence, for all who will repent, be baptized, and endure faithfully to the end by following the spirit, Christ becomes their father</a:t>
            </a:r>
          </a:p>
          <a:p>
            <a:pPr marL="342900" indent="-342900">
              <a:buAutoNum type="arabicPeriod"/>
            </a:pPr>
            <a:endParaRPr lang="en-US" sz="1400" dirty="0"/>
          </a:p>
          <a:p>
            <a:pPr marL="342900" indent="-342900">
              <a:buAutoNum type="arabicPeriod"/>
            </a:pPr>
            <a:r>
              <a:rPr lang="en-US" sz="1400" dirty="0"/>
              <a:t>Through rebirth we acquire distant </a:t>
            </a:r>
            <a:r>
              <a:rPr lang="en-US" sz="1400" dirty="0" err="1"/>
              <a:t>Chrislike</a:t>
            </a:r>
            <a:r>
              <a:rPr lang="en-US" sz="1400" dirty="0"/>
              <a:t> qualities, partake of his dive nature, and become his son or daughter</a:t>
            </a:r>
          </a:p>
          <a:p>
            <a:pPr marL="342900" indent="-342900">
              <a:buAutoNum type="arabicPeriod"/>
            </a:pPr>
            <a:endParaRPr lang="en-US" sz="1400" dirty="0"/>
          </a:p>
          <a:p>
            <a:pPr marL="342900" indent="-342900">
              <a:buAutoNum type="arabicPeriod"/>
            </a:pPr>
            <a:r>
              <a:rPr lang="en-US" sz="1400" dirty="0"/>
              <a:t>We now take upon ourselves a new name, even the name of Jesus Christ. Do you understand that you have the qualities and power to become like him through this “mighty change” called spiritual rebirth?</a:t>
            </a:r>
          </a:p>
        </p:txBody>
      </p:sp>
    </p:spTree>
    <p:extLst>
      <p:ext uri="{BB962C8B-B14F-4D97-AF65-F5344CB8AC3E}">
        <p14:creationId xmlns:p14="http://schemas.microsoft.com/office/powerpoint/2010/main" val="38510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E6C06C-4573-4472-848C-4D3AD726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 y="0"/>
            <a:ext cx="12242351"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We Believe</a:t>
            </a: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1905000" y="990600"/>
            <a:ext cx="3200400" cy="1938992"/>
          </a:xfrm>
          <a:prstGeom prst="rect">
            <a:avLst/>
          </a:prstGeom>
          <a:noFill/>
        </p:spPr>
        <p:txBody>
          <a:bodyPr wrap="square" rtlCol="0">
            <a:spAutoFit/>
          </a:bodyPr>
          <a:lstStyle/>
          <a:p>
            <a:r>
              <a:rPr lang="en-US" sz="2000" dirty="0">
                <a:solidFill>
                  <a:schemeClr val="bg1"/>
                </a:solidFill>
              </a:rPr>
              <a:t>“One of the true sign of conversion is an intelligent acceptance of the words of the Lord’s anointed.”</a:t>
            </a:r>
          </a:p>
          <a:p>
            <a:r>
              <a:rPr lang="en-US" sz="1600" dirty="0">
                <a:solidFill>
                  <a:schemeClr val="bg1"/>
                </a:solidFill>
              </a:rPr>
              <a:t>JFM and RLM</a:t>
            </a:r>
          </a:p>
          <a:p>
            <a:endParaRPr lang="en-US" sz="2000" dirty="0">
              <a:solidFill>
                <a:schemeClr val="bg1"/>
              </a:solidFill>
            </a:endParaRPr>
          </a:p>
        </p:txBody>
      </p:sp>
      <p:sp>
        <p:nvSpPr>
          <p:cNvPr id="7" name="TextBox 6"/>
          <p:cNvSpPr txBox="1"/>
          <p:nvPr/>
        </p:nvSpPr>
        <p:spPr>
          <a:xfrm>
            <a:off x="4933721" y="4704202"/>
            <a:ext cx="5715000" cy="1323439"/>
          </a:xfrm>
          <a:prstGeom prst="rect">
            <a:avLst/>
          </a:prstGeom>
          <a:noFill/>
        </p:spPr>
        <p:txBody>
          <a:bodyPr wrap="square" rtlCol="0">
            <a:spAutoFit/>
          </a:bodyPr>
          <a:lstStyle/>
          <a:p>
            <a:r>
              <a:rPr lang="en-US" sz="2000" dirty="0">
                <a:solidFill>
                  <a:schemeClr val="bg1"/>
                </a:solidFill>
              </a:rPr>
              <a:t>“Man or woman is not truly converted unless he sees the power of God resting upon the leaders of this Church and it goes down into his heart like fire.” </a:t>
            </a:r>
          </a:p>
          <a:p>
            <a:r>
              <a:rPr lang="en-US" sz="2000" dirty="0">
                <a:solidFill>
                  <a:schemeClr val="bg1"/>
                </a:solidFill>
              </a:rPr>
              <a:t>Harold B. Lee</a:t>
            </a:r>
          </a:p>
        </p:txBody>
      </p:sp>
      <p:pic>
        <p:nvPicPr>
          <p:cNvPr id="9" name="Picture 8" descr="Harold B. Lee.jpg"/>
          <p:cNvPicPr>
            <a:picLocks noChangeAspect="1"/>
          </p:cNvPicPr>
          <p:nvPr/>
        </p:nvPicPr>
        <p:blipFill>
          <a:blip r:embed="rId3" cstate="print"/>
          <a:stretch>
            <a:fillRect/>
          </a:stretch>
        </p:blipFill>
        <p:spPr>
          <a:xfrm>
            <a:off x="10786431" y="5300950"/>
            <a:ext cx="1097280" cy="1383792"/>
          </a:xfrm>
          <a:prstGeom prst="rect">
            <a:avLst/>
          </a:prstGeom>
        </p:spPr>
      </p:pic>
      <p:pic>
        <p:nvPicPr>
          <p:cNvPr id="6" name="Picture 5">
            <a:extLst>
              <a:ext uri="{FF2B5EF4-FFF2-40B4-BE49-F238E27FC236}">
                <a16:creationId xmlns:a16="http://schemas.microsoft.com/office/drawing/2014/main" id="{2BB36FA6-0D7B-408D-8859-8E86323531ED}"/>
              </a:ext>
            </a:extLst>
          </p:cNvPr>
          <p:cNvPicPr>
            <a:picLocks noChangeAspect="1"/>
          </p:cNvPicPr>
          <p:nvPr/>
        </p:nvPicPr>
        <p:blipFill rotWithShape="1">
          <a:blip r:embed="rId4">
            <a:extLst>
              <a:ext uri="{28A0092B-C50C-407E-A947-70E740481C1C}">
                <a14:useLocalDpi xmlns:a14="http://schemas.microsoft.com/office/drawing/2010/main" val="0"/>
              </a:ext>
            </a:extLst>
          </a:blip>
          <a:srcRect t="1763" b="8518"/>
          <a:stretch/>
        </p:blipFill>
        <p:spPr>
          <a:xfrm>
            <a:off x="337908" y="308473"/>
            <a:ext cx="1347673" cy="883117"/>
          </a:xfrm>
          <a:prstGeom prst="rect">
            <a:avLst/>
          </a:prstGeom>
        </p:spPr>
      </p:pic>
      <p:pic>
        <p:nvPicPr>
          <p:cNvPr id="12" name="Picture 11">
            <a:extLst>
              <a:ext uri="{FF2B5EF4-FFF2-40B4-BE49-F238E27FC236}">
                <a16:creationId xmlns:a16="http://schemas.microsoft.com/office/drawing/2014/main" id="{A155E0BB-0598-4648-83C0-E67D59369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682" y="819150"/>
            <a:ext cx="2706055" cy="3377946"/>
          </a:xfrm>
          <a:prstGeom prst="rect">
            <a:avLst/>
          </a:prstGeom>
        </p:spPr>
      </p:pic>
      <p:pic>
        <p:nvPicPr>
          <p:cNvPr id="14" name="Picture 13">
            <a:extLst>
              <a:ext uri="{FF2B5EF4-FFF2-40B4-BE49-F238E27FC236}">
                <a16:creationId xmlns:a16="http://schemas.microsoft.com/office/drawing/2014/main" id="{BA95E6EE-F4EB-4CF6-8514-92D78BD7B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49" y="3614243"/>
            <a:ext cx="3731628" cy="2795702"/>
          </a:xfrm>
          <a:prstGeom prst="rect">
            <a:avLst/>
          </a:prstGeom>
        </p:spPr>
      </p:pic>
    </p:spTree>
    <p:extLst>
      <p:ext uri="{BB962C8B-B14F-4D97-AF65-F5344CB8AC3E}">
        <p14:creationId xmlns:p14="http://schemas.microsoft.com/office/powerpoint/2010/main" val="33728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5D3F3D8-63B9-4A61-BCB1-EAA03C22F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0"/>
            <a:ext cx="1229237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The Heart</a:t>
            </a:r>
          </a:p>
        </p:txBody>
      </p:sp>
      <p:sp>
        <p:nvSpPr>
          <p:cNvPr id="5" name="TextBox 4"/>
          <p:cNvSpPr txBox="1"/>
          <p:nvPr/>
        </p:nvSpPr>
        <p:spPr>
          <a:xfrm>
            <a:off x="135875" y="6550223"/>
            <a:ext cx="9144000" cy="307777"/>
          </a:xfrm>
          <a:prstGeom prst="rect">
            <a:avLst/>
          </a:prstGeom>
          <a:noFill/>
        </p:spPr>
        <p:txBody>
          <a:bodyPr wrap="square" rtlCol="0">
            <a:spAutoFit/>
          </a:bodyPr>
          <a:lstStyle/>
          <a:p>
            <a:r>
              <a:rPr lang="en-US" sz="1400" dirty="0">
                <a:solidFill>
                  <a:schemeClr val="bg1"/>
                </a:solidFill>
              </a:rPr>
              <a:t>Mosiah 5:2   Delbert L. </a:t>
            </a:r>
            <a:r>
              <a:rPr lang="en-US" sz="1400" dirty="0" err="1">
                <a:solidFill>
                  <a:schemeClr val="bg1"/>
                </a:solidFill>
              </a:rPr>
              <a:t>Stapley</a:t>
            </a:r>
            <a:endParaRPr lang="en-US" sz="1400" dirty="0">
              <a:solidFill>
                <a:schemeClr val="bg1"/>
              </a:solidFill>
            </a:endParaRPr>
          </a:p>
        </p:txBody>
      </p:sp>
      <p:sp>
        <p:nvSpPr>
          <p:cNvPr id="8" name="TextBox 7"/>
          <p:cNvSpPr txBox="1"/>
          <p:nvPr/>
        </p:nvSpPr>
        <p:spPr>
          <a:xfrm>
            <a:off x="1064046" y="1664465"/>
            <a:ext cx="2743200" cy="2862322"/>
          </a:xfrm>
          <a:prstGeom prst="rect">
            <a:avLst/>
          </a:prstGeom>
          <a:noFill/>
        </p:spPr>
        <p:txBody>
          <a:bodyPr wrap="square" rtlCol="0">
            <a:spAutoFit/>
          </a:bodyPr>
          <a:lstStyle/>
          <a:p>
            <a:r>
              <a:rPr lang="en-US" sz="2000" dirty="0">
                <a:solidFill>
                  <a:schemeClr val="bg1"/>
                </a:solidFill>
              </a:rPr>
              <a:t>The core of life and strength</a:t>
            </a:r>
          </a:p>
          <a:p>
            <a:endParaRPr lang="en-US" sz="2000" dirty="0">
              <a:solidFill>
                <a:schemeClr val="bg1"/>
              </a:solidFill>
            </a:endParaRPr>
          </a:p>
          <a:p>
            <a:r>
              <a:rPr lang="en-US" sz="2000" dirty="0">
                <a:solidFill>
                  <a:schemeClr val="bg1"/>
                </a:solidFill>
              </a:rPr>
              <a:t>Including:</a:t>
            </a:r>
          </a:p>
          <a:p>
            <a:endParaRPr lang="en-US" sz="2000" dirty="0">
              <a:solidFill>
                <a:schemeClr val="bg1"/>
              </a:solidFill>
            </a:endParaRPr>
          </a:p>
          <a:p>
            <a:r>
              <a:rPr lang="en-US" sz="2000" dirty="0">
                <a:solidFill>
                  <a:schemeClr val="bg1"/>
                </a:solidFill>
              </a:rPr>
              <a:t>The mind, spirit, and soul, and one’s entire emotional nature and understanding. </a:t>
            </a:r>
          </a:p>
        </p:txBody>
      </p:sp>
      <p:sp>
        <p:nvSpPr>
          <p:cNvPr id="9" name="TextBox 8"/>
          <p:cNvSpPr txBox="1"/>
          <p:nvPr/>
        </p:nvSpPr>
        <p:spPr>
          <a:xfrm>
            <a:off x="8006508" y="2883665"/>
            <a:ext cx="3581400" cy="1938992"/>
          </a:xfrm>
          <a:prstGeom prst="rect">
            <a:avLst/>
          </a:prstGeom>
          <a:noFill/>
        </p:spPr>
        <p:txBody>
          <a:bodyPr wrap="square" rtlCol="0">
            <a:spAutoFit/>
          </a:bodyPr>
          <a:lstStyle/>
          <a:p>
            <a:r>
              <a:rPr lang="en-US" sz="2000" dirty="0">
                <a:solidFill>
                  <a:schemeClr val="bg1"/>
                </a:solidFill>
              </a:rPr>
              <a:t>The central source of one’s mental faculties or capacities</a:t>
            </a:r>
          </a:p>
          <a:p>
            <a:endParaRPr lang="en-US" sz="2000" dirty="0">
              <a:solidFill>
                <a:schemeClr val="bg1"/>
              </a:solidFill>
            </a:endParaRPr>
          </a:p>
          <a:p>
            <a:r>
              <a:rPr lang="en-US" sz="2000" dirty="0">
                <a:solidFill>
                  <a:schemeClr val="bg1"/>
                </a:solidFill>
              </a:rPr>
              <a:t>“for as he (man) </a:t>
            </a:r>
            <a:r>
              <a:rPr lang="en-US" sz="2000" dirty="0" err="1">
                <a:solidFill>
                  <a:schemeClr val="bg1"/>
                </a:solidFill>
              </a:rPr>
              <a:t>thinketh</a:t>
            </a:r>
            <a:r>
              <a:rPr lang="en-US" sz="2000" dirty="0">
                <a:solidFill>
                  <a:schemeClr val="bg1"/>
                </a:solidFill>
              </a:rPr>
              <a:t> in his heart, so is he.” </a:t>
            </a:r>
          </a:p>
          <a:p>
            <a:r>
              <a:rPr lang="en-US" sz="2000" dirty="0">
                <a:solidFill>
                  <a:schemeClr val="bg1"/>
                </a:solidFill>
              </a:rPr>
              <a:t>Proverbs 23:7</a:t>
            </a:r>
          </a:p>
        </p:txBody>
      </p:sp>
      <p:sp>
        <p:nvSpPr>
          <p:cNvPr id="10" name="TextBox 9"/>
          <p:cNvSpPr txBox="1"/>
          <p:nvPr/>
        </p:nvSpPr>
        <p:spPr>
          <a:xfrm>
            <a:off x="2590800" y="5334000"/>
            <a:ext cx="3124200" cy="707886"/>
          </a:xfrm>
          <a:prstGeom prst="rect">
            <a:avLst/>
          </a:prstGeom>
          <a:noFill/>
        </p:spPr>
        <p:txBody>
          <a:bodyPr wrap="square" rtlCol="0">
            <a:spAutoFit/>
          </a:bodyPr>
          <a:lstStyle/>
          <a:p>
            <a:r>
              <a:rPr lang="en-US" sz="2000" dirty="0">
                <a:solidFill>
                  <a:schemeClr val="bg1"/>
                </a:solidFill>
              </a:rPr>
              <a:t>The seat of one’s affection, moral life, and character</a:t>
            </a:r>
          </a:p>
        </p:txBody>
      </p:sp>
      <p:sp>
        <p:nvSpPr>
          <p:cNvPr id="11" name="Heart 10"/>
          <p:cNvSpPr/>
          <p:nvPr/>
        </p:nvSpPr>
        <p:spPr>
          <a:xfrm>
            <a:off x="431494" y="1741583"/>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7385891" y="3015867"/>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1981200" y="54864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6629400" y="57150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39000" y="5638801"/>
            <a:ext cx="3124200" cy="1015663"/>
          </a:xfrm>
          <a:prstGeom prst="rect">
            <a:avLst/>
          </a:prstGeom>
          <a:noFill/>
        </p:spPr>
        <p:txBody>
          <a:bodyPr wrap="square" rtlCol="0">
            <a:spAutoFit/>
          </a:bodyPr>
          <a:lstStyle/>
          <a:p>
            <a:r>
              <a:rPr lang="en-US" sz="2000" dirty="0">
                <a:solidFill>
                  <a:schemeClr val="bg1"/>
                </a:solidFill>
              </a:rPr>
              <a:t>The heart is defined as having spirit, courage, and enthusiasm</a:t>
            </a:r>
          </a:p>
        </p:txBody>
      </p:sp>
      <p:sp>
        <p:nvSpPr>
          <p:cNvPr id="16" name="TextBox 15"/>
          <p:cNvSpPr txBox="1"/>
          <p:nvPr/>
        </p:nvSpPr>
        <p:spPr>
          <a:xfrm>
            <a:off x="5562600" y="990600"/>
            <a:ext cx="5029200" cy="1477328"/>
          </a:xfrm>
          <a:prstGeom prst="rect">
            <a:avLst/>
          </a:prstGeom>
          <a:noFill/>
        </p:spPr>
        <p:txBody>
          <a:bodyPr wrap="square" rtlCol="0">
            <a:spAutoFit/>
          </a:bodyPr>
          <a:lstStyle/>
          <a:p>
            <a:r>
              <a:rPr lang="en-US" dirty="0">
                <a:solidFill>
                  <a:schemeClr val="bg1"/>
                </a:solidFill>
              </a:rPr>
              <a:t>Dictionary definition:</a:t>
            </a:r>
          </a:p>
          <a:p>
            <a:r>
              <a:rPr lang="en-US" dirty="0">
                <a:solidFill>
                  <a:schemeClr val="bg1"/>
                </a:solidFill>
              </a:rPr>
              <a:t>Heart is the enter of total personality with reference to intuition, feeling, or emotion: the center of emotion, in contrast to head as the center of the intellect.</a:t>
            </a:r>
          </a:p>
        </p:txBody>
      </p:sp>
      <p:sp>
        <p:nvSpPr>
          <p:cNvPr id="17" name="Heart 16"/>
          <p:cNvSpPr/>
          <p:nvPr/>
        </p:nvSpPr>
        <p:spPr>
          <a:xfrm>
            <a:off x="4953000" y="10668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4D5C28-2B43-40CD-8C69-031CE802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206" y="125201"/>
            <a:ext cx="952923" cy="1295975"/>
          </a:xfrm>
          <a:prstGeom prst="rect">
            <a:avLst/>
          </a:prstGeom>
        </p:spPr>
      </p:pic>
      <p:pic>
        <p:nvPicPr>
          <p:cNvPr id="20" name="Picture 19">
            <a:extLst>
              <a:ext uri="{FF2B5EF4-FFF2-40B4-BE49-F238E27FC236}">
                <a16:creationId xmlns:a16="http://schemas.microsoft.com/office/drawing/2014/main" id="{A0809641-5E02-4FAB-A2C6-01FD75722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731" y="2663571"/>
            <a:ext cx="2152650" cy="2152650"/>
          </a:xfrm>
          <a:prstGeom prst="rect">
            <a:avLst/>
          </a:prstGeom>
        </p:spPr>
      </p:pic>
    </p:spTree>
    <p:extLst>
      <p:ext uri="{BB962C8B-B14F-4D97-AF65-F5344CB8AC3E}">
        <p14:creationId xmlns:p14="http://schemas.microsoft.com/office/powerpoint/2010/main" val="9798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animBg="1"/>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5E28F-E80C-435D-8D5F-EF593082F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02881" cy="6858000"/>
          </a:xfrm>
          <a:prstGeom prst="rect">
            <a:avLst/>
          </a:prstGeom>
        </p:spPr>
      </p:pic>
      <p:sp>
        <p:nvSpPr>
          <p:cNvPr id="2" name="TextBox 1"/>
          <p:cNvSpPr txBox="1"/>
          <p:nvPr/>
        </p:nvSpPr>
        <p:spPr>
          <a:xfrm>
            <a:off x="283464" y="844296"/>
            <a:ext cx="10421112" cy="1938992"/>
          </a:xfrm>
          <a:prstGeom prst="rect">
            <a:avLst/>
          </a:prstGeom>
          <a:noFill/>
        </p:spPr>
        <p:txBody>
          <a:bodyPr wrap="square" rtlCol="0">
            <a:spAutoFit/>
          </a:bodyPr>
          <a:lstStyle/>
          <a:p>
            <a:pPr fontAlgn="base"/>
            <a:r>
              <a:rPr lang="en-US" sz="2400" dirty="0">
                <a:solidFill>
                  <a:srgbClr val="FFFF00"/>
                </a:solidFill>
              </a:rPr>
              <a:t>Have you ever felt that you needed to change spiritually?</a:t>
            </a:r>
          </a:p>
          <a:p>
            <a:pPr fontAlgn="base"/>
            <a:endParaRPr lang="en-US" sz="2400" dirty="0">
              <a:solidFill>
                <a:srgbClr val="FFFF00"/>
              </a:solidFill>
            </a:endParaRPr>
          </a:p>
          <a:p>
            <a:pPr fontAlgn="base"/>
            <a:r>
              <a:rPr lang="en-US" sz="2400" dirty="0">
                <a:solidFill>
                  <a:srgbClr val="FFFF00"/>
                </a:solidFill>
              </a:rPr>
              <a:t>What did you do about it?</a:t>
            </a:r>
          </a:p>
          <a:p>
            <a:pPr fontAlgn="base"/>
            <a:endParaRPr lang="en-US" sz="2400" dirty="0">
              <a:solidFill>
                <a:srgbClr val="FFFF00"/>
              </a:solidFill>
            </a:endParaRPr>
          </a:p>
          <a:p>
            <a:pPr fontAlgn="base"/>
            <a:r>
              <a:rPr lang="en-US" sz="2400" dirty="0">
                <a:solidFill>
                  <a:srgbClr val="FFFF00"/>
                </a:solidFill>
              </a:rPr>
              <a:t>If you have experienced a change, have you maintained that change to this day?</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Inward Change</a:t>
            </a:r>
          </a:p>
        </p:txBody>
      </p:sp>
      <p:sp>
        <p:nvSpPr>
          <p:cNvPr id="5" name="TextBox 4"/>
          <p:cNvSpPr txBox="1"/>
          <p:nvPr/>
        </p:nvSpPr>
        <p:spPr>
          <a:xfrm>
            <a:off x="102824" y="6550223"/>
            <a:ext cx="9144000" cy="307777"/>
          </a:xfrm>
          <a:prstGeom prst="rect">
            <a:avLst/>
          </a:prstGeom>
          <a:noFill/>
        </p:spPr>
        <p:txBody>
          <a:bodyPr wrap="square" rtlCol="0">
            <a:spAutoFit/>
          </a:bodyPr>
          <a:lstStyle/>
          <a:p>
            <a:r>
              <a:rPr lang="en-US" sz="1400" dirty="0">
                <a:solidFill>
                  <a:schemeClr val="bg1"/>
                </a:solidFill>
              </a:rPr>
              <a:t>Mosiah 5:1-4</a:t>
            </a:r>
          </a:p>
        </p:txBody>
      </p:sp>
      <p:sp>
        <p:nvSpPr>
          <p:cNvPr id="8" name="TextBox 7"/>
          <p:cNvSpPr txBox="1"/>
          <p:nvPr/>
        </p:nvSpPr>
        <p:spPr>
          <a:xfrm>
            <a:off x="4392168" y="3176017"/>
            <a:ext cx="5791200" cy="2246769"/>
          </a:xfrm>
          <a:prstGeom prst="rect">
            <a:avLst/>
          </a:prstGeom>
          <a:noFill/>
        </p:spPr>
        <p:txBody>
          <a:bodyPr wrap="square" rtlCol="0">
            <a:spAutoFit/>
          </a:bodyPr>
          <a:lstStyle/>
          <a:p>
            <a:r>
              <a:rPr lang="en-US" sz="2000" dirty="0">
                <a:solidFill>
                  <a:schemeClr val="bg1"/>
                </a:solidFill>
              </a:rPr>
              <a:t>“The essence of the gospel of Jesus Christ entails a fundamental and permanent change in our very nature made possible through our reliance upon ‘the merits, and mercy, and grace of the Holy Messiah’ (2 Nephi 2:8). </a:t>
            </a:r>
            <a:r>
              <a:rPr lang="en-US" sz="2000" dirty="0">
                <a:solidFill>
                  <a:srgbClr val="FFFF00"/>
                </a:solidFill>
              </a:rPr>
              <a:t>As we choose to follow the Master, we choose to be changed</a:t>
            </a:r>
            <a:r>
              <a:rPr lang="en-US" sz="2000" dirty="0">
                <a:solidFill>
                  <a:schemeClr val="bg1"/>
                </a:solidFill>
              </a:rPr>
              <a:t>—to be spiritually reborn”</a:t>
            </a:r>
          </a:p>
          <a:p>
            <a:r>
              <a:rPr lang="en-US" sz="2000" dirty="0">
                <a:solidFill>
                  <a:schemeClr val="bg1"/>
                </a:solidFill>
              </a:rPr>
              <a:t>David A. </a:t>
            </a:r>
            <a:r>
              <a:rPr lang="en-US" sz="2000" dirty="0" err="1">
                <a:solidFill>
                  <a:schemeClr val="bg1"/>
                </a:solidFill>
              </a:rPr>
              <a:t>Bednar</a:t>
            </a:r>
            <a:endParaRPr lang="en-US" sz="2000" dirty="0">
              <a:solidFill>
                <a:schemeClr val="bg1"/>
              </a:solidFill>
            </a:endParaRPr>
          </a:p>
        </p:txBody>
      </p:sp>
      <p:pic>
        <p:nvPicPr>
          <p:cNvPr id="7" name="Picture 6" descr="david a bednar.jpg"/>
          <p:cNvPicPr>
            <a:picLocks noChangeAspect="1"/>
          </p:cNvPicPr>
          <p:nvPr/>
        </p:nvPicPr>
        <p:blipFill>
          <a:blip r:embed="rId3" cstate="print"/>
          <a:stretch>
            <a:fillRect/>
          </a:stretch>
        </p:blipFill>
        <p:spPr>
          <a:xfrm>
            <a:off x="6345937" y="5081017"/>
            <a:ext cx="809625" cy="1018043"/>
          </a:xfrm>
          <a:prstGeom prst="rect">
            <a:avLst/>
          </a:prstGeom>
        </p:spPr>
      </p:pic>
      <p:pic>
        <p:nvPicPr>
          <p:cNvPr id="10" name="Picture 9">
            <a:extLst>
              <a:ext uri="{FF2B5EF4-FFF2-40B4-BE49-F238E27FC236}">
                <a16:creationId xmlns:a16="http://schemas.microsoft.com/office/drawing/2014/main" id="{677D2386-81AA-4776-829B-5D16D9D9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00" y="3033522"/>
            <a:ext cx="3762375" cy="2857500"/>
          </a:xfrm>
          <a:prstGeom prst="rect">
            <a:avLst/>
          </a:prstGeom>
        </p:spPr>
      </p:pic>
      <p:sp>
        <p:nvSpPr>
          <p:cNvPr id="11" name="Rectangle 10">
            <a:extLst>
              <a:ext uri="{FF2B5EF4-FFF2-40B4-BE49-F238E27FC236}">
                <a16:creationId xmlns:a16="http://schemas.microsoft.com/office/drawing/2014/main" id="{73877EF7-F3A7-4D82-B5E1-B1D66E7682F1}"/>
              </a:ext>
            </a:extLst>
          </p:cNvPr>
          <p:cNvSpPr/>
          <p:nvPr/>
        </p:nvSpPr>
        <p:spPr>
          <a:xfrm>
            <a:off x="7863840" y="5472791"/>
            <a:ext cx="3968496" cy="1200329"/>
          </a:xfrm>
          <a:prstGeom prst="rect">
            <a:avLst/>
          </a:prstGeom>
        </p:spPr>
        <p:txBody>
          <a:bodyPr wrap="square">
            <a:spAutoFit/>
          </a:bodyPr>
          <a:lstStyle/>
          <a:p>
            <a:pPr algn="ctr"/>
            <a:r>
              <a:rPr lang="en-US" b="0" i="0" dirty="0">
                <a:solidFill>
                  <a:schemeClr val="bg1"/>
                </a:solidFill>
                <a:effectLst>
                  <a:glow rad="101600">
                    <a:schemeClr val="accent3">
                      <a:satMod val="175000"/>
                      <a:alpha val="40000"/>
                    </a:schemeClr>
                  </a:glow>
                </a:effectLst>
              </a:rPr>
              <a:t> </a:t>
            </a:r>
            <a:r>
              <a:rPr lang="en-US" b="1" i="0" dirty="0">
                <a:solidFill>
                  <a:schemeClr val="bg1"/>
                </a:solidFill>
                <a:effectLst>
                  <a:glow rad="101600">
                    <a:schemeClr val="accent3">
                      <a:satMod val="175000"/>
                      <a:alpha val="40000"/>
                    </a:schemeClr>
                  </a:glow>
                </a:effectLst>
              </a:rPr>
              <a:t>As our hearts are changed through the Spirit of the Lord, we lose the desire to do evil and gain the desire to do good continually</a:t>
            </a:r>
            <a:endParaRPr lang="en-US" dirty="0">
              <a:solidFill>
                <a:schemeClr val="bg1"/>
              </a:solidFill>
              <a:effectLst>
                <a:glow rad="101600">
                  <a:schemeClr val="accent3">
                    <a:satMod val="175000"/>
                    <a:alpha val="40000"/>
                  </a:schemeClr>
                </a:glow>
              </a:effectLst>
            </a:endParaRPr>
          </a:p>
        </p:txBody>
      </p:sp>
      <p:sp>
        <p:nvSpPr>
          <p:cNvPr id="13" name="Heart 12">
            <a:extLst>
              <a:ext uri="{FF2B5EF4-FFF2-40B4-BE49-F238E27FC236}">
                <a16:creationId xmlns:a16="http://schemas.microsoft.com/office/drawing/2014/main" id="{1BC6091C-6685-4634-BB3C-36C6D3E39D76}"/>
              </a:ext>
            </a:extLst>
          </p:cNvPr>
          <p:cNvSpPr/>
          <p:nvPr/>
        </p:nvSpPr>
        <p:spPr>
          <a:xfrm>
            <a:off x="10489323" y="4797656"/>
            <a:ext cx="763873" cy="654748"/>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25E28F-E80C-435D-8D5F-EF593082F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0"/>
            <a:ext cx="12281860" cy="6858000"/>
          </a:xfrm>
          <a:prstGeom prst="rect">
            <a:avLst/>
          </a:prstGeom>
        </p:spPr>
      </p:pic>
      <p:sp>
        <p:nvSpPr>
          <p:cNvPr id="5" name="TextBox 4"/>
          <p:cNvSpPr txBox="1"/>
          <p:nvPr/>
        </p:nvSpPr>
        <p:spPr>
          <a:xfrm>
            <a:off x="102824" y="6550223"/>
            <a:ext cx="9144000" cy="307777"/>
          </a:xfrm>
          <a:prstGeom prst="rect">
            <a:avLst/>
          </a:prstGeom>
          <a:noFill/>
        </p:spPr>
        <p:txBody>
          <a:bodyPr wrap="square" rtlCol="0">
            <a:spAutoFit/>
          </a:bodyPr>
          <a:lstStyle/>
          <a:p>
            <a:r>
              <a:rPr lang="en-US" sz="1400" dirty="0">
                <a:solidFill>
                  <a:schemeClr val="bg1"/>
                </a:solidFill>
              </a:rPr>
              <a:t>Mosiah 5:1-4</a:t>
            </a:r>
          </a:p>
        </p:txBody>
      </p:sp>
      <p:sp>
        <p:nvSpPr>
          <p:cNvPr id="8" name="TextBox 7"/>
          <p:cNvSpPr txBox="1"/>
          <p:nvPr/>
        </p:nvSpPr>
        <p:spPr>
          <a:xfrm>
            <a:off x="4392168" y="3176017"/>
            <a:ext cx="5791200" cy="2585323"/>
          </a:xfrm>
          <a:prstGeom prst="rect">
            <a:avLst/>
          </a:prstGeom>
          <a:noFill/>
        </p:spPr>
        <p:txBody>
          <a:bodyPr wrap="square" rtlCol="0">
            <a:spAutoFit/>
          </a:bodyPr>
          <a:lstStyle/>
          <a:p>
            <a:pPr fontAlgn="base"/>
            <a:r>
              <a:rPr lang="en-US" dirty="0">
                <a:solidFill>
                  <a:schemeClr val="bg1"/>
                </a:solidFill>
              </a:rPr>
              <a:t>“Becoming Christlike is a lifetime pursuit and very often involves growth and change that is slow, almost imperceptible. …</a:t>
            </a:r>
          </a:p>
          <a:p>
            <a:pPr fontAlgn="base"/>
            <a:endParaRPr lang="en-US" dirty="0">
              <a:solidFill>
                <a:schemeClr val="bg1"/>
              </a:solidFill>
            </a:endParaRPr>
          </a:p>
          <a:p>
            <a:pPr fontAlgn="base"/>
            <a:r>
              <a:rPr lang="en-US" dirty="0">
                <a:solidFill>
                  <a:schemeClr val="bg1"/>
                </a:solidFill>
              </a:rPr>
              <a:t>“… True repentance involves a change of heart and not just a change of behavior. … Most repentance does not involve sensational or dramatic changes, but rather is a step-by-step, steady, and consistent movement toward godliness.” Ezra Taft Benson</a:t>
            </a:r>
          </a:p>
        </p:txBody>
      </p:sp>
      <p:sp>
        <p:nvSpPr>
          <p:cNvPr id="3" name="Heart 2">
            <a:extLst>
              <a:ext uri="{FF2B5EF4-FFF2-40B4-BE49-F238E27FC236}">
                <a16:creationId xmlns:a16="http://schemas.microsoft.com/office/drawing/2014/main" id="{C4BAB5C2-8FC6-4A8A-AA20-D9F0C84C00AA}"/>
              </a:ext>
            </a:extLst>
          </p:cNvPr>
          <p:cNvSpPr/>
          <p:nvPr/>
        </p:nvSpPr>
        <p:spPr>
          <a:xfrm>
            <a:off x="283464" y="777240"/>
            <a:ext cx="4325112" cy="266090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877EF7-F3A7-4D82-B5E1-B1D66E7682F1}"/>
              </a:ext>
            </a:extLst>
          </p:cNvPr>
          <p:cNvSpPr/>
          <p:nvPr/>
        </p:nvSpPr>
        <p:spPr>
          <a:xfrm>
            <a:off x="448056" y="1467719"/>
            <a:ext cx="3968496" cy="1200329"/>
          </a:xfrm>
          <a:prstGeom prst="rect">
            <a:avLst/>
          </a:prstGeom>
        </p:spPr>
        <p:txBody>
          <a:bodyPr wrap="square">
            <a:spAutoFit/>
          </a:bodyPr>
          <a:lstStyle/>
          <a:p>
            <a:pPr algn="ctr"/>
            <a:r>
              <a:rPr lang="en-US" b="0" i="0" dirty="0">
                <a:solidFill>
                  <a:schemeClr val="bg1"/>
                </a:solidFill>
                <a:effectLst>
                  <a:glow rad="101600">
                    <a:schemeClr val="accent3">
                      <a:satMod val="175000"/>
                      <a:alpha val="40000"/>
                    </a:schemeClr>
                  </a:glow>
                </a:effectLst>
              </a:rPr>
              <a:t> </a:t>
            </a:r>
            <a:r>
              <a:rPr lang="en-US" b="1" i="0" dirty="0">
                <a:solidFill>
                  <a:schemeClr val="bg1"/>
                </a:solidFill>
                <a:effectLst>
                  <a:glow rad="101600">
                    <a:schemeClr val="accent3">
                      <a:satMod val="175000"/>
                      <a:alpha val="40000"/>
                    </a:schemeClr>
                  </a:glow>
                </a:effectLst>
              </a:rPr>
              <a:t>As our hearts are changed through the Spirit of the Lord, we lose the desire to do evil and gain the desire to do good continually</a:t>
            </a:r>
            <a:endParaRPr lang="en-US" dirty="0">
              <a:solidFill>
                <a:schemeClr val="bg1"/>
              </a:solidFill>
              <a:effectLst>
                <a:glow rad="101600">
                  <a:schemeClr val="accent3">
                    <a:satMod val="175000"/>
                    <a:alpha val="40000"/>
                  </a:schemeClr>
                </a:glow>
              </a:effectLst>
            </a:endParaRPr>
          </a:p>
        </p:txBody>
      </p:sp>
      <p:pic>
        <p:nvPicPr>
          <p:cNvPr id="12" name="Picture 11">
            <a:extLst>
              <a:ext uri="{FF2B5EF4-FFF2-40B4-BE49-F238E27FC236}">
                <a16:creationId xmlns:a16="http://schemas.microsoft.com/office/drawing/2014/main" id="{DAADEC5C-55F4-4BF4-BEE0-C85E30C5B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146" y="4895088"/>
            <a:ext cx="1083654" cy="1533144"/>
          </a:xfrm>
          <a:prstGeom prst="rect">
            <a:avLst/>
          </a:prstGeom>
        </p:spPr>
      </p:pic>
      <p:pic>
        <p:nvPicPr>
          <p:cNvPr id="14" name="Picture 13">
            <a:extLst>
              <a:ext uri="{FF2B5EF4-FFF2-40B4-BE49-F238E27FC236}">
                <a16:creationId xmlns:a16="http://schemas.microsoft.com/office/drawing/2014/main" id="{51AD29EE-EC9E-4B8E-ABA5-42FF5D319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856" y="407099"/>
            <a:ext cx="3887914" cy="2580712"/>
          </a:xfrm>
          <a:prstGeom prst="rect">
            <a:avLst/>
          </a:prstGeom>
        </p:spPr>
      </p:pic>
    </p:spTree>
    <p:extLst>
      <p:ext uri="{BB962C8B-B14F-4D97-AF65-F5344CB8AC3E}">
        <p14:creationId xmlns:p14="http://schemas.microsoft.com/office/powerpoint/2010/main" val="2271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040C53-517E-4DBD-B39C-EF5981704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0"/>
            <a:ext cx="1229237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The Power of the Holy Spirit Within</a:t>
            </a:r>
          </a:p>
        </p:txBody>
      </p:sp>
      <p:sp>
        <p:nvSpPr>
          <p:cNvPr id="5" name="TextBox 4"/>
          <p:cNvSpPr txBox="1"/>
          <p:nvPr/>
        </p:nvSpPr>
        <p:spPr>
          <a:xfrm>
            <a:off x="157909"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1079653" y="1219201"/>
            <a:ext cx="8978747" cy="4093428"/>
          </a:xfrm>
          <a:prstGeom prst="rect">
            <a:avLst/>
          </a:prstGeom>
          <a:noFill/>
        </p:spPr>
        <p:txBody>
          <a:bodyPr wrap="square" rtlCol="0">
            <a:spAutoFit/>
          </a:bodyPr>
          <a:lstStyle/>
          <a:p>
            <a:r>
              <a:rPr lang="en-US" sz="2000" dirty="0">
                <a:solidFill>
                  <a:schemeClr val="bg1"/>
                </a:solidFill>
              </a:rPr>
              <a:t>“What a glorious condition was this! A condition in which the Lord God Omnipotent, by the power of His Spirit, had wrought a mighty change in the hearts of that people, that they no longer had any desire to do evil, but were filled only with a fervent desire to do that which was good.”</a:t>
            </a:r>
          </a:p>
          <a:p>
            <a:endParaRPr lang="en-US" sz="2000" dirty="0">
              <a:solidFill>
                <a:schemeClr val="bg1"/>
              </a:solidFill>
            </a:endParaRPr>
          </a:p>
          <a:p>
            <a:r>
              <a:rPr lang="en-US" sz="2000" dirty="0">
                <a:solidFill>
                  <a:schemeClr val="bg1"/>
                </a:solidFill>
              </a:rPr>
              <a:t>…the influence and power of the Holy Spirit…the feeling that came upon me was that of pure peace, of love and of light…</a:t>
            </a:r>
          </a:p>
          <a:p>
            <a:endParaRPr lang="en-US" sz="2000" dirty="0">
              <a:solidFill>
                <a:schemeClr val="bg1"/>
              </a:solidFill>
            </a:endParaRPr>
          </a:p>
          <a:p>
            <a:r>
              <a:rPr lang="en-US" sz="2000" dirty="0">
                <a:solidFill>
                  <a:schemeClr val="bg1"/>
                </a:solidFill>
              </a:rPr>
              <a:t>…I felt as though I wanted to do good everywhere to everybody and to everything.</a:t>
            </a:r>
          </a:p>
          <a:p>
            <a:r>
              <a:rPr lang="en-US" sz="2000" dirty="0">
                <a:solidFill>
                  <a:schemeClr val="bg1"/>
                </a:solidFill>
              </a:rPr>
              <a:t>…I felt a newness of life, a newness of desire to do that which was right.</a:t>
            </a:r>
          </a:p>
          <a:p>
            <a:endParaRPr lang="en-US" sz="2000" dirty="0">
              <a:solidFill>
                <a:schemeClr val="bg1"/>
              </a:solidFill>
            </a:endParaRPr>
          </a:p>
          <a:p>
            <a:r>
              <a:rPr lang="en-US" sz="2000" dirty="0">
                <a:solidFill>
                  <a:schemeClr val="bg1"/>
                </a:solidFill>
              </a:rPr>
              <a:t>There was not one particle of desire for evil left in my soul.” </a:t>
            </a:r>
          </a:p>
          <a:p>
            <a:r>
              <a:rPr lang="en-US" sz="2000" dirty="0">
                <a:solidFill>
                  <a:schemeClr val="bg1"/>
                </a:solidFill>
              </a:rPr>
              <a:t>Joseph F. Smith--Speaking of his baptism</a:t>
            </a:r>
          </a:p>
        </p:txBody>
      </p:sp>
      <p:pic>
        <p:nvPicPr>
          <p:cNvPr id="1026" name="Picture 2" descr="http://upload.wikimedia.org/wikipedia/commons/f/f8/JFS_First_Presidency_1905_large.jpg"/>
          <p:cNvPicPr>
            <a:picLocks noChangeAspect="1" noChangeArrowheads="1"/>
          </p:cNvPicPr>
          <p:nvPr/>
        </p:nvPicPr>
        <p:blipFill>
          <a:blip r:embed="rId3" cstate="print"/>
          <a:srcRect/>
          <a:stretch>
            <a:fillRect/>
          </a:stretch>
        </p:blipFill>
        <p:spPr bwMode="auto">
          <a:xfrm>
            <a:off x="8610600" y="4724401"/>
            <a:ext cx="1462636" cy="1967593"/>
          </a:xfrm>
          <a:prstGeom prst="rect">
            <a:avLst/>
          </a:prstGeom>
          <a:noFill/>
        </p:spPr>
      </p:pic>
    </p:spTree>
    <p:extLst>
      <p:ext uri="{BB962C8B-B14F-4D97-AF65-F5344CB8AC3E}">
        <p14:creationId xmlns:p14="http://schemas.microsoft.com/office/powerpoint/2010/main" val="18968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7DCAA8-9CB8-438A-B0F8-C9BD8749D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27135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Vijaya" pitchFamily="34" charset="0"/>
                <a:cs typeface="Vijaya" pitchFamily="34" charset="0"/>
              </a:rPr>
              <a:t>Disposition</a:t>
            </a: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Mosiah 5:2</a:t>
            </a:r>
          </a:p>
        </p:txBody>
      </p:sp>
      <p:sp>
        <p:nvSpPr>
          <p:cNvPr id="8" name="TextBox 7"/>
          <p:cNvSpPr txBox="1"/>
          <p:nvPr/>
        </p:nvSpPr>
        <p:spPr>
          <a:xfrm>
            <a:off x="6140985" y="2302525"/>
            <a:ext cx="3810000" cy="707886"/>
          </a:xfrm>
          <a:prstGeom prst="rect">
            <a:avLst/>
          </a:prstGeom>
          <a:noFill/>
        </p:spPr>
        <p:txBody>
          <a:bodyPr wrap="square" rtlCol="0">
            <a:spAutoFit/>
          </a:bodyPr>
          <a:lstStyle/>
          <a:p>
            <a:r>
              <a:rPr lang="en-US" sz="2000" dirty="0">
                <a:solidFill>
                  <a:schemeClr val="bg1"/>
                </a:solidFill>
              </a:rPr>
              <a:t>King Benjamin’s people did not have the desire to do evil anymore</a:t>
            </a:r>
          </a:p>
        </p:txBody>
      </p:sp>
      <p:sp>
        <p:nvSpPr>
          <p:cNvPr id="7" name="TextBox 6"/>
          <p:cNvSpPr txBox="1"/>
          <p:nvPr/>
        </p:nvSpPr>
        <p:spPr>
          <a:xfrm>
            <a:off x="2338184" y="806141"/>
            <a:ext cx="7924800" cy="954107"/>
          </a:xfrm>
          <a:prstGeom prst="rect">
            <a:avLst/>
          </a:prstGeom>
          <a:noFill/>
        </p:spPr>
        <p:txBody>
          <a:bodyPr wrap="square" rtlCol="0">
            <a:spAutoFit/>
          </a:bodyPr>
          <a:lstStyle/>
          <a:p>
            <a:pPr algn="ctr"/>
            <a:r>
              <a:rPr lang="en-US" sz="2800" dirty="0">
                <a:solidFill>
                  <a:srgbClr val="FFFF00"/>
                </a:solidFill>
              </a:rPr>
              <a:t>An individual’s nature—his or her desires and temperament.</a:t>
            </a:r>
          </a:p>
        </p:txBody>
      </p:sp>
      <p:sp>
        <p:nvSpPr>
          <p:cNvPr id="9" name="TextBox 8"/>
          <p:cNvSpPr txBox="1"/>
          <p:nvPr/>
        </p:nvSpPr>
        <p:spPr>
          <a:xfrm>
            <a:off x="1207008" y="3392425"/>
            <a:ext cx="4303776" cy="2246769"/>
          </a:xfrm>
          <a:prstGeom prst="rect">
            <a:avLst/>
          </a:prstGeom>
          <a:noFill/>
        </p:spPr>
        <p:txBody>
          <a:bodyPr wrap="square" rtlCol="0">
            <a:spAutoFit/>
          </a:bodyPr>
          <a:lstStyle/>
          <a:p>
            <a:r>
              <a:rPr lang="en-US" sz="2000" dirty="0">
                <a:solidFill>
                  <a:schemeClr val="bg1"/>
                </a:solidFill>
              </a:rPr>
              <a:t>Nephi’s Cry:</a:t>
            </a:r>
          </a:p>
          <a:p>
            <a:r>
              <a:rPr lang="en-US" sz="2000" dirty="0">
                <a:solidFill>
                  <a:schemeClr val="bg1"/>
                </a:solidFill>
              </a:rPr>
              <a:t>“O Lord, wilt thou redeem my soul? Wilt thou deliver me out of the hands of mine enemies? Wilt thou make me that I may shake at the appearance of sin?”</a:t>
            </a:r>
          </a:p>
          <a:p>
            <a:r>
              <a:rPr lang="en-US" sz="2000" dirty="0">
                <a:solidFill>
                  <a:schemeClr val="bg1"/>
                </a:solidFill>
              </a:rPr>
              <a:t>2 Nephi 4:31</a:t>
            </a:r>
          </a:p>
        </p:txBody>
      </p:sp>
      <p:pic>
        <p:nvPicPr>
          <p:cNvPr id="6" name="Picture 5">
            <a:extLst>
              <a:ext uri="{FF2B5EF4-FFF2-40B4-BE49-F238E27FC236}">
                <a16:creationId xmlns:a16="http://schemas.microsoft.com/office/drawing/2014/main" id="{62A46600-0F9A-4141-8DA9-A21EC899C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963" y="3161347"/>
            <a:ext cx="4286250" cy="3095625"/>
          </a:xfrm>
          <a:prstGeom prst="rect">
            <a:avLst/>
          </a:prstGeom>
        </p:spPr>
      </p:pic>
    </p:spTree>
    <p:extLst>
      <p:ext uri="{BB962C8B-B14F-4D97-AF65-F5344CB8AC3E}">
        <p14:creationId xmlns:p14="http://schemas.microsoft.com/office/powerpoint/2010/main" val="15396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3D9A53-2609-4E53-8C39-8F5A3D02B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0"/>
            <a:ext cx="12292370"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Vijaya" pitchFamily="34" charset="0"/>
                <a:cs typeface="Vijaya" pitchFamily="34" charset="0"/>
              </a:rPr>
              <a:t>What Brings About a Change of Heart?</a:t>
            </a:r>
          </a:p>
        </p:txBody>
      </p:sp>
      <p:sp>
        <p:nvSpPr>
          <p:cNvPr id="5" name="TextBox 4"/>
          <p:cNvSpPr txBox="1"/>
          <p:nvPr/>
        </p:nvSpPr>
        <p:spPr>
          <a:xfrm>
            <a:off x="161544" y="6467928"/>
            <a:ext cx="9144000" cy="307777"/>
          </a:xfrm>
          <a:prstGeom prst="rect">
            <a:avLst/>
          </a:prstGeom>
          <a:noFill/>
        </p:spPr>
        <p:txBody>
          <a:bodyPr wrap="square" rtlCol="0">
            <a:spAutoFit/>
          </a:bodyPr>
          <a:lstStyle/>
          <a:p>
            <a:r>
              <a:rPr lang="en-US" sz="1400" dirty="0">
                <a:solidFill>
                  <a:schemeClr val="bg1"/>
                </a:solidFill>
              </a:rPr>
              <a:t>Mosiah 5:2</a:t>
            </a:r>
          </a:p>
        </p:txBody>
      </p:sp>
      <p:sp>
        <p:nvSpPr>
          <p:cNvPr id="7" name="TextBox 6"/>
          <p:cNvSpPr txBox="1"/>
          <p:nvPr/>
        </p:nvSpPr>
        <p:spPr>
          <a:xfrm>
            <a:off x="1524000" y="762000"/>
            <a:ext cx="5791200" cy="1415772"/>
          </a:xfrm>
          <a:prstGeom prst="rect">
            <a:avLst/>
          </a:prstGeom>
          <a:noFill/>
        </p:spPr>
        <p:txBody>
          <a:bodyPr wrap="square" rtlCol="0">
            <a:spAutoFit/>
          </a:bodyPr>
          <a:lstStyle/>
          <a:p>
            <a:pPr fontAlgn="base"/>
            <a:r>
              <a:rPr lang="en-US" dirty="0">
                <a:solidFill>
                  <a:schemeClr val="bg1"/>
                </a:solidFill>
              </a:rPr>
              <a:t>A change of heart is more than just a change of behavior. </a:t>
            </a:r>
          </a:p>
          <a:p>
            <a:pPr fontAlgn="base"/>
            <a:endParaRPr lang="en-US" sz="1400" dirty="0">
              <a:solidFill>
                <a:schemeClr val="bg1"/>
              </a:solidFill>
            </a:endParaRPr>
          </a:p>
          <a:p>
            <a:pPr fontAlgn="base"/>
            <a:r>
              <a:rPr lang="en-US" dirty="0">
                <a:solidFill>
                  <a:schemeClr val="bg1"/>
                </a:solidFill>
              </a:rPr>
              <a:t>When we experience a change of heart, we become new people, changed through the power of the Savior’s Atonement. </a:t>
            </a:r>
            <a:endParaRPr lang="en-US" sz="1400" dirty="0">
              <a:solidFill>
                <a:schemeClr val="bg1"/>
              </a:solidFill>
            </a:endParaRPr>
          </a:p>
        </p:txBody>
      </p:sp>
      <p:sp>
        <p:nvSpPr>
          <p:cNvPr id="10" name="TextBox 9"/>
          <p:cNvSpPr txBox="1"/>
          <p:nvPr/>
        </p:nvSpPr>
        <p:spPr>
          <a:xfrm>
            <a:off x="4038600" y="2209801"/>
            <a:ext cx="5791200" cy="2554545"/>
          </a:xfrm>
          <a:prstGeom prst="rect">
            <a:avLst/>
          </a:prstGeom>
          <a:noFill/>
        </p:spPr>
        <p:txBody>
          <a:bodyPr wrap="square" rtlCol="0">
            <a:spAutoFit/>
          </a:bodyPr>
          <a:lstStyle/>
          <a:p>
            <a:pPr fontAlgn="base"/>
            <a:r>
              <a:rPr lang="en-US" sz="1600" dirty="0">
                <a:solidFill>
                  <a:schemeClr val="bg1"/>
                </a:solidFill>
              </a:rPr>
              <a:t>“The gospel of Jesus Christ encompasses much more than avoiding, overcoming, and being cleansed from sin and the bad influences in our lives; it also essentially entails doing good, being good, and becoming better. … This mighty change is not simply the result of working harder or developing greater individual discipline. Rather, it is the consequence of a fundamental change in our desires, our motives, and our natures made possible through the Atonement of Christ the Lord. Our spiritual purpose is to overcome both sin and the desire to sin, both the taint and the tyranny of sin” </a:t>
            </a:r>
          </a:p>
          <a:p>
            <a:pPr fontAlgn="base"/>
            <a:r>
              <a:rPr lang="en-US" sz="1600" dirty="0">
                <a:solidFill>
                  <a:schemeClr val="bg1"/>
                </a:solidFill>
              </a:rPr>
              <a:t>David A. </a:t>
            </a:r>
            <a:r>
              <a:rPr lang="en-US" sz="1600" dirty="0" err="1">
                <a:solidFill>
                  <a:schemeClr val="bg1"/>
                </a:solidFill>
              </a:rPr>
              <a:t>Bednar</a:t>
            </a:r>
            <a:endParaRPr lang="en-US" sz="1600" dirty="0">
              <a:solidFill>
                <a:schemeClr val="bg1"/>
              </a:solidFill>
            </a:endParaRPr>
          </a:p>
        </p:txBody>
      </p:sp>
      <p:sp>
        <p:nvSpPr>
          <p:cNvPr id="11" name="TextBox 10"/>
          <p:cNvSpPr txBox="1"/>
          <p:nvPr/>
        </p:nvSpPr>
        <p:spPr>
          <a:xfrm>
            <a:off x="2057400" y="5105401"/>
            <a:ext cx="8610600" cy="954107"/>
          </a:xfrm>
          <a:prstGeom prst="rect">
            <a:avLst/>
          </a:prstGeom>
          <a:noFill/>
        </p:spPr>
        <p:txBody>
          <a:bodyPr wrap="square" rtlCol="0">
            <a:spAutoFit/>
          </a:bodyPr>
          <a:lstStyle/>
          <a:p>
            <a:pPr algn="ctr" fontAlgn="base"/>
            <a:r>
              <a:rPr lang="en-US" sz="2800" dirty="0">
                <a:solidFill>
                  <a:srgbClr val="FFFF00"/>
                </a:solidFill>
              </a:rPr>
              <a:t>Why do you think we need the Atonement of Jesus Christ in order to truly change?</a:t>
            </a:r>
          </a:p>
        </p:txBody>
      </p:sp>
      <p:sp>
        <p:nvSpPr>
          <p:cNvPr id="12" name="Heart 11"/>
          <p:cNvSpPr/>
          <p:nvPr/>
        </p:nvSpPr>
        <p:spPr>
          <a:xfrm>
            <a:off x="1717964" y="5165437"/>
            <a:ext cx="381000" cy="32657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avid a bednar.jpg"/>
          <p:cNvPicPr>
            <a:picLocks noChangeAspect="1"/>
          </p:cNvPicPr>
          <p:nvPr/>
        </p:nvPicPr>
        <p:blipFill>
          <a:blip r:embed="rId3" cstate="print"/>
          <a:stretch>
            <a:fillRect/>
          </a:stretch>
        </p:blipFill>
        <p:spPr>
          <a:xfrm>
            <a:off x="9753601" y="3886201"/>
            <a:ext cx="780225" cy="981075"/>
          </a:xfrm>
          <a:prstGeom prst="rect">
            <a:avLst/>
          </a:prstGeom>
        </p:spPr>
      </p:pic>
      <p:pic>
        <p:nvPicPr>
          <p:cNvPr id="6" name="Picture 5">
            <a:extLst>
              <a:ext uri="{FF2B5EF4-FFF2-40B4-BE49-F238E27FC236}">
                <a16:creationId xmlns:a16="http://schemas.microsoft.com/office/drawing/2014/main" id="{D6E4AC8E-53EF-4645-9876-3D422ECDD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68" y="2395346"/>
            <a:ext cx="2583180" cy="2505685"/>
          </a:xfrm>
          <a:prstGeom prst="rect">
            <a:avLst/>
          </a:prstGeom>
        </p:spPr>
      </p:pic>
    </p:spTree>
    <p:extLst>
      <p:ext uri="{BB962C8B-B14F-4D97-AF65-F5344CB8AC3E}">
        <p14:creationId xmlns:p14="http://schemas.microsoft.com/office/powerpoint/2010/main" val="17810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3066</Words>
  <Application>Microsoft Office PowerPoint</Application>
  <PresentationFormat>Widescreen</PresentationFormat>
  <Paragraphs>296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Vijaya</vt:lpstr>
      <vt:lpstr>Comic Sans MS</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2017-07-30T23:03:01Z</dcterms:created>
  <dcterms:modified xsi:type="dcterms:W3CDTF">2020-06-18T16:18:26Z</dcterms:modified>
</cp:coreProperties>
</file>