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75"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4"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Elephant" panose="02020904090505020303" pitchFamily="18" charset="0"/>
      <p:regular r:id="rId27"/>
      <p:italic r:id="rId28"/>
    </p:embeddedFont>
    <p:embeddedFont>
      <p:font typeface="Tempus Sans ITC" panose="04020404030D07020202"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7116-B21A-4A7F-89D4-94EDE3BD1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8E448-4F24-4207-BFFE-A488C3639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378637-D0D3-4856-A4D8-1A0205FB73B9}"/>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C4B4F5C3-B5E2-4925-9FA7-45556E78C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E28C6-C0F6-4838-ABD6-AD7A144233FC}"/>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232827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B0E6-D255-473D-AC8F-D6819FB13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997C5-26BA-4C66-8C49-942F275396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2B396-EBDB-4E88-97D7-2ECBFFA0582F}"/>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F06F1AB0-0FF8-45EC-90D8-0EC0704C7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A373B-F05C-48A2-BD49-0FE42A255EB2}"/>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326931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B4593-DF0B-4BAF-85A3-1D65EB63F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D440F-939B-4CD1-BD5F-9E3D0407FE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210AC-091C-4615-B0A8-CE405815975F}"/>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ECEA269D-3404-4DC5-8AAF-6640EEA97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20916-032B-4B31-A2CD-0781BCF467F3}"/>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187713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DBB8-A5AF-488A-BC1D-C2E56166E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A3F86-DD5C-492F-A47A-3A7AE04EF0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39826-5F13-4AB2-8434-B450FEE9D930}"/>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F750B7DA-546D-4253-8FAE-103ABCE07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9F35A-CA3C-48C5-955A-A87EB99DB98A}"/>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409529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2534-7A17-4D9D-BA2D-B3B4081FC4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E0790-1568-4DE9-B1B4-EFB7E6CEA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68FEEE-5856-4AD4-A0E1-B96BC9987327}"/>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FB2D8442-E036-41B5-A794-4297864F0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04620-86BF-4ABB-99B9-CF37BACB394C}"/>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422390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E55A-7256-4CB0-91CB-D5E6BD0A8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D3C6F-A742-4C47-B651-6D794CF53E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A691C9-7F71-4E9C-BAAB-EDBE723397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A10ECC-F939-48A5-91E5-2526195B53F3}"/>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6" name="Footer Placeholder 5">
            <a:extLst>
              <a:ext uri="{FF2B5EF4-FFF2-40B4-BE49-F238E27FC236}">
                <a16:creationId xmlns:a16="http://schemas.microsoft.com/office/drawing/2014/main" id="{DCFDAA9A-B8E2-465F-A26B-E3E2F3499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841CA-8D2D-4A1E-B5C3-5C9E3CCB76BA}"/>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33555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BBFF-41DA-4CC7-9DF2-446965C732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82D0A-C964-4703-A521-3D1BA2512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4F6700-D0DA-4AE9-919D-73516634FC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076CF-F7DB-4679-82C8-003152495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43AB27-B194-4B4E-8BEA-F1D4016067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C04C2C-EAAC-4B87-A431-90361AD47A9B}"/>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8" name="Footer Placeholder 7">
            <a:extLst>
              <a:ext uri="{FF2B5EF4-FFF2-40B4-BE49-F238E27FC236}">
                <a16:creationId xmlns:a16="http://schemas.microsoft.com/office/drawing/2014/main" id="{04087D26-93D4-43B2-910A-664DC8EC1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8E34A5-4F3C-4F30-B0FB-5A04ECB853B9}"/>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143541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9921-52AA-4B02-9989-1A4B4A36C7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4BF883-CE6F-4105-BBA3-29D95A7AD9C9}"/>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4" name="Footer Placeholder 3">
            <a:extLst>
              <a:ext uri="{FF2B5EF4-FFF2-40B4-BE49-F238E27FC236}">
                <a16:creationId xmlns:a16="http://schemas.microsoft.com/office/drawing/2014/main" id="{199044E3-B678-4175-9D54-AF6611324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EFBA5D-AAD9-4955-A859-FD88E256A502}"/>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58156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7C830-1C30-4EDC-9287-8D319AED81D2}"/>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3" name="Footer Placeholder 2">
            <a:extLst>
              <a:ext uri="{FF2B5EF4-FFF2-40B4-BE49-F238E27FC236}">
                <a16:creationId xmlns:a16="http://schemas.microsoft.com/office/drawing/2014/main" id="{F9D0A9DD-0B87-4B14-9CBF-B48FEA365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F83B2-1BA1-47C1-A4E0-F33E9A61F585}"/>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424027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EAA2-BD06-45EE-8AB9-FF9B1DDB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727B5-2EE7-4E9F-B1F3-85BACE46E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DB6CDD-90A2-4EAE-A0AB-887042822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C0F62B-B0E4-4F65-A0C9-EA9BB67F7F08}"/>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6" name="Footer Placeholder 5">
            <a:extLst>
              <a:ext uri="{FF2B5EF4-FFF2-40B4-BE49-F238E27FC236}">
                <a16:creationId xmlns:a16="http://schemas.microsoft.com/office/drawing/2014/main" id="{868C32CF-FF01-4622-AC49-2F35E3BF2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2F64A-EEE8-4FC5-918A-1FA583761A16}"/>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302322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6DF1-E510-409A-AE1D-40BF548BC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8AF7A-6D39-40F2-AED7-7B3C70D52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4BA35D-E9D6-468E-AFDC-427A23502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2CB0B1-4CA2-44A5-87F9-4F7ECFB84F40}"/>
              </a:ext>
            </a:extLst>
          </p:cNvPr>
          <p:cNvSpPr>
            <a:spLocks noGrp="1"/>
          </p:cNvSpPr>
          <p:nvPr>
            <p:ph type="dt" sz="half" idx="10"/>
          </p:nvPr>
        </p:nvSpPr>
        <p:spPr/>
        <p:txBody>
          <a:bodyPr/>
          <a:lstStyle/>
          <a:p>
            <a:fld id="{73D43337-B43B-4EAC-8C01-5851313BFB2C}" type="datetimeFigureOut">
              <a:rPr lang="en-US" smtClean="0"/>
              <a:t>6/18/2020</a:t>
            </a:fld>
            <a:endParaRPr lang="en-US"/>
          </a:p>
        </p:txBody>
      </p:sp>
      <p:sp>
        <p:nvSpPr>
          <p:cNvPr id="6" name="Footer Placeholder 5">
            <a:extLst>
              <a:ext uri="{FF2B5EF4-FFF2-40B4-BE49-F238E27FC236}">
                <a16:creationId xmlns:a16="http://schemas.microsoft.com/office/drawing/2014/main" id="{185B3AEA-D1AB-4DDC-918B-55847DDDC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5660-A893-4375-9B3E-E1BAB1FC9743}"/>
              </a:ext>
            </a:extLst>
          </p:cNvPr>
          <p:cNvSpPr>
            <a:spLocks noGrp="1"/>
          </p:cNvSpPr>
          <p:nvPr>
            <p:ph type="sldNum" sz="quarter" idx="12"/>
          </p:nvPr>
        </p:nvSpPr>
        <p:spPr/>
        <p:txBody>
          <a:bodyPr/>
          <a:lstStyle/>
          <a:p>
            <a:fld id="{649119D8-DA8D-4D15-8DF2-347175B3D8EE}" type="slidenum">
              <a:rPr lang="en-US" smtClean="0"/>
              <a:t>‹#›</a:t>
            </a:fld>
            <a:endParaRPr lang="en-US"/>
          </a:p>
        </p:txBody>
      </p:sp>
    </p:spTree>
    <p:extLst>
      <p:ext uri="{BB962C8B-B14F-4D97-AF65-F5344CB8AC3E}">
        <p14:creationId xmlns:p14="http://schemas.microsoft.com/office/powerpoint/2010/main" val="13296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3A0BB-E122-4CDA-916C-0C5292414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2A93D-4EB5-47A3-A614-650C806BA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58A3-669C-4CC8-B0EA-A2CB26A9E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43337-B43B-4EAC-8C01-5851313BFB2C}" type="datetimeFigureOut">
              <a:rPr lang="en-US" smtClean="0"/>
              <a:t>6/18/2020</a:t>
            </a:fld>
            <a:endParaRPr lang="en-US"/>
          </a:p>
        </p:txBody>
      </p:sp>
      <p:sp>
        <p:nvSpPr>
          <p:cNvPr id="5" name="Footer Placeholder 4">
            <a:extLst>
              <a:ext uri="{FF2B5EF4-FFF2-40B4-BE49-F238E27FC236}">
                <a16:creationId xmlns:a16="http://schemas.microsoft.com/office/drawing/2014/main" id="{27FF10BB-B4B5-41DF-B6A4-1D58B7C26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82162-7FA4-4885-BA39-04B07159D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119D8-DA8D-4D15-8DF2-347175B3D8EE}" type="slidenum">
              <a:rPr lang="en-US" smtClean="0"/>
              <a:t>‹#›</a:t>
            </a:fld>
            <a:endParaRPr lang="en-US"/>
          </a:p>
        </p:txBody>
      </p:sp>
    </p:spTree>
    <p:extLst>
      <p:ext uri="{BB962C8B-B14F-4D97-AF65-F5344CB8AC3E}">
        <p14:creationId xmlns:p14="http://schemas.microsoft.com/office/powerpoint/2010/main" val="3139922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084D8233-AD56-4AA2-810D-31DC3CD90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 y="0"/>
            <a:ext cx="12256008" cy="6858000"/>
          </a:xfrm>
          <a:prstGeom prst="rect">
            <a:avLst/>
          </a:prstGeom>
        </p:spPr>
      </p:pic>
    </p:spTree>
    <p:extLst>
      <p:ext uri="{BB962C8B-B14F-4D97-AF65-F5344CB8AC3E}">
        <p14:creationId xmlns:p14="http://schemas.microsoft.com/office/powerpoint/2010/main" val="230155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7CE114-B9CF-4183-9807-22797596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8692054" y="1799897"/>
            <a:ext cx="2393731" cy="1200329"/>
          </a:xfrm>
          <a:prstGeom prst="rect">
            <a:avLst/>
          </a:prstGeom>
          <a:noFill/>
        </p:spPr>
        <p:txBody>
          <a:bodyPr wrap="square" rtlCol="0">
            <a:spAutoFit/>
          </a:bodyPr>
          <a:lstStyle/>
          <a:p>
            <a:pPr fontAlgn="base"/>
            <a:r>
              <a:rPr lang="en-US" dirty="0">
                <a:solidFill>
                  <a:schemeClr val="bg1"/>
                </a:solidFill>
              </a:rPr>
              <a:t>The </a:t>
            </a:r>
            <a:r>
              <a:rPr lang="en-US" dirty="0" err="1">
                <a:solidFill>
                  <a:schemeClr val="bg1"/>
                </a:solidFill>
              </a:rPr>
              <a:t>Lamanites</a:t>
            </a:r>
            <a:r>
              <a:rPr lang="en-US" dirty="0">
                <a:solidFill>
                  <a:schemeClr val="bg1"/>
                </a:solidFill>
              </a:rPr>
              <a:t>, little by little began attacking the flocks and fields of the Nephites</a:t>
            </a:r>
          </a:p>
        </p:txBody>
      </p:sp>
      <p:sp>
        <p:nvSpPr>
          <p:cNvPr id="4" name="TextBox 3"/>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11:16-19</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Boasting in Their Own Strength</a:t>
            </a:r>
          </a:p>
        </p:txBody>
      </p:sp>
      <p:sp>
        <p:nvSpPr>
          <p:cNvPr id="9" name="TextBox 8"/>
          <p:cNvSpPr txBox="1"/>
          <p:nvPr/>
        </p:nvSpPr>
        <p:spPr>
          <a:xfrm>
            <a:off x="566928" y="1475233"/>
            <a:ext cx="4297680" cy="1754326"/>
          </a:xfrm>
          <a:prstGeom prst="rect">
            <a:avLst/>
          </a:prstGeom>
          <a:noFill/>
        </p:spPr>
        <p:txBody>
          <a:bodyPr wrap="square" rtlCol="0">
            <a:spAutoFit/>
          </a:bodyPr>
          <a:lstStyle/>
          <a:p>
            <a:pPr fontAlgn="base"/>
            <a:r>
              <a:rPr lang="en-US" dirty="0">
                <a:solidFill>
                  <a:schemeClr val="bg1"/>
                </a:solidFill>
              </a:rPr>
              <a:t>The Lord told Nephi that if the day ever came that the Nephites rebelled against the commandments, the </a:t>
            </a:r>
            <a:r>
              <a:rPr lang="en-US" dirty="0" err="1">
                <a:solidFill>
                  <a:schemeClr val="bg1"/>
                </a:solidFill>
              </a:rPr>
              <a:t>Lamanites</a:t>
            </a:r>
            <a:r>
              <a:rPr lang="en-US" dirty="0">
                <a:solidFill>
                  <a:schemeClr val="bg1"/>
                </a:solidFill>
              </a:rPr>
              <a:t> would be given power to scourge them “to stir them up in the ways of remembrance.” </a:t>
            </a:r>
          </a:p>
          <a:p>
            <a:pPr fontAlgn="base"/>
            <a:r>
              <a:rPr lang="en-US" dirty="0">
                <a:solidFill>
                  <a:schemeClr val="bg1"/>
                </a:solidFill>
              </a:rPr>
              <a:t>1 Nephi 2:21-24</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505200" y="4648200"/>
            <a:ext cx="6172200" cy="1846659"/>
          </a:xfrm>
          <a:prstGeom prst="rect">
            <a:avLst/>
          </a:prstGeom>
          <a:noFill/>
        </p:spPr>
        <p:txBody>
          <a:bodyPr wrap="square" rtlCol="0">
            <a:spAutoFit/>
          </a:bodyPr>
          <a:lstStyle/>
          <a:p>
            <a:pPr fontAlgn="base"/>
            <a:r>
              <a:rPr lang="en-US" dirty="0">
                <a:solidFill>
                  <a:schemeClr val="bg1"/>
                </a:solidFill>
              </a:rPr>
              <a:t>Some of the Nephites were killed and Noah’s army fought back and drove them back temporarily---</a:t>
            </a:r>
          </a:p>
          <a:p>
            <a:pPr fontAlgn="base"/>
            <a:endParaRPr lang="en-US" dirty="0">
              <a:solidFill>
                <a:srgbClr val="FF0000"/>
              </a:solidFill>
            </a:endParaRPr>
          </a:p>
          <a:p>
            <a:pPr fontAlgn="base"/>
            <a:r>
              <a:rPr lang="en-US" sz="2000" i="1" dirty="0">
                <a:solidFill>
                  <a:srgbClr val="FF0000"/>
                </a:solidFill>
              </a:rPr>
              <a:t>“…and thus they did boast, and did delight in blood, and the shedding of the blood of their brethren, and this because of the wickedness of their king and priests.”</a:t>
            </a:r>
          </a:p>
        </p:txBody>
      </p:sp>
      <p:pic>
        <p:nvPicPr>
          <p:cNvPr id="11" name="Picture 10">
            <a:extLst>
              <a:ext uri="{FF2B5EF4-FFF2-40B4-BE49-F238E27FC236}">
                <a16:creationId xmlns:a16="http://schemas.microsoft.com/office/drawing/2014/main" id="{4AB534D5-D778-4C7E-AE98-3183ADDFE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544" y="1156139"/>
            <a:ext cx="3056794" cy="3069021"/>
          </a:xfrm>
          <a:prstGeom prst="rect">
            <a:avLst/>
          </a:prstGeom>
        </p:spPr>
      </p:pic>
    </p:spTree>
    <p:extLst>
      <p:ext uri="{BB962C8B-B14F-4D97-AF65-F5344CB8AC3E}">
        <p14:creationId xmlns:p14="http://schemas.microsoft.com/office/powerpoint/2010/main" val="261059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614786DE-8832-496D-B247-0D808FCDB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45" name="Rounded Rectangle 44"/>
          <p:cNvSpPr/>
          <p:nvPr/>
        </p:nvSpPr>
        <p:spPr>
          <a:xfrm>
            <a:off x="8763000" y="762000"/>
            <a:ext cx="304800" cy="4572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8305800" y="1752601"/>
            <a:ext cx="1297248" cy="3444835"/>
            <a:chOff x="1143000" y="3124200"/>
            <a:chExt cx="1297248" cy="3444835"/>
          </a:xfrm>
        </p:grpSpPr>
        <p:sp>
          <p:nvSpPr>
            <p:cNvPr id="47" name="Cloud 46"/>
            <p:cNvSpPr/>
            <p:nvPr/>
          </p:nvSpPr>
          <p:spPr>
            <a:xfrm rot="20820648" flipH="1">
              <a:off x="1627785" y="3124200"/>
              <a:ext cx="752838" cy="13963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5961717">
              <a:off x="1948822" y="6130858"/>
              <a:ext cx="352908" cy="523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5961717">
              <a:off x="1266930" y="6130858"/>
              <a:ext cx="352908" cy="523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0414038">
              <a:off x="1716141" y="5625890"/>
              <a:ext cx="681892"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11285734">
              <a:off x="1170627" y="5625890"/>
              <a:ext cx="681892"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erge 51"/>
            <p:cNvSpPr/>
            <p:nvPr/>
          </p:nvSpPr>
          <p:spPr>
            <a:xfrm rot="10800000">
              <a:off x="1238817" y="3267775"/>
              <a:ext cx="1091027" cy="2429573"/>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9585485">
              <a:off x="1289128" y="4488963"/>
              <a:ext cx="248375" cy="78603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14515" flipH="1">
              <a:off x="2039209" y="4560421"/>
              <a:ext cx="248375" cy="78603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779352">
              <a:off x="1143000" y="3182112"/>
              <a:ext cx="628652" cy="13119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erge 55"/>
            <p:cNvSpPr/>
            <p:nvPr/>
          </p:nvSpPr>
          <p:spPr>
            <a:xfrm rot="9322467">
              <a:off x="1758356" y="4005684"/>
              <a:ext cx="681892" cy="936258"/>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erge 56"/>
            <p:cNvSpPr/>
            <p:nvPr/>
          </p:nvSpPr>
          <p:spPr>
            <a:xfrm rot="11913361">
              <a:off x="1146724" y="4002310"/>
              <a:ext cx="681892" cy="857496"/>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524000" y="5105400"/>
              <a:ext cx="204568" cy="3572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58818" y="5105400"/>
              <a:ext cx="204568" cy="3572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erge 59"/>
            <p:cNvSpPr/>
            <p:nvPr/>
          </p:nvSpPr>
          <p:spPr>
            <a:xfrm>
              <a:off x="1624048" y="3982356"/>
              <a:ext cx="314084" cy="50751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375195" y="3124859"/>
              <a:ext cx="818270" cy="1000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905000" y="5105400"/>
              <a:ext cx="182418" cy="2286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24000" y="5029200"/>
              <a:ext cx="182418" cy="2286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Elephant" pitchFamily="18" charset="0"/>
              </a:rPr>
              <a:t>Abinadi</a:t>
            </a:r>
            <a:endParaRPr lang="en-US" sz="4800" dirty="0">
              <a:solidFill>
                <a:schemeClr val="bg1"/>
              </a:solidFill>
              <a:latin typeface="Elephant" pitchFamily="18" charset="0"/>
            </a:endParaRPr>
          </a:p>
        </p:txBody>
      </p:sp>
      <p:sp>
        <p:nvSpPr>
          <p:cNvPr id="9" name="TextBox 8"/>
          <p:cNvSpPr txBox="1"/>
          <p:nvPr/>
        </p:nvSpPr>
        <p:spPr>
          <a:xfrm>
            <a:off x="201168" y="609601"/>
            <a:ext cx="7647432" cy="5909310"/>
          </a:xfrm>
          <a:prstGeom prst="rect">
            <a:avLst/>
          </a:prstGeom>
          <a:noFill/>
        </p:spPr>
        <p:txBody>
          <a:bodyPr wrap="square" rtlCol="0">
            <a:spAutoFit/>
          </a:bodyPr>
          <a:lstStyle/>
          <a:p>
            <a:pPr fontAlgn="base"/>
            <a:r>
              <a:rPr lang="en-US" dirty="0">
                <a:solidFill>
                  <a:schemeClr val="bg1"/>
                </a:solidFill>
              </a:rPr>
              <a:t>He was a </a:t>
            </a:r>
            <a:r>
              <a:rPr lang="en-US" dirty="0" err="1">
                <a:solidFill>
                  <a:schemeClr val="bg1"/>
                </a:solidFill>
              </a:rPr>
              <a:t>Nephite</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Lord sent him to the Nephites in the land of Lehi-Nephi during the reign of King Noah to warn the people of their destruction if they don’t repent or their unrighteous living</a:t>
            </a:r>
          </a:p>
          <a:p>
            <a:pPr fontAlgn="base"/>
            <a:r>
              <a:rPr lang="en-US" dirty="0">
                <a:solidFill>
                  <a:schemeClr val="bg1"/>
                </a:solidFill>
              </a:rPr>
              <a:t>Around 150 BC</a:t>
            </a:r>
          </a:p>
          <a:p>
            <a:pPr fontAlgn="base"/>
            <a:endParaRPr lang="en-US" dirty="0">
              <a:solidFill>
                <a:schemeClr val="bg1"/>
              </a:solidFill>
            </a:endParaRPr>
          </a:p>
          <a:p>
            <a:pPr fontAlgn="base"/>
            <a:r>
              <a:rPr lang="en-US" dirty="0">
                <a:solidFill>
                  <a:schemeClr val="bg1"/>
                </a:solidFill>
              </a:rPr>
              <a:t>His words were rejected and he was forced to flee</a:t>
            </a:r>
          </a:p>
          <a:p>
            <a:pPr fontAlgn="base"/>
            <a:endParaRPr lang="en-US" dirty="0">
              <a:solidFill>
                <a:schemeClr val="bg1"/>
              </a:solidFill>
            </a:endParaRPr>
          </a:p>
          <a:p>
            <a:pPr fontAlgn="base"/>
            <a:r>
              <a:rPr lang="en-US" dirty="0">
                <a:solidFill>
                  <a:schemeClr val="bg1"/>
                </a:solidFill>
              </a:rPr>
              <a:t>After 2 years he returned in disguise to teach about the Lord</a:t>
            </a:r>
          </a:p>
          <a:p>
            <a:pPr fontAlgn="base"/>
            <a:endParaRPr lang="en-US" dirty="0">
              <a:solidFill>
                <a:schemeClr val="bg1"/>
              </a:solidFill>
            </a:endParaRPr>
          </a:p>
          <a:p>
            <a:pPr fontAlgn="base"/>
            <a:r>
              <a:rPr lang="en-US" dirty="0">
                <a:solidFill>
                  <a:schemeClr val="bg1"/>
                </a:solidFill>
              </a:rPr>
              <a:t>He was found and bound before Noah’s court</a:t>
            </a:r>
          </a:p>
          <a:p>
            <a:pPr fontAlgn="base"/>
            <a:endParaRPr lang="en-US" dirty="0">
              <a:solidFill>
                <a:schemeClr val="bg1"/>
              </a:solidFill>
            </a:endParaRPr>
          </a:p>
          <a:p>
            <a:pPr fontAlgn="base"/>
            <a:r>
              <a:rPr lang="en-US" dirty="0">
                <a:solidFill>
                  <a:schemeClr val="bg1"/>
                </a:solidFill>
              </a:rPr>
              <a:t>His mission was to teach about the Savior</a:t>
            </a:r>
          </a:p>
          <a:p>
            <a:pPr fontAlgn="base"/>
            <a:endParaRPr lang="en-US" dirty="0">
              <a:solidFill>
                <a:schemeClr val="bg1"/>
              </a:solidFill>
            </a:endParaRPr>
          </a:p>
          <a:p>
            <a:pPr fontAlgn="base"/>
            <a:r>
              <a:rPr lang="en-US" dirty="0">
                <a:solidFill>
                  <a:schemeClr val="bg1"/>
                </a:solidFill>
              </a:rPr>
              <a:t>He was surrounded by the Spirit and taught from Isaiah</a:t>
            </a:r>
          </a:p>
          <a:p>
            <a:pPr fontAlgn="base"/>
            <a:endParaRPr lang="en-US" dirty="0">
              <a:solidFill>
                <a:schemeClr val="bg1"/>
              </a:solidFill>
            </a:endParaRPr>
          </a:p>
          <a:p>
            <a:pPr fontAlgn="base"/>
            <a:r>
              <a:rPr lang="en-US" dirty="0">
                <a:solidFill>
                  <a:schemeClr val="bg1"/>
                </a:solidFill>
              </a:rPr>
              <a:t>He prophesied of king Noah’s death</a:t>
            </a:r>
          </a:p>
          <a:p>
            <a:pPr fontAlgn="base"/>
            <a:endParaRPr lang="en-US" dirty="0">
              <a:solidFill>
                <a:schemeClr val="bg1"/>
              </a:solidFill>
            </a:endParaRPr>
          </a:p>
          <a:p>
            <a:pPr fontAlgn="base"/>
            <a:r>
              <a:rPr lang="en-US" dirty="0">
                <a:solidFill>
                  <a:schemeClr val="bg1"/>
                </a:solidFill>
              </a:rPr>
              <a:t>They rejected him again, except one man, and he was burned at the stake</a:t>
            </a:r>
          </a:p>
          <a:p>
            <a:pPr fontAlgn="base"/>
            <a:endParaRPr lang="en-US" dirty="0">
              <a:solidFill>
                <a:schemeClr val="bg1"/>
              </a:solidFill>
            </a:endParaRP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8610600" y="2286000"/>
            <a:ext cx="685800" cy="685800"/>
            <a:chOff x="8077200" y="2819400"/>
            <a:chExt cx="685800" cy="685800"/>
          </a:xfrm>
        </p:grpSpPr>
        <p:sp>
          <p:nvSpPr>
            <p:cNvPr id="33" name="Cloud 32"/>
            <p:cNvSpPr/>
            <p:nvPr/>
          </p:nvSpPr>
          <p:spPr>
            <a:xfrm>
              <a:off x="8077200" y="2819400"/>
              <a:ext cx="685800" cy="685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305800" y="2971800"/>
              <a:ext cx="228600"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8610601" y="3657601"/>
            <a:ext cx="740121" cy="793941"/>
            <a:chOff x="1415860" y="5037492"/>
            <a:chExt cx="740121" cy="793941"/>
          </a:xfrm>
        </p:grpSpPr>
        <p:sp>
          <p:nvSpPr>
            <p:cNvPr id="65" name="Donut 64"/>
            <p:cNvSpPr/>
            <p:nvPr/>
          </p:nvSpPr>
          <p:spPr>
            <a:xfrm rot="19332943">
              <a:off x="1415860" y="5155605"/>
              <a:ext cx="409135" cy="28583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rot="3524746">
              <a:off x="1792678" y="5175261"/>
              <a:ext cx="428748" cy="272757"/>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rot="15211079">
              <a:off x="1331068" y="5449881"/>
              <a:ext cx="428748" cy="25057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rot="17267314">
              <a:off x="1816321" y="5457586"/>
              <a:ext cx="428748" cy="25057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rot="236354">
              <a:off x="1587886" y="5568849"/>
              <a:ext cx="409135" cy="262584"/>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rot="974627">
              <a:off x="1650927" y="5037492"/>
              <a:ext cx="409135" cy="262584"/>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Lock"/>
            <p:cNvSpPr>
              <a:spLocks noEditPoints="1" noChangeArrowheads="1"/>
            </p:cNvSpPr>
            <p:nvPr/>
          </p:nvSpPr>
          <p:spPr bwMode="auto">
            <a:xfrm>
              <a:off x="1419480" y="5125684"/>
              <a:ext cx="272757" cy="35729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rot="18879178">
            <a:off x="7725171" y="3768971"/>
            <a:ext cx="2151860" cy="1837354"/>
            <a:chOff x="6592120" y="2543038"/>
            <a:chExt cx="1180280" cy="1190762"/>
          </a:xfrm>
        </p:grpSpPr>
        <p:sp>
          <p:nvSpPr>
            <p:cNvPr id="38" name="Moon 3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28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par>
                                <p:cTn id="37" presetID="9"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0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7" end="17"/>
                                            </p:txEl>
                                          </p:spTgt>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20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A6F99B-53B4-4FBC-A50F-844196E1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7863840" y="1292352"/>
            <a:ext cx="3505200" cy="2308324"/>
          </a:xfrm>
          <a:prstGeom prst="rect">
            <a:avLst/>
          </a:prstGeom>
          <a:noFill/>
        </p:spPr>
        <p:txBody>
          <a:bodyPr wrap="square" rtlCol="0">
            <a:spAutoFit/>
          </a:bodyPr>
          <a:lstStyle/>
          <a:p>
            <a:pPr fontAlgn="base"/>
            <a:r>
              <a:rPr lang="en-US" dirty="0">
                <a:solidFill>
                  <a:schemeClr val="bg1"/>
                </a:solidFill>
              </a:rPr>
              <a:t>We know of no instance in which the nation of Israel or any of its remnants have been placed in bondage to their enemies that was not the result of their own wickedness and in which they were not forewarned by prophets sent specifically for that purpose.</a:t>
            </a: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11:20-23  JFM and RLM</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err="1">
                <a:solidFill>
                  <a:schemeClr val="bg1"/>
                </a:solidFill>
                <a:latin typeface="Elephant" pitchFamily="18" charset="0"/>
              </a:rPr>
              <a:t>Abinadi’s</a:t>
            </a:r>
            <a:r>
              <a:rPr lang="en-US" sz="4000" dirty="0">
                <a:solidFill>
                  <a:schemeClr val="bg1"/>
                </a:solidFill>
                <a:latin typeface="Elephant" pitchFamily="18" charset="0"/>
              </a:rPr>
              <a:t> First Warning</a:t>
            </a:r>
          </a:p>
        </p:txBody>
      </p:sp>
      <p:sp>
        <p:nvSpPr>
          <p:cNvPr id="9" name="TextBox 8"/>
          <p:cNvSpPr txBox="1"/>
          <p:nvPr/>
        </p:nvSpPr>
        <p:spPr>
          <a:xfrm>
            <a:off x="1469136" y="1091184"/>
            <a:ext cx="3048000" cy="1477328"/>
          </a:xfrm>
          <a:prstGeom prst="rect">
            <a:avLst/>
          </a:prstGeom>
          <a:noFill/>
        </p:spPr>
        <p:txBody>
          <a:bodyPr wrap="square" rtlCol="0">
            <a:spAutoFit/>
          </a:bodyPr>
          <a:lstStyle/>
          <a:p>
            <a:pPr fontAlgn="base"/>
            <a:r>
              <a:rPr lang="en-US" dirty="0">
                <a:solidFill>
                  <a:schemeClr val="bg1"/>
                </a:solidFill>
              </a:rPr>
              <a:t>The Lord does not discipline a people unless he first warns them of that which is to come and with great patience invites them to repent.</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84960" y="3432049"/>
            <a:ext cx="2895600" cy="1200329"/>
          </a:xfrm>
          <a:prstGeom prst="rect">
            <a:avLst/>
          </a:prstGeom>
          <a:noFill/>
        </p:spPr>
        <p:txBody>
          <a:bodyPr wrap="square" rtlCol="0">
            <a:spAutoFit/>
          </a:bodyPr>
          <a:lstStyle/>
          <a:p>
            <a:pPr fontAlgn="base"/>
            <a:r>
              <a:rPr lang="en-US" dirty="0">
                <a:solidFill>
                  <a:schemeClr val="bg1"/>
                </a:solidFill>
              </a:rPr>
              <a:t>As disobedience brings bondage and sorrow to nations, so it does to individuals. </a:t>
            </a:r>
            <a:endParaRPr lang="en-US" dirty="0">
              <a:solidFill>
                <a:srgbClr val="FF0000"/>
              </a:solidFill>
            </a:endParaRPr>
          </a:p>
        </p:txBody>
      </p:sp>
      <p:sp>
        <p:nvSpPr>
          <p:cNvPr id="11" name="TextBox 10"/>
          <p:cNvSpPr txBox="1"/>
          <p:nvPr/>
        </p:nvSpPr>
        <p:spPr>
          <a:xfrm>
            <a:off x="4544568" y="5108449"/>
            <a:ext cx="5830824" cy="1569660"/>
          </a:xfrm>
          <a:prstGeom prst="rect">
            <a:avLst/>
          </a:prstGeom>
          <a:noFill/>
        </p:spPr>
        <p:txBody>
          <a:bodyPr wrap="square" rtlCol="0">
            <a:spAutoFit/>
          </a:bodyPr>
          <a:lstStyle/>
          <a:p>
            <a:pPr fontAlgn="base"/>
            <a:r>
              <a:rPr lang="en-US" sz="2400" dirty="0">
                <a:solidFill>
                  <a:srgbClr val="FF0000"/>
                </a:solidFill>
              </a:rPr>
              <a:t>Jealous God—Man cannot serve two masters—a manifestation of his desire to save all his children</a:t>
            </a:r>
          </a:p>
          <a:p>
            <a:pPr fontAlgn="base"/>
            <a:r>
              <a:rPr lang="en-US" sz="2400" dirty="0">
                <a:solidFill>
                  <a:srgbClr val="FF0000"/>
                </a:solidFill>
              </a:rPr>
              <a:t>Matthew 6:24</a:t>
            </a:r>
          </a:p>
        </p:txBody>
      </p:sp>
      <p:grpSp>
        <p:nvGrpSpPr>
          <p:cNvPr id="7" name="Group 6">
            <a:extLst>
              <a:ext uri="{FF2B5EF4-FFF2-40B4-BE49-F238E27FC236}">
                <a16:creationId xmlns:a16="http://schemas.microsoft.com/office/drawing/2014/main" id="{44589297-4772-4A00-B47C-9DBDAA71DA8B}"/>
              </a:ext>
            </a:extLst>
          </p:cNvPr>
          <p:cNvGrpSpPr/>
          <p:nvPr/>
        </p:nvGrpSpPr>
        <p:grpSpPr>
          <a:xfrm>
            <a:off x="4689158" y="1201293"/>
            <a:ext cx="2957404" cy="3407283"/>
            <a:chOff x="4689158" y="1201293"/>
            <a:chExt cx="2957404" cy="3407283"/>
          </a:xfrm>
        </p:grpSpPr>
        <p:pic>
          <p:nvPicPr>
            <p:cNvPr id="6" name="Picture 5">
              <a:extLst>
                <a:ext uri="{FF2B5EF4-FFF2-40B4-BE49-F238E27FC236}">
                  <a16:creationId xmlns:a16="http://schemas.microsoft.com/office/drawing/2014/main" id="{84AB6A83-6219-48B0-93FF-4243F207B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158" y="1201293"/>
              <a:ext cx="2957404" cy="3407283"/>
            </a:xfrm>
            <a:prstGeom prst="ellipse">
              <a:avLst/>
            </a:prstGeom>
            <a:ln>
              <a:noFill/>
            </a:ln>
            <a:effectLst>
              <a:softEdge rad="112500"/>
            </a:effectLst>
          </p:spPr>
        </p:pic>
        <p:sp>
          <p:nvSpPr>
            <p:cNvPr id="15" name="TextBox 14">
              <a:extLst>
                <a:ext uri="{FF2B5EF4-FFF2-40B4-BE49-F238E27FC236}">
                  <a16:creationId xmlns:a16="http://schemas.microsoft.com/office/drawing/2014/main" id="{FBB910F6-8815-40AA-9154-1ADDDBAF4B0A}"/>
                </a:ext>
              </a:extLst>
            </p:cNvPr>
            <p:cNvSpPr txBox="1"/>
            <p:nvPr/>
          </p:nvSpPr>
          <p:spPr>
            <a:xfrm>
              <a:off x="5800344" y="4306895"/>
              <a:ext cx="1414272" cy="230832"/>
            </a:xfrm>
            <a:prstGeom prst="rect">
              <a:avLst/>
            </a:prstGeom>
            <a:noFill/>
          </p:spPr>
          <p:txBody>
            <a:bodyPr wrap="square" rtlCol="0">
              <a:spAutoFit/>
            </a:bodyPr>
            <a:lstStyle/>
            <a:p>
              <a:pPr algn="r"/>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13266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EBE288A-014D-4D9F-8747-8E4FC8704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Prophet’s Warnings of Today</a:t>
            </a:r>
          </a:p>
        </p:txBody>
      </p:sp>
      <p:sp>
        <p:nvSpPr>
          <p:cNvPr id="9" name="TextBox 8"/>
          <p:cNvSpPr txBox="1"/>
          <p:nvPr/>
        </p:nvSpPr>
        <p:spPr>
          <a:xfrm>
            <a:off x="1524000" y="685800"/>
            <a:ext cx="3048000" cy="2862322"/>
          </a:xfrm>
          <a:prstGeom prst="rect">
            <a:avLst/>
          </a:prstGeom>
          <a:noFill/>
        </p:spPr>
        <p:txBody>
          <a:bodyPr wrap="square" rtlCol="0">
            <a:spAutoFit/>
          </a:bodyPr>
          <a:lstStyle/>
          <a:p>
            <a:pPr fontAlgn="base"/>
            <a:r>
              <a:rPr lang="en-US" dirty="0">
                <a:solidFill>
                  <a:schemeClr val="bg1"/>
                </a:solidFill>
              </a:rPr>
              <a:t>Peace will come to those who read the scriptures—Elder Boyd K. Packer</a:t>
            </a:r>
          </a:p>
          <a:p>
            <a:pPr fontAlgn="base"/>
            <a:endParaRPr lang="en-US" dirty="0">
              <a:solidFill>
                <a:schemeClr val="bg1"/>
              </a:solidFill>
            </a:endParaRPr>
          </a:p>
          <a:p>
            <a:pPr fontAlgn="base"/>
            <a:r>
              <a:rPr lang="en-US" dirty="0">
                <a:solidFill>
                  <a:schemeClr val="bg1"/>
                </a:solidFill>
              </a:rPr>
              <a:t>Follow the Holy Spirit—Elder D. Todd K. </a:t>
            </a:r>
            <a:r>
              <a:rPr lang="en-US" dirty="0" err="1">
                <a:solidFill>
                  <a:schemeClr val="bg1"/>
                </a:solidFill>
              </a:rPr>
              <a:t>Christofferson</a:t>
            </a:r>
            <a:endParaRPr lang="en-US" dirty="0">
              <a:solidFill>
                <a:schemeClr val="bg1"/>
              </a:solidFill>
            </a:endParaRPr>
          </a:p>
          <a:p>
            <a:pPr fontAlgn="base"/>
            <a:endParaRPr lang="en-US" dirty="0">
              <a:solidFill>
                <a:schemeClr val="bg1"/>
              </a:solidFill>
            </a:endParaRPr>
          </a:p>
          <a:p>
            <a:pPr fontAlgn="base"/>
            <a:r>
              <a:rPr lang="en-US" dirty="0">
                <a:solidFill>
                  <a:srgbClr val="FFFF00"/>
                </a:solidFill>
              </a:rPr>
              <a:t>Share the Gospel--Elder S. Gifford Nielsen, M. Russell Ballard,  and Randy D. Funk</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849112" y="2036064"/>
            <a:ext cx="6342888" cy="4801314"/>
          </a:xfrm>
          <a:prstGeom prst="rect">
            <a:avLst/>
          </a:prstGeom>
          <a:noFill/>
        </p:spPr>
        <p:txBody>
          <a:bodyPr wrap="square" rtlCol="0">
            <a:spAutoFit/>
          </a:bodyPr>
          <a:lstStyle/>
          <a:p>
            <a:pPr fontAlgn="base"/>
            <a:r>
              <a:rPr lang="en-US" dirty="0">
                <a:solidFill>
                  <a:schemeClr val="bg1"/>
                </a:solidFill>
              </a:rPr>
              <a:t>Let us reach out to others with faith and with love-- Elder Arnulfo Valenzuela</a:t>
            </a:r>
          </a:p>
          <a:p>
            <a:pPr fontAlgn="base"/>
            <a:endParaRPr lang="en-US" dirty="0">
              <a:solidFill>
                <a:schemeClr val="bg1"/>
              </a:solidFill>
            </a:endParaRPr>
          </a:p>
          <a:p>
            <a:pPr fontAlgn="base"/>
            <a:r>
              <a:rPr lang="en-US" dirty="0">
                <a:solidFill>
                  <a:schemeClr val="bg1"/>
                </a:solidFill>
              </a:rPr>
              <a:t>As we repent and become converted to the Lord, we become whole, and our guilt is swept away– Elder Timothy J. </a:t>
            </a:r>
            <a:r>
              <a:rPr lang="en-US" dirty="0" err="1">
                <a:solidFill>
                  <a:schemeClr val="bg1"/>
                </a:solidFill>
              </a:rPr>
              <a:t>Dyches</a:t>
            </a:r>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Repent and be faithful-- President Dieter F. Uchtdorf</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Give priesthood service-- President Henry B. Eyring</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Home teaching…Become stronger to survive trials… May we show increased kindness toward one another, and may we </a:t>
            </a:r>
            <a:r>
              <a:rPr lang="en-US" dirty="0">
                <a:solidFill>
                  <a:srgbClr val="FFFF00"/>
                </a:solidFill>
              </a:rPr>
              <a:t>ever be found doing the work of the Lord</a:t>
            </a:r>
            <a:r>
              <a:rPr lang="en-US" dirty="0">
                <a:solidFill>
                  <a:schemeClr val="bg1"/>
                </a:solidFill>
              </a:rPr>
              <a:t>—</a:t>
            </a:r>
          </a:p>
          <a:p>
            <a:pPr fontAlgn="base"/>
            <a:r>
              <a:rPr lang="en-US" dirty="0">
                <a:solidFill>
                  <a:schemeClr val="bg1"/>
                </a:solidFill>
              </a:rPr>
              <a:t>President Thomas S. Monson</a:t>
            </a:r>
          </a:p>
        </p:txBody>
      </p:sp>
      <p:grpSp>
        <p:nvGrpSpPr>
          <p:cNvPr id="12" name="Group 11"/>
          <p:cNvGrpSpPr/>
          <p:nvPr/>
        </p:nvGrpSpPr>
        <p:grpSpPr>
          <a:xfrm>
            <a:off x="4648200" y="685800"/>
            <a:ext cx="5282184" cy="1261872"/>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7600" y="2286113"/>
              <a:ext cx="7010400" cy="2609411"/>
            </a:xfrm>
            <a:prstGeom prst="rect">
              <a:avLst/>
            </a:prstGeom>
            <a:noFill/>
          </p:spPr>
          <p:txBody>
            <a:bodyPr wrap="square" rtlCol="0">
              <a:spAutoFit/>
            </a:bodyPr>
            <a:lstStyle/>
            <a:p>
              <a:pPr algn="ctr"/>
              <a:r>
                <a:rPr lang="en-US" sz="2400" b="1" dirty="0">
                  <a:solidFill>
                    <a:schemeClr val="bg1"/>
                  </a:solidFill>
                </a:rPr>
                <a:t>God calls prophets to call people to repentance and warn of the consequences of sin</a:t>
              </a:r>
              <a:endParaRPr lang="en-US" sz="2400" dirty="0">
                <a:solidFill>
                  <a:schemeClr val="bg1"/>
                </a:solidFill>
                <a:latin typeface="Child's Play" pitchFamily="2" charset="0"/>
              </a:endParaRPr>
            </a:p>
          </p:txBody>
        </p:sp>
      </p:grpSp>
      <p:pic>
        <p:nvPicPr>
          <p:cNvPr id="4" name="Picture 3">
            <a:extLst>
              <a:ext uri="{FF2B5EF4-FFF2-40B4-BE49-F238E27FC236}">
                <a16:creationId xmlns:a16="http://schemas.microsoft.com/office/drawing/2014/main" id="{3EF00F61-6978-4283-92B3-DE16E549C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08" y="3848862"/>
            <a:ext cx="2717863" cy="2724886"/>
          </a:xfrm>
          <a:prstGeom prst="rect">
            <a:avLst/>
          </a:prstGeom>
        </p:spPr>
      </p:pic>
      <p:pic>
        <p:nvPicPr>
          <p:cNvPr id="7" name="Picture 6">
            <a:extLst>
              <a:ext uri="{FF2B5EF4-FFF2-40B4-BE49-F238E27FC236}">
                <a16:creationId xmlns:a16="http://schemas.microsoft.com/office/drawing/2014/main" id="{2B066F80-BC1B-466D-BE39-F15DD3F77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53" y="751903"/>
            <a:ext cx="717334" cy="894017"/>
          </a:xfrm>
          <a:prstGeom prst="rect">
            <a:avLst/>
          </a:prstGeom>
        </p:spPr>
      </p:pic>
      <p:pic>
        <p:nvPicPr>
          <p:cNvPr id="11" name="Picture 10">
            <a:extLst>
              <a:ext uri="{FF2B5EF4-FFF2-40B4-BE49-F238E27FC236}">
                <a16:creationId xmlns:a16="http://schemas.microsoft.com/office/drawing/2014/main" id="{68FB6F4D-62DD-4F54-8F30-83C90883D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88" y="1819656"/>
            <a:ext cx="731520" cy="914400"/>
          </a:xfrm>
          <a:prstGeom prst="rect">
            <a:avLst/>
          </a:prstGeom>
        </p:spPr>
      </p:pic>
      <p:pic>
        <p:nvPicPr>
          <p:cNvPr id="22" name="Picture 21">
            <a:extLst>
              <a:ext uri="{FF2B5EF4-FFF2-40B4-BE49-F238E27FC236}">
                <a16:creationId xmlns:a16="http://schemas.microsoft.com/office/drawing/2014/main" id="{595280E3-218B-4C67-92A7-674A796F7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6" y="3214687"/>
            <a:ext cx="841331" cy="1049301"/>
          </a:xfrm>
          <a:prstGeom prst="rect">
            <a:avLst/>
          </a:prstGeom>
        </p:spPr>
      </p:pic>
      <p:pic>
        <p:nvPicPr>
          <p:cNvPr id="24" name="Picture 23">
            <a:extLst>
              <a:ext uri="{FF2B5EF4-FFF2-40B4-BE49-F238E27FC236}">
                <a16:creationId xmlns:a16="http://schemas.microsoft.com/office/drawing/2014/main" id="{F78E1B37-1F02-4600-B6DA-B349CAAF8F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582" y="4380624"/>
            <a:ext cx="877306" cy="1096632"/>
          </a:xfrm>
          <a:prstGeom prst="rect">
            <a:avLst/>
          </a:prstGeom>
        </p:spPr>
      </p:pic>
      <p:pic>
        <p:nvPicPr>
          <p:cNvPr id="26" name="Picture 25">
            <a:extLst>
              <a:ext uri="{FF2B5EF4-FFF2-40B4-BE49-F238E27FC236}">
                <a16:creationId xmlns:a16="http://schemas.microsoft.com/office/drawing/2014/main" id="{231ADD25-10A4-4F1A-A2EF-10CA40E025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979" y="5495544"/>
            <a:ext cx="916459" cy="1143000"/>
          </a:xfrm>
          <a:prstGeom prst="rect">
            <a:avLst/>
          </a:prstGeom>
        </p:spPr>
      </p:pic>
      <p:pic>
        <p:nvPicPr>
          <p:cNvPr id="28" name="Picture 27">
            <a:extLst>
              <a:ext uri="{FF2B5EF4-FFF2-40B4-BE49-F238E27FC236}">
                <a16:creationId xmlns:a16="http://schemas.microsoft.com/office/drawing/2014/main" id="{09DC0B7E-C8C9-477A-A9C1-4D4780F26A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7908" y="5650992"/>
            <a:ext cx="547324" cy="679437"/>
          </a:xfrm>
          <a:prstGeom prst="rect">
            <a:avLst/>
          </a:prstGeom>
        </p:spPr>
      </p:pic>
      <p:pic>
        <p:nvPicPr>
          <p:cNvPr id="30" name="Picture 29">
            <a:extLst>
              <a:ext uri="{FF2B5EF4-FFF2-40B4-BE49-F238E27FC236}">
                <a16:creationId xmlns:a16="http://schemas.microsoft.com/office/drawing/2014/main" id="{340618EF-EB64-46C2-A626-F570F1585C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3597" y="2002536"/>
            <a:ext cx="630524" cy="786384"/>
          </a:xfrm>
          <a:prstGeom prst="rect">
            <a:avLst/>
          </a:prstGeom>
        </p:spPr>
      </p:pic>
      <p:pic>
        <p:nvPicPr>
          <p:cNvPr id="23552" name="Picture 23551">
            <a:extLst>
              <a:ext uri="{FF2B5EF4-FFF2-40B4-BE49-F238E27FC236}">
                <a16:creationId xmlns:a16="http://schemas.microsoft.com/office/drawing/2014/main" id="{947CA854-EC31-4FF0-8112-690719EDC6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2936" y="3892945"/>
            <a:ext cx="609571" cy="761352"/>
          </a:xfrm>
          <a:prstGeom prst="rect">
            <a:avLst/>
          </a:prstGeom>
        </p:spPr>
      </p:pic>
      <p:pic>
        <p:nvPicPr>
          <p:cNvPr id="23554" name="Picture 23553">
            <a:extLst>
              <a:ext uri="{FF2B5EF4-FFF2-40B4-BE49-F238E27FC236}">
                <a16:creationId xmlns:a16="http://schemas.microsoft.com/office/drawing/2014/main" id="{49D93D12-0F08-4B60-AAE4-1358436B21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0230" y="4718304"/>
            <a:ext cx="601409" cy="749808"/>
          </a:xfrm>
          <a:prstGeom prst="rect">
            <a:avLst/>
          </a:prstGeom>
        </p:spPr>
      </p:pic>
      <p:pic>
        <p:nvPicPr>
          <p:cNvPr id="23557" name="Picture 23556">
            <a:extLst>
              <a:ext uri="{FF2B5EF4-FFF2-40B4-BE49-F238E27FC236}">
                <a16:creationId xmlns:a16="http://schemas.microsoft.com/office/drawing/2014/main" id="{5D948BEB-120C-445C-8C4B-E730BF1206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00507" y="2933167"/>
            <a:ext cx="560213" cy="698693"/>
          </a:xfrm>
          <a:prstGeom prst="rect">
            <a:avLst/>
          </a:prstGeom>
        </p:spPr>
      </p:pic>
    </p:spTree>
    <p:extLst>
      <p:ext uri="{BB962C8B-B14F-4D97-AF65-F5344CB8AC3E}">
        <p14:creationId xmlns:p14="http://schemas.microsoft.com/office/powerpoint/2010/main" val="9442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5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F57D3F-9F1A-453D-BCE8-C34D83D8A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7741920" y="1152144"/>
            <a:ext cx="3505200" cy="2862322"/>
          </a:xfrm>
          <a:prstGeom prst="rect">
            <a:avLst/>
          </a:prstGeom>
          <a:noFill/>
        </p:spPr>
        <p:txBody>
          <a:bodyPr wrap="square" rtlCol="0">
            <a:spAutoFit/>
          </a:bodyPr>
          <a:lstStyle/>
          <a:p>
            <a:pPr fontAlgn="base"/>
            <a:r>
              <a:rPr lang="en-US" dirty="0">
                <a:solidFill>
                  <a:schemeClr val="bg1"/>
                </a:solidFill>
              </a:rPr>
              <a:t>Repent in sackcloth ---an appropriate symbol for the godly sorrow and contrition of soul that is part of true repentance</a:t>
            </a:r>
          </a:p>
          <a:p>
            <a:pPr fontAlgn="base"/>
            <a:endParaRPr lang="en-US" dirty="0">
              <a:solidFill>
                <a:schemeClr val="bg1"/>
              </a:solidFill>
            </a:endParaRPr>
          </a:p>
          <a:p>
            <a:pPr fontAlgn="base"/>
            <a:r>
              <a:rPr lang="en-US" dirty="0">
                <a:solidFill>
                  <a:schemeClr val="bg1"/>
                </a:solidFill>
              </a:rPr>
              <a:t>Ashes—The strewing of ashes upon oneself was also a symbolic gesture representing the depth of humility and the fullness of penitence</a:t>
            </a:r>
          </a:p>
          <a:p>
            <a:pPr fontAlgn="base"/>
            <a:r>
              <a:rPr lang="en-US" dirty="0">
                <a:solidFill>
                  <a:schemeClr val="bg1"/>
                </a:solidFill>
              </a:rPr>
              <a:t>1 Kings 20:31-32</a:t>
            </a: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11:21-25</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Except They Repent</a:t>
            </a:r>
          </a:p>
        </p:txBody>
      </p:sp>
      <p:sp>
        <p:nvSpPr>
          <p:cNvPr id="9" name="TextBox 8"/>
          <p:cNvSpPr txBox="1"/>
          <p:nvPr/>
        </p:nvSpPr>
        <p:spPr>
          <a:xfrm>
            <a:off x="2819400" y="4953000"/>
            <a:ext cx="7086600" cy="1569660"/>
          </a:xfrm>
          <a:prstGeom prst="rect">
            <a:avLst/>
          </a:prstGeom>
          <a:noFill/>
        </p:spPr>
        <p:txBody>
          <a:bodyPr wrap="square" rtlCol="0">
            <a:spAutoFit/>
          </a:bodyPr>
          <a:lstStyle/>
          <a:p>
            <a:pPr fontAlgn="base"/>
            <a:r>
              <a:rPr lang="en-US" sz="2400" dirty="0">
                <a:solidFill>
                  <a:srgbClr val="FF0000"/>
                </a:solidFill>
              </a:rPr>
              <a:t>They will be put in bondage</a:t>
            </a:r>
          </a:p>
          <a:p>
            <a:pPr fontAlgn="base"/>
            <a:r>
              <a:rPr lang="en-US" sz="2400" dirty="0">
                <a:solidFill>
                  <a:srgbClr val="FF0000"/>
                </a:solidFill>
              </a:rPr>
              <a:t>The Lord will not hear their prayers</a:t>
            </a:r>
          </a:p>
          <a:p>
            <a:pPr fontAlgn="base"/>
            <a:r>
              <a:rPr lang="en-US" sz="2400" dirty="0">
                <a:solidFill>
                  <a:srgbClr val="FF0000"/>
                </a:solidFill>
              </a:rPr>
              <a:t>The Lord will not deliver them out of their afflictions</a:t>
            </a:r>
          </a:p>
          <a:p>
            <a:pPr fontAlgn="base"/>
            <a:r>
              <a:rPr lang="en-US" sz="2400" dirty="0">
                <a:solidFill>
                  <a:srgbClr val="FF0000"/>
                </a:solidFill>
              </a:rPr>
              <a:t>They will be smitten by their enemies</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01809" y="1000585"/>
            <a:ext cx="4033555" cy="3139321"/>
          </a:xfrm>
          <a:prstGeom prst="rect">
            <a:avLst/>
          </a:prstGeom>
          <a:noFill/>
        </p:spPr>
        <p:txBody>
          <a:bodyPr wrap="square" rtlCol="0">
            <a:spAutoFit/>
          </a:bodyPr>
          <a:lstStyle/>
          <a:p>
            <a:pPr fontAlgn="base"/>
            <a:r>
              <a:rPr lang="en-US" i="1" dirty="0">
                <a:solidFill>
                  <a:schemeClr val="bg1"/>
                </a:solidFill>
              </a:rPr>
              <a:t>“They were slow to hearken unto the voice of the Lord their God; therefore, the Lord their God is slow to hearken unto their prayers, to answer them in the day of their trouble.</a:t>
            </a:r>
          </a:p>
          <a:p>
            <a:pPr fontAlgn="base"/>
            <a:endParaRPr lang="en-US" i="1" dirty="0">
              <a:solidFill>
                <a:schemeClr val="bg1"/>
              </a:solidFill>
            </a:endParaRPr>
          </a:p>
          <a:p>
            <a:pPr fontAlgn="base"/>
            <a:r>
              <a:rPr lang="en-US" i="1" dirty="0">
                <a:solidFill>
                  <a:schemeClr val="bg1"/>
                </a:solidFill>
              </a:rPr>
              <a:t>In the day of their peace they esteemed lightly my counsel; but, in the day of their trouble, of necessity they feel after me.”</a:t>
            </a:r>
          </a:p>
          <a:p>
            <a:pPr fontAlgn="base"/>
            <a:r>
              <a:rPr lang="en-US" i="1" dirty="0">
                <a:solidFill>
                  <a:schemeClr val="bg1"/>
                </a:solidFill>
              </a:rPr>
              <a:t>D&amp;C 101:7-8</a:t>
            </a:r>
          </a:p>
        </p:txBody>
      </p:sp>
      <p:pic>
        <p:nvPicPr>
          <p:cNvPr id="6" name="Picture 5">
            <a:extLst>
              <a:ext uri="{FF2B5EF4-FFF2-40B4-BE49-F238E27FC236}">
                <a16:creationId xmlns:a16="http://schemas.microsoft.com/office/drawing/2014/main" id="{3D918902-5AEF-42DC-AB91-521CF8E4C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50" y="2038350"/>
            <a:ext cx="2781300" cy="2781300"/>
          </a:xfrm>
          <a:prstGeom prst="rect">
            <a:avLst/>
          </a:prstGeom>
        </p:spPr>
      </p:pic>
      <p:pic>
        <p:nvPicPr>
          <p:cNvPr id="10" name="Picture 9">
            <a:extLst>
              <a:ext uri="{FF2B5EF4-FFF2-40B4-BE49-F238E27FC236}">
                <a16:creationId xmlns:a16="http://schemas.microsoft.com/office/drawing/2014/main" id="{BB00B27C-A656-4D06-A5EF-9CF444BED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329" y="4831537"/>
            <a:ext cx="1762125" cy="1609725"/>
          </a:xfrm>
          <a:prstGeom prst="rect">
            <a:avLst/>
          </a:prstGeom>
        </p:spPr>
      </p:pic>
    </p:spTree>
    <p:extLst>
      <p:ext uri="{BB962C8B-B14F-4D97-AF65-F5344CB8AC3E}">
        <p14:creationId xmlns:p14="http://schemas.microsoft.com/office/powerpoint/2010/main" val="28763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F57D3F-9F1A-453D-BCE8-C34D83D8A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11:21-25</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795134" y="412006"/>
            <a:ext cx="4653666" cy="6186309"/>
          </a:xfrm>
          <a:prstGeom prst="rect">
            <a:avLst/>
          </a:prstGeom>
          <a:noFill/>
        </p:spPr>
        <p:txBody>
          <a:bodyPr wrap="square" rtlCol="0">
            <a:spAutoFit/>
          </a:bodyPr>
          <a:lstStyle/>
          <a:p>
            <a:pPr fontAlgn="base"/>
            <a:r>
              <a:rPr lang="en-US" dirty="0">
                <a:solidFill>
                  <a:schemeClr val="bg1"/>
                </a:solidFill>
              </a:rPr>
              <a:t>“The message of repentance is often not welcomed. …</a:t>
            </a:r>
          </a:p>
          <a:p>
            <a:pPr fontAlgn="base"/>
            <a:endParaRPr lang="en-US" dirty="0">
              <a:solidFill>
                <a:schemeClr val="bg1"/>
              </a:solidFill>
            </a:endParaRPr>
          </a:p>
          <a:p>
            <a:pPr fontAlgn="base"/>
            <a:r>
              <a:rPr lang="en-US" dirty="0">
                <a:solidFill>
                  <a:schemeClr val="bg1"/>
                </a:solidFill>
              </a:rPr>
              <a:t>“… When prophets come crying repentance, it ‘throws cold water on the party.’ But in reality the prophetic call should be received with joy. Without repentance, there is no real progress or improvement in life. </a:t>
            </a:r>
          </a:p>
          <a:p>
            <a:pPr fontAlgn="base"/>
            <a:endParaRPr lang="en-US" dirty="0">
              <a:solidFill>
                <a:schemeClr val="bg1"/>
              </a:solidFill>
            </a:endParaRPr>
          </a:p>
          <a:p>
            <a:pPr fontAlgn="base"/>
            <a:r>
              <a:rPr lang="en-US" dirty="0">
                <a:solidFill>
                  <a:schemeClr val="bg1"/>
                </a:solidFill>
              </a:rPr>
              <a:t>Pretending there is no sin does not lessen its burden and pain. </a:t>
            </a:r>
          </a:p>
          <a:p>
            <a:pPr fontAlgn="base"/>
            <a:endParaRPr lang="en-US" dirty="0">
              <a:solidFill>
                <a:schemeClr val="bg1"/>
              </a:solidFill>
            </a:endParaRPr>
          </a:p>
          <a:p>
            <a:pPr fontAlgn="base"/>
            <a:r>
              <a:rPr lang="en-US" dirty="0">
                <a:solidFill>
                  <a:schemeClr val="bg1"/>
                </a:solidFill>
              </a:rPr>
              <a:t>Suffering for sin does not by itself change anything for the better. </a:t>
            </a:r>
          </a:p>
          <a:p>
            <a:pPr fontAlgn="base"/>
            <a:endParaRPr lang="en-US" dirty="0">
              <a:solidFill>
                <a:schemeClr val="bg1"/>
              </a:solidFill>
            </a:endParaRPr>
          </a:p>
          <a:p>
            <a:pPr fontAlgn="base"/>
            <a:r>
              <a:rPr lang="en-US" dirty="0">
                <a:solidFill>
                  <a:schemeClr val="bg1"/>
                </a:solidFill>
              </a:rPr>
              <a:t>Only repentance leads to the sunlit uplands of a better life. </a:t>
            </a:r>
          </a:p>
          <a:p>
            <a:pPr fontAlgn="base"/>
            <a:endParaRPr lang="en-US" dirty="0">
              <a:solidFill>
                <a:schemeClr val="bg1"/>
              </a:solidFill>
            </a:endParaRPr>
          </a:p>
          <a:p>
            <a:pPr fontAlgn="base"/>
            <a:r>
              <a:rPr lang="en-US" dirty="0">
                <a:solidFill>
                  <a:schemeClr val="bg1"/>
                </a:solidFill>
              </a:rPr>
              <a:t>And, of course, only through repentance do we gain access to the atoning grace of Jesus Christ and salvation.”</a:t>
            </a:r>
          </a:p>
          <a:p>
            <a:pPr fontAlgn="base"/>
            <a:r>
              <a:rPr lang="en-US" dirty="0">
                <a:solidFill>
                  <a:schemeClr val="bg1"/>
                </a:solidFill>
              </a:rPr>
              <a:t>D. Todd Christofferson </a:t>
            </a:r>
          </a:p>
        </p:txBody>
      </p:sp>
      <p:grpSp>
        <p:nvGrpSpPr>
          <p:cNvPr id="12" name="Group 3">
            <a:extLst>
              <a:ext uri="{FF2B5EF4-FFF2-40B4-BE49-F238E27FC236}">
                <a16:creationId xmlns:a16="http://schemas.microsoft.com/office/drawing/2014/main" id="{05BEED3B-F9AD-4273-B345-3B91DE209A6B}"/>
              </a:ext>
            </a:extLst>
          </p:cNvPr>
          <p:cNvGrpSpPr/>
          <p:nvPr/>
        </p:nvGrpSpPr>
        <p:grpSpPr>
          <a:xfrm>
            <a:off x="194441" y="253323"/>
            <a:ext cx="2031972" cy="2301261"/>
            <a:chOff x="71718" y="1120588"/>
            <a:chExt cx="3070535" cy="4572000"/>
          </a:xfrm>
        </p:grpSpPr>
        <p:grpSp>
          <p:nvGrpSpPr>
            <p:cNvPr id="13" name="Group 13">
              <a:extLst>
                <a:ext uri="{FF2B5EF4-FFF2-40B4-BE49-F238E27FC236}">
                  <a16:creationId xmlns:a16="http://schemas.microsoft.com/office/drawing/2014/main" id="{6774C6C4-9CE7-44B9-B737-8ABFB165A72F}"/>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4448C8D2-EE94-43B3-BBF2-2122284390E4}"/>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194F6FB1-5520-43C6-9B65-E4D2B9A2FA8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05AA90E6-DB53-412A-957C-487415C04AC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6873E5A5-89BF-4FC5-A9D6-48A945569F8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154F09CC-9A7B-42EA-AECA-822D3436C0D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755D80A9-8AD4-4C5F-9A25-1D8EB87FDA1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A3B70602-DBAC-45C3-9B0E-9772CE20931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EC03AE88-FB05-4EA3-87A3-D1E028C3CA2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A2498537-B65D-4D07-A004-4645A40892C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CC6D4E69-1CEA-4993-B93E-57C59CD0A19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BE8C347F-5275-4232-8807-84F7FCA635AA}"/>
                </a:ext>
              </a:extLst>
            </p:cNvPr>
            <p:cNvSpPr txBox="1"/>
            <p:nvPr/>
          </p:nvSpPr>
          <p:spPr>
            <a:xfrm>
              <a:off x="762598" y="1546519"/>
              <a:ext cx="2379655" cy="3607680"/>
            </a:xfrm>
            <a:prstGeom prst="rect">
              <a:avLst/>
            </a:prstGeom>
            <a:noFill/>
          </p:spPr>
          <p:txBody>
            <a:bodyPr wrap="square" rtlCol="0">
              <a:spAutoFit/>
            </a:bodyPr>
            <a:lstStyle/>
            <a:p>
              <a:pPr algn="ctr"/>
              <a:r>
                <a:rPr lang="en-US" b="1" dirty="0"/>
                <a:t>Sin can blind us from recognizing the truth of prophets’ words</a:t>
              </a:r>
              <a:endParaRPr lang="en-US" sz="1600" b="1" dirty="0">
                <a:solidFill>
                  <a:schemeClr val="bg2">
                    <a:lumMod val="25000"/>
                  </a:schemeClr>
                </a:solidFill>
                <a:latin typeface="Tempus Sans ITC" pitchFamily="82" charset="0"/>
              </a:endParaRPr>
            </a:p>
          </p:txBody>
        </p:sp>
      </p:grpSp>
      <p:pic>
        <p:nvPicPr>
          <p:cNvPr id="25" name="Picture 24">
            <a:extLst>
              <a:ext uri="{FF2B5EF4-FFF2-40B4-BE49-F238E27FC236}">
                <a16:creationId xmlns:a16="http://schemas.microsoft.com/office/drawing/2014/main" id="{845827A1-B224-4A83-95BA-F19B1F6BA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708" y="4499006"/>
            <a:ext cx="1547753" cy="1934691"/>
          </a:xfrm>
          <a:prstGeom prst="rect">
            <a:avLst/>
          </a:prstGeom>
        </p:spPr>
      </p:pic>
      <p:grpSp>
        <p:nvGrpSpPr>
          <p:cNvPr id="26" name="Group 25">
            <a:extLst>
              <a:ext uri="{FF2B5EF4-FFF2-40B4-BE49-F238E27FC236}">
                <a16:creationId xmlns:a16="http://schemas.microsoft.com/office/drawing/2014/main" id="{7D0F1F47-22E5-48E0-A42F-3376C2D33B26}"/>
              </a:ext>
            </a:extLst>
          </p:cNvPr>
          <p:cNvGrpSpPr/>
          <p:nvPr/>
        </p:nvGrpSpPr>
        <p:grpSpPr>
          <a:xfrm>
            <a:off x="3205528" y="366569"/>
            <a:ext cx="1093204" cy="915534"/>
            <a:chOff x="438059" y="353937"/>
            <a:chExt cx="3468271" cy="2904599"/>
          </a:xfrm>
        </p:grpSpPr>
        <p:sp>
          <p:nvSpPr>
            <p:cNvPr id="27" name="Oval 26">
              <a:extLst>
                <a:ext uri="{FF2B5EF4-FFF2-40B4-BE49-F238E27FC236}">
                  <a16:creationId xmlns:a16="http://schemas.microsoft.com/office/drawing/2014/main" id="{D095ACC7-7F8D-41BE-B262-93ED84AC2A24}"/>
                </a:ext>
              </a:extLst>
            </p:cNvPr>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80FEA3D3-8BA0-4F72-805E-AA5EF05CD764}"/>
                </a:ext>
              </a:extLst>
            </p:cNvPr>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Moon 28">
              <a:extLst>
                <a:ext uri="{FF2B5EF4-FFF2-40B4-BE49-F238E27FC236}">
                  <a16:creationId xmlns:a16="http://schemas.microsoft.com/office/drawing/2014/main" id="{24BAD3D5-F818-4C26-8AEC-F8B43E829E53}"/>
                </a:ext>
              </a:extLst>
            </p:cNvPr>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9F093907-A78E-4041-AD38-33CFC8987B86}"/>
                </a:ext>
              </a:extLst>
            </p:cNvPr>
            <p:cNvGrpSpPr/>
            <p:nvPr/>
          </p:nvGrpSpPr>
          <p:grpSpPr>
            <a:xfrm>
              <a:off x="977328" y="969447"/>
              <a:ext cx="545295" cy="745914"/>
              <a:chOff x="977328" y="969447"/>
              <a:chExt cx="545295" cy="745914"/>
            </a:xfrm>
          </p:grpSpPr>
          <p:sp>
            <p:nvSpPr>
              <p:cNvPr id="48" name="Flowchart: Delay 47">
                <a:extLst>
                  <a:ext uri="{FF2B5EF4-FFF2-40B4-BE49-F238E27FC236}">
                    <a16:creationId xmlns:a16="http://schemas.microsoft.com/office/drawing/2014/main" id="{CCF0416B-4713-49F0-9670-C5DF15D878F3}"/>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86C27862-0626-42EE-87E8-EEDC6B79B85D}"/>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30">
              <a:extLst>
                <a:ext uri="{FF2B5EF4-FFF2-40B4-BE49-F238E27FC236}">
                  <a16:creationId xmlns:a16="http://schemas.microsoft.com/office/drawing/2014/main" id="{B6E2B2C6-FDF5-4BEC-B9BD-13C26A2D589F}"/>
                </a:ext>
              </a:extLst>
            </p:cNvPr>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4058F45-AD33-48C6-A69A-403B95FECE91}"/>
                </a:ext>
              </a:extLst>
            </p:cNvPr>
            <p:cNvGrpSpPr/>
            <p:nvPr/>
          </p:nvGrpSpPr>
          <p:grpSpPr>
            <a:xfrm rot="309822">
              <a:off x="2133599" y="1328441"/>
              <a:ext cx="1772731" cy="1930095"/>
              <a:chOff x="1332328" y="3099105"/>
              <a:chExt cx="1964569" cy="2141353"/>
            </a:xfrm>
          </p:grpSpPr>
          <p:sp>
            <p:nvSpPr>
              <p:cNvPr id="37" name="Rounded Rectangle 15">
                <a:extLst>
                  <a:ext uri="{FF2B5EF4-FFF2-40B4-BE49-F238E27FC236}">
                    <a16:creationId xmlns:a16="http://schemas.microsoft.com/office/drawing/2014/main" id="{2569C68C-8BDD-4E7F-ACA2-687537B167BA}"/>
                  </a:ext>
                </a:extLst>
              </p:cNvPr>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220439E7-21D9-4123-95AA-F9367ADF7F4D}"/>
                  </a:ext>
                </a:extLst>
              </p:cNvPr>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a:extLst>
                  <a:ext uri="{FF2B5EF4-FFF2-40B4-BE49-F238E27FC236}">
                    <a16:creationId xmlns:a16="http://schemas.microsoft.com/office/drawing/2014/main" id="{E2B2276C-40A0-44DB-BC75-99F0B91A4F66}"/>
                  </a:ext>
                </a:extLst>
              </p:cNvPr>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a:extLst>
                  <a:ext uri="{FF2B5EF4-FFF2-40B4-BE49-F238E27FC236}">
                    <a16:creationId xmlns:a16="http://schemas.microsoft.com/office/drawing/2014/main" id="{86AC2851-BF77-469D-BE0B-EF8559379727}"/>
                  </a:ext>
                </a:extLst>
              </p:cNvPr>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E54DF33-74D8-45E3-964B-E85E34B5D299}"/>
                  </a:ext>
                </a:extLst>
              </p:cNvPr>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0C8142F-6F3E-40D6-A964-21E8712A815D}"/>
                  </a:ext>
                </a:extLst>
              </p:cNvPr>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83D0350-8ED4-4A8D-B3D6-8F96F9D3EDD6}"/>
                  </a:ext>
                </a:extLst>
              </p:cNvPr>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389DA5D-9457-42F7-924A-473B5E314878}"/>
                  </a:ext>
                </a:extLst>
              </p:cNvPr>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2ED7AD4-A9CB-4284-BB66-1FA19CF0BD80}"/>
                  </a:ext>
                </a:extLst>
              </p:cNvPr>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AE64813-7443-4CAF-B396-4B965B0246C2}"/>
                  </a:ext>
                </a:extLst>
              </p:cNvPr>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800F496-9D54-4F63-B415-A8784141303D}"/>
                  </a:ext>
                </a:extLst>
              </p:cNvPr>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904B99C-54D6-4490-BCC2-87BFA2879C2C}"/>
                </a:ext>
              </a:extLst>
            </p:cNvPr>
            <p:cNvGrpSpPr/>
            <p:nvPr/>
          </p:nvGrpSpPr>
          <p:grpSpPr>
            <a:xfrm>
              <a:off x="1895696" y="955484"/>
              <a:ext cx="545295" cy="745914"/>
              <a:chOff x="977328" y="969447"/>
              <a:chExt cx="545295" cy="745914"/>
            </a:xfrm>
          </p:grpSpPr>
          <p:sp>
            <p:nvSpPr>
              <p:cNvPr id="35" name="Flowchart: Delay 34">
                <a:extLst>
                  <a:ext uri="{FF2B5EF4-FFF2-40B4-BE49-F238E27FC236}">
                    <a16:creationId xmlns:a16="http://schemas.microsoft.com/office/drawing/2014/main" id="{71CA74CD-0F14-4E39-A134-29EA38EF43E1}"/>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7A735304-076C-416B-9E0D-850C94BF5512}"/>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a:extLst>
              <a:ext uri="{FF2B5EF4-FFF2-40B4-BE49-F238E27FC236}">
                <a16:creationId xmlns:a16="http://schemas.microsoft.com/office/drawing/2014/main" id="{F0CAA516-0F97-4D7F-84D7-B991BCFD26A9}"/>
              </a:ext>
            </a:extLst>
          </p:cNvPr>
          <p:cNvGrpSpPr/>
          <p:nvPr/>
        </p:nvGrpSpPr>
        <p:grpSpPr>
          <a:xfrm>
            <a:off x="9314767" y="2821684"/>
            <a:ext cx="943330" cy="943330"/>
            <a:chOff x="6733236" y="2680678"/>
            <a:chExt cx="2667000" cy="2667000"/>
          </a:xfrm>
        </p:grpSpPr>
        <p:sp>
          <p:nvSpPr>
            <p:cNvPr id="51" name="Oval 50">
              <a:extLst>
                <a:ext uri="{FF2B5EF4-FFF2-40B4-BE49-F238E27FC236}">
                  <a16:creationId xmlns:a16="http://schemas.microsoft.com/office/drawing/2014/main" id="{41B42125-DC9C-44C8-82BA-55550D2FDECF}"/>
                </a:ext>
              </a:extLst>
            </p:cNvPr>
            <p:cNvSpPr/>
            <p:nvPr/>
          </p:nvSpPr>
          <p:spPr>
            <a:xfrm>
              <a:off x="6733236" y="2680678"/>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12D9870D-FF7E-48C8-960D-53E2DCD2332E}"/>
                </a:ext>
              </a:extLst>
            </p:cNvPr>
            <p:cNvSpPr/>
            <p:nvPr/>
          </p:nvSpPr>
          <p:spPr>
            <a:xfrm rot="5124408">
              <a:off x="7440510" y="280267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Moon 52">
              <a:extLst>
                <a:ext uri="{FF2B5EF4-FFF2-40B4-BE49-F238E27FC236}">
                  <a16:creationId xmlns:a16="http://schemas.microsoft.com/office/drawing/2014/main" id="{A064AA0C-8291-4176-A4CB-84BF9A517968}"/>
                </a:ext>
              </a:extLst>
            </p:cNvPr>
            <p:cNvSpPr/>
            <p:nvPr/>
          </p:nvSpPr>
          <p:spPr>
            <a:xfrm rot="5578965">
              <a:off x="8439101" y="280027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a:extLst>
                <a:ext uri="{FF2B5EF4-FFF2-40B4-BE49-F238E27FC236}">
                  <a16:creationId xmlns:a16="http://schemas.microsoft.com/office/drawing/2014/main" id="{9B08DE7A-60E5-4B6D-9E76-539F4E46C509}"/>
                </a:ext>
              </a:extLst>
            </p:cNvPr>
            <p:cNvGrpSpPr/>
            <p:nvPr/>
          </p:nvGrpSpPr>
          <p:grpSpPr>
            <a:xfrm>
              <a:off x="7272505" y="3296188"/>
              <a:ext cx="545295" cy="745914"/>
              <a:chOff x="977328" y="969447"/>
              <a:chExt cx="545295" cy="745914"/>
            </a:xfrm>
          </p:grpSpPr>
          <p:sp>
            <p:nvSpPr>
              <p:cNvPr id="59" name="Flowchart: Delay 58">
                <a:extLst>
                  <a:ext uri="{FF2B5EF4-FFF2-40B4-BE49-F238E27FC236}">
                    <a16:creationId xmlns:a16="http://schemas.microsoft.com/office/drawing/2014/main" id="{B31CD0B5-FF69-4FDA-9BE8-1215105A9AF8}"/>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8CCADD43-4D52-4E12-BFAC-8E13DA71FD3C}"/>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Moon 54">
              <a:extLst>
                <a:ext uri="{FF2B5EF4-FFF2-40B4-BE49-F238E27FC236}">
                  <a16:creationId xmlns:a16="http://schemas.microsoft.com/office/drawing/2014/main" id="{E81FE4C7-D7C5-4934-9784-487F8AD55979}"/>
                </a:ext>
              </a:extLst>
            </p:cNvPr>
            <p:cNvSpPr/>
            <p:nvPr/>
          </p:nvSpPr>
          <p:spPr>
            <a:xfrm rot="16200000" flipH="1" flipV="1">
              <a:off x="8024812" y="3977957"/>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9F41CA1C-7FDD-4BDB-BE3C-871891BB0971}"/>
                </a:ext>
              </a:extLst>
            </p:cNvPr>
            <p:cNvGrpSpPr/>
            <p:nvPr/>
          </p:nvGrpSpPr>
          <p:grpSpPr>
            <a:xfrm>
              <a:off x="8190873" y="3282225"/>
              <a:ext cx="545295" cy="745914"/>
              <a:chOff x="977328" y="969447"/>
              <a:chExt cx="545295" cy="745914"/>
            </a:xfrm>
          </p:grpSpPr>
          <p:sp>
            <p:nvSpPr>
              <p:cNvPr id="57" name="Flowchart: Delay 56">
                <a:extLst>
                  <a:ext uri="{FF2B5EF4-FFF2-40B4-BE49-F238E27FC236}">
                    <a16:creationId xmlns:a16="http://schemas.microsoft.com/office/drawing/2014/main" id="{78400CD4-41F8-480A-A579-7D13DF0C29B0}"/>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9C3C31FC-CDD4-4EC8-8AD9-0E35E1B303B5}"/>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5E4BFE00-39DA-492C-ADB6-E3F64B7B80D5}"/>
              </a:ext>
            </a:extLst>
          </p:cNvPr>
          <p:cNvGrpSpPr/>
          <p:nvPr/>
        </p:nvGrpSpPr>
        <p:grpSpPr>
          <a:xfrm>
            <a:off x="3352801" y="3816685"/>
            <a:ext cx="1199946" cy="1175729"/>
            <a:chOff x="4364700" y="661956"/>
            <a:chExt cx="2667000" cy="2667000"/>
          </a:xfrm>
        </p:grpSpPr>
        <p:sp>
          <p:nvSpPr>
            <p:cNvPr id="62" name="Oval 61">
              <a:extLst>
                <a:ext uri="{FF2B5EF4-FFF2-40B4-BE49-F238E27FC236}">
                  <a16:creationId xmlns:a16="http://schemas.microsoft.com/office/drawing/2014/main" id="{503FD35B-F55D-4EC1-B731-5E0C0C635236}"/>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FC5EADAF-F42D-48AF-B070-7F318DBBDA95}"/>
                </a:ext>
              </a:extLst>
            </p:cNvPr>
            <p:cNvGrpSpPr/>
            <p:nvPr/>
          </p:nvGrpSpPr>
          <p:grpSpPr>
            <a:xfrm rot="14121608">
              <a:off x="4787169" y="1214397"/>
              <a:ext cx="762000" cy="762000"/>
              <a:chOff x="1226056" y="2773679"/>
              <a:chExt cx="762000" cy="762000"/>
            </a:xfrm>
          </p:grpSpPr>
          <p:sp>
            <p:nvSpPr>
              <p:cNvPr id="72" name="Oval 71">
                <a:extLst>
                  <a:ext uri="{FF2B5EF4-FFF2-40B4-BE49-F238E27FC236}">
                    <a16:creationId xmlns:a16="http://schemas.microsoft.com/office/drawing/2014/main" id="{B158CB0A-D503-469D-972C-C863859C5573}"/>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BD96EF9-E3FD-411D-B166-993094ED17E9}"/>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CBDC879-4939-4747-9497-76EBE8FF9B3E}"/>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D068226-7952-4998-9B39-17BEA4ABDA5C}"/>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D7F97EA8-EA7A-4C2F-B986-AE82399A5E3A}"/>
                </a:ext>
              </a:extLst>
            </p:cNvPr>
            <p:cNvGrpSpPr/>
            <p:nvPr/>
          </p:nvGrpSpPr>
          <p:grpSpPr>
            <a:xfrm rot="8038943" flipH="1">
              <a:off x="5828327" y="1216128"/>
              <a:ext cx="762000" cy="762000"/>
              <a:chOff x="1226056" y="2773679"/>
              <a:chExt cx="762000" cy="762000"/>
            </a:xfrm>
          </p:grpSpPr>
          <p:sp>
            <p:nvSpPr>
              <p:cNvPr id="68" name="Oval 67">
                <a:extLst>
                  <a:ext uri="{FF2B5EF4-FFF2-40B4-BE49-F238E27FC236}">
                    <a16:creationId xmlns:a16="http://schemas.microsoft.com/office/drawing/2014/main" id="{B573BCF8-F75A-40D5-8B0C-FE21A279FC3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BE84D8F-C56B-4CFF-A528-DD12CE43F5E3}"/>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64AE363-0CE0-4744-BADC-14F0440A777B}"/>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771E8FD-A589-4AFD-87C0-09AD68B59682}"/>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Moon 64">
              <a:extLst>
                <a:ext uri="{FF2B5EF4-FFF2-40B4-BE49-F238E27FC236}">
                  <a16:creationId xmlns:a16="http://schemas.microsoft.com/office/drawing/2014/main" id="{64284CA4-8749-43B9-84AE-C63B117FD16B}"/>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Moon 65">
              <a:extLst>
                <a:ext uri="{FF2B5EF4-FFF2-40B4-BE49-F238E27FC236}">
                  <a16:creationId xmlns:a16="http://schemas.microsoft.com/office/drawing/2014/main" id="{B8704323-54E7-4412-8DEB-599C89951482}"/>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Moon 66">
              <a:extLst>
                <a:ext uri="{FF2B5EF4-FFF2-40B4-BE49-F238E27FC236}">
                  <a16:creationId xmlns:a16="http://schemas.microsoft.com/office/drawing/2014/main" id="{115DCCE9-EC0F-4EB5-95D4-34E5E88E19C8}"/>
                </a:ext>
              </a:extLst>
            </p:cNvPr>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Group 75">
            <a:extLst>
              <a:ext uri="{FF2B5EF4-FFF2-40B4-BE49-F238E27FC236}">
                <a16:creationId xmlns:a16="http://schemas.microsoft.com/office/drawing/2014/main" id="{08BBB39F-76E2-4A52-8E13-6F66F6AFA050}"/>
              </a:ext>
            </a:extLst>
          </p:cNvPr>
          <p:cNvGrpSpPr/>
          <p:nvPr/>
        </p:nvGrpSpPr>
        <p:grpSpPr>
          <a:xfrm>
            <a:off x="3231771" y="5395050"/>
            <a:ext cx="1184425" cy="1184425"/>
            <a:chOff x="2726659" y="4091768"/>
            <a:chExt cx="2667000" cy="2667000"/>
          </a:xfrm>
        </p:grpSpPr>
        <p:sp>
          <p:nvSpPr>
            <p:cNvPr id="77" name="Oval 76">
              <a:extLst>
                <a:ext uri="{FF2B5EF4-FFF2-40B4-BE49-F238E27FC236}">
                  <a16:creationId xmlns:a16="http://schemas.microsoft.com/office/drawing/2014/main" id="{EE74B27E-19A3-4E88-A952-9E11102F7297}"/>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78E0201B-BD50-4F47-B11D-481F9109FB7D}"/>
                </a:ext>
              </a:extLst>
            </p:cNvPr>
            <p:cNvGrpSpPr/>
            <p:nvPr/>
          </p:nvGrpSpPr>
          <p:grpSpPr>
            <a:xfrm>
              <a:off x="3092812" y="4636216"/>
              <a:ext cx="762000" cy="762000"/>
              <a:chOff x="1226056" y="2773679"/>
              <a:chExt cx="762000" cy="762000"/>
            </a:xfrm>
          </p:grpSpPr>
          <p:sp>
            <p:nvSpPr>
              <p:cNvPr id="87" name="Oval 86">
                <a:extLst>
                  <a:ext uri="{FF2B5EF4-FFF2-40B4-BE49-F238E27FC236}">
                    <a16:creationId xmlns:a16="http://schemas.microsoft.com/office/drawing/2014/main" id="{A5A935D9-C845-48D3-AF0C-9EEE9222E008}"/>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0AF1E47-544B-4801-94D1-4CEE324B1450}"/>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B4E75AE-68BB-436F-8427-30440B9EA7BF}"/>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C86B89C7-6900-4EB1-9FB1-A62F0E5005A2}"/>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76CC0098-F7D1-4A90-A250-9185302B6346}"/>
                </a:ext>
              </a:extLst>
            </p:cNvPr>
            <p:cNvGrpSpPr/>
            <p:nvPr/>
          </p:nvGrpSpPr>
          <p:grpSpPr>
            <a:xfrm flipH="1">
              <a:off x="4133970" y="4637947"/>
              <a:ext cx="762000" cy="762000"/>
              <a:chOff x="1226056" y="2773679"/>
              <a:chExt cx="762000" cy="762000"/>
            </a:xfrm>
          </p:grpSpPr>
          <p:sp>
            <p:nvSpPr>
              <p:cNvPr id="83" name="Oval 82">
                <a:extLst>
                  <a:ext uri="{FF2B5EF4-FFF2-40B4-BE49-F238E27FC236}">
                    <a16:creationId xmlns:a16="http://schemas.microsoft.com/office/drawing/2014/main" id="{B7295B3C-9D49-4D4A-BAF8-7E480B552BDC}"/>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AC4D68E-210B-4AA8-9016-54EC3217EF50}"/>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33CD950-D6C2-4BE8-9DAE-1481913F0F88}"/>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EE8FD49-6003-45C9-B1EC-55E51F8A2395}"/>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Moon 79">
              <a:extLst>
                <a:ext uri="{FF2B5EF4-FFF2-40B4-BE49-F238E27FC236}">
                  <a16:creationId xmlns:a16="http://schemas.microsoft.com/office/drawing/2014/main" id="{214B462F-DE51-400D-B48E-26275B9CE3B3}"/>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Moon 80">
              <a:extLst>
                <a:ext uri="{FF2B5EF4-FFF2-40B4-BE49-F238E27FC236}">
                  <a16:creationId xmlns:a16="http://schemas.microsoft.com/office/drawing/2014/main" id="{041181EC-8844-4DA7-B360-029D71EE28BC}"/>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Moon 81">
              <a:extLst>
                <a:ext uri="{FF2B5EF4-FFF2-40B4-BE49-F238E27FC236}">
                  <a16:creationId xmlns:a16="http://schemas.microsoft.com/office/drawing/2014/main" id="{1A5AF21D-7176-4B89-9DFF-60DD38E719F8}"/>
                </a:ext>
              </a:extLst>
            </p:cNvPr>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 name="Group 1">
            <a:extLst>
              <a:ext uri="{FF2B5EF4-FFF2-40B4-BE49-F238E27FC236}">
                <a16:creationId xmlns:a16="http://schemas.microsoft.com/office/drawing/2014/main" id="{D30FAFAC-71BD-4130-AB21-851CF99E2DF9}"/>
              </a:ext>
            </a:extLst>
          </p:cNvPr>
          <p:cNvGrpSpPr/>
          <p:nvPr/>
        </p:nvGrpSpPr>
        <p:grpSpPr>
          <a:xfrm>
            <a:off x="2543275" y="1714262"/>
            <a:ext cx="1737603" cy="1176083"/>
            <a:chOff x="3874882" y="284855"/>
            <a:chExt cx="2875927" cy="1946549"/>
          </a:xfrm>
        </p:grpSpPr>
        <p:grpSp>
          <p:nvGrpSpPr>
            <p:cNvPr id="91" name="Group 90">
              <a:extLst>
                <a:ext uri="{FF2B5EF4-FFF2-40B4-BE49-F238E27FC236}">
                  <a16:creationId xmlns:a16="http://schemas.microsoft.com/office/drawing/2014/main" id="{CD105BD9-3785-4484-A375-6C6B5A6A54A7}"/>
                </a:ext>
              </a:extLst>
            </p:cNvPr>
            <p:cNvGrpSpPr/>
            <p:nvPr/>
          </p:nvGrpSpPr>
          <p:grpSpPr>
            <a:xfrm>
              <a:off x="5158967" y="454241"/>
              <a:ext cx="1591842" cy="1591842"/>
              <a:chOff x="4868501" y="4267258"/>
              <a:chExt cx="2209800" cy="2209800"/>
            </a:xfrm>
          </p:grpSpPr>
          <p:sp>
            <p:nvSpPr>
              <p:cNvPr id="92" name="Oval 91">
                <a:extLst>
                  <a:ext uri="{FF2B5EF4-FFF2-40B4-BE49-F238E27FC236}">
                    <a16:creationId xmlns:a16="http://schemas.microsoft.com/office/drawing/2014/main" id="{D9782554-C559-4A01-B1C1-E49F85E52493}"/>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CF53E27-7580-460B-A6AD-12E2FD51FE1E}"/>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FF6573D-0131-4440-B72C-C0C58103CFBC}"/>
                  </a:ext>
                </a:extLst>
              </p:cNvPr>
              <p:cNvGrpSpPr/>
              <p:nvPr/>
            </p:nvGrpSpPr>
            <p:grpSpPr>
              <a:xfrm>
                <a:off x="6074025" y="4869070"/>
                <a:ext cx="612001" cy="612001"/>
                <a:chOff x="2452639" y="4588413"/>
                <a:chExt cx="612001" cy="612001"/>
              </a:xfrm>
            </p:grpSpPr>
            <p:sp>
              <p:nvSpPr>
                <p:cNvPr id="100" name="Oval 99">
                  <a:extLst>
                    <a:ext uri="{FF2B5EF4-FFF2-40B4-BE49-F238E27FC236}">
                      <a16:creationId xmlns:a16="http://schemas.microsoft.com/office/drawing/2014/main" id="{1D30AB8E-91BA-4D9F-AB74-B1A4236FD41D}"/>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1015BAA9-A53C-4546-AFE1-1B01604E3F9A}"/>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C4CFB21-3A2C-4E2D-84A4-14D13EB4C217}"/>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1BF6064-51BE-49E8-837F-6CE372B7DF0B}"/>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270C3117-87BF-4EBF-9250-3863599B7E0A}"/>
                  </a:ext>
                </a:extLst>
              </p:cNvPr>
              <p:cNvGrpSpPr/>
              <p:nvPr/>
            </p:nvGrpSpPr>
            <p:grpSpPr>
              <a:xfrm flipH="1">
                <a:off x="5257704" y="4858508"/>
                <a:ext cx="612001" cy="612001"/>
                <a:chOff x="2452639" y="4588413"/>
                <a:chExt cx="612001" cy="612001"/>
              </a:xfrm>
            </p:grpSpPr>
            <p:sp>
              <p:nvSpPr>
                <p:cNvPr id="96" name="Oval 95">
                  <a:extLst>
                    <a:ext uri="{FF2B5EF4-FFF2-40B4-BE49-F238E27FC236}">
                      <a16:creationId xmlns:a16="http://schemas.microsoft.com/office/drawing/2014/main" id="{F9847340-66AB-476E-9F71-DE17589F90DC}"/>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6CBB5C6-D56F-4A18-95EB-84237AD5BFC2}"/>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A2D20C9-01AB-4A43-8D90-E9DDF25A5C94}"/>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0A269E2-3681-4366-BC64-9CCD6986322E}"/>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4" name="Picture 2" descr="Image result for splashed water icon">
              <a:extLst>
                <a:ext uri="{FF2B5EF4-FFF2-40B4-BE49-F238E27FC236}">
                  <a16:creationId xmlns:a16="http://schemas.microsoft.com/office/drawing/2014/main" id="{486CB7E2-33CB-4052-A5FB-27132F8D5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882" y="284855"/>
              <a:ext cx="1933529" cy="19465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5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26"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3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childTnLst>
                                </p:cTn>
                              </p:par>
                              <p:par>
                                <p:cTn id="54" presetID="17" presetClass="entr" presetSubtype="10"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500" fill="hold"/>
                                        <p:tgtEl>
                                          <p:spTgt spid="61"/>
                                        </p:tgtEl>
                                        <p:attrNameLst>
                                          <p:attrName>ppt_w</p:attrName>
                                        </p:attrNameLst>
                                      </p:cBhvr>
                                      <p:tavLst>
                                        <p:tav tm="0">
                                          <p:val>
                                            <p:fltVal val="0"/>
                                          </p:val>
                                        </p:tav>
                                        <p:tav tm="100000">
                                          <p:val>
                                            <p:strVal val="#ppt_w"/>
                                          </p:val>
                                        </p:tav>
                                      </p:tavLst>
                                    </p:anim>
                                    <p:anim calcmode="lin" valueType="num">
                                      <p:cBhvr>
                                        <p:cTn id="57"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
                                            <p:txEl>
                                              <p:pRg st="11" end="11"/>
                                            </p:txEl>
                                          </p:spTgt>
                                        </p:tgtEl>
                                        <p:attrNameLst>
                                          <p:attrName>style.visibility</p:attrName>
                                        </p:attrNameLst>
                                      </p:cBhvr>
                                      <p:to>
                                        <p:strVal val="visible"/>
                                      </p:to>
                                    </p:set>
                                  </p:childTnLst>
                                </p:cTn>
                              </p:par>
                              <p:par>
                                <p:cTn id="64" presetID="26" presetClass="entr" presetSubtype="0"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580">
                                          <p:stCondLst>
                                            <p:cond delay="0"/>
                                          </p:stCondLst>
                                        </p:cTn>
                                        <p:tgtEl>
                                          <p:spTgt spid="76"/>
                                        </p:tgtEl>
                                      </p:cBhvr>
                                    </p:animEffect>
                                    <p:anim calcmode="lin" valueType="num">
                                      <p:cBhvr>
                                        <p:cTn id="67"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72" dur="26">
                                          <p:stCondLst>
                                            <p:cond delay="650"/>
                                          </p:stCondLst>
                                        </p:cTn>
                                        <p:tgtEl>
                                          <p:spTgt spid="76"/>
                                        </p:tgtEl>
                                      </p:cBhvr>
                                      <p:to x="100000" y="60000"/>
                                    </p:animScale>
                                    <p:animScale>
                                      <p:cBhvr>
                                        <p:cTn id="73" dur="166" decel="50000">
                                          <p:stCondLst>
                                            <p:cond delay="676"/>
                                          </p:stCondLst>
                                        </p:cTn>
                                        <p:tgtEl>
                                          <p:spTgt spid="76"/>
                                        </p:tgtEl>
                                      </p:cBhvr>
                                      <p:to x="100000" y="100000"/>
                                    </p:animScale>
                                    <p:animScale>
                                      <p:cBhvr>
                                        <p:cTn id="74" dur="26">
                                          <p:stCondLst>
                                            <p:cond delay="1312"/>
                                          </p:stCondLst>
                                        </p:cTn>
                                        <p:tgtEl>
                                          <p:spTgt spid="76"/>
                                        </p:tgtEl>
                                      </p:cBhvr>
                                      <p:to x="100000" y="80000"/>
                                    </p:animScale>
                                    <p:animScale>
                                      <p:cBhvr>
                                        <p:cTn id="75" dur="166" decel="50000">
                                          <p:stCondLst>
                                            <p:cond delay="1338"/>
                                          </p:stCondLst>
                                        </p:cTn>
                                        <p:tgtEl>
                                          <p:spTgt spid="76"/>
                                        </p:tgtEl>
                                      </p:cBhvr>
                                      <p:to x="100000" y="100000"/>
                                    </p:animScale>
                                    <p:animScale>
                                      <p:cBhvr>
                                        <p:cTn id="76" dur="26">
                                          <p:stCondLst>
                                            <p:cond delay="1642"/>
                                          </p:stCondLst>
                                        </p:cTn>
                                        <p:tgtEl>
                                          <p:spTgt spid="76"/>
                                        </p:tgtEl>
                                      </p:cBhvr>
                                      <p:to x="100000" y="90000"/>
                                    </p:animScale>
                                    <p:animScale>
                                      <p:cBhvr>
                                        <p:cTn id="77" dur="166" decel="50000">
                                          <p:stCondLst>
                                            <p:cond delay="1668"/>
                                          </p:stCondLst>
                                        </p:cTn>
                                        <p:tgtEl>
                                          <p:spTgt spid="76"/>
                                        </p:tgtEl>
                                      </p:cBhvr>
                                      <p:to x="100000" y="100000"/>
                                    </p:animScale>
                                    <p:animScale>
                                      <p:cBhvr>
                                        <p:cTn id="78" dur="26">
                                          <p:stCondLst>
                                            <p:cond delay="1808"/>
                                          </p:stCondLst>
                                        </p:cTn>
                                        <p:tgtEl>
                                          <p:spTgt spid="76"/>
                                        </p:tgtEl>
                                      </p:cBhvr>
                                      <p:to x="100000" y="95000"/>
                                    </p:animScale>
                                    <p:animScale>
                                      <p:cBhvr>
                                        <p:cTn id="79" dur="166" decel="50000">
                                          <p:stCondLst>
                                            <p:cond delay="1834"/>
                                          </p:stCondLst>
                                        </p:cTn>
                                        <p:tgtEl>
                                          <p:spTgt spid="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24653A-EC36-460C-B332-2F5956A20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6324600" y="1447800"/>
            <a:ext cx="3505200" cy="1754326"/>
          </a:xfrm>
          <a:prstGeom prst="rect">
            <a:avLst/>
          </a:prstGeom>
          <a:noFill/>
        </p:spPr>
        <p:txBody>
          <a:bodyPr wrap="square" rtlCol="0">
            <a:spAutoFit/>
          </a:bodyPr>
          <a:lstStyle/>
          <a:p>
            <a:pPr fontAlgn="base"/>
            <a:r>
              <a:rPr lang="en-US" dirty="0">
                <a:solidFill>
                  <a:schemeClr val="bg1"/>
                </a:solidFill>
              </a:rPr>
              <a:t>Who is </a:t>
            </a:r>
            <a:r>
              <a:rPr lang="en-US" dirty="0" err="1">
                <a:solidFill>
                  <a:schemeClr val="bg1"/>
                </a:solidFill>
              </a:rPr>
              <a:t>Abinadi</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Who is the Lord?</a:t>
            </a:r>
          </a:p>
          <a:p>
            <a:pPr fontAlgn="base"/>
            <a:endParaRPr lang="en-US" dirty="0">
              <a:solidFill>
                <a:schemeClr val="bg1"/>
              </a:solidFill>
            </a:endParaRPr>
          </a:p>
          <a:p>
            <a:pPr fontAlgn="base"/>
            <a:r>
              <a:rPr lang="en-US" dirty="0">
                <a:solidFill>
                  <a:schemeClr val="bg1"/>
                </a:solidFill>
              </a:rPr>
              <a:t>Who is it that they should judge me and my people?</a:t>
            </a:r>
          </a:p>
        </p:txBody>
      </p:sp>
      <p:sp>
        <p:nvSpPr>
          <p:cNvPr id="4" name="TextBox 3"/>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11:26-29</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Noah Seeks </a:t>
            </a:r>
            <a:r>
              <a:rPr lang="en-US" sz="4000" dirty="0" err="1">
                <a:solidFill>
                  <a:schemeClr val="bg1"/>
                </a:solidFill>
                <a:latin typeface="Elephant" pitchFamily="18" charset="0"/>
              </a:rPr>
              <a:t>Abinadi’s</a:t>
            </a:r>
            <a:r>
              <a:rPr lang="en-US" sz="4000" dirty="0">
                <a:solidFill>
                  <a:schemeClr val="bg1"/>
                </a:solidFill>
                <a:latin typeface="Elephant" pitchFamily="18" charset="0"/>
              </a:rPr>
              <a:t> Life</a:t>
            </a:r>
          </a:p>
        </p:txBody>
      </p:sp>
      <p:sp>
        <p:nvSpPr>
          <p:cNvPr id="9" name="TextBox 8"/>
          <p:cNvSpPr txBox="1"/>
          <p:nvPr/>
        </p:nvSpPr>
        <p:spPr>
          <a:xfrm>
            <a:off x="6096000" y="914401"/>
            <a:ext cx="1828800" cy="461665"/>
          </a:xfrm>
          <a:prstGeom prst="rect">
            <a:avLst/>
          </a:prstGeom>
          <a:noFill/>
        </p:spPr>
        <p:txBody>
          <a:bodyPr wrap="square" rtlCol="0">
            <a:spAutoFit/>
          </a:bodyPr>
          <a:lstStyle/>
          <a:p>
            <a:pPr fontAlgn="base"/>
            <a:r>
              <a:rPr lang="en-US" sz="2400" dirty="0">
                <a:solidFill>
                  <a:srgbClr val="FF0000"/>
                </a:solidFill>
              </a:rPr>
              <a:t>Anger within</a:t>
            </a:r>
          </a:p>
        </p:txBody>
      </p:sp>
      <p:sp>
        <p:nvSpPr>
          <p:cNvPr id="8" name="TextBox 7"/>
          <p:cNvSpPr txBox="1"/>
          <p:nvPr/>
        </p:nvSpPr>
        <p:spPr>
          <a:xfrm>
            <a:off x="1752600" y="838201"/>
            <a:ext cx="3962400" cy="646331"/>
          </a:xfrm>
          <a:prstGeom prst="rect">
            <a:avLst/>
          </a:prstGeom>
          <a:noFill/>
        </p:spPr>
        <p:txBody>
          <a:bodyPr wrap="square" rtlCol="0">
            <a:spAutoFit/>
          </a:bodyPr>
          <a:lstStyle/>
          <a:p>
            <a:pPr fontAlgn="base"/>
            <a:r>
              <a:rPr lang="en-US" dirty="0">
                <a:solidFill>
                  <a:schemeClr val="bg1"/>
                </a:solidFill>
              </a:rPr>
              <a:t>The Prophet’s message of truth brought anger in their hearts—</a:t>
            </a:r>
            <a:r>
              <a:rPr lang="en-US" dirty="0" err="1">
                <a:solidFill>
                  <a:schemeClr val="bg1"/>
                </a:solidFill>
              </a:rPr>
              <a:t>Abinadi</a:t>
            </a:r>
            <a:r>
              <a:rPr lang="en-US" dirty="0">
                <a:solidFill>
                  <a:schemeClr val="bg1"/>
                </a:solidFill>
              </a:rPr>
              <a:t> flees</a:t>
            </a:r>
          </a:p>
        </p:txBody>
      </p:sp>
      <p:sp>
        <p:nvSpPr>
          <p:cNvPr id="10" name="TextBox 9"/>
          <p:cNvSpPr txBox="1"/>
          <p:nvPr/>
        </p:nvSpPr>
        <p:spPr>
          <a:xfrm>
            <a:off x="3276600" y="3962401"/>
            <a:ext cx="6705600" cy="2585323"/>
          </a:xfrm>
          <a:prstGeom prst="rect">
            <a:avLst/>
          </a:prstGeom>
          <a:noFill/>
        </p:spPr>
        <p:txBody>
          <a:bodyPr wrap="square" rtlCol="0">
            <a:spAutoFit/>
          </a:bodyPr>
          <a:lstStyle/>
          <a:p>
            <a:pPr fontAlgn="base"/>
            <a:r>
              <a:rPr lang="en-US" dirty="0">
                <a:solidFill>
                  <a:schemeClr val="bg1"/>
                </a:solidFill>
              </a:rPr>
              <a:t>“The last days will be rampant with the cardinal sins, just “as in the days of Noah.” Society in the days of Noah, scriptures advise, was “corrupt before God” and “filled with violence…</a:t>
            </a:r>
          </a:p>
          <a:p>
            <a:pPr fontAlgn="base"/>
            <a:endParaRPr lang="en-US" dirty="0">
              <a:solidFill>
                <a:schemeClr val="bg1"/>
              </a:solidFill>
            </a:endParaRPr>
          </a:p>
          <a:p>
            <a:pPr fontAlgn="base"/>
            <a:r>
              <a:rPr lang="en-US" dirty="0">
                <a:solidFill>
                  <a:schemeClr val="bg1"/>
                </a:solidFill>
              </a:rPr>
              <a:t>Corruption and violence—sound familiar? Both of these awful conditions crest because of surging individual selfishness. When thus engulfed, no wonder men’s hearts in our day will fail them because of fear.”</a:t>
            </a:r>
          </a:p>
          <a:p>
            <a:pPr fontAlgn="base"/>
            <a:r>
              <a:rPr lang="en-US" dirty="0">
                <a:solidFill>
                  <a:schemeClr val="bg1"/>
                </a:solidFill>
              </a:rPr>
              <a:t>Neal A. Maxwell</a:t>
            </a:r>
          </a:p>
        </p:txBody>
      </p:sp>
      <p:pic>
        <p:nvPicPr>
          <p:cNvPr id="6" name="Picture 5">
            <a:extLst>
              <a:ext uri="{FF2B5EF4-FFF2-40B4-BE49-F238E27FC236}">
                <a16:creationId xmlns:a16="http://schemas.microsoft.com/office/drawing/2014/main" id="{126083CD-8EAF-4420-90F4-C50DDB7EC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28" y="1504378"/>
            <a:ext cx="3048000" cy="2276475"/>
          </a:xfrm>
          <a:prstGeom prst="rect">
            <a:avLst/>
          </a:prstGeom>
        </p:spPr>
      </p:pic>
      <p:pic>
        <p:nvPicPr>
          <p:cNvPr id="12" name="Picture 11">
            <a:extLst>
              <a:ext uri="{FF2B5EF4-FFF2-40B4-BE49-F238E27FC236}">
                <a16:creationId xmlns:a16="http://schemas.microsoft.com/office/drawing/2014/main" id="{7840C6DF-9664-48B3-960A-63F0AD1A2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1214" y="4200070"/>
            <a:ext cx="1254586" cy="1570110"/>
          </a:xfrm>
          <a:prstGeom prst="rect">
            <a:avLst/>
          </a:prstGeom>
        </p:spPr>
      </p:pic>
    </p:spTree>
    <p:extLst>
      <p:ext uri="{BB962C8B-B14F-4D97-AF65-F5344CB8AC3E}">
        <p14:creationId xmlns:p14="http://schemas.microsoft.com/office/powerpoint/2010/main" val="28756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70879D-DCA8-4BF8-BD97-BD521444F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4648200" y="671692"/>
            <a:ext cx="5867400" cy="6247864"/>
          </a:xfrm>
          <a:prstGeom prst="rect">
            <a:avLst/>
          </a:prstGeom>
          <a:noFill/>
        </p:spPr>
        <p:txBody>
          <a:bodyPr wrap="square" rtlCol="0">
            <a:spAutoFit/>
          </a:bodyPr>
          <a:lstStyle/>
          <a:p>
            <a:pPr fontAlgn="base"/>
            <a:r>
              <a:rPr lang="en-US" dirty="0">
                <a:solidFill>
                  <a:schemeClr val="bg1"/>
                </a:solidFill>
              </a:rPr>
              <a:t>Brought into bondage</a:t>
            </a:r>
          </a:p>
          <a:p>
            <a:pPr fontAlgn="base"/>
            <a:endParaRPr lang="en-US" dirty="0">
              <a:solidFill>
                <a:schemeClr val="bg1"/>
              </a:solidFill>
            </a:endParaRPr>
          </a:p>
          <a:p>
            <a:pPr fontAlgn="base"/>
            <a:r>
              <a:rPr lang="en-US" dirty="0">
                <a:solidFill>
                  <a:schemeClr val="bg1"/>
                </a:solidFill>
              </a:rPr>
              <a:t>They shall be smitten on the cheek-- to be smitten on the cheek is a reproach itself, and is a suffering not very patiently endured.</a:t>
            </a:r>
          </a:p>
          <a:p>
            <a:pPr fontAlgn="base"/>
            <a:endParaRPr lang="en-US" dirty="0">
              <a:solidFill>
                <a:schemeClr val="bg1"/>
              </a:solidFill>
            </a:endParaRPr>
          </a:p>
          <a:p>
            <a:pPr fontAlgn="base"/>
            <a:r>
              <a:rPr lang="en-US" dirty="0">
                <a:solidFill>
                  <a:schemeClr val="bg1"/>
                </a:solidFill>
              </a:rPr>
              <a:t>They shall be driven by man</a:t>
            </a:r>
          </a:p>
          <a:p>
            <a:pPr fontAlgn="base"/>
            <a:endParaRPr lang="en-US" dirty="0">
              <a:solidFill>
                <a:schemeClr val="bg1"/>
              </a:solidFill>
            </a:endParaRPr>
          </a:p>
          <a:p>
            <a:pPr fontAlgn="base"/>
            <a:r>
              <a:rPr lang="en-US" dirty="0">
                <a:solidFill>
                  <a:schemeClr val="bg1"/>
                </a:solidFill>
              </a:rPr>
              <a:t>They shall be slain</a:t>
            </a:r>
          </a:p>
          <a:p>
            <a:pPr fontAlgn="base"/>
            <a:endParaRPr lang="en-US" dirty="0">
              <a:solidFill>
                <a:schemeClr val="bg1"/>
              </a:solidFill>
            </a:endParaRPr>
          </a:p>
          <a:p>
            <a:pPr fontAlgn="base"/>
            <a:r>
              <a:rPr lang="en-US" dirty="0">
                <a:solidFill>
                  <a:schemeClr val="bg1"/>
                </a:solidFill>
              </a:rPr>
              <a:t>Animals will devour them</a:t>
            </a:r>
          </a:p>
          <a:p>
            <a:pPr fontAlgn="base"/>
            <a:endParaRPr lang="en-US" dirty="0">
              <a:solidFill>
                <a:schemeClr val="bg1"/>
              </a:solidFill>
            </a:endParaRPr>
          </a:p>
          <a:p>
            <a:pPr fontAlgn="base"/>
            <a:r>
              <a:rPr lang="en-US" dirty="0">
                <a:solidFill>
                  <a:schemeClr val="bg1"/>
                </a:solidFill>
              </a:rPr>
              <a:t>They will have sore afflictions—famine, pestilence, They shall howl—mourn, weep</a:t>
            </a:r>
          </a:p>
          <a:p>
            <a:pPr fontAlgn="base"/>
            <a:endParaRPr lang="en-US" dirty="0">
              <a:solidFill>
                <a:schemeClr val="bg1"/>
              </a:solidFill>
            </a:endParaRPr>
          </a:p>
          <a:p>
            <a:pPr fontAlgn="base"/>
            <a:r>
              <a:rPr lang="en-US" dirty="0">
                <a:solidFill>
                  <a:schemeClr val="bg1"/>
                </a:solidFill>
              </a:rPr>
              <a:t>They shall have burdens lashed on their backs—slavery</a:t>
            </a:r>
          </a:p>
          <a:p>
            <a:pPr fontAlgn="base"/>
            <a:endParaRPr lang="en-US" dirty="0">
              <a:solidFill>
                <a:schemeClr val="bg1"/>
              </a:solidFill>
            </a:endParaRPr>
          </a:p>
          <a:p>
            <a:pPr fontAlgn="base"/>
            <a:r>
              <a:rPr lang="en-US" dirty="0">
                <a:solidFill>
                  <a:schemeClr val="bg1"/>
                </a:solidFill>
              </a:rPr>
              <a:t>There will be hail from the east wind and insects shall pester and devour their crops</a:t>
            </a:r>
          </a:p>
          <a:p>
            <a:pPr fontAlgn="base"/>
            <a:endParaRPr lang="en-US" dirty="0">
              <a:solidFill>
                <a:schemeClr val="bg1"/>
              </a:solidFill>
            </a:endParaRPr>
          </a:p>
          <a:p>
            <a:pPr fontAlgn="base"/>
            <a:r>
              <a:rPr lang="en-US" sz="2000" b="1" dirty="0">
                <a:solidFill>
                  <a:srgbClr val="FF0000"/>
                </a:solidFill>
              </a:rPr>
              <a:t>Except they repent—they will be destroyed off the face of the earth</a:t>
            </a:r>
          </a:p>
        </p:txBody>
      </p:sp>
      <p:sp>
        <p:nvSpPr>
          <p:cNvPr id="4" name="TextBox 3"/>
          <p:cNvSpPr txBox="1"/>
          <p:nvPr/>
        </p:nvSpPr>
        <p:spPr>
          <a:xfrm>
            <a:off x="124968" y="6550223"/>
            <a:ext cx="9144000" cy="307777"/>
          </a:xfrm>
          <a:prstGeom prst="rect">
            <a:avLst/>
          </a:prstGeom>
          <a:noFill/>
        </p:spPr>
        <p:txBody>
          <a:bodyPr wrap="square" rtlCol="0">
            <a:spAutoFit/>
          </a:bodyPr>
          <a:lstStyle/>
          <a:p>
            <a:r>
              <a:rPr lang="en-US" sz="1400" dirty="0">
                <a:solidFill>
                  <a:schemeClr val="bg1"/>
                </a:solidFill>
              </a:rPr>
              <a:t>Mosiah 12:1-7</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Second Warning and Prophecy</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129862" y="840828"/>
            <a:ext cx="2895600" cy="923330"/>
          </a:xfrm>
          <a:prstGeom prst="rect">
            <a:avLst/>
          </a:prstGeom>
          <a:noFill/>
        </p:spPr>
        <p:txBody>
          <a:bodyPr wrap="square" rtlCol="0">
            <a:spAutoFit/>
          </a:bodyPr>
          <a:lstStyle/>
          <a:p>
            <a:pPr fontAlgn="base"/>
            <a:r>
              <a:rPr lang="en-US" dirty="0">
                <a:solidFill>
                  <a:schemeClr val="bg1"/>
                </a:solidFill>
              </a:rPr>
              <a:t>After two years </a:t>
            </a:r>
            <a:r>
              <a:rPr lang="en-US" dirty="0" err="1">
                <a:solidFill>
                  <a:schemeClr val="bg1"/>
                </a:solidFill>
              </a:rPr>
              <a:t>Abinadi</a:t>
            </a:r>
            <a:r>
              <a:rPr lang="en-US" dirty="0">
                <a:solidFill>
                  <a:schemeClr val="bg1"/>
                </a:solidFill>
              </a:rPr>
              <a:t> returns in disguise and prophesies of God’s wrath</a:t>
            </a:r>
          </a:p>
        </p:txBody>
      </p:sp>
      <p:pic>
        <p:nvPicPr>
          <p:cNvPr id="6" name="Picture 5">
            <a:extLst>
              <a:ext uri="{FF2B5EF4-FFF2-40B4-BE49-F238E27FC236}">
                <a16:creationId xmlns:a16="http://schemas.microsoft.com/office/drawing/2014/main" id="{0EC38D3B-483E-4EF6-A946-D5A451F55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7" y="2020062"/>
            <a:ext cx="3118485" cy="2023550"/>
          </a:xfrm>
          <a:prstGeom prst="rect">
            <a:avLst/>
          </a:prstGeom>
        </p:spPr>
      </p:pic>
      <p:pic>
        <p:nvPicPr>
          <p:cNvPr id="9" name="Picture 8">
            <a:extLst>
              <a:ext uri="{FF2B5EF4-FFF2-40B4-BE49-F238E27FC236}">
                <a16:creationId xmlns:a16="http://schemas.microsoft.com/office/drawing/2014/main" id="{FB7A9B40-7751-4511-B0E8-FB125E046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48" y="4481398"/>
            <a:ext cx="2789582" cy="1856340"/>
          </a:xfrm>
          <a:prstGeom prst="rect">
            <a:avLst/>
          </a:prstGeom>
        </p:spPr>
      </p:pic>
      <p:pic>
        <p:nvPicPr>
          <p:cNvPr id="12" name="Picture 11">
            <a:extLst>
              <a:ext uri="{FF2B5EF4-FFF2-40B4-BE49-F238E27FC236}">
                <a16:creationId xmlns:a16="http://schemas.microsoft.com/office/drawing/2014/main" id="{33B30BA7-5230-409C-9EC7-E0E2E7EAC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1847417"/>
            <a:ext cx="3227984" cy="1938200"/>
          </a:xfrm>
          <a:prstGeom prst="rect">
            <a:avLst/>
          </a:prstGeom>
        </p:spPr>
      </p:pic>
    </p:spTree>
    <p:extLst>
      <p:ext uri="{BB962C8B-B14F-4D97-AF65-F5344CB8AC3E}">
        <p14:creationId xmlns:p14="http://schemas.microsoft.com/office/powerpoint/2010/main" val="3807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xEl>
                                              <p:pRg st="14" end="1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F9E184-2AEE-4D1A-9AEF-ED444CB88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417576" y="725425"/>
            <a:ext cx="5123688" cy="3970318"/>
          </a:xfrm>
          <a:prstGeom prst="rect">
            <a:avLst/>
          </a:prstGeom>
          <a:noFill/>
        </p:spPr>
        <p:txBody>
          <a:bodyPr wrap="square" rtlCol="0">
            <a:spAutoFit/>
          </a:bodyPr>
          <a:lstStyle/>
          <a:p>
            <a:pPr fontAlgn="base"/>
            <a:r>
              <a:rPr lang="en-US" dirty="0">
                <a:solidFill>
                  <a:schemeClr val="bg1"/>
                </a:solidFill>
              </a:rPr>
              <a:t>The testimony of history is most eloquent in warnings against wickedness. Within the Book of Mormon we have the testimony of three civilizations:</a:t>
            </a:r>
          </a:p>
          <a:p>
            <a:pPr fontAlgn="base"/>
            <a:endParaRPr lang="en-US" dirty="0">
              <a:solidFill>
                <a:schemeClr val="bg1"/>
              </a:solidFill>
            </a:endParaRPr>
          </a:p>
          <a:p>
            <a:pPr fontAlgn="base"/>
            <a:r>
              <a:rPr lang="en-US" dirty="0">
                <a:solidFill>
                  <a:schemeClr val="bg1"/>
                </a:solidFill>
              </a:rPr>
              <a:t>The Jaredites</a:t>
            </a:r>
          </a:p>
          <a:p>
            <a:pPr fontAlgn="base"/>
            <a:endParaRPr lang="en-US" dirty="0">
              <a:solidFill>
                <a:schemeClr val="bg1"/>
              </a:solidFill>
            </a:endParaRPr>
          </a:p>
          <a:p>
            <a:pPr fontAlgn="base"/>
            <a:r>
              <a:rPr lang="en-US" dirty="0">
                <a:solidFill>
                  <a:schemeClr val="bg1"/>
                </a:solidFill>
              </a:rPr>
              <a:t>The </a:t>
            </a:r>
            <a:r>
              <a:rPr lang="en-US" dirty="0" err="1">
                <a:solidFill>
                  <a:schemeClr val="bg1"/>
                </a:solidFill>
              </a:rPr>
              <a:t>Mulekites</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Nephites</a:t>
            </a:r>
          </a:p>
          <a:p>
            <a:pPr fontAlgn="base"/>
            <a:endParaRPr lang="en-US" dirty="0">
              <a:solidFill>
                <a:schemeClr val="bg1"/>
              </a:solidFill>
            </a:endParaRPr>
          </a:p>
          <a:p>
            <a:pPr fontAlgn="base"/>
            <a:r>
              <a:rPr lang="en-US" dirty="0">
                <a:solidFill>
                  <a:schemeClr val="bg1"/>
                </a:solidFill>
              </a:rPr>
              <a:t>All of which God will indeed destroy the wicked from off the face of the earth. </a:t>
            </a:r>
          </a:p>
          <a:p>
            <a:pPr fontAlgn="base"/>
            <a:endParaRPr lang="en-US" dirty="0">
              <a:solidFill>
                <a:schemeClr val="bg1"/>
              </a:solidFill>
            </a:endParaRPr>
          </a:p>
        </p:txBody>
      </p:sp>
      <p:sp>
        <p:nvSpPr>
          <p:cNvPr id="4" name="TextBox 3"/>
          <p:cNvSpPr txBox="1"/>
          <p:nvPr/>
        </p:nvSpPr>
        <p:spPr>
          <a:xfrm>
            <a:off x="170688" y="6550223"/>
            <a:ext cx="9144000" cy="307777"/>
          </a:xfrm>
          <a:prstGeom prst="rect">
            <a:avLst/>
          </a:prstGeom>
          <a:noFill/>
        </p:spPr>
        <p:txBody>
          <a:bodyPr wrap="square" rtlCol="0">
            <a:spAutoFit/>
          </a:bodyPr>
          <a:lstStyle/>
          <a:p>
            <a:r>
              <a:rPr lang="en-US" sz="1400" dirty="0">
                <a:solidFill>
                  <a:schemeClr val="bg1"/>
                </a:solidFill>
              </a:rPr>
              <a:t>Mosiah 12:8</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Elephant" pitchFamily="18" charset="0"/>
              </a:rPr>
              <a:t>History of Destruction</a:t>
            </a: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A0BB2776-A810-4FAA-9BCF-0C7085208657}"/>
              </a:ext>
            </a:extLst>
          </p:cNvPr>
          <p:cNvPicPr>
            <a:picLocks noChangeAspect="1"/>
          </p:cNvPicPr>
          <p:nvPr/>
        </p:nvPicPr>
        <p:blipFill rotWithShape="1">
          <a:blip r:embed="rId3">
            <a:extLst>
              <a:ext uri="{28A0092B-C50C-407E-A947-70E740481C1C}">
                <a14:useLocalDpi xmlns:a14="http://schemas.microsoft.com/office/drawing/2010/main" val="0"/>
              </a:ext>
            </a:extLst>
          </a:blip>
          <a:srcRect l="3872" t="2600" r="6509" b="7217"/>
          <a:stretch/>
        </p:blipFill>
        <p:spPr>
          <a:xfrm>
            <a:off x="8303171" y="4214648"/>
            <a:ext cx="2785243" cy="2102070"/>
          </a:xfrm>
          <a:prstGeom prst="rect">
            <a:avLst/>
          </a:prstGeom>
        </p:spPr>
      </p:pic>
      <p:pic>
        <p:nvPicPr>
          <p:cNvPr id="17" name="Picture 16">
            <a:extLst>
              <a:ext uri="{FF2B5EF4-FFF2-40B4-BE49-F238E27FC236}">
                <a16:creationId xmlns:a16="http://schemas.microsoft.com/office/drawing/2014/main" id="{975FC0FB-11F4-43C6-A104-4D135A76F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711" y="1587062"/>
            <a:ext cx="2774449" cy="2060028"/>
          </a:xfrm>
          <a:prstGeom prst="ellipse">
            <a:avLst/>
          </a:prstGeom>
          <a:ln>
            <a:noFill/>
          </a:ln>
          <a:effectLst>
            <a:softEdge rad="112500"/>
          </a:effectLst>
        </p:spPr>
      </p:pic>
      <p:pic>
        <p:nvPicPr>
          <p:cNvPr id="19" name="Picture 18">
            <a:extLst>
              <a:ext uri="{FF2B5EF4-FFF2-40B4-BE49-F238E27FC236}">
                <a16:creationId xmlns:a16="http://schemas.microsoft.com/office/drawing/2014/main" id="{A49971D6-F1EB-40AE-BFAC-BCE28CAD1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898" y="671348"/>
            <a:ext cx="2150976" cy="2544817"/>
          </a:xfrm>
          <a:prstGeom prst="ellipse">
            <a:avLst/>
          </a:prstGeom>
          <a:ln>
            <a:noFill/>
          </a:ln>
          <a:effectLst>
            <a:softEdge rad="112500"/>
          </a:effectLst>
        </p:spPr>
      </p:pic>
      <p:sp>
        <p:nvSpPr>
          <p:cNvPr id="10" name="TextBox 9"/>
          <p:cNvSpPr txBox="1"/>
          <p:nvPr/>
        </p:nvSpPr>
        <p:spPr>
          <a:xfrm>
            <a:off x="5470633" y="5688449"/>
            <a:ext cx="5985641" cy="1169551"/>
          </a:xfrm>
          <a:prstGeom prst="rect">
            <a:avLst/>
          </a:prstGeom>
          <a:noFill/>
        </p:spPr>
        <p:txBody>
          <a:bodyPr wrap="square" rtlCol="0">
            <a:spAutoFit/>
          </a:bodyPr>
          <a:lstStyle/>
          <a:p>
            <a:pPr fontAlgn="base"/>
            <a:r>
              <a:rPr lang="en-US" sz="2800" dirty="0">
                <a:solidFill>
                  <a:srgbClr val="FF0000"/>
                </a:solidFill>
              </a:rPr>
              <a:t>A prelude to destruction that will precede the great millennial day</a:t>
            </a:r>
          </a:p>
          <a:p>
            <a:pPr fontAlgn="base"/>
            <a:r>
              <a:rPr lang="en-US" sz="1400" dirty="0">
                <a:solidFill>
                  <a:srgbClr val="FF0000"/>
                </a:solidFill>
              </a:rPr>
              <a:t>JFM and RLM</a:t>
            </a:r>
          </a:p>
        </p:txBody>
      </p:sp>
      <p:pic>
        <p:nvPicPr>
          <p:cNvPr id="23" name="Picture 22">
            <a:extLst>
              <a:ext uri="{FF2B5EF4-FFF2-40B4-BE49-F238E27FC236}">
                <a16:creationId xmlns:a16="http://schemas.microsoft.com/office/drawing/2014/main" id="{5FC41923-B15F-4A34-9C2A-F92F94C76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332" y="4445875"/>
            <a:ext cx="4837702" cy="2175641"/>
          </a:xfrm>
          <a:prstGeom prst="ellipse">
            <a:avLst/>
          </a:prstGeom>
          <a:ln>
            <a:noFill/>
          </a:ln>
          <a:effectLst>
            <a:softEdge rad="112500"/>
          </a:effectLst>
        </p:spPr>
      </p:pic>
    </p:spTree>
    <p:extLst>
      <p:ext uri="{BB962C8B-B14F-4D97-AF65-F5344CB8AC3E}">
        <p14:creationId xmlns:p14="http://schemas.microsoft.com/office/powerpoint/2010/main" val="34507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xEl>
                                              <p:pRg st="8" end="8"/>
                                            </p:txEl>
                                          </p:spTgt>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1000"/>
                                        <p:tgtEl>
                                          <p:spTgt spid="17"/>
                                        </p:tgtEl>
                                      </p:cBhvr>
                                    </p:animEffect>
                                    <p:set>
                                      <p:cBhvr>
                                        <p:cTn id="32" dur="1" fill="hold">
                                          <p:stCondLst>
                                            <p:cond delay="999"/>
                                          </p:stCondLst>
                                        </p:cTn>
                                        <p:tgtEl>
                                          <p:spTgt spid="1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23"/>
                                        </p:tgtEl>
                                      </p:cBhvr>
                                    </p:animEffect>
                                    <p:set>
                                      <p:cBhvr>
                                        <p:cTn id="38" dur="1" fill="hold">
                                          <p:stCondLst>
                                            <p:cond delay="999"/>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258BE-DADE-4503-8F68-CEB504FF9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2" name="TextBox 1"/>
          <p:cNvSpPr txBox="1"/>
          <p:nvPr/>
        </p:nvSpPr>
        <p:spPr>
          <a:xfrm>
            <a:off x="198120" y="185928"/>
            <a:ext cx="8610600" cy="4401205"/>
          </a:xfrm>
          <a:prstGeom prst="rect">
            <a:avLst/>
          </a:prstGeom>
          <a:noFill/>
        </p:spPr>
        <p:txBody>
          <a:bodyPr wrap="square" rtlCol="0">
            <a:spAutoFit/>
          </a:bodyPr>
          <a:lstStyle/>
          <a:p>
            <a:r>
              <a:rPr lang="en-US" sz="2000" dirty="0">
                <a:solidFill>
                  <a:schemeClr val="bg1"/>
                </a:solidFill>
              </a:rPr>
              <a:t>Sources:  </a:t>
            </a:r>
          </a:p>
          <a:p>
            <a:endParaRPr lang="en-US" sz="2000" dirty="0">
              <a:solidFill>
                <a:schemeClr val="bg1"/>
              </a:solidFill>
            </a:endParaRPr>
          </a:p>
          <a:p>
            <a:r>
              <a:rPr lang="en-US" sz="2000" dirty="0">
                <a:solidFill>
                  <a:schemeClr val="bg1"/>
                </a:solidFill>
              </a:rPr>
              <a:t>Richard G. Scott </a:t>
            </a:r>
            <a:r>
              <a:rPr lang="en-US" sz="2000" i="1" dirty="0">
                <a:solidFill>
                  <a:schemeClr val="bg1"/>
                </a:solidFill>
              </a:rPr>
              <a:t>Making the Right Choices </a:t>
            </a:r>
            <a:r>
              <a:rPr lang="en-US" sz="2000" dirty="0">
                <a:solidFill>
                  <a:schemeClr val="bg1"/>
                </a:solidFill>
              </a:rPr>
              <a:t> Oct. 1994 General Conf.</a:t>
            </a:r>
          </a:p>
          <a:p>
            <a:endParaRPr lang="en-US" sz="2000"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a:t>
            </a:r>
            <a:r>
              <a:rPr lang="en-US" sz="2000" i="1" dirty="0">
                <a:solidFill>
                  <a:schemeClr val="bg1"/>
                </a:solidFill>
              </a:rPr>
              <a:t>Doctrinal Commentary on the Book of Mormon </a:t>
            </a:r>
            <a:r>
              <a:rPr lang="en-US" sz="2000" dirty="0">
                <a:solidFill>
                  <a:schemeClr val="bg1"/>
                </a:solidFill>
              </a:rPr>
              <a:t>Vol 2. p. 201,203, 206</a:t>
            </a:r>
          </a:p>
          <a:p>
            <a:endParaRPr lang="en-US" sz="2000" dirty="0">
              <a:solidFill>
                <a:schemeClr val="bg1"/>
              </a:solidFill>
            </a:endParaRPr>
          </a:p>
          <a:p>
            <a:r>
              <a:rPr lang="en-US" sz="2000" dirty="0">
                <a:solidFill>
                  <a:schemeClr val="bg1"/>
                </a:solidFill>
              </a:rPr>
              <a:t>Manual---Book of Mormon Student Manual Religion 121-122</a:t>
            </a:r>
          </a:p>
          <a:p>
            <a:endParaRPr lang="en-US" sz="2000" dirty="0">
              <a:solidFill>
                <a:schemeClr val="bg1"/>
              </a:solidFill>
            </a:endParaRPr>
          </a:p>
          <a:p>
            <a:r>
              <a:rPr lang="en-US" sz="2000" dirty="0">
                <a:solidFill>
                  <a:schemeClr val="bg1"/>
                </a:solidFill>
              </a:rPr>
              <a:t>D. Todd Christofferson, “The Divine Gift of Repentance,” </a:t>
            </a:r>
            <a:r>
              <a:rPr lang="en-US" sz="2000" i="1" dirty="0">
                <a:solidFill>
                  <a:schemeClr val="bg1"/>
                </a:solidFill>
              </a:rPr>
              <a:t>Ensign</a:t>
            </a:r>
            <a:r>
              <a:rPr lang="en-US" sz="2000" dirty="0">
                <a:solidFill>
                  <a:schemeClr val="bg1"/>
                </a:solidFill>
              </a:rPr>
              <a:t> or </a:t>
            </a:r>
            <a:r>
              <a:rPr lang="en-US" sz="2000" i="1" dirty="0">
                <a:solidFill>
                  <a:schemeClr val="bg1"/>
                </a:solidFill>
              </a:rPr>
              <a:t>Liahona,</a:t>
            </a:r>
            <a:r>
              <a:rPr lang="en-US" sz="2000" dirty="0">
                <a:solidFill>
                  <a:schemeClr val="bg1"/>
                </a:solidFill>
              </a:rPr>
              <a:t> Nov. 2011, 38).</a:t>
            </a:r>
          </a:p>
          <a:p>
            <a:endParaRPr lang="en-US" sz="2000" dirty="0">
              <a:solidFill>
                <a:schemeClr val="bg1"/>
              </a:solidFill>
            </a:endParaRPr>
          </a:p>
          <a:p>
            <a:r>
              <a:rPr lang="en-US" sz="2000" dirty="0">
                <a:solidFill>
                  <a:schemeClr val="bg1"/>
                </a:solidFill>
              </a:rPr>
              <a:t>Neal A. Maxwell </a:t>
            </a:r>
            <a:r>
              <a:rPr lang="en-US" sz="2000" i="1" dirty="0">
                <a:solidFill>
                  <a:schemeClr val="bg1"/>
                </a:solidFill>
              </a:rPr>
              <a:t>Put off the Natural Man and Come Off Conqueror </a:t>
            </a:r>
            <a:r>
              <a:rPr lang="en-US" sz="2000" dirty="0">
                <a:solidFill>
                  <a:schemeClr val="bg1"/>
                </a:solidFill>
              </a:rPr>
              <a:t>Oct. 1990 Gen. Conf.</a:t>
            </a:r>
          </a:p>
        </p:txBody>
      </p:sp>
      <p:sp>
        <p:nvSpPr>
          <p:cNvPr id="6" name="Footer Placeholder 14">
            <a:extLst>
              <a:ext uri="{FF2B5EF4-FFF2-40B4-BE49-F238E27FC236}">
                <a16:creationId xmlns:a16="http://schemas.microsoft.com/office/drawing/2014/main" id="{FACEB4C8-DA3E-4E9E-89F4-94F717FD27EC}"/>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1339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A08E149-1FD8-4E91-886D-C2D7886D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Elephant" pitchFamily="18" charset="0"/>
              </a:rPr>
              <a:t>The Crow and The Fox</a:t>
            </a:r>
          </a:p>
        </p:txBody>
      </p:sp>
      <p:sp>
        <p:nvSpPr>
          <p:cNvPr id="36" name="Rectangle 35">
            <a:extLst>
              <a:ext uri="{FF2B5EF4-FFF2-40B4-BE49-F238E27FC236}">
                <a16:creationId xmlns:a16="http://schemas.microsoft.com/office/drawing/2014/main" id="{D223120A-9DF1-49FA-AD26-F02DBB41F9EB}"/>
              </a:ext>
            </a:extLst>
          </p:cNvPr>
          <p:cNvSpPr/>
          <p:nvPr/>
        </p:nvSpPr>
        <p:spPr>
          <a:xfrm>
            <a:off x="634413" y="891203"/>
            <a:ext cx="5517931" cy="923330"/>
          </a:xfrm>
          <a:prstGeom prst="rect">
            <a:avLst/>
          </a:prstGeom>
        </p:spPr>
        <p:txBody>
          <a:bodyPr wrap="square">
            <a:spAutoFit/>
          </a:bodyPr>
          <a:lstStyle/>
          <a:p>
            <a:r>
              <a:rPr lang="en-US" b="0" i="0" dirty="0">
                <a:solidFill>
                  <a:schemeClr val="bg1"/>
                </a:solidFill>
                <a:effectLst/>
                <a:latin typeface="Open Sans"/>
              </a:rPr>
              <a:t>A crow sat in a tree with a piece of cheese in her beak. A fox came along and began telling the crow how noble and beautiful she was. </a:t>
            </a:r>
          </a:p>
        </p:txBody>
      </p:sp>
      <p:sp>
        <p:nvSpPr>
          <p:cNvPr id="37" name="Rectangle 36">
            <a:extLst>
              <a:ext uri="{FF2B5EF4-FFF2-40B4-BE49-F238E27FC236}">
                <a16:creationId xmlns:a16="http://schemas.microsoft.com/office/drawing/2014/main" id="{D8116FD5-4F8C-42C3-82AA-BDC47551B02C}"/>
              </a:ext>
            </a:extLst>
          </p:cNvPr>
          <p:cNvSpPr/>
          <p:nvPr/>
        </p:nvSpPr>
        <p:spPr>
          <a:xfrm>
            <a:off x="387420" y="5457948"/>
            <a:ext cx="6096000" cy="1200329"/>
          </a:xfrm>
          <a:prstGeom prst="rect">
            <a:avLst/>
          </a:prstGeom>
        </p:spPr>
        <p:txBody>
          <a:bodyPr>
            <a:spAutoFit/>
          </a:bodyPr>
          <a:lstStyle/>
          <a:p>
            <a:r>
              <a:rPr lang="en-US" b="0" i="0" dirty="0">
                <a:solidFill>
                  <a:schemeClr val="bg1"/>
                </a:solidFill>
                <a:effectLst/>
                <a:latin typeface="Open Sans"/>
              </a:rPr>
              <a:t>When the fox asked if her voice was as beautiful as her feathers, the crow opened her beak to sing for the fox. As the crow let out a noisy “Caw!” the cheese dropped to the ground and the fox took it and ran.</a:t>
            </a:r>
            <a:endParaRPr lang="en-US" dirty="0">
              <a:solidFill>
                <a:schemeClr val="bg1"/>
              </a:solidFill>
            </a:endParaRPr>
          </a:p>
        </p:txBody>
      </p:sp>
      <p:grpSp>
        <p:nvGrpSpPr>
          <p:cNvPr id="41" name="Group 40">
            <a:extLst>
              <a:ext uri="{FF2B5EF4-FFF2-40B4-BE49-F238E27FC236}">
                <a16:creationId xmlns:a16="http://schemas.microsoft.com/office/drawing/2014/main" id="{EA5779EB-4492-4898-855A-80B0DD3AB952}"/>
              </a:ext>
            </a:extLst>
          </p:cNvPr>
          <p:cNvGrpSpPr/>
          <p:nvPr/>
        </p:nvGrpSpPr>
        <p:grpSpPr>
          <a:xfrm>
            <a:off x="0" y="1894270"/>
            <a:ext cx="6139206" cy="3488908"/>
            <a:chOff x="2749918" y="1883760"/>
            <a:chExt cx="6139206" cy="3488908"/>
          </a:xfrm>
        </p:grpSpPr>
        <p:pic>
          <p:nvPicPr>
            <p:cNvPr id="39" name="Picture 38">
              <a:extLst>
                <a:ext uri="{FF2B5EF4-FFF2-40B4-BE49-F238E27FC236}">
                  <a16:creationId xmlns:a16="http://schemas.microsoft.com/office/drawing/2014/main" id="{4E4343E2-6385-4C70-9D3B-AB5EC050E2D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749918" y="1883760"/>
              <a:ext cx="6139206" cy="3308350"/>
            </a:xfrm>
            <a:prstGeom prst="rect">
              <a:avLst/>
            </a:prstGeom>
          </p:spPr>
        </p:pic>
        <p:sp>
          <p:nvSpPr>
            <p:cNvPr id="40" name="TextBox 39">
              <a:extLst>
                <a:ext uri="{FF2B5EF4-FFF2-40B4-BE49-F238E27FC236}">
                  <a16:creationId xmlns:a16="http://schemas.microsoft.com/office/drawing/2014/main" id="{6A0EE42D-AFFB-473A-AE75-E6553EB195FA}"/>
                </a:ext>
              </a:extLst>
            </p:cNvPr>
            <p:cNvSpPr txBox="1"/>
            <p:nvPr/>
          </p:nvSpPr>
          <p:spPr>
            <a:xfrm>
              <a:off x="3334722" y="5141836"/>
              <a:ext cx="1405444" cy="230832"/>
            </a:xfrm>
            <a:prstGeom prst="rect">
              <a:avLst/>
            </a:prstGeom>
            <a:noFill/>
          </p:spPr>
          <p:txBody>
            <a:bodyPr wrap="square" rtlCol="0">
              <a:spAutoFit/>
            </a:bodyPr>
            <a:lstStyle/>
            <a:p>
              <a:r>
                <a:rPr lang="en-US" sz="900" dirty="0" err="1">
                  <a:solidFill>
                    <a:schemeClr val="bg1"/>
                  </a:solidFill>
                </a:rPr>
                <a:t>Sabastien</a:t>
              </a:r>
              <a:r>
                <a:rPr lang="en-US" sz="900" dirty="0">
                  <a:solidFill>
                    <a:schemeClr val="bg1"/>
                  </a:solidFill>
                </a:rPr>
                <a:t> Ecosse</a:t>
              </a:r>
            </a:p>
          </p:txBody>
        </p:sp>
      </p:grpSp>
      <p:sp>
        <p:nvSpPr>
          <p:cNvPr id="42" name="Rectangle 41">
            <a:extLst>
              <a:ext uri="{FF2B5EF4-FFF2-40B4-BE49-F238E27FC236}">
                <a16:creationId xmlns:a16="http://schemas.microsoft.com/office/drawing/2014/main" id="{2E6B336D-C635-4162-BEE7-214BF6CA906F}"/>
              </a:ext>
            </a:extLst>
          </p:cNvPr>
          <p:cNvSpPr/>
          <p:nvPr/>
        </p:nvSpPr>
        <p:spPr>
          <a:xfrm>
            <a:off x="6789682" y="3055148"/>
            <a:ext cx="4908332" cy="1077218"/>
          </a:xfrm>
          <a:prstGeom prst="rect">
            <a:avLst/>
          </a:prstGeom>
        </p:spPr>
        <p:txBody>
          <a:bodyPr wrap="square">
            <a:spAutoFit/>
          </a:bodyPr>
          <a:lstStyle/>
          <a:p>
            <a:pPr algn="ctr" fontAlgn="base"/>
            <a:r>
              <a:rPr lang="en-US" sz="3200" b="0" i="0" dirty="0">
                <a:solidFill>
                  <a:srgbClr val="FF0000"/>
                </a:solidFill>
                <a:effectLst/>
                <a:latin typeface="Open Sans"/>
              </a:rPr>
              <a:t>What was the fox able to do through flattery?</a:t>
            </a:r>
          </a:p>
        </p:txBody>
      </p:sp>
    </p:spTree>
    <p:extLst>
      <p:ext uri="{BB962C8B-B14F-4D97-AF65-F5344CB8AC3E}">
        <p14:creationId xmlns:p14="http://schemas.microsoft.com/office/powerpoint/2010/main" val="34568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A08E149-1FD8-4E91-886D-C2D7886D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a:solidFill>
                  <a:schemeClr val="bg1"/>
                </a:solidFill>
                <a:latin typeface="Elephant" pitchFamily="18" charset="0"/>
              </a:rPr>
              <a:t>Noah</a:t>
            </a:r>
            <a:endParaRPr lang="en-US" sz="4400" dirty="0">
              <a:solidFill>
                <a:schemeClr val="bg1"/>
              </a:solidFill>
              <a:latin typeface="Elephant" pitchFamily="18" charset="0"/>
            </a:endParaRPr>
          </a:p>
        </p:txBody>
      </p:sp>
      <p:grpSp>
        <p:nvGrpSpPr>
          <p:cNvPr id="4" name="Group 3"/>
          <p:cNvGrpSpPr/>
          <p:nvPr/>
        </p:nvGrpSpPr>
        <p:grpSpPr>
          <a:xfrm>
            <a:off x="8153401" y="2362200"/>
            <a:ext cx="2061485" cy="3505200"/>
            <a:chOff x="5334536" y="1600200"/>
            <a:chExt cx="2365749" cy="4388559"/>
          </a:xfrm>
        </p:grpSpPr>
        <p:sp>
          <p:nvSpPr>
            <p:cNvPr id="5" name="Oval 4"/>
            <p:cNvSpPr/>
            <p:nvPr/>
          </p:nvSpPr>
          <p:spPr>
            <a:xfrm rot="670978" flipH="1">
              <a:off x="6496618"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H="1">
              <a:off x="5653360"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75320" flipH="1">
              <a:off x="5549731" y="4325966"/>
              <a:ext cx="319835"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rot="1631028" flipH="1">
              <a:off x="5612547" y="3485102"/>
              <a:ext cx="567308" cy="1039863"/>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9057582" flipH="1">
              <a:off x="6835788" y="3481916"/>
              <a:ext cx="567308" cy="1058482"/>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Extract 9"/>
            <p:cNvSpPr/>
            <p:nvPr/>
          </p:nvSpPr>
          <p:spPr>
            <a:xfrm flipH="1">
              <a:off x="5385948" y="2895600"/>
              <a:ext cx="2108148" cy="2895600"/>
            </a:xfrm>
            <a:prstGeom prst="flowChartExtra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885378" flipH="1">
              <a:off x="6449563" y="3389083"/>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20860862" flipH="1">
              <a:off x="5841954" y="3385418"/>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ocument 12"/>
            <p:cNvSpPr/>
            <p:nvPr/>
          </p:nvSpPr>
          <p:spPr>
            <a:xfrm flipH="1">
              <a:off x="5912985" y="2209800"/>
              <a:ext cx="1159481"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p:cNvSpPr/>
            <p:nvPr/>
          </p:nvSpPr>
          <p:spPr>
            <a:xfrm flipH="1">
              <a:off x="6756244"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flipH="1">
              <a:off x="5807578"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flipH="1">
              <a:off x="6229208" y="1600200"/>
              <a:ext cx="632444"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6440022"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6123800"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75320" flipH="1">
              <a:off x="6506205" y="4062062"/>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724680">
              <a:off x="6084574" y="4062061"/>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flipH="1">
              <a:off x="6229208" y="4038600"/>
              <a:ext cx="42163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rot="16200000" flipH="1">
              <a:off x="6306104" y="3261300"/>
              <a:ext cx="342900" cy="6021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rot="670978" flipH="1">
              <a:off x="6363999" y="3673395"/>
              <a:ext cx="257454"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5400000">
              <a:off x="5901944" y="2403858"/>
              <a:ext cx="1150111" cy="12192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ghtning Bolt 24"/>
            <p:cNvSpPr/>
            <p:nvPr/>
          </p:nvSpPr>
          <p:spPr>
            <a:xfrm rot="12364125">
              <a:off x="6637404" y="2431307"/>
              <a:ext cx="1062881" cy="976083"/>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ghtning Bolt 25"/>
            <p:cNvSpPr/>
            <p:nvPr/>
          </p:nvSpPr>
          <p:spPr>
            <a:xfrm rot="6865220">
              <a:off x="6181207" y="1947533"/>
              <a:ext cx="632625" cy="1096818"/>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38"/>
            <p:cNvGrpSpPr/>
            <p:nvPr/>
          </p:nvGrpSpPr>
          <p:grpSpPr>
            <a:xfrm>
              <a:off x="7162800" y="3124200"/>
              <a:ext cx="373464" cy="2736443"/>
              <a:chOff x="7298478" y="3159157"/>
              <a:chExt cx="373464" cy="2736443"/>
            </a:xfrm>
          </p:grpSpPr>
          <p:sp>
            <p:nvSpPr>
              <p:cNvPr id="32" name="Rounded Rectangle 31"/>
              <p:cNvSpPr/>
              <p:nvPr/>
            </p:nvSpPr>
            <p:spPr>
              <a:xfrm rot="21327504">
                <a:off x="7485603" y="3508830"/>
                <a:ext cx="186339" cy="23867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32"/>
              <p:cNvSpPr/>
              <p:nvPr/>
            </p:nvSpPr>
            <p:spPr>
              <a:xfrm rot="21087436" flipH="1">
                <a:off x="7298478" y="3159157"/>
                <a:ext cx="344422"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rot="1875320" flipH="1">
              <a:off x="7383295" y="4232733"/>
              <a:ext cx="254181"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ning Bolt 28"/>
            <p:cNvSpPr/>
            <p:nvPr/>
          </p:nvSpPr>
          <p:spPr>
            <a:xfrm rot="9518809" flipH="1">
              <a:off x="5334536" y="2348942"/>
              <a:ext cx="955806" cy="927179"/>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flipH="1">
              <a:off x="5791200" y="2209800"/>
              <a:ext cx="1370296"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flipH="1">
              <a:off x="6334615" y="1905000"/>
              <a:ext cx="42163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573024" y="1225689"/>
            <a:ext cx="6824472" cy="5632311"/>
          </a:xfrm>
          <a:prstGeom prst="rect">
            <a:avLst/>
          </a:prstGeom>
          <a:noFill/>
        </p:spPr>
        <p:txBody>
          <a:bodyPr wrap="square" rtlCol="0">
            <a:spAutoFit/>
          </a:bodyPr>
          <a:lstStyle/>
          <a:p>
            <a:r>
              <a:rPr lang="en-US" dirty="0">
                <a:solidFill>
                  <a:schemeClr val="bg1"/>
                </a:solidFill>
              </a:rPr>
              <a:t>He was the son of </a:t>
            </a:r>
            <a:r>
              <a:rPr lang="en-US" dirty="0" err="1">
                <a:solidFill>
                  <a:schemeClr val="bg1"/>
                </a:solidFill>
              </a:rPr>
              <a:t>Zeniff</a:t>
            </a:r>
            <a:endParaRPr lang="en-US" dirty="0">
              <a:solidFill>
                <a:schemeClr val="bg1"/>
              </a:solidFill>
            </a:endParaRPr>
          </a:p>
          <a:p>
            <a:endParaRPr lang="en-US" dirty="0">
              <a:solidFill>
                <a:schemeClr val="bg1"/>
              </a:solidFill>
            </a:endParaRPr>
          </a:p>
          <a:p>
            <a:r>
              <a:rPr lang="en-US" dirty="0">
                <a:solidFill>
                  <a:schemeClr val="bg1"/>
                </a:solidFill>
              </a:rPr>
              <a:t>He was the second of the Nephite kings in the colony established by </a:t>
            </a:r>
            <a:r>
              <a:rPr lang="en-US" dirty="0" err="1">
                <a:solidFill>
                  <a:schemeClr val="bg1"/>
                </a:solidFill>
              </a:rPr>
              <a:t>Zeniff</a:t>
            </a:r>
            <a:r>
              <a:rPr lang="en-US" dirty="0">
                <a:solidFill>
                  <a:schemeClr val="bg1"/>
                </a:solidFill>
              </a:rPr>
              <a:t> and reigned around 160 BC</a:t>
            </a:r>
          </a:p>
          <a:p>
            <a:endParaRPr lang="en-US" dirty="0">
              <a:solidFill>
                <a:schemeClr val="bg1"/>
              </a:solidFill>
            </a:endParaRPr>
          </a:p>
          <a:p>
            <a:r>
              <a:rPr lang="en-US" dirty="0">
                <a:solidFill>
                  <a:schemeClr val="bg1"/>
                </a:solidFill>
              </a:rPr>
              <a:t>Because of his wicked ways, he led the </a:t>
            </a:r>
            <a:r>
              <a:rPr lang="en-US" dirty="0" err="1">
                <a:solidFill>
                  <a:schemeClr val="bg1"/>
                </a:solidFill>
              </a:rPr>
              <a:t>Nephite</a:t>
            </a:r>
            <a:r>
              <a:rPr lang="en-US" dirty="0">
                <a:solidFill>
                  <a:schemeClr val="bg1"/>
                </a:solidFill>
              </a:rPr>
              <a:t> people into bondage</a:t>
            </a:r>
          </a:p>
          <a:p>
            <a:endParaRPr lang="en-US" dirty="0">
              <a:solidFill>
                <a:schemeClr val="bg1"/>
              </a:solidFill>
            </a:endParaRPr>
          </a:p>
          <a:p>
            <a:r>
              <a:rPr lang="en-US" dirty="0">
                <a:solidFill>
                  <a:schemeClr val="bg1"/>
                </a:solidFill>
              </a:rPr>
              <a:t>The Lord sent a prophet (around 150 BC) to call Noah and his priests to repent</a:t>
            </a:r>
          </a:p>
          <a:p>
            <a:endParaRPr lang="en-US" dirty="0">
              <a:solidFill>
                <a:schemeClr val="bg1"/>
              </a:solidFill>
            </a:endParaRPr>
          </a:p>
          <a:p>
            <a:r>
              <a:rPr lang="en-US" dirty="0">
                <a:solidFill>
                  <a:schemeClr val="bg1"/>
                </a:solidFill>
              </a:rPr>
              <a:t>After </a:t>
            </a:r>
            <a:r>
              <a:rPr lang="en-US" dirty="0" err="1">
                <a:solidFill>
                  <a:schemeClr val="bg1"/>
                </a:solidFill>
              </a:rPr>
              <a:t>Abinidi’s</a:t>
            </a:r>
            <a:r>
              <a:rPr lang="en-US" dirty="0">
                <a:solidFill>
                  <a:schemeClr val="bg1"/>
                </a:solidFill>
              </a:rPr>
              <a:t> death Noah fled into the wilderness out of fear</a:t>
            </a:r>
          </a:p>
          <a:p>
            <a:endParaRPr lang="en-US" dirty="0">
              <a:solidFill>
                <a:schemeClr val="bg1"/>
              </a:solidFill>
            </a:endParaRPr>
          </a:p>
          <a:p>
            <a:r>
              <a:rPr lang="en-US" dirty="0">
                <a:solidFill>
                  <a:schemeClr val="bg1"/>
                </a:solidFill>
              </a:rPr>
              <a:t>His son, </a:t>
            </a:r>
            <a:r>
              <a:rPr lang="en-US" dirty="0" err="1">
                <a:solidFill>
                  <a:schemeClr val="bg1"/>
                </a:solidFill>
              </a:rPr>
              <a:t>Limhi</a:t>
            </a:r>
            <a:r>
              <a:rPr lang="en-US" dirty="0">
                <a:solidFill>
                  <a:schemeClr val="bg1"/>
                </a:solidFill>
              </a:rPr>
              <a:t>, did not flee and stayed to protect the people while Gideon, a strong soldier, rebelled against King Noah and attempted to kill him</a:t>
            </a:r>
          </a:p>
          <a:p>
            <a:endParaRPr lang="en-US" dirty="0">
              <a:solidFill>
                <a:schemeClr val="bg1"/>
              </a:solidFill>
            </a:endParaRPr>
          </a:p>
          <a:p>
            <a:r>
              <a:rPr lang="en-US" dirty="0">
                <a:solidFill>
                  <a:schemeClr val="bg1"/>
                </a:solidFill>
              </a:rPr>
              <a:t>Gideon searched for Noah and the others and found that Noah had suffered death by fire—which was a prophecy of </a:t>
            </a:r>
            <a:r>
              <a:rPr lang="en-US" dirty="0" err="1">
                <a:solidFill>
                  <a:schemeClr val="bg1"/>
                </a:solidFill>
              </a:rPr>
              <a:t>Abinadi’s</a:t>
            </a: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869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9E0D54-A7B0-4E85-9C08-DFBA55BAA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Elephant" pitchFamily="18" charset="0"/>
              </a:rPr>
              <a:t>A Corrupt Kingdom</a:t>
            </a:r>
          </a:p>
        </p:txBody>
      </p:sp>
      <p:sp>
        <p:nvSpPr>
          <p:cNvPr id="34" name="TextBox 33"/>
          <p:cNvSpPr txBox="1"/>
          <p:nvPr/>
        </p:nvSpPr>
        <p:spPr>
          <a:xfrm>
            <a:off x="240792" y="926593"/>
            <a:ext cx="6397752" cy="4708981"/>
          </a:xfrm>
          <a:prstGeom prst="rect">
            <a:avLst/>
          </a:prstGeom>
          <a:noFill/>
        </p:spPr>
        <p:txBody>
          <a:bodyPr wrap="square" rtlCol="0">
            <a:spAutoFit/>
          </a:bodyPr>
          <a:lstStyle/>
          <a:p>
            <a:r>
              <a:rPr lang="en-US" sz="2400" dirty="0">
                <a:solidFill>
                  <a:schemeClr val="bg1"/>
                </a:solidFill>
              </a:rPr>
              <a:t>Noah did not “walk in the ways” of his father by:</a:t>
            </a:r>
          </a:p>
          <a:p>
            <a:endParaRPr lang="en-US" sz="2400" dirty="0">
              <a:solidFill>
                <a:schemeClr val="bg1"/>
              </a:solidFill>
            </a:endParaRPr>
          </a:p>
          <a:p>
            <a:r>
              <a:rPr lang="en-US" sz="2400" dirty="0">
                <a:solidFill>
                  <a:schemeClr val="bg1"/>
                </a:solidFill>
              </a:rPr>
              <a:t>Not keeping the commandments of God</a:t>
            </a:r>
          </a:p>
          <a:p>
            <a:endParaRPr lang="en-US" sz="2400" dirty="0">
              <a:solidFill>
                <a:schemeClr val="bg1"/>
              </a:solidFill>
            </a:endParaRPr>
          </a:p>
          <a:p>
            <a:r>
              <a:rPr lang="en-US" sz="2400" dirty="0">
                <a:solidFill>
                  <a:schemeClr val="bg1"/>
                </a:solidFill>
              </a:rPr>
              <a:t>Went after his own desires</a:t>
            </a:r>
          </a:p>
          <a:p>
            <a:endParaRPr lang="en-US" sz="2400" dirty="0">
              <a:solidFill>
                <a:schemeClr val="bg1"/>
              </a:solidFill>
            </a:endParaRPr>
          </a:p>
          <a:p>
            <a:r>
              <a:rPr lang="en-US" sz="2400" dirty="0">
                <a:solidFill>
                  <a:schemeClr val="bg1"/>
                </a:solidFill>
              </a:rPr>
              <a:t>Had many wives and concubines</a:t>
            </a:r>
            <a:r>
              <a:rPr lang="en-US" dirty="0">
                <a:solidFill>
                  <a:schemeClr val="bg1"/>
                </a:solidFill>
              </a:rPr>
              <a:t>—a wicked practice of a man living with more than one woman in or out of marriage without God’s approval</a:t>
            </a:r>
          </a:p>
          <a:p>
            <a:endParaRPr lang="en-US" sz="2400" dirty="0">
              <a:solidFill>
                <a:schemeClr val="bg1"/>
              </a:solidFill>
            </a:endParaRPr>
          </a:p>
          <a:p>
            <a:r>
              <a:rPr lang="en-US" sz="2400" dirty="0">
                <a:solidFill>
                  <a:schemeClr val="bg1"/>
                </a:solidFill>
              </a:rPr>
              <a:t>Caused that his people commit sins</a:t>
            </a:r>
          </a:p>
          <a:p>
            <a:endParaRPr lang="en-US" sz="2400" dirty="0">
              <a:solidFill>
                <a:schemeClr val="bg1"/>
              </a:solidFill>
            </a:endParaRPr>
          </a:p>
          <a:p>
            <a:r>
              <a:rPr lang="en-US" sz="2400" dirty="0">
                <a:solidFill>
                  <a:schemeClr val="bg1"/>
                </a:solidFill>
              </a:rPr>
              <a:t>Changed the affairs of the kingdom</a:t>
            </a:r>
          </a:p>
        </p:txBody>
      </p:sp>
      <p:sp>
        <p:nvSpPr>
          <p:cNvPr id="35" name="TextBox 34"/>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11:1-4</a:t>
            </a:r>
          </a:p>
        </p:txBody>
      </p:sp>
      <p:sp>
        <p:nvSpPr>
          <p:cNvPr id="36" name="TextBox 35"/>
          <p:cNvSpPr txBox="1"/>
          <p:nvPr/>
        </p:nvSpPr>
        <p:spPr>
          <a:xfrm>
            <a:off x="6135624" y="5407153"/>
            <a:ext cx="5422392" cy="1200329"/>
          </a:xfrm>
          <a:prstGeom prst="rect">
            <a:avLst/>
          </a:prstGeom>
          <a:noFill/>
        </p:spPr>
        <p:txBody>
          <a:bodyPr wrap="square" rtlCol="0">
            <a:spAutoFit/>
          </a:bodyPr>
          <a:lstStyle/>
          <a:p>
            <a:r>
              <a:rPr lang="en-US" sz="2400" dirty="0">
                <a:solidFill>
                  <a:srgbClr val="FF0000"/>
                </a:solidFill>
              </a:rPr>
              <a:t>No longer did the people walk in the lighted path of goodness but chose instead to follow a dark and crooked road</a:t>
            </a:r>
          </a:p>
        </p:txBody>
      </p:sp>
      <p:grpSp>
        <p:nvGrpSpPr>
          <p:cNvPr id="6" name="Group 5">
            <a:extLst>
              <a:ext uri="{FF2B5EF4-FFF2-40B4-BE49-F238E27FC236}">
                <a16:creationId xmlns:a16="http://schemas.microsoft.com/office/drawing/2014/main" id="{F3385EFB-15C6-4AFD-924B-2F707AF19867}"/>
              </a:ext>
            </a:extLst>
          </p:cNvPr>
          <p:cNvGrpSpPr/>
          <p:nvPr/>
        </p:nvGrpSpPr>
        <p:grpSpPr>
          <a:xfrm>
            <a:off x="7342632" y="923353"/>
            <a:ext cx="3639312" cy="4409902"/>
            <a:chOff x="7342632" y="923353"/>
            <a:chExt cx="3639312" cy="4409902"/>
          </a:xfrm>
        </p:grpSpPr>
        <p:pic>
          <p:nvPicPr>
            <p:cNvPr id="5" name="Picture 4">
              <a:extLst>
                <a:ext uri="{FF2B5EF4-FFF2-40B4-BE49-F238E27FC236}">
                  <a16:creationId xmlns:a16="http://schemas.microsoft.com/office/drawing/2014/main" id="{D4E4B451-1247-4AAA-AECF-D04039243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632" y="923353"/>
              <a:ext cx="3590544" cy="4197279"/>
            </a:xfrm>
            <a:prstGeom prst="rect">
              <a:avLst/>
            </a:prstGeom>
          </p:spPr>
        </p:pic>
        <p:sp>
          <p:nvSpPr>
            <p:cNvPr id="11" name="TextBox 10">
              <a:extLst>
                <a:ext uri="{FF2B5EF4-FFF2-40B4-BE49-F238E27FC236}">
                  <a16:creationId xmlns:a16="http://schemas.microsoft.com/office/drawing/2014/main" id="{D17E2EA1-C006-4B95-A6F1-D4627BF7BC46}"/>
                </a:ext>
              </a:extLst>
            </p:cNvPr>
            <p:cNvSpPr txBox="1"/>
            <p:nvPr/>
          </p:nvSpPr>
          <p:spPr>
            <a:xfrm>
              <a:off x="9567672" y="5102423"/>
              <a:ext cx="1414272" cy="230832"/>
            </a:xfrm>
            <a:prstGeom prst="rect">
              <a:avLst/>
            </a:prstGeom>
            <a:noFill/>
          </p:spPr>
          <p:txBody>
            <a:bodyPr wrap="square" rtlCol="0">
              <a:spAutoFit/>
            </a:bodyPr>
            <a:lstStyle/>
            <a:p>
              <a:pPr algn="r"/>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34154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91D3857-4770-49C5-A044-760C42CAA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Elephant" pitchFamily="18" charset="0"/>
              </a:rPr>
              <a:t>Bad Influences</a:t>
            </a:r>
          </a:p>
        </p:txBody>
      </p:sp>
      <p:sp>
        <p:nvSpPr>
          <p:cNvPr id="34" name="TextBox 33"/>
          <p:cNvSpPr txBox="1"/>
          <p:nvPr/>
        </p:nvSpPr>
        <p:spPr>
          <a:xfrm>
            <a:off x="7620000" y="1828801"/>
            <a:ext cx="2590800" cy="830997"/>
          </a:xfrm>
          <a:prstGeom prst="rect">
            <a:avLst/>
          </a:prstGeom>
          <a:noFill/>
        </p:spPr>
        <p:txBody>
          <a:bodyPr wrap="square" rtlCol="0">
            <a:spAutoFit/>
          </a:bodyPr>
          <a:lstStyle/>
          <a:p>
            <a:pPr algn="ctr"/>
            <a:r>
              <a:rPr lang="en-US" sz="2400" dirty="0">
                <a:solidFill>
                  <a:schemeClr val="bg1"/>
                </a:solidFill>
              </a:rPr>
              <a:t>Inappropriate lyrics in music</a:t>
            </a:r>
          </a:p>
        </p:txBody>
      </p:sp>
      <p:sp>
        <p:nvSpPr>
          <p:cNvPr id="36" name="TextBox 35"/>
          <p:cNvSpPr txBox="1"/>
          <p:nvPr/>
        </p:nvSpPr>
        <p:spPr>
          <a:xfrm>
            <a:off x="8001000" y="3200401"/>
            <a:ext cx="2514600" cy="1200329"/>
          </a:xfrm>
          <a:prstGeom prst="rect">
            <a:avLst/>
          </a:prstGeom>
          <a:noFill/>
        </p:spPr>
        <p:txBody>
          <a:bodyPr wrap="square" rtlCol="0">
            <a:spAutoFit/>
          </a:bodyPr>
          <a:lstStyle/>
          <a:p>
            <a:pPr algn="ctr"/>
            <a:r>
              <a:rPr lang="en-US" sz="2400" dirty="0">
                <a:solidFill>
                  <a:schemeClr val="bg1"/>
                </a:solidFill>
              </a:rPr>
              <a:t>Friends who tempt you to do something wrong</a:t>
            </a:r>
          </a:p>
        </p:txBody>
      </p:sp>
      <p:sp>
        <p:nvSpPr>
          <p:cNvPr id="8" name="TextBox 7"/>
          <p:cNvSpPr txBox="1"/>
          <p:nvPr/>
        </p:nvSpPr>
        <p:spPr>
          <a:xfrm>
            <a:off x="7086600" y="5105401"/>
            <a:ext cx="2971800" cy="830997"/>
          </a:xfrm>
          <a:prstGeom prst="rect">
            <a:avLst/>
          </a:prstGeom>
          <a:noFill/>
        </p:spPr>
        <p:txBody>
          <a:bodyPr wrap="square" rtlCol="0">
            <a:spAutoFit/>
          </a:bodyPr>
          <a:lstStyle/>
          <a:p>
            <a:pPr algn="ctr"/>
            <a:r>
              <a:rPr lang="en-US" sz="2400" dirty="0">
                <a:solidFill>
                  <a:schemeClr val="bg1"/>
                </a:solidFill>
              </a:rPr>
              <a:t>Inappropriate movies or television</a:t>
            </a:r>
          </a:p>
        </p:txBody>
      </p:sp>
      <p:sp>
        <p:nvSpPr>
          <p:cNvPr id="9" name="TextBox 8"/>
          <p:cNvSpPr txBox="1"/>
          <p:nvPr/>
        </p:nvSpPr>
        <p:spPr>
          <a:xfrm>
            <a:off x="4724400" y="5867401"/>
            <a:ext cx="2514600" cy="830997"/>
          </a:xfrm>
          <a:prstGeom prst="rect">
            <a:avLst/>
          </a:prstGeom>
          <a:noFill/>
        </p:spPr>
        <p:txBody>
          <a:bodyPr wrap="square" rtlCol="0">
            <a:spAutoFit/>
          </a:bodyPr>
          <a:lstStyle/>
          <a:p>
            <a:pPr algn="ctr"/>
            <a:r>
              <a:rPr lang="en-US" sz="2400" dirty="0">
                <a:solidFill>
                  <a:schemeClr val="bg1"/>
                </a:solidFill>
              </a:rPr>
              <a:t>Parties with alcohol or drugs</a:t>
            </a:r>
          </a:p>
        </p:txBody>
      </p:sp>
      <p:sp>
        <p:nvSpPr>
          <p:cNvPr id="10" name="TextBox 9"/>
          <p:cNvSpPr txBox="1"/>
          <p:nvPr/>
        </p:nvSpPr>
        <p:spPr>
          <a:xfrm>
            <a:off x="2209800" y="4800601"/>
            <a:ext cx="2743200" cy="830997"/>
          </a:xfrm>
          <a:prstGeom prst="rect">
            <a:avLst/>
          </a:prstGeom>
          <a:noFill/>
        </p:spPr>
        <p:txBody>
          <a:bodyPr wrap="square" rtlCol="0">
            <a:spAutoFit/>
          </a:bodyPr>
          <a:lstStyle/>
          <a:p>
            <a:pPr algn="ctr"/>
            <a:r>
              <a:rPr lang="en-US" sz="2400" dirty="0">
                <a:solidFill>
                  <a:schemeClr val="bg1"/>
                </a:solidFill>
              </a:rPr>
              <a:t>Friends or dates with immoral values</a:t>
            </a:r>
          </a:p>
        </p:txBody>
      </p:sp>
      <p:sp>
        <p:nvSpPr>
          <p:cNvPr id="11" name="TextBox 10"/>
          <p:cNvSpPr txBox="1"/>
          <p:nvPr/>
        </p:nvSpPr>
        <p:spPr>
          <a:xfrm>
            <a:off x="1676400" y="3200401"/>
            <a:ext cx="2743200" cy="1200329"/>
          </a:xfrm>
          <a:prstGeom prst="rect">
            <a:avLst/>
          </a:prstGeom>
          <a:noFill/>
        </p:spPr>
        <p:txBody>
          <a:bodyPr wrap="square" rtlCol="0">
            <a:spAutoFit/>
          </a:bodyPr>
          <a:lstStyle/>
          <a:p>
            <a:pPr algn="ctr"/>
            <a:r>
              <a:rPr lang="en-US" sz="2400" dirty="0">
                <a:solidFill>
                  <a:schemeClr val="bg1"/>
                </a:solidFill>
              </a:rPr>
              <a:t>Inappropriate online viewing or socializing</a:t>
            </a:r>
          </a:p>
        </p:txBody>
      </p:sp>
      <p:sp>
        <p:nvSpPr>
          <p:cNvPr id="12" name="TextBox 11"/>
          <p:cNvSpPr txBox="1"/>
          <p:nvPr/>
        </p:nvSpPr>
        <p:spPr>
          <a:xfrm>
            <a:off x="2133600" y="1676401"/>
            <a:ext cx="2667000" cy="1200329"/>
          </a:xfrm>
          <a:prstGeom prst="rect">
            <a:avLst/>
          </a:prstGeom>
          <a:noFill/>
        </p:spPr>
        <p:txBody>
          <a:bodyPr wrap="square" rtlCol="0">
            <a:spAutoFit/>
          </a:bodyPr>
          <a:lstStyle/>
          <a:p>
            <a:pPr algn="ctr"/>
            <a:r>
              <a:rPr lang="en-US" sz="2400" dirty="0">
                <a:solidFill>
                  <a:schemeClr val="bg1"/>
                </a:solidFill>
              </a:rPr>
              <a:t>Advertisement that sells inappropriate morals</a:t>
            </a:r>
          </a:p>
        </p:txBody>
      </p:sp>
      <p:sp>
        <p:nvSpPr>
          <p:cNvPr id="13" name="TextBox 12"/>
          <p:cNvSpPr txBox="1"/>
          <p:nvPr/>
        </p:nvSpPr>
        <p:spPr>
          <a:xfrm>
            <a:off x="4724400" y="685801"/>
            <a:ext cx="3200400" cy="830997"/>
          </a:xfrm>
          <a:prstGeom prst="rect">
            <a:avLst/>
          </a:prstGeom>
          <a:noFill/>
        </p:spPr>
        <p:txBody>
          <a:bodyPr wrap="square" rtlCol="0">
            <a:spAutoFit/>
          </a:bodyPr>
          <a:lstStyle/>
          <a:p>
            <a:pPr algn="ctr"/>
            <a:r>
              <a:rPr lang="en-US" sz="2400" dirty="0">
                <a:solidFill>
                  <a:schemeClr val="bg1"/>
                </a:solidFill>
              </a:rPr>
              <a:t>Friends who don’t respect your standards</a:t>
            </a:r>
          </a:p>
        </p:txBody>
      </p:sp>
      <p:pic>
        <p:nvPicPr>
          <p:cNvPr id="5" name="Picture 4">
            <a:extLst>
              <a:ext uri="{FF2B5EF4-FFF2-40B4-BE49-F238E27FC236}">
                <a16:creationId xmlns:a16="http://schemas.microsoft.com/office/drawing/2014/main" id="{6D790DF4-0D3C-4E6D-BCED-FECE03650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831" y="2456879"/>
            <a:ext cx="3022156" cy="2444306"/>
          </a:xfrm>
          <a:prstGeom prst="rect">
            <a:avLst/>
          </a:prstGeom>
        </p:spPr>
      </p:pic>
    </p:spTree>
    <p:extLst>
      <p:ext uri="{BB962C8B-B14F-4D97-AF65-F5344CB8AC3E}">
        <p14:creationId xmlns:p14="http://schemas.microsoft.com/office/powerpoint/2010/main" val="40650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750A3-AFDC-46AE-9F07-DA4EFA12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391826" y="785650"/>
            <a:ext cx="7598664" cy="4247317"/>
          </a:xfrm>
          <a:prstGeom prst="rect">
            <a:avLst/>
          </a:prstGeom>
          <a:noFill/>
        </p:spPr>
        <p:txBody>
          <a:bodyPr wrap="square" rtlCol="0">
            <a:spAutoFit/>
          </a:bodyPr>
          <a:lstStyle/>
          <a:p>
            <a:pPr fontAlgn="base"/>
            <a:r>
              <a:rPr lang="en-US" dirty="0">
                <a:solidFill>
                  <a:schemeClr val="bg1"/>
                </a:solidFill>
              </a:rPr>
              <a:t>“You can’t please God without upsetting Satan, so you will get pressure from those he tempts to do wrong. </a:t>
            </a:r>
          </a:p>
          <a:p>
            <a:pPr fontAlgn="base"/>
            <a:endParaRPr lang="en-US" dirty="0">
              <a:solidFill>
                <a:schemeClr val="bg1"/>
              </a:solidFill>
            </a:endParaRPr>
          </a:p>
          <a:p>
            <a:pPr fontAlgn="base"/>
            <a:r>
              <a:rPr lang="en-US" dirty="0">
                <a:solidFill>
                  <a:schemeClr val="bg1"/>
                </a:solidFill>
              </a:rPr>
              <a:t>Individuals who do wrong want you to join them because they feel more comfortable in what they are doing when others do it also…</a:t>
            </a:r>
          </a:p>
          <a:p>
            <a:pPr fontAlgn="base"/>
            <a:r>
              <a:rPr lang="en-US" dirty="0">
                <a:solidFill>
                  <a:schemeClr val="bg1"/>
                </a:solidFill>
              </a:rPr>
              <a:t> </a:t>
            </a:r>
          </a:p>
          <a:p>
            <a:pPr fontAlgn="base"/>
            <a:r>
              <a:rPr lang="en-US" dirty="0">
                <a:solidFill>
                  <a:schemeClr val="bg1"/>
                </a:solidFill>
              </a:rPr>
              <a:t>One of the hardest things for you to recognize is how truly strong you already are and how others silently respect you. </a:t>
            </a:r>
          </a:p>
          <a:p>
            <a:pPr fontAlgn="base"/>
            <a:endParaRPr lang="en-US" dirty="0">
              <a:solidFill>
                <a:schemeClr val="bg1"/>
              </a:solidFill>
            </a:endParaRPr>
          </a:p>
          <a:p>
            <a:pPr fontAlgn="base"/>
            <a:r>
              <a:rPr lang="en-US" dirty="0">
                <a:solidFill>
                  <a:schemeClr val="bg1"/>
                </a:solidFill>
              </a:rPr>
              <a:t>You don’t need to compromise your standards to be accepted by good friends. </a:t>
            </a:r>
          </a:p>
          <a:p>
            <a:pPr fontAlgn="base"/>
            <a:endParaRPr lang="en-US" dirty="0">
              <a:solidFill>
                <a:schemeClr val="bg1"/>
              </a:solidFill>
            </a:endParaRPr>
          </a:p>
          <a:p>
            <a:pPr fontAlgn="base"/>
            <a:r>
              <a:rPr lang="en-US" dirty="0">
                <a:solidFill>
                  <a:schemeClr val="bg1"/>
                </a:solidFill>
              </a:rPr>
              <a:t>No one intends to make serious mistakes. They come when you compromise your standards to be more accepted by others. You be the strong one. You be the leader. Choose good friends and resist peer pressure together.”</a:t>
            </a:r>
          </a:p>
          <a:p>
            <a:pPr fontAlgn="base"/>
            <a:r>
              <a:rPr lang="en-US" dirty="0">
                <a:solidFill>
                  <a:schemeClr val="bg1"/>
                </a:solidFill>
              </a:rPr>
              <a:t>Richard G. Scott</a:t>
            </a:r>
          </a:p>
        </p:txBody>
      </p:sp>
      <p:sp>
        <p:nvSpPr>
          <p:cNvPr id="35" name="TextBox 34"/>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11:1-2</a:t>
            </a:r>
          </a:p>
        </p:txBody>
      </p:sp>
      <p:pic>
        <p:nvPicPr>
          <p:cNvPr id="7" name="Picture 6" descr="richard g scott.jpg"/>
          <p:cNvPicPr>
            <a:picLocks noChangeAspect="1"/>
          </p:cNvPicPr>
          <p:nvPr/>
        </p:nvPicPr>
        <p:blipFill>
          <a:blip r:embed="rId3" cstate="print"/>
          <a:stretch>
            <a:fillRect/>
          </a:stretch>
        </p:blipFill>
        <p:spPr>
          <a:xfrm>
            <a:off x="528860" y="5086482"/>
            <a:ext cx="998443" cy="1252728"/>
          </a:xfrm>
          <a:prstGeom prst="rect">
            <a:avLst/>
          </a:prstGeom>
        </p:spPr>
      </p:pic>
      <p:grpSp>
        <p:nvGrpSpPr>
          <p:cNvPr id="4" name="Group 3">
            <a:extLst>
              <a:ext uri="{FF2B5EF4-FFF2-40B4-BE49-F238E27FC236}">
                <a16:creationId xmlns:a16="http://schemas.microsoft.com/office/drawing/2014/main" id="{92DB0E50-4749-4C25-999A-DEBF00A61378}"/>
              </a:ext>
            </a:extLst>
          </p:cNvPr>
          <p:cNvGrpSpPr/>
          <p:nvPr/>
        </p:nvGrpSpPr>
        <p:grpSpPr>
          <a:xfrm>
            <a:off x="8372646" y="2778305"/>
            <a:ext cx="3187899" cy="3877056"/>
            <a:chOff x="4343400" y="1536192"/>
            <a:chExt cx="2831283" cy="3447288"/>
          </a:xfrm>
        </p:grpSpPr>
        <p:sp>
          <p:nvSpPr>
            <p:cNvPr id="3" name="Rectangle 2">
              <a:extLst>
                <a:ext uri="{FF2B5EF4-FFF2-40B4-BE49-F238E27FC236}">
                  <a16:creationId xmlns:a16="http://schemas.microsoft.com/office/drawing/2014/main" id="{FF5D6BD5-96DC-453E-8CFD-4FB24665AFA2}"/>
                </a:ext>
              </a:extLst>
            </p:cNvPr>
            <p:cNvSpPr/>
            <p:nvPr/>
          </p:nvSpPr>
          <p:spPr>
            <a:xfrm>
              <a:off x="4343400" y="1536192"/>
              <a:ext cx="2825496" cy="3447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2FACDB-AF37-4BCD-AE13-444F2A906B65}"/>
                </a:ext>
              </a:extLst>
            </p:cNvPr>
            <p:cNvGrpSpPr/>
            <p:nvPr/>
          </p:nvGrpSpPr>
          <p:grpSpPr>
            <a:xfrm>
              <a:off x="4481857" y="1636327"/>
              <a:ext cx="2692826" cy="3294480"/>
              <a:chOff x="4481857" y="1636327"/>
              <a:chExt cx="2692826" cy="3294480"/>
            </a:xfrm>
          </p:grpSpPr>
          <p:grpSp>
            <p:nvGrpSpPr>
              <p:cNvPr id="9" name="Group 8">
                <a:extLst>
                  <a:ext uri="{FF2B5EF4-FFF2-40B4-BE49-F238E27FC236}">
                    <a16:creationId xmlns:a16="http://schemas.microsoft.com/office/drawing/2014/main" id="{FC9D4FD3-A102-4A88-B299-6BFBBCBF9452}"/>
                  </a:ext>
                </a:extLst>
              </p:cNvPr>
              <p:cNvGrpSpPr/>
              <p:nvPr/>
            </p:nvGrpSpPr>
            <p:grpSpPr>
              <a:xfrm>
                <a:off x="5767057" y="2154724"/>
                <a:ext cx="1223339" cy="1946495"/>
                <a:chOff x="5205742" y="371192"/>
                <a:chExt cx="1837853" cy="2924269"/>
              </a:xfrm>
            </p:grpSpPr>
            <p:grpSp>
              <p:nvGrpSpPr>
                <p:cNvPr id="21" name="Group 20">
                  <a:extLst>
                    <a:ext uri="{FF2B5EF4-FFF2-40B4-BE49-F238E27FC236}">
                      <a16:creationId xmlns:a16="http://schemas.microsoft.com/office/drawing/2014/main" id="{046C48E1-CB0B-420F-8E69-3CCADE703340}"/>
                    </a:ext>
                  </a:extLst>
                </p:cNvPr>
                <p:cNvGrpSpPr/>
                <p:nvPr/>
              </p:nvGrpSpPr>
              <p:grpSpPr>
                <a:xfrm>
                  <a:off x="5523248" y="673658"/>
                  <a:ext cx="1222306" cy="2621803"/>
                  <a:chOff x="1596415" y="914400"/>
                  <a:chExt cx="2512316" cy="5388829"/>
                </a:xfrm>
              </p:grpSpPr>
              <p:sp>
                <p:nvSpPr>
                  <p:cNvPr id="27" name="Rounded Rectangle 36">
                    <a:extLst>
                      <a:ext uri="{FF2B5EF4-FFF2-40B4-BE49-F238E27FC236}">
                        <a16:creationId xmlns:a16="http://schemas.microsoft.com/office/drawing/2014/main" id="{AB9C4840-E2AE-432B-B212-3570C09C1E34}"/>
                      </a:ext>
                    </a:extLst>
                  </p:cNvPr>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9180439-4F05-40D1-B004-C13EAD2E1A3D}"/>
                      </a:ext>
                    </a:extLst>
                  </p:cNvPr>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38">
                    <a:extLst>
                      <a:ext uri="{FF2B5EF4-FFF2-40B4-BE49-F238E27FC236}">
                        <a16:creationId xmlns:a16="http://schemas.microsoft.com/office/drawing/2014/main" id="{3B2E8AE7-F54A-4482-9435-DAA417DD970F}"/>
                      </a:ext>
                    </a:extLst>
                  </p:cNvPr>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9">
                    <a:extLst>
                      <a:ext uri="{FF2B5EF4-FFF2-40B4-BE49-F238E27FC236}">
                        <a16:creationId xmlns:a16="http://schemas.microsoft.com/office/drawing/2014/main" id="{F517B552-7B2A-4447-85B6-43B3D627BDEB}"/>
                      </a:ext>
                    </a:extLst>
                  </p:cNvPr>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0">
                    <a:extLst>
                      <a:ext uri="{FF2B5EF4-FFF2-40B4-BE49-F238E27FC236}">
                        <a16:creationId xmlns:a16="http://schemas.microsoft.com/office/drawing/2014/main" id="{3B7583B3-8C0E-41C4-8A24-81BFE5837686}"/>
                      </a:ext>
                    </a:extLst>
                  </p:cNvPr>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41">
                    <a:extLst>
                      <a:ext uri="{FF2B5EF4-FFF2-40B4-BE49-F238E27FC236}">
                        <a16:creationId xmlns:a16="http://schemas.microsoft.com/office/drawing/2014/main" id="{8B22611B-B442-4B7A-9BF2-119AFD057C9F}"/>
                      </a:ext>
                    </a:extLst>
                  </p:cNvPr>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2">
                    <a:extLst>
                      <a:ext uri="{FF2B5EF4-FFF2-40B4-BE49-F238E27FC236}">
                        <a16:creationId xmlns:a16="http://schemas.microsoft.com/office/drawing/2014/main" id="{39285923-4598-4594-BA9D-4BC2AAAA0690}"/>
                      </a:ext>
                    </a:extLst>
                  </p:cNvPr>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AA33171E-0C6B-4602-9E37-E3CF99EAFCEC}"/>
                    </a:ext>
                  </a:extLst>
                </p:cNvPr>
                <p:cNvSpPr/>
                <p:nvPr/>
              </p:nvSpPr>
              <p:spPr>
                <a:xfrm>
                  <a:off x="6255945" y="1149790"/>
                  <a:ext cx="326407" cy="2474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43BAB40-7AED-4349-B917-B68D74C2FB09}"/>
                    </a:ext>
                  </a:extLst>
                </p:cNvPr>
                <p:cNvSpPr/>
                <p:nvPr/>
              </p:nvSpPr>
              <p:spPr>
                <a:xfrm>
                  <a:off x="5720282" y="1139227"/>
                  <a:ext cx="326407" cy="2474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48D84E2-D328-476D-8B47-F645CC3DCF3F}"/>
                    </a:ext>
                  </a:extLst>
                </p:cNvPr>
                <p:cNvCxnSpPr/>
                <p:nvPr/>
              </p:nvCxnSpPr>
              <p:spPr>
                <a:xfrm>
                  <a:off x="5205742" y="679010"/>
                  <a:ext cx="18378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lowchart: Direct Access Storage 24">
                  <a:extLst>
                    <a:ext uri="{FF2B5EF4-FFF2-40B4-BE49-F238E27FC236}">
                      <a16:creationId xmlns:a16="http://schemas.microsoft.com/office/drawing/2014/main" id="{442901E4-54DD-4FC5-917F-A3F4830ECAB1}"/>
                    </a:ext>
                  </a:extLst>
                </p:cNvPr>
                <p:cNvSpPr/>
                <p:nvPr/>
              </p:nvSpPr>
              <p:spPr>
                <a:xfrm>
                  <a:off x="5241956" y="371192"/>
                  <a:ext cx="235390" cy="597529"/>
                </a:xfrm>
                <a:prstGeom prst="flowChartMagneticDru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irect Access Storage 25">
                  <a:extLst>
                    <a:ext uri="{FF2B5EF4-FFF2-40B4-BE49-F238E27FC236}">
                      <a16:creationId xmlns:a16="http://schemas.microsoft.com/office/drawing/2014/main" id="{74823DB2-5051-4065-8429-776FAB8AE852}"/>
                    </a:ext>
                  </a:extLst>
                </p:cNvPr>
                <p:cNvSpPr/>
                <p:nvPr/>
              </p:nvSpPr>
              <p:spPr>
                <a:xfrm>
                  <a:off x="6761430" y="387789"/>
                  <a:ext cx="235390" cy="597529"/>
                </a:xfrm>
                <a:prstGeom prst="flowChartMagneticDru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A74B2B58-1971-4DDD-B8FF-8658D58F0FD1}"/>
                  </a:ext>
                </a:extLst>
              </p:cNvPr>
              <p:cNvSpPr/>
              <p:nvPr/>
            </p:nvSpPr>
            <p:spPr>
              <a:xfrm>
                <a:off x="5608044" y="1636327"/>
                <a:ext cx="1566639" cy="2552104"/>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678779-9D9B-4F3A-AF69-F352B5AF5F4A}"/>
                  </a:ext>
                </a:extLst>
              </p:cNvPr>
              <p:cNvSpPr/>
              <p:nvPr/>
            </p:nvSpPr>
            <p:spPr>
              <a:xfrm>
                <a:off x="6040748" y="4090807"/>
                <a:ext cx="197193" cy="2901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FFE949-8D44-4331-8EA9-1C09AD4204C2}"/>
                  </a:ext>
                </a:extLst>
              </p:cNvPr>
              <p:cNvSpPr/>
              <p:nvPr/>
            </p:nvSpPr>
            <p:spPr>
              <a:xfrm>
                <a:off x="6572216" y="4068169"/>
                <a:ext cx="197193" cy="2901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FE61159-D371-4932-BE22-3BD19E9CAF8D}"/>
                  </a:ext>
                </a:extLst>
              </p:cNvPr>
              <p:cNvGrpSpPr/>
              <p:nvPr/>
            </p:nvGrpSpPr>
            <p:grpSpPr>
              <a:xfrm flipH="1">
                <a:off x="4481857" y="1780871"/>
                <a:ext cx="821775" cy="3149936"/>
                <a:chOff x="3719927" y="990600"/>
                <a:chExt cx="986008" cy="3779455"/>
              </a:xfrm>
            </p:grpSpPr>
            <p:sp>
              <p:nvSpPr>
                <p:cNvPr id="14" name="Rounded Rectangle 13">
                  <a:extLst>
                    <a:ext uri="{FF2B5EF4-FFF2-40B4-BE49-F238E27FC236}">
                      <a16:creationId xmlns:a16="http://schemas.microsoft.com/office/drawing/2014/main" id="{9C1DD527-BB4D-4874-BA28-58C8CF998F5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61A6214-C48F-4981-A01A-682849C15658}"/>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8B44FB0-E96F-4057-9435-A406161FE824}"/>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6158373-3CDF-4D96-8858-EC54C19048A6}"/>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8E19F1BF-69B1-4308-BFE3-A8C38938EDF6}"/>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041616-A3FA-416B-B05B-06D0394D821F}"/>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E12BB079-8D06-4151-9BCB-FAB84AE33827}"/>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 name="Group 3">
            <a:extLst>
              <a:ext uri="{FF2B5EF4-FFF2-40B4-BE49-F238E27FC236}">
                <a16:creationId xmlns:a16="http://schemas.microsoft.com/office/drawing/2014/main" id="{B57417F9-80FB-46FA-BBFF-F2A9140EC593}"/>
              </a:ext>
            </a:extLst>
          </p:cNvPr>
          <p:cNvGrpSpPr/>
          <p:nvPr/>
        </p:nvGrpSpPr>
        <p:grpSpPr>
          <a:xfrm>
            <a:off x="8697311" y="253322"/>
            <a:ext cx="2296510" cy="2227120"/>
            <a:chOff x="71718" y="1120588"/>
            <a:chExt cx="3070535" cy="4572000"/>
          </a:xfrm>
        </p:grpSpPr>
        <p:grpSp>
          <p:nvGrpSpPr>
            <p:cNvPr id="37" name="Group 13">
              <a:extLst>
                <a:ext uri="{FF2B5EF4-FFF2-40B4-BE49-F238E27FC236}">
                  <a16:creationId xmlns:a16="http://schemas.microsoft.com/office/drawing/2014/main" id="{333CD62C-197A-46E8-A6AA-95C01CBBA10B}"/>
                </a:ext>
              </a:extLst>
            </p:cNvPr>
            <p:cNvGrpSpPr/>
            <p:nvPr/>
          </p:nvGrpSpPr>
          <p:grpSpPr>
            <a:xfrm>
              <a:off x="71718" y="1120588"/>
              <a:ext cx="3048000" cy="4572000"/>
              <a:chOff x="838200" y="1066800"/>
              <a:chExt cx="2438400" cy="3352800"/>
            </a:xfrm>
          </p:grpSpPr>
          <p:sp>
            <p:nvSpPr>
              <p:cNvPr id="39" name="Rounded Rectangle 61">
                <a:extLst>
                  <a:ext uri="{FF2B5EF4-FFF2-40B4-BE49-F238E27FC236}">
                    <a16:creationId xmlns:a16="http://schemas.microsoft.com/office/drawing/2014/main" id="{9FE6F590-1375-4292-9044-B609D8D1C5B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
                <a:extLst>
                  <a:ext uri="{FF2B5EF4-FFF2-40B4-BE49-F238E27FC236}">
                    <a16:creationId xmlns:a16="http://schemas.microsoft.com/office/drawing/2014/main" id="{0BCD3E3F-D22A-45F7-A048-575FA608C2D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3">
                <a:extLst>
                  <a:ext uri="{FF2B5EF4-FFF2-40B4-BE49-F238E27FC236}">
                    <a16:creationId xmlns:a16="http://schemas.microsoft.com/office/drawing/2014/main" id="{A6C93D14-4931-435C-84C8-F11C307C115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
                <a:extLst>
                  <a:ext uri="{FF2B5EF4-FFF2-40B4-BE49-F238E27FC236}">
                    <a16:creationId xmlns:a16="http://schemas.microsoft.com/office/drawing/2014/main" id="{58846427-14EC-48A4-A59F-DF02BBEA86E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5">
                <a:extLst>
                  <a:ext uri="{FF2B5EF4-FFF2-40B4-BE49-F238E27FC236}">
                    <a16:creationId xmlns:a16="http://schemas.microsoft.com/office/drawing/2014/main" id="{3721A61B-3D28-4DC0-AB34-20796FD00D20}"/>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6">
                <a:extLst>
                  <a:ext uri="{FF2B5EF4-FFF2-40B4-BE49-F238E27FC236}">
                    <a16:creationId xmlns:a16="http://schemas.microsoft.com/office/drawing/2014/main" id="{5EF6E8DF-DEB9-4960-81D2-71810238D83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7">
                <a:extLst>
                  <a:ext uri="{FF2B5EF4-FFF2-40B4-BE49-F238E27FC236}">
                    <a16:creationId xmlns:a16="http://schemas.microsoft.com/office/drawing/2014/main" id="{6A305645-B0CD-488E-9652-023ECE76166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Plaque 8">
                <a:extLst>
                  <a:ext uri="{FF2B5EF4-FFF2-40B4-BE49-F238E27FC236}">
                    <a16:creationId xmlns:a16="http://schemas.microsoft.com/office/drawing/2014/main" id="{F9C6DA7F-1BB3-40F6-9AC7-DD853058101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9">
                <a:extLst>
                  <a:ext uri="{FF2B5EF4-FFF2-40B4-BE49-F238E27FC236}">
                    <a16:creationId xmlns:a16="http://schemas.microsoft.com/office/drawing/2014/main" id="{8A20EC41-6F80-44F5-A2E8-720955194E9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10">
                <a:extLst>
                  <a:ext uri="{FF2B5EF4-FFF2-40B4-BE49-F238E27FC236}">
                    <a16:creationId xmlns:a16="http://schemas.microsoft.com/office/drawing/2014/main" id="{05503FBA-CFAD-45AF-90C4-D7F5BEF1A49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BE07438F-1048-4631-BFF0-B660D1EE76BF}"/>
                </a:ext>
              </a:extLst>
            </p:cNvPr>
            <p:cNvSpPr txBox="1"/>
            <p:nvPr/>
          </p:nvSpPr>
          <p:spPr>
            <a:xfrm>
              <a:off x="762598" y="1254182"/>
              <a:ext cx="2379655" cy="3092613"/>
            </a:xfrm>
            <a:prstGeom prst="rect">
              <a:avLst/>
            </a:prstGeom>
            <a:noFill/>
          </p:spPr>
          <p:txBody>
            <a:bodyPr wrap="square" rtlCol="0">
              <a:spAutoFit/>
            </a:bodyPr>
            <a:lstStyle/>
            <a:p>
              <a:pPr algn="ctr"/>
              <a:r>
                <a:rPr lang="en-US" sz="1600" dirty="0"/>
                <a:t> </a:t>
              </a:r>
              <a:r>
                <a:rPr lang="en-US" sz="1600" b="1" dirty="0"/>
                <a:t>If we allow ourselves to be influenced by the vain and flattering words of others, we can be deceived into committing sin</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992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6"/>
                                        </p:tgtEl>
                                      </p:cBhvr>
                                    </p:animEffect>
                                    <p:set>
                                      <p:cBhvr>
                                        <p:cTn id="9" dur="1" fill="hold">
                                          <p:stCondLst>
                                            <p:cond delay="499"/>
                                          </p:stCondLst>
                                        </p:cTn>
                                        <p:tgtEl>
                                          <p:spTgt spid="3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72AED9-8C34-4330-9202-A76813600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1828800" y="838201"/>
            <a:ext cx="6858000" cy="2031325"/>
          </a:xfrm>
          <a:prstGeom prst="rect">
            <a:avLst/>
          </a:prstGeom>
          <a:noFill/>
        </p:spPr>
        <p:txBody>
          <a:bodyPr wrap="square" rtlCol="0">
            <a:spAutoFit/>
          </a:bodyPr>
          <a:lstStyle/>
          <a:p>
            <a:pPr fontAlgn="base"/>
            <a:r>
              <a:rPr lang="en-US" dirty="0">
                <a:solidFill>
                  <a:schemeClr val="bg1"/>
                </a:solidFill>
              </a:rPr>
              <a:t>The Priests, consecrated by </a:t>
            </a:r>
            <a:r>
              <a:rPr lang="en-US" dirty="0" err="1">
                <a:solidFill>
                  <a:schemeClr val="bg1"/>
                </a:solidFill>
              </a:rPr>
              <a:t>Zeniff</a:t>
            </a:r>
            <a:r>
              <a:rPr lang="en-US" dirty="0">
                <a:solidFill>
                  <a:schemeClr val="bg1"/>
                </a:solidFill>
              </a:rPr>
              <a:t> had been replaced by Noah’s own men and caused them to do as he did, by having wives and concubines and do all manner of wickedness.</a:t>
            </a:r>
          </a:p>
          <a:p>
            <a:pPr fontAlgn="base"/>
            <a:endParaRPr lang="en-US" dirty="0">
              <a:solidFill>
                <a:schemeClr val="bg1"/>
              </a:solidFill>
            </a:endParaRPr>
          </a:p>
          <a:p>
            <a:pPr fontAlgn="base"/>
            <a:r>
              <a:rPr lang="en-US" dirty="0">
                <a:solidFill>
                  <a:schemeClr val="bg1"/>
                </a:solidFill>
              </a:rPr>
              <a:t>The priests were corrupt and their priesthood defiled.</a:t>
            </a:r>
          </a:p>
          <a:p>
            <a:pPr fontAlgn="base"/>
            <a:endParaRPr lang="en-US" dirty="0">
              <a:solidFill>
                <a:schemeClr val="bg1"/>
              </a:solidFill>
            </a:endParaRPr>
          </a:p>
          <a:p>
            <a:pPr fontAlgn="base"/>
            <a:endParaRPr lang="en-US" dirty="0">
              <a:solidFill>
                <a:schemeClr val="bg1"/>
              </a:solidFill>
            </a:endParaRPr>
          </a:p>
        </p:txBody>
      </p:sp>
      <p:sp>
        <p:nvSpPr>
          <p:cNvPr id="4" name="TextBox 3"/>
          <p:cNvSpPr txBox="1"/>
          <p:nvPr/>
        </p:nvSpPr>
        <p:spPr>
          <a:xfrm>
            <a:off x="124968" y="6550223"/>
            <a:ext cx="9144000" cy="307777"/>
          </a:xfrm>
          <a:prstGeom prst="rect">
            <a:avLst/>
          </a:prstGeom>
          <a:noFill/>
        </p:spPr>
        <p:txBody>
          <a:bodyPr wrap="square" rtlCol="0">
            <a:spAutoFit/>
          </a:bodyPr>
          <a:lstStyle/>
          <a:p>
            <a:r>
              <a:rPr lang="en-US" sz="1400" dirty="0">
                <a:solidFill>
                  <a:schemeClr val="bg1"/>
                </a:solidFill>
              </a:rPr>
              <a:t>Mosiah 11:5-7  Manual</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Elephant" pitchFamily="18" charset="0"/>
              </a:rPr>
              <a:t>Noah’s Priests</a:t>
            </a:r>
          </a:p>
        </p:txBody>
      </p:sp>
      <p:sp>
        <p:nvSpPr>
          <p:cNvPr id="9" name="TextBox 8"/>
          <p:cNvSpPr txBox="1"/>
          <p:nvPr/>
        </p:nvSpPr>
        <p:spPr>
          <a:xfrm>
            <a:off x="2953512" y="5535169"/>
            <a:ext cx="8144256" cy="1015663"/>
          </a:xfrm>
          <a:prstGeom prst="rect">
            <a:avLst/>
          </a:prstGeom>
          <a:noFill/>
        </p:spPr>
        <p:txBody>
          <a:bodyPr wrap="square" rtlCol="0">
            <a:spAutoFit/>
          </a:bodyPr>
          <a:lstStyle/>
          <a:p>
            <a:pPr fontAlgn="base"/>
            <a:r>
              <a:rPr lang="en-US" sz="2000" dirty="0">
                <a:solidFill>
                  <a:srgbClr val="FF0000"/>
                </a:solidFill>
              </a:rPr>
              <a:t>A righteous government is essential to the preservation of society, and leadership is a sacred trust. All who have led others in the paths of wickedness will be rewarded according to their works.</a:t>
            </a:r>
          </a:p>
        </p:txBody>
      </p:sp>
      <p:pic>
        <p:nvPicPr>
          <p:cNvPr id="6" name="Picture 5">
            <a:extLst>
              <a:ext uri="{FF2B5EF4-FFF2-40B4-BE49-F238E27FC236}">
                <a16:creationId xmlns:a16="http://schemas.microsoft.com/office/drawing/2014/main" id="{B3694A40-CF42-4124-91B5-81F3F8142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456" y="2469832"/>
            <a:ext cx="5638800" cy="2924175"/>
          </a:xfrm>
          <a:prstGeom prst="rect">
            <a:avLst/>
          </a:prstGeom>
        </p:spPr>
      </p:pic>
    </p:spTree>
    <p:extLst>
      <p:ext uri="{BB962C8B-B14F-4D97-AF65-F5344CB8AC3E}">
        <p14:creationId xmlns:p14="http://schemas.microsoft.com/office/powerpoint/2010/main" val="4719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CFECB3-4809-447F-967B-A31FA4C9A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228600" y="310897"/>
            <a:ext cx="9601200" cy="6124754"/>
          </a:xfrm>
          <a:prstGeom prst="rect">
            <a:avLst/>
          </a:prstGeom>
          <a:noFill/>
        </p:spPr>
        <p:txBody>
          <a:bodyPr wrap="square" rtlCol="0">
            <a:spAutoFit/>
          </a:bodyPr>
          <a:lstStyle/>
          <a:p>
            <a:pPr fontAlgn="base"/>
            <a:r>
              <a:rPr lang="en-US" sz="2800" dirty="0">
                <a:solidFill>
                  <a:srgbClr val="FFFF00"/>
                </a:solidFill>
              </a:rPr>
              <a:t>Why do you think the people were willing to support Noah in his wickedness?</a:t>
            </a:r>
          </a:p>
          <a:p>
            <a:pPr fontAlgn="base"/>
            <a:endParaRPr lang="en-US" sz="2800" dirty="0">
              <a:solidFill>
                <a:srgbClr val="FFFF00"/>
              </a:solidFill>
            </a:endParaRPr>
          </a:p>
          <a:p>
            <a:pPr fontAlgn="base"/>
            <a:r>
              <a:rPr lang="en-US" sz="2800" dirty="0">
                <a:solidFill>
                  <a:srgbClr val="FFFF00"/>
                </a:solidFill>
              </a:rPr>
              <a:t>Why can “vain and flattering words” lead people to be deceived? </a:t>
            </a:r>
          </a:p>
          <a:p>
            <a:pPr fontAlgn="base"/>
            <a:endParaRPr lang="en-US" sz="2800" dirty="0">
              <a:solidFill>
                <a:srgbClr val="FFFF00"/>
              </a:solidFill>
            </a:endParaRPr>
          </a:p>
          <a:p>
            <a:pPr fontAlgn="base"/>
            <a:r>
              <a:rPr lang="en-US" sz="2800" dirty="0">
                <a:solidFill>
                  <a:schemeClr val="bg1"/>
                </a:solidFill>
              </a:rPr>
              <a:t>Flattery is false praise, usually given</a:t>
            </a:r>
          </a:p>
          <a:p>
            <a:pPr fontAlgn="base"/>
            <a:r>
              <a:rPr lang="en-US" sz="2800" dirty="0">
                <a:solidFill>
                  <a:schemeClr val="bg1"/>
                </a:solidFill>
              </a:rPr>
              <a:t>to manipulate the person being </a:t>
            </a:r>
          </a:p>
          <a:p>
            <a:pPr fontAlgn="base"/>
            <a:r>
              <a:rPr lang="en-US" sz="2800" dirty="0">
                <a:solidFill>
                  <a:schemeClr val="bg1"/>
                </a:solidFill>
              </a:rPr>
              <a:t>praised.</a:t>
            </a:r>
          </a:p>
          <a:p>
            <a:pPr fontAlgn="base"/>
            <a:endParaRPr lang="en-US" sz="2800" dirty="0">
              <a:solidFill>
                <a:schemeClr val="bg1"/>
              </a:solidFill>
            </a:endParaRPr>
          </a:p>
          <a:p>
            <a:pPr fontAlgn="base"/>
            <a:r>
              <a:rPr lang="en-US" sz="2800" dirty="0">
                <a:solidFill>
                  <a:schemeClr val="bg1"/>
                </a:solidFill>
              </a:rPr>
              <a:t>When we believe the vain and flattering words of others, we open ourselves to be misled</a:t>
            </a:r>
          </a:p>
          <a:p>
            <a:pPr fontAlgn="base"/>
            <a:endParaRPr lang="en-US" sz="2800" dirty="0">
              <a:solidFill>
                <a:schemeClr val="bg1"/>
              </a:solidFill>
            </a:endParaRPr>
          </a:p>
          <a:p>
            <a:pPr fontAlgn="base"/>
            <a:r>
              <a:rPr lang="en-US" sz="2800" dirty="0">
                <a:solidFill>
                  <a:srgbClr val="FFFF00"/>
                </a:solidFill>
              </a:rPr>
              <a:t>What can we do when people all around us are living </a:t>
            </a:r>
            <a:r>
              <a:rPr lang="en-US" sz="2800" dirty="0" err="1">
                <a:solidFill>
                  <a:srgbClr val="FFFF00"/>
                </a:solidFill>
              </a:rPr>
              <a:t>unrighteously</a:t>
            </a:r>
            <a:r>
              <a:rPr lang="en-US" sz="2800" dirty="0">
                <a:solidFill>
                  <a:srgbClr val="FFFF00"/>
                </a:solidFill>
              </a:rPr>
              <a:t>?</a:t>
            </a:r>
          </a:p>
        </p:txBody>
      </p:sp>
      <p:sp>
        <p:nvSpPr>
          <p:cNvPr id="9" name="TextBox 8"/>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11:5-7</a:t>
            </a:r>
          </a:p>
        </p:txBody>
      </p:sp>
      <p:pic>
        <p:nvPicPr>
          <p:cNvPr id="4" name="Picture 3">
            <a:extLst>
              <a:ext uri="{FF2B5EF4-FFF2-40B4-BE49-F238E27FC236}">
                <a16:creationId xmlns:a16="http://schemas.microsoft.com/office/drawing/2014/main" id="{B4127786-FE50-42F8-BDDA-9DFDCED24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976" y="2178558"/>
            <a:ext cx="3088957" cy="2054342"/>
          </a:xfrm>
          <a:prstGeom prst="rect">
            <a:avLst/>
          </a:prstGeom>
        </p:spPr>
      </p:pic>
      <p:grpSp>
        <p:nvGrpSpPr>
          <p:cNvPr id="10" name="Group 9">
            <a:extLst>
              <a:ext uri="{FF2B5EF4-FFF2-40B4-BE49-F238E27FC236}">
                <a16:creationId xmlns:a16="http://schemas.microsoft.com/office/drawing/2014/main" id="{E592B61D-2081-46DE-A82C-382490331713}"/>
              </a:ext>
            </a:extLst>
          </p:cNvPr>
          <p:cNvGrpSpPr/>
          <p:nvPr/>
        </p:nvGrpSpPr>
        <p:grpSpPr>
          <a:xfrm>
            <a:off x="8177048" y="5023945"/>
            <a:ext cx="3478924" cy="1702676"/>
            <a:chOff x="8177048" y="5023945"/>
            <a:chExt cx="3478924" cy="1702676"/>
          </a:xfrm>
        </p:grpSpPr>
        <p:sp>
          <p:nvSpPr>
            <p:cNvPr id="5" name="Rectangle 4">
              <a:extLst>
                <a:ext uri="{FF2B5EF4-FFF2-40B4-BE49-F238E27FC236}">
                  <a16:creationId xmlns:a16="http://schemas.microsoft.com/office/drawing/2014/main" id="{9A318F18-9DB4-43C8-80A8-1389C257F894}"/>
                </a:ext>
              </a:extLst>
            </p:cNvPr>
            <p:cNvSpPr/>
            <p:nvPr/>
          </p:nvSpPr>
          <p:spPr>
            <a:xfrm>
              <a:off x="8177048" y="5023945"/>
              <a:ext cx="3478924" cy="16921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C1C9C6B-CD89-4997-AA3A-DECCBD2BBA3A}"/>
                </a:ext>
              </a:extLst>
            </p:cNvPr>
            <p:cNvGrpSpPr/>
            <p:nvPr/>
          </p:nvGrpSpPr>
          <p:grpSpPr>
            <a:xfrm>
              <a:off x="8344769" y="5089170"/>
              <a:ext cx="677279" cy="1637451"/>
              <a:chOff x="6055488" y="1021562"/>
              <a:chExt cx="959917" cy="2320783"/>
            </a:xfrm>
          </p:grpSpPr>
          <p:grpSp>
            <p:nvGrpSpPr>
              <p:cNvPr id="12" name="Group 11">
                <a:extLst>
                  <a:ext uri="{FF2B5EF4-FFF2-40B4-BE49-F238E27FC236}">
                    <a16:creationId xmlns:a16="http://schemas.microsoft.com/office/drawing/2014/main" id="{1E2BE96F-CCE2-4D92-A778-573237C18628}"/>
                  </a:ext>
                </a:extLst>
              </p:cNvPr>
              <p:cNvGrpSpPr/>
              <p:nvPr/>
            </p:nvGrpSpPr>
            <p:grpSpPr>
              <a:xfrm flipH="1">
                <a:off x="6104267" y="1021562"/>
                <a:ext cx="729589" cy="2320783"/>
                <a:chOff x="10470729" y="2163808"/>
                <a:chExt cx="1018117" cy="3238576"/>
              </a:xfrm>
            </p:grpSpPr>
            <p:grpSp>
              <p:nvGrpSpPr>
                <p:cNvPr id="15" name="Group 14">
                  <a:extLst>
                    <a:ext uri="{FF2B5EF4-FFF2-40B4-BE49-F238E27FC236}">
                      <a16:creationId xmlns:a16="http://schemas.microsoft.com/office/drawing/2014/main" id="{7FCA7AE2-9396-48EF-B942-DFF6F3C1D966}"/>
                    </a:ext>
                  </a:extLst>
                </p:cNvPr>
                <p:cNvGrpSpPr/>
                <p:nvPr/>
              </p:nvGrpSpPr>
              <p:grpSpPr>
                <a:xfrm flipH="1">
                  <a:off x="10470729" y="2163808"/>
                  <a:ext cx="1018117" cy="3238576"/>
                  <a:chOff x="3728259" y="1071668"/>
                  <a:chExt cx="997053" cy="3238576"/>
                </a:xfrm>
              </p:grpSpPr>
              <p:sp>
                <p:nvSpPr>
                  <p:cNvPr id="17" name="Rounded Rectangle 53">
                    <a:extLst>
                      <a:ext uri="{FF2B5EF4-FFF2-40B4-BE49-F238E27FC236}">
                        <a16:creationId xmlns:a16="http://schemas.microsoft.com/office/drawing/2014/main" id="{58A512F5-5755-4B0C-AE4B-84B3058E8D38}"/>
                      </a:ext>
                    </a:extLst>
                  </p:cNvPr>
                  <p:cNvSpPr/>
                  <p:nvPr/>
                </p:nvSpPr>
                <p:spPr>
                  <a:xfrm>
                    <a:off x="3969136" y="1851513"/>
                    <a:ext cx="473009" cy="14110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54">
                    <a:extLst>
                      <a:ext uri="{FF2B5EF4-FFF2-40B4-BE49-F238E27FC236}">
                        <a16:creationId xmlns:a16="http://schemas.microsoft.com/office/drawing/2014/main" id="{940A8D5D-3629-4C9D-9DD2-C64DD3E65483}"/>
                      </a:ext>
                    </a:extLst>
                  </p:cNvPr>
                  <p:cNvSpPr/>
                  <p:nvPr/>
                </p:nvSpPr>
                <p:spPr>
                  <a:xfrm rot="3163139">
                    <a:off x="3566446" y="2671443"/>
                    <a:ext cx="536314" cy="2126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ed Rectangle 55">
                    <a:extLst>
                      <a:ext uri="{FF2B5EF4-FFF2-40B4-BE49-F238E27FC236}">
                        <a16:creationId xmlns:a16="http://schemas.microsoft.com/office/drawing/2014/main" id="{0866F49F-35AE-4D49-AF79-D5C46601C2C5}"/>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ed Rectangle 56">
                    <a:extLst>
                      <a:ext uri="{FF2B5EF4-FFF2-40B4-BE49-F238E27FC236}">
                        <a16:creationId xmlns:a16="http://schemas.microsoft.com/office/drawing/2014/main" id="{B2408138-7C5D-4BDE-86AA-0FD1320F20A5}"/>
                      </a:ext>
                    </a:extLst>
                  </p:cNvPr>
                  <p:cNvSpPr/>
                  <p:nvPr/>
                </p:nvSpPr>
                <p:spPr>
                  <a:xfrm rot="1069183">
                    <a:off x="3839291" y="2988721"/>
                    <a:ext cx="310163" cy="132152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ounded Rectangle 57">
                    <a:extLst>
                      <a:ext uri="{FF2B5EF4-FFF2-40B4-BE49-F238E27FC236}">
                        <a16:creationId xmlns:a16="http://schemas.microsoft.com/office/drawing/2014/main" id="{1BB41337-73C1-44B2-B5B5-5F3F482EB30B}"/>
                      </a:ext>
                    </a:extLst>
                  </p:cNvPr>
                  <p:cNvSpPr/>
                  <p:nvPr/>
                </p:nvSpPr>
                <p:spPr>
                  <a:xfrm rot="10017092">
                    <a:off x="4253781" y="2904558"/>
                    <a:ext cx="299401" cy="13445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A43F76E-59CF-49F1-97FA-3290D6D806D7}"/>
                      </a:ext>
                    </a:extLst>
                  </p:cNvPr>
                  <p:cNvSpPr/>
                  <p:nvPr/>
                </p:nvSpPr>
                <p:spPr>
                  <a:xfrm>
                    <a:off x="3970622" y="107166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59">
                    <a:extLst>
                      <a:ext uri="{FF2B5EF4-FFF2-40B4-BE49-F238E27FC236}">
                        <a16:creationId xmlns:a16="http://schemas.microsoft.com/office/drawing/2014/main" id="{5139EF6F-B51A-4251-8897-1ADBC354AB7F}"/>
                      </a:ext>
                    </a:extLst>
                  </p:cNvPr>
                  <p:cNvSpPr/>
                  <p:nvPr/>
                </p:nvSpPr>
                <p:spPr>
                  <a:xfrm rot="7107398">
                    <a:off x="3480892" y="2212893"/>
                    <a:ext cx="903867"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6" name="Rounded Rectangle 52">
                  <a:extLst>
                    <a:ext uri="{FF2B5EF4-FFF2-40B4-BE49-F238E27FC236}">
                      <a16:creationId xmlns:a16="http://schemas.microsoft.com/office/drawing/2014/main" id="{B8EC795A-973B-4E00-9C91-73F5ED2E2B21}"/>
                    </a:ext>
                  </a:extLst>
                </p:cNvPr>
                <p:cNvSpPr/>
                <p:nvPr/>
              </p:nvSpPr>
              <p:spPr>
                <a:xfrm flipH="1">
                  <a:off x="10474858" y="2900419"/>
                  <a:ext cx="218306"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Can 49">
                <a:extLst>
                  <a:ext uri="{FF2B5EF4-FFF2-40B4-BE49-F238E27FC236}">
                    <a16:creationId xmlns:a16="http://schemas.microsoft.com/office/drawing/2014/main" id="{73472AE0-88EE-44FB-8750-5A72FE4BC4E8}"/>
                  </a:ext>
                </a:extLst>
              </p:cNvPr>
              <p:cNvSpPr/>
              <p:nvPr/>
            </p:nvSpPr>
            <p:spPr>
              <a:xfrm rot="5910802">
                <a:off x="6805924" y="1359550"/>
                <a:ext cx="83399" cy="335563"/>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0">
                <a:extLst>
                  <a:ext uri="{FF2B5EF4-FFF2-40B4-BE49-F238E27FC236}">
                    <a16:creationId xmlns:a16="http://schemas.microsoft.com/office/drawing/2014/main" id="{10D5B780-C362-4AB0-ADCF-F6A20DB2037C}"/>
                  </a:ext>
                </a:extLst>
              </p:cNvPr>
              <p:cNvSpPr/>
              <p:nvPr/>
            </p:nvSpPr>
            <p:spPr>
              <a:xfrm rot="19696941">
                <a:off x="6055488" y="1835542"/>
                <a:ext cx="200042" cy="492655"/>
              </a:xfrm>
              <a:custGeom>
                <a:avLst/>
                <a:gdLst>
                  <a:gd name="connsiteX0" fmla="*/ 79973 w 262550"/>
                  <a:gd name="connsiteY0" fmla="*/ 0 h 674484"/>
                  <a:gd name="connsiteX1" fmla="*/ 182578 w 262550"/>
                  <a:gd name="connsiteY1" fmla="*/ 0 h 674484"/>
                  <a:gd name="connsiteX2" fmla="*/ 208230 w 262550"/>
                  <a:gd name="connsiteY2" fmla="*/ 25652 h 674484"/>
                  <a:gd name="connsiteX3" fmla="*/ 208230 w 262550"/>
                  <a:gd name="connsiteY3" fmla="*/ 146852 h 674484"/>
                  <a:gd name="connsiteX4" fmla="*/ 209640 w 262550"/>
                  <a:gd name="connsiteY4" fmla="*/ 147137 h 674484"/>
                  <a:gd name="connsiteX5" fmla="*/ 262550 w 262550"/>
                  <a:gd name="connsiteY5" fmla="*/ 226960 h 674484"/>
                  <a:gd name="connsiteX6" fmla="*/ 262550 w 262550"/>
                  <a:gd name="connsiteY6" fmla="*/ 587853 h 674484"/>
                  <a:gd name="connsiteX7" fmla="*/ 175919 w 262550"/>
                  <a:gd name="connsiteY7" fmla="*/ 674484 h 674484"/>
                  <a:gd name="connsiteX8" fmla="*/ 86631 w 262550"/>
                  <a:gd name="connsiteY8" fmla="*/ 674484 h 674484"/>
                  <a:gd name="connsiteX9" fmla="*/ 0 w 262550"/>
                  <a:gd name="connsiteY9" fmla="*/ 587853 h 674484"/>
                  <a:gd name="connsiteX10" fmla="*/ 0 w 262550"/>
                  <a:gd name="connsiteY10" fmla="*/ 226960 h 674484"/>
                  <a:gd name="connsiteX11" fmla="*/ 52910 w 262550"/>
                  <a:gd name="connsiteY11" fmla="*/ 147137 h 674484"/>
                  <a:gd name="connsiteX12" fmla="*/ 54321 w 262550"/>
                  <a:gd name="connsiteY12" fmla="*/ 146852 h 674484"/>
                  <a:gd name="connsiteX13" fmla="*/ 54321 w 262550"/>
                  <a:gd name="connsiteY13" fmla="*/ 25652 h 674484"/>
                  <a:gd name="connsiteX14" fmla="*/ 79973 w 262550"/>
                  <a:gd name="connsiteY14" fmla="*/ 0 h 67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550" h="674484">
                    <a:moveTo>
                      <a:pt x="79973" y="0"/>
                    </a:moveTo>
                    <a:lnTo>
                      <a:pt x="182578" y="0"/>
                    </a:lnTo>
                    <a:cubicBezTo>
                      <a:pt x="196745" y="0"/>
                      <a:pt x="208230" y="11485"/>
                      <a:pt x="208230" y="25652"/>
                    </a:cubicBezTo>
                    <a:lnTo>
                      <a:pt x="208230" y="146852"/>
                    </a:lnTo>
                    <a:lnTo>
                      <a:pt x="209640" y="147137"/>
                    </a:lnTo>
                    <a:cubicBezTo>
                      <a:pt x="240733" y="160288"/>
                      <a:pt x="262550" y="191076"/>
                      <a:pt x="262550" y="226960"/>
                    </a:cubicBezTo>
                    <a:lnTo>
                      <a:pt x="262550" y="587853"/>
                    </a:lnTo>
                    <a:cubicBezTo>
                      <a:pt x="262550" y="635698"/>
                      <a:pt x="223764" y="674484"/>
                      <a:pt x="175919" y="674484"/>
                    </a:cubicBezTo>
                    <a:lnTo>
                      <a:pt x="86631" y="674484"/>
                    </a:lnTo>
                    <a:cubicBezTo>
                      <a:pt x="38786" y="674484"/>
                      <a:pt x="0" y="635698"/>
                      <a:pt x="0" y="587853"/>
                    </a:cubicBezTo>
                    <a:lnTo>
                      <a:pt x="0" y="226960"/>
                    </a:lnTo>
                    <a:cubicBezTo>
                      <a:pt x="0" y="191076"/>
                      <a:pt x="21817" y="160288"/>
                      <a:pt x="52910" y="147137"/>
                    </a:cubicBezTo>
                    <a:lnTo>
                      <a:pt x="54321" y="146852"/>
                    </a:lnTo>
                    <a:lnTo>
                      <a:pt x="54321" y="25652"/>
                    </a:lnTo>
                    <a:cubicBezTo>
                      <a:pt x="54321" y="11485"/>
                      <a:pt x="65806" y="0"/>
                      <a:pt x="79973"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4737947A-0BCD-4054-BB0E-30D814A8547E}"/>
                </a:ext>
              </a:extLst>
            </p:cNvPr>
            <p:cNvGrpSpPr/>
            <p:nvPr/>
          </p:nvGrpSpPr>
          <p:grpSpPr>
            <a:xfrm>
              <a:off x="10941268" y="5089633"/>
              <a:ext cx="641132" cy="1608296"/>
              <a:chOff x="10941268" y="5089633"/>
              <a:chExt cx="641132" cy="1608296"/>
            </a:xfrm>
          </p:grpSpPr>
          <p:grpSp>
            <p:nvGrpSpPr>
              <p:cNvPr id="38" name="Group 37">
                <a:extLst>
                  <a:ext uri="{FF2B5EF4-FFF2-40B4-BE49-F238E27FC236}">
                    <a16:creationId xmlns:a16="http://schemas.microsoft.com/office/drawing/2014/main" id="{C993DBA9-DA80-4DFB-9DAA-3D67F878A528}"/>
                  </a:ext>
                </a:extLst>
              </p:cNvPr>
              <p:cNvGrpSpPr/>
              <p:nvPr/>
            </p:nvGrpSpPr>
            <p:grpSpPr>
              <a:xfrm>
                <a:off x="10962290" y="5089633"/>
                <a:ext cx="620110" cy="1608296"/>
                <a:chOff x="2369495" y="2792757"/>
                <a:chExt cx="1457242" cy="3779455"/>
              </a:xfrm>
            </p:grpSpPr>
            <p:grpSp>
              <p:nvGrpSpPr>
                <p:cNvPr id="39" name="Group 38">
                  <a:extLst>
                    <a:ext uri="{FF2B5EF4-FFF2-40B4-BE49-F238E27FC236}">
                      <a16:creationId xmlns:a16="http://schemas.microsoft.com/office/drawing/2014/main" id="{87FDA804-65AD-46C2-83F4-A50A651926D2}"/>
                    </a:ext>
                  </a:extLst>
                </p:cNvPr>
                <p:cNvGrpSpPr/>
                <p:nvPr/>
              </p:nvGrpSpPr>
              <p:grpSpPr>
                <a:xfrm>
                  <a:off x="2369495" y="2792757"/>
                  <a:ext cx="1438555" cy="3779455"/>
                  <a:chOff x="3719927" y="990600"/>
                  <a:chExt cx="1438555" cy="3779455"/>
                </a:xfrm>
              </p:grpSpPr>
              <p:sp>
                <p:nvSpPr>
                  <p:cNvPr id="44" name="Rounded Rectangle 13">
                    <a:extLst>
                      <a:ext uri="{FF2B5EF4-FFF2-40B4-BE49-F238E27FC236}">
                        <a16:creationId xmlns:a16="http://schemas.microsoft.com/office/drawing/2014/main" id="{9F03B4C8-F7BF-4261-B24F-C362B86B2CC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4">
                    <a:extLst>
                      <a:ext uri="{FF2B5EF4-FFF2-40B4-BE49-F238E27FC236}">
                        <a16:creationId xmlns:a16="http://schemas.microsoft.com/office/drawing/2014/main" id="{4285ED6B-5DAB-4093-A21A-0971CE8E3ABB}"/>
                      </a:ext>
                    </a:extLst>
                  </p:cNvPr>
                  <p:cNvSpPr/>
                  <p:nvPr/>
                </p:nvSpPr>
                <p:spPr>
                  <a:xfrm rot="469201">
                    <a:off x="4596697" y="2775315"/>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5">
                    <a:extLst>
                      <a:ext uri="{FF2B5EF4-FFF2-40B4-BE49-F238E27FC236}">
                        <a16:creationId xmlns:a16="http://schemas.microsoft.com/office/drawing/2014/main" id="{A7173290-9BD4-414F-B367-135798EBB372}"/>
                      </a:ext>
                    </a:extLst>
                  </p:cNvPr>
                  <p:cNvSpPr/>
                  <p:nvPr/>
                </p:nvSpPr>
                <p:spPr>
                  <a:xfrm rot="20356230">
                    <a:off x="4337990" y="1882799"/>
                    <a:ext cx="290675" cy="108406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6">
                    <a:extLst>
                      <a:ext uri="{FF2B5EF4-FFF2-40B4-BE49-F238E27FC236}">
                        <a16:creationId xmlns:a16="http://schemas.microsoft.com/office/drawing/2014/main" id="{5D02D990-D902-40D7-95EC-B0797195D5FF}"/>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7">
                    <a:extLst>
                      <a:ext uri="{FF2B5EF4-FFF2-40B4-BE49-F238E27FC236}">
                        <a16:creationId xmlns:a16="http://schemas.microsoft.com/office/drawing/2014/main" id="{FD3268EB-47D4-499E-88FD-E617E1512A4A}"/>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FB3D1B3-EE99-41CD-AA0B-26F0BBD9E6E2}"/>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9">
                    <a:extLst>
                      <a:ext uri="{FF2B5EF4-FFF2-40B4-BE49-F238E27FC236}">
                        <a16:creationId xmlns:a16="http://schemas.microsoft.com/office/drawing/2014/main" id="{78A256D1-0B5F-4E16-AF39-901D84446365}"/>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97379541-1BD0-40CF-888A-5DFC9B7458CD}"/>
                    </a:ext>
                  </a:extLst>
                </p:cNvPr>
                <p:cNvGrpSpPr/>
                <p:nvPr/>
              </p:nvGrpSpPr>
              <p:grpSpPr>
                <a:xfrm flipH="1">
                  <a:off x="3542885" y="3958355"/>
                  <a:ext cx="283852" cy="761657"/>
                  <a:chOff x="6699589" y="2735033"/>
                  <a:chExt cx="965234" cy="2590001"/>
                </a:xfrm>
              </p:grpSpPr>
              <p:sp>
                <p:nvSpPr>
                  <p:cNvPr id="41" name="Rounded Rectangle 17">
                    <a:extLst>
                      <a:ext uri="{FF2B5EF4-FFF2-40B4-BE49-F238E27FC236}">
                        <a16:creationId xmlns:a16="http://schemas.microsoft.com/office/drawing/2014/main" id="{DC895AA7-DE9A-493B-8169-34DC8305237F}"/>
                      </a:ext>
                    </a:extLst>
                  </p:cNvPr>
                  <p:cNvSpPr/>
                  <p:nvPr/>
                </p:nvSpPr>
                <p:spPr>
                  <a:xfrm rot="10800000">
                    <a:off x="6885605" y="2737498"/>
                    <a:ext cx="593199" cy="775993"/>
                  </a:xfrm>
                  <a:prstGeom prst="roundRect">
                    <a:avLst>
                      <a:gd name="adj" fmla="val 426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7">
                    <a:extLst>
                      <a:ext uri="{FF2B5EF4-FFF2-40B4-BE49-F238E27FC236}">
                        <a16:creationId xmlns:a16="http://schemas.microsoft.com/office/drawing/2014/main" id="{DE212E4A-9355-4EE6-8658-64D5BB3B5F9D}"/>
                      </a:ext>
                    </a:extLst>
                  </p:cNvPr>
                  <p:cNvSpPr/>
                  <p:nvPr/>
                </p:nvSpPr>
                <p:spPr>
                  <a:xfrm rot="10800000">
                    <a:off x="6699589" y="3252965"/>
                    <a:ext cx="965234" cy="2072069"/>
                  </a:xfrm>
                  <a:prstGeom prst="roundRect">
                    <a:avLst>
                      <a:gd name="adj" fmla="val 217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gnetic Disk 42">
                    <a:extLst>
                      <a:ext uri="{FF2B5EF4-FFF2-40B4-BE49-F238E27FC236}">
                        <a16:creationId xmlns:a16="http://schemas.microsoft.com/office/drawing/2014/main" id="{1A6943BD-3CCE-4B95-8EBB-9135AE733ABB}"/>
                      </a:ext>
                    </a:extLst>
                  </p:cNvPr>
                  <p:cNvSpPr/>
                  <p:nvPr/>
                </p:nvSpPr>
                <p:spPr>
                  <a:xfrm>
                    <a:off x="6865904" y="2735033"/>
                    <a:ext cx="612900" cy="144723"/>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Isosceles Triangle 6">
                <a:extLst>
                  <a:ext uri="{FF2B5EF4-FFF2-40B4-BE49-F238E27FC236}">
                    <a16:creationId xmlns:a16="http://schemas.microsoft.com/office/drawing/2014/main" id="{1FC0DE9E-6E8C-4782-BC0D-77505DC6CDCE}"/>
                  </a:ext>
                </a:extLst>
              </p:cNvPr>
              <p:cNvSpPr/>
              <p:nvPr/>
            </p:nvSpPr>
            <p:spPr>
              <a:xfrm>
                <a:off x="10941268" y="5801710"/>
                <a:ext cx="451946" cy="4834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4A16A400-BC4F-45F1-BE6E-4A72E78CE53D}"/>
                </a:ext>
              </a:extLst>
            </p:cNvPr>
            <p:cNvGrpSpPr/>
            <p:nvPr/>
          </p:nvGrpSpPr>
          <p:grpSpPr>
            <a:xfrm>
              <a:off x="9968149" y="5088163"/>
              <a:ext cx="429209" cy="1606926"/>
              <a:chOff x="3719927" y="990600"/>
              <a:chExt cx="986008" cy="3779455"/>
            </a:xfrm>
            <a:solidFill>
              <a:schemeClr val="bg1"/>
            </a:solidFill>
          </p:grpSpPr>
          <p:sp>
            <p:nvSpPr>
              <p:cNvPr id="53" name="Rounded Rectangle 13">
                <a:extLst>
                  <a:ext uri="{FF2B5EF4-FFF2-40B4-BE49-F238E27FC236}">
                    <a16:creationId xmlns:a16="http://schemas.microsoft.com/office/drawing/2014/main" id="{FC338F3A-EB5E-4A72-9831-B21E29F1F371}"/>
                  </a:ext>
                </a:extLst>
              </p:cNvPr>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4">
                <a:extLst>
                  <a:ext uri="{FF2B5EF4-FFF2-40B4-BE49-F238E27FC236}">
                    <a16:creationId xmlns:a16="http://schemas.microsoft.com/office/drawing/2014/main" id="{C02A84C8-2795-4169-8E07-CF414B7E6C2F}"/>
                  </a:ext>
                </a:extLst>
              </p:cNvPr>
              <p:cNvSpPr/>
              <p:nvPr/>
            </p:nvSpPr>
            <p:spPr>
              <a:xfrm rot="5745961">
                <a:off x="4320028" y="2856130"/>
                <a:ext cx="561785" cy="21002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5">
                <a:extLst>
                  <a:ext uri="{FF2B5EF4-FFF2-40B4-BE49-F238E27FC236}">
                    <a16:creationId xmlns:a16="http://schemas.microsoft.com/office/drawing/2014/main" id="{A39734D3-F37C-4768-B4A3-65858B13EF7C}"/>
                  </a:ext>
                </a:extLst>
              </p:cNvPr>
              <p:cNvSpPr/>
              <p:nvPr/>
            </p:nvSpPr>
            <p:spPr>
              <a:xfrm rot="20356230">
                <a:off x="4318730" y="1891268"/>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6">
                <a:extLst>
                  <a:ext uri="{FF2B5EF4-FFF2-40B4-BE49-F238E27FC236}">
                    <a16:creationId xmlns:a16="http://schemas.microsoft.com/office/drawing/2014/main" id="{D6B461D3-8547-44EE-B4D4-B4591E79B782}"/>
                  </a:ext>
                </a:extLst>
              </p:cNvPr>
              <p:cNvSpPr/>
              <p:nvPr/>
            </p:nvSpPr>
            <p:spPr>
              <a:xfrm rot="1069183">
                <a:off x="3817347" y="3302077"/>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7">
                <a:extLst>
                  <a:ext uri="{FF2B5EF4-FFF2-40B4-BE49-F238E27FC236}">
                    <a16:creationId xmlns:a16="http://schemas.microsoft.com/office/drawing/2014/main" id="{BDDC4FA2-32BC-4DAE-9843-1E7FE4CC80B9}"/>
                  </a:ext>
                </a:extLst>
              </p:cNvPr>
              <p:cNvSpPr/>
              <p:nvPr/>
            </p:nvSpPr>
            <p:spPr>
              <a:xfrm rot="10017092">
                <a:off x="4245417" y="3449161"/>
                <a:ext cx="339233" cy="128464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D35E5B7-B677-404A-8F7C-D39D0D7C253F}"/>
                  </a:ext>
                </a:extLst>
              </p:cNvPr>
              <p:cNvSpPr/>
              <p:nvPr/>
            </p:nvSpPr>
            <p:spPr>
              <a:xfrm>
                <a:off x="3828296" y="990600"/>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9">
                <a:extLst>
                  <a:ext uri="{FF2B5EF4-FFF2-40B4-BE49-F238E27FC236}">
                    <a16:creationId xmlns:a16="http://schemas.microsoft.com/office/drawing/2014/main" id="{6AC60A35-217E-4544-967E-0F78F7352856}"/>
                  </a:ext>
                </a:extLst>
              </p:cNvPr>
              <p:cNvSpPr/>
              <p:nvPr/>
            </p:nvSpPr>
            <p:spPr>
              <a:xfrm rot="7107398">
                <a:off x="3174592" y="2376991"/>
                <a:ext cx="1349509"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F2412B93-A957-446A-AB93-5E82A1EF9F5D}"/>
                </a:ext>
              </a:extLst>
            </p:cNvPr>
            <p:cNvGrpSpPr/>
            <p:nvPr/>
          </p:nvGrpSpPr>
          <p:grpSpPr>
            <a:xfrm>
              <a:off x="9070426" y="5405311"/>
              <a:ext cx="672663" cy="911406"/>
              <a:chOff x="6432656" y="1210435"/>
              <a:chExt cx="1612762" cy="2445385"/>
            </a:xfrm>
          </p:grpSpPr>
          <p:grpSp>
            <p:nvGrpSpPr>
              <p:cNvPr id="61" name="Group 60">
                <a:extLst>
                  <a:ext uri="{FF2B5EF4-FFF2-40B4-BE49-F238E27FC236}">
                    <a16:creationId xmlns:a16="http://schemas.microsoft.com/office/drawing/2014/main" id="{454997C7-FDA4-4D96-8CAF-51403223FB9F}"/>
                  </a:ext>
                </a:extLst>
              </p:cNvPr>
              <p:cNvGrpSpPr/>
              <p:nvPr/>
            </p:nvGrpSpPr>
            <p:grpSpPr>
              <a:xfrm>
                <a:off x="6873174" y="1217760"/>
                <a:ext cx="1172244" cy="2392522"/>
                <a:chOff x="288648" y="1045622"/>
                <a:chExt cx="1903857" cy="3885726"/>
              </a:xfrm>
              <a:solidFill>
                <a:schemeClr val="tx1"/>
              </a:solidFill>
            </p:grpSpPr>
            <p:sp>
              <p:nvSpPr>
                <p:cNvPr id="65" name="Freeform: Shape 64">
                  <a:extLst>
                    <a:ext uri="{FF2B5EF4-FFF2-40B4-BE49-F238E27FC236}">
                      <a16:creationId xmlns:a16="http://schemas.microsoft.com/office/drawing/2014/main" id="{8309D32F-CDC7-47BC-B08E-A5A2D4BEFEDF}"/>
                    </a:ext>
                  </a:extLst>
                </p:cNvPr>
                <p:cNvSpPr/>
                <p:nvPr/>
              </p:nvSpPr>
              <p:spPr>
                <a:xfrm rot="9815699">
                  <a:off x="288648" y="1984237"/>
                  <a:ext cx="1903857" cy="2947111"/>
                </a:xfrm>
                <a:custGeom>
                  <a:avLst/>
                  <a:gdLst>
                    <a:gd name="connsiteX0" fmla="*/ 475322 w 1903857"/>
                    <a:gd name="connsiteY0" fmla="*/ 2936059 h 2947111"/>
                    <a:gd name="connsiteX1" fmla="*/ 283420 w 1903857"/>
                    <a:gd name="connsiteY1" fmla="*/ 2707820 h 2947111"/>
                    <a:gd name="connsiteX2" fmla="*/ 283091 w 1903857"/>
                    <a:gd name="connsiteY2" fmla="*/ 2685431 h 2947111"/>
                    <a:gd name="connsiteX3" fmla="*/ 4001 w 1903857"/>
                    <a:gd name="connsiteY3" fmla="*/ 1574214 h 2947111"/>
                    <a:gd name="connsiteX4" fmla="*/ 99739 w 1903857"/>
                    <a:gd name="connsiteY4" fmla="*/ 1414256 h 2947111"/>
                    <a:gd name="connsiteX5" fmla="*/ 99738 w 1903857"/>
                    <a:gd name="connsiteY5" fmla="*/ 1414258 h 2947111"/>
                    <a:gd name="connsiteX6" fmla="*/ 259695 w 1903857"/>
                    <a:gd name="connsiteY6" fmla="*/ 1509996 h 2947111"/>
                    <a:gd name="connsiteX7" fmla="*/ 422792 w 1903857"/>
                    <a:gd name="connsiteY7" fmla="*/ 2159372 h 2947111"/>
                    <a:gd name="connsiteX8" fmla="*/ 650096 w 1903857"/>
                    <a:gd name="connsiteY8" fmla="*/ 1387308 h 2947111"/>
                    <a:gd name="connsiteX9" fmla="*/ 670707 w 1903857"/>
                    <a:gd name="connsiteY9" fmla="*/ 1336705 h 2947111"/>
                    <a:gd name="connsiteX10" fmla="*/ 699164 w 1903857"/>
                    <a:gd name="connsiteY10" fmla="*/ 1293957 h 2947111"/>
                    <a:gd name="connsiteX11" fmla="*/ 687425 w 1903857"/>
                    <a:gd name="connsiteY11" fmla="*/ 1276547 h 2947111"/>
                    <a:gd name="connsiteX12" fmla="*/ 675311 w 1903857"/>
                    <a:gd name="connsiteY12" fmla="*/ 1216543 h 2947111"/>
                    <a:gd name="connsiteX13" fmla="*/ 675311 w 1903857"/>
                    <a:gd name="connsiteY13" fmla="*/ 154155 h 2947111"/>
                    <a:gd name="connsiteX14" fmla="*/ 829466 w 1903857"/>
                    <a:gd name="connsiteY14" fmla="*/ 0 h 2947111"/>
                    <a:gd name="connsiteX15" fmla="*/ 983621 w 1903857"/>
                    <a:gd name="connsiteY15" fmla="*/ 154155 h 2947111"/>
                    <a:gd name="connsiteX16" fmla="*/ 983621 w 1903857"/>
                    <a:gd name="connsiteY16" fmla="*/ 1204600 h 2947111"/>
                    <a:gd name="connsiteX17" fmla="*/ 985046 w 1903857"/>
                    <a:gd name="connsiteY17" fmla="*/ 1204725 h 2947111"/>
                    <a:gd name="connsiteX18" fmla="*/ 985045 w 1903857"/>
                    <a:gd name="connsiteY18" fmla="*/ 1204726 h 2947111"/>
                    <a:gd name="connsiteX19" fmla="*/ 1002144 w 1903857"/>
                    <a:gd name="connsiteY19" fmla="*/ 1213749 h 2947111"/>
                    <a:gd name="connsiteX20" fmla="*/ 1620535 w 1903857"/>
                    <a:gd name="connsiteY20" fmla="*/ 304661 h 2947111"/>
                    <a:gd name="connsiteX21" fmla="*/ 1835987 w 1903857"/>
                    <a:gd name="connsiteY21" fmla="*/ 263658 h 2947111"/>
                    <a:gd name="connsiteX22" fmla="*/ 1835985 w 1903857"/>
                    <a:gd name="connsiteY22" fmla="*/ 263658 h 2947111"/>
                    <a:gd name="connsiteX23" fmla="*/ 1876989 w 1903857"/>
                    <a:gd name="connsiteY23" fmla="*/ 479110 h 2947111"/>
                    <a:gd name="connsiteX24" fmla="*/ 1225787 w 1903857"/>
                    <a:gd name="connsiteY24" fmla="*/ 1436435 h 2947111"/>
                    <a:gd name="connsiteX25" fmla="*/ 1181759 w 1903857"/>
                    <a:gd name="connsiteY25" fmla="*/ 1479492 h 2947111"/>
                    <a:gd name="connsiteX26" fmla="*/ 1177653 w 1903857"/>
                    <a:gd name="connsiteY26" fmla="*/ 1481133 h 2947111"/>
                    <a:gd name="connsiteX27" fmla="*/ 1177724 w 1903857"/>
                    <a:gd name="connsiteY27" fmla="*/ 1485979 h 2947111"/>
                    <a:gd name="connsiteX28" fmla="*/ 1167628 w 1903857"/>
                    <a:gd name="connsiteY28" fmla="*/ 1539677 h 2947111"/>
                    <a:gd name="connsiteX29" fmla="*/ 958194 w 1903857"/>
                    <a:gd name="connsiteY29" fmla="*/ 2251037 h 2947111"/>
                    <a:gd name="connsiteX30" fmla="*/ 1394950 w 1903857"/>
                    <a:gd name="connsiteY30" fmla="*/ 1791151 h 2947111"/>
                    <a:gd name="connsiteX31" fmla="*/ 1578086 w 1903857"/>
                    <a:gd name="connsiteY31" fmla="*/ 1786426 h 2947111"/>
                    <a:gd name="connsiteX32" fmla="*/ 1582811 w 1903857"/>
                    <a:gd name="connsiteY32" fmla="*/ 1969563 h 2947111"/>
                    <a:gd name="connsiteX33" fmla="*/ 788236 w 1903857"/>
                    <a:gd name="connsiteY33" fmla="*/ 2806218 h 2947111"/>
                    <a:gd name="connsiteX34" fmla="*/ 760282 w 1903857"/>
                    <a:gd name="connsiteY34" fmla="*/ 2848214 h 2947111"/>
                    <a:gd name="connsiteX35" fmla="*/ 475322 w 1903857"/>
                    <a:gd name="connsiteY35" fmla="*/ 2936059 h 294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3857" h="2947111">
                      <a:moveTo>
                        <a:pt x="475322" y="2936059"/>
                      </a:moveTo>
                      <a:cubicBezTo>
                        <a:pt x="368136" y="2904503"/>
                        <a:pt x="295360" y="2812261"/>
                        <a:pt x="283420" y="2707820"/>
                      </a:cubicBezTo>
                      <a:lnTo>
                        <a:pt x="283091" y="2685431"/>
                      </a:lnTo>
                      <a:lnTo>
                        <a:pt x="4001" y="1574214"/>
                      </a:lnTo>
                      <a:cubicBezTo>
                        <a:pt x="-13733" y="1503606"/>
                        <a:pt x="29131" y="1431990"/>
                        <a:pt x="99739" y="1414256"/>
                      </a:cubicBezTo>
                      <a:lnTo>
                        <a:pt x="99738" y="1414258"/>
                      </a:lnTo>
                      <a:cubicBezTo>
                        <a:pt x="170346" y="1396524"/>
                        <a:pt x="241961" y="1439388"/>
                        <a:pt x="259695" y="1509996"/>
                      </a:cubicBezTo>
                      <a:lnTo>
                        <a:pt x="422792" y="2159372"/>
                      </a:lnTo>
                      <a:lnTo>
                        <a:pt x="650096" y="1387308"/>
                      </a:lnTo>
                      <a:cubicBezTo>
                        <a:pt x="655356" y="1369444"/>
                        <a:pt x="662301" y="1352536"/>
                        <a:pt x="670707" y="1336705"/>
                      </a:cubicBezTo>
                      <a:lnTo>
                        <a:pt x="699164" y="1293957"/>
                      </a:lnTo>
                      <a:lnTo>
                        <a:pt x="687425" y="1276547"/>
                      </a:lnTo>
                      <a:cubicBezTo>
                        <a:pt x="679625" y="1258104"/>
                        <a:pt x="675311" y="1237827"/>
                        <a:pt x="675311" y="1216543"/>
                      </a:cubicBezTo>
                      <a:lnTo>
                        <a:pt x="675311" y="154155"/>
                      </a:lnTo>
                      <a:cubicBezTo>
                        <a:pt x="675311" y="69018"/>
                        <a:pt x="744329" y="0"/>
                        <a:pt x="829466" y="0"/>
                      </a:cubicBezTo>
                      <a:cubicBezTo>
                        <a:pt x="914603" y="0"/>
                        <a:pt x="983621" y="69018"/>
                        <a:pt x="983621" y="154155"/>
                      </a:cubicBezTo>
                      <a:lnTo>
                        <a:pt x="983621" y="1204600"/>
                      </a:lnTo>
                      <a:lnTo>
                        <a:pt x="985046" y="1204725"/>
                      </a:lnTo>
                      <a:lnTo>
                        <a:pt x="985045" y="1204726"/>
                      </a:lnTo>
                      <a:lnTo>
                        <a:pt x="1002144" y="1213749"/>
                      </a:lnTo>
                      <a:lnTo>
                        <a:pt x="1620535" y="304661"/>
                      </a:lnTo>
                      <a:cubicBezTo>
                        <a:pt x="1668707" y="233843"/>
                        <a:pt x="1765169" y="215486"/>
                        <a:pt x="1835987" y="263658"/>
                      </a:cubicBezTo>
                      <a:lnTo>
                        <a:pt x="1835985" y="263658"/>
                      </a:lnTo>
                      <a:cubicBezTo>
                        <a:pt x="1906803" y="311831"/>
                        <a:pt x="1925161" y="408292"/>
                        <a:pt x="1876989" y="479110"/>
                      </a:cubicBezTo>
                      <a:lnTo>
                        <a:pt x="1225787" y="1436435"/>
                      </a:lnTo>
                      <a:cubicBezTo>
                        <a:pt x="1213744" y="1454139"/>
                        <a:pt x="1198683" y="1468565"/>
                        <a:pt x="1181759" y="1479492"/>
                      </a:cubicBezTo>
                      <a:lnTo>
                        <a:pt x="1177653" y="1481133"/>
                      </a:lnTo>
                      <a:lnTo>
                        <a:pt x="1177724" y="1485979"/>
                      </a:lnTo>
                      <a:cubicBezTo>
                        <a:pt x="1176212" y="1503839"/>
                        <a:pt x="1172887" y="1521813"/>
                        <a:pt x="1167628" y="1539677"/>
                      </a:cubicBezTo>
                      <a:lnTo>
                        <a:pt x="958194" y="2251037"/>
                      </a:lnTo>
                      <a:lnTo>
                        <a:pt x="1394950" y="1791151"/>
                      </a:lnTo>
                      <a:cubicBezTo>
                        <a:pt x="1444217" y="1739274"/>
                        <a:pt x="1526210" y="1737159"/>
                        <a:pt x="1578086" y="1786426"/>
                      </a:cubicBezTo>
                      <a:cubicBezTo>
                        <a:pt x="1629962" y="1835694"/>
                        <a:pt x="1632077" y="1917686"/>
                        <a:pt x="1582811" y="1969563"/>
                      </a:cubicBezTo>
                      <a:lnTo>
                        <a:pt x="788236" y="2806218"/>
                      </a:lnTo>
                      <a:lnTo>
                        <a:pt x="760282" y="2848214"/>
                      </a:lnTo>
                      <a:cubicBezTo>
                        <a:pt x="693656" y="2929523"/>
                        <a:pt x="582505" y="2967616"/>
                        <a:pt x="475322" y="293605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Oval 65">
                  <a:extLst>
                    <a:ext uri="{FF2B5EF4-FFF2-40B4-BE49-F238E27FC236}">
                      <a16:creationId xmlns:a16="http://schemas.microsoft.com/office/drawing/2014/main" id="{539BFD8D-39BA-4D3A-9E1C-07F2A0DB578D}"/>
                    </a:ext>
                  </a:extLst>
                </p:cNvPr>
                <p:cNvSpPr/>
                <p:nvPr/>
              </p:nvSpPr>
              <p:spPr>
                <a:xfrm>
                  <a:off x="862223" y="104562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4797F66-4DC3-4FDD-B478-6D2DB336D425}"/>
                  </a:ext>
                </a:extLst>
              </p:cNvPr>
              <p:cNvGrpSpPr/>
              <p:nvPr/>
            </p:nvGrpSpPr>
            <p:grpSpPr>
              <a:xfrm>
                <a:off x="6432656" y="1210435"/>
                <a:ext cx="1156787" cy="2445385"/>
                <a:chOff x="2012743" y="1056767"/>
                <a:chExt cx="1858543" cy="3928857"/>
              </a:xfrm>
              <a:solidFill>
                <a:schemeClr val="tx1"/>
              </a:solidFill>
            </p:grpSpPr>
            <p:sp>
              <p:nvSpPr>
                <p:cNvPr id="63" name="Freeform: Shape 62">
                  <a:extLst>
                    <a:ext uri="{FF2B5EF4-FFF2-40B4-BE49-F238E27FC236}">
                      <a16:creationId xmlns:a16="http://schemas.microsoft.com/office/drawing/2014/main" id="{33560E73-F1CB-4418-94EE-8BAA34287E66}"/>
                    </a:ext>
                  </a:extLst>
                </p:cNvPr>
                <p:cNvSpPr/>
                <p:nvPr/>
              </p:nvSpPr>
              <p:spPr>
                <a:xfrm rot="9815699">
                  <a:off x="2012743" y="1999936"/>
                  <a:ext cx="1858543" cy="2985688"/>
                </a:xfrm>
                <a:custGeom>
                  <a:avLst/>
                  <a:gdLst>
                    <a:gd name="connsiteX0" fmla="*/ 465141 w 1858543"/>
                    <a:gd name="connsiteY0" fmla="*/ 2975914 h 2985688"/>
                    <a:gd name="connsiteX1" fmla="*/ 305075 w 1858543"/>
                    <a:gd name="connsiteY1" fmla="*/ 2819142 h 2985688"/>
                    <a:gd name="connsiteX2" fmla="*/ 298499 w 1858543"/>
                    <a:gd name="connsiteY2" fmla="*/ 2788432 h 2985688"/>
                    <a:gd name="connsiteX3" fmla="*/ 4037 w 1858543"/>
                    <a:gd name="connsiteY3" fmla="*/ 1616013 h 2985688"/>
                    <a:gd name="connsiteX4" fmla="*/ 100611 w 1858543"/>
                    <a:gd name="connsiteY4" fmla="*/ 1454660 h 2985688"/>
                    <a:gd name="connsiteX5" fmla="*/ 100610 w 1858543"/>
                    <a:gd name="connsiteY5" fmla="*/ 1454661 h 2985688"/>
                    <a:gd name="connsiteX6" fmla="*/ 261964 w 1858543"/>
                    <a:gd name="connsiteY6" fmla="*/ 1551234 h 2985688"/>
                    <a:gd name="connsiteX7" fmla="*/ 434104 w 1858543"/>
                    <a:gd name="connsiteY7" fmla="*/ 2236618 h 2985688"/>
                    <a:gd name="connsiteX8" fmla="*/ 546293 w 1858543"/>
                    <a:gd name="connsiteY8" fmla="*/ 1855559 h 2985688"/>
                    <a:gd name="connsiteX9" fmla="*/ 550647 w 1858543"/>
                    <a:gd name="connsiteY9" fmla="*/ 504186 h 2985688"/>
                    <a:gd name="connsiteX10" fmla="*/ 680020 w 1858543"/>
                    <a:gd name="connsiteY10" fmla="*/ 542275 h 2985688"/>
                    <a:gd name="connsiteX11" fmla="*/ 680020 w 1858543"/>
                    <a:gd name="connsiteY11" fmla="*/ 155501 h 2985688"/>
                    <a:gd name="connsiteX12" fmla="*/ 835521 w 1858543"/>
                    <a:gd name="connsiteY12" fmla="*/ 0 h 2985688"/>
                    <a:gd name="connsiteX13" fmla="*/ 991022 w 1858543"/>
                    <a:gd name="connsiteY13" fmla="*/ 155501 h 2985688"/>
                    <a:gd name="connsiteX14" fmla="*/ 991022 w 1858543"/>
                    <a:gd name="connsiteY14" fmla="*/ 633838 h 2985688"/>
                    <a:gd name="connsiteX15" fmla="*/ 1296204 w 1858543"/>
                    <a:gd name="connsiteY15" fmla="*/ 723687 h 2985688"/>
                    <a:gd name="connsiteX16" fmla="*/ 1572746 w 1858543"/>
                    <a:gd name="connsiteY16" fmla="*/ 317145 h 2985688"/>
                    <a:gd name="connsiteX17" fmla="*/ 1790079 w 1858543"/>
                    <a:gd name="connsiteY17" fmla="*/ 275783 h 2985688"/>
                    <a:gd name="connsiteX18" fmla="*/ 1790078 w 1858543"/>
                    <a:gd name="connsiteY18" fmla="*/ 275784 h 2985688"/>
                    <a:gd name="connsiteX19" fmla="*/ 1831440 w 1858543"/>
                    <a:gd name="connsiteY19" fmla="*/ 493117 h 2985688"/>
                    <a:gd name="connsiteX20" fmla="*/ 1611462 w 1858543"/>
                    <a:gd name="connsiteY20" fmla="*/ 816503 h 2985688"/>
                    <a:gd name="connsiteX21" fmla="*/ 1715962 w 1858543"/>
                    <a:gd name="connsiteY21" fmla="*/ 847268 h 2985688"/>
                    <a:gd name="connsiteX22" fmla="*/ 1020841 w 1858543"/>
                    <a:gd name="connsiteY22" fmla="*/ 1933139 h 2985688"/>
                    <a:gd name="connsiteX23" fmla="*/ 911810 w 1858543"/>
                    <a:gd name="connsiteY23" fmla="*/ 2303472 h 2985688"/>
                    <a:gd name="connsiteX24" fmla="*/ 1332168 w 1858543"/>
                    <a:gd name="connsiteY24" fmla="*/ 1860851 h 2985688"/>
                    <a:gd name="connsiteX25" fmla="*/ 1516903 w 1858543"/>
                    <a:gd name="connsiteY25" fmla="*/ 1856085 h 2985688"/>
                    <a:gd name="connsiteX26" fmla="*/ 1516902 w 1858543"/>
                    <a:gd name="connsiteY26" fmla="*/ 1856086 h 2985688"/>
                    <a:gd name="connsiteX27" fmla="*/ 1521668 w 1858543"/>
                    <a:gd name="connsiteY27" fmla="*/ 2040822 h 2985688"/>
                    <a:gd name="connsiteX28" fmla="*/ 740070 w 1858543"/>
                    <a:gd name="connsiteY28" fmla="*/ 2863814 h 2985688"/>
                    <a:gd name="connsiteX29" fmla="*/ 717166 w 1858543"/>
                    <a:gd name="connsiteY29" fmla="*/ 2898222 h 2985688"/>
                    <a:gd name="connsiteX30" fmla="*/ 684620 w 1858543"/>
                    <a:gd name="connsiteY30" fmla="*/ 2930884 h 2985688"/>
                    <a:gd name="connsiteX31" fmla="*/ 649483 w 1858543"/>
                    <a:gd name="connsiteY31" fmla="*/ 2954647 h 2985688"/>
                    <a:gd name="connsiteX32" fmla="*/ 635013 w 1858543"/>
                    <a:gd name="connsiteY32" fmla="*/ 2965904 h 2985688"/>
                    <a:gd name="connsiteX33" fmla="*/ 599538 w 1858543"/>
                    <a:gd name="connsiteY33" fmla="*/ 2979382 h 2985688"/>
                    <a:gd name="connsiteX34" fmla="*/ 579144 w 1858543"/>
                    <a:gd name="connsiteY34" fmla="*/ 2977937 h 2985688"/>
                    <a:gd name="connsiteX35" fmla="*/ 559518 w 1858543"/>
                    <a:gd name="connsiteY35" fmla="*/ 2984156 h 2985688"/>
                    <a:gd name="connsiteX36" fmla="*/ 465141 w 1858543"/>
                    <a:gd name="connsiteY36" fmla="*/ 2975914 h 298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8543" h="2985688">
                      <a:moveTo>
                        <a:pt x="465141" y="2975914"/>
                      </a:moveTo>
                      <a:cubicBezTo>
                        <a:pt x="386144" y="2952657"/>
                        <a:pt x="328280" y="2892127"/>
                        <a:pt x="305075" y="2819142"/>
                      </a:cubicBezTo>
                      <a:lnTo>
                        <a:pt x="298499" y="2788432"/>
                      </a:lnTo>
                      <a:lnTo>
                        <a:pt x="4037" y="1616013"/>
                      </a:lnTo>
                      <a:cubicBezTo>
                        <a:pt x="-13852" y="1544788"/>
                        <a:pt x="29386" y="1472549"/>
                        <a:pt x="100611" y="1454660"/>
                      </a:cubicBezTo>
                      <a:lnTo>
                        <a:pt x="100610" y="1454661"/>
                      </a:lnTo>
                      <a:cubicBezTo>
                        <a:pt x="171835" y="1436772"/>
                        <a:pt x="244075" y="1480009"/>
                        <a:pt x="261964" y="1551234"/>
                      </a:cubicBezTo>
                      <a:lnTo>
                        <a:pt x="434104" y="2236618"/>
                      </a:lnTo>
                      <a:lnTo>
                        <a:pt x="546293" y="1855559"/>
                      </a:lnTo>
                      <a:lnTo>
                        <a:pt x="550647" y="504186"/>
                      </a:lnTo>
                      <a:lnTo>
                        <a:pt x="680020" y="542275"/>
                      </a:lnTo>
                      <a:lnTo>
                        <a:pt x="680020" y="155501"/>
                      </a:lnTo>
                      <a:cubicBezTo>
                        <a:pt x="680020" y="69620"/>
                        <a:pt x="749640" y="0"/>
                        <a:pt x="835521" y="0"/>
                      </a:cubicBezTo>
                      <a:cubicBezTo>
                        <a:pt x="921402" y="0"/>
                        <a:pt x="991022" y="69620"/>
                        <a:pt x="991022" y="155501"/>
                      </a:cubicBezTo>
                      <a:lnTo>
                        <a:pt x="991022" y="633838"/>
                      </a:lnTo>
                      <a:lnTo>
                        <a:pt x="1296204" y="723687"/>
                      </a:lnTo>
                      <a:lnTo>
                        <a:pt x="1572746" y="317145"/>
                      </a:lnTo>
                      <a:cubicBezTo>
                        <a:pt x="1621340" y="245708"/>
                        <a:pt x="1718643" y="227190"/>
                        <a:pt x="1790079" y="275783"/>
                      </a:cubicBezTo>
                      <a:lnTo>
                        <a:pt x="1790078" y="275784"/>
                      </a:lnTo>
                      <a:cubicBezTo>
                        <a:pt x="1861514" y="324377"/>
                        <a:pt x="1880033" y="421680"/>
                        <a:pt x="1831440" y="493117"/>
                      </a:cubicBezTo>
                      <a:lnTo>
                        <a:pt x="1611462" y="816503"/>
                      </a:lnTo>
                      <a:lnTo>
                        <a:pt x="1715962" y="847268"/>
                      </a:lnTo>
                      <a:lnTo>
                        <a:pt x="1020841" y="1933139"/>
                      </a:lnTo>
                      <a:lnTo>
                        <a:pt x="911810" y="2303472"/>
                      </a:lnTo>
                      <a:lnTo>
                        <a:pt x="1332168" y="1860851"/>
                      </a:lnTo>
                      <a:cubicBezTo>
                        <a:pt x="1381865" y="1808522"/>
                        <a:pt x="1464574" y="1806387"/>
                        <a:pt x="1516903" y="1856085"/>
                      </a:cubicBezTo>
                      <a:lnTo>
                        <a:pt x="1516902" y="1856086"/>
                      </a:lnTo>
                      <a:cubicBezTo>
                        <a:pt x="1569231" y="1905784"/>
                        <a:pt x="1571366" y="1988492"/>
                        <a:pt x="1521668" y="2040822"/>
                      </a:cubicBezTo>
                      <a:lnTo>
                        <a:pt x="740070" y="2863814"/>
                      </a:lnTo>
                      <a:lnTo>
                        <a:pt x="717166" y="2898222"/>
                      </a:lnTo>
                      <a:cubicBezTo>
                        <a:pt x="707345" y="2910207"/>
                        <a:pt x="696430" y="2921131"/>
                        <a:pt x="684620" y="2930884"/>
                      </a:cubicBezTo>
                      <a:lnTo>
                        <a:pt x="649483" y="2954647"/>
                      </a:lnTo>
                      <a:lnTo>
                        <a:pt x="635013" y="2965904"/>
                      </a:lnTo>
                      <a:cubicBezTo>
                        <a:pt x="623791" y="2972175"/>
                        <a:pt x="611827" y="2976672"/>
                        <a:pt x="599538" y="2979382"/>
                      </a:cubicBezTo>
                      <a:lnTo>
                        <a:pt x="579144" y="2977937"/>
                      </a:lnTo>
                      <a:lnTo>
                        <a:pt x="559518" y="2984156"/>
                      </a:lnTo>
                      <a:cubicBezTo>
                        <a:pt x="528728" y="2987676"/>
                        <a:pt x="496740" y="2985217"/>
                        <a:pt x="465141" y="29759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Oval 63">
                  <a:extLst>
                    <a:ext uri="{FF2B5EF4-FFF2-40B4-BE49-F238E27FC236}">
                      <a16:creationId xmlns:a16="http://schemas.microsoft.com/office/drawing/2014/main" id="{32A1EE2A-1747-4F15-A9C0-56A0043A7B68}"/>
                    </a:ext>
                  </a:extLst>
                </p:cNvPr>
                <p:cNvSpPr/>
                <p:nvPr/>
              </p:nvSpPr>
              <p:spPr>
                <a:xfrm>
                  <a:off x="2533764" y="1056767"/>
                  <a:ext cx="815269" cy="8153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a:extLst>
                <a:ext uri="{FF2B5EF4-FFF2-40B4-BE49-F238E27FC236}">
                  <a16:creationId xmlns:a16="http://schemas.microsoft.com/office/drawing/2014/main" id="{54F170E6-4D85-47CC-A9D6-A144A603E01E}"/>
                </a:ext>
              </a:extLst>
            </p:cNvPr>
            <p:cNvGrpSpPr/>
            <p:nvPr/>
          </p:nvGrpSpPr>
          <p:grpSpPr>
            <a:xfrm>
              <a:off x="10384219" y="5159564"/>
              <a:ext cx="383015" cy="600106"/>
              <a:chOff x="7614286" y="2673590"/>
              <a:chExt cx="1754411" cy="3520920"/>
            </a:xfrm>
            <a:solidFill>
              <a:schemeClr val="tx1"/>
            </a:solidFill>
          </p:grpSpPr>
          <p:sp>
            <p:nvSpPr>
              <p:cNvPr id="68" name="Rounded Rectangle 36">
                <a:extLst>
                  <a:ext uri="{FF2B5EF4-FFF2-40B4-BE49-F238E27FC236}">
                    <a16:creationId xmlns:a16="http://schemas.microsoft.com/office/drawing/2014/main" id="{27127E52-E1C7-4F25-8ED7-A28902811EBF}"/>
                  </a:ext>
                </a:extLst>
              </p:cNvPr>
              <p:cNvSpPr/>
              <p:nvPr/>
            </p:nvSpPr>
            <p:spPr>
              <a:xfrm rot="10454407">
                <a:off x="8283548" y="3678802"/>
                <a:ext cx="1085149" cy="39269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A8A4ABB-0540-4461-94A5-CBDB8BE5F686}"/>
                  </a:ext>
                </a:extLst>
              </p:cNvPr>
              <p:cNvSpPr/>
              <p:nvPr/>
            </p:nvSpPr>
            <p:spPr>
              <a:xfrm>
                <a:off x="7956133" y="2673590"/>
                <a:ext cx="997056" cy="105551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35">
                <a:extLst>
                  <a:ext uri="{FF2B5EF4-FFF2-40B4-BE49-F238E27FC236}">
                    <a16:creationId xmlns:a16="http://schemas.microsoft.com/office/drawing/2014/main" id="{36EF910C-CA89-41EB-B6CE-B26BD60749A5}"/>
                  </a:ext>
                </a:extLst>
              </p:cNvPr>
              <p:cNvSpPr/>
              <p:nvPr/>
            </p:nvSpPr>
            <p:spPr>
              <a:xfrm rot="21445812">
                <a:off x="8310189" y="3768208"/>
                <a:ext cx="568322" cy="1677024"/>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38">
                <a:extLst>
                  <a:ext uri="{FF2B5EF4-FFF2-40B4-BE49-F238E27FC236}">
                    <a16:creationId xmlns:a16="http://schemas.microsoft.com/office/drawing/2014/main" id="{C87EA948-20D1-4944-AC45-D9E1104C7D8D}"/>
                  </a:ext>
                </a:extLst>
              </p:cNvPr>
              <p:cNvSpPr/>
              <p:nvPr/>
            </p:nvSpPr>
            <p:spPr>
              <a:xfrm rot="1088844">
                <a:off x="7614286" y="3717816"/>
                <a:ext cx="1199522" cy="324483"/>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39">
                <a:extLst>
                  <a:ext uri="{FF2B5EF4-FFF2-40B4-BE49-F238E27FC236}">
                    <a16:creationId xmlns:a16="http://schemas.microsoft.com/office/drawing/2014/main" id="{3B9D1D0B-571E-4809-AC4E-EA62559C56F4}"/>
                  </a:ext>
                </a:extLst>
              </p:cNvPr>
              <p:cNvSpPr/>
              <p:nvPr/>
            </p:nvSpPr>
            <p:spPr>
              <a:xfrm rot="17208686">
                <a:off x="8056605" y="5608782"/>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40">
                <a:extLst>
                  <a:ext uri="{FF2B5EF4-FFF2-40B4-BE49-F238E27FC236}">
                    <a16:creationId xmlns:a16="http://schemas.microsoft.com/office/drawing/2014/main" id="{B0E741C4-4355-4DBB-8690-D7A89985F7B3}"/>
                  </a:ext>
                </a:extLst>
              </p:cNvPr>
              <p:cNvSpPr/>
              <p:nvPr/>
            </p:nvSpPr>
            <p:spPr>
              <a:xfrm rot="16200000">
                <a:off x="8273076" y="5583872"/>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2A6EF5F0-7324-4714-A473-4201CB9AF879}"/>
                </a:ext>
              </a:extLst>
            </p:cNvPr>
            <p:cNvGrpSpPr/>
            <p:nvPr/>
          </p:nvGrpSpPr>
          <p:grpSpPr>
            <a:xfrm flipH="1">
              <a:off x="10641723" y="5185840"/>
              <a:ext cx="383015" cy="600106"/>
              <a:chOff x="7614286" y="2673590"/>
              <a:chExt cx="1754411" cy="3520920"/>
            </a:xfrm>
            <a:solidFill>
              <a:schemeClr val="tx1"/>
            </a:solidFill>
          </p:grpSpPr>
          <p:sp>
            <p:nvSpPr>
              <p:cNvPr id="75" name="Rounded Rectangle 36">
                <a:extLst>
                  <a:ext uri="{FF2B5EF4-FFF2-40B4-BE49-F238E27FC236}">
                    <a16:creationId xmlns:a16="http://schemas.microsoft.com/office/drawing/2014/main" id="{39045C57-2310-4DA2-BCC2-4F409CC2221A}"/>
                  </a:ext>
                </a:extLst>
              </p:cNvPr>
              <p:cNvSpPr/>
              <p:nvPr/>
            </p:nvSpPr>
            <p:spPr>
              <a:xfrm rot="10454407">
                <a:off x="8283548" y="3678802"/>
                <a:ext cx="1085149" cy="39269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076E511-2B7B-4E9A-BFE7-DD5176F3CF51}"/>
                  </a:ext>
                </a:extLst>
              </p:cNvPr>
              <p:cNvSpPr/>
              <p:nvPr/>
            </p:nvSpPr>
            <p:spPr>
              <a:xfrm>
                <a:off x="7956133" y="2673590"/>
                <a:ext cx="997056" cy="105551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35">
                <a:extLst>
                  <a:ext uri="{FF2B5EF4-FFF2-40B4-BE49-F238E27FC236}">
                    <a16:creationId xmlns:a16="http://schemas.microsoft.com/office/drawing/2014/main" id="{740AC3AF-2676-4595-ACD5-1E477EF9A197}"/>
                  </a:ext>
                </a:extLst>
              </p:cNvPr>
              <p:cNvSpPr/>
              <p:nvPr/>
            </p:nvSpPr>
            <p:spPr>
              <a:xfrm rot="21445812">
                <a:off x="8310189" y="3768208"/>
                <a:ext cx="568322" cy="1677024"/>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38">
                <a:extLst>
                  <a:ext uri="{FF2B5EF4-FFF2-40B4-BE49-F238E27FC236}">
                    <a16:creationId xmlns:a16="http://schemas.microsoft.com/office/drawing/2014/main" id="{7D57DC22-4A0D-4D70-B45C-50E47265487A}"/>
                  </a:ext>
                </a:extLst>
              </p:cNvPr>
              <p:cNvSpPr/>
              <p:nvPr/>
            </p:nvSpPr>
            <p:spPr>
              <a:xfrm rot="1088844">
                <a:off x="7614286" y="3717816"/>
                <a:ext cx="1199522" cy="324483"/>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9">
                <a:extLst>
                  <a:ext uri="{FF2B5EF4-FFF2-40B4-BE49-F238E27FC236}">
                    <a16:creationId xmlns:a16="http://schemas.microsoft.com/office/drawing/2014/main" id="{FB1701E2-7148-4909-AEA1-A871F030470F}"/>
                  </a:ext>
                </a:extLst>
              </p:cNvPr>
              <p:cNvSpPr/>
              <p:nvPr/>
            </p:nvSpPr>
            <p:spPr>
              <a:xfrm rot="17208686">
                <a:off x="8056605" y="5608782"/>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40">
                <a:extLst>
                  <a:ext uri="{FF2B5EF4-FFF2-40B4-BE49-F238E27FC236}">
                    <a16:creationId xmlns:a16="http://schemas.microsoft.com/office/drawing/2014/main" id="{B9933328-9C97-4099-A68B-B6E727B1F6D8}"/>
                  </a:ext>
                </a:extLst>
              </p:cNvPr>
              <p:cNvSpPr/>
              <p:nvPr/>
            </p:nvSpPr>
            <p:spPr>
              <a:xfrm rot="16200000">
                <a:off x="8273076" y="5583872"/>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574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animEffect transition="in" filter="dissolve">
                                      <p:cBhvr>
                                        <p:cTn id="15" dur="500"/>
                                        <p:tgtEl>
                                          <p:spTgt spid="3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34">
                                            <p:txEl>
                                              <p:pRg st="5" end="5"/>
                                            </p:txEl>
                                          </p:spTgt>
                                        </p:tgtEl>
                                        <p:attrNameLst>
                                          <p:attrName>style.visibility</p:attrName>
                                        </p:attrNameLst>
                                      </p:cBhvr>
                                      <p:to>
                                        <p:strVal val="visible"/>
                                      </p:to>
                                    </p:set>
                                    <p:animEffect transition="in" filter="dissolve">
                                      <p:cBhvr>
                                        <p:cTn id="21" dur="500"/>
                                        <p:tgtEl>
                                          <p:spTgt spid="34">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4">
                                            <p:txEl>
                                              <p:pRg st="6" end="6"/>
                                            </p:txEl>
                                          </p:spTgt>
                                        </p:tgtEl>
                                        <p:attrNameLst>
                                          <p:attrName>style.visibility</p:attrName>
                                        </p:attrNameLst>
                                      </p:cBhvr>
                                      <p:to>
                                        <p:strVal val="visible"/>
                                      </p:to>
                                    </p:set>
                                    <p:animEffect transition="in" filter="dissolve">
                                      <p:cBhvr>
                                        <p:cTn id="24" dur="500"/>
                                        <p:tgtEl>
                                          <p:spTgt spid="3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A0188D-15C8-40D4-9896-32873F0B5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2969"/>
          </a:xfrm>
          <a:prstGeom prst="rect">
            <a:avLst/>
          </a:prstGeom>
        </p:spPr>
      </p:pic>
      <p:sp>
        <p:nvSpPr>
          <p:cNvPr id="34" name="TextBox 33"/>
          <p:cNvSpPr txBox="1"/>
          <p:nvPr/>
        </p:nvSpPr>
        <p:spPr>
          <a:xfrm>
            <a:off x="2974427" y="754117"/>
            <a:ext cx="6172200" cy="1415772"/>
          </a:xfrm>
          <a:prstGeom prst="rect">
            <a:avLst/>
          </a:prstGeom>
          <a:noFill/>
        </p:spPr>
        <p:txBody>
          <a:bodyPr wrap="square" rtlCol="0">
            <a:spAutoFit/>
          </a:bodyPr>
          <a:lstStyle/>
          <a:p>
            <a:pPr fontAlgn="base"/>
            <a:r>
              <a:rPr lang="en-US" dirty="0">
                <a:solidFill>
                  <a:schemeClr val="bg1"/>
                </a:solidFill>
              </a:rPr>
              <a:t>An earmark of false religion is its attempt to hide its emptiness in such things as pomp and ceremony, grandeur and elegance. </a:t>
            </a:r>
            <a:r>
              <a:rPr lang="en-US" sz="1400" dirty="0">
                <a:solidFill>
                  <a:schemeClr val="bg1"/>
                </a:solidFill>
              </a:rPr>
              <a:t>JFM and RLM</a:t>
            </a:r>
          </a:p>
          <a:p>
            <a:pPr fontAlgn="base"/>
            <a:endParaRPr lang="en-US" dirty="0">
              <a:solidFill>
                <a:schemeClr val="bg1"/>
              </a:solidFill>
            </a:endParaRPr>
          </a:p>
          <a:p>
            <a:pPr fontAlgn="base"/>
            <a:endParaRPr lang="en-US" dirty="0">
              <a:solidFill>
                <a:schemeClr val="bg1"/>
              </a:solidFill>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11:8-15</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Elephant" pitchFamily="18" charset="0"/>
              </a:rPr>
              <a:t>Noah’s Empire</a:t>
            </a:r>
          </a:p>
        </p:txBody>
      </p:sp>
      <p:sp>
        <p:nvSpPr>
          <p:cNvPr id="9" name="TextBox 8"/>
          <p:cNvSpPr txBox="1"/>
          <p:nvPr/>
        </p:nvSpPr>
        <p:spPr>
          <a:xfrm>
            <a:off x="2362200" y="4800600"/>
            <a:ext cx="7391400" cy="2492990"/>
          </a:xfrm>
          <a:prstGeom prst="rect">
            <a:avLst/>
          </a:prstGeom>
          <a:noFill/>
        </p:spPr>
        <p:txBody>
          <a:bodyPr wrap="square" rtlCol="0">
            <a:spAutoFit/>
          </a:bodyPr>
          <a:lstStyle/>
          <a:p>
            <a:pPr fontAlgn="base"/>
            <a:r>
              <a:rPr lang="en-US" dirty="0">
                <a:solidFill>
                  <a:schemeClr val="bg1"/>
                </a:solidFill>
              </a:rPr>
              <a:t>The purpose of great and spacious buildings, ornate in décor, is to create a sense of reverence and awe that otherwise would be lacking. </a:t>
            </a:r>
          </a:p>
          <a:p>
            <a:pPr fontAlgn="base"/>
            <a:endParaRPr lang="en-US" dirty="0">
              <a:solidFill>
                <a:schemeClr val="bg1"/>
              </a:solidFill>
            </a:endParaRPr>
          </a:p>
          <a:p>
            <a:pPr algn="ctr" fontAlgn="base"/>
            <a:r>
              <a:rPr lang="en-US" sz="2800" dirty="0">
                <a:solidFill>
                  <a:schemeClr val="bg1"/>
                </a:solidFill>
              </a:rPr>
              <a:t> </a:t>
            </a:r>
            <a:r>
              <a:rPr lang="en-US" sz="2800" dirty="0">
                <a:solidFill>
                  <a:srgbClr val="FFFF00"/>
                </a:solidFill>
              </a:rPr>
              <a:t>However…</a:t>
            </a:r>
          </a:p>
          <a:p>
            <a:pPr algn="ctr" fontAlgn="base"/>
            <a:endParaRPr lang="en-US" dirty="0">
              <a:solidFill>
                <a:schemeClr val="bg1"/>
              </a:solidFill>
            </a:endParaRPr>
          </a:p>
          <a:p>
            <a:pPr algn="ctr" fontAlgn="base"/>
            <a:r>
              <a:rPr lang="en-US" sz="2000" dirty="0">
                <a:solidFill>
                  <a:srgbClr val="FFFF00"/>
                </a:solidFill>
              </a:rPr>
              <a:t>These are the kingdoms of the world</a:t>
            </a:r>
          </a:p>
          <a:p>
            <a:pPr fontAlgn="base"/>
            <a:endParaRPr lang="en-US" dirty="0">
              <a:solidFill>
                <a:schemeClr val="bg1"/>
              </a:solidFill>
            </a:endParaRPr>
          </a:p>
          <a:p>
            <a:pPr fontAlgn="base"/>
            <a:endParaRPr lang="en-US" dirty="0">
              <a:solidFill>
                <a:schemeClr val="bg1"/>
              </a:solidFill>
            </a:endParaRPr>
          </a:p>
        </p:txBody>
      </p:sp>
      <p:sp>
        <p:nvSpPr>
          <p:cNvPr id="23556" name="AutoShape 4" descr="data:image/jpeg;base64,/9j/4AAQSkZJRgABAQAAAQABAAD/2wCEAAkGBxQTEhUUExQWFhQXGBobGRcXGR0YGxsXGhgWGBgeHhwcHSggGh4lHBgYITEiJSorLi4uFx8zODMsNyktLisBCgoKDg0OGxAQGywkICYsLCw0LywsLCwsLCwsLCwsLCwsLCwsLCwsLCwsLCwsLCwsLCwsLCwsLCwsLCwsLCwsLP/AABEIALkBEAMBIgACEQEDEQH/xAAbAAACAwEBAQAAAAAAAAAAAAADBAIFBgEAB//EAEkQAAIBAwIEAwUDCAcHAwUBAAECEQADIRIxBCJBUQVhcRMygZGhBkKxIzNScsHR4fAUYoKSsrPxFTRDc3SiwkSDtCRTw8TSFv/EABoBAAIDAQEAAAAAAAAAAAAAAAIDAAEEBQb/xAAuEQACAgICAQMEAgEDBQAAAAABAgARAyESMQQTQVEiMmFxgaGRFLHxBUPB4fD/2gAMAwEAAhEDEQA/AMhbJJHNHzo54YnrPoZ+lPWuDjf6U4LSdFE9zvWFslH/ANT0+PECtN/vK3h+BciRqA7gNTtvgAcPdb5A58/4Uw1w948ukUo/FADb8aAnM2+o1cWFRXc4vgjFtIe3P3d8j9lMENaiVJPQuDE+VVr+IRkCKa/22xECTP6QJ/hSciZ2+4WJeM4kP0mEDajLd99s+VPWLFt8THXmiPnWfd2c9cdKcso+AFJo/Qbho0YBzry2I9xHhYGSCAdjQrfAr3NO2HYIVK9Z647xTCICZCx61k55V0TDAxndRezwwA96PiKZs2xkax+H1iKmtsH70etEtWh94rPTrWc5TfcdxsSaXF/THrGDQuOvhQJhj0giPjRza3yuemn+GKVvcCD96aAspOzKRYvb4sfeVSP52o95RuDy5z1qDcJGwzQmtXYicen8xVMReo4Y/eFt2gYIhu8GSP4edWKr8qpbKujSDHpNP23uA4JPlkj5UJ/coqfaONanNRNuiC82AUWBH3Qfr/rRBcHUAfH+YoLIiCT7iR4fhWZgACScCK0Nj7K3IlmVfLJqf2PsqXdzuANM9J3rXLXV8HwkyY+T3OP53mumTgk+deLeD3LBBYSD94bT59vjSa+lfSOP4ZXRkbZhFfNnXSSOoJHrnes/neMMDDj0Zr/6f5hzqVbsSWqkOJGT6UzqpVzJbyFZlc3OlYnGiBHalbpxufwpTj/EtFwoM6YB5esZg6tpK5qvveME5AP92egzueuox51qXx8p2Jmfycd0faWTtvuPKTQbNsEsY6+dV/D+KksAQJPSNMg5ABG22cUJ/EZtq6lpJYnmHmp7fpdulGMGQe8MZkPQmhtWo6elEa0PjWTt+I3JkEwSDzOxggk/LP0q38I4t9SIZKzGTPSeslc9Zg9qs43G7h2PiWYsDyn1qSIJgxTq2gN/pFRFtWyvypIyE+8ZQ+JVW7IHSf58qKvCruY+X8Kr7P2gTY24/Vafxp9PHLUf8Se0D8ZrrF/kTnq6EaMncRB2j0I/ZXRfQDv/AGTST/aAk4t47sx/ACg3vHLh90KPr+JohyPQgPmQdGWIvW4yp/u/wqava/RPrH8IqgbxG8d3PoIFQZmbcz8ajYzVXE/6pB7TT2btppKDVp3gD/Wpji7e/N8sfCsnw6sGlTBB6GPwrTcD4prIF0CT94Y+mxrNlR1F2ajcPkBjTCGfiFOeaPIVMtb6Tnypn2awSCD9KWNxAPeHzFYTxO9zZyHepG24JyrfMCjgHohM+a/zNBPF2xu0/A1OxxlomJI9VMUlsRqwp/cA+Sg7MMk/ox/aB+lSinhaExKz21Z/u4P0qTcJn3YrKT8iMXOPYyt9nNTFsinxwflXRwo8qBjGeuIgLR7Uc8OfOjuirloXzY6R8zFL3PEbCtpLTO5XIHcyN/hTcau2gDEv5Kj3kf6ORtPzog4c9T9f41A+I2QeVi3ov76tOFa2+VIM/P4jerfFlTZUxJ8lT1JeFrzgM7KCN0gbd8VsOC4fSMOzDpJB/ACsx7IbxFEfitIPMQBuZIArZ4fmejoi5z/JxeobBlr9oLxCwtzS0HAjO3lI+FZI8MRG0z2H4xUPEPtBaS6pYyrKZdTqzggAAGQR1miW/F+HIkXMGDkMDHyqeXkyZXDERnjp6K1APwbdHjvG5+O9KXOFYajq3GfhP7qZteOW9JkgNDEDMEg3ABtOwQ/2qV8T8XEOECibcyZwxOQR1GWz5UrHhblNH+or2mNv8RqJJkEknY7/AC8qUuDHX6/upoKzZCypGCTvkdwMfOgnhbkiU/7pgegrshgABZiKJ2QJW+2PtQpBjTPeInejkpoUBep36CfXGaYTwti4LAZTTicSc9O1R4nh1V9MnCiJEgMS2YmdgOtLYqJowhuj/UVF4ztj5/WcfCrFbhj3SYIMr1IzlZztuKTFuI92OsLBjr0NO2bzCY0nG0kHuJjf+7QGpqLUdTUohZQwGGAI22IFCtWHU8ob6VPwPjT7FRpY6TpxzRG0n0qxHHDqp+IFZ1UqTSymy/mYAWW/k0ZLRj+NVX9Ivyecj5fuivF+JAJ1/h+6u8HQzz/Bx7S2Fo9qI/DE9KoDxl/I1n1x+6mrHifEIuAjebLqP0OahcDqVxaWv9EOKHc4cikbP2gvHe3ZPmFcH6PRrXjF072l84Z1x8SwoOY+IXE/MYFojqflR7Vpz0MVX3vGGCsRbIYAwRc1R0mNPnSH2f8AEL5ZvaXLmNO5JneREjB+FVerEij6gLmmNlj8P5zUBaaPd+lCtcXddcTcKkzIYmMFQYPTajrcuDexcHnLfQlIpIyJ7xj4XB7uTS036JPxqfsm3iD6ilh4lmNPzaP/ABoV3xxVMC2398f/AMUxWQ6HUSwYC5ZNeuExJb1AO3mcj6Ura8ddboVLx15mZYSATzTImAd6o+M8Sd5ltKH7q9vM7mq8WdR5QSPJSao4sZ9v6kGY3PoVvx3iWTWCjAmNQX9mPnEedJcb4vxRBLXCAB92FAHfAGPjWU8P8UvWWGljy7BhMdDvn4CgeIcc11iWiNwowo9B0pC+MobaiMbNY+kx9vF1Y51kzuxmfQkz8IrQWeHZ0DJOdwwCsAdsAme2/esDbbS4bEzs3MPlX0HhrtwpJGmCuQSzQpkGGzHTPwNVnY46qP8AHx+rYaARCMTVtw/E6YPWorZV11Fske8o5fiJlT0olvw1iJBVvRgPxNQenlFFoD43xk0JZWPFGAgsaR+0fiTNZ9kjc1xgPh/Ex8qS4om1GvUJ2BEmO+KBwoBc329237ojJb4/H4kVjy4ExmwbM0eMHZrZdQHFc9wACFA+QOw7bAV5WJnM1CGMk7nJ9alYQjMzVGxNdknUIJkCZoPGOYc5loXp1mfmWPyqz4YASzbLnymDv8ATHpSPH3OdFG+XeP0jMD4S3yFApNwj8zttIAHbHwFSCHtU7TdM/KP2V0zVMxliQRMknYA/OMVTcbbOp+hmB3wBFaCwu57R9f8AQ/OqR2BEzkmfhgj8aFXM0YUBitnhmInWfdnIDdSDjH40cWLkYKn1BWe3Ttmp24AX0Mx6k9R50W3dAwM+RVSIn+T9K0hjFsKg7CXEyBG/utHzOP5FbDh/HLWldZIbSCREiYE5HnWYHGqNpHlEfgf5mpC6rGZaY6qc5xRD6zRmfLyA5KJRXOLcyZ4ZJPLLgxG4xuT5ip3i1oEXW4fUw2YzA6kBO+MntiicBw5QQ3smWZgq0jbbk2x1p3gOGt2mcobelzJU4I6jTK49K0eqoGgZi9LkdmTLu1loHCBLkMbilpDLsR0Ujb4mvWeEuPbH+7lQWHtEVl3MkHTAxtMdTQbFll4hrg9mltyusawdskjtPl3NNeIex0sF5mb7ynSQehMsNXnjNQ5qYArIMFqSG3Df0cuxLLwxaQSSHA2AErrEiAIHWSetH/2XAybAxEeyKCebP5wjqMf1azPC8Q1rWxQXGYiQW7dfPoPKBVvZ8SUrruW5ukmQACFGAvvGNh571Hc98ZMeEdcoDj+K9kdDcQpJEhVsnY9NSyKSbi19m6q0MVhSFYZ9dNEXhizExJOf3fIURuFK+8APUDNBzQEGjGccoGmhPDL2pEt+2KkQGI1yXZtK5I5h55irHjfB9D21Yuwc6Q0s0P8AdBEjB7zuRVOOIFtmBtkmIDCBAjUCPPXpz2Bp3xL7WB0Fq7aYjUuR7wXRuDtr18wPSofqYcR3FBjX1d/iPXPCLeQTbH62qf8AMFDHgYU6tVkdRqtT0xGq7BxmqxPG3DEm3JfTrxuwIDEQcSJ+Jpl+Mc3A7KAVgwCQJEgncwSuKdyCk/T/AHFjE7dOf8COt4bcJkcXnPu2rS/IqZ6ikz4KXOeMcttpKSZ8h7WT8qRv/aRWX80CQCQWAaCWBAz00zv2FctfaK2txWtrqIJOWUSIBBwQJmZ+FDyYj6Vr+ZSqt7cn+JYf/wCXtCJvkk7ArEneQNQO1FT7Kofca3MCdSO3z/KRVPw3iqtdEWyMHSoYQOuM4GSI8hTvHeInTquIQNQyDGJiQZJJ09MAnypZbLyqaseNCpYb/iXPDeC3EGL3D2wCcizpj1i4Jq04bw52/wDW2m9Lff0esNwvi9sQRbyJ/RjAhDE9eo6TTtnx1FQqLcjIzHusBMwc6TOMTjbMi2Nm1xELkK0SP4m04fw7UwX+lWSciPZmfP7/AJU/b+zxETxFgTtyxPQH3u9YPhPHhp0+zMgHqdgAIMAzqmfIYzTy8eNOFJkYM5WdhBBOPgKScYU0V/uMVXcWrH/ET8XPtb5AhgD7NSuAYMYzsTOe1McRaAC2l91Mk92Of3mp8JaFtTd5uUEKDHvHGI+XxNRRT13Jk+ZNKLX1NTAAUJHbvXgR0n4xRXx0rvCrqYA7dfTc/T8aAtIBqG6IpwDzMfIZ+GdPw1VU27mtnuETqJiP0RhR8qsvEbh0MQcudAz0kz/5n4ikFhcDA9RRqeMEjc5cuQeua6gmvByP9aOb2MihY2IxVHvC3W0WG09QfgZ0j8TWe4xDJ52AxgREfEYrQ+IYCJgARP8AZH7yflVUbDEkwDPmv76mI1uacaCtxO2phJdt4O2xPkKZbhAJ5mz/AF479hIjr60ReGbTPKud2O0fqyfpTHEOuqZJEbrMfAsR2jatAJmd1WxUVHBL1B9dTEHsMkdPnTVq1b7Se0z1HQlu5P8AGlbt6M6ABG7E/gI+WRXUvXCZHuxuIRcfWrHI9SiqkVEirjBtsDvB1qfOBEn4VE3RDYON+cjSTtqB93rvU2tOzG4rszhgVZnflUYKgjXvMySN6Hd/45NttbAew/KTpM85clgbkgYmdulbeDfE5AOM+8GzrAMtB2ggg9/jNSBgxrYEztzbVZ2uJ4JbiK3C/kvYFnJa7P8ASADChiwleUCBgl/Krjwfxfgv/pk/o1hDctXGuto1+za2C33iZBCsc5wO9CVaXyQDomY8XF63GkCYIifTrPwpoAGDJYEGeUMVPrpg+g6Vu/D/AB/h04Fr/s0Yh3hGCAs7NqUCF5Rpb4RSXi32oRlRrRtS1tl9mhbWuuNRIAgEaYB6kml21xiMDQCE2QO5kl4dzA9m8zAb2bQewJAwfnTdjw287ELwt2NsKQQxWQAScwZPoDWs4/7VqDw/9GQuFzdDW4MAIFUMwwwzkYxVO/jN5rjltdy2NRtozKCGOsK50zBAczB2qAEyF6FhAOzs/ErD4XxHuraYXBjTq0nUZKrDsJOCZG4B9aHb4S8XuW/YvKiVOpY1acjWRDIckR+juacvC+xbU0Nr1htRdgzBgBLdArFQJG460rfslgFu8Ty4BBIk6eUTkzChdyetMVSIjIx5dj+IG6byBGNi8hkBoGkTjFsSG1EHVGfKRJoTXroVi4vQsEasnIPvAviYJBAp+4ttijamch1yNUczIGJbSASYyZpaxC6AqKfdbmYzJFycmST69loqFfED1Dy+f4g3ucyyDzAnAOjTgSjE833onrQ7VzUGEFiphOTmaZxGdOQOlNCyPZxpVYAMqXb/AIaEjYAGcx39ceZ31GWaAGyMRDPESDHz6ULUPeXe/tnrC3VLC1aK6sgsqKAc4JuDIPeRHakuP4kOWDuWgke6oHKx/RUA+tWwtgAySTB95iTjymqTxK3+VuARh2A32kx9CKXiyY3MbkxlFB+Ys1q0ZmI9MUezwloE6dI7xHb0pazpLBWa3aEjmcnT/wBqM0+UVZ2BYclVvKx6YCKSCTgu2o/3BvWpqHvMo76jHAuiEaBbLQROmTHnHpRk4JXcAKssd/Xf5V4cUiwguaVHTmG3XIGfWrvw+5ptG7OrVi3tE5kjGRv/AHa5uZyTqdrDjCJv/EDxKjUttcJbxA6t/D8SaIBBqNnhoEzv2+Z+MzU7drPesxNQ5K7EZ2rnDCFJBEvyKe0mJ+G/9nyrz2pgAZP7cUyUVTn3LSaie7kH66Q/98UI3CMqvEWBcIpgIoEDuYP0UKKgFPcR8P31zhVJksMsZMYgmjhRO/0/maJvpkXie5BbRO38/OnLVqWAweu3QZqNu2AZkfHE05YTc7CM/Gf3GlF44ESl8UuEs5H3VAHqcmqdr7/oKf7X8DVlxN0FGb9Jz8B0pE3ARgj51px0B1CavYyS3GKwAFwZklvwA+s15bTMsljifcEdiD3696Pw1uYAkkzgZr3D8KwDahAHNzERgwdxBp4IEQVHEm4G1aCmQoJ6tOrsPf8AMzt2p228c4kiOuMdu+fhQWvL9waiPvNsP1R1+PypU32c/wDkdvhBGfSobaCOIFmVy2rYRrlxXwcezgGOpzvXLfF2X9ziWWT7rg9REdV60/f4QvbKqF5iIGqO89Aazo8AvW3RmWQrKSQZxIO25Fbcd0STU5GUcOI4gj3l0zsjEEqSMGRnBnDLBG0VC/xYOkugbM4idpxqGwOczT/H8EGuOQc6oHaDg5O9JXOHIGR6elLHkP8AuTL4yBjxlhwboVB9jiMMdA7bbn8KsBxbbBEUdJLN9AFkz3NV3CCLa/q/OCaYGB/P7ayv5Lk6E6CeEgUEkn+YZ7j9WB9FA8+pPWvLP6Vz+9H+ECl7l9V3Yfj+FcHGr0BPw/fS2zZT7xy+Jj7Cw97hkaCyhv1s/jNTtAAQsKPLH4Unc407AD49KC3Enq4HkCAZ6edLKZGjjhQbOpa30LRAZjqXAgnTrXcHpSjsEZZdVIVZlmU+56HMNtVfxTsADDQRIJ1CRMfvBxuDQh4k9vVpu3EEbq5Eg5I0tjpW3AlJRnL8vJbkr0JZC5bUgDUzRkhTpBNhhEkyRj6majdt6gzABVhgGa2yDJfq2djEgdKJa8QvKvPd5ixBYaUkaVAkqAWA260vdZiS0k5wxxjqQW5jvOKMuFPUWuJmWy0TueOT9wgj7qwOknczvPwI7VLivEWuAMRcIE7wNsoZMYyZBmBAFFHBWtxcH7ciOpB/1pPxnwt7wtqjjAIJzBzjac+VEuRCwWqkKZFUljfxJcKdbYYHSjSJ1Y5ng4jcnzwO1McHYXVOlcDoBg9KU8M4JuHUGVbcwARMggDPlPzrYfaVkuWbBtWVtaXIb2YhSCvcDcEbE9aHKOTEA6l48y4+NjuV9rhjdcKOpHwG5+Aqx4i+pcBRCW+Ve2N/59arPDvEVthguo3WwOQwoG/McGT2prgbwCjB+IPf+fnWFkYam45UY3GWuSR/oP4UW2emR5b/AFoOtdpGc7j+E0S31yPn6Up1MMEHYj/AJLFjMKOvf/ST8KU8Tebar9662tpGy4MfLSPgadC/k0TrcPNjZMEz6gR/bqu4u6HvO2YXlHbHveW/4VAKEEm5G3w8mZON6IUzInHnXHbr3r2sbzRNuFPOOo38/wBxpl7miw7+RA6Z2H1JpffNe8dcJZS3uSZP9kSfqaWRdQk7lHd44W4/KFDHQsv1BzQ28QLCRcDfJq9xTLJ7Dv0iJ/GqvieItj7jNiZVDvOxwfnWzCnIdGHnyDHs1Li3xMLBIAPQCJ+Ay3xFJXGkkFHG+wGfl3qHA8XZWdJAMge6QY0liYjYbHtR3ujVrGcj6f6URBB6i8fHJdGct2i2XwJ9wbR/XInttimwdOMjGwlYJmQCPu52yfShFwDPmQBic7QOvxqbWyqhsSSV07bgkZkZoidiVx4/mQt+JW2JDCJDMScjECP2zg0XxZRbVSLja3zpBBUKMjpg7bb/AAqgLmAT39OnpULvF4OJgx3wYj8afwJ6nOXOFNncY4wMyRqJJImTiBPSarg7z7xERGf39Katv0zv+wn5Y+tO8J4ZfvkezsOw/SK6V9dRgH4GoBxGzCy+V6jXxnGutoSWwUU4xkjOwqIaYGSTtgmfQbmtNwP2CuswN28lsdBb5227yAPrvVh/sBbB/J23Z/8A7r8xA6nGAT2j41kyOgPyfxNKeU1AIoH7lBwv2Y4piPyXs1JABuMqZJgDSCWyf6tM3fs3oW8XZj7EnUVUBdPsw4bW3TI2BPlTykFtNsBjIZmbMmZGYnVgSOgp9Pc5mJtzqZnGrUYCmZmCQAJk4AAqy6r2Ip82diRcz/F+GLaNr2ralLOrMSY0i4qI8dAwLGT8KtuAeF9lbtWrN0WlbUVCcxW2WkgapBLYEbb0v4n4mrQSFtLqLCfvPk63JySIxO1VlzjlywUuzAsYEyYkyeux+FXytdCKGE/9xorxfht1nMlbhxkOCIzgTEDm2ApVeEYMCSVBUnOd9MdYIIJq04u3xRbSLbLgHAxpj3i0kKB1J2pjwfwxTpW9cHswrSUJyA6i3LdQQGGN4ow7cbP9QG43S3KXw9LrH2dhQzsSSVAwAJydhAE0bxW8U02rN/2kr+VZQAjFjIVZE6VBAmRNayx4naFprPDqqrdQadIgoGBDG4ZnDHHnFZvx23aUm5bREDFlUq3ui1o52AnmJLY7CjRiT1Afkf1KW3dcgKNMsWUShGQJneDHpTXDcc6SQgZehR4H1EjPbPSo3L6B9VtgSo5JgczE6sSRsJo/DcZKtpAXTA0ExqTmIbbckxTWonqRQPdjGPDeP9pdTXYYQyknUNOkMpbUT92Ou1bb7UeI2r3CadWAysp0lQdJggEDTsdgawfCcZy2whCEaFPoJlgwgjMA56iuP4/cYQqEl1KknlUklgGOkQdgdp86W2EsdagseLWDct+HQYHf6x+6m24PVpIPuktG0yjAbdiQfhWa06raOHb2gCyBbBIONekxM4md6Pw3FMiqNb+ck/t2+vpSfS3amavWFfUstW8OYDow5RuCTptEDfb8pzec+VS4bhjpydJ0qJEHmj8oYODzGPhSieKsM+95GBjyMZ+lEPipmNOrb3Tt+M/SoweWMmP8x08JcMxeaXHMxXnA7IQ2ldtoon9AA2Y/EAn5+e9Bt+K2vOO5FHXjbTCQ4+Jj8azOcnxNGM4+wZ27C+89uYJ6jlG/fuK97MyYzBIMEGCN/wAajdthwBJOG91owwg7b7Us3h2QVu3FIZ25SN7hlsRA7bbUYVSPqNGUWI2Id7yp+ccIDjU/L8O201zibo4plZJ9mBAZsTkEkDfOBReE4fQApdnAB96O/wCzpRgSTgfyPwFKJUGhsxikj6iamFHHaL0XrZcBmVoI2GBAxnvO8UxZ8btQuu2Q3MG0yACPcI3nV2kxRr9rUzGCQzEzAO5NQbhBE6Z/s5rpDLjrYImL0Mp6YH9ies22vNK8tufjEAwO8GearO1wSFQCG6jHYbdPOj6BbUF4ERyj0wI7+VVvFeOlWMrqJjkBgKvrB5jjp+FZycmQ0BqbOSYRQO5Y/wBEUHVJ9TvEd6B4npNgldiYHqCyn6g0t/tMcwK3JeCYAxyhTsc7A7Cm+BdNCgTpM6Q4ySJkwfMnPnS2QrTGNx5VMprX2duhmJJ9nqjJBY84SYE4yDvV7w/2Otz+UuO56idC7xuAWIxTXtCzIFaWW4QdKwgQ3BAmYGBtJ2FMvxvM4kaV0wTmSUDMAMAmSNzuetMy5sprhMa+PjXuJcP7C2xNpE0KrGAObUjgEajqZsZ32xAq84PxdblvXGI3nfl1GJrM3WZ1dFBS2i3Gz7xZiwcwIkkacAADVvTd7iRm2FPs1zq/SIUqAQBIyZgRgCl5cXPswkoE6l7d4ws6KjSAJYDcDUhEtsvLqxuasrnEqozIPaTnyEZNZaxxZULbBKhX5wcSpIIEDurCZ7GaWKmWd2MMAsdBrPsxJGWyAd85xST4wOr0IfHVmX6cWjKhujDu5BMAqoLFdszykDrSlzwwtZt+2vOG5QQAggu+hWIIk7rk53qu9uJZkUyLYjVJwDcYwTEe6fWagvFuAjEEBJkNgFCXhuoJDZAEnG1OCxbiujF/EfCbJZVV7hDXFUljC6WKqSPvEcxEimeLtpam3w6YSPaMR+cVlAYEk4UBhMRvUOIm3DJMqjlcZLNpAhRGkBtvJTUb3uHlxpVSFWQRyEjBwBp69YHamm4sYx37w3EcYbrKLiFR7NCwBgt1AkCZMyFB7zsaD7KYDRItrJBM6ow2/wCkj99M148SWANsBidBA2yGJg4icvntRdEEhRGrlAYEEKSg1MVJgc+ok7hqgHsIBFbMC4lYWAdIC9IVGZgMATlX88gdahxPAg65IKuRLgQCFdgAJwOckt5AZqD8enu2yD+UCsdOkTOWAJxggRGd6puO4m5cAOvTyhQACMCJERIyB1+tOXGw7i2cVqH45rKurH31EKFmGCkR5jJbMDGZqsbW7cqBcAk74YkiASYOe9W3hX2fa77ikHdi+VwATkYMEqN5+WNn4f8AZa0uguNRUyoAOlQDK6jALNPXyGw3NsyIO4gIWMw3hngl248LqLe6rNjSFZp1RhQNJ37eYre8B9jraw12cESF6c0gTPYZ9YrQpZRV04AJ2VowNuslu5O8mrCzp2/7fXNc7J5jE/TqO9OhufKfEPDW4d7ilGA1NpbJBXUdJmIOIzvSD348x55r67xlsFCmdJBBHfBr5Fx9nSGDGNLFDkSCpgmO23zpvjv6p3GGgu5BnUnIBPmNv2VNQpB38xJP75qrPHqAdJkge83SMH4SdvLtSNom4Q5MZiMYJOTI6Fo+lbvSEznNegJaeIcaFLC2ObGe0xAlTHWppcywJgggAzMzMDO9VViwQOXIGW2HYH46tu0VZ2gCpkaSYe2BuCWJVfnVkCFjv3krd9o2iYJEHr5Ax26daW4jxXiA0prVZ5ZAz6AiB6VLXJtsDpJw4ECcE9vLpQzL2wpBJDDmJMZUkGOsAjfaq4D3Fyntl0ahl+1F9I1BSOpK5J/AfKh8T4611uZ7ijsIxONgBPzNL3LsjU7EvpKmf6xGR6ah8qPetrOqPe92MiYEHAqwqDfGAocj7oezfb7t4MOmRt6MJqws8TcEFh/2/tBj6VTWuFQzImDB8zAJyPWjHggvuOy+QaP2ZpLql7m3HmdR1GeL45mck/nDMDcICe3fPX44pnhOGCDoXO7HJ7xJ/GluDtKgk5Y9fXt51C3x6tsZAMULbFJ1KDjlbdmPlFkyo9Y/aIqFhiuTDZUc04QGYGar+IdmZIICgy30I/A0Zb3WaWVKxiEGWtjiSfZhuZVwQB2YMBuBDKxHNpH4Vzi7YZSP0LjPEg+80EbjTET/AAoZ4gsGQgBQ+rSBGnSUVQZMb/PUYqKjRqeOYlgwnSG/K6CMgnaNu+cUyh7RxBEc4i9kCNKiFIGy5LOpPQklT6VGxxZcsfvGOWDODB8xOg4zMigBsLpyuxJMaecA4wA0gZPTyoetgUZSQX53UbggRGojf3mg+flQhdQfeHfiV0aTDauSSIhUGFGJxG5PWmOKuCC2GB1q4YaSBOtQYzjBHfUe9JiGBtuQYkR1YOVY4/SOCIzHzo12+SwJCgyAxMCMhbZOYJK653wFPeYABLLf4hL6wF2I1xpAjABiXxMyvf3qFcB94tOr2cH72WgiSNp04GPeqQtADSYChF07rJDKYnBIj6MfKI2+PtJge8THvFgFLORuozBDenrUVb6i8mQe8lcDEasm4QBG4VtFwCYG5YDsO1eDAMZIUc2tMK8hhJPYCTzZ6COtVl/xFisIdrc9uVxzEAEc2knOY1UpwXDtekozNzMMycEZPniZ8vMimjGPeJOQ/qNDxdiCpWWCwxnTLoZDQNpDYH9WhFnuNgiCG93MBjOJOYEnUa0/C/ZQFQbuCdLs2HYAYAAG55QSdoAUSSSLvw3we1aYALsJlwJMxvGMZJ6yT3MrfPjxiK225nvBvs27LLmNeAWJkCJZoA5otj/uHw0HDfZm0HJjBWDOJGnECSSDqO/6ImTVs1oSsliVMyBJZojJAPL1j8aLcvHHr0AnAzjv51gyeUx6MIYyTuQawARnbICkACZggHH3m8ppi2YBhTE/dGMnJ3g/KhK0c0DMyTO1FtiBIETtnv6TWVnJjQoEmr7yGPaQN6ZfiNILNgAZMT6bDuaoPEPHLaaZZcnSTJgNLypEbwjZ8qyviHjz3ULklRpbTpIRtNxFYwGaSVYHSInB9afi8QnZ6gFg2hNR4j9o1GpcAzG8n32SQRgEaRIPRtzXy/7T8Y5vEtIDqpAH6oU9OXUQxj3h1q9s2NIDnK7zE4aXAMdmAMjImKX+0FglEKhjcG7wW3YggzEmU+RNdPABibQi8w+mZK64C7SAfhiAIM5ImaHYwwDYTMkT7uI+v7aZu8MRzTBkkR0JIHy3qdlICKp6BWHedRn061ruZlQkzyMUBDAGdRYdkBG426E0BONLEYOdGkdAq8p9MUY8PyyxJBRSTvImI+MmhADSCBPKZE50kEnHr3qCMpup6zaFwsWmckj7owQv1inBxQADQdKQAuBqIDoTPwFKsY3x0MCeUDT+MUtct5gbFN8zOkEnfuTVwSSBqFuOIYjYIANW8gAfEctTtXRgb6QPmP5FLIpbST0Vl8sTGK8lwTI2MR5d/rUIgjUeS8Bt1yfXr+yi/wBMqtLkDf18zj91QDzSyly/UI0Ja/0yRAPWg2UAGJpS08UQX4HlVBSNCGHvZjS3xAxXbfE7/Sq5roPSYryHsKH0zGDL8TV+0ZTdByXVZDgY06XEb4kxI6GmHtHdgCtzDdSGZXyD5Sp84HYUtxdoWyGue6rJiMGAqkR8GyY+73o/CWyFhQMcoYe7IZQJMe7pEzB8smgm45OwZFmUq0MwVTBjY6nAHWJ/KHcfvo0tqZmXS5WWVlKjUC0tJO5JGM79dqGbn5FkLE4gRGrUHILA4PVSPQ4zNKX/ABJrjoUXTCkZJmAAp1Me4MmQSSasIYr1vYSwJYAEyrLzKOmv8pqDOWBwkLG/KvSCVLvGBTAFsK7KjJEkMsyxEGSAAMR+NI3vaFTMMWTQRBJDvDaYHvPCyYmKtuB+yVw/nSASCxP3UWJz0e4QSP0RiSSIo+Kjczl2OpTcTxwb32lhJWR+k/3tOAI2G2NqsfDfC7nET7JCFmQhOorohdbGQYxAWZYgxgE1d8N9n7FtQzLrdld4EyFC6Rp3nDxzRJM/dAp3ifHkS5btaAqW3CuJOjSUNuAEzHNgnE95wIcNpBFuWHfUX8N+yqIbeuHfSTo06tPmTt1MzOpoGwNXPBWlRmtQAqgEBQBqDOGGqd2JBPbmxSvD8f7NOIU3VZtLXf6ycuBhYKryw3TaN6UtXWSxxPF32Gu4ogTAAAVUJM4JOAoAmZis2T1S1Mf+YwUFsS/4a7Mv7hdskkk8vKJn+qBjbJ701bPXEdxtHXMQPWqrwy4Rw9kEEMVHSCZBg7bQB/Gju59MY2Prtua5WX7yDNuNOSx97s5GxnqO3fr8KXa8DBnfyxHeP56Ui/FgDfm07E4GCYnA3qm4nxXIAMuCCBkRpYC4Pej7pIXO4pmPx2YSNSdy+4vxRURmDAwGwIYnSNTYmSQMx61U8d9oHi4EJMAqYaFV4sshx3OqQp2ON6qrmoyGMkaWkGVwTbaMTIEmdjgHrQLN4BQ68pSFFuBHR1EkajAaI8hnat+LAibMQwLzrzdUO7giTJmOUtcGgnTIUG40zPTO1Hb33JI0FiTqPOGABwYJ0kP5ZNK3eHI5VJHIZEgABxbJO2dLjSRO4po2/wAo0BiC+cMJDIZ8j7nTHyp5OoPp/AizMVW4rKxn3gpBUm64DgYydWkzP3QaKRpPtGgKWDh5AIBw8NOlgArDGebeRlnh7QkWjzjeJOVkJg7krA/uzQryM1kJpAGhlUhR7ovqrQGke6dXflwBUDQ2SZzjE9nc06SZABjMAe7BGNRdvpFJXCqmQMtIxkDSSJHlv8q0j+ElyNKiHZonuSbh6+QPoKqDbKvpYBzLhoyJ5tU7RM9vwrSrBhqIZCItZuajoUiF0j1A3jpsQanYJ16YBBkddpJjtsaHw95FYECSDvjZlVTtQrbtziYgcvyIz5kRVgQOVfmQuXdKMGy0w2ZweYdN5H1pe9yqApJ96JOyvn57U1xTgRtzRq84H0qvds5q4hrkrZI3JroAXAEj+ZoZaa6WqSwJKa9qFQ11GpJUlqrzMa5FcqST1SWuV0VJc1j8YIdYLe0YlSDJUQFPMTuBMEiD2xSt3iDpDBgj+0UaE2CqwEFpOJnGenajt4fccBuW0sQoMks2cnqZggT22G5fbgbdvQzywDLKwFNwsYneQu5A65nMUouABNYwsb/8xMWy906PyhRcueRbYbWZhtxuBOZ0ztT3BeEMF0sWZmKkhcC2hJAPmcE+gMbzTPtQt5FZk++brL+kNLDl8tI3ncd6Dc4oyXaA1zSLaAksVRwSSMRAABM9D50HNiaAjuCj7tx3g71sAXbSotu2radPvcpLMSTkkgKSBnuelT4C9NtRubnMSTJ5dG8xIJUnGBVCl3VyM2m2NWo284IXUQD3ddIbM6j3oqFlKvqQWwHRQrAkq++gYkqCZJ7ChfCSNmVzUdCXVziPy4uBlJVG51OVSAVMtjLSIjM4is74lftW+W4ZOsyoliF3B1E5idPnVpbTQbVtYVrgJeep0wsyT8pxWM8H8GvcSwABAIB13MKBAz5747xRYkFcidRWdz9oWzNdwPi54hDbsWSgDAliwYKrGZY4nIBCZBIHQVZOnt2S3/wLJA83uDfUYyNx6g+Vd8H8OThrZRTJgu5bGwMGPuqB8fWjOgClVBYka2AGWDsMxOwHSAMCTnOZ8nMnj0P/AIxuNQgAbuNax7zHfYH9KMAR5fhSHF+IKMgmdKEIJ1MrwenkI+dc/wBo85UD3WLqwOWUAzymMZON95OKRssqup1CCMLE6SxBQyTInII7igx+Oo2Yx8xbS9SftmdWVdQYFl0xJMsXQHV5ADp5ea5bU6GDgsxBI98gRMAaRzkGd56RNMXb3K6oWNsYERzCIIEiSQ6sfVhSzMdJC4ue6WnDEKFtQ3UwcnGSOu+n9CIux3JImUAuQoW5y5E/dyM55pYRmJxU2UhCdOTpJBwCSFEgkyRpLbe7oHlXmva9WApKsztgwdKliO3u5jvUWdoJcrz6nT7uGNwFY3OCvmIHaoIRurEOqiAzkAHmuaiBykrI9JbJ6aTTK2bnMrE601BWIjmtLfExuo1BSPMmq021KXDIuFbbsQGk6WugNp/Shi2/etA6m7Y4h0fTduMplTgMIMdwpKmdt/Ogel3K5E6lJYYe1GOe2Lp8iTbEgDeDpZs7TRLq3FHKDPJAB06SyoWiZkSY9c9Kk1v2bKSSWOsg+6QgW6olR+rBmcH1rl27DPcjC3NIHf2dsqYxvqEVbA+0NNxziNQEpALBTjfPDhcE4WSyg+tZrxbhfZlAJOE1E5yy67kFe5ux12rT7cUqOeXXbAG0MbaIB/ZhD6sKqfFbJW0wCytkvEGfcCoJPTC/WrxMQQILYw1zD3CoZTJxE+UTj4HFENw+0BH6Sz22kfSvXuFWWgEAGDiex39DvXOPuxhY1CD16ARv1its5xvuS4xSTq6ajHoQAMfOlTRrRlcmgVUueFeY12vVJJGvV6uipJOio12uVJJ2vTXK41SSbjiLy6wAWLB9TlATiAFUmRkjp0nyrly+rOWuB3KliltoVVJkhiepGBGTim+H/PXv13/G5VJa9zh/+cf8K0hVAqdFsrH+/wDaHsufZtcaQSQWViAVH6RJn7wEJHmcRULq3LRYrra85KgMRC7kSANLGCSRPLB3zXvE/wA3f/6gf5VT8J/9V/y73+Xcpp0Yg7G57xFibSku2kYyZPtAzEAFBmJYxmJk5IgXEXC1wNJYppJM7GFi0gAh2ZgJPT4Upb/MWP8AmP8A4hVp9mPf8P8A17v+Y1QfMBhRoS04Xw8y97igPavykBpCW8AINAJUmQPpvVo3FwyqxgaxbkHSCdMRpiSAYjb40lxX527/AM5P/lpS3Ff7wf8AqU/8aw5B9VzYukFSdzi2JGo8wV1u806g4BUrIw0BzEe8OtK2ToQi2xYBAquVP3W1gQQJPKSDB06jiMlW973/AL9r8Xq743/d7P8AzD/kmjGhqQi2uL24lWAnQp5SOmliRvvKbxJk4pe9dm6jaRkOrBd9IIIAxjlKtNF4Hdf1x+F6kOJ94fq//gs1EgsALljZbUSkRpAjAABtOjHE9SQ3LkV3ijzjYKPaKD0XmTfvmB12Jzmu+IfnbH9v/JSk/EfzZ9f2vUP31+IHI8L/ADJNGSoYm0XOicEaHuXM4kAlR86Pd4zVciyuvTbfQd3DaLit1wdNwMJ3MUHgPcP/AE12nfsl+fP6p/y1oyoqUchDAQHB+0cCIVriCGAwuqbkEE7mQ/oTTJ4y6VS30uFWOOUraFlmkzgyzT8B1oHgO4/Ws/8AwKs/BvzI/wDe/wAPC0Dd1J+Yjx/EIVsNb5ma25IEwVa4cR3DHfpmm/FEPtm924w4glFI0jSba9f1ixM/oNQeD/N2v+luf47lA4n/AHx/7X/7FRQLlljUDwyrbVbhJNxTORj2j20a3kA7ezInpinDcW6qosatLOwzH5Q2tOIAgayJ8q7c/M/G1/l3KS8N3/8AZX/HYq2ArlKxseVfqZ/xKwqe0k5DRC9GwM/AT8aphmevw8oq48e/O8T/ANRVVw+/8962Y/tEzZPuqcNuBilTTh2pV6hgSINRJrtcO9SVO16vV6pJPVEVKvGpJOE12vGumiqQz//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3C0C68E-649B-48F0-9FA5-2E05B4AE3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298" y="1882902"/>
            <a:ext cx="4296949" cy="2835402"/>
          </a:xfrm>
          <a:prstGeom prst="rect">
            <a:avLst/>
          </a:prstGeom>
        </p:spPr>
      </p:pic>
      <p:pic>
        <p:nvPicPr>
          <p:cNvPr id="8" name="Picture 7">
            <a:extLst>
              <a:ext uri="{FF2B5EF4-FFF2-40B4-BE49-F238E27FC236}">
                <a16:creationId xmlns:a16="http://schemas.microsoft.com/office/drawing/2014/main" id="{C2FF2E5F-ECB0-47B8-A719-ACFD121A2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241" y="1850021"/>
            <a:ext cx="4180598" cy="2787065"/>
          </a:xfrm>
          <a:prstGeom prst="rect">
            <a:avLst/>
          </a:prstGeom>
        </p:spPr>
      </p:pic>
      <p:pic>
        <p:nvPicPr>
          <p:cNvPr id="12" name="Picture 11">
            <a:extLst>
              <a:ext uri="{FF2B5EF4-FFF2-40B4-BE49-F238E27FC236}">
                <a16:creationId xmlns:a16="http://schemas.microsoft.com/office/drawing/2014/main" id="{FC38B6E3-27D2-4AFE-9350-E97512C12F9C}"/>
              </a:ext>
            </a:extLst>
          </p:cNvPr>
          <p:cNvPicPr>
            <a:picLocks noChangeAspect="1"/>
          </p:cNvPicPr>
          <p:nvPr/>
        </p:nvPicPr>
        <p:blipFill rotWithShape="1">
          <a:blip r:embed="rId5">
            <a:extLst>
              <a:ext uri="{28A0092B-C50C-407E-A947-70E740481C1C}">
                <a14:useLocalDpi xmlns:a14="http://schemas.microsoft.com/office/drawing/2010/main" val="0"/>
              </a:ext>
            </a:extLst>
          </a:blip>
          <a:srcRect t="2948" r="3301" b="7332"/>
          <a:stretch/>
        </p:blipFill>
        <p:spPr>
          <a:xfrm>
            <a:off x="1694630" y="336331"/>
            <a:ext cx="1164184" cy="788922"/>
          </a:xfrm>
          <a:prstGeom prst="rect">
            <a:avLst/>
          </a:prstGeom>
        </p:spPr>
      </p:pic>
    </p:spTree>
    <p:extLst>
      <p:ext uri="{BB962C8B-B14F-4D97-AF65-F5344CB8AC3E}">
        <p14:creationId xmlns:p14="http://schemas.microsoft.com/office/powerpoint/2010/main" val="23684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1949</Words>
  <Application>Microsoft Office PowerPoint</Application>
  <PresentationFormat>Widescreen</PresentationFormat>
  <Paragraphs>222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 Light</vt:lpstr>
      <vt:lpstr>Elephant</vt:lpstr>
      <vt:lpstr>Open Sans</vt:lpstr>
      <vt:lpstr>Arial</vt:lpstr>
      <vt:lpstr>Tempus Sans ITC</vt:lpstr>
      <vt:lpstr>Child's 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2017-08-01T13:30:05Z</dcterms:created>
  <dcterms:modified xsi:type="dcterms:W3CDTF">2020-06-18T16:13:15Z</dcterms:modified>
</cp:coreProperties>
</file>