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80" r:id="rId18"/>
    <p:sldId id="273" r:id="rId19"/>
    <p:sldId id="274" r:id="rId20"/>
    <p:sldId id="275" r:id="rId21"/>
    <p:sldId id="276" r:id="rId22"/>
    <p:sldId id="278" r:id="rId23"/>
    <p:sldId id="279" r:id="rId24"/>
    <p:sldId id="298" r:id="rId25"/>
    <p:sldId id="299" r:id="rId26"/>
    <p:sldId id="30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Lst>
  <p:sldSz cx="12192000" cy="6858000"/>
  <p:notesSz cx="6858000" cy="9144000"/>
  <p:embeddedFontLst>
    <p:embeddedFont>
      <p:font typeface="Calibri" panose="020F0502020204030204" pitchFamily="34" charset="0"/>
      <p:regular r:id="rId45"/>
      <p:bold r:id="rId46"/>
      <p:italic r:id="rId47"/>
      <p:boldItalic r:id="rId48"/>
    </p:embeddedFont>
    <p:embeddedFont>
      <p:font typeface="Calibri Light" panose="020F0302020204030204" pitchFamily="34" charset="0"/>
      <p:regular r:id="rId49"/>
      <p:italic r:id="rId50"/>
    </p:embeddedFont>
    <p:embeddedFont>
      <p:font typeface="Comic Sans MS" panose="030F0702030302020204" pitchFamily="66" charset="0"/>
      <p:regular r:id="rId51"/>
      <p:bold r:id="rId52"/>
      <p:italic r:id="rId53"/>
      <p:boldItalic r:id="rId54"/>
    </p:embeddedFont>
    <p:embeddedFont>
      <p:font typeface="Tempus Sans ITC" panose="04020404030D07020202" pitchFamily="82" charset="0"/>
      <p:regular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20" autoAdjust="0"/>
    <p:restoredTop sz="94660"/>
  </p:normalViewPr>
  <p:slideViewPr>
    <p:cSldViewPr snapToGrid="0">
      <p:cViewPr varScale="1">
        <p:scale>
          <a:sx n="59" d="100"/>
          <a:sy n="59" d="100"/>
        </p:scale>
        <p:origin x="92"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AFFC8-889D-4C33-BB8E-352721086E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F0E5F9B-EA5E-44B0-9AC6-C3F02CC0DA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9D1328-FF17-4168-85C2-FE2FF8521668}"/>
              </a:ext>
            </a:extLst>
          </p:cNvPr>
          <p:cNvSpPr>
            <a:spLocks noGrp="1"/>
          </p:cNvSpPr>
          <p:nvPr>
            <p:ph type="dt" sz="half" idx="10"/>
          </p:nvPr>
        </p:nvSpPr>
        <p:spPr/>
        <p:txBody>
          <a:bodyPr/>
          <a:lstStyle/>
          <a:p>
            <a:fld id="{70FD7532-3D25-4341-ACCC-F2B025AB8F58}" type="datetimeFigureOut">
              <a:rPr lang="en-US" smtClean="0"/>
              <a:t>6/18/2020</a:t>
            </a:fld>
            <a:endParaRPr lang="en-US"/>
          </a:p>
        </p:txBody>
      </p:sp>
      <p:sp>
        <p:nvSpPr>
          <p:cNvPr id="5" name="Footer Placeholder 4">
            <a:extLst>
              <a:ext uri="{FF2B5EF4-FFF2-40B4-BE49-F238E27FC236}">
                <a16:creationId xmlns:a16="http://schemas.microsoft.com/office/drawing/2014/main" id="{B4D5233B-D3AC-4515-B960-39B8040BDB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F1096F-82CB-498F-A98E-0C25685A2254}"/>
              </a:ext>
            </a:extLst>
          </p:cNvPr>
          <p:cNvSpPr>
            <a:spLocks noGrp="1"/>
          </p:cNvSpPr>
          <p:nvPr>
            <p:ph type="sldNum" sz="quarter" idx="12"/>
          </p:nvPr>
        </p:nvSpPr>
        <p:spPr/>
        <p:txBody>
          <a:bodyPr/>
          <a:lstStyle/>
          <a:p>
            <a:fld id="{ACEBEB60-E8A2-42D4-83CD-050BFF92BE74}" type="slidenum">
              <a:rPr lang="en-US" smtClean="0"/>
              <a:t>‹#›</a:t>
            </a:fld>
            <a:endParaRPr lang="en-US"/>
          </a:p>
        </p:txBody>
      </p:sp>
    </p:spTree>
    <p:extLst>
      <p:ext uri="{BB962C8B-B14F-4D97-AF65-F5344CB8AC3E}">
        <p14:creationId xmlns:p14="http://schemas.microsoft.com/office/powerpoint/2010/main" val="430548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70E6A-3E2A-4A88-AD22-D2F95366F0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C15A72-FBBE-4DE1-80FE-F68F1FEE4D3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9D3F43-3642-4853-8638-D2F8AE56E7A6}"/>
              </a:ext>
            </a:extLst>
          </p:cNvPr>
          <p:cNvSpPr>
            <a:spLocks noGrp="1"/>
          </p:cNvSpPr>
          <p:nvPr>
            <p:ph type="dt" sz="half" idx="10"/>
          </p:nvPr>
        </p:nvSpPr>
        <p:spPr/>
        <p:txBody>
          <a:bodyPr/>
          <a:lstStyle/>
          <a:p>
            <a:fld id="{70FD7532-3D25-4341-ACCC-F2B025AB8F58}" type="datetimeFigureOut">
              <a:rPr lang="en-US" smtClean="0"/>
              <a:t>6/18/2020</a:t>
            </a:fld>
            <a:endParaRPr lang="en-US"/>
          </a:p>
        </p:txBody>
      </p:sp>
      <p:sp>
        <p:nvSpPr>
          <p:cNvPr id="5" name="Footer Placeholder 4">
            <a:extLst>
              <a:ext uri="{FF2B5EF4-FFF2-40B4-BE49-F238E27FC236}">
                <a16:creationId xmlns:a16="http://schemas.microsoft.com/office/drawing/2014/main" id="{D68A7334-CC34-4839-B852-891F5DD480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92A99F-62AA-4F4F-83F5-AE1333A03CD4}"/>
              </a:ext>
            </a:extLst>
          </p:cNvPr>
          <p:cNvSpPr>
            <a:spLocks noGrp="1"/>
          </p:cNvSpPr>
          <p:nvPr>
            <p:ph type="sldNum" sz="quarter" idx="12"/>
          </p:nvPr>
        </p:nvSpPr>
        <p:spPr/>
        <p:txBody>
          <a:bodyPr/>
          <a:lstStyle/>
          <a:p>
            <a:fld id="{ACEBEB60-E8A2-42D4-83CD-050BFF92BE74}" type="slidenum">
              <a:rPr lang="en-US" smtClean="0"/>
              <a:t>‹#›</a:t>
            </a:fld>
            <a:endParaRPr lang="en-US"/>
          </a:p>
        </p:txBody>
      </p:sp>
    </p:spTree>
    <p:extLst>
      <p:ext uri="{BB962C8B-B14F-4D97-AF65-F5344CB8AC3E}">
        <p14:creationId xmlns:p14="http://schemas.microsoft.com/office/powerpoint/2010/main" val="3466362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14FE4D-CE30-4F14-8B12-7EC280BD3F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5BCC5A-E5BE-4262-BC01-DE7152D4CB9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B8E167-6597-48A7-A7B6-1E61B668B3C4}"/>
              </a:ext>
            </a:extLst>
          </p:cNvPr>
          <p:cNvSpPr>
            <a:spLocks noGrp="1"/>
          </p:cNvSpPr>
          <p:nvPr>
            <p:ph type="dt" sz="half" idx="10"/>
          </p:nvPr>
        </p:nvSpPr>
        <p:spPr/>
        <p:txBody>
          <a:bodyPr/>
          <a:lstStyle/>
          <a:p>
            <a:fld id="{70FD7532-3D25-4341-ACCC-F2B025AB8F58}" type="datetimeFigureOut">
              <a:rPr lang="en-US" smtClean="0"/>
              <a:t>6/18/2020</a:t>
            </a:fld>
            <a:endParaRPr lang="en-US"/>
          </a:p>
        </p:txBody>
      </p:sp>
      <p:sp>
        <p:nvSpPr>
          <p:cNvPr id="5" name="Footer Placeholder 4">
            <a:extLst>
              <a:ext uri="{FF2B5EF4-FFF2-40B4-BE49-F238E27FC236}">
                <a16:creationId xmlns:a16="http://schemas.microsoft.com/office/drawing/2014/main" id="{EF4AE986-B336-4CAB-9465-A506A79E7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D64ECD-50DE-4CC4-AB16-35E315673C96}"/>
              </a:ext>
            </a:extLst>
          </p:cNvPr>
          <p:cNvSpPr>
            <a:spLocks noGrp="1"/>
          </p:cNvSpPr>
          <p:nvPr>
            <p:ph type="sldNum" sz="quarter" idx="12"/>
          </p:nvPr>
        </p:nvSpPr>
        <p:spPr/>
        <p:txBody>
          <a:bodyPr/>
          <a:lstStyle/>
          <a:p>
            <a:fld id="{ACEBEB60-E8A2-42D4-83CD-050BFF92BE74}" type="slidenum">
              <a:rPr lang="en-US" smtClean="0"/>
              <a:t>‹#›</a:t>
            </a:fld>
            <a:endParaRPr lang="en-US"/>
          </a:p>
        </p:txBody>
      </p:sp>
    </p:spTree>
    <p:extLst>
      <p:ext uri="{BB962C8B-B14F-4D97-AF65-F5344CB8AC3E}">
        <p14:creationId xmlns:p14="http://schemas.microsoft.com/office/powerpoint/2010/main" val="1474177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B52E2-F620-4735-A5B7-1078E93248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DBD05F-BDBC-4E08-956C-F0E24F5416A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7B5E34-02DF-4184-BA68-07F7DBA8DAE4}"/>
              </a:ext>
            </a:extLst>
          </p:cNvPr>
          <p:cNvSpPr>
            <a:spLocks noGrp="1"/>
          </p:cNvSpPr>
          <p:nvPr>
            <p:ph type="dt" sz="half" idx="10"/>
          </p:nvPr>
        </p:nvSpPr>
        <p:spPr/>
        <p:txBody>
          <a:bodyPr/>
          <a:lstStyle/>
          <a:p>
            <a:fld id="{70FD7532-3D25-4341-ACCC-F2B025AB8F58}" type="datetimeFigureOut">
              <a:rPr lang="en-US" smtClean="0"/>
              <a:t>6/18/2020</a:t>
            </a:fld>
            <a:endParaRPr lang="en-US"/>
          </a:p>
        </p:txBody>
      </p:sp>
      <p:sp>
        <p:nvSpPr>
          <p:cNvPr id="5" name="Footer Placeholder 4">
            <a:extLst>
              <a:ext uri="{FF2B5EF4-FFF2-40B4-BE49-F238E27FC236}">
                <a16:creationId xmlns:a16="http://schemas.microsoft.com/office/drawing/2014/main" id="{15750EED-B585-461E-A3B8-34D73725E5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0C7C7E-BA7A-48C0-BFBC-34A413DE6456}"/>
              </a:ext>
            </a:extLst>
          </p:cNvPr>
          <p:cNvSpPr>
            <a:spLocks noGrp="1"/>
          </p:cNvSpPr>
          <p:nvPr>
            <p:ph type="sldNum" sz="quarter" idx="12"/>
          </p:nvPr>
        </p:nvSpPr>
        <p:spPr/>
        <p:txBody>
          <a:bodyPr/>
          <a:lstStyle/>
          <a:p>
            <a:fld id="{ACEBEB60-E8A2-42D4-83CD-050BFF92BE74}" type="slidenum">
              <a:rPr lang="en-US" smtClean="0"/>
              <a:t>‹#›</a:t>
            </a:fld>
            <a:endParaRPr lang="en-US"/>
          </a:p>
        </p:txBody>
      </p:sp>
    </p:spTree>
    <p:extLst>
      <p:ext uri="{BB962C8B-B14F-4D97-AF65-F5344CB8AC3E}">
        <p14:creationId xmlns:p14="http://schemas.microsoft.com/office/powerpoint/2010/main" val="306688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1133B-9826-4200-A616-33E0CA7A3B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70D6F9-F9D8-484B-89F0-8E293FB716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98C5058-1C7E-4674-925E-CC1544B5EC6A}"/>
              </a:ext>
            </a:extLst>
          </p:cNvPr>
          <p:cNvSpPr>
            <a:spLocks noGrp="1"/>
          </p:cNvSpPr>
          <p:nvPr>
            <p:ph type="dt" sz="half" idx="10"/>
          </p:nvPr>
        </p:nvSpPr>
        <p:spPr/>
        <p:txBody>
          <a:bodyPr/>
          <a:lstStyle/>
          <a:p>
            <a:fld id="{70FD7532-3D25-4341-ACCC-F2B025AB8F58}" type="datetimeFigureOut">
              <a:rPr lang="en-US" smtClean="0"/>
              <a:t>6/18/2020</a:t>
            </a:fld>
            <a:endParaRPr lang="en-US"/>
          </a:p>
        </p:txBody>
      </p:sp>
      <p:sp>
        <p:nvSpPr>
          <p:cNvPr id="5" name="Footer Placeholder 4">
            <a:extLst>
              <a:ext uri="{FF2B5EF4-FFF2-40B4-BE49-F238E27FC236}">
                <a16:creationId xmlns:a16="http://schemas.microsoft.com/office/drawing/2014/main" id="{F6BFAE4A-BFCB-47DF-BC35-CFE21D126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318CAB-AF7E-41F1-BF04-3DD4FC32F559}"/>
              </a:ext>
            </a:extLst>
          </p:cNvPr>
          <p:cNvSpPr>
            <a:spLocks noGrp="1"/>
          </p:cNvSpPr>
          <p:nvPr>
            <p:ph type="sldNum" sz="quarter" idx="12"/>
          </p:nvPr>
        </p:nvSpPr>
        <p:spPr/>
        <p:txBody>
          <a:bodyPr/>
          <a:lstStyle/>
          <a:p>
            <a:fld id="{ACEBEB60-E8A2-42D4-83CD-050BFF92BE74}" type="slidenum">
              <a:rPr lang="en-US" smtClean="0"/>
              <a:t>‹#›</a:t>
            </a:fld>
            <a:endParaRPr lang="en-US"/>
          </a:p>
        </p:txBody>
      </p:sp>
    </p:spTree>
    <p:extLst>
      <p:ext uri="{BB962C8B-B14F-4D97-AF65-F5344CB8AC3E}">
        <p14:creationId xmlns:p14="http://schemas.microsoft.com/office/powerpoint/2010/main" val="1804523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DD0-50A2-48E6-A721-B844BDF071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2F3994-A69F-422A-8EFC-1C9C48FE191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2CF25B-71C6-46DB-9927-0D63145CBFA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6E4903-C6FF-4C58-840F-EA3BE395E695}"/>
              </a:ext>
            </a:extLst>
          </p:cNvPr>
          <p:cNvSpPr>
            <a:spLocks noGrp="1"/>
          </p:cNvSpPr>
          <p:nvPr>
            <p:ph type="dt" sz="half" idx="10"/>
          </p:nvPr>
        </p:nvSpPr>
        <p:spPr/>
        <p:txBody>
          <a:bodyPr/>
          <a:lstStyle/>
          <a:p>
            <a:fld id="{70FD7532-3D25-4341-ACCC-F2B025AB8F58}" type="datetimeFigureOut">
              <a:rPr lang="en-US" smtClean="0"/>
              <a:t>6/18/2020</a:t>
            </a:fld>
            <a:endParaRPr lang="en-US"/>
          </a:p>
        </p:txBody>
      </p:sp>
      <p:sp>
        <p:nvSpPr>
          <p:cNvPr id="6" name="Footer Placeholder 5">
            <a:extLst>
              <a:ext uri="{FF2B5EF4-FFF2-40B4-BE49-F238E27FC236}">
                <a16:creationId xmlns:a16="http://schemas.microsoft.com/office/drawing/2014/main" id="{79FE42F9-5883-4E43-BF7D-982CF147EC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F6F73B-0B95-4814-8F56-7F70CFAA4099}"/>
              </a:ext>
            </a:extLst>
          </p:cNvPr>
          <p:cNvSpPr>
            <a:spLocks noGrp="1"/>
          </p:cNvSpPr>
          <p:nvPr>
            <p:ph type="sldNum" sz="quarter" idx="12"/>
          </p:nvPr>
        </p:nvSpPr>
        <p:spPr/>
        <p:txBody>
          <a:bodyPr/>
          <a:lstStyle/>
          <a:p>
            <a:fld id="{ACEBEB60-E8A2-42D4-83CD-050BFF92BE74}" type="slidenum">
              <a:rPr lang="en-US" smtClean="0"/>
              <a:t>‹#›</a:t>
            </a:fld>
            <a:endParaRPr lang="en-US"/>
          </a:p>
        </p:txBody>
      </p:sp>
    </p:spTree>
    <p:extLst>
      <p:ext uri="{BB962C8B-B14F-4D97-AF65-F5344CB8AC3E}">
        <p14:creationId xmlns:p14="http://schemas.microsoft.com/office/powerpoint/2010/main" val="728651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69455-A0C2-418F-9BAF-D9F4D5CC10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20B19A-F92C-453F-8792-406265E729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B7B20B9-FEB2-4584-A746-5EFA1B1791E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20A07B-24AC-423C-9459-333B3F3417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A5B4098-1FA0-4DA2-9763-8EAE94584AA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DCF0F84-50CA-4571-934D-85F3E2A46066}"/>
              </a:ext>
            </a:extLst>
          </p:cNvPr>
          <p:cNvSpPr>
            <a:spLocks noGrp="1"/>
          </p:cNvSpPr>
          <p:nvPr>
            <p:ph type="dt" sz="half" idx="10"/>
          </p:nvPr>
        </p:nvSpPr>
        <p:spPr/>
        <p:txBody>
          <a:bodyPr/>
          <a:lstStyle/>
          <a:p>
            <a:fld id="{70FD7532-3D25-4341-ACCC-F2B025AB8F58}" type="datetimeFigureOut">
              <a:rPr lang="en-US" smtClean="0"/>
              <a:t>6/18/2020</a:t>
            </a:fld>
            <a:endParaRPr lang="en-US"/>
          </a:p>
        </p:txBody>
      </p:sp>
      <p:sp>
        <p:nvSpPr>
          <p:cNvPr id="8" name="Footer Placeholder 7">
            <a:extLst>
              <a:ext uri="{FF2B5EF4-FFF2-40B4-BE49-F238E27FC236}">
                <a16:creationId xmlns:a16="http://schemas.microsoft.com/office/drawing/2014/main" id="{CA1455C6-03B7-4E39-B54B-7A43627B14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426355-9FA7-4F0B-9803-DD4F0AC1B22B}"/>
              </a:ext>
            </a:extLst>
          </p:cNvPr>
          <p:cNvSpPr>
            <a:spLocks noGrp="1"/>
          </p:cNvSpPr>
          <p:nvPr>
            <p:ph type="sldNum" sz="quarter" idx="12"/>
          </p:nvPr>
        </p:nvSpPr>
        <p:spPr/>
        <p:txBody>
          <a:bodyPr/>
          <a:lstStyle/>
          <a:p>
            <a:fld id="{ACEBEB60-E8A2-42D4-83CD-050BFF92BE74}" type="slidenum">
              <a:rPr lang="en-US" smtClean="0"/>
              <a:t>‹#›</a:t>
            </a:fld>
            <a:endParaRPr lang="en-US"/>
          </a:p>
        </p:txBody>
      </p:sp>
    </p:spTree>
    <p:extLst>
      <p:ext uri="{BB962C8B-B14F-4D97-AF65-F5344CB8AC3E}">
        <p14:creationId xmlns:p14="http://schemas.microsoft.com/office/powerpoint/2010/main" val="3965583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8E3B7-8415-4D40-94D7-5186858151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B88E3C-CE20-46CD-AEDE-FAFF7A5AEA59}"/>
              </a:ext>
            </a:extLst>
          </p:cNvPr>
          <p:cNvSpPr>
            <a:spLocks noGrp="1"/>
          </p:cNvSpPr>
          <p:nvPr>
            <p:ph type="dt" sz="half" idx="10"/>
          </p:nvPr>
        </p:nvSpPr>
        <p:spPr/>
        <p:txBody>
          <a:bodyPr/>
          <a:lstStyle/>
          <a:p>
            <a:fld id="{70FD7532-3D25-4341-ACCC-F2B025AB8F58}" type="datetimeFigureOut">
              <a:rPr lang="en-US" smtClean="0"/>
              <a:t>6/18/2020</a:t>
            </a:fld>
            <a:endParaRPr lang="en-US"/>
          </a:p>
        </p:txBody>
      </p:sp>
      <p:sp>
        <p:nvSpPr>
          <p:cNvPr id="4" name="Footer Placeholder 3">
            <a:extLst>
              <a:ext uri="{FF2B5EF4-FFF2-40B4-BE49-F238E27FC236}">
                <a16:creationId xmlns:a16="http://schemas.microsoft.com/office/drawing/2014/main" id="{3287B412-191F-41AF-8CEA-4E4B5ECA8D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2FC69B-538F-4403-BB53-CA0EA49EEF8A}"/>
              </a:ext>
            </a:extLst>
          </p:cNvPr>
          <p:cNvSpPr>
            <a:spLocks noGrp="1"/>
          </p:cNvSpPr>
          <p:nvPr>
            <p:ph type="sldNum" sz="quarter" idx="12"/>
          </p:nvPr>
        </p:nvSpPr>
        <p:spPr/>
        <p:txBody>
          <a:bodyPr/>
          <a:lstStyle/>
          <a:p>
            <a:fld id="{ACEBEB60-E8A2-42D4-83CD-050BFF92BE74}" type="slidenum">
              <a:rPr lang="en-US" smtClean="0"/>
              <a:t>‹#›</a:t>
            </a:fld>
            <a:endParaRPr lang="en-US"/>
          </a:p>
        </p:txBody>
      </p:sp>
    </p:spTree>
    <p:extLst>
      <p:ext uri="{BB962C8B-B14F-4D97-AF65-F5344CB8AC3E}">
        <p14:creationId xmlns:p14="http://schemas.microsoft.com/office/powerpoint/2010/main" val="189578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1C16F8-20D1-4449-8943-5489AFB35EC0}"/>
              </a:ext>
            </a:extLst>
          </p:cNvPr>
          <p:cNvSpPr>
            <a:spLocks noGrp="1"/>
          </p:cNvSpPr>
          <p:nvPr>
            <p:ph type="dt" sz="half" idx="10"/>
          </p:nvPr>
        </p:nvSpPr>
        <p:spPr/>
        <p:txBody>
          <a:bodyPr/>
          <a:lstStyle/>
          <a:p>
            <a:fld id="{70FD7532-3D25-4341-ACCC-F2B025AB8F58}" type="datetimeFigureOut">
              <a:rPr lang="en-US" smtClean="0"/>
              <a:t>6/18/2020</a:t>
            </a:fld>
            <a:endParaRPr lang="en-US"/>
          </a:p>
        </p:txBody>
      </p:sp>
      <p:sp>
        <p:nvSpPr>
          <p:cNvPr id="3" name="Footer Placeholder 2">
            <a:extLst>
              <a:ext uri="{FF2B5EF4-FFF2-40B4-BE49-F238E27FC236}">
                <a16:creationId xmlns:a16="http://schemas.microsoft.com/office/drawing/2014/main" id="{63529B66-2018-4A83-B92F-E0B190DC36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68589E-7627-49F8-8FA7-CBF7BB799A2B}"/>
              </a:ext>
            </a:extLst>
          </p:cNvPr>
          <p:cNvSpPr>
            <a:spLocks noGrp="1"/>
          </p:cNvSpPr>
          <p:nvPr>
            <p:ph type="sldNum" sz="quarter" idx="12"/>
          </p:nvPr>
        </p:nvSpPr>
        <p:spPr/>
        <p:txBody>
          <a:bodyPr/>
          <a:lstStyle/>
          <a:p>
            <a:fld id="{ACEBEB60-E8A2-42D4-83CD-050BFF92BE74}" type="slidenum">
              <a:rPr lang="en-US" smtClean="0"/>
              <a:t>‹#›</a:t>
            </a:fld>
            <a:endParaRPr lang="en-US"/>
          </a:p>
        </p:txBody>
      </p:sp>
    </p:spTree>
    <p:extLst>
      <p:ext uri="{BB962C8B-B14F-4D97-AF65-F5344CB8AC3E}">
        <p14:creationId xmlns:p14="http://schemas.microsoft.com/office/powerpoint/2010/main" val="1970558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4C454-3E55-46B0-A505-E533C3F29C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4B817D-3C08-4008-8C1F-9785746D4E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0384B0-1CD7-46B1-B87C-A6FB3AA6B0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E92DD99-D49B-4379-A276-B8C35A420873}"/>
              </a:ext>
            </a:extLst>
          </p:cNvPr>
          <p:cNvSpPr>
            <a:spLocks noGrp="1"/>
          </p:cNvSpPr>
          <p:nvPr>
            <p:ph type="dt" sz="half" idx="10"/>
          </p:nvPr>
        </p:nvSpPr>
        <p:spPr/>
        <p:txBody>
          <a:bodyPr/>
          <a:lstStyle/>
          <a:p>
            <a:fld id="{70FD7532-3D25-4341-ACCC-F2B025AB8F58}" type="datetimeFigureOut">
              <a:rPr lang="en-US" smtClean="0"/>
              <a:t>6/18/2020</a:t>
            </a:fld>
            <a:endParaRPr lang="en-US"/>
          </a:p>
        </p:txBody>
      </p:sp>
      <p:sp>
        <p:nvSpPr>
          <p:cNvPr id="6" name="Footer Placeholder 5">
            <a:extLst>
              <a:ext uri="{FF2B5EF4-FFF2-40B4-BE49-F238E27FC236}">
                <a16:creationId xmlns:a16="http://schemas.microsoft.com/office/drawing/2014/main" id="{FF443ECB-CA8C-4565-9649-5B898C1D26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EAA54F-02D8-4FD2-A606-FF150FC5A61D}"/>
              </a:ext>
            </a:extLst>
          </p:cNvPr>
          <p:cNvSpPr>
            <a:spLocks noGrp="1"/>
          </p:cNvSpPr>
          <p:nvPr>
            <p:ph type="sldNum" sz="quarter" idx="12"/>
          </p:nvPr>
        </p:nvSpPr>
        <p:spPr/>
        <p:txBody>
          <a:bodyPr/>
          <a:lstStyle/>
          <a:p>
            <a:fld id="{ACEBEB60-E8A2-42D4-83CD-050BFF92BE74}" type="slidenum">
              <a:rPr lang="en-US" smtClean="0"/>
              <a:t>‹#›</a:t>
            </a:fld>
            <a:endParaRPr lang="en-US"/>
          </a:p>
        </p:txBody>
      </p:sp>
    </p:spTree>
    <p:extLst>
      <p:ext uri="{BB962C8B-B14F-4D97-AF65-F5344CB8AC3E}">
        <p14:creationId xmlns:p14="http://schemas.microsoft.com/office/powerpoint/2010/main" val="2829887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15368-560A-4F49-960B-D10A8A96CE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87F61A-CA7E-4C16-8F8E-E9C40FD80C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7E8CEB-D6EA-409D-83FB-3E5B59BDFB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6CD51B9-0D24-4A13-891B-8885C82B8414}"/>
              </a:ext>
            </a:extLst>
          </p:cNvPr>
          <p:cNvSpPr>
            <a:spLocks noGrp="1"/>
          </p:cNvSpPr>
          <p:nvPr>
            <p:ph type="dt" sz="half" idx="10"/>
          </p:nvPr>
        </p:nvSpPr>
        <p:spPr/>
        <p:txBody>
          <a:bodyPr/>
          <a:lstStyle/>
          <a:p>
            <a:fld id="{70FD7532-3D25-4341-ACCC-F2B025AB8F58}" type="datetimeFigureOut">
              <a:rPr lang="en-US" smtClean="0"/>
              <a:t>6/18/2020</a:t>
            </a:fld>
            <a:endParaRPr lang="en-US"/>
          </a:p>
        </p:txBody>
      </p:sp>
      <p:sp>
        <p:nvSpPr>
          <p:cNvPr id="6" name="Footer Placeholder 5">
            <a:extLst>
              <a:ext uri="{FF2B5EF4-FFF2-40B4-BE49-F238E27FC236}">
                <a16:creationId xmlns:a16="http://schemas.microsoft.com/office/drawing/2014/main" id="{D011BB91-E1A2-4BF5-906B-DC1DBD5F48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F57221-D4AE-42EA-AEE2-1682A6F6D4AC}"/>
              </a:ext>
            </a:extLst>
          </p:cNvPr>
          <p:cNvSpPr>
            <a:spLocks noGrp="1"/>
          </p:cNvSpPr>
          <p:nvPr>
            <p:ph type="sldNum" sz="quarter" idx="12"/>
          </p:nvPr>
        </p:nvSpPr>
        <p:spPr/>
        <p:txBody>
          <a:bodyPr/>
          <a:lstStyle/>
          <a:p>
            <a:fld id="{ACEBEB60-E8A2-42D4-83CD-050BFF92BE74}" type="slidenum">
              <a:rPr lang="en-US" smtClean="0"/>
              <a:t>‹#›</a:t>
            </a:fld>
            <a:endParaRPr lang="en-US"/>
          </a:p>
        </p:txBody>
      </p:sp>
    </p:spTree>
    <p:extLst>
      <p:ext uri="{BB962C8B-B14F-4D97-AF65-F5344CB8AC3E}">
        <p14:creationId xmlns:p14="http://schemas.microsoft.com/office/powerpoint/2010/main" val="663848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F73B17-79F1-4C45-8852-3EDC378215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F06FD3-97B0-40D9-8993-C84972A000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044A04-9B1D-473F-A023-19352FB7B5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FD7532-3D25-4341-ACCC-F2B025AB8F58}" type="datetimeFigureOut">
              <a:rPr lang="en-US" smtClean="0"/>
              <a:t>6/18/2020</a:t>
            </a:fld>
            <a:endParaRPr lang="en-US"/>
          </a:p>
        </p:txBody>
      </p:sp>
      <p:sp>
        <p:nvSpPr>
          <p:cNvPr id="5" name="Footer Placeholder 4">
            <a:extLst>
              <a:ext uri="{FF2B5EF4-FFF2-40B4-BE49-F238E27FC236}">
                <a16:creationId xmlns:a16="http://schemas.microsoft.com/office/drawing/2014/main" id="{469A5B04-CE11-4AA6-8B97-06C862BCCB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A9A20AF-73CD-4161-8E9A-FED2649218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BEB60-E8A2-42D4-83CD-050BFF92BE74}" type="slidenum">
              <a:rPr lang="en-US" smtClean="0"/>
              <a:t>‹#›</a:t>
            </a:fld>
            <a:endParaRPr lang="en-US"/>
          </a:p>
        </p:txBody>
      </p:sp>
    </p:spTree>
    <p:extLst>
      <p:ext uri="{BB962C8B-B14F-4D97-AF65-F5344CB8AC3E}">
        <p14:creationId xmlns:p14="http://schemas.microsoft.com/office/powerpoint/2010/main" val="33366472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4.gif"/></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4.jpg"/><Relationship Id="rId1" Type="http://schemas.openxmlformats.org/officeDocument/2006/relationships/slideLayout" Target="../slideLayouts/slideLayout7.xml"/><Relationship Id="rId5" Type="http://schemas.openxmlformats.org/officeDocument/2006/relationships/image" Target="../media/image38.jpg"/><Relationship Id="rId4" Type="http://schemas.openxmlformats.org/officeDocument/2006/relationships/image" Target="../media/image37.jpg"/></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4.jpg"/><Relationship Id="rId1" Type="http://schemas.openxmlformats.org/officeDocument/2006/relationships/slideLayout" Target="../slideLayouts/slideLayout7.xml"/><Relationship Id="rId5" Type="http://schemas.openxmlformats.org/officeDocument/2006/relationships/image" Target="../media/image41.jpg"/><Relationship Id="rId4" Type="http://schemas.openxmlformats.org/officeDocument/2006/relationships/image" Target="../media/image40.jpg"/></Relationships>
</file>

<file path=ppt/slides/_rels/slide2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4.jpg"/><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34.jpg"/><Relationship Id="rId1" Type="http://schemas.openxmlformats.org/officeDocument/2006/relationships/slideLayout" Target="../slideLayouts/slideLayout7.xml"/><Relationship Id="rId4" Type="http://schemas.openxmlformats.org/officeDocument/2006/relationships/image" Target="../media/image47.jpg"/></Relationships>
</file>

<file path=ppt/slides/_rels/slide3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34.jpg"/><Relationship Id="rId1" Type="http://schemas.openxmlformats.org/officeDocument/2006/relationships/slideLayout" Target="../slideLayouts/slideLayout7.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3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34.jpg"/><Relationship Id="rId1" Type="http://schemas.openxmlformats.org/officeDocument/2006/relationships/slideLayout" Target="../slideLayouts/slideLayout7.xml"/><Relationship Id="rId5" Type="http://schemas.openxmlformats.org/officeDocument/2006/relationships/image" Target="../media/image54.jpg"/><Relationship Id="rId4" Type="http://schemas.openxmlformats.org/officeDocument/2006/relationships/image" Target="../media/image53.jpg"/></Relationships>
</file>

<file path=ppt/slides/_rels/slide3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34.jpg"/><Relationship Id="rId1" Type="http://schemas.openxmlformats.org/officeDocument/2006/relationships/slideLayout" Target="../slideLayouts/slideLayout7.xml"/><Relationship Id="rId4" Type="http://schemas.openxmlformats.org/officeDocument/2006/relationships/image" Target="../media/image56.jpg"/></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4.jpg"/><Relationship Id="rId1" Type="http://schemas.openxmlformats.org/officeDocument/2006/relationships/slideLayout" Target="../slideLayouts/slideLayout7.xml"/><Relationship Id="rId4" Type="http://schemas.openxmlformats.org/officeDocument/2006/relationships/image" Target="../media/image58.jpg"/></Relationships>
</file>

<file path=ppt/slides/_rels/slide3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34.jpg"/><Relationship Id="rId1" Type="http://schemas.openxmlformats.org/officeDocument/2006/relationships/slideLayout" Target="../slideLayouts/slideLayout7.xml"/><Relationship Id="rId6" Type="http://schemas.openxmlformats.org/officeDocument/2006/relationships/image" Target="../media/image54.jpg"/><Relationship Id="rId5" Type="http://schemas.openxmlformats.org/officeDocument/2006/relationships/image" Target="../media/image61.jpg"/><Relationship Id="rId4" Type="http://schemas.openxmlformats.org/officeDocument/2006/relationships/image" Target="../media/image60.jpg"/></Relationships>
</file>

<file path=ppt/slides/_rels/slide3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34.jpg"/><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54.jpg"/></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34.jpg"/><Relationship Id="rId1" Type="http://schemas.openxmlformats.org/officeDocument/2006/relationships/slideLayout" Target="../slideLayouts/slideLayout7.xml"/><Relationship Id="rId4" Type="http://schemas.openxmlformats.org/officeDocument/2006/relationships/image" Target="../media/image64.jp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4.jpg"/><Relationship Id="rId1" Type="http://schemas.openxmlformats.org/officeDocument/2006/relationships/slideLayout" Target="../slideLayouts/slideLayout7.xml"/><Relationship Id="rId5" Type="http://schemas.openxmlformats.org/officeDocument/2006/relationships/image" Target="../media/image67.jpg"/><Relationship Id="rId4" Type="http://schemas.openxmlformats.org/officeDocument/2006/relationships/image" Target="../media/image66.jpg"/></Relationships>
</file>

<file path=ppt/slides/_rels/slide3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hyperlink" Target="http://jesuschrist.lds.org/SonOfGod/eng/his-life-and-teachings/articles/the-atonement-of-jesus-christ" TargetMode="External"/><Relationship Id="rId2" Type="http://schemas.openxmlformats.org/officeDocument/2006/relationships/image" Target="../media/image34.jpg"/><Relationship Id="rId1" Type="http://schemas.openxmlformats.org/officeDocument/2006/relationships/slideLayout" Target="../slideLayouts/slideLayout7.xml"/><Relationship Id="rId4" Type="http://schemas.openxmlformats.org/officeDocument/2006/relationships/image" Target="../media/image69.jpg"/></Relationships>
</file>

<file path=ppt/slides/_rels/slide41.xml.rels><?xml version="1.0" encoding="UTF-8" standalone="yes"?>
<Relationships xmlns="http://schemas.openxmlformats.org/package/2006/relationships"><Relationship Id="rId2" Type="http://schemas.openxmlformats.org/officeDocument/2006/relationships/hyperlink" Target="http://en.wikipedia.org/wiki/Olive_oil"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Picture 131">
            <a:extLst>
              <a:ext uri="{FF2B5EF4-FFF2-40B4-BE49-F238E27FC236}">
                <a16:creationId xmlns:a16="http://schemas.microsoft.com/office/drawing/2014/main" id="{7767C159-3C00-4E48-BC49-08B206059E0D}"/>
              </a:ext>
            </a:extLst>
          </p:cNvPr>
          <p:cNvPicPr>
            <a:picLocks noChangeAspect="1"/>
          </p:cNvPicPr>
          <p:nvPr/>
        </p:nvPicPr>
        <p:blipFill rotWithShape="1">
          <a:blip r:embed="rId2">
            <a:extLst>
              <a:ext uri="{28A0092B-C50C-407E-A947-70E740481C1C}">
                <a14:useLocalDpi xmlns:a14="http://schemas.microsoft.com/office/drawing/2010/main" val="0"/>
              </a:ext>
            </a:extLst>
          </a:blip>
          <a:srcRect l="237" t="303" b="1285"/>
          <a:stretch/>
        </p:blipFill>
        <p:spPr>
          <a:xfrm>
            <a:off x="0" y="0"/>
            <a:ext cx="12192000" cy="6858000"/>
          </a:xfrm>
          <a:prstGeom prst="rect">
            <a:avLst/>
          </a:prstGeom>
        </p:spPr>
      </p:pic>
      <p:pic>
        <p:nvPicPr>
          <p:cNvPr id="4" name="Picture 3">
            <a:extLst>
              <a:ext uri="{FF2B5EF4-FFF2-40B4-BE49-F238E27FC236}">
                <a16:creationId xmlns:a16="http://schemas.microsoft.com/office/drawing/2014/main" id="{A6D8E348-0A12-4F42-8D90-0305500EA0C5}"/>
              </a:ext>
            </a:extLst>
          </p:cNvPr>
          <p:cNvPicPr>
            <a:picLocks noChangeAspect="1"/>
          </p:cNvPicPr>
          <p:nvPr/>
        </p:nvPicPr>
        <p:blipFill rotWithShape="1">
          <a:blip r:embed="rId3">
            <a:extLst>
              <a:ext uri="{28A0092B-C50C-407E-A947-70E740481C1C}">
                <a14:useLocalDpi xmlns:a14="http://schemas.microsoft.com/office/drawing/2010/main" val="0"/>
              </a:ext>
            </a:extLst>
          </a:blip>
          <a:srcRect l="54775" t="33244" r="33000" b="48756"/>
          <a:stretch/>
        </p:blipFill>
        <p:spPr>
          <a:xfrm>
            <a:off x="7123176" y="2331720"/>
            <a:ext cx="1490472" cy="1234440"/>
          </a:xfrm>
          <a:prstGeom prst="rect">
            <a:avLst/>
          </a:prstGeom>
        </p:spPr>
      </p:pic>
    </p:spTree>
    <p:extLst>
      <p:ext uri="{BB962C8B-B14F-4D97-AF65-F5344CB8AC3E}">
        <p14:creationId xmlns:p14="http://schemas.microsoft.com/office/powerpoint/2010/main" val="1232036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Picture 156">
            <a:extLst>
              <a:ext uri="{FF2B5EF4-FFF2-40B4-BE49-F238E27FC236}">
                <a16:creationId xmlns:a16="http://schemas.microsoft.com/office/drawing/2014/main" id="{F8D8CBEF-71FC-48EF-B3E1-B57CA7771F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83779" y="6287466"/>
            <a:ext cx="9144000" cy="307777"/>
          </a:xfrm>
          <a:prstGeom prst="rect">
            <a:avLst/>
          </a:prstGeom>
          <a:noFill/>
        </p:spPr>
        <p:txBody>
          <a:bodyPr wrap="square" rtlCol="0">
            <a:spAutoFit/>
          </a:bodyPr>
          <a:lstStyle/>
          <a:p>
            <a:r>
              <a:rPr lang="en-US" sz="1400" dirty="0">
                <a:solidFill>
                  <a:schemeClr val="bg1"/>
                </a:solidFill>
              </a:rPr>
              <a:t>Mosiah 12:28-30</a:t>
            </a:r>
          </a:p>
        </p:txBody>
      </p:sp>
      <p:sp>
        <p:nvSpPr>
          <p:cNvPr id="4" name="TextBox 3"/>
          <p:cNvSpPr txBox="1"/>
          <p:nvPr/>
        </p:nvSpPr>
        <p:spPr>
          <a:xfrm>
            <a:off x="1514856" y="146305"/>
            <a:ext cx="9144000" cy="769441"/>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rPr>
              <a:t>Abinadi VS The Priests</a:t>
            </a:r>
          </a:p>
        </p:txBody>
      </p:sp>
      <p:sp>
        <p:nvSpPr>
          <p:cNvPr id="10" name="TextBox 9"/>
          <p:cNvSpPr txBox="1"/>
          <p:nvPr/>
        </p:nvSpPr>
        <p:spPr>
          <a:xfrm>
            <a:off x="3048000" y="2743200"/>
            <a:ext cx="4876800" cy="369332"/>
          </a:xfrm>
          <a:prstGeom prst="rect">
            <a:avLst/>
          </a:prstGeom>
          <a:noFill/>
        </p:spPr>
        <p:txBody>
          <a:bodyPr wrap="square" rtlCol="0">
            <a:spAutoFit/>
          </a:bodyPr>
          <a:lstStyle/>
          <a:p>
            <a:pPr fontAlgn="base"/>
            <a:r>
              <a:rPr lang="en-US" dirty="0">
                <a:solidFill>
                  <a:schemeClr val="bg1"/>
                </a:solidFill>
              </a:rPr>
              <a:t>The Law of Moses</a:t>
            </a:r>
          </a:p>
        </p:txBody>
      </p:sp>
      <p:sp>
        <p:nvSpPr>
          <p:cNvPr id="12" name="TextBox 11"/>
          <p:cNvSpPr txBox="1"/>
          <p:nvPr/>
        </p:nvSpPr>
        <p:spPr>
          <a:xfrm>
            <a:off x="3733800" y="4648201"/>
            <a:ext cx="7086600" cy="2031325"/>
          </a:xfrm>
          <a:prstGeom prst="rect">
            <a:avLst/>
          </a:prstGeom>
          <a:noFill/>
        </p:spPr>
        <p:txBody>
          <a:bodyPr wrap="square" rtlCol="0">
            <a:spAutoFit/>
          </a:bodyPr>
          <a:lstStyle/>
          <a:p>
            <a:pPr fontAlgn="base"/>
            <a:r>
              <a:rPr lang="en-US" dirty="0">
                <a:solidFill>
                  <a:schemeClr val="bg1"/>
                </a:solidFill>
              </a:rPr>
              <a:t>If you teach the Law of Moses why don’t you keep the commandments?</a:t>
            </a:r>
          </a:p>
          <a:p>
            <a:pPr fontAlgn="base"/>
            <a:r>
              <a:rPr lang="en-US" dirty="0">
                <a:solidFill>
                  <a:schemeClr val="bg1"/>
                </a:solidFill>
              </a:rPr>
              <a:t>Why do you set your hearts on riches?</a:t>
            </a:r>
          </a:p>
          <a:p>
            <a:pPr fontAlgn="base"/>
            <a:r>
              <a:rPr lang="en-US" dirty="0">
                <a:solidFill>
                  <a:schemeClr val="bg1"/>
                </a:solidFill>
              </a:rPr>
              <a:t>Why do you commit </a:t>
            </a:r>
            <a:r>
              <a:rPr lang="en-US" dirty="0" err="1">
                <a:solidFill>
                  <a:schemeClr val="bg1"/>
                </a:solidFill>
              </a:rPr>
              <a:t>whoredoms</a:t>
            </a:r>
            <a:r>
              <a:rPr lang="en-US" dirty="0">
                <a:solidFill>
                  <a:schemeClr val="bg1"/>
                </a:solidFill>
              </a:rPr>
              <a:t> and spend your strength with harlots and cause the people to commit sin?</a:t>
            </a:r>
          </a:p>
          <a:p>
            <a:pPr fontAlgn="base"/>
            <a:endParaRPr lang="en-US" dirty="0">
              <a:solidFill>
                <a:schemeClr val="bg1"/>
              </a:solidFill>
            </a:endParaRPr>
          </a:p>
          <a:p>
            <a:pPr fontAlgn="base"/>
            <a:r>
              <a:rPr lang="en-US" dirty="0">
                <a:solidFill>
                  <a:schemeClr val="bg1"/>
                </a:solidFill>
              </a:rPr>
              <a:t>You know that I speak the truth</a:t>
            </a:r>
          </a:p>
          <a:p>
            <a:pPr fontAlgn="base"/>
            <a:endParaRPr lang="en-US" dirty="0">
              <a:solidFill>
                <a:schemeClr val="bg1"/>
              </a:solidFill>
            </a:endParaRPr>
          </a:p>
        </p:txBody>
      </p:sp>
      <p:grpSp>
        <p:nvGrpSpPr>
          <p:cNvPr id="20" name="Group 19"/>
          <p:cNvGrpSpPr/>
          <p:nvPr/>
        </p:nvGrpSpPr>
        <p:grpSpPr>
          <a:xfrm>
            <a:off x="1905000" y="914400"/>
            <a:ext cx="838200" cy="1676400"/>
            <a:chOff x="4796439" y="1904297"/>
            <a:chExt cx="1449648" cy="3673434"/>
          </a:xfrm>
        </p:grpSpPr>
        <p:sp>
          <p:nvSpPr>
            <p:cNvPr id="21" name="Cloud 20"/>
            <p:cNvSpPr/>
            <p:nvPr/>
          </p:nvSpPr>
          <p:spPr>
            <a:xfrm rot="20820648" flipH="1">
              <a:off x="5338176" y="1904297"/>
              <a:ext cx="841281" cy="1488997"/>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15961717">
              <a:off x="5705949" y="5097098"/>
              <a:ext cx="376327" cy="58494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15961717">
              <a:off x="4943948" y="5097098"/>
              <a:ext cx="376327" cy="58494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Manual Operation 23"/>
            <p:cNvSpPr/>
            <p:nvPr/>
          </p:nvSpPr>
          <p:spPr>
            <a:xfrm rot="10414038">
              <a:off x="5436912" y="4572000"/>
              <a:ext cx="762000" cy="762000"/>
            </a:xfrm>
            <a:prstGeom prst="flowChartManualOperation">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Manual Operation 24"/>
            <p:cNvSpPr/>
            <p:nvPr/>
          </p:nvSpPr>
          <p:spPr>
            <a:xfrm rot="11285734">
              <a:off x="4827312" y="4572000"/>
              <a:ext cx="762000" cy="762000"/>
            </a:xfrm>
            <a:prstGeom prst="flowChartManualOperation">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Merge 25"/>
            <p:cNvSpPr/>
            <p:nvPr/>
          </p:nvSpPr>
          <p:spPr>
            <a:xfrm rot="10800000">
              <a:off x="4903512" y="2057400"/>
              <a:ext cx="1219200" cy="2590800"/>
            </a:xfrm>
            <a:prstGeom prst="flowChartMerge">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rot="19585485">
              <a:off x="4959734" y="3359626"/>
              <a:ext cx="277554" cy="838200"/>
            </a:xfrm>
            <a:prstGeom prst="roundRect">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rot="2014515" flipH="1">
              <a:off x="5797934" y="3435826"/>
              <a:ext cx="277554" cy="838200"/>
            </a:xfrm>
            <a:prstGeom prst="roundRect">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loud 28"/>
            <p:cNvSpPr/>
            <p:nvPr/>
          </p:nvSpPr>
          <p:spPr>
            <a:xfrm rot="779352">
              <a:off x="4796439" y="1966052"/>
              <a:ext cx="702506" cy="1399019"/>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Merge 29"/>
            <p:cNvSpPr/>
            <p:nvPr/>
          </p:nvSpPr>
          <p:spPr>
            <a:xfrm rot="9322467">
              <a:off x="5484087" y="2844277"/>
              <a:ext cx="762000" cy="998388"/>
            </a:xfrm>
            <a:prstGeom prst="flowChartMerge">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Merge 30"/>
            <p:cNvSpPr/>
            <p:nvPr/>
          </p:nvSpPr>
          <p:spPr>
            <a:xfrm rot="11913361">
              <a:off x="4800600" y="2840679"/>
              <a:ext cx="762000" cy="914400"/>
            </a:xfrm>
            <a:prstGeom prst="flowChartMerge">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onut 31"/>
            <p:cNvSpPr/>
            <p:nvPr/>
          </p:nvSpPr>
          <p:spPr>
            <a:xfrm rot="19332943">
              <a:off x="5101355" y="4070506"/>
              <a:ext cx="457200" cy="304800"/>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Donut 32"/>
            <p:cNvSpPr/>
            <p:nvPr/>
          </p:nvSpPr>
          <p:spPr>
            <a:xfrm rot="3524746">
              <a:off x="5533400" y="4084495"/>
              <a:ext cx="457200" cy="304800"/>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Donut 33"/>
            <p:cNvSpPr/>
            <p:nvPr/>
          </p:nvSpPr>
          <p:spPr>
            <a:xfrm rot="15211079">
              <a:off x="5017560" y="4377906"/>
              <a:ext cx="457200" cy="280009"/>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Donut 34"/>
            <p:cNvSpPr/>
            <p:nvPr/>
          </p:nvSpPr>
          <p:spPr>
            <a:xfrm rot="17267314">
              <a:off x="5559820" y="4386123"/>
              <a:ext cx="457200" cy="280009"/>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Donut 35"/>
            <p:cNvSpPr/>
            <p:nvPr/>
          </p:nvSpPr>
          <p:spPr>
            <a:xfrm rot="236354">
              <a:off x="5293590" y="4511173"/>
              <a:ext cx="457200" cy="280009"/>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Oval 36"/>
            <p:cNvSpPr/>
            <p:nvPr/>
          </p:nvSpPr>
          <p:spPr>
            <a:xfrm>
              <a:off x="5284512" y="4114800"/>
              <a:ext cx="228600" cy="3810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5665512" y="4114800"/>
              <a:ext cx="228600" cy="3810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onut 38"/>
            <p:cNvSpPr/>
            <p:nvPr/>
          </p:nvSpPr>
          <p:spPr>
            <a:xfrm rot="974627">
              <a:off x="5364037" y="3944556"/>
              <a:ext cx="457200" cy="280009"/>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Lock"/>
            <p:cNvSpPr>
              <a:spLocks noEditPoints="1" noChangeArrowheads="1"/>
            </p:cNvSpPr>
            <p:nvPr/>
          </p:nvSpPr>
          <p:spPr bwMode="auto">
            <a:xfrm>
              <a:off x="5105400" y="4038600"/>
              <a:ext cx="304800" cy="381000"/>
            </a:xfrm>
            <a:custGeom>
              <a:avLst/>
              <a:gdLst>
                <a:gd name="T0" fmla="*/ 10800 w 21600"/>
                <a:gd name="T1" fmla="*/ 0 h 21600"/>
                <a:gd name="T2" fmla="*/ 21600 w 21600"/>
                <a:gd name="T3" fmla="*/ 9606 h 21600"/>
                <a:gd name="T4" fmla="*/ 10800 w 21600"/>
                <a:gd name="T5" fmla="*/ 21600 h 21600"/>
                <a:gd name="T6" fmla="*/ 0 w 21600"/>
                <a:gd name="T7" fmla="*/ 9606 h 21600"/>
                <a:gd name="T8" fmla="*/ 744 w 21600"/>
                <a:gd name="T9" fmla="*/ 9904 h 21600"/>
                <a:gd name="T10" fmla="*/ 21134 w 21600"/>
                <a:gd name="T11" fmla="*/ 15335 h 21600"/>
              </a:gdLst>
              <a:ahLst/>
              <a:cxnLst>
                <a:cxn ang="0">
                  <a:pos x="T0" y="T1"/>
                </a:cxn>
                <a:cxn ang="0">
                  <a:pos x="T2" y="T3"/>
                </a:cxn>
                <a:cxn ang="0">
                  <a:pos x="T4" y="T5"/>
                </a:cxn>
                <a:cxn ang="0">
                  <a:pos x="T6" y="T7"/>
                </a:cxn>
              </a:cxnLst>
              <a:rect l="T8" t="T9" r="T10" b="T11"/>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 name="Flowchart: Merge 40"/>
            <p:cNvSpPr/>
            <p:nvPr/>
          </p:nvSpPr>
          <p:spPr>
            <a:xfrm>
              <a:off x="5334000" y="2819400"/>
              <a:ext cx="350982" cy="541188"/>
            </a:xfrm>
            <a:prstGeom prst="flowChartMerg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5055912" y="1905000"/>
              <a:ext cx="914400" cy="10668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 name="Group 129"/>
          <p:cNvGrpSpPr/>
          <p:nvPr/>
        </p:nvGrpSpPr>
        <p:grpSpPr>
          <a:xfrm>
            <a:off x="4953001" y="1981201"/>
            <a:ext cx="2808111" cy="1633861"/>
            <a:chOff x="990600" y="1066800"/>
            <a:chExt cx="2808111" cy="1633861"/>
          </a:xfrm>
        </p:grpSpPr>
        <p:grpSp>
          <p:nvGrpSpPr>
            <p:cNvPr id="68" name="Group 67"/>
            <p:cNvGrpSpPr/>
            <p:nvPr/>
          </p:nvGrpSpPr>
          <p:grpSpPr>
            <a:xfrm>
              <a:off x="1905000" y="1066800"/>
              <a:ext cx="997381" cy="1585757"/>
              <a:chOff x="304800" y="261156"/>
              <a:chExt cx="1417332" cy="2253445"/>
            </a:xfrm>
          </p:grpSpPr>
          <p:sp>
            <p:nvSpPr>
              <p:cNvPr id="69" name="Rectangle 68"/>
              <p:cNvSpPr/>
              <p:nvPr/>
            </p:nvSpPr>
            <p:spPr>
              <a:xfrm>
                <a:off x="599322" y="1752601"/>
                <a:ext cx="832210" cy="762000"/>
              </a:xfrm>
              <a:prstGeom prst="rect">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loud 69"/>
              <p:cNvSpPr/>
              <p:nvPr/>
            </p:nvSpPr>
            <p:spPr>
              <a:xfrm rot="20835976" flipH="1">
                <a:off x="1167670" y="1021891"/>
                <a:ext cx="554462" cy="1112153"/>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Extract 70"/>
              <p:cNvSpPr/>
              <p:nvPr/>
            </p:nvSpPr>
            <p:spPr>
              <a:xfrm rot="10800000">
                <a:off x="818934" y="1927112"/>
                <a:ext cx="367090" cy="408672"/>
              </a:xfrm>
              <a:prstGeom prst="flowChartExtract">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2" name="Cloud 71"/>
              <p:cNvSpPr/>
              <p:nvPr/>
            </p:nvSpPr>
            <p:spPr>
              <a:xfrm rot="764024">
                <a:off x="304800" y="1016373"/>
                <a:ext cx="504969" cy="1112153"/>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661612" y="1026800"/>
                <a:ext cx="681735" cy="1051249"/>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loud 73"/>
              <p:cNvSpPr/>
              <p:nvPr/>
            </p:nvSpPr>
            <p:spPr>
              <a:xfrm rot="16200000" flipH="1">
                <a:off x="763899" y="502385"/>
                <a:ext cx="529596" cy="1048825"/>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49"/>
              <p:cNvGrpSpPr/>
              <p:nvPr/>
            </p:nvGrpSpPr>
            <p:grpSpPr>
              <a:xfrm>
                <a:off x="457200" y="261156"/>
                <a:ext cx="1143000" cy="1290492"/>
                <a:chOff x="1065863" y="3467100"/>
                <a:chExt cx="969361" cy="1094447"/>
              </a:xfrm>
            </p:grpSpPr>
            <p:sp>
              <p:nvSpPr>
                <p:cNvPr id="76" name="Chord 75"/>
                <p:cNvSpPr/>
                <p:nvPr/>
              </p:nvSpPr>
              <p:spPr>
                <a:xfrm rot="6672735">
                  <a:off x="990600" y="3581400"/>
                  <a:ext cx="1066800" cy="838200"/>
                </a:xfrm>
                <a:prstGeom prst="chord">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hord 76"/>
                <p:cNvSpPr/>
                <p:nvPr/>
              </p:nvSpPr>
              <p:spPr>
                <a:xfrm rot="8132090">
                  <a:off x="1065863" y="3732856"/>
                  <a:ext cx="969361" cy="828691"/>
                </a:xfrm>
                <a:prstGeom prst="chord">
                  <a:avLst>
                    <a:gd name="adj1" fmla="val 2892879"/>
                    <a:gd name="adj2" fmla="val 13226598"/>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7"/>
                <p:cNvSpPr/>
                <p:nvPr/>
              </p:nvSpPr>
              <p:spPr>
                <a:xfrm>
                  <a:off x="1066800" y="4038600"/>
                  <a:ext cx="914400" cy="228600"/>
                </a:xfrm>
                <a:prstGeom prst="roundRect">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48"/>
                <p:cNvGrpSpPr/>
                <p:nvPr/>
              </p:nvGrpSpPr>
              <p:grpSpPr>
                <a:xfrm>
                  <a:off x="1143000" y="4038600"/>
                  <a:ext cx="762000" cy="228600"/>
                  <a:chOff x="2667000" y="3186545"/>
                  <a:chExt cx="3008746" cy="1080655"/>
                </a:xfrm>
              </p:grpSpPr>
              <p:grpSp>
                <p:nvGrpSpPr>
                  <p:cNvPr id="80" name="Group 39"/>
                  <p:cNvGrpSpPr/>
                  <p:nvPr/>
                </p:nvGrpSpPr>
                <p:grpSpPr>
                  <a:xfrm>
                    <a:off x="2667000" y="3200400"/>
                    <a:ext cx="990600" cy="1066800"/>
                    <a:chOff x="2667000" y="3200400"/>
                    <a:chExt cx="990600" cy="1066800"/>
                  </a:xfrm>
                </p:grpSpPr>
                <p:sp>
                  <p:nvSpPr>
                    <p:cNvPr id="89" name="Cross 88"/>
                    <p:cNvSpPr/>
                    <p:nvPr/>
                  </p:nvSpPr>
                  <p:spPr>
                    <a:xfrm>
                      <a:off x="2667000" y="3200400"/>
                      <a:ext cx="990600" cy="1066800"/>
                    </a:xfrm>
                    <a:prstGeom prst="plus">
                      <a:avLst>
                        <a:gd name="adj" fmla="val 36189"/>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ross 89"/>
                    <p:cNvSpPr/>
                    <p:nvPr/>
                  </p:nvSpPr>
                  <p:spPr>
                    <a:xfrm>
                      <a:off x="3024909" y="3523673"/>
                      <a:ext cx="304800" cy="381000"/>
                    </a:xfrm>
                    <a:prstGeom prst="plus">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3121891" y="3639127"/>
                      <a:ext cx="110836" cy="120073"/>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40"/>
                  <p:cNvGrpSpPr/>
                  <p:nvPr/>
                </p:nvGrpSpPr>
                <p:grpSpPr>
                  <a:xfrm>
                    <a:off x="3687618" y="3198091"/>
                    <a:ext cx="990600" cy="1066800"/>
                    <a:chOff x="2667000" y="3200400"/>
                    <a:chExt cx="990600" cy="1066800"/>
                  </a:xfrm>
                </p:grpSpPr>
                <p:sp>
                  <p:nvSpPr>
                    <p:cNvPr id="86" name="Cross 85"/>
                    <p:cNvSpPr/>
                    <p:nvPr/>
                  </p:nvSpPr>
                  <p:spPr>
                    <a:xfrm>
                      <a:off x="2667000" y="3200400"/>
                      <a:ext cx="990600" cy="1066800"/>
                    </a:xfrm>
                    <a:prstGeom prst="plus">
                      <a:avLst>
                        <a:gd name="adj" fmla="val 36189"/>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ross 86"/>
                    <p:cNvSpPr/>
                    <p:nvPr/>
                  </p:nvSpPr>
                  <p:spPr>
                    <a:xfrm>
                      <a:off x="3024909" y="3523673"/>
                      <a:ext cx="304800" cy="381000"/>
                    </a:xfrm>
                    <a:prstGeom prst="plus">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3121891" y="3639127"/>
                      <a:ext cx="110836" cy="120073"/>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44"/>
                  <p:cNvGrpSpPr/>
                  <p:nvPr/>
                </p:nvGrpSpPr>
                <p:grpSpPr>
                  <a:xfrm>
                    <a:off x="4685146" y="3186545"/>
                    <a:ext cx="990600" cy="1066800"/>
                    <a:chOff x="2667000" y="3200400"/>
                    <a:chExt cx="990600" cy="1066800"/>
                  </a:xfrm>
                </p:grpSpPr>
                <p:sp>
                  <p:nvSpPr>
                    <p:cNvPr id="83" name="Cross 82"/>
                    <p:cNvSpPr/>
                    <p:nvPr/>
                  </p:nvSpPr>
                  <p:spPr>
                    <a:xfrm>
                      <a:off x="2667000" y="3200400"/>
                      <a:ext cx="990600" cy="1066800"/>
                    </a:xfrm>
                    <a:prstGeom prst="plus">
                      <a:avLst>
                        <a:gd name="adj" fmla="val 36189"/>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ross 83"/>
                    <p:cNvSpPr/>
                    <p:nvPr/>
                  </p:nvSpPr>
                  <p:spPr>
                    <a:xfrm>
                      <a:off x="3024909" y="3523673"/>
                      <a:ext cx="304800" cy="381000"/>
                    </a:xfrm>
                    <a:prstGeom prst="plus">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3121891" y="3639127"/>
                      <a:ext cx="110836" cy="120073"/>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92" name="Group 91"/>
            <p:cNvGrpSpPr/>
            <p:nvPr/>
          </p:nvGrpSpPr>
          <p:grpSpPr>
            <a:xfrm>
              <a:off x="990600" y="1371600"/>
              <a:ext cx="804333" cy="1329061"/>
              <a:chOff x="2209800" y="838200"/>
              <a:chExt cx="1143000" cy="1888667"/>
            </a:xfrm>
          </p:grpSpPr>
          <p:grpSp>
            <p:nvGrpSpPr>
              <p:cNvPr id="93" name="Group 9"/>
              <p:cNvGrpSpPr/>
              <p:nvPr/>
            </p:nvGrpSpPr>
            <p:grpSpPr>
              <a:xfrm>
                <a:off x="2209800" y="1219200"/>
                <a:ext cx="1098967" cy="1507667"/>
                <a:chOff x="7892633" y="2667000"/>
                <a:chExt cx="1499677" cy="2057399"/>
              </a:xfrm>
            </p:grpSpPr>
            <p:sp>
              <p:nvSpPr>
                <p:cNvPr id="107" name="Cloud 106"/>
                <p:cNvSpPr/>
                <p:nvPr/>
              </p:nvSpPr>
              <p:spPr>
                <a:xfrm rot="21267149" flipH="1">
                  <a:off x="8656689" y="2777321"/>
                  <a:ext cx="735621" cy="989173"/>
                </a:xfrm>
                <a:prstGeom prst="cloud">
                  <a:avLst/>
                </a:prstGeom>
                <a:solidFill>
                  <a:srgbClr val="E7D6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Cloud 107"/>
                <p:cNvSpPr/>
                <p:nvPr/>
              </p:nvSpPr>
              <p:spPr>
                <a:xfrm rot="1441540" flipH="1">
                  <a:off x="7892633" y="2785255"/>
                  <a:ext cx="735621" cy="989173"/>
                </a:xfrm>
                <a:prstGeom prst="cloud">
                  <a:avLst/>
                </a:prstGeom>
                <a:solidFill>
                  <a:srgbClr val="E7D6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lowchart: Manual Operation 12"/>
                <p:cNvSpPr/>
                <p:nvPr/>
              </p:nvSpPr>
              <p:spPr>
                <a:xfrm rot="10800000">
                  <a:off x="8076536" y="3774426"/>
                  <a:ext cx="1103433" cy="949973"/>
                </a:xfrm>
                <a:prstGeom prst="flowChartManualOperation">
                  <a:avLst/>
                </a:prstGeom>
                <a:solidFill>
                  <a:schemeClr val="accent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lowchart: Extract 13"/>
                <p:cNvSpPr/>
                <p:nvPr/>
              </p:nvSpPr>
              <p:spPr>
                <a:xfrm rot="10800000">
                  <a:off x="8374030" y="3923480"/>
                  <a:ext cx="530081" cy="570345"/>
                </a:xfrm>
                <a:prstGeom prst="flowChartExtract">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62"/>
                <p:cNvSpPr/>
                <p:nvPr/>
              </p:nvSpPr>
              <p:spPr>
                <a:xfrm>
                  <a:off x="8146854" y="2667000"/>
                  <a:ext cx="984436" cy="1467128"/>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63"/>
              <p:cNvGrpSpPr/>
              <p:nvPr/>
            </p:nvGrpSpPr>
            <p:grpSpPr>
              <a:xfrm>
                <a:off x="2209800" y="838200"/>
                <a:ext cx="1143000" cy="692727"/>
                <a:chOff x="1722870" y="3269673"/>
                <a:chExt cx="1000125" cy="692727"/>
              </a:xfrm>
            </p:grpSpPr>
            <p:sp>
              <p:nvSpPr>
                <p:cNvPr id="95" name="Flowchart: Manual Operation 94"/>
                <p:cNvSpPr/>
                <p:nvPr/>
              </p:nvSpPr>
              <p:spPr>
                <a:xfrm>
                  <a:off x="1722870" y="3269673"/>
                  <a:ext cx="1000125" cy="609600"/>
                </a:xfrm>
                <a:prstGeom prst="flowChartManualOperati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95"/>
                <p:cNvSpPr/>
                <p:nvPr/>
              </p:nvSpPr>
              <p:spPr>
                <a:xfrm>
                  <a:off x="1828800" y="3657600"/>
                  <a:ext cx="762000" cy="304800"/>
                </a:xfrm>
                <a:prstGeom prst="roundRect">
                  <a:avLst/>
                </a:prstGeom>
                <a:solidFill>
                  <a:srgbClr val="F7974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7" name="Group 62"/>
                <p:cNvGrpSpPr/>
                <p:nvPr/>
              </p:nvGrpSpPr>
              <p:grpSpPr>
                <a:xfrm>
                  <a:off x="1789546" y="3657600"/>
                  <a:ext cx="838200" cy="304800"/>
                  <a:chOff x="2971800" y="3505200"/>
                  <a:chExt cx="2128982" cy="1126836"/>
                </a:xfrm>
              </p:grpSpPr>
              <p:grpSp>
                <p:nvGrpSpPr>
                  <p:cNvPr id="98" name="Group 55"/>
                  <p:cNvGrpSpPr/>
                  <p:nvPr/>
                </p:nvGrpSpPr>
                <p:grpSpPr>
                  <a:xfrm>
                    <a:off x="2971800" y="3505200"/>
                    <a:ext cx="914400" cy="1066800"/>
                    <a:chOff x="2971800" y="3505200"/>
                    <a:chExt cx="914400" cy="1066800"/>
                  </a:xfrm>
                </p:grpSpPr>
                <p:sp>
                  <p:nvSpPr>
                    <p:cNvPr id="105" name="Multiply 104"/>
                    <p:cNvSpPr/>
                    <p:nvPr/>
                  </p:nvSpPr>
                  <p:spPr>
                    <a:xfrm>
                      <a:off x="2971800" y="3505200"/>
                      <a:ext cx="914400" cy="1066800"/>
                    </a:xfrm>
                    <a:prstGeom prst="mathMultiply">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Diamond 105"/>
                    <p:cNvSpPr/>
                    <p:nvPr/>
                  </p:nvSpPr>
                  <p:spPr>
                    <a:xfrm>
                      <a:off x="3276600" y="3886200"/>
                      <a:ext cx="3048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56"/>
                  <p:cNvGrpSpPr/>
                  <p:nvPr/>
                </p:nvGrpSpPr>
                <p:grpSpPr>
                  <a:xfrm>
                    <a:off x="3572164" y="3535218"/>
                    <a:ext cx="914400" cy="1066800"/>
                    <a:chOff x="2971800" y="3505200"/>
                    <a:chExt cx="914400" cy="1066800"/>
                  </a:xfrm>
                </p:grpSpPr>
                <p:sp>
                  <p:nvSpPr>
                    <p:cNvPr id="103" name="Multiply 102"/>
                    <p:cNvSpPr/>
                    <p:nvPr/>
                  </p:nvSpPr>
                  <p:spPr>
                    <a:xfrm>
                      <a:off x="2971800" y="3505200"/>
                      <a:ext cx="914400" cy="1066800"/>
                    </a:xfrm>
                    <a:prstGeom prst="mathMultiply">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Diamond 103"/>
                    <p:cNvSpPr/>
                    <p:nvPr/>
                  </p:nvSpPr>
                  <p:spPr>
                    <a:xfrm>
                      <a:off x="3276600" y="3886200"/>
                      <a:ext cx="3048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59"/>
                  <p:cNvGrpSpPr/>
                  <p:nvPr/>
                </p:nvGrpSpPr>
                <p:grpSpPr>
                  <a:xfrm>
                    <a:off x="4186382" y="3565236"/>
                    <a:ext cx="914400" cy="1066800"/>
                    <a:chOff x="2971800" y="3505200"/>
                    <a:chExt cx="914400" cy="1066800"/>
                  </a:xfrm>
                </p:grpSpPr>
                <p:sp>
                  <p:nvSpPr>
                    <p:cNvPr id="101" name="Multiply 100"/>
                    <p:cNvSpPr/>
                    <p:nvPr/>
                  </p:nvSpPr>
                  <p:spPr>
                    <a:xfrm>
                      <a:off x="2971800" y="3505200"/>
                      <a:ext cx="914400" cy="1066800"/>
                    </a:xfrm>
                    <a:prstGeom prst="mathMultiply">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Diamond 101"/>
                    <p:cNvSpPr/>
                    <p:nvPr/>
                  </p:nvSpPr>
                  <p:spPr>
                    <a:xfrm>
                      <a:off x="3276600" y="3886200"/>
                      <a:ext cx="3048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12" name="Group 111"/>
            <p:cNvGrpSpPr/>
            <p:nvPr/>
          </p:nvGrpSpPr>
          <p:grpSpPr>
            <a:xfrm>
              <a:off x="3048000" y="1219200"/>
              <a:ext cx="750711" cy="1447800"/>
              <a:chOff x="4648200" y="685800"/>
              <a:chExt cx="1066800" cy="2057401"/>
            </a:xfrm>
          </p:grpSpPr>
          <p:sp>
            <p:nvSpPr>
              <p:cNvPr id="113" name="Trapezoid 112"/>
              <p:cNvSpPr/>
              <p:nvPr/>
            </p:nvSpPr>
            <p:spPr>
              <a:xfrm>
                <a:off x="4749125" y="1905001"/>
                <a:ext cx="809567" cy="838200"/>
              </a:xfrm>
              <a:prstGeom prst="trapezoid">
                <a:avLst>
                  <a:gd name="adj" fmla="val 31421"/>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Isosceles Triangle 113"/>
              <p:cNvSpPr/>
              <p:nvPr/>
            </p:nvSpPr>
            <p:spPr>
              <a:xfrm rot="10800000">
                <a:off x="4901525" y="2286000"/>
                <a:ext cx="533400" cy="381000"/>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4749125" y="1264597"/>
                <a:ext cx="872048" cy="1173802"/>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rot="19066372">
                <a:off x="5190434" y="1219200"/>
                <a:ext cx="445030" cy="659542"/>
              </a:xfrm>
              <a:prstGeom prst="ellipse">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rot="3077158">
                <a:off x="4785602" y="1119497"/>
                <a:ext cx="430287" cy="705091"/>
              </a:xfrm>
              <a:prstGeom prst="ellipse">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8" name="Group 74"/>
              <p:cNvGrpSpPr/>
              <p:nvPr/>
            </p:nvGrpSpPr>
            <p:grpSpPr>
              <a:xfrm>
                <a:off x="4648200" y="685800"/>
                <a:ext cx="1066800" cy="1173018"/>
                <a:chOff x="4724400" y="3551382"/>
                <a:chExt cx="1066800" cy="1173018"/>
              </a:xfrm>
            </p:grpSpPr>
            <p:sp>
              <p:nvSpPr>
                <p:cNvPr id="120" name="Moon 119"/>
                <p:cNvSpPr/>
                <p:nvPr/>
              </p:nvSpPr>
              <p:spPr>
                <a:xfrm flipH="1">
                  <a:off x="4800600" y="4191000"/>
                  <a:ext cx="152400" cy="533400"/>
                </a:xfrm>
                <a:prstGeom prst="moon">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Moon 120"/>
                <p:cNvSpPr/>
                <p:nvPr/>
              </p:nvSpPr>
              <p:spPr>
                <a:xfrm>
                  <a:off x="5638800" y="4191000"/>
                  <a:ext cx="152400" cy="533400"/>
                </a:xfrm>
                <a:prstGeom prst="moon">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ight Arrow 121"/>
                <p:cNvSpPr/>
                <p:nvPr/>
              </p:nvSpPr>
              <p:spPr>
                <a:xfrm rot="16200000">
                  <a:off x="4978400" y="3551382"/>
                  <a:ext cx="533400" cy="533400"/>
                </a:xfrm>
                <a:prstGeom prst="right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ight Arrow 122"/>
                <p:cNvSpPr/>
                <p:nvPr/>
              </p:nvSpPr>
              <p:spPr>
                <a:xfrm rot="16200000">
                  <a:off x="4724400" y="3810000"/>
                  <a:ext cx="533400" cy="533400"/>
                </a:xfrm>
                <a:prstGeom prst="right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ight Arrow 123"/>
                <p:cNvSpPr/>
                <p:nvPr/>
              </p:nvSpPr>
              <p:spPr>
                <a:xfrm rot="16200000">
                  <a:off x="5257800" y="3810000"/>
                  <a:ext cx="533400" cy="533400"/>
                </a:xfrm>
                <a:prstGeom prst="right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p:cNvSpPr/>
                <p:nvPr/>
              </p:nvSpPr>
              <p:spPr>
                <a:xfrm>
                  <a:off x="4800600" y="4114800"/>
                  <a:ext cx="990600" cy="228600"/>
                </a:xfrm>
                <a:prstGeom prst="rect">
                  <a:avLst/>
                </a:prstGeom>
                <a:solidFill>
                  <a:srgbClr val="A26D2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 name="Group 71"/>
                <p:cNvGrpSpPr/>
                <p:nvPr/>
              </p:nvGrpSpPr>
              <p:grpSpPr>
                <a:xfrm>
                  <a:off x="4876800" y="4119418"/>
                  <a:ext cx="781888" cy="233218"/>
                  <a:chOff x="1143000" y="4110182"/>
                  <a:chExt cx="1339272" cy="399472"/>
                </a:xfrm>
              </p:grpSpPr>
              <p:sp>
                <p:nvSpPr>
                  <p:cNvPr id="127" name="Diamond 126"/>
                  <p:cNvSpPr/>
                  <p:nvPr/>
                </p:nvSpPr>
                <p:spPr>
                  <a:xfrm>
                    <a:off x="1143000" y="4114800"/>
                    <a:ext cx="457200" cy="381000"/>
                  </a:xfrm>
                  <a:prstGeom prst="diamond">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Diamond 127"/>
                  <p:cNvSpPr/>
                  <p:nvPr/>
                </p:nvSpPr>
                <p:spPr>
                  <a:xfrm>
                    <a:off x="1572491" y="4110182"/>
                    <a:ext cx="457200" cy="381000"/>
                  </a:xfrm>
                  <a:prstGeom prst="diamond">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Diamond 128"/>
                  <p:cNvSpPr/>
                  <p:nvPr/>
                </p:nvSpPr>
                <p:spPr>
                  <a:xfrm>
                    <a:off x="2025072" y="4128654"/>
                    <a:ext cx="457200" cy="381000"/>
                  </a:xfrm>
                  <a:prstGeom prst="diamond">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9" name="Quad Arrow 118"/>
              <p:cNvSpPr/>
              <p:nvPr/>
            </p:nvSpPr>
            <p:spPr>
              <a:xfrm>
                <a:off x="5105400" y="838200"/>
                <a:ext cx="152400" cy="304800"/>
              </a:xfrm>
              <a:prstGeom prst="quadArrow">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1" name="TextBox 130"/>
          <p:cNvSpPr txBox="1"/>
          <p:nvPr/>
        </p:nvSpPr>
        <p:spPr>
          <a:xfrm>
            <a:off x="3048000" y="1371600"/>
            <a:ext cx="4876800" cy="369332"/>
          </a:xfrm>
          <a:prstGeom prst="rect">
            <a:avLst/>
          </a:prstGeom>
          <a:noFill/>
        </p:spPr>
        <p:txBody>
          <a:bodyPr wrap="square" rtlCol="0">
            <a:spAutoFit/>
          </a:bodyPr>
          <a:lstStyle/>
          <a:p>
            <a:pPr fontAlgn="base"/>
            <a:r>
              <a:rPr lang="en-US" dirty="0">
                <a:solidFill>
                  <a:schemeClr val="bg1"/>
                </a:solidFill>
              </a:rPr>
              <a:t>What do you teach?</a:t>
            </a:r>
          </a:p>
        </p:txBody>
      </p:sp>
      <p:grpSp>
        <p:nvGrpSpPr>
          <p:cNvPr id="133" name="Group 132"/>
          <p:cNvGrpSpPr/>
          <p:nvPr/>
        </p:nvGrpSpPr>
        <p:grpSpPr>
          <a:xfrm>
            <a:off x="8458200" y="838200"/>
            <a:ext cx="1828800" cy="1905000"/>
            <a:chOff x="6934200" y="838200"/>
            <a:chExt cx="1828800" cy="1905000"/>
          </a:xfrm>
        </p:grpSpPr>
        <p:sp>
          <p:nvSpPr>
            <p:cNvPr id="132" name="Cloud 131"/>
            <p:cNvSpPr/>
            <p:nvPr/>
          </p:nvSpPr>
          <p:spPr>
            <a:xfrm>
              <a:off x="6934200" y="838200"/>
              <a:ext cx="1828800" cy="19050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p:nvGrpSpPr>
          <p:grpSpPr>
            <a:xfrm>
              <a:off x="7543800" y="1143000"/>
              <a:ext cx="679622" cy="1295400"/>
              <a:chOff x="3048000" y="304800"/>
              <a:chExt cx="2743200" cy="5638800"/>
            </a:xfrm>
          </p:grpSpPr>
          <p:sp>
            <p:nvSpPr>
              <p:cNvPr id="44" name="Oval 43"/>
              <p:cNvSpPr/>
              <p:nvPr/>
            </p:nvSpPr>
            <p:spPr>
              <a:xfrm>
                <a:off x="3505200" y="5334000"/>
                <a:ext cx="762000" cy="60960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4267200" y="5334000"/>
                <a:ext cx="762000" cy="60960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3048000" y="3505200"/>
                <a:ext cx="381000" cy="6096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6"/>
              <p:cNvSpPr/>
              <p:nvPr/>
            </p:nvSpPr>
            <p:spPr>
              <a:xfrm rot="1480658">
                <a:off x="3219171" y="2105729"/>
                <a:ext cx="990600" cy="1828800"/>
              </a:xfrm>
              <a:prstGeom prst="trapezoid">
                <a:avLst>
                  <a:gd name="adj" fmla="val 30469"/>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apezoid 47"/>
              <p:cNvSpPr/>
              <p:nvPr/>
            </p:nvSpPr>
            <p:spPr>
              <a:xfrm rot="1447265">
                <a:off x="3386766" y="1997494"/>
                <a:ext cx="762000" cy="144780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apezoid 48"/>
              <p:cNvSpPr/>
              <p:nvPr/>
            </p:nvSpPr>
            <p:spPr>
              <a:xfrm>
                <a:off x="3352800" y="2209800"/>
                <a:ext cx="1981200" cy="3429000"/>
              </a:xfrm>
              <a:prstGeom prst="trapezoid">
                <a:avLst>
                  <a:gd name="adj" fmla="val 30469"/>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rapezoid 49"/>
              <p:cNvSpPr/>
              <p:nvPr/>
            </p:nvSpPr>
            <p:spPr>
              <a:xfrm>
                <a:off x="3429000" y="1981200"/>
                <a:ext cx="1828800" cy="236220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rapezoid 50"/>
              <p:cNvSpPr/>
              <p:nvPr/>
            </p:nvSpPr>
            <p:spPr>
              <a:xfrm rot="402310">
                <a:off x="3431017" y="2143558"/>
                <a:ext cx="762000" cy="3300306"/>
              </a:xfrm>
              <a:prstGeom prst="trapezoid">
                <a:avLst>
                  <a:gd name="adj" fmla="val 30469"/>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loud 51"/>
              <p:cNvSpPr/>
              <p:nvPr/>
            </p:nvSpPr>
            <p:spPr>
              <a:xfrm>
                <a:off x="3581400" y="381000"/>
                <a:ext cx="609600" cy="1524000"/>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loud 52"/>
              <p:cNvSpPr/>
              <p:nvPr/>
            </p:nvSpPr>
            <p:spPr>
              <a:xfrm rot="21175570">
                <a:off x="4589855" y="417252"/>
                <a:ext cx="685800" cy="1569896"/>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3810000" y="304800"/>
                <a:ext cx="1219200" cy="18288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apezoid 54"/>
              <p:cNvSpPr/>
              <p:nvPr/>
            </p:nvSpPr>
            <p:spPr>
              <a:xfrm rot="21185207">
                <a:off x="4495800" y="2209800"/>
                <a:ext cx="762000" cy="3300306"/>
              </a:xfrm>
              <a:prstGeom prst="trapezoid">
                <a:avLst>
                  <a:gd name="adj" fmla="val 30469"/>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18"/>
              <p:cNvGrpSpPr/>
              <p:nvPr/>
            </p:nvGrpSpPr>
            <p:grpSpPr>
              <a:xfrm rot="1104790">
                <a:off x="3865411" y="2816104"/>
                <a:ext cx="1752600" cy="2011504"/>
                <a:chOff x="5638800" y="3962400"/>
                <a:chExt cx="1752600" cy="1676400"/>
              </a:xfrm>
            </p:grpSpPr>
            <p:sp>
              <p:nvSpPr>
                <p:cNvPr id="63" name="Flowchart: Delay 15"/>
                <p:cNvSpPr/>
                <p:nvPr/>
              </p:nvSpPr>
              <p:spPr>
                <a:xfrm rot="15782805">
                  <a:off x="6019800" y="4191000"/>
                  <a:ext cx="1600200" cy="1143000"/>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Delay 63"/>
                <p:cNvSpPr/>
                <p:nvPr/>
              </p:nvSpPr>
              <p:spPr>
                <a:xfrm rot="15844793">
                  <a:off x="5867400" y="4191000"/>
                  <a:ext cx="1600200" cy="1143000"/>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lowchart: Delay 64"/>
                <p:cNvSpPr/>
                <p:nvPr/>
              </p:nvSpPr>
              <p:spPr>
                <a:xfrm rot="16200000">
                  <a:off x="5562600" y="4267200"/>
                  <a:ext cx="1600200" cy="1143000"/>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lowchart: Delay 14"/>
                <p:cNvSpPr/>
                <p:nvPr/>
              </p:nvSpPr>
              <p:spPr>
                <a:xfrm rot="16200000">
                  <a:off x="5410200" y="4267200"/>
                  <a:ext cx="1600200" cy="1143000"/>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23"/>
              <p:cNvGrpSpPr/>
              <p:nvPr/>
            </p:nvGrpSpPr>
            <p:grpSpPr>
              <a:xfrm>
                <a:off x="4679748" y="1988912"/>
                <a:ext cx="1111452" cy="2049688"/>
                <a:chOff x="4755948" y="2903312"/>
                <a:chExt cx="1111452" cy="2049688"/>
              </a:xfrm>
            </p:grpSpPr>
            <p:sp>
              <p:nvSpPr>
                <p:cNvPr id="60" name="Oval 59"/>
                <p:cNvSpPr/>
                <p:nvPr/>
              </p:nvSpPr>
              <p:spPr>
                <a:xfrm>
                  <a:off x="5486400" y="4267200"/>
                  <a:ext cx="381000" cy="6858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p:cNvSpPr/>
                <p:nvPr/>
              </p:nvSpPr>
              <p:spPr>
                <a:xfrm rot="19830111">
                  <a:off x="4816550" y="2903312"/>
                  <a:ext cx="822282" cy="1828800"/>
                </a:xfrm>
                <a:prstGeom prst="trapezoid">
                  <a:avLst>
                    <a:gd name="adj" fmla="val 30469"/>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61"/>
                <p:cNvSpPr/>
                <p:nvPr/>
              </p:nvSpPr>
              <p:spPr>
                <a:xfrm rot="19749421">
                  <a:off x="4755948" y="3014181"/>
                  <a:ext cx="877678" cy="1504779"/>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Cloud 57"/>
              <p:cNvSpPr/>
              <p:nvPr/>
            </p:nvSpPr>
            <p:spPr>
              <a:xfrm rot="21175570">
                <a:off x="3808231" y="1284927"/>
                <a:ext cx="1146537" cy="1279673"/>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rot="5225831">
                <a:off x="4215688" y="1449804"/>
                <a:ext cx="301789" cy="486668"/>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4" name="Group 133"/>
          <p:cNvGrpSpPr/>
          <p:nvPr/>
        </p:nvGrpSpPr>
        <p:grpSpPr>
          <a:xfrm>
            <a:off x="2743200" y="4572000"/>
            <a:ext cx="838200" cy="1676400"/>
            <a:chOff x="4796439" y="1904297"/>
            <a:chExt cx="1449648" cy="3673434"/>
          </a:xfrm>
        </p:grpSpPr>
        <p:sp>
          <p:nvSpPr>
            <p:cNvPr id="135" name="Cloud 134"/>
            <p:cNvSpPr/>
            <p:nvPr/>
          </p:nvSpPr>
          <p:spPr>
            <a:xfrm rot="20820648" flipH="1">
              <a:off x="5338176" y="1904297"/>
              <a:ext cx="841281" cy="1488997"/>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rot="15961717">
              <a:off x="5705949" y="5097098"/>
              <a:ext cx="376327" cy="58494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rot="15961717">
              <a:off x="4943948" y="5097098"/>
              <a:ext cx="376327" cy="58494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lowchart: Manual Operation 137"/>
            <p:cNvSpPr/>
            <p:nvPr/>
          </p:nvSpPr>
          <p:spPr>
            <a:xfrm rot="10414038">
              <a:off x="5436912" y="4572000"/>
              <a:ext cx="762000" cy="762000"/>
            </a:xfrm>
            <a:prstGeom prst="flowChartManualOperation">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lowchart: Manual Operation 138"/>
            <p:cNvSpPr/>
            <p:nvPr/>
          </p:nvSpPr>
          <p:spPr>
            <a:xfrm rot="11285734">
              <a:off x="4827312" y="4572000"/>
              <a:ext cx="762000" cy="762000"/>
            </a:xfrm>
            <a:prstGeom prst="flowChartManualOperation">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lowchart: Merge 139"/>
            <p:cNvSpPr/>
            <p:nvPr/>
          </p:nvSpPr>
          <p:spPr>
            <a:xfrm rot="10800000">
              <a:off x="4903512" y="2057400"/>
              <a:ext cx="1219200" cy="2590800"/>
            </a:xfrm>
            <a:prstGeom prst="flowChartMerge">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ounded Rectangle 140"/>
            <p:cNvSpPr/>
            <p:nvPr/>
          </p:nvSpPr>
          <p:spPr>
            <a:xfrm rot="19585485">
              <a:off x="4959734" y="3359626"/>
              <a:ext cx="277554" cy="838200"/>
            </a:xfrm>
            <a:prstGeom prst="roundRect">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ounded Rectangle 141"/>
            <p:cNvSpPr/>
            <p:nvPr/>
          </p:nvSpPr>
          <p:spPr>
            <a:xfrm rot="2014515" flipH="1">
              <a:off x="5797934" y="3435826"/>
              <a:ext cx="277554" cy="838200"/>
            </a:xfrm>
            <a:prstGeom prst="roundRect">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Cloud 142"/>
            <p:cNvSpPr/>
            <p:nvPr/>
          </p:nvSpPr>
          <p:spPr>
            <a:xfrm rot="779352">
              <a:off x="4796439" y="1966052"/>
              <a:ext cx="702506" cy="1399019"/>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Flowchart: Merge 143"/>
            <p:cNvSpPr/>
            <p:nvPr/>
          </p:nvSpPr>
          <p:spPr>
            <a:xfrm rot="9322467">
              <a:off x="5484087" y="2844277"/>
              <a:ext cx="762000" cy="998388"/>
            </a:xfrm>
            <a:prstGeom prst="flowChartMerge">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Flowchart: Merge 144"/>
            <p:cNvSpPr/>
            <p:nvPr/>
          </p:nvSpPr>
          <p:spPr>
            <a:xfrm rot="11913361">
              <a:off x="4800600" y="2840679"/>
              <a:ext cx="762000" cy="914400"/>
            </a:xfrm>
            <a:prstGeom prst="flowChartMerge">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Donut 145"/>
            <p:cNvSpPr/>
            <p:nvPr/>
          </p:nvSpPr>
          <p:spPr>
            <a:xfrm rot="19332943">
              <a:off x="5101355" y="4070506"/>
              <a:ext cx="457200" cy="304800"/>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7" name="Donut 146"/>
            <p:cNvSpPr/>
            <p:nvPr/>
          </p:nvSpPr>
          <p:spPr>
            <a:xfrm rot="3524746">
              <a:off x="5533400" y="4084495"/>
              <a:ext cx="457200" cy="304800"/>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8" name="Donut 147"/>
            <p:cNvSpPr/>
            <p:nvPr/>
          </p:nvSpPr>
          <p:spPr>
            <a:xfrm rot="15211079">
              <a:off x="5017560" y="4377906"/>
              <a:ext cx="457200" cy="280009"/>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9" name="Donut 148"/>
            <p:cNvSpPr/>
            <p:nvPr/>
          </p:nvSpPr>
          <p:spPr>
            <a:xfrm rot="17267314">
              <a:off x="5559820" y="4386123"/>
              <a:ext cx="457200" cy="280009"/>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0" name="Donut 149"/>
            <p:cNvSpPr/>
            <p:nvPr/>
          </p:nvSpPr>
          <p:spPr>
            <a:xfrm rot="236354">
              <a:off x="5293590" y="4511173"/>
              <a:ext cx="457200" cy="280009"/>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1" name="Oval 150"/>
            <p:cNvSpPr/>
            <p:nvPr/>
          </p:nvSpPr>
          <p:spPr>
            <a:xfrm>
              <a:off x="5284512" y="4114800"/>
              <a:ext cx="228600" cy="3810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5665512" y="4114800"/>
              <a:ext cx="228600" cy="3810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Donut 152"/>
            <p:cNvSpPr/>
            <p:nvPr/>
          </p:nvSpPr>
          <p:spPr>
            <a:xfrm rot="974627">
              <a:off x="5364037" y="3944556"/>
              <a:ext cx="457200" cy="280009"/>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4" name="Lock"/>
            <p:cNvSpPr>
              <a:spLocks noEditPoints="1" noChangeArrowheads="1"/>
            </p:cNvSpPr>
            <p:nvPr/>
          </p:nvSpPr>
          <p:spPr bwMode="auto">
            <a:xfrm>
              <a:off x="5105400" y="4038600"/>
              <a:ext cx="304800" cy="381000"/>
            </a:xfrm>
            <a:custGeom>
              <a:avLst/>
              <a:gdLst>
                <a:gd name="T0" fmla="*/ 10800 w 21600"/>
                <a:gd name="T1" fmla="*/ 0 h 21600"/>
                <a:gd name="T2" fmla="*/ 21600 w 21600"/>
                <a:gd name="T3" fmla="*/ 9606 h 21600"/>
                <a:gd name="T4" fmla="*/ 10800 w 21600"/>
                <a:gd name="T5" fmla="*/ 21600 h 21600"/>
                <a:gd name="T6" fmla="*/ 0 w 21600"/>
                <a:gd name="T7" fmla="*/ 9606 h 21600"/>
                <a:gd name="T8" fmla="*/ 744 w 21600"/>
                <a:gd name="T9" fmla="*/ 9904 h 21600"/>
                <a:gd name="T10" fmla="*/ 21134 w 21600"/>
                <a:gd name="T11" fmla="*/ 15335 h 21600"/>
              </a:gdLst>
              <a:ahLst/>
              <a:cxnLst>
                <a:cxn ang="0">
                  <a:pos x="T0" y="T1"/>
                </a:cxn>
                <a:cxn ang="0">
                  <a:pos x="T2" y="T3"/>
                </a:cxn>
                <a:cxn ang="0">
                  <a:pos x="T4" y="T5"/>
                </a:cxn>
                <a:cxn ang="0">
                  <a:pos x="T6" y="T7"/>
                </a:cxn>
              </a:cxnLst>
              <a:rect l="T8" t="T9" r="T10" b="T11"/>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5" name="Flowchart: Merge 154"/>
            <p:cNvSpPr/>
            <p:nvPr/>
          </p:nvSpPr>
          <p:spPr>
            <a:xfrm>
              <a:off x="5334000" y="2819400"/>
              <a:ext cx="350982" cy="541188"/>
            </a:xfrm>
            <a:prstGeom prst="flowChartMerg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p:nvPr/>
          </p:nvSpPr>
          <p:spPr>
            <a:xfrm>
              <a:off x="5055912" y="1905000"/>
              <a:ext cx="914400" cy="10668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2104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Picture 181">
            <a:extLst>
              <a:ext uri="{FF2B5EF4-FFF2-40B4-BE49-F238E27FC236}">
                <a16:creationId xmlns:a16="http://schemas.microsoft.com/office/drawing/2014/main" id="{08AA8089-C0AE-4046-BF8C-02D385FD52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593"/>
            <a:ext cx="12192000" cy="6952593"/>
          </a:xfrm>
          <a:prstGeom prst="rect">
            <a:avLst/>
          </a:prstGeom>
        </p:spPr>
      </p:pic>
      <p:sp>
        <p:nvSpPr>
          <p:cNvPr id="2" name="TextBox 1"/>
          <p:cNvSpPr txBox="1"/>
          <p:nvPr/>
        </p:nvSpPr>
        <p:spPr>
          <a:xfrm>
            <a:off x="262128" y="6330768"/>
            <a:ext cx="9144000" cy="307777"/>
          </a:xfrm>
          <a:prstGeom prst="rect">
            <a:avLst/>
          </a:prstGeom>
          <a:noFill/>
        </p:spPr>
        <p:txBody>
          <a:bodyPr wrap="square" rtlCol="0">
            <a:spAutoFit/>
          </a:bodyPr>
          <a:lstStyle/>
          <a:p>
            <a:r>
              <a:rPr lang="en-US" sz="1400" dirty="0">
                <a:solidFill>
                  <a:schemeClr val="bg1"/>
                </a:solidFill>
              </a:rPr>
              <a:t>Mosiah 12:31-37</a:t>
            </a:r>
          </a:p>
        </p:txBody>
      </p:sp>
      <p:sp>
        <p:nvSpPr>
          <p:cNvPr id="10" name="TextBox 9"/>
          <p:cNvSpPr txBox="1"/>
          <p:nvPr/>
        </p:nvSpPr>
        <p:spPr>
          <a:xfrm>
            <a:off x="5943600" y="1828800"/>
            <a:ext cx="1524000" cy="369332"/>
          </a:xfrm>
          <a:prstGeom prst="rect">
            <a:avLst/>
          </a:prstGeom>
          <a:noFill/>
        </p:spPr>
        <p:txBody>
          <a:bodyPr wrap="square" rtlCol="0">
            <a:spAutoFit/>
          </a:bodyPr>
          <a:lstStyle/>
          <a:p>
            <a:pPr fontAlgn="base"/>
            <a:r>
              <a:rPr lang="en-US" dirty="0">
                <a:solidFill>
                  <a:schemeClr val="bg1"/>
                </a:solidFill>
              </a:rPr>
              <a:t>Yes</a:t>
            </a:r>
          </a:p>
        </p:txBody>
      </p:sp>
      <p:sp>
        <p:nvSpPr>
          <p:cNvPr id="12" name="TextBox 11"/>
          <p:cNvSpPr txBox="1"/>
          <p:nvPr/>
        </p:nvSpPr>
        <p:spPr>
          <a:xfrm>
            <a:off x="2819400" y="2819401"/>
            <a:ext cx="7086600" cy="646331"/>
          </a:xfrm>
          <a:prstGeom prst="rect">
            <a:avLst/>
          </a:prstGeom>
          <a:noFill/>
        </p:spPr>
        <p:txBody>
          <a:bodyPr wrap="square" rtlCol="0">
            <a:spAutoFit/>
          </a:bodyPr>
          <a:lstStyle/>
          <a:p>
            <a:pPr fontAlgn="base"/>
            <a:r>
              <a:rPr lang="en-US" dirty="0">
                <a:solidFill>
                  <a:schemeClr val="bg1"/>
                </a:solidFill>
              </a:rPr>
              <a:t>I know if ye keep the commandments of God ye shall be save</a:t>
            </a:r>
          </a:p>
          <a:p>
            <a:pPr fontAlgn="base"/>
            <a:endParaRPr lang="en-US" dirty="0">
              <a:solidFill>
                <a:schemeClr val="bg1"/>
              </a:solidFill>
            </a:endParaRPr>
          </a:p>
        </p:txBody>
      </p:sp>
      <p:grpSp>
        <p:nvGrpSpPr>
          <p:cNvPr id="5" name="Group 19"/>
          <p:cNvGrpSpPr/>
          <p:nvPr/>
        </p:nvGrpSpPr>
        <p:grpSpPr>
          <a:xfrm>
            <a:off x="1743456" y="216408"/>
            <a:ext cx="838200" cy="1676400"/>
            <a:chOff x="4796439" y="1904297"/>
            <a:chExt cx="1449648" cy="3673434"/>
          </a:xfrm>
        </p:grpSpPr>
        <p:sp>
          <p:nvSpPr>
            <p:cNvPr id="21" name="Cloud 20"/>
            <p:cNvSpPr/>
            <p:nvPr/>
          </p:nvSpPr>
          <p:spPr>
            <a:xfrm rot="20820648" flipH="1">
              <a:off x="5338176" y="1904297"/>
              <a:ext cx="841281" cy="1488997"/>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15961717">
              <a:off x="5705949" y="5097098"/>
              <a:ext cx="376327" cy="58494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15961717">
              <a:off x="4943948" y="5097098"/>
              <a:ext cx="376327" cy="58494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Manual Operation 23"/>
            <p:cNvSpPr/>
            <p:nvPr/>
          </p:nvSpPr>
          <p:spPr>
            <a:xfrm rot="10414038">
              <a:off x="5436912" y="4572000"/>
              <a:ext cx="762000" cy="762000"/>
            </a:xfrm>
            <a:prstGeom prst="flowChartManualOperation">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Manual Operation 24"/>
            <p:cNvSpPr/>
            <p:nvPr/>
          </p:nvSpPr>
          <p:spPr>
            <a:xfrm rot="11285734">
              <a:off x="4827312" y="4572000"/>
              <a:ext cx="762000" cy="762000"/>
            </a:xfrm>
            <a:prstGeom prst="flowChartManualOperation">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Merge 25"/>
            <p:cNvSpPr/>
            <p:nvPr/>
          </p:nvSpPr>
          <p:spPr>
            <a:xfrm rot="10800000">
              <a:off x="4903512" y="2057400"/>
              <a:ext cx="1219200" cy="2590800"/>
            </a:xfrm>
            <a:prstGeom prst="flowChartMerge">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rot="19585485">
              <a:off x="4959734" y="3359626"/>
              <a:ext cx="277554" cy="838200"/>
            </a:xfrm>
            <a:prstGeom prst="roundRect">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rot="2014515" flipH="1">
              <a:off x="5797934" y="3435826"/>
              <a:ext cx="277554" cy="838200"/>
            </a:xfrm>
            <a:prstGeom prst="roundRect">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loud 28"/>
            <p:cNvSpPr/>
            <p:nvPr/>
          </p:nvSpPr>
          <p:spPr>
            <a:xfrm rot="779352">
              <a:off x="4796439" y="1966052"/>
              <a:ext cx="702506" cy="1399019"/>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Merge 29"/>
            <p:cNvSpPr/>
            <p:nvPr/>
          </p:nvSpPr>
          <p:spPr>
            <a:xfrm rot="9322467">
              <a:off x="5484087" y="2844277"/>
              <a:ext cx="762000" cy="998388"/>
            </a:xfrm>
            <a:prstGeom prst="flowChartMerge">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Merge 30"/>
            <p:cNvSpPr/>
            <p:nvPr/>
          </p:nvSpPr>
          <p:spPr>
            <a:xfrm rot="11913361">
              <a:off x="4800600" y="2840679"/>
              <a:ext cx="762000" cy="914400"/>
            </a:xfrm>
            <a:prstGeom prst="flowChartMerge">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onut 31"/>
            <p:cNvSpPr/>
            <p:nvPr/>
          </p:nvSpPr>
          <p:spPr>
            <a:xfrm rot="19332943">
              <a:off x="5101355" y="4070506"/>
              <a:ext cx="457200" cy="304800"/>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Donut 32"/>
            <p:cNvSpPr/>
            <p:nvPr/>
          </p:nvSpPr>
          <p:spPr>
            <a:xfrm rot="3524746">
              <a:off x="5533400" y="4084495"/>
              <a:ext cx="457200" cy="304800"/>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Donut 33"/>
            <p:cNvSpPr/>
            <p:nvPr/>
          </p:nvSpPr>
          <p:spPr>
            <a:xfrm rot="15211079">
              <a:off x="5017560" y="4377906"/>
              <a:ext cx="457200" cy="280009"/>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Donut 34"/>
            <p:cNvSpPr/>
            <p:nvPr/>
          </p:nvSpPr>
          <p:spPr>
            <a:xfrm rot="17267314">
              <a:off x="5559820" y="4386123"/>
              <a:ext cx="457200" cy="280009"/>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Donut 35"/>
            <p:cNvSpPr/>
            <p:nvPr/>
          </p:nvSpPr>
          <p:spPr>
            <a:xfrm rot="236354">
              <a:off x="5293590" y="4511173"/>
              <a:ext cx="457200" cy="280009"/>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Oval 36"/>
            <p:cNvSpPr/>
            <p:nvPr/>
          </p:nvSpPr>
          <p:spPr>
            <a:xfrm>
              <a:off x="5284512" y="4114800"/>
              <a:ext cx="228600" cy="3810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5665512" y="4114800"/>
              <a:ext cx="228600" cy="3810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onut 38"/>
            <p:cNvSpPr/>
            <p:nvPr/>
          </p:nvSpPr>
          <p:spPr>
            <a:xfrm rot="974627">
              <a:off x="5364037" y="3944556"/>
              <a:ext cx="457200" cy="280009"/>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Lock"/>
            <p:cNvSpPr>
              <a:spLocks noEditPoints="1" noChangeArrowheads="1"/>
            </p:cNvSpPr>
            <p:nvPr/>
          </p:nvSpPr>
          <p:spPr bwMode="auto">
            <a:xfrm>
              <a:off x="5105400" y="4038600"/>
              <a:ext cx="304800" cy="381000"/>
            </a:xfrm>
            <a:custGeom>
              <a:avLst/>
              <a:gdLst>
                <a:gd name="T0" fmla="*/ 10800 w 21600"/>
                <a:gd name="T1" fmla="*/ 0 h 21600"/>
                <a:gd name="T2" fmla="*/ 21600 w 21600"/>
                <a:gd name="T3" fmla="*/ 9606 h 21600"/>
                <a:gd name="T4" fmla="*/ 10800 w 21600"/>
                <a:gd name="T5" fmla="*/ 21600 h 21600"/>
                <a:gd name="T6" fmla="*/ 0 w 21600"/>
                <a:gd name="T7" fmla="*/ 9606 h 21600"/>
                <a:gd name="T8" fmla="*/ 744 w 21600"/>
                <a:gd name="T9" fmla="*/ 9904 h 21600"/>
                <a:gd name="T10" fmla="*/ 21134 w 21600"/>
                <a:gd name="T11" fmla="*/ 15335 h 21600"/>
              </a:gdLst>
              <a:ahLst/>
              <a:cxnLst>
                <a:cxn ang="0">
                  <a:pos x="T0" y="T1"/>
                </a:cxn>
                <a:cxn ang="0">
                  <a:pos x="T2" y="T3"/>
                </a:cxn>
                <a:cxn ang="0">
                  <a:pos x="T4" y="T5"/>
                </a:cxn>
                <a:cxn ang="0">
                  <a:pos x="T6" y="T7"/>
                </a:cxn>
              </a:cxnLst>
              <a:rect l="T8" t="T9" r="T10" b="T11"/>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 name="Flowchart: Merge 40"/>
            <p:cNvSpPr/>
            <p:nvPr/>
          </p:nvSpPr>
          <p:spPr>
            <a:xfrm>
              <a:off x="5334000" y="2819400"/>
              <a:ext cx="350982" cy="541188"/>
            </a:xfrm>
            <a:prstGeom prst="flowChartMerg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5055912" y="1905000"/>
              <a:ext cx="914400" cy="10668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129"/>
          <p:cNvGrpSpPr/>
          <p:nvPr/>
        </p:nvGrpSpPr>
        <p:grpSpPr>
          <a:xfrm>
            <a:off x="6705601" y="914401"/>
            <a:ext cx="2808111" cy="1633861"/>
            <a:chOff x="990600" y="1066800"/>
            <a:chExt cx="2808111" cy="1633861"/>
          </a:xfrm>
        </p:grpSpPr>
        <p:grpSp>
          <p:nvGrpSpPr>
            <p:cNvPr id="7" name="Group 67"/>
            <p:cNvGrpSpPr/>
            <p:nvPr/>
          </p:nvGrpSpPr>
          <p:grpSpPr>
            <a:xfrm>
              <a:off x="1905000" y="1066800"/>
              <a:ext cx="997381" cy="1585757"/>
              <a:chOff x="304800" y="261156"/>
              <a:chExt cx="1417332" cy="2253445"/>
            </a:xfrm>
          </p:grpSpPr>
          <p:sp>
            <p:nvSpPr>
              <p:cNvPr id="69" name="Rectangle 68"/>
              <p:cNvSpPr/>
              <p:nvPr/>
            </p:nvSpPr>
            <p:spPr>
              <a:xfrm>
                <a:off x="599322" y="1752601"/>
                <a:ext cx="832210" cy="762000"/>
              </a:xfrm>
              <a:prstGeom prst="rect">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loud 69"/>
              <p:cNvSpPr/>
              <p:nvPr/>
            </p:nvSpPr>
            <p:spPr>
              <a:xfrm rot="20835976" flipH="1">
                <a:off x="1167670" y="1021891"/>
                <a:ext cx="554462" cy="1112153"/>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Extract 70"/>
              <p:cNvSpPr/>
              <p:nvPr/>
            </p:nvSpPr>
            <p:spPr>
              <a:xfrm rot="10800000">
                <a:off x="818934" y="1927112"/>
                <a:ext cx="367090" cy="408672"/>
              </a:xfrm>
              <a:prstGeom prst="flowChartExtract">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2" name="Cloud 71"/>
              <p:cNvSpPr/>
              <p:nvPr/>
            </p:nvSpPr>
            <p:spPr>
              <a:xfrm rot="764024">
                <a:off x="304800" y="1016373"/>
                <a:ext cx="504969" cy="1112153"/>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661612" y="1026800"/>
                <a:ext cx="681735" cy="1051249"/>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loud 73"/>
              <p:cNvSpPr/>
              <p:nvPr/>
            </p:nvSpPr>
            <p:spPr>
              <a:xfrm rot="16200000" flipH="1">
                <a:off x="763899" y="502385"/>
                <a:ext cx="529596" cy="1048825"/>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49"/>
              <p:cNvGrpSpPr/>
              <p:nvPr/>
            </p:nvGrpSpPr>
            <p:grpSpPr>
              <a:xfrm>
                <a:off x="457200" y="261156"/>
                <a:ext cx="1143000" cy="1290492"/>
                <a:chOff x="1065863" y="3467100"/>
                <a:chExt cx="969361" cy="1094447"/>
              </a:xfrm>
            </p:grpSpPr>
            <p:sp>
              <p:nvSpPr>
                <p:cNvPr id="76" name="Chord 75"/>
                <p:cNvSpPr/>
                <p:nvPr/>
              </p:nvSpPr>
              <p:spPr>
                <a:xfrm rot="6672735">
                  <a:off x="990600" y="3581400"/>
                  <a:ext cx="1066800" cy="838200"/>
                </a:xfrm>
                <a:prstGeom prst="chord">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hord 76"/>
                <p:cNvSpPr/>
                <p:nvPr/>
              </p:nvSpPr>
              <p:spPr>
                <a:xfrm rot="8132090">
                  <a:off x="1065863" y="3732856"/>
                  <a:ext cx="969361" cy="828691"/>
                </a:xfrm>
                <a:prstGeom prst="chord">
                  <a:avLst>
                    <a:gd name="adj1" fmla="val 2892879"/>
                    <a:gd name="adj2" fmla="val 13226598"/>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7"/>
                <p:cNvSpPr/>
                <p:nvPr/>
              </p:nvSpPr>
              <p:spPr>
                <a:xfrm>
                  <a:off x="1066800" y="4038600"/>
                  <a:ext cx="914400" cy="228600"/>
                </a:xfrm>
                <a:prstGeom prst="roundRect">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48"/>
                <p:cNvGrpSpPr/>
                <p:nvPr/>
              </p:nvGrpSpPr>
              <p:grpSpPr>
                <a:xfrm>
                  <a:off x="1143000" y="4038600"/>
                  <a:ext cx="762000" cy="228600"/>
                  <a:chOff x="2667000" y="3186545"/>
                  <a:chExt cx="3008746" cy="1080655"/>
                </a:xfrm>
              </p:grpSpPr>
              <p:grpSp>
                <p:nvGrpSpPr>
                  <p:cNvPr id="11" name="Group 39"/>
                  <p:cNvGrpSpPr/>
                  <p:nvPr/>
                </p:nvGrpSpPr>
                <p:grpSpPr>
                  <a:xfrm>
                    <a:off x="2667000" y="3200400"/>
                    <a:ext cx="990600" cy="1066800"/>
                    <a:chOff x="2667000" y="3200400"/>
                    <a:chExt cx="990600" cy="1066800"/>
                  </a:xfrm>
                </p:grpSpPr>
                <p:sp>
                  <p:nvSpPr>
                    <p:cNvPr id="89" name="Cross 88"/>
                    <p:cNvSpPr/>
                    <p:nvPr/>
                  </p:nvSpPr>
                  <p:spPr>
                    <a:xfrm>
                      <a:off x="2667000" y="3200400"/>
                      <a:ext cx="990600" cy="1066800"/>
                    </a:xfrm>
                    <a:prstGeom prst="plus">
                      <a:avLst>
                        <a:gd name="adj" fmla="val 36189"/>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ross 89"/>
                    <p:cNvSpPr/>
                    <p:nvPr/>
                  </p:nvSpPr>
                  <p:spPr>
                    <a:xfrm>
                      <a:off x="3024909" y="3523673"/>
                      <a:ext cx="304800" cy="381000"/>
                    </a:xfrm>
                    <a:prstGeom prst="plus">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3121891" y="3639127"/>
                      <a:ext cx="110836" cy="120073"/>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40"/>
                  <p:cNvGrpSpPr/>
                  <p:nvPr/>
                </p:nvGrpSpPr>
                <p:grpSpPr>
                  <a:xfrm>
                    <a:off x="3687618" y="3198091"/>
                    <a:ext cx="990600" cy="1066800"/>
                    <a:chOff x="2667000" y="3200400"/>
                    <a:chExt cx="990600" cy="1066800"/>
                  </a:xfrm>
                </p:grpSpPr>
                <p:sp>
                  <p:nvSpPr>
                    <p:cNvPr id="86" name="Cross 85"/>
                    <p:cNvSpPr/>
                    <p:nvPr/>
                  </p:nvSpPr>
                  <p:spPr>
                    <a:xfrm>
                      <a:off x="2667000" y="3200400"/>
                      <a:ext cx="990600" cy="1066800"/>
                    </a:xfrm>
                    <a:prstGeom prst="plus">
                      <a:avLst>
                        <a:gd name="adj" fmla="val 36189"/>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ross 86"/>
                    <p:cNvSpPr/>
                    <p:nvPr/>
                  </p:nvSpPr>
                  <p:spPr>
                    <a:xfrm>
                      <a:off x="3024909" y="3523673"/>
                      <a:ext cx="304800" cy="381000"/>
                    </a:xfrm>
                    <a:prstGeom prst="plus">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3121891" y="3639127"/>
                      <a:ext cx="110836" cy="120073"/>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44"/>
                  <p:cNvGrpSpPr/>
                  <p:nvPr/>
                </p:nvGrpSpPr>
                <p:grpSpPr>
                  <a:xfrm>
                    <a:off x="4685146" y="3186545"/>
                    <a:ext cx="990600" cy="1066800"/>
                    <a:chOff x="2667000" y="3200400"/>
                    <a:chExt cx="990600" cy="1066800"/>
                  </a:xfrm>
                </p:grpSpPr>
                <p:sp>
                  <p:nvSpPr>
                    <p:cNvPr id="83" name="Cross 82"/>
                    <p:cNvSpPr/>
                    <p:nvPr/>
                  </p:nvSpPr>
                  <p:spPr>
                    <a:xfrm>
                      <a:off x="2667000" y="3200400"/>
                      <a:ext cx="990600" cy="1066800"/>
                    </a:xfrm>
                    <a:prstGeom prst="plus">
                      <a:avLst>
                        <a:gd name="adj" fmla="val 36189"/>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ross 83"/>
                    <p:cNvSpPr/>
                    <p:nvPr/>
                  </p:nvSpPr>
                  <p:spPr>
                    <a:xfrm>
                      <a:off x="3024909" y="3523673"/>
                      <a:ext cx="304800" cy="381000"/>
                    </a:xfrm>
                    <a:prstGeom prst="plus">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3121891" y="3639127"/>
                      <a:ext cx="110836" cy="120073"/>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5" name="Group 91"/>
            <p:cNvGrpSpPr/>
            <p:nvPr/>
          </p:nvGrpSpPr>
          <p:grpSpPr>
            <a:xfrm>
              <a:off x="990600" y="1371600"/>
              <a:ext cx="804333" cy="1329061"/>
              <a:chOff x="2209800" y="838200"/>
              <a:chExt cx="1143000" cy="1888667"/>
            </a:xfrm>
          </p:grpSpPr>
          <p:grpSp>
            <p:nvGrpSpPr>
              <p:cNvPr id="16" name="Group 9"/>
              <p:cNvGrpSpPr/>
              <p:nvPr/>
            </p:nvGrpSpPr>
            <p:grpSpPr>
              <a:xfrm>
                <a:off x="2209800" y="1219200"/>
                <a:ext cx="1098967" cy="1507667"/>
                <a:chOff x="7892633" y="2667000"/>
                <a:chExt cx="1499677" cy="2057399"/>
              </a:xfrm>
            </p:grpSpPr>
            <p:sp>
              <p:nvSpPr>
                <p:cNvPr id="107" name="Cloud 106"/>
                <p:cNvSpPr/>
                <p:nvPr/>
              </p:nvSpPr>
              <p:spPr>
                <a:xfrm rot="21267149" flipH="1">
                  <a:off x="8656689" y="2777321"/>
                  <a:ext cx="735621" cy="989173"/>
                </a:xfrm>
                <a:prstGeom prst="cloud">
                  <a:avLst/>
                </a:prstGeom>
                <a:solidFill>
                  <a:srgbClr val="E7D6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Cloud 107"/>
                <p:cNvSpPr/>
                <p:nvPr/>
              </p:nvSpPr>
              <p:spPr>
                <a:xfrm rot="1441540" flipH="1">
                  <a:off x="7892633" y="2785255"/>
                  <a:ext cx="735621" cy="989173"/>
                </a:xfrm>
                <a:prstGeom prst="cloud">
                  <a:avLst/>
                </a:prstGeom>
                <a:solidFill>
                  <a:srgbClr val="E7D6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lowchart: Manual Operation 12"/>
                <p:cNvSpPr/>
                <p:nvPr/>
              </p:nvSpPr>
              <p:spPr>
                <a:xfrm rot="10800000">
                  <a:off x="8076536" y="3774426"/>
                  <a:ext cx="1103433" cy="949973"/>
                </a:xfrm>
                <a:prstGeom prst="flowChartManualOperation">
                  <a:avLst/>
                </a:prstGeom>
                <a:solidFill>
                  <a:schemeClr val="accent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lowchart: Extract 13"/>
                <p:cNvSpPr/>
                <p:nvPr/>
              </p:nvSpPr>
              <p:spPr>
                <a:xfrm rot="10800000">
                  <a:off x="8374030" y="3923480"/>
                  <a:ext cx="530081" cy="570345"/>
                </a:xfrm>
                <a:prstGeom prst="flowChartExtract">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62"/>
                <p:cNvSpPr/>
                <p:nvPr/>
              </p:nvSpPr>
              <p:spPr>
                <a:xfrm>
                  <a:off x="8146854" y="2667000"/>
                  <a:ext cx="984436" cy="1467128"/>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63"/>
              <p:cNvGrpSpPr/>
              <p:nvPr/>
            </p:nvGrpSpPr>
            <p:grpSpPr>
              <a:xfrm>
                <a:off x="2209800" y="838200"/>
                <a:ext cx="1143000" cy="692727"/>
                <a:chOff x="1722870" y="3269673"/>
                <a:chExt cx="1000125" cy="692727"/>
              </a:xfrm>
            </p:grpSpPr>
            <p:sp>
              <p:nvSpPr>
                <p:cNvPr id="95" name="Flowchart: Manual Operation 94"/>
                <p:cNvSpPr/>
                <p:nvPr/>
              </p:nvSpPr>
              <p:spPr>
                <a:xfrm>
                  <a:off x="1722870" y="3269673"/>
                  <a:ext cx="1000125" cy="609600"/>
                </a:xfrm>
                <a:prstGeom prst="flowChartManualOperati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95"/>
                <p:cNvSpPr/>
                <p:nvPr/>
              </p:nvSpPr>
              <p:spPr>
                <a:xfrm>
                  <a:off x="1828800" y="3657600"/>
                  <a:ext cx="762000" cy="304800"/>
                </a:xfrm>
                <a:prstGeom prst="roundRect">
                  <a:avLst/>
                </a:prstGeom>
                <a:solidFill>
                  <a:srgbClr val="F7974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62"/>
                <p:cNvGrpSpPr/>
                <p:nvPr/>
              </p:nvGrpSpPr>
              <p:grpSpPr>
                <a:xfrm>
                  <a:off x="1789546" y="3657600"/>
                  <a:ext cx="838200" cy="304800"/>
                  <a:chOff x="2971800" y="3505200"/>
                  <a:chExt cx="2128982" cy="1126836"/>
                </a:xfrm>
              </p:grpSpPr>
              <p:grpSp>
                <p:nvGrpSpPr>
                  <p:cNvPr id="19" name="Group 55"/>
                  <p:cNvGrpSpPr/>
                  <p:nvPr/>
                </p:nvGrpSpPr>
                <p:grpSpPr>
                  <a:xfrm>
                    <a:off x="2971800" y="3505200"/>
                    <a:ext cx="914400" cy="1066800"/>
                    <a:chOff x="2971800" y="3505200"/>
                    <a:chExt cx="914400" cy="1066800"/>
                  </a:xfrm>
                </p:grpSpPr>
                <p:sp>
                  <p:nvSpPr>
                    <p:cNvPr id="105" name="Multiply 104"/>
                    <p:cNvSpPr/>
                    <p:nvPr/>
                  </p:nvSpPr>
                  <p:spPr>
                    <a:xfrm>
                      <a:off x="2971800" y="3505200"/>
                      <a:ext cx="914400" cy="1066800"/>
                    </a:xfrm>
                    <a:prstGeom prst="mathMultiply">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Diamond 105"/>
                    <p:cNvSpPr/>
                    <p:nvPr/>
                  </p:nvSpPr>
                  <p:spPr>
                    <a:xfrm>
                      <a:off x="3276600" y="3886200"/>
                      <a:ext cx="3048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56"/>
                  <p:cNvGrpSpPr/>
                  <p:nvPr/>
                </p:nvGrpSpPr>
                <p:grpSpPr>
                  <a:xfrm>
                    <a:off x="3572164" y="3535218"/>
                    <a:ext cx="914400" cy="1066800"/>
                    <a:chOff x="2971800" y="3505200"/>
                    <a:chExt cx="914400" cy="1066800"/>
                  </a:xfrm>
                </p:grpSpPr>
                <p:sp>
                  <p:nvSpPr>
                    <p:cNvPr id="103" name="Multiply 102"/>
                    <p:cNvSpPr/>
                    <p:nvPr/>
                  </p:nvSpPr>
                  <p:spPr>
                    <a:xfrm>
                      <a:off x="2971800" y="3505200"/>
                      <a:ext cx="914400" cy="1066800"/>
                    </a:xfrm>
                    <a:prstGeom prst="mathMultiply">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Diamond 103"/>
                    <p:cNvSpPr/>
                    <p:nvPr/>
                  </p:nvSpPr>
                  <p:spPr>
                    <a:xfrm>
                      <a:off x="3276600" y="3886200"/>
                      <a:ext cx="3048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59"/>
                  <p:cNvGrpSpPr/>
                  <p:nvPr/>
                </p:nvGrpSpPr>
                <p:grpSpPr>
                  <a:xfrm>
                    <a:off x="4186382" y="3565236"/>
                    <a:ext cx="914400" cy="1066800"/>
                    <a:chOff x="2971800" y="3505200"/>
                    <a:chExt cx="914400" cy="1066800"/>
                  </a:xfrm>
                </p:grpSpPr>
                <p:sp>
                  <p:nvSpPr>
                    <p:cNvPr id="101" name="Multiply 100"/>
                    <p:cNvSpPr/>
                    <p:nvPr/>
                  </p:nvSpPr>
                  <p:spPr>
                    <a:xfrm>
                      <a:off x="2971800" y="3505200"/>
                      <a:ext cx="914400" cy="1066800"/>
                    </a:xfrm>
                    <a:prstGeom prst="mathMultiply">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Diamond 101"/>
                    <p:cNvSpPr/>
                    <p:nvPr/>
                  </p:nvSpPr>
                  <p:spPr>
                    <a:xfrm>
                      <a:off x="3276600" y="3886200"/>
                      <a:ext cx="3048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56" name="Group 111"/>
            <p:cNvGrpSpPr/>
            <p:nvPr/>
          </p:nvGrpSpPr>
          <p:grpSpPr>
            <a:xfrm>
              <a:off x="3048000" y="1219200"/>
              <a:ext cx="750711" cy="1447800"/>
              <a:chOff x="4648200" y="685800"/>
              <a:chExt cx="1066800" cy="2057401"/>
            </a:xfrm>
          </p:grpSpPr>
          <p:sp>
            <p:nvSpPr>
              <p:cNvPr id="113" name="Trapezoid 112"/>
              <p:cNvSpPr/>
              <p:nvPr/>
            </p:nvSpPr>
            <p:spPr>
              <a:xfrm>
                <a:off x="4749125" y="1905001"/>
                <a:ext cx="809567" cy="838200"/>
              </a:xfrm>
              <a:prstGeom prst="trapezoid">
                <a:avLst>
                  <a:gd name="adj" fmla="val 31421"/>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Isosceles Triangle 113"/>
              <p:cNvSpPr/>
              <p:nvPr/>
            </p:nvSpPr>
            <p:spPr>
              <a:xfrm rot="10800000">
                <a:off x="4901525" y="2286000"/>
                <a:ext cx="533400" cy="381000"/>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4749125" y="1264597"/>
                <a:ext cx="872048" cy="1173802"/>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rot="19066372">
                <a:off x="5190434" y="1219200"/>
                <a:ext cx="445030" cy="659542"/>
              </a:xfrm>
              <a:prstGeom prst="ellipse">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rot="3077158">
                <a:off x="4785602" y="1119497"/>
                <a:ext cx="430287" cy="705091"/>
              </a:xfrm>
              <a:prstGeom prst="ellipse">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74"/>
              <p:cNvGrpSpPr/>
              <p:nvPr/>
            </p:nvGrpSpPr>
            <p:grpSpPr>
              <a:xfrm>
                <a:off x="4648200" y="685800"/>
                <a:ext cx="1066800" cy="1173018"/>
                <a:chOff x="4724400" y="3551382"/>
                <a:chExt cx="1066800" cy="1173018"/>
              </a:xfrm>
            </p:grpSpPr>
            <p:sp>
              <p:nvSpPr>
                <p:cNvPr id="120" name="Moon 119"/>
                <p:cNvSpPr/>
                <p:nvPr/>
              </p:nvSpPr>
              <p:spPr>
                <a:xfrm flipH="1">
                  <a:off x="4800600" y="4191000"/>
                  <a:ext cx="152400" cy="533400"/>
                </a:xfrm>
                <a:prstGeom prst="moon">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Moon 120"/>
                <p:cNvSpPr/>
                <p:nvPr/>
              </p:nvSpPr>
              <p:spPr>
                <a:xfrm>
                  <a:off x="5638800" y="4191000"/>
                  <a:ext cx="152400" cy="533400"/>
                </a:xfrm>
                <a:prstGeom prst="moon">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ight Arrow 121"/>
                <p:cNvSpPr/>
                <p:nvPr/>
              </p:nvSpPr>
              <p:spPr>
                <a:xfrm rot="16200000">
                  <a:off x="4978400" y="3551382"/>
                  <a:ext cx="533400" cy="533400"/>
                </a:xfrm>
                <a:prstGeom prst="right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ight Arrow 122"/>
                <p:cNvSpPr/>
                <p:nvPr/>
              </p:nvSpPr>
              <p:spPr>
                <a:xfrm rot="16200000">
                  <a:off x="4724400" y="3810000"/>
                  <a:ext cx="533400" cy="533400"/>
                </a:xfrm>
                <a:prstGeom prst="right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ight Arrow 123"/>
                <p:cNvSpPr/>
                <p:nvPr/>
              </p:nvSpPr>
              <p:spPr>
                <a:xfrm rot="16200000">
                  <a:off x="5257800" y="3810000"/>
                  <a:ext cx="533400" cy="533400"/>
                </a:xfrm>
                <a:prstGeom prst="right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p:cNvSpPr/>
                <p:nvPr/>
              </p:nvSpPr>
              <p:spPr>
                <a:xfrm>
                  <a:off x="4800600" y="4114800"/>
                  <a:ext cx="990600" cy="228600"/>
                </a:xfrm>
                <a:prstGeom prst="rect">
                  <a:avLst/>
                </a:prstGeom>
                <a:solidFill>
                  <a:srgbClr val="A26D2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71"/>
                <p:cNvGrpSpPr/>
                <p:nvPr/>
              </p:nvGrpSpPr>
              <p:grpSpPr>
                <a:xfrm>
                  <a:off x="4876800" y="4119418"/>
                  <a:ext cx="781888" cy="233218"/>
                  <a:chOff x="1143000" y="4110182"/>
                  <a:chExt cx="1339272" cy="399472"/>
                </a:xfrm>
              </p:grpSpPr>
              <p:sp>
                <p:nvSpPr>
                  <p:cNvPr id="127" name="Diamond 126"/>
                  <p:cNvSpPr/>
                  <p:nvPr/>
                </p:nvSpPr>
                <p:spPr>
                  <a:xfrm>
                    <a:off x="1143000" y="4114800"/>
                    <a:ext cx="457200" cy="381000"/>
                  </a:xfrm>
                  <a:prstGeom prst="diamond">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Diamond 127"/>
                  <p:cNvSpPr/>
                  <p:nvPr/>
                </p:nvSpPr>
                <p:spPr>
                  <a:xfrm>
                    <a:off x="1572491" y="4110182"/>
                    <a:ext cx="457200" cy="381000"/>
                  </a:xfrm>
                  <a:prstGeom prst="diamond">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Diamond 128"/>
                  <p:cNvSpPr/>
                  <p:nvPr/>
                </p:nvSpPr>
                <p:spPr>
                  <a:xfrm>
                    <a:off x="2025072" y="4128654"/>
                    <a:ext cx="457200" cy="381000"/>
                  </a:xfrm>
                  <a:prstGeom prst="diamond">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9" name="Quad Arrow 118"/>
              <p:cNvSpPr/>
              <p:nvPr/>
            </p:nvSpPr>
            <p:spPr>
              <a:xfrm>
                <a:off x="5105400" y="838200"/>
                <a:ext cx="152400" cy="304800"/>
              </a:xfrm>
              <a:prstGeom prst="quadArrow">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1" name="TextBox 130"/>
          <p:cNvSpPr txBox="1"/>
          <p:nvPr/>
        </p:nvSpPr>
        <p:spPr>
          <a:xfrm>
            <a:off x="2590800" y="457200"/>
            <a:ext cx="4876800" cy="369332"/>
          </a:xfrm>
          <a:prstGeom prst="rect">
            <a:avLst/>
          </a:prstGeom>
          <a:noFill/>
        </p:spPr>
        <p:txBody>
          <a:bodyPr wrap="square" rtlCol="0">
            <a:spAutoFit/>
          </a:bodyPr>
          <a:lstStyle/>
          <a:p>
            <a:pPr fontAlgn="base"/>
            <a:r>
              <a:rPr lang="en-US" dirty="0">
                <a:solidFill>
                  <a:schemeClr val="bg1"/>
                </a:solidFill>
              </a:rPr>
              <a:t>Does Salvation come by the Law of Moses?</a:t>
            </a:r>
          </a:p>
        </p:txBody>
      </p:sp>
      <p:grpSp>
        <p:nvGrpSpPr>
          <p:cNvPr id="75" name="Group 42"/>
          <p:cNvGrpSpPr/>
          <p:nvPr/>
        </p:nvGrpSpPr>
        <p:grpSpPr>
          <a:xfrm>
            <a:off x="3429000" y="3505200"/>
            <a:ext cx="984422" cy="1828800"/>
            <a:chOff x="3048000" y="304800"/>
            <a:chExt cx="2743200" cy="5638800"/>
          </a:xfrm>
        </p:grpSpPr>
        <p:sp>
          <p:nvSpPr>
            <p:cNvPr id="44" name="Oval 43"/>
            <p:cNvSpPr/>
            <p:nvPr/>
          </p:nvSpPr>
          <p:spPr>
            <a:xfrm>
              <a:off x="3505200" y="5334000"/>
              <a:ext cx="762000" cy="60960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4267200" y="5334000"/>
              <a:ext cx="762000" cy="60960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3048000" y="3505200"/>
              <a:ext cx="381000" cy="6096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6"/>
            <p:cNvSpPr/>
            <p:nvPr/>
          </p:nvSpPr>
          <p:spPr>
            <a:xfrm rot="1480658">
              <a:off x="3219171" y="2105729"/>
              <a:ext cx="990600" cy="1828800"/>
            </a:xfrm>
            <a:prstGeom prst="trapezoid">
              <a:avLst>
                <a:gd name="adj" fmla="val 30469"/>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apezoid 47"/>
            <p:cNvSpPr/>
            <p:nvPr/>
          </p:nvSpPr>
          <p:spPr>
            <a:xfrm rot="1447265">
              <a:off x="3386766" y="1997494"/>
              <a:ext cx="762000" cy="144780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apezoid 48"/>
            <p:cNvSpPr/>
            <p:nvPr/>
          </p:nvSpPr>
          <p:spPr>
            <a:xfrm>
              <a:off x="3352800" y="2209800"/>
              <a:ext cx="1981200" cy="3429000"/>
            </a:xfrm>
            <a:prstGeom prst="trapezoid">
              <a:avLst>
                <a:gd name="adj" fmla="val 30469"/>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rapezoid 49"/>
            <p:cNvSpPr/>
            <p:nvPr/>
          </p:nvSpPr>
          <p:spPr>
            <a:xfrm>
              <a:off x="3429000" y="1981200"/>
              <a:ext cx="1828800" cy="236220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rapezoid 50"/>
            <p:cNvSpPr/>
            <p:nvPr/>
          </p:nvSpPr>
          <p:spPr>
            <a:xfrm rot="402310">
              <a:off x="3431017" y="2143558"/>
              <a:ext cx="762000" cy="3300306"/>
            </a:xfrm>
            <a:prstGeom prst="trapezoid">
              <a:avLst>
                <a:gd name="adj" fmla="val 30469"/>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loud 51"/>
            <p:cNvSpPr/>
            <p:nvPr/>
          </p:nvSpPr>
          <p:spPr>
            <a:xfrm>
              <a:off x="3581400" y="381000"/>
              <a:ext cx="609600" cy="1524000"/>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loud 52"/>
            <p:cNvSpPr/>
            <p:nvPr/>
          </p:nvSpPr>
          <p:spPr>
            <a:xfrm rot="21175570">
              <a:off x="4589855" y="417252"/>
              <a:ext cx="685800" cy="1569896"/>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3810000" y="304800"/>
              <a:ext cx="1219200" cy="18288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apezoid 54"/>
            <p:cNvSpPr/>
            <p:nvPr/>
          </p:nvSpPr>
          <p:spPr>
            <a:xfrm rot="21185207">
              <a:off x="4495800" y="2209800"/>
              <a:ext cx="762000" cy="3300306"/>
            </a:xfrm>
            <a:prstGeom prst="trapezoid">
              <a:avLst>
                <a:gd name="adj" fmla="val 30469"/>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18"/>
            <p:cNvGrpSpPr/>
            <p:nvPr/>
          </p:nvGrpSpPr>
          <p:grpSpPr>
            <a:xfrm rot="1104790">
              <a:off x="3865411" y="2816104"/>
              <a:ext cx="1752600" cy="2011504"/>
              <a:chOff x="5638800" y="3962400"/>
              <a:chExt cx="1752600" cy="1676400"/>
            </a:xfrm>
          </p:grpSpPr>
          <p:sp>
            <p:nvSpPr>
              <p:cNvPr id="63" name="Flowchart: Delay 15"/>
              <p:cNvSpPr/>
              <p:nvPr/>
            </p:nvSpPr>
            <p:spPr>
              <a:xfrm rot="15782805">
                <a:off x="6019800" y="4191000"/>
                <a:ext cx="1600200" cy="1143000"/>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Delay 63"/>
              <p:cNvSpPr/>
              <p:nvPr/>
            </p:nvSpPr>
            <p:spPr>
              <a:xfrm rot="15844793">
                <a:off x="5867400" y="4191000"/>
                <a:ext cx="1600200" cy="1143000"/>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lowchart: Delay 64"/>
              <p:cNvSpPr/>
              <p:nvPr/>
            </p:nvSpPr>
            <p:spPr>
              <a:xfrm rot="16200000">
                <a:off x="5562600" y="4267200"/>
                <a:ext cx="1600200" cy="1143000"/>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lowchart: Delay 14"/>
              <p:cNvSpPr/>
              <p:nvPr/>
            </p:nvSpPr>
            <p:spPr>
              <a:xfrm rot="16200000">
                <a:off x="5410200" y="4267200"/>
                <a:ext cx="1600200" cy="1143000"/>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23"/>
            <p:cNvGrpSpPr/>
            <p:nvPr/>
          </p:nvGrpSpPr>
          <p:grpSpPr>
            <a:xfrm>
              <a:off x="4679748" y="1988912"/>
              <a:ext cx="1111452" cy="2049688"/>
              <a:chOff x="4755948" y="2903312"/>
              <a:chExt cx="1111452" cy="2049688"/>
            </a:xfrm>
          </p:grpSpPr>
          <p:sp>
            <p:nvSpPr>
              <p:cNvPr id="60" name="Oval 59"/>
              <p:cNvSpPr/>
              <p:nvPr/>
            </p:nvSpPr>
            <p:spPr>
              <a:xfrm>
                <a:off x="5486400" y="4267200"/>
                <a:ext cx="381000" cy="6858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p:cNvSpPr/>
              <p:nvPr/>
            </p:nvSpPr>
            <p:spPr>
              <a:xfrm rot="19830111">
                <a:off x="4816550" y="2903312"/>
                <a:ext cx="822282" cy="1828800"/>
              </a:xfrm>
              <a:prstGeom prst="trapezoid">
                <a:avLst>
                  <a:gd name="adj" fmla="val 30469"/>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61"/>
              <p:cNvSpPr/>
              <p:nvPr/>
            </p:nvSpPr>
            <p:spPr>
              <a:xfrm rot="19749421">
                <a:off x="4755948" y="3014181"/>
                <a:ext cx="877678" cy="1504779"/>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Cloud 57"/>
            <p:cNvSpPr/>
            <p:nvPr/>
          </p:nvSpPr>
          <p:spPr>
            <a:xfrm rot="21175570">
              <a:off x="3808231" y="1284927"/>
              <a:ext cx="1146537" cy="1279673"/>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rot="5225831">
              <a:off x="4364782" y="1410527"/>
              <a:ext cx="240559" cy="49058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133"/>
          <p:cNvGrpSpPr/>
          <p:nvPr/>
        </p:nvGrpSpPr>
        <p:grpSpPr>
          <a:xfrm>
            <a:off x="1905000" y="2438400"/>
            <a:ext cx="838200" cy="1676400"/>
            <a:chOff x="4796439" y="1904297"/>
            <a:chExt cx="1449648" cy="3673434"/>
          </a:xfrm>
        </p:grpSpPr>
        <p:sp>
          <p:nvSpPr>
            <p:cNvPr id="135" name="Cloud 134"/>
            <p:cNvSpPr/>
            <p:nvPr/>
          </p:nvSpPr>
          <p:spPr>
            <a:xfrm rot="20820648" flipH="1">
              <a:off x="5338176" y="1904297"/>
              <a:ext cx="841281" cy="1488997"/>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rot="15961717">
              <a:off x="5705949" y="5097098"/>
              <a:ext cx="376327" cy="58494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rot="15961717">
              <a:off x="4943948" y="5097098"/>
              <a:ext cx="376327" cy="58494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lowchart: Manual Operation 137"/>
            <p:cNvSpPr/>
            <p:nvPr/>
          </p:nvSpPr>
          <p:spPr>
            <a:xfrm rot="10414038">
              <a:off x="5436912" y="4572000"/>
              <a:ext cx="762000" cy="762000"/>
            </a:xfrm>
            <a:prstGeom prst="flowChartManualOperation">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lowchart: Manual Operation 138"/>
            <p:cNvSpPr/>
            <p:nvPr/>
          </p:nvSpPr>
          <p:spPr>
            <a:xfrm rot="11285734">
              <a:off x="4827312" y="4572000"/>
              <a:ext cx="762000" cy="762000"/>
            </a:xfrm>
            <a:prstGeom prst="flowChartManualOperation">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lowchart: Merge 139"/>
            <p:cNvSpPr/>
            <p:nvPr/>
          </p:nvSpPr>
          <p:spPr>
            <a:xfrm rot="10800000">
              <a:off x="4903512" y="2057400"/>
              <a:ext cx="1219200" cy="2590800"/>
            </a:xfrm>
            <a:prstGeom prst="flowChartMerge">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ounded Rectangle 140"/>
            <p:cNvSpPr/>
            <p:nvPr/>
          </p:nvSpPr>
          <p:spPr>
            <a:xfrm rot="19585485">
              <a:off x="4959734" y="3359626"/>
              <a:ext cx="277554" cy="838200"/>
            </a:xfrm>
            <a:prstGeom prst="roundRect">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ounded Rectangle 141"/>
            <p:cNvSpPr/>
            <p:nvPr/>
          </p:nvSpPr>
          <p:spPr>
            <a:xfrm rot="2014515" flipH="1">
              <a:off x="5797934" y="3435826"/>
              <a:ext cx="277554" cy="838200"/>
            </a:xfrm>
            <a:prstGeom prst="roundRect">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Cloud 142"/>
            <p:cNvSpPr/>
            <p:nvPr/>
          </p:nvSpPr>
          <p:spPr>
            <a:xfrm rot="779352">
              <a:off x="4796439" y="1966052"/>
              <a:ext cx="702506" cy="1399019"/>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Flowchart: Merge 143"/>
            <p:cNvSpPr/>
            <p:nvPr/>
          </p:nvSpPr>
          <p:spPr>
            <a:xfrm rot="9322467">
              <a:off x="5484087" y="2844277"/>
              <a:ext cx="762000" cy="998388"/>
            </a:xfrm>
            <a:prstGeom prst="flowChartMerge">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Flowchart: Merge 144"/>
            <p:cNvSpPr/>
            <p:nvPr/>
          </p:nvSpPr>
          <p:spPr>
            <a:xfrm rot="11913361">
              <a:off x="4800600" y="2840679"/>
              <a:ext cx="762000" cy="914400"/>
            </a:xfrm>
            <a:prstGeom prst="flowChartMerge">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Donut 145"/>
            <p:cNvSpPr/>
            <p:nvPr/>
          </p:nvSpPr>
          <p:spPr>
            <a:xfrm rot="19332943">
              <a:off x="5101355" y="4070506"/>
              <a:ext cx="457200" cy="304800"/>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7" name="Donut 146"/>
            <p:cNvSpPr/>
            <p:nvPr/>
          </p:nvSpPr>
          <p:spPr>
            <a:xfrm rot="3524746">
              <a:off x="5533400" y="4084495"/>
              <a:ext cx="457200" cy="304800"/>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8" name="Donut 147"/>
            <p:cNvSpPr/>
            <p:nvPr/>
          </p:nvSpPr>
          <p:spPr>
            <a:xfrm rot="15211079">
              <a:off x="5017560" y="4377906"/>
              <a:ext cx="457200" cy="280009"/>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9" name="Donut 148"/>
            <p:cNvSpPr/>
            <p:nvPr/>
          </p:nvSpPr>
          <p:spPr>
            <a:xfrm rot="17267314">
              <a:off x="5559820" y="4386123"/>
              <a:ext cx="457200" cy="280009"/>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0" name="Donut 149"/>
            <p:cNvSpPr/>
            <p:nvPr/>
          </p:nvSpPr>
          <p:spPr>
            <a:xfrm rot="236354">
              <a:off x="5293590" y="4511173"/>
              <a:ext cx="457200" cy="280009"/>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1" name="Oval 150"/>
            <p:cNvSpPr/>
            <p:nvPr/>
          </p:nvSpPr>
          <p:spPr>
            <a:xfrm>
              <a:off x="5284512" y="4114800"/>
              <a:ext cx="228600" cy="3810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5665512" y="4114800"/>
              <a:ext cx="228600" cy="3810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Donut 152"/>
            <p:cNvSpPr/>
            <p:nvPr/>
          </p:nvSpPr>
          <p:spPr>
            <a:xfrm rot="974627">
              <a:off x="5364037" y="3944556"/>
              <a:ext cx="457200" cy="280009"/>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4" name="Lock"/>
            <p:cNvSpPr>
              <a:spLocks noEditPoints="1" noChangeArrowheads="1"/>
            </p:cNvSpPr>
            <p:nvPr/>
          </p:nvSpPr>
          <p:spPr bwMode="auto">
            <a:xfrm>
              <a:off x="5105400" y="4038600"/>
              <a:ext cx="304800" cy="381000"/>
            </a:xfrm>
            <a:custGeom>
              <a:avLst/>
              <a:gdLst>
                <a:gd name="T0" fmla="*/ 10800 w 21600"/>
                <a:gd name="T1" fmla="*/ 0 h 21600"/>
                <a:gd name="T2" fmla="*/ 21600 w 21600"/>
                <a:gd name="T3" fmla="*/ 9606 h 21600"/>
                <a:gd name="T4" fmla="*/ 10800 w 21600"/>
                <a:gd name="T5" fmla="*/ 21600 h 21600"/>
                <a:gd name="T6" fmla="*/ 0 w 21600"/>
                <a:gd name="T7" fmla="*/ 9606 h 21600"/>
                <a:gd name="T8" fmla="*/ 744 w 21600"/>
                <a:gd name="T9" fmla="*/ 9904 h 21600"/>
                <a:gd name="T10" fmla="*/ 21134 w 21600"/>
                <a:gd name="T11" fmla="*/ 15335 h 21600"/>
              </a:gdLst>
              <a:ahLst/>
              <a:cxnLst>
                <a:cxn ang="0">
                  <a:pos x="T0" y="T1"/>
                </a:cxn>
                <a:cxn ang="0">
                  <a:pos x="T2" y="T3"/>
                </a:cxn>
                <a:cxn ang="0">
                  <a:pos x="T4" y="T5"/>
                </a:cxn>
                <a:cxn ang="0">
                  <a:pos x="T6" y="T7"/>
                </a:cxn>
              </a:cxnLst>
              <a:rect l="T8" t="T9" r="T10" b="T11"/>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5" name="Flowchart: Merge 154"/>
            <p:cNvSpPr/>
            <p:nvPr/>
          </p:nvSpPr>
          <p:spPr>
            <a:xfrm>
              <a:off x="5334000" y="2819400"/>
              <a:ext cx="350982" cy="541188"/>
            </a:xfrm>
            <a:prstGeom prst="flowChartMerg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p:nvPr/>
          </p:nvSpPr>
          <p:spPr>
            <a:xfrm>
              <a:off x="5055912" y="1905000"/>
              <a:ext cx="914400" cy="10668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7" name="TextBox 156"/>
          <p:cNvSpPr txBox="1"/>
          <p:nvPr/>
        </p:nvSpPr>
        <p:spPr>
          <a:xfrm>
            <a:off x="4648200" y="3505200"/>
            <a:ext cx="5562600" cy="1477328"/>
          </a:xfrm>
          <a:prstGeom prst="rect">
            <a:avLst/>
          </a:prstGeom>
          <a:noFill/>
        </p:spPr>
        <p:txBody>
          <a:bodyPr wrap="square" rtlCol="0">
            <a:spAutoFit/>
          </a:bodyPr>
          <a:lstStyle/>
          <a:p>
            <a:pPr fontAlgn="base"/>
            <a:r>
              <a:rPr lang="en-US" dirty="0">
                <a:solidFill>
                  <a:schemeClr val="bg1"/>
                </a:solidFill>
              </a:rPr>
              <a:t>The Lord said to me: “I am the Lord thy God who delivered you our of the land of Egypt, out of bondage…Thou </a:t>
            </a:r>
            <a:r>
              <a:rPr lang="en-US" dirty="0" err="1">
                <a:solidFill>
                  <a:schemeClr val="bg1"/>
                </a:solidFill>
              </a:rPr>
              <a:t>shalt</a:t>
            </a:r>
            <a:r>
              <a:rPr lang="en-US" dirty="0">
                <a:solidFill>
                  <a:schemeClr val="bg1"/>
                </a:solidFill>
              </a:rPr>
              <a:t> have no other God before me. Thou </a:t>
            </a:r>
            <a:r>
              <a:rPr lang="en-US" dirty="0" err="1">
                <a:solidFill>
                  <a:schemeClr val="bg1"/>
                </a:solidFill>
              </a:rPr>
              <a:t>shalt</a:t>
            </a:r>
            <a:r>
              <a:rPr lang="en-US" dirty="0">
                <a:solidFill>
                  <a:schemeClr val="bg1"/>
                </a:solidFill>
              </a:rPr>
              <a:t> not make unto thee any graven image.”</a:t>
            </a:r>
          </a:p>
          <a:p>
            <a:pPr fontAlgn="base"/>
            <a:endParaRPr lang="en-US" dirty="0">
              <a:solidFill>
                <a:schemeClr val="bg1"/>
              </a:solidFill>
            </a:endParaRPr>
          </a:p>
        </p:txBody>
      </p:sp>
      <p:sp>
        <p:nvSpPr>
          <p:cNvPr id="158" name="TextBox 157"/>
          <p:cNvSpPr txBox="1"/>
          <p:nvPr/>
        </p:nvSpPr>
        <p:spPr>
          <a:xfrm>
            <a:off x="5855208" y="5152072"/>
            <a:ext cx="4876800" cy="1477328"/>
          </a:xfrm>
          <a:prstGeom prst="rect">
            <a:avLst/>
          </a:prstGeom>
          <a:noFill/>
        </p:spPr>
        <p:txBody>
          <a:bodyPr wrap="square" rtlCol="0">
            <a:spAutoFit/>
          </a:bodyPr>
          <a:lstStyle/>
          <a:p>
            <a:pPr fontAlgn="base"/>
            <a:r>
              <a:rPr lang="en-US" dirty="0">
                <a:solidFill>
                  <a:schemeClr val="bg1"/>
                </a:solidFill>
              </a:rPr>
              <a:t>Have ye done all this?</a:t>
            </a:r>
          </a:p>
          <a:p>
            <a:pPr fontAlgn="base"/>
            <a:endParaRPr lang="en-US" dirty="0">
              <a:solidFill>
                <a:schemeClr val="bg1"/>
              </a:solidFill>
            </a:endParaRPr>
          </a:p>
          <a:p>
            <a:pPr fontAlgn="base"/>
            <a:r>
              <a:rPr lang="en-US" dirty="0">
                <a:solidFill>
                  <a:schemeClr val="bg1"/>
                </a:solidFill>
              </a:rPr>
              <a:t>Have you taught the people the commandments</a:t>
            </a:r>
          </a:p>
          <a:p>
            <a:pPr fontAlgn="base"/>
            <a:endParaRPr lang="en-US" dirty="0">
              <a:solidFill>
                <a:schemeClr val="bg1"/>
              </a:solidFill>
            </a:endParaRPr>
          </a:p>
          <a:p>
            <a:pPr fontAlgn="base"/>
            <a:r>
              <a:rPr lang="en-US" dirty="0">
                <a:solidFill>
                  <a:schemeClr val="bg1"/>
                </a:solidFill>
              </a:rPr>
              <a:t>No, you haven’t</a:t>
            </a:r>
          </a:p>
        </p:txBody>
      </p:sp>
      <p:grpSp>
        <p:nvGrpSpPr>
          <p:cNvPr id="159" name="Group 133"/>
          <p:cNvGrpSpPr/>
          <p:nvPr/>
        </p:nvGrpSpPr>
        <p:grpSpPr>
          <a:xfrm>
            <a:off x="4901184" y="5017008"/>
            <a:ext cx="838200" cy="1676400"/>
            <a:chOff x="4796439" y="1904297"/>
            <a:chExt cx="1449648" cy="3673434"/>
          </a:xfrm>
        </p:grpSpPr>
        <p:sp>
          <p:nvSpPr>
            <p:cNvPr id="160" name="Cloud 159"/>
            <p:cNvSpPr/>
            <p:nvPr/>
          </p:nvSpPr>
          <p:spPr>
            <a:xfrm rot="20820648" flipH="1">
              <a:off x="5338176" y="1904297"/>
              <a:ext cx="841281" cy="1488997"/>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rot="15961717">
              <a:off x="5705949" y="5097098"/>
              <a:ext cx="376327" cy="58494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p:nvPr/>
          </p:nvSpPr>
          <p:spPr>
            <a:xfrm rot="15961717">
              <a:off x="4943948" y="5097098"/>
              <a:ext cx="376327" cy="58494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Flowchart: Manual Operation 162"/>
            <p:cNvSpPr/>
            <p:nvPr/>
          </p:nvSpPr>
          <p:spPr>
            <a:xfrm rot="10414038">
              <a:off x="5436912" y="4572000"/>
              <a:ext cx="762000" cy="762000"/>
            </a:xfrm>
            <a:prstGeom prst="flowChartManualOperation">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Flowchart: Manual Operation 163"/>
            <p:cNvSpPr/>
            <p:nvPr/>
          </p:nvSpPr>
          <p:spPr>
            <a:xfrm rot="11285734">
              <a:off x="4827312" y="4572000"/>
              <a:ext cx="762000" cy="762000"/>
            </a:xfrm>
            <a:prstGeom prst="flowChartManualOperation">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Flowchart: Merge 164"/>
            <p:cNvSpPr/>
            <p:nvPr/>
          </p:nvSpPr>
          <p:spPr>
            <a:xfrm rot="10800000">
              <a:off x="4903512" y="2057400"/>
              <a:ext cx="1219200" cy="2590800"/>
            </a:xfrm>
            <a:prstGeom prst="flowChartMerge">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ounded Rectangle 165"/>
            <p:cNvSpPr/>
            <p:nvPr/>
          </p:nvSpPr>
          <p:spPr>
            <a:xfrm rot="19585485">
              <a:off x="4959734" y="3359626"/>
              <a:ext cx="277554" cy="838200"/>
            </a:xfrm>
            <a:prstGeom prst="roundRect">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ounded Rectangle 166"/>
            <p:cNvSpPr/>
            <p:nvPr/>
          </p:nvSpPr>
          <p:spPr>
            <a:xfrm rot="2014515" flipH="1">
              <a:off x="5797934" y="3435826"/>
              <a:ext cx="277554" cy="838200"/>
            </a:xfrm>
            <a:prstGeom prst="roundRect">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Cloud 167"/>
            <p:cNvSpPr/>
            <p:nvPr/>
          </p:nvSpPr>
          <p:spPr>
            <a:xfrm rot="779352">
              <a:off x="4796439" y="1966052"/>
              <a:ext cx="702506" cy="1399019"/>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Flowchart: Merge 168"/>
            <p:cNvSpPr/>
            <p:nvPr/>
          </p:nvSpPr>
          <p:spPr>
            <a:xfrm rot="9322467">
              <a:off x="5484087" y="2844277"/>
              <a:ext cx="762000" cy="998388"/>
            </a:xfrm>
            <a:prstGeom prst="flowChartMerge">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Flowchart: Merge 169"/>
            <p:cNvSpPr/>
            <p:nvPr/>
          </p:nvSpPr>
          <p:spPr>
            <a:xfrm rot="11913361">
              <a:off x="4800600" y="2840679"/>
              <a:ext cx="762000" cy="914400"/>
            </a:xfrm>
            <a:prstGeom prst="flowChartMerge">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Donut 170"/>
            <p:cNvSpPr/>
            <p:nvPr/>
          </p:nvSpPr>
          <p:spPr>
            <a:xfrm rot="19332943">
              <a:off x="5101355" y="4070506"/>
              <a:ext cx="457200" cy="304800"/>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2" name="Donut 171"/>
            <p:cNvSpPr/>
            <p:nvPr/>
          </p:nvSpPr>
          <p:spPr>
            <a:xfrm rot="3524746">
              <a:off x="5533400" y="4084495"/>
              <a:ext cx="457200" cy="304800"/>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3" name="Donut 172"/>
            <p:cNvSpPr/>
            <p:nvPr/>
          </p:nvSpPr>
          <p:spPr>
            <a:xfrm rot="15211079">
              <a:off x="5017560" y="4377906"/>
              <a:ext cx="457200" cy="280009"/>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4" name="Donut 173"/>
            <p:cNvSpPr/>
            <p:nvPr/>
          </p:nvSpPr>
          <p:spPr>
            <a:xfrm rot="17267314">
              <a:off x="5559820" y="4386123"/>
              <a:ext cx="457200" cy="280009"/>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5" name="Donut 174"/>
            <p:cNvSpPr/>
            <p:nvPr/>
          </p:nvSpPr>
          <p:spPr>
            <a:xfrm rot="236354">
              <a:off x="5293590" y="4511173"/>
              <a:ext cx="457200" cy="280009"/>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6" name="Oval 175"/>
            <p:cNvSpPr/>
            <p:nvPr/>
          </p:nvSpPr>
          <p:spPr>
            <a:xfrm>
              <a:off x="5284512" y="4114800"/>
              <a:ext cx="228600" cy="3810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p:cNvSpPr/>
            <p:nvPr/>
          </p:nvSpPr>
          <p:spPr>
            <a:xfrm>
              <a:off x="5665512" y="4114800"/>
              <a:ext cx="228600" cy="3810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Donut 177"/>
            <p:cNvSpPr/>
            <p:nvPr/>
          </p:nvSpPr>
          <p:spPr>
            <a:xfrm rot="974627">
              <a:off x="5364037" y="3944556"/>
              <a:ext cx="457200" cy="280009"/>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9" name="Lock"/>
            <p:cNvSpPr>
              <a:spLocks noEditPoints="1" noChangeArrowheads="1"/>
            </p:cNvSpPr>
            <p:nvPr/>
          </p:nvSpPr>
          <p:spPr bwMode="auto">
            <a:xfrm>
              <a:off x="5105400" y="4038600"/>
              <a:ext cx="304800" cy="381000"/>
            </a:xfrm>
            <a:custGeom>
              <a:avLst/>
              <a:gdLst>
                <a:gd name="T0" fmla="*/ 10800 w 21600"/>
                <a:gd name="T1" fmla="*/ 0 h 21600"/>
                <a:gd name="T2" fmla="*/ 21600 w 21600"/>
                <a:gd name="T3" fmla="*/ 9606 h 21600"/>
                <a:gd name="T4" fmla="*/ 10800 w 21600"/>
                <a:gd name="T5" fmla="*/ 21600 h 21600"/>
                <a:gd name="T6" fmla="*/ 0 w 21600"/>
                <a:gd name="T7" fmla="*/ 9606 h 21600"/>
                <a:gd name="T8" fmla="*/ 744 w 21600"/>
                <a:gd name="T9" fmla="*/ 9904 h 21600"/>
                <a:gd name="T10" fmla="*/ 21134 w 21600"/>
                <a:gd name="T11" fmla="*/ 15335 h 21600"/>
              </a:gdLst>
              <a:ahLst/>
              <a:cxnLst>
                <a:cxn ang="0">
                  <a:pos x="T0" y="T1"/>
                </a:cxn>
                <a:cxn ang="0">
                  <a:pos x="T2" y="T3"/>
                </a:cxn>
                <a:cxn ang="0">
                  <a:pos x="T4" y="T5"/>
                </a:cxn>
                <a:cxn ang="0">
                  <a:pos x="T6" y="T7"/>
                </a:cxn>
              </a:cxnLst>
              <a:rect l="T8" t="T9" r="T10" b="T11"/>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0" name="Flowchart: Merge 179"/>
            <p:cNvSpPr/>
            <p:nvPr/>
          </p:nvSpPr>
          <p:spPr>
            <a:xfrm>
              <a:off x="5334000" y="2819400"/>
              <a:ext cx="350982" cy="541188"/>
            </a:xfrm>
            <a:prstGeom prst="flowChartMerg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p:cNvSpPr/>
            <p:nvPr/>
          </p:nvSpPr>
          <p:spPr>
            <a:xfrm>
              <a:off x="5055912" y="1905000"/>
              <a:ext cx="914400" cy="10668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3916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1" grpId="0"/>
      <p:bldP spid="157" grpId="0"/>
      <p:bldP spid="15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a:extLst>
              <a:ext uri="{FF2B5EF4-FFF2-40B4-BE49-F238E27FC236}">
                <a16:creationId xmlns:a16="http://schemas.microsoft.com/office/drawing/2014/main" id="{AC92246A-AC34-489F-B5A0-DCF255B709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62128" y="6321624"/>
            <a:ext cx="9144000" cy="307777"/>
          </a:xfrm>
          <a:prstGeom prst="rect">
            <a:avLst/>
          </a:prstGeom>
          <a:noFill/>
        </p:spPr>
        <p:txBody>
          <a:bodyPr wrap="square" rtlCol="0">
            <a:spAutoFit/>
          </a:bodyPr>
          <a:lstStyle/>
          <a:p>
            <a:r>
              <a:rPr lang="en-US" sz="1400" dirty="0">
                <a:solidFill>
                  <a:schemeClr val="bg1"/>
                </a:solidFill>
              </a:rPr>
              <a:t>Mosiah 12:37</a:t>
            </a:r>
          </a:p>
        </p:txBody>
      </p:sp>
      <p:sp>
        <p:nvSpPr>
          <p:cNvPr id="4" name="TextBox 3"/>
          <p:cNvSpPr txBox="1"/>
          <p:nvPr/>
        </p:nvSpPr>
        <p:spPr>
          <a:xfrm>
            <a:off x="1524000" y="115615"/>
            <a:ext cx="9144000" cy="769441"/>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rPr>
              <a:t>They Do Not Understand</a:t>
            </a:r>
          </a:p>
        </p:txBody>
      </p:sp>
      <p:sp>
        <p:nvSpPr>
          <p:cNvPr id="10" name="TextBox 9"/>
          <p:cNvSpPr txBox="1"/>
          <p:nvPr/>
        </p:nvSpPr>
        <p:spPr>
          <a:xfrm>
            <a:off x="1752600" y="762001"/>
            <a:ext cx="4876800" cy="2031325"/>
          </a:xfrm>
          <a:prstGeom prst="rect">
            <a:avLst/>
          </a:prstGeom>
          <a:noFill/>
        </p:spPr>
        <p:txBody>
          <a:bodyPr wrap="square" rtlCol="0">
            <a:spAutoFit/>
          </a:bodyPr>
          <a:lstStyle/>
          <a:p>
            <a:pPr fontAlgn="base"/>
            <a:r>
              <a:rPr lang="en-US" dirty="0" err="1">
                <a:solidFill>
                  <a:schemeClr val="bg1"/>
                </a:solidFill>
              </a:rPr>
              <a:t>Abinadi</a:t>
            </a:r>
            <a:r>
              <a:rPr lang="en-US" dirty="0">
                <a:solidFill>
                  <a:schemeClr val="bg1"/>
                </a:solidFill>
              </a:rPr>
              <a:t> charges Noah and his priests with their idolatry. They profess salvation through observance of ritual, the meaning of which they do not understand.</a:t>
            </a:r>
          </a:p>
          <a:p>
            <a:pPr fontAlgn="base"/>
            <a:endParaRPr lang="en-US" dirty="0">
              <a:solidFill>
                <a:schemeClr val="bg1"/>
              </a:solidFill>
            </a:endParaRPr>
          </a:p>
          <a:p>
            <a:pPr fontAlgn="base"/>
            <a:r>
              <a:rPr lang="en-US" dirty="0">
                <a:solidFill>
                  <a:schemeClr val="bg1"/>
                </a:solidFill>
              </a:rPr>
              <a:t>They have not fulfilled their obligations as priests to teach these things to the people.</a:t>
            </a:r>
          </a:p>
        </p:txBody>
      </p:sp>
      <p:grpSp>
        <p:nvGrpSpPr>
          <p:cNvPr id="7" name="Group 19"/>
          <p:cNvGrpSpPr/>
          <p:nvPr/>
        </p:nvGrpSpPr>
        <p:grpSpPr>
          <a:xfrm>
            <a:off x="2590800" y="2819400"/>
            <a:ext cx="1068648" cy="2438400"/>
            <a:chOff x="4796439" y="1904297"/>
            <a:chExt cx="1449648" cy="3673434"/>
          </a:xfrm>
        </p:grpSpPr>
        <p:sp>
          <p:nvSpPr>
            <p:cNvPr id="21" name="Cloud 20"/>
            <p:cNvSpPr/>
            <p:nvPr/>
          </p:nvSpPr>
          <p:spPr>
            <a:xfrm rot="20820648" flipH="1">
              <a:off x="5338176" y="1904297"/>
              <a:ext cx="841281" cy="148899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15961717">
              <a:off x="5705949" y="5097098"/>
              <a:ext cx="376327" cy="58494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15961717">
              <a:off x="4943948" y="5097098"/>
              <a:ext cx="376327" cy="58494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Manual Operation 23"/>
            <p:cNvSpPr/>
            <p:nvPr/>
          </p:nvSpPr>
          <p:spPr>
            <a:xfrm rot="10414038">
              <a:off x="5436912" y="4572000"/>
              <a:ext cx="762000" cy="762000"/>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Manual Operation 24"/>
            <p:cNvSpPr/>
            <p:nvPr/>
          </p:nvSpPr>
          <p:spPr>
            <a:xfrm rot="11285734">
              <a:off x="4827312" y="4572000"/>
              <a:ext cx="762000" cy="762000"/>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Merge 25"/>
            <p:cNvSpPr/>
            <p:nvPr/>
          </p:nvSpPr>
          <p:spPr>
            <a:xfrm rot="10800000">
              <a:off x="4903512" y="2057400"/>
              <a:ext cx="1219200" cy="2590800"/>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rot="19585485">
              <a:off x="4959734" y="3359626"/>
              <a:ext cx="277554" cy="838200"/>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rot="2014515" flipH="1">
              <a:off x="5797934" y="3435826"/>
              <a:ext cx="277554" cy="838200"/>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loud 28"/>
            <p:cNvSpPr/>
            <p:nvPr/>
          </p:nvSpPr>
          <p:spPr>
            <a:xfrm rot="779352">
              <a:off x="4796439" y="1966052"/>
              <a:ext cx="702506" cy="1399019"/>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Merge 29"/>
            <p:cNvSpPr/>
            <p:nvPr/>
          </p:nvSpPr>
          <p:spPr>
            <a:xfrm rot="9322467">
              <a:off x="5484087" y="2844277"/>
              <a:ext cx="762000" cy="998388"/>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Merge 30"/>
            <p:cNvSpPr/>
            <p:nvPr/>
          </p:nvSpPr>
          <p:spPr>
            <a:xfrm rot="11913361">
              <a:off x="4800600" y="2840679"/>
              <a:ext cx="762000" cy="914400"/>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onut 31"/>
            <p:cNvSpPr/>
            <p:nvPr/>
          </p:nvSpPr>
          <p:spPr>
            <a:xfrm rot="19332943">
              <a:off x="5101355" y="4070506"/>
              <a:ext cx="457200" cy="304800"/>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Donut 32"/>
            <p:cNvSpPr/>
            <p:nvPr/>
          </p:nvSpPr>
          <p:spPr>
            <a:xfrm rot="3524746">
              <a:off x="5533400" y="4084495"/>
              <a:ext cx="457200" cy="304800"/>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Donut 33"/>
            <p:cNvSpPr/>
            <p:nvPr/>
          </p:nvSpPr>
          <p:spPr>
            <a:xfrm rot="15211079">
              <a:off x="5017560" y="4377906"/>
              <a:ext cx="457200" cy="280009"/>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Donut 34"/>
            <p:cNvSpPr/>
            <p:nvPr/>
          </p:nvSpPr>
          <p:spPr>
            <a:xfrm rot="17267314">
              <a:off x="5559820" y="4386123"/>
              <a:ext cx="457200" cy="280009"/>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Donut 35"/>
            <p:cNvSpPr/>
            <p:nvPr/>
          </p:nvSpPr>
          <p:spPr>
            <a:xfrm rot="236354">
              <a:off x="5293590" y="4511173"/>
              <a:ext cx="457200" cy="280009"/>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Oval 36"/>
            <p:cNvSpPr/>
            <p:nvPr/>
          </p:nvSpPr>
          <p:spPr>
            <a:xfrm>
              <a:off x="5284512" y="4114800"/>
              <a:ext cx="228600" cy="381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5665512" y="4114800"/>
              <a:ext cx="228600" cy="381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onut 38"/>
            <p:cNvSpPr/>
            <p:nvPr/>
          </p:nvSpPr>
          <p:spPr>
            <a:xfrm rot="974627">
              <a:off x="5364037" y="3944556"/>
              <a:ext cx="457200" cy="280009"/>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Lock"/>
            <p:cNvSpPr>
              <a:spLocks noEditPoints="1" noChangeArrowheads="1"/>
            </p:cNvSpPr>
            <p:nvPr/>
          </p:nvSpPr>
          <p:spPr bwMode="auto">
            <a:xfrm>
              <a:off x="5105400" y="4038600"/>
              <a:ext cx="304800" cy="381000"/>
            </a:xfrm>
            <a:custGeom>
              <a:avLst/>
              <a:gdLst>
                <a:gd name="T0" fmla="*/ 10800 w 21600"/>
                <a:gd name="T1" fmla="*/ 0 h 21600"/>
                <a:gd name="T2" fmla="*/ 21600 w 21600"/>
                <a:gd name="T3" fmla="*/ 9606 h 21600"/>
                <a:gd name="T4" fmla="*/ 10800 w 21600"/>
                <a:gd name="T5" fmla="*/ 21600 h 21600"/>
                <a:gd name="T6" fmla="*/ 0 w 21600"/>
                <a:gd name="T7" fmla="*/ 9606 h 21600"/>
                <a:gd name="T8" fmla="*/ 744 w 21600"/>
                <a:gd name="T9" fmla="*/ 9904 h 21600"/>
                <a:gd name="T10" fmla="*/ 21134 w 21600"/>
                <a:gd name="T11" fmla="*/ 15335 h 21600"/>
              </a:gdLst>
              <a:ahLst/>
              <a:cxnLst>
                <a:cxn ang="0">
                  <a:pos x="T0" y="T1"/>
                </a:cxn>
                <a:cxn ang="0">
                  <a:pos x="T2" y="T3"/>
                </a:cxn>
                <a:cxn ang="0">
                  <a:pos x="T4" y="T5"/>
                </a:cxn>
                <a:cxn ang="0">
                  <a:pos x="T6" y="T7"/>
                </a:cxn>
              </a:cxnLst>
              <a:rect l="T8" t="T9" r="T10" b="T11"/>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 name="Flowchart: Merge 40"/>
            <p:cNvSpPr/>
            <p:nvPr/>
          </p:nvSpPr>
          <p:spPr>
            <a:xfrm>
              <a:off x="5334000" y="2819400"/>
              <a:ext cx="350982" cy="541188"/>
            </a:xfrm>
            <a:prstGeom prst="flowChartMerg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5055912" y="1905000"/>
              <a:ext cx="914400" cy="10668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42"/>
          <p:cNvGrpSpPr/>
          <p:nvPr/>
        </p:nvGrpSpPr>
        <p:grpSpPr>
          <a:xfrm>
            <a:off x="9144000" y="4419600"/>
            <a:ext cx="1213022" cy="2286000"/>
            <a:chOff x="3048000" y="304800"/>
            <a:chExt cx="2743200" cy="5638800"/>
          </a:xfrm>
        </p:grpSpPr>
        <p:sp>
          <p:nvSpPr>
            <p:cNvPr id="44" name="Oval 43"/>
            <p:cNvSpPr/>
            <p:nvPr/>
          </p:nvSpPr>
          <p:spPr>
            <a:xfrm>
              <a:off x="3505200" y="5334000"/>
              <a:ext cx="762000" cy="609600"/>
            </a:xfrm>
            <a:prstGeom prst="ellipse">
              <a:avLst/>
            </a:prstGeom>
            <a:solidFill>
              <a:srgbClr val="8241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4267200" y="5334000"/>
              <a:ext cx="762000" cy="609600"/>
            </a:xfrm>
            <a:prstGeom prst="ellipse">
              <a:avLst/>
            </a:prstGeom>
            <a:solidFill>
              <a:srgbClr val="8241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3048000" y="3505200"/>
              <a:ext cx="381000" cy="6096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6"/>
            <p:cNvSpPr/>
            <p:nvPr/>
          </p:nvSpPr>
          <p:spPr>
            <a:xfrm rot="1480658">
              <a:off x="3219171" y="2105729"/>
              <a:ext cx="990600" cy="1828800"/>
            </a:xfrm>
            <a:prstGeom prst="trapezoid">
              <a:avLst>
                <a:gd name="adj" fmla="val 30469"/>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apezoid 47"/>
            <p:cNvSpPr/>
            <p:nvPr/>
          </p:nvSpPr>
          <p:spPr>
            <a:xfrm rot="1447265">
              <a:off x="3386766" y="1997494"/>
              <a:ext cx="762000" cy="1447800"/>
            </a:xfrm>
            <a:prstGeom prst="trapezoid">
              <a:avLst>
                <a:gd name="adj" fmla="val 30469"/>
              </a:avLst>
            </a:prstGeom>
            <a:solidFill>
              <a:srgbClr val="DAC1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apezoid 48"/>
            <p:cNvSpPr/>
            <p:nvPr/>
          </p:nvSpPr>
          <p:spPr>
            <a:xfrm>
              <a:off x="3352800" y="2209800"/>
              <a:ext cx="1981200" cy="3429000"/>
            </a:xfrm>
            <a:prstGeom prst="trapezoid">
              <a:avLst>
                <a:gd name="adj" fmla="val 30469"/>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rapezoid 49"/>
            <p:cNvSpPr/>
            <p:nvPr/>
          </p:nvSpPr>
          <p:spPr>
            <a:xfrm>
              <a:off x="3429000" y="1981200"/>
              <a:ext cx="1828800" cy="2362200"/>
            </a:xfrm>
            <a:prstGeom prst="trapezoid">
              <a:avLst>
                <a:gd name="adj" fmla="val 30469"/>
              </a:avLst>
            </a:prstGeom>
            <a:solidFill>
              <a:srgbClr val="DAC1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rapezoid 50"/>
            <p:cNvSpPr/>
            <p:nvPr/>
          </p:nvSpPr>
          <p:spPr>
            <a:xfrm rot="402310">
              <a:off x="3431017" y="2143558"/>
              <a:ext cx="762000" cy="3300306"/>
            </a:xfrm>
            <a:prstGeom prst="trapezoid">
              <a:avLst>
                <a:gd name="adj" fmla="val 30469"/>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loud 51"/>
            <p:cNvSpPr/>
            <p:nvPr/>
          </p:nvSpPr>
          <p:spPr>
            <a:xfrm>
              <a:off x="3581400" y="381000"/>
              <a:ext cx="609600" cy="15240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loud 52"/>
            <p:cNvSpPr/>
            <p:nvPr/>
          </p:nvSpPr>
          <p:spPr>
            <a:xfrm rot="21175570">
              <a:off x="4589855" y="417252"/>
              <a:ext cx="685800" cy="156989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3810000" y="304800"/>
              <a:ext cx="1219200" cy="18288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apezoid 54"/>
            <p:cNvSpPr/>
            <p:nvPr/>
          </p:nvSpPr>
          <p:spPr>
            <a:xfrm rot="21185207">
              <a:off x="4495800" y="2209800"/>
              <a:ext cx="762000" cy="3300306"/>
            </a:xfrm>
            <a:prstGeom prst="trapezoid">
              <a:avLst>
                <a:gd name="adj" fmla="val 30469"/>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18"/>
            <p:cNvGrpSpPr/>
            <p:nvPr/>
          </p:nvGrpSpPr>
          <p:grpSpPr>
            <a:xfrm rot="1104790">
              <a:off x="3865411" y="2816104"/>
              <a:ext cx="1752600" cy="2011504"/>
              <a:chOff x="5638800" y="3962400"/>
              <a:chExt cx="1752600" cy="1676400"/>
            </a:xfrm>
          </p:grpSpPr>
          <p:sp>
            <p:nvSpPr>
              <p:cNvPr id="63" name="Flowchart: Delay 15"/>
              <p:cNvSpPr/>
              <p:nvPr/>
            </p:nvSpPr>
            <p:spPr>
              <a:xfrm rot="15782805">
                <a:off x="6019800" y="4191000"/>
                <a:ext cx="1600200" cy="11430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Delay 63"/>
              <p:cNvSpPr/>
              <p:nvPr/>
            </p:nvSpPr>
            <p:spPr>
              <a:xfrm rot="15844793">
                <a:off x="5867400" y="4191000"/>
                <a:ext cx="1600200" cy="11430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lowchart: Delay 64"/>
              <p:cNvSpPr/>
              <p:nvPr/>
            </p:nvSpPr>
            <p:spPr>
              <a:xfrm rot="16200000">
                <a:off x="5562600" y="4267200"/>
                <a:ext cx="1600200" cy="11430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lowchart: Delay 14"/>
              <p:cNvSpPr/>
              <p:nvPr/>
            </p:nvSpPr>
            <p:spPr>
              <a:xfrm rot="16200000">
                <a:off x="5410200" y="4267200"/>
                <a:ext cx="1600200" cy="11430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23"/>
            <p:cNvGrpSpPr/>
            <p:nvPr/>
          </p:nvGrpSpPr>
          <p:grpSpPr>
            <a:xfrm>
              <a:off x="4679748" y="1988912"/>
              <a:ext cx="1111452" cy="2049688"/>
              <a:chOff x="4755948" y="2903312"/>
              <a:chExt cx="1111452" cy="2049688"/>
            </a:xfrm>
          </p:grpSpPr>
          <p:sp>
            <p:nvSpPr>
              <p:cNvPr id="60" name="Oval 59"/>
              <p:cNvSpPr/>
              <p:nvPr/>
            </p:nvSpPr>
            <p:spPr>
              <a:xfrm>
                <a:off x="5486400" y="4267200"/>
                <a:ext cx="381000" cy="6858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p:cNvSpPr/>
              <p:nvPr/>
            </p:nvSpPr>
            <p:spPr>
              <a:xfrm rot="19830111">
                <a:off x="4816550" y="2903312"/>
                <a:ext cx="822282" cy="1828800"/>
              </a:xfrm>
              <a:prstGeom prst="trapezoid">
                <a:avLst>
                  <a:gd name="adj" fmla="val 30469"/>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61"/>
              <p:cNvSpPr/>
              <p:nvPr/>
            </p:nvSpPr>
            <p:spPr>
              <a:xfrm rot="19749421">
                <a:off x="4755948" y="3014181"/>
                <a:ext cx="877678" cy="1504779"/>
              </a:xfrm>
              <a:prstGeom prst="trapezoid">
                <a:avLst>
                  <a:gd name="adj" fmla="val 30469"/>
                </a:avLst>
              </a:prstGeom>
              <a:solidFill>
                <a:srgbClr val="DAC1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Cloud 57"/>
            <p:cNvSpPr/>
            <p:nvPr/>
          </p:nvSpPr>
          <p:spPr>
            <a:xfrm rot="21175570">
              <a:off x="3808231" y="1284927"/>
              <a:ext cx="1146537" cy="1279673"/>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rot="5225831">
              <a:off x="4261000" y="1429372"/>
              <a:ext cx="284323" cy="44943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0" name="Group 129"/>
          <p:cNvGrpSpPr/>
          <p:nvPr/>
        </p:nvGrpSpPr>
        <p:grpSpPr>
          <a:xfrm>
            <a:off x="7315201" y="2133600"/>
            <a:ext cx="1603749" cy="3124200"/>
            <a:chOff x="5334536" y="1600200"/>
            <a:chExt cx="2365749" cy="4388559"/>
          </a:xfrm>
        </p:grpSpPr>
        <p:sp>
          <p:nvSpPr>
            <p:cNvPr id="131" name="Oval 130"/>
            <p:cNvSpPr/>
            <p:nvPr/>
          </p:nvSpPr>
          <p:spPr>
            <a:xfrm rot="670978" flipH="1">
              <a:off x="6496618" y="5710949"/>
              <a:ext cx="771213" cy="27781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p:nvPr/>
          </p:nvSpPr>
          <p:spPr>
            <a:xfrm flipH="1">
              <a:off x="5653360" y="5710949"/>
              <a:ext cx="771213" cy="27781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rot="1875320" flipH="1">
              <a:off x="5549731" y="4325966"/>
              <a:ext cx="319835" cy="33358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Flowchart: Manual Operation 133"/>
            <p:cNvSpPr/>
            <p:nvPr/>
          </p:nvSpPr>
          <p:spPr>
            <a:xfrm rot="1631028" flipH="1">
              <a:off x="5612547" y="3485102"/>
              <a:ext cx="567308" cy="1039863"/>
            </a:xfrm>
            <a:prstGeom prst="flowChartManualOperation">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Flowchart: Manual Operation 134"/>
            <p:cNvSpPr/>
            <p:nvPr/>
          </p:nvSpPr>
          <p:spPr>
            <a:xfrm rot="19057582" flipH="1">
              <a:off x="6835788" y="3481916"/>
              <a:ext cx="567308" cy="1058482"/>
            </a:xfrm>
            <a:prstGeom prst="flowChartManualOperation">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Flowchart: Extract 135"/>
            <p:cNvSpPr/>
            <p:nvPr/>
          </p:nvSpPr>
          <p:spPr>
            <a:xfrm flipH="1">
              <a:off x="5385948" y="2895600"/>
              <a:ext cx="2108148" cy="2895600"/>
            </a:xfrm>
            <a:prstGeom prst="flowChartExtra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lowchart: Manual Operation 136"/>
            <p:cNvSpPr/>
            <p:nvPr/>
          </p:nvSpPr>
          <p:spPr>
            <a:xfrm rot="885378" flipH="1">
              <a:off x="6449563" y="3389083"/>
              <a:ext cx="567308" cy="967025"/>
            </a:xfrm>
            <a:prstGeom prst="flowChartManualOperation">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lowchart: Manual Operation 137"/>
            <p:cNvSpPr/>
            <p:nvPr/>
          </p:nvSpPr>
          <p:spPr>
            <a:xfrm rot="20860862" flipH="1">
              <a:off x="5841954" y="3385418"/>
              <a:ext cx="567308" cy="967025"/>
            </a:xfrm>
            <a:prstGeom prst="flowChartManualOperation">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lowchart: Document 138"/>
            <p:cNvSpPr/>
            <p:nvPr/>
          </p:nvSpPr>
          <p:spPr>
            <a:xfrm flipH="1">
              <a:off x="5912985" y="2209800"/>
              <a:ext cx="1159481" cy="381000"/>
            </a:xfrm>
            <a:prstGeom prst="flowChartDocumen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lowchart: Extract 139"/>
            <p:cNvSpPr/>
            <p:nvPr/>
          </p:nvSpPr>
          <p:spPr>
            <a:xfrm flipH="1">
              <a:off x="6756244" y="1676400"/>
              <a:ext cx="421630" cy="533400"/>
            </a:xfrm>
            <a:prstGeom prst="flowChartExtra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lowchart: Extract 140"/>
            <p:cNvSpPr/>
            <p:nvPr/>
          </p:nvSpPr>
          <p:spPr>
            <a:xfrm flipH="1">
              <a:off x="5807578" y="1676400"/>
              <a:ext cx="421630" cy="533400"/>
            </a:xfrm>
            <a:prstGeom prst="flowChartExtra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Flowchart: Extract 141"/>
            <p:cNvSpPr/>
            <p:nvPr/>
          </p:nvSpPr>
          <p:spPr>
            <a:xfrm flipH="1">
              <a:off x="6229208" y="1600200"/>
              <a:ext cx="632444" cy="609600"/>
            </a:xfrm>
            <a:prstGeom prst="flowChartExtra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p:cNvSpPr/>
            <p:nvPr/>
          </p:nvSpPr>
          <p:spPr>
            <a:xfrm flipH="1">
              <a:off x="6440022" y="4191000"/>
              <a:ext cx="316222" cy="1600200"/>
            </a:xfrm>
            <a:prstGeom prst="rect">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p:cNvSpPr/>
            <p:nvPr/>
          </p:nvSpPr>
          <p:spPr>
            <a:xfrm flipH="1">
              <a:off x="6123800" y="4191000"/>
              <a:ext cx="316222" cy="1600200"/>
            </a:xfrm>
            <a:prstGeom prst="rect">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p:cNvSpPr/>
            <p:nvPr/>
          </p:nvSpPr>
          <p:spPr>
            <a:xfrm rot="1875320" flipH="1">
              <a:off x="6506205" y="4062062"/>
              <a:ext cx="254181" cy="333584"/>
            </a:xfrm>
            <a:prstGeom prst="ellipse">
              <a:avLst/>
            </a:prstGeom>
            <a:solidFill>
              <a:srgbClr val="CD8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rot="19724680">
              <a:off x="6084574" y="4062061"/>
              <a:ext cx="254181" cy="333584"/>
            </a:xfrm>
            <a:prstGeom prst="ellipse">
              <a:avLst/>
            </a:prstGeom>
            <a:solidFill>
              <a:srgbClr val="CD8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Diamond 146"/>
            <p:cNvSpPr/>
            <p:nvPr/>
          </p:nvSpPr>
          <p:spPr>
            <a:xfrm flipH="1">
              <a:off x="6229208" y="4038600"/>
              <a:ext cx="421630" cy="5334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Chevron 147"/>
            <p:cNvSpPr/>
            <p:nvPr/>
          </p:nvSpPr>
          <p:spPr>
            <a:xfrm rot="16200000" flipH="1">
              <a:off x="6306104" y="3261300"/>
              <a:ext cx="342900" cy="602100"/>
            </a:xfrm>
            <a:prstGeom prst="chevr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9" name="Oval 148"/>
            <p:cNvSpPr/>
            <p:nvPr/>
          </p:nvSpPr>
          <p:spPr>
            <a:xfrm rot="670978" flipH="1">
              <a:off x="6363999" y="3673395"/>
              <a:ext cx="257454" cy="237275"/>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Pentagon 149"/>
            <p:cNvSpPr/>
            <p:nvPr/>
          </p:nvSpPr>
          <p:spPr>
            <a:xfrm rot="5400000">
              <a:off x="5901944" y="2403858"/>
              <a:ext cx="1150111" cy="1219200"/>
            </a:xfrm>
            <a:prstGeom prst="homePlate">
              <a:avLst>
                <a:gd name="adj" fmla="val 33138"/>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Lightning Bolt 150"/>
            <p:cNvSpPr/>
            <p:nvPr/>
          </p:nvSpPr>
          <p:spPr>
            <a:xfrm rot="12364125">
              <a:off x="6637404" y="2431307"/>
              <a:ext cx="1062881" cy="976083"/>
            </a:xfrm>
            <a:prstGeom prst="lightningBol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Lightning Bolt 151"/>
            <p:cNvSpPr/>
            <p:nvPr/>
          </p:nvSpPr>
          <p:spPr>
            <a:xfrm rot="6865220">
              <a:off x="6181207" y="1947533"/>
              <a:ext cx="632625" cy="1096818"/>
            </a:xfrm>
            <a:prstGeom prst="lightningBol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3" name="Group 138"/>
            <p:cNvGrpSpPr/>
            <p:nvPr/>
          </p:nvGrpSpPr>
          <p:grpSpPr>
            <a:xfrm>
              <a:off x="7162800" y="3124200"/>
              <a:ext cx="373464" cy="2736443"/>
              <a:chOff x="7298478" y="3159157"/>
              <a:chExt cx="373464" cy="2736443"/>
            </a:xfrm>
          </p:grpSpPr>
          <p:sp>
            <p:nvSpPr>
              <p:cNvPr id="158" name="Rounded Rectangle 157"/>
              <p:cNvSpPr/>
              <p:nvPr/>
            </p:nvSpPr>
            <p:spPr>
              <a:xfrm rot="21327504">
                <a:off x="7485603" y="3508830"/>
                <a:ext cx="186339" cy="238677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gular Pentagon 158"/>
              <p:cNvSpPr/>
              <p:nvPr/>
            </p:nvSpPr>
            <p:spPr>
              <a:xfrm rot="21087436" flipH="1">
                <a:off x="7298478" y="3159157"/>
                <a:ext cx="344422" cy="391252"/>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4" name="Oval 153"/>
            <p:cNvSpPr/>
            <p:nvPr/>
          </p:nvSpPr>
          <p:spPr>
            <a:xfrm rot="1875320" flipH="1">
              <a:off x="7383295" y="4232733"/>
              <a:ext cx="254181" cy="33358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Lightning Bolt 154"/>
            <p:cNvSpPr/>
            <p:nvPr/>
          </p:nvSpPr>
          <p:spPr>
            <a:xfrm rot="9518809" flipH="1">
              <a:off x="5334536" y="2348942"/>
              <a:ext cx="955806" cy="927179"/>
            </a:xfrm>
            <a:prstGeom prst="lightningBol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ounded Rectangle 155"/>
            <p:cNvSpPr/>
            <p:nvPr/>
          </p:nvSpPr>
          <p:spPr>
            <a:xfrm flipH="1">
              <a:off x="5791200" y="2209800"/>
              <a:ext cx="1370296" cy="3048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Diamond 156"/>
            <p:cNvSpPr/>
            <p:nvPr/>
          </p:nvSpPr>
          <p:spPr>
            <a:xfrm flipH="1">
              <a:off x="6334615" y="1905000"/>
              <a:ext cx="421630" cy="457200"/>
            </a:xfrm>
            <a:prstGeom prst="diamond">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2" name="Group 161"/>
          <p:cNvGrpSpPr/>
          <p:nvPr/>
        </p:nvGrpSpPr>
        <p:grpSpPr>
          <a:xfrm>
            <a:off x="4114800" y="2895600"/>
            <a:ext cx="2971800" cy="2133600"/>
            <a:chOff x="2743200" y="3657600"/>
            <a:chExt cx="2971800" cy="2133600"/>
          </a:xfrm>
        </p:grpSpPr>
        <p:grpSp>
          <p:nvGrpSpPr>
            <p:cNvPr id="67" name="Group 129"/>
            <p:cNvGrpSpPr/>
            <p:nvPr/>
          </p:nvGrpSpPr>
          <p:grpSpPr>
            <a:xfrm>
              <a:off x="2895600" y="3657600"/>
              <a:ext cx="2808111" cy="1633861"/>
              <a:chOff x="990600" y="1066800"/>
              <a:chExt cx="2808111" cy="1633861"/>
            </a:xfrm>
          </p:grpSpPr>
          <p:grpSp>
            <p:nvGrpSpPr>
              <p:cNvPr id="68" name="Group 67"/>
              <p:cNvGrpSpPr/>
              <p:nvPr/>
            </p:nvGrpSpPr>
            <p:grpSpPr>
              <a:xfrm>
                <a:off x="1905000" y="1066800"/>
                <a:ext cx="997381" cy="1585757"/>
                <a:chOff x="304800" y="261156"/>
                <a:chExt cx="1417332" cy="2253445"/>
              </a:xfrm>
            </p:grpSpPr>
            <p:sp>
              <p:nvSpPr>
                <p:cNvPr id="107" name="Rectangle 106"/>
                <p:cNvSpPr/>
                <p:nvPr/>
              </p:nvSpPr>
              <p:spPr>
                <a:xfrm>
                  <a:off x="599322" y="1752601"/>
                  <a:ext cx="832210" cy="762000"/>
                </a:xfrm>
                <a:prstGeom prst="rect">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Cloud 107"/>
                <p:cNvSpPr/>
                <p:nvPr/>
              </p:nvSpPr>
              <p:spPr>
                <a:xfrm rot="20835976" flipH="1">
                  <a:off x="1167670" y="1021891"/>
                  <a:ext cx="554462" cy="1112153"/>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lowchart: Extract 108"/>
                <p:cNvSpPr/>
                <p:nvPr/>
              </p:nvSpPr>
              <p:spPr>
                <a:xfrm rot="10800000">
                  <a:off x="818934" y="1927112"/>
                  <a:ext cx="367090" cy="408672"/>
                </a:xfrm>
                <a:prstGeom prst="flowChartExtract">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0" name="Cloud 109"/>
                <p:cNvSpPr/>
                <p:nvPr/>
              </p:nvSpPr>
              <p:spPr>
                <a:xfrm rot="764024">
                  <a:off x="304800" y="1016373"/>
                  <a:ext cx="504969" cy="1112153"/>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661612" y="1026800"/>
                  <a:ext cx="681735" cy="1051249"/>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Cloud 111"/>
                <p:cNvSpPr/>
                <p:nvPr/>
              </p:nvSpPr>
              <p:spPr>
                <a:xfrm rot="16200000" flipH="1">
                  <a:off x="763899" y="502385"/>
                  <a:ext cx="529596" cy="1048825"/>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49"/>
                <p:cNvGrpSpPr/>
                <p:nvPr/>
              </p:nvGrpSpPr>
              <p:grpSpPr>
                <a:xfrm>
                  <a:off x="457200" y="261156"/>
                  <a:ext cx="1143000" cy="1290492"/>
                  <a:chOff x="1065863" y="3467100"/>
                  <a:chExt cx="969361" cy="1094447"/>
                </a:xfrm>
              </p:grpSpPr>
              <p:sp>
                <p:nvSpPr>
                  <p:cNvPr id="114" name="Chord 113"/>
                  <p:cNvSpPr/>
                  <p:nvPr/>
                </p:nvSpPr>
                <p:spPr>
                  <a:xfrm rot="6672735">
                    <a:off x="990600" y="3581400"/>
                    <a:ext cx="1066800" cy="838200"/>
                  </a:xfrm>
                  <a:prstGeom prst="chord">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Chord 114"/>
                  <p:cNvSpPr/>
                  <p:nvPr/>
                </p:nvSpPr>
                <p:spPr>
                  <a:xfrm rot="8132090">
                    <a:off x="1065863" y="3732856"/>
                    <a:ext cx="969361" cy="828691"/>
                  </a:xfrm>
                  <a:prstGeom prst="chord">
                    <a:avLst>
                      <a:gd name="adj1" fmla="val 2892879"/>
                      <a:gd name="adj2" fmla="val 13226598"/>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ounded Rectangle 115"/>
                  <p:cNvSpPr/>
                  <p:nvPr/>
                </p:nvSpPr>
                <p:spPr>
                  <a:xfrm>
                    <a:off x="1066800" y="4038600"/>
                    <a:ext cx="914400" cy="228600"/>
                  </a:xfrm>
                  <a:prstGeom prst="roundRect">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Group 48"/>
                  <p:cNvGrpSpPr/>
                  <p:nvPr/>
                </p:nvGrpSpPr>
                <p:grpSpPr>
                  <a:xfrm>
                    <a:off x="1143000" y="4038600"/>
                    <a:ext cx="762000" cy="228600"/>
                    <a:chOff x="2667000" y="3186545"/>
                    <a:chExt cx="3008746" cy="1080655"/>
                  </a:xfrm>
                </p:grpSpPr>
                <p:grpSp>
                  <p:nvGrpSpPr>
                    <p:cNvPr id="118" name="Group 39"/>
                    <p:cNvGrpSpPr/>
                    <p:nvPr/>
                  </p:nvGrpSpPr>
                  <p:grpSpPr>
                    <a:xfrm>
                      <a:off x="2667000" y="3200400"/>
                      <a:ext cx="990600" cy="1066800"/>
                      <a:chOff x="2667000" y="3200400"/>
                      <a:chExt cx="990600" cy="1066800"/>
                    </a:xfrm>
                  </p:grpSpPr>
                  <p:sp>
                    <p:nvSpPr>
                      <p:cNvPr id="127" name="Cross 126"/>
                      <p:cNvSpPr/>
                      <p:nvPr/>
                    </p:nvSpPr>
                    <p:spPr>
                      <a:xfrm>
                        <a:off x="2667000" y="3200400"/>
                        <a:ext cx="990600" cy="1066800"/>
                      </a:xfrm>
                      <a:prstGeom prst="plus">
                        <a:avLst>
                          <a:gd name="adj" fmla="val 36189"/>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Cross 127"/>
                      <p:cNvSpPr/>
                      <p:nvPr/>
                    </p:nvSpPr>
                    <p:spPr>
                      <a:xfrm>
                        <a:off x="3024909" y="3523673"/>
                        <a:ext cx="304800" cy="381000"/>
                      </a:xfrm>
                      <a:prstGeom prst="plus">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3121891" y="3639127"/>
                        <a:ext cx="110836" cy="120073"/>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40"/>
                    <p:cNvGrpSpPr/>
                    <p:nvPr/>
                  </p:nvGrpSpPr>
                  <p:grpSpPr>
                    <a:xfrm>
                      <a:off x="3687618" y="3198091"/>
                      <a:ext cx="990600" cy="1066800"/>
                      <a:chOff x="2667000" y="3200400"/>
                      <a:chExt cx="990600" cy="1066800"/>
                    </a:xfrm>
                  </p:grpSpPr>
                  <p:sp>
                    <p:nvSpPr>
                      <p:cNvPr id="124" name="Cross 123"/>
                      <p:cNvSpPr/>
                      <p:nvPr/>
                    </p:nvSpPr>
                    <p:spPr>
                      <a:xfrm>
                        <a:off x="2667000" y="3200400"/>
                        <a:ext cx="990600" cy="1066800"/>
                      </a:xfrm>
                      <a:prstGeom prst="plus">
                        <a:avLst>
                          <a:gd name="adj" fmla="val 36189"/>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Cross 124"/>
                      <p:cNvSpPr/>
                      <p:nvPr/>
                    </p:nvSpPr>
                    <p:spPr>
                      <a:xfrm>
                        <a:off x="3024909" y="3523673"/>
                        <a:ext cx="304800" cy="381000"/>
                      </a:xfrm>
                      <a:prstGeom prst="plus">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3121891" y="3639127"/>
                        <a:ext cx="110836" cy="120073"/>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 name="Group 44"/>
                    <p:cNvGrpSpPr/>
                    <p:nvPr/>
                  </p:nvGrpSpPr>
                  <p:grpSpPr>
                    <a:xfrm>
                      <a:off x="4685146" y="3186545"/>
                      <a:ext cx="990600" cy="1066800"/>
                      <a:chOff x="2667000" y="3200400"/>
                      <a:chExt cx="990600" cy="1066800"/>
                    </a:xfrm>
                  </p:grpSpPr>
                  <p:sp>
                    <p:nvSpPr>
                      <p:cNvPr id="121" name="Cross 120"/>
                      <p:cNvSpPr/>
                      <p:nvPr/>
                    </p:nvSpPr>
                    <p:spPr>
                      <a:xfrm>
                        <a:off x="2667000" y="3200400"/>
                        <a:ext cx="990600" cy="1066800"/>
                      </a:xfrm>
                      <a:prstGeom prst="plus">
                        <a:avLst>
                          <a:gd name="adj" fmla="val 36189"/>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Cross 121"/>
                      <p:cNvSpPr/>
                      <p:nvPr/>
                    </p:nvSpPr>
                    <p:spPr>
                      <a:xfrm>
                        <a:off x="3024909" y="3523673"/>
                        <a:ext cx="304800" cy="381000"/>
                      </a:xfrm>
                      <a:prstGeom prst="plus">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3121891" y="3639127"/>
                        <a:ext cx="110836" cy="120073"/>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69" name="Group 91"/>
              <p:cNvGrpSpPr/>
              <p:nvPr/>
            </p:nvGrpSpPr>
            <p:grpSpPr>
              <a:xfrm>
                <a:off x="990600" y="1371600"/>
                <a:ext cx="804333" cy="1329061"/>
                <a:chOff x="2209800" y="838200"/>
                <a:chExt cx="1143000" cy="1888667"/>
              </a:xfrm>
            </p:grpSpPr>
            <p:grpSp>
              <p:nvGrpSpPr>
                <p:cNvPr id="88" name="Group 9"/>
                <p:cNvGrpSpPr/>
                <p:nvPr/>
              </p:nvGrpSpPr>
              <p:grpSpPr>
                <a:xfrm>
                  <a:off x="2209800" y="1219200"/>
                  <a:ext cx="1098967" cy="1507667"/>
                  <a:chOff x="7892633" y="2667000"/>
                  <a:chExt cx="1499677" cy="2057399"/>
                </a:xfrm>
              </p:grpSpPr>
              <p:sp>
                <p:nvSpPr>
                  <p:cNvPr id="102" name="Cloud 101"/>
                  <p:cNvSpPr/>
                  <p:nvPr/>
                </p:nvSpPr>
                <p:spPr>
                  <a:xfrm rot="21267149" flipH="1">
                    <a:off x="8656689" y="2777321"/>
                    <a:ext cx="735621" cy="989173"/>
                  </a:xfrm>
                  <a:prstGeom prst="cloud">
                    <a:avLst/>
                  </a:prstGeom>
                  <a:solidFill>
                    <a:srgbClr val="E7D6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Cloud 102"/>
                  <p:cNvSpPr/>
                  <p:nvPr/>
                </p:nvSpPr>
                <p:spPr>
                  <a:xfrm rot="1441540" flipH="1">
                    <a:off x="7892633" y="2785255"/>
                    <a:ext cx="735621" cy="989173"/>
                  </a:xfrm>
                  <a:prstGeom prst="cloud">
                    <a:avLst/>
                  </a:prstGeom>
                  <a:solidFill>
                    <a:srgbClr val="E7D6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lowchart: Manual Operation 12"/>
                  <p:cNvSpPr/>
                  <p:nvPr/>
                </p:nvSpPr>
                <p:spPr>
                  <a:xfrm rot="10800000">
                    <a:off x="8076536" y="3774426"/>
                    <a:ext cx="1103433" cy="949973"/>
                  </a:xfrm>
                  <a:prstGeom prst="flowChartManualOperation">
                    <a:avLst/>
                  </a:prstGeom>
                  <a:solidFill>
                    <a:schemeClr val="accent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lowchart: Extract 13"/>
                  <p:cNvSpPr/>
                  <p:nvPr/>
                </p:nvSpPr>
                <p:spPr>
                  <a:xfrm rot="10800000">
                    <a:off x="8374030" y="3923480"/>
                    <a:ext cx="530081" cy="570345"/>
                  </a:xfrm>
                  <a:prstGeom prst="flowChartExtract">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62"/>
                  <p:cNvSpPr/>
                  <p:nvPr/>
                </p:nvSpPr>
                <p:spPr>
                  <a:xfrm>
                    <a:off x="8146854" y="2667000"/>
                    <a:ext cx="984436" cy="1467128"/>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63"/>
                <p:cNvGrpSpPr/>
                <p:nvPr/>
              </p:nvGrpSpPr>
              <p:grpSpPr>
                <a:xfrm>
                  <a:off x="2209800" y="838200"/>
                  <a:ext cx="1143000" cy="692727"/>
                  <a:chOff x="1722870" y="3269673"/>
                  <a:chExt cx="1000125" cy="692727"/>
                </a:xfrm>
              </p:grpSpPr>
              <p:sp>
                <p:nvSpPr>
                  <p:cNvPr id="90" name="Flowchart: Manual Operation 89"/>
                  <p:cNvSpPr/>
                  <p:nvPr/>
                </p:nvSpPr>
                <p:spPr>
                  <a:xfrm>
                    <a:off x="1722870" y="3269673"/>
                    <a:ext cx="1000125" cy="609600"/>
                  </a:xfrm>
                  <a:prstGeom prst="flowChartManualOperati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90"/>
                  <p:cNvSpPr/>
                  <p:nvPr/>
                </p:nvSpPr>
                <p:spPr>
                  <a:xfrm>
                    <a:off x="1828800" y="3657600"/>
                    <a:ext cx="762000" cy="304800"/>
                  </a:xfrm>
                  <a:prstGeom prst="roundRect">
                    <a:avLst/>
                  </a:prstGeom>
                  <a:solidFill>
                    <a:srgbClr val="F7974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62"/>
                  <p:cNvGrpSpPr/>
                  <p:nvPr/>
                </p:nvGrpSpPr>
                <p:grpSpPr>
                  <a:xfrm>
                    <a:off x="1789546" y="3657600"/>
                    <a:ext cx="838200" cy="304800"/>
                    <a:chOff x="2971800" y="3505200"/>
                    <a:chExt cx="2128982" cy="1126836"/>
                  </a:xfrm>
                </p:grpSpPr>
                <p:grpSp>
                  <p:nvGrpSpPr>
                    <p:cNvPr id="93" name="Group 55"/>
                    <p:cNvGrpSpPr/>
                    <p:nvPr/>
                  </p:nvGrpSpPr>
                  <p:grpSpPr>
                    <a:xfrm>
                      <a:off x="2971800" y="3505200"/>
                      <a:ext cx="914400" cy="1066800"/>
                      <a:chOff x="2971800" y="3505200"/>
                      <a:chExt cx="914400" cy="1066800"/>
                    </a:xfrm>
                  </p:grpSpPr>
                  <p:sp>
                    <p:nvSpPr>
                      <p:cNvPr id="100" name="Multiply 99"/>
                      <p:cNvSpPr/>
                      <p:nvPr/>
                    </p:nvSpPr>
                    <p:spPr>
                      <a:xfrm>
                        <a:off x="2971800" y="3505200"/>
                        <a:ext cx="914400" cy="1066800"/>
                      </a:xfrm>
                      <a:prstGeom prst="mathMultiply">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Diamond 100"/>
                      <p:cNvSpPr/>
                      <p:nvPr/>
                    </p:nvSpPr>
                    <p:spPr>
                      <a:xfrm>
                        <a:off x="3276600" y="3886200"/>
                        <a:ext cx="3048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56"/>
                    <p:cNvGrpSpPr/>
                    <p:nvPr/>
                  </p:nvGrpSpPr>
                  <p:grpSpPr>
                    <a:xfrm>
                      <a:off x="3572164" y="3535218"/>
                      <a:ext cx="914400" cy="1066800"/>
                      <a:chOff x="2971800" y="3505200"/>
                      <a:chExt cx="914400" cy="1066800"/>
                    </a:xfrm>
                  </p:grpSpPr>
                  <p:sp>
                    <p:nvSpPr>
                      <p:cNvPr id="98" name="Multiply 97"/>
                      <p:cNvSpPr/>
                      <p:nvPr/>
                    </p:nvSpPr>
                    <p:spPr>
                      <a:xfrm>
                        <a:off x="2971800" y="3505200"/>
                        <a:ext cx="914400" cy="1066800"/>
                      </a:xfrm>
                      <a:prstGeom prst="mathMultiply">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Diamond 98"/>
                      <p:cNvSpPr/>
                      <p:nvPr/>
                    </p:nvSpPr>
                    <p:spPr>
                      <a:xfrm>
                        <a:off x="3276600" y="3886200"/>
                        <a:ext cx="3048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59"/>
                    <p:cNvGrpSpPr/>
                    <p:nvPr/>
                  </p:nvGrpSpPr>
                  <p:grpSpPr>
                    <a:xfrm>
                      <a:off x="4186382" y="3565236"/>
                      <a:ext cx="914400" cy="1066800"/>
                      <a:chOff x="2971800" y="3505200"/>
                      <a:chExt cx="914400" cy="1066800"/>
                    </a:xfrm>
                  </p:grpSpPr>
                  <p:sp>
                    <p:nvSpPr>
                      <p:cNvPr id="96" name="Multiply 95"/>
                      <p:cNvSpPr/>
                      <p:nvPr/>
                    </p:nvSpPr>
                    <p:spPr>
                      <a:xfrm>
                        <a:off x="2971800" y="3505200"/>
                        <a:ext cx="914400" cy="1066800"/>
                      </a:xfrm>
                      <a:prstGeom prst="mathMultiply">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iamond 96"/>
                      <p:cNvSpPr/>
                      <p:nvPr/>
                    </p:nvSpPr>
                    <p:spPr>
                      <a:xfrm>
                        <a:off x="3276600" y="3886200"/>
                        <a:ext cx="3048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70" name="Group 111"/>
              <p:cNvGrpSpPr/>
              <p:nvPr/>
            </p:nvGrpSpPr>
            <p:grpSpPr>
              <a:xfrm>
                <a:off x="3048000" y="1219200"/>
                <a:ext cx="750711" cy="1447800"/>
                <a:chOff x="4648200" y="685800"/>
                <a:chExt cx="1066800" cy="2057401"/>
              </a:xfrm>
            </p:grpSpPr>
            <p:sp>
              <p:nvSpPr>
                <p:cNvPr id="71" name="Trapezoid 70"/>
                <p:cNvSpPr/>
                <p:nvPr/>
              </p:nvSpPr>
              <p:spPr>
                <a:xfrm>
                  <a:off x="4749125" y="1905001"/>
                  <a:ext cx="809567" cy="838200"/>
                </a:xfrm>
                <a:prstGeom prst="trapezoid">
                  <a:avLst>
                    <a:gd name="adj" fmla="val 31421"/>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Isosceles Triangle 71"/>
                <p:cNvSpPr/>
                <p:nvPr/>
              </p:nvSpPr>
              <p:spPr>
                <a:xfrm rot="10800000">
                  <a:off x="4901525" y="2286000"/>
                  <a:ext cx="533400" cy="381000"/>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4749125" y="1264597"/>
                  <a:ext cx="872048" cy="1173802"/>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rot="19066372">
                  <a:off x="5190434" y="1219200"/>
                  <a:ext cx="445030" cy="659542"/>
                </a:xfrm>
                <a:prstGeom prst="ellipse">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rot="3077158">
                  <a:off x="4785602" y="1119497"/>
                  <a:ext cx="430287" cy="705091"/>
                </a:xfrm>
                <a:prstGeom prst="ellipse">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4"/>
                <p:cNvGrpSpPr/>
                <p:nvPr/>
              </p:nvGrpSpPr>
              <p:grpSpPr>
                <a:xfrm>
                  <a:off x="4648200" y="685800"/>
                  <a:ext cx="1066800" cy="1173018"/>
                  <a:chOff x="4724400" y="3551382"/>
                  <a:chExt cx="1066800" cy="1173018"/>
                </a:xfrm>
              </p:grpSpPr>
              <p:sp>
                <p:nvSpPr>
                  <p:cNvPr id="78" name="Moon 77"/>
                  <p:cNvSpPr/>
                  <p:nvPr/>
                </p:nvSpPr>
                <p:spPr>
                  <a:xfrm flipH="1">
                    <a:off x="4800600" y="4191000"/>
                    <a:ext cx="152400" cy="533400"/>
                  </a:xfrm>
                  <a:prstGeom prst="moon">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Moon 78"/>
                  <p:cNvSpPr/>
                  <p:nvPr/>
                </p:nvSpPr>
                <p:spPr>
                  <a:xfrm>
                    <a:off x="5638800" y="4191000"/>
                    <a:ext cx="152400" cy="533400"/>
                  </a:xfrm>
                  <a:prstGeom prst="moon">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ight Arrow 79"/>
                  <p:cNvSpPr/>
                  <p:nvPr/>
                </p:nvSpPr>
                <p:spPr>
                  <a:xfrm rot="16200000">
                    <a:off x="4978400" y="3551382"/>
                    <a:ext cx="533400" cy="533400"/>
                  </a:xfrm>
                  <a:prstGeom prst="right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ight Arrow 80"/>
                  <p:cNvSpPr/>
                  <p:nvPr/>
                </p:nvSpPr>
                <p:spPr>
                  <a:xfrm rot="16200000">
                    <a:off x="4724400" y="3810000"/>
                    <a:ext cx="533400" cy="533400"/>
                  </a:xfrm>
                  <a:prstGeom prst="right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ight Arrow 81"/>
                  <p:cNvSpPr/>
                  <p:nvPr/>
                </p:nvSpPr>
                <p:spPr>
                  <a:xfrm rot="16200000">
                    <a:off x="5257800" y="3810000"/>
                    <a:ext cx="533400" cy="533400"/>
                  </a:xfrm>
                  <a:prstGeom prst="right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4800600" y="4114800"/>
                    <a:ext cx="990600" cy="228600"/>
                  </a:xfrm>
                  <a:prstGeom prst="rect">
                    <a:avLst/>
                  </a:prstGeom>
                  <a:solidFill>
                    <a:srgbClr val="A26D2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71"/>
                  <p:cNvGrpSpPr/>
                  <p:nvPr/>
                </p:nvGrpSpPr>
                <p:grpSpPr>
                  <a:xfrm>
                    <a:off x="4876800" y="4119418"/>
                    <a:ext cx="781888" cy="233218"/>
                    <a:chOff x="1143000" y="4110182"/>
                    <a:chExt cx="1339272" cy="399472"/>
                  </a:xfrm>
                </p:grpSpPr>
                <p:sp>
                  <p:nvSpPr>
                    <p:cNvPr id="85" name="Diamond 84"/>
                    <p:cNvSpPr/>
                    <p:nvPr/>
                  </p:nvSpPr>
                  <p:spPr>
                    <a:xfrm>
                      <a:off x="1143000" y="4114800"/>
                      <a:ext cx="457200" cy="381000"/>
                    </a:xfrm>
                    <a:prstGeom prst="diamond">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Diamond 85"/>
                    <p:cNvSpPr/>
                    <p:nvPr/>
                  </p:nvSpPr>
                  <p:spPr>
                    <a:xfrm>
                      <a:off x="1572491" y="4110182"/>
                      <a:ext cx="457200" cy="381000"/>
                    </a:xfrm>
                    <a:prstGeom prst="diamond">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Diamond 86"/>
                    <p:cNvSpPr/>
                    <p:nvPr/>
                  </p:nvSpPr>
                  <p:spPr>
                    <a:xfrm>
                      <a:off x="2025072" y="4128654"/>
                      <a:ext cx="457200" cy="381000"/>
                    </a:xfrm>
                    <a:prstGeom prst="diamond">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7" name="Quad Arrow 76"/>
                <p:cNvSpPr/>
                <p:nvPr/>
              </p:nvSpPr>
              <p:spPr>
                <a:xfrm>
                  <a:off x="5105400" y="838200"/>
                  <a:ext cx="152400" cy="304800"/>
                </a:xfrm>
                <a:prstGeom prst="quadArrow">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0" name="Rectangle 159"/>
            <p:cNvSpPr/>
            <p:nvPr/>
          </p:nvSpPr>
          <p:spPr>
            <a:xfrm>
              <a:off x="2743200" y="5105400"/>
              <a:ext cx="2971800" cy="6096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p:cNvSpPr/>
            <p:nvPr/>
          </p:nvSpPr>
          <p:spPr>
            <a:xfrm>
              <a:off x="2743200" y="5562600"/>
              <a:ext cx="2971800" cy="2286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3" name="TextBox 162"/>
          <p:cNvSpPr txBox="1"/>
          <p:nvPr/>
        </p:nvSpPr>
        <p:spPr>
          <a:xfrm>
            <a:off x="2286000" y="5638801"/>
            <a:ext cx="6629400" cy="461665"/>
          </a:xfrm>
          <a:prstGeom prst="rect">
            <a:avLst/>
          </a:prstGeom>
          <a:noFill/>
        </p:spPr>
        <p:txBody>
          <a:bodyPr wrap="square" rtlCol="0">
            <a:spAutoFit/>
          </a:bodyPr>
          <a:lstStyle/>
          <a:p>
            <a:pPr fontAlgn="base"/>
            <a:r>
              <a:rPr lang="en-US" sz="2400" dirty="0" err="1">
                <a:solidFill>
                  <a:srgbClr val="00B0F0"/>
                </a:solidFill>
              </a:rPr>
              <a:t>Abinadi</a:t>
            </a:r>
            <a:r>
              <a:rPr lang="en-US" sz="2400" dirty="0">
                <a:solidFill>
                  <a:srgbClr val="00B0F0"/>
                </a:solidFill>
              </a:rPr>
              <a:t> now comes to them as Moses did to Israel</a:t>
            </a:r>
          </a:p>
        </p:txBody>
      </p:sp>
    </p:spTree>
    <p:extLst>
      <p:ext uri="{BB962C8B-B14F-4D97-AF65-F5344CB8AC3E}">
        <p14:creationId xmlns:p14="http://schemas.microsoft.com/office/powerpoint/2010/main" val="300891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Picture 129">
            <a:extLst>
              <a:ext uri="{FF2B5EF4-FFF2-40B4-BE49-F238E27FC236}">
                <a16:creationId xmlns:a16="http://schemas.microsoft.com/office/drawing/2014/main" id="{D75CB1FF-7E42-4C64-958C-63AB7599C3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98704" y="6330768"/>
            <a:ext cx="9144000" cy="307777"/>
          </a:xfrm>
          <a:prstGeom prst="rect">
            <a:avLst/>
          </a:prstGeom>
          <a:noFill/>
        </p:spPr>
        <p:txBody>
          <a:bodyPr wrap="square" rtlCol="0">
            <a:spAutoFit/>
          </a:bodyPr>
          <a:lstStyle/>
          <a:p>
            <a:r>
              <a:rPr lang="en-US" sz="1400" dirty="0">
                <a:solidFill>
                  <a:schemeClr val="bg1"/>
                </a:solidFill>
              </a:rPr>
              <a:t>Mosiah 13:1-5</a:t>
            </a:r>
          </a:p>
        </p:txBody>
      </p:sp>
      <p:sp>
        <p:nvSpPr>
          <p:cNvPr id="4" name="TextBox 3"/>
          <p:cNvSpPr txBox="1"/>
          <p:nvPr/>
        </p:nvSpPr>
        <p:spPr>
          <a:xfrm>
            <a:off x="1524000" y="82297"/>
            <a:ext cx="9144000" cy="769441"/>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rPr>
              <a:t>Away With This Fellow</a:t>
            </a:r>
          </a:p>
        </p:txBody>
      </p:sp>
      <p:sp>
        <p:nvSpPr>
          <p:cNvPr id="10" name="TextBox 9"/>
          <p:cNvSpPr txBox="1"/>
          <p:nvPr/>
        </p:nvSpPr>
        <p:spPr>
          <a:xfrm>
            <a:off x="1752600" y="762001"/>
            <a:ext cx="4876800" cy="646331"/>
          </a:xfrm>
          <a:prstGeom prst="rect">
            <a:avLst/>
          </a:prstGeom>
          <a:noFill/>
        </p:spPr>
        <p:txBody>
          <a:bodyPr wrap="square" rtlCol="0">
            <a:spAutoFit/>
          </a:bodyPr>
          <a:lstStyle/>
          <a:p>
            <a:pPr fontAlgn="base"/>
            <a:r>
              <a:rPr lang="en-US" dirty="0">
                <a:solidFill>
                  <a:schemeClr val="bg1"/>
                </a:solidFill>
              </a:rPr>
              <a:t>King Noah and his priests cannot rest until they have put </a:t>
            </a:r>
            <a:r>
              <a:rPr lang="en-US" dirty="0" err="1">
                <a:solidFill>
                  <a:schemeClr val="bg1"/>
                </a:solidFill>
              </a:rPr>
              <a:t>Abinadi</a:t>
            </a:r>
            <a:r>
              <a:rPr lang="en-US" dirty="0">
                <a:solidFill>
                  <a:schemeClr val="bg1"/>
                </a:solidFill>
              </a:rPr>
              <a:t> to rest</a:t>
            </a:r>
          </a:p>
        </p:txBody>
      </p:sp>
      <p:grpSp>
        <p:nvGrpSpPr>
          <p:cNvPr id="5" name="Group 19"/>
          <p:cNvGrpSpPr/>
          <p:nvPr/>
        </p:nvGrpSpPr>
        <p:grpSpPr>
          <a:xfrm>
            <a:off x="8229600" y="2362200"/>
            <a:ext cx="1068648" cy="2438400"/>
            <a:chOff x="4796439" y="1904297"/>
            <a:chExt cx="1449648" cy="3673434"/>
          </a:xfrm>
        </p:grpSpPr>
        <p:sp>
          <p:nvSpPr>
            <p:cNvPr id="21" name="Cloud 20"/>
            <p:cNvSpPr/>
            <p:nvPr/>
          </p:nvSpPr>
          <p:spPr>
            <a:xfrm rot="20820648" flipH="1">
              <a:off x="5338176" y="1904297"/>
              <a:ext cx="841281" cy="148899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15961717">
              <a:off x="5705949" y="5097098"/>
              <a:ext cx="376327" cy="58494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15961717">
              <a:off x="4943948" y="5097098"/>
              <a:ext cx="376327" cy="58494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Manual Operation 23"/>
            <p:cNvSpPr/>
            <p:nvPr/>
          </p:nvSpPr>
          <p:spPr>
            <a:xfrm rot="10414038">
              <a:off x="5436912" y="4572000"/>
              <a:ext cx="762000" cy="762000"/>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Manual Operation 24"/>
            <p:cNvSpPr/>
            <p:nvPr/>
          </p:nvSpPr>
          <p:spPr>
            <a:xfrm rot="11285734">
              <a:off x="4827312" y="4572000"/>
              <a:ext cx="762000" cy="762000"/>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Merge 25"/>
            <p:cNvSpPr/>
            <p:nvPr/>
          </p:nvSpPr>
          <p:spPr>
            <a:xfrm rot="10800000">
              <a:off x="4903512" y="2057400"/>
              <a:ext cx="1219200" cy="2590800"/>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rot="19585485">
              <a:off x="4959734" y="3359626"/>
              <a:ext cx="277554" cy="838200"/>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rot="2014515" flipH="1">
              <a:off x="5797934" y="3435826"/>
              <a:ext cx="277554" cy="838200"/>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loud 28"/>
            <p:cNvSpPr/>
            <p:nvPr/>
          </p:nvSpPr>
          <p:spPr>
            <a:xfrm rot="779352">
              <a:off x="4796439" y="1966052"/>
              <a:ext cx="702506" cy="1399019"/>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Merge 29"/>
            <p:cNvSpPr/>
            <p:nvPr/>
          </p:nvSpPr>
          <p:spPr>
            <a:xfrm rot="9322467">
              <a:off x="5484087" y="2844277"/>
              <a:ext cx="762000" cy="998388"/>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Merge 30"/>
            <p:cNvSpPr/>
            <p:nvPr/>
          </p:nvSpPr>
          <p:spPr>
            <a:xfrm rot="11913361">
              <a:off x="4800600" y="2840679"/>
              <a:ext cx="762000" cy="914400"/>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onut 31"/>
            <p:cNvSpPr/>
            <p:nvPr/>
          </p:nvSpPr>
          <p:spPr>
            <a:xfrm rot="19332943">
              <a:off x="5101355" y="4070506"/>
              <a:ext cx="457200" cy="304800"/>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Donut 32"/>
            <p:cNvSpPr/>
            <p:nvPr/>
          </p:nvSpPr>
          <p:spPr>
            <a:xfrm rot="3524746">
              <a:off x="5533400" y="4084495"/>
              <a:ext cx="457200" cy="304800"/>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Donut 33"/>
            <p:cNvSpPr/>
            <p:nvPr/>
          </p:nvSpPr>
          <p:spPr>
            <a:xfrm rot="15211079">
              <a:off x="5017560" y="4377906"/>
              <a:ext cx="457200" cy="280009"/>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Donut 34"/>
            <p:cNvSpPr/>
            <p:nvPr/>
          </p:nvSpPr>
          <p:spPr>
            <a:xfrm rot="17267314">
              <a:off x="5559820" y="4386123"/>
              <a:ext cx="457200" cy="280009"/>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Donut 35"/>
            <p:cNvSpPr/>
            <p:nvPr/>
          </p:nvSpPr>
          <p:spPr>
            <a:xfrm rot="236354">
              <a:off x="5293590" y="4511173"/>
              <a:ext cx="457200" cy="280009"/>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Oval 36"/>
            <p:cNvSpPr/>
            <p:nvPr/>
          </p:nvSpPr>
          <p:spPr>
            <a:xfrm>
              <a:off x="5284512" y="4114800"/>
              <a:ext cx="228600" cy="381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5665512" y="4114800"/>
              <a:ext cx="228600" cy="381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onut 38"/>
            <p:cNvSpPr/>
            <p:nvPr/>
          </p:nvSpPr>
          <p:spPr>
            <a:xfrm rot="974627">
              <a:off x="5364037" y="3944556"/>
              <a:ext cx="457200" cy="280009"/>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Lock"/>
            <p:cNvSpPr>
              <a:spLocks noEditPoints="1" noChangeArrowheads="1"/>
            </p:cNvSpPr>
            <p:nvPr/>
          </p:nvSpPr>
          <p:spPr bwMode="auto">
            <a:xfrm>
              <a:off x="5105400" y="4038600"/>
              <a:ext cx="304800" cy="381000"/>
            </a:xfrm>
            <a:custGeom>
              <a:avLst/>
              <a:gdLst>
                <a:gd name="T0" fmla="*/ 10800 w 21600"/>
                <a:gd name="T1" fmla="*/ 0 h 21600"/>
                <a:gd name="T2" fmla="*/ 21600 w 21600"/>
                <a:gd name="T3" fmla="*/ 9606 h 21600"/>
                <a:gd name="T4" fmla="*/ 10800 w 21600"/>
                <a:gd name="T5" fmla="*/ 21600 h 21600"/>
                <a:gd name="T6" fmla="*/ 0 w 21600"/>
                <a:gd name="T7" fmla="*/ 9606 h 21600"/>
                <a:gd name="T8" fmla="*/ 744 w 21600"/>
                <a:gd name="T9" fmla="*/ 9904 h 21600"/>
                <a:gd name="T10" fmla="*/ 21134 w 21600"/>
                <a:gd name="T11" fmla="*/ 15335 h 21600"/>
              </a:gdLst>
              <a:ahLst/>
              <a:cxnLst>
                <a:cxn ang="0">
                  <a:pos x="T0" y="T1"/>
                </a:cxn>
                <a:cxn ang="0">
                  <a:pos x="T2" y="T3"/>
                </a:cxn>
                <a:cxn ang="0">
                  <a:pos x="T4" y="T5"/>
                </a:cxn>
                <a:cxn ang="0">
                  <a:pos x="T6" y="T7"/>
                </a:cxn>
              </a:cxnLst>
              <a:rect l="T8" t="T9" r="T10" b="T11"/>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 name="Flowchart: Merge 40"/>
            <p:cNvSpPr/>
            <p:nvPr/>
          </p:nvSpPr>
          <p:spPr>
            <a:xfrm>
              <a:off x="5334000" y="2819400"/>
              <a:ext cx="350982" cy="541188"/>
            </a:xfrm>
            <a:prstGeom prst="flowChartMerg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5055912" y="1905000"/>
              <a:ext cx="914400" cy="10668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129"/>
          <p:cNvGrpSpPr/>
          <p:nvPr/>
        </p:nvGrpSpPr>
        <p:grpSpPr>
          <a:xfrm>
            <a:off x="2209801" y="1524000"/>
            <a:ext cx="1603749" cy="3124200"/>
            <a:chOff x="5334536" y="1600200"/>
            <a:chExt cx="2365749" cy="4388559"/>
          </a:xfrm>
        </p:grpSpPr>
        <p:sp>
          <p:nvSpPr>
            <p:cNvPr id="131" name="Oval 130"/>
            <p:cNvSpPr/>
            <p:nvPr/>
          </p:nvSpPr>
          <p:spPr>
            <a:xfrm rot="670978" flipH="1">
              <a:off x="6496618" y="5710949"/>
              <a:ext cx="771213" cy="27781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p:nvPr/>
          </p:nvSpPr>
          <p:spPr>
            <a:xfrm flipH="1">
              <a:off x="5653360" y="5710949"/>
              <a:ext cx="771213" cy="27781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rot="1875320" flipH="1">
              <a:off x="5549731" y="4325966"/>
              <a:ext cx="319835" cy="33358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Flowchart: Manual Operation 133"/>
            <p:cNvSpPr/>
            <p:nvPr/>
          </p:nvSpPr>
          <p:spPr>
            <a:xfrm rot="1631028" flipH="1">
              <a:off x="5612547" y="3485102"/>
              <a:ext cx="567308" cy="1039863"/>
            </a:xfrm>
            <a:prstGeom prst="flowChartManualOperation">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Flowchart: Manual Operation 134"/>
            <p:cNvSpPr/>
            <p:nvPr/>
          </p:nvSpPr>
          <p:spPr>
            <a:xfrm rot="19057582" flipH="1">
              <a:off x="6835788" y="3481916"/>
              <a:ext cx="567308" cy="1058482"/>
            </a:xfrm>
            <a:prstGeom prst="flowChartManualOperation">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Flowchart: Extract 135"/>
            <p:cNvSpPr/>
            <p:nvPr/>
          </p:nvSpPr>
          <p:spPr>
            <a:xfrm flipH="1">
              <a:off x="5385948" y="2895600"/>
              <a:ext cx="2108148" cy="2895600"/>
            </a:xfrm>
            <a:prstGeom prst="flowChartExtra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lowchart: Manual Operation 136"/>
            <p:cNvSpPr/>
            <p:nvPr/>
          </p:nvSpPr>
          <p:spPr>
            <a:xfrm rot="885378" flipH="1">
              <a:off x="6449563" y="3389083"/>
              <a:ext cx="567308" cy="967025"/>
            </a:xfrm>
            <a:prstGeom prst="flowChartManualOperation">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lowchart: Manual Operation 137"/>
            <p:cNvSpPr/>
            <p:nvPr/>
          </p:nvSpPr>
          <p:spPr>
            <a:xfrm rot="20860862" flipH="1">
              <a:off x="5841954" y="3385418"/>
              <a:ext cx="567308" cy="967025"/>
            </a:xfrm>
            <a:prstGeom prst="flowChartManualOperation">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lowchart: Document 138"/>
            <p:cNvSpPr/>
            <p:nvPr/>
          </p:nvSpPr>
          <p:spPr>
            <a:xfrm flipH="1">
              <a:off x="5912985" y="2209800"/>
              <a:ext cx="1159481" cy="381000"/>
            </a:xfrm>
            <a:prstGeom prst="flowChartDocumen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lowchart: Extract 139"/>
            <p:cNvSpPr/>
            <p:nvPr/>
          </p:nvSpPr>
          <p:spPr>
            <a:xfrm flipH="1">
              <a:off x="6756244" y="1676400"/>
              <a:ext cx="421630" cy="533400"/>
            </a:xfrm>
            <a:prstGeom prst="flowChartExtra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lowchart: Extract 140"/>
            <p:cNvSpPr/>
            <p:nvPr/>
          </p:nvSpPr>
          <p:spPr>
            <a:xfrm flipH="1">
              <a:off x="5807578" y="1676400"/>
              <a:ext cx="421630" cy="533400"/>
            </a:xfrm>
            <a:prstGeom prst="flowChartExtra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Flowchart: Extract 141"/>
            <p:cNvSpPr/>
            <p:nvPr/>
          </p:nvSpPr>
          <p:spPr>
            <a:xfrm flipH="1">
              <a:off x="6229208" y="1600200"/>
              <a:ext cx="632444" cy="609600"/>
            </a:xfrm>
            <a:prstGeom prst="flowChartExtra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p:cNvSpPr/>
            <p:nvPr/>
          </p:nvSpPr>
          <p:spPr>
            <a:xfrm flipH="1">
              <a:off x="6440022" y="4191000"/>
              <a:ext cx="316222" cy="1600200"/>
            </a:xfrm>
            <a:prstGeom prst="rect">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p:cNvSpPr/>
            <p:nvPr/>
          </p:nvSpPr>
          <p:spPr>
            <a:xfrm flipH="1">
              <a:off x="6123800" y="4191000"/>
              <a:ext cx="316222" cy="1600200"/>
            </a:xfrm>
            <a:prstGeom prst="rect">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p:cNvSpPr/>
            <p:nvPr/>
          </p:nvSpPr>
          <p:spPr>
            <a:xfrm rot="1875320" flipH="1">
              <a:off x="6506205" y="4062062"/>
              <a:ext cx="254181" cy="333584"/>
            </a:xfrm>
            <a:prstGeom prst="ellipse">
              <a:avLst/>
            </a:prstGeom>
            <a:solidFill>
              <a:srgbClr val="CD8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rot="19724680">
              <a:off x="6084574" y="4062061"/>
              <a:ext cx="254181" cy="333584"/>
            </a:xfrm>
            <a:prstGeom prst="ellipse">
              <a:avLst/>
            </a:prstGeom>
            <a:solidFill>
              <a:srgbClr val="CD8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Diamond 146"/>
            <p:cNvSpPr/>
            <p:nvPr/>
          </p:nvSpPr>
          <p:spPr>
            <a:xfrm flipH="1">
              <a:off x="6229208" y="4038600"/>
              <a:ext cx="421630" cy="5334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Chevron 147"/>
            <p:cNvSpPr/>
            <p:nvPr/>
          </p:nvSpPr>
          <p:spPr>
            <a:xfrm rot="16200000" flipH="1">
              <a:off x="6306104" y="3261300"/>
              <a:ext cx="342900" cy="602100"/>
            </a:xfrm>
            <a:prstGeom prst="chevr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9" name="Oval 148"/>
            <p:cNvSpPr/>
            <p:nvPr/>
          </p:nvSpPr>
          <p:spPr>
            <a:xfrm rot="670978" flipH="1">
              <a:off x="6363999" y="3673395"/>
              <a:ext cx="257454" cy="237275"/>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Pentagon 149"/>
            <p:cNvSpPr/>
            <p:nvPr/>
          </p:nvSpPr>
          <p:spPr>
            <a:xfrm rot="5400000">
              <a:off x="5901944" y="2403858"/>
              <a:ext cx="1150111" cy="1219200"/>
            </a:xfrm>
            <a:prstGeom prst="homePlate">
              <a:avLst>
                <a:gd name="adj" fmla="val 33138"/>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Lightning Bolt 150"/>
            <p:cNvSpPr/>
            <p:nvPr/>
          </p:nvSpPr>
          <p:spPr>
            <a:xfrm rot="12364125">
              <a:off x="6637404" y="2431307"/>
              <a:ext cx="1062881" cy="976083"/>
            </a:xfrm>
            <a:prstGeom prst="lightningBol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Lightning Bolt 151"/>
            <p:cNvSpPr/>
            <p:nvPr/>
          </p:nvSpPr>
          <p:spPr>
            <a:xfrm rot="6865220">
              <a:off x="6181207" y="1947533"/>
              <a:ext cx="632625" cy="1096818"/>
            </a:xfrm>
            <a:prstGeom prst="lightningBol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38"/>
            <p:cNvGrpSpPr/>
            <p:nvPr/>
          </p:nvGrpSpPr>
          <p:grpSpPr>
            <a:xfrm>
              <a:off x="7162800" y="3124200"/>
              <a:ext cx="373464" cy="2736443"/>
              <a:chOff x="7298478" y="3159157"/>
              <a:chExt cx="373464" cy="2736443"/>
            </a:xfrm>
          </p:grpSpPr>
          <p:sp>
            <p:nvSpPr>
              <p:cNvPr id="158" name="Rounded Rectangle 157"/>
              <p:cNvSpPr/>
              <p:nvPr/>
            </p:nvSpPr>
            <p:spPr>
              <a:xfrm rot="21327504">
                <a:off x="7485603" y="3508830"/>
                <a:ext cx="186339" cy="238677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gular Pentagon 158"/>
              <p:cNvSpPr/>
              <p:nvPr/>
            </p:nvSpPr>
            <p:spPr>
              <a:xfrm rot="21087436" flipH="1">
                <a:off x="7298478" y="3159157"/>
                <a:ext cx="344422" cy="391252"/>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4" name="Oval 153"/>
            <p:cNvSpPr/>
            <p:nvPr/>
          </p:nvSpPr>
          <p:spPr>
            <a:xfrm rot="1875320" flipH="1">
              <a:off x="7383295" y="4232733"/>
              <a:ext cx="254181" cy="33358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Lightning Bolt 154"/>
            <p:cNvSpPr/>
            <p:nvPr/>
          </p:nvSpPr>
          <p:spPr>
            <a:xfrm rot="9518809" flipH="1">
              <a:off x="5334536" y="2348942"/>
              <a:ext cx="955806" cy="927179"/>
            </a:xfrm>
            <a:prstGeom prst="lightningBol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ounded Rectangle 155"/>
            <p:cNvSpPr/>
            <p:nvPr/>
          </p:nvSpPr>
          <p:spPr>
            <a:xfrm flipH="1">
              <a:off x="5791200" y="2209800"/>
              <a:ext cx="1370296" cy="3048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Diamond 156"/>
            <p:cNvSpPr/>
            <p:nvPr/>
          </p:nvSpPr>
          <p:spPr>
            <a:xfrm flipH="1">
              <a:off x="6334615" y="1905000"/>
              <a:ext cx="421630" cy="457200"/>
            </a:xfrm>
            <a:prstGeom prst="diamond">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61"/>
          <p:cNvGrpSpPr/>
          <p:nvPr/>
        </p:nvGrpSpPr>
        <p:grpSpPr>
          <a:xfrm>
            <a:off x="4114800" y="1676400"/>
            <a:ext cx="2971800" cy="2133600"/>
            <a:chOff x="2743200" y="3657600"/>
            <a:chExt cx="2971800" cy="2133600"/>
          </a:xfrm>
        </p:grpSpPr>
        <p:grpSp>
          <p:nvGrpSpPr>
            <p:cNvPr id="13" name="Group 129"/>
            <p:cNvGrpSpPr/>
            <p:nvPr/>
          </p:nvGrpSpPr>
          <p:grpSpPr>
            <a:xfrm>
              <a:off x="2895600" y="3657600"/>
              <a:ext cx="2808111" cy="1633861"/>
              <a:chOff x="990600" y="1066800"/>
              <a:chExt cx="2808111" cy="1633861"/>
            </a:xfrm>
          </p:grpSpPr>
          <p:grpSp>
            <p:nvGrpSpPr>
              <p:cNvPr id="14" name="Group 67"/>
              <p:cNvGrpSpPr/>
              <p:nvPr/>
            </p:nvGrpSpPr>
            <p:grpSpPr>
              <a:xfrm>
                <a:off x="1905000" y="1066800"/>
                <a:ext cx="997381" cy="1585757"/>
                <a:chOff x="304800" y="261156"/>
                <a:chExt cx="1417332" cy="2253445"/>
              </a:xfrm>
            </p:grpSpPr>
            <p:sp>
              <p:nvSpPr>
                <p:cNvPr id="107" name="Rectangle 106"/>
                <p:cNvSpPr/>
                <p:nvPr/>
              </p:nvSpPr>
              <p:spPr>
                <a:xfrm>
                  <a:off x="599322" y="1752601"/>
                  <a:ext cx="832210" cy="762000"/>
                </a:xfrm>
                <a:prstGeom prst="rect">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Cloud 107"/>
                <p:cNvSpPr/>
                <p:nvPr/>
              </p:nvSpPr>
              <p:spPr>
                <a:xfrm rot="20835976" flipH="1">
                  <a:off x="1167670" y="1021891"/>
                  <a:ext cx="554462" cy="1112153"/>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lowchart: Extract 108"/>
                <p:cNvSpPr/>
                <p:nvPr/>
              </p:nvSpPr>
              <p:spPr>
                <a:xfrm rot="10800000">
                  <a:off x="818934" y="1927112"/>
                  <a:ext cx="367090" cy="408672"/>
                </a:xfrm>
                <a:prstGeom prst="flowChartExtract">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0" name="Cloud 109"/>
                <p:cNvSpPr/>
                <p:nvPr/>
              </p:nvSpPr>
              <p:spPr>
                <a:xfrm rot="764024">
                  <a:off x="304800" y="1016373"/>
                  <a:ext cx="504969" cy="1112153"/>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661612" y="1026800"/>
                  <a:ext cx="681735" cy="1051249"/>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Cloud 111"/>
                <p:cNvSpPr/>
                <p:nvPr/>
              </p:nvSpPr>
              <p:spPr>
                <a:xfrm rot="16200000" flipH="1">
                  <a:off x="763899" y="502385"/>
                  <a:ext cx="529596" cy="1048825"/>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49"/>
                <p:cNvGrpSpPr/>
                <p:nvPr/>
              </p:nvGrpSpPr>
              <p:grpSpPr>
                <a:xfrm>
                  <a:off x="457200" y="261156"/>
                  <a:ext cx="1143000" cy="1290492"/>
                  <a:chOff x="1065863" y="3467100"/>
                  <a:chExt cx="969361" cy="1094447"/>
                </a:xfrm>
              </p:grpSpPr>
              <p:sp>
                <p:nvSpPr>
                  <p:cNvPr id="114" name="Chord 113"/>
                  <p:cNvSpPr/>
                  <p:nvPr/>
                </p:nvSpPr>
                <p:spPr>
                  <a:xfrm rot="6672735">
                    <a:off x="990600" y="3581400"/>
                    <a:ext cx="1066800" cy="838200"/>
                  </a:xfrm>
                  <a:prstGeom prst="chord">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Chord 114"/>
                  <p:cNvSpPr/>
                  <p:nvPr/>
                </p:nvSpPr>
                <p:spPr>
                  <a:xfrm rot="8132090">
                    <a:off x="1065863" y="3732856"/>
                    <a:ext cx="969361" cy="828691"/>
                  </a:xfrm>
                  <a:prstGeom prst="chord">
                    <a:avLst>
                      <a:gd name="adj1" fmla="val 2892879"/>
                      <a:gd name="adj2" fmla="val 13226598"/>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ounded Rectangle 115"/>
                  <p:cNvSpPr/>
                  <p:nvPr/>
                </p:nvSpPr>
                <p:spPr>
                  <a:xfrm>
                    <a:off x="1066800" y="4038600"/>
                    <a:ext cx="914400" cy="228600"/>
                  </a:xfrm>
                  <a:prstGeom prst="roundRect">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48"/>
                  <p:cNvGrpSpPr/>
                  <p:nvPr/>
                </p:nvGrpSpPr>
                <p:grpSpPr>
                  <a:xfrm>
                    <a:off x="1143000" y="4038600"/>
                    <a:ext cx="762000" cy="228600"/>
                    <a:chOff x="2667000" y="3186545"/>
                    <a:chExt cx="3008746" cy="1080655"/>
                  </a:xfrm>
                </p:grpSpPr>
                <p:grpSp>
                  <p:nvGrpSpPr>
                    <p:cNvPr id="17" name="Group 39"/>
                    <p:cNvGrpSpPr/>
                    <p:nvPr/>
                  </p:nvGrpSpPr>
                  <p:grpSpPr>
                    <a:xfrm>
                      <a:off x="2667000" y="3200400"/>
                      <a:ext cx="990600" cy="1066800"/>
                      <a:chOff x="2667000" y="3200400"/>
                      <a:chExt cx="990600" cy="1066800"/>
                    </a:xfrm>
                  </p:grpSpPr>
                  <p:sp>
                    <p:nvSpPr>
                      <p:cNvPr id="127" name="Cross 126"/>
                      <p:cNvSpPr/>
                      <p:nvPr/>
                    </p:nvSpPr>
                    <p:spPr>
                      <a:xfrm>
                        <a:off x="2667000" y="3200400"/>
                        <a:ext cx="990600" cy="1066800"/>
                      </a:xfrm>
                      <a:prstGeom prst="plus">
                        <a:avLst>
                          <a:gd name="adj" fmla="val 36189"/>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Cross 127"/>
                      <p:cNvSpPr/>
                      <p:nvPr/>
                    </p:nvSpPr>
                    <p:spPr>
                      <a:xfrm>
                        <a:off x="3024909" y="3523673"/>
                        <a:ext cx="304800" cy="381000"/>
                      </a:xfrm>
                      <a:prstGeom prst="plus">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3121891" y="3639127"/>
                        <a:ext cx="110836" cy="120073"/>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40"/>
                    <p:cNvGrpSpPr/>
                    <p:nvPr/>
                  </p:nvGrpSpPr>
                  <p:grpSpPr>
                    <a:xfrm>
                      <a:off x="3687618" y="3198091"/>
                      <a:ext cx="990600" cy="1066800"/>
                      <a:chOff x="2667000" y="3200400"/>
                      <a:chExt cx="990600" cy="1066800"/>
                    </a:xfrm>
                  </p:grpSpPr>
                  <p:sp>
                    <p:nvSpPr>
                      <p:cNvPr id="124" name="Cross 123"/>
                      <p:cNvSpPr/>
                      <p:nvPr/>
                    </p:nvSpPr>
                    <p:spPr>
                      <a:xfrm>
                        <a:off x="2667000" y="3200400"/>
                        <a:ext cx="990600" cy="1066800"/>
                      </a:xfrm>
                      <a:prstGeom prst="plus">
                        <a:avLst>
                          <a:gd name="adj" fmla="val 36189"/>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Cross 124"/>
                      <p:cNvSpPr/>
                      <p:nvPr/>
                    </p:nvSpPr>
                    <p:spPr>
                      <a:xfrm>
                        <a:off x="3024909" y="3523673"/>
                        <a:ext cx="304800" cy="381000"/>
                      </a:xfrm>
                      <a:prstGeom prst="plus">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3121891" y="3639127"/>
                        <a:ext cx="110836" cy="120073"/>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44"/>
                    <p:cNvGrpSpPr/>
                    <p:nvPr/>
                  </p:nvGrpSpPr>
                  <p:grpSpPr>
                    <a:xfrm>
                      <a:off x="4685146" y="3186545"/>
                      <a:ext cx="990600" cy="1066800"/>
                      <a:chOff x="2667000" y="3200400"/>
                      <a:chExt cx="990600" cy="1066800"/>
                    </a:xfrm>
                  </p:grpSpPr>
                  <p:sp>
                    <p:nvSpPr>
                      <p:cNvPr id="121" name="Cross 120"/>
                      <p:cNvSpPr/>
                      <p:nvPr/>
                    </p:nvSpPr>
                    <p:spPr>
                      <a:xfrm>
                        <a:off x="2667000" y="3200400"/>
                        <a:ext cx="990600" cy="1066800"/>
                      </a:xfrm>
                      <a:prstGeom prst="plus">
                        <a:avLst>
                          <a:gd name="adj" fmla="val 36189"/>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Cross 121"/>
                      <p:cNvSpPr/>
                      <p:nvPr/>
                    </p:nvSpPr>
                    <p:spPr>
                      <a:xfrm>
                        <a:off x="3024909" y="3523673"/>
                        <a:ext cx="304800" cy="381000"/>
                      </a:xfrm>
                      <a:prstGeom prst="plus">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3121891" y="3639127"/>
                        <a:ext cx="110836" cy="120073"/>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20" name="Group 91"/>
              <p:cNvGrpSpPr/>
              <p:nvPr/>
            </p:nvGrpSpPr>
            <p:grpSpPr>
              <a:xfrm>
                <a:off x="990600" y="1371600"/>
                <a:ext cx="804333" cy="1329061"/>
                <a:chOff x="2209800" y="838200"/>
                <a:chExt cx="1143000" cy="1888667"/>
              </a:xfrm>
            </p:grpSpPr>
            <p:grpSp>
              <p:nvGrpSpPr>
                <p:cNvPr id="43" name="Group 9"/>
                <p:cNvGrpSpPr/>
                <p:nvPr/>
              </p:nvGrpSpPr>
              <p:grpSpPr>
                <a:xfrm>
                  <a:off x="2209800" y="1219200"/>
                  <a:ext cx="1098967" cy="1507667"/>
                  <a:chOff x="7892633" y="2667000"/>
                  <a:chExt cx="1499677" cy="2057399"/>
                </a:xfrm>
              </p:grpSpPr>
              <p:sp>
                <p:nvSpPr>
                  <p:cNvPr id="102" name="Cloud 101"/>
                  <p:cNvSpPr/>
                  <p:nvPr/>
                </p:nvSpPr>
                <p:spPr>
                  <a:xfrm rot="21267149" flipH="1">
                    <a:off x="8656689" y="2777321"/>
                    <a:ext cx="735621" cy="989173"/>
                  </a:xfrm>
                  <a:prstGeom prst="cloud">
                    <a:avLst/>
                  </a:prstGeom>
                  <a:solidFill>
                    <a:srgbClr val="E7D6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Cloud 102"/>
                  <p:cNvSpPr/>
                  <p:nvPr/>
                </p:nvSpPr>
                <p:spPr>
                  <a:xfrm rot="1441540" flipH="1">
                    <a:off x="7892633" y="2785255"/>
                    <a:ext cx="735621" cy="989173"/>
                  </a:xfrm>
                  <a:prstGeom prst="cloud">
                    <a:avLst/>
                  </a:prstGeom>
                  <a:solidFill>
                    <a:srgbClr val="E7D6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lowchart: Manual Operation 12"/>
                  <p:cNvSpPr/>
                  <p:nvPr/>
                </p:nvSpPr>
                <p:spPr>
                  <a:xfrm rot="10800000">
                    <a:off x="8076536" y="3774426"/>
                    <a:ext cx="1103433" cy="949973"/>
                  </a:xfrm>
                  <a:prstGeom prst="flowChartManualOperation">
                    <a:avLst/>
                  </a:prstGeom>
                  <a:solidFill>
                    <a:schemeClr val="accent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lowchart: Extract 13"/>
                  <p:cNvSpPr/>
                  <p:nvPr/>
                </p:nvSpPr>
                <p:spPr>
                  <a:xfrm rot="10800000">
                    <a:off x="8374030" y="3923480"/>
                    <a:ext cx="530081" cy="570345"/>
                  </a:xfrm>
                  <a:prstGeom prst="flowChartExtract">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62"/>
                  <p:cNvSpPr/>
                  <p:nvPr/>
                </p:nvSpPr>
                <p:spPr>
                  <a:xfrm>
                    <a:off x="8146854" y="2667000"/>
                    <a:ext cx="984436" cy="1467128"/>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63"/>
                <p:cNvGrpSpPr/>
                <p:nvPr/>
              </p:nvGrpSpPr>
              <p:grpSpPr>
                <a:xfrm>
                  <a:off x="2209800" y="838200"/>
                  <a:ext cx="1143000" cy="692727"/>
                  <a:chOff x="1722870" y="3269673"/>
                  <a:chExt cx="1000125" cy="692727"/>
                </a:xfrm>
              </p:grpSpPr>
              <p:sp>
                <p:nvSpPr>
                  <p:cNvPr id="90" name="Flowchart: Manual Operation 89"/>
                  <p:cNvSpPr/>
                  <p:nvPr/>
                </p:nvSpPr>
                <p:spPr>
                  <a:xfrm>
                    <a:off x="1722870" y="3269673"/>
                    <a:ext cx="1000125" cy="609600"/>
                  </a:xfrm>
                  <a:prstGeom prst="flowChartManualOperati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90"/>
                  <p:cNvSpPr/>
                  <p:nvPr/>
                </p:nvSpPr>
                <p:spPr>
                  <a:xfrm>
                    <a:off x="1828800" y="3657600"/>
                    <a:ext cx="762000" cy="304800"/>
                  </a:xfrm>
                  <a:prstGeom prst="roundRect">
                    <a:avLst/>
                  </a:prstGeom>
                  <a:solidFill>
                    <a:srgbClr val="F7974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62"/>
                  <p:cNvGrpSpPr/>
                  <p:nvPr/>
                </p:nvGrpSpPr>
                <p:grpSpPr>
                  <a:xfrm>
                    <a:off x="1789546" y="3657600"/>
                    <a:ext cx="838200" cy="304800"/>
                    <a:chOff x="2971800" y="3505200"/>
                    <a:chExt cx="2128982" cy="1126836"/>
                  </a:xfrm>
                </p:grpSpPr>
                <p:grpSp>
                  <p:nvGrpSpPr>
                    <p:cNvPr id="67" name="Group 55"/>
                    <p:cNvGrpSpPr/>
                    <p:nvPr/>
                  </p:nvGrpSpPr>
                  <p:grpSpPr>
                    <a:xfrm>
                      <a:off x="2971800" y="3505200"/>
                      <a:ext cx="914400" cy="1066800"/>
                      <a:chOff x="2971800" y="3505200"/>
                      <a:chExt cx="914400" cy="1066800"/>
                    </a:xfrm>
                  </p:grpSpPr>
                  <p:sp>
                    <p:nvSpPr>
                      <p:cNvPr id="100" name="Multiply 99"/>
                      <p:cNvSpPr/>
                      <p:nvPr/>
                    </p:nvSpPr>
                    <p:spPr>
                      <a:xfrm>
                        <a:off x="2971800" y="3505200"/>
                        <a:ext cx="914400" cy="1066800"/>
                      </a:xfrm>
                      <a:prstGeom prst="mathMultiply">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Diamond 100"/>
                      <p:cNvSpPr/>
                      <p:nvPr/>
                    </p:nvSpPr>
                    <p:spPr>
                      <a:xfrm>
                        <a:off x="3276600" y="3886200"/>
                        <a:ext cx="3048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56"/>
                    <p:cNvGrpSpPr/>
                    <p:nvPr/>
                  </p:nvGrpSpPr>
                  <p:grpSpPr>
                    <a:xfrm>
                      <a:off x="3572164" y="3535218"/>
                      <a:ext cx="914400" cy="1066800"/>
                      <a:chOff x="2971800" y="3505200"/>
                      <a:chExt cx="914400" cy="1066800"/>
                    </a:xfrm>
                  </p:grpSpPr>
                  <p:sp>
                    <p:nvSpPr>
                      <p:cNvPr id="98" name="Multiply 97"/>
                      <p:cNvSpPr/>
                      <p:nvPr/>
                    </p:nvSpPr>
                    <p:spPr>
                      <a:xfrm>
                        <a:off x="2971800" y="3505200"/>
                        <a:ext cx="914400" cy="1066800"/>
                      </a:xfrm>
                      <a:prstGeom prst="mathMultiply">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Diamond 98"/>
                      <p:cNvSpPr/>
                      <p:nvPr/>
                    </p:nvSpPr>
                    <p:spPr>
                      <a:xfrm>
                        <a:off x="3276600" y="3886200"/>
                        <a:ext cx="3048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59"/>
                    <p:cNvGrpSpPr/>
                    <p:nvPr/>
                  </p:nvGrpSpPr>
                  <p:grpSpPr>
                    <a:xfrm>
                      <a:off x="4186382" y="3565236"/>
                      <a:ext cx="914400" cy="1066800"/>
                      <a:chOff x="2971800" y="3505200"/>
                      <a:chExt cx="914400" cy="1066800"/>
                    </a:xfrm>
                  </p:grpSpPr>
                  <p:sp>
                    <p:nvSpPr>
                      <p:cNvPr id="96" name="Multiply 95"/>
                      <p:cNvSpPr/>
                      <p:nvPr/>
                    </p:nvSpPr>
                    <p:spPr>
                      <a:xfrm>
                        <a:off x="2971800" y="3505200"/>
                        <a:ext cx="914400" cy="1066800"/>
                      </a:xfrm>
                      <a:prstGeom prst="mathMultiply">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iamond 96"/>
                      <p:cNvSpPr/>
                      <p:nvPr/>
                    </p:nvSpPr>
                    <p:spPr>
                      <a:xfrm>
                        <a:off x="3276600" y="3886200"/>
                        <a:ext cx="3048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70" name="Group 111"/>
              <p:cNvGrpSpPr/>
              <p:nvPr/>
            </p:nvGrpSpPr>
            <p:grpSpPr>
              <a:xfrm>
                <a:off x="3048000" y="1219200"/>
                <a:ext cx="750711" cy="1447800"/>
                <a:chOff x="4648200" y="685800"/>
                <a:chExt cx="1066800" cy="2057401"/>
              </a:xfrm>
            </p:grpSpPr>
            <p:sp>
              <p:nvSpPr>
                <p:cNvPr id="71" name="Trapezoid 70"/>
                <p:cNvSpPr/>
                <p:nvPr/>
              </p:nvSpPr>
              <p:spPr>
                <a:xfrm>
                  <a:off x="4749125" y="1905001"/>
                  <a:ext cx="809567" cy="838200"/>
                </a:xfrm>
                <a:prstGeom prst="trapezoid">
                  <a:avLst>
                    <a:gd name="adj" fmla="val 31421"/>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Isosceles Triangle 71"/>
                <p:cNvSpPr/>
                <p:nvPr/>
              </p:nvSpPr>
              <p:spPr>
                <a:xfrm rot="10800000">
                  <a:off x="4901525" y="2286000"/>
                  <a:ext cx="533400" cy="381000"/>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4749125" y="1264597"/>
                  <a:ext cx="872048" cy="1173802"/>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rot="19066372">
                  <a:off x="5190434" y="1219200"/>
                  <a:ext cx="445030" cy="659542"/>
                </a:xfrm>
                <a:prstGeom prst="ellipse">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rot="3077158">
                  <a:off x="4785602" y="1119497"/>
                  <a:ext cx="430287" cy="705091"/>
                </a:xfrm>
                <a:prstGeom prst="ellipse">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4"/>
                <p:cNvGrpSpPr/>
                <p:nvPr/>
              </p:nvGrpSpPr>
              <p:grpSpPr>
                <a:xfrm>
                  <a:off x="4648200" y="685800"/>
                  <a:ext cx="1066800" cy="1173018"/>
                  <a:chOff x="4724400" y="3551382"/>
                  <a:chExt cx="1066800" cy="1173018"/>
                </a:xfrm>
              </p:grpSpPr>
              <p:sp>
                <p:nvSpPr>
                  <p:cNvPr id="78" name="Moon 77"/>
                  <p:cNvSpPr/>
                  <p:nvPr/>
                </p:nvSpPr>
                <p:spPr>
                  <a:xfrm flipH="1">
                    <a:off x="4800600" y="4191000"/>
                    <a:ext cx="152400" cy="533400"/>
                  </a:xfrm>
                  <a:prstGeom prst="moon">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Moon 78"/>
                  <p:cNvSpPr/>
                  <p:nvPr/>
                </p:nvSpPr>
                <p:spPr>
                  <a:xfrm>
                    <a:off x="5638800" y="4191000"/>
                    <a:ext cx="152400" cy="533400"/>
                  </a:xfrm>
                  <a:prstGeom prst="moon">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ight Arrow 79"/>
                  <p:cNvSpPr/>
                  <p:nvPr/>
                </p:nvSpPr>
                <p:spPr>
                  <a:xfrm rot="16200000">
                    <a:off x="4978400" y="3551382"/>
                    <a:ext cx="533400" cy="533400"/>
                  </a:xfrm>
                  <a:prstGeom prst="right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ight Arrow 80"/>
                  <p:cNvSpPr/>
                  <p:nvPr/>
                </p:nvSpPr>
                <p:spPr>
                  <a:xfrm rot="16200000">
                    <a:off x="4724400" y="3810000"/>
                    <a:ext cx="533400" cy="533400"/>
                  </a:xfrm>
                  <a:prstGeom prst="right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ight Arrow 81"/>
                  <p:cNvSpPr/>
                  <p:nvPr/>
                </p:nvSpPr>
                <p:spPr>
                  <a:xfrm rot="16200000">
                    <a:off x="5257800" y="3810000"/>
                    <a:ext cx="533400" cy="533400"/>
                  </a:xfrm>
                  <a:prstGeom prst="right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4800600" y="4114800"/>
                    <a:ext cx="990600" cy="228600"/>
                  </a:xfrm>
                  <a:prstGeom prst="rect">
                    <a:avLst/>
                  </a:prstGeom>
                  <a:solidFill>
                    <a:srgbClr val="A26D2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71"/>
                  <p:cNvGrpSpPr/>
                  <p:nvPr/>
                </p:nvGrpSpPr>
                <p:grpSpPr>
                  <a:xfrm>
                    <a:off x="4876800" y="4119418"/>
                    <a:ext cx="781888" cy="233218"/>
                    <a:chOff x="1143000" y="4110182"/>
                    <a:chExt cx="1339272" cy="399472"/>
                  </a:xfrm>
                </p:grpSpPr>
                <p:sp>
                  <p:nvSpPr>
                    <p:cNvPr id="85" name="Diamond 84"/>
                    <p:cNvSpPr/>
                    <p:nvPr/>
                  </p:nvSpPr>
                  <p:spPr>
                    <a:xfrm>
                      <a:off x="1143000" y="4114800"/>
                      <a:ext cx="457200" cy="381000"/>
                    </a:xfrm>
                    <a:prstGeom prst="diamond">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Diamond 85"/>
                    <p:cNvSpPr/>
                    <p:nvPr/>
                  </p:nvSpPr>
                  <p:spPr>
                    <a:xfrm>
                      <a:off x="1572491" y="4110182"/>
                      <a:ext cx="457200" cy="381000"/>
                    </a:xfrm>
                    <a:prstGeom prst="diamond">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Diamond 86"/>
                    <p:cNvSpPr/>
                    <p:nvPr/>
                  </p:nvSpPr>
                  <p:spPr>
                    <a:xfrm>
                      <a:off x="2025072" y="4128654"/>
                      <a:ext cx="457200" cy="381000"/>
                    </a:xfrm>
                    <a:prstGeom prst="diamond">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7" name="Quad Arrow 76"/>
                <p:cNvSpPr/>
                <p:nvPr/>
              </p:nvSpPr>
              <p:spPr>
                <a:xfrm>
                  <a:off x="5105400" y="838200"/>
                  <a:ext cx="152400" cy="304800"/>
                </a:xfrm>
                <a:prstGeom prst="quadArrow">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0" name="Rectangle 159"/>
            <p:cNvSpPr/>
            <p:nvPr/>
          </p:nvSpPr>
          <p:spPr>
            <a:xfrm>
              <a:off x="2743200" y="5105400"/>
              <a:ext cx="2971800" cy="6096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p:cNvSpPr/>
            <p:nvPr/>
          </p:nvSpPr>
          <p:spPr>
            <a:xfrm>
              <a:off x="2743200" y="5562600"/>
              <a:ext cx="2971800" cy="2286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3" name="Rounded Rectangular Callout 152"/>
          <p:cNvSpPr/>
          <p:nvPr/>
        </p:nvSpPr>
        <p:spPr>
          <a:xfrm>
            <a:off x="1274064" y="1630680"/>
            <a:ext cx="762000" cy="609600"/>
          </a:xfrm>
          <a:prstGeom prst="wedgeRoundRectCallout">
            <a:avLst>
              <a:gd name="adj1" fmla="val 85967"/>
              <a:gd name="adj2" fmla="val 28000"/>
              <a:gd name="adj3" fmla="val 16667"/>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He is Mad</a:t>
            </a:r>
          </a:p>
        </p:txBody>
      </p:sp>
      <p:sp>
        <p:nvSpPr>
          <p:cNvPr id="162" name="Rounded Rectangular Callout 161"/>
          <p:cNvSpPr/>
          <p:nvPr/>
        </p:nvSpPr>
        <p:spPr>
          <a:xfrm flipH="1">
            <a:off x="7315200" y="1066800"/>
            <a:ext cx="2971800" cy="1143000"/>
          </a:xfrm>
          <a:prstGeom prst="wedgeRoundRectCallout">
            <a:avLst>
              <a:gd name="adj1" fmla="val -14064"/>
              <a:gd name="adj2" fmla="val 68900"/>
              <a:gd name="adj3" fmla="val 16667"/>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Touch me not God shall smite you if ye lay your hands upon me</a:t>
            </a:r>
          </a:p>
        </p:txBody>
      </p:sp>
      <p:sp>
        <p:nvSpPr>
          <p:cNvPr id="164" name="TextBox 163"/>
          <p:cNvSpPr txBox="1"/>
          <p:nvPr/>
        </p:nvSpPr>
        <p:spPr>
          <a:xfrm>
            <a:off x="2743200" y="4876800"/>
            <a:ext cx="6477000" cy="1785104"/>
          </a:xfrm>
          <a:prstGeom prst="rect">
            <a:avLst/>
          </a:prstGeom>
          <a:noFill/>
        </p:spPr>
        <p:txBody>
          <a:bodyPr wrap="square" rtlCol="0">
            <a:spAutoFit/>
          </a:bodyPr>
          <a:lstStyle/>
          <a:p>
            <a:pPr fontAlgn="base"/>
            <a:r>
              <a:rPr lang="en-US" dirty="0">
                <a:solidFill>
                  <a:schemeClr val="bg1"/>
                </a:solidFill>
              </a:rPr>
              <a:t>The Lord’s purpose had not been fulfilled yet so they could not take him away. </a:t>
            </a:r>
            <a:r>
              <a:rPr lang="en-US" dirty="0" err="1">
                <a:solidFill>
                  <a:schemeClr val="bg1"/>
                </a:solidFill>
              </a:rPr>
              <a:t>Abinadi</a:t>
            </a:r>
            <a:r>
              <a:rPr lang="en-US" dirty="0">
                <a:solidFill>
                  <a:schemeClr val="bg1"/>
                </a:solidFill>
              </a:rPr>
              <a:t> was sent there to fulfill the commandment of God by preaching to them of their wickedness—</a:t>
            </a:r>
          </a:p>
          <a:p>
            <a:pPr fontAlgn="base"/>
            <a:endParaRPr lang="en-US" sz="2800" dirty="0">
              <a:solidFill>
                <a:srgbClr val="00B0F0"/>
              </a:solidFill>
            </a:endParaRPr>
          </a:p>
          <a:p>
            <a:pPr fontAlgn="base"/>
            <a:r>
              <a:rPr lang="en-US" sz="2800" dirty="0">
                <a:solidFill>
                  <a:srgbClr val="00B0F0"/>
                </a:solidFill>
              </a:rPr>
              <a:t>The Spirit of the Lord was with </a:t>
            </a:r>
            <a:r>
              <a:rPr lang="en-US" sz="2800" dirty="0" err="1">
                <a:solidFill>
                  <a:srgbClr val="00B0F0"/>
                </a:solidFill>
              </a:rPr>
              <a:t>Abinadi</a:t>
            </a:r>
            <a:endParaRPr lang="en-US" sz="2800" dirty="0">
              <a:solidFill>
                <a:srgbClr val="00B0F0"/>
              </a:solidFill>
            </a:endParaRPr>
          </a:p>
        </p:txBody>
      </p:sp>
    </p:spTree>
    <p:extLst>
      <p:ext uri="{BB962C8B-B14F-4D97-AF65-F5344CB8AC3E}">
        <p14:creationId xmlns:p14="http://schemas.microsoft.com/office/powerpoint/2010/main" val="99567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3" grpId="0" animBg="1"/>
      <p:bldP spid="16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29CDE82E-7BD2-4875-8135-33FD4D16E2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26136" y="6367344"/>
            <a:ext cx="9144000" cy="307777"/>
          </a:xfrm>
          <a:prstGeom prst="rect">
            <a:avLst/>
          </a:prstGeom>
          <a:noFill/>
        </p:spPr>
        <p:txBody>
          <a:bodyPr wrap="square" rtlCol="0">
            <a:spAutoFit/>
          </a:bodyPr>
          <a:lstStyle/>
          <a:p>
            <a:r>
              <a:rPr lang="en-US" sz="1400" dirty="0">
                <a:solidFill>
                  <a:schemeClr val="bg1"/>
                </a:solidFill>
              </a:rPr>
              <a:t>Mosiah 13:7-10</a:t>
            </a:r>
          </a:p>
        </p:txBody>
      </p:sp>
      <p:sp>
        <p:nvSpPr>
          <p:cNvPr id="4" name="TextBox 3"/>
          <p:cNvSpPr txBox="1"/>
          <p:nvPr/>
        </p:nvSpPr>
        <p:spPr>
          <a:xfrm>
            <a:off x="1542288" y="155449"/>
            <a:ext cx="9144000" cy="646331"/>
          </a:xfrm>
          <a:prstGeom prst="rect">
            <a:avLst/>
          </a:prstGeom>
          <a:noFill/>
        </p:spPr>
        <p:txBody>
          <a:bodyPr wrap="square" rtlCol="0">
            <a:spAutoFit/>
          </a:bodyPr>
          <a:lstStyle/>
          <a:p>
            <a:pPr algn="ctr"/>
            <a:r>
              <a:rPr lang="en-US" sz="3600" dirty="0">
                <a:solidFill>
                  <a:schemeClr val="bg1"/>
                </a:solidFill>
                <a:latin typeface="Calibri" panose="020F0502020204030204" pitchFamily="34" charset="0"/>
              </a:rPr>
              <a:t>A Type and A Shadow of Things To Come</a:t>
            </a:r>
          </a:p>
        </p:txBody>
      </p:sp>
      <p:sp>
        <p:nvSpPr>
          <p:cNvPr id="10" name="TextBox 9"/>
          <p:cNvSpPr txBox="1"/>
          <p:nvPr/>
        </p:nvSpPr>
        <p:spPr>
          <a:xfrm>
            <a:off x="1752600" y="762001"/>
            <a:ext cx="4876800" cy="646331"/>
          </a:xfrm>
          <a:prstGeom prst="rect">
            <a:avLst/>
          </a:prstGeom>
          <a:noFill/>
        </p:spPr>
        <p:txBody>
          <a:bodyPr wrap="square" rtlCol="0">
            <a:spAutoFit/>
          </a:bodyPr>
          <a:lstStyle/>
          <a:p>
            <a:pPr fontAlgn="base"/>
            <a:r>
              <a:rPr lang="en-US" dirty="0">
                <a:solidFill>
                  <a:schemeClr val="bg1"/>
                </a:solidFill>
              </a:rPr>
              <a:t>They had not the power to slay him until he was finished with his message</a:t>
            </a:r>
          </a:p>
        </p:txBody>
      </p:sp>
      <p:grpSp>
        <p:nvGrpSpPr>
          <p:cNvPr id="5" name="Group 19"/>
          <p:cNvGrpSpPr/>
          <p:nvPr/>
        </p:nvGrpSpPr>
        <p:grpSpPr>
          <a:xfrm>
            <a:off x="1905000" y="1524000"/>
            <a:ext cx="1068648" cy="2438400"/>
            <a:chOff x="4796439" y="1904297"/>
            <a:chExt cx="1449648" cy="3673434"/>
          </a:xfrm>
        </p:grpSpPr>
        <p:sp>
          <p:nvSpPr>
            <p:cNvPr id="21" name="Cloud 20"/>
            <p:cNvSpPr/>
            <p:nvPr/>
          </p:nvSpPr>
          <p:spPr>
            <a:xfrm rot="20820648" flipH="1">
              <a:off x="5338176" y="1904297"/>
              <a:ext cx="841281" cy="148899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15961717">
              <a:off x="5705949" y="5097098"/>
              <a:ext cx="376327" cy="58494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15961717">
              <a:off x="4943948" y="5097098"/>
              <a:ext cx="376327" cy="58494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Manual Operation 23"/>
            <p:cNvSpPr/>
            <p:nvPr/>
          </p:nvSpPr>
          <p:spPr>
            <a:xfrm rot="10414038">
              <a:off x="5436912" y="4572000"/>
              <a:ext cx="762000" cy="762000"/>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Manual Operation 24"/>
            <p:cNvSpPr/>
            <p:nvPr/>
          </p:nvSpPr>
          <p:spPr>
            <a:xfrm rot="11285734">
              <a:off x="4827312" y="4572000"/>
              <a:ext cx="762000" cy="762000"/>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Merge 25"/>
            <p:cNvSpPr/>
            <p:nvPr/>
          </p:nvSpPr>
          <p:spPr>
            <a:xfrm rot="10800000">
              <a:off x="4903512" y="2057400"/>
              <a:ext cx="1219200" cy="2590800"/>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rot="19585485">
              <a:off x="4959734" y="3359626"/>
              <a:ext cx="277554" cy="838200"/>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rot="2014515" flipH="1">
              <a:off x="5797934" y="3435826"/>
              <a:ext cx="277554" cy="838200"/>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loud 28"/>
            <p:cNvSpPr/>
            <p:nvPr/>
          </p:nvSpPr>
          <p:spPr>
            <a:xfrm rot="779352">
              <a:off x="4796439" y="1966052"/>
              <a:ext cx="702506" cy="1399019"/>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Merge 29"/>
            <p:cNvSpPr/>
            <p:nvPr/>
          </p:nvSpPr>
          <p:spPr>
            <a:xfrm rot="9322467">
              <a:off x="5484087" y="2844277"/>
              <a:ext cx="762000" cy="998388"/>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Merge 30"/>
            <p:cNvSpPr/>
            <p:nvPr/>
          </p:nvSpPr>
          <p:spPr>
            <a:xfrm rot="11913361">
              <a:off x="4800600" y="2840679"/>
              <a:ext cx="762000" cy="914400"/>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onut 31"/>
            <p:cNvSpPr/>
            <p:nvPr/>
          </p:nvSpPr>
          <p:spPr>
            <a:xfrm rot="19332943">
              <a:off x="5101355" y="4070506"/>
              <a:ext cx="457200" cy="304800"/>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Donut 32"/>
            <p:cNvSpPr/>
            <p:nvPr/>
          </p:nvSpPr>
          <p:spPr>
            <a:xfrm rot="3524746">
              <a:off x="5533400" y="4084495"/>
              <a:ext cx="457200" cy="304800"/>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Donut 33"/>
            <p:cNvSpPr/>
            <p:nvPr/>
          </p:nvSpPr>
          <p:spPr>
            <a:xfrm rot="15211079">
              <a:off x="5017560" y="4377906"/>
              <a:ext cx="457200" cy="280009"/>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Donut 34"/>
            <p:cNvSpPr/>
            <p:nvPr/>
          </p:nvSpPr>
          <p:spPr>
            <a:xfrm rot="17267314">
              <a:off x="5559820" y="4386123"/>
              <a:ext cx="457200" cy="280009"/>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Donut 35"/>
            <p:cNvSpPr/>
            <p:nvPr/>
          </p:nvSpPr>
          <p:spPr>
            <a:xfrm rot="236354">
              <a:off x="5293590" y="4511173"/>
              <a:ext cx="457200" cy="280009"/>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Oval 36"/>
            <p:cNvSpPr/>
            <p:nvPr/>
          </p:nvSpPr>
          <p:spPr>
            <a:xfrm>
              <a:off x="5284512" y="4114800"/>
              <a:ext cx="228600" cy="381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5665512" y="4114800"/>
              <a:ext cx="228600" cy="381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onut 38"/>
            <p:cNvSpPr/>
            <p:nvPr/>
          </p:nvSpPr>
          <p:spPr>
            <a:xfrm rot="974627">
              <a:off x="5364037" y="3944556"/>
              <a:ext cx="457200" cy="280009"/>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Lock"/>
            <p:cNvSpPr>
              <a:spLocks noEditPoints="1" noChangeArrowheads="1"/>
            </p:cNvSpPr>
            <p:nvPr/>
          </p:nvSpPr>
          <p:spPr bwMode="auto">
            <a:xfrm>
              <a:off x="5105400" y="4038600"/>
              <a:ext cx="304800" cy="381000"/>
            </a:xfrm>
            <a:custGeom>
              <a:avLst/>
              <a:gdLst>
                <a:gd name="T0" fmla="*/ 10800 w 21600"/>
                <a:gd name="T1" fmla="*/ 0 h 21600"/>
                <a:gd name="T2" fmla="*/ 21600 w 21600"/>
                <a:gd name="T3" fmla="*/ 9606 h 21600"/>
                <a:gd name="T4" fmla="*/ 10800 w 21600"/>
                <a:gd name="T5" fmla="*/ 21600 h 21600"/>
                <a:gd name="T6" fmla="*/ 0 w 21600"/>
                <a:gd name="T7" fmla="*/ 9606 h 21600"/>
                <a:gd name="T8" fmla="*/ 744 w 21600"/>
                <a:gd name="T9" fmla="*/ 9904 h 21600"/>
                <a:gd name="T10" fmla="*/ 21134 w 21600"/>
                <a:gd name="T11" fmla="*/ 15335 h 21600"/>
              </a:gdLst>
              <a:ahLst/>
              <a:cxnLst>
                <a:cxn ang="0">
                  <a:pos x="T0" y="T1"/>
                </a:cxn>
                <a:cxn ang="0">
                  <a:pos x="T2" y="T3"/>
                </a:cxn>
                <a:cxn ang="0">
                  <a:pos x="T4" y="T5"/>
                </a:cxn>
                <a:cxn ang="0">
                  <a:pos x="T6" y="T7"/>
                </a:cxn>
              </a:cxnLst>
              <a:rect l="T8" t="T9" r="T10" b="T11"/>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 name="Flowchart: Merge 40"/>
            <p:cNvSpPr/>
            <p:nvPr/>
          </p:nvSpPr>
          <p:spPr>
            <a:xfrm>
              <a:off x="5334000" y="2819400"/>
              <a:ext cx="350982" cy="541188"/>
            </a:xfrm>
            <a:prstGeom prst="flowChartMerg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5055912" y="1905000"/>
              <a:ext cx="914400" cy="10668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4" name="TextBox 163"/>
          <p:cNvSpPr txBox="1"/>
          <p:nvPr/>
        </p:nvSpPr>
        <p:spPr>
          <a:xfrm>
            <a:off x="5715000" y="1447801"/>
            <a:ext cx="4724400" cy="2031325"/>
          </a:xfrm>
          <a:prstGeom prst="rect">
            <a:avLst/>
          </a:prstGeom>
          <a:noFill/>
        </p:spPr>
        <p:txBody>
          <a:bodyPr wrap="square" rtlCol="0">
            <a:spAutoFit/>
          </a:bodyPr>
          <a:lstStyle/>
          <a:p>
            <a:pPr fontAlgn="base"/>
            <a:r>
              <a:rPr lang="en-US" dirty="0">
                <a:solidFill>
                  <a:schemeClr val="bg1"/>
                </a:solidFill>
              </a:rPr>
              <a:t>“Therefore, hold on thy way, and the priesthood shall remain with thee; for their bounds are set, they cannot pass. Thy days are known, and thy years shall not be numbered less; therefore, fear not what man can do, for God shall be with you forever and ever”</a:t>
            </a:r>
          </a:p>
          <a:p>
            <a:pPr fontAlgn="base"/>
            <a:r>
              <a:rPr lang="en-US" dirty="0">
                <a:solidFill>
                  <a:schemeClr val="bg1"/>
                </a:solidFill>
              </a:rPr>
              <a:t>D&amp;C  122:9</a:t>
            </a:r>
            <a:endParaRPr lang="en-US" sz="2800" dirty="0">
              <a:solidFill>
                <a:schemeClr val="bg1"/>
              </a:solidFill>
            </a:endParaRPr>
          </a:p>
        </p:txBody>
      </p:sp>
      <p:sp>
        <p:nvSpPr>
          <p:cNvPr id="130" name="TextBox 129"/>
          <p:cNvSpPr txBox="1"/>
          <p:nvPr/>
        </p:nvSpPr>
        <p:spPr>
          <a:xfrm>
            <a:off x="2971800" y="4267201"/>
            <a:ext cx="6858000" cy="2031325"/>
          </a:xfrm>
          <a:prstGeom prst="rect">
            <a:avLst/>
          </a:prstGeom>
          <a:noFill/>
        </p:spPr>
        <p:txBody>
          <a:bodyPr wrap="square" rtlCol="0">
            <a:spAutoFit/>
          </a:bodyPr>
          <a:lstStyle/>
          <a:p>
            <a:pPr fontAlgn="base"/>
            <a:r>
              <a:rPr lang="en-US" dirty="0">
                <a:solidFill>
                  <a:schemeClr val="bg1"/>
                </a:solidFill>
              </a:rPr>
              <a:t>By slaying </a:t>
            </a:r>
            <a:r>
              <a:rPr lang="en-US" dirty="0" err="1">
                <a:solidFill>
                  <a:schemeClr val="bg1"/>
                </a:solidFill>
              </a:rPr>
              <a:t>Abinadi</a:t>
            </a:r>
            <a:r>
              <a:rPr lang="en-US" dirty="0">
                <a:solidFill>
                  <a:schemeClr val="bg1"/>
                </a:solidFill>
              </a:rPr>
              <a:t>, Noah and his priests condemned themselves to death. In killing him with fire they chose the manner of their own or their descendants’ deaths.</a:t>
            </a:r>
          </a:p>
          <a:p>
            <a:pPr fontAlgn="base"/>
            <a:endParaRPr lang="en-US" dirty="0">
              <a:solidFill>
                <a:schemeClr val="bg1"/>
              </a:solidFill>
            </a:endParaRPr>
          </a:p>
          <a:p>
            <a:pPr fontAlgn="base"/>
            <a:r>
              <a:rPr lang="en-US" dirty="0">
                <a:solidFill>
                  <a:schemeClr val="bg1"/>
                </a:solidFill>
              </a:rPr>
              <a:t>If they had chosen to repent an accept his message, then their eternal reward would have been the same as </a:t>
            </a:r>
            <a:r>
              <a:rPr lang="en-US" dirty="0" err="1">
                <a:solidFill>
                  <a:schemeClr val="bg1"/>
                </a:solidFill>
              </a:rPr>
              <a:t>Abinadi’s</a:t>
            </a:r>
            <a:r>
              <a:rPr lang="en-US" dirty="0">
                <a:solidFill>
                  <a:schemeClr val="bg1"/>
                </a:solidFill>
              </a:rPr>
              <a:t>. </a:t>
            </a:r>
          </a:p>
          <a:p>
            <a:pPr fontAlgn="base"/>
            <a:r>
              <a:rPr lang="en-US" dirty="0">
                <a:solidFill>
                  <a:schemeClr val="bg1"/>
                </a:solidFill>
              </a:rPr>
              <a:t>JFM and RLM</a:t>
            </a:r>
          </a:p>
        </p:txBody>
      </p:sp>
      <p:pic>
        <p:nvPicPr>
          <p:cNvPr id="7" name="Picture 6">
            <a:extLst>
              <a:ext uri="{FF2B5EF4-FFF2-40B4-BE49-F238E27FC236}">
                <a16:creationId xmlns:a16="http://schemas.microsoft.com/office/drawing/2014/main" id="{206C6D9F-8328-4D70-9F10-45701116F1C3}"/>
              </a:ext>
            </a:extLst>
          </p:cNvPr>
          <p:cNvPicPr>
            <a:picLocks noChangeAspect="1"/>
          </p:cNvPicPr>
          <p:nvPr/>
        </p:nvPicPr>
        <p:blipFill rotWithShape="1">
          <a:blip r:embed="rId3">
            <a:extLst>
              <a:ext uri="{28A0092B-C50C-407E-A947-70E740481C1C}">
                <a14:useLocalDpi xmlns:a14="http://schemas.microsoft.com/office/drawing/2010/main" val="0"/>
              </a:ext>
            </a:extLst>
          </a:blip>
          <a:srcRect t="3979" b="5270"/>
          <a:stretch/>
        </p:blipFill>
        <p:spPr>
          <a:xfrm>
            <a:off x="10373892" y="5517932"/>
            <a:ext cx="1363699" cy="903890"/>
          </a:xfrm>
          <a:prstGeom prst="rect">
            <a:avLst/>
          </a:prstGeom>
        </p:spPr>
      </p:pic>
    </p:spTree>
    <p:extLst>
      <p:ext uri="{BB962C8B-B14F-4D97-AF65-F5344CB8AC3E}">
        <p14:creationId xmlns:p14="http://schemas.microsoft.com/office/powerpoint/2010/main" val="191262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0">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0">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icture 125">
            <a:extLst>
              <a:ext uri="{FF2B5EF4-FFF2-40B4-BE49-F238E27FC236}">
                <a16:creationId xmlns:a16="http://schemas.microsoft.com/office/drawing/2014/main" id="{F14E6844-CF5A-45E7-9424-9ACF8E364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89560" y="6321624"/>
            <a:ext cx="9144000" cy="307777"/>
          </a:xfrm>
          <a:prstGeom prst="rect">
            <a:avLst/>
          </a:prstGeom>
          <a:noFill/>
        </p:spPr>
        <p:txBody>
          <a:bodyPr wrap="square" rtlCol="0">
            <a:spAutoFit/>
          </a:bodyPr>
          <a:lstStyle/>
          <a:p>
            <a:r>
              <a:rPr lang="en-US" sz="1400" dirty="0">
                <a:solidFill>
                  <a:schemeClr val="bg1"/>
                </a:solidFill>
              </a:rPr>
              <a:t>Mosiah 13:12-24</a:t>
            </a:r>
          </a:p>
        </p:txBody>
      </p:sp>
      <p:grpSp>
        <p:nvGrpSpPr>
          <p:cNvPr id="5" name="Group 129"/>
          <p:cNvGrpSpPr/>
          <p:nvPr/>
        </p:nvGrpSpPr>
        <p:grpSpPr>
          <a:xfrm>
            <a:off x="6781801" y="609601"/>
            <a:ext cx="2808111" cy="1633861"/>
            <a:chOff x="990600" y="1066800"/>
            <a:chExt cx="2808111" cy="1633861"/>
          </a:xfrm>
        </p:grpSpPr>
        <p:grpSp>
          <p:nvGrpSpPr>
            <p:cNvPr id="6" name="Group 67"/>
            <p:cNvGrpSpPr/>
            <p:nvPr/>
          </p:nvGrpSpPr>
          <p:grpSpPr>
            <a:xfrm>
              <a:off x="1905000" y="1066800"/>
              <a:ext cx="997381" cy="1585757"/>
              <a:chOff x="304800" y="261156"/>
              <a:chExt cx="1417332" cy="2253445"/>
            </a:xfrm>
          </p:grpSpPr>
          <p:sp>
            <p:nvSpPr>
              <p:cNvPr id="69" name="Rectangle 68"/>
              <p:cNvSpPr/>
              <p:nvPr/>
            </p:nvSpPr>
            <p:spPr>
              <a:xfrm>
                <a:off x="599322" y="1752601"/>
                <a:ext cx="832210" cy="762000"/>
              </a:xfrm>
              <a:prstGeom prst="rect">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loud 69"/>
              <p:cNvSpPr/>
              <p:nvPr/>
            </p:nvSpPr>
            <p:spPr>
              <a:xfrm rot="20835976" flipH="1">
                <a:off x="1167670" y="1021891"/>
                <a:ext cx="554462" cy="1112153"/>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Extract 70"/>
              <p:cNvSpPr/>
              <p:nvPr/>
            </p:nvSpPr>
            <p:spPr>
              <a:xfrm rot="10800000">
                <a:off x="818934" y="1927112"/>
                <a:ext cx="367090" cy="408672"/>
              </a:xfrm>
              <a:prstGeom prst="flowChartExtract">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2" name="Cloud 71"/>
              <p:cNvSpPr/>
              <p:nvPr/>
            </p:nvSpPr>
            <p:spPr>
              <a:xfrm rot="764024">
                <a:off x="304800" y="1016373"/>
                <a:ext cx="504969" cy="1112153"/>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661612" y="1026800"/>
                <a:ext cx="681735" cy="1051249"/>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loud 73"/>
              <p:cNvSpPr/>
              <p:nvPr/>
            </p:nvSpPr>
            <p:spPr>
              <a:xfrm rot="16200000" flipH="1">
                <a:off x="763899" y="502385"/>
                <a:ext cx="529596" cy="1048825"/>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49"/>
              <p:cNvGrpSpPr/>
              <p:nvPr/>
            </p:nvGrpSpPr>
            <p:grpSpPr>
              <a:xfrm>
                <a:off x="457200" y="261156"/>
                <a:ext cx="1143000" cy="1290492"/>
                <a:chOff x="1065863" y="3467100"/>
                <a:chExt cx="969361" cy="1094447"/>
              </a:xfrm>
            </p:grpSpPr>
            <p:sp>
              <p:nvSpPr>
                <p:cNvPr id="76" name="Chord 75"/>
                <p:cNvSpPr/>
                <p:nvPr/>
              </p:nvSpPr>
              <p:spPr>
                <a:xfrm rot="6672735">
                  <a:off x="990600" y="3581400"/>
                  <a:ext cx="1066800" cy="838200"/>
                </a:xfrm>
                <a:prstGeom prst="chord">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hord 76"/>
                <p:cNvSpPr/>
                <p:nvPr/>
              </p:nvSpPr>
              <p:spPr>
                <a:xfrm rot="8132090">
                  <a:off x="1065863" y="3732856"/>
                  <a:ext cx="969361" cy="828691"/>
                </a:xfrm>
                <a:prstGeom prst="chord">
                  <a:avLst>
                    <a:gd name="adj1" fmla="val 2892879"/>
                    <a:gd name="adj2" fmla="val 13226598"/>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7"/>
                <p:cNvSpPr/>
                <p:nvPr/>
              </p:nvSpPr>
              <p:spPr>
                <a:xfrm>
                  <a:off x="1066800" y="4038600"/>
                  <a:ext cx="914400" cy="228600"/>
                </a:xfrm>
                <a:prstGeom prst="roundRect">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48"/>
                <p:cNvGrpSpPr/>
                <p:nvPr/>
              </p:nvGrpSpPr>
              <p:grpSpPr>
                <a:xfrm>
                  <a:off x="1143000" y="4038600"/>
                  <a:ext cx="762000" cy="228600"/>
                  <a:chOff x="2667000" y="3186545"/>
                  <a:chExt cx="3008746" cy="1080655"/>
                </a:xfrm>
              </p:grpSpPr>
              <p:grpSp>
                <p:nvGrpSpPr>
                  <p:cNvPr id="9" name="Group 39"/>
                  <p:cNvGrpSpPr/>
                  <p:nvPr/>
                </p:nvGrpSpPr>
                <p:grpSpPr>
                  <a:xfrm>
                    <a:off x="2667000" y="3200400"/>
                    <a:ext cx="990600" cy="1066800"/>
                    <a:chOff x="2667000" y="3200400"/>
                    <a:chExt cx="990600" cy="1066800"/>
                  </a:xfrm>
                </p:grpSpPr>
                <p:sp>
                  <p:nvSpPr>
                    <p:cNvPr id="89" name="Cross 88"/>
                    <p:cNvSpPr/>
                    <p:nvPr/>
                  </p:nvSpPr>
                  <p:spPr>
                    <a:xfrm>
                      <a:off x="2667000" y="3200400"/>
                      <a:ext cx="990600" cy="1066800"/>
                    </a:xfrm>
                    <a:prstGeom prst="plus">
                      <a:avLst>
                        <a:gd name="adj" fmla="val 36189"/>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ross 89"/>
                    <p:cNvSpPr/>
                    <p:nvPr/>
                  </p:nvSpPr>
                  <p:spPr>
                    <a:xfrm>
                      <a:off x="3024909" y="3523673"/>
                      <a:ext cx="304800" cy="381000"/>
                    </a:xfrm>
                    <a:prstGeom prst="plus">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3121891" y="3639127"/>
                      <a:ext cx="110836" cy="120073"/>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40"/>
                  <p:cNvGrpSpPr/>
                  <p:nvPr/>
                </p:nvGrpSpPr>
                <p:grpSpPr>
                  <a:xfrm>
                    <a:off x="3687618" y="3198091"/>
                    <a:ext cx="990600" cy="1066800"/>
                    <a:chOff x="2667000" y="3200400"/>
                    <a:chExt cx="990600" cy="1066800"/>
                  </a:xfrm>
                </p:grpSpPr>
                <p:sp>
                  <p:nvSpPr>
                    <p:cNvPr id="86" name="Cross 85"/>
                    <p:cNvSpPr/>
                    <p:nvPr/>
                  </p:nvSpPr>
                  <p:spPr>
                    <a:xfrm>
                      <a:off x="2667000" y="3200400"/>
                      <a:ext cx="990600" cy="1066800"/>
                    </a:xfrm>
                    <a:prstGeom prst="plus">
                      <a:avLst>
                        <a:gd name="adj" fmla="val 36189"/>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ross 86"/>
                    <p:cNvSpPr/>
                    <p:nvPr/>
                  </p:nvSpPr>
                  <p:spPr>
                    <a:xfrm>
                      <a:off x="3024909" y="3523673"/>
                      <a:ext cx="304800" cy="381000"/>
                    </a:xfrm>
                    <a:prstGeom prst="plus">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3121891" y="3639127"/>
                      <a:ext cx="110836" cy="120073"/>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44"/>
                  <p:cNvGrpSpPr/>
                  <p:nvPr/>
                </p:nvGrpSpPr>
                <p:grpSpPr>
                  <a:xfrm>
                    <a:off x="4685146" y="3186545"/>
                    <a:ext cx="990600" cy="1066800"/>
                    <a:chOff x="2667000" y="3200400"/>
                    <a:chExt cx="990600" cy="1066800"/>
                  </a:xfrm>
                </p:grpSpPr>
                <p:sp>
                  <p:nvSpPr>
                    <p:cNvPr id="83" name="Cross 82"/>
                    <p:cNvSpPr/>
                    <p:nvPr/>
                  </p:nvSpPr>
                  <p:spPr>
                    <a:xfrm>
                      <a:off x="2667000" y="3200400"/>
                      <a:ext cx="990600" cy="1066800"/>
                    </a:xfrm>
                    <a:prstGeom prst="plus">
                      <a:avLst>
                        <a:gd name="adj" fmla="val 36189"/>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ross 83"/>
                    <p:cNvSpPr/>
                    <p:nvPr/>
                  </p:nvSpPr>
                  <p:spPr>
                    <a:xfrm>
                      <a:off x="3024909" y="3523673"/>
                      <a:ext cx="304800" cy="381000"/>
                    </a:xfrm>
                    <a:prstGeom prst="plus">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3121891" y="3639127"/>
                      <a:ext cx="110836" cy="120073"/>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4" name="Group 91"/>
            <p:cNvGrpSpPr/>
            <p:nvPr/>
          </p:nvGrpSpPr>
          <p:grpSpPr>
            <a:xfrm>
              <a:off x="990600" y="1371600"/>
              <a:ext cx="804333" cy="1329061"/>
              <a:chOff x="2209800" y="838200"/>
              <a:chExt cx="1143000" cy="1888667"/>
            </a:xfrm>
          </p:grpSpPr>
          <p:grpSp>
            <p:nvGrpSpPr>
              <p:cNvPr id="15" name="Group 9"/>
              <p:cNvGrpSpPr/>
              <p:nvPr/>
            </p:nvGrpSpPr>
            <p:grpSpPr>
              <a:xfrm>
                <a:off x="2209800" y="1219200"/>
                <a:ext cx="1098967" cy="1507667"/>
                <a:chOff x="7892633" y="2667000"/>
                <a:chExt cx="1499677" cy="2057399"/>
              </a:xfrm>
            </p:grpSpPr>
            <p:sp>
              <p:nvSpPr>
                <p:cNvPr id="107" name="Cloud 106"/>
                <p:cNvSpPr/>
                <p:nvPr/>
              </p:nvSpPr>
              <p:spPr>
                <a:xfrm rot="21267149" flipH="1">
                  <a:off x="8656689" y="2777321"/>
                  <a:ext cx="735621" cy="989173"/>
                </a:xfrm>
                <a:prstGeom prst="cloud">
                  <a:avLst/>
                </a:prstGeom>
                <a:solidFill>
                  <a:srgbClr val="E7D6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Cloud 107"/>
                <p:cNvSpPr/>
                <p:nvPr/>
              </p:nvSpPr>
              <p:spPr>
                <a:xfrm rot="1441540" flipH="1">
                  <a:off x="7892633" y="2785255"/>
                  <a:ext cx="735621" cy="989173"/>
                </a:xfrm>
                <a:prstGeom prst="cloud">
                  <a:avLst/>
                </a:prstGeom>
                <a:solidFill>
                  <a:srgbClr val="E7D6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lowchart: Manual Operation 12"/>
                <p:cNvSpPr/>
                <p:nvPr/>
              </p:nvSpPr>
              <p:spPr>
                <a:xfrm rot="10800000">
                  <a:off x="8076536" y="3774426"/>
                  <a:ext cx="1103433" cy="949973"/>
                </a:xfrm>
                <a:prstGeom prst="flowChartManualOperation">
                  <a:avLst/>
                </a:prstGeom>
                <a:solidFill>
                  <a:schemeClr val="accent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lowchart: Extract 13"/>
                <p:cNvSpPr/>
                <p:nvPr/>
              </p:nvSpPr>
              <p:spPr>
                <a:xfrm rot="10800000">
                  <a:off x="8374030" y="3923480"/>
                  <a:ext cx="530081" cy="570345"/>
                </a:xfrm>
                <a:prstGeom prst="flowChartExtract">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62"/>
                <p:cNvSpPr/>
                <p:nvPr/>
              </p:nvSpPr>
              <p:spPr>
                <a:xfrm>
                  <a:off x="8146854" y="2667000"/>
                  <a:ext cx="984436" cy="1467128"/>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63"/>
              <p:cNvGrpSpPr/>
              <p:nvPr/>
            </p:nvGrpSpPr>
            <p:grpSpPr>
              <a:xfrm>
                <a:off x="2209800" y="838200"/>
                <a:ext cx="1143000" cy="692727"/>
                <a:chOff x="1722870" y="3269673"/>
                <a:chExt cx="1000125" cy="692727"/>
              </a:xfrm>
            </p:grpSpPr>
            <p:sp>
              <p:nvSpPr>
                <p:cNvPr id="95" name="Flowchart: Manual Operation 94"/>
                <p:cNvSpPr/>
                <p:nvPr/>
              </p:nvSpPr>
              <p:spPr>
                <a:xfrm>
                  <a:off x="1722870" y="3269673"/>
                  <a:ext cx="1000125" cy="609600"/>
                </a:xfrm>
                <a:prstGeom prst="flowChartManualOperati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95"/>
                <p:cNvSpPr/>
                <p:nvPr/>
              </p:nvSpPr>
              <p:spPr>
                <a:xfrm>
                  <a:off x="1828800" y="3657600"/>
                  <a:ext cx="762000" cy="304800"/>
                </a:xfrm>
                <a:prstGeom prst="roundRect">
                  <a:avLst/>
                </a:prstGeom>
                <a:solidFill>
                  <a:srgbClr val="F7974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62"/>
                <p:cNvGrpSpPr/>
                <p:nvPr/>
              </p:nvGrpSpPr>
              <p:grpSpPr>
                <a:xfrm>
                  <a:off x="1789546" y="3657600"/>
                  <a:ext cx="838200" cy="304800"/>
                  <a:chOff x="2971800" y="3505200"/>
                  <a:chExt cx="2128982" cy="1126836"/>
                </a:xfrm>
              </p:grpSpPr>
              <p:grpSp>
                <p:nvGrpSpPr>
                  <p:cNvPr id="18" name="Group 55"/>
                  <p:cNvGrpSpPr/>
                  <p:nvPr/>
                </p:nvGrpSpPr>
                <p:grpSpPr>
                  <a:xfrm>
                    <a:off x="2971800" y="3505200"/>
                    <a:ext cx="914400" cy="1066800"/>
                    <a:chOff x="2971800" y="3505200"/>
                    <a:chExt cx="914400" cy="1066800"/>
                  </a:xfrm>
                </p:grpSpPr>
                <p:sp>
                  <p:nvSpPr>
                    <p:cNvPr id="105" name="Multiply 104"/>
                    <p:cNvSpPr/>
                    <p:nvPr/>
                  </p:nvSpPr>
                  <p:spPr>
                    <a:xfrm>
                      <a:off x="2971800" y="3505200"/>
                      <a:ext cx="914400" cy="1066800"/>
                    </a:xfrm>
                    <a:prstGeom prst="mathMultiply">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Diamond 105"/>
                    <p:cNvSpPr/>
                    <p:nvPr/>
                  </p:nvSpPr>
                  <p:spPr>
                    <a:xfrm>
                      <a:off x="3276600" y="3886200"/>
                      <a:ext cx="3048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56"/>
                  <p:cNvGrpSpPr/>
                  <p:nvPr/>
                </p:nvGrpSpPr>
                <p:grpSpPr>
                  <a:xfrm>
                    <a:off x="3572164" y="3535218"/>
                    <a:ext cx="914400" cy="1066800"/>
                    <a:chOff x="2971800" y="3505200"/>
                    <a:chExt cx="914400" cy="1066800"/>
                  </a:xfrm>
                </p:grpSpPr>
                <p:sp>
                  <p:nvSpPr>
                    <p:cNvPr id="103" name="Multiply 102"/>
                    <p:cNvSpPr/>
                    <p:nvPr/>
                  </p:nvSpPr>
                  <p:spPr>
                    <a:xfrm>
                      <a:off x="2971800" y="3505200"/>
                      <a:ext cx="914400" cy="1066800"/>
                    </a:xfrm>
                    <a:prstGeom prst="mathMultiply">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Diamond 103"/>
                    <p:cNvSpPr/>
                    <p:nvPr/>
                  </p:nvSpPr>
                  <p:spPr>
                    <a:xfrm>
                      <a:off x="3276600" y="3886200"/>
                      <a:ext cx="3048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59"/>
                  <p:cNvGrpSpPr/>
                  <p:nvPr/>
                </p:nvGrpSpPr>
                <p:grpSpPr>
                  <a:xfrm>
                    <a:off x="4186382" y="3565236"/>
                    <a:ext cx="914400" cy="1066800"/>
                    <a:chOff x="2971800" y="3505200"/>
                    <a:chExt cx="914400" cy="1066800"/>
                  </a:xfrm>
                </p:grpSpPr>
                <p:sp>
                  <p:nvSpPr>
                    <p:cNvPr id="101" name="Multiply 100"/>
                    <p:cNvSpPr/>
                    <p:nvPr/>
                  </p:nvSpPr>
                  <p:spPr>
                    <a:xfrm>
                      <a:off x="2971800" y="3505200"/>
                      <a:ext cx="914400" cy="1066800"/>
                    </a:xfrm>
                    <a:prstGeom prst="mathMultiply">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Diamond 101"/>
                    <p:cNvSpPr/>
                    <p:nvPr/>
                  </p:nvSpPr>
                  <p:spPr>
                    <a:xfrm>
                      <a:off x="3276600" y="3886200"/>
                      <a:ext cx="3048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43" name="Group 111"/>
            <p:cNvGrpSpPr/>
            <p:nvPr/>
          </p:nvGrpSpPr>
          <p:grpSpPr>
            <a:xfrm>
              <a:off x="3048000" y="1219200"/>
              <a:ext cx="750711" cy="1447800"/>
              <a:chOff x="4648200" y="685800"/>
              <a:chExt cx="1066800" cy="2057401"/>
            </a:xfrm>
          </p:grpSpPr>
          <p:sp>
            <p:nvSpPr>
              <p:cNvPr id="113" name="Trapezoid 112"/>
              <p:cNvSpPr/>
              <p:nvPr/>
            </p:nvSpPr>
            <p:spPr>
              <a:xfrm>
                <a:off x="4749125" y="1905001"/>
                <a:ext cx="809567" cy="838200"/>
              </a:xfrm>
              <a:prstGeom prst="trapezoid">
                <a:avLst>
                  <a:gd name="adj" fmla="val 31421"/>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Isosceles Triangle 113"/>
              <p:cNvSpPr/>
              <p:nvPr/>
            </p:nvSpPr>
            <p:spPr>
              <a:xfrm rot="10800000">
                <a:off x="4901525" y="2286000"/>
                <a:ext cx="533400" cy="381000"/>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4749125" y="1264597"/>
                <a:ext cx="872048" cy="1173802"/>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rot="19066372">
                <a:off x="5190434" y="1219200"/>
                <a:ext cx="445030" cy="659542"/>
              </a:xfrm>
              <a:prstGeom prst="ellipse">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rot="3077158">
                <a:off x="4785602" y="1119497"/>
                <a:ext cx="430287" cy="705091"/>
              </a:xfrm>
              <a:prstGeom prst="ellipse">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74"/>
              <p:cNvGrpSpPr/>
              <p:nvPr/>
            </p:nvGrpSpPr>
            <p:grpSpPr>
              <a:xfrm>
                <a:off x="4648200" y="685800"/>
                <a:ext cx="1066800" cy="1173018"/>
                <a:chOff x="4724400" y="3551382"/>
                <a:chExt cx="1066800" cy="1173018"/>
              </a:xfrm>
            </p:grpSpPr>
            <p:sp>
              <p:nvSpPr>
                <p:cNvPr id="120" name="Moon 119"/>
                <p:cNvSpPr/>
                <p:nvPr/>
              </p:nvSpPr>
              <p:spPr>
                <a:xfrm flipH="1">
                  <a:off x="4800600" y="4191000"/>
                  <a:ext cx="152400" cy="533400"/>
                </a:xfrm>
                <a:prstGeom prst="moon">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Moon 120"/>
                <p:cNvSpPr/>
                <p:nvPr/>
              </p:nvSpPr>
              <p:spPr>
                <a:xfrm>
                  <a:off x="5638800" y="4191000"/>
                  <a:ext cx="152400" cy="533400"/>
                </a:xfrm>
                <a:prstGeom prst="moon">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ight Arrow 121"/>
                <p:cNvSpPr/>
                <p:nvPr/>
              </p:nvSpPr>
              <p:spPr>
                <a:xfrm rot="16200000">
                  <a:off x="4978400" y="3551382"/>
                  <a:ext cx="533400" cy="533400"/>
                </a:xfrm>
                <a:prstGeom prst="right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ight Arrow 122"/>
                <p:cNvSpPr/>
                <p:nvPr/>
              </p:nvSpPr>
              <p:spPr>
                <a:xfrm rot="16200000">
                  <a:off x="4724400" y="3810000"/>
                  <a:ext cx="533400" cy="533400"/>
                </a:xfrm>
                <a:prstGeom prst="right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ight Arrow 123"/>
                <p:cNvSpPr/>
                <p:nvPr/>
              </p:nvSpPr>
              <p:spPr>
                <a:xfrm rot="16200000">
                  <a:off x="5257800" y="3810000"/>
                  <a:ext cx="533400" cy="533400"/>
                </a:xfrm>
                <a:prstGeom prst="right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p:cNvSpPr/>
                <p:nvPr/>
              </p:nvSpPr>
              <p:spPr>
                <a:xfrm>
                  <a:off x="4800600" y="4114800"/>
                  <a:ext cx="990600" cy="228600"/>
                </a:xfrm>
                <a:prstGeom prst="rect">
                  <a:avLst/>
                </a:prstGeom>
                <a:solidFill>
                  <a:srgbClr val="A26D2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71"/>
                <p:cNvGrpSpPr/>
                <p:nvPr/>
              </p:nvGrpSpPr>
              <p:grpSpPr>
                <a:xfrm>
                  <a:off x="4876800" y="4119418"/>
                  <a:ext cx="781888" cy="233218"/>
                  <a:chOff x="1143000" y="4110182"/>
                  <a:chExt cx="1339272" cy="399472"/>
                </a:xfrm>
              </p:grpSpPr>
              <p:sp>
                <p:nvSpPr>
                  <p:cNvPr id="127" name="Diamond 126"/>
                  <p:cNvSpPr/>
                  <p:nvPr/>
                </p:nvSpPr>
                <p:spPr>
                  <a:xfrm>
                    <a:off x="1143000" y="4114800"/>
                    <a:ext cx="457200" cy="381000"/>
                  </a:xfrm>
                  <a:prstGeom prst="diamond">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Diamond 127"/>
                  <p:cNvSpPr/>
                  <p:nvPr/>
                </p:nvSpPr>
                <p:spPr>
                  <a:xfrm>
                    <a:off x="1572491" y="4110182"/>
                    <a:ext cx="457200" cy="381000"/>
                  </a:xfrm>
                  <a:prstGeom prst="diamond">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Diamond 128"/>
                  <p:cNvSpPr/>
                  <p:nvPr/>
                </p:nvSpPr>
                <p:spPr>
                  <a:xfrm>
                    <a:off x="2025072" y="4128654"/>
                    <a:ext cx="457200" cy="381000"/>
                  </a:xfrm>
                  <a:prstGeom prst="diamond">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9" name="Quad Arrow 118"/>
              <p:cNvSpPr/>
              <p:nvPr/>
            </p:nvSpPr>
            <p:spPr>
              <a:xfrm>
                <a:off x="5105400" y="838200"/>
                <a:ext cx="152400" cy="304800"/>
              </a:xfrm>
              <a:prstGeom prst="quadArrow">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1" name="TextBox 130"/>
          <p:cNvSpPr txBox="1"/>
          <p:nvPr/>
        </p:nvSpPr>
        <p:spPr>
          <a:xfrm>
            <a:off x="649224" y="957072"/>
            <a:ext cx="4876800" cy="3416320"/>
          </a:xfrm>
          <a:prstGeom prst="rect">
            <a:avLst/>
          </a:prstGeom>
          <a:noFill/>
        </p:spPr>
        <p:txBody>
          <a:bodyPr wrap="square" rtlCol="0">
            <a:spAutoFit/>
          </a:bodyPr>
          <a:lstStyle/>
          <a:p>
            <a:pPr fontAlgn="base"/>
            <a:r>
              <a:rPr lang="en-US" dirty="0">
                <a:solidFill>
                  <a:schemeClr val="bg1"/>
                </a:solidFill>
              </a:rPr>
              <a:t>Some may wonder how </a:t>
            </a:r>
            <a:r>
              <a:rPr lang="en-US" dirty="0" err="1">
                <a:solidFill>
                  <a:schemeClr val="bg1"/>
                </a:solidFill>
              </a:rPr>
              <a:t>Abinadi</a:t>
            </a:r>
            <a:r>
              <a:rPr lang="en-US" dirty="0">
                <a:solidFill>
                  <a:schemeClr val="bg1"/>
                </a:solidFill>
              </a:rPr>
              <a:t> received the Ten Commandments which God had given to Moses.</a:t>
            </a:r>
          </a:p>
          <a:p>
            <a:pPr fontAlgn="base"/>
            <a:endParaRPr lang="en-US" dirty="0">
              <a:solidFill>
                <a:schemeClr val="bg1"/>
              </a:solidFill>
            </a:endParaRPr>
          </a:p>
          <a:p>
            <a:pPr fontAlgn="base"/>
            <a:r>
              <a:rPr lang="en-US" dirty="0">
                <a:solidFill>
                  <a:schemeClr val="bg1"/>
                </a:solidFill>
              </a:rPr>
              <a:t>The Brass plates obtained by Nephi contained the five books of Moses (1 Nephi 5:11)</a:t>
            </a:r>
          </a:p>
          <a:p>
            <a:pPr fontAlgn="base"/>
            <a:endParaRPr lang="en-US" dirty="0">
              <a:solidFill>
                <a:schemeClr val="bg1"/>
              </a:solidFill>
            </a:endParaRPr>
          </a:p>
          <a:p>
            <a:pPr fontAlgn="base"/>
            <a:r>
              <a:rPr lang="en-US" dirty="0">
                <a:solidFill>
                  <a:schemeClr val="bg1"/>
                </a:solidFill>
              </a:rPr>
              <a:t>These records would have been passed down by </a:t>
            </a:r>
            <a:r>
              <a:rPr lang="en-US" dirty="0" err="1">
                <a:solidFill>
                  <a:schemeClr val="bg1"/>
                </a:solidFill>
              </a:rPr>
              <a:t>Nephite</a:t>
            </a:r>
            <a:r>
              <a:rPr lang="en-US" dirty="0">
                <a:solidFill>
                  <a:schemeClr val="bg1"/>
                </a:solidFill>
              </a:rPr>
              <a:t> prophets and record keepers</a:t>
            </a:r>
          </a:p>
          <a:p>
            <a:pPr fontAlgn="base"/>
            <a:endParaRPr lang="en-US" dirty="0">
              <a:solidFill>
                <a:schemeClr val="bg1"/>
              </a:solidFill>
            </a:endParaRPr>
          </a:p>
          <a:p>
            <a:pPr fontAlgn="base"/>
            <a:r>
              <a:rPr lang="en-US" dirty="0">
                <a:solidFill>
                  <a:schemeClr val="bg1"/>
                </a:solidFill>
              </a:rPr>
              <a:t>The records were common knowledge to Noah and his priests</a:t>
            </a:r>
          </a:p>
          <a:p>
            <a:pPr fontAlgn="base"/>
            <a:r>
              <a:rPr lang="en-US" sz="1100" dirty="0">
                <a:solidFill>
                  <a:schemeClr val="bg1"/>
                </a:solidFill>
              </a:rPr>
              <a:t>Institute manual</a:t>
            </a:r>
          </a:p>
        </p:txBody>
      </p:sp>
      <p:grpSp>
        <p:nvGrpSpPr>
          <p:cNvPr id="80" name="Group 133"/>
          <p:cNvGrpSpPr/>
          <p:nvPr/>
        </p:nvGrpSpPr>
        <p:grpSpPr>
          <a:xfrm>
            <a:off x="4062984" y="4422648"/>
            <a:ext cx="1066800" cy="2133600"/>
            <a:chOff x="4796439" y="1904297"/>
            <a:chExt cx="1449648" cy="3673434"/>
          </a:xfrm>
        </p:grpSpPr>
        <p:sp>
          <p:nvSpPr>
            <p:cNvPr id="160" name="Cloud 159"/>
            <p:cNvSpPr/>
            <p:nvPr/>
          </p:nvSpPr>
          <p:spPr>
            <a:xfrm rot="20820648" flipH="1">
              <a:off x="5338176" y="1904297"/>
              <a:ext cx="841281" cy="1488997"/>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rot="15961717">
              <a:off x="5705949" y="5097098"/>
              <a:ext cx="376327" cy="58494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p:nvPr/>
          </p:nvSpPr>
          <p:spPr>
            <a:xfrm rot="15961717">
              <a:off x="4943948" y="5097098"/>
              <a:ext cx="376327" cy="58494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Flowchart: Manual Operation 162"/>
            <p:cNvSpPr/>
            <p:nvPr/>
          </p:nvSpPr>
          <p:spPr>
            <a:xfrm rot="10414038">
              <a:off x="5436912" y="4572000"/>
              <a:ext cx="762000" cy="762000"/>
            </a:xfrm>
            <a:prstGeom prst="flowChartManualOperation">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Flowchart: Manual Operation 163"/>
            <p:cNvSpPr/>
            <p:nvPr/>
          </p:nvSpPr>
          <p:spPr>
            <a:xfrm rot="11285734">
              <a:off x="4827312" y="4572000"/>
              <a:ext cx="762000" cy="762000"/>
            </a:xfrm>
            <a:prstGeom prst="flowChartManualOperation">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Flowchart: Merge 164"/>
            <p:cNvSpPr/>
            <p:nvPr/>
          </p:nvSpPr>
          <p:spPr>
            <a:xfrm rot="10800000">
              <a:off x="4903512" y="2057400"/>
              <a:ext cx="1219200" cy="2590800"/>
            </a:xfrm>
            <a:prstGeom prst="flowChartMerge">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ounded Rectangle 165"/>
            <p:cNvSpPr/>
            <p:nvPr/>
          </p:nvSpPr>
          <p:spPr>
            <a:xfrm rot="19585485">
              <a:off x="4959734" y="3359626"/>
              <a:ext cx="277554" cy="838200"/>
            </a:xfrm>
            <a:prstGeom prst="roundRect">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ounded Rectangle 166"/>
            <p:cNvSpPr/>
            <p:nvPr/>
          </p:nvSpPr>
          <p:spPr>
            <a:xfrm rot="2014515" flipH="1">
              <a:off x="5797934" y="3435826"/>
              <a:ext cx="277554" cy="838200"/>
            </a:xfrm>
            <a:prstGeom prst="roundRect">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Cloud 167"/>
            <p:cNvSpPr/>
            <p:nvPr/>
          </p:nvSpPr>
          <p:spPr>
            <a:xfrm rot="779352">
              <a:off x="4796439" y="1966052"/>
              <a:ext cx="702506" cy="1399019"/>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Flowchart: Merge 168"/>
            <p:cNvSpPr/>
            <p:nvPr/>
          </p:nvSpPr>
          <p:spPr>
            <a:xfrm rot="9322467">
              <a:off x="5484087" y="2844277"/>
              <a:ext cx="762000" cy="998388"/>
            </a:xfrm>
            <a:prstGeom prst="flowChartMerge">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Flowchart: Merge 169"/>
            <p:cNvSpPr/>
            <p:nvPr/>
          </p:nvSpPr>
          <p:spPr>
            <a:xfrm rot="11913361">
              <a:off x="4800600" y="2840679"/>
              <a:ext cx="762000" cy="914400"/>
            </a:xfrm>
            <a:prstGeom prst="flowChartMerge">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Donut 170"/>
            <p:cNvSpPr/>
            <p:nvPr/>
          </p:nvSpPr>
          <p:spPr>
            <a:xfrm rot="19332943">
              <a:off x="5101355" y="4070506"/>
              <a:ext cx="457200" cy="304800"/>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2" name="Donut 171"/>
            <p:cNvSpPr/>
            <p:nvPr/>
          </p:nvSpPr>
          <p:spPr>
            <a:xfrm rot="3524746">
              <a:off x="5533400" y="4084495"/>
              <a:ext cx="457200" cy="304800"/>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3" name="Donut 172"/>
            <p:cNvSpPr/>
            <p:nvPr/>
          </p:nvSpPr>
          <p:spPr>
            <a:xfrm rot="15211079">
              <a:off x="5017560" y="4377906"/>
              <a:ext cx="457200" cy="280009"/>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4" name="Donut 173"/>
            <p:cNvSpPr/>
            <p:nvPr/>
          </p:nvSpPr>
          <p:spPr>
            <a:xfrm rot="17267314">
              <a:off x="5559820" y="4386123"/>
              <a:ext cx="457200" cy="280009"/>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5" name="Donut 174"/>
            <p:cNvSpPr/>
            <p:nvPr/>
          </p:nvSpPr>
          <p:spPr>
            <a:xfrm rot="236354">
              <a:off x="5293590" y="4511173"/>
              <a:ext cx="457200" cy="280009"/>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6" name="Oval 175"/>
            <p:cNvSpPr/>
            <p:nvPr/>
          </p:nvSpPr>
          <p:spPr>
            <a:xfrm>
              <a:off x="5284512" y="4114800"/>
              <a:ext cx="228600" cy="3810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p:cNvSpPr/>
            <p:nvPr/>
          </p:nvSpPr>
          <p:spPr>
            <a:xfrm>
              <a:off x="5665512" y="4114800"/>
              <a:ext cx="228600" cy="3810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Donut 177"/>
            <p:cNvSpPr/>
            <p:nvPr/>
          </p:nvSpPr>
          <p:spPr>
            <a:xfrm rot="974627">
              <a:off x="5364037" y="3944556"/>
              <a:ext cx="457200" cy="280009"/>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9" name="Lock"/>
            <p:cNvSpPr>
              <a:spLocks noEditPoints="1" noChangeArrowheads="1"/>
            </p:cNvSpPr>
            <p:nvPr/>
          </p:nvSpPr>
          <p:spPr bwMode="auto">
            <a:xfrm>
              <a:off x="5105400" y="4038600"/>
              <a:ext cx="304800" cy="381000"/>
            </a:xfrm>
            <a:custGeom>
              <a:avLst/>
              <a:gdLst>
                <a:gd name="T0" fmla="*/ 10800 w 21600"/>
                <a:gd name="T1" fmla="*/ 0 h 21600"/>
                <a:gd name="T2" fmla="*/ 21600 w 21600"/>
                <a:gd name="T3" fmla="*/ 9606 h 21600"/>
                <a:gd name="T4" fmla="*/ 10800 w 21600"/>
                <a:gd name="T5" fmla="*/ 21600 h 21600"/>
                <a:gd name="T6" fmla="*/ 0 w 21600"/>
                <a:gd name="T7" fmla="*/ 9606 h 21600"/>
                <a:gd name="T8" fmla="*/ 744 w 21600"/>
                <a:gd name="T9" fmla="*/ 9904 h 21600"/>
                <a:gd name="T10" fmla="*/ 21134 w 21600"/>
                <a:gd name="T11" fmla="*/ 15335 h 21600"/>
              </a:gdLst>
              <a:ahLst/>
              <a:cxnLst>
                <a:cxn ang="0">
                  <a:pos x="T0" y="T1"/>
                </a:cxn>
                <a:cxn ang="0">
                  <a:pos x="T2" y="T3"/>
                </a:cxn>
                <a:cxn ang="0">
                  <a:pos x="T4" y="T5"/>
                </a:cxn>
                <a:cxn ang="0">
                  <a:pos x="T6" y="T7"/>
                </a:cxn>
              </a:cxnLst>
              <a:rect l="T8" t="T9" r="T10" b="T11"/>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0" name="Flowchart: Merge 179"/>
            <p:cNvSpPr/>
            <p:nvPr/>
          </p:nvSpPr>
          <p:spPr>
            <a:xfrm>
              <a:off x="5334000" y="2819400"/>
              <a:ext cx="350982" cy="541188"/>
            </a:xfrm>
            <a:prstGeom prst="flowChartMerg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p:cNvSpPr/>
            <p:nvPr/>
          </p:nvSpPr>
          <p:spPr>
            <a:xfrm>
              <a:off x="5055912" y="1905000"/>
              <a:ext cx="914400" cy="10668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2" name="TextBox 181"/>
          <p:cNvSpPr txBox="1"/>
          <p:nvPr/>
        </p:nvSpPr>
        <p:spPr>
          <a:xfrm>
            <a:off x="1551432" y="91441"/>
            <a:ext cx="9144000" cy="769441"/>
          </a:xfrm>
          <a:prstGeom prst="rect">
            <a:avLst/>
          </a:prstGeom>
          <a:noFill/>
        </p:spPr>
        <p:txBody>
          <a:bodyPr wrap="square" rtlCol="0">
            <a:spAutoFit/>
          </a:bodyPr>
          <a:lstStyle/>
          <a:p>
            <a:pPr algn="ctr"/>
            <a:r>
              <a:rPr lang="en-US" sz="4400" dirty="0" err="1">
                <a:solidFill>
                  <a:schemeClr val="bg1"/>
                </a:solidFill>
                <a:latin typeface="Calibri" panose="020F0502020204030204" pitchFamily="34" charset="0"/>
              </a:rPr>
              <a:t>Abinadi</a:t>
            </a:r>
            <a:r>
              <a:rPr lang="en-US" sz="4400" dirty="0">
                <a:solidFill>
                  <a:schemeClr val="bg1"/>
                </a:solidFill>
                <a:latin typeface="Calibri" panose="020F0502020204030204" pitchFamily="34" charset="0"/>
              </a:rPr>
              <a:t> Has 10 Commandments</a:t>
            </a:r>
          </a:p>
        </p:txBody>
      </p:sp>
      <p:grpSp>
        <p:nvGrpSpPr>
          <p:cNvPr id="184" name="Group 183"/>
          <p:cNvGrpSpPr/>
          <p:nvPr/>
        </p:nvGrpSpPr>
        <p:grpSpPr>
          <a:xfrm>
            <a:off x="5358384" y="4117848"/>
            <a:ext cx="1295400" cy="2438400"/>
            <a:chOff x="5334536" y="1600200"/>
            <a:chExt cx="2365749" cy="4388559"/>
          </a:xfrm>
        </p:grpSpPr>
        <p:sp>
          <p:nvSpPr>
            <p:cNvPr id="185" name="Oval 184"/>
            <p:cNvSpPr/>
            <p:nvPr/>
          </p:nvSpPr>
          <p:spPr>
            <a:xfrm rot="670978" flipH="1">
              <a:off x="6496618" y="5710949"/>
              <a:ext cx="771213" cy="277810"/>
            </a:xfrm>
            <a:prstGeom prst="ellipse">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p:cNvSpPr/>
            <p:nvPr/>
          </p:nvSpPr>
          <p:spPr>
            <a:xfrm flipH="1">
              <a:off x="5653360" y="5710949"/>
              <a:ext cx="771213" cy="277810"/>
            </a:xfrm>
            <a:prstGeom prst="ellipse">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p:cNvSpPr/>
            <p:nvPr/>
          </p:nvSpPr>
          <p:spPr>
            <a:xfrm rot="1875320" flipH="1">
              <a:off x="5549731" y="4325966"/>
              <a:ext cx="319835" cy="333584"/>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Flowchart: Manual Operation 187"/>
            <p:cNvSpPr/>
            <p:nvPr/>
          </p:nvSpPr>
          <p:spPr>
            <a:xfrm rot="1631028" flipH="1">
              <a:off x="5612547" y="3485102"/>
              <a:ext cx="567308" cy="1039863"/>
            </a:xfrm>
            <a:prstGeom prst="flowChartManualOperation">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Flowchart: Manual Operation 188"/>
            <p:cNvSpPr/>
            <p:nvPr/>
          </p:nvSpPr>
          <p:spPr>
            <a:xfrm rot="19057582" flipH="1">
              <a:off x="6835788" y="3481916"/>
              <a:ext cx="567308" cy="1058482"/>
            </a:xfrm>
            <a:prstGeom prst="flowChartManualOperation">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Flowchart: Extract 189"/>
            <p:cNvSpPr/>
            <p:nvPr/>
          </p:nvSpPr>
          <p:spPr>
            <a:xfrm flipH="1">
              <a:off x="5385948" y="2895600"/>
              <a:ext cx="2108148" cy="2895600"/>
            </a:xfrm>
            <a:prstGeom prst="flowChartExtract">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Flowchart: Manual Operation 190"/>
            <p:cNvSpPr/>
            <p:nvPr/>
          </p:nvSpPr>
          <p:spPr>
            <a:xfrm rot="885378" flipH="1">
              <a:off x="6449563" y="3389083"/>
              <a:ext cx="567308" cy="967025"/>
            </a:xfrm>
            <a:prstGeom prst="flowChartManualOperation">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Flowchart: Manual Operation 191"/>
            <p:cNvSpPr/>
            <p:nvPr/>
          </p:nvSpPr>
          <p:spPr>
            <a:xfrm rot="20860862" flipH="1">
              <a:off x="5841954" y="3385418"/>
              <a:ext cx="567308" cy="967025"/>
            </a:xfrm>
            <a:prstGeom prst="flowChartManualOperation">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Flowchart: Document 192"/>
            <p:cNvSpPr/>
            <p:nvPr/>
          </p:nvSpPr>
          <p:spPr>
            <a:xfrm flipH="1">
              <a:off x="5912985" y="2209800"/>
              <a:ext cx="1159481" cy="381000"/>
            </a:xfrm>
            <a:prstGeom prst="flowChartDocument">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Flowchart: Extract 193"/>
            <p:cNvSpPr/>
            <p:nvPr/>
          </p:nvSpPr>
          <p:spPr>
            <a:xfrm flipH="1">
              <a:off x="6756244" y="1676400"/>
              <a:ext cx="421630" cy="533400"/>
            </a:xfrm>
            <a:prstGeom prst="flowChartExtra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Flowchart: Extract 194"/>
            <p:cNvSpPr/>
            <p:nvPr/>
          </p:nvSpPr>
          <p:spPr>
            <a:xfrm flipH="1">
              <a:off x="5807578" y="1676400"/>
              <a:ext cx="421630" cy="533400"/>
            </a:xfrm>
            <a:prstGeom prst="flowChartExtra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Flowchart: Extract 195"/>
            <p:cNvSpPr/>
            <p:nvPr/>
          </p:nvSpPr>
          <p:spPr>
            <a:xfrm flipH="1">
              <a:off x="6229208" y="1600200"/>
              <a:ext cx="632444" cy="609600"/>
            </a:xfrm>
            <a:prstGeom prst="flowChartExtra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p:cNvSpPr/>
            <p:nvPr/>
          </p:nvSpPr>
          <p:spPr>
            <a:xfrm flipH="1">
              <a:off x="6440022" y="4191000"/>
              <a:ext cx="316222" cy="1600200"/>
            </a:xfrm>
            <a:prstGeom prst="rect">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p:cNvSpPr/>
            <p:nvPr/>
          </p:nvSpPr>
          <p:spPr>
            <a:xfrm flipH="1">
              <a:off x="6123800" y="4191000"/>
              <a:ext cx="316222" cy="1600200"/>
            </a:xfrm>
            <a:prstGeom prst="rect">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p:cNvSpPr/>
            <p:nvPr/>
          </p:nvSpPr>
          <p:spPr>
            <a:xfrm rot="1875320" flipH="1">
              <a:off x="6506205" y="4062062"/>
              <a:ext cx="254181" cy="333584"/>
            </a:xfrm>
            <a:prstGeom prst="ellipse">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p:cNvSpPr/>
            <p:nvPr/>
          </p:nvSpPr>
          <p:spPr>
            <a:xfrm rot="19724680">
              <a:off x="6084574" y="4062061"/>
              <a:ext cx="254181" cy="333584"/>
            </a:xfrm>
            <a:prstGeom prst="ellipse">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Diamond 200"/>
            <p:cNvSpPr/>
            <p:nvPr/>
          </p:nvSpPr>
          <p:spPr>
            <a:xfrm flipH="1">
              <a:off x="6229208" y="4038600"/>
              <a:ext cx="421630" cy="533400"/>
            </a:xfrm>
            <a:prstGeom prst="diamond">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Chevron 201"/>
            <p:cNvSpPr/>
            <p:nvPr/>
          </p:nvSpPr>
          <p:spPr>
            <a:xfrm rot="16200000" flipH="1">
              <a:off x="6306104" y="3261300"/>
              <a:ext cx="342900" cy="602100"/>
            </a:xfrm>
            <a:prstGeom prst="chevr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3" name="Oval 202"/>
            <p:cNvSpPr/>
            <p:nvPr/>
          </p:nvSpPr>
          <p:spPr>
            <a:xfrm rot="670978" flipH="1">
              <a:off x="6363999" y="3673395"/>
              <a:ext cx="257454" cy="237275"/>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Pentagon 203"/>
            <p:cNvSpPr/>
            <p:nvPr/>
          </p:nvSpPr>
          <p:spPr>
            <a:xfrm rot="5400000">
              <a:off x="5901944" y="2403858"/>
              <a:ext cx="1150111" cy="1219200"/>
            </a:xfrm>
            <a:prstGeom prst="homePlate">
              <a:avLst>
                <a:gd name="adj" fmla="val 33138"/>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Lightning Bolt 204"/>
            <p:cNvSpPr/>
            <p:nvPr/>
          </p:nvSpPr>
          <p:spPr>
            <a:xfrm rot="12364125">
              <a:off x="6637404" y="2431307"/>
              <a:ext cx="1062881" cy="976083"/>
            </a:xfrm>
            <a:prstGeom prst="lightningBolt">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Lightning Bolt 205"/>
            <p:cNvSpPr/>
            <p:nvPr/>
          </p:nvSpPr>
          <p:spPr>
            <a:xfrm rot="6865220">
              <a:off x="6181207" y="1947533"/>
              <a:ext cx="632625" cy="1096818"/>
            </a:xfrm>
            <a:prstGeom prst="lightningBolt">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7" name="Group 138"/>
            <p:cNvGrpSpPr/>
            <p:nvPr/>
          </p:nvGrpSpPr>
          <p:grpSpPr>
            <a:xfrm>
              <a:off x="7162800" y="3124200"/>
              <a:ext cx="373464" cy="2736443"/>
              <a:chOff x="7298478" y="3159157"/>
              <a:chExt cx="373464" cy="2736443"/>
            </a:xfrm>
          </p:grpSpPr>
          <p:sp>
            <p:nvSpPr>
              <p:cNvPr id="212" name="Rounded Rectangle 211"/>
              <p:cNvSpPr/>
              <p:nvPr/>
            </p:nvSpPr>
            <p:spPr>
              <a:xfrm rot="21327504">
                <a:off x="7485603" y="3508830"/>
                <a:ext cx="186339" cy="238677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gular Pentagon 212"/>
              <p:cNvSpPr/>
              <p:nvPr/>
            </p:nvSpPr>
            <p:spPr>
              <a:xfrm rot="21087436" flipH="1">
                <a:off x="7298478" y="3159157"/>
                <a:ext cx="344422" cy="391252"/>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8" name="Oval 207"/>
            <p:cNvSpPr/>
            <p:nvPr/>
          </p:nvSpPr>
          <p:spPr>
            <a:xfrm rot="1875320" flipH="1">
              <a:off x="7383295" y="4232733"/>
              <a:ext cx="254181" cy="333584"/>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Lightning Bolt 208"/>
            <p:cNvSpPr/>
            <p:nvPr/>
          </p:nvSpPr>
          <p:spPr>
            <a:xfrm rot="9518809" flipH="1">
              <a:off x="5334536" y="2348942"/>
              <a:ext cx="955806" cy="927179"/>
            </a:xfrm>
            <a:prstGeom prst="lightningBolt">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ounded Rectangle 209"/>
            <p:cNvSpPr/>
            <p:nvPr/>
          </p:nvSpPr>
          <p:spPr>
            <a:xfrm flipH="1">
              <a:off x="5791200" y="2209800"/>
              <a:ext cx="1370296" cy="3048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Diamond 210"/>
            <p:cNvSpPr/>
            <p:nvPr/>
          </p:nvSpPr>
          <p:spPr>
            <a:xfrm flipH="1">
              <a:off x="6334615" y="1905000"/>
              <a:ext cx="421630" cy="457200"/>
            </a:xfrm>
            <a:prstGeom prst="diamond">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 name="Group 129">
            <a:extLst>
              <a:ext uri="{FF2B5EF4-FFF2-40B4-BE49-F238E27FC236}">
                <a16:creationId xmlns:a16="http://schemas.microsoft.com/office/drawing/2014/main" id="{8F903F37-D0A0-471B-A76E-1EE2142D53E1}"/>
              </a:ext>
            </a:extLst>
          </p:cNvPr>
          <p:cNvGrpSpPr/>
          <p:nvPr/>
        </p:nvGrpSpPr>
        <p:grpSpPr>
          <a:xfrm>
            <a:off x="7848564" y="3451326"/>
            <a:ext cx="1945234" cy="2166831"/>
            <a:chOff x="1228308" y="4246854"/>
            <a:chExt cx="1945234" cy="2166831"/>
          </a:xfrm>
        </p:grpSpPr>
        <p:grpSp>
          <p:nvGrpSpPr>
            <p:cNvPr id="132" name="Group 131">
              <a:extLst>
                <a:ext uri="{FF2B5EF4-FFF2-40B4-BE49-F238E27FC236}">
                  <a16:creationId xmlns:a16="http://schemas.microsoft.com/office/drawing/2014/main" id="{9C179E70-FB32-4B5B-A8EC-EFE3F4451445}"/>
                </a:ext>
              </a:extLst>
            </p:cNvPr>
            <p:cNvGrpSpPr/>
            <p:nvPr/>
          </p:nvGrpSpPr>
          <p:grpSpPr>
            <a:xfrm>
              <a:off x="1228308" y="4246854"/>
              <a:ext cx="1945234" cy="2166831"/>
              <a:chOff x="1228308" y="4246854"/>
              <a:chExt cx="1945234" cy="2166831"/>
            </a:xfrm>
          </p:grpSpPr>
          <p:grpSp>
            <p:nvGrpSpPr>
              <p:cNvPr id="134" name="Group 133">
                <a:extLst>
                  <a:ext uri="{FF2B5EF4-FFF2-40B4-BE49-F238E27FC236}">
                    <a16:creationId xmlns:a16="http://schemas.microsoft.com/office/drawing/2014/main" id="{5125BA57-3B5B-41A6-B115-B2A3B11BF17E}"/>
                  </a:ext>
                </a:extLst>
              </p:cNvPr>
              <p:cNvGrpSpPr/>
              <p:nvPr/>
            </p:nvGrpSpPr>
            <p:grpSpPr>
              <a:xfrm rot="20765964">
                <a:off x="1228308" y="4246854"/>
                <a:ext cx="1360826" cy="2144824"/>
                <a:chOff x="1371600" y="4112942"/>
                <a:chExt cx="1360826" cy="2144824"/>
              </a:xfrm>
            </p:grpSpPr>
            <p:sp>
              <p:nvSpPr>
                <p:cNvPr id="138" name="Flowchart: Delay 137">
                  <a:extLst>
                    <a:ext uri="{FF2B5EF4-FFF2-40B4-BE49-F238E27FC236}">
                      <a16:creationId xmlns:a16="http://schemas.microsoft.com/office/drawing/2014/main" id="{4B6C9C58-F927-4185-B2A8-F4B90C61E71A}"/>
                    </a:ext>
                  </a:extLst>
                </p:cNvPr>
                <p:cNvSpPr/>
                <p:nvPr/>
              </p:nvSpPr>
              <p:spPr>
                <a:xfrm rot="16679535">
                  <a:off x="914400" y="4572000"/>
                  <a:ext cx="2133600" cy="12192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lowchart: Delay 138">
                  <a:extLst>
                    <a:ext uri="{FF2B5EF4-FFF2-40B4-BE49-F238E27FC236}">
                      <a16:creationId xmlns:a16="http://schemas.microsoft.com/office/drawing/2014/main" id="{A6DB3B4C-1E7F-4749-8B59-083397DD84D0}"/>
                    </a:ext>
                  </a:extLst>
                </p:cNvPr>
                <p:cNvSpPr/>
                <p:nvPr/>
              </p:nvSpPr>
              <p:spPr>
                <a:xfrm rot="16679535">
                  <a:off x="1050414" y="4575754"/>
                  <a:ext cx="2144824" cy="12192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id="{9E247031-B616-4005-94E8-A20F14B5E4A6}"/>
                  </a:ext>
                </a:extLst>
              </p:cNvPr>
              <p:cNvGrpSpPr/>
              <p:nvPr/>
            </p:nvGrpSpPr>
            <p:grpSpPr>
              <a:xfrm rot="21421466">
                <a:off x="1812716" y="4268861"/>
                <a:ext cx="1360826" cy="2144824"/>
                <a:chOff x="1371600" y="4112942"/>
                <a:chExt cx="1360826" cy="2144824"/>
              </a:xfrm>
            </p:grpSpPr>
            <p:sp>
              <p:nvSpPr>
                <p:cNvPr id="136" name="Flowchart: Delay 135">
                  <a:extLst>
                    <a:ext uri="{FF2B5EF4-FFF2-40B4-BE49-F238E27FC236}">
                      <a16:creationId xmlns:a16="http://schemas.microsoft.com/office/drawing/2014/main" id="{FA5DEAC0-1A34-4157-B6A8-EB510441717C}"/>
                    </a:ext>
                  </a:extLst>
                </p:cNvPr>
                <p:cNvSpPr/>
                <p:nvPr/>
              </p:nvSpPr>
              <p:spPr>
                <a:xfrm rot="16679535">
                  <a:off x="914400" y="4572000"/>
                  <a:ext cx="2133600" cy="12192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lowchart: Delay 136">
                  <a:extLst>
                    <a:ext uri="{FF2B5EF4-FFF2-40B4-BE49-F238E27FC236}">
                      <a16:creationId xmlns:a16="http://schemas.microsoft.com/office/drawing/2014/main" id="{E6DC8546-CCEF-4C80-82A0-DFD9145706D1}"/>
                    </a:ext>
                  </a:extLst>
                </p:cNvPr>
                <p:cNvSpPr/>
                <p:nvPr/>
              </p:nvSpPr>
              <p:spPr>
                <a:xfrm rot="16679535">
                  <a:off x="1050414" y="4575754"/>
                  <a:ext cx="2144824" cy="12192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3" name="Rectangle 132">
              <a:extLst>
                <a:ext uri="{FF2B5EF4-FFF2-40B4-BE49-F238E27FC236}">
                  <a16:creationId xmlns:a16="http://schemas.microsoft.com/office/drawing/2014/main" id="{5DAAF240-EFA4-466D-BEDF-9469DF4A1206}"/>
                </a:ext>
              </a:extLst>
            </p:cNvPr>
            <p:cNvSpPr/>
            <p:nvPr/>
          </p:nvSpPr>
          <p:spPr>
            <a:xfrm rot="327394">
              <a:off x="2035848" y="4924917"/>
              <a:ext cx="1069211" cy="1200329"/>
            </a:xfrm>
            <a:prstGeom prst="rect">
              <a:avLst/>
            </a:prstGeom>
          </p:spPr>
          <p:txBody>
            <a:bodyPr wrap="square">
              <a:spAutoFit/>
            </a:bodyPr>
            <a:lstStyle/>
            <a:p>
              <a:r>
                <a:rPr lang="en-US" dirty="0" err="1"/>
                <a:t>לא</a:t>
              </a:r>
              <a:r>
                <a:rPr lang="en-US" dirty="0"/>
                <a:t> </a:t>
              </a:r>
              <a:r>
                <a:rPr lang="en-US" dirty="0" err="1"/>
                <a:t>יהיה</a:t>
              </a:r>
              <a:r>
                <a:rPr lang="en-US" dirty="0"/>
                <a:t> </a:t>
              </a:r>
              <a:r>
                <a:rPr lang="en-US" dirty="0" err="1"/>
                <a:t>לך</a:t>
              </a:r>
              <a:r>
                <a:rPr lang="en-US" dirty="0"/>
                <a:t> </a:t>
              </a:r>
              <a:r>
                <a:rPr lang="en-US" dirty="0" err="1"/>
                <a:t>אלוקים</a:t>
              </a:r>
              <a:r>
                <a:rPr lang="en-US" dirty="0"/>
                <a:t> </a:t>
              </a:r>
              <a:r>
                <a:rPr lang="en-US" dirty="0" err="1"/>
                <a:t>אחר</a:t>
              </a:r>
              <a:r>
                <a:rPr lang="en-US" dirty="0"/>
                <a:t> </a:t>
              </a:r>
              <a:r>
                <a:rPr lang="en-US" dirty="0" err="1"/>
                <a:t>על</a:t>
              </a:r>
              <a:r>
                <a:rPr lang="en-US" dirty="0"/>
                <a:t> </a:t>
              </a:r>
              <a:r>
                <a:rPr lang="en-US" dirty="0" err="1"/>
                <a:t>פני</a:t>
              </a:r>
              <a:endParaRPr lang="en-US" dirty="0"/>
            </a:p>
          </p:txBody>
        </p:sp>
      </p:grpSp>
    </p:spTree>
    <p:extLst>
      <p:ext uri="{BB962C8B-B14F-4D97-AF65-F5344CB8AC3E}">
        <p14:creationId xmlns:p14="http://schemas.microsoft.com/office/powerpoint/2010/main" val="5896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1">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2FC6E1-C284-4B50-9278-1F9AFC579F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524000" y="128017"/>
            <a:ext cx="9144000" cy="769441"/>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rPr>
              <a:t>The Ten Commandments</a:t>
            </a:r>
          </a:p>
        </p:txBody>
      </p:sp>
      <p:sp>
        <p:nvSpPr>
          <p:cNvPr id="12" name="TextBox 11"/>
          <p:cNvSpPr txBox="1"/>
          <p:nvPr/>
        </p:nvSpPr>
        <p:spPr>
          <a:xfrm>
            <a:off x="4419600" y="990600"/>
            <a:ext cx="3733800" cy="2308324"/>
          </a:xfrm>
          <a:prstGeom prst="rect">
            <a:avLst/>
          </a:prstGeom>
          <a:noFill/>
        </p:spPr>
        <p:txBody>
          <a:bodyPr wrap="square" rtlCol="0">
            <a:spAutoFit/>
          </a:bodyPr>
          <a:lstStyle/>
          <a:p>
            <a:r>
              <a:rPr lang="en-US" dirty="0">
                <a:solidFill>
                  <a:schemeClr val="bg1"/>
                </a:solidFill>
              </a:rPr>
              <a:t>“[The] Ten Commandments [were] written by the finger of Jehovah on tablets of stone for the salvation and safety, for the security and happiness of the children of Israel, and for all of the generations which were to come after them.” </a:t>
            </a:r>
          </a:p>
          <a:p>
            <a:r>
              <a:rPr lang="en-US" sz="1400" dirty="0">
                <a:solidFill>
                  <a:schemeClr val="bg1"/>
                </a:solidFill>
              </a:rPr>
              <a:t>Gordon B. Hinckley</a:t>
            </a:r>
          </a:p>
        </p:txBody>
      </p:sp>
      <p:sp>
        <p:nvSpPr>
          <p:cNvPr id="13" name="TextBox 12"/>
          <p:cNvSpPr txBox="1"/>
          <p:nvPr/>
        </p:nvSpPr>
        <p:spPr>
          <a:xfrm>
            <a:off x="207264" y="6376488"/>
            <a:ext cx="9144000" cy="307777"/>
          </a:xfrm>
          <a:prstGeom prst="rect">
            <a:avLst/>
          </a:prstGeom>
          <a:noFill/>
        </p:spPr>
        <p:txBody>
          <a:bodyPr wrap="square" rtlCol="0">
            <a:spAutoFit/>
          </a:bodyPr>
          <a:lstStyle/>
          <a:p>
            <a:r>
              <a:rPr lang="en-US" sz="1400" dirty="0">
                <a:solidFill>
                  <a:schemeClr val="bg1"/>
                </a:solidFill>
              </a:rPr>
              <a:t>Mosiah 13:11-24  Exodus 20:3-17</a:t>
            </a:r>
          </a:p>
        </p:txBody>
      </p:sp>
      <p:grpSp>
        <p:nvGrpSpPr>
          <p:cNvPr id="8" name="Group 7"/>
          <p:cNvGrpSpPr/>
          <p:nvPr/>
        </p:nvGrpSpPr>
        <p:grpSpPr>
          <a:xfrm>
            <a:off x="1725169" y="1578865"/>
            <a:ext cx="2822275" cy="4648391"/>
            <a:chOff x="824428" y="1573057"/>
            <a:chExt cx="2441275" cy="4648391"/>
          </a:xfrm>
        </p:grpSpPr>
        <p:sp>
          <p:nvSpPr>
            <p:cNvPr id="6" name="Flowchart: Delay 5"/>
            <p:cNvSpPr/>
            <p:nvPr/>
          </p:nvSpPr>
          <p:spPr>
            <a:xfrm rot="15746600">
              <a:off x="-356672" y="2830548"/>
              <a:ext cx="4572000" cy="2209800"/>
            </a:xfrm>
            <a:prstGeom prst="flowChartDelay">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Delay 6"/>
            <p:cNvSpPr/>
            <p:nvPr/>
          </p:nvSpPr>
          <p:spPr>
            <a:xfrm rot="15746600">
              <a:off x="-147072" y="2776032"/>
              <a:ext cx="4615749" cy="2209800"/>
            </a:xfrm>
            <a:prstGeom prst="flowChartDelay">
              <a:avLst/>
            </a:prstGeom>
            <a:blipFill>
              <a:blip r:embed="rId3" cstate="print">
                <a:duotone>
                  <a:schemeClr val="bg2">
                    <a:shade val="45000"/>
                    <a:satMod val="135000"/>
                  </a:schemeClr>
                  <a:prstClr val="white"/>
                </a:duotone>
              </a:blip>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rot="21080634">
            <a:off x="2210808" y="2151513"/>
            <a:ext cx="2247174" cy="4031873"/>
          </a:xfrm>
          <a:prstGeom prst="rect">
            <a:avLst/>
          </a:prstGeom>
          <a:noFill/>
        </p:spPr>
        <p:txBody>
          <a:bodyPr wrap="square" rtlCol="0">
            <a:spAutoFit/>
          </a:bodyPr>
          <a:lstStyle/>
          <a:p>
            <a:r>
              <a:rPr lang="en-US" sz="1600" b="1" dirty="0"/>
              <a:t>   Thou </a:t>
            </a:r>
            <a:r>
              <a:rPr lang="en-US" sz="1600" b="1" dirty="0" err="1"/>
              <a:t>shalt</a:t>
            </a:r>
            <a:r>
              <a:rPr lang="en-US" sz="1600" b="1" dirty="0"/>
              <a:t> have no other gods before me</a:t>
            </a:r>
          </a:p>
          <a:p>
            <a:endParaRPr lang="en-US" sz="1600" b="1" dirty="0"/>
          </a:p>
          <a:p>
            <a:r>
              <a:rPr lang="en-US" sz="1600" b="1" dirty="0"/>
              <a:t>Thou </a:t>
            </a:r>
            <a:r>
              <a:rPr lang="en-US" sz="1600" b="1" dirty="0" err="1"/>
              <a:t>shalt</a:t>
            </a:r>
            <a:r>
              <a:rPr lang="en-US" sz="1600" b="1" dirty="0"/>
              <a:t> not make unto thee any graven image</a:t>
            </a:r>
          </a:p>
          <a:p>
            <a:endParaRPr lang="en-US" sz="1600" b="1" dirty="0"/>
          </a:p>
          <a:p>
            <a:r>
              <a:rPr lang="en-US" sz="1600" b="1" dirty="0"/>
              <a:t>Thou </a:t>
            </a:r>
            <a:r>
              <a:rPr lang="en-US" sz="1600" b="1" dirty="0" err="1"/>
              <a:t>shalt</a:t>
            </a:r>
            <a:r>
              <a:rPr lang="en-US" sz="1600" b="1" dirty="0"/>
              <a:t> not take the name of the Lord God in vain</a:t>
            </a:r>
          </a:p>
          <a:p>
            <a:endParaRPr lang="en-US" sz="1600" b="1" dirty="0"/>
          </a:p>
          <a:p>
            <a:r>
              <a:rPr lang="en-US" sz="1600" b="1" dirty="0"/>
              <a:t>Remember the </a:t>
            </a:r>
            <a:r>
              <a:rPr lang="en-US" sz="1600" b="1" dirty="0" err="1"/>
              <a:t>sabbath</a:t>
            </a:r>
            <a:r>
              <a:rPr lang="en-US" sz="1600" b="1" dirty="0"/>
              <a:t> day, to keep it holy</a:t>
            </a:r>
          </a:p>
          <a:p>
            <a:endParaRPr lang="en-US" sz="1600" b="1" dirty="0"/>
          </a:p>
          <a:p>
            <a:r>
              <a:rPr lang="en-US" sz="1600" b="1" dirty="0" err="1"/>
              <a:t>Honour</a:t>
            </a:r>
            <a:r>
              <a:rPr lang="en-US" sz="1600" b="1" dirty="0"/>
              <a:t> thy father and thy mother</a:t>
            </a:r>
          </a:p>
        </p:txBody>
      </p:sp>
      <p:sp>
        <p:nvSpPr>
          <p:cNvPr id="17" name="Flowchart: Delay 16"/>
          <p:cNvSpPr/>
          <p:nvPr/>
        </p:nvSpPr>
        <p:spPr>
          <a:xfrm rot="16741632">
            <a:off x="6570590" y="2829930"/>
            <a:ext cx="4572000" cy="2554675"/>
          </a:xfrm>
          <a:prstGeom prst="flowChartDelay">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Delay 17"/>
          <p:cNvSpPr/>
          <p:nvPr/>
        </p:nvSpPr>
        <p:spPr>
          <a:xfrm rot="16741632">
            <a:off x="6738449" y="2835771"/>
            <a:ext cx="4615749" cy="2554675"/>
          </a:xfrm>
          <a:prstGeom prst="flowChartDelay">
            <a:avLst/>
          </a:prstGeom>
          <a:blipFill>
            <a:blip r:embed="rId3" cstate="print">
              <a:duotone>
                <a:schemeClr val="bg2">
                  <a:shade val="45000"/>
                  <a:satMod val="135000"/>
                </a:schemeClr>
                <a:prstClr val="white"/>
              </a:duotone>
            </a:blip>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rot="475666">
            <a:off x="7961410" y="2963437"/>
            <a:ext cx="2247174" cy="2800767"/>
          </a:xfrm>
          <a:prstGeom prst="rect">
            <a:avLst/>
          </a:prstGeom>
          <a:noFill/>
        </p:spPr>
        <p:txBody>
          <a:bodyPr wrap="square" rtlCol="0">
            <a:spAutoFit/>
          </a:bodyPr>
          <a:lstStyle/>
          <a:p>
            <a:r>
              <a:rPr lang="en-US" sz="1600" b="1" dirty="0"/>
              <a:t>Thou </a:t>
            </a:r>
            <a:r>
              <a:rPr lang="en-US" sz="1600" b="1" dirty="0" err="1"/>
              <a:t>shalt</a:t>
            </a:r>
            <a:r>
              <a:rPr lang="en-US" sz="1600" b="1" dirty="0"/>
              <a:t> not kill</a:t>
            </a:r>
          </a:p>
          <a:p>
            <a:endParaRPr lang="en-US" sz="1600" b="1" dirty="0"/>
          </a:p>
          <a:p>
            <a:r>
              <a:rPr lang="en-US" sz="1600" b="1" dirty="0"/>
              <a:t>Thou </a:t>
            </a:r>
            <a:r>
              <a:rPr lang="en-US" sz="1600" b="1" dirty="0" err="1"/>
              <a:t>shalt</a:t>
            </a:r>
            <a:r>
              <a:rPr lang="en-US" sz="1600" b="1" dirty="0"/>
              <a:t> not commit </a:t>
            </a:r>
            <a:r>
              <a:rPr lang="en-US" sz="1600" b="1" dirty="0" err="1"/>
              <a:t>adutery</a:t>
            </a:r>
            <a:endParaRPr lang="en-US" sz="1600" b="1" dirty="0"/>
          </a:p>
          <a:p>
            <a:endParaRPr lang="en-US" sz="1600" b="1" dirty="0"/>
          </a:p>
          <a:p>
            <a:r>
              <a:rPr lang="en-US" sz="1600" b="1" dirty="0"/>
              <a:t>Thou </a:t>
            </a:r>
            <a:r>
              <a:rPr lang="en-US" sz="1600" b="1" dirty="0" err="1"/>
              <a:t>shalt</a:t>
            </a:r>
            <a:r>
              <a:rPr lang="en-US" sz="1600" b="1" dirty="0"/>
              <a:t> not steal</a:t>
            </a:r>
          </a:p>
          <a:p>
            <a:endParaRPr lang="en-US" sz="1600" b="1" dirty="0"/>
          </a:p>
          <a:p>
            <a:r>
              <a:rPr lang="en-US" sz="1600" b="1" dirty="0"/>
              <a:t>Thou </a:t>
            </a:r>
            <a:r>
              <a:rPr lang="en-US" sz="1600" b="1" dirty="0" err="1"/>
              <a:t>shalt</a:t>
            </a:r>
            <a:r>
              <a:rPr lang="en-US" sz="1600" b="1" dirty="0"/>
              <a:t> not bear false witness</a:t>
            </a:r>
          </a:p>
          <a:p>
            <a:endParaRPr lang="en-US" sz="1600" b="1" dirty="0"/>
          </a:p>
          <a:p>
            <a:r>
              <a:rPr lang="en-US" sz="1600" b="1" dirty="0"/>
              <a:t>Thou </a:t>
            </a:r>
            <a:r>
              <a:rPr lang="en-US" sz="1600" b="1" dirty="0" err="1"/>
              <a:t>shalt</a:t>
            </a:r>
            <a:r>
              <a:rPr lang="en-US" sz="1600" b="1" dirty="0"/>
              <a:t> not covet</a:t>
            </a:r>
          </a:p>
        </p:txBody>
      </p:sp>
      <p:pic>
        <p:nvPicPr>
          <p:cNvPr id="5" name="Picture 4">
            <a:extLst>
              <a:ext uri="{FF2B5EF4-FFF2-40B4-BE49-F238E27FC236}">
                <a16:creationId xmlns:a16="http://schemas.microsoft.com/office/drawing/2014/main" id="{CD480340-617D-4A75-831E-63228242DA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3035" y="3381375"/>
            <a:ext cx="1543050" cy="1924050"/>
          </a:xfrm>
          <a:prstGeom prst="rect">
            <a:avLst/>
          </a:prstGeom>
        </p:spPr>
      </p:pic>
    </p:spTree>
    <p:extLst>
      <p:ext uri="{BB962C8B-B14F-4D97-AF65-F5344CB8AC3E}">
        <p14:creationId xmlns:p14="http://schemas.microsoft.com/office/powerpoint/2010/main" val="338995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2FC6E1-C284-4B50-9278-1F9AFC579F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Box 12"/>
          <p:cNvSpPr txBox="1"/>
          <p:nvPr/>
        </p:nvSpPr>
        <p:spPr>
          <a:xfrm>
            <a:off x="207264" y="6376488"/>
            <a:ext cx="9144000" cy="307777"/>
          </a:xfrm>
          <a:prstGeom prst="rect">
            <a:avLst/>
          </a:prstGeom>
          <a:noFill/>
        </p:spPr>
        <p:txBody>
          <a:bodyPr wrap="square" rtlCol="0">
            <a:spAutoFit/>
          </a:bodyPr>
          <a:lstStyle/>
          <a:p>
            <a:r>
              <a:rPr lang="en-US" sz="1400" dirty="0">
                <a:solidFill>
                  <a:schemeClr val="bg1"/>
                </a:solidFill>
              </a:rPr>
              <a:t>Mosiah 13:11</a:t>
            </a:r>
          </a:p>
        </p:txBody>
      </p:sp>
      <p:grpSp>
        <p:nvGrpSpPr>
          <p:cNvPr id="16" name="Group 3">
            <a:extLst>
              <a:ext uri="{FF2B5EF4-FFF2-40B4-BE49-F238E27FC236}">
                <a16:creationId xmlns:a16="http://schemas.microsoft.com/office/drawing/2014/main" id="{2BF7BFB4-1A71-4C9C-B70E-45BA323E6453}"/>
              </a:ext>
            </a:extLst>
          </p:cNvPr>
          <p:cNvGrpSpPr/>
          <p:nvPr/>
        </p:nvGrpSpPr>
        <p:grpSpPr>
          <a:xfrm>
            <a:off x="868680" y="679704"/>
            <a:ext cx="2267712" cy="2877312"/>
            <a:chOff x="71718" y="1090682"/>
            <a:chExt cx="3084352" cy="5136358"/>
          </a:xfrm>
        </p:grpSpPr>
        <p:grpSp>
          <p:nvGrpSpPr>
            <p:cNvPr id="20" name="Group 13">
              <a:extLst>
                <a:ext uri="{FF2B5EF4-FFF2-40B4-BE49-F238E27FC236}">
                  <a16:creationId xmlns:a16="http://schemas.microsoft.com/office/drawing/2014/main" id="{266D30C8-67AE-46D4-8907-8512B8C69EDD}"/>
                </a:ext>
              </a:extLst>
            </p:cNvPr>
            <p:cNvGrpSpPr/>
            <p:nvPr/>
          </p:nvGrpSpPr>
          <p:grpSpPr>
            <a:xfrm>
              <a:off x="71718" y="1120588"/>
              <a:ext cx="3048000" cy="4572000"/>
              <a:chOff x="838200" y="1066800"/>
              <a:chExt cx="2438400" cy="3352800"/>
            </a:xfrm>
          </p:grpSpPr>
          <p:sp>
            <p:nvSpPr>
              <p:cNvPr id="22" name="Rounded Rectangle 61">
                <a:extLst>
                  <a:ext uri="{FF2B5EF4-FFF2-40B4-BE49-F238E27FC236}">
                    <a16:creationId xmlns:a16="http://schemas.microsoft.com/office/drawing/2014/main" id="{F7B16063-2936-4BC4-A4A8-43FCF31DE024}"/>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
                <a:extLst>
                  <a:ext uri="{FF2B5EF4-FFF2-40B4-BE49-F238E27FC236}">
                    <a16:creationId xmlns:a16="http://schemas.microsoft.com/office/drawing/2014/main" id="{3A82D8BE-54EE-4CAB-ADAD-A66943116ED0}"/>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3">
                <a:extLst>
                  <a:ext uri="{FF2B5EF4-FFF2-40B4-BE49-F238E27FC236}">
                    <a16:creationId xmlns:a16="http://schemas.microsoft.com/office/drawing/2014/main" id="{F4A9FA72-7326-4E4D-BFFD-6E300652A225}"/>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4">
                <a:extLst>
                  <a:ext uri="{FF2B5EF4-FFF2-40B4-BE49-F238E27FC236}">
                    <a16:creationId xmlns:a16="http://schemas.microsoft.com/office/drawing/2014/main" id="{70B4A7CA-E43E-4349-85E8-AA4FDF0788BB}"/>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nut 5">
                <a:extLst>
                  <a:ext uri="{FF2B5EF4-FFF2-40B4-BE49-F238E27FC236}">
                    <a16:creationId xmlns:a16="http://schemas.microsoft.com/office/drawing/2014/main" id="{C20B720C-6EC7-4E37-9746-D450E40CE1C7}"/>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Donut 6">
                <a:extLst>
                  <a:ext uri="{FF2B5EF4-FFF2-40B4-BE49-F238E27FC236}">
                    <a16:creationId xmlns:a16="http://schemas.microsoft.com/office/drawing/2014/main" id="{FD8EA82E-7D47-4F46-97CE-4A75B88F9A56}"/>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Donut 7">
                <a:extLst>
                  <a:ext uri="{FF2B5EF4-FFF2-40B4-BE49-F238E27FC236}">
                    <a16:creationId xmlns:a16="http://schemas.microsoft.com/office/drawing/2014/main" id="{3F477DFA-5278-47AD-8018-307B2710C6D2}"/>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Plaque 8">
                <a:extLst>
                  <a:ext uri="{FF2B5EF4-FFF2-40B4-BE49-F238E27FC236}">
                    <a16:creationId xmlns:a16="http://schemas.microsoft.com/office/drawing/2014/main" id="{6BF8BEAF-B699-4EAD-BFA0-07ECB4ECE0DB}"/>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laque 9">
                <a:extLst>
                  <a:ext uri="{FF2B5EF4-FFF2-40B4-BE49-F238E27FC236}">
                    <a16:creationId xmlns:a16="http://schemas.microsoft.com/office/drawing/2014/main" id="{C18AFB65-5F71-4BE2-897D-D48434BF5C87}"/>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laque 10">
                <a:extLst>
                  <a:ext uri="{FF2B5EF4-FFF2-40B4-BE49-F238E27FC236}">
                    <a16:creationId xmlns:a16="http://schemas.microsoft.com/office/drawing/2014/main" id="{BBED6B58-5F92-474E-B149-5D1139659AD2}"/>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5014BE4D-49AC-4647-9D7A-D0FDA846AABD}"/>
                </a:ext>
              </a:extLst>
            </p:cNvPr>
            <p:cNvSpPr txBox="1"/>
            <p:nvPr/>
          </p:nvSpPr>
          <p:spPr>
            <a:xfrm>
              <a:off x="776415" y="1090682"/>
              <a:ext cx="2379655" cy="5136358"/>
            </a:xfrm>
            <a:prstGeom prst="rect">
              <a:avLst/>
            </a:prstGeom>
            <a:noFill/>
          </p:spPr>
          <p:txBody>
            <a:bodyPr wrap="square" rtlCol="0">
              <a:spAutoFit/>
            </a:bodyPr>
            <a:lstStyle/>
            <a:p>
              <a:pPr algn="ctr"/>
              <a:r>
                <a:rPr lang="en-US" b="1" dirty="0"/>
                <a:t>If the commandments of God are not written in our hearts, we will not seek to obey them with real intent</a:t>
              </a:r>
              <a:endParaRPr lang="en-US" sz="1600" b="1" dirty="0">
                <a:solidFill>
                  <a:schemeClr val="bg2">
                    <a:lumMod val="25000"/>
                  </a:schemeClr>
                </a:solidFill>
                <a:latin typeface="Tempus Sans ITC" pitchFamily="82" charset="0"/>
              </a:endParaRPr>
            </a:p>
          </p:txBody>
        </p:sp>
      </p:grpSp>
      <p:sp>
        <p:nvSpPr>
          <p:cNvPr id="2" name="Rectangle 1">
            <a:extLst>
              <a:ext uri="{FF2B5EF4-FFF2-40B4-BE49-F238E27FC236}">
                <a16:creationId xmlns:a16="http://schemas.microsoft.com/office/drawing/2014/main" id="{F2360606-17FB-4F53-B597-51E29D6C5D78}"/>
              </a:ext>
            </a:extLst>
          </p:cNvPr>
          <p:cNvSpPr/>
          <p:nvPr/>
        </p:nvSpPr>
        <p:spPr>
          <a:xfrm>
            <a:off x="3752088" y="1578555"/>
            <a:ext cx="6096000" cy="2862322"/>
          </a:xfrm>
          <a:prstGeom prst="rect">
            <a:avLst/>
          </a:prstGeom>
        </p:spPr>
        <p:txBody>
          <a:bodyPr>
            <a:spAutoFit/>
          </a:bodyPr>
          <a:lstStyle/>
          <a:p>
            <a:pPr fontAlgn="base"/>
            <a:r>
              <a:rPr lang="en-US" b="0" i="0" dirty="0">
                <a:solidFill>
                  <a:schemeClr val="bg1"/>
                </a:solidFill>
                <a:effectLst/>
                <a:latin typeface="Open Sans"/>
              </a:rPr>
              <a:t>“We need to get the gospel from our heads into our hearts! It is possible for us to merely go through the motions of living the gospel because it is expected or because it is the culture in which we have grown up or because it is a habit. …</a:t>
            </a:r>
          </a:p>
          <a:p>
            <a:pPr fontAlgn="base"/>
            <a:endParaRPr lang="en-US" b="0" i="0" dirty="0">
              <a:solidFill>
                <a:schemeClr val="bg1"/>
              </a:solidFill>
              <a:effectLst/>
              <a:latin typeface="Open Sans"/>
            </a:endParaRPr>
          </a:p>
          <a:p>
            <a:pPr fontAlgn="base"/>
            <a:r>
              <a:rPr lang="en-US" b="0" i="0" dirty="0">
                <a:solidFill>
                  <a:schemeClr val="bg1"/>
                </a:solidFill>
                <a:effectLst/>
                <a:latin typeface="Open Sans"/>
              </a:rPr>
              <a:t>“We all need to seek to have our hearts and very natures changed so that we no longer have a desire to follow the ways of the world but to please God.” </a:t>
            </a:r>
          </a:p>
          <a:p>
            <a:pPr fontAlgn="base"/>
            <a:r>
              <a:rPr lang="en-US" b="0" i="0" dirty="0">
                <a:solidFill>
                  <a:schemeClr val="bg1"/>
                </a:solidFill>
                <a:effectLst/>
                <a:latin typeface="Open Sans"/>
              </a:rPr>
              <a:t>Bonnie L. </a:t>
            </a:r>
            <a:r>
              <a:rPr lang="en-US" b="0" i="0" dirty="0" err="1">
                <a:solidFill>
                  <a:schemeClr val="bg1"/>
                </a:solidFill>
                <a:effectLst/>
                <a:latin typeface="Open Sans"/>
              </a:rPr>
              <a:t>Oscarson</a:t>
            </a:r>
            <a:endParaRPr lang="en-US" b="0" i="0" dirty="0">
              <a:solidFill>
                <a:schemeClr val="bg1"/>
              </a:solidFill>
              <a:effectLst/>
              <a:latin typeface="Open Sans"/>
            </a:endParaRPr>
          </a:p>
        </p:txBody>
      </p:sp>
      <p:pic>
        <p:nvPicPr>
          <p:cNvPr id="9" name="Picture 8">
            <a:extLst>
              <a:ext uri="{FF2B5EF4-FFF2-40B4-BE49-F238E27FC236}">
                <a16:creationId xmlns:a16="http://schemas.microsoft.com/office/drawing/2014/main" id="{3A9E91B2-A24F-40E8-B083-330D85351B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0942" y="448056"/>
            <a:ext cx="1460500" cy="1828800"/>
          </a:xfrm>
          <a:prstGeom prst="rect">
            <a:avLst/>
          </a:prstGeom>
        </p:spPr>
      </p:pic>
      <p:pic>
        <p:nvPicPr>
          <p:cNvPr id="1026" name="Picture 2" descr="Related image">
            <a:extLst>
              <a:ext uri="{FF2B5EF4-FFF2-40B4-BE49-F238E27FC236}">
                <a16:creationId xmlns:a16="http://schemas.microsoft.com/office/drawing/2014/main" id="{E2DB5E86-3425-4838-A4B0-930AEE9DB63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784335" y="3639311"/>
            <a:ext cx="2791587" cy="279158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66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AEACBB-7FFF-45D8-A5BE-B143C5DC9D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411480" y="643128"/>
            <a:ext cx="6480048" cy="5509200"/>
          </a:xfrm>
          <a:prstGeom prst="rect">
            <a:avLst/>
          </a:prstGeom>
        </p:spPr>
        <p:txBody>
          <a:bodyPr wrap="square">
            <a:spAutoFit/>
          </a:bodyPr>
          <a:lstStyle/>
          <a:p>
            <a:pPr fontAlgn="base"/>
            <a:r>
              <a:rPr lang="en-US" sz="1600" dirty="0">
                <a:solidFill>
                  <a:schemeClr val="bg1"/>
                </a:solidFill>
              </a:rPr>
              <a:t>“The modern reader should not see the Mosaic code—anciently or in modern times—as simply a tedious set of religious rituals slavishly (and sometimes militantly) followed by a </a:t>
            </a:r>
            <a:r>
              <a:rPr lang="en-US" sz="1600" dirty="0" err="1">
                <a:solidFill>
                  <a:schemeClr val="bg1"/>
                </a:solidFill>
              </a:rPr>
              <a:t>stiffnecked</a:t>
            </a:r>
            <a:r>
              <a:rPr lang="en-US" sz="1600" dirty="0">
                <a:solidFill>
                  <a:schemeClr val="bg1"/>
                </a:solidFill>
              </a:rPr>
              <a:t> people who did not accept the Christ and his gospel. </a:t>
            </a:r>
          </a:p>
          <a:p>
            <a:pPr fontAlgn="base"/>
            <a:endParaRPr lang="en-US" sz="1600" dirty="0">
              <a:solidFill>
                <a:schemeClr val="bg1"/>
              </a:solidFill>
            </a:endParaRPr>
          </a:p>
          <a:p>
            <a:pPr fontAlgn="base"/>
            <a:r>
              <a:rPr lang="en-US" sz="1600" dirty="0">
                <a:solidFill>
                  <a:schemeClr val="bg1"/>
                </a:solidFill>
              </a:rPr>
              <a:t>This historic covenant, given by the hand of God himself and second only to the fulness of the gospel as an avenue to righteousness, should be seen rather as the unparalleled collection of types, shadows, symbols, and </a:t>
            </a:r>
            <a:r>
              <a:rPr lang="en-US" sz="1600" dirty="0" err="1">
                <a:solidFill>
                  <a:schemeClr val="bg1"/>
                </a:solidFill>
              </a:rPr>
              <a:t>prefigurations</a:t>
            </a:r>
            <a:r>
              <a:rPr lang="en-US" sz="1600" dirty="0">
                <a:solidFill>
                  <a:schemeClr val="bg1"/>
                </a:solidFill>
              </a:rPr>
              <a:t> of Christ that it is. For that reason it was once (and still is, in its essence and purity) a guide to spirituality, a gateway to Christ, a path of strict commandment-keeping that would, through the laws of duty and decency, lead to higher laws of holiness on the way to immortality and eternal life. …</a:t>
            </a:r>
          </a:p>
          <a:p>
            <a:pPr fontAlgn="base"/>
            <a:endParaRPr lang="en-US" sz="1600" dirty="0">
              <a:solidFill>
                <a:schemeClr val="bg1"/>
              </a:solidFill>
            </a:endParaRPr>
          </a:p>
          <a:p>
            <a:pPr fontAlgn="base"/>
            <a:r>
              <a:rPr lang="en-US" sz="1600" dirty="0">
                <a:solidFill>
                  <a:schemeClr val="bg1"/>
                </a:solidFill>
              </a:rPr>
              <a:t>“… It is crucial to understand that the law of Moses was overlaid upon, and thereby included, many basic parts of the gospel of Jesus Christ, which had existed before it. It was never intended to be something apart or separated from, and certainly not something antagonistic to, the gospel of Jesus Christ. … Its purpose was never to have been different from the higher law. Both were to bring people to Christ” </a:t>
            </a:r>
          </a:p>
          <a:p>
            <a:pPr fontAlgn="base"/>
            <a:r>
              <a:rPr lang="en-US" sz="1600" dirty="0">
                <a:solidFill>
                  <a:schemeClr val="bg1"/>
                </a:solidFill>
              </a:rPr>
              <a:t>Jeffrey R. Holland </a:t>
            </a:r>
          </a:p>
          <a:p>
            <a:pPr fontAlgn="base"/>
            <a:endParaRPr lang="en-US" sz="1600" dirty="0">
              <a:solidFill>
                <a:schemeClr val="bg1"/>
              </a:solidFill>
            </a:endParaRPr>
          </a:p>
        </p:txBody>
      </p:sp>
      <p:pic>
        <p:nvPicPr>
          <p:cNvPr id="4" name="Picture 3" descr="Jeffrey R. Holland.jpg"/>
          <p:cNvPicPr>
            <a:picLocks noChangeAspect="1"/>
          </p:cNvPicPr>
          <p:nvPr/>
        </p:nvPicPr>
        <p:blipFill>
          <a:blip r:embed="rId3" cstate="print"/>
          <a:stretch>
            <a:fillRect/>
          </a:stretch>
        </p:blipFill>
        <p:spPr>
          <a:xfrm>
            <a:off x="8449056" y="4368916"/>
            <a:ext cx="1442812" cy="1802175"/>
          </a:xfrm>
          <a:prstGeom prst="rect">
            <a:avLst/>
          </a:prstGeom>
        </p:spPr>
      </p:pic>
      <p:sp>
        <p:nvSpPr>
          <p:cNvPr id="31746" name="AutoShape 2" descr="data:image/jpeg;base64,/9j/4AAQSkZJRgABAQAAAQABAAD/2wCEAAkGBhQSERUUExQUFBQWFxgXGBQYFBUUGBcYFBcXFBcUFBcXHCYeFxokGRcXHy8gJCcpLCwsFR4xNTAqNSYrLCkBCQoKDgwOGg8PGiwkHyQsLCwsLCwsLCwsLCwsLCwsLCwsLCwsLCwsLCwsLCwsLCwsLCwsLCwsLCwsLCwsKSwsLP/AABEIAPsAyQMBIgACEQEDEQH/xAAbAAACAwEBAQAAAAAAAAAAAAADBAECBQAGB//EADYQAAEDAgQDBwMEAgEFAAAAAAEAAhEDIQQxQVESYXEFEyKBkaHwscHRBhQyUkLhkhUjYqLx/8QAGQEAAwEBAQAAAAAAAAAAAAAAAgMEAQAF/8QAJREAAgICAgIDAQADAQAAAAAAAAECEQMhEjFBURMiYTJi4fAE/9oADAMBAAIRAxEAPwDzriCNPJKGoMoTE5goMArzFdnp2qKuoSJnqFVrQrcEm6I3CSipoHkhfuQVc0LI/DCgLdmWgYZGah9VrRxOIA568gNVdzl5ztOuXVHbAwB0Wwx8mZPJxQ5ie3T/AINjmfwkn9q1T/mR0gJQlWbUI/8Ag+qrWOK6RI8kn5LnG1P7u/5FQa79XO9SofWPMb3z1JUCp88oRV+GX+lu/eNT86ore0HawfKPoly4mYy2EqAV1Izk10zWwuMDrZHZOsZzXnmPgyt2jVsOiVNUOg+SG+7UVGa5K7ckOqUsMC+mDoqiiAiAqxNkWwQDup9UN9K1kwaaq9apHcTJxGEcL3S0HmtesSRCX7lOjITKOxABN9wOfqfwqPpRcKspiYto9ZUddDaxErZ5qGNIM5barzFI9FxDMpbqHGFXvEvUqGVtg8SalZBNS19FdplBxbCQROYPksUt0McKWjPxHbJyaBG5WZUfJJOplFd0CG8XV0YpdEEpN9lIU0wNfv8AZcVzGE5CUTBRctEc9p5qHkf+Ou8/PwquYV3BzHrssr9Cb/CeMRaJnYHS+aGTdFdTjOL/ACfshOC1UY78lgtfs90sHKQscLS7IfmOh+yVmX1G4H9jUpFH4EJlkVj+SkVsrdIEI2KFKM9yBCahTouHWVKgUFyqRKJIxsGWyquCI4whcUpqFMVr5KvGP6t/4puu2GwEv8yTIsVJHpjmqOqqTz2VKTc8150nxR6EVyZYZXKl5AG6q7mbILce3WfRIqUuh/1RJuMoUmle/tKpUxLcsushWZihnfL+s/NFzjI60Y2PpQ487/PP6pKpTMTzhanaFUOveQcrjXos5zZGRHr916WJvirPOyxXJ0LwpaY0B5FXDOY9V3djfygp1oRTKF/IeigulWgbn0A+6symD/sjnePdZaRtNgXOJUuG6LxNnIR1PO3VUquByjPPK3Rbf4c1+lQm+zXw+NwR9/sk0SjUhwOxWSVqjoOmmb3eEphmSFTAzUl2ykTXRbJPslzoUMqKhKoQmVYq6KEqzXKjmyoLEdANkvMqgbdTwrmv0WmdlK7SQg8BTtRngO6RgokBLs9P3Q39fsl6tThkZnT83yQ8Vc2BXNwzmixvE5ZXXnSS7bPTi/CFqxPF4jY807gsMyJzJSNVnEYAv+AtHA4aMgZhdldR7Ogrl0dWw4mSbRHwygPgCx20lOdw4TxF3S0RvYfJSmKq3y9PnVTq26HXRmYlnukXGTc+w99uq1MRUElZTqcuXpYXa2efnjvQGYK4PInnmi1KHMIDm+fqqE0yVpohQp4DsfQrhTOxRA0VUhxFwrd0fhCjg5j1/C60bTJFc8vQKxfKr3QH+Q8gdsskfDYYGbj7oW0thJSk6NjBVJYDOn0srPzSVLwCAbc0xMgFS6Tssp1RfiVS9UDiqvumpCWyxcoJlChQCioBsLwqKbbqJUB0laZ0HqvsYSkFMt1hUh3wLlo17NOjVl4i0fLpyg8OcRqPzASLBEEZkG/qnuz6YEuOfqvMyvtnpY14GKGHbxCBl7yid6G2zSmMxYblM/ZAFbKTdT8ZNWx1paC4uo8kzYZQkKs2k3T1V4dqLa84SmKb55fIRRfgxoRrgX3hCpUQAb+Yz6JhtEudaY18tOirVt1VabqhLSbsUfTi/COrtUnXedxvARMTibwQSeZt6JV7+Q9FZji+2Q5ZrpEgm8/Cqt5/UKC5TxJxPZenTOw2ueY2PNcy15E7cM8ryobUPIeXT8Lj19tkO/IWvBct2M22jO35R6DbfxDutiEu985kn5/sqobz81jVoKL4v/v9j0eXI3TFF5BjQj6JHDVTcZxujMcbfM0mUfBTCXlDp9Vz6Gy6kfRH4ZCn5OPRQ4qXYnwHZdCZdRICDUYU6OWyeWD0CIUBitN11imKaYqWNopUfwrv3bt3e6pVzQoTaEts3sjCfwvCN5PtErOpGXLQe8N8Qjn7ryci8Hrwd7AYm55IbXAQDmi0XCOL2QsTUGgQ/wCJv6CLzIzAGQtvaeah1Yl4DRLtuav2fhjUqNYJlzgJiYBIk+QW9R7ObRe9nCAQfCdYO7tTH0RSqHYKblpGW7DcDTPUncrBxeM/qPPZbX6ixongF/ysalQ3TsMajzmKyybfGBnFkXPr7oLlt43ChzbLOPZhVmPKpKyLJicXSEy5dxp9nY5Kk9jx/kPmyP5I+xfxy9GfxqS9a2E7CDpJJAHQfVC/6a28TbmPeyF5oINYJszeLmu4loHAsHNSME3ZF8iM+KQjh6pBtdP6Tuubgmi8FGqN4R1S5yT6G4046Zei8OtqrB8Zb/bVV7NpeIHa5Pqfwj4zDjxPa7mR1/qkuK5UOU5VZDMTOqIBzWIaxlHo49wtmFssD8GR/wDQvKG3MIVCUWnWkShuM2Qx/Rst9AHGRO33QOFOdzEjOyp+2PP2VEZqiOeKVh/3F4WtREgZrD7yLjOFqUMWYEiPmamzR1oqwvexqoOFoEZoBMX9kUVt09+meyxWrniuxkk3NzeAPT2UsXV2UT60eo/S3ZPdYcuc0NrOJJNpDTYAf15hZ/6lZxMLx/Nv8h0zP35Lcxde0hwFomfqD7heL/UGMcXSHRw6jIwNtdkuNzmY6jE8uabn1N4kk9NynmBKF5qZNAGt9thom2q/IrVE+J07LuCkUwoAUVxDJCRH0Nn7FMZib8IsPqtj9J9n99W/xhokzeYMCAvOPl0mMvZer/STHUqb6wuI/iM3EaJub6wF4lymer7R7IpObDhFrEZT0C+d9tYHuXENHhk6zF1r4z9Z1KgLWMgi5cCRGmQ52WN2x2sKgF5IF/pkkYYZIy2PyTg4toAynKYbh+SXwL/AOivUxZgjdVu7olVNWQ+lBR2Ydr2x4uIZRBB/H+kvSYtvsDs2pUf4I8PiJN4AOoFzmslKkdRliG2yVqdj1vC2O2uyg3gqHJzZg2uLHh1IWRxSVikpI6mhPtHBsDpaIDtNjrCUFLRamMYD7LPpuvCbGToHgrKsYcgUbgdMlc2BlY7qwxZXbfRtqPYabXV++H9VSjW4hCLwjf2S0mMk0zPp/Oa0qLpETksphPkm2vt88kWRWLxM0GvELc/SXGHP4RYNBI1sbRHIleZDTML1f6Mxop1HtcCeNv8AITI4ZJtqIN9oU8o1F0O5XJWNY+g1zvE7gOdzmOW/kvM9s1MxEn+2QPMr1naXZzjHA2REtMiPIzdef7XpMoAl3C98CQDIB0aDvugxNWdNaPP0MHwNL3mDo0Zmcp2RKNS3NLDiqO4nZabJduMg30PVWcXK77EKSjXo2m80SoRw3SNDFBwsVWrXKT8dDedg+D+UGNxP1W12PjxTpkEmIsBGf26rFqu8Ns9s1WkXZTBEmEU4c47Oxz4vR6AY+kyjUgBtVwMznByzXkO6vnYq+JeZv+Chh907Di4W77EZ8vPVdGnSaGMiUA1p0Sb65KLh7kIuFbYCnekO0q17A/Oq9f8AozCPqP7xssYzwuM5+EngAuDkvH1CRlmvc/oXFmnSqMcLRPnt9FNl/myiHdFP1I1rmWaeISQJmDm7h2nOMivJnEBeg7W7RkxpodRN4cN157FYUOMgwdUvEq1IKb9FKtfigefXSEGoRGQv8zUVXcLYOl/X57JR1eSq1G+hDlS2HZTJ0suNIzMeyPhTxDonG0skEsnFhxx8kZLyZnIqOE/2K134flIVf2g2+eqKGWNAZMMrB4WjDBeJzVHMvCO24VmNhLSptsa52kkXotGaZwlUCozxFviHiBiOcpF6AasEBdVmXR7ntCrVaPBD5vYlvKS0WK8X2hh3l3jMumw0E7BetZVc0ZyCBB1EhJtwHATUfleFJjnx2PkuWjAxNIU2ADOJP4WDVpEX3uvQYz/uO81l4lniVuGVImzRsz6dUjIwm6FaczKE6hN9VSlLSqHTJ1cWbDq8C1/slK5Ofuo7720Qa9TdJjGmPnPRVjZzQ+AhT3l1xKcTumjmUpmE/QpAC50lZwMFE74lZNNh45KI/Tqg1W6iZPkt7s7tKAeE5iD5XBXlBZMUK8NhKljTQans08VjZ5HZIGoCMyCh1HS1UpMWqKSOtsFinRkZQWOV3iXHqqEXTkIfs1Oz6mm60qZ8li4WtC1qVSVHmjuy7DNcaG6DZK7hKmiEfu27/VKQUnszaVOyIadkCjUzRRUt5JzsWheu6EtSF5UYitJV3aQmVSAW2eo7N7UZ3Ya7MW8hkh9qYs1LCzQFiYCtwvBOWR9wUxWqkOupeCUrH2Vr+Fo3hZj8iTmUfHYiUpGV9CqIRpCpO2DoldUarMF1c05Tb2KUbQqXIZKPVYgOCNC5JorqplV1VyEQCOY2UUU4XUaaK4IWw4xAuRWMVGi6KMkLCSOVHVYEbhXQaxusXZz6BALnKwXEJgovQC0KLiElQZdaVJkmEqdDsaY5h68kJvvRuhMoiyt+36qSVFCsxqNVV78oDCN/kK9Jk8h8yVbpCFb6Iptk5eyJVdBjZMgABKVDfolqXJjuPFE95cTK03PFRgIzyKyXjVEwOM4TByK6UbVo5Sp7CVtkEU4Epx0FJVql43WxsGddkBybNL6fhCpYUl0clrdwOH5yWTkdExqlKUvUw98lotd4o2zVMU8E2CyMndByinGzNFBXFBMPbCgBPsm4lWNsodkrBVeLILGUUaxS0WUtKLwZQubCjGyrGa/LJVxm/qmq1mn0H5QsGyxtJhdF6bBmtqJRjLIjWLqYR6MaorApF6NNOUW3yVaTmnVNUy0JEmOih2kICv3iRdjpkERCW7/5dCsdnOdGI3NaFF8c0g0XWjh2/N0/L0LwBKh0StZ0H5mLpnX5ul8dpa1vObJcO6H5OrLRIBSlRviTWGHh5gwl6n8p01Rrti3tIMKvC2/sg0X8T+LZUq1J+aq2Cb4kVabAbuSRp4O70zj8WAOEZx6JOk/gMqg1JzPyEloatggyM81JEdUzSoWk8/pKDXMok9nNaFnuUNOSkqrUyxNbCEKtXJS56pi6ngQrsY9JlGnZFZWsUh3pUGoUxwsUstDRaXwNB7p3C0gPJK4CCImCmsM4Fszv7aJORtaKMdPYKtTjJDa1NvFuqSJgkc0WOVoXljxYZvVFNW2fmlJUh6ZQqx6m8uvM2Vu56e/4QqNVV/ccllHOQpRF07Rf6DRKUGzdN4ax6nXkhyjcPQxTpyMtLFVrYfwJqiBlPy5+dFSuweymTplDVozmtIM/2HuLFU4DBkJg0/CRqLj3VsPQlo5j/ady8ieJn1m3RsF/McwrYmneNEsXQ4HYhNX2Qt/VmhVdJ+iNhaMmSjMw3hBOZVXPgW5qa76H1QTEkQAPllnVskxU0SeIOiOHoGQJzlWVICghOEklBxJyCKAg1myQuXZ0ugRjSUSowQI9UQM5IjKc2sucjVjFGNI6FHo4mLHJdXZFkBpW/wBIH+Ho0BUkBK1T4lUVSLKK1WTKyMaYU58oheJdKo166UYixvDv3THEz5P4SlEq/GOSxhA2vgctuavxZFc6kBHuodsMt0OmMVo1W5NPr1UVRMaDdD7NfIIN7+8I5uLRYqRqmVp2hGoCJ+aI2EcYaOQIy2ugHM9FfCfxaciJ9kzwLfZXHNvOpSjBD2k5SJWhijxEQfkJKtmig9UZJJm7inkwWxEIQwxzOWyRpdqw4A5DK61amI4hIU7TiO0xDEtskq7LrRcNSfgQCyb6JsZULcbFGUTshPanTYJWqmxYtoGXQhlTmrG0aBGBRDXIjXQEFh8PUqATCFxsYpUHe9pudUs9ozFlMzZEZSjMA81q+oL+xVgBE5HVLkRZOVHNA2+bJThm6ODFZFRIyXB6kg6qWohQegV0KWMIEwrd0dkNh0zqhsPp01+qvh3T5KlOpLYPRWwbJn5qsrTDvaGcK7hOaNSxFy08ve9vmiijTgcXt9wkMTUh4OhSa5NjuXFI0KhGaBQdcjnI87oReSEua8OWKAUpoO6rfNanZvZPG3vHyG6DfmkezMHxuBOU+vLovW1K0M4Rrly5/VBllx0job2zxOLw3iOhQqeKey2nt5LfxuHDwXDIa+w+c1k1aRFijjK1TCaT30y9PtFpEGxVv3bdCkn0Ql6lBGoRYqTkjQqV0tUqDdK8NlUNTFBIU5t+Bg1BoVVzyeio3pKuKZWnWWa5c50hB4irhhWUc5lhHOVcU3HKw6qKLQArmqdBkuZydlTRE3V2sVDJMR8sjtpnZaB5IgaqWt6IjKdlZ1InSOaFySDUWy9MiLgLuHn9FRtIidTyV+9+WQ36Nr2I0xHoU1gBEHyPnkqBgPqPor0LMJGe/mB905q0JTpm1XoDuxciL2HusDF4c/hbvZ1cuB4jMNboOaHjBYKWLcWVyqSMOnWkQZlUp4fiqAIlZoFQxa0rY7Cpjjy2+6dN8Y8kIj9nxY1VikGgRYac1culhPL5+FGOaO8KfewdyLaKJosTM3EGwpg7E+gP1P8A6rOxbL5/JWrSYON9tUrjxcWCYtOgLszX0wPnzdLV6dlp41gnLdY+KcZToJsCUkgJOiG0qXFV1T0iaUthGvVn19lRozUtb88it4mObJYCbo9OmhMamGtgWQSDgrJbSRGUiMrKAmmFAw1SB0sNJub880YUxupcbJllISbJcm1sZGnoXawaKe7smK1MDTVBcVidnONC5EaoXp7Ir3lK8SbFC2f/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A36B760F-3DA8-47FD-BF52-56023D0AE2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7461" y="410908"/>
            <a:ext cx="4248150" cy="3457575"/>
          </a:xfrm>
          <a:prstGeom prst="rect">
            <a:avLst/>
          </a:prstGeom>
        </p:spPr>
      </p:pic>
    </p:spTree>
    <p:extLst>
      <p:ext uri="{BB962C8B-B14F-4D97-AF65-F5344CB8AC3E}">
        <p14:creationId xmlns:p14="http://schemas.microsoft.com/office/powerpoint/2010/main" val="167502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21A964-73F7-4F50-8898-6349E22738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98704" y="6321624"/>
            <a:ext cx="9144000" cy="307777"/>
          </a:xfrm>
          <a:prstGeom prst="rect">
            <a:avLst/>
          </a:prstGeom>
          <a:noFill/>
        </p:spPr>
        <p:txBody>
          <a:bodyPr wrap="square" rtlCol="0">
            <a:spAutoFit/>
          </a:bodyPr>
          <a:lstStyle/>
          <a:p>
            <a:r>
              <a:rPr lang="en-US" sz="1400" dirty="0">
                <a:solidFill>
                  <a:schemeClr val="bg1"/>
                </a:solidFill>
              </a:rPr>
              <a:t>Mosiah 13:27-28</a:t>
            </a:r>
          </a:p>
        </p:txBody>
      </p:sp>
      <p:sp>
        <p:nvSpPr>
          <p:cNvPr id="4" name="TextBox 3"/>
          <p:cNvSpPr txBox="1"/>
          <p:nvPr/>
        </p:nvSpPr>
        <p:spPr>
          <a:xfrm>
            <a:off x="1524000" y="201168"/>
            <a:ext cx="9144000" cy="707886"/>
          </a:xfrm>
          <a:prstGeom prst="rect">
            <a:avLst/>
          </a:prstGeom>
          <a:noFill/>
        </p:spPr>
        <p:txBody>
          <a:bodyPr wrap="square" rtlCol="0">
            <a:spAutoFit/>
          </a:bodyPr>
          <a:lstStyle/>
          <a:p>
            <a:pPr algn="ctr"/>
            <a:r>
              <a:rPr lang="en-US" sz="4000" dirty="0">
                <a:solidFill>
                  <a:schemeClr val="bg1"/>
                </a:solidFill>
                <a:latin typeface="Calibri" panose="020F0502020204030204" pitchFamily="34" charset="0"/>
              </a:rPr>
              <a:t>Teaching Salvation</a:t>
            </a:r>
          </a:p>
        </p:txBody>
      </p:sp>
      <p:sp>
        <p:nvSpPr>
          <p:cNvPr id="10" name="TextBox 9"/>
          <p:cNvSpPr txBox="1"/>
          <p:nvPr/>
        </p:nvSpPr>
        <p:spPr>
          <a:xfrm>
            <a:off x="1905000" y="914400"/>
            <a:ext cx="4876800" cy="523220"/>
          </a:xfrm>
          <a:prstGeom prst="rect">
            <a:avLst/>
          </a:prstGeom>
          <a:noFill/>
        </p:spPr>
        <p:txBody>
          <a:bodyPr wrap="square" rtlCol="0">
            <a:spAutoFit/>
          </a:bodyPr>
          <a:lstStyle/>
          <a:p>
            <a:pPr fontAlgn="base"/>
            <a:r>
              <a:rPr lang="en-US" sz="2800" dirty="0">
                <a:solidFill>
                  <a:srgbClr val="FFFF00"/>
                </a:solidFill>
              </a:rPr>
              <a:t>Salvation is in Christ, not in law</a:t>
            </a:r>
          </a:p>
        </p:txBody>
      </p:sp>
      <p:sp>
        <p:nvSpPr>
          <p:cNvPr id="164" name="TextBox 163"/>
          <p:cNvSpPr txBox="1"/>
          <p:nvPr/>
        </p:nvSpPr>
        <p:spPr>
          <a:xfrm>
            <a:off x="4648200" y="1752600"/>
            <a:ext cx="5715000" cy="523220"/>
          </a:xfrm>
          <a:prstGeom prst="rect">
            <a:avLst/>
          </a:prstGeom>
          <a:noFill/>
        </p:spPr>
        <p:txBody>
          <a:bodyPr wrap="square" rtlCol="0">
            <a:spAutoFit/>
          </a:bodyPr>
          <a:lstStyle/>
          <a:p>
            <a:pPr fontAlgn="base"/>
            <a:r>
              <a:rPr lang="en-US" sz="2800" dirty="0">
                <a:solidFill>
                  <a:srgbClr val="FFFF00"/>
                </a:solidFill>
              </a:rPr>
              <a:t>Salvation does not come by law alone</a:t>
            </a:r>
          </a:p>
        </p:txBody>
      </p:sp>
      <p:sp>
        <p:nvSpPr>
          <p:cNvPr id="130" name="TextBox 129"/>
          <p:cNvSpPr txBox="1"/>
          <p:nvPr/>
        </p:nvSpPr>
        <p:spPr>
          <a:xfrm>
            <a:off x="1118616" y="2624329"/>
            <a:ext cx="7897368" cy="3693319"/>
          </a:xfrm>
          <a:prstGeom prst="rect">
            <a:avLst/>
          </a:prstGeom>
          <a:noFill/>
        </p:spPr>
        <p:txBody>
          <a:bodyPr wrap="square" rtlCol="0">
            <a:spAutoFit/>
          </a:bodyPr>
          <a:lstStyle/>
          <a:p>
            <a:pPr fontAlgn="base"/>
            <a:r>
              <a:rPr lang="en-US" dirty="0">
                <a:solidFill>
                  <a:schemeClr val="bg1"/>
                </a:solidFill>
              </a:rPr>
              <a:t>“After all our obedience and good works, we cannot be saved from death or the effects of our individual sins without the grace extended by the atonement of Jesus Christ. </a:t>
            </a:r>
          </a:p>
          <a:p>
            <a:pPr fontAlgn="base"/>
            <a:endParaRPr lang="en-US" dirty="0">
              <a:solidFill>
                <a:schemeClr val="bg1"/>
              </a:solidFill>
            </a:endParaRPr>
          </a:p>
          <a:p>
            <a:pPr fontAlgn="base"/>
            <a:r>
              <a:rPr lang="en-US" dirty="0">
                <a:solidFill>
                  <a:schemeClr val="bg1"/>
                </a:solidFill>
              </a:rPr>
              <a:t>The Book of Mormon makes this clear. It teaches that ‘salvation doth not come by the law alone’ (Mosiah 13:28). </a:t>
            </a:r>
          </a:p>
          <a:p>
            <a:pPr fontAlgn="base"/>
            <a:endParaRPr lang="en-US" dirty="0">
              <a:solidFill>
                <a:schemeClr val="bg1"/>
              </a:solidFill>
            </a:endParaRPr>
          </a:p>
          <a:p>
            <a:pPr fontAlgn="base"/>
            <a:r>
              <a:rPr lang="en-US" dirty="0">
                <a:solidFill>
                  <a:schemeClr val="bg1"/>
                </a:solidFill>
              </a:rPr>
              <a:t>In other words, salvation does not come simply by keeping the commandments. … </a:t>
            </a:r>
          </a:p>
          <a:p>
            <a:pPr fontAlgn="base"/>
            <a:endParaRPr lang="en-US" dirty="0">
              <a:solidFill>
                <a:schemeClr val="bg1"/>
              </a:solidFill>
            </a:endParaRPr>
          </a:p>
          <a:p>
            <a:pPr fontAlgn="base"/>
            <a:r>
              <a:rPr lang="en-US" dirty="0">
                <a:solidFill>
                  <a:schemeClr val="bg1"/>
                </a:solidFill>
              </a:rPr>
              <a:t>Even those who try to obey and serve God with all their heart, might, mind, and strength are ‘unprofitable servants’ (Mosiah 2:21). Man cannot earn his own salvation” </a:t>
            </a:r>
          </a:p>
          <a:p>
            <a:pPr fontAlgn="base"/>
            <a:r>
              <a:rPr lang="en-US" dirty="0" err="1">
                <a:solidFill>
                  <a:schemeClr val="bg1"/>
                </a:solidFill>
              </a:rPr>
              <a:t>Dallin</a:t>
            </a:r>
            <a:r>
              <a:rPr lang="en-US" dirty="0">
                <a:solidFill>
                  <a:schemeClr val="bg1"/>
                </a:solidFill>
              </a:rPr>
              <a:t> H. Oaks</a:t>
            </a:r>
          </a:p>
        </p:txBody>
      </p:sp>
      <p:pic>
        <p:nvPicPr>
          <p:cNvPr id="8" name="Picture 7" descr="Dallin H. Oaks.jpg"/>
          <p:cNvPicPr>
            <a:picLocks noChangeAspect="1"/>
          </p:cNvPicPr>
          <p:nvPr/>
        </p:nvPicPr>
        <p:blipFill>
          <a:blip r:embed="rId3" cstate="print"/>
          <a:stretch>
            <a:fillRect/>
          </a:stretch>
        </p:blipFill>
        <p:spPr>
          <a:xfrm>
            <a:off x="9171433" y="4800600"/>
            <a:ext cx="1283955" cy="1600200"/>
          </a:xfrm>
          <a:prstGeom prst="rect">
            <a:avLst/>
          </a:prstGeom>
        </p:spPr>
      </p:pic>
    </p:spTree>
    <p:extLst>
      <p:ext uri="{BB962C8B-B14F-4D97-AF65-F5344CB8AC3E}">
        <p14:creationId xmlns:p14="http://schemas.microsoft.com/office/powerpoint/2010/main" val="340071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0">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0">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0">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523194E-4F12-4533-B895-93F051634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89560" y="6303336"/>
            <a:ext cx="9144000" cy="307777"/>
          </a:xfrm>
          <a:prstGeom prst="rect">
            <a:avLst/>
          </a:prstGeom>
          <a:noFill/>
        </p:spPr>
        <p:txBody>
          <a:bodyPr wrap="square" rtlCol="0">
            <a:spAutoFit/>
          </a:bodyPr>
          <a:lstStyle/>
          <a:p>
            <a:r>
              <a:rPr lang="en-US" sz="1400" dirty="0">
                <a:solidFill>
                  <a:schemeClr val="bg1"/>
                </a:solidFill>
              </a:rPr>
              <a:t>Mosiah 12:18-24</a:t>
            </a:r>
          </a:p>
        </p:txBody>
      </p:sp>
      <p:sp>
        <p:nvSpPr>
          <p:cNvPr id="4" name="TextBox 3"/>
          <p:cNvSpPr txBox="1"/>
          <p:nvPr/>
        </p:nvSpPr>
        <p:spPr>
          <a:xfrm>
            <a:off x="1524000" y="118873"/>
            <a:ext cx="9144000" cy="769441"/>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rPr>
              <a:t>Survey </a:t>
            </a:r>
          </a:p>
        </p:txBody>
      </p:sp>
      <p:grpSp>
        <p:nvGrpSpPr>
          <p:cNvPr id="5" name="Group 4"/>
          <p:cNvGrpSpPr/>
          <p:nvPr/>
        </p:nvGrpSpPr>
        <p:grpSpPr>
          <a:xfrm>
            <a:off x="1905000" y="914400"/>
            <a:ext cx="8229600" cy="2743200"/>
            <a:chOff x="965200" y="2286000"/>
            <a:chExt cx="7315200" cy="2743200"/>
          </a:xfrm>
        </p:grpSpPr>
        <p:grpSp>
          <p:nvGrpSpPr>
            <p:cNvPr id="6" name="Group 18"/>
            <p:cNvGrpSpPr/>
            <p:nvPr/>
          </p:nvGrpSpPr>
          <p:grpSpPr>
            <a:xfrm>
              <a:off x="965200" y="2286000"/>
              <a:ext cx="7264400" cy="2743200"/>
              <a:chOff x="965200" y="2286000"/>
              <a:chExt cx="7327900" cy="2743200"/>
            </a:xfrm>
          </p:grpSpPr>
          <p:sp>
            <p:nvSpPr>
              <p:cNvPr id="8" name="Rectangle 7"/>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9" idx="1"/>
                <a:endCxn id="9"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1117600" y="2514600"/>
              <a:ext cx="7162800" cy="1323439"/>
            </a:xfrm>
            <a:prstGeom prst="rect">
              <a:avLst/>
            </a:prstGeom>
            <a:noFill/>
          </p:spPr>
          <p:txBody>
            <a:bodyPr wrap="square" rtlCol="0">
              <a:spAutoFit/>
            </a:bodyPr>
            <a:lstStyle/>
            <a:p>
              <a:pPr fontAlgn="base"/>
              <a:r>
                <a:rPr lang="en-US" sz="2000" dirty="0">
                  <a:solidFill>
                    <a:schemeClr val="bg1"/>
                  </a:solidFill>
                  <a:latin typeface="Comic Sans MS" pitchFamily="66" charset="0"/>
                </a:rPr>
                <a:t>I KNOW what it means to live the gospel of Jesus Christ. </a:t>
              </a:r>
            </a:p>
            <a:p>
              <a:pPr fontAlgn="base"/>
              <a:endParaRPr lang="en-US" sz="2000" dirty="0">
                <a:solidFill>
                  <a:schemeClr val="bg1"/>
                </a:solidFill>
                <a:latin typeface="Comic Sans MS" pitchFamily="66" charset="0"/>
              </a:endParaRPr>
            </a:p>
            <a:p>
              <a:pPr fontAlgn="base"/>
              <a:endParaRPr lang="en-US" sz="2000" dirty="0">
                <a:solidFill>
                  <a:schemeClr val="bg1"/>
                </a:solidFill>
                <a:latin typeface="Comic Sans MS" pitchFamily="66" charset="0"/>
              </a:endParaRPr>
            </a:p>
            <a:p>
              <a:pPr fontAlgn="base"/>
              <a:r>
                <a:rPr lang="en-US" sz="2000" dirty="0">
                  <a:solidFill>
                    <a:schemeClr val="bg1"/>
                  </a:solidFill>
                  <a:latin typeface="Comic Sans MS" pitchFamily="66" charset="0"/>
                </a:rPr>
                <a:t>I LIVE the gospel of Jesus Christ. </a:t>
              </a:r>
            </a:p>
          </p:txBody>
        </p:sp>
      </p:grpSp>
      <p:sp>
        <p:nvSpPr>
          <p:cNvPr id="13" name="TextBox 12"/>
          <p:cNvSpPr txBox="1"/>
          <p:nvPr/>
        </p:nvSpPr>
        <p:spPr>
          <a:xfrm>
            <a:off x="1676400" y="3925824"/>
            <a:ext cx="9144000" cy="1815882"/>
          </a:xfrm>
          <a:prstGeom prst="rect">
            <a:avLst/>
          </a:prstGeom>
          <a:noFill/>
        </p:spPr>
        <p:txBody>
          <a:bodyPr wrap="square" rtlCol="0">
            <a:spAutoFit/>
          </a:bodyPr>
          <a:lstStyle/>
          <a:p>
            <a:pPr algn="ctr"/>
            <a:r>
              <a:rPr lang="en-US" sz="2800" dirty="0">
                <a:solidFill>
                  <a:srgbClr val="FFFF00"/>
                </a:solidFill>
              </a:rPr>
              <a:t>How well do these statements describe yourself?</a:t>
            </a:r>
          </a:p>
          <a:p>
            <a:pPr algn="ctr"/>
            <a:endParaRPr lang="en-US" sz="2800" dirty="0">
              <a:solidFill>
                <a:srgbClr val="FFFF00"/>
              </a:solidFill>
            </a:endParaRPr>
          </a:p>
          <a:p>
            <a:pPr algn="ctr"/>
            <a:r>
              <a:rPr lang="en-US" sz="2800" dirty="0">
                <a:solidFill>
                  <a:srgbClr val="FFFF00"/>
                </a:solidFill>
              </a:rPr>
              <a:t>Using a scale of 1 to 10 (with 10 representing that the statement describes you very well)</a:t>
            </a:r>
          </a:p>
        </p:txBody>
      </p:sp>
    </p:spTree>
    <p:extLst>
      <p:ext uri="{BB962C8B-B14F-4D97-AF65-F5344CB8AC3E}">
        <p14:creationId xmlns:p14="http://schemas.microsoft.com/office/powerpoint/2010/main" val="180060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2953EF7-52C7-4D7F-98BF-F603459565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88882" y="6308486"/>
            <a:ext cx="9144000" cy="307777"/>
          </a:xfrm>
          <a:prstGeom prst="rect">
            <a:avLst/>
          </a:prstGeom>
          <a:noFill/>
        </p:spPr>
        <p:txBody>
          <a:bodyPr wrap="square" rtlCol="0">
            <a:spAutoFit/>
          </a:bodyPr>
          <a:lstStyle/>
          <a:p>
            <a:r>
              <a:rPr lang="en-US" sz="1400" dirty="0">
                <a:solidFill>
                  <a:schemeClr val="bg1"/>
                </a:solidFill>
              </a:rPr>
              <a:t>Mosiah 13:27-28</a:t>
            </a:r>
          </a:p>
        </p:txBody>
      </p:sp>
      <p:sp>
        <p:nvSpPr>
          <p:cNvPr id="4" name="TextBox 3"/>
          <p:cNvSpPr txBox="1"/>
          <p:nvPr/>
        </p:nvSpPr>
        <p:spPr>
          <a:xfrm>
            <a:off x="1551432" y="173736"/>
            <a:ext cx="9144000" cy="707886"/>
          </a:xfrm>
          <a:prstGeom prst="rect">
            <a:avLst/>
          </a:prstGeom>
          <a:noFill/>
        </p:spPr>
        <p:txBody>
          <a:bodyPr wrap="square" rtlCol="0">
            <a:spAutoFit/>
          </a:bodyPr>
          <a:lstStyle/>
          <a:p>
            <a:pPr algn="ctr"/>
            <a:r>
              <a:rPr lang="en-US" sz="4000" dirty="0">
                <a:solidFill>
                  <a:schemeClr val="bg1"/>
                </a:solidFill>
                <a:latin typeface="Calibri" panose="020F0502020204030204" pitchFamily="34" charset="0"/>
              </a:rPr>
              <a:t>Understanding the Role of Jesus Christ</a:t>
            </a:r>
          </a:p>
        </p:txBody>
      </p:sp>
      <p:sp>
        <p:nvSpPr>
          <p:cNvPr id="164" name="TextBox 163"/>
          <p:cNvSpPr txBox="1"/>
          <p:nvPr/>
        </p:nvSpPr>
        <p:spPr>
          <a:xfrm>
            <a:off x="1676400" y="4495800"/>
            <a:ext cx="8991600" cy="1569660"/>
          </a:xfrm>
          <a:prstGeom prst="rect">
            <a:avLst/>
          </a:prstGeom>
          <a:noFill/>
        </p:spPr>
        <p:txBody>
          <a:bodyPr wrap="square" rtlCol="0">
            <a:spAutoFit/>
          </a:bodyPr>
          <a:lstStyle/>
          <a:p>
            <a:pPr fontAlgn="base"/>
            <a:r>
              <a:rPr lang="en-US" sz="2400" dirty="0">
                <a:solidFill>
                  <a:srgbClr val="FFFF00"/>
                </a:solidFill>
              </a:rPr>
              <a:t>Jesus Christ has carried my sorrows, such as …</a:t>
            </a:r>
          </a:p>
          <a:p>
            <a:pPr fontAlgn="base"/>
            <a:endParaRPr lang="en-US" sz="2400" dirty="0">
              <a:solidFill>
                <a:srgbClr val="FFFF00"/>
              </a:solidFill>
            </a:endParaRPr>
          </a:p>
          <a:p>
            <a:pPr fontAlgn="base"/>
            <a:endParaRPr lang="en-US" sz="2400" dirty="0">
              <a:solidFill>
                <a:srgbClr val="FFFF00"/>
              </a:solidFill>
            </a:endParaRPr>
          </a:p>
          <a:p>
            <a:pPr fontAlgn="base"/>
            <a:r>
              <a:rPr lang="en-US" sz="2400" dirty="0">
                <a:solidFill>
                  <a:srgbClr val="FFFF00"/>
                </a:solidFill>
              </a:rPr>
              <a:t>Jesus Christ was wounded and bruised for my transgressions, such as …</a:t>
            </a:r>
          </a:p>
        </p:txBody>
      </p:sp>
      <p:grpSp>
        <p:nvGrpSpPr>
          <p:cNvPr id="8" name="Group 7"/>
          <p:cNvGrpSpPr/>
          <p:nvPr/>
        </p:nvGrpSpPr>
        <p:grpSpPr>
          <a:xfrm>
            <a:off x="1905000" y="1066800"/>
            <a:ext cx="8229600" cy="3200400"/>
            <a:chOff x="965200" y="2286000"/>
            <a:chExt cx="7315200" cy="2743200"/>
          </a:xfrm>
        </p:grpSpPr>
        <p:grpSp>
          <p:nvGrpSpPr>
            <p:cNvPr id="9" name="Group 18"/>
            <p:cNvGrpSpPr/>
            <p:nvPr/>
          </p:nvGrpSpPr>
          <p:grpSpPr>
            <a:xfrm>
              <a:off x="965200" y="2286000"/>
              <a:ext cx="7264400" cy="2743200"/>
              <a:chOff x="965200" y="2286000"/>
              <a:chExt cx="7327900" cy="2743200"/>
            </a:xfrm>
          </p:grpSpPr>
          <p:sp>
            <p:nvSpPr>
              <p:cNvPr id="12" name="Rectangle 11"/>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13" idx="1"/>
                <a:endCxn id="13"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1117600" y="2514600"/>
              <a:ext cx="7162800" cy="923330"/>
            </a:xfrm>
            <a:prstGeom prst="rect">
              <a:avLst/>
            </a:prstGeom>
            <a:noFill/>
          </p:spPr>
          <p:txBody>
            <a:bodyPr wrap="square" rtlCol="0">
              <a:spAutoFit/>
            </a:bodyPr>
            <a:lstStyle/>
            <a:p>
              <a:pPr algn="ctr" fontAlgn="base"/>
              <a:r>
                <a:rPr lang="en-US" sz="3200" dirty="0">
                  <a:solidFill>
                    <a:schemeClr val="bg1"/>
                  </a:solidFill>
                  <a:latin typeface="Comic Sans MS" pitchFamily="66" charset="0"/>
                </a:rPr>
                <a:t>No one can be saved except through the Atonement of Jesus Christ</a:t>
              </a:r>
            </a:p>
          </p:txBody>
        </p:sp>
      </p:grpSp>
      <p:pic>
        <p:nvPicPr>
          <p:cNvPr id="6" name="Picture 5">
            <a:extLst>
              <a:ext uri="{FF2B5EF4-FFF2-40B4-BE49-F238E27FC236}">
                <a16:creationId xmlns:a16="http://schemas.microsoft.com/office/drawing/2014/main" id="{E8B57779-7222-4E63-9822-8D5C37C96F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2908" y="2616136"/>
            <a:ext cx="2362200" cy="1552575"/>
          </a:xfrm>
          <a:prstGeom prst="rect">
            <a:avLst/>
          </a:prstGeom>
        </p:spPr>
      </p:pic>
      <p:pic>
        <p:nvPicPr>
          <p:cNvPr id="10" name="Picture 9">
            <a:extLst>
              <a:ext uri="{FF2B5EF4-FFF2-40B4-BE49-F238E27FC236}">
                <a16:creationId xmlns:a16="http://schemas.microsoft.com/office/drawing/2014/main" id="{9F8C97DB-37EE-4A1C-B9D0-E9B60C1ECC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8802" y="2628976"/>
            <a:ext cx="2095500" cy="1552575"/>
          </a:xfrm>
          <a:prstGeom prst="rect">
            <a:avLst/>
          </a:prstGeom>
        </p:spPr>
      </p:pic>
    </p:spTree>
    <p:extLst>
      <p:ext uri="{BB962C8B-B14F-4D97-AF65-F5344CB8AC3E}">
        <p14:creationId xmlns:p14="http://schemas.microsoft.com/office/powerpoint/2010/main" val="93216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47"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500"/>
                                        <p:tgtEl>
                                          <p:spTgt spid="6"/>
                                        </p:tgtEl>
                                      </p:cBhvr>
                                    </p:animEffect>
                                    <p:anim calcmode="lin" valueType="num">
                                      <p:cBhvr>
                                        <p:cTn id="11" dur="1500" fill="hold"/>
                                        <p:tgtEl>
                                          <p:spTgt spid="6"/>
                                        </p:tgtEl>
                                        <p:attrNameLst>
                                          <p:attrName>ppt_x</p:attrName>
                                        </p:attrNameLst>
                                      </p:cBhvr>
                                      <p:tavLst>
                                        <p:tav tm="0">
                                          <p:val>
                                            <p:strVal val="#ppt_x"/>
                                          </p:val>
                                        </p:tav>
                                        <p:tav tm="100000">
                                          <p:val>
                                            <p:strVal val="#ppt_x"/>
                                          </p:val>
                                        </p:tav>
                                      </p:tavLst>
                                    </p:anim>
                                    <p:anim calcmode="lin" valueType="num">
                                      <p:cBhvr>
                                        <p:cTn id="12" dur="1500" fill="hold"/>
                                        <p:tgtEl>
                                          <p:spTgt spid="6"/>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500"/>
                                        <p:tgtEl>
                                          <p:spTgt spid="10"/>
                                        </p:tgtEl>
                                      </p:cBhvr>
                                    </p:animEffect>
                                    <p:anim calcmode="lin" valueType="num">
                                      <p:cBhvr>
                                        <p:cTn id="16" dur="1500" fill="hold"/>
                                        <p:tgtEl>
                                          <p:spTgt spid="10"/>
                                        </p:tgtEl>
                                        <p:attrNameLst>
                                          <p:attrName>ppt_x</p:attrName>
                                        </p:attrNameLst>
                                      </p:cBhvr>
                                      <p:tavLst>
                                        <p:tav tm="0">
                                          <p:val>
                                            <p:strVal val="#ppt_x"/>
                                          </p:val>
                                        </p:tav>
                                        <p:tav tm="100000">
                                          <p:val>
                                            <p:strVal val="#ppt_x"/>
                                          </p:val>
                                        </p:tav>
                                      </p:tavLst>
                                    </p:anim>
                                    <p:anim calcmode="lin" valueType="num">
                                      <p:cBhvr>
                                        <p:cTn id="17" dur="1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64">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6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6A7D8C1-14AB-4178-B943-99338D1200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34696" y="6349056"/>
            <a:ext cx="9144000" cy="307777"/>
          </a:xfrm>
          <a:prstGeom prst="rect">
            <a:avLst/>
          </a:prstGeom>
          <a:noFill/>
        </p:spPr>
        <p:txBody>
          <a:bodyPr wrap="square" rtlCol="0">
            <a:spAutoFit/>
          </a:bodyPr>
          <a:lstStyle/>
          <a:p>
            <a:r>
              <a:rPr lang="en-US" sz="1400" dirty="0">
                <a:solidFill>
                  <a:schemeClr val="bg1"/>
                </a:solidFill>
              </a:rPr>
              <a:t>Mosiah 14:1-12   Isaiah 53</a:t>
            </a:r>
          </a:p>
        </p:txBody>
      </p:sp>
      <p:sp>
        <p:nvSpPr>
          <p:cNvPr id="4" name="TextBox 3"/>
          <p:cNvSpPr txBox="1"/>
          <p:nvPr/>
        </p:nvSpPr>
        <p:spPr>
          <a:xfrm>
            <a:off x="1524000" y="155448"/>
            <a:ext cx="9144000" cy="707886"/>
          </a:xfrm>
          <a:prstGeom prst="rect">
            <a:avLst/>
          </a:prstGeom>
          <a:noFill/>
        </p:spPr>
        <p:txBody>
          <a:bodyPr wrap="square" rtlCol="0">
            <a:spAutoFit/>
          </a:bodyPr>
          <a:lstStyle/>
          <a:p>
            <a:pPr algn="ctr"/>
            <a:r>
              <a:rPr lang="en-US" sz="4000" dirty="0">
                <a:solidFill>
                  <a:schemeClr val="bg1"/>
                </a:solidFill>
                <a:latin typeface="Calibri" panose="020F0502020204030204" pitchFamily="34" charset="0"/>
              </a:rPr>
              <a:t>All Prophets Testify of Christ</a:t>
            </a:r>
          </a:p>
        </p:txBody>
      </p:sp>
      <p:sp>
        <p:nvSpPr>
          <p:cNvPr id="20" name="TextBox 19"/>
          <p:cNvSpPr txBox="1"/>
          <p:nvPr/>
        </p:nvSpPr>
        <p:spPr>
          <a:xfrm>
            <a:off x="3904488" y="1042417"/>
            <a:ext cx="3550920" cy="5293757"/>
          </a:xfrm>
          <a:prstGeom prst="rect">
            <a:avLst/>
          </a:prstGeom>
          <a:noFill/>
        </p:spPr>
        <p:txBody>
          <a:bodyPr wrap="square" rtlCol="0">
            <a:spAutoFit/>
          </a:bodyPr>
          <a:lstStyle/>
          <a:p>
            <a:r>
              <a:rPr lang="en-US" dirty="0">
                <a:solidFill>
                  <a:schemeClr val="bg1"/>
                </a:solidFill>
              </a:rPr>
              <a:t>A prophet is a man called by God to be His representative on earth. When a prophet speaks for God, it is as if God were speaking (see D&amp;C 1:38). </a:t>
            </a:r>
          </a:p>
          <a:p>
            <a:endParaRPr lang="en-US" dirty="0">
              <a:solidFill>
                <a:schemeClr val="bg1"/>
              </a:solidFill>
            </a:endParaRPr>
          </a:p>
          <a:p>
            <a:r>
              <a:rPr lang="en-US" dirty="0">
                <a:solidFill>
                  <a:schemeClr val="bg1"/>
                </a:solidFill>
              </a:rPr>
              <a:t>A prophet is also a special witness for Christ, testifying of His divinity and teaching His gospel. A prophet teaches truth and interprets the word of God. </a:t>
            </a:r>
          </a:p>
          <a:p>
            <a:endParaRPr lang="en-US" dirty="0">
              <a:solidFill>
                <a:schemeClr val="bg1"/>
              </a:solidFill>
            </a:endParaRPr>
          </a:p>
          <a:p>
            <a:r>
              <a:rPr lang="en-US" dirty="0">
                <a:solidFill>
                  <a:schemeClr val="bg1"/>
                </a:solidFill>
              </a:rPr>
              <a:t>He calls the unrighteous to repentance. He receives revelations and directions from the Lord for our benefit. He may see into the future and foretell coming events so that the world may be warned</a:t>
            </a:r>
            <a:r>
              <a:rPr lang="en-US" sz="1400" dirty="0">
                <a:solidFill>
                  <a:schemeClr val="bg1"/>
                </a:solidFill>
              </a:rPr>
              <a:t>.</a:t>
            </a:r>
          </a:p>
          <a:p>
            <a:r>
              <a:rPr lang="en-US" sz="1400" i="1" dirty="0">
                <a:solidFill>
                  <a:schemeClr val="bg1"/>
                </a:solidFill>
              </a:rPr>
              <a:t>Gospel Principles</a:t>
            </a:r>
          </a:p>
        </p:txBody>
      </p:sp>
      <p:pic>
        <p:nvPicPr>
          <p:cNvPr id="6" name="Picture 5">
            <a:extLst>
              <a:ext uri="{FF2B5EF4-FFF2-40B4-BE49-F238E27FC236}">
                <a16:creationId xmlns:a16="http://schemas.microsoft.com/office/drawing/2014/main" id="{C3261D46-C9C5-4F9B-BFE1-FDF05D25DE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6840" y="894397"/>
            <a:ext cx="2241220" cy="2498027"/>
          </a:xfrm>
          <a:prstGeom prst="rect">
            <a:avLst/>
          </a:prstGeom>
        </p:spPr>
      </p:pic>
      <p:pic>
        <p:nvPicPr>
          <p:cNvPr id="8" name="Picture 7">
            <a:extLst>
              <a:ext uri="{FF2B5EF4-FFF2-40B4-BE49-F238E27FC236}">
                <a16:creationId xmlns:a16="http://schemas.microsoft.com/office/drawing/2014/main" id="{521AE496-A370-4EC3-8FA3-1DB730C6D0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6679" y="938861"/>
            <a:ext cx="3683013" cy="2211570"/>
          </a:xfrm>
          <a:prstGeom prst="rect">
            <a:avLst/>
          </a:prstGeom>
        </p:spPr>
      </p:pic>
      <p:pic>
        <p:nvPicPr>
          <p:cNvPr id="11" name="Picture 10">
            <a:extLst>
              <a:ext uri="{FF2B5EF4-FFF2-40B4-BE49-F238E27FC236}">
                <a16:creationId xmlns:a16="http://schemas.microsoft.com/office/drawing/2014/main" id="{5810EFF2-3E0B-43DF-A375-1765C83C4A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3831" y="3968496"/>
            <a:ext cx="1983821" cy="2407120"/>
          </a:xfrm>
          <a:prstGeom prst="rect">
            <a:avLst/>
          </a:prstGeom>
        </p:spPr>
      </p:pic>
      <p:pic>
        <p:nvPicPr>
          <p:cNvPr id="13" name="Picture 12">
            <a:extLst>
              <a:ext uri="{FF2B5EF4-FFF2-40B4-BE49-F238E27FC236}">
                <a16:creationId xmlns:a16="http://schemas.microsoft.com/office/drawing/2014/main" id="{EEE3A502-311D-4A30-81F9-8BDD8B13BA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13827" y="3669259"/>
            <a:ext cx="1876425" cy="2486025"/>
          </a:xfrm>
          <a:prstGeom prst="rect">
            <a:avLst/>
          </a:prstGeom>
        </p:spPr>
      </p:pic>
    </p:spTree>
    <p:extLst>
      <p:ext uri="{BB962C8B-B14F-4D97-AF65-F5344CB8AC3E}">
        <p14:creationId xmlns:p14="http://schemas.microsoft.com/office/powerpoint/2010/main" val="56364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36EF4C-E487-43EC-8586-7E6E7868AB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35280" y="268225"/>
            <a:ext cx="8610600" cy="4524315"/>
          </a:xfrm>
          <a:prstGeom prst="rect">
            <a:avLst/>
          </a:prstGeom>
          <a:noFill/>
        </p:spPr>
        <p:txBody>
          <a:bodyPr wrap="square" rtlCol="0">
            <a:spAutoFit/>
          </a:bodyPr>
          <a:lstStyle/>
          <a:p>
            <a:r>
              <a:rPr lang="en-US" sz="1600" dirty="0">
                <a:solidFill>
                  <a:schemeClr val="bg1"/>
                </a:solidFill>
              </a:rPr>
              <a:t>Sources:</a:t>
            </a:r>
          </a:p>
          <a:p>
            <a:endParaRPr lang="en-US" sz="1600" dirty="0">
              <a:solidFill>
                <a:schemeClr val="bg1"/>
              </a:solidFill>
            </a:endParaRPr>
          </a:p>
          <a:p>
            <a:r>
              <a:rPr lang="en-US" sz="1600" dirty="0">
                <a:solidFill>
                  <a:schemeClr val="bg1"/>
                </a:solidFill>
              </a:rPr>
              <a:t>Gordon B. Hinckley (“Our Solemn Responsibilities,” </a:t>
            </a:r>
            <a:r>
              <a:rPr lang="en-US" sz="1600" i="1" dirty="0">
                <a:solidFill>
                  <a:schemeClr val="bg1"/>
                </a:solidFill>
              </a:rPr>
              <a:t>Ensign,</a:t>
            </a:r>
            <a:r>
              <a:rPr lang="en-US" sz="1600" dirty="0">
                <a:solidFill>
                  <a:schemeClr val="bg1"/>
                </a:solidFill>
              </a:rPr>
              <a:t> Nov. 1991, 51).</a:t>
            </a:r>
          </a:p>
          <a:p>
            <a:r>
              <a:rPr lang="en-US" sz="1600" i="1" dirty="0">
                <a:solidFill>
                  <a:schemeClr val="bg1"/>
                </a:solidFill>
              </a:rPr>
              <a:t>Old Testament: Gospel Doctrine Teacher’s Manual</a:t>
            </a:r>
            <a:r>
              <a:rPr lang="en-US" sz="1600" dirty="0">
                <a:solidFill>
                  <a:schemeClr val="bg1"/>
                </a:solidFill>
              </a:rPr>
              <a:t>, (2001), 187–89</a:t>
            </a:r>
          </a:p>
          <a:p>
            <a:pPr fontAlgn="base"/>
            <a:r>
              <a:rPr lang="en-US" sz="1600" dirty="0">
                <a:solidFill>
                  <a:schemeClr val="bg1"/>
                </a:solidFill>
              </a:rPr>
              <a:t>Ezra Taft Benson “Watchman, Warn the Wicked” Ensign July 1973</a:t>
            </a:r>
          </a:p>
          <a:p>
            <a:pPr fontAlgn="base"/>
            <a:r>
              <a:rPr lang="en-US" sz="1600" dirty="0">
                <a:solidFill>
                  <a:schemeClr val="bg1"/>
                </a:solidFill>
              </a:rPr>
              <a:t>Neil L. Andersen “Repent … That I May Heal You” October 2009 General Con.</a:t>
            </a:r>
          </a:p>
          <a:p>
            <a:pPr fontAlgn="base"/>
            <a:r>
              <a:rPr lang="en-US" sz="1600" dirty="0">
                <a:solidFill>
                  <a:schemeClr val="bg1"/>
                </a:solidFill>
              </a:rPr>
              <a:t>Joseph Fielding </a:t>
            </a:r>
            <a:r>
              <a:rPr lang="en-US" sz="1600" dirty="0" err="1">
                <a:solidFill>
                  <a:schemeClr val="bg1"/>
                </a:solidFill>
              </a:rPr>
              <a:t>McConkie</a:t>
            </a:r>
            <a:r>
              <a:rPr lang="en-US" sz="1600" dirty="0">
                <a:solidFill>
                  <a:schemeClr val="bg1"/>
                </a:solidFill>
              </a:rPr>
              <a:t> and Robert L. Millet Doctrinal Commentary on the Book of Mormon Vol. 2 pg. 209, 214</a:t>
            </a:r>
          </a:p>
          <a:p>
            <a:pPr fontAlgn="base"/>
            <a:r>
              <a:rPr lang="en-US" sz="1600" dirty="0">
                <a:solidFill>
                  <a:schemeClr val="bg1"/>
                </a:solidFill>
              </a:rPr>
              <a:t>Joseph Smith--History 1:9</a:t>
            </a:r>
          </a:p>
          <a:p>
            <a:pPr fontAlgn="base"/>
            <a:r>
              <a:rPr lang="en-US" sz="1600" dirty="0" err="1">
                <a:solidFill>
                  <a:schemeClr val="bg1"/>
                </a:solidFill>
              </a:rPr>
              <a:t>Dallin</a:t>
            </a:r>
            <a:r>
              <a:rPr lang="en-US" sz="1600" dirty="0">
                <a:solidFill>
                  <a:schemeClr val="bg1"/>
                </a:solidFill>
              </a:rPr>
              <a:t> H. Oaks (“Another Testament of Jesus Christ,” </a:t>
            </a:r>
            <a:r>
              <a:rPr lang="en-US" sz="1600" i="1" dirty="0">
                <a:solidFill>
                  <a:schemeClr val="bg1"/>
                </a:solidFill>
              </a:rPr>
              <a:t>Ensign,</a:t>
            </a:r>
            <a:r>
              <a:rPr lang="en-US" sz="1600" dirty="0">
                <a:solidFill>
                  <a:schemeClr val="bg1"/>
                </a:solidFill>
              </a:rPr>
              <a:t> Mar. 1994, 67).</a:t>
            </a:r>
          </a:p>
          <a:p>
            <a:pPr fontAlgn="base"/>
            <a:r>
              <a:rPr lang="en-US" sz="1600" b="0" i="0" dirty="0">
                <a:solidFill>
                  <a:schemeClr val="bg1"/>
                </a:solidFill>
                <a:effectLst/>
                <a:latin typeface="Open Sans"/>
              </a:rPr>
              <a:t>Bonnie L. </a:t>
            </a:r>
            <a:r>
              <a:rPr lang="en-US" sz="1600" b="0" i="0" dirty="0" err="1">
                <a:solidFill>
                  <a:schemeClr val="bg1"/>
                </a:solidFill>
                <a:effectLst/>
                <a:latin typeface="Open Sans"/>
              </a:rPr>
              <a:t>Oscarson</a:t>
            </a:r>
            <a:r>
              <a:rPr lang="en-US" sz="1600" b="0" i="0" dirty="0">
                <a:solidFill>
                  <a:schemeClr val="bg1"/>
                </a:solidFill>
                <a:effectLst/>
                <a:latin typeface="Open Sans"/>
              </a:rPr>
              <a:t>, </a:t>
            </a:r>
            <a:r>
              <a:rPr lang="en-US" sz="1600" dirty="0">
                <a:solidFill>
                  <a:schemeClr val="bg1"/>
                </a:solidFill>
                <a:latin typeface="Open Sans"/>
              </a:rPr>
              <a:t>“Do I Believe?” </a:t>
            </a:r>
            <a:r>
              <a:rPr lang="en-US" sz="1600" b="0" i="1" dirty="0">
                <a:solidFill>
                  <a:schemeClr val="bg1"/>
                </a:solidFill>
                <a:effectLst/>
                <a:latin typeface="Open Sans"/>
              </a:rPr>
              <a:t>Ensign</a:t>
            </a:r>
            <a:r>
              <a:rPr lang="en-US" sz="1600" b="0" i="0" dirty="0">
                <a:solidFill>
                  <a:schemeClr val="bg1"/>
                </a:solidFill>
                <a:effectLst/>
                <a:latin typeface="Open Sans"/>
              </a:rPr>
              <a:t> or </a:t>
            </a:r>
            <a:r>
              <a:rPr lang="en-US" sz="1600" b="0" i="1" dirty="0">
                <a:solidFill>
                  <a:schemeClr val="bg1"/>
                </a:solidFill>
                <a:effectLst/>
                <a:latin typeface="Open Sans"/>
              </a:rPr>
              <a:t>Liahona,</a:t>
            </a:r>
            <a:r>
              <a:rPr lang="en-US" sz="1600" b="0" i="0" dirty="0">
                <a:solidFill>
                  <a:schemeClr val="bg1"/>
                </a:solidFill>
                <a:effectLst/>
                <a:latin typeface="Open Sans"/>
              </a:rPr>
              <a:t> May 2016, 88).</a:t>
            </a:r>
            <a:endParaRPr lang="en-US" sz="1600" dirty="0">
              <a:solidFill>
                <a:schemeClr val="bg1"/>
              </a:solidFill>
            </a:endParaRPr>
          </a:p>
          <a:p>
            <a:pPr fontAlgn="base"/>
            <a:r>
              <a:rPr lang="en-US" sz="1600" dirty="0">
                <a:solidFill>
                  <a:schemeClr val="bg1"/>
                </a:solidFill>
              </a:rPr>
              <a:t>Jeffrey R. Holland (</a:t>
            </a:r>
            <a:r>
              <a:rPr lang="en-US" sz="1600" i="1" dirty="0">
                <a:solidFill>
                  <a:schemeClr val="bg1"/>
                </a:solidFill>
              </a:rPr>
              <a:t>Christ and the New Covenant: The Messianic Message of the Book of Mormon</a:t>
            </a:r>
            <a:r>
              <a:rPr lang="en-US" sz="1600" dirty="0">
                <a:solidFill>
                  <a:schemeClr val="bg1"/>
                </a:solidFill>
              </a:rPr>
              <a:t> [1997], 136–37, 147; see also2 Nephi 11:4; Mosiah 16:14–15).</a:t>
            </a:r>
          </a:p>
          <a:p>
            <a:pPr fontAlgn="base"/>
            <a:r>
              <a:rPr lang="en-US" sz="1600" dirty="0">
                <a:solidFill>
                  <a:schemeClr val="bg1"/>
                </a:solidFill>
              </a:rPr>
              <a:t>Student Manual Institute of Religion 121-122 Book of Mormon </a:t>
            </a:r>
            <a:r>
              <a:rPr lang="en-US" sz="1600" dirty="0" err="1">
                <a:solidFill>
                  <a:schemeClr val="bg1"/>
                </a:solidFill>
              </a:rPr>
              <a:t>pg</a:t>
            </a:r>
            <a:r>
              <a:rPr lang="en-US" sz="1600" dirty="0">
                <a:solidFill>
                  <a:schemeClr val="bg1"/>
                </a:solidFill>
              </a:rPr>
              <a:t> 192</a:t>
            </a:r>
          </a:p>
          <a:p>
            <a:pPr fontAlgn="base"/>
            <a:r>
              <a:rPr lang="en-US" sz="1600" dirty="0">
                <a:solidFill>
                  <a:schemeClr val="bg1"/>
                </a:solidFill>
              </a:rPr>
              <a:t>Gospel  Principles Chapter 9 Prophets of God (2011); 39-43</a:t>
            </a:r>
          </a:p>
          <a:p>
            <a:pPr fontAlgn="base"/>
            <a:endParaRPr lang="en-US" sz="1600" dirty="0">
              <a:solidFill>
                <a:schemeClr val="bg1"/>
              </a:solidFill>
            </a:endParaRPr>
          </a:p>
          <a:p>
            <a:endParaRPr lang="en-US" sz="1600" dirty="0">
              <a:solidFill>
                <a:schemeClr val="bg1"/>
              </a:solidFill>
            </a:endParaRPr>
          </a:p>
          <a:p>
            <a:endParaRPr lang="en-US" sz="1600" dirty="0">
              <a:solidFill>
                <a:schemeClr val="bg1"/>
              </a:solidFill>
            </a:endParaRPr>
          </a:p>
        </p:txBody>
      </p:sp>
      <p:sp>
        <p:nvSpPr>
          <p:cNvPr id="6" name="Footer Placeholder 14">
            <a:extLst>
              <a:ext uri="{FF2B5EF4-FFF2-40B4-BE49-F238E27FC236}">
                <a16:creationId xmlns:a16="http://schemas.microsoft.com/office/drawing/2014/main" id="{FC55D202-3B3B-4826-AE1E-E8DBDB7EDDAF}"/>
              </a:ext>
            </a:extLst>
          </p:cNvPr>
          <p:cNvSpPr>
            <a:spLocks noGrp="1"/>
          </p:cNvSpPr>
          <p:nvPr/>
        </p:nvSpPr>
        <p:spPr>
          <a:xfrm>
            <a:off x="152400" y="6318504"/>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1786435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524000" y="1"/>
          <a:ext cx="9144000" cy="6858003"/>
        </p:xfrm>
        <a:graphic>
          <a:graphicData uri="http://schemas.openxmlformats.org/drawingml/2006/table">
            <a:tbl>
              <a:tblPr firstRow="1" bandRow="1">
                <a:tableStyleId>{5940675A-B579-460E-94D1-54222C63F5DA}</a:tableStyleId>
              </a:tblPr>
              <a:tblGrid>
                <a:gridCol w="50292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gridCol w="990600">
                  <a:extLst>
                    <a:ext uri="{9D8B030D-6E8A-4147-A177-3AD203B41FA5}">
                      <a16:colId xmlns:a16="http://schemas.microsoft.com/office/drawing/2014/main" val="20004"/>
                    </a:ext>
                  </a:extLst>
                </a:gridCol>
              </a:tblGrid>
              <a:tr h="479311">
                <a:tc>
                  <a:txBody>
                    <a:bodyPr/>
                    <a:lstStyle/>
                    <a:p>
                      <a:r>
                        <a:rPr lang="en-US" sz="1600" dirty="0"/>
                        <a:t>How well do I Keep the Commandments?</a:t>
                      </a:r>
                    </a:p>
                  </a:txBody>
                  <a:tcPr/>
                </a:tc>
                <a:tc>
                  <a:txBody>
                    <a:bodyPr/>
                    <a:lstStyle/>
                    <a:p>
                      <a:pPr algn="ctr"/>
                      <a:r>
                        <a:rPr lang="en-US" sz="1100" dirty="0"/>
                        <a:t>Almost Never</a:t>
                      </a:r>
                    </a:p>
                  </a:txBody>
                  <a:tcPr/>
                </a:tc>
                <a:tc>
                  <a:txBody>
                    <a:bodyPr/>
                    <a:lstStyle/>
                    <a:p>
                      <a:pPr algn="ctr"/>
                      <a:r>
                        <a:rPr lang="en-US" sz="1100" dirty="0"/>
                        <a:t>Some of the time</a:t>
                      </a:r>
                    </a:p>
                  </a:txBody>
                  <a:tcPr/>
                </a:tc>
                <a:tc>
                  <a:txBody>
                    <a:bodyPr/>
                    <a:lstStyle/>
                    <a:p>
                      <a:pPr algn="ctr"/>
                      <a:r>
                        <a:rPr lang="en-US" sz="1100" dirty="0"/>
                        <a:t>Much of the time</a:t>
                      </a:r>
                    </a:p>
                  </a:txBody>
                  <a:tcPr/>
                </a:tc>
                <a:tc>
                  <a:txBody>
                    <a:bodyPr/>
                    <a:lstStyle/>
                    <a:p>
                      <a:pPr algn="ctr"/>
                      <a:r>
                        <a:rPr lang="en-US" sz="1100" dirty="0"/>
                        <a:t>Almost always</a:t>
                      </a:r>
                    </a:p>
                  </a:txBody>
                  <a:tcPr/>
                </a:tc>
                <a:extLst>
                  <a:ext uri="{0D108BD9-81ED-4DB2-BD59-A6C34878D82A}">
                    <a16:rowId xmlns:a16="http://schemas.microsoft.com/office/drawing/2014/main" val="10000"/>
                  </a:ext>
                </a:extLst>
              </a:tr>
              <a:tr h="650494">
                <a:tc>
                  <a:txBody>
                    <a:bodyPr/>
                    <a:lstStyle/>
                    <a:p>
                      <a:r>
                        <a:rPr lang="en-US" sz="1600" b="0" i="0" kern="1200" dirty="0">
                          <a:solidFill>
                            <a:schemeClr val="tx1"/>
                          </a:solidFill>
                          <a:latin typeface="+mn-lt"/>
                          <a:ea typeface="+mn-ea"/>
                          <a:cs typeface="+mn-cs"/>
                        </a:rPr>
                        <a:t>1. I love God and put Him first in my life (before friends, hobbies, my own desires, and so on).</a:t>
                      </a:r>
                      <a:endParaRPr lang="en-US" sz="1600"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1"/>
                  </a:ext>
                </a:extLst>
              </a:tr>
              <a:tr h="924386">
                <a:tc>
                  <a:txBody>
                    <a:bodyPr/>
                    <a:lstStyle/>
                    <a:p>
                      <a:r>
                        <a:rPr lang="en-US" sz="1600" b="0" i="0" kern="1200" dirty="0">
                          <a:solidFill>
                            <a:schemeClr val="tx1"/>
                          </a:solidFill>
                          <a:latin typeface="+mn-lt"/>
                          <a:ea typeface="+mn-ea"/>
                          <a:cs typeface="+mn-cs"/>
                        </a:rPr>
                        <a:t>2. I avoid worshipping graven images or idols (including entertainers, sports stars, material possessions, and so on).</a:t>
                      </a:r>
                      <a:endParaRPr lang="en-US" sz="1600"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410838">
                <a:tc>
                  <a:txBody>
                    <a:bodyPr/>
                    <a:lstStyle/>
                    <a:p>
                      <a:r>
                        <a:rPr lang="en-US" sz="1600" b="0" i="0" kern="1200" dirty="0">
                          <a:solidFill>
                            <a:schemeClr val="tx1"/>
                          </a:solidFill>
                          <a:latin typeface="+mn-lt"/>
                          <a:ea typeface="+mn-ea"/>
                          <a:cs typeface="+mn-cs"/>
                        </a:rPr>
                        <a:t>3. I speak the Lord’s name with reverence.</a:t>
                      </a:r>
                      <a:endParaRPr lang="en-US" sz="1600"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650494">
                <a:tc>
                  <a:txBody>
                    <a:bodyPr/>
                    <a:lstStyle/>
                    <a:p>
                      <a:r>
                        <a:rPr lang="en-US" sz="1600" b="0" i="0" kern="1200" dirty="0">
                          <a:solidFill>
                            <a:schemeClr val="tx1"/>
                          </a:solidFill>
                          <a:latin typeface="+mn-lt"/>
                          <a:ea typeface="+mn-ea"/>
                          <a:cs typeface="+mn-cs"/>
                        </a:rPr>
                        <a:t>4. I keep the Sabbath day holy by recognizing it as the Lord’s day, not mine.</a:t>
                      </a:r>
                      <a:endParaRPr lang="en-US" sz="1600"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4"/>
                  </a:ext>
                </a:extLst>
              </a:tr>
              <a:tr h="410838">
                <a:tc>
                  <a:txBody>
                    <a:bodyPr/>
                    <a:lstStyle/>
                    <a:p>
                      <a:r>
                        <a:rPr lang="en-US" sz="1600" b="0" i="0" kern="1200" dirty="0">
                          <a:solidFill>
                            <a:schemeClr val="tx1"/>
                          </a:solidFill>
                          <a:latin typeface="+mn-lt"/>
                          <a:ea typeface="+mn-ea"/>
                          <a:cs typeface="+mn-cs"/>
                        </a:rPr>
                        <a:t>5. I honor my parents by being obedient and respectful.</a:t>
                      </a:r>
                      <a:endParaRPr lang="en-US" sz="1600"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5"/>
                  </a:ext>
                </a:extLst>
              </a:tr>
              <a:tr h="650494">
                <a:tc>
                  <a:txBody>
                    <a:bodyPr/>
                    <a:lstStyle/>
                    <a:p>
                      <a:r>
                        <a:rPr lang="en-US" sz="1600" b="0" i="0" kern="1200" dirty="0">
                          <a:solidFill>
                            <a:schemeClr val="tx1"/>
                          </a:solidFill>
                          <a:latin typeface="+mn-lt"/>
                          <a:ea typeface="+mn-ea"/>
                          <a:cs typeface="+mn-cs"/>
                        </a:rPr>
                        <a:t>6. I control my anger and do not act violently toward others.</a:t>
                      </a:r>
                      <a:endParaRPr lang="en-US" sz="1600"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6"/>
                  </a:ext>
                </a:extLst>
              </a:tr>
              <a:tr h="866612">
                <a:tc>
                  <a:txBody>
                    <a:bodyPr/>
                    <a:lstStyle/>
                    <a:p>
                      <a:r>
                        <a:rPr lang="en-US" sz="1600" b="0" i="0" kern="1200" dirty="0">
                          <a:solidFill>
                            <a:schemeClr val="tx1"/>
                          </a:solidFill>
                          <a:latin typeface="+mn-lt"/>
                          <a:ea typeface="+mn-ea"/>
                          <a:cs typeface="+mn-cs"/>
                        </a:rPr>
                        <a:t>7. I remain sexually pure. I avoid inappropriate images, language, and actions.</a:t>
                      </a:r>
                      <a:endParaRPr lang="en-US" sz="1600"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7"/>
                  </a:ext>
                </a:extLst>
              </a:tr>
              <a:tr h="434376">
                <a:tc>
                  <a:txBody>
                    <a:bodyPr/>
                    <a:lstStyle/>
                    <a:p>
                      <a:r>
                        <a:rPr lang="en-US" sz="1600" b="0" i="0" kern="1200" dirty="0">
                          <a:solidFill>
                            <a:schemeClr val="tx1"/>
                          </a:solidFill>
                          <a:latin typeface="+mn-lt"/>
                          <a:ea typeface="+mn-ea"/>
                          <a:cs typeface="+mn-cs"/>
                        </a:rPr>
                        <a:t>8. I refrain from stealing and cheating.</a:t>
                      </a:r>
                      <a:endParaRPr lang="en-US" sz="1600"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8"/>
                  </a:ext>
                </a:extLst>
              </a:tr>
              <a:tr h="513548">
                <a:tc>
                  <a:txBody>
                    <a:bodyPr/>
                    <a:lstStyle/>
                    <a:p>
                      <a:r>
                        <a:rPr lang="en-US" sz="1600" b="0" i="0" kern="1200" dirty="0">
                          <a:solidFill>
                            <a:schemeClr val="tx1"/>
                          </a:solidFill>
                          <a:latin typeface="+mn-lt"/>
                          <a:ea typeface="+mn-ea"/>
                          <a:cs typeface="+mn-cs"/>
                        </a:rPr>
                        <a:t>9. I tell the truth.</a:t>
                      </a:r>
                      <a:endParaRPr lang="en-US" sz="1600"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9"/>
                  </a:ext>
                </a:extLst>
              </a:tr>
              <a:tr h="866612">
                <a:tc>
                  <a:txBody>
                    <a:bodyPr/>
                    <a:lstStyle/>
                    <a:p>
                      <a:r>
                        <a:rPr lang="en-US" sz="1600" b="0" i="0" kern="1200" dirty="0">
                          <a:solidFill>
                            <a:schemeClr val="tx1"/>
                          </a:solidFill>
                          <a:latin typeface="+mn-lt"/>
                          <a:ea typeface="+mn-ea"/>
                          <a:cs typeface="+mn-cs"/>
                        </a:rPr>
                        <a:t>10. I avoid coveting (which means to intensely desire something that belongs to someone else).</a:t>
                      </a:r>
                      <a:endParaRPr lang="en-US" sz="1600"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647979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5B51E7-E308-44EE-8B9E-79F12BC8E5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24000" y="762001"/>
            <a:ext cx="9144000" cy="1323439"/>
          </a:xfrm>
          <a:prstGeom prst="rect">
            <a:avLst/>
          </a:prstGeom>
          <a:noFill/>
        </p:spPr>
        <p:txBody>
          <a:bodyPr wrap="square" rtlCol="0">
            <a:spAutoFit/>
          </a:bodyPr>
          <a:lstStyle/>
          <a:p>
            <a:pPr algn="ctr"/>
            <a:r>
              <a:rPr lang="en-US" sz="4000" dirty="0">
                <a:latin typeface="Estrangelo Edessa" pitchFamily="66" charset="0"/>
                <a:cs typeface="Estrangelo Edessa" pitchFamily="66" charset="0"/>
              </a:rPr>
              <a:t>Song of the Suffering Servant</a:t>
            </a:r>
          </a:p>
          <a:p>
            <a:pPr algn="ctr"/>
            <a:r>
              <a:rPr lang="en-US" sz="4000" dirty="0">
                <a:latin typeface="Estrangelo Edessa" pitchFamily="66" charset="0"/>
                <a:cs typeface="Estrangelo Edessa" pitchFamily="66" charset="0"/>
              </a:rPr>
              <a:t>Mosiah 14 and Isaiah 53</a:t>
            </a:r>
          </a:p>
        </p:txBody>
      </p:sp>
      <p:grpSp>
        <p:nvGrpSpPr>
          <p:cNvPr id="7" name="Group 6"/>
          <p:cNvGrpSpPr/>
          <p:nvPr/>
        </p:nvGrpSpPr>
        <p:grpSpPr>
          <a:xfrm>
            <a:off x="8382001" y="3429000"/>
            <a:ext cx="1683009" cy="3030052"/>
            <a:chOff x="1593589" y="398948"/>
            <a:chExt cx="2902209" cy="5087452"/>
          </a:xfrm>
        </p:grpSpPr>
        <p:grpSp>
          <p:nvGrpSpPr>
            <p:cNvPr id="8" name="Group 33"/>
            <p:cNvGrpSpPr/>
            <p:nvPr/>
          </p:nvGrpSpPr>
          <p:grpSpPr>
            <a:xfrm>
              <a:off x="1593589" y="398948"/>
              <a:ext cx="2902209" cy="5087452"/>
              <a:chOff x="1593589" y="398948"/>
              <a:chExt cx="1375870" cy="4260181"/>
            </a:xfrm>
          </p:grpSpPr>
          <p:sp>
            <p:nvSpPr>
              <p:cNvPr id="26" name="Oval 28"/>
              <p:cNvSpPr/>
              <p:nvPr/>
            </p:nvSpPr>
            <p:spPr>
              <a:xfrm>
                <a:off x="1822900" y="4223789"/>
                <a:ext cx="382187" cy="435340"/>
              </a:xfrm>
              <a:prstGeom prst="ellipse">
                <a:avLst/>
              </a:prstGeom>
              <a:solidFill>
                <a:srgbClr val="8241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9"/>
              <p:cNvSpPr/>
              <p:nvPr/>
            </p:nvSpPr>
            <p:spPr>
              <a:xfrm>
                <a:off x="2205087" y="4223789"/>
                <a:ext cx="382187" cy="435340"/>
              </a:xfrm>
              <a:prstGeom prst="ellipse">
                <a:avLst/>
              </a:prstGeom>
              <a:solidFill>
                <a:srgbClr val="8241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30"/>
              <p:cNvSpPr/>
              <p:nvPr/>
            </p:nvSpPr>
            <p:spPr>
              <a:xfrm>
                <a:off x="1593589" y="2917767"/>
                <a:ext cx="191093" cy="43534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31"/>
              <p:cNvSpPr/>
              <p:nvPr/>
            </p:nvSpPr>
            <p:spPr>
              <a:xfrm rot="1480658">
                <a:off x="1679442" y="1918346"/>
                <a:ext cx="496842" cy="1306022"/>
              </a:xfrm>
              <a:prstGeom prst="trapezoid">
                <a:avLst>
                  <a:gd name="adj" fmla="val 30469"/>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32"/>
              <p:cNvSpPr/>
              <p:nvPr/>
            </p:nvSpPr>
            <p:spPr>
              <a:xfrm rot="1447265">
                <a:off x="1731439" y="1834201"/>
                <a:ext cx="382187" cy="1190844"/>
              </a:xfrm>
              <a:prstGeom prst="trapezoid">
                <a:avLst>
                  <a:gd name="adj" fmla="val 30469"/>
                </a:avLst>
              </a:prstGeom>
              <a:solidFill>
                <a:srgbClr val="DAC158"/>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33"/>
              <p:cNvSpPr/>
              <p:nvPr/>
            </p:nvSpPr>
            <p:spPr>
              <a:xfrm>
                <a:off x="1746463" y="1992669"/>
                <a:ext cx="993684" cy="2448792"/>
              </a:xfrm>
              <a:prstGeom prst="trapezoid">
                <a:avLst>
                  <a:gd name="adj" fmla="val 30469"/>
                </a:avLst>
              </a:prstGeom>
              <a:solidFill>
                <a:schemeClr val="bg2">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apezoid 34"/>
              <p:cNvSpPr/>
              <p:nvPr/>
            </p:nvSpPr>
            <p:spPr>
              <a:xfrm>
                <a:off x="1784681" y="1829416"/>
                <a:ext cx="917247" cy="1686946"/>
              </a:xfrm>
              <a:prstGeom prst="trapezoid">
                <a:avLst>
                  <a:gd name="adj" fmla="val 30469"/>
                </a:avLst>
              </a:prstGeom>
              <a:solidFill>
                <a:srgbClr val="DAC158"/>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apezoid 35"/>
              <p:cNvSpPr/>
              <p:nvPr/>
            </p:nvSpPr>
            <p:spPr>
              <a:xfrm rot="402310">
                <a:off x="1789363" y="1834689"/>
                <a:ext cx="382187" cy="2467938"/>
              </a:xfrm>
              <a:prstGeom prst="trapezoid">
                <a:avLst>
                  <a:gd name="adj" fmla="val 30469"/>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loud 36"/>
              <p:cNvSpPr/>
              <p:nvPr/>
            </p:nvSpPr>
            <p:spPr>
              <a:xfrm>
                <a:off x="1861120" y="686646"/>
                <a:ext cx="305750" cy="1088351"/>
              </a:xfrm>
              <a:prstGeom prst="cloud">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loud 37"/>
              <p:cNvSpPr/>
              <p:nvPr/>
            </p:nvSpPr>
            <p:spPr>
              <a:xfrm rot="21175570">
                <a:off x="2366917" y="712535"/>
                <a:ext cx="343968" cy="1121128"/>
              </a:xfrm>
              <a:prstGeom prst="cloud">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8"/>
              <p:cNvSpPr/>
              <p:nvPr/>
            </p:nvSpPr>
            <p:spPr>
              <a:xfrm>
                <a:off x="1975776" y="632228"/>
                <a:ext cx="611498" cy="1306022"/>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23"/>
              <p:cNvGrpSpPr/>
              <p:nvPr/>
            </p:nvGrpSpPr>
            <p:grpSpPr>
              <a:xfrm>
                <a:off x="2383609" y="1732280"/>
                <a:ext cx="585850" cy="1566411"/>
                <a:chOff x="4699336" y="2759583"/>
                <a:chExt cx="1168064" cy="2193417"/>
              </a:xfrm>
            </p:grpSpPr>
            <p:sp>
              <p:nvSpPr>
                <p:cNvPr id="42" name="Oval 44"/>
                <p:cNvSpPr/>
                <p:nvPr/>
              </p:nvSpPr>
              <p:spPr>
                <a:xfrm>
                  <a:off x="5486400" y="4267200"/>
                  <a:ext cx="381000" cy="6858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apezoid 45"/>
                <p:cNvSpPr/>
                <p:nvPr/>
              </p:nvSpPr>
              <p:spPr>
                <a:xfrm rot="19830111">
                  <a:off x="4816550" y="2903312"/>
                  <a:ext cx="822282" cy="1828800"/>
                </a:xfrm>
                <a:prstGeom prst="trapezoid">
                  <a:avLst>
                    <a:gd name="adj" fmla="val 30469"/>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apezoid 46"/>
                <p:cNvSpPr/>
                <p:nvPr/>
              </p:nvSpPr>
              <p:spPr>
                <a:xfrm rot="19749421">
                  <a:off x="4699336" y="2759583"/>
                  <a:ext cx="877678" cy="1778750"/>
                </a:xfrm>
                <a:prstGeom prst="trapezoid">
                  <a:avLst>
                    <a:gd name="adj" fmla="val 30469"/>
                  </a:avLst>
                </a:prstGeom>
                <a:solidFill>
                  <a:srgbClr val="DAC158"/>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Cloud 37"/>
              <p:cNvSpPr/>
              <p:nvPr/>
            </p:nvSpPr>
            <p:spPr>
              <a:xfrm rot="21175570">
                <a:off x="1869729" y="398948"/>
                <a:ext cx="717262" cy="709044"/>
              </a:xfrm>
              <a:prstGeom prst="cloud">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apezoid 39"/>
              <p:cNvSpPr/>
              <p:nvPr/>
            </p:nvSpPr>
            <p:spPr>
              <a:xfrm rot="21185207">
                <a:off x="2319744" y="1992669"/>
                <a:ext cx="382187" cy="2356886"/>
              </a:xfrm>
              <a:prstGeom prst="trapezoid">
                <a:avLst>
                  <a:gd name="adj" fmla="val 30469"/>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loud 42"/>
              <p:cNvSpPr/>
              <p:nvPr/>
            </p:nvSpPr>
            <p:spPr>
              <a:xfrm rot="21175570">
                <a:off x="1987638" y="1336311"/>
                <a:ext cx="575054" cy="913867"/>
              </a:xfrm>
              <a:prstGeom prst="cloud">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3"/>
              <p:cNvSpPr/>
              <p:nvPr/>
            </p:nvSpPr>
            <p:spPr>
              <a:xfrm rot="5225831">
                <a:off x="2163442" y="1512675"/>
                <a:ext cx="193834" cy="220875"/>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43"/>
            <p:cNvGrpSpPr/>
            <p:nvPr/>
          </p:nvGrpSpPr>
          <p:grpSpPr>
            <a:xfrm rot="5003920">
              <a:off x="2288001" y="3506278"/>
              <a:ext cx="2489460" cy="381000"/>
              <a:chOff x="1600200" y="6781800"/>
              <a:chExt cx="2754086" cy="1143000"/>
            </a:xfrm>
          </p:grpSpPr>
          <p:sp>
            <p:nvSpPr>
              <p:cNvPr id="19" name="Chevron 18"/>
              <p:cNvSpPr/>
              <p:nvPr/>
            </p:nvSpPr>
            <p:spPr>
              <a:xfrm rot="16200000">
                <a:off x="1981200" y="6858000"/>
                <a:ext cx="685800" cy="685800"/>
              </a:xfrm>
              <a:prstGeom prst="chevron">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hevron 19"/>
              <p:cNvSpPr/>
              <p:nvPr/>
            </p:nvSpPr>
            <p:spPr>
              <a:xfrm rot="5400000">
                <a:off x="2286000" y="7162800"/>
                <a:ext cx="685800" cy="685800"/>
              </a:xfrm>
              <a:prstGeom prst="chevron">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hevron 20"/>
              <p:cNvSpPr/>
              <p:nvPr/>
            </p:nvSpPr>
            <p:spPr>
              <a:xfrm rot="5400000">
                <a:off x="2991592" y="7136081"/>
                <a:ext cx="685800" cy="685800"/>
              </a:xfrm>
              <a:prstGeom prst="chevron">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Chevron 21"/>
              <p:cNvSpPr/>
              <p:nvPr/>
            </p:nvSpPr>
            <p:spPr>
              <a:xfrm rot="16200000">
                <a:off x="2667000" y="6781800"/>
                <a:ext cx="685800" cy="685800"/>
              </a:xfrm>
              <a:prstGeom prst="chevron">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Chevron 22"/>
              <p:cNvSpPr/>
              <p:nvPr/>
            </p:nvSpPr>
            <p:spPr>
              <a:xfrm rot="5400000">
                <a:off x="3668486" y="7136081"/>
                <a:ext cx="685800" cy="685800"/>
              </a:xfrm>
              <a:prstGeom prst="chevron">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Chevron 23"/>
              <p:cNvSpPr/>
              <p:nvPr/>
            </p:nvSpPr>
            <p:spPr>
              <a:xfrm rot="5400000">
                <a:off x="1600200" y="7239000"/>
                <a:ext cx="685800" cy="685800"/>
              </a:xfrm>
              <a:prstGeom prst="chevron">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Chevron 24"/>
              <p:cNvSpPr/>
              <p:nvPr/>
            </p:nvSpPr>
            <p:spPr>
              <a:xfrm rot="16200000">
                <a:off x="3352800" y="6781800"/>
                <a:ext cx="685800" cy="685800"/>
              </a:xfrm>
              <a:prstGeom prst="chevron">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 name="Group 44"/>
            <p:cNvGrpSpPr/>
            <p:nvPr/>
          </p:nvGrpSpPr>
          <p:grpSpPr>
            <a:xfrm rot="16596080" flipH="1">
              <a:off x="1145001" y="3506278"/>
              <a:ext cx="2489460" cy="381000"/>
              <a:chOff x="1600200" y="6781800"/>
              <a:chExt cx="2754086" cy="1143000"/>
            </a:xfrm>
          </p:grpSpPr>
          <p:sp>
            <p:nvSpPr>
              <p:cNvPr id="12" name="Chevron 11"/>
              <p:cNvSpPr/>
              <p:nvPr/>
            </p:nvSpPr>
            <p:spPr>
              <a:xfrm rot="16200000">
                <a:off x="1981200" y="6858000"/>
                <a:ext cx="685800" cy="685800"/>
              </a:xfrm>
              <a:prstGeom prst="chevron">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hevron 12"/>
              <p:cNvSpPr/>
              <p:nvPr/>
            </p:nvSpPr>
            <p:spPr>
              <a:xfrm rot="5400000">
                <a:off x="2286000" y="7162800"/>
                <a:ext cx="685800" cy="685800"/>
              </a:xfrm>
              <a:prstGeom prst="chevron">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hevron 13"/>
              <p:cNvSpPr/>
              <p:nvPr/>
            </p:nvSpPr>
            <p:spPr>
              <a:xfrm rot="5400000">
                <a:off x="2991592" y="7136081"/>
                <a:ext cx="685800" cy="685800"/>
              </a:xfrm>
              <a:prstGeom prst="chevron">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hevron 14"/>
              <p:cNvSpPr/>
              <p:nvPr/>
            </p:nvSpPr>
            <p:spPr>
              <a:xfrm rot="16200000">
                <a:off x="2667000" y="6781800"/>
                <a:ext cx="685800" cy="685800"/>
              </a:xfrm>
              <a:prstGeom prst="chevron">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hevron 15"/>
              <p:cNvSpPr/>
              <p:nvPr/>
            </p:nvSpPr>
            <p:spPr>
              <a:xfrm rot="5400000">
                <a:off x="3668486" y="7136081"/>
                <a:ext cx="685800" cy="685800"/>
              </a:xfrm>
              <a:prstGeom prst="chevron">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Chevron 16"/>
              <p:cNvSpPr/>
              <p:nvPr/>
            </p:nvSpPr>
            <p:spPr>
              <a:xfrm rot="5400000">
                <a:off x="1600200" y="7239000"/>
                <a:ext cx="685800" cy="685800"/>
              </a:xfrm>
              <a:prstGeom prst="chevron">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Chevron 17"/>
              <p:cNvSpPr/>
              <p:nvPr/>
            </p:nvSpPr>
            <p:spPr>
              <a:xfrm rot="16200000">
                <a:off x="3352800" y="6781800"/>
                <a:ext cx="685800" cy="685800"/>
              </a:xfrm>
              <a:prstGeom prst="chevron">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1" name="Rectangle 10"/>
            <p:cNvSpPr/>
            <p:nvPr/>
          </p:nvSpPr>
          <p:spPr>
            <a:xfrm>
              <a:off x="2667000" y="3962400"/>
              <a:ext cx="609600" cy="228600"/>
            </a:xfrm>
            <a:prstGeom prst="rect">
              <a:avLst/>
            </a:prstGeom>
            <a:solidFill>
              <a:schemeClr val="tx2">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19"/>
          <p:cNvGrpSpPr/>
          <p:nvPr/>
        </p:nvGrpSpPr>
        <p:grpSpPr>
          <a:xfrm>
            <a:off x="2209800" y="3429000"/>
            <a:ext cx="1447800" cy="2971800"/>
            <a:chOff x="4796439" y="1904297"/>
            <a:chExt cx="1449648" cy="3673434"/>
          </a:xfrm>
        </p:grpSpPr>
        <p:sp>
          <p:nvSpPr>
            <p:cNvPr id="46" name="Cloud 45"/>
            <p:cNvSpPr/>
            <p:nvPr/>
          </p:nvSpPr>
          <p:spPr>
            <a:xfrm rot="20820648" flipH="1">
              <a:off x="5338176" y="1904297"/>
              <a:ext cx="841281" cy="148899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rot="15961717">
              <a:off x="5705949" y="5097098"/>
              <a:ext cx="376327" cy="58494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rot="15961717">
              <a:off x="4943948" y="5097098"/>
              <a:ext cx="376327" cy="58494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lowchart: Manual Operation 48"/>
            <p:cNvSpPr/>
            <p:nvPr/>
          </p:nvSpPr>
          <p:spPr>
            <a:xfrm rot="10414038">
              <a:off x="5436912" y="4572000"/>
              <a:ext cx="762000" cy="762000"/>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Manual Operation 49"/>
            <p:cNvSpPr/>
            <p:nvPr/>
          </p:nvSpPr>
          <p:spPr>
            <a:xfrm rot="11285734">
              <a:off x="4827312" y="4572000"/>
              <a:ext cx="762000" cy="762000"/>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Merge 50"/>
            <p:cNvSpPr/>
            <p:nvPr/>
          </p:nvSpPr>
          <p:spPr>
            <a:xfrm rot="10800000">
              <a:off x="4903512" y="2057400"/>
              <a:ext cx="1219200" cy="2590800"/>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rot="19585485">
              <a:off x="4959734" y="3359626"/>
              <a:ext cx="277554" cy="838200"/>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rot="2014515" flipH="1">
              <a:off x="5797934" y="3435826"/>
              <a:ext cx="277554" cy="838200"/>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loud 53"/>
            <p:cNvSpPr/>
            <p:nvPr/>
          </p:nvSpPr>
          <p:spPr>
            <a:xfrm rot="779352">
              <a:off x="4796439" y="1966052"/>
              <a:ext cx="702506" cy="1399019"/>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Merge 54"/>
            <p:cNvSpPr/>
            <p:nvPr/>
          </p:nvSpPr>
          <p:spPr>
            <a:xfrm rot="9322467">
              <a:off x="5484087" y="2844277"/>
              <a:ext cx="762000" cy="998388"/>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Merge 55"/>
            <p:cNvSpPr/>
            <p:nvPr/>
          </p:nvSpPr>
          <p:spPr>
            <a:xfrm rot="11913361">
              <a:off x="4800600" y="2840679"/>
              <a:ext cx="762000" cy="914400"/>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Donut 56"/>
            <p:cNvSpPr/>
            <p:nvPr/>
          </p:nvSpPr>
          <p:spPr>
            <a:xfrm rot="19332943">
              <a:off x="5101355" y="4070506"/>
              <a:ext cx="457200" cy="304800"/>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Donut 57"/>
            <p:cNvSpPr/>
            <p:nvPr/>
          </p:nvSpPr>
          <p:spPr>
            <a:xfrm rot="3524746">
              <a:off x="5533400" y="4084495"/>
              <a:ext cx="457200" cy="304800"/>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Donut 58"/>
            <p:cNvSpPr/>
            <p:nvPr/>
          </p:nvSpPr>
          <p:spPr>
            <a:xfrm rot="15211079">
              <a:off x="5017560" y="4377906"/>
              <a:ext cx="457200" cy="280009"/>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Donut 59"/>
            <p:cNvSpPr/>
            <p:nvPr/>
          </p:nvSpPr>
          <p:spPr>
            <a:xfrm rot="17267314">
              <a:off x="5559820" y="4386123"/>
              <a:ext cx="457200" cy="280009"/>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Donut 60"/>
            <p:cNvSpPr/>
            <p:nvPr/>
          </p:nvSpPr>
          <p:spPr>
            <a:xfrm rot="236354">
              <a:off x="5293590" y="4511173"/>
              <a:ext cx="457200" cy="280009"/>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Oval 61"/>
            <p:cNvSpPr/>
            <p:nvPr/>
          </p:nvSpPr>
          <p:spPr>
            <a:xfrm>
              <a:off x="5284512" y="4114800"/>
              <a:ext cx="228600" cy="381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5665512" y="4114800"/>
              <a:ext cx="228600" cy="381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onut 63"/>
            <p:cNvSpPr/>
            <p:nvPr/>
          </p:nvSpPr>
          <p:spPr>
            <a:xfrm rot="974627">
              <a:off x="5364037" y="3944556"/>
              <a:ext cx="457200" cy="280009"/>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Lock"/>
            <p:cNvSpPr>
              <a:spLocks noEditPoints="1" noChangeArrowheads="1"/>
            </p:cNvSpPr>
            <p:nvPr/>
          </p:nvSpPr>
          <p:spPr bwMode="auto">
            <a:xfrm>
              <a:off x="5105400" y="4038600"/>
              <a:ext cx="304800" cy="381000"/>
            </a:xfrm>
            <a:custGeom>
              <a:avLst/>
              <a:gdLst>
                <a:gd name="T0" fmla="*/ 10800 w 21600"/>
                <a:gd name="T1" fmla="*/ 0 h 21600"/>
                <a:gd name="T2" fmla="*/ 21600 w 21600"/>
                <a:gd name="T3" fmla="*/ 9606 h 21600"/>
                <a:gd name="T4" fmla="*/ 10800 w 21600"/>
                <a:gd name="T5" fmla="*/ 21600 h 21600"/>
                <a:gd name="T6" fmla="*/ 0 w 21600"/>
                <a:gd name="T7" fmla="*/ 9606 h 21600"/>
                <a:gd name="T8" fmla="*/ 744 w 21600"/>
                <a:gd name="T9" fmla="*/ 9904 h 21600"/>
                <a:gd name="T10" fmla="*/ 21134 w 21600"/>
                <a:gd name="T11" fmla="*/ 15335 h 21600"/>
              </a:gdLst>
              <a:ahLst/>
              <a:cxnLst>
                <a:cxn ang="0">
                  <a:pos x="T0" y="T1"/>
                </a:cxn>
                <a:cxn ang="0">
                  <a:pos x="T2" y="T3"/>
                </a:cxn>
                <a:cxn ang="0">
                  <a:pos x="T4" y="T5"/>
                </a:cxn>
                <a:cxn ang="0">
                  <a:pos x="T6" y="T7"/>
                </a:cxn>
              </a:cxnLst>
              <a:rect l="T8" t="T9" r="T10" b="T11"/>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 name="Flowchart: Merge 65"/>
            <p:cNvSpPr/>
            <p:nvPr/>
          </p:nvSpPr>
          <p:spPr>
            <a:xfrm>
              <a:off x="5334000" y="2819400"/>
              <a:ext cx="350982" cy="541188"/>
            </a:xfrm>
            <a:prstGeom prst="flowChartMerg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5055912" y="1905000"/>
              <a:ext cx="914400" cy="10668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Cloud 93"/>
          <p:cNvSpPr/>
          <p:nvPr/>
        </p:nvSpPr>
        <p:spPr>
          <a:xfrm rot="9767577">
            <a:off x="4719742" y="1950409"/>
            <a:ext cx="2951369" cy="35814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195"/>
          <p:cNvGrpSpPr/>
          <p:nvPr/>
        </p:nvGrpSpPr>
        <p:grpSpPr>
          <a:xfrm>
            <a:off x="5562600" y="2362200"/>
            <a:ext cx="1142954" cy="2819400"/>
            <a:chOff x="6859988" y="1295400"/>
            <a:chExt cx="1904954" cy="4343400"/>
          </a:xfrm>
        </p:grpSpPr>
        <p:sp>
          <p:nvSpPr>
            <p:cNvPr id="69" name="Oval 5"/>
            <p:cNvSpPr/>
            <p:nvPr/>
          </p:nvSpPr>
          <p:spPr>
            <a:xfrm rot="21061511">
              <a:off x="8424744" y="3697965"/>
              <a:ext cx="340198" cy="580162"/>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rapezoid 69"/>
            <p:cNvSpPr/>
            <p:nvPr/>
          </p:nvSpPr>
          <p:spPr>
            <a:xfrm rot="20818532" flipH="1">
              <a:off x="7815787" y="2458425"/>
              <a:ext cx="943719" cy="1561476"/>
            </a:xfrm>
            <a:prstGeom prst="trapezoid">
              <a:avLst>
                <a:gd name="adj" fmla="val 45207"/>
              </a:avLst>
            </a:prstGeom>
            <a:solidFill>
              <a:srgbClr val="DBA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loud 70"/>
            <p:cNvSpPr/>
            <p:nvPr/>
          </p:nvSpPr>
          <p:spPr>
            <a:xfrm rot="21271638">
              <a:off x="6908272" y="1480359"/>
              <a:ext cx="1825442" cy="1759671"/>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rot="976600">
              <a:off x="6859988" y="3705246"/>
              <a:ext cx="331595" cy="574526"/>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rapezoid 72"/>
            <p:cNvSpPr/>
            <p:nvPr/>
          </p:nvSpPr>
          <p:spPr>
            <a:xfrm rot="808127">
              <a:off x="6910534" y="2548242"/>
              <a:ext cx="992496" cy="1543358"/>
            </a:xfrm>
            <a:prstGeom prst="trapezoid">
              <a:avLst>
                <a:gd name="adj" fmla="val 50000"/>
              </a:avLst>
            </a:prstGeom>
            <a:solidFill>
              <a:srgbClr val="DBA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rapezoid 73"/>
            <p:cNvSpPr/>
            <p:nvPr/>
          </p:nvSpPr>
          <p:spPr>
            <a:xfrm>
              <a:off x="7314813" y="2499520"/>
              <a:ext cx="1008509" cy="1083884"/>
            </a:xfrm>
            <a:prstGeom prst="trapezoid">
              <a:avLst>
                <a:gd name="adj" fmla="val 24886"/>
              </a:avLst>
            </a:prstGeom>
            <a:solidFill>
              <a:srgbClr val="DBA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rot="886948" flipH="1">
              <a:off x="7793068" y="5217949"/>
              <a:ext cx="527490" cy="420851"/>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rot="20713052">
              <a:off x="7152745" y="5217949"/>
              <a:ext cx="527490" cy="420851"/>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rapezoid 76"/>
            <p:cNvSpPr/>
            <p:nvPr/>
          </p:nvSpPr>
          <p:spPr>
            <a:xfrm>
              <a:off x="6882595" y="2556566"/>
              <a:ext cx="1872946" cy="2852324"/>
            </a:xfrm>
            <a:prstGeom prst="trapezoid">
              <a:avLst>
                <a:gd name="adj" fmla="val 34948"/>
              </a:avLst>
            </a:prstGeom>
            <a:solidFill>
              <a:srgbClr val="DBA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7303795" y="3511421"/>
              <a:ext cx="1008509" cy="171138"/>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78"/>
            <p:cNvSpPr/>
            <p:nvPr/>
          </p:nvSpPr>
          <p:spPr>
            <a:xfrm>
              <a:off x="7410861" y="3583401"/>
              <a:ext cx="144073" cy="798651"/>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79"/>
            <p:cNvSpPr/>
            <p:nvPr/>
          </p:nvSpPr>
          <p:spPr>
            <a:xfrm rot="20563410">
              <a:off x="7511059" y="3501745"/>
              <a:ext cx="152286" cy="969791"/>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p:cNvSpPr/>
            <p:nvPr/>
          </p:nvSpPr>
          <p:spPr>
            <a:xfrm>
              <a:off x="7362838" y="3469309"/>
              <a:ext cx="192098" cy="171138"/>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flipH="1">
              <a:off x="7619999" y="2063607"/>
              <a:ext cx="468714" cy="831993"/>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7373839" y="1447327"/>
              <a:ext cx="878577" cy="129137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7248329" y="1295400"/>
              <a:ext cx="627556" cy="455779"/>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7813129" y="1295400"/>
              <a:ext cx="627556" cy="455779"/>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Block Arc 85"/>
            <p:cNvSpPr/>
            <p:nvPr/>
          </p:nvSpPr>
          <p:spPr>
            <a:xfrm rot="10800000">
              <a:off x="7373839" y="1396264"/>
              <a:ext cx="941333" cy="1387121"/>
            </a:xfrm>
            <a:prstGeom prst="blockArc">
              <a:avLst>
                <a:gd name="adj1" fmla="val 10379194"/>
                <a:gd name="adj2" fmla="val 20911045"/>
                <a:gd name="adj3" fmla="val 14867"/>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Block Arc 86"/>
            <p:cNvSpPr/>
            <p:nvPr/>
          </p:nvSpPr>
          <p:spPr>
            <a:xfrm rot="21435521">
              <a:off x="7566176" y="2297090"/>
              <a:ext cx="493901" cy="220405"/>
            </a:xfrm>
            <a:prstGeom prst="blockArc">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Cloud 87"/>
            <p:cNvSpPr/>
            <p:nvPr/>
          </p:nvSpPr>
          <p:spPr>
            <a:xfrm rot="21271638">
              <a:off x="8074885" y="1432706"/>
              <a:ext cx="523727" cy="1542866"/>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Cloud 88"/>
            <p:cNvSpPr/>
            <p:nvPr/>
          </p:nvSpPr>
          <p:spPr>
            <a:xfrm rot="273561">
              <a:off x="7073242" y="1485897"/>
              <a:ext cx="480554" cy="1501118"/>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7300623" y="1369222"/>
              <a:ext cx="366076" cy="369115"/>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8032774" y="1369222"/>
              <a:ext cx="366076" cy="369115"/>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8407996" y="1758793"/>
              <a:ext cx="289621" cy="1042634"/>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7017817" y="1758793"/>
              <a:ext cx="289621" cy="1042634"/>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 name="Footer Placeholder 14">
            <a:extLst>
              <a:ext uri="{FF2B5EF4-FFF2-40B4-BE49-F238E27FC236}">
                <a16:creationId xmlns:a16="http://schemas.microsoft.com/office/drawing/2014/main" id="{9C83309D-8D0B-49A1-AFDC-23FADC3B1452}"/>
              </a:ext>
            </a:extLst>
          </p:cNvPr>
          <p:cNvSpPr>
            <a:spLocks noGrp="1"/>
          </p:cNvSpPr>
          <p:nvPr/>
        </p:nvSpPr>
        <p:spPr>
          <a:xfrm>
            <a:off x="0" y="649287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15047005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24228EC-8B39-447A-BDD9-1B22E071CC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524000" y="6550224"/>
            <a:ext cx="9144000" cy="307777"/>
          </a:xfrm>
          <a:prstGeom prst="rect">
            <a:avLst/>
          </a:prstGeom>
          <a:noFill/>
        </p:spPr>
        <p:txBody>
          <a:bodyPr wrap="square" rtlCol="0">
            <a:spAutoFit/>
          </a:bodyPr>
          <a:lstStyle/>
          <a:p>
            <a:endParaRPr lang="en-US" sz="1400" dirty="0">
              <a:solidFill>
                <a:schemeClr val="bg1"/>
              </a:solidFill>
            </a:endParaRPr>
          </a:p>
        </p:txBody>
      </p:sp>
      <p:sp>
        <p:nvSpPr>
          <p:cNvPr id="4" name="TextBox 3"/>
          <p:cNvSpPr txBox="1"/>
          <p:nvPr/>
        </p:nvSpPr>
        <p:spPr>
          <a:xfrm>
            <a:off x="1524000" y="1"/>
            <a:ext cx="9144000" cy="1323439"/>
          </a:xfrm>
          <a:prstGeom prst="rect">
            <a:avLst/>
          </a:prstGeom>
          <a:noFill/>
        </p:spPr>
        <p:txBody>
          <a:bodyPr wrap="square" rtlCol="0">
            <a:spAutoFit/>
          </a:bodyPr>
          <a:lstStyle/>
          <a:p>
            <a:pPr algn="ctr"/>
            <a:r>
              <a:rPr lang="en-US" sz="4000" dirty="0" err="1">
                <a:latin typeface="Estrangelo Edessa" pitchFamily="66" charset="0"/>
                <a:cs typeface="Estrangelo Edessa" pitchFamily="66" charset="0"/>
              </a:rPr>
              <a:t>Abinadi’s</a:t>
            </a:r>
            <a:r>
              <a:rPr lang="en-US" sz="4000" dirty="0">
                <a:latin typeface="Estrangelo Edessa" pitchFamily="66" charset="0"/>
                <a:cs typeface="Estrangelo Edessa" pitchFamily="66" charset="0"/>
              </a:rPr>
              <a:t> 2</a:t>
            </a:r>
            <a:r>
              <a:rPr lang="en-US" sz="4000" baseline="30000" dirty="0">
                <a:latin typeface="Estrangelo Edessa" pitchFamily="66" charset="0"/>
                <a:cs typeface="Estrangelo Edessa" pitchFamily="66" charset="0"/>
              </a:rPr>
              <a:t>nd</a:t>
            </a:r>
            <a:r>
              <a:rPr lang="en-US" sz="4000" dirty="0">
                <a:latin typeface="Estrangelo Edessa" pitchFamily="66" charset="0"/>
                <a:cs typeface="Estrangelo Edessa" pitchFamily="66" charset="0"/>
              </a:rPr>
              <a:t> Message</a:t>
            </a:r>
          </a:p>
          <a:p>
            <a:pPr algn="ctr"/>
            <a:r>
              <a:rPr lang="en-US" sz="4000" dirty="0">
                <a:latin typeface="Estrangelo Edessa" pitchFamily="66" charset="0"/>
                <a:cs typeface="Estrangelo Edessa" pitchFamily="66" charset="0"/>
              </a:rPr>
              <a:t>The Great Suffering Servant Song</a:t>
            </a:r>
          </a:p>
        </p:txBody>
      </p:sp>
      <p:sp>
        <p:nvSpPr>
          <p:cNvPr id="19" name="TextBox 18"/>
          <p:cNvSpPr txBox="1"/>
          <p:nvPr/>
        </p:nvSpPr>
        <p:spPr>
          <a:xfrm>
            <a:off x="6477000" y="1295400"/>
            <a:ext cx="3810000" cy="923330"/>
          </a:xfrm>
          <a:prstGeom prst="rect">
            <a:avLst/>
          </a:prstGeom>
          <a:noFill/>
        </p:spPr>
        <p:txBody>
          <a:bodyPr wrap="square" rtlCol="0">
            <a:spAutoFit/>
          </a:bodyPr>
          <a:lstStyle/>
          <a:p>
            <a:r>
              <a:rPr lang="en-US" dirty="0"/>
              <a:t>Isaiah had a clear understanding of the mission and suffering of the Savior more than 700 years before His birth</a:t>
            </a:r>
          </a:p>
        </p:txBody>
      </p:sp>
      <p:sp>
        <p:nvSpPr>
          <p:cNvPr id="8" name="TextBox 7"/>
          <p:cNvSpPr txBox="1"/>
          <p:nvPr/>
        </p:nvSpPr>
        <p:spPr>
          <a:xfrm>
            <a:off x="4343400" y="5791201"/>
            <a:ext cx="5943600" cy="646331"/>
          </a:xfrm>
          <a:prstGeom prst="rect">
            <a:avLst/>
          </a:prstGeom>
          <a:noFill/>
        </p:spPr>
        <p:txBody>
          <a:bodyPr wrap="square" rtlCol="0">
            <a:spAutoFit/>
          </a:bodyPr>
          <a:lstStyle/>
          <a:p>
            <a:pPr algn="ctr"/>
            <a:r>
              <a:rPr lang="en-US" dirty="0"/>
              <a:t>Isaiah 53 is often called the “Song of the Suffering Servant,” who is Jesus Christ.</a:t>
            </a:r>
          </a:p>
        </p:txBody>
      </p:sp>
      <p:sp>
        <p:nvSpPr>
          <p:cNvPr id="10" name="TextBox 9"/>
          <p:cNvSpPr txBox="1"/>
          <p:nvPr/>
        </p:nvSpPr>
        <p:spPr>
          <a:xfrm>
            <a:off x="1524000" y="2209801"/>
            <a:ext cx="5029200" cy="3139321"/>
          </a:xfrm>
          <a:prstGeom prst="rect">
            <a:avLst/>
          </a:prstGeom>
          <a:noFill/>
        </p:spPr>
        <p:txBody>
          <a:bodyPr wrap="square" rtlCol="0">
            <a:spAutoFit/>
          </a:bodyPr>
          <a:lstStyle/>
          <a:p>
            <a:pPr fontAlgn="base"/>
            <a:r>
              <a:rPr lang="en-US" dirty="0"/>
              <a:t>The Servant Songs (also called the Servant poems or the Songs of the Suffering Servant) are songs in the Book of Isaiah.</a:t>
            </a:r>
          </a:p>
          <a:p>
            <a:pPr fontAlgn="base"/>
            <a:endParaRPr lang="en-US" dirty="0"/>
          </a:p>
          <a:p>
            <a:pPr fontAlgn="base"/>
            <a:r>
              <a:rPr lang="en-US" dirty="0"/>
              <a:t>“These verses are known among biblical scholars as a ‘servant’s song.’ This is a major poetic passage wherein a servant of the Lord is described, although not specifically identified. There are differences of opinion among commentaries regarding the identity of this Servant. ..”</a:t>
            </a:r>
          </a:p>
          <a:p>
            <a:pPr fontAlgn="base"/>
            <a:r>
              <a:rPr lang="en-US" dirty="0"/>
              <a:t> </a:t>
            </a:r>
            <a:r>
              <a:rPr lang="en-US" sz="1600" dirty="0"/>
              <a:t>Hoyt W. Brewster, Jr.</a:t>
            </a:r>
          </a:p>
        </p:txBody>
      </p:sp>
      <p:pic>
        <p:nvPicPr>
          <p:cNvPr id="5" name="Picture 4">
            <a:extLst>
              <a:ext uri="{FF2B5EF4-FFF2-40B4-BE49-F238E27FC236}">
                <a16:creationId xmlns:a16="http://schemas.microsoft.com/office/drawing/2014/main" id="{C89BE962-1D1B-45B1-8477-DA8E2A1E30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5157" y="2796159"/>
            <a:ext cx="3362325" cy="2381250"/>
          </a:xfrm>
          <a:prstGeom prst="rect">
            <a:avLst/>
          </a:prstGeom>
        </p:spPr>
      </p:pic>
    </p:spTree>
    <p:extLst>
      <p:ext uri="{BB962C8B-B14F-4D97-AF65-F5344CB8AC3E}">
        <p14:creationId xmlns:p14="http://schemas.microsoft.com/office/powerpoint/2010/main" val="285451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04D7E85-296A-4394-BDC9-7CC4F141CF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0" y="6550223"/>
            <a:ext cx="9144000" cy="307777"/>
          </a:xfrm>
          <a:prstGeom prst="rect">
            <a:avLst/>
          </a:prstGeom>
          <a:noFill/>
        </p:spPr>
        <p:txBody>
          <a:bodyPr wrap="square" rtlCol="0">
            <a:spAutoFit/>
          </a:bodyPr>
          <a:lstStyle/>
          <a:p>
            <a:r>
              <a:rPr lang="en-US" sz="1400" dirty="0"/>
              <a:t>Mosiah 14:1-2   Isaiah 53:1-2</a:t>
            </a:r>
          </a:p>
        </p:txBody>
      </p:sp>
      <p:sp>
        <p:nvSpPr>
          <p:cNvPr id="4" name="TextBox 3"/>
          <p:cNvSpPr txBox="1"/>
          <p:nvPr/>
        </p:nvSpPr>
        <p:spPr>
          <a:xfrm>
            <a:off x="1524000" y="0"/>
            <a:ext cx="9144000" cy="707886"/>
          </a:xfrm>
          <a:prstGeom prst="rect">
            <a:avLst/>
          </a:prstGeom>
          <a:noFill/>
        </p:spPr>
        <p:txBody>
          <a:bodyPr wrap="square" rtlCol="0">
            <a:spAutoFit/>
          </a:bodyPr>
          <a:lstStyle/>
          <a:p>
            <a:pPr algn="ctr"/>
            <a:r>
              <a:rPr lang="en-US" sz="4000" dirty="0">
                <a:latin typeface="Estrangelo Edessa" pitchFamily="66" charset="0"/>
                <a:cs typeface="Estrangelo Edessa" pitchFamily="66" charset="0"/>
              </a:rPr>
              <a:t>The Messiah</a:t>
            </a:r>
          </a:p>
        </p:txBody>
      </p:sp>
      <p:sp>
        <p:nvSpPr>
          <p:cNvPr id="19" name="TextBox 18"/>
          <p:cNvSpPr txBox="1"/>
          <p:nvPr/>
        </p:nvSpPr>
        <p:spPr>
          <a:xfrm>
            <a:off x="1524000" y="685801"/>
            <a:ext cx="6858000" cy="4247317"/>
          </a:xfrm>
          <a:prstGeom prst="rect">
            <a:avLst/>
          </a:prstGeom>
          <a:noFill/>
        </p:spPr>
        <p:txBody>
          <a:bodyPr wrap="square" rtlCol="0">
            <a:spAutoFit/>
          </a:bodyPr>
          <a:lstStyle/>
          <a:p>
            <a:r>
              <a:rPr lang="en-US" dirty="0"/>
              <a:t>Who hath believed our report?—Many did not believe the report about the works and mission of Christ (John 12:37-41)</a:t>
            </a:r>
          </a:p>
          <a:p>
            <a:endParaRPr lang="en-US" dirty="0"/>
          </a:p>
          <a:p>
            <a:r>
              <a:rPr lang="en-US" dirty="0"/>
              <a:t>For he--Christ</a:t>
            </a:r>
          </a:p>
          <a:p>
            <a:endParaRPr lang="en-US" dirty="0"/>
          </a:p>
          <a:p>
            <a:r>
              <a:rPr lang="en-US" dirty="0"/>
              <a:t>Shall grow up before him--God</a:t>
            </a:r>
          </a:p>
          <a:p>
            <a:endParaRPr lang="en-US" dirty="0"/>
          </a:p>
          <a:p>
            <a:r>
              <a:rPr lang="en-US" dirty="0"/>
              <a:t>As a tender plant—Child, humble innocent. God would watch over the young Jesus as a careful gardener watches a tender plant</a:t>
            </a:r>
          </a:p>
          <a:p>
            <a:endParaRPr lang="en-US" dirty="0"/>
          </a:p>
          <a:p>
            <a:r>
              <a:rPr lang="en-US" dirty="0"/>
              <a:t>As a root out of dry ground—You wouldn’t expect a root to grow out of dry ground. Spiritual barrenness of the Jewish Apostasy, grew up in Nazareth, a nowhere town</a:t>
            </a:r>
          </a:p>
          <a:p>
            <a:endParaRPr lang="en-US" dirty="0"/>
          </a:p>
          <a:p>
            <a:endParaRPr lang="en-US" dirty="0"/>
          </a:p>
        </p:txBody>
      </p:sp>
      <p:sp>
        <p:nvSpPr>
          <p:cNvPr id="10" name="TextBox 9"/>
          <p:cNvSpPr txBox="1"/>
          <p:nvPr/>
        </p:nvSpPr>
        <p:spPr>
          <a:xfrm>
            <a:off x="5410200" y="4549676"/>
            <a:ext cx="5257800" cy="2308324"/>
          </a:xfrm>
          <a:prstGeom prst="rect">
            <a:avLst/>
          </a:prstGeom>
          <a:noFill/>
        </p:spPr>
        <p:txBody>
          <a:bodyPr wrap="square" rtlCol="0">
            <a:spAutoFit/>
          </a:bodyPr>
          <a:lstStyle/>
          <a:p>
            <a:r>
              <a:rPr lang="en-US" dirty="0"/>
              <a:t>When this Messiah comes he will come tenderly, quietly, obscurely from an unexpected source. </a:t>
            </a:r>
          </a:p>
          <a:p>
            <a:endParaRPr lang="en-US" dirty="0"/>
          </a:p>
          <a:p>
            <a:r>
              <a:rPr lang="en-US" dirty="0"/>
              <a:t>What kind of Messiah were they expecting?</a:t>
            </a:r>
          </a:p>
          <a:p>
            <a:endParaRPr lang="en-US" dirty="0"/>
          </a:p>
          <a:p>
            <a:r>
              <a:rPr lang="en-US" dirty="0"/>
              <a:t>What kind of Messiah will come for the Millennium?</a:t>
            </a:r>
          </a:p>
          <a:p>
            <a:endParaRPr lang="en-US" dirty="0"/>
          </a:p>
          <a:p>
            <a:r>
              <a:rPr lang="en-US" dirty="0"/>
              <a:t>	</a:t>
            </a:r>
          </a:p>
        </p:txBody>
      </p:sp>
      <p:pic>
        <p:nvPicPr>
          <p:cNvPr id="5" name="Picture 4">
            <a:extLst>
              <a:ext uri="{FF2B5EF4-FFF2-40B4-BE49-F238E27FC236}">
                <a16:creationId xmlns:a16="http://schemas.microsoft.com/office/drawing/2014/main" id="{AE33FAF0-BD50-4445-AAB4-ABC4042E7A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1240" y="4412734"/>
            <a:ext cx="3833195" cy="2146024"/>
          </a:xfrm>
          <a:prstGeom prst="rect">
            <a:avLst/>
          </a:prstGeom>
        </p:spPr>
      </p:pic>
      <p:pic>
        <p:nvPicPr>
          <p:cNvPr id="7" name="Picture 6">
            <a:extLst>
              <a:ext uri="{FF2B5EF4-FFF2-40B4-BE49-F238E27FC236}">
                <a16:creationId xmlns:a16="http://schemas.microsoft.com/office/drawing/2014/main" id="{8A4AA129-E928-4BF9-9B2B-67F9AB295F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1352" y="275730"/>
            <a:ext cx="2286648" cy="1714986"/>
          </a:xfrm>
          <a:prstGeom prst="rect">
            <a:avLst/>
          </a:prstGeom>
        </p:spPr>
      </p:pic>
      <p:pic>
        <p:nvPicPr>
          <p:cNvPr id="12" name="Picture 11">
            <a:extLst>
              <a:ext uri="{FF2B5EF4-FFF2-40B4-BE49-F238E27FC236}">
                <a16:creationId xmlns:a16="http://schemas.microsoft.com/office/drawing/2014/main" id="{7CB228C2-4332-4282-832F-CDCBA1F43D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0712" y="2358353"/>
            <a:ext cx="2859027" cy="2039912"/>
          </a:xfrm>
          <a:prstGeom prst="rect">
            <a:avLst/>
          </a:prstGeom>
        </p:spPr>
      </p:pic>
    </p:spTree>
    <p:extLst>
      <p:ext uri="{BB962C8B-B14F-4D97-AF65-F5344CB8AC3E}">
        <p14:creationId xmlns:p14="http://schemas.microsoft.com/office/powerpoint/2010/main" val="208478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45A40EB-90A6-4DCA-AD71-D26F4E6633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97536" y="6550223"/>
            <a:ext cx="9144000" cy="307777"/>
          </a:xfrm>
          <a:prstGeom prst="rect">
            <a:avLst/>
          </a:prstGeom>
          <a:noFill/>
        </p:spPr>
        <p:txBody>
          <a:bodyPr wrap="square" rtlCol="0">
            <a:spAutoFit/>
          </a:bodyPr>
          <a:lstStyle/>
          <a:p>
            <a:r>
              <a:rPr lang="en-US" sz="1400" dirty="0"/>
              <a:t>Mosiah 14:3   Isaiah 53:3</a:t>
            </a:r>
          </a:p>
        </p:txBody>
      </p:sp>
      <p:sp>
        <p:nvSpPr>
          <p:cNvPr id="4" name="TextBox 3"/>
          <p:cNvSpPr txBox="1"/>
          <p:nvPr/>
        </p:nvSpPr>
        <p:spPr>
          <a:xfrm>
            <a:off x="1524000" y="0"/>
            <a:ext cx="9144000" cy="707886"/>
          </a:xfrm>
          <a:prstGeom prst="rect">
            <a:avLst/>
          </a:prstGeom>
          <a:noFill/>
        </p:spPr>
        <p:txBody>
          <a:bodyPr wrap="square" rtlCol="0">
            <a:spAutoFit/>
          </a:bodyPr>
          <a:lstStyle/>
          <a:p>
            <a:pPr algn="ctr"/>
            <a:r>
              <a:rPr lang="en-US" sz="4000" dirty="0">
                <a:latin typeface="Estrangelo Edessa" pitchFamily="66" charset="0"/>
                <a:cs typeface="Estrangelo Edessa" pitchFamily="66" charset="0"/>
              </a:rPr>
              <a:t>Despised/Rejected</a:t>
            </a:r>
          </a:p>
        </p:txBody>
      </p:sp>
      <p:sp>
        <p:nvSpPr>
          <p:cNvPr id="19" name="TextBox 18"/>
          <p:cNvSpPr txBox="1"/>
          <p:nvPr/>
        </p:nvSpPr>
        <p:spPr>
          <a:xfrm>
            <a:off x="1524000" y="685801"/>
            <a:ext cx="6858000" cy="2585323"/>
          </a:xfrm>
          <a:prstGeom prst="rect">
            <a:avLst/>
          </a:prstGeom>
          <a:noFill/>
        </p:spPr>
        <p:txBody>
          <a:bodyPr wrap="square" rtlCol="0">
            <a:spAutoFit/>
          </a:bodyPr>
          <a:lstStyle/>
          <a:p>
            <a:r>
              <a:rPr lang="en-US" dirty="0"/>
              <a:t>He hath no form or comeliness/no beauty that we should desire him—He will look like an ordinary man. People will have to recognize him by who hi is and what he teaches and not by his physical countenance</a:t>
            </a:r>
          </a:p>
          <a:p>
            <a:endParaRPr lang="en-US" dirty="0"/>
          </a:p>
          <a:p>
            <a:r>
              <a:rPr lang="en-US" dirty="0"/>
              <a:t>Despised/Rejected—They knew the mortal Messiah would be largely rejected. He was excommunicated by the people of Nazareth</a:t>
            </a:r>
          </a:p>
          <a:p>
            <a:endParaRPr lang="en-US" dirty="0"/>
          </a:p>
          <a:p>
            <a:endParaRPr lang="en-US" dirty="0"/>
          </a:p>
          <a:p>
            <a:endParaRPr lang="en-US" dirty="0"/>
          </a:p>
        </p:txBody>
      </p:sp>
      <p:sp>
        <p:nvSpPr>
          <p:cNvPr id="10" name="TextBox 9"/>
          <p:cNvSpPr txBox="1"/>
          <p:nvPr/>
        </p:nvSpPr>
        <p:spPr>
          <a:xfrm>
            <a:off x="4648200" y="2971800"/>
            <a:ext cx="5257800" cy="2308324"/>
          </a:xfrm>
          <a:prstGeom prst="rect">
            <a:avLst/>
          </a:prstGeom>
          <a:noFill/>
        </p:spPr>
        <p:txBody>
          <a:bodyPr wrap="square" rtlCol="0">
            <a:spAutoFit/>
          </a:bodyPr>
          <a:lstStyle/>
          <a:p>
            <a:r>
              <a:rPr lang="en-US" dirty="0"/>
              <a:t>We hid…our faces from him—an expression used concerning a person’s reaction to a leper—shunning in disgust and fear.</a:t>
            </a:r>
          </a:p>
          <a:p>
            <a:endParaRPr lang="en-US" dirty="0"/>
          </a:p>
          <a:p>
            <a:r>
              <a:rPr lang="en-US" dirty="0"/>
              <a:t>Despised/esteemed him not—most viewed him as one of no worth</a:t>
            </a:r>
          </a:p>
          <a:p>
            <a:endParaRPr lang="en-US" dirty="0"/>
          </a:p>
          <a:p>
            <a:r>
              <a:rPr lang="en-US" dirty="0"/>
              <a:t>	</a:t>
            </a:r>
          </a:p>
        </p:txBody>
      </p:sp>
      <p:pic>
        <p:nvPicPr>
          <p:cNvPr id="5" name="Picture 4">
            <a:extLst>
              <a:ext uri="{FF2B5EF4-FFF2-40B4-BE49-F238E27FC236}">
                <a16:creationId xmlns:a16="http://schemas.microsoft.com/office/drawing/2014/main" id="{8882326F-A3FC-46FB-8870-CFA632AF88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413" y="2695955"/>
            <a:ext cx="2031683" cy="3129549"/>
          </a:xfrm>
          <a:prstGeom prst="rect">
            <a:avLst/>
          </a:prstGeom>
        </p:spPr>
      </p:pic>
      <p:pic>
        <p:nvPicPr>
          <p:cNvPr id="7" name="Picture 6">
            <a:extLst>
              <a:ext uri="{FF2B5EF4-FFF2-40B4-BE49-F238E27FC236}">
                <a16:creationId xmlns:a16="http://schemas.microsoft.com/office/drawing/2014/main" id="{9360EEFA-50F9-47AB-9FB8-8F425ED539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5167" y="387172"/>
            <a:ext cx="2449335" cy="2727327"/>
          </a:xfrm>
          <a:prstGeom prst="rect">
            <a:avLst/>
          </a:prstGeom>
        </p:spPr>
      </p:pic>
      <p:pic>
        <p:nvPicPr>
          <p:cNvPr id="13" name="Picture 12">
            <a:extLst>
              <a:ext uri="{FF2B5EF4-FFF2-40B4-BE49-F238E27FC236}">
                <a16:creationId xmlns:a16="http://schemas.microsoft.com/office/drawing/2014/main" id="{CD8E8340-87F3-4493-B2FA-5956B9F0E7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4544" y="4467094"/>
            <a:ext cx="2239290" cy="2181127"/>
          </a:xfrm>
          <a:prstGeom prst="rect">
            <a:avLst/>
          </a:prstGeom>
        </p:spPr>
      </p:pic>
    </p:spTree>
    <p:extLst>
      <p:ext uri="{BB962C8B-B14F-4D97-AF65-F5344CB8AC3E}">
        <p14:creationId xmlns:p14="http://schemas.microsoft.com/office/powerpoint/2010/main" val="19399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44B451-09E8-481B-A9B4-9AC941B5F2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70104" y="6550223"/>
            <a:ext cx="9144000" cy="307777"/>
          </a:xfrm>
          <a:prstGeom prst="rect">
            <a:avLst/>
          </a:prstGeom>
          <a:noFill/>
        </p:spPr>
        <p:txBody>
          <a:bodyPr wrap="square" rtlCol="0">
            <a:spAutoFit/>
          </a:bodyPr>
          <a:lstStyle/>
          <a:p>
            <a:r>
              <a:rPr lang="en-US" sz="1400" dirty="0"/>
              <a:t>Mosiah 14:4   Isaiah 53:4</a:t>
            </a:r>
          </a:p>
        </p:txBody>
      </p:sp>
      <p:sp>
        <p:nvSpPr>
          <p:cNvPr id="4" name="TextBox 3"/>
          <p:cNvSpPr txBox="1"/>
          <p:nvPr/>
        </p:nvSpPr>
        <p:spPr>
          <a:xfrm>
            <a:off x="1524000" y="0"/>
            <a:ext cx="9144000" cy="707886"/>
          </a:xfrm>
          <a:prstGeom prst="rect">
            <a:avLst/>
          </a:prstGeom>
          <a:noFill/>
        </p:spPr>
        <p:txBody>
          <a:bodyPr wrap="square" rtlCol="0">
            <a:spAutoFit/>
          </a:bodyPr>
          <a:lstStyle/>
          <a:p>
            <a:pPr algn="ctr"/>
            <a:r>
              <a:rPr lang="en-US" sz="4000" dirty="0">
                <a:latin typeface="Estrangelo Edessa" pitchFamily="66" charset="0"/>
                <a:cs typeface="Estrangelo Edessa" pitchFamily="66" charset="0"/>
              </a:rPr>
              <a:t>Smitten of God</a:t>
            </a:r>
          </a:p>
        </p:txBody>
      </p:sp>
      <p:sp>
        <p:nvSpPr>
          <p:cNvPr id="19" name="TextBox 18"/>
          <p:cNvSpPr txBox="1"/>
          <p:nvPr/>
        </p:nvSpPr>
        <p:spPr>
          <a:xfrm>
            <a:off x="1524000" y="685801"/>
            <a:ext cx="6858000" cy="3139321"/>
          </a:xfrm>
          <a:prstGeom prst="rect">
            <a:avLst/>
          </a:prstGeom>
          <a:noFill/>
        </p:spPr>
        <p:txBody>
          <a:bodyPr wrap="square" rtlCol="0">
            <a:spAutoFit/>
          </a:bodyPr>
          <a:lstStyle/>
          <a:p>
            <a:r>
              <a:rPr lang="en-US" dirty="0"/>
              <a:t>Borne our grief/sorrows—In Gethsemane he took upon himself our grief and sorrow, as well as our sins</a:t>
            </a:r>
          </a:p>
          <a:p>
            <a:endParaRPr lang="en-US" dirty="0"/>
          </a:p>
          <a:p>
            <a:r>
              <a:rPr lang="en-US" dirty="0"/>
              <a:t>Stricken—in Hebrew/ OT—suffering the emotional pain of having leprosy and the isolation that come with it.</a:t>
            </a:r>
          </a:p>
          <a:p>
            <a:r>
              <a:rPr lang="en-US" dirty="0"/>
              <a:t>Beginning in Gethsemane and fully felt on the cross, for the first time in Jesus’ moral ministry, God withdrew His presence. Christ had to feel all that we would suffer which included complete isolation</a:t>
            </a:r>
          </a:p>
          <a:p>
            <a:endParaRPr lang="en-US" dirty="0"/>
          </a:p>
          <a:p>
            <a:endParaRPr lang="en-US" dirty="0"/>
          </a:p>
          <a:p>
            <a:endParaRPr lang="en-US" dirty="0"/>
          </a:p>
        </p:txBody>
      </p:sp>
      <p:sp>
        <p:nvSpPr>
          <p:cNvPr id="10" name="TextBox 9"/>
          <p:cNvSpPr txBox="1"/>
          <p:nvPr/>
        </p:nvSpPr>
        <p:spPr>
          <a:xfrm>
            <a:off x="2057400" y="3124200"/>
            <a:ext cx="8458200" cy="3046988"/>
          </a:xfrm>
          <a:prstGeom prst="rect">
            <a:avLst/>
          </a:prstGeom>
          <a:noFill/>
        </p:spPr>
        <p:txBody>
          <a:bodyPr wrap="square" rtlCol="0">
            <a:spAutoFit/>
          </a:bodyPr>
          <a:lstStyle/>
          <a:p>
            <a:r>
              <a:rPr lang="en-US" dirty="0"/>
              <a:t>Smitten of God/afflicted—Anciently it was believed if a person suffered it was because they were being punished by God. They believed Jesus was being punished for sin.</a:t>
            </a:r>
          </a:p>
          <a:p>
            <a:endParaRPr lang="en-US" dirty="0"/>
          </a:p>
          <a:p>
            <a:r>
              <a:rPr lang="en-US" dirty="0"/>
              <a:t>Ironically, they are correct</a:t>
            </a:r>
          </a:p>
          <a:p>
            <a:endParaRPr lang="en-US" dirty="0"/>
          </a:p>
          <a:p>
            <a:pPr algn="ctr"/>
            <a:r>
              <a:rPr lang="en-US" sz="2800" dirty="0">
                <a:solidFill>
                  <a:srgbClr val="FF0000"/>
                </a:solidFill>
              </a:rPr>
              <a:t>But whose sin caused him to suffer?</a:t>
            </a:r>
          </a:p>
          <a:p>
            <a:pPr algn="ctr"/>
            <a:endParaRPr lang="en-US" sz="2800" dirty="0">
              <a:solidFill>
                <a:srgbClr val="FF0000"/>
              </a:solidFill>
            </a:endParaRPr>
          </a:p>
          <a:p>
            <a:pPr algn="ctr"/>
            <a:r>
              <a:rPr lang="en-US" sz="2800" dirty="0">
                <a:solidFill>
                  <a:srgbClr val="FF0000"/>
                </a:solidFill>
              </a:rPr>
              <a:t>All of ours</a:t>
            </a:r>
          </a:p>
          <a:p>
            <a:r>
              <a:rPr lang="en-US" dirty="0"/>
              <a:t>	</a:t>
            </a:r>
          </a:p>
        </p:txBody>
      </p:sp>
      <p:pic>
        <p:nvPicPr>
          <p:cNvPr id="5" name="Picture 4">
            <a:extLst>
              <a:ext uri="{FF2B5EF4-FFF2-40B4-BE49-F238E27FC236}">
                <a16:creationId xmlns:a16="http://schemas.microsoft.com/office/drawing/2014/main" id="{6CBF5D5F-30E5-4B6A-AFFD-DF3AAE39D0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7042" y="675132"/>
            <a:ext cx="2705100" cy="1905000"/>
          </a:xfrm>
          <a:prstGeom prst="rect">
            <a:avLst/>
          </a:prstGeom>
        </p:spPr>
      </p:pic>
    </p:spTree>
    <p:extLst>
      <p:ext uri="{BB962C8B-B14F-4D97-AF65-F5344CB8AC3E}">
        <p14:creationId xmlns:p14="http://schemas.microsoft.com/office/powerpoint/2010/main" val="52139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anim calcmode="lin" valueType="num">
                                      <p:cBhvr>
                                        <p:cTn id="21" dur="1000" fill="hold"/>
                                        <p:tgtEl>
                                          <p:spTgt spid="10">
                                            <p:txEl>
                                              <p:pRg st="4" end="4"/>
                                            </p:txEl>
                                          </p:spTgt>
                                        </p:tgtEl>
                                        <p:attrNameLst>
                                          <p:attrName>ppt_x</p:attrName>
                                        </p:attrNameLst>
                                      </p:cBhvr>
                                      <p:tavLst>
                                        <p:tav tm="0">
                                          <p:val>
                                            <p:strVal val="#ppt_x-.2"/>
                                          </p:val>
                                        </p:tav>
                                        <p:tav tm="100000">
                                          <p:val>
                                            <p:strVal val="#ppt_x"/>
                                          </p:val>
                                        </p:tav>
                                      </p:tavLst>
                                    </p:anim>
                                    <p:anim calcmode="lin" valueType="num">
                                      <p:cBhvr>
                                        <p:cTn id="22" dur="1000" fill="hold"/>
                                        <p:tgtEl>
                                          <p:spTgt spid="10">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0">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xEl>
                                              <p:pRg st="6" end="6"/>
                                            </p:txEl>
                                          </p:spTgt>
                                        </p:tgtEl>
                                        <p:attrNameLst>
                                          <p:attrName>style.visibility</p:attrName>
                                        </p:attrNameLst>
                                      </p:cBhvr>
                                      <p:to>
                                        <p:strVal val="visible"/>
                                      </p:to>
                                    </p:set>
                                    <p:animEffect transition="in" filter="fade">
                                      <p:cBhvr>
                                        <p:cTn id="28" dur="20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C0D897-AC16-4F85-8750-011A6128A2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0" y="6550223"/>
            <a:ext cx="9144000" cy="307777"/>
          </a:xfrm>
          <a:prstGeom prst="rect">
            <a:avLst/>
          </a:prstGeom>
          <a:noFill/>
        </p:spPr>
        <p:txBody>
          <a:bodyPr wrap="square" rtlCol="0">
            <a:spAutoFit/>
          </a:bodyPr>
          <a:lstStyle/>
          <a:p>
            <a:r>
              <a:rPr lang="en-US" sz="1400" dirty="0"/>
              <a:t>Mosiah 14:4   Isaiah 53:4</a:t>
            </a:r>
          </a:p>
        </p:txBody>
      </p:sp>
      <p:sp>
        <p:nvSpPr>
          <p:cNvPr id="19" name="TextBox 18"/>
          <p:cNvSpPr txBox="1"/>
          <p:nvPr/>
        </p:nvSpPr>
        <p:spPr>
          <a:xfrm>
            <a:off x="1524000" y="685800"/>
            <a:ext cx="6858000" cy="923330"/>
          </a:xfrm>
          <a:prstGeom prst="rect">
            <a:avLst/>
          </a:prstGeom>
          <a:noFill/>
        </p:spPr>
        <p:txBody>
          <a:bodyPr wrap="square" rtlCol="0">
            <a:spAutoFit/>
          </a:bodyPr>
          <a:lstStyle/>
          <a:p>
            <a:endParaRPr lang="en-US" dirty="0"/>
          </a:p>
          <a:p>
            <a:endParaRPr lang="en-US" dirty="0"/>
          </a:p>
          <a:p>
            <a:endParaRPr lang="en-US" dirty="0"/>
          </a:p>
        </p:txBody>
      </p:sp>
      <p:sp>
        <p:nvSpPr>
          <p:cNvPr id="10" name="TextBox 9"/>
          <p:cNvSpPr txBox="1"/>
          <p:nvPr/>
        </p:nvSpPr>
        <p:spPr>
          <a:xfrm>
            <a:off x="3886200" y="228600"/>
            <a:ext cx="4419600" cy="6247864"/>
          </a:xfrm>
          <a:prstGeom prst="rect">
            <a:avLst/>
          </a:prstGeom>
          <a:noFill/>
        </p:spPr>
        <p:txBody>
          <a:bodyPr wrap="square" rtlCol="0">
            <a:spAutoFit/>
          </a:bodyPr>
          <a:lstStyle/>
          <a:p>
            <a:r>
              <a:rPr lang="en-US" sz="1600" dirty="0"/>
              <a:t>“The utter loneliness and excruciating pain of the Atonement begun in Gethsemane reached its zenith when, after unspeakable abuse at the hands of Roman soldiers and others, Christ cried from the cross, “Eli, Eli, lama </a:t>
            </a:r>
            <a:r>
              <a:rPr lang="en-US" sz="1600" dirty="0" err="1"/>
              <a:t>sabachthani</a:t>
            </a:r>
            <a:r>
              <a:rPr lang="en-US" sz="1600" dirty="0"/>
              <a:t>?  That is to say, My God, my God, why hast thou forsaken me?”</a:t>
            </a:r>
          </a:p>
          <a:p>
            <a:endParaRPr lang="en-US" sz="1600" dirty="0"/>
          </a:p>
          <a:p>
            <a:r>
              <a:rPr lang="en-US" sz="1600" dirty="0"/>
              <a:t>In the depths of that anguish, even nature itself convulsed. “There was a darkness over all the earth. … And the sun was darkened.”</a:t>
            </a:r>
          </a:p>
          <a:p>
            <a:endParaRPr lang="en-US" sz="1600" dirty="0"/>
          </a:p>
          <a:p>
            <a:r>
              <a:rPr lang="en-US" sz="1600" dirty="0"/>
              <a:t>“And, behold, the veil of the temple was rent in twain from the top to the bottom; and the earth did quake, and the rocks rent ”causing many to exclaim, “The God of nature suffers.” Finally, even the seemingly unbearable had been borne, and Jesus said, “It is finished.”</a:t>
            </a:r>
          </a:p>
          <a:p>
            <a:endParaRPr lang="en-US" sz="1600" dirty="0"/>
          </a:p>
          <a:p>
            <a:r>
              <a:rPr lang="en-US" sz="1600" dirty="0"/>
              <a:t>“Father, into thy hands I commend my spirit.” Someday, somewhere, every human tongue will be called upon to confess as did a Roman centurion who witnessed all of this, “Truly this was the Son of God.”</a:t>
            </a:r>
          </a:p>
          <a:p>
            <a:r>
              <a:rPr lang="en-US" sz="1600" dirty="0"/>
              <a:t>Jeffrey R. Holland</a:t>
            </a:r>
          </a:p>
          <a:p>
            <a:r>
              <a:rPr lang="en-US" sz="1600" dirty="0"/>
              <a:t>	</a:t>
            </a:r>
          </a:p>
        </p:txBody>
      </p:sp>
      <p:pic>
        <p:nvPicPr>
          <p:cNvPr id="8" name="Picture 7" descr="Jeffrey R. Holland.jpg"/>
          <p:cNvPicPr>
            <a:picLocks noChangeAspect="1"/>
          </p:cNvPicPr>
          <p:nvPr/>
        </p:nvPicPr>
        <p:blipFill>
          <a:blip r:embed="rId3" cstate="print"/>
          <a:stretch>
            <a:fillRect/>
          </a:stretch>
        </p:blipFill>
        <p:spPr>
          <a:xfrm>
            <a:off x="8534400" y="4648201"/>
            <a:ext cx="1558636" cy="1946847"/>
          </a:xfrm>
          <a:prstGeom prst="rect">
            <a:avLst/>
          </a:prstGeom>
        </p:spPr>
      </p:pic>
      <p:pic>
        <p:nvPicPr>
          <p:cNvPr id="4" name="Picture 3">
            <a:extLst>
              <a:ext uri="{FF2B5EF4-FFF2-40B4-BE49-F238E27FC236}">
                <a16:creationId xmlns:a16="http://schemas.microsoft.com/office/drawing/2014/main" id="{A7FD9E99-2A88-47E3-8A9B-2F11EC23AD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521" y="242316"/>
            <a:ext cx="2981325" cy="2971800"/>
          </a:xfrm>
          <a:prstGeom prst="rect">
            <a:avLst/>
          </a:prstGeom>
        </p:spPr>
      </p:pic>
      <p:pic>
        <p:nvPicPr>
          <p:cNvPr id="6" name="Picture 5">
            <a:extLst>
              <a:ext uri="{FF2B5EF4-FFF2-40B4-BE49-F238E27FC236}">
                <a16:creationId xmlns:a16="http://schemas.microsoft.com/office/drawing/2014/main" id="{6420CF13-71E4-437D-82EE-56F084001C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423" y="3695967"/>
            <a:ext cx="3171825" cy="2381250"/>
          </a:xfrm>
          <a:prstGeom prst="rect">
            <a:avLst/>
          </a:prstGeom>
        </p:spPr>
      </p:pic>
      <p:pic>
        <p:nvPicPr>
          <p:cNvPr id="12" name="Picture 11">
            <a:extLst>
              <a:ext uri="{FF2B5EF4-FFF2-40B4-BE49-F238E27FC236}">
                <a16:creationId xmlns:a16="http://schemas.microsoft.com/office/drawing/2014/main" id="{1158C875-9E50-4326-9817-310A71DC97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1893" y="940461"/>
            <a:ext cx="3362325" cy="2266950"/>
          </a:xfrm>
          <a:prstGeom prst="rect">
            <a:avLst/>
          </a:prstGeom>
        </p:spPr>
      </p:pic>
    </p:spTree>
    <p:extLst>
      <p:ext uri="{BB962C8B-B14F-4D97-AF65-F5344CB8AC3E}">
        <p14:creationId xmlns:p14="http://schemas.microsoft.com/office/powerpoint/2010/main" val="295395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7" end="7"/>
                                            </p:txEl>
                                          </p:spTgt>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53C733-752A-479E-91B5-039991C006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44424" y="6349056"/>
            <a:ext cx="9144000" cy="307777"/>
          </a:xfrm>
          <a:prstGeom prst="rect">
            <a:avLst/>
          </a:prstGeom>
          <a:noFill/>
        </p:spPr>
        <p:txBody>
          <a:bodyPr wrap="square" rtlCol="0">
            <a:spAutoFit/>
          </a:bodyPr>
          <a:lstStyle/>
          <a:p>
            <a:r>
              <a:rPr lang="en-US" sz="1400" dirty="0">
                <a:solidFill>
                  <a:schemeClr val="bg1"/>
                </a:solidFill>
              </a:rPr>
              <a:t>Mosiah 12:18-19</a:t>
            </a:r>
          </a:p>
        </p:txBody>
      </p:sp>
      <p:sp>
        <p:nvSpPr>
          <p:cNvPr id="4" name="TextBox 3"/>
          <p:cNvSpPr txBox="1"/>
          <p:nvPr/>
        </p:nvSpPr>
        <p:spPr>
          <a:xfrm>
            <a:off x="1514856" y="137161"/>
            <a:ext cx="9144000" cy="769441"/>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rPr>
              <a:t>Cross Examination </a:t>
            </a:r>
          </a:p>
        </p:txBody>
      </p:sp>
      <p:sp>
        <p:nvSpPr>
          <p:cNvPr id="14" name="TextBox 13"/>
          <p:cNvSpPr txBox="1"/>
          <p:nvPr/>
        </p:nvSpPr>
        <p:spPr>
          <a:xfrm>
            <a:off x="1524000" y="914401"/>
            <a:ext cx="6324600" cy="1200329"/>
          </a:xfrm>
          <a:prstGeom prst="rect">
            <a:avLst/>
          </a:prstGeom>
          <a:noFill/>
        </p:spPr>
        <p:txBody>
          <a:bodyPr wrap="square" rtlCol="0">
            <a:spAutoFit/>
          </a:bodyPr>
          <a:lstStyle/>
          <a:p>
            <a:r>
              <a:rPr lang="en-US" dirty="0">
                <a:solidFill>
                  <a:schemeClr val="bg1"/>
                </a:solidFill>
              </a:rPr>
              <a:t>After </a:t>
            </a:r>
            <a:r>
              <a:rPr lang="en-US" dirty="0" err="1">
                <a:solidFill>
                  <a:schemeClr val="bg1"/>
                </a:solidFill>
              </a:rPr>
              <a:t>Abinadi</a:t>
            </a:r>
            <a:r>
              <a:rPr lang="en-US" dirty="0">
                <a:solidFill>
                  <a:schemeClr val="bg1"/>
                </a:solidFill>
              </a:rPr>
              <a:t> was in prison he was later brought before King Noah and his priests. The priests questioned him, trying to confuse him into saying something they could use against him. Then one of them asked him to explain a scripture passage.</a:t>
            </a:r>
          </a:p>
        </p:txBody>
      </p:sp>
      <p:sp>
        <p:nvSpPr>
          <p:cNvPr id="15" name="TextBox 14"/>
          <p:cNvSpPr txBox="1"/>
          <p:nvPr/>
        </p:nvSpPr>
        <p:spPr>
          <a:xfrm>
            <a:off x="5562600" y="5029201"/>
            <a:ext cx="4876800" cy="1200329"/>
          </a:xfrm>
          <a:prstGeom prst="rect">
            <a:avLst/>
          </a:prstGeom>
          <a:noFill/>
        </p:spPr>
        <p:txBody>
          <a:bodyPr wrap="square" rtlCol="0">
            <a:spAutoFit/>
          </a:bodyPr>
          <a:lstStyle/>
          <a:p>
            <a:r>
              <a:rPr lang="en-US" dirty="0">
                <a:solidFill>
                  <a:schemeClr val="bg1"/>
                </a:solidFill>
              </a:rPr>
              <a:t>They used the same tactics that the Sanhedrin used on the Savior. They attempted to “cross him” in his words</a:t>
            </a:r>
          </a:p>
          <a:p>
            <a:r>
              <a:rPr lang="en-US" dirty="0">
                <a:solidFill>
                  <a:schemeClr val="bg1"/>
                </a:solidFill>
              </a:rPr>
              <a:t>See Mark 14:55-64</a:t>
            </a:r>
          </a:p>
        </p:txBody>
      </p:sp>
      <p:pic>
        <p:nvPicPr>
          <p:cNvPr id="8" name="Picture 7">
            <a:extLst>
              <a:ext uri="{FF2B5EF4-FFF2-40B4-BE49-F238E27FC236}">
                <a16:creationId xmlns:a16="http://schemas.microsoft.com/office/drawing/2014/main" id="{AF1D8443-B3C6-4E82-B93C-845D0FF2F1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3056" y="2089100"/>
            <a:ext cx="5175199" cy="2687624"/>
          </a:xfrm>
          <a:prstGeom prst="rect">
            <a:avLst/>
          </a:prstGeom>
        </p:spPr>
      </p:pic>
      <p:pic>
        <p:nvPicPr>
          <p:cNvPr id="10" name="Picture 9">
            <a:extLst>
              <a:ext uri="{FF2B5EF4-FFF2-40B4-BE49-F238E27FC236}">
                <a16:creationId xmlns:a16="http://schemas.microsoft.com/office/drawing/2014/main" id="{A023E7A0-650A-4EB6-BF71-939B66E211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120" y="2866035"/>
            <a:ext cx="3968268" cy="2976201"/>
          </a:xfrm>
          <a:prstGeom prst="rect">
            <a:avLst/>
          </a:prstGeom>
        </p:spPr>
      </p:pic>
    </p:spTree>
    <p:extLst>
      <p:ext uri="{BB962C8B-B14F-4D97-AF65-F5344CB8AC3E}">
        <p14:creationId xmlns:p14="http://schemas.microsoft.com/office/powerpoint/2010/main" val="278051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66F4A48-BB89-4EB6-9098-7FDAEBA2EA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524000" y="6550224"/>
            <a:ext cx="9144000" cy="307777"/>
          </a:xfrm>
          <a:prstGeom prst="rect">
            <a:avLst/>
          </a:prstGeom>
          <a:noFill/>
        </p:spPr>
        <p:txBody>
          <a:bodyPr wrap="square" rtlCol="0">
            <a:spAutoFit/>
          </a:bodyPr>
          <a:lstStyle/>
          <a:p>
            <a:r>
              <a:rPr lang="en-US" sz="1400" dirty="0"/>
              <a:t>Mosiah 14:5   Isaiah 53:5</a:t>
            </a:r>
          </a:p>
        </p:txBody>
      </p:sp>
      <p:sp>
        <p:nvSpPr>
          <p:cNvPr id="4" name="TextBox 3"/>
          <p:cNvSpPr txBox="1"/>
          <p:nvPr/>
        </p:nvSpPr>
        <p:spPr>
          <a:xfrm>
            <a:off x="1524000" y="0"/>
            <a:ext cx="9144000" cy="707886"/>
          </a:xfrm>
          <a:prstGeom prst="rect">
            <a:avLst/>
          </a:prstGeom>
          <a:noFill/>
        </p:spPr>
        <p:txBody>
          <a:bodyPr wrap="square" rtlCol="0">
            <a:spAutoFit/>
          </a:bodyPr>
          <a:lstStyle/>
          <a:p>
            <a:pPr algn="ctr"/>
            <a:r>
              <a:rPr lang="en-US" sz="4000" dirty="0">
                <a:latin typeface="Estrangelo Edessa" pitchFamily="66" charset="0"/>
                <a:cs typeface="Estrangelo Edessa" pitchFamily="66" charset="0"/>
              </a:rPr>
              <a:t>Wounded</a:t>
            </a:r>
          </a:p>
        </p:txBody>
      </p:sp>
      <p:sp>
        <p:nvSpPr>
          <p:cNvPr id="19" name="TextBox 18"/>
          <p:cNvSpPr txBox="1"/>
          <p:nvPr/>
        </p:nvSpPr>
        <p:spPr>
          <a:xfrm>
            <a:off x="1524000" y="685801"/>
            <a:ext cx="4419600" cy="2585323"/>
          </a:xfrm>
          <a:prstGeom prst="rect">
            <a:avLst/>
          </a:prstGeom>
          <a:noFill/>
        </p:spPr>
        <p:txBody>
          <a:bodyPr wrap="square" rtlCol="0">
            <a:spAutoFit/>
          </a:bodyPr>
          <a:lstStyle/>
          <a:p>
            <a:r>
              <a:rPr lang="en-US" dirty="0"/>
              <a:t>Wounded for our transgressions—Hebrew word—Pierced fatally</a:t>
            </a:r>
          </a:p>
          <a:p>
            <a:endParaRPr lang="en-US" dirty="0"/>
          </a:p>
          <a:p>
            <a:r>
              <a:rPr lang="en-US" dirty="0"/>
              <a:t>Bruised for our iniquities—Hebrew word—Crushed (olive press)</a:t>
            </a:r>
          </a:p>
          <a:p>
            <a:endParaRPr lang="en-US" dirty="0"/>
          </a:p>
          <a:p>
            <a:r>
              <a:rPr lang="en-US" dirty="0"/>
              <a:t>Chastisement of our peace was upon him—He suffered the chastisement that brings us peace</a:t>
            </a:r>
          </a:p>
        </p:txBody>
      </p:sp>
      <p:sp>
        <p:nvSpPr>
          <p:cNvPr id="10" name="TextBox 9"/>
          <p:cNvSpPr txBox="1"/>
          <p:nvPr/>
        </p:nvSpPr>
        <p:spPr>
          <a:xfrm>
            <a:off x="5867400" y="3581400"/>
            <a:ext cx="4495800" cy="3231654"/>
          </a:xfrm>
          <a:prstGeom prst="rect">
            <a:avLst/>
          </a:prstGeom>
          <a:noFill/>
        </p:spPr>
        <p:txBody>
          <a:bodyPr wrap="square" rtlCol="0">
            <a:spAutoFit/>
          </a:bodyPr>
          <a:lstStyle/>
          <a:p>
            <a:r>
              <a:rPr lang="en-US" dirty="0"/>
              <a:t>With his stripes we are healed—paradox—Through the wounding of one person (Christ's whipping), another’s wounds are healed</a:t>
            </a:r>
          </a:p>
          <a:p>
            <a:endParaRPr lang="en-US" dirty="0"/>
          </a:p>
          <a:p>
            <a:r>
              <a:rPr lang="en-US" sz="2400" dirty="0">
                <a:solidFill>
                  <a:srgbClr val="FF0000"/>
                </a:solidFill>
              </a:rPr>
              <a:t>Are we automatically healed?</a:t>
            </a:r>
          </a:p>
          <a:p>
            <a:endParaRPr lang="en-US" dirty="0"/>
          </a:p>
          <a:p>
            <a:r>
              <a:rPr lang="en-US" dirty="0"/>
              <a:t>No. We must return to Christ, repent, be converted and </a:t>
            </a:r>
          </a:p>
          <a:p>
            <a:r>
              <a:rPr lang="en-US" dirty="0"/>
              <a:t>then he heals us.</a:t>
            </a:r>
          </a:p>
          <a:p>
            <a:endParaRPr lang="en-US" dirty="0"/>
          </a:p>
          <a:p>
            <a:r>
              <a:rPr lang="en-US" dirty="0"/>
              <a:t>	</a:t>
            </a:r>
          </a:p>
        </p:txBody>
      </p:sp>
      <p:pic>
        <p:nvPicPr>
          <p:cNvPr id="5" name="Picture 4">
            <a:extLst>
              <a:ext uri="{FF2B5EF4-FFF2-40B4-BE49-F238E27FC236}">
                <a16:creationId xmlns:a16="http://schemas.microsoft.com/office/drawing/2014/main" id="{22BBAD42-DE3E-40AC-B2F8-781094EC74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1945" y="3231261"/>
            <a:ext cx="2524125" cy="3028950"/>
          </a:xfrm>
          <a:prstGeom prst="rect">
            <a:avLst/>
          </a:prstGeom>
        </p:spPr>
      </p:pic>
      <p:pic>
        <p:nvPicPr>
          <p:cNvPr id="7" name="Picture 6">
            <a:extLst>
              <a:ext uri="{FF2B5EF4-FFF2-40B4-BE49-F238E27FC236}">
                <a16:creationId xmlns:a16="http://schemas.microsoft.com/office/drawing/2014/main" id="{C77A106B-FBA4-40BD-902D-170674C4A7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6565" y="574434"/>
            <a:ext cx="3790950" cy="3009900"/>
          </a:xfrm>
          <a:prstGeom prst="rect">
            <a:avLst/>
          </a:prstGeom>
        </p:spPr>
      </p:pic>
    </p:spTree>
    <p:extLst>
      <p:ext uri="{BB962C8B-B14F-4D97-AF65-F5344CB8AC3E}">
        <p14:creationId xmlns:p14="http://schemas.microsoft.com/office/powerpoint/2010/main" val="1724010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
                                            <p:txEl>
                                              <p:pRg st="4" end="4"/>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A3B78A7-711A-48AC-A210-BDBA6D010D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70104" y="6550223"/>
            <a:ext cx="9144000" cy="307777"/>
          </a:xfrm>
          <a:prstGeom prst="rect">
            <a:avLst/>
          </a:prstGeom>
          <a:noFill/>
        </p:spPr>
        <p:txBody>
          <a:bodyPr wrap="square" rtlCol="0">
            <a:spAutoFit/>
          </a:bodyPr>
          <a:lstStyle/>
          <a:p>
            <a:r>
              <a:rPr lang="en-US" sz="1400" dirty="0"/>
              <a:t>Mosiah 14:5   Isaiah 53:5</a:t>
            </a:r>
          </a:p>
        </p:txBody>
      </p:sp>
      <p:sp>
        <p:nvSpPr>
          <p:cNvPr id="4" name="TextBox 3"/>
          <p:cNvSpPr txBox="1"/>
          <p:nvPr/>
        </p:nvSpPr>
        <p:spPr>
          <a:xfrm>
            <a:off x="1524000" y="0"/>
            <a:ext cx="9144000" cy="707886"/>
          </a:xfrm>
          <a:prstGeom prst="rect">
            <a:avLst/>
          </a:prstGeom>
          <a:noFill/>
        </p:spPr>
        <p:txBody>
          <a:bodyPr wrap="square" rtlCol="0">
            <a:spAutoFit/>
          </a:bodyPr>
          <a:lstStyle/>
          <a:p>
            <a:pPr algn="ctr"/>
            <a:r>
              <a:rPr lang="en-US" sz="4000" dirty="0">
                <a:latin typeface="Estrangelo Edessa" pitchFamily="66" charset="0"/>
                <a:cs typeface="Estrangelo Edessa" pitchFamily="66" charset="0"/>
              </a:rPr>
              <a:t>The Olive Press</a:t>
            </a:r>
          </a:p>
        </p:txBody>
      </p:sp>
      <p:sp>
        <p:nvSpPr>
          <p:cNvPr id="19" name="TextBox 18"/>
          <p:cNvSpPr txBox="1"/>
          <p:nvPr/>
        </p:nvSpPr>
        <p:spPr>
          <a:xfrm>
            <a:off x="3983736" y="658369"/>
            <a:ext cx="4419600" cy="646331"/>
          </a:xfrm>
          <a:prstGeom prst="rect">
            <a:avLst/>
          </a:prstGeom>
          <a:noFill/>
        </p:spPr>
        <p:txBody>
          <a:bodyPr wrap="square" rtlCol="0">
            <a:spAutoFit/>
          </a:bodyPr>
          <a:lstStyle/>
          <a:p>
            <a:pPr algn="ctr"/>
            <a:r>
              <a:rPr lang="en-US" dirty="0"/>
              <a:t>When Olives are crushed for the first time it comes out red</a:t>
            </a:r>
          </a:p>
        </p:txBody>
      </p:sp>
      <p:sp>
        <p:nvSpPr>
          <p:cNvPr id="10" name="TextBox 9"/>
          <p:cNvSpPr txBox="1"/>
          <p:nvPr/>
        </p:nvSpPr>
        <p:spPr>
          <a:xfrm>
            <a:off x="5867400" y="3581401"/>
            <a:ext cx="4495800" cy="646331"/>
          </a:xfrm>
          <a:prstGeom prst="rect">
            <a:avLst/>
          </a:prstGeom>
          <a:noFill/>
        </p:spPr>
        <p:txBody>
          <a:bodyPr wrap="square" rtlCol="0">
            <a:spAutoFit/>
          </a:bodyPr>
          <a:lstStyle/>
          <a:p>
            <a:endParaRPr lang="en-US" dirty="0"/>
          </a:p>
          <a:p>
            <a:r>
              <a:rPr lang="en-US" dirty="0"/>
              <a:t>	</a:t>
            </a:r>
          </a:p>
        </p:txBody>
      </p:sp>
      <p:sp>
        <p:nvSpPr>
          <p:cNvPr id="11" name="TextBox 10"/>
          <p:cNvSpPr txBox="1"/>
          <p:nvPr/>
        </p:nvSpPr>
        <p:spPr>
          <a:xfrm>
            <a:off x="5376672" y="4474465"/>
            <a:ext cx="2459736" cy="1200329"/>
          </a:xfrm>
          <a:prstGeom prst="rect">
            <a:avLst/>
          </a:prstGeom>
          <a:noFill/>
        </p:spPr>
        <p:txBody>
          <a:bodyPr wrap="square" rtlCol="0">
            <a:spAutoFit/>
          </a:bodyPr>
          <a:lstStyle/>
          <a:p>
            <a:r>
              <a:rPr lang="en-US" dirty="0"/>
              <a:t>With each pressing the color gets lighter and lighter, the less pressed, the more pure</a:t>
            </a:r>
          </a:p>
        </p:txBody>
      </p:sp>
      <p:pic>
        <p:nvPicPr>
          <p:cNvPr id="5" name="Picture 4">
            <a:extLst>
              <a:ext uri="{FF2B5EF4-FFF2-40B4-BE49-F238E27FC236}">
                <a16:creationId xmlns:a16="http://schemas.microsoft.com/office/drawing/2014/main" id="{714FDB9C-C400-4FBC-A788-4EB19F4B2E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0919" y="1216152"/>
            <a:ext cx="3506200" cy="2098738"/>
          </a:xfrm>
          <a:prstGeom prst="rect">
            <a:avLst/>
          </a:prstGeom>
        </p:spPr>
      </p:pic>
      <p:pic>
        <p:nvPicPr>
          <p:cNvPr id="7" name="Picture 6">
            <a:extLst>
              <a:ext uri="{FF2B5EF4-FFF2-40B4-BE49-F238E27FC236}">
                <a16:creationId xmlns:a16="http://schemas.microsoft.com/office/drawing/2014/main" id="{CA829AF9-CBF1-4FAC-8CD8-1DB22077F1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6952" y="1035444"/>
            <a:ext cx="3445459" cy="2582626"/>
          </a:xfrm>
          <a:prstGeom prst="rect">
            <a:avLst/>
          </a:prstGeom>
        </p:spPr>
      </p:pic>
      <p:pic>
        <p:nvPicPr>
          <p:cNvPr id="13" name="Picture 12">
            <a:extLst>
              <a:ext uri="{FF2B5EF4-FFF2-40B4-BE49-F238E27FC236}">
                <a16:creationId xmlns:a16="http://schemas.microsoft.com/office/drawing/2014/main" id="{817DECC5-26E3-47CE-A6CC-B6B2A112A2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6333" y="3621023"/>
            <a:ext cx="3791270" cy="2761641"/>
          </a:xfrm>
          <a:prstGeom prst="rect">
            <a:avLst/>
          </a:prstGeom>
        </p:spPr>
      </p:pic>
      <p:pic>
        <p:nvPicPr>
          <p:cNvPr id="15" name="Picture 14">
            <a:extLst>
              <a:ext uri="{FF2B5EF4-FFF2-40B4-BE49-F238E27FC236}">
                <a16:creationId xmlns:a16="http://schemas.microsoft.com/office/drawing/2014/main" id="{E7715E09-4236-41EC-A1B2-D795BA6DFC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3296" y="3717051"/>
            <a:ext cx="2326234" cy="2940581"/>
          </a:xfrm>
          <a:prstGeom prst="rect">
            <a:avLst/>
          </a:prstGeom>
        </p:spPr>
      </p:pic>
    </p:spTree>
    <p:extLst>
      <p:ext uri="{BB962C8B-B14F-4D97-AF65-F5344CB8AC3E}">
        <p14:creationId xmlns:p14="http://schemas.microsoft.com/office/powerpoint/2010/main" val="268083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AD3EBDD-423C-4941-BAE5-AEFFAA331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06680" y="6550223"/>
            <a:ext cx="9144000" cy="307777"/>
          </a:xfrm>
          <a:prstGeom prst="rect">
            <a:avLst/>
          </a:prstGeom>
          <a:noFill/>
        </p:spPr>
        <p:txBody>
          <a:bodyPr wrap="square" rtlCol="0">
            <a:spAutoFit/>
          </a:bodyPr>
          <a:lstStyle/>
          <a:p>
            <a:r>
              <a:rPr lang="en-US" sz="1400" dirty="0"/>
              <a:t>Mosiah 14:6   Isaiah 53:6</a:t>
            </a:r>
          </a:p>
        </p:txBody>
      </p:sp>
      <p:sp>
        <p:nvSpPr>
          <p:cNvPr id="4" name="TextBox 3"/>
          <p:cNvSpPr txBox="1"/>
          <p:nvPr/>
        </p:nvSpPr>
        <p:spPr>
          <a:xfrm>
            <a:off x="1524000" y="0"/>
            <a:ext cx="9144000" cy="707886"/>
          </a:xfrm>
          <a:prstGeom prst="rect">
            <a:avLst/>
          </a:prstGeom>
          <a:noFill/>
        </p:spPr>
        <p:txBody>
          <a:bodyPr wrap="square" rtlCol="0">
            <a:spAutoFit/>
          </a:bodyPr>
          <a:lstStyle/>
          <a:p>
            <a:pPr algn="ctr"/>
            <a:r>
              <a:rPr lang="en-US" sz="4000" dirty="0">
                <a:latin typeface="Estrangelo Edessa" pitchFamily="66" charset="0"/>
                <a:cs typeface="Estrangelo Edessa" pitchFamily="66" charset="0"/>
              </a:rPr>
              <a:t>All We Like Sheep</a:t>
            </a:r>
          </a:p>
        </p:txBody>
      </p:sp>
      <p:sp>
        <p:nvSpPr>
          <p:cNvPr id="19" name="TextBox 18"/>
          <p:cNvSpPr txBox="1"/>
          <p:nvPr/>
        </p:nvSpPr>
        <p:spPr>
          <a:xfrm>
            <a:off x="1524000" y="609600"/>
            <a:ext cx="4495800" cy="369332"/>
          </a:xfrm>
          <a:prstGeom prst="rect">
            <a:avLst/>
          </a:prstGeom>
          <a:noFill/>
        </p:spPr>
        <p:txBody>
          <a:bodyPr wrap="square" rtlCol="0">
            <a:spAutoFit/>
          </a:bodyPr>
          <a:lstStyle/>
          <a:p>
            <a:r>
              <a:rPr lang="en-US" dirty="0"/>
              <a:t>Have gone astray way—All of us</a:t>
            </a:r>
          </a:p>
        </p:txBody>
      </p:sp>
      <p:sp>
        <p:nvSpPr>
          <p:cNvPr id="10" name="TextBox 9"/>
          <p:cNvSpPr txBox="1"/>
          <p:nvPr/>
        </p:nvSpPr>
        <p:spPr>
          <a:xfrm>
            <a:off x="5867400" y="3581401"/>
            <a:ext cx="4495800" cy="646331"/>
          </a:xfrm>
          <a:prstGeom prst="rect">
            <a:avLst/>
          </a:prstGeom>
          <a:noFill/>
        </p:spPr>
        <p:txBody>
          <a:bodyPr wrap="square" rtlCol="0">
            <a:spAutoFit/>
          </a:bodyPr>
          <a:lstStyle/>
          <a:p>
            <a:endParaRPr lang="en-US" dirty="0"/>
          </a:p>
          <a:p>
            <a:r>
              <a:rPr lang="en-US" dirty="0"/>
              <a:t>	</a:t>
            </a:r>
          </a:p>
        </p:txBody>
      </p:sp>
      <p:sp>
        <p:nvSpPr>
          <p:cNvPr id="12" name="TextBox 11"/>
          <p:cNvSpPr txBox="1"/>
          <p:nvPr/>
        </p:nvSpPr>
        <p:spPr>
          <a:xfrm>
            <a:off x="4343400" y="5657672"/>
            <a:ext cx="6019800" cy="1200329"/>
          </a:xfrm>
          <a:prstGeom prst="rect">
            <a:avLst/>
          </a:prstGeom>
          <a:noFill/>
        </p:spPr>
        <p:txBody>
          <a:bodyPr wrap="square" rtlCol="0">
            <a:spAutoFit/>
          </a:bodyPr>
          <a:lstStyle/>
          <a:p>
            <a:r>
              <a:rPr lang="en-US" dirty="0"/>
              <a:t>“Seeing ourselves as sheep helps us appreciate our dependence on the Lord. Just as sheep require a shepherd to watch over them and provide for their needs, so we need the Lord’s tender care.” See Isaiah 40:11 </a:t>
            </a:r>
            <a:r>
              <a:rPr lang="en-US" sz="1200" dirty="0"/>
              <a:t>Victor L. Ludlow</a:t>
            </a:r>
          </a:p>
        </p:txBody>
      </p:sp>
      <p:sp>
        <p:nvSpPr>
          <p:cNvPr id="13" name="TextBox 12"/>
          <p:cNvSpPr txBox="1"/>
          <p:nvPr/>
        </p:nvSpPr>
        <p:spPr>
          <a:xfrm>
            <a:off x="4267200" y="990601"/>
            <a:ext cx="4800600" cy="2585323"/>
          </a:xfrm>
          <a:prstGeom prst="rect">
            <a:avLst/>
          </a:prstGeom>
          <a:noFill/>
        </p:spPr>
        <p:txBody>
          <a:bodyPr wrap="square" rtlCol="0">
            <a:spAutoFit/>
          </a:bodyPr>
          <a:lstStyle/>
          <a:p>
            <a:r>
              <a:rPr lang="en-US" dirty="0"/>
              <a:t>Sheep:</a:t>
            </a:r>
          </a:p>
          <a:p>
            <a:r>
              <a:rPr lang="en-US" dirty="0"/>
              <a:t>They wander with no direction</a:t>
            </a:r>
          </a:p>
          <a:p>
            <a:r>
              <a:rPr lang="en-US" dirty="0"/>
              <a:t>Are helpless</a:t>
            </a:r>
          </a:p>
          <a:p>
            <a:r>
              <a:rPr lang="en-US" dirty="0"/>
              <a:t>Are fragile and defenseless</a:t>
            </a:r>
          </a:p>
          <a:p>
            <a:r>
              <a:rPr lang="en-US" dirty="0"/>
              <a:t>They need living water</a:t>
            </a:r>
          </a:p>
          <a:p>
            <a:r>
              <a:rPr lang="en-US" dirty="0"/>
              <a:t>They need to be touched (daily)</a:t>
            </a:r>
          </a:p>
          <a:p>
            <a:r>
              <a:rPr lang="en-US" dirty="0"/>
              <a:t>They need to be anointed (sunburns)</a:t>
            </a:r>
          </a:p>
          <a:p>
            <a:r>
              <a:rPr lang="en-US" dirty="0"/>
              <a:t>Once a sheep is sheered it is vulnerable (the repentance process)</a:t>
            </a:r>
          </a:p>
        </p:txBody>
      </p:sp>
      <p:sp>
        <p:nvSpPr>
          <p:cNvPr id="14" name="TextBox 13"/>
          <p:cNvSpPr txBox="1"/>
          <p:nvPr/>
        </p:nvSpPr>
        <p:spPr>
          <a:xfrm>
            <a:off x="1091184" y="3919729"/>
            <a:ext cx="5483352" cy="1200329"/>
          </a:xfrm>
          <a:prstGeom prst="rect">
            <a:avLst/>
          </a:prstGeom>
          <a:noFill/>
        </p:spPr>
        <p:txBody>
          <a:bodyPr wrap="square" rtlCol="0">
            <a:spAutoFit/>
          </a:bodyPr>
          <a:lstStyle/>
          <a:p>
            <a:r>
              <a:rPr lang="en-US" dirty="0"/>
              <a:t>Sheepherder VS Shepherd</a:t>
            </a:r>
          </a:p>
          <a:p>
            <a:r>
              <a:rPr lang="en-US" dirty="0"/>
              <a:t>A sheepherder moves from behind pushing them along</a:t>
            </a:r>
          </a:p>
          <a:p>
            <a:r>
              <a:rPr lang="en-US" dirty="0"/>
              <a:t>Whereas:</a:t>
            </a:r>
          </a:p>
          <a:p>
            <a:r>
              <a:rPr lang="en-US" dirty="0"/>
              <a:t>The sheep follow their Master, the Shepherd</a:t>
            </a:r>
          </a:p>
        </p:txBody>
      </p:sp>
      <p:pic>
        <p:nvPicPr>
          <p:cNvPr id="5" name="Picture 4">
            <a:extLst>
              <a:ext uri="{FF2B5EF4-FFF2-40B4-BE49-F238E27FC236}">
                <a16:creationId xmlns:a16="http://schemas.microsoft.com/office/drawing/2014/main" id="{4DBE4BA4-69E2-4447-BAA9-73F3BCC546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690" y="1196721"/>
            <a:ext cx="3800475" cy="2343150"/>
          </a:xfrm>
          <a:prstGeom prst="rect">
            <a:avLst/>
          </a:prstGeom>
        </p:spPr>
      </p:pic>
      <p:pic>
        <p:nvPicPr>
          <p:cNvPr id="7" name="Picture 6">
            <a:extLst>
              <a:ext uri="{FF2B5EF4-FFF2-40B4-BE49-F238E27FC236}">
                <a16:creationId xmlns:a16="http://schemas.microsoft.com/office/drawing/2014/main" id="{AB76637D-9723-478D-B0B3-2723318B63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7311" y="3310758"/>
            <a:ext cx="3706589" cy="2400941"/>
          </a:xfrm>
          <a:prstGeom prst="rect">
            <a:avLst/>
          </a:prstGeom>
        </p:spPr>
      </p:pic>
      <p:pic>
        <p:nvPicPr>
          <p:cNvPr id="11" name="Picture 10">
            <a:extLst>
              <a:ext uri="{FF2B5EF4-FFF2-40B4-BE49-F238E27FC236}">
                <a16:creationId xmlns:a16="http://schemas.microsoft.com/office/drawing/2014/main" id="{1DBFBAA7-FC71-4AF7-B842-DDDF283C7E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84358" y="5684901"/>
            <a:ext cx="952500" cy="1047750"/>
          </a:xfrm>
          <a:prstGeom prst="rect">
            <a:avLst/>
          </a:prstGeom>
        </p:spPr>
      </p:pic>
    </p:spTree>
    <p:extLst>
      <p:ext uri="{BB962C8B-B14F-4D97-AF65-F5344CB8AC3E}">
        <p14:creationId xmlns:p14="http://schemas.microsoft.com/office/powerpoint/2010/main" val="325635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841D99A-D17A-46C5-87A5-9A7D3755CE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97536" y="6550223"/>
            <a:ext cx="9144000" cy="307777"/>
          </a:xfrm>
          <a:prstGeom prst="rect">
            <a:avLst/>
          </a:prstGeom>
          <a:noFill/>
        </p:spPr>
        <p:txBody>
          <a:bodyPr wrap="square" rtlCol="0">
            <a:spAutoFit/>
          </a:bodyPr>
          <a:lstStyle/>
          <a:p>
            <a:r>
              <a:rPr lang="en-US" sz="1400" dirty="0"/>
              <a:t>Mosiah 14:7   Isaiah 53:7</a:t>
            </a:r>
          </a:p>
        </p:txBody>
      </p:sp>
      <p:sp>
        <p:nvSpPr>
          <p:cNvPr id="4" name="TextBox 3"/>
          <p:cNvSpPr txBox="1"/>
          <p:nvPr/>
        </p:nvSpPr>
        <p:spPr>
          <a:xfrm>
            <a:off x="73152" y="1"/>
            <a:ext cx="11942064" cy="707886"/>
          </a:xfrm>
          <a:prstGeom prst="rect">
            <a:avLst/>
          </a:prstGeom>
          <a:noFill/>
        </p:spPr>
        <p:txBody>
          <a:bodyPr wrap="square" rtlCol="0">
            <a:spAutoFit/>
          </a:bodyPr>
          <a:lstStyle/>
          <a:p>
            <a:pPr algn="ctr"/>
            <a:r>
              <a:rPr lang="en-US" sz="4000" dirty="0">
                <a:latin typeface="Estrangelo Edessa" pitchFamily="66" charset="0"/>
                <a:cs typeface="Estrangelo Edessa" pitchFamily="66" charset="0"/>
              </a:rPr>
              <a:t>Silent Suffering—Submitting His Will</a:t>
            </a:r>
          </a:p>
        </p:txBody>
      </p:sp>
      <p:sp>
        <p:nvSpPr>
          <p:cNvPr id="19" name="TextBox 18"/>
          <p:cNvSpPr txBox="1"/>
          <p:nvPr/>
        </p:nvSpPr>
        <p:spPr>
          <a:xfrm>
            <a:off x="1935480" y="573025"/>
            <a:ext cx="8031480" cy="369332"/>
          </a:xfrm>
          <a:prstGeom prst="rect">
            <a:avLst/>
          </a:prstGeom>
          <a:noFill/>
        </p:spPr>
        <p:txBody>
          <a:bodyPr wrap="square" rtlCol="0">
            <a:spAutoFit/>
          </a:bodyPr>
          <a:lstStyle/>
          <a:p>
            <a:pPr algn="ctr"/>
            <a:r>
              <a:rPr lang="en-US" dirty="0"/>
              <a:t>Oppressed/afflicted—refers mainly to the abuse of the arrest and false trial</a:t>
            </a:r>
          </a:p>
        </p:txBody>
      </p:sp>
      <p:sp>
        <p:nvSpPr>
          <p:cNvPr id="10" name="TextBox 9"/>
          <p:cNvSpPr txBox="1"/>
          <p:nvPr/>
        </p:nvSpPr>
        <p:spPr>
          <a:xfrm>
            <a:off x="5867400" y="3581401"/>
            <a:ext cx="4495800" cy="646331"/>
          </a:xfrm>
          <a:prstGeom prst="rect">
            <a:avLst/>
          </a:prstGeom>
          <a:noFill/>
        </p:spPr>
        <p:txBody>
          <a:bodyPr wrap="square" rtlCol="0">
            <a:spAutoFit/>
          </a:bodyPr>
          <a:lstStyle/>
          <a:p>
            <a:endParaRPr lang="en-US" dirty="0"/>
          </a:p>
          <a:p>
            <a:r>
              <a:rPr lang="en-US" dirty="0"/>
              <a:t>	</a:t>
            </a:r>
          </a:p>
        </p:txBody>
      </p:sp>
      <p:sp>
        <p:nvSpPr>
          <p:cNvPr id="12" name="TextBox 11"/>
          <p:cNvSpPr txBox="1"/>
          <p:nvPr/>
        </p:nvSpPr>
        <p:spPr>
          <a:xfrm>
            <a:off x="4038600" y="5867401"/>
            <a:ext cx="6248400" cy="1200329"/>
          </a:xfrm>
          <a:prstGeom prst="rect">
            <a:avLst/>
          </a:prstGeom>
          <a:noFill/>
        </p:spPr>
        <p:txBody>
          <a:bodyPr wrap="square" rtlCol="0">
            <a:spAutoFit/>
          </a:bodyPr>
          <a:lstStyle/>
          <a:p>
            <a:pPr algn="ctr"/>
            <a:r>
              <a:rPr lang="en-US" sz="2400" dirty="0"/>
              <a:t>Did Jesus suffer for the 3</a:t>
            </a:r>
            <a:r>
              <a:rPr lang="en-US" sz="2400" baseline="30000" dirty="0"/>
              <a:t>rd</a:t>
            </a:r>
            <a:r>
              <a:rPr lang="en-US" sz="2400" dirty="0"/>
              <a:t> part of heaven who went with Satan?</a:t>
            </a:r>
          </a:p>
          <a:p>
            <a:pPr algn="ctr"/>
            <a:endParaRPr lang="en-US" sz="2400" dirty="0"/>
          </a:p>
        </p:txBody>
      </p:sp>
      <p:sp>
        <p:nvSpPr>
          <p:cNvPr id="13" name="TextBox 12"/>
          <p:cNvSpPr txBox="1"/>
          <p:nvPr/>
        </p:nvSpPr>
        <p:spPr>
          <a:xfrm>
            <a:off x="435864" y="1438657"/>
            <a:ext cx="4800600" cy="1200329"/>
          </a:xfrm>
          <a:prstGeom prst="rect">
            <a:avLst/>
          </a:prstGeom>
          <a:noFill/>
        </p:spPr>
        <p:txBody>
          <a:bodyPr wrap="square" rtlCol="0">
            <a:spAutoFit/>
          </a:bodyPr>
          <a:lstStyle/>
          <a:p>
            <a:r>
              <a:rPr lang="en-US" dirty="0"/>
              <a:t>Brought as a lamb/opened not his mouth—Standing before Herod and much of his interview with Pilate, Jesus did not speak instead he submitted himself.</a:t>
            </a:r>
          </a:p>
        </p:txBody>
      </p:sp>
      <p:sp>
        <p:nvSpPr>
          <p:cNvPr id="14" name="TextBox 13"/>
          <p:cNvSpPr txBox="1"/>
          <p:nvPr/>
        </p:nvSpPr>
        <p:spPr>
          <a:xfrm>
            <a:off x="6431280" y="3938017"/>
            <a:ext cx="5638800" cy="2031325"/>
          </a:xfrm>
          <a:prstGeom prst="rect">
            <a:avLst/>
          </a:prstGeom>
          <a:noFill/>
          <a:ln>
            <a:noFill/>
          </a:ln>
        </p:spPr>
        <p:txBody>
          <a:bodyPr wrap="square" rtlCol="0">
            <a:spAutoFit/>
          </a:bodyPr>
          <a:lstStyle/>
          <a:p>
            <a:r>
              <a:rPr lang="en-US" dirty="0"/>
              <a:t>Jesus submitted His will the that of His Father</a:t>
            </a:r>
          </a:p>
          <a:p>
            <a:endParaRPr lang="en-US" dirty="0"/>
          </a:p>
          <a:p>
            <a:r>
              <a:rPr lang="en-US" dirty="0"/>
              <a:t>“Not my will, but </a:t>
            </a:r>
            <a:r>
              <a:rPr lang="en-US" dirty="0" err="1"/>
              <a:t>thine</a:t>
            </a:r>
            <a:r>
              <a:rPr lang="en-US" dirty="0"/>
              <a:t>, be done”</a:t>
            </a:r>
          </a:p>
          <a:p>
            <a:r>
              <a:rPr lang="en-US" dirty="0"/>
              <a:t> Luke 22:42</a:t>
            </a:r>
          </a:p>
          <a:p>
            <a:r>
              <a:rPr lang="en-US" dirty="0"/>
              <a:t>“…even more than man can suffer”</a:t>
            </a:r>
          </a:p>
          <a:p>
            <a:r>
              <a:rPr lang="en-US" dirty="0"/>
              <a:t> Mosiah 3:7</a:t>
            </a:r>
          </a:p>
          <a:p>
            <a:endParaRPr lang="en-US" dirty="0"/>
          </a:p>
        </p:txBody>
      </p:sp>
      <p:pic>
        <p:nvPicPr>
          <p:cNvPr id="5" name="Picture 4">
            <a:extLst>
              <a:ext uri="{FF2B5EF4-FFF2-40B4-BE49-F238E27FC236}">
                <a16:creationId xmlns:a16="http://schemas.microsoft.com/office/drawing/2014/main" id="{2874B8D5-B745-486F-A6A0-C2AD658C5D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9137" y="919543"/>
            <a:ext cx="2723915" cy="2674049"/>
          </a:xfrm>
          <a:prstGeom prst="rect">
            <a:avLst/>
          </a:prstGeom>
        </p:spPr>
      </p:pic>
      <p:pic>
        <p:nvPicPr>
          <p:cNvPr id="7" name="Picture 6">
            <a:extLst>
              <a:ext uri="{FF2B5EF4-FFF2-40B4-BE49-F238E27FC236}">
                <a16:creationId xmlns:a16="http://schemas.microsoft.com/office/drawing/2014/main" id="{6062430F-ADDB-49FE-881B-47435EF257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123" y="2824810"/>
            <a:ext cx="4924425" cy="2733675"/>
          </a:xfrm>
          <a:prstGeom prst="rect">
            <a:avLst/>
          </a:prstGeom>
        </p:spPr>
      </p:pic>
    </p:spTree>
    <p:extLst>
      <p:ext uri="{BB962C8B-B14F-4D97-AF65-F5344CB8AC3E}">
        <p14:creationId xmlns:p14="http://schemas.microsoft.com/office/powerpoint/2010/main" val="233848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9B48FE2-A504-4991-90F3-E302CEB9C8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524000" y="6550224"/>
            <a:ext cx="9144000" cy="307777"/>
          </a:xfrm>
          <a:prstGeom prst="rect">
            <a:avLst/>
          </a:prstGeom>
          <a:noFill/>
        </p:spPr>
        <p:txBody>
          <a:bodyPr wrap="square" rtlCol="0">
            <a:spAutoFit/>
          </a:bodyPr>
          <a:lstStyle/>
          <a:p>
            <a:r>
              <a:rPr lang="en-US" sz="1400" dirty="0"/>
              <a:t>Mosiah 14:8   Isaiah 53:8</a:t>
            </a:r>
          </a:p>
        </p:txBody>
      </p:sp>
      <p:sp>
        <p:nvSpPr>
          <p:cNvPr id="4" name="TextBox 3"/>
          <p:cNvSpPr txBox="1"/>
          <p:nvPr/>
        </p:nvSpPr>
        <p:spPr>
          <a:xfrm>
            <a:off x="1524000" y="0"/>
            <a:ext cx="9144000" cy="707886"/>
          </a:xfrm>
          <a:prstGeom prst="rect">
            <a:avLst/>
          </a:prstGeom>
          <a:noFill/>
        </p:spPr>
        <p:txBody>
          <a:bodyPr wrap="square" rtlCol="0">
            <a:spAutoFit/>
          </a:bodyPr>
          <a:lstStyle/>
          <a:p>
            <a:pPr algn="ctr"/>
            <a:r>
              <a:rPr lang="en-US" sz="4000" dirty="0">
                <a:latin typeface="Estrangelo Edessa" pitchFamily="66" charset="0"/>
                <a:cs typeface="Estrangelo Edessa" pitchFamily="66" charset="0"/>
              </a:rPr>
              <a:t>Unfair Trial</a:t>
            </a:r>
          </a:p>
        </p:txBody>
      </p:sp>
      <p:sp>
        <p:nvSpPr>
          <p:cNvPr id="19" name="TextBox 18"/>
          <p:cNvSpPr txBox="1"/>
          <p:nvPr/>
        </p:nvSpPr>
        <p:spPr>
          <a:xfrm>
            <a:off x="2356104" y="588265"/>
            <a:ext cx="7592568" cy="369332"/>
          </a:xfrm>
          <a:prstGeom prst="rect">
            <a:avLst/>
          </a:prstGeom>
          <a:noFill/>
        </p:spPr>
        <p:txBody>
          <a:bodyPr wrap="square" rtlCol="0">
            <a:spAutoFit/>
          </a:bodyPr>
          <a:lstStyle/>
          <a:p>
            <a:pPr algn="ctr"/>
            <a:r>
              <a:rPr lang="en-US" dirty="0"/>
              <a:t>Taken from prison/Judgment—taken forcibly and denied a fair trial</a:t>
            </a:r>
          </a:p>
        </p:txBody>
      </p:sp>
      <p:sp>
        <p:nvSpPr>
          <p:cNvPr id="10" name="TextBox 9"/>
          <p:cNvSpPr txBox="1"/>
          <p:nvPr/>
        </p:nvSpPr>
        <p:spPr>
          <a:xfrm>
            <a:off x="5867400" y="3581401"/>
            <a:ext cx="4495800" cy="646331"/>
          </a:xfrm>
          <a:prstGeom prst="rect">
            <a:avLst/>
          </a:prstGeom>
          <a:noFill/>
        </p:spPr>
        <p:txBody>
          <a:bodyPr wrap="square" rtlCol="0">
            <a:spAutoFit/>
          </a:bodyPr>
          <a:lstStyle/>
          <a:p>
            <a:endParaRPr lang="en-US" dirty="0"/>
          </a:p>
          <a:p>
            <a:r>
              <a:rPr lang="en-US" dirty="0"/>
              <a:t>	</a:t>
            </a:r>
          </a:p>
        </p:txBody>
      </p:sp>
      <p:sp>
        <p:nvSpPr>
          <p:cNvPr id="13" name="TextBox 12"/>
          <p:cNvSpPr txBox="1"/>
          <p:nvPr/>
        </p:nvSpPr>
        <p:spPr>
          <a:xfrm>
            <a:off x="932688" y="1295401"/>
            <a:ext cx="6001512" cy="1754326"/>
          </a:xfrm>
          <a:prstGeom prst="rect">
            <a:avLst/>
          </a:prstGeom>
          <a:noFill/>
        </p:spPr>
        <p:txBody>
          <a:bodyPr wrap="square" rtlCol="0">
            <a:spAutoFit/>
          </a:bodyPr>
          <a:lstStyle/>
          <a:p>
            <a:r>
              <a:rPr lang="en-US" dirty="0"/>
              <a:t>Who shall declare his generation?—who are His descendants?—Who shall testify of His life’s mission?</a:t>
            </a:r>
          </a:p>
          <a:p>
            <a:endParaRPr lang="en-US" dirty="0"/>
          </a:p>
          <a:p>
            <a:r>
              <a:rPr lang="en-US" dirty="0"/>
              <a:t>Implying that because He was “cut off” He had none….But Christ became our Spiritual Father</a:t>
            </a:r>
          </a:p>
          <a:p>
            <a:r>
              <a:rPr lang="en-US" dirty="0"/>
              <a:t>Mosiah 15:10-11</a:t>
            </a:r>
          </a:p>
        </p:txBody>
      </p:sp>
      <p:sp>
        <p:nvSpPr>
          <p:cNvPr id="14" name="TextBox 13"/>
          <p:cNvSpPr txBox="1"/>
          <p:nvPr/>
        </p:nvSpPr>
        <p:spPr>
          <a:xfrm>
            <a:off x="6062472" y="4629913"/>
            <a:ext cx="4800600" cy="2031325"/>
          </a:xfrm>
          <a:prstGeom prst="rect">
            <a:avLst/>
          </a:prstGeom>
          <a:noFill/>
          <a:ln>
            <a:noFill/>
          </a:ln>
        </p:spPr>
        <p:txBody>
          <a:bodyPr wrap="square" rtlCol="0">
            <a:spAutoFit/>
          </a:bodyPr>
          <a:lstStyle/>
          <a:p>
            <a:r>
              <a:rPr lang="en-US" dirty="0"/>
              <a:t>Gethsemane—how did an angel strengthen Christ?</a:t>
            </a:r>
          </a:p>
          <a:p>
            <a:endParaRPr lang="en-US" dirty="0"/>
          </a:p>
          <a:p>
            <a:r>
              <a:rPr lang="en-US" dirty="0"/>
              <a:t>He saw us in a vision. In some small way we each helped Christ endure and complete the Atonement</a:t>
            </a:r>
          </a:p>
          <a:p>
            <a:endParaRPr lang="en-US" dirty="0"/>
          </a:p>
        </p:txBody>
      </p:sp>
      <p:pic>
        <p:nvPicPr>
          <p:cNvPr id="25605" name="Picture 5" descr="H:\a Photos\BRENDON'S MISSION PHOTOS\Brendon mission pictures\087_87.JPG"/>
          <p:cNvPicPr>
            <a:picLocks noChangeAspect="1" noChangeArrowheads="1"/>
          </p:cNvPicPr>
          <p:nvPr/>
        </p:nvPicPr>
        <p:blipFill>
          <a:blip r:embed="rId3" cstate="print"/>
          <a:srcRect/>
          <a:stretch>
            <a:fillRect/>
          </a:stretch>
        </p:blipFill>
        <p:spPr bwMode="auto">
          <a:xfrm>
            <a:off x="8132065" y="1706880"/>
            <a:ext cx="2955925" cy="2217112"/>
          </a:xfrm>
          <a:prstGeom prst="rect">
            <a:avLst/>
          </a:prstGeom>
          <a:noFill/>
        </p:spPr>
      </p:pic>
      <p:pic>
        <p:nvPicPr>
          <p:cNvPr id="5" name="Picture 4">
            <a:extLst>
              <a:ext uri="{FF2B5EF4-FFF2-40B4-BE49-F238E27FC236}">
                <a16:creationId xmlns:a16="http://schemas.microsoft.com/office/drawing/2014/main" id="{2E1EB08F-E2FD-4EBF-9585-B9A0B1A9E2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8106" y="3144203"/>
            <a:ext cx="2500973" cy="3302318"/>
          </a:xfrm>
          <a:prstGeom prst="rect">
            <a:avLst/>
          </a:prstGeom>
        </p:spPr>
      </p:pic>
    </p:spTree>
    <p:extLst>
      <p:ext uri="{BB962C8B-B14F-4D97-AF65-F5344CB8AC3E}">
        <p14:creationId xmlns:p14="http://schemas.microsoft.com/office/powerpoint/2010/main" val="41959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5605"/>
                                        </p:tgtEl>
                                        <p:attrNameLst>
                                          <p:attrName>style.visibility</p:attrName>
                                        </p:attrNameLst>
                                      </p:cBhvr>
                                      <p:to>
                                        <p:strVal val="visible"/>
                                      </p:to>
                                    </p:set>
                                    <p:animEffect transition="in" filter="fade">
                                      <p:cBhvr>
                                        <p:cTn id="9" dur="2000"/>
                                        <p:tgtEl>
                                          <p:spTgt spid="2560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3">
                                            <p:txEl>
                                              <p:pRg st="2" end="2"/>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4">
                                            <p:txEl>
                                              <p:pRg st="2" end="2"/>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5D3871-A913-4108-A3E6-CB7C0ECE8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524000" y="6550224"/>
            <a:ext cx="9144000" cy="307777"/>
          </a:xfrm>
          <a:prstGeom prst="rect">
            <a:avLst/>
          </a:prstGeom>
          <a:noFill/>
        </p:spPr>
        <p:txBody>
          <a:bodyPr wrap="square" rtlCol="0">
            <a:spAutoFit/>
          </a:bodyPr>
          <a:lstStyle/>
          <a:p>
            <a:r>
              <a:rPr lang="en-US" sz="1400" dirty="0"/>
              <a:t>Mosiah 14:9   Isaiah 53:9</a:t>
            </a:r>
          </a:p>
        </p:txBody>
      </p:sp>
      <p:sp>
        <p:nvSpPr>
          <p:cNvPr id="4" name="TextBox 3"/>
          <p:cNvSpPr txBox="1"/>
          <p:nvPr/>
        </p:nvSpPr>
        <p:spPr>
          <a:xfrm>
            <a:off x="1524000" y="0"/>
            <a:ext cx="9144000" cy="707886"/>
          </a:xfrm>
          <a:prstGeom prst="rect">
            <a:avLst/>
          </a:prstGeom>
          <a:noFill/>
        </p:spPr>
        <p:txBody>
          <a:bodyPr wrap="square" rtlCol="0">
            <a:spAutoFit/>
          </a:bodyPr>
          <a:lstStyle/>
          <a:p>
            <a:pPr algn="ctr"/>
            <a:r>
              <a:rPr lang="en-US" sz="4000" dirty="0">
                <a:latin typeface="Estrangelo Edessa" pitchFamily="66" charset="0"/>
                <a:cs typeface="Estrangelo Edessa" pitchFamily="66" charset="0"/>
              </a:rPr>
              <a:t>The Savior’s Death and Burial</a:t>
            </a:r>
          </a:p>
        </p:txBody>
      </p:sp>
      <p:sp>
        <p:nvSpPr>
          <p:cNvPr id="19" name="TextBox 18"/>
          <p:cNvSpPr txBox="1"/>
          <p:nvPr/>
        </p:nvSpPr>
        <p:spPr>
          <a:xfrm>
            <a:off x="496824" y="679705"/>
            <a:ext cx="3657600" cy="646331"/>
          </a:xfrm>
          <a:prstGeom prst="rect">
            <a:avLst/>
          </a:prstGeom>
          <a:noFill/>
        </p:spPr>
        <p:txBody>
          <a:bodyPr wrap="square" rtlCol="0">
            <a:spAutoFit/>
          </a:bodyPr>
          <a:lstStyle/>
          <a:p>
            <a:r>
              <a:rPr lang="en-US" dirty="0"/>
              <a:t>Grave with the wicked--Jesus was crucified between two thieves</a:t>
            </a:r>
          </a:p>
        </p:txBody>
      </p:sp>
      <p:sp>
        <p:nvSpPr>
          <p:cNvPr id="10" name="TextBox 9"/>
          <p:cNvSpPr txBox="1"/>
          <p:nvPr/>
        </p:nvSpPr>
        <p:spPr>
          <a:xfrm>
            <a:off x="5867400" y="3581401"/>
            <a:ext cx="4495800" cy="646331"/>
          </a:xfrm>
          <a:prstGeom prst="rect">
            <a:avLst/>
          </a:prstGeom>
          <a:noFill/>
        </p:spPr>
        <p:txBody>
          <a:bodyPr wrap="square" rtlCol="0">
            <a:spAutoFit/>
          </a:bodyPr>
          <a:lstStyle/>
          <a:p>
            <a:endParaRPr lang="en-US" dirty="0"/>
          </a:p>
          <a:p>
            <a:r>
              <a:rPr lang="en-US" dirty="0"/>
              <a:t>	</a:t>
            </a:r>
          </a:p>
        </p:txBody>
      </p:sp>
      <p:sp>
        <p:nvSpPr>
          <p:cNvPr id="13" name="TextBox 12"/>
          <p:cNvSpPr txBox="1"/>
          <p:nvPr/>
        </p:nvSpPr>
        <p:spPr>
          <a:xfrm>
            <a:off x="7299960" y="832105"/>
            <a:ext cx="4130040" cy="1477328"/>
          </a:xfrm>
          <a:prstGeom prst="rect">
            <a:avLst/>
          </a:prstGeom>
          <a:noFill/>
        </p:spPr>
        <p:txBody>
          <a:bodyPr wrap="square" rtlCol="0">
            <a:spAutoFit/>
          </a:bodyPr>
          <a:lstStyle/>
          <a:p>
            <a:r>
              <a:rPr lang="en-US" dirty="0"/>
              <a:t>With the rich—Joseph of </a:t>
            </a:r>
            <a:r>
              <a:rPr lang="en-US" dirty="0" err="1"/>
              <a:t>Arimathea</a:t>
            </a:r>
            <a:r>
              <a:rPr lang="en-US" dirty="0"/>
              <a:t>, believed to be a member of the Sanhedrin and a wealthy follower of Christ, buried Jesus in his own tomb</a:t>
            </a:r>
          </a:p>
          <a:p>
            <a:endParaRPr lang="en-US" dirty="0"/>
          </a:p>
        </p:txBody>
      </p:sp>
      <p:sp>
        <p:nvSpPr>
          <p:cNvPr id="14" name="TextBox 13"/>
          <p:cNvSpPr txBox="1"/>
          <p:nvPr/>
        </p:nvSpPr>
        <p:spPr>
          <a:xfrm>
            <a:off x="5184648" y="5402748"/>
            <a:ext cx="5660136" cy="1384995"/>
          </a:xfrm>
          <a:prstGeom prst="rect">
            <a:avLst/>
          </a:prstGeom>
          <a:noFill/>
          <a:ln>
            <a:noFill/>
          </a:ln>
        </p:spPr>
        <p:txBody>
          <a:bodyPr wrap="square" rtlCol="0">
            <a:spAutoFit/>
          </a:bodyPr>
          <a:lstStyle/>
          <a:p>
            <a:r>
              <a:rPr lang="en-US" dirty="0"/>
              <a:t>Any deceit in his mouth—The mouth often represents how God’s word is delivered…the Savior’s mouth symbolizes the importance of the words that he preached during His ministry—God of Truth</a:t>
            </a:r>
          </a:p>
          <a:p>
            <a:r>
              <a:rPr lang="en-US" sz="1200" dirty="0"/>
              <a:t>Victor L. Ludlow</a:t>
            </a:r>
            <a:endParaRPr lang="en-US" dirty="0"/>
          </a:p>
        </p:txBody>
      </p:sp>
      <p:pic>
        <p:nvPicPr>
          <p:cNvPr id="5" name="Picture 4">
            <a:extLst>
              <a:ext uri="{FF2B5EF4-FFF2-40B4-BE49-F238E27FC236}">
                <a16:creationId xmlns:a16="http://schemas.microsoft.com/office/drawing/2014/main" id="{56EE94AF-A674-4B7E-81BE-4C4277C727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136" y="3578924"/>
            <a:ext cx="3830764" cy="2730904"/>
          </a:xfrm>
          <a:prstGeom prst="rect">
            <a:avLst/>
          </a:prstGeom>
        </p:spPr>
      </p:pic>
      <p:pic>
        <p:nvPicPr>
          <p:cNvPr id="7" name="Picture 6">
            <a:extLst>
              <a:ext uri="{FF2B5EF4-FFF2-40B4-BE49-F238E27FC236}">
                <a16:creationId xmlns:a16="http://schemas.microsoft.com/office/drawing/2014/main" id="{7E8C34CA-9BF4-4E2C-95F4-CBA6D88767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2413" y="2191779"/>
            <a:ext cx="2289070" cy="3047733"/>
          </a:xfrm>
          <a:prstGeom prst="rect">
            <a:avLst/>
          </a:prstGeom>
        </p:spPr>
      </p:pic>
      <p:pic>
        <p:nvPicPr>
          <p:cNvPr id="11" name="Picture 10">
            <a:extLst>
              <a:ext uri="{FF2B5EF4-FFF2-40B4-BE49-F238E27FC236}">
                <a16:creationId xmlns:a16="http://schemas.microsoft.com/office/drawing/2014/main" id="{CBC94C94-DF8C-4D2A-BFF1-136516FE29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2350" y="663474"/>
            <a:ext cx="3238500" cy="2857500"/>
          </a:xfrm>
          <a:prstGeom prst="rect">
            <a:avLst/>
          </a:prstGeom>
        </p:spPr>
      </p:pic>
      <p:pic>
        <p:nvPicPr>
          <p:cNvPr id="20" name="Picture 19">
            <a:extLst>
              <a:ext uri="{FF2B5EF4-FFF2-40B4-BE49-F238E27FC236}">
                <a16:creationId xmlns:a16="http://schemas.microsoft.com/office/drawing/2014/main" id="{8F204C0F-DDDD-4446-B9FF-D2F74DFBB6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04982" y="5572506"/>
            <a:ext cx="952500" cy="1047750"/>
          </a:xfrm>
          <a:prstGeom prst="rect">
            <a:avLst/>
          </a:prstGeom>
        </p:spPr>
      </p:pic>
    </p:spTree>
    <p:extLst>
      <p:ext uri="{BB962C8B-B14F-4D97-AF65-F5344CB8AC3E}">
        <p14:creationId xmlns:p14="http://schemas.microsoft.com/office/powerpoint/2010/main" val="298229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0FB71DD-4D4E-4F60-BF12-D7E17CC4B0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61544" y="6550223"/>
            <a:ext cx="9144000" cy="307777"/>
          </a:xfrm>
          <a:prstGeom prst="rect">
            <a:avLst/>
          </a:prstGeom>
          <a:noFill/>
        </p:spPr>
        <p:txBody>
          <a:bodyPr wrap="square" rtlCol="0">
            <a:spAutoFit/>
          </a:bodyPr>
          <a:lstStyle/>
          <a:p>
            <a:r>
              <a:rPr lang="en-US" sz="1400" dirty="0"/>
              <a:t>Mosiah 14:10   Isaiah 53:10</a:t>
            </a:r>
          </a:p>
        </p:txBody>
      </p:sp>
      <p:sp>
        <p:nvSpPr>
          <p:cNvPr id="4" name="TextBox 3"/>
          <p:cNvSpPr txBox="1"/>
          <p:nvPr/>
        </p:nvSpPr>
        <p:spPr>
          <a:xfrm>
            <a:off x="1524000" y="0"/>
            <a:ext cx="9144000" cy="707886"/>
          </a:xfrm>
          <a:prstGeom prst="rect">
            <a:avLst/>
          </a:prstGeom>
          <a:noFill/>
        </p:spPr>
        <p:txBody>
          <a:bodyPr wrap="square" rtlCol="0">
            <a:spAutoFit/>
          </a:bodyPr>
          <a:lstStyle/>
          <a:p>
            <a:pPr algn="ctr"/>
            <a:r>
              <a:rPr lang="en-US" sz="4000" dirty="0">
                <a:latin typeface="Estrangelo Edessa" pitchFamily="66" charset="0"/>
                <a:cs typeface="Estrangelo Edessa" pitchFamily="66" charset="0"/>
              </a:rPr>
              <a:t>The Acceptance—The Obedience</a:t>
            </a:r>
          </a:p>
        </p:txBody>
      </p:sp>
      <p:sp>
        <p:nvSpPr>
          <p:cNvPr id="19" name="TextBox 18"/>
          <p:cNvSpPr txBox="1"/>
          <p:nvPr/>
        </p:nvSpPr>
        <p:spPr>
          <a:xfrm>
            <a:off x="649224" y="762001"/>
            <a:ext cx="4913376" cy="2031325"/>
          </a:xfrm>
          <a:prstGeom prst="rect">
            <a:avLst/>
          </a:prstGeom>
          <a:noFill/>
        </p:spPr>
        <p:txBody>
          <a:bodyPr wrap="square" rtlCol="0">
            <a:spAutoFit/>
          </a:bodyPr>
          <a:lstStyle/>
          <a:p>
            <a:r>
              <a:rPr lang="en-US" dirty="0"/>
              <a:t>Pleased the Lord to bruise him---Did it please God to see his Son suffer?</a:t>
            </a:r>
          </a:p>
          <a:p>
            <a:endParaRPr lang="en-US" dirty="0"/>
          </a:p>
          <a:p>
            <a:r>
              <a:rPr lang="en-US" dirty="0"/>
              <a:t>The Father was pleased that His Son would obediently offer such a sacrifice according to His will. The Father was pleased because of the magnificent love his Son showed to us.</a:t>
            </a:r>
          </a:p>
        </p:txBody>
      </p:sp>
      <p:sp>
        <p:nvSpPr>
          <p:cNvPr id="10" name="TextBox 9"/>
          <p:cNvSpPr txBox="1"/>
          <p:nvPr/>
        </p:nvSpPr>
        <p:spPr>
          <a:xfrm>
            <a:off x="5867400" y="3581401"/>
            <a:ext cx="4495800" cy="646331"/>
          </a:xfrm>
          <a:prstGeom prst="rect">
            <a:avLst/>
          </a:prstGeom>
          <a:noFill/>
        </p:spPr>
        <p:txBody>
          <a:bodyPr wrap="square" rtlCol="0">
            <a:spAutoFit/>
          </a:bodyPr>
          <a:lstStyle/>
          <a:p>
            <a:endParaRPr lang="en-US" dirty="0"/>
          </a:p>
          <a:p>
            <a:r>
              <a:rPr lang="en-US" dirty="0"/>
              <a:t>	</a:t>
            </a:r>
          </a:p>
        </p:txBody>
      </p:sp>
      <p:sp>
        <p:nvSpPr>
          <p:cNvPr id="13" name="TextBox 12"/>
          <p:cNvSpPr txBox="1"/>
          <p:nvPr/>
        </p:nvSpPr>
        <p:spPr>
          <a:xfrm>
            <a:off x="6995160" y="3575304"/>
            <a:ext cx="3581400" cy="1754326"/>
          </a:xfrm>
          <a:prstGeom prst="rect">
            <a:avLst/>
          </a:prstGeom>
          <a:noFill/>
        </p:spPr>
        <p:txBody>
          <a:bodyPr wrap="square" rtlCol="0">
            <a:spAutoFit/>
          </a:bodyPr>
          <a:lstStyle/>
          <a:p>
            <a:r>
              <a:rPr lang="en-US" dirty="0"/>
              <a:t>Have you ever been “pleased” when someone has made the right choice to become clean (repent of a sin) and to see them suffer at the same time?</a:t>
            </a:r>
          </a:p>
          <a:p>
            <a:endParaRPr lang="en-US" dirty="0"/>
          </a:p>
        </p:txBody>
      </p:sp>
      <p:sp>
        <p:nvSpPr>
          <p:cNvPr id="14" name="TextBox 13"/>
          <p:cNvSpPr txBox="1"/>
          <p:nvPr/>
        </p:nvSpPr>
        <p:spPr>
          <a:xfrm>
            <a:off x="5434584" y="5657671"/>
            <a:ext cx="4800600" cy="1107996"/>
          </a:xfrm>
          <a:prstGeom prst="rect">
            <a:avLst/>
          </a:prstGeom>
          <a:noFill/>
          <a:ln>
            <a:noFill/>
          </a:ln>
        </p:spPr>
        <p:txBody>
          <a:bodyPr wrap="square" rtlCol="0">
            <a:spAutoFit/>
          </a:bodyPr>
          <a:lstStyle/>
          <a:p>
            <a:r>
              <a:rPr lang="en-US" dirty="0"/>
              <a:t>“God made it possible for His spirit children to return to Him as purified, resurrected beings.”</a:t>
            </a:r>
          </a:p>
          <a:p>
            <a:r>
              <a:rPr lang="en-US" sz="1200" dirty="0"/>
              <a:t>Victor L. Ludlow</a:t>
            </a:r>
          </a:p>
          <a:p>
            <a:endParaRPr lang="en-US" dirty="0"/>
          </a:p>
        </p:txBody>
      </p:sp>
      <p:sp>
        <p:nvSpPr>
          <p:cNvPr id="15" name="TextBox 14"/>
          <p:cNvSpPr txBox="1"/>
          <p:nvPr/>
        </p:nvSpPr>
        <p:spPr>
          <a:xfrm>
            <a:off x="298704" y="4575049"/>
            <a:ext cx="4800600" cy="1661993"/>
          </a:xfrm>
          <a:prstGeom prst="rect">
            <a:avLst/>
          </a:prstGeom>
          <a:noFill/>
          <a:ln>
            <a:noFill/>
          </a:ln>
        </p:spPr>
        <p:txBody>
          <a:bodyPr wrap="square" rtlCol="0">
            <a:spAutoFit/>
          </a:bodyPr>
          <a:lstStyle/>
          <a:p>
            <a:r>
              <a:rPr lang="en-US" dirty="0"/>
              <a:t>“Satan will have his victories; he will “bruise the heel” of God’s son; yet the ultimate victory will be with Christ, who will bruise the head of the adversary” </a:t>
            </a:r>
          </a:p>
          <a:p>
            <a:r>
              <a:rPr lang="en-US" sz="1200" dirty="0"/>
              <a:t>JFM and RLM</a:t>
            </a:r>
          </a:p>
          <a:p>
            <a:endParaRPr lang="en-US" dirty="0"/>
          </a:p>
        </p:txBody>
      </p:sp>
      <p:pic>
        <p:nvPicPr>
          <p:cNvPr id="5" name="Picture 4">
            <a:extLst>
              <a:ext uri="{FF2B5EF4-FFF2-40B4-BE49-F238E27FC236}">
                <a16:creationId xmlns:a16="http://schemas.microsoft.com/office/drawing/2014/main" id="{E6673100-40E4-441C-9C40-EE5139EDA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1702" y="762000"/>
            <a:ext cx="2450708" cy="2676144"/>
          </a:xfrm>
          <a:prstGeom prst="rect">
            <a:avLst/>
          </a:prstGeom>
        </p:spPr>
      </p:pic>
      <p:pic>
        <p:nvPicPr>
          <p:cNvPr id="16" name="Picture 15">
            <a:extLst>
              <a:ext uri="{FF2B5EF4-FFF2-40B4-BE49-F238E27FC236}">
                <a16:creationId xmlns:a16="http://schemas.microsoft.com/office/drawing/2014/main" id="{B5470F18-92AA-4BBF-A344-324762ABF0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4358" y="5684901"/>
            <a:ext cx="952500" cy="1047750"/>
          </a:xfrm>
          <a:prstGeom prst="rect">
            <a:avLst/>
          </a:prstGeom>
        </p:spPr>
      </p:pic>
      <p:pic>
        <p:nvPicPr>
          <p:cNvPr id="7" name="Picture 6">
            <a:extLst>
              <a:ext uri="{FF2B5EF4-FFF2-40B4-BE49-F238E27FC236}">
                <a16:creationId xmlns:a16="http://schemas.microsoft.com/office/drawing/2014/main" id="{B9A6138A-049F-437D-8E53-7A8552BE40AF}"/>
              </a:ext>
            </a:extLst>
          </p:cNvPr>
          <p:cNvPicPr>
            <a:picLocks noChangeAspect="1"/>
          </p:cNvPicPr>
          <p:nvPr/>
        </p:nvPicPr>
        <p:blipFill rotWithShape="1">
          <a:blip r:embed="rId5">
            <a:extLst>
              <a:ext uri="{28A0092B-C50C-407E-A947-70E740481C1C}">
                <a14:useLocalDpi xmlns:a14="http://schemas.microsoft.com/office/drawing/2010/main" val="0"/>
              </a:ext>
            </a:extLst>
          </a:blip>
          <a:srcRect t="2449" b="6934"/>
          <a:stretch/>
        </p:blipFill>
        <p:spPr>
          <a:xfrm>
            <a:off x="1481328" y="5596128"/>
            <a:ext cx="1291780" cy="854956"/>
          </a:xfrm>
          <a:prstGeom prst="rect">
            <a:avLst/>
          </a:prstGeom>
        </p:spPr>
      </p:pic>
    </p:spTree>
    <p:extLst>
      <p:ext uri="{BB962C8B-B14F-4D97-AF65-F5344CB8AC3E}">
        <p14:creationId xmlns:p14="http://schemas.microsoft.com/office/powerpoint/2010/main" val="178909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1BDCCD1-2FD9-4698-B150-4B7F6EC863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43256" y="6550223"/>
            <a:ext cx="9144000" cy="307777"/>
          </a:xfrm>
          <a:prstGeom prst="rect">
            <a:avLst/>
          </a:prstGeom>
          <a:noFill/>
        </p:spPr>
        <p:txBody>
          <a:bodyPr wrap="square" rtlCol="0">
            <a:spAutoFit/>
          </a:bodyPr>
          <a:lstStyle/>
          <a:p>
            <a:r>
              <a:rPr lang="en-US" sz="1400" dirty="0"/>
              <a:t>Mosiah 14:11   Isaiah 53:11</a:t>
            </a:r>
          </a:p>
        </p:txBody>
      </p:sp>
      <p:sp>
        <p:nvSpPr>
          <p:cNvPr id="4" name="TextBox 3"/>
          <p:cNvSpPr txBox="1"/>
          <p:nvPr/>
        </p:nvSpPr>
        <p:spPr>
          <a:xfrm>
            <a:off x="1524000" y="0"/>
            <a:ext cx="9144000" cy="707886"/>
          </a:xfrm>
          <a:prstGeom prst="rect">
            <a:avLst/>
          </a:prstGeom>
          <a:noFill/>
        </p:spPr>
        <p:txBody>
          <a:bodyPr wrap="square" rtlCol="0">
            <a:spAutoFit/>
          </a:bodyPr>
          <a:lstStyle/>
          <a:p>
            <a:pPr algn="ctr"/>
            <a:r>
              <a:rPr lang="en-US" sz="4000" dirty="0">
                <a:latin typeface="Estrangelo Edessa" pitchFamily="66" charset="0"/>
                <a:cs typeface="Estrangelo Edessa" pitchFamily="66" charset="0"/>
              </a:rPr>
              <a:t>The Righteous Servant</a:t>
            </a:r>
          </a:p>
        </p:txBody>
      </p:sp>
      <p:sp>
        <p:nvSpPr>
          <p:cNvPr id="19" name="TextBox 18"/>
          <p:cNvSpPr txBox="1"/>
          <p:nvPr/>
        </p:nvSpPr>
        <p:spPr>
          <a:xfrm>
            <a:off x="1905000" y="762001"/>
            <a:ext cx="3657600" cy="2031325"/>
          </a:xfrm>
          <a:prstGeom prst="rect">
            <a:avLst/>
          </a:prstGeom>
          <a:noFill/>
        </p:spPr>
        <p:txBody>
          <a:bodyPr wrap="square" rtlCol="0">
            <a:spAutoFit/>
          </a:bodyPr>
          <a:lstStyle/>
          <a:p>
            <a:r>
              <a:rPr lang="en-US" dirty="0"/>
              <a:t>Travail of his soul—a childbirth image—Literally Christ suffers as a woman suffers in laboring to deliver her child.</a:t>
            </a:r>
          </a:p>
          <a:p>
            <a:endParaRPr lang="en-US" dirty="0"/>
          </a:p>
          <a:p>
            <a:r>
              <a:rPr lang="en-US" dirty="0"/>
              <a:t>As he dies he “gives birth’ to us as his spiritual offspring.</a:t>
            </a:r>
          </a:p>
        </p:txBody>
      </p:sp>
      <p:sp>
        <p:nvSpPr>
          <p:cNvPr id="10" name="TextBox 9"/>
          <p:cNvSpPr txBox="1"/>
          <p:nvPr/>
        </p:nvSpPr>
        <p:spPr>
          <a:xfrm>
            <a:off x="5867400" y="3581401"/>
            <a:ext cx="4495800" cy="646331"/>
          </a:xfrm>
          <a:prstGeom prst="rect">
            <a:avLst/>
          </a:prstGeom>
          <a:noFill/>
        </p:spPr>
        <p:txBody>
          <a:bodyPr wrap="square" rtlCol="0">
            <a:spAutoFit/>
          </a:bodyPr>
          <a:lstStyle/>
          <a:p>
            <a:endParaRPr lang="en-US" dirty="0"/>
          </a:p>
          <a:p>
            <a:r>
              <a:rPr lang="en-US" dirty="0"/>
              <a:t>	</a:t>
            </a:r>
          </a:p>
        </p:txBody>
      </p:sp>
      <p:sp>
        <p:nvSpPr>
          <p:cNvPr id="13" name="TextBox 12"/>
          <p:cNvSpPr txBox="1"/>
          <p:nvPr/>
        </p:nvSpPr>
        <p:spPr>
          <a:xfrm>
            <a:off x="6477000" y="3124201"/>
            <a:ext cx="3581400" cy="1200329"/>
          </a:xfrm>
          <a:prstGeom prst="rect">
            <a:avLst/>
          </a:prstGeom>
          <a:noFill/>
        </p:spPr>
        <p:txBody>
          <a:bodyPr wrap="square" rtlCol="0">
            <a:spAutoFit/>
          </a:bodyPr>
          <a:lstStyle/>
          <a:p>
            <a:r>
              <a:rPr lang="en-US" dirty="0"/>
              <a:t>His knowledge shall justify many—His knowledge was gained through the experience of the Atonement.</a:t>
            </a:r>
          </a:p>
          <a:p>
            <a:endParaRPr lang="en-US" dirty="0"/>
          </a:p>
        </p:txBody>
      </p:sp>
      <p:sp>
        <p:nvSpPr>
          <p:cNvPr id="15" name="TextBox 14"/>
          <p:cNvSpPr txBox="1"/>
          <p:nvPr/>
        </p:nvSpPr>
        <p:spPr>
          <a:xfrm>
            <a:off x="1828800" y="4038600"/>
            <a:ext cx="4800600" cy="2308324"/>
          </a:xfrm>
          <a:prstGeom prst="rect">
            <a:avLst/>
          </a:prstGeom>
          <a:noFill/>
          <a:ln>
            <a:noFill/>
          </a:ln>
        </p:spPr>
        <p:txBody>
          <a:bodyPr wrap="square" rtlCol="0">
            <a:spAutoFit/>
          </a:bodyPr>
          <a:lstStyle/>
          <a:p>
            <a:r>
              <a:rPr lang="en-US" dirty="0"/>
              <a:t>To justify means to be judged and found innocent</a:t>
            </a:r>
          </a:p>
          <a:p>
            <a:endParaRPr lang="en-US" dirty="0"/>
          </a:p>
          <a:p>
            <a:r>
              <a:rPr lang="en-US" dirty="0"/>
              <a:t>We will not be judged and found righteous through our own merits but because of Christ's suffering, and through that experience he now knows how to reach each one of us and rebuild our lives so we may become innocent again.</a:t>
            </a:r>
          </a:p>
          <a:p>
            <a:endParaRPr lang="en-US" dirty="0"/>
          </a:p>
        </p:txBody>
      </p:sp>
      <p:pic>
        <p:nvPicPr>
          <p:cNvPr id="28674" name="Picture 2" descr="H:\a Photos\2009\Baby Allie Pictures\Baby allie pictures only\baby allie\IMG_4196.jpg"/>
          <p:cNvPicPr>
            <a:picLocks noChangeAspect="1" noChangeArrowheads="1"/>
          </p:cNvPicPr>
          <p:nvPr/>
        </p:nvPicPr>
        <p:blipFill>
          <a:blip r:embed="rId3" cstate="print"/>
          <a:srcRect/>
          <a:stretch>
            <a:fillRect/>
          </a:stretch>
        </p:blipFill>
        <p:spPr bwMode="auto">
          <a:xfrm>
            <a:off x="6172200" y="685800"/>
            <a:ext cx="3315552" cy="2209800"/>
          </a:xfrm>
          <a:prstGeom prst="rect">
            <a:avLst/>
          </a:prstGeom>
          <a:noFill/>
        </p:spPr>
      </p:pic>
      <p:pic>
        <p:nvPicPr>
          <p:cNvPr id="5" name="Picture 4">
            <a:extLst>
              <a:ext uri="{FF2B5EF4-FFF2-40B4-BE49-F238E27FC236}">
                <a16:creationId xmlns:a16="http://schemas.microsoft.com/office/drawing/2014/main" id="{49D7014C-43E1-4138-922E-3FDD718704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7696" y="4063937"/>
            <a:ext cx="3091832" cy="2620328"/>
          </a:xfrm>
          <a:prstGeom prst="rect">
            <a:avLst/>
          </a:prstGeom>
        </p:spPr>
      </p:pic>
    </p:spTree>
    <p:extLst>
      <p:ext uri="{BB962C8B-B14F-4D97-AF65-F5344CB8AC3E}">
        <p14:creationId xmlns:p14="http://schemas.microsoft.com/office/powerpoint/2010/main" val="43167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0510213-BCF6-45C3-B1C7-B88300D456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70104" y="6550223"/>
            <a:ext cx="9144000" cy="307777"/>
          </a:xfrm>
          <a:prstGeom prst="rect">
            <a:avLst/>
          </a:prstGeom>
          <a:noFill/>
        </p:spPr>
        <p:txBody>
          <a:bodyPr wrap="square" rtlCol="0">
            <a:spAutoFit/>
          </a:bodyPr>
          <a:lstStyle/>
          <a:p>
            <a:r>
              <a:rPr lang="en-US" sz="1400" dirty="0"/>
              <a:t>Mosiah 14:12   Isaiah 53:12</a:t>
            </a:r>
          </a:p>
        </p:txBody>
      </p:sp>
      <p:sp>
        <p:nvSpPr>
          <p:cNvPr id="4" name="TextBox 3"/>
          <p:cNvSpPr txBox="1"/>
          <p:nvPr/>
        </p:nvSpPr>
        <p:spPr>
          <a:xfrm>
            <a:off x="1524000" y="0"/>
            <a:ext cx="9144000" cy="707886"/>
          </a:xfrm>
          <a:prstGeom prst="rect">
            <a:avLst/>
          </a:prstGeom>
          <a:noFill/>
        </p:spPr>
        <p:txBody>
          <a:bodyPr wrap="square" rtlCol="0">
            <a:spAutoFit/>
          </a:bodyPr>
          <a:lstStyle/>
          <a:p>
            <a:pPr algn="ctr"/>
            <a:r>
              <a:rPr lang="en-US" sz="4000" dirty="0">
                <a:latin typeface="Estrangelo Edessa" pitchFamily="66" charset="0"/>
                <a:cs typeface="Estrangelo Edessa" pitchFamily="66" charset="0"/>
              </a:rPr>
              <a:t>The Rewards</a:t>
            </a:r>
          </a:p>
        </p:txBody>
      </p:sp>
      <p:sp>
        <p:nvSpPr>
          <p:cNvPr id="19" name="TextBox 18"/>
          <p:cNvSpPr txBox="1"/>
          <p:nvPr/>
        </p:nvSpPr>
        <p:spPr>
          <a:xfrm>
            <a:off x="640080" y="685801"/>
            <a:ext cx="5227320" cy="1754326"/>
          </a:xfrm>
          <a:prstGeom prst="rect">
            <a:avLst/>
          </a:prstGeom>
          <a:noFill/>
        </p:spPr>
        <p:txBody>
          <a:bodyPr wrap="square" rtlCol="0">
            <a:spAutoFit/>
          </a:bodyPr>
          <a:lstStyle/>
          <a:p>
            <a:r>
              <a:rPr lang="en-US" dirty="0"/>
              <a:t>Divide him a portion/the spoil—All victors win the right to take the spoils which in this case means to inherit all the Father has.</a:t>
            </a:r>
          </a:p>
          <a:p>
            <a:r>
              <a:rPr lang="en-US" dirty="0"/>
              <a:t>Christ divides this with tall those who are his spiritually begotten. </a:t>
            </a:r>
          </a:p>
          <a:p>
            <a:r>
              <a:rPr lang="en-US" dirty="0"/>
              <a:t>D&amp;C 88</a:t>
            </a:r>
          </a:p>
        </p:txBody>
      </p:sp>
      <p:sp>
        <p:nvSpPr>
          <p:cNvPr id="10" name="TextBox 9"/>
          <p:cNvSpPr txBox="1"/>
          <p:nvPr/>
        </p:nvSpPr>
        <p:spPr>
          <a:xfrm>
            <a:off x="5867400" y="3581401"/>
            <a:ext cx="4495800" cy="646331"/>
          </a:xfrm>
          <a:prstGeom prst="rect">
            <a:avLst/>
          </a:prstGeom>
          <a:noFill/>
        </p:spPr>
        <p:txBody>
          <a:bodyPr wrap="square" rtlCol="0">
            <a:spAutoFit/>
          </a:bodyPr>
          <a:lstStyle/>
          <a:p>
            <a:endParaRPr lang="en-US" dirty="0"/>
          </a:p>
          <a:p>
            <a:r>
              <a:rPr lang="en-US" dirty="0"/>
              <a:t>	</a:t>
            </a:r>
          </a:p>
        </p:txBody>
      </p:sp>
      <p:sp>
        <p:nvSpPr>
          <p:cNvPr id="13" name="TextBox 12"/>
          <p:cNvSpPr txBox="1"/>
          <p:nvPr/>
        </p:nvSpPr>
        <p:spPr>
          <a:xfrm>
            <a:off x="2057400" y="4724400"/>
            <a:ext cx="3581400" cy="1477328"/>
          </a:xfrm>
          <a:prstGeom prst="rect">
            <a:avLst/>
          </a:prstGeom>
          <a:noFill/>
        </p:spPr>
        <p:txBody>
          <a:bodyPr wrap="square" rtlCol="0">
            <a:spAutoFit/>
          </a:bodyPr>
          <a:lstStyle/>
          <a:p>
            <a:r>
              <a:rPr lang="en-US" dirty="0"/>
              <a:t>Intercession for the transgressors—Christ stand between us and the Father and speaks as our defense and requests mercy for those of us who are repentant.</a:t>
            </a:r>
          </a:p>
        </p:txBody>
      </p:sp>
      <p:sp>
        <p:nvSpPr>
          <p:cNvPr id="15" name="TextBox 14"/>
          <p:cNvSpPr txBox="1"/>
          <p:nvPr/>
        </p:nvSpPr>
        <p:spPr>
          <a:xfrm>
            <a:off x="5867400" y="2133601"/>
            <a:ext cx="5690616" cy="1754326"/>
          </a:xfrm>
          <a:prstGeom prst="rect">
            <a:avLst/>
          </a:prstGeom>
          <a:noFill/>
          <a:ln>
            <a:noFill/>
          </a:ln>
        </p:spPr>
        <p:txBody>
          <a:bodyPr wrap="square" rtlCol="0">
            <a:spAutoFit/>
          </a:bodyPr>
          <a:lstStyle/>
          <a:p>
            <a:r>
              <a:rPr lang="en-US" dirty="0"/>
              <a:t>Because he poured out his soul—Pouring out our souls in prayer—expressing our deepest, most heartfelt desires to the lord—holding nothing back.</a:t>
            </a:r>
          </a:p>
          <a:p>
            <a:endParaRPr lang="en-US" dirty="0"/>
          </a:p>
          <a:p>
            <a:r>
              <a:rPr lang="en-US" dirty="0"/>
              <a:t>Christ poured out his soul to the Father and fully yielded to His will, even to death.</a:t>
            </a:r>
          </a:p>
        </p:txBody>
      </p:sp>
      <p:pic>
        <p:nvPicPr>
          <p:cNvPr id="29700" name="Picture 4" descr="http://vector-magz.com/wp-content/uploads/2013/10/blank-circle-graph.png"/>
          <p:cNvPicPr>
            <a:picLocks noChangeAspect="1" noChangeArrowheads="1"/>
          </p:cNvPicPr>
          <p:nvPr/>
        </p:nvPicPr>
        <p:blipFill>
          <a:blip r:embed="rId3" cstate="print"/>
          <a:srcRect/>
          <a:stretch>
            <a:fillRect/>
          </a:stretch>
        </p:blipFill>
        <p:spPr bwMode="auto">
          <a:xfrm>
            <a:off x="8004049" y="387096"/>
            <a:ext cx="1645227" cy="1447800"/>
          </a:xfrm>
          <a:prstGeom prst="rect">
            <a:avLst/>
          </a:prstGeom>
          <a:noFill/>
        </p:spPr>
      </p:pic>
      <p:pic>
        <p:nvPicPr>
          <p:cNvPr id="5" name="Picture 4">
            <a:extLst>
              <a:ext uri="{FF2B5EF4-FFF2-40B4-BE49-F238E27FC236}">
                <a16:creationId xmlns:a16="http://schemas.microsoft.com/office/drawing/2014/main" id="{95DF4BFB-B671-4C5B-882A-D4116E54E6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5808" y="2157603"/>
            <a:ext cx="3056192" cy="2289194"/>
          </a:xfrm>
          <a:prstGeom prst="rect">
            <a:avLst/>
          </a:prstGeom>
        </p:spPr>
      </p:pic>
      <p:pic>
        <p:nvPicPr>
          <p:cNvPr id="7" name="Picture 6">
            <a:extLst>
              <a:ext uri="{FF2B5EF4-FFF2-40B4-BE49-F238E27FC236}">
                <a16:creationId xmlns:a16="http://schemas.microsoft.com/office/drawing/2014/main" id="{35A3083F-C8C2-45C2-B09A-DA440BF95A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0902" y="3845319"/>
            <a:ext cx="2320614" cy="2811513"/>
          </a:xfrm>
          <a:prstGeom prst="rect">
            <a:avLst/>
          </a:prstGeom>
        </p:spPr>
      </p:pic>
    </p:spTree>
    <p:extLst>
      <p:ext uri="{BB962C8B-B14F-4D97-AF65-F5344CB8AC3E}">
        <p14:creationId xmlns:p14="http://schemas.microsoft.com/office/powerpoint/2010/main" val="403126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par>
                                <p:cTn id="11" presetID="49" presetClass="entr" presetSubtype="0" decel="100000" fill="hold" nodeType="withEffect">
                                  <p:stCondLst>
                                    <p:cond delay="0"/>
                                  </p:stCondLst>
                                  <p:childTnLst>
                                    <p:set>
                                      <p:cBhvr>
                                        <p:cTn id="12" dur="1" fill="hold">
                                          <p:stCondLst>
                                            <p:cond delay="0"/>
                                          </p:stCondLst>
                                        </p:cTn>
                                        <p:tgtEl>
                                          <p:spTgt spid="29700"/>
                                        </p:tgtEl>
                                        <p:attrNameLst>
                                          <p:attrName>style.visibility</p:attrName>
                                        </p:attrNameLst>
                                      </p:cBhvr>
                                      <p:to>
                                        <p:strVal val="visible"/>
                                      </p:to>
                                    </p:set>
                                    <p:anim calcmode="lin" valueType="num">
                                      <p:cBhvr>
                                        <p:cTn id="13" dur="500" fill="hold"/>
                                        <p:tgtEl>
                                          <p:spTgt spid="29700"/>
                                        </p:tgtEl>
                                        <p:attrNameLst>
                                          <p:attrName>ppt_w</p:attrName>
                                        </p:attrNameLst>
                                      </p:cBhvr>
                                      <p:tavLst>
                                        <p:tav tm="0">
                                          <p:val>
                                            <p:fltVal val="0"/>
                                          </p:val>
                                        </p:tav>
                                        <p:tav tm="100000">
                                          <p:val>
                                            <p:strVal val="#ppt_w"/>
                                          </p:val>
                                        </p:tav>
                                      </p:tavLst>
                                    </p:anim>
                                    <p:anim calcmode="lin" valueType="num">
                                      <p:cBhvr>
                                        <p:cTn id="14" dur="500" fill="hold"/>
                                        <p:tgtEl>
                                          <p:spTgt spid="29700"/>
                                        </p:tgtEl>
                                        <p:attrNameLst>
                                          <p:attrName>ppt_h</p:attrName>
                                        </p:attrNameLst>
                                      </p:cBhvr>
                                      <p:tavLst>
                                        <p:tav tm="0">
                                          <p:val>
                                            <p:fltVal val="0"/>
                                          </p:val>
                                        </p:tav>
                                        <p:tav tm="100000">
                                          <p:val>
                                            <p:strVal val="#ppt_h"/>
                                          </p:val>
                                        </p:tav>
                                      </p:tavLst>
                                    </p:anim>
                                    <p:anim calcmode="lin" valueType="num">
                                      <p:cBhvr>
                                        <p:cTn id="15" dur="500" fill="hold"/>
                                        <p:tgtEl>
                                          <p:spTgt spid="29700"/>
                                        </p:tgtEl>
                                        <p:attrNameLst>
                                          <p:attrName>style.rotation</p:attrName>
                                        </p:attrNameLst>
                                      </p:cBhvr>
                                      <p:tavLst>
                                        <p:tav tm="0">
                                          <p:val>
                                            <p:fltVal val="360"/>
                                          </p:val>
                                        </p:tav>
                                        <p:tav tm="100000">
                                          <p:val>
                                            <p:fltVal val="0"/>
                                          </p:val>
                                        </p:tav>
                                      </p:tavLst>
                                    </p:anim>
                                    <p:animEffect transition="in" filter="fade">
                                      <p:cBhvr>
                                        <p:cTn id="16" dur="500"/>
                                        <p:tgtEl>
                                          <p:spTgt spid="2970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5A5B3E-3D16-4AE5-AE15-C1886FE73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88392" y="6550223"/>
            <a:ext cx="9144000" cy="307777"/>
          </a:xfrm>
          <a:prstGeom prst="rect">
            <a:avLst/>
          </a:prstGeom>
          <a:noFill/>
        </p:spPr>
        <p:txBody>
          <a:bodyPr wrap="square" rtlCol="0">
            <a:spAutoFit/>
          </a:bodyPr>
          <a:lstStyle/>
          <a:p>
            <a:r>
              <a:rPr lang="en-US" sz="1400" dirty="0"/>
              <a:t>Mosiah 17:2</a:t>
            </a:r>
          </a:p>
        </p:txBody>
      </p:sp>
      <p:sp>
        <p:nvSpPr>
          <p:cNvPr id="4" name="TextBox 3"/>
          <p:cNvSpPr txBox="1"/>
          <p:nvPr/>
        </p:nvSpPr>
        <p:spPr>
          <a:xfrm>
            <a:off x="1524000" y="0"/>
            <a:ext cx="9144000" cy="707886"/>
          </a:xfrm>
          <a:prstGeom prst="rect">
            <a:avLst/>
          </a:prstGeom>
          <a:noFill/>
        </p:spPr>
        <p:txBody>
          <a:bodyPr wrap="square" rtlCol="0">
            <a:spAutoFit/>
          </a:bodyPr>
          <a:lstStyle/>
          <a:p>
            <a:pPr algn="ctr"/>
            <a:r>
              <a:rPr lang="en-US" sz="4000" dirty="0">
                <a:latin typeface="Estrangelo Edessa" pitchFamily="66" charset="0"/>
                <a:cs typeface="Estrangelo Edessa" pitchFamily="66" charset="0"/>
              </a:rPr>
              <a:t>The Believer</a:t>
            </a:r>
          </a:p>
        </p:txBody>
      </p:sp>
      <p:sp>
        <p:nvSpPr>
          <p:cNvPr id="19" name="TextBox 18"/>
          <p:cNvSpPr txBox="1"/>
          <p:nvPr/>
        </p:nvSpPr>
        <p:spPr>
          <a:xfrm>
            <a:off x="1828800" y="1447800"/>
            <a:ext cx="3962400" cy="3785652"/>
          </a:xfrm>
          <a:prstGeom prst="rect">
            <a:avLst/>
          </a:prstGeom>
          <a:noFill/>
        </p:spPr>
        <p:txBody>
          <a:bodyPr wrap="square" rtlCol="0">
            <a:spAutoFit/>
          </a:bodyPr>
          <a:lstStyle/>
          <a:p>
            <a:r>
              <a:rPr lang="en-US" sz="2400" dirty="0"/>
              <a:t>When the prophet Abinadi quoted this </a:t>
            </a:r>
            <a:r>
              <a:rPr lang="en-US" sz="2400" dirty="0" err="1"/>
              <a:t>Isaianic</a:t>
            </a:r>
            <a:r>
              <a:rPr lang="en-US" sz="2400" dirty="0"/>
              <a:t> prophecy to wicked King Noah’s court, at least one young priest believed Abinadi’s teaching. Alma not only believed, but he also declared Christ message and mission to many others who came into the shepherd's fold. </a:t>
            </a:r>
          </a:p>
        </p:txBody>
      </p:sp>
      <p:sp>
        <p:nvSpPr>
          <p:cNvPr id="10" name="TextBox 9"/>
          <p:cNvSpPr txBox="1"/>
          <p:nvPr/>
        </p:nvSpPr>
        <p:spPr>
          <a:xfrm>
            <a:off x="5867400" y="3581401"/>
            <a:ext cx="4495800" cy="646331"/>
          </a:xfrm>
          <a:prstGeom prst="rect">
            <a:avLst/>
          </a:prstGeom>
          <a:noFill/>
        </p:spPr>
        <p:txBody>
          <a:bodyPr wrap="square" rtlCol="0">
            <a:spAutoFit/>
          </a:bodyPr>
          <a:lstStyle/>
          <a:p>
            <a:endParaRPr lang="en-US" dirty="0"/>
          </a:p>
          <a:p>
            <a:r>
              <a:rPr lang="en-US" dirty="0"/>
              <a:t>	</a:t>
            </a:r>
          </a:p>
        </p:txBody>
      </p:sp>
      <p:pic>
        <p:nvPicPr>
          <p:cNvPr id="5" name="Picture 4">
            <a:extLst>
              <a:ext uri="{FF2B5EF4-FFF2-40B4-BE49-F238E27FC236}">
                <a16:creationId xmlns:a16="http://schemas.microsoft.com/office/drawing/2014/main" id="{25EE2ED6-095D-47A7-A07F-1CDFA03559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8107" y="1234440"/>
            <a:ext cx="3794051" cy="4745736"/>
          </a:xfrm>
          <a:prstGeom prst="rect">
            <a:avLst/>
          </a:prstGeom>
        </p:spPr>
      </p:pic>
    </p:spTree>
    <p:extLst>
      <p:ext uri="{BB962C8B-B14F-4D97-AF65-F5344CB8AC3E}">
        <p14:creationId xmlns:p14="http://schemas.microsoft.com/office/powerpoint/2010/main" val="3930509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D4E883-6C87-4C3A-9671-178A83F99F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2744"/>
          </a:xfrm>
          <a:prstGeom prst="rect">
            <a:avLst/>
          </a:prstGeom>
        </p:spPr>
      </p:pic>
      <p:sp>
        <p:nvSpPr>
          <p:cNvPr id="2" name="TextBox 1"/>
          <p:cNvSpPr txBox="1"/>
          <p:nvPr/>
        </p:nvSpPr>
        <p:spPr>
          <a:xfrm>
            <a:off x="198120" y="6349056"/>
            <a:ext cx="9144000" cy="307777"/>
          </a:xfrm>
          <a:prstGeom prst="rect">
            <a:avLst/>
          </a:prstGeom>
          <a:noFill/>
        </p:spPr>
        <p:txBody>
          <a:bodyPr wrap="square" rtlCol="0">
            <a:spAutoFit/>
          </a:bodyPr>
          <a:lstStyle/>
          <a:p>
            <a:r>
              <a:rPr lang="en-US" sz="1400" dirty="0">
                <a:solidFill>
                  <a:schemeClr val="bg1"/>
                </a:solidFill>
              </a:rPr>
              <a:t>Mosiah 12:20  and Isaiah 52:7</a:t>
            </a:r>
          </a:p>
        </p:txBody>
      </p:sp>
      <p:sp>
        <p:nvSpPr>
          <p:cNvPr id="4" name="TextBox 3"/>
          <p:cNvSpPr txBox="1"/>
          <p:nvPr/>
        </p:nvSpPr>
        <p:spPr>
          <a:xfrm>
            <a:off x="1533144" y="201169"/>
            <a:ext cx="9144000" cy="769441"/>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rPr>
              <a:t>How Beautiful on the Mountains</a:t>
            </a:r>
          </a:p>
        </p:txBody>
      </p:sp>
      <p:sp>
        <p:nvSpPr>
          <p:cNvPr id="14" name="TextBox 13"/>
          <p:cNvSpPr txBox="1"/>
          <p:nvPr/>
        </p:nvSpPr>
        <p:spPr>
          <a:xfrm>
            <a:off x="1905000" y="990601"/>
            <a:ext cx="6324600" cy="1200329"/>
          </a:xfrm>
          <a:prstGeom prst="rect">
            <a:avLst/>
          </a:prstGeom>
          <a:noFill/>
        </p:spPr>
        <p:txBody>
          <a:bodyPr wrap="square" rtlCol="0">
            <a:spAutoFit/>
          </a:bodyPr>
          <a:lstStyle/>
          <a:p>
            <a:r>
              <a:rPr lang="en-US" baseline="30000" dirty="0">
                <a:solidFill>
                  <a:schemeClr val="bg1"/>
                </a:solidFill>
              </a:rPr>
              <a:t>“</a:t>
            </a:r>
            <a:r>
              <a:rPr lang="en-US" dirty="0">
                <a:solidFill>
                  <a:schemeClr val="bg1"/>
                </a:solidFill>
              </a:rPr>
              <a:t>How beautiful upon the mountains are the feet of him that </a:t>
            </a:r>
            <a:r>
              <a:rPr lang="en-US" dirty="0" err="1">
                <a:solidFill>
                  <a:schemeClr val="bg1"/>
                </a:solidFill>
              </a:rPr>
              <a:t>bringeth</a:t>
            </a:r>
            <a:r>
              <a:rPr lang="en-US" dirty="0">
                <a:solidFill>
                  <a:schemeClr val="bg1"/>
                </a:solidFill>
              </a:rPr>
              <a:t> good tidings; that </a:t>
            </a:r>
            <a:r>
              <a:rPr lang="en-US" dirty="0" err="1">
                <a:solidFill>
                  <a:schemeClr val="bg1"/>
                </a:solidFill>
              </a:rPr>
              <a:t>publisheth</a:t>
            </a:r>
            <a:r>
              <a:rPr lang="en-US" dirty="0">
                <a:solidFill>
                  <a:schemeClr val="bg1"/>
                </a:solidFill>
              </a:rPr>
              <a:t> peace; that </a:t>
            </a:r>
            <a:r>
              <a:rPr lang="en-US" dirty="0" err="1">
                <a:solidFill>
                  <a:schemeClr val="bg1"/>
                </a:solidFill>
              </a:rPr>
              <a:t>bringeth</a:t>
            </a:r>
            <a:r>
              <a:rPr lang="en-US" dirty="0">
                <a:solidFill>
                  <a:schemeClr val="bg1"/>
                </a:solidFill>
              </a:rPr>
              <a:t> good tidings of good; that </a:t>
            </a:r>
            <a:r>
              <a:rPr lang="en-US" dirty="0" err="1">
                <a:solidFill>
                  <a:schemeClr val="bg1"/>
                </a:solidFill>
              </a:rPr>
              <a:t>publisheth</a:t>
            </a:r>
            <a:r>
              <a:rPr lang="en-US" dirty="0">
                <a:solidFill>
                  <a:schemeClr val="bg1"/>
                </a:solidFill>
              </a:rPr>
              <a:t> salvation; that </a:t>
            </a:r>
            <a:r>
              <a:rPr lang="en-US" dirty="0" err="1">
                <a:solidFill>
                  <a:schemeClr val="bg1"/>
                </a:solidFill>
              </a:rPr>
              <a:t>saith</a:t>
            </a:r>
            <a:r>
              <a:rPr lang="en-US" dirty="0">
                <a:solidFill>
                  <a:schemeClr val="bg1"/>
                </a:solidFill>
              </a:rPr>
              <a:t> unto Zion, Thy God </a:t>
            </a:r>
            <a:r>
              <a:rPr lang="en-US" dirty="0" err="1">
                <a:solidFill>
                  <a:schemeClr val="bg1"/>
                </a:solidFill>
              </a:rPr>
              <a:t>reigneth</a:t>
            </a:r>
            <a:r>
              <a:rPr lang="en-US" dirty="0">
                <a:solidFill>
                  <a:schemeClr val="bg1"/>
                </a:solidFill>
              </a:rPr>
              <a:t>;”</a:t>
            </a:r>
          </a:p>
        </p:txBody>
      </p:sp>
      <p:sp>
        <p:nvSpPr>
          <p:cNvPr id="11" name="TextBox 10"/>
          <p:cNvSpPr txBox="1"/>
          <p:nvPr/>
        </p:nvSpPr>
        <p:spPr>
          <a:xfrm>
            <a:off x="830317" y="2743200"/>
            <a:ext cx="6027683" cy="1415772"/>
          </a:xfrm>
          <a:prstGeom prst="rect">
            <a:avLst/>
          </a:prstGeom>
          <a:noFill/>
        </p:spPr>
        <p:txBody>
          <a:bodyPr wrap="square" rtlCol="0">
            <a:spAutoFit/>
          </a:bodyPr>
          <a:lstStyle/>
          <a:p>
            <a:pPr fontAlgn="base"/>
            <a:r>
              <a:rPr lang="en-US" dirty="0">
                <a:solidFill>
                  <a:schemeClr val="bg1"/>
                </a:solidFill>
              </a:rPr>
              <a:t>Feet--In the ancient world, before electronic communications were available, important messages were often brought by runners traveling on foot. Isaiah uses the messengers’ feet to symbolize the messengers themselves</a:t>
            </a:r>
          </a:p>
          <a:p>
            <a:pPr fontAlgn="base"/>
            <a:r>
              <a:rPr lang="en-US" sz="1400" i="1" dirty="0">
                <a:solidFill>
                  <a:schemeClr val="bg1"/>
                </a:solidFill>
              </a:rPr>
              <a:t>Old Testament Manual</a:t>
            </a:r>
            <a:endParaRPr lang="en-US" sz="1400" dirty="0">
              <a:solidFill>
                <a:schemeClr val="bg1"/>
              </a:solidFill>
            </a:endParaRPr>
          </a:p>
        </p:txBody>
      </p:sp>
      <p:sp>
        <p:nvSpPr>
          <p:cNvPr id="12" name="TextBox 11"/>
          <p:cNvSpPr txBox="1"/>
          <p:nvPr/>
        </p:nvSpPr>
        <p:spPr>
          <a:xfrm>
            <a:off x="4648200" y="2286000"/>
            <a:ext cx="4876800" cy="369332"/>
          </a:xfrm>
          <a:prstGeom prst="rect">
            <a:avLst/>
          </a:prstGeom>
          <a:noFill/>
        </p:spPr>
        <p:txBody>
          <a:bodyPr wrap="square" rtlCol="0">
            <a:spAutoFit/>
          </a:bodyPr>
          <a:lstStyle/>
          <a:p>
            <a:pPr fontAlgn="base"/>
            <a:r>
              <a:rPr lang="en-US" dirty="0">
                <a:solidFill>
                  <a:schemeClr val="bg1"/>
                </a:solidFill>
              </a:rPr>
              <a:t>Mountains—temples—a place of worship</a:t>
            </a:r>
          </a:p>
        </p:txBody>
      </p:sp>
      <p:sp>
        <p:nvSpPr>
          <p:cNvPr id="13" name="TextBox 12"/>
          <p:cNvSpPr txBox="1"/>
          <p:nvPr/>
        </p:nvSpPr>
        <p:spPr>
          <a:xfrm>
            <a:off x="5738649" y="5210505"/>
            <a:ext cx="4876800" cy="1200329"/>
          </a:xfrm>
          <a:prstGeom prst="rect">
            <a:avLst/>
          </a:prstGeom>
          <a:noFill/>
        </p:spPr>
        <p:txBody>
          <a:bodyPr wrap="square" rtlCol="0">
            <a:spAutoFit/>
          </a:bodyPr>
          <a:lstStyle/>
          <a:p>
            <a:pPr fontAlgn="base"/>
            <a:r>
              <a:rPr lang="en-US" dirty="0">
                <a:solidFill>
                  <a:schemeClr val="bg1"/>
                </a:solidFill>
              </a:rPr>
              <a:t>Published--it is a message of good tidings, a message of peace and salvation. The messengers described by Isaiah include the prophets and also the Lord himself </a:t>
            </a:r>
          </a:p>
        </p:txBody>
      </p:sp>
      <p:pic>
        <p:nvPicPr>
          <p:cNvPr id="8" name="Picture 7">
            <a:extLst>
              <a:ext uri="{FF2B5EF4-FFF2-40B4-BE49-F238E27FC236}">
                <a16:creationId xmlns:a16="http://schemas.microsoft.com/office/drawing/2014/main" id="{746E7251-98CF-4BF4-9E6E-3EE82A422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5436" y="2676334"/>
            <a:ext cx="2959036" cy="2365967"/>
          </a:xfrm>
          <a:prstGeom prst="rect">
            <a:avLst/>
          </a:prstGeom>
        </p:spPr>
      </p:pic>
      <p:pic>
        <p:nvPicPr>
          <p:cNvPr id="10" name="Picture 9">
            <a:extLst>
              <a:ext uri="{FF2B5EF4-FFF2-40B4-BE49-F238E27FC236}">
                <a16:creationId xmlns:a16="http://schemas.microsoft.com/office/drawing/2014/main" id="{57427E94-DFF9-4820-93E9-07EB75EA7A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7624" y="4223952"/>
            <a:ext cx="2536622" cy="2120162"/>
          </a:xfrm>
          <a:prstGeom prst="rect">
            <a:avLst/>
          </a:prstGeom>
        </p:spPr>
      </p:pic>
    </p:spTree>
    <p:extLst>
      <p:ext uri="{BB962C8B-B14F-4D97-AF65-F5344CB8AC3E}">
        <p14:creationId xmlns:p14="http://schemas.microsoft.com/office/powerpoint/2010/main" val="178246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p:bldP spid="12"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05E98D-BDD0-41F2-862F-70D23D7056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TextBox 18"/>
          <p:cNvSpPr txBox="1"/>
          <p:nvPr/>
        </p:nvSpPr>
        <p:spPr>
          <a:xfrm>
            <a:off x="304800" y="182881"/>
            <a:ext cx="7239000" cy="4524315"/>
          </a:xfrm>
          <a:prstGeom prst="rect">
            <a:avLst/>
          </a:prstGeom>
          <a:noFill/>
        </p:spPr>
        <p:txBody>
          <a:bodyPr wrap="square" rtlCol="0">
            <a:spAutoFit/>
          </a:bodyPr>
          <a:lstStyle/>
          <a:p>
            <a:r>
              <a:rPr lang="en-US" dirty="0"/>
              <a:t>Sources:</a:t>
            </a:r>
          </a:p>
          <a:p>
            <a:endParaRPr lang="en-US" dirty="0"/>
          </a:p>
          <a:p>
            <a:r>
              <a:rPr lang="en-US" dirty="0"/>
              <a:t>Hoyt W. Brewster, Jr</a:t>
            </a:r>
            <a:r>
              <a:rPr lang="en-US" i="1" dirty="0"/>
              <a:t>.  Isaiah Plain and Simple </a:t>
            </a:r>
            <a:r>
              <a:rPr lang="en-US" dirty="0"/>
              <a:t>p. 209</a:t>
            </a:r>
          </a:p>
          <a:p>
            <a:endParaRPr lang="en-US" dirty="0"/>
          </a:p>
          <a:p>
            <a:r>
              <a:rPr lang="en-US" dirty="0"/>
              <a:t>Notes from Poway Institute by Lesley Meacham and Becky Davies</a:t>
            </a:r>
          </a:p>
          <a:p>
            <a:endParaRPr lang="en-US" dirty="0"/>
          </a:p>
          <a:p>
            <a:pPr fontAlgn="base"/>
            <a:r>
              <a:rPr lang="en-US" dirty="0"/>
              <a:t>Jeffrey R. Holland </a:t>
            </a:r>
            <a:r>
              <a:rPr lang="en-US" i="1" dirty="0"/>
              <a:t>The Atonement of Christ</a:t>
            </a:r>
            <a:endParaRPr lang="en-US" dirty="0"/>
          </a:p>
          <a:p>
            <a:pPr fontAlgn="base"/>
            <a:r>
              <a:rPr lang="en-US" dirty="0">
                <a:hlinkClick r:id="rId3"/>
              </a:rPr>
              <a:t>http://jesuschrist.lds.org/SonOfGod/eng/his-life-and-teachings/articles/the-atonement-of-jesus-christ</a:t>
            </a:r>
            <a:endParaRPr lang="en-US" dirty="0"/>
          </a:p>
          <a:p>
            <a:pPr fontAlgn="base"/>
            <a:endParaRPr lang="en-US" dirty="0"/>
          </a:p>
          <a:p>
            <a:pPr fontAlgn="base"/>
            <a:r>
              <a:rPr lang="en-US" dirty="0"/>
              <a:t>Victor L. Ludlow </a:t>
            </a:r>
            <a:r>
              <a:rPr lang="en-US" i="1" dirty="0"/>
              <a:t>Unlocking Isaiah in the Book of Mormon </a:t>
            </a:r>
            <a:r>
              <a:rPr lang="en-US" dirty="0"/>
              <a:t>p. 223</a:t>
            </a:r>
          </a:p>
          <a:p>
            <a:pPr fontAlgn="base"/>
            <a:endParaRPr lang="en-US" dirty="0"/>
          </a:p>
          <a:p>
            <a:pPr fontAlgn="base"/>
            <a:r>
              <a:rPr lang="en-US" dirty="0"/>
              <a:t>Joseph Fielding </a:t>
            </a:r>
            <a:r>
              <a:rPr lang="en-US" dirty="0" err="1"/>
              <a:t>McConkie</a:t>
            </a:r>
            <a:r>
              <a:rPr lang="en-US" dirty="0"/>
              <a:t> and Robert L. Millet Doctrinal Commentary on the Book of Mormon Vol. 2 p. 224</a:t>
            </a:r>
          </a:p>
          <a:p>
            <a:endParaRPr lang="en-US" dirty="0"/>
          </a:p>
          <a:p>
            <a:endParaRPr lang="en-US" dirty="0"/>
          </a:p>
        </p:txBody>
      </p:sp>
      <p:sp>
        <p:nvSpPr>
          <p:cNvPr id="7" name="Footer Placeholder 14">
            <a:extLst>
              <a:ext uri="{FF2B5EF4-FFF2-40B4-BE49-F238E27FC236}">
                <a16:creationId xmlns:a16="http://schemas.microsoft.com/office/drawing/2014/main" id="{9FBBB5BA-A46B-4E5F-B393-B8495F06D3FA}"/>
              </a:ext>
            </a:extLst>
          </p:cNvPr>
          <p:cNvSpPr>
            <a:spLocks noGrp="1"/>
          </p:cNvSpPr>
          <p:nvPr/>
        </p:nvSpPr>
        <p:spPr>
          <a:xfrm>
            <a:off x="88392" y="649287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t>Presentation by ©http://fashionsbylynda.com/blog/</a:t>
            </a:r>
          </a:p>
        </p:txBody>
      </p:sp>
      <p:pic>
        <p:nvPicPr>
          <p:cNvPr id="4" name="Picture 3">
            <a:extLst>
              <a:ext uri="{FF2B5EF4-FFF2-40B4-BE49-F238E27FC236}">
                <a16:creationId xmlns:a16="http://schemas.microsoft.com/office/drawing/2014/main" id="{C86D3593-FD8E-464A-8CD3-58156887BD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539" y="4250626"/>
            <a:ext cx="1695450" cy="2124075"/>
          </a:xfrm>
          <a:prstGeom prst="rect">
            <a:avLst/>
          </a:prstGeom>
        </p:spPr>
      </p:pic>
    </p:spTree>
    <p:extLst>
      <p:ext uri="{BB962C8B-B14F-4D97-AF65-F5344CB8AC3E}">
        <p14:creationId xmlns:p14="http://schemas.microsoft.com/office/powerpoint/2010/main" val="37443234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00" y="152401"/>
            <a:ext cx="8610600" cy="2031325"/>
          </a:xfrm>
          <a:prstGeom prst="rect">
            <a:avLst/>
          </a:prstGeom>
        </p:spPr>
        <p:txBody>
          <a:bodyPr wrap="square">
            <a:spAutoFit/>
          </a:bodyPr>
          <a:lstStyle/>
          <a:p>
            <a:r>
              <a:rPr lang="en-US" b="1" dirty="0"/>
              <a:t>Olive oil</a:t>
            </a:r>
            <a:r>
              <a:rPr lang="en-US" dirty="0"/>
              <a:t> is a fat obtained from the olive (the fruit of </a:t>
            </a:r>
            <a:r>
              <a:rPr lang="en-US" i="1" dirty="0" err="1"/>
              <a:t>Olea</a:t>
            </a:r>
            <a:r>
              <a:rPr lang="en-US" i="1" dirty="0"/>
              <a:t> </a:t>
            </a:r>
            <a:r>
              <a:rPr lang="en-US" i="1" dirty="0" err="1"/>
              <a:t>europaea</a:t>
            </a:r>
            <a:r>
              <a:rPr lang="en-US" dirty="0"/>
              <a:t>; family </a:t>
            </a:r>
            <a:r>
              <a:rPr lang="en-US" dirty="0" err="1"/>
              <a:t>Oleaceae</a:t>
            </a:r>
            <a:r>
              <a:rPr lang="en-US" dirty="0"/>
              <a:t>), a traditional tree crop of the Mediterranean Basin. The oil is produced by pressing whole olives.</a:t>
            </a:r>
          </a:p>
          <a:p>
            <a:r>
              <a:rPr lang="en-US" dirty="0"/>
              <a:t>It is commonly used in cooking, cosmetics, pharmaceuticals, and soaps and as a fuel for traditional oil lamps. Olive oil is used throughout the world, but especially in the Mediterranean countries and, in particular, in </a:t>
            </a:r>
            <a:r>
              <a:rPr lang="en-US" u="sng" dirty="0"/>
              <a:t>Greece</a:t>
            </a:r>
            <a:r>
              <a:rPr lang="en-US" dirty="0"/>
              <a:t>, which has the highest consumption per person.</a:t>
            </a:r>
          </a:p>
        </p:txBody>
      </p:sp>
      <p:sp>
        <p:nvSpPr>
          <p:cNvPr id="3" name="Rectangle 2"/>
          <p:cNvSpPr/>
          <p:nvPr/>
        </p:nvSpPr>
        <p:spPr>
          <a:xfrm>
            <a:off x="1905000" y="2133600"/>
            <a:ext cx="3746538" cy="369332"/>
          </a:xfrm>
          <a:prstGeom prst="rect">
            <a:avLst/>
          </a:prstGeom>
        </p:spPr>
        <p:txBody>
          <a:bodyPr wrap="none">
            <a:spAutoFit/>
          </a:bodyPr>
          <a:lstStyle/>
          <a:p>
            <a:r>
              <a:rPr lang="en-US" dirty="0">
                <a:hlinkClick r:id="rId2"/>
              </a:rPr>
              <a:t>http://en.wikipedia.org/wiki/Olive_oil</a:t>
            </a:r>
            <a:endParaRPr lang="en-US" dirty="0"/>
          </a:p>
        </p:txBody>
      </p:sp>
    </p:spTree>
    <p:extLst>
      <p:ext uri="{BB962C8B-B14F-4D97-AF65-F5344CB8AC3E}">
        <p14:creationId xmlns:p14="http://schemas.microsoft.com/office/powerpoint/2010/main" val="33479975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840" y="520928"/>
            <a:ext cx="9144000" cy="6017032"/>
          </a:xfrm>
          <a:prstGeom prst="rect">
            <a:avLst/>
          </a:prstGeom>
        </p:spPr>
        <p:txBody>
          <a:bodyPr wrap="square">
            <a:spAutoFit/>
          </a:bodyPr>
          <a:lstStyle/>
          <a:p>
            <a:pPr fontAlgn="base"/>
            <a:r>
              <a:rPr lang="en-US" sz="1100" dirty="0"/>
              <a:t>“I desire to teach you concerning matters of eternal significance. In doing so I shall speak allegorically, which simply means that I will teach by using a story which has symbolic meanings.</a:t>
            </a:r>
          </a:p>
          <a:p>
            <a:pPr fontAlgn="base"/>
            <a:r>
              <a:rPr lang="en-US" sz="1100" dirty="0"/>
              <a:t>In an allegorical sense, I am here today as a member of the trial team assembled by your chief advocate. We have now received the legal action in which each of you has been named as a party defendant. I and others of the trial team have reviewed the pleadings carefully and have confirmed that the real purpose of opposing counsel is to prove that you are </a:t>
            </a:r>
            <a:r>
              <a:rPr lang="en-US" sz="1100" i="1" dirty="0"/>
              <a:t>not</a:t>
            </a:r>
            <a:r>
              <a:rPr lang="en-US" sz="1100" dirty="0"/>
              <a:t> eligible to receive your ultimate inheritance. Our adversary’s trial team is even now working tirelessly to assemble the facts necessary to bring about your defeat.</a:t>
            </a:r>
          </a:p>
          <a:p>
            <a:pPr fontAlgn="base"/>
            <a:r>
              <a:rPr lang="en-US" sz="1100" dirty="0"/>
              <a:t>By virtue of motions made, heard, and previously decided, we have been compelled to produce, on behalf of each of you, all records relating to your business and personal transactions. These include a schedule of your neighbors, friends, and business acquaintances. Additionally, full disclosure concerning your spouse, your children, your parents, and members of your extended family has been made.</a:t>
            </a:r>
          </a:p>
          <a:p>
            <a:pPr fontAlgn="base"/>
            <a:r>
              <a:rPr lang="en-US" sz="1100" dirty="0"/>
              <a:t>You should know that our adversary is prepared to spend such time, effort, and money as is necessary to deprive you of your inheritance. They have already expended untold millions of dollars in preparing their case against each of you. They have hired gifted, talented, and experienced people to work for them. They intend to win!</a:t>
            </a:r>
          </a:p>
          <a:p>
            <a:pPr fontAlgn="base"/>
            <a:r>
              <a:rPr lang="en-US" sz="1100" dirty="0"/>
              <a:t>Fortunately, you are represented by the </a:t>
            </a:r>
            <a:r>
              <a:rPr lang="en-US" sz="1100" i="1" dirty="0"/>
              <a:t>most</a:t>
            </a:r>
            <a:r>
              <a:rPr lang="en-US" sz="1100" dirty="0"/>
              <a:t> skilled, capable, and diligent counsel I have ever seen. It’s amazing to watch him as he argues on your behalf before the Supreme Judge.</a:t>
            </a:r>
          </a:p>
          <a:p>
            <a:pPr fontAlgn="base"/>
            <a:r>
              <a:rPr lang="en-US" sz="1100" dirty="0"/>
              <a:t>For example, our adversary brought a motion seeking an order that some of you have already forfeited your rights to your ultimate inheritance and therefore a summary judgment should be entered against you. I must admit he was brilliant in his presentation. For a time it seemed to me that he would prevail. Many of the court personnel were nodding their heads in seeming agreement with him. His argument was powerful.</a:t>
            </a:r>
          </a:p>
          <a:p>
            <a:pPr fontAlgn="base"/>
            <a:r>
              <a:rPr lang="en-US" sz="1100" dirty="0"/>
              <a:t>Citing several of you by name, he said, “If these defendants have lived this long and have not yet taken serious steps to qualify for their ultimate inheritance, why should we waste further time of the court? Let us simply enter judgment against them now and be done with it.” So powerful was his presentation that many in the public gallery applauded when he concluded.</a:t>
            </a:r>
          </a:p>
          <a:p>
            <a:pPr fontAlgn="base"/>
            <a:r>
              <a:rPr lang="en-US" sz="1100" dirty="0"/>
              <a:t>You could have heard a pin drop when your chief advocate arose. The suspense in the courtroom was electrifying. What arguments could he possibly make that would overcome those just presented? I wish you could have been there.</a:t>
            </a:r>
          </a:p>
          <a:p>
            <a:pPr fontAlgn="base"/>
            <a:r>
              <a:rPr lang="en-US" sz="1100" dirty="0"/>
              <a:t>In contrast to the bombastic and cynical arguments of opposing counsel, your advocate began your defense as a trickle and built to the force of a mighty river. Humbly, softly, meaningfully, and compellingly, he pled your case. I knew the impact he was having when I saw tears streaming down the cheeks of many in the courtroom. I don’t remember all of his arguments and logic, but I do remember him saying that man is a little lower than the angels (see Ps. 8:5) and that the worth of souls is great (see D&amp;C 18:10). In one of the most majestic moments, his eyes filled with compassion and his voice quivering with indignation, he admonished, “He that is without sin among you, let him first cast a stone.” (John 8:7.)</a:t>
            </a:r>
          </a:p>
          <a:p>
            <a:pPr fontAlgn="base"/>
            <a:r>
              <a:rPr lang="en-US" sz="1100" dirty="0"/>
              <a:t>He went on to argue that “this life is the time for men to prepare to meet God” (see Alma 34:32) and closed with a breathtaking summary in which he said no one has the right to judge the sum total of a man’s life until that life has been lived.</a:t>
            </a:r>
          </a:p>
          <a:p>
            <a:pPr fontAlgn="base"/>
            <a:r>
              <a:rPr lang="en-US" sz="1100" dirty="0"/>
              <a:t>There was silence in the room when he finished, silence broken only by the voice of the Supreme Judge announcing his decision: “Motion of counsel for the plaintiffs is denied. The issues sought to be summarily decided here are better left until trial of this matter on the merits,” he said.</a:t>
            </a:r>
          </a:p>
          <a:p>
            <a:pPr fontAlgn="base"/>
            <a:r>
              <a:rPr lang="en-US" sz="1100" dirty="0"/>
              <a:t>Now, in preparation for your appearance on the witness stand, you should be advised that, in the law, we have what are known as threshold questions. These are simply questions that are the point of beginning, or the starting place. The threshold question in your trial is, Do you love the Lord God with all your heart and with all your soul and with all your mind? (See Matt. 22:37.) If the answer is no, there will be a motion for judgment against you. That motion will be granted.</a:t>
            </a:r>
          </a:p>
        </p:txBody>
      </p:sp>
      <p:sp>
        <p:nvSpPr>
          <p:cNvPr id="3" name="TextBox 2"/>
          <p:cNvSpPr txBox="1"/>
          <p:nvPr/>
        </p:nvSpPr>
        <p:spPr>
          <a:xfrm>
            <a:off x="1676400" y="76201"/>
            <a:ext cx="8991600" cy="646331"/>
          </a:xfrm>
          <a:prstGeom prst="rect">
            <a:avLst/>
          </a:prstGeom>
          <a:noFill/>
        </p:spPr>
        <p:txBody>
          <a:bodyPr wrap="square" rtlCol="0">
            <a:spAutoFit/>
          </a:bodyPr>
          <a:lstStyle/>
          <a:p>
            <a:pPr fontAlgn="base"/>
            <a:r>
              <a:rPr lang="en-US" i="1" dirty="0"/>
              <a:t>The Ultimate Inheritance—An Allegory</a:t>
            </a:r>
            <a:r>
              <a:rPr lang="en-US" dirty="0"/>
              <a:t>— Cree L. </a:t>
            </a:r>
            <a:r>
              <a:rPr lang="en-US" dirty="0" err="1"/>
              <a:t>Kofford</a:t>
            </a:r>
            <a:r>
              <a:rPr lang="en-US" dirty="0"/>
              <a:t> Conference Report 1991 Oct</a:t>
            </a:r>
          </a:p>
          <a:p>
            <a:endParaRPr lang="en-US" dirty="0"/>
          </a:p>
        </p:txBody>
      </p:sp>
    </p:spTree>
    <p:extLst>
      <p:ext uri="{BB962C8B-B14F-4D97-AF65-F5344CB8AC3E}">
        <p14:creationId xmlns:p14="http://schemas.microsoft.com/office/powerpoint/2010/main" val="38454110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832" y="100584"/>
            <a:ext cx="9144000" cy="5170646"/>
          </a:xfrm>
          <a:prstGeom prst="rect">
            <a:avLst/>
          </a:prstGeom>
        </p:spPr>
        <p:txBody>
          <a:bodyPr wrap="square">
            <a:spAutoFit/>
          </a:bodyPr>
          <a:lstStyle/>
          <a:p>
            <a:pPr fontAlgn="base"/>
            <a:r>
              <a:rPr lang="en-US" sz="1100" dirty="0"/>
              <a:t>Continued:</a:t>
            </a:r>
          </a:p>
          <a:p>
            <a:pPr fontAlgn="base"/>
            <a:r>
              <a:rPr lang="en-US" sz="1100" dirty="0"/>
              <a:t>On the other hand, if you answer yes, opposing counsel will immediately test the validity of your answer with the question, Do you keep his commandments? (See John 14:15.) A negative response will reveal your fraud, and you will stand judged by your own testimony. If your answer is in the affirmative, there will then follow hours, perhaps days, of questions, each designed to prove that you do not, in fact, keep his commandments. Among those questions will be the following:</a:t>
            </a:r>
          </a:p>
          <a:p>
            <a:pPr fontAlgn="base"/>
            <a:r>
              <a:rPr lang="en-US" sz="1100" dirty="0"/>
              <a:t>1. Do you love your neighbor as yourself? (See Matt. 22:39.)</a:t>
            </a:r>
          </a:p>
          <a:p>
            <a:pPr fontAlgn="base"/>
            <a:r>
              <a:rPr lang="en-US" sz="1100" dirty="0"/>
              <a:t>2. Do you place worldly pursuits or personal pleasures above your service to God? (See Ex. 20:3.)</a:t>
            </a:r>
          </a:p>
          <a:p>
            <a:pPr fontAlgn="base"/>
            <a:r>
              <a:rPr lang="en-US" sz="1100" dirty="0"/>
              <a:t>3. Do you take the name of the Lord God in vain? (See Ex. 20:7.)</a:t>
            </a:r>
          </a:p>
          <a:p>
            <a:pPr fontAlgn="base"/>
            <a:r>
              <a:rPr lang="en-US" sz="1100" dirty="0"/>
              <a:t>4. Do you keep the Sabbath day holy? (See Ex. 20:8.)</a:t>
            </a:r>
          </a:p>
          <a:p>
            <a:pPr fontAlgn="base"/>
            <a:r>
              <a:rPr lang="en-US" sz="1100" dirty="0"/>
              <a:t>5. Do you honor your father and mother? (See Ex. 20:12.)</a:t>
            </a:r>
          </a:p>
          <a:p>
            <a:pPr fontAlgn="base"/>
            <a:r>
              <a:rPr lang="en-US" sz="1100" dirty="0"/>
              <a:t>6. Do you commit adultery or fornication? (See Ex. 20:14.)</a:t>
            </a:r>
          </a:p>
          <a:p>
            <a:pPr fontAlgn="base"/>
            <a:r>
              <a:rPr lang="en-US" sz="1100" dirty="0"/>
              <a:t>7. Do you steal? (See Ex. 20:15.)</a:t>
            </a:r>
          </a:p>
          <a:p>
            <a:pPr fontAlgn="base"/>
            <a:r>
              <a:rPr lang="en-US" sz="1100" dirty="0"/>
              <a:t>8. Do you bear false witness? (See Ex. 20:16.)</a:t>
            </a:r>
          </a:p>
          <a:p>
            <a:pPr fontAlgn="base"/>
            <a:r>
              <a:rPr lang="en-US" sz="1100" dirty="0"/>
              <a:t>9. Do you covet? (See Ex. 20:17.)</a:t>
            </a:r>
          </a:p>
          <a:p>
            <a:pPr fontAlgn="base"/>
            <a:endParaRPr lang="en-US" sz="1100" dirty="0"/>
          </a:p>
          <a:p>
            <a:pPr fontAlgn="base"/>
            <a:r>
              <a:rPr lang="en-US" sz="1100" dirty="0"/>
              <a:t>Remember, opposing counsel and his trial team will be fully conversant with your conduct and behavior. Witnesses will have been subpoenaed by them to testify against you. Your neighbors will present their testimony concerning your conduct with them. Those who have observed your Sabbath day activity will be called to the stand. On each point where you are vulnerable, witnesses will be produced to contradict your sworn testimony.</a:t>
            </a:r>
          </a:p>
          <a:p>
            <a:pPr fontAlgn="base"/>
            <a:r>
              <a:rPr lang="en-US" sz="1100" dirty="0"/>
              <a:t>As your counsel we will, of course, be equally well prepared. Your chief counsel will produce every witness favorable to you and elicit from them every fact which may be used on your behalf.</a:t>
            </a:r>
          </a:p>
          <a:p>
            <a:pPr fontAlgn="base"/>
            <a:r>
              <a:rPr lang="en-US" sz="1100" dirty="0"/>
              <a:t>However, one thing is clear—the ultimate outcome of your case is dependent upon the facts which you provide. There’s an old adage among trial lawyers that says, “We don’t make the facts, we only present them.” The facts which represent your life are the facts that will ultimately determine your victory or your defeat.</a:t>
            </a:r>
          </a:p>
          <a:p>
            <a:pPr fontAlgn="base"/>
            <a:r>
              <a:rPr lang="en-US" sz="1100" dirty="0"/>
              <a:t>That is one of the reasons I have come today. I have been asked to see that you are clearly informed concerning this matter and to urge you, where necessary, to create facts which will allow the Supreme Judge to find on your behalf. Fortunately for you, your life’s facts </a:t>
            </a:r>
            <a:r>
              <a:rPr lang="en-US" sz="1100" i="1" dirty="0"/>
              <a:t>can</a:t>
            </a:r>
            <a:r>
              <a:rPr lang="en-US" sz="1100" dirty="0"/>
              <a:t> still be created. No matter how long you have lived, no matter how many mistakes you have made, your life’s story </a:t>
            </a:r>
            <a:r>
              <a:rPr lang="en-US" sz="1100" i="1" dirty="0"/>
              <a:t>can </a:t>
            </a:r>
            <a:r>
              <a:rPr lang="en-US" sz="1100" dirty="0"/>
              <a:t>still be changed. It </a:t>
            </a:r>
            <a:r>
              <a:rPr lang="en-US" sz="1100" i="1" dirty="0"/>
              <a:t>can</a:t>
            </a:r>
            <a:r>
              <a:rPr lang="en-US" sz="1100" dirty="0"/>
              <a:t> still be written. It is not too late. Please, I plead with you, help him to help you win your ultimate inheritance.</a:t>
            </a:r>
          </a:p>
          <a:p>
            <a:pPr fontAlgn="base"/>
            <a:r>
              <a:rPr lang="en-US" sz="1100" dirty="0"/>
              <a:t>Now before closing, I should like to express my deep love to all, who is my sweetheart and my heartbeat. I honor her and the womanhood which she so elegantly represents. I love our five children, who are my best friends, and our twelve grandchildren, who regularly teach me the joy of unconditional love.</a:t>
            </a:r>
          </a:p>
          <a:p>
            <a:pPr fontAlgn="base"/>
            <a:r>
              <a:rPr lang="en-US" sz="1100" dirty="0"/>
              <a:t>In the name of the Lord Jesus Christ, amen.</a:t>
            </a:r>
          </a:p>
        </p:txBody>
      </p:sp>
    </p:spTree>
    <p:extLst>
      <p:ext uri="{BB962C8B-B14F-4D97-AF65-F5344CB8AC3E}">
        <p14:creationId xmlns:p14="http://schemas.microsoft.com/office/powerpoint/2010/main" val="3216099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504B97D-43E6-403E-ADAA-178C63348F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16992" y="6339912"/>
            <a:ext cx="9144000" cy="307777"/>
          </a:xfrm>
          <a:prstGeom prst="rect">
            <a:avLst/>
          </a:prstGeom>
          <a:noFill/>
        </p:spPr>
        <p:txBody>
          <a:bodyPr wrap="square" rtlCol="0">
            <a:spAutoFit/>
          </a:bodyPr>
          <a:lstStyle/>
          <a:p>
            <a:r>
              <a:rPr lang="en-US" sz="1400" dirty="0">
                <a:solidFill>
                  <a:schemeClr val="bg1"/>
                </a:solidFill>
              </a:rPr>
              <a:t>Mosiah 12:21  and Isaiah 52:8</a:t>
            </a:r>
          </a:p>
        </p:txBody>
      </p:sp>
      <p:sp>
        <p:nvSpPr>
          <p:cNvPr id="4" name="TextBox 3"/>
          <p:cNvSpPr txBox="1"/>
          <p:nvPr/>
        </p:nvSpPr>
        <p:spPr>
          <a:xfrm>
            <a:off x="1533144" y="100585"/>
            <a:ext cx="9144000" cy="769441"/>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rPr>
              <a:t>The Watchmen</a:t>
            </a:r>
          </a:p>
        </p:txBody>
      </p:sp>
      <p:sp>
        <p:nvSpPr>
          <p:cNvPr id="15" name="TextBox 14"/>
          <p:cNvSpPr txBox="1"/>
          <p:nvPr/>
        </p:nvSpPr>
        <p:spPr>
          <a:xfrm>
            <a:off x="1752600" y="762000"/>
            <a:ext cx="4876800" cy="923330"/>
          </a:xfrm>
          <a:prstGeom prst="rect">
            <a:avLst/>
          </a:prstGeom>
          <a:noFill/>
        </p:spPr>
        <p:txBody>
          <a:bodyPr wrap="square" rtlCol="0">
            <a:spAutoFit/>
          </a:bodyPr>
          <a:lstStyle/>
          <a:p>
            <a:pPr fontAlgn="base"/>
            <a:r>
              <a:rPr lang="en-US" dirty="0">
                <a:solidFill>
                  <a:schemeClr val="bg1"/>
                </a:solidFill>
              </a:rPr>
              <a:t>“Thy watchmen shall lift up the voice; with the voice together shall they sing; for they shall see eye to eye when the Lord shall bring again Zion;”</a:t>
            </a:r>
          </a:p>
        </p:txBody>
      </p:sp>
      <p:sp>
        <p:nvSpPr>
          <p:cNvPr id="16" name="TextBox 15"/>
          <p:cNvSpPr txBox="1"/>
          <p:nvPr/>
        </p:nvSpPr>
        <p:spPr>
          <a:xfrm>
            <a:off x="5867400" y="2057400"/>
            <a:ext cx="4191000" cy="2308324"/>
          </a:xfrm>
          <a:prstGeom prst="rect">
            <a:avLst/>
          </a:prstGeom>
          <a:noFill/>
        </p:spPr>
        <p:txBody>
          <a:bodyPr wrap="square" rtlCol="0">
            <a:spAutoFit/>
          </a:bodyPr>
          <a:lstStyle/>
          <a:p>
            <a:pPr fontAlgn="base"/>
            <a:r>
              <a:rPr lang="en-US" dirty="0">
                <a:solidFill>
                  <a:schemeClr val="bg1"/>
                </a:solidFill>
              </a:rPr>
              <a:t>And set </a:t>
            </a:r>
            <a:r>
              <a:rPr lang="en-US" u="sng" dirty="0">
                <a:solidFill>
                  <a:schemeClr val="bg1"/>
                </a:solidFill>
              </a:rPr>
              <a:t>watchmen</a:t>
            </a:r>
            <a:r>
              <a:rPr lang="en-US" dirty="0">
                <a:solidFill>
                  <a:schemeClr val="bg1"/>
                </a:solidFill>
              </a:rPr>
              <a:t> round about them, and build a tower, that one may overlook the land round about, to be a watchman upon the tower, that mine olive trees may not be broken down when the enemy shall come to spoil and take upon themselves the fruit of my vineyard.</a:t>
            </a:r>
          </a:p>
          <a:p>
            <a:pPr fontAlgn="base"/>
            <a:r>
              <a:rPr lang="en-US" dirty="0">
                <a:solidFill>
                  <a:schemeClr val="bg1"/>
                </a:solidFill>
              </a:rPr>
              <a:t>D&amp;C 101:45</a:t>
            </a:r>
          </a:p>
        </p:txBody>
      </p:sp>
      <p:sp>
        <p:nvSpPr>
          <p:cNvPr id="17" name="TextBox 16"/>
          <p:cNvSpPr txBox="1"/>
          <p:nvPr/>
        </p:nvSpPr>
        <p:spPr>
          <a:xfrm>
            <a:off x="3245068" y="4645572"/>
            <a:ext cx="5951483" cy="1477328"/>
          </a:xfrm>
          <a:prstGeom prst="rect">
            <a:avLst/>
          </a:prstGeom>
          <a:noFill/>
        </p:spPr>
        <p:txBody>
          <a:bodyPr wrap="square" rtlCol="0">
            <a:spAutoFit/>
          </a:bodyPr>
          <a:lstStyle/>
          <a:p>
            <a:pPr fontAlgn="base"/>
            <a:r>
              <a:rPr lang="en-US" dirty="0">
                <a:solidFill>
                  <a:srgbClr val="FFFF00"/>
                </a:solidFill>
              </a:rPr>
              <a:t>As watchmen on the tower of Zion, it is our obligation and right as leaders to speak out against current evils—evils that strike at the very foundation of all we hold dear as the true church of Christ and as members of Christian nations.</a:t>
            </a:r>
          </a:p>
          <a:p>
            <a:pPr fontAlgn="base"/>
            <a:r>
              <a:rPr lang="en-US" dirty="0">
                <a:solidFill>
                  <a:srgbClr val="FFFF00"/>
                </a:solidFill>
              </a:rPr>
              <a:t>Ezra Taft Benson</a:t>
            </a:r>
          </a:p>
        </p:txBody>
      </p:sp>
      <p:sp>
        <p:nvSpPr>
          <p:cNvPr id="18" name="TextBox 17"/>
          <p:cNvSpPr txBox="1"/>
          <p:nvPr/>
        </p:nvSpPr>
        <p:spPr>
          <a:xfrm>
            <a:off x="6986752" y="1048407"/>
            <a:ext cx="4876800" cy="369332"/>
          </a:xfrm>
          <a:prstGeom prst="rect">
            <a:avLst/>
          </a:prstGeom>
          <a:noFill/>
        </p:spPr>
        <p:txBody>
          <a:bodyPr wrap="square" rtlCol="0">
            <a:spAutoFit/>
          </a:bodyPr>
          <a:lstStyle/>
          <a:p>
            <a:pPr fontAlgn="base"/>
            <a:r>
              <a:rPr lang="en-US" dirty="0">
                <a:solidFill>
                  <a:schemeClr val="bg1"/>
                </a:solidFill>
              </a:rPr>
              <a:t>Eye to eye—same faith—same God</a:t>
            </a:r>
          </a:p>
        </p:txBody>
      </p:sp>
      <p:pic>
        <p:nvPicPr>
          <p:cNvPr id="6" name="Picture 5">
            <a:extLst>
              <a:ext uri="{FF2B5EF4-FFF2-40B4-BE49-F238E27FC236}">
                <a16:creationId xmlns:a16="http://schemas.microsoft.com/office/drawing/2014/main" id="{3498A0FB-7C79-445D-9E58-23322F180D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9500" y="1761362"/>
            <a:ext cx="3379280" cy="2499741"/>
          </a:xfrm>
          <a:prstGeom prst="rect">
            <a:avLst/>
          </a:prstGeom>
        </p:spPr>
      </p:pic>
      <p:pic>
        <p:nvPicPr>
          <p:cNvPr id="8" name="Picture 7">
            <a:extLst>
              <a:ext uri="{FF2B5EF4-FFF2-40B4-BE49-F238E27FC236}">
                <a16:creationId xmlns:a16="http://schemas.microsoft.com/office/drawing/2014/main" id="{446F37B0-6DF8-4F94-87C9-C60BE2DD3F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6732" y="4222426"/>
            <a:ext cx="1767535" cy="2211026"/>
          </a:xfrm>
          <a:prstGeom prst="rect">
            <a:avLst/>
          </a:prstGeom>
        </p:spPr>
      </p:pic>
      <p:pic>
        <p:nvPicPr>
          <p:cNvPr id="10" name="Picture 9">
            <a:extLst>
              <a:ext uri="{FF2B5EF4-FFF2-40B4-BE49-F238E27FC236}">
                <a16:creationId xmlns:a16="http://schemas.microsoft.com/office/drawing/2014/main" id="{CAEDC5BD-CA48-4253-8CDF-15C83355B3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6328" y="4578832"/>
            <a:ext cx="1042647" cy="1475127"/>
          </a:xfrm>
          <a:prstGeom prst="rect">
            <a:avLst/>
          </a:prstGeom>
        </p:spPr>
      </p:pic>
    </p:spTree>
    <p:extLst>
      <p:ext uri="{BB962C8B-B14F-4D97-AF65-F5344CB8AC3E}">
        <p14:creationId xmlns:p14="http://schemas.microsoft.com/office/powerpoint/2010/main" val="139031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0BC8041-7F6F-4696-A7CA-D224DD4409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62712" y="6358200"/>
            <a:ext cx="9144000" cy="307777"/>
          </a:xfrm>
          <a:prstGeom prst="rect">
            <a:avLst/>
          </a:prstGeom>
          <a:noFill/>
        </p:spPr>
        <p:txBody>
          <a:bodyPr wrap="square" rtlCol="0">
            <a:spAutoFit/>
          </a:bodyPr>
          <a:lstStyle/>
          <a:p>
            <a:r>
              <a:rPr lang="en-US" sz="1400" dirty="0">
                <a:solidFill>
                  <a:schemeClr val="bg1"/>
                </a:solidFill>
              </a:rPr>
              <a:t>Mosiah 12:23  and Isaiah 52:9</a:t>
            </a:r>
          </a:p>
        </p:txBody>
      </p:sp>
      <p:sp>
        <p:nvSpPr>
          <p:cNvPr id="4" name="TextBox 3"/>
          <p:cNvSpPr txBox="1"/>
          <p:nvPr/>
        </p:nvSpPr>
        <p:spPr>
          <a:xfrm>
            <a:off x="1524000" y="155449"/>
            <a:ext cx="9144000" cy="769441"/>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rPr>
              <a:t>Break Forth Into Joy</a:t>
            </a:r>
          </a:p>
        </p:txBody>
      </p:sp>
      <p:sp>
        <p:nvSpPr>
          <p:cNvPr id="9" name="TextBox 8"/>
          <p:cNvSpPr txBox="1"/>
          <p:nvPr/>
        </p:nvSpPr>
        <p:spPr>
          <a:xfrm>
            <a:off x="1828800" y="1066800"/>
            <a:ext cx="4876800" cy="923330"/>
          </a:xfrm>
          <a:prstGeom prst="rect">
            <a:avLst/>
          </a:prstGeom>
          <a:noFill/>
        </p:spPr>
        <p:txBody>
          <a:bodyPr wrap="square" rtlCol="0">
            <a:spAutoFit/>
          </a:bodyPr>
          <a:lstStyle/>
          <a:p>
            <a:pPr fontAlgn="base"/>
            <a:r>
              <a:rPr lang="en-US" dirty="0">
                <a:solidFill>
                  <a:schemeClr val="bg1"/>
                </a:solidFill>
              </a:rPr>
              <a:t>“Break forth into joy; sing together ye waste places of Jerusalem; for the Lord hath comforted his people, he hath redeemed Jerusalem;”</a:t>
            </a:r>
          </a:p>
        </p:txBody>
      </p:sp>
      <p:sp>
        <p:nvSpPr>
          <p:cNvPr id="10" name="TextBox 9"/>
          <p:cNvSpPr txBox="1"/>
          <p:nvPr/>
        </p:nvSpPr>
        <p:spPr>
          <a:xfrm>
            <a:off x="5168462" y="4330262"/>
            <a:ext cx="5983014" cy="1754326"/>
          </a:xfrm>
          <a:prstGeom prst="rect">
            <a:avLst/>
          </a:prstGeom>
          <a:noFill/>
        </p:spPr>
        <p:txBody>
          <a:bodyPr wrap="square" rtlCol="0">
            <a:spAutoFit/>
          </a:bodyPr>
          <a:lstStyle/>
          <a:p>
            <a:pPr fontAlgn="base"/>
            <a:r>
              <a:rPr lang="en-US" dirty="0">
                <a:solidFill>
                  <a:schemeClr val="bg1"/>
                </a:solidFill>
              </a:rPr>
              <a:t>The song to be sung in Zion will be a new song, sung when all will know Christ (i.e., during the Millennium). </a:t>
            </a:r>
          </a:p>
          <a:p>
            <a:pPr fontAlgn="base"/>
            <a:endParaRPr lang="en-US" dirty="0">
              <a:solidFill>
                <a:schemeClr val="bg1"/>
              </a:solidFill>
            </a:endParaRPr>
          </a:p>
          <a:p>
            <a:pPr fontAlgn="base"/>
            <a:r>
              <a:rPr lang="en-US" dirty="0">
                <a:solidFill>
                  <a:schemeClr val="bg1"/>
                </a:solidFill>
              </a:rPr>
              <a:t>The words of the song, which will include parts of verse 8, are recorded in Doctrine and Covenants 84:99–102.” </a:t>
            </a:r>
          </a:p>
          <a:p>
            <a:pPr fontAlgn="base"/>
            <a:r>
              <a:rPr lang="en-US" dirty="0">
                <a:solidFill>
                  <a:schemeClr val="bg1"/>
                </a:solidFill>
              </a:rPr>
              <a:t>(</a:t>
            </a:r>
            <a:r>
              <a:rPr lang="en-US" i="1" dirty="0">
                <a:solidFill>
                  <a:schemeClr val="bg1"/>
                </a:solidFill>
              </a:rPr>
              <a:t>“Great Are the Words of </a:t>
            </a:r>
            <a:r>
              <a:rPr lang="en-US" i="1" dirty="0" err="1">
                <a:solidFill>
                  <a:schemeClr val="bg1"/>
                </a:solidFill>
              </a:rPr>
              <a:t>Isaiah,”</a:t>
            </a:r>
            <a:r>
              <a:rPr lang="en-US" dirty="0" err="1">
                <a:solidFill>
                  <a:schemeClr val="bg1"/>
                </a:solidFill>
              </a:rPr>
              <a:t>p</a:t>
            </a:r>
            <a:r>
              <a:rPr lang="en-US" dirty="0">
                <a:solidFill>
                  <a:schemeClr val="bg1"/>
                </a:solidFill>
              </a:rPr>
              <a:t>. 199.)</a:t>
            </a:r>
          </a:p>
        </p:txBody>
      </p:sp>
      <p:pic>
        <p:nvPicPr>
          <p:cNvPr id="6" name="Picture 5">
            <a:extLst>
              <a:ext uri="{FF2B5EF4-FFF2-40B4-BE49-F238E27FC236}">
                <a16:creationId xmlns:a16="http://schemas.microsoft.com/office/drawing/2014/main" id="{32A4E0B3-5E44-4F61-AFD9-1C0B6DF0F8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4989" y="926972"/>
            <a:ext cx="2391347" cy="2999317"/>
          </a:xfrm>
          <a:prstGeom prst="rect">
            <a:avLst/>
          </a:prstGeom>
        </p:spPr>
      </p:pic>
      <p:pic>
        <p:nvPicPr>
          <p:cNvPr id="8" name="Picture 7">
            <a:extLst>
              <a:ext uri="{FF2B5EF4-FFF2-40B4-BE49-F238E27FC236}">
                <a16:creationId xmlns:a16="http://schemas.microsoft.com/office/drawing/2014/main" id="{0E403A53-2A6E-4546-B420-20050F6D3C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6887" y="2622002"/>
            <a:ext cx="3227986" cy="3221014"/>
          </a:xfrm>
          <a:prstGeom prst="rect">
            <a:avLst/>
          </a:prstGeom>
        </p:spPr>
      </p:pic>
    </p:spTree>
    <p:extLst>
      <p:ext uri="{BB962C8B-B14F-4D97-AF65-F5344CB8AC3E}">
        <p14:creationId xmlns:p14="http://schemas.microsoft.com/office/powerpoint/2010/main" val="216534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31B0ACC-ABC7-4F35-813E-CA9BD89D70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07264" y="6339912"/>
            <a:ext cx="9144000" cy="307777"/>
          </a:xfrm>
          <a:prstGeom prst="rect">
            <a:avLst/>
          </a:prstGeom>
          <a:noFill/>
        </p:spPr>
        <p:txBody>
          <a:bodyPr wrap="square" rtlCol="0">
            <a:spAutoFit/>
          </a:bodyPr>
          <a:lstStyle/>
          <a:p>
            <a:r>
              <a:rPr lang="en-US" sz="1400" dirty="0">
                <a:solidFill>
                  <a:schemeClr val="bg1"/>
                </a:solidFill>
              </a:rPr>
              <a:t>Mosiah 12:24  and Isaiah 52:10</a:t>
            </a:r>
          </a:p>
        </p:txBody>
      </p:sp>
      <p:sp>
        <p:nvSpPr>
          <p:cNvPr id="4" name="TextBox 3"/>
          <p:cNvSpPr txBox="1"/>
          <p:nvPr/>
        </p:nvSpPr>
        <p:spPr>
          <a:xfrm>
            <a:off x="1524000" y="164593"/>
            <a:ext cx="9144000" cy="769441"/>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rPr>
              <a:t>His Holy Arm</a:t>
            </a:r>
          </a:p>
        </p:txBody>
      </p:sp>
      <p:sp>
        <p:nvSpPr>
          <p:cNvPr id="10" name="TextBox 9"/>
          <p:cNvSpPr txBox="1"/>
          <p:nvPr/>
        </p:nvSpPr>
        <p:spPr>
          <a:xfrm>
            <a:off x="1752600" y="1143000"/>
            <a:ext cx="4876800" cy="923330"/>
          </a:xfrm>
          <a:prstGeom prst="rect">
            <a:avLst/>
          </a:prstGeom>
          <a:noFill/>
        </p:spPr>
        <p:txBody>
          <a:bodyPr wrap="square" rtlCol="0">
            <a:spAutoFit/>
          </a:bodyPr>
          <a:lstStyle/>
          <a:p>
            <a:pPr fontAlgn="base"/>
            <a:r>
              <a:rPr lang="en-US" dirty="0">
                <a:solidFill>
                  <a:schemeClr val="bg1"/>
                </a:solidFill>
              </a:rPr>
              <a:t>“The Lord hath made bare his holy arm in the eyes of all the nations, and all the ends of the earth shall see the salvation of our God?”</a:t>
            </a:r>
          </a:p>
        </p:txBody>
      </p:sp>
      <p:sp>
        <p:nvSpPr>
          <p:cNvPr id="12" name="TextBox 11"/>
          <p:cNvSpPr txBox="1"/>
          <p:nvPr/>
        </p:nvSpPr>
        <p:spPr>
          <a:xfrm>
            <a:off x="4035552" y="3249168"/>
            <a:ext cx="7315200" cy="3416320"/>
          </a:xfrm>
          <a:prstGeom prst="rect">
            <a:avLst/>
          </a:prstGeom>
          <a:noFill/>
        </p:spPr>
        <p:txBody>
          <a:bodyPr wrap="square" rtlCol="0">
            <a:spAutoFit/>
          </a:bodyPr>
          <a:lstStyle/>
          <a:p>
            <a:pPr fontAlgn="base"/>
            <a:r>
              <a:rPr lang="en-US" dirty="0">
                <a:solidFill>
                  <a:schemeClr val="bg1"/>
                </a:solidFill>
              </a:rPr>
              <a:t>“The scriptures speak of His arms being open,</a:t>
            </a:r>
            <a:r>
              <a:rPr lang="en-US" baseline="30000" dirty="0">
                <a:solidFill>
                  <a:schemeClr val="bg1"/>
                </a:solidFill>
              </a:rPr>
              <a:t> </a:t>
            </a:r>
            <a:r>
              <a:rPr lang="en-US" dirty="0">
                <a:solidFill>
                  <a:schemeClr val="bg1"/>
                </a:solidFill>
              </a:rPr>
              <a:t>extended,</a:t>
            </a:r>
            <a:r>
              <a:rPr lang="en-US" baseline="30000" dirty="0">
                <a:solidFill>
                  <a:schemeClr val="bg1"/>
                </a:solidFill>
              </a:rPr>
              <a:t>  </a:t>
            </a:r>
            <a:r>
              <a:rPr lang="en-US" dirty="0">
                <a:solidFill>
                  <a:schemeClr val="bg1"/>
                </a:solidFill>
              </a:rPr>
              <a:t>stretched out,</a:t>
            </a:r>
            <a:r>
              <a:rPr lang="en-US" baseline="30000" dirty="0">
                <a:solidFill>
                  <a:schemeClr val="bg1"/>
                </a:solidFill>
              </a:rPr>
              <a:t> </a:t>
            </a:r>
            <a:r>
              <a:rPr lang="en-US" dirty="0">
                <a:solidFill>
                  <a:schemeClr val="bg1"/>
                </a:solidFill>
              </a:rPr>
              <a:t>and encircling.</a:t>
            </a:r>
            <a:r>
              <a:rPr lang="en-US" baseline="30000" dirty="0">
                <a:solidFill>
                  <a:schemeClr val="bg1"/>
                </a:solidFill>
              </a:rPr>
              <a:t> </a:t>
            </a:r>
            <a:r>
              <a:rPr lang="en-US" dirty="0">
                <a:solidFill>
                  <a:schemeClr val="bg1"/>
                </a:solidFill>
              </a:rPr>
              <a:t>They are described as mighty</a:t>
            </a:r>
            <a:r>
              <a:rPr lang="en-US" baseline="30000" dirty="0">
                <a:solidFill>
                  <a:schemeClr val="bg1"/>
                </a:solidFill>
              </a:rPr>
              <a:t>  </a:t>
            </a:r>
            <a:r>
              <a:rPr lang="en-US" dirty="0">
                <a:solidFill>
                  <a:schemeClr val="bg1"/>
                </a:solidFill>
              </a:rPr>
              <a:t>and holy,</a:t>
            </a:r>
            <a:r>
              <a:rPr lang="en-US" baseline="30000" dirty="0">
                <a:solidFill>
                  <a:schemeClr val="bg1"/>
                </a:solidFill>
              </a:rPr>
              <a:t>  </a:t>
            </a:r>
            <a:r>
              <a:rPr lang="en-US" dirty="0">
                <a:solidFill>
                  <a:schemeClr val="bg1"/>
                </a:solidFill>
              </a:rPr>
              <a:t>arms of mercy,</a:t>
            </a:r>
            <a:r>
              <a:rPr lang="en-US" baseline="30000" dirty="0">
                <a:solidFill>
                  <a:schemeClr val="bg1"/>
                </a:solidFill>
              </a:rPr>
              <a:t> </a:t>
            </a:r>
            <a:r>
              <a:rPr lang="en-US" dirty="0">
                <a:solidFill>
                  <a:schemeClr val="bg1"/>
                </a:solidFill>
              </a:rPr>
              <a:t>arms of safety,</a:t>
            </a:r>
            <a:r>
              <a:rPr lang="en-US" baseline="30000" dirty="0">
                <a:solidFill>
                  <a:schemeClr val="bg1"/>
                </a:solidFill>
              </a:rPr>
              <a:t>  </a:t>
            </a:r>
            <a:r>
              <a:rPr lang="en-US" dirty="0">
                <a:solidFill>
                  <a:schemeClr val="bg1"/>
                </a:solidFill>
              </a:rPr>
              <a:t>arms of love,</a:t>
            </a:r>
            <a:r>
              <a:rPr lang="en-US" baseline="30000" dirty="0">
                <a:solidFill>
                  <a:schemeClr val="bg1"/>
                </a:solidFill>
              </a:rPr>
              <a:t>  </a:t>
            </a:r>
            <a:r>
              <a:rPr lang="en-US" dirty="0">
                <a:solidFill>
                  <a:schemeClr val="bg1"/>
                </a:solidFill>
              </a:rPr>
              <a:t>“lengthened out all the day long.”</a:t>
            </a:r>
            <a:r>
              <a:rPr lang="en-US" baseline="30000" dirty="0">
                <a:solidFill>
                  <a:schemeClr val="bg1"/>
                </a:solidFill>
              </a:rPr>
              <a:t> </a:t>
            </a:r>
            <a:endParaRPr lang="en-US" dirty="0">
              <a:solidFill>
                <a:schemeClr val="bg1"/>
              </a:solidFill>
            </a:endParaRPr>
          </a:p>
          <a:p>
            <a:pPr fontAlgn="base"/>
            <a:r>
              <a:rPr lang="en-US" dirty="0">
                <a:solidFill>
                  <a:schemeClr val="bg1"/>
                </a:solidFill>
              </a:rPr>
              <a:t>We have each felt to some extent these spiritual arms around us. We have felt His forgiveness, His love and comfort. The Lord has said, “I am he [who] </a:t>
            </a:r>
            <a:r>
              <a:rPr lang="en-US" dirty="0" err="1">
                <a:solidFill>
                  <a:schemeClr val="bg1"/>
                </a:solidFill>
              </a:rPr>
              <a:t>comforteth</a:t>
            </a:r>
            <a:r>
              <a:rPr lang="en-US" dirty="0">
                <a:solidFill>
                  <a:schemeClr val="bg1"/>
                </a:solidFill>
              </a:rPr>
              <a:t> you.”</a:t>
            </a:r>
            <a:r>
              <a:rPr lang="en-US" baseline="30000" dirty="0">
                <a:solidFill>
                  <a:schemeClr val="bg1"/>
                </a:solidFill>
              </a:rPr>
              <a:t> </a:t>
            </a:r>
          </a:p>
          <a:p>
            <a:pPr fontAlgn="base"/>
            <a:endParaRPr lang="en-US" dirty="0">
              <a:solidFill>
                <a:schemeClr val="bg1"/>
              </a:solidFill>
            </a:endParaRPr>
          </a:p>
          <a:p>
            <a:pPr fontAlgn="base"/>
            <a:r>
              <a:rPr lang="en-US" dirty="0">
                <a:solidFill>
                  <a:schemeClr val="bg1"/>
                </a:solidFill>
              </a:rPr>
              <a:t>The Lord’s desire that we come unto Him and be wrapped in His arms is often an invitation to repent. “Behold, he </a:t>
            </a:r>
            <a:r>
              <a:rPr lang="en-US" dirty="0" err="1">
                <a:solidFill>
                  <a:schemeClr val="bg1"/>
                </a:solidFill>
              </a:rPr>
              <a:t>sendeth</a:t>
            </a:r>
            <a:r>
              <a:rPr lang="en-US" dirty="0">
                <a:solidFill>
                  <a:schemeClr val="bg1"/>
                </a:solidFill>
              </a:rPr>
              <a:t> an invitation unto all men, for the arms of mercy are extended towards them, and he </a:t>
            </a:r>
            <a:r>
              <a:rPr lang="en-US" dirty="0" err="1">
                <a:solidFill>
                  <a:schemeClr val="bg1"/>
                </a:solidFill>
              </a:rPr>
              <a:t>saith</a:t>
            </a:r>
            <a:r>
              <a:rPr lang="en-US" dirty="0">
                <a:solidFill>
                  <a:schemeClr val="bg1"/>
                </a:solidFill>
              </a:rPr>
              <a:t>: Repent, and I will receive you.”</a:t>
            </a:r>
            <a:r>
              <a:rPr lang="en-US" baseline="30000" dirty="0">
                <a:solidFill>
                  <a:schemeClr val="bg1"/>
                </a:solidFill>
              </a:rPr>
              <a:t> </a:t>
            </a:r>
          </a:p>
          <a:p>
            <a:pPr fontAlgn="base"/>
            <a:r>
              <a:rPr lang="en-US" baseline="30000" dirty="0">
                <a:solidFill>
                  <a:schemeClr val="bg1"/>
                </a:solidFill>
              </a:rPr>
              <a:t>Neil L. Andersen</a:t>
            </a:r>
            <a:endParaRPr lang="en-US" dirty="0">
              <a:solidFill>
                <a:schemeClr val="bg1"/>
              </a:solidFill>
            </a:endParaRPr>
          </a:p>
        </p:txBody>
      </p:sp>
      <p:pic>
        <p:nvPicPr>
          <p:cNvPr id="6" name="Picture 5">
            <a:extLst>
              <a:ext uri="{FF2B5EF4-FFF2-40B4-BE49-F238E27FC236}">
                <a16:creationId xmlns:a16="http://schemas.microsoft.com/office/drawing/2014/main" id="{D459D4E9-DC45-4FCE-98DC-40286366A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2755" y="958024"/>
            <a:ext cx="2152650" cy="2162175"/>
          </a:xfrm>
          <a:prstGeom prst="rect">
            <a:avLst/>
          </a:prstGeom>
        </p:spPr>
      </p:pic>
      <p:pic>
        <p:nvPicPr>
          <p:cNvPr id="8" name="Picture 7">
            <a:extLst>
              <a:ext uri="{FF2B5EF4-FFF2-40B4-BE49-F238E27FC236}">
                <a16:creationId xmlns:a16="http://schemas.microsoft.com/office/drawing/2014/main" id="{DF3CCD48-C16B-49C4-8C05-9D9642A4D2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252" y="2364943"/>
            <a:ext cx="2673317" cy="3331769"/>
          </a:xfrm>
          <a:prstGeom prst="rect">
            <a:avLst/>
          </a:prstGeom>
        </p:spPr>
      </p:pic>
      <p:pic>
        <p:nvPicPr>
          <p:cNvPr id="14" name="Picture 13">
            <a:extLst>
              <a:ext uri="{FF2B5EF4-FFF2-40B4-BE49-F238E27FC236}">
                <a16:creationId xmlns:a16="http://schemas.microsoft.com/office/drawing/2014/main" id="{86084404-F26F-4484-8DD6-47FCFB697E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0291" y="382524"/>
            <a:ext cx="1085850" cy="1447800"/>
          </a:xfrm>
          <a:prstGeom prst="rect">
            <a:avLst/>
          </a:prstGeom>
        </p:spPr>
      </p:pic>
    </p:spTree>
    <p:extLst>
      <p:ext uri="{BB962C8B-B14F-4D97-AF65-F5344CB8AC3E}">
        <p14:creationId xmlns:p14="http://schemas.microsoft.com/office/powerpoint/2010/main" val="132489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8AB905-5D36-4F19-88B5-299AFE04CC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56"/>
            <a:ext cx="12192000" cy="6835144"/>
          </a:xfrm>
          <a:prstGeom prst="rect">
            <a:avLst/>
          </a:prstGeom>
        </p:spPr>
      </p:pic>
      <p:sp>
        <p:nvSpPr>
          <p:cNvPr id="2" name="TextBox 1"/>
          <p:cNvSpPr txBox="1"/>
          <p:nvPr/>
        </p:nvSpPr>
        <p:spPr>
          <a:xfrm>
            <a:off x="271272" y="6358200"/>
            <a:ext cx="9144000" cy="307777"/>
          </a:xfrm>
          <a:prstGeom prst="rect">
            <a:avLst/>
          </a:prstGeom>
          <a:noFill/>
        </p:spPr>
        <p:txBody>
          <a:bodyPr wrap="square" rtlCol="0">
            <a:spAutoFit/>
          </a:bodyPr>
          <a:lstStyle/>
          <a:p>
            <a:r>
              <a:rPr lang="en-US" sz="1400" dirty="0">
                <a:solidFill>
                  <a:schemeClr val="bg1"/>
                </a:solidFill>
              </a:rPr>
              <a:t>Mosiah 12:25-26     JFM and RLM</a:t>
            </a:r>
          </a:p>
        </p:txBody>
      </p:sp>
      <p:sp>
        <p:nvSpPr>
          <p:cNvPr id="4" name="TextBox 3"/>
          <p:cNvSpPr txBox="1"/>
          <p:nvPr/>
        </p:nvSpPr>
        <p:spPr>
          <a:xfrm>
            <a:off x="1524000" y="109729"/>
            <a:ext cx="9144000" cy="769441"/>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rPr>
              <a:t>Profess to be the Watchmen</a:t>
            </a:r>
          </a:p>
        </p:txBody>
      </p:sp>
      <p:sp>
        <p:nvSpPr>
          <p:cNvPr id="10" name="TextBox 9"/>
          <p:cNvSpPr txBox="1"/>
          <p:nvPr/>
        </p:nvSpPr>
        <p:spPr>
          <a:xfrm>
            <a:off x="713232" y="838200"/>
            <a:ext cx="5839968" cy="2308324"/>
          </a:xfrm>
          <a:prstGeom prst="rect">
            <a:avLst/>
          </a:prstGeom>
          <a:noFill/>
        </p:spPr>
        <p:txBody>
          <a:bodyPr wrap="square" rtlCol="0">
            <a:spAutoFit/>
          </a:bodyPr>
          <a:lstStyle/>
          <a:p>
            <a:pPr fontAlgn="base"/>
            <a:r>
              <a:rPr lang="en-US" dirty="0">
                <a:solidFill>
                  <a:schemeClr val="bg1"/>
                </a:solidFill>
              </a:rPr>
              <a:t>Not only did the Priests fail to keep a watch over their people, but they became instigators of the very evils from which they were to protect their people.</a:t>
            </a:r>
          </a:p>
          <a:p>
            <a:pPr fontAlgn="base"/>
            <a:endParaRPr lang="en-US" dirty="0">
              <a:solidFill>
                <a:schemeClr val="bg1"/>
              </a:solidFill>
            </a:endParaRPr>
          </a:p>
          <a:p>
            <a:pPr fontAlgn="base"/>
            <a:r>
              <a:rPr lang="en-US" dirty="0">
                <a:solidFill>
                  <a:schemeClr val="bg1"/>
                </a:solidFill>
              </a:rPr>
              <a:t>They became the wolves in sheep’s clothing</a:t>
            </a:r>
          </a:p>
          <a:p>
            <a:pPr fontAlgn="base"/>
            <a:endParaRPr lang="en-US" dirty="0">
              <a:solidFill>
                <a:schemeClr val="bg1"/>
              </a:solidFill>
            </a:endParaRPr>
          </a:p>
          <a:p>
            <a:pPr fontAlgn="base"/>
            <a:r>
              <a:rPr lang="en-US" dirty="0">
                <a:solidFill>
                  <a:schemeClr val="bg1"/>
                </a:solidFill>
              </a:rPr>
              <a:t>They had the knowledge of God and professed to act in his name, but they had take the Lord in vain. </a:t>
            </a:r>
            <a:r>
              <a:rPr lang="en-US" sz="1200" dirty="0">
                <a:solidFill>
                  <a:schemeClr val="bg1"/>
                </a:solidFill>
              </a:rPr>
              <a:t>D&amp;C 63:62</a:t>
            </a:r>
          </a:p>
        </p:txBody>
      </p:sp>
      <p:sp>
        <p:nvSpPr>
          <p:cNvPr id="12" name="TextBox 11"/>
          <p:cNvSpPr txBox="1"/>
          <p:nvPr/>
        </p:nvSpPr>
        <p:spPr>
          <a:xfrm>
            <a:off x="5553456" y="4245864"/>
            <a:ext cx="4572000" cy="1477328"/>
          </a:xfrm>
          <a:prstGeom prst="rect">
            <a:avLst/>
          </a:prstGeom>
          <a:noFill/>
        </p:spPr>
        <p:txBody>
          <a:bodyPr wrap="square" rtlCol="0">
            <a:spAutoFit/>
          </a:bodyPr>
          <a:lstStyle/>
          <a:p>
            <a:pPr fontAlgn="base"/>
            <a:r>
              <a:rPr lang="en-US" dirty="0">
                <a:solidFill>
                  <a:schemeClr val="bg1"/>
                </a:solidFill>
              </a:rPr>
              <a:t>They added to their own darkness by their own works and evil example. </a:t>
            </a:r>
          </a:p>
          <a:p>
            <a:pPr fontAlgn="base"/>
            <a:endParaRPr lang="en-US" dirty="0">
              <a:solidFill>
                <a:schemeClr val="bg1"/>
              </a:solidFill>
            </a:endParaRPr>
          </a:p>
          <a:p>
            <a:pPr fontAlgn="base"/>
            <a:r>
              <a:rPr lang="en-US" dirty="0" err="1">
                <a:solidFill>
                  <a:schemeClr val="bg1"/>
                </a:solidFill>
              </a:rPr>
              <a:t>Abinadi</a:t>
            </a:r>
            <a:r>
              <a:rPr lang="en-US" dirty="0">
                <a:solidFill>
                  <a:schemeClr val="bg1"/>
                </a:solidFill>
              </a:rPr>
              <a:t> says, “</a:t>
            </a:r>
            <a:r>
              <a:rPr lang="en-US" dirty="0" err="1">
                <a:solidFill>
                  <a:schemeClr val="bg1"/>
                </a:solidFill>
              </a:rPr>
              <a:t>Wo</a:t>
            </a:r>
            <a:r>
              <a:rPr lang="en-US" dirty="0">
                <a:solidFill>
                  <a:schemeClr val="bg1"/>
                </a:solidFill>
              </a:rPr>
              <a:t> be unto you for perverting the ways of the Lord.”</a:t>
            </a:r>
          </a:p>
        </p:txBody>
      </p:sp>
      <p:pic>
        <p:nvPicPr>
          <p:cNvPr id="8" name="Picture 7">
            <a:extLst>
              <a:ext uri="{FF2B5EF4-FFF2-40B4-BE49-F238E27FC236}">
                <a16:creationId xmlns:a16="http://schemas.microsoft.com/office/drawing/2014/main" id="{AE8FE2CC-3E8E-4D4A-8591-0F82BD3AE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6368" y="814845"/>
            <a:ext cx="2436762" cy="2690089"/>
          </a:xfrm>
          <a:prstGeom prst="rect">
            <a:avLst/>
          </a:prstGeom>
        </p:spPr>
      </p:pic>
      <p:grpSp>
        <p:nvGrpSpPr>
          <p:cNvPr id="11" name="Group 10">
            <a:extLst>
              <a:ext uri="{FF2B5EF4-FFF2-40B4-BE49-F238E27FC236}">
                <a16:creationId xmlns:a16="http://schemas.microsoft.com/office/drawing/2014/main" id="{E0C642A6-8FFE-4B64-AD11-2511A7AFDF2A}"/>
              </a:ext>
            </a:extLst>
          </p:cNvPr>
          <p:cNvGrpSpPr/>
          <p:nvPr/>
        </p:nvGrpSpPr>
        <p:grpSpPr>
          <a:xfrm>
            <a:off x="1742083" y="3326424"/>
            <a:ext cx="3506573" cy="2774928"/>
            <a:chOff x="1239163" y="3737904"/>
            <a:chExt cx="3506573" cy="2774928"/>
          </a:xfrm>
        </p:grpSpPr>
        <p:pic>
          <p:nvPicPr>
            <p:cNvPr id="6" name="Picture 5">
              <a:extLst>
                <a:ext uri="{FF2B5EF4-FFF2-40B4-BE49-F238E27FC236}">
                  <a16:creationId xmlns:a16="http://schemas.microsoft.com/office/drawing/2014/main" id="{86FC8846-482B-4A2F-8609-CA4B81162C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9163" y="3737904"/>
              <a:ext cx="3469997" cy="2635463"/>
            </a:xfrm>
            <a:prstGeom prst="rect">
              <a:avLst/>
            </a:prstGeom>
          </p:spPr>
        </p:pic>
        <p:sp>
          <p:nvSpPr>
            <p:cNvPr id="15" name="TextBox 14">
              <a:extLst>
                <a:ext uri="{FF2B5EF4-FFF2-40B4-BE49-F238E27FC236}">
                  <a16:creationId xmlns:a16="http://schemas.microsoft.com/office/drawing/2014/main" id="{D815DB00-9590-43F6-8BB8-605C0C553640}"/>
                </a:ext>
              </a:extLst>
            </p:cNvPr>
            <p:cNvSpPr txBox="1"/>
            <p:nvPr/>
          </p:nvSpPr>
          <p:spPr>
            <a:xfrm>
              <a:off x="2517648" y="6282000"/>
              <a:ext cx="2228088" cy="230832"/>
            </a:xfrm>
            <a:prstGeom prst="rect">
              <a:avLst/>
            </a:prstGeom>
            <a:noFill/>
          </p:spPr>
          <p:txBody>
            <a:bodyPr wrap="square" rtlCol="0">
              <a:spAutoFit/>
            </a:bodyPr>
            <a:lstStyle/>
            <a:p>
              <a:pPr algn="r"/>
              <a:r>
                <a:rPr lang="en-US" sz="900" dirty="0">
                  <a:solidFill>
                    <a:schemeClr val="bg1"/>
                  </a:solidFill>
                </a:rPr>
                <a:t>Jeremy </a:t>
              </a:r>
              <a:r>
                <a:rPr lang="en-US" sz="900" dirty="0" err="1">
                  <a:solidFill>
                    <a:schemeClr val="bg1"/>
                  </a:solidFill>
                </a:rPr>
                <a:t>Winborg</a:t>
              </a:r>
              <a:endParaRPr lang="en-US" sz="900" dirty="0">
                <a:solidFill>
                  <a:schemeClr val="bg1"/>
                </a:solidFill>
              </a:endParaRPr>
            </a:p>
          </p:txBody>
        </p:sp>
      </p:grpSp>
    </p:spTree>
    <p:extLst>
      <p:ext uri="{BB962C8B-B14F-4D97-AF65-F5344CB8AC3E}">
        <p14:creationId xmlns:p14="http://schemas.microsoft.com/office/powerpoint/2010/main" val="99254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1F62E27-EC15-4AD9-B85F-F0AD6AA705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43840" y="6321624"/>
            <a:ext cx="9144000" cy="307777"/>
          </a:xfrm>
          <a:prstGeom prst="rect">
            <a:avLst/>
          </a:prstGeom>
          <a:noFill/>
        </p:spPr>
        <p:txBody>
          <a:bodyPr wrap="square" rtlCol="0">
            <a:spAutoFit/>
          </a:bodyPr>
          <a:lstStyle/>
          <a:p>
            <a:r>
              <a:rPr lang="en-US" sz="1400" dirty="0">
                <a:solidFill>
                  <a:schemeClr val="bg1"/>
                </a:solidFill>
              </a:rPr>
              <a:t>Mosiah 12:25-26     JFM and RLM</a:t>
            </a:r>
          </a:p>
        </p:txBody>
      </p:sp>
      <p:sp>
        <p:nvSpPr>
          <p:cNvPr id="4" name="TextBox 3"/>
          <p:cNvSpPr txBox="1"/>
          <p:nvPr/>
        </p:nvSpPr>
        <p:spPr>
          <a:xfrm>
            <a:off x="1524000" y="91441"/>
            <a:ext cx="9144000" cy="769441"/>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rPr>
              <a:t>Apply Your Hearts to Understanding</a:t>
            </a:r>
          </a:p>
        </p:txBody>
      </p:sp>
      <p:sp>
        <p:nvSpPr>
          <p:cNvPr id="10" name="TextBox 9"/>
          <p:cNvSpPr txBox="1"/>
          <p:nvPr/>
        </p:nvSpPr>
        <p:spPr>
          <a:xfrm>
            <a:off x="1676400" y="1371600"/>
            <a:ext cx="4876800" cy="923330"/>
          </a:xfrm>
          <a:prstGeom prst="rect">
            <a:avLst/>
          </a:prstGeom>
          <a:noFill/>
        </p:spPr>
        <p:txBody>
          <a:bodyPr wrap="square" rtlCol="0">
            <a:spAutoFit/>
          </a:bodyPr>
          <a:lstStyle/>
          <a:p>
            <a:pPr fontAlgn="base"/>
            <a:r>
              <a:rPr lang="en-US" dirty="0">
                <a:solidFill>
                  <a:schemeClr val="bg1"/>
                </a:solidFill>
              </a:rPr>
              <a:t>The Priest’s of Noah were men of learning and intellect, yet they had no wisdom and understanding of the heart. </a:t>
            </a:r>
          </a:p>
        </p:txBody>
      </p:sp>
      <p:sp>
        <p:nvSpPr>
          <p:cNvPr id="12" name="TextBox 11"/>
          <p:cNvSpPr txBox="1"/>
          <p:nvPr/>
        </p:nvSpPr>
        <p:spPr>
          <a:xfrm>
            <a:off x="4724400" y="3810001"/>
            <a:ext cx="5562600" cy="2031325"/>
          </a:xfrm>
          <a:prstGeom prst="rect">
            <a:avLst/>
          </a:prstGeom>
          <a:noFill/>
        </p:spPr>
        <p:txBody>
          <a:bodyPr wrap="square" rtlCol="0">
            <a:spAutoFit/>
          </a:bodyPr>
          <a:lstStyle/>
          <a:p>
            <a:pPr fontAlgn="base"/>
            <a:r>
              <a:rPr lang="en-US" dirty="0">
                <a:solidFill>
                  <a:schemeClr val="bg1"/>
                </a:solidFill>
              </a:rPr>
              <a:t>In our day:</a:t>
            </a:r>
          </a:p>
          <a:p>
            <a:pPr fontAlgn="base"/>
            <a:r>
              <a:rPr lang="en-US" dirty="0">
                <a:solidFill>
                  <a:schemeClr val="bg1"/>
                </a:solidFill>
              </a:rPr>
              <a:t>“It was of professors of religion that the Lords said, “They draw near to me with their lips, but their hearts are far from me, they teach for doctrines the commandments of men, having a form of godliness, but they deny the power thereof:” </a:t>
            </a:r>
          </a:p>
          <a:p>
            <a:pPr fontAlgn="base"/>
            <a:r>
              <a:rPr lang="en-US" dirty="0">
                <a:solidFill>
                  <a:schemeClr val="bg1"/>
                </a:solidFill>
              </a:rPr>
              <a:t>Joseph Smith</a:t>
            </a:r>
          </a:p>
        </p:txBody>
      </p:sp>
      <p:pic>
        <p:nvPicPr>
          <p:cNvPr id="6" name="Picture 5">
            <a:extLst>
              <a:ext uri="{FF2B5EF4-FFF2-40B4-BE49-F238E27FC236}">
                <a16:creationId xmlns:a16="http://schemas.microsoft.com/office/drawing/2014/main" id="{CA295686-0722-48BA-90B4-6AB70C5093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1740" y="964692"/>
            <a:ext cx="4533138" cy="3022092"/>
          </a:xfrm>
          <a:prstGeom prst="rect">
            <a:avLst/>
          </a:prstGeom>
        </p:spPr>
      </p:pic>
      <p:pic>
        <p:nvPicPr>
          <p:cNvPr id="8" name="Picture 7">
            <a:extLst>
              <a:ext uri="{FF2B5EF4-FFF2-40B4-BE49-F238E27FC236}">
                <a16:creationId xmlns:a16="http://schemas.microsoft.com/office/drawing/2014/main" id="{9A500F93-C980-4B98-9079-FC999D90D9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824" y="3656343"/>
            <a:ext cx="3810000" cy="2533650"/>
          </a:xfrm>
          <a:prstGeom prst="rect">
            <a:avLst/>
          </a:prstGeom>
        </p:spPr>
      </p:pic>
      <p:pic>
        <p:nvPicPr>
          <p:cNvPr id="13" name="Picture 12">
            <a:extLst>
              <a:ext uri="{FF2B5EF4-FFF2-40B4-BE49-F238E27FC236}">
                <a16:creationId xmlns:a16="http://schemas.microsoft.com/office/drawing/2014/main" id="{B0D205CA-1505-4ACB-8C5A-3B65A33E9D15}"/>
              </a:ext>
            </a:extLst>
          </p:cNvPr>
          <p:cNvPicPr>
            <a:picLocks noChangeAspect="1"/>
          </p:cNvPicPr>
          <p:nvPr/>
        </p:nvPicPr>
        <p:blipFill rotWithShape="1">
          <a:blip r:embed="rId5">
            <a:extLst>
              <a:ext uri="{28A0092B-C50C-407E-A947-70E740481C1C}">
                <a14:useLocalDpi xmlns:a14="http://schemas.microsoft.com/office/drawing/2010/main" val="0"/>
              </a:ext>
            </a:extLst>
          </a:blip>
          <a:srcRect t="2449" b="5589"/>
          <a:stretch/>
        </p:blipFill>
        <p:spPr>
          <a:xfrm>
            <a:off x="368904" y="347471"/>
            <a:ext cx="1306924" cy="877825"/>
          </a:xfrm>
          <a:prstGeom prst="rect">
            <a:avLst/>
          </a:prstGeom>
        </p:spPr>
      </p:pic>
      <p:pic>
        <p:nvPicPr>
          <p:cNvPr id="15" name="Picture 14">
            <a:extLst>
              <a:ext uri="{FF2B5EF4-FFF2-40B4-BE49-F238E27FC236}">
                <a16:creationId xmlns:a16="http://schemas.microsoft.com/office/drawing/2014/main" id="{6FB89A87-8442-4BAA-A30B-9C63024099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1384" y="5332075"/>
            <a:ext cx="721138" cy="907085"/>
          </a:xfrm>
          <a:prstGeom prst="rect">
            <a:avLst/>
          </a:prstGeom>
        </p:spPr>
      </p:pic>
    </p:spTree>
    <p:extLst>
      <p:ext uri="{BB962C8B-B14F-4D97-AF65-F5344CB8AC3E}">
        <p14:creationId xmlns:p14="http://schemas.microsoft.com/office/powerpoint/2010/main" val="385789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TotalTime>
  <Words>5956</Words>
  <Application>Microsoft Office PowerPoint</Application>
  <PresentationFormat>Widescreen</PresentationFormat>
  <Paragraphs>429</Paragraphs>
  <Slides>43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Calibri Light</vt:lpstr>
      <vt:lpstr>Comic Sans MS</vt:lpstr>
      <vt:lpstr>Open Sans</vt:lpstr>
      <vt:lpstr>Arial</vt:lpstr>
      <vt:lpstr>Tempus Sans ITC</vt:lpstr>
      <vt:lpstr>Estrangelo Edessa</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18</cp:revision>
  <dcterms:created xsi:type="dcterms:W3CDTF">2017-08-01T15:35:37Z</dcterms:created>
  <dcterms:modified xsi:type="dcterms:W3CDTF">2020-06-18T16:12:38Z</dcterms:modified>
</cp:coreProperties>
</file>