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Vivaldi" panose="03020602050506090804" pitchFamily="66" charset="0"/>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CED4-51EA-4FC2-B1DF-E9299AC96F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34D602-207D-4EDB-AD78-ABCBF0226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400EA2-1D40-4A92-A0BA-C63E56B86AFE}"/>
              </a:ext>
            </a:extLst>
          </p:cNvPr>
          <p:cNvSpPr>
            <a:spLocks noGrp="1"/>
          </p:cNvSpPr>
          <p:nvPr>
            <p:ph type="dt" sz="half" idx="10"/>
          </p:nvPr>
        </p:nvSpPr>
        <p:spPr/>
        <p:txBody>
          <a:bodyPr/>
          <a:lstStyle/>
          <a:p>
            <a:fld id="{1203D462-1E6A-4EE5-A79A-2AFFC3658404}" type="datetimeFigureOut">
              <a:rPr lang="en-US" smtClean="0"/>
              <a:t>6/18/2020</a:t>
            </a:fld>
            <a:endParaRPr lang="en-US"/>
          </a:p>
        </p:txBody>
      </p:sp>
      <p:sp>
        <p:nvSpPr>
          <p:cNvPr id="5" name="Footer Placeholder 4">
            <a:extLst>
              <a:ext uri="{FF2B5EF4-FFF2-40B4-BE49-F238E27FC236}">
                <a16:creationId xmlns:a16="http://schemas.microsoft.com/office/drawing/2014/main" id="{7248E252-D482-4C92-9029-90E61F101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0A8EB-2666-4C66-AB3F-EEE271FE2A68}"/>
              </a:ext>
            </a:extLst>
          </p:cNvPr>
          <p:cNvSpPr>
            <a:spLocks noGrp="1"/>
          </p:cNvSpPr>
          <p:nvPr>
            <p:ph type="sldNum" sz="quarter" idx="12"/>
          </p:nvPr>
        </p:nvSpPr>
        <p:spPr/>
        <p:txBody>
          <a:bodyPr/>
          <a:lstStyle/>
          <a:p>
            <a:fld id="{F650CAFD-E8D6-4E1D-A6C1-E3FEEC007A48}" type="slidenum">
              <a:rPr lang="en-US" smtClean="0"/>
              <a:t>‹#›</a:t>
            </a:fld>
            <a:endParaRPr lang="en-US"/>
          </a:p>
        </p:txBody>
      </p:sp>
    </p:spTree>
    <p:extLst>
      <p:ext uri="{BB962C8B-B14F-4D97-AF65-F5344CB8AC3E}">
        <p14:creationId xmlns:p14="http://schemas.microsoft.com/office/powerpoint/2010/main" val="163449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A3C6-5909-4DDA-868B-CB06625D3D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8BB68B-75BB-4F79-A02E-0BA1E43692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E8767-2F69-47F9-8BF8-2F60F1C36DF4}"/>
              </a:ext>
            </a:extLst>
          </p:cNvPr>
          <p:cNvSpPr>
            <a:spLocks noGrp="1"/>
          </p:cNvSpPr>
          <p:nvPr>
            <p:ph type="dt" sz="half" idx="10"/>
          </p:nvPr>
        </p:nvSpPr>
        <p:spPr/>
        <p:txBody>
          <a:bodyPr/>
          <a:lstStyle/>
          <a:p>
            <a:fld id="{1203D462-1E6A-4EE5-A79A-2AFFC3658404}" type="datetimeFigureOut">
              <a:rPr lang="en-US" smtClean="0"/>
              <a:t>6/18/2020</a:t>
            </a:fld>
            <a:endParaRPr lang="en-US"/>
          </a:p>
        </p:txBody>
      </p:sp>
      <p:sp>
        <p:nvSpPr>
          <p:cNvPr id="5" name="Footer Placeholder 4">
            <a:extLst>
              <a:ext uri="{FF2B5EF4-FFF2-40B4-BE49-F238E27FC236}">
                <a16:creationId xmlns:a16="http://schemas.microsoft.com/office/drawing/2014/main" id="{5944F350-08FF-4409-824F-CAC8DCFFB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B305F-67DE-45F6-B1E5-5491FAC4FD9F}"/>
              </a:ext>
            </a:extLst>
          </p:cNvPr>
          <p:cNvSpPr>
            <a:spLocks noGrp="1"/>
          </p:cNvSpPr>
          <p:nvPr>
            <p:ph type="sldNum" sz="quarter" idx="12"/>
          </p:nvPr>
        </p:nvSpPr>
        <p:spPr/>
        <p:txBody>
          <a:bodyPr/>
          <a:lstStyle/>
          <a:p>
            <a:fld id="{F650CAFD-E8D6-4E1D-A6C1-E3FEEC007A48}" type="slidenum">
              <a:rPr lang="en-US" smtClean="0"/>
              <a:t>‹#›</a:t>
            </a:fld>
            <a:endParaRPr lang="en-US"/>
          </a:p>
        </p:txBody>
      </p:sp>
    </p:spTree>
    <p:extLst>
      <p:ext uri="{BB962C8B-B14F-4D97-AF65-F5344CB8AC3E}">
        <p14:creationId xmlns:p14="http://schemas.microsoft.com/office/powerpoint/2010/main" val="13552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9C6913-0A18-4EDF-ADAE-C4527E3C7D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830EA5-4FFD-4158-995A-6C3AFBA3D3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449B3-7172-4308-BAEB-6267F99F4F06}"/>
              </a:ext>
            </a:extLst>
          </p:cNvPr>
          <p:cNvSpPr>
            <a:spLocks noGrp="1"/>
          </p:cNvSpPr>
          <p:nvPr>
            <p:ph type="dt" sz="half" idx="10"/>
          </p:nvPr>
        </p:nvSpPr>
        <p:spPr/>
        <p:txBody>
          <a:bodyPr/>
          <a:lstStyle/>
          <a:p>
            <a:fld id="{1203D462-1E6A-4EE5-A79A-2AFFC3658404}" type="datetimeFigureOut">
              <a:rPr lang="en-US" smtClean="0"/>
              <a:t>6/18/2020</a:t>
            </a:fld>
            <a:endParaRPr lang="en-US"/>
          </a:p>
        </p:txBody>
      </p:sp>
      <p:sp>
        <p:nvSpPr>
          <p:cNvPr id="5" name="Footer Placeholder 4">
            <a:extLst>
              <a:ext uri="{FF2B5EF4-FFF2-40B4-BE49-F238E27FC236}">
                <a16:creationId xmlns:a16="http://schemas.microsoft.com/office/drawing/2014/main" id="{525B0FEB-AE1C-46D3-9448-59B976E63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6FDA8-527A-4481-A9B2-4BFCCCAF632C}"/>
              </a:ext>
            </a:extLst>
          </p:cNvPr>
          <p:cNvSpPr>
            <a:spLocks noGrp="1"/>
          </p:cNvSpPr>
          <p:nvPr>
            <p:ph type="sldNum" sz="quarter" idx="12"/>
          </p:nvPr>
        </p:nvSpPr>
        <p:spPr/>
        <p:txBody>
          <a:bodyPr/>
          <a:lstStyle/>
          <a:p>
            <a:fld id="{F650CAFD-E8D6-4E1D-A6C1-E3FEEC007A48}" type="slidenum">
              <a:rPr lang="en-US" smtClean="0"/>
              <a:t>‹#›</a:t>
            </a:fld>
            <a:endParaRPr lang="en-US"/>
          </a:p>
        </p:txBody>
      </p:sp>
    </p:spTree>
    <p:extLst>
      <p:ext uri="{BB962C8B-B14F-4D97-AF65-F5344CB8AC3E}">
        <p14:creationId xmlns:p14="http://schemas.microsoft.com/office/powerpoint/2010/main" val="38403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7519-9386-45AB-8DCD-81BAE6523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976BA-3EB1-4B38-9FEE-A0D2C8EDF9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F9077-1530-43C8-BB30-3490BE5CD215}"/>
              </a:ext>
            </a:extLst>
          </p:cNvPr>
          <p:cNvSpPr>
            <a:spLocks noGrp="1"/>
          </p:cNvSpPr>
          <p:nvPr>
            <p:ph type="dt" sz="half" idx="10"/>
          </p:nvPr>
        </p:nvSpPr>
        <p:spPr/>
        <p:txBody>
          <a:bodyPr/>
          <a:lstStyle/>
          <a:p>
            <a:fld id="{1203D462-1E6A-4EE5-A79A-2AFFC3658404}" type="datetimeFigureOut">
              <a:rPr lang="en-US" smtClean="0"/>
              <a:t>6/18/2020</a:t>
            </a:fld>
            <a:endParaRPr lang="en-US"/>
          </a:p>
        </p:txBody>
      </p:sp>
      <p:sp>
        <p:nvSpPr>
          <p:cNvPr id="5" name="Footer Placeholder 4">
            <a:extLst>
              <a:ext uri="{FF2B5EF4-FFF2-40B4-BE49-F238E27FC236}">
                <a16:creationId xmlns:a16="http://schemas.microsoft.com/office/drawing/2014/main" id="{6E51CCD0-8994-4B24-91A8-37A69BE3A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57A6D-A493-49BE-9A88-6FDEC470D3EA}"/>
              </a:ext>
            </a:extLst>
          </p:cNvPr>
          <p:cNvSpPr>
            <a:spLocks noGrp="1"/>
          </p:cNvSpPr>
          <p:nvPr>
            <p:ph type="sldNum" sz="quarter" idx="12"/>
          </p:nvPr>
        </p:nvSpPr>
        <p:spPr/>
        <p:txBody>
          <a:bodyPr/>
          <a:lstStyle/>
          <a:p>
            <a:fld id="{F650CAFD-E8D6-4E1D-A6C1-E3FEEC007A48}" type="slidenum">
              <a:rPr lang="en-US" smtClean="0"/>
              <a:t>‹#›</a:t>
            </a:fld>
            <a:endParaRPr lang="en-US"/>
          </a:p>
        </p:txBody>
      </p:sp>
    </p:spTree>
    <p:extLst>
      <p:ext uri="{BB962C8B-B14F-4D97-AF65-F5344CB8AC3E}">
        <p14:creationId xmlns:p14="http://schemas.microsoft.com/office/powerpoint/2010/main" val="346628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7A08-788B-41DE-AE45-21A38427B1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9401E4-D422-4498-9457-B23EBF7592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1EEEDE-616A-4742-B7BD-A5908DA228DA}"/>
              </a:ext>
            </a:extLst>
          </p:cNvPr>
          <p:cNvSpPr>
            <a:spLocks noGrp="1"/>
          </p:cNvSpPr>
          <p:nvPr>
            <p:ph type="dt" sz="half" idx="10"/>
          </p:nvPr>
        </p:nvSpPr>
        <p:spPr/>
        <p:txBody>
          <a:bodyPr/>
          <a:lstStyle/>
          <a:p>
            <a:fld id="{1203D462-1E6A-4EE5-A79A-2AFFC3658404}" type="datetimeFigureOut">
              <a:rPr lang="en-US" smtClean="0"/>
              <a:t>6/18/2020</a:t>
            </a:fld>
            <a:endParaRPr lang="en-US"/>
          </a:p>
        </p:txBody>
      </p:sp>
      <p:sp>
        <p:nvSpPr>
          <p:cNvPr id="5" name="Footer Placeholder 4">
            <a:extLst>
              <a:ext uri="{FF2B5EF4-FFF2-40B4-BE49-F238E27FC236}">
                <a16:creationId xmlns:a16="http://schemas.microsoft.com/office/drawing/2014/main" id="{BCFE1C7F-DAC3-4155-8DBC-03EBDD357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68A42-58C6-4A23-A80A-07C56AA7D10D}"/>
              </a:ext>
            </a:extLst>
          </p:cNvPr>
          <p:cNvSpPr>
            <a:spLocks noGrp="1"/>
          </p:cNvSpPr>
          <p:nvPr>
            <p:ph type="sldNum" sz="quarter" idx="12"/>
          </p:nvPr>
        </p:nvSpPr>
        <p:spPr/>
        <p:txBody>
          <a:bodyPr/>
          <a:lstStyle/>
          <a:p>
            <a:fld id="{F650CAFD-E8D6-4E1D-A6C1-E3FEEC007A48}" type="slidenum">
              <a:rPr lang="en-US" smtClean="0"/>
              <a:t>‹#›</a:t>
            </a:fld>
            <a:endParaRPr lang="en-US"/>
          </a:p>
        </p:txBody>
      </p:sp>
    </p:spTree>
    <p:extLst>
      <p:ext uri="{BB962C8B-B14F-4D97-AF65-F5344CB8AC3E}">
        <p14:creationId xmlns:p14="http://schemas.microsoft.com/office/powerpoint/2010/main" val="128494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84D6-45F4-475C-933E-0DB38F5B8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CE554-465A-4F04-B355-52BE2EEBFC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2D5F92-7B37-4CB5-B9CE-0D6D5D325A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A0A343-E41E-4CB8-AA1A-D03C8A66AB4C}"/>
              </a:ext>
            </a:extLst>
          </p:cNvPr>
          <p:cNvSpPr>
            <a:spLocks noGrp="1"/>
          </p:cNvSpPr>
          <p:nvPr>
            <p:ph type="dt" sz="half" idx="10"/>
          </p:nvPr>
        </p:nvSpPr>
        <p:spPr/>
        <p:txBody>
          <a:bodyPr/>
          <a:lstStyle/>
          <a:p>
            <a:fld id="{1203D462-1E6A-4EE5-A79A-2AFFC3658404}" type="datetimeFigureOut">
              <a:rPr lang="en-US" smtClean="0"/>
              <a:t>6/18/2020</a:t>
            </a:fld>
            <a:endParaRPr lang="en-US"/>
          </a:p>
        </p:txBody>
      </p:sp>
      <p:sp>
        <p:nvSpPr>
          <p:cNvPr id="6" name="Footer Placeholder 5">
            <a:extLst>
              <a:ext uri="{FF2B5EF4-FFF2-40B4-BE49-F238E27FC236}">
                <a16:creationId xmlns:a16="http://schemas.microsoft.com/office/drawing/2014/main" id="{547F7528-948F-4A9D-B6DE-61BA6907C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7FDA3-00B3-4075-83C3-8899D3486133}"/>
              </a:ext>
            </a:extLst>
          </p:cNvPr>
          <p:cNvSpPr>
            <a:spLocks noGrp="1"/>
          </p:cNvSpPr>
          <p:nvPr>
            <p:ph type="sldNum" sz="quarter" idx="12"/>
          </p:nvPr>
        </p:nvSpPr>
        <p:spPr/>
        <p:txBody>
          <a:bodyPr/>
          <a:lstStyle/>
          <a:p>
            <a:fld id="{F650CAFD-E8D6-4E1D-A6C1-E3FEEC007A48}" type="slidenum">
              <a:rPr lang="en-US" smtClean="0"/>
              <a:t>‹#›</a:t>
            </a:fld>
            <a:endParaRPr lang="en-US"/>
          </a:p>
        </p:txBody>
      </p:sp>
    </p:spTree>
    <p:extLst>
      <p:ext uri="{BB962C8B-B14F-4D97-AF65-F5344CB8AC3E}">
        <p14:creationId xmlns:p14="http://schemas.microsoft.com/office/powerpoint/2010/main" val="197759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C886-8DE9-4546-8880-F18EA3FDA3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3270E0-0F63-4B7B-B986-B1348B226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18304B-AD1A-4E9F-8FA5-84E5511A29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E29F56-1404-47DC-B750-1E66239593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7BBE6C-E794-431B-A6D3-5FA05586E6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F2B937-7F8B-4024-9E79-6D0F16179C84}"/>
              </a:ext>
            </a:extLst>
          </p:cNvPr>
          <p:cNvSpPr>
            <a:spLocks noGrp="1"/>
          </p:cNvSpPr>
          <p:nvPr>
            <p:ph type="dt" sz="half" idx="10"/>
          </p:nvPr>
        </p:nvSpPr>
        <p:spPr/>
        <p:txBody>
          <a:bodyPr/>
          <a:lstStyle/>
          <a:p>
            <a:fld id="{1203D462-1E6A-4EE5-A79A-2AFFC3658404}" type="datetimeFigureOut">
              <a:rPr lang="en-US" smtClean="0"/>
              <a:t>6/18/2020</a:t>
            </a:fld>
            <a:endParaRPr lang="en-US"/>
          </a:p>
        </p:txBody>
      </p:sp>
      <p:sp>
        <p:nvSpPr>
          <p:cNvPr id="8" name="Footer Placeholder 7">
            <a:extLst>
              <a:ext uri="{FF2B5EF4-FFF2-40B4-BE49-F238E27FC236}">
                <a16:creationId xmlns:a16="http://schemas.microsoft.com/office/drawing/2014/main" id="{327AC053-FA52-4186-AB8A-D61D61CD22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DD6575-D9A2-4287-89F0-2AB5BEBD7CAA}"/>
              </a:ext>
            </a:extLst>
          </p:cNvPr>
          <p:cNvSpPr>
            <a:spLocks noGrp="1"/>
          </p:cNvSpPr>
          <p:nvPr>
            <p:ph type="sldNum" sz="quarter" idx="12"/>
          </p:nvPr>
        </p:nvSpPr>
        <p:spPr/>
        <p:txBody>
          <a:bodyPr/>
          <a:lstStyle/>
          <a:p>
            <a:fld id="{F650CAFD-E8D6-4E1D-A6C1-E3FEEC007A48}" type="slidenum">
              <a:rPr lang="en-US" smtClean="0"/>
              <a:t>‹#›</a:t>
            </a:fld>
            <a:endParaRPr lang="en-US"/>
          </a:p>
        </p:txBody>
      </p:sp>
    </p:spTree>
    <p:extLst>
      <p:ext uri="{BB962C8B-B14F-4D97-AF65-F5344CB8AC3E}">
        <p14:creationId xmlns:p14="http://schemas.microsoft.com/office/powerpoint/2010/main" val="69945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18C26-8D0B-4AD6-8248-856830E974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A3BF16-3B43-46BF-8C76-CFB8F145C3BE}"/>
              </a:ext>
            </a:extLst>
          </p:cNvPr>
          <p:cNvSpPr>
            <a:spLocks noGrp="1"/>
          </p:cNvSpPr>
          <p:nvPr>
            <p:ph type="dt" sz="half" idx="10"/>
          </p:nvPr>
        </p:nvSpPr>
        <p:spPr/>
        <p:txBody>
          <a:bodyPr/>
          <a:lstStyle/>
          <a:p>
            <a:fld id="{1203D462-1E6A-4EE5-A79A-2AFFC3658404}" type="datetimeFigureOut">
              <a:rPr lang="en-US" smtClean="0"/>
              <a:t>6/18/2020</a:t>
            </a:fld>
            <a:endParaRPr lang="en-US"/>
          </a:p>
        </p:txBody>
      </p:sp>
      <p:sp>
        <p:nvSpPr>
          <p:cNvPr id="4" name="Footer Placeholder 3">
            <a:extLst>
              <a:ext uri="{FF2B5EF4-FFF2-40B4-BE49-F238E27FC236}">
                <a16:creationId xmlns:a16="http://schemas.microsoft.com/office/drawing/2014/main" id="{348C74E6-21E8-4761-B66B-40664EE7B4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1424E4-4873-4556-B7B0-7409A766773D}"/>
              </a:ext>
            </a:extLst>
          </p:cNvPr>
          <p:cNvSpPr>
            <a:spLocks noGrp="1"/>
          </p:cNvSpPr>
          <p:nvPr>
            <p:ph type="sldNum" sz="quarter" idx="12"/>
          </p:nvPr>
        </p:nvSpPr>
        <p:spPr/>
        <p:txBody>
          <a:bodyPr/>
          <a:lstStyle/>
          <a:p>
            <a:fld id="{F650CAFD-E8D6-4E1D-A6C1-E3FEEC007A48}" type="slidenum">
              <a:rPr lang="en-US" smtClean="0"/>
              <a:t>‹#›</a:t>
            </a:fld>
            <a:endParaRPr lang="en-US"/>
          </a:p>
        </p:txBody>
      </p:sp>
    </p:spTree>
    <p:extLst>
      <p:ext uri="{BB962C8B-B14F-4D97-AF65-F5344CB8AC3E}">
        <p14:creationId xmlns:p14="http://schemas.microsoft.com/office/powerpoint/2010/main" val="193523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C58D4-EE09-4986-AC82-93BDAC05368B}"/>
              </a:ext>
            </a:extLst>
          </p:cNvPr>
          <p:cNvSpPr>
            <a:spLocks noGrp="1"/>
          </p:cNvSpPr>
          <p:nvPr>
            <p:ph type="dt" sz="half" idx="10"/>
          </p:nvPr>
        </p:nvSpPr>
        <p:spPr/>
        <p:txBody>
          <a:bodyPr/>
          <a:lstStyle/>
          <a:p>
            <a:fld id="{1203D462-1E6A-4EE5-A79A-2AFFC3658404}" type="datetimeFigureOut">
              <a:rPr lang="en-US" smtClean="0"/>
              <a:t>6/18/2020</a:t>
            </a:fld>
            <a:endParaRPr lang="en-US"/>
          </a:p>
        </p:txBody>
      </p:sp>
      <p:sp>
        <p:nvSpPr>
          <p:cNvPr id="3" name="Footer Placeholder 2">
            <a:extLst>
              <a:ext uri="{FF2B5EF4-FFF2-40B4-BE49-F238E27FC236}">
                <a16:creationId xmlns:a16="http://schemas.microsoft.com/office/drawing/2014/main" id="{62013584-7CA9-4C08-9028-961CAE23F2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06D00B-49DA-4CAA-9967-B9B922BEED7F}"/>
              </a:ext>
            </a:extLst>
          </p:cNvPr>
          <p:cNvSpPr>
            <a:spLocks noGrp="1"/>
          </p:cNvSpPr>
          <p:nvPr>
            <p:ph type="sldNum" sz="quarter" idx="12"/>
          </p:nvPr>
        </p:nvSpPr>
        <p:spPr/>
        <p:txBody>
          <a:bodyPr/>
          <a:lstStyle/>
          <a:p>
            <a:fld id="{F650CAFD-E8D6-4E1D-A6C1-E3FEEC007A48}" type="slidenum">
              <a:rPr lang="en-US" smtClean="0"/>
              <a:t>‹#›</a:t>
            </a:fld>
            <a:endParaRPr lang="en-US"/>
          </a:p>
        </p:txBody>
      </p:sp>
    </p:spTree>
    <p:extLst>
      <p:ext uri="{BB962C8B-B14F-4D97-AF65-F5344CB8AC3E}">
        <p14:creationId xmlns:p14="http://schemas.microsoft.com/office/powerpoint/2010/main" val="108117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5933-AA8A-4BEE-AC1A-AC72C5965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E213E1-A422-4EED-A66F-9451628FE1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04C3C4-8704-4FFD-9DAD-78F40FF5F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060F31-AF0A-453D-9E54-DDFE54666F3E}"/>
              </a:ext>
            </a:extLst>
          </p:cNvPr>
          <p:cNvSpPr>
            <a:spLocks noGrp="1"/>
          </p:cNvSpPr>
          <p:nvPr>
            <p:ph type="dt" sz="half" idx="10"/>
          </p:nvPr>
        </p:nvSpPr>
        <p:spPr/>
        <p:txBody>
          <a:bodyPr/>
          <a:lstStyle/>
          <a:p>
            <a:fld id="{1203D462-1E6A-4EE5-A79A-2AFFC3658404}" type="datetimeFigureOut">
              <a:rPr lang="en-US" smtClean="0"/>
              <a:t>6/18/2020</a:t>
            </a:fld>
            <a:endParaRPr lang="en-US"/>
          </a:p>
        </p:txBody>
      </p:sp>
      <p:sp>
        <p:nvSpPr>
          <p:cNvPr id="6" name="Footer Placeholder 5">
            <a:extLst>
              <a:ext uri="{FF2B5EF4-FFF2-40B4-BE49-F238E27FC236}">
                <a16:creationId xmlns:a16="http://schemas.microsoft.com/office/drawing/2014/main" id="{DF105309-4902-47B9-8706-7427E6C4F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FF6CD-9C0A-4F94-86B8-B760F25EDB73}"/>
              </a:ext>
            </a:extLst>
          </p:cNvPr>
          <p:cNvSpPr>
            <a:spLocks noGrp="1"/>
          </p:cNvSpPr>
          <p:nvPr>
            <p:ph type="sldNum" sz="quarter" idx="12"/>
          </p:nvPr>
        </p:nvSpPr>
        <p:spPr/>
        <p:txBody>
          <a:bodyPr/>
          <a:lstStyle/>
          <a:p>
            <a:fld id="{F650CAFD-E8D6-4E1D-A6C1-E3FEEC007A48}" type="slidenum">
              <a:rPr lang="en-US" smtClean="0"/>
              <a:t>‹#›</a:t>
            </a:fld>
            <a:endParaRPr lang="en-US"/>
          </a:p>
        </p:txBody>
      </p:sp>
    </p:spTree>
    <p:extLst>
      <p:ext uri="{BB962C8B-B14F-4D97-AF65-F5344CB8AC3E}">
        <p14:creationId xmlns:p14="http://schemas.microsoft.com/office/powerpoint/2010/main" val="81359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E8F9-D5EF-4B30-ADD2-96A103199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7995EA-2113-4EEF-AE7B-8AA6DF6699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411F47-5565-4C19-AEDF-EBE0A2A4F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28FEA-19D1-4BC8-8DF4-1131BFDE41DD}"/>
              </a:ext>
            </a:extLst>
          </p:cNvPr>
          <p:cNvSpPr>
            <a:spLocks noGrp="1"/>
          </p:cNvSpPr>
          <p:nvPr>
            <p:ph type="dt" sz="half" idx="10"/>
          </p:nvPr>
        </p:nvSpPr>
        <p:spPr/>
        <p:txBody>
          <a:bodyPr/>
          <a:lstStyle/>
          <a:p>
            <a:fld id="{1203D462-1E6A-4EE5-A79A-2AFFC3658404}" type="datetimeFigureOut">
              <a:rPr lang="en-US" smtClean="0"/>
              <a:t>6/18/2020</a:t>
            </a:fld>
            <a:endParaRPr lang="en-US"/>
          </a:p>
        </p:txBody>
      </p:sp>
      <p:sp>
        <p:nvSpPr>
          <p:cNvPr id="6" name="Footer Placeholder 5">
            <a:extLst>
              <a:ext uri="{FF2B5EF4-FFF2-40B4-BE49-F238E27FC236}">
                <a16:creationId xmlns:a16="http://schemas.microsoft.com/office/drawing/2014/main" id="{7E426E27-D02C-423B-A927-938FC3021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DF921-5ECE-4CDE-82FE-CEE2C369FA37}"/>
              </a:ext>
            </a:extLst>
          </p:cNvPr>
          <p:cNvSpPr>
            <a:spLocks noGrp="1"/>
          </p:cNvSpPr>
          <p:nvPr>
            <p:ph type="sldNum" sz="quarter" idx="12"/>
          </p:nvPr>
        </p:nvSpPr>
        <p:spPr/>
        <p:txBody>
          <a:bodyPr/>
          <a:lstStyle/>
          <a:p>
            <a:fld id="{F650CAFD-E8D6-4E1D-A6C1-E3FEEC007A48}" type="slidenum">
              <a:rPr lang="en-US" smtClean="0"/>
              <a:t>‹#›</a:t>
            </a:fld>
            <a:endParaRPr lang="en-US"/>
          </a:p>
        </p:txBody>
      </p:sp>
    </p:spTree>
    <p:extLst>
      <p:ext uri="{BB962C8B-B14F-4D97-AF65-F5344CB8AC3E}">
        <p14:creationId xmlns:p14="http://schemas.microsoft.com/office/powerpoint/2010/main" val="22503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5B9D0-CEC2-4626-AB6D-C6ADF4EC69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951337-D616-41DB-8F4C-8E665D040C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AF429-11A6-4009-9C8B-59469B1CA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3D462-1E6A-4EE5-A79A-2AFFC3658404}" type="datetimeFigureOut">
              <a:rPr lang="en-US" smtClean="0"/>
              <a:t>6/18/2020</a:t>
            </a:fld>
            <a:endParaRPr lang="en-US"/>
          </a:p>
        </p:txBody>
      </p:sp>
      <p:sp>
        <p:nvSpPr>
          <p:cNvPr id="5" name="Footer Placeholder 4">
            <a:extLst>
              <a:ext uri="{FF2B5EF4-FFF2-40B4-BE49-F238E27FC236}">
                <a16:creationId xmlns:a16="http://schemas.microsoft.com/office/drawing/2014/main" id="{83D00FB9-F76D-4DD0-8ABA-813CC96150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E744DA-655D-4FBB-9197-857FC92CF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0CAFD-E8D6-4E1D-A6C1-E3FEEC007A48}" type="slidenum">
              <a:rPr lang="en-US" smtClean="0"/>
              <a:t>‹#›</a:t>
            </a:fld>
            <a:endParaRPr lang="en-US"/>
          </a:p>
        </p:txBody>
      </p:sp>
    </p:spTree>
    <p:extLst>
      <p:ext uri="{BB962C8B-B14F-4D97-AF65-F5344CB8AC3E}">
        <p14:creationId xmlns:p14="http://schemas.microsoft.com/office/powerpoint/2010/main" val="1568938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4C88BE6-0B26-4D85-A9C2-AAD3F645E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7472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8D4EBFB-5F97-4202-A26E-0BAF299D4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79832" y="6440496"/>
            <a:ext cx="9144000" cy="307777"/>
          </a:xfrm>
          <a:prstGeom prst="rect">
            <a:avLst/>
          </a:prstGeom>
          <a:noFill/>
        </p:spPr>
        <p:txBody>
          <a:bodyPr wrap="square" rtlCol="0">
            <a:spAutoFit/>
          </a:bodyPr>
          <a:lstStyle/>
          <a:p>
            <a:r>
              <a:rPr lang="en-US" sz="1400" dirty="0">
                <a:solidFill>
                  <a:schemeClr val="bg1"/>
                </a:solidFill>
              </a:rPr>
              <a:t>Mosiah 15:8</a:t>
            </a:r>
          </a:p>
        </p:txBody>
      </p:sp>
      <p:sp>
        <p:nvSpPr>
          <p:cNvPr id="8" name="TextBox 7"/>
          <p:cNvSpPr txBox="1"/>
          <p:nvPr/>
        </p:nvSpPr>
        <p:spPr>
          <a:xfrm>
            <a:off x="1752600" y="1219201"/>
            <a:ext cx="3505200" cy="1200329"/>
          </a:xfrm>
          <a:prstGeom prst="rect">
            <a:avLst/>
          </a:prstGeom>
          <a:noFill/>
        </p:spPr>
        <p:txBody>
          <a:bodyPr wrap="square" rtlCol="0">
            <a:spAutoFit/>
          </a:bodyPr>
          <a:lstStyle/>
          <a:p>
            <a:r>
              <a:rPr lang="en-US" dirty="0">
                <a:solidFill>
                  <a:schemeClr val="bg1"/>
                </a:solidFill>
              </a:rPr>
              <a:t>He who knew the shame of the cross arose with healing in his wings, that he might raise up all men in like manner---Resurrection</a:t>
            </a: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err="1">
                <a:solidFill>
                  <a:schemeClr val="bg1"/>
                </a:solidFill>
                <a:latin typeface="Vivaldi" pitchFamily="66" charset="0"/>
              </a:rPr>
              <a:t>Breaketh</a:t>
            </a:r>
            <a:r>
              <a:rPr lang="en-US" sz="5400" dirty="0">
                <a:solidFill>
                  <a:schemeClr val="bg1"/>
                </a:solidFill>
                <a:latin typeface="Vivaldi" pitchFamily="66" charset="0"/>
              </a:rPr>
              <a:t> the Bands of Death</a:t>
            </a:r>
          </a:p>
        </p:txBody>
      </p:sp>
      <p:sp>
        <p:nvSpPr>
          <p:cNvPr id="7" name="TextBox 6"/>
          <p:cNvSpPr txBox="1"/>
          <p:nvPr/>
        </p:nvSpPr>
        <p:spPr>
          <a:xfrm>
            <a:off x="4475420" y="3488364"/>
            <a:ext cx="3505200" cy="1200329"/>
          </a:xfrm>
          <a:prstGeom prst="rect">
            <a:avLst/>
          </a:prstGeom>
          <a:noFill/>
        </p:spPr>
        <p:txBody>
          <a:bodyPr wrap="square" rtlCol="0">
            <a:spAutoFit/>
          </a:bodyPr>
          <a:lstStyle/>
          <a:p>
            <a:r>
              <a:rPr lang="en-US" dirty="0">
                <a:solidFill>
                  <a:schemeClr val="bg1"/>
                </a:solidFill>
              </a:rPr>
              <a:t>“…All shall rise from the dead and stand before God, and be judged according to their works.”</a:t>
            </a:r>
          </a:p>
          <a:p>
            <a:r>
              <a:rPr lang="en-US" dirty="0">
                <a:solidFill>
                  <a:schemeClr val="bg1"/>
                </a:solidFill>
              </a:rPr>
              <a:t>Alma 11:40-41</a:t>
            </a:r>
          </a:p>
        </p:txBody>
      </p:sp>
      <p:sp>
        <p:nvSpPr>
          <p:cNvPr id="9" name="TextBox 8"/>
          <p:cNvSpPr txBox="1"/>
          <p:nvPr/>
        </p:nvSpPr>
        <p:spPr>
          <a:xfrm>
            <a:off x="3237977" y="5479184"/>
            <a:ext cx="3810000" cy="1200329"/>
          </a:xfrm>
          <a:prstGeom prst="rect">
            <a:avLst/>
          </a:prstGeom>
          <a:noFill/>
        </p:spPr>
        <p:txBody>
          <a:bodyPr wrap="square" rtlCol="0">
            <a:spAutoFit/>
          </a:bodyPr>
          <a:lstStyle/>
          <a:p>
            <a:r>
              <a:rPr lang="en-US" dirty="0">
                <a:solidFill>
                  <a:schemeClr val="bg1"/>
                </a:solidFill>
              </a:rPr>
              <a:t>Victory</a:t>
            </a:r>
          </a:p>
          <a:p>
            <a:r>
              <a:rPr lang="en-US" dirty="0">
                <a:solidFill>
                  <a:schemeClr val="bg1"/>
                </a:solidFill>
              </a:rPr>
              <a:t>The effects of the atonement will pass upon all who are the descendants of Adam and Eve…all of us</a:t>
            </a:r>
          </a:p>
        </p:txBody>
      </p:sp>
      <p:pic>
        <p:nvPicPr>
          <p:cNvPr id="13" name="Picture 12">
            <a:extLst>
              <a:ext uri="{FF2B5EF4-FFF2-40B4-BE49-F238E27FC236}">
                <a16:creationId xmlns:a16="http://schemas.microsoft.com/office/drawing/2014/main" id="{759BDA77-A868-468F-8194-982F8BD84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886" y="865362"/>
            <a:ext cx="3514725" cy="2333625"/>
          </a:xfrm>
          <a:prstGeom prst="rect">
            <a:avLst/>
          </a:prstGeom>
        </p:spPr>
      </p:pic>
      <p:pic>
        <p:nvPicPr>
          <p:cNvPr id="15" name="Picture 14">
            <a:extLst>
              <a:ext uri="{FF2B5EF4-FFF2-40B4-BE49-F238E27FC236}">
                <a16:creationId xmlns:a16="http://schemas.microsoft.com/office/drawing/2014/main" id="{A6499569-0399-4C08-B955-C51295449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920" y="2537346"/>
            <a:ext cx="2088160" cy="2939910"/>
          </a:xfrm>
          <a:prstGeom prst="rect">
            <a:avLst/>
          </a:prstGeom>
        </p:spPr>
      </p:pic>
      <p:pic>
        <p:nvPicPr>
          <p:cNvPr id="17" name="Picture 16">
            <a:extLst>
              <a:ext uri="{FF2B5EF4-FFF2-40B4-BE49-F238E27FC236}">
                <a16:creationId xmlns:a16="http://schemas.microsoft.com/office/drawing/2014/main" id="{D573D70B-5266-4EE0-A7FD-E6F6B86376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4814" y="4164483"/>
            <a:ext cx="3695700" cy="2457450"/>
          </a:xfrm>
          <a:prstGeom prst="rect">
            <a:avLst/>
          </a:prstGeom>
        </p:spPr>
      </p:pic>
    </p:spTree>
    <p:extLst>
      <p:ext uri="{BB962C8B-B14F-4D97-AF65-F5344CB8AC3E}">
        <p14:creationId xmlns:p14="http://schemas.microsoft.com/office/powerpoint/2010/main" val="25083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357971A-818F-43E1-B780-134A7EFDC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6550223"/>
            <a:ext cx="9144000" cy="307777"/>
          </a:xfrm>
          <a:prstGeom prst="rect">
            <a:avLst/>
          </a:prstGeom>
          <a:noFill/>
        </p:spPr>
        <p:txBody>
          <a:bodyPr wrap="square" rtlCol="0">
            <a:spAutoFit/>
          </a:bodyPr>
          <a:lstStyle/>
          <a:p>
            <a:r>
              <a:rPr lang="en-US" sz="1400" dirty="0" err="1">
                <a:solidFill>
                  <a:schemeClr val="bg1"/>
                </a:solidFill>
              </a:rPr>
              <a:t>Mosiah</a:t>
            </a:r>
            <a:r>
              <a:rPr lang="en-US" sz="1400" dirty="0">
                <a:solidFill>
                  <a:schemeClr val="bg1"/>
                </a:solidFill>
              </a:rPr>
              <a:t> 15:9 </a:t>
            </a:r>
          </a:p>
        </p:txBody>
      </p:sp>
      <p:sp>
        <p:nvSpPr>
          <p:cNvPr id="8" name="TextBox 7"/>
          <p:cNvSpPr txBox="1"/>
          <p:nvPr/>
        </p:nvSpPr>
        <p:spPr>
          <a:xfrm>
            <a:off x="1752600" y="1219200"/>
            <a:ext cx="7162800" cy="369332"/>
          </a:xfrm>
          <a:prstGeom prst="rect">
            <a:avLst/>
          </a:prstGeom>
          <a:noFill/>
        </p:spPr>
        <p:txBody>
          <a:bodyPr wrap="square" rtlCol="0">
            <a:spAutoFit/>
          </a:bodyPr>
          <a:lstStyle/>
          <a:p>
            <a:r>
              <a:rPr lang="en-US" dirty="0">
                <a:solidFill>
                  <a:schemeClr val="bg1"/>
                </a:solidFill>
              </a:rPr>
              <a:t>Redeem---</a:t>
            </a:r>
            <a:r>
              <a:rPr lang="en-US" dirty="0" err="1">
                <a:solidFill>
                  <a:schemeClr val="bg1"/>
                </a:solidFill>
              </a:rPr>
              <a:t>Redeemeth</a:t>
            </a:r>
            <a:r>
              <a:rPr lang="en-US" dirty="0">
                <a:solidFill>
                  <a:schemeClr val="bg1"/>
                </a:solidFill>
              </a:rPr>
              <a:t>---Redeemed---Redemption</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Importance in a Word</a:t>
            </a:r>
          </a:p>
        </p:txBody>
      </p:sp>
      <p:sp>
        <p:nvSpPr>
          <p:cNvPr id="11" name="TextBox 10"/>
          <p:cNvSpPr txBox="1"/>
          <p:nvPr/>
        </p:nvSpPr>
        <p:spPr>
          <a:xfrm>
            <a:off x="1528066" y="5105054"/>
            <a:ext cx="3810000" cy="461665"/>
          </a:xfrm>
          <a:prstGeom prst="rect">
            <a:avLst/>
          </a:prstGeom>
          <a:noFill/>
        </p:spPr>
        <p:txBody>
          <a:bodyPr wrap="square" rtlCol="0">
            <a:spAutoFit/>
          </a:bodyPr>
          <a:lstStyle/>
          <a:p>
            <a:pPr algn="ctr"/>
            <a:r>
              <a:rPr lang="en-US" sz="2400" dirty="0">
                <a:solidFill>
                  <a:schemeClr val="bg1"/>
                </a:solidFill>
              </a:rPr>
              <a:t>Offender</a:t>
            </a:r>
          </a:p>
        </p:txBody>
      </p:sp>
      <p:grpSp>
        <p:nvGrpSpPr>
          <p:cNvPr id="7" name="Group 28"/>
          <p:cNvGrpSpPr/>
          <p:nvPr/>
        </p:nvGrpSpPr>
        <p:grpSpPr>
          <a:xfrm>
            <a:off x="2766867" y="1907443"/>
            <a:ext cx="1184223" cy="2966779"/>
            <a:chOff x="3642609" y="950626"/>
            <a:chExt cx="1184223" cy="2966779"/>
          </a:xfrm>
          <a:solidFill>
            <a:schemeClr val="bg1"/>
          </a:solidFill>
        </p:grpSpPr>
        <p:sp>
          <p:nvSpPr>
            <p:cNvPr id="9" name="Oval 8"/>
            <p:cNvSpPr/>
            <p:nvPr/>
          </p:nvSpPr>
          <p:spPr>
            <a:xfrm>
              <a:off x="3768777" y="950626"/>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14800" y="1828800"/>
              <a:ext cx="304800"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4124793" y="1651416"/>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536077">
              <a:off x="3890728"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9063923" flipH="1">
              <a:off x="4384481"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798706" y="2259419"/>
            <a:ext cx="3810000" cy="830997"/>
          </a:xfrm>
          <a:prstGeom prst="rect">
            <a:avLst/>
          </a:prstGeom>
          <a:noFill/>
        </p:spPr>
        <p:txBody>
          <a:bodyPr wrap="square" rtlCol="0">
            <a:spAutoFit/>
          </a:bodyPr>
          <a:lstStyle/>
          <a:p>
            <a:pPr algn="ctr"/>
            <a:r>
              <a:rPr lang="en-US" sz="2400" dirty="0">
                <a:solidFill>
                  <a:schemeClr val="bg1"/>
                </a:solidFill>
              </a:rPr>
              <a:t>Fine and punishment—</a:t>
            </a:r>
          </a:p>
          <a:p>
            <a:pPr algn="ctr"/>
            <a:r>
              <a:rPr lang="en-US" sz="2400" dirty="0">
                <a:solidFill>
                  <a:schemeClr val="bg1"/>
                </a:solidFill>
              </a:rPr>
              <a:t>a large sum of money</a:t>
            </a:r>
          </a:p>
        </p:txBody>
      </p:sp>
      <p:sp>
        <p:nvSpPr>
          <p:cNvPr id="16" name="TextBox 15"/>
          <p:cNvSpPr txBox="1"/>
          <p:nvPr/>
        </p:nvSpPr>
        <p:spPr>
          <a:xfrm>
            <a:off x="6112931" y="3847952"/>
            <a:ext cx="4319758" cy="461665"/>
          </a:xfrm>
          <a:prstGeom prst="rect">
            <a:avLst/>
          </a:prstGeom>
          <a:noFill/>
        </p:spPr>
        <p:txBody>
          <a:bodyPr wrap="square" rtlCol="0">
            <a:spAutoFit/>
          </a:bodyPr>
          <a:lstStyle/>
          <a:p>
            <a:pPr algn="ctr"/>
            <a:r>
              <a:rPr lang="en-US" sz="2400" dirty="0">
                <a:solidFill>
                  <a:schemeClr val="bg1"/>
                </a:solidFill>
              </a:rPr>
              <a:t>A family member pays the fine</a:t>
            </a:r>
          </a:p>
        </p:txBody>
      </p:sp>
      <p:grpSp>
        <p:nvGrpSpPr>
          <p:cNvPr id="19" name="Group 34"/>
          <p:cNvGrpSpPr/>
          <p:nvPr/>
        </p:nvGrpSpPr>
        <p:grpSpPr>
          <a:xfrm>
            <a:off x="7966777" y="2289050"/>
            <a:ext cx="612067" cy="1319269"/>
            <a:chOff x="5486399" y="990600"/>
            <a:chExt cx="1184223" cy="2774405"/>
          </a:xfrm>
          <a:solidFill>
            <a:schemeClr val="bg1"/>
          </a:solidFill>
        </p:grpSpPr>
        <p:sp>
          <p:nvSpPr>
            <p:cNvPr id="20" name="Oval 19"/>
            <p:cNvSpPr/>
            <p:nvPr/>
          </p:nvSpPr>
          <p:spPr>
            <a:xfrm>
              <a:off x="5562600" y="990600"/>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5638800" y="1524000"/>
              <a:ext cx="914400" cy="18288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5968583" y="1727617"/>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9063923" flipH="1">
              <a:off x="6137082" y="28643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536077">
              <a:off x="5756082" y="28643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4690293" y="4581834"/>
            <a:ext cx="5715000" cy="954107"/>
          </a:xfrm>
          <a:prstGeom prst="rect">
            <a:avLst/>
          </a:prstGeom>
          <a:noFill/>
        </p:spPr>
        <p:txBody>
          <a:bodyPr wrap="square" rtlCol="0">
            <a:spAutoFit/>
          </a:bodyPr>
          <a:lstStyle/>
          <a:p>
            <a:pPr algn="ctr"/>
            <a:r>
              <a:rPr lang="en-US" sz="2800" dirty="0">
                <a:solidFill>
                  <a:srgbClr val="FFFF00"/>
                </a:solidFill>
              </a:rPr>
              <a:t>How would you feel about that person?</a:t>
            </a:r>
          </a:p>
        </p:txBody>
      </p:sp>
      <p:sp>
        <p:nvSpPr>
          <p:cNvPr id="31" name="TextBox 15"/>
          <p:cNvSpPr txBox="1"/>
          <p:nvPr/>
        </p:nvSpPr>
        <p:spPr>
          <a:xfrm>
            <a:off x="5642793" y="5590470"/>
            <a:ext cx="3810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To Redeem is to release from debt or paying a ransom</a:t>
            </a:r>
          </a:p>
        </p:txBody>
      </p:sp>
    </p:spTree>
    <p:extLst>
      <p:ext uri="{BB962C8B-B14F-4D97-AF65-F5344CB8AC3E}">
        <p14:creationId xmlns:p14="http://schemas.microsoft.com/office/powerpoint/2010/main" val="13064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16"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7733AE4-3157-43C2-960D-8F3CE9C04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88392" y="6467928"/>
            <a:ext cx="9144000" cy="307777"/>
          </a:xfrm>
          <a:prstGeom prst="rect">
            <a:avLst/>
          </a:prstGeom>
          <a:noFill/>
        </p:spPr>
        <p:txBody>
          <a:bodyPr wrap="square" rtlCol="0">
            <a:spAutoFit/>
          </a:bodyPr>
          <a:lstStyle/>
          <a:p>
            <a:r>
              <a:rPr lang="en-US" sz="1400" dirty="0" err="1">
                <a:solidFill>
                  <a:schemeClr val="bg1"/>
                </a:solidFill>
              </a:rPr>
              <a:t>Mosiah</a:t>
            </a:r>
            <a:r>
              <a:rPr lang="en-US" sz="1400" dirty="0">
                <a:solidFill>
                  <a:schemeClr val="bg1"/>
                </a:solidFill>
              </a:rPr>
              <a:t> 15:9</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Justice</a:t>
            </a:r>
          </a:p>
        </p:txBody>
      </p:sp>
      <p:sp>
        <p:nvSpPr>
          <p:cNvPr id="11" name="TextBox 10"/>
          <p:cNvSpPr txBox="1"/>
          <p:nvPr/>
        </p:nvSpPr>
        <p:spPr>
          <a:xfrm>
            <a:off x="1627120" y="3230146"/>
            <a:ext cx="3031070" cy="1569660"/>
          </a:xfrm>
          <a:prstGeom prst="rect">
            <a:avLst/>
          </a:prstGeom>
          <a:noFill/>
        </p:spPr>
        <p:txBody>
          <a:bodyPr wrap="square" rtlCol="0">
            <a:spAutoFit/>
          </a:bodyPr>
          <a:lstStyle/>
          <a:p>
            <a:pPr algn="ctr"/>
            <a:r>
              <a:rPr lang="en-US" sz="2400" dirty="0">
                <a:solidFill>
                  <a:schemeClr val="bg1"/>
                </a:solidFill>
              </a:rPr>
              <a:t>Offender</a:t>
            </a:r>
          </a:p>
          <a:p>
            <a:pPr algn="ctr"/>
            <a:endParaRPr lang="en-US" sz="2400" dirty="0">
              <a:solidFill>
                <a:schemeClr val="bg1"/>
              </a:solidFill>
            </a:endParaRPr>
          </a:p>
          <a:p>
            <a:pPr algn="ctr"/>
            <a:r>
              <a:rPr lang="en-US" sz="4800" dirty="0">
                <a:solidFill>
                  <a:srgbClr val="FFFF00"/>
                </a:solidFill>
              </a:rPr>
              <a:t>US</a:t>
            </a:r>
          </a:p>
        </p:txBody>
      </p:sp>
      <p:grpSp>
        <p:nvGrpSpPr>
          <p:cNvPr id="7" name="Group 28"/>
          <p:cNvGrpSpPr/>
          <p:nvPr/>
        </p:nvGrpSpPr>
        <p:grpSpPr>
          <a:xfrm>
            <a:off x="2550544" y="272159"/>
            <a:ext cx="1184223" cy="2966779"/>
            <a:chOff x="3642609" y="950626"/>
            <a:chExt cx="1184223" cy="2966779"/>
          </a:xfrm>
          <a:solidFill>
            <a:schemeClr val="bg1"/>
          </a:solidFill>
        </p:grpSpPr>
        <p:sp>
          <p:nvSpPr>
            <p:cNvPr id="9" name="Oval 8"/>
            <p:cNvSpPr/>
            <p:nvPr/>
          </p:nvSpPr>
          <p:spPr>
            <a:xfrm>
              <a:off x="3768777" y="950626"/>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14800" y="1828800"/>
              <a:ext cx="304800"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4124793" y="1651416"/>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536077">
              <a:off x="3890728"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9063923" flipH="1">
              <a:off x="4384481"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357157" y="858973"/>
            <a:ext cx="3810000" cy="1077218"/>
          </a:xfrm>
          <a:prstGeom prst="rect">
            <a:avLst/>
          </a:prstGeom>
          <a:noFill/>
        </p:spPr>
        <p:txBody>
          <a:bodyPr wrap="square" rtlCol="0">
            <a:spAutoFit/>
          </a:bodyPr>
          <a:lstStyle/>
          <a:p>
            <a:pPr algn="ctr"/>
            <a:r>
              <a:rPr lang="en-US" sz="2400" dirty="0">
                <a:solidFill>
                  <a:schemeClr val="bg1"/>
                </a:solidFill>
              </a:rPr>
              <a:t>Fine and punishment—</a:t>
            </a:r>
          </a:p>
          <a:p>
            <a:pPr algn="ctr"/>
            <a:r>
              <a:rPr lang="en-US" sz="4000" dirty="0">
                <a:solidFill>
                  <a:srgbClr val="FFFF00"/>
                </a:solidFill>
              </a:rPr>
              <a:t>JUSTICE</a:t>
            </a:r>
          </a:p>
        </p:txBody>
      </p:sp>
      <p:sp>
        <p:nvSpPr>
          <p:cNvPr id="16" name="TextBox 15"/>
          <p:cNvSpPr txBox="1"/>
          <p:nvPr/>
        </p:nvSpPr>
        <p:spPr>
          <a:xfrm>
            <a:off x="4343401" y="4457343"/>
            <a:ext cx="6241689" cy="2246769"/>
          </a:xfrm>
          <a:prstGeom prst="rect">
            <a:avLst/>
          </a:prstGeom>
          <a:noFill/>
        </p:spPr>
        <p:txBody>
          <a:bodyPr wrap="square" rtlCol="0">
            <a:spAutoFit/>
          </a:bodyPr>
          <a:lstStyle/>
          <a:p>
            <a:r>
              <a:rPr lang="en-US" sz="2000" dirty="0">
                <a:solidFill>
                  <a:schemeClr val="bg1"/>
                </a:solidFill>
              </a:rPr>
              <a:t>“Justice … requires that every broken law be satisfied. When you obey the laws of God, you are blessed, but there is no additional credit earned that can be saved to satisfy the laws that you break. If not resolved, broken laws can cause your life to be miserable and would keep you from returning to God”  </a:t>
            </a:r>
          </a:p>
          <a:p>
            <a:r>
              <a:rPr lang="en-US" sz="2000" dirty="0">
                <a:solidFill>
                  <a:schemeClr val="bg1"/>
                </a:solidFill>
              </a:rPr>
              <a:t>Richard G. Scott</a:t>
            </a:r>
          </a:p>
        </p:txBody>
      </p:sp>
      <p:grpSp>
        <p:nvGrpSpPr>
          <p:cNvPr id="19" name="Group 34"/>
          <p:cNvGrpSpPr/>
          <p:nvPr/>
        </p:nvGrpSpPr>
        <p:grpSpPr>
          <a:xfrm>
            <a:off x="7966777" y="2289050"/>
            <a:ext cx="612067" cy="1319269"/>
            <a:chOff x="5486399" y="990600"/>
            <a:chExt cx="1184223" cy="2774405"/>
          </a:xfrm>
          <a:solidFill>
            <a:schemeClr val="bg1"/>
          </a:solidFill>
        </p:grpSpPr>
        <p:sp>
          <p:nvSpPr>
            <p:cNvPr id="20" name="Oval 19"/>
            <p:cNvSpPr/>
            <p:nvPr/>
          </p:nvSpPr>
          <p:spPr>
            <a:xfrm>
              <a:off x="5562600" y="990600"/>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5638800" y="1524000"/>
              <a:ext cx="914400" cy="18288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5968583" y="1727617"/>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9063923" flipH="1">
              <a:off x="6137082" y="28643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536077">
              <a:off x="5756082" y="28643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122876FA-B273-46C4-B5D6-BB8DC28C2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7688" y="4858512"/>
            <a:ext cx="1408176" cy="1767840"/>
          </a:xfrm>
          <a:prstGeom prst="rect">
            <a:avLst/>
          </a:prstGeom>
        </p:spPr>
      </p:pic>
    </p:spTree>
    <p:extLst>
      <p:ext uri="{BB962C8B-B14F-4D97-AF65-F5344CB8AC3E}">
        <p14:creationId xmlns:p14="http://schemas.microsoft.com/office/powerpoint/2010/main" val="366193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C4813EE-424F-427E-A46B-0E8C0E39C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24968" y="6477072"/>
            <a:ext cx="9144000" cy="307777"/>
          </a:xfrm>
          <a:prstGeom prst="rect">
            <a:avLst/>
          </a:prstGeom>
          <a:noFill/>
        </p:spPr>
        <p:txBody>
          <a:bodyPr wrap="square" rtlCol="0">
            <a:spAutoFit/>
          </a:bodyPr>
          <a:lstStyle/>
          <a:p>
            <a:r>
              <a:rPr lang="en-US" sz="1400" dirty="0" err="1">
                <a:solidFill>
                  <a:schemeClr val="bg1"/>
                </a:solidFill>
              </a:rPr>
              <a:t>Mosiah</a:t>
            </a:r>
            <a:r>
              <a:rPr lang="en-US" sz="1400" dirty="0">
                <a:solidFill>
                  <a:schemeClr val="bg1"/>
                </a:solidFill>
              </a:rPr>
              <a:t> 15:9</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rgbClr val="FFFF00"/>
                </a:solidFill>
              </a:rPr>
              <a:t>Fines and Punishment</a:t>
            </a:r>
          </a:p>
        </p:txBody>
      </p:sp>
      <p:grpSp>
        <p:nvGrpSpPr>
          <p:cNvPr id="7" name="Group 28"/>
          <p:cNvGrpSpPr/>
          <p:nvPr/>
        </p:nvGrpSpPr>
        <p:grpSpPr>
          <a:xfrm>
            <a:off x="2711726" y="2868147"/>
            <a:ext cx="1184223" cy="2966779"/>
            <a:chOff x="3642609" y="950626"/>
            <a:chExt cx="1184223" cy="2966779"/>
          </a:xfrm>
          <a:solidFill>
            <a:schemeClr val="bg1"/>
          </a:solidFill>
        </p:grpSpPr>
        <p:sp>
          <p:nvSpPr>
            <p:cNvPr id="9" name="Oval 8"/>
            <p:cNvSpPr/>
            <p:nvPr/>
          </p:nvSpPr>
          <p:spPr>
            <a:xfrm>
              <a:off x="3768777" y="950626"/>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14800" y="1828800"/>
              <a:ext cx="304800"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4124793" y="1651416"/>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536077">
              <a:off x="3890728"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9063923" flipH="1">
              <a:off x="4384481"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470777" y="755380"/>
            <a:ext cx="9144000" cy="1754326"/>
          </a:xfrm>
          <a:prstGeom prst="rect">
            <a:avLst/>
          </a:prstGeom>
          <a:noFill/>
        </p:spPr>
        <p:txBody>
          <a:bodyPr wrap="square" rtlCol="0">
            <a:spAutoFit/>
          </a:bodyPr>
          <a:lstStyle/>
          <a:p>
            <a:pPr algn="ctr">
              <a:tabLst>
                <a:tab pos="3254375" algn="l"/>
              </a:tabLst>
            </a:pPr>
            <a:r>
              <a:rPr lang="en-US" sz="5400" dirty="0">
                <a:solidFill>
                  <a:schemeClr val="bg1"/>
                </a:solidFill>
              </a:rPr>
              <a:t>Misery and Shut Out From Presences of God</a:t>
            </a:r>
          </a:p>
        </p:txBody>
      </p:sp>
      <p:sp>
        <p:nvSpPr>
          <p:cNvPr id="54" name="TextBox 53"/>
          <p:cNvSpPr txBox="1"/>
          <p:nvPr/>
        </p:nvSpPr>
        <p:spPr>
          <a:xfrm>
            <a:off x="3378213" y="2610326"/>
            <a:ext cx="5387601" cy="584775"/>
          </a:xfrm>
          <a:prstGeom prst="rect">
            <a:avLst/>
          </a:prstGeom>
          <a:noFill/>
        </p:spPr>
        <p:txBody>
          <a:bodyPr wrap="square" rtlCol="0">
            <a:spAutoFit/>
          </a:bodyPr>
          <a:lstStyle/>
          <a:p>
            <a:pPr algn="ctr">
              <a:tabLst>
                <a:tab pos="3254375" algn="l"/>
              </a:tabLst>
            </a:pPr>
            <a:r>
              <a:rPr lang="en-US" sz="3200" dirty="0">
                <a:solidFill>
                  <a:schemeClr val="bg1"/>
                </a:solidFill>
              </a:rPr>
              <a:t>intersession</a:t>
            </a:r>
          </a:p>
        </p:txBody>
      </p:sp>
      <p:grpSp>
        <p:nvGrpSpPr>
          <p:cNvPr id="55" name="Group 34"/>
          <p:cNvGrpSpPr/>
          <p:nvPr/>
        </p:nvGrpSpPr>
        <p:grpSpPr>
          <a:xfrm>
            <a:off x="5383720" y="3239090"/>
            <a:ext cx="1318115" cy="2628957"/>
            <a:chOff x="5486399" y="990600"/>
            <a:chExt cx="1184223" cy="2774405"/>
          </a:xfrm>
          <a:solidFill>
            <a:schemeClr val="bg1"/>
          </a:solidFill>
        </p:grpSpPr>
        <p:sp>
          <p:nvSpPr>
            <p:cNvPr id="56" name="Oval 55"/>
            <p:cNvSpPr/>
            <p:nvPr/>
          </p:nvSpPr>
          <p:spPr>
            <a:xfrm>
              <a:off x="5562600" y="990600"/>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5638800" y="1524000"/>
              <a:ext cx="914400" cy="18288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5400000">
              <a:off x="5968583" y="1727617"/>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9063923" flipH="1">
              <a:off x="6137082" y="28643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2536077">
              <a:off x="5756082" y="28643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8"/>
          <p:cNvGrpSpPr/>
          <p:nvPr/>
        </p:nvGrpSpPr>
        <p:grpSpPr>
          <a:xfrm>
            <a:off x="8077201" y="2850305"/>
            <a:ext cx="1184223" cy="2966779"/>
            <a:chOff x="3642609" y="950626"/>
            <a:chExt cx="1184223" cy="2966779"/>
          </a:xfrm>
          <a:solidFill>
            <a:schemeClr val="bg1"/>
          </a:solidFill>
        </p:grpSpPr>
        <p:sp>
          <p:nvSpPr>
            <p:cNvPr id="62" name="Oval 61"/>
            <p:cNvSpPr/>
            <p:nvPr/>
          </p:nvSpPr>
          <p:spPr>
            <a:xfrm>
              <a:off x="3768777" y="950626"/>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114800" y="1828800"/>
              <a:ext cx="304800"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5400000">
              <a:off x="4124793" y="1651416"/>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2536077">
              <a:off x="3890728"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9063923" flipH="1">
              <a:off x="4384481"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2971801" y="5969033"/>
            <a:ext cx="7642977" cy="646331"/>
          </a:xfrm>
          <a:prstGeom prst="rect">
            <a:avLst/>
          </a:prstGeom>
          <a:noFill/>
        </p:spPr>
        <p:txBody>
          <a:bodyPr wrap="square" rtlCol="0">
            <a:spAutoFit/>
          </a:bodyPr>
          <a:lstStyle/>
          <a:p>
            <a:pPr>
              <a:tabLst>
                <a:tab pos="3254375" algn="l"/>
              </a:tabLst>
            </a:pPr>
            <a:r>
              <a:rPr lang="en-US" dirty="0">
                <a:solidFill>
                  <a:schemeClr val="bg1"/>
                </a:solidFill>
              </a:rPr>
              <a:t> A person coming between two people or groups of people to help them become reconciled—in other words, to come to harmony with one another. </a:t>
            </a:r>
          </a:p>
        </p:txBody>
      </p:sp>
    </p:spTree>
    <p:extLst>
      <p:ext uri="{BB962C8B-B14F-4D97-AF65-F5344CB8AC3E}">
        <p14:creationId xmlns:p14="http://schemas.microsoft.com/office/powerpoint/2010/main" val="280441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54"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2228ADB8-3AF6-4128-BD58-58C20570F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9248" y="6467928"/>
            <a:ext cx="9144000" cy="307777"/>
          </a:xfrm>
          <a:prstGeom prst="rect">
            <a:avLst/>
          </a:prstGeom>
          <a:noFill/>
        </p:spPr>
        <p:txBody>
          <a:bodyPr wrap="square" rtlCol="0">
            <a:spAutoFit/>
          </a:bodyPr>
          <a:lstStyle/>
          <a:p>
            <a:r>
              <a:rPr lang="en-US" sz="1400" dirty="0" err="1">
                <a:solidFill>
                  <a:schemeClr val="bg1"/>
                </a:solidFill>
              </a:rPr>
              <a:t>Mosiah</a:t>
            </a:r>
            <a:r>
              <a:rPr lang="en-US" sz="1400" dirty="0">
                <a:solidFill>
                  <a:schemeClr val="bg1"/>
                </a:solidFill>
              </a:rPr>
              <a:t> 15:8-9</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rPr>
              <a:t>Demands of Justice</a:t>
            </a:r>
          </a:p>
        </p:txBody>
      </p:sp>
      <p:grpSp>
        <p:nvGrpSpPr>
          <p:cNvPr id="7" name="Group 28"/>
          <p:cNvGrpSpPr/>
          <p:nvPr/>
        </p:nvGrpSpPr>
        <p:grpSpPr>
          <a:xfrm>
            <a:off x="2298109" y="2483981"/>
            <a:ext cx="1184223" cy="2966779"/>
            <a:chOff x="3642609" y="950626"/>
            <a:chExt cx="1184223" cy="2966779"/>
          </a:xfrm>
          <a:solidFill>
            <a:schemeClr val="bg1"/>
          </a:solidFill>
        </p:grpSpPr>
        <p:sp>
          <p:nvSpPr>
            <p:cNvPr id="9" name="Oval 8"/>
            <p:cNvSpPr/>
            <p:nvPr/>
          </p:nvSpPr>
          <p:spPr>
            <a:xfrm>
              <a:off x="3768777" y="950626"/>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14800" y="1828800"/>
              <a:ext cx="304800"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4124793" y="1651416"/>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536077">
              <a:off x="3890728"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9063923" flipH="1">
              <a:off x="4384481"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304341" y="1659151"/>
            <a:ext cx="1400537" cy="3200400"/>
            <a:chOff x="3962400" y="2590800"/>
            <a:chExt cx="1734242" cy="4038600"/>
          </a:xfrm>
          <a:solidFill>
            <a:schemeClr val="bg1"/>
          </a:solidFill>
        </p:grpSpPr>
        <p:grpSp>
          <p:nvGrpSpPr>
            <p:cNvPr id="27" name="Group 33"/>
            <p:cNvGrpSpPr/>
            <p:nvPr/>
          </p:nvGrpSpPr>
          <p:grpSpPr>
            <a:xfrm>
              <a:off x="3962400" y="2590800"/>
              <a:ext cx="1734242" cy="4038600"/>
              <a:chOff x="3657600" y="2286000"/>
              <a:chExt cx="2039042" cy="4343400"/>
            </a:xfrm>
            <a:grpFill/>
          </p:grpSpPr>
          <p:sp>
            <p:nvSpPr>
              <p:cNvPr id="30" name="Cloud 29"/>
              <p:cNvSpPr/>
              <p:nvPr/>
            </p:nvSpPr>
            <p:spPr>
              <a:xfrm rot="21271638">
                <a:off x="3657600" y="2474204"/>
                <a:ext cx="1961567" cy="1790543"/>
              </a:xfrm>
              <a:prstGeom prst="cloud">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976600">
                <a:off x="3659021" y="4666138"/>
                <a:ext cx="392055" cy="584605"/>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808127">
                <a:off x="3714051" y="3484622"/>
                <a:ext cx="1066507" cy="1570435"/>
              </a:xfrm>
              <a:prstGeom prst="trapezoid">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4148478" y="3435044"/>
                <a:ext cx="1083714" cy="1102900"/>
              </a:xfrm>
              <a:prstGeom prst="trapezoid">
                <a:avLst>
                  <a:gd name="adj" fmla="val 24886"/>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886948" flipH="1">
                <a:off x="4662397" y="6201166"/>
                <a:ext cx="566825" cy="428234"/>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713052">
                <a:off x="3974324" y="6201166"/>
                <a:ext cx="566825" cy="428234"/>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3684029" y="3493091"/>
                <a:ext cx="2012613" cy="2902365"/>
              </a:xfrm>
              <a:prstGeom prst="trapezoid">
                <a:avLst>
                  <a:gd name="adj" fmla="val 34948"/>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114800" y="4724400"/>
                <a:ext cx="1083714" cy="174141"/>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381480" flipH="1">
                <a:off x="3824767" y="3394405"/>
                <a:ext cx="921926" cy="3070285"/>
              </a:xfrm>
              <a:prstGeom prst="trapezoid">
                <a:avLst>
                  <a:gd name="adj" fmla="val 45127"/>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0990305" flipH="1">
                <a:off x="4550322" y="3401638"/>
                <a:ext cx="921926" cy="3070285"/>
              </a:xfrm>
              <a:prstGeom prst="trapezoid">
                <a:avLst>
                  <a:gd name="adj" fmla="val 32128"/>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5"/>
              <p:cNvSpPr/>
              <p:nvPr/>
            </p:nvSpPr>
            <p:spPr>
              <a:xfrm rot="533072">
                <a:off x="5160424" y="4677382"/>
                <a:ext cx="422659" cy="57604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882837" flipH="1">
                <a:off x="4650336" y="3354841"/>
                <a:ext cx="921926" cy="1588871"/>
              </a:xfrm>
              <a:prstGeom prst="trapezoid">
                <a:avLst>
                  <a:gd name="adj" fmla="val 45207"/>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H="1">
                <a:off x="4327344" y="3067684"/>
                <a:ext cx="560192" cy="879972"/>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157886" y="2440592"/>
                <a:ext cx="944094" cy="1314029"/>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023016" y="2286000"/>
                <a:ext cx="674353" cy="463775"/>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629934" y="2286000"/>
                <a:ext cx="674353" cy="463775"/>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Block Arc 45"/>
              <p:cNvSpPr/>
              <p:nvPr/>
            </p:nvSpPr>
            <p:spPr>
              <a:xfrm rot="10800000">
                <a:off x="4157885" y="2388634"/>
                <a:ext cx="1011529" cy="1411457"/>
              </a:xfrm>
              <a:prstGeom prst="blockArc">
                <a:avLst>
                  <a:gd name="adj1" fmla="val 10379194"/>
                  <a:gd name="adj2" fmla="val 20911045"/>
                  <a:gd name="adj3" fmla="val 14867"/>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Block Arc 46"/>
              <p:cNvSpPr/>
              <p:nvPr/>
            </p:nvSpPr>
            <p:spPr>
              <a:xfrm rot="21435521">
                <a:off x="4364566" y="3305263"/>
                <a:ext cx="530732" cy="224272"/>
              </a:xfrm>
              <a:prstGeom prst="blockArc">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loud 47"/>
              <p:cNvSpPr/>
              <p:nvPr/>
            </p:nvSpPr>
            <p:spPr>
              <a:xfrm rot="21271638">
                <a:off x="4911209" y="2425715"/>
                <a:ext cx="562781" cy="1569934"/>
              </a:xfrm>
              <a:prstGeom prst="cloud">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273561">
                <a:off x="3834873" y="2479839"/>
                <a:ext cx="516390" cy="1527454"/>
              </a:xfrm>
              <a:prstGeom prst="cloud">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079210" y="2361117"/>
                <a:ext cx="393374" cy="375591"/>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865958" y="2361117"/>
                <a:ext cx="393374" cy="375591"/>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269161" y="2757523"/>
                <a:ext cx="311218" cy="1060926"/>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775315" y="2757523"/>
                <a:ext cx="311218" cy="1060926"/>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Moon 27"/>
            <p:cNvSpPr/>
            <p:nvPr/>
          </p:nvSpPr>
          <p:spPr>
            <a:xfrm rot="17176324">
              <a:off x="4576396" y="3889935"/>
              <a:ext cx="305419" cy="396934"/>
            </a:xfrm>
            <a:prstGeom prst="moon">
              <a:avLst>
                <a:gd name="adj" fmla="val 64386"/>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4557315">
              <a:off x="4665753" y="3990805"/>
              <a:ext cx="305419" cy="396934"/>
            </a:xfrm>
            <a:prstGeom prst="moon">
              <a:avLst>
                <a:gd name="adj" fmla="val 64386"/>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loud 2"/>
          <p:cNvSpPr/>
          <p:nvPr/>
        </p:nvSpPr>
        <p:spPr>
          <a:xfrm>
            <a:off x="7523164" y="851618"/>
            <a:ext cx="2667000" cy="283469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28"/>
          <p:cNvGrpSpPr/>
          <p:nvPr/>
        </p:nvGrpSpPr>
        <p:grpSpPr>
          <a:xfrm>
            <a:off x="8427199" y="1112183"/>
            <a:ext cx="935011" cy="2152117"/>
            <a:chOff x="3642609" y="950626"/>
            <a:chExt cx="1184223" cy="2966779"/>
          </a:xfrm>
          <a:solidFill>
            <a:schemeClr val="tx1"/>
          </a:solidFill>
        </p:grpSpPr>
        <p:sp>
          <p:nvSpPr>
            <p:cNvPr id="63" name="Oval 62"/>
            <p:cNvSpPr/>
            <p:nvPr/>
          </p:nvSpPr>
          <p:spPr>
            <a:xfrm>
              <a:off x="3768777" y="950626"/>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114800" y="1828800"/>
              <a:ext cx="304800"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5400000">
              <a:off x="4124793" y="1651416"/>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2536077">
              <a:off x="3890728"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19063923" flipH="1">
              <a:off x="4384481"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343400" y="5226735"/>
            <a:ext cx="5759273" cy="1477328"/>
          </a:xfrm>
          <a:prstGeom prst="rect">
            <a:avLst/>
          </a:prstGeom>
          <a:noFill/>
        </p:spPr>
        <p:txBody>
          <a:bodyPr wrap="square" rtlCol="0">
            <a:spAutoFit/>
          </a:bodyPr>
          <a:lstStyle/>
          <a:p>
            <a:r>
              <a:rPr lang="en-US" dirty="0">
                <a:solidFill>
                  <a:schemeClr val="bg1"/>
                </a:solidFill>
              </a:rPr>
              <a:t>Justice demands that we be punished for our sins. The Savior does not erase the demands of justice; He stands between us and justice to satisfy justice’s demands by taking the punishment for us. He has paid the price to redeem us—to release us from punishment. </a:t>
            </a:r>
          </a:p>
        </p:txBody>
      </p:sp>
    </p:spTree>
    <p:extLst>
      <p:ext uri="{BB962C8B-B14F-4D97-AF65-F5344CB8AC3E}">
        <p14:creationId xmlns:p14="http://schemas.microsoft.com/office/powerpoint/2010/main" val="135975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CB094E-8F12-4B5A-BA69-E6E49B0DB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15824" y="6550223"/>
            <a:ext cx="9144000" cy="307777"/>
          </a:xfrm>
          <a:prstGeom prst="rect">
            <a:avLst/>
          </a:prstGeom>
          <a:noFill/>
        </p:spPr>
        <p:txBody>
          <a:bodyPr wrap="square" rtlCol="0">
            <a:spAutoFit/>
          </a:bodyPr>
          <a:lstStyle/>
          <a:p>
            <a:r>
              <a:rPr lang="en-US" sz="1400" dirty="0">
                <a:solidFill>
                  <a:schemeClr val="bg1"/>
                </a:solidFill>
              </a:rPr>
              <a:t>Mosiah 15:9      Tad R. </a:t>
            </a:r>
            <a:r>
              <a:rPr lang="en-US" sz="1400" dirty="0" err="1">
                <a:solidFill>
                  <a:schemeClr val="bg1"/>
                </a:solidFill>
              </a:rPr>
              <a:t>Calllister</a:t>
            </a:r>
            <a:endParaRPr lang="en-US" sz="1400" dirty="0">
              <a:solidFill>
                <a:schemeClr val="bg1"/>
              </a:solidFill>
            </a:endParaRPr>
          </a:p>
        </p:txBody>
      </p:sp>
      <p:sp>
        <p:nvSpPr>
          <p:cNvPr id="8" name="TextBox 7"/>
          <p:cNvSpPr txBox="1"/>
          <p:nvPr/>
        </p:nvSpPr>
        <p:spPr>
          <a:xfrm>
            <a:off x="1752600" y="1219200"/>
            <a:ext cx="7162800" cy="369332"/>
          </a:xfrm>
          <a:prstGeom prst="rect">
            <a:avLst/>
          </a:prstGeom>
          <a:noFill/>
        </p:spPr>
        <p:txBody>
          <a:bodyPr wrap="square" rtlCol="0">
            <a:spAutoFit/>
          </a:bodyPr>
          <a:lstStyle/>
          <a:p>
            <a:r>
              <a:rPr lang="en-US" dirty="0">
                <a:solidFill>
                  <a:schemeClr val="bg1"/>
                </a:solidFill>
              </a:rPr>
              <a:t>Jesus’ compassion for His children (the offenders)---Father of Grace</a:t>
            </a: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Vivaldi" pitchFamily="66" charset="0"/>
              </a:rPr>
              <a:t>Bowels of Mercy</a:t>
            </a:r>
          </a:p>
        </p:txBody>
      </p:sp>
      <p:sp>
        <p:nvSpPr>
          <p:cNvPr id="7" name="TextBox 6"/>
          <p:cNvSpPr txBox="1"/>
          <p:nvPr/>
        </p:nvSpPr>
        <p:spPr>
          <a:xfrm>
            <a:off x="2362200" y="1752600"/>
            <a:ext cx="3505200" cy="923330"/>
          </a:xfrm>
          <a:prstGeom prst="rect">
            <a:avLst/>
          </a:prstGeom>
          <a:noFill/>
        </p:spPr>
        <p:txBody>
          <a:bodyPr wrap="square" rtlCol="0">
            <a:spAutoFit/>
          </a:bodyPr>
          <a:lstStyle/>
          <a:p>
            <a:r>
              <a:rPr lang="en-US" dirty="0">
                <a:solidFill>
                  <a:schemeClr val="bg1"/>
                </a:solidFill>
              </a:rPr>
              <a:t>“The seat of pity or kindness; hence, tenderness compassion”</a:t>
            </a:r>
          </a:p>
          <a:p>
            <a:r>
              <a:rPr lang="en-US" dirty="0">
                <a:solidFill>
                  <a:schemeClr val="bg1"/>
                </a:solidFill>
              </a:rPr>
              <a:t>Webster’s 1828 Dictionary</a:t>
            </a:r>
          </a:p>
        </p:txBody>
      </p:sp>
      <p:sp>
        <p:nvSpPr>
          <p:cNvPr id="9" name="TextBox 8"/>
          <p:cNvSpPr txBox="1"/>
          <p:nvPr/>
        </p:nvSpPr>
        <p:spPr>
          <a:xfrm>
            <a:off x="4876800" y="2971801"/>
            <a:ext cx="5791200" cy="3693319"/>
          </a:xfrm>
          <a:prstGeom prst="rect">
            <a:avLst/>
          </a:prstGeom>
          <a:noFill/>
        </p:spPr>
        <p:txBody>
          <a:bodyPr wrap="square" rtlCol="0">
            <a:spAutoFit/>
          </a:bodyPr>
          <a:lstStyle/>
          <a:p>
            <a:r>
              <a:rPr lang="en-US" dirty="0">
                <a:solidFill>
                  <a:schemeClr val="bg1"/>
                </a:solidFill>
              </a:rPr>
              <a:t>Mercy and Grace—Companion Doctrines</a:t>
            </a:r>
          </a:p>
          <a:p>
            <a:r>
              <a:rPr lang="en-US" dirty="0">
                <a:solidFill>
                  <a:schemeClr val="bg1"/>
                </a:solidFill>
              </a:rPr>
              <a:t>Mercy mentioned 396 times in Standard Works and Grace 252 times</a:t>
            </a:r>
          </a:p>
          <a:p>
            <a:endParaRPr lang="en-US" dirty="0">
              <a:solidFill>
                <a:schemeClr val="bg1"/>
              </a:solidFill>
            </a:endParaRPr>
          </a:p>
          <a:p>
            <a:r>
              <a:rPr lang="en-US" dirty="0">
                <a:solidFill>
                  <a:schemeClr val="bg1"/>
                </a:solidFill>
              </a:rPr>
              <a:t>Lifeguard and Swimmer Analogy</a:t>
            </a:r>
          </a:p>
          <a:p>
            <a:endParaRPr lang="en-US" dirty="0">
              <a:solidFill>
                <a:schemeClr val="bg1"/>
              </a:solidFill>
            </a:endParaRPr>
          </a:p>
          <a:p>
            <a:r>
              <a:rPr lang="en-US" dirty="0">
                <a:solidFill>
                  <a:schemeClr val="bg1"/>
                </a:solidFill>
              </a:rPr>
              <a:t>Mercy—when a lifeguard stretches a pole out for a drowning victim, the victim must reach out and hold on if he desires to be rescued.</a:t>
            </a:r>
          </a:p>
          <a:p>
            <a:endParaRPr lang="en-US" dirty="0">
              <a:solidFill>
                <a:schemeClr val="bg1"/>
              </a:solidFill>
            </a:endParaRPr>
          </a:p>
          <a:p>
            <a:r>
              <a:rPr lang="en-US" dirty="0">
                <a:solidFill>
                  <a:schemeClr val="bg1"/>
                </a:solidFill>
              </a:rPr>
              <a:t>Grace--Both the lifeguard and the victim must fully participate if the swimmer’s life is to be saved.</a:t>
            </a:r>
          </a:p>
          <a:p>
            <a:endParaRPr lang="en-US" dirty="0">
              <a:solidFill>
                <a:schemeClr val="bg1"/>
              </a:solidFill>
            </a:endParaRPr>
          </a:p>
        </p:txBody>
      </p:sp>
      <p:pic>
        <p:nvPicPr>
          <p:cNvPr id="4" name="Picture 3">
            <a:extLst>
              <a:ext uri="{FF2B5EF4-FFF2-40B4-BE49-F238E27FC236}">
                <a16:creationId xmlns:a16="http://schemas.microsoft.com/office/drawing/2014/main" id="{33A8C959-DCBB-4C74-ACF2-4C353382D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04" y="2991231"/>
            <a:ext cx="4038600" cy="2686050"/>
          </a:xfrm>
          <a:prstGeom prst="rect">
            <a:avLst/>
          </a:prstGeom>
        </p:spPr>
      </p:pic>
      <p:pic>
        <p:nvPicPr>
          <p:cNvPr id="12" name="Picture 11">
            <a:extLst>
              <a:ext uri="{FF2B5EF4-FFF2-40B4-BE49-F238E27FC236}">
                <a16:creationId xmlns:a16="http://schemas.microsoft.com/office/drawing/2014/main" id="{1DFEB6B7-8C44-4756-B966-CD8BD5DE5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30" y="190881"/>
            <a:ext cx="758594" cy="1006983"/>
          </a:xfrm>
          <a:prstGeom prst="rect">
            <a:avLst/>
          </a:prstGeom>
        </p:spPr>
      </p:pic>
      <p:sp>
        <p:nvSpPr>
          <p:cNvPr id="14" name="Cylinder 13">
            <a:extLst>
              <a:ext uri="{FF2B5EF4-FFF2-40B4-BE49-F238E27FC236}">
                <a16:creationId xmlns:a16="http://schemas.microsoft.com/office/drawing/2014/main" id="{EA5D6ED6-183B-48F1-9F63-BC0CC9D9E5FE}"/>
              </a:ext>
            </a:extLst>
          </p:cNvPr>
          <p:cNvSpPr/>
          <p:nvPr/>
        </p:nvSpPr>
        <p:spPr>
          <a:xfrm rot="6445600">
            <a:off x="1623642" y="1792917"/>
            <a:ext cx="153438" cy="3353448"/>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85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250" fill="hold"/>
                                        <p:tgtEl>
                                          <p:spTgt spid="14"/>
                                        </p:tgtEl>
                                        <p:attrNameLst>
                                          <p:attrName>ppt_x</p:attrName>
                                        </p:attrNameLst>
                                      </p:cBhvr>
                                      <p:tavLst>
                                        <p:tav tm="0">
                                          <p:val>
                                            <p:strVal val="0-#ppt_w/2"/>
                                          </p:val>
                                        </p:tav>
                                        <p:tav tm="100000">
                                          <p:val>
                                            <p:strVal val="#ppt_x"/>
                                          </p:val>
                                        </p:tav>
                                      </p:tavLst>
                                    </p:anim>
                                    <p:anim calcmode="lin" valueType="num">
                                      <p:cBhvr additive="base">
                                        <p:cTn id="28"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animEffect transition="in" filter="fade">
                                      <p:cBhvr>
                                        <p:cTn id="3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558A01-2189-4F69-AEB2-522CF948A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61544" y="6550223"/>
            <a:ext cx="9144000" cy="307777"/>
          </a:xfrm>
          <a:prstGeom prst="rect">
            <a:avLst/>
          </a:prstGeom>
          <a:noFill/>
        </p:spPr>
        <p:txBody>
          <a:bodyPr wrap="square" rtlCol="0">
            <a:spAutoFit/>
          </a:bodyPr>
          <a:lstStyle/>
          <a:p>
            <a:r>
              <a:rPr lang="en-US" sz="1400" dirty="0">
                <a:solidFill>
                  <a:schemeClr val="bg1"/>
                </a:solidFill>
              </a:rPr>
              <a:t>Mosiah 15:9     </a:t>
            </a:r>
          </a:p>
        </p:txBody>
      </p:sp>
      <p:sp>
        <p:nvSpPr>
          <p:cNvPr id="8" name="TextBox 7"/>
          <p:cNvSpPr txBox="1"/>
          <p:nvPr/>
        </p:nvSpPr>
        <p:spPr>
          <a:xfrm>
            <a:off x="1752600" y="1091244"/>
            <a:ext cx="8458200" cy="646331"/>
          </a:xfrm>
          <a:prstGeom prst="rect">
            <a:avLst/>
          </a:prstGeom>
          <a:noFill/>
        </p:spPr>
        <p:txBody>
          <a:bodyPr wrap="square" rtlCol="0">
            <a:spAutoFit/>
          </a:bodyPr>
          <a:lstStyle/>
          <a:p>
            <a:r>
              <a:rPr lang="en-US" dirty="0">
                <a:solidFill>
                  <a:schemeClr val="bg1"/>
                </a:solidFill>
              </a:rPr>
              <a:t>“…for there is one God, and one mediator between God and men, the man Christ Jesus.”</a:t>
            </a:r>
          </a:p>
          <a:p>
            <a:r>
              <a:rPr lang="en-US" dirty="0">
                <a:solidFill>
                  <a:schemeClr val="bg1"/>
                </a:solidFill>
              </a:rPr>
              <a:t>1 </a:t>
            </a:r>
            <a:r>
              <a:rPr lang="en-US" dirty="0" err="1">
                <a:solidFill>
                  <a:schemeClr val="bg1"/>
                </a:solidFill>
              </a:rPr>
              <a:t>Timothey</a:t>
            </a:r>
            <a:r>
              <a:rPr lang="en-US" dirty="0">
                <a:solidFill>
                  <a:schemeClr val="bg1"/>
                </a:solidFill>
              </a:rPr>
              <a:t> 2:5</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Betwixt---the Mediator</a:t>
            </a:r>
          </a:p>
        </p:txBody>
      </p:sp>
      <p:sp>
        <p:nvSpPr>
          <p:cNvPr id="7" name="TextBox 6"/>
          <p:cNvSpPr txBox="1"/>
          <p:nvPr/>
        </p:nvSpPr>
        <p:spPr>
          <a:xfrm>
            <a:off x="3450336" y="2511552"/>
            <a:ext cx="3505200" cy="923330"/>
          </a:xfrm>
          <a:prstGeom prst="rect">
            <a:avLst/>
          </a:prstGeom>
          <a:noFill/>
        </p:spPr>
        <p:txBody>
          <a:bodyPr wrap="square" rtlCol="0">
            <a:spAutoFit/>
          </a:bodyPr>
          <a:lstStyle/>
          <a:p>
            <a:r>
              <a:rPr lang="en-US" dirty="0">
                <a:solidFill>
                  <a:schemeClr val="bg1"/>
                </a:solidFill>
              </a:rPr>
              <a:t>“…to appear in  the presence of God for us”</a:t>
            </a:r>
          </a:p>
          <a:p>
            <a:r>
              <a:rPr lang="en-US" dirty="0">
                <a:solidFill>
                  <a:schemeClr val="bg1"/>
                </a:solidFill>
              </a:rPr>
              <a:t>Hebrews 9:24</a:t>
            </a:r>
          </a:p>
        </p:txBody>
      </p:sp>
      <p:sp>
        <p:nvSpPr>
          <p:cNvPr id="9" name="TextBox 8"/>
          <p:cNvSpPr txBox="1"/>
          <p:nvPr/>
        </p:nvSpPr>
        <p:spPr>
          <a:xfrm>
            <a:off x="4648200" y="4149088"/>
            <a:ext cx="5791200" cy="646331"/>
          </a:xfrm>
          <a:prstGeom prst="rect">
            <a:avLst/>
          </a:prstGeom>
          <a:noFill/>
        </p:spPr>
        <p:txBody>
          <a:bodyPr wrap="square" rtlCol="0">
            <a:spAutoFit/>
          </a:bodyPr>
          <a:lstStyle/>
          <a:p>
            <a:r>
              <a:rPr lang="en-US" dirty="0">
                <a:solidFill>
                  <a:schemeClr val="bg1"/>
                </a:solidFill>
              </a:rPr>
              <a:t>He is our “..advocate with the Father”</a:t>
            </a:r>
          </a:p>
          <a:p>
            <a:r>
              <a:rPr lang="en-US" dirty="0">
                <a:solidFill>
                  <a:schemeClr val="bg1"/>
                </a:solidFill>
              </a:rPr>
              <a:t>1 John 2:1</a:t>
            </a:r>
          </a:p>
        </p:txBody>
      </p:sp>
      <p:sp>
        <p:nvSpPr>
          <p:cNvPr id="10" name="TextBox 9"/>
          <p:cNvSpPr txBox="1"/>
          <p:nvPr/>
        </p:nvSpPr>
        <p:spPr>
          <a:xfrm>
            <a:off x="2743200" y="5105401"/>
            <a:ext cx="5791200" cy="1200329"/>
          </a:xfrm>
          <a:prstGeom prst="rect">
            <a:avLst/>
          </a:prstGeom>
          <a:noFill/>
        </p:spPr>
        <p:txBody>
          <a:bodyPr wrap="square" rtlCol="0">
            <a:spAutoFit/>
          </a:bodyPr>
          <a:lstStyle/>
          <a:p>
            <a:r>
              <a:rPr lang="en-US" dirty="0">
                <a:solidFill>
                  <a:schemeClr val="bg1"/>
                </a:solidFill>
              </a:rPr>
              <a:t>D&amp;C 38:4 “…pleaded before the Father for them”</a:t>
            </a:r>
          </a:p>
          <a:p>
            <a:r>
              <a:rPr lang="en-US" dirty="0">
                <a:solidFill>
                  <a:schemeClr val="bg1"/>
                </a:solidFill>
              </a:rPr>
              <a:t>D&amp;C 110:4 “…I am your advocate with the Father”</a:t>
            </a:r>
          </a:p>
          <a:p>
            <a:r>
              <a:rPr lang="en-US" dirty="0">
                <a:solidFill>
                  <a:schemeClr val="bg1"/>
                </a:solidFill>
              </a:rPr>
              <a:t>Hebrews 7:25 “…seeing he ever </a:t>
            </a:r>
            <a:r>
              <a:rPr lang="en-US" dirty="0" err="1">
                <a:solidFill>
                  <a:schemeClr val="bg1"/>
                </a:solidFill>
              </a:rPr>
              <a:t>liveth</a:t>
            </a:r>
            <a:r>
              <a:rPr lang="en-US" dirty="0">
                <a:solidFill>
                  <a:schemeClr val="bg1"/>
                </a:solidFill>
              </a:rPr>
              <a:t> to make intercession for them.”</a:t>
            </a:r>
          </a:p>
        </p:txBody>
      </p:sp>
      <p:pic>
        <p:nvPicPr>
          <p:cNvPr id="13" name="Picture 12">
            <a:extLst>
              <a:ext uri="{FF2B5EF4-FFF2-40B4-BE49-F238E27FC236}">
                <a16:creationId xmlns:a16="http://schemas.microsoft.com/office/drawing/2014/main" id="{918B6C3E-2182-43C5-9CD4-AB5981F8A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836" y="1675524"/>
            <a:ext cx="2209800" cy="3733800"/>
          </a:xfrm>
          <a:prstGeom prst="rect">
            <a:avLst/>
          </a:prstGeom>
        </p:spPr>
      </p:pic>
    </p:spTree>
    <p:extLst>
      <p:ext uri="{BB962C8B-B14F-4D97-AF65-F5344CB8AC3E}">
        <p14:creationId xmlns:p14="http://schemas.microsoft.com/office/powerpoint/2010/main" val="32749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4FB471-9832-4DB7-9CC3-130FF3210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97536" y="6550223"/>
            <a:ext cx="9144000" cy="307777"/>
          </a:xfrm>
          <a:prstGeom prst="rect">
            <a:avLst/>
          </a:prstGeom>
          <a:noFill/>
        </p:spPr>
        <p:txBody>
          <a:bodyPr wrap="square" rtlCol="0">
            <a:spAutoFit/>
          </a:bodyPr>
          <a:lstStyle/>
          <a:p>
            <a:r>
              <a:rPr lang="en-US" sz="1400" dirty="0">
                <a:solidFill>
                  <a:schemeClr val="bg1"/>
                </a:solidFill>
              </a:rPr>
              <a:t>Mosiah 15:10-14 </a:t>
            </a:r>
          </a:p>
        </p:txBody>
      </p:sp>
      <p:sp>
        <p:nvSpPr>
          <p:cNvPr id="8" name="TextBox 7"/>
          <p:cNvSpPr txBox="1"/>
          <p:nvPr/>
        </p:nvSpPr>
        <p:spPr>
          <a:xfrm>
            <a:off x="381000" y="1063752"/>
            <a:ext cx="7162800" cy="2862322"/>
          </a:xfrm>
          <a:prstGeom prst="rect">
            <a:avLst/>
          </a:prstGeom>
          <a:noFill/>
        </p:spPr>
        <p:txBody>
          <a:bodyPr wrap="square" rtlCol="0">
            <a:spAutoFit/>
          </a:bodyPr>
          <a:lstStyle/>
          <a:p>
            <a:r>
              <a:rPr lang="en-US" dirty="0">
                <a:solidFill>
                  <a:schemeClr val="bg1"/>
                </a:solidFill>
              </a:rPr>
              <a:t>Those who hear the words of the prophets and prophesied of the coming of the Lord</a:t>
            </a:r>
          </a:p>
          <a:p>
            <a:endParaRPr lang="en-US" dirty="0">
              <a:solidFill>
                <a:schemeClr val="bg1"/>
              </a:solidFill>
            </a:endParaRPr>
          </a:p>
          <a:p>
            <a:r>
              <a:rPr lang="en-US" dirty="0">
                <a:solidFill>
                  <a:schemeClr val="bg1"/>
                </a:solidFill>
              </a:rPr>
              <a:t>Those who have listened to the prophets’ words</a:t>
            </a:r>
          </a:p>
          <a:p>
            <a:endParaRPr lang="en-US" dirty="0">
              <a:solidFill>
                <a:schemeClr val="bg1"/>
              </a:solidFill>
            </a:endParaRPr>
          </a:p>
          <a:p>
            <a:r>
              <a:rPr lang="en-US" dirty="0">
                <a:solidFill>
                  <a:schemeClr val="bg1"/>
                </a:solidFill>
              </a:rPr>
              <a:t>Those that believe that the Lord will redeem them</a:t>
            </a:r>
          </a:p>
          <a:p>
            <a:endParaRPr lang="en-US" dirty="0">
              <a:solidFill>
                <a:schemeClr val="bg1"/>
              </a:solidFill>
            </a:endParaRPr>
          </a:p>
          <a:p>
            <a:r>
              <a:rPr lang="en-US" dirty="0">
                <a:solidFill>
                  <a:schemeClr val="bg1"/>
                </a:solidFill>
              </a:rPr>
              <a:t>Those that look forward to the day of remission of their sins</a:t>
            </a:r>
          </a:p>
          <a:p>
            <a:endParaRPr lang="en-US" dirty="0">
              <a:solidFill>
                <a:schemeClr val="bg1"/>
              </a:solidFill>
            </a:endParaRPr>
          </a:p>
          <a:p>
            <a:r>
              <a:rPr lang="en-US" dirty="0">
                <a:solidFill>
                  <a:schemeClr val="bg1"/>
                </a:solidFill>
              </a:rPr>
              <a:t>Those who have published peace</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His Seed</a:t>
            </a:r>
          </a:p>
        </p:txBody>
      </p:sp>
      <p:sp>
        <p:nvSpPr>
          <p:cNvPr id="11" name="TextBox 10"/>
          <p:cNvSpPr txBox="1"/>
          <p:nvPr/>
        </p:nvSpPr>
        <p:spPr>
          <a:xfrm>
            <a:off x="6044184" y="5004816"/>
            <a:ext cx="4373880" cy="1477328"/>
          </a:xfrm>
          <a:prstGeom prst="rect">
            <a:avLst/>
          </a:prstGeom>
          <a:noFill/>
        </p:spPr>
        <p:txBody>
          <a:bodyPr wrap="square" rtlCol="0">
            <a:spAutoFit/>
          </a:bodyPr>
          <a:lstStyle/>
          <a:p>
            <a:r>
              <a:rPr lang="en-US" dirty="0">
                <a:solidFill>
                  <a:schemeClr val="bg1"/>
                </a:solidFill>
              </a:rPr>
              <a:t>A Prophet is one who has the testimony of Jesus, one who knows by the spirit of prophecy and revelation that Jesus is Lord and that salvation is in Him. </a:t>
            </a:r>
          </a:p>
          <a:p>
            <a:r>
              <a:rPr lang="en-US" dirty="0">
                <a:solidFill>
                  <a:schemeClr val="bg1"/>
                </a:solidFill>
              </a:rPr>
              <a:t>JFM and RLM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6472" y="3985408"/>
            <a:ext cx="1926336" cy="2482218"/>
          </a:xfrm>
          <a:prstGeom prst="rect">
            <a:avLst/>
          </a:prstGeom>
        </p:spPr>
      </p:pic>
      <p:pic>
        <p:nvPicPr>
          <p:cNvPr id="6" name="Picture 5">
            <a:extLst>
              <a:ext uri="{FF2B5EF4-FFF2-40B4-BE49-F238E27FC236}">
                <a16:creationId xmlns:a16="http://schemas.microsoft.com/office/drawing/2014/main" id="{E0E12802-2FFE-495C-8CE0-AE469A092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348" y="1502473"/>
            <a:ext cx="4495800" cy="3286125"/>
          </a:xfrm>
          <a:prstGeom prst="rect">
            <a:avLst/>
          </a:prstGeom>
        </p:spPr>
      </p:pic>
      <p:pic>
        <p:nvPicPr>
          <p:cNvPr id="12" name="Picture 11">
            <a:extLst>
              <a:ext uri="{FF2B5EF4-FFF2-40B4-BE49-F238E27FC236}">
                <a16:creationId xmlns:a16="http://schemas.microsoft.com/office/drawing/2014/main" id="{263911AA-042A-4E29-BD24-EC8D539AF232}"/>
              </a:ext>
            </a:extLst>
          </p:cNvPr>
          <p:cNvPicPr>
            <a:picLocks noChangeAspect="1"/>
          </p:cNvPicPr>
          <p:nvPr/>
        </p:nvPicPr>
        <p:blipFill rotWithShape="1">
          <a:blip r:embed="rId5">
            <a:extLst>
              <a:ext uri="{28A0092B-C50C-407E-A947-70E740481C1C}">
                <a14:useLocalDpi xmlns:a14="http://schemas.microsoft.com/office/drawing/2010/main" val="0"/>
              </a:ext>
            </a:extLst>
          </a:blip>
          <a:srcRect l="4567" t="3794" b="5140"/>
          <a:stretch/>
        </p:blipFill>
        <p:spPr>
          <a:xfrm>
            <a:off x="10597896" y="5687567"/>
            <a:ext cx="1403851" cy="978409"/>
          </a:xfrm>
          <a:prstGeom prst="rect">
            <a:avLst/>
          </a:prstGeom>
        </p:spPr>
      </p:pic>
    </p:spTree>
    <p:extLst>
      <p:ext uri="{BB962C8B-B14F-4D97-AF65-F5344CB8AC3E}">
        <p14:creationId xmlns:p14="http://schemas.microsoft.com/office/powerpoint/2010/main" val="229137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097BC7-7B83-47E4-87BC-16E58BC29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34112" y="6550223"/>
            <a:ext cx="9144000" cy="307777"/>
          </a:xfrm>
          <a:prstGeom prst="rect">
            <a:avLst/>
          </a:prstGeom>
          <a:noFill/>
        </p:spPr>
        <p:txBody>
          <a:bodyPr wrap="square" rtlCol="0">
            <a:spAutoFit/>
          </a:bodyPr>
          <a:lstStyle/>
          <a:p>
            <a:r>
              <a:rPr lang="en-US" sz="1400" dirty="0">
                <a:solidFill>
                  <a:schemeClr val="bg1"/>
                </a:solidFill>
              </a:rPr>
              <a:t>Mosiah 15:15-19</a:t>
            </a:r>
          </a:p>
        </p:txBody>
      </p:sp>
      <p:sp>
        <p:nvSpPr>
          <p:cNvPr id="8" name="TextBox 7"/>
          <p:cNvSpPr txBox="1"/>
          <p:nvPr/>
        </p:nvSpPr>
        <p:spPr>
          <a:xfrm>
            <a:off x="1752600" y="914231"/>
            <a:ext cx="7162800" cy="1477328"/>
          </a:xfrm>
          <a:prstGeom prst="rect">
            <a:avLst/>
          </a:prstGeom>
          <a:noFill/>
        </p:spPr>
        <p:txBody>
          <a:bodyPr wrap="square" rtlCol="0">
            <a:spAutoFit/>
          </a:bodyPr>
          <a:lstStyle/>
          <a:p>
            <a:r>
              <a:rPr lang="en-US" dirty="0">
                <a:solidFill>
                  <a:schemeClr val="bg1"/>
                </a:solidFill>
              </a:rPr>
              <a:t>Those who publish peace</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Mountains of Peace</a:t>
            </a:r>
          </a:p>
        </p:txBody>
      </p:sp>
      <p:sp>
        <p:nvSpPr>
          <p:cNvPr id="11" name="TextBox 10"/>
          <p:cNvSpPr txBox="1"/>
          <p:nvPr/>
        </p:nvSpPr>
        <p:spPr>
          <a:xfrm>
            <a:off x="6096000" y="1957864"/>
            <a:ext cx="4419600" cy="1477328"/>
          </a:xfrm>
          <a:prstGeom prst="rect">
            <a:avLst/>
          </a:prstGeom>
          <a:noFill/>
        </p:spPr>
        <p:txBody>
          <a:bodyPr wrap="square" rtlCol="0">
            <a:spAutoFit/>
          </a:bodyPr>
          <a:lstStyle/>
          <a:p>
            <a:r>
              <a:rPr lang="en-US" i="1" dirty="0">
                <a:solidFill>
                  <a:srgbClr val="FFFF00"/>
                </a:solidFill>
              </a:rPr>
              <a:t>“But learn that he who doeth the works of righteousness shall receive his reward, even peace in this world, and eternal life in the world to come.”</a:t>
            </a:r>
          </a:p>
          <a:p>
            <a:r>
              <a:rPr lang="en-US" i="1" dirty="0">
                <a:solidFill>
                  <a:srgbClr val="FFFF00"/>
                </a:solidFill>
              </a:rPr>
              <a:t>D&amp;C 59:23</a:t>
            </a:r>
          </a:p>
        </p:txBody>
      </p:sp>
      <p:sp>
        <p:nvSpPr>
          <p:cNvPr id="3" name="TextBox 2"/>
          <p:cNvSpPr txBox="1"/>
          <p:nvPr/>
        </p:nvSpPr>
        <p:spPr>
          <a:xfrm>
            <a:off x="2221992" y="4288537"/>
            <a:ext cx="8287512" cy="1754326"/>
          </a:xfrm>
          <a:prstGeom prst="rect">
            <a:avLst/>
          </a:prstGeom>
          <a:noFill/>
        </p:spPr>
        <p:txBody>
          <a:bodyPr wrap="square" rtlCol="0">
            <a:spAutoFit/>
          </a:bodyPr>
          <a:lstStyle/>
          <a:p>
            <a:r>
              <a:rPr lang="en-US" dirty="0">
                <a:solidFill>
                  <a:schemeClr val="bg1"/>
                </a:solidFill>
              </a:rPr>
              <a:t>Many people think of peace as the absence of war. But we can feel peace even in times of war, and we can lack peace even when no war is raging. The mere absence of conflict is not enough to bring peace to our hearts. Peace comes through the gospel—through the Atonement of Jesus Christ, the ministration of the Holy Ghost, and our own righteousness, sincere repentance, and diligent service.  </a:t>
            </a:r>
          </a:p>
          <a:p>
            <a:r>
              <a:rPr lang="en-US" sz="1400" dirty="0">
                <a:solidFill>
                  <a:schemeClr val="bg1"/>
                </a:solidFill>
              </a:rPr>
              <a:t>lds.org---Peace</a:t>
            </a:r>
          </a:p>
        </p:txBody>
      </p:sp>
      <p:pic>
        <p:nvPicPr>
          <p:cNvPr id="6" name="Picture 5">
            <a:extLst>
              <a:ext uri="{FF2B5EF4-FFF2-40B4-BE49-F238E27FC236}">
                <a16:creationId xmlns:a16="http://schemas.microsoft.com/office/drawing/2014/main" id="{AF6AAAEF-ADDD-4DE1-8BAA-7825A7425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674" y="1294447"/>
            <a:ext cx="3800475" cy="2714625"/>
          </a:xfrm>
          <a:prstGeom prst="rect">
            <a:avLst/>
          </a:prstGeom>
        </p:spPr>
      </p:pic>
    </p:spTree>
    <p:extLst>
      <p:ext uri="{BB962C8B-B14F-4D97-AF65-F5344CB8AC3E}">
        <p14:creationId xmlns:p14="http://schemas.microsoft.com/office/powerpoint/2010/main" val="129989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61238F-BD0D-4B4C-99D9-B7EF9AE31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0104" y="6550223"/>
            <a:ext cx="9144000" cy="307777"/>
          </a:xfrm>
          <a:prstGeom prst="rect">
            <a:avLst/>
          </a:prstGeom>
          <a:noFill/>
        </p:spPr>
        <p:txBody>
          <a:bodyPr wrap="square" rtlCol="0">
            <a:spAutoFit/>
          </a:bodyPr>
          <a:lstStyle/>
          <a:p>
            <a:r>
              <a:rPr lang="en-US" sz="1400" dirty="0" err="1">
                <a:solidFill>
                  <a:schemeClr val="bg1"/>
                </a:solidFill>
              </a:rPr>
              <a:t>Mosiah</a:t>
            </a:r>
            <a:r>
              <a:rPr lang="en-US" sz="1400" dirty="0">
                <a:solidFill>
                  <a:schemeClr val="bg1"/>
                </a:solidFill>
              </a:rPr>
              <a:t> 15:15-19</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Inner Peace</a:t>
            </a:r>
          </a:p>
        </p:txBody>
      </p:sp>
      <p:sp>
        <p:nvSpPr>
          <p:cNvPr id="3" name="TextBox 2"/>
          <p:cNvSpPr txBox="1"/>
          <p:nvPr/>
        </p:nvSpPr>
        <p:spPr>
          <a:xfrm>
            <a:off x="3364992" y="1700784"/>
            <a:ext cx="5715000" cy="3970318"/>
          </a:xfrm>
          <a:prstGeom prst="rect">
            <a:avLst/>
          </a:prstGeom>
          <a:noFill/>
        </p:spPr>
        <p:txBody>
          <a:bodyPr wrap="square" rtlCol="0">
            <a:spAutoFit/>
          </a:bodyPr>
          <a:lstStyle/>
          <a:p>
            <a:pPr fontAlgn="base"/>
            <a:r>
              <a:rPr lang="en-US" dirty="0">
                <a:solidFill>
                  <a:schemeClr val="bg1"/>
                </a:solidFill>
              </a:rPr>
              <a:t>Even when the world is in turmoil all around us, we can receive the blessing of inner peace. This blessing will continue with us as we stay true to our testimony of the gospel and as we remember that Heavenly Father and Jesus Christ love us and watch over us.</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In addition to feeling peace ourselves, we can be an influence for peace in our families, our community, and the world. We work for peace when we keep the commandments, give service, care for family members and neighbors, and share the gospel. We work for peace whenever we help relieve the suffering of another.</a:t>
            </a:r>
          </a:p>
        </p:txBody>
      </p:sp>
      <p:sp>
        <p:nvSpPr>
          <p:cNvPr id="8" name="AutoShape 2" descr="data:image/jpeg;base64,/9j/4AAQSkZJRgABAQAAAQABAAD/2wCEAAkGBhQSERUUEhQVFRUWGBgZGBcYFxgaFxgYFxgYFxgaFBQXHCYeGB0kGhUXHy8gJCcpLCwsFx4xNTAqNSYrLCkBCQoKDgwOGg8PGiwkHyQsLCwsLCwsLCwsLCosLCkpLCwsLCkpLCwsLCwsLCwsLCwpLCwpLCwsLCwpKSkpKSkpKf/AABEIAMkA+wMBIgACEQEDEQH/xAAcAAACAwEBAQEAAAAAAAAAAAAEBQIDBgEABwj/xABEEAABAgMFBQUHAAgFAwUAAAABAhEAAyEEEjFBUQVhcYGRBhMiobEyQlLB0eHwFBUjYoKSsvEHM0NyojRzwlNjdLPS/8QAGgEAAgMBAQAAAAAAAAAAAAAAAwQAAQIFBv/EACoRAAICAgICAgEDBAMAAAAAAAABAhEDIRIxBEETUSJxgaEyYdHwFEJS/9oADAMBAAIRAxEAPwDMJA+KObQ/ylj9wmJp4J6feI7Qlgy1nE3SPLSFBz0YlE4uzxoNh3bxuuzDHVq4Qj/Qlv7Kuh+kO+z9mUlyoEYY84NPoBC7H68BHpZjp9mOIMYXQb2FSosLZxUlfSJhlCkZLLAdYmYrOGkeLvEIST56QVKo7wMlNd8Eyd5aKZYw2agA5xoLLplCGwCuMPbIH4QNkGKS8SiKDyjoNYyZOKVSKlppFmsA27aCJQBmEh8AAS+rNxi0rITu+UVmMptbtyEqPd3brGpxBGJxatGeFK+2k5QFwkBT+6L2tCaEQdYZUbo21rGPEfKOT5m6Mhb9tLoZqiAQPYahA0Ob1iuz9pjfdSlkAMAQwNMdzRFhZKNQTEVB4T2DtGlZur8KqcC/9ocPh6xiUXHshagF3eLkBy8UJFYvlpYxkoLuIGJqz4fmsSXJCRq5jlompQm+s3UpxPGlY9OoE1euOtDEoyeQHGMTAzjwESaMlnQYiJcSUl4k8Qo+SXo7ejRTeyqXpMI3EOetIpX2ZpRZ6D6xPkib4sSBcdKoafqBsVHp94irYKj7KgrkR9YvnEnFgYXSI32hkns5ObAdftEP1HNd7r8CIJGcfsy0yiW77oISGEF2Ts/OXght5oOsO7H2QLeNfJIJ8y0U5xREjNPEhGyldmJCcQo/xD0Ai1XZSzrDC+k8a/SM/Ii6ZigawSlf2gna2xFyKvfQTRXyUPdMCy00b8EauyB+zy/3jQ2MOBrCCwCo9I0Fjw3xhkD0HWPN0GkRvZRCYsiMmTq5rcYwfa+0KMxyrwghNwGpzweNlOVGP7YIWlQWlSAWeoAKbtQcPFwi4TqRtaMlcSDeUAUKoAaud2QhZtFSmAGDFQDksMct0StCCfavF/FkA53ZVMLrQo0egqC2+teUO3JvYN5ApFrHgSujEOc31bWD5m0HuupICcS9SN4hCkaGoYcno0HWZDB7uZxI1zitraKWRjSwzkrVeUKM29hg8a6w7elFpYU5AoGOA44xntmyl3gtKVC9Q+yed9RdvpGqk2N2c1Axz64QPLlXUgsVKXQykLBIz/NIKQYVps90hnvHDVt+6KrVNmhJN5g2m6FHlj6CLEzQ221hKCQAsUAFKqJo0XLUaOGxboMYxY2zMlpSD4kA0Gj1LfmUaHZ20u8QFOS2O54pZV7KeJoZgxNKtIhLL11iaR6wQEzqEsKRMR6ItxiGRUuUCHrw+sCKQ/1+0GpRdBJioLrgDyhMbAp8glOHLVqwbYLOGd/w+sXKqWEQscr2gzXTTmL3z9IjeiiQSyiM6F9Xp8oZStnAAEjgNBC+VZFKtErcTe3pZz5gRpZiau2DNy+/pEj9mZMps1lfHAY7z9BFG01EeF2/dH/k2MMpk4S0gZ/lfzWBBJJN4htNekbl0VHsjYtnkh1RK0ybuENJCHS8B2gYwF2g0XbM5b7SrMBScxryiVjn2dYYpQOQFd8Rt6WW2RpnnCGee7mEHPLL7QWLb0XPGqtGuTsdHupA4QWjZ6UiuMI+ym2Soqlly1Ru1D6RpVreBuck6bA8QcWYPV+sSVYk8osKGzoc4nLHhL0ETlIqkBTrNLoCK5MTC+17LQpxeBGBCg/nBMyaDOS2Af6ekCy7R7Sjhep1b1ETky+KMH2h7JzJSgspR3Zp4V1q7AJId4xltsYQopIdqtnozx9V7S2klaEgEllEDJ6B/WsfOtvWXu5ygS5ISDvdnLcXjo4cj47FskeImsVm8XTkYe2HZrLBTiD4g1DlnAtm2esoK0g3QfErIPgH5+ka6VYgtUsyh8AHAgY/mUFWTezMI2Ntk7IMxnDfYP8AKHUrYzJTkCLyuAZh5pHIw82Ns8JSOnUEfOHC7KCkJ3AchHHlyyXIe5qOkYuzbOPiURVTAc/oBC/b9lJBSNPM/c+UfQF2MMNweEc/Zd4k6lR6MB84y24mozTM7tbYQ7lITRQDg77wuw02BswJvJIooBaeCwCpJ4E+W6G0ywuu61BcT0/uekVW03VywNQORSpI8yIJaemVysS29Js6qF04tuBbqPkYOkTQsAioOce26ApL/vf1pL+Y84SbBtjLMo4Yp3aj1hqD0CmrVmgjwTvjgOZyiKoIAFJGNXqInKS7Pw/DFylJDb/zCJSpaX3wkNklSQ7u35lFFqFyYDW6pLUPvJw8n6RYobs/xormJvou5g0Oh384y2QMsIPeoORB/OkOjM+T83MZ2x2iqFHEFj1IL/eGVutDBVzE3W53k/KNQejDVs6bTeWTiXoNG/Hi3vagPeUcBpvML5dkCXSCygHxqxerby9TBmzEZjF60rFSkEUB5LF0MTXOEm2bddHhfpj9nhsJj8sznwhNtfZt9JAo+9Q/pIiN2axqpbMgjb0ydMICahqByQz1o8K7btu+ouKJY3juFWjYdl9mJsqlglzNZwXbwuwBUX94wg7S9j0pnlSCUy5mPiN1Kt6cCD5Vg0eNhpb1QN2Y2mE2tNaL8J0L4ebR9IvDzj4hZSZMxveSrLIg5R9hsM4zJaSrwqIBUN5geaP5WKl67eQGQHNeA3nnAM5MxZYktmdBDBKUgMmpziCZbkccIGUD2SwnItQ14mLpOyUJDAhhUk/PzgtRqwy/KxyXKK1t7o9recQk+p5axuMeToy5VsS2vYsxa76UlQUB4iUppXBJLgRgtv8AYS2zJ8yYJBUMEspBJD6BVNY+0R6HoxUehaT5dnxnZ1hmyLPMlWmUuWCS5UkgeIUZWBNNYK7HTkhclKlJerC8HwLc64Ru+3csqsM+6bpCCQdCKjzEfMuwPZtc1CrUosr/AESc1AsVKGacuu6JkqMG2EwJuaSPtOzyCCPxoslT3vVwLfnM+UKpU0oAUcQly2DgVaJ2OawSDiznjj6+sc7lQzPHuxsZ4roA/wBPSA5qxeljryDnzUIAn2uhA95aUcqfIxUi0/tCTvbq/wAx0jMpWZUKC59p/aJ3q+bepMA2ieFzf9qkdQX+YhNZdqPPWThLFeIP1MU2PaDTQVfEVnglCR6k9ItI1VBu2rWAVI0D8wCfpGeRNCZ6VDUHqxPzgmbMK7y14qlLWeYvjyhOZ/iQeH55w3jJ6N6+G+OqEL0bZlsKnpHv11L1PSDWKHpyauK0bg0dSafmI/B1iEtXiOkEBjmz9POEmNnVVTXLPhA6plCeB6GClIZJH5zgNxWruCIwy0Stc+73gGCgC+9wk+oPIx2Vbf2F6YHKGJHBQCvQ9YWW4lcpSaux6tFcm0d4hCgaHwrT/uF003FjyiR7I1WzZ2eypvGY4VfIL/usyQN2PWC0S2PHHjGf2Ba1y5ZSpKl3apAZ6e7XfD68boJxo7ZHOKYXbCCpoW7V2mmWglRaLplopGN7WWVVoCJaVlJMwAHRziRw9IuLt0XGHtgcjaFom2gzJQTdShQBWCUpJ95hiWDNvMUbU7Tzlply5gD5kBnbDw5YxO0bKtNmklJlonAAspNpmS3fVF27yeEc1XtrULt3BJXfukge/wC9WGUr2FUrd0CWk3p5I1foAPUR9S2TaguSFAknBVa0yj5RZVVf1jT9nu0RkL1StnGm8b4rLG0LPezfykNX2YLTaQWZuMK0zwoX38Jw35vCnbfab3JLPg+kLxtmOLYdt7tKizA3TemMSB94E7EdolGXOK/GTNJJ0oAw3eGMNNUSSVVCaqOMOuwiSJKifeW/UQ9hhRjKklR9HRtxGaYIRtWUc/KMuFxMKhriLcRztySmdImISoG+hSeZBAjJdkpgSBKBHgSGTTw18VOJhwhcZ+wyJMu1MkpTMUohgUub1apxOsLeSvxGfGfGRq5ynDcBFdmtHjUdEk9cPICB7ROYb/xvNoGstoqRqD0DARy32NzQZZ5jrB0Wo9EJ+kDfpIChvJH/ABf6RKyTAxGbKV1p9YClzAZktP7xf+EOT1I/ljUQTQi70pNq4pHmT847YUFZLfChI/idR8k+cd20hlTTkq6PX85RPs+QLudR/wAUN6qEF9EGFss92UP+wRvpLT9TGVSrwo308hGv2xPHdFq+ADqCg+sZGWjwp3OYPj6MjZBoI9EUGg4R2DCjHFnLknIQaiWSGAxzgaxWej/KuOsXlZrxw3QkxosnIK1plpqT+V3ZxoLH2XlpYqN8h3c+EnJtB6xTsuwXLr+2rE/C1bpcUZq41o0O5ky6KVLFqbsf5iKb4cw4kvykCyNukgGRsdAxTLUQS4KRnlXTGOTdiyB4kSZdTW6lIwNcAHLiLzMugrvElq3sC2RCeMWS1TQUqVdCGqA+eF7hTpB+MKAynkTt7/QB/VUtIvywdwBy3A7o7Nk3QN/4xgicoS1C77BLA43TzyNefGLFWYqT4lYu1MqM/PTWASwRk2MRyNJN9CadKoYW2WSDMdQwIIJ1Dg/m+NXM2S6aFzvHXzhDapAFDgXqDTkRvhPJhljexnFmjNaFO2bN3iT4wADSPmu3bYL3djAMVHU5dAY1W2lLRfN8qSlKiBwDtShj54qyTSDMWlRD1OT4l9MfOGMELVm8rcVSDpM7BsT+PD/ZljQqWpapjFLABnvE5Bt8ZizKArnD3YhWuYhMsB3oTgNTyjWRAUaSVsi0TglKld2gAAA4kY+z9YMsvZCUmsyc7aMOlY6jsuZpczlK+InD+BAOG8k8IMtHZyzyZbzVKIFbr4nfmfKFuRG/7mf7Ud33Xc2Ye0UuXcqUpQSHOePCHVmSlJVLR7MopQP4UpfzeF9gswXN767clSXUkMwK0jwADNjU72i3YdUrOalOeJxhrBuQLItDQGJAxXEkmHRcuSaxm9v9oJNjtSVTAbxTeDJelUYxokmMH/i3ZHEia2BWgniyh/SqMygpqmWpuG0aKwdqZdrC1S/dIBoRvzG6LbFP8ROgAHqfSPnvYC2kTFywD4he4FOumMbNM66k6knyDRyPIx/HOkdPFeSHIZ2C2DP4W8zAOzZ579zklTcSW+ZMDWMlRYZ14AVPziVmLzVKGBDeogSdGpY+xf2qtnjkgZgKPFRp5esSsNruoUdH6Ofl6QD2rpagke4ADxZ/I0gadP8A2ZA94JPkQ3U+cM1cUYUTV2VT2dF6pUlz/M8J0CidxI6hoaWaZdsqCzsAOtfpCmYsCbd3joWI8jExvsr4wuTa0mgNRQjOkWvGVt80icsg1vKw4mLUbbmAZGH/AI/o5bezeWKc6X83pGh2Hs/vWUrJqakMelR1jMWAOkDd0je9nlJTKTk4qTi58mhLBFSnsayNpaCkWYjBO6vVxXe/URbPJuirKcAgAEsTkDhr1i5SaF2BFa1AbPyeKhaA1CVE6CoGTlsW6x0mlQnGbct79lXdJDglRGFVDBqlsaONcYtlSwkXSSRlXLSCEsXbKj5vvPnA89LFwQRV8CrgnCMNUEU+WgO2h0LQUsGO/wA/MbxuivZy1LkgpZV1ikqcX8CC+VXDMcBF0yReAvF8WwdL7hjzgPsmiYFT0Lbu0qBlqBoQpyeGPnGNWqDf9Hfr+fQUEhTlTpu4qUokEu11xiHi02BK0lKi7jwml4O5vJUMnODQTOllQN5mHsh/CoEBisNSoyid9Cj7pYCoY0O9t8FlGIrDLkffRgNo9kXCxMtAc0DIYnL4iaO+GUR7P9gpctKr01Sga+IBKTQAvqksnqY0e1pV6Z4LouhwRUkmjUoBRmI3wFZNs9+kpqmYMQzXVDUE4UPsnB90Lr8VSOg1Katt9f21/Antv+F1nmOZCyhYxbxS610pyMT7Of4dJkqBnzCpQcpu0B0oU1xOecaXZNonAErSiWC4ui8agsSXcB6M3OClLuufi9rCpAyJLDDARb32L23pCi0WVcslikp3UUdwGGOLGlYSiwTpy/Gbpf2SKhtY1PfJJuLHgLF6ghRwvZYgwBtRN5Cu7HdrYYNUZDw8PtC08aX9IaPL2ZvtPaboRZ5ZfXedOsTsFnEu9L+Fn3khz5wPs6TftKlKcJlJBrqcK5vi8c2Ta+8mzjqQR5wTBqVEyaVDRo7Hmjoh4WJCE3bbZ/fWGYMSkXxxR4vQEc4ciLFyQpBBqM+GflERlo+f9iNniXIv+9MF4n91yEjyJ5w5tEk4j8pHrJZBLSEpwSlKON2gPl5wZlHIyvm2z1mPEoY4w+l/IJZ5HhKUBiqhPyglS02ZN44pDIBxKtSMq5ROyWo96hJN1CrwLOHVd8L835tCva1hmIWysSSx3avAlBvQrljUqZmpt5UxSlVJcniYun2YlMpsVFqbzn684JnSGvU8I6qqwA47oKsFiKjePxDDBLUZO8Do2+GW6Kw4Pke+i5AX3QQHIBOHTCApOyV3nIO6uQNI00qUwwaPLH59oxF0P8cf/kxW1tmKSorZ0kvwfWFsb6eiho4bd9YyVo2Z4jdIZ6PD+LLapnD8zwHF88StP19G+l4J4RpdhWhRlDEm+QOGY0b6RlhaahmaNj2fsxEhCgwUokk4Mkkj0aFfHi+YrOSSGcuxK95XIaNUFxg7xWosXdQvKauJNcBlgandBMxBbc9KsQBnqTTnC6y2wTZilYpQbqd6iHUp/Ibn1hrJLigUFew8bzx+witST9osiibP0hKTvs1FfRVMWDjT81ivY5uTZgJYLCSl6B0uCH18QPWCZpfHBhlmYGFlDE4cMOYioScJWbe4tfY3nWlITi5Ylgalhk0BTLVdSClDkMCENTPdgDCkyOHSIhRHvKHPpSsH/wCV9oHHDS0xxNsyF/8AtnIgAOFB/EnjkWMZO3S5smbfSkkYm7goFV1WdC7K5vlDP9PWnRXkYslbSSfaBQd+GmIyrnG/khN/RUZZcXatHElSWUPE+RqDmCHe6a5bocSZTEJIoUu5FXcAuzawEEjKvCCkWzC8OY+kE47sE88WqqgW22UuwVhWoJN1xgrV88RCy12runvVuvTTIkpzLemsMtsWyiWIAzJ0GIL4PAFmsDygUB1JcEFyDkXFa5g8ozkiFxTa76E1q2cZ0orlsiaxIINFpJqlVKgmoORPF03Z4m8t8aA8XLwyn2tVlUq6P2SqJJ/016f7FeRBHEayy7s5as1gKPGj+o6xnHqVDM4twcl0NI6BEJanEWpENiZJKYJtie7s6lHFfhTz9o9PURbs2xFagMs4V9ptoiZNup9iX4RvPvHrTkIBmnxiNeHh+XKvpbYnCfMv+dImtURlx0peOcemO2SyX5sgaLCzuCHV6sOcM+0VokhY7wFagGCQ7C9UFSmYYR3svLvhc7IkoQdUpPiI4rcfwCF21VJXNUoB3Ib+GgLRXsUpZc2+kAzpAXMFGYZe6MccSo66YQbLS1AGAiMmSw3nExbFjTpKl0cUqIgRGdNADksBFSJ71Zhk+J5ZRZFF0Sn4QlmAOYY2q0MISrttYNjCpUtjtM8EB+v03R9T2chPco7sgouUOOjGhqMTjGYs3YiyynuyR4gxF5ZAByAJYcRWHOxLGLPLTJQSUoKh4i5qbzFWtYZxRUWeLm3NaPdpLWbplILFSTeOYB64j1eM/spa5BUXBQPEo4JAoKqVR8BjXjDWfYu8UpT3WJqTg+7OkNbHYkJCfC5SXF6tWa8Rri2gO8xJQ5vYb5IY8dFUq2hQDHHTFtRF8tSaYUiNssCJqgpaXUkulWCg2ihXlCzaNlUh2SpviQHI/wByBjyECnha6AQzRenoY2naMsMCRpEjaUNGOl2dSpgdRLE0w6vURoJchZDN5gwvJNPYx+NaDO8SfdiapY+GB5UojER2ZaUpxMDpl6PTZQ+HyikWMc+Eem7Ylp94RSO0Ut8R1i0mXZX+iucSDuccqR5UpSfffcW8nixW3EHTmftEVbQlYqbyPrG1a6I6faIzCokJUm8C7pb2nFOXWJWS3mW6UyVABLFlXkpWQ/iqDhdwBa9A524hF6614UQcK5PEth7UR3Kb6gZkxSlFziols9wEXzl7ZlY43pCraipl8Llyb5SoqJfBxgEnEAs0JrZtS1pUky7CozHZRupN6lTefw4jHSNHt7ag7hU2Qvxy1YCrsxUkjeDFdu2+EKlT5bqlFJv6XSKK4pLcnjKbbt7HrajSVCzY2z7apbz0plpxYqClfypoOsO59nmJKQEgi94i4BYjJzWMntX/ABeSFhMlILHkdGIie0f8SJ8mfcXKlTU4EIUp3zYkVzGGUHqel+4G+Tt0/X+0b/aFpEmQRKBK1UFGNcTXQebRgpq4a2ft7IKLy0TkFqyzLUSDuLM3MQL+m2W1JK5cwSiPaCvmMuI84Hk5S2xzwnHB+Ml37K5eEAbXmLKVIkgqXdKiwe6gFifODkqGRcZHIjUPFNkn3TNUCylsj+AG83M3P5d8DXezptNrQ7/WEuzWaXJlm8pKQmgo7eI9SYVSkHE4xyVJreOPpF0UYhjjjVL32zsQMzoIotduSihNTC60Wwruy01vCuVMeUWGjjb2dXaO8WCxIfwJ+Ij3lbotnWwilCrNqhPExWlKJYYrF44ti2iRkIHnLDMAw8+cQYUUwW3W9W7pCM2zUQda5jk8DCOaqph3FHQjnyNPR+laAEnKvPLziNgQogXcVKcvkknzoIYhAwIDHzihMgSioJOP/EMAw6QdRPH/ACcS613SwZyM4pAiIiRMaFm7OR6PR6IUQXISrEA8QD6xyXYkDBCP5R9IsUofaIGZrSMtF3RFdiRmhPQQOvZkh6yknlF6pg1iAnpP94qkTm/sGXsuQf8ARltvSmIfq2zjCRL/AJE/SL1TxnFSrYkYV6/n5weUiuT+zgssrKVLH8CfpA69lyFHxSUckgeYbQxaq2pxAite20jKsSkTk/sW2vsdImVAWg6pUfRbjOMxtnsf+jXZqZ0xSUEKUkpS5SKllpHhw+E/ONkvbpNMGrlTjAk+3JWkhVQcjmMPSMuKCQyyTuzLWDa6FqdF1KVgJmJBdiMD6jgd0Bq7TSrOqbKS60GqCCGSo+0K+67HiTrF1v7LGUSZCrqVGhYG6Tkp8Uk0GYjE7Qsi5K7s1JBOBxSrgc/WALCrOlHyuX6kZ9mQpRvIalCmjaYUMObVYpglImXASCFFYqTQEEjLJ4UyAFeHP3eOnOG9g2yUyzLUHbAeTRqbfoLjexvYdpCZLCxTIjQ/SKNpWVK2ehceLjrrCvYa2vBqEOOL5Pug+bNJ+RFOohWS4S0el8drPiXL9xomYUSzeVeIFSzeUXWVDJSSPEQ54mphbaLQ8knUD7weifGHfZvhSpBoVEJ88JBMVpmgikCWybkDFGYwtgE4KmKchh8oLsdlSxUcCWFdPu8DzpisH4/3hi11ISRgBhrnSNDM9KilYu+ykJ3iFtoXBU4jIKHp0hfal7ouK2U9RsVWqbU/nGBjKBxjtoX4gIgXPux0IqkcecrZ+nZkxgD04wM7xxarxfSJCCnkJO2dEdeONHlCIZPKW0cvxElogqYTFFEr2kRWpOdY8ZJMQTZE5h+MUQpnSEKzbn+fjQKvZmkwj86wyFlGgESITmREKoQzNhTVf69G+D7xwdm5z/8AUBv+3872/wA4eG0IGYii02lKhi340QqkJ52yZowWhfVPq484GNmWMZahw8X9L6fmbVq0ma5fePGWQfbT56RRBKJDHHl+CIy7A5LnPdmaVh6lKvjSeJP0/KRX3Cn/ANM9f/zFlgRsgKWIcN9PpCHa+yEzf2UwXgfZNXGXX6cY1qZKtEclH5jh+CPKkHG6C1cjWKas0nR8atnZaZZpgSpygn9nMbMe6vQ0hl+jAsSmsfT7bZe8lKC0AhjQjFt4wr8o+cqtgBurIB9xXxDR/iGY58Fs0Zf1I63h5VL8WDyNn0URTSFVo2gXUhXhNRzxFYeSbRWK7fshE9jgsYHXcrUQKM03+R2seWUI1EFnT0S7MkBRUSEhTjBSi6gBoIot21LilJBcMawt2lLMopSpJDKfUHDDWF82a/GDLEm7Nw8qSgl7NBZNu3JYTiavBMja4UdDGTRNYwQme0XLAgmPzH7NlYReWKOBXdz5wdPW8I9hbQIDEOVZ5gQ1nLhSSp0dC+bUgeaYWWybjBloU2UItoWqCY42wfkZFGIEuZ4idIuXaGLCB5KOmJ4RwqjoxR5vzMsopJez9LoTFhMRB1iKhoYlnAJlbRy9FaA0SYDjFWUeaPSq1Mci1KaRCHKwq212jl2YeI10ju39spkyySeEI9h7BCybXaw7+NCFYISK31g5tgDh6WYbfSO2S3W62F5SRJlHCZMBcj9xGKvIb4b2fs8w/az5s05sQhPIJr5x802j2ltu0bUUWRc1MsHwJlkpoPeWoYA6kxvtgdmbVLSO+ts1RzSAlSR/GtJUryiNFR2Mk7DkU8BLfEtZ9VRYNkyQ37KXxavUwbLkKGKyeSfkIn3YzqYyEoXDZEnKUjkB8o6dmyv/AEx1V9d8MhLGkQWg6xC6Av1ZL+H/AJK+sd/VkvQ/zK+sEgHWPKByiEoH/V6R8X8xji5CBiT1i9yI5ecxCUArtctOBJ4eL5Qk2t2Ts9rQU9zNQ5BvIAlsrFxep5ZmNXfMcKniFptdGHPYDu5bJmLUoZqCa8bkILbs+bJLqFPiFU9cubR9WVA0+xhW46j56wvLBF7Q9j83JHvaPlU6Sicm7MD+o3g5RmtqdlZiHVK/aJ094cs+XSPq9v7OS3JKLv78v2eaMvLjCqbsZaap/aJ1Tj/L9HjCWTH0dGHlYcypumfH7zGtDnDHY9hM5StEgHqQB8+kbPaWwpU/20+LC8KKHP5GB9mbJTZgUgklR9otyB5eb6xuXkJx12OeP47+RW9BFjsQlpaj6xC0HWCJxoM8vtCy0TiBQ9dPz5worbO6vxVgFvtDZwinTrxcxO3WsqMcs8oF0qoTUGOhCPFHEzZHlnSLhNvIcDAMR84oeL0WMocvgDAwg0Dk+cpKa5fR+kFWsRWJpVhA8z2efygjZ/8A5Rg4gbJk0qY7MABFRE5cLO0f+UeKP60xb6NehoFRVPnMI7LgW2YH81ikyMSiwm1T78z/ACZRon41u9dUgM/TWCO2qlfoM5KP8ybdlIGqpigger8oOsP+Ujir+tUQ277dk/8Akj/65kaRhLR7sz2cl2GzplSxXFa81rzUo+gyENQp8IivKLBhEZskBHmaPS4rnxRZ1c4DCPXnygWVj+awYMDFEOGXEGiqZnE0YmKLs60eKYkY4YhdFfdR1SYnHRFlNFCktHFE8otV+dIgcIhCoh4AtNhaqDcP/E8Rlyg1MSXhFEMrtCYgKa0ywkmgmYAmuChuyP8AcC17CExJMpaVj4SQFclCh8ocdsv+hn/7D6xiuyPu8PpGJYoyVsYx+VlwtcXr6I2qQtAaYlSFilRRTYEZGM9bbclQUkjx6ZOMQdP7R9M7Tf8ARq4iPjlp/wA9XD5CBwxJSPSYvPnmwKTXun/koE8XgW4wwNhvEKRgYWTPaVxPrDbZWEMT0rB+M+UnGQXJsoAY1fGAJuy1gkAOMjDTOKJmJjEZNDfk+LjzVfo//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CC3C69CA-47E2-4C20-8760-783623828F85}"/>
              </a:ext>
            </a:extLst>
          </p:cNvPr>
          <p:cNvPicPr>
            <a:picLocks noChangeAspect="1"/>
          </p:cNvPicPr>
          <p:nvPr/>
        </p:nvPicPr>
        <p:blipFill rotWithShape="1">
          <a:blip r:embed="rId3">
            <a:extLst>
              <a:ext uri="{28A0092B-C50C-407E-A947-70E740481C1C}">
                <a14:useLocalDpi xmlns:a14="http://schemas.microsoft.com/office/drawing/2010/main" val="0"/>
              </a:ext>
            </a:extLst>
          </a:blip>
          <a:srcRect t="1807" r="18133"/>
          <a:stretch/>
        </p:blipFill>
        <p:spPr>
          <a:xfrm>
            <a:off x="554736" y="1298447"/>
            <a:ext cx="2508504" cy="1997815"/>
          </a:xfrm>
          <a:prstGeom prst="rect">
            <a:avLst/>
          </a:prstGeom>
        </p:spPr>
      </p:pic>
      <p:pic>
        <p:nvPicPr>
          <p:cNvPr id="15" name="Picture 14">
            <a:extLst>
              <a:ext uri="{FF2B5EF4-FFF2-40B4-BE49-F238E27FC236}">
                <a16:creationId xmlns:a16="http://schemas.microsoft.com/office/drawing/2014/main" id="{B8FA17A0-8CF7-490F-9BDB-4B0A48E8E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218" y="1265568"/>
            <a:ext cx="3146207" cy="1989696"/>
          </a:xfrm>
          <a:prstGeom prst="rect">
            <a:avLst/>
          </a:prstGeom>
        </p:spPr>
      </p:pic>
      <p:pic>
        <p:nvPicPr>
          <p:cNvPr id="17" name="Picture 16">
            <a:extLst>
              <a:ext uri="{FF2B5EF4-FFF2-40B4-BE49-F238E27FC236}">
                <a16:creationId xmlns:a16="http://schemas.microsoft.com/office/drawing/2014/main" id="{3E02DE1B-74FC-4454-906A-9879F75DD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 y="3963416"/>
            <a:ext cx="3098800" cy="2057603"/>
          </a:xfrm>
          <a:prstGeom prst="rect">
            <a:avLst/>
          </a:prstGeom>
        </p:spPr>
      </p:pic>
      <p:pic>
        <p:nvPicPr>
          <p:cNvPr id="19" name="Picture 18">
            <a:extLst>
              <a:ext uri="{FF2B5EF4-FFF2-40B4-BE49-F238E27FC236}">
                <a16:creationId xmlns:a16="http://schemas.microsoft.com/office/drawing/2014/main" id="{7743BE72-4332-4FCC-950D-015BAD9D1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6852" y="4075633"/>
            <a:ext cx="2390775" cy="1914525"/>
          </a:xfrm>
          <a:prstGeom prst="rect">
            <a:avLst/>
          </a:prstGeom>
        </p:spPr>
      </p:pic>
    </p:spTree>
    <p:extLst>
      <p:ext uri="{BB962C8B-B14F-4D97-AF65-F5344CB8AC3E}">
        <p14:creationId xmlns:p14="http://schemas.microsoft.com/office/powerpoint/2010/main" val="310193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131ACD-DCD6-4B0D-91C9-E4E5AD6F8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24968" y="6452617"/>
            <a:ext cx="9144000" cy="307777"/>
          </a:xfrm>
          <a:prstGeom prst="rect">
            <a:avLst/>
          </a:prstGeom>
          <a:noFill/>
        </p:spPr>
        <p:txBody>
          <a:bodyPr wrap="square" rtlCol="0">
            <a:spAutoFit/>
          </a:bodyPr>
          <a:lstStyle/>
          <a:p>
            <a:r>
              <a:rPr lang="en-US" sz="1400" dirty="0">
                <a:solidFill>
                  <a:schemeClr val="bg1"/>
                </a:solidFill>
              </a:rPr>
              <a:t>Mosiah 15:1-4   James E. </a:t>
            </a:r>
            <a:r>
              <a:rPr lang="en-US" sz="1400" dirty="0" err="1">
                <a:solidFill>
                  <a:schemeClr val="bg1"/>
                </a:solidFill>
              </a:rPr>
              <a:t>Talmage</a:t>
            </a:r>
            <a:endParaRPr lang="en-US" sz="1400" dirty="0">
              <a:solidFill>
                <a:schemeClr val="bg1"/>
              </a:solidFill>
            </a:endParaRP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Vivaldi" pitchFamily="66" charset="0"/>
              </a:rPr>
              <a:t>The Ministry--</a:t>
            </a:r>
            <a:r>
              <a:rPr lang="en-US" sz="6600" dirty="0" err="1">
                <a:solidFill>
                  <a:schemeClr val="bg1"/>
                </a:solidFill>
                <a:latin typeface="Vivaldi" pitchFamily="66" charset="0"/>
              </a:rPr>
              <a:t>Elohim</a:t>
            </a:r>
            <a:r>
              <a:rPr lang="en-US" sz="6600" dirty="0">
                <a:solidFill>
                  <a:schemeClr val="bg1"/>
                </a:solidFill>
                <a:latin typeface="Vivaldi" pitchFamily="66" charset="0"/>
              </a:rPr>
              <a:t> </a:t>
            </a:r>
          </a:p>
        </p:txBody>
      </p:sp>
      <p:sp>
        <p:nvSpPr>
          <p:cNvPr id="7" name="TextBox 6"/>
          <p:cNvSpPr txBox="1"/>
          <p:nvPr/>
        </p:nvSpPr>
        <p:spPr>
          <a:xfrm>
            <a:off x="1752600" y="1676401"/>
            <a:ext cx="4191000" cy="461665"/>
          </a:xfrm>
          <a:prstGeom prst="rect">
            <a:avLst/>
          </a:prstGeom>
          <a:noFill/>
        </p:spPr>
        <p:txBody>
          <a:bodyPr wrap="square" rtlCol="0">
            <a:spAutoFit/>
          </a:bodyPr>
          <a:lstStyle/>
          <a:p>
            <a:r>
              <a:rPr lang="en-US" sz="2400" i="1" dirty="0" err="1">
                <a:solidFill>
                  <a:schemeClr val="bg1"/>
                </a:solidFill>
              </a:rPr>
              <a:t>Elohim</a:t>
            </a:r>
            <a:r>
              <a:rPr lang="en-US" sz="2400" dirty="0">
                <a:solidFill>
                  <a:schemeClr val="bg1"/>
                </a:solidFill>
              </a:rPr>
              <a:t> as the Father of spirits</a:t>
            </a:r>
          </a:p>
        </p:txBody>
      </p:sp>
      <p:sp>
        <p:nvSpPr>
          <p:cNvPr id="8" name="TextBox 7"/>
          <p:cNvSpPr txBox="1"/>
          <p:nvPr/>
        </p:nvSpPr>
        <p:spPr>
          <a:xfrm>
            <a:off x="3276600" y="2438400"/>
            <a:ext cx="7010400" cy="1938992"/>
          </a:xfrm>
          <a:prstGeom prst="rect">
            <a:avLst/>
          </a:prstGeom>
          <a:noFill/>
        </p:spPr>
        <p:txBody>
          <a:bodyPr wrap="square" rtlCol="0">
            <a:spAutoFit/>
          </a:bodyPr>
          <a:lstStyle/>
          <a:p>
            <a:r>
              <a:rPr lang="en-US" sz="2000" dirty="0">
                <a:solidFill>
                  <a:schemeClr val="bg1"/>
                </a:solidFill>
              </a:rPr>
              <a:t>Is the Father of the spirits of all men, including Jesus Christ</a:t>
            </a:r>
          </a:p>
          <a:p>
            <a:r>
              <a:rPr lang="en-US" sz="2000" dirty="0">
                <a:solidFill>
                  <a:schemeClr val="bg1"/>
                </a:solidFill>
              </a:rPr>
              <a:t>(Hebrews 12:9; Numbers 16:22)</a:t>
            </a:r>
          </a:p>
          <a:p>
            <a:endParaRPr lang="en-US" sz="2000" dirty="0">
              <a:solidFill>
                <a:schemeClr val="bg1"/>
              </a:solidFill>
            </a:endParaRPr>
          </a:p>
          <a:p>
            <a:r>
              <a:rPr lang="en-US" sz="2000" dirty="0">
                <a:solidFill>
                  <a:schemeClr val="bg1"/>
                </a:solidFill>
              </a:rPr>
              <a:t>He is the ultimate object of our worship</a:t>
            </a:r>
          </a:p>
          <a:p>
            <a:endParaRPr lang="en-US" sz="2000" dirty="0">
              <a:solidFill>
                <a:schemeClr val="bg1"/>
              </a:solidFill>
            </a:endParaRPr>
          </a:p>
          <a:p>
            <a:r>
              <a:rPr lang="en-US" sz="2000" i="1" dirty="0">
                <a:solidFill>
                  <a:schemeClr val="bg1"/>
                </a:solidFill>
              </a:rPr>
              <a:t>Elohim</a:t>
            </a:r>
            <a:r>
              <a:rPr lang="en-US" sz="2000" dirty="0">
                <a:solidFill>
                  <a:schemeClr val="bg1"/>
                </a:solidFill>
              </a:rPr>
              <a:t> is our Father because He gave us life—spiritual birth</a:t>
            </a:r>
          </a:p>
        </p:txBody>
      </p:sp>
      <p:pic>
        <p:nvPicPr>
          <p:cNvPr id="10" name="Picture 9">
            <a:extLst>
              <a:ext uri="{FF2B5EF4-FFF2-40B4-BE49-F238E27FC236}">
                <a16:creationId xmlns:a16="http://schemas.microsoft.com/office/drawing/2014/main" id="{CC928328-0A97-41F2-8A91-E201D5508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51" y="146304"/>
            <a:ext cx="797296" cy="1060704"/>
          </a:xfrm>
          <a:prstGeom prst="rect">
            <a:avLst/>
          </a:prstGeom>
        </p:spPr>
      </p:pic>
    </p:spTree>
    <p:extLst>
      <p:ext uri="{BB962C8B-B14F-4D97-AF65-F5344CB8AC3E}">
        <p14:creationId xmlns:p14="http://schemas.microsoft.com/office/powerpoint/2010/main" val="120658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13AAA1-5A64-4148-8B70-32A058DFC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43256" y="6550223"/>
            <a:ext cx="9144000" cy="307777"/>
          </a:xfrm>
          <a:prstGeom prst="rect">
            <a:avLst/>
          </a:prstGeom>
          <a:noFill/>
        </p:spPr>
        <p:txBody>
          <a:bodyPr wrap="square" rtlCol="0">
            <a:spAutoFit/>
          </a:bodyPr>
          <a:lstStyle/>
          <a:p>
            <a:r>
              <a:rPr lang="en-US" sz="1400" dirty="0" err="1">
                <a:solidFill>
                  <a:schemeClr val="bg1"/>
                </a:solidFill>
              </a:rPr>
              <a:t>Mosiah</a:t>
            </a:r>
            <a:r>
              <a:rPr lang="en-US" sz="1400" dirty="0">
                <a:solidFill>
                  <a:schemeClr val="bg1"/>
                </a:solidFill>
              </a:rPr>
              <a:t> 15:15-19</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Prince of Peace</a:t>
            </a:r>
          </a:p>
        </p:txBody>
      </p:sp>
      <p:sp>
        <p:nvSpPr>
          <p:cNvPr id="3" name="TextBox 2"/>
          <p:cNvSpPr txBox="1"/>
          <p:nvPr/>
        </p:nvSpPr>
        <p:spPr>
          <a:xfrm>
            <a:off x="4800600" y="4191001"/>
            <a:ext cx="5715000" cy="2031325"/>
          </a:xfrm>
          <a:prstGeom prst="rect">
            <a:avLst/>
          </a:prstGeom>
          <a:noFill/>
        </p:spPr>
        <p:txBody>
          <a:bodyPr wrap="square" rtlCol="0">
            <a:spAutoFit/>
          </a:bodyPr>
          <a:lstStyle/>
          <a:p>
            <a:pPr fontAlgn="base"/>
            <a:r>
              <a:rPr lang="en-US" dirty="0">
                <a:solidFill>
                  <a:schemeClr val="bg1"/>
                </a:solidFill>
              </a:rPr>
              <a:t>“We are reminded of His Beloved Son, the Prince of Peace, that pioneer who literally showed the way for others to follow. His divine plan can save us from the </a:t>
            </a:r>
            <a:r>
              <a:rPr lang="en-US" dirty="0" err="1">
                <a:solidFill>
                  <a:schemeClr val="bg1"/>
                </a:solidFill>
              </a:rPr>
              <a:t>Babylons</a:t>
            </a:r>
            <a:r>
              <a:rPr lang="en-US" dirty="0">
                <a:solidFill>
                  <a:schemeClr val="bg1"/>
                </a:solidFill>
              </a:rPr>
              <a:t> of sin, complacency, and error. His example points the way. When faced with temptation, He shunned it. When offered the world, He declined it. When asked for His life, He gave it.”</a:t>
            </a:r>
          </a:p>
          <a:p>
            <a:pPr fontAlgn="base"/>
            <a:r>
              <a:rPr lang="en-US" dirty="0">
                <a:solidFill>
                  <a:schemeClr val="bg1"/>
                </a:solidFill>
              </a:rPr>
              <a:t>Thomas S. Monson</a:t>
            </a:r>
          </a:p>
        </p:txBody>
      </p:sp>
      <p:sp>
        <p:nvSpPr>
          <p:cNvPr id="6" name="Rectangle 5"/>
          <p:cNvSpPr/>
          <p:nvPr/>
        </p:nvSpPr>
        <p:spPr>
          <a:xfrm>
            <a:off x="1676400" y="923330"/>
            <a:ext cx="8991600" cy="1754326"/>
          </a:xfrm>
          <a:prstGeom prst="rect">
            <a:avLst/>
          </a:prstGeom>
        </p:spPr>
        <p:txBody>
          <a:bodyPr wrap="square">
            <a:spAutoFit/>
          </a:bodyPr>
          <a:lstStyle/>
          <a:p>
            <a:pPr fontAlgn="base"/>
            <a:r>
              <a:rPr lang="en-US" dirty="0">
                <a:solidFill>
                  <a:schemeClr val="bg1"/>
                </a:solidFill>
              </a:rPr>
              <a:t> Search inward--Peace cannot be imposed. It must come from the lives and hearts of men.</a:t>
            </a:r>
          </a:p>
          <a:p>
            <a:pPr fontAlgn="base"/>
            <a:r>
              <a:rPr lang="en-US" dirty="0">
                <a:solidFill>
                  <a:schemeClr val="bg1"/>
                </a:solidFill>
              </a:rPr>
              <a:t> </a:t>
            </a:r>
          </a:p>
          <a:p>
            <a:pPr fontAlgn="base"/>
            <a:r>
              <a:rPr lang="en-US" dirty="0">
                <a:solidFill>
                  <a:schemeClr val="bg1"/>
                </a:solidFill>
              </a:rPr>
              <a:t> Reach outward--service, to be acceptable to the Savior, must come from willing minds, ready hands, and pledged hearts.</a:t>
            </a:r>
          </a:p>
          <a:p>
            <a:pPr fontAlgn="base"/>
            <a:endParaRPr lang="en-US" dirty="0">
              <a:solidFill>
                <a:schemeClr val="bg1"/>
              </a:solidFill>
            </a:endParaRPr>
          </a:p>
          <a:p>
            <a:pPr fontAlgn="base"/>
            <a:r>
              <a:rPr lang="en-US" dirty="0">
                <a:solidFill>
                  <a:schemeClr val="bg1"/>
                </a:solidFill>
              </a:rPr>
              <a:t>Look heavenward--through prayer, that path to spiritual power—even a passport to peace.</a:t>
            </a:r>
          </a:p>
        </p:txBody>
      </p:sp>
      <p:pic>
        <p:nvPicPr>
          <p:cNvPr id="10" name="Picture 9">
            <a:extLst>
              <a:ext uri="{FF2B5EF4-FFF2-40B4-BE49-F238E27FC236}">
                <a16:creationId xmlns:a16="http://schemas.microsoft.com/office/drawing/2014/main" id="{3BDC2947-9097-4998-B967-1EB025CC9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260" y="2949071"/>
            <a:ext cx="2297811" cy="3204841"/>
          </a:xfrm>
          <a:prstGeom prst="rect">
            <a:avLst/>
          </a:prstGeom>
        </p:spPr>
      </p:pic>
      <p:pic>
        <p:nvPicPr>
          <p:cNvPr id="14" name="Picture 13">
            <a:extLst>
              <a:ext uri="{FF2B5EF4-FFF2-40B4-BE49-F238E27FC236}">
                <a16:creationId xmlns:a16="http://schemas.microsoft.com/office/drawing/2014/main" id="{9D05AA92-96C5-4123-8B7A-BDEF359BE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5318" y="5157216"/>
            <a:ext cx="994410" cy="1234440"/>
          </a:xfrm>
          <a:prstGeom prst="rect">
            <a:avLst/>
          </a:prstGeom>
        </p:spPr>
      </p:pic>
    </p:spTree>
    <p:extLst>
      <p:ext uri="{BB962C8B-B14F-4D97-AF65-F5344CB8AC3E}">
        <p14:creationId xmlns:p14="http://schemas.microsoft.com/office/powerpoint/2010/main" val="21994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D303D6-4CD0-4F4A-9791-B27F227E6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06680" y="6477072"/>
            <a:ext cx="9144000" cy="307777"/>
          </a:xfrm>
          <a:prstGeom prst="rect">
            <a:avLst/>
          </a:prstGeom>
          <a:noFill/>
        </p:spPr>
        <p:txBody>
          <a:bodyPr wrap="square" rtlCol="0">
            <a:spAutoFit/>
          </a:bodyPr>
          <a:lstStyle/>
          <a:p>
            <a:r>
              <a:rPr lang="en-US" sz="1400" dirty="0" err="1">
                <a:solidFill>
                  <a:schemeClr val="bg1"/>
                </a:solidFill>
              </a:rPr>
              <a:t>Mosiah</a:t>
            </a:r>
            <a:r>
              <a:rPr lang="en-US" sz="1400" dirty="0">
                <a:solidFill>
                  <a:schemeClr val="bg1"/>
                </a:solidFill>
              </a:rPr>
              <a:t> 15:20-25</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First Resurrection</a:t>
            </a:r>
          </a:p>
        </p:txBody>
      </p:sp>
      <p:sp>
        <p:nvSpPr>
          <p:cNvPr id="3" name="TextBox 2"/>
          <p:cNvSpPr txBox="1"/>
          <p:nvPr/>
        </p:nvSpPr>
        <p:spPr>
          <a:xfrm>
            <a:off x="1524000" y="2907269"/>
            <a:ext cx="9144000" cy="461665"/>
          </a:xfrm>
          <a:prstGeom prst="rect">
            <a:avLst/>
          </a:prstGeom>
          <a:noFill/>
        </p:spPr>
        <p:txBody>
          <a:bodyPr wrap="square" rtlCol="0">
            <a:spAutoFit/>
          </a:bodyPr>
          <a:lstStyle/>
          <a:p>
            <a:pPr fontAlgn="base"/>
            <a:r>
              <a:rPr lang="en-US" sz="2400" dirty="0">
                <a:solidFill>
                  <a:srgbClr val="FFFF00"/>
                </a:solidFill>
              </a:rPr>
              <a:t>The Resurrection of the Just—The Resurrection of the Celestial</a:t>
            </a:r>
          </a:p>
        </p:txBody>
      </p:sp>
      <p:sp>
        <p:nvSpPr>
          <p:cNvPr id="6" name="Rectangle 5"/>
          <p:cNvSpPr/>
          <p:nvPr/>
        </p:nvSpPr>
        <p:spPr>
          <a:xfrm>
            <a:off x="1676400" y="923330"/>
            <a:ext cx="8991600" cy="1477328"/>
          </a:xfrm>
          <a:prstGeom prst="rect">
            <a:avLst/>
          </a:prstGeom>
        </p:spPr>
        <p:txBody>
          <a:bodyPr wrap="square">
            <a:spAutoFit/>
          </a:bodyPr>
          <a:lstStyle/>
          <a:p>
            <a:pPr fontAlgn="base"/>
            <a:r>
              <a:rPr lang="en-US" dirty="0">
                <a:solidFill>
                  <a:schemeClr val="bg1"/>
                </a:solidFill>
              </a:rPr>
              <a:t>Bands of Death Broken—resurrection</a:t>
            </a:r>
          </a:p>
          <a:p>
            <a:pPr fontAlgn="base"/>
            <a:endParaRPr lang="en-US" dirty="0">
              <a:solidFill>
                <a:schemeClr val="bg1"/>
              </a:solidFill>
            </a:endParaRPr>
          </a:p>
          <a:p>
            <a:pPr fontAlgn="base"/>
            <a:r>
              <a:rPr lang="en-US" dirty="0">
                <a:solidFill>
                  <a:schemeClr val="bg1"/>
                </a:solidFill>
              </a:rPr>
              <a:t>The Son </a:t>
            </a:r>
            <a:r>
              <a:rPr lang="en-US" dirty="0" err="1">
                <a:solidFill>
                  <a:schemeClr val="bg1"/>
                </a:solidFill>
              </a:rPr>
              <a:t>Reignth</a:t>
            </a:r>
            <a:r>
              <a:rPr lang="en-US" dirty="0">
                <a:solidFill>
                  <a:schemeClr val="bg1"/>
                </a:solidFill>
              </a:rPr>
              <a:t>—”Alleluia: for the Lord God omnipotent </a:t>
            </a:r>
            <a:r>
              <a:rPr lang="en-US" dirty="0" err="1">
                <a:solidFill>
                  <a:schemeClr val="bg1"/>
                </a:solidFill>
              </a:rPr>
              <a:t>reigneth</a:t>
            </a:r>
            <a:r>
              <a:rPr lang="en-US" dirty="0">
                <a:solidFill>
                  <a:schemeClr val="bg1"/>
                </a:solidFill>
              </a:rPr>
              <a:t>” Revelation 1:6</a:t>
            </a:r>
          </a:p>
          <a:p>
            <a:pPr fontAlgn="base"/>
            <a:endParaRPr lang="en-US" dirty="0">
              <a:solidFill>
                <a:schemeClr val="bg1"/>
              </a:solidFill>
            </a:endParaRPr>
          </a:p>
          <a:p>
            <a:pPr fontAlgn="base"/>
            <a:r>
              <a:rPr lang="en-US" dirty="0">
                <a:solidFill>
                  <a:schemeClr val="bg1"/>
                </a:solidFill>
              </a:rPr>
              <a:t>Power over death—The effects of Christ’s resurrection will pass upon all</a:t>
            </a:r>
          </a:p>
        </p:txBody>
      </p:sp>
      <p:sp>
        <p:nvSpPr>
          <p:cNvPr id="7" name="TextBox 6"/>
          <p:cNvSpPr txBox="1"/>
          <p:nvPr/>
        </p:nvSpPr>
        <p:spPr>
          <a:xfrm>
            <a:off x="1905000" y="4191000"/>
            <a:ext cx="5715000" cy="1477328"/>
          </a:xfrm>
          <a:prstGeom prst="rect">
            <a:avLst/>
          </a:prstGeom>
          <a:noFill/>
        </p:spPr>
        <p:txBody>
          <a:bodyPr wrap="square" rtlCol="0">
            <a:spAutoFit/>
          </a:bodyPr>
          <a:lstStyle/>
          <a:p>
            <a:pPr fontAlgn="base"/>
            <a:r>
              <a:rPr lang="en-US" dirty="0">
                <a:solidFill>
                  <a:schemeClr val="bg1"/>
                </a:solidFill>
              </a:rPr>
              <a:t>Abinadi was referring to the resurrection of all celestial persons from the days of Adam to the time that Christ was to rise from the tomb. </a:t>
            </a:r>
          </a:p>
          <a:p>
            <a:pPr fontAlgn="base"/>
            <a:r>
              <a:rPr lang="en-US" dirty="0">
                <a:solidFill>
                  <a:schemeClr val="bg1"/>
                </a:solidFill>
              </a:rPr>
              <a:t>“…those who have been, and who are, and who shall be, even until the resurrection of Christ” vs 21</a:t>
            </a:r>
          </a:p>
        </p:txBody>
      </p:sp>
      <p:pic>
        <p:nvPicPr>
          <p:cNvPr id="11" name="Picture 10">
            <a:extLst>
              <a:ext uri="{FF2B5EF4-FFF2-40B4-BE49-F238E27FC236}">
                <a16:creationId xmlns:a16="http://schemas.microsoft.com/office/drawing/2014/main" id="{10C5B20B-F99D-4318-A86D-ACA6449B5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160" y="3316605"/>
            <a:ext cx="2363914" cy="3308140"/>
          </a:xfrm>
          <a:prstGeom prst="rect">
            <a:avLst/>
          </a:prstGeom>
        </p:spPr>
      </p:pic>
    </p:spTree>
    <p:extLst>
      <p:ext uri="{BB962C8B-B14F-4D97-AF65-F5344CB8AC3E}">
        <p14:creationId xmlns:p14="http://schemas.microsoft.com/office/powerpoint/2010/main" val="42157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84BEA1-B4C0-4DE5-B424-57B2B9C67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0104" y="6550223"/>
            <a:ext cx="9144000" cy="307777"/>
          </a:xfrm>
          <a:prstGeom prst="rect">
            <a:avLst/>
          </a:prstGeom>
          <a:noFill/>
        </p:spPr>
        <p:txBody>
          <a:bodyPr wrap="square" rtlCol="0">
            <a:spAutoFit/>
          </a:bodyPr>
          <a:lstStyle/>
          <a:p>
            <a:r>
              <a:rPr lang="en-US" sz="1400" dirty="0">
                <a:solidFill>
                  <a:schemeClr val="bg1"/>
                </a:solidFill>
              </a:rPr>
              <a:t>Mosiah 15:20-25; D&amp;C 88:96-98; D&amp;C 132:19</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All Part of the First Resurrection</a:t>
            </a:r>
          </a:p>
        </p:txBody>
      </p:sp>
      <p:sp>
        <p:nvSpPr>
          <p:cNvPr id="6" name="Rectangle 5"/>
          <p:cNvSpPr/>
          <p:nvPr/>
        </p:nvSpPr>
        <p:spPr>
          <a:xfrm>
            <a:off x="1676400" y="1371600"/>
            <a:ext cx="4002024" cy="1631216"/>
          </a:xfrm>
          <a:prstGeom prst="rect">
            <a:avLst/>
          </a:prstGeom>
        </p:spPr>
        <p:txBody>
          <a:bodyPr wrap="square">
            <a:spAutoFit/>
          </a:bodyPr>
          <a:lstStyle/>
          <a:p>
            <a:pPr fontAlgn="base"/>
            <a:r>
              <a:rPr lang="en-US" sz="2000" dirty="0">
                <a:solidFill>
                  <a:schemeClr val="bg1"/>
                </a:solidFill>
              </a:rPr>
              <a:t> Joseph Smith—a specific event reserved for the just ---faithful saints from the time of the Savior to the second coming</a:t>
            </a:r>
          </a:p>
          <a:p>
            <a:pPr fontAlgn="base"/>
            <a:endParaRPr lang="en-US" sz="2000" dirty="0">
              <a:solidFill>
                <a:schemeClr val="bg1"/>
              </a:solidFill>
            </a:endParaRPr>
          </a:p>
        </p:txBody>
      </p:sp>
      <p:sp>
        <p:nvSpPr>
          <p:cNvPr id="7" name="TextBox 6"/>
          <p:cNvSpPr txBox="1"/>
          <p:nvPr/>
        </p:nvSpPr>
        <p:spPr>
          <a:xfrm>
            <a:off x="3958101" y="5663185"/>
            <a:ext cx="5715000" cy="1015663"/>
          </a:xfrm>
          <a:prstGeom prst="rect">
            <a:avLst/>
          </a:prstGeom>
          <a:noFill/>
        </p:spPr>
        <p:txBody>
          <a:bodyPr wrap="square" rtlCol="0">
            <a:spAutoFit/>
          </a:bodyPr>
          <a:lstStyle/>
          <a:p>
            <a:pPr fontAlgn="base"/>
            <a:r>
              <a:rPr lang="en-US" sz="2000" dirty="0">
                <a:solidFill>
                  <a:schemeClr val="bg1"/>
                </a:solidFill>
              </a:rPr>
              <a:t>Millennial---those living in the Millennium as spoken of as coming forth as the first resurrection</a:t>
            </a:r>
          </a:p>
          <a:p>
            <a:pPr fontAlgn="base"/>
            <a:endParaRPr lang="en-US" sz="2000" dirty="0">
              <a:solidFill>
                <a:schemeClr val="bg1"/>
              </a:solidFill>
            </a:endParaRPr>
          </a:p>
        </p:txBody>
      </p:sp>
      <p:pic>
        <p:nvPicPr>
          <p:cNvPr id="10" name="Picture 9">
            <a:extLst>
              <a:ext uri="{FF2B5EF4-FFF2-40B4-BE49-F238E27FC236}">
                <a16:creationId xmlns:a16="http://schemas.microsoft.com/office/drawing/2014/main" id="{33620453-014C-4010-B4D2-544F62BF5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345" y="1015936"/>
            <a:ext cx="5724525" cy="4295775"/>
          </a:xfrm>
          <a:prstGeom prst="rect">
            <a:avLst/>
          </a:prstGeom>
        </p:spPr>
      </p:pic>
      <p:pic>
        <p:nvPicPr>
          <p:cNvPr id="12" name="Picture 11">
            <a:extLst>
              <a:ext uri="{FF2B5EF4-FFF2-40B4-BE49-F238E27FC236}">
                <a16:creationId xmlns:a16="http://schemas.microsoft.com/office/drawing/2014/main" id="{61E690F1-7C04-43EB-A0D2-AEEA811D1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 y="1450848"/>
            <a:ext cx="1066800" cy="1293559"/>
          </a:xfrm>
          <a:prstGeom prst="rect">
            <a:avLst/>
          </a:prstGeom>
        </p:spPr>
      </p:pic>
    </p:spTree>
    <p:extLst>
      <p:ext uri="{BB962C8B-B14F-4D97-AF65-F5344CB8AC3E}">
        <p14:creationId xmlns:p14="http://schemas.microsoft.com/office/powerpoint/2010/main" val="46933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4F6378-3823-43FC-ACFB-623AA0B09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15824" y="6550223"/>
            <a:ext cx="9144000" cy="307777"/>
          </a:xfrm>
          <a:prstGeom prst="rect">
            <a:avLst/>
          </a:prstGeom>
          <a:noFill/>
        </p:spPr>
        <p:txBody>
          <a:bodyPr wrap="square" rtlCol="0">
            <a:spAutoFit/>
          </a:bodyPr>
          <a:lstStyle/>
          <a:p>
            <a:r>
              <a:rPr lang="en-US" sz="1400" dirty="0">
                <a:solidFill>
                  <a:schemeClr val="bg1"/>
                </a:solidFill>
              </a:rPr>
              <a:t>Mosiah 15:20-25; D&amp;C 76:71-72</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Resurrection for Others</a:t>
            </a:r>
          </a:p>
        </p:txBody>
      </p:sp>
      <p:sp>
        <p:nvSpPr>
          <p:cNvPr id="6" name="Rectangle 5"/>
          <p:cNvSpPr/>
          <p:nvPr/>
        </p:nvSpPr>
        <p:spPr>
          <a:xfrm>
            <a:off x="731520" y="757970"/>
            <a:ext cx="9896856" cy="2308324"/>
          </a:xfrm>
          <a:prstGeom prst="rect">
            <a:avLst/>
          </a:prstGeom>
        </p:spPr>
        <p:txBody>
          <a:bodyPr wrap="square">
            <a:spAutoFit/>
          </a:bodyPr>
          <a:lstStyle/>
          <a:p>
            <a:pPr fontAlgn="base"/>
            <a:r>
              <a:rPr lang="en-US" dirty="0">
                <a:solidFill>
                  <a:schemeClr val="bg1"/>
                </a:solidFill>
              </a:rPr>
              <a:t>Those who died without a knowledge of the gospel</a:t>
            </a:r>
          </a:p>
          <a:p>
            <a:pPr fontAlgn="base"/>
            <a:endParaRPr lang="en-US" dirty="0">
              <a:solidFill>
                <a:schemeClr val="bg1"/>
              </a:solidFill>
            </a:endParaRPr>
          </a:p>
          <a:p>
            <a:pPr fontAlgn="base"/>
            <a:r>
              <a:rPr lang="en-US" dirty="0">
                <a:solidFill>
                  <a:schemeClr val="bg1"/>
                </a:solidFill>
              </a:rPr>
              <a:t>Those who  do not have the opportunity to hear the gospel in this life will have the opportunity in the world to come</a:t>
            </a:r>
          </a:p>
          <a:p>
            <a:pPr fontAlgn="base"/>
            <a:endParaRPr lang="en-US" dirty="0">
              <a:solidFill>
                <a:schemeClr val="bg1"/>
              </a:solidFill>
            </a:endParaRPr>
          </a:p>
          <a:p>
            <a:pPr fontAlgn="base"/>
            <a:r>
              <a:rPr lang="en-US" dirty="0">
                <a:solidFill>
                  <a:schemeClr val="bg1"/>
                </a:solidFill>
              </a:rPr>
              <a:t>Those who “died without law” </a:t>
            </a:r>
          </a:p>
          <a:p>
            <a:pPr fontAlgn="base"/>
            <a:r>
              <a:rPr lang="en-US" dirty="0">
                <a:solidFill>
                  <a:schemeClr val="bg1"/>
                </a:solidFill>
              </a:rPr>
              <a:t>They will come for in the resurrection but in the terrestrial glory </a:t>
            </a:r>
          </a:p>
          <a:p>
            <a:pPr fontAlgn="base"/>
            <a:endParaRPr lang="en-US" dirty="0">
              <a:solidFill>
                <a:schemeClr val="bg1"/>
              </a:solidFill>
            </a:endParaRPr>
          </a:p>
        </p:txBody>
      </p:sp>
      <p:sp>
        <p:nvSpPr>
          <p:cNvPr id="7" name="TextBox 6"/>
          <p:cNvSpPr txBox="1"/>
          <p:nvPr/>
        </p:nvSpPr>
        <p:spPr>
          <a:xfrm>
            <a:off x="5440680" y="3755137"/>
            <a:ext cx="5715000" cy="2554545"/>
          </a:xfrm>
          <a:prstGeom prst="rect">
            <a:avLst/>
          </a:prstGeom>
          <a:noFill/>
        </p:spPr>
        <p:txBody>
          <a:bodyPr wrap="square" rtlCol="0">
            <a:spAutoFit/>
          </a:bodyPr>
          <a:lstStyle/>
          <a:p>
            <a:pPr fontAlgn="base"/>
            <a:r>
              <a:rPr lang="en-US" sz="2000" i="1" dirty="0">
                <a:solidFill>
                  <a:schemeClr val="bg1"/>
                </a:solidFill>
              </a:rPr>
              <a:t>Little children also have eternal life</a:t>
            </a:r>
          </a:p>
          <a:p>
            <a:pPr fontAlgn="base"/>
            <a:r>
              <a:rPr lang="en-US" sz="2000" i="1" dirty="0">
                <a:solidFill>
                  <a:schemeClr val="bg1"/>
                </a:solidFill>
              </a:rPr>
              <a:t>“…little children shall be saved. They are alive in Christ an shall have eternal life. For them the family unit will continues, and the </a:t>
            </a:r>
            <a:r>
              <a:rPr lang="en-US" sz="2000" i="1" dirty="0" err="1">
                <a:solidFill>
                  <a:schemeClr val="bg1"/>
                </a:solidFill>
              </a:rPr>
              <a:t>fulness</a:t>
            </a:r>
            <a:r>
              <a:rPr lang="en-US" sz="2000" i="1" dirty="0">
                <a:solidFill>
                  <a:schemeClr val="bg1"/>
                </a:solidFill>
              </a:rPr>
              <a:t> of exaltation is theirs. No blessing shall be withheld. They shall rise in immortal glory, grow to full maturity, and live forever in the highest heaven of the celestial kingdom.”</a:t>
            </a:r>
          </a:p>
          <a:p>
            <a:pPr fontAlgn="base"/>
            <a:r>
              <a:rPr lang="en-US" sz="2000" i="1" dirty="0">
                <a:solidFill>
                  <a:schemeClr val="bg1"/>
                </a:solidFill>
              </a:rPr>
              <a:t>Bruce R. </a:t>
            </a:r>
            <a:r>
              <a:rPr lang="en-US" sz="2000" i="1" dirty="0" err="1">
                <a:solidFill>
                  <a:schemeClr val="bg1"/>
                </a:solidFill>
              </a:rPr>
              <a:t>McConkie</a:t>
            </a:r>
            <a:endParaRPr lang="en-US" sz="2000" i="1" dirty="0">
              <a:solidFill>
                <a:schemeClr val="bg1"/>
              </a:solidFill>
            </a:endParaRPr>
          </a:p>
        </p:txBody>
      </p:sp>
      <p:grpSp>
        <p:nvGrpSpPr>
          <p:cNvPr id="12" name="Group 11">
            <a:extLst>
              <a:ext uri="{FF2B5EF4-FFF2-40B4-BE49-F238E27FC236}">
                <a16:creationId xmlns:a16="http://schemas.microsoft.com/office/drawing/2014/main" id="{286CB056-5DAE-4D3A-AC66-1C0C38842628}"/>
              </a:ext>
            </a:extLst>
          </p:cNvPr>
          <p:cNvGrpSpPr/>
          <p:nvPr/>
        </p:nvGrpSpPr>
        <p:grpSpPr>
          <a:xfrm>
            <a:off x="2371344" y="2930271"/>
            <a:ext cx="2761488" cy="3609992"/>
            <a:chOff x="2343912" y="3076575"/>
            <a:chExt cx="2761488" cy="3609992"/>
          </a:xfrm>
        </p:grpSpPr>
        <p:pic>
          <p:nvPicPr>
            <p:cNvPr id="10" name="Picture 9">
              <a:extLst>
                <a:ext uri="{FF2B5EF4-FFF2-40B4-BE49-F238E27FC236}">
                  <a16:creationId xmlns:a16="http://schemas.microsoft.com/office/drawing/2014/main" id="{D01E0936-18F0-4BEA-BFD9-ABD9521AB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502" y="3076575"/>
              <a:ext cx="2704898" cy="3433953"/>
            </a:xfrm>
            <a:prstGeom prst="rect">
              <a:avLst/>
            </a:prstGeom>
          </p:spPr>
        </p:pic>
        <p:sp>
          <p:nvSpPr>
            <p:cNvPr id="11" name="TextBox 10">
              <a:extLst>
                <a:ext uri="{FF2B5EF4-FFF2-40B4-BE49-F238E27FC236}">
                  <a16:creationId xmlns:a16="http://schemas.microsoft.com/office/drawing/2014/main" id="{B4670939-B9EA-4D4F-9E04-7685C5418539}"/>
                </a:ext>
              </a:extLst>
            </p:cNvPr>
            <p:cNvSpPr txBox="1"/>
            <p:nvPr/>
          </p:nvSpPr>
          <p:spPr>
            <a:xfrm>
              <a:off x="2343912" y="6455735"/>
              <a:ext cx="1341120" cy="230832"/>
            </a:xfrm>
            <a:prstGeom prst="rect">
              <a:avLst/>
            </a:prstGeom>
            <a:noFill/>
          </p:spPr>
          <p:txBody>
            <a:bodyPr wrap="square" rtlCol="0">
              <a:spAutoFit/>
            </a:bodyPr>
            <a:lstStyle/>
            <a:p>
              <a:r>
                <a:rPr lang="en-US" sz="900" dirty="0">
                  <a:solidFill>
                    <a:schemeClr val="bg1"/>
                  </a:solidFill>
                </a:rPr>
                <a:t>Dan Freed</a:t>
              </a:r>
            </a:p>
          </p:txBody>
        </p:sp>
      </p:grpSp>
      <p:pic>
        <p:nvPicPr>
          <p:cNvPr id="14" name="Picture 13">
            <a:extLst>
              <a:ext uri="{FF2B5EF4-FFF2-40B4-BE49-F238E27FC236}">
                <a16:creationId xmlns:a16="http://schemas.microsoft.com/office/drawing/2014/main" id="{160BA9F3-1465-441B-ADEF-583E17F31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8248" y="5462778"/>
            <a:ext cx="801624" cy="1118934"/>
          </a:xfrm>
          <a:prstGeom prst="rect">
            <a:avLst/>
          </a:prstGeom>
        </p:spPr>
      </p:pic>
    </p:spTree>
    <p:extLst>
      <p:ext uri="{BB962C8B-B14F-4D97-AF65-F5344CB8AC3E}">
        <p14:creationId xmlns:p14="http://schemas.microsoft.com/office/powerpoint/2010/main" val="21427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65CC0E-7104-4D6D-90D0-5453C331E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97536" y="6550223"/>
            <a:ext cx="9144000" cy="307777"/>
          </a:xfrm>
          <a:prstGeom prst="rect">
            <a:avLst/>
          </a:prstGeom>
          <a:noFill/>
        </p:spPr>
        <p:txBody>
          <a:bodyPr wrap="square" rtlCol="0">
            <a:spAutoFit/>
          </a:bodyPr>
          <a:lstStyle/>
          <a:p>
            <a:r>
              <a:rPr lang="en-US" sz="1400" dirty="0">
                <a:solidFill>
                  <a:schemeClr val="bg1"/>
                </a:solidFill>
              </a:rPr>
              <a:t>Mosiah 15:26; Mosiah 2:37: D&amp;C 76:81-85</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Rebel Against God</a:t>
            </a:r>
          </a:p>
        </p:txBody>
      </p:sp>
      <p:sp>
        <p:nvSpPr>
          <p:cNvPr id="6" name="Rectangle 5"/>
          <p:cNvSpPr/>
          <p:nvPr/>
        </p:nvSpPr>
        <p:spPr>
          <a:xfrm>
            <a:off x="1600200" y="840266"/>
            <a:ext cx="8991600" cy="646331"/>
          </a:xfrm>
          <a:prstGeom prst="rect">
            <a:avLst/>
          </a:prstGeom>
        </p:spPr>
        <p:txBody>
          <a:bodyPr wrap="square">
            <a:spAutoFit/>
          </a:bodyPr>
          <a:lstStyle/>
          <a:p>
            <a:pPr fontAlgn="base"/>
            <a:r>
              <a:rPr lang="en-US" dirty="0">
                <a:solidFill>
                  <a:schemeClr val="bg1"/>
                </a:solidFill>
              </a:rPr>
              <a:t>Fear—humble reverence</a:t>
            </a:r>
          </a:p>
          <a:p>
            <a:pPr fontAlgn="base"/>
            <a:endParaRPr lang="en-US" dirty="0">
              <a:solidFill>
                <a:schemeClr val="bg1"/>
              </a:solidFill>
            </a:endParaRPr>
          </a:p>
        </p:txBody>
      </p:sp>
      <p:sp>
        <p:nvSpPr>
          <p:cNvPr id="7" name="TextBox 6"/>
          <p:cNvSpPr txBox="1"/>
          <p:nvPr/>
        </p:nvSpPr>
        <p:spPr>
          <a:xfrm>
            <a:off x="4724400" y="1507069"/>
            <a:ext cx="5715000" cy="3785652"/>
          </a:xfrm>
          <a:prstGeom prst="rect">
            <a:avLst/>
          </a:prstGeom>
          <a:noFill/>
        </p:spPr>
        <p:txBody>
          <a:bodyPr wrap="square" rtlCol="0">
            <a:spAutoFit/>
          </a:bodyPr>
          <a:lstStyle/>
          <a:p>
            <a:pPr fontAlgn="base"/>
            <a:r>
              <a:rPr lang="en-US" sz="2000" dirty="0">
                <a:solidFill>
                  <a:schemeClr val="bg1"/>
                </a:solidFill>
              </a:rPr>
              <a:t>Those who “rebel against God and die in their sins” will not and cannot be redeemed unto salvation</a:t>
            </a:r>
          </a:p>
          <a:p>
            <a:pPr fontAlgn="base"/>
            <a:endParaRPr lang="en-US" sz="2000" dirty="0">
              <a:solidFill>
                <a:schemeClr val="bg1"/>
              </a:solidFill>
            </a:endParaRPr>
          </a:p>
          <a:p>
            <a:pPr fontAlgn="base"/>
            <a:r>
              <a:rPr lang="en-US" sz="2000" dirty="0">
                <a:solidFill>
                  <a:schemeClr val="bg1"/>
                </a:solidFill>
              </a:rPr>
              <a:t>Those who reject the higher counsel from God and his prophets are natural enemies to God.</a:t>
            </a:r>
          </a:p>
          <a:p>
            <a:pPr fontAlgn="base"/>
            <a:endParaRPr lang="en-US" sz="2000" dirty="0">
              <a:solidFill>
                <a:schemeClr val="bg1"/>
              </a:solidFill>
            </a:endParaRPr>
          </a:p>
          <a:p>
            <a:pPr fontAlgn="base"/>
            <a:r>
              <a:rPr lang="en-US" sz="2000" dirty="0">
                <a:solidFill>
                  <a:schemeClr val="bg1"/>
                </a:solidFill>
              </a:rPr>
              <a:t>Those who are liars, sorcerers, adulterers, whoremongers will suffer the “wrath of God”</a:t>
            </a:r>
          </a:p>
          <a:p>
            <a:pPr fontAlgn="base"/>
            <a:endParaRPr lang="en-US" sz="2000" dirty="0">
              <a:solidFill>
                <a:schemeClr val="bg1"/>
              </a:solidFill>
            </a:endParaRPr>
          </a:p>
          <a:p>
            <a:pPr fontAlgn="base"/>
            <a:r>
              <a:rPr lang="en-US" sz="2000" dirty="0">
                <a:solidFill>
                  <a:schemeClr val="bg1"/>
                </a:solidFill>
              </a:rPr>
              <a:t>These are they </a:t>
            </a:r>
            <a:r>
              <a:rPr lang="en-US" sz="2000" i="1" dirty="0">
                <a:solidFill>
                  <a:srgbClr val="FFFF00"/>
                </a:solidFill>
              </a:rPr>
              <a:t>“who shall not be redeemed from the devil until the last resurrection, until the Lord, even Christ eh lamb, shall have finished his work.”</a:t>
            </a:r>
          </a:p>
        </p:txBody>
      </p:sp>
      <p:pic>
        <p:nvPicPr>
          <p:cNvPr id="4" name="Picture 3">
            <a:extLst>
              <a:ext uri="{FF2B5EF4-FFF2-40B4-BE49-F238E27FC236}">
                <a16:creationId xmlns:a16="http://schemas.microsoft.com/office/drawing/2014/main" id="{CD7F8038-F675-458E-A740-65B19DCA5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8" y="2475166"/>
            <a:ext cx="3509179" cy="2343722"/>
          </a:xfrm>
          <a:prstGeom prst="rect">
            <a:avLst/>
          </a:prstGeom>
        </p:spPr>
      </p:pic>
    </p:spTree>
    <p:extLst>
      <p:ext uri="{BB962C8B-B14F-4D97-AF65-F5344CB8AC3E}">
        <p14:creationId xmlns:p14="http://schemas.microsoft.com/office/powerpoint/2010/main" val="158717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380273-3FDE-4A6B-BDDB-AB073E049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61544" y="6550223"/>
            <a:ext cx="9144000" cy="307777"/>
          </a:xfrm>
          <a:prstGeom prst="rect">
            <a:avLst/>
          </a:prstGeom>
          <a:noFill/>
        </p:spPr>
        <p:txBody>
          <a:bodyPr wrap="square" rtlCol="0">
            <a:spAutoFit/>
          </a:bodyPr>
          <a:lstStyle/>
          <a:p>
            <a:r>
              <a:rPr lang="en-US" sz="1400" dirty="0" err="1">
                <a:solidFill>
                  <a:schemeClr val="bg1"/>
                </a:solidFill>
              </a:rPr>
              <a:t>Mosiah</a:t>
            </a:r>
            <a:r>
              <a:rPr lang="en-US" sz="1400" dirty="0">
                <a:solidFill>
                  <a:schemeClr val="bg1"/>
                </a:solidFill>
              </a:rPr>
              <a:t> 15:26 and </a:t>
            </a:r>
            <a:r>
              <a:rPr lang="en-US" sz="1400" dirty="0" err="1">
                <a:solidFill>
                  <a:schemeClr val="bg1"/>
                </a:solidFill>
              </a:rPr>
              <a:t>Mosiah</a:t>
            </a:r>
            <a:r>
              <a:rPr lang="en-US" sz="1400" dirty="0">
                <a:solidFill>
                  <a:schemeClr val="bg1"/>
                </a:solidFill>
              </a:rPr>
              <a:t>  16:2-5</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Refuse to Repent</a:t>
            </a:r>
          </a:p>
        </p:txBody>
      </p:sp>
      <p:sp>
        <p:nvSpPr>
          <p:cNvPr id="7" name="TextBox 6"/>
          <p:cNvSpPr txBox="1"/>
          <p:nvPr/>
        </p:nvSpPr>
        <p:spPr>
          <a:xfrm>
            <a:off x="1905000" y="939252"/>
            <a:ext cx="6477000" cy="1631216"/>
          </a:xfrm>
          <a:prstGeom prst="rect">
            <a:avLst/>
          </a:prstGeom>
          <a:noFill/>
        </p:spPr>
        <p:txBody>
          <a:bodyPr wrap="square" rtlCol="0">
            <a:spAutoFit/>
          </a:bodyPr>
          <a:lstStyle/>
          <a:p>
            <a:pPr fontAlgn="base"/>
            <a:r>
              <a:rPr lang="en-US" sz="2000" i="1" dirty="0">
                <a:solidFill>
                  <a:srgbClr val="FFFF00"/>
                </a:solidFill>
              </a:rPr>
              <a:t>For behold, I, God, have suffered these things for all, that they</a:t>
            </a:r>
            <a:r>
              <a:rPr lang="en-US" sz="2000" i="1" baseline="30000" dirty="0">
                <a:solidFill>
                  <a:srgbClr val="FFFF00"/>
                </a:solidFill>
              </a:rPr>
              <a:t> </a:t>
            </a:r>
            <a:r>
              <a:rPr lang="en-US" sz="2000" i="1" dirty="0">
                <a:solidFill>
                  <a:srgbClr val="FFFF00"/>
                </a:solidFill>
              </a:rPr>
              <a:t>might not suffer if they would repent;</a:t>
            </a:r>
          </a:p>
          <a:p>
            <a:pPr fontAlgn="base"/>
            <a:endParaRPr lang="en-US" sz="2000" i="1" dirty="0">
              <a:solidFill>
                <a:srgbClr val="FFFF00"/>
              </a:solidFill>
            </a:endParaRPr>
          </a:p>
          <a:p>
            <a:pPr fontAlgn="base"/>
            <a:r>
              <a:rPr lang="en-US" sz="2000" i="1" dirty="0">
                <a:solidFill>
                  <a:srgbClr val="FFFF00"/>
                </a:solidFill>
              </a:rPr>
              <a:t>But if they would not repent they must suffer even as I;</a:t>
            </a:r>
          </a:p>
          <a:p>
            <a:pPr fontAlgn="base"/>
            <a:r>
              <a:rPr lang="en-US" sz="2000" i="1" dirty="0">
                <a:solidFill>
                  <a:srgbClr val="FFFF00"/>
                </a:solidFill>
              </a:rPr>
              <a:t>D&amp;C  19:16-17</a:t>
            </a:r>
          </a:p>
        </p:txBody>
      </p:sp>
      <p:sp>
        <p:nvSpPr>
          <p:cNvPr id="8" name="TextBox 7"/>
          <p:cNvSpPr txBox="1"/>
          <p:nvPr/>
        </p:nvSpPr>
        <p:spPr>
          <a:xfrm>
            <a:off x="3843528" y="4681728"/>
            <a:ext cx="6477000" cy="1631216"/>
          </a:xfrm>
          <a:prstGeom prst="rect">
            <a:avLst/>
          </a:prstGeom>
          <a:noFill/>
        </p:spPr>
        <p:txBody>
          <a:bodyPr wrap="square" rtlCol="0">
            <a:spAutoFit/>
          </a:bodyPr>
          <a:lstStyle/>
          <a:p>
            <a:pPr fontAlgn="base"/>
            <a:r>
              <a:rPr lang="en-US" sz="2000" dirty="0">
                <a:solidFill>
                  <a:schemeClr val="bg1"/>
                </a:solidFill>
              </a:rPr>
              <a:t>Resurrection is universal</a:t>
            </a:r>
          </a:p>
          <a:p>
            <a:pPr fontAlgn="base"/>
            <a:endParaRPr lang="en-US" sz="2000" dirty="0">
              <a:solidFill>
                <a:schemeClr val="bg1"/>
              </a:solidFill>
            </a:endParaRPr>
          </a:p>
          <a:p>
            <a:pPr fontAlgn="base"/>
            <a:r>
              <a:rPr lang="en-US" sz="2000" dirty="0">
                <a:solidFill>
                  <a:schemeClr val="bg1"/>
                </a:solidFill>
              </a:rPr>
              <a:t>Redemption—the atonement brings a general redemption, only those who repent and live fully the gospel will be redeemed and return to the presence of the Father</a:t>
            </a:r>
          </a:p>
        </p:txBody>
      </p:sp>
      <p:pic>
        <p:nvPicPr>
          <p:cNvPr id="6" name="Picture 5">
            <a:extLst>
              <a:ext uri="{FF2B5EF4-FFF2-40B4-BE49-F238E27FC236}">
                <a16:creationId xmlns:a16="http://schemas.microsoft.com/office/drawing/2014/main" id="{C5120978-E1FA-40B6-806F-EB5104182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788" y="2552622"/>
            <a:ext cx="4343591" cy="1863338"/>
          </a:xfrm>
          <a:prstGeom prst="rect">
            <a:avLst/>
          </a:prstGeom>
        </p:spPr>
      </p:pic>
    </p:spTree>
    <p:extLst>
      <p:ext uri="{BB962C8B-B14F-4D97-AF65-F5344CB8AC3E}">
        <p14:creationId xmlns:p14="http://schemas.microsoft.com/office/powerpoint/2010/main" val="196780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8EFCE6-1755-4970-A02D-490CCDD6F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79832" y="6550223"/>
            <a:ext cx="9144000" cy="307777"/>
          </a:xfrm>
          <a:prstGeom prst="rect">
            <a:avLst/>
          </a:prstGeom>
          <a:noFill/>
        </p:spPr>
        <p:txBody>
          <a:bodyPr wrap="square" rtlCol="0">
            <a:spAutoFit/>
          </a:bodyPr>
          <a:lstStyle/>
          <a:p>
            <a:r>
              <a:rPr lang="en-US" sz="1400" dirty="0" err="1">
                <a:solidFill>
                  <a:schemeClr val="bg1"/>
                </a:solidFill>
              </a:rPr>
              <a:t>Mosiah</a:t>
            </a:r>
            <a:r>
              <a:rPr lang="en-US" sz="1400" dirty="0">
                <a:solidFill>
                  <a:schemeClr val="bg1"/>
                </a:solidFill>
              </a:rPr>
              <a:t> 15:27</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Glory and Exaltation</a:t>
            </a:r>
          </a:p>
        </p:txBody>
      </p:sp>
      <p:sp>
        <p:nvSpPr>
          <p:cNvPr id="7" name="TextBox 6"/>
          <p:cNvSpPr txBox="1"/>
          <p:nvPr/>
        </p:nvSpPr>
        <p:spPr>
          <a:xfrm>
            <a:off x="1981200" y="1030745"/>
            <a:ext cx="5715000" cy="1631216"/>
          </a:xfrm>
          <a:prstGeom prst="rect">
            <a:avLst/>
          </a:prstGeom>
          <a:noFill/>
        </p:spPr>
        <p:txBody>
          <a:bodyPr wrap="square" rtlCol="0">
            <a:spAutoFit/>
          </a:bodyPr>
          <a:lstStyle/>
          <a:p>
            <a:pPr fontAlgn="base"/>
            <a:r>
              <a:rPr lang="en-US" sz="2000" dirty="0">
                <a:solidFill>
                  <a:schemeClr val="bg1"/>
                </a:solidFill>
              </a:rPr>
              <a:t>“Salvation consists in the glory, authority, majesty, power and dominion which Jehovah possesses and in nothing else; and no being can possess it but himself or one like him.” </a:t>
            </a:r>
          </a:p>
          <a:p>
            <a:pPr fontAlgn="base"/>
            <a:r>
              <a:rPr lang="en-US" sz="2000" dirty="0">
                <a:solidFill>
                  <a:schemeClr val="bg1"/>
                </a:solidFill>
              </a:rPr>
              <a:t>Joseph Smith</a:t>
            </a:r>
          </a:p>
        </p:txBody>
      </p:sp>
      <p:sp>
        <p:nvSpPr>
          <p:cNvPr id="8" name="TextBox 7"/>
          <p:cNvSpPr txBox="1"/>
          <p:nvPr/>
        </p:nvSpPr>
        <p:spPr>
          <a:xfrm>
            <a:off x="3226879" y="3987718"/>
            <a:ext cx="5715000" cy="2554545"/>
          </a:xfrm>
          <a:prstGeom prst="rect">
            <a:avLst/>
          </a:prstGeom>
          <a:noFill/>
        </p:spPr>
        <p:txBody>
          <a:bodyPr wrap="square" rtlCol="0">
            <a:spAutoFit/>
          </a:bodyPr>
          <a:lstStyle/>
          <a:p>
            <a:pPr fontAlgn="base"/>
            <a:r>
              <a:rPr lang="en-US" sz="2000" dirty="0">
                <a:solidFill>
                  <a:schemeClr val="bg1"/>
                </a:solidFill>
              </a:rPr>
              <a:t>Salvation is eternal life—highest in the heavens</a:t>
            </a:r>
          </a:p>
          <a:p>
            <a:pPr fontAlgn="base"/>
            <a:endParaRPr lang="en-US" sz="2000" dirty="0">
              <a:solidFill>
                <a:schemeClr val="bg1"/>
              </a:solidFill>
            </a:endParaRPr>
          </a:p>
          <a:p>
            <a:pPr fontAlgn="base"/>
            <a:r>
              <a:rPr lang="en-US" sz="2000" dirty="0">
                <a:solidFill>
                  <a:schemeClr val="bg1"/>
                </a:solidFill>
              </a:rPr>
              <a:t>Exaltation—the glories of celestial kingdom—eternal life—salvation</a:t>
            </a:r>
          </a:p>
          <a:p>
            <a:pPr fontAlgn="base"/>
            <a:endParaRPr lang="en-US" sz="2000" dirty="0">
              <a:solidFill>
                <a:schemeClr val="bg1"/>
              </a:solidFill>
            </a:endParaRPr>
          </a:p>
          <a:p>
            <a:pPr fontAlgn="base"/>
            <a:r>
              <a:rPr lang="en-US" sz="2000" dirty="0">
                <a:solidFill>
                  <a:schemeClr val="bg1"/>
                </a:solidFill>
              </a:rPr>
              <a:t>To be saved is to be exalted—qualifies  to be part of the Church of the Firstborn, the Church of the Exalted</a:t>
            </a:r>
          </a:p>
          <a:p>
            <a:pPr fontAlgn="base"/>
            <a:r>
              <a:rPr lang="en-US" sz="2000" dirty="0">
                <a:solidFill>
                  <a:schemeClr val="bg1"/>
                </a:solidFill>
              </a:rPr>
              <a:t>Life Beyond</a:t>
            </a:r>
          </a:p>
        </p:txBody>
      </p:sp>
      <p:pic>
        <p:nvPicPr>
          <p:cNvPr id="6" name="Picture 5">
            <a:extLst>
              <a:ext uri="{FF2B5EF4-FFF2-40B4-BE49-F238E27FC236}">
                <a16:creationId xmlns:a16="http://schemas.microsoft.com/office/drawing/2014/main" id="{5A28D703-7054-47CC-8822-767D72E39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739" y="1624393"/>
            <a:ext cx="3482437" cy="2325815"/>
          </a:xfrm>
          <a:prstGeom prst="rect">
            <a:avLst/>
          </a:prstGeom>
        </p:spPr>
      </p:pic>
      <p:pic>
        <p:nvPicPr>
          <p:cNvPr id="12" name="Picture 11">
            <a:extLst>
              <a:ext uri="{FF2B5EF4-FFF2-40B4-BE49-F238E27FC236}">
                <a16:creationId xmlns:a16="http://schemas.microsoft.com/office/drawing/2014/main" id="{4D9604C3-7BB2-44E6-92CC-2500C3D6B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616" y="1185672"/>
            <a:ext cx="1020558" cy="1237488"/>
          </a:xfrm>
          <a:prstGeom prst="rect">
            <a:avLst/>
          </a:prstGeom>
        </p:spPr>
      </p:pic>
    </p:spTree>
    <p:extLst>
      <p:ext uri="{BB962C8B-B14F-4D97-AF65-F5344CB8AC3E}">
        <p14:creationId xmlns:p14="http://schemas.microsoft.com/office/powerpoint/2010/main" val="249739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AF2CA6-7CA8-4EC5-A13A-38384352E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88392" y="6550223"/>
            <a:ext cx="9144000" cy="307777"/>
          </a:xfrm>
          <a:prstGeom prst="rect">
            <a:avLst/>
          </a:prstGeom>
          <a:noFill/>
        </p:spPr>
        <p:txBody>
          <a:bodyPr wrap="square" rtlCol="0">
            <a:spAutoFit/>
          </a:bodyPr>
          <a:lstStyle/>
          <a:p>
            <a:r>
              <a:rPr lang="en-US" sz="1400" dirty="0">
                <a:solidFill>
                  <a:schemeClr val="bg1"/>
                </a:solidFill>
              </a:rPr>
              <a:t>Mosiah 15:28-31 and </a:t>
            </a:r>
            <a:r>
              <a:rPr lang="en-US" sz="1400" dirty="0" err="1">
                <a:solidFill>
                  <a:schemeClr val="bg1"/>
                </a:solidFill>
              </a:rPr>
              <a:t>Mosaih</a:t>
            </a:r>
            <a:r>
              <a:rPr lang="en-US" sz="1400" dirty="0">
                <a:solidFill>
                  <a:schemeClr val="bg1"/>
                </a:solidFill>
              </a:rPr>
              <a:t> 16:1; Mosiah 27:31: D&amp;C 88:104</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err="1">
                <a:solidFill>
                  <a:schemeClr val="bg1"/>
                </a:solidFill>
                <a:latin typeface="Vivaldi" pitchFamily="66" charset="0"/>
              </a:rPr>
              <a:t>Abinadi</a:t>
            </a:r>
            <a:r>
              <a:rPr lang="en-US" sz="5400" dirty="0">
                <a:solidFill>
                  <a:schemeClr val="bg1"/>
                </a:solidFill>
                <a:latin typeface="Vivaldi" pitchFamily="66" charset="0"/>
              </a:rPr>
              <a:t> Quotes Isaiah </a:t>
            </a:r>
          </a:p>
        </p:txBody>
      </p:sp>
      <p:sp>
        <p:nvSpPr>
          <p:cNvPr id="7" name="TextBox 6"/>
          <p:cNvSpPr txBox="1"/>
          <p:nvPr/>
        </p:nvSpPr>
        <p:spPr>
          <a:xfrm>
            <a:off x="1981200" y="1030746"/>
            <a:ext cx="5715000" cy="2246769"/>
          </a:xfrm>
          <a:prstGeom prst="rect">
            <a:avLst/>
          </a:prstGeom>
          <a:noFill/>
        </p:spPr>
        <p:txBody>
          <a:bodyPr wrap="square" rtlCol="0">
            <a:spAutoFit/>
          </a:bodyPr>
          <a:lstStyle/>
          <a:p>
            <a:pPr fontAlgn="base"/>
            <a:r>
              <a:rPr lang="en-US" sz="2000" dirty="0">
                <a:solidFill>
                  <a:schemeClr val="bg1"/>
                </a:solidFill>
              </a:rPr>
              <a:t>Isaiah 52:8-10</a:t>
            </a:r>
          </a:p>
          <a:p>
            <a:pPr fontAlgn="base"/>
            <a:endParaRPr lang="en-US" sz="2000" dirty="0">
              <a:solidFill>
                <a:schemeClr val="bg1"/>
              </a:solidFill>
            </a:endParaRPr>
          </a:p>
          <a:p>
            <a:pPr fontAlgn="base"/>
            <a:r>
              <a:rPr lang="en-US" sz="2000" dirty="0" err="1">
                <a:solidFill>
                  <a:schemeClr val="bg1"/>
                </a:solidFill>
              </a:rPr>
              <a:t>Abinadi</a:t>
            </a:r>
            <a:r>
              <a:rPr lang="en-US" sz="2000" dirty="0">
                <a:solidFill>
                  <a:schemeClr val="bg1"/>
                </a:solidFill>
              </a:rPr>
              <a:t> rejoices in the coming glory of the Millennium, that era of consummate peace when Christ will have won the victory and when that old serpent, even Satan, will have been bound and consigned to the bottomless pit for a thousand years</a:t>
            </a:r>
          </a:p>
        </p:txBody>
      </p:sp>
      <p:sp>
        <p:nvSpPr>
          <p:cNvPr id="8" name="TextBox 7"/>
          <p:cNvSpPr txBox="1"/>
          <p:nvPr/>
        </p:nvSpPr>
        <p:spPr>
          <a:xfrm>
            <a:off x="4724400" y="3810001"/>
            <a:ext cx="5715000" cy="2246769"/>
          </a:xfrm>
          <a:prstGeom prst="rect">
            <a:avLst/>
          </a:prstGeom>
          <a:noFill/>
        </p:spPr>
        <p:txBody>
          <a:bodyPr wrap="square" rtlCol="0">
            <a:spAutoFit/>
          </a:bodyPr>
          <a:lstStyle/>
          <a:p>
            <a:pPr fontAlgn="base"/>
            <a:r>
              <a:rPr lang="en-US" sz="2000" dirty="0">
                <a:solidFill>
                  <a:schemeClr val="bg1"/>
                </a:solidFill>
              </a:rPr>
              <a:t>See eye to eye—To be united</a:t>
            </a:r>
          </a:p>
          <a:p>
            <a:pPr fontAlgn="base"/>
            <a:endParaRPr lang="en-US" sz="2000" dirty="0">
              <a:solidFill>
                <a:schemeClr val="bg1"/>
              </a:solidFill>
            </a:endParaRPr>
          </a:p>
          <a:p>
            <a:pPr fontAlgn="base"/>
            <a:r>
              <a:rPr lang="en-US" sz="2000" dirty="0">
                <a:solidFill>
                  <a:schemeClr val="bg1"/>
                </a:solidFill>
              </a:rPr>
              <a:t>Being of one mind</a:t>
            </a:r>
          </a:p>
          <a:p>
            <a:pPr fontAlgn="base"/>
            <a:endParaRPr lang="en-US" sz="2000" dirty="0">
              <a:solidFill>
                <a:schemeClr val="bg1"/>
              </a:solidFill>
            </a:endParaRPr>
          </a:p>
          <a:p>
            <a:pPr fontAlgn="base"/>
            <a:r>
              <a:rPr lang="en-US" sz="2000" dirty="0">
                <a:solidFill>
                  <a:schemeClr val="bg1"/>
                </a:solidFill>
              </a:rPr>
              <a:t>In the Millennial day those of every nation, kindred, and tongue will feel compelled to acknowledge the power of Israel’s God.</a:t>
            </a:r>
          </a:p>
        </p:txBody>
      </p:sp>
      <p:pic>
        <p:nvPicPr>
          <p:cNvPr id="4" name="Picture 3">
            <a:extLst>
              <a:ext uri="{FF2B5EF4-FFF2-40B4-BE49-F238E27FC236}">
                <a16:creationId xmlns:a16="http://schemas.microsoft.com/office/drawing/2014/main" id="{43989E3F-F161-4578-9C97-65B1751FE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788" y="3350323"/>
            <a:ext cx="2419731" cy="2877835"/>
          </a:xfrm>
          <a:prstGeom prst="rect">
            <a:avLst/>
          </a:prstGeom>
        </p:spPr>
      </p:pic>
      <p:pic>
        <p:nvPicPr>
          <p:cNvPr id="12" name="Picture 11">
            <a:extLst>
              <a:ext uri="{FF2B5EF4-FFF2-40B4-BE49-F238E27FC236}">
                <a16:creationId xmlns:a16="http://schemas.microsoft.com/office/drawing/2014/main" id="{F553DC6C-6019-41DF-B10C-583A8C691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435" y="1221677"/>
            <a:ext cx="3608518" cy="2399348"/>
          </a:xfrm>
          <a:prstGeom prst="rect">
            <a:avLst/>
          </a:prstGeom>
        </p:spPr>
      </p:pic>
    </p:spTree>
    <p:extLst>
      <p:ext uri="{BB962C8B-B14F-4D97-AF65-F5344CB8AC3E}">
        <p14:creationId xmlns:p14="http://schemas.microsoft.com/office/powerpoint/2010/main" val="11722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B79FA00-6162-4D70-A8E3-5568B2733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34112" y="6550223"/>
            <a:ext cx="9144000" cy="307777"/>
          </a:xfrm>
          <a:prstGeom prst="rect">
            <a:avLst/>
          </a:prstGeom>
          <a:noFill/>
        </p:spPr>
        <p:txBody>
          <a:bodyPr wrap="square" rtlCol="0">
            <a:spAutoFit/>
          </a:bodyPr>
          <a:lstStyle/>
          <a:p>
            <a:r>
              <a:rPr lang="en-US" sz="1400" dirty="0">
                <a:solidFill>
                  <a:schemeClr val="bg1"/>
                </a:solidFill>
              </a:rPr>
              <a:t>Mosiah  16: 6-11</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a:solidFill>
                  <a:schemeClr val="bg1"/>
                </a:solidFill>
                <a:latin typeface="Vivaldi" pitchFamily="66" charset="0"/>
              </a:rPr>
              <a:t>Savior to Redeem Us </a:t>
            </a:r>
          </a:p>
        </p:txBody>
      </p:sp>
      <p:sp>
        <p:nvSpPr>
          <p:cNvPr id="7" name="TextBox 6"/>
          <p:cNvSpPr txBox="1"/>
          <p:nvPr/>
        </p:nvSpPr>
        <p:spPr>
          <a:xfrm>
            <a:off x="1981200" y="1030745"/>
            <a:ext cx="5715000" cy="523220"/>
          </a:xfrm>
          <a:prstGeom prst="rect">
            <a:avLst/>
          </a:prstGeom>
          <a:noFill/>
        </p:spPr>
        <p:txBody>
          <a:bodyPr wrap="square" rtlCol="0">
            <a:spAutoFit/>
          </a:bodyPr>
          <a:lstStyle/>
          <a:p>
            <a:pPr fontAlgn="base"/>
            <a:r>
              <a:rPr lang="en-US" sz="2800" dirty="0">
                <a:solidFill>
                  <a:schemeClr val="bg1"/>
                </a:solidFill>
              </a:rPr>
              <a:t>From death</a:t>
            </a:r>
          </a:p>
        </p:txBody>
      </p:sp>
      <p:sp>
        <p:nvSpPr>
          <p:cNvPr id="8" name="TextBox 7"/>
          <p:cNvSpPr txBox="1"/>
          <p:nvPr/>
        </p:nvSpPr>
        <p:spPr>
          <a:xfrm>
            <a:off x="3733800" y="5181600"/>
            <a:ext cx="5715000" cy="1077218"/>
          </a:xfrm>
          <a:prstGeom prst="rect">
            <a:avLst/>
          </a:prstGeom>
          <a:noFill/>
        </p:spPr>
        <p:txBody>
          <a:bodyPr wrap="square" rtlCol="0">
            <a:spAutoFit/>
          </a:bodyPr>
          <a:lstStyle/>
          <a:p>
            <a:pPr algn="ctr" fontAlgn="base"/>
            <a:r>
              <a:rPr lang="en-US" sz="3200" dirty="0">
                <a:solidFill>
                  <a:srgbClr val="FFFF00"/>
                </a:solidFill>
              </a:rPr>
              <a:t>The Righteous will be in the State of Happiness</a:t>
            </a:r>
          </a:p>
        </p:txBody>
      </p:sp>
      <p:grpSp>
        <p:nvGrpSpPr>
          <p:cNvPr id="6" name="Group 5"/>
          <p:cNvGrpSpPr/>
          <p:nvPr/>
        </p:nvGrpSpPr>
        <p:grpSpPr>
          <a:xfrm>
            <a:off x="2690834" y="2053988"/>
            <a:ext cx="7264400" cy="2743200"/>
            <a:chOff x="1166834" y="2053988"/>
            <a:chExt cx="7264400" cy="2743200"/>
          </a:xfrm>
        </p:grpSpPr>
        <p:grpSp>
          <p:nvGrpSpPr>
            <p:cNvPr id="10" name="Group 18"/>
            <p:cNvGrpSpPr/>
            <p:nvPr/>
          </p:nvGrpSpPr>
          <p:grpSpPr>
            <a:xfrm>
              <a:off x="1166834" y="2053988"/>
              <a:ext cx="7264400" cy="2743200"/>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801724" y="2502279"/>
              <a:ext cx="6019800" cy="1569660"/>
            </a:xfrm>
            <a:prstGeom prst="rect">
              <a:avLst/>
            </a:prstGeom>
          </p:spPr>
          <p:txBody>
            <a:bodyPr wrap="square">
              <a:spAutoFit/>
            </a:bodyPr>
            <a:lstStyle/>
            <a:p>
              <a:pPr algn="ctr"/>
              <a:r>
                <a:rPr lang="en-US" sz="3200" b="1" dirty="0">
                  <a:solidFill>
                    <a:schemeClr val="bg1"/>
                  </a:solidFill>
                </a:rPr>
                <a:t>Because of the Atonement of Jesus Christ, all people will be resurrected.</a:t>
              </a:r>
              <a:r>
                <a:rPr lang="en-US" sz="3200" dirty="0">
                  <a:solidFill>
                    <a:schemeClr val="bg1"/>
                  </a:solidFill>
                </a:rPr>
                <a:t> </a:t>
              </a:r>
            </a:p>
          </p:txBody>
        </p:sp>
      </p:grpSp>
    </p:spTree>
    <p:extLst>
      <p:ext uri="{BB962C8B-B14F-4D97-AF65-F5344CB8AC3E}">
        <p14:creationId xmlns:p14="http://schemas.microsoft.com/office/powerpoint/2010/main" val="16740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270730-47B1-47EF-B45E-50F83D5B5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15824" y="6550223"/>
            <a:ext cx="9144000" cy="307777"/>
          </a:xfrm>
          <a:prstGeom prst="rect">
            <a:avLst/>
          </a:prstGeom>
          <a:noFill/>
        </p:spPr>
        <p:txBody>
          <a:bodyPr wrap="square" rtlCol="0">
            <a:spAutoFit/>
          </a:bodyPr>
          <a:lstStyle/>
          <a:p>
            <a:r>
              <a:rPr lang="en-US" sz="1400" dirty="0">
                <a:solidFill>
                  <a:schemeClr val="bg1"/>
                </a:solidFill>
              </a:rPr>
              <a:t>Mosiah 16:14-15; Mosiah 12:27-28 JFM and RLM</a:t>
            </a:r>
          </a:p>
        </p:txBody>
      </p:sp>
      <p:sp>
        <p:nvSpPr>
          <p:cNvPr id="5" name="TextBox 4"/>
          <p:cNvSpPr txBox="1"/>
          <p:nvPr/>
        </p:nvSpPr>
        <p:spPr>
          <a:xfrm>
            <a:off x="1524000" y="0"/>
            <a:ext cx="9144000" cy="923330"/>
          </a:xfrm>
          <a:prstGeom prst="rect">
            <a:avLst/>
          </a:prstGeom>
          <a:noFill/>
        </p:spPr>
        <p:txBody>
          <a:bodyPr wrap="square" rtlCol="0">
            <a:spAutoFit/>
          </a:bodyPr>
          <a:lstStyle/>
          <a:p>
            <a:pPr algn="ctr">
              <a:tabLst>
                <a:tab pos="3254375" algn="l"/>
              </a:tabLst>
            </a:pPr>
            <a:r>
              <a:rPr lang="en-US" sz="5400" dirty="0" err="1">
                <a:solidFill>
                  <a:schemeClr val="bg1"/>
                </a:solidFill>
                <a:latin typeface="Vivaldi" pitchFamily="66" charset="0"/>
              </a:rPr>
              <a:t>Abinadi’s</a:t>
            </a:r>
            <a:r>
              <a:rPr lang="en-US" sz="5400" dirty="0">
                <a:solidFill>
                  <a:schemeClr val="bg1"/>
                </a:solidFill>
                <a:latin typeface="Vivaldi" pitchFamily="66" charset="0"/>
              </a:rPr>
              <a:t> Testimony</a:t>
            </a:r>
          </a:p>
        </p:txBody>
      </p:sp>
      <p:sp>
        <p:nvSpPr>
          <p:cNvPr id="8" name="TextBox 7"/>
          <p:cNvSpPr txBox="1"/>
          <p:nvPr/>
        </p:nvSpPr>
        <p:spPr>
          <a:xfrm>
            <a:off x="4187952" y="1042203"/>
            <a:ext cx="5715000" cy="2554545"/>
          </a:xfrm>
          <a:prstGeom prst="rect">
            <a:avLst/>
          </a:prstGeom>
          <a:noFill/>
        </p:spPr>
        <p:txBody>
          <a:bodyPr wrap="square" rtlCol="0">
            <a:spAutoFit/>
          </a:bodyPr>
          <a:lstStyle/>
          <a:p>
            <a:pPr fontAlgn="base"/>
            <a:r>
              <a:rPr lang="en-US" sz="2000" dirty="0">
                <a:solidFill>
                  <a:schemeClr val="bg1"/>
                </a:solidFill>
              </a:rPr>
              <a:t>Teach—</a:t>
            </a:r>
          </a:p>
          <a:p>
            <a:pPr fontAlgn="base"/>
            <a:endParaRPr lang="en-US" sz="2000" dirty="0">
              <a:solidFill>
                <a:schemeClr val="bg1"/>
              </a:solidFill>
            </a:endParaRPr>
          </a:p>
          <a:p>
            <a:pPr fontAlgn="base"/>
            <a:r>
              <a:rPr lang="en-US" sz="2000" dirty="0">
                <a:solidFill>
                  <a:schemeClr val="bg1"/>
                </a:solidFill>
              </a:rPr>
              <a:t>The law of Moses</a:t>
            </a:r>
          </a:p>
          <a:p>
            <a:pPr fontAlgn="base"/>
            <a:endParaRPr lang="en-US" sz="2000" dirty="0">
              <a:solidFill>
                <a:schemeClr val="bg1"/>
              </a:solidFill>
            </a:endParaRPr>
          </a:p>
          <a:p>
            <a:pPr fontAlgn="base"/>
            <a:r>
              <a:rPr lang="en-US" sz="2000" dirty="0">
                <a:solidFill>
                  <a:schemeClr val="bg1"/>
                </a:solidFill>
              </a:rPr>
              <a:t>That it is a shadow to come</a:t>
            </a:r>
          </a:p>
          <a:p>
            <a:pPr fontAlgn="base"/>
            <a:endParaRPr lang="en-US" sz="2000" dirty="0">
              <a:solidFill>
                <a:schemeClr val="bg1"/>
              </a:solidFill>
            </a:endParaRPr>
          </a:p>
          <a:p>
            <a:pPr fontAlgn="base"/>
            <a:r>
              <a:rPr lang="en-US" sz="2000" dirty="0">
                <a:solidFill>
                  <a:schemeClr val="bg1"/>
                </a:solidFill>
              </a:rPr>
              <a:t>That redemption comes through Christ the Lord who is the Eternal Father</a:t>
            </a:r>
          </a:p>
        </p:txBody>
      </p:sp>
      <p:sp>
        <p:nvSpPr>
          <p:cNvPr id="9" name="TextBox 8"/>
          <p:cNvSpPr txBox="1"/>
          <p:nvPr/>
        </p:nvSpPr>
        <p:spPr>
          <a:xfrm>
            <a:off x="4329684" y="4678680"/>
            <a:ext cx="3835908" cy="1323439"/>
          </a:xfrm>
          <a:prstGeom prst="rect">
            <a:avLst/>
          </a:prstGeom>
          <a:noFill/>
        </p:spPr>
        <p:txBody>
          <a:bodyPr wrap="square" rtlCol="0">
            <a:spAutoFit/>
          </a:bodyPr>
          <a:lstStyle/>
          <a:p>
            <a:pPr fontAlgn="base"/>
            <a:r>
              <a:rPr lang="en-US" sz="2000" i="1" dirty="0">
                <a:solidFill>
                  <a:srgbClr val="FFFF00"/>
                </a:solidFill>
              </a:rPr>
              <a:t>“It matters not how well the farmer cultivates, nourishes, and tends his field, if he has forgotten to plant his seed.”</a:t>
            </a:r>
          </a:p>
        </p:txBody>
      </p:sp>
      <p:pic>
        <p:nvPicPr>
          <p:cNvPr id="6" name="Picture 5">
            <a:extLst>
              <a:ext uri="{FF2B5EF4-FFF2-40B4-BE49-F238E27FC236}">
                <a16:creationId xmlns:a16="http://schemas.microsoft.com/office/drawing/2014/main" id="{7ACCE4C2-2529-4C3F-BDC8-F6BF57B2E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858" y="797623"/>
            <a:ext cx="3009900" cy="4238625"/>
          </a:xfrm>
          <a:prstGeom prst="rect">
            <a:avLst/>
          </a:prstGeom>
        </p:spPr>
      </p:pic>
      <p:pic>
        <p:nvPicPr>
          <p:cNvPr id="12" name="Picture 11">
            <a:extLst>
              <a:ext uri="{FF2B5EF4-FFF2-40B4-BE49-F238E27FC236}">
                <a16:creationId xmlns:a16="http://schemas.microsoft.com/office/drawing/2014/main" id="{B410F541-E834-4284-82AF-A995AC0D3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4246" y="3987622"/>
            <a:ext cx="3570592" cy="2367458"/>
          </a:xfrm>
          <a:prstGeom prst="rect">
            <a:avLst/>
          </a:prstGeom>
        </p:spPr>
      </p:pic>
    </p:spTree>
    <p:extLst>
      <p:ext uri="{BB962C8B-B14F-4D97-AF65-F5344CB8AC3E}">
        <p14:creationId xmlns:p14="http://schemas.microsoft.com/office/powerpoint/2010/main" val="91720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3DBE2A-FE04-40AB-9CAF-F2B16651E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24968" y="6452617"/>
            <a:ext cx="9144000" cy="307777"/>
          </a:xfrm>
          <a:prstGeom prst="rect">
            <a:avLst/>
          </a:prstGeom>
          <a:noFill/>
        </p:spPr>
        <p:txBody>
          <a:bodyPr wrap="square" rtlCol="0">
            <a:spAutoFit/>
          </a:bodyPr>
          <a:lstStyle/>
          <a:p>
            <a:r>
              <a:rPr lang="en-US" sz="1400" dirty="0">
                <a:solidFill>
                  <a:schemeClr val="bg1"/>
                </a:solidFill>
              </a:rPr>
              <a:t>Mosiah 15:1-4   James E. </a:t>
            </a:r>
            <a:r>
              <a:rPr lang="en-US" sz="1400" dirty="0" err="1">
                <a:solidFill>
                  <a:schemeClr val="bg1"/>
                </a:solidFill>
              </a:rPr>
              <a:t>Talmage</a:t>
            </a:r>
            <a:r>
              <a:rPr lang="en-US" sz="1400" dirty="0">
                <a:solidFill>
                  <a:schemeClr val="bg1"/>
                </a:solidFill>
              </a:rPr>
              <a:t>   see also: Moses 1:31-33; Moses 7:30</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Vivaldi" pitchFamily="66" charset="0"/>
              </a:rPr>
              <a:t>The Ministry--Christ </a:t>
            </a:r>
          </a:p>
        </p:txBody>
      </p:sp>
      <p:sp>
        <p:nvSpPr>
          <p:cNvPr id="6" name="TextBox 5"/>
          <p:cNvSpPr txBox="1"/>
          <p:nvPr/>
        </p:nvSpPr>
        <p:spPr>
          <a:xfrm>
            <a:off x="4648200" y="914401"/>
            <a:ext cx="2971800" cy="461665"/>
          </a:xfrm>
          <a:prstGeom prst="rect">
            <a:avLst/>
          </a:prstGeom>
          <a:noFill/>
        </p:spPr>
        <p:txBody>
          <a:bodyPr wrap="square" rtlCol="0">
            <a:spAutoFit/>
          </a:bodyPr>
          <a:lstStyle/>
          <a:p>
            <a:pPr algn="ctr"/>
            <a:r>
              <a:rPr lang="en-US" sz="2400" dirty="0">
                <a:solidFill>
                  <a:schemeClr val="bg1"/>
                </a:solidFill>
              </a:rPr>
              <a:t>Christ as the Father</a:t>
            </a:r>
          </a:p>
        </p:txBody>
      </p:sp>
      <p:sp>
        <p:nvSpPr>
          <p:cNvPr id="7" name="TextBox 6"/>
          <p:cNvSpPr txBox="1"/>
          <p:nvPr/>
        </p:nvSpPr>
        <p:spPr>
          <a:xfrm>
            <a:off x="1717343" y="1497884"/>
            <a:ext cx="4191000" cy="461665"/>
          </a:xfrm>
          <a:prstGeom prst="rect">
            <a:avLst/>
          </a:prstGeom>
          <a:noFill/>
        </p:spPr>
        <p:txBody>
          <a:bodyPr wrap="square" rtlCol="0">
            <a:spAutoFit/>
          </a:bodyPr>
          <a:lstStyle/>
          <a:p>
            <a:r>
              <a:rPr lang="en-US" sz="2400" i="1" dirty="0">
                <a:solidFill>
                  <a:schemeClr val="bg1"/>
                </a:solidFill>
              </a:rPr>
              <a:t>The Father of Creation</a:t>
            </a:r>
            <a:endParaRPr lang="en-US" sz="2400" dirty="0">
              <a:solidFill>
                <a:schemeClr val="bg1"/>
              </a:solidFill>
            </a:endParaRPr>
          </a:p>
        </p:txBody>
      </p:sp>
      <p:sp>
        <p:nvSpPr>
          <p:cNvPr id="8" name="TextBox 7"/>
          <p:cNvSpPr txBox="1"/>
          <p:nvPr/>
        </p:nvSpPr>
        <p:spPr>
          <a:xfrm>
            <a:off x="1371600" y="2412673"/>
            <a:ext cx="4724400" cy="2862322"/>
          </a:xfrm>
          <a:prstGeom prst="rect">
            <a:avLst/>
          </a:prstGeom>
          <a:noFill/>
        </p:spPr>
        <p:txBody>
          <a:bodyPr wrap="square" rtlCol="0">
            <a:spAutoFit/>
          </a:bodyPr>
          <a:lstStyle/>
          <a:p>
            <a:r>
              <a:rPr lang="en-US" dirty="0">
                <a:solidFill>
                  <a:schemeClr val="bg1"/>
                </a:solidFill>
              </a:rPr>
              <a:t>Jesus is known as Father by virtue of his role as Creator. Long before he became mortal he was directly involved in creation</a:t>
            </a:r>
          </a:p>
          <a:p>
            <a:endParaRPr lang="en-US" dirty="0">
              <a:solidFill>
                <a:schemeClr val="bg1"/>
              </a:solidFill>
            </a:endParaRPr>
          </a:p>
          <a:p>
            <a:r>
              <a:rPr lang="en-US" dirty="0">
                <a:solidFill>
                  <a:schemeClr val="bg1"/>
                </a:solidFill>
              </a:rPr>
              <a:t>“While yet in the premortal existence Jehovah advanced and progressed until he became like unto God. Under the direction of the Father he became the creator of worlds without number, and thus was himself the Lord Omnipotent”</a:t>
            </a:r>
          </a:p>
          <a:p>
            <a:r>
              <a:rPr lang="en-US" dirty="0">
                <a:solidFill>
                  <a:schemeClr val="bg1"/>
                </a:solidFill>
              </a:rPr>
              <a:t>Bruce R. </a:t>
            </a:r>
            <a:r>
              <a:rPr lang="en-US" dirty="0" err="1">
                <a:solidFill>
                  <a:schemeClr val="bg1"/>
                </a:solidFill>
              </a:rPr>
              <a:t>McConkie</a:t>
            </a:r>
            <a:endParaRPr lang="en-US" dirty="0">
              <a:solidFill>
                <a:schemeClr val="bg1"/>
              </a:solidFill>
            </a:endParaRPr>
          </a:p>
        </p:txBody>
      </p:sp>
      <p:pic>
        <p:nvPicPr>
          <p:cNvPr id="11" name="Picture 10">
            <a:extLst>
              <a:ext uri="{FF2B5EF4-FFF2-40B4-BE49-F238E27FC236}">
                <a16:creationId xmlns:a16="http://schemas.microsoft.com/office/drawing/2014/main" id="{CAD3EB18-BFA4-42AD-85F7-D6B1E9AE5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035" y="1807273"/>
            <a:ext cx="5962650" cy="3590925"/>
          </a:xfrm>
          <a:prstGeom prst="rect">
            <a:avLst/>
          </a:prstGeom>
        </p:spPr>
      </p:pic>
      <p:pic>
        <p:nvPicPr>
          <p:cNvPr id="12" name="Picture 11">
            <a:extLst>
              <a:ext uri="{FF2B5EF4-FFF2-40B4-BE49-F238E27FC236}">
                <a16:creationId xmlns:a16="http://schemas.microsoft.com/office/drawing/2014/main" id="{0C308453-59EF-45E1-B677-DDDF9C073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51" y="146304"/>
            <a:ext cx="886648" cy="1179576"/>
          </a:xfrm>
          <a:prstGeom prst="rect">
            <a:avLst/>
          </a:prstGeom>
        </p:spPr>
      </p:pic>
      <p:pic>
        <p:nvPicPr>
          <p:cNvPr id="14" name="Picture 13">
            <a:extLst>
              <a:ext uri="{FF2B5EF4-FFF2-40B4-BE49-F238E27FC236}">
                <a16:creationId xmlns:a16="http://schemas.microsoft.com/office/drawing/2014/main" id="{16A2753A-9B32-4BB8-84F8-0ECFB7FE82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28" y="3688842"/>
            <a:ext cx="947928" cy="1323150"/>
          </a:xfrm>
          <a:prstGeom prst="rect">
            <a:avLst/>
          </a:prstGeom>
        </p:spPr>
      </p:pic>
    </p:spTree>
    <p:extLst>
      <p:ext uri="{BB962C8B-B14F-4D97-AF65-F5344CB8AC3E}">
        <p14:creationId xmlns:p14="http://schemas.microsoft.com/office/powerpoint/2010/main" val="42821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F74575-26A1-4A38-B3C4-D5A46AE51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55448" y="-5417"/>
            <a:ext cx="10207752" cy="5016758"/>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James E. Talmage </a:t>
            </a:r>
            <a:r>
              <a:rPr lang="en-US" sz="1600" i="1" dirty="0">
                <a:solidFill>
                  <a:schemeClr val="bg1"/>
                </a:solidFill>
              </a:rPr>
              <a:t>The Articles of Faith </a:t>
            </a:r>
            <a:r>
              <a:rPr lang="en-US" sz="1600" dirty="0">
                <a:solidFill>
                  <a:schemeClr val="bg1"/>
                </a:solidFill>
              </a:rPr>
              <a:t>p. 465-73</a:t>
            </a:r>
          </a:p>
          <a:p>
            <a:endParaRPr lang="en-US" sz="1600" dirty="0">
              <a:solidFill>
                <a:schemeClr val="bg1"/>
              </a:solidFill>
            </a:endParaRPr>
          </a:p>
          <a:p>
            <a:r>
              <a:rPr lang="en-US" sz="1600" dirty="0">
                <a:solidFill>
                  <a:schemeClr val="bg1"/>
                </a:solidFill>
              </a:rPr>
              <a:t>Bruce R. McConkie </a:t>
            </a:r>
            <a:r>
              <a:rPr lang="en-US" sz="1600" i="1" dirty="0">
                <a:solidFill>
                  <a:schemeClr val="bg1"/>
                </a:solidFill>
              </a:rPr>
              <a:t>The Mystery of Godliness</a:t>
            </a:r>
            <a:r>
              <a:rPr lang="en-US" sz="1600" dirty="0">
                <a:solidFill>
                  <a:schemeClr val="bg1"/>
                </a:solidFill>
              </a:rPr>
              <a:t> p 52</a:t>
            </a:r>
          </a:p>
          <a:p>
            <a:r>
              <a:rPr lang="en-US" sz="1600" dirty="0">
                <a:solidFill>
                  <a:schemeClr val="bg1"/>
                </a:solidFill>
              </a:rPr>
              <a:t>	</a:t>
            </a:r>
            <a:r>
              <a:rPr lang="en-US" sz="1600" i="1" dirty="0">
                <a:solidFill>
                  <a:schemeClr val="bg1"/>
                </a:solidFill>
              </a:rPr>
              <a:t>Promised Messiah </a:t>
            </a:r>
            <a:r>
              <a:rPr lang="en-US" sz="1600" dirty="0">
                <a:solidFill>
                  <a:schemeClr val="bg1"/>
                </a:solidFill>
              </a:rPr>
              <a:t>p. 63,371</a:t>
            </a:r>
          </a:p>
          <a:p>
            <a:r>
              <a:rPr lang="en-US" sz="1600" i="1" dirty="0">
                <a:solidFill>
                  <a:schemeClr val="bg1"/>
                </a:solidFill>
              </a:rPr>
              <a:t>	The Salvation of Little Children p. 3,7 also the Life Beyond, chapter 8, 134</a:t>
            </a:r>
          </a:p>
          <a:p>
            <a:endParaRPr lang="en-US" sz="1600" i="1" dirty="0">
              <a:solidFill>
                <a:schemeClr val="bg1"/>
              </a:solidFill>
            </a:endParaRPr>
          </a:p>
          <a:p>
            <a:r>
              <a:rPr lang="en-US" sz="1600" dirty="0">
                <a:solidFill>
                  <a:schemeClr val="bg1"/>
                </a:solidFill>
              </a:rPr>
              <a:t>Joseph Fielding Smith </a:t>
            </a:r>
            <a:r>
              <a:rPr lang="en-US" sz="1600" i="1" dirty="0">
                <a:solidFill>
                  <a:schemeClr val="bg1"/>
                </a:solidFill>
              </a:rPr>
              <a:t>Doctrines of Salvation</a:t>
            </a:r>
            <a:r>
              <a:rPr lang="en-US" sz="1600" dirty="0">
                <a:solidFill>
                  <a:schemeClr val="bg1"/>
                </a:solidFill>
              </a:rPr>
              <a:t> 1:27</a:t>
            </a:r>
          </a:p>
          <a:p>
            <a:endParaRPr lang="en-US" sz="1600" dirty="0">
              <a:solidFill>
                <a:schemeClr val="bg1"/>
              </a:solidFill>
            </a:endParaRPr>
          </a:p>
          <a:p>
            <a:r>
              <a:rPr lang="en-US" sz="1600" dirty="0">
                <a:solidFill>
                  <a:schemeClr val="bg1"/>
                </a:solidFill>
              </a:rPr>
              <a:t>Joseph Smith </a:t>
            </a:r>
            <a:r>
              <a:rPr lang="en-US" sz="1600" i="1" dirty="0">
                <a:solidFill>
                  <a:schemeClr val="bg1"/>
                </a:solidFill>
              </a:rPr>
              <a:t>Lectures on Faith </a:t>
            </a:r>
            <a:r>
              <a:rPr lang="en-US" sz="1600" dirty="0">
                <a:solidFill>
                  <a:schemeClr val="bg1"/>
                </a:solidFill>
              </a:rPr>
              <a:t>5:2, 7:9</a:t>
            </a:r>
          </a:p>
          <a:p>
            <a:endParaRPr lang="en-US" sz="1600" dirty="0">
              <a:solidFill>
                <a:schemeClr val="bg1"/>
              </a:solidFill>
            </a:endParaRPr>
          </a:p>
          <a:p>
            <a:r>
              <a:rPr lang="en-US" sz="1600" dirty="0">
                <a:solidFill>
                  <a:schemeClr val="bg1"/>
                </a:solidFill>
              </a:rPr>
              <a:t>Joseph Fielding </a:t>
            </a:r>
            <a:r>
              <a:rPr lang="en-US" sz="1600" dirty="0" err="1">
                <a:solidFill>
                  <a:schemeClr val="bg1"/>
                </a:solidFill>
              </a:rPr>
              <a:t>McConkie</a:t>
            </a:r>
            <a:r>
              <a:rPr lang="en-US" sz="1600" dirty="0">
                <a:solidFill>
                  <a:schemeClr val="bg1"/>
                </a:solidFill>
              </a:rPr>
              <a:t> and Robert L. Millet </a:t>
            </a:r>
            <a:r>
              <a:rPr lang="en-US" sz="1600" i="1" dirty="0">
                <a:solidFill>
                  <a:schemeClr val="bg1"/>
                </a:solidFill>
              </a:rPr>
              <a:t>Doctrinal Commentary on the Book of Mormon</a:t>
            </a:r>
            <a:r>
              <a:rPr lang="en-US" sz="1600" dirty="0">
                <a:solidFill>
                  <a:schemeClr val="bg1"/>
                </a:solidFill>
              </a:rPr>
              <a:t> Vol. 2 p. 225-243</a:t>
            </a:r>
          </a:p>
          <a:p>
            <a:endParaRPr lang="en-US" sz="1600" dirty="0">
              <a:solidFill>
                <a:schemeClr val="bg1"/>
              </a:solidFill>
            </a:endParaRPr>
          </a:p>
          <a:p>
            <a:r>
              <a:rPr lang="en-US" sz="1600" dirty="0">
                <a:solidFill>
                  <a:schemeClr val="bg1"/>
                </a:solidFill>
              </a:rPr>
              <a:t>Tad R. Callister </a:t>
            </a:r>
            <a:r>
              <a:rPr lang="en-US" sz="1600" i="1" dirty="0">
                <a:solidFill>
                  <a:schemeClr val="bg1"/>
                </a:solidFill>
              </a:rPr>
              <a:t>Infinite Atonement </a:t>
            </a:r>
            <a:r>
              <a:rPr lang="en-US" sz="1600" dirty="0">
                <a:solidFill>
                  <a:schemeClr val="bg1"/>
                </a:solidFill>
              </a:rPr>
              <a:t>p.310</a:t>
            </a:r>
          </a:p>
          <a:p>
            <a:endParaRPr lang="en-US" sz="1600" dirty="0">
              <a:solidFill>
                <a:schemeClr val="bg1"/>
              </a:solidFill>
            </a:endParaRPr>
          </a:p>
          <a:p>
            <a:r>
              <a:rPr lang="en-US" sz="1600" dirty="0">
                <a:solidFill>
                  <a:schemeClr val="bg1"/>
                </a:solidFill>
              </a:rPr>
              <a:t>Richard G. Scott “The Atonement Can Secure Your Peace and Happiness,”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Nov. 2006, 42).</a:t>
            </a:r>
          </a:p>
          <a:p>
            <a:endParaRPr lang="en-US" sz="1600" dirty="0">
              <a:solidFill>
                <a:schemeClr val="bg1"/>
              </a:solidFill>
            </a:endParaRPr>
          </a:p>
          <a:p>
            <a:r>
              <a:rPr lang="en-US" sz="1600" dirty="0">
                <a:solidFill>
                  <a:schemeClr val="bg1"/>
                </a:solidFill>
              </a:rPr>
              <a:t>Thomas S. Monson </a:t>
            </a:r>
            <a:r>
              <a:rPr lang="en-US" sz="1600" i="1" dirty="0">
                <a:solidFill>
                  <a:schemeClr val="bg1"/>
                </a:solidFill>
              </a:rPr>
              <a:t>Finding Peace </a:t>
            </a:r>
            <a:r>
              <a:rPr lang="en-US" sz="1600" dirty="0">
                <a:solidFill>
                  <a:schemeClr val="bg1"/>
                </a:solidFill>
              </a:rPr>
              <a:t>March </a:t>
            </a:r>
            <a:r>
              <a:rPr lang="en-US" sz="1600" dirty="0" err="1">
                <a:solidFill>
                  <a:schemeClr val="bg1"/>
                </a:solidFill>
              </a:rPr>
              <a:t>Liahona</a:t>
            </a:r>
            <a:r>
              <a:rPr lang="en-US" sz="1600" dirty="0">
                <a:solidFill>
                  <a:schemeClr val="bg1"/>
                </a:solidFill>
              </a:rPr>
              <a:t> 2004</a:t>
            </a:r>
          </a:p>
          <a:p>
            <a:endParaRPr lang="en-US" sz="1600" dirty="0">
              <a:solidFill>
                <a:schemeClr val="bg1"/>
              </a:solidFill>
            </a:endParaRPr>
          </a:p>
        </p:txBody>
      </p:sp>
      <p:sp>
        <p:nvSpPr>
          <p:cNvPr id="9" name="Footer Placeholder 14">
            <a:extLst>
              <a:ext uri="{FF2B5EF4-FFF2-40B4-BE49-F238E27FC236}">
                <a16:creationId xmlns:a16="http://schemas.microsoft.com/office/drawing/2014/main" id="{A734CC09-7D59-4ED8-BA3F-C94240001416}"/>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23017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762FFC-2C98-4F38-A758-CBA9B21DA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0104" y="6550223"/>
            <a:ext cx="9144000" cy="307777"/>
          </a:xfrm>
          <a:prstGeom prst="rect">
            <a:avLst/>
          </a:prstGeom>
          <a:noFill/>
        </p:spPr>
        <p:txBody>
          <a:bodyPr wrap="square" rtlCol="0">
            <a:spAutoFit/>
          </a:bodyPr>
          <a:lstStyle/>
          <a:p>
            <a:r>
              <a:rPr lang="en-US" sz="1400" dirty="0">
                <a:solidFill>
                  <a:schemeClr val="bg1"/>
                </a:solidFill>
              </a:rPr>
              <a:t>Mosiah 15:1-4   James E. </a:t>
            </a:r>
            <a:r>
              <a:rPr lang="en-US" sz="1400" dirty="0" err="1">
                <a:solidFill>
                  <a:schemeClr val="bg1"/>
                </a:solidFill>
              </a:rPr>
              <a:t>Talmage</a:t>
            </a:r>
            <a:r>
              <a:rPr lang="en-US" sz="1400" dirty="0">
                <a:solidFill>
                  <a:schemeClr val="bg1"/>
                </a:solidFill>
              </a:rPr>
              <a:t>   see also 2 Nephi 25:12     Alma 11:38-39     3 Nephi 9:15</a:t>
            </a: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Vivaldi" pitchFamily="66" charset="0"/>
              </a:rPr>
              <a:t>The Father of Heaven and Earth</a:t>
            </a:r>
          </a:p>
        </p:txBody>
      </p:sp>
      <p:sp>
        <p:nvSpPr>
          <p:cNvPr id="6" name="TextBox 5"/>
          <p:cNvSpPr txBox="1"/>
          <p:nvPr/>
        </p:nvSpPr>
        <p:spPr>
          <a:xfrm>
            <a:off x="1900451" y="1066801"/>
            <a:ext cx="2971800" cy="830997"/>
          </a:xfrm>
          <a:prstGeom prst="rect">
            <a:avLst/>
          </a:prstGeom>
          <a:noFill/>
        </p:spPr>
        <p:txBody>
          <a:bodyPr wrap="square" rtlCol="0">
            <a:spAutoFit/>
          </a:bodyPr>
          <a:lstStyle/>
          <a:p>
            <a:pPr algn="ctr"/>
            <a:r>
              <a:rPr lang="en-US" sz="2400" i="1" dirty="0">
                <a:solidFill>
                  <a:schemeClr val="bg1"/>
                </a:solidFill>
              </a:rPr>
              <a:t>Jehovah in Book of Mormon</a:t>
            </a:r>
          </a:p>
        </p:txBody>
      </p:sp>
      <p:sp>
        <p:nvSpPr>
          <p:cNvPr id="8" name="TextBox 7"/>
          <p:cNvSpPr txBox="1"/>
          <p:nvPr/>
        </p:nvSpPr>
        <p:spPr>
          <a:xfrm>
            <a:off x="3285744" y="1999488"/>
            <a:ext cx="6629400" cy="1569660"/>
          </a:xfrm>
          <a:prstGeom prst="rect">
            <a:avLst/>
          </a:prstGeom>
          <a:noFill/>
        </p:spPr>
        <p:txBody>
          <a:bodyPr wrap="square" rtlCol="0">
            <a:spAutoFit/>
          </a:bodyPr>
          <a:lstStyle/>
          <a:p>
            <a:r>
              <a:rPr lang="en-US" sz="2400" dirty="0">
                <a:solidFill>
                  <a:schemeClr val="bg1"/>
                </a:solidFill>
              </a:rPr>
              <a:t>The </a:t>
            </a:r>
            <a:r>
              <a:rPr lang="en-US" sz="2400" dirty="0" err="1">
                <a:solidFill>
                  <a:schemeClr val="bg1"/>
                </a:solidFill>
              </a:rPr>
              <a:t>Nephite</a:t>
            </a:r>
            <a:r>
              <a:rPr lang="en-US" sz="2400" dirty="0">
                <a:solidFill>
                  <a:schemeClr val="bg1"/>
                </a:solidFill>
              </a:rPr>
              <a:t> and </a:t>
            </a:r>
            <a:r>
              <a:rPr lang="en-US" sz="2400" dirty="0" err="1">
                <a:solidFill>
                  <a:schemeClr val="bg1"/>
                </a:solidFill>
              </a:rPr>
              <a:t>Jaredite</a:t>
            </a:r>
            <a:r>
              <a:rPr lang="en-US" sz="2400" dirty="0">
                <a:solidFill>
                  <a:schemeClr val="bg1"/>
                </a:solidFill>
              </a:rPr>
              <a:t> prophets came to know full well that the Messiah the only Begotten Son of the Father in the flesh, was the same being who had created all things</a:t>
            </a:r>
          </a:p>
        </p:txBody>
      </p:sp>
      <p:pic>
        <p:nvPicPr>
          <p:cNvPr id="10" name="Picture 9">
            <a:extLst>
              <a:ext uri="{FF2B5EF4-FFF2-40B4-BE49-F238E27FC236}">
                <a16:creationId xmlns:a16="http://schemas.microsoft.com/office/drawing/2014/main" id="{6ECEF360-22A5-4A02-AF05-9775222F3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561" y="3229547"/>
            <a:ext cx="3940502" cy="2960942"/>
          </a:xfrm>
          <a:prstGeom prst="rect">
            <a:avLst/>
          </a:prstGeom>
        </p:spPr>
      </p:pic>
      <p:pic>
        <p:nvPicPr>
          <p:cNvPr id="11" name="Picture 10">
            <a:extLst>
              <a:ext uri="{FF2B5EF4-FFF2-40B4-BE49-F238E27FC236}">
                <a16:creationId xmlns:a16="http://schemas.microsoft.com/office/drawing/2014/main" id="{FEF218D8-0791-4193-BB51-BB06C4061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51" y="146304"/>
            <a:ext cx="909737" cy="1210293"/>
          </a:xfrm>
          <a:prstGeom prst="rect">
            <a:avLst/>
          </a:prstGeom>
        </p:spPr>
      </p:pic>
    </p:spTree>
    <p:extLst>
      <p:ext uri="{BB962C8B-B14F-4D97-AF65-F5344CB8AC3E}">
        <p14:creationId xmlns:p14="http://schemas.microsoft.com/office/powerpoint/2010/main" val="16518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9C955A-D6EC-472F-B07B-9B866BE40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15:1-4   James E. </a:t>
            </a:r>
            <a:r>
              <a:rPr lang="en-US" sz="1400" dirty="0" err="1">
                <a:solidFill>
                  <a:schemeClr val="bg1"/>
                </a:solidFill>
              </a:rPr>
              <a:t>Talmage</a:t>
            </a:r>
            <a:r>
              <a:rPr lang="en-US" sz="1400" dirty="0">
                <a:solidFill>
                  <a:schemeClr val="bg1"/>
                </a:solidFill>
              </a:rPr>
              <a:t>   see also Moses 6:59</a:t>
            </a: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Vivaldi" pitchFamily="66" charset="0"/>
              </a:rPr>
              <a:t>Spiritual Rebirth</a:t>
            </a:r>
          </a:p>
        </p:txBody>
      </p:sp>
      <p:sp>
        <p:nvSpPr>
          <p:cNvPr id="6" name="TextBox 5"/>
          <p:cNvSpPr txBox="1"/>
          <p:nvPr/>
        </p:nvSpPr>
        <p:spPr>
          <a:xfrm>
            <a:off x="4815840" y="841249"/>
            <a:ext cx="2971800" cy="830997"/>
          </a:xfrm>
          <a:prstGeom prst="rect">
            <a:avLst/>
          </a:prstGeom>
          <a:noFill/>
        </p:spPr>
        <p:txBody>
          <a:bodyPr wrap="square" rtlCol="0">
            <a:spAutoFit/>
          </a:bodyPr>
          <a:lstStyle/>
          <a:p>
            <a:pPr algn="ctr"/>
            <a:r>
              <a:rPr lang="en-US" sz="2400" i="1" dirty="0">
                <a:solidFill>
                  <a:schemeClr val="bg1"/>
                </a:solidFill>
              </a:rPr>
              <a:t>Those who are “born again”</a:t>
            </a:r>
          </a:p>
        </p:txBody>
      </p:sp>
      <p:sp>
        <p:nvSpPr>
          <p:cNvPr id="8" name="TextBox 7"/>
          <p:cNvSpPr txBox="1"/>
          <p:nvPr/>
        </p:nvSpPr>
        <p:spPr>
          <a:xfrm>
            <a:off x="4034051" y="2743200"/>
            <a:ext cx="6629400" cy="1938992"/>
          </a:xfrm>
          <a:prstGeom prst="rect">
            <a:avLst/>
          </a:prstGeom>
          <a:noFill/>
        </p:spPr>
        <p:txBody>
          <a:bodyPr wrap="square" rtlCol="0">
            <a:spAutoFit/>
          </a:bodyPr>
          <a:lstStyle/>
          <a:p>
            <a:r>
              <a:rPr lang="en-US" sz="2000" dirty="0">
                <a:solidFill>
                  <a:schemeClr val="bg1"/>
                </a:solidFill>
              </a:rPr>
              <a:t>Those who are changed from their carnal and fallen state to a state of righteousness, are received into a new family relationship—they become the sons and daughters of Jesus Christ by adoption.</a:t>
            </a:r>
          </a:p>
          <a:p>
            <a:r>
              <a:rPr lang="en-US" sz="2000" dirty="0">
                <a:solidFill>
                  <a:schemeClr val="bg1"/>
                </a:solidFill>
              </a:rPr>
              <a:t>Spiritual rebirth is an absolute necessity for one who aspires to the celestial kingdom. </a:t>
            </a:r>
          </a:p>
        </p:txBody>
      </p:sp>
      <p:sp>
        <p:nvSpPr>
          <p:cNvPr id="9" name="TextBox 8"/>
          <p:cNvSpPr txBox="1"/>
          <p:nvPr/>
        </p:nvSpPr>
        <p:spPr>
          <a:xfrm>
            <a:off x="4778991" y="5181600"/>
            <a:ext cx="5638800" cy="677108"/>
          </a:xfrm>
          <a:prstGeom prst="rect">
            <a:avLst/>
          </a:prstGeom>
          <a:noFill/>
        </p:spPr>
        <p:txBody>
          <a:bodyPr wrap="square" rtlCol="0">
            <a:spAutoFit/>
          </a:bodyPr>
          <a:lstStyle/>
          <a:p>
            <a:r>
              <a:rPr lang="en-US" sz="2400" dirty="0">
                <a:solidFill>
                  <a:srgbClr val="FFFF00"/>
                </a:solidFill>
              </a:rPr>
              <a:t>Jesus Christ becomes the Covenant Father</a:t>
            </a:r>
          </a:p>
          <a:p>
            <a:r>
              <a:rPr lang="en-US" sz="1400" dirty="0">
                <a:solidFill>
                  <a:srgbClr val="FFFF00"/>
                </a:solidFill>
              </a:rPr>
              <a:t>D&amp;C 66:2; 133:57</a:t>
            </a:r>
          </a:p>
        </p:txBody>
      </p:sp>
      <p:pic>
        <p:nvPicPr>
          <p:cNvPr id="11" name="Picture 10">
            <a:extLst>
              <a:ext uri="{FF2B5EF4-FFF2-40B4-BE49-F238E27FC236}">
                <a16:creationId xmlns:a16="http://schemas.microsoft.com/office/drawing/2014/main" id="{1B8B54FD-E747-43A2-BA83-9FDBE69CD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27" y="2492692"/>
            <a:ext cx="2409825" cy="3152775"/>
          </a:xfrm>
          <a:prstGeom prst="rect">
            <a:avLst/>
          </a:prstGeom>
        </p:spPr>
      </p:pic>
      <p:pic>
        <p:nvPicPr>
          <p:cNvPr id="12" name="Picture 11">
            <a:extLst>
              <a:ext uri="{FF2B5EF4-FFF2-40B4-BE49-F238E27FC236}">
                <a16:creationId xmlns:a16="http://schemas.microsoft.com/office/drawing/2014/main" id="{08ED5C95-32BC-4D5A-91BA-31FA1D5AE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51" y="146304"/>
            <a:ext cx="900593" cy="1198128"/>
          </a:xfrm>
          <a:prstGeom prst="rect">
            <a:avLst/>
          </a:prstGeom>
        </p:spPr>
      </p:pic>
    </p:spTree>
    <p:extLst>
      <p:ext uri="{BB962C8B-B14F-4D97-AF65-F5344CB8AC3E}">
        <p14:creationId xmlns:p14="http://schemas.microsoft.com/office/powerpoint/2010/main" val="112737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189D6D-9350-4C28-A0BF-C84765492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6480049"/>
            <a:ext cx="9144000" cy="307777"/>
          </a:xfrm>
          <a:prstGeom prst="rect">
            <a:avLst/>
          </a:prstGeom>
          <a:noFill/>
        </p:spPr>
        <p:txBody>
          <a:bodyPr wrap="square" rtlCol="0">
            <a:spAutoFit/>
          </a:bodyPr>
          <a:lstStyle/>
          <a:p>
            <a:r>
              <a:rPr lang="en-US" sz="1400" dirty="0">
                <a:solidFill>
                  <a:schemeClr val="bg1"/>
                </a:solidFill>
              </a:rPr>
              <a:t>Mosiah 15:1-4   James E. </a:t>
            </a:r>
            <a:r>
              <a:rPr lang="en-US" sz="1400" dirty="0" err="1">
                <a:solidFill>
                  <a:schemeClr val="bg1"/>
                </a:solidFill>
              </a:rPr>
              <a:t>Talmage</a:t>
            </a:r>
            <a:r>
              <a:rPr lang="en-US" sz="1400" dirty="0">
                <a:solidFill>
                  <a:schemeClr val="bg1"/>
                </a:solidFill>
              </a:rPr>
              <a:t>   </a:t>
            </a: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Vivaldi" pitchFamily="66" charset="0"/>
              </a:rPr>
              <a:t>Divine Investiture of Authority</a:t>
            </a:r>
          </a:p>
        </p:txBody>
      </p:sp>
      <p:sp>
        <p:nvSpPr>
          <p:cNvPr id="6" name="TextBox 5"/>
          <p:cNvSpPr txBox="1"/>
          <p:nvPr/>
        </p:nvSpPr>
        <p:spPr>
          <a:xfrm>
            <a:off x="4593021" y="911773"/>
            <a:ext cx="2971800" cy="1200329"/>
          </a:xfrm>
          <a:prstGeom prst="rect">
            <a:avLst/>
          </a:prstGeom>
          <a:noFill/>
        </p:spPr>
        <p:txBody>
          <a:bodyPr wrap="square" rtlCol="0">
            <a:spAutoFit/>
          </a:bodyPr>
          <a:lstStyle/>
          <a:p>
            <a:pPr algn="ctr"/>
            <a:r>
              <a:rPr lang="en-US" sz="2400" i="1" dirty="0">
                <a:solidFill>
                  <a:srgbClr val="FFFF00"/>
                </a:solidFill>
              </a:rPr>
              <a:t>“I am come in my Father’s name”</a:t>
            </a:r>
          </a:p>
          <a:p>
            <a:pPr algn="ctr"/>
            <a:r>
              <a:rPr lang="en-US" sz="2400" i="1" dirty="0">
                <a:solidFill>
                  <a:srgbClr val="FFFF00"/>
                </a:solidFill>
              </a:rPr>
              <a:t>John 5:43</a:t>
            </a:r>
          </a:p>
        </p:txBody>
      </p:sp>
      <p:sp>
        <p:nvSpPr>
          <p:cNvPr id="8" name="TextBox 7"/>
          <p:cNvSpPr txBox="1"/>
          <p:nvPr/>
        </p:nvSpPr>
        <p:spPr>
          <a:xfrm>
            <a:off x="3886200" y="2339918"/>
            <a:ext cx="6629400" cy="1015663"/>
          </a:xfrm>
          <a:prstGeom prst="rect">
            <a:avLst/>
          </a:prstGeom>
          <a:noFill/>
        </p:spPr>
        <p:txBody>
          <a:bodyPr wrap="square" rtlCol="0">
            <a:spAutoFit/>
          </a:bodyPr>
          <a:lstStyle/>
          <a:p>
            <a:r>
              <a:rPr lang="en-US" sz="2000" dirty="0">
                <a:solidFill>
                  <a:schemeClr val="bg1"/>
                </a:solidFill>
              </a:rPr>
              <a:t>Christ acted and spoke on behalf of his Father</a:t>
            </a:r>
          </a:p>
          <a:p>
            <a:r>
              <a:rPr lang="en-US" sz="2000" dirty="0">
                <a:solidFill>
                  <a:schemeClr val="bg1"/>
                </a:solidFill>
              </a:rPr>
              <a:t>“My doctrine is not mine, but his that sent me”</a:t>
            </a:r>
          </a:p>
          <a:p>
            <a:r>
              <a:rPr lang="en-US" sz="2000" dirty="0">
                <a:solidFill>
                  <a:schemeClr val="bg1"/>
                </a:solidFill>
              </a:rPr>
              <a:t> John 7:16</a:t>
            </a:r>
          </a:p>
        </p:txBody>
      </p:sp>
      <p:sp>
        <p:nvSpPr>
          <p:cNvPr id="9" name="TextBox 8"/>
          <p:cNvSpPr txBox="1"/>
          <p:nvPr/>
        </p:nvSpPr>
        <p:spPr>
          <a:xfrm>
            <a:off x="5482594" y="3949263"/>
            <a:ext cx="5332549" cy="1938992"/>
          </a:xfrm>
          <a:prstGeom prst="rect">
            <a:avLst/>
          </a:prstGeom>
          <a:noFill/>
        </p:spPr>
        <p:txBody>
          <a:bodyPr wrap="square" rtlCol="0">
            <a:spAutoFit/>
          </a:bodyPr>
          <a:lstStyle/>
          <a:p>
            <a:r>
              <a:rPr lang="en-US" sz="2000" dirty="0">
                <a:solidFill>
                  <a:schemeClr val="bg1"/>
                </a:solidFill>
              </a:rPr>
              <a:t>“The Father, </a:t>
            </a:r>
            <a:r>
              <a:rPr lang="en-US" sz="2000" dirty="0" err="1">
                <a:solidFill>
                  <a:schemeClr val="bg1"/>
                </a:solidFill>
              </a:rPr>
              <a:t>Elohim</a:t>
            </a:r>
            <a:r>
              <a:rPr lang="en-US" sz="2000" dirty="0">
                <a:solidFill>
                  <a:schemeClr val="bg1"/>
                </a:solidFill>
              </a:rPr>
              <a:t>, has placed his name upon the Son, has given him his own power and authority, had has authorized him to speak in the first person as though he were the original or primal Father.”</a:t>
            </a:r>
          </a:p>
          <a:p>
            <a:r>
              <a:rPr lang="en-US" sz="2000" dirty="0">
                <a:solidFill>
                  <a:schemeClr val="bg1"/>
                </a:solidFill>
              </a:rPr>
              <a:t>Bruce R. </a:t>
            </a:r>
            <a:r>
              <a:rPr lang="en-US" sz="2000" dirty="0" err="1">
                <a:solidFill>
                  <a:schemeClr val="bg1"/>
                </a:solidFill>
              </a:rPr>
              <a:t>McConkie</a:t>
            </a:r>
            <a:endParaRPr lang="en-US" sz="2000" dirty="0">
              <a:solidFill>
                <a:schemeClr val="bg1"/>
              </a:solidFill>
            </a:endParaRPr>
          </a:p>
        </p:txBody>
      </p:sp>
      <p:pic>
        <p:nvPicPr>
          <p:cNvPr id="7" name="Picture 6">
            <a:extLst>
              <a:ext uri="{FF2B5EF4-FFF2-40B4-BE49-F238E27FC236}">
                <a16:creationId xmlns:a16="http://schemas.microsoft.com/office/drawing/2014/main" id="{DD3C1AF3-5FA8-46A3-A033-9C7391E4A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17" y="3193923"/>
            <a:ext cx="3431994" cy="2786253"/>
          </a:xfrm>
          <a:prstGeom prst="ellipse">
            <a:avLst/>
          </a:prstGeom>
          <a:ln>
            <a:noFill/>
          </a:ln>
          <a:effectLst>
            <a:softEdge rad="112500"/>
          </a:effectLst>
        </p:spPr>
      </p:pic>
      <p:pic>
        <p:nvPicPr>
          <p:cNvPr id="12" name="Picture 11">
            <a:extLst>
              <a:ext uri="{FF2B5EF4-FFF2-40B4-BE49-F238E27FC236}">
                <a16:creationId xmlns:a16="http://schemas.microsoft.com/office/drawing/2014/main" id="{1074B929-877C-43CF-84BE-AEF1336147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51" y="146304"/>
            <a:ext cx="1161578" cy="1545336"/>
          </a:xfrm>
          <a:prstGeom prst="rect">
            <a:avLst/>
          </a:prstGeom>
        </p:spPr>
      </p:pic>
      <p:pic>
        <p:nvPicPr>
          <p:cNvPr id="13" name="Picture 12">
            <a:extLst>
              <a:ext uri="{FF2B5EF4-FFF2-40B4-BE49-F238E27FC236}">
                <a16:creationId xmlns:a16="http://schemas.microsoft.com/office/drawing/2014/main" id="{41A96EA7-74C3-4FBE-997E-1F922337BA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6521" y="5338966"/>
            <a:ext cx="947928" cy="1323150"/>
          </a:xfrm>
          <a:prstGeom prst="rect">
            <a:avLst/>
          </a:prstGeom>
        </p:spPr>
      </p:pic>
    </p:spTree>
    <p:extLst>
      <p:ext uri="{BB962C8B-B14F-4D97-AF65-F5344CB8AC3E}">
        <p14:creationId xmlns:p14="http://schemas.microsoft.com/office/powerpoint/2010/main" val="231158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F0C580-1109-4969-B8EA-30349D16F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88976" y="6550223"/>
            <a:ext cx="9144000" cy="307777"/>
          </a:xfrm>
          <a:prstGeom prst="rect">
            <a:avLst/>
          </a:prstGeom>
          <a:noFill/>
        </p:spPr>
        <p:txBody>
          <a:bodyPr wrap="square" rtlCol="0">
            <a:spAutoFit/>
          </a:bodyPr>
          <a:lstStyle/>
          <a:p>
            <a:r>
              <a:rPr lang="en-US" sz="1400" dirty="0">
                <a:solidFill>
                  <a:schemeClr val="bg1"/>
                </a:solidFill>
              </a:rPr>
              <a:t>Mosiah 15:1-4</a:t>
            </a:r>
          </a:p>
        </p:txBody>
      </p:sp>
      <p:sp>
        <p:nvSpPr>
          <p:cNvPr id="8" name="TextBox 7"/>
          <p:cNvSpPr txBox="1"/>
          <p:nvPr/>
        </p:nvSpPr>
        <p:spPr>
          <a:xfrm>
            <a:off x="2667000" y="990600"/>
            <a:ext cx="6629400" cy="3046988"/>
          </a:xfrm>
          <a:prstGeom prst="rect">
            <a:avLst/>
          </a:prstGeom>
          <a:noFill/>
        </p:spPr>
        <p:txBody>
          <a:bodyPr wrap="square" rtlCol="0">
            <a:spAutoFit/>
          </a:bodyPr>
          <a:lstStyle/>
          <a:p>
            <a:r>
              <a:rPr lang="en-US" sz="2400" dirty="0">
                <a:solidFill>
                  <a:schemeClr val="bg1"/>
                </a:solidFill>
              </a:rPr>
              <a:t>“All revelation since the fall has come through Jesus Christ, who is the Jehovah of the Old Testament. In all scriptures, where God is mentioned and where he has appeared, it was Jehovah…The Father has never dealt with man directly and personally since the fall, and he has never appeared except to introduce and bear record of the son.”</a:t>
            </a:r>
          </a:p>
          <a:p>
            <a:r>
              <a:rPr lang="en-US" sz="2400" dirty="0">
                <a:solidFill>
                  <a:schemeClr val="bg1"/>
                </a:solidFill>
              </a:rPr>
              <a:t>Joseph Fielding Smith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1" y="3810001"/>
            <a:ext cx="1769423" cy="2232561"/>
          </a:xfrm>
          <a:prstGeom prst="rect">
            <a:avLst/>
          </a:prstGeom>
        </p:spPr>
      </p:pic>
    </p:spTree>
    <p:extLst>
      <p:ext uri="{BB962C8B-B14F-4D97-AF65-F5344CB8AC3E}">
        <p14:creationId xmlns:p14="http://schemas.microsoft.com/office/powerpoint/2010/main" val="87339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2136BC-E875-4F7E-A777-156BD5EB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9248" y="6550223"/>
            <a:ext cx="9144000" cy="307777"/>
          </a:xfrm>
          <a:prstGeom prst="rect">
            <a:avLst/>
          </a:prstGeom>
          <a:noFill/>
        </p:spPr>
        <p:txBody>
          <a:bodyPr wrap="square" rtlCol="0">
            <a:spAutoFit/>
          </a:bodyPr>
          <a:lstStyle/>
          <a:p>
            <a:r>
              <a:rPr lang="en-US" sz="1400" dirty="0">
                <a:solidFill>
                  <a:schemeClr val="bg1"/>
                </a:solidFill>
              </a:rPr>
              <a:t>Mosiah 15:1-4   James E. </a:t>
            </a:r>
            <a:r>
              <a:rPr lang="en-US" sz="1400" dirty="0" err="1">
                <a:solidFill>
                  <a:schemeClr val="bg1"/>
                </a:solidFill>
              </a:rPr>
              <a:t>Talmage</a:t>
            </a:r>
            <a:endParaRPr lang="en-US" sz="1400" dirty="0">
              <a:solidFill>
                <a:schemeClr val="bg1"/>
              </a:solidFill>
            </a:endParaRPr>
          </a:p>
        </p:txBody>
      </p:sp>
      <p:sp>
        <p:nvSpPr>
          <p:cNvPr id="8" name="TextBox 7"/>
          <p:cNvSpPr txBox="1"/>
          <p:nvPr/>
        </p:nvSpPr>
        <p:spPr>
          <a:xfrm>
            <a:off x="2667000" y="990601"/>
            <a:ext cx="6629400" cy="4893647"/>
          </a:xfrm>
          <a:prstGeom prst="rect">
            <a:avLst/>
          </a:prstGeom>
          <a:noFill/>
        </p:spPr>
        <p:txBody>
          <a:bodyPr wrap="square" rtlCol="0">
            <a:spAutoFit/>
          </a:bodyPr>
          <a:lstStyle/>
          <a:p>
            <a:r>
              <a:rPr lang="en-US" sz="2400" dirty="0" err="1">
                <a:solidFill>
                  <a:schemeClr val="bg1"/>
                </a:solidFill>
              </a:rPr>
              <a:t>Abinadi</a:t>
            </a:r>
            <a:r>
              <a:rPr lang="en-US" sz="2400" dirty="0">
                <a:solidFill>
                  <a:schemeClr val="bg1"/>
                </a:solidFill>
              </a:rPr>
              <a:t> taught that our Father in Heaven not only places his name upon his Son but also invests his Son with his powers and attributes. </a:t>
            </a:r>
          </a:p>
          <a:p>
            <a:endParaRPr lang="en-US" sz="2400" dirty="0">
              <a:solidFill>
                <a:schemeClr val="bg1"/>
              </a:solidFill>
            </a:endParaRPr>
          </a:p>
          <a:p>
            <a:r>
              <a:rPr lang="en-US" sz="2400" dirty="0">
                <a:solidFill>
                  <a:schemeClr val="bg1"/>
                </a:solidFill>
              </a:rPr>
              <a:t>“How is our Lord the Father?”</a:t>
            </a:r>
          </a:p>
          <a:p>
            <a:endParaRPr lang="en-US" sz="2400" dirty="0">
              <a:solidFill>
                <a:schemeClr val="bg1"/>
              </a:solidFill>
            </a:endParaRPr>
          </a:p>
          <a:p>
            <a:r>
              <a:rPr lang="en-US" sz="2400" dirty="0">
                <a:solidFill>
                  <a:schemeClr val="bg1"/>
                </a:solidFill>
              </a:rPr>
              <a:t>“It is because of the atonement, because he received power form his Father to do that which is infinite and eternal. This is a matter of his Eternal Parent investing him with power from on high so that he becomes the Father because he exercises the power of that Eternal Being.</a:t>
            </a:r>
          </a:p>
          <a:p>
            <a:r>
              <a:rPr lang="en-US" sz="1400" dirty="0">
                <a:solidFill>
                  <a:schemeClr val="bg1"/>
                </a:solidFill>
              </a:rPr>
              <a:t>Bruce R. </a:t>
            </a:r>
            <a:r>
              <a:rPr lang="en-US" sz="1400" dirty="0" err="1">
                <a:solidFill>
                  <a:schemeClr val="bg1"/>
                </a:solidFill>
              </a:rPr>
              <a:t>McConkie</a:t>
            </a:r>
            <a:endParaRPr lang="en-US" sz="1400" dirty="0">
              <a:solidFill>
                <a:schemeClr val="bg1"/>
              </a:solidFill>
            </a:endParaRP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Vivaldi" pitchFamily="66" charset="0"/>
              </a:rPr>
              <a:t>Authority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3115" y="4395399"/>
            <a:ext cx="1524000" cy="2127250"/>
          </a:xfrm>
          <a:prstGeom prst="rect">
            <a:avLst/>
          </a:prstGeom>
        </p:spPr>
      </p:pic>
      <p:pic>
        <p:nvPicPr>
          <p:cNvPr id="6" name="Picture 5">
            <a:extLst>
              <a:ext uri="{FF2B5EF4-FFF2-40B4-BE49-F238E27FC236}">
                <a16:creationId xmlns:a16="http://schemas.microsoft.com/office/drawing/2014/main" id="{617EA9DD-4688-4397-8153-745A01264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51" y="146304"/>
            <a:ext cx="1161578" cy="1545336"/>
          </a:xfrm>
          <a:prstGeom prst="rect">
            <a:avLst/>
          </a:prstGeom>
        </p:spPr>
      </p:pic>
    </p:spTree>
    <p:extLst>
      <p:ext uri="{BB962C8B-B14F-4D97-AF65-F5344CB8AC3E}">
        <p14:creationId xmlns:p14="http://schemas.microsoft.com/office/powerpoint/2010/main" val="111988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B2AD9B-5F1A-4047-9C4B-98D75A033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9248" y="6470905"/>
            <a:ext cx="9144000" cy="307777"/>
          </a:xfrm>
          <a:prstGeom prst="rect">
            <a:avLst/>
          </a:prstGeom>
          <a:noFill/>
        </p:spPr>
        <p:txBody>
          <a:bodyPr wrap="square" rtlCol="0">
            <a:spAutoFit/>
          </a:bodyPr>
          <a:lstStyle/>
          <a:p>
            <a:r>
              <a:rPr lang="en-US" sz="1400" dirty="0">
                <a:solidFill>
                  <a:schemeClr val="bg1"/>
                </a:solidFill>
              </a:rPr>
              <a:t>Mosiah 15:5</a:t>
            </a:r>
          </a:p>
        </p:txBody>
      </p:sp>
      <p:sp>
        <p:nvSpPr>
          <p:cNvPr id="8" name="TextBox 7"/>
          <p:cNvSpPr txBox="1"/>
          <p:nvPr/>
        </p:nvSpPr>
        <p:spPr>
          <a:xfrm>
            <a:off x="1752600" y="1219201"/>
            <a:ext cx="3733800" cy="1200329"/>
          </a:xfrm>
          <a:prstGeom prst="rect">
            <a:avLst/>
          </a:prstGeom>
          <a:noFill/>
        </p:spPr>
        <p:txBody>
          <a:bodyPr wrap="square" rtlCol="0">
            <a:spAutoFit/>
          </a:bodyPr>
          <a:lstStyle/>
          <a:p>
            <a:r>
              <a:rPr lang="en-US" dirty="0">
                <a:solidFill>
                  <a:schemeClr val="bg1"/>
                </a:solidFill>
              </a:rPr>
              <a:t>Flesh, Son, and man —The Mortal Messiah will subject himself to the will of the Spirit, man can put off the natural man and become a saint</a:t>
            </a: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Vivaldi" pitchFamily="66" charset="0"/>
              </a:rPr>
              <a:t>Flesh Being Subject to the Spirit</a:t>
            </a:r>
          </a:p>
        </p:txBody>
      </p:sp>
      <p:sp>
        <p:nvSpPr>
          <p:cNvPr id="7" name="TextBox 6"/>
          <p:cNvSpPr txBox="1"/>
          <p:nvPr/>
        </p:nvSpPr>
        <p:spPr>
          <a:xfrm>
            <a:off x="6622008" y="1219200"/>
            <a:ext cx="3505200" cy="923330"/>
          </a:xfrm>
          <a:prstGeom prst="rect">
            <a:avLst/>
          </a:prstGeom>
          <a:noFill/>
        </p:spPr>
        <p:txBody>
          <a:bodyPr wrap="square" rtlCol="0">
            <a:spAutoFit/>
          </a:bodyPr>
          <a:lstStyle/>
          <a:p>
            <a:r>
              <a:rPr lang="en-US" dirty="0">
                <a:solidFill>
                  <a:schemeClr val="bg1"/>
                </a:solidFill>
              </a:rPr>
              <a:t>The Savior was tempted like we are, yet without sin</a:t>
            </a:r>
          </a:p>
          <a:p>
            <a:r>
              <a:rPr lang="en-US" dirty="0">
                <a:solidFill>
                  <a:schemeClr val="bg1"/>
                </a:solidFill>
              </a:rPr>
              <a:t>Hebrew 4:15</a:t>
            </a:r>
          </a:p>
        </p:txBody>
      </p:sp>
      <p:sp>
        <p:nvSpPr>
          <p:cNvPr id="9" name="TextBox 8"/>
          <p:cNvSpPr txBox="1"/>
          <p:nvPr/>
        </p:nvSpPr>
        <p:spPr>
          <a:xfrm>
            <a:off x="2209800" y="3048000"/>
            <a:ext cx="4724400" cy="2862322"/>
          </a:xfrm>
          <a:prstGeom prst="rect">
            <a:avLst/>
          </a:prstGeom>
          <a:noFill/>
        </p:spPr>
        <p:txBody>
          <a:bodyPr wrap="square" rtlCol="0">
            <a:spAutoFit/>
          </a:bodyPr>
          <a:lstStyle/>
          <a:p>
            <a:r>
              <a:rPr lang="en-US" dirty="0">
                <a:solidFill>
                  <a:schemeClr val="bg1"/>
                </a:solidFill>
              </a:rPr>
              <a:t>“…is called the Son because of the flesh, and descended in suffering below that which man can suffer; or , in other words, suffered greater suffering, and was exposed to more powerful contradictions than any man can be. But, notwithstanding all this, he kept the law of God, and remained without sin, showing thereby that it is in the power of man to keep the law and remain also without sin…”</a:t>
            </a:r>
          </a:p>
          <a:p>
            <a:r>
              <a:rPr lang="en-US" dirty="0">
                <a:solidFill>
                  <a:schemeClr val="bg1"/>
                </a:solidFill>
              </a:rPr>
              <a:t>Joseph Smith</a:t>
            </a:r>
          </a:p>
        </p:txBody>
      </p:sp>
      <p:pic>
        <p:nvPicPr>
          <p:cNvPr id="6" name="Picture 5">
            <a:extLst>
              <a:ext uri="{FF2B5EF4-FFF2-40B4-BE49-F238E27FC236}">
                <a16:creationId xmlns:a16="http://schemas.microsoft.com/office/drawing/2014/main" id="{176256DB-1FBF-472F-9CF2-8FB84BB9D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602" y="2459926"/>
            <a:ext cx="3650430" cy="3200210"/>
          </a:xfrm>
          <a:prstGeom prst="rect">
            <a:avLst/>
          </a:prstGeom>
        </p:spPr>
      </p:pic>
      <p:pic>
        <p:nvPicPr>
          <p:cNvPr id="13" name="Picture 12">
            <a:extLst>
              <a:ext uri="{FF2B5EF4-FFF2-40B4-BE49-F238E27FC236}">
                <a16:creationId xmlns:a16="http://schemas.microsoft.com/office/drawing/2014/main" id="{CC6CAE95-D9C8-489E-9D2C-12F5F4AAB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84" y="3544824"/>
            <a:ext cx="1337282" cy="1621536"/>
          </a:xfrm>
          <a:prstGeom prst="rect">
            <a:avLst/>
          </a:prstGeom>
        </p:spPr>
      </p:pic>
    </p:spTree>
    <p:extLst>
      <p:ext uri="{BB962C8B-B14F-4D97-AF65-F5344CB8AC3E}">
        <p14:creationId xmlns:p14="http://schemas.microsoft.com/office/powerpoint/2010/main" val="160903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2589</Words>
  <Application>Microsoft Office PowerPoint</Application>
  <PresentationFormat>Widescreen</PresentationFormat>
  <Paragraphs>249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 Light</vt:lpstr>
      <vt:lpstr>Vivaldi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cp:revision>
  <dcterms:created xsi:type="dcterms:W3CDTF">2017-08-02T15:05:18Z</dcterms:created>
  <dcterms:modified xsi:type="dcterms:W3CDTF">2020-06-18T16:10:00Z</dcterms:modified>
</cp:coreProperties>
</file>