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7" r:id="rId20"/>
    <p:sldId id="276"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Tempus Sans ITC" panose="04020404030D07020202" pitchFamily="8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6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434D-AFBF-4913-80D4-559F954B83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C92BCC-7877-44B7-B2AD-4C6475288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642C91-97DC-4AC6-911A-0698159386B8}"/>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5" name="Footer Placeholder 4">
            <a:extLst>
              <a:ext uri="{FF2B5EF4-FFF2-40B4-BE49-F238E27FC236}">
                <a16:creationId xmlns:a16="http://schemas.microsoft.com/office/drawing/2014/main" id="{F33F7599-58CC-47A1-8245-7B58C67BB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1762E-596F-4273-93E8-CAC5D96F8CEC}"/>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190634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0426-98B6-4175-B932-06F0F9EA3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ABA1A6-B6DD-4CAC-889F-1FC671DFD4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E5C28-69FE-4211-872C-27BE1EBE7A23}"/>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5" name="Footer Placeholder 4">
            <a:extLst>
              <a:ext uri="{FF2B5EF4-FFF2-40B4-BE49-F238E27FC236}">
                <a16:creationId xmlns:a16="http://schemas.microsoft.com/office/drawing/2014/main" id="{9BA2F11D-F410-41DC-ADCD-F6FFC6516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C3D9A-FCCC-4E09-9B7B-6ECCEB5C4649}"/>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345723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A1610-59DD-470F-B682-27D50A74D3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26B07F-C52F-4FA5-96B9-96264972AB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1FF18-F1C5-43B5-86EE-45358326E68E}"/>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5" name="Footer Placeholder 4">
            <a:extLst>
              <a:ext uri="{FF2B5EF4-FFF2-40B4-BE49-F238E27FC236}">
                <a16:creationId xmlns:a16="http://schemas.microsoft.com/office/drawing/2014/main" id="{30CF6417-9411-4DB2-BB96-A958237DD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2712D-4AC1-408A-9A4C-1C40B828A4FB}"/>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148382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D57B-573F-4479-B975-83B3F93E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0D13A-0485-4A0E-A56A-02924F6A44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51B25-AB50-4802-AC71-69B6B7296F86}"/>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5" name="Footer Placeholder 4">
            <a:extLst>
              <a:ext uri="{FF2B5EF4-FFF2-40B4-BE49-F238E27FC236}">
                <a16:creationId xmlns:a16="http://schemas.microsoft.com/office/drawing/2014/main" id="{F2134799-395F-4B35-83E6-2F5B11E53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8DE4E-EDEA-4DE5-AF78-A87EE7F9B508}"/>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58675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59E8-188B-4BB2-84AF-BFBF4DE30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A30F5A-C789-43EF-9F05-2D749A295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BE2428-FD56-4B17-9F26-960EDCCCDB79}"/>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5" name="Footer Placeholder 4">
            <a:extLst>
              <a:ext uri="{FF2B5EF4-FFF2-40B4-BE49-F238E27FC236}">
                <a16:creationId xmlns:a16="http://schemas.microsoft.com/office/drawing/2014/main" id="{C5FF860C-6DCE-4FC3-A726-2B265F5CB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6C457-5378-4476-AFF3-CBE11EC090FC}"/>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207227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0287-D93E-4A32-9CA7-E410B0A53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BB144-8E42-40D1-AFC7-C810A5523A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8E7FEB-BC66-41B8-9838-9FB86DCDB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70AB92-C8A4-4C4C-8E60-064F53C546B9}"/>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6" name="Footer Placeholder 5">
            <a:extLst>
              <a:ext uri="{FF2B5EF4-FFF2-40B4-BE49-F238E27FC236}">
                <a16:creationId xmlns:a16="http://schemas.microsoft.com/office/drawing/2014/main" id="{6024EE97-5060-4005-90EF-C44297635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1CA2A-7A69-45F0-A304-B5C48CBBB7D9}"/>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188919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2ABA-891D-4258-8FE7-491B1C9605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EC013-99EF-4DFF-8FF2-30C5EA9F7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5CDD6-0DC7-48B9-87BA-B61FF72BC3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D0E6E-C46F-453B-9D65-85950C81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27D62D-FE75-4043-BA69-E2ED4284F1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F5D65-2AB1-48DC-8A23-323423F24689}"/>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8" name="Footer Placeholder 7">
            <a:extLst>
              <a:ext uri="{FF2B5EF4-FFF2-40B4-BE49-F238E27FC236}">
                <a16:creationId xmlns:a16="http://schemas.microsoft.com/office/drawing/2014/main" id="{E8DC7CFB-518C-40C8-AF65-206470AA65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EE7B8-4A90-4646-87BE-D09158E27C9C}"/>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3666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61FE-02F8-4BDB-9BE6-2B0F97DB0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039A66-423A-4BEA-9F87-6C57F0168E65}"/>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4" name="Footer Placeholder 3">
            <a:extLst>
              <a:ext uri="{FF2B5EF4-FFF2-40B4-BE49-F238E27FC236}">
                <a16:creationId xmlns:a16="http://schemas.microsoft.com/office/drawing/2014/main" id="{D4C389C0-A12E-47BD-958B-96DF80ED3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F1C81-D5EA-4CD2-81B2-50ABDABE811D}"/>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369871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BECD1-5462-4D37-9625-35FA55FCA115}"/>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3" name="Footer Placeholder 2">
            <a:extLst>
              <a:ext uri="{FF2B5EF4-FFF2-40B4-BE49-F238E27FC236}">
                <a16:creationId xmlns:a16="http://schemas.microsoft.com/office/drawing/2014/main" id="{A9ADF6F7-465A-4438-A7E1-33CA9D14B7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FC9D2F-F167-461B-B2CF-523B521574C3}"/>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300839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8E97-6A4F-4709-8142-238511031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0C3994-7646-4920-A202-1F0A20F56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1479B7-7DE6-4302-ADA5-07A472644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912C17-0A64-4AC0-B97F-EC86AC235A71}"/>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6" name="Footer Placeholder 5">
            <a:extLst>
              <a:ext uri="{FF2B5EF4-FFF2-40B4-BE49-F238E27FC236}">
                <a16:creationId xmlns:a16="http://schemas.microsoft.com/office/drawing/2014/main" id="{276D5430-15F2-4E5B-A4DF-A919FED4B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C9F7A-83A6-4156-AD36-336AC2796B87}"/>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410595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B5AC-1959-4B1D-9063-72A89A45A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6FAC7C-9379-4B86-9D3E-6B58FF23C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6C5D56-AA28-4708-BDB2-87A557E5D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3FE416-458B-4DE0-A42A-50D3513E1BD4}"/>
              </a:ext>
            </a:extLst>
          </p:cNvPr>
          <p:cNvSpPr>
            <a:spLocks noGrp="1"/>
          </p:cNvSpPr>
          <p:nvPr>
            <p:ph type="dt" sz="half" idx="10"/>
          </p:nvPr>
        </p:nvSpPr>
        <p:spPr/>
        <p:txBody>
          <a:bodyPr/>
          <a:lstStyle/>
          <a:p>
            <a:fld id="{7295270A-6DCC-43B5-8DF0-C71329DC4E6F}" type="datetimeFigureOut">
              <a:rPr lang="en-US" smtClean="0"/>
              <a:t>6/18/2020</a:t>
            </a:fld>
            <a:endParaRPr lang="en-US"/>
          </a:p>
        </p:txBody>
      </p:sp>
      <p:sp>
        <p:nvSpPr>
          <p:cNvPr id="6" name="Footer Placeholder 5">
            <a:extLst>
              <a:ext uri="{FF2B5EF4-FFF2-40B4-BE49-F238E27FC236}">
                <a16:creationId xmlns:a16="http://schemas.microsoft.com/office/drawing/2014/main" id="{8F7FCE6C-52E8-48DA-89AC-C2A9AA182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DC764-1C3E-4430-9AEE-0BF78C0AB37F}"/>
              </a:ext>
            </a:extLst>
          </p:cNvPr>
          <p:cNvSpPr>
            <a:spLocks noGrp="1"/>
          </p:cNvSpPr>
          <p:nvPr>
            <p:ph type="sldNum" sz="quarter" idx="12"/>
          </p:nvPr>
        </p:nvSpPr>
        <p:spPr/>
        <p:txBody>
          <a:bodyPr/>
          <a:lstStyle/>
          <a:p>
            <a:fld id="{996B6BDD-92E1-4ADA-A6DA-8FBC0BA57435}" type="slidenum">
              <a:rPr lang="en-US" smtClean="0"/>
              <a:t>‹#›</a:t>
            </a:fld>
            <a:endParaRPr lang="en-US"/>
          </a:p>
        </p:txBody>
      </p:sp>
    </p:spTree>
    <p:extLst>
      <p:ext uri="{BB962C8B-B14F-4D97-AF65-F5344CB8AC3E}">
        <p14:creationId xmlns:p14="http://schemas.microsoft.com/office/powerpoint/2010/main" val="175144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F321E-A907-43E9-A7AE-979AB31B0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C85350-3D09-4E79-A407-EA6C37A0E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0768B-9E13-48C9-9865-35B7A43D8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5270A-6DCC-43B5-8DF0-C71329DC4E6F}" type="datetimeFigureOut">
              <a:rPr lang="en-US" smtClean="0"/>
              <a:t>6/18/2020</a:t>
            </a:fld>
            <a:endParaRPr lang="en-US"/>
          </a:p>
        </p:txBody>
      </p:sp>
      <p:sp>
        <p:nvSpPr>
          <p:cNvPr id="5" name="Footer Placeholder 4">
            <a:extLst>
              <a:ext uri="{FF2B5EF4-FFF2-40B4-BE49-F238E27FC236}">
                <a16:creationId xmlns:a16="http://schemas.microsoft.com/office/drawing/2014/main" id="{FB7C3A4B-66DB-4832-82BE-F7B43C959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C68372-F0D5-4D40-AFE6-456132926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B6BDD-92E1-4ADA-A6DA-8FBC0BA57435}" type="slidenum">
              <a:rPr lang="en-US" smtClean="0"/>
              <a:t>‹#›</a:t>
            </a:fld>
            <a:endParaRPr lang="en-US"/>
          </a:p>
        </p:txBody>
      </p:sp>
    </p:spTree>
    <p:extLst>
      <p:ext uri="{BB962C8B-B14F-4D97-AF65-F5344CB8AC3E}">
        <p14:creationId xmlns:p14="http://schemas.microsoft.com/office/powerpoint/2010/main" val="1159353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0BF74-254A-407A-BB85-3964BF9AA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40937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3553" y="6550223"/>
            <a:ext cx="2895600" cy="307777"/>
          </a:xfrm>
          <a:prstGeom prst="rect">
            <a:avLst/>
          </a:prstGeom>
          <a:noFill/>
        </p:spPr>
        <p:txBody>
          <a:bodyPr wrap="square" rtlCol="0">
            <a:spAutoFit/>
          </a:bodyPr>
          <a:lstStyle/>
          <a:p>
            <a:r>
              <a:rPr lang="en-US" sz="1400" dirty="0">
                <a:solidFill>
                  <a:schemeClr val="bg1"/>
                </a:solidFill>
              </a:rPr>
              <a:t>Mosiah 21:16-22</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Prosper in the Land</a:t>
            </a:r>
          </a:p>
        </p:txBody>
      </p:sp>
      <p:sp>
        <p:nvSpPr>
          <p:cNvPr id="15" name="TextBox 14"/>
          <p:cNvSpPr txBox="1"/>
          <p:nvPr/>
        </p:nvSpPr>
        <p:spPr>
          <a:xfrm>
            <a:off x="1205620" y="860079"/>
            <a:ext cx="4724400" cy="369332"/>
          </a:xfrm>
          <a:prstGeom prst="rect">
            <a:avLst/>
          </a:prstGeom>
          <a:noFill/>
        </p:spPr>
        <p:txBody>
          <a:bodyPr wrap="square" rtlCol="0">
            <a:spAutoFit/>
          </a:bodyPr>
          <a:lstStyle/>
          <a:p>
            <a:pPr fontAlgn="base"/>
            <a:r>
              <a:rPr lang="en-US" dirty="0">
                <a:solidFill>
                  <a:schemeClr val="bg1"/>
                </a:solidFill>
              </a:rPr>
              <a:t>By degrees—line upon line</a:t>
            </a:r>
          </a:p>
        </p:txBody>
      </p:sp>
      <p:sp>
        <p:nvSpPr>
          <p:cNvPr id="20" name="TextBox 19"/>
          <p:cNvSpPr txBox="1"/>
          <p:nvPr/>
        </p:nvSpPr>
        <p:spPr>
          <a:xfrm>
            <a:off x="7315200" y="838200"/>
            <a:ext cx="3124200" cy="1754326"/>
          </a:xfrm>
          <a:prstGeom prst="rect">
            <a:avLst/>
          </a:prstGeom>
          <a:noFill/>
        </p:spPr>
        <p:txBody>
          <a:bodyPr wrap="square" rtlCol="0">
            <a:spAutoFit/>
          </a:bodyPr>
          <a:lstStyle/>
          <a:p>
            <a:pPr fontAlgn="base"/>
            <a:r>
              <a:rPr lang="en-US" dirty="0">
                <a:solidFill>
                  <a:schemeClr val="bg1"/>
                </a:solidFill>
              </a:rPr>
              <a:t>The Priests who had taken the daughters of the Lamanites:</a:t>
            </a:r>
          </a:p>
          <a:p>
            <a:pPr fontAlgn="base"/>
            <a:r>
              <a:rPr lang="en-US" dirty="0">
                <a:solidFill>
                  <a:schemeClr val="bg1"/>
                </a:solidFill>
              </a:rPr>
              <a:t>They had come into the land and taken grain and many precious things from the people of Limhi</a:t>
            </a:r>
          </a:p>
        </p:txBody>
      </p:sp>
      <p:sp>
        <p:nvSpPr>
          <p:cNvPr id="21" name="TextBox 20"/>
          <p:cNvSpPr txBox="1"/>
          <p:nvPr/>
        </p:nvSpPr>
        <p:spPr>
          <a:xfrm>
            <a:off x="5613148" y="5300805"/>
            <a:ext cx="5205743" cy="923330"/>
          </a:xfrm>
          <a:prstGeom prst="rect">
            <a:avLst/>
          </a:prstGeom>
          <a:noFill/>
        </p:spPr>
        <p:txBody>
          <a:bodyPr wrap="square" rtlCol="0">
            <a:spAutoFit/>
          </a:bodyPr>
          <a:lstStyle/>
          <a:p>
            <a:pPr fontAlgn="base"/>
            <a:r>
              <a:rPr lang="en-US" dirty="0">
                <a:solidFill>
                  <a:schemeClr val="bg1"/>
                </a:solidFill>
              </a:rPr>
              <a:t>There was no more disturbance between the Lamanites and the people of Limhi until the time that </a:t>
            </a:r>
            <a:r>
              <a:rPr lang="en-US" dirty="0" err="1">
                <a:solidFill>
                  <a:schemeClr val="bg1"/>
                </a:solidFill>
              </a:rPr>
              <a:t>Ammon</a:t>
            </a:r>
            <a:r>
              <a:rPr lang="en-US" dirty="0">
                <a:solidFill>
                  <a:schemeClr val="bg1"/>
                </a:solidFill>
              </a:rPr>
              <a:t> and his brethren came into the land.</a:t>
            </a:r>
          </a:p>
        </p:txBody>
      </p:sp>
      <p:sp>
        <p:nvSpPr>
          <p:cNvPr id="22" name="TextBox 21"/>
          <p:cNvSpPr txBox="1"/>
          <p:nvPr/>
        </p:nvSpPr>
        <p:spPr>
          <a:xfrm>
            <a:off x="1113577" y="1828801"/>
            <a:ext cx="4572000" cy="2585323"/>
          </a:xfrm>
          <a:prstGeom prst="rect">
            <a:avLst/>
          </a:prstGeom>
          <a:noFill/>
        </p:spPr>
        <p:txBody>
          <a:bodyPr wrap="square" rtlCol="0">
            <a:spAutoFit/>
          </a:bodyPr>
          <a:lstStyle/>
          <a:p>
            <a:pPr fontAlgn="base"/>
            <a:r>
              <a:rPr lang="en-US" dirty="0">
                <a:solidFill>
                  <a:schemeClr val="bg1"/>
                </a:solidFill>
              </a:rPr>
              <a:t>The People:</a:t>
            </a:r>
          </a:p>
          <a:p>
            <a:pPr fontAlgn="base"/>
            <a:endParaRPr lang="en-US" dirty="0">
              <a:solidFill>
                <a:schemeClr val="bg1"/>
              </a:solidFill>
            </a:endParaRPr>
          </a:p>
          <a:p>
            <a:pPr fontAlgn="base"/>
            <a:r>
              <a:rPr lang="en-US" dirty="0">
                <a:solidFill>
                  <a:schemeClr val="bg1"/>
                </a:solidFill>
              </a:rPr>
              <a:t>Did not suffer from hunger</a:t>
            </a:r>
          </a:p>
          <a:p>
            <a:pPr fontAlgn="base"/>
            <a:endParaRPr lang="en-US" dirty="0">
              <a:solidFill>
                <a:schemeClr val="bg1"/>
              </a:solidFill>
            </a:endParaRPr>
          </a:p>
          <a:p>
            <a:pPr fontAlgn="base"/>
            <a:r>
              <a:rPr lang="en-US" dirty="0">
                <a:solidFill>
                  <a:schemeClr val="bg1"/>
                </a:solidFill>
              </a:rPr>
              <a:t>Secured their substances—grain and flocks</a:t>
            </a:r>
          </a:p>
          <a:p>
            <a:pPr fontAlgn="base"/>
            <a:endParaRPr lang="en-US" dirty="0">
              <a:solidFill>
                <a:schemeClr val="bg1"/>
              </a:solidFill>
            </a:endParaRPr>
          </a:p>
          <a:p>
            <a:pPr fontAlgn="base"/>
            <a:r>
              <a:rPr lang="en-US" dirty="0">
                <a:solidFill>
                  <a:schemeClr val="bg1"/>
                </a:solidFill>
              </a:rPr>
              <a:t>Kept watch over their people and their land</a:t>
            </a:r>
          </a:p>
          <a:p>
            <a:pPr fontAlgn="base"/>
            <a:endParaRPr lang="en-US" dirty="0">
              <a:solidFill>
                <a:schemeClr val="bg1"/>
              </a:solidFill>
            </a:endParaRPr>
          </a:p>
          <a:p>
            <a:pPr fontAlgn="base"/>
            <a:r>
              <a:rPr lang="en-US" dirty="0">
                <a:solidFill>
                  <a:schemeClr val="bg1"/>
                </a:solidFill>
              </a:rPr>
              <a:t>Desirous to find the priest and punish them</a:t>
            </a:r>
          </a:p>
        </p:txBody>
      </p:sp>
      <p:pic>
        <p:nvPicPr>
          <p:cNvPr id="8" name="Picture 7">
            <a:extLst>
              <a:ext uri="{FF2B5EF4-FFF2-40B4-BE49-F238E27FC236}">
                <a16:creationId xmlns:a16="http://schemas.microsoft.com/office/drawing/2014/main" id="{2E3EC0F9-45A9-4E75-82B2-EE0E9F846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662" y="928519"/>
            <a:ext cx="2737971" cy="2033147"/>
          </a:xfrm>
          <a:prstGeom prst="rect">
            <a:avLst/>
          </a:prstGeom>
        </p:spPr>
      </p:pic>
      <p:pic>
        <p:nvPicPr>
          <p:cNvPr id="10" name="Picture 9">
            <a:extLst>
              <a:ext uri="{FF2B5EF4-FFF2-40B4-BE49-F238E27FC236}">
                <a16:creationId xmlns:a16="http://schemas.microsoft.com/office/drawing/2014/main" id="{645D8982-B3F9-4B5A-8F2C-22B4BAC92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466" y="2860716"/>
            <a:ext cx="3375146" cy="2254492"/>
          </a:xfrm>
          <a:prstGeom prst="rect">
            <a:avLst/>
          </a:prstGeom>
        </p:spPr>
      </p:pic>
      <p:pic>
        <p:nvPicPr>
          <p:cNvPr id="7" name="Picture 6">
            <a:extLst>
              <a:ext uri="{FF2B5EF4-FFF2-40B4-BE49-F238E27FC236}">
                <a16:creationId xmlns:a16="http://schemas.microsoft.com/office/drawing/2014/main" id="{B82ADF4F-CD20-4B13-A807-3585F845C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885" y="4499572"/>
            <a:ext cx="2945394" cy="2209045"/>
          </a:xfrm>
          <a:prstGeom prst="rect">
            <a:avLst/>
          </a:prstGeom>
        </p:spPr>
      </p:pic>
    </p:spTree>
    <p:extLst>
      <p:ext uri="{BB962C8B-B14F-4D97-AF65-F5344CB8AC3E}">
        <p14:creationId xmlns:p14="http://schemas.microsoft.com/office/powerpoint/2010/main" val="9936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6550223"/>
            <a:ext cx="2895600" cy="307777"/>
          </a:xfrm>
          <a:prstGeom prst="rect">
            <a:avLst/>
          </a:prstGeom>
          <a:noFill/>
        </p:spPr>
        <p:txBody>
          <a:bodyPr wrap="square" rtlCol="0">
            <a:spAutoFit/>
          </a:bodyPr>
          <a:lstStyle/>
          <a:p>
            <a:r>
              <a:rPr lang="en-US" sz="1400" dirty="0">
                <a:solidFill>
                  <a:schemeClr val="bg1"/>
                </a:solidFill>
              </a:rPr>
              <a:t>Mosiah 21:25-28</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Land of Desolation</a:t>
            </a:r>
          </a:p>
        </p:txBody>
      </p:sp>
      <p:sp>
        <p:nvSpPr>
          <p:cNvPr id="20" name="TextBox 19"/>
          <p:cNvSpPr txBox="1"/>
          <p:nvPr/>
        </p:nvSpPr>
        <p:spPr>
          <a:xfrm>
            <a:off x="5638800" y="914401"/>
            <a:ext cx="4800600" cy="2585323"/>
          </a:xfrm>
          <a:prstGeom prst="rect">
            <a:avLst/>
          </a:prstGeom>
          <a:noFill/>
        </p:spPr>
        <p:txBody>
          <a:bodyPr wrap="square" rtlCol="0">
            <a:spAutoFit/>
          </a:bodyPr>
          <a:lstStyle/>
          <a:p>
            <a:pPr fontAlgn="base"/>
            <a:r>
              <a:rPr lang="en-US" dirty="0">
                <a:solidFill>
                  <a:schemeClr val="bg1"/>
                </a:solidFill>
              </a:rPr>
              <a:t>Limhi sent a small number of men [43…Mosiah 8:7] to search for the Land of Zarahemla </a:t>
            </a:r>
          </a:p>
          <a:p>
            <a:pPr fontAlgn="base"/>
            <a:endParaRPr lang="en-US" dirty="0">
              <a:solidFill>
                <a:schemeClr val="bg1"/>
              </a:solidFill>
            </a:endParaRPr>
          </a:p>
          <a:p>
            <a:pPr fontAlgn="base"/>
            <a:r>
              <a:rPr lang="en-US" dirty="0">
                <a:solidFill>
                  <a:schemeClr val="bg1"/>
                </a:solidFill>
              </a:rPr>
              <a:t>The men were lost in the wilderness.</a:t>
            </a:r>
          </a:p>
          <a:p>
            <a:pPr fontAlgn="base"/>
            <a:endParaRPr lang="en-US" dirty="0">
              <a:solidFill>
                <a:schemeClr val="bg1"/>
              </a:solidFill>
            </a:endParaRPr>
          </a:p>
          <a:p>
            <a:pPr fontAlgn="base"/>
            <a:r>
              <a:rPr lang="en-US" dirty="0">
                <a:solidFill>
                  <a:schemeClr val="bg1"/>
                </a:solidFill>
              </a:rPr>
              <a:t>They found a land that had been covered with dry bones once peopled then destroyed</a:t>
            </a:r>
          </a:p>
          <a:p>
            <a:pPr fontAlgn="base"/>
            <a:endParaRPr lang="en-US" dirty="0">
              <a:solidFill>
                <a:schemeClr val="bg1"/>
              </a:solidFill>
            </a:endParaRPr>
          </a:p>
          <a:p>
            <a:pPr fontAlgn="base"/>
            <a:r>
              <a:rPr lang="en-US" dirty="0">
                <a:solidFill>
                  <a:schemeClr val="bg1"/>
                </a:solidFill>
              </a:rPr>
              <a:t>They  found a record which Limhi could not read</a:t>
            </a:r>
          </a:p>
        </p:txBody>
      </p:sp>
      <p:pic>
        <p:nvPicPr>
          <p:cNvPr id="3" name="Picture 2">
            <a:extLst>
              <a:ext uri="{FF2B5EF4-FFF2-40B4-BE49-F238E27FC236}">
                <a16:creationId xmlns:a16="http://schemas.microsoft.com/office/drawing/2014/main" id="{A2631F35-CEA1-4E78-A664-2BDB345D9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56" y="799589"/>
            <a:ext cx="3858564" cy="2895733"/>
          </a:xfrm>
          <a:prstGeom prst="rect">
            <a:avLst/>
          </a:prstGeom>
        </p:spPr>
      </p:pic>
      <p:pic>
        <p:nvPicPr>
          <p:cNvPr id="8" name="Picture 7">
            <a:extLst>
              <a:ext uri="{FF2B5EF4-FFF2-40B4-BE49-F238E27FC236}">
                <a16:creationId xmlns:a16="http://schemas.microsoft.com/office/drawing/2014/main" id="{17C609BE-439D-4E0C-97E8-BBBCCC840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922" y="3920151"/>
            <a:ext cx="3597948" cy="2707510"/>
          </a:xfrm>
          <a:prstGeom prst="rect">
            <a:avLst/>
          </a:prstGeom>
        </p:spPr>
      </p:pic>
      <p:pic>
        <p:nvPicPr>
          <p:cNvPr id="10" name="Picture 9">
            <a:extLst>
              <a:ext uri="{FF2B5EF4-FFF2-40B4-BE49-F238E27FC236}">
                <a16:creationId xmlns:a16="http://schemas.microsoft.com/office/drawing/2014/main" id="{262DAE0B-753F-46F8-8F0F-C76ADAB45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071" y="3705847"/>
            <a:ext cx="3301978" cy="2583492"/>
          </a:xfrm>
          <a:prstGeom prst="rect">
            <a:avLst/>
          </a:prstGeom>
        </p:spPr>
      </p:pic>
    </p:spTree>
    <p:extLst>
      <p:ext uri="{BB962C8B-B14F-4D97-AF65-F5344CB8AC3E}">
        <p14:creationId xmlns:p14="http://schemas.microsoft.com/office/powerpoint/2010/main" val="149797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6927" y="6550223"/>
            <a:ext cx="2895600" cy="307777"/>
          </a:xfrm>
          <a:prstGeom prst="rect">
            <a:avLst/>
          </a:prstGeom>
          <a:noFill/>
        </p:spPr>
        <p:txBody>
          <a:bodyPr wrap="square" rtlCol="0">
            <a:spAutoFit/>
          </a:bodyPr>
          <a:lstStyle/>
          <a:p>
            <a:r>
              <a:rPr lang="en-US" sz="1400" dirty="0">
                <a:solidFill>
                  <a:schemeClr val="bg1"/>
                </a:solidFill>
              </a:rPr>
              <a:t>Mosiah 21:23-24</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People From the Land of Zarahemla</a:t>
            </a:r>
          </a:p>
        </p:txBody>
      </p:sp>
      <p:sp>
        <p:nvSpPr>
          <p:cNvPr id="22" name="TextBox 21"/>
          <p:cNvSpPr txBox="1"/>
          <p:nvPr/>
        </p:nvSpPr>
        <p:spPr>
          <a:xfrm>
            <a:off x="1676400" y="1295401"/>
            <a:ext cx="4876800" cy="3693319"/>
          </a:xfrm>
          <a:prstGeom prst="rect">
            <a:avLst/>
          </a:prstGeom>
          <a:noFill/>
        </p:spPr>
        <p:txBody>
          <a:bodyPr wrap="square" rtlCol="0">
            <a:spAutoFit/>
          </a:bodyPr>
          <a:lstStyle/>
          <a:p>
            <a:pPr fontAlgn="base"/>
            <a:r>
              <a:rPr lang="en-US" dirty="0">
                <a:solidFill>
                  <a:schemeClr val="bg1"/>
                </a:solidFill>
              </a:rPr>
              <a:t>King Limhi discovers </a:t>
            </a:r>
            <a:r>
              <a:rPr lang="en-US" dirty="0" err="1">
                <a:solidFill>
                  <a:schemeClr val="bg1"/>
                </a:solidFill>
              </a:rPr>
              <a:t>Ammon</a:t>
            </a:r>
            <a:r>
              <a:rPr lang="en-US" dirty="0">
                <a:solidFill>
                  <a:schemeClr val="bg1"/>
                </a:solidFill>
              </a:rPr>
              <a:t> and others outside their walls</a:t>
            </a:r>
          </a:p>
          <a:p>
            <a:pPr fontAlgn="base"/>
            <a:endParaRPr lang="en-US" dirty="0">
              <a:solidFill>
                <a:schemeClr val="bg1"/>
              </a:solidFill>
            </a:endParaRPr>
          </a:p>
          <a:p>
            <a:pPr fontAlgn="base"/>
            <a:r>
              <a:rPr lang="en-US" dirty="0">
                <a:solidFill>
                  <a:schemeClr val="bg1"/>
                </a:solidFill>
              </a:rPr>
              <a:t>Thinking they are the priests…they are bound and cast into prison</a:t>
            </a:r>
          </a:p>
          <a:p>
            <a:pPr fontAlgn="base"/>
            <a:endParaRPr lang="en-US" dirty="0">
              <a:solidFill>
                <a:schemeClr val="bg1"/>
              </a:solidFill>
            </a:endParaRPr>
          </a:p>
          <a:p>
            <a:pPr fontAlgn="base"/>
            <a:r>
              <a:rPr lang="en-US" dirty="0">
                <a:solidFill>
                  <a:schemeClr val="bg1"/>
                </a:solidFill>
              </a:rPr>
              <a:t>Limhi discovers they are from the Land of Zarahemla and filled with “exceeding great joy”</a:t>
            </a:r>
          </a:p>
          <a:p>
            <a:pPr fontAlgn="base"/>
            <a:endParaRPr lang="en-US" dirty="0">
              <a:solidFill>
                <a:schemeClr val="bg1"/>
              </a:solidFill>
            </a:endParaRPr>
          </a:p>
          <a:p>
            <a:pPr fontAlgn="base"/>
            <a:r>
              <a:rPr lang="en-US" dirty="0" err="1">
                <a:solidFill>
                  <a:schemeClr val="bg1"/>
                </a:solidFill>
              </a:rPr>
              <a:t>Ammon</a:t>
            </a:r>
            <a:r>
              <a:rPr lang="en-US" dirty="0">
                <a:solidFill>
                  <a:schemeClr val="bg1"/>
                </a:solidFill>
              </a:rPr>
              <a:t> tells Limhi that King Mosiah could interpret the engravings</a:t>
            </a:r>
          </a:p>
          <a:p>
            <a:pPr fontAlgn="base"/>
            <a:endParaRPr lang="en-US" dirty="0">
              <a:solidFill>
                <a:schemeClr val="bg1"/>
              </a:solidFill>
            </a:endParaRPr>
          </a:p>
          <a:p>
            <a:pPr fontAlgn="base"/>
            <a:endParaRPr lang="en-US" dirty="0">
              <a:solidFill>
                <a:schemeClr val="bg1"/>
              </a:solidFill>
            </a:endParaRPr>
          </a:p>
        </p:txBody>
      </p:sp>
      <p:grpSp>
        <p:nvGrpSpPr>
          <p:cNvPr id="2" name="Group 11"/>
          <p:cNvGrpSpPr/>
          <p:nvPr/>
        </p:nvGrpSpPr>
        <p:grpSpPr>
          <a:xfrm>
            <a:off x="8610600" y="3200400"/>
            <a:ext cx="1219200" cy="3124200"/>
            <a:chOff x="6324600" y="1076105"/>
            <a:chExt cx="1600200" cy="3832659"/>
          </a:xfrm>
        </p:grpSpPr>
        <p:sp>
          <p:nvSpPr>
            <p:cNvPr id="13" name="Oval 12"/>
            <p:cNvSpPr/>
            <p:nvPr/>
          </p:nvSpPr>
          <p:spPr>
            <a:xfrm rot="4271122">
              <a:off x="6699998" y="4337235"/>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663168">
              <a:off x="7219295" y="4386113"/>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400800" y="3048000"/>
              <a:ext cx="1524000" cy="160020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6469882" y="1143000"/>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20313725">
              <a:off x="7194689" y="1215525"/>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4600" y="32004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91400" y="32004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411805">
              <a:off x="7203066" y="2350147"/>
              <a:ext cx="595363" cy="1241297"/>
            </a:xfrm>
            <a:prstGeom prst="trapezoid">
              <a:avLst>
                <a:gd name="adj" fmla="val 3754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535346">
              <a:off x="6434961" y="2436588"/>
              <a:ext cx="537742" cy="1078865"/>
            </a:xfrm>
            <a:prstGeom prst="trapezoid">
              <a:avLst>
                <a:gd name="adj" fmla="val 3089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6553199" y="2362200"/>
              <a:ext cx="1143001" cy="1600200"/>
            </a:xfrm>
            <a:prstGeom prst="trapezoid">
              <a:avLst>
                <a:gd name="adj" fmla="val 29129"/>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6923724" y="2455200"/>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48491" y="1076105"/>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477000" y="1295400"/>
              <a:ext cx="1219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9959794">
              <a:off x="6983464" y="2469077"/>
              <a:ext cx="239244" cy="1600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
            <p:cNvGrpSpPr/>
            <p:nvPr/>
          </p:nvGrpSpPr>
          <p:grpSpPr>
            <a:xfrm rot="173469">
              <a:off x="6771427" y="2309032"/>
              <a:ext cx="688770" cy="686939"/>
              <a:chOff x="2960715" y="2385250"/>
              <a:chExt cx="1251949" cy="1404961"/>
            </a:xfrm>
          </p:grpSpPr>
          <p:sp>
            <p:nvSpPr>
              <p:cNvPr id="54" name="Moon 3"/>
              <p:cNvSpPr/>
              <p:nvPr/>
            </p:nvSpPr>
            <p:spPr>
              <a:xfrm rot="16200000">
                <a:off x="2975016" y="2561296"/>
                <a:ext cx="1264227" cy="119360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6200000">
                <a:off x="3026713" y="2319252"/>
                <a:ext cx="1119953" cy="1251949"/>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7162800" y="3581400"/>
              <a:ext cx="609600" cy="685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60"/>
            <p:cNvGrpSpPr/>
            <p:nvPr/>
          </p:nvGrpSpPr>
          <p:grpSpPr>
            <a:xfrm>
              <a:off x="7239000" y="4191000"/>
              <a:ext cx="76200" cy="228600"/>
              <a:chOff x="8305800" y="4038600"/>
              <a:chExt cx="228600" cy="685800"/>
            </a:xfrm>
          </p:grpSpPr>
          <p:sp>
            <p:nvSpPr>
              <p:cNvPr id="52" name="Trapezoid 51"/>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61"/>
            <p:cNvGrpSpPr/>
            <p:nvPr/>
          </p:nvGrpSpPr>
          <p:grpSpPr>
            <a:xfrm>
              <a:off x="7423727" y="4181764"/>
              <a:ext cx="76200" cy="228600"/>
              <a:chOff x="8305800" y="4038600"/>
              <a:chExt cx="228600" cy="685800"/>
            </a:xfrm>
          </p:grpSpPr>
          <p:sp>
            <p:nvSpPr>
              <p:cNvPr id="50" name="Trapezoid 49"/>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64"/>
            <p:cNvGrpSpPr/>
            <p:nvPr/>
          </p:nvGrpSpPr>
          <p:grpSpPr>
            <a:xfrm>
              <a:off x="7620000" y="4191000"/>
              <a:ext cx="76200" cy="228600"/>
              <a:chOff x="8305800" y="4038600"/>
              <a:chExt cx="228600" cy="685800"/>
            </a:xfrm>
          </p:grpSpPr>
          <p:sp>
            <p:nvSpPr>
              <p:cNvPr id="48" name="Trapezoid 47"/>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72"/>
            <p:cNvGrpSpPr/>
            <p:nvPr/>
          </p:nvGrpSpPr>
          <p:grpSpPr>
            <a:xfrm>
              <a:off x="7086600" y="3657600"/>
              <a:ext cx="762000" cy="304800"/>
              <a:chOff x="7086600" y="228600"/>
              <a:chExt cx="2443018" cy="701964"/>
            </a:xfrm>
          </p:grpSpPr>
          <p:sp>
            <p:nvSpPr>
              <p:cNvPr id="43" name="Cross 42"/>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73"/>
            <p:cNvGrpSpPr/>
            <p:nvPr/>
          </p:nvGrpSpPr>
          <p:grpSpPr>
            <a:xfrm>
              <a:off x="6477000" y="1283855"/>
              <a:ext cx="1219200" cy="242020"/>
              <a:chOff x="7086600" y="228600"/>
              <a:chExt cx="2443018" cy="701964"/>
            </a:xfrm>
          </p:grpSpPr>
          <p:sp>
            <p:nvSpPr>
              <p:cNvPr id="38" name="Cross 37"/>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55"/>
          <p:cNvGrpSpPr/>
          <p:nvPr/>
        </p:nvGrpSpPr>
        <p:grpSpPr>
          <a:xfrm>
            <a:off x="6085520" y="3048001"/>
            <a:ext cx="1610680" cy="3459235"/>
            <a:chOff x="3048000" y="304800"/>
            <a:chExt cx="2667000" cy="5727879"/>
          </a:xfrm>
        </p:grpSpPr>
        <p:sp>
          <p:nvSpPr>
            <p:cNvPr id="57" name="Cloud 56"/>
            <p:cNvSpPr/>
            <p:nvPr/>
          </p:nvSpPr>
          <p:spPr>
            <a:xfrm rot="1518698" flipH="1">
              <a:off x="3367041" y="642725"/>
              <a:ext cx="892274" cy="193290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20659987">
              <a:off x="4743825" y="538534"/>
              <a:ext cx="791319" cy="188635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167923" y="3685266"/>
              <a:ext cx="547077" cy="7886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48000" y="3526884"/>
              <a:ext cx="547077" cy="8747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914775"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81500"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160091" y="2135508"/>
              <a:ext cx="538107" cy="688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63462" y="735289"/>
              <a:ext cx="1641231" cy="17446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0"/>
            <p:cNvGrpSpPr/>
            <p:nvPr/>
          </p:nvGrpSpPr>
          <p:grpSpPr>
            <a:xfrm>
              <a:off x="3731846" y="304800"/>
              <a:ext cx="1504462" cy="947074"/>
              <a:chOff x="4953000" y="1219200"/>
              <a:chExt cx="1676400" cy="838200"/>
            </a:xfrm>
          </p:grpSpPr>
          <p:sp>
            <p:nvSpPr>
              <p:cNvPr id="87" name="Rounded Rectangle 86"/>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34"/>
            <p:cNvGrpSpPr/>
            <p:nvPr/>
          </p:nvGrpSpPr>
          <p:grpSpPr>
            <a:xfrm>
              <a:off x="3714750" y="914400"/>
              <a:ext cx="1466850" cy="457200"/>
              <a:chOff x="1143000" y="5778709"/>
              <a:chExt cx="4934266" cy="1079291"/>
            </a:xfrm>
          </p:grpSpPr>
          <p:sp>
            <p:nvSpPr>
              <p:cNvPr id="81" name="Quad Arrow 80"/>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6629400" y="533400"/>
            <a:ext cx="2819400" cy="2514600"/>
            <a:chOff x="5105400" y="533400"/>
            <a:chExt cx="2819400" cy="2514600"/>
          </a:xfrm>
        </p:grpSpPr>
        <p:sp>
          <p:nvSpPr>
            <p:cNvPr id="136" name="Cloud Callout 135"/>
            <p:cNvSpPr/>
            <p:nvPr/>
          </p:nvSpPr>
          <p:spPr>
            <a:xfrm rot="20229000" flipH="1">
              <a:off x="5105400" y="533400"/>
              <a:ext cx="2819400" cy="25146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6019800" y="685800"/>
              <a:ext cx="914400" cy="1905000"/>
              <a:chOff x="4495800" y="457200"/>
              <a:chExt cx="1219200" cy="2642171"/>
            </a:xfrm>
          </p:grpSpPr>
          <p:grpSp>
            <p:nvGrpSpPr>
              <p:cNvPr id="138" name="Group 53"/>
              <p:cNvGrpSpPr/>
              <p:nvPr/>
            </p:nvGrpSpPr>
            <p:grpSpPr>
              <a:xfrm>
                <a:off x="4495800" y="609600"/>
                <a:ext cx="1219200" cy="2489771"/>
                <a:chOff x="3276600" y="786829"/>
                <a:chExt cx="1219200" cy="2489771"/>
              </a:xfrm>
            </p:grpSpPr>
            <p:sp>
              <p:nvSpPr>
                <p:cNvPr id="145" name="Cloud 2"/>
                <p:cNvSpPr/>
                <p:nvPr/>
              </p:nvSpPr>
              <p:spPr>
                <a:xfrm rot="1518698" flipH="1">
                  <a:off x="3438312" y="836066"/>
                  <a:ext cx="407897" cy="89015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3"/>
                <p:cNvSpPr/>
                <p:nvPr/>
              </p:nvSpPr>
              <p:spPr>
                <a:xfrm rot="20659987">
                  <a:off x="4018852" y="853664"/>
                  <a:ext cx="361746" cy="86871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4"/>
                <p:cNvSpPr/>
                <p:nvPr/>
              </p:nvSpPr>
              <p:spPr>
                <a:xfrm>
                  <a:off x="4245708" y="2166393"/>
                  <a:ext cx="250092" cy="363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5"/>
                <p:cNvSpPr/>
                <p:nvPr/>
              </p:nvSpPr>
              <p:spPr>
                <a:xfrm>
                  <a:off x="3276600" y="2093454"/>
                  <a:ext cx="250092" cy="4028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6"/>
                <p:cNvSpPr/>
                <p:nvPr/>
              </p:nvSpPr>
              <p:spPr>
                <a:xfrm>
                  <a:off x="3651738"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7"/>
                <p:cNvSpPr/>
                <p:nvPr/>
              </p:nvSpPr>
              <p:spPr>
                <a:xfrm>
                  <a:off x="3870569" y="2919748"/>
                  <a:ext cx="312615" cy="356852"/>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8"/>
                <p:cNvSpPr/>
                <p:nvPr/>
              </p:nvSpPr>
              <p:spPr>
                <a:xfrm rot="1996156">
                  <a:off x="3360356" y="1631987"/>
                  <a:ext cx="414302"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9"/>
                <p:cNvSpPr/>
                <p:nvPr/>
              </p:nvSpPr>
              <p:spPr>
                <a:xfrm rot="2041752">
                  <a:off x="3422568" y="1540645"/>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0"/>
                <p:cNvSpPr/>
                <p:nvPr/>
              </p:nvSpPr>
              <p:spPr>
                <a:xfrm rot="19870960">
                  <a:off x="4043389" y="1634074"/>
                  <a:ext cx="389154" cy="751042"/>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1"/>
                <p:cNvSpPr/>
                <p:nvPr/>
              </p:nvSpPr>
              <p:spPr>
                <a:xfrm rot="20036208">
                  <a:off x="3967373" y="1552069"/>
                  <a:ext cx="411856" cy="679805"/>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2"/>
                <p:cNvSpPr/>
                <p:nvPr/>
              </p:nvSpPr>
              <p:spPr>
                <a:xfrm>
                  <a:off x="3620477" y="1571640"/>
                  <a:ext cx="593969" cy="150670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3"/>
                <p:cNvSpPr/>
                <p:nvPr/>
              </p:nvSpPr>
              <p:spPr>
                <a:xfrm>
                  <a:off x="3784984" y="1452689"/>
                  <a:ext cx="245992" cy="3172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4"/>
                <p:cNvSpPr/>
                <p:nvPr/>
              </p:nvSpPr>
              <p:spPr>
                <a:xfrm rot="21335299">
                  <a:off x="3944457" y="1543878"/>
                  <a:ext cx="286810" cy="1419680"/>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
                <p:cNvSpPr/>
                <p:nvPr/>
              </p:nvSpPr>
              <p:spPr>
                <a:xfrm rot="353417">
                  <a:off x="3613475" y="1531532"/>
                  <a:ext cx="286810" cy="1441888"/>
                </a:xfrm>
                <a:prstGeom prst="trapezoid">
                  <a:avLst/>
                </a:prstGeom>
                <a:solidFill>
                  <a:srgbClr val="111E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6"/>
                <p:cNvSpPr/>
                <p:nvPr/>
              </p:nvSpPr>
              <p:spPr>
                <a:xfrm>
                  <a:off x="3557954" y="807851"/>
                  <a:ext cx="750277" cy="8034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62"/>
                <p:cNvGrpSpPr/>
                <p:nvPr/>
              </p:nvGrpSpPr>
              <p:grpSpPr>
                <a:xfrm rot="5201482">
                  <a:off x="3803137" y="1994656"/>
                  <a:ext cx="476901" cy="103518"/>
                  <a:chOff x="3886200" y="6096000"/>
                  <a:chExt cx="3124200" cy="533400"/>
                </a:xfrm>
              </p:grpSpPr>
              <p:sp>
                <p:nvSpPr>
                  <p:cNvPr id="180" name="Left-Right Arrow 17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 Arrow 18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 Arrow 18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63"/>
                <p:cNvGrpSpPr/>
                <p:nvPr/>
              </p:nvGrpSpPr>
              <p:grpSpPr>
                <a:xfrm rot="5201482">
                  <a:off x="3819688" y="2594378"/>
                  <a:ext cx="476901" cy="103518"/>
                  <a:chOff x="3886200" y="6096000"/>
                  <a:chExt cx="3124200" cy="533400"/>
                </a:xfrm>
              </p:grpSpPr>
              <p:sp>
                <p:nvSpPr>
                  <p:cNvPr id="177" name="Left-Right Arrow 17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eft-Right Arrow 17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eft-Right Arrow 17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67"/>
                <p:cNvGrpSpPr/>
                <p:nvPr/>
              </p:nvGrpSpPr>
              <p:grpSpPr>
                <a:xfrm rot="5400000">
                  <a:off x="3578790" y="1999625"/>
                  <a:ext cx="476901" cy="103518"/>
                  <a:chOff x="3886200" y="6096000"/>
                  <a:chExt cx="3124200" cy="533400"/>
                </a:xfrm>
              </p:grpSpPr>
              <p:sp>
                <p:nvSpPr>
                  <p:cNvPr id="174" name="Left-Right Arrow 17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 Arrow 17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17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71"/>
                <p:cNvGrpSpPr/>
                <p:nvPr/>
              </p:nvGrpSpPr>
              <p:grpSpPr>
                <a:xfrm rot="5400000">
                  <a:off x="3551568" y="2602446"/>
                  <a:ext cx="476901" cy="103518"/>
                  <a:chOff x="3886200" y="6096000"/>
                  <a:chExt cx="3124200" cy="533400"/>
                </a:xfrm>
              </p:grpSpPr>
              <p:sp>
                <p:nvSpPr>
                  <p:cNvPr id="17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eft-Right Arrow 17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p:cNvSpPr/>
                <p:nvPr/>
              </p:nvSpPr>
              <p:spPr>
                <a:xfrm>
                  <a:off x="3995615"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3745523" y="2252055"/>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3776785"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3964354" y="1657302"/>
                  <a:ext cx="125046" cy="198251"/>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861375" y="1729605"/>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3852180" y="2315030"/>
                  <a:ext cx="156308" cy="79300"/>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2"/>
                <p:cNvSpPr/>
                <p:nvPr/>
              </p:nvSpPr>
              <p:spPr>
                <a:xfrm rot="15742615" flipH="1">
                  <a:off x="3778420" y="528827"/>
                  <a:ext cx="282635" cy="79864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50"/>
              <p:cNvGrpSpPr/>
              <p:nvPr/>
            </p:nvGrpSpPr>
            <p:grpSpPr>
              <a:xfrm>
                <a:off x="4800600" y="457200"/>
                <a:ext cx="730738" cy="436153"/>
                <a:chOff x="4953000" y="1219200"/>
                <a:chExt cx="1676400" cy="838200"/>
              </a:xfrm>
            </p:grpSpPr>
            <p:sp>
              <p:nvSpPr>
                <p:cNvPr id="140" name="Rounded Rectangle 139"/>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562600" y="1371600"/>
                  <a:ext cx="457200" cy="3810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5042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xEl>
                                              <p:pRg st="6" end="6"/>
                                            </p:txEl>
                                          </p:spTgt>
                                        </p:tgtEl>
                                        <p:attrNameLst>
                                          <p:attrName>style.visibility</p:attrName>
                                        </p:attrNameLst>
                                      </p:cBhvr>
                                      <p:to>
                                        <p:strVal val="visible"/>
                                      </p:to>
                                    </p:set>
                                  </p:childTnLst>
                                </p:cTn>
                              </p:par>
                              <p:par>
                                <p:cTn id="51" presetID="9" presetClass="entr" presetSubtype="0" fill="hold" nodeType="withEffect">
                                  <p:stCondLst>
                                    <p:cond delay="0"/>
                                  </p:stCondLst>
                                  <p:childTnLst>
                                    <p:set>
                                      <p:cBhvr>
                                        <p:cTn id="52" dur="1" fill="hold">
                                          <p:stCondLst>
                                            <p:cond delay="0"/>
                                          </p:stCondLst>
                                        </p:cTn>
                                        <p:tgtEl>
                                          <p:spTgt spid="183"/>
                                        </p:tgtEl>
                                        <p:attrNameLst>
                                          <p:attrName>style.visibility</p:attrName>
                                        </p:attrNameLst>
                                      </p:cBhvr>
                                      <p:to>
                                        <p:strVal val="visible"/>
                                      </p:to>
                                    </p:set>
                                    <p:animEffect transition="in" filter="dissolve">
                                      <p:cBhvr>
                                        <p:cTn id="53" dur="2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2606" y="6550223"/>
            <a:ext cx="2895600" cy="307777"/>
          </a:xfrm>
          <a:prstGeom prst="rect">
            <a:avLst/>
          </a:prstGeom>
          <a:noFill/>
        </p:spPr>
        <p:txBody>
          <a:bodyPr wrap="square" rtlCol="0">
            <a:spAutoFit/>
          </a:bodyPr>
          <a:lstStyle/>
          <a:p>
            <a:r>
              <a:rPr lang="en-US" sz="1400" dirty="0">
                <a:solidFill>
                  <a:schemeClr val="bg1"/>
                </a:solidFill>
              </a:rPr>
              <a:t>Mosiah 21:29-31</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Sorrow For Their Brethren</a:t>
            </a:r>
          </a:p>
        </p:txBody>
      </p:sp>
      <p:sp>
        <p:nvSpPr>
          <p:cNvPr id="22" name="TextBox 21"/>
          <p:cNvSpPr txBox="1"/>
          <p:nvPr/>
        </p:nvSpPr>
        <p:spPr>
          <a:xfrm>
            <a:off x="570368" y="1295400"/>
            <a:ext cx="5678032" cy="2862322"/>
          </a:xfrm>
          <a:prstGeom prst="rect">
            <a:avLst/>
          </a:prstGeom>
          <a:noFill/>
        </p:spPr>
        <p:txBody>
          <a:bodyPr wrap="square" rtlCol="0">
            <a:spAutoFit/>
          </a:bodyPr>
          <a:lstStyle/>
          <a:p>
            <a:pPr fontAlgn="base"/>
            <a:r>
              <a:rPr lang="en-US" dirty="0" err="1">
                <a:solidFill>
                  <a:schemeClr val="bg1"/>
                </a:solidFill>
              </a:rPr>
              <a:t>Ammon</a:t>
            </a:r>
            <a:r>
              <a:rPr lang="en-US" dirty="0">
                <a:solidFill>
                  <a:schemeClr val="bg1"/>
                </a:solidFill>
              </a:rPr>
              <a:t> is filled with sorrow because:</a:t>
            </a:r>
          </a:p>
          <a:p>
            <a:pPr fontAlgn="base"/>
            <a:endParaRPr lang="en-US" dirty="0">
              <a:solidFill>
                <a:schemeClr val="bg1"/>
              </a:solidFill>
            </a:endParaRPr>
          </a:p>
          <a:p>
            <a:pPr fontAlgn="base"/>
            <a:r>
              <a:rPr lang="en-US" dirty="0">
                <a:solidFill>
                  <a:schemeClr val="bg1"/>
                </a:solidFill>
              </a:rPr>
              <a:t>So many had been slain by the Lamanites</a:t>
            </a:r>
          </a:p>
          <a:p>
            <a:pPr fontAlgn="base"/>
            <a:endParaRPr lang="en-US" dirty="0">
              <a:solidFill>
                <a:schemeClr val="bg1"/>
              </a:solidFill>
            </a:endParaRPr>
          </a:p>
          <a:p>
            <a:pPr fontAlgn="base"/>
            <a:r>
              <a:rPr lang="en-US" dirty="0">
                <a:solidFill>
                  <a:schemeClr val="bg1"/>
                </a:solidFill>
              </a:rPr>
              <a:t>That King Noah and the priest had led the people astray</a:t>
            </a:r>
          </a:p>
          <a:p>
            <a:pPr fontAlgn="base"/>
            <a:endParaRPr lang="en-US" dirty="0">
              <a:solidFill>
                <a:schemeClr val="bg1"/>
              </a:solidFill>
            </a:endParaRPr>
          </a:p>
          <a:p>
            <a:pPr fontAlgn="base"/>
            <a:r>
              <a:rPr lang="en-US" dirty="0">
                <a:solidFill>
                  <a:schemeClr val="bg1"/>
                </a:solidFill>
              </a:rPr>
              <a:t>That Abinadi had been martyred</a:t>
            </a:r>
          </a:p>
          <a:p>
            <a:pPr fontAlgn="base"/>
            <a:endParaRPr lang="en-US" dirty="0">
              <a:solidFill>
                <a:schemeClr val="bg1"/>
              </a:solidFill>
            </a:endParaRPr>
          </a:p>
          <a:p>
            <a:pPr fontAlgn="base"/>
            <a:r>
              <a:rPr lang="en-US" dirty="0">
                <a:solidFill>
                  <a:schemeClr val="bg1"/>
                </a:solidFill>
              </a:rPr>
              <a:t>That Alma and the people had left with some people and the people didn’t know what happened to them</a:t>
            </a:r>
          </a:p>
        </p:txBody>
      </p:sp>
      <p:pic>
        <p:nvPicPr>
          <p:cNvPr id="3" name="Picture 2">
            <a:extLst>
              <a:ext uri="{FF2B5EF4-FFF2-40B4-BE49-F238E27FC236}">
                <a16:creationId xmlns:a16="http://schemas.microsoft.com/office/drawing/2014/main" id="{DBA68B90-824D-41F4-8951-CDDFFF424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30" y="4353256"/>
            <a:ext cx="3325828" cy="2387945"/>
          </a:xfrm>
          <a:prstGeom prst="rect">
            <a:avLst/>
          </a:prstGeom>
        </p:spPr>
      </p:pic>
      <p:pic>
        <p:nvPicPr>
          <p:cNvPr id="10" name="Picture 9">
            <a:extLst>
              <a:ext uri="{FF2B5EF4-FFF2-40B4-BE49-F238E27FC236}">
                <a16:creationId xmlns:a16="http://schemas.microsoft.com/office/drawing/2014/main" id="{4BB1B98D-A256-4EE4-B4A3-CD097D3F7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997" y="3563491"/>
            <a:ext cx="3161932" cy="2428730"/>
          </a:xfrm>
          <a:prstGeom prst="rect">
            <a:avLst/>
          </a:prstGeom>
        </p:spPr>
      </p:pic>
      <p:pic>
        <p:nvPicPr>
          <p:cNvPr id="12" name="Picture 11">
            <a:extLst>
              <a:ext uri="{FF2B5EF4-FFF2-40B4-BE49-F238E27FC236}">
                <a16:creationId xmlns:a16="http://schemas.microsoft.com/office/drawing/2014/main" id="{DE8ED048-A474-436E-80C4-8D12337BD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276" y="905347"/>
            <a:ext cx="3388891" cy="2544024"/>
          </a:xfrm>
          <a:prstGeom prst="rect">
            <a:avLst/>
          </a:prstGeom>
        </p:spPr>
      </p:pic>
    </p:spTree>
    <p:extLst>
      <p:ext uri="{BB962C8B-B14F-4D97-AF65-F5344CB8AC3E}">
        <p14:creationId xmlns:p14="http://schemas.microsoft.com/office/powerpoint/2010/main" val="23874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5980" y="6550223"/>
            <a:ext cx="2895600" cy="307777"/>
          </a:xfrm>
          <a:prstGeom prst="rect">
            <a:avLst/>
          </a:prstGeom>
          <a:noFill/>
        </p:spPr>
        <p:txBody>
          <a:bodyPr wrap="square" rtlCol="0">
            <a:spAutoFit/>
          </a:bodyPr>
          <a:lstStyle/>
          <a:p>
            <a:r>
              <a:rPr lang="en-US" sz="1400" dirty="0">
                <a:solidFill>
                  <a:schemeClr val="bg1"/>
                </a:solidFill>
              </a:rPr>
              <a:t>Mosiah 21:32-36</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Faith Brings Freedom</a:t>
            </a:r>
          </a:p>
        </p:txBody>
      </p:sp>
      <p:sp>
        <p:nvSpPr>
          <p:cNvPr id="21" name="TextBox 20"/>
          <p:cNvSpPr txBox="1"/>
          <p:nvPr/>
        </p:nvSpPr>
        <p:spPr>
          <a:xfrm>
            <a:off x="5715000" y="2895600"/>
            <a:ext cx="4419600" cy="923330"/>
          </a:xfrm>
          <a:prstGeom prst="rect">
            <a:avLst/>
          </a:prstGeom>
          <a:noFill/>
        </p:spPr>
        <p:txBody>
          <a:bodyPr wrap="square" rtlCol="0">
            <a:spAutoFit/>
          </a:bodyPr>
          <a:lstStyle/>
          <a:p>
            <a:pPr fontAlgn="base"/>
            <a:r>
              <a:rPr lang="en-US" dirty="0">
                <a:solidFill>
                  <a:schemeClr val="bg1"/>
                </a:solidFill>
              </a:rPr>
              <a:t>King Limhi entered into a covenant with God and many of his people to serve and keep His commandments</a:t>
            </a:r>
          </a:p>
        </p:txBody>
      </p:sp>
      <p:sp>
        <p:nvSpPr>
          <p:cNvPr id="22" name="TextBox 21"/>
          <p:cNvSpPr txBox="1"/>
          <p:nvPr/>
        </p:nvSpPr>
        <p:spPr>
          <a:xfrm>
            <a:off x="588475" y="762001"/>
            <a:ext cx="5659925" cy="2031325"/>
          </a:xfrm>
          <a:prstGeom prst="rect">
            <a:avLst/>
          </a:prstGeom>
          <a:noFill/>
        </p:spPr>
        <p:txBody>
          <a:bodyPr wrap="square" rtlCol="0">
            <a:spAutoFit/>
          </a:bodyPr>
          <a:lstStyle/>
          <a:p>
            <a:pPr fontAlgn="base"/>
            <a:r>
              <a:rPr lang="en-US" dirty="0">
                <a:solidFill>
                  <a:schemeClr val="bg1"/>
                </a:solidFill>
              </a:rPr>
              <a:t>“[Repentance] is essential to your happiness in this life and throughout eternity. Repentance is much more than just acknowledging wrongdoings. It is a change of mind and heart. … It includes turning away from sin and turning to God for forgiveness. It is motivated by love for God and the sincere desire to obey His commandments” </a:t>
            </a:r>
          </a:p>
          <a:p>
            <a:pPr fontAlgn="base"/>
            <a:r>
              <a:rPr lang="en-US" i="1" dirty="0">
                <a:solidFill>
                  <a:schemeClr val="bg1"/>
                </a:solidFill>
              </a:rPr>
              <a:t>True to the Faith</a:t>
            </a:r>
            <a:endParaRPr lang="en-US" dirty="0">
              <a:solidFill>
                <a:schemeClr val="bg1"/>
              </a:solidFill>
            </a:endParaRPr>
          </a:p>
        </p:txBody>
      </p:sp>
      <p:sp>
        <p:nvSpPr>
          <p:cNvPr id="11" name="TextBox 10"/>
          <p:cNvSpPr txBox="1"/>
          <p:nvPr/>
        </p:nvSpPr>
        <p:spPr>
          <a:xfrm>
            <a:off x="1752600" y="4038601"/>
            <a:ext cx="4419600" cy="1200329"/>
          </a:xfrm>
          <a:prstGeom prst="rect">
            <a:avLst/>
          </a:prstGeom>
          <a:noFill/>
        </p:spPr>
        <p:txBody>
          <a:bodyPr wrap="square" rtlCol="0">
            <a:spAutoFit/>
          </a:bodyPr>
          <a:lstStyle/>
          <a:p>
            <a:pPr fontAlgn="base"/>
            <a:r>
              <a:rPr lang="en-US" dirty="0">
                <a:solidFill>
                  <a:schemeClr val="bg1"/>
                </a:solidFill>
              </a:rPr>
              <a:t>No Authority:</a:t>
            </a:r>
          </a:p>
          <a:p>
            <a:pPr fontAlgn="base"/>
            <a:r>
              <a:rPr lang="en-US" dirty="0">
                <a:solidFill>
                  <a:schemeClr val="bg1"/>
                </a:solidFill>
              </a:rPr>
              <a:t>The people wanted to be baptized but Ammon “declined doing this thing”—feeling of unworthiness</a:t>
            </a:r>
          </a:p>
        </p:txBody>
      </p:sp>
      <p:sp>
        <p:nvSpPr>
          <p:cNvPr id="12" name="TextBox 11"/>
          <p:cNvSpPr txBox="1"/>
          <p:nvPr/>
        </p:nvSpPr>
        <p:spPr>
          <a:xfrm>
            <a:off x="4572000" y="5715000"/>
            <a:ext cx="4419600" cy="923330"/>
          </a:xfrm>
          <a:prstGeom prst="rect">
            <a:avLst/>
          </a:prstGeom>
          <a:noFill/>
        </p:spPr>
        <p:txBody>
          <a:bodyPr wrap="square" rtlCol="0">
            <a:spAutoFit/>
          </a:bodyPr>
          <a:lstStyle/>
          <a:p>
            <a:pPr fontAlgn="base"/>
            <a:r>
              <a:rPr lang="en-US" dirty="0">
                <a:solidFill>
                  <a:schemeClr val="bg1"/>
                </a:solidFill>
              </a:rPr>
              <a:t>They were desirous to escape as Alma had done and willing to serve God, but they must wait for their deliverance</a:t>
            </a:r>
          </a:p>
        </p:txBody>
      </p:sp>
      <p:pic>
        <p:nvPicPr>
          <p:cNvPr id="3" name="Picture 2">
            <a:extLst>
              <a:ext uri="{FF2B5EF4-FFF2-40B4-BE49-F238E27FC236}">
                <a16:creationId xmlns:a16="http://schemas.microsoft.com/office/drawing/2014/main" id="{E33FC2B8-8D4A-41DE-B863-A6FECA8C5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485" y="785717"/>
            <a:ext cx="2028876" cy="2093285"/>
          </a:xfrm>
          <a:prstGeom prst="rect">
            <a:avLst/>
          </a:prstGeom>
        </p:spPr>
      </p:pic>
      <p:pic>
        <p:nvPicPr>
          <p:cNvPr id="8" name="Picture 7">
            <a:extLst>
              <a:ext uri="{FF2B5EF4-FFF2-40B4-BE49-F238E27FC236}">
                <a16:creationId xmlns:a16="http://schemas.microsoft.com/office/drawing/2014/main" id="{CD6FE3F3-DF0F-4FCA-B2E3-DDCC55EB2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863" y="3829616"/>
            <a:ext cx="3108592" cy="1925280"/>
          </a:xfrm>
          <a:prstGeom prst="rect">
            <a:avLst/>
          </a:prstGeom>
        </p:spPr>
      </p:pic>
    </p:spTree>
    <p:extLst>
      <p:ext uri="{BB962C8B-B14F-4D97-AF65-F5344CB8AC3E}">
        <p14:creationId xmlns:p14="http://schemas.microsoft.com/office/powerpoint/2010/main" val="24766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20713" y="6550223"/>
            <a:ext cx="2895600" cy="307777"/>
          </a:xfrm>
          <a:prstGeom prst="rect">
            <a:avLst/>
          </a:prstGeom>
          <a:noFill/>
        </p:spPr>
        <p:txBody>
          <a:bodyPr wrap="square" rtlCol="0">
            <a:spAutoFit/>
          </a:bodyPr>
          <a:lstStyle/>
          <a:p>
            <a:r>
              <a:rPr lang="en-US" sz="1400" dirty="0">
                <a:solidFill>
                  <a:schemeClr val="bg1"/>
                </a:solidFill>
              </a:rPr>
              <a:t>Mosiah 22:1-10</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Deliverance</a:t>
            </a:r>
          </a:p>
        </p:txBody>
      </p:sp>
      <p:sp>
        <p:nvSpPr>
          <p:cNvPr id="21" name="TextBox 20"/>
          <p:cNvSpPr txBox="1"/>
          <p:nvPr/>
        </p:nvSpPr>
        <p:spPr>
          <a:xfrm>
            <a:off x="6096000" y="1524000"/>
            <a:ext cx="4419600" cy="923330"/>
          </a:xfrm>
          <a:prstGeom prst="rect">
            <a:avLst/>
          </a:prstGeom>
          <a:noFill/>
        </p:spPr>
        <p:txBody>
          <a:bodyPr wrap="square" rtlCol="0">
            <a:spAutoFit/>
          </a:bodyPr>
          <a:lstStyle/>
          <a:p>
            <a:pPr fontAlgn="base"/>
            <a:r>
              <a:rPr lang="en-US" dirty="0">
                <a:solidFill>
                  <a:schemeClr val="bg1"/>
                </a:solidFill>
              </a:rPr>
              <a:t>The fear:</a:t>
            </a:r>
          </a:p>
          <a:p>
            <a:pPr fontAlgn="base"/>
            <a:r>
              <a:rPr lang="en-US" dirty="0">
                <a:solidFill>
                  <a:schemeClr val="bg1"/>
                </a:solidFill>
              </a:rPr>
              <a:t>Impossible for them to go into battle because the Lamanites were so numerous</a:t>
            </a:r>
          </a:p>
        </p:txBody>
      </p:sp>
      <p:sp>
        <p:nvSpPr>
          <p:cNvPr id="22" name="TextBox 21"/>
          <p:cNvSpPr txBox="1"/>
          <p:nvPr/>
        </p:nvSpPr>
        <p:spPr>
          <a:xfrm>
            <a:off x="1676400" y="838201"/>
            <a:ext cx="4572000" cy="646331"/>
          </a:xfrm>
          <a:prstGeom prst="rect">
            <a:avLst/>
          </a:prstGeom>
          <a:noFill/>
        </p:spPr>
        <p:txBody>
          <a:bodyPr wrap="square" rtlCol="0">
            <a:spAutoFit/>
          </a:bodyPr>
          <a:lstStyle/>
          <a:p>
            <a:pPr fontAlgn="base"/>
            <a:r>
              <a:rPr lang="en-US" dirty="0">
                <a:solidFill>
                  <a:schemeClr val="bg1"/>
                </a:solidFill>
              </a:rPr>
              <a:t>The voice of the people—gathering together to discuss how to escape from the Lamanites</a:t>
            </a:r>
          </a:p>
        </p:txBody>
      </p:sp>
      <p:sp>
        <p:nvSpPr>
          <p:cNvPr id="11" name="TextBox 10"/>
          <p:cNvSpPr txBox="1"/>
          <p:nvPr/>
        </p:nvSpPr>
        <p:spPr>
          <a:xfrm>
            <a:off x="1752600" y="2514600"/>
            <a:ext cx="4648200" cy="3970318"/>
          </a:xfrm>
          <a:prstGeom prst="rect">
            <a:avLst/>
          </a:prstGeom>
          <a:noFill/>
        </p:spPr>
        <p:txBody>
          <a:bodyPr wrap="square" rtlCol="0">
            <a:spAutoFit/>
          </a:bodyPr>
          <a:lstStyle/>
          <a:p>
            <a:pPr fontAlgn="base"/>
            <a:r>
              <a:rPr lang="en-US" dirty="0">
                <a:solidFill>
                  <a:schemeClr val="bg1"/>
                </a:solidFill>
              </a:rPr>
              <a:t>Gideon’s idea:</a:t>
            </a:r>
          </a:p>
          <a:p>
            <a:pPr fontAlgn="base"/>
            <a:endParaRPr lang="en-US" dirty="0">
              <a:solidFill>
                <a:schemeClr val="bg1"/>
              </a:solidFill>
            </a:endParaRPr>
          </a:p>
          <a:p>
            <a:pPr fontAlgn="base"/>
            <a:r>
              <a:rPr lang="en-US" dirty="0">
                <a:solidFill>
                  <a:schemeClr val="bg1"/>
                </a:solidFill>
              </a:rPr>
              <a:t>Through the back pass, the back wall is where the Lamanites guard the people and are drunk at night</a:t>
            </a:r>
          </a:p>
          <a:p>
            <a:pPr fontAlgn="base"/>
            <a:endParaRPr lang="en-US" dirty="0">
              <a:solidFill>
                <a:schemeClr val="bg1"/>
              </a:solidFill>
            </a:endParaRPr>
          </a:p>
          <a:p>
            <a:pPr fontAlgn="base"/>
            <a:r>
              <a:rPr lang="en-US" dirty="0">
                <a:solidFill>
                  <a:schemeClr val="bg1"/>
                </a:solidFill>
              </a:rPr>
              <a:t>Gather the people and their flocks and herds and drive them into the wilderness</a:t>
            </a:r>
          </a:p>
          <a:p>
            <a:pPr fontAlgn="base"/>
            <a:endParaRPr lang="en-US" dirty="0">
              <a:solidFill>
                <a:schemeClr val="bg1"/>
              </a:solidFill>
            </a:endParaRPr>
          </a:p>
          <a:p>
            <a:pPr fontAlgn="base"/>
            <a:r>
              <a:rPr lang="en-US" dirty="0">
                <a:solidFill>
                  <a:schemeClr val="bg1"/>
                </a:solidFill>
              </a:rPr>
              <a:t>He will pay the last tribute to the Lamanites with wine and the Lamanites will be drunken and asleep</a:t>
            </a:r>
          </a:p>
          <a:p>
            <a:pPr fontAlgn="base"/>
            <a:endParaRPr lang="en-US" dirty="0">
              <a:solidFill>
                <a:schemeClr val="bg1"/>
              </a:solidFill>
            </a:endParaRPr>
          </a:p>
          <a:p>
            <a:pPr fontAlgn="base"/>
            <a:r>
              <a:rPr lang="en-US" dirty="0">
                <a:solidFill>
                  <a:schemeClr val="bg1"/>
                </a:solidFill>
              </a:rPr>
              <a:t>And they will travel around the land of </a:t>
            </a:r>
            <a:r>
              <a:rPr lang="en-US" dirty="0" err="1">
                <a:solidFill>
                  <a:schemeClr val="bg1"/>
                </a:solidFill>
              </a:rPr>
              <a:t>Shilom</a:t>
            </a:r>
            <a:endParaRPr lang="en-US" dirty="0">
              <a:solidFill>
                <a:schemeClr val="bg1"/>
              </a:solidFill>
            </a:endParaRPr>
          </a:p>
        </p:txBody>
      </p:sp>
      <p:grpSp>
        <p:nvGrpSpPr>
          <p:cNvPr id="7" name="Group 6">
            <a:extLst>
              <a:ext uri="{FF2B5EF4-FFF2-40B4-BE49-F238E27FC236}">
                <a16:creationId xmlns:a16="http://schemas.microsoft.com/office/drawing/2014/main" id="{E316BDE3-505F-47EA-9B69-45D88AE62BAA}"/>
              </a:ext>
            </a:extLst>
          </p:cNvPr>
          <p:cNvGrpSpPr/>
          <p:nvPr/>
        </p:nvGrpSpPr>
        <p:grpSpPr>
          <a:xfrm>
            <a:off x="7452511" y="2590658"/>
            <a:ext cx="3226852" cy="4071193"/>
            <a:chOff x="7452511" y="2590658"/>
            <a:chExt cx="3226852" cy="4071193"/>
          </a:xfrm>
        </p:grpSpPr>
        <p:pic>
          <p:nvPicPr>
            <p:cNvPr id="3" name="Picture 2">
              <a:extLst>
                <a:ext uri="{FF2B5EF4-FFF2-40B4-BE49-F238E27FC236}">
                  <a16:creationId xmlns:a16="http://schemas.microsoft.com/office/drawing/2014/main" id="{1CCF08D0-AD30-4D21-B556-FB48F6963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355" y="2590658"/>
              <a:ext cx="3173008" cy="3864463"/>
            </a:xfrm>
            <a:prstGeom prst="rect">
              <a:avLst/>
            </a:prstGeom>
          </p:spPr>
        </p:pic>
        <p:sp>
          <p:nvSpPr>
            <p:cNvPr id="12" name="TextBox 11">
              <a:extLst>
                <a:ext uri="{FF2B5EF4-FFF2-40B4-BE49-F238E27FC236}">
                  <a16:creationId xmlns:a16="http://schemas.microsoft.com/office/drawing/2014/main" id="{F77547A5-DEA6-42EC-A0F5-878095E932F7}"/>
                </a:ext>
              </a:extLst>
            </p:cNvPr>
            <p:cNvSpPr txBox="1"/>
            <p:nvPr/>
          </p:nvSpPr>
          <p:spPr>
            <a:xfrm>
              <a:off x="7452511" y="6431019"/>
              <a:ext cx="2895600" cy="230832"/>
            </a:xfrm>
            <a:prstGeom prst="rect">
              <a:avLst/>
            </a:prstGeom>
            <a:noFill/>
          </p:spPr>
          <p:txBody>
            <a:bodyPr wrap="square" rtlCol="0">
              <a:spAutoFit/>
            </a:bodyPr>
            <a:lstStyle/>
            <a:p>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spTree>
    <p:extLst>
      <p:ext uri="{BB962C8B-B14F-4D97-AF65-F5344CB8AC3E}">
        <p14:creationId xmlns:p14="http://schemas.microsoft.com/office/powerpoint/2010/main" val="21941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Lord Will Fight Our Battles</a:t>
            </a:r>
          </a:p>
        </p:txBody>
      </p:sp>
      <p:sp>
        <p:nvSpPr>
          <p:cNvPr id="21" name="TextBox 20"/>
          <p:cNvSpPr txBox="1"/>
          <p:nvPr/>
        </p:nvSpPr>
        <p:spPr>
          <a:xfrm>
            <a:off x="5101936" y="1811483"/>
            <a:ext cx="6172200" cy="5262979"/>
          </a:xfrm>
          <a:prstGeom prst="rect">
            <a:avLst/>
          </a:prstGeom>
          <a:noFill/>
        </p:spPr>
        <p:txBody>
          <a:bodyPr wrap="square" rtlCol="0">
            <a:spAutoFit/>
          </a:bodyPr>
          <a:lstStyle/>
          <a:p>
            <a:pPr fontAlgn="base"/>
            <a:r>
              <a:rPr lang="en-US" sz="1600" i="1" dirty="0">
                <a:solidFill>
                  <a:schemeClr val="bg1"/>
                </a:solidFill>
              </a:rPr>
              <a:t>D&amp;C 98:32-38</a:t>
            </a:r>
          </a:p>
          <a:p>
            <a:pPr fontAlgn="base"/>
            <a:r>
              <a:rPr lang="en-US" sz="1600" i="1" dirty="0">
                <a:solidFill>
                  <a:srgbClr val="FFFF00"/>
                </a:solidFill>
              </a:rPr>
              <a:t>32 Behold, this is the law I gave unto my servant Nephi, and thy fathers, Joseph, and Jacob, and Isaac, and Abraham, and all mine ancient prophets and apostles.</a:t>
            </a:r>
          </a:p>
          <a:p>
            <a:pPr fontAlgn="base"/>
            <a:r>
              <a:rPr lang="en-US" sz="1600" i="1" dirty="0">
                <a:solidFill>
                  <a:srgbClr val="FFFF00"/>
                </a:solidFill>
              </a:rPr>
              <a:t> 33 And again, this is the law that I gave unto mine ancients, that they should not go out unto battle against any nation, kindred, tongue, or people, save I, the Lord, commanded them.</a:t>
            </a:r>
          </a:p>
          <a:p>
            <a:pPr fontAlgn="base"/>
            <a:r>
              <a:rPr lang="en-US" sz="1600" i="1" dirty="0">
                <a:solidFill>
                  <a:srgbClr val="FFFF00"/>
                </a:solidFill>
              </a:rPr>
              <a:t> 34 And if any nation, tongue, or people should proclaim war against them, they should first lift a standard of peace unto that people, nation, or tongue;</a:t>
            </a:r>
          </a:p>
          <a:p>
            <a:pPr fontAlgn="base"/>
            <a:r>
              <a:rPr lang="en-US" sz="1600" i="1" dirty="0">
                <a:solidFill>
                  <a:srgbClr val="FFFF00"/>
                </a:solidFill>
              </a:rPr>
              <a:t> 35 And if that people did not accept the offering of peace, neither the second nor the third time, they should bring these testimonies before the Lord; Then I, the Lord, would give unto them a commandment, and justify them in going out to battle against that nation, tongue, or people.</a:t>
            </a:r>
          </a:p>
          <a:p>
            <a:pPr fontAlgn="base"/>
            <a:r>
              <a:rPr lang="en-US" sz="1600" i="1" dirty="0">
                <a:solidFill>
                  <a:srgbClr val="FFFF00"/>
                </a:solidFill>
              </a:rPr>
              <a:t> 37 And I, the Lord, would fight their battles, and their children’s battles, and their children’s children, until they had avenged themselves on all their enemies, to the third and fourth generation.</a:t>
            </a:r>
          </a:p>
          <a:p>
            <a:pPr fontAlgn="base"/>
            <a:r>
              <a:rPr lang="en-US" sz="1600" i="1" dirty="0">
                <a:solidFill>
                  <a:srgbClr val="FFFF00"/>
                </a:solidFill>
              </a:rPr>
              <a:t> 38 Behold, this is an ensample unto all people, </a:t>
            </a:r>
            <a:r>
              <a:rPr lang="en-US" sz="1600" i="1" dirty="0" err="1">
                <a:solidFill>
                  <a:srgbClr val="FFFF00"/>
                </a:solidFill>
              </a:rPr>
              <a:t>saith</a:t>
            </a:r>
            <a:r>
              <a:rPr lang="en-US" sz="1600" i="1" dirty="0">
                <a:solidFill>
                  <a:srgbClr val="FFFF00"/>
                </a:solidFill>
              </a:rPr>
              <a:t> the Lord your God, for justification before me.</a:t>
            </a:r>
          </a:p>
          <a:p>
            <a:pPr fontAlgn="base"/>
            <a:endParaRPr lang="en-US" sz="1600" i="1" dirty="0">
              <a:solidFill>
                <a:srgbClr val="FFFF00"/>
              </a:solidFill>
            </a:endParaRPr>
          </a:p>
          <a:p>
            <a:pPr fontAlgn="base"/>
            <a:endParaRPr lang="en-US" sz="1600" i="1" dirty="0">
              <a:solidFill>
                <a:srgbClr val="FFFF00"/>
              </a:solidFill>
            </a:endParaRPr>
          </a:p>
        </p:txBody>
      </p:sp>
      <p:sp>
        <p:nvSpPr>
          <p:cNvPr id="11" name="TextBox 10"/>
          <p:cNvSpPr txBox="1"/>
          <p:nvPr/>
        </p:nvSpPr>
        <p:spPr>
          <a:xfrm>
            <a:off x="416460" y="1073590"/>
            <a:ext cx="3778313" cy="1200329"/>
          </a:xfrm>
          <a:prstGeom prst="rect">
            <a:avLst/>
          </a:prstGeom>
          <a:noFill/>
        </p:spPr>
        <p:txBody>
          <a:bodyPr wrap="square" rtlCol="0">
            <a:spAutoFit/>
          </a:bodyPr>
          <a:lstStyle/>
          <a:p>
            <a:pPr fontAlgn="base"/>
            <a:r>
              <a:rPr lang="en-US" dirty="0">
                <a:solidFill>
                  <a:schemeClr val="bg1"/>
                </a:solidFill>
              </a:rPr>
              <a:t>Such deliverance comes only when they have turned their hearts in trust toward Him who has promised to preserve them and fight their battles.</a:t>
            </a:r>
          </a:p>
        </p:txBody>
      </p:sp>
      <p:sp>
        <p:nvSpPr>
          <p:cNvPr id="9" name="TextBox 8"/>
          <p:cNvSpPr txBox="1"/>
          <p:nvPr/>
        </p:nvSpPr>
        <p:spPr>
          <a:xfrm>
            <a:off x="4495800" y="1143001"/>
            <a:ext cx="6172200" cy="461665"/>
          </a:xfrm>
          <a:prstGeom prst="rect">
            <a:avLst/>
          </a:prstGeom>
          <a:noFill/>
        </p:spPr>
        <p:txBody>
          <a:bodyPr wrap="square" rtlCol="0">
            <a:spAutoFit/>
          </a:bodyPr>
          <a:lstStyle/>
          <a:p>
            <a:pPr fontAlgn="base"/>
            <a:r>
              <a:rPr lang="en-US" sz="2400" dirty="0">
                <a:solidFill>
                  <a:srgbClr val="00B0F0"/>
                </a:solidFill>
              </a:rPr>
              <a:t>Peace first---War only if the Lord commands it</a:t>
            </a:r>
          </a:p>
        </p:txBody>
      </p:sp>
      <p:pic>
        <p:nvPicPr>
          <p:cNvPr id="3" name="Picture 2">
            <a:extLst>
              <a:ext uri="{FF2B5EF4-FFF2-40B4-BE49-F238E27FC236}">
                <a16:creationId xmlns:a16="http://schemas.microsoft.com/office/drawing/2014/main" id="{58A12A72-5959-44B0-B65C-DD80B4349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9" y="3032688"/>
            <a:ext cx="3623119" cy="2134166"/>
          </a:xfrm>
          <a:prstGeom prst="rect">
            <a:avLst/>
          </a:prstGeom>
        </p:spPr>
      </p:pic>
    </p:spTree>
    <p:extLst>
      <p:ext uri="{BB962C8B-B14F-4D97-AF65-F5344CB8AC3E}">
        <p14:creationId xmlns:p14="http://schemas.microsoft.com/office/powerpoint/2010/main" val="19622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20301" y="6550223"/>
            <a:ext cx="2895600" cy="307777"/>
          </a:xfrm>
          <a:prstGeom prst="rect">
            <a:avLst/>
          </a:prstGeom>
          <a:noFill/>
        </p:spPr>
        <p:txBody>
          <a:bodyPr wrap="square" rtlCol="0">
            <a:spAutoFit/>
          </a:bodyPr>
          <a:lstStyle/>
          <a:p>
            <a:r>
              <a:rPr lang="en-US" sz="1400" dirty="0">
                <a:solidFill>
                  <a:schemeClr val="bg1"/>
                </a:solidFill>
              </a:rPr>
              <a:t>Mosiah 22:13-16</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Returning to the Land of Zarahemla</a:t>
            </a:r>
          </a:p>
        </p:txBody>
      </p:sp>
      <p:sp>
        <p:nvSpPr>
          <p:cNvPr id="21" name="TextBox 20"/>
          <p:cNvSpPr txBox="1"/>
          <p:nvPr/>
        </p:nvSpPr>
        <p:spPr>
          <a:xfrm>
            <a:off x="6019800" y="5029200"/>
            <a:ext cx="4419600" cy="1631216"/>
          </a:xfrm>
          <a:prstGeom prst="rect">
            <a:avLst/>
          </a:prstGeom>
          <a:noFill/>
        </p:spPr>
        <p:txBody>
          <a:bodyPr wrap="square" rtlCol="0">
            <a:spAutoFit/>
          </a:bodyPr>
          <a:lstStyle/>
          <a:p>
            <a:pPr fontAlgn="base"/>
            <a:r>
              <a:rPr lang="en-US" sz="2000" dirty="0">
                <a:solidFill>
                  <a:schemeClr val="bg1"/>
                </a:solidFill>
              </a:rPr>
              <a:t>Lamanites sends army out to look for Limhi and his people</a:t>
            </a:r>
          </a:p>
          <a:p>
            <a:pPr fontAlgn="base"/>
            <a:endParaRPr lang="en-US" sz="2000" dirty="0">
              <a:solidFill>
                <a:schemeClr val="bg1"/>
              </a:solidFill>
            </a:endParaRPr>
          </a:p>
          <a:p>
            <a:pPr fontAlgn="base"/>
            <a:r>
              <a:rPr lang="en-US" sz="2000" dirty="0">
                <a:solidFill>
                  <a:schemeClr val="bg1"/>
                </a:solidFill>
              </a:rPr>
              <a:t>After 2 days they were lost in the wilderness</a:t>
            </a:r>
          </a:p>
        </p:txBody>
      </p:sp>
      <p:sp>
        <p:nvSpPr>
          <p:cNvPr id="22" name="TextBox 21"/>
          <p:cNvSpPr txBox="1"/>
          <p:nvPr/>
        </p:nvSpPr>
        <p:spPr>
          <a:xfrm>
            <a:off x="1676400" y="838200"/>
            <a:ext cx="5181600" cy="523220"/>
          </a:xfrm>
          <a:prstGeom prst="rect">
            <a:avLst/>
          </a:prstGeom>
          <a:noFill/>
        </p:spPr>
        <p:txBody>
          <a:bodyPr wrap="square" rtlCol="0">
            <a:spAutoFit/>
          </a:bodyPr>
          <a:lstStyle/>
          <a:p>
            <a:pPr fontAlgn="base"/>
            <a:r>
              <a:rPr lang="en-US" sz="2800" dirty="0">
                <a:solidFill>
                  <a:schemeClr val="bg1"/>
                </a:solidFill>
              </a:rPr>
              <a:t>Mosiah receives them with joy</a:t>
            </a:r>
          </a:p>
        </p:txBody>
      </p:sp>
      <p:sp>
        <p:nvSpPr>
          <p:cNvPr id="11" name="TextBox 10"/>
          <p:cNvSpPr txBox="1"/>
          <p:nvPr/>
        </p:nvSpPr>
        <p:spPr>
          <a:xfrm>
            <a:off x="1752600" y="2514600"/>
            <a:ext cx="4648200" cy="2677656"/>
          </a:xfrm>
          <a:prstGeom prst="rect">
            <a:avLst/>
          </a:prstGeom>
          <a:noFill/>
        </p:spPr>
        <p:txBody>
          <a:bodyPr wrap="square" rtlCol="0">
            <a:spAutoFit/>
          </a:bodyPr>
          <a:lstStyle/>
          <a:p>
            <a:pPr fontAlgn="base"/>
            <a:r>
              <a:rPr lang="en-US" sz="2400" dirty="0">
                <a:solidFill>
                  <a:schemeClr val="bg1"/>
                </a:solidFill>
              </a:rPr>
              <a:t>Being Subject to: </a:t>
            </a:r>
          </a:p>
          <a:p>
            <a:pPr fontAlgn="base"/>
            <a:endParaRPr lang="en-US" sz="2400" dirty="0">
              <a:solidFill>
                <a:schemeClr val="bg1"/>
              </a:solidFill>
            </a:endParaRPr>
          </a:p>
          <a:p>
            <a:pPr fontAlgn="base"/>
            <a:r>
              <a:rPr lang="en-US" sz="2400" dirty="0">
                <a:solidFill>
                  <a:schemeClr val="bg1"/>
                </a:solidFill>
              </a:rPr>
              <a:t>Being in a position or in circumstances that place one under the power or authority of another or others--</a:t>
            </a:r>
          </a:p>
          <a:p>
            <a:pPr fontAlgn="base"/>
            <a:r>
              <a:rPr lang="en-US" sz="2400" dirty="0">
                <a:solidFill>
                  <a:schemeClr val="bg1"/>
                </a:solidFill>
              </a:rPr>
              <a:t>Obeying the laws of the land</a:t>
            </a:r>
          </a:p>
        </p:txBody>
      </p:sp>
      <p:grpSp>
        <p:nvGrpSpPr>
          <p:cNvPr id="9" name="Group 8"/>
          <p:cNvGrpSpPr/>
          <p:nvPr/>
        </p:nvGrpSpPr>
        <p:grpSpPr>
          <a:xfrm>
            <a:off x="8763000" y="1295400"/>
            <a:ext cx="1371600" cy="2677885"/>
            <a:chOff x="4495800" y="457200"/>
            <a:chExt cx="1219200" cy="2642171"/>
          </a:xfrm>
        </p:grpSpPr>
        <p:grpSp>
          <p:nvGrpSpPr>
            <p:cNvPr id="10" name="Group 53"/>
            <p:cNvGrpSpPr/>
            <p:nvPr/>
          </p:nvGrpSpPr>
          <p:grpSpPr>
            <a:xfrm>
              <a:off x="4495800" y="609600"/>
              <a:ext cx="1219200" cy="2489771"/>
              <a:chOff x="3276600" y="786829"/>
              <a:chExt cx="1219200" cy="2489771"/>
            </a:xfrm>
          </p:grpSpPr>
          <p:sp>
            <p:nvSpPr>
              <p:cNvPr id="18"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2"/>
              <p:cNvGrpSpPr/>
              <p:nvPr/>
            </p:nvGrpSpPr>
            <p:grpSpPr>
              <a:xfrm rot="5201482">
                <a:off x="3803137" y="1994656"/>
                <a:ext cx="476901" cy="103518"/>
                <a:chOff x="3886200" y="6096000"/>
                <a:chExt cx="3124200" cy="533400"/>
              </a:xfrm>
            </p:grpSpPr>
            <p:sp>
              <p:nvSpPr>
                <p:cNvPr id="55" name="Left-Right Arrow 5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63"/>
              <p:cNvGrpSpPr/>
              <p:nvPr/>
            </p:nvGrpSpPr>
            <p:grpSpPr>
              <a:xfrm rot="5201482">
                <a:off x="3819688" y="2594378"/>
                <a:ext cx="476901" cy="103518"/>
                <a:chOff x="3886200" y="6096000"/>
                <a:chExt cx="3124200" cy="533400"/>
              </a:xfrm>
            </p:grpSpPr>
            <p:sp>
              <p:nvSpPr>
                <p:cNvPr id="52" name="Left-Right Arrow 5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 Arrow 5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67"/>
              <p:cNvGrpSpPr/>
              <p:nvPr/>
            </p:nvGrpSpPr>
            <p:grpSpPr>
              <a:xfrm rot="5400000">
                <a:off x="3578790" y="1999625"/>
                <a:ext cx="476901" cy="103518"/>
                <a:chOff x="3886200" y="6096000"/>
                <a:chExt cx="3124200" cy="533400"/>
              </a:xfrm>
            </p:grpSpPr>
            <p:sp>
              <p:nvSpPr>
                <p:cNvPr id="49" name="Left-Right Arrow 4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5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71"/>
              <p:cNvGrpSpPr/>
              <p:nvPr/>
            </p:nvGrpSpPr>
            <p:grpSpPr>
              <a:xfrm rot="5400000">
                <a:off x="3551568" y="2602446"/>
                <a:ext cx="476901" cy="103518"/>
                <a:chOff x="3886200" y="6096000"/>
                <a:chExt cx="3124200" cy="533400"/>
              </a:xfrm>
            </p:grpSpPr>
            <p:sp>
              <p:nvSpPr>
                <p:cNvPr id="46"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Diamond 38"/>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0"/>
            <p:cNvGrpSpPr/>
            <p:nvPr/>
          </p:nvGrpSpPr>
          <p:grpSpPr>
            <a:xfrm>
              <a:off x="4800600" y="457200"/>
              <a:ext cx="730738" cy="436153"/>
              <a:chOff x="4953000" y="1219200"/>
              <a:chExt cx="1676400" cy="838200"/>
            </a:xfrm>
          </p:grpSpPr>
          <p:sp>
            <p:nvSpPr>
              <p:cNvPr id="13" name="Rounded Rectangle 12"/>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1"/>
          <p:cNvGrpSpPr/>
          <p:nvPr/>
        </p:nvGrpSpPr>
        <p:grpSpPr>
          <a:xfrm>
            <a:off x="6096001" y="1524001"/>
            <a:ext cx="859409" cy="2202235"/>
            <a:chOff x="6324600" y="1076105"/>
            <a:chExt cx="1600200" cy="3832659"/>
          </a:xfrm>
        </p:grpSpPr>
        <p:sp>
          <p:nvSpPr>
            <p:cNvPr id="104" name="Oval 103"/>
            <p:cNvSpPr/>
            <p:nvPr/>
          </p:nvSpPr>
          <p:spPr>
            <a:xfrm rot="4271122">
              <a:off x="6699998" y="4337235"/>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663168">
              <a:off x="7219295" y="4386113"/>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6400800" y="3048000"/>
              <a:ext cx="1524000" cy="160020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6469882" y="1143000"/>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20313725">
              <a:off x="7194689" y="1215525"/>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324600" y="32004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391400" y="32004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20411805">
              <a:off x="7203066" y="2350147"/>
              <a:ext cx="595363" cy="1241297"/>
            </a:xfrm>
            <a:prstGeom prst="trapezoid">
              <a:avLst>
                <a:gd name="adj" fmla="val 3754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535346">
              <a:off x="6434961" y="2436588"/>
              <a:ext cx="537742" cy="1078865"/>
            </a:xfrm>
            <a:prstGeom prst="trapezoid">
              <a:avLst>
                <a:gd name="adj" fmla="val 3089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6553199" y="2362200"/>
              <a:ext cx="1143001" cy="1600200"/>
            </a:xfrm>
            <a:prstGeom prst="trapezoid">
              <a:avLst>
                <a:gd name="adj" fmla="val 29129"/>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0800000">
              <a:off x="6923724" y="2455200"/>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648491" y="1076105"/>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6477000" y="1295400"/>
              <a:ext cx="1219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19959794">
              <a:off x="6983464" y="2469077"/>
              <a:ext cx="239244" cy="1600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5"/>
            <p:cNvGrpSpPr/>
            <p:nvPr/>
          </p:nvGrpSpPr>
          <p:grpSpPr>
            <a:xfrm rot="173469">
              <a:off x="6771427" y="2309032"/>
              <a:ext cx="688770" cy="686939"/>
              <a:chOff x="2960715" y="2385250"/>
              <a:chExt cx="1251949" cy="1404961"/>
            </a:xfrm>
          </p:grpSpPr>
          <p:sp>
            <p:nvSpPr>
              <p:cNvPr id="141" name="Moon 3"/>
              <p:cNvSpPr/>
              <p:nvPr/>
            </p:nvSpPr>
            <p:spPr>
              <a:xfrm rot="16200000">
                <a:off x="2975016" y="2561296"/>
                <a:ext cx="1264227" cy="119360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6200000">
                <a:off x="3026713" y="2319252"/>
                <a:ext cx="1119953" cy="1251949"/>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ounded Rectangle 118"/>
            <p:cNvSpPr/>
            <p:nvPr/>
          </p:nvSpPr>
          <p:spPr>
            <a:xfrm>
              <a:off x="7162800" y="3581400"/>
              <a:ext cx="609600" cy="685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360"/>
            <p:cNvGrpSpPr/>
            <p:nvPr/>
          </p:nvGrpSpPr>
          <p:grpSpPr>
            <a:xfrm>
              <a:off x="7239000" y="4191000"/>
              <a:ext cx="76200" cy="228600"/>
              <a:chOff x="8305800" y="4038600"/>
              <a:chExt cx="228600" cy="685800"/>
            </a:xfrm>
          </p:grpSpPr>
          <p:sp>
            <p:nvSpPr>
              <p:cNvPr id="139" name="Trapezoid 138"/>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361"/>
            <p:cNvGrpSpPr/>
            <p:nvPr/>
          </p:nvGrpSpPr>
          <p:grpSpPr>
            <a:xfrm>
              <a:off x="7423727" y="4181764"/>
              <a:ext cx="76200" cy="228600"/>
              <a:chOff x="8305800" y="4038600"/>
              <a:chExt cx="228600" cy="685800"/>
            </a:xfrm>
          </p:grpSpPr>
          <p:sp>
            <p:nvSpPr>
              <p:cNvPr id="137" name="Trapezoid 136"/>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364"/>
            <p:cNvGrpSpPr/>
            <p:nvPr/>
          </p:nvGrpSpPr>
          <p:grpSpPr>
            <a:xfrm>
              <a:off x="7620000" y="4191000"/>
              <a:ext cx="76200" cy="228600"/>
              <a:chOff x="8305800" y="4038600"/>
              <a:chExt cx="228600" cy="685800"/>
            </a:xfrm>
          </p:grpSpPr>
          <p:sp>
            <p:nvSpPr>
              <p:cNvPr id="135" name="Trapezoid 134"/>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372"/>
            <p:cNvGrpSpPr/>
            <p:nvPr/>
          </p:nvGrpSpPr>
          <p:grpSpPr>
            <a:xfrm>
              <a:off x="7086600" y="3657600"/>
              <a:ext cx="762000" cy="304800"/>
              <a:chOff x="7086600" y="228600"/>
              <a:chExt cx="2443018" cy="701964"/>
            </a:xfrm>
          </p:grpSpPr>
          <p:sp>
            <p:nvSpPr>
              <p:cNvPr id="130" name="Cross 129"/>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ross 131"/>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ross 133"/>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373"/>
            <p:cNvGrpSpPr/>
            <p:nvPr/>
          </p:nvGrpSpPr>
          <p:grpSpPr>
            <a:xfrm>
              <a:off x="6477000" y="1283855"/>
              <a:ext cx="1219200" cy="242020"/>
              <a:chOff x="7086600" y="228600"/>
              <a:chExt cx="2443018" cy="701964"/>
            </a:xfrm>
          </p:grpSpPr>
          <p:sp>
            <p:nvSpPr>
              <p:cNvPr id="125" name="Cross 124"/>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55"/>
          <p:cNvGrpSpPr/>
          <p:nvPr/>
        </p:nvGrpSpPr>
        <p:grpSpPr>
          <a:xfrm>
            <a:off x="7239001" y="2286000"/>
            <a:ext cx="1135361" cy="2438400"/>
            <a:chOff x="3048000" y="304800"/>
            <a:chExt cx="2667000" cy="5727879"/>
          </a:xfrm>
        </p:grpSpPr>
        <p:sp>
          <p:nvSpPr>
            <p:cNvPr id="144" name="Cloud 143"/>
            <p:cNvSpPr/>
            <p:nvPr/>
          </p:nvSpPr>
          <p:spPr>
            <a:xfrm rot="1518698" flipH="1">
              <a:off x="3367041" y="642725"/>
              <a:ext cx="892274" cy="193290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rot="20659987">
              <a:off x="4743825" y="538534"/>
              <a:ext cx="791319" cy="188635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167923" y="3685266"/>
              <a:ext cx="547077" cy="7886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048000" y="3526884"/>
              <a:ext cx="547077" cy="8747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914775"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381500"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160091" y="2135508"/>
              <a:ext cx="538107" cy="688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663462" y="735289"/>
              <a:ext cx="1641231" cy="17446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50"/>
            <p:cNvGrpSpPr/>
            <p:nvPr/>
          </p:nvGrpSpPr>
          <p:grpSpPr>
            <a:xfrm>
              <a:off x="3731846" y="304800"/>
              <a:ext cx="1504462" cy="947074"/>
              <a:chOff x="4953000" y="1219200"/>
              <a:chExt cx="1676400" cy="838200"/>
            </a:xfrm>
          </p:grpSpPr>
          <p:sp>
            <p:nvSpPr>
              <p:cNvPr id="174" name="Rounded Rectangle 173"/>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34"/>
            <p:cNvGrpSpPr/>
            <p:nvPr/>
          </p:nvGrpSpPr>
          <p:grpSpPr>
            <a:xfrm>
              <a:off x="3714750" y="914400"/>
              <a:ext cx="1466850" cy="457200"/>
              <a:chOff x="1143000" y="5778709"/>
              <a:chExt cx="4934266" cy="1079291"/>
            </a:xfrm>
          </p:grpSpPr>
          <p:sp>
            <p:nvSpPr>
              <p:cNvPr id="168" name="Quad Arrow 167"/>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168"/>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169"/>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170"/>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171"/>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172"/>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Diamond 164"/>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89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wipe(down)">
                                      <p:cBhvr>
                                        <p:cTn id="25" dur="580">
                                          <p:stCondLst>
                                            <p:cond delay="0"/>
                                          </p:stCondLst>
                                        </p:cTn>
                                        <p:tgtEl>
                                          <p:spTgt spid="103"/>
                                        </p:tgtEl>
                                      </p:cBhvr>
                                    </p:animEffect>
                                    <p:anim calcmode="lin" valueType="num">
                                      <p:cBhvr>
                                        <p:cTn id="26"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31" dur="26">
                                          <p:stCondLst>
                                            <p:cond delay="650"/>
                                          </p:stCondLst>
                                        </p:cTn>
                                        <p:tgtEl>
                                          <p:spTgt spid="103"/>
                                        </p:tgtEl>
                                      </p:cBhvr>
                                      <p:to x="100000" y="60000"/>
                                    </p:animScale>
                                    <p:animScale>
                                      <p:cBhvr>
                                        <p:cTn id="32" dur="166" decel="50000">
                                          <p:stCondLst>
                                            <p:cond delay="676"/>
                                          </p:stCondLst>
                                        </p:cTn>
                                        <p:tgtEl>
                                          <p:spTgt spid="103"/>
                                        </p:tgtEl>
                                      </p:cBhvr>
                                      <p:to x="100000" y="100000"/>
                                    </p:animScale>
                                    <p:animScale>
                                      <p:cBhvr>
                                        <p:cTn id="33" dur="26">
                                          <p:stCondLst>
                                            <p:cond delay="1312"/>
                                          </p:stCondLst>
                                        </p:cTn>
                                        <p:tgtEl>
                                          <p:spTgt spid="103"/>
                                        </p:tgtEl>
                                      </p:cBhvr>
                                      <p:to x="100000" y="80000"/>
                                    </p:animScale>
                                    <p:animScale>
                                      <p:cBhvr>
                                        <p:cTn id="34" dur="166" decel="50000">
                                          <p:stCondLst>
                                            <p:cond delay="1338"/>
                                          </p:stCondLst>
                                        </p:cTn>
                                        <p:tgtEl>
                                          <p:spTgt spid="103"/>
                                        </p:tgtEl>
                                      </p:cBhvr>
                                      <p:to x="100000" y="100000"/>
                                    </p:animScale>
                                    <p:animScale>
                                      <p:cBhvr>
                                        <p:cTn id="35" dur="26">
                                          <p:stCondLst>
                                            <p:cond delay="1642"/>
                                          </p:stCondLst>
                                        </p:cTn>
                                        <p:tgtEl>
                                          <p:spTgt spid="103"/>
                                        </p:tgtEl>
                                      </p:cBhvr>
                                      <p:to x="100000" y="90000"/>
                                    </p:animScale>
                                    <p:animScale>
                                      <p:cBhvr>
                                        <p:cTn id="36" dur="166" decel="50000">
                                          <p:stCondLst>
                                            <p:cond delay="1668"/>
                                          </p:stCondLst>
                                        </p:cTn>
                                        <p:tgtEl>
                                          <p:spTgt spid="103"/>
                                        </p:tgtEl>
                                      </p:cBhvr>
                                      <p:to x="100000" y="100000"/>
                                    </p:animScale>
                                    <p:animScale>
                                      <p:cBhvr>
                                        <p:cTn id="37" dur="26">
                                          <p:stCondLst>
                                            <p:cond delay="1808"/>
                                          </p:stCondLst>
                                        </p:cTn>
                                        <p:tgtEl>
                                          <p:spTgt spid="103"/>
                                        </p:tgtEl>
                                      </p:cBhvr>
                                      <p:to x="100000" y="95000"/>
                                    </p:animScale>
                                    <p:animScale>
                                      <p:cBhvr>
                                        <p:cTn id="38" dur="166" decel="50000">
                                          <p:stCondLst>
                                            <p:cond delay="1834"/>
                                          </p:stCondLst>
                                        </p:cTn>
                                        <p:tgtEl>
                                          <p:spTgt spid="103"/>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animEffect transition="in" filter="wipe(down)">
                                      <p:cBhvr>
                                        <p:cTn id="41" dur="580">
                                          <p:stCondLst>
                                            <p:cond delay="0"/>
                                          </p:stCondLst>
                                        </p:cTn>
                                        <p:tgtEl>
                                          <p:spTgt spid="143"/>
                                        </p:tgtEl>
                                      </p:cBhvr>
                                    </p:animEffect>
                                    <p:anim calcmode="lin" valueType="num">
                                      <p:cBhvr>
                                        <p:cTn id="42" dur="1822"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3"/>
                                        </p:tgtEl>
                                        <p:attrNameLst>
                                          <p:attrName>ppt_y</p:attrName>
                                        </p:attrNameLst>
                                      </p:cBhvr>
                                      <p:tavLst>
                                        <p:tav tm="0" fmla="#ppt_y-sin(pi*$)/81">
                                          <p:val>
                                            <p:fltVal val="0"/>
                                          </p:val>
                                        </p:tav>
                                        <p:tav tm="100000">
                                          <p:val>
                                            <p:fltVal val="1"/>
                                          </p:val>
                                        </p:tav>
                                      </p:tavLst>
                                    </p:anim>
                                    <p:animScale>
                                      <p:cBhvr>
                                        <p:cTn id="47" dur="26">
                                          <p:stCondLst>
                                            <p:cond delay="650"/>
                                          </p:stCondLst>
                                        </p:cTn>
                                        <p:tgtEl>
                                          <p:spTgt spid="143"/>
                                        </p:tgtEl>
                                      </p:cBhvr>
                                      <p:to x="100000" y="60000"/>
                                    </p:animScale>
                                    <p:animScale>
                                      <p:cBhvr>
                                        <p:cTn id="48" dur="166" decel="50000">
                                          <p:stCondLst>
                                            <p:cond delay="676"/>
                                          </p:stCondLst>
                                        </p:cTn>
                                        <p:tgtEl>
                                          <p:spTgt spid="143"/>
                                        </p:tgtEl>
                                      </p:cBhvr>
                                      <p:to x="100000" y="100000"/>
                                    </p:animScale>
                                    <p:animScale>
                                      <p:cBhvr>
                                        <p:cTn id="49" dur="26">
                                          <p:stCondLst>
                                            <p:cond delay="1312"/>
                                          </p:stCondLst>
                                        </p:cTn>
                                        <p:tgtEl>
                                          <p:spTgt spid="143"/>
                                        </p:tgtEl>
                                      </p:cBhvr>
                                      <p:to x="100000" y="80000"/>
                                    </p:animScale>
                                    <p:animScale>
                                      <p:cBhvr>
                                        <p:cTn id="50" dur="166" decel="50000">
                                          <p:stCondLst>
                                            <p:cond delay="1338"/>
                                          </p:stCondLst>
                                        </p:cTn>
                                        <p:tgtEl>
                                          <p:spTgt spid="143"/>
                                        </p:tgtEl>
                                      </p:cBhvr>
                                      <p:to x="100000" y="100000"/>
                                    </p:animScale>
                                    <p:animScale>
                                      <p:cBhvr>
                                        <p:cTn id="51" dur="26">
                                          <p:stCondLst>
                                            <p:cond delay="1642"/>
                                          </p:stCondLst>
                                        </p:cTn>
                                        <p:tgtEl>
                                          <p:spTgt spid="143"/>
                                        </p:tgtEl>
                                      </p:cBhvr>
                                      <p:to x="100000" y="90000"/>
                                    </p:animScale>
                                    <p:animScale>
                                      <p:cBhvr>
                                        <p:cTn id="52" dur="166" decel="50000">
                                          <p:stCondLst>
                                            <p:cond delay="1668"/>
                                          </p:stCondLst>
                                        </p:cTn>
                                        <p:tgtEl>
                                          <p:spTgt spid="143"/>
                                        </p:tgtEl>
                                      </p:cBhvr>
                                      <p:to x="100000" y="100000"/>
                                    </p:animScale>
                                    <p:animScale>
                                      <p:cBhvr>
                                        <p:cTn id="53" dur="26">
                                          <p:stCondLst>
                                            <p:cond delay="1808"/>
                                          </p:stCondLst>
                                        </p:cTn>
                                        <p:tgtEl>
                                          <p:spTgt spid="143"/>
                                        </p:tgtEl>
                                      </p:cBhvr>
                                      <p:to x="100000" y="95000"/>
                                    </p:animScale>
                                    <p:animScale>
                                      <p:cBhvr>
                                        <p:cTn id="54" dur="166" decel="50000">
                                          <p:stCondLst>
                                            <p:cond delay="1834"/>
                                          </p:stCondLst>
                                        </p:cTn>
                                        <p:tgtEl>
                                          <p:spTgt spid="14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4992" y="267078"/>
            <a:ext cx="8915400" cy="4801314"/>
          </a:xfrm>
          <a:prstGeom prst="rect">
            <a:avLst/>
          </a:prstGeom>
          <a:noFill/>
        </p:spPr>
        <p:txBody>
          <a:bodyPr wrap="square" rtlCol="0">
            <a:spAutoFit/>
          </a:bodyPr>
          <a:lstStyle/>
          <a:p>
            <a:pPr fontAlgn="base"/>
            <a:r>
              <a:rPr lang="en-US" dirty="0">
                <a:solidFill>
                  <a:schemeClr val="bg1"/>
                </a:solidFill>
              </a:rPr>
              <a:t>Sources: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Joseph Fielding </a:t>
            </a:r>
            <a:r>
              <a:rPr lang="en-US" dirty="0" err="1">
                <a:solidFill>
                  <a:schemeClr val="bg1"/>
                </a:solidFill>
              </a:rPr>
              <a:t>McConkie</a:t>
            </a:r>
            <a:r>
              <a:rPr lang="en-US" dirty="0">
                <a:solidFill>
                  <a:schemeClr val="bg1"/>
                </a:solidFill>
              </a:rPr>
              <a:t> and Robert L. Millet Doctrinal Commentary on the Book of Mormon </a:t>
            </a:r>
            <a:r>
              <a:rPr lang="en-US" dirty="0" err="1">
                <a:solidFill>
                  <a:schemeClr val="bg1"/>
                </a:solidFill>
              </a:rPr>
              <a:t>Vol</a:t>
            </a:r>
            <a:r>
              <a:rPr lang="en-US" dirty="0">
                <a:solidFill>
                  <a:schemeClr val="bg1"/>
                </a:solidFill>
              </a:rPr>
              <a:t> 2 pg 273</a:t>
            </a:r>
          </a:p>
          <a:p>
            <a:pPr fontAlgn="base"/>
            <a:endParaRPr lang="en-US" dirty="0">
              <a:solidFill>
                <a:schemeClr val="bg1"/>
              </a:solidFill>
            </a:endParaRPr>
          </a:p>
          <a:p>
            <a:pPr fontAlgn="base"/>
            <a:r>
              <a:rPr lang="en-US" dirty="0">
                <a:solidFill>
                  <a:schemeClr val="bg1"/>
                </a:solidFill>
              </a:rPr>
              <a:t>Paul V. Johnson </a:t>
            </a:r>
            <a:r>
              <a:rPr lang="en-US" i="1" dirty="0">
                <a:solidFill>
                  <a:schemeClr val="bg1"/>
                </a:solidFill>
              </a:rPr>
              <a:t>More Than Conquerors through Him That Loved Us </a:t>
            </a:r>
            <a:r>
              <a:rPr lang="en-US" dirty="0">
                <a:solidFill>
                  <a:schemeClr val="bg1"/>
                </a:solidFill>
              </a:rPr>
              <a:t>April 2011 General Conf.</a:t>
            </a:r>
          </a:p>
          <a:p>
            <a:pPr fontAlgn="base"/>
            <a:endParaRPr lang="en-US" dirty="0">
              <a:solidFill>
                <a:schemeClr val="bg1"/>
              </a:solidFill>
            </a:endParaRPr>
          </a:p>
          <a:p>
            <a:pPr fontAlgn="base"/>
            <a:r>
              <a:rPr lang="en-US" dirty="0">
                <a:solidFill>
                  <a:schemeClr val="bg1"/>
                </a:solidFill>
              </a:rPr>
              <a:t>Neal A. Maxwell if Thou Endure It Well pg 2-3, 8-10</a:t>
            </a:r>
          </a:p>
          <a:p>
            <a:pPr fontAlgn="base"/>
            <a:endParaRPr lang="en-US" dirty="0">
              <a:solidFill>
                <a:schemeClr val="bg1"/>
              </a:solidFill>
            </a:endParaRPr>
          </a:p>
          <a:p>
            <a:pPr fontAlgn="base"/>
            <a:r>
              <a:rPr lang="en-US" dirty="0">
                <a:solidFill>
                  <a:schemeClr val="bg1"/>
                </a:solidFill>
              </a:rPr>
              <a:t>Kent F. Richards, Orson F Whitney, Robert D. Hales “The Atonement Covers All Pain,”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2011, 15).</a:t>
            </a:r>
          </a:p>
          <a:p>
            <a:pPr fontAlgn="base"/>
            <a:endParaRPr lang="en-US" dirty="0">
              <a:solidFill>
                <a:schemeClr val="bg1"/>
              </a:solidFill>
            </a:endParaRPr>
          </a:p>
          <a:p>
            <a:pPr fontAlgn="base"/>
            <a:r>
              <a:rPr lang="en-US" dirty="0">
                <a:solidFill>
                  <a:schemeClr val="bg1"/>
                </a:solidFill>
              </a:rPr>
              <a:t>(</a:t>
            </a:r>
            <a:r>
              <a:rPr lang="en-US" i="1" dirty="0">
                <a:solidFill>
                  <a:schemeClr val="bg1"/>
                </a:solidFill>
              </a:rPr>
              <a:t>True to the Faith: A Gospel Reference</a:t>
            </a:r>
            <a:r>
              <a:rPr lang="en-US" dirty="0">
                <a:solidFill>
                  <a:schemeClr val="bg1"/>
                </a:solidFill>
              </a:rPr>
              <a:t> [2004], 132).</a:t>
            </a:r>
          </a:p>
          <a:p>
            <a:pPr fontAlgn="base"/>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p:txBody>
      </p:sp>
      <p:sp>
        <p:nvSpPr>
          <p:cNvPr id="4" name="Footer Placeholder 14">
            <a:extLst>
              <a:ext uri="{FF2B5EF4-FFF2-40B4-BE49-F238E27FC236}">
                <a16:creationId xmlns:a16="http://schemas.microsoft.com/office/drawing/2014/main" id="{408D9500-545A-48A9-AE1A-E5F050532E95}"/>
              </a:ext>
            </a:extLst>
          </p:cNvPr>
          <p:cNvSpPr>
            <a:spLocks noGrp="1"/>
          </p:cNvSpPr>
          <p:nvPr/>
        </p:nvSpPr>
        <p:spPr>
          <a:xfrm>
            <a:off x="89026"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3792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DC2B747-4F13-4167-BD59-EB041ACE5D0B}"/>
              </a:ext>
            </a:extLst>
          </p:cNvPr>
          <p:cNvGraphicFramePr>
            <a:graphicFrameLocks noGrp="1"/>
          </p:cNvGraphicFramePr>
          <p:nvPr>
            <p:extLst>
              <p:ext uri="{D42A27DB-BD31-4B8C-83A1-F6EECF244321}">
                <p14:modId xmlns:p14="http://schemas.microsoft.com/office/powerpoint/2010/main" val="2826363011"/>
              </p:ext>
            </p:extLst>
          </p:nvPr>
        </p:nvGraphicFramePr>
        <p:xfrm>
          <a:off x="361506" y="765543"/>
          <a:ext cx="11440634" cy="5816008"/>
        </p:xfrm>
        <a:graphic>
          <a:graphicData uri="http://schemas.openxmlformats.org/drawingml/2006/table">
            <a:tbl>
              <a:tblPr firstRow="1" bandRow="1">
                <a:tableStyleId>{5940675A-B579-460E-94D1-54222C63F5DA}</a:tableStyleId>
              </a:tblPr>
              <a:tblGrid>
                <a:gridCol w="5720317">
                  <a:extLst>
                    <a:ext uri="{9D8B030D-6E8A-4147-A177-3AD203B41FA5}">
                      <a16:colId xmlns:a16="http://schemas.microsoft.com/office/drawing/2014/main" val="1073759236"/>
                    </a:ext>
                  </a:extLst>
                </a:gridCol>
                <a:gridCol w="5720317">
                  <a:extLst>
                    <a:ext uri="{9D8B030D-6E8A-4147-A177-3AD203B41FA5}">
                      <a16:colId xmlns:a16="http://schemas.microsoft.com/office/drawing/2014/main" val="1497998975"/>
                    </a:ext>
                  </a:extLst>
                </a:gridCol>
              </a:tblGrid>
              <a:tr h="727001">
                <a:tc>
                  <a:txBody>
                    <a:bodyPr/>
                    <a:lstStyle/>
                    <a:p>
                      <a:pPr algn="ctr"/>
                      <a:r>
                        <a:rPr lang="en-US" sz="2800" dirty="0"/>
                        <a:t>Limhi’s Bondage and Deliverance</a:t>
                      </a:r>
                    </a:p>
                  </a:txBody>
                  <a:tcPr/>
                </a:tc>
                <a:tc>
                  <a:txBody>
                    <a:bodyPr/>
                    <a:lstStyle/>
                    <a:p>
                      <a:pPr algn="ctr"/>
                      <a:r>
                        <a:rPr lang="en-US" sz="2800" dirty="0"/>
                        <a:t>Alma’s Bondage and Deliverance</a:t>
                      </a:r>
                    </a:p>
                  </a:txBody>
                  <a:tcPr/>
                </a:tc>
                <a:extLst>
                  <a:ext uri="{0D108BD9-81ED-4DB2-BD59-A6C34878D82A}">
                    <a16:rowId xmlns:a16="http://schemas.microsoft.com/office/drawing/2014/main" val="4080672660"/>
                  </a:ext>
                </a:extLst>
              </a:tr>
              <a:tr h="727001">
                <a:tc>
                  <a:txBody>
                    <a:bodyPr/>
                    <a:lstStyle/>
                    <a:p>
                      <a:r>
                        <a:rPr lang="en-US" dirty="0"/>
                        <a:t>Limhi’s group was placed under bondage with much bloodshed (21:5-12)</a:t>
                      </a:r>
                    </a:p>
                  </a:txBody>
                  <a:tcPr/>
                </a:tc>
                <a:tc>
                  <a:txBody>
                    <a:bodyPr/>
                    <a:lstStyle/>
                    <a:p>
                      <a:r>
                        <a:rPr lang="en-US" dirty="0"/>
                        <a:t>Alma’s group was placed under bondage with no bloodshed (23:35-38)</a:t>
                      </a:r>
                    </a:p>
                  </a:txBody>
                  <a:tcPr/>
                </a:tc>
                <a:extLst>
                  <a:ext uri="{0D108BD9-81ED-4DB2-BD59-A6C34878D82A}">
                    <a16:rowId xmlns:a16="http://schemas.microsoft.com/office/drawing/2014/main" val="2032111882"/>
                  </a:ext>
                </a:extLst>
              </a:tr>
              <a:tr h="727001">
                <a:tc>
                  <a:txBody>
                    <a:bodyPr/>
                    <a:lstStyle/>
                    <a:p>
                      <a:r>
                        <a:rPr lang="en-US" dirty="0"/>
                        <a:t>The Lord was slow to hear their cries because they had been slow to hear Him (21:15)</a:t>
                      </a:r>
                    </a:p>
                  </a:txBody>
                  <a:tcPr/>
                </a:tc>
                <a:tc>
                  <a:txBody>
                    <a:bodyPr/>
                    <a:lstStyle/>
                    <a:p>
                      <a:r>
                        <a:rPr lang="en-US" dirty="0"/>
                        <a:t>The Lord was not slow to hear their cries (24:10-13)</a:t>
                      </a:r>
                    </a:p>
                  </a:txBody>
                  <a:tcPr/>
                </a:tc>
                <a:extLst>
                  <a:ext uri="{0D108BD9-81ED-4DB2-BD59-A6C34878D82A}">
                    <a16:rowId xmlns:a16="http://schemas.microsoft.com/office/drawing/2014/main" val="2172049440"/>
                  </a:ext>
                </a:extLst>
              </a:tr>
              <a:tr h="727001">
                <a:tc>
                  <a:txBody>
                    <a:bodyPr/>
                    <a:lstStyle/>
                    <a:p>
                      <a:r>
                        <a:rPr lang="en-US" dirty="0"/>
                        <a:t>The Lord softened the Lamanites’ hearts so they eased the burdens of Limhi’s group (21:15)</a:t>
                      </a:r>
                    </a:p>
                  </a:txBody>
                  <a:tcPr/>
                </a:tc>
                <a:tc>
                  <a:txBody>
                    <a:bodyPr/>
                    <a:lstStyle/>
                    <a:p>
                      <a:r>
                        <a:rPr lang="en-US" dirty="0"/>
                        <a:t>The Lord physically </a:t>
                      </a:r>
                      <a:r>
                        <a:rPr lang="en-US" dirty="0" err="1"/>
                        <a:t>eaed</a:t>
                      </a:r>
                      <a:r>
                        <a:rPr lang="en-US" dirty="0"/>
                        <a:t> the burdens of Alma’s group (24:14-15)</a:t>
                      </a:r>
                    </a:p>
                  </a:txBody>
                  <a:tcPr/>
                </a:tc>
                <a:extLst>
                  <a:ext uri="{0D108BD9-81ED-4DB2-BD59-A6C34878D82A}">
                    <a16:rowId xmlns:a16="http://schemas.microsoft.com/office/drawing/2014/main" val="137916198"/>
                  </a:ext>
                </a:extLst>
              </a:tr>
              <a:tr h="727001">
                <a:tc>
                  <a:txBody>
                    <a:bodyPr/>
                    <a:lstStyle/>
                    <a:p>
                      <a:r>
                        <a:rPr lang="en-US" dirty="0"/>
                        <a:t>They prospered by degrees as their faith increased (21:16)</a:t>
                      </a:r>
                    </a:p>
                  </a:txBody>
                  <a:tcPr/>
                </a:tc>
                <a:tc>
                  <a:txBody>
                    <a:bodyPr/>
                    <a:lstStyle/>
                    <a:p>
                      <a:r>
                        <a:rPr lang="en-US" dirty="0"/>
                        <a:t>The Lord </a:t>
                      </a:r>
                      <a:r>
                        <a:rPr lang="en-US" dirty="0" err="1"/>
                        <a:t>visitied</a:t>
                      </a:r>
                      <a:r>
                        <a:rPr lang="en-US" dirty="0"/>
                        <a:t> them in their afflictions (24:14)</a:t>
                      </a:r>
                    </a:p>
                  </a:txBody>
                  <a:tcPr/>
                </a:tc>
                <a:extLst>
                  <a:ext uri="{0D108BD9-81ED-4DB2-BD59-A6C34878D82A}">
                    <a16:rowId xmlns:a16="http://schemas.microsoft.com/office/drawing/2014/main" val="341797656"/>
                  </a:ext>
                </a:extLst>
              </a:tr>
              <a:tr h="727001">
                <a:tc>
                  <a:txBody>
                    <a:bodyPr/>
                    <a:lstStyle/>
                    <a:p>
                      <a:r>
                        <a:rPr lang="en-US" dirty="0"/>
                        <a:t>Gideon devised a plan of escape (22:9)</a:t>
                      </a:r>
                    </a:p>
                  </a:txBody>
                  <a:tcPr/>
                </a:tc>
                <a:tc>
                  <a:txBody>
                    <a:bodyPr/>
                    <a:lstStyle/>
                    <a:p>
                      <a:r>
                        <a:rPr lang="en-US" dirty="0"/>
                        <a:t>The Lord said, “I will deliver you” (24:16)</a:t>
                      </a:r>
                    </a:p>
                  </a:txBody>
                  <a:tcPr/>
                </a:tc>
                <a:extLst>
                  <a:ext uri="{0D108BD9-81ED-4DB2-BD59-A6C34878D82A}">
                    <a16:rowId xmlns:a16="http://schemas.microsoft.com/office/drawing/2014/main" val="1564729953"/>
                  </a:ext>
                </a:extLst>
              </a:tr>
              <a:tr h="727001">
                <a:tc>
                  <a:txBody>
                    <a:bodyPr/>
                    <a:lstStyle/>
                    <a:p>
                      <a:r>
                        <a:rPr lang="en-US" dirty="0"/>
                        <a:t>They got the guards drunk (22:7, 10)</a:t>
                      </a:r>
                    </a:p>
                  </a:txBody>
                  <a:tcPr/>
                </a:tc>
                <a:tc>
                  <a:txBody>
                    <a:bodyPr/>
                    <a:lstStyle/>
                    <a:p>
                      <a:r>
                        <a:rPr lang="en-US" dirty="0"/>
                        <a:t>The Lord put the </a:t>
                      </a:r>
                      <a:r>
                        <a:rPr lang="en-US" dirty="0" err="1"/>
                        <a:t>gurds</a:t>
                      </a:r>
                      <a:r>
                        <a:rPr lang="en-US" dirty="0"/>
                        <a:t> to sleep (24:19)</a:t>
                      </a:r>
                    </a:p>
                  </a:txBody>
                  <a:tcPr/>
                </a:tc>
                <a:extLst>
                  <a:ext uri="{0D108BD9-81ED-4DB2-BD59-A6C34878D82A}">
                    <a16:rowId xmlns:a16="http://schemas.microsoft.com/office/drawing/2014/main" val="2879847369"/>
                  </a:ext>
                </a:extLst>
              </a:tr>
              <a:tr h="727001">
                <a:tc>
                  <a:txBody>
                    <a:bodyPr/>
                    <a:lstStyle/>
                    <a:p>
                      <a:r>
                        <a:rPr lang="en-US" dirty="0"/>
                        <a:t>They needed to have Ammon lead them to Zarahemla (22:11)</a:t>
                      </a:r>
                    </a:p>
                  </a:txBody>
                  <a:tcPr/>
                </a:tc>
                <a:tc>
                  <a:txBody>
                    <a:bodyPr/>
                    <a:lstStyle/>
                    <a:p>
                      <a:r>
                        <a:rPr lang="en-US" dirty="0"/>
                        <a:t>The Lord led them to Zarahemla (24:23-25)</a:t>
                      </a:r>
                    </a:p>
                  </a:txBody>
                  <a:tcPr/>
                </a:tc>
                <a:extLst>
                  <a:ext uri="{0D108BD9-81ED-4DB2-BD59-A6C34878D82A}">
                    <a16:rowId xmlns:a16="http://schemas.microsoft.com/office/drawing/2014/main" val="3379413708"/>
                  </a:ext>
                </a:extLst>
              </a:tr>
            </a:tbl>
          </a:graphicData>
        </a:graphic>
      </p:graphicFrame>
      <p:sp>
        <p:nvSpPr>
          <p:cNvPr id="4" name="TextBox 3">
            <a:extLst>
              <a:ext uri="{FF2B5EF4-FFF2-40B4-BE49-F238E27FC236}">
                <a16:creationId xmlns:a16="http://schemas.microsoft.com/office/drawing/2014/main" id="{4F1ABAC6-25ED-4A6D-A87F-910BB939DC27}"/>
              </a:ext>
            </a:extLst>
          </p:cNvPr>
          <p:cNvSpPr txBox="1"/>
          <p:nvPr/>
        </p:nvSpPr>
        <p:spPr>
          <a:xfrm>
            <a:off x="1997923" y="148858"/>
            <a:ext cx="8196154" cy="461665"/>
          </a:xfrm>
          <a:prstGeom prst="rect">
            <a:avLst/>
          </a:prstGeom>
          <a:noFill/>
        </p:spPr>
        <p:txBody>
          <a:bodyPr wrap="none" rtlCol="0">
            <a:spAutoFit/>
          </a:bodyPr>
          <a:lstStyle/>
          <a:p>
            <a:r>
              <a:rPr lang="en-US" sz="2400" i="1" dirty="0"/>
              <a:t>Comparison of the Bondage and Deliverance of Limhi and </a:t>
            </a:r>
            <a:r>
              <a:rPr lang="en-US" sz="2400" i="1" dirty="0" err="1"/>
              <a:t>Almav</a:t>
            </a:r>
            <a:endParaRPr lang="en-US" sz="2400" i="1" dirty="0"/>
          </a:p>
        </p:txBody>
      </p:sp>
      <p:sp>
        <p:nvSpPr>
          <p:cNvPr id="5" name="TextBox 4">
            <a:extLst>
              <a:ext uri="{FF2B5EF4-FFF2-40B4-BE49-F238E27FC236}">
                <a16:creationId xmlns:a16="http://schemas.microsoft.com/office/drawing/2014/main" id="{AB19E3B4-F9DC-4B2C-9C2C-998841C558B7}"/>
              </a:ext>
            </a:extLst>
          </p:cNvPr>
          <p:cNvSpPr txBox="1"/>
          <p:nvPr/>
        </p:nvSpPr>
        <p:spPr>
          <a:xfrm>
            <a:off x="141766" y="6567294"/>
            <a:ext cx="5954234" cy="338554"/>
          </a:xfrm>
          <a:prstGeom prst="rect">
            <a:avLst/>
          </a:prstGeom>
          <a:noFill/>
        </p:spPr>
        <p:txBody>
          <a:bodyPr wrap="square" rtlCol="0">
            <a:spAutoFit/>
          </a:bodyPr>
          <a:lstStyle/>
          <a:p>
            <a:r>
              <a:rPr lang="en-US" sz="1600" i="1" dirty="0"/>
              <a:t>William, “Deliverance from Bondage?“ 271</a:t>
            </a:r>
          </a:p>
        </p:txBody>
      </p:sp>
    </p:spTree>
    <p:extLst>
      <p:ext uri="{BB962C8B-B14F-4D97-AF65-F5344CB8AC3E}">
        <p14:creationId xmlns:p14="http://schemas.microsoft.com/office/powerpoint/2010/main" val="294074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766" y="6550223"/>
            <a:ext cx="2895600" cy="307777"/>
          </a:xfrm>
          <a:prstGeom prst="rect">
            <a:avLst/>
          </a:prstGeom>
          <a:noFill/>
        </p:spPr>
        <p:txBody>
          <a:bodyPr wrap="square" rtlCol="0">
            <a:spAutoFit/>
          </a:bodyPr>
          <a:lstStyle/>
          <a:p>
            <a:r>
              <a:rPr lang="en-US" sz="1400" dirty="0">
                <a:solidFill>
                  <a:schemeClr val="bg1"/>
                </a:solidFill>
              </a:rPr>
              <a:t>Mosiah 21:1-12</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A Prophecy Fulfilled--Bondage</a:t>
            </a:r>
          </a:p>
        </p:txBody>
      </p:sp>
      <p:sp>
        <p:nvSpPr>
          <p:cNvPr id="7" name="TextBox 6"/>
          <p:cNvSpPr txBox="1"/>
          <p:nvPr/>
        </p:nvSpPr>
        <p:spPr>
          <a:xfrm>
            <a:off x="543208" y="685801"/>
            <a:ext cx="5476592" cy="3877985"/>
          </a:xfrm>
          <a:prstGeom prst="rect">
            <a:avLst/>
          </a:prstGeom>
          <a:noFill/>
        </p:spPr>
        <p:txBody>
          <a:bodyPr wrap="square" rtlCol="0">
            <a:spAutoFit/>
          </a:bodyPr>
          <a:lstStyle/>
          <a:p>
            <a:pPr algn="ctr"/>
            <a:r>
              <a:rPr lang="en-US" sz="2400" dirty="0">
                <a:solidFill>
                  <a:schemeClr val="bg1"/>
                </a:solidFill>
              </a:rPr>
              <a:t>Physical Captivity—Bondage</a:t>
            </a:r>
          </a:p>
          <a:p>
            <a:pPr algn="ctr"/>
            <a:endParaRPr lang="en-US" sz="2400" dirty="0">
              <a:solidFill>
                <a:schemeClr val="bg1"/>
              </a:solidFill>
            </a:endParaRPr>
          </a:p>
          <a:p>
            <a:r>
              <a:rPr lang="en-US" dirty="0">
                <a:solidFill>
                  <a:schemeClr val="bg1"/>
                </a:solidFill>
              </a:rPr>
              <a:t>Surrounded--Guarded by Lamanites</a:t>
            </a:r>
          </a:p>
          <a:p>
            <a:endParaRPr lang="en-US" dirty="0">
              <a:solidFill>
                <a:schemeClr val="bg1"/>
              </a:solidFill>
            </a:endParaRPr>
          </a:p>
          <a:p>
            <a:r>
              <a:rPr lang="en-US" dirty="0">
                <a:solidFill>
                  <a:schemeClr val="bg1"/>
                </a:solidFill>
              </a:rPr>
              <a:t>Smite --to strike or hit hard, with or as if with the hand, a stick, or other weapon or</a:t>
            </a:r>
            <a:r>
              <a:rPr lang="en-US" b="1" dirty="0">
                <a:solidFill>
                  <a:schemeClr val="bg1"/>
                </a:solidFill>
              </a:rPr>
              <a:t> </a:t>
            </a:r>
            <a:r>
              <a:rPr lang="en-US" dirty="0">
                <a:solidFill>
                  <a:schemeClr val="bg1"/>
                </a:solidFill>
              </a:rPr>
              <a:t>to affect mentally, morally, or emotionally</a:t>
            </a:r>
          </a:p>
          <a:p>
            <a:endParaRPr lang="en-US" dirty="0">
              <a:solidFill>
                <a:schemeClr val="bg1"/>
              </a:solidFill>
            </a:endParaRPr>
          </a:p>
          <a:p>
            <a:r>
              <a:rPr lang="en-US" dirty="0">
                <a:solidFill>
                  <a:schemeClr val="bg1"/>
                </a:solidFill>
              </a:rPr>
              <a:t>Exercise Authority--the power or right to control, judge, or prohibit the actions of others</a:t>
            </a:r>
          </a:p>
          <a:p>
            <a:endParaRPr lang="en-US" dirty="0">
              <a:solidFill>
                <a:schemeClr val="bg1"/>
              </a:solidFill>
            </a:endParaRPr>
          </a:p>
          <a:p>
            <a:r>
              <a:rPr lang="en-US" dirty="0">
                <a:solidFill>
                  <a:schemeClr val="bg1"/>
                </a:solidFill>
              </a:rPr>
              <a:t>Afflictions—A condition of pain, suffering, or distress.</a:t>
            </a:r>
          </a:p>
          <a:p>
            <a:endParaRPr lang="en-US" dirty="0">
              <a:solidFill>
                <a:schemeClr val="bg1"/>
              </a:solidFill>
            </a:endParaRPr>
          </a:p>
        </p:txBody>
      </p:sp>
      <p:sp>
        <p:nvSpPr>
          <p:cNvPr id="8" name="TextBox 7"/>
          <p:cNvSpPr txBox="1"/>
          <p:nvPr/>
        </p:nvSpPr>
        <p:spPr>
          <a:xfrm>
            <a:off x="6231801" y="2815275"/>
            <a:ext cx="5709719" cy="4124206"/>
          </a:xfrm>
          <a:prstGeom prst="rect">
            <a:avLst/>
          </a:prstGeom>
          <a:noFill/>
        </p:spPr>
        <p:txBody>
          <a:bodyPr wrap="square" rtlCol="0">
            <a:spAutoFit/>
          </a:bodyPr>
          <a:lstStyle/>
          <a:p>
            <a:pPr algn="ctr"/>
            <a:r>
              <a:rPr lang="en-US" sz="2800" dirty="0">
                <a:solidFill>
                  <a:schemeClr val="bg1"/>
                </a:solidFill>
              </a:rPr>
              <a:t>Spiritual Captivity</a:t>
            </a:r>
          </a:p>
          <a:p>
            <a:endParaRPr lang="en-US" dirty="0">
              <a:solidFill>
                <a:schemeClr val="bg1"/>
              </a:solidFill>
            </a:endParaRPr>
          </a:p>
          <a:p>
            <a:r>
              <a:rPr lang="en-US" dirty="0">
                <a:solidFill>
                  <a:schemeClr val="bg1"/>
                </a:solidFill>
              </a:rPr>
              <a:t>Guilt-- an emotion that occurs when a person believes that they have violated a moral standard that they themselves believe in.</a:t>
            </a:r>
          </a:p>
          <a:p>
            <a:endParaRPr lang="en-US" dirty="0">
              <a:solidFill>
                <a:schemeClr val="bg1"/>
              </a:solidFill>
            </a:endParaRPr>
          </a:p>
          <a:p>
            <a:r>
              <a:rPr lang="en-US" dirty="0">
                <a:solidFill>
                  <a:schemeClr val="bg1"/>
                </a:solidFill>
              </a:rPr>
              <a:t>Contentions—murmur against--complain</a:t>
            </a:r>
          </a:p>
          <a:p>
            <a:endParaRPr lang="en-US" dirty="0">
              <a:solidFill>
                <a:schemeClr val="bg1"/>
              </a:solidFill>
            </a:endParaRPr>
          </a:p>
          <a:p>
            <a:r>
              <a:rPr lang="en-US" dirty="0">
                <a:solidFill>
                  <a:schemeClr val="bg1"/>
                </a:solidFill>
              </a:rPr>
              <a:t>Pity themselves–sympathy and sorrow aroused by the misfortune or suffering</a:t>
            </a:r>
          </a:p>
          <a:p>
            <a:endParaRPr lang="en-US" dirty="0">
              <a:solidFill>
                <a:schemeClr val="bg1"/>
              </a:solidFill>
            </a:endParaRPr>
          </a:p>
          <a:p>
            <a:r>
              <a:rPr lang="en-US" dirty="0">
                <a:solidFill>
                  <a:schemeClr val="bg1"/>
                </a:solidFill>
              </a:rPr>
              <a:t>Impatience—Restless and unable to endure irritation or opposition; intolerant</a:t>
            </a:r>
          </a:p>
          <a:p>
            <a:endParaRPr lang="en-US" dirty="0">
              <a:solidFill>
                <a:schemeClr val="bg1"/>
              </a:solidFill>
            </a:endParaRPr>
          </a:p>
        </p:txBody>
      </p:sp>
      <p:pic>
        <p:nvPicPr>
          <p:cNvPr id="3" name="Picture 2">
            <a:extLst>
              <a:ext uri="{FF2B5EF4-FFF2-40B4-BE49-F238E27FC236}">
                <a16:creationId xmlns:a16="http://schemas.microsoft.com/office/drawing/2014/main" id="{CD2D2AB0-9F37-4719-A4B5-D745646ED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634" y="805428"/>
            <a:ext cx="2409825" cy="1933575"/>
          </a:xfrm>
          <a:prstGeom prst="rect">
            <a:avLst/>
          </a:prstGeom>
        </p:spPr>
      </p:pic>
      <p:pic>
        <p:nvPicPr>
          <p:cNvPr id="11" name="Picture 10">
            <a:extLst>
              <a:ext uri="{FF2B5EF4-FFF2-40B4-BE49-F238E27FC236}">
                <a16:creationId xmlns:a16="http://schemas.microsoft.com/office/drawing/2014/main" id="{3DF1EA45-17A2-4C58-82C4-96FBA17BF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515" y="4280884"/>
            <a:ext cx="3468228" cy="2375068"/>
          </a:xfrm>
          <a:prstGeom prst="rect">
            <a:avLst/>
          </a:prstGeom>
        </p:spPr>
      </p:pic>
    </p:spTree>
    <p:extLst>
      <p:ext uri="{BB962C8B-B14F-4D97-AF65-F5344CB8AC3E}">
        <p14:creationId xmlns:p14="http://schemas.microsoft.com/office/powerpoint/2010/main" val="19431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38A52-6E70-42E6-BD70-62527AC595C1}"/>
              </a:ext>
            </a:extLst>
          </p:cNvPr>
          <p:cNvSpPr/>
          <p:nvPr/>
        </p:nvSpPr>
        <p:spPr>
          <a:xfrm>
            <a:off x="0" y="0"/>
            <a:ext cx="6096000" cy="1754326"/>
          </a:xfrm>
          <a:prstGeom prst="rect">
            <a:avLst/>
          </a:prstGeom>
          <a:ln>
            <a:solidFill>
              <a:schemeClr val="tx1"/>
            </a:solidFill>
          </a:ln>
        </p:spPr>
        <p:txBody>
          <a:bodyPr>
            <a:spAutoFit/>
          </a:bodyPr>
          <a:lstStyle/>
          <a:p>
            <a:r>
              <a:rPr lang="en-US" sz="1200" b="1" i="0" dirty="0">
                <a:effectLst/>
                <a:latin typeface="Open Sans"/>
              </a:rPr>
              <a:t>Mosiah 21:14-16:</a:t>
            </a:r>
          </a:p>
          <a:p>
            <a:r>
              <a:rPr lang="en-US" sz="1200" b="0" i="0" dirty="0">
                <a:effectLst/>
                <a:latin typeface="Open Sans"/>
              </a:rPr>
              <a:t>“Repentance means striving to change. It would mock the Savior’s suffering in the Garden of Gethsemane and on the cross for us to expect that He should transform us into angelic beings with no real effort on our part. Rather, we seek His grace to complement and reward our most diligent efforts (see </a:t>
            </a:r>
            <a:r>
              <a:rPr lang="en-US" sz="1200" dirty="0">
                <a:latin typeface="Open Sans"/>
              </a:rPr>
              <a:t>2 Nephi 25:23</a:t>
            </a:r>
            <a:r>
              <a:rPr lang="en-US" sz="1200" b="0" i="0" dirty="0">
                <a:effectLst/>
                <a:latin typeface="Open Sans"/>
              </a:rPr>
              <a:t>). … Real repentance, real change may require repeated attempts, but there is something refining and holy in such striving. Divine </a:t>
            </a:r>
            <a:r>
              <a:rPr lang="en-US" sz="1200" dirty="0">
                <a:latin typeface="Open Sans"/>
              </a:rPr>
              <a:t>forgiveness</a:t>
            </a:r>
            <a:r>
              <a:rPr lang="en-US" sz="1200" b="0" i="0" dirty="0">
                <a:effectLst/>
                <a:latin typeface="Open Sans"/>
              </a:rPr>
              <a:t> and healing flow quite naturally to such a soul” (D. Todd Christofferson, </a:t>
            </a:r>
            <a:r>
              <a:rPr lang="en-US" sz="1200" dirty="0">
                <a:latin typeface="Open Sans"/>
              </a:rPr>
              <a:t>“The Divine Gift of Repentance” </a:t>
            </a:r>
            <a:r>
              <a:rPr lang="en-US" sz="1200" b="0" i="1" dirty="0">
                <a:effectLst/>
                <a:latin typeface="Open Sans"/>
              </a:rPr>
              <a:t>Ensign</a:t>
            </a:r>
            <a:r>
              <a:rPr lang="en-US" sz="1200" b="0" i="0" dirty="0">
                <a:effectLst/>
                <a:latin typeface="Open Sans"/>
              </a:rPr>
              <a:t> or</a:t>
            </a:r>
            <a:r>
              <a:rPr lang="en-US" sz="1200" b="0" i="1" dirty="0">
                <a:effectLst/>
                <a:latin typeface="Open Sans"/>
              </a:rPr>
              <a:t> Liahona,</a:t>
            </a:r>
            <a:r>
              <a:rPr lang="en-US" sz="1200" b="0" i="0" dirty="0">
                <a:effectLst/>
                <a:latin typeface="Open Sans"/>
              </a:rPr>
              <a:t> Nov. 2011, 39).</a:t>
            </a:r>
            <a:endParaRPr lang="en-US" sz="1200" dirty="0"/>
          </a:p>
        </p:txBody>
      </p:sp>
      <p:sp>
        <p:nvSpPr>
          <p:cNvPr id="3" name="Rectangle 2">
            <a:extLst>
              <a:ext uri="{FF2B5EF4-FFF2-40B4-BE49-F238E27FC236}">
                <a16:creationId xmlns:a16="http://schemas.microsoft.com/office/drawing/2014/main" id="{EDF8C868-ABC0-4D56-8923-446A2F4C374C}"/>
              </a:ext>
            </a:extLst>
          </p:cNvPr>
          <p:cNvSpPr/>
          <p:nvPr/>
        </p:nvSpPr>
        <p:spPr>
          <a:xfrm>
            <a:off x="0" y="1772970"/>
            <a:ext cx="6096000" cy="2492990"/>
          </a:xfrm>
          <a:prstGeom prst="rect">
            <a:avLst/>
          </a:prstGeom>
          <a:ln>
            <a:solidFill>
              <a:schemeClr val="tx1"/>
            </a:solidFill>
          </a:ln>
        </p:spPr>
        <p:txBody>
          <a:bodyPr>
            <a:spAutoFit/>
          </a:bodyPr>
          <a:lstStyle/>
          <a:p>
            <a:pPr fontAlgn="base"/>
            <a:r>
              <a:rPr lang="en-US" sz="1200" b="1" dirty="0"/>
              <a:t>Afflictions Mosiah 21:13-16:</a:t>
            </a:r>
          </a:p>
          <a:p>
            <a:pPr fontAlgn="base"/>
            <a:r>
              <a:rPr lang="en-US" sz="1200" dirty="0"/>
              <a:t>“The Lord will give relief with divine power when you seek deliverance in humility and </a:t>
            </a:r>
            <a:r>
              <a:rPr lang="en-US" sz="1200" i="1" dirty="0"/>
              <a:t>faith in Jesus Christ.</a:t>
            </a:r>
            <a:endParaRPr lang="en-US" sz="1200" dirty="0"/>
          </a:p>
          <a:p>
            <a:pPr fontAlgn="base"/>
            <a:r>
              <a:rPr lang="en-US" sz="1200" dirty="0"/>
              <a:t>“Don’t say, ‘No one understands me; I can’t sort it out, or get the help I need.’ Those comments are self-defeating. No one can help you without faith and effort on your part [see Harold B. Lee, </a:t>
            </a:r>
            <a:r>
              <a:rPr lang="en-US" sz="1200" i="1" dirty="0"/>
              <a:t>Stand Ye in Holy Places</a:t>
            </a:r>
            <a:r>
              <a:rPr lang="en-US" sz="1200" dirty="0"/>
              <a:t> (1974), 241–42]. Your personal growth requires that. Don’t look for a life virtually free from discomfort, pain, pressure, challenge, or grief, for those are the tools a loving Father uses to stimulate our personal growth and understanding. As the scriptures repeatedly affirm, you will be helped as you exercise </a:t>
            </a:r>
            <a:r>
              <a:rPr lang="en-US" sz="1200" i="1" dirty="0"/>
              <a:t>faith in Jesus Christ</a:t>
            </a:r>
            <a:r>
              <a:rPr lang="en-US" sz="1200" dirty="0"/>
              <a:t> [see </a:t>
            </a:r>
            <a:r>
              <a:rPr lang="en-US" sz="1200" dirty="0" err="1"/>
              <a:t>Enos</a:t>
            </a:r>
            <a:r>
              <a:rPr lang="en-US" sz="1200" dirty="0"/>
              <a:t> 1:15–18]. … Faith in Christ means we trust Him; we trust His teachings. That leads to hope, and hope brings charity, the pure love of Christ—that peaceful feeling that comes when we sense His concern, His love, and His capacity to cure us or to ease our burdens with His healing power” (Richard G. Scott, “To Be Healed,”</a:t>
            </a:r>
            <a:r>
              <a:rPr lang="en-US" sz="1200" i="1" dirty="0"/>
              <a:t> Ensign,</a:t>
            </a:r>
            <a:r>
              <a:rPr lang="en-US" sz="1200" dirty="0"/>
              <a:t> May 1994, 8).</a:t>
            </a:r>
          </a:p>
        </p:txBody>
      </p:sp>
    </p:spTree>
    <p:extLst>
      <p:ext uri="{BB962C8B-B14F-4D97-AF65-F5344CB8AC3E}">
        <p14:creationId xmlns:p14="http://schemas.microsoft.com/office/powerpoint/2010/main" val="83342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7873" y="6550223"/>
            <a:ext cx="2895600" cy="307777"/>
          </a:xfrm>
          <a:prstGeom prst="rect">
            <a:avLst/>
          </a:prstGeom>
          <a:noFill/>
        </p:spPr>
        <p:txBody>
          <a:bodyPr wrap="square" rtlCol="0">
            <a:spAutoFit/>
          </a:bodyPr>
          <a:lstStyle/>
          <a:p>
            <a:r>
              <a:rPr lang="en-US" sz="1400" dirty="0">
                <a:solidFill>
                  <a:schemeClr val="bg1"/>
                </a:solidFill>
              </a:rPr>
              <a:t>Mosiah 21:6</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Breech—Breaking the Oath</a:t>
            </a:r>
          </a:p>
        </p:txBody>
      </p:sp>
      <p:sp>
        <p:nvSpPr>
          <p:cNvPr id="7" name="TextBox 6"/>
          <p:cNvSpPr txBox="1"/>
          <p:nvPr/>
        </p:nvSpPr>
        <p:spPr>
          <a:xfrm>
            <a:off x="6642980" y="3051017"/>
            <a:ext cx="5144632" cy="1631216"/>
          </a:xfrm>
          <a:prstGeom prst="rect">
            <a:avLst/>
          </a:prstGeom>
          <a:noFill/>
        </p:spPr>
        <p:txBody>
          <a:bodyPr wrap="square" rtlCol="0">
            <a:spAutoFit/>
          </a:bodyPr>
          <a:lstStyle/>
          <a:p>
            <a:r>
              <a:rPr lang="en-US" sz="2000" dirty="0">
                <a:solidFill>
                  <a:schemeClr val="bg1"/>
                </a:solidFill>
              </a:rPr>
              <a:t>“And they did afflict the king sorely with their complaints; therefore he granted unto them that they should do according to their desires.”—The pressure of the people</a:t>
            </a:r>
          </a:p>
          <a:p>
            <a:endParaRPr lang="en-US" sz="2000" dirty="0">
              <a:solidFill>
                <a:schemeClr val="bg1"/>
              </a:solidFill>
            </a:endParaRPr>
          </a:p>
        </p:txBody>
      </p:sp>
      <p:sp>
        <p:nvSpPr>
          <p:cNvPr id="9" name="TextBox 8"/>
          <p:cNvSpPr txBox="1"/>
          <p:nvPr/>
        </p:nvSpPr>
        <p:spPr>
          <a:xfrm>
            <a:off x="615635" y="1061519"/>
            <a:ext cx="5431325" cy="1200329"/>
          </a:xfrm>
          <a:prstGeom prst="rect">
            <a:avLst/>
          </a:prstGeom>
          <a:noFill/>
        </p:spPr>
        <p:txBody>
          <a:bodyPr wrap="square" rtlCol="0">
            <a:spAutoFit/>
          </a:bodyPr>
          <a:lstStyle/>
          <a:p>
            <a:r>
              <a:rPr lang="en-US" dirty="0">
                <a:solidFill>
                  <a:schemeClr val="bg1"/>
                </a:solidFill>
              </a:rPr>
              <a:t>The People of Limhi broke the oath the King of the Lamanites and Limhi had made</a:t>
            </a:r>
          </a:p>
          <a:p>
            <a:r>
              <a:rPr lang="en-US" sz="1600" dirty="0">
                <a:solidFill>
                  <a:schemeClr val="bg1"/>
                </a:solidFill>
              </a:rPr>
              <a:t>Mosiah 19:25-26</a:t>
            </a:r>
          </a:p>
          <a:p>
            <a:endParaRPr lang="en-US" dirty="0">
              <a:solidFill>
                <a:schemeClr val="bg1"/>
              </a:solidFill>
            </a:endParaRPr>
          </a:p>
        </p:txBody>
      </p:sp>
      <p:sp>
        <p:nvSpPr>
          <p:cNvPr id="10" name="TextBox 9"/>
          <p:cNvSpPr txBox="1"/>
          <p:nvPr/>
        </p:nvSpPr>
        <p:spPr>
          <a:xfrm>
            <a:off x="2735655" y="4406620"/>
            <a:ext cx="7620000" cy="2215991"/>
          </a:xfrm>
          <a:prstGeom prst="rect">
            <a:avLst/>
          </a:prstGeom>
          <a:noFill/>
        </p:spPr>
        <p:txBody>
          <a:bodyPr wrap="square" rtlCol="0">
            <a:spAutoFit/>
          </a:bodyPr>
          <a:lstStyle/>
          <a:p>
            <a:pPr algn="ctr"/>
            <a:r>
              <a:rPr lang="en-US" sz="2400" dirty="0">
                <a:solidFill>
                  <a:srgbClr val="FFFF00"/>
                </a:solidFill>
              </a:rPr>
              <a:t>What are the consequences of breaking a promise? </a:t>
            </a:r>
          </a:p>
          <a:p>
            <a:pPr algn="ctr"/>
            <a:endParaRPr lang="en-US" sz="2400" dirty="0">
              <a:solidFill>
                <a:srgbClr val="FFFF00"/>
              </a:solidFill>
            </a:endParaRPr>
          </a:p>
          <a:p>
            <a:pPr algn="ctr"/>
            <a:r>
              <a:rPr lang="en-US" sz="2400" dirty="0">
                <a:solidFill>
                  <a:srgbClr val="FFFF00"/>
                </a:solidFill>
              </a:rPr>
              <a:t>To Others?</a:t>
            </a:r>
          </a:p>
          <a:p>
            <a:pPr algn="ctr"/>
            <a:endParaRPr lang="en-US" sz="2400" dirty="0">
              <a:solidFill>
                <a:srgbClr val="FFFF00"/>
              </a:solidFill>
            </a:endParaRPr>
          </a:p>
          <a:p>
            <a:pPr algn="ctr"/>
            <a:r>
              <a:rPr lang="en-US" sz="2400" dirty="0">
                <a:solidFill>
                  <a:srgbClr val="FFFF00"/>
                </a:solidFill>
              </a:rPr>
              <a:t>To Yourself?</a:t>
            </a:r>
            <a:endParaRPr lang="en-US" dirty="0">
              <a:solidFill>
                <a:srgbClr val="FFFF00"/>
              </a:solidFill>
            </a:endParaRPr>
          </a:p>
          <a:p>
            <a:pPr algn="ctr"/>
            <a:endParaRPr lang="en-US" dirty="0">
              <a:solidFill>
                <a:schemeClr val="bg1"/>
              </a:solidFill>
            </a:endParaRPr>
          </a:p>
        </p:txBody>
      </p:sp>
      <p:pic>
        <p:nvPicPr>
          <p:cNvPr id="3" name="Picture 2">
            <a:extLst>
              <a:ext uri="{FF2B5EF4-FFF2-40B4-BE49-F238E27FC236}">
                <a16:creationId xmlns:a16="http://schemas.microsoft.com/office/drawing/2014/main" id="{2FD143C6-8E8D-4C9F-A356-F4EE23535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303" y="1679795"/>
            <a:ext cx="2033352" cy="2711136"/>
          </a:xfrm>
          <a:prstGeom prst="rect">
            <a:avLst/>
          </a:prstGeom>
        </p:spPr>
      </p:pic>
      <p:pic>
        <p:nvPicPr>
          <p:cNvPr id="11" name="Picture 10">
            <a:extLst>
              <a:ext uri="{FF2B5EF4-FFF2-40B4-BE49-F238E27FC236}">
                <a16:creationId xmlns:a16="http://schemas.microsoft.com/office/drawing/2014/main" id="{1F202E44-85C8-428F-AA96-703812051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700" y="4844080"/>
            <a:ext cx="1436059" cy="1889552"/>
          </a:xfrm>
          <a:prstGeom prst="rect">
            <a:avLst/>
          </a:prstGeom>
        </p:spPr>
      </p:pic>
      <p:pic>
        <p:nvPicPr>
          <p:cNvPr id="15" name="Picture 14">
            <a:extLst>
              <a:ext uri="{FF2B5EF4-FFF2-40B4-BE49-F238E27FC236}">
                <a16:creationId xmlns:a16="http://schemas.microsoft.com/office/drawing/2014/main" id="{022146CD-8A0F-4969-94A7-5FFA5992F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1364" y="332939"/>
            <a:ext cx="1781175" cy="2581275"/>
          </a:xfrm>
          <a:prstGeom prst="rect">
            <a:avLst/>
          </a:prstGeom>
        </p:spPr>
      </p:pic>
    </p:spTree>
    <p:extLst>
      <p:ext uri="{BB962C8B-B14F-4D97-AF65-F5344CB8AC3E}">
        <p14:creationId xmlns:p14="http://schemas.microsoft.com/office/powerpoint/2010/main" val="54120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767" y="6550223"/>
            <a:ext cx="2895600" cy="307777"/>
          </a:xfrm>
          <a:prstGeom prst="rect">
            <a:avLst/>
          </a:prstGeom>
          <a:noFill/>
        </p:spPr>
        <p:txBody>
          <a:bodyPr wrap="square" rtlCol="0">
            <a:spAutoFit/>
          </a:bodyPr>
          <a:lstStyle/>
          <a:p>
            <a:r>
              <a:rPr lang="en-US" sz="1400" dirty="0">
                <a:solidFill>
                  <a:schemeClr val="bg1"/>
                </a:solidFill>
              </a:rPr>
              <a:t>Mosiah 21:7-9</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Wars—against the Lamanites</a:t>
            </a:r>
          </a:p>
        </p:txBody>
      </p:sp>
      <p:sp>
        <p:nvSpPr>
          <p:cNvPr id="7" name="TextBox 6"/>
          <p:cNvSpPr txBox="1"/>
          <p:nvPr/>
        </p:nvSpPr>
        <p:spPr>
          <a:xfrm>
            <a:off x="6335917" y="3027631"/>
            <a:ext cx="4267200" cy="1846659"/>
          </a:xfrm>
          <a:prstGeom prst="rect">
            <a:avLst/>
          </a:prstGeom>
          <a:noFill/>
        </p:spPr>
        <p:txBody>
          <a:bodyPr wrap="square" rtlCol="0">
            <a:spAutoFit/>
          </a:bodyPr>
          <a:lstStyle/>
          <a:p>
            <a:r>
              <a:rPr lang="en-US" sz="2400" dirty="0">
                <a:solidFill>
                  <a:schemeClr val="bg1"/>
                </a:solidFill>
              </a:rPr>
              <a:t>Because of their cries, they stirred up more to go into battle</a:t>
            </a:r>
          </a:p>
          <a:p>
            <a:r>
              <a:rPr lang="en-US" sz="2400" dirty="0">
                <a:solidFill>
                  <a:schemeClr val="bg1"/>
                </a:solidFill>
              </a:rPr>
              <a:t>Driven back </a:t>
            </a:r>
          </a:p>
          <a:p>
            <a:r>
              <a:rPr lang="en-US" sz="2400" dirty="0">
                <a:solidFill>
                  <a:schemeClr val="bg1"/>
                </a:solidFill>
              </a:rPr>
              <a:t>Suffered much loss</a:t>
            </a:r>
            <a:endParaRPr lang="en-US" dirty="0">
              <a:solidFill>
                <a:schemeClr val="bg1"/>
              </a:solidFill>
            </a:endParaRPr>
          </a:p>
          <a:p>
            <a:endParaRPr lang="en-US" dirty="0">
              <a:solidFill>
                <a:schemeClr val="bg1"/>
              </a:solidFill>
            </a:endParaRPr>
          </a:p>
        </p:txBody>
      </p:sp>
      <p:sp>
        <p:nvSpPr>
          <p:cNvPr id="9" name="TextBox 8"/>
          <p:cNvSpPr txBox="1"/>
          <p:nvPr/>
        </p:nvSpPr>
        <p:spPr>
          <a:xfrm>
            <a:off x="747665" y="1161106"/>
            <a:ext cx="5562600" cy="2308324"/>
          </a:xfrm>
          <a:prstGeom prst="rect">
            <a:avLst/>
          </a:prstGeom>
          <a:noFill/>
        </p:spPr>
        <p:txBody>
          <a:bodyPr wrap="square" rtlCol="0">
            <a:spAutoFit/>
          </a:bodyPr>
          <a:lstStyle/>
          <a:p>
            <a:r>
              <a:rPr lang="en-US" sz="2400" dirty="0">
                <a:solidFill>
                  <a:schemeClr val="bg1"/>
                </a:solidFill>
              </a:rPr>
              <a:t>Gathered together</a:t>
            </a:r>
          </a:p>
          <a:p>
            <a:r>
              <a:rPr lang="en-US" sz="2400" dirty="0">
                <a:solidFill>
                  <a:schemeClr val="bg1"/>
                </a:solidFill>
              </a:rPr>
              <a:t>Put on armor</a:t>
            </a:r>
          </a:p>
          <a:p>
            <a:r>
              <a:rPr lang="en-US" sz="2400" dirty="0">
                <a:solidFill>
                  <a:schemeClr val="bg1"/>
                </a:solidFill>
              </a:rPr>
              <a:t>Went forth against the Lamanites</a:t>
            </a:r>
          </a:p>
          <a:p>
            <a:r>
              <a:rPr lang="en-US" sz="2400" dirty="0">
                <a:solidFill>
                  <a:schemeClr val="bg1"/>
                </a:solidFill>
              </a:rPr>
              <a:t>Were beaten, driven back, and lost many</a:t>
            </a:r>
          </a:p>
          <a:p>
            <a:r>
              <a:rPr lang="en-US" sz="2400" dirty="0">
                <a:solidFill>
                  <a:schemeClr val="bg1"/>
                </a:solidFill>
              </a:rPr>
              <a:t>They mourned and lamented</a:t>
            </a:r>
          </a:p>
          <a:p>
            <a:r>
              <a:rPr lang="en-US" sz="2400" dirty="0">
                <a:solidFill>
                  <a:schemeClr val="bg1"/>
                </a:solidFill>
              </a:rPr>
              <a:t>They feared the Lamanites</a:t>
            </a:r>
            <a:endParaRPr lang="en-US" dirty="0">
              <a:solidFill>
                <a:schemeClr val="bg1"/>
              </a:solidFill>
            </a:endParaRPr>
          </a:p>
        </p:txBody>
      </p:sp>
      <p:sp>
        <p:nvSpPr>
          <p:cNvPr id="11" name="TextBox 10"/>
          <p:cNvSpPr txBox="1"/>
          <p:nvPr/>
        </p:nvSpPr>
        <p:spPr>
          <a:xfrm>
            <a:off x="2054382" y="685801"/>
            <a:ext cx="1219200" cy="584775"/>
          </a:xfrm>
          <a:prstGeom prst="rect">
            <a:avLst/>
          </a:prstGeom>
          <a:noFill/>
        </p:spPr>
        <p:txBody>
          <a:bodyPr wrap="square" rtlCol="0">
            <a:spAutoFit/>
          </a:bodyPr>
          <a:lstStyle/>
          <a:p>
            <a:pPr algn="ctr"/>
            <a:r>
              <a:rPr lang="en-US" sz="3200" dirty="0">
                <a:solidFill>
                  <a:srgbClr val="FFFF00"/>
                </a:solidFill>
              </a:rPr>
              <a:t>1st</a:t>
            </a:r>
          </a:p>
        </p:txBody>
      </p:sp>
      <p:sp>
        <p:nvSpPr>
          <p:cNvPr id="12" name="TextBox 11"/>
          <p:cNvSpPr txBox="1"/>
          <p:nvPr/>
        </p:nvSpPr>
        <p:spPr>
          <a:xfrm>
            <a:off x="7402717" y="2494231"/>
            <a:ext cx="1219200" cy="584775"/>
          </a:xfrm>
          <a:prstGeom prst="rect">
            <a:avLst/>
          </a:prstGeom>
          <a:noFill/>
        </p:spPr>
        <p:txBody>
          <a:bodyPr wrap="square" rtlCol="0">
            <a:spAutoFit/>
          </a:bodyPr>
          <a:lstStyle/>
          <a:p>
            <a:pPr algn="ctr"/>
            <a:r>
              <a:rPr lang="en-US" sz="3200" dirty="0">
                <a:solidFill>
                  <a:srgbClr val="FFFF00"/>
                </a:solidFill>
              </a:rPr>
              <a:t>2nd</a:t>
            </a:r>
          </a:p>
        </p:txBody>
      </p:sp>
      <p:sp>
        <p:nvSpPr>
          <p:cNvPr id="13" name="TextBox 12"/>
          <p:cNvSpPr txBox="1"/>
          <p:nvPr/>
        </p:nvSpPr>
        <p:spPr>
          <a:xfrm>
            <a:off x="9081380" y="4275344"/>
            <a:ext cx="1219200" cy="584775"/>
          </a:xfrm>
          <a:prstGeom prst="rect">
            <a:avLst/>
          </a:prstGeom>
          <a:noFill/>
        </p:spPr>
        <p:txBody>
          <a:bodyPr wrap="square" rtlCol="0">
            <a:spAutoFit/>
          </a:bodyPr>
          <a:lstStyle/>
          <a:p>
            <a:pPr algn="ctr"/>
            <a:r>
              <a:rPr lang="en-US" sz="3200" dirty="0">
                <a:solidFill>
                  <a:srgbClr val="FFFF00"/>
                </a:solidFill>
              </a:rPr>
              <a:t>3rd</a:t>
            </a:r>
          </a:p>
        </p:txBody>
      </p:sp>
      <p:sp>
        <p:nvSpPr>
          <p:cNvPr id="14" name="TextBox 13"/>
          <p:cNvSpPr txBox="1"/>
          <p:nvPr/>
        </p:nvSpPr>
        <p:spPr>
          <a:xfrm>
            <a:off x="8243180" y="4732544"/>
            <a:ext cx="4267200" cy="2215991"/>
          </a:xfrm>
          <a:prstGeom prst="rect">
            <a:avLst/>
          </a:prstGeom>
          <a:noFill/>
        </p:spPr>
        <p:txBody>
          <a:bodyPr wrap="square" rtlCol="0">
            <a:spAutoFit/>
          </a:bodyPr>
          <a:lstStyle/>
          <a:p>
            <a:r>
              <a:rPr lang="en-US" sz="2400" dirty="0">
                <a:solidFill>
                  <a:schemeClr val="bg1"/>
                </a:solidFill>
              </a:rPr>
              <a:t>Went into battle again</a:t>
            </a:r>
          </a:p>
          <a:p>
            <a:r>
              <a:rPr lang="en-US" sz="2400" dirty="0">
                <a:solidFill>
                  <a:schemeClr val="bg1"/>
                </a:solidFill>
              </a:rPr>
              <a:t>Driven back</a:t>
            </a:r>
          </a:p>
          <a:p>
            <a:r>
              <a:rPr lang="en-US" sz="2400" dirty="0">
                <a:solidFill>
                  <a:schemeClr val="bg1"/>
                </a:solidFill>
              </a:rPr>
              <a:t>Suffered much loss</a:t>
            </a:r>
          </a:p>
          <a:p>
            <a:r>
              <a:rPr lang="en-US" sz="2400" dirty="0">
                <a:solidFill>
                  <a:schemeClr val="bg1"/>
                </a:solidFill>
              </a:rPr>
              <a:t>Those who were not killed returned to the city of Nephi</a:t>
            </a:r>
            <a:endParaRPr lang="en-US"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52175FA3-F8B3-4832-8C5E-3288F2FDA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543" y="4703181"/>
            <a:ext cx="3571875" cy="1924050"/>
          </a:xfrm>
          <a:prstGeom prst="rect">
            <a:avLst/>
          </a:prstGeom>
        </p:spPr>
      </p:pic>
      <p:pic>
        <p:nvPicPr>
          <p:cNvPr id="10" name="Picture 9">
            <a:extLst>
              <a:ext uri="{FF2B5EF4-FFF2-40B4-BE49-F238E27FC236}">
                <a16:creationId xmlns:a16="http://schemas.microsoft.com/office/drawing/2014/main" id="{6B919EC3-05EF-433A-80CD-AE2A0C403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13" y="3646099"/>
            <a:ext cx="2979276" cy="1948943"/>
          </a:xfrm>
          <a:prstGeom prst="rect">
            <a:avLst/>
          </a:prstGeom>
        </p:spPr>
      </p:pic>
      <p:pic>
        <p:nvPicPr>
          <p:cNvPr id="16" name="Picture 15">
            <a:extLst>
              <a:ext uri="{FF2B5EF4-FFF2-40B4-BE49-F238E27FC236}">
                <a16:creationId xmlns:a16="http://schemas.microsoft.com/office/drawing/2014/main" id="{4E4F9C83-AACA-4A5F-AAB0-57CACDBAE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3928" y="845283"/>
            <a:ext cx="3481114" cy="1665906"/>
          </a:xfrm>
          <a:prstGeom prst="rect">
            <a:avLst/>
          </a:prstGeom>
        </p:spPr>
      </p:pic>
    </p:spTree>
    <p:extLst>
      <p:ext uri="{BB962C8B-B14F-4D97-AF65-F5344CB8AC3E}">
        <p14:creationId xmlns:p14="http://schemas.microsoft.com/office/powerpoint/2010/main" val="20815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3553" y="6550223"/>
            <a:ext cx="2895600" cy="307777"/>
          </a:xfrm>
          <a:prstGeom prst="rect">
            <a:avLst/>
          </a:prstGeom>
          <a:noFill/>
        </p:spPr>
        <p:txBody>
          <a:bodyPr wrap="square" rtlCol="0">
            <a:spAutoFit/>
          </a:bodyPr>
          <a:lstStyle/>
          <a:p>
            <a:r>
              <a:rPr lang="en-US" sz="1400" dirty="0">
                <a:solidFill>
                  <a:schemeClr val="bg1"/>
                </a:solidFill>
              </a:rPr>
              <a:t>Mosiah 21:13-15</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Rebuke and Chasten</a:t>
            </a:r>
          </a:p>
        </p:txBody>
      </p:sp>
      <p:sp>
        <p:nvSpPr>
          <p:cNvPr id="7" name="TextBox 6"/>
          <p:cNvSpPr txBox="1"/>
          <p:nvPr/>
        </p:nvSpPr>
        <p:spPr>
          <a:xfrm>
            <a:off x="8526856" y="2199238"/>
            <a:ext cx="2971800" cy="2031325"/>
          </a:xfrm>
          <a:prstGeom prst="rect">
            <a:avLst/>
          </a:prstGeom>
          <a:noFill/>
        </p:spPr>
        <p:txBody>
          <a:bodyPr wrap="square" rtlCol="0">
            <a:spAutoFit/>
          </a:bodyPr>
          <a:lstStyle/>
          <a:p>
            <a:r>
              <a:rPr lang="en-US" dirty="0">
                <a:solidFill>
                  <a:schemeClr val="bg1"/>
                </a:solidFill>
              </a:rPr>
              <a:t>“The Lord who is patient and long-suffering even with evil may be equally slow to redeem the transgressor. …time and suffering are a part of the healing process.”</a:t>
            </a:r>
          </a:p>
          <a:p>
            <a:r>
              <a:rPr lang="en-US" dirty="0">
                <a:solidFill>
                  <a:schemeClr val="bg1"/>
                </a:solidFill>
              </a:rPr>
              <a:t>JFM and RLM</a:t>
            </a:r>
          </a:p>
        </p:txBody>
      </p:sp>
      <p:sp>
        <p:nvSpPr>
          <p:cNvPr id="9" name="TextBox 8"/>
          <p:cNvSpPr txBox="1"/>
          <p:nvPr/>
        </p:nvSpPr>
        <p:spPr>
          <a:xfrm>
            <a:off x="1981200" y="2895601"/>
            <a:ext cx="5562600" cy="830997"/>
          </a:xfrm>
          <a:prstGeom prst="rect">
            <a:avLst/>
          </a:prstGeom>
          <a:noFill/>
        </p:spPr>
        <p:txBody>
          <a:bodyPr wrap="square" rtlCol="0">
            <a:spAutoFit/>
          </a:bodyPr>
          <a:lstStyle/>
          <a:p>
            <a:r>
              <a:rPr lang="en-US" sz="2400" dirty="0">
                <a:solidFill>
                  <a:schemeClr val="bg1"/>
                </a:solidFill>
              </a:rPr>
              <a:t>“As many as I love, I rebuke and chasten”</a:t>
            </a:r>
          </a:p>
          <a:p>
            <a:r>
              <a:rPr lang="en-US" sz="2400" dirty="0">
                <a:solidFill>
                  <a:schemeClr val="bg1"/>
                </a:solidFill>
              </a:rPr>
              <a:t>Revelations 3:19</a:t>
            </a:r>
            <a:endParaRPr lang="en-US" dirty="0">
              <a:solidFill>
                <a:schemeClr val="bg1"/>
              </a:solidFill>
            </a:endParaRPr>
          </a:p>
        </p:txBody>
      </p:sp>
      <p:sp>
        <p:nvSpPr>
          <p:cNvPr id="13" name="TextBox 12"/>
          <p:cNvSpPr txBox="1"/>
          <p:nvPr/>
        </p:nvSpPr>
        <p:spPr>
          <a:xfrm>
            <a:off x="1676400" y="762001"/>
            <a:ext cx="7010400" cy="2062103"/>
          </a:xfrm>
          <a:prstGeom prst="rect">
            <a:avLst/>
          </a:prstGeom>
          <a:noFill/>
        </p:spPr>
        <p:txBody>
          <a:bodyPr wrap="square" rtlCol="0">
            <a:spAutoFit/>
          </a:bodyPr>
          <a:lstStyle/>
          <a:p>
            <a:r>
              <a:rPr lang="en-US" sz="3200" dirty="0">
                <a:solidFill>
                  <a:srgbClr val="FFFF00"/>
                </a:solidFill>
              </a:rPr>
              <a:t>Why did they get beaten so many times?</a:t>
            </a:r>
          </a:p>
          <a:p>
            <a:endParaRPr lang="en-US" sz="3200" dirty="0">
              <a:solidFill>
                <a:srgbClr val="FFFF00"/>
              </a:solidFill>
            </a:endParaRPr>
          </a:p>
          <a:p>
            <a:endParaRPr lang="en-US" sz="3200" dirty="0">
              <a:solidFill>
                <a:srgbClr val="FFFF00"/>
              </a:solidFill>
            </a:endParaRPr>
          </a:p>
          <a:p>
            <a:r>
              <a:rPr lang="en-US" sz="3200" dirty="0">
                <a:solidFill>
                  <a:srgbClr val="FFFF00"/>
                </a:solidFill>
              </a:rPr>
              <a:t>Why wasn’t the Lord with them?</a:t>
            </a:r>
          </a:p>
        </p:txBody>
      </p:sp>
      <p:sp>
        <p:nvSpPr>
          <p:cNvPr id="15" name="TextBox 14"/>
          <p:cNvSpPr txBox="1"/>
          <p:nvPr/>
        </p:nvSpPr>
        <p:spPr>
          <a:xfrm>
            <a:off x="2057400" y="4114800"/>
            <a:ext cx="4724400" cy="2308324"/>
          </a:xfrm>
          <a:prstGeom prst="rect">
            <a:avLst/>
          </a:prstGeom>
          <a:noFill/>
        </p:spPr>
        <p:txBody>
          <a:bodyPr wrap="square" rtlCol="0">
            <a:spAutoFit/>
          </a:bodyPr>
          <a:lstStyle/>
          <a:p>
            <a:pPr fontAlgn="base"/>
            <a:r>
              <a:rPr lang="en-US" dirty="0">
                <a:solidFill>
                  <a:schemeClr val="bg1"/>
                </a:solidFill>
              </a:rPr>
              <a:t>They were slow to hearken unto the voice of the Lord their God; therefore, the Lord their God is slow to hearken unto their prayers, to answer them in the day of their trouble.</a:t>
            </a:r>
          </a:p>
          <a:p>
            <a:pPr fontAlgn="base"/>
            <a:r>
              <a:rPr lang="en-US" dirty="0">
                <a:solidFill>
                  <a:schemeClr val="bg1"/>
                </a:solidFill>
              </a:rPr>
              <a:t>In the day of their peace they esteemed lightly my counsel; but, in the day of their trouble, of necessity they feel after me.</a:t>
            </a:r>
          </a:p>
          <a:p>
            <a:pPr fontAlgn="base"/>
            <a:r>
              <a:rPr lang="en-US" dirty="0">
                <a:solidFill>
                  <a:schemeClr val="bg1"/>
                </a:solidFill>
              </a:rPr>
              <a:t>D&amp;C 101:7-8</a:t>
            </a:r>
          </a:p>
        </p:txBody>
      </p:sp>
      <p:sp>
        <p:nvSpPr>
          <p:cNvPr id="16" name="TextBox 15"/>
          <p:cNvSpPr txBox="1"/>
          <p:nvPr/>
        </p:nvSpPr>
        <p:spPr>
          <a:xfrm>
            <a:off x="2057400" y="1524001"/>
            <a:ext cx="8077200" cy="646331"/>
          </a:xfrm>
          <a:prstGeom prst="rect">
            <a:avLst/>
          </a:prstGeom>
          <a:noFill/>
        </p:spPr>
        <p:txBody>
          <a:bodyPr wrap="square" rtlCol="0">
            <a:spAutoFit/>
          </a:bodyPr>
          <a:lstStyle/>
          <a:p>
            <a:r>
              <a:rPr lang="en-US" dirty="0">
                <a:solidFill>
                  <a:schemeClr val="bg1"/>
                </a:solidFill>
              </a:rPr>
              <a:t>Their afflictions had come because they had rejected the Lord’s invitation to repent</a:t>
            </a:r>
          </a:p>
          <a:p>
            <a:endParaRPr lang="en-US" dirty="0">
              <a:solidFill>
                <a:schemeClr val="bg1"/>
              </a:solidFill>
            </a:endParaRPr>
          </a:p>
        </p:txBody>
      </p:sp>
      <p:pic>
        <p:nvPicPr>
          <p:cNvPr id="3" name="Picture 2">
            <a:extLst>
              <a:ext uri="{FF2B5EF4-FFF2-40B4-BE49-F238E27FC236}">
                <a16:creationId xmlns:a16="http://schemas.microsoft.com/office/drawing/2014/main" id="{08A46DF8-0D7A-49F5-988D-14EE2A61F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070" y="4326222"/>
            <a:ext cx="2247900" cy="2219325"/>
          </a:xfrm>
          <a:prstGeom prst="rect">
            <a:avLst/>
          </a:prstGeom>
        </p:spPr>
      </p:pic>
      <p:pic>
        <p:nvPicPr>
          <p:cNvPr id="10" name="Picture 9">
            <a:extLst>
              <a:ext uri="{FF2B5EF4-FFF2-40B4-BE49-F238E27FC236}">
                <a16:creationId xmlns:a16="http://schemas.microsoft.com/office/drawing/2014/main" id="{58D07E53-88FB-48C4-A4B7-D8F65E9DA41E}"/>
              </a:ext>
            </a:extLst>
          </p:cNvPr>
          <p:cNvPicPr>
            <a:picLocks noChangeAspect="1"/>
          </p:cNvPicPr>
          <p:nvPr/>
        </p:nvPicPr>
        <p:blipFill rotWithShape="1">
          <a:blip r:embed="rId3">
            <a:extLst>
              <a:ext uri="{28A0092B-C50C-407E-A947-70E740481C1C}">
                <a14:useLocalDpi xmlns:a14="http://schemas.microsoft.com/office/drawing/2010/main" val="0"/>
              </a:ext>
            </a:extLst>
          </a:blip>
          <a:srcRect l="-1" t="4363" r="3070" b="6361"/>
          <a:stretch/>
        </p:blipFill>
        <p:spPr>
          <a:xfrm>
            <a:off x="10940950" y="1557196"/>
            <a:ext cx="982466" cy="660903"/>
          </a:xfrm>
          <a:prstGeom prst="rect">
            <a:avLst/>
          </a:prstGeom>
        </p:spPr>
      </p:pic>
    </p:spTree>
    <p:extLst>
      <p:ext uri="{BB962C8B-B14F-4D97-AF65-F5344CB8AC3E}">
        <p14:creationId xmlns:p14="http://schemas.microsoft.com/office/powerpoint/2010/main" val="34885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Lord Hears Their Cries</a:t>
            </a:r>
          </a:p>
        </p:txBody>
      </p:sp>
      <p:sp>
        <p:nvSpPr>
          <p:cNvPr id="7" name="TextBox 6"/>
          <p:cNvSpPr txBox="1"/>
          <p:nvPr/>
        </p:nvSpPr>
        <p:spPr>
          <a:xfrm>
            <a:off x="5661433" y="2087580"/>
            <a:ext cx="4572000" cy="2031325"/>
          </a:xfrm>
          <a:prstGeom prst="rect">
            <a:avLst/>
          </a:prstGeom>
          <a:noFill/>
        </p:spPr>
        <p:txBody>
          <a:bodyPr wrap="square" rtlCol="0">
            <a:spAutoFit/>
          </a:bodyPr>
          <a:lstStyle/>
          <a:p>
            <a:pPr fontAlgn="base"/>
            <a:r>
              <a:rPr lang="en-US" i="1" dirty="0">
                <a:solidFill>
                  <a:schemeClr val="bg1"/>
                </a:solidFill>
              </a:rPr>
              <a:t>“For my thoughts are not your thoughts, neither are your</a:t>
            </a:r>
            <a:r>
              <a:rPr lang="en-US" i="1" baseline="30000" dirty="0">
                <a:solidFill>
                  <a:schemeClr val="bg1"/>
                </a:solidFill>
              </a:rPr>
              <a:t> </a:t>
            </a:r>
            <a:r>
              <a:rPr lang="en-US" i="1" dirty="0">
                <a:solidFill>
                  <a:schemeClr val="bg1"/>
                </a:solidFill>
              </a:rPr>
              <a:t>ways my ways, </a:t>
            </a:r>
            <a:r>
              <a:rPr lang="en-US" i="1" dirty="0" err="1">
                <a:solidFill>
                  <a:schemeClr val="bg1"/>
                </a:solidFill>
              </a:rPr>
              <a:t>saith</a:t>
            </a:r>
            <a:r>
              <a:rPr lang="en-US" i="1" dirty="0">
                <a:solidFill>
                  <a:schemeClr val="bg1"/>
                </a:solidFill>
              </a:rPr>
              <a:t> the </a:t>
            </a:r>
            <a:r>
              <a:rPr lang="en-US" i="1" cap="small" dirty="0">
                <a:solidFill>
                  <a:schemeClr val="bg1"/>
                </a:solidFill>
              </a:rPr>
              <a:t>Lord</a:t>
            </a:r>
            <a:r>
              <a:rPr lang="en-US" i="1" dirty="0">
                <a:solidFill>
                  <a:schemeClr val="bg1"/>
                </a:solidFill>
              </a:rPr>
              <a:t>.</a:t>
            </a:r>
          </a:p>
          <a:p>
            <a:pPr fontAlgn="base"/>
            <a:r>
              <a:rPr lang="en-US" i="1" dirty="0">
                <a:solidFill>
                  <a:schemeClr val="bg1"/>
                </a:solidFill>
              </a:rPr>
              <a:t>For as the heavens are higher than the earth, so are my ways higher than your ways, and my thoughts than </a:t>
            </a:r>
          </a:p>
          <a:p>
            <a:pPr fontAlgn="base"/>
            <a:r>
              <a:rPr lang="en-US" i="1" dirty="0">
                <a:solidFill>
                  <a:schemeClr val="bg1"/>
                </a:solidFill>
              </a:rPr>
              <a:t>your thoughts.”</a:t>
            </a:r>
          </a:p>
          <a:p>
            <a:pPr fontAlgn="base"/>
            <a:r>
              <a:rPr lang="en-US" i="1" dirty="0">
                <a:solidFill>
                  <a:schemeClr val="bg1"/>
                </a:solidFill>
              </a:rPr>
              <a:t>Isaiah 55:8-9</a:t>
            </a:r>
          </a:p>
        </p:txBody>
      </p:sp>
      <p:sp>
        <p:nvSpPr>
          <p:cNvPr id="13" name="TextBox 12"/>
          <p:cNvSpPr txBox="1"/>
          <p:nvPr/>
        </p:nvSpPr>
        <p:spPr>
          <a:xfrm>
            <a:off x="1957057" y="662412"/>
            <a:ext cx="8686800" cy="1077218"/>
          </a:xfrm>
          <a:prstGeom prst="rect">
            <a:avLst/>
          </a:prstGeom>
          <a:noFill/>
        </p:spPr>
        <p:txBody>
          <a:bodyPr wrap="square" rtlCol="0">
            <a:spAutoFit/>
          </a:bodyPr>
          <a:lstStyle/>
          <a:p>
            <a:pPr algn="ctr"/>
            <a:r>
              <a:rPr lang="en-US" sz="3200" dirty="0">
                <a:solidFill>
                  <a:srgbClr val="FFFF00"/>
                </a:solidFill>
              </a:rPr>
              <a:t>Now that they were humbled, would the Lord help them defeat the Lamanites?</a:t>
            </a:r>
          </a:p>
        </p:txBody>
      </p:sp>
      <p:sp>
        <p:nvSpPr>
          <p:cNvPr id="15" name="TextBox 14"/>
          <p:cNvSpPr txBox="1"/>
          <p:nvPr/>
        </p:nvSpPr>
        <p:spPr>
          <a:xfrm>
            <a:off x="280657" y="1760146"/>
            <a:ext cx="4724400" cy="1200329"/>
          </a:xfrm>
          <a:prstGeom prst="rect">
            <a:avLst/>
          </a:prstGeom>
          <a:noFill/>
        </p:spPr>
        <p:txBody>
          <a:bodyPr wrap="square" rtlCol="0">
            <a:spAutoFit/>
          </a:bodyPr>
          <a:lstStyle/>
          <a:p>
            <a:pPr fontAlgn="base"/>
            <a:r>
              <a:rPr lang="en-US" dirty="0">
                <a:solidFill>
                  <a:schemeClr val="bg1"/>
                </a:solidFill>
              </a:rPr>
              <a:t>“The scriptures declare and illustrate that God’s thoughts are not man’s thoughts and God’s way are not man’s way.”</a:t>
            </a:r>
          </a:p>
          <a:p>
            <a:pPr fontAlgn="base"/>
            <a:r>
              <a:rPr lang="en-US" dirty="0">
                <a:solidFill>
                  <a:schemeClr val="bg1"/>
                </a:solidFill>
              </a:rPr>
              <a:t>Dallin H. Oaks</a:t>
            </a:r>
          </a:p>
        </p:txBody>
      </p:sp>
      <p:sp>
        <p:nvSpPr>
          <p:cNvPr id="10" name="TextBox 9"/>
          <p:cNvSpPr txBox="1"/>
          <p:nvPr/>
        </p:nvSpPr>
        <p:spPr>
          <a:xfrm>
            <a:off x="2223381" y="4944371"/>
            <a:ext cx="4876800" cy="1754326"/>
          </a:xfrm>
          <a:prstGeom prst="rect">
            <a:avLst/>
          </a:prstGeom>
          <a:noFill/>
        </p:spPr>
        <p:txBody>
          <a:bodyPr wrap="square" rtlCol="0">
            <a:spAutoFit/>
          </a:bodyPr>
          <a:lstStyle/>
          <a:p>
            <a:pPr fontAlgn="base"/>
            <a:r>
              <a:rPr lang="en-US" i="1" dirty="0">
                <a:solidFill>
                  <a:schemeClr val="bg1"/>
                </a:solidFill>
              </a:rPr>
              <a:t>“Therefore, sanctify yourselves that your minds become</a:t>
            </a:r>
            <a:r>
              <a:rPr lang="en-US" i="1" baseline="30000" dirty="0">
                <a:solidFill>
                  <a:schemeClr val="bg1"/>
                </a:solidFill>
              </a:rPr>
              <a:t> </a:t>
            </a:r>
            <a:r>
              <a:rPr lang="en-US" i="1" dirty="0">
                <a:solidFill>
                  <a:schemeClr val="bg1"/>
                </a:solidFill>
              </a:rPr>
              <a:t>single to God, and the days will come that you shall see him; for he will unveil his face unto you, and it shall be in his own time, and in his own way, and according to his own will.”</a:t>
            </a:r>
          </a:p>
          <a:p>
            <a:pPr fontAlgn="base"/>
            <a:r>
              <a:rPr lang="en-US" i="1" dirty="0">
                <a:solidFill>
                  <a:schemeClr val="bg1"/>
                </a:solidFill>
              </a:rPr>
              <a:t>D&amp;C 88:68</a:t>
            </a:r>
          </a:p>
        </p:txBody>
      </p:sp>
      <p:pic>
        <p:nvPicPr>
          <p:cNvPr id="3" name="Picture 2">
            <a:extLst>
              <a:ext uri="{FF2B5EF4-FFF2-40B4-BE49-F238E27FC236}">
                <a16:creationId xmlns:a16="http://schemas.microsoft.com/office/drawing/2014/main" id="{F5AEBA4C-5C9C-489A-ABAE-6B0324AB9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508" y="2509979"/>
            <a:ext cx="2857500" cy="2381250"/>
          </a:xfrm>
          <a:prstGeom prst="rect">
            <a:avLst/>
          </a:prstGeom>
        </p:spPr>
      </p:pic>
      <p:pic>
        <p:nvPicPr>
          <p:cNvPr id="8" name="Picture 7">
            <a:extLst>
              <a:ext uri="{FF2B5EF4-FFF2-40B4-BE49-F238E27FC236}">
                <a16:creationId xmlns:a16="http://schemas.microsoft.com/office/drawing/2014/main" id="{668BFAB4-AEB3-412E-A04F-BE4040B99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267" y="3476063"/>
            <a:ext cx="2096518" cy="3191814"/>
          </a:xfrm>
          <a:prstGeom prst="rect">
            <a:avLst/>
          </a:prstGeom>
        </p:spPr>
      </p:pic>
      <p:pic>
        <p:nvPicPr>
          <p:cNvPr id="11" name="Picture 10">
            <a:extLst>
              <a:ext uri="{FF2B5EF4-FFF2-40B4-BE49-F238E27FC236}">
                <a16:creationId xmlns:a16="http://schemas.microsoft.com/office/drawing/2014/main" id="{E6337A99-A9F4-44E6-AFEE-56AC86BFF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82" y="838907"/>
            <a:ext cx="746487" cy="930351"/>
          </a:xfrm>
          <a:prstGeom prst="rect">
            <a:avLst/>
          </a:prstGeom>
        </p:spPr>
      </p:pic>
    </p:spTree>
    <p:extLst>
      <p:ext uri="{BB962C8B-B14F-4D97-AF65-F5344CB8AC3E}">
        <p14:creationId xmlns:p14="http://schemas.microsoft.com/office/powerpoint/2010/main" val="18902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6926" y="6550223"/>
            <a:ext cx="2895600" cy="307777"/>
          </a:xfrm>
          <a:prstGeom prst="rect">
            <a:avLst/>
          </a:prstGeom>
          <a:noFill/>
        </p:spPr>
        <p:txBody>
          <a:bodyPr wrap="square" rtlCol="0">
            <a:spAutoFit/>
          </a:bodyPr>
          <a:lstStyle/>
          <a:p>
            <a:r>
              <a:rPr lang="en-US" sz="1400" dirty="0">
                <a:solidFill>
                  <a:schemeClr val="bg1"/>
                </a:solidFill>
              </a:rPr>
              <a:t>Mosiah 21:13-15</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Lord’s Way--Deliverance</a:t>
            </a:r>
          </a:p>
        </p:txBody>
      </p:sp>
      <p:sp>
        <p:nvSpPr>
          <p:cNvPr id="15" name="TextBox 14"/>
          <p:cNvSpPr txBox="1"/>
          <p:nvPr/>
        </p:nvSpPr>
        <p:spPr>
          <a:xfrm>
            <a:off x="1752600" y="914400"/>
            <a:ext cx="4724400" cy="1754326"/>
          </a:xfrm>
          <a:prstGeom prst="rect">
            <a:avLst/>
          </a:prstGeom>
          <a:noFill/>
        </p:spPr>
        <p:txBody>
          <a:bodyPr wrap="square" rtlCol="0">
            <a:spAutoFit/>
          </a:bodyPr>
          <a:lstStyle/>
          <a:p>
            <a:pPr fontAlgn="base"/>
            <a:r>
              <a:rPr lang="en-US" dirty="0">
                <a:solidFill>
                  <a:schemeClr val="bg1"/>
                </a:solidFill>
              </a:rPr>
              <a:t>The Lord softened the Lamanites hearts so:</a:t>
            </a:r>
          </a:p>
          <a:p>
            <a:pPr fontAlgn="base"/>
            <a:endParaRPr lang="en-US" dirty="0">
              <a:solidFill>
                <a:schemeClr val="bg1"/>
              </a:solidFill>
            </a:endParaRPr>
          </a:p>
          <a:p>
            <a:pPr fontAlgn="base"/>
            <a:r>
              <a:rPr lang="en-US" dirty="0">
                <a:solidFill>
                  <a:schemeClr val="bg1"/>
                </a:solidFill>
              </a:rPr>
              <a:t>Their burdens were lighter</a:t>
            </a:r>
          </a:p>
          <a:p>
            <a:pPr fontAlgn="base"/>
            <a:endParaRPr lang="en-US" dirty="0">
              <a:solidFill>
                <a:schemeClr val="bg1"/>
              </a:solidFill>
            </a:endParaRPr>
          </a:p>
          <a:p>
            <a:pPr fontAlgn="base"/>
            <a:r>
              <a:rPr lang="en-US" dirty="0">
                <a:solidFill>
                  <a:schemeClr val="bg1"/>
                </a:solidFill>
              </a:rPr>
              <a:t>The Lord did not see fit to deliver them out of bondage---yet </a:t>
            </a:r>
          </a:p>
        </p:txBody>
      </p:sp>
      <p:sp>
        <p:nvSpPr>
          <p:cNvPr id="20" name="TextBox 19"/>
          <p:cNvSpPr txBox="1"/>
          <p:nvPr/>
        </p:nvSpPr>
        <p:spPr>
          <a:xfrm>
            <a:off x="1752600" y="3505200"/>
            <a:ext cx="2895600" cy="2862322"/>
          </a:xfrm>
          <a:prstGeom prst="rect">
            <a:avLst/>
          </a:prstGeom>
          <a:noFill/>
        </p:spPr>
        <p:txBody>
          <a:bodyPr wrap="square" rtlCol="0">
            <a:spAutoFit/>
          </a:bodyPr>
          <a:lstStyle/>
          <a:p>
            <a:pPr fontAlgn="base"/>
            <a:r>
              <a:rPr lang="en-US" dirty="0">
                <a:solidFill>
                  <a:schemeClr val="bg1"/>
                </a:solidFill>
              </a:rPr>
              <a:t>“… these trials [burdens] are not just to test us. They are vitally important to the process of putting on the divine nature. If we handle these afflictions properly, they will be consecrated for our gain.</a:t>
            </a:r>
            <a:r>
              <a:rPr lang="en-US" baseline="30000" dirty="0">
                <a:solidFill>
                  <a:schemeClr val="bg1"/>
                </a:solidFill>
              </a:rPr>
              <a:t>”</a:t>
            </a:r>
          </a:p>
          <a:p>
            <a:pPr fontAlgn="base"/>
            <a:r>
              <a:rPr lang="en-US" baseline="30000" dirty="0">
                <a:solidFill>
                  <a:schemeClr val="bg1"/>
                </a:solidFill>
              </a:rPr>
              <a:t>Paul V. Johnson</a:t>
            </a:r>
            <a:endParaRPr lang="en-US"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7FBD5B38-0800-4675-85DC-97A00F303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45" y="3852956"/>
            <a:ext cx="1295180" cy="1615337"/>
          </a:xfrm>
          <a:prstGeom prst="rect">
            <a:avLst/>
          </a:prstGeom>
        </p:spPr>
      </p:pic>
      <p:grpSp>
        <p:nvGrpSpPr>
          <p:cNvPr id="21" name="Group 3">
            <a:extLst>
              <a:ext uri="{FF2B5EF4-FFF2-40B4-BE49-F238E27FC236}">
                <a16:creationId xmlns:a16="http://schemas.microsoft.com/office/drawing/2014/main" id="{3486DF98-64E3-4F5C-906F-3D8F0EC45B0A}"/>
              </a:ext>
            </a:extLst>
          </p:cNvPr>
          <p:cNvGrpSpPr/>
          <p:nvPr/>
        </p:nvGrpSpPr>
        <p:grpSpPr>
          <a:xfrm>
            <a:off x="7523430" y="3069127"/>
            <a:ext cx="2498225" cy="2808068"/>
            <a:chOff x="71718" y="1120588"/>
            <a:chExt cx="3070535" cy="4572000"/>
          </a:xfrm>
        </p:grpSpPr>
        <p:grpSp>
          <p:nvGrpSpPr>
            <p:cNvPr id="22" name="Group 13">
              <a:extLst>
                <a:ext uri="{FF2B5EF4-FFF2-40B4-BE49-F238E27FC236}">
                  <a16:creationId xmlns:a16="http://schemas.microsoft.com/office/drawing/2014/main" id="{C7E87C5E-1AB6-4E0E-81E5-F7215A2E57A0}"/>
                </a:ext>
              </a:extLst>
            </p:cNvPr>
            <p:cNvGrpSpPr/>
            <p:nvPr/>
          </p:nvGrpSpPr>
          <p:grpSpPr>
            <a:xfrm>
              <a:off x="71718" y="1120588"/>
              <a:ext cx="3048000" cy="4572000"/>
              <a:chOff x="838200" y="1066800"/>
              <a:chExt cx="2438400" cy="3352800"/>
            </a:xfrm>
          </p:grpSpPr>
          <p:sp>
            <p:nvSpPr>
              <p:cNvPr id="24" name="Rounded Rectangle 61">
                <a:extLst>
                  <a:ext uri="{FF2B5EF4-FFF2-40B4-BE49-F238E27FC236}">
                    <a16:creationId xmlns:a16="http://schemas.microsoft.com/office/drawing/2014/main" id="{6F807152-E599-4EEA-854B-B7DA9E6F1998}"/>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
                <a:extLst>
                  <a:ext uri="{FF2B5EF4-FFF2-40B4-BE49-F238E27FC236}">
                    <a16:creationId xmlns:a16="http://schemas.microsoft.com/office/drawing/2014/main" id="{FECB1369-C4A3-4C02-A380-7C90E40E090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
                <a:extLst>
                  <a:ext uri="{FF2B5EF4-FFF2-40B4-BE49-F238E27FC236}">
                    <a16:creationId xmlns:a16="http://schemas.microsoft.com/office/drawing/2014/main" id="{5F84A297-C8CE-4993-B90B-1E871C4FBF9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
                <a:extLst>
                  <a:ext uri="{FF2B5EF4-FFF2-40B4-BE49-F238E27FC236}">
                    <a16:creationId xmlns:a16="http://schemas.microsoft.com/office/drawing/2014/main" id="{54572BD4-FF16-4B79-AD38-EE85C6646F5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5">
                <a:extLst>
                  <a:ext uri="{FF2B5EF4-FFF2-40B4-BE49-F238E27FC236}">
                    <a16:creationId xmlns:a16="http://schemas.microsoft.com/office/drawing/2014/main" id="{8B2626D5-3D14-44B2-8A38-5746D4E4A14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6">
                <a:extLst>
                  <a:ext uri="{FF2B5EF4-FFF2-40B4-BE49-F238E27FC236}">
                    <a16:creationId xmlns:a16="http://schemas.microsoft.com/office/drawing/2014/main" id="{76C07AEA-A6DF-40C5-BE16-2B0D1D50D6E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7">
                <a:extLst>
                  <a:ext uri="{FF2B5EF4-FFF2-40B4-BE49-F238E27FC236}">
                    <a16:creationId xmlns:a16="http://schemas.microsoft.com/office/drawing/2014/main" id="{AE3DEDA8-E825-4EB2-8B55-DE608E55A0F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Plaque 8">
                <a:extLst>
                  <a:ext uri="{FF2B5EF4-FFF2-40B4-BE49-F238E27FC236}">
                    <a16:creationId xmlns:a16="http://schemas.microsoft.com/office/drawing/2014/main" id="{00CAFCAF-E5D9-42B1-844F-EAFCF6C63DB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aque 9">
                <a:extLst>
                  <a:ext uri="{FF2B5EF4-FFF2-40B4-BE49-F238E27FC236}">
                    <a16:creationId xmlns:a16="http://schemas.microsoft.com/office/drawing/2014/main" id="{78570512-727B-44A2-9E34-243DA1FA3CE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que 10">
                <a:extLst>
                  <a:ext uri="{FF2B5EF4-FFF2-40B4-BE49-F238E27FC236}">
                    <a16:creationId xmlns:a16="http://schemas.microsoft.com/office/drawing/2014/main" id="{6231CE89-39FF-4DDF-AD15-5800BFB1644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4D3DFDF-A79E-4268-BDFC-B39C701E49A8}"/>
                </a:ext>
              </a:extLst>
            </p:cNvPr>
            <p:cNvSpPr txBox="1"/>
            <p:nvPr/>
          </p:nvSpPr>
          <p:spPr>
            <a:xfrm>
              <a:off x="762597" y="1254182"/>
              <a:ext cx="2379656" cy="4209335"/>
            </a:xfrm>
            <a:prstGeom prst="rect">
              <a:avLst/>
            </a:prstGeom>
            <a:noFill/>
          </p:spPr>
          <p:txBody>
            <a:bodyPr wrap="square" rtlCol="0">
              <a:spAutoFit/>
            </a:bodyPr>
            <a:lstStyle/>
            <a:p>
              <a:pPr algn="ctr"/>
              <a:r>
                <a:rPr lang="en-US" b="1" dirty="0"/>
                <a:t>When we humble ourselves, call upon God, and repent of our sins, He will hear our prayers and ease the burden of our sins in His own time</a:t>
              </a:r>
              <a:endParaRPr lang="en-US" sz="1600" b="1" dirty="0">
                <a:solidFill>
                  <a:schemeClr val="bg2">
                    <a:lumMod val="25000"/>
                  </a:schemeClr>
                </a:solidFill>
                <a:latin typeface="Tempus Sans ITC" pitchFamily="82" charset="0"/>
              </a:endParaRPr>
            </a:p>
          </p:txBody>
        </p:sp>
      </p:grpSp>
      <p:pic>
        <p:nvPicPr>
          <p:cNvPr id="8" name="Picture 7">
            <a:extLst>
              <a:ext uri="{FF2B5EF4-FFF2-40B4-BE49-F238E27FC236}">
                <a16:creationId xmlns:a16="http://schemas.microsoft.com/office/drawing/2014/main" id="{EC183D00-87EE-4C19-82F4-2C4CA36679C3}"/>
              </a:ext>
            </a:extLst>
          </p:cNvPr>
          <p:cNvPicPr>
            <a:picLocks noChangeAspect="1"/>
          </p:cNvPicPr>
          <p:nvPr/>
        </p:nvPicPr>
        <p:blipFill rotWithShape="1">
          <a:blip r:embed="rId3">
            <a:extLst>
              <a:ext uri="{28A0092B-C50C-407E-A947-70E740481C1C}">
                <a14:useLocalDpi xmlns:a14="http://schemas.microsoft.com/office/drawing/2010/main" val="0"/>
              </a:ext>
            </a:extLst>
          </a:blip>
          <a:srcRect l="27393" t="16370" r="21122" b="18681"/>
          <a:stretch/>
        </p:blipFill>
        <p:spPr>
          <a:xfrm>
            <a:off x="9332356" y="344032"/>
            <a:ext cx="2554843" cy="2417275"/>
          </a:xfrm>
          <a:prstGeom prst="ellipse">
            <a:avLst/>
          </a:prstGeom>
          <a:ln>
            <a:noFill/>
          </a:ln>
          <a:effectLst>
            <a:softEdge rad="112500"/>
          </a:effectLst>
        </p:spPr>
      </p:pic>
    </p:spTree>
    <p:extLst>
      <p:ext uri="{BB962C8B-B14F-4D97-AF65-F5344CB8AC3E}">
        <p14:creationId xmlns:p14="http://schemas.microsoft.com/office/powerpoint/2010/main" val="418171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5446" y="6550223"/>
            <a:ext cx="2895600" cy="307777"/>
          </a:xfrm>
          <a:prstGeom prst="rect">
            <a:avLst/>
          </a:prstGeom>
          <a:noFill/>
        </p:spPr>
        <p:txBody>
          <a:bodyPr wrap="square" rtlCol="0">
            <a:spAutoFit/>
          </a:bodyPr>
          <a:lstStyle/>
          <a:p>
            <a:r>
              <a:rPr lang="en-US" sz="1400" dirty="0">
                <a:solidFill>
                  <a:schemeClr val="bg1"/>
                </a:solidFill>
              </a:rPr>
              <a:t>Mosiah 21:13-15 Neal A. Maxwell</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Test of Our Faith</a:t>
            </a:r>
          </a:p>
        </p:txBody>
      </p:sp>
      <p:sp>
        <p:nvSpPr>
          <p:cNvPr id="15" name="TextBox 14"/>
          <p:cNvSpPr txBox="1"/>
          <p:nvPr/>
        </p:nvSpPr>
        <p:spPr>
          <a:xfrm>
            <a:off x="399861" y="676747"/>
            <a:ext cx="4724400" cy="1138773"/>
          </a:xfrm>
          <a:prstGeom prst="rect">
            <a:avLst/>
          </a:prstGeom>
          <a:noFill/>
        </p:spPr>
        <p:txBody>
          <a:bodyPr wrap="square" rtlCol="0">
            <a:spAutoFit/>
          </a:bodyPr>
          <a:lstStyle/>
          <a:p>
            <a:pPr algn="ctr" fontAlgn="base"/>
            <a:r>
              <a:rPr lang="en-US" sz="3200" dirty="0">
                <a:solidFill>
                  <a:schemeClr val="bg1"/>
                </a:solidFill>
              </a:rPr>
              <a:t>“Enduring it well”</a:t>
            </a:r>
          </a:p>
          <a:p>
            <a:pPr fontAlgn="base"/>
            <a:endParaRPr lang="en-US" dirty="0">
              <a:solidFill>
                <a:schemeClr val="bg1"/>
              </a:solidFill>
            </a:endParaRPr>
          </a:p>
          <a:p>
            <a:pPr fontAlgn="base"/>
            <a:r>
              <a:rPr lang="en-US" dirty="0">
                <a:solidFill>
                  <a:schemeClr val="bg1"/>
                </a:solidFill>
              </a:rPr>
              <a:t>Part of the normal pattern of life on earth</a:t>
            </a:r>
          </a:p>
        </p:txBody>
      </p:sp>
      <p:sp>
        <p:nvSpPr>
          <p:cNvPr id="20" name="TextBox 19"/>
          <p:cNvSpPr txBox="1"/>
          <p:nvPr/>
        </p:nvSpPr>
        <p:spPr>
          <a:xfrm>
            <a:off x="1828800" y="4572001"/>
            <a:ext cx="3886200" cy="1200329"/>
          </a:xfrm>
          <a:prstGeom prst="rect">
            <a:avLst/>
          </a:prstGeom>
          <a:noFill/>
        </p:spPr>
        <p:txBody>
          <a:bodyPr wrap="square" rtlCol="0">
            <a:spAutoFit/>
          </a:bodyPr>
          <a:lstStyle/>
          <a:p>
            <a:pPr fontAlgn="base"/>
            <a:r>
              <a:rPr lang="en-US" dirty="0">
                <a:solidFill>
                  <a:schemeClr val="bg1"/>
                </a:solidFill>
              </a:rPr>
              <a:t>“Mortality is a proving ground, a test of faith and obedience. By refining the submissive person, it makes him or her fit to return home to God.”</a:t>
            </a:r>
          </a:p>
        </p:txBody>
      </p:sp>
      <p:sp>
        <p:nvSpPr>
          <p:cNvPr id="21" name="TextBox 20"/>
          <p:cNvSpPr txBox="1"/>
          <p:nvPr/>
        </p:nvSpPr>
        <p:spPr>
          <a:xfrm>
            <a:off x="6099702" y="5183054"/>
            <a:ext cx="5836467" cy="1477328"/>
          </a:xfrm>
          <a:prstGeom prst="rect">
            <a:avLst/>
          </a:prstGeom>
          <a:noFill/>
        </p:spPr>
        <p:txBody>
          <a:bodyPr wrap="square" rtlCol="0">
            <a:spAutoFit/>
          </a:bodyPr>
          <a:lstStyle/>
          <a:p>
            <a:pPr fontAlgn="base"/>
            <a:r>
              <a:rPr lang="en-US" dirty="0">
                <a:solidFill>
                  <a:schemeClr val="bg1"/>
                </a:solidFill>
              </a:rPr>
              <a:t>“We need perspective as to the length of our trials: perspective as regards their comparative intensity; assurance that, if we are faithful, our enemies will not finally prevail, either; and assurance that life's timetable for us is likewise know to God, “according as [our] works shall be.” </a:t>
            </a:r>
          </a:p>
        </p:txBody>
      </p:sp>
      <p:sp>
        <p:nvSpPr>
          <p:cNvPr id="22" name="TextBox 21"/>
          <p:cNvSpPr txBox="1"/>
          <p:nvPr/>
        </p:nvSpPr>
        <p:spPr>
          <a:xfrm>
            <a:off x="6477000" y="914400"/>
            <a:ext cx="3886200" cy="1754326"/>
          </a:xfrm>
          <a:prstGeom prst="rect">
            <a:avLst/>
          </a:prstGeom>
          <a:noFill/>
        </p:spPr>
        <p:txBody>
          <a:bodyPr wrap="square" rtlCol="0">
            <a:spAutoFit/>
          </a:bodyPr>
          <a:lstStyle/>
          <a:p>
            <a:pPr fontAlgn="base"/>
            <a:r>
              <a:rPr lang="en-US" dirty="0">
                <a:solidFill>
                  <a:schemeClr val="bg1"/>
                </a:solidFill>
              </a:rPr>
              <a:t>…enduring well…is an essential part of mortality’s planned refining process. Refining requires heat (trials). Refining also requires time. …refining also requires…a genuine and continuing confidence in the Refiner (Jesus Christ)”</a:t>
            </a:r>
          </a:p>
        </p:txBody>
      </p:sp>
      <p:pic>
        <p:nvPicPr>
          <p:cNvPr id="3" name="Picture 2">
            <a:extLst>
              <a:ext uri="{FF2B5EF4-FFF2-40B4-BE49-F238E27FC236}">
                <a16:creationId xmlns:a16="http://schemas.microsoft.com/office/drawing/2014/main" id="{0D83ED5A-23BC-4887-9113-5591D7BDF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1830" y="68048"/>
            <a:ext cx="719677" cy="900674"/>
          </a:xfrm>
          <a:prstGeom prst="rect">
            <a:avLst/>
          </a:prstGeom>
        </p:spPr>
      </p:pic>
      <p:pic>
        <p:nvPicPr>
          <p:cNvPr id="8" name="Picture 7">
            <a:extLst>
              <a:ext uri="{FF2B5EF4-FFF2-40B4-BE49-F238E27FC236}">
                <a16:creationId xmlns:a16="http://schemas.microsoft.com/office/drawing/2014/main" id="{ADA2B1F6-0658-476F-89AC-0097D7C24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474" y="1929679"/>
            <a:ext cx="3171619" cy="2507240"/>
          </a:xfrm>
          <a:prstGeom prst="rect">
            <a:avLst/>
          </a:prstGeom>
        </p:spPr>
      </p:pic>
      <p:pic>
        <p:nvPicPr>
          <p:cNvPr id="10" name="Picture 9">
            <a:extLst>
              <a:ext uri="{FF2B5EF4-FFF2-40B4-BE49-F238E27FC236}">
                <a16:creationId xmlns:a16="http://schemas.microsoft.com/office/drawing/2014/main" id="{227E7741-018E-4A9B-9E2F-1BF959E89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403" y="2743398"/>
            <a:ext cx="3174693" cy="2379320"/>
          </a:xfrm>
          <a:prstGeom prst="rect">
            <a:avLst/>
          </a:prstGeom>
        </p:spPr>
      </p:pic>
    </p:spTree>
    <p:extLst>
      <p:ext uri="{BB962C8B-B14F-4D97-AF65-F5344CB8AC3E}">
        <p14:creationId xmlns:p14="http://schemas.microsoft.com/office/powerpoint/2010/main" val="11390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C61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Spiritual Healing and Growth</a:t>
            </a:r>
          </a:p>
        </p:txBody>
      </p:sp>
      <p:sp>
        <p:nvSpPr>
          <p:cNvPr id="11" name="Rectangle 10"/>
          <p:cNvSpPr/>
          <p:nvPr/>
        </p:nvSpPr>
        <p:spPr>
          <a:xfrm>
            <a:off x="438339" y="888749"/>
            <a:ext cx="6172200" cy="5632311"/>
          </a:xfrm>
          <a:prstGeom prst="rect">
            <a:avLst/>
          </a:prstGeom>
        </p:spPr>
        <p:txBody>
          <a:bodyPr wrap="square">
            <a:spAutoFit/>
          </a:bodyPr>
          <a:lstStyle/>
          <a:p>
            <a:pPr fontAlgn="base"/>
            <a:r>
              <a:rPr lang="en-US" dirty="0">
                <a:solidFill>
                  <a:schemeClr val="bg1"/>
                </a:solidFill>
              </a:rPr>
              <a:t>“When we sin and refuse to repent, like the people of King Limhi, we bring upon ourselves additional pain—sometimes physical and always spiritual.</a:t>
            </a:r>
          </a:p>
          <a:p>
            <a:pPr fontAlgn="base"/>
            <a:r>
              <a:rPr lang="en-US" dirty="0">
                <a:solidFill>
                  <a:schemeClr val="bg1"/>
                </a:solidFill>
              </a:rPr>
              <a:t>“Pain is a gauge of the healing process. It often teaches us patience.</a:t>
            </a:r>
          </a:p>
          <a:p>
            <a:pPr fontAlgn="base"/>
            <a:r>
              <a:rPr lang="en-US" dirty="0">
                <a:solidFill>
                  <a:schemeClr val="bg1"/>
                </a:solidFill>
              </a:rPr>
              <a:t>Kent F. Richards</a:t>
            </a:r>
          </a:p>
          <a:p>
            <a:pPr fontAlgn="base"/>
            <a:endParaRPr lang="en-US" dirty="0">
              <a:solidFill>
                <a:schemeClr val="bg1"/>
              </a:solidFill>
            </a:endParaRPr>
          </a:p>
          <a:p>
            <a:pPr fontAlgn="base"/>
            <a:r>
              <a:rPr lang="en-US" dirty="0">
                <a:solidFill>
                  <a:schemeClr val="bg1"/>
                </a:solidFill>
              </a:rPr>
              <a:t>‘No pain that we suffer, no trial that we experience is wasted. It ministers to our education, to the development of such qualities as patience, faith, fortitude, and humility. … It is through sorrow and suffering, toil and tribulation, that we gain the education that we come here to acquire.’</a:t>
            </a:r>
          </a:p>
          <a:p>
            <a:pPr fontAlgn="base"/>
            <a:r>
              <a:rPr lang="en-US" dirty="0">
                <a:solidFill>
                  <a:schemeClr val="bg1"/>
                </a:solidFill>
              </a:rPr>
              <a:t>Orson F. Whitney</a:t>
            </a:r>
          </a:p>
          <a:p>
            <a:pPr fontAlgn="base"/>
            <a:endParaRPr lang="en-US" dirty="0">
              <a:solidFill>
                <a:schemeClr val="bg1"/>
              </a:solidFill>
            </a:endParaRPr>
          </a:p>
          <a:p>
            <a:pPr fontAlgn="base"/>
            <a:r>
              <a:rPr lang="en-US" dirty="0">
                <a:solidFill>
                  <a:schemeClr val="bg1"/>
                </a:solidFill>
              </a:rPr>
              <a:t>“‘Pain brings you to a humility that allows you to ponder. It is an experience I am grateful to have endured. …</a:t>
            </a:r>
          </a:p>
          <a:p>
            <a:pPr fontAlgn="base"/>
            <a:r>
              <a:rPr lang="en-US" dirty="0">
                <a:solidFill>
                  <a:schemeClr val="bg1"/>
                </a:solidFill>
              </a:rPr>
              <a:t>“‘I learned that the physical pain and the healing of the body … are remarkably similar to the spiritual pain and the healing of the soul in the process of repentance’” </a:t>
            </a:r>
          </a:p>
          <a:p>
            <a:pPr fontAlgn="base"/>
            <a:r>
              <a:rPr lang="en-US" dirty="0">
                <a:solidFill>
                  <a:schemeClr val="bg1"/>
                </a:solidFill>
              </a:rPr>
              <a:t>Robert D. Hales</a:t>
            </a:r>
          </a:p>
        </p:txBody>
      </p:sp>
      <p:sp>
        <p:nvSpPr>
          <p:cNvPr id="28674" name="AutoShape 2" descr="data:image/jpeg;base64,/9j/4AAQSkZJRgABAQAAAQABAAD/2wCEAAkGBwgHBgkIBwgKCgkLDRYPDQwMDRsUFRAWIB0iIiAdHx8kKDQsJCYxJx8fLT0tMTU3Ojo6Iys/RD84QzQ5OjcBCgoKDQwNGg8PGjclHyU3Nzc3Nzc3Nzc3Nzc3Nzc3Nzc3Nzc3Nzc3Nzc3Nzc3Nzc3Nzc3Nzc3Nzc3Nzc3Nzc3N//AABEIAKAAgAMBIgACEQEDEQH/xAAbAAABBQEBAAAAAAAAAAAAAAACAAEDBAYFB//EADkQAAEDAgQDBgMHAgcAAAAAAAEAAgMEEQUSITEGQWETIlFxgZEUMtEHIzNSobHwQsEVQ1SCorLh/8QAGQEAAwEBAQAAAAAAAAAAAAAAAAEEAwIF/8QAIxEBAQACAgICAQUAAAAAAAAAAAECAxEhBBIxQTITIiNRYf/aAAwDAQACEQMRAD8A8yCMC6ayNqRFZKyJJANlTgJxdEAkA2ulZWaeknqTaCJ7/IK5/gWI/wCm/wCQ+qR8VyrJwrNVQ1VK61RTyR9SND67KGycHASNEBClIsgKCRFIBOd0ggz5QhDbI0gggBE1AEbUwOycNSCkaEgFrdVoMMwdjWNmrhruIvqq2DU7cz6qQAtiHdB5ldum7Spfne4BuwuP7LHZtmKjTpuXbpUxZkAiiYxvsr8cGe2a3qocPpiSBfS/gu5FEGNygH6qebbVs1SObUQN7JzCwEEagi6zNfgMLiZoGAAfM0Fbh0RfpY28FXfR5GnS7PJc/qZSurqws7ed4hgUkdI6sprviZ84I7zPqFwy1exUdO2KKojNix7NByIK8oxKn+GrZ4BtG8tB8RyVmvP2jzt2v0rnluqaykI1SLVoxAAnsntZJAQhG1CApWhMHaFI0aoEbSLhIO4xgijhpwdhmfb8x/gWiw6m7rdPNZyA5psy12DuDmgKDb3k9TT1HZw+nAFyLLswUzXHWypUrbM8tlcjeQQnhjJHWVqV9EBqAFWniAbYjzXQzl7LgKjVE2N11cY5lrns7psbcxZeacVwGPF5CRbOL+epH9l6ZM7I9vUrDcfsayvpjks4xanxsVpoYeT8MgW3KT2WCmaNboZTcaKlErkJkRQmyQRgKVqBo0RgJg6IA8kTRoiY3VAdWmOWx3BA/Za/AzCyNskkoaDrY6LGUhc5oY0ElotYLU4XST1lIGNxOopHg6djtbr4+qjyxns9DC31laiPFaRpsyeM9A659lZ+Lb8OZtmAXuuHiWGwCmBMzpHMbfv2JJA1Nwu7hgY7C4mPGa7bJfbX6DS45C9wijDnX2IabKxVuIscp18RZcOq4fpal72VgqHMc4Fj4jYi238KvUuFwUcDYqM1DGAAZZJC4H32Pkn8wvvo0jc88TdsxWR+0ZgNdA5rXBsYLLkaOJudCtNirnxA5HkFrdCOSzPGTZxh9Eak3kzlrjyJAOqNeX7uHG7D+O2sgGmyB7bBWA3RBINLKx5ym4KIqZ7dUwaEgiajagspWNTCRimjZcpomjRW4oxughULuylDl6JgbYpIWufHGT45V504BjgVo8PxKWOhJjvm0bfkFFt6yel4+UuHDq8QVsck7oKaRmaJgLxfrstHRRmPDoram2uvNeaGEVMxLHB5J1K2GCYZO02r53TxFv4ROluviuY15deoxVlJkMzWmNxyGRh0YepV41EMtOHROuVRxCShoMNdG9kLKVrbdmGgMsei5FE2SlkAgeX0cjczLm5Z0vzCdth9VbxMiTKLaEG/suDxxJG/C8LjB+8ce0I6Btv3K7FdJYZid1haovqKmSR8jn94huY7NvoF1pnOXLDyM5MOP7U8uUdFDIrUgULwrHnqD90CsyNCjy6ICGyNqjBRtKCTx6kK/EbMF1z4vmV1jr2ATBTOvay7fDtQwuMEmrXj9VwX6HVNHI6B4livcG5Hh1U+7D2nKjx9nreK6tRh9H8aHSF0YzEiSM2v5haKloMMeyOIVTnEjcT2t6bLi4PUxVr3sltc94DqtvQ0tF2bCWRgkXCnn+r5YgocHoKST4hsXbSBuVskri8gdL7eajhkihj7ANDQxxtbwV+uqIqWJ7nPFgFiqvEZamcxU4+Y6JZdjnh0sSmnr3z0+H2MscEkovt3Wk6+1vVY6lq2VMDZGbHceBXplHRM4X4LxXGsR/Hlpi1gdoe9o0eZcR+i8OpJ5KMjsXaWAIOxVerD1xefv2e2TSPeSbBNc5dQqEWKwuP3zXRnx3CuNljmbeKRrm9CtWKJ5uUBRv3Q7oCkCpWalRtBCZ1VDFuS4+DdUBbapxPDTNzTvDenM+i4k1fK/RgEY6bqqSTqSSUE6tVi5eSIIwPBz/opOG6h02P0zaomRkofG5p2ILT/AOLjKxhspgxGllG7Zmn9UG1OI0E2GVmUOOU6xyD+ofVSsxnFRkjbLYN2NtVuYsKhxakDJhmY7XfUHxHVZnEMFgwbFjSnGMPJDA4ieRzXsvsHWaQTz01tyCw2auO4s1589KjZa2ulbC+SSV7ja3IL0vg/gxtIGVWJRgybticBfzd9PdT8B8PUdLSR4sJoqueobdksZuyMeDed/E/stDj2KQ4HglbidQLspYnSZRu8gaNHUmw9V1r1fdcbdv1HlP24cQiaqpuH6Z4LIfv6q35iO430Fz6tXlNrlT1dVPXVdRWVji+pqJHSSuvu4m59OQ6KFUfSSgfumY4sdmYS0+INinchSC5HiMzfxA1466FW46+B47xLD4Eae65CSLAeWd8nzHTwGwQJk6QJJJJAJO05XBw/pN0ydovogPbocVbg/Dc+Iua1/YxB7Gk/O42DR7kLyqOeesnkqKmV8kzyXyPcNXHmVvasQ1n2bNnlfZvYxvd1LdLe9159ACKZ5u8ZibC653K/H/JtuAeLqvh/EGRzxTSYLUuyylrS4Qu/O236jw15Lt/bljzDRYdgtLIHsqD8XM5huHMGjB6nvf7QtFgIoKngqjMEDG0j6YXjtezho4HrmvdeFYvUiqxCV7Hl8LD2cNzezG7W6bn1XWM4jLdebapFNdOUJ2XTEx5oU5TJAk4St4JwEwiRIUS5BFME5SCYMU7eiRTs3CCbriqZtFwdglDTDKyqAnkaCdbAH/sbrPU7B2DbH35K3xTUiam4ehH+VhULj5v1P7KrTfhAdNVjtX+L8tPQcVjCuC63DA4/EGU9gByDxr7EE+qwbQGtDQNBsp69+epsNmiygWmv8U3kWXZeDFMkmJsumRnbAJmpDVEBZAOAnCST9GlMkPNEhTrkySCRS5pgik3QhIpN3QHTxOUSuoLG/Z0UUftdSwvAiBPIaLmA95WpH2pj10HRY5zmq9GXrjarFxe9zzzN0JS5aJlskt57JC43RHRCBdAEwIkw0SJThFdAHXOqTjomalQ//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xQSEg8PEBQQEBQQEA8UEBQQDw8PFA8VFBQWFhYSFRUYHCggGBolGxUVITEhJSksLi4uFx8zODMsNygtLisBCgoKDg0OGhAQGiwdHyQsLCwuLCwsLCwsLCwsLCwsLCwsLCwsLCwsLCwsLCwsLCwsLCwsLCwsLCwsLCwsLCwsLP/AABEIAPsAyQMBIgACEQEDEQH/xAAcAAABBQEBAQAAAAAAAAAAAAABAAIDBAUGBwj/xABDEAACAQIDBQQGBwQJBQAAAAAAAQIDEQQhMQUSQVFhBnGBkQcTIjKhsRRCUsHR4fAjYnKyFSQzQ1OSosLxNGOCo7P/xAAZAQEBAAMBAAAAAAAAAAAAAAAAAQIDBAX/xAAiEQEAAgIBBAMBAQAAAAAAAAAAAQIDETEEEiFBIjJxURP/2gAMAwEAAhEDEQA/APMggsFIiCkOSCkGwDQhsGxA1oSQ6wbANSHCsGwDbCHgsQCwLDrCACChWCUJoYyQa0AwayRoY0A0KQrBQUlEEojxBDEghSCBFYKFYJQ5MIEOIgCDYKQU0KHWHJANSDYtYPByqO0E3zdnZd502z9g04pOftS6yirdyJM6ZVrMuXoYGc/dhJ/BfEtf0LW+z8UdtTpQjlG3laxOoX5cVl+Bh3t0YXBVNiV1/dt/wtSM6cGnaSafJpo9SoYfl4r7xmOwMJxkpxUsst6L1yzuif6x7Wen/jzBINjptqdnkrundrVZp26Pn3mXDZjeStdXyeV+iMovWWq2K0emY0MZar0HFtSTi1qmQtGbWibI2TNEbQDQoNhWAKYhINgAgisKxBEECCihyHoYh6AKCkBEkUALFrAYN1ZKKyXF8kQpHSYSl6mnHnK7fTqY3tqGdKd0rlCjGlFQiuHe782SUpNviUsPGU3fO3M0oYbS7v32OO+V30xLdGHJX5JZF/D0r2S3ddH8iLCUL2v+XwNWnBLh4mEX23dkQhhStqkrPz6XIq1BpcsstPiX3l4dSL1fLjrqxaZllFdMdUru1su8o47ApPeirX14ryOiqYXiv+OQx0L+y+OmnxMKzMFoiWV/QqxNJxnu76X7Obtwz3b8fHPwPPsbhJUpzpzVpQk0/A9c2TS3XJPrrmpW4Pk+N+7x4bt3hd2rGovrpqXNONvg015Hfjt4ebmpqXKSImiZojNrnNsCxIkBoaDAhsAgIhCKIEEA5AOQ5DUiRIAocgRHIIu7Lo71SN9FeUuiRp1arnLotOi4IrbPajSk+NR27ks38WifBK773mc2aXbgr4auEpZdOSNbDUfnysQ4Snc1cPR0/M45h3xOoWcJR0fMv+q+Ob6DaELZa8y/SSyN1a+GubK/0b9WG+oaNaCTQ2dJfrIzmjCMjMVLW1upUxEOPI1qkLFDEQyt3tfgYWqyiyClrF83Z9brJs5PtxQvC/GDUlxutGvC78jqrdNbmL2qw+9Tm39idu+1zZilpzxuHmskRuJO0RtHW88yKBInjAZNARWG2HgYQBAQQIB8UBDohTkhyEg2KhIchtgkGnQfsRXVl/Brh3GZhH7PdL5mphlpbocmXl34frDpdnTubeGjo/uuc7st/rI6bC08k7fA0xDq2uwWSfMmjIZBLuuORthis0KhNOf6yKUWXo2sZQwlUqy16FOq8y9WKE9bmMqrV3Yh2gk6VVNXvD4qLSt5D8U+fQkq0r03l9SfDplfoZYuZYZeHkFS13bTgMUQpfAKR1POORBUJJDJooiYLBsNZALCsBsVwGJDkgRHIIcggQ+KCgFIdYMEBcwS9mS43TL9KVtDOwkrN9YtfgXoS0OfLHl14J+Lq9mzikm1LX7Dl8TWe16ccm5pXybpVFbxaOc2fLEVIN0ZqlZNRe/GEm+VnnmuNzR2Ps7GS3/pNWDtfcvUnKc7vJOUZNRsu/uMYr42393nTThtqm84yUudmXsJXc1vLwOa2ls1p70kk7O7VteF7fkdN2fX7JX5XMPbZxCpjNpqnJxak3ySuDDbZk3u7qV9L1Ixfk8y1tjCXW9BpNJ3dkc9X7LfSKW76x05NyblH2VZ6PK92rcb6ljnSTPx3p2LbcbtNdbxa+BRbab70Zey+yroK/0mp6zek3Kkowg78PV+7url14GlTpzvaVm19aKdpdbcPMtoY1mZhDiVmk7k+2pSjh2qSTk42tLJWeTTfVNlTHTd3rpm2reBQwuPnN1oS4R3ou+qu/ZS05GuLxG2yMfdMOB2lRUatWCW6ozaSvfd6XIFEu7b/wCoxF/8ap/Myokd1eHlZPtP6ZukdQnsR1UZMFZjJEkkR2IpjQiRRDuAQocNQ5FDkSJEaZJEIfYMEKKJIRASXzNjAUFNZ63djMUMzQwNS1l1ObPy7em4l1mysLUjayv3NK5v0VO3tJRy4u7M7ZEstf0zVxOIjCLcmkks79DTEuuasPaeLupwfF5czX2G/wBnbo13nIYqr61euUsnNqK6aHbbFpfsklra7FfMk8LKd8vBkTwEb3V4d2nlwBJSvdOyWuhnYrbLozUZO8JO13d7r5XLuI5O3fDXhhVzb72NlGw7BY+DX4ZkeJqZ3RZmNbSInbK2jHPPjw6key6SlB3WcJ1Vp9vcsvgyTaEruFuZLsOSTqx0W9B255NZ+SNcR8me5eb9oY2xWJX/AHZPzs/vKkEXNr1VUxFeotJ1Ztdyy+4rbp314eRf7T+yjkiGRPJkMzJgrTGtj5kbIopiAIIhCg2CkUOjElpxGxJYASRiTU4DKbLUFkAycB2HlZ35MfIgTzNOaPG2/BbVtOz2TjMr8LLwKe3NoOqt1P2Fll9Z/gVNj03NON7aor4ycqSjeLeqdldq2TOOOXo93hWgmsk5Lu08jotm7axDcYxi29L52MDBbToydm22s2t2V/I6zBbYwqSamk1rdSi33XWZnPjlKzvhr/0JGr6udedWdrNQhUdOF+N0tfEv7QoQqQdOcU42tbgkrJW5GZQ7T4ZZKos+cZq3wKWJ7RrEOVDCRq16nFxhuQprnOcmkvmZbj0k79qr38JJJtzoydoT4w/dn1N6GJ3knwayMvZ1V1YVKVaLTzjUi+D5plrD0t1KK4amr8ZzMhiX8znNu7TqU3uU3uqrGW+0va1tk+HE3cdOyOS2rV3qn8KS8dX8zZhru7TntNaeGbTiGZO7EMmdzzULQyUSW4ySCK0oELiWZkTQDLAsSNAAgCkNuOuA9D4kcRyAsUkXY6FOiyy2UPlIrSeZJNkZjaNxpa21O2vsnE7sovg7X7za2xTUlGS7/wAzjqNVxfyN1Y/ehB3zjk+44LVmJenS8TCLDYKjOd5xUZZp2bhfqmvkdThdnU4wVo71tN5qWV/tPMwfoSnuzWj1fI2sLsG696WfKcixMtkTHuF5bHpS9t04XvdX0jwus8n3I0MJRjTjuwjGEeUUo3dyDCbO9X7zlK3NtlqTyzMpkmds2VbdqS/eXkOdZa9eepR2jXSd34GNjNp/VXlzNPsmV3EVnVqwpR96c4xj4u1+5anGQxElVr0Kv9pSq1YvruzcX5W8j0j0e7HdSrLFTV1Svu3035KyS7k2/I8v7b1LbSx8oP3cXWs1zTtL/Vc7cFNV24Opvu0Q0N8gnPkVsFtCM7J+zLk+Pcyw0bXOFx05BSGzZRDORGySSGhDLiCwWCqo4YmOQRImPRHElQE1ORNCVysi1QQD5xIQYzHwhk2m/sxtJ+PIycRtWT9xKC5+8/wQGrWmkkpZb0oRXfKSV/C9/AV5U5SjK94SlGXenb7jm6lVv2m22s823oeh7c2d6yEcVTV3uRdVJe8rK011S16W5GvJTcbb8NtTpLsLaEXFwbz4X49DsMFi4qCfJK9zyqN1mvgXIbarRi4J3T5nLqfTsi/9esLGxazMraW1IxjJ3XJczgKO060vrNf+TY91G2k3Kcnor38kJifa98elrG4xzbf6Ro9nNhTrzjFK8pZ56RjxnLp8yx2a7PTrTSSUmrXvnCkucnxfQ9X2PsqGHhuwzlL+0m0t6b69OS4GePF3fjVkydvPKltCvS2bgqtXSGHpuWdr1JuyS6ylNxXij5ixFVzlOpPOVSc5zfOU5OUn5tnrHpx7Q3lR2bTem7XxFnxz9VTfXWf+U8lZ268OC07kyxPSxc4aSbXKXtIiSBMiNSjtnhONusfwZdo4iE/cafTR+TOcEho26OaI2ZNLHzWV95fvZ/HUuUdpRfvLd66oaXa1YW6GMk1dNPuaY7cIM5D0gKInUUdWkRU0ESJcTPntC3uq/V5fAqVa0pe879NF5FRp1sfGOntPpp5lOvtCcla+6uUcvN6lQICEIQAZ6r2Wr7+GoPj6qCfgrfceVnovo+rXoxi+EpLyf5mVVryG2thOLdWjFuOsoLNx5uK4roYcbStoevYXBp2OZ7dUcBRlTUvWxxFS0p/R3BbsL/2lSMlZt2drWbsasmL3Dppk9S5ylhko3z+Kt3HS9huyrxL9dO8KKdt761VrhHpzZQ2PiNmyrUYTqYyUZTSlKtGnTp9FO3tJXtme00aKjGMYJKKSUVFJJJaJW4GrHi3O7NmTL2xqsaMwWDhSiqdOKhFcF83zZW7Q7WhhMNXxVX3aMHK3Gb0jBdW7LxNBHjvp327vSw+zoP3LYivZ8c40ov8A1yt/C+R1OOZeYbQx9TEVauIrPeqVpuc2tLvguSSsl0SKo4BWBDJD2NIGCEIBCEIoMXbTLuyH/SJfal5sjCQS1cW37uS+JXuASICIQgEIQgEIQgEd16Op+zNfZqfOK/A4VHa+jaXt149Kcv5kWvKxy9Qxe1IYahUxNTONGDdtN+TdowXVyaXieKYrH1K9Sdeq9+dSTlN52vyS4JKyS4JI7n0nYiSw2GorSpVdSfdBOMF5yk/BHnuFSvZu1nnn8jDK6MP20v0sl7XL9X6Hpfou7c+3HZuKk81/Vasv/hJ/yvw5X85wOFniK1OhQW9Ockle27lrJ8opa9zO3x3ovjGCnCrKUl7y927XGLWcc+JrxRO9t/UWjXa9hxFaNOM6k2oxpwlObeW7GKbb8kfLO3tqPF4nE4uWterKavrGGUacfCEYrwPQu1HbepLZdXBVt719ScaDm/7ylrNt/atHdfPeT4s8uRvcFiY24WAqCxlw3GkAEIQCEIICCAJREEAUYgiEIoAhMJABBAwCjrPR1Vti1D/Fg4rq000vmcmjqOwWB9biYyUnCVDcqRaSzd3lnwLBHLuvSMoLDRqO2UlGC52dkl3nmOBWcpWX1r3XNanVelDaW9Wo4VP2aMd6XWUvyv5nMYKLs/3nfv6mvNLswV3ZvdidqLD46hKdowqfspydluxq2Sk3wV919Fc9wxPsxlfh+B87KGdldPOzWWurPZ8R2jjLZ9LGSa9qhvTz1lFOMv8AVFomG3pl1FNas8i7dYtVMXOMdKWTt9qWcv8AavAwA1KjlKc5azlKUu+Tu/iwG5wzO5BjQgTIFIawsUnkENEAcgpCsFBKFYIkKwRAFACjFRCAJQ1hAwgIDHDWAUdt6LH/AFqcftUl8JJnEI7T0X1FHFzk/qYTEz/yKLEEcsjtbiPWY3FS5VHFd0UkMwelufJXd+C7rlHE1t+pOo9ZzlJ+LuXcK8rP/jp9xoyO7p+Vhx1jZN3z458iLaO16jorCXe7GpObz+1Z2/zK5K3ZZ8E7Xytxt3/iYs5Xk31Jijyz6u2q6ITEBnS80ABARSQ1sMuXmNQBHJASHIAiEFFQhnrB03kRboDRyAwoxUQBEUNYUJiQBGscBgBHRdjK27Xqvngscv8A0Sf+0500Nk4j1c3J5fscXHxnQqRXxkhAq0uHgaeG0XNK+XT6zMynwNCg8k+XM57u7Byfi6loN8Xp16sy4lraFS9l33/IrI2Yo1DT1N920QLiYDY5yYhIbJgAKAPigHWEIRUIV7AGTYBbuEZEcRTBIAUQOEAJQABEwCBhAwASLQjRJwYDosu0Xo/O3yKUeBcorJ/wyZos7MU6Va0rybGsaE3V4clp3aZAQgxKgNjQsACSHgQQggbEJlAbI2OGElTkOuNQQ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xQSEg8PEBQQEBQQEA8UEBQQDw8PFA8VFBQWFhYSFRUYHCggGBolGxUVITEhJSksLi4uFx8zODMsNygtLisBCgoKDg0OGhAQGiwdHyQsLCwuLCwsLCwsLCwsLCwsLCwsLCwsLCwsLCwsLCwsLCwsLCwsLCwsLCwsLCwsLCwsLP/AABEIAPsAyQMBIgACEQEDEQH/xAAcAAABBQEBAQAAAAAAAAAAAAABAAIDBAUGBwj/xABDEAACAQIDBQQGBwQJBQAAAAAAAQIDEQQhMQUSQVFhBnGBkQcTIjKhsRRCUsHR4fAjYnKyFSQzQ1OSosLxNGOCo7P/xAAZAQEBAAMBAAAAAAAAAAAAAAAAAQIDBAX/xAAiEQEAAgIBBAMBAQAAAAAAAAAAAQIDETEEEiFBIjJxURP/2gAMAwEAAhEDEQA/APMggsFIiCkOSCkGwDQhsGxA1oSQ6wbANSHCsGwDbCHgsQCwLDrCACChWCUJoYyQa0AwayRoY0A0KQrBQUlEEojxBDEghSCBFYKFYJQ5MIEOIgCDYKQU0KHWHJANSDYtYPByqO0E3zdnZd502z9g04pOftS6yirdyJM6ZVrMuXoYGc/dhJ/BfEtf0LW+z8UdtTpQjlG3laxOoX5cVl+Bh3t0YXBVNiV1/dt/wtSM6cGnaSafJpo9SoYfl4r7xmOwMJxkpxUsst6L1yzuif6x7Wen/jzBINjptqdnkrundrVZp26Pn3mXDZjeStdXyeV+iMovWWq2K0emY0MZar0HFtSTi1qmQtGbWibI2TNEbQDQoNhWAKYhINgAgisKxBEECCihyHoYh6AKCkBEkUALFrAYN1ZKKyXF8kQpHSYSl6mnHnK7fTqY3tqGdKd0rlCjGlFQiuHe782SUpNviUsPGU3fO3M0oYbS7v32OO+V30xLdGHJX5JZF/D0r2S3ddH8iLCUL2v+XwNWnBLh4mEX23dkQhhStqkrPz6XIq1BpcsstPiX3l4dSL1fLjrqxaZllFdMdUru1su8o47ApPeirX14ryOiqYXiv+OQx0L+y+OmnxMKzMFoiWV/QqxNJxnu76X7Obtwz3b8fHPwPPsbhJUpzpzVpQk0/A9c2TS3XJPrrmpW4Pk+N+7x4bt3hd2rGovrpqXNONvg015Hfjt4ebmpqXKSImiZojNrnNsCxIkBoaDAhsAgIhCKIEEA5AOQ5DUiRIAocgRHIIu7Lo71SN9FeUuiRp1arnLotOi4IrbPajSk+NR27ks38WifBK773mc2aXbgr4auEpZdOSNbDUfnysQ4Snc1cPR0/M45h3xOoWcJR0fMv+q+Ob6DaELZa8y/SSyN1a+GubK/0b9WG+oaNaCTQ2dJfrIzmjCMjMVLW1upUxEOPI1qkLFDEQyt3tfgYWqyiyClrF83Z9brJs5PtxQvC/GDUlxutGvC78jqrdNbmL2qw+9Tm39idu+1zZilpzxuHmskRuJO0RtHW88yKBInjAZNARWG2HgYQBAQQIB8UBDohTkhyEg2KhIchtgkGnQfsRXVl/Brh3GZhH7PdL5mphlpbocmXl34frDpdnTubeGjo/uuc7st/rI6bC08k7fA0xDq2uwWSfMmjIZBLuuORthis0KhNOf6yKUWXo2sZQwlUqy16FOq8y9WKE9bmMqrV3Yh2gk6VVNXvD4qLSt5D8U+fQkq0r03l9SfDplfoZYuZYZeHkFS13bTgMUQpfAKR1POORBUJJDJooiYLBsNZALCsBsVwGJDkgRHIIcggQ+KCgFIdYMEBcwS9mS43TL9KVtDOwkrN9YtfgXoS0OfLHl14J+Lq9mzikm1LX7Dl8TWe16ccm5pXybpVFbxaOc2fLEVIN0ZqlZNRe/GEm+VnnmuNzR2Ps7GS3/pNWDtfcvUnKc7vJOUZNRsu/uMYr42393nTThtqm84yUudmXsJXc1vLwOa2ls1p70kk7O7VteF7fkdN2fX7JX5XMPbZxCpjNpqnJxak3ySuDDbZk3u7qV9L1Ixfk8y1tjCXW9BpNJ3dkc9X7LfSKW76x05NyblH2VZ6PK92rcb6ljnSTPx3p2LbcbtNdbxa+BRbab70Zey+yroK/0mp6zek3Kkowg78PV+7url14GlTpzvaVm19aKdpdbcPMtoY1mZhDiVmk7k+2pSjh2qSTk42tLJWeTTfVNlTHTd3rpm2reBQwuPnN1oS4R3ou+qu/ZS05GuLxG2yMfdMOB2lRUatWCW6ozaSvfd6XIFEu7b/wCoxF/8ap/Myokd1eHlZPtP6ZukdQnsR1UZMFZjJEkkR2IpjQiRRDuAQocNQ5FDkSJEaZJEIfYMEKKJIRASXzNjAUFNZ63djMUMzQwNS1l1ObPy7em4l1mysLUjayv3NK5v0VO3tJRy4u7M7ZEstf0zVxOIjCLcmkks79DTEuuasPaeLupwfF5czX2G/wBnbo13nIYqr61euUsnNqK6aHbbFpfsklra7FfMk8LKd8vBkTwEb3V4d2nlwBJSvdOyWuhnYrbLozUZO8JO13d7r5XLuI5O3fDXhhVzb72NlGw7BY+DX4ZkeJqZ3RZmNbSInbK2jHPPjw6key6SlB3WcJ1Vp9vcsvgyTaEruFuZLsOSTqx0W9B255NZ+SNcR8me5eb9oY2xWJX/AHZPzs/vKkEXNr1VUxFeotJ1Ztdyy+4rbp314eRf7T+yjkiGRPJkMzJgrTGtj5kbIopiAIIhCg2CkUOjElpxGxJYASRiTU4DKbLUFkAycB2HlZ35MfIgTzNOaPG2/BbVtOz2TjMr8LLwKe3NoOqt1P2Fll9Z/gVNj03NON7aor4ycqSjeLeqdldq2TOOOXo93hWgmsk5Lu08jotm7axDcYxi29L52MDBbToydm22s2t2V/I6zBbYwqSamk1rdSi33XWZnPjlKzvhr/0JGr6udedWdrNQhUdOF+N0tfEv7QoQqQdOcU42tbgkrJW5GZQ7T4ZZKos+cZq3wKWJ7RrEOVDCRq16nFxhuQprnOcmkvmZbj0k79qr38JJJtzoydoT4w/dn1N6GJ3knwayMvZ1V1YVKVaLTzjUi+D5plrD0t1KK4amr8ZzMhiX8znNu7TqU3uU3uqrGW+0va1tk+HE3cdOyOS2rV3qn8KS8dX8zZhru7TntNaeGbTiGZO7EMmdzzULQyUSW4ySCK0oELiWZkTQDLAsSNAAgCkNuOuA9D4kcRyAsUkXY6FOiyy2UPlIrSeZJNkZjaNxpa21O2vsnE7sovg7X7za2xTUlGS7/wAzjqNVxfyN1Y/ehB3zjk+44LVmJenS8TCLDYKjOd5xUZZp2bhfqmvkdThdnU4wVo71tN5qWV/tPMwfoSnuzWj1fI2sLsG696WfKcixMtkTHuF5bHpS9t04XvdX0jwus8n3I0MJRjTjuwjGEeUUo3dyDCbO9X7zlK3NtlqTyzMpkmds2VbdqS/eXkOdZa9eepR2jXSd34GNjNp/VXlzNPsmV3EVnVqwpR96c4xj4u1+5anGQxElVr0Kv9pSq1YvruzcX5W8j0j0e7HdSrLFTV1Svu3035KyS7k2/I8v7b1LbSx8oP3cXWs1zTtL/Vc7cFNV24Opvu0Q0N8gnPkVsFtCM7J+zLk+Pcyw0bXOFx05BSGzZRDORGySSGhDLiCwWCqo4YmOQRImPRHElQE1ORNCVysi1QQD5xIQYzHwhk2m/sxtJ+PIycRtWT9xKC5+8/wQGrWmkkpZb0oRXfKSV/C9/AV5U5SjK94SlGXenb7jm6lVv2m22s823oeh7c2d6yEcVTV3uRdVJe8rK011S16W5GvJTcbb8NtTpLsLaEXFwbz4X49DsMFi4qCfJK9zyqN1mvgXIbarRi4J3T5nLqfTsi/9esLGxazMraW1IxjJ3XJczgKO060vrNf+TY91G2k3Kcnor38kJifa98elrG4xzbf6Ro9nNhTrzjFK8pZ56RjxnLp8yx2a7PTrTSSUmrXvnCkucnxfQ9X2PsqGHhuwzlL+0m0t6b69OS4GePF3fjVkydvPKltCvS2bgqtXSGHpuWdr1JuyS6ylNxXij5ixFVzlOpPOVSc5zfOU5OUn5tnrHpx7Q3lR2bTem7XxFnxz9VTfXWf+U8lZ268OC07kyxPSxc4aSbXKXtIiSBMiNSjtnhONusfwZdo4iE/cafTR+TOcEho26OaI2ZNLHzWV95fvZ/HUuUdpRfvLd66oaXa1YW6GMk1dNPuaY7cIM5D0gKInUUdWkRU0ESJcTPntC3uq/V5fAqVa0pe879NF5FRp1sfGOntPpp5lOvtCcla+6uUcvN6lQICEIQAZ6r2Wr7+GoPj6qCfgrfceVnovo+rXoxi+EpLyf5mVVryG2thOLdWjFuOsoLNx5uK4roYcbStoevYXBp2OZ7dUcBRlTUvWxxFS0p/R3BbsL/2lSMlZt2drWbsasmL3Dppk9S5ylhko3z+Kt3HS9huyrxL9dO8KKdt761VrhHpzZQ2PiNmyrUYTqYyUZTSlKtGnTp9FO3tJXtme00aKjGMYJKKSUVFJJJaJW4GrHi3O7NmTL2xqsaMwWDhSiqdOKhFcF83zZW7Q7WhhMNXxVX3aMHK3Gb0jBdW7LxNBHjvp327vSw+zoP3LYivZ8c40ov8A1yt/C+R1OOZeYbQx9TEVauIrPeqVpuc2tLvguSSsl0SKo4BWBDJD2NIGCEIBCEIoMXbTLuyH/SJfal5sjCQS1cW37uS+JXuASICIQgEIQgEIQgEd16Op+zNfZqfOK/A4VHa+jaXt149Kcv5kWvKxy9Qxe1IYahUxNTONGDdtN+TdowXVyaXieKYrH1K9Sdeq9+dSTlN52vyS4JKyS4JI7n0nYiSw2GorSpVdSfdBOMF5yk/BHnuFSvZu1nnn8jDK6MP20v0sl7XL9X6Hpfou7c+3HZuKk81/Vasv/hJ/yvw5X85wOFniK1OhQW9Ockle27lrJ8opa9zO3x3ovjGCnCrKUl7y927XGLWcc+JrxRO9t/UWjXa9hxFaNOM6k2oxpwlObeW7GKbb8kfLO3tqPF4nE4uWterKavrGGUacfCEYrwPQu1HbepLZdXBVt719ScaDm/7ylrNt/atHdfPeT4s8uRvcFiY24WAqCxlw3GkAEIQCEIICCAJREEAUYgiEIoAhMJABBAwCjrPR1Vti1D/Fg4rq000vmcmjqOwWB9biYyUnCVDcqRaSzd3lnwLBHLuvSMoLDRqO2UlGC52dkl3nmOBWcpWX1r3XNanVelDaW9Wo4VP2aMd6XWUvyv5nMYKLs/3nfv6mvNLswV3ZvdidqLD46hKdowqfspydluxq2Sk3wV919Fc9wxPsxlfh+B87KGdldPOzWWurPZ8R2jjLZ9LGSa9qhvTz1lFOMv8AVFomG3pl1FNas8i7dYtVMXOMdKWTt9qWcv8AavAwA1KjlKc5azlKUu+Tu/iwG5wzO5BjQgTIFIawsUnkENEAcgpCsFBKFYIkKwRAFACjFRCAJQ1hAwgIDHDWAUdt6LH/AFqcftUl8JJnEI7T0X1FHFzk/qYTEz/yKLEEcsjtbiPWY3FS5VHFd0UkMwelufJXd+C7rlHE1t+pOo9ZzlJ+LuXcK8rP/jp9xoyO7p+Vhx1jZN3z458iLaO16jorCXe7GpObz+1Z2/zK5K3ZZ8E7Xytxt3/iYs5Xk31Jijyz6u2q6ITEBnS80ABARSQ1sMuXmNQBHJASHIAiEFFQhnrB03kRboDRyAwoxUQBEUNYUJiQBGscBgBHRdjK27Xqvngscv8A0Sf+0500Nk4j1c3J5fscXHxnQqRXxkhAq0uHgaeG0XNK+XT6zMynwNCg8k+XM57u7Byfi6loN8Xp16sy4lraFS9l33/IrI2Yo1DT1N920QLiYDY5yYhIbJgAKAPigHWEIRUIV7AGTYBbuEZEcRTBIAUQOEAJQABEwCBhAwASLQjRJwYDosu0Xo/O3yKUeBcorJ/wyZos7MU6Va0rybGsaE3V4clp3aZAQgxKgNjQsACSHgQQggbEJlAbI2OGElTkOuNQQ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2" name="Picture 10" descr="http://mormonlit.lib.byu.edu/images/WhitneyOrson.jpg"/>
          <p:cNvPicPr>
            <a:picLocks noChangeAspect="1" noChangeArrowheads="1"/>
          </p:cNvPicPr>
          <p:nvPr/>
        </p:nvPicPr>
        <p:blipFill>
          <a:blip r:embed="rId2" cstate="print"/>
          <a:srcRect l="5926" t="2020" r="5185" b="7071"/>
          <a:stretch>
            <a:fillRect/>
          </a:stretch>
        </p:blipFill>
        <p:spPr bwMode="auto">
          <a:xfrm>
            <a:off x="6780292" y="2721321"/>
            <a:ext cx="1270000" cy="1905000"/>
          </a:xfrm>
          <a:prstGeom prst="rect">
            <a:avLst/>
          </a:prstGeom>
          <a:noFill/>
        </p:spPr>
      </p:pic>
      <p:pic>
        <p:nvPicPr>
          <p:cNvPr id="28684" name="Picture 12" descr="http://www.lds.org/bc/content/shared/content/images/leaders/robert-d-hales-large.jpg"/>
          <p:cNvPicPr>
            <a:picLocks noChangeAspect="1" noChangeArrowheads="1"/>
          </p:cNvPicPr>
          <p:nvPr/>
        </p:nvPicPr>
        <p:blipFill>
          <a:blip r:embed="rId3" cstate="print"/>
          <a:srcRect/>
          <a:stretch>
            <a:fillRect/>
          </a:stretch>
        </p:blipFill>
        <p:spPr bwMode="auto">
          <a:xfrm>
            <a:off x="6556218" y="4827760"/>
            <a:ext cx="1543050" cy="1931714"/>
          </a:xfrm>
          <a:prstGeom prst="rect">
            <a:avLst/>
          </a:prstGeom>
          <a:noFill/>
        </p:spPr>
      </p:pic>
      <p:pic>
        <p:nvPicPr>
          <p:cNvPr id="3" name="Picture 2">
            <a:extLst>
              <a:ext uri="{FF2B5EF4-FFF2-40B4-BE49-F238E27FC236}">
                <a16:creationId xmlns:a16="http://schemas.microsoft.com/office/drawing/2014/main" id="{F3CC68B5-7A94-4D31-BDB5-B92ED247A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400" y="817547"/>
            <a:ext cx="1371954" cy="1705995"/>
          </a:xfrm>
          <a:prstGeom prst="rect">
            <a:avLst/>
          </a:prstGeom>
        </p:spPr>
      </p:pic>
      <p:grpSp>
        <p:nvGrpSpPr>
          <p:cNvPr id="13" name="Group 3">
            <a:extLst>
              <a:ext uri="{FF2B5EF4-FFF2-40B4-BE49-F238E27FC236}">
                <a16:creationId xmlns:a16="http://schemas.microsoft.com/office/drawing/2014/main" id="{A8A56386-1B4B-4134-9DAD-ADEFB562D5BA}"/>
              </a:ext>
            </a:extLst>
          </p:cNvPr>
          <p:cNvGrpSpPr/>
          <p:nvPr/>
        </p:nvGrpSpPr>
        <p:grpSpPr>
          <a:xfrm>
            <a:off x="9239062" y="2116151"/>
            <a:ext cx="2376534" cy="2863254"/>
            <a:chOff x="71718" y="1120588"/>
            <a:chExt cx="3106032" cy="5089779"/>
          </a:xfrm>
        </p:grpSpPr>
        <p:grpSp>
          <p:nvGrpSpPr>
            <p:cNvPr id="14" name="Group 13">
              <a:extLst>
                <a:ext uri="{FF2B5EF4-FFF2-40B4-BE49-F238E27FC236}">
                  <a16:creationId xmlns:a16="http://schemas.microsoft.com/office/drawing/2014/main" id="{6BFA065D-465B-4F0A-BC0D-B44D6750CC89}"/>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9E752227-277B-4B8E-8BF8-E2DDBDA4721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CDC9C0F8-F954-4D7F-AA5F-1243AD433B3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66866146-0B5F-4B83-96B6-1392F7C66A06}"/>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4CD6DC59-42A8-4A98-86A3-D4B80EC910A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4EB6E02F-AF37-4708-AC5F-F41744423B4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A68FD1DC-0E64-456F-B3D1-DBB570F736F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830DA396-2536-4FC9-8BFC-45A003DC9081}"/>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CFC76354-9743-4A02-9D3F-680743C95BD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ACA5BBCE-5B97-4927-9110-5D80D20E00E2}"/>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0EE02C1E-999B-4EA5-977E-6B639A4CA73C}"/>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40AB934-7174-455C-94EA-1C64975DE42A}"/>
                </a:ext>
              </a:extLst>
            </p:cNvPr>
            <p:cNvSpPr txBox="1"/>
            <p:nvPr/>
          </p:nvSpPr>
          <p:spPr>
            <a:xfrm>
              <a:off x="798096" y="1624334"/>
              <a:ext cx="2379654" cy="4586033"/>
            </a:xfrm>
            <a:prstGeom prst="rect">
              <a:avLst/>
            </a:prstGeom>
            <a:noFill/>
          </p:spPr>
          <p:txBody>
            <a:bodyPr wrap="square" rtlCol="0">
              <a:spAutoFit/>
            </a:bodyPr>
            <a:lstStyle/>
            <a:p>
              <a:pPr algn="ctr"/>
              <a:r>
                <a:rPr lang="en-US" sz="1600" b="1" dirty="0"/>
                <a:t>If we turn to the Lord, repent of our sins, and put forth the effort the Lord requires of us, then He will deliver us from our sins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2790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1">
                                            <p:txEl>
                                              <p:pRg st="5" end="5"/>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868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6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par>
                                <p:cTn id="50" presetID="1" presetClass="exit" presetSubtype="0" fill="hold" nodeType="withEffect">
                                  <p:stCondLst>
                                    <p:cond delay="0"/>
                                  </p:stCondLst>
                                  <p:childTnLst>
                                    <p:set>
                                      <p:cBhvr>
                                        <p:cTn id="51" dur="1" fill="hold">
                                          <p:stCondLst>
                                            <p:cond delay="0"/>
                                          </p:stCondLst>
                                        </p:cTn>
                                        <p:tgtEl>
                                          <p:spTgt spid="11">
                                            <p:txEl>
                                              <p:pRg st="7" end="7"/>
                                            </p:txEl>
                                          </p:spTgt>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1">
                                            <p:txEl>
                                              <p:pRg st="8" end="8"/>
                                            </p:txEl>
                                          </p:spTgt>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1">
                                            <p:txEl>
                                              <p:pRg st="9" end="9"/>
                                            </p:txEl>
                                          </p:spTgt>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86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2561</Words>
  <Application>Microsoft Office PowerPoint</Application>
  <PresentationFormat>Widescreen</PresentationFormat>
  <Paragraphs>226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Open Sans</vt:lpstr>
      <vt:lpstr>Calibri Light</vt:lpstr>
      <vt:lpstr>Arial</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2017-08-04T15:01:16Z</dcterms:created>
  <dcterms:modified xsi:type="dcterms:W3CDTF">2020-06-18T16:04:45Z</dcterms:modified>
</cp:coreProperties>
</file>