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6" r:id="rId18"/>
    <p:sldId id="274"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09A0-2248-45C9-A266-E9C3C65A7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8E690E-EC97-4BE3-A259-720B7C4F8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940F8-6956-4375-B01F-13F6F0528E13}"/>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5" name="Footer Placeholder 4">
            <a:extLst>
              <a:ext uri="{FF2B5EF4-FFF2-40B4-BE49-F238E27FC236}">
                <a16:creationId xmlns:a16="http://schemas.microsoft.com/office/drawing/2014/main" id="{D543148D-E28F-44DC-BA68-5929E8A65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C4798-A926-45D5-B6F8-F00E131CBED3}"/>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124133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5C44-357D-4170-9928-FFD37AF8CF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86478-BEEE-4A6F-8EBA-F7A3722C81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B2039-D76C-4783-9FEF-B3BFCB8A1F9A}"/>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5" name="Footer Placeholder 4">
            <a:extLst>
              <a:ext uri="{FF2B5EF4-FFF2-40B4-BE49-F238E27FC236}">
                <a16:creationId xmlns:a16="http://schemas.microsoft.com/office/drawing/2014/main" id="{ED4FC7D2-9888-458E-9443-F99D2FF9F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9D91F-E1E5-4E52-8E21-35B109858506}"/>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11637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F5B9B-42FD-43B3-AF1E-AD194521F6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831D9-56FE-4C4A-812A-5025158BBC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70206-2594-4B2E-83BB-F5F2B20820C2}"/>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5" name="Footer Placeholder 4">
            <a:extLst>
              <a:ext uri="{FF2B5EF4-FFF2-40B4-BE49-F238E27FC236}">
                <a16:creationId xmlns:a16="http://schemas.microsoft.com/office/drawing/2014/main" id="{C6D8FC36-37E6-4F08-8077-124DB8355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CDF2C-D906-4431-BA6E-234283093C1B}"/>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325581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5A9B-0679-4086-9A8E-F0D05A4A7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67FB1-9CA9-4679-9569-EEE4CD7DFC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517FC-4804-4A0F-8756-690E544E8AE7}"/>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5" name="Footer Placeholder 4">
            <a:extLst>
              <a:ext uri="{FF2B5EF4-FFF2-40B4-BE49-F238E27FC236}">
                <a16:creationId xmlns:a16="http://schemas.microsoft.com/office/drawing/2014/main" id="{1A76F348-0A30-4C51-B517-07F7D60B7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3AFFB-3EA0-4E80-AAE3-EBCB823132F1}"/>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384610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E670-A9F0-4245-955B-8C0C423FBE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A3AC6-BC4B-4F62-BF4C-A1676C7CB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74008A-C4EC-41E9-B6D1-3F4A453C0E93}"/>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5" name="Footer Placeholder 4">
            <a:extLst>
              <a:ext uri="{FF2B5EF4-FFF2-40B4-BE49-F238E27FC236}">
                <a16:creationId xmlns:a16="http://schemas.microsoft.com/office/drawing/2014/main" id="{8428DAD6-0BB8-4118-A596-824BB3B62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3A69C-AF33-41E7-A728-2F9FF4C07F4F}"/>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285321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6564-AE62-4684-8CB9-F82E0B35C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ABBB5-0BC9-4419-9828-2D42622736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393839-9E5E-41F1-81D0-10364349B3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0853E6-5CEA-49D9-B03F-3C40C26A2887}"/>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6" name="Footer Placeholder 5">
            <a:extLst>
              <a:ext uri="{FF2B5EF4-FFF2-40B4-BE49-F238E27FC236}">
                <a16:creationId xmlns:a16="http://schemas.microsoft.com/office/drawing/2014/main" id="{89DF77C2-08E1-4577-B4E8-5CC0363F7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35647-D799-41A5-A6BB-D2BBD3B18507}"/>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33476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F35D-59AC-417C-8BFE-2EB141E995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736C8-6CB2-45D3-B196-9C98B4271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E77BE8-0D11-4203-B0B9-788E13F8D3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0B285-FA0D-42B8-A00C-D67519553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5824AD-B931-4246-8CF6-D480DB410B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74A46-6D28-405D-872B-A694E6763F6D}"/>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8" name="Footer Placeholder 7">
            <a:extLst>
              <a:ext uri="{FF2B5EF4-FFF2-40B4-BE49-F238E27FC236}">
                <a16:creationId xmlns:a16="http://schemas.microsoft.com/office/drawing/2014/main" id="{0D4A0E81-6FC4-4681-8AEF-6CB0C6490B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F025F3-74E3-4FC9-9A5A-7D62F515BBA8}"/>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124591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F398-947F-4080-A6AA-9B0ED46129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4856-5E77-4AA7-A9E5-44325098C485}"/>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4" name="Footer Placeholder 3">
            <a:extLst>
              <a:ext uri="{FF2B5EF4-FFF2-40B4-BE49-F238E27FC236}">
                <a16:creationId xmlns:a16="http://schemas.microsoft.com/office/drawing/2014/main" id="{AC2BCBF3-B683-4EAE-81B8-85F8D5E9F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94956E-F922-456F-A634-5DD969941C12}"/>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333506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36E7A-955E-471A-90A2-933DDA1E2425}"/>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3" name="Footer Placeholder 2">
            <a:extLst>
              <a:ext uri="{FF2B5EF4-FFF2-40B4-BE49-F238E27FC236}">
                <a16:creationId xmlns:a16="http://schemas.microsoft.com/office/drawing/2014/main" id="{8D2CE4FA-45C6-4EA5-8AE2-8148D4742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31500B-DB7B-4AA9-B0AE-34193E5F092C}"/>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261452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1662-0090-48FA-AA68-6DD7CE69A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87806-B9B5-4296-A9DE-CCA57D1DD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5C05B-506E-4BB5-9538-4E8B7983A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7C88B-D380-40D4-B77F-DC83E31CE693}"/>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6" name="Footer Placeholder 5">
            <a:extLst>
              <a:ext uri="{FF2B5EF4-FFF2-40B4-BE49-F238E27FC236}">
                <a16:creationId xmlns:a16="http://schemas.microsoft.com/office/drawing/2014/main" id="{75BCCE11-62C0-4A27-B976-21679C961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30A1B-A110-4C4C-8D2E-5EDD0629B703}"/>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227740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948F-0229-49A2-8785-E4E3A8C81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412E7-265F-42F1-81BE-ECBF456A0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9897E-10F2-4C12-9651-ADC4FA207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493CF2-8CD5-4D49-AF63-1DDEAC9D89E7}"/>
              </a:ext>
            </a:extLst>
          </p:cNvPr>
          <p:cNvSpPr>
            <a:spLocks noGrp="1"/>
          </p:cNvSpPr>
          <p:nvPr>
            <p:ph type="dt" sz="half" idx="10"/>
          </p:nvPr>
        </p:nvSpPr>
        <p:spPr/>
        <p:txBody>
          <a:bodyPr/>
          <a:lstStyle/>
          <a:p>
            <a:fld id="{C95AA24B-6453-4D50-BCD0-5261D861F864}" type="datetimeFigureOut">
              <a:rPr lang="en-US" smtClean="0"/>
              <a:t>6/18/2020</a:t>
            </a:fld>
            <a:endParaRPr lang="en-US"/>
          </a:p>
        </p:txBody>
      </p:sp>
      <p:sp>
        <p:nvSpPr>
          <p:cNvPr id="6" name="Footer Placeholder 5">
            <a:extLst>
              <a:ext uri="{FF2B5EF4-FFF2-40B4-BE49-F238E27FC236}">
                <a16:creationId xmlns:a16="http://schemas.microsoft.com/office/drawing/2014/main" id="{C3E84C38-5E0D-4166-8F87-84B52DCC7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822F9-6AEF-4D14-B232-0126172BB662}"/>
              </a:ext>
            </a:extLst>
          </p:cNvPr>
          <p:cNvSpPr>
            <a:spLocks noGrp="1"/>
          </p:cNvSpPr>
          <p:nvPr>
            <p:ph type="sldNum" sz="quarter" idx="12"/>
          </p:nvPr>
        </p:nvSpPr>
        <p:spPr/>
        <p:txBody>
          <a:bodyPr/>
          <a:lstStyle/>
          <a:p>
            <a:fld id="{4FC6FB26-C2DE-4233-9638-6405CCD776F0}" type="slidenum">
              <a:rPr lang="en-US" smtClean="0"/>
              <a:t>‹#›</a:t>
            </a:fld>
            <a:endParaRPr lang="en-US"/>
          </a:p>
        </p:txBody>
      </p:sp>
    </p:spTree>
    <p:extLst>
      <p:ext uri="{BB962C8B-B14F-4D97-AF65-F5344CB8AC3E}">
        <p14:creationId xmlns:p14="http://schemas.microsoft.com/office/powerpoint/2010/main" val="57360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191C2-37A5-40A3-8AB2-234A32ECC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F83D46-470E-443D-B13B-A70271034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403C-226A-4C37-9E37-2B165C9C8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AA24B-6453-4D50-BCD0-5261D861F864}" type="datetimeFigureOut">
              <a:rPr lang="en-US" smtClean="0"/>
              <a:t>6/18/2020</a:t>
            </a:fld>
            <a:endParaRPr lang="en-US"/>
          </a:p>
        </p:txBody>
      </p:sp>
      <p:sp>
        <p:nvSpPr>
          <p:cNvPr id="5" name="Footer Placeholder 4">
            <a:extLst>
              <a:ext uri="{FF2B5EF4-FFF2-40B4-BE49-F238E27FC236}">
                <a16:creationId xmlns:a16="http://schemas.microsoft.com/office/drawing/2014/main" id="{F6F970A3-C4A8-444D-9F85-053EFAF51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8CC9C-A2A4-48FB-A8E9-298B4BFFA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6FB26-C2DE-4233-9638-6405CCD776F0}" type="slidenum">
              <a:rPr lang="en-US" smtClean="0"/>
              <a:t>‹#›</a:t>
            </a:fld>
            <a:endParaRPr lang="en-US"/>
          </a:p>
        </p:txBody>
      </p:sp>
    </p:spTree>
    <p:extLst>
      <p:ext uri="{BB962C8B-B14F-4D97-AF65-F5344CB8AC3E}">
        <p14:creationId xmlns:p14="http://schemas.microsoft.com/office/powerpoint/2010/main" val="41686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C1E7E-A88D-4C35-AEE8-70D12AA35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0027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6519446"/>
            <a:ext cx="5867400" cy="338554"/>
          </a:xfrm>
          <a:prstGeom prst="rect">
            <a:avLst/>
          </a:prstGeom>
          <a:noFill/>
        </p:spPr>
        <p:txBody>
          <a:bodyPr wrap="square" rtlCol="0">
            <a:spAutoFit/>
          </a:bodyPr>
          <a:lstStyle/>
          <a:p>
            <a:r>
              <a:rPr lang="en-US" sz="1600" dirty="0"/>
              <a:t>Mosiah 26:35-36  Spencer W. Kimball</a:t>
            </a:r>
          </a:p>
        </p:txBody>
      </p:sp>
      <p:grpSp>
        <p:nvGrpSpPr>
          <p:cNvPr id="7" name="Group 6"/>
          <p:cNvGrpSpPr/>
          <p:nvPr/>
        </p:nvGrpSpPr>
        <p:grpSpPr>
          <a:xfrm>
            <a:off x="831011" y="249987"/>
            <a:ext cx="3810000" cy="1905000"/>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17600" y="2514600"/>
              <a:ext cx="7010400" cy="1551194"/>
            </a:xfrm>
            <a:prstGeom prst="rect">
              <a:avLst/>
            </a:prstGeom>
            <a:noFill/>
          </p:spPr>
          <p:txBody>
            <a:bodyPr wrap="square" rtlCol="0">
              <a:spAutoFit/>
            </a:bodyPr>
            <a:lstStyle/>
            <a:p>
              <a:pPr algn="ctr"/>
              <a:r>
                <a:rPr lang="en-US" sz="3200" b="1" dirty="0">
                  <a:solidFill>
                    <a:schemeClr val="bg1"/>
                  </a:solidFill>
                </a:rPr>
                <a:t>Confession of sins leads to forgiveness</a:t>
              </a:r>
              <a:endParaRPr lang="en-US" sz="3200" dirty="0">
                <a:solidFill>
                  <a:schemeClr val="bg1"/>
                </a:solidFill>
                <a:latin typeface="Child's Play" pitchFamily="2" charset="0"/>
              </a:endParaRPr>
            </a:p>
          </p:txBody>
        </p:sp>
      </p:grpSp>
      <p:sp>
        <p:nvSpPr>
          <p:cNvPr id="13" name="TextBox 12"/>
          <p:cNvSpPr txBox="1"/>
          <p:nvPr/>
        </p:nvSpPr>
        <p:spPr>
          <a:xfrm>
            <a:off x="5943600" y="304801"/>
            <a:ext cx="4038600" cy="1200329"/>
          </a:xfrm>
          <a:prstGeom prst="rect">
            <a:avLst/>
          </a:prstGeom>
          <a:noFill/>
        </p:spPr>
        <p:txBody>
          <a:bodyPr wrap="square" rtlCol="0">
            <a:spAutoFit/>
          </a:bodyPr>
          <a:lstStyle/>
          <a:p>
            <a:r>
              <a:rPr lang="en-US" dirty="0"/>
              <a:t>“The confession of Sin is a necessary element in repentance and therefore in obtaining forgiveness. It is one of the tests of true repentance.”</a:t>
            </a:r>
          </a:p>
        </p:txBody>
      </p:sp>
      <p:sp>
        <p:nvSpPr>
          <p:cNvPr id="19" name="TextBox 18"/>
          <p:cNvSpPr txBox="1"/>
          <p:nvPr/>
        </p:nvSpPr>
        <p:spPr>
          <a:xfrm>
            <a:off x="5943600" y="2800234"/>
            <a:ext cx="4993257" cy="3170099"/>
          </a:xfrm>
          <a:prstGeom prst="rect">
            <a:avLst/>
          </a:prstGeom>
          <a:noFill/>
        </p:spPr>
        <p:txBody>
          <a:bodyPr wrap="square" rtlCol="0">
            <a:spAutoFit/>
          </a:bodyPr>
          <a:lstStyle/>
          <a:p>
            <a:r>
              <a:rPr lang="en-US" sz="2000" dirty="0"/>
              <a:t>“Perhaps confession is one of the hardest of all the obstacles for the repenting sinner to negotiate. His shame often restrains him from making known his guilt and acknowledging his error.</a:t>
            </a:r>
          </a:p>
          <a:p>
            <a:endParaRPr lang="en-US" sz="2000" dirty="0"/>
          </a:p>
          <a:p>
            <a:r>
              <a:rPr lang="en-US" sz="2000" dirty="0"/>
              <a:t>Sometime his assumed lack of confidence in mortals to who he should confess his sin justifies in his mind his keeping the secret locked in his own heart.”</a:t>
            </a:r>
          </a:p>
        </p:txBody>
      </p:sp>
      <p:pic>
        <p:nvPicPr>
          <p:cNvPr id="3" name="Picture 2">
            <a:extLst>
              <a:ext uri="{FF2B5EF4-FFF2-40B4-BE49-F238E27FC236}">
                <a16:creationId xmlns:a16="http://schemas.microsoft.com/office/drawing/2014/main" id="{8250CFAB-D4DE-49D1-964C-C4F3A7DDF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540" y="2922333"/>
            <a:ext cx="3048000" cy="3048000"/>
          </a:xfrm>
          <a:prstGeom prst="rect">
            <a:avLst/>
          </a:prstGeom>
        </p:spPr>
      </p:pic>
      <p:pic>
        <p:nvPicPr>
          <p:cNvPr id="5" name="Picture 4">
            <a:extLst>
              <a:ext uri="{FF2B5EF4-FFF2-40B4-BE49-F238E27FC236}">
                <a16:creationId xmlns:a16="http://schemas.microsoft.com/office/drawing/2014/main" id="{C4FA150C-573B-4961-B9EC-968FE2B88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0" y="228600"/>
            <a:ext cx="1593056" cy="2093119"/>
          </a:xfrm>
          <a:prstGeom prst="rect">
            <a:avLst/>
          </a:prstGeom>
        </p:spPr>
      </p:pic>
    </p:spTree>
    <p:extLst>
      <p:ext uri="{BB962C8B-B14F-4D97-AF65-F5344CB8AC3E}">
        <p14:creationId xmlns:p14="http://schemas.microsoft.com/office/powerpoint/2010/main" val="35320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6488648"/>
            <a:ext cx="5867400" cy="338554"/>
          </a:xfrm>
          <a:prstGeom prst="rect">
            <a:avLst/>
          </a:prstGeom>
          <a:noFill/>
        </p:spPr>
        <p:txBody>
          <a:bodyPr wrap="square" rtlCol="0">
            <a:spAutoFit/>
          </a:bodyPr>
          <a:lstStyle/>
          <a:p>
            <a:r>
              <a:rPr lang="en-US" sz="1600" dirty="0"/>
              <a:t>Mosiah 26:29  Spencer W. Kimball</a:t>
            </a:r>
          </a:p>
        </p:txBody>
      </p:sp>
      <p:grpSp>
        <p:nvGrpSpPr>
          <p:cNvPr id="4" name="Group 19"/>
          <p:cNvGrpSpPr/>
          <p:nvPr/>
        </p:nvGrpSpPr>
        <p:grpSpPr>
          <a:xfrm>
            <a:off x="876300" y="304503"/>
            <a:ext cx="4114800" cy="2743200"/>
            <a:chOff x="965200" y="2286000"/>
            <a:chExt cx="7264400" cy="2743200"/>
          </a:xfrm>
        </p:grpSpPr>
        <p:grpSp>
          <p:nvGrpSpPr>
            <p:cNvPr id="5" name="Group 18"/>
            <p:cNvGrpSpPr/>
            <p:nvPr/>
          </p:nvGrpSpPr>
          <p:grpSpPr>
            <a:xfrm>
              <a:off x="965200" y="2286000"/>
              <a:ext cx="7264400" cy="2743200"/>
              <a:chOff x="965200" y="2286000"/>
              <a:chExt cx="7327900" cy="2743200"/>
            </a:xfrm>
          </p:grpSpPr>
          <p:sp>
            <p:nvSpPr>
              <p:cNvPr id="23" name="Rectangle 2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1"/>
                <a:endCxn id="2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117599" y="2514600"/>
              <a:ext cx="7010400" cy="2062103"/>
            </a:xfrm>
            <a:prstGeom prst="rect">
              <a:avLst/>
            </a:prstGeom>
            <a:noFill/>
          </p:spPr>
          <p:txBody>
            <a:bodyPr wrap="square" rtlCol="0">
              <a:spAutoFit/>
            </a:bodyPr>
            <a:lstStyle/>
            <a:p>
              <a:pPr algn="ctr"/>
              <a:r>
                <a:rPr lang="en-US" sz="3200" b="1" dirty="0">
                  <a:solidFill>
                    <a:schemeClr val="bg1"/>
                  </a:solidFill>
                </a:rPr>
                <a:t>The Lord will forgive those who repent in the sincerity of their hearts.</a:t>
              </a:r>
              <a:endParaRPr lang="en-US" sz="3200" dirty="0">
                <a:solidFill>
                  <a:schemeClr val="bg1"/>
                </a:solidFill>
                <a:latin typeface="Child's Play" pitchFamily="2" charset="0"/>
              </a:endParaRPr>
            </a:p>
          </p:txBody>
        </p:sp>
      </p:grpSp>
      <p:sp>
        <p:nvSpPr>
          <p:cNvPr id="12" name="TextBox 11"/>
          <p:cNvSpPr txBox="1"/>
          <p:nvPr/>
        </p:nvSpPr>
        <p:spPr>
          <a:xfrm>
            <a:off x="6324600" y="914401"/>
            <a:ext cx="4038600" cy="2031325"/>
          </a:xfrm>
          <a:prstGeom prst="rect">
            <a:avLst/>
          </a:prstGeom>
          <a:noFill/>
        </p:spPr>
        <p:txBody>
          <a:bodyPr wrap="square" rtlCol="0">
            <a:spAutoFit/>
          </a:bodyPr>
          <a:lstStyle/>
          <a:p>
            <a:r>
              <a:rPr lang="en-US" dirty="0"/>
              <a:t>“When the apples in a barrel rot, it is not enough to throw away half of the spoiled apples from the barrel and replace them with fresh apples on top. This would result in all the apples rotting. Instead it would be necessary to empty the barrel and completely clean…the entire inside.”</a:t>
            </a:r>
          </a:p>
        </p:txBody>
      </p:sp>
      <p:sp>
        <p:nvSpPr>
          <p:cNvPr id="14" name="TextBox 13"/>
          <p:cNvSpPr txBox="1"/>
          <p:nvPr/>
        </p:nvSpPr>
        <p:spPr>
          <a:xfrm>
            <a:off x="6172200" y="5486400"/>
            <a:ext cx="4038600" cy="923330"/>
          </a:xfrm>
          <a:prstGeom prst="rect">
            <a:avLst/>
          </a:prstGeom>
          <a:noFill/>
        </p:spPr>
        <p:txBody>
          <a:bodyPr wrap="square" rtlCol="0">
            <a:spAutoFit/>
          </a:bodyPr>
          <a:lstStyle/>
          <a:p>
            <a:r>
              <a:rPr lang="en-US" dirty="0"/>
              <a:t>“..with all his heart”</a:t>
            </a:r>
          </a:p>
          <a:p>
            <a:r>
              <a:rPr lang="en-US" dirty="0"/>
              <a:t>Repentance must involve an all-out, total surrender to the program of the Lord.”</a:t>
            </a:r>
          </a:p>
        </p:txBody>
      </p:sp>
      <p:sp>
        <p:nvSpPr>
          <p:cNvPr id="16" name="TextBox 15"/>
          <p:cNvSpPr txBox="1"/>
          <p:nvPr/>
        </p:nvSpPr>
        <p:spPr>
          <a:xfrm>
            <a:off x="1676400" y="4114800"/>
            <a:ext cx="4038600" cy="1477328"/>
          </a:xfrm>
          <a:prstGeom prst="rect">
            <a:avLst/>
          </a:prstGeom>
          <a:noFill/>
        </p:spPr>
        <p:txBody>
          <a:bodyPr wrap="square" rtlCol="0">
            <a:spAutoFit/>
          </a:bodyPr>
          <a:lstStyle/>
          <a:p>
            <a:r>
              <a:rPr lang="en-US" dirty="0"/>
              <a:t>“The Lord knows whether or not one is making but a show of repentance. Feigning repentance or bluffing is futile, for both the transgressor and the Lord know the degree of sincerity.”</a:t>
            </a:r>
          </a:p>
        </p:txBody>
      </p:sp>
      <p:pic>
        <p:nvPicPr>
          <p:cNvPr id="3" name="Picture 2">
            <a:extLst>
              <a:ext uri="{FF2B5EF4-FFF2-40B4-BE49-F238E27FC236}">
                <a16:creationId xmlns:a16="http://schemas.microsoft.com/office/drawing/2014/main" id="{8C7D657B-3BEE-4BB2-B4F4-6C1877294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063" y="3047703"/>
            <a:ext cx="5686425" cy="2390775"/>
          </a:xfrm>
          <a:prstGeom prst="rect">
            <a:avLst/>
          </a:prstGeom>
        </p:spPr>
      </p:pic>
    </p:spTree>
    <p:extLst>
      <p:ext uri="{BB962C8B-B14F-4D97-AF65-F5344CB8AC3E}">
        <p14:creationId xmlns:p14="http://schemas.microsoft.com/office/powerpoint/2010/main" val="23644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6512007"/>
            <a:ext cx="5867400" cy="338554"/>
          </a:xfrm>
          <a:prstGeom prst="rect">
            <a:avLst/>
          </a:prstGeom>
          <a:noFill/>
        </p:spPr>
        <p:txBody>
          <a:bodyPr wrap="square" rtlCol="0">
            <a:spAutoFit/>
          </a:bodyPr>
          <a:lstStyle/>
          <a:p>
            <a:r>
              <a:rPr lang="en-US" sz="1600" dirty="0"/>
              <a:t>Mosiah 26:31</a:t>
            </a:r>
          </a:p>
        </p:txBody>
      </p:sp>
      <p:grpSp>
        <p:nvGrpSpPr>
          <p:cNvPr id="6" name="Group 27"/>
          <p:cNvGrpSpPr/>
          <p:nvPr/>
        </p:nvGrpSpPr>
        <p:grpSpPr>
          <a:xfrm>
            <a:off x="484909" y="201662"/>
            <a:ext cx="4114800" cy="1905000"/>
            <a:chOff x="965200" y="2286000"/>
            <a:chExt cx="7264400" cy="2743200"/>
          </a:xfrm>
        </p:grpSpPr>
        <p:grpSp>
          <p:nvGrpSpPr>
            <p:cNvPr id="7" name="Group 18"/>
            <p:cNvGrpSpPr/>
            <p:nvPr/>
          </p:nvGrpSpPr>
          <p:grpSpPr>
            <a:xfrm>
              <a:off x="965200" y="2286000"/>
              <a:ext cx="7264400" cy="2743200"/>
              <a:chOff x="965200" y="2286000"/>
              <a:chExt cx="7327900" cy="2743200"/>
            </a:xfrm>
          </p:grpSpPr>
          <p:sp>
            <p:nvSpPr>
              <p:cNvPr id="31" name="Rectangle 3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1"/>
                <a:endCxn id="3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117599" y="2514600"/>
              <a:ext cx="7010400" cy="2260310"/>
            </a:xfrm>
            <a:prstGeom prst="rect">
              <a:avLst/>
            </a:prstGeom>
            <a:noFill/>
          </p:spPr>
          <p:txBody>
            <a:bodyPr wrap="square" rtlCol="0">
              <a:spAutoFit/>
            </a:bodyPr>
            <a:lstStyle/>
            <a:p>
              <a:pPr algn="ctr"/>
              <a:r>
                <a:rPr lang="en-US" sz="3200" b="1" dirty="0">
                  <a:solidFill>
                    <a:schemeClr val="bg1"/>
                  </a:solidFill>
                </a:rPr>
                <a:t>We must forgive others to receive the Lord’s forgiveness.</a:t>
              </a:r>
              <a:endParaRPr lang="en-US" sz="3200" dirty="0">
                <a:solidFill>
                  <a:schemeClr val="bg1"/>
                </a:solidFill>
                <a:latin typeface="Child's Play" pitchFamily="2" charset="0"/>
              </a:endParaRPr>
            </a:p>
          </p:txBody>
        </p:sp>
      </p:grpSp>
      <p:sp>
        <p:nvSpPr>
          <p:cNvPr id="12" name="TextBox 11"/>
          <p:cNvSpPr txBox="1"/>
          <p:nvPr/>
        </p:nvSpPr>
        <p:spPr>
          <a:xfrm>
            <a:off x="5943600" y="1"/>
            <a:ext cx="4419600" cy="3139321"/>
          </a:xfrm>
          <a:prstGeom prst="rect">
            <a:avLst/>
          </a:prstGeom>
          <a:noFill/>
        </p:spPr>
        <p:txBody>
          <a:bodyPr wrap="square" rtlCol="0">
            <a:spAutoFit/>
          </a:bodyPr>
          <a:lstStyle/>
          <a:p>
            <a:r>
              <a:rPr lang="en-US" dirty="0"/>
              <a:t>Matthew 6: 12,14-15</a:t>
            </a:r>
          </a:p>
          <a:p>
            <a:r>
              <a:rPr lang="en-US" dirty="0"/>
              <a:t>“And forgive us our debts, as we forgive our debtors.”</a:t>
            </a:r>
          </a:p>
          <a:p>
            <a:endParaRPr lang="en-US" dirty="0"/>
          </a:p>
          <a:p>
            <a:pPr fontAlgn="base"/>
            <a:r>
              <a:rPr lang="en-US" dirty="0"/>
              <a:t>“For if ye forgive men their trespasses, your heavenly Father will also forgive you:”</a:t>
            </a:r>
          </a:p>
          <a:p>
            <a:pPr fontAlgn="base"/>
            <a:endParaRPr lang="en-US" dirty="0"/>
          </a:p>
          <a:p>
            <a:pPr fontAlgn="base"/>
            <a:r>
              <a:rPr lang="en-US" dirty="0"/>
              <a:t>“But if ye forgive not men their trespasses, neither will your Father forgive your trespasses.”</a:t>
            </a:r>
          </a:p>
          <a:p>
            <a:endParaRPr lang="en-US" dirty="0"/>
          </a:p>
        </p:txBody>
      </p:sp>
      <p:sp>
        <p:nvSpPr>
          <p:cNvPr id="13" name="TextBox 12"/>
          <p:cNvSpPr txBox="1"/>
          <p:nvPr/>
        </p:nvSpPr>
        <p:spPr>
          <a:xfrm>
            <a:off x="6453996" y="5642983"/>
            <a:ext cx="5269302" cy="1015663"/>
          </a:xfrm>
          <a:prstGeom prst="rect">
            <a:avLst/>
          </a:prstGeom>
          <a:solidFill>
            <a:srgbClr val="FFFF00"/>
          </a:solidFill>
        </p:spPr>
        <p:txBody>
          <a:bodyPr wrap="square" rtlCol="0">
            <a:spAutoFit/>
          </a:bodyPr>
          <a:lstStyle/>
          <a:p>
            <a:r>
              <a:rPr lang="en-US" sz="2000" dirty="0"/>
              <a:t>“I, the Lord, will forgive whom I will forgive, but of you it is required to forgive all men.”</a:t>
            </a:r>
          </a:p>
          <a:p>
            <a:r>
              <a:rPr lang="en-US" sz="2000" dirty="0"/>
              <a:t>D&amp;C 64:10</a:t>
            </a:r>
          </a:p>
        </p:txBody>
      </p:sp>
      <p:sp>
        <p:nvSpPr>
          <p:cNvPr id="14" name="TextBox 13"/>
          <p:cNvSpPr txBox="1"/>
          <p:nvPr/>
        </p:nvSpPr>
        <p:spPr>
          <a:xfrm>
            <a:off x="1196906" y="2358879"/>
            <a:ext cx="4343400" cy="2308324"/>
          </a:xfrm>
          <a:prstGeom prst="rect">
            <a:avLst/>
          </a:prstGeom>
          <a:noFill/>
        </p:spPr>
        <p:txBody>
          <a:bodyPr wrap="square" rtlCol="0">
            <a:spAutoFit/>
          </a:bodyPr>
          <a:lstStyle/>
          <a:p>
            <a:r>
              <a:rPr lang="en-US" dirty="0"/>
              <a:t>“I can forgive but I cannot forget is another way of saying I cannot forgive.”</a:t>
            </a:r>
          </a:p>
          <a:p>
            <a:r>
              <a:rPr lang="en-US" dirty="0"/>
              <a:t>Henry Ward Beecher</a:t>
            </a:r>
          </a:p>
          <a:p>
            <a:endParaRPr lang="en-US" dirty="0"/>
          </a:p>
          <a:p>
            <a:r>
              <a:rPr lang="en-US" dirty="0"/>
              <a:t>“I may add that unless a person forgives his brother his trespasses with all his heart he is unfit to partake of the sacrament?”</a:t>
            </a:r>
          </a:p>
          <a:p>
            <a:r>
              <a:rPr lang="en-US" dirty="0"/>
              <a:t>Spencer W. Kimball</a:t>
            </a:r>
          </a:p>
        </p:txBody>
      </p:sp>
      <p:sp>
        <p:nvSpPr>
          <p:cNvPr id="16" name="TextBox 15"/>
          <p:cNvSpPr txBox="1"/>
          <p:nvPr/>
        </p:nvSpPr>
        <p:spPr>
          <a:xfrm>
            <a:off x="1348596" y="5074297"/>
            <a:ext cx="5105400" cy="1200329"/>
          </a:xfrm>
          <a:prstGeom prst="rect">
            <a:avLst/>
          </a:prstGeom>
          <a:noFill/>
        </p:spPr>
        <p:txBody>
          <a:bodyPr wrap="square" rtlCol="0">
            <a:spAutoFit/>
          </a:bodyPr>
          <a:lstStyle/>
          <a:p>
            <a:r>
              <a:rPr lang="en-US" dirty="0"/>
              <a:t> For he that </a:t>
            </a:r>
            <a:r>
              <a:rPr lang="en-US" dirty="0" err="1"/>
              <a:t>eateth</a:t>
            </a:r>
            <a:r>
              <a:rPr lang="en-US" dirty="0"/>
              <a:t> and </a:t>
            </a:r>
            <a:r>
              <a:rPr lang="en-US" dirty="0" err="1"/>
              <a:t>drinketh</a:t>
            </a:r>
            <a:r>
              <a:rPr lang="en-US" dirty="0"/>
              <a:t> unworthily, </a:t>
            </a:r>
            <a:r>
              <a:rPr lang="en-US" dirty="0" err="1"/>
              <a:t>eateth</a:t>
            </a:r>
            <a:r>
              <a:rPr lang="en-US" dirty="0"/>
              <a:t> and </a:t>
            </a:r>
            <a:r>
              <a:rPr lang="en-US" dirty="0" err="1"/>
              <a:t>drinketh</a:t>
            </a:r>
            <a:r>
              <a:rPr lang="en-US" dirty="0"/>
              <a:t> damnation to himself, not discerning the Lord’s body.”</a:t>
            </a:r>
          </a:p>
          <a:p>
            <a:r>
              <a:rPr lang="en-US" dirty="0"/>
              <a:t>1 Corinthians 11:29</a:t>
            </a:r>
          </a:p>
        </p:txBody>
      </p:sp>
      <p:pic>
        <p:nvPicPr>
          <p:cNvPr id="3" name="Picture 2">
            <a:extLst>
              <a:ext uri="{FF2B5EF4-FFF2-40B4-BE49-F238E27FC236}">
                <a16:creationId xmlns:a16="http://schemas.microsoft.com/office/drawing/2014/main" id="{09287551-54CB-45DB-B214-07616F961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726949"/>
            <a:ext cx="2667000" cy="2638425"/>
          </a:xfrm>
          <a:prstGeom prst="rect">
            <a:avLst/>
          </a:prstGeom>
        </p:spPr>
      </p:pic>
      <p:pic>
        <p:nvPicPr>
          <p:cNvPr id="19" name="Picture 18">
            <a:extLst>
              <a:ext uri="{FF2B5EF4-FFF2-40B4-BE49-F238E27FC236}">
                <a16:creationId xmlns:a16="http://schemas.microsoft.com/office/drawing/2014/main" id="{9735206B-1C5C-4449-9B43-FC87FA4F4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494" y="201662"/>
            <a:ext cx="1276025" cy="1676572"/>
          </a:xfrm>
          <a:prstGeom prst="rect">
            <a:avLst/>
          </a:prstGeom>
        </p:spPr>
      </p:pic>
    </p:spTree>
    <p:extLst>
      <p:ext uri="{BB962C8B-B14F-4D97-AF65-F5344CB8AC3E}">
        <p14:creationId xmlns:p14="http://schemas.microsoft.com/office/powerpoint/2010/main" val="2202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6472592"/>
            <a:ext cx="5867400" cy="338554"/>
          </a:xfrm>
          <a:prstGeom prst="rect">
            <a:avLst/>
          </a:prstGeom>
          <a:noFill/>
        </p:spPr>
        <p:txBody>
          <a:bodyPr wrap="square" rtlCol="0">
            <a:spAutoFit/>
          </a:bodyPr>
          <a:lstStyle/>
          <a:p>
            <a:r>
              <a:rPr lang="en-US" sz="1600" dirty="0"/>
              <a:t>Mosiah 26:33-39</a:t>
            </a:r>
          </a:p>
        </p:txBody>
      </p:sp>
      <p:sp>
        <p:nvSpPr>
          <p:cNvPr id="13" name="TextBox 12"/>
          <p:cNvSpPr txBox="1"/>
          <p:nvPr/>
        </p:nvSpPr>
        <p:spPr>
          <a:xfrm>
            <a:off x="2209800" y="1625242"/>
            <a:ext cx="4038600" cy="2031325"/>
          </a:xfrm>
          <a:prstGeom prst="rect">
            <a:avLst/>
          </a:prstGeom>
          <a:noFill/>
        </p:spPr>
        <p:txBody>
          <a:bodyPr wrap="square" rtlCol="0">
            <a:spAutoFit/>
          </a:bodyPr>
          <a:lstStyle/>
          <a:p>
            <a:r>
              <a:rPr lang="en-US" dirty="0"/>
              <a:t>Alma judges:</a:t>
            </a:r>
          </a:p>
          <a:p>
            <a:r>
              <a:rPr lang="en-US" dirty="0"/>
              <a:t>Those that repented he did number them among the people of the Church</a:t>
            </a:r>
          </a:p>
          <a:p>
            <a:endParaRPr lang="en-US" dirty="0"/>
          </a:p>
          <a:p>
            <a:r>
              <a:rPr lang="en-US" dirty="0"/>
              <a:t>Those that did not repent their names were blotted out—cut off from the Church—no promises given</a:t>
            </a:r>
          </a:p>
        </p:txBody>
      </p:sp>
      <p:sp>
        <p:nvSpPr>
          <p:cNvPr id="14" name="TextBox 13"/>
          <p:cNvSpPr txBox="1"/>
          <p:nvPr/>
        </p:nvSpPr>
        <p:spPr>
          <a:xfrm>
            <a:off x="3667664" y="803175"/>
            <a:ext cx="6425242" cy="369332"/>
          </a:xfrm>
          <a:prstGeom prst="rect">
            <a:avLst/>
          </a:prstGeom>
          <a:noFill/>
        </p:spPr>
        <p:txBody>
          <a:bodyPr wrap="square" rtlCol="0">
            <a:spAutoFit/>
          </a:bodyPr>
          <a:lstStyle/>
          <a:p>
            <a:r>
              <a:rPr lang="en-US" dirty="0"/>
              <a:t>Alma writes down the things he heard from the Lord</a:t>
            </a:r>
          </a:p>
        </p:txBody>
      </p:sp>
      <p:sp>
        <p:nvSpPr>
          <p:cNvPr id="18" name="TextBox 17"/>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Alma Judges</a:t>
            </a:r>
          </a:p>
        </p:txBody>
      </p:sp>
      <p:sp>
        <p:nvSpPr>
          <p:cNvPr id="20" name="TextBox 19"/>
          <p:cNvSpPr txBox="1"/>
          <p:nvPr/>
        </p:nvSpPr>
        <p:spPr>
          <a:xfrm>
            <a:off x="6248400" y="4267201"/>
            <a:ext cx="4038600" cy="2031325"/>
          </a:xfrm>
          <a:prstGeom prst="rect">
            <a:avLst/>
          </a:prstGeom>
          <a:noFill/>
        </p:spPr>
        <p:txBody>
          <a:bodyPr wrap="square" rtlCol="0">
            <a:spAutoFit/>
          </a:bodyPr>
          <a:lstStyle/>
          <a:p>
            <a:r>
              <a:rPr lang="en-US" dirty="0"/>
              <a:t>Alma regulated the affairs of the church</a:t>
            </a:r>
          </a:p>
          <a:p>
            <a:endParaRPr lang="en-US" dirty="0"/>
          </a:p>
          <a:p>
            <a:r>
              <a:rPr lang="en-US" dirty="0"/>
              <a:t>Many were baptized</a:t>
            </a:r>
          </a:p>
          <a:p>
            <a:endParaRPr lang="en-US" dirty="0"/>
          </a:p>
          <a:p>
            <a:r>
              <a:rPr lang="en-US" dirty="0"/>
              <a:t>They began to have peace and prosper in the affairs of the church</a:t>
            </a:r>
          </a:p>
          <a:p>
            <a:endParaRPr lang="en-US" dirty="0"/>
          </a:p>
        </p:txBody>
      </p:sp>
      <p:pic>
        <p:nvPicPr>
          <p:cNvPr id="3" name="Picture 2">
            <a:extLst>
              <a:ext uri="{FF2B5EF4-FFF2-40B4-BE49-F238E27FC236}">
                <a16:creationId xmlns:a16="http://schemas.microsoft.com/office/drawing/2014/main" id="{B5B4C552-D89B-445E-AA83-9ADBDB662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330404"/>
            <a:ext cx="3640282" cy="2621003"/>
          </a:xfrm>
          <a:prstGeom prst="rect">
            <a:avLst/>
          </a:prstGeom>
        </p:spPr>
      </p:pic>
      <p:pic>
        <p:nvPicPr>
          <p:cNvPr id="5" name="Picture 4">
            <a:extLst>
              <a:ext uri="{FF2B5EF4-FFF2-40B4-BE49-F238E27FC236}">
                <a16:creationId xmlns:a16="http://schemas.microsoft.com/office/drawing/2014/main" id="{39BFF112-952E-4D03-9A8E-A7562BFBB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806" y="3975795"/>
            <a:ext cx="2089439" cy="2715210"/>
          </a:xfrm>
          <a:prstGeom prst="rect">
            <a:avLst/>
          </a:prstGeom>
        </p:spPr>
      </p:pic>
    </p:spTree>
    <p:extLst>
      <p:ext uri="{BB962C8B-B14F-4D97-AF65-F5344CB8AC3E}">
        <p14:creationId xmlns:p14="http://schemas.microsoft.com/office/powerpoint/2010/main" val="6141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6519446"/>
            <a:ext cx="5867400" cy="338554"/>
          </a:xfrm>
          <a:prstGeom prst="rect">
            <a:avLst/>
          </a:prstGeom>
          <a:noFill/>
        </p:spPr>
        <p:txBody>
          <a:bodyPr wrap="square" rtlCol="0">
            <a:spAutoFit/>
          </a:bodyPr>
          <a:lstStyle/>
          <a:p>
            <a:r>
              <a:rPr lang="en-US" sz="1600" dirty="0"/>
              <a:t>Mosiah 26:39</a:t>
            </a:r>
          </a:p>
        </p:txBody>
      </p:sp>
      <p:sp>
        <p:nvSpPr>
          <p:cNvPr id="13" name="TextBox 12"/>
          <p:cNvSpPr txBox="1"/>
          <p:nvPr/>
        </p:nvSpPr>
        <p:spPr>
          <a:xfrm>
            <a:off x="6019800" y="4419600"/>
            <a:ext cx="4267200" cy="1815882"/>
          </a:xfrm>
          <a:prstGeom prst="rect">
            <a:avLst/>
          </a:prstGeom>
          <a:noFill/>
        </p:spPr>
        <p:txBody>
          <a:bodyPr wrap="square" rtlCol="0">
            <a:spAutoFit/>
          </a:bodyPr>
          <a:lstStyle/>
          <a:p>
            <a:r>
              <a:rPr lang="en-US" sz="2800" dirty="0">
                <a:solidFill>
                  <a:srgbClr val="00B0F0"/>
                </a:solidFill>
              </a:rPr>
              <a:t>When there is righteousness among a people what is their economic and social status?</a:t>
            </a:r>
          </a:p>
        </p:txBody>
      </p:sp>
      <p:sp>
        <p:nvSpPr>
          <p:cNvPr id="18" name="TextBox 17"/>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Prosperity and Peace</a:t>
            </a:r>
          </a:p>
        </p:txBody>
      </p:sp>
      <p:sp>
        <p:nvSpPr>
          <p:cNvPr id="20" name="TextBox 19"/>
          <p:cNvSpPr txBox="1"/>
          <p:nvPr/>
        </p:nvSpPr>
        <p:spPr>
          <a:xfrm>
            <a:off x="1828800" y="1219201"/>
            <a:ext cx="4876800" cy="2246769"/>
          </a:xfrm>
          <a:prstGeom prst="rect">
            <a:avLst/>
          </a:prstGeom>
          <a:noFill/>
        </p:spPr>
        <p:txBody>
          <a:bodyPr wrap="square" rtlCol="0">
            <a:spAutoFit/>
          </a:bodyPr>
          <a:lstStyle/>
          <a:p>
            <a:r>
              <a:rPr lang="en-US" sz="2800" dirty="0">
                <a:solidFill>
                  <a:srgbClr val="00B0F0"/>
                </a:solidFill>
              </a:rPr>
              <a:t>When there is wickedness among a people, what happens to their economic and social status? </a:t>
            </a:r>
          </a:p>
          <a:p>
            <a:endParaRPr lang="en-US" sz="2800" dirty="0">
              <a:solidFill>
                <a:srgbClr val="00B0F0"/>
              </a:solidFill>
            </a:endParaRPr>
          </a:p>
        </p:txBody>
      </p:sp>
      <p:pic>
        <p:nvPicPr>
          <p:cNvPr id="3" name="Picture 2">
            <a:extLst>
              <a:ext uri="{FF2B5EF4-FFF2-40B4-BE49-F238E27FC236}">
                <a16:creationId xmlns:a16="http://schemas.microsoft.com/office/drawing/2014/main" id="{2FB5DEAA-3B74-40E1-A653-C1ED09F4D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071" y="1136727"/>
            <a:ext cx="3548929" cy="2998910"/>
          </a:xfrm>
          <a:prstGeom prst="rect">
            <a:avLst/>
          </a:prstGeom>
        </p:spPr>
      </p:pic>
      <p:pic>
        <p:nvPicPr>
          <p:cNvPr id="5" name="Picture 4">
            <a:extLst>
              <a:ext uri="{FF2B5EF4-FFF2-40B4-BE49-F238E27FC236}">
                <a16:creationId xmlns:a16="http://schemas.microsoft.com/office/drawing/2014/main" id="{86C79C45-41E4-4FD6-B251-5814F2C18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3336515"/>
            <a:ext cx="4597111" cy="3064741"/>
          </a:xfrm>
          <a:prstGeom prst="rect">
            <a:avLst/>
          </a:prstGeom>
        </p:spPr>
      </p:pic>
    </p:spTree>
    <p:extLst>
      <p:ext uri="{BB962C8B-B14F-4D97-AF65-F5344CB8AC3E}">
        <p14:creationId xmlns:p14="http://schemas.microsoft.com/office/powerpoint/2010/main" val="11419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1727" y="214747"/>
            <a:ext cx="8610600" cy="4247317"/>
          </a:xfrm>
          <a:prstGeom prst="rect">
            <a:avLst/>
          </a:prstGeom>
          <a:noFill/>
        </p:spPr>
        <p:txBody>
          <a:bodyPr wrap="square" rtlCol="0">
            <a:spAutoFit/>
          </a:bodyPr>
          <a:lstStyle/>
          <a:p>
            <a:r>
              <a:rPr lang="en-US" dirty="0"/>
              <a:t>Sources:</a:t>
            </a:r>
          </a:p>
          <a:p>
            <a:endParaRPr lang="en-US" dirty="0"/>
          </a:p>
          <a:p>
            <a:r>
              <a:rPr lang="en-US" dirty="0"/>
              <a:t>Video:</a:t>
            </a:r>
          </a:p>
          <a:p>
            <a:r>
              <a:rPr lang="en-US" dirty="0"/>
              <a:t>Atonement, Not a One-Time Thing (3:01)</a:t>
            </a:r>
          </a:p>
          <a:p>
            <a:endParaRPr lang="en-US" dirty="0"/>
          </a:p>
          <a:p>
            <a:endParaRPr lang="en-US" dirty="0"/>
          </a:p>
          <a:p>
            <a:pPr fontAlgn="base"/>
            <a:r>
              <a:rPr lang="en-US" dirty="0"/>
              <a:t>Henry B. Eyring (“A Living Testimony,” </a:t>
            </a:r>
            <a:r>
              <a:rPr lang="en-US" i="1" dirty="0"/>
              <a:t>Ensign</a:t>
            </a:r>
            <a:r>
              <a:rPr lang="en-US" dirty="0"/>
              <a:t> or </a:t>
            </a:r>
            <a:r>
              <a:rPr lang="en-US" i="1" dirty="0"/>
              <a:t>Liahona, </a:t>
            </a:r>
            <a:r>
              <a:rPr lang="en-US" dirty="0"/>
              <a:t>May 2011, 127).</a:t>
            </a:r>
          </a:p>
          <a:p>
            <a:pPr fontAlgn="base"/>
            <a:endParaRPr lang="en-US" dirty="0"/>
          </a:p>
          <a:p>
            <a:pPr fontAlgn="base"/>
            <a:r>
              <a:rPr lang="en-US" dirty="0"/>
              <a:t>John Taylor April Conf. 1880</a:t>
            </a:r>
          </a:p>
          <a:p>
            <a:pPr fontAlgn="base"/>
            <a:endParaRPr lang="en-US" dirty="0"/>
          </a:p>
          <a:p>
            <a:pPr fontAlgn="base"/>
            <a:r>
              <a:rPr lang="en-US" dirty="0"/>
              <a:t>Joseph Fielding </a:t>
            </a:r>
            <a:r>
              <a:rPr lang="en-US" dirty="0" err="1"/>
              <a:t>McConkie</a:t>
            </a:r>
            <a:r>
              <a:rPr lang="en-US" dirty="0"/>
              <a:t> and Robert L. Millet Doctrinal Commentary on the Book of Mormon Vol. 2 p. 298</a:t>
            </a:r>
          </a:p>
          <a:p>
            <a:pPr fontAlgn="base"/>
            <a:endParaRPr lang="en-US" dirty="0"/>
          </a:p>
          <a:p>
            <a:pPr fontAlgn="base"/>
            <a:r>
              <a:rPr lang="en-US" dirty="0"/>
              <a:t>Spencer W. Kimball </a:t>
            </a:r>
            <a:r>
              <a:rPr lang="en-US" i="1" dirty="0"/>
              <a:t>Miracle of Forgiveness </a:t>
            </a:r>
            <a:r>
              <a:rPr lang="en-US" dirty="0"/>
              <a:t>p. 177, 203-204, 263</a:t>
            </a:r>
          </a:p>
          <a:p>
            <a:endParaRPr lang="en-US" dirty="0"/>
          </a:p>
        </p:txBody>
      </p:sp>
      <p:sp>
        <p:nvSpPr>
          <p:cNvPr id="4" name="Footer Placeholder 14">
            <a:extLst>
              <a:ext uri="{FF2B5EF4-FFF2-40B4-BE49-F238E27FC236}">
                <a16:creationId xmlns:a16="http://schemas.microsoft.com/office/drawing/2014/main" id="{A22C46C7-19A5-42E2-9920-ECABB87213F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5" name="Group 4">
            <a:extLst>
              <a:ext uri="{FF2B5EF4-FFF2-40B4-BE49-F238E27FC236}">
                <a16:creationId xmlns:a16="http://schemas.microsoft.com/office/drawing/2014/main" id="{140F7FFE-B604-4DA9-8965-0BBEC3E15802}"/>
              </a:ext>
            </a:extLst>
          </p:cNvPr>
          <p:cNvGrpSpPr/>
          <p:nvPr/>
        </p:nvGrpSpPr>
        <p:grpSpPr>
          <a:xfrm>
            <a:off x="4473446" y="602963"/>
            <a:ext cx="899662" cy="1139572"/>
            <a:chOff x="7543800" y="3810000"/>
            <a:chExt cx="1143000" cy="1447800"/>
          </a:xfrm>
        </p:grpSpPr>
        <p:sp>
          <p:nvSpPr>
            <p:cNvPr id="6" name="Trapezoid 5">
              <a:extLst>
                <a:ext uri="{FF2B5EF4-FFF2-40B4-BE49-F238E27FC236}">
                  <a16:creationId xmlns:a16="http://schemas.microsoft.com/office/drawing/2014/main" id="{01ABC76E-D745-432E-8E4A-B0EADE84B0E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1DE20610-CE9A-44F5-A107-8CED33652A4F}"/>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04F9B02B-ADC4-49A3-B729-2948515121F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3E492FE2-59A2-4B89-BC8F-4F4923CAEA6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236DF-5DDB-4EC5-8D58-512C304448DB}"/>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EEA2BBEE-5F09-42DC-9DF1-AB53AD09AB87}"/>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9877A15A-F4A3-4BAA-ACDF-9213957A86F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9C9148-336D-4527-9C39-4FCB470D893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AEB0A5B-C3A7-454C-B940-01626B5C6E6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35A69D3-5603-4B95-99EB-71DACB2B7A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868225A8-21C3-4C1B-AA2D-2892993CEF2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E0E5822-30A9-4B38-A79E-085DDCAB8C76}"/>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A4AA434E-5D49-4357-8046-D93A64804237}"/>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02CA3810-C23A-4F12-AFA2-C3B4847F8AD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7E076A9-5289-43A8-8A99-BC046D485BC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88ABA48-3848-4DA5-A9C6-066AB2E722C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E31966-86E2-4A84-8159-7365B8F7D0F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DC2099F2-4DCD-4993-98B0-789ECD52F70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9320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Test Your Testimony</a:t>
            </a:r>
          </a:p>
        </p:txBody>
      </p:sp>
      <p:sp>
        <p:nvSpPr>
          <p:cNvPr id="7" name="TextBox 6"/>
          <p:cNvSpPr txBox="1"/>
          <p:nvPr/>
        </p:nvSpPr>
        <p:spPr>
          <a:xfrm>
            <a:off x="1524000" y="1295401"/>
            <a:ext cx="5867400" cy="584775"/>
          </a:xfrm>
          <a:prstGeom prst="rect">
            <a:avLst/>
          </a:prstGeom>
          <a:noFill/>
        </p:spPr>
        <p:txBody>
          <a:bodyPr wrap="square" rtlCol="0">
            <a:spAutoFit/>
          </a:bodyPr>
          <a:lstStyle/>
          <a:p>
            <a:r>
              <a:rPr lang="en-US" sz="1600" dirty="0"/>
              <a:t>When someone asks a question about the Church do you bear your testimony?</a:t>
            </a:r>
          </a:p>
        </p:txBody>
      </p:sp>
      <p:sp>
        <p:nvSpPr>
          <p:cNvPr id="13" name="TextBox 12"/>
          <p:cNvSpPr txBox="1"/>
          <p:nvPr/>
        </p:nvSpPr>
        <p:spPr>
          <a:xfrm>
            <a:off x="1524000" y="4648200"/>
            <a:ext cx="5867400" cy="338554"/>
          </a:xfrm>
          <a:prstGeom prst="rect">
            <a:avLst/>
          </a:prstGeom>
          <a:noFill/>
        </p:spPr>
        <p:txBody>
          <a:bodyPr wrap="square" rtlCol="0">
            <a:spAutoFit/>
          </a:bodyPr>
          <a:lstStyle/>
          <a:p>
            <a:r>
              <a:rPr lang="en-US" sz="1600" dirty="0"/>
              <a:t>How often do you bear your testimony? </a:t>
            </a:r>
          </a:p>
        </p:txBody>
      </p:sp>
      <p:sp>
        <p:nvSpPr>
          <p:cNvPr id="14" name="TextBox 13"/>
          <p:cNvSpPr txBox="1"/>
          <p:nvPr/>
        </p:nvSpPr>
        <p:spPr>
          <a:xfrm>
            <a:off x="1524000" y="3581400"/>
            <a:ext cx="5867400" cy="338554"/>
          </a:xfrm>
          <a:prstGeom prst="rect">
            <a:avLst/>
          </a:prstGeom>
          <a:noFill/>
        </p:spPr>
        <p:txBody>
          <a:bodyPr wrap="square" rtlCol="0">
            <a:spAutoFit/>
          </a:bodyPr>
          <a:lstStyle/>
          <a:p>
            <a:r>
              <a:rPr lang="en-US" sz="1600" dirty="0"/>
              <a:t>How often do you pray?</a:t>
            </a:r>
          </a:p>
        </p:txBody>
      </p:sp>
      <p:sp>
        <p:nvSpPr>
          <p:cNvPr id="16" name="TextBox 15"/>
          <p:cNvSpPr txBox="1"/>
          <p:nvPr/>
        </p:nvSpPr>
        <p:spPr>
          <a:xfrm>
            <a:off x="1524000" y="4114800"/>
            <a:ext cx="5867400" cy="338554"/>
          </a:xfrm>
          <a:prstGeom prst="rect">
            <a:avLst/>
          </a:prstGeom>
          <a:noFill/>
        </p:spPr>
        <p:txBody>
          <a:bodyPr wrap="square" rtlCol="0">
            <a:spAutoFit/>
          </a:bodyPr>
          <a:lstStyle/>
          <a:p>
            <a:r>
              <a:rPr lang="en-US" sz="1600" dirty="0"/>
              <a:t>How often do you read and study the scriptures?</a:t>
            </a:r>
          </a:p>
        </p:txBody>
      </p:sp>
      <p:sp>
        <p:nvSpPr>
          <p:cNvPr id="18" name="TextBox 17"/>
          <p:cNvSpPr txBox="1"/>
          <p:nvPr/>
        </p:nvSpPr>
        <p:spPr>
          <a:xfrm>
            <a:off x="7315200" y="914400"/>
            <a:ext cx="3581400" cy="523220"/>
          </a:xfrm>
          <a:prstGeom prst="rect">
            <a:avLst/>
          </a:prstGeom>
          <a:noFill/>
        </p:spPr>
        <p:txBody>
          <a:bodyPr wrap="square" rtlCol="0">
            <a:spAutoFit/>
          </a:bodyPr>
          <a:lstStyle/>
          <a:p>
            <a:r>
              <a:rPr lang="en-US" sz="1400" dirty="0"/>
              <a:t>Never	Sometimes	    Always</a:t>
            </a:r>
          </a:p>
          <a:p>
            <a:endParaRPr lang="en-US" sz="1400" dirty="0"/>
          </a:p>
        </p:txBody>
      </p:sp>
      <p:sp>
        <p:nvSpPr>
          <p:cNvPr id="19" name="TextBox 18"/>
          <p:cNvSpPr txBox="1"/>
          <p:nvPr/>
        </p:nvSpPr>
        <p:spPr>
          <a:xfrm>
            <a:off x="1524000" y="5181600"/>
            <a:ext cx="5867400" cy="338554"/>
          </a:xfrm>
          <a:prstGeom prst="rect">
            <a:avLst/>
          </a:prstGeom>
          <a:noFill/>
        </p:spPr>
        <p:txBody>
          <a:bodyPr wrap="square" rtlCol="0">
            <a:spAutoFit/>
          </a:bodyPr>
          <a:lstStyle/>
          <a:p>
            <a:r>
              <a:rPr lang="en-US" sz="1600" dirty="0"/>
              <a:t>How often do you feel of the Holy Spirit?</a:t>
            </a:r>
          </a:p>
        </p:txBody>
      </p:sp>
      <p:sp>
        <p:nvSpPr>
          <p:cNvPr id="20" name="TextBox 19"/>
          <p:cNvSpPr txBox="1"/>
          <p:nvPr/>
        </p:nvSpPr>
        <p:spPr>
          <a:xfrm>
            <a:off x="1524000" y="1981200"/>
            <a:ext cx="5867400" cy="338554"/>
          </a:xfrm>
          <a:prstGeom prst="rect">
            <a:avLst/>
          </a:prstGeom>
          <a:noFill/>
        </p:spPr>
        <p:txBody>
          <a:bodyPr wrap="square" rtlCol="0">
            <a:spAutoFit/>
          </a:bodyPr>
          <a:lstStyle/>
          <a:p>
            <a:r>
              <a:rPr lang="en-US" sz="1600" dirty="0"/>
              <a:t>How often do you do something nice for someone?</a:t>
            </a:r>
          </a:p>
        </p:txBody>
      </p:sp>
      <p:sp>
        <p:nvSpPr>
          <p:cNvPr id="21" name="TextBox 20"/>
          <p:cNvSpPr txBox="1"/>
          <p:nvPr/>
        </p:nvSpPr>
        <p:spPr>
          <a:xfrm>
            <a:off x="1524000" y="2514600"/>
            <a:ext cx="5867400" cy="338554"/>
          </a:xfrm>
          <a:prstGeom prst="rect">
            <a:avLst/>
          </a:prstGeom>
          <a:noFill/>
        </p:spPr>
        <p:txBody>
          <a:bodyPr wrap="square" rtlCol="0">
            <a:spAutoFit/>
          </a:bodyPr>
          <a:lstStyle/>
          <a:p>
            <a:r>
              <a:rPr lang="en-US" sz="1600" dirty="0"/>
              <a:t>How often do you take the advice from your parents?</a:t>
            </a:r>
          </a:p>
        </p:txBody>
      </p:sp>
      <p:sp>
        <p:nvSpPr>
          <p:cNvPr id="22" name="TextBox 21"/>
          <p:cNvSpPr txBox="1"/>
          <p:nvPr/>
        </p:nvSpPr>
        <p:spPr>
          <a:xfrm>
            <a:off x="1524000" y="3048000"/>
            <a:ext cx="5867400" cy="338554"/>
          </a:xfrm>
          <a:prstGeom prst="rect">
            <a:avLst/>
          </a:prstGeom>
          <a:noFill/>
        </p:spPr>
        <p:txBody>
          <a:bodyPr wrap="square" rtlCol="0">
            <a:spAutoFit/>
          </a:bodyPr>
          <a:lstStyle/>
          <a:p>
            <a:r>
              <a:rPr lang="en-US" sz="1600" dirty="0"/>
              <a:t>How often do you take council from the prophets?</a:t>
            </a:r>
          </a:p>
        </p:txBody>
      </p:sp>
      <p:sp>
        <p:nvSpPr>
          <p:cNvPr id="23" name="TextBox 22"/>
          <p:cNvSpPr txBox="1"/>
          <p:nvPr/>
        </p:nvSpPr>
        <p:spPr>
          <a:xfrm>
            <a:off x="2133600" y="5562601"/>
            <a:ext cx="8534400" cy="584775"/>
          </a:xfrm>
          <a:prstGeom prst="rect">
            <a:avLst/>
          </a:prstGeom>
          <a:noFill/>
        </p:spPr>
        <p:txBody>
          <a:bodyPr wrap="square" rtlCol="0">
            <a:spAutoFit/>
          </a:bodyPr>
          <a:lstStyle/>
          <a:p>
            <a:r>
              <a:rPr lang="en-US" sz="3200" dirty="0"/>
              <a:t>How would you describe your testimony today?</a:t>
            </a:r>
          </a:p>
        </p:txBody>
      </p:sp>
    </p:spTree>
    <p:extLst>
      <p:ext uri="{BB962C8B-B14F-4D97-AF65-F5344CB8AC3E}">
        <p14:creationId xmlns:p14="http://schemas.microsoft.com/office/powerpoint/2010/main" val="394003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01D4DA-49EB-408E-B215-031657C8BD45}"/>
              </a:ext>
            </a:extLst>
          </p:cNvPr>
          <p:cNvSpPr/>
          <p:nvPr/>
        </p:nvSpPr>
        <p:spPr>
          <a:xfrm>
            <a:off x="0" y="0"/>
            <a:ext cx="6096000" cy="3416320"/>
          </a:xfrm>
          <a:prstGeom prst="rect">
            <a:avLst/>
          </a:prstGeom>
          <a:ln>
            <a:solidFill>
              <a:schemeClr val="tx1"/>
            </a:solidFill>
          </a:ln>
        </p:spPr>
        <p:txBody>
          <a:bodyPr>
            <a:spAutoFit/>
          </a:bodyPr>
          <a:lstStyle/>
          <a:p>
            <a:pPr fontAlgn="base"/>
            <a:r>
              <a:rPr lang="en-US" b="1" i="0" dirty="0">
                <a:effectLst/>
                <a:latin typeface="Open Sans"/>
              </a:rPr>
              <a:t>“</a:t>
            </a:r>
            <a:r>
              <a:rPr lang="en-US" b="1" dirty="0">
                <a:latin typeface="Open Sans"/>
              </a:rPr>
              <a:t>Jesus Christ</a:t>
            </a:r>
            <a:r>
              <a:rPr lang="en-US" b="1" i="0" dirty="0">
                <a:effectLst/>
                <a:latin typeface="Open Sans"/>
              </a:rPr>
              <a:t> has prescribed a very clear method for us to repent and find healing in our lives</a:t>
            </a:r>
            <a:r>
              <a:rPr lang="en-US" b="0" i="0" dirty="0">
                <a:effectLst/>
                <a:latin typeface="Open Sans"/>
              </a:rPr>
              <a:t>. The cure for most mistakes can be found by seeking forgiveness through personal prayer. However, there are certain spiritual illnesses, particularly those dealing with violations of the moral law, which absolutely require the assistance and treatment of a qualified spiritual physician. …</a:t>
            </a:r>
          </a:p>
          <a:p>
            <a:pPr fontAlgn="base"/>
            <a:r>
              <a:rPr lang="en-US" b="0" i="0" dirty="0">
                <a:effectLst/>
                <a:latin typeface="Open Sans"/>
              </a:rPr>
              <a:t>“If you ‘awake to a sense of your awful situation’ [</a:t>
            </a:r>
            <a:r>
              <a:rPr lang="en-US" dirty="0">
                <a:latin typeface="Open Sans"/>
              </a:rPr>
              <a:t>Ether 8:24</a:t>
            </a:r>
            <a:r>
              <a:rPr lang="en-US" b="0" i="0" dirty="0">
                <a:effectLst/>
                <a:latin typeface="Open Sans"/>
              </a:rPr>
              <a:t>] and wish to return to full spiritual health, see your bishop. He holds the keys and can help you along the pathway of repentance” (Boyd K. Packer, </a:t>
            </a:r>
            <a:r>
              <a:rPr lang="en-US" dirty="0">
                <a:latin typeface="Open Sans"/>
              </a:rPr>
              <a:t>“The Key to Spiritual Protection,” </a:t>
            </a:r>
            <a:r>
              <a:rPr lang="en-US" b="0" i="1" dirty="0">
                <a:effectLst/>
                <a:latin typeface="Open Sans"/>
              </a:rPr>
              <a:t>Ensign</a:t>
            </a:r>
            <a:r>
              <a:rPr lang="en-US" b="0" i="0" dirty="0">
                <a:effectLst/>
                <a:latin typeface="Open Sans"/>
              </a:rPr>
              <a:t> or</a:t>
            </a:r>
            <a:r>
              <a:rPr lang="en-US" b="0" i="1" dirty="0">
                <a:effectLst/>
                <a:latin typeface="Open Sans"/>
              </a:rPr>
              <a:t> Liahona,</a:t>
            </a:r>
            <a:r>
              <a:rPr lang="en-US" b="0" i="0" dirty="0">
                <a:effectLst/>
                <a:latin typeface="Open Sans"/>
              </a:rPr>
              <a:t> Nov. 2013, 28).</a:t>
            </a:r>
          </a:p>
        </p:txBody>
      </p:sp>
      <p:sp>
        <p:nvSpPr>
          <p:cNvPr id="3" name="Rectangle 2">
            <a:extLst>
              <a:ext uri="{FF2B5EF4-FFF2-40B4-BE49-F238E27FC236}">
                <a16:creationId xmlns:a16="http://schemas.microsoft.com/office/drawing/2014/main" id="{A8EC89DE-B11B-4100-9DA9-8F7E95B95E67}"/>
              </a:ext>
            </a:extLst>
          </p:cNvPr>
          <p:cNvSpPr/>
          <p:nvPr/>
        </p:nvSpPr>
        <p:spPr>
          <a:xfrm>
            <a:off x="0" y="3416320"/>
            <a:ext cx="6096000" cy="3416320"/>
          </a:xfrm>
          <a:prstGeom prst="rect">
            <a:avLst/>
          </a:prstGeom>
          <a:ln>
            <a:solidFill>
              <a:schemeClr val="tx1"/>
            </a:solidFill>
          </a:ln>
        </p:spPr>
        <p:txBody>
          <a:bodyPr>
            <a:spAutoFit/>
          </a:bodyPr>
          <a:lstStyle/>
          <a:p>
            <a:r>
              <a:rPr lang="en-US" b="0" i="0" dirty="0">
                <a:effectLst/>
                <a:latin typeface="Open Sans"/>
              </a:rPr>
              <a:t>“</a:t>
            </a:r>
            <a:r>
              <a:rPr lang="en-US" b="1" i="0" dirty="0">
                <a:effectLst/>
                <a:latin typeface="Open Sans"/>
              </a:rPr>
              <a:t>Church discipline </a:t>
            </a:r>
            <a:r>
              <a:rPr lang="en-US" b="0" i="0" dirty="0">
                <a:effectLst/>
                <a:latin typeface="Open Sans"/>
              </a:rPr>
              <a:t>is an inspired process that takes place over a period of time. Through this process and through the Atonement of Jesus Christ, a member can receive forgiveness of sins, regain peace of mind, and gain strength to avoid transgression in the future. Church disciplinary action is not intended to be the end of the process. It is designed to help Heavenly Father’s children continue in their efforts to return to full fellowship and the full blessings of the Church. The desired result is that the person make whatever changes are necessary to repent completely” (“Church Disciplinary Councils,” </a:t>
            </a:r>
            <a:r>
              <a:rPr lang="en-US" b="0" i="1" dirty="0">
                <a:effectLst/>
                <a:latin typeface="Open Sans"/>
              </a:rPr>
              <a:t>True to the Faith: A Gospel Reference</a:t>
            </a:r>
            <a:r>
              <a:rPr lang="en-US" b="0" i="0" dirty="0">
                <a:effectLst/>
                <a:latin typeface="Open Sans"/>
              </a:rPr>
              <a:t> [2004], </a:t>
            </a:r>
            <a:r>
              <a:rPr lang="en-US" dirty="0">
                <a:latin typeface="Open Sans"/>
              </a:rPr>
              <a:t>38</a:t>
            </a:r>
            <a:r>
              <a:rPr lang="en-US" b="0" i="0" dirty="0">
                <a:effectLst/>
                <a:latin typeface="Open Sans"/>
              </a:rPr>
              <a:t>).</a:t>
            </a:r>
            <a:endParaRPr lang="en-US" dirty="0"/>
          </a:p>
        </p:txBody>
      </p:sp>
      <p:sp>
        <p:nvSpPr>
          <p:cNvPr id="4" name="Rectangle 3">
            <a:extLst>
              <a:ext uri="{FF2B5EF4-FFF2-40B4-BE49-F238E27FC236}">
                <a16:creationId xmlns:a16="http://schemas.microsoft.com/office/drawing/2014/main" id="{E341AE1A-9506-4309-B98A-9367D312DC05}"/>
              </a:ext>
            </a:extLst>
          </p:cNvPr>
          <p:cNvSpPr/>
          <p:nvPr/>
        </p:nvSpPr>
        <p:spPr>
          <a:xfrm>
            <a:off x="6096000" y="0"/>
            <a:ext cx="6096000" cy="6771084"/>
          </a:xfrm>
          <a:prstGeom prst="rect">
            <a:avLst/>
          </a:prstGeom>
          <a:ln>
            <a:solidFill>
              <a:schemeClr val="tx1"/>
            </a:solidFill>
          </a:ln>
        </p:spPr>
        <p:txBody>
          <a:bodyPr>
            <a:spAutoFit/>
          </a:bodyPr>
          <a:lstStyle/>
          <a:p>
            <a:pPr fontAlgn="base"/>
            <a:r>
              <a:rPr lang="en-US" sz="1400" b="0" i="0" dirty="0">
                <a:solidFill>
                  <a:srgbClr val="333333"/>
                </a:solidFill>
                <a:effectLst/>
              </a:rPr>
              <a:t>“Spencer W. Kimball [gave] a superb guide to </a:t>
            </a:r>
            <a:r>
              <a:rPr lang="en-US" sz="1400" dirty="0">
                <a:solidFill>
                  <a:srgbClr val="2F393A"/>
                </a:solidFill>
              </a:rPr>
              <a:t>forgiveness</a:t>
            </a:r>
            <a:r>
              <a:rPr lang="en-US" sz="1400" b="0" i="0" dirty="0">
                <a:solidFill>
                  <a:srgbClr val="333333"/>
                </a:solidFill>
                <a:effectLst/>
              </a:rPr>
              <a:t> through repentance. It has helped many find their way back. He [identified] five essential elements of repentance.</a:t>
            </a:r>
          </a:p>
          <a:p>
            <a:pPr fontAlgn="base"/>
            <a:r>
              <a:rPr lang="en-US" sz="1400" b="0" i="0" dirty="0">
                <a:solidFill>
                  <a:srgbClr val="333333"/>
                </a:solidFill>
                <a:effectLst/>
              </a:rPr>
              <a:t>“</a:t>
            </a:r>
            <a:r>
              <a:rPr lang="en-US" sz="1400" b="1" i="0" dirty="0">
                <a:solidFill>
                  <a:srgbClr val="333333"/>
                </a:solidFill>
                <a:effectLst/>
              </a:rPr>
              <a:t>Sorrow for sin.</a:t>
            </a:r>
            <a:r>
              <a:rPr lang="en-US" sz="1400" b="0" i="0" dirty="0">
                <a:solidFill>
                  <a:srgbClr val="333333"/>
                </a:solidFill>
                <a:effectLst/>
              </a:rPr>
              <a:t> Study and ponder to determine how serious the Lord defines your transgression to be. That will bring healing sorrow and remorse. It will also bring a sincere desire for change and a willingness to submit to every requirement for </a:t>
            </a:r>
            <a:r>
              <a:rPr lang="en-US" sz="1400" dirty="0">
                <a:solidFill>
                  <a:srgbClr val="2F393A"/>
                </a:solidFill>
              </a:rPr>
              <a:t>forgiveness</a:t>
            </a:r>
            <a:r>
              <a:rPr lang="en-US" sz="1400" b="0" i="0" dirty="0">
                <a:solidFill>
                  <a:srgbClr val="333333"/>
                </a:solidFill>
                <a:effectLst/>
              </a:rPr>
              <a:t>. …</a:t>
            </a:r>
          </a:p>
          <a:p>
            <a:pPr fontAlgn="base"/>
            <a:r>
              <a:rPr lang="en-US" sz="1400" dirty="0"/>
              <a:t>“</a:t>
            </a:r>
            <a:r>
              <a:rPr lang="en-US" sz="1400" b="1" dirty="0"/>
              <a:t>Abandonment of sin.</a:t>
            </a:r>
            <a:r>
              <a:rPr lang="en-US" sz="1400" dirty="0"/>
              <a:t> This is an unyielding, permanent resolve to not repeat the transgression. By keeping this commitment, the bitter aftertaste of that sin need not be experienced again. …</a:t>
            </a:r>
          </a:p>
          <a:p>
            <a:pPr fontAlgn="base"/>
            <a:r>
              <a:rPr lang="en-US" sz="1400" dirty="0"/>
              <a:t>“</a:t>
            </a:r>
            <a:r>
              <a:rPr lang="en-US" sz="1400" b="1" dirty="0"/>
              <a:t>Confession of sin.</a:t>
            </a:r>
            <a:r>
              <a:rPr lang="en-US" sz="1400" dirty="0"/>
              <a:t> You always need to confess your sins to the Lord. If they are serious transgressions, such as immorality, they need to be confessed to a bishop or stake president. Please understand that confession is not repentance. It is an essential step, but is not of itself adequate. Partial confession by mentioning lesser mistakes will not help you resolve a more serious, undisclosed transgression. Essential to forgiveness is a willingness to fully disclose to the Lord and, where necessary, His priesthood judge </a:t>
            </a:r>
            <a:r>
              <a:rPr lang="en-US" sz="1400" i="1" dirty="0"/>
              <a:t>all</a:t>
            </a:r>
            <a:r>
              <a:rPr lang="en-US" sz="1400" dirty="0"/>
              <a:t> that you have done. …</a:t>
            </a:r>
          </a:p>
          <a:p>
            <a:pPr fontAlgn="base"/>
            <a:r>
              <a:rPr lang="en-US" sz="1400" dirty="0"/>
              <a:t>“</a:t>
            </a:r>
            <a:r>
              <a:rPr lang="en-US" sz="1400" b="1" dirty="0"/>
              <a:t>Restitution for sin.</a:t>
            </a:r>
            <a:r>
              <a:rPr lang="en-US" sz="1400" dirty="0"/>
              <a:t> You must restore as far as possible all that which is stolen, damaged, or defiled. Willing restitution is concrete evidence to the Lord that you are committed to do all you can to repent.</a:t>
            </a:r>
          </a:p>
          <a:p>
            <a:pPr fontAlgn="base"/>
            <a:r>
              <a:rPr lang="en-US" sz="1400" dirty="0"/>
              <a:t>“</a:t>
            </a:r>
            <a:r>
              <a:rPr lang="en-US" sz="1400" b="1" dirty="0"/>
              <a:t>Obedience to </a:t>
            </a:r>
            <a:r>
              <a:rPr lang="en-US" sz="1400" b="1" i="1" dirty="0"/>
              <a:t>all</a:t>
            </a:r>
            <a:r>
              <a:rPr lang="en-US" sz="1400" b="1" dirty="0"/>
              <a:t> the commandments.</a:t>
            </a:r>
            <a:r>
              <a:rPr lang="en-US" sz="1400" dirty="0"/>
              <a:t> Full obedience brings the complete power of the gospel into your life with strength to focus on the abandonment of specific sins. It includes things you might not initially consider part of repentance, such as attending meetings, paying tithing, giving service, and forgiving others. …</a:t>
            </a:r>
          </a:p>
          <a:p>
            <a:pPr fontAlgn="base"/>
            <a:r>
              <a:rPr lang="en-US" sz="1400" dirty="0"/>
              <a:t>“I would add a sixth step: </a:t>
            </a:r>
            <a:r>
              <a:rPr lang="en-US" sz="1400" b="1" dirty="0"/>
              <a:t>Recognition of the Savior.</a:t>
            </a:r>
            <a:r>
              <a:rPr lang="en-US" sz="1400" dirty="0"/>
              <a:t> Of all the necessary steps to repentance, I testify that the most critically important is for you to have a conviction that forgiveness comes because of the Redeemer. It is essential to know that only on His terms can you be forgiven” (Richard G. Scott, “Finding Forgiveness,”</a:t>
            </a:r>
            <a:r>
              <a:rPr lang="en-US" sz="1400" i="1" dirty="0"/>
              <a:t> Ensign, </a:t>
            </a:r>
            <a:r>
              <a:rPr lang="en-US" sz="1400" dirty="0"/>
              <a:t>May 1995, 76).</a:t>
            </a:r>
          </a:p>
          <a:p>
            <a:pPr fontAlgn="base"/>
            <a:endParaRPr lang="en-US" sz="1400" dirty="0"/>
          </a:p>
          <a:p>
            <a:pPr fontAlgn="base"/>
            <a:endParaRPr lang="en-US" sz="1400" b="0" i="0" dirty="0">
              <a:solidFill>
                <a:srgbClr val="333333"/>
              </a:solidFill>
              <a:effectLst/>
            </a:endParaRPr>
          </a:p>
        </p:txBody>
      </p:sp>
    </p:spTree>
    <p:extLst>
      <p:ext uri="{BB962C8B-B14F-4D97-AF65-F5344CB8AC3E}">
        <p14:creationId xmlns:p14="http://schemas.microsoft.com/office/powerpoint/2010/main" val="91550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
            <a:ext cx="8763000" cy="7525137"/>
          </a:xfrm>
          <a:prstGeom prst="rect">
            <a:avLst/>
          </a:prstGeom>
        </p:spPr>
        <p:txBody>
          <a:bodyPr wrap="square">
            <a:spAutoFit/>
          </a:bodyPr>
          <a:lstStyle/>
          <a:p>
            <a:pPr fontAlgn="base"/>
            <a:r>
              <a:rPr lang="en-US" sz="1600" dirty="0"/>
              <a:t>Youth Articles: Questions about Bearing Your Testimony The Church of Jesus Christ of Latter-day Saints</a:t>
            </a:r>
          </a:p>
          <a:p>
            <a:pPr fontAlgn="base"/>
            <a:r>
              <a:rPr lang="en-US" sz="1600" cap="all" dirty="0"/>
              <a:t>ELYSE ALEXANDRIA HOLMES</a:t>
            </a:r>
          </a:p>
          <a:p>
            <a:pPr fontAlgn="base"/>
            <a:endParaRPr lang="en-US" sz="1100" cap="all" dirty="0"/>
          </a:p>
          <a:p>
            <a:pPr fontAlgn="base"/>
            <a:r>
              <a:rPr lang="en-US" sz="1100" dirty="0"/>
              <a:t>If you’ve ever asked yourself these questions, here are some answers.</a:t>
            </a:r>
          </a:p>
          <a:p>
            <a:pPr fontAlgn="base"/>
            <a:r>
              <a:rPr lang="en-US" sz="1100" i="1" dirty="0"/>
              <a:t>Do I have to share a story or experience when I bear my testimony?</a:t>
            </a:r>
            <a:endParaRPr lang="en-US" sz="1100" dirty="0"/>
          </a:p>
          <a:p>
            <a:pPr fontAlgn="base"/>
            <a:r>
              <a:rPr lang="en-US" sz="1100" dirty="0"/>
              <a:t>People often share stories or personal experiences when they bear their testimonies, and these can be a great way of describing how a testimony grew. But a story is not a testimony. A short, relevant story can help you illustrate a point, but make sure to include </a:t>
            </a:r>
            <a:r>
              <a:rPr lang="en-US" sz="1100" i="1" dirty="0"/>
              <a:t>how</a:t>
            </a:r>
            <a:r>
              <a:rPr lang="en-US" sz="1100" dirty="0"/>
              <a:t> that story enlarged your testimony and </a:t>
            </a:r>
            <a:r>
              <a:rPr lang="en-US" sz="1100" i="1" dirty="0"/>
              <a:t>what</a:t>
            </a:r>
            <a:r>
              <a:rPr lang="en-US" sz="1100" dirty="0"/>
              <a:t> gospel truths you learned from that experience. A testimony is what you </a:t>
            </a:r>
            <a:r>
              <a:rPr lang="en-US" sz="1100" i="1" dirty="0"/>
              <a:t>know</a:t>
            </a:r>
            <a:r>
              <a:rPr lang="en-US" sz="1100" dirty="0"/>
              <a:t> about the gospel, not about where you’ve been or what you’ve done.</a:t>
            </a:r>
          </a:p>
          <a:p>
            <a:pPr fontAlgn="base"/>
            <a:r>
              <a:rPr lang="en-US" sz="1100" dirty="0"/>
              <a:t>Elder David A. </a:t>
            </a:r>
            <a:r>
              <a:rPr lang="en-US" sz="1100" dirty="0" err="1"/>
              <a:t>Bednar</a:t>
            </a:r>
            <a:r>
              <a:rPr lang="en-US" sz="1100" dirty="0"/>
              <a:t> of the Quorum of the Twelve Apostles taught: “A testimony is what we know to be true in our minds and in our hearts by the witness of the Holy Ghost (see </a:t>
            </a:r>
            <a:r>
              <a:rPr lang="en-US" sz="1100" u="sng" dirty="0"/>
              <a:t>D&amp;C 8:2</a:t>
            </a:r>
            <a:r>
              <a:rPr lang="en-US" sz="1100" dirty="0"/>
              <a:t>). As we profess truth rather than admonish, exhort, or simply share interesting experiences, we invite the Holy Ghost to confirm the verity of our words.”</a:t>
            </a:r>
          </a:p>
          <a:p>
            <a:pPr fontAlgn="base"/>
            <a:r>
              <a:rPr lang="en-US" sz="1100" dirty="0"/>
              <a:t>Also, be careful about the experiences you share. Some are deeply personal to yourself or others, including stories about sin, repentance, and sacred spiritual experiences. Stories like these should not be shared in a public setting unless you feel prompted to. When you do feel prompted, keep them general, focusing on what you learned from the experience rather than the specific details of what happened.</a:t>
            </a:r>
          </a:p>
          <a:p>
            <a:pPr fontAlgn="base"/>
            <a:endParaRPr lang="en-US" sz="1100" dirty="0"/>
          </a:p>
          <a:p>
            <a:pPr fontAlgn="base"/>
            <a:r>
              <a:rPr lang="en-US" sz="1100" i="1" dirty="0"/>
              <a:t>Do I have to express thanks or love in my testimony?</a:t>
            </a:r>
            <a:endParaRPr lang="en-US" sz="1100" dirty="0"/>
          </a:p>
          <a:p>
            <a:pPr fontAlgn="base"/>
            <a:r>
              <a:rPr lang="en-US" sz="1100" dirty="0"/>
              <a:t>While it is not inappropriate to express love or appreciation when you bear your testimony, these expressions are not considered a testimony. Testimonies focus on what you have learned spiritually about the gospel. Expressions of love or gratitude should not replace a testimony.</a:t>
            </a:r>
          </a:p>
          <a:p>
            <a:pPr fontAlgn="base"/>
            <a:r>
              <a:rPr lang="en-US" sz="1100" dirty="0"/>
              <a:t>Elder M. Russell Ballard of the Quorum of the Twelve Apostles said, “[I] worry that too many of our members’ testimonies linger on ‘I am thankful’ and ‘I love,’ and too few are able to say with humble but sincere clarity, ‘I know.’”</a:t>
            </a:r>
          </a:p>
          <a:p>
            <a:pPr fontAlgn="base"/>
            <a:endParaRPr lang="en-US" sz="1100" u="sng" dirty="0"/>
          </a:p>
          <a:p>
            <a:pPr fontAlgn="base"/>
            <a:r>
              <a:rPr lang="en-US" sz="1100" i="1" dirty="0"/>
              <a:t>Do I have to cry or show emotion to have a real testimony?</a:t>
            </a:r>
            <a:endParaRPr lang="en-US" sz="1100" dirty="0"/>
          </a:p>
          <a:p>
            <a:pPr fontAlgn="base"/>
            <a:r>
              <a:rPr lang="en-US" sz="1100" dirty="0"/>
              <a:t>Many people cry or show emotion when they bear testimony or feel the Spirit strongly, but not everyone has the same emotional reaction when he or she feels the Spirit. You do not have to express emotion the same way as others when you bear testimony.</a:t>
            </a:r>
          </a:p>
          <a:p>
            <a:pPr fontAlgn="base"/>
            <a:r>
              <a:rPr lang="en-US" sz="1100" dirty="0"/>
              <a:t>President Howard W. Hunter (1907–95) said: “I get concerned when it appears that strong emotion or free-flowing tears are equated with the presence of the Spirit. Certainly the Spirit of the Lord can bring strong emotional feelings, including tears, but that outward manifestation ought not to be confused with the presence of the Spirit itself.”</a:t>
            </a:r>
          </a:p>
          <a:p>
            <a:pPr fontAlgn="base"/>
            <a:endParaRPr lang="en-US" sz="1100" dirty="0"/>
          </a:p>
          <a:p>
            <a:pPr fontAlgn="base"/>
            <a:r>
              <a:rPr lang="en-US" sz="1100" i="1" dirty="0"/>
              <a:t>If I’m not sure I have a testimony, do I still try to share it?</a:t>
            </a:r>
            <a:endParaRPr lang="en-US" sz="1100" dirty="0"/>
          </a:p>
          <a:p>
            <a:pPr fontAlgn="base"/>
            <a:r>
              <a:rPr lang="en-US" sz="1100" dirty="0"/>
              <a:t>It’s easy to feel like your testimony isn’t strong enough or worth sharing, but as you share your testimony, you will find how much of a testimony you really have! Do not be afraid to bear your testimony. You will find that the more you share your testimony, the more it grows.</a:t>
            </a:r>
          </a:p>
          <a:p>
            <a:pPr fontAlgn="base"/>
            <a:br>
              <a:rPr lang="en-US" sz="1100" dirty="0"/>
            </a:br>
            <a:r>
              <a:rPr lang="en-US" sz="1100" dirty="0"/>
              <a:t> President Boyd K. Packer, President of the Quorum of the Twelve Apostles, said:</a:t>
            </a:r>
          </a:p>
          <a:p>
            <a:pPr fontAlgn="base"/>
            <a:r>
              <a:rPr lang="en-US" sz="1100" dirty="0"/>
              <a:t>“It is not unusual to have a missionary say, ‘How can I bear testimony until I get one? How can I testify that God lives, that Jesus is the Christ, and that the gospel is true? If I do not have such a testimony, would that not be dishonest?’</a:t>
            </a:r>
          </a:p>
          <a:p>
            <a:pPr fontAlgn="base"/>
            <a:r>
              <a:rPr lang="en-US" sz="1100" dirty="0"/>
              <a:t>“Oh, if I could teach you this one principle: </a:t>
            </a:r>
            <a:r>
              <a:rPr lang="en-US" sz="1100" i="1" dirty="0"/>
              <a:t>a testimony is to be found in the bearing of it!</a:t>
            </a:r>
            <a:endParaRPr lang="en-US" sz="1100" dirty="0"/>
          </a:p>
          <a:p>
            <a:pPr fontAlgn="base"/>
            <a:r>
              <a:rPr lang="en-US" sz="1100" dirty="0"/>
              <a:t>“Somewhere in your quest for spiritual knowledge, there is that ‘leap of faith,’ as the philosophers call it. It is the moment when you have gone to the edge of the light and stepped into the darkness to discover that the way is lighted ahead for just a footstep or two.”</a:t>
            </a:r>
          </a:p>
          <a:p>
            <a:endParaRPr lang="en-US" sz="1100" dirty="0"/>
          </a:p>
          <a:p>
            <a:pPr fontAlgn="base"/>
            <a:endParaRPr lang="en-US" sz="1100" dirty="0"/>
          </a:p>
          <a:p>
            <a:pPr fontAlgn="base"/>
            <a:endParaRPr lang="en-US" sz="1100" dirty="0"/>
          </a:p>
          <a:p>
            <a:pPr fontAlgn="base"/>
            <a:endParaRPr lang="en-US" sz="1100" dirty="0"/>
          </a:p>
        </p:txBody>
      </p:sp>
    </p:spTree>
    <p:extLst>
      <p:ext uri="{BB962C8B-B14F-4D97-AF65-F5344CB8AC3E}">
        <p14:creationId xmlns:p14="http://schemas.microsoft.com/office/powerpoint/2010/main" val="182792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bddwood.com/wp-content/uploads/2013/05/faux-wood-blinds5.jpg"/>
          <p:cNvPicPr>
            <a:picLocks noChangeAspect="1" noChangeArrowheads="1"/>
          </p:cNvPicPr>
          <p:nvPr/>
        </p:nvPicPr>
        <p:blipFill>
          <a:blip r:embed="rId2" cstate="print">
            <a:duotone>
              <a:schemeClr val="accent2">
                <a:shade val="45000"/>
                <a:satMod val="135000"/>
              </a:schemeClr>
              <a:prstClr val="white"/>
            </a:duotone>
          </a:blip>
          <a:srcRect l="33123" t="17476" r="29614" b="21359"/>
          <a:stretch>
            <a:fillRect/>
          </a:stretch>
        </p:blipFill>
        <p:spPr bwMode="auto">
          <a:xfrm>
            <a:off x="0" y="0"/>
            <a:ext cx="12192000" cy="6858000"/>
          </a:xfrm>
          <a:prstGeom prst="rect">
            <a:avLst/>
          </a:prstGeom>
          <a:noFill/>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Test Your Testimony</a:t>
            </a:r>
          </a:p>
        </p:txBody>
      </p:sp>
      <p:sp>
        <p:nvSpPr>
          <p:cNvPr id="7" name="TextBox 6"/>
          <p:cNvSpPr txBox="1"/>
          <p:nvPr/>
        </p:nvSpPr>
        <p:spPr>
          <a:xfrm>
            <a:off x="1524000" y="1295401"/>
            <a:ext cx="5867400" cy="584775"/>
          </a:xfrm>
          <a:prstGeom prst="rect">
            <a:avLst/>
          </a:prstGeom>
          <a:noFill/>
        </p:spPr>
        <p:txBody>
          <a:bodyPr wrap="square" rtlCol="0">
            <a:spAutoFit/>
          </a:bodyPr>
          <a:lstStyle/>
          <a:p>
            <a:r>
              <a:rPr lang="en-US" sz="1600" dirty="0"/>
              <a:t>When someone asks a question about the Church do you bear your testimony?</a:t>
            </a:r>
          </a:p>
        </p:txBody>
      </p:sp>
      <p:sp>
        <p:nvSpPr>
          <p:cNvPr id="13" name="TextBox 12"/>
          <p:cNvSpPr txBox="1"/>
          <p:nvPr/>
        </p:nvSpPr>
        <p:spPr>
          <a:xfrm>
            <a:off x="1524000" y="4648200"/>
            <a:ext cx="5867400" cy="338554"/>
          </a:xfrm>
          <a:prstGeom prst="rect">
            <a:avLst/>
          </a:prstGeom>
          <a:noFill/>
        </p:spPr>
        <p:txBody>
          <a:bodyPr wrap="square" rtlCol="0">
            <a:spAutoFit/>
          </a:bodyPr>
          <a:lstStyle/>
          <a:p>
            <a:r>
              <a:rPr lang="en-US" sz="1600" dirty="0"/>
              <a:t>How often do you bear your testimony? </a:t>
            </a:r>
          </a:p>
        </p:txBody>
      </p:sp>
      <p:sp>
        <p:nvSpPr>
          <p:cNvPr id="14" name="TextBox 13"/>
          <p:cNvSpPr txBox="1"/>
          <p:nvPr/>
        </p:nvSpPr>
        <p:spPr>
          <a:xfrm>
            <a:off x="1524000" y="3581400"/>
            <a:ext cx="5867400" cy="338554"/>
          </a:xfrm>
          <a:prstGeom prst="rect">
            <a:avLst/>
          </a:prstGeom>
          <a:noFill/>
        </p:spPr>
        <p:txBody>
          <a:bodyPr wrap="square" rtlCol="0">
            <a:spAutoFit/>
          </a:bodyPr>
          <a:lstStyle/>
          <a:p>
            <a:r>
              <a:rPr lang="en-US" sz="1600" dirty="0"/>
              <a:t>How often do you pray?</a:t>
            </a:r>
          </a:p>
        </p:txBody>
      </p:sp>
      <p:sp>
        <p:nvSpPr>
          <p:cNvPr id="16" name="TextBox 15"/>
          <p:cNvSpPr txBox="1"/>
          <p:nvPr/>
        </p:nvSpPr>
        <p:spPr>
          <a:xfrm>
            <a:off x="1524000" y="4114800"/>
            <a:ext cx="5867400" cy="338554"/>
          </a:xfrm>
          <a:prstGeom prst="rect">
            <a:avLst/>
          </a:prstGeom>
          <a:noFill/>
        </p:spPr>
        <p:txBody>
          <a:bodyPr wrap="square" rtlCol="0">
            <a:spAutoFit/>
          </a:bodyPr>
          <a:lstStyle/>
          <a:p>
            <a:r>
              <a:rPr lang="en-US" sz="1600" dirty="0"/>
              <a:t>How often do you read and study the scriptures?</a:t>
            </a:r>
          </a:p>
        </p:txBody>
      </p:sp>
      <p:sp>
        <p:nvSpPr>
          <p:cNvPr id="18" name="TextBox 17"/>
          <p:cNvSpPr txBox="1"/>
          <p:nvPr/>
        </p:nvSpPr>
        <p:spPr>
          <a:xfrm>
            <a:off x="7315200" y="914400"/>
            <a:ext cx="3581400" cy="523220"/>
          </a:xfrm>
          <a:prstGeom prst="rect">
            <a:avLst/>
          </a:prstGeom>
          <a:noFill/>
        </p:spPr>
        <p:txBody>
          <a:bodyPr wrap="square" rtlCol="0">
            <a:spAutoFit/>
          </a:bodyPr>
          <a:lstStyle/>
          <a:p>
            <a:r>
              <a:rPr lang="en-US" sz="1400" dirty="0"/>
              <a:t>Never	Sometimes	    Always</a:t>
            </a:r>
          </a:p>
          <a:p>
            <a:endParaRPr lang="en-US" sz="1400" dirty="0"/>
          </a:p>
        </p:txBody>
      </p:sp>
      <p:sp>
        <p:nvSpPr>
          <p:cNvPr id="19" name="TextBox 18"/>
          <p:cNvSpPr txBox="1"/>
          <p:nvPr/>
        </p:nvSpPr>
        <p:spPr>
          <a:xfrm>
            <a:off x="1524000" y="5181600"/>
            <a:ext cx="5867400" cy="338554"/>
          </a:xfrm>
          <a:prstGeom prst="rect">
            <a:avLst/>
          </a:prstGeom>
          <a:noFill/>
        </p:spPr>
        <p:txBody>
          <a:bodyPr wrap="square" rtlCol="0">
            <a:spAutoFit/>
          </a:bodyPr>
          <a:lstStyle/>
          <a:p>
            <a:r>
              <a:rPr lang="en-US" sz="1600" dirty="0"/>
              <a:t>How often do you feel of the Holy Spirit?</a:t>
            </a:r>
          </a:p>
        </p:txBody>
      </p:sp>
      <p:sp>
        <p:nvSpPr>
          <p:cNvPr id="20" name="TextBox 19"/>
          <p:cNvSpPr txBox="1"/>
          <p:nvPr/>
        </p:nvSpPr>
        <p:spPr>
          <a:xfrm>
            <a:off x="1524000" y="1981200"/>
            <a:ext cx="5867400" cy="338554"/>
          </a:xfrm>
          <a:prstGeom prst="rect">
            <a:avLst/>
          </a:prstGeom>
          <a:noFill/>
        </p:spPr>
        <p:txBody>
          <a:bodyPr wrap="square" rtlCol="0">
            <a:spAutoFit/>
          </a:bodyPr>
          <a:lstStyle/>
          <a:p>
            <a:r>
              <a:rPr lang="en-US" sz="1600" dirty="0"/>
              <a:t>How often do you do something nice for someone?</a:t>
            </a:r>
          </a:p>
        </p:txBody>
      </p:sp>
      <p:sp>
        <p:nvSpPr>
          <p:cNvPr id="21" name="TextBox 20"/>
          <p:cNvSpPr txBox="1"/>
          <p:nvPr/>
        </p:nvSpPr>
        <p:spPr>
          <a:xfrm>
            <a:off x="1524000" y="2514600"/>
            <a:ext cx="5867400" cy="338554"/>
          </a:xfrm>
          <a:prstGeom prst="rect">
            <a:avLst/>
          </a:prstGeom>
          <a:noFill/>
        </p:spPr>
        <p:txBody>
          <a:bodyPr wrap="square" rtlCol="0">
            <a:spAutoFit/>
          </a:bodyPr>
          <a:lstStyle/>
          <a:p>
            <a:r>
              <a:rPr lang="en-US" sz="1600" dirty="0"/>
              <a:t>How often do you take the advice from your parents?</a:t>
            </a:r>
          </a:p>
        </p:txBody>
      </p:sp>
      <p:sp>
        <p:nvSpPr>
          <p:cNvPr id="22" name="TextBox 21"/>
          <p:cNvSpPr txBox="1"/>
          <p:nvPr/>
        </p:nvSpPr>
        <p:spPr>
          <a:xfrm>
            <a:off x="1524000" y="3048000"/>
            <a:ext cx="5867400" cy="338554"/>
          </a:xfrm>
          <a:prstGeom prst="rect">
            <a:avLst/>
          </a:prstGeom>
          <a:noFill/>
        </p:spPr>
        <p:txBody>
          <a:bodyPr wrap="square" rtlCol="0">
            <a:spAutoFit/>
          </a:bodyPr>
          <a:lstStyle/>
          <a:p>
            <a:r>
              <a:rPr lang="en-US" sz="1600" dirty="0"/>
              <a:t>How often do you take council from the prophets?</a:t>
            </a:r>
          </a:p>
        </p:txBody>
      </p:sp>
      <p:sp>
        <p:nvSpPr>
          <p:cNvPr id="23" name="TextBox 22"/>
          <p:cNvSpPr txBox="1"/>
          <p:nvPr/>
        </p:nvSpPr>
        <p:spPr>
          <a:xfrm>
            <a:off x="2133600" y="5562601"/>
            <a:ext cx="8534400" cy="584775"/>
          </a:xfrm>
          <a:prstGeom prst="rect">
            <a:avLst/>
          </a:prstGeom>
          <a:noFill/>
        </p:spPr>
        <p:txBody>
          <a:bodyPr wrap="square" rtlCol="0">
            <a:spAutoFit/>
          </a:bodyPr>
          <a:lstStyle/>
          <a:p>
            <a:r>
              <a:rPr lang="en-US" sz="3200" dirty="0">
                <a:solidFill>
                  <a:srgbClr val="00B0F0"/>
                </a:solidFill>
              </a:rPr>
              <a:t>How would you describe your testimony today?</a:t>
            </a:r>
          </a:p>
        </p:txBody>
      </p:sp>
    </p:spTree>
    <p:extLst>
      <p:ext uri="{BB962C8B-B14F-4D97-AF65-F5344CB8AC3E}">
        <p14:creationId xmlns:p14="http://schemas.microsoft.com/office/powerpoint/2010/main" val="37619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ppt_x</p:attrName>
                                        </p:attrNameLst>
                                      </p:cBhvr>
                                      <p:tavLst>
                                        <p:tav tm="0">
                                          <p:val>
                                            <p:strVal val="#ppt_x-.2"/>
                                          </p:val>
                                        </p:tav>
                                        <p:tav tm="100000">
                                          <p:val>
                                            <p:strVal val="#ppt_x"/>
                                          </p:val>
                                        </p:tav>
                                      </p:tavLst>
                                    </p:anim>
                                    <p:anim calcmode="lin" valueType="num">
                                      <p:cBhvr>
                                        <p:cTn id="4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The Rising Generation</a:t>
            </a:r>
          </a:p>
        </p:txBody>
      </p:sp>
      <p:sp>
        <p:nvSpPr>
          <p:cNvPr id="7" name="TextBox 6"/>
          <p:cNvSpPr txBox="1"/>
          <p:nvPr/>
        </p:nvSpPr>
        <p:spPr>
          <a:xfrm>
            <a:off x="1828800" y="990600"/>
            <a:ext cx="5867400" cy="1815882"/>
          </a:xfrm>
          <a:prstGeom prst="rect">
            <a:avLst/>
          </a:prstGeom>
          <a:noFill/>
        </p:spPr>
        <p:txBody>
          <a:bodyPr wrap="square" rtlCol="0">
            <a:spAutoFit/>
          </a:bodyPr>
          <a:lstStyle/>
          <a:p>
            <a:pPr fontAlgn="base"/>
            <a:r>
              <a:rPr lang="en-US" sz="1600" dirty="0"/>
              <a:t>The Children during King Benjamin’s time grew up and:</a:t>
            </a:r>
          </a:p>
          <a:p>
            <a:pPr fontAlgn="base"/>
            <a:endParaRPr lang="en-US" sz="1600" dirty="0"/>
          </a:p>
          <a:p>
            <a:pPr fontAlgn="base"/>
            <a:r>
              <a:rPr lang="en-US" sz="1600" dirty="0"/>
              <a:t>Did not believe in traditions of their fathers</a:t>
            </a:r>
          </a:p>
          <a:p>
            <a:pPr fontAlgn="base"/>
            <a:endParaRPr lang="en-US" sz="1600" dirty="0"/>
          </a:p>
          <a:p>
            <a:pPr fontAlgn="base"/>
            <a:r>
              <a:rPr lang="en-US" sz="1600" dirty="0"/>
              <a:t>Did not believe in the resurrection</a:t>
            </a:r>
          </a:p>
          <a:p>
            <a:pPr fontAlgn="base"/>
            <a:endParaRPr lang="en-US" sz="1600" dirty="0"/>
          </a:p>
          <a:p>
            <a:pPr fontAlgn="base"/>
            <a:r>
              <a:rPr lang="en-US" sz="1600" dirty="0"/>
              <a:t>Did not believe in the coming of Christ</a:t>
            </a:r>
          </a:p>
        </p:txBody>
      </p:sp>
      <p:sp>
        <p:nvSpPr>
          <p:cNvPr id="17" name="TextBox 16"/>
          <p:cNvSpPr txBox="1"/>
          <p:nvPr/>
        </p:nvSpPr>
        <p:spPr>
          <a:xfrm>
            <a:off x="3886200" y="3200400"/>
            <a:ext cx="4495800" cy="1569660"/>
          </a:xfrm>
          <a:prstGeom prst="rect">
            <a:avLst/>
          </a:prstGeom>
          <a:noFill/>
        </p:spPr>
        <p:txBody>
          <a:bodyPr wrap="square" rtlCol="0">
            <a:spAutoFit/>
          </a:bodyPr>
          <a:lstStyle/>
          <a:p>
            <a:pPr fontAlgn="base"/>
            <a:r>
              <a:rPr lang="en-US" sz="1600" dirty="0"/>
              <a:t>Not understanding the word of God</a:t>
            </a:r>
          </a:p>
          <a:p>
            <a:pPr fontAlgn="base"/>
            <a:r>
              <a:rPr lang="en-US" sz="1600" dirty="0"/>
              <a:t>Hardened Hearts</a:t>
            </a:r>
          </a:p>
          <a:p>
            <a:pPr fontAlgn="base"/>
            <a:r>
              <a:rPr lang="en-US" sz="1600" dirty="0"/>
              <a:t>Not be baptized or join the Church</a:t>
            </a:r>
          </a:p>
          <a:p>
            <a:pPr fontAlgn="base"/>
            <a:endParaRPr lang="en-US" sz="1600" dirty="0"/>
          </a:p>
          <a:p>
            <a:pPr fontAlgn="base"/>
            <a:r>
              <a:rPr lang="en-US" sz="1600" dirty="0"/>
              <a:t>Separated themselves—did not associate with the things of God</a:t>
            </a:r>
          </a:p>
        </p:txBody>
      </p:sp>
      <p:grpSp>
        <p:nvGrpSpPr>
          <p:cNvPr id="24" name="Group 35"/>
          <p:cNvGrpSpPr/>
          <p:nvPr/>
        </p:nvGrpSpPr>
        <p:grpSpPr>
          <a:xfrm>
            <a:off x="4191001" y="4953000"/>
            <a:ext cx="1793823" cy="1411574"/>
            <a:chOff x="3642609" y="950626"/>
            <a:chExt cx="3028014" cy="2991787"/>
          </a:xfrm>
        </p:grpSpPr>
        <p:grpSp>
          <p:nvGrpSpPr>
            <p:cNvPr id="25" name="Group 28"/>
            <p:cNvGrpSpPr/>
            <p:nvPr/>
          </p:nvGrpSpPr>
          <p:grpSpPr>
            <a:xfrm>
              <a:off x="3642609" y="950626"/>
              <a:ext cx="1184223" cy="2966779"/>
              <a:chOff x="3642609" y="950626"/>
              <a:chExt cx="1184223" cy="2966779"/>
            </a:xfrm>
          </p:grpSpPr>
          <p:sp>
            <p:nvSpPr>
              <p:cNvPr id="32" name="Oval 31"/>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4"/>
            <p:cNvGrpSpPr/>
            <p:nvPr/>
          </p:nvGrpSpPr>
          <p:grpSpPr>
            <a:xfrm>
              <a:off x="5334001" y="990600"/>
              <a:ext cx="1336622" cy="2951813"/>
              <a:chOff x="5486399" y="990600"/>
              <a:chExt cx="1184223" cy="2774405"/>
            </a:xfrm>
          </p:grpSpPr>
          <p:sp>
            <p:nvSpPr>
              <p:cNvPr id="27" name="Oval 26"/>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5"/>
          <p:cNvGrpSpPr/>
          <p:nvPr/>
        </p:nvGrpSpPr>
        <p:grpSpPr>
          <a:xfrm>
            <a:off x="2133601" y="4953000"/>
            <a:ext cx="1793823" cy="1411574"/>
            <a:chOff x="3642609" y="950626"/>
            <a:chExt cx="3028014" cy="2991787"/>
          </a:xfrm>
        </p:grpSpPr>
        <p:grpSp>
          <p:nvGrpSpPr>
            <p:cNvPr id="38" name="Group 28"/>
            <p:cNvGrpSpPr/>
            <p:nvPr/>
          </p:nvGrpSpPr>
          <p:grpSpPr>
            <a:xfrm>
              <a:off x="3642609" y="950626"/>
              <a:ext cx="1184223" cy="2966779"/>
              <a:chOff x="3642609" y="950626"/>
              <a:chExt cx="1184223" cy="2966779"/>
            </a:xfrm>
          </p:grpSpPr>
          <p:sp>
            <p:nvSpPr>
              <p:cNvPr id="45" name="Oval 44"/>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4"/>
            <p:cNvGrpSpPr/>
            <p:nvPr/>
          </p:nvGrpSpPr>
          <p:grpSpPr>
            <a:xfrm>
              <a:off x="5334001" y="990600"/>
              <a:ext cx="1336622" cy="2951813"/>
              <a:chOff x="5486399" y="990600"/>
              <a:chExt cx="1184223" cy="2774405"/>
            </a:xfrm>
          </p:grpSpPr>
          <p:sp>
            <p:nvSpPr>
              <p:cNvPr id="40" name="Oval 39"/>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8229600" y="838200"/>
            <a:ext cx="2082800" cy="5638800"/>
            <a:chOff x="381000" y="228600"/>
            <a:chExt cx="2355273" cy="6400800"/>
          </a:xfrm>
        </p:grpSpPr>
        <p:sp>
          <p:nvSpPr>
            <p:cNvPr id="51" name="Rounded Rectangle 50"/>
            <p:cNvSpPr/>
            <p:nvPr/>
          </p:nvSpPr>
          <p:spPr>
            <a:xfrm rot="16200000">
              <a:off x="-1295400" y="4495800"/>
              <a:ext cx="4038600" cy="2286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a:off x="577273" y="6035964"/>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a:off x="381000" y="4495800"/>
              <a:ext cx="4038600" cy="2286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2246746" y="6049818"/>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838200" y="6172200"/>
              <a:ext cx="1447800" cy="1524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22"/>
            <p:cNvGrpSpPr/>
            <p:nvPr/>
          </p:nvGrpSpPr>
          <p:grpSpPr>
            <a:xfrm>
              <a:off x="381000" y="228600"/>
              <a:ext cx="2355273" cy="2426859"/>
              <a:chOff x="2105890" y="2068941"/>
              <a:chExt cx="2355273" cy="2426859"/>
            </a:xfrm>
          </p:grpSpPr>
          <p:sp>
            <p:nvSpPr>
              <p:cNvPr id="69" name="Trapezoid 68"/>
              <p:cNvSpPr/>
              <p:nvPr/>
            </p:nvSpPr>
            <p:spPr>
              <a:xfrm>
                <a:off x="2362200" y="3733800"/>
                <a:ext cx="1828800" cy="533400"/>
              </a:xfrm>
              <a:prstGeom prst="trapezoid">
                <a:avLst>
                  <a:gd name="adj" fmla="val 48088"/>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2133600" y="2209800"/>
                <a:ext cx="2286000" cy="68580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2105890" y="2068941"/>
                <a:ext cx="2355273" cy="147785"/>
              </a:xfrm>
              <a:prstGeom prst="trapezoid">
                <a:avLst>
                  <a:gd name="adj" fmla="val 29040"/>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641600" y="2895600"/>
                <a:ext cx="152400" cy="7620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3763818" y="2890982"/>
                <a:ext cx="152400" cy="7620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5400000">
                <a:off x="1266537" y="3229263"/>
                <a:ext cx="2209800" cy="170873"/>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5400000">
                <a:off x="3063009" y="3233882"/>
                <a:ext cx="2209800" cy="170873"/>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6200000">
                <a:off x="2372594" y="3917372"/>
                <a:ext cx="898236" cy="15702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6200000">
                <a:off x="3263904" y="3912754"/>
                <a:ext cx="898236" cy="15702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286000" y="3505200"/>
                <a:ext cx="1981200" cy="2286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y 78"/>
              <p:cNvSpPr/>
              <p:nvPr/>
            </p:nvSpPr>
            <p:spPr>
              <a:xfrm>
                <a:off x="2237509" y="3459018"/>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3987800" y="3463636"/>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80"/>
              <p:cNvSpPr/>
              <p:nvPr/>
            </p:nvSpPr>
            <p:spPr>
              <a:xfrm>
                <a:off x="2667000" y="3463636"/>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y 81"/>
              <p:cNvSpPr/>
              <p:nvPr/>
            </p:nvSpPr>
            <p:spPr>
              <a:xfrm>
                <a:off x="3553691" y="3472873"/>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90618" y="3699164"/>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295236" y="3472873"/>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77854" y="3482109"/>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77855" y="3713019"/>
                <a:ext cx="170873"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7"/>
              <p:cNvSpPr/>
              <p:nvPr/>
            </p:nvSpPr>
            <p:spPr>
              <a:xfrm>
                <a:off x="2258290" y="4267200"/>
                <a:ext cx="2057400" cy="2286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ounded Rectangle 56"/>
            <p:cNvSpPr/>
            <p:nvPr/>
          </p:nvSpPr>
          <p:spPr>
            <a:xfrm>
              <a:off x="838200" y="5410200"/>
              <a:ext cx="1447800" cy="1524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838200" y="4648200"/>
              <a:ext cx="1447800" cy="1524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838200" y="3810000"/>
              <a:ext cx="1447800" cy="1524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838200" y="3124200"/>
              <a:ext cx="1447800" cy="1524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60"/>
            <p:cNvSpPr/>
            <p:nvPr/>
          </p:nvSpPr>
          <p:spPr>
            <a:xfrm>
              <a:off x="591128" y="5329382"/>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y 61"/>
            <p:cNvSpPr/>
            <p:nvPr/>
          </p:nvSpPr>
          <p:spPr>
            <a:xfrm>
              <a:off x="572655" y="4572000"/>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a:off x="563419" y="3749964"/>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63"/>
            <p:cNvSpPr/>
            <p:nvPr/>
          </p:nvSpPr>
          <p:spPr>
            <a:xfrm>
              <a:off x="563418" y="3029527"/>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y 64"/>
            <p:cNvSpPr/>
            <p:nvPr/>
          </p:nvSpPr>
          <p:spPr>
            <a:xfrm>
              <a:off x="2244437" y="3029528"/>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y 65"/>
            <p:cNvSpPr/>
            <p:nvPr/>
          </p:nvSpPr>
          <p:spPr>
            <a:xfrm>
              <a:off x="2235200" y="3703782"/>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66"/>
            <p:cNvSpPr/>
            <p:nvPr/>
          </p:nvSpPr>
          <p:spPr>
            <a:xfrm>
              <a:off x="2235201" y="4572000"/>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y 67"/>
            <p:cNvSpPr/>
            <p:nvPr/>
          </p:nvSpPr>
          <p:spPr>
            <a:xfrm>
              <a:off x="2253673" y="5301673"/>
              <a:ext cx="304800" cy="3048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117424" y="6519446"/>
            <a:ext cx="5867400" cy="338554"/>
          </a:xfrm>
          <a:prstGeom prst="rect">
            <a:avLst/>
          </a:prstGeom>
          <a:noFill/>
        </p:spPr>
        <p:txBody>
          <a:bodyPr wrap="square" rtlCol="0">
            <a:spAutoFit/>
          </a:bodyPr>
          <a:lstStyle/>
          <a:p>
            <a:r>
              <a:rPr lang="en-US" sz="1600" dirty="0"/>
              <a:t>Mosiah 26:1-4</a:t>
            </a:r>
          </a:p>
        </p:txBody>
      </p:sp>
    </p:spTree>
    <p:extLst>
      <p:ext uri="{BB962C8B-B14F-4D97-AF65-F5344CB8AC3E}">
        <p14:creationId xmlns:p14="http://schemas.microsoft.com/office/powerpoint/2010/main" val="6168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childTnLst>
                                </p:cTn>
                              </p:par>
                              <p:par>
                                <p:cTn id="27" presetID="63" presetClass="path" presetSubtype="0" accel="50000" decel="50000" fill="hold" nodeType="withEffect">
                                  <p:stCondLst>
                                    <p:cond delay="0"/>
                                  </p:stCondLst>
                                  <p:childTnLst>
                                    <p:animMotion origin="layout" path="M 0.10191 -0.00278 L 0.35191 -0.00278 " pathEditMode="relative" rAng="0" ptsTypes="AA">
                                      <p:cBhvr>
                                        <p:cTn id="28" dur="2000" fill="hold"/>
                                        <p:tgtEl>
                                          <p:spTgt spid="2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A Foundation Laid</a:t>
            </a:r>
          </a:p>
        </p:txBody>
      </p:sp>
      <p:sp>
        <p:nvSpPr>
          <p:cNvPr id="7" name="TextBox 6"/>
          <p:cNvSpPr txBox="1"/>
          <p:nvPr/>
        </p:nvSpPr>
        <p:spPr>
          <a:xfrm>
            <a:off x="1828800" y="1143000"/>
            <a:ext cx="5867400" cy="2246769"/>
          </a:xfrm>
          <a:prstGeom prst="rect">
            <a:avLst/>
          </a:prstGeom>
          <a:noFill/>
        </p:spPr>
        <p:txBody>
          <a:bodyPr wrap="square" rtlCol="0">
            <a:spAutoFit/>
          </a:bodyPr>
          <a:lstStyle/>
          <a:p>
            <a:pPr fontAlgn="base"/>
            <a:r>
              <a:rPr lang="en-US" sz="2000" dirty="0"/>
              <a:t>“When a generation of young people grows to maturity without a proper doctrinal foundation—whether because of parental negligence or through rebellion on the part of the youth—then a foundation has indeed been laid, a foundation, unfortunately, for faithlessness and immorality…”</a:t>
            </a:r>
          </a:p>
          <a:p>
            <a:pPr fontAlgn="base"/>
            <a:r>
              <a:rPr lang="en-US" sz="2000" dirty="0"/>
              <a:t>JFM and RLM</a:t>
            </a:r>
          </a:p>
        </p:txBody>
      </p:sp>
      <p:sp>
        <p:nvSpPr>
          <p:cNvPr id="17" name="TextBox 16"/>
          <p:cNvSpPr txBox="1"/>
          <p:nvPr/>
        </p:nvSpPr>
        <p:spPr>
          <a:xfrm>
            <a:off x="0" y="6519446"/>
            <a:ext cx="5867400" cy="338554"/>
          </a:xfrm>
          <a:prstGeom prst="rect">
            <a:avLst/>
          </a:prstGeom>
          <a:noFill/>
        </p:spPr>
        <p:txBody>
          <a:bodyPr wrap="square" rtlCol="0">
            <a:spAutoFit/>
          </a:bodyPr>
          <a:lstStyle/>
          <a:p>
            <a:r>
              <a:rPr lang="en-US" sz="1600" dirty="0"/>
              <a:t>Mosiah 26:5-6</a:t>
            </a:r>
          </a:p>
        </p:txBody>
      </p:sp>
      <p:sp>
        <p:nvSpPr>
          <p:cNvPr id="18" name="TextBox 17"/>
          <p:cNvSpPr txBox="1"/>
          <p:nvPr/>
        </p:nvSpPr>
        <p:spPr>
          <a:xfrm>
            <a:off x="7130448" y="4521793"/>
            <a:ext cx="3429000" cy="1323439"/>
          </a:xfrm>
          <a:prstGeom prst="rect">
            <a:avLst/>
          </a:prstGeom>
          <a:noFill/>
        </p:spPr>
        <p:txBody>
          <a:bodyPr wrap="square" rtlCol="0">
            <a:spAutoFit/>
          </a:bodyPr>
          <a:lstStyle/>
          <a:p>
            <a:pPr fontAlgn="base"/>
            <a:r>
              <a:rPr lang="en-US" sz="2000" dirty="0"/>
              <a:t>The rising generation grew into adulthood without the same beliefs the parents had during King Benjamin’s time.</a:t>
            </a:r>
          </a:p>
        </p:txBody>
      </p:sp>
      <p:grpSp>
        <p:nvGrpSpPr>
          <p:cNvPr id="34" name="Group 33"/>
          <p:cNvGrpSpPr/>
          <p:nvPr/>
        </p:nvGrpSpPr>
        <p:grpSpPr>
          <a:xfrm>
            <a:off x="7848601" y="1924458"/>
            <a:ext cx="1793823" cy="1468317"/>
            <a:chOff x="6324600" y="1924457"/>
            <a:chExt cx="1793823" cy="1468317"/>
          </a:xfrm>
        </p:grpSpPr>
        <p:grpSp>
          <p:nvGrpSpPr>
            <p:cNvPr id="20" name="Group 28"/>
            <p:cNvGrpSpPr/>
            <p:nvPr/>
          </p:nvGrpSpPr>
          <p:grpSpPr>
            <a:xfrm>
              <a:off x="6324600" y="1981200"/>
              <a:ext cx="701544" cy="1399775"/>
              <a:chOff x="3642609" y="950626"/>
              <a:chExt cx="1184223" cy="2966779"/>
            </a:xfrm>
          </p:grpSpPr>
          <p:sp>
            <p:nvSpPr>
              <p:cNvPr id="27" name="Oval 26"/>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4"/>
            <p:cNvGrpSpPr/>
            <p:nvPr/>
          </p:nvGrpSpPr>
          <p:grpSpPr>
            <a:xfrm>
              <a:off x="7620000" y="2362200"/>
              <a:ext cx="498423" cy="1030574"/>
              <a:chOff x="5486399" y="990600"/>
              <a:chExt cx="1184223" cy="2774405"/>
            </a:xfrm>
          </p:grpSpPr>
          <p:sp>
            <p:nvSpPr>
              <p:cNvPr id="22" name="Oval 21"/>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rot="19070269">
              <a:off x="6580763" y="1924457"/>
              <a:ext cx="1480369" cy="1333932"/>
            </a:xfrm>
            <a:custGeom>
              <a:avLst/>
              <a:gdLst>
                <a:gd name="connsiteX0" fmla="*/ 13229 w 9130335"/>
                <a:gd name="connsiteY0" fmla="*/ 6813379 h 6820939"/>
                <a:gd name="connsiteX1" fmla="*/ 75982 w 9130335"/>
                <a:gd name="connsiteY1" fmla="*/ 6777520 h 6820939"/>
                <a:gd name="connsiteX2" fmla="*/ 102876 w 9130335"/>
                <a:gd name="connsiteY2" fmla="*/ 6768555 h 6820939"/>
                <a:gd name="connsiteX3" fmla="*/ 138735 w 9130335"/>
                <a:gd name="connsiteY3" fmla="*/ 6750626 h 6820939"/>
                <a:gd name="connsiteX4" fmla="*/ 156664 w 9130335"/>
                <a:gd name="connsiteY4" fmla="*/ 6723732 h 6820939"/>
                <a:gd name="connsiteX5" fmla="*/ 228382 w 9130335"/>
                <a:gd name="connsiteY5" fmla="*/ 6687873 h 6820939"/>
                <a:gd name="connsiteX6" fmla="*/ 246311 w 9130335"/>
                <a:gd name="connsiteY6" fmla="*/ 6669943 h 6820939"/>
                <a:gd name="connsiteX7" fmla="*/ 273205 w 9130335"/>
                <a:gd name="connsiteY7" fmla="*/ 6660979 h 6820939"/>
                <a:gd name="connsiteX8" fmla="*/ 309064 w 9130335"/>
                <a:gd name="connsiteY8" fmla="*/ 6616155 h 6820939"/>
                <a:gd name="connsiteX9" fmla="*/ 335958 w 9130335"/>
                <a:gd name="connsiteY9" fmla="*/ 6607190 h 6820939"/>
                <a:gd name="connsiteX10" fmla="*/ 380782 w 9130335"/>
                <a:gd name="connsiteY10" fmla="*/ 6571332 h 6820939"/>
                <a:gd name="connsiteX11" fmla="*/ 425605 w 9130335"/>
                <a:gd name="connsiteY11" fmla="*/ 6526508 h 6820939"/>
                <a:gd name="connsiteX12" fmla="*/ 443535 w 9130335"/>
                <a:gd name="connsiteY12" fmla="*/ 6508579 h 6820939"/>
                <a:gd name="connsiteX13" fmla="*/ 461464 w 9130335"/>
                <a:gd name="connsiteY13" fmla="*/ 6490649 h 6820939"/>
                <a:gd name="connsiteX14" fmla="*/ 488358 w 9130335"/>
                <a:gd name="connsiteY14" fmla="*/ 6472720 h 6820939"/>
                <a:gd name="connsiteX15" fmla="*/ 533182 w 9130335"/>
                <a:gd name="connsiteY15" fmla="*/ 6427896 h 6820939"/>
                <a:gd name="connsiteX16" fmla="*/ 586970 w 9130335"/>
                <a:gd name="connsiteY16" fmla="*/ 6392038 h 6820939"/>
                <a:gd name="connsiteX17" fmla="*/ 613864 w 9130335"/>
                <a:gd name="connsiteY17" fmla="*/ 6374108 h 6820939"/>
                <a:gd name="connsiteX18" fmla="*/ 640758 w 9130335"/>
                <a:gd name="connsiteY18" fmla="*/ 6347214 h 6820939"/>
                <a:gd name="connsiteX19" fmla="*/ 667652 w 9130335"/>
                <a:gd name="connsiteY19" fmla="*/ 6338249 h 6820939"/>
                <a:gd name="connsiteX20" fmla="*/ 685582 w 9130335"/>
                <a:gd name="connsiteY20" fmla="*/ 6320320 h 6820939"/>
                <a:gd name="connsiteX21" fmla="*/ 766264 w 9130335"/>
                <a:gd name="connsiteY21" fmla="*/ 6329285 h 6820939"/>
                <a:gd name="connsiteX22" fmla="*/ 882805 w 9130335"/>
                <a:gd name="connsiteY22" fmla="*/ 6374108 h 6820939"/>
                <a:gd name="connsiteX23" fmla="*/ 918664 w 9130335"/>
                <a:gd name="connsiteY23" fmla="*/ 6392038 h 6820939"/>
                <a:gd name="connsiteX24" fmla="*/ 963488 w 9130335"/>
                <a:gd name="connsiteY24" fmla="*/ 6401002 h 6820939"/>
                <a:gd name="connsiteX25" fmla="*/ 1062099 w 9130335"/>
                <a:gd name="connsiteY25" fmla="*/ 6427896 h 6820939"/>
                <a:gd name="connsiteX26" fmla="*/ 1088993 w 9130335"/>
                <a:gd name="connsiteY26" fmla="*/ 6445826 h 6820939"/>
                <a:gd name="connsiteX27" fmla="*/ 1178640 w 9130335"/>
                <a:gd name="connsiteY27" fmla="*/ 6463755 h 6820939"/>
                <a:gd name="connsiteX28" fmla="*/ 1223464 w 9130335"/>
                <a:gd name="connsiteY28" fmla="*/ 6418932 h 6820939"/>
                <a:gd name="connsiteX29" fmla="*/ 1322076 w 9130335"/>
                <a:gd name="connsiteY29" fmla="*/ 6311355 h 6820939"/>
                <a:gd name="connsiteX30" fmla="*/ 1366899 w 9130335"/>
                <a:gd name="connsiteY30" fmla="*/ 6239638 h 6820939"/>
                <a:gd name="connsiteX31" fmla="*/ 1384829 w 9130335"/>
                <a:gd name="connsiteY31" fmla="*/ 6212743 h 6820939"/>
                <a:gd name="connsiteX32" fmla="*/ 1420688 w 9130335"/>
                <a:gd name="connsiteY32" fmla="*/ 6176885 h 6820939"/>
                <a:gd name="connsiteX33" fmla="*/ 1429652 w 9130335"/>
                <a:gd name="connsiteY33" fmla="*/ 6141026 h 6820939"/>
                <a:gd name="connsiteX34" fmla="*/ 1465511 w 9130335"/>
                <a:gd name="connsiteY34" fmla="*/ 6087238 h 6820939"/>
                <a:gd name="connsiteX35" fmla="*/ 1501370 w 9130335"/>
                <a:gd name="connsiteY35" fmla="*/ 6033449 h 6820939"/>
                <a:gd name="connsiteX36" fmla="*/ 1528264 w 9130335"/>
                <a:gd name="connsiteY36" fmla="*/ 5979661 h 6820939"/>
                <a:gd name="connsiteX37" fmla="*/ 1537229 w 9130335"/>
                <a:gd name="connsiteY37" fmla="*/ 5952767 h 6820939"/>
                <a:gd name="connsiteX38" fmla="*/ 1582052 w 9130335"/>
                <a:gd name="connsiteY38" fmla="*/ 5881049 h 6820939"/>
                <a:gd name="connsiteX39" fmla="*/ 1617911 w 9130335"/>
                <a:gd name="connsiteY39" fmla="*/ 5800367 h 6820939"/>
                <a:gd name="connsiteX40" fmla="*/ 1626876 w 9130335"/>
                <a:gd name="connsiteY40" fmla="*/ 5764508 h 6820939"/>
                <a:gd name="connsiteX41" fmla="*/ 1671699 w 9130335"/>
                <a:gd name="connsiteY41" fmla="*/ 5773473 h 6820939"/>
                <a:gd name="connsiteX42" fmla="*/ 1859958 w 9130335"/>
                <a:gd name="connsiteY42" fmla="*/ 5782438 h 6820939"/>
                <a:gd name="connsiteX43" fmla="*/ 2012358 w 9130335"/>
                <a:gd name="connsiteY43" fmla="*/ 5800367 h 6820939"/>
                <a:gd name="connsiteX44" fmla="*/ 2182688 w 9130335"/>
                <a:gd name="connsiteY44" fmla="*/ 5791402 h 6820939"/>
                <a:gd name="connsiteX45" fmla="*/ 2191652 w 9130335"/>
                <a:gd name="connsiteY45" fmla="*/ 5746579 h 6820939"/>
                <a:gd name="connsiteX46" fmla="*/ 2227511 w 9130335"/>
                <a:gd name="connsiteY46" fmla="*/ 5656932 h 6820939"/>
                <a:gd name="connsiteX47" fmla="*/ 2254405 w 9130335"/>
                <a:gd name="connsiteY47" fmla="*/ 5549355 h 6820939"/>
                <a:gd name="connsiteX48" fmla="*/ 2290264 w 9130335"/>
                <a:gd name="connsiteY48" fmla="*/ 5441779 h 6820939"/>
                <a:gd name="connsiteX49" fmla="*/ 2308193 w 9130335"/>
                <a:gd name="connsiteY49" fmla="*/ 5370061 h 6820939"/>
                <a:gd name="connsiteX50" fmla="*/ 2335088 w 9130335"/>
                <a:gd name="connsiteY50" fmla="*/ 5307308 h 6820939"/>
                <a:gd name="connsiteX51" fmla="*/ 2353017 w 9130335"/>
                <a:gd name="connsiteY51" fmla="*/ 5226626 h 6820939"/>
                <a:gd name="connsiteX52" fmla="*/ 2388876 w 9130335"/>
                <a:gd name="connsiteY52" fmla="*/ 5163873 h 6820939"/>
                <a:gd name="connsiteX53" fmla="*/ 2415770 w 9130335"/>
                <a:gd name="connsiteY53" fmla="*/ 5092155 h 6820939"/>
                <a:gd name="connsiteX54" fmla="*/ 2442664 w 9130335"/>
                <a:gd name="connsiteY54" fmla="*/ 5029402 h 6820939"/>
                <a:gd name="connsiteX55" fmla="*/ 2460593 w 9130335"/>
                <a:gd name="connsiteY55" fmla="*/ 4957685 h 6820939"/>
                <a:gd name="connsiteX56" fmla="*/ 2487488 w 9130335"/>
                <a:gd name="connsiteY56" fmla="*/ 4903896 h 6820939"/>
                <a:gd name="connsiteX57" fmla="*/ 2505417 w 9130335"/>
                <a:gd name="connsiteY57" fmla="*/ 4850108 h 6820939"/>
                <a:gd name="connsiteX58" fmla="*/ 2541276 w 9130335"/>
                <a:gd name="connsiteY58" fmla="*/ 4760461 h 6820939"/>
                <a:gd name="connsiteX59" fmla="*/ 2550240 w 9130335"/>
                <a:gd name="connsiteY59" fmla="*/ 4724602 h 6820939"/>
                <a:gd name="connsiteX60" fmla="*/ 2586099 w 9130335"/>
                <a:gd name="connsiteY60" fmla="*/ 4652885 h 6820939"/>
                <a:gd name="connsiteX61" fmla="*/ 2604029 w 9130335"/>
                <a:gd name="connsiteY61" fmla="*/ 4608061 h 6820939"/>
                <a:gd name="connsiteX62" fmla="*/ 2639888 w 9130335"/>
                <a:gd name="connsiteY62" fmla="*/ 4545308 h 6820939"/>
                <a:gd name="connsiteX63" fmla="*/ 2693676 w 9130335"/>
                <a:gd name="connsiteY63" fmla="*/ 4473590 h 6820939"/>
                <a:gd name="connsiteX64" fmla="*/ 2738499 w 9130335"/>
                <a:gd name="connsiteY64" fmla="*/ 4410838 h 6820939"/>
                <a:gd name="connsiteX65" fmla="*/ 2989511 w 9130335"/>
                <a:gd name="connsiteY65" fmla="*/ 4419802 h 6820939"/>
                <a:gd name="connsiteX66" fmla="*/ 3043299 w 9130335"/>
                <a:gd name="connsiteY66" fmla="*/ 4428767 h 6820939"/>
                <a:gd name="connsiteX67" fmla="*/ 3312240 w 9130335"/>
                <a:gd name="connsiteY67" fmla="*/ 4383943 h 6820939"/>
                <a:gd name="connsiteX68" fmla="*/ 3366029 w 9130335"/>
                <a:gd name="connsiteY68" fmla="*/ 4366014 h 6820939"/>
                <a:gd name="connsiteX69" fmla="*/ 3410852 w 9130335"/>
                <a:gd name="connsiteY69" fmla="*/ 4357049 h 6820939"/>
                <a:gd name="connsiteX70" fmla="*/ 3500499 w 9130335"/>
                <a:gd name="connsiteY70" fmla="*/ 4330155 h 6820939"/>
                <a:gd name="connsiteX71" fmla="*/ 3527393 w 9130335"/>
                <a:gd name="connsiteY71" fmla="*/ 4312226 h 6820939"/>
                <a:gd name="connsiteX72" fmla="*/ 3554288 w 9130335"/>
                <a:gd name="connsiteY72" fmla="*/ 4303261 h 6820939"/>
                <a:gd name="connsiteX73" fmla="*/ 3617040 w 9130335"/>
                <a:gd name="connsiteY73" fmla="*/ 4222579 h 6820939"/>
                <a:gd name="connsiteX74" fmla="*/ 3670829 w 9130335"/>
                <a:gd name="connsiteY74" fmla="*/ 4159826 h 6820939"/>
                <a:gd name="connsiteX75" fmla="*/ 3688758 w 9130335"/>
                <a:gd name="connsiteY75" fmla="*/ 4141896 h 6820939"/>
                <a:gd name="connsiteX76" fmla="*/ 3724617 w 9130335"/>
                <a:gd name="connsiteY76" fmla="*/ 4070179 h 6820939"/>
                <a:gd name="connsiteX77" fmla="*/ 3778405 w 9130335"/>
                <a:gd name="connsiteY77" fmla="*/ 4007426 h 6820939"/>
                <a:gd name="connsiteX78" fmla="*/ 3832193 w 9130335"/>
                <a:gd name="connsiteY78" fmla="*/ 3926743 h 6820939"/>
                <a:gd name="connsiteX79" fmla="*/ 3859088 w 9130335"/>
                <a:gd name="connsiteY79" fmla="*/ 3881920 h 6820939"/>
                <a:gd name="connsiteX80" fmla="*/ 3894946 w 9130335"/>
                <a:gd name="connsiteY80" fmla="*/ 3810202 h 6820939"/>
                <a:gd name="connsiteX81" fmla="*/ 3921840 w 9130335"/>
                <a:gd name="connsiteY81" fmla="*/ 3765379 h 6820939"/>
                <a:gd name="connsiteX82" fmla="*/ 3975629 w 9130335"/>
                <a:gd name="connsiteY82" fmla="*/ 3666767 h 6820939"/>
                <a:gd name="connsiteX83" fmla="*/ 4074240 w 9130335"/>
                <a:gd name="connsiteY83" fmla="*/ 3541261 h 6820939"/>
                <a:gd name="connsiteX84" fmla="*/ 4110099 w 9130335"/>
                <a:gd name="connsiteY84" fmla="*/ 3487473 h 6820939"/>
                <a:gd name="connsiteX85" fmla="*/ 4119064 w 9130335"/>
                <a:gd name="connsiteY85" fmla="*/ 3460579 h 6820939"/>
                <a:gd name="connsiteX86" fmla="*/ 4154923 w 9130335"/>
                <a:gd name="connsiteY86" fmla="*/ 3406790 h 6820939"/>
                <a:gd name="connsiteX87" fmla="*/ 4208711 w 9130335"/>
                <a:gd name="connsiteY87" fmla="*/ 3335073 h 6820939"/>
                <a:gd name="connsiteX88" fmla="*/ 4226640 w 9130335"/>
                <a:gd name="connsiteY88" fmla="*/ 3299214 h 6820939"/>
                <a:gd name="connsiteX89" fmla="*/ 4253535 w 9130335"/>
                <a:gd name="connsiteY89" fmla="*/ 3272320 h 6820939"/>
                <a:gd name="connsiteX90" fmla="*/ 4316288 w 9130335"/>
                <a:gd name="connsiteY90" fmla="*/ 3191638 h 6820939"/>
                <a:gd name="connsiteX91" fmla="*/ 4361111 w 9130335"/>
                <a:gd name="connsiteY91" fmla="*/ 3137849 h 6820939"/>
                <a:gd name="connsiteX92" fmla="*/ 4432829 w 9130335"/>
                <a:gd name="connsiteY92" fmla="*/ 3155779 h 6820939"/>
                <a:gd name="connsiteX93" fmla="*/ 4486617 w 9130335"/>
                <a:gd name="connsiteY93" fmla="*/ 3173708 h 6820939"/>
                <a:gd name="connsiteX94" fmla="*/ 4692805 w 9130335"/>
                <a:gd name="connsiteY94" fmla="*/ 3191638 h 6820939"/>
                <a:gd name="connsiteX95" fmla="*/ 4791417 w 9130335"/>
                <a:gd name="connsiteY95" fmla="*/ 3209567 h 6820939"/>
                <a:gd name="connsiteX96" fmla="*/ 4890029 w 9130335"/>
                <a:gd name="connsiteY96" fmla="*/ 3236461 h 6820939"/>
                <a:gd name="connsiteX97" fmla="*/ 5150005 w 9130335"/>
                <a:gd name="connsiteY97" fmla="*/ 3254390 h 6820939"/>
                <a:gd name="connsiteX98" fmla="*/ 5463770 w 9130335"/>
                <a:gd name="connsiteY98" fmla="*/ 3245426 h 6820939"/>
                <a:gd name="connsiteX99" fmla="*/ 5481699 w 9130335"/>
                <a:gd name="connsiteY99" fmla="*/ 3191638 h 6820939"/>
                <a:gd name="connsiteX100" fmla="*/ 5490664 w 9130335"/>
                <a:gd name="connsiteY100" fmla="*/ 3084061 h 6820939"/>
                <a:gd name="connsiteX101" fmla="*/ 5499629 w 9130335"/>
                <a:gd name="connsiteY101" fmla="*/ 3012343 h 6820939"/>
                <a:gd name="connsiteX102" fmla="*/ 5508593 w 9130335"/>
                <a:gd name="connsiteY102" fmla="*/ 2904767 h 6820939"/>
                <a:gd name="connsiteX103" fmla="*/ 5526523 w 9130335"/>
                <a:gd name="connsiteY103" fmla="*/ 2806155 h 6820939"/>
                <a:gd name="connsiteX104" fmla="*/ 5535488 w 9130335"/>
                <a:gd name="connsiteY104" fmla="*/ 2734438 h 6820939"/>
                <a:gd name="connsiteX105" fmla="*/ 5553417 w 9130335"/>
                <a:gd name="connsiteY105" fmla="*/ 2626861 h 6820939"/>
                <a:gd name="connsiteX106" fmla="*/ 5571346 w 9130335"/>
                <a:gd name="connsiteY106" fmla="*/ 2537214 h 6820939"/>
                <a:gd name="connsiteX107" fmla="*/ 5580311 w 9130335"/>
                <a:gd name="connsiteY107" fmla="*/ 2438602 h 6820939"/>
                <a:gd name="connsiteX108" fmla="*/ 5598240 w 9130335"/>
                <a:gd name="connsiteY108" fmla="*/ 2375849 h 6820939"/>
                <a:gd name="connsiteX109" fmla="*/ 5607205 w 9130335"/>
                <a:gd name="connsiteY109" fmla="*/ 2322061 h 6820939"/>
                <a:gd name="connsiteX110" fmla="*/ 5616170 w 9130335"/>
                <a:gd name="connsiteY110" fmla="*/ 2295167 h 6820939"/>
                <a:gd name="connsiteX111" fmla="*/ 5643064 w 9130335"/>
                <a:gd name="connsiteY111" fmla="*/ 2223449 h 6820939"/>
                <a:gd name="connsiteX112" fmla="*/ 5652029 w 9130335"/>
                <a:gd name="connsiteY112" fmla="*/ 2196555 h 6820939"/>
                <a:gd name="connsiteX113" fmla="*/ 5723746 w 9130335"/>
                <a:gd name="connsiteY113" fmla="*/ 2169661 h 6820939"/>
                <a:gd name="connsiteX114" fmla="*/ 5795464 w 9130335"/>
                <a:gd name="connsiteY114" fmla="*/ 2133802 h 6820939"/>
                <a:gd name="connsiteX115" fmla="*/ 5840288 w 9130335"/>
                <a:gd name="connsiteY115" fmla="*/ 2097943 h 6820939"/>
                <a:gd name="connsiteX116" fmla="*/ 5894076 w 9130335"/>
                <a:gd name="connsiteY116" fmla="*/ 2053120 h 6820939"/>
                <a:gd name="connsiteX117" fmla="*/ 5920970 w 9130335"/>
                <a:gd name="connsiteY117" fmla="*/ 2035190 h 6820939"/>
                <a:gd name="connsiteX118" fmla="*/ 5974758 w 9130335"/>
                <a:gd name="connsiteY118" fmla="*/ 1981402 h 6820939"/>
                <a:gd name="connsiteX119" fmla="*/ 5992688 w 9130335"/>
                <a:gd name="connsiteY119" fmla="*/ 1954508 h 6820939"/>
                <a:gd name="connsiteX120" fmla="*/ 6028546 w 9130335"/>
                <a:gd name="connsiteY120" fmla="*/ 1945543 h 6820939"/>
                <a:gd name="connsiteX121" fmla="*/ 6163017 w 9130335"/>
                <a:gd name="connsiteY121" fmla="*/ 1936579 h 6820939"/>
                <a:gd name="connsiteX122" fmla="*/ 6306452 w 9130335"/>
                <a:gd name="connsiteY122" fmla="*/ 1945543 h 6820939"/>
                <a:gd name="connsiteX123" fmla="*/ 6718829 w 9130335"/>
                <a:gd name="connsiteY123" fmla="*/ 1918649 h 6820939"/>
                <a:gd name="connsiteX124" fmla="*/ 6727793 w 9130335"/>
                <a:gd name="connsiteY124" fmla="*/ 1891755 h 6820939"/>
                <a:gd name="connsiteX125" fmla="*/ 6736758 w 9130335"/>
                <a:gd name="connsiteY125" fmla="*/ 1855896 h 6820939"/>
                <a:gd name="connsiteX126" fmla="*/ 6754688 w 9130335"/>
                <a:gd name="connsiteY126" fmla="*/ 1837967 h 6820939"/>
                <a:gd name="connsiteX127" fmla="*/ 6781582 w 9130335"/>
                <a:gd name="connsiteY127" fmla="*/ 1748320 h 6820939"/>
                <a:gd name="connsiteX128" fmla="*/ 6790546 w 9130335"/>
                <a:gd name="connsiteY128" fmla="*/ 1694532 h 6820939"/>
                <a:gd name="connsiteX129" fmla="*/ 6808476 w 9130335"/>
                <a:gd name="connsiteY129" fmla="*/ 1631779 h 6820939"/>
                <a:gd name="connsiteX130" fmla="*/ 6844335 w 9130335"/>
                <a:gd name="connsiteY130" fmla="*/ 1488343 h 6820939"/>
                <a:gd name="connsiteX131" fmla="*/ 6862264 w 9130335"/>
                <a:gd name="connsiteY131" fmla="*/ 1398696 h 6820939"/>
                <a:gd name="connsiteX132" fmla="*/ 6898123 w 9130335"/>
                <a:gd name="connsiteY132" fmla="*/ 1309049 h 6820939"/>
                <a:gd name="connsiteX133" fmla="*/ 6925017 w 9130335"/>
                <a:gd name="connsiteY133" fmla="*/ 1237332 h 6820939"/>
                <a:gd name="connsiteX134" fmla="*/ 6933982 w 9130335"/>
                <a:gd name="connsiteY134" fmla="*/ 1201473 h 6820939"/>
                <a:gd name="connsiteX135" fmla="*/ 6960876 w 9130335"/>
                <a:gd name="connsiteY135" fmla="*/ 1174579 h 6820939"/>
                <a:gd name="connsiteX136" fmla="*/ 7579440 w 9130335"/>
                <a:gd name="connsiteY136" fmla="*/ 1183543 h 6820939"/>
                <a:gd name="connsiteX137" fmla="*/ 7606335 w 9130335"/>
                <a:gd name="connsiteY137" fmla="*/ 1192508 h 6820939"/>
                <a:gd name="connsiteX138" fmla="*/ 7651158 w 9130335"/>
                <a:gd name="connsiteY138" fmla="*/ 1111826 h 6820939"/>
                <a:gd name="connsiteX139" fmla="*/ 7713911 w 9130335"/>
                <a:gd name="connsiteY139" fmla="*/ 1022179 h 6820939"/>
                <a:gd name="connsiteX140" fmla="*/ 7740805 w 9130335"/>
                <a:gd name="connsiteY140" fmla="*/ 977355 h 6820939"/>
                <a:gd name="connsiteX141" fmla="*/ 7776664 w 9130335"/>
                <a:gd name="connsiteY141" fmla="*/ 923567 h 6820939"/>
                <a:gd name="connsiteX142" fmla="*/ 8045605 w 9130335"/>
                <a:gd name="connsiteY142" fmla="*/ 914602 h 6820939"/>
                <a:gd name="connsiteX143" fmla="*/ 8072499 w 9130335"/>
                <a:gd name="connsiteY143" fmla="*/ 905638 h 6820939"/>
                <a:gd name="connsiteX144" fmla="*/ 8108358 w 9130335"/>
                <a:gd name="connsiteY144" fmla="*/ 851849 h 6820939"/>
                <a:gd name="connsiteX145" fmla="*/ 8126288 w 9130335"/>
                <a:gd name="connsiteY145" fmla="*/ 824955 h 6820939"/>
                <a:gd name="connsiteX146" fmla="*/ 8144217 w 9130335"/>
                <a:gd name="connsiteY146" fmla="*/ 789096 h 6820939"/>
                <a:gd name="connsiteX147" fmla="*/ 8162146 w 9130335"/>
                <a:gd name="connsiteY147" fmla="*/ 762202 h 6820939"/>
                <a:gd name="connsiteX148" fmla="*/ 8189040 w 9130335"/>
                <a:gd name="connsiteY148" fmla="*/ 708414 h 6820939"/>
                <a:gd name="connsiteX149" fmla="*/ 8215935 w 9130335"/>
                <a:gd name="connsiteY149" fmla="*/ 717379 h 6820939"/>
                <a:gd name="connsiteX150" fmla="*/ 8269723 w 9130335"/>
                <a:gd name="connsiteY150" fmla="*/ 762202 h 6820939"/>
                <a:gd name="connsiteX151" fmla="*/ 8296617 w 9130335"/>
                <a:gd name="connsiteY151" fmla="*/ 789096 h 6820939"/>
                <a:gd name="connsiteX152" fmla="*/ 8431088 w 9130335"/>
                <a:gd name="connsiteY152" fmla="*/ 789096 h 6820939"/>
                <a:gd name="connsiteX153" fmla="*/ 8449017 w 9130335"/>
                <a:gd name="connsiteY153" fmla="*/ 762202 h 6820939"/>
                <a:gd name="connsiteX154" fmla="*/ 8466946 w 9130335"/>
                <a:gd name="connsiteY154" fmla="*/ 690485 h 6820939"/>
                <a:gd name="connsiteX155" fmla="*/ 8484876 w 9130335"/>
                <a:gd name="connsiteY155" fmla="*/ 627732 h 6820939"/>
                <a:gd name="connsiteX156" fmla="*/ 8493840 w 9130335"/>
                <a:gd name="connsiteY156" fmla="*/ 538085 h 6820939"/>
                <a:gd name="connsiteX157" fmla="*/ 8511770 w 9130335"/>
                <a:gd name="connsiteY157" fmla="*/ 493261 h 6820939"/>
                <a:gd name="connsiteX158" fmla="*/ 8529699 w 9130335"/>
                <a:gd name="connsiteY158" fmla="*/ 385685 h 6820939"/>
                <a:gd name="connsiteX159" fmla="*/ 8556593 w 9130335"/>
                <a:gd name="connsiteY159" fmla="*/ 287073 h 6820939"/>
                <a:gd name="connsiteX160" fmla="*/ 8565558 w 9130335"/>
                <a:gd name="connsiteY160" fmla="*/ 224320 h 6820939"/>
                <a:gd name="connsiteX161" fmla="*/ 8574523 w 9130335"/>
                <a:gd name="connsiteY161" fmla="*/ 197426 h 6820939"/>
                <a:gd name="connsiteX162" fmla="*/ 8601417 w 9130335"/>
                <a:gd name="connsiteY162" fmla="*/ 188461 h 6820939"/>
                <a:gd name="connsiteX163" fmla="*/ 8628311 w 9130335"/>
                <a:gd name="connsiteY163" fmla="*/ 215355 h 6820939"/>
                <a:gd name="connsiteX164" fmla="*/ 8798640 w 9130335"/>
                <a:gd name="connsiteY164" fmla="*/ 224320 h 6820939"/>
                <a:gd name="connsiteX165" fmla="*/ 8888288 w 9130335"/>
                <a:gd name="connsiteY165" fmla="*/ 188461 h 6820939"/>
                <a:gd name="connsiteX166" fmla="*/ 8951040 w 9130335"/>
                <a:gd name="connsiteY166" fmla="*/ 152602 h 6820939"/>
                <a:gd name="connsiteX167" fmla="*/ 9004829 w 9130335"/>
                <a:gd name="connsiteY167" fmla="*/ 134673 h 6820939"/>
                <a:gd name="connsiteX168" fmla="*/ 9022758 w 9130335"/>
                <a:gd name="connsiteY168" fmla="*/ 116743 h 6820939"/>
                <a:gd name="connsiteX169" fmla="*/ 9067582 w 9130335"/>
                <a:gd name="connsiteY169" fmla="*/ 80885 h 6820939"/>
                <a:gd name="connsiteX170" fmla="*/ 9094476 w 9130335"/>
                <a:gd name="connsiteY170" fmla="*/ 36061 h 6820939"/>
                <a:gd name="connsiteX171" fmla="*/ 9130335 w 9130335"/>
                <a:gd name="connsiteY171" fmla="*/ 202 h 68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9130335" h="6820939">
                  <a:moveTo>
                    <a:pt x="13229" y="6813379"/>
                  </a:moveTo>
                  <a:cubicBezTo>
                    <a:pt x="74892" y="6792824"/>
                    <a:pt x="0" y="6820939"/>
                    <a:pt x="75982" y="6777520"/>
                  </a:cubicBezTo>
                  <a:cubicBezTo>
                    <a:pt x="84187" y="6772832"/>
                    <a:pt x="94190" y="6772277"/>
                    <a:pt x="102876" y="6768555"/>
                  </a:cubicBezTo>
                  <a:cubicBezTo>
                    <a:pt x="115159" y="6763291"/>
                    <a:pt x="126782" y="6756602"/>
                    <a:pt x="138735" y="6750626"/>
                  </a:cubicBezTo>
                  <a:cubicBezTo>
                    <a:pt x="144711" y="6741661"/>
                    <a:pt x="147837" y="6729911"/>
                    <a:pt x="156664" y="6723732"/>
                  </a:cubicBezTo>
                  <a:cubicBezTo>
                    <a:pt x="178560" y="6708405"/>
                    <a:pt x="228382" y="6687873"/>
                    <a:pt x="228382" y="6687873"/>
                  </a:cubicBezTo>
                  <a:cubicBezTo>
                    <a:pt x="234358" y="6681896"/>
                    <a:pt x="239063" y="6674292"/>
                    <a:pt x="246311" y="6669943"/>
                  </a:cubicBezTo>
                  <a:cubicBezTo>
                    <a:pt x="254414" y="6665081"/>
                    <a:pt x="265826" y="6666882"/>
                    <a:pt x="273205" y="6660979"/>
                  </a:cubicBezTo>
                  <a:cubicBezTo>
                    <a:pt x="309850" y="6631664"/>
                    <a:pt x="272513" y="6638087"/>
                    <a:pt x="309064" y="6616155"/>
                  </a:cubicBezTo>
                  <a:cubicBezTo>
                    <a:pt x="317167" y="6611293"/>
                    <a:pt x="326993" y="6610178"/>
                    <a:pt x="335958" y="6607190"/>
                  </a:cubicBezTo>
                  <a:cubicBezTo>
                    <a:pt x="405892" y="6537260"/>
                    <a:pt x="290276" y="6650525"/>
                    <a:pt x="380782" y="6571332"/>
                  </a:cubicBezTo>
                  <a:cubicBezTo>
                    <a:pt x="396684" y="6557418"/>
                    <a:pt x="410664" y="6541449"/>
                    <a:pt x="425605" y="6526508"/>
                  </a:cubicBezTo>
                  <a:lnTo>
                    <a:pt x="443535" y="6508579"/>
                  </a:lnTo>
                  <a:cubicBezTo>
                    <a:pt x="449512" y="6502602"/>
                    <a:pt x="454431" y="6495337"/>
                    <a:pt x="461464" y="6490649"/>
                  </a:cubicBezTo>
                  <a:cubicBezTo>
                    <a:pt x="470429" y="6484673"/>
                    <a:pt x="480250" y="6479815"/>
                    <a:pt x="488358" y="6472720"/>
                  </a:cubicBezTo>
                  <a:cubicBezTo>
                    <a:pt x="504260" y="6458806"/>
                    <a:pt x="515600" y="6439617"/>
                    <a:pt x="533182" y="6427896"/>
                  </a:cubicBezTo>
                  <a:lnTo>
                    <a:pt x="586970" y="6392038"/>
                  </a:lnTo>
                  <a:cubicBezTo>
                    <a:pt x="595935" y="6386061"/>
                    <a:pt x="606245" y="6381727"/>
                    <a:pt x="613864" y="6374108"/>
                  </a:cubicBezTo>
                  <a:cubicBezTo>
                    <a:pt x="622829" y="6365143"/>
                    <a:pt x="630209" y="6354247"/>
                    <a:pt x="640758" y="6347214"/>
                  </a:cubicBezTo>
                  <a:cubicBezTo>
                    <a:pt x="648621" y="6341972"/>
                    <a:pt x="658687" y="6341237"/>
                    <a:pt x="667652" y="6338249"/>
                  </a:cubicBezTo>
                  <a:cubicBezTo>
                    <a:pt x="673629" y="6332273"/>
                    <a:pt x="678334" y="6324668"/>
                    <a:pt x="685582" y="6320320"/>
                  </a:cubicBezTo>
                  <a:cubicBezTo>
                    <a:pt x="716927" y="6301513"/>
                    <a:pt x="730468" y="6316097"/>
                    <a:pt x="766264" y="6329285"/>
                  </a:cubicBezTo>
                  <a:cubicBezTo>
                    <a:pt x="805319" y="6343674"/>
                    <a:pt x="845578" y="6355494"/>
                    <a:pt x="882805" y="6374108"/>
                  </a:cubicBezTo>
                  <a:cubicBezTo>
                    <a:pt x="894758" y="6380085"/>
                    <a:pt x="905986" y="6387812"/>
                    <a:pt x="918664" y="6392038"/>
                  </a:cubicBezTo>
                  <a:cubicBezTo>
                    <a:pt x="933119" y="6396856"/>
                    <a:pt x="948547" y="6398014"/>
                    <a:pt x="963488" y="6401002"/>
                  </a:cubicBezTo>
                  <a:cubicBezTo>
                    <a:pt x="1024248" y="6441510"/>
                    <a:pt x="948788" y="6396993"/>
                    <a:pt x="1062099" y="6427896"/>
                  </a:cubicBezTo>
                  <a:cubicBezTo>
                    <a:pt x="1072494" y="6430731"/>
                    <a:pt x="1078695" y="6442657"/>
                    <a:pt x="1088993" y="6445826"/>
                  </a:cubicBezTo>
                  <a:cubicBezTo>
                    <a:pt x="1118119" y="6454788"/>
                    <a:pt x="1178640" y="6463755"/>
                    <a:pt x="1178640" y="6463755"/>
                  </a:cubicBezTo>
                  <a:cubicBezTo>
                    <a:pt x="1232429" y="6427898"/>
                    <a:pt x="1181630" y="6466743"/>
                    <a:pt x="1223464" y="6418932"/>
                  </a:cubicBezTo>
                  <a:cubicBezTo>
                    <a:pt x="1283165" y="6350702"/>
                    <a:pt x="1260539" y="6395269"/>
                    <a:pt x="1322076" y="6311355"/>
                  </a:cubicBezTo>
                  <a:cubicBezTo>
                    <a:pt x="1338747" y="6288622"/>
                    <a:pt x="1351764" y="6263421"/>
                    <a:pt x="1366899" y="6239638"/>
                  </a:cubicBezTo>
                  <a:cubicBezTo>
                    <a:pt x="1372684" y="6230548"/>
                    <a:pt x="1377210" y="6220362"/>
                    <a:pt x="1384829" y="6212743"/>
                  </a:cubicBezTo>
                  <a:lnTo>
                    <a:pt x="1420688" y="6176885"/>
                  </a:lnTo>
                  <a:cubicBezTo>
                    <a:pt x="1423676" y="6164932"/>
                    <a:pt x="1424142" y="6152046"/>
                    <a:pt x="1429652" y="6141026"/>
                  </a:cubicBezTo>
                  <a:cubicBezTo>
                    <a:pt x="1439289" y="6121752"/>
                    <a:pt x="1458697" y="6107681"/>
                    <a:pt x="1465511" y="6087238"/>
                  </a:cubicBezTo>
                  <a:cubicBezTo>
                    <a:pt x="1478485" y="6048316"/>
                    <a:pt x="1467794" y="6067025"/>
                    <a:pt x="1501370" y="6033449"/>
                  </a:cubicBezTo>
                  <a:cubicBezTo>
                    <a:pt x="1523904" y="5965850"/>
                    <a:pt x="1493507" y="6049174"/>
                    <a:pt x="1528264" y="5979661"/>
                  </a:cubicBezTo>
                  <a:cubicBezTo>
                    <a:pt x="1532490" y="5971209"/>
                    <a:pt x="1533003" y="5961219"/>
                    <a:pt x="1537229" y="5952767"/>
                  </a:cubicBezTo>
                  <a:cubicBezTo>
                    <a:pt x="1580325" y="5866575"/>
                    <a:pt x="1524545" y="6007564"/>
                    <a:pt x="1582052" y="5881049"/>
                  </a:cubicBezTo>
                  <a:cubicBezTo>
                    <a:pt x="1627773" y="5780463"/>
                    <a:pt x="1575598" y="5863838"/>
                    <a:pt x="1617911" y="5800367"/>
                  </a:cubicBezTo>
                  <a:cubicBezTo>
                    <a:pt x="1620899" y="5788414"/>
                    <a:pt x="1615856" y="5770018"/>
                    <a:pt x="1626876" y="5764508"/>
                  </a:cubicBezTo>
                  <a:cubicBezTo>
                    <a:pt x="1640504" y="5757694"/>
                    <a:pt x="1656507" y="5772304"/>
                    <a:pt x="1671699" y="5773473"/>
                  </a:cubicBezTo>
                  <a:cubicBezTo>
                    <a:pt x="1734338" y="5778292"/>
                    <a:pt x="1797205" y="5779450"/>
                    <a:pt x="1859958" y="5782438"/>
                  </a:cubicBezTo>
                  <a:cubicBezTo>
                    <a:pt x="1897926" y="5787862"/>
                    <a:pt x="1979165" y="5800367"/>
                    <a:pt x="2012358" y="5800367"/>
                  </a:cubicBezTo>
                  <a:cubicBezTo>
                    <a:pt x="2069213" y="5800367"/>
                    <a:pt x="2125911" y="5794390"/>
                    <a:pt x="2182688" y="5791402"/>
                  </a:cubicBezTo>
                  <a:cubicBezTo>
                    <a:pt x="2185676" y="5776461"/>
                    <a:pt x="2186834" y="5761034"/>
                    <a:pt x="2191652" y="5746579"/>
                  </a:cubicBezTo>
                  <a:cubicBezTo>
                    <a:pt x="2201829" y="5716046"/>
                    <a:pt x="2219705" y="5688155"/>
                    <a:pt x="2227511" y="5656932"/>
                  </a:cubicBezTo>
                  <a:cubicBezTo>
                    <a:pt x="2236476" y="5621073"/>
                    <a:pt x="2242716" y="5584421"/>
                    <a:pt x="2254405" y="5549355"/>
                  </a:cubicBezTo>
                  <a:cubicBezTo>
                    <a:pt x="2266358" y="5513496"/>
                    <a:pt x="2281097" y="5478449"/>
                    <a:pt x="2290264" y="5441779"/>
                  </a:cubicBezTo>
                  <a:cubicBezTo>
                    <a:pt x="2296240" y="5417873"/>
                    <a:pt x="2300401" y="5393438"/>
                    <a:pt x="2308193" y="5370061"/>
                  </a:cubicBezTo>
                  <a:cubicBezTo>
                    <a:pt x="2315390" y="5348471"/>
                    <a:pt x="2328300" y="5329030"/>
                    <a:pt x="2335088" y="5307308"/>
                  </a:cubicBezTo>
                  <a:cubicBezTo>
                    <a:pt x="2343306" y="5281012"/>
                    <a:pt x="2343344" y="5252422"/>
                    <a:pt x="2353017" y="5226626"/>
                  </a:cubicBezTo>
                  <a:cubicBezTo>
                    <a:pt x="2361476" y="5204068"/>
                    <a:pt x="2378688" y="5185705"/>
                    <a:pt x="2388876" y="5163873"/>
                  </a:cubicBezTo>
                  <a:cubicBezTo>
                    <a:pt x="2399673" y="5140737"/>
                    <a:pt x="2406288" y="5115861"/>
                    <a:pt x="2415770" y="5092155"/>
                  </a:cubicBezTo>
                  <a:cubicBezTo>
                    <a:pt x="2424222" y="5071025"/>
                    <a:pt x="2435467" y="5050992"/>
                    <a:pt x="2442664" y="5029402"/>
                  </a:cubicBezTo>
                  <a:cubicBezTo>
                    <a:pt x="2450456" y="5006025"/>
                    <a:pt x="2452305" y="4980891"/>
                    <a:pt x="2460593" y="4957685"/>
                  </a:cubicBezTo>
                  <a:cubicBezTo>
                    <a:pt x="2467335" y="4938807"/>
                    <a:pt x="2479778" y="4922400"/>
                    <a:pt x="2487488" y="4903896"/>
                  </a:cubicBezTo>
                  <a:cubicBezTo>
                    <a:pt x="2494757" y="4886451"/>
                    <a:pt x="2498781" y="4867804"/>
                    <a:pt x="2505417" y="4850108"/>
                  </a:cubicBezTo>
                  <a:cubicBezTo>
                    <a:pt x="2516718" y="4819973"/>
                    <a:pt x="2530451" y="4790770"/>
                    <a:pt x="2541276" y="4760461"/>
                  </a:cubicBezTo>
                  <a:cubicBezTo>
                    <a:pt x="2545420" y="4748858"/>
                    <a:pt x="2546344" y="4736291"/>
                    <a:pt x="2550240" y="4724602"/>
                  </a:cubicBezTo>
                  <a:cubicBezTo>
                    <a:pt x="2581257" y="4631550"/>
                    <a:pt x="2553161" y="4718762"/>
                    <a:pt x="2586099" y="4652885"/>
                  </a:cubicBezTo>
                  <a:cubicBezTo>
                    <a:pt x="2593296" y="4638492"/>
                    <a:pt x="2596832" y="4622454"/>
                    <a:pt x="2604029" y="4608061"/>
                  </a:cubicBezTo>
                  <a:cubicBezTo>
                    <a:pt x="2614803" y="4586513"/>
                    <a:pt x="2626524" y="4565354"/>
                    <a:pt x="2639888" y="4545308"/>
                  </a:cubicBezTo>
                  <a:cubicBezTo>
                    <a:pt x="2656464" y="4520444"/>
                    <a:pt x="2675747" y="4497496"/>
                    <a:pt x="2693676" y="4473590"/>
                  </a:cubicBezTo>
                  <a:cubicBezTo>
                    <a:pt x="2727040" y="4429105"/>
                    <a:pt x="2712279" y="4450169"/>
                    <a:pt x="2738499" y="4410838"/>
                  </a:cubicBezTo>
                  <a:cubicBezTo>
                    <a:pt x="2822170" y="4413826"/>
                    <a:pt x="2905931" y="4414886"/>
                    <a:pt x="2989511" y="4419802"/>
                  </a:cubicBezTo>
                  <a:cubicBezTo>
                    <a:pt x="3007656" y="4420869"/>
                    <a:pt x="3025234" y="4430774"/>
                    <a:pt x="3043299" y="4428767"/>
                  </a:cubicBezTo>
                  <a:cubicBezTo>
                    <a:pt x="3133627" y="4418731"/>
                    <a:pt x="3223027" y="4401290"/>
                    <a:pt x="3312240" y="4383943"/>
                  </a:cubicBezTo>
                  <a:cubicBezTo>
                    <a:pt x="3330792" y="4380336"/>
                    <a:pt x="3347795" y="4370987"/>
                    <a:pt x="3366029" y="4366014"/>
                  </a:cubicBezTo>
                  <a:cubicBezTo>
                    <a:pt x="3380729" y="4362005"/>
                    <a:pt x="3396258" y="4361427"/>
                    <a:pt x="3410852" y="4357049"/>
                  </a:cubicBezTo>
                  <a:cubicBezTo>
                    <a:pt x="3528793" y="4321667"/>
                    <a:pt x="3384061" y="4353444"/>
                    <a:pt x="3500499" y="4330155"/>
                  </a:cubicBezTo>
                  <a:cubicBezTo>
                    <a:pt x="3509464" y="4324179"/>
                    <a:pt x="3517756" y="4317044"/>
                    <a:pt x="3527393" y="4312226"/>
                  </a:cubicBezTo>
                  <a:cubicBezTo>
                    <a:pt x="3535845" y="4308000"/>
                    <a:pt x="3546425" y="4308503"/>
                    <a:pt x="3554288" y="4303261"/>
                  </a:cubicBezTo>
                  <a:cubicBezTo>
                    <a:pt x="3592144" y="4278024"/>
                    <a:pt x="3581416" y="4258202"/>
                    <a:pt x="3617040" y="4222579"/>
                  </a:cubicBezTo>
                  <a:cubicBezTo>
                    <a:pt x="3674008" y="4165613"/>
                    <a:pt x="3613339" y="4228816"/>
                    <a:pt x="3670829" y="4159826"/>
                  </a:cubicBezTo>
                  <a:cubicBezTo>
                    <a:pt x="3676240" y="4153333"/>
                    <a:pt x="3684409" y="4149144"/>
                    <a:pt x="3688758" y="4141896"/>
                  </a:cubicBezTo>
                  <a:cubicBezTo>
                    <a:pt x="3702509" y="4118977"/>
                    <a:pt x="3705718" y="4089078"/>
                    <a:pt x="3724617" y="4070179"/>
                  </a:cubicBezTo>
                  <a:cubicBezTo>
                    <a:pt x="3762076" y="4032720"/>
                    <a:pt x="3743904" y="4053427"/>
                    <a:pt x="3778405" y="4007426"/>
                  </a:cubicBezTo>
                  <a:cubicBezTo>
                    <a:pt x="3796969" y="3951737"/>
                    <a:pt x="3775843" y="4004224"/>
                    <a:pt x="3832193" y="3926743"/>
                  </a:cubicBezTo>
                  <a:cubicBezTo>
                    <a:pt x="3842441" y="3912651"/>
                    <a:pt x="3850827" y="3897262"/>
                    <a:pt x="3859088" y="3881920"/>
                  </a:cubicBezTo>
                  <a:cubicBezTo>
                    <a:pt x="3871760" y="3858387"/>
                    <a:pt x="3882275" y="3833735"/>
                    <a:pt x="3894946" y="3810202"/>
                  </a:cubicBezTo>
                  <a:cubicBezTo>
                    <a:pt x="3903207" y="3794861"/>
                    <a:pt x="3913496" y="3780675"/>
                    <a:pt x="3921840" y="3765379"/>
                  </a:cubicBezTo>
                  <a:cubicBezTo>
                    <a:pt x="3946932" y="3719377"/>
                    <a:pt x="3946761" y="3708465"/>
                    <a:pt x="3975629" y="3666767"/>
                  </a:cubicBezTo>
                  <a:cubicBezTo>
                    <a:pt x="4012608" y="3613353"/>
                    <a:pt x="4034352" y="3589127"/>
                    <a:pt x="4074240" y="3541261"/>
                  </a:cubicBezTo>
                  <a:cubicBezTo>
                    <a:pt x="4095557" y="3477314"/>
                    <a:pt x="4065331" y="3554625"/>
                    <a:pt x="4110099" y="3487473"/>
                  </a:cubicBezTo>
                  <a:cubicBezTo>
                    <a:pt x="4115341" y="3479610"/>
                    <a:pt x="4114475" y="3468839"/>
                    <a:pt x="4119064" y="3460579"/>
                  </a:cubicBezTo>
                  <a:cubicBezTo>
                    <a:pt x="4129529" y="3441742"/>
                    <a:pt x="4141994" y="3424029"/>
                    <a:pt x="4154923" y="3406790"/>
                  </a:cubicBezTo>
                  <a:cubicBezTo>
                    <a:pt x="4172852" y="3382884"/>
                    <a:pt x="4195348" y="3361801"/>
                    <a:pt x="4208711" y="3335073"/>
                  </a:cubicBezTo>
                  <a:cubicBezTo>
                    <a:pt x="4214687" y="3323120"/>
                    <a:pt x="4218872" y="3310089"/>
                    <a:pt x="4226640" y="3299214"/>
                  </a:cubicBezTo>
                  <a:cubicBezTo>
                    <a:pt x="4234009" y="3288897"/>
                    <a:pt x="4245419" y="3282060"/>
                    <a:pt x="4253535" y="3272320"/>
                  </a:cubicBezTo>
                  <a:cubicBezTo>
                    <a:pt x="4275347" y="3246146"/>
                    <a:pt x="4292197" y="3215730"/>
                    <a:pt x="4316288" y="3191638"/>
                  </a:cubicBezTo>
                  <a:cubicBezTo>
                    <a:pt x="4350800" y="3157124"/>
                    <a:pt x="4336149" y="3175292"/>
                    <a:pt x="4361111" y="3137849"/>
                  </a:cubicBezTo>
                  <a:cubicBezTo>
                    <a:pt x="4385017" y="3143826"/>
                    <a:pt x="4409135" y="3149009"/>
                    <a:pt x="4432829" y="3155779"/>
                  </a:cubicBezTo>
                  <a:cubicBezTo>
                    <a:pt x="4451001" y="3160971"/>
                    <a:pt x="4468202" y="3169458"/>
                    <a:pt x="4486617" y="3173708"/>
                  </a:cubicBezTo>
                  <a:cubicBezTo>
                    <a:pt x="4539234" y="3185850"/>
                    <a:pt x="4658776" y="3189511"/>
                    <a:pt x="4692805" y="3191638"/>
                  </a:cubicBezTo>
                  <a:cubicBezTo>
                    <a:pt x="4725676" y="3197614"/>
                    <a:pt x="4758838" y="3202163"/>
                    <a:pt x="4791417" y="3209567"/>
                  </a:cubicBezTo>
                  <a:cubicBezTo>
                    <a:pt x="4824641" y="3217118"/>
                    <a:pt x="4856560" y="3230086"/>
                    <a:pt x="4890029" y="3236461"/>
                  </a:cubicBezTo>
                  <a:cubicBezTo>
                    <a:pt x="4940281" y="3246033"/>
                    <a:pt x="5131370" y="3253409"/>
                    <a:pt x="5150005" y="3254390"/>
                  </a:cubicBezTo>
                  <a:cubicBezTo>
                    <a:pt x="5254593" y="3251402"/>
                    <a:pt x="5360963" y="3264876"/>
                    <a:pt x="5463770" y="3245426"/>
                  </a:cubicBezTo>
                  <a:cubicBezTo>
                    <a:pt x="5482340" y="3241913"/>
                    <a:pt x="5481699" y="3191638"/>
                    <a:pt x="5481699" y="3191638"/>
                  </a:cubicBezTo>
                  <a:cubicBezTo>
                    <a:pt x="5484687" y="3155779"/>
                    <a:pt x="5487083" y="3119866"/>
                    <a:pt x="5490664" y="3084061"/>
                  </a:cubicBezTo>
                  <a:cubicBezTo>
                    <a:pt x="5493061" y="3060089"/>
                    <a:pt x="5497232" y="3036315"/>
                    <a:pt x="5499629" y="3012343"/>
                  </a:cubicBezTo>
                  <a:cubicBezTo>
                    <a:pt x="5503209" y="2976539"/>
                    <a:pt x="5504619" y="2940530"/>
                    <a:pt x="5508593" y="2904767"/>
                  </a:cubicBezTo>
                  <a:cubicBezTo>
                    <a:pt x="5515265" y="2844714"/>
                    <a:pt x="5518015" y="2861455"/>
                    <a:pt x="5526523" y="2806155"/>
                  </a:cubicBezTo>
                  <a:cubicBezTo>
                    <a:pt x="5530186" y="2782343"/>
                    <a:pt x="5532304" y="2758318"/>
                    <a:pt x="5535488" y="2734438"/>
                  </a:cubicBezTo>
                  <a:cubicBezTo>
                    <a:pt x="5548373" y="2637797"/>
                    <a:pt x="5539034" y="2705965"/>
                    <a:pt x="5553417" y="2626861"/>
                  </a:cubicBezTo>
                  <a:cubicBezTo>
                    <a:pt x="5568072" y="2546261"/>
                    <a:pt x="5555490" y="2600643"/>
                    <a:pt x="5571346" y="2537214"/>
                  </a:cubicBezTo>
                  <a:cubicBezTo>
                    <a:pt x="5574334" y="2504343"/>
                    <a:pt x="5575949" y="2471319"/>
                    <a:pt x="5580311" y="2438602"/>
                  </a:cubicBezTo>
                  <a:cubicBezTo>
                    <a:pt x="5586818" y="2389802"/>
                    <a:pt x="5589023" y="2417326"/>
                    <a:pt x="5598240" y="2375849"/>
                  </a:cubicBezTo>
                  <a:cubicBezTo>
                    <a:pt x="5602183" y="2358105"/>
                    <a:pt x="5603262" y="2339805"/>
                    <a:pt x="5607205" y="2322061"/>
                  </a:cubicBezTo>
                  <a:cubicBezTo>
                    <a:pt x="5609255" y="2312836"/>
                    <a:pt x="5613878" y="2304334"/>
                    <a:pt x="5616170" y="2295167"/>
                  </a:cubicBezTo>
                  <a:cubicBezTo>
                    <a:pt x="5642115" y="2191391"/>
                    <a:pt x="5606171" y="2297235"/>
                    <a:pt x="5643064" y="2223449"/>
                  </a:cubicBezTo>
                  <a:cubicBezTo>
                    <a:pt x="5647290" y="2214997"/>
                    <a:pt x="5646126" y="2203934"/>
                    <a:pt x="5652029" y="2196555"/>
                  </a:cubicBezTo>
                  <a:cubicBezTo>
                    <a:pt x="5670475" y="2173498"/>
                    <a:pt x="5698234" y="2176039"/>
                    <a:pt x="5723746" y="2169661"/>
                  </a:cubicBezTo>
                  <a:cubicBezTo>
                    <a:pt x="5755606" y="2161696"/>
                    <a:pt x="5763860" y="2153554"/>
                    <a:pt x="5795464" y="2133802"/>
                  </a:cubicBezTo>
                  <a:cubicBezTo>
                    <a:pt x="5840020" y="2105955"/>
                    <a:pt x="5806401" y="2127594"/>
                    <a:pt x="5840288" y="2097943"/>
                  </a:cubicBezTo>
                  <a:cubicBezTo>
                    <a:pt x="5857852" y="2082574"/>
                    <a:pt x="5875654" y="2067449"/>
                    <a:pt x="5894076" y="2053120"/>
                  </a:cubicBezTo>
                  <a:cubicBezTo>
                    <a:pt x="5902581" y="2046505"/>
                    <a:pt x="5913351" y="2042809"/>
                    <a:pt x="5920970" y="2035190"/>
                  </a:cubicBezTo>
                  <a:cubicBezTo>
                    <a:pt x="5987687" y="1968473"/>
                    <a:pt x="5911377" y="2023658"/>
                    <a:pt x="5974758" y="1981402"/>
                  </a:cubicBezTo>
                  <a:cubicBezTo>
                    <a:pt x="5980735" y="1972437"/>
                    <a:pt x="5983723" y="1960485"/>
                    <a:pt x="5992688" y="1954508"/>
                  </a:cubicBezTo>
                  <a:cubicBezTo>
                    <a:pt x="6002939" y="1947674"/>
                    <a:pt x="6016293" y="1946833"/>
                    <a:pt x="6028546" y="1945543"/>
                  </a:cubicBezTo>
                  <a:cubicBezTo>
                    <a:pt x="6073222" y="1940840"/>
                    <a:pt x="6118193" y="1939567"/>
                    <a:pt x="6163017" y="1936579"/>
                  </a:cubicBezTo>
                  <a:cubicBezTo>
                    <a:pt x="6210829" y="1939567"/>
                    <a:pt x="6258547" y="1945543"/>
                    <a:pt x="6306452" y="1945543"/>
                  </a:cubicBezTo>
                  <a:cubicBezTo>
                    <a:pt x="6688885" y="1945543"/>
                    <a:pt x="6586152" y="2007104"/>
                    <a:pt x="6718829" y="1918649"/>
                  </a:cubicBezTo>
                  <a:cubicBezTo>
                    <a:pt x="6721817" y="1909684"/>
                    <a:pt x="6725197" y="1900841"/>
                    <a:pt x="6727793" y="1891755"/>
                  </a:cubicBezTo>
                  <a:cubicBezTo>
                    <a:pt x="6731178" y="1879908"/>
                    <a:pt x="6731248" y="1866916"/>
                    <a:pt x="6736758" y="1855896"/>
                  </a:cubicBezTo>
                  <a:cubicBezTo>
                    <a:pt x="6740538" y="1848336"/>
                    <a:pt x="6748711" y="1843943"/>
                    <a:pt x="6754688" y="1837967"/>
                  </a:cubicBezTo>
                  <a:cubicBezTo>
                    <a:pt x="6786347" y="1679660"/>
                    <a:pt x="6737358" y="1910475"/>
                    <a:pt x="6781582" y="1748320"/>
                  </a:cubicBezTo>
                  <a:cubicBezTo>
                    <a:pt x="6786365" y="1730784"/>
                    <a:pt x="6786603" y="1712276"/>
                    <a:pt x="6790546" y="1694532"/>
                  </a:cubicBezTo>
                  <a:cubicBezTo>
                    <a:pt x="6812746" y="1594632"/>
                    <a:pt x="6785043" y="1756755"/>
                    <a:pt x="6808476" y="1631779"/>
                  </a:cubicBezTo>
                  <a:cubicBezTo>
                    <a:pt x="6832628" y="1502969"/>
                    <a:pt x="6808667" y="1559677"/>
                    <a:pt x="6844335" y="1488343"/>
                  </a:cubicBezTo>
                  <a:cubicBezTo>
                    <a:pt x="6850311" y="1458461"/>
                    <a:pt x="6848636" y="1425953"/>
                    <a:pt x="6862264" y="1398696"/>
                  </a:cubicBezTo>
                  <a:cubicBezTo>
                    <a:pt x="6880812" y="1361600"/>
                    <a:pt x="6887045" y="1353360"/>
                    <a:pt x="6898123" y="1309049"/>
                  </a:cubicBezTo>
                  <a:cubicBezTo>
                    <a:pt x="6921135" y="1217004"/>
                    <a:pt x="6889858" y="1331090"/>
                    <a:pt x="6925017" y="1237332"/>
                  </a:cubicBezTo>
                  <a:cubicBezTo>
                    <a:pt x="6929343" y="1225796"/>
                    <a:pt x="6927869" y="1212171"/>
                    <a:pt x="6933982" y="1201473"/>
                  </a:cubicBezTo>
                  <a:cubicBezTo>
                    <a:pt x="6940272" y="1190465"/>
                    <a:pt x="6951911" y="1183544"/>
                    <a:pt x="6960876" y="1174579"/>
                  </a:cubicBezTo>
                  <a:lnTo>
                    <a:pt x="7579440" y="1183543"/>
                  </a:lnTo>
                  <a:cubicBezTo>
                    <a:pt x="7588886" y="1183805"/>
                    <a:pt x="7598645" y="1198001"/>
                    <a:pt x="7606335" y="1192508"/>
                  </a:cubicBezTo>
                  <a:cubicBezTo>
                    <a:pt x="7657457" y="1155993"/>
                    <a:pt x="7630983" y="1148140"/>
                    <a:pt x="7651158" y="1111826"/>
                  </a:cubicBezTo>
                  <a:cubicBezTo>
                    <a:pt x="7683067" y="1054391"/>
                    <a:pt x="7682574" y="1069185"/>
                    <a:pt x="7713911" y="1022179"/>
                  </a:cubicBezTo>
                  <a:cubicBezTo>
                    <a:pt x="7723576" y="1007681"/>
                    <a:pt x="7731450" y="992055"/>
                    <a:pt x="7740805" y="977355"/>
                  </a:cubicBezTo>
                  <a:cubicBezTo>
                    <a:pt x="7752374" y="959175"/>
                    <a:pt x="7755128" y="924285"/>
                    <a:pt x="7776664" y="923567"/>
                  </a:cubicBezTo>
                  <a:lnTo>
                    <a:pt x="8045605" y="914602"/>
                  </a:lnTo>
                  <a:cubicBezTo>
                    <a:pt x="8054570" y="911614"/>
                    <a:pt x="8064396" y="910500"/>
                    <a:pt x="8072499" y="905638"/>
                  </a:cubicBezTo>
                  <a:cubicBezTo>
                    <a:pt x="8093341" y="893133"/>
                    <a:pt x="8096986" y="871750"/>
                    <a:pt x="8108358" y="851849"/>
                  </a:cubicBezTo>
                  <a:cubicBezTo>
                    <a:pt x="8113704" y="842494"/>
                    <a:pt x="8120942" y="834310"/>
                    <a:pt x="8126288" y="824955"/>
                  </a:cubicBezTo>
                  <a:cubicBezTo>
                    <a:pt x="8132918" y="813352"/>
                    <a:pt x="8137587" y="800699"/>
                    <a:pt x="8144217" y="789096"/>
                  </a:cubicBezTo>
                  <a:cubicBezTo>
                    <a:pt x="8149562" y="779741"/>
                    <a:pt x="8157328" y="771839"/>
                    <a:pt x="8162146" y="762202"/>
                  </a:cubicBezTo>
                  <a:cubicBezTo>
                    <a:pt x="8199261" y="687972"/>
                    <a:pt x="8137658" y="785488"/>
                    <a:pt x="8189040" y="708414"/>
                  </a:cubicBezTo>
                  <a:cubicBezTo>
                    <a:pt x="8198005" y="711402"/>
                    <a:pt x="8208675" y="711329"/>
                    <a:pt x="8215935" y="717379"/>
                  </a:cubicBezTo>
                  <a:cubicBezTo>
                    <a:pt x="8281062" y="771651"/>
                    <a:pt x="8208060" y="741649"/>
                    <a:pt x="8269723" y="762202"/>
                  </a:cubicBezTo>
                  <a:cubicBezTo>
                    <a:pt x="8278688" y="771167"/>
                    <a:pt x="8285278" y="783426"/>
                    <a:pt x="8296617" y="789096"/>
                  </a:cubicBezTo>
                  <a:cubicBezTo>
                    <a:pt x="8333754" y="807665"/>
                    <a:pt x="8399471" y="792258"/>
                    <a:pt x="8431088" y="789096"/>
                  </a:cubicBezTo>
                  <a:cubicBezTo>
                    <a:pt x="8437064" y="780131"/>
                    <a:pt x="8444199" y="771839"/>
                    <a:pt x="8449017" y="762202"/>
                  </a:cubicBezTo>
                  <a:cubicBezTo>
                    <a:pt x="8458630" y="742976"/>
                    <a:pt x="8462853" y="708903"/>
                    <a:pt x="8466946" y="690485"/>
                  </a:cubicBezTo>
                  <a:cubicBezTo>
                    <a:pt x="8474450" y="656718"/>
                    <a:pt x="8474893" y="657679"/>
                    <a:pt x="8484876" y="627732"/>
                  </a:cubicBezTo>
                  <a:cubicBezTo>
                    <a:pt x="8487864" y="597850"/>
                    <a:pt x="8487950" y="567533"/>
                    <a:pt x="8493840" y="538085"/>
                  </a:cubicBezTo>
                  <a:cubicBezTo>
                    <a:pt x="8496996" y="522305"/>
                    <a:pt x="8507867" y="508873"/>
                    <a:pt x="8511770" y="493261"/>
                  </a:cubicBezTo>
                  <a:cubicBezTo>
                    <a:pt x="8550250" y="339346"/>
                    <a:pt x="8496862" y="506088"/>
                    <a:pt x="8529699" y="385685"/>
                  </a:cubicBezTo>
                  <a:cubicBezTo>
                    <a:pt x="8552214" y="303130"/>
                    <a:pt x="8544111" y="361966"/>
                    <a:pt x="8556593" y="287073"/>
                  </a:cubicBezTo>
                  <a:cubicBezTo>
                    <a:pt x="8560067" y="266230"/>
                    <a:pt x="8561414" y="245040"/>
                    <a:pt x="8565558" y="224320"/>
                  </a:cubicBezTo>
                  <a:cubicBezTo>
                    <a:pt x="8567411" y="215054"/>
                    <a:pt x="8567841" y="204108"/>
                    <a:pt x="8574523" y="197426"/>
                  </a:cubicBezTo>
                  <a:cubicBezTo>
                    <a:pt x="8581205" y="190744"/>
                    <a:pt x="8592452" y="191449"/>
                    <a:pt x="8601417" y="188461"/>
                  </a:cubicBezTo>
                  <a:cubicBezTo>
                    <a:pt x="8610382" y="197426"/>
                    <a:pt x="8617995" y="207986"/>
                    <a:pt x="8628311" y="215355"/>
                  </a:cubicBezTo>
                  <a:cubicBezTo>
                    <a:pt x="8683487" y="254766"/>
                    <a:pt x="8720968" y="229498"/>
                    <a:pt x="8798640" y="224320"/>
                  </a:cubicBezTo>
                  <a:cubicBezTo>
                    <a:pt x="8842719" y="209627"/>
                    <a:pt x="8851355" y="209565"/>
                    <a:pt x="8888288" y="188461"/>
                  </a:cubicBezTo>
                  <a:cubicBezTo>
                    <a:pt x="8926018" y="166901"/>
                    <a:pt x="8905896" y="170660"/>
                    <a:pt x="8951040" y="152602"/>
                  </a:cubicBezTo>
                  <a:cubicBezTo>
                    <a:pt x="8968588" y="145583"/>
                    <a:pt x="9004829" y="134673"/>
                    <a:pt x="9004829" y="134673"/>
                  </a:cubicBezTo>
                  <a:cubicBezTo>
                    <a:pt x="9010805" y="128696"/>
                    <a:pt x="9016158" y="122023"/>
                    <a:pt x="9022758" y="116743"/>
                  </a:cubicBezTo>
                  <a:cubicBezTo>
                    <a:pt x="9079314" y="71497"/>
                    <a:pt x="9024281" y="124184"/>
                    <a:pt x="9067582" y="80885"/>
                  </a:cubicBezTo>
                  <a:cubicBezTo>
                    <a:pt x="9083149" y="34178"/>
                    <a:pt x="9066348" y="71220"/>
                    <a:pt x="9094476" y="36061"/>
                  </a:cubicBezTo>
                  <a:cubicBezTo>
                    <a:pt x="9123325" y="0"/>
                    <a:pt x="9098295" y="16222"/>
                    <a:pt x="9130335" y="202"/>
                  </a:cubicBez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 name="Picture 2">
            <a:extLst>
              <a:ext uri="{FF2B5EF4-FFF2-40B4-BE49-F238E27FC236}">
                <a16:creationId xmlns:a16="http://schemas.microsoft.com/office/drawing/2014/main" id="{0C7984F4-301C-4E6B-B9B6-55A515DC6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112" y="3609439"/>
            <a:ext cx="4524375" cy="2933700"/>
          </a:xfrm>
          <a:prstGeom prst="rect">
            <a:avLst/>
          </a:prstGeom>
        </p:spPr>
      </p:pic>
      <p:pic>
        <p:nvPicPr>
          <p:cNvPr id="6" name="Picture 5">
            <a:extLst>
              <a:ext uri="{FF2B5EF4-FFF2-40B4-BE49-F238E27FC236}">
                <a16:creationId xmlns:a16="http://schemas.microsoft.com/office/drawing/2014/main" id="{691E0459-78B3-4B94-BB69-F0FB8E5F98CB}"/>
              </a:ext>
            </a:extLst>
          </p:cNvPr>
          <p:cNvPicPr>
            <a:picLocks noChangeAspect="1"/>
          </p:cNvPicPr>
          <p:nvPr/>
        </p:nvPicPr>
        <p:blipFill rotWithShape="1">
          <a:blip r:embed="rId3">
            <a:extLst>
              <a:ext uri="{28A0092B-C50C-407E-A947-70E740481C1C}">
                <a14:useLocalDpi xmlns:a14="http://schemas.microsoft.com/office/drawing/2010/main" val="0"/>
              </a:ext>
            </a:extLst>
          </a:blip>
          <a:srcRect t="5384" r="6557" b="8353"/>
          <a:stretch/>
        </p:blipFill>
        <p:spPr>
          <a:xfrm>
            <a:off x="422598" y="297610"/>
            <a:ext cx="1253803" cy="845390"/>
          </a:xfrm>
          <a:prstGeom prst="rect">
            <a:avLst/>
          </a:prstGeom>
        </p:spPr>
      </p:pic>
    </p:spTree>
    <p:extLst>
      <p:ext uri="{BB962C8B-B14F-4D97-AF65-F5344CB8AC3E}">
        <p14:creationId xmlns:p14="http://schemas.microsoft.com/office/powerpoint/2010/main" val="28748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Develop and Maintain</a:t>
            </a:r>
          </a:p>
        </p:txBody>
      </p:sp>
      <p:sp>
        <p:nvSpPr>
          <p:cNvPr id="7" name="TextBox 6"/>
          <p:cNvSpPr txBox="1"/>
          <p:nvPr/>
        </p:nvSpPr>
        <p:spPr>
          <a:xfrm>
            <a:off x="345056" y="1143000"/>
            <a:ext cx="8212347" cy="2585323"/>
          </a:xfrm>
          <a:prstGeom prst="rect">
            <a:avLst/>
          </a:prstGeom>
          <a:noFill/>
        </p:spPr>
        <p:txBody>
          <a:bodyPr wrap="square" rtlCol="0">
            <a:spAutoFit/>
          </a:bodyPr>
          <a:lstStyle/>
          <a:p>
            <a:pPr fontAlgn="base"/>
            <a:r>
              <a:rPr lang="en-US" dirty="0"/>
              <a:t>“Testimony requires the nurturing by the prayer of faith, the hungering for the word of God in the scriptures, and the obedience to the truth we have received. There is danger in neglecting prayer. There is danger to our testimony in only casual study and reading of the scriptures. They are necessary nutrients for our testimony. …</a:t>
            </a:r>
          </a:p>
          <a:p>
            <a:pPr fontAlgn="base"/>
            <a:endParaRPr lang="en-US" dirty="0"/>
          </a:p>
          <a:p>
            <a:pPr fontAlgn="base"/>
            <a:r>
              <a:rPr lang="en-US" dirty="0"/>
              <a:t>“Feasting on the word of God, heartfelt prayer, and obedience to the Lord’s commandments must be applied evenly and continually for your testimony to grow and prosper.” </a:t>
            </a:r>
          </a:p>
          <a:p>
            <a:pPr fontAlgn="base"/>
            <a:r>
              <a:rPr lang="en-US" dirty="0"/>
              <a:t>Henry B. </a:t>
            </a:r>
            <a:r>
              <a:rPr lang="en-US" dirty="0" err="1"/>
              <a:t>Eyring</a:t>
            </a:r>
            <a:r>
              <a:rPr lang="en-US" dirty="0"/>
              <a:t> </a:t>
            </a:r>
          </a:p>
        </p:txBody>
      </p:sp>
      <p:grpSp>
        <p:nvGrpSpPr>
          <p:cNvPr id="6" name="Group 5"/>
          <p:cNvGrpSpPr/>
          <p:nvPr/>
        </p:nvGrpSpPr>
        <p:grpSpPr>
          <a:xfrm>
            <a:off x="2895600" y="3581400"/>
            <a:ext cx="7264400" cy="2743200"/>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0" name="Rectangle 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17600" y="2514600"/>
              <a:ext cx="7010400" cy="2062103"/>
            </a:xfrm>
            <a:prstGeom prst="rect">
              <a:avLst/>
            </a:prstGeom>
            <a:noFill/>
          </p:spPr>
          <p:txBody>
            <a:bodyPr wrap="square" rtlCol="0">
              <a:spAutoFit/>
            </a:bodyPr>
            <a:lstStyle/>
            <a:p>
              <a:pPr algn="ctr"/>
              <a:r>
                <a:rPr lang="en-US" sz="3200" b="1" i="1" dirty="0">
                  <a:solidFill>
                    <a:schemeClr val="bg1"/>
                  </a:solidFill>
                </a:rPr>
                <a:t>To develop and maintain a testimony, we need to feast on the word of God, pray in faith, and obey the Lord’s commandments</a:t>
              </a:r>
              <a:endParaRPr lang="en-US" sz="3200" dirty="0">
                <a:solidFill>
                  <a:schemeClr val="bg1"/>
                </a:solidFill>
                <a:latin typeface="Child's Play" pitchFamily="2" charset="0"/>
              </a:endParaRPr>
            </a:p>
          </p:txBody>
        </p:sp>
      </p:grpSp>
      <p:pic>
        <p:nvPicPr>
          <p:cNvPr id="16" name="Picture 15" descr="Henry B. Eyring.jpg"/>
          <p:cNvPicPr>
            <a:picLocks noChangeAspect="1"/>
          </p:cNvPicPr>
          <p:nvPr/>
        </p:nvPicPr>
        <p:blipFill>
          <a:blip r:embed="rId2" cstate="print"/>
          <a:stretch>
            <a:fillRect/>
          </a:stretch>
        </p:blipFill>
        <p:spPr>
          <a:xfrm>
            <a:off x="9039046" y="1292352"/>
            <a:ext cx="1408176" cy="1755648"/>
          </a:xfrm>
          <a:prstGeom prst="rect">
            <a:avLst/>
          </a:prstGeom>
        </p:spPr>
      </p:pic>
    </p:spTree>
    <p:extLst>
      <p:ext uri="{BB962C8B-B14F-4D97-AF65-F5344CB8AC3E}">
        <p14:creationId xmlns:p14="http://schemas.microsoft.com/office/powerpoint/2010/main" val="33400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Sins That Go Unchecked</a:t>
            </a:r>
          </a:p>
        </p:txBody>
      </p:sp>
      <p:sp>
        <p:nvSpPr>
          <p:cNvPr id="7" name="TextBox 6"/>
          <p:cNvSpPr txBox="1"/>
          <p:nvPr/>
        </p:nvSpPr>
        <p:spPr>
          <a:xfrm>
            <a:off x="1086929" y="1066056"/>
            <a:ext cx="5167746" cy="1938992"/>
          </a:xfrm>
          <a:prstGeom prst="rect">
            <a:avLst/>
          </a:prstGeom>
          <a:noFill/>
        </p:spPr>
        <p:txBody>
          <a:bodyPr wrap="square" rtlCol="0">
            <a:spAutoFit/>
          </a:bodyPr>
          <a:lstStyle/>
          <a:p>
            <a:pPr fontAlgn="base"/>
            <a:r>
              <a:rPr lang="en-US" sz="2000" dirty="0"/>
              <a:t>“It became expedient that those who committed sin, that were in the church, should be admonished by the church”. </a:t>
            </a:r>
          </a:p>
          <a:p>
            <a:pPr fontAlgn="base"/>
            <a:endParaRPr lang="en-US" sz="2000" dirty="0"/>
          </a:p>
          <a:p>
            <a:pPr fontAlgn="base"/>
            <a:r>
              <a:rPr lang="en-US" sz="2000" dirty="0"/>
              <a:t>It was necessary for Church members who had sinned to be judged and held accountable.</a:t>
            </a:r>
          </a:p>
        </p:txBody>
      </p:sp>
      <p:sp>
        <p:nvSpPr>
          <p:cNvPr id="17" name="TextBox 16"/>
          <p:cNvSpPr txBox="1"/>
          <p:nvPr/>
        </p:nvSpPr>
        <p:spPr>
          <a:xfrm>
            <a:off x="0" y="6553081"/>
            <a:ext cx="5867400" cy="338554"/>
          </a:xfrm>
          <a:prstGeom prst="rect">
            <a:avLst/>
          </a:prstGeom>
          <a:noFill/>
        </p:spPr>
        <p:txBody>
          <a:bodyPr wrap="square" rtlCol="0">
            <a:spAutoFit/>
          </a:bodyPr>
          <a:lstStyle/>
          <a:p>
            <a:r>
              <a:rPr lang="en-US" sz="1600" dirty="0"/>
              <a:t>Mosiah 26:5-6</a:t>
            </a:r>
          </a:p>
        </p:txBody>
      </p:sp>
      <p:sp>
        <p:nvSpPr>
          <p:cNvPr id="6" name="TextBox 5"/>
          <p:cNvSpPr txBox="1"/>
          <p:nvPr/>
        </p:nvSpPr>
        <p:spPr>
          <a:xfrm>
            <a:off x="4384962" y="3855810"/>
            <a:ext cx="6631941" cy="2554545"/>
          </a:xfrm>
          <a:prstGeom prst="rect">
            <a:avLst/>
          </a:prstGeom>
          <a:noFill/>
        </p:spPr>
        <p:txBody>
          <a:bodyPr wrap="square" rtlCol="0">
            <a:spAutoFit/>
          </a:bodyPr>
          <a:lstStyle/>
          <a:p>
            <a:pPr fontAlgn="base"/>
            <a:r>
              <a:rPr lang="en-US" sz="2000" dirty="0"/>
              <a:t>When sins go unchecked the spirit ceases to thrive.</a:t>
            </a:r>
          </a:p>
          <a:p>
            <a:pPr fontAlgn="base"/>
            <a:endParaRPr lang="en-US" sz="2000" dirty="0"/>
          </a:p>
          <a:p>
            <a:pPr fontAlgn="base"/>
            <a:r>
              <a:rPr lang="en-US" sz="2000" dirty="0"/>
              <a:t>Some live in their sins and hide their iniquities</a:t>
            </a:r>
          </a:p>
          <a:p>
            <a:pPr fontAlgn="base"/>
            <a:endParaRPr lang="en-US" sz="2000" dirty="0"/>
          </a:p>
          <a:p>
            <a:pPr fontAlgn="base"/>
            <a:r>
              <a:rPr lang="en-US" sz="2000" dirty="0"/>
              <a:t>“…if any man who tampers with iniquity, he will have to bear that iniquity, and if any of you want to partake of the sins of men, and uphold them you will have to bear them…”</a:t>
            </a:r>
          </a:p>
          <a:p>
            <a:pPr fontAlgn="base"/>
            <a:r>
              <a:rPr lang="en-US" sz="2000" dirty="0"/>
              <a:t>Pres. John Taylor</a:t>
            </a:r>
          </a:p>
        </p:txBody>
      </p:sp>
      <p:pic>
        <p:nvPicPr>
          <p:cNvPr id="3" name="Picture 2">
            <a:extLst>
              <a:ext uri="{FF2B5EF4-FFF2-40B4-BE49-F238E27FC236}">
                <a16:creationId xmlns:a16="http://schemas.microsoft.com/office/drawing/2014/main" id="{A5054746-57F3-4DB7-ACD0-BF71F6D19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74" y="3352800"/>
            <a:ext cx="2143125" cy="2143125"/>
          </a:xfrm>
          <a:prstGeom prst="rect">
            <a:avLst/>
          </a:prstGeom>
        </p:spPr>
      </p:pic>
      <p:pic>
        <p:nvPicPr>
          <p:cNvPr id="9" name="Picture 8">
            <a:extLst>
              <a:ext uri="{FF2B5EF4-FFF2-40B4-BE49-F238E27FC236}">
                <a16:creationId xmlns:a16="http://schemas.microsoft.com/office/drawing/2014/main" id="{183FF860-BD51-4099-92AA-DF6ABA2A8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546" y="828148"/>
            <a:ext cx="4158528" cy="2557459"/>
          </a:xfrm>
          <a:prstGeom prst="rect">
            <a:avLst/>
          </a:prstGeom>
        </p:spPr>
      </p:pic>
      <p:pic>
        <p:nvPicPr>
          <p:cNvPr id="11" name="Picture 10">
            <a:extLst>
              <a:ext uri="{FF2B5EF4-FFF2-40B4-BE49-F238E27FC236}">
                <a16:creationId xmlns:a16="http://schemas.microsoft.com/office/drawing/2014/main" id="{BFDA1152-074D-4E9C-B970-23EAE0D76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7822" y="5278773"/>
            <a:ext cx="1105644" cy="1481146"/>
          </a:xfrm>
          <a:prstGeom prst="rect">
            <a:avLst/>
          </a:prstGeom>
        </p:spPr>
      </p:pic>
    </p:spTree>
    <p:extLst>
      <p:ext uri="{BB962C8B-B14F-4D97-AF65-F5344CB8AC3E}">
        <p14:creationId xmlns:p14="http://schemas.microsoft.com/office/powerpoint/2010/main" val="7022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Brought Before Alma</a:t>
            </a:r>
          </a:p>
        </p:txBody>
      </p:sp>
      <p:sp>
        <p:nvSpPr>
          <p:cNvPr id="7" name="TextBox 6"/>
          <p:cNvSpPr txBox="1"/>
          <p:nvPr/>
        </p:nvSpPr>
        <p:spPr>
          <a:xfrm>
            <a:off x="1828800" y="1143001"/>
            <a:ext cx="4572000" cy="584775"/>
          </a:xfrm>
          <a:prstGeom prst="rect">
            <a:avLst/>
          </a:prstGeom>
          <a:noFill/>
        </p:spPr>
        <p:txBody>
          <a:bodyPr wrap="square" rtlCol="0">
            <a:spAutoFit/>
          </a:bodyPr>
          <a:lstStyle/>
          <a:p>
            <a:pPr fontAlgn="base"/>
            <a:r>
              <a:rPr lang="en-US" sz="1600" dirty="0"/>
              <a:t>Alma was High Priest at that time and Mosiah had given him authority over the church</a:t>
            </a:r>
          </a:p>
        </p:txBody>
      </p:sp>
      <p:sp>
        <p:nvSpPr>
          <p:cNvPr id="17" name="TextBox 16"/>
          <p:cNvSpPr txBox="1"/>
          <p:nvPr/>
        </p:nvSpPr>
        <p:spPr>
          <a:xfrm>
            <a:off x="136071" y="6519446"/>
            <a:ext cx="5867400" cy="338554"/>
          </a:xfrm>
          <a:prstGeom prst="rect">
            <a:avLst/>
          </a:prstGeom>
          <a:noFill/>
        </p:spPr>
        <p:txBody>
          <a:bodyPr wrap="square" rtlCol="0">
            <a:spAutoFit/>
          </a:bodyPr>
          <a:lstStyle/>
          <a:p>
            <a:r>
              <a:rPr lang="en-US" sz="1600" dirty="0"/>
              <a:t>Mosiah 26:7-13</a:t>
            </a:r>
          </a:p>
        </p:txBody>
      </p:sp>
      <p:sp>
        <p:nvSpPr>
          <p:cNvPr id="6" name="TextBox 5"/>
          <p:cNvSpPr txBox="1"/>
          <p:nvPr/>
        </p:nvSpPr>
        <p:spPr>
          <a:xfrm>
            <a:off x="5221051" y="3816594"/>
            <a:ext cx="5867400" cy="2800767"/>
          </a:xfrm>
          <a:prstGeom prst="rect">
            <a:avLst/>
          </a:prstGeom>
          <a:noFill/>
        </p:spPr>
        <p:txBody>
          <a:bodyPr wrap="square" rtlCol="0">
            <a:spAutoFit/>
          </a:bodyPr>
          <a:lstStyle/>
          <a:p>
            <a:pPr fontAlgn="base"/>
            <a:r>
              <a:rPr lang="en-US" sz="1600" dirty="0"/>
              <a:t>Disciplinary Council:</a:t>
            </a:r>
          </a:p>
          <a:p>
            <a:pPr fontAlgn="base"/>
            <a:r>
              <a:rPr lang="en-US" sz="1600" dirty="0"/>
              <a:t>Bishops and branch presidents and stake, mission, and district presidents have a responsibility to help members overcome transgression through repentance. The most serious transgressions, such as serious violations of civil law, spouse abuse, child abuse, adultery, fornication, rape, and incest, often require formal Church discipline. Formal Church discipline may include restriction of Church membership privileges or loss of Church membership.</a:t>
            </a:r>
          </a:p>
          <a:p>
            <a:pPr fontAlgn="base"/>
            <a:r>
              <a:rPr lang="en-US" sz="1600" dirty="0"/>
              <a:t>Church Handbook</a:t>
            </a:r>
          </a:p>
          <a:p>
            <a:pPr fontAlgn="base"/>
            <a:endParaRPr lang="en-US" sz="1600" dirty="0"/>
          </a:p>
          <a:p>
            <a:pPr fontAlgn="base"/>
            <a:r>
              <a:rPr lang="en-US" sz="1600" dirty="0"/>
              <a:t>They also seek the guidance of the Lord</a:t>
            </a:r>
          </a:p>
        </p:txBody>
      </p:sp>
      <p:sp>
        <p:nvSpPr>
          <p:cNvPr id="10" name="TextBox 9"/>
          <p:cNvSpPr txBox="1"/>
          <p:nvPr/>
        </p:nvSpPr>
        <p:spPr>
          <a:xfrm>
            <a:off x="1676400" y="2362201"/>
            <a:ext cx="4114800" cy="830997"/>
          </a:xfrm>
          <a:prstGeom prst="rect">
            <a:avLst/>
          </a:prstGeom>
          <a:noFill/>
        </p:spPr>
        <p:txBody>
          <a:bodyPr wrap="square" rtlCol="0">
            <a:spAutoFit/>
          </a:bodyPr>
          <a:lstStyle/>
          <a:p>
            <a:pPr fontAlgn="base"/>
            <a:r>
              <a:rPr lang="en-US" sz="1600" dirty="0"/>
              <a:t>Alma was troubled and told to judge them</a:t>
            </a:r>
          </a:p>
          <a:p>
            <a:pPr fontAlgn="base"/>
            <a:endParaRPr lang="en-US" sz="1600" dirty="0"/>
          </a:p>
          <a:p>
            <a:pPr fontAlgn="base"/>
            <a:r>
              <a:rPr lang="en-US" sz="1600" dirty="0"/>
              <a:t>Alma goes to the Lord seeking advise</a:t>
            </a:r>
          </a:p>
        </p:txBody>
      </p:sp>
      <p:sp>
        <p:nvSpPr>
          <p:cNvPr id="11" name="TextBox 10"/>
          <p:cNvSpPr txBox="1"/>
          <p:nvPr/>
        </p:nvSpPr>
        <p:spPr>
          <a:xfrm>
            <a:off x="6858000" y="1676401"/>
            <a:ext cx="3200400" cy="584775"/>
          </a:xfrm>
          <a:prstGeom prst="rect">
            <a:avLst/>
          </a:prstGeom>
          <a:noFill/>
        </p:spPr>
        <p:txBody>
          <a:bodyPr wrap="square" rtlCol="0">
            <a:spAutoFit/>
          </a:bodyPr>
          <a:lstStyle/>
          <a:p>
            <a:pPr fontAlgn="base"/>
            <a:r>
              <a:rPr lang="en-US" sz="1600" dirty="0"/>
              <a:t>The offenders seem to be guilty of crimes of the law and the church</a:t>
            </a:r>
          </a:p>
        </p:txBody>
      </p:sp>
      <p:sp>
        <p:nvSpPr>
          <p:cNvPr id="12" name="TextBox 11"/>
          <p:cNvSpPr txBox="1"/>
          <p:nvPr/>
        </p:nvSpPr>
        <p:spPr>
          <a:xfrm>
            <a:off x="7180053" y="3124200"/>
            <a:ext cx="1600200" cy="707886"/>
          </a:xfrm>
          <a:prstGeom prst="rect">
            <a:avLst/>
          </a:prstGeom>
          <a:noFill/>
        </p:spPr>
        <p:txBody>
          <a:bodyPr wrap="square" rtlCol="0">
            <a:spAutoFit/>
          </a:bodyPr>
          <a:lstStyle/>
          <a:p>
            <a:pPr fontAlgn="base"/>
            <a:r>
              <a:rPr lang="en-US" sz="4000" dirty="0">
                <a:solidFill>
                  <a:srgbClr val="00B0F0"/>
                </a:solidFill>
                <a:effectLst>
                  <a:glow rad="139700">
                    <a:schemeClr val="accent2">
                      <a:satMod val="175000"/>
                      <a:alpha val="40000"/>
                    </a:schemeClr>
                  </a:glow>
                </a:effectLst>
              </a:rPr>
              <a:t>Today</a:t>
            </a:r>
          </a:p>
        </p:txBody>
      </p:sp>
      <p:grpSp>
        <p:nvGrpSpPr>
          <p:cNvPr id="4" name="Group 3">
            <a:extLst>
              <a:ext uri="{FF2B5EF4-FFF2-40B4-BE49-F238E27FC236}">
                <a16:creationId xmlns:a16="http://schemas.microsoft.com/office/drawing/2014/main" id="{BA8A0FF0-462A-431A-BD81-EBBE3229350A}"/>
              </a:ext>
            </a:extLst>
          </p:cNvPr>
          <p:cNvGrpSpPr/>
          <p:nvPr/>
        </p:nvGrpSpPr>
        <p:grpSpPr>
          <a:xfrm>
            <a:off x="1512593" y="3355033"/>
            <a:ext cx="2604910" cy="3265051"/>
            <a:chOff x="1512593" y="3355033"/>
            <a:chExt cx="2604910" cy="3265051"/>
          </a:xfrm>
        </p:grpSpPr>
        <p:pic>
          <p:nvPicPr>
            <p:cNvPr id="3" name="Picture 2">
              <a:extLst>
                <a:ext uri="{FF2B5EF4-FFF2-40B4-BE49-F238E27FC236}">
                  <a16:creationId xmlns:a16="http://schemas.microsoft.com/office/drawing/2014/main" id="{E6359C26-3829-408A-8FA1-64E88F4CB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93" y="3355033"/>
              <a:ext cx="2604910" cy="3027135"/>
            </a:xfrm>
            <a:prstGeom prst="rect">
              <a:avLst/>
            </a:prstGeom>
          </p:spPr>
        </p:pic>
        <p:sp>
          <p:nvSpPr>
            <p:cNvPr id="14" name="TextBox 13">
              <a:extLst>
                <a:ext uri="{FF2B5EF4-FFF2-40B4-BE49-F238E27FC236}">
                  <a16:creationId xmlns:a16="http://schemas.microsoft.com/office/drawing/2014/main" id="{75715A76-1663-4469-807A-B84EBCFE6C4D}"/>
                </a:ext>
              </a:extLst>
            </p:cNvPr>
            <p:cNvSpPr txBox="1"/>
            <p:nvPr/>
          </p:nvSpPr>
          <p:spPr>
            <a:xfrm>
              <a:off x="1512593" y="6373863"/>
              <a:ext cx="2505225" cy="246221"/>
            </a:xfrm>
            <a:prstGeom prst="rect">
              <a:avLst/>
            </a:prstGeom>
            <a:noFill/>
          </p:spPr>
          <p:txBody>
            <a:bodyPr wrap="square" rtlCol="0">
              <a:spAutoFit/>
            </a:bodyPr>
            <a:lstStyle/>
            <a:p>
              <a:r>
                <a:rPr lang="en-US" sz="1000" dirty="0"/>
                <a:t>James H. </a:t>
              </a:r>
              <a:r>
                <a:rPr lang="en-US" sz="1000" dirty="0" err="1"/>
                <a:t>Fullmer</a:t>
              </a:r>
              <a:endParaRPr lang="en-US" sz="1000" dirty="0"/>
            </a:p>
          </p:txBody>
        </p:sp>
      </p:grpSp>
    </p:spTree>
    <p:extLst>
      <p:ext uri="{BB962C8B-B14F-4D97-AF65-F5344CB8AC3E}">
        <p14:creationId xmlns:p14="http://schemas.microsoft.com/office/powerpoint/2010/main" val="33642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The Lord’s Advice to Alma</a:t>
            </a:r>
          </a:p>
        </p:txBody>
      </p:sp>
      <p:sp>
        <p:nvSpPr>
          <p:cNvPr id="7" name="TextBox 6"/>
          <p:cNvSpPr txBox="1"/>
          <p:nvPr/>
        </p:nvSpPr>
        <p:spPr>
          <a:xfrm>
            <a:off x="4201870" y="920238"/>
            <a:ext cx="4572000" cy="338554"/>
          </a:xfrm>
          <a:prstGeom prst="rect">
            <a:avLst/>
          </a:prstGeom>
          <a:noFill/>
        </p:spPr>
        <p:txBody>
          <a:bodyPr wrap="square" rtlCol="0">
            <a:spAutoFit/>
          </a:bodyPr>
          <a:lstStyle/>
          <a:p>
            <a:pPr fontAlgn="base"/>
            <a:r>
              <a:rPr lang="en-US" sz="1600" dirty="0"/>
              <a:t>The Lord blesses Alma because of his faith</a:t>
            </a:r>
          </a:p>
        </p:txBody>
      </p:sp>
      <p:sp>
        <p:nvSpPr>
          <p:cNvPr id="17" name="TextBox 16"/>
          <p:cNvSpPr txBox="1"/>
          <p:nvPr/>
        </p:nvSpPr>
        <p:spPr>
          <a:xfrm>
            <a:off x="76200" y="6491243"/>
            <a:ext cx="5867400" cy="338554"/>
          </a:xfrm>
          <a:prstGeom prst="rect">
            <a:avLst/>
          </a:prstGeom>
          <a:noFill/>
        </p:spPr>
        <p:txBody>
          <a:bodyPr wrap="square" rtlCol="0">
            <a:spAutoFit/>
          </a:bodyPr>
          <a:lstStyle/>
          <a:p>
            <a:r>
              <a:rPr lang="en-US" sz="1600" dirty="0"/>
              <a:t>Mosiah 26:22-32</a:t>
            </a:r>
          </a:p>
        </p:txBody>
      </p:sp>
      <p:sp>
        <p:nvSpPr>
          <p:cNvPr id="10" name="TextBox 9"/>
          <p:cNvSpPr txBox="1"/>
          <p:nvPr/>
        </p:nvSpPr>
        <p:spPr>
          <a:xfrm>
            <a:off x="4114800" y="1600200"/>
            <a:ext cx="4114800" cy="1077218"/>
          </a:xfrm>
          <a:prstGeom prst="rect">
            <a:avLst/>
          </a:prstGeom>
          <a:noFill/>
        </p:spPr>
        <p:txBody>
          <a:bodyPr wrap="square" rtlCol="0">
            <a:spAutoFit/>
          </a:bodyPr>
          <a:lstStyle/>
          <a:p>
            <a:pPr fontAlgn="base"/>
            <a:r>
              <a:rPr lang="en-US" sz="1600" dirty="0"/>
              <a:t>“For behold, this is my church; whosoever is baptized shall be baptized unto repentance. And whomsoever ye receive shall</a:t>
            </a:r>
            <a:r>
              <a:rPr lang="en-US" sz="1600" baseline="30000" dirty="0"/>
              <a:t> </a:t>
            </a:r>
            <a:r>
              <a:rPr lang="en-US" sz="1600" dirty="0"/>
              <a:t>believe in my name; and him will I freely forgive.”</a:t>
            </a:r>
          </a:p>
        </p:txBody>
      </p:sp>
      <p:sp>
        <p:nvSpPr>
          <p:cNvPr id="13" name="TextBox 12"/>
          <p:cNvSpPr txBox="1"/>
          <p:nvPr/>
        </p:nvSpPr>
        <p:spPr>
          <a:xfrm>
            <a:off x="1905000" y="3505200"/>
            <a:ext cx="4114800" cy="1815882"/>
          </a:xfrm>
          <a:prstGeom prst="rect">
            <a:avLst/>
          </a:prstGeom>
          <a:noFill/>
        </p:spPr>
        <p:txBody>
          <a:bodyPr wrap="square" rtlCol="0">
            <a:spAutoFit/>
          </a:bodyPr>
          <a:lstStyle/>
          <a:p>
            <a:pPr fontAlgn="base"/>
            <a:r>
              <a:rPr lang="en-US" sz="1600" dirty="0"/>
              <a:t>“Therefore I say unto you, Go; and whosoever </a:t>
            </a:r>
            <a:r>
              <a:rPr lang="en-US" sz="1600" dirty="0" err="1"/>
              <a:t>transgresseth</a:t>
            </a:r>
            <a:r>
              <a:rPr lang="en-US" sz="1600" dirty="0"/>
              <a:t> against me, him shall ye </a:t>
            </a:r>
            <a:r>
              <a:rPr lang="en-US" sz="1600" dirty="0">
                <a:solidFill>
                  <a:srgbClr val="00B0F0"/>
                </a:solidFill>
              </a:rPr>
              <a:t>judge according to the sins </a:t>
            </a:r>
            <a:r>
              <a:rPr lang="en-US" sz="1600" dirty="0"/>
              <a:t>which he has committed; and if he confess his sins before thee and me, and</a:t>
            </a:r>
            <a:r>
              <a:rPr lang="en-US" sz="1600" baseline="30000" dirty="0"/>
              <a:t> </a:t>
            </a:r>
            <a:r>
              <a:rPr lang="en-US" sz="1600" dirty="0" err="1"/>
              <a:t>repenteth</a:t>
            </a:r>
            <a:r>
              <a:rPr lang="en-US" sz="1600" dirty="0"/>
              <a:t> in the sincerity of his heart, him shall ye forgive, and I will forgive him also.”</a:t>
            </a:r>
          </a:p>
        </p:txBody>
      </p:sp>
      <p:sp>
        <p:nvSpPr>
          <p:cNvPr id="14" name="TextBox 13"/>
          <p:cNvSpPr txBox="1"/>
          <p:nvPr/>
        </p:nvSpPr>
        <p:spPr>
          <a:xfrm>
            <a:off x="5943600" y="5562600"/>
            <a:ext cx="4114800" cy="1077218"/>
          </a:xfrm>
          <a:prstGeom prst="rect">
            <a:avLst/>
          </a:prstGeom>
          <a:noFill/>
        </p:spPr>
        <p:txBody>
          <a:bodyPr wrap="square" rtlCol="0">
            <a:spAutoFit/>
          </a:bodyPr>
          <a:lstStyle/>
          <a:p>
            <a:pPr fontAlgn="base"/>
            <a:r>
              <a:rPr lang="en-US" sz="1600" dirty="0"/>
              <a:t>Those who will repent—He will forgive</a:t>
            </a:r>
          </a:p>
          <a:p>
            <a:pPr fontAlgn="base"/>
            <a:endParaRPr lang="en-US" sz="1600" dirty="0"/>
          </a:p>
          <a:p>
            <a:pPr fontAlgn="base"/>
            <a:r>
              <a:rPr lang="en-US" sz="1600" dirty="0"/>
              <a:t>Those who do not repent—will not be numbered with His people</a:t>
            </a:r>
          </a:p>
        </p:txBody>
      </p:sp>
      <p:grpSp>
        <p:nvGrpSpPr>
          <p:cNvPr id="11" name="Group 35"/>
          <p:cNvGrpSpPr/>
          <p:nvPr/>
        </p:nvGrpSpPr>
        <p:grpSpPr>
          <a:xfrm>
            <a:off x="8382001" y="3962400"/>
            <a:ext cx="1793823" cy="1411574"/>
            <a:chOff x="3642609" y="950626"/>
            <a:chExt cx="3028014" cy="2991787"/>
          </a:xfrm>
        </p:grpSpPr>
        <p:grpSp>
          <p:nvGrpSpPr>
            <p:cNvPr id="16" name="Group 28"/>
            <p:cNvGrpSpPr/>
            <p:nvPr/>
          </p:nvGrpSpPr>
          <p:grpSpPr>
            <a:xfrm>
              <a:off x="3642609" y="950626"/>
              <a:ext cx="1184223" cy="2966779"/>
              <a:chOff x="3642609" y="950626"/>
              <a:chExt cx="1184223" cy="2966779"/>
            </a:xfrm>
          </p:grpSpPr>
          <p:sp>
            <p:nvSpPr>
              <p:cNvPr id="24" name="Oval 23"/>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4"/>
            <p:cNvGrpSpPr/>
            <p:nvPr/>
          </p:nvGrpSpPr>
          <p:grpSpPr>
            <a:xfrm>
              <a:off x="5334001" y="990600"/>
              <a:ext cx="1336622" cy="2951813"/>
              <a:chOff x="5486399" y="990600"/>
              <a:chExt cx="1184223" cy="2774405"/>
            </a:xfrm>
          </p:grpSpPr>
          <p:sp>
            <p:nvSpPr>
              <p:cNvPr id="19" name="Oval 18"/>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35"/>
          <p:cNvGrpSpPr/>
          <p:nvPr/>
        </p:nvGrpSpPr>
        <p:grpSpPr>
          <a:xfrm>
            <a:off x="6324601" y="3962400"/>
            <a:ext cx="1793823" cy="1411574"/>
            <a:chOff x="3642609" y="950626"/>
            <a:chExt cx="3028014" cy="2991787"/>
          </a:xfrm>
        </p:grpSpPr>
        <p:grpSp>
          <p:nvGrpSpPr>
            <p:cNvPr id="30" name="Group 28"/>
            <p:cNvGrpSpPr/>
            <p:nvPr/>
          </p:nvGrpSpPr>
          <p:grpSpPr>
            <a:xfrm>
              <a:off x="3642609" y="950626"/>
              <a:ext cx="1184223" cy="2966779"/>
              <a:chOff x="3642609" y="950626"/>
              <a:chExt cx="1184223" cy="2966779"/>
            </a:xfrm>
          </p:grpSpPr>
          <p:sp>
            <p:nvSpPr>
              <p:cNvPr id="37" name="Oval 36"/>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4"/>
            <p:cNvGrpSpPr/>
            <p:nvPr/>
          </p:nvGrpSpPr>
          <p:grpSpPr>
            <a:xfrm>
              <a:off x="5334001" y="990600"/>
              <a:ext cx="1336622" cy="2951813"/>
              <a:chOff x="5486399" y="990600"/>
              <a:chExt cx="1184223" cy="2774405"/>
            </a:xfrm>
          </p:grpSpPr>
          <p:sp>
            <p:nvSpPr>
              <p:cNvPr id="32" name="Oval 31"/>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1393748" y="612760"/>
            <a:ext cx="1251688" cy="2743200"/>
            <a:chOff x="838200" y="2752626"/>
            <a:chExt cx="1752600" cy="3762638"/>
          </a:xfrm>
        </p:grpSpPr>
        <p:sp>
          <p:nvSpPr>
            <p:cNvPr id="43" name="Moon 42"/>
            <p:cNvSpPr/>
            <p:nvPr/>
          </p:nvSpPr>
          <p:spPr>
            <a:xfrm rot="686128">
              <a:off x="1191184" y="3254699"/>
              <a:ext cx="275173" cy="869996"/>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444033">
              <a:off x="1734697" y="5698034"/>
              <a:ext cx="376768" cy="73266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8374">
              <a:off x="1311286" y="5855295"/>
              <a:ext cx="350992" cy="65996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1188151" y="4613630"/>
              <a:ext cx="1049852" cy="1537351"/>
            </a:xfrm>
            <a:prstGeom prst="trapezoid">
              <a:avLst>
                <a:gd name="adj" fmla="val 1544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5099109"/>
              <a:ext cx="262463" cy="48547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25491" y="4937283"/>
              <a:ext cx="265309" cy="558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486525">
              <a:off x="1871303" y="3769390"/>
              <a:ext cx="614141"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55661">
              <a:off x="879714" y="3778926"/>
              <a:ext cx="653689" cy="1584238"/>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1100663" y="4209064"/>
              <a:ext cx="1224828" cy="1523006"/>
            </a:xfrm>
            <a:prstGeom prst="trapezoid">
              <a:avLst>
                <a:gd name="adj" fmla="val 3867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339147">
              <a:off x="1432977" y="3956908"/>
              <a:ext cx="742884" cy="901878"/>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508981">
              <a:off x="1238628" y="3896683"/>
              <a:ext cx="691086" cy="961371"/>
            </a:xfrm>
            <a:prstGeom prst="trapezoid">
              <a:avLst>
                <a:gd name="adj" fmla="val 35985"/>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74"/>
            <p:cNvGrpSpPr/>
            <p:nvPr/>
          </p:nvGrpSpPr>
          <p:grpSpPr>
            <a:xfrm rot="20913872" flipH="1">
              <a:off x="1942990" y="3031456"/>
              <a:ext cx="517033" cy="1139635"/>
              <a:chOff x="6528137" y="1535176"/>
              <a:chExt cx="450325" cy="1073251"/>
            </a:xfrm>
          </p:grpSpPr>
          <p:sp>
            <p:nvSpPr>
              <p:cNvPr id="93" name="Moon 92"/>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340991">
                <a:off x="6676480" y="1576093"/>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a:off x="6528137" y="1535176"/>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435342">
                <a:off x="6654172" y="1662940"/>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73"/>
            <p:cNvGrpSpPr/>
            <p:nvPr/>
          </p:nvGrpSpPr>
          <p:grpSpPr>
            <a:xfrm rot="686128">
              <a:off x="1100663" y="2914453"/>
              <a:ext cx="604067" cy="1177100"/>
              <a:chOff x="6477000" y="1545521"/>
              <a:chExt cx="526130" cy="1108534"/>
            </a:xfrm>
          </p:grpSpPr>
          <p:sp>
            <p:nvSpPr>
              <p:cNvPr id="88" name="Moon 87"/>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55213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14"/>
            <p:cNvSpPr/>
            <p:nvPr/>
          </p:nvSpPr>
          <p:spPr>
            <a:xfrm rot="19066372">
              <a:off x="1782320" y="2752626"/>
              <a:ext cx="510953" cy="70033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3077158">
              <a:off x="1336081" y="2616339"/>
              <a:ext cx="456902" cy="80953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1450614" y="3804498"/>
              <a:ext cx="524926" cy="48547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3"/>
            <p:cNvSpPr/>
            <p:nvPr/>
          </p:nvSpPr>
          <p:spPr>
            <a:xfrm>
              <a:off x="1363126" y="2800831"/>
              <a:ext cx="787389" cy="1246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80"/>
            <p:cNvGrpSpPr/>
            <p:nvPr/>
          </p:nvGrpSpPr>
          <p:grpSpPr>
            <a:xfrm rot="16200000" flipH="1">
              <a:off x="1639604" y="2476150"/>
              <a:ext cx="496897" cy="1049852"/>
              <a:chOff x="6477000" y="1545521"/>
              <a:chExt cx="526130" cy="1108534"/>
            </a:xfrm>
          </p:grpSpPr>
          <p:sp>
            <p:nvSpPr>
              <p:cNvPr id="83" name="Moon 82"/>
              <p:cNvSpPr/>
              <p:nvPr/>
            </p:nvSpPr>
            <p:spPr>
              <a:xfrm rot="20552136">
                <a:off x="6548749"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552136">
                <a:off x="6624948" y="15455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9982206">
                <a:off x="6701148" y="1621721"/>
                <a:ext cx="301982" cy="1032334"/>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a:off x="6477000" y="1676400"/>
                <a:ext cx="239670" cy="819319"/>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1435342">
                <a:off x="6648545" y="1833978"/>
                <a:ext cx="235589" cy="805368"/>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Moon 60"/>
            <p:cNvSpPr/>
            <p:nvPr/>
          </p:nvSpPr>
          <p:spPr>
            <a:xfrm rot="16364658" flipH="1">
              <a:off x="1579549" y="2636717"/>
              <a:ext cx="285050" cy="879123"/>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450614" y="2833540"/>
              <a:ext cx="699902" cy="323653"/>
            </a:xfrm>
            <a:prstGeom prst="ellipse">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75638" y="4613630"/>
              <a:ext cx="874877" cy="323653"/>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48"/>
            <p:cNvGrpSpPr/>
            <p:nvPr/>
          </p:nvGrpSpPr>
          <p:grpSpPr>
            <a:xfrm>
              <a:off x="1363126" y="4694543"/>
              <a:ext cx="699902" cy="174274"/>
              <a:chOff x="553453" y="4798401"/>
              <a:chExt cx="1858183" cy="519282"/>
            </a:xfrm>
          </p:grpSpPr>
          <p:sp>
            <p:nvSpPr>
              <p:cNvPr id="78" name="Frame 77"/>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ame 81"/>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5" name="Rounded Rectangle 64"/>
            <p:cNvSpPr/>
            <p:nvPr/>
          </p:nvSpPr>
          <p:spPr>
            <a:xfrm>
              <a:off x="1143000" y="3124200"/>
              <a:ext cx="12954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0"/>
            <p:cNvGrpSpPr/>
            <p:nvPr/>
          </p:nvGrpSpPr>
          <p:grpSpPr>
            <a:xfrm>
              <a:off x="1219200" y="2971800"/>
              <a:ext cx="1021829" cy="307918"/>
              <a:chOff x="1187970" y="2667000"/>
              <a:chExt cx="2889355" cy="870678"/>
            </a:xfrm>
          </p:grpSpPr>
          <p:grpSp>
            <p:nvGrpSpPr>
              <p:cNvPr id="67" name="Group 25"/>
              <p:cNvGrpSpPr/>
              <p:nvPr/>
            </p:nvGrpSpPr>
            <p:grpSpPr>
              <a:xfrm>
                <a:off x="1187970" y="2667000"/>
                <a:ext cx="838200" cy="838200"/>
                <a:chOff x="1219200" y="2971800"/>
                <a:chExt cx="838200" cy="838200"/>
              </a:xfrm>
            </p:grpSpPr>
            <p:sp>
              <p:nvSpPr>
                <p:cNvPr id="76" name="Frame 75"/>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Quad Arrow 76"/>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6"/>
              <p:cNvGrpSpPr/>
              <p:nvPr/>
            </p:nvGrpSpPr>
            <p:grpSpPr>
              <a:xfrm>
                <a:off x="2214797" y="2683239"/>
                <a:ext cx="838200" cy="838200"/>
                <a:chOff x="1219200" y="2971800"/>
                <a:chExt cx="838200" cy="838200"/>
              </a:xfrm>
            </p:grpSpPr>
            <p:sp>
              <p:nvSpPr>
                <p:cNvPr id="74" name="Frame 73"/>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Quad Arrow 74"/>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9"/>
              <p:cNvGrpSpPr/>
              <p:nvPr/>
            </p:nvGrpSpPr>
            <p:grpSpPr>
              <a:xfrm>
                <a:off x="3239125" y="2699478"/>
                <a:ext cx="838200" cy="838200"/>
                <a:chOff x="1219200" y="2971800"/>
                <a:chExt cx="838200" cy="838200"/>
              </a:xfrm>
            </p:grpSpPr>
            <p:sp>
              <p:nvSpPr>
                <p:cNvPr id="72" name="Frame 71"/>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Quad Arrow 72"/>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69"/>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9610883" y="599143"/>
            <a:ext cx="1302749" cy="2819400"/>
            <a:chOff x="1161358" y="381000"/>
            <a:chExt cx="2496242" cy="5713803"/>
          </a:xfrm>
        </p:grpSpPr>
        <p:sp>
          <p:nvSpPr>
            <p:cNvPr id="99" name="Cloud 98"/>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flipH="1">
              <a:off x="2047407" y="1391587"/>
              <a:ext cx="685800"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Block Arc 115"/>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Cloud 117"/>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73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9" presetClass="exit" presetSubtype="0" fill="hold" nodeType="withEffect">
                                  <p:stCondLst>
                                    <p:cond delay="0"/>
                                  </p:stCondLst>
                                  <p:childTnLst>
                                    <p:animEffect transition="out" filter="dissolv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latin typeface="Calibri" panose="020F0502020204030204" pitchFamily="34" charset="0"/>
              </a:rPr>
              <a:t>Membership in the Church</a:t>
            </a:r>
          </a:p>
        </p:txBody>
      </p:sp>
      <p:sp>
        <p:nvSpPr>
          <p:cNvPr id="17" name="TextBox 16"/>
          <p:cNvSpPr txBox="1"/>
          <p:nvPr/>
        </p:nvSpPr>
        <p:spPr>
          <a:xfrm>
            <a:off x="0" y="6519446"/>
            <a:ext cx="5867400" cy="338554"/>
          </a:xfrm>
          <a:prstGeom prst="rect">
            <a:avLst/>
          </a:prstGeom>
          <a:noFill/>
        </p:spPr>
        <p:txBody>
          <a:bodyPr wrap="square" rtlCol="0">
            <a:spAutoFit/>
          </a:bodyPr>
          <a:lstStyle/>
          <a:p>
            <a:r>
              <a:rPr lang="en-US" sz="1600" dirty="0"/>
              <a:t>Mosiah 26:22-32   JFM and RLM</a:t>
            </a:r>
          </a:p>
        </p:txBody>
      </p:sp>
      <p:sp>
        <p:nvSpPr>
          <p:cNvPr id="13" name="TextBox 12"/>
          <p:cNvSpPr txBox="1"/>
          <p:nvPr/>
        </p:nvSpPr>
        <p:spPr>
          <a:xfrm>
            <a:off x="1752600" y="1066800"/>
            <a:ext cx="4114800" cy="1569660"/>
          </a:xfrm>
          <a:prstGeom prst="rect">
            <a:avLst/>
          </a:prstGeom>
          <a:noFill/>
        </p:spPr>
        <p:txBody>
          <a:bodyPr wrap="square" rtlCol="0">
            <a:spAutoFit/>
          </a:bodyPr>
          <a:lstStyle/>
          <a:p>
            <a:pPr fontAlgn="base"/>
            <a:r>
              <a:rPr lang="en-US" sz="1600" dirty="0"/>
              <a:t>“Membership in the Church is more than a badge of belonging, more than conformity to socially acceptable standard. It is  sign of one’s commitment to the Lord and his gospel, an evidence of his willingness to take and put on the name of Christ in very deed.</a:t>
            </a:r>
          </a:p>
        </p:txBody>
      </p:sp>
      <p:sp>
        <p:nvSpPr>
          <p:cNvPr id="11" name="TextBox 10"/>
          <p:cNvSpPr txBox="1"/>
          <p:nvPr/>
        </p:nvSpPr>
        <p:spPr>
          <a:xfrm>
            <a:off x="5555672" y="3867448"/>
            <a:ext cx="5486400" cy="2308324"/>
          </a:xfrm>
          <a:prstGeom prst="rect">
            <a:avLst/>
          </a:prstGeom>
          <a:noFill/>
        </p:spPr>
        <p:txBody>
          <a:bodyPr wrap="square" rtlCol="0">
            <a:spAutoFit/>
          </a:bodyPr>
          <a:lstStyle/>
          <a:p>
            <a:pPr fontAlgn="base"/>
            <a:endParaRPr lang="en-US" sz="1600" dirty="0"/>
          </a:p>
          <a:p>
            <a:pPr fontAlgn="base"/>
            <a:r>
              <a:rPr lang="en-US" sz="1600" dirty="0"/>
              <a:t>Only persons willing to abide by the terms of the baptismal covenant—those willing to “come forth with broken hearts and contrite spirits, and witness before the church that they have truly repented of all their sins.” those who have a “determination to serve” the Lord “to the end,” those willing to bear the burden of discipleship—should be received into the Church of Jesus Christ”</a:t>
            </a:r>
          </a:p>
          <a:p>
            <a:pPr fontAlgn="base"/>
            <a:r>
              <a:rPr lang="en-US" sz="1600" dirty="0"/>
              <a:t>D&amp;C 20:37</a:t>
            </a:r>
          </a:p>
        </p:txBody>
      </p:sp>
      <p:pic>
        <p:nvPicPr>
          <p:cNvPr id="3" name="Picture 2">
            <a:extLst>
              <a:ext uri="{FF2B5EF4-FFF2-40B4-BE49-F238E27FC236}">
                <a16:creationId xmlns:a16="http://schemas.microsoft.com/office/drawing/2014/main" id="{3DD37CFE-F0F8-4805-B607-A5ED9C8EC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661" y="780753"/>
            <a:ext cx="2124075" cy="2943225"/>
          </a:xfrm>
          <a:prstGeom prst="rect">
            <a:avLst/>
          </a:prstGeom>
        </p:spPr>
      </p:pic>
      <p:pic>
        <p:nvPicPr>
          <p:cNvPr id="6" name="Picture 5">
            <a:extLst>
              <a:ext uri="{FF2B5EF4-FFF2-40B4-BE49-F238E27FC236}">
                <a16:creationId xmlns:a16="http://schemas.microsoft.com/office/drawing/2014/main" id="{7776CA4D-5EDC-47E1-8201-0015CC97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299" y="3190105"/>
            <a:ext cx="2697044" cy="2709444"/>
          </a:xfrm>
          <a:prstGeom prst="rect">
            <a:avLst/>
          </a:prstGeom>
        </p:spPr>
      </p:pic>
    </p:spTree>
    <p:extLst>
      <p:ext uri="{BB962C8B-B14F-4D97-AF65-F5344CB8AC3E}">
        <p14:creationId xmlns:p14="http://schemas.microsoft.com/office/powerpoint/2010/main" val="12842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2993</Words>
  <Application>Microsoft Office PowerPoint</Application>
  <PresentationFormat>Widescreen</PresentationFormat>
  <Paragraphs>180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Child's Play</vt:lpstr>
      <vt:lpstr>Calibri Light</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8</cp:revision>
  <dcterms:created xsi:type="dcterms:W3CDTF">2017-08-07T19:39:11Z</dcterms:created>
  <dcterms:modified xsi:type="dcterms:W3CDTF">2020-06-18T15:58:36Z</dcterms:modified>
</cp:coreProperties>
</file>