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4" r:id="rId25"/>
    <p:sldId id="281" r:id="rId26"/>
    <p:sldId id="283" r:id="rId27"/>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Tempus Sans ITC" panose="04020404030D07020202" pitchFamily="8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868A0-038D-42F3-8E89-B3229CFDE6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5DE60-5EF4-44B9-A949-267BD67A8A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840A65-E761-4B8C-98F6-44AF14AAA18A}"/>
              </a:ext>
            </a:extLst>
          </p:cNvPr>
          <p:cNvSpPr>
            <a:spLocks noGrp="1"/>
          </p:cNvSpPr>
          <p:nvPr>
            <p:ph type="dt" sz="half" idx="10"/>
          </p:nvPr>
        </p:nvSpPr>
        <p:spPr/>
        <p:txBody>
          <a:bodyPr/>
          <a:lstStyle/>
          <a:p>
            <a:fld id="{C70F59D6-5C21-4C7B-97BA-5F69D6ACADB9}" type="datetimeFigureOut">
              <a:rPr lang="en-US" smtClean="0"/>
              <a:t>6/18/2020</a:t>
            </a:fld>
            <a:endParaRPr lang="en-US"/>
          </a:p>
        </p:txBody>
      </p:sp>
      <p:sp>
        <p:nvSpPr>
          <p:cNvPr id="5" name="Footer Placeholder 4">
            <a:extLst>
              <a:ext uri="{FF2B5EF4-FFF2-40B4-BE49-F238E27FC236}">
                <a16:creationId xmlns:a16="http://schemas.microsoft.com/office/drawing/2014/main" id="{506D5548-DD5F-4A35-9510-BE1A47BB2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8B996-DC94-4880-AE3F-7A3F941899F6}"/>
              </a:ext>
            </a:extLst>
          </p:cNvPr>
          <p:cNvSpPr>
            <a:spLocks noGrp="1"/>
          </p:cNvSpPr>
          <p:nvPr>
            <p:ph type="sldNum" sz="quarter" idx="12"/>
          </p:nvPr>
        </p:nvSpPr>
        <p:spPr/>
        <p:txBody>
          <a:bodyPr/>
          <a:lstStyle/>
          <a:p>
            <a:fld id="{9CCFD129-A792-4406-931B-47CB39D2D665}" type="slidenum">
              <a:rPr lang="en-US" smtClean="0"/>
              <a:t>‹#›</a:t>
            </a:fld>
            <a:endParaRPr lang="en-US"/>
          </a:p>
        </p:txBody>
      </p:sp>
    </p:spTree>
    <p:extLst>
      <p:ext uri="{BB962C8B-B14F-4D97-AF65-F5344CB8AC3E}">
        <p14:creationId xmlns:p14="http://schemas.microsoft.com/office/powerpoint/2010/main" val="159425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552F-9D90-4782-9AE0-9EA29898B4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E8783-C2F4-4A05-A249-FFDCFC3C22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79976-515A-433B-BF3B-EE3E5EDEBA45}"/>
              </a:ext>
            </a:extLst>
          </p:cNvPr>
          <p:cNvSpPr>
            <a:spLocks noGrp="1"/>
          </p:cNvSpPr>
          <p:nvPr>
            <p:ph type="dt" sz="half" idx="10"/>
          </p:nvPr>
        </p:nvSpPr>
        <p:spPr/>
        <p:txBody>
          <a:bodyPr/>
          <a:lstStyle/>
          <a:p>
            <a:fld id="{C70F59D6-5C21-4C7B-97BA-5F69D6ACADB9}" type="datetimeFigureOut">
              <a:rPr lang="en-US" smtClean="0"/>
              <a:t>6/18/2020</a:t>
            </a:fld>
            <a:endParaRPr lang="en-US"/>
          </a:p>
        </p:txBody>
      </p:sp>
      <p:sp>
        <p:nvSpPr>
          <p:cNvPr id="5" name="Footer Placeholder 4">
            <a:extLst>
              <a:ext uri="{FF2B5EF4-FFF2-40B4-BE49-F238E27FC236}">
                <a16:creationId xmlns:a16="http://schemas.microsoft.com/office/drawing/2014/main" id="{5AD5E844-CA3A-4A21-8AB1-FBB649C0B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948C2-8EE2-43D2-BA17-2CDA6C632ABE}"/>
              </a:ext>
            </a:extLst>
          </p:cNvPr>
          <p:cNvSpPr>
            <a:spLocks noGrp="1"/>
          </p:cNvSpPr>
          <p:nvPr>
            <p:ph type="sldNum" sz="quarter" idx="12"/>
          </p:nvPr>
        </p:nvSpPr>
        <p:spPr/>
        <p:txBody>
          <a:bodyPr/>
          <a:lstStyle/>
          <a:p>
            <a:fld id="{9CCFD129-A792-4406-931B-47CB39D2D665}" type="slidenum">
              <a:rPr lang="en-US" smtClean="0"/>
              <a:t>‹#›</a:t>
            </a:fld>
            <a:endParaRPr lang="en-US"/>
          </a:p>
        </p:txBody>
      </p:sp>
    </p:spTree>
    <p:extLst>
      <p:ext uri="{BB962C8B-B14F-4D97-AF65-F5344CB8AC3E}">
        <p14:creationId xmlns:p14="http://schemas.microsoft.com/office/powerpoint/2010/main" val="385824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DE84E-35CD-4626-8B19-F1F93197DF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854B6E-A63B-4F27-B8C2-A88E857232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92B03-5B6D-4D2C-B5D9-F184B63E61D0}"/>
              </a:ext>
            </a:extLst>
          </p:cNvPr>
          <p:cNvSpPr>
            <a:spLocks noGrp="1"/>
          </p:cNvSpPr>
          <p:nvPr>
            <p:ph type="dt" sz="half" idx="10"/>
          </p:nvPr>
        </p:nvSpPr>
        <p:spPr/>
        <p:txBody>
          <a:bodyPr/>
          <a:lstStyle/>
          <a:p>
            <a:fld id="{C70F59D6-5C21-4C7B-97BA-5F69D6ACADB9}" type="datetimeFigureOut">
              <a:rPr lang="en-US" smtClean="0"/>
              <a:t>6/18/2020</a:t>
            </a:fld>
            <a:endParaRPr lang="en-US"/>
          </a:p>
        </p:txBody>
      </p:sp>
      <p:sp>
        <p:nvSpPr>
          <p:cNvPr id="5" name="Footer Placeholder 4">
            <a:extLst>
              <a:ext uri="{FF2B5EF4-FFF2-40B4-BE49-F238E27FC236}">
                <a16:creationId xmlns:a16="http://schemas.microsoft.com/office/drawing/2014/main" id="{8F7A8F0E-2DD5-46C9-B2DD-5A268FAAB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7E03A-D396-4D39-9811-7A5E06D97096}"/>
              </a:ext>
            </a:extLst>
          </p:cNvPr>
          <p:cNvSpPr>
            <a:spLocks noGrp="1"/>
          </p:cNvSpPr>
          <p:nvPr>
            <p:ph type="sldNum" sz="quarter" idx="12"/>
          </p:nvPr>
        </p:nvSpPr>
        <p:spPr/>
        <p:txBody>
          <a:bodyPr/>
          <a:lstStyle/>
          <a:p>
            <a:fld id="{9CCFD129-A792-4406-931B-47CB39D2D665}" type="slidenum">
              <a:rPr lang="en-US" smtClean="0"/>
              <a:t>‹#›</a:t>
            </a:fld>
            <a:endParaRPr lang="en-US"/>
          </a:p>
        </p:txBody>
      </p:sp>
    </p:spTree>
    <p:extLst>
      <p:ext uri="{BB962C8B-B14F-4D97-AF65-F5344CB8AC3E}">
        <p14:creationId xmlns:p14="http://schemas.microsoft.com/office/powerpoint/2010/main" val="254312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D467-2C15-4EA1-AB85-2BCDA8CDB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4E817-F3CD-4A79-8122-D17CC5E427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42405-0FC7-49A3-B1F3-9A182DDC58E4}"/>
              </a:ext>
            </a:extLst>
          </p:cNvPr>
          <p:cNvSpPr>
            <a:spLocks noGrp="1"/>
          </p:cNvSpPr>
          <p:nvPr>
            <p:ph type="dt" sz="half" idx="10"/>
          </p:nvPr>
        </p:nvSpPr>
        <p:spPr/>
        <p:txBody>
          <a:bodyPr/>
          <a:lstStyle/>
          <a:p>
            <a:fld id="{C70F59D6-5C21-4C7B-97BA-5F69D6ACADB9}" type="datetimeFigureOut">
              <a:rPr lang="en-US" smtClean="0"/>
              <a:t>6/18/2020</a:t>
            </a:fld>
            <a:endParaRPr lang="en-US"/>
          </a:p>
        </p:txBody>
      </p:sp>
      <p:sp>
        <p:nvSpPr>
          <p:cNvPr id="5" name="Footer Placeholder 4">
            <a:extLst>
              <a:ext uri="{FF2B5EF4-FFF2-40B4-BE49-F238E27FC236}">
                <a16:creationId xmlns:a16="http://schemas.microsoft.com/office/drawing/2014/main" id="{70AD6552-CFD9-405B-A8B1-CEA232884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BA7CB-4019-401D-8D38-2C35040929BC}"/>
              </a:ext>
            </a:extLst>
          </p:cNvPr>
          <p:cNvSpPr>
            <a:spLocks noGrp="1"/>
          </p:cNvSpPr>
          <p:nvPr>
            <p:ph type="sldNum" sz="quarter" idx="12"/>
          </p:nvPr>
        </p:nvSpPr>
        <p:spPr/>
        <p:txBody>
          <a:bodyPr/>
          <a:lstStyle/>
          <a:p>
            <a:fld id="{9CCFD129-A792-4406-931B-47CB39D2D665}" type="slidenum">
              <a:rPr lang="en-US" smtClean="0"/>
              <a:t>‹#›</a:t>
            </a:fld>
            <a:endParaRPr lang="en-US"/>
          </a:p>
        </p:txBody>
      </p:sp>
    </p:spTree>
    <p:extLst>
      <p:ext uri="{BB962C8B-B14F-4D97-AF65-F5344CB8AC3E}">
        <p14:creationId xmlns:p14="http://schemas.microsoft.com/office/powerpoint/2010/main" val="206039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155C-BCCE-42C9-9065-3058336E7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2D0AD4-C70A-4DF3-B402-7543EEAB74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454BFE-11AF-4D72-B95B-D83C84314D3D}"/>
              </a:ext>
            </a:extLst>
          </p:cNvPr>
          <p:cNvSpPr>
            <a:spLocks noGrp="1"/>
          </p:cNvSpPr>
          <p:nvPr>
            <p:ph type="dt" sz="half" idx="10"/>
          </p:nvPr>
        </p:nvSpPr>
        <p:spPr/>
        <p:txBody>
          <a:bodyPr/>
          <a:lstStyle/>
          <a:p>
            <a:fld id="{C70F59D6-5C21-4C7B-97BA-5F69D6ACADB9}" type="datetimeFigureOut">
              <a:rPr lang="en-US" smtClean="0"/>
              <a:t>6/18/2020</a:t>
            </a:fld>
            <a:endParaRPr lang="en-US"/>
          </a:p>
        </p:txBody>
      </p:sp>
      <p:sp>
        <p:nvSpPr>
          <p:cNvPr id="5" name="Footer Placeholder 4">
            <a:extLst>
              <a:ext uri="{FF2B5EF4-FFF2-40B4-BE49-F238E27FC236}">
                <a16:creationId xmlns:a16="http://schemas.microsoft.com/office/drawing/2014/main" id="{1CE3866E-FEC9-4A35-8B6C-C4EF2B457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5C8BF-231C-4F35-9696-89AA05D8DB6A}"/>
              </a:ext>
            </a:extLst>
          </p:cNvPr>
          <p:cNvSpPr>
            <a:spLocks noGrp="1"/>
          </p:cNvSpPr>
          <p:nvPr>
            <p:ph type="sldNum" sz="quarter" idx="12"/>
          </p:nvPr>
        </p:nvSpPr>
        <p:spPr/>
        <p:txBody>
          <a:bodyPr/>
          <a:lstStyle/>
          <a:p>
            <a:fld id="{9CCFD129-A792-4406-931B-47CB39D2D665}" type="slidenum">
              <a:rPr lang="en-US" smtClean="0"/>
              <a:t>‹#›</a:t>
            </a:fld>
            <a:endParaRPr lang="en-US"/>
          </a:p>
        </p:txBody>
      </p:sp>
    </p:spTree>
    <p:extLst>
      <p:ext uri="{BB962C8B-B14F-4D97-AF65-F5344CB8AC3E}">
        <p14:creationId xmlns:p14="http://schemas.microsoft.com/office/powerpoint/2010/main" val="69403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4F0F-6155-4794-A736-B7AB8957E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7CBFD-3AD1-42B5-A302-A12B1B8668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8B755E-1CAC-46B8-AAE1-9DF4DE2D47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163A5F-6DA4-49DF-8F8F-FB60EA1FB30A}"/>
              </a:ext>
            </a:extLst>
          </p:cNvPr>
          <p:cNvSpPr>
            <a:spLocks noGrp="1"/>
          </p:cNvSpPr>
          <p:nvPr>
            <p:ph type="dt" sz="half" idx="10"/>
          </p:nvPr>
        </p:nvSpPr>
        <p:spPr/>
        <p:txBody>
          <a:bodyPr/>
          <a:lstStyle/>
          <a:p>
            <a:fld id="{C70F59D6-5C21-4C7B-97BA-5F69D6ACADB9}" type="datetimeFigureOut">
              <a:rPr lang="en-US" smtClean="0"/>
              <a:t>6/18/2020</a:t>
            </a:fld>
            <a:endParaRPr lang="en-US"/>
          </a:p>
        </p:txBody>
      </p:sp>
      <p:sp>
        <p:nvSpPr>
          <p:cNvPr id="6" name="Footer Placeholder 5">
            <a:extLst>
              <a:ext uri="{FF2B5EF4-FFF2-40B4-BE49-F238E27FC236}">
                <a16:creationId xmlns:a16="http://schemas.microsoft.com/office/drawing/2014/main" id="{85D92B80-6CF2-4FE2-B2C5-75E632F6B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9C83E-578F-4D79-95FF-31AE20E1EFD6}"/>
              </a:ext>
            </a:extLst>
          </p:cNvPr>
          <p:cNvSpPr>
            <a:spLocks noGrp="1"/>
          </p:cNvSpPr>
          <p:nvPr>
            <p:ph type="sldNum" sz="quarter" idx="12"/>
          </p:nvPr>
        </p:nvSpPr>
        <p:spPr/>
        <p:txBody>
          <a:bodyPr/>
          <a:lstStyle/>
          <a:p>
            <a:fld id="{9CCFD129-A792-4406-931B-47CB39D2D665}" type="slidenum">
              <a:rPr lang="en-US" smtClean="0"/>
              <a:t>‹#›</a:t>
            </a:fld>
            <a:endParaRPr lang="en-US"/>
          </a:p>
        </p:txBody>
      </p:sp>
    </p:spTree>
    <p:extLst>
      <p:ext uri="{BB962C8B-B14F-4D97-AF65-F5344CB8AC3E}">
        <p14:creationId xmlns:p14="http://schemas.microsoft.com/office/powerpoint/2010/main" val="3136766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5017-C13F-47A0-B42F-8D4E4ECF85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5DF9FC-EF37-4201-A131-02C1442986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7C13CF-9E95-4DD8-B678-8C52245EA2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C9328F-8EC1-4431-8EC5-EADD774ADF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622426-7816-4BCB-9710-6633100924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F4AD9E-42E0-4F62-AC61-BD619A50B47E}"/>
              </a:ext>
            </a:extLst>
          </p:cNvPr>
          <p:cNvSpPr>
            <a:spLocks noGrp="1"/>
          </p:cNvSpPr>
          <p:nvPr>
            <p:ph type="dt" sz="half" idx="10"/>
          </p:nvPr>
        </p:nvSpPr>
        <p:spPr/>
        <p:txBody>
          <a:bodyPr/>
          <a:lstStyle/>
          <a:p>
            <a:fld id="{C70F59D6-5C21-4C7B-97BA-5F69D6ACADB9}" type="datetimeFigureOut">
              <a:rPr lang="en-US" smtClean="0"/>
              <a:t>6/18/2020</a:t>
            </a:fld>
            <a:endParaRPr lang="en-US"/>
          </a:p>
        </p:txBody>
      </p:sp>
      <p:sp>
        <p:nvSpPr>
          <p:cNvPr id="8" name="Footer Placeholder 7">
            <a:extLst>
              <a:ext uri="{FF2B5EF4-FFF2-40B4-BE49-F238E27FC236}">
                <a16:creationId xmlns:a16="http://schemas.microsoft.com/office/drawing/2014/main" id="{C14E0F12-4317-4B1F-8221-65A09288B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4FD30C-6C44-4A89-A7E9-24D319475984}"/>
              </a:ext>
            </a:extLst>
          </p:cNvPr>
          <p:cNvSpPr>
            <a:spLocks noGrp="1"/>
          </p:cNvSpPr>
          <p:nvPr>
            <p:ph type="sldNum" sz="quarter" idx="12"/>
          </p:nvPr>
        </p:nvSpPr>
        <p:spPr/>
        <p:txBody>
          <a:bodyPr/>
          <a:lstStyle/>
          <a:p>
            <a:fld id="{9CCFD129-A792-4406-931B-47CB39D2D665}" type="slidenum">
              <a:rPr lang="en-US" smtClean="0"/>
              <a:t>‹#›</a:t>
            </a:fld>
            <a:endParaRPr lang="en-US"/>
          </a:p>
        </p:txBody>
      </p:sp>
    </p:spTree>
    <p:extLst>
      <p:ext uri="{BB962C8B-B14F-4D97-AF65-F5344CB8AC3E}">
        <p14:creationId xmlns:p14="http://schemas.microsoft.com/office/powerpoint/2010/main" val="53789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95A1-113A-4C75-A037-0A3998A21F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5491C2-A822-49E0-9FE3-B5C1638192CF}"/>
              </a:ext>
            </a:extLst>
          </p:cNvPr>
          <p:cNvSpPr>
            <a:spLocks noGrp="1"/>
          </p:cNvSpPr>
          <p:nvPr>
            <p:ph type="dt" sz="half" idx="10"/>
          </p:nvPr>
        </p:nvSpPr>
        <p:spPr/>
        <p:txBody>
          <a:bodyPr/>
          <a:lstStyle/>
          <a:p>
            <a:fld id="{C70F59D6-5C21-4C7B-97BA-5F69D6ACADB9}" type="datetimeFigureOut">
              <a:rPr lang="en-US" smtClean="0"/>
              <a:t>6/18/2020</a:t>
            </a:fld>
            <a:endParaRPr lang="en-US"/>
          </a:p>
        </p:txBody>
      </p:sp>
      <p:sp>
        <p:nvSpPr>
          <p:cNvPr id="4" name="Footer Placeholder 3">
            <a:extLst>
              <a:ext uri="{FF2B5EF4-FFF2-40B4-BE49-F238E27FC236}">
                <a16:creationId xmlns:a16="http://schemas.microsoft.com/office/drawing/2014/main" id="{11B0F85C-0A16-4306-BA2A-CC54E6FC2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537627-30AC-453D-B280-918A182BBAC4}"/>
              </a:ext>
            </a:extLst>
          </p:cNvPr>
          <p:cNvSpPr>
            <a:spLocks noGrp="1"/>
          </p:cNvSpPr>
          <p:nvPr>
            <p:ph type="sldNum" sz="quarter" idx="12"/>
          </p:nvPr>
        </p:nvSpPr>
        <p:spPr/>
        <p:txBody>
          <a:bodyPr/>
          <a:lstStyle/>
          <a:p>
            <a:fld id="{9CCFD129-A792-4406-931B-47CB39D2D665}" type="slidenum">
              <a:rPr lang="en-US" smtClean="0"/>
              <a:t>‹#›</a:t>
            </a:fld>
            <a:endParaRPr lang="en-US"/>
          </a:p>
        </p:txBody>
      </p:sp>
    </p:spTree>
    <p:extLst>
      <p:ext uri="{BB962C8B-B14F-4D97-AF65-F5344CB8AC3E}">
        <p14:creationId xmlns:p14="http://schemas.microsoft.com/office/powerpoint/2010/main" val="243455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A3A781-D14C-47EB-994F-2FD9309D4952}"/>
              </a:ext>
            </a:extLst>
          </p:cNvPr>
          <p:cNvSpPr>
            <a:spLocks noGrp="1"/>
          </p:cNvSpPr>
          <p:nvPr>
            <p:ph type="dt" sz="half" idx="10"/>
          </p:nvPr>
        </p:nvSpPr>
        <p:spPr/>
        <p:txBody>
          <a:bodyPr/>
          <a:lstStyle/>
          <a:p>
            <a:fld id="{C70F59D6-5C21-4C7B-97BA-5F69D6ACADB9}" type="datetimeFigureOut">
              <a:rPr lang="en-US" smtClean="0"/>
              <a:t>6/18/2020</a:t>
            </a:fld>
            <a:endParaRPr lang="en-US"/>
          </a:p>
        </p:txBody>
      </p:sp>
      <p:sp>
        <p:nvSpPr>
          <p:cNvPr id="3" name="Footer Placeholder 2">
            <a:extLst>
              <a:ext uri="{FF2B5EF4-FFF2-40B4-BE49-F238E27FC236}">
                <a16:creationId xmlns:a16="http://schemas.microsoft.com/office/drawing/2014/main" id="{9A3AEDB4-61C6-4E6F-981B-BE5136CAF2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F95303-E0C7-49C4-A49D-4BF2BBD85598}"/>
              </a:ext>
            </a:extLst>
          </p:cNvPr>
          <p:cNvSpPr>
            <a:spLocks noGrp="1"/>
          </p:cNvSpPr>
          <p:nvPr>
            <p:ph type="sldNum" sz="quarter" idx="12"/>
          </p:nvPr>
        </p:nvSpPr>
        <p:spPr/>
        <p:txBody>
          <a:bodyPr/>
          <a:lstStyle/>
          <a:p>
            <a:fld id="{9CCFD129-A792-4406-931B-47CB39D2D665}" type="slidenum">
              <a:rPr lang="en-US" smtClean="0"/>
              <a:t>‹#›</a:t>
            </a:fld>
            <a:endParaRPr lang="en-US"/>
          </a:p>
        </p:txBody>
      </p:sp>
    </p:spTree>
    <p:extLst>
      <p:ext uri="{BB962C8B-B14F-4D97-AF65-F5344CB8AC3E}">
        <p14:creationId xmlns:p14="http://schemas.microsoft.com/office/powerpoint/2010/main" val="244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F7CF-2F40-42E6-9E66-D6F59321CA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7C08B6-680C-487D-8E81-929E35381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B64F0A-8041-420E-9E5E-9F83DCC26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8AE6EB-3F14-4C3D-A470-AA808B2ADBBF}"/>
              </a:ext>
            </a:extLst>
          </p:cNvPr>
          <p:cNvSpPr>
            <a:spLocks noGrp="1"/>
          </p:cNvSpPr>
          <p:nvPr>
            <p:ph type="dt" sz="half" idx="10"/>
          </p:nvPr>
        </p:nvSpPr>
        <p:spPr/>
        <p:txBody>
          <a:bodyPr/>
          <a:lstStyle/>
          <a:p>
            <a:fld id="{C70F59D6-5C21-4C7B-97BA-5F69D6ACADB9}" type="datetimeFigureOut">
              <a:rPr lang="en-US" smtClean="0"/>
              <a:t>6/18/2020</a:t>
            </a:fld>
            <a:endParaRPr lang="en-US"/>
          </a:p>
        </p:txBody>
      </p:sp>
      <p:sp>
        <p:nvSpPr>
          <p:cNvPr id="6" name="Footer Placeholder 5">
            <a:extLst>
              <a:ext uri="{FF2B5EF4-FFF2-40B4-BE49-F238E27FC236}">
                <a16:creationId xmlns:a16="http://schemas.microsoft.com/office/drawing/2014/main" id="{C5B070F3-452F-4754-B3C1-CE9752A2E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778777-B373-4C71-BAF1-71024B98730B}"/>
              </a:ext>
            </a:extLst>
          </p:cNvPr>
          <p:cNvSpPr>
            <a:spLocks noGrp="1"/>
          </p:cNvSpPr>
          <p:nvPr>
            <p:ph type="sldNum" sz="quarter" idx="12"/>
          </p:nvPr>
        </p:nvSpPr>
        <p:spPr/>
        <p:txBody>
          <a:bodyPr/>
          <a:lstStyle/>
          <a:p>
            <a:fld id="{9CCFD129-A792-4406-931B-47CB39D2D665}" type="slidenum">
              <a:rPr lang="en-US" smtClean="0"/>
              <a:t>‹#›</a:t>
            </a:fld>
            <a:endParaRPr lang="en-US"/>
          </a:p>
        </p:txBody>
      </p:sp>
    </p:spTree>
    <p:extLst>
      <p:ext uri="{BB962C8B-B14F-4D97-AF65-F5344CB8AC3E}">
        <p14:creationId xmlns:p14="http://schemas.microsoft.com/office/powerpoint/2010/main" val="229185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1D3E-AAD0-441F-880D-B3FFCE9CA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BE5FA7-1D6C-4B48-A940-F1571AA44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A5F395-BD93-44F3-AFA8-AB41C79B8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F612E6-EE1F-4163-AD23-039583B06B81}"/>
              </a:ext>
            </a:extLst>
          </p:cNvPr>
          <p:cNvSpPr>
            <a:spLocks noGrp="1"/>
          </p:cNvSpPr>
          <p:nvPr>
            <p:ph type="dt" sz="half" idx="10"/>
          </p:nvPr>
        </p:nvSpPr>
        <p:spPr/>
        <p:txBody>
          <a:bodyPr/>
          <a:lstStyle/>
          <a:p>
            <a:fld id="{C70F59D6-5C21-4C7B-97BA-5F69D6ACADB9}" type="datetimeFigureOut">
              <a:rPr lang="en-US" smtClean="0"/>
              <a:t>6/18/2020</a:t>
            </a:fld>
            <a:endParaRPr lang="en-US"/>
          </a:p>
        </p:txBody>
      </p:sp>
      <p:sp>
        <p:nvSpPr>
          <p:cNvPr id="6" name="Footer Placeholder 5">
            <a:extLst>
              <a:ext uri="{FF2B5EF4-FFF2-40B4-BE49-F238E27FC236}">
                <a16:creationId xmlns:a16="http://schemas.microsoft.com/office/drawing/2014/main" id="{1D45EE80-17E9-45ED-95C5-89CBEB042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D6943-9343-477B-8937-916FB414AD15}"/>
              </a:ext>
            </a:extLst>
          </p:cNvPr>
          <p:cNvSpPr>
            <a:spLocks noGrp="1"/>
          </p:cNvSpPr>
          <p:nvPr>
            <p:ph type="sldNum" sz="quarter" idx="12"/>
          </p:nvPr>
        </p:nvSpPr>
        <p:spPr/>
        <p:txBody>
          <a:bodyPr/>
          <a:lstStyle/>
          <a:p>
            <a:fld id="{9CCFD129-A792-4406-931B-47CB39D2D665}" type="slidenum">
              <a:rPr lang="en-US" smtClean="0"/>
              <a:t>‹#›</a:t>
            </a:fld>
            <a:endParaRPr lang="en-US"/>
          </a:p>
        </p:txBody>
      </p:sp>
    </p:spTree>
    <p:extLst>
      <p:ext uri="{BB962C8B-B14F-4D97-AF65-F5344CB8AC3E}">
        <p14:creationId xmlns:p14="http://schemas.microsoft.com/office/powerpoint/2010/main" val="299623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3C3A9A-EE4B-45CB-ABBE-D849BE0B8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41594-B31A-4046-921D-822F49877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5B67E-67E3-4286-95C1-F4D9CC257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F59D6-5C21-4C7B-97BA-5F69D6ACADB9}" type="datetimeFigureOut">
              <a:rPr lang="en-US" smtClean="0"/>
              <a:t>6/18/2020</a:t>
            </a:fld>
            <a:endParaRPr lang="en-US"/>
          </a:p>
        </p:txBody>
      </p:sp>
      <p:sp>
        <p:nvSpPr>
          <p:cNvPr id="5" name="Footer Placeholder 4">
            <a:extLst>
              <a:ext uri="{FF2B5EF4-FFF2-40B4-BE49-F238E27FC236}">
                <a16:creationId xmlns:a16="http://schemas.microsoft.com/office/drawing/2014/main" id="{4BE81FF8-FC71-44CB-AB19-4390A0E499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06D1F1-9415-4003-8D94-EDA197581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D129-A792-4406-931B-47CB39D2D665}" type="slidenum">
              <a:rPr lang="en-US" smtClean="0"/>
              <a:t>‹#›</a:t>
            </a:fld>
            <a:endParaRPr lang="en-US"/>
          </a:p>
        </p:txBody>
      </p:sp>
    </p:spTree>
    <p:extLst>
      <p:ext uri="{BB962C8B-B14F-4D97-AF65-F5344CB8AC3E}">
        <p14:creationId xmlns:p14="http://schemas.microsoft.com/office/powerpoint/2010/main" val="2953806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Freedom_of_religion"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mormon.org/faq/no-paid-clerg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1F57E1-1121-4EDB-A7B2-764BD3C54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23" y="0"/>
            <a:ext cx="12456543" cy="6858000"/>
          </a:xfrm>
          <a:prstGeom prst="rect">
            <a:avLst/>
          </a:prstGeom>
        </p:spPr>
      </p:pic>
    </p:spTree>
    <p:extLst>
      <p:ext uri="{BB962C8B-B14F-4D97-AF65-F5344CB8AC3E}">
        <p14:creationId xmlns:p14="http://schemas.microsoft.com/office/powerpoint/2010/main" val="4078422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4E42D035-788C-485A-B7F1-EC7B517A7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11055928" y="6550223"/>
            <a:ext cx="1371600" cy="307777"/>
          </a:xfrm>
          <a:prstGeom prst="rect">
            <a:avLst/>
          </a:prstGeom>
          <a:noFill/>
        </p:spPr>
        <p:txBody>
          <a:bodyPr wrap="square" rtlCol="0">
            <a:spAutoFit/>
          </a:bodyPr>
          <a:lstStyle/>
          <a:p>
            <a:r>
              <a:rPr lang="en-US" sz="1400" dirty="0">
                <a:solidFill>
                  <a:schemeClr val="bg1"/>
                </a:solidFill>
              </a:rPr>
              <a:t>Who’s Who</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err="1">
                <a:solidFill>
                  <a:schemeClr val="bg1"/>
                </a:solidFill>
                <a:latin typeface="Calibri" panose="020F0502020204030204" pitchFamily="34" charset="0"/>
              </a:rPr>
              <a:t>Himni</a:t>
            </a:r>
            <a:endParaRPr lang="en-US" sz="4800" dirty="0">
              <a:solidFill>
                <a:schemeClr val="bg1"/>
              </a:solidFill>
              <a:latin typeface="Calibri" panose="020F0502020204030204" pitchFamily="34" charset="0"/>
            </a:endParaRPr>
          </a:p>
        </p:txBody>
      </p:sp>
      <p:sp>
        <p:nvSpPr>
          <p:cNvPr id="64" name="TextBox 63"/>
          <p:cNvSpPr txBox="1"/>
          <p:nvPr/>
        </p:nvSpPr>
        <p:spPr>
          <a:xfrm>
            <a:off x="630802" y="1724274"/>
            <a:ext cx="6096000" cy="3139321"/>
          </a:xfrm>
          <a:prstGeom prst="rect">
            <a:avLst/>
          </a:prstGeom>
          <a:noFill/>
        </p:spPr>
        <p:txBody>
          <a:bodyPr wrap="square" rtlCol="0">
            <a:spAutoFit/>
          </a:bodyPr>
          <a:lstStyle/>
          <a:p>
            <a:r>
              <a:rPr lang="en-US" dirty="0">
                <a:solidFill>
                  <a:schemeClr val="bg1"/>
                </a:solidFill>
              </a:rPr>
              <a:t>He was the son of King Mosiah</a:t>
            </a:r>
          </a:p>
          <a:p>
            <a:endParaRPr lang="en-US" dirty="0">
              <a:solidFill>
                <a:schemeClr val="bg1"/>
              </a:solidFill>
            </a:endParaRPr>
          </a:p>
          <a:p>
            <a:r>
              <a:rPr lang="en-US" dirty="0">
                <a:solidFill>
                  <a:schemeClr val="bg1"/>
                </a:solidFill>
              </a:rPr>
              <a:t>He was ‘numbered among the unbelievers’ (Mosiah 27:8)</a:t>
            </a:r>
          </a:p>
          <a:p>
            <a:endParaRPr lang="en-US" dirty="0">
              <a:solidFill>
                <a:schemeClr val="bg1"/>
              </a:solidFill>
            </a:endParaRPr>
          </a:p>
          <a:p>
            <a:r>
              <a:rPr lang="en-US" dirty="0">
                <a:solidFill>
                  <a:schemeClr val="bg1"/>
                </a:solidFill>
              </a:rPr>
              <a:t>He was visited by a heavenly messenger and was transformed along with his brothers</a:t>
            </a:r>
          </a:p>
          <a:p>
            <a:endParaRPr lang="en-US" dirty="0">
              <a:solidFill>
                <a:schemeClr val="bg1"/>
              </a:solidFill>
            </a:endParaRPr>
          </a:p>
          <a:p>
            <a:r>
              <a:rPr lang="en-US" dirty="0">
                <a:solidFill>
                  <a:schemeClr val="bg1"/>
                </a:solidFill>
              </a:rPr>
              <a:t>He also traveled with his brothers to the Lamanites for 14 years</a:t>
            </a:r>
          </a:p>
          <a:p>
            <a:endParaRPr lang="en-US" dirty="0">
              <a:solidFill>
                <a:schemeClr val="bg1"/>
              </a:solidFill>
            </a:endParaRPr>
          </a:p>
          <a:p>
            <a:r>
              <a:rPr lang="en-US" dirty="0">
                <a:solidFill>
                  <a:schemeClr val="bg1"/>
                </a:solidFill>
              </a:rPr>
              <a:t>He assisted in the safety of the Anti-Lehi-Nephites in securing the Land Bountiful as their new home near the Nephites</a:t>
            </a:r>
          </a:p>
        </p:txBody>
      </p:sp>
      <p:grpSp>
        <p:nvGrpSpPr>
          <p:cNvPr id="65" name="Group 110"/>
          <p:cNvGrpSpPr/>
          <p:nvPr/>
        </p:nvGrpSpPr>
        <p:grpSpPr>
          <a:xfrm>
            <a:off x="8313502" y="914400"/>
            <a:ext cx="1897299" cy="4343400"/>
            <a:chOff x="4419600" y="660472"/>
            <a:chExt cx="2286000" cy="4774178"/>
          </a:xfrm>
        </p:grpSpPr>
        <p:sp>
          <p:nvSpPr>
            <p:cNvPr id="66" name="Oval 65"/>
            <p:cNvSpPr/>
            <p:nvPr/>
          </p:nvSpPr>
          <p:spPr>
            <a:xfrm>
              <a:off x="5943600" y="29718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19600" y="29718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87"/>
            <p:cNvGrpSpPr/>
            <p:nvPr/>
          </p:nvGrpSpPr>
          <p:grpSpPr>
            <a:xfrm rot="1905584" flipH="1">
              <a:off x="5104960" y="4411402"/>
              <a:ext cx="549476" cy="1023248"/>
              <a:chOff x="6213924" y="4956136"/>
              <a:chExt cx="549476" cy="1023248"/>
            </a:xfrm>
          </p:grpSpPr>
          <p:sp>
            <p:nvSpPr>
              <p:cNvPr id="101" name="Oval 100"/>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86"/>
            <p:cNvGrpSpPr/>
            <p:nvPr/>
          </p:nvGrpSpPr>
          <p:grpSpPr>
            <a:xfrm rot="19694416">
              <a:off x="5715000" y="4343400"/>
              <a:ext cx="549476" cy="1023248"/>
              <a:chOff x="6213924" y="4956136"/>
              <a:chExt cx="549476" cy="1023248"/>
            </a:xfrm>
          </p:grpSpPr>
          <p:sp>
            <p:nvSpPr>
              <p:cNvPr id="99" name="Oval 98"/>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rapezoid 69"/>
            <p:cNvSpPr/>
            <p:nvPr/>
          </p:nvSpPr>
          <p:spPr>
            <a:xfrm rot="19892058">
              <a:off x="5938555" y="2099223"/>
              <a:ext cx="619485" cy="1479138"/>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180462">
              <a:off x="4551349" y="2168864"/>
              <a:ext cx="619485" cy="1371600"/>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4648200" y="2209800"/>
              <a:ext cx="1828800" cy="2667000"/>
            </a:xfrm>
            <a:prstGeom prst="trapezoid">
              <a:avLst>
                <a:gd name="adj" fmla="val 26844"/>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9"/>
            <p:cNvGrpSpPr/>
            <p:nvPr/>
          </p:nvGrpSpPr>
          <p:grpSpPr>
            <a:xfrm>
              <a:off x="4835373" y="3124200"/>
              <a:ext cx="1665512" cy="1752600"/>
              <a:chOff x="4909631" y="1905000"/>
              <a:chExt cx="1743656" cy="1752600"/>
            </a:xfrm>
          </p:grpSpPr>
          <p:sp>
            <p:nvSpPr>
              <p:cNvPr id="94" name="Moon 93"/>
              <p:cNvSpPr/>
              <p:nvPr/>
            </p:nvSpPr>
            <p:spPr>
              <a:xfrm rot="16200000">
                <a:off x="5334000" y="1600200"/>
                <a:ext cx="685800" cy="14478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16764772">
                <a:off x="5330518" y="1816535"/>
                <a:ext cx="533400" cy="137517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019800" y="2286000"/>
                <a:ext cx="3048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771879">
                <a:off x="6272287" y="2080845"/>
                <a:ext cx="381000" cy="1524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791200" y="1905000"/>
                <a:ext cx="609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Isosceles Triangle 73"/>
            <p:cNvSpPr/>
            <p:nvPr/>
          </p:nvSpPr>
          <p:spPr>
            <a:xfrm rot="10800000">
              <a:off x="5259049" y="2118610"/>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24400" y="1143000"/>
              <a:ext cx="1600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75"/>
            <p:cNvSpPr/>
            <p:nvPr/>
          </p:nvSpPr>
          <p:spPr>
            <a:xfrm rot="17735882">
              <a:off x="4775818" y="836918"/>
              <a:ext cx="762770"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20565624">
              <a:off x="5499044" y="935165"/>
              <a:ext cx="762770"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19014106">
              <a:off x="5079797" y="660472"/>
              <a:ext cx="871151"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109"/>
            <p:cNvGrpSpPr/>
            <p:nvPr/>
          </p:nvGrpSpPr>
          <p:grpSpPr>
            <a:xfrm>
              <a:off x="4708161" y="1045564"/>
              <a:ext cx="1600200" cy="381000"/>
              <a:chOff x="6858000" y="914400"/>
              <a:chExt cx="1752600" cy="533400"/>
            </a:xfrm>
          </p:grpSpPr>
          <p:sp>
            <p:nvSpPr>
              <p:cNvPr id="80" name="Rounded Rectangle 79"/>
              <p:cNvSpPr/>
              <p:nvPr/>
            </p:nvSpPr>
            <p:spPr>
              <a:xfrm>
                <a:off x="6858000" y="914400"/>
                <a:ext cx="17526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08"/>
              <p:cNvGrpSpPr/>
              <p:nvPr/>
            </p:nvGrpSpPr>
            <p:grpSpPr>
              <a:xfrm>
                <a:off x="6880485" y="973111"/>
                <a:ext cx="1676400" cy="457200"/>
                <a:chOff x="5791200" y="5562600"/>
                <a:chExt cx="5025452" cy="1182974"/>
              </a:xfrm>
            </p:grpSpPr>
            <p:grpSp>
              <p:nvGrpSpPr>
                <p:cNvPr id="82" name="Group 99"/>
                <p:cNvGrpSpPr/>
                <p:nvPr/>
              </p:nvGrpSpPr>
              <p:grpSpPr>
                <a:xfrm>
                  <a:off x="5791200" y="5562600"/>
                  <a:ext cx="1524000" cy="1156741"/>
                  <a:chOff x="5791200" y="5562600"/>
                  <a:chExt cx="1524000" cy="1156741"/>
                </a:xfrm>
              </p:grpSpPr>
              <p:sp>
                <p:nvSpPr>
                  <p:cNvPr id="91" name="L-Shape 90"/>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Shape 91"/>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00"/>
                <p:cNvGrpSpPr/>
                <p:nvPr/>
              </p:nvGrpSpPr>
              <p:grpSpPr>
                <a:xfrm>
                  <a:off x="7522564" y="5581338"/>
                  <a:ext cx="1524000" cy="1156741"/>
                  <a:chOff x="5791200" y="5562600"/>
                  <a:chExt cx="1524000" cy="1156741"/>
                </a:xfrm>
              </p:grpSpPr>
              <p:sp>
                <p:nvSpPr>
                  <p:cNvPr id="88" name="L-Shape 87"/>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Shape 88"/>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04"/>
                <p:cNvGrpSpPr/>
                <p:nvPr/>
              </p:nvGrpSpPr>
              <p:grpSpPr>
                <a:xfrm>
                  <a:off x="9292652" y="5588833"/>
                  <a:ext cx="1524000" cy="1156741"/>
                  <a:chOff x="5791200" y="5562600"/>
                  <a:chExt cx="1524000" cy="1156741"/>
                </a:xfrm>
              </p:grpSpPr>
              <p:sp>
                <p:nvSpPr>
                  <p:cNvPr id="85" name="L-Shape 84"/>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Shape 85"/>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77127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wipe(down)">
                                      <p:cBhvr>
                                        <p:cTn id="9" dur="580">
                                          <p:stCondLst>
                                            <p:cond delay="0"/>
                                          </p:stCondLst>
                                        </p:cTn>
                                        <p:tgtEl>
                                          <p:spTgt spid="65"/>
                                        </p:tgtEl>
                                      </p:cBhvr>
                                    </p:animEffect>
                                    <p:anim calcmode="lin" valueType="num">
                                      <p:cBhvr>
                                        <p:cTn id="10"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5" dur="26">
                                          <p:stCondLst>
                                            <p:cond delay="650"/>
                                          </p:stCondLst>
                                        </p:cTn>
                                        <p:tgtEl>
                                          <p:spTgt spid="65"/>
                                        </p:tgtEl>
                                      </p:cBhvr>
                                      <p:to x="100000" y="60000"/>
                                    </p:animScale>
                                    <p:animScale>
                                      <p:cBhvr>
                                        <p:cTn id="16" dur="166" decel="50000">
                                          <p:stCondLst>
                                            <p:cond delay="676"/>
                                          </p:stCondLst>
                                        </p:cTn>
                                        <p:tgtEl>
                                          <p:spTgt spid="65"/>
                                        </p:tgtEl>
                                      </p:cBhvr>
                                      <p:to x="100000" y="100000"/>
                                    </p:animScale>
                                    <p:animScale>
                                      <p:cBhvr>
                                        <p:cTn id="17" dur="26">
                                          <p:stCondLst>
                                            <p:cond delay="1312"/>
                                          </p:stCondLst>
                                        </p:cTn>
                                        <p:tgtEl>
                                          <p:spTgt spid="65"/>
                                        </p:tgtEl>
                                      </p:cBhvr>
                                      <p:to x="100000" y="80000"/>
                                    </p:animScale>
                                    <p:animScale>
                                      <p:cBhvr>
                                        <p:cTn id="18" dur="166" decel="50000">
                                          <p:stCondLst>
                                            <p:cond delay="1338"/>
                                          </p:stCondLst>
                                        </p:cTn>
                                        <p:tgtEl>
                                          <p:spTgt spid="65"/>
                                        </p:tgtEl>
                                      </p:cBhvr>
                                      <p:to x="100000" y="100000"/>
                                    </p:animScale>
                                    <p:animScale>
                                      <p:cBhvr>
                                        <p:cTn id="19" dur="26">
                                          <p:stCondLst>
                                            <p:cond delay="1642"/>
                                          </p:stCondLst>
                                        </p:cTn>
                                        <p:tgtEl>
                                          <p:spTgt spid="65"/>
                                        </p:tgtEl>
                                      </p:cBhvr>
                                      <p:to x="100000" y="90000"/>
                                    </p:animScale>
                                    <p:animScale>
                                      <p:cBhvr>
                                        <p:cTn id="20" dur="166" decel="50000">
                                          <p:stCondLst>
                                            <p:cond delay="1668"/>
                                          </p:stCondLst>
                                        </p:cTn>
                                        <p:tgtEl>
                                          <p:spTgt spid="65"/>
                                        </p:tgtEl>
                                      </p:cBhvr>
                                      <p:to x="100000" y="100000"/>
                                    </p:animScale>
                                    <p:animScale>
                                      <p:cBhvr>
                                        <p:cTn id="21" dur="26">
                                          <p:stCondLst>
                                            <p:cond delay="1808"/>
                                          </p:stCondLst>
                                        </p:cTn>
                                        <p:tgtEl>
                                          <p:spTgt spid="65"/>
                                        </p:tgtEl>
                                      </p:cBhvr>
                                      <p:to x="100000" y="95000"/>
                                    </p:animScale>
                                    <p:animScale>
                                      <p:cBhvr>
                                        <p:cTn id="22" dur="166" decel="50000">
                                          <p:stCondLst>
                                            <p:cond delay="1834"/>
                                          </p:stCondLst>
                                        </p:cTn>
                                        <p:tgtEl>
                                          <p:spTgt spid="6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C9A866A-F495-47A1-BB6C-371D83458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207818" y="6501479"/>
            <a:ext cx="4114800" cy="307777"/>
          </a:xfrm>
          <a:prstGeom prst="rect">
            <a:avLst/>
          </a:prstGeom>
          <a:noFill/>
        </p:spPr>
        <p:txBody>
          <a:bodyPr wrap="square" rtlCol="0">
            <a:spAutoFit/>
          </a:bodyPr>
          <a:lstStyle/>
          <a:p>
            <a:r>
              <a:rPr lang="en-US" sz="1400" dirty="0">
                <a:solidFill>
                  <a:schemeClr val="bg1"/>
                </a:solidFill>
              </a:rPr>
              <a:t>Mosiah 27:10-17  JFM and RLM</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The Privilege </a:t>
            </a:r>
          </a:p>
        </p:txBody>
      </p:sp>
      <p:sp>
        <p:nvSpPr>
          <p:cNvPr id="64" name="TextBox 63"/>
          <p:cNvSpPr txBox="1"/>
          <p:nvPr/>
        </p:nvSpPr>
        <p:spPr>
          <a:xfrm>
            <a:off x="1699915" y="1056719"/>
            <a:ext cx="7543800" cy="5262979"/>
          </a:xfrm>
          <a:prstGeom prst="rect">
            <a:avLst/>
          </a:prstGeom>
          <a:noFill/>
        </p:spPr>
        <p:txBody>
          <a:bodyPr wrap="square" rtlCol="0">
            <a:spAutoFit/>
          </a:bodyPr>
          <a:lstStyle/>
          <a:p>
            <a:r>
              <a:rPr lang="en-US" sz="1600" dirty="0">
                <a:solidFill>
                  <a:schemeClr val="bg1"/>
                </a:solidFill>
              </a:rPr>
              <a:t>Called to Repentance by an angel:</a:t>
            </a:r>
          </a:p>
          <a:p>
            <a:endParaRPr lang="en-US" sz="1600" dirty="0">
              <a:solidFill>
                <a:schemeClr val="bg1"/>
              </a:solidFill>
            </a:endParaRPr>
          </a:p>
          <a:p>
            <a:pPr marL="342900" indent="-342900">
              <a:buAutoNum type="arabicPeriod"/>
            </a:pPr>
            <a:r>
              <a:rPr lang="en-US" sz="1600" dirty="0">
                <a:solidFill>
                  <a:schemeClr val="bg1"/>
                </a:solidFill>
              </a:rPr>
              <a:t>If all rebellious souls were accorded a personal visit from an angel assuring the reality of  the world to come with its rewards and punishments, there would be little need for faith on anyone's part.</a:t>
            </a:r>
          </a:p>
          <a:p>
            <a:pPr marL="342900" indent="-342900">
              <a:buAutoNum type="arabicPeriod"/>
            </a:pPr>
            <a:endParaRPr lang="en-US" sz="1600" dirty="0">
              <a:solidFill>
                <a:schemeClr val="bg1"/>
              </a:solidFill>
            </a:endParaRPr>
          </a:p>
          <a:p>
            <a:pPr marL="342900" indent="-342900"/>
            <a:r>
              <a:rPr lang="en-US" sz="1600" dirty="0">
                <a:solidFill>
                  <a:schemeClr val="bg1"/>
                </a:solidFill>
              </a:rPr>
              <a:t>2.	Such appearances of angels would create the temptation to obtain a testimony by negative behavior rather than through righteousness. Given that few among the faithful are privileged to enjoy the ministering of angels, it would seem a strange system of theology that freely granted such a privilege to the wicked. </a:t>
            </a:r>
          </a:p>
          <a:p>
            <a:pPr marL="342900" indent="-342900">
              <a:buAutoNum type="arabicPeriod"/>
            </a:pPr>
            <a:endParaRPr lang="en-US" sz="1600" dirty="0">
              <a:solidFill>
                <a:schemeClr val="bg1"/>
              </a:solidFill>
            </a:endParaRPr>
          </a:p>
          <a:p>
            <a:pPr marL="342900" indent="-342900"/>
            <a:r>
              <a:rPr lang="en-US" sz="1600" dirty="0">
                <a:solidFill>
                  <a:schemeClr val="bg1"/>
                </a:solidFill>
              </a:rPr>
              <a:t>3.	Some appreciable number of people have had such an experience and have rejected the divine counsel and chosen not to repent, and thus we have no record of the experience.  Example: Laman and Lemuel had an experience from an angel and there is no evidence of their conversion</a:t>
            </a:r>
          </a:p>
          <a:p>
            <a:pPr marL="342900" indent="-342900">
              <a:buAutoNum type="arabicPeriod"/>
            </a:pPr>
            <a:endParaRPr lang="en-US" sz="1600" dirty="0">
              <a:solidFill>
                <a:schemeClr val="bg1"/>
              </a:solidFill>
            </a:endParaRPr>
          </a:p>
          <a:p>
            <a:pPr marL="342900" indent="-342900">
              <a:buAutoNum type="arabicPeriod" startAt="4"/>
            </a:pPr>
            <a:r>
              <a:rPr lang="en-US" sz="1600" dirty="0">
                <a:solidFill>
                  <a:schemeClr val="bg1"/>
                </a:solidFill>
              </a:rPr>
              <a:t>The Savior explained that those who reject the testimony of scripture and living prophets would also reject the testimony of angel were they to appear to them</a:t>
            </a:r>
          </a:p>
          <a:p>
            <a:pPr marL="342900" indent="-342900"/>
            <a:r>
              <a:rPr lang="en-US" sz="1600" dirty="0">
                <a:solidFill>
                  <a:schemeClr val="bg1"/>
                </a:solidFill>
              </a:rPr>
              <a:t>	 (Luke 16:31)</a:t>
            </a:r>
          </a:p>
          <a:p>
            <a:pPr marL="342900" indent="-342900">
              <a:buAutoNum type="arabicPeriod"/>
            </a:pPr>
            <a:endParaRPr lang="en-US" sz="1600" dirty="0">
              <a:solidFill>
                <a:schemeClr val="bg1"/>
              </a:solidFill>
            </a:endParaRPr>
          </a:p>
          <a:p>
            <a:pPr marL="342900" indent="-342900"/>
            <a:endParaRPr lang="en-US" sz="1600" dirty="0">
              <a:solidFill>
                <a:schemeClr val="bg1"/>
              </a:solidFill>
            </a:endParaRPr>
          </a:p>
        </p:txBody>
      </p:sp>
      <p:grpSp>
        <p:nvGrpSpPr>
          <p:cNvPr id="44" name="Group 4"/>
          <p:cNvGrpSpPr/>
          <p:nvPr/>
        </p:nvGrpSpPr>
        <p:grpSpPr>
          <a:xfrm>
            <a:off x="9525001" y="152400"/>
            <a:ext cx="953505" cy="1447800"/>
            <a:chOff x="3810000" y="3156962"/>
            <a:chExt cx="2133600" cy="3701038"/>
          </a:xfrm>
        </p:grpSpPr>
        <p:sp>
          <p:nvSpPr>
            <p:cNvPr id="45" name="Oval 5"/>
            <p:cNvSpPr/>
            <p:nvPr/>
          </p:nvSpPr>
          <p:spPr>
            <a:xfrm rot="20244480">
              <a:off x="4876800" y="61722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204902">
              <a:off x="4343400" y="60960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410200" y="5486400"/>
              <a:ext cx="5334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810000" y="5410200"/>
              <a:ext cx="5334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19518518">
              <a:off x="4709516" y="4276211"/>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p:cNvSpPr/>
            <p:nvPr/>
          </p:nvSpPr>
          <p:spPr>
            <a:xfrm rot="2043946">
              <a:off x="3943519" y="4276372"/>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a:off x="4114800" y="4267200"/>
              <a:ext cx="14478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142"/>
            <p:cNvSpPr/>
            <p:nvPr/>
          </p:nvSpPr>
          <p:spPr>
            <a:xfrm rot="17642893">
              <a:off x="4038600" y="3352800"/>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143"/>
            <p:cNvSpPr/>
            <p:nvPr/>
          </p:nvSpPr>
          <p:spPr>
            <a:xfrm rot="15063960">
              <a:off x="4832494" y="3309362"/>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44"/>
            <p:cNvSpPr/>
            <p:nvPr/>
          </p:nvSpPr>
          <p:spPr>
            <a:xfrm>
              <a:off x="4343400" y="3352800"/>
              <a:ext cx="1143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956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4" end="4"/>
                                            </p:txEl>
                                          </p:spTgt>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3.33333E-6 8.95212E-7 L -0.01875 0.24983 " pathEditMode="relative" rAng="0" ptsTypes="AA">
                                      <p:cBhvr>
                                        <p:cTn id="12" dur="2000" fill="hold"/>
                                        <p:tgtEl>
                                          <p:spTgt spid="44"/>
                                        </p:tgtEl>
                                        <p:attrNameLst>
                                          <p:attrName>ppt_x</p:attrName>
                                          <p:attrName>ppt_y</p:attrName>
                                        </p:attrNameLst>
                                      </p:cBhvr>
                                      <p:rCtr x="-900" y="1250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xEl>
                                              <p:pRg st="9" end="9"/>
                                            </p:txEl>
                                          </p:spTgt>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0.01875 0.24983 L -0.05208 0.63844 " pathEditMode="relative" rAng="0" ptsTypes="AA">
                                      <p:cBhvr>
                                        <p:cTn id="24" dur="2000" fill="hold"/>
                                        <p:tgtEl>
                                          <p:spTgt spid="44"/>
                                        </p:tgtEl>
                                        <p:attrNameLst>
                                          <p:attrName>ppt_x</p:attrName>
                                          <p:attrName>ppt_y</p:attrName>
                                        </p:attrNameLst>
                                      </p:cBhvr>
                                      <p:rCtr x="-1700" y="19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807CBE3-B126-49C0-B6C5-8CFDE6D58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0" y="6550223"/>
            <a:ext cx="3429000" cy="307777"/>
          </a:xfrm>
          <a:prstGeom prst="rect">
            <a:avLst/>
          </a:prstGeom>
          <a:noFill/>
        </p:spPr>
        <p:txBody>
          <a:bodyPr wrap="square" rtlCol="0">
            <a:spAutoFit/>
          </a:bodyPr>
          <a:lstStyle/>
          <a:p>
            <a:r>
              <a:rPr lang="en-US" sz="1400" dirty="0">
                <a:solidFill>
                  <a:schemeClr val="bg1"/>
                </a:solidFill>
              </a:rPr>
              <a:t>Mosiah 27:10-17   JFM and RLM</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The Privilege </a:t>
            </a:r>
          </a:p>
        </p:txBody>
      </p:sp>
      <p:sp>
        <p:nvSpPr>
          <p:cNvPr id="64" name="TextBox 63"/>
          <p:cNvSpPr txBox="1"/>
          <p:nvPr/>
        </p:nvSpPr>
        <p:spPr>
          <a:xfrm>
            <a:off x="1524000" y="381001"/>
            <a:ext cx="8001000" cy="4770537"/>
          </a:xfrm>
          <a:prstGeom prst="rect">
            <a:avLst/>
          </a:prstGeom>
          <a:noFill/>
        </p:spPr>
        <p:txBody>
          <a:bodyPr wrap="square" rtlCol="0">
            <a:spAutoFit/>
          </a:bodyPr>
          <a:lstStyle/>
          <a:p>
            <a:endParaRPr lang="en-US" sz="1600" dirty="0">
              <a:solidFill>
                <a:schemeClr val="bg1"/>
              </a:solidFill>
            </a:endParaRPr>
          </a:p>
          <a:p>
            <a:pPr marL="342900" indent="-342900">
              <a:buAutoNum type="arabicPeriod"/>
            </a:pPr>
            <a:endParaRPr lang="en-US" sz="1600" dirty="0">
              <a:solidFill>
                <a:schemeClr val="bg1"/>
              </a:solidFill>
            </a:endParaRPr>
          </a:p>
          <a:p>
            <a:pPr marL="342900" indent="-342900"/>
            <a:r>
              <a:rPr lang="en-US" sz="1600" dirty="0">
                <a:solidFill>
                  <a:schemeClr val="bg1"/>
                </a:solidFill>
              </a:rPr>
              <a:t>5.	Testimony of scripture “some have entertained angels unawares” (Hebrews 13:2) We might suppose that many instances angels have sought to entice transgressors from their course in unobserved or less dramatic ways than this appearance to Alma and the sons of Mosiah</a:t>
            </a:r>
          </a:p>
          <a:p>
            <a:pPr marL="342900" indent="-342900">
              <a:buAutoNum type="arabicPeriod"/>
            </a:pPr>
            <a:endParaRPr lang="en-US" sz="1600" dirty="0">
              <a:solidFill>
                <a:schemeClr val="bg1"/>
              </a:solidFill>
            </a:endParaRPr>
          </a:p>
          <a:p>
            <a:pPr marL="342900" indent="-342900">
              <a:buAutoNum type="arabicPeriod" startAt="6"/>
            </a:pPr>
            <a:r>
              <a:rPr lang="en-US" sz="1600" dirty="0">
                <a:solidFill>
                  <a:schemeClr val="bg1"/>
                </a:solidFill>
              </a:rPr>
              <a:t>The prayers of the righteous cannot go unheard. Alma the Elder and Mosiah were both men of great faith who no doubt implored the heavens night and day with a plea of help to save their wayward sons. Nor did they pray alone, for their pleading were joined by those of all the faithful of the Church in and around Zarahemla</a:t>
            </a:r>
          </a:p>
          <a:p>
            <a:pPr marL="342900" indent="-342900">
              <a:buAutoNum type="arabicPeriod" startAt="6"/>
            </a:pPr>
            <a:endParaRPr lang="en-US" sz="1600" dirty="0">
              <a:solidFill>
                <a:schemeClr val="bg1"/>
              </a:solidFill>
            </a:endParaRPr>
          </a:p>
          <a:p>
            <a:pPr marL="342900" indent="-342900">
              <a:buAutoNum type="arabicPeriod" startAt="6"/>
            </a:pPr>
            <a:r>
              <a:rPr lang="en-US" sz="1600" dirty="0">
                <a:solidFill>
                  <a:schemeClr val="bg1"/>
                </a:solidFill>
              </a:rPr>
              <a:t>It needs to be remembered that the Lord, who can manifest his power in a great variety of ways, is hardly limited to angelic ministration or open visions. Many have had conversion experiences of spiritual impact and consequence equal to Alma’s experiences …those who have had divinely received a life-changing experience involving such things as a confrontation with death, an inspired sermon, a caring parent or relative, or a sensitive priesthood leader.</a:t>
            </a:r>
          </a:p>
          <a:p>
            <a:pPr marL="342900" indent="-342900">
              <a:buAutoNum type="arabicPeriod"/>
            </a:pPr>
            <a:endParaRPr lang="en-US" sz="1600" dirty="0">
              <a:solidFill>
                <a:schemeClr val="bg1"/>
              </a:solidFill>
            </a:endParaRPr>
          </a:p>
        </p:txBody>
      </p:sp>
      <p:grpSp>
        <p:nvGrpSpPr>
          <p:cNvPr id="2" name="Group 4"/>
          <p:cNvGrpSpPr/>
          <p:nvPr/>
        </p:nvGrpSpPr>
        <p:grpSpPr>
          <a:xfrm>
            <a:off x="9525001" y="152400"/>
            <a:ext cx="953505" cy="1447800"/>
            <a:chOff x="3810000" y="3156962"/>
            <a:chExt cx="2133600" cy="3701038"/>
          </a:xfrm>
        </p:grpSpPr>
        <p:sp>
          <p:nvSpPr>
            <p:cNvPr id="45" name="Oval 5"/>
            <p:cNvSpPr/>
            <p:nvPr/>
          </p:nvSpPr>
          <p:spPr>
            <a:xfrm rot="20244480">
              <a:off x="4876800" y="61722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204902">
              <a:off x="4343400" y="60960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410200" y="5486400"/>
              <a:ext cx="5334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810000" y="5410200"/>
              <a:ext cx="5334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19518518">
              <a:off x="4709516" y="4276211"/>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p:cNvSpPr/>
            <p:nvPr/>
          </p:nvSpPr>
          <p:spPr>
            <a:xfrm rot="2043946">
              <a:off x="3943519" y="4276372"/>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a:off x="4114800" y="4267200"/>
              <a:ext cx="14478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142"/>
            <p:cNvSpPr/>
            <p:nvPr/>
          </p:nvSpPr>
          <p:spPr>
            <a:xfrm rot="17642893">
              <a:off x="4038600" y="3352800"/>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143"/>
            <p:cNvSpPr/>
            <p:nvPr/>
          </p:nvSpPr>
          <p:spPr>
            <a:xfrm rot="15063960">
              <a:off x="4832494" y="3309362"/>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44"/>
            <p:cNvSpPr/>
            <p:nvPr/>
          </p:nvSpPr>
          <p:spPr>
            <a:xfrm>
              <a:off x="4343400" y="3352800"/>
              <a:ext cx="1143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276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2" end="2"/>
                                            </p:txEl>
                                          </p:spTgt>
                                        </p:tgtEl>
                                        <p:attrNameLst>
                                          <p:attrName>style.visibility</p:attrName>
                                        </p:attrNameLst>
                                      </p:cBhvr>
                                      <p:to>
                                        <p:strVal val="visible"/>
                                      </p:to>
                                    </p:set>
                                  </p:childTnLst>
                                </p:cTn>
                              </p:par>
                              <p:par>
                                <p:cTn id="7" presetID="2" presetClass="entr" presetSubtype="1"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2000" fill="hold"/>
                                        <p:tgtEl>
                                          <p:spTgt spid="2"/>
                                        </p:tgtEl>
                                        <p:attrNameLst>
                                          <p:attrName>ppt_x</p:attrName>
                                        </p:attrNameLst>
                                      </p:cBhvr>
                                      <p:tavLst>
                                        <p:tav tm="0">
                                          <p:val>
                                            <p:strVal val="#ppt_x"/>
                                          </p:val>
                                        </p:tav>
                                        <p:tav tm="100000">
                                          <p:val>
                                            <p:strVal val="#ppt_x"/>
                                          </p:val>
                                        </p:tav>
                                      </p:tavLst>
                                    </p:anim>
                                    <p:anim calcmode="lin" valueType="num">
                                      <p:cBhvr additive="base">
                                        <p:cTn id="10"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6" end="6"/>
                                            </p:txEl>
                                          </p:spTgt>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0.00208 0.04996 L -0.16041 0.71617 " pathEditMode="relative" rAng="0" ptsTypes="AA">
                                      <p:cBhvr>
                                        <p:cTn id="20" dur="2000" fill="hold"/>
                                        <p:tgtEl>
                                          <p:spTgt spid="2"/>
                                        </p:tgtEl>
                                        <p:attrNameLst>
                                          <p:attrName>ppt_x</p:attrName>
                                          <p:attrName>ppt_y</p:attrName>
                                        </p:attrNameLst>
                                      </p:cBhvr>
                                      <p:rCtr x="-7900" y="33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DE99C1-EC5F-4DA4-86EB-A4396EEC7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180109" y="6550223"/>
            <a:ext cx="1981200" cy="307777"/>
          </a:xfrm>
          <a:prstGeom prst="rect">
            <a:avLst/>
          </a:prstGeom>
          <a:noFill/>
        </p:spPr>
        <p:txBody>
          <a:bodyPr wrap="square" rtlCol="0">
            <a:spAutoFit/>
          </a:bodyPr>
          <a:lstStyle/>
          <a:p>
            <a:r>
              <a:rPr lang="en-US" sz="1400" dirty="0">
                <a:solidFill>
                  <a:schemeClr val="bg1"/>
                </a:solidFill>
              </a:rPr>
              <a:t>Mosiah 27:10-17</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The Thunder of the Earth</a:t>
            </a:r>
          </a:p>
        </p:txBody>
      </p:sp>
      <p:sp>
        <p:nvSpPr>
          <p:cNvPr id="18" name="TextBox 17"/>
          <p:cNvSpPr txBox="1"/>
          <p:nvPr/>
        </p:nvSpPr>
        <p:spPr>
          <a:xfrm>
            <a:off x="7391400" y="830998"/>
            <a:ext cx="3124200" cy="1200329"/>
          </a:xfrm>
          <a:prstGeom prst="rect">
            <a:avLst/>
          </a:prstGeom>
          <a:noFill/>
        </p:spPr>
        <p:txBody>
          <a:bodyPr wrap="square" rtlCol="0">
            <a:spAutoFit/>
          </a:bodyPr>
          <a:lstStyle/>
          <a:p>
            <a:r>
              <a:rPr lang="en-US" dirty="0">
                <a:solidFill>
                  <a:schemeClr val="bg1"/>
                </a:solidFill>
              </a:rPr>
              <a:t>Alma became dumb—could not open his mouth—and he became weak</a:t>
            </a:r>
          </a:p>
          <a:p>
            <a:endParaRPr lang="en-US" dirty="0"/>
          </a:p>
        </p:txBody>
      </p:sp>
      <p:sp>
        <p:nvSpPr>
          <p:cNvPr id="19" name="TextBox 18"/>
          <p:cNvSpPr txBox="1"/>
          <p:nvPr/>
        </p:nvSpPr>
        <p:spPr>
          <a:xfrm>
            <a:off x="1025237" y="3708169"/>
            <a:ext cx="4419600" cy="1200329"/>
          </a:xfrm>
          <a:prstGeom prst="rect">
            <a:avLst/>
          </a:prstGeom>
          <a:noFill/>
        </p:spPr>
        <p:txBody>
          <a:bodyPr wrap="square" rtlCol="0">
            <a:spAutoFit/>
          </a:bodyPr>
          <a:lstStyle/>
          <a:p>
            <a:r>
              <a:rPr lang="en-US" dirty="0">
                <a:solidFill>
                  <a:schemeClr val="bg1"/>
                </a:solidFill>
              </a:rPr>
              <a:t>Most people become weak (physically) when they have experienced such a powerful message.</a:t>
            </a:r>
          </a:p>
          <a:p>
            <a:endParaRPr lang="en-US" dirty="0"/>
          </a:p>
        </p:txBody>
      </p:sp>
      <p:sp>
        <p:nvSpPr>
          <p:cNvPr id="20" name="TextBox 19"/>
          <p:cNvSpPr txBox="1"/>
          <p:nvPr/>
        </p:nvSpPr>
        <p:spPr>
          <a:xfrm>
            <a:off x="6781800" y="4876800"/>
            <a:ext cx="3733800" cy="1754326"/>
          </a:xfrm>
          <a:prstGeom prst="rect">
            <a:avLst/>
          </a:prstGeom>
          <a:noFill/>
        </p:spPr>
        <p:txBody>
          <a:bodyPr wrap="square" rtlCol="0">
            <a:spAutoFit/>
          </a:bodyPr>
          <a:lstStyle/>
          <a:p>
            <a:pPr marL="342900" indent="-342900"/>
            <a:r>
              <a:rPr lang="en-US" dirty="0">
                <a:solidFill>
                  <a:schemeClr val="bg1"/>
                </a:solidFill>
              </a:rPr>
              <a:t>Joseph Smith:</a:t>
            </a:r>
          </a:p>
          <a:p>
            <a:pPr marL="342900" indent="-342900"/>
            <a:r>
              <a:rPr lang="en-US" dirty="0">
                <a:solidFill>
                  <a:schemeClr val="bg1"/>
                </a:solidFill>
              </a:rPr>
              <a:t>“… When I came to myself again, I found myself lying on my back, looking up into heaven. When the light had departed, I had no strength; …”</a:t>
            </a:r>
          </a:p>
        </p:txBody>
      </p:sp>
      <p:sp>
        <p:nvSpPr>
          <p:cNvPr id="23" name="TextBox 22"/>
          <p:cNvSpPr txBox="1"/>
          <p:nvPr/>
        </p:nvSpPr>
        <p:spPr>
          <a:xfrm>
            <a:off x="1905000" y="4800600"/>
            <a:ext cx="4419600" cy="1477328"/>
          </a:xfrm>
          <a:prstGeom prst="rect">
            <a:avLst/>
          </a:prstGeom>
          <a:noFill/>
        </p:spPr>
        <p:txBody>
          <a:bodyPr wrap="square" rtlCol="0">
            <a:spAutoFit/>
          </a:bodyPr>
          <a:lstStyle/>
          <a:p>
            <a:r>
              <a:rPr lang="en-US" dirty="0">
                <a:solidFill>
                  <a:schemeClr val="bg1"/>
                </a:solidFill>
              </a:rPr>
              <a:t>Saul:</a:t>
            </a:r>
          </a:p>
          <a:p>
            <a:r>
              <a:rPr lang="en-US" dirty="0">
                <a:solidFill>
                  <a:schemeClr val="bg1"/>
                </a:solidFill>
              </a:rPr>
              <a:t>“And he was three days without sight, and neither did eat nor drink…And when he had received meat, he was strengthened.: </a:t>
            </a:r>
          </a:p>
          <a:p>
            <a:r>
              <a:rPr lang="en-US" dirty="0">
                <a:solidFill>
                  <a:schemeClr val="bg1"/>
                </a:solidFill>
              </a:rPr>
              <a:t>Acts 9:9,19</a:t>
            </a:r>
          </a:p>
        </p:txBody>
      </p:sp>
      <p:sp>
        <p:nvSpPr>
          <p:cNvPr id="24" name="TextBox 23"/>
          <p:cNvSpPr txBox="1"/>
          <p:nvPr/>
        </p:nvSpPr>
        <p:spPr>
          <a:xfrm>
            <a:off x="1676400" y="914400"/>
            <a:ext cx="4419600" cy="923330"/>
          </a:xfrm>
          <a:prstGeom prst="rect">
            <a:avLst/>
          </a:prstGeom>
          <a:noFill/>
        </p:spPr>
        <p:txBody>
          <a:bodyPr wrap="square" rtlCol="0">
            <a:spAutoFit/>
          </a:bodyPr>
          <a:lstStyle/>
          <a:p>
            <a:r>
              <a:rPr lang="en-US" dirty="0">
                <a:solidFill>
                  <a:schemeClr val="bg1"/>
                </a:solidFill>
              </a:rPr>
              <a:t>Alma knew it was the Lord—for he probably heard his father’s sermons growing up</a:t>
            </a:r>
          </a:p>
          <a:p>
            <a:endParaRPr lang="en-US" dirty="0"/>
          </a:p>
        </p:txBody>
      </p:sp>
      <p:pic>
        <p:nvPicPr>
          <p:cNvPr id="3" name="Picture 2">
            <a:extLst>
              <a:ext uri="{FF2B5EF4-FFF2-40B4-BE49-F238E27FC236}">
                <a16:creationId xmlns:a16="http://schemas.microsoft.com/office/drawing/2014/main" id="{ED76AF6A-4BA4-424B-923B-97B67C933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70" y="1622862"/>
            <a:ext cx="2417661" cy="1809792"/>
          </a:xfrm>
          <a:prstGeom prst="rect">
            <a:avLst/>
          </a:prstGeom>
        </p:spPr>
      </p:pic>
      <p:pic>
        <p:nvPicPr>
          <p:cNvPr id="8" name="Picture 7">
            <a:extLst>
              <a:ext uri="{FF2B5EF4-FFF2-40B4-BE49-F238E27FC236}">
                <a16:creationId xmlns:a16="http://schemas.microsoft.com/office/drawing/2014/main" id="{20D71754-2F48-4A9E-A28B-5C2C91BA9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3855" y="1850174"/>
            <a:ext cx="3548494" cy="2890858"/>
          </a:xfrm>
          <a:prstGeom prst="rect">
            <a:avLst/>
          </a:prstGeom>
        </p:spPr>
      </p:pic>
    </p:spTree>
    <p:extLst>
      <p:ext uri="{BB962C8B-B14F-4D97-AF65-F5344CB8AC3E}">
        <p14:creationId xmlns:p14="http://schemas.microsoft.com/office/powerpoint/2010/main" val="101447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118E3E7-889C-4274-AEFE-0516700BA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228600" y="6501479"/>
            <a:ext cx="1981200" cy="307777"/>
          </a:xfrm>
          <a:prstGeom prst="rect">
            <a:avLst/>
          </a:prstGeom>
          <a:noFill/>
        </p:spPr>
        <p:txBody>
          <a:bodyPr wrap="square" rtlCol="0">
            <a:spAutoFit/>
          </a:bodyPr>
          <a:lstStyle/>
          <a:p>
            <a:r>
              <a:rPr lang="en-US" sz="1400" dirty="0">
                <a:solidFill>
                  <a:schemeClr val="bg1"/>
                </a:solidFill>
              </a:rPr>
              <a:t>Mosiah 27:18-21</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A Witness of the Lord’s Hand</a:t>
            </a:r>
          </a:p>
        </p:txBody>
      </p:sp>
      <p:sp>
        <p:nvSpPr>
          <p:cNvPr id="18" name="TextBox 17"/>
          <p:cNvSpPr txBox="1"/>
          <p:nvPr/>
        </p:nvSpPr>
        <p:spPr>
          <a:xfrm>
            <a:off x="5867400" y="914401"/>
            <a:ext cx="5867400" cy="2031325"/>
          </a:xfrm>
          <a:prstGeom prst="rect">
            <a:avLst/>
          </a:prstGeom>
          <a:noFill/>
        </p:spPr>
        <p:txBody>
          <a:bodyPr wrap="square" rtlCol="0">
            <a:spAutoFit/>
          </a:bodyPr>
          <a:lstStyle/>
          <a:p>
            <a:r>
              <a:rPr lang="en-US" dirty="0">
                <a:solidFill>
                  <a:schemeClr val="bg1"/>
                </a:solidFill>
              </a:rPr>
              <a:t>Alma, the elder, caused that his people should assemble together for them to see what the Lord had done</a:t>
            </a:r>
          </a:p>
          <a:p>
            <a:endParaRPr lang="en-US" dirty="0">
              <a:solidFill>
                <a:schemeClr val="bg1"/>
              </a:solidFill>
            </a:endParaRPr>
          </a:p>
          <a:p>
            <a:r>
              <a:rPr lang="en-US" dirty="0">
                <a:solidFill>
                  <a:schemeClr val="bg1"/>
                </a:solidFill>
              </a:rPr>
              <a:t>The priests and teachers were also to assemble to fast and to pray that Alma might be able to speak and that his “limbs might receive their strength”</a:t>
            </a:r>
          </a:p>
          <a:p>
            <a:endParaRPr lang="en-US" dirty="0"/>
          </a:p>
        </p:txBody>
      </p:sp>
      <p:sp>
        <p:nvSpPr>
          <p:cNvPr id="19" name="TextBox 18"/>
          <p:cNvSpPr txBox="1"/>
          <p:nvPr/>
        </p:nvSpPr>
        <p:spPr>
          <a:xfrm>
            <a:off x="1676400" y="3048000"/>
            <a:ext cx="4419600" cy="1754326"/>
          </a:xfrm>
          <a:prstGeom prst="rect">
            <a:avLst/>
          </a:prstGeom>
          <a:noFill/>
        </p:spPr>
        <p:txBody>
          <a:bodyPr wrap="square" rtlCol="0">
            <a:spAutoFit/>
          </a:bodyPr>
          <a:lstStyle/>
          <a:p>
            <a:r>
              <a:rPr lang="en-US" dirty="0">
                <a:solidFill>
                  <a:schemeClr val="bg1"/>
                </a:solidFill>
              </a:rPr>
              <a:t>2 days and 2 nights they fasted and prayed</a:t>
            </a:r>
          </a:p>
          <a:p>
            <a:endParaRPr lang="en-US" dirty="0">
              <a:solidFill>
                <a:schemeClr val="bg1"/>
              </a:solidFill>
            </a:endParaRPr>
          </a:p>
          <a:p>
            <a:r>
              <a:rPr lang="en-US" dirty="0">
                <a:solidFill>
                  <a:schemeClr val="bg1"/>
                </a:solidFill>
              </a:rPr>
              <a:t>Alma, then received his strength and began to speak— “bidding them to be of good comfort”</a:t>
            </a:r>
          </a:p>
          <a:p>
            <a:endParaRPr lang="en-US" dirty="0"/>
          </a:p>
        </p:txBody>
      </p:sp>
      <p:sp>
        <p:nvSpPr>
          <p:cNvPr id="20" name="TextBox 19"/>
          <p:cNvSpPr txBox="1"/>
          <p:nvPr/>
        </p:nvSpPr>
        <p:spPr>
          <a:xfrm>
            <a:off x="1676400" y="5724881"/>
            <a:ext cx="3733800" cy="923330"/>
          </a:xfrm>
          <a:prstGeom prst="rect">
            <a:avLst/>
          </a:prstGeom>
          <a:noFill/>
        </p:spPr>
        <p:txBody>
          <a:bodyPr wrap="square" rtlCol="0">
            <a:spAutoFit/>
          </a:bodyPr>
          <a:lstStyle/>
          <a:p>
            <a:pPr marL="342900" indent="-342900"/>
            <a:r>
              <a:rPr lang="en-US" dirty="0">
                <a:solidFill>
                  <a:schemeClr val="bg1"/>
                </a:solidFill>
              </a:rPr>
              <a:t>Saul—</a:t>
            </a:r>
          </a:p>
          <a:p>
            <a:pPr marL="342900" indent="-342900"/>
            <a:r>
              <a:rPr lang="en-US" dirty="0">
                <a:solidFill>
                  <a:schemeClr val="bg1"/>
                </a:solidFill>
              </a:rPr>
              <a:t>3 days without sight</a:t>
            </a:r>
          </a:p>
          <a:p>
            <a:pPr marL="342900" indent="-342900"/>
            <a:r>
              <a:rPr lang="en-US" dirty="0">
                <a:solidFill>
                  <a:schemeClr val="bg1"/>
                </a:solidFill>
              </a:rPr>
              <a:t>Acts 9:9</a:t>
            </a:r>
          </a:p>
        </p:txBody>
      </p:sp>
      <p:sp>
        <p:nvSpPr>
          <p:cNvPr id="23" name="TextBox 22"/>
          <p:cNvSpPr txBox="1"/>
          <p:nvPr/>
        </p:nvSpPr>
        <p:spPr>
          <a:xfrm>
            <a:off x="1676400" y="4648200"/>
            <a:ext cx="4419600" cy="923330"/>
          </a:xfrm>
          <a:prstGeom prst="rect">
            <a:avLst/>
          </a:prstGeom>
          <a:noFill/>
        </p:spPr>
        <p:txBody>
          <a:bodyPr wrap="square" rtlCol="0">
            <a:spAutoFit/>
          </a:bodyPr>
          <a:lstStyle/>
          <a:p>
            <a:r>
              <a:rPr lang="en-US" dirty="0">
                <a:solidFill>
                  <a:schemeClr val="bg1"/>
                </a:solidFill>
              </a:rPr>
              <a:t>King </a:t>
            </a:r>
            <a:r>
              <a:rPr lang="en-US" dirty="0" err="1">
                <a:solidFill>
                  <a:schemeClr val="bg1"/>
                </a:solidFill>
              </a:rPr>
              <a:t>Lamoni</a:t>
            </a:r>
            <a:r>
              <a:rPr lang="en-US" dirty="0">
                <a:solidFill>
                  <a:schemeClr val="bg1"/>
                </a:solidFill>
              </a:rPr>
              <a:t>—</a:t>
            </a:r>
          </a:p>
          <a:p>
            <a:r>
              <a:rPr lang="en-US" dirty="0">
                <a:solidFill>
                  <a:schemeClr val="bg1"/>
                </a:solidFill>
              </a:rPr>
              <a:t>Lay as if dead for 2 days and 2 nights</a:t>
            </a:r>
          </a:p>
          <a:p>
            <a:r>
              <a:rPr lang="en-US" dirty="0">
                <a:solidFill>
                  <a:schemeClr val="bg1"/>
                </a:solidFill>
              </a:rPr>
              <a:t>Alma 18:43</a:t>
            </a:r>
          </a:p>
        </p:txBody>
      </p:sp>
      <p:sp>
        <p:nvSpPr>
          <p:cNvPr id="24" name="TextBox 23"/>
          <p:cNvSpPr txBox="1"/>
          <p:nvPr/>
        </p:nvSpPr>
        <p:spPr>
          <a:xfrm>
            <a:off x="228600" y="863634"/>
            <a:ext cx="2667000" cy="1200329"/>
          </a:xfrm>
          <a:prstGeom prst="rect">
            <a:avLst/>
          </a:prstGeom>
          <a:noFill/>
        </p:spPr>
        <p:txBody>
          <a:bodyPr wrap="square" rtlCol="0">
            <a:spAutoFit/>
          </a:bodyPr>
          <a:lstStyle/>
          <a:p>
            <a:r>
              <a:rPr lang="en-US" dirty="0">
                <a:solidFill>
                  <a:schemeClr val="bg1"/>
                </a:solidFill>
              </a:rPr>
              <a:t>Because Alma was weak he was carried and laid before his father</a:t>
            </a:r>
          </a:p>
          <a:p>
            <a:endParaRPr lang="en-US" dirty="0"/>
          </a:p>
        </p:txBody>
      </p:sp>
      <p:sp>
        <p:nvSpPr>
          <p:cNvPr id="12" name="TextBox 11"/>
          <p:cNvSpPr txBox="1"/>
          <p:nvPr/>
        </p:nvSpPr>
        <p:spPr>
          <a:xfrm>
            <a:off x="6719978" y="4281578"/>
            <a:ext cx="4419600" cy="2031325"/>
          </a:xfrm>
          <a:prstGeom prst="rect">
            <a:avLst/>
          </a:prstGeom>
          <a:solidFill>
            <a:schemeClr val="tx2">
              <a:lumMod val="75000"/>
            </a:schemeClr>
          </a:solidFill>
          <a:ln>
            <a:solidFill>
              <a:srgbClr val="FFFF00"/>
            </a:solidFill>
          </a:ln>
        </p:spPr>
        <p:txBody>
          <a:bodyPr wrap="square" rtlCol="0">
            <a:spAutoFit/>
          </a:bodyPr>
          <a:lstStyle/>
          <a:p>
            <a:r>
              <a:rPr lang="en-US" dirty="0">
                <a:solidFill>
                  <a:srgbClr val="FFFF00"/>
                </a:solidFill>
              </a:rPr>
              <a:t>Thought:</a:t>
            </a:r>
          </a:p>
          <a:p>
            <a:r>
              <a:rPr lang="en-US" dirty="0">
                <a:solidFill>
                  <a:srgbClr val="FFFF00"/>
                </a:solidFill>
              </a:rPr>
              <a:t>Do you think that there could have been countless others that received a vision, or a visit from an angel but refused to repent? </a:t>
            </a:r>
          </a:p>
          <a:p>
            <a:endParaRPr lang="en-US" dirty="0">
              <a:solidFill>
                <a:srgbClr val="FFFF00"/>
              </a:solidFill>
            </a:endParaRPr>
          </a:p>
          <a:p>
            <a:r>
              <a:rPr lang="en-US" dirty="0">
                <a:solidFill>
                  <a:srgbClr val="FFFF00"/>
                </a:solidFill>
              </a:rPr>
              <a:t>We, of course, would not have a record of it.</a:t>
            </a:r>
          </a:p>
          <a:p>
            <a:endParaRPr lang="en-US" dirty="0">
              <a:solidFill>
                <a:srgbClr val="FFFF00"/>
              </a:solidFill>
            </a:endParaRPr>
          </a:p>
        </p:txBody>
      </p:sp>
      <p:pic>
        <p:nvPicPr>
          <p:cNvPr id="3" name="Picture 2">
            <a:extLst>
              <a:ext uri="{FF2B5EF4-FFF2-40B4-BE49-F238E27FC236}">
                <a16:creationId xmlns:a16="http://schemas.microsoft.com/office/drawing/2014/main" id="{BC48EFEB-0287-4901-B358-5F2A7DF54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160" y="803363"/>
            <a:ext cx="1762991" cy="2253400"/>
          </a:xfrm>
          <a:prstGeom prst="rect">
            <a:avLst/>
          </a:prstGeom>
        </p:spPr>
      </p:pic>
    </p:spTree>
    <p:extLst>
      <p:ext uri="{BB962C8B-B14F-4D97-AF65-F5344CB8AC3E}">
        <p14:creationId xmlns:p14="http://schemas.microsoft.com/office/powerpoint/2010/main" val="13338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17F8A8-7209-406E-9F17-5A1D9656E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110837" y="6550223"/>
            <a:ext cx="1981200" cy="307777"/>
          </a:xfrm>
          <a:prstGeom prst="rect">
            <a:avLst/>
          </a:prstGeom>
          <a:noFill/>
        </p:spPr>
        <p:txBody>
          <a:bodyPr wrap="square" rtlCol="0">
            <a:spAutoFit/>
          </a:bodyPr>
          <a:lstStyle/>
          <a:p>
            <a:r>
              <a:rPr lang="en-US" sz="1400" dirty="0">
                <a:solidFill>
                  <a:schemeClr val="bg1"/>
                </a:solidFill>
              </a:rPr>
              <a:t>Alma 36:12-19</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Anguish and Inner Pain</a:t>
            </a:r>
          </a:p>
        </p:txBody>
      </p:sp>
      <p:sp>
        <p:nvSpPr>
          <p:cNvPr id="18" name="TextBox 17"/>
          <p:cNvSpPr txBox="1"/>
          <p:nvPr/>
        </p:nvSpPr>
        <p:spPr>
          <a:xfrm>
            <a:off x="5714999" y="1225689"/>
            <a:ext cx="5740879" cy="4708981"/>
          </a:xfrm>
          <a:prstGeom prst="rect">
            <a:avLst/>
          </a:prstGeom>
          <a:noFill/>
        </p:spPr>
        <p:txBody>
          <a:bodyPr wrap="square" rtlCol="0">
            <a:spAutoFit/>
          </a:bodyPr>
          <a:lstStyle/>
          <a:p>
            <a:r>
              <a:rPr lang="en-US" sz="2000" dirty="0">
                <a:solidFill>
                  <a:schemeClr val="bg1"/>
                </a:solidFill>
              </a:rPr>
              <a:t>Alma had experienced:</a:t>
            </a:r>
          </a:p>
          <a:p>
            <a:endParaRPr lang="en-US" sz="2000" dirty="0">
              <a:solidFill>
                <a:schemeClr val="bg1"/>
              </a:solidFill>
            </a:endParaRPr>
          </a:p>
          <a:p>
            <a:r>
              <a:rPr lang="en-US" sz="2000" dirty="0">
                <a:solidFill>
                  <a:schemeClr val="bg1"/>
                </a:solidFill>
              </a:rPr>
              <a:t>“racked with eternal torment”—a remnant of something destroyed</a:t>
            </a:r>
          </a:p>
          <a:p>
            <a:endParaRPr lang="en-US" sz="2000" dirty="0">
              <a:solidFill>
                <a:schemeClr val="bg1"/>
              </a:solidFill>
            </a:endParaRPr>
          </a:p>
          <a:p>
            <a:r>
              <a:rPr lang="en-US" sz="2000" dirty="0">
                <a:solidFill>
                  <a:schemeClr val="bg1"/>
                </a:solidFill>
              </a:rPr>
              <a:t>“suffered pains of hell”—experience something bad or intolerable</a:t>
            </a:r>
          </a:p>
          <a:p>
            <a:endParaRPr lang="en-US" sz="2000" dirty="0">
              <a:solidFill>
                <a:schemeClr val="bg1"/>
              </a:solidFill>
            </a:endParaRPr>
          </a:p>
          <a:p>
            <a:r>
              <a:rPr lang="en-US" sz="2000" dirty="0">
                <a:solidFill>
                  <a:schemeClr val="bg1"/>
                </a:solidFill>
              </a:rPr>
              <a:t>“inexpressible horror”--</a:t>
            </a:r>
            <a:r>
              <a:rPr lang="en-US" sz="2000" dirty="0"/>
              <a:t> </a:t>
            </a:r>
            <a:r>
              <a:rPr lang="en-US" sz="2000" dirty="0">
                <a:solidFill>
                  <a:schemeClr val="bg1"/>
                </a:solidFill>
              </a:rPr>
              <a:t>An intense, painful feeling </a:t>
            </a:r>
          </a:p>
          <a:p>
            <a:endParaRPr lang="en-US" sz="2000" dirty="0">
              <a:solidFill>
                <a:schemeClr val="bg1"/>
              </a:solidFill>
            </a:endParaRPr>
          </a:p>
          <a:p>
            <a:r>
              <a:rPr lang="en-US" sz="2000" dirty="0">
                <a:solidFill>
                  <a:schemeClr val="bg1"/>
                </a:solidFill>
              </a:rPr>
              <a:t>“gall of bitterness”--</a:t>
            </a:r>
            <a:r>
              <a:rPr lang="en-US" sz="2000" dirty="0"/>
              <a:t> </a:t>
            </a:r>
            <a:r>
              <a:rPr lang="en-US" sz="2000" dirty="0">
                <a:solidFill>
                  <a:schemeClr val="bg1"/>
                </a:solidFill>
              </a:rPr>
              <a:t>expressive of severe grief, anguish</a:t>
            </a:r>
          </a:p>
          <a:p>
            <a:endParaRPr lang="en-US" sz="2000" dirty="0">
              <a:solidFill>
                <a:schemeClr val="bg1"/>
              </a:solidFill>
            </a:endParaRPr>
          </a:p>
          <a:p>
            <a:r>
              <a:rPr lang="en-US" sz="2000" dirty="0">
                <a:solidFill>
                  <a:schemeClr val="bg1"/>
                </a:solidFill>
              </a:rPr>
              <a:t>“encircled about by the everlasting chains of death”--</a:t>
            </a:r>
            <a:r>
              <a:rPr lang="en-US" sz="2000" dirty="0"/>
              <a:t> </a:t>
            </a:r>
            <a:r>
              <a:rPr lang="en-US" sz="2000" dirty="0">
                <a:solidFill>
                  <a:schemeClr val="bg1"/>
                </a:solidFill>
              </a:rPr>
              <a:t>Captivity or oppression; spiritual bondage</a:t>
            </a:r>
            <a:endParaRPr lang="en-US" sz="2000" dirty="0"/>
          </a:p>
        </p:txBody>
      </p:sp>
      <p:pic>
        <p:nvPicPr>
          <p:cNvPr id="3" name="Picture 2">
            <a:extLst>
              <a:ext uri="{FF2B5EF4-FFF2-40B4-BE49-F238E27FC236}">
                <a16:creationId xmlns:a16="http://schemas.microsoft.com/office/drawing/2014/main" id="{FBB4D673-A18C-49DE-9D92-2D37439B6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88" y="721500"/>
            <a:ext cx="2367533" cy="1578355"/>
          </a:xfrm>
          <a:prstGeom prst="rect">
            <a:avLst/>
          </a:prstGeom>
        </p:spPr>
      </p:pic>
      <p:pic>
        <p:nvPicPr>
          <p:cNvPr id="8" name="Picture 7">
            <a:extLst>
              <a:ext uri="{FF2B5EF4-FFF2-40B4-BE49-F238E27FC236}">
                <a16:creationId xmlns:a16="http://schemas.microsoft.com/office/drawing/2014/main" id="{948BFB39-30A5-48BC-9036-48FFF32A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5682" y="1843479"/>
            <a:ext cx="1670853" cy="2232056"/>
          </a:xfrm>
          <a:prstGeom prst="rect">
            <a:avLst/>
          </a:prstGeom>
        </p:spPr>
      </p:pic>
      <p:pic>
        <p:nvPicPr>
          <p:cNvPr id="11" name="Picture 10">
            <a:extLst>
              <a:ext uri="{FF2B5EF4-FFF2-40B4-BE49-F238E27FC236}">
                <a16:creationId xmlns:a16="http://schemas.microsoft.com/office/drawing/2014/main" id="{EF1B080F-88FB-41A1-A867-114B6D21B5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4089" y="4510198"/>
            <a:ext cx="2943187" cy="1976582"/>
          </a:xfrm>
          <a:prstGeom prst="rect">
            <a:avLst/>
          </a:prstGeom>
        </p:spPr>
      </p:pic>
    </p:spTree>
    <p:extLst>
      <p:ext uri="{BB962C8B-B14F-4D97-AF65-F5344CB8AC3E}">
        <p14:creationId xmlns:p14="http://schemas.microsoft.com/office/powerpoint/2010/main" val="333772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72D0FC-2D7E-4DA1-9498-2424DCA0E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0" y="6597162"/>
            <a:ext cx="4191000" cy="307777"/>
          </a:xfrm>
          <a:prstGeom prst="rect">
            <a:avLst/>
          </a:prstGeom>
          <a:noFill/>
        </p:spPr>
        <p:txBody>
          <a:bodyPr wrap="square" rtlCol="0">
            <a:spAutoFit/>
          </a:bodyPr>
          <a:lstStyle/>
          <a:p>
            <a:r>
              <a:rPr lang="en-US" sz="1400" dirty="0">
                <a:solidFill>
                  <a:schemeClr val="bg1"/>
                </a:solidFill>
              </a:rPr>
              <a:t>Mosiah 27:24   JFM and RLM</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Born of the Spirit</a:t>
            </a:r>
          </a:p>
        </p:txBody>
      </p:sp>
      <p:sp>
        <p:nvSpPr>
          <p:cNvPr id="18" name="TextBox 17"/>
          <p:cNvSpPr txBox="1"/>
          <p:nvPr/>
        </p:nvSpPr>
        <p:spPr>
          <a:xfrm>
            <a:off x="5715000" y="1225689"/>
            <a:ext cx="6223958" cy="1631216"/>
          </a:xfrm>
          <a:prstGeom prst="rect">
            <a:avLst/>
          </a:prstGeom>
          <a:noFill/>
        </p:spPr>
        <p:txBody>
          <a:bodyPr wrap="square" rtlCol="0">
            <a:spAutoFit/>
          </a:bodyPr>
          <a:lstStyle/>
          <a:p>
            <a:r>
              <a:rPr lang="en-US" sz="2000" dirty="0">
                <a:solidFill>
                  <a:schemeClr val="bg1"/>
                </a:solidFill>
              </a:rPr>
              <a:t>“Because of Christ’s atonement, Alma could, through his own repentance…be redeemed of the Lord. That is, he could be freed from the dominion and power of Satan to enjoy the peace and love of heaven”</a:t>
            </a:r>
          </a:p>
          <a:p>
            <a:endParaRPr lang="en-US" sz="2000" dirty="0"/>
          </a:p>
        </p:txBody>
      </p:sp>
      <p:sp>
        <p:nvSpPr>
          <p:cNvPr id="24" name="TextBox 23"/>
          <p:cNvSpPr txBox="1"/>
          <p:nvPr/>
        </p:nvSpPr>
        <p:spPr>
          <a:xfrm>
            <a:off x="484909" y="914401"/>
            <a:ext cx="4772891" cy="1015663"/>
          </a:xfrm>
          <a:prstGeom prst="rect">
            <a:avLst/>
          </a:prstGeom>
          <a:noFill/>
        </p:spPr>
        <p:txBody>
          <a:bodyPr wrap="square" rtlCol="0">
            <a:spAutoFit/>
          </a:bodyPr>
          <a:lstStyle/>
          <a:p>
            <a:r>
              <a:rPr lang="en-US" sz="2000" dirty="0">
                <a:solidFill>
                  <a:schemeClr val="bg1"/>
                </a:solidFill>
              </a:rPr>
              <a:t>“For, said he, I have repented of my sins, and have been</a:t>
            </a:r>
            <a:r>
              <a:rPr lang="en-US" sz="2000" baseline="30000" dirty="0">
                <a:solidFill>
                  <a:schemeClr val="bg1"/>
                </a:solidFill>
              </a:rPr>
              <a:t> </a:t>
            </a:r>
            <a:r>
              <a:rPr lang="en-US" sz="2000" dirty="0">
                <a:solidFill>
                  <a:schemeClr val="bg1"/>
                </a:solidFill>
              </a:rPr>
              <a:t>redeemed of the Lord; behold I am born of the Spirit.”</a:t>
            </a:r>
          </a:p>
        </p:txBody>
      </p:sp>
      <p:sp>
        <p:nvSpPr>
          <p:cNvPr id="9" name="TextBox 8"/>
          <p:cNvSpPr txBox="1"/>
          <p:nvPr/>
        </p:nvSpPr>
        <p:spPr>
          <a:xfrm>
            <a:off x="744898" y="4616648"/>
            <a:ext cx="7606992" cy="1631216"/>
          </a:xfrm>
          <a:prstGeom prst="rect">
            <a:avLst/>
          </a:prstGeom>
          <a:noFill/>
        </p:spPr>
        <p:txBody>
          <a:bodyPr wrap="square" rtlCol="0">
            <a:spAutoFit/>
          </a:bodyPr>
          <a:lstStyle/>
          <a:p>
            <a:r>
              <a:rPr lang="en-US" sz="2000" dirty="0">
                <a:solidFill>
                  <a:schemeClr val="bg1"/>
                </a:solidFill>
              </a:rPr>
              <a:t>“As the man of sin is to die and be buried in the watery grave of baptism, thus allowing his spirit to come forth into a newness of life, so Alma came forth, as it were from his own grave with a new spirit. Alma, whose life had been consumed with wickedness, was as a prisoner released from prison seeking to right the wrongs of his life.”</a:t>
            </a:r>
            <a:endParaRPr lang="en-US" sz="2000" dirty="0"/>
          </a:p>
        </p:txBody>
      </p:sp>
      <p:pic>
        <p:nvPicPr>
          <p:cNvPr id="3" name="Picture 2">
            <a:extLst>
              <a:ext uri="{FF2B5EF4-FFF2-40B4-BE49-F238E27FC236}">
                <a16:creationId xmlns:a16="http://schemas.microsoft.com/office/drawing/2014/main" id="{FF12EE1E-7EEE-4DA8-8919-48FDFC6A6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415" y="1977519"/>
            <a:ext cx="3458543" cy="2591673"/>
          </a:xfrm>
          <a:prstGeom prst="rect">
            <a:avLst/>
          </a:prstGeom>
        </p:spPr>
      </p:pic>
      <p:pic>
        <p:nvPicPr>
          <p:cNvPr id="8" name="Picture 7">
            <a:extLst>
              <a:ext uri="{FF2B5EF4-FFF2-40B4-BE49-F238E27FC236}">
                <a16:creationId xmlns:a16="http://schemas.microsoft.com/office/drawing/2014/main" id="{7467B8D9-AD3C-472A-8173-4EA91F09C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890" y="3896906"/>
            <a:ext cx="3048000" cy="2276475"/>
          </a:xfrm>
          <a:prstGeom prst="rect">
            <a:avLst/>
          </a:prstGeom>
        </p:spPr>
      </p:pic>
    </p:spTree>
    <p:extLst>
      <p:ext uri="{BB962C8B-B14F-4D97-AF65-F5344CB8AC3E}">
        <p14:creationId xmlns:p14="http://schemas.microsoft.com/office/powerpoint/2010/main" val="294851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6EBA37-A997-469A-9D19-020E0527B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235527" y="6550223"/>
            <a:ext cx="4191000" cy="307777"/>
          </a:xfrm>
          <a:prstGeom prst="rect">
            <a:avLst/>
          </a:prstGeom>
          <a:noFill/>
        </p:spPr>
        <p:txBody>
          <a:bodyPr wrap="square" rtlCol="0">
            <a:spAutoFit/>
          </a:bodyPr>
          <a:lstStyle/>
          <a:p>
            <a:r>
              <a:rPr lang="en-US" sz="1400" dirty="0">
                <a:solidFill>
                  <a:schemeClr val="bg1"/>
                </a:solidFill>
              </a:rPr>
              <a:t>Mosiah 27:24   </a:t>
            </a:r>
          </a:p>
        </p:txBody>
      </p:sp>
      <p:sp>
        <p:nvSpPr>
          <p:cNvPr id="24" name="TextBox 23"/>
          <p:cNvSpPr txBox="1"/>
          <p:nvPr/>
        </p:nvSpPr>
        <p:spPr>
          <a:xfrm>
            <a:off x="457201" y="716576"/>
            <a:ext cx="4267200" cy="2862322"/>
          </a:xfrm>
          <a:prstGeom prst="rect">
            <a:avLst/>
          </a:prstGeom>
          <a:noFill/>
        </p:spPr>
        <p:txBody>
          <a:bodyPr wrap="square" rtlCol="0">
            <a:spAutoFit/>
          </a:bodyPr>
          <a:lstStyle/>
          <a:p>
            <a:r>
              <a:rPr lang="en-US" dirty="0">
                <a:solidFill>
                  <a:schemeClr val="bg1"/>
                </a:solidFill>
              </a:rPr>
              <a:t>“The very process of being born again spiritually is not a one-time occurrence. Hence, Paul said that he died ‘daily’ (1 Cor. 15:31). Such is the process of putting off the old self as one becomes a woman or a man of God.</a:t>
            </a:r>
          </a:p>
          <a:p>
            <a:r>
              <a:rPr lang="en-US" dirty="0">
                <a:solidFill>
                  <a:schemeClr val="bg1"/>
                </a:solidFill>
              </a:rPr>
              <a:t>Quick change artists are rare.</a:t>
            </a:r>
          </a:p>
          <a:p>
            <a:r>
              <a:rPr lang="en-US" dirty="0">
                <a:solidFill>
                  <a:schemeClr val="bg1"/>
                </a:solidFill>
              </a:rPr>
              <a:t>I have not seen many put off the old and put on the new very rapidly.”</a:t>
            </a:r>
          </a:p>
          <a:p>
            <a:r>
              <a:rPr lang="en-US" dirty="0">
                <a:solidFill>
                  <a:schemeClr val="bg1"/>
                </a:solidFill>
              </a:rPr>
              <a:t>Neal A. Maxwell</a:t>
            </a:r>
          </a:p>
        </p:txBody>
      </p:sp>
      <p:grpSp>
        <p:nvGrpSpPr>
          <p:cNvPr id="7" name="Group 6"/>
          <p:cNvGrpSpPr/>
          <p:nvPr/>
        </p:nvGrpSpPr>
        <p:grpSpPr>
          <a:xfrm>
            <a:off x="3923398" y="4229594"/>
            <a:ext cx="6205008" cy="2343150"/>
            <a:chOff x="965200" y="2286000"/>
            <a:chExt cx="7264400" cy="2743200"/>
          </a:xfrm>
        </p:grpSpPr>
        <p:grpSp>
          <p:nvGrpSpPr>
            <p:cNvPr id="8" name="Group 18"/>
            <p:cNvGrpSpPr/>
            <p:nvPr/>
          </p:nvGrpSpPr>
          <p:grpSpPr>
            <a:xfrm>
              <a:off x="965200" y="2286000"/>
              <a:ext cx="7264400" cy="2743200"/>
              <a:chOff x="965200" y="2286000"/>
              <a:chExt cx="7327900" cy="2743200"/>
            </a:xfrm>
          </p:grpSpPr>
          <p:sp>
            <p:nvSpPr>
              <p:cNvPr id="10" name="Rectangle 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3"/>
              </p:cNvCxnSpPr>
              <p:nvPr/>
            </p:nvCxnSpPr>
            <p:spPr>
              <a:xfrm>
                <a:off x="965200" y="4884128"/>
                <a:ext cx="7302501"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104790" y="2823175"/>
              <a:ext cx="7010400" cy="1261133"/>
            </a:xfrm>
            <a:prstGeom prst="rect">
              <a:avLst/>
            </a:prstGeom>
            <a:noFill/>
          </p:spPr>
          <p:txBody>
            <a:bodyPr wrap="square" rtlCol="0">
              <a:spAutoFit/>
            </a:bodyPr>
            <a:lstStyle/>
            <a:p>
              <a:pPr algn="ctr"/>
              <a:r>
                <a:rPr lang="en-US" sz="3200" b="1" dirty="0">
                  <a:solidFill>
                    <a:schemeClr val="bg1"/>
                  </a:solidFill>
                </a:rPr>
                <a:t>We must be born again in order to inherit the kingdom of God.</a:t>
              </a:r>
              <a:endParaRPr lang="en-US" sz="3200" dirty="0">
                <a:solidFill>
                  <a:schemeClr val="bg1"/>
                </a:solidFill>
                <a:latin typeface="Child's Play" pitchFamily="2" charset="0"/>
              </a:endParaRPr>
            </a:p>
          </p:txBody>
        </p:sp>
      </p:grpSp>
      <p:pic>
        <p:nvPicPr>
          <p:cNvPr id="16" name="Picture 15" descr="Neil A. Maxwell.jpg"/>
          <p:cNvPicPr>
            <a:picLocks noChangeAspect="1"/>
          </p:cNvPicPr>
          <p:nvPr/>
        </p:nvPicPr>
        <p:blipFill>
          <a:blip r:embed="rId3" cstate="print"/>
          <a:stretch>
            <a:fillRect/>
          </a:stretch>
        </p:blipFill>
        <p:spPr>
          <a:xfrm>
            <a:off x="2590801" y="3962400"/>
            <a:ext cx="943203" cy="1180416"/>
          </a:xfrm>
          <a:prstGeom prst="rect">
            <a:avLst/>
          </a:prstGeom>
        </p:spPr>
      </p:pic>
      <p:pic>
        <p:nvPicPr>
          <p:cNvPr id="3" name="Picture 2">
            <a:extLst>
              <a:ext uri="{FF2B5EF4-FFF2-40B4-BE49-F238E27FC236}">
                <a16:creationId xmlns:a16="http://schemas.microsoft.com/office/drawing/2014/main" id="{00C88AB0-FB0C-47D5-95BE-FBE4DF8D8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871" y="369692"/>
            <a:ext cx="6086475" cy="3457575"/>
          </a:xfrm>
          <a:prstGeom prst="rect">
            <a:avLst/>
          </a:prstGeom>
        </p:spPr>
      </p:pic>
    </p:spTree>
    <p:extLst>
      <p:ext uri="{BB962C8B-B14F-4D97-AF65-F5344CB8AC3E}">
        <p14:creationId xmlns:p14="http://schemas.microsoft.com/office/powerpoint/2010/main" val="182123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 presetClass="entr" presetSubtype="0" fill="hold" nodeType="with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454629-4337-4874-AE63-EFB71C175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2" name="Rectangle 1"/>
          <p:cNvSpPr/>
          <p:nvPr/>
        </p:nvSpPr>
        <p:spPr>
          <a:xfrm>
            <a:off x="651164" y="609601"/>
            <a:ext cx="7654636" cy="5016758"/>
          </a:xfrm>
          <a:prstGeom prst="rect">
            <a:avLst/>
          </a:prstGeom>
        </p:spPr>
        <p:txBody>
          <a:bodyPr wrap="square">
            <a:spAutoFit/>
          </a:bodyPr>
          <a:lstStyle/>
          <a:p>
            <a:pPr fontAlgn="base"/>
            <a:r>
              <a:rPr lang="en-US" sz="2000" dirty="0">
                <a:solidFill>
                  <a:schemeClr val="bg1"/>
                </a:solidFill>
              </a:rPr>
              <a:t>“We begin the process of being born again through exercising faith in Christ, repenting of our sins, and being baptized by immersion for the remission of sins by one having priesthood authority.</a:t>
            </a:r>
          </a:p>
          <a:p>
            <a:pPr fontAlgn="base"/>
            <a:endParaRPr lang="en-US" sz="2000" dirty="0">
              <a:solidFill>
                <a:schemeClr val="bg1"/>
              </a:solidFill>
            </a:endParaRPr>
          </a:p>
          <a:p>
            <a:pPr fontAlgn="base"/>
            <a:r>
              <a:rPr lang="en-US" sz="2000" dirty="0">
                <a:solidFill>
                  <a:schemeClr val="bg1"/>
                </a:solidFill>
              </a:rPr>
              <a:t>“… After we come out of the waters of baptism, our souls need to be continuously immersed in and saturated with the truth and the light of the Savior’s gospel. Sporadic and shallow dipping in the doctrine of Christ and partial participation in His restored Church cannot produce the spiritual transformation that enables us to walk in a newness of life. Rather, fidelity to covenants, constancy of commitment, and offering our whole soul unto God are required if we are to receive the blessings of eternity. …</a:t>
            </a:r>
          </a:p>
          <a:p>
            <a:pPr fontAlgn="base"/>
            <a:endParaRPr lang="en-US" sz="2000" dirty="0">
              <a:solidFill>
                <a:schemeClr val="bg1"/>
              </a:solidFill>
            </a:endParaRPr>
          </a:p>
          <a:p>
            <a:pPr fontAlgn="base"/>
            <a:r>
              <a:rPr lang="en-US" sz="2000" dirty="0">
                <a:solidFill>
                  <a:schemeClr val="bg1"/>
                </a:solidFill>
              </a:rPr>
              <a:t>“Total immersion in and saturation with the Savior’s gospel are essential steps in the process of being born again” </a:t>
            </a:r>
          </a:p>
          <a:p>
            <a:pPr fontAlgn="base"/>
            <a:r>
              <a:rPr lang="en-US" sz="2000" dirty="0">
                <a:solidFill>
                  <a:schemeClr val="bg1"/>
                </a:solidFill>
              </a:rPr>
              <a:t>David A. </a:t>
            </a:r>
            <a:r>
              <a:rPr lang="en-US" sz="2000" dirty="0" err="1">
                <a:solidFill>
                  <a:schemeClr val="bg1"/>
                </a:solidFill>
              </a:rPr>
              <a:t>Bednar</a:t>
            </a:r>
            <a:endParaRPr lang="en-US" sz="2000" dirty="0">
              <a:solidFill>
                <a:schemeClr val="bg1"/>
              </a:solidFill>
            </a:endParaRPr>
          </a:p>
        </p:txBody>
      </p:sp>
      <p:pic>
        <p:nvPicPr>
          <p:cNvPr id="4" name="Picture 3" descr="david a bednar.jpg"/>
          <p:cNvPicPr>
            <a:picLocks noChangeAspect="1"/>
          </p:cNvPicPr>
          <p:nvPr/>
        </p:nvPicPr>
        <p:blipFill>
          <a:blip r:embed="rId3" cstate="print"/>
          <a:stretch>
            <a:fillRect/>
          </a:stretch>
        </p:blipFill>
        <p:spPr>
          <a:xfrm>
            <a:off x="8534400" y="4191000"/>
            <a:ext cx="1924050" cy="2419350"/>
          </a:xfrm>
          <a:prstGeom prst="rect">
            <a:avLst/>
          </a:prstGeom>
        </p:spPr>
      </p:pic>
    </p:spTree>
    <p:extLst>
      <p:ext uri="{BB962C8B-B14F-4D97-AF65-F5344CB8AC3E}">
        <p14:creationId xmlns:p14="http://schemas.microsoft.com/office/powerpoint/2010/main" val="329643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4086EE-91A7-47CD-A690-2F73F11E0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22" name="TextBox 21"/>
          <p:cNvSpPr txBox="1"/>
          <p:nvPr/>
        </p:nvSpPr>
        <p:spPr>
          <a:xfrm>
            <a:off x="1233055" y="830998"/>
            <a:ext cx="9102436" cy="5632311"/>
          </a:xfrm>
          <a:prstGeom prst="rect">
            <a:avLst/>
          </a:prstGeom>
          <a:noFill/>
        </p:spPr>
        <p:txBody>
          <a:bodyPr wrap="square" rtlCol="0">
            <a:spAutoFit/>
          </a:bodyPr>
          <a:lstStyle/>
          <a:p>
            <a:r>
              <a:rPr lang="en-US" dirty="0">
                <a:solidFill>
                  <a:schemeClr val="bg1"/>
                </a:solidFill>
              </a:rPr>
              <a:t>Basic Doctrinal concepts:</a:t>
            </a:r>
          </a:p>
          <a:p>
            <a:endParaRPr lang="en-US" dirty="0">
              <a:solidFill>
                <a:schemeClr val="bg1"/>
              </a:solidFill>
            </a:endParaRPr>
          </a:p>
          <a:p>
            <a:pPr marL="342900" indent="-342900">
              <a:buAutoNum type="arabicPeriod"/>
            </a:pPr>
            <a:r>
              <a:rPr lang="en-US" dirty="0">
                <a:solidFill>
                  <a:schemeClr val="bg1"/>
                </a:solidFill>
              </a:rPr>
              <a:t>Both the baptism of the water and the baptism of the spirit symbolize birth</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One must be born again to “see” and “enter” the kingdom of God—”Born again comes by the Spirit of God through ordinances” Joseph Smith</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 new birth (baptism and receiving the Holy Ghost) brings a change of attitude and character “Water baptism is only a preparatory cleansing…whereas, the baptism of fire and the Holy Ghost cleanses more thoroughly…” Orson Pratt</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 new birth brings new knowledge, new insights, and new direction to life</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Those who are born again are received into a new family; they become the sons and daughters of Jesus Christ</a:t>
            </a:r>
          </a:p>
          <a:p>
            <a:pPr marL="342900" indent="-342900"/>
            <a:endParaRPr lang="en-US" dirty="0">
              <a:solidFill>
                <a:schemeClr val="bg1"/>
              </a:solidFill>
            </a:endParaRPr>
          </a:p>
          <a:p>
            <a:pPr marL="342900" indent="-342900">
              <a:buAutoNum type="arabicPeriod" startAt="6"/>
            </a:pPr>
            <a:r>
              <a:rPr lang="en-US" dirty="0">
                <a:solidFill>
                  <a:schemeClr val="bg1"/>
                </a:solidFill>
              </a:rPr>
              <a:t>Birth is just a beginning—the journey of faith lies ahead</a:t>
            </a:r>
          </a:p>
          <a:p>
            <a:pPr marL="342900" indent="-342900">
              <a:buAutoNum type="arabicPeriod" startAt="6"/>
            </a:pPr>
            <a:endParaRPr lang="en-US" dirty="0">
              <a:solidFill>
                <a:schemeClr val="bg1"/>
              </a:solidFill>
            </a:endParaRPr>
          </a:p>
          <a:p>
            <a:pPr marL="342900" indent="-342900">
              <a:buAutoNum type="arabicPeriod" startAt="6"/>
            </a:pPr>
            <a:r>
              <a:rPr lang="en-US" dirty="0">
                <a:solidFill>
                  <a:schemeClr val="bg1"/>
                </a:solidFill>
              </a:rPr>
              <a:t>Though the new birth is a result of a definite time of decision—a desire  for the things of righteousness—it is usually a quiet but powerful process</a:t>
            </a:r>
          </a:p>
        </p:txBody>
      </p:sp>
      <p:sp>
        <p:nvSpPr>
          <p:cNvPr id="23" name="TextBox 22"/>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Born Again</a:t>
            </a:r>
          </a:p>
        </p:txBody>
      </p:sp>
      <p:sp>
        <p:nvSpPr>
          <p:cNvPr id="24" name="TextBox 23"/>
          <p:cNvSpPr txBox="1"/>
          <p:nvPr/>
        </p:nvSpPr>
        <p:spPr>
          <a:xfrm>
            <a:off x="10141527" y="6463309"/>
            <a:ext cx="1828800" cy="307777"/>
          </a:xfrm>
          <a:prstGeom prst="rect">
            <a:avLst/>
          </a:prstGeom>
          <a:noFill/>
        </p:spPr>
        <p:txBody>
          <a:bodyPr wrap="square" rtlCol="0">
            <a:spAutoFit/>
          </a:bodyPr>
          <a:lstStyle/>
          <a:p>
            <a:pPr algn="r"/>
            <a:r>
              <a:rPr lang="en-US" sz="1400" dirty="0">
                <a:solidFill>
                  <a:schemeClr val="bg1"/>
                </a:solidFill>
              </a:rPr>
              <a:t>JFM and RLM</a:t>
            </a:r>
          </a:p>
        </p:txBody>
      </p:sp>
      <p:pic>
        <p:nvPicPr>
          <p:cNvPr id="3" name="Picture 2">
            <a:extLst>
              <a:ext uri="{FF2B5EF4-FFF2-40B4-BE49-F238E27FC236}">
                <a16:creationId xmlns:a16="http://schemas.microsoft.com/office/drawing/2014/main" id="{196D170B-A0ED-41F1-9985-1964D45E4FAB}"/>
              </a:ext>
            </a:extLst>
          </p:cNvPr>
          <p:cNvPicPr>
            <a:picLocks noChangeAspect="1"/>
          </p:cNvPicPr>
          <p:nvPr/>
        </p:nvPicPr>
        <p:blipFill rotWithShape="1">
          <a:blip r:embed="rId3">
            <a:extLst>
              <a:ext uri="{28A0092B-C50C-407E-A947-70E740481C1C}">
                <a14:useLocalDpi xmlns:a14="http://schemas.microsoft.com/office/drawing/2010/main" val="0"/>
              </a:ext>
            </a:extLst>
          </a:blip>
          <a:srcRect t="3659" b="5775"/>
          <a:stretch/>
        </p:blipFill>
        <p:spPr>
          <a:xfrm>
            <a:off x="10409195" y="189781"/>
            <a:ext cx="1487427" cy="983892"/>
          </a:xfrm>
          <a:prstGeom prst="rect">
            <a:avLst/>
          </a:prstGeom>
        </p:spPr>
      </p:pic>
    </p:spTree>
    <p:extLst>
      <p:ext uri="{BB962C8B-B14F-4D97-AF65-F5344CB8AC3E}">
        <p14:creationId xmlns:p14="http://schemas.microsoft.com/office/powerpoint/2010/main" val="24120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30B014-D549-4BB0-A30A-DD98F7219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166255" y="6577679"/>
            <a:ext cx="1371600" cy="307777"/>
          </a:xfrm>
          <a:prstGeom prst="rect">
            <a:avLst/>
          </a:prstGeom>
          <a:noFill/>
        </p:spPr>
        <p:txBody>
          <a:bodyPr wrap="square" rtlCol="0">
            <a:spAutoFit/>
          </a:bodyPr>
          <a:lstStyle/>
          <a:p>
            <a:r>
              <a:rPr lang="en-US" sz="1400" dirty="0">
                <a:solidFill>
                  <a:schemeClr val="bg1"/>
                </a:solidFill>
              </a:rPr>
              <a:t>Mosiah 27:1</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Unbelievers Persecute</a:t>
            </a:r>
          </a:p>
        </p:txBody>
      </p:sp>
      <p:sp>
        <p:nvSpPr>
          <p:cNvPr id="8" name="TextBox 7"/>
          <p:cNvSpPr txBox="1"/>
          <p:nvPr/>
        </p:nvSpPr>
        <p:spPr>
          <a:xfrm>
            <a:off x="1828800" y="1066800"/>
            <a:ext cx="3048000" cy="830997"/>
          </a:xfrm>
          <a:prstGeom prst="rect">
            <a:avLst/>
          </a:prstGeom>
          <a:noFill/>
        </p:spPr>
        <p:txBody>
          <a:bodyPr wrap="square" rtlCol="0">
            <a:spAutoFit/>
          </a:bodyPr>
          <a:lstStyle/>
          <a:p>
            <a:r>
              <a:rPr lang="en-US" sz="2400" dirty="0">
                <a:solidFill>
                  <a:schemeClr val="bg1"/>
                </a:solidFill>
              </a:rPr>
              <a:t>Complaints from the members to Alma</a:t>
            </a:r>
          </a:p>
        </p:txBody>
      </p:sp>
      <p:sp>
        <p:nvSpPr>
          <p:cNvPr id="9" name="TextBox 8"/>
          <p:cNvSpPr txBox="1"/>
          <p:nvPr/>
        </p:nvSpPr>
        <p:spPr>
          <a:xfrm>
            <a:off x="4495800" y="2133600"/>
            <a:ext cx="3048000" cy="461665"/>
          </a:xfrm>
          <a:prstGeom prst="rect">
            <a:avLst/>
          </a:prstGeom>
          <a:noFill/>
        </p:spPr>
        <p:txBody>
          <a:bodyPr wrap="square" rtlCol="0">
            <a:spAutoFit/>
          </a:bodyPr>
          <a:lstStyle/>
          <a:p>
            <a:r>
              <a:rPr lang="en-US" sz="2400" dirty="0">
                <a:solidFill>
                  <a:schemeClr val="bg1"/>
                </a:solidFill>
              </a:rPr>
              <a:t>Alma goes to Mosiah</a:t>
            </a:r>
          </a:p>
        </p:txBody>
      </p:sp>
      <p:sp>
        <p:nvSpPr>
          <p:cNvPr id="10" name="TextBox 9"/>
          <p:cNvSpPr txBox="1"/>
          <p:nvPr/>
        </p:nvSpPr>
        <p:spPr>
          <a:xfrm>
            <a:off x="7162800" y="2895600"/>
            <a:ext cx="4073236" cy="461665"/>
          </a:xfrm>
          <a:prstGeom prst="rect">
            <a:avLst/>
          </a:prstGeom>
          <a:noFill/>
        </p:spPr>
        <p:txBody>
          <a:bodyPr wrap="square" rtlCol="0">
            <a:spAutoFit/>
          </a:bodyPr>
          <a:lstStyle/>
          <a:p>
            <a:r>
              <a:rPr lang="en-US" sz="2400" dirty="0">
                <a:solidFill>
                  <a:schemeClr val="bg1"/>
                </a:solidFill>
              </a:rPr>
              <a:t>Mosiah consults the priests</a:t>
            </a:r>
          </a:p>
        </p:txBody>
      </p:sp>
      <p:sp>
        <p:nvSpPr>
          <p:cNvPr id="11" name="TextBox 10"/>
          <p:cNvSpPr txBox="1"/>
          <p:nvPr/>
        </p:nvSpPr>
        <p:spPr>
          <a:xfrm>
            <a:off x="4172972" y="4806476"/>
            <a:ext cx="4216824" cy="1569660"/>
          </a:xfrm>
          <a:prstGeom prst="rect">
            <a:avLst/>
          </a:prstGeom>
          <a:noFill/>
        </p:spPr>
        <p:txBody>
          <a:bodyPr wrap="square" rtlCol="0">
            <a:spAutoFit/>
          </a:bodyPr>
          <a:lstStyle/>
          <a:p>
            <a:r>
              <a:rPr lang="en-US" sz="2400" dirty="0">
                <a:solidFill>
                  <a:schemeClr val="bg1"/>
                </a:solidFill>
              </a:rPr>
              <a:t>Decisions about issues are not made by one person. It takes a quorum to make decisions through prayer and fasting</a:t>
            </a:r>
          </a:p>
        </p:txBody>
      </p:sp>
      <p:grpSp>
        <p:nvGrpSpPr>
          <p:cNvPr id="63" name="Group 62"/>
          <p:cNvGrpSpPr/>
          <p:nvPr/>
        </p:nvGrpSpPr>
        <p:grpSpPr>
          <a:xfrm>
            <a:off x="8608005" y="3352965"/>
            <a:ext cx="1600200" cy="3023171"/>
            <a:chOff x="4495800" y="457200"/>
            <a:chExt cx="1219200" cy="2642171"/>
          </a:xfrm>
        </p:grpSpPr>
        <p:grpSp>
          <p:nvGrpSpPr>
            <p:cNvPr id="64" name="Group 53"/>
            <p:cNvGrpSpPr/>
            <p:nvPr/>
          </p:nvGrpSpPr>
          <p:grpSpPr>
            <a:xfrm>
              <a:off x="4495800" y="609600"/>
              <a:ext cx="1219200" cy="2489771"/>
              <a:chOff x="3276600" y="786829"/>
              <a:chExt cx="1219200" cy="2489771"/>
            </a:xfrm>
          </p:grpSpPr>
          <p:sp>
            <p:nvSpPr>
              <p:cNvPr id="71"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62"/>
              <p:cNvGrpSpPr/>
              <p:nvPr/>
            </p:nvGrpSpPr>
            <p:grpSpPr>
              <a:xfrm rot="5201482">
                <a:off x="3803137" y="1994656"/>
                <a:ext cx="476901" cy="103518"/>
                <a:chOff x="3886200" y="6096000"/>
                <a:chExt cx="3124200" cy="533400"/>
              </a:xfrm>
            </p:grpSpPr>
            <p:sp>
              <p:nvSpPr>
                <p:cNvPr id="106" name="Left-Right Arrow 10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10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63"/>
              <p:cNvGrpSpPr/>
              <p:nvPr/>
            </p:nvGrpSpPr>
            <p:grpSpPr>
              <a:xfrm rot="5201482">
                <a:off x="3819688" y="2594378"/>
                <a:ext cx="476901" cy="103518"/>
                <a:chOff x="3886200" y="6096000"/>
                <a:chExt cx="3124200" cy="533400"/>
              </a:xfrm>
            </p:grpSpPr>
            <p:sp>
              <p:nvSpPr>
                <p:cNvPr id="103" name="Left-Right Arrow 10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eft-Right Arrow 10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eft-Right Arrow 10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67"/>
              <p:cNvGrpSpPr/>
              <p:nvPr/>
            </p:nvGrpSpPr>
            <p:grpSpPr>
              <a:xfrm rot="5400000">
                <a:off x="3578790" y="1999625"/>
                <a:ext cx="476901" cy="103518"/>
                <a:chOff x="3886200" y="6096000"/>
                <a:chExt cx="3124200" cy="533400"/>
              </a:xfrm>
            </p:grpSpPr>
            <p:sp>
              <p:nvSpPr>
                <p:cNvPr id="100" name="Left-Right Arrow 9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10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 Arrow 10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71"/>
              <p:cNvGrpSpPr/>
              <p:nvPr/>
            </p:nvGrpSpPr>
            <p:grpSpPr>
              <a:xfrm rot="5400000">
                <a:off x="3551568" y="2602446"/>
                <a:ext cx="476901" cy="103518"/>
                <a:chOff x="3886200" y="6096000"/>
                <a:chExt cx="3124200" cy="533400"/>
              </a:xfrm>
            </p:grpSpPr>
            <p:sp>
              <p:nvSpPr>
                <p:cNvPr id="97"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eft-Right Arrow 9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Diamond 89"/>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50"/>
            <p:cNvGrpSpPr/>
            <p:nvPr/>
          </p:nvGrpSpPr>
          <p:grpSpPr>
            <a:xfrm>
              <a:off x="4800600" y="457200"/>
              <a:ext cx="730738" cy="436153"/>
              <a:chOff x="4953000" y="1219200"/>
              <a:chExt cx="1676400" cy="838200"/>
            </a:xfrm>
          </p:grpSpPr>
          <p:sp>
            <p:nvSpPr>
              <p:cNvPr id="66" name="Rounded Rectangle 65"/>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2209800" y="1828800"/>
            <a:ext cx="1632688" cy="3505200"/>
            <a:chOff x="838200" y="2752626"/>
            <a:chExt cx="1752600" cy="3762638"/>
          </a:xfrm>
        </p:grpSpPr>
        <p:sp>
          <p:nvSpPr>
            <p:cNvPr id="110" name="Moon 109"/>
            <p:cNvSpPr/>
            <p:nvPr/>
          </p:nvSpPr>
          <p:spPr>
            <a:xfrm rot="686128">
              <a:off x="1191184" y="3254699"/>
              <a:ext cx="275173" cy="869996"/>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444033">
              <a:off x="1734697" y="5698034"/>
              <a:ext cx="376768" cy="73266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648374">
              <a:off x="1311286" y="5855295"/>
              <a:ext cx="350992" cy="65996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1188151" y="4613630"/>
              <a:ext cx="1049852" cy="1537351"/>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38200" y="5099109"/>
              <a:ext cx="262463" cy="485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325491" y="4937283"/>
              <a:ext cx="265309" cy="558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0486525">
              <a:off x="1871303" y="3769390"/>
              <a:ext cx="614141"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355661">
              <a:off x="879714" y="3778926"/>
              <a:ext cx="653689"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1100663" y="4209064"/>
              <a:ext cx="1224828" cy="152300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1339147">
              <a:off x="1432977" y="3956908"/>
              <a:ext cx="742884" cy="901878"/>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508981">
              <a:off x="1238628" y="3896683"/>
              <a:ext cx="691086" cy="961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74"/>
            <p:cNvGrpSpPr/>
            <p:nvPr/>
          </p:nvGrpSpPr>
          <p:grpSpPr>
            <a:xfrm rot="20913872" flipH="1">
              <a:off x="1942990" y="3031456"/>
              <a:ext cx="517033" cy="1139635"/>
              <a:chOff x="6528137" y="1535176"/>
              <a:chExt cx="450325" cy="1073251"/>
            </a:xfrm>
          </p:grpSpPr>
          <p:sp>
            <p:nvSpPr>
              <p:cNvPr id="160" name="Moon 159"/>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73"/>
            <p:cNvGrpSpPr/>
            <p:nvPr/>
          </p:nvGrpSpPr>
          <p:grpSpPr>
            <a:xfrm rot="686128">
              <a:off x="1100663" y="2914453"/>
              <a:ext cx="604067" cy="1177100"/>
              <a:chOff x="6477000" y="1545521"/>
              <a:chExt cx="526130" cy="1108534"/>
            </a:xfrm>
          </p:grpSpPr>
          <p:sp>
            <p:nvSpPr>
              <p:cNvPr id="155" name="Moon 154"/>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Oval 14"/>
            <p:cNvSpPr/>
            <p:nvPr/>
          </p:nvSpPr>
          <p:spPr>
            <a:xfrm rot="19066372">
              <a:off x="1782320" y="2752626"/>
              <a:ext cx="510953" cy="70033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3077158">
              <a:off x="1336081" y="2616339"/>
              <a:ext cx="456902" cy="80953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rot="10800000">
              <a:off x="1450614" y="3804498"/>
              <a:ext cx="524926" cy="48547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3"/>
            <p:cNvSpPr/>
            <p:nvPr/>
          </p:nvSpPr>
          <p:spPr>
            <a:xfrm>
              <a:off x="1363126" y="2800831"/>
              <a:ext cx="787389" cy="1246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80"/>
            <p:cNvGrpSpPr/>
            <p:nvPr/>
          </p:nvGrpSpPr>
          <p:grpSpPr>
            <a:xfrm rot="16200000" flipH="1">
              <a:off x="1639604" y="2476150"/>
              <a:ext cx="496897" cy="1049852"/>
              <a:chOff x="6477000" y="1545521"/>
              <a:chExt cx="526130" cy="1108534"/>
            </a:xfrm>
          </p:grpSpPr>
          <p:sp>
            <p:nvSpPr>
              <p:cNvPr id="150" name="Moon 149"/>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Moon 127"/>
            <p:cNvSpPr/>
            <p:nvPr/>
          </p:nvSpPr>
          <p:spPr>
            <a:xfrm rot="16364658" flipH="1">
              <a:off x="1579549" y="2636717"/>
              <a:ext cx="285050" cy="879123"/>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450614" y="2833540"/>
              <a:ext cx="699902" cy="323653"/>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1275638" y="4613630"/>
              <a:ext cx="874877" cy="32365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48"/>
            <p:cNvGrpSpPr/>
            <p:nvPr/>
          </p:nvGrpSpPr>
          <p:grpSpPr>
            <a:xfrm>
              <a:off x="1363126" y="4694543"/>
              <a:ext cx="699902" cy="174274"/>
              <a:chOff x="553453" y="4798401"/>
              <a:chExt cx="1858183" cy="519282"/>
            </a:xfrm>
          </p:grpSpPr>
          <p:sp>
            <p:nvSpPr>
              <p:cNvPr id="145" name="Frame 144"/>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Frame 145"/>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Frame 146"/>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Frame 147"/>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Frame 148"/>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2" name="Rounded Rectangle 131"/>
            <p:cNvSpPr/>
            <p:nvPr/>
          </p:nvSpPr>
          <p:spPr>
            <a:xfrm>
              <a:off x="1143000" y="3124200"/>
              <a:ext cx="1295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60"/>
            <p:cNvGrpSpPr/>
            <p:nvPr/>
          </p:nvGrpSpPr>
          <p:grpSpPr>
            <a:xfrm>
              <a:off x="1219200" y="2971800"/>
              <a:ext cx="1021829" cy="307918"/>
              <a:chOff x="1187970" y="2667000"/>
              <a:chExt cx="2889355" cy="870678"/>
            </a:xfrm>
          </p:grpSpPr>
          <p:grpSp>
            <p:nvGrpSpPr>
              <p:cNvPr id="134" name="Group 25"/>
              <p:cNvGrpSpPr/>
              <p:nvPr/>
            </p:nvGrpSpPr>
            <p:grpSpPr>
              <a:xfrm>
                <a:off x="1187970" y="2667000"/>
                <a:ext cx="838200" cy="838200"/>
                <a:chOff x="1219200" y="2971800"/>
                <a:chExt cx="838200" cy="838200"/>
              </a:xfrm>
            </p:grpSpPr>
            <p:sp>
              <p:nvSpPr>
                <p:cNvPr id="143" name="Frame 142"/>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Quad Arrow 143"/>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6"/>
              <p:cNvGrpSpPr/>
              <p:nvPr/>
            </p:nvGrpSpPr>
            <p:grpSpPr>
              <a:xfrm>
                <a:off x="2214797" y="2683239"/>
                <a:ext cx="838200" cy="838200"/>
                <a:chOff x="1219200" y="2971800"/>
                <a:chExt cx="838200" cy="838200"/>
              </a:xfrm>
            </p:grpSpPr>
            <p:sp>
              <p:nvSpPr>
                <p:cNvPr id="141" name="Frame 140"/>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Quad Arrow 141"/>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29"/>
              <p:cNvGrpSpPr/>
              <p:nvPr/>
            </p:nvGrpSpPr>
            <p:grpSpPr>
              <a:xfrm>
                <a:off x="3239125" y="2699478"/>
                <a:ext cx="838200" cy="838200"/>
                <a:chOff x="1219200" y="2971800"/>
                <a:chExt cx="838200" cy="838200"/>
              </a:xfrm>
            </p:grpSpPr>
            <p:sp>
              <p:nvSpPr>
                <p:cNvPr id="139" name="Frame 138"/>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Quad Arrow 139"/>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Diamond 136"/>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641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69C89F-6CBB-4049-A3BB-5CBB0459A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2" name="Rectangle 1"/>
          <p:cNvSpPr/>
          <p:nvPr/>
        </p:nvSpPr>
        <p:spPr>
          <a:xfrm>
            <a:off x="180109" y="457201"/>
            <a:ext cx="8430491" cy="6247864"/>
          </a:xfrm>
          <a:prstGeom prst="rect">
            <a:avLst/>
          </a:prstGeom>
        </p:spPr>
        <p:txBody>
          <a:bodyPr wrap="square">
            <a:spAutoFit/>
          </a:bodyPr>
          <a:lstStyle/>
          <a:p>
            <a:pPr fontAlgn="base"/>
            <a:r>
              <a:rPr lang="en-US" sz="2000" dirty="0">
                <a:solidFill>
                  <a:schemeClr val="bg1"/>
                </a:solidFill>
              </a:rPr>
              <a:t>“We are born again as we die as pertaining to unrighteousness and when we live as pertaining to the things of the Spirit. But that doesn’t happen in an instant, suddenly. That … is a process. Being born again is a gradual thing, except in a few isolated instances that are so miraculous that they get written up in the scriptures. As far as the generality of the members of the Church are concerned, we are born again by degrees, and we are born again to added light and added knowledge and added desires for righteousness as we keep the commandments. …</a:t>
            </a:r>
          </a:p>
          <a:p>
            <a:pPr fontAlgn="base"/>
            <a:endParaRPr lang="en-US" sz="2000" dirty="0">
              <a:solidFill>
                <a:schemeClr val="bg1"/>
              </a:solidFill>
            </a:endParaRPr>
          </a:p>
          <a:p>
            <a:pPr fontAlgn="base"/>
            <a:r>
              <a:rPr lang="en-US" sz="2000" dirty="0">
                <a:solidFill>
                  <a:schemeClr val="bg1"/>
                </a:solidFill>
              </a:rPr>
              <a:t>“As members of the Church, if we chart a course leading to eternal life; if we begin the processes of spiritual rebirth, and are going in the right direction; if we chart a course of sanctifying our souls, and degree by degree are going in that direction; if we chart a course of becoming perfect, and, step by step and phase by phase, are perfecting our souls by overcoming the world, then it is absolutely guaranteed—there is no question whatever about it—we shall gain eternal life. Even though we have spiritual rebirth ahead of us, perfection ahead of us, the full degree of sanctification ahead of us, if we chart a course and follow it to the best of our ability in this life, then when we go out of this life we’ll continue in exactly that same course” </a:t>
            </a:r>
          </a:p>
          <a:p>
            <a:pPr fontAlgn="base"/>
            <a:r>
              <a:rPr lang="en-US" sz="2000" dirty="0">
                <a:solidFill>
                  <a:schemeClr val="bg1"/>
                </a:solidFill>
              </a:rPr>
              <a:t>Bruce R. </a:t>
            </a:r>
            <a:r>
              <a:rPr lang="en-US" sz="2000" dirty="0" err="1">
                <a:solidFill>
                  <a:schemeClr val="bg1"/>
                </a:solidFill>
              </a:rPr>
              <a:t>McConkie</a:t>
            </a:r>
            <a:endParaRPr lang="en-US" sz="2000" dirty="0">
              <a:solidFill>
                <a:schemeClr val="bg1"/>
              </a:solidFill>
            </a:endParaRPr>
          </a:p>
        </p:txBody>
      </p:sp>
      <p:pic>
        <p:nvPicPr>
          <p:cNvPr id="4" name="Picture 3" descr="bruce R. McConkie.jpg"/>
          <p:cNvPicPr>
            <a:picLocks noChangeAspect="1"/>
          </p:cNvPicPr>
          <p:nvPr/>
        </p:nvPicPr>
        <p:blipFill>
          <a:blip r:embed="rId3" cstate="print"/>
          <a:stretch>
            <a:fillRect/>
          </a:stretch>
        </p:blipFill>
        <p:spPr>
          <a:xfrm>
            <a:off x="10287000" y="4696691"/>
            <a:ext cx="1364776" cy="1905000"/>
          </a:xfrm>
          <a:prstGeom prst="rect">
            <a:avLst/>
          </a:prstGeom>
        </p:spPr>
      </p:pic>
    </p:spTree>
    <p:extLst>
      <p:ext uri="{BB962C8B-B14F-4D97-AF65-F5344CB8AC3E}">
        <p14:creationId xmlns:p14="http://schemas.microsoft.com/office/powerpoint/2010/main" val="174951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F4F396-A37A-45D6-A5FE-473078432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124690" y="6550223"/>
            <a:ext cx="4191000" cy="307777"/>
          </a:xfrm>
          <a:prstGeom prst="rect">
            <a:avLst/>
          </a:prstGeom>
          <a:noFill/>
        </p:spPr>
        <p:txBody>
          <a:bodyPr wrap="square" rtlCol="0">
            <a:spAutoFit/>
          </a:bodyPr>
          <a:lstStyle/>
          <a:p>
            <a:r>
              <a:rPr lang="en-US" sz="1400" dirty="0">
                <a:solidFill>
                  <a:schemeClr val="bg1"/>
                </a:solidFill>
              </a:rPr>
              <a:t>Mosiah 27:24   </a:t>
            </a:r>
          </a:p>
        </p:txBody>
      </p:sp>
      <p:sp>
        <p:nvSpPr>
          <p:cNvPr id="24" name="TextBox 23"/>
          <p:cNvSpPr txBox="1"/>
          <p:nvPr/>
        </p:nvSpPr>
        <p:spPr>
          <a:xfrm>
            <a:off x="568036" y="304801"/>
            <a:ext cx="5451764" cy="3693319"/>
          </a:xfrm>
          <a:prstGeom prst="rect">
            <a:avLst/>
          </a:prstGeom>
          <a:noFill/>
        </p:spPr>
        <p:txBody>
          <a:bodyPr wrap="square" rtlCol="0">
            <a:spAutoFit/>
          </a:bodyPr>
          <a:lstStyle/>
          <a:p>
            <a:r>
              <a:rPr lang="en-US" dirty="0">
                <a:solidFill>
                  <a:schemeClr val="bg1"/>
                </a:solidFill>
              </a:rPr>
              <a:t>“We must be careful, as we seek to become more and more godlike, that we do not become discouraged and lose hope. Becoming </a:t>
            </a:r>
            <a:r>
              <a:rPr lang="en-US" dirty="0" err="1">
                <a:solidFill>
                  <a:schemeClr val="bg1"/>
                </a:solidFill>
              </a:rPr>
              <a:t>Christlike</a:t>
            </a:r>
            <a:r>
              <a:rPr lang="en-US" dirty="0">
                <a:solidFill>
                  <a:schemeClr val="bg1"/>
                </a:solidFill>
              </a:rPr>
              <a:t> is a lifetime pursuit and very often involves growth and change that is slow, almost imperceptible. The scriptures record remarkable accounts of men whose lives changed dramatically, in an instant, as it were: </a:t>
            </a:r>
          </a:p>
          <a:p>
            <a:endParaRPr lang="en-US" dirty="0">
              <a:solidFill>
                <a:schemeClr val="bg1"/>
              </a:solidFill>
            </a:endParaRPr>
          </a:p>
          <a:p>
            <a:r>
              <a:rPr lang="en-US" dirty="0">
                <a:solidFill>
                  <a:schemeClr val="bg1"/>
                </a:solidFill>
              </a:rPr>
              <a:t>Alma the Younger, Paul on the road to Damascus, </a:t>
            </a:r>
            <a:r>
              <a:rPr lang="en-US" dirty="0" err="1">
                <a:solidFill>
                  <a:schemeClr val="bg1"/>
                </a:solidFill>
              </a:rPr>
              <a:t>Enos</a:t>
            </a:r>
            <a:r>
              <a:rPr lang="en-US" dirty="0">
                <a:solidFill>
                  <a:schemeClr val="bg1"/>
                </a:solidFill>
              </a:rPr>
              <a:t> praying far into the night, King </a:t>
            </a:r>
            <a:r>
              <a:rPr lang="en-US" dirty="0" err="1">
                <a:solidFill>
                  <a:schemeClr val="bg1"/>
                </a:solidFill>
              </a:rPr>
              <a:t>Lamoni</a:t>
            </a:r>
            <a:r>
              <a:rPr lang="en-US" dirty="0">
                <a:solidFill>
                  <a:schemeClr val="bg1"/>
                </a:solidFill>
              </a:rPr>
              <a:t>. Such astonishing examples of the power to change even those steeped in sin give confidence that the Atonement can reach even those deepest in despair.</a:t>
            </a:r>
          </a:p>
        </p:txBody>
      </p:sp>
      <p:sp>
        <p:nvSpPr>
          <p:cNvPr id="15" name="Rectangle 14"/>
          <p:cNvSpPr/>
          <p:nvPr/>
        </p:nvSpPr>
        <p:spPr>
          <a:xfrm>
            <a:off x="3632779" y="4672786"/>
            <a:ext cx="8363858" cy="2031325"/>
          </a:xfrm>
          <a:prstGeom prst="rect">
            <a:avLst/>
          </a:prstGeom>
        </p:spPr>
        <p:txBody>
          <a:bodyPr wrap="square">
            <a:spAutoFit/>
          </a:bodyPr>
          <a:lstStyle/>
          <a:p>
            <a:r>
              <a:rPr lang="en-US" dirty="0">
                <a:solidFill>
                  <a:schemeClr val="bg1"/>
                </a:solidFill>
              </a:rPr>
              <a:t>“But we must be cautious as we discuss these remarkable examples. Though they are real and powerful, they are the exception more than the rule. For every Paul, for every </a:t>
            </a:r>
            <a:r>
              <a:rPr lang="en-US" dirty="0" err="1">
                <a:solidFill>
                  <a:schemeClr val="bg1"/>
                </a:solidFill>
              </a:rPr>
              <a:t>Enos</a:t>
            </a:r>
            <a:r>
              <a:rPr lang="en-US" dirty="0">
                <a:solidFill>
                  <a:schemeClr val="bg1"/>
                </a:solidFill>
              </a:rPr>
              <a:t>, and for every King </a:t>
            </a:r>
            <a:r>
              <a:rPr lang="en-US" dirty="0" err="1">
                <a:solidFill>
                  <a:schemeClr val="bg1"/>
                </a:solidFill>
              </a:rPr>
              <a:t>Lamoni</a:t>
            </a:r>
            <a:r>
              <a:rPr lang="en-US" dirty="0">
                <a:solidFill>
                  <a:schemeClr val="bg1"/>
                </a:solidFill>
              </a:rPr>
              <a:t>, there are hundreds and thousands of people who find the process of repentance much more subtle, much more imperceptible. Day by day they move closer to the Lord, little realizing they are building a godlike life. They live quiet lives of goodness, service, and commitment” </a:t>
            </a:r>
          </a:p>
          <a:p>
            <a:r>
              <a:rPr lang="en-US" dirty="0">
                <a:solidFill>
                  <a:schemeClr val="bg1"/>
                </a:solidFill>
              </a:rPr>
              <a:t>Ezra T. Benson</a:t>
            </a:r>
          </a:p>
        </p:txBody>
      </p:sp>
      <p:pic>
        <p:nvPicPr>
          <p:cNvPr id="16" name="Picture 15" descr="Ezra t benson.jpg"/>
          <p:cNvPicPr>
            <a:picLocks noChangeAspect="1"/>
          </p:cNvPicPr>
          <p:nvPr/>
        </p:nvPicPr>
        <p:blipFill>
          <a:blip r:embed="rId3" cstate="print"/>
          <a:stretch>
            <a:fillRect/>
          </a:stretch>
        </p:blipFill>
        <p:spPr>
          <a:xfrm>
            <a:off x="2220190" y="4981991"/>
            <a:ext cx="1217226" cy="1722120"/>
          </a:xfrm>
          <a:prstGeom prst="rect">
            <a:avLst/>
          </a:prstGeom>
        </p:spPr>
      </p:pic>
      <p:grpSp>
        <p:nvGrpSpPr>
          <p:cNvPr id="12" name="Group 11">
            <a:extLst>
              <a:ext uri="{FF2B5EF4-FFF2-40B4-BE49-F238E27FC236}">
                <a16:creationId xmlns:a16="http://schemas.microsoft.com/office/drawing/2014/main" id="{C3E5C34E-0A37-4F1F-B4F6-8588A2CF8923}"/>
              </a:ext>
            </a:extLst>
          </p:cNvPr>
          <p:cNvGrpSpPr/>
          <p:nvPr/>
        </p:nvGrpSpPr>
        <p:grpSpPr>
          <a:xfrm>
            <a:off x="6091713" y="301487"/>
            <a:ext cx="2804009" cy="2242491"/>
            <a:chOff x="6091713" y="301487"/>
            <a:chExt cx="2804009" cy="2242491"/>
          </a:xfrm>
        </p:grpSpPr>
        <p:pic>
          <p:nvPicPr>
            <p:cNvPr id="3" name="Picture 2">
              <a:extLst>
                <a:ext uri="{FF2B5EF4-FFF2-40B4-BE49-F238E27FC236}">
                  <a16:creationId xmlns:a16="http://schemas.microsoft.com/office/drawing/2014/main" id="{98BFC014-7B40-438A-B512-AC118C299359}"/>
                </a:ext>
              </a:extLst>
            </p:cNvPr>
            <p:cNvPicPr>
              <a:picLocks noChangeAspect="1"/>
            </p:cNvPicPr>
            <p:nvPr/>
          </p:nvPicPr>
          <p:blipFill rotWithShape="1">
            <a:blip r:embed="rId4">
              <a:extLst>
                <a:ext uri="{28A0092B-C50C-407E-A947-70E740481C1C}">
                  <a14:useLocalDpi xmlns:a14="http://schemas.microsoft.com/office/drawing/2010/main" val="0"/>
                </a:ext>
              </a:extLst>
            </a:blip>
            <a:srcRect t="6177" r="5542"/>
            <a:stretch/>
          </p:blipFill>
          <p:spPr>
            <a:xfrm>
              <a:off x="6187591" y="301487"/>
              <a:ext cx="2708131" cy="2091170"/>
            </a:xfrm>
            <a:prstGeom prst="rect">
              <a:avLst/>
            </a:prstGeom>
          </p:spPr>
        </p:pic>
        <p:sp>
          <p:nvSpPr>
            <p:cNvPr id="19" name="TextBox 18">
              <a:extLst>
                <a:ext uri="{FF2B5EF4-FFF2-40B4-BE49-F238E27FC236}">
                  <a16:creationId xmlns:a16="http://schemas.microsoft.com/office/drawing/2014/main" id="{A9AA1CBA-ED35-40B7-A2B9-E7549429E7FF}"/>
                </a:ext>
              </a:extLst>
            </p:cNvPr>
            <p:cNvSpPr txBox="1"/>
            <p:nvPr/>
          </p:nvSpPr>
          <p:spPr>
            <a:xfrm>
              <a:off x="6091713" y="2313146"/>
              <a:ext cx="1605388" cy="230832"/>
            </a:xfrm>
            <a:prstGeom prst="rect">
              <a:avLst/>
            </a:prstGeom>
            <a:noFill/>
          </p:spPr>
          <p:txBody>
            <a:bodyPr wrap="square" rtlCol="0">
              <a:spAutoFit/>
            </a:bodyPr>
            <a:lstStyle/>
            <a:p>
              <a:r>
                <a:rPr lang="en-US" sz="900" dirty="0">
                  <a:solidFill>
                    <a:schemeClr val="bg1"/>
                  </a:solidFill>
                </a:rPr>
                <a:t>James H. </a:t>
              </a:r>
              <a:r>
                <a:rPr lang="en-US" sz="900" dirty="0" err="1">
                  <a:solidFill>
                    <a:schemeClr val="bg1"/>
                  </a:solidFill>
                </a:rPr>
                <a:t>Fullmer</a:t>
              </a:r>
              <a:endParaRPr lang="en-US" sz="900" dirty="0">
                <a:solidFill>
                  <a:schemeClr val="bg1"/>
                </a:solidFill>
              </a:endParaRPr>
            </a:p>
          </p:txBody>
        </p:sp>
      </p:grpSp>
      <p:grpSp>
        <p:nvGrpSpPr>
          <p:cNvPr id="13" name="Group 12">
            <a:extLst>
              <a:ext uri="{FF2B5EF4-FFF2-40B4-BE49-F238E27FC236}">
                <a16:creationId xmlns:a16="http://schemas.microsoft.com/office/drawing/2014/main" id="{30B59798-6A7E-47D3-983B-6E55CA63B57F}"/>
              </a:ext>
            </a:extLst>
          </p:cNvPr>
          <p:cNvGrpSpPr/>
          <p:nvPr/>
        </p:nvGrpSpPr>
        <p:grpSpPr>
          <a:xfrm>
            <a:off x="9868800" y="207752"/>
            <a:ext cx="2596936" cy="2462199"/>
            <a:chOff x="9868800" y="207752"/>
            <a:chExt cx="2596936" cy="2462199"/>
          </a:xfrm>
        </p:grpSpPr>
        <p:pic>
          <p:nvPicPr>
            <p:cNvPr id="7" name="Picture 6">
              <a:extLst>
                <a:ext uri="{FF2B5EF4-FFF2-40B4-BE49-F238E27FC236}">
                  <a16:creationId xmlns:a16="http://schemas.microsoft.com/office/drawing/2014/main" id="{14C92ECA-89F9-41CE-9619-606EBE3795E8}"/>
                </a:ext>
              </a:extLst>
            </p:cNvPr>
            <p:cNvPicPr>
              <a:picLocks noChangeAspect="1"/>
            </p:cNvPicPr>
            <p:nvPr/>
          </p:nvPicPr>
          <p:blipFill rotWithShape="1">
            <a:blip r:embed="rId5">
              <a:extLst>
                <a:ext uri="{28A0092B-C50C-407E-A947-70E740481C1C}">
                  <a14:useLocalDpi xmlns:a14="http://schemas.microsoft.com/office/drawing/2010/main" val="0"/>
                </a:ext>
              </a:extLst>
            </a:blip>
            <a:srcRect t="5444" r="4934"/>
            <a:stretch/>
          </p:blipFill>
          <p:spPr>
            <a:xfrm>
              <a:off x="9868800" y="207752"/>
              <a:ext cx="1946844" cy="2278639"/>
            </a:xfrm>
            <a:prstGeom prst="rect">
              <a:avLst/>
            </a:prstGeom>
          </p:spPr>
        </p:pic>
        <p:sp>
          <p:nvSpPr>
            <p:cNvPr id="20" name="TextBox 19">
              <a:extLst>
                <a:ext uri="{FF2B5EF4-FFF2-40B4-BE49-F238E27FC236}">
                  <a16:creationId xmlns:a16="http://schemas.microsoft.com/office/drawing/2014/main" id="{387710F3-997E-4446-B1E8-3F0C2C6FA529}"/>
                </a:ext>
              </a:extLst>
            </p:cNvPr>
            <p:cNvSpPr txBox="1"/>
            <p:nvPr/>
          </p:nvSpPr>
          <p:spPr>
            <a:xfrm>
              <a:off x="10860348" y="2439119"/>
              <a:ext cx="1605388" cy="230832"/>
            </a:xfrm>
            <a:prstGeom prst="rect">
              <a:avLst/>
            </a:prstGeom>
            <a:noFill/>
          </p:spPr>
          <p:txBody>
            <a:bodyPr wrap="square" rtlCol="0">
              <a:spAutoFit/>
            </a:bodyPr>
            <a:lstStyle/>
            <a:p>
              <a:r>
                <a:rPr lang="en-US" sz="900" dirty="0">
                  <a:solidFill>
                    <a:schemeClr val="bg1"/>
                  </a:solidFill>
                </a:rPr>
                <a:t>James H. </a:t>
              </a:r>
              <a:r>
                <a:rPr lang="en-US" sz="900" dirty="0" err="1">
                  <a:solidFill>
                    <a:schemeClr val="bg1"/>
                  </a:solidFill>
                </a:rPr>
                <a:t>Fullmer</a:t>
              </a:r>
              <a:endParaRPr lang="en-US" sz="900" dirty="0">
                <a:solidFill>
                  <a:schemeClr val="bg1"/>
                </a:solidFill>
              </a:endParaRPr>
            </a:p>
          </p:txBody>
        </p:sp>
      </p:grpSp>
      <p:pic>
        <p:nvPicPr>
          <p:cNvPr id="9" name="Picture 8">
            <a:extLst>
              <a:ext uri="{FF2B5EF4-FFF2-40B4-BE49-F238E27FC236}">
                <a16:creationId xmlns:a16="http://schemas.microsoft.com/office/drawing/2014/main" id="{8107FEC6-9F35-4D13-8228-9C84B29E5B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9747" y="2232711"/>
            <a:ext cx="2337955" cy="2337955"/>
          </a:xfrm>
          <a:prstGeom prst="rect">
            <a:avLst/>
          </a:prstGeom>
        </p:spPr>
      </p:pic>
    </p:spTree>
    <p:extLst>
      <p:ext uri="{BB962C8B-B14F-4D97-AF65-F5344CB8AC3E}">
        <p14:creationId xmlns:p14="http://schemas.microsoft.com/office/powerpoint/2010/main" val="74534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37970C-8550-4003-9D94-D1BAA9A8B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221673" y="6550223"/>
            <a:ext cx="4191000" cy="307777"/>
          </a:xfrm>
          <a:prstGeom prst="rect">
            <a:avLst/>
          </a:prstGeom>
          <a:noFill/>
        </p:spPr>
        <p:txBody>
          <a:bodyPr wrap="square" rtlCol="0">
            <a:spAutoFit/>
          </a:bodyPr>
          <a:lstStyle/>
          <a:p>
            <a:r>
              <a:rPr lang="en-US" sz="1400" dirty="0">
                <a:solidFill>
                  <a:schemeClr val="bg1"/>
                </a:solidFill>
              </a:rPr>
              <a:t>Mosiah 27:24   </a:t>
            </a:r>
          </a:p>
        </p:txBody>
      </p:sp>
      <p:sp>
        <p:nvSpPr>
          <p:cNvPr id="24" name="TextBox 23"/>
          <p:cNvSpPr txBox="1"/>
          <p:nvPr/>
        </p:nvSpPr>
        <p:spPr>
          <a:xfrm>
            <a:off x="525174" y="980413"/>
            <a:ext cx="5645727" cy="2554545"/>
          </a:xfrm>
          <a:prstGeom prst="rect">
            <a:avLst/>
          </a:prstGeom>
          <a:noFill/>
        </p:spPr>
        <p:txBody>
          <a:bodyPr wrap="square" rtlCol="0">
            <a:spAutoFit/>
          </a:bodyPr>
          <a:lstStyle/>
          <a:p>
            <a:pPr fontAlgn="base"/>
            <a:r>
              <a:rPr lang="en-US" sz="3200" dirty="0">
                <a:solidFill>
                  <a:srgbClr val="FFFF00"/>
                </a:solidFill>
              </a:rPr>
              <a:t>How have you been changed through the Atonement as you have repented and done your best to follow the Savior?</a:t>
            </a:r>
          </a:p>
          <a:p>
            <a:r>
              <a:rPr lang="en-US" sz="3200" dirty="0">
                <a:solidFill>
                  <a:srgbClr val="FFFF00"/>
                </a:solidFill>
              </a:rPr>
              <a:t> </a:t>
            </a:r>
          </a:p>
        </p:txBody>
      </p:sp>
      <p:sp>
        <p:nvSpPr>
          <p:cNvPr id="6" name="TextBox 5"/>
          <p:cNvSpPr txBox="1"/>
          <p:nvPr/>
        </p:nvSpPr>
        <p:spPr>
          <a:xfrm>
            <a:off x="5562600" y="3962400"/>
            <a:ext cx="4518660" cy="3046988"/>
          </a:xfrm>
          <a:prstGeom prst="rect">
            <a:avLst/>
          </a:prstGeom>
          <a:noFill/>
        </p:spPr>
        <p:txBody>
          <a:bodyPr wrap="square" rtlCol="0">
            <a:spAutoFit/>
          </a:bodyPr>
          <a:lstStyle/>
          <a:p>
            <a:pPr fontAlgn="base"/>
            <a:r>
              <a:rPr lang="en-US" sz="3200" dirty="0">
                <a:solidFill>
                  <a:srgbClr val="FFFF00"/>
                </a:solidFill>
              </a:rPr>
              <a:t>What is one thing you can do to more fully come to the Lord so that you can be changed through the Atonement?</a:t>
            </a:r>
          </a:p>
          <a:p>
            <a:r>
              <a:rPr lang="en-US" sz="3200" dirty="0">
                <a:solidFill>
                  <a:srgbClr val="FFFF00"/>
                </a:solidFill>
              </a:rPr>
              <a:t> </a:t>
            </a:r>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Changing Through the Atonement</a:t>
            </a:r>
          </a:p>
        </p:txBody>
      </p:sp>
      <p:pic>
        <p:nvPicPr>
          <p:cNvPr id="3" name="Picture 2">
            <a:extLst>
              <a:ext uri="{FF2B5EF4-FFF2-40B4-BE49-F238E27FC236}">
                <a16:creationId xmlns:a16="http://schemas.microsoft.com/office/drawing/2014/main" id="{84605770-420C-4062-BDBB-E5C0EEE64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837" y="963208"/>
            <a:ext cx="4581525" cy="2571750"/>
          </a:xfrm>
          <a:prstGeom prst="rect">
            <a:avLst/>
          </a:prstGeom>
        </p:spPr>
      </p:pic>
      <p:pic>
        <p:nvPicPr>
          <p:cNvPr id="10" name="Picture 9">
            <a:extLst>
              <a:ext uri="{FF2B5EF4-FFF2-40B4-BE49-F238E27FC236}">
                <a16:creationId xmlns:a16="http://schemas.microsoft.com/office/drawing/2014/main" id="{A18C26B6-A012-4923-9E8C-A0DF3D20E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963" y="3418822"/>
            <a:ext cx="3486150" cy="3029646"/>
          </a:xfrm>
          <a:prstGeom prst="rect">
            <a:avLst/>
          </a:prstGeom>
        </p:spPr>
      </p:pic>
    </p:spTree>
    <p:extLst>
      <p:ext uri="{BB962C8B-B14F-4D97-AF65-F5344CB8AC3E}">
        <p14:creationId xmlns:p14="http://schemas.microsoft.com/office/powerpoint/2010/main" val="161711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2A02B7D-CB3B-4D40-9899-1096CED8C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114300" y="6539579"/>
            <a:ext cx="4191000" cy="307777"/>
          </a:xfrm>
          <a:prstGeom prst="rect">
            <a:avLst/>
          </a:prstGeom>
          <a:noFill/>
        </p:spPr>
        <p:txBody>
          <a:bodyPr wrap="square" rtlCol="0">
            <a:spAutoFit/>
          </a:bodyPr>
          <a:lstStyle/>
          <a:p>
            <a:r>
              <a:rPr lang="en-US" sz="1400" dirty="0">
                <a:solidFill>
                  <a:schemeClr val="bg1"/>
                </a:solidFill>
              </a:rPr>
              <a:t>Mosiah 27:32-37</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Restitution</a:t>
            </a:r>
          </a:p>
        </p:txBody>
      </p:sp>
      <p:sp>
        <p:nvSpPr>
          <p:cNvPr id="18" name="TextBox 17"/>
          <p:cNvSpPr txBox="1"/>
          <p:nvPr/>
        </p:nvSpPr>
        <p:spPr>
          <a:xfrm>
            <a:off x="5408468" y="1009613"/>
            <a:ext cx="5680364" cy="1754326"/>
          </a:xfrm>
          <a:prstGeom prst="rect">
            <a:avLst/>
          </a:prstGeom>
          <a:noFill/>
        </p:spPr>
        <p:txBody>
          <a:bodyPr wrap="square" rtlCol="0">
            <a:spAutoFit/>
          </a:bodyPr>
          <a:lstStyle/>
          <a:p>
            <a:r>
              <a:rPr lang="en-US" dirty="0">
                <a:solidFill>
                  <a:schemeClr val="bg1"/>
                </a:solidFill>
              </a:rPr>
              <a:t>Right the Wrong--Restitution</a:t>
            </a:r>
          </a:p>
          <a:p>
            <a:r>
              <a:rPr lang="en-US" dirty="0">
                <a:solidFill>
                  <a:schemeClr val="bg1"/>
                </a:solidFill>
              </a:rPr>
              <a:t>“The true spirit of repentance demands that he who injures [another] shall do everything in his power to right the wrong.”</a:t>
            </a:r>
          </a:p>
          <a:p>
            <a:r>
              <a:rPr lang="en-US" dirty="0">
                <a:solidFill>
                  <a:schemeClr val="bg1"/>
                </a:solidFill>
              </a:rPr>
              <a:t>Spencer W. Kimball</a:t>
            </a:r>
          </a:p>
          <a:p>
            <a:endParaRPr lang="en-US" dirty="0"/>
          </a:p>
        </p:txBody>
      </p:sp>
      <p:sp>
        <p:nvSpPr>
          <p:cNvPr id="9" name="TextBox 8"/>
          <p:cNvSpPr txBox="1"/>
          <p:nvPr/>
        </p:nvSpPr>
        <p:spPr>
          <a:xfrm>
            <a:off x="1524000" y="4302485"/>
            <a:ext cx="5569527" cy="2308324"/>
          </a:xfrm>
          <a:prstGeom prst="rect">
            <a:avLst/>
          </a:prstGeom>
          <a:noFill/>
        </p:spPr>
        <p:txBody>
          <a:bodyPr wrap="square" rtlCol="0">
            <a:spAutoFit/>
          </a:bodyPr>
          <a:lstStyle/>
          <a:p>
            <a:pPr fontAlgn="base"/>
            <a:r>
              <a:rPr lang="en-US" dirty="0">
                <a:solidFill>
                  <a:schemeClr val="bg1"/>
                </a:solidFill>
              </a:rPr>
              <a:t>Even those who rebel against the Lord and His teachings can be forgiven.</a:t>
            </a:r>
          </a:p>
          <a:p>
            <a:pPr fontAlgn="base"/>
            <a:endParaRPr lang="en-US" dirty="0">
              <a:solidFill>
                <a:schemeClr val="bg1"/>
              </a:solidFill>
            </a:endParaRPr>
          </a:p>
          <a:p>
            <a:pPr fontAlgn="base"/>
            <a:r>
              <a:rPr lang="en-US" dirty="0">
                <a:solidFill>
                  <a:schemeClr val="bg1"/>
                </a:solidFill>
              </a:rPr>
              <a:t>To truly repent, a person must do everything possible to repair the damage he or she has done. </a:t>
            </a:r>
          </a:p>
          <a:p>
            <a:pPr fontAlgn="base"/>
            <a:endParaRPr lang="en-US" dirty="0">
              <a:solidFill>
                <a:schemeClr val="bg1"/>
              </a:solidFill>
            </a:endParaRPr>
          </a:p>
          <a:p>
            <a:pPr fontAlgn="base"/>
            <a:r>
              <a:rPr lang="en-US" dirty="0">
                <a:solidFill>
                  <a:schemeClr val="bg1"/>
                </a:solidFill>
              </a:rPr>
              <a:t>Through the Atonement of Jesus Christ, we can be changed to a state of righteousness.</a:t>
            </a:r>
          </a:p>
        </p:txBody>
      </p:sp>
      <p:pic>
        <p:nvPicPr>
          <p:cNvPr id="8" name="Picture 7">
            <a:extLst>
              <a:ext uri="{FF2B5EF4-FFF2-40B4-BE49-F238E27FC236}">
                <a16:creationId xmlns:a16="http://schemas.microsoft.com/office/drawing/2014/main" id="{34D1C8B2-D6E1-4222-B790-D3B913937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0998" y="1935999"/>
            <a:ext cx="1531895" cy="2102601"/>
          </a:xfrm>
          <a:prstGeom prst="rect">
            <a:avLst/>
          </a:prstGeom>
        </p:spPr>
      </p:pic>
      <p:pic>
        <p:nvPicPr>
          <p:cNvPr id="12" name="Picture 11">
            <a:extLst>
              <a:ext uri="{FF2B5EF4-FFF2-40B4-BE49-F238E27FC236}">
                <a16:creationId xmlns:a16="http://schemas.microsoft.com/office/drawing/2014/main" id="{203829A4-EA19-47D8-9028-D0DD1F86D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8536" y="4381808"/>
            <a:ext cx="3229464" cy="2157771"/>
          </a:xfrm>
          <a:prstGeom prst="rect">
            <a:avLst/>
          </a:prstGeom>
        </p:spPr>
      </p:pic>
      <p:sp>
        <p:nvSpPr>
          <p:cNvPr id="19" name="Rectangle 18">
            <a:extLst>
              <a:ext uri="{FF2B5EF4-FFF2-40B4-BE49-F238E27FC236}">
                <a16:creationId xmlns:a16="http://schemas.microsoft.com/office/drawing/2014/main" id="{F50F4108-628A-4617-B904-6DE14B591B3F}"/>
              </a:ext>
            </a:extLst>
          </p:cNvPr>
          <p:cNvSpPr/>
          <p:nvPr/>
        </p:nvSpPr>
        <p:spPr>
          <a:xfrm>
            <a:off x="523009" y="963446"/>
            <a:ext cx="3782291" cy="923330"/>
          </a:xfrm>
          <a:prstGeom prst="rect">
            <a:avLst/>
          </a:prstGeom>
        </p:spPr>
        <p:txBody>
          <a:bodyPr wrap="square">
            <a:spAutoFit/>
          </a:bodyPr>
          <a:lstStyle/>
          <a:p>
            <a:r>
              <a:rPr lang="en-US" b="0" i="1" dirty="0">
                <a:solidFill>
                  <a:schemeClr val="bg1"/>
                </a:solidFill>
                <a:effectLst/>
                <a:latin typeface="Open Sans"/>
              </a:rPr>
              <a:t>restitution</a:t>
            </a:r>
            <a:r>
              <a:rPr lang="en-US" b="0" i="0" dirty="0">
                <a:solidFill>
                  <a:schemeClr val="bg1"/>
                </a:solidFill>
                <a:effectLst/>
                <a:latin typeface="Open Sans"/>
              </a:rPr>
              <a:t> = to the act of repairing damage that has been done and correcting our unwise choices</a:t>
            </a:r>
            <a:endParaRPr lang="en-US" dirty="0">
              <a:solidFill>
                <a:schemeClr val="bg1"/>
              </a:solidFill>
            </a:endParaRPr>
          </a:p>
        </p:txBody>
      </p:sp>
      <p:pic>
        <p:nvPicPr>
          <p:cNvPr id="15" name="Picture 14">
            <a:extLst>
              <a:ext uri="{FF2B5EF4-FFF2-40B4-BE49-F238E27FC236}">
                <a16:creationId xmlns:a16="http://schemas.microsoft.com/office/drawing/2014/main" id="{7B77BF0D-2FD3-4829-930F-E6D6E4122A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722" y="2019224"/>
            <a:ext cx="3332451" cy="2217182"/>
          </a:xfrm>
          <a:prstGeom prst="rect">
            <a:avLst/>
          </a:prstGeom>
        </p:spPr>
      </p:pic>
      <p:pic>
        <p:nvPicPr>
          <p:cNvPr id="23" name="Picture 22">
            <a:extLst>
              <a:ext uri="{FF2B5EF4-FFF2-40B4-BE49-F238E27FC236}">
                <a16:creationId xmlns:a16="http://schemas.microsoft.com/office/drawing/2014/main" id="{8922F92C-6583-4503-B747-9DAFF3DE48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721" y="2019223"/>
            <a:ext cx="3332451" cy="2217209"/>
          </a:xfrm>
          <a:prstGeom prst="rect">
            <a:avLst/>
          </a:prstGeom>
        </p:spPr>
      </p:pic>
    </p:spTree>
    <p:extLst>
      <p:ext uri="{BB962C8B-B14F-4D97-AF65-F5344CB8AC3E}">
        <p14:creationId xmlns:p14="http://schemas.microsoft.com/office/powerpoint/2010/main" val="61166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2A02B7D-CB3B-4D40-9899-1096CED8C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114300" y="6539579"/>
            <a:ext cx="4191000" cy="307777"/>
          </a:xfrm>
          <a:prstGeom prst="rect">
            <a:avLst/>
          </a:prstGeom>
          <a:noFill/>
        </p:spPr>
        <p:txBody>
          <a:bodyPr wrap="square" rtlCol="0">
            <a:spAutoFit/>
          </a:bodyPr>
          <a:lstStyle/>
          <a:p>
            <a:r>
              <a:rPr lang="en-US" sz="1400" dirty="0">
                <a:solidFill>
                  <a:schemeClr val="bg1"/>
                </a:solidFill>
              </a:rPr>
              <a:t>Mosiah 27:35</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To Truly Repent</a:t>
            </a:r>
          </a:p>
        </p:txBody>
      </p:sp>
      <p:grpSp>
        <p:nvGrpSpPr>
          <p:cNvPr id="13" name="Group 3">
            <a:extLst>
              <a:ext uri="{FF2B5EF4-FFF2-40B4-BE49-F238E27FC236}">
                <a16:creationId xmlns:a16="http://schemas.microsoft.com/office/drawing/2014/main" id="{A8467B5D-41FF-4159-9B96-4E9910CBF2A6}"/>
              </a:ext>
            </a:extLst>
          </p:cNvPr>
          <p:cNvGrpSpPr/>
          <p:nvPr/>
        </p:nvGrpSpPr>
        <p:grpSpPr>
          <a:xfrm>
            <a:off x="532259" y="640645"/>
            <a:ext cx="2668636" cy="3044643"/>
            <a:chOff x="71718" y="1120588"/>
            <a:chExt cx="3048000" cy="4572000"/>
          </a:xfrm>
        </p:grpSpPr>
        <p:grpSp>
          <p:nvGrpSpPr>
            <p:cNvPr id="14" name="Group 13">
              <a:extLst>
                <a:ext uri="{FF2B5EF4-FFF2-40B4-BE49-F238E27FC236}">
                  <a16:creationId xmlns:a16="http://schemas.microsoft.com/office/drawing/2014/main" id="{F769C3DD-DE84-4B3F-B176-46FF69A0A20B}"/>
                </a:ext>
              </a:extLst>
            </p:cNvPr>
            <p:cNvGrpSpPr/>
            <p:nvPr/>
          </p:nvGrpSpPr>
          <p:grpSpPr>
            <a:xfrm>
              <a:off x="71718" y="1120588"/>
              <a:ext cx="3048000" cy="4572000"/>
              <a:chOff x="838200" y="1066800"/>
              <a:chExt cx="2438400" cy="3352800"/>
            </a:xfrm>
          </p:grpSpPr>
          <p:sp>
            <p:nvSpPr>
              <p:cNvPr id="16" name="Rounded Rectangle 61">
                <a:extLst>
                  <a:ext uri="{FF2B5EF4-FFF2-40B4-BE49-F238E27FC236}">
                    <a16:creationId xmlns:a16="http://schemas.microsoft.com/office/drawing/2014/main" id="{20FFCD44-5AAE-479D-9E29-8ADA68644DC4}"/>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FB7A7190-DBF3-4819-B439-84F6E3F0FF86}"/>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CA296022-5083-4560-88AC-C64B8862AACC}"/>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a:extLst>
                  <a:ext uri="{FF2B5EF4-FFF2-40B4-BE49-F238E27FC236}">
                    <a16:creationId xmlns:a16="http://schemas.microsoft.com/office/drawing/2014/main" id="{CC40B822-2246-4F24-8383-A214ECB2ADC0}"/>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a:extLst>
                  <a:ext uri="{FF2B5EF4-FFF2-40B4-BE49-F238E27FC236}">
                    <a16:creationId xmlns:a16="http://schemas.microsoft.com/office/drawing/2014/main" id="{2B0EF978-2CD4-4282-979C-0F7F5932B1D1}"/>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a:extLst>
                  <a:ext uri="{FF2B5EF4-FFF2-40B4-BE49-F238E27FC236}">
                    <a16:creationId xmlns:a16="http://schemas.microsoft.com/office/drawing/2014/main" id="{C4409E6A-8CCC-473F-A099-F1884DF11690}"/>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a:extLst>
                  <a:ext uri="{FF2B5EF4-FFF2-40B4-BE49-F238E27FC236}">
                    <a16:creationId xmlns:a16="http://schemas.microsoft.com/office/drawing/2014/main" id="{5EA15E39-55A0-4C24-8055-F7C293925AB7}"/>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Plaque 8">
                <a:extLst>
                  <a:ext uri="{FF2B5EF4-FFF2-40B4-BE49-F238E27FC236}">
                    <a16:creationId xmlns:a16="http://schemas.microsoft.com/office/drawing/2014/main" id="{1188A041-C3B2-4710-8919-87F62153CFCD}"/>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9">
                <a:extLst>
                  <a:ext uri="{FF2B5EF4-FFF2-40B4-BE49-F238E27FC236}">
                    <a16:creationId xmlns:a16="http://schemas.microsoft.com/office/drawing/2014/main" id="{A9D6AB69-DF2E-4F29-ACAC-1868451962D1}"/>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aque 10">
                <a:extLst>
                  <a:ext uri="{FF2B5EF4-FFF2-40B4-BE49-F238E27FC236}">
                    <a16:creationId xmlns:a16="http://schemas.microsoft.com/office/drawing/2014/main" id="{DE4F988D-F79F-4496-831B-3D0538647CA5}"/>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632F1E6-05DD-4A7A-9252-942EBD5B037A}"/>
                </a:ext>
              </a:extLst>
            </p:cNvPr>
            <p:cNvSpPr txBox="1"/>
            <p:nvPr/>
          </p:nvSpPr>
          <p:spPr>
            <a:xfrm>
              <a:off x="928968" y="1639678"/>
              <a:ext cx="2132180" cy="3373869"/>
            </a:xfrm>
            <a:prstGeom prst="rect">
              <a:avLst/>
            </a:prstGeom>
            <a:noFill/>
          </p:spPr>
          <p:txBody>
            <a:bodyPr wrap="square" rtlCol="0">
              <a:spAutoFit/>
            </a:bodyPr>
            <a:lstStyle/>
            <a:p>
              <a:pPr algn="ctr"/>
              <a:r>
                <a:rPr lang="en-US" sz="2000" b="1" dirty="0"/>
                <a:t>To truly repent, a person must do everything possible to repair the damage he or she has done</a:t>
              </a:r>
              <a:endParaRPr lang="en-US" sz="2000" b="1" dirty="0">
                <a:solidFill>
                  <a:schemeClr val="bg2">
                    <a:lumMod val="25000"/>
                  </a:schemeClr>
                </a:solidFill>
                <a:latin typeface="Tempus Sans ITC" pitchFamily="82" charset="0"/>
              </a:endParaRPr>
            </a:p>
          </p:txBody>
        </p:sp>
      </p:grpSp>
      <p:sp>
        <p:nvSpPr>
          <p:cNvPr id="28" name="TextBox 27">
            <a:extLst>
              <a:ext uri="{FF2B5EF4-FFF2-40B4-BE49-F238E27FC236}">
                <a16:creationId xmlns:a16="http://schemas.microsoft.com/office/drawing/2014/main" id="{5E697A04-ECA0-4E0F-80B0-97455DDC2860}"/>
              </a:ext>
            </a:extLst>
          </p:cNvPr>
          <p:cNvSpPr txBox="1"/>
          <p:nvPr/>
        </p:nvSpPr>
        <p:spPr>
          <a:xfrm>
            <a:off x="4682026" y="1471001"/>
            <a:ext cx="6204510" cy="1569660"/>
          </a:xfrm>
          <a:prstGeom prst="rect">
            <a:avLst/>
          </a:prstGeom>
          <a:noFill/>
        </p:spPr>
        <p:txBody>
          <a:bodyPr wrap="square" rtlCol="0">
            <a:spAutoFit/>
          </a:bodyPr>
          <a:lstStyle/>
          <a:p>
            <a:pPr fontAlgn="base"/>
            <a:r>
              <a:rPr lang="en-US" sz="2400" dirty="0">
                <a:solidFill>
                  <a:schemeClr val="bg1"/>
                </a:solidFill>
              </a:rPr>
              <a:t>Alma the Younger and the sons of Mosiah travel throughout the land, striving to repair the injuries they had done and then try to strengthen the Church</a:t>
            </a:r>
          </a:p>
        </p:txBody>
      </p:sp>
      <p:pic>
        <p:nvPicPr>
          <p:cNvPr id="29" name="Picture 28">
            <a:extLst>
              <a:ext uri="{FF2B5EF4-FFF2-40B4-BE49-F238E27FC236}">
                <a16:creationId xmlns:a16="http://schemas.microsoft.com/office/drawing/2014/main" id="{33D3C248-FF8C-4FBF-AD37-6ED87517B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932" y="3546895"/>
            <a:ext cx="4349177" cy="2863208"/>
          </a:xfrm>
          <a:prstGeom prst="rect">
            <a:avLst/>
          </a:prstGeom>
        </p:spPr>
      </p:pic>
    </p:spTree>
    <p:extLst>
      <p:ext uri="{BB962C8B-B14F-4D97-AF65-F5344CB8AC3E}">
        <p14:creationId xmlns:p14="http://schemas.microsoft.com/office/powerpoint/2010/main" val="32197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E66A1C-0053-44D1-BF82-E48CFB79F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0" y="6578683"/>
            <a:ext cx="4191000" cy="307777"/>
          </a:xfrm>
          <a:prstGeom prst="rect">
            <a:avLst/>
          </a:prstGeom>
          <a:noFill/>
        </p:spPr>
        <p:txBody>
          <a:bodyPr wrap="square" rtlCol="0">
            <a:spAutoFit/>
          </a:bodyPr>
          <a:lstStyle/>
          <a:p>
            <a:r>
              <a:rPr lang="en-US" sz="1400" dirty="0">
                <a:solidFill>
                  <a:schemeClr val="bg1"/>
                </a:solidFill>
              </a:rPr>
              <a:t>Mosiah 27:32-37</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Labored Without Ceasing</a:t>
            </a:r>
          </a:p>
        </p:txBody>
      </p:sp>
      <p:sp>
        <p:nvSpPr>
          <p:cNvPr id="24" name="TextBox 23"/>
          <p:cNvSpPr txBox="1"/>
          <p:nvPr/>
        </p:nvSpPr>
        <p:spPr>
          <a:xfrm>
            <a:off x="235527" y="1009689"/>
            <a:ext cx="4772891" cy="923330"/>
          </a:xfrm>
          <a:prstGeom prst="rect">
            <a:avLst/>
          </a:prstGeom>
          <a:noFill/>
        </p:spPr>
        <p:txBody>
          <a:bodyPr wrap="square" rtlCol="0">
            <a:spAutoFit/>
          </a:bodyPr>
          <a:lstStyle/>
          <a:p>
            <a:pPr fontAlgn="base"/>
            <a:r>
              <a:rPr lang="en-US" dirty="0">
                <a:solidFill>
                  <a:schemeClr val="bg1"/>
                </a:solidFill>
              </a:rPr>
              <a:t>Strengthening the Church—Alma and the 4 brothers devoted their labors in preaching to the Lamanites throughout the land</a:t>
            </a:r>
          </a:p>
        </p:txBody>
      </p:sp>
      <p:sp>
        <p:nvSpPr>
          <p:cNvPr id="9" name="TextBox 8"/>
          <p:cNvSpPr txBox="1"/>
          <p:nvPr/>
        </p:nvSpPr>
        <p:spPr>
          <a:xfrm>
            <a:off x="5105399" y="990601"/>
            <a:ext cx="6615545" cy="2585323"/>
          </a:xfrm>
          <a:prstGeom prst="rect">
            <a:avLst/>
          </a:prstGeom>
          <a:noFill/>
        </p:spPr>
        <p:txBody>
          <a:bodyPr wrap="square" rtlCol="0">
            <a:spAutoFit/>
          </a:bodyPr>
          <a:lstStyle/>
          <a:p>
            <a:pPr fontAlgn="base"/>
            <a:r>
              <a:rPr lang="en-US" dirty="0">
                <a:solidFill>
                  <a:schemeClr val="bg1"/>
                </a:solidFill>
              </a:rPr>
              <a:t>Example:</a:t>
            </a:r>
          </a:p>
          <a:p>
            <a:pPr fontAlgn="base"/>
            <a:r>
              <a:rPr lang="en-US" dirty="0">
                <a:solidFill>
                  <a:schemeClr val="bg1"/>
                </a:solidFill>
              </a:rPr>
              <a:t>Apostle Paul—after he was converted he dwelt in Arabia for 3 years, then returned with full force to the teachings of the Savior and the Gospel</a:t>
            </a:r>
          </a:p>
          <a:p>
            <a:pPr fontAlgn="base"/>
            <a:endParaRPr lang="en-US" dirty="0">
              <a:solidFill>
                <a:schemeClr val="bg1"/>
              </a:solidFill>
            </a:endParaRPr>
          </a:p>
          <a:p>
            <a:pPr fontAlgn="base"/>
            <a:r>
              <a:rPr lang="en-US" dirty="0">
                <a:solidFill>
                  <a:schemeClr val="bg1"/>
                </a:solidFill>
              </a:rPr>
              <a:t>“But by the grace of God I am what I am: and his grace which </a:t>
            </a:r>
            <a:r>
              <a:rPr lang="en-US" i="1" dirty="0">
                <a:solidFill>
                  <a:schemeClr val="bg1"/>
                </a:solidFill>
              </a:rPr>
              <a:t>was bestowed</a:t>
            </a:r>
            <a:r>
              <a:rPr lang="en-US" dirty="0">
                <a:solidFill>
                  <a:schemeClr val="bg1"/>
                </a:solidFill>
              </a:rPr>
              <a:t> upon me was not in vain; but I </a:t>
            </a:r>
            <a:r>
              <a:rPr lang="en-US" dirty="0" err="1">
                <a:solidFill>
                  <a:schemeClr val="bg1"/>
                </a:solidFill>
              </a:rPr>
              <a:t>laboured</a:t>
            </a:r>
            <a:r>
              <a:rPr lang="en-US" dirty="0">
                <a:solidFill>
                  <a:schemeClr val="bg1"/>
                </a:solidFill>
              </a:rPr>
              <a:t> more abundantly than they all: yet not I, but the grace of God which was with me.”</a:t>
            </a:r>
          </a:p>
          <a:p>
            <a:pPr fontAlgn="base"/>
            <a:r>
              <a:rPr lang="en-US" dirty="0">
                <a:solidFill>
                  <a:schemeClr val="bg1"/>
                </a:solidFill>
              </a:rPr>
              <a:t>1 Corinthians 15:10</a:t>
            </a:r>
          </a:p>
        </p:txBody>
      </p:sp>
      <p:sp>
        <p:nvSpPr>
          <p:cNvPr id="8" name="TextBox 7"/>
          <p:cNvSpPr txBox="1"/>
          <p:nvPr/>
        </p:nvSpPr>
        <p:spPr>
          <a:xfrm>
            <a:off x="3010619" y="4460999"/>
            <a:ext cx="4925683" cy="2031325"/>
          </a:xfrm>
          <a:prstGeom prst="rect">
            <a:avLst/>
          </a:prstGeom>
          <a:noFill/>
        </p:spPr>
        <p:txBody>
          <a:bodyPr wrap="square" rtlCol="0">
            <a:spAutoFit/>
          </a:bodyPr>
          <a:lstStyle/>
          <a:p>
            <a:r>
              <a:rPr lang="en-US" dirty="0">
                <a:solidFill>
                  <a:schemeClr val="bg1"/>
                </a:solidFill>
              </a:rPr>
              <a:t>To the Brethren of the church:</a:t>
            </a:r>
          </a:p>
          <a:p>
            <a:r>
              <a:rPr lang="en-US" dirty="0">
                <a:solidFill>
                  <a:schemeClr val="bg1"/>
                </a:solidFill>
              </a:rPr>
              <a:t>“Let him know, that he which </a:t>
            </a:r>
            <a:r>
              <a:rPr lang="en-US" dirty="0" err="1">
                <a:solidFill>
                  <a:schemeClr val="bg1"/>
                </a:solidFill>
              </a:rPr>
              <a:t>converteth</a:t>
            </a:r>
            <a:r>
              <a:rPr lang="en-US" dirty="0">
                <a:solidFill>
                  <a:schemeClr val="bg1"/>
                </a:solidFill>
              </a:rPr>
              <a:t> the sinner from the error of his way shall save a soul from death, and shall hide a multitude of sins.”</a:t>
            </a:r>
          </a:p>
          <a:p>
            <a:r>
              <a:rPr lang="en-US" dirty="0">
                <a:solidFill>
                  <a:schemeClr val="bg1"/>
                </a:solidFill>
              </a:rPr>
              <a:t>James 5:20</a:t>
            </a:r>
          </a:p>
          <a:p>
            <a:r>
              <a:rPr lang="en-US" dirty="0">
                <a:solidFill>
                  <a:schemeClr val="bg1"/>
                </a:solidFill>
              </a:rPr>
              <a:t>The Hidden sins—the one who is doing the labors of conversion</a:t>
            </a:r>
          </a:p>
        </p:txBody>
      </p:sp>
      <p:pic>
        <p:nvPicPr>
          <p:cNvPr id="3" name="Picture 2">
            <a:extLst>
              <a:ext uri="{FF2B5EF4-FFF2-40B4-BE49-F238E27FC236}">
                <a16:creationId xmlns:a16="http://schemas.microsoft.com/office/drawing/2014/main" id="{66526B8F-4101-43B1-B614-270F2E402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492" y="3670281"/>
            <a:ext cx="2641008" cy="3016380"/>
          </a:xfrm>
          <a:prstGeom prst="rect">
            <a:avLst/>
          </a:prstGeom>
        </p:spPr>
      </p:pic>
      <p:pic>
        <p:nvPicPr>
          <p:cNvPr id="11" name="Picture 10">
            <a:extLst>
              <a:ext uri="{FF2B5EF4-FFF2-40B4-BE49-F238E27FC236}">
                <a16:creationId xmlns:a16="http://schemas.microsoft.com/office/drawing/2014/main" id="{AD5744BD-FBDE-42E5-B17D-9FBF1362B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875" y="2316719"/>
            <a:ext cx="2427614" cy="1939131"/>
          </a:xfrm>
          <a:prstGeom prst="rect">
            <a:avLst/>
          </a:prstGeom>
        </p:spPr>
      </p:pic>
    </p:spTree>
    <p:extLst>
      <p:ext uri="{BB962C8B-B14F-4D97-AF65-F5344CB8AC3E}">
        <p14:creationId xmlns:p14="http://schemas.microsoft.com/office/powerpoint/2010/main" val="412886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C434CA-8907-44F0-AB81-51D55050C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6" name="Rectangle 5"/>
          <p:cNvSpPr/>
          <p:nvPr/>
        </p:nvSpPr>
        <p:spPr>
          <a:xfrm>
            <a:off x="300513" y="1115291"/>
            <a:ext cx="5791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8857" y="0"/>
            <a:ext cx="8763000" cy="729430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We Must Be Born Again (1:55)</a:t>
            </a:r>
          </a:p>
          <a:p>
            <a:endParaRPr lang="en-US" dirty="0">
              <a:solidFill>
                <a:schemeClr val="bg1"/>
              </a:solidFill>
            </a:endParaRPr>
          </a:p>
          <a:p>
            <a:r>
              <a:rPr lang="en-US" dirty="0">
                <a:hlinkClick r:id="rId3"/>
              </a:rPr>
              <a:t>http://en.wikipedia.org/wiki/Freedom_of_religion</a:t>
            </a:r>
            <a:endParaRPr lang="en-US" dirty="0"/>
          </a:p>
          <a:p>
            <a:endParaRPr lang="en-US" dirty="0"/>
          </a:p>
          <a:p>
            <a:r>
              <a:rPr lang="en-US" dirty="0">
                <a:hlinkClick r:id="rId4"/>
              </a:rPr>
              <a:t>http://mormon.org/faq/no-paid-clergy</a:t>
            </a:r>
            <a:endParaRPr lang="en-US" dirty="0"/>
          </a:p>
          <a:p>
            <a:r>
              <a:rPr lang="en-US" dirty="0">
                <a:solidFill>
                  <a:schemeClr val="bg1"/>
                </a:solidFill>
              </a:rPr>
              <a:t>Joseph Fielding </a:t>
            </a:r>
            <a:r>
              <a:rPr lang="en-US" dirty="0" err="1">
                <a:solidFill>
                  <a:schemeClr val="bg1"/>
                </a:solidFill>
              </a:rPr>
              <a:t>McConkie</a:t>
            </a:r>
            <a:r>
              <a:rPr lang="en-US" dirty="0">
                <a:solidFill>
                  <a:schemeClr val="bg1"/>
                </a:solidFill>
              </a:rPr>
              <a:t> and Robert L. Millet Doctrinal Commentary on the Book of Mormon Vol. 2 p. 302, born again: 169-274</a:t>
            </a:r>
          </a:p>
          <a:p>
            <a:endParaRPr lang="en-US" dirty="0">
              <a:solidFill>
                <a:schemeClr val="bg1"/>
              </a:solidFill>
            </a:endParaRPr>
          </a:p>
          <a:p>
            <a:r>
              <a:rPr lang="en-US" dirty="0">
                <a:solidFill>
                  <a:schemeClr val="bg1"/>
                </a:solidFill>
              </a:rPr>
              <a:t>Who’s Who In the Book of Mormon Ed J. </a:t>
            </a:r>
            <a:r>
              <a:rPr lang="en-US" dirty="0" err="1">
                <a:solidFill>
                  <a:schemeClr val="bg1"/>
                </a:solidFill>
              </a:rPr>
              <a:t>Pinegar</a:t>
            </a:r>
            <a:r>
              <a:rPr lang="en-US" dirty="0">
                <a:solidFill>
                  <a:schemeClr val="bg1"/>
                </a:solidFill>
              </a:rPr>
              <a:t> and Richard J. Allen pp. 2-3, 12-13, 20, 150, </a:t>
            </a:r>
          </a:p>
          <a:p>
            <a:endParaRPr lang="en-US" dirty="0">
              <a:solidFill>
                <a:schemeClr val="bg1"/>
              </a:solidFill>
            </a:endParaRPr>
          </a:p>
          <a:p>
            <a:r>
              <a:rPr lang="en-US" dirty="0">
                <a:solidFill>
                  <a:schemeClr val="bg1"/>
                </a:solidFill>
              </a:rPr>
              <a:t>Joseph Smith History 1:20		Joseph Smith Teachings p. 162</a:t>
            </a:r>
          </a:p>
          <a:p>
            <a:endParaRPr lang="en-US" dirty="0">
              <a:solidFill>
                <a:schemeClr val="bg1"/>
              </a:solidFill>
            </a:endParaRPr>
          </a:p>
          <a:p>
            <a:r>
              <a:rPr lang="en-US" dirty="0">
                <a:solidFill>
                  <a:schemeClr val="bg1"/>
                </a:solidFill>
              </a:rPr>
              <a:t>Neal A. Maxwell BYU Fireside 12/2/84		Orson Pratt The Holy Spirit pp. 56-57</a:t>
            </a:r>
          </a:p>
          <a:p>
            <a:endParaRPr lang="en-US" dirty="0">
              <a:solidFill>
                <a:schemeClr val="bg1"/>
              </a:solidFill>
            </a:endParaRPr>
          </a:p>
          <a:p>
            <a:r>
              <a:rPr lang="en-US" dirty="0">
                <a:solidFill>
                  <a:schemeClr val="bg1"/>
                </a:solidFill>
              </a:rPr>
              <a:t>David A. </a:t>
            </a:r>
            <a:r>
              <a:rPr lang="en-US" dirty="0" err="1">
                <a:solidFill>
                  <a:schemeClr val="bg1"/>
                </a:solidFill>
              </a:rPr>
              <a:t>Bednar</a:t>
            </a:r>
            <a:r>
              <a:rPr lang="en-US" dirty="0">
                <a:solidFill>
                  <a:schemeClr val="bg1"/>
                </a:solidFill>
              </a:rPr>
              <a:t> (“Ye Must Be Born Again,”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2007, 21).</a:t>
            </a:r>
          </a:p>
          <a:p>
            <a:endParaRPr lang="en-US" dirty="0">
              <a:solidFill>
                <a:schemeClr val="bg1"/>
              </a:solidFill>
            </a:endParaRPr>
          </a:p>
          <a:p>
            <a:r>
              <a:rPr lang="en-US" dirty="0">
                <a:solidFill>
                  <a:schemeClr val="bg1"/>
                </a:solidFill>
              </a:rPr>
              <a:t>Bruce R. </a:t>
            </a:r>
            <a:r>
              <a:rPr lang="en-US" dirty="0" err="1">
                <a:solidFill>
                  <a:schemeClr val="bg1"/>
                </a:solidFill>
              </a:rPr>
              <a:t>McConkie</a:t>
            </a:r>
            <a:r>
              <a:rPr lang="en-US" dirty="0">
                <a:solidFill>
                  <a:schemeClr val="bg1"/>
                </a:solidFill>
              </a:rPr>
              <a:t> (“Jesus Christ and Him Crucified,” </a:t>
            </a:r>
            <a:r>
              <a:rPr lang="en-US" i="1" dirty="0">
                <a:solidFill>
                  <a:schemeClr val="bg1"/>
                </a:solidFill>
              </a:rPr>
              <a:t>Brigham Young University 1976 Speeches,</a:t>
            </a:r>
            <a:r>
              <a:rPr lang="en-US" dirty="0">
                <a:solidFill>
                  <a:schemeClr val="bg1"/>
                </a:solidFill>
              </a:rPr>
              <a:t> Sept. 5, 1976, 5–6, speeches.byu.edu).</a:t>
            </a:r>
          </a:p>
          <a:p>
            <a:endParaRPr lang="en-US" dirty="0">
              <a:solidFill>
                <a:schemeClr val="bg1"/>
              </a:solidFill>
            </a:endParaRPr>
          </a:p>
          <a:p>
            <a:r>
              <a:rPr lang="en-US" dirty="0">
                <a:solidFill>
                  <a:schemeClr val="bg1"/>
                </a:solidFill>
              </a:rPr>
              <a:t>Ezra T. Benson (“A Mighty Change of Heart,” </a:t>
            </a:r>
            <a:r>
              <a:rPr lang="en-US" i="1" dirty="0">
                <a:solidFill>
                  <a:schemeClr val="bg1"/>
                </a:solidFill>
              </a:rPr>
              <a:t>Ensign,</a:t>
            </a:r>
            <a:r>
              <a:rPr lang="en-US" dirty="0">
                <a:solidFill>
                  <a:schemeClr val="bg1"/>
                </a:solidFill>
              </a:rPr>
              <a:t> Oct. 1989, 5).</a:t>
            </a:r>
          </a:p>
          <a:p>
            <a:endParaRPr lang="en-US" dirty="0">
              <a:solidFill>
                <a:schemeClr val="bg1"/>
              </a:solidFill>
            </a:endParaRPr>
          </a:p>
          <a:p>
            <a:r>
              <a:rPr lang="en-US" dirty="0">
                <a:solidFill>
                  <a:schemeClr val="bg1"/>
                </a:solidFill>
              </a:rPr>
              <a:t>Spencer W. Kimball </a:t>
            </a:r>
            <a:r>
              <a:rPr lang="en-US" i="1" dirty="0">
                <a:solidFill>
                  <a:schemeClr val="bg1"/>
                </a:solidFill>
              </a:rPr>
              <a:t>Miracle of Forgiveness </a:t>
            </a:r>
            <a:r>
              <a:rPr lang="en-US" dirty="0">
                <a:solidFill>
                  <a:schemeClr val="bg1"/>
                </a:solidFill>
              </a:rPr>
              <a:t>p. 195</a:t>
            </a:r>
          </a:p>
          <a:p>
            <a:endParaRPr lang="en-US" dirty="0">
              <a:solidFill>
                <a:schemeClr val="bg1"/>
              </a:solidFill>
            </a:endParaRPr>
          </a:p>
        </p:txBody>
      </p:sp>
      <p:grpSp>
        <p:nvGrpSpPr>
          <p:cNvPr id="8" name="Group 7">
            <a:extLst>
              <a:ext uri="{FF2B5EF4-FFF2-40B4-BE49-F238E27FC236}">
                <a16:creationId xmlns:a16="http://schemas.microsoft.com/office/drawing/2014/main" id="{B0D3FDFB-B8C3-44A4-9CE2-74A96BBCF75D}"/>
              </a:ext>
            </a:extLst>
          </p:cNvPr>
          <p:cNvGrpSpPr/>
          <p:nvPr/>
        </p:nvGrpSpPr>
        <p:grpSpPr>
          <a:xfrm>
            <a:off x="4211780" y="0"/>
            <a:ext cx="789709" cy="1115291"/>
            <a:chOff x="7543800" y="3810000"/>
            <a:chExt cx="1143000" cy="1447800"/>
          </a:xfrm>
        </p:grpSpPr>
        <p:sp>
          <p:nvSpPr>
            <p:cNvPr id="9" name="Trapezoid 8">
              <a:extLst>
                <a:ext uri="{FF2B5EF4-FFF2-40B4-BE49-F238E27FC236}">
                  <a16:creationId xmlns:a16="http://schemas.microsoft.com/office/drawing/2014/main" id="{FED50B92-A119-4DC1-96CC-F525817AA21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F88938AB-6724-46EB-B07A-76DC6B92A88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4">
              <a:extLst>
                <a:ext uri="{FF2B5EF4-FFF2-40B4-BE49-F238E27FC236}">
                  <a16:creationId xmlns:a16="http://schemas.microsoft.com/office/drawing/2014/main" id="{C4940840-9B15-4A74-819D-B73FC67F65B1}"/>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
              <a:extLst>
                <a:ext uri="{FF2B5EF4-FFF2-40B4-BE49-F238E27FC236}">
                  <a16:creationId xmlns:a16="http://schemas.microsoft.com/office/drawing/2014/main" id="{176D7F5D-A9FF-4697-892D-73DCB53931B5}"/>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2">
              <a:extLst>
                <a:ext uri="{FF2B5EF4-FFF2-40B4-BE49-F238E27FC236}">
                  <a16:creationId xmlns:a16="http://schemas.microsoft.com/office/drawing/2014/main" id="{9AD48F5D-6DC1-4FF9-B4BE-F7A5F262EEC4}"/>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E24AC517-C424-4ABF-B57E-4C15DF0059D4}"/>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8A396F76-FC8E-4E6F-A712-BAFA4D766B4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2910802-99E6-4166-B6C7-D83BC12599B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3E29281-1913-45E0-A071-88DE90C85AD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5FCBF7-8A7C-40C7-BE4B-742DB296505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46FCC387-F73F-425B-B168-B9CF632468D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3">
              <a:extLst>
                <a:ext uri="{FF2B5EF4-FFF2-40B4-BE49-F238E27FC236}">
                  <a16:creationId xmlns:a16="http://schemas.microsoft.com/office/drawing/2014/main" id="{EF0F0322-1E3F-47E7-9177-2B131BF4D05B}"/>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DE5CBFC0-5D44-4510-89A4-7EE901B86C48}"/>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F314D259-3495-4B21-A628-63D85E16623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BB11B9D-FD9B-4AE2-8FC9-094CCC16A18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256D6CF-2F9C-48C0-8B64-F569928B484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44A3DE-D42C-4835-8592-563A00912EC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985ABAF0-8D06-4A7D-AF7A-400A1B3BDE0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49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6BA4A7-6373-4CFD-A954-555F746CB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249382" y="6613666"/>
            <a:ext cx="1371600" cy="307777"/>
          </a:xfrm>
          <a:prstGeom prst="rect">
            <a:avLst/>
          </a:prstGeom>
          <a:noFill/>
        </p:spPr>
        <p:txBody>
          <a:bodyPr wrap="square" rtlCol="0">
            <a:spAutoFit/>
          </a:bodyPr>
          <a:lstStyle/>
          <a:p>
            <a:r>
              <a:rPr lang="en-US" sz="1400" dirty="0">
                <a:solidFill>
                  <a:schemeClr val="bg1"/>
                </a:solidFill>
              </a:rPr>
              <a:t>Mosiah 27:2-3</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Proclamation Sent by Mosiah</a:t>
            </a:r>
          </a:p>
        </p:txBody>
      </p:sp>
      <p:sp>
        <p:nvSpPr>
          <p:cNvPr id="13" name="TextBox 12"/>
          <p:cNvSpPr txBox="1"/>
          <p:nvPr/>
        </p:nvSpPr>
        <p:spPr>
          <a:xfrm>
            <a:off x="6172200" y="2133601"/>
            <a:ext cx="4191000" cy="2246769"/>
          </a:xfrm>
          <a:prstGeom prst="rect">
            <a:avLst/>
          </a:prstGeom>
          <a:noFill/>
        </p:spPr>
        <p:txBody>
          <a:bodyPr wrap="square" rtlCol="0">
            <a:spAutoFit/>
          </a:bodyPr>
          <a:lstStyle/>
          <a:p>
            <a:r>
              <a:rPr lang="en-US" sz="2000" dirty="0">
                <a:solidFill>
                  <a:schemeClr val="bg1"/>
                </a:solidFill>
              </a:rPr>
              <a:t>“We claim the privileged of worshipping the Almighty God according to the dictates of our own conscience, and allow all men the same privilege, let them worship how, where, or what they may” </a:t>
            </a:r>
          </a:p>
          <a:p>
            <a:r>
              <a:rPr lang="en-US" sz="2000" dirty="0">
                <a:solidFill>
                  <a:schemeClr val="bg1"/>
                </a:solidFill>
              </a:rPr>
              <a:t>Article of Faith 1:11</a:t>
            </a:r>
          </a:p>
        </p:txBody>
      </p:sp>
      <p:sp>
        <p:nvSpPr>
          <p:cNvPr id="14" name="TextBox 13"/>
          <p:cNvSpPr txBox="1"/>
          <p:nvPr/>
        </p:nvSpPr>
        <p:spPr>
          <a:xfrm>
            <a:off x="2057400" y="4267200"/>
            <a:ext cx="3581400" cy="2154436"/>
          </a:xfrm>
          <a:prstGeom prst="rect">
            <a:avLst/>
          </a:prstGeom>
          <a:noFill/>
        </p:spPr>
        <p:txBody>
          <a:bodyPr wrap="square" rtlCol="0">
            <a:spAutoFit/>
          </a:bodyPr>
          <a:lstStyle/>
          <a:p>
            <a:r>
              <a:rPr lang="en-US" sz="2000" dirty="0">
                <a:solidFill>
                  <a:schemeClr val="bg1"/>
                </a:solidFill>
              </a:rPr>
              <a:t>“The spirit of one is peace, the spirit of the other is contention. Persecution is often born of the fear of detection, while patience and long-suffering are born of the confidence of the Spirit”</a:t>
            </a:r>
          </a:p>
          <a:p>
            <a:r>
              <a:rPr lang="en-US" sz="1400" dirty="0">
                <a:solidFill>
                  <a:schemeClr val="bg1"/>
                </a:solidFill>
              </a:rPr>
              <a:t>JFM and RLM</a:t>
            </a:r>
          </a:p>
        </p:txBody>
      </p:sp>
      <p:grpSp>
        <p:nvGrpSpPr>
          <p:cNvPr id="9" name="Group 8"/>
          <p:cNvGrpSpPr/>
          <p:nvPr/>
        </p:nvGrpSpPr>
        <p:grpSpPr>
          <a:xfrm>
            <a:off x="699655" y="947993"/>
            <a:ext cx="3962400" cy="2819400"/>
            <a:chOff x="228600" y="838200"/>
            <a:chExt cx="3962400" cy="2819400"/>
          </a:xfrm>
        </p:grpSpPr>
        <p:sp>
          <p:nvSpPr>
            <p:cNvPr id="15" name="Vertical Scroll 14"/>
            <p:cNvSpPr/>
            <p:nvPr/>
          </p:nvSpPr>
          <p:spPr>
            <a:xfrm>
              <a:off x="228600" y="838200"/>
              <a:ext cx="3962400" cy="2819400"/>
            </a:xfrm>
            <a:prstGeom prst="vertic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1524000"/>
              <a:ext cx="3200400" cy="1015663"/>
            </a:xfrm>
            <a:prstGeom prst="rect">
              <a:avLst/>
            </a:prstGeom>
            <a:noFill/>
          </p:spPr>
          <p:txBody>
            <a:bodyPr wrap="square" rtlCol="0">
              <a:spAutoFit/>
            </a:bodyPr>
            <a:lstStyle/>
            <a:p>
              <a:r>
                <a:rPr lang="en-US" sz="2000" dirty="0"/>
                <a:t>Any unbelievers should not persecute any of those who belong to the church of God</a:t>
              </a:r>
            </a:p>
          </p:txBody>
        </p:sp>
      </p:grpSp>
    </p:spTree>
    <p:extLst>
      <p:ext uri="{BB962C8B-B14F-4D97-AF65-F5344CB8AC3E}">
        <p14:creationId xmlns:p14="http://schemas.microsoft.com/office/powerpoint/2010/main" val="206262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97E626-DDD7-4498-8839-F63E7302E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Part of the 1</a:t>
            </a:r>
            <a:r>
              <a:rPr lang="en-US" sz="4800" baseline="30000" dirty="0">
                <a:solidFill>
                  <a:schemeClr val="bg1"/>
                </a:solidFill>
                <a:latin typeface="Calibri" panose="020F0502020204030204" pitchFamily="34" charset="0"/>
              </a:rPr>
              <a:t>st</a:t>
            </a:r>
            <a:r>
              <a:rPr lang="en-US" sz="4800" dirty="0">
                <a:solidFill>
                  <a:schemeClr val="bg1"/>
                </a:solidFill>
                <a:latin typeface="Calibri" panose="020F0502020204030204" pitchFamily="34" charset="0"/>
              </a:rPr>
              <a:t> Amendment</a:t>
            </a:r>
          </a:p>
        </p:txBody>
      </p:sp>
      <p:sp>
        <p:nvSpPr>
          <p:cNvPr id="12" name="TextBox 11"/>
          <p:cNvSpPr txBox="1"/>
          <p:nvPr/>
        </p:nvSpPr>
        <p:spPr>
          <a:xfrm>
            <a:off x="1238249" y="782136"/>
            <a:ext cx="7822623" cy="5016758"/>
          </a:xfrm>
          <a:prstGeom prst="rect">
            <a:avLst/>
          </a:prstGeom>
          <a:noFill/>
        </p:spPr>
        <p:txBody>
          <a:bodyPr wrap="square" rtlCol="0">
            <a:spAutoFit/>
          </a:bodyPr>
          <a:lstStyle/>
          <a:p>
            <a:r>
              <a:rPr lang="en-US" sz="2000" b="1" dirty="0">
                <a:solidFill>
                  <a:schemeClr val="bg1"/>
                </a:solidFill>
              </a:rPr>
              <a:t>Freedom of religion</a:t>
            </a:r>
            <a:r>
              <a:rPr lang="en-US" sz="2000" dirty="0">
                <a:solidFill>
                  <a:schemeClr val="bg1"/>
                </a:solidFill>
              </a:rPr>
              <a:t> or </a:t>
            </a:r>
            <a:r>
              <a:rPr lang="en-US" sz="2000" b="1" dirty="0">
                <a:solidFill>
                  <a:schemeClr val="bg1"/>
                </a:solidFill>
              </a:rPr>
              <a:t>Freedom of belief</a:t>
            </a:r>
            <a:r>
              <a:rPr lang="en-US" sz="2000" dirty="0">
                <a:solidFill>
                  <a:schemeClr val="bg1"/>
                </a:solidFill>
              </a:rPr>
              <a:t> is a principle that supports the freedom of an individual or community, in public or private, to manifest religion or belief in teaching, practice, worship, and observance; the concept is generally recognized also to include the freedom to change religion or not to follow any religion. The freedom to </a:t>
            </a:r>
            <a:r>
              <a:rPr lang="en-US" sz="2000" i="1" dirty="0">
                <a:solidFill>
                  <a:schemeClr val="bg1"/>
                </a:solidFill>
              </a:rPr>
              <a:t>leave</a:t>
            </a:r>
            <a:r>
              <a:rPr lang="en-US" sz="2000" dirty="0">
                <a:solidFill>
                  <a:schemeClr val="bg1"/>
                </a:solidFill>
              </a:rPr>
              <a:t> or discontinue membership in a religion or religious group —in religious terms called "apostasy" — is also a fundamental part of religious freedom, covered by Article 18 of the Universal Declaration of Human Rights.</a:t>
            </a:r>
          </a:p>
          <a:p>
            <a:r>
              <a:rPr lang="en-US" sz="2000" dirty="0">
                <a:solidFill>
                  <a:schemeClr val="bg1"/>
                </a:solidFill>
              </a:rPr>
              <a:t>Freedom of religion is considered by many people and nations to be a fundamental human right. In a country with a state religion, freedom of religion is generally considered to</a:t>
            </a:r>
          </a:p>
          <a:p>
            <a:r>
              <a:rPr lang="en-US" sz="2000" dirty="0">
                <a:solidFill>
                  <a:schemeClr val="bg1"/>
                </a:solidFill>
              </a:rPr>
              <a:t>mean that the government permits </a:t>
            </a:r>
          </a:p>
          <a:p>
            <a:r>
              <a:rPr lang="en-US" sz="2000" dirty="0">
                <a:solidFill>
                  <a:schemeClr val="bg1"/>
                </a:solidFill>
              </a:rPr>
              <a:t>religious practices of other sects </a:t>
            </a:r>
          </a:p>
          <a:p>
            <a:r>
              <a:rPr lang="en-US" sz="2000" dirty="0">
                <a:solidFill>
                  <a:schemeClr val="bg1"/>
                </a:solidFill>
              </a:rPr>
              <a:t>besides the state religion, and does </a:t>
            </a:r>
          </a:p>
          <a:p>
            <a:r>
              <a:rPr lang="en-US" sz="2000" dirty="0">
                <a:solidFill>
                  <a:schemeClr val="bg1"/>
                </a:solidFill>
              </a:rPr>
              <a:t>not persecute believers in other </a:t>
            </a:r>
          </a:p>
          <a:p>
            <a:r>
              <a:rPr lang="en-US" sz="2000" dirty="0">
                <a:solidFill>
                  <a:schemeClr val="bg1"/>
                </a:solidFill>
              </a:rPr>
              <a:t>faiths.</a:t>
            </a:r>
          </a:p>
        </p:txBody>
      </p:sp>
      <p:pic>
        <p:nvPicPr>
          <p:cNvPr id="3" name="Picture 2">
            <a:extLst>
              <a:ext uri="{FF2B5EF4-FFF2-40B4-BE49-F238E27FC236}">
                <a16:creationId xmlns:a16="http://schemas.microsoft.com/office/drawing/2014/main" id="{6F8E5AF2-585B-4DFD-8A94-539F1CC59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975" y="4046636"/>
            <a:ext cx="4733925" cy="2657475"/>
          </a:xfrm>
          <a:prstGeom prst="rect">
            <a:avLst/>
          </a:prstGeom>
        </p:spPr>
      </p:pic>
    </p:spTree>
    <p:extLst>
      <p:ext uri="{BB962C8B-B14F-4D97-AF65-F5344CB8AC3E}">
        <p14:creationId xmlns:p14="http://schemas.microsoft.com/office/powerpoint/2010/main" val="360710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5782C80-ED77-4F44-80B1-E554122BB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152400" y="6550223"/>
            <a:ext cx="1371600" cy="307777"/>
          </a:xfrm>
          <a:prstGeom prst="rect">
            <a:avLst/>
          </a:prstGeom>
          <a:noFill/>
        </p:spPr>
        <p:txBody>
          <a:bodyPr wrap="square" rtlCol="0">
            <a:spAutoFit/>
          </a:bodyPr>
          <a:lstStyle/>
          <a:p>
            <a:r>
              <a:rPr lang="en-US" sz="1400" dirty="0">
                <a:solidFill>
                  <a:schemeClr val="bg1"/>
                </a:solidFill>
              </a:rPr>
              <a:t>Mosiah 27:4-5</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Equality</a:t>
            </a:r>
          </a:p>
        </p:txBody>
      </p:sp>
      <p:grpSp>
        <p:nvGrpSpPr>
          <p:cNvPr id="10" name="Group 9"/>
          <p:cNvGrpSpPr/>
          <p:nvPr/>
        </p:nvGrpSpPr>
        <p:grpSpPr>
          <a:xfrm>
            <a:off x="1524000" y="762001"/>
            <a:ext cx="3429000" cy="2689325"/>
            <a:chOff x="228600" y="685800"/>
            <a:chExt cx="3962400" cy="2926618"/>
          </a:xfrm>
        </p:grpSpPr>
        <p:sp>
          <p:nvSpPr>
            <p:cNvPr id="15" name="Vertical Scroll 14"/>
            <p:cNvSpPr/>
            <p:nvPr/>
          </p:nvSpPr>
          <p:spPr>
            <a:xfrm>
              <a:off x="228600" y="685800"/>
              <a:ext cx="3962400" cy="2819400"/>
            </a:xfrm>
            <a:prstGeom prst="vertic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8867" y="1100418"/>
              <a:ext cx="3200400" cy="2512000"/>
            </a:xfrm>
            <a:prstGeom prst="rect">
              <a:avLst/>
            </a:prstGeom>
            <a:noFill/>
          </p:spPr>
          <p:txBody>
            <a:bodyPr wrap="square" rtlCol="0">
              <a:spAutoFit/>
            </a:bodyPr>
            <a:lstStyle/>
            <a:p>
              <a:r>
                <a:rPr lang="en-US" dirty="0"/>
                <a:t>There should be no pride or haughtiness disturb their peace--having or showing the insulting attitude of people who think that they are better, smarter, or more important than other people</a:t>
              </a:r>
            </a:p>
          </p:txBody>
        </p:sp>
      </p:grpSp>
      <p:grpSp>
        <p:nvGrpSpPr>
          <p:cNvPr id="11" name="Group 10"/>
          <p:cNvGrpSpPr/>
          <p:nvPr/>
        </p:nvGrpSpPr>
        <p:grpSpPr>
          <a:xfrm>
            <a:off x="6553200" y="1447801"/>
            <a:ext cx="3352800" cy="2689325"/>
            <a:chOff x="4648200" y="1752600"/>
            <a:chExt cx="3962400" cy="2926618"/>
          </a:xfrm>
        </p:grpSpPr>
        <p:sp>
          <p:nvSpPr>
            <p:cNvPr id="9" name="Vertical Scroll 8"/>
            <p:cNvSpPr/>
            <p:nvPr/>
          </p:nvSpPr>
          <p:spPr>
            <a:xfrm>
              <a:off x="4648200" y="1752600"/>
              <a:ext cx="3962400" cy="2819400"/>
            </a:xfrm>
            <a:prstGeom prst="vertic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98473" y="2167218"/>
              <a:ext cx="2971800" cy="2512000"/>
            </a:xfrm>
            <a:prstGeom prst="rect">
              <a:avLst/>
            </a:prstGeom>
            <a:noFill/>
          </p:spPr>
          <p:txBody>
            <a:bodyPr wrap="square" rtlCol="0">
              <a:spAutoFit/>
            </a:bodyPr>
            <a:lstStyle/>
            <a:p>
              <a:r>
                <a:rPr lang="en-US" dirty="0"/>
                <a:t>They should esteem his neighbor as himself—all souls of men are of equal worth. It is contrary to the spirit of heaven to hold one in greater esteem than another.</a:t>
              </a:r>
            </a:p>
          </p:txBody>
        </p:sp>
      </p:grpSp>
      <p:grpSp>
        <p:nvGrpSpPr>
          <p:cNvPr id="12" name="Group 11"/>
          <p:cNvGrpSpPr/>
          <p:nvPr/>
        </p:nvGrpSpPr>
        <p:grpSpPr>
          <a:xfrm>
            <a:off x="2514600" y="3810000"/>
            <a:ext cx="3276600" cy="2613124"/>
            <a:chOff x="4648200" y="1752600"/>
            <a:chExt cx="3962400" cy="2929866"/>
          </a:xfrm>
        </p:grpSpPr>
        <p:sp>
          <p:nvSpPr>
            <p:cNvPr id="16" name="Vertical Scroll 15"/>
            <p:cNvSpPr/>
            <p:nvPr/>
          </p:nvSpPr>
          <p:spPr>
            <a:xfrm>
              <a:off x="4648200" y="1752600"/>
              <a:ext cx="3962400" cy="2819400"/>
            </a:xfrm>
            <a:prstGeom prst="vertic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08944" y="2094345"/>
              <a:ext cx="3124200" cy="2588121"/>
            </a:xfrm>
            <a:prstGeom prst="rect">
              <a:avLst/>
            </a:prstGeom>
            <a:noFill/>
          </p:spPr>
          <p:txBody>
            <a:bodyPr wrap="square" rtlCol="0">
              <a:spAutoFit/>
            </a:bodyPr>
            <a:lstStyle/>
            <a:p>
              <a:r>
                <a:rPr lang="en-US" dirty="0"/>
                <a:t>Priests and teachers should labor with their own hands for their support—the servants of the Lord in all ages have been called and provide for themselves and their families</a:t>
              </a:r>
            </a:p>
          </p:txBody>
        </p:sp>
      </p:grpSp>
      <p:sp>
        <p:nvSpPr>
          <p:cNvPr id="18" name="TextBox 17"/>
          <p:cNvSpPr txBox="1"/>
          <p:nvPr/>
        </p:nvSpPr>
        <p:spPr>
          <a:xfrm>
            <a:off x="5943600" y="4343400"/>
            <a:ext cx="4724400" cy="2308324"/>
          </a:xfrm>
          <a:prstGeom prst="rect">
            <a:avLst/>
          </a:prstGeom>
          <a:noFill/>
        </p:spPr>
        <p:txBody>
          <a:bodyPr wrap="square" rtlCol="0">
            <a:spAutoFit/>
          </a:bodyPr>
          <a:lstStyle/>
          <a:p>
            <a:r>
              <a:rPr lang="en-US" sz="1600" dirty="0">
                <a:solidFill>
                  <a:schemeClr val="bg1"/>
                </a:solidFill>
              </a:rPr>
              <a:t>Members are organized into local congregations called wards or branches. These congregations are organized geographically, and members attend a ward or branch near their home. Congregations meet together on Sundays to worship. The leader of a congregation is a bishop or a branch president. He is not paid for his service, but he donates his time to serve the congregation.</a:t>
            </a:r>
          </a:p>
          <a:p>
            <a:r>
              <a:rPr lang="en-US" sz="1600" dirty="0">
                <a:solidFill>
                  <a:schemeClr val="bg1"/>
                </a:solidFill>
              </a:rPr>
              <a:t>Mormon.org</a:t>
            </a:r>
          </a:p>
        </p:txBody>
      </p:sp>
    </p:spTree>
    <p:extLst>
      <p:ext uri="{BB962C8B-B14F-4D97-AF65-F5344CB8AC3E}">
        <p14:creationId xmlns:p14="http://schemas.microsoft.com/office/powerpoint/2010/main" val="6053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BC3074FC-B76A-42F6-A0E0-7405AF228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10993676" y="6508550"/>
            <a:ext cx="1371600" cy="307777"/>
          </a:xfrm>
          <a:prstGeom prst="rect">
            <a:avLst/>
          </a:prstGeom>
          <a:noFill/>
        </p:spPr>
        <p:txBody>
          <a:bodyPr wrap="square" rtlCol="0">
            <a:spAutoFit/>
          </a:bodyPr>
          <a:lstStyle/>
          <a:p>
            <a:r>
              <a:rPr lang="en-US" sz="1400" dirty="0">
                <a:solidFill>
                  <a:schemeClr val="bg1"/>
                </a:solidFill>
              </a:rPr>
              <a:t>Who’s Who</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Alma, the Younger</a:t>
            </a:r>
          </a:p>
        </p:txBody>
      </p:sp>
      <p:grpSp>
        <p:nvGrpSpPr>
          <p:cNvPr id="11" name="Group 10"/>
          <p:cNvGrpSpPr/>
          <p:nvPr/>
        </p:nvGrpSpPr>
        <p:grpSpPr>
          <a:xfrm>
            <a:off x="9414144" y="1518911"/>
            <a:ext cx="1828800" cy="4343400"/>
            <a:chOff x="3429000" y="1066800"/>
            <a:chExt cx="1524000" cy="3766449"/>
          </a:xfrm>
        </p:grpSpPr>
        <p:grpSp>
          <p:nvGrpSpPr>
            <p:cNvPr id="12" name="Group 49"/>
            <p:cNvGrpSpPr/>
            <p:nvPr/>
          </p:nvGrpSpPr>
          <p:grpSpPr>
            <a:xfrm rot="9550070">
              <a:off x="4213978" y="4219465"/>
              <a:ext cx="304800" cy="613784"/>
              <a:chOff x="1295400" y="4546730"/>
              <a:chExt cx="409568" cy="689984"/>
            </a:xfrm>
          </p:grpSpPr>
          <p:sp>
            <p:nvSpPr>
              <p:cNvPr id="62" name="Oval 61"/>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2"/>
            <p:cNvGrpSpPr/>
            <p:nvPr/>
          </p:nvGrpSpPr>
          <p:grpSpPr>
            <a:xfrm rot="15885139">
              <a:off x="3977145" y="4210668"/>
              <a:ext cx="304800" cy="613784"/>
              <a:chOff x="1295400" y="4546730"/>
              <a:chExt cx="409568" cy="689984"/>
            </a:xfrm>
          </p:grpSpPr>
          <p:sp>
            <p:nvSpPr>
              <p:cNvPr id="60"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rapezoid 15"/>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31"/>
            <p:cNvGrpSpPr/>
            <p:nvPr/>
          </p:nvGrpSpPr>
          <p:grpSpPr>
            <a:xfrm rot="21151532">
              <a:off x="4409671" y="1410436"/>
              <a:ext cx="343204" cy="757299"/>
              <a:chOff x="1434718" y="4935165"/>
              <a:chExt cx="343204" cy="757299"/>
            </a:xfrm>
          </p:grpSpPr>
          <p:sp>
            <p:nvSpPr>
              <p:cNvPr id="57" name="Moon 5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9"/>
            <p:cNvGrpSpPr/>
            <p:nvPr/>
          </p:nvGrpSpPr>
          <p:grpSpPr>
            <a:xfrm rot="1653802">
              <a:off x="3690953" y="1480868"/>
              <a:ext cx="343204" cy="757299"/>
              <a:chOff x="1434718" y="4935165"/>
              <a:chExt cx="343204" cy="757299"/>
            </a:xfrm>
          </p:grpSpPr>
          <p:sp>
            <p:nvSpPr>
              <p:cNvPr id="54" name="Moon 53"/>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48"/>
            <p:cNvGrpSpPr/>
            <p:nvPr/>
          </p:nvGrpSpPr>
          <p:grpSpPr>
            <a:xfrm>
              <a:off x="3890818" y="3982130"/>
              <a:ext cx="609600" cy="164123"/>
              <a:chOff x="553453" y="4798401"/>
              <a:chExt cx="1858183" cy="519282"/>
            </a:xfrm>
          </p:grpSpPr>
          <p:sp>
            <p:nvSpPr>
              <p:cNvPr id="49" name="Frame 48"/>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ame 50"/>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53"/>
            <p:cNvGrpSpPr/>
            <p:nvPr/>
          </p:nvGrpSpPr>
          <p:grpSpPr>
            <a:xfrm rot="1653802">
              <a:off x="3691791" y="1315553"/>
              <a:ext cx="243277" cy="536804"/>
              <a:chOff x="1434718" y="4935165"/>
              <a:chExt cx="343204" cy="757299"/>
            </a:xfrm>
          </p:grpSpPr>
          <p:sp>
            <p:nvSpPr>
              <p:cNvPr id="46" name="Moon 45"/>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57"/>
            <p:cNvGrpSpPr/>
            <p:nvPr/>
          </p:nvGrpSpPr>
          <p:grpSpPr>
            <a:xfrm rot="20849912">
              <a:off x="4551016" y="1309696"/>
              <a:ext cx="243277" cy="536804"/>
              <a:chOff x="1434718" y="4935165"/>
              <a:chExt cx="343204" cy="757299"/>
            </a:xfrm>
          </p:grpSpPr>
          <p:sp>
            <p:nvSpPr>
              <p:cNvPr id="43" name="Moon 42"/>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359790" y="610137"/>
            <a:ext cx="8271553" cy="6247864"/>
          </a:xfrm>
          <a:prstGeom prst="rect">
            <a:avLst/>
          </a:prstGeom>
          <a:noFill/>
        </p:spPr>
        <p:txBody>
          <a:bodyPr wrap="square" rtlCol="0">
            <a:spAutoFit/>
          </a:bodyPr>
          <a:lstStyle/>
          <a:p>
            <a:r>
              <a:rPr lang="en-US" sz="1600" dirty="0">
                <a:solidFill>
                  <a:schemeClr val="bg1"/>
                </a:solidFill>
              </a:rPr>
              <a:t>He was the son of Alma the Elder</a:t>
            </a:r>
          </a:p>
          <a:p>
            <a:endParaRPr lang="en-US" sz="1600" dirty="0">
              <a:solidFill>
                <a:schemeClr val="bg1"/>
              </a:solidFill>
            </a:endParaRPr>
          </a:p>
          <a:p>
            <a:r>
              <a:rPr lang="en-US" sz="1600" dirty="0">
                <a:solidFill>
                  <a:schemeClr val="bg1"/>
                </a:solidFill>
              </a:rPr>
              <a:t>He was ‘numbered among the unbelievers’ (Mosiah 27:8)</a:t>
            </a:r>
          </a:p>
          <a:p>
            <a:endParaRPr lang="en-US" sz="1600" dirty="0">
              <a:solidFill>
                <a:schemeClr val="bg1"/>
              </a:solidFill>
            </a:endParaRPr>
          </a:p>
          <a:p>
            <a:r>
              <a:rPr lang="en-US" sz="1600" dirty="0">
                <a:solidFill>
                  <a:schemeClr val="bg1"/>
                </a:solidFill>
              </a:rPr>
              <a:t>He was visited by a heavenly messenger about 100-92 BC</a:t>
            </a:r>
          </a:p>
          <a:p>
            <a:endParaRPr lang="en-US" sz="1600" dirty="0">
              <a:solidFill>
                <a:schemeClr val="bg1"/>
              </a:solidFill>
            </a:endParaRPr>
          </a:p>
          <a:p>
            <a:r>
              <a:rPr lang="en-US" sz="1600" dirty="0">
                <a:solidFill>
                  <a:schemeClr val="bg1"/>
                </a:solidFill>
              </a:rPr>
              <a:t>He had a spiritual transformation and redirected his life to the service of God</a:t>
            </a:r>
          </a:p>
          <a:p>
            <a:endParaRPr lang="en-US" sz="1600" dirty="0">
              <a:solidFill>
                <a:schemeClr val="bg1"/>
              </a:solidFill>
            </a:endParaRPr>
          </a:p>
          <a:p>
            <a:r>
              <a:rPr lang="en-US" sz="1600" dirty="0">
                <a:solidFill>
                  <a:schemeClr val="bg1"/>
                </a:solidFill>
              </a:rPr>
              <a:t>He was appointed chief judge of the land around 91 BC</a:t>
            </a:r>
          </a:p>
          <a:p>
            <a:endParaRPr lang="en-US" sz="1600" dirty="0">
              <a:solidFill>
                <a:schemeClr val="bg1"/>
              </a:solidFill>
            </a:endParaRPr>
          </a:p>
          <a:p>
            <a:r>
              <a:rPr lang="en-US" sz="1600" dirty="0">
                <a:solidFill>
                  <a:schemeClr val="bg1"/>
                </a:solidFill>
              </a:rPr>
              <a:t>He defeated a conspirator </a:t>
            </a:r>
            <a:r>
              <a:rPr lang="en-US" sz="1600" dirty="0" err="1">
                <a:solidFill>
                  <a:schemeClr val="bg1"/>
                </a:solidFill>
              </a:rPr>
              <a:t>Amlici</a:t>
            </a:r>
            <a:endParaRPr lang="en-US" sz="1600" dirty="0">
              <a:solidFill>
                <a:schemeClr val="bg1"/>
              </a:solidFill>
            </a:endParaRPr>
          </a:p>
          <a:p>
            <a:endParaRPr lang="en-US" sz="1600" dirty="0">
              <a:solidFill>
                <a:schemeClr val="bg1"/>
              </a:solidFill>
            </a:endParaRPr>
          </a:p>
          <a:p>
            <a:r>
              <a:rPr lang="en-US" sz="1600" dirty="0">
                <a:solidFill>
                  <a:schemeClr val="bg1"/>
                </a:solidFill>
              </a:rPr>
              <a:t>He was consecrated high priest of the Church by his father (Alma 4:4; 5:3)</a:t>
            </a:r>
          </a:p>
          <a:p>
            <a:endParaRPr lang="en-US" sz="1600" dirty="0">
              <a:solidFill>
                <a:schemeClr val="bg1"/>
              </a:solidFill>
            </a:endParaRPr>
          </a:p>
          <a:p>
            <a:r>
              <a:rPr lang="en-US" sz="1600" dirty="0">
                <a:solidFill>
                  <a:schemeClr val="bg1"/>
                </a:solidFill>
              </a:rPr>
              <a:t>He later delegated his office to another to serve on a mission</a:t>
            </a:r>
          </a:p>
          <a:p>
            <a:endParaRPr lang="en-US" sz="1600" dirty="0">
              <a:solidFill>
                <a:schemeClr val="bg1"/>
              </a:solidFill>
            </a:endParaRPr>
          </a:p>
          <a:p>
            <a:r>
              <a:rPr lang="en-US" sz="1600" dirty="0">
                <a:solidFill>
                  <a:schemeClr val="bg1"/>
                </a:solidFill>
              </a:rPr>
              <a:t>He reformed the church in Zarahemla</a:t>
            </a:r>
          </a:p>
          <a:p>
            <a:endParaRPr lang="en-US" sz="1600" dirty="0">
              <a:solidFill>
                <a:schemeClr val="bg1"/>
              </a:solidFill>
            </a:endParaRPr>
          </a:p>
          <a:p>
            <a:r>
              <a:rPr lang="en-US" sz="1600" dirty="0">
                <a:solidFill>
                  <a:schemeClr val="bg1"/>
                </a:solidFill>
              </a:rPr>
              <a:t>He was rejected by the city of </a:t>
            </a:r>
            <a:r>
              <a:rPr lang="en-US" sz="1600" dirty="0" err="1">
                <a:solidFill>
                  <a:schemeClr val="bg1"/>
                </a:solidFill>
              </a:rPr>
              <a:t>Ammonihah</a:t>
            </a:r>
            <a:r>
              <a:rPr lang="en-US" sz="1600" dirty="0">
                <a:solidFill>
                  <a:schemeClr val="bg1"/>
                </a:solidFill>
              </a:rPr>
              <a:t> around 82 BC but stayed with </a:t>
            </a:r>
            <a:r>
              <a:rPr lang="en-US" sz="1600" dirty="0" err="1">
                <a:solidFill>
                  <a:schemeClr val="bg1"/>
                </a:solidFill>
              </a:rPr>
              <a:t>Amulek</a:t>
            </a:r>
            <a:r>
              <a:rPr lang="en-US" sz="1600" dirty="0">
                <a:solidFill>
                  <a:schemeClr val="bg1"/>
                </a:solidFill>
              </a:rPr>
              <a:t> and eventually converted </a:t>
            </a:r>
            <a:r>
              <a:rPr lang="en-US" sz="1600" dirty="0" err="1">
                <a:solidFill>
                  <a:schemeClr val="bg1"/>
                </a:solidFill>
              </a:rPr>
              <a:t>Zeezrom</a:t>
            </a:r>
            <a:endParaRPr lang="en-US" sz="1600" dirty="0">
              <a:solidFill>
                <a:schemeClr val="bg1"/>
              </a:solidFill>
            </a:endParaRPr>
          </a:p>
          <a:p>
            <a:endParaRPr lang="en-US" sz="1600" dirty="0">
              <a:solidFill>
                <a:schemeClr val="bg1"/>
              </a:solidFill>
            </a:endParaRPr>
          </a:p>
          <a:p>
            <a:r>
              <a:rPr lang="en-US" sz="1600" dirty="0">
                <a:solidFill>
                  <a:schemeClr val="bg1"/>
                </a:solidFill>
              </a:rPr>
              <a:t>He made a safe haven for the Anti-Levi-Nephites</a:t>
            </a:r>
          </a:p>
          <a:p>
            <a:endParaRPr lang="en-US" sz="1600" dirty="0">
              <a:solidFill>
                <a:schemeClr val="bg1"/>
              </a:solidFill>
            </a:endParaRPr>
          </a:p>
          <a:p>
            <a:r>
              <a:rPr lang="en-US" sz="1600" dirty="0">
                <a:solidFill>
                  <a:schemeClr val="bg1"/>
                </a:solidFill>
              </a:rPr>
              <a:t>He went to the land of </a:t>
            </a:r>
            <a:r>
              <a:rPr lang="en-US" sz="1600" dirty="0" err="1">
                <a:solidFill>
                  <a:schemeClr val="bg1"/>
                </a:solidFill>
              </a:rPr>
              <a:t>Melek</a:t>
            </a:r>
            <a:r>
              <a:rPr lang="en-US" sz="1600" dirty="0">
                <a:solidFill>
                  <a:schemeClr val="bg1"/>
                </a:solidFill>
              </a:rPr>
              <a:t>, but was never heard of again…presumable being translated like Moses (Alma 45:18-19)</a:t>
            </a:r>
          </a:p>
        </p:txBody>
      </p:sp>
    </p:spTree>
    <p:extLst>
      <p:ext uri="{BB962C8B-B14F-4D97-AF65-F5344CB8AC3E}">
        <p14:creationId xmlns:p14="http://schemas.microsoft.com/office/powerpoint/2010/main" val="25801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4">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4">
                                            <p:txEl>
                                              <p:pRg st="20" end="2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4">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8490935-0FDF-4287-ABD3-66268CA02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11000509" y="6550223"/>
            <a:ext cx="1371600" cy="307777"/>
          </a:xfrm>
          <a:prstGeom prst="rect">
            <a:avLst/>
          </a:prstGeom>
          <a:noFill/>
        </p:spPr>
        <p:txBody>
          <a:bodyPr wrap="square" rtlCol="0">
            <a:spAutoFit/>
          </a:bodyPr>
          <a:lstStyle/>
          <a:p>
            <a:r>
              <a:rPr lang="en-US" sz="1400" dirty="0">
                <a:solidFill>
                  <a:schemeClr val="bg1"/>
                </a:solidFill>
              </a:rPr>
              <a:t>Who’s Who</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err="1">
                <a:solidFill>
                  <a:schemeClr val="bg1"/>
                </a:solidFill>
                <a:latin typeface="Calibri" panose="020F0502020204030204" pitchFamily="34" charset="0"/>
              </a:rPr>
              <a:t>Ammon</a:t>
            </a:r>
            <a:endParaRPr lang="en-US" sz="4800" dirty="0">
              <a:solidFill>
                <a:schemeClr val="bg1"/>
              </a:solidFill>
              <a:latin typeface="Calibri" panose="020F0502020204030204" pitchFamily="34" charset="0"/>
            </a:endParaRPr>
          </a:p>
        </p:txBody>
      </p:sp>
      <p:sp>
        <p:nvSpPr>
          <p:cNvPr id="64" name="TextBox 63"/>
          <p:cNvSpPr txBox="1"/>
          <p:nvPr/>
        </p:nvSpPr>
        <p:spPr>
          <a:xfrm>
            <a:off x="401117" y="960341"/>
            <a:ext cx="7625115" cy="5262979"/>
          </a:xfrm>
          <a:prstGeom prst="rect">
            <a:avLst/>
          </a:prstGeom>
          <a:noFill/>
        </p:spPr>
        <p:txBody>
          <a:bodyPr wrap="square" rtlCol="0">
            <a:spAutoFit/>
          </a:bodyPr>
          <a:lstStyle/>
          <a:p>
            <a:r>
              <a:rPr lang="en-US" sz="1600" dirty="0">
                <a:solidFill>
                  <a:schemeClr val="bg1"/>
                </a:solidFill>
              </a:rPr>
              <a:t>He was the son of King Mosiah</a:t>
            </a:r>
          </a:p>
          <a:p>
            <a:endParaRPr lang="en-US" sz="1600" dirty="0">
              <a:solidFill>
                <a:schemeClr val="bg1"/>
              </a:solidFill>
            </a:endParaRPr>
          </a:p>
          <a:p>
            <a:r>
              <a:rPr lang="en-US" sz="1600" dirty="0">
                <a:solidFill>
                  <a:schemeClr val="bg1"/>
                </a:solidFill>
              </a:rPr>
              <a:t>He was ‘numbered among the unbelievers’ (Mosiah 27:8)</a:t>
            </a:r>
          </a:p>
          <a:p>
            <a:endParaRPr lang="en-US" sz="1600" dirty="0">
              <a:solidFill>
                <a:schemeClr val="bg1"/>
              </a:solidFill>
            </a:endParaRPr>
          </a:p>
          <a:p>
            <a:r>
              <a:rPr lang="en-US" sz="1600" dirty="0">
                <a:solidFill>
                  <a:schemeClr val="bg1"/>
                </a:solidFill>
              </a:rPr>
              <a:t>He was visited by a heavenly messenger  and called to repent</a:t>
            </a:r>
          </a:p>
          <a:p>
            <a:endParaRPr lang="en-US" sz="1600" dirty="0">
              <a:solidFill>
                <a:schemeClr val="bg1"/>
              </a:solidFill>
            </a:endParaRPr>
          </a:p>
          <a:p>
            <a:r>
              <a:rPr lang="en-US" sz="1600" dirty="0">
                <a:solidFill>
                  <a:schemeClr val="bg1"/>
                </a:solidFill>
              </a:rPr>
              <a:t>He had a desire to serve a mission to declare the gospel to “every creature”</a:t>
            </a:r>
          </a:p>
          <a:p>
            <a:endParaRPr lang="en-US" sz="1600" dirty="0">
              <a:solidFill>
                <a:schemeClr val="bg1"/>
              </a:solidFill>
            </a:endParaRPr>
          </a:p>
          <a:p>
            <a:r>
              <a:rPr lang="en-US" sz="1600" dirty="0">
                <a:solidFill>
                  <a:schemeClr val="bg1"/>
                </a:solidFill>
              </a:rPr>
              <a:t>He went with the others to the Lamanites for 14 years  from around 92-77 BC</a:t>
            </a:r>
          </a:p>
          <a:p>
            <a:r>
              <a:rPr lang="en-US" sz="1600" dirty="0">
                <a:solidFill>
                  <a:schemeClr val="bg1"/>
                </a:solidFill>
              </a:rPr>
              <a:t>(Alma 17:4)</a:t>
            </a:r>
          </a:p>
          <a:p>
            <a:endParaRPr lang="en-US" sz="1600" dirty="0">
              <a:solidFill>
                <a:schemeClr val="bg1"/>
              </a:solidFill>
            </a:endParaRPr>
          </a:p>
          <a:p>
            <a:r>
              <a:rPr lang="en-US" sz="1600" dirty="0">
                <a:solidFill>
                  <a:schemeClr val="bg1"/>
                </a:solidFill>
              </a:rPr>
              <a:t>He went to the land of Ishmael and gained the respect of King </a:t>
            </a:r>
            <a:r>
              <a:rPr lang="en-US" sz="1600" dirty="0" err="1">
                <a:solidFill>
                  <a:schemeClr val="bg1"/>
                </a:solidFill>
              </a:rPr>
              <a:t>Lamoni</a:t>
            </a:r>
            <a:r>
              <a:rPr lang="en-US" sz="1600" dirty="0">
                <a:solidFill>
                  <a:schemeClr val="bg1"/>
                </a:solidFill>
              </a:rPr>
              <a:t> and defended the royal flocks and herds</a:t>
            </a:r>
          </a:p>
          <a:p>
            <a:endParaRPr lang="en-US" sz="1600" dirty="0">
              <a:solidFill>
                <a:schemeClr val="bg1"/>
              </a:solidFill>
            </a:endParaRPr>
          </a:p>
          <a:p>
            <a:r>
              <a:rPr lang="en-US" sz="1600" dirty="0">
                <a:solidFill>
                  <a:schemeClr val="bg1"/>
                </a:solidFill>
              </a:rPr>
              <a:t>King </a:t>
            </a:r>
            <a:r>
              <a:rPr lang="en-US" sz="1600" dirty="0" err="1">
                <a:solidFill>
                  <a:schemeClr val="bg1"/>
                </a:solidFill>
              </a:rPr>
              <a:t>Lamoni</a:t>
            </a:r>
            <a:r>
              <a:rPr lang="en-US" sz="1600" dirty="0">
                <a:solidFill>
                  <a:schemeClr val="bg1"/>
                </a:solidFill>
              </a:rPr>
              <a:t> was converted</a:t>
            </a:r>
          </a:p>
          <a:p>
            <a:endParaRPr lang="en-US" sz="1600" dirty="0">
              <a:solidFill>
                <a:schemeClr val="bg1"/>
              </a:solidFill>
            </a:endParaRPr>
          </a:p>
          <a:p>
            <a:r>
              <a:rPr lang="en-US" sz="1600" dirty="0">
                <a:solidFill>
                  <a:schemeClr val="bg1"/>
                </a:solidFill>
              </a:rPr>
              <a:t>He was sent to free his brethren who were in the land of </a:t>
            </a:r>
            <a:r>
              <a:rPr lang="en-US" sz="1600" dirty="0" err="1">
                <a:solidFill>
                  <a:schemeClr val="bg1"/>
                </a:solidFill>
              </a:rPr>
              <a:t>Middoni</a:t>
            </a:r>
            <a:endParaRPr lang="en-US" sz="1600" dirty="0">
              <a:solidFill>
                <a:schemeClr val="bg1"/>
              </a:solidFill>
            </a:endParaRPr>
          </a:p>
          <a:p>
            <a:endParaRPr lang="en-US" sz="1600" dirty="0">
              <a:solidFill>
                <a:schemeClr val="bg1"/>
              </a:solidFill>
            </a:endParaRPr>
          </a:p>
          <a:p>
            <a:r>
              <a:rPr lang="en-US" sz="1600" dirty="0">
                <a:solidFill>
                  <a:schemeClr val="bg1"/>
                </a:solidFill>
              </a:rPr>
              <a:t>He set the stage for King </a:t>
            </a:r>
            <a:r>
              <a:rPr lang="en-US" sz="1600" dirty="0" err="1">
                <a:solidFill>
                  <a:schemeClr val="bg1"/>
                </a:solidFill>
              </a:rPr>
              <a:t>Lamoni’s</a:t>
            </a:r>
            <a:r>
              <a:rPr lang="en-US" sz="1600" dirty="0">
                <a:solidFill>
                  <a:schemeClr val="bg1"/>
                </a:solidFill>
              </a:rPr>
              <a:t> father (king over all the Lamanites) to be converted</a:t>
            </a:r>
          </a:p>
          <a:p>
            <a:endParaRPr lang="en-US" sz="1600" dirty="0">
              <a:solidFill>
                <a:schemeClr val="bg1"/>
              </a:solidFill>
            </a:endParaRPr>
          </a:p>
          <a:p>
            <a:r>
              <a:rPr lang="en-US" sz="1600" dirty="0">
                <a:solidFill>
                  <a:schemeClr val="bg1"/>
                </a:solidFill>
              </a:rPr>
              <a:t>He assisted in the conversion of the Anti-Lehi-Nephites—becoming the people of </a:t>
            </a:r>
            <a:r>
              <a:rPr lang="en-US" sz="1600" dirty="0" err="1">
                <a:solidFill>
                  <a:schemeClr val="bg1"/>
                </a:solidFill>
              </a:rPr>
              <a:t>Ammon</a:t>
            </a:r>
            <a:endParaRPr lang="en-US" sz="1600" dirty="0">
              <a:solidFill>
                <a:schemeClr val="bg1"/>
              </a:solidFill>
            </a:endParaRPr>
          </a:p>
        </p:txBody>
      </p:sp>
      <p:grpSp>
        <p:nvGrpSpPr>
          <p:cNvPr id="118" name="Group 117"/>
          <p:cNvGrpSpPr/>
          <p:nvPr/>
        </p:nvGrpSpPr>
        <p:grpSpPr>
          <a:xfrm>
            <a:off x="8382000" y="1676400"/>
            <a:ext cx="1828800" cy="3886200"/>
            <a:chOff x="2971800" y="685800"/>
            <a:chExt cx="1353845" cy="2971800"/>
          </a:xfrm>
        </p:grpSpPr>
        <p:sp>
          <p:nvSpPr>
            <p:cNvPr id="119" name="Oval 118"/>
            <p:cNvSpPr/>
            <p:nvPr/>
          </p:nvSpPr>
          <p:spPr>
            <a:xfrm>
              <a:off x="2971800" y="2514600"/>
              <a:ext cx="181486" cy="347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Manual Operation 119"/>
            <p:cNvSpPr/>
            <p:nvPr/>
          </p:nvSpPr>
          <p:spPr>
            <a:xfrm rot="12279233">
              <a:off x="3100192" y="1695045"/>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8242526">
              <a:off x="4105157" y="2457487"/>
              <a:ext cx="183075" cy="2579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Manual Operation 121"/>
            <p:cNvSpPr/>
            <p:nvPr/>
          </p:nvSpPr>
          <p:spPr>
            <a:xfrm rot="8993220" flipH="1">
              <a:off x="3747231" y="1609321"/>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3124200" y="1676400"/>
              <a:ext cx="914400" cy="1676400"/>
            </a:xfrm>
            <a:prstGeom prst="trapezoid">
              <a:avLst>
                <a:gd name="adj" fmla="val 3381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p:cNvSpPr/>
            <p:nvPr/>
          </p:nvSpPr>
          <p:spPr>
            <a:xfrm rot="20835976" flipH="1">
              <a:off x="3689855" y="858790"/>
              <a:ext cx="513671" cy="1041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Extract 127"/>
            <p:cNvSpPr/>
            <p:nvPr/>
          </p:nvSpPr>
          <p:spPr>
            <a:xfrm rot="10800000">
              <a:off x="3425514" y="1624390"/>
              <a:ext cx="317600" cy="446314"/>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entagon 131"/>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p:cNvSpPr/>
            <p:nvPr/>
          </p:nvSpPr>
          <p:spPr>
            <a:xfrm rot="308159">
              <a:off x="3018359" y="856670"/>
              <a:ext cx="460201" cy="106082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289400" y="830943"/>
              <a:ext cx="589829" cy="9422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rot="16200000" flipH="1">
              <a:off x="3435248" y="403838"/>
              <a:ext cx="343505" cy="90742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3124200" y="838200"/>
              <a:ext cx="952800" cy="14877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entagon 137"/>
            <p:cNvSpPr/>
            <p:nvPr/>
          </p:nvSpPr>
          <p:spPr>
            <a:xfrm>
              <a:off x="3198657"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entagon 138"/>
            <p:cNvSpPr/>
            <p:nvPr/>
          </p:nvSpPr>
          <p:spPr>
            <a:xfrm>
              <a:off x="3380143"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entagon 139"/>
            <p:cNvSpPr/>
            <p:nvPr/>
          </p:nvSpPr>
          <p:spPr>
            <a:xfrm>
              <a:off x="3561629"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entagon 140"/>
            <p:cNvSpPr/>
            <p:nvPr/>
          </p:nvSpPr>
          <p:spPr>
            <a:xfrm>
              <a:off x="3743114"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Pentagon 141"/>
            <p:cNvSpPr/>
            <p:nvPr/>
          </p:nvSpPr>
          <p:spPr>
            <a:xfrm>
              <a:off x="3924600" y="3310467"/>
              <a:ext cx="90743"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598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8"/>
                                        </p:tgtEl>
                                        <p:attrNameLst>
                                          <p:attrName>style.visibility</p:attrName>
                                        </p:attrNameLst>
                                      </p:cBhvr>
                                      <p:to>
                                        <p:strVal val="visible"/>
                                      </p:to>
                                    </p:set>
                                    <p:animEffect transition="in" filter="wipe(down)">
                                      <p:cBhvr>
                                        <p:cTn id="9" dur="580">
                                          <p:stCondLst>
                                            <p:cond delay="0"/>
                                          </p:stCondLst>
                                        </p:cTn>
                                        <p:tgtEl>
                                          <p:spTgt spid="118"/>
                                        </p:tgtEl>
                                      </p:cBhvr>
                                    </p:animEffect>
                                    <p:anim calcmode="lin" valueType="num">
                                      <p:cBhvr>
                                        <p:cTn id="10" dur="1822"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8"/>
                                        </p:tgtEl>
                                        <p:attrNameLst>
                                          <p:attrName>ppt_y</p:attrName>
                                        </p:attrNameLst>
                                      </p:cBhvr>
                                      <p:tavLst>
                                        <p:tav tm="0" fmla="#ppt_y-sin(pi*$)/81">
                                          <p:val>
                                            <p:fltVal val="0"/>
                                          </p:val>
                                        </p:tav>
                                        <p:tav tm="100000">
                                          <p:val>
                                            <p:fltVal val="1"/>
                                          </p:val>
                                        </p:tav>
                                      </p:tavLst>
                                    </p:anim>
                                    <p:animScale>
                                      <p:cBhvr>
                                        <p:cTn id="15" dur="26">
                                          <p:stCondLst>
                                            <p:cond delay="650"/>
                                          </p:stCondLst>
                                        </p:cTn>
                                        <p:tgtEl>
                                          <p:spTgt spid="118"/>
                                        </p:tgtEl>
                                      </p:cBhvr>
                                      <p:to x="100000" y="60000"/>
                                    </p:animScale>
                                    <p:animScale>
                                      <p:cBhvr>
                                        <p:cTn id="16" dur="166" decel="50000">
                                          <p:stCondLst>
                                            <p:cond delay="676"/>
                                          </p:stCondLst>
                                        </p:cTn>
                                        <p:tgtEl>
                                          <p:spTgt spid="118"/>
                                        </p:tgtEl>
                                      </p:cBhvr>
                                      <p:to x="100000" y="100000"/>
                                    </p:animScale>
                                    <p:animScale>
                                      <p:cBhvr>
                                        <p:cTn id="17" dur="26">
                                          <p:stCondLst>
                                            <p:cond delay="1312"/>
                                          </p:stCondLst>
                                        </p:cTn>
                                        <p:tgtEl>
                                          <p:spTgt spid="118"/>
                                        </p:tgtEl>
                                      </p:cBhvr>
                                      <p:to x="100000" y="80000"/>
                                    </p:animScale>
                                    <p:animScale>
                                      <p:cBhvr>
                                        <p:cTn id="18" dur="166" decel="50000">
                                          <p:stCondLst>
                                            <p:cond delay="1338"/>
                                          </p:stCondLst>
                                        </p:cTn>
                                        <p:tgtEl>
                                          <p:spTgt spid="118"/>
                                        </p:tgtEl>
                                      </p:cBhvr>
                                      <p:to x="100000" y="100000"/>
                                    </p:animScale>
                                    <p:animScale>
                                      <p:cBhvr>
                                        <p:cTn id="19" dur="26">
                                          <p:stCondLst>
                                            <p:cond delay="1642"/>
                                          </p:stCondLst>
                                        </p:cTn>
                                        <p:tgtEl>
                                          <p:spTgt spid="118"/>
                                        </p:tgtEl>
                                      </p:cBhvr>
                                      <p:to x="100000" y="90000"/>
                                    </p:animScale>
                                    <p:animScale>
                                      <p:cBhvr>
                                        <p:cTn id="20" dur="166" decel="50000">
                                          <p:stCondLst>
                                            <p:cond delay="1668"/>
                                          </p:stCondLst>
                                        </p:cTn>
                                        <p:tgtEl>
                                          <p:spTgt spid="118"/>
                                        </p:tgtEl>
                                      </p:cBhvr>
                                      <p:to x="100000" y="100000"/>
                                    </p:animScale>
                                    <p:animScale>
                                      <p:cBhvr>
                                        <p:cTn id="21" dur="26">
                                          <p:stCondLst>
                                            <p:cond delay="1808"/>
                                          </p:stCondLst>
                                        </p:cTn>
                                        <p:tgtEl>
                                          <p:spTgt spid="118"/>
                                        </p:tgtEl>
                                      </p:cBhvr>
                                      <p:to x="100000" y="95000"/>
                                    </p:animScale>
                                    <p:animScale>
                                      <p:cBhvr>
                                        <p:cTn id="22" dur="166" decel="50000">
                                          <p:stCondLst>
                                            <p:cond delay="1834"/>
                                          </p:stCondLst>
                                        </p:cTn>
                                        <p:tgtEl>
                                          <p:spTgt spid="11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4">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4">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4">
                                            <p:txEl>
                                              <p:pRg st="15" end="1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4">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4">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15B33F90-586B-4995-989C-9479A1853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10653995" y="6530148"/>
            <a:ext cx="1371600" cy="307777"/>
          </a:xfrm>
          <a:prstGeom prst="rect">
            <a:avLst/>
          </a:prstGeom>
          <a:noFill/>
        </p:spPr>
        <p:txBody>
          <a:bodyPr wrap="square" rtlCol="0">
            <a:spAutoFit/>
          </a:bodyPr>
          <a:lstStyle/>
          <a:p>
            <a:r>
              <a:rPr lang="en-US" sz="1400" dirty="0">
                <a:solidFill>
                  <a:schemeClr val="bg1"/>
                </a:solidFill>
              </a:rPr>
              <a:t>Who’s Who</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Aaron</a:t>
            </a:r>
          </a:p>
        </p:txBody>
      </p:sp>
      <p:sp>
        <p:nvSpPr>
          <p:cNvPr id="64" name="TextBox 63"/>
          <p:cNvSpPr txBox="1"/>
          <p:nvPr/>
        </p:nvSpPr>
        <p:spPr>
          <a:xfrm>
            <a:off x="222478" y="1012392"/>
            <a:ext cx="8035636" cy="5632311"/>
          </a:xfrm>
          <a:prstGeom prst="rect">
            <a:avLst/>
          </a:prstGeom>
          <a:noFill/>
        </p:spPr>
        <p:txBody>
          <a:bodyPr wrap="square" rtlCol="0">
            <a:spAutoFit/>
          </a:bodyPr>
          <a:lstStyle/>
          <a:p>
            <a:r>
              <a:rPr lang="en-US" dirty="0">
                <a:solidFill>
                  <a:schemeClr val="bg1"/>
                </a:solidFill>
              </a:rPr>
              <a:t>He was the son of Mosiah</a:t>
            </a:r>
          </a:p>
          <a:p>
            <a:endParaRPr lang="en-US" dirty="0">
              <a:solidFill>
                <a:schemeClr val="bg1"/>
              </a:solidFill>
            </a:endParaRPr>
          </a:p>
          <a:p>
            <a:r>
              <a:rPr lang="en-US" dirty="0">
                <a:solidFill>
                  <a:schemeClr val="bg1"/>
                </a:solidFill>
              </a:rPr>
              <a:t>He was ‘numbered among the unbelievers’ (Mosiah 27:8)</a:t>
            </a:r>
          </a:p>
          <a:p>
            <a:endParaRPr lang="en-US" dirty="0">
              <a:solidFill>
                <a:schemeClr val="bg1"/>
              </a:solidFill>
            </a:endParaRPr>
          </a:p>
          <a:p>
            <a:r>
              <a:rPr lang="en-US" dirty="0">
                <a:solidFill>
                  <a:schemeClr val="bg1"/>
                </a:solidFill>
              </a:rPr>
              <a:t>He was visited by a heavenly messenger which brought about a transformation</a:t>
            </a:r>
          </a:p>
          <a:p>
            <a:endParaRPr lang="en-US" dirty="0">
              <a:solidFill>
                <a:schemeClr val="bg1"/>
              </a:solidFill>
            </a:endParaRPr>
          </a:p>
          <a:p>
            <a:r>
              <a:rPr lang="en-US" dirty="0">
                <a:solidFill>
                  <a:schemeClr val="bg1"/>
                </a:solidFill>
              </a:rPr>
              <a:t>Rather than accept the voice of the people as first choice to succeed his father as king,  he embarked on a missionary journey that lasted 14 years (Mosiah 29:2-3)</a:t>
            </a:r>
          </a:p>
          <a:p>
            <a:endParaRPr lang="en-US" dirty="0">
              <a:solidFill>
                <a:schemeClr val="bg1"/>
              </a:solidFill>
            </a:endParaRPr>
          </a:p>
          <a:p>
            <a:r>
              <a:rPr lang="en-US" dirty="0">
                <a:solidFill>
                  <a:schemeClr val="bg1"/>
                </a:solidFill>
              </a:rPr>
              <a:t>He and his other brothers went to the Lamanites to preach the gospel</a:t>
            </a:r>
          </a:p>
          <a:p>
            <a:endParaRPr lang="en-US" dirty="0">
              <a:solidFill>
                <a:schemeClr val="bg1"/>
              </a:solidFill>
            </a:endParaRPr>
          </a:p>
          <a:p>
            <a:r>
              <a:rPr lang="en-US" dirty="0">
                <a:solidFill>
                  <a:schemeClr val="bg1"/>
                </a:solidFill>
              </a:rPr>
              <a:t>After persecuted and imprisoned he eventually was led by the spirit to present the gospel plan to the great king over all the Lamanites</a:t>
            </a:r>
          </a:p>
          <a:p>
            <a:endParaRPr lang="en-US" dirty="0">
              <a:solidFill>
                <a:schemeClr val="bg1"/>
              </a:solidFill>
            </a:endParaRPr>
          </a:p>
          <a:p>
            <a:r>
              <a:rPr lang="en-US" dirty="0">
                <a:solidFill>
                  <a:schemeClr val="bg1"/>
                </a:solidFill>
              </a:rPr>
              <a:t>As a missionary, he and his brothers brought thousands of Lamanites into the gospel of Christ and they “became a righteous people”</a:t>
            </a:r>
          </a:p>
          <a:p>
            <a:r>
              <a:rPr lang="en-US" dirty="0">
                <a:solidFill>
                  <a:schemeClr val="bg1"/>
                </a:solidFill>
              </a:rPr>
              <a:t> (Alma 23:7)</a:t>
            </a:r>
          </a:p>
          <a:p>
            <a:endParaRPr lang="en-US" dirty="0">
              <a:solidFill>
                <a:schemeClr val="bg1"/>
              </a:solidFill>
            </a:endParaRPr>
          </a:p>
          <a:p>
            <a:r>
              <a:rPr lang="en-US" dirty="0">
                <a:solidFill>
                  <a:schemeClr val="bg1"/>
                </a:solidFill>
              </a:rPr>
              <a:t>He served faithfully throughout his life</a:t>
            </a:r>
          </a:p>
          <a:p>
            <a:endParaRPr lang="en-US" dirty="0">
              <a:solidFill>
                <a:schemeClr val="bg1"/>
              </a:solidFill>
            </a:endParaRPr>
          </a:p>
        </p:txBody>
      </p:sp>
      <p:grpSp>
        <p:nvGrpSpPr>
          <p:cNvPr id="90" name="Group 131"/>
          <p:cNvGrpSpPr/>
          <p:nvPr/>
        </p:nvGrpSpPr>
        <p:grpSpPr>
          <a:xfrm>
            <a:off x="9105900" y="1184565"/>
            <a:ext cx="1752600" cy="4171341"/>
            <a:chOff x="5715000" y="1143000"/>
            <a:chExt cx="1978594" cy="4664894"/>
          </a:xfrm>
        </p:grpSpPr>
        <p:sp>
          <p:nvSpPr>
            <p:cNvPr id="91"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2"/>
            <p:cNvSpPr/>
            <p:nvPr/>
          </p:nvSpPr>
          <p:spPr>
            <a:xfrm rot="1267050">
              <a:off x="6215525" y="5054328"/>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9394983">
              <a:off x="6731807" y="5059366"/>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4"/>
            <p:cNvSpPr/>
            <p:nvPr/>
          </p:nvSpPr>
          <p:spPr>
            <a:xfrm rot="20339459">
              <a:off x="6830592" y="2089476"/>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5"/>
            <p:cNvSpPr/>
            <p:nvPr/>
          </p:nvSpPr>
          <p:spPr>
            <a:xfrm rot="1327004">
              <a:off x="5928848" y="2241933"/>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6"/>
            <p:cNvSpPr/>
            <p:nvPr/>
          </p:nvSpPr>
          <p:spPr>
            <a:xfrm>
              <a:off x="6022731" y="2248545"/>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64"/>
            <p:cNvGrpSpPr/>
            <p:nvPr/>
          </p:nvGrpSpPr>
          <p:grpSpPr>
            <a:xfrm flipH="1">
              <a:off x="6248400" y="3573101"/>
              <a:ext cx="1230923" cy="1384466"/>
              <a:chOff x="7543801" y="3581401"/>
              <a:chExt cx="1066799" cy="1066800"/>
            </a:xfrm>
          </p:grpSpPr>
          <p:sp>
            <p:nvSpPr>
              <p:cNvPr id="138" name="Rounded Rectangle 137"/>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62"/>
              <p:cNvGrpSpPr/>
              <p:nvPr/>
            </p:nvGrpSpPr>
            <p:grpSpPr>
              <a:xfrm>
                <a:off x="7543801" y="3581401"/>
                <a:ext cx="457200" cy="1066800"/>
                <a:chOff x="6827799" y="4800600"/>
                <a:chExt cx="868401" cy="2043177"/>
              </a:xfrm>
              <a:solidFill>
                <a:srgbClr val="D98A33"/>
              </a:solidFill>
            </p:grpSpPr>
            <p:sp>
              <p:nvSpPr>
                <p:cNvPr id="140" name="Double Wave 139"/>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188"/>
            <p:cNvGrpSpPr/>
            <p:nvPr/>
          </p:nvGrpSpPr>
          <p:grpSpPr>
            <a:xfrm>
              <a:off x="6019800" y="5173301"/>
              <a:ext cx="1447800" cy="289560"/>
              <a:chOff x="2286000" y="6019800"/>
              <a:chExt cx="3048000" cy="609600"/>
            </a:xfrm>
          </p:grpSpPr>
          <p:grpSp>
            <p:nvGrpSpPr>
              <p:cNvPr id="123" name="Group 175"/>
              <p:cNvGrpSpPr/>
              <p:nvPr/>
            </p:nvGrpSpPr>
            <p:grpSpPr>
              <a:xfrm>
                <a:off x="2286000" y="6019800"/>
                <a:ext cx="609600" cy="609600"/>
                <a:chOff x="2286000" y="6019800"/>
                <a:chExt cx="609600" cy="609600"/>
              </a:xfrm>
            </p:grpSpPr>
            <p:sp>
              <p:nvSpPr>
                <p:cNvPr id="136" name="Quad Arrow Callout 13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ross 13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76"/>
              <p:cNvGrpSpPr/>
              <p:nvPr/>
            </p:nvGrpSpPr>
            <p:grpSpPr>
              <a:xfrm>
                <a:off x="2895600" y="6019800"/>
                <a:ext cx="609600" cy="609600"/>
                <a:chOff x="2286000" y="6019800"/>
                <a:chExt cx="609600" cy="609600"/>
              </a:xfrm>
            </p:grpSpPr>
            <p:sp>
              <p:nvSpPr>
                <p:cNvPr id="134" name="Quad Arrow Callout 1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ross 1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79"/>
              <p:cNvGrpSpPr/>
              <p:nvPr/>
            </p:nvGrpSpPr>
            <p:grpSpPr>
              <a:xfrm>
                <a:off x="3505200" y="6019800"/>
                <a:ext cx="609600" cy="609600"/>
                <a:chOff x="2286000" y="6019800"/>
                <a:chExt cx="609600" cy="609600"/>
              </a:xfrm>
            </p:grpSpPr>
            <p:sp>
              <p:nvSpPr>
                <p:cNvPr id="132" name="Quad Arrow Callout 1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ross 1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82"/>
              <p:cNvGrpSpPr/>
              <p:nvPr/>
            </p:nvGrpSpPr>
            <p:grpSpPr>
              <a:xfrm>
                <a:off x="4114800" y="6019800"/>
                <a:ext cx="609600" cy="609600"/>
                <a:chOff x="2286000" y="6019800"/>
                <a:chExt cx="609600" cy="609600"/>
              </a:xfrm>
            </p:grpSpPr>
            <p:sp>
              <p:nvSpPr>
                <p:cNvPr id="130" name="Quad Arrow Callout 1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ross 1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85"/>
              <p:cNvGrpSpPr/>
              <p:nvPr/>
            </p:nvGrpSpPr>
            <p:grpSpPr>
              <a:xfrm>
                <a:off x="4724400" y="6019800"/>
                <a:ext cx="609600" cy="609600"/>
                <a:chOff x="2286000" y="6019800"/>
                <a:chExt cx="609600" cy="609600"/>
              </a:xfrm>
            </p:grpSpPr>
            <p:sp>
              <p:nvSpPr>
                <p:cNvPr id="128" name="Quad Arrow Callout 12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ross 12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89"/>
            <p:cNvGrpSpPr/>
            <p:nvPr/>
          </p:nvGrpSpPr>
          <p:grpSpPr>
            <a:xfrm>
              <a:off x="6172200" y="1357767"/>
              <a:ext cx="1054396" cy="210879"/>
              <a:chOff x="2286000" y="6019800"/>
              <a:chExt cx="3048000" cy="609600"/>
            </a:xfrm>
          </p:grpSpPr>
          <p:grpSp>
            <p:nvGrpSpPr>
              <p:cNvPr id="108" name="Group 175"/>
              <p:cNvGrpSpPr/>
              <p:nvPr/>
            </p:nvGrpSpPr>
            <p:grpSpPr>
              <a:xfrm>
                <a:off x="2286000" y="6019800"/>
                <a:ext cx="609600" cy="609600"/>
                <a:chOff x="2286000" y="6019800"/>
                <a:chExt cx="609600" cy="609600"/>
              </a:xfrm>
            </p:grpSpPr>
            <p:sp>
              <p:nvSpPr>
                <p:cNvPr id="121" name="Quad Arrow Callout 12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ross 12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76"/>
              <p:cNvGrpSpPr/>
              <p:nvPr/>
            </p:nvGrpSpPr>
            <p:grpSpPr>
              <a:xfrm>
                <a:off x="2895600" y="6019800"/>
                <a:ext cx="609600" cy="609600"/>
                <a:chOff x="2286000" y="6019800"/>
                <a:chExt cx="609600" cy="609600"/>
              </a:xfrm>
            </p:grpSpPr>
            <p:sp>
              <p:nvSpPr>
                <p:cNvPr id="119" name="Quad Arrow Callout 1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79"/>
              <p:cNvGrpSpPr/>
              <p:nvPr/>
            </p:nvGrpSpPr>
            <p:grpSpPr>
              <a:xfrm>
                <a:off x="3505200" y="6019800"/>
                <a:ext cx="609600" cy="609600"/>
                <a:chOff x="2286000" y="6019800"/>
                <a:chExt cx="609600" cy="609600"/>
              </a:xfrm>
            </p:grpSpPr>
            <p:sp>
              <p:nvSpPr>
                <p:cNvPr id="117" name="Quad Arrow Callout 1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82"/>
              <p:cNvGrpSpPr/>
              <p:nvPr/>
            </p:nvGrpSpPr>
            <p:grpSpPr>
              <a:xfrm>
                <a:off x="4114800" y="6019800"/>
                <a:ext cx="609600" cy="609600"/>
                <a:chOff x="2286000" y="6019800"/>
                <a:chExt cx="609600" cy="609600"/>
              </a:xfrm>
            </p:grpSpPr>
            <p:sp>
              <p:nvSpPr>
                <p:cNvPr id="115" name="Quad Arrow Callout 1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85"/>
              <p:cNvGrpSpPr/>
              <p:nvPr/>
            </p:nvGrpSpPr>
            <p:grpSpPr>
              <a:xfrm>
                <a:off x="4724400" y="6019800"/>
                <a:ext cx="609600" cy="609600"/>
                <a:chOff x="2286000" y="6019800"/>
                <a:chExt cx="609600" cy="609600"/>
              </a:xfrm>
            </p:grpSpPr>
            <p:sp>
              <p:nvSpPr>
                <p:cNvPr id="113" name="Quad Arrow Callout 1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0101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animEffect transition="in" filter="wipe(down)">
                                      <p:cBhvr>
                                        <p:cTn id="9" dur="580">
                                          <p:stCondLst>
                                            <p:cond delay="0"/>
                                          </p:stCondLst>
                                        </p:cTn>
                                        <p:tgtEl>
                                          <p:spTgt spid="90"/>
                                        </p:tgtEl>
                                      </p:cBhvr>
                                    </p:animEffect>
                                    <p:anim calcmode="lin" valueType="num">
                                      <p:cBhvr>
                                        <p:cTn id="10"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15" dur="26">
                                          <p:stCondLst>
                                            <p:cond delay="650"/>
                                          </p:stCondLst>
                                        </p:cTn>
                                        <p:tgtEl>
                                          <p:spTgt spid="90"/>
                                        </p:tgtEl>
                                      </p:cBhvr>
                                      <p:to x="100000" y="60000"/>
                                    </p:animScale>
                                    <p:animScale>
                                      <p:cBhvr>
                                        <p:cTn id="16" dur="166" decel="50000">
                                          <p:stCondLst>
                                            <p:cond delay="676"/>
                                          </p:stCondLst>
                                        </p:cTn>
                                        <p:tgtEl>
                                          <p:spTgt spid="90"/>
                                        </p:tgtEl>
                                      </p:cBhvr>
                                      <p:to x="100000" y="100000"/>
                                    </p:animScale>
                                    <p:animScale>
                                      <p:cBhvr>
                                        <p:cTn id="17" dur="26">
                                          <p:stCondLst>
                                            <p:cond delay="1312"/>
                                          </p:stCondLst>
                                        </p:cTn>
                                        <p:tgtEl>
                                          <p:spTgt spid="90"/>
                                        </p:tgtEl>
                                      </p:cBhvr>
                                      <p:to x="100000" y="80000"/>
                                    </p:animScale>
                                    <p:animScale>
                                      <p:cBhvr>
                                        <p:cTn id="18" dur="166" decel="50000">
                                          <p:stCondLst>
                                            <p:cond delay="1338"/>
                                          </p:stCondLst>
                                        </p:cTn>
                                        <p:tgtEl>
                                          <p:spTgt spid="90"/>
                                        </p:tgtEl>
                                      </p:cBhvr>
                                      <p:to x="100000" y="100000"/>
                                    </p:animScale>
                                    <p:animScale>
                                      <p:cBhvr>
                                        <p:cTn id="19" dur="26">
                                          <p:stCondLst>
                                            <p:cond delay="1642"/>
                                          </p:stCondLst>
                                        </p:cTn>
                                        <p:tgtEl>
                                          <p:spTgt spid="90"/>
                                        </p:tgtEl>
                                      </p:cBhvr>
                                      <p:to x="100000" y="90000"/>
                                    </p:animScale>
                                    <p:animScale>
                                      <p:cBhvr>
                                        <p:cTn id="20" dur="166" decel="50000">
                                          <p:stCondLst>
                                            <p:cond delay="1668"/>
                                          </p:stCondLst>
                                        </p:cTn>
                                        <p:tgtEl>
                                          <p:spTgt spid="90"/>
                                        </p:tgtEl>
                                      </p:cBhvr>
                                      <p:to x="100000" y="100000"/>
                                    </p:animScale>
                                    <p:animScale>
                                      <p:cBhvr>
                                        <p:cTn id="21" dur="26">
                                          <p:stCondLst>
                                            <p:cond delay="1808"/>
                                          </p:stCondLst>
                                        </p:cTn>
                                        <p:tgtEl>
                                          <p:spTgt spid="90"/>
                                        </p:tgtEl>
                                      </p:cBhvr>
                                      <p:to x="100000" y="95000"/>
                                    </p:animScale>
                                    <p:animScale>
                                      <p:cBhvr>
                                        <p:cTn id="22" dur="166" decel="50000">
                                          <p:stCondLst>
                                            <p:cond delay="1834"/>
                                          </p:stCondLst>
                                        </p:cTn>
                                        <p:tgtEl>
                                          <p:spTgt spid="9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4">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CCF4E577-2657-4D5D-AA6E-34AF80D35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4" y="-32635"/>
            <a:ext cx="12200574" cy="6954078"/>
          </a:xfrm>
          <a:prstGeom prst="rect">
            <a:avLst/>
          </a:prstGeom>
        </p:spPr>
      </p:pic>
      <p:sp>
        <p:nvSpPr>
          <p:cNvPr id="5" name="TextBox 4"/>
          <p:cNvSpPr txBox="1"/>
          <p:nvPr/>
        </p:nvSpPr>
        <p:spPr>
          <a:xfrm>
            <a:off x="11014364" y="6550223"/>
            <a:ext cx="1371600" cy="307777"/>
          </a:xfrm>
          <a:prstGeom prst="rect">
            <a:avLst/>
          </a:prstGeom>
          <a:noFill/>
        </p:spPr>
        <p:txBody>
          <a:bodyPr wrap="square" rtlCol="0">
            <a:spAutoFit/>
          </a:bodyPr>
          <a:lstStyle/>
          <a:p>
            <a:r>
              <a:rPr lang="en-US" sz="1400" dirty="0">
                <a:solidFill>
                  <a:schemeClr val="bg1"/>
                </a:solidFill>
              </a:rPr>
              <a:t>Who’s Who</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err="1">
                <a:solidFill>
                  <a:schemeClr val="bg1"/>
                </a:solidFill>
                <a:latin typeface="Calibri" panose="020F0502020204030204" pitchFamily="34" charset="0"/>
              </a:rPr>
              <a:t>Omner</a:t>
            </a:r>
            <a:endParaRPr lang="en-US" sz="4800" dirty="0">
              <a:solidFill>
                <a:schemeClr val="bg1"/>
              </a:solidFill>
              <a:latin typeface="Calibri" panose="020F0502020204030204" pitchFamily="34" charset="0"/>
            </a:endParaRPr>
          </a:p>
        </p:txBody>
      </p:sp>
      <p:sp>
        <p:nvSpPr>
          <p:cNvPr id="64" name="TextBox 63"/>
          <p:cNvSpPr txBox="1"/>
          <p:nvPr/>
        </p:nvSpPr>
        <p:spPr>
          <a:xfrm>
            <a:off x="337660" y="1595347"/>
            <a:ext cx="7562526" cy="3416320"/>
          </a:xfrm>
          <a:prstGeom prst="rect">
            <a:avLst/>
          </a:prstGeom>
          <a:noFill/>
        </p:spPr>
        <p:txBody>
          <a:bodyPr wrap="square" rtlCol="0">
            <a:spAutoFit/>
          </a:bodyPr>
          <a:lstStyle/>
          <a:p>
            <a:r>
              <a:rPr lang="en-US" dirty="0">
                <a:solidFill>
                  <a:schemeClr val="bg1"/>
                </a:solidFill>
              </a:rPr>
              <a:t>He was the son of King Mosiah</a:t>
            </a:r>
          </a:p>
          <a:p>
            <a:endParaRPr lang="en-US" dirty="0">
              <a:solidFill>
                <a:schemeClr val="bg1"/>
              </a:solidFill>
            </a:endParaRPr>
          </a:p>
          <a:p>
            <a:r>
              <a:rPr lang="en-US" dirty="0">
                <a:solidFill>
                  <a:schemeClr val="bg1"/>
                </a:solidFill>
              </a:rPr>
              <a:t>He was ‘numbered among the unbelievers’ (Mosiah 27:8)</a:t>
            </a:r>
          </a:p>
          <a:p>
            <a:endParaRPr lang="en-US" dirty="0">
              <a:solidFill>
                <a:schemeClr val="bg1"/>
              </a:solidFill>
            </a:endParaRPr>
          </a:p>
          <a:p>
            <a:r>
              <a:rPr lang="en-US" dirty="0">
                <a:solidFill>
                  <a:schemeClr val="bg1"/>
                </a:solidFill>
              </a:rPr>
              <a:t>He was visited by a heavenly messenger about 100-92 BC</a:t>
            </a:r>
          </a:p>
          <a:p>
            <a:endParaRPr lang="en-US" dirty="0">
              <a:solidFill>
                <a:schemeClr val="bg1"/>
              </a:solidFill>
            </a:endParaRPr>
          </a:p>
          <a:p>
            <a:r>
              <a:rPr lang="en-US" dirty="0">
                <a:solidFill>
                  <a:schemeClr val="bg1"/>
                </a:solidFill>
              </a:rPr>
              <a:t>He had a spiritual transformation and redirected his life to the service of God</a:t>
            </a:r>
          </a:p>
          <a:p>
            <a:endParaRPr lang="en-US" dirty="0">
              <a:solidFill>
                <a:schemeClr val="bg1"/>
              </a:solidFill>
            </a:endParaRPr>
          </a:p>
          <a:p>
            <a:r>
              <a:rPr lang="en-US" dirty="0">
                <a:solidFill>
                  <a:schemeClr val="bg1"/>
                </a:solidFill>
              </a:rPr>
              <a:t>He accompanied his three brothers on a 14 year mission to the Lamanites</a:t>
            </a:r>
          </a:p>
          <a:p>
            <a:endParaRPr lang="en-US" dirty="0">
              <a:solidFill>
                <a:schemeClr val="bg1"/>
              </a:solidFill>
            </a:endParaRPr>
          </a:p>
          <a:p>
            <a:r>
              <a:rPr lang="en-US" dirty="0">
                <a:solidFill>
                  <a:schemeClr val="bg1"/>
                </a:solidFill>
              </a:rPr>
              <a:t>He assisted to secure an area south of Bountiful where those Lamanites  (called Anti-Lehi-Nephites) from the assaults of their former countrymen</a:t>
            </a:r>
          </a:p>
        </p:txBody>
      </p:sp>
      <p:grpSp>
        <p:nvGrpSpPr>
          <p:cNvPr id="65" name="Group 132"/>
          <p:cNvGrpSpPr/>
          <p:nvPr/>
        </p:nvGrpSpPr>
        <p:grpSpPr>
          <a:xfrm>
            <a:off x="8873836" y="1595347"/>
            <a:ext cx="1600200" cy="3939366"/>
            <a:chOff x="990600" y="1869556"/>
            <a:chExt cx="1625545" cy="3815989"/>
          </a:xfrm>
        </p:grpSpPr>
        <p:sp>
          <p:nvSpPr>
            <p:cNvPr id="66" name="Oval 65"/>
            <p:cNvSpPr/>
            <p:nvPr/>
          </p:nvSpPr>
          <p:spPr>
            <a:xfrm rot="6922285">
              <a:off x="1308408" y="5244859"/>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3646842">
              <a:off x="1850980" y="5248313"/>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1206228" y="4058865"/>
              <a:ext cx="1295400" cy="1295400"/>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4724043">
              <a:off x="2178914" y="3848972"/>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6922285">
              <a:off x="927408" y="3949460"/>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9684206">
              <a:off x="2026032" y="3140170"/>
              <a:ext cx="543829" cy="95048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711066">
              <a:off x="1095331" y="3216624"/>
              <a:ext cx="543829" cy="95048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21304292">
              <a:off x="1922597" y="1996079"/>
              <a:ext cx="645572"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a:off x="1062548" y="1978092"/>
              <a:ext cx="635729"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p:nvSpPr>
          <p:spPr>
            <a:xfrm>
              <a:off x="1676453" y="2093285"/>
              <a:ext cx="317770" cy="252030"/>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1282428" y="3220665"/>
              <a:ext cx="1143000" cy="152400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rot="10800000">
              <a:off x="1626852" y="2906721"/>
              <a:ext cx="381000" cy="7620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4"/>
            <p:cNvGrpSpPr/>
            <p:nvPr/>
          </p:nvGrpSpPr>
          <p:grpSpPr>
            <a:xfrm rot="5400000">
              <a:off x="1282428" y="3525465"/>
              <a:ext cx="762000" cy="152400"/>
              <a:chOff x="4038600" y="287312"/>
              <a:chExt cx="5102902" cy="474688"/>
            </a:xfrm>
          </p:grpSpPr>
          <p:sp>
            <p:nvSpPr>
              <p:cNvPr id="101" name="Quad Arrow Callout 100"/>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Callout 101"/>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Callout 102"/>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Quad Arrow Callout 103"/>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9"/>
            <p:cNvGrpSpPr/>
            <p:nvPr/>
          </p:nvGrpSpPr>
          <p:grpSpPr>
            <a:xfrm rot="5400000">
              <a:off x="1587228" y="3525465"/>
              <a:ext cx="762000" cy="152400"/>
              <a:chOff x="4038600" y="287312"/>
              <a:chExt cx="5102902" cy="474688"/>
            </a:xfrm>
          </p:grpSpPr>
          <p:sp>
            <p:nvSpPr>
              <p:cNvPr id="97" name="Quad Arrow Callout 96"/>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Callout 98"/>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84"/>
            <p:cNvGrpSpPr/>
            <p:nvPr/>
          </p:nvGrpSpPr>
          <p:grpSpPr>
            <a:xfrm rot="5400000">
              <a:off x="1621079" y="3720214"/>
              <a:ext cx="386690" cy="149593"/>
              <a:chOff x="5257800" y="296056"/>
              <a:chExt cx="2589551" cy="465944"/>
            </a:xfrm>
          </p:grpSpPr>
          <p:sp>
            <p:nvSpPr>
              <p:cNvPr id="95" name="Quad Arrow Callout 9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Callout 9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1206228" y="2133599"/>
              <a:ext cx="1165157" cy="12354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68"/>
            <p:cNvGrpSpPr/>
            <p:nvPr/>
          </p:nvGrpSpPr>
          <p:grpSpPr>
            <a:xfrm>
              <a:off x="1358628" y="4135065"/>
              <a:ext cx="990600" cy="838200"/>
              <a:chOff x="5715000" y="5771234"/>
              <a:chExt cx="1154507" cy="1086766"/>
            </a:xfrm>
          </p:grpSpPr>
          <p:sp>
            <p:nvSpPr>
              <p:cNvPr id="90" name="Wave 89"/>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67"/>
              <p:cNvGrpSpPr/>
              <p:nvPr/>
            </p:nvGrpSpPr>
            <p:grpSpPr>
              <a:xfrm>
                <a:off x="5715000" y="5771234"/>
                <a:ext cx="1154507" cy="1086766"/>
                <a:chOff x="1205362" y="4212084"/>
                <a:chExt cx="1154507" cy="1086766"/>
              </a:xfrm>
            </p:grpSpPr>
            <p:sp>
              <p:nvSpPr>
                <p:cNvPr id="92"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Wave 92"/>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Cloud 82"/>
            <p:cNvSpPr/>
            <p:nvPr/>
          </p:nvSpPr>
          <p:spPr>
            <a:xfrm rot="214273">
              <a:off x="1158582" y="1869556"/>
              <a:ext cx="1325469" cy="541635"/>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1130028" y="2077665"/>
              <a:ext cx="1377003" cy="25203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91"/>
            <p:cNvGrpSpPr/>
            <p:nvPr/>
          </p:nvGrpSpPr>
          <p:grpSpPr>
            <a:xfrm>
              <a:off x="1413492" y="2129481"/>
              <a:ext cx="762000" cy="152400"/>
              <a:chOff x="4038600" y="287312"/>
              <a:chExt cx="5102902" cy="474688"/>
            </a:xfrm>
          </p:grpSpPr>
          <p:sp>
            <p:nvSpPr>
              <p:cNvPr id="86" name="Quad Arrow Callout 85"/>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4836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wipe(down)">
                                      <p:cBhvr>
                                        <p:cTn id="9" dur="580">
                                          <p:stCondLst>
                                            <p:cond delay="0"/>
                                          </p:stCondLst>
                                        </p:cTn>
                                        <p:tgtEl>
                                          <p:spTgt spid="65"/>
                                        </p:tgtEl>
                                      </p:cBhvr>
                                    </p:animEffect>
                                    <p:anim calcmode="lin" valueType="num">
                                      <p:cBhvr>
                                        <p:cTn id="10"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5" dur="26">
                                          <p:stCondLst>
                                            <p:cond delay="650"/>
                                          </p:stCondLst>
                                        </p:cTn>
                                        <p:tgtEl>
                                          <p:spTgt spid="65"/>
                                        </p:tgtEl>
                                      </p:cBhvr>
                                      <p:to x="100000" y="60000"/>
                                    </p:animScale>
                                    <p:animScale>
                                      <p:cBhvr>
                                        <p:cTn id="16" dur="166" decel="50000">
                                          <p:stCondLst>
                                            <p:cond delay="676"/>
                                          </p:stCondLst>
                                        </p:cTn>
                                        <p:tgtEl>
                                          <p:spTgt spid="65"/>
                                        </p:tgtEl>
                                      </p:cBhvr>
                                      <p:to x="100000" y="100000"/>
                                    </p:animScale>
                                    <p:animScale>
                                      <p:cBhvr>
                                        <p:cTn id="17" dur="26">
                                          <p:stCondLst>
                                            <p:cond delay="1312"/>
                                          </p:stCondLst>
                                        </p:cTn>
                                        <p:tgtEl>
                                          <p:spTgt spid="65"/>
                                        </p:tgtEl>
                                      </p:cBhvr>
                                      <p:to x="100000" y="80000"/>
                                    </p:animScale>
                                    <p:animScale>
                                      <p:cBhvr>
                                        <p:cTn id="18" dur="166" decel="50000">
                                          <p:stCondLst>
                                            <p:cond delay="1338"/>
                                          </p:stCondLst>
                                        </p:cTn>
                                        <p:tgtEl>
                                          <p:spTgt spid="65"/>
                                        </p:tgtEl>
                                      </p:cBhvr>
                                      <p:to x="100000" y="100000"/>
                                    </p:animScale>
                                    <p:animScale>
                                      <p:cBhvr>
                                        <p:cTn id="19" dur="26">
                                          <p:stCondLst>
                                            <p:cond delay="1642"/>
                                          </p:stCondLst>
                                        </p:cTn>
                                        <p:tgtEl>
                                          <p:spTgt spid="65"/>
                                        </p:tgtEl>
                                      </p:cBhvr>
                                      <p:to x="100000" y="90000"/>
                                    </p:animScale>
                                    <p:animScale>
                                      <p:cBhvr>
                                        <p:cTn id="20" dur="166" decel="50000">
                                          <p:stCondLst>
                                            <p:cond delay="1668"/>
                                          </p:stCondLst>
                                        </p:cTn>
                                        <p:tgtEl>
                                          <p:spTgt spid="65"/>
                                        </p:tgtEl>
                                      </p:cBhvr>
                                      <p:to x="100000" y="100000"/>
                                    </p:animScale>
                                    <p:animScale>
                                      <p:cBhvr>
                                        <p:cTn id="21" dur="26">
                                          <p:stCondLst>
                                            <p:cond delay="1808"/>
                                          </p:stCondLst>
                                        </p:cTn>
                                        <p:tgtEl>
                                          <p:spTgt spid="65"/>
                                        </p:tgtEl>
                                      </p:cBhvr>
                                      <p:to x="100000" y="95000"/>
                                    </p:animScale>
                                    <p:animScale>
                                      <p:cBhvr>
                                        <p:cTn id="22" dur="166" decel="50000">
                                          <p:stCondLst>
                                            <p:cond delay="1834"/>
                                          </p:stCondLst>
                                        </p:cTn>
                                        <p:tgtEl>
                                          <p:spTgt spid="6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3454</Words>
  <Application>Microsoft Office PowerPoint</Application>
  <PresentationFormat>Widescreen</PresentationFormat>
  <Paragraphs>281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 Light</vt:lpstr>
      <vt:lpstr>Open Sans</vt:lpstr>
      <vt:lpstr>Child's Play</vt:lpstr>
      <vt:lpstr>Arial</vt:lpstr>
      <vt:lpstr>Tempus Sans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11</cp:revision>
  <dcterms:created xsi:type="dcterms:W3CDTF">2017-08-07T20:32:59Z</dcterms:created>
  <dcterms:modified xsi:type="dcterms:W3CDTF">2020-06-18T15:56:03Z</dcterms:modified>
</cp:coreProperties>
</file>