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5" r:id="rId3"/>
    <p:sldId id="259" r:id="rId4"/>
    <p:sldId id="260" r:id="rId5"/>
    <p:sldId id="261" r:id="rId6"/>
    <p:sldId id="262" r:id="rId7"/>
    <p:sldId id="278" r:id="rId8"/>
    <p:sldId id="263" r:id="rId9"/>
    <p:sldId id="264" r:id="rId10"/>
    <p:sldId id="265" r:id="rId11"/>
    <p:sldId id="266" r:id="rId12"/>
    <p:sldId id="267" r:id="rId13"/>
    <p:sldId id="268" r:id="rId14"/>
    <p:sldId id="276" r:id="rId15"/>
    <p:sldId id="277" r:id="rId16"/>
    <p:sldId id="269" r:id="rId17"/>
    <p:sldId id="270" r:id="rId18"/>
    <p:sldId id="271" r:id="rId19"/>
    <p:sldId id="273" r:id="rId20"/>
    <p:sldId id="274" r:id="rId21"/>
  </p:sldIdLst>
  <p:sldSz cx="12192000" cy="6858000"/>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mic Sans MS" panose="030F0702030302020204" pitchFamily="66" charset="0"/>
      <p:regular r:id="rId29"/>
      <p:bold r:id="rId30"/>
      <p:italic r:id="rId31"/>
      <p:boldItalic r:id="rId32"/>
    </p:embeddedFont>
    <p:embeddedFont>
      <p:font typeface="Tempus Sans ITC" panose="04020404030D07020202" pitchFamily="8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3ECA-A1DD-4A3F-80BE-36BA33FEA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F1289-5FED-451A-A259-8C403C077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39A6E1-5495-43EC-911F-815F9D083A8A}"/>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10D35E67-476E-490C-85B4-880F995A8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34BD7-2410-4E7B-A91A-83C0D7F770C6}"/>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69041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EA37-6E52-4B21-B1F4-AF3DBC6B9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F4E89-E4E2-400A-B214-523EF8242C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2E526-6FD9-462E-A453-A9B42836EB9C}"/>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A151684E-6158-4330-A96E-2DAE2AE7C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241E6-40B1-4F17-9410-9DE9FE59DFA4}"/>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85392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9111C-0803-4FBB-BB42-E134DA7C3E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14C373-BBC6-44E0-9C51-E51AC4220A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4D074-3E4C-43AD-ABAD-0493A15D0FC1}"/>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A133FDBD-6A6D-45E6-8187-95A11B145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50553-B958-4422-9EFB-F1B45FB0B5B3}"/>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378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9AB7-B9C2-4AB9-9ADB-EA7958719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B5326-AED7-4BE9-AAC3-7592216429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CF8B8-6C00-42A5-9958-4F5DA0C00CDC}"/>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D71AFFBF-E6D5-465A-BF10-F04A1DF52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EBD5F-E6A6-4F40-AE2C-F438980E7F10}"/>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12498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D585-E3EF-45D7-8347-D699CEA3B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562E77-9EB1-4A4D-A387-479843C70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FE04AC-0320-4B4E-8868-7E6141067B65}"/>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A2FE29DF-8CA7-4FF7-B9AB-631FAF585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299AF-B121-4504-9FFF-34FFAD29C8CB}"/>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48279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6C90-C8F6-4115-BCC8-D3E64C50E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03B3F-49FE-47AA-9EAF-442DA895EC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AAEB0-5158-47FD-BD09-75CFDD0EC7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75AC0-02D4-4DB8-99A0-FB676F2C1DB1}"/>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6" name="Footer Placeholder 5">
            <a:extLst>
              <a:ext uri="{FF2B5EF4-FFF2-40B4-BE49-F238E27FC236}">
                <a16:creationId xmlns:a16="http://schemas.microsoft.com/office/drawing/2014/main" id="{E7D9378C-5F9F-4F52-9D03-2726F6985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4D4BB-BCD9-41A3-8A3D-C99BC52F37CC}"/>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286403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0C4D-EEA3-4BAC-BCC9-0C2233AC52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7CC6F-89EA-4209-A092-4E1655AB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CF44D2-C581-4EA6-9162-0FF2F7FFA6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B347F-CF98-4943-B669-2D7A5F11A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FAB13-218D-487D-802F-BD6EEEC7F1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317DE-1E91-4662-8995-CBB0644A29C1}"/>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8" name="Footer Placeholder 7">
            <a:extLst>
              <a:ext uri="{FF2B5EF4-FFF2-40B4-BE49-F238E27FC236}">
                <a16:creationId xmlns:a16="http://schemas.microsoft.com/office/drawing/2014/main" id="{036E1E99-81A1-4618-A6F1-3B90447ED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3D9F8-5295-483A-B285-C2334D465FC8}"/>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42943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1B7D-7FEE-49F5-BDE1-4D962A593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6CF9C-FE0F-4777-9B3C-B5670110A885}"/>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4" name="Footer Placeholder 3">
            <a:extLst>
              <a:ext uri="{FF2B5EF4-FFF2-40B4-BE49-F238E27FC236}">
                <a16:creationId xmlns:a16="http://schemas.microsoft.com/office/drawing/2014/main" id="{0268E233-5889-4988-91A0-517EF9AFB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D33809-C47F-49DE-B38F-E178E4464ED1}"/>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61356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45817-D6DF-49B7-B692-0A6389F6EC44}"/>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3" name="Footer Placeholder 2">
            <a:extLst>
              <a:ext uri="{FF2B5EF4-FFF2-40B4-BE49-F238E27FC236}">
                <a16:creationId xmlns:a16="http://schemas.microsoft.com/office/drawing/2014/main" id="{6760641A-BDCE-4E53-9AB9-6A1D732DA8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5CC6DD-FA7C-4B89-8BA5-8423E816B8D7}"/>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27927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9265-04B2-400A-9FDE-77B967DC8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29E38-59B2-46A7-B4BF-1EF1DAC93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EB875C-3BC7-4176-8339-D5AAED96E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681683-CFF0-43EE-95AF-324DA6F95137}"/>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6" name="Footer Placeholder 5">
            <a:extLst>
              <a:ext uri="{FF2B5EF4-FFF2-40B4-BE49-F238E27FC236}">
                <a16:creationId xmlns:a16="http://schemas.microsoft.com/office/drawing/2014/main" id="{0C7C3640-828D-49D3-B049-B4932E238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B998D-86C4-4330-8A29-4A64F3D22955}"/>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79892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A561-7AE0-4315-8E90-5A85DFF7C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1DDCAF-37CE-4387-BC82-ECF9CF283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6A8DF-46B6-44A5-88B6-CFB818B8F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B795BD-EA91-44B0-AEF5-B807195048E3}"/>
              </a:ext>
            </a:extLst>
          </p:cNvPr>
          <p:cNvSpPr>
            <a:spLocks noGrp="1"/>
          </p:cNvSpPr>
          <p:nvPr>
            <p:ph type="dt" sz="half" idx="10"/>
          </p:nvPr>
        </p:nvSpPr>
        <p:spPr/>
        <p:txBody>
          <a:bodyPr/>
          <a:lstStyle/>
          <a:p>
            <a:fld id="{FF77E4FF-6932-44AA-8A34-C384995C8E60}" type="datetimeFigureOut">
              <a:rPr lang="en-US" smtClean="0"/>
              <a:t>6/18/2020</a:t>
            </a:fld>
            <a:endParaRPr lang="en-US"/>
          </a:p>
        </p:txBody>
      </p:sp>
      <p:sp>
        <p:nvSpPr>
          <p:cNvPr id="6" name="Footer Placeholder 5">
            <a:extLst>
              <a:ext uri="{FF2B5EF4-FFF2-40B4-BE49-F238E27FC236}">
                <a16:creationId xmlns:a16="http://schemas.microsoft.com/office/drawing/2014/main" id="{0168B059-CED2-4EE0-961B-E64E7D26B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5E47B-B8E6-483A-8D10-87E2B247D64D}"/>
              </a:ext>
            </a:extLst>
          </p:cNvPr>
          <p:cNvSpPr>
            <a:spLocks noGrp="1"/>
          </p:cNvSpPr>
          <p:nvPr>
            <p:ph type="sldNum" sz="quarter" idx="12"/>
          </p:nvPr>
        </p:nvSpPr>
        <p:spPr/>
        <p:txBody>
          <a:bodyPr/>
          <a:lstStyle/>
          <a:p>
            <a:fld id="{EBA9D779-5450-4187-8C3E-13F744363738}" type="slidenum">
              <a:rPr lang="en-US" smtClean="0"/>
              <a:t>‹#›</a:t>
            </a:fld>
            <a:endParaRPr lang="en-US"/>
          </a:p>
        </p:txBody>
      </p:sp>
    </p:spTree>
    <p:extLst>
      <p:ext uri="{BB962C8B-B14F-4D97-AF65-F5344CB8AC3E}">
        <p14:creationId xmlns:p14="http://schemas.microsoft.com/office/powerpoint/2010/main" val="371954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53867-0549-4B78-9EDB-1252C933F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44AC8B-F6E5-4147-A37C-71728BF2B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6B02D-FA46-4E12-8332-0AC271E43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7E4FF-6932-44AA-8A34-C384995C8E60}" type="datetimeFigureOut">
              <a:rPr lang="en-US" smtClean="0"/>
              <a:t>6/18/2020</a:t>
            </a:fld>
            <a:endParaRPr lang="en-US"/>
          </a:p>
        </p:txBody>
      </p:sp>
      <p:sp>
        <p:nvSpPr>
          <p:cNvPr id="5" name="Footer Placeholder 4">
            <a:extLst>
              <a:ext uri="{FF2B5EF4-FFF2-40B4-BE49-F238E27FC236}">
                <a16:creationId xmlns:a16="http://schemas.microsoft.com/office/drawing/2014/main" id="{AF1C96D1-56D6-4A14-8969-3522C283F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9EC28-5378-41AC-9691-CD61F3E51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9D779-5450-4187-8C3E-13F744363738}" type="slidenum">
              <a:rPr lang="en-US" smtClean="0"/>
              <a:t>‹#›</a:t>
            </a:fld>
            <a:endParaRPr lang="en-US"/>
          </a:p>
        </p:txBody>
      </p:sp>
    </p:spTree>
    <p:extLst>
      <p:ext uri="{BB962C8B-B14F-4D97-AF65-F5344CB8AC3E}">
        <p14:creationId xmlns:p14="http://schemas.microsoft.com/office/powerpoint/2010/main" val="4081387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lds.org/callings/missionary/faq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6D133-1779-4DC0-8330-65C11FF76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304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The Voice of the People</a:t>
            </a:r>
          </a:p>
        </p:txBody>
      </p:sp>
      <p:sp>
        <p:nvSpPr>
          <p:cNvPr id="7" name="TextBox 6"/>
          <p:cNvSpPr txBox="1"/>
          <p:nvPr/>
        </p:nvSpPr>
        <p:spPr>
          <a:xfrm>
            <a:off x="1828800" y="762000"/>
            <a:ext cx="8153400" cy="707886"/>
          </a:xfrm>
          <a:prstGeom prst="rect">
            <a:avLst/>
          </a:prstGeom>
          <a:noFill/>
        </p:spPr>
        <p:txBody>
          <a:bodyPr wrap="square" rtlCol="0">
            <a:spAutoFit/>
          </a:bodyPr>
          <a:lstStyle/>
          <a:p>
            <a:pPr fontAlgn="base"/>
            <a:r>
              <a:rPr lang="en-US" sz="2000" dirty="0">
                <a:solidFill>
                  <a:schemeClr val="bg1"/>
                </a:solidFill>
              </a:rPr>
              <a:t>The People desired Aaron to be their king</a:t>
            </a:r>
            <a:endParaRPr lang="en-US" sz="1600" dirty="0">
              <a:solidFill>
                <a:schemeClr val="bg1"/>
              </a:solidFill>
            </a:endParaRPr>
          </a:p>
          <a:p>
            <a:pPr fontAlgn="base"/>
            <a:endParaRPr lang="en-US" sz="2000" dirty="0">
              <a:solidFill>
                <a:schemeClr val="bg1"/>
              </a:solidFill>
            </a:endParaRPr>
          </a:p>
        </p:txBody>
      </p:sp>
      <p:sp>
        <p:nvSpPr>
          <p:cNvPr id="5" name="TextBox 4"/>
          <p:cNvSpPr txBox="1"/>
          <p:nvPr/>
        </p:nvSpPr>
        <p:spPr>
          <a:xfrm>
            <a:off x="0" y="6536239"/>
            <a:ext cx="4495800" cy="369332"/>
          </a:xfrm>
          <a:prstGeom prst="rect">
            <a:avLst/>
          </a:prstGeom>
          <a:noFill/>
        </p:spPr>
        <p:txBody>
          <a:bodyPr wrap="square" rtlCol="0">
            <a:spAutoFit/>
          </a:bodyPr>
          <a:lstStyle/>
          <a:p>
            <a:r>
              <a:rPr lang="en-US" dirty="0">
                <a:solidFill>
                  <a:schemeClr val="bg1"/>
                </a:solidFill>
              </a:rPr>
              <a:t>Mosiah 29:1-47</a:t>
            </a:r>
          </a:p>
        </p:txBody>
      </p:sp>
      <p:sp>
        <p:nvSpPr>
          <p:cNvPr id="8" name="TextBox 7"/>
          <p:cNvSpPr txBox="1"/>
          <p:nvPr/>
        </p:nvSpPr>
        <p:spPr>
          <a:xfrm>
            <a:off x="4237683" y="1570029"/>
            <a:ext cx="4495800" cy="923330"/>
          </a:xfrm>
          <a:prstGeom prst="rect">
            <a:avLst/>
          </a:prstGeom>
          <a:noFill/>
        </p:spPr>
        <p:txBody>
          <a:bodyPr wrap="square" rtlCol="0">
            <a:spAutoFit/>
          </a:bodyPr>
          <a:lstStyle/>
          <a:p>
            <a:r>
              <a:rPr lang="en-US" i="1" dirty="0">
                <a:solidFill>
                  <a:schemeClr val="bg1"/>
                </a:solidFill>
              </a:rPr>
              <a:t>“Now I declare unto you that he to whom the kingdom doth rightly belong has declined, and will not take upon him the kingdom.”</a:t>
            </a:r>
          </a:p>
        </p:txBody>
      </p:sp>
      <p:sp>
        <p:nvSpPr>
          <p:cNvPr id="10" name="TextBox 9"/>
          <p:cNvSpPr txBox="1"/>
          <p:nvPr/>
        </p:nvSpPr>
        <p:spPr>
          <a:xfrm>
            <a:off x="406688" y="3050738"/>
            <a:ext cx="5728855" cy="2585323"/>
          </a:xfrm>
          <a:prstGeom prst="rect">
            <a:avLst/>
          </a:prstGeom>
          <a:noFill/>
        </p:spPr>
        <p:txBody>
          <a:bodyPr wrap="square" rtlCol="0">
            <a:spAutoFit/>
          </a:bodyPr>
          <a:lstStyle/>
          <a:p>
            <a:pPr fontAlgn="base"/>
            <a:r>
              <a:rPr lang="en-US" i="1" dirty="0">
                <a:solidFill>
                  <a:schemeClr val="bg1"/>
                </a:solidFill>
              </a:rPr>
              <a:t>“Therefore I will be your king the remainder of my days; nevertheless, let us appoint judges, to judge this people according to our law; and we will newly arrange the affairs of this people, for we will appoint wise men to be judges, that will judge this people according to the commandments of God.</a:t>
            </a:r>
          </a:p>
          <a:p>
            <a:pPr fontAlgn="base"/>
            <a:r>
              <a:rPr lang="en-US" i="1" dirty="0">
                <a:solidFill>
                  <a:schemeClr val="bg1"/>
                </a:solidFill>
              </a:rPr>
              <a:t>Now it is better that a man should be judged of God than of man, for the judgments of God are always just, but the judgments of man are not always just.”</a:t>
            </a:r>
          </a:p>
        </p:txBody>
      </p:sp>
      <p:grpSp>
        <p:nvGrpSpPr>
          <p:cNvPr id="12" name="Group 131"/>
          <p:cNvGrpSpPr/>
          <p:nvPr/>
        </p:nvGrpSpPr>
        <p:grpSpPr>
          <a:xfrm>
            <a:off x="8991600" y="304800"/>
            <a:ext cx="1066800" cy="2286000"/>
            <a:chOff x="5715000" y="1143000"/>
            <a:chExt cx="1978594" cy="4664894"/>
          </a:xfrm>
        </p:grpSpPr>
        <p:sp>
          <p:nvSpPr>
            <p:cNvPr id="13"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64"/>
            <p:cNvGrpSpPr/>
            <p:nvPr/>
          </p:nvGrpSpPr>
          <p:grpSpPr>
            <a:xfrm flipH="1">
              <a:off x="6248400" y="3573101"/>
              <a:ext cx="1230923" cy="1384466"/>
              <a:chOff x="7543801" y="3581401"/>
              <a:chExt cx="1066799" cy="1066800"/>
            </a:xfrm>
          </p:grpSpPr>
          <p:sp>
            <p:nvSpPr>
              <p:cNvPr id="60" name="Rounded Rectangle 59"/>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62"/>
              <p:cNvGrpSpPr/>
              <p:nvPr/>
            </p:nvGrpSpPr>
            <p:grpSpPr>
              <a:xfrm>
                <a:off x="7543801" y="3581401"/>
                <a:ext cx="457200" cy="1066800"/>
                <a:chOff x="6827799" y="4800600"/>
                <a:chExt cx="868401" cy="2043177"/>
              </a:xfrm>
              <a:solidFill>
                <a:srgbClr val="D98A33"/>
              </a:solidFill>
            </p:grpSpPr>
            <p:sp>
              <p:nvSpPr>
                <p:cNvPr id="62" name="Double Wave 6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88"/>
            <p:cNvGrpSpPr/>
            <p:nvPr/>
          </p:nvGrpSpPr>
          <p:grpSpPr>
            <a:xfrm>
              <a:off x="6019800" y="5173301"/>
              <a:ext cx="1447800" cy="289560"/>
              <a:chOff x="2286000" y="6019800"/>
              <a:chExt cx="3048000" cy="609600"/>
            </a:xfrm>
          </p:grpSpPr>
          <p:grpSp>
            <p:nvGrpSpPr>
              <p:cNvPr id="45" name="Group 175"/>
              <p:cNvGrpSpPr/>
              <p:nvPr/>
            </p:nvGrpSpPr>
            <p:grpSpPr>
              <a:xfrm>
                <a:off x="2286000" y="6019800"/>
                <a:ext cx="609600" cy="609600"/>
                <a:chOff x="2286000" y="6019800"/>
                <a:chExt cx="609600" cy="609600"/>
              </a:xfrm>
            </p:grpSpPr>
            <p:sp>
              <p:nvSpPr>
                <p:cNvPr id="58" name="Quad Arrow Callout 5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6"/>
              <p:cNvGrpSpPr/>
              <p:nvPr/>
            </p:nvGrpSpPr>
            <p:grpSpPr>
              <a:xfrm>
                <a:off x="2895600" y="6019800"/>
                <a:ext cx="609600" cy="609600"/>
                <a:chOff x="2286000" y="6019800"/>
                <a:chExt cx="609600" cy="609600"/>
              </a:xfrm>
            </p:grpSpPr>
            <p:sp>
              <p:nvSpPr>
                <p:cNvPr id="56" name="Quad Arrow Callout 5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9"/>
              <p:cNvGrpSpPr/>
              <p:nvPr/>
            </p:nvGrpSpPr>
            <p:grpSpPr>
              <a:xfrm>
                <a:off x="3505200" y="6019800"/>
                <a:ext cx="609600" cy="609600"/>
                <a:chOff x="2286000" y="6019800"/>
                <a:chExt cx="609600" cy="609600"/>
              </a:xfrm>
            </p:grpSpPr>
            <p:sp>
              <p:nvSpPr>
                <p:cNvPr id="54" name="Quad Arrow Callout 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82"/>
              <p:cNvGrpSpPr/>
              <p:nvPr/>
            </p:nvGrpSpPr>
            <p:grpSpPr>
              <a:xfrm>
                <a:off x="4114800" y="6019800"/>
                <a:ext cx="609600" cy="609600"/>
                <a:chOff x="2286000" y="6019800"/>
                <a:chExt cx="609600" cy="609600"/>
              </a:xfrm>
            </p:grpSpPr>
            <p:sp>
              <p:nvSpPr>
                <p:cNvPr id="52" name="Quad Arrow Callout 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5"/>
              <p:cNvGrpSpPr/>
              <p:nvPr/>
            </p:nvGrpSpPr>
            <p:grpSpPr>
              <a:xfrm>
                <a:off x="4724400" y="6019800"/>
                <a:ext cx="609600" cy="609600"/>
                <a:chOff x="2286000" y="6019800"/>
                <a:chExt cx="609600" cy="609600"/>
              </a:xfrm>
            </p:grpSpPr>
            <p:sp>
              <p:nvSpPr>
                <p:cNvPr id="50" name="Quad Arrow Callout 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89"/>
            <p:cNvGrpSpPr/>
            <p:nvPr/>
          </p:nvGrpSpPr>
          <p:grpSpPr>
            <a:xfrm>
              <a:off x="6172200" y="1357767"/>
              <a:ext cx="1054396" cy="210879"/>
              <a:chOff x="2286000" y="6019800"/>
              <a:chExt cx="3048000" cy="609600"/>
            </a:xfrm>
          </p:grpSpPr>
          <p:grpSp>
            <p:nvGrpSpPr>
              <p:cNvPr id="30" name="Group 175"/>
              <p:cNvGrpSpPr/>
              <p:nvPr/>
            </p:nvGrpSpPr>
            <p:grpSpPr>
              <a:xfrm>
                <a:off x="2286000" y="6019800"/>
                <a:ext cx="609600" cy="609600"/>
                <a:chOff x="2286000" y="6019800"/>
                <a:chExt cx="609600" cy="609600"/>
              </a:xfrm>
            </p:grpSpPr>
            <p:sp>
              <p:nvSpPr>
                <p:cNvPr id="43" name="Quad Arrow Callout 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6"/>
              <p:cNvGrpSpPr/>
              <p:nvPr/>
            </p:nvGrpSpPr>
            <p:grpSpPr>
              <a:xfrm>
                <a:off x="2895600" y="6019800"/>
                <a:ext cx="609600" cy="609600"/>
                <a:chOff x="2286000" y="6019800"/>
                <a:chExt cx="609600" cy="609600"/>
              </a:xfrm>
            </p:grpSpPr>
            <p:sp>
              <p:nvSpPr>
                <p:cNvPr id="41" name="Quad Arrow Callout 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9"/>
              <p:cNvGrpSpPr/>
              <p:nvPr/>
            </p:nvGrpSpPr>
            <p:grpSpPr>
              <a:xfrm>
                <a:off x="3505200" y="6019800"/>
                <a:ext cx="609600" cy="609600"/>
                <a:chOff x="2286000" y="6019800"/>
                <a:chExt cx="609600" cy="609600"/>
              </a:xfrm>
            </p:grpSpPr>
            <p:sp>
              <p:nvSpPr>
                <p:cNvPr id="39" name="Quad Arrow Callout 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82"/>
              <p:cNvGrpSpPr/>
              <p:nvPr/>
            </p:nvGrpSpPr>
            <p:grpSpPr>
              <a:xfrm>
                <a:off x="4114800" y="6019800"/>
                <a:ext cx="609600" cy="609600"/>
                <a:chOff x="2286000" y="6019800"/>
                <a:chExt cx="609600" cy="609600"/>
              </a:xfrm>
            </p:grpSpPr>
            <p:sp>
              <p:nvSpPr>
                <p:cNvPr id="37" name="Quad Arrow Callout 3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85"/>
              <p:cNvGrpSpPr/>
              <p:nvPr/>
            </p:nvGrpSpPr>
            <p:grpSpPr>
              <a:xfrm>
                <a:off x="4724400" y="6019800"/>
                <a:ext cx="609600" cy="609600"/>
                <a:chOff x="2286000" y="6019800"/>
                <a:chExt cx="609600" cy="609600"/>
              </a:xfrm>
            </p:grpSpPr>
            <p:sp>
              <p:nvSpPr>
                <p:cNvPr id="35" name="Quad Arrow Callout 3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5" name="Group 64"/>
          <p:cNvGrpSpPr/>
          <p:nvPr/>
        </p:nvGrpSpPr>
        <p:grpSpPr>
          <a:xfrm>
            <a:off x="6705601" y="3124200"/>
            <a:ext cx="1995055" cy="1219200"/>
            <a:chOff x="6781800" y="5334000"/>
            <a:chExt cx="1371600" cy="838200"/>
          </a:xfrm>
        </p:grpSpPr>
        <p:sp>
          <p:nvSpPr>
            <p:cNvPr id="66" name="Rounded Rectangle 65"/>
            <p:cNvSpPr/>
            <p:nvPr/>
          </p:nvSpPr>
          <p:spPr>
            <a:xfrm>
              <a:off x="6781800" y="6019800"/>
              <a:ext cx="1371600" cy="152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239000" y="5334000"/>
              <a:ext cx="457200" cy="685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67818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76962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cision 69"/>
            <p:cNvSpPr/>
            <p:nvPr/>
          </p:nvSpPr>
          <p:spPr>
            <a:xfrm>
              <a:off x="7391400" y="5715000"/>
              <a:ext cx="152400" cy="457200"/>
            </a:xfrm>
            <a:prstGeom prst="flowChartDecis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quot;No&quot; Symbol 70"/>
          <p:cNvSpPr/>
          <p:nvPr/>
        </p:nvSpPr>
        <p:spPr>
          <a:xfrm>
            <a:off x="6400800" y="2590800"/>
            <a:ext cx="2362200" cy="2362200"/>
          </a:xfrm>
          <a:prstGeom prst="noSmoking">
            <a:avLst>
              <a:gd name="adj" fmla="val 85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30"/>
          <p:cNvGrpSpPr/>
          <p:nvPr/>
        </p:nvGrpSpPr>
        <p:grpSpPr>
          <a:xfrm rot="6582136">
            <a:off x="7943592" y="4663594"/>
            <a:ext cx="1155718" cy="1824906"/>
            <a:chOff x="3429000" y="2743200"/>
            <a:chExt cx="1447800" cy="2363802"/>
          </a:xfrm>
        </p:grpSpPr>
        <p:sp>
          <p:nvSpPr>
            <p:cNvPr id="73" name="Rounded Rectangle 72"/>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08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par>
                                <p:cTn id="20" presetID="9"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dissolv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410691" y="918444"/>
            <a:ext cx="4495800" cy="1477328"/>
          </a:xfrm>
          <a:prstGeom prst="rect">
            <a:avLst/>
          </a:prstGeom>
          <a:noFill/>
        </p:spPr>
        <p:txBody>
          <a:bodyPr wrap="square" rtlCol="0">
            <a:spAutoFit/>
          </a:bodyPr>
          <a:lstStyle/>
          <a:p>
            <a:r>
              <a:rPr lang="en-US" dirty="0">
                <a:solidFill>
                  <a:schemeClr val="bg1"/>
                </a:solidFill>
              </a:rPr>
              <a:t>“For what happens in cultural decline both leaders and followers are really accountable. … It is easy to criticize bad leaders, but we should not give followers a free pass” </a:t>
            </a:r>
          </a:p>
          <a:p>
            <a:r>
              <a:rPr lang="en-US" dirty="0">
                <a:solidFill>
                  <a:schemeClr val="bg1"/>
                </a:solidFill>
              </a:rPr>
              <a:t>Neal A. Maxwell</a:t>
            </a:r>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Citizenship Shares Responsibility </a:t>
            </a:r>
          </a:p>
        </p:txBody>
      </p:sp>
      <p:sp>
        <p:nvSpPr>
          <p:cNvPr id="6" name="TextBox 5"/>
          <p:cNvSpPr txBox="1"/>
          <p:nvPr/>
        </p:nvSpPr>
        <p:spPr>
          <a:xfrm>
            <a:off x="401782" y="2734060"/>
            <a:ext cx="7924800" cy="3785652"/>
          </a:xfrm>
          <a:prstGeom prst="rect">
            <a:avLst/>
          </a:prstGeom>
          <a:noFill/>
        </p:spPr>
        <p:txBody>
          <a:bodyPr wrap="square" rtlCol="0">
            <a:spAutoFit/>
          </a:bodyPr>
          <a:lstStyle/>
          <a:p>
            <a:pPr fontAlgn="base"/>
            <a:r>
              <a:rPr lang="en-US" sz="2400" dirty="0">
                <a:solidFill>
                  <a:schemeClr val="bg1"/>
                </a:solidFill>
              </a:rPr>
              <a:t>Why is it important for both leaders and followers to be accountable for their actions?</a:t>
            </a:r>
          </a:p>
          <a:p>
            <a:pPr fontAlgn="base"/>
            <a:endParaRPr lang="en-US" sz="2400" dirty="0">
              <a:solidFill>
                <a:schemeClr val="bg1"/>
              </a:solidFill>
            </a:endParaRPr>
          </a:p>
          <a:p>
            <a:pPr fontAlgn="base"/>
            <a:r>
              <a:rPr lang="en-US" sz="2400" dirty="0">
                <a:solidFill>
                  <a:schemeClr val="bg1"/>
                </a:solidFill>
              </a:rPr>
              <a:t>What can you do to support righteous laws and leaders? (Articles of Faith 1:12.)</a:t>
            </a:r>
          </a:p>
          <a:p>
            <a:pPr fontAlgn="base"/>
            <a:endParaRPr lang="en-US" sz="2400" dirty="0">
              <a:solidFill>
                <a:schemeClr val="bg1"/>
              </a:solidFill>
            </a:endParaRPr>
          </a:p>
          <a:p>
            <a:pPr fontAlgn="base"/>
            <a:r>
              <a:rPr lang="en-US" sz="2400" dirty="0">
                <a:solidFill>
                  <a:schemeClr val="bg1"/>
                </a:solidFill>
              </a:rPr>
              <a:t>Not every country in the world has the </a:t>
            </a:r>
          </a:p>
          <a:p>
            <a:pPr fontAlgn="base"/>
            <a:r>
              <a:rPr lang="en-US" sz="2400" dirty="0">
                <a:solidFill>
                  <a:schemeClr val="bg1"/>
                </a:solidFill>
              </a:rPr>
              <a:t>opportunity to choose their own leaders, </a:t>
            </a:r>
          </a:p>
          <a:p>
            <a:pPr fontAlgn="base"/>
            <a:r>
              <a:rPr lang="en-US" sz="2400" dirty="0">
                <a:solidFill>
                  <a:schemeClr val="bg1"/>
                </a:solidFill>
              </a:rPr>
              <a:t>the Lord will always help those who trust in Him, no matter where they live.</a:t>
            </a:r>
          </a:p>
        </p:txBody>
      </p:sp>
      <p:pic>
        <p:nvPicPr>
          <p:cNvPr id="7" name="Picture 6">
            <a:extLst>
              <a:ext uri="{FF2B5EF4-FFF2-40B4-BE49-F238E27FC236}">
                <a16:creationId xmlns:a16="http://schemas.microsoft.com/office/drawing/2014/main" id="{E1A71B94-F00E-4BE0-B078-711E2AA48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585" y="663090"/>
            <a:ext cx="3496979" cy="2070969"/>
          </a:xfrm>
          <a:prstGeom prst="rect">
            <a:avLst/>
          </a:prstGeom>
        </p:spPr>
      </p:pic>
      <p:pic>
        <p:nvPicPr>
          <p:cNvPr id="9" name="Picture 8">
            <a:extLst>
              <a:ext uri="{FF2B5EF4-FFF2-40B4-BE49-F238E27FC236}">
                <a16:creationId xmlns:a16="http://schemas.microsoft.com/office/drawing/2014/main" id="{FEC29C85-1852-43D3-B342-0FE7BC072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329" y="3946906"/>
            <a:ext cx="3371850" cy="2257425"/>
          </a:xfrm>
          <a:prstGeom prst="rect">
            <a:avLst/>
          </a:prstGeom>
        </p:spPr>
      </p:pic>
      <p:pic>
        <p:nvPicPr>
          <p:cNvPr id="11" name="Picture 10">
            <a:extLst>
              <a:ext uri="{FF2B5EF4-FFF2-40B4-BE49-F238E27FC236}">
                <a16:creationId xmlns:a16="http://schemas.microsoft.com/office/drawing/2014/main" id="{4454900E-2A50-41BC-BE41-877F0015B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255" y="918444"/>
            <a:ext cx="1087717" cy="1361274"/>
          </a:xfrm>
          <a:prstGeom prst="rect">
            <a:avLst/>
          </a:prstGeom>
        </p:spPr>
      </p:pic>
    </p:spTree>
    <p:extLst>
      <p:ext uri="{BB962C8B-B14F-4D97-AF65-F5344CB8AC3E}">
        <p14:creationId xmlns:p14="http://schemas.microsoft.com/office/powerpoint/2010/main" val="30151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Upholding the Law</a:t>
            </a:r>
          </a:p>
        </p:txBody>
      </p:sp>
      <p:sp>
        <p:nvSpPr>
          <p:cNvPr id="6" name="TextBox 5"/>
          <p:cNvSpPr txBox="1"/>
          <p:nvPr/>
        </p:nvSpPr>
        <p:spPr>
          <a:xfrm>
            <a:off x="346364" y="833972"/>
            <a:ext cx="9878291" cy="3416320"/>
          </a:xfrm>
          <a:prstGeom prst="rect">
            <a:avLst/>
          </a:prstGeom>
          <a:noFill/>
        </p:spPr>
        <p:txBody>
          <a:bodyPr wrap="square" rtlCol="0">
            <a:spAutoFit/>
          </a:bodyPr>
          <a:lstStyle/>
          <a:p>
            <a:pPr fontAlgn="base"/>
            <a:r>
              <a:rPr lang="en-US" sz="2400" b="1" dirty="0">
                <a:solidFill>
                  <a:schemeClr val="bg1"/>
                </a:solidFill>
              </a:rPr>
              <a:t>Unrighteous leadership can bring contention and sin.</a:t>
            </a:r>
          </a:p>
          <a:p>
            <a:pPr fontAlgn="base"/>
            <a:endParaRPr lang="en-US" sz="2400" b="1" dirty="0">
              <a:solidFill>
                <a:schemeClr val="bg1"/>
              </a:solidFill>
            </a:endParaRPr>
          </a:p>
          <a:p>
            <a:pPr fontAlgn="base"/>
            <a:r>
              <a:rPr lang="en-US" sz="2400" b="1" dirty="0">
                <a:solidFill>
                  <a:schemeClr val="bg1"/>
                </a:solidFill>
              </a:rPr>
              <a:t>It is not common for the voice of the people to choose something that is not right.</a:t>
            </a:r>
          </a:p>
          <a:p>
            <a:pPr fontAlgn="base"/>
            <a:endParaRPr lang="en-US" sz="2400" dirty="0">
              <a:solidFill>
                <a:schemeClr val="bg1"/>
              </a:solidFill>
            </a:endParaRPr>
          </a:p>
          <a:p>
            <a:pPr fontAlgn="base"/>
            <a:r>
              <a:rPr lang="en-US" sz="2400" b="1" dirty="0">
                <a:solidFill>
                  <a:schemeClr val="bg1"/>
                </a:solidFill>
              </a:rPr>
              <a:t>If the people choose iniquity, the judgments of God will come upon them.</a:t>
            </a:r>
          </a:p>
          <a:p>
            <a:pPr fontAlgn="base"/>
            <a:endParaRPr lang="en-US" sz="2400" dirty="0">
              <a:solidFill>
                <a:schemeClr val="bg1"/>
              </a:solidFill>
            </a:endParaRPr>
          </a:p>
          <a:p>
            <a:pPr fontAlgn="base"/>
            <a:r>
              <a:rPr lang="en-US" sz="2400" b="1" dirty="0">
                <a:solidFill>
                  <a:schemeClr val="bg1"/>
                </a:solidFill>
              </a:rPr>
              <a:t>Each person has a duty to uphold righteous </a:t>
            </a:r>
          </a:p>
          <a:p>
            <a:pPr fontAlgn="base"/>
            <a:r>
              <a:rPr lang="en-US" sz="2400" b="1" dirty="0">
                <a:solidFill>
                  <a:schemeClr val="bg1"/>
                </a:solidFill>
              </a:rPr>
              <a:t>laws and leaders.</a:t>
            </a:r>
            <a:endParaRPr lang="en-US" sz="2400" dirty="0">
              <a:solidFill>
                <a:schemeClr val="bg1"/>
              </a:solidFill>
            </a:endParaRPr>
          </a:p>
        </p:txBody>
      </p:sp>
      <p:pic>
        <p:nvPicPr>
          <p:cNvPr id="5" name="Picture 4">
            <a:extLst>
              <a:ext uri="{FF2B5EF4-FFF2-40B4-BE49-F238E27FC236}">
                <a16:creationId xmlns:a16="http://schemas.microsoft.com/office/drawing/2014/main" id="{25A23E52-FCA6-4182-8942-95B635885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754" y="4109811"/>
            <a:ext cx="3581400" cy="2381250"/>
          </a:xfrm>
          <a:prstGeom prst="rect">
            <a:avLst/>
          </a:prstGeom>
        </p:spPr>
      </p:pic>
      <p:pic>
        <p:nvPicPr>
          <p:cNvPr id="8" name="Picture 7">
            <a:extLst>
              <a:ext uri="{FF2B5EF4-FFF2-40B4-BE49-F238E27FC236}">
                <a16:creationId xmlns:a16="http://schemas.microsoft.com/office/drawing/2014/main" id="{72DCE5E2-0DF2-4DE6-ACEC-BBAAA49B1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599" y="3144982"/>
            <a:ext cx="2811276" cy="3622530"/>
          </a:xfrm>
          <a:prstGeom prst="rect">
            <a:avLst/>
          </a:prstGeom>
        </p:spPr>
      </p:pic>
    </p:spTree>
    <p:extLst>
      <p:ext uri="{BB962C8B-B14F-4D97-AF65-F5344CB8AC3E}">
        <p14:creationId xmlns:p14="http://schemas.microsoft.com/office/powerpoint/2010/main" val="38440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A System of Judges</a:t>
            </a:r>
          </a:p>
        </p:txBody>
      </p:sp>
      <p:sp>
        <p:nvSpPr>
          <p:cNvPr id="5" name="TextBox 4"/>
          <p:cNvSpPr txBox="1"/>
          <p:nvPr/>
        </p:nvSpPr>
        <p:spPr>
          <a:xfrm>
            <a:off x="152400" y="6488669"/>
            <a:ext cx="4495800" cy="369332"/>
          </a:xfrm>
          <a:prstGeom prst="rect">
            <a:avLst/>
          </a:prstGeom>
          <a:noFill/>
        </p:spPr>
        <p:txBody>
          <a:bodyPr wrap="square" rtlCol="0">
            <a:spAutoFit/>
          </a:bodyPr>
          <a:lstStyle/>
          <a:p>
            <a:r>
              <a:rPr lang="en-US" dirty="0">
                <a:solidFill>
                  <a:schemeClr val="bg1"/>
                </a:solidFill>
              </a:rPr>
              <a:t>Mosiah 29:1-47    </a:t>
            </a:r>
            <a:r>
              <a:rPr lang="en-US" sz="1400" dirty="0">
                <a:solidFill>
                  <a:schemeClr val="bg1"/>
                </a:solidFill>
              </a:rPr>
              <a:t>JFM and RLM</a:t>
            </a:r>
          </a:p>
        </p:txBody>
      </p:sp>
      <p:sp>
        <p:nvSpPr>
          <p:cNvPr id="9" name="TextBox 8"/>
          <p:cNvSpPr txBox="1"/>
          <p:nvPr/>
        </p:nvSpPr>
        <p:spPr>
          <a:xfrm>
            <a:off x="5697681" y="3790955"/>
            <a:ext cx="5943600" cy="2308324"/>
          </a:xfrm>
          <a:prstGeom prst="rect">
            <a:avLst/>
          </a:prstGeom>
          <a:noFill/>
        </p:spPr>
        <p:txBody>
          <a:bodyPr wrap="square" rtlCol="0">
            <a:spAutoFit/>
          </a:bodyPr>
          <a:lstStyle/>
          <a:p>
            <a:r>
              <a:rPr lang="en-US" dirty="0">
                <a:solidFill>
                  <a:schemeClr val="bg1"/>
                </a:solidFill>
              </a:rPr>
              <a:t>Though the judges were to be selected ‘by the voice of the people,’ the Nephites were to be governed according to the laws which have been given to them by their fathers. </a:t>
            </a:r>
          </a:p>
          <a:p>
            <a:r>
              <a:rPr lang="en-US" dirty="0">
                <a:solidFill>
                  <a:schemeClr val="bg1"/>
                </a:solidFill>
              </a:rPr>
              <a:t>King Mosiah knew the personal experience the loneliness and the bitter burdens of a monarch “all the trials and troubles of a righteous king, yea, all the travails of soul for their people, and also all the murmurings of the people to their king; and he explained it all unto them.” (</a:t>
            </a:r>
            <a:r>
              <a:rPr lang="en-US" dirty="0" err="1">
                <a:solidFill>
                  <a:schemeClr val="bg1"/>
                </a:solidFill>
              </a:rPr>
              <a:t>vs</a:t>
            </a:r>
            <a:r>
              <a:rPr lang="en-US" dirty="0">
                <a:solidFill>
                  <a:schemeClr val="bg1"/>
                </a:solidFill>
              </a:rPr>
              <a:t> 33)</a:t>
            </a:r>
          </a:p>
        </p:txBody>
      </p:sp>
      <p:sp>
        <p:nvSpPr>
          <p:cNvPr id="12" name="TextBox 11"/>
          <p:cNvSpPr txBox="1"/>
          <p:nvPr/>
        </p:nvSpPr>
        <p:spPr>
          <a:xfrm>
            <a:off x="748145" y="838200"/>
            <a:ext cx="5957455" cy="1754326"/>
          </a:xfrm>
          <a:prstGeom prst="rect">
            <a:avLst/>
          </a:prstGeom>
          <a:noFill/>
        </p:spPr>
        <p:txBody>
          <a:bodyPr wrap="square" rtlCol="0">
            <a:spAutoFit/>
          </a:bodyPr>
          <a:lstStyle/>
          <a:p>
            <a:r>
              <a:rPr lang="en-US" dirty="0">
                <a:solidFill>
                  <a:schemeClr val="bg1"/>
                </a:solidFill>
              </a:rPr>
              <a:t>“And now I desire that this inequality should be no more in this land, especially among this my people; but I desire that this land be a land of liberty, and every man may enjoy his rights and privileges alike, so long as the Lord sees fit that we may live and inherit the land, yea, even as long as any of our posterity remains upon the face of the land.” </a:t>
            </a:r>
          </a:p>
        </p:txBody>
      </p:sp>
      <p:pic>
        <p:nvPicPr>
          <p:cNvPr id="3" name="Picture 2">
            <a:extLst>
              <a:ext uri="{FF2B5EF4-FFF2-40B4-BE49-F238E27FC236}">
                <a16:creationId xmlns:a16="http://schemas.microsoft.com/office/drawing/2014/main" id="{F5509C9D-47EE-4D03-8297-2C2A1E096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963" y="3399948"/>
            <a:ext cx="3810000" cy="2857500"/>
          </a:xfrm>
          <a:prstGeom prst="rect">
            <a:avLst/>
          </a:prstGeom>
        </p:spPr>
      </p:pic>
      <p:pic>
        <p:nvPicPr>
          <p:cNvPr id="7" name="Picture 6">
            <a:extLst>
              <a:ext uri="{FF2B5EF4-FFF2-40B4-BE49-F238E27FC236}">
                <a16:creationId xmlns:a16="http://schemas.microsoft.com/office/drawing/2014/main" id="{19D36BC0-71DC-46C1-9705-446B5B714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930" y="656214"/>
            <a:ext cx="2600325" cy="2714625"/>
          </a:xfrm>
          <a:prstGeom prst="rect">
            <a:avLst/>
          </a:prstGeom>
        </p:spPr>
      </p:pic>
    </p:spTree>
    <p:extLst>
      <p:ext uri="{BB962C8B-B14F-4D97-AF65-F5344CB8AC3E}">
        <p14:creationId xmlns:p14="http://schemas.microsoft.com/office/powerpoint/2010/main" val="31414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Righteous Judgments</a:t>
            </a:r>
          </a:p>
        </p:txBody>
      </p:sp>
      <p:sp>
        <p:nvSpPr>
          <p:cNvPr id="5" name="TextBox 4"/>
          <p:cNvSpPr txBox="1"/>
          <p:nvPr/>
        </p:nvSpPr>
        <p:spPr>
          <a:xfrm>
            <a:off x="152400" y="6488669"/>
            <a:ext cx="4495800" cy="369332"/>
          </a:xfrm>
          <a:prstGeom prst="rect">
            <a:avLst/>
          </a:prstGeom>
          <a:noFill/>
        </p:spPr>
        <p:txBody>
          <a:bodyPr wrap="square" rtlCol="0">
            <a:spAutoFit/>
          </a:bodyPr>
          <a:lstStyle/>
          <a:p>
            <a:r>
              <a:rPr lang="en-US" dirty="0">
                <a:solidFill>
                  <a:schemeClr val="bg1"/>
                </a:solidFill>
              </a:rPr>
              <a:t>Mosiah 29:1-47; Alma 1:1</a:t>
            </a:r>
            <a:endParaRPr lang="en-US" sz="1400" dirty="0">
              <a:solidFill>
                <a:schemeClr val="bg1"/>
              </a:solidFill>
            </a:endParaRPr>
          </a:p>
        </p:txBody>
      </p:sp>
      <p:sp>
        <p:nvSpPr>
          <p:cNvPr id="12" name="TextBox 11"/>
          <p:cNvSpPr txBox="1"/>
          <p:nvPr/>
        </p:nvSpPr>
        <p:spPr>
          <a:xfrm>
            <a:off x="748145" y="838200"/>
            <a:ext cx="5957455" cy="1323439"/>
          </a:xfrm>
          <a:prstGeom prst="rect">
            <a:avLst/>
          </a:prstGeom>
          <a:noFill/>
        </p:spPr>
        <p:txBody>
          <a:bodyPr wrap="square" rtlCol="0">
            <a:spAutoFit/>
          </a:bodyPr>
          <a:lstStyle/>
          <a:p>
            <a:r>
              <a:rPr lang="en-US" sz="2000" dirty="0">
                <a:solidFill>
                  <a:schemeClr val="bg1"/>
                </a:solidFill>
              </a:rPr>
              <a:t>According to the law Mosiah had given them, and that the lower judges and higher judges were to judge one another as needed to ensure that righteous judgments would be made.</a:t>
            </a:r>
          </a:p>
        </p:txBody>
      </p:sp>
      <p:sp>
        <p:nvSpPr>
          <p:cNvPr id="2" name="Rectangle 1">
            <a:extLst>
              <a:ext uri="{FF2B5EF4-FFF2-40B4-BE49-F238E27FC236}">
                <a16:creationId xmlns:a16="http://schemas.microsoft.com/office/drawing/2014/main" id="{E5B30119-74AA-4A9C-9657-BFCD52F8FDF3}"/>
              </a:ext>
            </a:extLst>
          </p:cNvPr>
          <p:cNvSpPr/>
          <p:nvPr/>
        </p:nvSpPr>
        <p:spPr>
          <a:xfrm>
            <a:off x="4876800" y="2696420"/>
            <a:ext cx="6535882" cy="3416320"/>
          </a:xfrm>
          <a:prstGeom prst="rect">
            <a:avLst/>
          </a:prstGeom>
        </p:spPr>
        <p:txBody>
          <a:bodyPr wrap="square">
            <a:spAutoFit/>
          </a:bodyPr>
          <a:lstStyle/>
          <a:p>
            <a:r>
              <a:rPr lang="en-US" sz="2400" i="1" dirty="0">
                <a:solidFill>
                  <a:srgbClr val="FFFF00"/>
                </a:solidFill>
                <a:latin typeface="Palatino"/>
              </a:rPr>
              <a:t>Now it came to pass that in the first year of the reign of the judges over the people of Nephi, from this time forward, king Mosiah having gone the way of all the earth, having warred a good warfare, walking uprightly before God, leaving none to reign in his stead; nevertheless he had established laws, and they were acknowledged by the people; therefore they were obliged to abide by the laws which he had made.</a:t>
            </a:r>
            <a:endParaRPr lang="en-US" sz="2400" i="1" dirty="0">
              <a:solidFill>
                <a:srgbClr val="FFFF00"/>
              </a:solidFill>
            </a:endParaRPr>
          </a:p>
        </p:txBody>
      </p:sp>
      <p:grpSp>
        <p:nvGrpSpPr>
          <p:cNvPr id="10" name="Group 9">
            <a:extLst>
              <a:ext uri="{FF2B5EF4-FFF2-40B4-BE49-F238E27FC236}">
                <a16:creationId xmlns:a16="http://schemas.microsoft.com/office/drawing/2014/main" id="{1AB45661-B032-4F33-B5FE-9C8C31C9483A}"/>
              </a:ext>
            </a:extLst>
          </p:cNvPr>
          <p:cNvGrpSpPr/>
          <p:nvPr/>
        </p:nvGrpSpPr>
        <p:grpSpPr>
          <a:xfrm>
            <a:off x="2029690" y="2415063"/>
            <a:ext cx="1697182" cy="3500828"/>
            <a:chOff x="4495800" y="457200"/>
            <a:chExt cx="1219200" cy="2642171"/>
          </a:xfrm>
        </p:grpSpPr>
        <p:grpSp>
          <p:nvGrpSpPr>
            <p:cNvPr id="13" name="Group 53">
              <a:extLst>
                <a:ext uri="{FF2B5EF4-FFF2-40B4-BE49-F238E27FC236}">
                  <a16:creationId xmlns:a16="http://schemas.microsoft.com/office/drawing/2014/main" id="{90391EB7-5927-40C0-9BAF-53E813477AE5}"/>
                </a:ext>
              </a:extLst>
            </p:cNvPr>
            <p:cNvGrpSpPr/>
            <p:nvPr/>
          </p:nvGrpSpPr>
          <p:grpSpPr>
            <a:xfrm>
              <a:off x="4495800" y="609600"/>
              <a:ext cx="1219200" cy="2489771"/>
              <a:chOff x="3276600" y="786829"/>
              <a:chExt cx="1219200" cy="2489771"/>
            </a:xfrm>
          </p:grpSpPr>
          <p:sp>
            <p:nvSpPr>
              <p:cNvPr id="20" name="Cloud 2">
                <a:extLst>
                  <a:ext uri="{FF2B5EF4-FFF2-40B4-BE49-F238E27FC236}">
                    <a16:creationId xmlns:a16="http://schemas.microsoft.com/office/drawing/2014/main" id="{9AD330F2-3FD3-455E-92BC-BFE6F6DDB8B5}"/>
                  </a:ext>
                </a:extLst>
              </p:cNvPr>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3">
                <a:extLst>
                  <a:ext uri="{FF2B5EF4-FFF2-40B4-BE49-F238E27FC236}">
                    <a16:creationId xmlns:a16="http://schemas.microsoft.com/office/drawing/2014/main" id="{E7EE949C-5423-4F71-8FD5-C42E58B2C4E2}"/>
                  </a:ext>
                </a:extLst>
              </p:cNvPr>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A9145828-9044-4DFD-898D-A2FE001CDD89}"/>
                  </a:ext>
                </a:extLst>
              </p:cNvPr>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a:extLst>
                  <a:ext uri="{FF2B5EF4-FFF2-40B4-BE49-F238E27FC236}">
                    <a16:creationId xmlns:a16="http://schemas.microsoft.com/office/drawing/2014/main" id="{F9D9C80B-9F93-4AF5-A562-5F2396F12F4E}"/>
                  </a:ext>
                </a:extLst>
              </p:cNvPr>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6">
                <a:extLst>
                  <a:ext uri="{FF2B5EF4-FFF2-40B4-BE49-F238E27FC236}">
                    <a16:creationId xmlns:a16="http://schemas.microsoft.com/office/drawing/2014/main" id="{051689C9-958F-4082-81F5-D3CC11AE9B6A}"/>
                  </a:ext>
                </a:extLst>
              </p:cNvPr>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7">
                <a:extLst>
                  <a:ext uri="{FF2B5EF4-FFF2-40B4-BE49-F238E27FC236}">
                    <a16:creationId xmlns:a16="http://schemas.microsoft.com/office/drawing/2014/main" id="{D9472240-3B1A-45A3-AD44-E49D8F53DD15}"/>
                  </a:ext>
                </a:extLst>
              </p:cNvPr>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8">
                <a:extLst>
                  <a:ext uri="{FF2B5EF4-FFF2-40B4-BE49-F238E27FC236}">
                    <a16:creationId xmlns:a16="http://schemas.microsoft.com/office/drawing/2014/main" id="{ED88F37D-FECF-4E9E-829D-B5773EE96943}"/>
                  </a:ext>
                </a:extLst>
              </p:cNvPr>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9">
                <a:extLst>
                  <a:ext uri="{FF2B5EF4-FFF2-40B4-BE49-F238E27FC236}">
                    <a16:creationId xmlns:a16="http://schemas.microsoft.com/office/drawing/2014/main" id="{897B8312-065E-4D7A-BFB1-7B59AD689D40}"/>
                  </a:ext>
                </a:extLst>
              </p:cNvPr>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a:extLst>
                  <a:ext uri="{FF2B5EF4-FFF2-40B4-BE49-F238E27FC236}">
                    <a16:creationId xmlns:a16="http://schemas.microsoft.com/office/drawing/2014/main" id="{F45F7322-FAEB-4379-9B31-79E205302561}"/>
                  </a:ext>
                </a:extLst>
              </p:cNvPr>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11">
                <a:extLst>
                  <a:ext uri="{FF2B5EF4-FFF2-40B4-BE49-F238E27FC236}">
                    <a16:creationId xmlns:a16="http://schemas.microsoft.com/office/drawing/2014/main" id="{C86E47FF-1893-40A4-B97F-D6F08664AFCB}"/>
                  </a:ext>
                </a:extLst>
              </p:cNvPr>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12">
                <a:extLst>
                  <a:ext uri="{FF2B5EF4-FFF2-40B4-BE49-F238E27FC236}">
                    <a16:creationId xmlns:a16="http://schemas.microsoft.com/office/drawing/2014/main" id="{B9726887-1DB8-4FCB-A38D-2C279DD1767B}"/>
                  </a:ext>
                </a:extLst>
              </p:cNvPr>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DA916763-A5BE-46E0-8147-8977F80945FA}"/>
                  </a:ext>
                </a:extLst>
              </p:cNvPr>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4">
                <a:extLst>
                  <a:ext uri="{FF2B5EF4-FFF2-40B4-BE49-F238E27FC236}">
                    <a16:creationId xmlns:a16="http://schemas.microsoft.com/office/drawing/2014/main" id="{6846654F-53E2-408F-B02A-987D07DDD079}"/>
                  </a:ext>
                </a:extLst>
              </p:cNvPr>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5">
                <a:extLst>
                  <a:ext uri="{FF2B5EF4-FFF2-40B4-BE49-F238E27FC236}">
                    <a16:creationId xmlns:a16="http://schemas.microsoft.com/office/drawing/2014/main" id="{CB023F28-F3B1-42B4-8824-84912F7B5272}"/>
                  </a:ext>
                </a:extLst>
              </p:cNvPr>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6">
                <a:extLst>
                  <a:ext uri="{FF2B5EF4-FFF2-40B4-BE49-F238E27FC236}">
                    <a16:creationId xmlns:a16="http://schemas.microsoft.com/office/drawing/2014/main" id="{4B54E0C0-D55A-4C23-9927-2296E8D999F5}"/>
                  </a:ext>
                </a:extLst>
              </p:cNvPr>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2">
                <a:extLst>
                  <a:ext uri="{FF2B5EF4-FFF2-40B4-BE49-F238E27FC236}">
                    <a16:creationId xmlns:a16="http://schemas.microsoft.com/office/drawing/2014/main" id="{6BAD9E72-056C-419D-82DA-15CC7764D690}"/>
                  </a:ext>
                </a:extLst>
              </p:cNvPr>
              <p:cNvGrpSpPr/>
              <p:nvPr/>
            </p:nvGrpSpPr>
            <p:grpSpPr>
              <a:xfrm rot="5201482">
                <a:off x="3803137" y="1994656"/>
                <a:ext cx="476901" cy="103518"/>
                <a:chOff x="3886200" y="6096000"/>
                <a:chExt cx="3124200" cy="533400"/>
              </a:xfrm>
            </p:grpSpPr>
            <p:sp>
              <p:nvSpPr>
                <p:cNvPr id="55" name="Left-Right Arrow 193">
                  <a:extLst>
                    <a:ext uri="{FF2B5EF4-FFF2-40B4-BE49-F238E27FC236}">
                      <a16:creationId xmlns:a16="http://schemas.microsoft.com/office/drawing/2014/main" id="{1F261562-5FEF-4B8D-8B6A-35F0A25E9187}"/>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194">
                  <a:extLst>
                    <a:ext uri="{FF2B5EF4-FFF2-40B4-BE49-F238E27FC236}">
                      <a16:creationId xmlns:a16="http://schemas.microsoft.com/office/drawing/2014/main" id="{8C042DA0-0971-4FA7-A5A3-8C1F8BC0D09D}"/>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195">
                  <a:extLst>
                    <a:ext uri="{FF2B5EF4-FFF2-40B4-BE49-F238E27FC236}">
                      <a16:creationId xmlns:a16="http://schemas.microsoft.com/office/drawing/2014/main" id="{655C8BFD-BD6A-4218-B233-A6EFA4257FF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63">
                <a:extLst>
                  <a:ext uri="{FF2B5EF4-FFF2-40B4-BE49-F238E27FC236}">
                    <a16:creationId xmlns:a16="http://schemas.microsoft.com/office/drawing/2014/main" id="{2D67A7CD-9364-4A00-8057-F8A74850AEE9}"/>
                  </a:ext>
                </a:extLst>
              </p:cNvPr>
              <p:cNvGrpSpPr/>
              <p:nvPr/>
            </p:nvGrpSpPr>
            <p:grpSpPr>
              <a:xfrm rot="5201482">
                <a:off x="3819688" y="2594378"/>
                <a:ext cx="476901" cy="103518"/>
                <a:chOff x="3886200" y="6096000"/>
                <a:chExt cx="3124200" cy="533400"/>
              </a:xfrm>
            </p:grpSpPr>
            <p:sp>
              <p:nvSpPr>
                <p:cNvPr id="52" name="Left-Right Arrow 190">
                  <a:extLst>
                    <a:ext uri="{FF2B5EF4-FFF2-40B4-BE49-F238E27FC236}">
                      <a16:creationId xmlns:a16="http://schemas.microsoft.com/office/drawing/2014/main" id="{7F3E2F63-B4EC-4B79-BB6F-0D02521987E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191">
                  <a:extLst>
                    <a:ext uri="{FF2B5EF4-FFF2-40B4-BE49-F238E27FC236}">
                      <a16:creationId xmlns:a16="http://schemas.microsoft.com/office/drawing/2014/main" id="{EB50F186-473C-4D67-8894-73D5AE33B1CD}"/>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192">
                  <a:extLst>
                    <a:ext uri="{FF2B5EF4-FFF2-40B4-BE49-F238E27FC236}">
                      <a16:creationId xmlns:a16="http://schemas.microsoft.com/office/drawing/2014/main" id="{71A6F7BD-7E78-41AB-8CDA-1E898BC1DA7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7">
                <a:extLst>
                  <a:ext uri="{FF2B5EF4-FFF2-40B4-BE49-F238E27FC236}">
                    <a16:creationId xmlns:a16="http://schemas.microsoft.com/office/drawing/2014/main" id="{270EB380-867D-4E1E-BB10-9A97B6709674}"/>
                  </a:ext>
                </a:extLst>
              </p:cNvPr>
              <p:cNvGrpSpPr/>
              <p:nvPr/>
            </p:nvGrpSpPr>
            <p:grpSpPr>
              <a:xfrm rot="5400000">
                <a:off x="3578790" y="1999625"/>
                <a:ext cx="476901" cy="103518"/>
                <a:chOff x="3886200" y="6096000"/>
                <a:chExt cx="3124200" cy="533400"/>
              </a:xfrm>
            </p:grpSpPr>
            <p:sp>
              <p:nvSpPr>
                <p:cNvPr id="49" name="Left-Right Arrow 187">
                  <a:extLst>
                    <a:ext uri="{FF2B5EF4-FFF2-40B4-BE49-F238E27FC236}">
                      <a16:creationId xmlns:a16="http://schemas.microsoft.com/office/drawing/2014/main" id="{9C3DA3EE-441C-4ED5-A345-4F561798FC68}"/>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188">
                  <a:extLst>
                    <a:ext uri="{FF2B5EF4-FFF2-40B4-BE49-F238E27FC236}">
                      <a16:creationId xmlns:a16="http://schemas.microsoft.com/office/drawing/2014/main" id="{46DEFC24-640E-43E0-BAF6-97A84F2E277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189">
                  <a:extLst>
                    <a:ext uri="{FF2B5EF4-FFF2-40B4-BE49-F238E27FC236}">
                      <a16:creationId xmlns:a16="http://schemas.microsoft.com/office/drawing/2014/main" id="{737773CE-BDCE-4C59-AFD6-FD8AFE772147}"/>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71">
                <a:extLst>
                  <a:ext uri="{FF2B5EF4-FFF2-40B4-BE49-F238E27FC236}">
                    <a16:creationId xmlns:a16="http://schemas.microsoft.com/office/drawing/2014/main" id="{CE1B3E1D-AA1D-4237-911F-E9907B00492B}"/>
                  </a:ext>
                </a:extLst>
              </p:cNvPr>
              <p:cNvGrpSpPr/>
              <p:nvPr/>
            </p:nvGrpSpPr>
            <p:grpSpPr>
              <a:xfrm rot="5400000">
                <a:off x="3551568" y="2602446"/>
                <a:ext cx="476901" cy="103518"/>
                <a:chOff x="3886200" y="6096000"/>
                <a:chExt cx="3124200" cy="533400"/>
              </a:xfrm>
            </p:grpSpPr>
            <p:sp>
              <p:nvSpPr>
                <p:cNvPr id="46" name="Left-Right Arrow 26">
                  <a:extLst>
                    <a:ext uri="{FF2B5EF4-FFF2-40B4-BE49-F238E27FC236}">
                      <a16:creationId xmlns:a16="http://schemas.microsoft.com/office/drawing/2014/main" id="{0154E348-0A9F-43BA-BA20-2DAEF07521F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27">
                  <a:extLst>
                    <a:ext uri="{FF2B5EF4-FFF2-40B4-BE49-F238E27FC236}">
                      <a16:creationId xmlns:a16="http://schemas.microsoft.com/office/drawing/2014/main" id="{45D60BCD-D130-4443-9FFA-86004A6BCEE9}"/>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186">
                  <a:extLst>
                    <a:ext uri="{FF2B5EF4-FFF2-40B4-BE49-F238E27FC236}">
                      <a16:creationId xmlns:a16="http://schemas.microsoft.com/office/drawing/2014/main" id="{95605DE8-AC51-4F30-A859-C7387B38C665}"/>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a:extLst>
                  <a:ext uri="{FF2B5EF4-FFF2-40B4-BE49-F238E27FC236}">
                    <a16:creationId xmlns:a16="http://schemas.microsoft.com/office/drawing/2014/main" id="{2E1D5E0B-9DDC-42ED-8A99-0B81073D1E98}"/>
                  </a:ext>
                </a:extLst>
              </p:cNvPr>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457616B1-5098-4D20-8B61-41074A41C510}"/>
                  </a:ext>
                </a:extLst>
              </p:cNvPr>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DFDB42BE-1A72-4E71-9C39-8A05037C5818}"/>
                  </a:ext>
                </a:extLst>
              </p:cNvPr>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839E3843-B110-4103-928B-306A253177F7}"/>
                  </a:ext>
                </a:extLst>
              </p:cNvPr>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7194361-6A00-4087-AA3C-B11D0CE27B53}"/>
                  </a:ext>
                </a:extLst>
              </p:cNvPr>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46CDEF4-25D1-410B-AED4-38CDC51DEADE}"/>
                  </a:ext>
                </a:extLst>
              </p:cNvPr>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2">
                <a:extLst>
                  <a:ext uri="{FF2B5EF4-FFF2-40B4-BE49-F238E27FC236}">
                    <a16:creationId xmlns:a16="http://schemas.microsoft.com/office/drawing/2014/main" id="{05EE1F48-0354-426F-80D8-B7E014E0D915}"/>
                  </a:ext>
                </a:extLst>
              </p:cNvPr>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0">
              <a:extLst>
                <a:ext uri="{FF2B5EF4-FFF2-40B4-BE49-F238E27FC236}">
                  <a16:creationId xmlns:a16="http://schemas.microsoft.com/office/drawing/2014/main" id="{E65CFA04-0F67-493F-93FC-B70552583DE2}"/>
                </a:ext>
              </a:extLst>
            </p:cNvPr>
            <p:cNvGrpSpPr/>
            <p:nvPr/>
          </p:nvGrpSpPr>
          <p:grpSpPr>
            <a:xfrm>
              <a:off x="4800600" y="457200"/>
              <a:ext cx="730738" cy="436153"/>
              <a:chOff x="4953000" y="1219200"/>
              <a:chExt cx="1676400" cy="838200"/>
            </a:xfrm>
          </p:grpSpPr>
          <p:sp>
            <p:nvSpPr>
              <p:cNvPr id="15" name="Rounded Rectangle 153">
                <a:extLst>
                  <a:ext uri="{FF2B5EF4-FFF2-40B4-BE49-F238E27FC236}">
                    <a16:creationId xmlns:a16="http://schemas.microsoft.com/office/drawing/2014/main" id="{1CB082FE-DE05-47A4-82A6-77E4D615972C}"/>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D9C65045-31FF-4EF1-82FF-69B49F3DF123}"/>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764F9E-B8DF-46D9-9237-8FB7FF9B760C}"/>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72E20B-CC44-46D1-909C-86478EC8C6D3}"/>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8DA180AF-E7AF-4004-A9C4-19861192993F}"/>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2368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Benefits and Consequences</a:t>
            </a:r>
          </a:p>
        </p:txBody>
      </p:sp>
      <p:sp>
        <p:nvSpPr>
          <p:cNvPr id="12" name="TextBox 11"/>
          <p:cNvSpPr txBox="1"/>
          <p:nvPr/>
        </p:nvSpPr>
        <p:spPr>
          <a:xfrm>
            <a:off x="1108362" y="1207532"/>
            <a:ext cx="2050473" cy="369332"/>
          </a:xfrm>
          <a:prstGeom prst="rect">
            <a:avLst/>
          </a:prstGeom>
          <a:solidFill>
            <a:schemeClr val="accent5">
              <a:lumMod val="60000"/>
              <a:lumOff val="40000"/>
            </a:schemeClr>
          </a:solidFill>
        </p:spPr>
        <p:txBody>
          <a:bodyPr wrap="square" rtlCol="0">
            <a:spAutoFit/>
          </a:bodyPr>
          <a:lstStyle/>
          <a:p>
            <a:pPr algn="ctr"/>
            <a:r>
              <a:rPr lang="en-US" i="1" dirty="0"/>
              <a:t>Mosiah 29:26–27</a:t>
            </a:r>
            <a:endParaRPr lang="en-US" sz="2000" dirty="0"/>
          </a:p>
        </p:txBody>
      </p:sp>
      <p:sp>
        <p:nvSpPr>
          <p:cNvPr id="58" name="TextBox 57">
            <a:extLst>
              <a:ext uri="{FF2B5EF4-FFF2-40B4-BE49-F238E27FC236}">
                <a16:creationId xmlns:a16="http://schemas.microsoft.com/office/drawing/2014/main" id="{4DA76B83-C1ED-4DC6-916B-6C0F0C6FEB47}"/>
              </a:ext>
            </a:extLst>
          </p:cNvPr>
          <p:cNvSpPr txBox="1"/>
          <p:nvPr/>
        </p:nvSpPr>
        <p:spPr>
          <a:xfrm>
            <a:off x="4925290" y="1207532"/>
            <a:ext cx="2341419" cy="369332"/>
          </a:xfrm>
          <a:prstGeom prst="rect">
            <a:avLst/>
          </a:prstGeom>
          <a:solidFill>
            <a:schemeClr val="accent5">
              <a:lumMod val="60000"/>
              <a:lumOff val="40000"/>
            </a:schemeClr>
          </a:solidFill>
        </p:spPr>
        <p:txBody>
          <a:bodyPr wrap="square" rtlCol="0">
            <a:spAutoFit/>
          </a:bodyPr>
          <a:lstStyle/>
          <a:p>
            <a:pPr algn="ctr"/>
            <a:r>
              <a:rPr lang="en-US" i="1" dirty="0"/>
              <a:t>Mosiah 29:30–34</a:t>
            </a:r>
            <a:endParaRPr lang="en-US" sz="2000" dirty="0"/>
          </a:p>
        </p:txBody>
      </p:sp>
      <p:sp>
        <p:nvSpPr>
          <p:cNvPr id="59" name="TextBox 58">
            <a:extLst>
              <a:ext uri="{FF2B5EF4-FFF2-40B4-BE49-F238E27FC236}">
                <a16:creationId xmlns:a16="http://schemas.microsoft.com/office/drawing/2014/main" id="{132E349B-3127-482C-8EDA-859FF67EAF14}"/>
              </a:ext>
            </a:extLst>
          </p:cNvPr>
          <p:cNvSpPr txBox="1"/>
          <p:nvPr/>
        </p:nvSpPr>
        <p:spPr>
          <a:xfrm>
            <a:off x="9351818" y="1207532"/>
            <a:ext cx="2251364" cy="369332"/>
          </a:xfrm>
          <a:prstGeom prst="rect">
            <a:avLst/>
          </a:prstGeom>
          <a:solidFill>
            <a:schemeClr val="accent5">
              <a:lumMod val="60000"/>
              <a:lumOff val="40000"/>
            </a:schemeClr>
          </a:solidFill>
        </p:spPr>
        <p:txBody>
          <a:bodyPr wrap="square" rtlCol="0">
            <a:spAutoFit/>
          </a:bodyPr>
          <a:lstStyle/>
          <a:p>
            <a:pPr algn="ctr"/>
            <a:r>
              <a:rPr lang="en-US" i="1" dirty="0"/>
              <a:t>Mosiah 29:37–39</a:t>
            </a:r>
            <a:endParaRPr lang="en-US" sz="2000" dirty="0"/>
          </a:p>
        </p:txBody>
      </p:sp>
      <p:grpSp>
        <p:nvGrpSpPr>
          <p:cNvPr id="62" name="Group 3">
            <a:extLst>
              <a:ext uri="{FF2B5EF4-FFF2-40B4-BE49-F238E27FC236}">
                <a16:creationId xmlns:a16="http://schemas.microsoft.com/office/drawing/2014/main" id="{B52CA1D4-956F-4F6B-8FAC-7BFB6F8FACA5}"/>
              </a:ext>
            </a:extLst>
          </p:cNvPr>
          <p:cNvGrpSpPr/>
          <p:nvPr/>
        </p:nvGrpSpPr>
        <p:grpSpPr>
          <a:xfrm>
            <a:off x="4873288" y="3914252"/>
            <a:ext cx="2337987" cy="2827208"/>
            <a:chOff x="71718" y="1120588"/>
            <a:chExt cx="3048000" cy="4907568"/>
          </a:xfrm>
        </p:grpSpPr>
        <p:grpSp>
          <p:nvGrpSpPr>
            <p:cNvPr id="63" name="Group 13">
              <a:extLst>
                <a:ext uri="{FF2B5EF4-FFF2-40B4-BE49-F238E27FC236}">
                  <a16:creationId xmlns:a16="http://schemas.microsoft.com/office/drawing/2014/main" id="{9D591D21-EF9B-4D43-A3E8-D5FE64FCCF18}"/>
                </a:ext>
              </a:extLst>
            </p:cNvPr>
            <p:cNvGrpSpPr/>
            <p:nvPr/>
          </p:nvGrpSpPr>
          <p:grpSpPr>
            <a:xfrm>
              <a:off x="71718" y="1120588"/>
              <a:ext cx="3048000" cy="4572000"/>
              <a:chOff x="838200" y="1066800"/>
              <a:chExt cx="2438400" cy="3352800"/>
            </a:xfrm>
          </p:grpSpPr>
          <p:sp>
            <p:nvSpPr>
              <p:cNvPr id="65" name="Rounded Rectangle 61">
                <a:extLst>
                  <a:ext uri="{FF2B5EF4-FFF2-40B4-BE49-F238E27FC236}">
                    <a16:creationId xmlns:a16="http://schemas.microsoft.com/office/drawing/2014/main" id="{0BF84C46-8278-443E-BC84-C3814AFACB19}"/>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
                <a:extLst>
                  <a:ext uri="{FF2B5EF4-FFF2-40B4-BE49-F238E27FC236}">
                    <a16:creationId xmlns:a16="http://schemas.microsoft.com/office/drawing/2014/main" id="{037B9F99-8AB2-4123-B617-C11244B1A8E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3">
                <a:extLst>
                  <a:ext uri="{FF2B5EF4-FFF2-40B4-BE49-F238E27FC236}">
                    <a16:creationId xmlns:a16="http://schemas.microsoft.com/office/drawing/2014/main" id="{2D3EF9A7-A867-4EA4-BA1D-9D8D58A3812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4">
                <a:extLst>
                  <a:ext uri="{FF2B5EF4-FFF2-40B4-BE49-F238E27FC236}">
                    <a16:creationId xmlns:a16="http://schemas.microsoft.com/office/drawing/2014/main" id="{9146B077-0CDD-462D-B386-DD632DABEEE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5">
                <a:extLst>
                  <a:ext uri="{FF2B5EF4-FFF2-40B4-BE49-F238E27FC236}">
                    <a16:creationId xmlns:a16="http://schemas.microsoft.com/office/drawing/2014/main" id="{FBF145CC-2FC0-4258-9D87-C4FEEC7B422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
                <a:extLst>
                  <a:ext uri="{FF2B5EF4-FFF2-40B4-BE49-F238E27FC236}">
                    <a16:creationId xmlns:a16="http://schemas.microsoft.com/office/drawing/2014/main" id="{AB6B43E0-3803-4D94-820C-6F532507184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
                <a:extLst>
                  <a:ext uri="{FF2B5EF4-FFF2-40B4-BE49-F238E27FC236}">
                    <a16:creationId xmlns:a16="http://schemas.microsoft.com/office/drawing/2014/main" id="{59C8D2BD-CB74-477E-934A-B89BFD87FC1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Plaque 8">
                <a:extLst>
                  <a:ext uri="{FF2B5EF4-FFF2-40B4-BE49-F238E27FC236}">
                    <a16:creationId xmlns:a16="http://schemas.microsoft.com/office/drawing/2014/main" id="{298E04C2-A0D9-4CF7-935D-D7FD43781EF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aque 9">
                <a:extLst>
                  <a:ext uri="{FF2B5EF4-FFF2-40B4-BE49-F238E27FC236}">
                    <a16:creationId xmlns:a16="http://schemas.microsoft.com/office/drawing/2014/main" id="{A270A38B-B43C-4AA5-B31F-73CEB445939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10">
                <a:extLst>
                  <a:ext uri="{FF2B5EF4-FFF2-40B4-BE49-F238E27FC236}">
                    <a16:creationId xmlns:a16="http://schemas.microsoft.com/office/drawing/2014/main" id="{848ADCC2-0C0E-4645-834D-F7F7F3C321C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8BA5DA48-8AC4-43E0-86B9-36D4B65BC8C3}"/>
                </a:ext>
              </a:extLst>
            </p:cNvPr>
            <p:cNvSpPr txBox="1"/>
            <p:nvPr/>
          </p:nvSpPr>
          <p:spPr>
            <a:xfrm>
              <a:off x="718452" y="1442122"/>
              <a:ext cx="2379655" cy="4586034"/>
            </a:xfrm>
            <a:prstGeom prst="rect">
              <a:avLst/>
            </a:prstGeom>
            <a:noFill/>
          </p:spPr>
          <p:txBody>
            <a:bodyPr wrap="square" rtlCol="0">
              <a:spAutoFit/>
            </a:bodyPr>
            <a:lstStyle/>
            <a:p>
              <a:pPr algn="ctr"/>
              <a:r>
                <a:rPr lang="en-US" b="1" dirty="0"/>
                <a:t>If the voice of the people chooses iniquity, then the judgments of God will come upon them.</a:t>
              </a:r>
              <a:endParaRPr lang="en-US" sz="1600" b="1" dirty="0">
                <a:solidFill>
                  <a:schemeClr val="bg2">
                    <a:lumMod val="25000"/>
                  </a:schemeClr>
                </a:solidFill>
                <a:latin typeface="Tempus Sans ITC" pitchFamily="82" charset="0"/>
              </a:endParaRPr>
            </a:p>
          </p:txBody>
        </p:sp>
      </p:grpSp>
      <p:grpSp>
        <p:nvGrpSpPr>
          <p:cNvPr id="7" name="Group 6">
            <a:extLst>
              <a:ext uri="{FF2B5EF4-FFF2-40B4-BE49-F238E27FC236}">
                <a16:creationId xmlns:a16="http://schemas.microsoft.com/office/drawing/2014/main" id="{08322572-FA7C-45E5-93F6-023D03A4472A}"/>
              </a:ext>
            </a:extLst>
          </p:cNvPr>
          <p:cNvGrpSpPr/>
          <p:nvPr/>
        </p:nvGrpSpPr>
        <p:grpSpPr>
          <a:xfrm>
            <a:off x="699652" y="1683317"/>
            <a:ext cx="2867891" cy="2038070"/>
            <a:chOff x="699652" y="1683317"/>
            <a:chExt cx="2867891" cy="2038070"/>
          </a:xfrm>
        </p:grpSpPr>
        <p:sp>
          <p:nvSpPr>
            <p:cNvPr id="3" name="Rectangle 2">
              <a:extLst>
                <a:ext uri="{FF2B5EF4-FFF2-40B4-BE49-F238E27FC236}">
                  <a16:creationId xmlns:a16="http://schemas.microsoft.com/office/drawing/2014/main" id="{877E9F78-8014-450C-8841-5E5FE0560283}"/>
                </a:ext>
              </a:extLst>
            </p:cNvPr>
            <p:cNvSpPr/>
            <p:nvPr/>
          </p:nvSpPr>
          <p:spPr>
            <a:xfrm>
              <a:off x="699652" y="2521058"/>
              <a:ext cx="2867891" cy="1200329"/>
            </a:xfrm>
            <a:prstGeom prst="rect">
              <a:avLst/>
            </a:prstGeom>
            <a:solidFill>
              <a:schemeClr val="accent6">
                <a:lumMod val="60000"/>
                <a:lumOff val="40000"/>
              </a:schemeClr>
            </a:solidFill>
          </p:spPr>
          <p:txBody>
            <a:bodyPr wrap="square">
              <a:spAutoFit/>
            </a:bodyPr>
            <a:lstStyle/>
            <a:p>
              <a:r>
                <a:rPr lang="en-US" dirty="0">
                  <a:solidFill>
                    <a:srgbClr val="333333"/>
                  </a:solidFill>
                  <a:latin typeface="Open Sans"/>
                </a:rPr>
                <a:t>The voice of the people generally does not desire things that are “contrary to that which is right,</a:t>
              </a:r>
              <a:endParaRPr lang="en-US" dirty="0"/>
            </a:p>
          </p:txBody>
        </p:sp>
        <p:sp>
          <p:nvSpPr>
            <p:cNvPr id="4" name="Arrow: Down 3">
              <a:extLst>
                <a:ext uri="{FF2B5EF4-FFF2-40B4-BE49-F238E27FC236}">
                  <a16:creationId xmlns:a16="http://schemas.microsoft.com/office/drawing/2014/main" id="{BB377C07-7BA7-4FE0-9721-0D4480D4FDA6}"/>
                </a:ext>
              </a:extLst>
            </p:cNvPr>
            <p:cNvSpPr/>
            <p:nvPr/>
          </p:nvSpPr>
          <p:spPr>
            <a:xfrm>
              <a:off x="1932706" y="1683317"/>
              <a:ext cx="401782" cy="7312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EDD5334-4C05-4D13-95BA-B2219B2630C4}"/>
              </a:ext>
            </a:extLst>
          </p:cNvPr>
          <p:cNvGrpSpPr/>
          <p:nvPr/>
        </p:nvGrpSpPr>
        <p:grpSpPr>
          <a:xfrm>
            <a:off x="4662053" y="1712352"/>
            <a:ext cx="3054929" cy="2009035"/>
            <a:chOff x="4662053" y="1712352"/>
            <a:chExt cx="3054929" cy="2009035"/>
          </a:xfrm>
        </p:grpSpPr>
        <p:sp>
          <p:nvSpPr>
            <p:cNvPr id="60" name="Rectangle 59">
              <a:extLst>
                <a:ext uri="{FF2B5EF4-FFF2-40B4-BE49-F238E27FC236}">
                  <a16:creationId xmlns:a16="http://schemas.microsoft.com/office/drawing/2014/main" id="{0F72942A-6610-43F8-BE28-71D730144F51}"/>
                </a:ext>
              </a:extLst>
            </p:cNvPr>
            <p:cNvSpPr/>
            <p:nvPr/>
          </p:nvSpPr>
          <p:spPr>
            <a:xfrm>
              <a:off x="4662053" y="2521058"/>
              <a:ext cx="3054929" cy="1200329"/>
            </a:xfrm>
            <a:prstGeom prst="rect">
              <a:avLst/>
            </a:prstGeom>
            <a:solidFill>
              <a:schemeClr val="accent6">
                <a:lumMod val="60000"/>
                <a:lumOff val="40000"/>
              </a:schemeClr>
            </a:solidFill>
          </p:spPr>
          <p:txBody>
            <a:bodyPr wrap="square">
              <a:spAutoFit/>
            </a:bodyPr>
            <a:lstStyle/>
            <a:p>
              <a:r>
                <a:rPr lang="en-US" dirty="0"/>
                <a:t>There is a  need for all citizens to share in the burden of their government and to answer for their own sins. </a:t>
              </a:r>
            </a:p>
          </p:txBody>
        </p:sp>
        <p:sp>
          <p:nvSpPr>
            <p:cNvPr id="75" name="Arrow: Down 74">
              <a:extLst>
                <a:ext uri="{FF2B5EF4-FFF2-40B4-BE49-F238E27FC236}">
                  <a16:creationId xmlns:a16="http://schemas.microsoft.com/office/drawing/2014/main" id="{D073FA83-E0D8-4C6D-AC3E-8664FFD98979}"/>
                </a:ext>
              </a:extLst>
            </p:cNvPr>
            <p:cNvSpPr/>
            <p:nvPr/>
          </p:nvSpPr>
          <p:spPr>
            <a:xfrm>
              <a:off x="5868126" y="1712352"/>
              <a:ext cx="401782" cy="7312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9C8EC18-2E05-4B5E-8694-1501B9728C08}"/>
              </a:ext>
            </a:extLst>
          </p:cNvPr>
          <p:cNvGrpSpPr/>
          <p:nvPr/>
        </p:nvGrpSpPr>
        <p:grpSpPr>
          <a:xfrm>
            <a:off x="9043554" y="1700405"/>
            <a:ext cx="2867891" cy="2517027"/>
            <a:chOff x="9043554" y="1700405"/>
            <a:chExt cx="2867891" cy="2517027"/>
          </a:xfrm>
        </p:grpSpPr>
        <p:sp>
          <p:nvSpPr>
            <p:cNvPr id="61" name="Rectangle 60">
              <a:extLst>
                <a:ext uri="{FF2B5EF4-FFF2-40B4-BE49-F238E27FC236}">
                  <a16:creationId xmlns:a16="http://schemas.microsoft.com/office/drawing/2014/main" id="{3E98FE11-E80E-41AB-A982-C7EE26B90F0D}"/>
                </a:ext>
              </a:extLst>
            </p:cNvPr>
            <p:cNvSpPr/>
            <p:nvPr/>
          </p:nvSpPr>
          <p:spPr>
            <a:xfrm>
              <a:off x="9043554" y="2463106"/>
              <a:ext cx="2867891" cy="1754326"/>
            </a:xfrm>
            <a:prstGeom prst="rect">
              <a:avLst/>
            </a:prstGeom>
            <a:solidFill>
              <a:schemeClr val="accent6">
                <a:lumMod val="60000"/>
                <a:lumOff val="40000"/>
              </a:schemeClr>
            </a:solidFill>
          </p:spPr>
          <p:txBody>
            <a:bodyPr wrap="square">
              <a:spAutoFit/>
            </a:bodyPr>
            <a:lstStyle/>
            <a:p>
              <a:r>
                <a:rPr lang="en-US" dirty="0"/>
                <a:t>Because of their unrighteous choices their consequences would be the judgments of God would come upon them and they would be destroyed</a:t>
              </a:r>
            </a:p>
          </p:txBody>
        </p:sp>
        <p:sp>
          <p:nvSpPr>
            <p:cNvPr id="76" name="Arrow: Down 75">
              <a:extLst>
                <a:ext uri="{FF2B5EF4-FFF2-40B4-BE49-F238E27FC236}">
                  <a16:creationId xmlns:a16="http://schemas.microsoft.com/office/drawing/2014/main" id="{8B066CDF-94FA-426C-8E3C-37E3225A91F3}"/>
                </a:ext>
              </a:extLst>
            </p:cNvPr>
            <p:cNvSpPr/>
            <p:nvPr/>
          </p:nvSpPr>
          <p:spPr>
            <a:xfrm>
              <a:off x="10451519" y="1700405"/>
              <a:ext cx="401782" cy="7312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61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circle(in)">
                                      <p:cBhvr>
                                        <p:cTn id="1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Alma—First Judge</a:t>
            </a:r>
          </a:p>
        </p:txBody>
      </p:sp>
      <p:sp>
        <p:nvSpPr>
          <p:cNvPr id="5" name="TextBox 4"/>
          <p:cNvSpPr txBox="1"/>
          <p:nvPr/>
        </p:nvSpPr>
        <p:spPr>
          <a:xfrm>
            <a:off x="138545" y="6472247"/>
            <a:ext cx="5865440" cy="369332"/>
          </a:xfrm>
          <a:prstGeom prst="rect">
            <a:avLst/>
          </a:prstGeom>
          <a:noFill/>
        </p:spPr>
        <p:txBody>
          <a:bodyPr wrap="square" rtlCol="0">
            <a:spAutoFit/>
          </a:bodyPr>
          <a:lstStyle/>
          <a:p>
            <a:r>
              <a:rPr lang="en-US" dirty="0">
                <a:solidFill>
                  <a:schemeClr val="bg1"/>
                </a:solidFill>
              </a:rPr>
              <a:t>Mosiah 29:1-47; </a:t>
            </a:r>
            <a:r>
              <a:rPr lang="en-US" dirty="0" err="1">
                <a:solidFill>
                  <a:schemeClr val="bg1"/>
                </a:solidFill>
              </a:rPr>
              <a:t>Alam</a:t>
            </a:r>
            <a:r>
              <a:rPr lang="en-US" dirty="0">
                <a:solidFill>
                  <a:schemeClr val="bg1"/>
                </a:solidFill>
              </a:rPr>
              <a:t> 2:16; 60:1; Alma 50:39    </a:t>
            </a:r>
            <a:r>
              <a:rPr lang="en-US" sz="1400" dirty="0">
                <a:solidFill>
                  <a:schemeClr val="bg1"/>
                </a:solidFill>
              </a:rPr>
              <a:t>JFM and RLM</a:t>
            </a:r>
          </a:p>
        </p:txBody>
      </p:sp>
      <p:sp>
        <p:nvSpPr>
          <p:cNvPr id="9" name="TextBox 8"/>
          <p:cNvSpPr txBox="1"/>
          <p:nvPr/>
        </p:nvSpPr>
        <p:spPr>
          <a:xfrm>
            <a:off x="5094956" y="2770146"/>
            <a:ext cx="4495800" cy="923330"/>
          </a:xfrm>
          <a:prstGeom prst="rect">
            <a:avLst/>
          </a:prstGeom>
          <a:noFill/>
        </p:spPr>
        <p:txBody>
          <a:bodyPr wrap="square" rtlCol="0">
            <a:spAutoFit/>
          </a:bodyPr>
          <a:lstStyle/>
          <a:p>
            <a:r>
              <a:rPr lang="en-US" dirty="0">
                <a:solidFill>
                  <a:schemeClr val="bg1"/>
                </a:solidFill>
              </a:rPr>
              <a:t>Their judges, for the most part, men not only with political acumen but also with priestly and prophetic stature. </a:t>
            </a:r>
          </a:p>
        </p:txBody>
      </p:sp>
      <p:sp>
        <p:nvSpPr>
          <p:cNvPr id="12" name="TextBox 11"/>
          <p:cNvSpPr txBox="1"/>
          <p:nvPr/>
        </p:nvSpPr>
        <p:spPr>
          <a:xfrm>
            <a:off x="2648862" y="1081367"/>
            <a:ext cx="4495800" cy="1477328"/>
          </a:xfrm>
          <a:prstGeom prst="rect">
            <a:avLst/>
          </a:prstGeom>
          <a:noFill/>
        </p:spPr>
        <p:txBody>
          <a:bodyPr wrap="square" rtlCol="0">
            <a:spAutoFit/>
          </a:bodyPr>
          <a:lstStyle/>
          <a:p>
            <a:r>
              <a:rPr lang="en-US" dirty="0">
                <a:solidFill>
                  <a:schemeClr val="bg1"/>
                </a:solidFill>
              </a:rPr>
              <a:t>Alma was appointed the first chief judge and governor over the and was at the same time the high priest over the Church, having been called to serve as successor to his father in the latter capacity. </a:t>
            </a:r>
          </a:p>
        </p:txBody>
      </p:sp>
      <p:sp>
        <p:nvSpPr>
          <p:cNvPr id="7" name="TextBox 6"/>
          <p:cNvSpPr txBox="1"/>
          <p:nvPr/>
        </p:nvSpPr>
        <p:spPr>
          <a:xfrm>
            <a:off x="446313" y="4606878"/>
            <a:ext cx="6896543" cy="1477328"/>
          </a:xfrm>
          <a:prstGeom prst="rect">
            <a:avLst/>
          </a:prstGeom>
          <a:noFill/>
        </p:spPr>
        <p:txBody>
          <a:bodyPr wrap="square" rtlCol="0">
            <a:spAutoFit/>
          </a:bodyPr>
          <a:lstStyle/>
          <a:p>
            <a:r>
              <a:rPr lang="en-US" dirty="0">
                <a:solidFill>
                  <a:schemeClr val="bg1"/>
                </a:solidFill>
              </a:rPr>
              <a:t>The chief judge received his office “with an oath and sacred ordinance to judge righteously, and to keep the peace and the freedom of the people, and to grant unto them their sacred privileges to worship the Lord their God, yea, to support and maintain the cause of God all his days, and to bring the wicked to justice according to their crime.”</a:t>
            </a:r>
          </a:p>
        </p:txBody>
      </p:sp>
      <p:grpSp>
        <p:nvGrpSpPr>
          <p:cNvPr id="10" name="Group 9"/>
          <p:cNvGrpSpPr/>
          <p:nvPr/>
        </p:nvGrpSpPr>
        <p:grpSpPr>
          <a:xfrm>
            <a:off x="7612164" y="4272090"/>
            <a:ext cx="1463964" cy="2057400"/>
            <a:chOff x="2819400" y="1371600"/>
            <a:chExt cx="1692564" cy="2286000"/>
          </a:xfrm>
          <a:solidFill>
            <a:schemeClr val="bg1"/>
          </a:solidFill>
        </p:grpSpPr>
        <p:sp>
          <p:nvSpPr>
            <p:cNvPr id="13" name="Oval 12"/>
            <p:cNvSpPr/>
            <p:nvPr/>
          </p:nvSpPr>
          <p:spPr>
            <a:xfrm>
              <a:off x="3352800" y="13716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29000" y="2438400"/>
              <a:ext cx="838200" cy="12192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19400" y="2514600"/>
              <a:ext cx="609600" cy="4572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200000">
              <a:off x="2743200" y="2133600"/>
              <a:ext cx="609600" cy="4572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30945" y="1757218"/>
              <a:ext cx="381000"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91000" y="2438400"/>
              <a:ext cx="304800" cy="8382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30964" y="3237345"/>
              <a:ext cx="381000"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
            <a:extLst>
              <a:ext uri="{FF2B5EF4-FFF2-40B4-BE49-F238E27FC236}">
                <a16:creationId xmlns:a16="http://schemas.microsoft.com/office/drawing/2014/main" id="{68448F68-A0B3-4277-95A8-50B686EA293F}"/>
              </a:ext>
            </a:extLst>
          </p:cNvPr>
          <p:cNvGrpSpPr/>
          <p:nvPr/>
        </p:nvGrpSpPr>
        <p:grpSpPr>
          <a:xfrm>
            <a:off x="9611087" y="4220768"/>
            <a:ext cx="2031972" cy="2301261"/>
            <a:chOff x="71718" y="1120588"/>
            <a:chExt cx="3070535" cy="4572000"/>
          </a:xfrm>
        </p:grpSpPr>
        <p:grpSp>
          <p:nvGrpSpPr>
            <p:cNvPr id="21" name="Group 13">
              <a:extLst>
                <a:ext uri="{FF2B5EF4-FFF2-40B4-BE49-F238E27FC236}">
                  <a16:creationId xmlns:a16="http://schemas.microsoft.com/office/drawing/2014/main" id="{B8A712E1-B7D0-4607-906C-400384813BA5}"/>
                </a:ext>
              </a:extLst>
            </p:cNvPr>
            <p:cNvGrpSpPr/>
            <p:nvPr/>
          </p:nvGrpSpPr>
          <p:grpSpPr>
            <a:xfrm>
              <a:off x="71718" y="1120588"/>
              <a:ext cx="3048000" cy="4572000"/>
              <a:chOff x="838200" y="1066800"/>
              <a:chExt cx="2438400" cy="3352800"/>
            </a:xfrm>
          </p:grpSpPr>
          <p:sp>
            <p:nvSpPr>
              <p:cNvPr id="23" name="Rounded Rectangle 61">
                <a:extLst>
                  <a:ext uri="{FF2B5EF4-FFF2-40B4-BE49-F238E27FC236}">
                    <a16:creationId xmlns:a16="http://schemas.microsoft.com/office/drawing/2014/main" id="{A3D90616-2570-4CD2-8C64-231F81E1AE2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
                <a:extLst>
                  <a:ext uri="{FF2B5EF4-FFF2-40B4-BE49-F238E27FC236}">
                    <a16:creationId xmlns:a16="http://schemas.microsoft.com/office/drawing/2014/main" id="{4DE46A34-2A81-4C98-B3D6-80B6B1B6ED2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
                <a:extLst>
                  <a:ext uri="{FF2B5EF4-FFF2-40B4-BE49-F238E27FC236}">
                    <a16:creationId xmlns:a16="http://schemas.microsoft.com/office/drawing/2014/main" id="{7EA66AB1-62D4-4642-A44D-03895BFEEAE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
                <a:extLst>
                  <a:ext uri="{FF2B5EF4-FFF2-40B4-BE49-F238E27FC236}">
                    <a16:creationId xmlns:a16="http://schemas.microsoft.com/office/drawing/2014/main" id="{CCB9111C-5BFA-4E84-8C45-6BBD5CD27CE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5">
                <a:extLst>
                  <a:ext uri="{FF2B5EF4-FFF2-40B4-BE49-F238E27FC236}">
                    <a16:creationId xmlns:a16="http://schemas.microsoft.com/office/drawing/2014/main" id="{EC467FD0-F18A-4A4A-AD59-3A1150CEDA03}"/>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6">
                <a:extLst>
                  <a:ext uri="{FF2B5EF4-FFF2-40B4-BE49-F238E27FC236}">
                    <a16:creationId xmlns:a16="http://schemas.microsoft.com/office/drawing/2014/main" id="{BB1366A5-5D10-492B-BB12-74AC5FAA1F9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7">
                <a:extLst>
                  <a:ext uri="{FF2B5EF4-FFF2-40B4-BE49-F238E27FC236}">
                    <a16:creationId xmlns:a16="http://schemas.microsoft.com/office/drawing/2014/main" id="{5AADDD9C-4764-441F-AE55-BAFAD133A01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Plaque 8">
                <a:extLst>
                  <a:ext uri="{FF2B5EF4-FFF2-40B4-BE49-F238E27FC236}">
                    <a16:creationId xmlns:a16="http://schemas.microsoft.com/office/drawing/2014/main" id="{CFA139F5-C29F-4183-9704-0428A8DE0B4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que 9">
                <a:extLst>
                  <a:ext uri="{FF2B5EF4-FFF2-40B4-BE49-F238E27FC236}">
                    <a16:creationId xmlns:a16="http://schemas.microsoft.com/office/drawing/2014/main" id="{202F7CA2-1A6E-4DCD-8741-89CF1CB4DA22}"/>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que 10">
                <a:extLst>
                  <a:ext uri="{FF2B5EF4-FFF2-40B4-BE49-F238E27FC236}">
                    <a16:creationId xmlns:a16="http://schemas.microsoft.com/office/drawing/2014/main" id="{260D3F46-C14D-4E6B-94E2-D53C29C2E2A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211CA14F-3F3F-4EA1-99F4-28EC0BE6DA92}"/>
                </a:ext>
              </a:extLst>
            </p:cNvPr>
            <p:cNvSpPr txBox="1"/>
            <p:nvPr/>
          </p:nvSpPr>
          <p:spPr>
            <a:xfrm>
              <a:off x="762598" y="1254182"/>
              <a:ext cx="2379655" cy="4035708"/>
            </a:xfrm>
            <a:prstGeom prst="rect">
              <a:avLst/>
            </a:prstGeom>
            <a:noFill/>
          </p:spPr>
          <p:txBody>
            <a:bodyPr wrap="square" rtlCol="0">
              <a:spAutoFit/>
            </a:bodyPr>
            <a:lstStyle/>
            <a:p>
              <a:pPr algn="ctr"/>
              <a:r>
                <a:rPr lang="en-US" b="1" dirty="0"/>
                <a:t>Each person has a duty to uphold righteous principles, laws, and leaders</a:t>
              </a:r>
              <a:endParaRPr lang="en-US" sz="1600" b="1" dirty="0">
                <a:solidFill>
                  <a:schemeClr val="bg2">
                    <a:lumMod val="25000"/>
                  </a:schemeClr>
                </a:solidFill>
                <a:latin typeface="Tempus Sans ITC" pitchFamily="82" charset="0"/>
              </a:endParaRPr>
            </a:p>
          </p:txBody>
        </p:sp>
      </p:grpSp>
      <p:grpSp>
        <p:nvGrpSpPr>
          <p:cNvPr id="33" name="Group 32">
            <a:extLst>
              <a:ext uri="{FF2B5EF4-FFF2-40B4-BE49-F238E27FC236}">
                <a16:creationId xmlns:a16="http://schemas.microsoft.com/office/drawing/2014/main" id="{5E90779D-CA3B-4799-BCA6-CEB30C05AD15}"/>
              </a:ext>
            </a:extLst>
          </p:cNvPr>
          <p:cNvGrpSpPr/>
          <p:nvPr/>
        </p:nvGrpSpPr>
        <p:grpSpPr>
          <a:xfrm>
            <a:off x="1038554" y="762225"/>
            <a:ext cx="1347891" cy="2520037"/>
            <a:chOff x="7696200" y="4114800"/>
            <a:chExt cx="1347891" cy="2520037"/>
          </a:xfrm>
        </p:grpSpPr>
        <p:grpSp>
          <p:nvGrpSpPr>
            <p:cNvPr id="34" name="Group 33">
              <a:extLst>
                <a:ext uri="{FF2B5EF4-FFF2-40B4-BE49-F238E27FC236}">
                  <a16:creationId xmlns:a16="http://schemas.microsoft.com/office/drawing/2014/main" id="{3C198633-C2B0-4837-B06F-15381CBD3B2C}"/>
                </a:ext>
              </a:extLst>
            </p:cNvPr>
            <p:cNvGrpSpPr/>
            <p:nvPr/>
          </p:nvGrpSpPr>
          <p:grpSpPr>
            <a:xfrm>
              <a:off x="7696200" y="4114800"/>
              <a:ext cx="1019670" cy="2520037"/>
              <a:chOff x="3429000" y="1066800"/>
              <a:chExt cx="1524000" cy="3766449"/>
            </a:xfrm>
          </p:grpSpPr>
          <p:grpSp>
            <p:nvGrpSpPr>
              <p:cNvPr id="40" name="Group 49">
                <a:extLst>
                  <a:ext uri="{FF2B5EF4-FFF2-40B4-BE49-F238E27FC236}">
                    <a16:creationId xmlns:a16="http://schemas.microsoft.com/office/drawing/2014/main" id="{DC986B1A-2FEE-41A3-800D-64A30D8DEA6A}"/>
                  </a:ext>
                </a:extLst>
              </p:cNvPr>
              <p:cNvGrpSpPr/>
              <p:nvPr/>
            </p:nvGrpSpPr>
            <p:grpSpPr>
              <a:xfrm rot="9550070">
                <a:off x="4213978" y="4219465"/>
                <a:ext cx="304800" cy="613784"/>
                <a:chOff x="1295400" y="4546730"/>
                <a:chExt cx="409568" cy="689984"/>
              </a:xfrm>
            </p:grpSpPr>
            <p:sp>
              <p:nvSpPr>
                <p:cNvPr id="88" name="Oval 87">
                  <a:extLst>
                    <a:ext uri="{FF2B5EF4-FFF2-40B4-BE49-F238E27FC236}">
                      <a16:creationId xmlns:a16="http://schemas.microsoft.com/office/drawing/2014/main" id="{FD916A0C-0275-425B-AB00-5B502FE29A55}"/>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F0EF3BF-379A-46CA-8D71-94FE7DF0046A}"/>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2">
                <a:extLst>
                  <a:ext uri="{FF2B5EF4-FFF2-40B4-BE49-F238E27FC236}">
                    <a16:creationId xmlns:a16="http://schemas.microsoft.com/office/drawing/2014/main" id="{DFB1F77A-A852-45E2-BAA4-D4FE780D7B55}"/>
                  </a:ext>
                </a:extLst>
              </p:cNvPr>
              <p:cNvGrpSpPr/>
              <p:nvPr/>
            </p:nvGrpSpPr>
            <p:grpSpPr>
              <a:xfrm rot="15885139">
                <a:off x="3977145" y="4210668"/>
                <a:ext cx="304800" cy="613784"/>
                <a:chOff x="1295400" y="4546730"/>
                <a:chExt cx="409568" cy="689984"/>
              </a:xfrm>
            </p:grpSpPr>
            <p:sp>
              <p:nvSpPr>
                <p:cNvPr id="86" name="Oval 5">
                  <a:extLst>
                    <a:ext uri="{FF2B5EF4-FFF2-40B4-BE49-F238E27FC236}">
                      <a16:creationId xmlns:a16="http://schemas.microsoft.com/office/drawing/2014/main" id="{FDF72AC9-2511-4CF4-AFBB-D56B6B72ECCF}"/>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2DB0A7C5-D769-4E32-97BE-A734D7F2078B}"/>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rapezoid 41">
                <a:extLst>
                  <a:ext uri="{FF2B5EF4-FFF2-40B4-BE49-F238E27FC236}">
                    <a16:creationId xmlns:a16="http://schemas.microsoft.com/office/drawing/2014/main" id="{FC46E193-FFF1-4980-B351-6007177EB0F3}"/>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DE35F51-F30E-425E-BE9E-F9101311C5FC}"/>
                  </a:ext>
                </a:extLst>
              </p:cNvPr>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92F6479-2709-4B57-A899-A65D0D950E0D}"/>
                  </a:ext>
                </a:extLst>
              </p:cNvPr>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CAB33C00-0CC4-4954-B299-01E5E3DF0CFE}"/>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7F46774-17C9-4555-B5AE-552BBCFF76D0}"/>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752B46A-897A-48F8-AD09-E5887443C02E}"/>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3100D601-E5F8-4A9B-9BCF-AA5689863BD9}"/>
                  </a:ext>
                </a:extLst>
              </p:cNvPr>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3D4D0CDF-FAF6-4BA0-B337-06B067F716EC}"/>
                  </a:ext>
                </a:extLst>
              </p:cNvPr>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74B4120A-FEAE-4C3F-8BF6-8D5D853E692A}"/>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D544C741-8305-4102-8106-CF6340925CFA}"/>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1">
                <a:extLst>
                  <a:ext uri="{FF2B5EF4-FFF2-40B4-BE49-F238E27FC236}">
                    <a16:creationId xmlns:a16="http://schemas.microsoft.com/office/drawing/2014/main" id="{E2DB308F-A30B-470C-A795-030BAD9FBFFA}"/>
                  </a:ext>
                </a:extLst>
              </p:cNvPr>
              <p:cNvGrpSpPr/>
              <p:nvPr/>
            </p:nvGrpSpPr>
            <p:grpSpPr>
              <a:xfrm rot="21151532">
                <a:off x="4409671" y="1410436"/>
                <a:ext cx="343204" cy="757299"/>
                <a:chOff x="1434718" y="4935165"/>
                <a:chExt cx="343204" cy="757299"/>
              </a:xfrm>
            </p:grpSpPr>
            <p:sp>
              <p:nvSpPr>
                <p:cNvPr id="83" name="Moon 82">
                  <a:extLst>
                    <a:ext uri="{FF2B5EF4-FFF2-40B4-BE49-F238E27FC236}">
                      <a16:creationId xmlns:a16="http://schemas.microsoft.com/office/drawing/2014/main" id="{4FA93A4A-D444-47DD-BF59-8B9FBA3BE6CB}"/>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a:extLst>
                    <a:ext uri="{FF2B5EF4-FFF2-40B4-BE49-F238E27FC236}">
                      <a16:creationId xmlns:a16="http://schemas.microsoft.com/office/drawing/2014/main" id="{5EB5BDA1-6324-49F4-9BCD-D0E0B3165309}"/>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63B5459A-040A-403B-88B5-911C3A4472A6}"/>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9">
                <a:extLst>
                  <a:ext uri="{FF2B5EF4-FFF2-40B4-BE49-F238E27FC236}">
                    <a16:creationId xmlns:a16="http://schemas.microsoft.com/office/drawing/2014/main" id="{B2861301-D71C-4A93-B342-ABE7922FAECC}"/>
                  </a:ext>
                </a:extLst>
              </p:cNvPr>
              <p:cNvGrpSpPr/>
              <p:nvPr/>
            </p:nvGrpSpPr>
            <p:grpSpPr>
              <a:xfrm rot="1653802">
                <a:off x="3690953" y="1480868"/>
                <a:ext cx="343204" cy="757299"/>
                <a:chOff x="1434718" y="4935165"/>
                <a:chExt cx="343204" cy="757299"/>
              </a:xfrm>
            </p:grpSpPr>
            <p:sp>
              <p:nvSpPr>
                <p:cNvPr id="80" name="Moon 79">
                  <a:extLst>
                    <a:ext uri="{FF2B5EF4-FFF2-40B4-BE49-F238E27FC236}">
                      <a16:creationId xmlns:a16="http://schemas.microsoft.com/office/drawing/2014/main" id="{3F7A2C61-C640-4504-A074-BE832CE399F2}"/>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27">
                  <a:extLst>
                    <a:ext uri="{FF2B5EF4-FFF2-40B4-BE49-F238E27FC236}">
                      <a16:creationId xmlns:a16="http://schemas.microsoft.com/office/drawing/2014/main" id="{377DA3F7-FB43-491C-8E85-75ECFB6F8C3C}"/>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28">
                  <a:extLst>
                    <a:ext uri="{FF2B5EF4-FFF2-40B4-BE49-F238E27FC236}">
                      <a16:creationId xmlns:a16="http://schemas.microsoft.com/office/drawing/2014/main" id="{C97BDB42-A8C2-401C-AB1E-7181A907C9EE}"/>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14">
                <a:extLst>
                  <a:ext uri="{FF2B5EF4-FFF2-40B4-BE49-F238E27FC236}">
                    <a16:creationId xmlns:a16="http://schemas.microsoft.com/office/drawing/2014/main" id="{232366CB-937F-44D2-ADA7-DB44B85E03CB}"/>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CC3D61DF-CF80-4B1F-8DF0-EA0699911411}"/>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53E9267C-4A69-48BE-819A-473DE41AA059}"/>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C42040F5-F592-427D-841F-E59241B47141}"/>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EA867196-A074-4732-8946-B493B7527C55}"/>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7AA4F55D-DAF1-4173-9F91-50EAF78ADE00}"/>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0BEE6C07-EA59-48D5-B0F9-351E2C761919}"/>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1315CE01-5D8A-4D50-8C13-B3148423DD64}"/>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7299223A-31C9-40E5-A354-B705424B5BD3}"/>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3F2B441E-DF12-4B98-823B-A37E74498A8E}"/>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51BE7F3F-59D1-4B5B-AFA5-EB57949E8A14}"/>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48">
                <a:extLst>
                  <a:ext uri="{FF2B5EF4-FFF2-40B4-BE49-F238E27FC236}">
                    <a16:creationId xmlns:a16="http://schemas.microsoft.com/office/drawing/2014/main" id="{E246AAB0-9DA2-411A-9CC6-98000AB7E7E7}"/>
                  </a:ext>
                </a:extLst>
              </p:cNvPr>
              <p:cNvGrpSpPr/>
              <p:nvPr/>
            </p:nvGrpSpPr>
            <p:grpSpPr>
              <a:xfrm>
                <a:off x="3890818" y="3982130"/>
                <a:ext cx="609600" cy="164123"/>
                <a:chOff x="553453" y="4798401"/>
                <a:chExt cx="1858183" cy="519282"/>
              </a:xfrm>
            </p:grpSpPr>
            <p:sp>
              <p:nvSpPr>
                <p:cNvPr id="75" name="Frame 74">
                  <a:extLst>
                    <a:ext uri="{FF2B5EF4-FFF2-40B4-BE49-F238E27FC236}">
                      <a16:creationId xmlns:a16="http://schemas.microsoft.com/office/drawing/2014/main" id="{82DFC3B3-6738-4A65-9CA3-3A0C156D8ADD}"/>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a:extLst>
                    <a:ext uri="{FF2B5EF4-FFF2-40B4-BE49-F238E27FC236}">
                      <a16:creationId xmlns:a16="http://schemas.microsoft.com/office/drawing/2014/main" id="{A8712C7C-1D34-419D-ABB4-912BCF804A8E}"/>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a:extLst>
                    <a:ext uri="{FF2B5EF4-FFF2-40B4-BE49-F238E27FC236}">
                      <a16:creationId xmlns:a16="http://schemas.microsoft.com/office/drawing/2014/main" id="{7608D02E-3EE3-42A0-B862-16E84875B5FB}"/>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a:extLst>
                    <a:ext uri="{FF2B5EF4-FFF2-40B4-BE49-F238E27FC236}">
                      <a16:creationId xmlns:a16="http://schemas.microsoft.com/office/drawing/2014/main" id="{493435B0-131B-49C8-A4A0-C0BCD3A2FDAA}"/>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a:extLst>
                    <a:ext uri="{FF2B5EF4-FFF2-40B4-BE49-F238E27FC236}">
                      <a16:creationId xmlns:a16="http://schemas.microsoft.com/office/drawing/2014/main" id="{19C105C2-7042-4369-8BB8-D2A0F9783EA7}"/>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53">
                <a:extLst>
                  <a:ext uri="{FF2B5EF4-FFF2-40B4-BE49-F238E27FC236}">
                    <a16:creationId xmlns:a16="http://schemas.microsoft.com/office/drawing/2014/main" id="{1B0D1C11-EF69-4541-83F4-73CD79FBD2BD}"/>
                  </a:ext>
                </a:extLst>
              </p:cNvPr>
              <p:cNvGrpSpPr/>
              <p:nvPr/>
            </p:nvGrpSpPr>
            <p:grpSpPr>
              <a:xfrm rot="1653802">
                <a:off x="3691791" y="1315553"/>
                <a:ext cx="243277" cy="536804"/>
                <a:chOff x="1434718" y="4935165"/>
                <a:chExt cx="343204" cy="757299"/>
              </a:xfrm>
            </p:grpSpPr>
            <p:sp>
              <p:nvSpPr>
                <p:cNvPr id="72" name="Moon 71">
                  <a:extLst>
                    <a:ext uri="{FF2B5EF4-FFF2-40B4-BE49-F238E27FC236}">
                      <a16:creationId xmlns:a16="http://schemas.microsoft.com/office/drawing/2014/main" id="{127D54DF-CFBB-4694-B2E3-F849A52DAF3F}"/>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9834B340-ED0D-48AE-9B39-80BFDF3975A4}"/>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B3D6E04C-F70A-4114-B0DE-85AE3A9DF828}"/>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7">
                <a:extLst>
                  <a:ext uri="{FF2B5EF4-FFF2-40B4-BE49-F238E27FC236}">
                    <a16:creationId xmlns:a16="http://schemas.microsoft.com/office/drawing/2014/main" id="{847C897C-D38D-4EC6-AFF9-CDE4D4693775}"/>
                  </a:ext>
                </a:extLst>
              </p:cNvPr>
              <p:cNvGrpSpPr/>
              <p:nvPr/>
            </p:nvGrpSpPr>
            <p:grpSpPr>
              <a:xfrm rot="20849912">
                <a:off x="4551016" y="1309696"/>
                <a:ext cx="243277" cy="536804"/>
                <a:chOff x="1434718" y="4935165"/>
                <a:chExt cx="343204" cy="757299"/>
              </a:xfrm>
            </p:grpSpPr>
            <p:sp>
              <p:nvSpPr>
                <p:cNvPr id="69" name="Moon 68">
                  <a:extLst>
                    <a:ext uri="{FF2B5EF4-FFF2-40B4-BE49-F238E27FC236}">
                      <a16:creationId xmlns:a16="http://schemas.microsoft.com/office/drawing/2014/main" id="{E0052E0E-3731-40E7-BFD4-312D2EF69A6F}"/>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F29664D2-5000-4E9C-A966-A8F963B59CCA}"/>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750D8535-A48B-42E3-A474-C6126A7E9382}"/>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ed Rectangle 35">
                <a:extLst>
                  <a:ext uri="{FF2B5EF4-FFF2-40B4-BE49-F238E27FC236}">
                    <a16:creationId xmlns:a16="http://schemas.microsoft.com/office/drawing/2014/main" id="{CDB8D185-9B7F-4F4B-ACC3-CE49C0431748}"/>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0">
              <a:extLst>
                <a:ext uri="{FF2B5EF4-FFF2-40B4-BE49-F238E27FC236}">
                  <a16:creationId xmlns:a16="http://schemas.microsoft.com/office/drawing/2014/main" id="{1D0160E7-6A44-41B9-BE66-C81728CAFBEE}"/>
                </a:ext>
              </a:extLst>
            </p:cNvPr>
            <p:cNvGrpSpPr/>
            <p:nvPr/>
          </p:nvGrpSpPr>
          <p:grpSpPr>
            <a:xfrm rot="2795373">
              <a:off x="8505730" y="5211586"/>
              <a:ext cx="514540" cy="562183"/>
              <a:chOff x="3429000" y="2743200"/>
              <a:chExt cx="1447800" cy="2363802"/>
            </a:xfrm>
          </p:grpSpPr>
          <p:sp>
            <p:nvSpPr>
              <p:cNvPr id="36" name="Rounded Rectangle 197">
                <a:extLst>
                  <a:ext uri="{FF2B5EF4-FFF2-40B4-BE49-F238E27FC236}">
                    <a16:creationId xmlns:a16="http://schemas.microsoft.com/office/drawing/2014/main" id="{33C9F74A-1F74-4D32-8CD5-13FBEE065E1E}"/>
                  </a:ext>
                </a:extLst>
              </p:cNvPr>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98">
                <a:extLst>
                  <a:ext uri="{FF2B5EF4-FFF2-40B4-BE49-F238E27FC236}">
                    <a16:creationId xmlns:a16="http://schemas.microsoft.com/office/drawing/2014/main" id="{86521F39-F352-4E5D-ADA8-22FC1D865405}"/>
                  </a:ext>
                </a:extLst>
              </p:cNvPr>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99">
                <a:extLst>
                  <a:ext uri="{FF2B5EF4-FFF2-40B4-BE49-F238E27FC236}">
                    <a16:creationId xmlns:a16="http://schemas.microsoft.com/office/drawing/2014/main" id="{DD59D843-C619-452B-9C93-785C0C15BC5F}"/>
                  </a:ext>
                </a:extLst>
              </p:cNvPr>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00">
                <a:extLst>
                  <a:ext uri="{FF2B5EF4-FFF2-40B4-BE49-F238E27FC236}">
                    <a16:creationId xmlns:a16="http://schemas.microsoft.com/office/drawing/2014/main" id="{4B5CE719-E865-4F50-9C6A-68490C318A20}"/>
                  </a:ext>
                </a:extLst>
              </p:cNvPr>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135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7819" y="838201"/>
            <a:ext cx="6192981" cy="1477328"/>
          </a:xfrm>
          <a:prstGeom prst="rect">
            <a:avLst/>
          </a:prstGeom>
        </p:spPr>
        <p:txBody>
          <a:bodyPr wrap="square">
            <a:spAutoFit/>
          </a:bodyPr>
          <a:lstStyle/>
          <a:p>
            <a:pPr fontAlgn="base"/>
            <a:r>
              <a:rPr lang="en-US" dirty="0">
                <a:solidFill>
                  <a:schemeClr val="bg1"/>
                </a:solidFill>
              </a:rPr>
              <a:t>The change in the government instituted through King Mosiah was so significant that from then until the birth of Christ (see 3 Nephi 2:8) the Nephites recorded their time in relation to the beginning of the reign of the judges. Previously the Nephites kept track of time from the year Lehi left Jerusalem.</a:t>
            </a:r>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The Reign of the Judges</a:t>
            </a:r>
          </a:p>
        </p:txBody>
      </p:sp>
      <p:sp>
        <p:nvSpPr>
          <p:cNvPr id="5" name="TextBox 4"/>
          <p:cNvSpPr txBox="1"/>
          <p:nvPr/>
        </p:nvSpPr>
        <p:spPr>
          <a:xfrm>
            <a:off x="207819" y="6488669"/>
            <a:ext cx="4495800" cy="369332"/>
          </a:xfrm>
          <a:prstGeom prst="rect">
            <a:avLst/>
          </a:prstGeom>
          <a:noFill/>
        </p:spPr>
        <p:txBody>
          <a:bodyPr wrap="square" rtlCol="0">
            <a:spAutoFit/>
          </a:bodyPr>
          <a:lstStyle/>
          <a:p>
            <a:r>
              <a:rPr lang="en-US" dirty="0">
                <a:solidFill>
                  <a:schemeClr val="bg1"/>
                </a:solidFill>
              </a:rPr>
              <a:t>Mosiah 29:44</a:t>
            </a:r>
            <a:endParaRPr lang="en-US" sz="1400" dirty="0">
              <a:solidFill>
                <a:schemeClr val="bg1"/>
              </a:solidFill>
            </a:endParaRPr>
          </a:p>
        </p:txBody>
      </p:sp>
      <p:sp>
        <p:nvSpPr>
          <p:cNvPr id="6" name="Rectangle 5"/>
          <p:cNvSpPr/>
          <p:nvPr/>
        </p:nvSpPr>
        <p:spPr>
          <a:xfrm>
            <a:off x="5791200" y="3429000"/>
            <a:ext cx="4572000" cy="2862322"/>
          </a:xfrm>
          <a:prstGeom prst="rect">
            <a:avLst/>
          </a:prstGeom>
        </p:spPr>
        <p:txBody>
          <a:bodyPr>
            <a:spAutoFit/>
          </a:bodyPr>
          <a:lstStyle/>
          <a:p>
            <a:pPr fontAlgn="base"/>
            <a:r>
              <a:rPr lang="en-US" dirty="0">
                <a:solidFill>
                  <a:schemeClr val="bg1"/>
                </a:solidFill>
              </a:rPr>
              <a:t>“After Lehi left Jerusalem, time was reckoned according to the date of his departure. With establishment of the system of the judges we encounter a new reckoning of time among the Nephites—the “first year of the reign of the judges,” and so on.</a:t>
            </a:r>
          </a:p>
          <a:p>
            <a:pPr fontAlgn="base"/>
            <a:r>
              <a:rPr lang="en-US" dirty="0">
                <a:solidFill>
                  <a:schemeClr val="bg1"/>
                </a:solidFill>
              </a:rPr>
              <a:t>This system would be in effect until the sign of the birth of Christ would be given, when they would begin reckoning their time from that point (see 3 Nephi 3:8)</a:t>
            </a:r>
          </a:p>
        </p:txBody>
      </p:sp>
      <p:grpSp>
        <p:nvGrpSpPr>
          <p:cNvPr id="8" name="Group 7"/>
          <p:cNvGrpSpPr/>
          <p:nvPr/>
        </p:nvGrpSpPr>
        <p:grpSpPr>
          <a:xfrm>
            <a:off x="6400801" y="838200"/>
            <a:ext cx="1995055" cy="1219200"/>
            <a:chOff x="6781800" y="5334000"/>
            <a:chExt cx="1371600" cy="838200"/>
          </a:xfrm>
        </p:grpSpPr>
        <p:sp>
          <p:nvSpPr>
            <p:cNvPr id="9" name="Rounded Rectangle 8"/>
            <p:cNvSpPr/>
            <p:nvPr/>
          </p:nvSpPr>
          <p:spPr>
            <a:xfrm>
              <a:off x="6781800" y="6019800"/>
              <a:ext cx="1371600" cy="152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239000" y="5334000"/>
              <a:ext cx="457200" cy="685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67818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6962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cision 12"/>
            <p:cNvSpPr/>
            <p:nvPr/>
          </p:nvSpPr>
          <p:spPr>
            <a:xfrm>
              <a:off x="7391400" y="5715000"/>
              <a:ext cx="152400" cy="457200"/>
            </a:xfrm>
            <a:prstGeom prst="flowChartDecis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0"/>
          <p:cNvGrpSpPr/>
          <p:nvPr/>
        </p:nvGrpSpPr>
        <p:grpSpPr>
          <a:xfrm rot="14623709">
            <a:off x="9221288" y="1265595"/>
            <a:ext cx="1155718" cy="1824906"/>
            <a:chOff x="3429000" y="2743200"/>
            <a:chExt cx="1447800" cy="2363802"/>
          </a:xfrm>
        </p:grpSpPr>
        <p:sp>
          <p:nvSpPr>
            <p:cNvPr id="15" name="Rounded Rectangle 14"/>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B41E20FC-2B66-4364-9FF5-41208803D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8" y="2568954"/>
            <a:ext cx="2911211" cy="4065937"/>
          </a:xfrm>
          <a:prstGeom prst="rect">
            <a:avLst/>
          </a:prstGeom>
        </p:spPr>
      </p:pic>
    </p:spTree>
    <p:extLst>
      <p:ext uri="{BB962C8B-B14F-4D97-AF65-F5344CB8AC3E}">
        <p14:creationId xmlns:p14="http://schemas.microsoft.com/office/powerpoint/2010/main" val="24871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18947" y="1031271"/>
            <a:ext cx="4572000" cy="5324535"/>
          </a:xfrm>
          <a:prstGeom prst="rect">
            <a:avLst/>
          </a:prstGeom>
        </p:spPr>
        <p:txBody>
          <a:bodyPr>
            <a:spAutoFit/>
          </a:bodyPr>
          <a:lstStyle/>
          <a:p>
            <a:pPr fontAlgn="base"/>
            <a:r>
              <a:rPr lang="en-US" sz="2000" i="1" dirty="0">
                <a:solidFill>
                  <a:schemeClr val="bg1"/>
                </a:solidFill>
              </a:rPr>
              <a:t>“And now it came to pass that his [Alma’s] father died, being eighty and two years old, having lived to </a:t>
            </a:r>
            <a:r>
              <a:rPr lang="en-US" sz="2000" i="1" dirty="0" err="1">
                <a:solidFill>
                  <a:schemeClr val="bg1"/>
                </a:solidFill>
              </a:rPr>
              <a:t>fulfil</a:t>
            </a:r>
            <a:r>
              <a:rPr lang="en-US" sz="2000" i="1" dirty="0">
                <a:solidFill>
                  <a:schemeClr val="bg1"/>
                </a:solidFill>
              </a:rPr>
              <a:t> the commandments of God.</a:t>
            </a:r>
          </a:p>
          <a:p>
            <a:pPr fontAlgn="base"/>
            <a:endParaRPr lang="en-US" sz="2000" i="1" dirty="0">
              <a:solidFill>
                <a:schemeClr val="bg1"/>
              </a:solidFill>
            </a:endParaRPr>
          </a:p>
          <a:p>
            <a:pPr fontAlgn="base"/>
            <a:endParaRPr lang="en-US" sz="2000" i="1" dirty="0">
              <a:solidFill>
                <a:schemeClr val="bg1"/>
              </a:solidFill>
            </a:endParaRPr>
          </a:p>
          <a:p>
            <a:pPr fontAlgn="base"/>
            <a:r>
              <a:rPr lang="en-US" sz="2000" i="1" dirty="0">
                <a:solidFill>
                  <a:schemeClr val="bg1"/>
                </a:solidFill>
              </a:rPr>
              <a:t>And it came to pass that Mosiah died also, in the thirty and third year of his reign, being sixty and three years old; making in the whole, five hundred and nine years from the time Lehi left Jerusalem.</a:t>
            </a:r>
          </a:p>
          <a:p>
            <a:pPr fontAlgn="base"/>
            <a:endParaRPr lang="en-US" sz="2000" i="1" dirty="0">
              <a:solidFill>
                <a:schemeClr val="bg1"/>
              </a:solidFill>
            </a:endParaRPr>
          </a:p>
          <a:p>
            <a:pPr fontAlgn="base"/>
            <a:endParaRPr lang="en-US" sz="2000" i="1" dirty="0">
              <a:solidFill>
                <a:schemeClr val="bg1"/>
              </a:solidFill>
            </a:endParaRPr>
          </a:p>
          <a:p>
            <a:pPr fontAlgn="base"/>
            <a:r>
              <a:rPr lang="en-US" sz="2000" i="1" dirty="0">
                <a:solidFill>
                  <a:schemeClr val="bg1"/>
                </a:solidFill>
              </a:rPr>
              <a:t>And thus ended the reign of the kings over the people of Nephi; and thus ended the days of Alma, who was the founder of their church.”</a:t>
            </a:r>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Death of Alma, King Mosiah and Alma</a:t>
            </a:r>
          </a:p>
        </p:txBody>
      </p:sp>
      <p:sp>
        <p:nvSpPr>
          <p:cNvPr id="5" name="TextBox 4"/>
          <p:cNvSpPr txBox="1"/>
          <p:nvPr/>
        </p:nvSpPr>
        <p:spPr>
          <a:xfrm>
            <a:off x="162483" y="6513802"/>
            <a:ext cx="4495800" cy="369332"/>
          </a:xfrm>
          <a:prstGeom prst="rect">
            <a:avLst/>
          </a:prstGeom>
          <a:noFill/>
        </p:spPr>
        <p:txBody>
          <a:bodyPr wrap="square" rtlCol="0">
            <a:spAutoFit/>
          </a:bodyPr>
          <a:lstStyle/>
          <a:p>
            <a:r>
              <a:rPr lang="en-US" dirty="0">
                <a:solidFill>
                  <a:schemeClr val="bg1"/>
                </a:solidFill>
              </a:rPr>
              <a:t>Mosiah 29:44-47</a:t>
            </a:r>
            <a:endParaRPr lang="en-US" sz="1400" dirty="0">
              <a:solidFill>
                <a:schemeClr val="bg1"/>
              </a:solidFill>
            </a:endParaRPr>
          </a:p>
        </p:txBody>
      </p:sp>
      <p:grpSp>
        <p:nvGrpSpPr>
          <p:cNvPr id="58" name="Group 57"/>
          <p:cNvGrpSpPr/>
          <p:nvPr/>
        </p:nvGrpSpPr>
        <p:grpSpPr>
          <a:xfrm>
            <a:off x="6553200" y="533400"/>
            <a:ext cx="1101534" cy="2667000"/>
            <a:chOff x="1143000" y="914400"/>
            <a:chExt cx="1526479" cy="3695864"/>
          </a:xfrm>
        </p:grpSpPr>
        <p:sp>
          <p:nvSpPr>
            <p:cNvPr id="59" name="Moon 58"/>
            <p:cNvSpPr/>
            <p:nvPr/>
          </p:nvSpPr>
          <p:spPr>
            <a:xfrm rot="686128">
              <a:off x="1450442" y="1539627"/>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p:cNvSpPr/>
            <p:nvPr/>
          </p:nvSpPr>
          <p:spPr>
            <a:xfrm rot="19444033">
              <a:off x="1923831" y="3840638"/>
              <a:ext cx="328157"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
            <p:cNvSpPr/>
            <p:nvPr/>
          </p:nvSpPr>
          <p:spPr>
            <a:xfrm rot="2648374">
              <a:off x="1555048" y="3988738"/>
              <a:ext cx="305707" cy="62152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447800" y="2819400"/>
              <a:ext cx="914400" cy="1447800"/>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a:off x="1143000" y="327660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2438400" y="3124200"/>
              <a:ext cx="231079"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486525">
              <a:off x="2042812" y="2024337"/>
              <a:ext cx="534904" cy="149195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355661">
              <a:off x="1179158" y="2033318"/>
              <a:ext cx="569350" cy="149195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371600" y="2438400"/>
              <a:ext cx="1066800" cy="1434291"/>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339147">
              <a:off x="1661039" y="2200932"/>
              <a:ext cx="647037" cy="849344"/>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508981">
              <a:off x="1491765" y="2144215"/>
              <a:ext cx="601922" cy="905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4"/>
            <p:cNvGrpSpPr/>
            <p:nvPr/>
          </p:nvGrpSpPr>
          <p:grpSpPr>
            <a:xfrm rot="20913872" flipH="1">
              <a:off x="2105250" y="1329388"/>
              <a:ext cx="450325" cy="1073251"/>
              <a:chOff x="6528137" y="1535176"/>
              <a:chExt cx="450325" cy="1073251"/>
            </a:xfrm>
          </p:grpSpPr>
          <p:sp>
            <p:nvSpPr>
              <p:cNvPr id="107" name="Moon 75"/>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76"/>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77"/>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78"/>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3"/>
            <p:cNvGrpSpPr/>
            <p:nvPr/>
          </p:nvGrpSpPr>
          <p:grpSpPr>
            <a:xfrm rot="686128">
              <a:off x="1371600" y="1219200"/>
              <a:ext cx="526130" cy="1108534"/>
              <a:chOff x="6477000" y="1545521"/>
              <a:chExt cx="526130" cy="1108534"/>
            </a:xfrm>
          </p:grpSpPr>
          <p:sp>
            <p:nvSpPr>
              <p:cNvPr id="102" name="Moon 68"/>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70"/>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14"/>
            <p:cNvSpPr/>
            <p:nvPr/>
          </p:nvSpPr>
          <p:spPr>
            <a:xfrm rot="19066372">
              <a:off x="1965309" y="1066800"/>
              <a:ext cx="445030" cy="65954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5"/>
            <p:cNvSpPr/>
            <p:nvPr/>
          </p:nvSpPr>
          <p:spPr>
            <a:xfrm rot="3077158">
              <a:off x="1560477" y="967097"/>
              <a:ext cx="430287" cy="70509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67"/>
            <p:cNvSpPr/>
            <p:nvPr/>
          </p:nvSpPr>
          <p:spPr>
            <a:xfrm rot="10800000">
              <a:off x="1676400" y="2057400"/>
              <a:ext cx="457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600200" y="1112197"/>
              <a:ext cx="685800"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80"/>
            <p:cNvGrpSpPr/>
            <p:nvPr/>
          </p:nvGrpSpPr>
          <p:grpSpPr>
            <a:xfrm rot="16200000" flipH="1">
              <a:off x="1823424" y="843578"/>
              <a:ext cx="467953" cy="914400"/>
              <a:chOff x="6477000" y="1545521"/>
              <a:chExt cx="526130" cy="1108534"/>
            </a:xfrm>
          </p:grpSpPr>
          <p:sp>
            <p:nvSpPr>
              <p:cNvPr id="97" name="Moon 96"/>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Moon 76"/>
            <p:cNvSpPr/>
            <p:nvPr/>
          </p:nvSpPr>
          <p:spPr>
            <a:xfrm rot="16364658" flipH="1">
              <a:off x="1778613" y="988750"/>
              <a:ext cx="268446" cy="76569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676400" y="1143000"/>
              <a:ext cx="609600" cy="304800"/>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2819400"/>
              <a:ext cx="7620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48"/>
            <p:cNvGrpSpPr/>
            <p:nvPr/>
          </p:nvGrpSpPr>
          <p:grpSpPr>
            <a:xfrm>
              <a:off x="1600200" y="2895600"/>
              <a:ext cx="609600" cy="164123"/>
              <a:chOff x="553453" y="4798401"/>
              <a:chExt cx="1858183" cy="519282"/>
            </a:xfrm>
          </p:grpSpPr>
          <p:sp>
            <p:nvSpPr>
              <p:cNvPr id="92" name="Frame 9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1" name="Group 111"/>
            <p:cNvGrpSpPr/>
            <p:nvPr/>
          </p:nvGrpSpPr>
          <p:grpSpPr>
            <a:xfrm>
              <a:off x="1447800" y="914400"/>
              <a:ext cx="1066800" cy="533400"/>
              <a:chOff x="5943600" y="990600"/>
              <a:chExt cx="1447800" cy="1447800"/>
            </a:xfrm>
          </p:grpSpPr>
          <p:grpSp>
            <p:nvGrpSpPr>
              <p:cNvPr id="82" name="Group 102"/>
              <p:cNvGrpSpPr/>
              <p:nvPr/>
            </p:nvGrpSpPr>
            <p:grpSpPr>
              <a:xfrm>
                <a:off x="6324600" y="990600"/>
                <a:ext cx="685800" cy="1447800"/>
                <a:chOff x="6324600" y="990600"/>
                <a:chExt cx="685800" cy="1447800"/>
              </a:xfrm>
            </p:grpSpPr>
            <p:sp>
              <p:nvSpPr>
                <p:cNvPr id="90" name="Isosceles Triangle 89"/>
                <p:cNvSpPr/>
                <p:nvPr/>
              </p:nvSpPr>
              <p:spPr>
                <a:xfrm>
                  <a:off x="6324600" y="1524000"/>
                  <a:ext cx="685800" cy="914400"/>
                </a:xfrm>
                <a:prstGeom prst="triangl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400800" y="990600"/>
                  <a:ext cx="533400" cy="838200"/>
                </a:xfrm>
                <a:prstGeom prst="ellips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04"/>
              <p:cNvGrpSpPr/>
              <p:nvPr/>
            </p:nvGrpSpPr>
            <p:grpSpPr>
              <a:xfrm>
                <a:off x="7010400" y="1676400"/>
                <a:ext cx="360947" cy="762000"/>
                <a:chOff x="6324600" y="990600"/>
                <a:chExt cx="685800" cy="1447800"/>
              </a:xfrm>
            </p:grpSpPr>
            <p:sp>
              <p:nvSpPr>
                <p:cNvPr id="88" name="Isosceles Triangle 87"/>
                <p:cNvSpPr/>
                <p:nvPr/>
              </p:nvSpPr>
              <p:spPr>
                <a:xfrm>
                  <a:off x="6324600" y="1524000"/>
                  <a:ext cx="685800" cy="914400"/>
                </a:xfrm>
                <a:prstGeom prst="triangl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400800" y="990600"/>
                  <a:ext cx="533400" cy="838200"/>
                </a:xfrm>
                <a:prstGeom prst="ellips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07"/>
              <p:cNvGrpSpPr/>
              <p:nvPr/>
            </p:nvGrpSpPr>
            <p:grpSpPr>
              <a:xfrm>
                <a:off x="5943600" y="1676400"/>
                <a:ext cx="360947" cy="762000"/>
                <a:chOff x="6324600" y="990600"/>
                <a:chExt cx="685800" cy="1447800"/>
              </a:xfrm>
            </p:grpSpPr>
            <p:sp>
              <p:nvSpPr>
                <p:cNvPr id="86" name="Isosceles Triangle 85"/>
                <p:cNvSpPr/>
                <p:nvPr/>
              </p:nvSpPr>
              <p:spPr>
                <a:xfrm>
                  <a:off x="6324600" y="1524000"/>
                  <a:ext cx="685800" cy="914400"/>
                </a:xfrm>
                <a:prstGeom prst="triangl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400800" y="990600"/>
                  <a:ext cx="533400" cy="838200"/>
                </a:xfrm>
                <a:prstGeom prst="ellipse">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p:cNvSpPr/>
              <p:nvPr/>
            </p:nvSpPr>
            <p:spPr>
              <a:xfrm>
                <a:off x="5943600" y="2209800"/>
                <a:ext cx="1447800" cy="228600"/>
              </a:xfrm>
              <a:prstGeom prst="rect">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p:cNvGrpSpPr/>
          <p:nvPr/>
        </p:nvGrpSpPr>
        <p:grpSpPr>
          <a:xfrm>
            <a:off x="7620000" y="2590801"/>
            <a:ext cx="1219200" cy="2642171"/>
            <a:chOff x="4495800" y="457200"/>
            <a:chExt cx="1219200" cy="2642171"/>
          </a:xfrm>
        </p:grpSpPr>
        <p:grpSp>
          <p:nvGrpSpPr>
            <p:cNvPr id="152" name="Group 53"/>
            <p:cNvGrpSpPr/>
            <p:nvPr/>
          </p:nvGrpSpPr>
          <p:grpSpPr>
            <a:xfrm>
              <a:off x="4495800" y="609600"/>
              <a:ext cx="1219200" cy="2489771"/>
              <a:chOff x="3276600" y="786829"/>
              <a:chExt cx="1219200" cy="2489771"/>
            </a:xfrm>
          </p:grpSpPr>
          <p:sp>
            <p:nvSpPr>
              <p:cNvPr id="159"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62"/>
              <p:cNvGrpSpPr/>
              <p:nvPr/>
            </p:nvGrpSpPr>
            <p:grpSpPr>
              <a:xfrm rot="5201482">
                <a:off x="3803137" y="1994656"/>
                <a:ext cx="476901" cy="103518"/>
                <a:chOff x="3886200" y="6096000"/>
                <a:chExt cx="3124200" cy="533400"/>
              </a:xfrm>
            </p:grpSpPr>
            <p:sp>
              <p:nvSpPr>
                <p:cNvPr id="194" name="Left-Right Arrow 19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19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19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63"/>
              <p:cNvGrpSpPr/>
              <p:nvPr/>
            </p:nvGrpSpPr>
            <p:grpSpPr>
              <a:xfrm rot="5201482">
                <a:off x="3819688" y="2594378"/>
                <a:ext cx="476901" cy="103518"/>
                <a:chOff x="3886200" y="6096000"/>
                <a:chExt cx="3124200" cy="533400"/>
              </a:xfrm>
            </p:grpSpPr>
            <p:sp>
              <p:nvSpPr>
                <p:cNvPr id="191" name="Left-Right Arrow 19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Left-Right Arrow 19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Left-Right Arrow 19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67"/>
              <p:cNvGrpSpPr/>
              <p:nvPr/>
            </p:nvGrpSpPr>
            <p:grpSpPr>
              <a:xfrm rot="5400000">
                <a:off x="3578790" y="1999625"/>
                <a:ext cx="476901" cy="103518"/>
                <a:chOff x="3886200" y="6096000"/>
                <a:chExt cx="3124200" cy="533400"/>
              </a:xfrm>
            </p:grpSpPr>
            <p:sp>
              <p:nvSpPr>
                <p:cNvPr id="188" name="Left-Right Arrow 18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 Arrow 18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 Arrow 18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71"/>
              <p:cNvGrpSpPr/>
              <p:nvPr/>
            </p:nvGrpSpPr>
            <p:grpSpPr>
              <a:xfrm rot="5400000">
                <a:off x="3551568" y="2602446"/>
                <a:ext cx="476901" cy="103518"/>
                <a:chOff x="3886200" y="6096000"/>
                <a:chExt cx="3124200" cy="533400"/>
              </a:xfrm>
            </p:grpSpPr>
            <p:sp>
              <p:nvSpPr>
                <p:cNvPr id="18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18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177"/>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50"/>
            <p:cNvGrpSpPr/>
            <p:nvPr/>
          </p:nvGrpSpPr>
          <p:grpSpPr>
            <a:xfrm>
              <a:off x="4800600" y="457200"/>
              <a:ext cx="730738" cy="436153"/>
              <a:chOff x="4953000" y="1219200"/>
              <a:chExt cx="1676400" cy="838200"/>
            </a:xfrm>
          </p:grpSpPr>
          <p:sp>
            <p:nvSpPr>
              <p:cNvPr id="154" name="Rounded Rectangle 15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a:off x="9067801" y="4114801"/>
            <a:ext cx="1347891" cy="2520037"/>
            <a:chOff x="7696200" y="4114800"/>
            <a:chExt cx="1347891" cy="2520037"/>
          </a:xfrm>
        </p:grpSpPr>
        <p:grpSp>
          <p:nvGrpSpPr>
            <p:cNvPr id="7" name="Group 6"/>
            <p:cNvGrpSpPr/>
            <p:nvPr/>
          </p:nvGrpSpPr>
          <p:grpSpPr>
            <a:xfrm>
              <a:off x="7696200" y="4114800"/>
              <a:ext cx="1019670" cy="2520037"/>
              <a:chOff x="3429000" y="1066800"/>
              <a:chExt cx="1524000" cy="3766449"/>
            </a:xfrm>
          </p:grpSpPr>
          <p:grpSp>
            <p:nvGrpSpPr>
              <p:cNvPr id="8" name="Group 49"/>
              <p:cNvGrpSpPr/>
              <p:nvPr/>
            </p:nvGrpSpPr>
            <p:grpSpPr>
              <a:xfrm rot="9550070">
                <a:off x="4213978" y="4219465"/>
                <a:ext cx="304800" cy="613784"/>
                <a:chOff x="1295400" y="4546730"/>
                <a:chExt cx="409568" cy="689984"/>
              </a:xfrm>
            </p:grpSpPr>
            <p:sp>
              <p:nvSpPr>
                <p:cNvPr id="56" name="Oval 5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2"/>
              <p:cNvGrpSpPr/>
              <p:nvPr/>
            </p:nvGrpSpPr>
            <p:grpSpPr>
              <a:xfrm rot="15885139">
                <a:off x="3977145" y="4210668"/>
                <a:ext cx="304800" cy="613784"/>
                <a:chOff x="1295400" y="4546730"/>
                <a:chExt cx="409568" cy="689984"/>
              </a:xfrm>
            </p:grpSpPr>
            <p:sp>
              <p:nvSpPr>
                <p:cNvPr id="54"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1"/>
              <p:cNvGrpSpPr/>
              <p:nvPr/>
            </p:nvGrpSpPr>
            <p:grpSpPr>
              <a:xfrm rot="21151532">
                <a:off x="4409671" y="1410436"/>
                <a:ext cx="343204" cy="757299"/>
                <a:chOff x="1434718" y="4935165"/>
                <a:chExt cx="343204" cy="757299"/>
              </a:xfrm>
            </p:grpSpPr>
            <p:sp>
              <p:nvSpPr>
                <p:cNvPr id="51" name="Moon 5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9"/>
              <p:cNvGrpSpPr/>
              <p:nvPr/>
            </p:nvGrpSpPr>
            <p:grpSpPr>
              <a:xfrm rot="1653802">
                <a:off x="3690953" y="1480868"/>
                <a:ext cx="343204" cy="757299"/>
                <a:chOff x="1434718" y="4935165"/>
                <a:chExt cx="343204" cy="757299"/>
              </a:xfrm>
            </p:grpSpPr>
            <p:sp>
              <p:nvSpPr>
                <p:cNvPr id="48" name="Moon 4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8"/>
              <p:cNvGrpSpPr/>
              <p:nvPr/>
            </p:nvGrpSpPr>
            <p:grpSpPr>
              <a:xfrm>
                <a:off x="3890818" y="3982130"/>
                <a:ext cx="609600" cy="164123"/>
                <a:chOff x="553453" y="4798401"/>
                <a:chExt cx="1858183" cy="519282"/>
              </a:xfrm>
            </p:grpSpPr>
            <p:sp>
              <p:nvSpPr>
                <p:cNvPr id="43" name="Frame 4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53"/>
              <p:cNvGrpSpPr/>
              <p:nvPr/>
            </p:nvGrpSpPr>
            <p:grpSpPr>
              <a:xfrm rot="1653802">
                <a:off x="3691791" y="1315553"/>
                <a:ext cx="243277" cy="536804"/>
                <a:chOff x="1434718" y="4935165"/>
                <a:chExt cx="343204" cy="757299"/>
              </a:xfrm>
            </p:grpSpPr>
            <p:sp>
              <p:nvSpPr>
                <p:cNvPr id="40" name="Moon 3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57"/>
              <p:cNvGrpSpPr/>
              <p:nvPr/>
            </p:nvGrpSpPr>
            <p:grpSpPr>
              <a:xfrm rot="20849912">
                <a:off x="4551016" y="1309696"/>
                <a:ext cx="243277" cy="536804"/>
                <a:chOff x="1434718" y="4935165"/>
                <a:chExt cx="343204" cy="757299"/>
              </a:xfrm>
            </p:grpSpPr>
            <p:sp>
              <p:nvSpPr>
                <p:cNvPr id="37" name="Moon 3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30"/>
            <p:cNvGrpSpPr/>
            <p:nvPr/>
          </p:nvGrpSpPr>
          <p:grpSpPr>
            <a:xfrm rot="2795373">
              <a:off x="8505730" y="5211586"/>
              <a:ext cx="514540" cy="562183"/>
              <a:chOff x="3429000" y="2743200"/>
              <a:chExt cx="1447800" cy="2363802"/>
            </a:xfrm>
          </p:grpSpPr>
          <p:sp>
            <p:nvSpPr>
              <p:cNvPr id="198" name="Rounded Rectangle 197"/>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663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00wm/400/400/apostrophe/apostrophe1208/apostrophe120800087/14793091-abstract-green-background-with-red-ribbon-stripe-or-side-bar-on-border-frame-has-vintage-grunge-back.jpg"/>
          <p:cNvPicPr>
            <a:picLocks noChangeAspect="1" noChangeArrowheads="1"/>
          </p:cNvPicPr>
          <p:nvPr/>
        </p:nvPicPr>
        <p:blipFill>
          <a:blip r:embed="rId2" cstate="print"/>
          <a:srcRect b="65687"/>
          <a:stretch>
            <a:fillRect/>
          </a:stretch>
        </p:blipFill>
        <p:spPr bwMode="auto">
          <a:xfrm flipH="1">
            <a:off x="0" y="0"/>
            <a:ext cx="12192000" cy="6858000"/>
          </a:xfrm>
          <a:prstGeom prst="rect">
            <a:avLst/>
          </a:prstGeom>
          <a:noFill/>
        </p:spPr>
      </p:pic>
      <p:sp>
        <p:nvSpPr>
          <p:cNvPr id="3" name="TextBox 2"/>
          <p:cNvSpPr txBox="1"/>
          <p:nvPr/>
        </p:nvSpPr>
        <p:spPr>
          <a:xfrm>
            <a:off x="1122219" y="464128"/>
            <a:ext cx="88392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Priesthood Duty (4:59)</a:t>
            </a:r>
          </a:p>
          <a:p>
            <a:endParaRPr lang="en-US" dirty="0">
              <a:solidFill>
                <a:schemeClr val="bg1"/>
              </a:solidFill>
            </a:endParaRPr>
          </a:p>
          <a:p>
            <a:r>
              <a:rPr lang="en-US" dirty="0">
                <a:solidFill>
                  <a:schemeClr val="bg1"/>
                </a:solidFill>
                <a:latin typeface="Open Sans"/>
              </a:rPr>
              <a:t>M. Russell Ballard, “Creating a Gospel-Sharing Home,”</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2006, 86).</a:t>
            </a:r>
            <a:endParaRPr lang="en-US" dirty="0">
              <a:solidFill>
                <a:schemeClr val="bg1"/>
              </a:solidFill>
            </a:endParaRPr>
          </a:p>
          <a:p>
            <a:endParaRPr lang="en-US" dirty="0">
              <a:solidFill>
                <a:schemeClr val="bg1"/>
              </a:solidFill>
            </a:endParaRPr>
          </a:p>
          <a:p>
            <a:r>
              <a:rPr lang="en-US" dirty="0">
                <a:solidFill>
                  <a:schemeClr val="bg1"/>
                </a:solidFill>
              </a:rPr>
              <a:t>Book of Mormon Student Manual Religion 121-122 pg 203</a:t>
            </a:r>
          </a:p>
          <a:p>
            <a:endParaRPr lang="en-US" dirty="0">
              <a:solidFill>
                <a:schemeClr val="bg1"/>
              </a:solidFill>
            </a:endParaRPr>
          </a:p>
          <a:p>
            <a:r>
              <a:rPr lang="en-US" dirty="0">
                <a:solidFill>
                  <a:schemeClr val="bg1"/>
                </a:solidFill>
              </a:rPr>
              <a:t>Frequently Asked Questions </a:t>
            </a:r>
            <a:r>
              <a:rPr lang="en-US" i="1" dirty="0">
                <a:solidFill>
                  <a:schemeClr val="bg1"/>
                </a:solidFill>
              </a:rPr>
              <a:t>The Divine Call of a Missionary</a:t>
            </a:r>
            <a:r>
              <a:rPr lang="en-US" dirty="0">
                <a:solidFill>
                  <a:schemeClr val="bg1"/>
                </a:solidFill>
              </a:rPr>
              <a:t>,” Elder Ronald A. </a:t>
            </a:r>
            <a:r>
              <a:rPr lang="en-US" dirty="0" err="1">
                <a:solidFill>
                  <a:schemeClr val="bg1"/>
                </a:solidFill>
              </a:rPr>
              <a:t>Rasband's</a:t>
            </a:r>
            <a:r>
              <a:rPr lang="en-US" dirty="0">
                <a:solidFill>
                  <a:schemeClr val="bg1"/>
                </a:solidFill>
              </a:rPr>
              <a:t> April 2010 general conference address.</a:t>
            </a:r>
          </a:p>
          <a:p>
            <a:endParaRPr lang="en-US" dirty="0">
              <a:solidFill>
                <a:schemeClr val="bg1"/>
              </a:solidFill>
            </a:endParaRPr>
          </a:p>
          <a:p>
            <a:r>
              <a:rPr lang="en-US" dirty="0">
                <a:solidFill>
                  <a:schemeClr val="bg1"/>
                </a:solidFill>
              </a:rPr>
              <a:t>Neal A. Maxwell (“Repent of [Our] Selfishness,” </a:t>
            </a:r>
            <a:r>
              <a:rPr lang="en-US" i="1" dirty="0">
                <a:solidFill>
                  <a:schemeClr val="bg1"/>
                </a:solidFill>
              </a:rPr>
              <a:t>Ensign,</a:t>
            </a:r>
            <a:r>
              <a:rPr lang="en-US" dirty="0">
                <a:solidFill>
                  <a:schemeClr val="bg1"/>
                </a:solidFill>
              </a:rPr>
              <a:t> May 1999, 24).</a:t>
            </a:r>
          </a:p>
          <a:p>
            <a:endParaRPr lang="en-US" dirty="0">
              <a:solidFill>
                <a:schemeClr val="bg1"/>
              </a:solidFill>
            </a:endParaRPr>
          </a:p>
        </p:txBody>
      </p:sp>
      <p:grpSp>
        <p:nvGrpSpPr>
          <p:cNvPr id="4" name="Group 3">
            <a:extLst>
              <a:ext uri="{FF2B5EF4-FFF2-40B4-BE49-F238E27FC236}">
                <a16:creationId xmlns:a16="http://schemas.microsoft.com/office/drawing/2014/main" id="{E820EDDC-21C7-4B7F-AADC-A3FA93571CCA}"/>
              </a:ext>
            </a:extLst>
          </p:cNvPr>
          <p:cNvGrpSpPr/>
          <p:nvPr/>
        </p:nvGrpSpPr>
        <p:grpSpPr>
          <a:xfrm>
            <a:off x="3587964" y="824346"/>
            <a:ext cx="803927" cy="1018308"/>
            <a:chOff x="7543800" y="3810000"/>
            <a:chExt cx="1143000" cy="1447800"/>
          </a:xfrm>
        </p:grpSpPr>
        <p:sp>
          <p:nvSpPr>
            <p:cNvPr id="5" name="Trapezoid 4">
              <a:extLst>
                <a:ext uri="{FF2B5EF4-FFF2-40B4-BE49-F238E27FC236}">
                  <a16:creationId xmlns:a16="http://schemas.microsoft.com/office/drawing/2014/main" id="{87AD2D62-AC36-4DA1-AD03-819D68D68B7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604631A1-CF91-48B2-9918-EDEB70D86E0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559905EB-28EC-44AB-A601-5A0398B73FC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112044CE-5AC4-4477-B453-9A2F49F40D6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344B74-29E2-4D84-81FB-2777C4005E14}"/>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BC6C0D49-961D-4BCF-AA85-81FDD7956700}"/>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915D19CB-3224-4CB2-AC47-38DE9E9E08E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2FFA2FD-E324-483B-B4BE-C44F4FC8BF9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44A8CDA-CD17-4B86-BB26-EF026F26EA0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E9A527-75BA-4C56-BC5A-9B587C200A5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8B669C33-9A03-42E5-9E48-BA69AE6DEEE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B70D1D3-DAD7-4335-9630-3B5F480B49BE}"/>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4208FF29-5B72-459C-A6AB-24C31535ECBF}"/>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E7620784-D921-45FD-B0A7-FE83337CE90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578E447-8090-4A12-A53E-165A61AD14A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8ECF6C-D5E5-4414-A36E-C5039A0334E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F0B95D5-586C-4ADB-83A3-EAA2CEFC07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13776BB9-EC54-4093-96E4-1F37D4BE186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ECFD14FF-42DA-409E-85DF-5B49FECFCF6B}"/>
              </a:ext>
            </a:extLst>
          </p:cNvPr>
          <p:cNvSpPr>
            <a:spLocks noGrp="1"/>
          </p:cNvSpPr>
          <p:nvPr/>
        </p:nvSpPr>
        <p:spPr>
          <a:xfrm>
            <a:off x="4391891" y="641943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725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12205855" cy="6858000"/>
          </a:xfrm>
          <a:prstGeom prst="rect">
            <a:avLst/>
          </a:prstGeom>
          <a:solidFill>
            <a:srgbClr val="003E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rial Black" pitchFamily="34" charset="0"/>
              </a:rPr>
              <a:t>Can I Really Serve a Mission?</a:t>
            </a:r>
          </a:p>
        </p:txBody>
      </p:sp>
      <p:sp>
        <p:nvSpPr>
          <p:cNvPr id="9" name="TextBox 8"/>
          <p:cNvSpPr txBox="1"/>
          <p:nvPr/>
        </p:nvSpPr>
        <p:spPr>
          <a:xfrm>
            <a:off x="1260763" y="1261410"/>
            <a:ext cx="8839200" cy="3693319"/>
          </a:xfrm>
          <a:prstGeom prst="rect">
            <a:avLst/>
          </a:prstGeom>
          <a:noFill/>
        </p:spPr>
        <p:txBody>
          <a:bodyPr wrap="square" rtlCol="0">
            <a:spAutoFit/>
          </a:bodyPr>
          <a:lstStyle/>
          <a:p>
            <a:r>
              <a:rPr lang="en-US" dirty="0">
                <a:solidFill>
                  <a:schemeClr val="bg1"/>
                </a:solidFill>
              </a:rPr>
              <a:t>Questions of an upcoming Missionary:</a:t>
            </a:r>
          </a:p>
          <a:p>
            <a:endParaRPr lang="en-US" dirty="0">
              <a:solidFill>
                <a:schemeClr val="bg1"/>
              </a:solidFill>
            </a:endParaRPr>
          </a:p>
          <a:p>
            <a:r>
              <a:rPr lang="en-US" dirty="0">
                <a:solidFill>
                  <a:schemeClr val="bg1"/>
                </a:solidFill>
              </a:rPr>
              <a:t>When should I go?</a:t>
            </a:r>
          </a:p>
          <a:p>
            <a:r>
              <a:rPr lang="en-US" dirty="0">
                <a:solidFill>
                  <a:schemeClr val="bg1"/>
                </a:solidFill>
              </a:rPr>
              <a:t>Why should I go?</a:t>
            </a:r>
          </a:p>
          <a:p>
            <a:r>
              <a:rPr lang="en-US" dirty="0">
                <a:solidFill>
                  <a:schemeClr val="bg1"/>
                </a:solidFill>
              </a:rPr>
              <a:t>How can I afford to go?</a:t>
            </a:r>
          </a:p>
          <a:p>
            <a:r>
              <a:rPr lang="en-US" dirty="0">
                <a:solidFill>
                  <a:schemeClr val="bg1"/>
                </a:solidFill>
              </a:rPr>
              <a:t>What will happen to my friends/girlfriend/boyfriend  if I leave for 2 years or 18 months?</a:t>
            </a:r>
          </a:p>
          <a:p>
            <a:r>
              <a:rPr lang="en-US" dirty="0">
                <a:solidFill>
                  <a:schemeClr val="bg1"/>
                </a:solidFill>
              </a:rPr>
              <a:t>What will I miss?</a:t>
            </a:r>
          </a:p>
          <a:p>
            <a:r>
              <a:rPr lang="en-US" dirty="0">
                <a:solidFill>
                  <a:schemeClr val="bg1"/>
                </a:solidFill>
              </a:rPr>
              <a:t>Will I be able to withstand the change in my daily routine? The food? The culture?</a:t>
            </a:r>
          </a:p>
          <a:p>
            <a:r>
              <a:rPr lang="en-US" dirty="0">
                <a:solidFill>
                  <a:schemeClr val="bg1"/>
                </a:solidFill>
              </a:rPr>
              <a:t>Will I be able to wake up early?</a:t>
            </a:r>
          </a:p>
          <a:p>
            <a:r>
              <a:rPr lang="en-US" dirty="0">
                <a:solidFill>
                  <a:schemeClr val="bg1"/>
                </a:solidFill>
              </a:rPr>
              <a:t>Will I be able to handle the rejections?</a:t>
            </a:r>
          </a:p>
          <a:p>
            <a:r>
              <a:rPr lang="en-US" dirty="0">
                <a:solidFill>
                  <a:schemeClr val="bg1"/>
                </a:solidFill>
              </a:rPr>
              <a:t>What if I don’t get along with my companion?</a:t>
            </a:r>
          </a:p>
          <a:p>
            <a:r>
              <a:rPr lang="en-US" dirty="0">
                <a:solidFill>
                  <a:schemeClr val="bg1"/>
                </a:solidFill>
              </a:rPr>
              <a:t>Will I be able to be spiritual all the time?</a:t>
            </a:r>
          </a:p>
          <a:p>
            <a:endParaRPr lang="en-US" dirty="0">
              <a:solidFill>
                <a:schemeClr val="bg1"/>
              </a:solidFill>
            </a:endParaRPr>
          </a:p>
        </p:txBody>
      </p:sp>
      <p:sp>
        <p:nvSpPr>
          <p:cNvPr id="10" name="TextBox 9"/>
          <p:cNvSpPr txBox="1"/>
          <p:nvPr/>
        </p:nvSpPr>
        <p:spPr>
          <a:xfrm>
            <a:off x="3733800" y="5029201"/>
            <a:ext cx="6172200" cy="1569660"/>
          </a:xfrm>
          <a:prstGeom prst="rect">
            <a:avLst/>
          </a:prstGeom>
          <a:noFill/>
        </p:spPr>
        <p:txBody>
          <a:bodyPr wrap="square" rtlCol="0">
            <a:spAutoFit/>
          </a:bodyPr>
          <a:lstStyle/>
          <a:p>
            <a:pPr algn="ctr"/>
            <a:r>
              <a:rPr lang="en-US" sz="3200" dirty="0">
                <a:solidFill>
                  <a:schemeClr val="bg1"/>
                </a:solidFill>
                <a:effectLst>
                  <a:glow rad="228600">
                    <a:schemeClr val="accent2">
                      <a:satMod val="175000"/>
                      <a:alpha val="40000"/>
                    </a:schemeClr>
                  </a:glow>
                </a:effectLst>
              </a:rPr>
              <a:t>The question really is:</a:t>
            </a:r>
          </a:p>
          <a:p>
            <a:pPr algn="ctr"/>
            <a:endParaRPr lang="en-US" sz="3200" dirty="0">
              <a:solidFill>
                <a:schemeClr val="bg1"/>
              </a:solidFill>
              <a:effectLst>
                <a:glow rad="228600">
                  <a:schemeClr val="accent2">
                    <a:satMod val="175000"/>
                    <a:alpha val="40000"/>
                  </a:schemeClr>
                </a:glow>
              </a:effectLst>
            </a:endParaRPr>
          </a:p>
          <a:p>
            <a:pPr algn="ctr"/>
            <a:r>
              <a:rPr lang="en-US" sz="3200" dirty="0">
                <a:solidFill>
                  <a:schemeClr val="bg1"/>
                </a:solidFill>
                <a:effectLst>
                  <a:glow rad="228600">
                    <a:schemeClr val="accent2">
                      <a:satMod val="175000"/>
                      <a:alpha val="40000"/>
                    </a:schemeClr>
                  </a:glow>
                </a:effectLst>
              </a:rPr>
              <a:t>How can I serve the Lord?</a:t>
            </a:r>
          </a:p>
        </p:txBody>
      </p:sp>
      <p:pic>
        <p:nvPicPr>
          <p:cNvPr id="12" name="Picture 11" descr="d892decb_1301298.jpg"/>
          <p:cNvPicPr>
            <a:picLocks noChangeAspect="1"/>
          </p:cNvPicPr>
          <p:nvPr/>
        </p:nvPicPr>
        <p:blipFill>
          <a:blip r:embed="rId2" cstate="print"/>
          <a:srcRect l="3333" t="22222" r="70000" b="27778"/>
          <a:stretch>
            <a:fillRect/>
          </a:stretch>
        </p:blipFill>
        <p:spPr>
          <a:xfrm>
            <a:off x="6477001" y="609600"/>
            <a:ext cx="1408853" cy="1981200"/>
          </a:xfrm>
          <a:prstGeom prst="rect">
            <a:avLst/>
          </a:prstGeom>
        </p:spPr>
      </p:pic>
      <p:pic>
        <p:nvPicPr>
          <p:cNvPr id="13" name="Picture 12" descr="Brendon Mission Photo.jpg"/>
          <p:cNvPicPr>
            <a:picLocks noChangeAspect="1"/>
          </p:cNvPicPr>
          <p:nvPr/>
        </p:nvPicPr>
        <p:blipFill>
          <a:blip r:embed="rId3" cstate="print"/>
          <a:stretch>
            <a:fillRect/>
          </a:stretch>
        </p:blipFill>
        <p:spPr>
          <a:xfrm>
            <a:off x="9344890" y="3777964"/>
            <a:ext cx="2015836" cy="2687781"/>
          </a:xfrm>
          <a:prstGeom prst="rect">
            <a:avLst/>
          </a:prstGeom>
        </p:spPr>
      </p:pic>
    </p:spTree>
    <p:extLst>
      <p:ext uri="{BB962C8B-B14F-4D97-AF65-F5344CB8AC3E}">
        <p14:creationId xmlns:p14="http://schemas.microsoft.com/office/powerpoint/2010/main" val="17763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1191490"/>
            <a:ext cx="9144000" cy="5355312"/>
          </a:xfrm>
          <a:prstGeom prst="rect">
            <a:avLst/>
          </a:prstGeom>
        </p:spPr>
        <p:txBody>
          <a:bodyPr wrap="square">
            <a:spAutoFit/>
          </a:bodyPr>
          <a:lstStyle/>
          <a:p>
            <a:pPr fontAlgn="base"/>
            <a:endParaRPr lang="en-US" b="1" i="1" dirty="0"/>
          </a:p>
          <a:p>
            <a:pPr fontAlgn="base"/>
            <a:endParaRPr lang="en-US" b="1" i="1" dirty="0"/>
          </a:p>
          <a:p>
            <a:pPr fontAlgn="base"/>
            <a:r>
              <a:rPr lang="en-US" b="1" i="1" dirty="0"/>
              <a:t>Who should serve a mission?</a:t>
            </a:r>
            <a:endParaRPr lang="en-US" i="1" dirty="0"/>
          </a:p>
          <a:p>
            <a:pPr fontAlgn="base"/>
            <a:r>
              <a:rPr lang="en-US" dirty="0"/>
              <a:t>President Thomas S. Monson said: “We affirm that missionary work is a priesthood duty—and we encourage all young men who are worthy and who are physically able and mentally capable to respond to the call to serve. Many young women also serve, but they are not under the same mandate to serve as are the young men. We assure the young sisters of the Church, however, that they make a valuable contribution as missionaries, and we welcome their service.” (Thomas S. Monson, "Welcome to Conference," </a:t>
            </a:r>
            <a:r>
              <a:rPr lang="en-US" i="1" dirty="0"/>
              <a:t>Liahona, </a:t>
            </a:r>
            <a:r>
              <a:rPr lang="en-US" dirty="0"/>
              <a:t>November 2012, 4).</a:t>
            </a:r>
          </a:p>
          <a:p>
            <a:pPr fontAlgn="base"/>
            <a:endParaRPr lang="en-US" dirty="0"/>
          </a:p>
          <a:p>
            <a:pPr fontAlgn="base"/>
            <a:r>
              <a:rPr lang="en-US" dirty="0"/>
              <a:t>Learn more by watching President </a:t>
            </a:r>
            <a:r>
              <a:rPr lang="en-US" dirty="0" err="1"/>
              <a:t>Monsons</a:t>
            </a:r>
            <a:r>
              <a:rPr lang="en-US" dirty="0"/>
              <a:t> Saturday morning address from the October 2012 general conference.</a:t>
            </a:r>
          </a:p>
          <a:p>
            <a:pPr fontAlgn="base"/>
            <a:endParaRPr lang="en-US" dirty="0"/>
          </a:p>
          <a:p>
            <a:pPr fontAlgn="base"/>
            <a:r>
              <a:rPr lang="en-US" dirty="0"/>
              <a:t>President Monson also said: “To the mature brothers and sisters of the Church, I remind you that the Lord needs many, many more of you to serve as full-time missionaries. If you are not yet at the season of life to serve a couples mission, I urge you to prepare now for the day when, as your circumstances allow, you and your spouse might do so. There are few times in your lives when you will enjoy the sweet spirit and satisfaction that come from giving full-time service together in the work of the Master.” </a:t>
            </a:r>
          </a:p>
        </p:txBody>
      </p:sp>
      <p:sp>
        <p:nvSpPr>
          <p:cNvPr id="3" name="Rectangle 2"/>
          <p:cNvSpPr/>
          <p:nvPr/>
        </p:nvSpPr>
        <p:spPr>
          <a:xfrm>
            <a:off x="1676400" y="152401"/>
            <a:ext cx="8991600" cy="1200329"/>
          </a:xfrm>
          <a:prstGeom prst="rect">
            <a:avLst/>
          </a:prstGeom>
        </p:spPr>
        <p:txBody>
          <a:bodyPr wrap="square">
            <a:spAutoFit/>
          </a:bodyPr>
          <a:lstStyle/>
          <a:p>
            <a:pPr fontAlgn="base"/>
            <a:r>
              <a:rPr lang="en-US" dirty="0"/>
              <a:t>Preparing to Serve</a:t>
            </a:r>
          </a:p>
          <a:p>
            <a:pPr fontAlgn="base"/>
            <a:r>
              <a:rPr lang="en-US" i="1" dirty="0"/>
              <a:t>Frequently asked questions from prospective missionaries and their parents</a:t>
            </a:r>
          </a:p>
          <a:p>
            <a:pPr fontAlgn="base"/>
            <a:r>
              <a:rPr lang="en-US" i="1" dirty="0"/>
              <a:t>See:</a:t>
            </a:r>
          </a:p>
          <a:p>
            <a:pPr fontAlgn="base"/>
            <a:r>
              <a:rPr lang="en-US" dirty="0">
                <a:hlinkClick r:id="rId2"/>
              </a:rPr>
              <a:t>https://www.lds.org/callings/missionary/faqs</a:t>
            </a:r>
            <a:endParaRPr lang="en-US" dirty="0"/>
          </a:p>
        </p:txBody>
      </p:sp>
    </p:spTree>
    <p:extLst>
      <p:ext uri="{BB962C8B-B14F-4D97-AF65-F5344CB8AC3E}">
        <p14:creationId xmlns:p14="http://schemas.microsoft.com/office/powerpoint/2010/main" val="120242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546" y="6488668"/>
            <a:ext cx="4495800" cy="369332"/>
          </a:xfrm>
          <a:prstGeom prst="rect">
            <a:avLst/>
          </a:prstGeom>
          <a:noFill/>
        </p:spPr>
        <p:txBody>
          <a:bodyPr wrap="square" rtlCol="0">
            <a:spAutoFit/>
          </a:bodyPr>
          <a:lstStyle/>
          <a:p>
            <a:r>
              <a:rPr lang="en-US" dirty="0">
                <a:solidFill>
                  <a:schemeClr val="bg1"/>
                </a:solidFill>
              </a:rPr>
              <a:t>Mosiah 28:1-4</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rial Black" pitchFamily="34" charset="0"/>
              </a:rPr>
              <a:t>A Sincere Desire</a:t>
            </a:r>
          </a:p>
        </p:txBody>
      </p:sp>
      <p:sp>
        <p:nvSpPr>
          <p:cNvPr id="9" name="TextBox 8"/>
          <p:cNvSpPr txBox="1"/>
          <p:nvPr/>
        </p:nvSpPr>
        <p:spPr>
          <a:xfrm>
            <a:off x="1676400" y="762001"/>
            <a:ext cx="8839200" cy="3139321"/>
          </a:xfrm>
          <a:prstGeom prst="rect">
            <a:avLst/>
          </a:prstGeom>
          <a:noFill/>
        </p:spPr>
        <p:txBody>
          <a:bodyPr wrap="square" rtlCol="0">
            <a:spAutoFit/>
          </a:bodyPr>
          <a:lstStyle/>
          <a:p>
            <a:r>
              <a:rPr lang="en-US" dirty="0">
                <a:solidFill>
                  <a:schemeClr val="bg1"/>
                </a:solidFill>
              </a:rPr>
              <a:t>Alma and the sons of Mosiah desire:</a:t>
            </a:r>
          </a:p>
          <a:p>
            <a:endParaRPr lang="en-US" dirty="0">
              <a:solidFill>
                <a:schemeClr val="bg1"/>
              </a:solidFill>
            </a:endParaRPr>
          </a:p>
          <a:p>
            <a:r>
              <a:rPr lang="en-US" dirty="0">
                <a:solidFill>
                  <a:schemeClr val="bg1"/>
                </a:solidFill>
              </a:rPr>
              <a:t>To go to the Lamanites in the Land Of Nephi and preach the gospel</a:t>
            </a:r>
          </a:p>
          <a:p>
            <a:endParaRPr lang="en-US" dirty="0">
              <a:solidFill>
                <a:schemeClr val="bg1"/>
              </a:solidFill>
            </a:endParaRPr>
          </a:p>
          <a:p>
            <a:r>
              <a:rPr lang="en-US" dirty="0">
                <a:solidFill>
                  <a:schemeClr val="bg1"/>
                </a:solidFill>
              </a:rPr>
              <a:t>That they might “cure them” of their hatred towards the Nephites</a:t>
            </a:r>
          </a:p>
          <a:p>
            <a:endParaRPr lang="en-US" dirty="0">
              <a:solidFill>
                <a:schemeClr val="bg1"/>
              </a:solidFill>
            </a:endParaRPr>
          </a:p>
          <a:p>
            <a:r>
              <a:rPr lang="en-US" dirty="0">
                <a:solidFill>
                  <a:schemeClr val="bg1"/>
                </a:solidFill>
              </a:rPr>
              <a:t>That there might be peace between them</a:t>
            </a:r>
          </a:p>
          <a:p>
            <a:endParaRPr lang="en-US" dirty="0">
              <a:solidFill>
                <a:schemeClr val="bg1"/>
              </a:solidFill>
            </a:endParaRPr>
          </a:p>
          <a:p>
            <a:r>
              <a:rPr lang="en-US" dirty="0">
                <a:solidFill>
                  <a:schemeClr val="bg1"/>
                </a:solidFill>
              </a:rPr>
              <a:t>That salvation be declared to “every creature” for they could not bare that “any human soul should perish”</a:t>
            </a:r>
          </a:p>
          <a:p>
            <a:endParaRPr lang="en-US" dirty="0">
              <a:solidFill>
                <a:schemeClr val="bg1"/>
              </a:solidFill>
            </a:endParaRPr>
          </a:p>
        </p:txBody>
      </p:sp>
      <p:sp>
        <p:nvSpPr>
          <p:cNvPr id="10" name="TextBox 9"/>
          <p:cNvSpPr txBox="1"/>
          <p:nvPr/>
        </p:nvSpPr>
        <p:spPr>
          <a:xfrm>
            <a:off x="4267200" y="4572000"/>
            <a:ext cx="6172200" cy="1815882"/>
          </a:xfrm>
          <a:prstGeom prst="rect">
            <a:avLst/>
          </a:prstGeom>
          <a:noFill/>
        </p:spPr>
        <p:txBody>
          <a:bodyPr wrap="square" rtlCol="0">
            <a:spAutoFit/>
          </a:bodyPr>
          <a:lstStyle/>
          <a:p>
            <a:pPr algn="ctr"/>
            <a:r>
              <a:rPr lang="en-US" sz="2800" dirty="0">
                <a:solidFill>
                  <a:srgbClr val="FFFF00"/>
                </a:solidFill>
              </a:rPr>
              <a:t>Why did these men desire to serve a mission?</a:t>
            </a:r>
          </a:p>
          <a:p>
            <a:pPr algn="ctr"/>
            <a:endParaRPr lang="en-US" sz="2800" dirty="0">
              <a:solidFill>
                <a:schemeClr val="bg1"/>
              </a:solidFill>
            </a:endParaRPr>
          </a:p>
          <a:p>
            <a:pPr algn="ctr"/>
            <a:r>
              <a:rPr lang="en-US" sz="2800" dirty="0">
                <a:solidFill>
                  <a:schemeClr val="bg1"/>
                </a:solidFill>
              </a:rPr>
              <a:t>They were filled with love for all mankind</a:t>
            </a:r>
          </a:p>
        </p:txBody>
      </p:sp>
      <p:pic>
        <p:nvPicPr>
          <p:cNvPr id="3" name="Picture 2">
            <a:extLst>
              <a:ext uri="{FF2B5EF4-FFF2-40B4-BE49-F238E27FC236}">
                <a16:creationId xmlns:a16="http://schemas.microsoft.com/office/drawing/2014/main" id="{CAC5057B-A2BE-4215-8E45-337005EE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3" y="3807145"/>
            <a:ext cx="3133292" cy="2097601"/>
          </a:xfrm>
          <a:prstGeom prst="rect">
            <a:avLst/>
          </a:prstGeom>
        </p:spPr>
      </p:pic>
    </p:spTree>
    <p:extLst>
      <p:ext uri="{BB962C8B-B14F-4D97-AF65-F5344CB8AC3E}">
        <p14:creationId xmlns:p14="http://schemas.microsoft.com/office/powerpoint/2010/main" val="63941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6488668"/>
            <a:ext cx="4495800" cy="369332"/>
          </a:xfrm>
          <a:prstGeom prst="rect">
            <a:avLst/>
          </a:prstGeom>
          <a:noFill/>
        </p:spPr>
        <p:txBody>
          <a:bodyPr wrap="square" rtlCol="0">
            <a:spAutoFit/>
          </a:bodyPr>
          <a:lstStyle/>
          <a:p>
            <a:r>
              <a:rPr lang="en-US" dirty="0">
                <a:solidFill>
                  <a:schemeClr val="bg1"/>
                </a:solidFill>
              </a:rPr>
              <a:t>Mosiah 28:1-4</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rial Black" pitchFamily="34" charset="0"/>
              </a:rPr>
              <a:t>Bearing the Hardships</a:t>
            </a:r>
          </a:p>
        </p:txBody>
      </p:sp>
      <p:sp>
        <p:nvSpPr>
          <p:cNvPr id="9" name="TextBox 8"/>
          <p:cNvSpPr txBox="1"/>
          <p:nvPr/>
        </p:nvSpPr>
        <p:spPr>
          <a:xfrm>
            <a:off x="457199" y="838201"/>
            <a:ext cx="4267201" cy="2585323"/>
          </a:xfrm>
          <a:prstGeom prst="rect">
            <a:avLst/>
          </a:prstGeom>
          <a:noFill/>
        </p:spPr>
        <p:txBody>
          <a:bodyPr wrap="square" rtlCol="0">
            <a:spAutoFit/>
          </a:bodyPr>
          <a:lstStyle/>
          <a:p>
            <a:r>
              <a:rPr lang="en-US" dirty="0">
                <a:solidFill>
                  <a:schemeClr val="bg1"/>
                </a:solidFill>
              </a:rPr>
              <a:t>What difficulties might Alma and the sons of Mosiah face in Lamanite territory?</a:t>
            </a:r>
          </a:p>
          <a:p>
            <a:endParaRPr lang="en-US" dirty="0">
              <a:solidFill>
                <a:schemeClr val="bg1"/>
              </a:solidFill>
            </a:endParaRPr>
          </a:p>
          <a:p>
            <a:r>
              <a:rPr lang="en-US" dirty="0">
                <a:solidFill>
                  <a:schemeClr val="bg1"/>
                </a:solidFill>
              </a:rPr>
              <a:t>Imprisonment</a:t>
            </a:r>
          </a:p>
          <a:p>
            <a:r>
              <a:rPr lang="en-US" dirty="0">
                <a:solidFill>
                  <a:schemeClr val="bg1"/>
                </a:solidFill>
              </a:rPr>
              <a:t>Torture</a:t>
            </a:r>
          </a:p>
          <a:p>
            <a:r>
              <a:rPr lang="en-US" dirty="0">
                <a:solidFill>
                  <a:schemeClr val="bg1"/>
                </a:solidFill>
              </a:rPr>
              <a:t>Bondage</a:t>
            </a:r>
          </a:p>
          <a:p>
            <a:r>
              <a:rPr lang="en-US" dirty="0">
                <a:solidFill>
                  <a:schemeClr val="bg1"/>
                </a:solidFill>
              </a:rPr>
              <a:t>Killed</a:t>
            </a:r>
          </a:p>
          <a:p>
            <a:r>
              <a:rPr lang="en-US" dirty="0">
                <a:solidFill>
                  <a:schemeClr val="bg1"/>
                </a:solidFill>
              </a:rPr>
              <a:t> </a:t>
            </a:r>
          </a:p>
          <a:p>
            <a:endParaRPr lang="en-US" dirty="0">
              <a:solidFill>
                <a:schemeClr val="bg1"/>
              </a:solidFill>
            </a:endParaRPr>
          </a:p>
        </p:txBody>
      </p:sp>
      <p:sp>
        <p:nvSpPr>
          <p:cNvPr id="7" name="TextBox 6"/>
          <p:cNvSpPr txBox="1"/>
          <p:nvPr/>
        </p:nvSpPr>
        <p:spPr>
          <a:xfrm>
            <a:off x="5257800" y="1143000"/>
            <a:ext cx="4800600" cy="5355312"/>
          </a:xfrm>
          <a:prstGeom prst="rect">
            <a:avLst/>
          </a:prstGeom>
          <a:noFill/>
        </p:spPr>
        <p:txBody>
          <a:bodyPr wrap="square" rtlCol="0">
            <a:spAutoFit/>
          </a:bodyPr>
          <a:lstStyle/>
          <a:p>
            <a:r>
              <a:rPr lang="en-US" dirty="0">
                <a:solidFill>
                  <a:schemeClr val="bg1"/>
                </a:solidFill>
              </a:rPr>
              <a:t>“Having become true Christians, the sons of Mosiah considered the gospel to be the solution to political, social, and economic problems as well as to religious problems. </a:t>
            </a:r>
          </a:p>
          <a:p>
            <a:endParaRPr lang="en-US" dirty="0">
              <a:solidFill>
                <a:schemeClr val="bg1"/>
              </a:solidFill>
            </a:endParaRPr>
          </a:p>
          <a:p>
            <a:r>
              <a:rPr lang="en-US" dirty="0">
                <a:solidFill>
                  <a:schemeClr val="bg1"/>
                </a:solidFill>
              </a:rPr>
              <a:t>Risking their very lives they went down into the southland among a savage and barbaric people to cure the enmity between the two nations by teaching them the gospel. </a:t>
            </a:r>
          </a:p>
          <a:p>
            <a:endParaRPr lang="en-US" dirty="0">
              <a:solidFill>
                <a:schemeClr val="bg1"/>
              </a:solidFill>
            </a:endParaRPr>
          </a:p>
          <a:p>
            <a:r>
              <a:rPr lang="en-US" dirty="0">
                <a:solidFill>
                  <a:schemeClr val="bg1"/>
                </a:solidFill>
              </a:rPr>
              <a:t>They did not go to disrupt them or to change their government or to preach politics or to do anything else offensive or subversive. </a:t>
            </a:r>
          </a:p>
          <a:p>
            <a:endParaRPr lang="en-US" dirty="0">
              <a:solidFill>
                <a:schemeClr val="bg1"/>
              </a:solidFill>
            </a:endParaRPr>
          </a:p>
          <a:p>
            <a:r>
              <a:rPr lang="en-US" dirty="0">
                <a:solidFill>
                  <a:schemeClr val="bg1"/>
                </a:solidFill>
              </a:rPr>
              <a:t>They went to serve and save. No war or insurrection comes out of the missionary work of true saints in foreign lands.”</a:t>
            </a:r>
          </a:p>
          <a:p>
            <a:r>
              <a:rPr lang="en-US" dirty="0">
                <a:solidFill>
                  <a:schemeClr val="bg1"/>
                </a:solidFill>
              </a:rPr>
              <a:t>Book of Mormon Student Manual</a:t>
            </a:r>
          </a:p>
          <a:p>
            <a:endParaRPr lang="en-US" dirty="0">
              <a:solidFill>
                <a:schemeClr val="bg1"/>
              </a:solidFill>
            </a:endParaRPr>
          </a:p>
        </p:txBody>
      </p:sp>
      <p:pic>
        <p:nvPicPr>
          <p:cNvPr id="3" name="Picture 2">
            <a:extLst>
              <a:ext uri="{FF2B5EF4-FFF2-40B4-BE49-F238E27FC236}">
                <a16:creationId xmlns:a16="http://schemas.microsoft.com/office/drawing/2014/main" id="{7DE69096-3AC5-4A73-ADA4-465AEE345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31920"/>
            <a:ext cx="3253961" cy="3208662"/>
          </a:xfrm>
          <a:prstGeom prst="rect">
            <a:avLst/>
          </a:prstGeom>
        </p:spPr>
      </p:pic>
    </p:spTree>
    <p:extLst>
      <p:ext uri="{BB962C8B-B14F-4D97-AF65-F5344CB8AC3E}">
        <p14:creationId xmlns:p14="http://schemas.microsoft.com/office/powerpoint/2010/main" val="9987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482476"/>
            <a:ext cx="4495800" cy="369332"/>
          </a:xfrm>
          <a:prstGeom prst="rect">
            <a:avLst/>
          </a:prstGeom>
          <a:noFill/>
        </p:spPr>
        <p:txBody>
          <a:bodyPr wrap="square" rtlCol="0">
            <a:spAutoFit/>
          </a:bodyPr>
          <a:lstStyle/>
          <a:p>
            <a:r>
              <a:rPr lang="en-US" dirty="0">
                <a:solidFill>
                  <a:schemeClr val="bg1"/>
                </a:solidFill>
              </a:rPr>
              <a:t>Mosiah 28:5-7</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rial Black" pitchFamily="34" charset="0"/>
              </a:rPr>
              <a:t>Inquiring of the Lord</a:t>
            </a:r>
          </a:p>
        </p:txBody>
      </p:sp>
      <p:sp>
        <p:nvSpPr>
          <p:cNvPr id="9" name="TextBox 8"/>
          <p:cNvSpPr txBox="1"/>
          <p:nvPr/>
        </p:nvSpPr>
        <p:spPr>
          <a:xfrm>
            <a:off x="6629400" y="838201"/>
            <a:ext cx="3124200" cy="646331"/>
          </a:xfrm>
          <a:prstGeom prst="rect">
            <a:avLst/>
          </a:prstGeom>
          <a:noFill/>
        </p:spPr>
        <p:txBody>
          <a:bodyPr wrap="square" rtlCol="0">
            <a:spAutoFit/>
          </a:bodyPr>
          <a:lstStyle/>
          <a:p>
            <a:r>
              <a:rPr lang="en-US" dirty="0">
                <a:solidFill>
                  <a:schemeClr val="bg1"/>
                </a:solidFill>
              </a:rPr>
              <a:t>Alma and the sons of Mosiah plead to go on this mission</a:t>
            </a:r>
          </a:p>
        </p:txBody>
      </p:sp>
      <p:sp>
        <p:nvSpPr>
          <p:cNvPr id="7" name="TextBox 6"/>
          <p:cNvSpPr txBox="1"/>
          <p:nvPr/>
        </p:nvSpPr>
        <p:spPr>
          <a:xfrm>
            <a:off x="314325" y="3319703"/>
            <a:ext cx="6400800" cy="2954655"/>
          </a:xfrm>
          <a:prstGeom prst="rect">
            <a:avLst/>
          </a:prstGeom>
          <a:noFill/>
        </p:spPr>
        <p:txBody>
          <a:bodyPr wrap="square" rtlCol="0">
            <a:spAutoFit/>
          </a:bodyPr>
          <a:lstStyle/>
          <a:p>
            <a:pPr fontAlgn="base"/>
            <a:r>
              <a:rPr lang="en-US" sz="2400" b="1" i="1" dirty="0">
                <a:solidFill>
                  <a:schemeClr val="bg1"/>
                </a:solidFill>
              </a:rPr>
              <a:t>How are missionaries called?</a:t>
            </a:r>
            <a:endParaRPr lang="en-US" sz="2400" i="1" dirty="0">
              <a:solidFill>
                <a:schemeClr val="bg1"/>
              </a:solidFill>
            </a:endParaRPr>
          </a:p>
          <a:p>
            <a:pPr fontAlgn="base"/>
            <a:r>
              <a:rPr lang="en-US" sz="2400" dirty="0">
                <a:solidFill>
                  <a:schemeClr val="bg1"/>
                </a:solidFill>
              </a:rPr>
              <a:t>Every missionary who is called and assigned or reassigned to a particular mission is called by revelation through the Lord's servants, the prophets. A member of the Quorum of the Twelve assigns prospective missionaries to one of more than three hundred missions of the Church. </a:t>
            </a:r>
          </a:p>
          <a:p>
            <a:pPr fontAlgn="base"/>
            <a:r>
              <a:rPr lang="en-US" dirty="0">
                <a:solidFill>
                  <a:schemeClr val="bg1"/>
                </a:solidFill>
              </a:rPr>
              <a:t>Frequently Asked Questions</a:t>
            </a:r>
          </a:p>
        </p:txBody>
      </p:sp>
      <p:sp>
        <p:nvSpPr>
          <p:cNvPr id="8" name="TextBox 7"/>
          <p:cNvSpPr txBox="1"/>
          <p:nvPr/>
        </p:nvSpPr>
        <p:spPr>
          <a:xfrm>
            <a:off x="7734300" y="4530436"/>
            <a:ext cx="4038600" cy="1477328"/>
          </a:xfrm>
          <a:prstGeom prst="rect">
            <a:avLst/>
          </a:prstGeom>
          <a:noFill/>
        </p:spPr>
        <p:txBody>
          <a:bodyPr wrap="square" rtlCol="0">
            <a:spAutoFit/>
          </a:bodyPr>
          <a:lstStyle/>
          <a:p>
            <a:r>
              <a:rPr lang="en-US" dirty="0">
                <a:solidFill>
                  <a:schemeClr val="bg1"/>
                </a:solidFill>
              </a:rPr>
              <a:t>“And the Lord said unto Mosiah: Let them go up, for many shall believe on their words, and they shall have eternal life; and I will</a:t>
            </a:r>
            <a:r>
              <a:rPr lang="en-US" baseline="30000" dirty="0">
                <a:solidFill>
                  <a:schemeClr val="bg1"/>
                </a:solidFill>
              </a:rPr>
              <a:t> </a:t>
            </a:r>
            <a:r>
              <a:rPr lang="en-US" dirty="0">
                <a:solidFill>
                  <a:schemeClr val="bg1"/>
                </a:solidFill>
              </a:rPr>
              <a:t>deliver thy sons out of the hands of the Lamanites.”</a:t>
            </a:r>
          </a:p>
        </p:txBody>
      </p:sp>
      <p:pic>
        <p:nvPicPr>
          <p:cNvPr id="12" name="Picture 11" descr="DSCN3928.JPG"/>
          <p:cNvPicPr>
            <a:picLocks noChangeAspect="1"/>
          </p:cNvPicPr>
          <p:nvPr/>
        </p:nvPicPr>
        <p:blipFill>
          <a:blip r:embed="rId2" cstate="print"/>
          <a:stretch>
            <a:fillRect/>
          </a:stretch>
        </p:blipFill>
        <p:spPr>
          <a:xfrm>
            <a:off x="8454939" y="1484532"/>
            <a:ext cx="2112264" cy="2816352"/>
          </a:xfrm>
          <a:prstGeom prst="rect">
            <a:avLst/>
          </a:prstGeom>
        </p:spPr>
      </p:pic>
      <p:pic>
        <p:nvPicPr>
          <p:cNvPr id="3" name="Picture 2">
            <a:extLst>
              <a:ext uri="{FF2B5EF4-FFF2-40B4-BE49-F238E27FC236}">
                <a16:creationId xmlns:a16="http://schemas.microsoft.com/office/drawing/2014/main" id="{316EB7BB-9830-4E26-A642-1C260EAFC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43203"/>
            <a:ext cx="5124450" cy="2476500"/>
          </a:xfrm>
          <a:prstGeom prst="rect">
            <a:avLst/>
          </a:prstGeom>
        </p:spPr>
      </p:pic>
      <p:sp>
        <p:nvSpPr>
          <p:cNvPr id="4" name="TextBox 3">
            <a:extLst>
              <a:ext uri="{FF2B5EF4-FFF2-40B4-BE49-F238E27FC236}">
                <a16:creationId xmlns:a16="http://schemas.microsoft.com/office/drawing/2014/main" id="{D20BAFA0-4154-497F-9768-F14B4AFF0367}"/>
              </a:ext>
            </a:extLst>
          </p:cNvPr>
          <p:cNvSpPr txBox="1"/>
          <p:nvPr/>
        </p:nvSpPr>
        <p:spPr>
          <a:xfrm>
            <a:off x="3678267" y="5872990"/>
            <a:ext cx="4219575" cy="954107"/>
          </a:xfrm>
          <a:prstGeom prst="rect">
            <a:avLst/>
          </a:prstGeom>
          <a:noFill/>
        </p:spPr>
        <p:txBody>
          <a:bodyPr wrap="square" rtlCol="0">
            <a:spAutoFit/>
          </a:bodyPr>
          <a:lstStyle/>
          <a:p>
            <a:r>
              <a:rPr lang="en-US" sz="2800" dirty="0">
                <a:solidFill>
                  <a:srgbClr val="FFFF00"/>
                </a:solidFill>
              </a:rPr>
              <a:t>Update 2020 (July):</a:t>
            </a:r>
          </a:p>
          <a:p>
            <a:r>
              <a:rPr lang="en-US" sz="2800" dirty="0">
                <a:solidFill>
                  <a:srgbClr val="FFFF00"/>
                </a:solidFill>
              </a:rPr>
              <a:t>407 missions</a:t>
            </a:r>
          </a:p>
        </p:txBody>
      </p:sp>
    </p:spTree>
    <p:extLst>
      <p:ext uri="{BB962C8B-B14F-4D97-AF65-F5344CB8AC3E}">
        <p14:creationId xmlns:p14="http://schemas.microsoft.com/office/powerpoint/2010/main" val="35683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xit" presetSubtype="0" fill="hold" grpId="0"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545" y="6488668"/>
            <a:ext cx="4495800" cy="369332"/>
          </a:xfrm>
          <a:prstGeom prst="rect">
            <a:avLst/>
          </a:prstGeom>
          <a:noFill/>
        </p:spPr>
        <p:txBody>
          <a:bodyPr wrap="square" rtlCol="0">
            <a:spAutoFit/>
          </a:bodyPr>
          <a:lstStyle/>
          <a:p>
            <a:r>
              <a:rPr lang="en-US" dirty="0">
                <a:solidFill>
                  <a:schemeClr val="bg1"/>
                </a:solidFill>
              </a:rPr>
              <a:t>D&amp;C 4:2-4</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Bringing Salvation to Their Own Souls</a:t>
            </a:r>
          </a:p>
        </p:txBody>
      </p:sp>
      <p:sp>
        <p:nvSpPr>
          <p:cNvPr id="7" name="TextBox 6"/>
          <p:cNvSpPr txBox="1"/>
          <p:nvPr/>
        </p:nvSpPr>
        <p:spPr>
          <a:xfrm>
            <a:off x="540327" y="976530"/>
            <a:ext cx="4890655" cy="2246769"/>
          </a:xfrm>
          <a:prstGeom prst="rect">
            <a:avLst/>
          </a:prstGeom>
          <a:noFill/>
        </p:spPr>
        <p:txBody>
          <a:bodyPr wrap="square" rtlCol="0">
            <a:spAutoFit/>
          </a:bodyPr>
          <a:lstStyle/>
          <a:p>
            <a:pPr fontAlgn="base"/>
            <a:r>
              <a:rPr lang="en-US" sz="2000" i="1" dirty="0">
                <a:solidFill>
                  <a:schemeClr val="bg1"/>
                </a:solidFill>
              </a:rPr>
              <a:t>Therefore, O ye that embark in the service of God, see that ye</a:t>
            </a:r>
            <a:r>
              <a:rPr lang="en-US" sz="2000" i="1" baseline="30000" dirty="0">
                <a:solidFill>
                  <a:schemeClr val="bg1"/>
                </a:solidFill>
              </a:rPr>
              <a:t> </a:t>
            </a:r>
            <a:r>
              <a:rPr lang="en-US" sz="2000" i="1" dirty="0">
                <a:solidFill>
                  <a:schemeClr val="bg1"/>
                </a:solidFill>
              </a:rPr>
              <a:t>serve him with all your heart, might, mind and strength, that ye may stand blameless before God at the last day.</a:t>
            </a:r>
          </a:p>
          <a:p>
            <a:pPr fontAlgn="base"/>
            <a:endParaRPr lang="en-US" sz="2000" i="1" dirty="0">
              <a:solidFill>
                <a:schemeClr val="bg1"/>
              </a:solidFill>
            </a:endParaRPr>
          </a:p>
          <a:p>
            <a:pPr fontAlgn="base"/>
            <a:r>
              <a:rPr lang="en-US" sz="2000" i="1" dirty="0">
                <a:solidFill>
                  <a:schemeClr val="bg1"/>
                </a:solidFill>
              </a:rPr>
              <a:t>Therefore, if ye have desires to serve God ye are called to the work;…</a:t>
            </a:r>
          </a:p>
        </p:txBody>
      </p:sp>
      <p:sp>
        <p:nvSpPr>
          <p:cNvPr id="8" name="TextBox 7"/>
          <p:cNvSpPr txBox="1"/>
          <p:nvPr/>
        </p:nvSpPr>
        <p:spPr>
          <a:xfrm>
            <a:off x="2433090" y="4628811"/>
            <a:ext cx="5524875" cy="1323439"/>
          </a:xfrm>
          <a:prstGeom prst="rect">
            <a:avLst/>
          </a:prstGeom>
          <a:noFill/>
        </p:spPr>
        <p:txBody>
          <a:bodyPr wrap="square" rtlCol="0">
            <a:spAutoFit/>
          </a:bodyPr>
          <a:lstStyle/>
          <a:p>
            <a:r>
              <a:rPr lang="en-US" sz="2000" i="1" dirty="0">
                <a:solidFill>
                  <a:schemeClr val="bg1"/>
                </a:solidFill>
              </a:rPr>
              <a:t>…For behold the field is white already to harvest; and lo, he that </a:t>
            </a:r>
            <a:r>
              <a:rPr lang="en-US" sz="2000" i="1" dirty="0" err="1">
                <a:solidFill>
                  <a:schemeClr val="bg1"/>
                </a:solidFill>
              </a:rPr>
              <a:t>thrusteth</a:t>
            </a:r>
            <a:r>
              <a:rPr lang="en-US" sz="2000" i="1" dirty="0">
                <a:solidFill>
                  <a:schemeClr val="bg1"/>
                </a:solidFill>
              </a:rPr>
              <a:t> in his sickle with his might, the same </a:t>
            </a:r>
            <a:r>
              <a:rPr lang="en-US" sz="2000" i="1" dirty="0" err="1">
                <a:solidFill>
                  <a:schemeClr val="bg1"/>
                </a:solidFill>
              </a:rPr>
              <a:t>layeth</a:t>
            </a:r>
            <a:r>
              <a:rPr lang="en-US" sz="2000" i="1" dirty="0">
                <a:solidFill>
                  <a:schemeClr val="bg1"/>
                </a:solidFill>
              </a:rPr>
              <a:t> up in store that he </a:t>
            </a:r>
            <a:r>
              <a:rPr lang="en-US" sz="2000" i="1" dirty="0" err="1">
                <a:solidFill>
                  <a:schemeClr val="bg1"/>
                </a:solidFill>
              </a:rPr>
              <a:t>perisheth</a:t>
            </a:r>
            <a:r>
              <a:rPr lang="en-US" sz="2000" i="1" dirty="0">
                <a:solidFill>
                  <a:schemeClr val="bg1"/>
                </a:solidFill>
              </a:rPr>
              <a:t> not, but </a:t>
            </a:r>
            <a:r>
              <a:rPr lang="en-US" sz="2000" i="1" dirty="0" err="1">
                <a:solidFill>
                  <a:schemeClr val="bg1"/>
                </a:solidFill>
              </a:rPr>
              <a:t>bringeth</a:t>
            </a:r>
            <a:r>
              <a:rPr lang="en-US" sz="2000" i="1" dirty="0">
                <a:solidFill>
                  <a:schemeClr val="bg1"/>
                </a:solidFill>
              </a:rPr>
              <a:t> salvation to his soul;”</a:t>
            </a:r>
          </a:p>
        </p:txBody>
      </p:sp>
      <p:pic>
        <p:nvPicPr>
          <p:cNvPr id="13" name="Picture 12" descr="brendon and buddies Blomanda.jpg"/>
          <p:cNvPicPr>
            <a:picLocks noChangeAspect="1"/>
          </p:cNvPicPr>
          <p:nvPr/>
        </p:nvPicPr>
        <p:blipFill>
          <a:blip r:embed="rId2" cstate="print"/>
          <a:stretch>
            <a:fillRect/>
          </a:stretch>
        </p:blipFill>
        <p:spPr>
          <a:xfrm>
            <a:off x="5430982" y="1142129"/>
            <a:ext cx="4128957" cy="3092964"/>
          </a:xfrm>
          <a:prstGeom prst="rect">
            <a:avLst/>
          </a:prstGeom>
        </p:spPr>
      </p:pic>
      <p:grpSp>
        <p:nvGrpSpPr>
          <p:cNvPr id="10" name="Group 3">
            <a:extLst>
              <a:ext uri="{FF2B5EF4-FFF2-40B4-BE49-F238E27FC236}">
                <a16:creationId xmlns:a16="http://schemas.microsoft.com/office/drawing/2014/main" id="{A9E19944-BCBB-451E-83AD-96DBBE8E0275}"/>
              </a:ext>
            </a:extLst>
          </p:cNvPr>
          <p:cNvGrpSpPr/>
          <p:nvPr/>
        </p:nvGrpSpPr>
        <p:grpSpPr>
          <a:xfrm>
            <a:off x="9423414" y="3915116"/>
            <a:ext cx="2200448" cy="2622043"/>
            <a:chOff x="71718" y="1120588"/>
            <a:chExt cx="3070392" cy="4572000"/>
          </a:xfrm>
        </p:grpSpPr>
        <p:grpSp>
          <p:nvGrpSpPr>
            <p:cNvPr id="12" name="Group 13">
              <a:extLst>
                <a:ext uri="{FF2B5EF4-FFF2-40B4-BE49-F238E27FC236}">
                  <a16:creationId xmlns:a16="http://schemas.microsoft.com/office/drawing/2014/main" id="{1D99A1A8-01BE-4264-8172-50C2C47780AD}"/>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AB0169E1-A114-48AB-AB1E-B1CBE20C52B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886B5660-59CE-403F-9BBC-812A4C791DF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BC835960-E29C-4A93-B476-9A4BE64F6E7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AC090BAF-BC03-43CE-80E9-13BD145C104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804614E8-A872-4185-9641-CA38CF25F6F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B04DD1C3-43B6-4B24-87BD-5A3DFAA5ABB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FAD5B812-1FBB-48EA-AEB2-B6810650546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4DCBFE15-6C0C-4C55-A1C9-435ED2E9FD6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A8BF187A-8ABF-41E8-9D1F-08FCD3EEC04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1819AD09-9378-413E-917F-B1F9BF0A67C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A1DF510-7A52-467D-A8A2-B77EEDC60FA0}"/>
                </a:ext>
              </a:extLst>
            </p:cNvPr>
            <p:cNvSpPr txBox="1"/>
            <p:nvPr/>
          </p:nvSpPr>
          <p:spPr>
            <a:xfrm>
              <a:off x="762455" y="1501017"/>
              <a:ext cx="2379655" cy="4035707"/>
            </a:xfrm>
            <a:prstGeom prst="rect">
              <a:avLst/>
            </a:prstGeom>
            <a:noFill/>
          </p:spPr>
          <p:txBody>
            <a:bodyPr wrap="square" rtlCol="0">
              <a:spAutoFit/>
            </a:bodyPr>
            <a:lstStyle/>
            <a:p>
              <a:pPr algn="ctr"/>
              <a:r>
                <a:rPr lang="en-US" b="1" dirty="0"/>
                <a:t>As our conversion deepens, our desire to share the gospel increases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1437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658463-9322-4363-BBF7-75F09C6A1B3F}"/>
              </a:ext>
            </a:extLst>
          </p:cNvPr>
          <p:cNvSpPr/>
          <p:nvPr/>
        </p:nvSpPr>
        <p:spPr>
          <a:xfrm>
            <a:off x="332509" y="423116"/>
            <a:ext cx="7835669" cy="6001643"/>
          </a:xfrm>
          <a:prstGeom prst="rect">
            <a:avLst/>
          </a:prstGeom>
        </p:spPr>
        <p:txBody>
          <a:bodyPr wrap="square">
            <a:spAutoFit/>
          </a:bodyPr>
          <a:lstStyle/>
          <a:p>
            <a:r>
              <a:rPr lang="en-US" sz="2400" dirty="0">
                <a:solidFill>
                  <a:schemeClr val="bg1"/>
                </a:solidFill>
                <a:latin typeface="Open Sans"/>
              </a:rPr>
              <a:t>“The key to successful member missionary work is the exercise of faith. </a:t>
            </a:r>
          </a:p>
          <a:p>
            <a:endParaRPr lang="en-US" sz="2400" dirty="0">
              <a:solidFill>
                <a:schemeClr val="bg1"/>
              </a:solidFill>
              <a:latin typeface="Open Sans"/>
            </a:endParaRPr>
          </a:p>
          <a:p>
            <a:r>
              <a:rPr lang="en-US" sz="2400" dirty="0">
                <a:solidFill>
                  <a:schemeClr val="bg1"/>
                </a:solidFill>
                <a:latin typeface="Open Sans"/>
              </a:rPr>
              <a:t>One way to show your faith in the Lord and His promises is to prayerfully set a date to have someone prepared to meet with the missionaries. </a:t>
            </a:r>
          </a:p>
          <a:p>
            <a:endParaRPr lang="en-US" sz="2400" dirty="0">
              <a:solidFill>
                <a:schemeClr val="bg1"/>
              </a:solidFill>
              <a:latin typeface="Open Sans"/>
            </a:endParaRPr>
          </a:p>
          <a:p>
            <a:r>
              <a:rPr lang="en-US" sz="2400" dirty="0">
                <a:solidFill>
                  <a:schemeClr val="bg1"/>
                </a:solidFill>
                <a:latin typeface="Open Sans"/>
              </a:rPr>
              <a:t>I have received hundreds of letters from members who have exercised their faith in this simple way. Even though families had no one in mind with whom they could share the gospel, they set a date, prayed, and then talked to many more people. </a:t>
            </a:r>
          </a:p>
          <a:p>
            <a:endParaRPr lang="en-US" sz="2400" dirty="0">
              <a:solidFill>
                <a:schemeClr val="bg1"/>
              </a:solidFill>
              <a:latin typeface="Open Sans"/>
            </a:endParaRPr>
          </a:p>
          <a:p>
            <a:r>
              <a:rPr lang="en-US" sz="2400" dirty="0">
                <a:solidFill>
                  <a:schemeClr val="bg1"/>
                </a:solidFill>
                <a:latin typeface="Open Sans"/>
              </a:rPr>
              <a:t>The Lord is the Good Shepherd, and He knows His sheep who have been prepared to hear His voice. He will guide us as we seek His divine help in sharing His gospel.”</a:t>
            </a:r>
            <a:endParaRPr lang="en-US" sz="2400" dirty="0">
              <a:solidFill>
                <a:schemeClr val="bg1"/>
              </a:solidFill>
            </a:endParaRPr>
          </a:p>
        </p:txBody>
      </p:sp>
      <p:sp>
        <p:nvSpPr>
          <p:cNvPr id="3" name="Rectangle 2">
            <a:extLst>
              <a:ext uri="{FF2B5EF4-FFF2-40B4-BE49-F238E27FC236}">
                <a16:creationId xmlns:a16="http://schemas.microsoft.com/office/drawing/2014/main" id="{D3F5E826-E788-41DC-BDB4-C01C797AECD3}"/>
              </a:ext>
            </a:extLst>
          </p:cNvPr>
          <p:cNvSpPr/>
          <p:nvPr/>
        </p:nvSpPr>
        <p:spPr>
          <a:xfrm>
            <a:off x="9849200" y="6486190"/>
            <a:ext cx="1405706" cy="276999"/>
          </a:xfrm>
          <a:prstGeom prst="rect">
            <a:avLst/>
          </a:prstGeom>
        </p:spPr>
        <p:txBody>
          <a:bodyPr wrap="none">
            <a:spAutoFit/>
          </a:bodyPr>
          <a:lstStyle/>
          <a:p>
            <a:r>
              <a:rPr lang="en-US" sz="1200" dirty="0">
                <a:solidFill>
                  <a:schemeClr val="bg1"/>
                </a:solidFill>
                <a:latin typeface="Open Sans"/>
              </a:rPr>
              <a:t>M. Russell Ballard </a:t>
            </a:r>
            <a:endParaRPr lang="en-US" sz="1200" dirty="0"/>
          </a:p>
        </p:txBody>
      </p:sp>
      <p:pic>
        <p:nvPicPr>
          <p:cNvPr id="27" name="Picture 26" descr="100_0715.JPG">
            <a:extLst>
              <a:ext uri="{FF2B5EF4-FFF2-40B4-BE49-F238E27FC236}">
                <a16:creationId xmlns:a16="http://schemas.microsoft.com/office/drawing/2014/main" id="{0C698DC4-F21C-4E50-A5EE-9D68E234F8FF}"/>
              </a:ext>
            </a:extLst>
          </p:cNvPr>
          <p:cNvPicPr>
            <a:picLocks noChangeAspect="1"/>
          </p:cNvPicPr>
          <p:nvPr/>
        </p:nvPicPr>
        <p:blipFill>
          <a:blip r:embed="rId2" cstate="print"/>
          <a:stretch>
            <a:fillRect/>
          </a:stretch>
        </p:blipFill>
        <p:spPr>
          <a:xfrm>
            <a:off x="8562109" y="423116"/>
            <a:ext cx="3235960" cy="2426970"/>
          </a:xfrm>
          <a:prstGeom prst="rect">
            <a:avLst/>
          </a:prstGeom>
        </p:spPr>
      </p:pic>
      <p:pic>
        <p:nvPicPr>
          <p:cNvPr id="28" name="Picture 27" descr="100_1000.JPG">
            <a:extLst>
              <a:ext uri="{FF2B5EF4-FFF2-40B4-BE49-F238E27FC236}">
                <a16:creationId xmlns:a16="http://schemas.microsoft.com/office/drawing/2014/main" id="{4A9E04D3-4D13-40C5-BD65-0CA8CBF88F4B}"/>
              </a:ext>
            </a:extLst>
          </p:cNvPr>
          <p:cNvPicPr>
            <a:picLocks noChangeAspect="1"/>
          </p:cNvPicPr>
          <p:nvPr/>
        </p:nvPicPr>
        <p:blipFill>
          <a:blip r:embed="rId3" cstate="print"/>
          <a:stretch>
            <a:fillRect/>
          </a:stretch>
        </p:blipFill>
        <p:spPr>
          <a:xfrm>
            <a:off x="8763461" y="3423936"/>
            <a:ext cx="2823841" cy="2117881"/>
          </a:xfrm>
          <a:prstGeom prst="rect">
            <a:avLst/>
          </a:prstGeom>
        </p:spPr>
      </p:pic>
      <p:pic>
        <p:nvPicPr>
          <p:cNvPr id="9" name="Picture 8">
            <a:extLst>
              <a:ext uri="{FF2B5EF4-FFF2-40B4-BE49-F238E27FC236}">
                <a16:creationId xmlns:a16="http://schemas.microsoft.com/office/drawing/2014/main" id="{69019C1D-0FE5-4D83-B8FA-BC254C66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9277" y="5719189"/>
            <a:ext cx="808352" cy="1075459"/>
          </a:xfrm>
          <a:prstGeom prst="rect">
            <a:avLst/>
          </a:prstGeom>
        </p:spPr>
      </p:pic>
    </p:spTree>
    <p:extLst>
      <p:ext uri="{BB962C8B-B14F-4D97-AF65-F5344CB8AC3E}">
        <p14:creationId xmlns:p14="http://schemas.microsoft.com/office/powerpoint/2010/main" val="41503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0306" y="6488668"/>
            <a:ext cx="4495800" cy="369332"/>
          </a:xfrm>
          <a:prstGeom prst="rect">
            <a:avLst/>
          </a:prstGeom>
          <a:noFill/>
        </p:spPr>
        <p:txBody>
          <a:bodyPr wrap="square" rtlCol="0">
            <a:spAutoFit/>
          </a:bodyPr>
          <a:lstStyle/>
          <a:p>
            <a:r>
              <a:rPr lang="en-US" dirty="0">
                <a:solidFill>
                  <a:schemeClr val="bg1"/>
                </a:solidFill>
              </a:rPr>
              <a:t>Mosiah 28:10-20</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The Caretaker of the Records</a:t>
            </a:r>
          </a:p>
        </p:txBody>
      </p:sp>
      <p:sp>
        <p:nvSpPr>
          <p:cNvPr id="8" name="TextBox 7"/>
          <p:cNvSpPr txBox="1"/>
          <p:nvPr/>
        </p:nvSpPr>
        <p:spPr>
          <a:xfrm>
            <a:off x="4419600" y="1981200"/>
            <a:ext cx="4572000" cy="400110"/>
          </a:xfrm>
          <a:prstGeom prst="rect">
            <a:avLst/>
          </a:prstGeom>
          <a:noFill/>
        </p:spPr>
        <p:txBody>
          <a:bodyPr wrap="square" rtlCol="0">
            <a:spAutoFit/>
          </a:bodyPr>
          <a:lstStyle/>
          <a:p>
            <a:r>
              <a:rPr lang="en-US" sz="2000" dirty="0">
                <a:solidFill>
                  <a:schemeClr val="bg1"/>
                </a:solidFill>
              </a:rPr>
              <a:t>Conferred them on Alma, the younger</a:t>
            </a:r>
          </a:p>
        </p:txBody>
      </p:sp>
      <p:grpSp>
        <p:nvGrpSpPr>
          <p:cNvPr id="56" name="Group 55"/>
          <p:cNvGrpSpPr/>
          <p:nvPr/>
        </p:nvGrpSpPr>
        <p:grpSpPr>
          <a:xfrm>
            <a:off x="1676400" y="1143001"/>
            <a:ext cx="2590800" cy="2246769"/>
            <a:chOff x="152400" y="1143000"/>
            <a:chExt cx="2590800" cy="2246769"/>
          </a:xfrm>
        </p:grpSpPr>
        <p:sp>
          <p:nvSpPr>
            <p:cNvPr id="7" name="TextBox 6"/>
            <p:cNvSpPr txBox="1"/>
            <p:nvPr/>
          </p:nvSpPr>
          <p:spPr>
            <a:xfrm>
              <a:off x="152400" y="1143000"/>
              <a:ext cx="2362200" cy="2246769"/>
            </a:xfrm>
            <a:prstGeom prst="rect">
              <a:avLst/>
            </a:prstGeom>
            <a:noFill/>
          </p:spPr>
          <p:txBody>
            <a:bodyPr wrap="square" rtlCol="0">
              <a:spAutoFit/>
            </a:bodyPr>
            <a:lstStyle/>
            <a:p>
              <a:pPr fontAlgn="base"/>
              <a:r>
                <a:rPr lang="en-US" sz="2000" dirty="0">
                  <a:solidFill>
                    <a:schemeClr val="bg1"/>
                  </a:solidFill>
                </a:rPr>
                <a:t>Records:</a:t>
              </a:r>
            </a:p>
            <a:p>
              <a:pPr fontAlgn="base"/>
              <a:r>
                <a:rPr lang="en-US" sz="2000" dirty="0">
                  <a:solidFill>
                    <a:schemeClr val="bg1"/>
                  </a:solidFill>
                </a:rPr>
                <a:t>The Plates of Brass</a:t>
              </a:r>
            </a:p>
            <a:p>
              <a:pPr fontAlgn="base"/>
              <a:r>
                <a:rPr lang="en-US" sz="2000" dirty="0">
                  <a:solidFill>
                    <a:schemeClr val="bg1"/>
                  </a:solidFill>
                </a:rPr>
                <a:t>The Plates of Nephi</a:t>
              </a:r>
            </a:p>
            <a:p>
              <a:pPr fontAlgn="base"/>
              <a:r>
                <a:rPr lang="en-US" sz="2000" dirty="0">
                  <a:solidFill>
                    <a:schemeClr val="bg1"/>
                  </a:solidFill>
                </a:rPr>
                <a:t>The Plates of Gold found by the people of Limhi</a:t>
              </a:r>
            </a:p>
            <a:p>
              <a:pPr fontAlgn="base"/>
              <a:endParaRPr lang="en-US" sz="2000" dirty="0">
                <a:solidFill>
                  <a:schemeClr val="bg1"/>
                </a:solidFill>
              </a:endParaRPr>
            </a:p>
          </p:txBody>
        </p:sp>
        <p:sp>
          <p:nvSpPr>
            <p:cNvPr id="9" name="Right Brace 8"/>
            <p:cNvSpPr/>
            <p:nvPr/>
          </p:nvSpPr>
          <p:spPr>
            <a:xfrm>
              <a:off x="2362200" y="1524000"/>
              <a:ext cx="381000" cy="1447800"/>
            </a:xfrm>
            <a:prstGeom prst="rightBrace">
              <a:avLst>
                <a:gd name="adj1" fmla="val 26515"/>
                <a:gd name="adj2" fmla="val 50000"/>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sp>
        <p:nvSpPr>
          <p:cNvPr id="10" name="TextBox 9"/>
          <p:cNvSpPr txBox="1"/>
          <p:nvPr/>
        </p:nvSpPr>
        <p:spPr>
          <a:xfrm>
            <a:off x="942109" y="3359185"/>
            <a:ext cx="4544291" cy="923330"/>
          </a:xfrm>
          <a:prstGeom prst="rect">
            <a:avLst/>
          </a:prstGeom>
          <a:noFill/>
        </p:spPr>
        <p:txBody>
          <a:bodyPr wrap="square" rtlCol="0">
            <a:spAutoFit/>
          </a:bodyPr>
          <a:lstStyle/>
          <a:p>
            <a:pPr fontAlgn="base"/>
            <a:r>
              <a:rPr lang="en-US" dirty="0">
                <a:solidFill>
                  <a:schemeClr val="bg1"/>
                </a:solidFill>
              </a:rPr>
              <a:t>The Plates of Gold—translated by King Mosiah using two stones fastened into the two rims of a bow—gave an account of the </a:t>
            </a:r>
            <a:r>
              <a:rPr lang="en-US" dirty="0" err="1">
                <a:solidFill>
                  <a:schemeClr val="bg1"/>
                </a:solidFill>
              </a:rPr>
              <a:t>Jaredites</a:t>
            </a:r>
            <a:r>
              <a:rPr lang="en-US" dirty="0">
                <a:solidFill>
                  <a:schemeClr val="bg1"/>
                </a:solidFill>
              </a:rPr>
              <a:t>. </a:t>
            </a:r>
          </a:p>
        </p:txBody>
      </p:sp>
      <p:sp>
        <p:nvSpPr>
          <p:cNvPr id="12" name="TextBox 11"/>
          <p:cNvSpPr txBox="1"/>
          <p:nvPr/>
        </p:nvSpPr>
        <p:spPr>
          <a:xfrm>
            <a:off x="6096000" y="3886201"/>
            <a:ext cx="3505200" cy="1200329"/>
          </a:xfrm>
          <a:prstGeom prst="rect">
            <a:avLst/>
          </a:prstGeom>
          <a:noFill/>
        </p:spPr>
        <p:txBody>
          <a:bodyPr wrap="square" rtlCol="0">
            <a:spAutoFit/>
          </a:bodyPr>
          <a:lstStyle/>
          <a:p>
            <a:pPr fontAlgn="base"/>
            <a:r>
              <a:rPr lang="en-US" dirty="0">
                <a:solidFill>
                  <a:schemeClr val="bg1"/>
                </a:solidFill>
              </a:rPr>
              <a:t>Sacred revelation kept secret:</a:t>
            </a:r>
          </a:p>
          <a:p>
            <a:pPr fontAlgn="base"/>
            <a:endParaRPr lang="en-US" dirty="0">
              <a:solidFill>
                <a:schemeClr val="bg1"/>
              </a:solidFill>
            </a:endParaRPr>
          </a:p>
          <a:p>
            <a:pPr fontAlgn="base"/>
            <a:r>
              <a:rPr lang="en-US" dirty="0">
                <a:solidFill>
                  <a:schemeClr val="bg1"/>
                </a:solidFill>
              </a:rPr>
              <a:t>Until after the resurrection of Christ (Alma 63:12)</a:t>
            </a:r>
          </a:p>
        </p:txBody>
      </p:sp>
      <p:sp>
        <p:nvSpPr>
          <p:cNvPr id="13" name="TextBox 12"/>
          <p:cNvSpPr txBox="1"/>
          <p:nvPr/>
        </p:nvSpPr>
        <p:spPr>
          <a:xfrm>
            <a:off x="6324600" y="5410201"/>
            <a:ext cx="3505200" cy="1200329"/>
          </a:xfrm>
          <a:prstGeom prst="rect">
            <a:avLst/>
          </a:prstGeom>
          <a:noFill/>
        </p:spPr>
        <p:txBody>
          <a:bodyPr wrap="square" rtlCol="0">
            <a:spAutoFit/>
          </a:bodyPr>
          <a:lstStyle/>
          <a:p>
            <a:pPr fontAlgn="base"/>
            <a:r>
              <a:rPr lang="en-US" dirty="0">
                <a:solidFill>
                  <a:schemeClr val="bg1"/>
                </a:solidFill>
              </a:rPr>
              <a:t>The vision of the brother of Jared was revealed during the appearance of the Savior to the Nephites</a:t>
            </a:r>
          </a:p>
        </p:txBody>
      </p:sp>
      <p:grpSp>
        <p:nvGrpSpPr>
          <p:cNvPr id="14" name="Group 3"/>
          <p:cNvGrpSpPr/>
          <p:nvPr/>
        </p:nvGrpSpPr>
        <p:grpSpPr>
          <a:xfrm>
            <a:off x="7848600" y="609600"/>
            <a:ext cx="1066800" cy="1219200"/>
            <a:chOff x="71718" y="1120588"/>
            <a:chExt cx="3048000" cy="4572000"/>
          </a:xfrm>
        </p:grpSpPr>
        <p:grpSp>
          <p:nvGrpSpPr>
            <p:cNvPr id="15" name="Group 13"/>
            <p:cNvGrpSpPr/>
            <p:nvPr/>
          </p:nvGrpSpPr>
          <p:grpSpPr>
            <a:xfrm>
              <a:off x="71718" y="1120588"/>
              <a:ext cx="3048000" cy="4572000"/>
              <a:chOff x="838200" y="1066800"/>
              <a:chExt cx="2438400" cy="3352800"/>
            </a:xfrm>
          </p:grpSpPr>
          <p:sp>
            <p:nvSpPr>
              <p:cNvPr id="17" name="Rounded Rectangle 16"/>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942575" y="1977838"/>
              <a:ext cx="2032946" cy="2250615"/>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Brass Plates of Laban</a:t>
              </a:r>
            </a:p>
          </p:txBody>
        </p:sp>
      </p:grpSp>
      <p:grpSp>
        <p:nvGrpSpPr>
          <p:cNvPr id="27" name="Group 57"/>
          <p:cNvGrpSpPr/>
          <p:nvPr/>
        </p:nvGrpSpPr>
        <p:grpSpPr>
          <a:xfrm>
            <a:off x="9220200" y="1905000"/>
            <a:ext cx="1066800" cy="1219200"/>
            <a:chOff x="990600" y="914402"/>
            <a:chExt cx="4652682" cy="6575612"/>
          </a:xfrm>
        </p:grpSpPr>
        <p:sp>
          <p:nvSpPr>
            <p:cNvPr id="28" name="Rounded Rectangle 27"/>
            <p:cNvSpPr/>
            <p:nvPr/>
          </p:nvSpPr>
          <p:spPr>
            <a:xfrm>
              <a:off x="1288676" y="1362739"/>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
            <p:cNvSpPr/>
            <p:nvPr/>
          </p:nvSpPr>
          <p:spPr>
            <a:xfrm>
              <a:off x="1438835" y="1213293"/>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
            <p:cNvSpPr/>
            <p:nvPr/>
          </p:nvSpPr>
          <p:spPr>
            <a:xfrm>
              <a:off x="1588994" y="1063848"/>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1"/>
            <p:cNvGrpSpPr/>
            <p:nvPr/>
          </p:nvGrpSpPr>
          <p:grpSpPr>
            <a:xfrm>
              <a:off x="990600" y="1905000"/>
              <a:ext cx="914400" cy="1371600"/>
              <a:chOff x="838200" y="2133600"/>
              <a:chExt cx="990600" cy="1981200"/>
            </a:xfrm>
          </p:grpSpPr>
          <p:sp>
            <p:nvSpPr>
              <p:cNvPr id="40" name="Bent Arrow 39"/>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42"/>
            <p:cNvGrpSpPr/>
            <p:nvPr/>
          </p:nvGrpSpPr>
          <p:grpSpPr>
            <a:xfrm>
              <a:off x="990600" y="3352800"/>
              <a:ext cx="914400" cy="1371600"/>
              <a:chOff x="838200" y="2133600"/>
              <a:chExt cx="990600" cy="1981200"/>
            </a:xfrm>
          </p:grpSpPr>
          <p:sp>
            <p:nvSpPr>
              <p:cNvPr id="38" name="Bent Arrow 37"/>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38"/>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45"/>
            <p:cNvGrpSpPr/>
            <p:nvPr/>
          </p:nvGrpSpPr>
          <p:grpSpPr>
            <a:xfrm>
              <a:off x="990600" y="5029200"/>
              <a:ext cx="914400" cy="1371600"/>
              <a:chOff x="838200" y="2133600"/>
              <a:chExt cx="990600" cy="1981200"/>
            </a:xfrm>
          </p:grpSpPr>
          <p:sp>
            <p:nvSpPr>
              <p:cNvPr id="36" name="Bent Arrow 35"/>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Rounded Rectangle 4"/>
            <p:cNvSpPr/>
            <p:nvPr/>
          </p:nvSpPr>
          <p:spPr>
            <a:xfrm>
              <a:off x="1739153" y="914402"/>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209801" y="1981202"/>
              <a:ext cx="2895601" cy="5062871"/>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Large Plates of Nephi</a:t>
              </a:r>
            </a:p>
          </p:txBody>
        </p:sp>
      </p:grpSp>
      <p:grpSp>
        <p:nvGrpSpPr>
          <p:cNvPr id="42" name="Group 41"/>
          <p:cNvGrpSpPr/>
          <p:nvPr/>
        </p:nvGrpSpPr>
        <p:grpSpPr>
          <a:xfrm>
            <a:off x="6934200" y="2362200"/>
            <a:ext cx="1101474" cy="1447800"/>
            <a:chOff x="1600200" y="4114800"/>
            <a:chExt cx="1246315" cy="1638182"/>
          </a:xfrm>
        </p:grpSpPr>
        <p:grpSp>
          <p:nvGrpSpPr>
            <p:cNvPr id="43" name="Group 16"/>
            <p:cNvGrpSpPr/>
            <p:nvPr/>
          </p:nvGrpSpPr>
          <p:grpSpPr>
            <a:xfrm>
              <a:off x="1600200" y="4114800"/>
              <a:ext cx="1246315" cy="1638182"/>
              <a:chOff x="914400" y="1143000"/>
              <a:chExt cx="4572000" cy="6553200"/>
            </a:xfrm>
          </p:grpSpPr>
          <p:grpSp>
            <p:nvGrpSpPr>
              <p:cNvPr id="45" name="Group 1"/>
              <p:cNvGrpSpPr/>
              <p:nvPr/>
            </p:nvGrpSpPr>
            <p:grpSpPr>
              <a:xfrm>
                <a:off x="914400" y="1143000"/>
                <a:ext cx="4572000" cy="6553200"/>
                <a:chOff x="838200" y="1371600"/>
                <a:chExt cx="1524000" cy="1752600"/>
              </a:xfrm>
            </p:grpSpPr>
            <p:sp>
              <p:nvSpPr>
                <p:cNvPr id="50"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1988662" y="4309435"/>
              <a:ext cx="695994" cy="592022"/>
            </a:xfrm>
            <a:prstGeom prst="rect">
              <a:avLst/>
            </a:prstGeom>
            <a:noFill/>
          </p:spPr>
          <p:txBody>
            <a:bodyPr wrap="square" rtlCol="0">
              <a:spAutoFit/>
            </a:bodyPr>
            <a:lstStyle/>
            <a:p>
              <a:pPr algn="ctr"/>
              <a:endParaRPr lang="en-US" sz="2800" dirty="0">
                <a:latin typeface="Comic Sans MS" pitchFamily="66" charset="0"/>
              </a:endParaRPr>
            </a:p>
          </p:txBody>
        </p:sp>
      </p:grpSp>
      <p:pic>
        <p:nvPicPr>
          <p:cNvPr id="3" name="Picture 2">
            <a:extLst>
              <a:ext uri="{FF2B5EF4-FFF2-40B4-BE49-F238E27FC236}">
                <a16:creationId xmlns:a16="http://schemas.microsoft.com/office/drawing/2014/main" id="{637060EB-057F-473E-AD97-9BC994C5B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521" y="4529962"/>
            <a:ext cx="2111485" cy="2156547"/>
          </a:xfrm>
          <a:prstGeom prst="rect">
            <a:avLst/>
          </a:prstGeom>
        </p:spPr>
      </p:pic>
    </p:spTree>
    <p:extLst>
      <p:ext uri="{BB962C8B-B14F-4D97-AF65-F5344CB8AC3E}">
        <p14:creationId xmlns:p14="http://schemas.microsoft.com/office/powerpoint/2010/main" val="10238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2000"/>
                                        <p:tgtEl>
                                          <p:spTgt spid="42"/>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003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rial Black" pitchFamily="34" charset="0"/>
              </a:rPr>
              <a:t>Sealed Portions of the Records</a:t>
            </a:r>
          </a:p>
        </p:txBody>
      </p:sp>
      <p:sp>
        <p:nvSpPr>
          <p:cNvPr id="7" name="TextBox 6"/>
          <p:cNvSpPr txBox="1"/>
          <p:nvPr/>
        </p:nvSpPr>
        <p:spPr>
          <a:xfrm>
            <a:off x="831272" y="715148"/>
            <a:ext cx="8153400" cy="6186309"/>
          </a:xfrm>
          <a:prstGeom prst="rect">
            <a:avLst/>
          </a:prstGeom>
          <a:noFill/>
        </p:spPr>
        <p:txBody>
          <a:bodyPr wrap="square" rtlCol="0">
            <a:spAutoFit/>
          </a:bodyPr>
          <a:lstStyle/>
          <a:p>
            <a:pPr fontAlgn="base"/>
            <a:r>
              <a:rPr lang="en-US" sz="2000" dirty="0">
                <a:solidFill>
                  <a:schemeClr val="bg1"/>
                </a:solidFill>
              </a:rPr>
              <a:t>“After the appearing of the Savior to the Nephites, the vision of the brother of Jared was revealed to the Nephites. </a:t>
            </a:r>
          </a:p>
          <a:p>
            <a:pPr fontAlgn="base"/>
            <a:endParaRPr lang="en-US" sz="2000" dirty="0">
              <a:solidFill>
                <a:schemeClr val="bg1"/>
              </a:solidFill>
            </a:endParaRPr>
          </a:p>
          <a:p>
            <a:pPr fontAlgn="base"/>
            <a:r>
              <a:rPr lang="en-US" sz="2000" dirty="0">
                <a:solidFill>
                  <a:schemeClr val="bg1"/>
                </a:solidFill>
              </a:rPr>
              <a:t>When Moroni made his abridgment of the record of Ether, he copied on his record the vision of the brother of Jared. At the command of the lord, however, Moroni also sealed up the greater things in this vision and the “interpreter’—which were the same ‘two stones’ had by the brother of Jared, so hat this vision should not be made known even in our day among the Gentiles, in the day of their wickedness (2 Nephi 27:80)’</a:t>
            </a:r>
          </a:p>
          <a:p>
            <a:pPr fontAlgn="base"/>
            <a:endParaRPr lang="en-US" sz="2000" dirty="0">
              <a:solidFill>
                <a:schemeClr val="bg1"/>
              </a:solidFill>
            </a:endParaRPr>
          </a:p>
          <a:p>
            <a:pPr fontAlgn="base"/>
            <a:r>
              <a:rPr lang="en-US" sz="2000" dirty="0">
                <a:solidFill>
                  <a:schemeClr val="bg1"/>
                </a:solidFill>
              </a:rPr>
              <a:t>…until the day that they shall repent of their iniquity, and become clean before the lord.” (Ether 4:6).</a:t>
            </a:r>
          </a:p>
          <a:p>
            <a:pPr fontAlgn="base"/>
            <a:endParaRPr lang="en-US" sz="2000" dirty="0">
              <a:solidFill>
                <a:schemeClr val="bg1"/>
              </a:solidFill>
            </a:endParaRPr>
          </a:p>
          <a:p>
            <a:pPr fontAlgn="base"/>
            <a:r>
              <a:rPr lang="en-US" sz="2000" dirty="0">
                <a:solidFill>
                  <a:schemeClr val="bg1"/>
                </a:solidFill>
              </a:rPr>
              <a:t>So we today do not have the fulness of the account written and </a:t>
            </a:r>
          </a:p>
          <a:p>
            <a:pPr fontAlgn="base"/>
            <a:r>
              <a:rPr lang="en-US" sz="2000" dirty="0">
                <a:solidFill>
                  <a:schemeClr val="bg1"/>
                </a:solidFill>
              </a:rPr>
              <a:t>sealed up by the brother of Jared and again sealed by Moroni. </a:t>
            </a:r>
          </a:p>
          <a:p>
            <a:pPr fontAlgn="base"/>
            <a:r>
              <a:rPr lang="en-US" sz="2000" dirty="0">
                <a:solidFill>
                  <a:schemeClr val="bg1"/>
                </a:solidFill>
              </a:rPr>
              <a:t>This part of the record the Prophet Joseph Smith was forbidden </a:t>
            </a:r>
          </a:p>
          <a:p>
            <a:pPr fontAlgn="base"/>
            <a:r>
              <a:rPr lang="en-US" sz="2000" dirty="0">
                <a:solidFill>
                  <a:schemeClr val="bg1"/>
                </a:solidFill>
              </a:rPr>
              <a:t>to translate. We have, then, received but the ‘lesser part.’ </a:t>
            </a:r>
          </a:p>
          <a:p>
            <a:pPr fontAlgn="base"/>
            <a:r>
              <a:rPr lang="en-US" sz="2000" dirty="0">
                <a:solidFill>
                  <a:schemeClr val="bg1"/>
                </a:solidFill>
              </a:rPr>
              <a:t>(3 Nephi 26:8-11)</a:t>
            </a:r>
          </a:p>
          <a:p>
            <a:pPr fontAlgn="base"/>
            <a:r>
              <a:rPr lang="en-US" sz="1600" dirty="0">
                <a:solidFill>
                  <a:schemeClr val="bg1"/>
                </a:solidFill>
              </a:rPr>
              <a:t>Student Manual</a:t>
            </a:r>
          </a:p>
          <a:p>
            <a:pPr fontAlgn="base"/>
            <a:endParaRPr lang="en-US" sz="2000" dirty="0">
              <a:solidFill>
                <a:schemeClr val="bg1"/>
              </a:solidFill>
            </a:endParaRPr>
          </a:p>
        </p:txBody>
      </p:sp>
      <p:pic>
        <p:nvPicPr>
          <p:cNvPr id="3" name="Picture 2">
            <a:extLst>
              <a:ext uri="{FF2B5EF4-FFF2-40B4-BE49-F238E27FC236}">
                <a16:creationId xmlns:a16="http://schemas.microsoft.com/office/drawing/2014/main" id="{16B89482-DCF8-4841-B771-F5BBC3B5E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625" y="2987819"/>
            <a:ext cx="2619375" cy="3514725"/>
          </a:xfrm>
          <a:prstGeom prst="rect">
            <a:avLst/>
          </a:prstGeom>
        </p:spPr>
      </p:pic>
    </p:spTree>
    <p:extLst>
      <p:ext uri="{BB962C8B-B14F-4D97-AF65-F5344CB8AC3E}">
        <p14:creationId xmlns:p14="http://schemas.microsoft.com/office/powerpoint/2010/main" val="19553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2514</Words>
  <Application>Microsoft Office PowerPoint</Application>
  <PresentationFormat>Widescreen</PresentationFormat>
  <Paragraphs>185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Open Sans</vt:lpstr>
      <vt:lpstr>Arial</vt:lpstr>
      <vt:lpstr>Tempus Sans ITC</vt:lpstr>
      <vt:lpstr>Palatino</vt:lpstr>
      <vt:lpstr>Calibri</vt:lpstr>
      <vt:lpstr>Calibri Light</vt:lpstr>
      <vt:lpstr>Arial Black</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12</cp:revision>
  <dcterms:created xsi:type="dcterms:W3CDTF">2017-08-07T20:25:40Z</dcterms:created>
  <dcterms:modified xsi:type="dcterms:W3CDTF">2020-06-18T15:53:19Z</dcterms:modified>
</cp:coreProperties>
</file>