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9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6" r:id="rId29"/>
    <p:sldId id="283" r:id="rId30"/>
    <p:sldId id="284" r:id="rId31"/>
    <p:sldId id="285" r:id="rId32"/>
    <p:sldId id="286" r:id="rId33"/>
    <p:sldId id="287" r:id="rId34"/>
    <p:sldId id="288" r:id="rId35"/>
    <p:sldId id="289" r:id="rId36"/>
    <p:sldId id="290" r:id="rId37"/>
    <p:sldId id="291" r:id="rId38"/>
    <p:sldId id="293" r:id="rId39"/>
    <p:sldId id="294" r:id="rId40"/>
  </p:sldIdLst>
  <p:sldSz cx="12192000" cy="6858000"/>
  <p:notesSz cx="6858000" cy="9144000"/>
  <p:embeddedFontLst>
    <p:embeddedFont>
      <p:font typeface="Baskerville Old Face" panose="02020602080505020303" pitchFamily="18" charset="0"/>
      <p:regular r:id="rId41"/>
    </p:embeddedFont>
    <p:embeddedFont>
      <p:font typeface="Bernard MT Condensed" panose="02050806060905020404" pitchFamily="18" charset="0"/>
      <p:regular r:id="rId42"/>
    </p:embeddedFon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Comic Sans MS" panose="030F0702030302020204" pitchFamily="66" charset="0"/>
      <p:regular r:id="rId49"/>
      <p:bold r:id="rId50"/>
      <p:italic r:id="rId51"/>
      <p:boldItalic r:id="rId52"/>
    </p:embeddedFont>
    <p:embeddedFont>
      <p:font typeface="Imprint MT Shadow" panose="04020605060303030202" pitchFamily="82" charset="0"/>
      <p:regular r:id="rId53"/>
    </p:embeddedFont>
    <p:embeddedFont>
      <p:font typeface="Tempus Sans ITC" panose="04020404030D07020202" pitchFamily="82"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9" d="100"/>
          <a:sy n="59" d="100"/>
        </p:scale>
        <p:origin x="6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4B1-CFBE-4F2A-9672-B0874317CC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C193E9-722B-4E8C-9919-45CDFFAF3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33FC59-2C42-4F22-B360-BE153AF49054}"/>
              </a:ext>
            </a:extLst>
          </p:cNvPr>
          <p:cNvSpPr>
            <a:spLocks noGrp="1"/>
          </p:cNvSpPr>
          <p:nvPr>
            <p:ph type="dt" sz="half" idx="10"/>
          </p:nvPr>
        </p:nvSpPr>
        <p:spPr/>
        <p:txBody>
          <a:bodyPr/>
          <a:lstStyle/>
          <a:p>
            <a:fld id="{89B34B48-B814-4A9B-9449-B157E912F392}" type="datetimeFigureOut">
              <a:rPr lang="en-US" smtClean="0"/>
              <a:t>6/17/2020</a:t>
            </a:fld>
            <a:endParaRPr lang="en-US"/>
          </a:p>
        </p:txBody>
      </p:sp>
      <p:sp>
        <p:nvSpPr>
          <p:cNvPr id="5" name="Footer Placeholder 4">
            <a:extLst>
              <a:ext uri="{FF2B5EF4-FFF2-40B4-BE49-F238E27FC236}">
                <a16:creationId xmlns:a16="http://schemas.microsoft.com/office/drawing/2014/main" id="{8DFFC56E-04C3-462B-8F40-BB029C9AF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9140F-B1EB-498A-9F19-70D71CCA006D}"/>
              </a:ext>
            </a:extLst>
          </p:cNvPr>
          <p:cNvSpPr>
            <a:spLocks noGrp="1"/>
          </p:cNvSpPr>
          <p:nvPr>
            <p:ph type="sldNum" sz="quarter" idx="12"/>
          </p:nvPr>
        </p:nvSpPr>
        <p:spPr/>
        <p:txBody>
          <a:bodyPr/>
          <a:lstStyle/>
          <a:p>
            <a:fld id="{655E1691-E722-49B3-A084-8E0E7754B675}" type="slidenum">
              <a:rPr lang="en-US" smtClean="0"/>
              <a:t>‹#›</a:t>
            </a:fld>
            <a:endParaRPr lang="en-US"/>
          </a:p>
        </p:txBody>
      </p:sp>
    </p:spTree>
    <p:extLst>
      <p:ext uri="{BB962C8B-B14F-4D97-AF65-F5344CB8AC3E}">
        <p14:creationId xmlns:p14="http://schemas.microsoft.com/office/powerpoint/2010/main" val="125734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5E4C-29A1-4687-8EC3-FC285F49A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0293BC-27D6-4E74-BAC4-9E3EDAC712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83382-A0C4-451B-B47A-BF72A519027B}"/>
              </a:ext>
            </a:extLst>
          </p:cNvPr>
          <p:cNvSpPr>
            <a:spLocks noGrp="1"/>
          </p:cNvSpPr>
          <p:nvPr>
            <p:ph type="dt" sz="half" idx="10"/>
          </p:nvPr>
        </p:nvSpPr>
        <p:spPr/>
        <p:txBody>
          <a:bodyPr/>
          <a:lstStyle/>
          <a:p>
            <a:fld id="{89B34B48-B814-4A9B-9449-B157E912F392}" type="datetimeFigureOut">
              <a:rPr lang="en-US" smtClean="0"/>
              <a:t>6/17/2020</a:t>
            </a:fld>
            <a:endParaRPr lang="en-US"/>
          </a:p>
        </p:txBody>
      </p:sp>
      <p:sp>
        <p:nvSpPr>
          <p:cNvPr id="5" name="Footer Placeholder 4">
            <a:extLst>
              <a:ext uri="{FF2B5EF4-FFF2-40B4-BE49-F238E27FC236}">
                <a16:creationId xmlns:a16="http://schemas.microsoft.com/office/drawing/2014/main" id="{E3ABF03A-F89C-49C6-B100-5DE1A2D6D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82A45-6FE3-4A4D-B668-93431B945D3F}"/>
              </a:ext>
            </a:extLst>
          </p:cNvPr>
          <p:cNvSpPr>
            <a:spLocks noGrp="1"/>
          </p:cNvSpPr>
          <p:nvPr>
            <p:ph type="sldNum" sz="quarter" idx="12"/>
          </p:nvPr>
        </p:nvSpPr>
        <p:spPr/>
        <p:txBody>
          <a:bodyPr/>
          <a:lstStyle/>
          <a:p>
            <a:fld id="{655E1691-E722-49B3-A084-8E0E7754B675}" type="slidenum">
              <a:rPr lang="en-US" smtClean="0"/>
              <a:t>‹#›</a:t>
            </a:fld>
            <a:endParaRPr lang="en-US"/>
          </a:p>
        </p:txBody>
      </p:sp>
    </p:spTree>
    <p:extLst>
      <p:ext uri="{BB962C8B-B14F-4D97-AF65-F5344CB8AC3E}">
        <p14:creationId xmlns:p14="http://schemas.microsoft.com/office/powerpoint/2010/main" val="358932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57A2F-DD73-4CF4-BFD4-F7E34E6072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8C147E-66A3-4717-BC48-A79E8A13EB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2361A-4208-48DD-A2E0-715D1D06570B}"/>
              </a:ext>
            </a:extLst>
          </p:cNvPr>
          <p:cNvSpPr>
            <a:spLocks noGrp="1"/>
          </p:cNvSpPr>
          <p:nvPr>
            <p:ph type="dt" sz="half" idx="10"/>
          </p:nvPr>
        </p:nvSpPr>
        <p:spPr/>
        <p:txBody>
          <a:bodyPr/>
          <a:lstStyle/>
          <a:p>
            <a:fld id="{89B34B48-B814-4A9B-9449-B157E912F392}" type="datetimeFigureOut">
              <a:rPr lang="en-US" smtClean="0"/>
              <a:t>6/17/2020</a:t>
            </a:fld>
            <a:endParaRPr lang="en-US"/>
          </a:p>
        </p:txBody>
      </p:sp>
      <p:sp>
        <p:nvSpPr>
          <p:cNvPr id="5" name="Footer Placeholder 4">
            <a:extLst>
              <a:ext uri="{FF2B5EF4-FFF2-40B4-BE49-F238E27FC236}">
                <a16:creationId xmlns:a16="http://schemas.microsoft.com/office/drawing/2014/main" id="{FE6985FC-0CD5-4E8A-B3F7-45ADD88C4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60411-D427-4449-B447-A6DA4DB8A211}"/>
              </a:ext>
            </a:extLst>
          </p:cNvPr>
          <p:cNvSpPr>
            <a:spLocks noGrp="1"/>
          </p:cNvSpPr>
          <p:nvPr>
            <p:ph type="sldNum" sz="quarter" idx="12"/>
          </p:nvPr>
        </p:nvSpPr>
        <p:spPr/>
        <p:txBody>
          <a:bodyPr/>
          <a:lstStyle/>
          <a:p>
            <a:fld id="{655E1691-E722-49B3-A084-8E0E7754B675}" type="slidenum">
              <a:rPr lang="en-US" smtClean="0"/>
              <a:t>‹#›</a:t>
            </a:fld>
            <a:endParaRPr lang="en-US"/>
          </a:p>
        </p:txBody>
      </p:sp>
    </p:spTree>
    <p:extLst>
      <p:ext uri="{BB962C8B-B14F-4D97-AF65-F5344CB8AC3E}">
        <p14:creationId xmlns:p14="http://schemas.microsoft.com/office/powerpoint/2010/main" val="366669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5B2BA-ED26-41A6-83D1-FFCA8385E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DC1B6-506D-44FF-BC4E-02CC03C531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81F2A-43FC-4043-8280-01EF41DA748F}"/>
              </a:ext>
            </a:extLst>
          </p:cNvPr>
          <p:cNvSpPr>
            <a:spLocks noGrp="1"/>
          </p:cNvSpPr>
          <p:nvPr>
            <p:ph type="dt" sz="half" idx="10"/>
          </p:nvPr>
        </p:nvSpPr>
        <p:spPr/>
        <p:txBody>
          <a:bodyPr/>
          <a:lstStyle/>
          <a:p>
            <a:fld id="{89B34B48-B814-4A9B-9449-B157E912F392}" type="datetimeFigureOut">
              <a:rPr lang="en-US" smtClean="0"/>
              <a:t>6/17/2020</a:t>
            </a:fld>
            <a:endParaRPr lang="en-US"/>
          </a:p>
        </p:txBody>
      </p:sp>
      <p:sp>
        <p:nvSpPr>
          <p:cNvPr id="5" name="Footer Placeholder 4">
            <a:extLst>
              <a:ext uri="{FF2B5EF4-FFF2-40B4-BE49-F238E27FC236}">
                <a16:creationId xmlns:a16="http://schemas.microsoft.com/office/drawing/2014/main" id="{E5B41319-695D-4B07-8CC3-56CAC7FC2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867C4-5B48-426B-9CC6-3CFED5B13CF4}"/>
              </a:ext>
            </a:extLst>
          </p:cNvPr>
          <p:cNvSpPr>
            <a:spLocks noGrp="1"/>
          </p:cNvSpPr>
          <p:nvPr>
            <p:ph type="sldNum" sz="quarter" idx="12"/>
          </p:nvPr>
        </p:nvSpPr>
        <p:spPr/>
        <p:txBody>
          <a:bodyPr/>
          <a:lstStyle/>
          <a:p>
            <a:fld id="{655E1691-E722-49B3-A084-8E0E7754B675}" type="slidenum">
              <a:rPr lang="en-US" smtClean="0"/>
              <a:t>‹#›</a:t>
            </a:fld>
            <a:endParaRPr lang="en-US"/>
          </a:p>
        </p:txBody>
      </p:sp>
    </p:spTree>
    <p:extLst>
      <p:ext uri="{BB962C8B-B14F-4D97-AF65-F5344CB8AC3E}">
        <p14:creationId xmlns:p14="http://schemas.microsoft.com/office/powerpoint/2010/main" val="382781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708F-3E77-4DCF-AE30-D6B1B348F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17096-CEDD-423E-A76D-B864C846F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D9333E-03A7-4AB2-B6AD-4613C2887C36}"/>
              </a:ext>
            </a:extLst>
          </p:cNvPr>
          <p:cNvSpPr>
            <a:spLocks noGrp="1"/>
          </p:cNvSpPr>
          <p:nvPr>
            <p:ph type="dt" sz="half" idx="10"/>
          </p:nvPr>
        </p:nvSpPr>
        <p:spPr/>
        <p:txBody>
          <a:bodyPr/>
          <a:lstStyle/>
          <a:p>
            <a:fld id="{89B34B48-B814-4A9B-9449-B157E912F392}" type="datetimeFigureOut">
              <a:rPr lang="en-US" smtClean="0"/>
              <a:t>6/17/2020</a:t>
            </a:fld>
            <a:endParaRPr lang="en-US"/>
          </a:p>
        </p:txBody>
      </p:sp>
      <p:sp>
        <p:nvSpPr>
          <p:cNvPr id="5" name="Footer Placeholder 4">
            <a:extLst>
              <a:ext uri="{FF2B5EF4-FFF2-40B4-BE49-F238E27FC236}">
                <a16:creationId xmlns:a16="http://schemas.microsoft.com/office/drawing/2014/main" id="{0FF69B89-E06C-443C-8EAC-015B0281B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69261-85FB-4D84-AB20-4D70DE3E5D9F}"/>
              </a:ext>
            </a:extLst>
          </p:cNvPr>
          <p:cNvSpPr>
            <a:spLocks noGrp="1"/>
          </p:cNvSpPr>
          <p:nvPr>
            <p:ph type="sldNum" sz="quarter" idx="12"/>
          </p:nvPr>
        </p:nvSpPr>
        <p:spPr/>
        <p:txBody>
          <a:bodyPr/>
          <a:lstStyle/>
          <a:p>
            <a:fld id="{655E1691-E722-49B3-A084-8E0E7754B675}" type="slidenum">
              <a:rPr lang="en-US" smtClean="0"/>
              <a:t>‹#›</a:t>
            </a:fld>
            <a:endParaRPr lang="en-US"/>
          </a:p>
        </p:txBody>
      </p:sp>
    </p:spTree>
    <p:extLst>
      <p:ext uri="{BB962C8B-B14F-4D97-AF65-F5344CB8AC3E}">
        <p14:creationId xmlns:p14="http://schemas.microsoft.com/office/powerpoint/2010/main" val="209855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30D6-99C3-4A93-9FCE-0DCACC31D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0BE49-3554-431B-98B9-47AB1AA732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CE0E2-E656-48E1-8068-B4B2029CF9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88DAC7-D24B-434A-87E4-940310338131}"/>
              </a:ext>
            </a:extLst>
          </p:cNvPr>
          <p:cNvSpPr>
            <a:spLocks noGrp="1"/>
          </p:cNvSpPr>
          <p:nvPr>
            <p:ph type="dt" sz="half" idx="10"/>
          </p:nvPr>
        </p:nvSpPr>
        <p:spPr/>
        <p:txBody>
          <a:bodyPr/>
          <a:lstStyle/>
          <a:p>
            <a:fld id="{89B34B48-B814-4A9B-9449-B157E912F392}" type="datetimeFigureOut">
              <a:rPr lang="en-US" smtClean="0"/>
              <a:t>6/17/2020</a:t>
            </a:fld>
            <a:endParaRPr lang="en-US"/>
          </a:p>
        </p:txBody>
      </p:sp>
      <p:sp>
        <p:nvSpPr>
          <p:cNvPr id="6" name="Footer Placeholder 5">
            <a:extLst>
              <a:ext uri="{FF2B5EF4-FFF2-40B4-BE49-F238E27FC236}">
                <a16:creationId xmlns:a16="http://schemas.microsoft.com/office/drawing/2014/main" id="{F6E4A01B-D3FA-4D50-82A7-B07D21FAF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877E87-E2FA-4129-9989-DE4FFC54BF5C}"/>
              </a:ext>
            </a:extLst>
          </p:cNvPr>
          <p:cNvSpPr>
            <a:spLocks noGrp="1"/>
          </p:cNvSpPr>
          <p:nvPr>
            <p:ph type="sldNum" sz="quarter" idx="12"/>
          </p:nvPr>
        </p:nvSpPr>
        <p:spPr/>
        <p:txBody>
          <a:bodyPr/>
          <a:lstStyle/>
          <a:p>
            <a:fld id="{655E1691-E722-49B3-A084-8E0E7754B675}" type="slidenum">
              <a:rPr lang="en-US" smtClean="0"/>
              <a:t>‹#›</a:t>
            </a:fld>
            <a:endParaRPr lang="en-US"/>
          </a:p>
        </p:txBody>
      </p:sp>
    </p:spTree>
    <p:extLst>
      <p:ext uri="{BB962C8B-B14F-4D97-AF65-F5344CB8AC3E}">
        <p14:creationId xmlns:p14="http://schemas.microsoft.com/office/powerpoint/2010/main" val="257149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B1D0-E6AC-44D6-8D32-51261CC0B8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DC154D-C09C-4B67-BA61-4E05448C3B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617A66-5A0D-40DB-83C8-659C1D6946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1A0DA1-C2AF-4EAB-93EA-0C878BE6C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EECEA4-54FB-4CC8-9ADE-52477BE255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CE2B06-2353-4F39-B907-A246D019B2EB}"/>
              </a:ext>
            </a:extLst>
          </p:cNvPr>
          <p:cNvSpPr>
            <a:spLocks noGrp="1"/>
          </p:cNvSpPr>
          <p:nvPr>
            <p:ph type="dt" sz="half" idx="10"/>
          </p:nvPr>
        </p:nvSpPr>
        <p:spPr/>
        <p:txBody>
          <a:bodyPr/>
          <a:lstStyle/>
          <a:p>
            <a:fld id="{89B34B48-B814-4A9B-9449-B157E912F392}" type="datetimeFigureOut">
              <a:rPr lang="en-US" smtClean="0"/>
              <a:t>6/17/2020</a:t>
            </a:fld>
            <a:endParaRPr lang="en-US"/>
          </a:p>
        </p:txBody>
      </p:sp>
      <p:sp>
        <p:nvSpPr>
          <p:cNvPr id="8" name="Footer Placeholder 7">
            <a:extLst>
              <a:ext uri="{FF2B5EF4-FFF2-40B4-BE49-F238E27FC236}">
                <a16:creationId xmlns:a16="http://schemas.microsoft.com/office/drawing/2014/main" id="{1C87EA1B-8047-4485-A4C4-72E5B6CF05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EF2BE-5276-426B-95A5-6763D7B5B68D}"/>
              </a:ext>
            </a:extLst>
          </p:cNvPr>
          <p:cNvSpPr>
            <a:spLocks noGrp="1"/>
          </p:cNvSpPr>
          <p:nvPr>
            <p:ph type="sldNum" sz="quarter" idx="12"/>
          </p:nvPr>
        </p:nvSpPr>
        <p:spPr/>
        <p:txBody>
          <a:bodyPr/>
          <a:lstStyle/>
          <a:p>
            <a:fld id="{655E1691-E722-49B3-A084-8E0E7754B675}" type="slidenum">
              <a:rPr lang="en-US" smtClean="0"/>
              <a:t>‹#›</a:t>
            </a:fld>
            <a:endParaRPr lang="en-US"/>
          </a:p>
        </p:txBody>
      </p:sp>
    </p:spTree>
    <p:extLst>
      <p:ext uri="{BB962C8B-B14F-4D97-AF65-F5344CB8AC3E}">
        <p14:creationId xmlns:p14="http://schemas.microsoft.com/office/powerpoint/2010/main" val="97825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EFDB-07D1-4BF0-ACCB-F06E9022C5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14B7D6-AF52-4566-8911-C81CB80E6804}"/>
              </a:ext>
            </a:extLst>
          </p:cNvPr>
          <p:cNvSpPr>
            <a:spLocks noGrp="1"/>
          </p:cNvSpPr>
          <p:nvPr>
            <p:ph type="dt" sz="half" idx="10"/>
          </p:nvPr>
        </p:nvSpPr>
        <p:spPr/>
        <p:txBody>
          <a:bodyPr/>
          <a:lstStyle/>
          <a:p>
            <a:fld id="{89B34B48-B814-4A9B-9449-B157E912F392}" type="datetimeFigureOut">
              <a:rPr lang="en-US" smtClean="0"/>
              <a:t>6/17/2020</a:t>
            </a:fld>
            <a:endParaRPr lang="en-US"/>
          </a:p>
        </p:txBody>
      </p:sp>
      <p:sp>
        <p:nvSpPr>
          <p:cNvPr id="4" name="Footer Placeholder 3">
            <a:extLst>
              <a:ext uri="{FF2B5EF4-FFF2-40B4-BE49-F238E27FC236}">
                <a16:creationId xmlns:a16="http://schemas.microsoft.com/office/drawing/2014/main" id="{C696530D-4BC9-4F2A-9A88-A8FADF727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FFA4D2-EA47-4F56-A3F6-FA57639EB507}"/>
              </a:ext>
            </a:extLst>
          </p:cNvPr>
          <p:cNvSpPr>
            <a:spLocks noGrp="1"/>
          </p:cNvSpPr>
          <p:nvPr>
            <p:ph type="sldNum" sz="quarter" idx="12"/>
          </p:nvPr>
        </p:nvSpPr>
        <p:spPr/>
        <p:txBody>
          <a:bodyPr/>
          <a:lstStyle/>
          <a:p>
            <a:fld id="{655E1691-E722-49B3-A084-8E0E7754B675}" type="slidenum">
              <a:rPr lang="en-US" smtClean="0"/>
              <a:t>‹#›</a:t>
            </a:fld>
            <a:endParaRPr lang="en-US"/>
          </a:p>
        </p:txBody>
      </p:sp>
    </p:spTree>
    <p:extLst>
      <p:ext uri="{BB962C8B-B14F-4D97-AF65-F5344CB8AC3E}">
        <p14:creationId xmlns:p14="http://schemas.microsoft.com/office/powerpoint/2010/main" val="281679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3C5E9D-C4EA-435E-973A-41B0D9CD140E}"/>
              </a:ext>
            </a:extLst>
          </p:cNvPr>
          <p:cNvSpPr>
            <a:spLocks noGrp="1"/>
          </p:cNvSpPr>
          <p:nvPr>
            <p:ph type="dt" sz="half" idx="10"/>
          </p:nvPr>
        </p:nvSpPr>
        <p:spPr/>
        <p:txBody>
          <a:bodyPr/>
          <a:lstStyle/>
          <a:p>
            <a:fld id="{89B34B48-B814-4A9B-9449-B157E912F392}" type="datetimeFigureOut">
              <a:rPr lang="en-US" smtClean="0"/>
              <a:t>6/17/2020</a:t>
            </a:fld>
            <a:endParaRPr lang="en-US"/>
          </a:p>
        </p:txBody>
      </p:sp>
      <p:sp>
        <p:nvSpPr>
          <p:cNvPr id="3" name="Footer Placeholder 2">
            <a:extLst>
              <a:ext uri="{FF2B5EF4-FFF2-40B4-BE49-F238E27FC236}">
                <a16:creationId xmlns:a16="http://schemas.microsoft.com/office/drawing/2014/main" id="{CE0DC8DE-87EB-419E-9FF5-2CEF821D6A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BC4D23-7B17-41E0-BADE-71591E977E04}"/>
              </a:ext>
            </a:extLst>
          </p:cNvPr>
          <p:cNvSpPr>
            <a:spLocks noGrp="1"/>
          </p:cNvSpPr>
          <p:nvPr>
            <p:ph type="sldNum" sz="quarter" idx="12"/>
          </p:nvPr>
        </p:nvSpPr>
        <p:spPr/>
        <p:txBody>
          <a:bodyPr/>
          <a:lstStyle/>
          <a:p>
            <a:fld id="{655E1691-E722-49B3-A084-8E0E7754B675}" type="slidenum">
              <a:rPr lang="en-US" smtClean="0"/>
              <a:t>‹#›</a:t>
            </a:fld>
            <a:endParaRPr lang="en-US"/>
          </a:p>
        </p:txBody>
      </p:sp>
    </p:spTree>
    <p:extLst>
      <p:ext uri="{BB962C8B-B14F-4D97-AF65-F5344CB8AC3E}">
        <p14:creationId xmlns:p14="http://schemas.microsoft.com/office/powerpoint/2010/main" val="331679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7466-556F-4558-BA36-F43FF0AA6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9CE1D-7D25-48E1-9CC2-458733BCB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B4D8AE-DE7E-4AC7-BE3D-B74648E78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65F9E9-A9D5-4B95-B80E-734FB4CB9BFE}"/>
              </a:ext>
            </a:extLst>
          </p:cNvPr>
          <p:cNvSpPr>
            <a:spLocks noGrp="1"/>
          </p:cNvSpPr>
          <p:nvPr>
            <p:ph type="dt" sz="half" idx="10"/>
          </p:nvPr>
        </p:nvSpPr>
        <p:spPr/>
        <p:txBody>
          <a:bodyPr/>
          <a:lstStyle/>
          <a:p>
            <a:fld id="{89B34B48-B814-4A9B-9449-B157E912F392}" type="datetimeFigureOut">
              <a:rPr lang="en-US" smtClean="0"/>
              <a:t>6/17/2020</a:t>
            </a:fld>
            <a:endParaRPr lang="en-US"/>
          </a:p>
        </p:txBody>
      </p:sp>
      <p:sp>
        <p:nvSpPr>
          <p:cNvPr id="6" name="Footer Placeholder 5">
            <a:extLst>
              <a:ext uri="{FF2B5EF4-FFF2-40B4-BE49-F238E27FC236}">
                <a16:creationId xmlns:a16="http://schemas.microsoft.com/office/drawing/2014/main" id="{E3A5523D-C69A-4AB2-B1A0-B511EE819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925DC-545B-4FE9-840B-9E34BE3C036B}"/>
              </a:ext>
            </a:extLst>
          </p:cNvPr>
          <p:cNvSpPr>
            <a:spLocks noGrp="1"/>
          </p:cNvSpPr>
          <p:nvPr>
            <p:ph type="sldNum" sz="quarter" idx="12"/>
          </p:nvPr>
        </p:nvSpPr>
        <p:spPr/>
        <p:txBody>
          <a:bodyPr/>
          <a:lstStyle/>
          <a:p>
            <a:fld id="{655E1691-E722-49B3-A084-8E0E7754B675}" type="slidenum">
              <a:rPr lang="en-US" smtClean="0"/>
              <a:t>‹#›</a:t>
            </a:fld>
            <a:endParaRPr lang="en-US"/>
          </a:p>
        </p:txBody>
      </p:sp>
    </p:spTree>
    <p:extLst>
      <p:ext uri="{BB962C8B-B14F-4D97-AF65-F5344CB8AC3E}">
        <p14:creationId xmlns:p14="http://schemas.microsoft.com/office/powerpoint/2010/main" val="267962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98C5-22C1-47BC-BB08-C31878377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634F26-05D9-4A26-8AD3-699064462C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642E32-A5F2-4D34-A69A-01BFE22F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1A0107-C4BC-4CBF-9000-72037A2E9285}"/>
              </a:ext>
            </a:extLst>
          </p:cNvPr>
          <p:cNvSpPr>
            <a:spLocks noGrp="1"/>
          </p:cNvSpPr>
          <p:nvPr>
            <p:ph type="dt" sz="half" idx="10"/>
          </p:nvPr>
        </p:nvSpPr>
        <p:spPr/>
        <p:txBody>
          <a:bodyPr/>
          <a:lstStyle/>
          <a:p>
            <a:fld id="{89B34B48-B814-4A9B-9449-B157E912F392}" type="datetimeFigureOut">
              <a:rPr lang="en-US" smtClean="0"/>
              <a:t>6/17/2020</a:t>
            </a:fld>
            <a:endParaRPr lang="en-US"/>
          </a:p>
        </p:txBody>
      </p:sp>
      <p:sp>
        <p:nvSpPr>
          <p:cNvPr id="6" name="Footer Placeholder 5">
            <a:extLst>
              <a:ext uri="{FF2B5EF4-FFF2-40B4-BE49-F238E27FC236}">
                <a16:creationId xmlns:a16="http://schemas.microsoft.com/office/drawing/2014/main" id="{0809B710-C993-454A-8FCE-D8B5A4D7A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813F9-63C8-46DB-82C1-C3D2011F7F1C}"/>
              </a:ext>
            </a:extLst>
          </p:cNvPr>
          <p:cNvSpPr>
            <a:spLocks noGrp="1"/>
          </p:cNvSpPr>
          <p:nvPr>
            <p:ph type="sldNum" sz="quarter" idx="12"/>
          </p:nvPr>
        </p:nvSpPr>
        <p:spPr/>
        <p:txBody>
          <a:bodyPr/>
          <a:lstStyle/>
          <a:p>
            <a:fld id="{655E1691-E722-49B3-A084-8E0E7754B675}" type="slidenum">
              <a:rPr lang="en-US" smtClean="0"/>
              <a:t>‹#›</a:t>
            </a:fld>
            <a:endParaRPr lang="en-US"/>
          </a:p>
        </p:txBody>
      </p:sp>
    </p:spTree>
    <p:extLst>
      <p:ext uri="{BB962C8B-B14F-4D97-AF65-F5344CB8AC3E}">
        <p14:creationId xmlns:p14="http://schemas.microsoft.com/office/powerpoint/2010/main" val="390366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3D43E-05E0-41AD-A802-5EA70B53D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31530D-C78F-4880-B737-B4B028046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A1316-602A-4A8C-A47C-0FD4C1E4D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34B48-B814-4A9B-9449-B157E912F392}" type="datetimeFigureOut">
              <a:rPr lang="en-US" smtClean="0"/>
              <a:t>6/17/2020</a:t>
            </a:fld>
            <a:endParaRPr lang="en-US"/>
          </a:p>
        </p:txBody>
      </p:sp>
      <p:sp>
        <p:nvSpPr>
          <p:cNvPr id="5" name="Footer Placeholder 4">
            <a:extLst>
              <a:ext uri="{FF2B5EF4-FFF2-40B4-BE49-F238E27FC236}">
                <a16:creationId xmlns:a16="http://schemas.microsoft.com/office/drawing/2014/main" id="{4A288156-A5B4-402A-A804-89B9CCEAE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F5C4DC-95A4-4D75-BD8D-7B403850D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E1691-E722-49B3-A084-8E0E7754B675}" type="slidenum">
              <a:rPr lang="en-US" smtClean="0"/>
              <a:t>‹#›</a:t>
            </a:fld>
            <a:endParaRPr lang="en-US"/>
          </a:p>
        </p:txBody>
      </p:sp>
    </p:spTree>
    <p:extLst>
      <p:ext uri="{BB962C8B-B14F-4D97-AF65-F5344CB8AC3E}">
        <p14:creationId xmlns:p14="http://schemas.microsoft.com/office/powerpoint/2010/main" val="175731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e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newsroom.lds.org/official-statement/capital-punishment"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B42FC-B457-4F4D-8AEF-77DCF5A3F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3" y="0"/>
            <a:ext cx="12159574" cy="6858000"/>
          </a:xfrm>
          <a:prstGeom prst="rect">
            <a:avLst/>
          </a:prstGeom>
        </p:spPr>
      </p:pic>
    </p:spTree>
    <p:extLst>
      <p:ext uri="{BB962C8B-B14F-4D97-AF65-F5344CB8AC3E}">
        <p14:creationId xmlns:p14="http://schemas.microsoft.com/office/powerpoint/2010/main" val="746485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F2E6D9-2794-40FB-871A-3BD2FF031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4" name="TextBox 3"/>
          <p:cNvSpPr txBox="1"/>
          <p:nvPr/>
        </p:nvSpPr>
        <p:spPr>
          <a:xfrm>
            <a:off x="1524000" y="990601"/>
            <a:ext cx="4114800" cy="4524315"/>
          </a:xfrm>
          <a:prstGeom prst="rect">
            <a:avLst/>
          </a:prstGeom>
          <a:noFill/>
        </p:spPr>
        <p:txBody>
          <a:bodyPr wrap="square" rtlCol="0">
            <a:spAutoFit/>
          </a:bodyPr>
          <a:lstStyle/>
          <a:p>
            <a:pPr algn="ctr" fontAlgn="base"/>
            <a:r>
              <a:rPr lang="en-US" b="1" dirty="0"/>
              <a:t>Those who practice </a:t>
            </a:r>
            <a:r>
              <a:rPr lang="en-US" b="1" dirty="0" err="1"/>
              <a:t>priestcraft</a:t>
            </a:r>
            <a:endParaRPr lang="en-US" b="1" dirty="0"/>
          </a:p>
          <a:p>
            <a:pPr fontAlgn="base"/>
            <a:endParaRPr lang="en-US" dirty="0"/>
          </a:p>
          <a:p>
            <a:pPr fontAlgn="base"/>
            <a:r>
              <a:rPr lang="en-US" dirty="0"/>
              <a:t>Alma 1:3</a:t>
            </a:r>
          </a:p>
          <a:p>
            <a:pPr fontAlgn="base"/>
            <a:r>
              <a:rPr lang="en-US" dirty="0"/>
              <a:t>	Seek popularity</a:t>
            </a:r>
          </a:p>
          <a:p>
            <a:pPr fontAlgn="base"/>
            <a:endParaRPr lang="en-US" dirty="0"/>
          </a:p>
          <a:p>
            <a:pPr fontAlgn="base"/>
            <a:endParaRPr lang="en-US" dirty="0"/>
          </a:p>
          <a:p>
            <a:pPr fontAlgn="base"/>
            <a:r>
              <a:rPr lang="en-US" dirty="0"/>
              <a:t>Alma 1:6</a:t>
            </a:r>
          </a:p>
          <a:p>
            <a:pPr fontAlgn="base"/>
            <a:r>
              <a:rPr lang="en-US" dirty="0"/>
              <a:t>	Wear costly apparel</a:t>
            </a:r>
          </a:p>
          <a:p>
            <a:pPr fontAlgn="base"/>
            <a:endParaRPr lang="en-US" dirty="0"/>
          </a:p>
          <a:p>
            <a:pPr fontAlgn="base"/>
            <a:endParaRPr lang="en-US" dirty="0"/>
          </a:p>
          <a:p>
            <a:pPr fontAlgn="base"/>
            <a:r>
              <a:rPr lang="en-US" dirty="0"/>
              <a:t>Alma 1:16</a:t>
            </a:r>
          </a:p>
          <a:p>
            <a:pPr fontAlgn="base"/>
            <a:r>
              <a:rPr lang="en-US" dirty="0"/>
              <a:t>	Teach false doctrines to gain riches and honor</a:t>
            </a:r>
          </a:p>
          <a:p>
            <a:pPr fontAlgn="base"/>
            <a:endParaRPr lang="en-US" dirty="0"/>
          </a:p>
          <a:p>
            <a:pPr fontAlgn="base"/>
            <a:r>
              <a:rPr lang="en-US" dirty="0"/>
              <a:t>Alma 1:19-20</a:t>
            </a:r>
          </a:p>
          <a:p>
            <a:pPr fontAlgn="base"/>
            <a:r>
              <a:rPr lang="en-US" dirty="0"/>
              <a:t>	Persecute the righteous</a:t>
            </a:r>
          </a:p>
        </p:txBody>
      </p:sp>
      <p:sp>
        <p:nvSpPr>
          <p:cNvPr id="5" name="TextBox 4"/>
          <p:cNvSpPr txBox="1"/>
          <p:nvPr/>
        </p:nvSpPr>
        <p:spPr>
          <a:xfrm>
            <a:off x="6553200" y="990600"/>
            <a:ext cx="4114800" cy="4801314"/>
          </a:xfrm>
          <a:prstGeom prst="rect">
            <a:avLst/>
          </a:prstGeom>
          <a:noFill/>
        </p:spPr>
        <p:txBody>
          <a:bodyPr wrap="square" rtlCol="0">
            <a:spAutoFit/>
          </a:bodyPr>
          <a:lstStyle/>
          <a:p>
            <a:pPr algn="ctr" fontAlgn="base"/>
            <a:r>
              <a:rPr lang="en-US" b="1" dirty="0"/>
              <a:t>Those who exercise the priesthood</a:t>
            </a:r>
          </a:p>
          <a:p>
            <a:pPr fontAlgn="base"/>
            <a:endParaRPr lang="en-US" dirty="0"/>
          </a:p>
          <a:p>
            <a:pPr fontAlgn="base"/>
            <a:r>
              <a:rPr lang="en-US" dirty="0"/>
              <a:t>Alma 1:20</a:t>
            </a:r>
          </a:p>
          <a:p>
            <a:pPr fontAlgn="base"/>
            <a:r>
              <a:rPr lang="en-US" dirty="0"/>
              <a:t>	Live with humility and share the gospel without seeking personal gain</a:t>
            </a:r>
          </a:p>
          <a:p>
            <a:pPr fontAlgn="base"/>
            <a:endParaRPr lang="en-US" dirty="0"/>
          </a:p>
          <a:p>
            <a:pPr fontAlgn="base"/>
            <a:r>
              <a:rPr lang="en-US" dirty="0"/>
              <a:t>Alma 1:26</a:t>
            </a:r>
          </a:p>
          <a:p>
            <a:pPr fontAlgn="base"/>
            <a:r>
              <a:rPr lang="en-US" dirty="0"/>
              <a:t>	View others as equal to themselves</a:t>
            </a:r>
          </a:p>
          <a:p>
            <a:pPr fontAlgn="base"/>
            <a:endParaRPr lang="en-US" dirty="0"/>
          </a:p>
          <a:p>
            <a:pPr fontAlgn="base"/>
            <a:r>
              <a:rPr lang="en-US" dirty="0"/>
              <a:t>Alma 1:27</a:t>
            </a:r>
          </a:p>
          <a:p>
            <a:pPr fontAlgn="base"/>
            <a:r>
              <a:rPr lang="en-US" dirty="0"/>
              <a:t>	Do not wear costly apparel but dress neatly (and within their means)</a:t>
            </a:r>
          </a:p>
          <a:p>
            <a:pPr fontAlgn="base"/>
            <a:endParaRPr lang="en-US" dirty="0"/>
          </a:p>
          <a:p>
            <a:pPr fontAlgn="base"/>
            <a:r>
              <a:rPr lang="en-US" dirty="0"/>
              <a:t>Alma 1:30</a:t>
            </a:r>
          </a:p>
          <a:p>
            <a:pPr fontAlgn="base"/>
            <a:r>
              <a:rPr lang="en-US" dirty="0"/>
              <a:t>	Treat all people kindly and compassionately</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err="1">
                <a:latin typeface="Bernard MT Condensed" pitchFamily="18" charset="0"/>
              </a:rPr>
              <a:t>Priestcraft</a:t>
            </a:r>
            <a:r>
              <a:rPr lang="en-US" sz="4400" dirty="0">
                <a:latin typeface="Bernard MT Condensed" pitchFamily="18" charset="0"/>
              </a:rPr>
              <a:t> VS Priesthood</a:t>
            </a:r>
          </a:p>
        </p:txBody>
      </p:sp>
      <p:sp>
        <p:nvSpPr>
          <p:cNvPr id="7" name="TextBox 6"/>
          <p:cNvSpPr txBox="1"/>
          <p:nvPr/>
        </p:nvSpPr>
        <p:spPr>
          <a:xfrm>
            <a:off x="1752600" y="5715001"/>
            <a:ext cx="4114800" cy="954107"/>
          </a:xfrm>
          <a:prstGeom prst="rect">
            <a:avLst/>
          </a:prstGeom>
          <a:noFill/>
        </p:spPr>
        <p:txBody>
          <a:bodyPr wrap="square" rtlCol="0">
            <a:spAutoFit/>
          </a:bodyPr>
          <a:lstStyle/>
          <a:p>
            <a:pPr algn="ctr" fontAlgn="base"/>
            <a:r>
              <a:rPr lang="en-US" sz="2800" dirty="0">
                <a:solidFill>
                  <a:srgbClr val="FF0000"/>
                </a:solidFill>
              </a:rPr>
              <a:t>Those who did not belong to the Church</a:t>
            </a:r>
          </a:p>
        </p:txBody>
      </p:sp>
      <p:sp>
        <p:nvSpPr>
          <p:cNvPr id="8" name="TextBox 7"/>
          <p:cNvSpPr txBox="1"/>
          <p:nvPr/>
        </p:nvSpPr>
        <p:spPr>
          <a:xfrm>
            <a:off x="6248400" y="5903894"/>
            <a:ext cx="4114800" cy="954107"/>
          </a:xfrm>
          <a:prstGeom prst="rect">
            <a:avLst/>
          </a:prstGeom>
          <a:noFill/>
        </p:spPr>
        <p:txBody>
          <a:bodyPr wrap="square" rtlCol="0">
            <a:spAutoFit/>
          </a:bodyPr>
          <a:lstStyle/>
          <a:p>
            <a:pPr algn="ctr" fontAlgn="base"/>
            <a:r>
              <a:rPr lang="en-US" sz="2800" dirty="0">
                <a:solidFill>
                  <a:srgbClr val="FF0000"/>
                </a:solidFill>
              </a:rPr>
              <a:t>Those who practiced their faith</a:t>
            </a:r>
          </a:p>
        </p:txBody>
      </p:sp>
    </p:spTree>
    <p:extLst>
      <p:ext uri="{BB962C8B-B14F-4D97-AF65-F5344CB8AC3E}">
        <p14:creationId xmlns:p14="http://schemas.microsoft.com/office/powerpoint/2010/main" val="388756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44EA64-41ED-4927-BA76-506BDE234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Salvation to All</a:t>
            </a:r>
          </a:p>
        </p:txBody>
      </p:sp>
      <p:sp>
        <p:nvSpPr>
          <p:cNvPr id="38" name="TextBox 37"/>
          <p:cNvSpPr txBox="1"/>
          <p:nvPr/>
        </p:nvSpPr>
        <p:spPr>
          <a:xfrm>
            <a:off x="79469" y="6449914"/>
            <a:ext cx="2275803" cy="369332"/>
          </a:xfrm>
          <a:prstGeom prst="rect">
            <a:avLst/>
          </a:prstGeom>
          <a:noFill/>
        </p:spPr>
        <p:txBody>
          <a:bodyPr wrap="square" rtlCol="0">
            <a:spAutoFit/>
          </a:bodyPr>
          <a:lstStyle/>
          <a:p>
            <a:r>
              <a:rPr lang="en-US" dirty="0"/>
              <a:t>Alma 1:4; Alma 15:15</a:t>
            </a:r>
          </a:p>
        </p:txBody>
      </p:sp>
      <p:sp>
        <p:nvSpPr>
          <p:cNvPr id="39" name="TextBox 38"/>
          <p:cNvSpPr txBox="1"/>
          <p:nvPr/>
        </p:nvSpPr>
        <p:spPr>
          <a:xfrm>
            <a:off x="720436" y="790739"/>
            <a:ext cx="4308764" cy="646331"/>
          </a:xfrm>
          <a:prstGeom prst="rect">
            <a:avLst/>
          </a:prstGeom>
          <a:noFill/>
        </p:spPr>
        <p:txBody>
          <a:bodyPr wrap="square" rtlCol="0">
            <a:spAutoFit/>
          </a:bodyPr>
          <a:lstStyle/>
          <a:p>
            <a:pPr fontAlgn="base"/>
            <a:r>
              <a:rPr lang="en-US" dirty="0"/>
              <a:t>“</a:t>
            </a:r>
            <a:r>
              <a:rPr lang="en-US" dirty="0" err="1"/>
              <a:t>Nehor’s</a:t>
            </a:r>
            <a:r>
              <a:rPr lang="en-US" dirty="0"/>
              <a:t> doctrine would be very popular among many of our own day. </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5603189" y="1237516"/>
            <a:ext cx="3200400" cy="4801314"/>
          </a:xfrm>
          <a:prstGeom prst="rect">
            <a:avLst/>
          </a:prstGeom>
          <a:noFill/>
        </p:spPr>
        <p:txBody>
          <a:bodyPr wrap="square" rtlCol="0">
            <a:spAutoFit/>
          </a:bodyPr>
          <a:lstStyle/>
          <a:p>
            <a:pPr fontAlgn="base"/>
            <a:r>
              <a:rPr lang="en-US" dirty="0"/>
              <a:t>Nehor preached against guilt and shame</a:t>
            </a:r>
          </a:p>
          <a:p>
            <a:pPr fontAlgn="base"/>
            <a:endParaRPr lang="en-US" dirty="0"/>
          </a:p>
          <a:p>
            <a:pPr fontAlgn="base"/>
            <a:r>
              <a:rPr lang="en-US" dirty="0"/>
              <a:t>People in </a:t>
            </a:r>
            <a:r>
              <a:rPr lang="en-US" dirty="0" err="1"/>
              <a:t>Ammonihah</a:t>
            </a:r>
            <a:r>
              <a:rPr lang="en-US" dirty="0"/>
              <a:t>:</a:t>
            </a:r>
          </a:p>
          <a:p>
            <a:pPr fontAlgn="base"/>
            <a:r>
              <a:rPr lang="en-US" dirty="0"/>
              <a:t>“But as to the people that were in the land of </a:t>
            </a:r>
            <a:r>
              <a:rPr lang="en-US" dirty="0" err="1"/>
              <a:t>Ammonihah</a:t>
            </a:r>
            <a:r>
              <a:rPr lang="en-US" dirty="0"/>
              <a:t>, they yet remained a hard-hearted and a </a:t>
            </a:r>
            <a:r>
              <a:rPr lang="en-US" dirty="0" err="1"/>
              <a:t>stiffnecked</a:t>
            </a:r>
            <a:r>
              <a:rPr lang="en-US" dirty="0"/>
              <a:t> people; and they repented not of their sins, ascribing all the power of Alma and </a:t>
            </a:r>
            <a:r>
              <a:rPr lang="en-US" dirty="0" err="1"/>
              <a:t>Amulek</a:t>
            </a:r>
            <a:r>
              <a:rPr lang="en-US" dirty="0"/>
              <a:t> to the devil; for they were of the profession of Nehor, and did not believe in the repentance of their sins.”</a:t>
            </a:r>
          </a:p>
          <a:p>
            <a:pPr fontAlgn="base"/>
            <a:endParaRPr lang="en-US" dirty="0"/>
          </a:p>
          <a:p>
            <a:pPr fontAlgn="base"/>
            <a:endParaRPr lang="en-US" dirty="0"/>
          </a:p>
          <a:p>
            <a:pPr fontAlgn="base"/>
            <a:endParaRPr lang="en-US" dirty="0"/>
          </a:p>
        </p:txBody>
      </p:sp>
      <p:pic>
        <p:nvPicPr>
          <p:cNvPr id="3" name="Picture 2">
            <a:extLst>
              <a:ext uri="{FF2B5EF4-FFF2-40B4-BE49-F238E27FC236}">
                <a16:creationId xmlns:a16="http://schemas.microsoft.com/office/drawing/2014/main" id="{FC365A13-DAF7-4B03-95BC-DDB907D5A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43" y="1732814"/>
            <a:ext cx="4933950" cy="3086100"/>
          </a:xfrm>
          <a:prstGeom prst="rect">
            <a:avLst/>
          </a:prstGeom>
        </p:spPr>
      </p:pic>
      <p:pic>
        <p:nvPicPr>
          <p:cNvPr id="7" name="Picture 6">
            <a:extLst>
              <a:ext uri="{FF2B5EF4-FFF2-40B4-BE49-F238E27FC236}">
                <a16:creationId xmlns:a16="http://schemas.microsoft.com/office/drawing/2014/main" id="{0E0F2705-C747-4D23-AAD1-7665FECCB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4985" y="3062705"/>
            <a:ext cx="2828925" cy="3571875"/>
          </a:xfrm>
          <a:prstGeom prst="rect">
            <a:avLst/>
          </a:prstGeom>
        </p:spPr>
      </p:pic>
    </p:spTree>
    <p:extLst>
      <p:ext uri="{BB962C8B-B14F-4D97-AF65-F5344CB8AC3E}">
        <p14:creationId xmlns:p14="http://schemas.microsoft.com/office/powerpoint/2010/main" val="424314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44EA64-41ED-4927-BA76-506BDE234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8" name="TextBox 37"/>
          <p:cNvSpPr txBox="1"/>
          <p:nvPr/>
        </p:nvSpPr>
        <p:spPr>
          <a:xfrm>
            <a:off x="79469" y="6449914"/>
            <a:ext cx="2275803" cy="369332"/>
          </a:xfrm>
          <a:prstGeom prst="rect">
            <a:avLst/>
          </a:prstGeom>
          <a:noFill/>
        </p:spPr>
        <p:txBody>
          <a:bodyPr wrap="square" rtlCol="0">
            <a:spAutoFit/>
          </a:bodyPr>
          <a:lstStyle/>
          <a:p>
            <a:r>
              <a:rPr lang="en-US" dirty="0"/>
              <a:t>Alma 1:4; John 8;44</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3" name="Group 3">
            <a:extLst>
              <a:ext uri="{FF2B5EF4-FFF2-40B4-BE49-F238E27FC236}">
                <a16:creationId xmlns:a16="http://schemas.microsoft.com/office/drawing/2014/main" id="{5ABC9473-1F06-411C-8492-C003132E618C}"/>
              </a:ext>
            </a:extLst>
          </p:cNvPr>
          <p:cNvGrpSpPr/>
          <p:nvPr/>
        </p:nvGrpSpPr>
        <p:grpSpPr>
          <a:xfrm>
            <a:off x="815989" y="923696"/>
            <a:ext cx="2598115" cy="3355006"/>
            <a:chOff x="71718" y="1120588"/>
            <a:chExt cx="3048000" cy="4572000"/>
          </a:xfrm>
        </p:grpSpPr>
        <p:grpSp>
          <p:nvGrpSpPr>
            <p:cNvPr id="14" name="Group 13">
              <a:extLst>
                <a:ext uri="{FF2B5EF4-FFF2-40B4-BE49-F238E27FC236}">
                  <a16:creationId xmlns:a16="http://schemas.microsoft.com/office/drawing/2014/main" id="{E4FB8D5C-8373-49E7-91CF-F8E56EB97859}"/>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1D37222C-A6DB-43C8-8CF9-D2AD1CA33B96}"/>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B42C548F-03DD-4040-9CD5-F24FB40854F8}"/>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C1B519E3-7893-42E6-8701-D5171BA8CD33}"/>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0D4723D6-1BF2-4349-8F1D-71EEB49EF675}"/>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8C1D32C3-C07B-4B0B-A3CA-0AD1758BB7FE}"/>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0A3CEFAE-43F8-4D78-A65C-8F0B18E8F8BB}"/>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55BE1439-9D06-4015-8EE4-DDD931188284}"/>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55AC0873-13A1-4F65-AE09-F5A327F8190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7F83FC44-7D68-49FA-BCE0-11456C301486}"/>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C7FD7752-6D5A-4CD9-ADA2-7CD0670F6DF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EC3F802-019F-476F-BDE9-148CD53BA215}"/>
                </a:ext>
              </a:extLst>
            </p:cNvPr>
            <p:cNvSpPr txBox="1"/>
            <p:nvPr/>
          </p:nvSpPr>
          <p:spPr>
            <a:xfrm>
              <a:off x="732867" y="1565873"/>
              <a:ext cx="2379655" cy="2642341"/>
            </a:xfrm>
            <a:prstGeom prst="rect">
              <a:avLst/>
            </a:prstGeom>
            <a:noFill/>
          </p:spPr>
          <p:txBody>
            <a:bodyPr wrap="square" rtlCol="0">
              <a:spAutoFit/>
            </a:bodyPr>
            <a:lstStyle/>
            <a:p>
              <a:pPr algn="ctr"/>
              <a:r>
                <a:rPr lang="en-US" sz="2400" b="1" dirty="0"/>
                <a:t>Satan uses lies mixed with truth to deceive people</a:t>
              </a:r>
              <a:endParaRPr lang="en-US" sz="2400" b="1" dirty="0">
                <a:solidFill>
                  <a:schemeClr val="bg2">
                    <a:lumMod val="25000"/>
                  </a:schemeClr>
                </a:solidFill>
                <a:latin typeface="Tempus Sans ITC" pitchFamily="82" charset="0"/>
              </a:endParaRPr>
            </a:p>
          </p:txBody>
        </p:sp>
      </p:grpSp>
      <p:sp>
        <p:nvSpPr>
          <p:cNvPr id="2" name="Rectangle 1">
            <a:extLst>
              <a:ext uri="{FF2B5EF4-FFF2-40B4-BE49-F238E27FC236}">
                <a16:creationId xmlns:a16="http://schemas.microsoft.com/office/drawing/2014/main" id="{B12E6544-F560-431D-95BB-EC82E8EE46A3}"/>
              </a:ext>
            </a:extLst>
          </p:cNvPr>
          <p:cNvSpPr/>
          <p:nvPr/>
        </p:nvSpPr>
        <p:spPr>
          <a:xfrm>
            <a:off x="4049903" y="2029323"/>
            <a:ext cx="6431889" cy="2923877"/>
          </a:xfrm>
          <a:prstGeom prst="rect">
            <a:avLst/>
          </a:prstGeom>
        </p:spPr>
        <p:txBody>
          <a:bodyPr wrap="square">
            <a:spAutoFit/>
          </a:bodyPr>
          <a:lstStyle/>
          <a:p>
            <a:pPr algn="ctr"/>
            <a:r>
              <a:rPr lang="en-US" sz="3600" dirty="0">
                <a:solidFill>
                  <a:srgbClr val="333333"/>
                </a:solidFill>
                <a:effectLst>
                  <a:glow rad="101600">
                    <a:schemeClr val="accent2">
                      <a:satMod val="175000"/>
                      <a:alpha val="40000"/>
                    </a:schemeClr>
                  </a:glow>
                </a:effectLst>
                <a:latin typeface="Open Sans"/>
              </a:rPr>
              <a:t>“Satan is the great deceiver, the father of lies.</a:t>
            </a:r>
          </a:p>
          <a:p>
            <a:endParaRPr lang="en-US" sz="2800" dirty="0">
              <a:solidFill>
                <a:srgbClr val="333333"/>
              </a:solidFill>
              <a:latin typeface="Open Sans"/>
            </a:endParaRPr>
          </a:p>
          <a:p>
            <a:r>
              <a:rPr lang="en-US" sz="2800" dirty="0">
                <a:solidFill>
                  <a:srgbClr val="333333"/>
                </a:solidFill>
                <a:latin typeface="Open Sans"/>
              </a:rPr>
              <a:t>This is not because Satan tells only lies. His most effective lies are half-truths or lies accompanied by the truth.”</a:t>
            </a:r>
            <a:endParaRPr lang="en-US" sz="2800" dirty="0"/>
          </a:p>
        </p:txBody>
      </p:sp>
      <p:pic>
        <p:nvPicPr>
          <p:cNvPr id="6" name="Picture 5">
            <a:extLst>
              <a:ext uri="{FF2B5EF4-FFF2-40B4-BE49-F238E27FC236}">
                <a16:creationId xmlns:a16="http://schemas.microsoft.com/office/drawing/2014/main" id="{630081D7-D4AA-4105-B0C9-B3833599B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926" y="310753"/>
            <a:ext cx="1460500" cy="1943100"/>
          </a:xfrm>
          <a:prstGeom prst="rect">
            <a:avLst/>
          </a:prstGeom>
        </p:spPr>
      </p:pic>
      <p:sp>
        <p:nvSpPr>
          <p:cNvPr id="8" name="Rectangle 7">
            <a:extLst>
              <a:ext uri="{FF2B5EF4-FFF2-40B4-BE49-F238E27FC236}">
                <a16:creationId xmlns:a16="http://schemas.microsoft.com/office/drawing/2014/main" id="{5F9D3FC9-801A-4EFB-BDF1-5CF6FE89B206}"/>
              </a:ext>
            </a:extLst>
          </p:cNvPr>
          <p:cNvSpPr/>
          <p:nvPr/>
        </p:nvSpPr>
        <p:spPr>
          <a:xfrm>
            <a:off x="10382514" y="6416033"/>
            <a:ext cx="1604927" cy="369332"/>
          </a:xfrm>
          <a:prstGeom prst="rect">
            <a:avLst/>
          </a:prstGeom>
        </p:spPr>
        <p:txBody>
          <a:bodyPr wrap="none">
            <a:spAutoFit/>
          </a:bodyPr>
          <a:lstStyle/>
          <a:p>
            <a:r>
              <a:rPr lang="en-US" dirty="0">
                <a:solidFill>
                  <a:srgbClr val="333333"/>
                </a:solidFill>
                <a:latin typeface="Open Sans"/>
              </a:rPr>
              <a:t>Dallin H. Oaks</a:t>
            </a:r>
            <a:endParaRPr lang="en-US" dirty="0"/>
          </a:p>
        </p:txBody>
      </p:sp>
    </p:spTree>
    <p:extLst>
      <p:ext uri="{BB962C8B-B14F-4D97-AF65-F5344CB8AC3E}">
        <p14:creationId xmlns:p14="http://schemas.microsoft.com/office/powerpoint/2010/main" val="2043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1A3E98-C02D-44E4-83CA-34B18A533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“Pleasing to the Carnal Mind”</a:t>
            </a:r>
          </a:p>
        </p:txBody>
      </p:sp>
      <p:sp>
        <p:nvSpPr>
          <p:cNvPr id="38" name="TextBox 37"/>
          <p:cNvSpPr txBox="1"/>
          <p:nvPr/>
        </p:nvSpPr>
        <p:spPr>
          <a:xfrm>
            <a:off x="76200" y="6488668"/>
            <a:ext cx="1600200" cy="369332"/>
          </a:xfrm>
          <a:prstGeom prst="rect">
            <a:avLst/>
          </a:prstGeom>
          <a:noFill/>
        </p:spPr>
        <p:txBody>
          <a:bodyPr wrap="square" rtlCol="0">
            <a:spAutoFit/>
          </a:bodyPr>
          <a:lstStyle/>
          <a:p>
            <a:r>
              <a:rPr lang="en-US" dirty="0"/>
              <a:t>Alma 1:5</a:t>
            </a:r>
          </a:p>
        </p:txBody>
      </p:sp>
      <p:sp>
        <p:nvSpPr>
          <p:cNvPr id="39" name="TextBox 38"/>
          <p:cNvSpPr txBox="1"/>
          <p:nvPr/>
        </p:nvSpPr>
        <p:spPr>
          <a:xfrm>
            <a:off x="823912" y="759002"/>
            <a:ext cx="3733800" cy="369332"/>
          </a:xfrm>
          <a:prstGeom prst="rect">
            <a:avLst/>
          </a:prstGeom>
          <a:noFill/>
        </p:spPr>
        <p:txBody>
          <a:bodyPr wrap="square" rtlCol="0">
            <a:spAutoFit/>
          </a:bodyPr>
          <a:lstStyle/>
          <a:p>
            <a:pPr fontAlgn="base"/>
            <a:r>
              <a:rPr lang="en-US" dirty="0"/>
              <a:t>Why would people believe him?</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4814454" y="1337044"/>
            <a:ext cx="5395912" cy="1754326"/>
          </a:xfrm>
          <a:prstGeom prst="rect">
            <a:avLst/>
          </a:prstGeom>
          <a:noFill/>
        </p:spPr>
        <p:txBody>
          <a:bodyPr wrap="square" rtlCol="0">
            <a:spAutoFit/>
          </a:bodyPr>
          <a:lstStyle/>
          <a:p>
            <a:pPr fontAlgn="base"/>
            <a:r>
              <a:rPr lang="en-US" dirty="0"/>
              <a:t>Perhaps it was his system of salvation was so easy, his promise of eternal reward was so attractive, his demands so few.</a:t>
            </a:r>
          </a:p>
          <a:p>
            <a:pPr fontAlgn="base"/>
            <a:endParaRPr lang="en-US" dirty="0"/>
          </a:p>
          <a:p>
            <a:pPr fontAlgn="base"/>
            <a:r>
              <a:rPr lang="en-US" dirty="0"/>
              <a:t>He denied prophecy and revelation and thus found no place for absolute values or absolute truth. </a:t>
            </a:r>
          </a:p>
        </p:txBody>
      </p:sp>
      <p:sp>
        <p:nvSpPr>
          <p:cNvPr id="15" name="TextBox 14"/>
          <p:cNvSpPr txBox="1"/>
          <p:nvPr/>
        </p:nvSpPr>
        <p:spPr>
          <a:xfrm>
            <a:off x="1662112" y="3932942"/>
            <a:ext cx="2895600" cy="2585323"/>
          </a:xfrm>
          <a:prstGeom prst="rect">
            <a:avLst/>
          </a:prstGeom>
          <a:noFill/>
        </p:spPr>
        <p:txBody>
          <a:bodyPr wrap="square" rtlCol="0">
            <a:spAutoFit/>
          </a:bodyPr>
          <a:lstStyle/>
          <a:p>
            <a:pPr fontAlgn="base"/>
            <a:r>
              <a:rPr lang="en-US" dirty="0"/>
              <a:t>What consequences could come to a person who believes this doctrine?</a:t>
            </a:r>
          </a:p>
          <a:p>
            <a:pPr fontAlgn="base"/>
            <a:endParaRPr lang="en-US" dirty="0"/>
          </a:p>
          <a:p>
            <a:pPr fontAlgn="base"/>
            <a:r>
              <a:rPr lang="en-US" dirty="0"/>
              <a:t>How did </a:t>
            </a:r>
            <a:r>
              <a:rPr lang="en-US" dirty="0" err="1"/>
              <a:t>Nehor’s</a:t>
            </a:r>
            <a:r>
              <a:rPr lang="en-US" dirty="0"/>
              <a:t> success affect him? </a:t>
            </a:r>
          </a:p>
          <a:p>
            <a:pPr fontAlgn="base"/>
            <a:endParaRPr lang="en-US" dirty="0"/>
          </a:p>
          <a:p>
            <a:pPr fontAlgn="base"/>
            <a:endParaRPr lang="en-US" dirty="0"/>
          </a:p>
          <a:p>
            <a:pPr fontAlgn="base"/>
            <a:endParaRPr lang="en-US" dirty="0"/>
          </a:p>
        </p:txBody>
      </p:sp>
      <p:pic>
        <p:nvPicPr>
          <p:cNvPr id="3" name="Picture 2">
            <a:extLst>
              <a:ext uri="{FF2B5EF4-FFF2-40B4-BE49-F238E27FC236}">
                <a16:creationId xmlns:a16="http://schemas.microsoft.com/office/drawing/2014/main" id="{F8B76650-3186-4701-84EA-494935F0A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2" y="1212007"/>
            <a:ext cx="3502170" cy="1969971"/>
          </a:xfrm>
          <a:prstGeom prst="rect">
            <a:avLst/>
          </a:prstGeom>
        </p:spPr>
      </p:pic>
      <p:pic>
        <p:nvPicPr>
          <p:cNvPr id="7" name="Picture 6">
            <a:extLst>
              <a:ext uri="{FF2B5EF4-FFF2-40B4-BE49-F238E27FC236}">
                <a16:creationId xmlns:a16="http://schemas.microsoft.com/office/drawing/2014/main" id="{832B02A0-C2F6-4E94-B8CF-9F055FCFA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26" y="3442870"/>
            <a:ext cx="4903427" cy="3063629"/>
          </a:xfrm>
          <a:prstGeom prst="rect">
            <a:avLst/>
          </a:prstGeom>
        </p:spPr>
      </p:pic>
    </p:spTree>
    <p:extLst>
      <p:ext uri="{BB962C8B-B14F-4D97-AF65-F5344CB8AC3E}">
        <p14:creationId xmlns:p14="http://schemas.microsoft.com/office/powerpoint/2010/main" val="267249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5D6844-C4E6-4937-9CC3-628BD3644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Consequences </a:t>
            </a:r>
          </a:p>
        </p:txBody>
      </p:sp>
      <p:sp>
        <p:nvSpPr>
          <p:cNvPr id="38" name="TextBox 37"/>
          <p:cNvSpPr txBox="1"/>
          <p:nvPr/>
        </p:nvSpPr>
        <p:spPr>
          <a:xfrm>
            <a:off x="231775" y="6488668"/>
            <a:ext cx="1600200" cy="369332"/>
          </a:xfrm>
          <a:prstGeom prst="rect">
            <a:avLst/>
          </a:prstGeom>
          <a:noFill/>
        </p:spPr>
        <p:txBody>
          <a:bodyPr wrap="square" rtlCol="0">
            <a:spAutoFit/>
          </a:bodyPr>
          <a:lstStyle/>
          <a:p>
            <a:r>
              <a:rPr lang="en-US" dirty="0"/>
              <a:t>Alma 1:6</a:t>
            </a:r>
          </a:p>
        </p:txBody>
      </p:sp>
      <p:sp>
        <p:nvSpPr>
          <p:cNvPr id="39" name="TextBox 38"/>
          <p:cNvSpPr txBox="1"/>
          <p:nvPr/>
        </p:nvSpPr>
        <p:spPr>
          <a:xfrm>
            <a:off x="1392382" y="1122219"/>
            <a:ext cx="4508086" cy="1323439"/>
          </a:xfrm>
          <a:prstGeom prst="rect">
            <a:avLst/>
          </a:prstGeom>
          <a:noFill/>
        </p:spPr>
        <p:txBody>
          <a:bodyPr wrap="square" rtlCol="0">
            <a:spAutoFit/>
          </a:bodyPr>
          <a:lstStyle/>
          <a:p>
            <a:pPr fontAlgn="base"/>
            <a:r>
              <a:rPr lang="en-US" sz="2000" dirty="0"/>
              <a:t>Lifted up in Pride</a:t>
            </a:r>
          </a:p>
          <a:p>
            <a:pPr fontAlgn="base"/>
            <a:endParaRPr lang="en-US" sz="2000" dirty="0"/>
          </a:p>
          <a:p>
            <a:pPr fontAlgn="base"/>
            <a:r>
              <a:rPr lang="en-US" sz="2000" dirty="0"/>
              <a:t>Wear costly apparel—symbol of submission to the world’s standards</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7010399" y="1371601"/>
            <a:ext cx="4433455" cy="4154984"/>
          </a:xfrm>
          <a:prstGeom prst="rect">
            <a:avLst/>
          </a:prstGeom>
          <a:noFill/>
        </p:spPr>
        <p:txBody>
          <a:bodyPr wrap="square" rtlCol="0">
            <a:spAutoFit/>
          </a:bodyPr>
          <a:lstStyle/>
          <a:p>
            <a:pPr fontAlgn="base"/>
            <a:r>
              <a:rPr lang="en-US" sz="2400" dirty="0"/>
              <a:t>In the true Church, doctrines and beliefs and practices are based not upon the whims and ways of the congregants, or even of its leaders, but rather upon prophecy and revelation, upon truth, upon things as they were and are and are to come D&amp;C 93:24</a:t>
            </a:r>
          </a:p>
          <a:p>
            <a:pPr fontAlgn="base"/>
            <a:endParaRPr lang="en-US" sz="2400" dirty="0"/>
          </a:p>
          <a:p>
            <a:pPr fontAlgn="base"/>
            <a:r>
              <a:rPr lang="en-US" sz="2400" dirty="0"/>
              <a:t>False Churches are built upon false principles and false practices</a:t>
            </a:r>
          </a:p>
        </p:txBody>
      </p:sp>
      <p:pic>
        <p:nvPicPr>
          <p:cNvPr id="4" name="Picture 3">
            <a:extLst>
              <a:ext uri="{FF2B5EF4-FFF2-40B4-BE49-F238E27FC236}">
                <a16:creationId xmlns:a16="http://schemas.microsoft.com/office/drawing/2014/main" id="{6796C1B9-F0D5-4C51-8A6B-2D52DB7E6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382" y="2644230"/>
            <a:ext cx="4286250" cy="3009900"/>
          </a:xfrm>
          <a:prstGeom prst="rect">
            <a:avLst/>
          </a:prstGeom>
        </p:spPr>
      </p:pic>
    </p:spTree>
    <p:extLst>
      <p:ext uri="{BB962C8B-B14F-4D97-AF65-F5344CB8AC3E}">
        <p14:creationId xmlns:p14="http://schemas.microsoft.com/office/powerpoint/2010/main" val="7443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0A53A801-C833-4E24-8461-589704A7F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Gideon </a:t>
            </a:r>
          </a:p>
        </p:txBody>
      </p:sp>
      <p:sp>
        <p:nvSpPr>
          <p:cNvPr id="38" name="TextBox 37"/>
          <p:cNvSpPr txBox="1"/>
          <p:nvPr/>
        </p:nvSpPr>
        <p:spPr>
          <a:xfrm>
            <a:off x="79375" y="6408930"/>
            <a:ext cx="1600200" cy="369332"/>
          </a:xfrm>
          <a:prstGeom prst="rect">
            <a:avLst/>
          </a:prstGeom>
          <a:noFill/>
        </p:spPr>
        <p:txBody>
          <a:bodyPr wrap="square" rtlCol="0">
            <a:spAutoFit/>
          </a:bodyPr>
          <a:lstStyle/>
          <a:p>
            <a:r>
              <a:rPr lang="en-US" dirty="0"/>
              <a:t>Who’s Who</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flipH="1">
            <a:off x="7467601" y="685800"/>
            <a:ext cx="2099441" cy="5524500"/>
            <a:chOff x="398130" y="304800"/>
            <a:chExt cx="2099441" cy="5524500"/>
          </a:xfrm>
        </p:grpSpPr>
        <p:sp>
          <p:nvSpPr>
            <p:cNvPr id="11" name="Cloud 10"/>
            <p:cNvSpPr/>
            <p:nvPr/>
          </p:nvSpPr>
          <p:spPr>
            <a:xfrm>
              <a:off x="762000" y="1828800"/>
              <a:ext cx="1447800" cy="11430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2296205" flipH="1">
              <a:off x="1481194" y="5440657"/>
              <a:ext cx="476614"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Oval 13"/>
            <p:cNvSpPr/>
            <p:nvPr/>
          </p:nvSpPr>
          <p:spPr>
            <a:xfrm rot="20660369" flipH="1">
              <a:off x="1033893" y="5411802"/>
              <a:ext cx="437957"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Flowchart: Manual Operation 14"/>
            <p:cNvSpPr/>
            <p:nvPr/>
          </p:nvSpPr>
          <p:spPr>
            <a:xfrm rot="10800000">
              <a:off x="1464930" y="4191000"/>
              <a:ext cx="45720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0800000">
              <a:off x="1007730" y="41910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8130" y="38862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Oval 17"/>
            <p:cNvSpPr/>
            <p:nvPr/>
          </p:nvSpPr>
          <p:spPr>
            <a:xfrm>
              <a:off x="2074530" y="38100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Flowchart: Manual Operation 18"/>
            <p:cNvSpPr/>
            <p:nvPr/>
          </p:nvSpPr>
          <p:spPr>
            <a:xfrm rot="12304159">
              <a:off x="705818" y="2722125"/>
              <a:ext cx="548201" cy="12954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p:cNvSpPr/>
            <p:nvPr/>
          </p:nvSpPr>
          <p:spPr>
            <a:xfrm rot="9407679">
              <a:off x="1680837" y="2722602"/>
              <a:ext cx="548201" cy="12954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931530" y="2743200"/>
              <a:ext cx="1066800" cy="21336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1219200" y="27432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rot="2093903">
              <a:off x="1630208" y="35242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rot="7482643">
              <a:off x="940913" y="43976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Rectangle 24"/>
            <p:cNvSpPr/>
            <p:nvPr/>
          </p:nvSpPr>
          <p:spPr>
            <a:xfrm>
              <a:off x="1007731" y="3886200"/>
              <a:ext cx="973469"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Pentagon 25"/>
            <p:cNvSpPr/>
            <p:nvPr/>
          </p:nvSpPr>
          <p:spPr>
            <a:xfrm rot="16200000">
              <a:off x="-2059318" y="3143250"/>
              <a:ext cx="5295900" cy="76200"/>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0530" y="3886200"/>
              <a:ext cx="181303"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 name="Oval 27"/>
            <p:cNvSpPr/>
            <p:nvPr/>
          </p:nvSpPr>
          <p:spPr>
            <a:xfrm>
              <a:off x="1007730" y="16002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rot="5400000">
              <a:off x="228600" y="533400"/>
              <a:ext cx="723900" cy="2667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990600" y="1371600"/>
              <a:ext cx="990600" cy="8382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4"/>
            <p:cNvGrpSpPr/>
            <p:nvPr/>
          </p:nvGrpSpPr>
          <p:grpSpPr>
            <a:xfrm>
              <a:off x="990600" y="1905000"/>
              <a:ext cx="1011383" cy="152400"/>
              <a:chOff x="3408217" y="2438400"/>
              <a:chExt cx="1239983" cy="304800"/>
            </a:xfrm>
          </p:grpSpPr>
          <p:sp>
            <p:nvSpPr>
              <p:cNvPr id="32" name="Rectangle 31"/>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3" name="Group 103"/>
              <p:cNvGrpSpPr/>
              <p:nvPr/>
            </p:nvGrpSpPr>
            <p:grpSpPr>
              <a:xfrm>
                <a:off x="3408217" y="2438400"/>
                <a:ext cx="1228437" cy="304800"/>
                <a:chOff x="457200" y="1600200"/>
                <a:chExt cx="8229600" cy="1752600"/>
              </a:xfrm>
              <a:noFill/>
            </p:grpSpPr>
            <p:sp>
              <p:nvSpPr>
                <p:cNvPr id="34" name="Plaque 33"/>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aque 34"/>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aque 35"/>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aque 36"/>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aque 39"/>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aque 40"/>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aque 41"/>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TextBox 42"/>
          <p:cNvSpPr txBox="1"/>
          <p:nvPr/>
        </p:nvSpPr>
        <p:spPr>
          <a:xfrm>
            <a:off x="657122" y="1366897"/>
            <a:ext cx="6786906" cy="5016758"/>
          </a:xfrm>
          <a:prstGeom prst="rect">
            <a:avLst/>
          </a:prstGeom>
          <a:noFill/>
        </p:spPr>
        <p:txBody>
          <a:bodyPr wrap="square" rtlCol="0">
            <a:spAutoFit/>
          </a:bodyPr>
          <a:lstStyle/>
          <a:p>
            <a:pPr fontAlgn="base"/>
            <a:r>
              <a:rPr lang="en-US" sz="2000" dirty="0"/>
              <a:t>He was strong military leader in the army of King Noah</a:t>
            </a:r>
          </a:p>
          <a:p>
            <a:pPr fontAlgn="base"/>
            <a:endParaRPr lang="en-US" sz="2000" dirty="0"/>
          </a:p>
          <a:p>
            <a:pPr fontAlgn="base"/>
            <a:r>
              <a:rPr lang="en-US" sz="2000" dirty="0"/>
              <a:t>He rose to take action against evil</a:t>
            </a:r>
          </a:p>
          <a:p>
            <a:pPr fontAlgn="base"/>
            <a:r>
              <a:rPr lang="en-US" sz="2000" dirty="0"/>
              <a:t>	</a:t>
            </a:r>
          </a:p>
          <a:p>
            <a:pPr fontAlgn="base"/>
            <a:r>
              <a:rPr lang="en-US" sz="2000" dirty="0"/>
              <a:t>He came with King Limhi and his people to the Land of Zarahemla</a:t>
            </a:r>
          </a:p>
          <a:p>
            <a:pPr fontAlgn="base"/>
            <a:endParaRPr lang="en-US" sz="2000" dirty="0"/>
          </a:p>
          <a:p>
            <a:pPr fontAlgn="base"/>
            <a:r>
              <a:rPr lang="en-US" sz="2000" dirty="0"/>
              <a:t>He became a teacher of the people in the Church of God</a:t>
            </a:r>
          </a:p>
          <a:p>
            <a:pPr fontAlgn="base"/>
            <a:endParaRPr lang="en-US" sz="2000" dirty="0"/>
          </a:p>
          <a:p>
            <a:pPr fontAlgn="base"/>
            <a:r>
              <a:rPr lang="en-US" sz="2000" dirty="0"/>
              <a:t>Around 91 BC he challenged arrogant zealot Nehor “with the words of God” (Alma 1:9)</a:t>
            </a:r>
          </a:p>
          <a:p>
            <a:pPr fontAlgn="base"/>
            <a:endParaRPr lang="en-US" sz="2000" dirty="0"/>
          </a:p>
          <a:p>
            <a:pPr fontAlgn="base"/>
            <a:r>
              <a:rPr lang="en-US" sz="2000" dirty="0"/>
              <a:t>Nehor slew Gideon with the sword</a:t>
            </a:r>
          </a:p>
          <a:p>
            <a:pPr fontAlgn="base"/>
            <a:r>
              <a:rPr lang="en-US" sz="2000" dirty="0"/>
              <a:t> </a:t>
            </a:r>
          </a:p>
          <a:p>
            <a:pPr fontAlgn="base"/>
            <a:r>
              <a:rPr lang="en-US" sz="2000" dirty="0"/>
              <a:t>He gave his life in defending the truth</a:t>
            </a:r>
          </a:p>
          <a:p>
            <a:pPr fontAlgn="base"/>
            <a:r>
              <a:rPr lang="en-US" sz="2000" dirty="0"/>
              <a:t> </a:t>
            </a:r>
          </a:p>
        </p:txBody>
      </p:sp>
    </p:spTree>
    <p:extLst>
      <p:ext uri="{BB962C8B-B14F-4D97-AF65-F5344CB8AC3E}">
        <p14:creationId xmlns:p14="http://schemas.microsoft.com/office/powerpoint/2010/main" val="77726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352669-EF5F-4674-8407-C7FB9DDFC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Defenders of the Truth </a:t>
            </a:r>
          </a:p>
        </p:txBody>
      </p:sp>
      <p:sp>
        <p:nvSpPr>
          <p:cNvPr id="38" name="TextBox 37"/>
          <p:cNvSpPr txBox="1"/>
          <p:nvPr/>
        </p:nvSpPr>
        <p:spPr>
          <a:xfrm>
            <a:off x="221095" y="6515457"/>
            <a:ext cx="1600200" cy="369332"/>
          </a:xfrm>
          <a:prstGeom prst="rect">
            <a:avLst/>
          </a:prstGeom>
          <a:noFill/>
        </p:spPr>
        <p:txBody>
          <a:bodyPr wrap="square" rtlCol="0">
            <a:spAutoFit/>
          </a:bodyPr>
          <a:lstStyle/>
          <a:p>
            <a:r>
              <a:rPr lang="en-US" dirty="0"/>
              <a:t>Alma 1:7</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4089497" y="649068"/>
            <a:ext cx="5715000" cy="646331"/>
          </a:xfrm>
          <a:prstGeom prst="rect">
            <a:avLst/>
          </a:prstGeom>
          <a:noFill/>
        </p:spPr>
        <p:txBody>
          <a:bodyPr wrap="square" rtlCol="0">
            <a:spAutoFit/>
          </a:bodyPr>
          <a:lstStyle/>
          <a:p>
            <a:pPr fontAlgn="base"/>
            <a:r>
              <a:rPr lang="en-US" dirty="0"/>
              <a:t>Gideon defends truth and righteousness</a:t>
            </a:r>
          </a:p>
          <a:p>
            <a:pPr fontAlgn="base"/>
            <a:r>
              <a:rPr lang="en-US" dirty="0"/>
              <a:t> </a:t>
            </a:r>
          </a:p>
        </p:txBody>
      </p:sp>
      <p:sp>
        <p:nvSpPr>
          <p:cNvPr id="39" name="TextBox 38"/>
          <p:cNvSpPr txBox="1"/>
          <p:nvPr/>
        </p:nvSpPr>
        <p:spPr>
          <a:xfrm>
            <a:off x="581891" y="1295400"/>
            <a:ext cx="6580909" cy="2862322"/>
          </a:xfrm>
          <a:prstGeom prst="rect">
            <a:avLst/>
          </a:prstGeom>
          <a:noFill/>
        </p:spPr>
        <p:txBody>
          <a:bodyPr wrap="square" rtlCol="0">
            <a:spAutoFit/>
          </a:bodyPr>
          <a:lstStyle/>
          <a:p>
            <a:pPr fontAlgn="base"/>
            <a:r>
              <a:rPr lang="en-US" b="1" dirty="0"/>
              <a:t>B.H. Roberts</a:t>
            </a:r>
          </a:p>
          <a:p>
            <a:pPr fontAlgn="base"/>
            <a:r>
              <a:rPr lang="en-US" dirty="0"/>
              <a:t>A Great Defender of the Book of Mormon</a:t>
            </a:r>
          </a:p>
          <a:p>
            <a:pPr fontAlgn="base"/>
            <a:r>
              <a:rPr lang="en-US" dirty="0"/>
              <a:t>Born in 1857— </a:t>
            </a:r>
            <a:r>
              <a:rPr lang="en-US" dirty="0" err="1"/>
              <a:t>Wolverhampton</a:t>
            </a:r>
            <a:r>
              <a:rPr lang="en-US" dirty="0"/>
              <a:t>, England</a:t>
            </a:r>
          </a:p>
          <a:p>
            <a:pPr fontAlgn="base"/>
            <a:r>
              <a:rPr lang="en-US" dirty="0"/>
              <a:t>At age 5 his covenant mother left him in foster care and immigrated to the states</a:t>
            </a:r>
          </a:p>
          <a:p>
            <a:pPr fontAlgn="base"/>
            <a:r>
              <a:rPr lang="en-US" dirty="0"/>
              <a:t>At age 10 he too reached Utah and moved from one mining camp to another, remaining illiterate until his mid-teens. </a:t>
            </a:r>
          </a:p>
          <a:p>
            <a:pPr fontAlgn="base"/>
            <a:r>
              <a:rPr lang="en-US" dirty="0"/>
              <a:t>His only formal schooling was one year at the University of Deseret.</a:t>
            </a:r>
          </a:p>
          <a:p>
            <a:pPr fontAlgn="base"/>
            <a:r>
              <a:rPr lang="en-US" dirty="0"/>
              <a:t>He became the author of the 3,400-page </a:t>
            </a:r>
          </a:p>
          <a:p>
            <a:pPr fontAlgn="base"/>
            <a:endParaRPr lang="en-US" i="1" dirty="0"/>
          </a:p>
        </p:txBody>
      </p:sp>
      <p:pic>
        <p:nvPicPr>
          <p:cNvPr id="30722" name="Picture 2" descr="http://www.osaywhatistruth.com/BH2.jpg"/>
          <p:cNvPicPr>
            <a:picLocks noChangeAspect="1" noChangeArrowheads="1"/>
          </p:cNvPicPr>
          <p:nvPr/>
        </p:nvPicPr>
        <p:blipFill>
          <a:blip r:embed="rId3" cstate="print"/>
          <a:srcRect/>
          <a:stretch>
            <a:fillRect/>
          </a:stretch>
        </p:blipFill>
        <p:spPr bwMode="auto">
          <a:xfrm>
            <a:off x="7315201" y="1371600"/>
            <a:ext cx="2124075" cy="2857500"/>
          </a:xfrm>
          <a:prstGeom prst="rect">
            <a:avLst/>
          </a:prstGeom>
          <a:noFill/>
        </p:spPr>
      </p:pic>
      <p:sp>
        <p:nvSpPr>
          <p:cNvPr id="44" name="TextBox 43"/>
          <p:cNvSpPr txBox="1"/>
          <p:nvPr/>
        </p:nvSpPr>
        <p:spPr>
          <a:xfrm>
            <a:off x="4557474" y="4212788"/>
            <a:ext cx="6096000" cy="2308324"/>
          </a:xfrm>
          <a:prstGeom prst="rect">
            <a:avLst/>
          </a:prstGeom>
          <a:noFill/>
        </p:spPr>
        <p:txBody>
          <a:bodyPr wrap="square" rtlCol="0">
            <a:spAutoFit/>
          </a:bodyPr>
          <a:lstStyle/>
          <a:p>
            <a:pPr fontAlgn="base"/>
            <a:r>
              <a:rPr lang="en-US" b="1" dirty="0"/>
              <a:t>John Taylor</a:t>
            </a:r>
          </a:p>
          <a:p>
            <a:pPr fontAlgn="base"/>
            <a:r>
              <a:rPr lang="en-US" dirty="0"/>
              <a:t>Defender of the principles of the gospel</a:t>
            </a:r>
          </a:p>
          <a:p>
            <a:pPr fontAlgn="base"/>
            <a:r>
              <a:rPr lang="en-US" dirty="0"/>
              <a:t>He became known as ‘Defender of the Faith’ and also as the ‘Champion of Liberty’” </a:t>
            </a:r>
          </a:p>
          <a:p>
            <a:pPr fontAlgn="base"/>
            <a:endParaRPr lang="en-US" dirty="0"/>
          </a:p>
          <a:p>
            <a:pPr fontAlgn="base"/>
            <a:r>
              <a:rPr lang="en-US" dirty="0"/>
              <a:t>In his courage and faithfulness we learn how to respond, how to be faithful, and we find how to become defenders of the faith and champions of righteousness ourselves.</a:t>
            </a:r>
          </a:p>
        </p:txBody>
      </p:sp>
      <p:pic>
        <p:nvPicPr>
          <p:cNvPr id="30724" name="Picture 4" descr="http://www.lds.org/bc/content/shared/content/images/gospel-library/manual/32502/33-01.gif"/>
          <p:cNvPicPr>
            <a:picLocks noChangeAspect="1" noChangeArrowheads="1"/>
          </p:cNvPicPr>
          <p:nvPr/>
        </p:nvPicPr>
        <p:blipFill>
          <a:blip r:embed="rId4" cstate="print"/>
          <a:srcRect/>
          <a:stretch>
            <a:fillRect/>
          </a:stretch>
        </p:blipFill>
        <p:spPr bwMode="auto">
          <a:xfrm>
            <a:off x="2441672" y="4498137"/>
            <a:ext cx="1647825" cy="2113382"/>
          </a:xfrm>
          <a:prstGeom prst="rect">
            <a:avLst/>
          </a:prstGeom>
          <a:noFill/>
        </p:spPr>
      </p:pic>
    </p:spTree>
    <p:extLst>
      <p:ext uri="{BB962C8B-B14F-4D97-AF65-F5344CB8AC3E}">
        <p14:creationId xmlns:p14="http://schemas.microsoft.com/office/powerpoint/2010/main" val="98850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22"/>
                                        </p:tgtEl>
                                        <p:attrNameLst>
                                          <p:attrName>style.visibility</p:attrName>
                                        </p:attrNameLst>
                                      </p:cBhvr>
                                      <p:to>
                                        <p:strVal val="visible"/>
                                      </p:to>
                                    </p:set>
                                    <p:animEffect transition="in" filter="fade">
                                      <p:cBhvr>
                                        <p:cTn id="9" dur="2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0724"/>
                                        </p:tgtEl>
                                        <p:attrNameLst>
                                          <p:attrName>style.visibility</p:attrName>
                                        </p:attrNameLst>
                                      </p:cBhvr>
                                      <p:to>
                                        <p:strVal val="visible"/>
                                      </p:to>
                                    </p:set>
                                    <p:animEffect transition="in" filter="fade">
                                      <p:cBhvr>
                                        <p:cTn id="16"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7AA534-A36B-4032-B01C-F5AA4CCEB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Gideon Defends the Truth</a:t>
            </a:r>
          </a:p>
        </p:txBody>
      </p:sp>
      <p:sp>
        <p:nvSpPr>
          <p:cNvPr id="38" name="TextBox 37"/>
          <p:cNvSpPr txBox="1"/>
          <p:nvPr/>
        </p:nvSpPr>
        <p:spPr>
          <a:xfrm>
            <a:off x="79470" y="6452682"/>
            <a:ext cx="1600200" cy="369332"/>
          </a:xfrm>
          <a:prstGeom prst="rect">
            <a:avLst/>
          </a:prstGeom>
          <a:noFill/>
        </p:spPr>
        <p:txBody>
          <a:bodyPr wrap="square" rtlCol="0">
            <a:spAutoFit/>
          </a:bodyPr>
          <a:lstStyle/>
          <a:p>
            <a:r>
              <a:rPr lang="en-US" dirty="0"/>
              <a:t>Alma 1:7-9</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52018" y="920621"/>
            <a:ext cx="5715000" cy="1938992"/>
          </a:xfrm>
          <a:prstGeom prst="rect">
            <a:avLst/>
          </a:prstGeom>
          <a:noFill/>
        </p:spPr>
        <p:txBody>
          <a:bodyPr wrap="square" rtlCol="0">
            <a:spAutoFit/>
          </a:bodyPr>
          <a:lstStyle/>
          <a:p>
            <a:pPr fontAlgn="base"/>
            <a:r>
              <a:rPr lang="en-US" sz="2000" dirty="0"/>
              <a:t>“…he [Nehor] met a man who belonged to the church of God, yea, even one of their teachers; and he began to contend with him sharply, that he might lead away the people of the church; but the man withstood him, admonishing him with the</a:t>
            </a:r>
            <a:r>
              <a:rPr lang="en-US" sz="2000" baseline="30000" dirty="0"/>
              <a:t> </a:t>
            </a:r>
            <a:r>
              <a:rPr lang="en-US" sz="2000" dirty="0"/>
              <a:t>words of God.</a:t>
            </a:r>
          </a:p>
          <a:p>
            <a:pPr fontAlgn="base"/>
            <a:endParaRPr lang="en-US" sz="2000" dirty="0"/>
          </a:p>
        </p:txBody>
      </p:sp>
      <p:sp>
        <p:nvSpPr>
          <p:cNvPr id="8" name="Rectangle 7">
            <a:extLst>
              <a:ext uri="{FF2B5EF4-FFF2-40B4-BE49-F238E27FC236}">
                <a16:creationId xmlns:a16="http://schemas.microsoft.com/office/drawing/2014/main" id="{A9DD8B85-1F7F-4136-AE8A-1C7304E25B1C}"/>
              </a:ext>
            </a:extLst>
          </p:cNvPr>
          <p:cNvSpPr/>
          <p:nvPr/>
        </p:nvSpPr>
        <p:spPr>
          <a:xfrm>
            <a:off x="4680737" y="4302621"/>
            <a:ext cx="7151044" cy="2308324"/>
          </a:xfrm>
          <a:prstGeom prst="rect">
            <a:avLst/>
          </a:prstGeom>
        </p:spPr>
        <p:txBody>
          <a:bodyPr wrap="square">
            <a:spAutoFit/>
          </a:bodyPr>
          <a:lstStyle/>
          <a:p>
            <a:pPr fontAlgn="base"/>
            <a:r>
              <a:rPr lang="en-US" dirty="0"/>
              <a:t>Now the name of the man was Gideon; and it was he who was an instrument in the hands of God in delivering the people of </a:t>
            </a:r>
            <a:r>
              <a:rPr lang="en-US" dirty="0" err="1"/>
              <a:t>Limhi</a:t>
            </a:r>
            <a:r>
              <a:rPr lang="en-US" dirty="0"/>
              <a:t> out of bondage.</a:t>
            </a:r>
          </a:p>
          <a:p>
            <a:pPr fontAlgn="base"/>
            <a:endParaRPr lang="en-US" dirty="0"/>
          </a:p>
          <a:p>
            <a:pPr fontAlgn="base"/>
            <a:r>
              <a:rPr lang="en-US" dirty="0"/>
              <a:t>Now, because Gideon withstood him with the words of God he was wroth with Gideon, and drew his sword and began to smite him. Now Gideon being stricken with many years, therefore he was not able to withstand his blows, therefore he was slain by the sword.”</a:t>
            </a:r>
          </a:p>
        </p:txBody>
      </p:sp>
      <p:grpSp>
        <p:nvGrpSpPr>
          <p:cNvPr id="11" name="Group 10">
            <a:extLst>
              <a:ext uri="{FF2B5EF4-FFF2-40B4-BE49-F238E27FC236}">
                <a16:creationId xmlns:a16="http://schemas.microsoft.com/office/drawing/2014/main" id="{1250C5AC-75B3-4967-99FE-DFB67EC323D0}"/>
              </a:ext>
            </a:extLst>
          </p:cNvPr>
          <p:cNvGrpSpPr/>
          <p:nvPr/>
        </p:nvGrpSpPr>
        <p:grpSpPr>
          <a:xfrm>
            <a:off x="952018" y="2661216"/>
            <a:ext cx="3105089" cy="3662288"/>
            <a:chOff x="952018" y="2661216"/>
            <a:chExt cx="3105089" cy="3662288"/>
          </a:xfrm>
        </p:grpSpPr>
        <p:pic>
          <p:nvPicPr>
            <p:cNvPr id="3" name="Picture 2">
              <a:extLst>
                <a:ext uri="{FF2B5EF4-FFF2-40B4-BE49-F238E27FC236}">
                  <a16:creationId xmlns:a16="http://schemas.microsoft.com/office/drawing/2014/main" id="{7EE437EC-3E5E-4FBA-8D2D-8463304A2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31" y="2661216"/>
              <a:ext cx="3054676" cy="3402589"/>
            </a:xfrm>
            <a:prstGeom prst="rect">
              <a:avLst/>
            </a:prstGeom>
          </p:spPr>
        </p:pic>
        <p:sp>
          <p:nvSpPr>
            <p:cNvPr id="16" name="TextBox 15">
              <a:extLst>
                <a:ext uri="{FF2B5EF4-FFF2-40B4-BE49-F238E27FC236}">
                  <a16:creationId xmlns:a16="http://schemas.microsoft.com/office/drawing/2014/main" id="{0FAD84FE-7290-4B96-B9D1-F1D6C0FD67F1}"/>
                </a:ext>
              </a:extLst>
            </p:cNvPr>
            <p:cNvSpPr txBox="1"/>
            <p:nvPr/>
          </p:nvSpPr>
          <p:spPr>
            <a:xfrm>
              <a:off x="952018" y="6092672"/>
              <a:ext cx="2565822" cy="230832"/>
            </a:xfrm>
            <a:prstGeom prst="rect">
              <a:avLst/>
            </a:prstGeom>
            <a:noFill/>
          </p:spPr>
          <p:txBody>
            <a:bodyPr wrap="square" rtlCol="0">
              <a:spAutoFit/>
            </a:bodyPr>
            <a:lstStyle/>
            <a:p>
              <a:r>
                <a:rPr lang="en-US" sz="900" dirty="0"/>
                <a:t>James H. </a:t>
              </a:r>
              <a:r>
                <a:rPr lang="en-US" sz="900" dirty="0" err="1"/>
                <a:t>Fullmer</a:t>
              </a:r>
              <a:endParaRPr lang="en-US" sz="900" dirty="0"/>
            </a:p>
          </p:txBody>
        </p:sp>
      </p:grpSp>
      <p:grpSp>
        <p:nvGrpSpPr>
          <p:cNvPr id="9" name="Group 8">
            <a:extLst>
              <a:ext uri="{FF2B5EF4-FFF2-40B4-BE49-F238E27FC236}">
                <a16:creationId xmlns:a16="http://schemas.microsoft.com/office/drawing/2014/main" id="{497CFB6B-0C0B-46C3-B7F8-A93A0C9F5AF1}"/>
              </a:ext>
            </a:extLst>
          </p:cNvPr>
          <p:cNvGrpSpPr/>
          <p:nvPr/>
        </p:nvGrpSpPr>
        <p:grpSpPr>
          <a:xfrm>
            <a:off x="7475210" y="769442"/>
            <a:ext cx="2746664" cy="3509019"/>
            <a:chOff x="7475210" y="769442"/>
            <a:chExt cx="2746664" cy="3509019"/>
          </a:xfrm>
        </p:grpSpPr>
        <p:pic>
          <p:nvPicPr>
            <p:cNvPr id="7" name="Picture 6">
              <a:extLst>
                <a:ext uri="{FF2B5EF4-FFF2-40B4-BE49-F238E27FC236}">
                  <a16:creationId xmlns:a16="http://schemas.microsoft.com/office/drawing/2014/main" id="{41E4A5C7-B68B-42B7-BF86-EA513B6A5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774" y="769442"/>
              <a:ext cx="2705100" cy="3286125"/>
            </a:xfrm>
            <a:prstGeom prst="rect">
              <a:avLst/>
            </a:prstGeom>
          </p:spPr>
        </p:pic>
        <p:sp>
          <p:nvSpPr>
            <p:cNvPr id="17" name="TextBox 16">
              <a:extLst>
                <a:ext uri="{FF2B5EF4-FFF2-40B4-BE49-F238E27FC236}">
                  <a16:creationId xmlns:a16="http://schemas.microsoft.com/office/drawing/2014/main" id="{B2567177-9CCB-4479-BC23-DCD93E78D550}"/>
                </a:ext>
              </a:extLst>
            </p:cNvPr>
            <p:cNvSpPr txBox="1"/>
            <p:nvPr/>
          </p:nvSpPr>
          <p:spPr>
            <a:xfrm>
              <a:off x="7475210" y="4047629"/>
              <a:ext cx="2565822" cy="230832"/>
            </a:xfrm>
            <a:prstGeom prst="rect">
              <a:avLst/>
            </a:prstGeom>
            <a:noFill/>
          </p:spPr>
          <p:txBody>
            <a:bodyPr wrap="square" rtlCol="0">
              <a:spAutoFit/>
            </a:bodyPr>
            <a:lstStyle/>
            <a:p>
              <a:r>
                <a:rPr lang="en-US" sz="900" dirty="0"/>
                <a:t>James H. </a:t>
              </a:r>
              <a:r>
                <a:rPr lang="en-US" sz="900" dirty="0" err="1"/>
                <a:t>Fullmer</a:t>
              </a:r>
              <a:endParaRPr lang="en-US" sz="900" dirty="0"/>
            </a:p>
          </p:txBody>
        </p:sp>
      </p:grpSp>
    </p:spTree>
    <p:extLst>
      <p:ext uri="{BB962C8B-B14F-4D97-AF65-F5344CB8AC3E}">
        <p14:creationId xmlns:p14="http://schemas.microsoft.com/office/powerpoint/2010/main" val="408391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2D93FC6-9D5D-4830-AB08-6FC48DFBD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Punishment for Murder</a:t>
            </a:r>
          </a:p>
        </p:txBody>
      </p:sp>
      <p:sp>
        <p:nvSpPr>
          <p:cNvPr id="38" name="TextBox 37"/>
          <p:cNvSpPr txBox="1"/>
          <p:nvPr/>
        </p:nvSpPr>
        <p:spPr>
          <a:xfrm>
            <a:off x="152400" y="6452681"/>
            <a:ext cx="1600200" cy="369332"/>
          </a:xfrm>
          <a:prstGeom prst="rect">
            <a:avLst/>
          </a:prstGeom>
          <a:noFill/>
        </p:spPr>
        <p:txBody>
          <a:bodyPr wrap="square" rtlCol="0">
            <a:spAutoFit/>
          </a:bodyPr>
          <a:lstStyle/>
          <a:p>
            <a:r>
              <a:rPr lang="en-US" dirty="0"/>
              <a:t>Alma 1:11-15</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3029309" y="896714"/>
            <a:ext cx="8029755" cy="400110"/>
          </a:xfrm>
          <a:prstGeom prst="rect">
            <a:avLst/>
          </a:prstGeom>
          <a:noFill/>
        </p:spPr>
        <p:txBody>
          <a:bodyPr wrap="square" rtlCol="0">
            <a:spAutoFit/>
          </a:bodyPr>
          <a:lstStyle/>
          <a:p>
            <a:pPr fontAlgn="base"/>
            <a:r>
              <a:rPr lang="en-US" sz="2000" dirty="0"/>
              <a:t>Nehor was taken for murder to stand in judgment to Alma</a:t>
            </a:r>
          </a:p>
        </p:txBody>
      </p:sp>
      <p:sp>
        <p:nvSpPr>
          <p:cNvPr id="11" name="Rectangle 10"/>
          <p:cNvSpPr/>
          <p:nvPr/>
        </p:nvSpPr>
        <p:spPr>
          <a:xfrm>
            <a:off x="297701" y="2469106"/>
            <a:ext cx="3373348" cy="1569660"/>
          </a:xfrm>
          <a:prstGeom prst="rect">
            <a:avLst/>
          </a:prstGeom>
        </p:spPr>
        <p:txBody>
          <a:bodyPr wrap="square">
            <a:spAutoFit/>
          </a:bodyPr>
          <a:lstStyle/>
          <a:p>
            <a:r>
              <a:rPr lang="en-US" sz="2400" dirty="0"/>
              <a:t>Alma had said that this was the first time that </a:t>
            </a:r>
            <a:r>
              <a:rPr lang="en-US" sz="2400" dirty="0" err="1"/>
              <a:t>priestcraft</a:t>
            </a:r>
            <a:r>
              <a:rPr lang="en-US" sz="2400" dirty="0"/>
              <a:t> had been introduced to the people</a:t>
            </a:r>
          </a:p>
        </p:txBody>
      </p:sp>
      <p:sp>
        <p:nvSpPr>
          <p:cNvPr id="14" name="Rectangle 13"/>
          <p:cNvSpPr/>
          <p:nvPr/>
        </p:nvSpPr>
        <p:spPr>
          <a:xfrm>
            <a:off x="8815387" y="2459504"/>
            <a:ext cx="3124200" cy="1569660"/>
          </a:xfrm>
          <a:prstGeom prst="rect">
            <a:avLst/>
          </a:prstGeom>
        </p:spPr>
        <p:txBody>
          <a:bodyPr wrap="square">
            <a:spAutoFit/>
          </a:bodyPr>
          <a:lstStyle/>
          <a:p>
            <a:r>
              <a:rPr lang="en-US" sz="2400" dirty="0"/>
              <a:t>Alma condemns Nehor to die according to the laws—he suffered an “ignominious” death.</a:t>
            </a:r>
          </a:p>
        </p:txBody>
      </p:sp>
      <p:pic>
        <p:nvPicPr>
          <p:cNvPr id="3" name="Picture 2">
            <a:extLst>
              <a:ext uri="{FF2B5EF4-FFF2-40B4-BE49-F238E27FC236}">
                <a16:creationId xmlns:a16="http://schemas.microsoft.com/office/drawing/2014/main" id="{AA81FCD1-43A0-4C72-9BE5-389249D52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025" y="1666156"/>
            <a:ext cx="4933950" cy="3086100"/>
          </a:xfrm>
          <a:prstGeom prst="rect">
            <a:avLst/>
          </a:prstGeom>
        </p:spPr>
      </p:pic>
    </p:spTree>
    <p:extLst>
      <p:ext uri="{BB962C8B-B14F-4D97-AF65-F5344CB8AC3E}">
        <p14:creationId xmlns:p14="http://schemas.microsoft.com/office/powerpoint/2010/main" val="9183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868575-B900-4F9C-B02C-4D3265154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 name="Rectangle 2"/>
          <p:cNvSpPr/>
          <p:nvPr/>
        </p:nvSpPr>
        <p:spPr>
          <a:xfrm>
            <a:off x="301336" y="900765"/>
            <a:ext cx="7661564" cy="5632311"/>
          </a:xfrm>
          <a:prstGeom prst="rect">
            <a:avLst/>
          </a:prstGeom>
        </p:spPr>
        <p:txBody>
          <a:bodyPr wrap="square">
            <a:spAutoFit/>
          </a:bodyPr>
          <a:lstStyle/>
          <a:p>
            <a:pPr fontAlgn="base"/>
            <a:r>
              <a:rPr lang="en-US" sz="2000" dirty="0"/>
              <a:t>In 1889 the First Presidency and the Quorum of the Twelve Apostles published an official declaration on capital punishment:</a:t>
            </a:r>
          </a:p>
          <a:p>
            <a:pPr fontAlgn="base"/>
            <a:r>
              <a:rPr lang="en-US" sz="2000" dirty="0"/>
              <a:t>“We solemnly make the following declarations, viz.:</a:t>
            </a:r>
          </a:p>
          <a:p>
            <a:pPr fontAlgn="base"/>
            <a:r>
              <a:rPr lang="en-US" sz="2000" dirty="0"/>
              <a:t>“That this Church views the shedding of human blood with the utmost abhorrence. That we regard the killing of human beings, except in conformity with the civil law, as a capital crime which should be punished by shedding the blood of the criminal, after a public trial before a legally constituted court of the land. …</a:t>
            </a:r>
          </a:p>
          <a:p>
            <a:pPr fontAlgn="base"/>
            <a:r>
              <a:rPr lang="en-US" sz="2000" dirty="0"/>
              <a:t>“… Offenders against life and property [should] be delivered up to and tried by the laws of the land”</a:t>
            </a:r>
          </a:p>
          <a:p>
            <a:pPr fontAlgn="base"/>
            <a:endParaRPr lang="en-US" sz="2000" dirty="0"/>
          </a:p>
          <a:p>
            <a:pPr fontAlgn="base"/>
            <a:endParaRPr lang="en-US" sz="2000" dirty="0"/>
          </a:p>
          <a:p>
            <a:pPr fontAlgn="base"/>
            <a:r>
              <a:rPr lang="en-US" sz="2000" dirty="0"/>
              <a:t>The Church has recently published the following official statement on capital punishment: “The Church of Jesus Christ of Latter-day Saints regards the question of whether and in what circumstances the state should impose capital punishment as a matter to be decided solely by the prescribed processes of civil law. We neither promote nor oppose capital punishment” July 23, 2012</a:t>
            </a:r>
          </a:p>
        </p:txBody>
      </p:sp>
      <p:sp>
        <p:nvSpPr>
          <p:cNvPr id="5" name="TextBox 4"/>
          <p:cNvSpPr txBox="1"/>
          <p:nvPr/>
        </p:nvSpPr>
        <p:spPr>
          <a:xfrm>
            <a:off x="1524000" y="0"/>
            <a:ext cx="9144000" cy="1446550"/>
          </a:xfrm>
          <a:prstGeom prst="rect">
            <a:avLst/>
          </a:prstGeom>
          <a:noFill/>
        </p:spPr>
        <p:txBody>
          <a:bodyPr wrap="square" rtlCol="0">
            <a:spAutoFit/>
          </a:bodyPr>
          <a:lstStyle/>
          <a:p>
            <a:pPr algn="ctr"/>
            <a:r>
              <a:rPr lang="en-US" sz="4400" dirty="0">
                <a:latin typeface="Bernard MT Condensed" pitchFamily="18" charset="0"/>
              </a:rPr>
              <a:t>Capital Punishment </a:t>
            </a:r>
          </a:p>
          <a:p>
            <a:pPr algn="ctr"/>
            <a:endParaRPr lang="en-US" sz="4400" dirty="0">
              <a:latin typeface="Bernard MT Condensed" pitchFamily="18" charset="0"/>
            </a:endParaRPr>
          </a:p>
        </p:txBody>
      </p:sp>
      <p:pic>
        <p:nvPicPr>
          <p:cNvPr id="7" name="Picture 6">
            <a:extLst>
              <a:ext uri="{FF2B5EF4-FFF2-40B4-BE49-F238E27FC236}">
                <a16:creationId xmlns:a16="http://schemas.microsoft.com/office/drawing/2014/main" id="{85EBA2E3-8B6A-4AF6-A6EA-ACCE5ABBB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614" y="2561063"/>
            <a:ext cx="3810000" cy="2857500"/>
          </a:xfrm>
          <a:prstGeom prst="rect">
            <a:avLst/>
          </a:prstGeom>
        </p:spPr>
      </p:pic>
      <p:sp>
        <p:nvSpPr>
          <p:cNvPr id="2" name="Rectangle 1">
            <a:extLst>
              <a:ext uri="{FF2B5EF4-FFF2-40B4-BE49-F238E27FC236}">
                <a16:creationId xmlns:a16="http://schemas.microsoft.com/office/drawing/2014/main" id="{B439571B-4AAA-4FD8-912A-38C9F9041535}"/>
              </a:ext>
            </a:extLst>
          </p:cNvPr>
          <p:cNvSpPr/>
          <p:nvPr/>
        </p:nvSpPr>
        <p:spPr>
          <a:xfrm>
            <a:off x="6362968" y="6466464"/>
            <a:ext cx="5829032" cy="369332"/>
          </a:xfrm>
          <a:prstGeom prst="rect">
            <a:avLst/>
          </a:prstGeom>
        </p:spPr>
        <p:txBody>
          <a:bodyPr wrap="none">
            <a:spAutoFit/>
          </a:bodyPr>
          <a:lstStyle/>
          <a:p>
            <a:r>
              <a:rPr lang="en-US" dirty="0"/>
              <a:t>(“Official Declaration,” </a:t>
            </a:r>
            <a:r>
              <a:rPr lang="en-US" i="1" dirty="0"/>
              <a:t>Millennial Star,</a:t>
            </a:r>
            <a:r>
              <a:rPr lang="en-US" dirty="0"/>
              <a:t> Jan. 20, 1890, 33–34).</a:t>
            </a:r>
          </a:p>
        </p:txBody>
      </p:sp>
    </p:spTree>
    <p:extLst>
      <p:ext uri="{BB962C8B-B14F-4D97-AF65-F5344CB8AC3E}">
        <p14:creationId xmlns:p14="http://schemas.microsoft.com/office/powerpoint/2010/main" val="344432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BB0CF4-C39F-43F2-8443-7DDDB65BC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4648200" y="1"/>
            <a:ext cx="2971800" cy="769441"/>
          </a:xfrm>
          <a:prstGeom prst="rect">
            <a:avLst/>
          </a:prstGeom>
          <a:noFill/>
        </p:spPr>
        <p:txBody>
          <a:bodyPr wrap="square" rtlCol="0">
            <a:spAutoFit/>
          </a:bodyPr>
          <a:lstStyle/>
          <a:p>
            <a:pPr algn="ctr"/>
            <a:r>
              <a:rPr lang="en-US" sz="4400" dirty="0">
                <a:latin typeface="Bernard MT Condensed" pitchFamily="18" charset="0"/>
              </a:rPr>
              <a:t>Alma</a:t>
            </a:r>
          </a:p>
        </p:txBody>
      </p:sp>
      <p:sp>
        <p:nvSpPr>
          <p:cNvPr id="21" name="TextBox 20"/>
          <p:cNvSpPr txBox="1"/>
          <p:nvPr/>
        </p:nvSpPr>
        <p:spPr>
          <a:xfrm>
            <a:off x="11045772" y="6550223"/>
            <a:ext cx="1371600" cy="307777"/>
          </a:xfrm>
          <a:prstGeom prst="rect">
            <a:avLst/>
          </a:prstGeom>
          <a:noFill/>
        </p:spPr>
        <p:txBody>
          <a:bodyPr wrap="square" rtlCol="0">
            <a:spAutoFit/>
          </a:bodyPr>
          <a:lstStyle/>
          <a:p>
            <a:r>
              <a:rPr lang="en-US" sz="1400" dirty="0"/>
              <a:t>Who’s Who</a:t>
            </a:r>
          </a:p>
        </p:txBody>
      </p:sp>
      <p:grpSp>
        <p:nvGrpSpPr>
          <p:cNvPr id="23" name="Group 22"/>
          <p:cNvGrpSpPr/>
          <p:nvPr/>
        </p:nvGrpSpPr>
        <p:grpSpPr>
          <a:xfrm>
            <a:off x="9410700" y="1378527"/>
            <a:ext cx="1828800" cy="4343400"/>
            <a:chOff x="3429000" y="1066800"/>
            <a:chExt cx="1524000" cy="3766449"/>
          </a:xfrm>
        </p:grpSpPr>
        <p:grpSp>
          <p:nvGrpSpPr>
            <p:cNvPr id="24" name="Group 49"/>
            <p:cNvGrpSpPr/>
            <p:nvPr/>
          </p:nvGrpSpPr>
          <p:grpSpPr>
            <a:xfrm rot="9550070">
              <a:off x="4213978" y="4219465"/>
              <a:ext cx="304800" cy="613784"/>
              <a:chOff x="1295400" y="4546730"/>
              <a:chExt cx="409568" cy="689984"/>
            </a:xfrm>
          </p:grpSpPr>
          <p:sp>
            <p:nvSpPr>
              <p:cNvPr id="84" name="Oval 83"/>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2"/>
            <p:cNvGrpSpPr/>
            <p:nvPr/>
          </p:nvGrpSpPr>
          <p:grpSpPr>
            <a:xfrm rot="15885139">
              <a:off x="3977145" y="4210668"/>
              <a:ext cx="304800" cy="613784"/>
              <a:chOff x="1295400" y="4546730"/>
              <a:chExt cx="409568" cy="689984"/>
            </a:xfrm>
          </p:grpSpPr>
          <p:sp>
            <p:nvSpPr>
              <p:cNvPr id="82"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rapezoid 25"/>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1"/>
            <p:cNvGrpSpPr/>
            <p:nvPr/>
          </p:nvGrpSpPr>
          <p:grpSpPr>
            <a:xfrm rot="21151532">
              <a:off x="4409671" y="1410436"/>
              <a:ext cx="343204" cy="757299"/>
              <a:chOff x="1434718" y="4935165"/>
              <a:chExt cx="343204" cy="757299"/>
            </a:xfrm>
          </p:grpSpPr>
          <p:sp>
            <p:nvSpPr>
              <p:cNvPr id="79" name="Moon 7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9"/>
            <p:cNvGrpSpPr/>
            <p:nvPr/>
          </p:nvGrpSpPr>
          <p:grpSpPr>
            <a:xfrm rot="1653802">
              <a:off x="3690953" y="1480868"/>
              <a:ext cx="343204" cy="757299"/>
              <a:chOff x="1434718" y="4935165"/>
              <a:chExt cx="343204" cy="757299"/>
            </a:xfrm>
          </p:grpSpPr>
          <p:sp>
            <p:nvSpPr>
              <p:cNvPr id="76" name="Moon 75"/>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48"/>
            <p:cNvGrpSpPr/>
            <p:nvPr/>
          </p:nvGrpSpPr>
          <p:grpSpPr>
            <a:xfrm>
              <a:off x="3890818" y="3982130"/>
              <a:ext cx="609600" cy="164123"/>
              <a:chOff x="553453" y="4798401"/>
              <a:chExt cx="1858183" cy="519282"/>
            </a:xfrm>
          </p:grpSpPr>
          <p:sp>
            <p:nvSpPr>
              <p:cNvPr id="71" name="Frame 70"/>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ame 74"/>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53"/>
            <p:cNvGrpSpPr/>
            <p:nvPr/>
          </p:nvGrpSpPr>
          <p:grpSpPr>
            <a:xfrm rot="1653802">
              <a:off x="3691791" y="1315553"/>
              <a:ext cx="243277" cy="536804"/>
              <a:chOff x="1434718" y="4935165"/>
              <a:chExt cx="343204" cy="757299"/>
            </a:xfrm>
          </p:grpSpPr>
          <p:sp>
            <p:nvSpPr>
              <p:cNvPr id="68" name="Moon 6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57"/>
            <p:cNvGrpSpPr/>
            <p:nvPr/>
          </p:nvGrpSpPr>
          <p:grpSpPr>
            <a:xfrm rot="20849912">
              <a:off x="4551016" y="1309696"/>
              <a:ext cx="243277" cy="536804"/>
              <a:chOff x="1434718" y="4935165"/>
              <a:chExt cx="343204" cy="757299"/>
            </a:xfrm>
          </p:grpSpPr>
          <p:sp>
            <p:nvSpPr>
              <p:cNvPr id="65" name="Moon 64"/>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ounded Rectangle 63"/>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p:cNvSpPr txBox="1"/>
          <p:nvPr/>
        </p:nvSpPr>
        <p:spPr>
          <a:xfrm>
            <a:off x="138545" y="610136"/>
            <a:ext cx="9023611" cy="6247864"/>
          </a:xfrm>
          <a:prstGeom prst="rect">
            <a:avLst/>
          </a:prstGeom>
          <a:noFill/>
        </p:spPr>
        <p:txBody>
          <a:bodyPr wrap="square" rtlCol="0">
            <a:spAutoFit/>
          </a:bodyPr>
          <a:lstStyle/>
          <a:p>
            <a:r>
              <a:rPr lang="en-US" sz="1600" b="1" dirty="0"/>
              <a:t>He was the son of Alma the Elder</a:t>
            </a:r>
          </a:p>
          <a:p>
            <a:endParaRPr lang="en-US" sz="1600" b="1" dirty="0"/>
          </a:p>
          <a:p>
            <a:r>
              <a:rPr lang="en-US" sz="1600" b="1" dirty="0"/>
              <a:t>He was ‘numbered among the unbelievers’ (Mosiah 27:8)</a:t>
            </a:r>
          </a:p>
          <a:p>
            <a:endParaRPr lang="en-US" sz="1600" b="1" dirty="0"/>
          </a:p>
          <a:p>
            <a:r>
              <a:rPr lang="en-US" sz="1600" b="1" dirty="0"/>
              <a:t>He was visited by a heavenly messenger about 100-92 BC</a:t>
            </a:r>
          </a:p>
          <a:p>
            <a:endParaRPr lang="en-US" sz="1600" b="1" dirty="0"/>
          </a:p>
          <a:p>
            <a:r>
              <a:rPr lang="en-US" sz="1600" b="1" dirty="0"/>
              <a:t>He had a spiritual transformation and redirected his life to the service of God</a:t>
            </a:r>
          </a:p>
          <a:p>
            <a:endParaRPr lang="en-US" sz="1600" b="1" dirty="0"/>
          </a:p>
          <a:p>
            <a:r>
              <a:rPr lang="en-US" sz="1600" b="1" dirty="0"/>
              <a:t>He was appointed chief judge of the land around 91 BC</a:t>
            </a:r>
          </a:p>
          <a:p>
            <a:endParaRPr lang="en-US" sz="1600" b="1" dirty="0"/>
          </a:p>
          <a:p>
            <a:r>
              <a:rPr lang="en-US" sz="1600" b="1" dirty="0"/>
              <a:t>He defeated a conspirator Amlici</a:t>
            </a:r>
          </a:p>
          <a:p>
            <a:endParaRPr lang="en-US" sz="1600" b="1" dirty="0"/>
          </a:p>
          <a:p>
            <a:r>
              <a:rPr lang="en-US" sz="1600" b="1" dirty="0"/>
              <a:t>He was consecrated high priest of the Church by his father (Alma 4:4; 5:3)</a:t>
            </a:r>
          </a:p>
          <a:p>
            <a:endParaRPr lang="en-US" sz="1600" b="1" dirty="0"/>
          </a:p>
          <a:p>
            <a:r>
              <a:rPr lang="en-US" sz="1600" b="1" dirty="0"/>
              <a:t>He later delegated his office to another to serve on a mission</a:t>
            </a:r>
          </a:p>
          <a:p>
            <a:endParaRPr lang="en-US" sz="1600" b="1" dirty="0"/>
          </a:p>
          <a:p>
            <a:r>
              <a:rPr lang="en-US" sz="1600" b="1" dirty="0"/>
              <a:t>He reformed the church in Zarahemla</a:t>
            </a:r>
          </a:p>
          <a:p>
            <a:endParaRPr lang="en-US" sz="1600" b="1" dirty="0"/>
          </a:p>
          <a:p>
            <a:r>
              <a:rPr lang="en-US" sz="1600" b="1" dirty="0"/>
              <a:t>He was rejected by the city of </a:t>
            </a:r>
            <a:r>
              <a:rPr lang="en-US" sz="1600" b="1" dirty="0" err="1"/>
              <a:t>Ammonihah</a:t>
            </a:r>
            <a:r>
              <a:rPr lang="en-US" sz="1600" b="1" dirty="0"/>
              <a:t> around 82 BC but stayed with </a:t>
            </a:r>
            <a:r>
              <a:rPr lang="en-US" sz="1600" b="1" dirty="0" err="1"/>
              <a:t>Amulek</a:t>
            </a:r>
            <a:r>
              <a:rPr lang="en-US" sz="1600" b="1" dirty="0"/>
              <a:t> and eventually converted </a:t>
            </a:r>
            <a:r>
              <a:rPr lang="en-US" sz="1600" b="1" dirty="0" err="1"/>
              <a:t>Zeezrom</a:t>
            </a:r>
            <a:endParaRPr lang="en-US" sz="1600" b="1" dirty="0"/>
          </a:p>
          <a:p>
            <a:endParaRPr lang="en-US" sz="1600" b="1" dirty="0"/>
          </a:p>
          <a:p>
            <a:r>
              <a:rPr lang="en-US" sz="1600" b="1" dirty="0"/>
              <a:t>He made a safe haven for the Anti-Levi-Nephites</a:t>
            </a:r>
          </a:p>
          <a:p>
            <a:endParaRPr lang="en-US" sz="1600" b="1" dirty="0"/>
          </a:p>
          <a:p>
            <a:r>
              <a:rPr lang="en-US" sz="1600" b="1" dirty="0"/>
              <a:t>He went to the land of </a:t>
            </a:r>
            <a:r>
              <a:rPr lang="en-US" sz="1600" b="1" dirty="0" err="1"/>
              <a:t>Melek</a:t>
            </a:r>
            <a:r>
              <a:rPr lang="en-US" sz="1600" b="1" dirty="0"/>
              <a:t>, but was never heard of again…presumable being translated like Moses (Alma 45:18-19)</a:t>
            </a:r>
          </a:p>
        </p:txBody>
      </p:sp>
    </p:spTree>
    <p:extLst>
      <p:ext uri="{BB962C8B-B14F-4D97-AF65-F5344CB8AC3E}">
        <p14:creationId xmlns:p14="http://schemas.microsoft.com/office/powerpoint/2010/main" val="227198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wipe(down)">
                                      <p:cBhvr>
                                        <p:cTn id="9" dur="580">
                                          <p:stCondLst>
                                            <p:cond delay="0"/>
                                          </p:stCondLst>
                                        </p:cTn>
                                        <p:tgtEl>
                                          <p:spTgt spid="23"/>
                                        </p:tgtEl>
                                      </p:cBhvr>
                                    </p:animEffect>
                                    <p:anim calcmode="lin" valueType="num">
                                      <p:cBhvr>
                                        <p:cTn id="1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5" dur="26">
                                          <p:stCondLst>
                                            <p:cond delay="650"/>
                                          </p:stCondLst>
                                        </p:cTn>
                                        <p:tgtEl>
                                          <p:spTgt spid="23"/>
                                        </p:tgtEl>
                                      </p:cBhvr>
                                      <p:to x="100000" y="60000"/>
                                    </p:animScale>
                                    <p:animScale>
                                      <p:cBhvr>
                                        <p:cTn id="16" dur="166" decel="50000">
                                          <p:stCondLst>
                                            <p:cond delay="676"/>
                                          </p:stCondLst>
                                        </p:cTn>
                                        <p:tgtEl>
                                          <p:spTgt spid="23"/>
                                        </p:tgtEl>
                                      </p:cBhvr>
                                      <p:to x="100000" y="100000"/>
                                    </p:animScale>
                                    <p:animScale>
                                      <p:cBhvr>
                                        <p:cTn id="17" dur="26">
                                          <p:stCondLst>
                                            <p:cond delay="1312"/>
                                          </p:stCondLst>
                                        </p:cTn>
                                        <p:tgtEl>
                                          <p:spTgt spid="23"/>
                                        </p:tgtEl>
                                      </p:cBhvr>
                                      <p:to x="100000" y="80000"/>
                                    </p:animScale>
                                    <p:animScale>
                                      <p:cBhvr>
                                        <p:cTn id="18" dur="166" decel="50000">
                                          <p:stCondLst>
                                            <p:cond delay="1338"/>
                                          </p:stCondLst>
                                        </p:cTn>
                                        <p:tgtEl>
                                          <p:spTgt spid="23"/>
                                        </p:tgtEl>
                                      </p:cBhvr>
                                      <p:to x="100000" y="100000"/>
                                    </p:animScale>
                                    <p:animScale>
                                      <p:cBhvr>
                                        <p:cTn id="19" dur="26">
                                          <p:stCondLst>
                                            <p:cond delay="1642"/>
                                          </p:stCondLst>
                                        </p:cTn>
                                        <p:tgtEl>
                                          <p:spTgt spid="23"/>
                                        </p:tgtEl>
                                      </p:cBhvr>
                                      <p:to x="100000" y="90000"/>
                                    </p:animScale>
                                    <p:animScale>
                                      <p:cBhvr>
                                        <p:cTn id="20" dur="166" decel="50000">
                                          <p:stCondLst>
                                            <p:cond delay="1668"/>
                                          </p:stCondLst>
                                        </p:cTn>
                                        <p:tgtEl>
                                          <p:spTgt spid="23"/>
                                        </p:tgtEl>
                                      </p:cBhvr>
                                      <p:to x="100000" y="100000"/>
                                    </p:animScale>
                                    <p:animScale>
                                      <p:cBhvr>
                                        <p:cTn id="21" dur="26">
                                          <p:stCondLst>
                                            <p:cond delay="1808"/>
                                          </p:stCondLst>
                                        </p:cTn>
                                        <p:tgtEl>
                                          <p:spTgt spid="23"/>
                                        </p:tgtEl>
                                      </p:cBhvr>
                                      <p:to x="100000" y="95000"/>
                                    </p:animScale>
                                    <p:animScale>
                                      <p:cBhvr>
                                        <p:cTn id="22" dur="166" decel="50000">
                                          <p:stCondLst>
                                            <p:cond delay="1834"/>
                                          </p:stCondLst>
                                        </p:cTn>
                                        <p:tgtEl>
                                          <p:spTgt spid="2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6">
                                            <p:txEl>
                                              <p:pRg st="20" end="2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353D5C-0CCD-492C-8014-77C3B678E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 name="Rectangle 2"/>
          <p:cNvSpPr/>
          <p:nvPr/>
        </p:nvSpPr>
        <p:spPr>
          <a:xfrm>
            <a:off x="571500" y="1096386"/>
            <a:ext cx="4844291" cy="2862322"/>
          </a:xfrm>
          <a:prstGeom prst="rect">
            <a:avLst/>
          </a:prstGeom>
        </p:spPr>
        <p:txBody>
          <a:bodyPr wrap="square">
            <a:spAutoFit/>
          </a:bodyPr>
          <a:lstStyle/>
          <a:p>
            <a:pPr fontAlgn="base"/>
            <a:r>
              <a:rPr lang="en-US" sz="2000" dirty="0"/>
              <a:t>The law could have no power on any man for his belief…</a:t>
            </a:r>
          </a:p>
          <a:p>
            <a:pPr fontAlgn="base"/>
            <a:endParaRPr lang="en-US" sz="2000" dirty="0"/>
          </a:p>
          <a:p>
            <a:pPr fontAlgn="base"/>
            <a:r>
              <a:rPr lang="en-US" sz="2000" dirty="0"/>
              <a:t>Although one could believe as one pleased, it appears that when one’s false teachings were translated into actions that violated the laws of society, such a person was liable to prosecution. </a:t>
            </a:r>
          </a:p>
          <a:p>
            <a:pPr fontAlgn="base"/>
            <a:endParaRPr lang="en-US" sz="2000" dirty="0"/>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Separate</a:t>
            </a:r>
          </a:p>
        </p:txBody>
      </p:sp>
      <p:sp>
        <p:nvSpPr>
          <p:cNvPr id="12" name="TextBox 11"/>
          <p:cNvSpPr txBox="1"/>
          <p:nvPr/>
        </p:nvSpPr>
        <p:spPr>
          <a:xfrm>
            <a:off x="7022" y="6488668"/>
            <a:ext cx="1600200" cy="369332"/>
          </a:xfrm>
          <a:prstGeom prst="rect">
            <a:avLst/>
          </a:prstGeom>
          <a:noFill/>
        </p:spPr>
        <p:txBody>
          <a:bodyPr wrap="square" rtlCol="0">
            <a:spAutoFit/>
          </a:bodyPr>
          <a:lstStyle/>
          <a:p>
            <a:r>
              <a:rPr lang="en-US" dirty="0"/>
              <a:t>Alma 1:17</a:t>
            </a:r>
          </a:p>
        </p:txBody>
      </p:sp>
      <p:pic>
        <p:nvPicPr>
          <p:cNvPr id="6" name="Picture 5">
            <a:extLst>
              <a:ext uri="{FF2B5EF4-FFF2-40B4-BE49-F238E27FC236}">
                <a16:creationId xmlns:a16="http://schemas.microsoft.com/office/drawing/2014/main" id="{A1AC91AC-7E4F-40FB-A894-D8B6CFFD0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956221"/>
            <a:ext cx="3810000" cy="2857500"/>
          </a:xfrm>
          <a:prstGeom prst="rect">
            <a:avLst/>
          </a:prstGeom>
        </p:spPr>
      </p:pic>
      <p:pic>
        <p:nvPicPr>
          <p:cNvPr id="8" name="Picture 7">
            <a:extLst>
              <a:ext uri="{FF2B5EF4-FFF2-40B4-BE49-F238E27FC236}">
                <a16:creationId xmlns:a16="http://schemas.microsoft.com/office/drawing/2014/main" id="{1A48037E-1241-4006-B2AD-16659D496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384" y="3958709"/>
            <a:ext cx="4076700" cy="2714625"/>
          </a:xfrm>
          <a:prstGeom prst="rect">
            <a:avLst/>
          </a:prstGeom>
        </p:spPr>
      </p:pic>
      <p:pic>
        <p:nvPicPr>
          <p:cNvPr id="11" name="Picture 10">
            <a:extLst>
              <a:ext uri="{FF2B5EF4-FFF2-40B4-BE49-F238E27FC236}">
                <a16:creationId xmlns:a16="http://schemas.microsoft.com/office/drawing/2014/main" id="{3F52EC9E-5033-483A-910B-988056729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5391" y="3429000"/>
            <a:ext cx="1905000" cy="2857500"/>
          </a:xfrm>
          <a:prstGeom prst="rect">
            <a:avLst/>
          </a:prstGeom>
        </p:spPr>
      </p:pic>
    </p:spTree>
    <p:extLst>
      <p:ext uri="{BB962C8B-B14F-4D97-AF65-F5344CB8AC3E}">
        <p14:creationId xmlns:p14="http://schemas.microsoft.com/office/powerpoint/2010/main" val="135320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A8EFD1-593D-482B-97D8-C61775C60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0"/>
            <a:ext cx="9144000" cy="1446550"/>
          </a:xfrm>
          <a:prstGeom prst="rect">
            <a:avLst/>
          </a:prstGeom>
          <a:noFill/>
        </p:spPr>
        <p:txBody>
          <a:bodyPr wrap="square" rtlCol="0">
            <a:spAutoFit/>
          </a:bodyPr>
          <a:lstStyle/>
          <a:p>
            <a:pPr algn="ctr"/>
            <a:r>
              <a:rPr lang="en-US" sz="4400" dirty="0">
                <a:latin typeface="Bernard MT Condensed" pitchFamily="18" charset="0"/>
              </a:rPr>
              <a:t>Contention and Persecution</a:t>
            </a:r>
          </a:p>
          <a:p>
            <a:pPr algn="ctr"/>
            <a:endParaRPr lang="en-US" sz="4400" dirty="0">
              <a:latin typeface="Bernard MT Condensed" pitchFamily="18" charset="0"/>
            </a:endParaRPr>
          </a:p>
        </p:txBody>
      </p:sp>
      <p:sp>
        <p:nvSpPr>
          <p:cNvPr id="8" name="TextBox 7"/>
          <p:cNvSpPr txBox="1"/>
          <p:nvPr/>
        </p:nvSpPr>
        <p:spPr>
          <a:xfrm>
            <a:off x="7022" y="6383432"/>
            <a:ext cx="1600200" cy="369332"/>
          </a:xfrm>
          <a:prstGeom prst="rect">
            <a:avLst/>
          </a:prstGeom>
          <a:noFill/>
        </p:spPr>
        <p:txBody>
          <a:bodyPr wrap="square" rtlCol="0">
            <a:spAutoFit/>
          </a:bodyPr>
          <a:lstStyle/>
          <a:p>
            <a:r>
              <a:rPr lang="en-US" dirty="0"/>
              <a:t>Alma 1:19-20</a:t>
            </a:r>
          </a:p>
        </p:txBody>
      </p:sp>
      <p:grpSp>
        <p:nvGrpSpPr>
          <p:cNvPr id="2" name="Group 1">
            <a:extLst>
              <a:ext uri="{FF2B5EF4-FFF2-40B4-BE49-F238E27FC236}">
                <a16:creationId xmlns:a16="http://schemas.microsoft.com/office/drawing/2014/main" id="{C8BC3F0F-329B-46B9-8CC3-D7A895C3B079}"/>
              </a:ext>
            </a:extLst>
          </p:cNvPr>
          <p:cNvGrpSpPr/>
          <p:nvPr/>
        </p:nvGrpSpPr>
        <p:grpSpPr>
          <a:xfrm>
            <a:off x="609600" y="866240"/>
            <a:ext cx="5338609" cy="1905000"/>
            <a:chOff x="609600" y="866240"/>
            <a:chExt cx="5338609" cy="1905000"/>
          </a:xfrm>
        </p:grpSpPr>
        <p:sp>
          <p:nvSpPr>
            <p:cNvPr id="3" name="Rectangle 2"/>
            <p:cNvSpPr/>
            <p:nvPr/>
          </p:nvSpPr>
          <p:spPr>
            <a:xfrm>
              <a:off x="609600" y="1080076"/>
              <a:ext cx="2895600" cy="1477328"/>
            </a:xfrm>
            <a:prstGeom prst="rect">
              <a:avLst/>
            </a:prstGeom>
          </p:spPr>
          <p:txBody>
            <a:bodyPr wrap="square">
              <a:spAutoFit/>
            </a:bodyPr>
            <a:lstStyle/>
            <a:p>
              <a:pPr fontAlgn="base"/>
              <a:r>
                <a:rPr lang="en-US" dirty="0"/>
                <a:t>When have you seen people tease, mock, or persecute those who keep the commandments of God?</a:t>
              </a:r>
            </a:p>
            <a:p>
              <a:pPr fontAlgn="base"/>
              <a:endParaRPr lang="en-US" dirty="0"/>
            </a:p>
          </p:txBody>
        </p:sp>
        <p:pic>
          <p:nvPicPr>
            <p:cNvPr id="6" name="Picture 5">
              <a:extLst>
                <a:ext uri="{FF2B5EF4-FFF2-40B4-BE49-F238E27FC236}">
                  <a16:creationId xmlns:a16="http://schemas.microsoft.com/office/drawing/2014/main" id="{8943D53F-9405-448A-A6A9-985212FC4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209" y="866240"/>
              <a:ext cx="1905000" cy="1905000"/>
            </a:xfrm>
            <a:prstGeom prst="rect">
              <a:avLst/>
            </a:prstGeom>
          </p:spPr>
        </p:pic>
      </p:grpSp>
      <p:grpSp>
        <p:nvGrpSpPr>
          <p:cNvPr id="4" name="Group 3">
            <a:extLst>
              <a:ext uri="{FF2B5EF4-FFF2-40B4-BE49-F238E27FC236}">
                <a16:creationId xmlns:a16="http://schemas.microsoft.com/office/drawing/2014/main" id="{D520B1EE-AE5B-4BA7-B0DF-BE407D74C2FB}"/>
              </a:ext>
            </a:extLst>
          </p:cNvPr>
          <p:cNvGrpSpPr/>
          <p:nvPr/>
        </p:nvGrpSpPr>
        <p:grpSpPr>
          <a:xfrm>
            <a:off x="6277275" y="961374"/>
            <a:ext cx="5433563" cy="1529941"/>
            <a:chOff x="6277275" y="961374"/>
            <a:chExt cx="5433563" cy="1529941"/>
          </a:xfrm>
        </p:grpSpPr>
        <p:sp>
          <p:nvSpPr>
            <p:cNvPr id="7" name="Rectangle 6"/>
            <p:cNvSpPr/>
            <p:nvPr/>
          </p:nvSpPr>
          <p:spPr>
            <a:xfrm>
              <a:off x="6277275" y="1290986"/>
              <a:ext cx="2971800" cy="1200329"/>
            </a:xfrm>
            <a:prstGeom prst="rect">
              <a:avLst/>
            </a:prstGeom>
          </p:spPr>
          <p:txBody>
            <a:bodyPr wrap="square">
              <a:spAutoFit/>
            </a:bodyPr>
            <a:lstStyle/>
            <a:p>
              <a:pPr fontAlgn="base"/>
              <a:r>
                <a:rPr lang="en-US" dirty="0"/>
                <a:t>Have you ever felt teased, mocked, or persecuted for keeping the commandments? If so, how did you respond?</a:t>
              </a:r>
            </a:p>
          </p:txBody>
        </p:sp>
        <p:pic>
          <p:nvPicPr>
            <p:cNvPr id="11" name="Picture 10">
              <a:extLst>
                <a:ext uri="{FF2B5EF4-FFF2-40B4-BE49-F238E27FC236}">
                  <a16:creationId xmlns:a16="http://schemas.microsoft.com/office/drawing/2014/main" id="{F58A9B15-351A-466A-926C-F98BDF819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9588" y="961374"/>
              <a:ext cx="2381250" cy="1428750"/>
            </a:xfrm>
            <a:prstGeom prst="rect">
              <a:avLst/>
            </a:prstGeom>
          </p:spPr>
        </p:pic>
      </p:grpSp>
      <p:grpSp>
        <p:nvGrpSpPr>
          <p:cNvPr id="10" name="Group 9">
            <a:extLst>
              <a:ext uri="{FF2B5EF4-FFF2-40B4-BE49-F238E27FC236}">
                <a16:creationId xmlns:a16="http://schemas.microsoft.com/office/drawing/2014/main" id="{D5FF45DD-91F8-4FFB-BCC8-1C7CDCCABC79}"/>
              </a:ext>
            </a:extLst>
          </p:cNvPr>
          <p:cNvGrpSpPr/>
          <p:nvPr/>
        </p:nvGrpSpPr>
        <p:grpSpPr>
          <a:xfrm>
            <a:off x="443221" y="3278290"/>
            <a:ext cx="11073803" cy="3086286"/>
            <a:chOff x="443221" y="3278290"/>
            <a:chExt cx="11073803" cy="3086286"/>
          </a:xfrm>
        </p:grpSpPr>
        <p:sp>
          <p:nvSpPr>
            <p:cNvPr id="9" name="Rectangle 8"/>
            <p:cNvSpPr/>
            <p:nvPr/>
          </p:nvSpPr>
          <p:spPr>
            <a:xfrm>
              <a:off x="443221" y="3808154"/>
              <a:ext cx="5181201" cy="1200329"/>
            </a:xfrm>
            <a:prstGeom prst="rect">
              <a:avLst/>
            </a:prstGeom>
          </p:spPr>
          <p:txBody>
            <a:bodyPr wrap="square">
              <a:spAutoFit/>
            </a:bodyPr>
            <a:lstStyle/>
            <a:p>
              <a:pPr fontAlgn="base"/>
              <a:r>
                <a:rPr lang="en-US" sz="2400" dirty="0"/>
                <a:t>Those who did not belong to the Church began to persecute those that belonged to the Church by their words</a:t>
              </a:r>
            </a:p>
          </p:txBody>
        </p:sp>
        <p:pic>
          <p:nvPicPr>
            <p:cNvPr id="14" name="Picture 13">
              <a:extLst>
                <a:ext uri="{FF2B5EF4-FFF2-40B4-BE49-F238E27FC236}">
                  <a16:creationId xmlns:a16="http://schemas.microsoft.com/office/drawing/2014/main" id="{2AFFC6C1-552F-49A9-96AD-71CC8FD29E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6019" y="3278291"/>
              <a:ext cx="2881005" cy="3086285"/>
            </a:xfrm>
            <a:prstGeom prst="rect">
              <a:avLst/>
            </a:prstGeom>
          </p:spPr>
        </p:pic>
        <p:pic>
          <p:nvPicPr>
            <p:cNvPr id="16" name="Picture 15">
              <a:extLst>
                <a:ext uri="{FF2B5EF4-FFF2-40B4-BE49-F238E27FC236}">
                  <a16:creationId xmlns:a16="http://schemas.microsoft.com/office/drawing/2014/main" id="{B0510C90-911B-4528-B811-78C450DE2E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3278290"/>
              <a:ext cx="2563133" cy="3086285"/>
            </a:xfrm>
            <a:prstGeom prst="rect">
              <a:avLst/>
            </a:prstGeom>
          </p:spPr>
        </p:pic>
      </p:grpSp>
    </p:spTree>
    <p:extLst>
      <p:ext uri="{BB962C8B-B14F-4D97-AF65-F5344CB8AC3E}">
        <p14:creationId xmlns:p14="http://schemas.microsoft.com/office/powerpoint/2010/main" val="143030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6EEE01-4D13-45D4-9F92-8F33A2716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 name="Rectangle 2"/>
          <p:cNvSpPr/>
          <p:nvPr/>
        </p:nvSpPr>
        <p:spPr>
          <a:xfrm>
            <a:off x="484909" y="304800"/>
            <a:ext cx="8735291" cy="3693319"/>
          </a:xfrm>
          <a:prstGeom prst="rect">
            <a:avLst/>
          </a:prstGeom>
        </p:spPr>
        <p:txBody>
          <a:bodyPr wrap="square">
            <a:spAutoFit/>
          </a:bodyPr>
          <a:lstStyle/>
          <a:p>
            <a:pPr fontAlgn="base"/>
            <a:r>
              <a:rPr lang="en-US" dirty="0"/>
              <a:t>“To be persecuted for righteousness sake in a great cause where truth and virtue and honor are at stake is god-like. … The great harm that may come from persecution is not from the persecution itself but from the possible effect it may have upon the persecuted who may thereby be deterred in their zeal for the righteousness of their cause. Much of that persecution comes from lack of understanding, for men are prone to oppose that which they do not comprehend. Some of it comes from men intent upon evil. But from whatever cause, persecution seems to be so universal against those engaged in a righteous cause. …</a:t>
            </a:r>
          </a:p>
          <a:p>
            <a:pPr fontAlgn="base"/>
            <a:endParaRPr lang="en-US" dirty="0"/>
          </a:p>
          <a:p>
            <a:pPr fontAlgn="base"/>
            <a:r>
              <a:rPr lang="en-US" dirty="0"/>
              <a:t>“… If you stand firmly for the right despite the jeers of the crowd or even physical violence, you shall be crowned with the blessedness of eternal joy. Who knows but that again in our day some of the saints or even apostles, as in former days, may be required to give their lives in defense of the truth? If that time should come, God grant they would not fail!” Harold B. Lee</a:t>
            </a:r>
          </a:p>
        </p:txBody>
      </p:sp>
      <p:sp>
        <p:nvSpPr>
          <p:cNvPr id="4" name="Rectangle 3"/>
          <p:cNvSpPr/>
          <p:nvPr/>
        </p:nvSpPr>
        <p:spPr>
          <a:xfrm>
            <a:off x="4953000" y="4419600"/>
            <a:ext cx="5715000" cy="2308324"/>
          </a:xfrm>
          <a:prstGeom prst="rect">
            <a:avLst/>
          </a:prstGeom>
        </p:spPr>
        <p:txBody>
          <a:bodyPr wrap="square">
            <a:spAutoFit/>
          </a:bodyPr>
          <a:lstStyle/>
          <a:p>
            <a:pPr fontAlgn="base"/>
            <a:r>
              <a:rPr lang="en-US" dirty="0"/>
              <a:t>“Difficult days are ahead. Rarely in the future will it be easy or popular to be a faithful Latter-day Saint. Each of us will be tested. The Apostle Paul warned that in the latter days, those who diligently follow the Lord ‘shall suffer persecution’ [2 Timothy 3:12]. That very persecution can either crush you into silent weakness or motivate you to be more exemplary and courageous in your daily lives” </a:t>
            </a:r>
          </a:p>
          <a:p>
            <a:pPr fontAlgn="base"/>
            <a:r>
              <a:rPr lang="en-US" dirty="0"/>
              <a:t>Russell M. Nelson</a:t>
            </a:r>
          </a:p>
        </p:txBody>
      </p:sp>
      <p:pic>
        <p:nvPicPr>
          <p:cNvPr id="5" name="Picture 4" descr="Harold B. Lee.jpg"/>
          <p:cNvPicPr>
            <a:picLocks noChangeAspect="1"/>
          </p:cNvPicPr>
          <p:nvPr/>
        </p:nvPicPr>
        <p:blipFill>
          <a:blip r:embed="rId3" cstate="print"/>
          <a:stretch>
            <a:fillRect/>
          </a:stretch>
        </p:blipFill>
        <p:spPr>
          <a:xfrm>
            <a:off x="9434945" y="2341418"/>
            <a:ext cx="1097280" cy="1383792"/>
          </a:xfrm>
          <a:prstGeom prst="rect">
            <a:avLst/>
          </a:prstGeom>
        </p:spPr>
      </p:pic>
      <p:pic>
        <p:nvPicPr>
          <p:cNvPr id="6" name="Picture 5" descr="russell m. nelson.jpg"/>
          <p:cNvPicPr>
            <a:picLocks noChangeAspect="1"/>
          </p:cNvPicPr>
          <p:nvPr/>
        </p:nvPicPr>
        <p:blipFill>
          <a:blip r:embed="rId4" cstate="print"/>
          <a:stretch>
            <a:fillRect/>
          </a:stretch>
        </p:blipFill>
        <p:spPr>
          <a:xfrm>
            <a:off x="2971800" y="4899124"/>
            <a:ext cx="1219200" cy="1524000"/>
          </a:xfrm>
          <a:prstGeom prst="rect">
            <a:avLst/>
          </a:prstGeom>
        </p:spPr>
      </p:pic>
    </p:spTree>
    <p:extLst>
      <p:ext uri="{BB962C8B-B14F-4D97-AF65-F5344CB8AC3E}">
        <p14:creationId xmlns:p14="http://schemas.microsoft.com/office/powerpoint/2010/main" val="3460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04700B-7C49-41BA-97AF-1B0BD38A5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 name="Rectangle 2"/>
          <p:cNvSpPr/>
          <p:nvPr/>
        </p:nvSpPr>
        <p:spPr>
          <a:xfrm>
            <a:off x="1057274" y="4495562"/>
            <a:ext cx="3667125" cy="1200329"/>
          </a:xfrm>
          <a:prstGeom prst="rect">
            <a:avLst/>
          </a:prstGeom>
        </p:spPr>
        <p:txBody>
          <a:bodyPr wrap="square">
            <a:spAutoFit/>
          </a:bodyPr>
          <a:lstStyle/>
          <a:p>
            <a:pPr fontAlgn="base"/>
            <a:r>
              <a:rPr lang="en-US" dirty="0"/>
              <a:t>“We have no time for contention. We only have time to be about our Father’s business”</a:t>
            </a:r>
          </a:p>
          <a:p>
            <a:pPr fontAlgn="base"/>
            <a:r>
              <a:rPr lang="en-US" dirty="0"/>
              <a:t>Marvin J. Ashton</a:t>
            </a:r>
          </a:p>
        </p:txBody>
      </p:sp>
      <p:sp>
        <p:nvSpPr>
          <p:cNvPr id="5" name="TextBox 4"/>
          <p:cNvSpPr txBox="1"/>
          <p:nvPr/>
        </p:nvSpPr>
        <p:spPr>
          <a:xfrm>
            <a:off x="1524000" y="0"/>
            <a:ext cx="9144000" cy="1446550"/>
          </a:xfrm>
          <a:prstGeom prst="rect">
            <a:avLst/>
          </a:prstGeom>
          <a:noFill/>
        </p:spPr>
        <p:txBody>
          <a:bodyPr wrap="square" rtlCol="0">
            <a:spAutoFit/>
          </a:bodyPr>
          <a:lstStyle/>
          <a:p>
            <a:pPr algn="ctr"/>
            <a:r>
              <a:rPr lang="en-US" sz="4400" dirty="0">
                <a:latin typeface="Bernard MT Condensed" pitchFamily="18" charset="0"/>
              </a:rPr>
              <a:t>Truth Stands on it’s Own </a:t>
            </a:r>
          </a:p>
          <a:p>
            <a:pPr algn="ctr"/>
            <a:endParaRPr lang="en-US" sz="4400" dirty="0">
              <a:latin typeface="Bernard MT Condensed" pitchFamily="18" charset="0"/>
            </a:endParaRPr>
          </a:p>
        </p:txBody>
      </p:sp>
      <p:sp>
        <p:nvSpPr>
          <p:cNvPr id="7" name="Rectangle 6"/>
          <p:cNvSpPr/>
          <p:nvPr/>
        </p:nvSpPr>
        <p:spPr>
          <a:xfrm>
            <a:off x="6172200" y="1219201"/>
            <a:ext cx="4267200" cy="1631216"/>
          </a:xfrm>
          <a:prstGeom prst="rect">
            <a:avLst/>
          </a:prstGeom>
        </p:spPr>
        <p:txBody>
          <a:bodyPr wrap="square">
            <a:spAutoFit/>
          </a:bodyPr>
          <a:lstStyle/>
          <a:p>
            <a:pPr fontAlgn="base"/>
            <a:r>
              <a:rPr lang="en-US" sz="2000" i="1" dirty="0"/>
              <a:t>“Therefore, strengthen your brethren in all your conversation, in all your prayers, in all your exhortations, and in all your doings.”</a:t>
            </a:r>
          </a:p>
          <a:p>
            <a:pPr fontAlgn="base"/>
            <a:r>
              <a:rPr lang="en-US" sz="2000" i="1" dirty="0"/>
              <a:t>D&amp;C 108:7</a:t>
            </a:r>
          </a:p>
        </p:txBody>
      </p:sp>
      <p:sp>
        <p:nvSpPr>
          <p:cNvPr id="8" name="TextBox 7"/>
          <p:cNvSpPr txBox="1"/>
          <p:nvPr/>
        </p:nvSpPr>
        <p:spPr>
          <a:xfrm>
            <a:off x="7022" y="6488668"/>
            <a:ext cx="1600200" cy="369332"/>
          </a:xfrm>
          <a:prstGeom prst="rect">
            <a:avLst/>
          </a:prstGeom>
          <a:noFill/>
        </p:spPr>
        <p:txBody>
          <a:bodyPr wrap="square" rtlCol="0">
            <a:spAutoFit/>
          </a:bodyPr>
          <a:lstStyle/>
          <a:p>
            <a:r>
              <a:rPr lang="en-US" dirty="0"/>
              <a:t>Alma 1:21</a:t>
            </a:r>
          </a:p>
        </p:txBody>
      </p:sp>
      <p:sp>
        <p:nvSpPr>
          <p:cNvPr id="9" name="Rectangle 8"/>
          <p:cNvSpPr/>
          <p:nvPr/>
        </p:nvSpPr>
        <p:spPr>
          <a:xfrm>
            <a:off x="1524000" y="695566"/>
            <a:ext cx="3810000" cy="923330"/>
          </a:xfrm>
          <a:prstGeom prst="rect">
            <a:avLst/>
          </a:prstGeom>
        </p:spPr>
        <p:txBody>
          <a:bodyPr wrap="square">
            <a:spAutoFit/>
          </a:bodyPr>
          <a:lstStyle/>
          <a:p>
            <a:pPr fontAlgn="base"/>
            <a:r>
              <a:rPr lang="en-US" dirty="0"/>
              <a:t>Saints are not called to malign or attack the faith and religious persuasions of others.</a:t>
            </a:r>
          </a:p>
        </p:txBody>
      </p:sp>
      <p:sp>
        <p:nvSpPr>
          <p:cNvPr id="12" name="Rectangle 11"/>
          <p:cNvSpPr/>
          <p:nvPr/>
        </p:nvSpPr>
        <p:spPr>
          <a:xfrm>
            <a:off x="5981700" y="4164464"/>
            <a:ext cx="5791200" cy="2585323"/>
          </a:xfrm>
          <a:prstGeom prst="rect">
            <a:avLst/>
          </a:prstGeom>
        </p:spPr>
        <p:txBody>
          <a:bodyPr wrap="square">
            <a:spAutoFit/>
          </a:bodyPr>
          <a:lstStyle/>
          <a:p>
            <a:pPr fontAlgn="base"/>
            <a:r>
              <a:rPr lang="en-US" dirty="0"/>
              <a:t>We claim the privilege of worshiping Almighty God according to the dictates of our own conscience, and allow all men the same privilege, let them worship how, where, or what they may.</a:t>
            </a:r>
          </a:p>
          <a:p>
            <a:pPr fontAlgn="base"/>
            <a:r>
              <a:rPr lang="en-US" dirty="0"/>
              <a:t>We believe in being subject to kings, presidents, rulers, and magistrates, in obeying, honoring, and sustaining the law.</a:t>
            </a:r>
          </a:p>
          <a:p>
            <a:pPr fontAlgn="base"/>
            <a:r>
              <a:rPr lang="en-US" dirty="0"/>
              <a:t>or persecute those who keep the commandments of God?</a:t>
            </a:r>
          </a:p>
          <a:p>
            <a:pPr fontAlgn="base"/>
            <a:r>
              <a:rPr lang="en-US" dirty="0"/>
              <a:t>Articles of Faith 1:11-12</a:t>
            </a:r>
          </a:p>
          <a:p>
            <a:pPr fontAlgn="base"/>
            <a:endParaRPr lang="en-US" dirty="0"/>
          </a:p>
        </p:txBody>
      </p:sp>
      <p:sp>
        <p:nvSpPr>
          <p:cNvPr id="14" name="Rectangle 13"/>
          <p:cNvSpPr/>
          <p:nvPr/>
        </p:nvSpPr>
        <p:spPr>
          <a:xfrm>
            <a:off x="7124700" y="3554864"/>
            <a:ext cx="2895600" cy="584775"/>
          </a:xfrm>
          <a:prstGeom prst="rect">
            <a:avLst/>
          </a:prstGeom>
        </p:spPr>
        <p:txBody>
          <a:bodyPr wrap="square">
            <a:spAutoFit/>
          </a:bodyPr>
          <a:lstStyle/>
          <a:p>
            <a:pPr algn="ctr" fontAlgn="base"/>
            <a:r>
              <a:rPr lang="en-US" sz="3200" dirty="0">
                <a:latin typeface="Bernard MT Condensed" pitchFamily="18" charset="0"/>
              </a:rPr>
              <a:t>Hand in Hand</a:t>
            </a:r>
          </a:p>
        </p:txBody>
      </p:sp>
      <p:pic>
        <p:nvPicPr>
          <p:cNvPr id="6" name="Picture 5">
            <a:extLst>
              <a:ext uri="{FF2B5EF4-FFF2-40B4-BE49-F238E27FC236}">
                <a16:creationId xmlns:a16="http://schemas.microsoft.com/office/drawing/2014/main" id="{1C44744A-B23C-4CD2-9806-70668CC6F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68" y="1725484"/>
            <a:ext cx="3621232" cy="2414155"/>
          </a:xfrm>
          <a:prstGeom prst="rect">
            <a:avLst/>
          </a:prstGeom>
        </p:spPr>
      </p:pic>
    </p:spTree>
    <p:extLst>
      <p:ext uri="{BB962C8B-B14F-4D97-AF65-F5344CB8AC3E}">
        <p14:creationId xmlns:p14="http://schemas.microsoft.com/office/powerpoint/2010/main" val="322050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4BCA46-B11A-4D86-AB63-0AD871226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For Arguments Sake?</a:t>
            </a:r>
          </a:p>
        </p:txBody>
      </p:sp>
      <p:sp>
        <p:nvSpPr>
          <p:cNvPr id="7" name="Rectangle 6"/>
          <p:cNvSpPr/>
          <p:nvPr/>
        </p:nvSpPr>
        <p:spPr>
          <a:xfrm>
            <a:off x="6574631" y="4212794"/>
            <a:ext cx="4267200" cy="2308324"/>
          </a:xfrm>
          <a:prstGeom prst="rect">
            <a:avLst/>
          </a:prstGeom>
        </p:spPr>
        <p:txBody>
          <a:bodyPr wrap="square">
            <a:spAutoFit/>
          </a:bodyPr>
          <a:lstStyle/>
          <a:p>
            <a:pPr fontAlgn="base"/>
            <a:r>
              <a:rPr lang="en-US" dirty="0"/>
              <a:t>Even though our message to the world is true; even though what we declare will sanctify and save al who accept and follow it; even though the Lord himself is in this work—notwithstanding all this, the spirit cannot and will not abide with those who seek by argument or heated discussion to establish the truth of spiritual matters.</a:t>
            </a:r>
          </a:p>
        </p:txBody>
      </p:sp>
      <p:sp>
        <p:nvSpPr>
          <p:cNvPr id="8" name="TextBox 7"/>
          <p:cNvSpPr txBox="1"/>
          <p:nvPr/>
        </p:nvSpPr>
        <p:spPr>
          <a:xfrm>
            <a:off x="152399" y="6521118"/>
            <a:ext cx="5250873" cy="369332"/>
          </a:xfrm>
          <a:prstGeom prst="rect">
            <a:avLst/>
          </a:prstGeom>
          <a:noFill/>
        </p:spPr>
        <p:txBody>
          <a:bodyPr wrap="square" rtlCol="0">
            <a:spAutoFit/>
          </a:bodyPr>
          <a:lstStyle/>
          <a:p>
            <a:r>
              <a:rPr lang="en-US" dirty="0"/>
              <a:t>Alma 1:22-24; 3 Nephi 11:28-30  JFM and RLM</a:t>
            </a:r>
          </a:p>
        </p:txBody>
      </p:sp>
      <p:sp>
        <p:nvSpPr>
          <p:cNvPr id="9" name="Rectangle 8"/>
          <p:cNvSpPr/>
          <p:nvPr/>
        </p:nvSpPr>
        <p:spPr>
          <a:xfrm>
            <a:off x="845127" y="762001"/>
            <a:ext cx="5181600" cy="2585323"/>
          </a:xfrm>
          <a:prstGeom prst="rect">
            <a:avLst/>
          </a:prstGeom>
        </p:spPr>
        <p:txBody>
          <a:bodyPr wrap="square">
            <a:spAutoFit/>
          </a:bodyPr>
          <a:lstStyle/>
          <a:p>
            <a:pPr fontAlgn="base"/>
            <a:r>
              <a:rPr lang="en-US" dirty="0"/>
              <a:t>It is the spirit of pride that motivates some of the Saints to contend warmly with nonmembers</a:t>
            </a:r>
          </a:p>
          <a:p>
            <a:pPr fontAlgn="base"/>
            <a:endParaRPr lang="en-US" dirty="0"/>
          </a:p>
          <a:p>
            <a:pPr fontAlgn="base"/>
            <a:r>
              <a:rPr lang="en-US" dirty="0"/>
              <a:t>To argue and debate the meaning of scriptures, to fight and quarrel with those of our Father’s children who might choose not to affiliate with the true Church…</a:t>
            </a:r>
          </a:p>
          <a:p>
            <a:pPr fontAlgn="base"/>
            <a:r>
              <a:rPr lang="en-US" dirty="0"/>
              <a:t>Such a spirit is not of God but is indeed of the devil, who stirs up people to contend one with another.</a:t>
            </a:r>
          </a:p>
        </p:txBody>
      </p:sp>
      <p:pic>
        <p:nvPicPr>
          <p:cNvPr id="4" name="Picture 3">
            <a:extLst>
              <a:ext uri="{FF2B5EF4-FFF2-40B4-BE49-F238E27FC236}">
                <a16:creationId xmlns:a16="http://schemas.microsoft.com/office/drawing/2014/main" id="{4F6D5A1C-6B63-4016-9EA4-91444DE20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689" y="949314"/>
            <a:ext cx="3126317" cy="2695101"/>
          </a:xfrm>
          <a:prstGeom prst="rect">
            <a:avLst/>
          </a:prstGeom>
        </p:spPr>
      </p:pic>
      <p:pic>
        <p:nvPicPr>
          <p:cNvPr id="11" name="Picture 10">
            <a:extLst>
              <a:ext uri="{FF2B5EF4-FFF2-40B4-BE49-F238E27FC236}">
                <a16:creationId xmlns:a16="http://schemas.microsoft.com/office/drawing/2014/main" id="{84F5D35A-20EA-48B9-9ABA-ED45C820D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937" y="3824287"/>
            <a:ext cx="3819525" cy="2543175"/>
          </a:xfrm>
          <a:prstGeom prst="rect">
            <a:avLst/>
          </a:prstGeom>
        </p:spPr>
      </p:pic>
    </p:spTree>
    <p:extLst>
      <p:ext uri="{BB962C8B-B14F-4D97-AF65-F5344CB8AC3E}">
        <p14:creationId xmlns:p14="http://schemas.microsoft.com/office/powerpoint/2010/main" val="135919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F3DB9E-D513-4513-B486-CB997C497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What Can We Do?</a:t>
            </a:r>
          </a:p>
        </p:txBody>
      </p:sp>
      <p:sp>
        <p:nvSpPr>
          <p:cNvPr id="8" name="TextBox 7"/>
          <p:cNvSpPr txBox="1"/>
          <p:nvPr/>
        </p:nvSpPr>
        <p:spPr>
          <a:xfrm>
            <a:off x="166255" y="6469446"/>
            <a:ext cx="3581400" cy="369332"/>
          </a:xfrm>
          <a:prstGeom prst="rect">
            <a:avLst/>
          </a:prstGeom>
          <a:noFill/>
        </p:spPr>
        <p:txBody>
          <a:bodyPr wrap="square" rtlCol="0">
            <a:spAutoFit/>
          </a:bodyPr>
          <a:lstStyle/>
          <a:p>
            <a:r>
              <a:rPr lang="en-US" dirty="0"/>
              <a:t>Alma 1:22-24  JFM and RLM</a:t>
            </a:r>
          </a:p>
        </p:txBody>
      </p:sp>
      <p:sp>
        <p:nvSpPr>
          <p:cNvPr id="12" name="Rectangle 11"/>
          <p:cNvSpPr/>
          <p:nvPr/>
        </p:nvSpPr>
        <p:spPr>
          <a:xfrm>
            <a:off x="304800" y="972566"/>
            <a:ext cx="5791200" cy="4524315"/>
          </a:xfrm>
          <a:prstGeom prst="rect">
            <a:avLst/>
          </a:prstGeom>
        </p:spPr>
        <p:txBody>
          <a:bodyPr wrap="square">
            <a:spAutoFit/>
          </a:bodyPr>
          <a:lstStyle/>
          <a:p>
            <a:pPr fontAlgn="base"/>
            <a:r>
              <a:rPr lang="en-US" dirty="0"/>
              <a:t>We teach and we testify. </a:t>
            </a:r>
          </a:p>
          <a:p>
            <a:pPr fontAlgn="base"/>
            <a:endParaRPr lang="en-US" dirty="0"/>
          </a:p>
          <a:p>
            <a:pPr fontAlgn="base"/>
            <a:r>
              <a:rPr lang="en-US" dirty="0"/>
              <a:t>We bear witness. </a:t>
            </a:r>
          </a:p>
          <a:p>
            <a:pPr fontAlgn="base"/>
            <a:endParaRPr lang="en-US" dirty="0"/>
          </a:p>
          <a:p>
            <a:pPr fontAlgn="base"/>
            <a:r>
              <a:rPr lang="en-US" dirty="0"/>
              <a:t>We speak with sincerity. </a:t>
            </a:r>
          </a:p>
          <a:p>
            <a:pPr fontAlgn="base"/>
            <a:endParaRPr lang="en-US" dirty="0"/>
          </a:p>
          <a:p>
            <a:pPr fontAlgn="base"/>
            <a:endParaRPr lang="en-US" dirty="0"/>
          </a:p>
          <a:p>
            <a:pPr fontAlgn="base"/>
            <a:r>
              <a:rPr lang="en-US" dirty="0"/>
              <a:t>We plead with our listeners to give heed to our words, to ponder them, and to petitions the heavens…the truth, </a:t>
            </a:r>
          </a:p>
          <a:p>
            <a:pPr fontAlgn="base"/>
            <a:endParaRPr lang="en-US" dirty="0"/>
          </a:p>
          <a:p>
            <a:pPr fontAlgn="base"/>
            <a:endParaRPr lang="en-US" dirty="0"/>
          </a:p>
          <a:p>
            <a:pPr fontAlgn="base"/>
            <a:r>
              <a:rPr lang="en-US" dirty="0"/>
              <a:t>…but we do not…argue endlessly and quarrel…</a:t>
            </a:r>
          </a:p>
          <a:p>
            <a:pPr fontAlgn="base"/>
            <a:r>
              <a:rPr lang="en-US" dirty="0"/>
              <a:t>these lose the Spirit of God and become an </a:t>
            </a:r>
          </a:p>
          <a:p>
            <a:pPr fontAlgn="base"/>
            <a:r>
              <a:rPr lang="en-US" dirty="0"/>
              <a:t>easy prey to the arch-deceiver. Before they are </a:t>
            </a:r>
          </a:p>
          <a:p>
            <a:pPr fontAlgn="base"/>
            <a:r>
              <a:rPr lang="en-US" dirty="0"/>
              <a:t>aware, they lose their souls.</a:t>
            </a:r>
          </a:p>
          <a:p>
            <a:pPr fontAlgn="base"/>
            <a:endParaRPr lang="en-US" dirty="0"/>
          </a:p>
        </p:txBody>
      </p:sp>
      <p:pic>
        <p:nvPicPr>
          <p:cNvPr id="4" name="Picture 3">
            <a:extLst>
              <a:ext uri="{FF2B5EF4-FFF2-40B4-BE49-F238E27FC236}">
                <a16:creationId xmlns:a16="http://schemas.microsoft.com/office/drawing/2014/main" id="{1F262E58-A32C-49A0-BAC7-E9242343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259" y="3562903"/>
            <a:ext cx="4529335" cy="2965828"/>
          </a:xfrm>
          <a:prstGeom prst="rect">
            <a:avLst/>
          </a:prstGeom>
        </p:spPr>
      </p:pic>
      <p:pic>
        <p:nvPicPr>
          <p:cNvPr id="7" name="Picture 6">
            <a:extLst>
              <a:ext uri="{FF2B5EF4-FFF2-40B4-BE49-F238E27FC236}">
                <a16:creationId xmlns:a16="http://schemas.microsoft.com/office/drawing/2014/main" id="{01DF988B-842C-4AAC-9875-A8A523E46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036" y="914400"/>
            <a:ext cx="4704249" cy="2429044"/>
          </a:xfrm>
          <a:prstGeom prst="rect">
            <a:avLst/>
          </a:prstGeom>
        </p:spPr>
      </p:pic>
    </p:spTree>
    <p:extLst>
      <p:ext uri="{BB962C8B-B14F-4D97-AF65-F5344CB8AC3E}">
        <p14:creationId xmlns:p14="http://schemas.microsoft.com/office/powerpoint/2010/main" val="251156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178208-7A01-4B07-97B6-824FACAF9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2057401"/>
            <a:ext cx="9144000" cy="769441"/>
          </a:xfrm>
          <a:prstGeom prst="rect">
            <a:avLst/>
          </a:prstGeom>
          <a:noFill/>
        </p:spPr>
        <p:txBody>
          <a:bodyPr wrap="square" rtlCol="0">
            <a:spAutoFit/>
          </a:bodyPr>
          <a:lstStyle/>
          <a:p>
            <a:pPr algn="ctr"/>
            <a:r>
              <a:rPr lang="en-US" sz="4400" dirty="0">
                <a:latin typeface="Bernard MT Condensed" pitchFamily="18" charset="0"/>
              </a:rPr>
              <a:t>Where Can You Teach and Testify?</a:t>
            </a:r>
          </a:p>
        </p:txBody>
      </p:sp>
      <p:sp>
        <p:nvSpPr>
          <p:cNvPr id="9" name="Rectangle 8"/>
          <p:cNvSpPr/>
          <p:nvPr/>
        </p:nvSpPr>
        <p:spPr>
          <a:xfrm>
            <a:off x="3124200" y="2743200"/>
            <a:ext cx="5791200" cy="1754326"/>
          </a:xfrm>
          <a:prstGeom prst="rect">
            <a:avLst/>
          </a:prstGeom>
        </p:spPr>
        <p:txBody>
          <a:bodyPr wrap="square">
            <a:spAutoFit/>
          </a:bodyPr>
          <a:lstStyle/>
          <a:p>
            <a:pPr algn="ctr" fontAlgn="base"/>
            <a:r>
              <a:rPr lang="en-US" dirty="0"/>
              <a:t>Seminary</a:t>
            </a:r>
          </a:p>
          <a:p>
            <a:pPr algn="ctr" fontAlgn="base"/>
            <a:r>
              <a:rPr lang="en-US" dirty="0"/>
              <a:t>Quorums and classes</a:t>
            </a:r>
          </a:p>
          <a:p>
            <a:pPr algn="ctr" fontAlgn="base"/>
            <a:r>
              <a:rPr lang="en-US" dirty="0"/>
              <a:t>Family Home Evening</a:t>
            </a:r>
          </a:p>
          <a:p>
            <a:pPr algn="ctr" fontAlgn="base"/>
            <a:r>
              <a:rPr lang="en-US" dirty="0"/>
              <a:t>Sacrament talks</a:t>
            </a:r>
          </a:p>
          <a:p>
            <a:pPr algn="ctr" fontAlgn="base"/>
            <a:r>
              <a:rPr lang="en-US" dirty="0"/>
              <a:t>Home teaching</a:t>
            </a:r>
          </a:p>
          <a:p>
            <a:pPr algn="ctr" fontAlgn="base"/>
            <a:r>
              <a:rPr lang="en-US" dirty="0"/>
              <a:t>Share the gospel with friends</a:t>
            </a:r>
          </a:p>
        </p:txBody>
      </p:sp>
      <p:grpSp>
        <p:nvGrpSpPr>
          <p:cNvPr id="2" name="Group 1">
            <a:extLst>
              <a:ext uri="{FF2B5EF4-FFF2-40B4-BE49-F238E27FC236}">
                <a16:creationId xmlns:a16="http://schemas.microsoft.com/office/drawing/2014/main" id="{9B141DF7-DD6A-4D1B-85B7-1DDA88D39E13}"/>
              </a:ext>
            </a:extLst>
          </p:cNvPr>
          <p:cNvGrpSpPr/>
          <p:nvPr/>
        </p:nvGrpSpPr>
        <p:grpSpPr>
          <a:xfrm>
            <a:off x="1676400" y="381000"/>
            <a:ext cx="7162800" cy="1754326"/>
            <a:chOff x="1676400" y="381000"/>
            <a:chExt cx="7162800" cy="1754326"/>
          </a:xfrm>
        </p:grpSpPr>
        <p:sp>
          <p:nvSpPr>
            <p:cNvPr id="12" name="Rectangle 11"/>
            <p:cNvSpPr/>
            <p:nvPr/>
          </p:nvSpPr>
          <p:spPr>
            <a:xfrm>
              <a:off x="1676400" y="381000"/>
              <a:ext cx="5791200" cy="1754326"/>
            </a:xfrm>
            <a:prstGeom prst="rect">
              <a:avLst/>
            </a:prstGeom>
          </p:spPr>
          <p:txBody>
            <a:bodyPr wrap="square">
              <a:spAutoFit/>
            </a:bodyPr>
            <a:lstStyle/>
            <a:p>
              <a:pPr fontAlgn="base"/>
              <a:r>
                <a:rPr lang="en-US" dirty="0"/>
                <a:t>“Anything you or I do as instructors that knowingly and intentionally draws attention to self—in the messages we present, in the methods we use, or in our personal demeanor—is a form of </a:t>
              </a:r>
              <a:r>
                <a:rPr lang="en-US" dirty="0" err="1"/>
                <a:t>priestcraft</a:t>
              </a:r>
              <a:r>
                <a:rPr lang="en-US" dirty="0"/>
                <a:t> that inhibits the teaching effectiveness of the Holy Ghost”</a:t>
              </a:r>
            </a:p>
            <a:p>
              <a:pPr fontAlgn="base"/>
              <a:r>
                <a:rPr lang="en-US" dirty="0"/>
                <a:t>David A. </a:t>
              </a:r>
              <a:r>
                <a:rPr lang="en-US" dirty="0" err="1"/>
                <a:t>Bednar</a:t>
              </a:r>
              <a:endParaRPr lang="en-US" dirty="0"/>
            </a:p>
          </p:txBody>
        </p:sp>
        <p:pic>
          <p:nvPicPr>
            <p:cNvPr id="15" name="Picture 14" descr="david a bednar.jpg"/>
            <p:cNvPicPr>
              <a:picLocks noChangeAspect="1"/>
            </p:cNvPicPr>
            <p:nvPr/>
          </p:nvPicPr>
          <p:blipFill>
            <a:blip r:embed="rId3" cstate="print"/>
            <a:stretch>
              <a:fillRect/>
            </a:stretch>
          </p:blipFill>
          <p:spPr>
            <a:xfrm>
              <a:off x="7772400" y="457200"/>
              <a:ext cx="1066800" cy="1341422"/>
            </a:xfrm>
            <a:prstGeom prst="rect">
              <a:avLst/>
            </a:prstGeom>
          </p:spPr>
        </p:pic>
      </p:grpSp>
      <p:pic>
        <p:nvPicPr>
          <p:cNvPr id="4" name="Picture 3">
            <a:extLst>
              <a:ext uri="{FF2B5EF4-FFF2-40B4-BE49-F238E27FC236}">
                <a16:creationId xmlns:a16="http://schemas.microsoft.com/office/drawing/2014/main" id="{805FF42C-04D0-40E4-A67E-B579BA3D6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80" y="2768717"/>
            <a:ext cx="2312410" cy="1853973"/>
          </a:xfrm>
          <a:prstGeom prst="rect">
            <a:avLst/>
          </a:prstGeom>
        </p:spPr>
      </p:pic>
      <p:pic>
        <p:nvPicPr>
          <p:cNvPr id="7" name="Picture 6">
            <a:extLst>
              <a:ext uri="{FF2B5EF4-FFF2-40B4-BE49-F238E27FC236}">
                <a16:creationId xmlns:a16="http://schemas.microsoft.com/office/drawing/2014/main" id="{9A3180F2-3C44-4688-A868-ACAAA27AE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9350" y="4711645"/>
            <a:ext cx="2152650" cy="2057400"/>
          </a:xfrm>
          <a:prstGeom prst="rect">
            <a:avLst/>
          </a:prstGeom>
        </p:spPr>
      </p:pic>
      <p:pic>
        <p:nvPicPr>
          <p:cNvPr id="10" name="Picture 9">
            <a:extLst>
              <a:ext uri="{FF2B5EF4-FFF2-40B4-BE49-F238E27FC236}">
                <a16:creationId xmlns:a16="http://schemas.microsoft.com/office/drawing/2014/main" id="{1F9657B5-3FAF-41A6-91E4-5DEC19564C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3629" y="4648200"/>
            <a:ext cx="3667087" cy="1913263"/>
          </a:xfrm>
          <a:prstGeom prst="rect">
            <a:avLst/>
          </a:prstGeom>
        </p:spPr>
      </p:pic>
      <p:pic>
        <p:nvPicPr>
          <p:cNvPr id="14" name="Picture 13">
            <a:extLst>
              <a:ext uri="{FF2B5EF4-FFF2-40B4-BE49-F238E27FC236}">
                <a16:creationId xmlns:a16="http://schemas.microsoft.com/office/drawing/2014/main" id="{21D62122-8BAE-48C5-8C20-4ECE3F839347}"/>
              </a:ext>
            </a:extLst>
          </p:cNvPr>
          <p:cNvPicPr>
            <a:picLocks noChangeAspect="1"/>
          </p:cNvPicPr>
          <p:nvPr/>
        </p:nvPicPr>
        <p:blipFill rotWithShape="1">
          <a:blip r:embed="rId7">
            <a:extLst>
              <a:ext uri="{28A0092B-C50C-407E-A947-70E740481C1C}">
                <a14:useLocalDpi xmlns:a14="http://schemas.microsoft.com/office/drawing/2010/main" val="0"/>
              </a:ext>
            </a:extLst>
          </a:blip>
          <a:srcRect t="1743" r="6877"/>
          <a:stretch/>
        </p:blipFill>
        <p:spPr>
          <a:xfrm>
            <a:off x="8377208" y="2743200"/>
            <a:ext cx="1717487" cy="1686334"/>
          </a:xfrm>
          <a:prstGeom prst="rect">
            <a:avLst/>
          </a:prstGeom>
        </p:spPr>
      </p:pic>
      <p:pic>
        <p:nvPicPr>
          <p:cNvPr id="17" name="Picture 16">
            <a:extLst>
              <a:ext uri="{FF2B5EF4-FFF2-40B4-BE49-F238E27FC236}">
                <a16:creationId xmlns:a16="http://schemas.microsoft.com/office/drawing/2014/main" id="{14257890-B639-46BB-AADC-B56B8EC92E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0011" y="3773629"/>
            <a:ext cx="1755001" cy="2847975"/>
          </a:xfrm>
          <a:prstGeom prst="rect">
            <a:avLst/>
          </a:prstGeom>
        </p:spPr>
      </p:pic>
    </p:spTree>
    <p:extLst>
      <p:ext uri="{BB962C8B-B14F-4D97-AF65-F5344CB8AC3E}">
        <p14:creationId xmlns:p14="http://schemas.microsoft.com/office/powerpoint/2010/main" val="5082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xit" presetSubtype="0" fill="hold" nodeType="with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820E56-A764-4905-B9E0-05F508995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Individual Agency of Others</a:t>
            </a:r>
          </a:p>
        </p:txBody>
      </p:sp>
      <p:sp>
        <p:nvSpPr>
          <p:cNvPr id="11" name="Rectangle 10"/>
          <p:cNvSpPr/>
          <p:nvPr/>
        </p:nvSpPr>
        <p:spPr>
          <a:xfrm>
            <a:off x="304800" y="769367"/>
            <a:ext cx="8666672" cy="1938992"/>
          </a:xfrm>
          <a:prstGeom prst="rect">
            <a:avLst/>
          </a:prstGeom>
        </p:spPr>
        <p:txBody>
          <a:bodyPr wrap="square">
            <a:spAutoFit/>
          </a:bodyPr>
          <a:lstStyle/>
          <a:p>
            <a:pPr fontAlgn="base"/>
            <a:r>
              <a:rPr lang="en-US" dirty="0"/>
              <a:t>It is not easy to stand by and watch friends and loved ones, former members of the household of faith, lose the Spirit and eventually forsake the faith. </a:t>
            </a:r>
          </a:p>
          <a:p>
            <a:pPr fontAlgn="base"/>
            <a:endParaRPr lang="en-US" dirty="0"/>
          </a:p>
          <a:p>
            <a:pPr fontAlgn="base"/>
            <a:r>
              <a:rPr lang="en-US" dirty="0"/>
              <a:t>It is painful to observe people as they spiritually self destruct, but after all efforts to plead and persuade have failed we must allow for individual agency. </a:t>
            </a:r>
          </a:p>
          <a:p>
            <a:pPr fontAlgn="base"/>
            <a:r>
              <a:rPr lang="en-US" dirty="0"/>
              <a:t>We must bear with patience the persecutions and taunts of others. </a:t>
            </a:r>
          </a:p>
          <a:p>
            <a:pPr fontAlgn="base"/>
            <a:r>
              <a:rPr lang="en-US" sz="1200" dirty="0"/>
              <a:t>JFM and RLM</a:t>
            </a:r>
          </a:p>
        </p:txBody>
      </p:sp>
      <p:sp>
        <p:nvSpPr>
          <p:cNvPr id="16" name="TextBox 15"/>
          <p:cNvSpPr txBox="1"/>
          <p:nvPr/>
        </p:nvSpPr>
        <p:spPr>
          <a:xfrm>
            <a:off x="2362200" y="5715000"/>
            <a:ext cx="8305800" cy="923330"/>
          </a:xfrm>
          <a:prstGeom prst="rect">
            <a:avLst/>
          </a:prstGeom>
          <a:noFill/>
        </p:spPr>
        <p:txBody>
          <a:bodyPr wrap="square" rtlCol="0">
            <a:spAutoFit/>
          </a:bodyPr>
          <a:lstStyle/>
          <a:p>
            <a:pPr fontAlgn="base"/>
            <a:r>
              <a:rPr lang="en-US" b="1" dirty="0"/>
              <a:t>Even when people around us are being disobedient, we can be steadfast and immovable in keeping the commandments.</a:t>
            </a:r>
            <a:endParaRPr lang="en-US" dirty="0"/>
          </a:p>
          <a:p>
            <a:pPr fontAlgn="base"/>
            <a:r>
              <a:rPr lang="en-US" b="1" dirty="0"/>
              <a:t>When we live the gospel, we can have peace in our lives, even if we are persecuted.</a:t>
            </a:r>
            <a:endParaRPr lang="en-US" dirty="0"/>
          </a:p>
        </p:txBody>
      </p:sp>
      <p:sp>
        <p:nvSpPr>
          <p:cNvPr id="17" name="TextBox 16"/>
          <p:cNvSpPr txBox="1"/>
          <p:nvPr/>
        </p:nvSpPr>
        <p:spPr>
          <a:xfrm>
            <a:off x="114300" y="6484957"/>
            <a:ext cx="3581400" cy="307777"/>
          </a:xfrm>
          <a:prstGeom prst="rect">
            <a:avLst/>
          </a:prstGeom>
          <a:noFill/>
        </p:spPr>
        <p:txBody>
          <a:bodyPr wrap="square" rtlCol="0">
            <a:spAutoFit/>
          </a:bodyPr>
          <a:lstStyle/>
          <a:p>
            <a:r>
              <a:rPr lang="en-US" sz="1400" dirty="0"/>
              <a:t>Alma 1:25</a:t>
            </a:r>
          </a:p>
        </p:txBody>
      </p:sp>
      <p:pic>
        <p:nvPicPr>
          <p:cNvPr id="4" name="Picture 3">
            <a:extLst>
              <a:ext uri="{FF2B5EF4-FFF2-40B4-BE49-F238E27FC236}">
                <a16:creationId xmlns:a16="http://schemas.microsoft.com/office/drawing/2014/main" id="{70C83B89-D767-4E49-AA40-34F08A1EB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5475" y="272252"/>
            <a:ext cx="2305050" cy="2857500"/>
          </a:xfrm>
          <a:prstGeom prst="rect">
            <a:avLst/>
          </a:prstGeom>
        </p:spPr>
      </p:pic>
      <p:pic>
        <p:nvPicPr>
          <p:cNvPr id="7" name="Picture 6">
            <a:extLst>
              <a:ext uri="{FF2B5EF4-FFF2-40B4-BE49-F238E27FC236}">
                <a16:creationId xmlns:a16="http://schemas.microsoft.com/office/drawing/2014/main" id="{972BB5B3-700D-44A5-A72D-BCCDAE7D9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240" y="3376953"/>
            <a:ext cx="3279395" cy="2180449"/>
          </a:xfrm>
          <a:prstGeom prst="rect">
            <a:avLst/>
          </a:prstGeom>
        </p:spPr>
      </p:pic>
      <p:pic>
        <p:nvPicPr>
          <p:cNvPr id="9" name="Picture 8">
            <a:extLst>
              <a:ext uri="{FF2B5EF4-FFF2-40B4-BE49-F238E27FC236}">
                <a16:creationId xmlns:a16="http://schemas.microsoft.com/office/drawing/2014/main" id="{8389C6FB-FED5-465F-85DD-38475A5CE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075" y="3326685"/>
            <a:ext cx="3200400" cy="2280987"/>
          </a:xfrm>
          <a:prstGeom prst="rect">
            <a:avLst/>
          </a:prstGeom>
        </p:spPr>
      </p:pic>
    </p:spTree>
    <p:extLst>
      <p:ext uri="{BB962C8B-B14F-4D97-AF65-F5344CB8AC3E}">
        <p14:creationId xmlns:p14="http://schemas.microsoft.com/office/powerpoint/2010/main" val="33261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820E56-A764-4905-B9E0-05F508995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17" name="TextBox 16"/>
          <p:cNvSpPr txBox="1"/>
          <p:nvPr/>
        </p:nvSpPr>
        <p:spPr>
          <a:xfrm>
            <a:off x="114300" y="6484957"/>
            <a:ext cx="3581400" cy="307777"/>
          </a:xfrm>
          <a:prstGeom prst="rect">
            <a:avLst/>
          </a:prstGeom>
          <a:noFill/>
        </p:spPr>
        <p:txBody>
          <a:bodyPr wrap="square" rtlCol="0">
            <a:spAutoFit/>
          </a:bodyPr>
          <a:lstStyle/>
          <a:p>
            <a:r>
              <a:rPr lang="en-US" sz="1400" dirty="0"/>
              <a:t>Alma 1:25</a:t>
            </a:r>
          </a:p>
        </p:txBody>
      </p:sp>
      <p:grpSp>
        <p:nvGrpSpPr>
          <p:cNvPr id="2" name="Group 1">
            <a:extLst>
              <a:ext uri="{FF2B5EF4-FFF2-40B4-BE49-F238E27FC236}">
                <a16:creationId xmlns:a16="http://schemas.microsoft.com/office/drawing/2014/main" id="{D5C31A79-A299-4F07-8ADB-D24D66DE50D7}"/>
              </a:ext>
            </a:extLst>
          </p:cNvPr>
          <p:cNvGrpSpPr/>
          <p:nvPr/>
        </p:nvGrpSpPr>
        <p:grpSpPr>
          <a:xfrm>
            <a:off x="590559" y="195054"/>
            <a:ext cx="4028939" cy="3355006"/>
            <a:chOff x="590559" y="195054"/>
            <a:chExt cx="4028939" cy="3355006"/>
          </a:xfrm>
        </p:grpSpPr>
        <p:grpSp>
          <p:nvGrpSpPr>
            <p:cNvPr id="12" name="Group 3">
              <a:extLst>
                <a:ext uri="{FF2B5EF4-FFF2-40B4-BE49-F238E27FC236}">
                  <a16:creationId xmlns:a16="http://schemas.microsoft.com/office/drawing/2014/main" id="{C49C6D93-0964-42B6-A7AA-2FC6F8FB8346}"/>
                </a:ext>
              </a:extLst>
            </p:cNvPr>
            <p:cNvGrpSpPr/>
            <p:nvPr/>
          </p:nvGrpSpPr>
          <p:grpSpPr>
            <a:xfrm>
              <a:off x="590559" y="195054"/>
              <a:ext cx="2598115" cy="3355006"/>
              <a:chOff x="71718" y="1120588"/>
              <a:chExt cx="3048000" cy="4572000"/>
            </a:xfrm>
          </p:grpSpPr>
          <p:grpSp>
            <p:nvGrpSpPr>
              <p:cNvPr id="13" name="Group 12">
                <a:extLst>
                  <a:ext uri="{FF2B5EF4-FFF2-40B4-BE49-F238E27FC236}">
                    <a16:creationId xmlns:a16="http://schemas.microsoft.com/office/drawing/2014/main" id="{9F03E7FE-BE32-46DF-A74F-DB783DE73381}"/>
                  </a:ext>
                </a:extLst>
              </p:cNvPr>
              <p:cNvGrpSpPr/>
              <p:nvPr/>
            </p:nvGrpSpPr>
            <p:grpSpPr>
              <a:xfrm>
                <a:off x="71718" y="1120588"/>
                <a:ext cx="3048000" cy="4572000"/>
                <a:chOff x="838200" y="1066800"/>
                <a:chExt cx="2438400" cy="3352800"/>
              </a:xfrm>
            </p:grpSpPr>
            <p:sp>
              <p:nvSpPr>
                <p:cNvPr id="15" name="Rounded Rectangle 61">
                  <a:extLst>
                    <a:ext uri="{FF2B5EF4-FFF2-40B4-BE49-F238E27FC236}">
                      <a16:creationId xmlns:a16="http://schemas.microsoft.com/office/drawing/2014/main" id="{02849E65-2CA5-4591-9E35-11B3E301410A}"/>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523616BF-A23B-4FDA-8E07-78DBD42F81E4}"/>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68F555E9-5C8C-42F5-BFE3-DC98D2E23E3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8D121A5B-DEE5-47F8-9040-3506C3B89EDA}"/>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575F8EE7-1746-4B41-B77D-FCEF315F8C37}"/>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30B24DC2-6330-4529-9DA8-EEA97A81476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4C143393-8856-4C64-AB00-D67AA806C3E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a:extLst>
                    <a:ext uri="{FF2B5EF4-FFF2-40B4-BE49-F238E27FC236}">
                      <a16:creationId xmlns:a16="http://schemas.microsoft.com/office/drawing/2014/main" id="{A2C30A90-9897-47DE-AAAC-1676B4ABBDE5}"/>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a:extLst>
                    <a:ext uri="{FF2B5EF4-FFF2-40B4-BE49-F238E27FC236}">
                      <a16:creationId xmlns:a16="http://schemas.microsoft.com/office/drawing/2014/main" id="{D8BEA2E8-762F-4A06-B5DF-A0A18FFB6D6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a:extLst>
                    <a:ext uri="{FF2B5EF4-FFF2-40B4-BE49-F238E27FC236}">
                      <a16:creationId xmlns:a16="http://schemas.microsoft.com/office/drawing/2014/main" id="{299390CF-1B2C-4087-94D8-E8447429FFD2}"/>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5A1B03E-41ED-4413-A450-5DD0CD7B1E6E}"/>
                  </a:ext>
                </a:extLst>
              </p:cNvPr>
              <p:cNvSpPr txBox="1"/>
              <p:nvPr/>
            </p:nvSpPr>
            <p:spPr>
              <a:xfrm>
                <a:off x="732867" y="1565873"/>
                <a:ext cx="2379655" cy="3481180"/>
              </a:xfrm>
              <a:prstGeom prst="rect">
                <a:avLst/>
              </a:prstGeom>
              <a:noFill/>
            </p:spPr>
            <p:txBody>
              <a:bodyPr wrap="square" rtlCol="0">
                <a:spAutoFit/>
              </a:bodyPr>
              <a:lstStyle/>
              <a:p>
                <a:pPr algn="ctr"/>
                <a:r>
                  <a:rPr lang="en-US" sz="2000" b="1" dirty="0"/>
                  <a:t>Choosing to contend with those who are not members of the Church can bring afflictions and trials upon the Church</a:t>
                </a:r>
                <a:endParaRPr lang="en-US" sz="2000" b="1" dirty="0">
                  <a:solidFill>
                    <a:schemeClr val="bg2">
                      <a:lumMod val="25000"/>
                    </a:schemeClr>
                  </a:solidFill>
                  <a:latin typeface="Tempus Sans ITC" pitchFamily="82" charset="0"/>
                </a:endParaRPr>
              </a:p>
            </p:txBody>
          </p:sp>
        </p:grpSp>
        <p:grpSp>
          <p:nvGrpSpPr>
            <p:cNvPr id="66" name="Group 65">
              <a:extLst>
                <a:ext uri="{FF2B5EF4-FFF2-40B4-BE49-F238E27FC236}">
                  <a16:creationId xmlns:a16="http://schemas.microsoft.com/office/drawing/2014/main" id="{97D3475E-6DB9-4D5C-8C2F-F05A2980A53A}"/>
                </a:ext>
              </a:extLst>
            </p:cNvPr>
            <p:cNvGrpSpPr/>
            <p:nvPr/>
          </p:nvGrpSpPr>
          <p:grpSpPr>
            <a:xfrm>
              <a:off x="3412067" y="963840"/>
              <a:ext cx="1207431" cy="1207431"/>
              <a:chOff x="4868501" y="4267258"/>
              <a:chExt cx="2209800" cy="2209800"/>
            </a:xfrm>
          </p:grpSpPr>
          <p:sp>
            <p:nvSpPr>
              <p:cNvPr id="67" name="Oval 66">
                <a:extLst>
                  <a:ext uri="{FF2B5EF4-FFF2-40B4-BE49-F238E27FC236}">
                    <a16:creationId xmlns:a16="http://schemas.microsoft.com/office/drawing/2014/main" id="{5FB1D3D3-8460-49A7-9110-D449EE194266}"/>
                  </a:ext>
                </a:extLst>
              </p:cNvPr>
              <p:cNvSpPr/>
              <p:nvPr/>
            </p:nvSpPr>
            <p:spPr>
              <a:xfrm>
                <a:off x="4868501" y="4267258"/>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5908A6E-810C-42D3-885B-702E77F8B32F}"/>
                  </a:ext>
                </a:extLst>
              </p:cNvPr>
              <p:cNvSpPr/>
              <p:nvPr/>
            </p:nvSpPr>
            <p:spPr>
              <a:xfrm>
                <a:off x="5830432" y="5667469"/>
                <a:ext cx="298764" cy="4526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2D8C81A1-D092-41C5-8C98-DDB1893ABE66}"/>
                  </a:ext>
                </a:extLst>
              </p:cNvPr>
              <p:cNvGrpSpPr/>
              <p:nvPr/>
            </p:nvGrpSpPr>
            <p:grpSpPr>
              <a:xfrm>
                <a:off x="6074025" y="4869070"/>
                <a:ext cx="612001" cy="612001"/>
                <a:chOff x="2452639" y="4588413"/>
                <a:chExt cx="612001" cy="612001"/>
              </a:xfrm>
            </p:grpSpPr>
            <p:sp>
              <p:nvSpPr>
                <p:cNvPr id="78" name="Oval 77">
                  <a:extLst>
                    <a:ext uri="{FF2B5EF4-FFF2-40B4-BE49-F238E27FC236}">
                      <a16:creationId xmlns:a16="http://schemas.microsoft.com/office/drawing/2014/main" id="{6AA27E8E-9001-4F18-99AD-A319D98815C7}"/>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446B7FB-A418-4C1A-B151-9EFCD86DC316}"/>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F391A15-DA46-43AC-84A4-31D6A6D29650}"/>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2B73E4E-1956-457A-ADC9-40721D5CF8FA}"/>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28A11DB-F692-4CBB-977C-C4C4893CAD5F}"/>
                  </a:ext>
                </a:extLst>
              </p:cNvPr>
              <p:cNvGrpSpPr/>
              <p:nvPr/>
            </p:nvGrpSpPr>
            <p:grpSpPr>
              <a:xfrm flipH="1">
                <a:off x="5257704" y="4858508"/>
                <a:ext cx="612001" cy="612001"/>
                <a:chOff x="2452639" y="4588413"/>
                <a:chExt cx="612001" cy="612001"/>
              </a:xfrm>
            </p:grpSpPr>
            <p:sp>
              <p:nvSpPr>
                <p:cNvPr id="74" name="Oval 73">
                  <a:extLst>
                    <a:ext uri="{FF2B5EF4-FFF2-40B4-BE49-F238E27FC236}">
                      <a16:creationId xmlns:a16="http://schemas.microsoft.com/office/drawing/2014/main" id="{10A916F3-8196-4272-990E-BF329D7B87BB}"/>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BE26C-4AD8-4AAB-B7CA-98FAB5CC0762}"/>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0ECF3A5D-5296-496B-B9F9-061480766B59}"/>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DF580FA-9761-44A0-BF7A-C2AE72F11934}"/>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F70711D5-5DBC-4411-A744-6467B419A996}"/>
                  </a:ext>
                </a:extLst>
              </p:cNvPr>
              <p:cNvGrpSpPr/>
              <p:nvPr/>
            </p:nvGrpSpPr>
            <p:grpSpPr>
              <a:xfrm rot="21213287">
                <a:off x="5441135" y="4526732"/>
                <a:ext cx="986828" cy="470780"/>
                <a:chOff x="5413972" y="4517679"/>
                <a:chExt cx="1013989" cy="506994"/>
              </a:xfrm>
            </p:grpSpPr>
            <p:cxnSp>
              <p:nvCxnSpPr>
                <p:cNvPr id="72" name="Straight Connector 71">
                  <a:extLst>
                    <a:ext uri="{FF2B5EF4-FFF2-40B4-BE49-F238E27FC236}">
                      <a16:creationId xmlns:a16="http://schemas.microsoft.com/office/drawing/2014/main" id="{FC93F207-8F64-44AA-A251-0C8A1826C2EF}"/>
                    </a:ext>
                  </a:extLst>
                </p:cNvPr>
                <p:cNvCxnSpPr/>
                <p:nvPr/>
              </p:nvCxnSpPr>
              <p:spPr>
                <a:xfrm>
                  <a:off x="5413972" y="4517679"/>
                  <a:ext cx="525101" cy="506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C7A52A6-77EA-4D42-8719-30691FF5BEFC}"/>
                    </a:ext>
                  </a:extLst>
                </p:cNvPr>
                <p:cNvCxnSpPr>
                  <a:cxnSpLocks/>
                </p:cNvCxnSpPr>
                <p:nvPr/>
              </p:nvCxnSpPr>
              <p:spPr>
                <a:xfrm flipH="1">
                  <a:off x="5928512" y="4608214"/>
                  <a:ext cx="499449" cy="405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 name="Group 2">
            <a:extLst>
              <a:ext uri="{FF2B5EF4-FFF2-40B4-BE49-F238E27FC236}">
                <a16:creationId xmlns:a16="http://schemas.microsoft.com/office/drawing/2014/main" id="{A8FCC6BA-E20E-4C34-9952-C049515E291E}"/>
              </a:ext>
            </a:extLst>
          </p:cNvPr>
          <p:cNvGrpSpPr/>
          <p:nvPr/>
        </p:nvGrpSpPr>
        <p:grpSpPr>
          <a:xfrm>
            <a:off x="6036449" y="195055"/>
            <a:ext cx="4338484" cy="3355006"/>
            <a:chOff x="6036449" y="195055"/>
            <a:chExt cx="4338484" cy="3355006"/>
          </a:xfrm>
        </p:grpSpPr>
        <p:grpSp>
          <p:nvGrpSpPr>
            <p:cNvPr id="27" name="Group 3">
              <a:extLst>
                <a:ext uri="{FF2B5EF4-FFF2-40B4-BE49-F238E27FC236}">
                  <a16:creationId xmlns:a16="http://schemas.microsoft.com/office/drawing/2014/main" id="{08C98E12-3265-43D2-BBF9-2D9EE2045345}"/>
                </a:ext>
              </a:extLst>
            </p:cNvPr>
            <p:cNvGrpSpPr/>
            <p:nvPr/>
          </p:nvGrpSpPr>
          <p:grpSpPr>
            <a:xfrm>
              <a:off x="6036449" y="195055"/>
              <a:ext cx="2598115" cy="3355006"/>
              <a:chOff x="71718" y="1120588"/>
              <a:chExt cx="3048000" cy="4572000"/>
            </a:xfrm>
          </p:grpSpPr>
          <p:grpSp>
            <p:nvGrpSpPr>
              <p:cNvPr id="28" name="Group 27">
                <a:extLst>
                  <a:ext uri="{FF2B5EF4-FFF2-40B4-BE49-F238E27FC236}">
                    <a16:creationId xmlns:a16="http://schemas.microsoft.com/office/drawing/2014/main" id="{E16083C9-B23C-44DD-AC8E-46761DBC1A40}"/>
                  </a:ext>
                </a:extLst>
              </p:cNvPr>
              <p:cNvGrpSpPr/>
              <p:nvPr/>
            </p:nvGrpSpPr>
            <p:grpSpPr>
              <a:xfrm>
                <a:off x="71718" y="1120588"/>
                <a:ext cx="3048000" cy="4572000"/>
                <a:chOff x="838200" y="1066800"/>
                <a:chExt cx="2438400" cy="3352800"/>
              </a:xfrm>
            </p:grpSpPr>
            <p:sp>
              <p:nvSpPr>
                <p:cNvPr id="30" name="Rounded Rectangle 61">
                  <a:extLst>
                    <a:ext uri="{FF2B5EF4-FFF2-40B4-BE49-F238E27FC236}">
                      <a16:creationId xmlns:a16="http://schemas.microsoft.com/office/drawing/2014/main" id="{72783F54-6977-4833-B7BA-B36E2226A51E}"/>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2">
                  <a:extLst>
                    <a:ext uri="{FF2B5EF4-FFF2-40B4-BE49-F238E27FC236}">
                      <a16:creationId xmlns:a16="http://schemas.microsoft.com/office/drawing/2014/main" id="{6241A6AB-73A4-49C5-82EB-E30489E0543C}"/>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
                  <a:extLst>
                    <a:ext uri="{FF2B5EF4-FFF2-40B4-BE49-F238E27FC236}">
                      <a16:creationId xmlns:a16="http://schemas.microsoft.com/office/drawing/2014/main" id="{6AF4BC65-62AD-45F8-9658-6D9E3903C80B}"/>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4">
                  <a:extLst>
                    <a:ext uri="{FF2B5EF4-FFF2-40B4-BE49-F238E27FC236}">
                      <a16:creationId xmlns:a16="http://schemas.microsoft.com/office/drawing/2014/main" id="{FA35B961-2F24-4B7D-9874-6B41D4984B73}"/>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nut 5">
                  <a:extLst>
                    <a:ext uri="{FF2B5EF4-FFF2-40B4-BE49-F238E27FC236}">
                      <a16:creationId xmlns:a16="http://schemas.microsoft.com/office/drawing/2014/main" id="{5D0F3593-13A0-4142-8739-23779323BB73}"/>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6">
                  <a:extLst>
                    <a:ext uri="{FF2B5EF4-FFF2-40B4-BE49-F238E27FC236}">
                      <a16:creationId xmlns:a16="http://schemas.microsoft.com/office/drawing/2014/main" id="{1E198EB0-5C4B-4BA9-B5E7-ED8863E98BB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7">
                  <a:extLst>
                    <a:ext uri="{FF2B5EF4-FFF2-40B4-BE49-F238E27FC236}">
                      <a16:creationId xmlns:a16="http://schemas.microsoft.com/office/drawing/2014/main" id="{934B5CF5-00AC-4756-895E-86C3475AD1A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Plaque 8">
                  <a:extLst>
                    <a:ext uri="{FF2B5EF4-FFF2-40B4-BE49-F238E27FC236}">
                      <a16:creationId xmlns:a16="http://schemas.microsoft.com/office/drawing/2014/main" id="{3E624FDF-7758-4FDA-B8A9-4E9D11E0D090}"/>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que 9">
                  <a:extLst>
                    <a:ext uri="{FF2B5EF4-FFF2-40B4-BE49-F238E27FC236}">
                      <a16:creationId xmlns:a16="http://schemas.microsoft.com/office/drawing/2014/main" id="{C7676220-A720-4EF7-B72B-F4DC0B26048A}"/>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aque 10">
                  <a:extLst>
                    <a:ext uri="{FF2B5EF4-FFF2-40B4-BE49-F238E27FC236}">
                      <a16:creationId xmlns:a16="http://schemas.microsoft.com/office/drawing/2014/main" id="{4642F597-6D25-471D-8961-D5BB2B543C3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6B3339FD-C9EC-46B1-893A-CDFC0CD093D1}"/>
                  </a:ext>
                </a:extLst>
              </p:cNvPr>
              <p:cNvSpPr txBox="1"/>
              <p:nvPr/>
            </p:nvSpPr>
            <p:spPr>
              <a:xfrm>
                <a:off x="875178" y="1565873"/>
                <a:ext cx="2237344" cy="3061761"/>
              </a:xfrm>
              <a:prstGeom prst="rect">
                <a:avLst/>
              </a:prstGeom>
              <a:noFill/>
            </p:spPr>
            <p:txBody>
              <a:bodyPr wrap="square" rtlCol="0">
                <a:spAutoFit/>
              </a:bodyPr>
              <a:lstStyle/>
              <a:p>
                <a:pPr algn="ctr"/>
                <a:r>
                  <a:rPr lang="en-US" sz="2000" b="1" dirty="0"/>
                  <a:t>If we are humble during persecution, our hearts will not be hardened by our experiences</a:t>
                </a:r>
                <a:endParaRPr lang="en-US" sz="2000" b="1" dirty="0">
                  <a:solidFill>
                    <a:schemeClr val="bg2">
                      <a:lumMod val="25000"/>
                    </a:schemeClr>
                  </a:solidFill>
                  <a:latin typeface="Tempus Sans ITC" pitchFamily="82" charset="0"/>
                </a:endParaRPr>
              </a:p>
            </p:txBody>
          </p:sp>
        </p:grpSp>
        <p:grpSp>
          <p:nvGrpSpPr>
            <p:cNvPr id="82" name="Group 81">
              <a:extLst>
                <a:ext uri="{FF2B5EF4-FFF2-40B4-BE49-F238E27FC236}">
                  <a16:creationId xmlns:a16="http://schemas.microsoft.com/office/drawing/2014/main" id="{27BB2F83-5122-4E40-90E2-125B8C3DA5BC}"/>
                </a:ext>
              </a:extLst>
            </p:cNvPr>
            <p:cNvGrpSpPr/>
            <p:nvPr/>
          </p:nvGrpSpPr>
          <p:grpSpPr>
            <a:xfrm>
              <a:off x="9129159" y="944668"/>
              <a:ext cx="1245774" cy="1245774"/>
              <a:chOff x="8222988" y="1701913"/>
              <a:chExt cx="2667000" cy="2667000"/>
            </a:xfrm>
          </p:grpSpPr>
          <p:grpSp>
            <p:nvGrpSpPr>
              <p:cNvPr id="83" name="Group 82">
                <a:extLst>
                  <a:ext uri="{FF2B5EF4-FFF2-40B4-BE49-F238E27FC236}">
                    <a16:creationId xmlns:a16="http://schemas.microsoft.com/office/drawing/2014/main" id="{469098E9-DA5E-40FE-ADCD-AAB2CC236EC0}"/>
                  </a:ext>
                </a:extLst>
              </p:cNvPr>
              <p:cNvGrpSpPr/>
              <p:nvPr/>
            </p:nvGrpSpPr>
            <p:grpSpPr>
              <a:xfrm>
                <a:off x="8222988" y="1701913"/>
                <a:ext cx="2667000" cy="2667000"/>
                <a:chOff x="8222988" y="1701913"/>
                <a:chExt cx="2667000" cy="2667000"/>
              </a:xfrm>
            </p:grpSpPr>
            <p:grpSp>
              <p:nvGrpSpPr>
                <p:cNvPr id="86" name="Group 85">
                  <a:extLst>
                    <a:ext uri="{FF2B5EF4-FFF2-40B4-BE49-F238E27FC236}">
                      <a16:creationId xmlns:a16="http://schemas.microsoft.com/office/drawing/2014/main" id="{0AF2714F-CB10-488D-BA43-C8CCE16A1459}"/>
                    </a:ext>
                  </a:extLst>
                </p:cNvPr>
                <p:cNvGrpSpPr/>
                <p:nvPr/>
              </p:nvGrpSpPr>
              <p:grpSpPr>
                <a:xfrm>
                  <a:off x="8222988" y="1701913"/>
                  <a:ext cx="2667000" cy="2667000"/>
                  <a:chOff x="2726659" y="4091768"/>
                  <a:chExt cx="2667000" cy="2667000"/>
                </a:xfrm>
              </p:grpSpPr>
              <p:sp>
                <p:nvSpPr>
                  <p:cNvPr id="88" name="Oval 87">
                    <a:extLst>
                      <a:ext uri="{FF2B5EF4-FFF2-40B4-BE49-F238E27FC236}">
                        <a16:creationId xmlns:a16="http://schemas.microsoft.com/office/drawing/2014/main" id="{8420F7D6-FCBE-4E36-BA45-8D40AFBCA501}"/>
                      </a:ext>
                    </a:extLst>
                  </p:cNvPr>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a:extLst>
                      <a:ext uri="{FF2B5EF4-FFF2-40B4-BE49-F238E27FC236}">
                        <a16:creationId xmlns:a16="http://schemas.microsoft.com/office/drawing/2014/main" id="{FCC8213E-2260-406C-AD38-23FF2C40986B}"/>
                      </a:ext>
                    </a:extLst>
                  </p:cNvPr>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Moon 89">
                    <a:extLst>
                      <a:ext uri="{FF2B5EF4-FFF2-40B4-BE49-F238E27FC236}">
                        <a16:creationId xmlns:a16="http://schemas.microsoft.com/office/drawing/2014/main" id="{A6B0A870-9A43-40F4-B7E8-566934383FD1}"/>
                      </a:ext>
                    </a:extLst>
                  </p:cNvPr>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7" name="Oval 86">
                  <a:extLst>
                    <a:ext uri="{FF2B5EF4-FFF2-40B4-BE49-F238E27FC236}">
                      <a16:creationId xmlns:a16="http://schemas.microsoft.com/office/drawing/2014/main" id="{FD86677A-4B83-4FA6-A92D-85A0024FE85D}"/>
                    </a:ext>
                  </a:extLst>
                </p:cNvPr>
                <p:cNvSpPr/>
                <p:nvPr/>
              </p:nvSpPr>
              <p:spPr>
                <a:xfrm>
                  <a:off x="9360260" y="3762867"/>
                  <a:ext cx="439087" cy="218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Moon 83">
                <a:extLst>
                  <a:ext uri="{FF2B5EF4-FFF2-40B4-BE49-F238E27FC236}">
                    <a16:creationId xmlns:a16="http://schemas.microsoft.com/office/drawing/2014/main" id="{25AEB8A0-CC19-4082-984F-EF26D446443B}"/>
                  </a:ext>
                </a:extLst>
              </p:cNvPr>
              <p:cNvSpPr/>
              <p:nvPr/>
            </p:nvSpPr>
            <p:spPr>
              <a:xfrm rot="5124408">
                <a:off x="9038223" y="2609321"/>
                <a:ext cx="104655" cy="692416"/>
              </a:xfrm>
              <a:prstGeom prst="moon">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Moon 84">
                <a:extLst>
                  <a:ext uri="{FF2B5EF4-FFF2-40B4-BE49-F238E27FC236}">
                    <a16:creationId xmlns:a16="http://schemas.microsoft.com/office/drawing/2014/main" id="{FC23AD0E-3054-4864-A7EB-CD925D446FA6}"/>
                  </a:ext>
                </a:extLst>
              </p:cNvPr>
              <p:cNvSpPr/>
              <p:nvPr/>
            </p:nvSpPr>
            <p:spPr>
              <a:xfrm rot="5838252">
                <a:off x="9999788" y="2589106"/>
                <a:ext cx="104655" cy="692416"/>
              </a:xfrm>
              <a:prstGeom prst="moon">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6" name="Group 5">
            <a:extLst>
              <a:ext uri="{FF2B5EF4-FFF2-40B4-BE49-F238E27FC236}">
                <a16:creationId xmlns:a16="http://schemas.microsoft.com/office/drawing/2014/main" id="{EF0A19DD-9322-4045-B573-21411157A455}"/>
              </a:ext>
            </a:extLst>
          </p:cNvPr>
          <p:cNvGrpSpPr/>
          <p:nvPr/>
        </p:nvGrpSpPr>
        <p:grpSpPr>
          <a:xfrm>
            <a:off x="1751171" y="3167851"/>
            <a:ext cx="4412319" cy="3355006"/>
            <a:chOff x="1751171" y="3167851"/>
            <a:chExt cx="4412319" cy="3355006"/>
          </a:xfrm>
        </p:grpSpPr>
        <p:grpSp>
          <p:nvGrpSpPr>
            <p:cNvPr id="40" name="Group 3">
              <a:extLst>
                <a:ext uri="{FF2B5EF4-FFF2-40B4-BE49-F238E27FC236}">
                  <a16:creationId xmlns:a16="http://schemas.microsoft.com/office/drawing/2014/main" id="{CEE4DEC7-C5B9-45B6-8D43-81539DA1B586}"/>
                </a:ext>
              </a:extLst>
            </p:cNvPr>
            <p:cNvGrpSpPr/>
            <p:nvPr/>
          </p:nvGrpSpPr>
          <p:grpSpPr>
            <a:xfrm>
              <a:off x="3565375" y="3167851"/>
              <a:ext cx="2598115" cy="3355006"/>
              <a:chOff x="71718" y="1120588"/>
              <a:chExt cx="3048000" cy="4572000"/>
            </a:xfrm>
          </p:grpSpPr>
          <p:grpSp>
            <p:nvGrpSpPr>
              <p:cNvPr id="41" name="Group 40">
                <a:extLst>
                  <a:ext uri="{FF2B5EF4-FFF2-40B4-BE49-F238E27FC236}">
                    <a16:creationId xmlns:a16="http://schemas.microsoft.com/office/drawing/2014/main" id="{E210972D-6477-42DA-AC4D-1AF964226045}"/>
                  </a:ext>
                </a:extLst>
              </p:cNvPr>
              <p:cNvGrpSpPr/>
              <p:nvPr/>
            </p:nvGrpSpPr>
            <p:grpSpPr>
              <a:xfrm>
                <a:off x="71718" y="1120588"/>
                <a:ext cx="3048000" cy="4572000"/>
                <a:chOff x="838200" y="1066800"/>
                <a:chExt cx="2438400" cy="3352800"/>
              </a:xfrm>
            </p:grpSpPr>
            <p:sp>
              <p:nvSpPr>
                <p:cNvPr id="43" name="Rounded Rectangle 61">
                  <a:extLst>
                    <a:ext uri="{FF2B5EF4-FFF2-40B4-BE49-F238E27FC236}">
                      <a16:creationId xmlns:a16="http://schemas.microsoft.com/office/drawing/2014/main" id="{E97D9F00-23D9-4E81-BB65-20124A1467A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2">
                  <a:extLst>
                    <a:ext uri="{FF2B5EF4-FFF2-40B4-BE49-F238E27FC236}">
                      <a16:creationId xmlns:a16="http://schemas.microsoft.com/office/drawing/2014/main" id="{1980A3AF-F002-426B-A6E9-5D071E9EB61E}"/>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3">
                  <a:extLst>
                    <a:ext uri="{FF2B5EF4-FFF2-40B4-BE49-F238E27FC236}">
                      <a16:creationId xmlns:a16="http://schemas.microsoft.com/office/drawing/2014/main" id="{585B30C7-CF6E-4CB9-AC64-933713008253}"/>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
                  <a:extLst>
                    <a:ext uri="{FF2B5EF4-FFF2-40B4-BE49-F238E27FC236}">
                      <a16:creationId xmlns:a16="http://schemas.microsoft.com/office/drawing/2014/main" id="{DD7873C6-3497-4F94-A9DA-559E85FED73C}"/>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nut 5">
                  <a:extLst>
                    <a:ext uri="{FF2B5EF4-FFF2-40B4-BE49-F238E27FC236}">
                      <a16:creationId xmlns:a16="http://schemas.microsoft.com/office/drawing/2014/main" id="{293943EF-3925-4C0D-810A-19944036AB2E}"/>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6">
                  <a:extLst>
                    <a:ext uri="{FF2B5EF4-FFF2-40B4-BE49-F238E27FC236}">
                      <a16:creationId xmlns:a16="http://schemas.microsoft.com/office/drawing/2014/main" id="{11ACD3ED-8A4B-4ED0-B2BB-59A9E9DFDB4E}"/>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7">
                  <a:extLst>
                    <a:ext uri="{FF2B5EF4-FFF2-40B4-BE49-F238E27FC236}">
                      <a16:creationId xmlns:a16="http://schemas.microsoft.com/office/drawing/2014/main" id="{92464D78-0C4F-46B5-A30E-2D565C7CC93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laque 8">
                  <a:extLst>
                    <a:ext uri="{FF2B5EF4-FFF2-40B4-BE49-F238E27FC236}">
                      <a16:creationId xmlns:a16="http://schemas.microsoft.com/office/drawing/2014/main" id="{727031BA-9C3B-48E8-BB24-BB3C57871E6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que 9">
                  <a:extLst>
                    <a:ext uri="{FF2B5EF4-FFF2-40B4-BE49-F238E27FC236}">
                      <a16:creationId xmlns:a16="http://schemas.microsoft.com/office/drawing/2014/main" id="{B3B0E39F-4DFF-4EB4-9255-7C70D9C7017B}"/>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aque 10">
                  <a:extLst>
                    <a:ext uri="{FF2B5EF4-FFF2-40B4-BE49-F238E27FC236}">
                      <a16:creationId xmlns:a16="http://schemas.microsoft.com/office/drawing/2014/main" id="{CAEAB582-04A6-41FC-B58A-F9324A48DCF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154B3453-F4E3-4D75-858B-E8B9947E322B}"/>
                  </a:ext>
                </a:extLst>
              </p:cNvPr>
              <p:cNvSpPr txBox="1"/>
              <p:nvPr/>
            </p:nvSpPr>
            <p:spPr>
              <a:xfrm>
                <a:off x="851625" y="1472325"/>
                <a:ext cx="2241197" cy="3481180"/>
              </a:xfrm>
              <a:prstGeom prst="rect">
                <a:avLst/>
              </a:prstGeom>
              <a:noFill/>
            </p:spPr>
            <p:txBody>
              <a:bodyPr wrap="square" rtlCol="0">
                <a:spAutoFit/>
              </a:bodyPr>
              <a:lstStyle/>
              <a:p>
                <a:pPr algn="ctr"/>
                <a:r>
                  <a:rPr lang="en-US" sz="2000" b="1" dirty="0"/>
                  <a:t>Even when people around us are being disobedient, we can be steadfast and immovable in keeping the commandments</a:t>
                </a:r>
                <a:endParaRPr lang="en-US" sz="2000" b="1" dirty="0">
                  <a:solidFill>
                    <a:schemeClr val="bg2">
                      <a:lumMod val="25000"/>
                    </a:schemeClr>
                  </a:solidFill>
                  <a:latin typeface="Tempus Sans ITC" pitchFamily="82" charset="0"/>
                </a:endParaRPr>
              </a:p>
            </p:txBody>
          </p:sp>
        </p:grpSp>
        <p:grpSp>
          <p:nvGrpSpPr>
            <p:cNvPr id="91" name="Group 90">
              <a:extLst>
                <a:ext uri="{FF2B5EF4-FFF2-40B4-BE49-F238E27FC236}">
                  <a16:creationId xmlns:a16="http://schemas.microsoft.com/office/drawing/2014/main" id="{7C007665-9F22-424D-8B35-15F3F9C1AE19}"/>
                </a:ext>
              </a:extLst>
            </p:cNvPr>
            <p:cNvGrpSpPr/>
            <p:nvPr/>
          </p:nvGrpSpPr>
          <p:grpSpPr>
            <a:xfrm>
              <a:off x="1751171" y="4273478"/>
              <a:ext cx="1312156" cy="1312156"/>
              <a:chOff x="4364700" y="661956"/>
              <a:chExt cx="2667000" cy="2667000"/>
            </a:xfrm>
          </p:grpSpPr>
          <p:sp>
            <p:nvSpPr>
              <p:cNvPr id="92" name="Oval 91">
                <a:extLst>
                  <a:ext uri="{FF2B5EF4-FFF2-40B4-BE49-F238E27FC236}">
                    <a16:creationId xmlns:a16="http://schemas.microsoft.com/office/drawing/2014/main" id="{17B6D933-3806-4879-87A8-C0364793D3DB}"/>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0B6E6385-68FA-4DC1-B649-ECAA13850CF6}"/>
                  </a:ext>
                </a:extLst>
              </p:cNvPr>
              <p:cNvGrpSpPr/>
              <p:nvPr/>
            </p:nvGrpSpPr>
            <p:grpSpPr>
              <a:xfrm rot="14121608">
                <a:off x="4787169" y="1214397"/>
                <a:ext cx="762000" cy="762000"/>
                <a:chOff x="1226056" y="2773679"/>
                <a:chExt cx="762000" cy="762000"/>
              </a:xfrm>
            </p:grpSpPr>
            <p:sp>
              <p:nvSpPr>
                <p:cNvPr id="102" name="Oval 101">
                  <a:extLst>
                    <a:ext uri="{FF2B5EF4-FFF2-40B4-BE49-F238E27FC236}">
                      <a16:creationId xmlns:a16="http://schemas.microsoft.com/office/drawing/2014/main" id="{4BAA6B32-9D16-443A-8D7A-98153CED5FE7}"/>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DEC3E1C7-F69D-44A2-9973-8C179A9BB694}"/>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5CCA62D8-4C76-44C2-AA02-050AAC740B5E}"/>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9603BBB-EFBF-45B9-873E-BFE5BFA08060}"/>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23EE49AB-FBBB-4683-AEC0-8D32F0CB974A}"/>
                  </a:ext>
                </a:extLst>
              </p:cNvPr>
              <p:cNvGrpSpPr/>
              <p:nvPr/>
            </p:nvGrpSpPr>
            <p:grpSpPr>
              <a:xfrm rot="8038943" flipH="1">
                <a:off x="5828327" y="1216128"/>
                <a:ext cx="762000" cy="762000"/>
                <a:chOff x="1226056" y="2773679"/>
                <a:chExt cx="762000" cy="762000"/>
              </a:xfrm>
            </p:grpSpPr>
            <p:sp>
              <p:nvSpPr>
                <p:cNvPr id="98" name="Oval 97">
                  <a:extLst>
                    <a:ext uri="{FF2B5EF4-FFF2-40B4-BE49-F238E27FC236}">
                      <a16:creationId xmlns:a16="http://schemas.microsoft.com/office/drawing/2014/main" id="{C72EF2EC-986C-44AE-A9A0-22977626F3E5}"/>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2D5F3382-7ACC-426A-9B51-C87C010F26FD}"/>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4C046E06-47E3-4FAB-A145-C91D37EE20F6}"/>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8717ABE9-C686-4DA2-99FB-DBA0C05EC808}"/>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Moon 94">
                <a:extLst>
                  <a:ext uri="{FF2B5EF4-FFF2-40B4-BE49-F238E27FC236}">
                    <a16:creationId xmlns:a16="http://schemas.microsoft.com/office/drawing/2014/main" id="{CF81BCC3-9B17-4F97-B624-FB17A69CD0B5}"/>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Moon 95">
                <a:extLst>
                  <a:ext uri="{FF2B5EF4-FFF2-40B4-BE49-F238E27FC236}">
                    <a16:creationId xmlns:a16="http://schemas.microsoft.com/office/drawing/2014/main" id="{0AB6E60F-DFFF-4633-821D-15FD7DDD3F26}"/>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Moon 96">
                <a:extLst>
                  <a:ext uri="{FF2B5EF4-FFF2-40B4-BE49-F238E27FC236}">
                    <a16:creationId xmlns:a16="http://schemas.microsoft.com/office/drawing/2014/main" id="{D4038135-AB58-4D85-ACF0-87D07E6693A9}"/>
                  </a:ext>
                </a:extLst>
              </p:cNvPr>
              <p:cNvSpPr/>
              <p:nvPr/>
            </p:nvSpPr>
            <p:spPr>
              <a:xfrm rot="15436185">
                <a:off x="5816808" y="2144508"/>
                <a:ext cx="405950" cy="644827"/>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8" name="Group 7">
            <a:extLst>
              <a:ext uri="{FF2B5EF4-FFF2-40B4-BE49-F238E27FC236}">
                <a16:creationId xmlns:a16="http://schemas.microsoft.com/office/drawing/2014/main" id="{8308B8CA-CA47-466A-829D-E97CB479EE20}"/>
              </a:ext>
            </a:extLst>
          </p:cNvPr>
          <p:cNvGrpSpPr/>
          <p:nvPr/>
        </p:nvGrpSpPr>
        <p:grpSpPr>
          <a:xfrm>
            <a:off x="7164343" y="3244101"/>
            <a:ext cx="4347265" cy="3355006"/>
            <a:chOff x="7164343" y="3244101"/>
            <a:chExt cx="4347265" cy="3355006"/>
          </a:xfrm>
        </p:grpSpPr>
        <p:grpSp>
          <p:nvGrpSpPr>
            <p:cNvPr id="53" name="Group 3">
              <a:extLst>
                <a:ext uri="{FF2B5EF4-FFF2-40B4-BE49-F238E27FC236}">
                  <a16:creationId xmlns:a16="http://schemas.microsoft.com/office/drawing/2014/main" id="{BA679D5E-8BBF-41D6-8E3C-AE14FFCC1242}"/>
                </a:ext>
              </a:extLst>
            </p:cNvPr>
            <p:cNvGrpSpPr/>
            <p:nvPr/>
          </p:nvGrpSpPr>
          <p:grpSpPr>
            <a:xfrm>
              <a:off x="8913494" y="3244101"/>
              <a:ext cx="2598114" cy="3355006"/>
              <a:chOff x="71718" y="1120588"/>
              <a:chExt cx="3047999" cy="4572000"/>
            </a:xfrm>
          </p:grpSpPr>
          <p:grpSp>
            <p:nvGrpSpPr>
              <p:cNvPr id="54" name="Group 53">
                <a:extLst>
                  <a:ext uri="{FF2B5EF4-FFF2-40B4-BE49-F238E27FC236}">
                    <a16:creationId xmlns:a16="http://schemas.microsoft.com/office/drawing/2014/main" id="{87E79B03-C3E7-4546-96D5-BC4EAF6C0FFB}"/>
                  </a:ext>
                </a:extLst>
              </p:cNvPr>
              <p:cNvGrpSpPr/>
              <p:nvPr/>
            </p:nvGrpSpPr>
            <p:grpSpPr>
              <a:xfrm>
                <a:off x="71718" y="1120588"/>
                <a:ext cx="3047999" cy="4572000"/>
                <a:chOff x="838200" y="1066800"/>
                <a:chExt cx="2438399" cy="3352800"/>
              </a:xfrm>
            </p:grpSpPr>
            <p:sp>
              <p:nvSpPr>
                <p:cNvPr id="56" name="Rounded Rectangle 61">
                  <a:extLst>
                    <a:ext uri="{FF2B5EF4-FFF2-40B4-BE49-F238E27FC236}">
                      <a16:creationId xmlns:a16="http://schemas.microsoft.com/office/drawing/2014/main" id="{DF084A66-6535-4434-9329-4FBCC3A98F8B}"/>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2">
                  <a:extLst>
                    <a:ext uri="{FF2B5EF4-FFF2-40B4-BE49-F238E27FC236}">
                      <a16:creationId xmlns:a16="http://schemas.microsoft.com/office/drawing/2014/main" id="{55C2878B-CD02-4FD4-B9AE-136A6F31A5B0}"/>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3">
                  <a:extLst>
                    <a:ext uri="{FF2B5EF4-FFF2-40B4-BE49-F238E27FC236}">
                      <a16:creationId xmlns:a16="http://schemas.microsoft.com/office/drawing/2014/main" id="{5AF86ED1-3CD7-432A-A9D1-BF2B6C6B065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4">
                  <a:extLst>
                    <a:ext uri="{FF2B5EF4-FFF2-40B4-BE49-F238E27FC236}">
                      <a16:creationId xmlns:a16="http://schemas.microsoft.com/office/drawing/2014/main" id="{DE01FB36-4E06-4796-AB21-6E718EB384BC}"/>
                    </a:ext>
                  </a:extLst>
                </p:cNvPr>
                <p:cNvSpPr/>
                <p:nvPr/>
              </p:nvSpPr>
              <p:spPr>
                <a:xfrm>
                  <a:off x="1295399"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Donut 5">
                  <a:extLst>
                    <a:ext uri="{FF2B5EF4-FFF2-40B4-BE49-F238E27FC236}">
                      <a16:creationId xmlns:a16="http://schemas.microsoft.com/office/drawing/2014/main" id="{E5727533-7FF8-4574-8338-6A3C61DB6A8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
                  <a:extLst>
                    <a:ext uri="{FF2B5EF4-FFF2-40B4-BE49-F238E27FC236}">
                      <a16:creationId xmlns:a16="http://schemas.microsoft.com/office/drawing/2014/main" id="{E1B250BE-1A9F-44E0-9237-D05CE5CE846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7">
                  <a:extLst>
                    <a:ext uri="{FF2B5EF4-FFF2-40B4-BE49-F238E27FC236}">
                      <a16:creationId xmlns:a16="http://schemas.microsoft.com/office/drawing/2014/main" id="{A017C094-0601-40F5-8BA7-33E503714948}"/>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Plaque 8">
                  <a:extLst>
                    <a:ext uri="{FF2B5EF4-FFF2-40B4-BE49-F238E27FC236}">
                      <a16:creationId xmlns:a16="http://schemas.microsoft.com/office/drawing/2014/main" id="{DAEB10E9-486F-4DAA-B963-3844A5A14CE0}"/>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laque 9">
                  <a:extLst>
                    <a:ext uri="{FF2B5EF4-FFF2-40B4-BE49-F238E27FC236}">
                      <a16:creationId xmlns:a16="http://schemas.microsoft.com/office/drawing/2014/main" id="{7830896B-2348-4A46-8172-04D75E504CA0}"/>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laque 10">
                  <a:extLst>
                    <a:ext uri="{FF2B5EF4-FFF2-40B4-BE49-F238E27FC236}">
                      <a16:creationId xmlns:a16="http://schemas.microsoft.com/office/drawing/2014/main" id="{7AAA9ED3-F78E-469D-9D40-1E55F31452D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69A1F839-DFD3-4795-B833-5D8680E79600}"/>
                  </a:ext>
                </a:extLst>
              </p:cNvPr>
              <p:cNvSpPr txBox="1"/>
              <p:nvPr/>
            </p:nvSpPr>
            <p:spPr>
              <a:xfrm>
                <a:off x="977978" y="1951861"/>
                <a:ext cx="1897804" cy="2642341"/>
              </a:xfrm>
              <a:prstGeom prst="rect">
                <a:avLst/>
              </a:prstGeom>
              <a:noFill/>
            </p:spPr>
            <p:txBody>
              <a:bodyPr wrap="square" rtlCol="0">
                <a:spAutoFit/>
              </a:bodyPr>
              <a:lstStyle/>
              <a:p>
                <a:pPr algn="ctr"/>
                <a:r>
                  <a:rPr lang="en-US" sz="2000" b="1" dirty="0"/>
                  <a:t>We can choose to bear persecution with patience</a:t>
                </a:r>
                <a:endParaRPr lang="en-US" sz="2000" b="1" dirty="0">
                  <a:solidFill>
                    <a:schemeClr val="bg2">
                      <a:lumMod val="25000"/>
                    </a:schemeClr>
                  </a:solidFill>
                  <a:latin typeface="Tempus Sans ITC" pitchFamily="82" charset="0"/>
                </a:endParaRPr>
              </a:p>
            </p:txBody>
          </p:sp>
        </p:grpSp>
        <p:grpSp>
          <p:nvGrpSpPr>
            <p:cNvPr id="106" name="Group 105">
              <a:extLst>
                <a:ext uri="{FF2B5EF4-FFF2-40B4-BE49-F238E27FC236}">
                  <a16:creationId xmlns:a16="http://schemas.microsoft.com/office/drawing/2014/main" id="{A296D1D3-6921-499C-94A6-9939E4322DBE}"/>
                </a:ext>
              </a:extLst>
            </p:cNvPr>
            <p:cNvGrpSpPr/>
            <p:nvPr/>
          </p:nvGrpSpPr>
          <p:grpSpPr>
            <a:xfrm>
              <a:off x="7164343" y="4364929"/>
              <a:ext cx="1294945" cy="1294945"/>
              <a:chOff x="7804087" y="3548959"/>
              <a:chExt cx="2562131" cy="2562131"/>
            </a:xfrm>
          </p:grpSpPr>
          <p:sp>
            <p:nvSpPr>
              <p:cNvPr id="107" name="Oval 106">
                <a:extLst>
                  <a:ext uri="{FF2B5EF4-FFF2-40B4-BE49-F238E27FC236}">
                    <a16:creationId xmlns:a16="http://schemas.microsoft.com/office/drawing/2014/main" id="{CF02A14F-F693-4611-9133-7AC9D12C8E85}"/>
                  </a:ext>
                </a:extLst>
              </p:cNvPr>
              <p:cNvSpPr/>
              <p:nvPr/>
            </p:nvSpPr>
            <p:spPr>
              <a:xfrm>
                <a:off x="7804087" y="3548959"/>
                <a:ext cx="2562131" cy="256213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a:extLst>
                  <a:ext uri="{FF2B5EF4-FFF2-40B4-BE49-F238E27FC236}">
                    <a16:creationId xmlns:a16="http://schemas.microsoft.com/office/drawing/2014/main" id="{D55004EF-DEE3-4381-A9AF-18F4F53E6C6B}"/>
                  </a:ext>
                </a:extLst>
              </p:cNvPr>
              <p:cNvSpPr/>
              <p:nvPr/>
            </p:nvSpPr>
            <p:spPr>
              <a:xfrm rot="4572986" flipV="1">
                <a:off x="8548444" y="409522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Moon 108">
                <a:extLst>
                  <a:ext uri="{FF2B5EF4-FFF2-40B4-BE49-F238E27FC236}">
                    <a16:creationId xmlns:a16="http://schemas.microsoft.com/office/drawing/2014/main" id="{3C6922E4-B126-4B7B-B833-9662DD4FED99}"/>
                  </a:ext>
                </a:extLst>
              </p:cNvPr>
              <p:cNvSpPr/>
              <p:nvPr/>
            </p:nvSpPr>
            <p:spPr>
              <a:xfrm rot="6381976" flipV="1">
                <a:off x="9430775" y="409522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Moon 109">
                <a:extLst>
                  <a:ext uri="{FF2B5EF4-FFF2-40B4-BE49-F238E27FC236}">
                    <a16:creationId xmlns:a16="http://schemas.microsoft.com/office/drawing/2014/main" id="{F9E2E2BE-A331-4FDB-8F20-DEA49776DD66}"/>
                  </a:ext>
                </a:extLst>
              </p:cNvPr>
              <p:cNvSpPr/>
              <p:nvPr/>
            </p:nvSpPr>
            <p:spPr>
              <a:xfrm rot="16200000">
                <a:off x="8888661" y="4892996"/>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25144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75D0FE-E497-4CE1-BACE-B0C626285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The Priest’s Labors</a:t>
            </a:r>
          </a:p>
        </p:txBody>
      </p:sp>
      <p:sp>
        <p:nvSpPr>
          <p:cNvPr id="11" name="Rectangle 10"/>
          <p:cNvSpPr/>
          <p:nvPr/>
        </p:nvSpPr>
        <p:spPr>
          <a:xfrm>
            <a:off x="3733800" y="618411"/>
            <a:ext cx="6629400" cy="369332"/>
          </a:xfrm>
          <a:prstGeom prst="rect">
            <a:avLst/>
          </a:prstGeom>
        </p:spPr>
        <p:txBody>
          <a:bodyPr wrap="square">
            <a:spAutoFit/>
          </a:bodyPr>
          <a:lstStyle/>
          <a:p>
            <a:pPr fontAlgn="base"/>
            <a:r>
              <a:rPr lang="en-US" dirty="0"/>
              <a:t>The people left their labors to hear the word of God</a:t>
            </a:r>
          </a:p>
        </p:txBody>
      </p:sp>
      <p:sp>
        <p:nvSpPr>
          <p:cNvPr id="17" name="TextBox 16"/>
          <p:cNvSpPr txBox="1"/>
          <p:nvPr/>
        </p:nvSpPr>
        <p:spPr>
          <a:xfrm>
            <a:off x="152400" y="6505485"/>
            <a:ext cx="3581400" cy="307777"/>
          </a:xfrm>
          <a:prstGeom prst="rect">
            <a:avLst/>
          </a:prstGeom>
          <a:noFill/>
        </p:spPr>
        <p:txBody>
          <a:bodyPr wrap="square" rtlCol="0">
            <a:spAutoFit/>
          </a:bodyPr>
          <a:lstStyle/>
          <a:p>
            <a:r>
              <a:rPr lang="en-US" sz="1400" dirty="0"/>
              <a:t>Alma 1:27-28</a:t>
            </a:r>
          </a:p>
        </p:txBody>
      </p:sp>
      <p:sp>
        <p:nvSpPr>
          <p:cNvPr id="10" name="Rectangle 9"/>
          <p:cNvSpPr/>
          <p:nvPr/>
        </p:nvSpPr>
        <p:spPr>
          <a:xfrm>
            <a:off x="5814421" y="1288387"/>
            <a:ext cx="5242514" cy="2677656"/>
          </a:xfrm>
          <a:prstGeom prst="rect">
            <a:avLst/>
          </a:prstGeom>
        </p:spPr>
        <p:txBody>
          <a:bodyPr wrap="square">
            <a:spAutoFit/>
          </a:bodyPr>
          <a:lstStyle/>
          <a:p>
            <a:pPr fontAlgn="base"/>
            <a:r>
              <a:rPr lang="en-US" sz="2400" dirty="0"/>
              <a:t>“And they did impart of their substance, every man according to that which he had, to the poor, and the needy, and the sick, and the afflicted; and they did not wear costly apparel, yet they were neat and comely.</a:t>
            </a:r>
          </a:p>
          <a:p>
            <a:pPr fontAlgn="base"/>
            <a:r>
              <a:rPr lang="en-US" sz="2400" dirty="0"/>
              <a:t> </a:t>
            </a:r>
          </a:p>
        </p:txBody>
      </p:sp>
      <p:pic>
        <p:nvPicPr>
          <p:cNvPr id="4" name="Picture 3">
            <a:extLst>
              <a:ext uri="{FF2B5EF4-FFF2-40B4-BE49-F238E27FC236}">
                <a16:creationId xmlns:a16="http://schemas.microsoft.com/office/drawing/2014/main" id="{869118AC-C3CA-4BFB-AF00-770226C72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024" y="1207990"/>
            <a:ext cx="4276725" cy="2838450"/>
          </a:xfrm>
          <a:prstGeom prst="rect">
            <a:avLst/>
          </a:prstGeom>
        </p:spPr>
      </p:pic>
      <p:pic>
        <p:nvPicPr>
          <p:cNvPr id="7" name="Picture 6">
            <a:extLst>
              <a:ext uri="{FF2B5EF4-FFF2-40B4-BE49-F238E27FC236}">
                <a16:creationId xmlns:a16="http://schemas.microsoft.com/office/drawing/2014/main" id="{E9547C77-CA36-433E-A102-1FBB83A33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683" y="3213288"/>
            <a:ext cx="3009900" cy="3476625"/>
          </a:xfrm>
          <a:prstGeom prst="rect">
            <a:avLst/>
          </a:prstGeom>
        </p:spPr>
      </p:pic>
      <p:sp>
        <p:nvSpPr>
          <p:cNvPr id="8" name="Rectangle 7">
            <a:extLst>
              <a:ext uri="{FF2B5EF4-FFF2-40B4-BE49-F238E27FC236}">
                <a16:creationId xmlns:a16="http://schemas.microsoft.com/office/drawing/2014/main" id="{5E39EB45-1554-4683-8965-749DF4529522}"/>
              </a:ext>
            </a:extLst>
          </p:cNvPr>
          <p:cNvSpPr/>
          <p:nvPr/>
        </p:nvSpPr>
        <p:spPr>
          <a:xfrm>
            <a:off x="2057400" y="4764190"/>
            <a:ext cx="6096000" cy="1569660"/>
          </a:xfrm>
          <a:prstGeom prst="rect">
            <a:avLst/>
          </a:prstGeom>
        </p:spPr>
        <p:txBody>
          <a:bodyPr>
            <a:spAutoFit/>
          </a:bodyPr>
          <a:lstStyle/>
          <a:p>
            <a:pPr fontAlgn="base"/>
            <a:r>
              <a:rPr lang="en-US" sz="2400" dirty="0"/>
              <a:t>And thus they did establish the affairs of the church; and thus they began to have continual peace again, notwithstanding all their persecutions.”</a:t>
            </a:r>
          </a:p>
        </p:txBody>
      </p:sp>
    </p:spTree>
    <p:extLst>
      <p:ext uri="{BB962C8B-B14F-4D97-AF65-F5344CB8AC3E}">
        <p14:creationId xmlns:p14="http://schemas.microsoft.com/office/powerpoint/2010/main" val="24456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67">
            <a:extLst>
              <a:ext uri="{FF2B5EF4-FFF2-40B4-BE49-F238E27FC236}">
                <a16:creationId xmlns:a16="http://schemas.microsoft.com/office/drawing/2014/main" id="{16739883-261C-4AE4-AD8F-1E910AFC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latin typeface="Bernard MT Condensed" pitchFamily="18" charset="0"/>
              </a:rPr>
              <a:t>Book of Alma</a:t>
            </a:r>
          </a:p>
        </p:txBody>
      </p:sp>
      <p:sp>
        <p:nvSpPr>
          <p:cNvPr id="21" name="Rectangle 20"/>
          <p:cNvSpPr/>
          <p:nvPr/>
        </p:nvSpPr>
        <p:spPr>
          <a:xfrm>
            <a:off x="692751" y="953473"/>
            <a:ext cx="5638800" cy="5016758"/>
          </a:xfrm>
          <a:prstGeom prst="rect">
            <a:avLst/>
          </a:prstGeom>
        </p:spPr>
        <p:txBody>
          <a:bodyPr wrap="square">
            <a:spAutoFit/>
          </a:bodyPr>
          <a:lstStyle/>
          <a:p>
            <a:r>
              <a:rPr lang="en-US" sz="1600" dirty="0"/>
              <a:t>Mormon compiled and abridged records from the large plates of Nephi to create the book of Alma. </a:t>
            </a:r>
          </a:p>
          <a:p>
            <a:endParaRPr lang="en-US" sz="1600" dirty="0"/>
          </a:p>
          <a:p>
            <a:r>
              <a:rPr lang="en-US" sz="1600" dirty="0"/>
              <a:t>The book is named for Alma, who, as the son of Alma, is often called Alma the Younger. </a:t>
            </a:r>
          </a:p>
          <a:p>
            <a:endParaRPr lang="en-US" sz="1600" dirty="0"/>
          </a:p>
          <a:p>
            <a:r>
              <a:rPr lang="en-US" sz="1600" dirty="0"/>
              <a:t>When King Mosiah instituted the reign of the judges among the Nephites, Alma the Younger became the first chief judge and succeeded his father as high priest over the Church (see Mosiah 29:42). </a:t>
            </a:r>
          </a:p>
          <a:p>
            <a:endParaRPr lang="en-US" sz="1600" dirty="0"/>
          </a:p>
          <a:p>
            <a:r>
              <a:rPr lang="en-US" sz="1600" dirty="0"/>
              <a:t>Alma eventually resigned his position as chief judge to dedicate himself “wholly to the high priesthood” and “to deliver the word of God unto the people” throughout the land of the Nephites (Alma 4:20;5:1). </a:t>
            </a:r>
          </a:p>
          <a:p>
            <a:endParaRPr lang="en-US" sz="1600" dirty="0"/>
          </a:p>
          <a:p>
            <a:r>
              <a:rPr lang="en-US" sz="1600" dirty="0"/>
              <a:t>Mormon used the records of Alma’s ministry </a:t>
            </a:r>
          </a:p>
          <a:p>
            <a:r>
              <a:rPr lang="en-US" sz="1600" dirty="0"/>
              <a:t>(see Alma 1–44) and the writings of Alma’s sons Helaman (see Alma 45–62) and </a:t>
            </a:r>
            <a:r>
              <a:rPr lang="en-US" sz="1600" dirty="0" err="1"/>
              <a:t>Shiblon</a:t>
            </a:r>
            <a:r>
              <a:rPr lang="en-US" sz="1600" dirty="0"/>
              <a:t> (see Alma 63)</a:t>
            </a:r>
          </a:p>
          <a:p>
            <a:r>
              <a:rPr lang="en-US" sz="1600" dirty="0"/>
              <a:t>to compose the book of Alma.</a:t>
            </a:r>
          </a:p>
        </p:txBody>
      </p:sp>
      <p:sp>
        <p:nvSpPr>
          <p:cNvPr id="22" name="Rectangle 21"/>
          <p:cNvSpPr/>
          <p:nvPr/>
        </p:nvSpPr>
        <p:spPr>
          <a:xfrm>
            <a:off x="7620001" y="1463070"/>
            <a:ext cx="3595254" cy="2585323"/>
          </a:xfrm>
          <a:prstGeom prst="rect">
            <a:avLst/>
          </a:prstGeom>
        </p:spPr>
        <p:txBody>
          <a:bodyPr wrap="square">
            <a:spAutoFit/>
          </a:bodyPr>
          <a:lstStyle/>
          <a:p>
            <a:r>
              <a:rPr lang="en-US" dirty="0"/>
              <a:t>The original records used as sources for the book of Alma were likely written between 91 B.C. and 52 B.C. Mormon abridged those records sometime between A.D. 345 and A.D. 385. </a:t>
            </a:r>
          </a:p>
          <a:p>
            <a:endParaRPr lang="en-US" dirty="0"/>
          </a:p>
          <a:p>
            <a:r>
              <a:rPr lang="en-US" dirty="0"/>
              <a:t>Mormon did not record where he was when he compiled this book.</a:t>
            </a:r>
          </a:p>
        </p:txBody>
      </p:sp>
      <p:grpSp>
        <p:nvGrpSpPr>
          <p:cNvPr id="23" name="Group 22"/>
          <p:cNvGrpSpPr/>
          <p:nvPr/>
        </p:nvGrpSpPr>
        <p:grpSpPr>
          <a:xfrm>
            <a:off x="6400800" y="4648200"/>
            <a:ext cx="752764" cy="1828800"/>
            <a:chOff x="2133600" y="3124200"/>
            <a:chExt cx="1209964" cy="3352800"/>
          </a:xfrm>
        </p:grpSpPr>
        <p:grpSp>
          <p:nvGrpSpPr>
            <p:cNvPr id="24" name="Group 285"/>
            <p:cNvGrpSpPr/>
            <p:nvPr/>
          </p:nvGrpSpPr>
          <p:grpSpPr>
            <a:xfrm rot="17194410">
              <a:off x="2764132" y="5999335"/>
              <a:ext cx="359123" cy="509595"/>
              <a:chOff x="4934260" y="5008578"/>
              <a:chExt cx="373811" cy="553131"/>
            </a:xfrm>
          </p:grpSpPr>
          <p:sp>
            <p:nvSpPr>
              <p:cNvPr id="114" name="Oval 3"/>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4"/>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84"/>
            <p:cNvGrpSpPr/>
            <p:nvPr/>
          </p:nvGrpSpPr>
          <p:grpSpPr>
            <a:xfrm>
              <a:off x="2379689" y="5993567"/>
              <a:ext cx="376003" cy="483433"/>
              <a:chOff x="4934260" y="5008578"/>
              <a:chExt cx="373811" cy="553131"/>
            </a:xfrm>
          </p:grpSpPr>
          <p:sp>
            <p:nvSpPr>
              <p:cNvPr id="112" name="Oval 6"/>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7"/>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3048000" y="4648200"/>
              <a:ext cx="263506"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209800" y="4724400"/>
              <a:ext cx="263506"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102191">
              <a:off x="2826865" y="4306248"/>
              <a:ext cx="454262" cy="607411"/>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327004">
              <a:off x="2226974" y="4287357"/>
              <a:ext cx="454262" cy="632639"/>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2286000" y="4285379"/>
              <a:ext cx="898237" cy="1124822"/>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25"/>
            <p:cNvGrpSpPr/>
            <p:nvPr/>
          </p:nvGrpSpPr>
          <p:grpSpPr>
            <a:xfrm>
              <a:off x="2480714" y="4105564"/>
              <a:ext cx="546919" cy="609600"/>
              <a:chOff x="2321193" y="914400"/>
              <a:chExt cx="1962699" cy="2187638"/>
            </a:xfrm>
          </p:grpSpPr>
          <p:sp>
            <p:nvSpPr>
              <p:cNvPr id="106" name="Oval 17"/>
              <p:cNvSpPr/>
              <p:nvPr/>
            </p:nvSpPr>
            <p:spPr>
              <a:xfrm>
                <a:off x="2514600" y="914400"/>
                <a:ext cx="1554480" cy="1295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9"/>
              <p:cNvSpPr/>
              <p:nvPr/>
            </p:nvSpPr>
            <p:spPr>
              <a:xfrm rot="7715010">
                <a:off x="1968160" y="2238635"/>
                <a:ext cx="990601" cy="284535"/>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20"/>
              <p:cNvSpPr/>
              <p:nvPr/>
            </p:nvSpPr>
            <p:spPr>
              <a:xfrm rot="6796692">
                <a:off x="2325189" y="2430609"/>
                <a:ext cx="990600" cy="270404"/>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21"/>
              <p:cNvSpPr/>
              <p:nvPr/>
            </p:nvSpPr>
            <p:spPr>
              <a:xfrm rot="5662573">
                <a:off x="2776493" y="2444492"/>
                <a:ext cx="990600" cy="324492"/>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22"/>
              <p:cNvSpPr/>
              <p:nvPr/>
            </p:nvSpPr>
            <p:spPr>
              <a:xfrm rot="4595082">
                <a:off x="3242812" y="2434930"/>
                <a:ext cx="990600" cy="271500"/>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entagon 23"/>
              <p:cNvSpPr/>
              <p:nvPr/>
            </p:nvSpPr>
            <p:spPr>
              <a:xfrm rot="2870494">
                <a:off x="3655529" y="2228408"/>
                <a:ext cx="990600" cy="266127"/>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5"/>
            <p:cNvGrpSpPr/>
            <p:nvPr/>
          </p:nvGrpSpPr>
          <p:grpSpPr>
            <a:xfrm rot="1699902">
              <a:off x="2147930" y="4740678"/>
              <a:ext cx="291183" cy="118991"/>
              <a:chOff x="2209800" y="1905000"/>
              <a:chExt cx="2286000" cy="1066800"/>
            </a:xfrm>
          </p:grpSpPr>
          <p:grpSp>
            <p:nvGrpSpPr>
              <p:cNvPr id="100" name="Group 29"/>
              <p:cNvGrpSpPr/>
              <p:nvPr/>
            </p:nvGrpSpPr>
            <p:grpSpPr>
              <a:xfrm>
                <a:off x="2209800" y="1905000"/>
                <a:ext cx="1066800" cy="1066800"/>
                <a:chOff x="990600" y="1905000"/>
                <a:chExt cx="1066800" cy="1066800"/>
              </a:xfrm>
            </p:grpSpPr>
            <p:sp>
              <p:nvSpPr>
                <p:cNvPr id="104" name="&quot;No&quot; Symbol 103"/>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Oval 10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2"/>
              <p:cNvGrpSpPr/>
              <p:nvPr/>
            </p:nvGrpSpPr>
            <p:grpSpPr>
              <a:xfrm>
                <a:off x="3429000" y="1905000"/>
                <a:ext cx="1066800" cy="1066800"/>
                <a:chOff x="990600" y="1905000"/>
                <a:chExt cx="1066800" cy="1066800"/>
              </a:xfrm>
            </p:grpSpPr>
            <p:sp>
              <p:nvSpPr>
                <p:cNvPr id="102" name="&quot;No&quot; Symbol 101"/>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6"/>
            <p:cNvGrpSpPr/>
            <p:nvPr/>
          </p:nvGrpSpPr>
          <p:grpSpPr>
            <a:xfrm rot="20019181">
              <a:off x="3048475" y="4742987"/>
              <a:ext cx="291183" cy="118991"/>
              <a:chOff x="2209800" y="1905000"/>
              <a:chExt cx="2286000" cy="1066800"/>
            </a:xfrm>
          </p:grpSpPr>
          <p:grpSp>
            <p:nvGrpSpPr>
              <p:cNvPr id="94" name="Group 29"/>
              <p:cNvGrpSpPr/>
              <p:nvPr/>
            </p:nvGrpSpPr>
            <p:grpSpPr>
              <a:xfrm>
                <a:off x="2209800" y="1905000"/>
                <a:ext cx="1066800" cy="1066800"/>
                <a:chOff x="990600" y="1905000"/>
                <a:chExt cx="1066800" cy="1066800"/>
              </a:xfrm>
            </p:grpSpPr>
            <p:sp>
              <p:nvSpPr>
                <p:cNvPr id="98" name="&quot;No&quot; Symbol 97"/>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32"/>
              <p:cNvGrpSpPr/>
              <p:nvPr/>
            </p:nvGrpSpPr>
            <p:grpSpPr>
              <a:xfrm>
                <a:off x="3429000" y="1905000"/>
                <a:ext cx="1066800" cy="1066800"/>
                <a:chOff x="990600" y="1905000"/>
                <a:chExt cx="1066800" cy="1066800"/>
              </a:xfrm>
            </p:grpSpPr>
            <p:sp>
              <p:nvSpPr>
                <p:cNvPr id="96" name="&quot;No&quot; Symbol 95"/>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Oval 96"/>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rapezoid 33"/>
            <p:cNvSpPr/>
            <p:nvPr/>
          </p:nvSpPr>
          <p:spPr>
            <a:xfrm>
              <a:off x="2133600" y="5334000"/>
              <a:ext cx="1209964" cy="914400"/>
            </a:xfrm>
            <a:prstGeom prst="trapezoid">
              <a:avLst>
                <a:gd name="adj" fmla="val 2500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65"/>
            <p:cNvGrpSpPr/>
            <p:nvPr/>
          </p:nvGrpSpPr>
          <p:grpSpPr>
            <a:xfrm rot="10800000" flipH="1" flipV="1">
              <a:off x="2235200" y="6029036"/>
              <a:ext cx="990600" cy="158496"/>
              <a:chOff x="1447800" y="2040716"/>
              <a:chExt cx="3102900" cy="387950"/>
            </a:xfrm>
          </p:grpSpPr>
          <p:sp>
            <p:nvSpPr>
              <p:cNvPr id="88" name="Diagonal Stripe 87"/>
              <p:cNvSpPr/>
              <p:nvPr/>
            </p:nvSpPr>
            <p:spPr>
              <a:xfrm>
                <a:off x="1447800" y="2061571"/>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iagonal Stripe 88"/>
              <p:cNvSpPr/>
              <p:nvPr/>
            </p:nvSpPr>
            <p:spPr>
              <a:xfrm>
                <a:off x="1981200" y="2057400"/>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iagonal Stripe 89"/>
              <p:cNvSpPr/>
              <p:nvPr/>
            </p:nvSpPr>
            <p:spPr>
              <a:xfrm>
                <a:off x="2514600" y="2053229"/>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iagonal Stripe 90"/>
              <p:cNvSpPr/>
              <p:nvPr/>
            </p:nvSpPr>
            <p:spPr>
              <a:xfrm>
                <a:off x="3048000" y="2049058"/>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iagonal Stripe 91"/>
              <p:cNvSpPr/>
              <p:nvPr/>
            </p:nvSpPr>
            <p:spPr>
              <a:xfrm>
                <a:off x="3581400" y="2044887"/>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iagonal Stripe 92"/>
              <p:cNvSpPr/>
              <p:nvPr/>
            </p:nvSpPr>
            <p:spPr>
              <a:xfrm>
                <a:off x="4114800" y="2040716"/>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108"/>
            <p:cNvGrpSpPr/>
            <p:nvPr/>
          </p:nvGrpSpPr>
          <p:grpSpPr>
            <a:xfrm>
              <a:off x="2209800" y="6172199"/>
              <a:ext cx="1087582" cy="152401"/>
              <a:chOff x="1295400" y="2819400"/>
              <a:chExt cx="1327484" cy="304800"/>
            </a:xfrm>
          </p:grpSpPr>
          <p:grpSp>
            <p:nvGrpSpPr>
              <p:cNvPr id="47" name="Group 86"/>
              <p:cNvGrpSpPr/>
              <p:nvPr/>
            </p:nvGrpSpPr>
            <p:grpSpPr>
              <a:xfrm>
                <a:off x="1295400" y="2819400"/>
                <a:ext cx="914400" cy="304800"/>
                <a:chOff x="838200" y="2193636"/>
                <a:chExt cx="2895600" cy="946728"/>
              </a:xfrm>
            </p:grpSpPr>
            <p:grpSp>
              <p:nvGrpSpPr>
                <p:cNvPr id="68" name="Group 69"/>
                <p:cNvGrpSpPr/>
                <p:nvPr/>
              </p:nvGrpSpPr>
              <p:grpSpPr>
                <a:xfrm>
                  <a:off x="838200" y="2193636"/>
                  <a:ext cx="381000" cy="930564"/>
                  <a:chOff x="838200" y="2193636"/>
                  <a:chExt cx="381000" cy="930564"/>
                </a:xfrm>
              </p:grpSpPr>
              <p:sp>
                <p:nvSpPr>
                  <p:cNvPr id="85" name="Isosceles Triangle 84"/>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70"/>
                <p:cNvGrpSpPr/>
                <p:nvPr/>
              </p:nvGrpSpPr>
              <p:grpSpPr>
                <a:xfrm>
                  <a:off x="2133600" y="2209800"/>
                  <a:ext cx="381000" cy="930564"/>
                  <a:chOff x="838200" y="2193636"/>
                  <a:chExt cx="381000" cy="930564"/>
                </a:xfrm>
              </p:grpSpPr>
              <p:sp>
                <p:nvSpPr>
                  <p:cNvPr id="82" name="Isosceles Triangle 81"/>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74"/>
                <p:cNvGrpSpPr/>
                <p:nvPr/>
              </p:nvGrpSpPr>
              <p:grpSpPr>
                <a:xfrm>
                  <a:off x="1524000" y="2209800"/>
                  <a:ext cx="381000" cy="930564"/>
                  <a:chOff x="838200" y="2193636"/>
                  <a:chExt cx="381000" cy="930564"/>
                </a:xfrm>
              </p:grpSpPr>
              <p:sp>
                <p:nvSpPr>
                  <p:cNvPr id="79" name="Isosceles Triangle 78"/>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8"/>
                <p:cNvGrpSpPr/>
                <p:nvPr/>
              </p:nvGrpSpPr>
              <p:grpSpPr>
                <a:xfrm>
                  <a:off x="2667000" y="2209800"/>
                  <a:ext cx="381000" cy="930564"/>
                  <a:chOff x="838200" y="2193636"/>
                  <a:chExt cx="381000" cy="930564"/>
                </a:xfrm>
              </p:grpSpPr>
              <p:sp>
                <p:nvSpPr>
                  <p:cNvPr id="76" name="Isosceles Triangle 75"/>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82"/>
                <p:cNvGrpSpPr/>
                <p:nvPr/>
              </p:nvGrpSpPr>
              <p:grpSpPr>
                <a:xfrm>
                  <a:off x="3352800" y="2209800"/>
                  <a:ext cx="381000" cy="930564"/>
                  <a:chOff x="838200" y="2193636"/>
                  <a:chExt cx="381000" cy="930564"/>
                </a:xfrm>
              </p:grpSpPr>
              <p:sp>
                <p:nvSpPr>
                  <p:cNvPr id="73" name="Isosceles Triangle 72"/>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69"/>
              <p:cNvGrpSpPr/>
              <p:nvPr/>
            </p:nvGrpSpPr>
            <p:grpSpPr>
              <a:xfrm>
                <a:off x="2286000" y="2819400"/>
                <a:ext cx="120316" cy="299596"/>
                <a:chOff x="838200" y="2193636"/>
                <a:chExt cx="381000" cy="930564"/>
              </a:xfrm>
            </p:grpSpPr>
            <p:sp>
              <p:nvSpPr>
                <p:cNvPr id="65" name="Isosceles Triangle 64"/>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74"/>
              <p:cNvGrpSpPr/>
              <p:nvPr/>
            </p:nvGrpSpPr>
            <p:grpSpPr>
              <a:xfrm>
                <a:off x="2502568" y="2824604"/>
                <a:ext cx="120316" cy="299596"/>
                <a:chOff x="838200" y="2193636"/>
                <a:chExt cx="381000" cy="930564"/>
              </a:xfrm>
            </p:grpSpPr>
            <p:sp>
              <p:nvSpPr>
                <p:cNvPr id="62" name="Isosceles Triangle 61"/>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Oval 36"/>
            <p:cNvSpPr/>
            <p:nvPr/>
          </p:nvSpPr>
          <p:spPr>
            <a:xfrm>
              <a:off x="2362200" y="3276600"/>
              <a:ext cx="742263" cy="10924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10"/>
            <p:cNvGrpSpPr/>
            <p:nvPr/>
          </p:nvGrpSpPr>
          <p:grpSpPr>
            <a:xfrm>
              <a:off x="2362200" y="3505200"/>
              <a:ext cx="762000" cy="228600"/>
              <a:chOff x="1600200" y="1219200"/>
              <a:chExt cx="838200" cy="228600"/>
            </a:xfrm>
          </p:grpSpPr>
          <p:sp>
            <p:nvSpPr>
              <p:cNvPr id="45" name="Rectangle 16"/>
              <p:cNvSpPr/>
              <p:nvPr/>
            </p:nvSpPr>
            <p:spPr>
              <a:xfrm>
                <a:off x="1600200" y="1219200"/>
                <a:ext cx="838200" cy="152400"/>
              </a:xfrm>
              <a:prstGeom prst="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uble Wave 45"/>
              <p:cNvSpPr/>
              <p:nvPr/>
            </p:nvSpPr>
            <p:spPr>
              <a:xfrm>
                <a:off x="1600200" y="1295400"/>
                <a:ext cx="838200" cy="152400"/>
              </a:xfrm>
              <a:prstGeom prst="doubleWav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2514600" y="3124200"/>
              <a:ext cx="304800" cy="304800"/>
            </a:xfrm>
            <a:prstGeom prst="ellipse">
              <a:avLst/>
            </a:prstGeom>
            <a:solidFill>
              <a:srgbClr val="3E1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286000" y="5334000"/>
              <a:ext cx="9144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20780584">
              <a:off x="3091513" y="5417062"/>
              <a:ext cx="103747" cy="381000"/>
            </a:xfrm>
            <a:prstGeom prst="roundRect">
              <a:avLst>
                <a:gd name="adj" fmla="val 4091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971800" y="5334000"/>
              <a:ext cx="2286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7620001" y="4495800"/>
            <a:ext cx="2876551" cy="2133600"/>
            <a:chOff x="6096000" y="4495800"/>
            <a:chExt cx="2876551" cy="2133600"/>
          </a:xfrm>
        </p:grpSpPr>
        <p:grpSp>
          <p:nvGrpSpPr>
            <p:cNvPr id="2" name="Group 6"/>
            <p:cNvGrpSpPr/>
            <p:nvPr/>
          </p:nvGrpSpPr>
          <p:grpSpPr>
            <a:xfrm>
              <a:off x="6096000" y="4495800"/>
              <a:ext cx="2876551" cy="2133600"/>
              <a:chOff x="3441191" y="1240801"/>
              <a:chExt cx="3755898" cy="3007122"/>
            </a:xfrm>
          </p:grpSpPr>
          <p:grpSp>
            <p:nvGrpSpPr>
              <p:cNvPr id="3" name="Group 46"/>
              <p:cNvGrpSpPr/>
              <p:nvPr/>
            </p:nvGrpSpPr>
            <p:grpSpPr>
              <a:xfrm>
                <a:off x="3441191" y="1240801"/>
                <a:ext cx="3755898" cy="3007122"/>
                <a:chOff x="802558" y="4166401"/>
                <a:chExt cx="1981641" cy="1586581"/>
              </a:xfrm>
            </p:grpSpPr>
            <p:grpSp>
              <p:nvGrpSpPr>
                <p:cNvPr id="6" name="Group 16"/>
                <p:cNvGrpSpPr/>
                <p:nvPr/>
              </p:nvGrpSpPr>
              <p:grpSpPr>
                <a:xfrm>
                  <a:off x="802558" y="4166401"/>
                  <a:ext cx="1981641" cy="1586581"/>
                  <a:chOff x="-2011680" y="1349418"/>
                  <a:chExt cx="7269480" cy="6346781"/>
                </a:xfrm>
              </p:grpSpPr>
              <p:grpSp>
                <p:nvGrpSpPr>
                  <p:cNvPr id="7" name="Group 1"/>
                  <p:cNvGrpSpPr/>
                  <p:nvPr/>
                </p:nvGrpSpPr>
                <p:grpSpPr>
                  <a:xfrm>
                    <a:off x="-2011680" y="1349418"/>
                    <a:ext cx="7269480" cy="6346781"/>
                    <a:chOff x="-137160" y="1426805"/>
                    <a:chExt cx="2423160" cy="1697395"/>
                  </a:xfrm>
                </p:grpSpPr>
                <p:sp>
                  <p:nvSpPr>
                    <p:cNvPr id="56"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Frame 51"/>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ame 53"/>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1988662" y="4309435"/>
                  <a:ext cx="695994" cy="389075"/>
                </a:xfrm>
                <a:prstGeom prst="rect">
                  <a:avLst/>
                </a:prstGeom>
                <a:noFill/>
              </p:spPr>
              <p:txBody>
                <a:bodyPr wrap="square" rtlCol="0">
                  <a:spAutoFit/>
                </a:bodyPr>
                <a:lstStyle/>
                <a:p>
                  <a:pPr algn="ctr"/>
                  <a:endParaRPr lang="en-US" sz="2800" dirty="0">
                    <a:latin typeface="Comic Sans MS" pitchFamily="66" charset="0"/>
                  </a:endParaRPr>
                </a:p>
              </p:txBody>
            </p:sp>
          </p:grpSp>
          <p:sp>
            <p:nvSpPr>
              <p:cNvPr id="48" name="TextBox 47"/>
              <p:cNvSpPr txBox="1"/>
              <p:nvPr/>
            </p:nvSpPr>
            <p:spPr>
              <a:xfrm>
                <a:off x="5928540" y="1670390"/>
                <a:ext cx="994940" cy="2212298"/>
              </a:xfrm>
              <a:prstGeom prst="rect">
                <a:avLst/>
              </a:prstGeom>
              <a:noFill/>
            </p:spPr>
            <p:txBody>
              <a:bodyPr wrap="square" rtlCol="0">
                <a:spAutoFit/>
              </a:bodyPr>
              <a:lstStyle/>
              <a:p>
                <a:pPr algn="ctr"/>
                <a:r>
                  <a:rPr lang="en-US" sz="2400" dirty="0">
                    <a:solidFill>
                      <a:schemeClr val="bg2">
                        <a:lumMod val="25000"/>
                      </a:schemeClr>
                    </a:solidFill>
                    <a:latin typeface="AR ESSENCE" pitchFamily="2" charset="0"/>
                  </a:rPr>
                  <a:t>The Book of Alma</a:t>
                </a:r>
              </a:p>
            </p:txBody>
          </p:sp>
        </p:grpSp>
        <p:grpSp>
          <p:nvGrpSpPr>
            <p:cNvPr id="116" name="Group 115"/>
            <p:cNvGrpSpPr/>
            <p:nvPr/>
          </p:nvGrpSpPr>
          <p:grpSpPr>
            <a:xfrm>
              <a:off x="6324600" y="4648200"/>
              <a:ext cx="762000" cy="1752600"/>
              <a:chOff x="3429000" y="1066800"/>
              <a:chExt cx="1524000" cy="3766449"/>
            </a:xfrm>
          </p:grpSpPr>
          <p:grpSp>
            <p:nvGrpSpPr>
              <p:cNvPr id="117" name="Group 49"/>
              <p:cNvGrpSpPr/>
              <p:nvPr/>
            </p:nvGrpSpPr>
            <p:grpSpPr>
              <a:xfrm rot="9550070">
                <a:off x="4213978" y="4219465"/>
                <a:ext cx="304800" cy="613784"/>
                <a:chOff x="1295400" y="4546730"/>
                <a:chExt cx="409568" cy="689984"/>
              </a:xfrm>
            </p:grpSpPr>
            <p:sp>
              <p:nvSpPr>
                <p:cNvPr id="165" name="Oval 164"/>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42"/>
              <p:cNvGrpSpPr/>
              <p:nvPr/>
            </p:nvGrpSpPr>
            <p:grpSpPr>
              <a:xfrm rot="15885139">
                <a:off x="3977145" y="4210668"/>
                <a:ext cx="304800" cy="613784"/>
                <a:chOff x="1295400" y="4546730"/>
                <a:chExt cx="409568" cy="689984"/>
              </a:xfrm>
            </p:grpSpPr>
            <p:sp>
              <p:nvSpPr>
                <p:cNvPr id="163" name="Oval 5"/>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rapezoid 118"/>
              <p:cNvSpPr/>
              <p:nvPr/>
            </p:nvSpPr>
            <p:spPr>
              <a:xfrm>
                <a:off x="3685309" y="3384074"/>
                <a:ext cx="1115291" cy="1106055"/>
              </a:xfrm>
              <a:prstGeom prst="trapezoid">
                <a:avLst>
                  <a:gd name="adj" fmla="val 13762"/>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7244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4290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3657600" y="2051730"/>
                <a:ext cx="1143000" cy="2133600"/>
              </a:xfrm>
              <a:prstGeom prst="trapezoid">
                <a:avLst>
                  <a:gd name="adj" fmla="val 23863"/>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886200" y="2127930"/>
                <a:ext cx="685800" cy="525906"/>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3909291" y="1867002"/>
                <a:ext cx="609600" cy="5259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20397331">
                <a:off x="4372636" y="2187397"/>
                <a:ext cx="551541" cy="1157352"/>
              </a:xfrm>
              <a:prstGeom prst="trapezoid">
                <a:avLst>
                  <a:gd name="adj" fmla="val 35984"/>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296214">
                <a:off x="3544730" y="2182303"/>
                <a:ext cx="511448" cy="1132587"/>
              </a:xfrm>
              <a:prstGeom prst="trapezoid">
                <a:avLst>
                  <a:gd name="adj" fmla="val 32075"/>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87694">
                <a:off x="3726428" y="2125747"/>
                <a:ext cx="498368" cy="1764854"/>
              </a:xfrm>
              <a:prstGeom prst="trapezoid">
                <a:avLst>
                  <a:gd name="adj" fmla="val 32759"/>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21293170">
                <a:off x="4267801" y="2145148"/>
                <a:ext cx="464197" cy="1744020"/>
              </a:xfrm>
              <a:prstGeom prst="trapezoid">
                <a:avLst>
                  <a:gd name="adj" fmla="val 35984"/>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31"/>
              <p:cNvGrpSpPr/>
              <p:nvPr/>
            </p:nvGrpSpPr>
            <p:grpSpPr>
              <a:xfrm rot="21151532">
                <a:off x="4409671" y="1410436"/>
                <a:ext cx="343204" cy="757299"/>
                <a:chOff x="1434718" y="4935165"/>
                <a:chExt cx="343204" cy="757299"/>
              </a:xfrm>
            </p:grpSpPr>
            <p:sp>
              <p:nvSpPr>
                <p:cNvPr id="160" name="Moon 159"/>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29"/>
              <p:cNvGrpSpPr/>
              <p:nvPr/>
            </p:nvGrpSpPr>
            <p:grpSpPr>
              <a:xfrm rot="1653802">
                <a:off x="3690953" y="1480868"/>
                <a:ext cx="343204" cy="757299"/>
                <a:chOff x="1434718" y="4935165"/>
                <a:chExt cx="343204" cy="757299"/>
              </a:xfrm>
            </p:grpSpPr>
            <p:sp>
              <p:nvSpPr>
                <p:cNvPr id="157" name="Moon 156"/>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27"/>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28"/>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Oval 14"/>
              <p:cNvSpPr/>
              <p:nvPr/>
            </p:nvSpPr>
            <p:spPr>
              <a:xfrm>
                <a:off x="3810000" y="110652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5412568">
                <a:off x="4013458" y="828675"/>
                <a:ext cx="381000" cy="85725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4358243">
                <a:off x="3899411" y="1137045"/>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5412568">
                <a:off x="4065610" y="757058"/>
                <a:ext cx="223255" cy="85197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5412568">
                <a:off x="3889596" y="983038"/>
                <a:ext cx="217103" cy="48848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5412568">
                <a:off x="4351905" y="1006711"/>
                <a:ext cx="188274" cy="42361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4214603">
                <a:off x="4128820" y="1096021"/>
                <a:ext cx="233489"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4214603">
                <a:off x="4125101" y="1103909"/>
                <a:ext cx="128959" cy="29015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4214603">
                <a:off x="3941218" y="1069196"/>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3904094">
                <a:off x="4052332" y="929465"/>
                <a:ext cx="95325" cy="45237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20210230">
                <a:off x="4404440" y="1144891"/>
                <a:ext cx="106521" cy="33219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48"/>
              <p:cNvGrpSpPr/>
              <p:nvPr/>
            </p:nvGrpSpPr>
            <p:grpSpPr>
              <a:xfrm>
                <a:off x="3890818" y="3982130"/>
                <a:ext cx="609600" cy="164123"/>
                <a:chOff x="553453" y="4798401"/>
                <a:chExt cx="1858183" cy="519282"/>
              </a:xfrm>
            </p:grpSpPr>
            <p:sp>
              <p:nvSpPr>
                <p:cNvPr id="152" name="Frame 151"/>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Frame 152"/>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Frame 153"/>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Frame 154"/>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Frame 155"/>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3" name="Group 53"/>
              <p:cNvGrpSpPr/>
              <p:nvPr/>
            </p:nvGrpSpPr>
            <p:grpSpPr>
              <a:xfrm rot="1653802">
                <a:off x="3691791" y="1315553"/>
                <a:ext cx="243277" cy="536804"/>
                <a:chOff x="1434718" y="4935165"/>
                <a:chExt cx="343204" cy="757299"/>
              </a:xfrm>
            </p:grpSpPr>
            <p:sp>
              <p:nvSpPr>
                <p:cNvPr id="149" name="Moon 148"/>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57"/>
              <p:cNvGrpSpPr/>
              <p:nvPr/>
            </p:nvGrpSpPr>
            <p:grpSpPr>
              <a:xfrm rot="20849912">
                <a:off x="4551016" y="1309696"/>
                <a:ext cx="243277" cy="536804"/>
                <a:chOff x="1434718" y="4935165"/>
                <a:chExt cx="343204" cy="757299"/>
              </a:xfrm>
            </p:grpSpPr>
            <p:sp>
              <p:nvSpPr>
                <p:cNvPr id="146" name="Moon 145"/>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ounded Rectangle 144"/>
              <p:cNvSpPr/>
              <p:nvPr/>
            </p:nvSpPr>
            <p:spPr>
              <a:xfrm>
                <a:off x="3733800" y="1289729"/>
                <a:ext cx="990600" cy="76201"/>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7678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2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67"/>
                                        </p:tgtEl>
                                        <p:attrNameLst>
                                          <p:attrName>style.visibility</p:attrName>
                                        </p:attrNameLst>
                                      </p:cBhvr>
                                      <p:to>
                                        <p:strVal val="visible"/>
                                      </p:to>
                                    </p:set>
                                    <p:animEffect transition="in" filter="fade">
                                      <p:cBhvr>
                                        <p:cTn id="16" dur="2000"/>
                                        <p:tgtEl>
                                          <p:spTgt spid="16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E2DC0F-50CC-48CD-83E3-BC113EA39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Steadfastness of the Faithful</a:t>
            </a:r>
          </a:p>
        </p:txBody>
      </p:sp>
      <p:sp>
        <p:nvSpPr>
          <p:cNvPr id="11" name="Rectangle 10"/>
          <p:cNvSpPr/>
          <p:nvPr/>
        </p:nvSpPr>
        <p:spPr>
          <a:xfrm>
            <a:off x="1905000" y="1066800"/>
            <a:ext cx="3505200" cy="369332"/>
          </a:xfrm>
          <a:prstGeom prst="rect">
            <a:avLst/>
          </a:prstGeom>
        </p:spPr>
        <p:txBody>
          <a:bodyPr wrap="square">
            <a:spAutoFit/>
          </a:bodyPr>
          <a:lstStyle/>
          <a:p>
            <a:pPr fontAlgn="base"/>
            <a:r>
              <a:rPr lang="en-US" dirty="0"/>
              <a:t>They began to prosper</a:t>
            </a:r>
          </a:p>
        </p:txBody>
      </p:sp>
      <p:sp>
        <p:nvSpPr>
          <p:cNvPr id="17" name="TextBox 16"/>
          <p:cNvSpPr txBox="1"/>
          <p:nvPr/>
        </p:nvSpPr>
        <p:spPr>
          <a:xfrm>
            <a:off x="114300" y="6514427"/>
            <a:ext cx="3581400" cy="307777"/>
          </a:xfrm>
          <a:prstGeom prst="rect">
            <a:avLst/>
          </a:prstGeom>
          <a:noFill/>
        </p:spPr>
        <p:txBody>
          <a:bodyPr wrap="square" rtlCol="0">
            <a:spAutoFit/>
          </a:bodyPr>
          <a:lstStyle/>
          <a:p>
            <a:r>
              <a:rPr lang="en-US" sz="1400" dirty="0"/>
              <a:t>Alma 1:30-31</a:t>
            </a:r>
          </a:p>
        </p:txBody>
      </p:sp>
      <p:sp>
        <p:nvSpPr>
          <p:cNvPr id="10" name="Rectangle 9"/>
          <p:cNvSpPr/>
          <p:nvPr/>
        </p:nvSpPr>
        <p:spPr>
          <a:xfrm>
            <a:off x="8146473" y="1310849"/>
            <a:ext cx="3505200" cy="4524315"/>
          </a:xfrm>
          <a:prstGeom prst="rect">
            <a:avLst/>
          </a:prstGeom>
        </p:spPr>
        <p:txBody>
          <a:bodyPr wrap="square">
            <a:spAutoFit/>
          </a:bodyPr>
          <a:lstStyle/>
          <a:p>
            <a:pPr fontAlgn="base"/>
            <a:r>
              <a:rPr lang="en-US" dirty="0"/>
              <a:t>“…they did not send away any who were naked, or that were hungry, or that were athirst, or that were sick, or that had not been nourished; and they did not set their hearts upon riches; therefore they were liberal to all, both old and young, both bond and free, both male and female, whether out of the church or in the church, having no</a:t>
            </a:r>
            <a:r>
              <a:rPr lang="en-US" baseline="30000" dirty="0"/>
              <a:t> </a:t>
            </a:r>
            <a:r>
              <a:rPr lang="en-US" dirty="0"/>
              <a:t>respect to persons as to those who stood in need.</a:t>
            </a:r>
          </a:p>
          <a:p>
            <a:pPr fontAlgn="base"/>
            <a:r>
              <a:rPr lang="en-US" dirty="0"/>
              <a:t>And thus they did prosper and become far more wealthy than those who did not belong to their church.”</a:t>
            </a:r>
          </a:p>
        </p:txBody>
      </p:sp>
      <p:pic>
        <p:nvPicPr>
          <p:cNvPr id="4" name="Picture 3">
            <a:extLst>
              <a:ext uri="{FF2B5EF4-FFF2-40B4-BE49-F238E27FC236}">
                <a16:creationId xmlns:a16="http://schemas.microsoft.com/office/drawing/2014/main" id="{7837DAC4-3EBB-4D93-BB8A-F5860A897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73" y="1733490"/>
            <a:ext cx="3567978" cy="2851847"/>
          </a:xfrm>
          <a:prstGeom prst="rect">
            <a:avLst/>
          </a:prstGeom>
        </p:spPr>
      </p:pic>
      <p:pic>
        <p:nvPicPr>
          <p:cNvPr id="7" name="Picture 6">
            <a:extLst>
              <a:ext uri="{FF2B5EF4-FFF2-40B4-BE49-F238E27FC236}">
                <a16:creationId xmlns:a16="http://schemas.microsoft.com/office/drawing/2014/main" id="{1CAEF770-AD34-4AF2-AAB5-06FC52AA0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462" y="3806256"/>
            <a:ext cx="3267075" cy="2619375"/>
          </a:xfrm>
          <a:prstGeom prst="rect">
            <a:avLst/>
          </a:prstGeom>
        </p:spPr>
      </p:pic>
    </p:spTree>
    <p:extLst>
      <p:ext uri="{BB962C8B-B14F-4D97-AF65-F5344CB8AC3E}">
        <p14:creationId xmlns:p14="http://schemas.microsoft.com/office/powerpoint/2010/main" val="30949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61067A-0D22-4F5B-A8A1-712F26029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Those Not of the Church</a:t>
            </a:r>
          </a:p>
        </p:txBody>
      </p:sp>
      <p:sp>
        <p:nvSpPr>
          <p:cNvPr id="11" name="Rectangle 10"/>
          <p:cNvSpPr/>
          <p:nvPr/>
        </p:nvSpPr>
        <p:spPr>
          <a:xfrm>
            <a:off x="803611" y="663108"/>
            <a:ext cx="3505200" cy="5262979"/>
          </a:xfrm>
          <a:prstGeom prst="rect">
            <a:avLst/>
          </a:prstGeom>
        </p:spPr>
        <p:txBody>
          <a:bodyPr wrap="square">
            <a:spAutoFit/>
          </a:bodyPr>
          <a:lstStyle/>
          <a:p>
            <a:pPr fontAlgn="base"/>
            <a:r>
              <a:rPr lang="en-US" sz="2400" dirty="0"/>
              <a:t>Indulged in:</a:t>
            </a:r>
          </a:p>
          <a:p>
            <a:pPr fontAlgn="base"/>
            <a:r>
              <a:rPr lang="en-US" sz="2400" dirty="0"/>
              <a:t>Sorceries</a:t>
            </a:r>
          </a:p>
          <a:p>
            <a:pPr fontAlgn="base"/>
            <a:r>
              <a:rPr lang="en-US" sz="2400" dirty="0"/>
              <a:t>Idolatry</a:t>
            </a:r>
          </a:p>
          <a:p>
            <a:pPr fontAlgn="base"/>
            <a:r>
              <a:rPr lang="en-US" sz="2400" dirty="0"/>
              <a:t>Idleness</a:t>
            </a:r>
          </a:p>
          <a:p>
            <a:pPr fontAlgn="base"/>
            <a:r>
              <a:rPr lang="en-US" sz="2400" dirty="0"/>
              <a:t>Babbling</a:t>
            </a:r>
          </a:p>
          <a:p>
            <a:pPr fontAlgn="base"/>
            <a:r>
              <a:rPr lang="en-US" sz="2400" dirty="0"/>
              <a:t>Envying</a:t>
            </a:r>
          </a:p>
          <a:p>
            <a:pPr fontAlgn="base"/>
            <a:r>
              <a:rPr lang="en-US" sz="2400" dirty="0"/>
              <a:t>Strife</a:t>
            </a:r>
          </a:p>
          <a:p>
            <a:pPr fontAlgn="base"/>
            <a:r>
              <a:rPr lang="en-US" sz="2400" dirty="0"/>
              <a:t>Wore costly apparel</a:t>
            </a:r>
          </a:p>
          <a:p>
            <a:pPr fontAlgn="base"/>
            <a:r>
              <a:rPr lang="en-US" sz="2400" dirty="0"/>
              <a:t>Lifted up in pride</a:t>
            </a:r>
          </a:p>
          <a:p>
            <a:pPr fontAlgn="base"/>
            <a:r>
              <a:rPr lang="en-US" sz="2400" dirty="0"/>
              <a:t>Persecuted</a:t>
            </a:r>
          </a:p>
          <a:p>
            <a:pPr fontAlgn="base"/>
            <a:r>
              <a:rPr lang="en-US" sz="2400" dirty="0"/>
              <a:t>Lied</a:t>
            </a:r>
          </a:p>
          <a:p>
            <a:pPr fontAlgn="base"/>
            <a:r>
              <a:rPr lang="en-US" sz="2400" dirty="0"/>
              <a:t>Stole</a:t>
            </a:r>
          </a:p>
          <a:p>
            <a:pPr fontAlgn="base"/>
            <a:r>
              <a:rPr lang="en-US" sz="2400" dirty="0"/>
              <a:t>Committed </a:t>
            </a:r>
            <a:r>
              <a:rPr lang="en-US" sz="2400" dirty="0" err="1"/>
              <a:t>whoredoms</a:t>
            </a:r>
            <a:endParaRPr lang="en-US" sz="2400" dirty="0"/>
          </a:p>
          <a:p>
            <a:pPr fontAlgn="base"/>
            <a:r>
              <a:rPr lang="en-US" sz="2400" dirty="0"/>
              <a:t>Murdered</a:t>
            </a:r>
          </a:p>
        </p:txBody>
      </p:sp>
      <p:sp>
        <p:nvSpPr>
          <p:cNvPr id="17" name="TextBox 16"/>
          <p:cNvSpPr txBox="1"/>
          <p:nvPr/>
        </p:nvSpPr>
        <p:spPr>
          <a:xfrm>
            <a:off x="114300" y="6468814"/>
            <a:ext cx="3581400" cy="307777"/>
          </a:xfrm>
          <a:prstGeom prst="rect">
            <a:avLst/>
          </a:prstGeom>
          <a:noFill/>
        </p:spPr>
        <p:txBody>
          <a:bodyPr wrap="square" rtlCol="0">
            <a:spAutoFit/>
          </a:bodyPr>
          <a:lstStyle/>
          <a:p>
            <a:r>
              <a:rPr lang="en-US" sz="1400" dirty="0"/>
              <a:t>Alma 1:32-33</a:t>
            </a:r>
          </a:p>
        </p:txBody>
      </p:sp>
      <p:sp>
        <p:nvSpPr>
          <p:cNvPr id="10" name="Rectangle 9"/>
          <p:cNvSpPr/>
          <p:nvPr/>
        </p:nvSpPr>
        <p:spPr>
          <a:xfrm>
            <a:off x="5105400" y="914400"/>
            <a:ext cx="5334000" cy="1754326"/>
          </a:xfrm>
          <a:prstGeom prst="rect">
            <a:avLst/>
          </a:prstGeom>
        </p:spPr>
        <p:txBody>
          <a:bodyPr wrap="square">
            <a:spAutoFit/>
          </a:bodyPr>
          <a:lstStyle/>
          <a:p>
            <a:pPr fontAlgn="base"/>
            <a:r>
              <a:rPr lang="en-US" dirty="0"/>
              <a:t>The Law was put into force:</a:t>
            </a:r>
          </a:p>
          <a:p>
            <a:pPr fontAlgn="base"/>
            <a:r>
              <a:rPr lang="en-US" dirty="0"/>
              <a:t>Everyman suffered according to that which he had done…</a:t>
            </a:r>
          </a:p>
          <a:p>
            <a:pPr fontAlgn="base"/>
            <a:r>
              <a:rPr lang="en-US" dirty="0"/>
              <a:t>Because of this the wicked became “more still, and durst not commit any wickedness if it were known”</a:t>
            </a:r>
          </a:p>
          <a:p>
            <a:pPr fontAlgn="base"/>
            <a:r>
              <a:rPr lang="en-US" dirty="0"/>
              <a:t>--the unknown crime</a:t>
            </a:r>
          </a:p>
        </p:txBody>
      </p:sp>
      <p:sp>
        <p:nvSpPr>
          <p:cNvPr id="7" name="Rectangle 6"/>
          <p:cNvSpPr/>
          <p:nvPr/>
        </p:nvSpPr>
        <p:spPr>
          <a:xfrm>
            <a:off x="3802978" y="5914816"/>
            <a:ext cx="5950622" cy="707886"/>
          </a:xfrm>
          <a:prstGeom prst="rect">
            <a:avLst/>
          </a:prstGeom>
        </p:spPr>
        <p:txBody>
          <a:bodyPr wrap="square">
            <a:spAutoFit/>
          </a:bodyPr>
          <a:lstStyle/>
          <a:p>
            <a:pPr algn="ctr" fontAlgn="base"/>
            <a:r>
              <a:rPr lang="en-US" sz="2000" dirty="0"/>
              <a:t>There was much peace with the Nephites until the 5</a:t>
            </a:r>
            <a:r>
              <a:rPr lang="en-US" sz="2000" baseline="30000" dirty="0"/>
              <a:t>th</a:t>
            </a:r>
            <a:r>
              <a:rPr lang="en-US" sz="2000" dirty="0"/>
              <a:t> year of the reign of the judges</a:t>
            </a:r>
          </a:p>
        </p:txBody>
      </p:sp>
      <p:pic>
        <p:nvPicPr>
          <p:cNvPr id="4" name="Picture 3">
            <a:extLst>
              <a:ext uri="{FF2B5EF4-FFF2-40B4-BE49-F238E27FC236}">
                <a16:creationId xmlns:a16="http://schemas.microsoft.com/office/drawing/2014/main" id="{ED66C802-F076-4387-80BD-7B2B43BAD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668726"/>
            <a:ext cx="4820948" cy="3209581"/>
          </a:xfrm>
          <a:prstGeom prst="rect">
            <a:avLst/>
          </a:prstGeom>
        </p:spPr>
      </p:pic>
    </p:spTree>
    <p:extLst>
      <p:ext uri="{BB962C8B-B14F-4D97-AF65-F5344CB8AC3E}">
        <p14:creationId xmlns:p14="http://schemas.microsoft.com/office/powerpoint/2010/main" val="365073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0" grpId="0"/>
      <p:bldP spid="10" grpId="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B968A3-F566-4B80-BA2A-A5EFDF3A1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Four Years of Peace</a:t>
            </a:r>
          </a:p>
        </p:txBody>
      </p:sp>
      <p:sp>
        <p:nvSpPr>
          <p:cNvPr id="5" name="Rectangle 4"/>
          <p:cNvSpPr/>
          <p:nvPr/>
        </p:nvSpPr>
        <p:spPr>
          <a:xfrm>
            <a:off x="751935" y="915278"/>
            <a:ext cx="7753710" cy="1323439"/>
          </a:xfrm>
          <a:prstGeom prst="rect">
            <a:avLst/>
          </a:prstGeom>
        </p:spPr>
        <p:txBody>
          <a:bodyPr wrap="square">
            <a:spAutoFit/>
          </a:bodyPr>
          <a:lstStyle/>
          <a:p>
            <a:pPr fontAlgn="base"/>
            <a:r>
              <a:rPr lang="en-US" sz="2000" dirty="0"/>
              <a:t>There was much peace with the Nephites until the 5</a:t>
            </a:r>
            <a:r>
              <a:rPr lang="en-US" sz="2000" baseline="30000" dirty="0"/>
              <a:t>th</a:t>
            </a:r>
            <a:r>
              <a:rPr lang="en-US" sz="2000" dirty="0"/>
              <a:t> year of the reign of the judges</a:t>
            </a:r>
          </a:p>
          <a:p>
            <a:pPr fontAlgn="base"/>
            <a:endParaRPr lang="en-US" sz="2000" dirty="0"/>
          </a:p>
          <a:p>
            <a:pPr fontAlgn="base"/>
            <a:r>
              <a:rPr lang="en-US" sz="2000" dirty="0"/>
              <a:t>However, after </a:t>
            </a:r>
            <a:r>
              <a:rPr lang="en-US" sz="2000" dirty="0" err="1"/>
              <a:t>Nehor’s</a:t>
            </a:r>
            <a:r>
              <a:rPr lang="en-US" sz="2000" dirty="0"/>
              <a:t> death, the Nephites face another wicked man</a:t>
            </a:r>
          </a:p>
        </p:txBody>
      </p:sp>
      <p:sp>
        <p:nvSpPr>
          <p:cNvPr id="7" name="Rectangle 6"/>
          <p:cNvSpPr/>
          <p:nvPr/>
        </p:nvSpPr>
        <p:spPr>
          <a:xfrm>
            <a:off x="5562599" y="2819401"/>
            <a:ext cx="5962291" cy="3170099"/>
          </a:xfrm>
          <a:prstGeom prst="rect">
            <a:avLst/>
          </a:prstGeom>
        </p:spPr>
        <p:txBody>
          <a:bodyPr wrap="square">
            <a:spAutoFit/>
          </a:bodyPr>
          <a:lstStyle/>
          <a:p>
            <a:pPr fontAlgn="base"/>
            <a:r>
              <a:rPr lang="en-US" sz="2000" dirty="0"/>
              <a:t>“…for a certain man, being called Amlici, he being a very cunning man, yea, a wise man as to the wisdom of the world, he being after the order of the man that slew Gideon by the sword, who was executed according to the law—</a:t>
            </a:r>
          </a:p>
          <a:p>
            <a:pPr fontAlgn="base"/>
            <a:endParaRPr lang="en-US" sz="2000" dirty="0"/>
          </a:p>
          <a:p>
            <a:pPr fontAlgn="base"/>
            <a:r>
              <a:rPr lang="en-US" sz="2000" dirty="0"/>
              <a:t>Now this Amlici had, by his cunning, drawn away much people after him; even so much that they began to be very powerful; and they began to endeavor to establish Amlici to be a king over the people.”</a:t>
            </a:r>
          </a:p>
        </p:txBody>
      </p:sp>
      <p:sp>
        <p:nvSpPr>
          <p:cNvPr id="8" name="TextBox 7"/>
          <p:cNvSpPr txBox="1"/>
          <p:nvPr/>
        </p:nvSpPr>
        <p:spPr>
          <a:xfrm>
            <a:off x="7022" y="6521106"/>
            <a:ext cx="2362200" cy="307777"/>
          </a:xfrm>
          <a:prstGeom prst="rect">
            <a:avLst/>
          </a:prstGeom>
          <a:noFill/>
        </p:spPr>
        <p:txBody>
          <a:bodyPr wrap="square" rtlCol="0">
            <a:spAutoFit/>
          </a:bodyPr>
          <a:lstStyle/>
          <a:p>
            <a:r>
              <a:rPr lang="en-US" sz="1400" dirty="0"/>
              <a:t>Alma 2:1-2</a:t>
            </a:r>
          </a:p>
        </p:txBody>
      </p:sp>
      <p:pic>
        <p:nvPicPr>
          <p:cNvPr id="6" name="Picture 5">
            <a:extLst>
              <a:ext uri="{FF2B5EF4-FFF2-40B4-BE49-F238E27FC236}">
                <a16:creationId xmlns:a16="http://schemas.microsoft.com/office/drawing/2014/main" id="{98090206-71CC-4997-A1B8-0B01DEC1C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272" y="2723586"/>
            <a:ext cx="3061855" cy="3590260"/>
          </a:xfrm>
          <a:prstGeom prst="rect">
            <a:avLst/>
          </a:prstGeom>
        </p:spPr>
      </p:pic>
    </p:spTree>
    <p:extLst>
      <p:ext uri="{BB962C8B-B14F-4D97-AF65-F5344CB8AC3E}">
        <p14:creationId xmlns:p14="http://schemas.microsoft.com/office/powerpoint/2010/main" val="46407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D0C52C09-34D4-4101-8CCD-0195760AE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grpSp>
        <p:nvGrpSpPr>
          <p:cNvPr id="3" name="Group 2"/>
          <p:cNvGrpSpPr/>
          <p:nvPr/>
        </p:nvGrpSpPr>
        <p:grpSpPr>
          <a:xfrm>
            <a:off x="8915400" y="1382211"/>
            <a:ext cx="1981200" cy="4419600"/>
            <a:chOff x="7086600" y="990600"/>
            <a:chExt cx="1371600" cy="2590800"/>
          </a:xfrm>
        </p:grpSpPr>
        <p:sp>
          <p:nvSpPr>
            <p:cNvPr id="4" name="Oval 3"/>
            <p:cNvSpPr/>
            <p:nvPr/>
          </p:nvSpPr>
          <p:spPr>
            <a:xfrm rot="19801333">
              <a:off x="7848600" y="3048000"/>
              <a:ext cx="228600" cy="533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1735740">
              <a:off x="7543800" y="3048000"/>
              <a:ext cx="228600" cy="533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467600" y="1066800"/>
              <a:ext cx="685800" cy="609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86600" y="2514600"/>
              <a:ext cx="228600"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229600" y="2438400"/>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7239000" y="2743200"/>
              <a:ext cx="1066800" cy="609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7315200" y="1752600"/>
              <a:ext cx="883619" cy="12954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691056">
              <a:off x="7156287" y="1873464"/>
              <a:ext cx="399865" cy="8382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060466">
              <a:off x="8010360" y="1874046"/>
              <a:ext cx="399865" cy="8382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91400" y="1676400"/>
              <a:ext cx="838200" cy="6858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1752600"/>
              <a:ext cx="685800" cy="4572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gular Pentagon 14"/>
            <p:cNvSpPr/>
            <p:nvPr/>
          </p:nvSpPr>
          <p:spPr>
            <a:xfrm rot="10800000">
              <a:off x="7467600" y="1143000"/>
              <a:ext cx="685800" cy="9144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06"/>
            <p:cNvGrpSpPr/>
            <p:nvPr/>
          </p:nvGrpSpPr>
          <p:grpSpPr>
            <a:xfrm>
              <a:off x="7573818" y="1905000"/>
              <a:ext cx="457200" cy="718457"/>
              <a:chOff x="7772400" y="3962400"/>
              <a:chExt cx="1066800" cy="1676400"/>
            </a:xfrm>
          </p:grpSpPr>
          <p:sp>
            <p:nvSpPr>
              <p:cNvPr id="26" name="Oval 25"/>
              <p:cNvSpPr/>
              <p:nvPr/>
            </p:nvSpPr>
            <p:spPr>
              <a:xfrm>
                <a:off x="7772400" y="39624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0572791">
                <a:off x="7845847" y="444143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20189933">
                <a:off x="8077200" y="48768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461436">
                <a:off x="8329419" y="4900202"/>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008848">
                <a:off x="8530461" y="4441263"/>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610600" y="39624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7772400" y="43434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7924800" y="48006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8153400" y="5257800"/>
                <a:ext cx="304800" cy="3810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8610600" y="43434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8458200" y="48006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7"/>
            <p:cNvGrpSpPr/>
            <p:nvPr/>
          </p:nvGrpSpPr>
          <p:grpSpPr>
            <a:xfrm>
              <a:off x="7428345" y="990600"/>
              <a:ext cx="762000" cy="256687"/>
              <a:chOff x="5788295" y="488189"/>
              <a:chExt cx="1312116" cy="552499"/>
            </a:xfrm>
          </p:grpSpPr>
          <p:sp>
            <p:nvSpPr>
              <p:cNvPr id="18" name="Flowchart: Direct Access Storage 17"/>
              <p:cNvSpPr/>
              <p:nvPr/>
            </p:nvSpPr>
            <p:spPr>
              <a:xfrm rot="16200000">
                <a:off x="6170543" y="105941"/>
                <a:ext cx="547620" cy="1312116"/>
              </a:xfrm>
              <a:prstGeom prst="flowChartMagneticDrum">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16"/>
              <p:cNvGrpSpPr/>
              <p:nvPr/>
            </p:nvGrpSpPr>
            <p:grpSpPr>
              <a:xfrm>
                <a:off x="5911274" y="658092"/>
                <a:ext cx="1066800" cy="382596"/>
                <a:chOff x="7315200" y="152400"/>
                <a:chExt cx="1764145" cy="632691"/>
              </a:xfrm>
            </p:grpSpPr>
            <p:sp>
              <p:nvSpPr>
                <p:cNvPr id="20" name="Quad Arrow 19"/>
                <p:cNvSpPr/>
                <p:nvPr/>
              </p:nvSpPr>
              <p:spPr>
                <a:xfrm>
                  <a:off x="7315200" y="152400"/>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que 20"/>
                <p:cNvSpPr/>
                <p:nvPr/>
              </p:nvSpPr>
              <p:spPr>
                <a:xfrm>
                  <a:off x="7525327" y="362527"/>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ad Arrow 21"/>
                <p:cNvSpPr/>
                <p:nvPr/>
              </p:nvSpPr>
              <p:spPr>
                <a:xfrm>
                  <a:off x="7904018" y="154709"/>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22"/>
                <p:cNvSpPr/>
                <p:nvPr/>
              </p:nvSpPr>
              <p:spPr>
                <a:xfrm>
                  <a:off x="8114145" y="364836"/>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23"/>
                <p:cNvSpPr/>
                <p:nvPr/>
              </p:nvSpPr>
              <p:spPr>
                <a:xfrm>
                  <a:off x="8469745" y="175491"/>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24"/>
                <p:cNvSpPr/>
                <p:nvPr/>
              </p:nvSpPr>
              <p:spPr>
                <a:xfrm>
                  <a:off x="8679872" y="385618"/>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7" name="Rectangle 36"/>
          <p:cNvSpPr/>
          <p:nvPr/>
        </p:nvSpPr>
        <p:spPr>
          <a:xfrm>
            <a:off x="534105" y="905843"/>
            <a:ext cx="8125383" cy="5632311"/>
          </a:xfrm>
          <a:prstGeom prst="rect">
            <a:avLst/>
          </a:prstGeom>
        </p:spPr>
        <p:txBody>
          <a:bodyPr wrap="square">
            <a:spAutoFit/>
          </a:bodyPr>
          <a:lstStyle/>
          <a:p>
            <a:pPr fontAlgn="base"/>
            <a:r>
              <a:rPr lang="en-US" dirty="0"/>
              <a:t>He was a </a:t>
            </a:r>
            <a:r>
              <a:rPr lang="en-US" dirty="0" err="1"/>
              <a:t>Nephite</a:t>
            </a:r>
            <a:r>
              <a:rPr lang="en-US" dirty="0"/>
              <a:t> dissenter during Alma the Younger’s time</a:t>
            </a:r>
          </a:p>
          <a:p>
            <a:pPr fontAlgn="base"/>
            <a:endParaRPr lang="en-US" dirty="0"/>
          </a:p>
          <a:p>
            <a:pPr fontAlgn="base"/>
            <a:r>
              <a:rPr lang="en-US" dirty="0"/>
              <a:t>He was a man after the “order of Nehor”</a:t>
            </a:r>
          </a:p>
          <a:p>
            <a:pPr fontAlgn="base"/>
            <a:endParaRPr lang="en-US" dirty="0"/>
          </a:p>
          <a:p>
            <a:pPr fontAlgn="base"/>
            <a:r>
              <a:rPr lang="en-US" dirty="0"/>
              <a:t>He was cunning and wise of the wisdom of the world</a:t>
            </a:r>
          </a:p>
          <a:p>
            <a:pPr fontAlgn="base"/>
            <a:endParaRPr lang="en-US" dirty="0"/>
          </a:p>
          <a:p>
            <a:pPr fontAlgn="base"/>
            <a:r>
              <a:rPr lang="en-US" dirty="0"/>
              <a:t>He attracted a powerful group who wanted to make him their king</a:t>
            </a:r>
          </a:p>
          <a:p>
            <a:pPr fontAlgn="base"/>
            <a:endParaRPr lang="en-US" dirty="0"/>
          </a:p>
          <a:p>
            <a:pPr fontAlgn="base"/>
            <a:r>
              <a:rPr lang="en-US" dirty="0"/>
              <a:t>The voice of the Nephites rose up against him</a:t>
            </a:r>
          </a:p>
          <a:p>
            <a:pPr fontAlgn="base"/>
            <a:endParaRPr lang="en-US" dirty="0"/>
          </a:p>
          <a:p>
            <a:pPr fontAlgn="base"/>
            <a:r>
              <a:rPr lang="en-US" dirty="0"/>
              <a:t>He rose up arms against them, but Alma’s army, after many prayers,  were “strengthen”</a:t>
            </a:r>
          </a:p>
          <a:p>
            <a:pPr fontAlgn="base"/>
            <a:endParaRPr lang="en-US" dirty="0"/>
          </a:p>
          <a:p>
            <a:pPr fontAlgn="base"/>
            <a:r>
              <a:rPr lang="en-US" dirty="0"/>
              <a:t>He made an alliance with the Lamanites</a:t>
            </a:r>
          </a:p>
          <a:p>
            <a:pPr fontAlgn="base"/>
            <a:endParaRPr lang="en-US" dirty="0"/>
          </a:p>
          <a:p>
            <a:pPr fontAlgn="base"/>
            <a:r>
              <a:rPr lang="en-US" dirty="0"/>
              <a:t>His people who followed him were called “</a:t>
            </a:r>
            <a:r>
              <a:rPr lang="en-US" dirty="0" err="1"/>
              <a:t>Amlicites</a:t>
            </a:r>
            <a:r>
              <a:rPr lang="en-US" dirty="0"/>
              <a:t>”</a:t>
            </a:r>
          </a:p>
          <a:p>
            <a:pPr fontAlgn="base"/>
            <a:endParaRPr lang="en-US" dirty="0"/>
          </a:p>
          <a:p>
            <a:pPr fontAlgn="base"/>
            <a:r>
              <a:rPr lang="en-US" dirty="0"/>
              <a:t>The </a:t>
            </a:r>
            <a:r>
              <a:rPr lang="en-US" dirty="0" err="1"/>
              <a:t>Amlicites</a:t>
            </a:r>
            <a:r>
              <a:rPr lang="en-US" dirty="0"/>
              <a:t> and Lamanites battled against the Nephites</a:t>
            </a:r>
          </a:p>
          <a:p>
            <a:pPr fontAlgn="base"/>
            <a:endParaRPr lang="en-US" dirty="0"/>
          </a:p>
          <a:p>
            <a:pPr fontAlgn="base"/>
            <a:r>
              <a:rPr lang="en-US" dirty="0"/>
              <a:t>He was killed by the sword of Alma</a:t>
            </a:r>
          </a:p>
        </p:txBody>
      </p:sp>
      <p:sp>
        <p:nvSpPr>
          <p:cNvPr id="38" name="TextBox 37"/>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Amlici</a:t>
            </a:r>
          </a:p>
        </p:txBody>
      </p:sp>
      <p:sp>
        <p:nvSpPr>
          <p:cNvPr id="39" name="TextBox 38"/>
          <p:cNvSpPr txBox="1"/>
          <p:nvPr/>
        </p:nvSpPr>
        <p:spPr>
          <a:xfrm>
            <a:off x="10240434" y="6414581"/>
            <a:ext cx="2362200" cy="369332"/>
          </a:xfrm>
          <a:prstGeom prst="rect">
            <a:avLst/>
          </a:prstGeom>
          <a:noFill/>
        </p:spPr>
        <p:txBody>
          <a:bodyPr wrap="square" rtlCol="0">
            <a:spAutoFit/>
          </a:bodyPr>
          <a:lstStyle/>
          <a:p>
            <a:r>
              <a:rPr lang="en-US" dirty="0"/>
              <a:t>Who’s Who</a:t>
            </a:r>
          </a:p>
        </p:txBody>
      </p:sp>
    </p:spTree>
    <p:extLst>
      <p:ext uri="{BB962C8B-B14F-4D97-AF65-F5344CB8AC3E}">
        <p14:creationId xmlns:p14="http://schemas.microsoft.com/office/powerpoint/2010/main" val="17558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Picture 389">
            <a:extLst>
              <a:ext uri="{FF2B5EF4-FFF2-40B4-BE49-F238E27FC236}">
                <a16:creationId xmlns:a16="http://schemas.microsoft.com/office/drawing/2014/main" id="{AF232F45-569F-44BD-BCF5-4D3D628A3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8" name="TextBox 37"/>
          <p:cNvSpPr txBox="1"/>
          <p:nvPr/>
        </p:nvSpPr>
        <p:spPr>
          <a:xfrm>
            <a:off x="1524000" y="1"/>
            <a:ext cx="9144000" cy="769441"/>
          </a:xfrm>
          <a:prstGeom prst="rect">
            <a:avLst/>
          </a:prstGeom>
          <a:noFill/>
        </p:spPr>
        <p:txBody>
          <a:bodyPr wrap="square" rtlCol="0">
            <a:spAutoFit/>
          </a:bodyPr>
          <a:lstStyle/>
          <a:p>
            <a:pPr algn="ctr"/>
            <a:r>
              <a:rPr lang="en-US" sz="4400" dirty="0" err="1">
                <a:latin typeface="Bernard MT Condensed" pitchFamily="18" charset="0"/>
              </a:rPr>
              <a:t>Zeram</a:t>
            </a:r>
            <a:r>
              <a:rPr lang="en-US" sz="4400" dirty="0">
                <a:latin typeface="Bernard MT Condensed" pitchFamily="18" charset="0"/>
              </a:rPr>
              <a:t>, </a:t>
            </a:r>
            <a:r>
              <a:rPr lang="en-US" sz="4400" dirty="0" err="1">
                <a:latin typeface="Bernard MT Condensed" pitchFamily="18" charset="0"/>
              </a:rPr>
              <a:t>Amnor</a:t>
            </a:r>
            <a:r>
              <a:rPr lang="en-US" sz="4400" dirty="0">
                <a:latin typeface="Bernard MT Condensed" pitchFamily="18" charset="0"/>
              </a:rPr>
              <a:t>, Manti, and </a:t>
            </a:r>
            <a:r>
              <a:rPr lang="en-US" sz="4400" dirty="0" err="1">
                <a:latin typeface="Bernard MT Condensed" pitchFamily="18" charset="0"/>
              </a:rPr>
              <a:t>Limher</a:t>
            </a:r>
            <a:endParaRPr lang="en-US" sz="4400" dirty="0">
              <a:latin typeface="Bernard MT Condensed" pitchFamily="18" charset="0"/>
            </a:endParaRPr>
          </a:p>
        </p:txBody>
      </p:sp>
      <p:sp>
        <p:nvSpPr>
          <p:cNvPr id="39" name="TextBox 38"/>
          <p:cNvSpPr txBox="1"/>
          <p:nvPr/>
        </p:nvSpPr>
        <p:spPr>
          <a:xfrm>
            <a:off x="312702" y="6488668"/>
            <a:ext cx="2362200" cy="369332"/>
          </a:xfrm>
          <a:prstGeom prst="rect">
            <a:avLst/>
          </a:prstGeom>
          <a:noFill/>
        </p:spPr>
        <p:txBody>
          <a:bodyPr wrap="square" rtlCol="0">
            <a:spAutoFit/>
          </a:bodyPr>
          <a:lstStyle/>
          <a:p>
            <a:r>
              <a:rPr lang="en-US" dirty="0"/>
              <a:t>Who’s Who</a:t>
            </a:r>
          </a:p>
        </p:txBody>
      </p:sp>
      <p:grpSp>
        <p:nvGrpSpPr>
          <p:cNvPr id="40" name="Group 39"/>
          <p:cNvGrpSpPr/>
          <p:nvPr/>
        </p:nvGrpSpPr>
        <p:grpSpPr>
          <a:xfrm>
            <a:off x="1981200" y="838200"/>
            <a:ext cx="1447800" cy="2514600"/>
            <a:chOff x="457200" y="1219200"/>
            <a:chExt cx="2645180" cy="4321317"/>
          </a:xfrm>
        </p:grpSpPr>
        <p:sp>
          <p:nvSpPr>
            <p:cNvPr id="41" name="Oval 40"/>
            <p:cNvSpPr/>
            <p:nvPr/>
          </p:nvSpPr>
          <p:spPr>
            <a:xfrm>
              <a:off x="1671300" y="4930917"/>
              <a:ext cx="381000" cy="609600"/>
            </a:xfrm>
            <a:prstGeom prst="ellipse">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618183">
              <a:off x="1214100" y="4930917"/>
              <a:ext cx="381000" cy="609600"/>
            </a:xfrm>
            <a:prstGeom prst="ellipse">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57"/>
            <p:cNvGrpSpPr/>
            <p:nvPr/>
          </p:nvGrpSpPr>
          <p:grpSpPr>
            <a:xfrm rot="21285649">
              <a:off x="933946" y="1745849"/>
              <a:ext cx="421370" cy="2715491"/>
              <a:chOff x="4757304" y="1219200"/>
              <a:chExt cx="924791" cy="4114800"/>
            </a:xfrm>
          </p:grpSpPr>
          <p:grpSp>
            <p:nvGrpSpPr>
              <p:cNvPr id="108" name="Group 30"/>
              <p:cNvGrpSpPr/>
              <p:nvPr/>
            </p:nvGrpSpPr>
            <p:grpSpPr>
              <a:xfrm rot="10800000">
                <a:off x="4757304" y="1295400"/>
                <a:ext cx="576695" cy="3179864"/>
                <a:chOff x="4679408" y="1676400"/>
                <a:chExt cx="927343" cy="1987415"/>
              </a:xfrm>
            </p:grpSpPr>
            <p:sp>
              <p:nvSpPr>
                <p:cNvPr id="124" name="Pentagon 123"/>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 name="Group 31"/>
              <p:cNvGrpSpPr/>
              <p:nvPr/>
            </p:nvGrpSpPr>
            <p:grpSpPr>
              <a:xfrm rot="10800000">
                <a:off x="5029200" y="1219200"/>
                <a:ext cx="576695" cy="3179864"/>
                <a:chOff x="4679408" y="1676400"/>
                <a:chExt cx="927343" cy="1987415"/>
              </a:xfrm>
            </p:grpSpPr>
            <p:sp>
              <p:nvSpPr>
                <p:cNvPr id="120" name="Pentagon 119"/>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Lightning Bolt 120"/>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Lightning Bolt 121"/>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Group 36"/>
              <p:cNvGrpSpPr/>
              <p:nvPr/>
            </p:nvGrpSpPr>
            <p:grpSpPr>
              <a:xfrm rot="10800000">
                <a:off x="5105400" y="1905000"/>
                <a:ext cx="576695" cy="3179864"/>
                <a:chOff x="4679408" y="1676400"/>
                <a:chExt cx="927343" cy="1987415"/>
              </a:xfrm>
            </p:grpSpPr>
            <p:sp>
              <p:nvSpPr>
                <p:cNvPr id="116" name="Pentagon 115"/>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ightning Bolt 116"/>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ightning Bolt 117"/>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1"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52"/>
              <p:cNvGrpSpPr/>
              <p:nvPr/>
            </p:nvGrpSpPr>
            <p:grpSpPr>
              <a:xfrm rot="5400000">
                <a:off x="4114800" y="3886200"/>
                <a:ext cx="2438400" cy="457200"/>
                <a:chOff x="3962400" y="5105400"/>
                <a:chExt cx="2677885" cy="1143001"/>
              </a:xfrm>
            </p:grpSpPr>
            <p:sp>
              <p:nvSpPr>
                <p:cNvPr id="113" name="Multiply 112"/>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ultiply 113"/>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y 114"/>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p:cNvSpPr/>
            <p:nvPr/>
          </p:nvSpPr>
          <p:spPr>
            <a:xfrm>
              <a:off x="528300" y="3635517"/>
              <a:ext cx="464127" cy="4802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57100" y="3635517"/>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974637">
              <a:off x="1890773" y="2228876"/>
              <a:ext cx="609600" cy="1780090"/>
            </a:xfrm>
            <a:prstGeom prst="trapezoid">
              <a:avLst>
                <a:gd name="adj" fmla="val 31745"/>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597716">
              <a:off x="760508" y="2356841"/>
              <a:ext cx="609600" cy="1646717"/>
            </a:xfrm>
            <a:prstGeom prst="trapezoid">
              <a:avLst>
                <a:gd name="adj" fmla="val 33809"/>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985500" y="3635517"/>
              <a:ext cx="1371600" cy="160020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137900" y="2416317"/>
              <a:ext cx="1066800" cy="1752600"/>
            </a:xfrm>
            <a:prstGeom prst="roundRect">
              <a:avLst>
                <a:gd name="adj" fmla="val 25325"/>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35"/>
            <p:cNvGrpSpPr/>
            <p:nvPr/>
          </p:nvGrpSpPr>
          <p:grpSpPr>
            <a:xfrm>
              <a:off x="1184083" y="2519456"/>
              <a:ext cx="953159" cy="453834"/>
              <a:chOff x="4953000" y="1219200"/>
              <a:chExt cx="1430249" cy="510564"/>
            </a:xfrm>
          </p:grpSpPr>
          <p:sp>
            <p:nvSpPr>
              <p:cNvPr id="103" name="Isosceles Triangle 29"/>
              <p:cNvSpPr/>
              <p:nvPr/>
            </p:nvSpPr>
            <p:spPr>
              <a:xfrm rot="13121698">
                <a:off x="49530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30"/>
              <p:cNvSpPr/>
              <p:nvPr/>
            </p:nvSpPr>
            <p:spPr>
              <a:xfrm rot="13121698">
                <a:off x="5121461" y="1348349"/>
                <a:ext cx="342899"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31"/>
              <p:cNvSpPr/>
              <p:nvPr/>
            </p:nvSpPr>
            <p:spPr>
              <a:xfrm rot="10800000">
                <a:off x="5488945" y="1424964"/>
                <a:ext cx="342899"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32"/>
              <p:cNvSpPr/>
              <p:nvPr/>
            </p:nvSpPr>
            <p:spPr>
              <a:xfrm rot="9212700">
                <a:off x="5834239" y="1411240"/>
                <a:ext cx="342899"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33"/>
              <p:cNvSpPr/>
              <p:nvPr/>
            </p:nvSpPr>
            <p:spPr>
              <a:xfrm rot="7960537">
                <a:off x="6106308" y="1234344"/>
                <a:ext cx="257704" cy="296179"/>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a:off x="1315664" y="2111517"/>
              <a:ext cx="710946"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07173" y="1402626"/>
              <a:ext cx="9144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8"/>
            <p:cNvGrpSpPr/>
            <p:nvPr/>
          </p:nvGrpSpPr>
          <p:grpSpPr>
            <a:xfrm>
              <a:off x="1215315" y="1219200"/>
              <a:ext cx="922298" cy="818644"/>
              <a:chOff x="3657600" y="3314000"/>
              <a:chExt cx="922298" cy="818644"/>
            </a:xfrm>
          </p:grpSpPr>
          <p:sp>
            <p:nvSpPr>
              <p:cNvPr id="95" name="Moon 94"/>
              <p:cNvSpPr/>
              <p:nvPr/>
            </p:nvSpPr>
            <p:spPr>
              <a:xfrm>
                <a:off x="3962400" y="3352800"/>
                <a:ext cx="228600" cy="6858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20"/>
              <p:cNvSpPr/>
              <p:nvPr/>
            </p:nvSpPr>
            <p:spPr>
              <a:xfrm>
                <a:off x="3810000" y="3429000"/>
                <a:ext cx="228600" cy="6858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21"/>
              <p:cNvSpPr/>
              <p:nvPr/>
            </p:nvSpPr>
            <p:spPr>
              <a:xfrm rot="19954779">
                <a:off x="3955069" y="3443114"/>
                <a:ext cx="228600" cy="6858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22"/>
              <p:cNvSpPr/>
              <p:nvPr/>
            </p:nvSpPr>
            <p:spPr>
              <a:xfrm rot="918606">
                <a:off x="3657600" y="3429000"/>
                <a:ext cx="228600" cy="6858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23"/>
              <p:cNvSpPr/>
              <p:nvPr/>
            </p:nvSpPr>
            <p:spPr>
              <a:xfrm>
                <a:off x="4114800" y="3429000"/>
                <a:ext cx="228600" cy="6858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24"/>
              <p:cNvSpPr/>
              <p:nvPr/>
            </p:nvSpPr>
            <p:spPr>
              <a:xfrm rot="20701862">
                <a:off x="4267200" y="3429000"/>
                <a:ext cx="228600" cy="6858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25"/>
              <p:cNvSpPr/>
              <p:nvPr/>
            </p:nvSpPr>
            <p:spPr>
              <a:xfrm rot="9908603">
                <a:off x="4351298" y="3446844"/>
                <a:ext cx="228600" cy="6858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27"/>
              <p:cNvSpPr/>
              <p:nvPr/>
            </p:nvSpPr>
            <p:spPr>
              <a:xfrm rot="5557887">
                <a:off x="4024087" y="3001453"/>
                <a:ext cx="241146" cy="866239"/>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54" name="Group 19"/>
            <p:cNvGrpSpPr/>
            <p:nvPr/>
          </p:nvGrpSpPr>
          <p:grpSpPr>
            <a:xfrm>
              <a:off x="1214100" y="1425717"/>
              <a:ext cx="914400" cy="653143"/>
              <a:chOff x="4953000" y="1219200"/>
              <a:chExt cx="1600200" cy="990600"/>
            </a:xfrm>
          </p:grpSpPr>
          <p:grpSp>
            <p:nvGrpSpPr>
              <p:cNvPr id="81" name="Group 16"/>
              <p:cNvGrpSpPr/>
              <p:nvPr/>
            </p:nvGrpSpPr>
            <p:grpSpPr>
              <a:xfrm flipH="1">
                <a:off x="6172200" y="1524000"/>
                <a:ext cx="240373" cy="685800"/>
                <a:chOff x="4495800" y="2353177"/>
                <a:chExt cx="457200" cy="1304423"/>
              </a:xfrm>
            </p:grpSpPr>
            <p:sp>
              <p:nvSpPr>
                <p:cNvPr id="93" name="Moon 17"/>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18"/>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5"/>
              <p:cNvGrpSpPr/>
              <p:nvPr/>
            </p:nvGrpSpPr>
            <p:grpSpPr>
              <a:xfrm>
                <a:off x="5029200" y="1524000"/>
                <a:ext cx="240373" cy="685800"/>
                <a:chOff x="4495800" y="2353177"/>
                <a:chExt cx="457200" cy="1304423"/>
              </a:xfrm>
            </p:grpSpPr>
            <p:sp>
              <p:nvSpPr>
                <p:cNvPr id="91" name="Moon 90"/>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14"/>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ounded Rectangle 4"/>
              <p:cNvSpPr/>
              <p:nvPr/>
            </p:nvSpPr>
            <p:spPr>
              <a:xfrm>
                <a:off x="4953000" y="1219200"/>
                <a:ext cx="1600200" cy="304800"/>
              </a:xfrm>
              <a:prstGeom prst="round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rot="10800000">
                <a:off x="49530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60198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a:off x="49530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a:off x="52578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a:off x="55626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11"/>
              <p:cNvSpPr/>
              <p:nvPr/>
            </p:nvSpPr>
            <p:spPr>
              <a:xfrm>
                <a:off x="58674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a:off x="61722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le 54"/>
            <p:cNvSpPr/>
            <p:nvPr/>
          </p:nvSpPr>
          <p:spPr>
            <a:xfrm>
              <a:off x="1137900" y="3864117"/>
              <a:ext cx="1066800" cy="304800"/>
            </a:xfrm>
            <a:prstGeom prst="roundRect">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0"/>
            <p:cNvGrpSpPr/>
            <p:nvPr/>
          </p:nvGrpSpPr>
          <p:grpSpPr>
            <a:xfrm>
              <a:off x="1366500" y="3864117"/>
              <a:ext cx="609600" cy="1286535"/>
              <a:chOff x="3200400" y="3810000"/>
              <a:chExt cx="609600" cy="1057935"/>
            </a:xfrm>
          </p:grpSpPr>
          <p:sp>
            <p:nvSpPr>
              <p:cNvPr id="74" name="Trapezoid 73"/>
              <p:cNvSpPr/>
              <p:nvPr/>
            </p:nvSpPr>
            <p:spPr>
              <a:xfrm>
                <a:off x="3200400" y="3810000"/>
                <a:ext cx="609600" cy="1057935"/>
              </a:xfrm>
              <a:prstGeom prst="trapezoid">
                <a:avLst/>
              </a:prstGeom>
              <a:solidFill>
                <a:srgbClr val="ABFBF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49"/>
              <p:cNvGrpSpPr/>
              <p:nvPr/>
            </p:nvGrpSpPr>
            <p:grpSpPr>
              <a:xfrm flipH="1">
                <a:off x="3398982" y="3819237"/>
                <a:ext cx="196273" cy="995218"/>
                <a:chOff x="5461000" y="244764"/>
                <a:chExt cx="768927" cy="3168073"/>
              </a:xfrm>
            </p:grpSpPr>
            <p:sp>
              <p:nvSpPr>
                <p:cNvPr id="76" name="Donut 75"/>
                <p:cNvSpPr/>
                <p:nvPr/>
              </p:nvSpPr>
              <p:spPr>
                <a:xfrm>
                  <a:off x="5495636" y="90285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Multiply 76"/>
                <p:cNvSpPr/>
                <p:nvPr/>
              </p:nvSpPr>
              <p:spPr>
                <a:xfrm>
                  <a:off x="5461000" y="1403927"/>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nut 77"/>
                <p:cNvSpPr/>
                <p:nvPr/>
              </p:nvSpPr>
              <p:spPr>
                <a:xfrm>
                  <a:off x="5495637" y="24476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a:off x="5514109" y="2650837"/>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Multiply 79"/>
                <p:cNvSpPr/>
                <p:nvPr/>
              </p:nvSpPr>
              <p:spPr>
                <a:xfrm>
                  <a:off x="5467927" y="1976582"/>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49"/>
            <p:cNvGrpSpPr/>
            <p:nvPr/>
          </p:nvGrpSpPr>
          <p:grpSpPr>
            <a:xfrm rot="14488680" flipH="1">
              <a:off x="2488072" y="3548888"/>
              <a:ext cx="128795" cy="548170"/>
              <a:chOff x="5461000" y="244764"/>
              <a:chExt cx="768927" cy="3168073"/>
            </a:xfrm>
          </p:grpSpPr>
          <p:sp>
            <p:nvSpPr>
              <p:cNvPr id="69" name="Donut 68"/>
              <p:cNvSpPr/>
              <p:nvPr/>
            </p:nvSpPr>
            <p:spPr>
              <a:xfrm>
                <a:off x="5495636" y="90285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Multiply 69"/>
              <p:cNvSpPr/>
              <p:nvPr/>
            </p:nvSpPr>
            <p:spPr>
              <a:xfrm>
                <a:off x="5461000" y="1403927"/>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nut 70"/>
              <p:cNvSpPr/>
              <p:nvPr/>
            </p:nvSpPr>
            <p:spPr>
              <a:xfrm>
                <a:off x="5495637" y="24476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5514109" y="2650837"/>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Multiply 72"/>
              <p:cNvSpPr/>
              <p:nvPr/>
            </p:nvSpPr>
            <p:spPr>
              <a:xfrm>
                <a:off x="5467927" y="1976582"/>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49"/>
            <p:cNvGrpSpPr/>
            <p:nvPr/>
          </p:nvGrpSpPr>
          <p:grpSpPr>
            <a:xfrm rot="17460751" flipH="1">
              <a:off x="679093" y="3513045"/>
              <a:ext cx="135964" cy="579750"/>
              <a:chOff x="5461000" y="244764"/>
              <a:chExt cx="768927" cy="3168073"/>
            </a:xfrm>
          </p:grpSpPr>
          <p:sp>
            <p:nvSpPr>
              <p:cNvPr id="64" name="Donut 63"/>
              <p:cNvSpPr/>
              <p:nvPr/>
            </p:nvSpPr>
            <p:spPr>
              <a:xfrm>
                <a:off x="5495636" y="90285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Multiply 64"/>
              <p:cNvSpPr/>
              <p:nvPr/>
            </p:nvSpPr>
            <p:spPr>
              <a:xfrm>
                <a:off x="5461000" y="1403927"/>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nut 65"/>
              <p:cNvSpPr/>
              <p:nvPr/>
            </p:nvSpPr>
            <p:spPr>
              <a:xfrm>
                <a:off x="5495637" y="24476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5514109" y="2650837"/>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Multiply 67"/>
              <p:cNvSpPr/>
              <p:nvPr/>
            </p:nvSpPr>
            <p:spPr>
              <a:xfrm>
                <a:off x="5467927" y="1976582"/>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Moon 58"/>
            <p:cNvSpPr/>
            <p:nvPr/>
          </p:nvSpPr>
          <p:spPr>
            <a:xfrm rot="12993134">
              <a:off x="1653215" y="2474918"/>
              <a:ext cx="304800" cy="165061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73"/>
            <p:cNvGrpSpPr/>
            <p:nvPr/>
          </p:nvGrpSpPr>
          <p:grpSpPr>
            <a:xfrm rot="16977300">
              <a:off x="1566679" y="3435731"/>
              <a:ext cx="2526146" cy="545256"/>
              <a:chOff x="5249590" y="1896585"/>
              <a:chExt cx="1669931" cy="545256"/>
            </a:xfrm>
          </p:grpSpPr>
          <p:sp>
            <p:nvSpPr>
              <p:cNvPr id="62" name="Moon 61"/>
              <p:cNvSpPr/>
              <p:nvPr/>
            </p:nvSpPr>
            <p:spPr>
              <a:xfrm rot="5575190">
                <a:off x="5821588" y="1343908"/>
                <a:ext cx="545256" cy="1650610"/>
              </a:xfrm>
              <a:prstGeom prst="moon">
                <a:avLst>
                  <a:gd name="adj" fmla="val 3638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a:off x="5249590" y="2316018"/>
                <a:ext cx="1648467" cy="8408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1" name="Oval 60"/>
            <p:cNvSpPr/>
            <p:nvPr/>
          </p:nvSpPr>
          <p:spPr>
            <a:xfrm rot="1576030">
              <a:off x="2568387" y="3801657"/>
              <a:ext cx="210729" cy="2442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5791200" y="914400"/>
            <a:ext cx="1295400" cy="2514600"/>
            <a:chOff x="630047" y="1133764"/>
            <a:chExt cx="2374147" cy="4602284"/>
          </a:xfrm>
        </p:grpSpPr>
        <p:sp>
          <p:nvSpPr>
            <p:cNvPr id="129" name="Oval 128"/>
            <p:cNvSpPr/>
            <p:nvPr/>
          </p:nvSpPr>
          <p:spPr>
            <a:xfrm rot="7671173" flipH="1">
              <a:off x="571814" y="3930685"/>
              <a:ext cx="509414" cy="3929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381348" flipH="1">
              <a:off x="986851" y="2708627"/>
              <a:ext cx="674398" cy="1507432"/>
            </a:xfrm>
            <a:prstGeom prst="trapezoid">
              <a:avLst>
                <a:gd name="adj" fmla="val 303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1143000" y="2895600"/>
              <a:ext cx="1447800" cy="1524000"/>
            </a:xfrm>
            <a:prstGeom prst="trapezoid">
              <a:avLst>
                <a:gd name="adj" fmla="val 33441"/>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947588">
              <a:off x="931164" y="4233989"/>
              <a:ext cx="457200" cy="1275243"/>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21002712">
              <a:off x="2321979" y="4235881"/>
              <a:ext cx="457200" cy="1261313"/>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3718254" flipH="1">
              <a:off x="2553014" y="4006885"/>
              <a:ext cx="509414" cy="3929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9819352" flipH="1">
              <a:off x="2163266" y="2749012"/>
              <a:ext cx="741258" cy="1547451"/>
            </a:xfrm>
            <a:prstGeom prst="trapezoid">
              <a:avLst>
                <a:gd name="adj" fmla="val 45365"/>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1600200" y="2457329"/>
              <a:ext cx="609600" cy="438271"/>
            </a:xfrm>
            <a:prstGeom prst="trapezoid">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20950279">
              <a:off x="1400635" y="5378671"/>
              <a:ext cx="509414" cy="3573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20950279">
              <a:off x="1857834" y="5378670"/>
              <a:ext cx="509414" cy="3573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rot="671737">
              <a:off x="1127660" y="1815983"/>
              <a:ext cx="718435" cy="91140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rot="20928263" flipH="1">
              <a:off x="1981005" y="1817226"/>
              <a:ext cx="749635" cy="856396"/>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357367" y="1294139"/>
              <a:ext cx="1103841" cy="14539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26"/>
            <p:cNvGrpSpPr/>
            <p:nvPr/>
          </p:nvGrpSpPr>
          <p:grpSpPr>
            <a:xfrm>
              <a:off x="1346200" y="1133764"/>
              <a:ext cx="1163782" cy="778164"/>
              <a:chOff x="3276599" y="3962400"/>
              <a:chExt cx="2362200" cy="1430616"/>
            </a:xfrm>
          </p:grpSpPr>
          <p:sp>
            <p:nvSpPr>
              <p:cNvPr id="190" name="Moon 189"/>
              <p:cNvSpPr/>
              <p:nvPr/>
            </p:nvSpPr>
            <p:spPr>
              <a:xfrm rot="5400000">
                <a:off x="3728847" y="3510153"/>
                <a:ext cx="1430616" cy="2335110"/>
              </a:xfrm>
              <a:prstGeom prst="moon">
                <a:avLst>
                  <a:gd name="adj" fmla="val 86492"/>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8"/>
              <p:cNvSpPr/>
              <p:nvPr/>
            </p:nvSpPr>
            <p:spPr>
              <a:xfrm rot="5400000">
                <a:off x="4169067" y="3831933"/>
                <a:ext cx="577264" cy="2362200"/>
              </a:xfrm>
              <a:prstGeom prst="moon">
                <a:avLst>
                  <a:gd name="adj" fmla="val 573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entagon 20"/>
              <p:cNvSpPr/>
              <p:nvPr/>
            </p:nvSpPr>
            <p:spPr>
              <a:xfrm rot="15286294">
                <a:off x="3471073" y="4452990"/>
                <a:ext cx="610032" cy="348537"/>
              </a:xfrm>
              <a:prstGeom prst="homePlat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entagon 21"/>
              <p:cNvSpPr/>
              <p:nvPr/>
            </p:nvSpPr>
            <p:spPr>
              <a:xfrm rot="17484679">
                <a:off x="4843143" y="4516139"/>
                <a:ext cx="610032" cy="348537"/>
              </a:xfrm>
              <a:prstGeom prst="homePlat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Pentagon 193"/>
              <p:cNvSpPr/>
              <p:nvPr/>
            </p:nvSpPr>
            <p:spPr>
              <a:xfrm rot="15286294">
                <a:off x="3743390" y="4359000"/>
                <a:ext cx="723762" cy="237611"/>
              </a:xfrm>
              <a:prstGeom prst="homePlat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entagon 194"/>
              <p:cNvSpPr/>
              <p:nvPr/>
            </p:nvSpPr>
            <p:spPr>
              <a:xfrm rot="17383046">
                <a:off x="4449825" y="4387920"/>
                <a:ext cx="723762" cy="237611"/>
              </a:xfrm>
              <a:prstGeom prst="homePlat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Pentagon 195"/>
              <p:cNvSpPr/>
              <p:nvPr/>
            </p:nvSpPr>
            <p:spPr>
              <a:xfrm rot="16200000">
                <a:off x="4065053" y="4295958"/>
                <a:ext cx="783965" cy="229936"/>
              </a:xfrm>
              <a:prstGeom prst="homePlat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5400000">
                <a:off x="4231409" y="3945081"/>
                <a:ext cx="406399" cy="2048165"/>
              </a:xfrm>
              <a:prstGeom prst="moon">
                <a:avLst>
                  <a:gd name="adj" fmla="val 573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Cloud 142"/>
            <p:cNvSpPr/>
            <p:nvPr/>
          </p:nvSpPr>
          <p:spPr>
            <a:xfrm rot="16710403" flipH="1">
              <a:off x="1681266" y="2420236"/>
              <a:ext cx="405501" cy="513296"/>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750291" y="2528455"/>
              <a:ext cx="196273" cy="1547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44"/>
            <p:cNvGrpSpPr/>
            <p:nvPr/>
          </p:nvGrpSpPr>
          <p:grpSpPr>
            <a:xfrm>
              <a:off x="1447800" y="2819400"/>
              <a:ext cx="841373" cy="446948"/>
              <a:chOff x="3416724" y="3667852"/>
              <a:chExt cx="2655030" cy="1513748"/>
            </a:xfrm>
          </p:grpSpPr>
          <p:grpSp>
            <p:nvGrpSpPr>
              <p:cNvPr id="178" name="Group 31"/>
              <p:cNvGrpSpPr/>
              <p:nvPr/>
            </p:nvGrpSpPr>
            <p:grpSpPr>
              <a:xfrm>
                <a:off x="4114800" y="4495800"/>
                <a:ext cx="1219200" cy="685800"/>
                <a:chOff x="4114800" y="4495800"/>
                <a:chExt cx="1219200" cy="685800"/>
              </a:xfrm>
            </p:grpSpPr>
            <p:sp>
              <p:nvSpPr>
                <p:cNvPr id="187" name="Trapezoid 19"/>
                <p:cNvSpPr/>
                <p:nvPr/>
              </p:nvSpPr>
              <p:spPr>
                <a:xfrm>
                  <a:off x="4114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4495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a:off x="4876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36"/>
              <p:cNvGrpSpPr/>
              <p:nvPr/>
            </p:nvGrpSpPr>
            <p:grpSpPr>
              <a:xfrm rot="3976231">
                <a:off x="3150024" y="3934552"/>
                <a:ext cx="1219200" cy="685800"/>
                <a:chOff x="4114800" y="4495800"/>
                <a:chExt cx="1219200" cy="685800"/>
              </a:xfrm>
            </p:grpSpPr>
            <p:sp>
              <p:nvSpPr>
                <p:cNvPr id="184" name="Trapezoid 183"/>
                <p:cNvSpPr/>
                <p:nvPr/>
              </p:nvSpPr>
              <p:spPr>
                <a:xfrm>
                  <a:off x="4114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a:off x="4495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a:off x="4876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40"/>
              <p:cNvGrpSpPr/>
              <p:nvPr/>
            </p:nvGrpSpPr>
            <p:grpSpPr>
              <a:xfrm rot="18434064">
                <a:off x="5119254" y="3990109"/>
                <a:ext cx="1219200" cy="685800"/>
                <a:chOff x="4114800" y="4495800"/>
                <a:chExt cx="1219200" cy="685800"/>
              </a:xfrm>
            </p:grpSpPr>
            <p:sp>
              <p:nvSpPr>
                <p:cNvPr id="181" name="Trapezoid 180"/>
                <p:cNvSpPr/>
                <p:nvPr/>
              </p:nvSpPr>
              <p:spPr>
                <a:xfrm>
                  <a:off x="4114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a:off x="4495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p:cNvSpPr/>
                <p:nvPr/>
              </p:nvSpPr>
              <p:spPr>
                <a:xfrm>
                  <a:off x="4876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60"/>
            <p:cNvGrpSpPr/>
            <p:nvPr/>
          </p:nvGrpSpPr>
          <p:grpSpPr>
            <a:xfrm>
              <a:off x="1447800" y="2895600"/>
              <a:ext cx="911113" cy="779301"/>
              <a:chOff x="4118087" y="3005181"/>
              <a:chExt cx="3076372" cy="2631310"/>
            </a:xfrm>
          </p:grpSpPr>
          <p:sp>
            <p:nvSpPr>
              <p:cNvPr id="164" name="Hexagon 163"/>
              <p:cNvSpPr/>
              <p:nvPr/>
            </p:nvSpPr>
            <p:spPr>
              <a:xfrm>
                <a:off x="5354782" y="5026891"/>
                <a:ext cx="685800" cy="609600"/>
              </a:xfrm>
              <a:prstGeom prst="hexagon">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onut 164"/>
              <p:cNvSpPr/>
              <p:nvPr/>
            </p:nvSpPr>
            <p:spPr>
              <a:xfrm rot="12433330">
                <a:off x="6661059" y="3005181"/>
                <a:ext cx="533400" cy="1600200"/>
              </a:xfrm>
              <a:prstGeom prst="donut">
                <a:avLst>
                  <a:gd name="adj" fmla="val 36455"/>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Donut 165"/>
              <p:cNvSpPr/>
              <p:nvPr/>
            </p:nvSpPr>
            <p:spPr>
              <a:xfrm rot="19132023">
                <a:off x="4118087" y="3025961"/>
                <a:ext cx="533400" cy="1600200"/>
              </a:xfrm>
              <a:prstGeom prst="donut">
                <a:avLst>
                  <a:gd name="adj" fmla="val 36455"/>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Rounded Rectangle 166"/>
              <p:cNvSpPr/>
              <p:nvPr/>
            </p:nvSpPr>
            <p:spPr>
              <a:xfrm>
                <a:off x="4876800" y="4343400"/>
                <a:ext cx="762000" cy="228600"/>
              </a:xfrm>
              <a:prstGeom prst="roundRect">
                <a:avLst>
                  <a:gd name="adj" fmla="val 50000"/>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5715000" y="4343400"/>
                <a:ext cx="762000" cy="228600"/>
              </a:xfrm>
              <a:prstGeom prst="roundRect">
                <a:avLst>
                  <a:gd name="adj" fmla="val 50000"/>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5715000" y="4648200"/>
                <a:ext cx="762000" cy="228600"/>
              </a:xfrm>
              <a:prstGeom prst="roundRect">
                <a:avLst>
                  <a:gd name="adj" fmla="val 50000"/>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4876800" y="4648200"/>
                <a:ext cx="762000" cy="228600"/>
              </a:xfrm>
              <a:prstGeom prst="roundRect">
                <a:avLst>
                  <a:gd name="adj" fmla="val 50000"/>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4876800" y="4953000"/>
                <a:ext cx="762000" cy="228600"/>
              </a:xfrm>
              <a:prstGeom prst="roundRect">
                <a:avLst>
                  <a:gd name="adj" fmla="val 50000"/>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5715000" y="4953000"/>
                <a:ext cx="762000" cy="228600"/>
              </a:xfrm>
              <a:prstGeom prst="roundRect">
                <a:avLst>
                  <a:gd name="adj" fmla="val 50000"/>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724400" y="4267200"/>
                <a:ext cx="304800" cy="304799"/>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5527964" y="4447309"/>
                <a:ext cx="304800" cy="304799"/>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5532582" y="4770582"/>
                <a:ext cx="304800" cy="304799"/>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6324600" y="4267200"/>
                <a:ext cx="304800" cy="304799"/>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5537200" y="5073073"/>
                <a:ext cx="304800" cy="304799"/>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67"/>
            <p:cNvGrpSpPr/>
            <p:nvPr/>
          </p:nvGrpSpPr>
          <p:grpSpPr>
            <a:xfrm>
              <a:off x="1143000" y="4191000"/>
              <a:ext cx="1447807" cy="1371600"/>
              <a:chOff x="4114795" y="4495800"/>
              <a:chExt cx="1219205" cy="685800"/>
            </a:xfrm>
          </p:grpSpPr>
          <p:sp>
            <p:nvSpPr>
              <p:cNvPr id="158" name="Rounded Rectangle 157"/>
              <p:cNvSpPr/>
              <p:nvPr/>
            </p:nvSpPr>
            <p:spPr>
              <a:xfrm>
                <a:off x="4190996" y="4648200"/>
                <a:ext cx="1066799" cy="381000"/>
              </a:xfrm>
              <a:prstGeom prst="roundRect">
                <a:avLst>
                  <a:gd name="adj" fmla="val 0"/>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61"/>
              <p:cNvGrpSpPr/>
              <p:nvPr/>
            </p:nvGrpSpPr>
            <p:grpSpPr>
              <a:xfrm>
                <a:off x="4114800" y="4495800"/>
                <a:ext cx="1219200" cy="685800"/>
                <a:chOff x="4114800" y="4495800"/>
                <a:chExt cx="1219200" cy="685800"/>
              </a:xfrm>
            </p:grpSpPr>
            <p:sp>
              <p:nvSpPr>
                <p:cNvPr id="161" name="Trapezoid 160"/>
                <p:cNvSpPr/>
                <p:nvPr/>
              </p:nvSpPr>
              <p:spPr>
                <a:xfrm>
                  <a:off x="4114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4495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a:off x="4876800" y="4495800"/>
                  <a:ext cx="457200" cy="6858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ounded Rectangle 159"/>
              <p:cNvSpPr/>
              <p:nvPr/>
            </p:nvSpPr>
            <p:spPr>
              <a:xfrm>
                <a:off x="4114795" y="4495800"/>
                <a:ext cx="1219199" cy="152400"/>
              </a:xfrm>
              <a:prstGeom prst="roundRect">
                <a:avLst>
                  <a:gd name="adj" fmla="val 21819"/>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79"/>
            <p:cNvGrpSpPr/>
            <p:nvPr/>
          </p:nvGrpSpPr>
          <p:grpSpPr>
            <a:xfrm>
              <a:off x="1313874" y="4179455"/>
              <a:ext cx="1142999" cy="300790"/>
              <a:chOff x="3886201" y="4953000"/>
              <a:chExt cx="1447796" cy="381000"/>
            </a:xfrm>
          </p:grpSpPr>
          <p:sp>
            <p:nvSpPr>
              <p:cNvPr id="149" name="Rectangle 16"/>
              <p:cNvSpPr/>
              <p:nvPr/>
            </p:nvSpPr>
            <p:spPr>
              <a:xfrm>
                <a:off x="3886201" y="4953000"/>
                <a:ext cx="228600" cy="3810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191000" y="4953000"/>
                <a:ext cx="228600" cy="3810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495799" y="4953000"/>
                <a:ext cx="228600" cy="3810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4800598" y="4953000"/>
                <a:ext cx="228600" cy="3810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105397" y="4953000"/>
                <a:ext cx="228600" cy="3810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054764" y="5045364"/>
                <a:ext cx="254000" cy="177800"/>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364182" y="5049983"/>
                <a:ext cx="254000" cy="177800"/>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668982" y="5040746"/>
                <a:ext cx="254000" cy="177800"/>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955310" y="5049982"/>
                <a:ext cx="254000" cy="177800"/>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 name="Group 197"/>
          <p:cNvGrpSpPr/>
          <p:nvPr/>
        </p:nvGrpSpPr>
        <p:grpSpPr>
          <a:xfrm>
            <a:off x="4114800" y="762001"/>
            <a:ext cx="1033702" cy="2615685"/>
            <a:chOff x="1176098" y="508515"/>
            <a:chExt cx="2046435" cy="4268575"/>
          </a:xfrm>
        </p:grpSpPr>
        <p:grpSp>
          <p:nvGrpSpPr>
            <p:cNvPr id="199" name="Group 243"/>
            <p:cNvGrpSpPr/>
            <p:nvPr/>
          </p:nvGrpSpPr>
          <p:grpSpPr>
            <a:xfrm rot="20165582">
              <a:off x="1295400" y="1143000"/>
              <a:ext cx="369570" cy="1799288"/>
              <a:chOff x="3913909" y="1667163"/>
              <a:chExt cx="369570" cy="1799288"/>
            </a:xfrm>
          </p:grpSpPr>
          <p:sp>
            <p:nvSpPr>
              <p:cNvPr id="310" name="Rounded Rectangle 309"/>
              <p:cNvSpPr/>
              <p:nvPr/>
            </p:nvSpPr>
            <p:spPr>
              <a:xfrm rot="5400000">
                <a:off x="3427467" y="2702918"/>
                <a:ext cx="1355172" cy="171893"/>
              </a:xfrm>
              <a:prstGeom prst="roundRect">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 name="Group 239"/>
              <p:cNvGrpSpPr/>
              <p:nvPr/>
            </p:nvGrpSpPr>
            <p:grpSpPr>
              <a:xfrm>
                <a:off x="3913909" y="1667163"/>
                <a:ext cx="369570" cy="533400"/>
                <a:chOff x="3657600" y="1752600"/>
                <a:chExt cx="471364" cy="496173"/>
              </a:xfrm>
            </p:grpSpPr>
            <p:sp>
              <p:nvSpPr>
                <p:cNvPr id="313" name="Oval 312"/>
                <p:cNvSpPr/>
                <p:nvPr/>
              </p:nvSpPr>
              <p:spPr>
                <a:xfrm>
                  <a:off x="3657600" y="1752600"/>
                  <a:ext cx="471364" cy="496173"/>
                </a:xfrm>
                <a:prstGeom prst="ellipse">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3810000" y="1828800"/>
                  <a:ext cx="152400" cy="228600"/>
                </a:xfrm>
                <a:prstGeom prst="ellipse">
                  <a:avLst/>
                </a:prstGeom>
                <a:solidFill>
                  <a:srgbClr val="D0B1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2" name="Rounded Rectangle 311"/>
              <p:cNvSpPr/>
              <p:nvPr/>
            </p:nvSpPr>
            <p:spPr>
              <a:xfrm rot="5400000">
                <a:off x="4024745" y="2119746"/>
                <a:ext cx="138545" cy="193964"/>
              </a:xfrm>
              <a:prstGeom prst="round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10"/>
            <p:cNvGrpSpPr/>
            <p:nvPr/>
          </p:nvGrpSpPr>
          <p:grpSpPr>
            <a:xfrm rot="372928">
              <a:off x="2240705" y="508515"/>
              <a:ext cx="981828" cy="624211"/>
              <a:chOff x="3160426" y="1846565"/>
              <a:chExt cx="1704210" cy="1083475"/>
            </a:xfrm>
          </p:grpSpPr>
          <p:sp>
            <p:nvSpPr>
              <p:cNvPr id="307" name="Moon 306"/>
              <p:cNvSpPr/>
              <p:nvPr/>
            </p:nvSpPr>
            <p:spPr>
              <a:xfrm rot="7257268">
                <a:off x="3659818" y="1579577"/>
                <a:ext cx="577264" cy="1576047"/>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8284947">
                <a:off x="3609871" y="1846565"/>
                <a:ext cx="565560" cy="1083475"/>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7257268">
                <a:off x="3872169" y="1531771"/>
                <a:ext cx="465836" cy="1519098"/>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Moon 200"/>
            <p:cNvSpPr/>
            <p:nvPr/>
          </p:nvSpPr>
          <p:spPr>
            <a:xfrm rot="6826232">
              <a:off x="2410526" y="416608"/>
              <a:ext cx="154542" cy="372938"/>
            </a:xfrm>
            <a:prstGeom prst="moon">
              <a:avLst>
                <a:gd name="adj" fmla="val 8750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5758576">
              <a:off x="1739894" y="339670"/>
              <a:ext cx="739781" cy="125376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loud 202"/>
            <p:cNvSpPr/>
            <p:nvPr/>
          </p:nvSpPr>
          <p:spPr>
            <a:xfrm rot="16200000">
              <a:off x="2237277" y="1115523"/>
              <a:ext cx="707046" cy="457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203"/>
            <p:cNvSpPr/>
            <p:nvPr/>
          </p:nvSpPr>
          <p:spPr>
            <a:xfrm rot="18103548">
              <a:off x="1219517" y="1121482"/>
              <a:ext cx="707046" cy="394885"/>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4"/>
            <p:cNvSpPr/>
            <p:nvPr/>
          </p:nvSpPr>
          <p:spPr>
            <a:xfrm rot="6957280">
              <a:off x="910956" y="2670055"/>
              <a:ext cx="942728" cy="412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69"/>
            <p:cNvGrpSpPr/>
            <p:nvPr/>
          </p:nvGrpSpPr>
          <p:grpSpPr>
            <a:xfrm flipH="1">
              <a:off x="1524000" y="3657600"/>
              <a:ext cx="471365" cy="1119490"/>
              <a:chOff x="4222137" y="4305789"/>
              <a:chExt cx="609601" cy="1447801"/>
            </a:xfrm>
          </p:grpSpPr>
          <p:sp>
            <p:nvSpPr>
              <p:cNvPr id="305" name="Oval 304"/>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68"/>
            <p:cNvGrpSpPr/>
            <p:nvPr/>
          </p:nvGrpSpPr>
          <p:grpSpPr>
            <a:xfrm>
              <a:off x="2133600" y="3657600"/>
              <a:ext cx="471365" cy="1119490"/>
              <a:chOff x="4222137" y="4305789"/>
              <a:chExt cx="609601" cy="1447801"/>
            </a:xfrm>
          </p:grpSpPr>
          <p:sp>
            <p:nvSpPr>
              <p:cNvPr id="303"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Oval 4"/>
            <p:cNvSpPr/>
            <p:nvPr/>
          </p:nvSpPr>
          <p:spPr>
            <a:xfrm rot="4765551">
              <a:off x="2357667" y="2702903"/>
              <a:ext cx="942728" cy="412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35"/>
            <p:cNvSpPr/>
            <p:nvPr/>
          </p:nvSpPr>
          <p:spPr>
            <a:xfrm rot="20258788">
              <a:off x="2353932" y="1893165"/>
              <a:ext cx="572925" cy="1123739"/>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18"/>
            <p:cNvSpPr/>
            <p:nvPr/>
          </p:nvSpPr>
          <p:spPr>
            <a:xfrm rot="1340719">
              <a:off x="1261475" y="1877637"/>
              <a:ext cx="572925" cy="1123739"/>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3"/>
            <p:cNvSpPr/>
            <p:nvPr/>
          </p:nvSpPr>
          <p:spPr>
            <a:xfrm>
              <a:off x="1394690" y="1981200"/>
              <a:ext cx="1348509" cy="1524000"/>
            </a:xfrm>
            <a:prstGeom prst="trapezoid">
              <a:avLst>
                <a:gd name="adj" fmla="val 298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0800000">
              <a:off x="1828800" y="2057399"/>
              <a:ext cx="533400" cy="762000"/>
            </a:xfrm>
            <a:prstGeom prst="trapezoid">
              <a:avLst>
                <a:gd name="adj" fmla="val 5000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1479244" y="914400"/>
              <a:ext cx="1237331" cy="11989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106"/>
            <p:cNvGrpSpPr/>
            <p:nvPr/>
          </p:nvGrpSpPr>
          <p:grpSpPr>
            <a:xfrm>
              <a:off x="1447800" y="685800"/>
              <a:ext cx="1371600" cy="609600"/>
              <a:chOff x="7214863" y="2029305"/>
              <a:chExt cx="1650610" cy="795102"/>
            </a:xfrm>
          </p:grpSpPr>
          <p:sp>
            <p:nvSpPr>
              <p:cNvPr id="297" name="Moon 296"/>
              <p:cNvSpPr/>
              <p:nvPr/>
            </p:nvSpPr>
            <p:spPr>
              <a:xfrm rot="5640724">
                <a:off x="7642617" y="1601551"/>
                <a:ext cx="795102" cy="1650610"/>
              </a:xfrm>
              <a:prstGeom prst="moon">
                <a:avLst>
                  <a:gd name="adj" fmla="val 85606"/>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3"/>
              <p:cNvSpPr/>
              <p:nvPr/>
            </p:nvSpPr>
            <p:spPr>
              <a:xfrm rot="20983874">
                <a:off x="7400636" y="2246744"/>
                <a:ext cx="228600" cy="421105"/>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3"/>
              <p:cNvSpPr/>
              <p:nvPr/>
            </p:nvSpPr>
            <p:spPr>
              <a:xfrm rot="1253342">
                <a:off x="8449048" y="2341376"/>
                <a:ext cx="228600" cy="421105"/>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3"/>
              <p:cNvSpPr/>
              <p:nvPr/>
            </p:nvSpPr>
            <p:spPr>
              <a:xfrm rot="20983874">
                <a:off x="7650768" y="2138674"/>
                <a:ext cx="228600" cy="456002"/>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
              <p:cNvSpPr/>
              <p:nvPr/>
            </p:nvSpPr>
            <p:spPr>
              <a:xfrm rot="280992">
                <a:off x="7959365" y="2083132"/>
                <a:ext cx="228600" cy="525517"/>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
              <p:cNvSpPr/>
              <p:nvPr/>
            </p:nvSpPr>
            <p:spPr>
              <a:xfrm rot="1060409">
                <a:off x="8227290" y="2186705"/>
                <a:ext cx="228600" cy="421105"/>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 name="Moon 214"/>
            <p:cNvSpPr/>
            <p:nvPr/>
          </p:nvSpPr>
          <p:spPr>
            <a:xfrm rot="6826232">
              <a:off x="2374026" y="512782"/>
              <a:ext cx="154542" cy="372938"/>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114"/>
            <p:cNvGrpSpPr/>
            <p:nvPr/>
          </p:nvGrpSpPr>
          <p:grpSpPr>
            <a:xfrm>
              <a:off x="2590800" y="1600200"/>
              <a:ext cx="217170" cy="228600"/>
              <a:chOff x="3657600" y="1752600"/>
              <a:chExt cx="471364" cy="496173"/>
            </a:xfrm>
          </p:grpSpPr>
          <p:sp>
            <p:nvSpPr>
              <p:cNvPr id="295" name="Oval 25"/>
              <p:cNvSpPr/>
              <p:nvPr/>
            </p:nvSpPr>
            <p:spPr>
              <a:xfrm>
                <a:off x="3657600" y="1752600"/>
                <a:ext cx="471364" cy="496173"/>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3810000" y="1828800"/>
                <a:ext cx="1524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115"/>
            <p:cNvGrpSpPr/>
            <p:nvPr/>
          </p:nvGrpSpPr>
          <p:grpSpPr>
            <a:xfrm>
              <a:off x="1371600" y="1524000"/>
              <a:ext cx="217170" cy="228600"/>
              <a:chOff x="3657600" y="1752600"/>
              <a:chExt cx="471364" cy="496173"/>
            </a:xfrm>
          </p:grpSpPr>
          <p:sp>
            <p:nvSpPr>
              <p:cNvPr id="293" name="Oval 292"/>
              <p:cNvSpPr/>
              <p:nvPr/>
            </p:nvSpPr>
            <p:spPr>
              <a:xfrm>
                <a:off x="3657600" y="1752600"/>
                <a:ext cx="471364" cy="496173"/>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3810000" y="1828800"/>
                <a:ext cx="1524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 name="Moon 217"/>
            <p:cNvSpPr/>
            <p:nvPr/>
          </p:nvSpPr>
          <p:spPr>
            <a:xfrm rot="19450938">
              <a:off x="1878391" y="1964659"/>
              <a:ext cx="358017" cy="1650083"/>
            </a:xfrm>
            <a:prstGeom prst="moon">
              <a:avLst>
                <a:gd name="adj" fmla="val 365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173"/>
            <p:cNvGrpSpPr/>
            <p:nvPr/>
          </p:nvGrpSpPr>
          <p:grpSpPr>
            <a:xfrm>
              <a:off x="1447800" y="1905000"/>
              <a:ext cx="1345866" cy="995185"/>
              <a:chOff x="3124200" y="2237947"/>
              <a:chExt cx="2641266" cy="1953054"/>
            </a:xfrm>
          </p:grpSpPr>
          <p:grpSp>
            <p:nvGrpSpPr>
              <p:cNvPr id="238" name="Group 139"/>
              <p:cNvGrpSpPr/>
              <p:nvPr/>
            </p:nvGrpSpPr>
            <p:grpSpPr>
              <a:xfrm>
                <a:off x="4370181" y="2237947"/>
                <a:ext cx="1395285" cy="1533800"/>
                <a:chOff x="4370181" y="2237947"/>
                <a:chExt cx="1395285" cy="1533800"/>
              </a:xfrm>
            </p:grpSpPr>
            <p:sp>
              <p:nvSpPr>
                <p:cNvPr id="272" name="Rounded Rectangle 271"/>
                <p:cNvSpPr/>
                <p:nvPr/>
              </p:nvSpPr>
              <p:spPr>
                <a:xfrm rot="7483574">
                  <a:off x="4138676" y="2853106"/>
                  <a:ext cx="1355172" cy="12485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122"/>
                <p:cNvGrpSpPr/>
                <p:nvPr/>
              </p:nvGrpSpPr>
              <p:grpSpPr>
                <a:xfrm>
                  <a:off x="4975163" y="2434420"/>
                  <a:ext cx="790303" cy="409072"/>
                  <a:chOff x="4975163" y="2434420"/>
                  <a:chExt cx="790303" cy="409072"/>
                </a:xfrm>
              </p:grpSpPr>
              <p:sp>
                <p:nvSpPr>
                  <p:cNvPr id="290" name="Moon 289"/>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123"/>
                <p:cNvGrpSpPr/>
                <p:nvPr/>
              </p:nvGrpSpPr>
              <p:grpSpPr>
                <a:xfrm>
                  <a:off x="4842164" y="2673927"/>
                  <a:ext cx="856672" cy="364837"/>
                  <a:chOff x="4975163" y="2434420"/>
                  <a:chExt cx="790303" cy="409072"/>
                </a:xfrm>
              </p:grpSpPr>
              <p:sp>
                <p:nvSpPr>
                  <p:cNvPr id="287" name="Moon 286"/>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127"/>
                <p:cNvGrpSpPr/>
                <p:nvPr/>
              </p:nvGrpSpPr>
              <p:grpSpPr>
                <a:xfrm>
                  <a:off x="4702690" y="2882384"/>
                  <a:ext cx="790303" cy="409072"/>
                  <a:chOff x="4975163" y="2434420"/>
                  <a:chExt cx="790303" cy="409072"/>
                </a:xfrm>
              </p:grpSpPr>
              <p:sp>
                <p:nvSpPr>
                  <p:cNvPr id="284" name="Moon 283"/>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131"/>
                <p:cNvGrpSpPr/>
                <p:nvPr/>
              </p:nvGrpSpPr>
              <p:grpSpPr>
                <a:xfrm>
                  <a:off x="4545672" y="3122529"/>
                  <a:ext cx="790303" cy="409072"/>
                  <a:chOff x="4975163" y="2434420"/>
                  <a:chExt cx="790303" cy="409072"/>
                </a:xfrm>
              </p:grpSpPr>
              <p:sp>
                <p:nvSpPr>
                  <p:cNvPr id="281" name="Moon 280"/>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135"/>
                <p:cNvGrpSpPr/>
                <p:nvPr/>
              </p:nvGrpSpPr>
              <p:grpSpPr>
                <a:xfrm rot="1269795">
                  <a:off x="4370181" y="3362675"/>
                  <a:ext cx="790303" cy="409072"/>
                  <a:chOff x="4975163" y="2434420"/>
                  <a:chExt cx="790303" cy="409072"/>
                </a:xfrm>
              </p:grpSpPr>
              <p:sp>
                <p:nvSpPr>
                  <p:cNvPr id="278" name="Moon 277"/>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9" name="Group 140"/>
              <p:cNvGrpSpPr/>
              <p:nvPr/>
            </p:nvGrpSpPr>
            <p:grpSpPr>
              <a:xfrm flipH="1">
                <a:off x="3124200" y="2286000"/>
                <a:ext cx="1395285" cy="1533800"/>
                <a:chOff x="4370181" y="2237947"/>
                <a:chExt cx="1395285" cy="1533800"/>
              </a:xfrm>
            </p:grpSpPr>
            <p:sp>
              <p:nvSpPr>
                <p:cNvPr id="251" name="Rounded Rectangle 250"/>
                <p:cNvSpPr/>
                <p:nvPr/>
              </p:nvSpPr>
              <p:spPr>
                <a:xfrm rot="7483574">
                  <a:off x="4138676" y="2853106"/>
                  <a:ext cx="1355172" cy="12485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122"/>
                <p:cNvGrpSpPr/>
                <p:nvPr/>
              </p:nvGrpSpPr>
              <p:grpSpPr>
                <a:xfrm>
                  <a:off x="4975163" y="2434420"/>
                  <a:ext cx="790303" cy="409072"/>
                  <a:chOff x="4975163" y="2434420"/>
                  <a:chExt cx="790303" cy="409072"/>
                </a:xfrm>
              </p:grpSpPr>
              <p:sp>
                <p:nvSpPr>
                  <p:cNvPr id="269" name="Moon 268"/>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123"/>
                <p:cNvGrpSpPr/>
                <p:nvPr/>
              </p:nvGrpSpPr>
              <p:grpSpPr>
                <a:xfrm>
                  <a:off x="4842164" y="2673927"/>
                  <a:ext cx="856672" cy="364837"/>
                  <a:chOff x="4975163" y="2434420"/>
                  <a:chExt cx="790303" cy="409072"/>
                </a:xfrm>
              </p:grpSpPr>
              <p:sp>
                <p:nvSpPr>
                  <p:cNvPr id="266" name="Moon 265"/>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127"/>
                <p:cNvGrpSpPr/>
                <p:nvPr/>
              </p:nvGrpSpPr>
              <p:grpSpPr>
                <a:xfrm>
                  <a:off x="4702690" y="2882384"/>
                  <a:ext cx="790303" cy="409072"/>
                  <a:chOff x="4975163" y="2434420"/>
                  <a:chExt cx="790303" cy="409072"/>
                </a:xfrm>
              </p:grpSpPr>
              <p:sp>
                <p:nvSpPr>
                  <p:cNvPr id="263" name="Moon 262"/>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31"/>
                <p:cNvGrpSpPr/>
                <p:nvPr/>
              </p:nvGrpSpPr>
              <p:grpSpPr>
                <a:xfrm>
                  <a:off x="4545672" y="3122529"/>
                  <a:ext cx="790303" cy="409072"/>
                  <a:chOff x="4975163" y="2434420"/>
                  <a:chExt cx="790303" cy="409072"/>
                </a:xfrm>
              </p:grpSpPr>
              <p:sp>
                <p:nvSpPr>
                  <p:cNvPr id="260" name="Moon 259"/>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261"/>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35"/>
                <p:cNvGrpSpPr/>
                <p:nvPr/>
              </p:nvGrpSpPr>
              <p:grpSpPr>
                <a:xfrm rot="1269795">
                  <a:off x="4370181" y="3362675"/>
                  <a:ext cx="790303" cy="409072"/>
                  <a:chOff x="4975163" y="2434420"/>
                  <a:chExt cx="790303" cy="409072"/>
                </a:xfrm>
              </p:grpSpPr>
              <p:sp>
                <p:nvSpPr>
                  <p:cNvPr id="257" name="Moon 256"/>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0" name="Group 162"/>
              <p:cNvGrpSpPr/>
              <p:nvPr/>
            </p:nvGrpSpPr>
            <p:grpSpPr>
              <a:xfrm rot="4467257">
                <a:off x="3870206" y="3583778"/>
                <a:ext cx="790303" cy="409072"/>
                <a:chOff x="4975163" y="2434420"/>
                <a:chExt cx="790303" cy="409072"/>
              </a:xfrm>
            </p:grpSpPr>
            <p:sp>
              <p:nvSpPr>
                <p:cNvPr id="248" name="Moon 247"/>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66"/>
              <p:cNvGrpSpPr/>
              <p:nvPr/>
            </p:nvGrpSpPr>
            <p:grpSpPr>
              <a:xfrm rot="16200000" flipH="1">
                <a:off x="4248296" y="3600305"/>
                <a:ext cx="838201" cy="343192"/>
                <a:chOff x="4975163" y="2434420"/>
                <a:chExt cx="790303" cy="409072"/>
              </a:xfrm>
            </p:grpSpPr>
            <p:sp>
              <p:nvSpPr>
                <p:cNvPr id="245" name="Moon 244"/>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70"/>
              <p:cNvGrpSpPr/>
              <p:nvPr/>
            </p:nvGrpSpPr>
            <p:grpSpPr>
              <a:xfrm>
                <a:off x="4343400" y="3276600"/>
                <a:ext cx="217170" cy="228600"/>
                <a:chOff x="3657600" y="1752600"/>
                <a:chExt cx="471364" cy="496173"/>
              </a:xfrm>
            </p:grpSpPr>
            <p:sp>
              <p:nvSpPr>
                <p:cNvPr id="243" name="Oval 242"/>
                <p:cNvSpPr/>
                <p:nvPr/>
              </p:nvSpPr>
              <p:spPr>
                <a:xfrm>
                  <a:off x="3657600" y="1752600"/>
                  <a:ext cx="471364" cy="496173"/>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3810000" y="1828800"/>
                  <a:ext cx="1524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236"/>
            <p:cNvGrpSpPr/>
            <p:nvPr/>
          </p:nvGrpSpPr>
          <p:grpSpPr>
            <a:xfrm>
              <a:off x="1447800" y="3505200"/>
              <a:ext cx="1274618" cy="767773"/>
              <a:chOff x="3733800" y="3124200"/>
              <a:chExt cx="2057400" cy="1066800"/>
            </a:xfrm>
          </p:grpSpPr>
          <p:sp>
            <p:nvSpPr>
              <p:cNvPr id="235" name="Pentagon 234"/>
              <p:cNvSpPr/>
              <p:nvPr/>
            </p:nvSpPr>
            <p:spPr>
              <a:xfrm rot="5400000">
                <a:off x="3543300" y="3314700"/>
                <a:ext cx="1066800" cy="685800"/>
              </a:xfrm>
              <a:prstGeom prst="homePlate">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Pentagon 235"/>
              <p:cNvSpPr/>
              <p:nvPr/>
            </p:nvSpPr>
            <p:spPr>
              <a:xfrm rot="5400000">
                <a:off x="4229100" y="3314700"/>
                <a:ext cx="1066800" cy="685800"/>
              </a:xfrm>
              <a:prstGeom prst="homePlate">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Pentagon 236"/>
              <p:cNvSpPr/>
              <p:nvPr/>
            </p:nvSpPr>
            <p:spPr>
              <a:xfrm rot="5400000">
                <a:off x="4914900" y="3314700"/>
                <a:ext cx="1066800" cy="685800"/>
              </a:xfrm>
              <a:prstGeom prst="homePlate">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Rounded Rectangle 220"/>
            <p:cNvSpPr/>
            <p:nvPr/>
          </p:nvSpPr>
          <p:spPr>
            <a:xfrm>
              <a:off x="1413164" y="3311237"/>
              <a:ext cx="1330036" cy="279400"/>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50"/>
            <p:cNvGrpSpPr/>
            <p:nvPr/>
          </p:nvGrpSpPr>
          <p:grpSpPr>
            <a:xfrm>
              <a:off x="1447800" y="3352800"/>
              <a:ext cx="1286164" cy="335847"/>
              <a:chOff x="533400" y="1364105"/>
              <a:chExt cx="2590800" cy="617095"/>
            </a:xfrm>
          </p:grpSpPr>
          <p:sp>
            <p:nvSpPr>
              <p:cNvPr id="223" name="Pentagon 222"/>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entagon 223"/>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entagon 224"/>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5"/>
              <p:cNvGrpSpPr/>
              <p:nvPr/>
            </p:nvGrpSpPr>
            <p:grpSpPr>
              <a:xfrm>
                <a:off x="1905000" y="1371600"/>
                <a:ext cx="1219200" cy="609600"/>
                <a:chOff x="685800" y="1524000"/>
                <a:chExt cx="1219200" cy="609600"/>
              </a:xfrm>
            </p:grpSpPr>
            <p:sp>
              <p:nvSpPr>
                <p:cNvPr id="230"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Pentagon 230"/>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Pentagon 231"/>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Diamond 228"/>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5" name="Group 314"/>
          <p:cNvGrpSpPr/>
          <p:nvPr/>
        </p:nvGrpSpPr>
        <p:grpSpPr>
          <a:xfrm>
            <a:off x="8077201" y="762000"/>
            <a:ext cx="1256031" cy="2743200"/>
            <a:chOff x="698174" y="1371600"/>
            <a:chExt cx="2170431" cy="4232564"/>
          </a:xfrm>
        </p:grpSpPr>
        <p:grpSp>
          <p:nvGrpSpPr>
            <p:cNvPr id="316" name="Group 205"/>
            <p:cNvGrpSpPr/>
            <p:nvPr/>
          </p:nvGrpSpPr>
          <p:grpSpPr>
            <a:xfrm>
              <a:off x="698174" y="1371600"/>
              <a:ext cx="1865063" cy="4232564"/>
              <a:chOff x="698174" y="1371600"/>
              <a:chExt cx="1865063" cy="4232564"/>
            </a:xfrm>
          </p:grpSpPr>
          <p:sp>
            <p:nvSpPr>
              <p:cNvPr id="333" name="Oval 332"/>
              <p:cNvSpPr/>
              <p:nvPr/>
            </p:nvSpPr>
            <p:spPr>
              <a:xfrm>
                <a:off x="1066800" y="5257800"/>
                <a:ext cx="517236" cy="34636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1600200" y="5257800"/>
                <a:ext cx="517236" cy="34636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7094688" flipH="1">
                <a:off x="514757" y="4005111"/>
                <a:ext cx="633334" cy="2665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3718254" flipH="1">
                <a:off x="2075013" y="3888349"/>
                <a:ext cx="693021" cy="2834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rapezoid 336"/>
              <p:cNvSpPr/>
              <p:nvPr/>
            </p:nvSpPr>
            <p:spPr>
              <a:xfrm>
                <a:off x="1066800" y="4191000"/>
                <a:ext cx="1143000" cy="1219200"/>
              </a:xfrm>
              <a:prstGeom prst="trapezoid">
                <a:avLst>
                  <a:gd name="adj" fmla="val 1934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rot="19329611" flipH="1">
                <a:off x="1896236" y="3128765"/>
                <a:ext cx="576736" cy="914400"/>
              </a:xfrm>
              <a:prstGeom prst="trapezoid">
                <a:avLst>
                  <a:gd name="adj" fmla="val 29138"/>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rapezoid 338"/>
              <p:cNvSpPr/>
              <p:nvPr/>
            </p:nvSpPr>
            <p:spPr>
              <a:xfrm rot="1820715" flipH="1">
                <a:off x="877274" y="3207248"/>
                <a:ext cx="576736" cy="914400"/>
              </a:xfrm>
              <a:prstGeom prst="trapezoid">
                <a:avLst>
                  <a:gd name="adj" fmla="val 29138"/>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a:off x="1295400" y="2971800"/>
                <a:ext cx="762000" cy="537882"/>
              </a:xfrm>
              <a:prstGeom prst="trapezoid">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1" name="Group 165"/>
              <p:cNvGrpSpPr/>
              <p:nvPr/>
            </p:nvGrpSpPr>
            <p:grpSpPr>
              <a:xfrm>
                <a:off x="990600" y="1371600"/>
                <a:ext cx="1378136" cy="1800354"/>
                <a:chOff x="229511" y="2320633"/>
                <a:chExt cx="1378136" cy="1800354"/>
              </a:xfrm>
            </p:grpSpPr>
            <p:sp>
              <p:nvSpPr>
                <p:cNvPr id="371" name="Oval 370"/>
                <p:cNvSpPr/>
                <p:nvPr/>
              </p:nvSpPr>
              <p:spPr>
                <a:xfrm>
                  <a:off x="381000" y="2667000"/>
                  <a:ext cx="990600" cy="14539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145"/>
                <p:cNvGrpSpPr/>
                <p:nvPr/>
              </p:nvGrpSpPr>
              <p:grpSpPr>
                <a:xfrm>
                  <a:off x="229511" y="2320633"/>
                  <a:ext cx="1378136" cy="651167"/>
                  <a:chOff x="229511" y="2320633"/>
                  <a:chExt cx="1378136" cy="1415799"/>
                </a:xfrm>
              </p:grpSpPr>
              <p:sp>
                <p:nvSpPr>
                  <p:cNvPr id="378" name="Moon 377"/>
                  <p:cNvSpPr/>
                  <p:nvPr/>
                </p:nvSpPr>
                <p:spPr>
                  <a:xfrm rot="11575000">
                    <a:off x="920011" y="2355504"/>
                    <a:ext cx="317013" cy="1297235"/>
                  </a:xfrm>
                  <a:prstGeom prst="moon">
                    <a:avLst>
                      <a:gd name="adj" fmla="val 573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12577107">
                    <a:off x="1003704" y="2439197"/>
                    <a:ext cx="317013" cy="1297235"/>
                  </a:xfrm>
                  <a:prstGeom prst="moon">
                    <a:avLst>
                      <a:gd name="adj" fmla="val 573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10800000">
                    <a:off x="780108" y="2320633"/>
                    <a:ext cx="317013" cy="1297235"/>
                  </a:xfrm>
                  <a:prstGeom prst="moon">
                    <a:avLst>
                      <a:gd name="adj" fmla="val 573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10025000" flipH="1">
                    <a:off x="570877" y="2404326"/>
                    <a:ext cx="317013" cy="1297235"/>
                  </a:xfrm>
                  <a:prstGeom prst="moon">
                    <a:avLst>
                      <a:gd name="adj" fmla="val 573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20823132">
                    <a:off x="474592" y="2482605"/>
                    <a:ext cx="254766" cy="1174876"/>
                  </a:xfrm>
                  <a:prstGeom prst="moon">
                    <a:avLst>
                      <a:gd name="adj" fmla="val 573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11063938">
                    <a:off x="660336" y="2612251"/>
                    <a:ext cx="268158" cy="968885"/>
                  </a:xfrm>
                  <a:prstGeom prst="moon">
                    <a:avLst>
                      <a:gd name="adj" fmla="val 573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383"/>
                  <p:cNvSpPr/>
                  <p:nvPr/>
                </p:nvSpPr>
                <p:spPr>
                  <a:xfrm rot="19287070">
                    <a:off x="401373" y="2574146"/>
                    <a:ext cx="317013" cy="1093696"/>
                  </a:xfrm>
                  <a:prstGeom prst="moon">
                    <a:avLst>
                      <a:gd name="adj" fmla="val 573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rot="12896312">
                    <a:off x="1037748" y="2817188"/>
                    <a:ext cx="334082" cy="912656"/>
                  </a:xfrm>
                  <a:prstGeom prst="moon">
                    <a:avLst>
                      <a:gd name="adj" fmla="val 573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15564222">
                    <a:off x="913129" y="2953022"/>
                    <a:ext cx="304871" cy="901518"/>
                  </a:xfrm>
                  <a:prstGeom prst="moon">
                    <a:avLst>
                      <a:gd name="adj" fmla="val 5141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3894026">
                    <a:off x="1068903" y="2804540"/>
                    <a:ext cx="211602" cy="865886"/>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rot="5576517" flipH="1">
                    <a:off x="421041" y="2604422"/>
                    <a:ext cx="511131" cy="885116"/>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p:cNvSpPr/>
                  <p:nvPr/>
                </p:nvSpPr>
                <p:spPr>
                  <a:xfrm rot="16898670" flipH="1">
                    <a:off x="556653" y="2768719"/>
                    <a:ext cx="211602" cy="865886"/>
                  </a:xfrm>
                  <a:prstGeom prst="moon">
                    <a:avLst>
                      <a:gd name="adj" fmla="val 5735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144"/>
                <p:cNvGrpSpPr/>
                <p:nvPr/>
              </p:nvGrpSpPr>
              <p:grpSpPr>
                <a:xfrm>
                  <a:off x="380999" y="2514600"/>
                  <a:ext cx="990601" cy="685800"/>
                  <a:chOff x="304361" y="3180386"/>
                  <a:chExt cx="1297235" cy="526244"/>
                </a:xfrm>
              </p:grpSpPr>
              <p:sp>
                <p:nvSpPr>
                  <p:cNvPr id="374" name="Moon 373"/>
                  <p:cNvSpPr/>
                  <p:nvPr/>
                </p:nvSpPr>
                <p:spPr>
                  <a:xfrm rot="5400000">
                    <a:off x="689857" y="2794890"/>
                    <a:ext cx="526244" cy="1297235"/>
                  </a:xfrm>
                  <a:prstGeom prst="moon">
                    <a:avLst>
                      <a:gd name="adj" fmla="val 8750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rot="10115727">
                    <a:off x="500173" y="3327662"/>
                    <a:ext cx="251078" cy="312591"/>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rapezoid 375"/>
                  <p:cNvSpPr/>
                  <p:nvPr/>
                </p:nvSpPr>
                <p:spPr>
                  <a:xfrm rot="10800000">
                    <a:off x="820548" y="3273126"/>
                    <a:ext cx="251078" cy="376617"/>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rot="11326737">
                    <a:off x="1130996" y="3323208"/>
                    <a:ext cx="251078" cy="320461"/>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rapezoid 341"/>
              <p:cNvSpPr/>
              <p:nvPr/>
            </p:nvSpPr>
            <p:spPr>
              <a:xfrm rot="10800000">
                <a:off x="1143000" y="3200400"/>
                <a:ext cx="990600" cy="914400"/>
              </a:xfrm>
              <a:prstGeom prst="trapezoid">
                <a:avLst>
                  <a:gd name="adj" fmla="val 15909"/>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163"/>
              <p:cNvGrpSpPr/>
              <p:nvPr/>
            </p:nvGrpSpPr>
            <p:grpSpPr>
              <a:xfrm>
                <a:off x="838200" y="3200400"/>
                <a:ext cx="1600200" cy="838200"/>
                <a:chOff x="51453" y="4572000"/>
                <a:chExt cx="3949047" cy="1756159"/>
              </a:xfrm>
            </p:grpSpPr>
            <p:grpSp>
              <p:nvGrpSpPr>
                <p:cNvPr id="355" name="Group 152"/>
                <p:cNvGrpSpPr/>
                <p:nvPr/>
              </p:nvGrpSpPr>
              <p:grpSpPr>
                <a:xfrm>
                  <a:off x="51453" y="4572000"/>
                  <a:ext cx="1866900" cy="1756159"/>
                  <a:chOff x="51453" y="4572000"/>
                  <a:chExt cx="1866900" cy="1756159"/>
                </a:xfrm>
              </p:grpSpPr>
              <p:sp>
                <p:nvSpPr>
                  <p:cNvPr id="366" name="Moon 365"/>
                  <p:cNvSpPr/>
                  <p:nvPr/>
                </p:nvSpPr>
                <p:spPr>
                  <a:xfrm rot="14389610">
                    <a:off x="394353" y="4270759"/>
                    <a:ext cx="533400" cy="1219200"/>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1066800" y="4572000"/>
                    <a:ext cx="304800" cy="304799"/>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13708706">
                    <a:off x="851553" y="4727959"/>
                    <a:ext cx="533400" cy="1219200"/>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12572481">
                    <a:off x="1384953" y="5108959"/>
                    <a:ext cx="533400" cy="1219200"/>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1447800" y="4953000"/>
                    <a:ext cx="304800" cy="304799"/>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153"/>
                <p:cNvGrpSpPr/>
                <p:nvPr/>
              </p:nvGrpSpPr>
              <p:grpSpPr>
                <a:xfrm flipH="1">
                  <a:off x="2133600" y="4572000"/>
                  <a:ext cx="1866900" cy="1756159"/>
                  <a:chOff x="51453" y="4572000"/>
                  <a:chExt cx="1866900" cy="1756159"/>
                </a:xfrm>
              </p:grpSpPr>
              <p:sp>
                <p:nvSpPr>
                  <p:cNvPr id="361" name="Moon 360"/>
                  <p:cNvSpPr/>
                  <p:nvPr/>
                </p:nvSpPr>
                <p:spPr>
                  <a:xfrm rot="14389610">
                    <a:off x="394353" y="4270759"/>
                    <a:ext cx="533400" cy="1219200"/>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066800" y="4572000"/>
                    <a:ext cx="304800" cy="304799"/>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13708706">
                    <a:off x="851553" y="4727959"/>
                    <a:ext cx="533400" cy="1219200"/>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12572481">
                    <a:off x="1384953" y="5108959"/>
                    <a:ext cx="533400" cy="1219200"/>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447800" y="4953000"/>
                    <a:ext cx="304800" cy="304799"/>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Oval 356"/>
                <p:cNvSpPr/>
                <p:nvPr/>
              </p:nvSpPr>
              <p:spPr>
                <a:xfrm>
                  <a:off x="1600200" y="5105400"/>
                  <a:ext cx="914400" cy="838200"/>
                </a:xfrm>
                <a:prstGeom prst="ellipse">
                  <a:avLst/>
                </a:prstGeom>
                <a:solidFill>
                  <a:srgbClr val="33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Cross 357"/>
                <p:cNvSpPr/>
                <p:nvPr/>
              </p:nvSpPr>
              <p:spPr>
                <a:xfrm>
                  <a:off x="1828800" y="5181600"/>
                  <a:ext cx="457200" cy="685800"/>
                </a:xfrm>
                <a:prstGeom prst="plus">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Cross 358"/>
                <p:cNvSpPr/>
                <p:nvPr/>
              </p:nvSpPr>
              <p:spPr>
                <a:xfrm>
                  <a:off x="1905000" y="5334000"/>
                  <a:ext cx="304800" cy="457200"/>
                </a:xfrm>
                <a:prstGeom prst="plus">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3718254" flipH="1">
                  <a:off x="1944192" y="5444836"/>
                  <a:ext cx="206142" cy="212591"/>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173"/>
              <p:cNvGrpSpPr/>
              <p:nvPr/>
            </p:nvGrpSpPr>
            <p:grpSpPr>
              <a:xfrm rot="372506">
                <a:off x="1238534" y="4005723"/>
                <a:ext cx="823008" cy="402181"/>
                <a:chOff x="1312064" y="4946015"/>
                <a:chExt cx="1229460" cy="533400"/>
              </a:xfrm>
            </p:grpSpPr>
            <p:sp>
              <p:nvSpPr>
                <p:cNvPr id="353" name="Moon 352"/>
                <p:cNvSpPr/>
                <p:nvPr/>
              </p:nvSpPr>
              <p:spPr>
                <a:xfrm rot="15798511">
                  <a:off x="1665224" y="4603115"/>
                  <a:ext cx="533400" cy="1219200"/>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15798511">
                  <a:off x="1731756" y="4557251"/>
                  <a:ext cx="355919" cy="1195303"/>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178"/>
              <p:cNvGrpSpPr/>
              <p:nvPr/>
            </p:nvGrpSpPr>
            <p:grpSpPr>
              <a:xfrm>
                <a:off x="1364190" y="4060390"/>
                <a:ext cx="455373" cy="1056555"/>
                <a:chOff x="3200400" y="3810000"/>
                <a:chExt cx="609600" cy="1057935"/>
              </a:xfrm>
            </p:grpSpPr>
            <p:sp>
              <p:nvSpPr>
                <p:cNvPr id="346" name="Trapezoid 345"/>
                <p:cNvSpPr/>
                <p:nvPr/>
              </p:nvSpPr>
              <p:spPr>
                <a:xfrm>
                  <a:off x="3200400" y="3810000"/>
                  <a:ext cx="609600" cy="1057935"/>
                </a:xfrm>
                <a:prstGeom prst="trapezoid">
                  <a:avLst/>
                </a:prstGeom>
                <a:solidFill>
                  <a:srgbClr val="87E3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49"/>
                <p:cNvGrpSpPr/>
                <p:nvPr/>
              </p:nvGrpSpPr>
              <p:grpSpPr>
                <a:xfrm flipH="1">
                  <a:off x="3398982" y="3819237"/>
                  <a:ext cx="196273" cy="995218"/>
                  <a:chOff x="5461000" y="244764"/>
                  <a:chExt cx="768927" cy="3168073"/>
                </a:xfrm>
              </p:grpSpPr>
              <p:sp>
                <p:nvSpPr>
                  <p:cNvPr id="348" name="Donut 347"/>
                  <p:cNvSpPr/>
                  <p:nvPr/>
                </p:nvSpPr>
                <p:spPr>
                  <a:xfrm>
                    <a:off x="5495636" y="90285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Multiply 348"/>
                  <p:cNvSpPr/>
                  <p:nvPr/>
                </p:nvSpPr>
                <p:spPr>
                  <a:xfrm>
                    <a:off x="5461000" y="1403927"/>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onut 349"/>
                  <p:cNvSpPr/>
                  <p:nvPr/>
                </p:nvSpPr>
                <p:spPr>
                  <a:xfrm>
                    <a:off x="5495637" y="24476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Donut 350"/>
                  <p:cNvSpPr/>
                  <p:nvPr/>
                </p:nvSpPr>
                <p:spPr>
                  <a:xfrm>
                    <a:off x="5514109" y="2650837"/>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Multiply 351"/>
                  <p:cNvSpPr/>
                  <p:nvPr/>
                </p:nvSpPr>
                <p:spPr>
                  <a:xfrm>
                    <a:off x="5467927" y="1976582"/>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7" name="Group 220"/>
            <p:cNvGrpSpPr/>
            <p:nvPr/>
          </p:nvGrpSpPr>
          <p:grpSpPr>
            <a:xfrm>
              <a:off x="2286000" y="2057400"/>
              <a:ext cx="582605" cy="3375891"/>
              <a:chOff x="2743200" y="2339109"/>
              <a:chExt cx="582605" cy="3375891"/>
            </a:xfrm>
          </p:grpSpPr>
          <p:sp>
            <p:nvSpPr>
              <p:cNvPr id="319" name="Rectangle 318"/>
              <p:cNvSpPr/>
              <p:nvPr/>
            </p:nvSpPr>
            <p:spPr>
              <a:xfrm>
                <a:off x="2971800" y="2819400"/>
                <a:ext cx="76200" cy="28956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210"/>
              <p:cNvGrpSpPr/>
              <p:nvPr/>
            </p:nvGrpSpPr>
            <p:grpSpPr>
              <a:xfrm rot="14240719">
                <a:off x="2766661" y="2792247"/>
                <a:ext cx="582298" cy="460347"/>
                <a:chOff x="1077041" y="3083173"/>
                <a:chExt cx="1451068" cy="1576735"/>
              </a:xfrm>
              <a:solidFill>
                <a:srgbClr val="C00000"/>
              </a:solidFill>
            </p:grpSpPr>
            <p:sp>
              <p:nvSpPr>
                <p:cNvPr id="331" name="Moon 330"/>
                <p:cNvSpPr/>
                <p:nvPr/>
              </p:nvSpPr>
              <p:spPr>
                <a:xfrm rot="15564222">
                  <a:off x="1558954" y="3683209"/>
                  <a:ext cx="487241" cy="1451068"/>
                </a:xfrm>
                <a:prstGeom prst="moon">
                  <a:avLst>
                    <a:gd name="adj" fmla="val 5141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p:cNvSpPr/>
                <p:nvPr/>
              </p:nvSpPr>
              <p:spPr>
                <a:xfrm rot="8599183">
                  <a:off x="1956781" y="3083173"/>
                  <a:ext cx="385316" cy="1576735"/>
                </a:xfrm>
                <a:prstGeom prst="moon">
                  <a:avLst>
                    <a:gd name="adj" fmla="val 5735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 name="Moon 320"/>
              <p:cNvSpPr/>
              <p:nvPr/>
            </p:nvSpPr>
            <p:spPr>
              <a:xfrm rot="1702267">
                <a:off x="2761373" y="2651489"/>
                <a:ext cx="192253" cy="766528"/>
              </a:xfrm>
              <a:prstGeom prst="moon">
                <a:avLst>
                  <a:gd name="adj" fmla="val 2898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 name="Group 215"/>
              <p:cNvGrpSpPr/>
              <p:nvPr/>
            </p:nvGrpSpPr>
            <p:grpSpPr>
              <a:xfrm>
                <a:off x="2971800" y="2362200"/>
                <a:ext cx="354005" cy="481626"/>
                <a:chOff x="2465395" y="1332423"/>
                <a:chExt cx="609600" cy="960581"/>
              </a:xfrm>
            </p:grpSpPr>
            <p:sp>
              <p:nvSpPr>
                <p:cNvPr id="328" name="Trapezoid 327"/>
                <p:cNvSpPr/>
                <p:nvPr/>
              </p:nvSpPr>
              <p:spPr>
                <a:xfrm rot="5999871">
                  <a:off x="2670904" y="1279314"/>
                  <a:ext cx="350982" cy="457200"/>
                </a:xfrm>
                <a:prstGeom prst="trapezoid">
                  <a:avLst>
                    <a:gd name="adj" fmla="val 15909"/>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rapezoid 328"/>
                <p:cNvSpPr/>
                <p:nvPr/>
              </p:nvSpPr>
              <p:spPr>
                <a:xfrm rot="6014075">
                  <a:off x="2594704" y="1584114"/>
                  <a:ext cx="350982" cy="457200"/>
                </a:xfrm>
                <a:prstGeom prst="trapezoid">
                  <a:avLst>
                    <a:gd name="adj" fmla="val 15909"/>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p:cNvSpPr/>
                <p:nvPr/>
              </p:nvSpPr>
              <p:spPr>
                <a:xfrm rot="5999871">
                  <a:off x="2518504" y="1888913"/>
                  <a:ext cx="350982" cy="457200"/>
                </a:xfrm>
                <a:prstGeom prst="trapezoid">
                  <a:avLst>
                    <a:gd name="adj" fmla="val 15909"/>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216"/>
              <p:cNvGrpSpPr/>
              <p:nvPr/>
            </p:nvGrpSpPr>
            <p:grpSpPr>
              <a:xfrm flipH="1">
                <a:off x="2743200" y="2362200"/>
                <a:ext cx="354005" cy="481626"/>
                <a:chOff x="2465395" y="1332423"/>
                <a:chExt cx="609600" cy="960581"/>
              </a:xfrm>
            </p:grpSpPr>
            <p:sp>
              <p:nvSpPr>
                <p:cNvPr id="325" name="Trapezoid 324"/>
                <p:cNvSpPr/>
                <p:nvPr/>
              </p:nvSpPr>
              <p:spPr>
                <a:xfrm rot="5999871">
                  <a:off x="2670904" y="1279314"/>
                  <a:ext cx="350982" cy="457200"/>
                </a:xfrm>
                <a:prstGeom prst="trapezoid">
                  <a:avLst>
                    <a:gd name="adj" fmla="val 15909"/>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6014075">
                  <a:off x="2594704" y="1584114"/>
                  <a:ext cx="350982" cy="457200"/>
                </a:xfrm>
                <a:prstGeom prst="trapezoid">
                  <a:avLst>
                    <a:gd name="adj" fmla="val 15909"/>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5999871">
                  <a:off x="2518504" y="1888913"/>
                  <a:ext cx="350982" cy="457200"/>
                </a:xfrm>
                <a:prstGeom prst="trapezoid">
                  <a:avLst>
                    <a:gd name="adj" fmla="val 15909"/>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4" name="Trapezoid 323"/>
              <p:cNvSpPr/>
              <p:nvPr/>
            </p:nvSpPr>
            <p:spPr>
              <a:xfrm rot="10800000">
                <a:off x="2849418" y="2339109"/>
                <a:ext cx="350982" cy="457200"/>
              </a:xfrm>
              <a:prstGeom prst="trapezoid">
                <a:avLst>
                  <a:gd name="adj" fmla="val 15909"/>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8" name="Oval 317"/>
            <p:cNvSpPr/>
            <p:nvPr/>
          </p:nvSpPr>
          <p:spPr>
            <a:xfrm>
              <a:off x="2438400" y="4038600"/>
              <a:ext cx="2286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3" name="Rectangle 392"/>
          <p:cNvSpPr/>
          <p:nvPr/>
        </p:nvSpPr>
        <p:spPr>
          <a:xfrm>
            <a:off x="2719235" y="3955800"/>
            <a:ext cx="7162800" cy="2308324"/>
          </a:xfrm>
          <a:prstGeom prst="rect">
            <a:avLst/>
          </a:prstGeom>
        </p:spPr>
        <p:txBody>
          <a:bodyPr wrap="square">
            <a:spAutoFit/>
          </a:bodyPr>
          <a:lstStyle/>
          <a:p>
            <a:pPr fontAlgn="base"/>
            <a:r>
              <a:rPr lang="en-US" sz="2400" dirty="0"/>
              <a:t>They were the watchmen (spies) sent by Alma to discover the location of Amlici in about 87 BC</a:t>
            </a:r>
          </a:p>
          <a:p>
            <a:pPr fontAlgn="base"/>
            <a:endParaRPr lang="en-US" sz="2400" dirty="0"/>
          </a:p>
          <a:p>
            <a:pPr fontAlgn="base"/>
            <a:r>
              <a:rPr lang="en-US" sz="2400" dirty="0"/>
              <a:t>They all returned to inform Alma that Amlici had united with the Lamanites who were descending with a massive army upon the Nephites</a:t>
            </a:r>
          </a:p>
        </p:txBody>
      </p:sp>
    </p:spTree>
    <p:extLst>
      <p:ext uri="{BB962C8B-B14F-4D97-AF65-F5344CB8AC3E}">
        <p14:creationId xmlns:p14="http://schemas.microsoft.com/office/powerpoint/2010/main" val="395691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3B1607F8-6878-425B-875A-0773972B7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2" name="Rectangle 1"/>
          <p:cNvSpPr/>
          <p:nvPr/>
        </p:nvSpPr>
        <p:spPr>
          <a:xfrm>
            <a:off x="152400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cxnSp>
        <p:nvCxnSpPr>
          <p:cNvPr id="3" name="Straight Connector 2"/>
          <p:cNvCxnSpPr/>
          <p:nvPr/>
        </p:nvCxnSpPr>
        <p:spPr>
          <a:xfrm>
            <a:off x="1524000" y="1219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57400" y="1"/>
            <a:ext cx="8229600" cy="1200329"/>
          </a:xfrm>
          <a:prstGeom prst="rect">
            <a:avLst/>
          </a:prstGeom>
          <a:noFill/>
        </p:spPr>
        <p:txBody>
          <a:bodyPr wrap="square" rtlCol="0">
            <a:spAutoFit/>
          </a:bodyPr>
          <a:lstStyle/>
          <a:p>
            <a:pPr algn="ctr"/>
            <a:r>
              <a:rPr lang="en-US" sz="7200" dirty="0">
                <a:latin typeface="Imprint MT Shadow" panose="04020605060303030202" pitchFamily="82" charset="0"/>
              </a:rPr>
              <a:t>The Daily News</a:t>
            </a:r>
          </a:p>
        </p:txBody>
      </p:sp>
      <p:sp>
        <p:nvSpPr>
          <p:cNvPr id="5" name="TextBox 4"/>
          <p:cNvSpPr txBox="1"/>
          <p:nvPr/>
        </p:nvSpPr>
        <p:spPr>
          <a:xfrm>
            <a:off x="1524000" y="1143000"/>
            <a:ext cx="9144000" cy="381000"/>
          </a:xfrm>
          <a:prstGeom prst="rect">
            <a:avLst/>
          </a:prstGeom>
          <a:noFill/>
        </p:spPr>
        <p:txBody>
          <a:bodyPr wrap="square" rtlCol="0">
            <a:spAutoFit/>
          </a:bodyPr>
          <a:lstStyle/>
          <a:p>
            <a:pPr algn="ctr"/>
            <a:r>
              <a:rPr lang="en-US" dirty="0">
                <a:latin typeface="Baskerville Old Face" pitchFamily="18" charset="0"/>
              </a:rPr>
              <a:t>87 BC</a:t>
            </a:r>
          </a:p>
        </p:txBody>
      </p:sp>
      <p:sp>
        <p:nvSpPr>
          <p:cNvPr id="6" name="TextBox 5"/>
          <p:cNvSpPr txBox="1"/>
          <p:nvPr/>
        </p:nvSpPr>
        <p:spPr>
          <a:xfrm>
            <a:off x="1524000" y="1447801"/>
            <a:ext cx="9144000" cy="584775"/>
          </a:xfrm>
          <a:prstGeom prst="rect">
            <a:avLst/>
          </a:prstGeom>
          <a:noFill/>
        </p:spPr>
        <p:txBody>
          <a:bodyPr wrap="square" rtlCol="0">
            <a:spAutoFit/>
          </a:bodyPr>
          <a:lstStyle/>
          <a:p>
            <a:pPr algn="ctr"/>
            <a:r>
              <a:rPr lang="en-US" sz="3200" b="1" i="1" dirty="0">
                <a:latin typeface="Baskerville Old Face" pitchFamily="18" charset="0"/>
              </a:rPr>
              <a:t>Persecutions Arise </a:t>
            </a:r>
          </a:p>
        </p:txBody>
      </p:sp>
      <p:cxnSp>
        <p:nvCxnSpPr>
          <p:cNvPr id="7" name="Straight Connector 6"/>
          <p:cNvCxnSpPr/>
          <p:nvPr/>
        </p:nvCxnSpPr>
        <p:spPr>
          <a:xfrm>
            <a:off x="1524000" y="1447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24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63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763000" y="1905000"/>
            <a:ext cx="1905000" cy="338554"/>
          </a:xfrm>
          <a:prstGeom prst="rect">
            <a:avLst/>
          </a:prstGeom>
          <a:noFill/>
        </p:spPr>
        <p:txBody>
          <a:bodyPr wrap="square" rtlCol="0">
            <a:spAutoFit/>
          </a:bodyPr>
          <a:lstStyle/>
          <a:p>
            <a:r>
              <a:rPr lang="en-US" sz="1600" b="1" dirty="0">
                <a:latin typeface="Baskerville Old Face" pitchFamily="18" charset="0"/>
              </a:rPr>
              <a:t>Alma Takes Action</a:t>
            </a:r>
          </a:p>
        </p:txBody>
      </p:sp>
      <p:sp>
        <p:nvSpPr>
          <p:cNvPr id="11" name="TextBox 10"/>
          <p:cNvSpPr txBox="1"/>
          <p:nvPr/>
        </p:nvSpPr>
        <p:spPr>
          <a:xfrm>
            <a:off x="4343400" y="2133600"/>
            <a:ext cx="3581400" cy="2677656"/>
          </a:xfrm>
          <a:prstGeom prst="rect">
            <a:avLst/>
          </a:prstGeom>
          <a:noFill/>
        </p:spPr>
        <p:txBody>
          <a:bodyPr wrap="square" rtlCol="0">
            <a:spAutoFit/>
          </a:bodyPr>
          <a:lstStyle/>
          <a:p>
            <a:pPr algn="just"/>
            <a:r>
              <a:rPr lang="en-US" sz="1400" dirty="0">
                <a:latin typeface="Baskerville Old Face" pitchFamily="18" charset="0"/>
              </a:rPr>
              <a:t>Amlici, he being after the order of Nehor, who had killed Gideon by the sword, has gained followers and they, the followers, want Amlici to be their king. </a:t>
            </a:r>
          </a:p>
          <a:p>
            <a:pPr algn="just"/>
            <a:r>
              <a:rPr lang="en-US" sz="1400" dirty="0">
                <a:latin typeface="Baskerville Old Face" pitchFamily="18" charset="0"/>
              </a:rPr>
              <a:t>The people who follow Amlici want to be known as the </a:t>
            </a:r>
            <a:r>
              <a:rPr lang="en-US" sz="1400" dirty="0" err="1">
                <a:latin typeface="Baskerville Old Face" pitchFamily="18" charset="0"/>
              </a:rPr>
              <a:t>Amlicites</a:t>
            </a:r>
            <a:r>
              <a:rPr lang="en-US" sz="1400" dirty="0">
                <a:latin typeface="Baskerville Old Face" pitchFamily="18" charset="0"/>
              </a:rPr>
              <a:t> instead of Nephites. </a:t>
            </a:r>
          </a:p>
          <a:p>
            <a:pPr algn="just"/>
            <a:r>
              <a:rPr lang="en-US" sz="1400" dirty="0">
                <a:latin typeface="Baskerville Old Face" pitchFamily="18" charset="0"/>
              </a:rPr>
              <a:t>The </a:t>
            </a:r>
            <a:r>
              <a:rPr lang="en-US" sz="1400" dirty="0" err="1">
                <a:latin typeface="Baskerville Old Face" pitchFamily="18" charset="0"/>
              </a:rPr>
              <a:t>Amlicites</a:t>
            </a:r>
            <a:r>
              <a:rPr lang="en-US" sz="1400" dirty="0">
                <a:latin typeface="Baskerville Old Face" pitchFamily="18" charset="0"/>
              </a:rPr>
              <a:t> went before the judge, Alma, to be a voice concerning this matter. The Nephites also went before the judge to petition Alma to not have Amlici as their king. Despite the outcome, the </a:t>
            </a:r>
            <a:r>
              <a:rPr lang="en-US" sz="1400" dirty="0" err="1">
                <a:latin typeface="Baskerville Old Face" pitchFamily="18" charset="0"/>
              </a:rPr>
              <a:t>Amlicites</a:t>
            </a:r>
            <a:r>
              <a:rPr lang="en-US" sz="1400" dirty="0">
                <a:latin typeface="Baskerville Old Face" pitchFamily="18" charset="0"/>
              </a:rPr>
              <a:t> consecrated Amlici to be their king.</a:t>
            </a:r>
          </a:p>
        </p:txBody>
      </p:sp>
      <p:sp>
        <p:nvSpPr>
          <p:cNvPr id="12" name="TextBox 11"/>
          <p:cNvSpPr txBox="1"/>
          <p:nvPr/>
        </p:nvSpPr>
        <p:spPr>
          <a:xfrm>
            <a:off x="3352800" y="1905000"/>
            <a:ext cx="5410200" cy="400110"/>
          </a:xfrm>
          <a:prstGeom prst="rect">
            <a:avLst/>
          </a:prstGeom>
          <a:noFill/>
        </p:spPr>
        <p:txBody>
          <a:bodyPr wrap="square" rtlCol="0">
            <a:spAutoFit/>
          </a:bodyPr>
          <a:lstStyle/>
          <a:p>
            <a:pPr algn="ctr"/>
            <a:r>
              <a:rPr lang="en-US" sz="2000" b="1" dirty="0">
                <a:latin typeface="Baskerville Old Face" pitchFamily="18" charset="0"/>
              </a:rPr>
              <a:t>Amlici Gains Followers—Wants to Be King</a:t>
            </a:r>
          </a:p>
        </p:txBody>
      </p:sp>
      <p:sp>
        <p:nvSpPr>
          <p:cNvPr id="13" name="TextBox 12"/>
          <p:cNvSpPr txBox="1"/>
          <p:nvPr/>
        </p:nvSpPr>
        <p:spPr>
          <a:xfrm>
            <a:off x="9677400" y="914401"/>
            <a:ext cx="990600" cy="307777"/>
          </a:xfrm>
          <a:prstGeom prst="rect">
            <a:avLst/>
          </a:prstGeom>
          <a:noFill/>
        </p:spPr>
        <p:txBody>
          <a:bodyPr wrap="square" rtlCol="0">
            <a:spAutoFit/>
          </a:bodyPr>
          <a:lstStyle/>
          <a:p>
            <a:pPr algn="r"/>
            <a:r>
              <a:rPr lang="en-US" sz="1400" b="1" dirty="0">
                <a:latin typeface="Baskerville Old Face" pitchFamily="18" charset="0"/>
              </a:rPr>
              <a:t>Page 1</a:t>
            </a:r>
            <a:endParaRPr lang="en-US" sz="1400" dirty="0">
              <a:latin typeface="Baskerville Old Face" pitchFamily="18" charset="0"/>
            </a:endParaRPr>
          </a:p>
        </p:txBody>
      </p:sp>
      <p:sp>
        <p:nvSpPr>
          <p:cNvPr id="14" name="TextBox 13"/>
          <p:cNvSpPr txBox="1"/>
          <p:nvPr/>
        </p:nvSpPr>
        <p:spPr>
          <a:xfrm>
            <a:off x="1524000" y="2057400"/>
            <a:ext cx="1905000" cy="369332"/>
          </a:xfrm>
          <a:prstGeom prst="rect">
            <a:avLst/>
          </a:prstGeom>
          <a:noFill/>
        </p:spPr>
        <p:txBody>
          <a:bodyPr wrap="square" rtlCol="0">
            <a:spAutoFit/>
          </a:bodyPr>
          <a:lstStyle/>
          <a:p>
            <a:pPr algn="ctr"/>
            <a:r>
              <a:rPr lang="en-US" b="1" dirty="0">
                <a:latin typeface="Baskerville Old Face" pitchFamily="18" charset="0"/>
              </a:rPr>
              <a:t>Church Alarmed</a:t>
            </a:r>
          </a:p>
        </p:txBody>
      </p:sp>
      <p:sp>
        <p:nvSpPr>
          <p:cNvPr id="15" name="TextBox 14"/>
          <p:cNvSpPr txBox="1"/>
          <p:nvPr/>
        </p:nvSpPr>
        <p:spPr>
          <a:xfrm>
            <a:off x="8763000" y="2209801"/>
            <a:ext cx="1905000" cy="4401205"/>
          </a:xfrm>
          <a:prstGeom prst="rect">
            <a:avLst/>
          </a:prstGeom>
          <a:noFill/>
        </p:spPr>
        <p:txBody>
          <a:bodyPr wrap="square" rtlCol="0">
            <a:spAutoFit/>
          </a:bodyPr>
          <a:lstStyle/>
          <a:p>
            <a:pPr algn="just"/>
            <a:r>
              <a:rPr lang="en-US" sz="1400" dirty="0">
                <a:latin typeface="Baskerville Old Face" pitchFamily="18" charset="0"/>
              </a:rPr>
              <a:t>Due to the uprising of the </a:t>
            </a:r>
            <a:r>
              <a:rPr lang="en-US" sz="1400" dirty="0" err="1">
                <a:latin typeface="Baskerville Old Face" pitchFamily="18" charset="0"/>
              </a:rPr>
              <a:t>Amlicites</a:t>
            </a:r>
            <a:r>
              <a:rPr lang="en-US" sz="1400" dirty="0">
                <a:latin typeface="Baskerville Old Face" pitchFamily="18" charset="0"/>
              </a:rPr>
              <a:t> preparing for war with the Nephites, Alma also prepares for battle. </a:t>
            </a:r>
          </a:p>
          <a:p>
            <a:pPr algn="just"/>
            <a:r>
              <a:rPr lang="en-US" sz="1400" dirty="0">
                <a:latin typeface="Baskerville Old Face" pitchFamily="18" charset="0"/>
              </a:rPr>
              <a:t>Since the </a:t>
            </a:r>
            <a:r>
              <a:rPr lang="en-US" sz="1400" dirty="0" err="1">
                <a:latin typeface="Baskerville Old Face" pitchFamily="18" charset="0"/>
              </a:rPr>
              <a:t>Amlicites</a:t>
            </a:r>
            <a:r>
              <a:rPr lang="en-US" sz="1400" dirty="0">
                <a:latin typeface="Baskerville Old Face" pitchFamily="18" charset="0"/>
              </a:rPr>
              <a:t> moved themselves to Hill </a:t>
            </a:r>
            <a:r>
              <a:rPr lang="en-US" sz="1400" dirty="0" err="1">
                <a:latin typeface="Baskerville Old Face" pitchFamily="18" charset="0"/>
              </a:rPr>
              <a:t>Amnihu</a:t>
            </a:r>
            <a:r>
              <a:rPr lang="en-US" sz="1400" dirty="0">
                <a:latin typeface="Baskerville Old Face" pitchFamily="18" charset="0"/>
              </a:rPr>
              <a:t> to prepare for war the Nephites with the “strength of God” killed 12,532 </a:t>
            </a:r>
            <a:r>
              <a:rPr lang="en-US" sz="1400" dirty="0" err="1">
                <a:latin typeface="Baskerville Old Face" pitchFamily="18" charset="0"/>
              </a:rPr>
              <a:t>Amlicites</a:t>
            </a:r>
            <a:r>
              <a:rPr lang="en-US" sz="1400" dirty="0">
                <a:latin typeface="Baskerville Old Face" pitchFamily="18" charset="0"/>
              </a:rPr>
              <a:t>, while 6,562 men were killed from the </a:t>
            </a:r>
            <a:r>
              <a:rPr lang="en-US" sz="1400" dirty="0" err="1">
                <a:latin typeface="Baskerville Old Face" pitchFamily="18" charset="0"/>
              </a:rPr>
              <a:t>Nephite</a:t>
            </a:r>
            <a:r>
              <a:rPr lang="en-US" sz="1400" dirty="0">
                <a:latin typeface="Baskerville Old Face" pitchFamily="18" charset="0"/>
              </a:rPr>
              <a:t> army. </a:t>
            </a:r>
          </a:p>
          <a:p>
            <a:pPr algn="just"/>
            <a:r>
              <a:rPr lang="en-US" sz="1400" dirty="0">
                <a:latin typeface="Baskerville Old Face" pitchFamily="18" charset="0"/>
              </a:rPr>
              <a:t>Alma sends </a:t>
            </a:r>
            <a:r>
              <a:rPr lang="en-US" sz="1400" dirty="0" err="1">
                <a:latin typeface="Baskerville Old Face" pitchFamily="18" charset="0"/>
              </a:rPr>
              <a:t>Zeram</a:t>
            </a:r>
            <a:r>
              <a:rPr lang="en-US" sz="1400" dirty="0">
                <a:latin typeface="Baskerville Old Face" pitchFamily="18" charset="0"/>
              </a:rPr>
              <a:t>, </a:t>
            </a:r>
            <a:r>
              <a:rPr lang="en-US" sz="1400" dirty="0" err="1">
                <a:latin typeface="Baskerville Old Face" pitchFamily="18" charset="0"/>
              </a:rPr>
              <a:t>Amnor</a:t>
            </a:r>
            <a:r>
              <a:rPr lang="en-US" sz="1400" dirty="0">
                <a:latin typeface="Baskerville Old Face" pitchFamily="18" charset="0"/>
              </a:rPr>
              <a:t>, Manti, and </a:t>
            </a:r>
            <a:r>
              <a:rPr lang="en-US" sz="1400" dirty="0" err="1">
                <a:latin typeface="Baskerville Old Face" pitchFamily="18" charset="0"/>
              </a:rPr>
              <a:t>Limher</a:t>
            </a:r>
            <a:r>
              <a:rPr lang="en-US" sz="1400" dirty="0">
                <a:latin typeface="Baskerville Old Face" pitchFamily="18" charset="0"/>
              </a:rPr>
              <a:t> to spy on the </a:t>
            </a:r>
            <a:r>
              <a:rPr lang="en-US" sz="1400" dirty="0" err="1">
                <a:latin typeface="Baskerville Old Face" pitchFamily="18" charset="0"/>
              </a:rPr>
              <a:t>Amlicites.They</a:t>
            </a:r>
            <a:r>
              <a:rPr lang="en-US" sz="1400" dirty="0">
                <a:latin typeface="Baskerville Old Face" pitchFamily="18" charset="0"/>
              </a:rPr>
              <a:t> discover the people have joined with the Lamanites. </a:t>
            </a:r>
          </a:p>
        </p:txBody>
      </p:sp>
      <p:sp>
        <p:nvSpPr>
          <p:cNvPr id="16" name="Rectangle 15"/>
          <p:cNvSpPr/>
          <p:nvPr/>
        </p:nvSpPr>
        <p:spPr>
          <a:xfrm>
            <a:off x="3429000" y="1905000"/>
            <a:ext cx="53340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3505200" y="2590800"/>
            <a:ext cx="838200" cy="1905000"/>
            <a:chOff x="7086600" y="990600"/>
            <a:chExt cx="1371600" cy="2590800"/>
          </a:xfrm>
        </p:grpSpPr>
        <p:sp>
          <p:nvSpPr>
            <p:cNvPr id="122" name="Oval 121"/>
            <p:cNvSpPr/>
            <p:nvPr/>
          </p:nvSpPr>
          <p:spPr>
            <a:xfrm rot="19801333">
              <a:off x="7848600" y="3048000"/>
              <a:ext cx="228600" cy="5334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735740">
              <a:off x="7543800" y="3048000"/>
              <a:ext cx="228600" cy="5334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7467600" y="1066800"/>
              <a:ext cx="685800" cy="609600"/>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086600" y="2514600"/>
              <a:ext cx="2286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8229600" y="24384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7239000" y="2743200"/>
              <a:ext cx="1066800" cy="6096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a:off x="7315200" y="1752600"/>
              <a:ext cx="883619" cy="12954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1691056">
              <a:off x="7156287" y="1873464"/>
              <a:ext cx="399865" cy="8382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0060466">
              <a:off x="8010360" y="1874046"/>
              <a:ext cx="399865" cy="838200"/>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391400" y="1676400"/>
              <a:ext cx="838200" cy="685800"/>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7467600" y="1752600"/>
              <a:ext cx="685800" cy="4572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gular Pentagon 132"/>
            <p:cNvSpPr/>
            <p:nvPr/>
          </p:nvSpPr>
          <p:spPr>
            <a:xfrm rot="10800000">
              <a:off x="7467600" y="1143000"/>
              <a:ext cx="685800" cy="91440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06"/>
            <p:cNvGrpSpPr/>
            <p:nvPr/>
          </p:nvGrpSpPr>
          <p:grpSpPr>
            <a:xfrm>
              <a:off x="7573818" y="1905000"/>
              <a:ext cx="457200" cy="718457"/>
              <a:chOff x="7772400" y="3962400"/>
              <a:chExt cx="1066800" cy="1676400"/>
            </a:xfrm>
          </p:grpSpPr>
          <p:sp>
            <p:nvSpPr>
              <p:cNvPr id="144" name="Oval 143"/>
              <p:cNvSpPr/>
              <p:nvPr/>
            </p:nvSpPr>
            <p:spPr>
              <a:xfrm>
                <a:off x="7772400" y="3962400"/>
                <a:ext cx="228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20572791">
                <a:off x="7845847" y="4441430"/>
                <a:ext cx="228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20189933">
                <a:off x="8077200" y="4876800"/>
                <a:ext cx="228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461436">
                <a:off x="8329419" y="4900202"/>
                <a:ext cx="228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008848">
                <a:off x="8530461" y="4441263"/>
                <a:ext cx="228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8610600" y="3962400"/>
                <a:ext cx="228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7772400" y="4343400"/>
                <a:ext cx="228600" cy="2286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7924800" y="4800600"/>
                <a:ext cx="228600" cy="2286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8153400" y="5257800"/>
                <a:ext cx="304800" cy="3810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8610600" y="4343400"/>
                <a:ext cx="228600" cy="2286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8458200" y="4800600"/>
                <a:ext cx="228600" cy="2286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17"/>
            <p:cNvGrpSpPr/>
            <p:nvPr/>
          </p:nvGrpSpPr>
          <p:grpSpPr>
            <a:xfrm>
              <a:off x="7428345" y="990600"/>
              <a:ext cx="762000" cy="256687"/>
              <a:chOff x="5788295" y="488189"/>
              <a:chExt cx="1312116" cy="552499"/>
            </a:xfrm>
          </p:grpSpPr>
          <p:sp>
            <p:nvSpPr>
              <p:cNvPr id="136" name="Flowchart: Direct Access Storage 135"/>
              <p:cNvSpPr/>
              <p:nvPr/>
            </p:nvSpPr>
            <p:spPr>
              <a:xfrm rot="16200000">
                <a:off x="6170543" y="105941"/>
                <a:ext cx="547620" cy="1312116"/>
              </a:xfrm>
              <a:prstGeom prst="flowChartMagneticDrum">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16"/>
              <p:cNvGrpSpPr/>
              <p:nvPr/>
            </p:nvGrpSpPr>
            <p:grpSpPr>
              <a:xfrm>
                <a:off x="5911274" y="658092"/>
                <a:ext cx="1066800" cy="382596"/>
                <a:chOff x="7315200" y="152400"/>
                <a:chExt cx="1764145" cy="632691"/>
              </a:xfrm>
            </p:grpSpPr>
            <p:sp>
              <p:nvSpPr>
                <p:cNvPr id="138" name="Quad Arrow 137"/>
                <p:cNvSpPr/>
                <p:nvPr/>
              </p:nvSpPr>
              <p:spPr>
                <a:xfrm>
                  <a:off x="7315200" y="152400"/>
                  <a:ext cx="609600" cy="609600"/>
                </a:xfrm>
                <a:prstGeom prst="quadArrow">
                  <a:avLst>
                    <a:gd name="adj1" fmla="val 37652"/>
                    <a:gd name="adj2" fmla="val 22500"/>
                    <a:gd name="adj3" fmla="val 2250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Plaque 138"/>
                <p:cNvSpPr/>
                <p:nvPr/>
              </p:nvSpPr>
              <p:spPr>
                <a:xfrm>
                  <a:off x="7525327" y="362527"/>
                  <a:ext cx="228600" cy="228600"/>
                </a:xfrm>
                <a:prstGeom prst="plaqu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39"/>
                <p:cNvSpPr/>
                <p:nvPr/>
              </p:nvSpPr>
              <p:spPr>
                <a:xfrm>
                  <a:off x="7904018" y="154709"/>
                  <a:ext cx="609600" cy="609600"/>
                </a:xfrm>
                <a:prstGeom prst="quadArrow">
                  <a:avLst>
                    <a:gd name="adj1" fmla="val 37652"/>
                    <a:gd name="adj2" fmla="val 22500"/>
                    <a:gd name="adj3" fmla="val 2250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aque 140"/>
                <p:cNvSpPr/>
                <p:nvPr/>
              </p:nvSpPr>
              <p:spPr>
                <a:xfrm>
                  <a:off x="8114145" y="364836"/>
                  <a:ext cx="228600" cy="228600"/>
                </a:xfrm>
                <a:prstGeom prst="plaqu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a:off x="8469745" y="175491"/>
                  <a:ext cx="609600" cy="609600"/>
                </a:xfrm>
                <a:prstGeom prst="quadArrow">
                  <a:avLst>
                    <a:gd name="adj1" fmla="val 37652"/>
                    <a:gd name="adj2" fmla="val 22500"/>
                    <a:gd name="adj3" fmla="val 2250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aque 142"/>
                <p:cNvSpPr/>
                <p:nvPr/>
              </p:nvSpPr>
              <p:spPr>
                <a:xfrm>
                  <a:off x="8679872" y="385618"/>
                  <a:ext cx="228600" cy="228600"/>
                </a:xfrm>
                <a:prstGeom prst="plaqu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5" name="Group 154"/>
          <p:cNvGrpSpPr/>
          <p:nvPr/>
        </p:nvGrpSpPr>
        <p:grpSpPr>
          <a:xfrm>
            <a:off x="7924800" y="2362200"/>
            <a:ext cx="762000" cy="2209800"/>
            <a:chOff x="3429000" y="1066800"/>
            <a:chExt cx="1524000" cy="3766449"/>
          </a:xfrm>
        </p:grpSpPr>
        <p:grpSp>
          <p:nvGrpSpPr>
            <p:cNvPr id="156" name="Group 49"/>
            <p:cNvGrpSpPr/>
            <p:nvPr/>
          </p:nvGrpSpPr>
          <p:grpSpPr>
            <a:xfrm rot="9550070">
              <a:off x="4213978" y="4219465"/>
              <a:ext cx="304800" cy="613784"/>
              <a:chOff x="1295400" y="4546730"/>
              <a:chExt cx="409568" cy="689984"/>
            </a:xfrm>
          </p:grpSpPr>
          <p:sp>
            <p:nvSpPr>
              <p:cNvPr id="204" name="Oval 203"/>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42"/>
            <p:cNvGrpSpPr/>
            <p:nvPr/>
          </p:nvGrpSpPr>
          <p:grpSpPr>
            <a:xfrm rot="15885139">
              <a:off x="3977145" y="4210668"/>
              <a:ext cx="304800" cy="613784"/>
              <a:chOff x="1295400" y="4546730"/>
              <a:chExt cx="409568" cy="689984"/>
            </a:xfrm>
          </p:grpSpPr>
          <p:sp>
            <p:nvSpPr>
              <p:cNvPr id="202" name="Oval 5"/>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rapezoid 157"/>
            <p:cNvSpPr/>
            <p:nvPr/>
          </p:nvSpPr>
          <p:spPr>
            <a:xfrm>
              <a:off x="3685309" y="3384074"/>
              <a:ext cx="1115291" cy="1106055"/>
            </a:xfrm>
            <a:prstGeom prst="trapezoid">
              <a:avLst>
                <a:gd name="adj" fmla="val 13762"/>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7244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4290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a:off x="3657600" y="2051730"/>
              <a:ext cx="1143000" cy="2133600"/>
            </a:xfrm>
            <a:prstGeom prst="trapezoid">
              <a:avLst>
                <a:gd name="adj" fmla="val 23863"/>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3886200" y="2127930"/>
              <a:ext cx="685800" cy="525906"/>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3909291" y="1867002"/>
              <a:ext cx="609600" cy="5259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20397331">
              <a:off x="4372636" y="2187397"/>
              <a:ext cx="551541" cy="1157352"/>
            </a:xfrm>
            <a:prstGeom prst="trapezoid">
              <a:avLst>
                <a:gd name="adj" fmla="val 35984"/>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1296214">
              <a:off x="3544730" y="2182303"/>
              <a:ext cx="511448" cy="1132587"/>
            </a:xfrm>
            <a:prstGeom prst="trapezoid">
              <a:avLst>
                <a:gd name="adj" fmla="val 32075"/>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87694">
              <a:off x="3726428" y="2125747"/>
              <a:ext cx="498368" cy="1764854"/>
            </a:xfrm>
            <a:prstGeom prst="trapezoid">
              <a:avLst>
                <a:gd name="adj" fmla="val 32759"/>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21293170">
              <a:off x="4267801" y="2145148"/>
              <a:ext cx="464197" cy="1744020"/>
            </a:xfrm>
            <a:prstGeom prst="trapezoid">
              <a:avLst>
                <a:gd name="adj" fmla="val 35984"/>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31"/>
            <p:cNvGrpSpPr/>
            <p:nvPr/>
          </p:nvGrpSpPr>
          <p:grpSpPr>
            <a:xfrm rot="21151532">
              <a:off x="4409671" y="1410436"/>
              <a:ext cx="343204" cy="757299"/>
              <a:chOff x="1434718" y="4935165"/>
              <a:chExt cx="343204" cy="757299"/>
            </a:xfrm>
          </p:grpSpPr>
          <p:sp>
            <p:nvSpPr>
              <p:cNvPr id="199" name="Moon 198"/>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29"/>
            <p:cNvGrpSpPr/>
            <p:nvPr/>
          </p:nvGrpSpPr>
          <p:grpSpPr>
            <a:xfrm rot="1653802">
              <a:off x="3690953" y="1480868"/>
              <a:ext cx="343204" cy="757299"/>
              <a:chOff x="1434718" y="4935165"/>
              <a:chExt cx="343204" cy="757299"/>
            </a:xfrm>
          </p:grpSpPr>
          <p:sp>
            <p:nvSpPr>
              <p:cNvPr id="196" name="Moon 195"/>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27"/>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28"/>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Oval 14"/>
            <p:cNvSpPr/>
            <p:nvPr/>
          </p:nvSpPr>
          <p:spPr>
            <a:xfrm>
              <a:off x="3810000" y="110652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5412568">
              <a:off x="4013458" y="828675"/>
              <a:ext cx="381000" cy="85725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4358243">
              <a:off x="3899411" y="1137045"/>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5412568">
              <a:off x="4065610" y="757058"/>
              <a:ext cx="223255" cy="85197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5412568">
              <a:off x="3889596" y="983038"/>
              <a:ext cx="217103" cy="48848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5412568">
              <a:off x="4351905" y="1006711"/>
              <a:ext cx="188274" cy="42361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14214603">
              <a:off x="4128820" y="1096021"/>
              <a:ext cx="233489"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14214603">
              <a:off x="4125101" y="1103909"/>
              <a:ext cx="128959" cy="29015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14214603">
              <a:off x="3941218" y="1069196"/>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3904094">
              <a:off x="4052332" y="929465"/>
              <a:ext cx="95325" cy="45237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20210230">
              <a:off x="4404440" y="1144891"/>
              <a:ext cx="106521" cy="33219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48"/>
            <p:cNvGrpSpPr/>
            <p:nvPr/>
          </p:nvGrpSpPr>
          <p:grpSpPr>
            <a:xfrm>
              <a:off x="3890818" y="3982130"/>
              <a:ext cx="609600" cy="164123"/>
              <a:chOff x="553453" y="4798401"/>
              <a:chExt cx="1858183" cy="519282"/>
            </a:xfrm>
          </p:grpSpPr>
          <p:sp>
            <p:nvSpPr>
              <p:cNvPr id="191" name="Frame 190"/>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Frame 191"/>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Frame 192"/>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Frame 193"/>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Frame 194"/>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2" name="Group 53"/>
            <p:cNvGrpSpPr/>
            <p:nvPr/>
          </p:nvGrpSpPr>
          <p:grpSpPr>
            <a:xfrm rot="1653802">
              <a:off x="3691791" y="1315553"/>
              <a:ext cx="243277" cy="536804"/>
              <a:chOff x="1434718" y="4935165"/>
              <a:chExt cx="343204" cy="757299"/>
            </a:xfrm>
          </p:grpSpPr>
          <p:sp>
            <p:nvSpPr>
              <p:cNvPr id="188" name="Moon 187"/>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57"/>
            <p:cNvGrpSpPr/>
            <p:nvPr/>
          </p:nvGrpSpPr>
          <p:grpSpPr>
            <a:xfrm rot="20849912">
              <a:off x="4551016" y="1309696"/>
              <a:ext cx="243277" cy="536804"/>
              <a:chOff x="1434718" y="4935165"/>
              <a:chExt cx="343204" cy="757299"/>
            </a:xfrm>
          </p:grpSpPr>
          <p:sp>
            <p:nvSpPr>
              <p:cNvPr id="185" name="Moon 184"/>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ounded Rectangle 183"/>
            <p:cNvSpPr/>
            <p:nvPr/>
          </p:nvSpPr>
          <p:spPr>
            <a:xfrm>
              <a:off x="3733800" y="1289729"/>
              <a:ext cx="990600" cy="76201"/>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TextBox 205"/>
          <p:cNvSpPr txBox="1"/>
          <p:nvPr/>
        </p:nvSpPr>
        <p:spPr>
          <a:xfrm>
            <a:off x="1524000" y="2514600"/>
            <a:ext cx="1905000" cy="3970318"/>
          </a:xfrm>
          <a:prstGeom prst="rect">
            <a:avLst/>
          </a:prstGeom>
          <a:noFill/>
        </p:spPr>
        <p:txBody>
          <a:bodyPr wrap="square" rtlCol="0">
            <a:spAutoFit/>
          </a:bodyPr>
          <a:lstStyle/>
          <a:p>
            <a:pPr algn="just"/>
            <a:r>
              <a:rPr lang="en-US" sz="1400" dirty="0">
                <a:latin typeface="Baskerville Old Face" pitchFamily="18" charset="0"/>
              </a:rPr>
              <a:t>People of the church express their opinions in a much heated debate about the persecutions of Amlici and his followers. </a:t>
            </a:r>
          </a:p>
          <a:p>
            <a:pPr algn="just"/>
            <a:r>
              <a:rPr lang="en-US" sz="1400" dirty="0">
                <a:latin typeface="Baskerville Old Face" pitchFamily="18" charset="0"/>
              </a:rPr>
              <a:t>The people express their rights as a voice of the people according to the law. They fear if Amlici gains favor of many he and his followers will deprive them of their rights and privileges of the church, and they fear that Amlici would destroy the church of God.</a:t>
            </a:r>
          </a:p>
        </p:txBody>
      </p:sp>
      <p:sp>
        <p:nvSpPr>
          <p:cNvPr id="207" name="TextBox 206"/>
          <p:cNvSpPr txBox="1"/>
          <p:nvPr/>
        </p:nvSpPr>
        <p:spPr>
          <a:xfrm>
            <a:off x="3429000" y="4724400"/>
            <a:ext cx="5410200" cy="400110"/>
          </a:xfrm>
          <a:prstGeom prst="rect">
            <a:avLst/>
          </a:prstGeom>
          <a:noFill/>
        </p:spPr>
        <p:txBody>
          <a:bodyPr wrap="square" rtlCol="0">
            <a:spAutoFit/>
          </a:bodyPr>
          <a:lstStyle/>
          <a:p>
            <a:pPr algn="ctr"/>
            <a:r>
              <a:rPr lang="en-US" sz="2000" b="1" dirty="0">
                <a:latin typeface="Baskerville Old Face" pitchFamily="18" charset="0"/>
              </a:rPr>
              <a:t>Alma Kills Amlici</a:t>
            </a:r>
          </a:p>
        </p:txBody>
      </p:sp>
      <p:sp>
        <p:nvSpPr>
          <p:cNvPr id="208" name="TextBox 207"/>
          <p:cNvSpPr txBox="1"/>
          <p:nvPr/>
        </p:nvSpPr>
        <p:spPr>
          <a:xfrm>
            <a:off x="3429000" y="5029200"/>
            <a:ext cx="5334000" cy="1815882"/>
          </a:xfrm>
          <a:prstGeom prst="rect">
            <a:avLst/>
          </a:prstGeom>
          <a:noFill/>
        </p:spPr>
        <p:txBody>
          <a:bodyPr wrap="square" rtlCol="0">
            <a:spAutoFit/>
          </a:bodyPr>
          <a:lstStyle/>
          <a:p>
            <a:pPr algn="just"/>
            <a:r>
              <a:rPr lang="en-US" sz="1400" dirty="0">
                <a:latin typeface="Baskerville Old Face" pitchFamily="18" charset="0"/>
              </a:rPr>
              <a:t>Alma fought with Amlici with the sword, face to face. After a long battle, Alma prays, “O Lord, have mercy and spare my life, that I may be an instrument in they hands to save and preserve this people.” With strength Alma kills Amlici. His prayers are heard and he and his people were able to drive back the army of the Lamanites and the </a:t>
            </a:r>
            <a:r>
              <a:rPr lang="en-US" sz="1400" dirty="0" err="1">
                <a:latin typeface="Baskerville Old Face" pitchFamily="18" charset="0"/>
              </a:rPr>
              <a:t>Amlicites</a:t>
            </a:r>
            <a:r>
              <a:rPr lang="en-US" sz="1400" dirty="0">
                <a:latin typeface="Baskerville Old Face" pitchFamily="18" charset="0"/>
              </a:rPr>
              <a:t>. They fled into the wilderness where the bodies of the dead were devoured by beasts, and vultures of the air. There were many bones found in heaps on the earth.  </a:t>
            </a:r>
          </a:p>
        </p:txBody>
      </p:sp>
      <p:sp>
        <p:nvSpPr>
          <p:cNvPr id="209" name="TextBox 208"/>
          <p:cNvSpPr txBox="1"/>
          <p:nvPr/>
        </p:nvSpPr>
        <p:spPr>
          <a:xfrm>
            <a:off x="1524000" y="1"/>
            <a:ext cx="5410200" cy="307777"/>
          </a:xfrm>
          <a:prstGeom prst="rect">
            <a:avLst/>
          </a:prstGeom>
          <a:noFill/>
        </p:spPr>
        <p:txBody>
          <a:bodyPr wrap="square" rtlCol="0">
            <a:spAutoFit/>
          </a:bodyPr>
          <a:lstStyle/>
          <a:p>
            <a:r>
              <a:rPr lang="en-US" sz="1400" b="1" dirty="0">
                <a:latin typeface="Baskerville Old Face" pitchFamily="18" charset="0"/>
              </a:rPr>
              <a:t>Sample</a:t>
            </a:r>
          </a:p>
        </p:txBody>
      </p:sp>
    </p:spTree>
    <p:extLst>
      <p:ext uri="{BB962C8B-B14F-4D97-AF65-F5344CB8AC3E}">
        <p14:creationId xmlns:p14="http://schemas.microsoft.com/office/powerpoint/2010/main" val="275643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childTnLst>
                                </p:cTn>
                              </p:par>
                              <p:par>
                                <p:cTn id="10" presetID="1" presetClass="entr" presetSubtype="0" fill="hold" nodeType="withEffect">
                                  <p:stCondLst>
                                    <p:cond delay="0"/>
                                  </p:stCondLst>
                                  <p:childTnLst>
                                    <p:set>
                                      <p:cBhvr>
                                        <p:cTn id="11" dur="1" fill="hold">
                                          <p:stCondLst>
                                            <p:cond delay="0"/>
                                          </p:stCondLst>
                                        </p:cTn>
                                        <p:tgtEl>
                                          <p:spTgt spid="155"/>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206" grpId="0"/>
      <p:bldP spid="207" grpId="0"/>
      <p:bldP spid="20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ACFB36-D8AD-4112-8D93-E70AAC98A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8" name="TextBox 37"/>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Calling on the Lord for Strength</a:t>
            </a:r>
          </a:p>
        </p:txBody>
      </p:sp>
      <p:sp>
        <p:nvSpPr>
          <p:cNvPr id="393" name="Rectangle 392"/>
          <p:cNvSpPr/>
          <p:nvPr/>
        </p:nvSpPr>
        <p:spPr>
          <a:xfrm>
            <a:off x="1524000" y="3944832"/>
            <a:ext cx="9816860" cy="2862322"/>
          </a:xfrm>
          <a:prstGeom prst="rect">
            <a:avLst/>
          </a:prstGeom>
        </p:spPr>
        <p:txBody>
          <a:bodyPr wrap="square">
            <a:spAutoFit/>
          </a:bodyPr>
          <a:lstStyle/>
          <a:p>
            <a:pPr fontAlgn="base"/>
            <a:r>
              <a:rPr lang="en-US" sz="2000" dirty="0"/>
              <a:t>Why do you think it is important to receive strength from God to stand against wickedness rather than having wicked influences removed completely from our lives?</a:t>
            </a:r>
          </a:p>
          <a:p>
            <a:pPr fontAlgn="base"/>
            <a:endParaRPr lang="en-US" sz="2000" dirty="0"/>
          </a:p>
          <a:p>
            <a:pPr fontAlgn="base"/>
            <a:r>
              <a:rPr lang="en-US" sz="2000" dirty="0"/>
              <a:t>How can you follow Alma’s example when you stand against wickedness?</a:t>
            </a:r>
          </a:p>
          <a:p>
            <a:pPr fontAlgn="base"/>
            <a:endParaRPr lang="en-US" sz="2000" dirty="0"/>
          </a:p>
          <a:p>
            <a:pPr fontAlgn="base"/>
            <a:endParaRPr lang="en-US" sz="2000" dirty="0"/>
          </a:p>
          <a:p>
            <a:pPr fontAlgn="base"/>
            <a:r>
              <a:rPr lang="en-US" sz="2000" dirty="0"/>
              <a:t>How has the Lord strengthened you as you have faced wickedness?</a:t>
            </a:r>
          </a:p>
          <a:p>
            <a:pPr fontAlgn="base"/>
            <a:endParaRPr lang="en-US" sz="2000" dirty="0"/>
          </a:p>
          <a:p>
            <a:pPr fontAlgn="base"/>
            <a:r>
              <a:rPr lang="en-US" sz="2000" dirty="0"/>
              <a:t>What is one way you can stand against wickedness now?</a:t>
            </a:r>
          </a:p>
        </p:txBody>
      </p:sp>
      <p:grpSp>
        <p:nvGrpSpPr>
          <p:cNvPr id="372" name="Group 371"/>
          <p:cNvGrpSpPr/>
          <p:nvPr/>
        </p:nvGrpSpPr>
        <p:grpSpPr>
          <a:xfrm>
            <a:off x="2438400" y="1143000"/>
            <a:ext cx="7315200" cy="2743200"/>
            <a:chOff x="965200" y="2286000"/>
            <a:chExt cx="7315200" cy="2743200"/>
          </a:xfrm>
        </p:grpSpPr>
        <p:grpSp>
          <p:nvGrpSpPr>
            <p:cNvPr id="373" name="Group 18"/>
            <p:cNvGrpSpPr/>
            <p:nvPr/>
          </p:nvGrpSpPr>
          <p:grpSpPr>
            <a:xfrm>
              <a:off x="965200" y="2286000"/>
              <a:ext cx="7315200" cy="2743200"/>
              <a:chOff x="965200" y="2286000"/>
              <a:chExt cx="7379144" cy="2743200"/>
            </a:xfrm>
          </p:grpSpPr>
          <p:sp>
            <p:nvSpPr>
              <p:cNvPr id="391" name="Rectangle 39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5" name="Straight Connector 39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392"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90" name="TextBox 389"/>
            <p:cNvSpPr txBox="1"/>
            <p:nvPr/>
          </p:nvSpPr>
          <p:spPr>
            <a:xfrm>
              <a:off x="1117600" y="2514600"/>
              <a:ext cx="7010400" cy="1754326"/>
            </a:xfrm>
            <a:prstGeom prst="rect">
              <a:avLst/>
            </a:prstGeom>
            <a:noFill/>
          </p:spPr>
          <p:txBody>
            <a:bodyPr wrap="square" rtlCol="0">
              <a:spAutoFit/>
            </a:bodyPr>
            <a:lstStyle/>
            <a:p>
              <a:pPr algn="ctr"/>
              <a:r>
                <a:rPr lang="en-US" sz="3600" b="1" dirty="0">
                  <a:solidFill>
                    <a:schemeClr val="bg1"/>
                  </a:solidFill>
                </a:rPr>
                <a:t>When we call upon God to help us stand against wickedness, He will strengthen us</a:t>
              </a:r>
              <a:endParaRPr lang="en-US" sz="3600" dirty="0">
                <a:solidFill>
                  <a:schemeClr val="bg1"/>
                </a:solidFill>
                <a:latin typeface="Child's Play" pitchFamily="2" charset="0"/>
              </a:endParaRPr>
            </a:p>
          </p:txBody>
        </p:sp>
      </p:grpSp>
    </p:spTree>
    <p:extLst>
      <p:ext uri="{BB962C8B-B14F-4D97-AF65-F5344CB8AC3E}">
        <p14:creationId xmlns:p14="http://schemas.microsoft.com/office/powerpoint/2010/main" val="299067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anim calcmode="lin" valueType="num">
                                      <p:cBhvr>
                                        <p:cTn id="8" dur="1000" fill="hold"/>
                                        <p:tgtEl>
                                          <p:spTgt spid="372"/>
                                        </p:tgtEl>
                                        <p:attrNameLst>
                                          <p:attrName>ppt_x</p:attrName>
                                        </p:attrNameLst>
                                      </p:cBhvr>
                                      <p:tavLst>
                                        <p:tav tm="0">
                                          <p:val>
                                            <p:strVal val="#ppt_x"/>
                                          </p:val>
                                        </p:tav>
                                        <p:tav tm="100000">
                                          <p:val>
                                            <p:strVal val="#ppt_x"/>
                                          </p:val>
                                        </p:tav>
                                      </p:tavLst>
                                    </p:anim>
                                    <p:anim calcmode="lin" valueType="num">
                                      <p:cBhvr>
                                        <p:cTn id="9" dur="1000" fill="hold"/>
                                        <p:tgtEl>
                                          <p:spTgt spid="3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9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9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9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E78480-7070-4017-810A-78FA7714F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2" name="Rectangle 1"/>
          <p:cNvSpPr/>
          <p:nvPr/>
        </p:nvSpPr>
        <p:spPr>
          <a:xfrm>
            <a:off x="1752600" y="1066801"/>
            <a:ext cx="7467600" cy="5078313"/>
          </a:xfrm>
          <a:prstGeom prst="rect">
            <a:avLst/>
          </a:prstGeom>
        </p:spPr>
        <p:txBody>
          <a:bodyPr wrap="square">
            <a:spAutoFit/>
          </a:bodyPr>
          <a:lstStyle/>
          <a:p>
            <a:r>
              <a:rPr lang="en-US" dirty="0"/>
              <a:t>“Knowing why we are tested and what the test is tells us how to get help. We have to go to God. He gives us the commandments. And we will need more than our own strength to keep them.</a:t>
            </a:r>
          </a:p>
          <a:p>
            <a:endParaRPr lang="en-US" dirty="0"/>
          </a:p>
          <a:p>
            <a:r>
              <a:rPr lang="en-US" dirty="0"/>
              <a:t>…The first, the middle, and the last thing to do is to pray. </a:t>
            </a:r>
          </a:p>
          <a:p>
            <a:endParaRPr lang="en-US" dirty="0"/>
          </a:p>
          <a:p>
            <a:r>
              <a:rPr lang="en-US" dirty="0"/>
              <a:t>…Another simple thing to do, which allows God to give us strength, is to feast on the word of God: read and ponder the standard works of the Church and the words of living prophets. </a:t>
            </a:r>
          </a:p>
          <a:p>
            <a:endParaRPr lang="en-US" dirty="0"/>
          </a:p>
          <a:p>
            <a:r>
              <a:rPr lang="en-US" dirty="0"/>
              <a:t>There is a promise of help from God that comes with that daily practice. Faithful study of scriptures brings the Holy Ghost to us. The promise is given in the Book of Mormon, but it applies as well to all the words of God that He has given and will give us through His prophets.</a:t>
            </a:r>
          </a:p>
          <a:p>
            <a:endParaRPr lang="en-US" dirty="0"/>
          </a:p>
          <a:p>
            <a:r>
              <a:rPr lang="en-US" dirty="0"/>
              <a:t>…There is another simple thing to do. The Lord’s Church has been restored, and so any call to serve in it is a call to serve Him.”</a:t>
            </a:r>
          </a:p>
          <a:p>
            <a:r>
              <a:rPr lang="en-US" dirty="0"/>
              <a:t>Henry B. </a:t>
            </a:r>
            <a:r>
              <a:rPr lang="en-US" dirty="0" err="1"/>
              <a:t>Eyring</a:t>
            </a: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Test of Strength</a:t>
            </a:r>
          </a:p>
        </p:txBody>
      </p:sp>
      <p:pic>
        <p:nvPicPr>
          <p:cNvPr id="5" name="Picture 4" descr="Henry B. Eyring.jpg"/>
          <p:cNvPicPr>
            <a:picLocks noChangeAspect="1"/>
          </p:cNvPicPr>
          <p:nvPr/>
        </p:nvPicPr>
        <p:blipFill>
          <a:blip r:embed="rId3" cstate="print"/>
          <a:stretch>
            <a:fillRect/>
          </a:stretch>
        </p:blipFill>
        <p:spPr>
          <a:xfrm>
            <a:off x="8991600" y="4800600"/>
            <a:ext cx="1408176" cy="1755648"/>
          </a:xfrm>
          <a:prstGeom prst="rect">
            <a:avLst/>
          </a:prstGeom>
        </p:spPr>
      </p:pic>
    </p:spTree>
    <p:extLst>
      <p:ext uri="{BB962C8B-B14F-4D97-AF65-F5344CB8AC3E}">
        <p14:creationId xmlns:p14="http://schemas.microsoft.com/office/powerpoint/2010/main" val="200782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BC1EF8-854B-40B0-B4BA-2F7BE29D7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 y="89277"/>
            <a:ext cx="11821064" cy="6740307"/>
          </a:xfrm>
          <a:prstGeom prst="rect">
            <a:avLst/>
          </a:prstGeom>
          <a:noFill/>
        </p:spPr>
        <p:txBody>
          <a:bodyPr wrap="square" rtlCol="0">
            <a:spAutoFit/>
          </a:bodyPr>
          <a:lstStyle/>
          <a:p>
            <a:r>
              <a:rPr lang="en-US" dirty="0"/>
              <a:t>Sources:</a:t>
            </a:r>
          </a:p>
          <a:p>
            <a:endParaRPr lang="en-US" dirty="0"/>
          </a:p>
          <a:p>
            <a:endParaRPr lang="en-US" dirty="0"/>
          </a:p>
          <a:p>
            <a:r>
              <a:rPr lang="en-US" dirty="0"/>
              <a:t>Who’s Who In the Book of Mormon Ed J. </a:t>
            </a:r>
            <a:r>
              <a:rPr lang="en-US" dirty="0" err="1"/>
              <a:t>Pinegar</a:t>
            </a:r>
            <a:r>
              <a:rPr lang="en-US" dirty="0"/>
              <a:t> and Richard J. Allen pgs. 17, 22. 58-59, 112-113, 117,136-137</a:t>
            </a:r>
          </a:p>
          <a:p>
            <a:pPr fontAlgn="base"/>
            <a:r>
              <a:rPr lang="en-US" dirty="0"/>
              <a:t>Truman G Madsen about B.H. Roberts </a:t>
            </a:r>
            <a:r>
              <a:rPr lang="en-US" i="1" dirty="0"/>
              <a:t>Comprehensive History of the Church </a:t>
            </a:r>
            <a:r>
              <a:rPr lang="en-US" dirty="0"/>
              <a:t>(1930), the editor of the seven-volume “documentary” </a:t>
            </a:r>
            <a:r>
              <a:rPr lang="en-US" i="1" dirty="0"/>
              <a:t>History of     the Church </a:t>
            </a:r>
            <a:r>
              <a:rPr lang="en-US" dirty="0"/>
              <a:t>(1902–1932), and the author of the three-volume </a:t>
            </a:r>
            <a:r>
              <a:rPr lang="en-US" i="1" dirty="0"/>
              <a:t>New Witnesses for God </a:t>
            </a:r>
            <a:r>
              <a:rPr lang="en-US" dirty="0"/>
              <a:t>(1909)</a:t>
            </a:r>
          </a:p>
          <a:p>
            <a:r>
              <a:rPr lang="en-US" dirty="0"/>
              <a:t> (Emerson Roy West, </a:t>
            </a:r>
            <a:r>
              <a:rPr lang="en-US" i="1" dirty="0"/>
              <a:t>Profiles of the Presidents,</a:t>
            </a:r>
            <a:r>
              <a:rPr lang="en-US" dirty="0"/>
              <a:t> rev. ed. [Salt Lake City: Deseret Book Co., 1980], p. 90). </a:t>
            </a:r>
          </a:p>
          <a:p>
            <a:r>
              <a:rPr lang="en-US" dirty="0"/>
              <a:t>John Taylor </a:t>
            </a:r>
            <a:r>
              <a:rPr lang="en-US" i="1" dirty="0"/>
              <a:t>The Presidents of the Church: Teacher’s Manual </a:t>
            </a:r>
            <a:r>
              <a:rPr lang="en-US" dirty="0"/>
              <a:t>(Emerson Roy West, </a:t>
            </a:r>
            <a:r>
              <a:rPr lang="en-US" i="1" dirty="0"/>
              <a:t>Profiles of the Presidents,</a:t>
            </a:r>
            <a:r>
              <a:rPr lang="en-US" dirty="0"/>
              <a:t> rev. ed. [Salt Lake City: Deseret Book Co., 1980], p. 90).</a:t>
            </a:r>
          </a:p>
          <a:p>
            <a:r>
              <a:rPr lang="en-US" dirty="0">
                <a:solidFill>
                  <a:srgbClr val="333333"/>
                </a:solidFill>
              </a:rPr>
              <a:t>Dallin H. Oaks, “Reading Church History” [address to Church Educational System religious educators, Aug. 16, 1985], 3</a:t>
            </a:r>
            <a:endParaRPr lang="en-US" dirty="0"/>
          </a:p>
          <a:p>
            <a:r>
              <a:rPr lang="en-US" dirty="0"/>
              <a:t>Joseph Fielding </a:t>
            </a:r>
            <a:r>
              <a:rPr lang="en-US" dirty="0" err="1"/>
              <a:t>McConkie</a:t>
            </a:r>
            <a:r>
              <a:rPr lang="en-US" dirty="0"/>
              <a:t> and Robert L. Millet Doctrinal Commentary on the Book of Mormon Vol. 3 Pgs. 5-8</a:t>
            </a:r>
          </a:p>
          <a:p>
            <a:pPr fontAlgn="base"/>
            <a:r>
              <a:rPr lang="en-US" dirty="0"/>
              <a:t>Truman G. Madsen B. H. Roberts after Fifty Years: Still Witnessing for the Book of Mormon December 1983 Ensign</a:t>
            </a:r>
          </a:p>
          <a:p>
            <a:pPr fontAlgn="base"/>
            <a:r>
              <a:rPr lang="en-US" dirty="0"/>
              <a:t>"Lesson 13: John Taylor—Defender of the Faith," </a:t>
            </a:r>
            <a:r>
              <a:rPr lang="en-US" i="1" dirty="0"/>
              <a:t>The Presidents of the Church: Teacher’s Manual</a:t>
            </a:r>
            <a:r>
              <a:rPr lang="en-US" dirty="0"/>
              <a:t>, (1996)</a:t>
            </a:r>
          </a:p>
          <a:p>
            <a:pPr fontAlgn="base"/>
            <a:r>
              <a:rPr lang="en-US" dirty="0"/>
              <a:t>1889 Official Declaration on Capital Punishment (</a:t>
            </a:r>
            <a:r>
              <a:rPr lang="en-US" dirty="0">
                <a:hlinkClick r:id="rId3"/>
              </a:rPr>
              <a:t>newsroom.lds.org/official-statement/capital-punishment</a:t>
            </a:r>
            <a:r>
              <a:rPr lang="en-US" dirty="0"/>
              <a:t>; accessed July 23, 2012).</a:t>
            </a:r>
          </a:p>
          <a:p>
            <a:pPr fontAlgn="base"/>
            <a:r>
              <a:rPr lang="en-US" dirty="0"/>
              <a:t>Marvin J. Aston Conference Report April 1978, p. 9</a:t>
            </a:r>
          </a:p>
          <a:p>
            <a:pPr fontAlgn="base"/>
            <a:r>
              <a:rPr lang="en-US" dirty="0"/>
              <a:t>David A. </a:t>
            </a:r>
            <a:r>
              <a:rPr lang="en-US" dirty="0" err="1"/>
              <a:t>Bednar</a:t>
            </a:r>
            <a:r>
              <a:rPr lang="en-US" dirty="0"/>
              <a:t> (“Seek Learning by Faith,” </a:t>
            </a:r>
            <a:r>
              <a:rPr lang="en-US" i="1" dirty="0"/>
              <a:t>Ensign,</a:t>
            </a:r>
            <a:r>
              <a:rPr lang="en-US" dirty="0"/>
              <a:t> Sept. 2007, 66–67).</a:t>
            </a:r>
          </a:p>
          <a:p>
            <a:pPr fontAlgn="base"/>
            <a:r>
              <a:rPr lang="en-US" dirty="0"/>
              <a:t>Harold B. Lee (</a:t>
            </a:r>
            <a:r>
              <a:rPr lang="en-US" i="1" dirty="0"/>
              <a:t>Decisions for Successful Living</a:t>
            </a:r>
            <a:r>
              <a:rPr lang="en-US" dirty="0"/>
              <a:t> [1973], 61–62).</a:t>
            </a:r>
          </a:p>
          <a:p>
            <a:pPr fontAlgn="base"/>
            <a:r>
              <a:rPr lang="en-US" dirty="0"/>
              <a:t>Russell M. Nelson(“Face the Future with Faith,” </a:t>
            </a:r>
            <a:r>
              <a:rPr lang="en-US" i="1" dirty="0"/>
              <a:t>Ensign</a:t>
            </a:r>
            <a:r>
              <a:rPr lang="en-US" dirty="0"/>
              <a:t> or </a:t>
            </a:r>
            <a:r>
              <a:rPr lang="en-US" i="1" dirty="0"/>
              <a:t>Liahona,</a:t>
            </a:r>
            <a:r>
              <a:rPr lang="en-US" dirty="0"/>
              <a:t> May 2011, 35–36).</a:t>
            </a:r>
          </a:p>
          <a:p>
            <a:pPr fontAlgn="base"/>
            <a:r>
              <a:rPr lang="en-US" dirty="0"/>
              <a:t>Henry B. </a:t>
            </a:r>
            <a:r>
              <a:rPr lang="en-US" dirty="0" err="1"/>
              <a:t>Eyring</a:t>
            </a:r>
            <a:r>
              <a:rPr lang="en-US" dirty="0"/>
              <a:t> </a:t>
            </a:r>
            <a:r>
              <a:rPr lang="en-US" i="1" dirty="0"/>
              <a:t>In the Strength of the Lord </a:t>
            </a:r>
            <a:r>
              <a:rPr lang="en-US" dirty="0"/>
              <a:t>April 2004 General Conference</a:t>
            </a:r>
          </a:p>
          <a:p>
            <a:pPr fontAlgn="base"/>
            <a:endParaRPr lang="en-US" dirty="0"/>
          </a:p>
          <a:p>
            <a:pPr fontAlgn="base"/>
            <a:endParaRPr lang="en-US" dirty="0"/>
          </a:p>
          <a:p>
            <a:pPr fontAlgn="base"/>
            <a:endParaRPr lang="en-US" dirty="0"/>
          </a:p>
          <a:p>
            <a:endParaRPr lang="en-US" dirty="0"/>
          </a:p>
        </p:txBody>
      </p:sp>
      <p:sp>
        <p:nvSpPr>
          <p:cNvPr id="8" name="Footer Placeholder 14">
            <a:extLst>
              <a:ext uri="{FF2B5EF4-FFF2-40B4-BE49-F238E27FC236}">
                <a16:creationId xmlns:a16="http://schemas.microsoft.com/office/drawing/2014/main" id="{52CF1427-DA03-42C5-AC62-0A0AAF362DB2}"/>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2140643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442A3A2-7235-4F8B-9EA7-BC85B92CDB34}"/>
              </a:ext>
            </a:extLst>
          </p:cNvPr>
          <p:cNvGrpSpPr/>
          <p:nvPr/>
        </p:nvGrpSpPr>
        <p:grpSpPr>
          <a:xfrm>
            <a:off x="0" y="0"/>
            <a:ext cx="12192000" cy="6858000"/>
            <a:chOff x="1524000" y="0"/>
            <a:chExt cx="9144000" cy="6858000"/>
          </a:xfrm>
        </p:grpSpPr>
        <p:sp>
          <p:nvSpPr>
            <p:cNvPr id="2" name="Rectangle 1"/>
            <p:cNvSpPr/>
            <p:nvPr/>
          </p:nvSpPr>
          <p:spPr>
            <a:xfrm>
              <a:off x="1524000" y="0"/>
              <a:ext cx="9144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p:cNvCxnSpPr/>
            <p:nvPr/>
          </p:nvCxnSpPr>
          <p:spPr>
            <a:xfrm>
              <a:off x="1524000" y="1219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57400" y="1"/>
              <a:ext cx="8229600" cy="1200329"/>
            </a:xfrm>
            <a:prstGeom prst="rect">
              <a:avLst/>
            </a:prstGeom>
            <a:noFill/>
          </p:spPr>
          <p:txBody>
            <a:bodyPr wrap="square" rtlCol="0">
              <a:spAutoFit/>
            </a:bodyPr>
            <a:lstStyle/>
            <a:p>
              <a:pPr algn="ctr"/>
              <a:r>
                <a:rPr lang="en-US" sz="7200">
                  <a:latin typeface="English Towne" pitchFamily="2" charset="0"/>
                </a:rPr>
                <a:t>The Daily </a:t>
              </a:r>
              <a:r>
                <a:rPr lang="en-US" sz="7200" dirty="0">
                  <a:latin typeface="English Towne" pitchFamily="2" charset="0"/>
                </a:rPr>
                <a:t>News</a:t>
              </a:r>
            </a:p>
          </p:txBody>
        </p:sp>
        <p:sp>
          <p:nvSpPr>
            <p:cNvPr id="5" name="TextBox 4"/>
            <p:cNvSpPr txBox="1"/>
            <p:nvPr/>
          </p:nvSpPr>
          <p:spPr>
            <a:xfrm>
              <a:off x="1524000" y="1143000"/>
              <a:ext cx="9144000" cy="381000"/>
            </a:xfrm>
            <a:prstGeom prst="rect">
              <a:avLst/>
            </a:prstGeom>
            <a:noFill/>
          </p:spPr>
          <p:txBody>
            <a:bodyPr wrap="square" rtlCol="0">
              <a:spAutoFit/>
            </a:bodyPr>
            <a:lstStyle/>
            <a:p>
              <a:pPr algn="ctr"/>
              <a:r>
                <a:rPr lang="en-US" dirty="0">
                  <a:latin typeface="Baskerville Old Face" pitchFamily="18" charset="0"/>
                </a:rPr>
                <a:t>87 BC</a:t>
              </a:r>
            </a:p>
          </p:txBody>
        </p:sp>
        <p:cxnSp>
          <p:nvCxnSpPr>
            <p:cNvPr id="7" name="Straight Connector 6"/>
            <p:cNvCxnSpPr/>
            <p:nvPr/>
          </p:nvCxnSpPr>
          <p:spPr>
            <a:xfrm>
              <a:off x="1524000" y="1447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24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63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677400" y="914401"/>
              <a:ext cx="990600" cy="307777"/>
            </a:xfrm>
            <a:prstGeom prst="rect">
              <a:avLst/>
            </a:prstGeom>
            <a:noFill/>
          </p:spPr>
          <p:txBody>
            <a:bodyPr wrap="square" rtlCol="0">
              <a:spAutoFit/>
            </a:bodyPr>
            <a:lstStyle/>
            <a:p>
              <a:pPr algn="r"/>
              <a:r>
                <a:rPr lang="en-US" sz="1400" b="1" dirty="0">
                  <a:latin typeface="Baskerville Old Face" pitchFamily="18" charset="0"/>
                </a:rPr>
                <a:t>Page 1</a:t>
              </a:r>
              <a:endParaRPr lang="en-US" sz="1400" dirty="0">
                <a:latin typeface="Baskerville Old Face" pitchFamily="18" charset="0"/>
              </a:endParaRPr>
            </a:p>
          </p:txBody>
        </p:sp>
        <p:sp>
          <p:nvSpPr>
            <p:cNvPr id="16" name="Rectangle 15"/>
            <p:cNvSpPr/>
            <p:nvPr/>
          </p:nvSpPr>
          <p:spPr>
            <a:xfrm>
              <a:off x="3429000" y="1905000"/>
              <a:ext cx="5334000" cy="266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325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Picture 272">
            <a:extLst>
              <a:ext uri="{FF2B5EF4-FFF2-40B4-BE49-F238E27FC236}">
                <a16:creationId xmlns:a16="http://schemas.microsoft.com/office/drawing/2014/main" id="{AF615CEE-A368-470A-ACBC-53D13C750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latin typeface="Bernard MT Condensed" pitchFamily="18" charset="0"/>
              </a:rPr>
              <a:t>Mission Statement</a:t>
            </a:r>
          </a:p>
        </p:txBody>
      </p:sp>
      <p:sp>
        <p:nvSpPr>
          <p:cNvPr id="21" name="Rectangle 20"/>
          <p:cNvSpPr/>
          <p:nvPr/>
        </p:nvSpPr>
        <p:spPr>
          <a:xfrm>
            <a:off x="512617" y="1066800"/>
            <a:ext cx="11402291" cy="3293209"/>
          </a:xfrm>
          <a:prstGeom prst="rect">
            <a:avLst/>
          </a:prstGeom>
        </p:spPr>
        <p:txBody>
          <a:bodyPr wrap="square">
            <a:spAutoFit/>
          </a:bodyPr>
          <a:lstStyle/>
          <a:p>
            <a:r>
              <a:rPr lang="en-US" sz="1600" dirty="0"/>
              <a:t>Although the book of Alma is the longest in the Book of Mormon, it covers a period of only 39 years—approximately 91 B.C. to 52 B.C. The book recounts the first instance of successful missionary labors among the Lamanites. It also highlights the faithfulness of the converted Lamanites in keeping their covenants</a:t>
            </a:r>
          </a:p>
          <a:p>
            <a:endParaRPr lang="en-US" sz="1600" dirty="0"/>
          </a:p>
          <a:p>
            <a:r>
              <a:rPr lang="en-US" sz="1600" dirty="0"/>
              <a:t> The book of Alma includes teachings about the doctrine of foreordination and the ministry of Melchizedek, the power of the word of God, how to develop faith in Jesus Christ, the severity of breaking the law of chastity ,the state of our spirits following death, the doctrines of resurrection and restoration, and the roles of justice and mercy in Heavenly Father’s plan of redemption </a:t>
            </a:r>
          </a:p>
          <a:p>
            <a:endParaRPr lang="en-US" sz="1600" dirty="0"/>
          </a:p>
          <a:p>
            <a:r>
              <a:rPr lang="en-US" sz="1600" dirty="0"/>
              <a:t>This book also contains the Lord’s instructions concerning self-defense and the justification for war</a:t>
            </a:r>
          </a:p>
          <a:p>
            <a:endParaRPr lang="en-US" sz="1600" dirty="0"/>
          </a:p>
          <a:p>
            <a:r>
              <a:rPr lang="en-US" sz="1600" dirty="0"/>
              <a:t>The book’s numerous teachings on the redeeming mission of Jesus Christ contribute to a central purpose of the Book of Mormon, which is to testify “that Jesus is the Christ, the Eternal God”</a:t>
            </a:r>
          </a:p>
          <a:p>
            <a:endParaRPr lang="en-US" sz="1600" dirty="0"/>
          </a:p>
        </p:txBody>
      </p:sp>
      <p:grpSp>
        <p:nvGrpSpPr>
          <p:cNvPr id="22" name="Group 21"/>
          <p:cNvGrpSpPr/>
          <p:nvPr/>
        </p:nvGrpSpPr>
        <p:grpSpPr>
          <a:xfrm>
            <a:off x="1905000" y="4585635"/>
            <a:ext cx="990600" cy="2209800"/>
            <a:chOff x="3429000" y="1066800"/>
            <a:chExt cx="1524000" cy="3766449"/>
          </a:xfrm>
        </p:grpSpPr>
        <p:grpSp>
          <p:nvGrpSpPr>
            <p:cNvPr id="23" name="Group 49"/>
            <p:cNvGrpSpPr/>
            <p:nvPr/>
          </p:nvGrpSpPr>
          <p:grpSpPr>
            <a:xfrm rot="9550070">
              <a:off x="4213978" y="4219465"/>
              <a:ext cx="304800" cy="613784"/>
              <a:chOff x="1295400" y="4546730"/>
              <a:chExt cx="409568" cy="689984"/>
            </a:xfrm>
          </p:grpSpPr>
          <p:sp>
            <p:nvSpPr>
              <p:cNvPr id="83" name="Oval 82"/>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42"/>
            <p:cNvGrpSpPr/>
            <p:nvPr/>
          </p:nvGrpSpPr>
          <p:grpSpPr>
            <a:xfrm rot="15885139">
              <a:off x="3977145" y="4210668"/>
              <a:ext cx="304800" cy="613784"/>
              <a:chOff x="1295400" y="4546730"/>
              <a:chExt cx="409568" cy="689984"/>
            </a:xfrm>
          </p:grpSpPr>
          <p:sp>
            <p:nvSpPr>
              <p:cNvPr id="81" name="Oval 5"/>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rapezoid 24"/>
            <p:cNvSpPr/>
            <p:nvPr/>
          </p:nvSpPr>
          <p:spPr>
            <a:xfrm>
              <a:off x="3685309" y="3384074"/>
              <a:ext cx="1115291" cy="1106055"/>
            </a:xfrm>
            <a:prstGeom prst="trapezoid">
              <a:avLst>
                <a:gd name="adj" fmla="val 13762"/>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244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3657600" y="2051730"/>
              <a:ext cx="1143000" cy="2133600"/>
            </a:xfrm>
            <a:prstGeom prst="trapezoid">
              <a:avLst>
                <a:gd name="adj" fmla="val 23863"/>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86200" y="2127930"/>
              <a:ext cx="685800" cy="525906"/>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909291" y="1867002"/>
              <a:ext cx="609600" cy="5259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0397331">
              <a:off x="4372636" y="2187397"/>
              <a:ext cx="551541" cy="1157352"/>
            </a:xfrm>
            <a:prstGeom prst="trapezoid">
              <a:avLst>
                <a:gd name="adj" fmla="val 35984"/>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296214">
              <a:off x="3544730" y="2182303"/>
              <a:ext cx="511448" cy="1132587"/>
            </a:xfrm>
            <a:prstGeom prst="trapezoid">
              <a:avLst>
                <a:gd name="adj" fmla="val 32075"/>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87694">
              <a:off x="3726428" y="2125747"/>
              <a:ext cx="498368" cy="1764854"/>
            </a:xfrm>
            <a:prstGeom prst="trapezoid">
              <a:avLst>
                <a:gd name="adj" fmla="val 32759"/>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1293170">
              <a:off x="4267801" y="2145148"/>
              <a:ext cx="464197" cy="1744020"/>
            </a:xfrm>
            <a:prstGeom prst="trapezoid">
              <a:avLst>
                <a:gd name="adj" fmla="val 35984"/>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1"/>
            <p:cNvGrpSpPr/>
            <p:nvPr/>
          </p:nvGrpSpPr>
          <p:grpSpPr>
            <a:xfrm rot="21151532">
              <a:off x="4409671" y="1410436"/>
              <a:ext cx="343204" cy="757299"/>
              <a:chOff x="1434718" y="4935165"/>
              <a:chExt cx="343204" cy="757299"/>
            </a:xfrm>
          </p:grpSpPr>
          <p:sp>
            <p:nvSpPr>
              <p:cNvPr id="78" name="Moon 77"/>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9"/>
            <p:cNvGrpSpPr/>
            <p:nvPr/>
          </p:nvGrpSpPr>
          <p:grpSpPr>
            <a:xfrm rot="1653802">
              <a:off x="3690953" y="1480868"/>
              <a:ext cx="343204" cy="757299"/>
              <a:chOff x="1434718" y="4935165"/>
              <a:chExt cx="343204" cy="757299"/>
            </a:xfrm>
          </p:grpSpPr>
          <p:sp>
            <p:nvSpPr>
              <p:cNvPr id="75" name="Moon 74"/>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27"/>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28"/>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14"/>
            <p:cNvSpPr/>
            <p:nvPr/>
          </p:nvSpPr>
          <p:spPr>
            <a:xfrm>
              <a:off x="3810000" y="110652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5412568">
              <a:off x="4013458" y="828675"/>
              <a:ext cx="381000" cy="85725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4358243">
              <a:off x="3899411" y="1137045"/>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5412568">
              <a:off x="4065610" y="757058"/>
              <a:ext cx="223255" cy="85197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5412568">
              <a:off x="3889596" y="983038"/>
              <a:ext cx="217103" cy="48848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5412568">
              <a:off x="4351905" y="1006711"/>
              <a:ext cx="188274" cy="42361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4214603">
              <a:off x="4128820" y="1096021"/>
              <a:ext cx="233489"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4214603">
              <a:off x="4125101" y="1103909"/>
              <a:ext cx="128959" cy="29015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4214603">
              <a:off x="3941218" y="1069196"/>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3904094">
              <a:off x="4052332" y="929465"/>
              <a:ext cx="95325" cy="45237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20210230">
              <a:off x="4404440" y="1144891"/>
              <a:ext cx="106521" cy="33219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890818" y="3982130"/>
              <a:ext cx="609600" cy="164123"/>
              <a:chOff x="553453" y="4798401"/>
              <a:chExt cx="1858183" cy="519282"/>
            </a:xfrm>
          </p:grpSpPr>
          <p:sp>
            <p:nvSpPr>
              <p:cNvPr id="70" name="Frame 69"/>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53"/>
            <p:cNvGrpSpPr/>
            <p:nvPr/>
          </p:nvGrpSpPr>
          <p:grpSpPr>
            <a:xfrm rot="1653802">
              <a:off x="3691791" y="1315553"/>
              <a:ext cx="243277" cy="536804"/>
              <a:chOff x="1434718" y="4935165"/>
              <a:chExt cx="343204" cy="757299"/>
            </a:xfrm>
          </p:grpSpPr>
          <p:sp>
            <p:nvSpPr>
              <p:cNvPr id="67" name="Moon 66"/>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57"/>
            <p:cNvGrpSpPr/>
            <p:nvPr/>
          </p:nvGrpSpPr>
          <p:grpSpPr>
            <a:xfrm rot="20849912">
              <a:off x="4551016" y="1309696"/>
              <a:ext cx="243277" cy="536804"/>
              <a:chOff x="1434718" y="4935165"/>
              <a:chExt cx="343204" cy="757299"/>
            </a:xfrm>
          </p:grpSpPr>
          <p:sp>
            <p:nvSpPr>
              <p:cNvPr id="64" name="Moon 63"/>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ed Rectangle 62"/>
            <p:cNvSpPr/>
            <p:nvPr/>
          </p:nvSpPr>
          <p:spPr>
            <a:xfrm>
              <a:off x="3733800" y="1289729"/>
              <a:ext cx="990600" cy="76201"/>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31"/>
          <p:cNvGrpSpPr/>
          <p:nvPr/>
        </p:nvGrpSpPr>
        <p:grpSpPr>
          <a:xfrm>
            <a:off x="4267200" y="4661835"/>
            <a:ext cx="914400" cy="2133600"/>
            <a:chOff x="5715000" y="1143000"/>
            <a:chExt cx="1978594" cy="4664894"/>
          </a:xfrm>
        </p:grpSpPr>
        <p:sp>
          <p:nvSpPr>
            <p:cNvPr id="86"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64"/>
            <p:cNvGrpSpPr/>
            <p:nvPr/>
          </p:nvGrpSpPr>
          <p:grpSpPr>
            <a:xfrm flipH="1">
              <a:off x="6248400" y="3573101"/>
              <a:ext cx="1230923" cy="1384466"/>
              <a:chOff x="7543801" y="3581401"/>
              <a:chExt cx="1066799" cy="1066800"/>
            </a:xfrm>
          </p:grpSpPr>
          <p:sp>
            <p:nvSpPr>
              <p:cNvPr id="133" name="Rounded Rectangle 132"/>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62"/>
              <p:cNvGrpSpPr/>
              <p:nvPr/>
            </p:nvGrpSpPr>
            <p:grpSpPr>
              <a:xfrm>
                <a:off x="7543801" y="3581401"/>
                <a:ext cx="457200" cy="1066800"/>
                <a:chOff x="6827799" y="4800600"/>
                <a:chExt cx="868401" cy="2043177"/>
              </a:xfrm>
              <a:solidFill>
                <a:srgbClr val="D98A33"/>
              </a:solidFill>
            </p:grpSpPr>
            <p:sp>
              <p:nvSpPr>
                <p:cNvPr id="135" name="Double Wave 134"/>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188"/>
            <p:cNvGrpSpPr/>
            <p:nvPr/>
          </p:nvGrpSpPr>
          <p:grpSpPr>
            <a:xfrm>
              <a:off x="6019800" y="5173301"/>
              <a:ext cx="1447800" cy="289560"/>
              <a:chOff x="2286000" y="6019800"/>
              <a:chExt cx="3048000" cy="609600"/>
            </a:xfrm>
          </p:grpSpPr>
          <p:grpSp>
            <p:nvGrpSpPr>
              <p:cNvPr id="118" name="Group 175"/>
              <p:cNvGrpSpPr/>
              <p:nvPr/>
            </p:nvGrpSpPr>
            <p:grpSpPr>
              <a:xfrm>
                <a:off x="2286000" y="6019800"/>
                <a:ext cx="609600" cy="609600"/>
                <a:chOff x="2286000" y="6019800"/>
                <a:chExt cx="609600" cy="609600"/>
              </a:xfrm>
            </p:grpSpPr>
            <p:sp>
              <p:nvSpPr>
                <p:cNvPr id="131" name="Quad Arrow Callout 13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ross 13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76"/>
              <p:cNvGrpSpPr/>
              <p:nvPr/>
            </p:nvGrpSpPr>
            <p:grpSpPr>
              <a:xfrm>
                <a:off x="2895600" y="6019800"/>
                <a:ext cx="609600" cy="609600"/>
                <a:chOff x="2286000" y="6019800"/>
                <a:chExt cx="609600" cy="609600"/>
              </a:xfrm>
            </p:grpSpPr>
            <p:sp>
              <p:nvSpPr>
                <p:cNvPr id="129" name="Quad Arrow Callout 12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ross 12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79"/>
              <p:cNvGrpSpPr/>
              <p:nvPr/>
            </p:nvGrpSpPr>
            <p:grpSpPr>
              <a:xfrm>
                <a:off x="3505200" y="6019800"/>
                <a:ext cx="609600" cy="609600"/>
                <a:chOff x="2286000" y="6019800"/>
                <a:chExt cx="609600" cy="609600"/>
              </a:xfrm>
            </p:grpSpPr>
            <p:sp>
              <p:nvSpPr>
                <p:cNvPr id="127" name="Quad Arrow Callout 12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ross 12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82"/>
              <p:cNvGrpSpPr/>
              <p:nvPr/>
            </p:nvGrpSpPr>
            <p:grpSpPr>
              <a:xfrm>
                <a:off x="4114800" y="6019800"/>
                <a:ext cx="609600" cy="609600"/>
                <a:chOff x="2286000" y="6019800"/>
                <a:chExt cx="609600" cy="609600"/>
              </a:xfrm>
            </p:grpSpPr>
            <p:sp>
              <p:nvSpPr>
                <p:cNvPr id="125" name="Quad Arrow Callout 12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ross 12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85"/>
              <p:cNvGrpSpPr/>
              <p:nvPr/>
            </p:nvGrpSpPr>
            <p:grpSpPr>
              <a:xfrm>
                <a:off x="4724400" y="6019800"/>
                <a:ext cx="609600" cy="609600"/>
                <a:chOff x="2286000" y="6019800"/>
                <a:chExt cx="609600" cy="609600"/>
              </a:xfrm>
            </p:grpSpPr>
            <p:sp>
              <p:nvSpPr>
                <p:cNvPr id="123" name="Quad Arrow Callout 12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ross 12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89"/>
            <p:cNvGrpSpPr/>
            <p:nvPr/>
          </p:nvGrpSpPr>
          <p:grpSpPr>
            <a:xfrm>
              <a:off x="6172200" y="1357767"/>
              <a:ext cx="1054396" cy="210879"/>
              <a:chOff x="2286000" y="6019800"/>
              <a:chExt cx="3048000" cy="609600"/>
            </a:xfrm>
          </p:grpSpPr>
          <p:grpSp>
            <p:nvGrpSpPr>
              <p:cNvPr id="103" name="Group 175"/>
              <p:cNvGrpSpPr/>
              <p:nvPr/>
            </p:nvGrpSpPr>
            <p:grpSpPr>
              <a:xfrm>
                <a:off x="2286000" y="6019800"/>
                <a:ext cx="609600" cy="609600"/>
                <a:chOff x="2286000" y="6019800"/>
                <a:chExt cx="609600" cy="609600"/>
              </a:xfrm>
            </p:grpSpPr>
            <p:sp>
              <p:nvSpPr>
                <p:cNvPr id="116" name="Quad Arrow Callout 11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ross 11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76"/>
              <p:cNvGrpSpPr/>
              <p:nvPr/>
            </p:nvGrpSpPr>
            <p:grpSpPr>
              <a:xfrm>
                <a:off x="2895600" y="6019800"/>
                <a:ext cx="609600" cy="609600"/>
                <a:chOff x="2286000" y="6019800"/>
                <a:chExt cx="609600" cy="609600"/>
              </a:xfrm>
            </p:grpSpPr>
            <p:sp>
              <p:nvSpPr>
                <p:cNvPr id="114" name="Quad Arrow Callout 11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ross 11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79"/>
              <p:cNvGrpSpPr/>
              <p:nvPr/>
            </p:nvGrpSpPr>
            <p:grpSpPr>
              <a:xfrm>
                <a:off x="3505200" y="6019800"/>
                <a:ext cx="609600" cy="609600"/>
                <a:chOff x="2286000" y="6019800"/>
                <a:chExt cx="609600" cy="609600"/>
              </a:xfrm>
            </p:grpSpPr>
            <p:sp>
              <p:nvSpPr>
                <p:cNvPr id="112" name="Quad Arrow Callout 11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ross 11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82"/>
              <p:cNvGrpSpPr/>
              <p:nvPr/>
            </p:nvGrpSpPr>
            <p:grpSpPr>
              <a:xfrm>
                <a:off x="4114800" y="6019800"/>
                <a:ext cx="609600" cy="609600"/>
                <a:chOff x="2286000" y="6019800"/>
                <a:chExt cx="609600" cy="609600"/>
              </a:xfrm>
            </p:grpSpPr>
            <p:sp>
              <p:nvSpPr>
                <p:cNvPr id="110" name="Quad Arrow Callout 10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ross 11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85"/>
              <p:cNvGrpSpPr/>
              <p:nvPr/>
            </p:nvGrpSpPr>
            <p:grpSpPr>
              <a:xfrm>
                <a:off x="4724400" y="6019800"/>
                <a:ext cx="609600" cy="609600"/>
                <a:chOff x="2286000" y="6019800"/>
                <a:chExt cx="609600" cy="609600"/>
              </a:xfrm>
            </p:grpSpPr>
            <p:sp>
              <p:nvSpPr>
                <p:cNvPr id="108" name="Quad Arrow Callout 10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ross 10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8" name="Group 137"/>
          <p:cNvGrpSpPr/>
          <p:nvPr/>
        </p:nvGrpSpPr>
        <p:grpSpPr>
          <a:xfrm>
            <a:off x="3200401" y="4585635"/>
            <a:ext cx="972845" cy="2133600"/>
            <a:chOff x="2971800" y="685800"/>
            <a:chExt cx="1353845" cy="2971800"/>
          </a:xfrm>
        </p:grpSpPr>
        <p:sp>
          <p:nvSpPr>
            <p:cNvPr id="139" name="Oval 138"/>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Manual Operation 139"/>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Manual Operation 141"/>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Extract 147"/>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Pentagon 151"/>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entagon 157"/>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entagon 158"/>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entagon 159"/>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entagon 160"/>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entagon 161"/>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9220201" y="4585636"/>
            <a:ext cx="1032521" cy="2272365"/>
            <a:chOff x="2879204" y="381000"/>
            <a:chExt cx="1642121" cy="2958165"/>
          </a:xfrm>
        </p:grpSpPr>
        <p:sp>
          <p:nvSpPr>
            <p:cNvPr id="164" name="Oval 163"/>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42"/>
            <p:cNvGrpSpPr/>
            <p:nvPr/>
          </p:nvGrpSpPr>
          <p:grpSpPr>
            <a:xfrm>
              <a:off x="3048000" y="381000"/>
              <a:ext cx="1365913" cy="712342"/>
              <a:chOff x="5207746" y="545873"/>
              <a:chExt cx="1365913" cy="712342"/>
            </a:xfrm>
          </p:grpSpPr>
          <p:sp>
            <p:nvSpPr>
              <p:cNvPr id="188" name="Moon 187"/>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47"/>
            <p:cNvGrpSpPr/>
            <p:nvPr/>
          </p:nvGrpSpPr>
          <p:grpSpPr>
            <a:xfrm rot="19629613">
              <a:off x="3963188" y="2268102"/>
              <a:ext cx="558137" cy="210690"/>
              <a:chOff x="5638800" y="2514600"/>
              <a:chExt cx="1810870" cy="304800"/>
            </a:xfrm>
          </p:grpSpPr>
          <p:sp>
            <p:nvSpPr>
              <p:cNvPr id="184" name="Left-Right-Up Arrow 183"/>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eft-Right-Up Arrow 184"/>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Left-Right-Up Arrow 186"/>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9" name="Group 48"/>
            <p:cNvGrpSpPr/>
            <p:nvPr/>
          </p:nvGrpSpPr>
          <p:grpSpPr>
            <a:xfrm rot="2421609">
              <a:off x="2879204" y="2109670"/>
              <a:ext cx="419984" cy="210690"/>
              <a:chOff x="5638800" y="2514600"/>
              <a:chExt cx="1362635" cy="304800"/>
            </a:xfrm>
          </p:grpSpPr>
          <p:sp>
            <p:nvSpPr>
              <p:cNvPr id="181" name="Left-Right-Up Arrow 180"/>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0" name="Trapezoid 179"/>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10"/>
          <p:cNvGrpSpPr/>
          <p:nvPr/>
        </p:nvGrpSpPr>
        <p:grpSpPr>
          <a:xfrm>
            <a:off x="5334000" y="4738035"/>
            <a:ext cx="914400" cy="1981200"/>
            <a:chOff x="4419600" y="660472"/>
            <a:chExt cx="2286000" cy="4774178"/>
          </a:xfrm>
        </p:grpSpPr>
        <p:sp>
          <p:nvSpPr>
            <p:cNvPr id="196" name="Oval 195"/>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87"/>
            <p:cNvGrpSpPr/>
            <p:nvPr/>
          </p:nvGrpSpPr>
          <p:grpSpPr>
            <a:xfrm rot="1905584" flipH="1">
              <a:off x="5104960" y="4411402"/>
              <a:ext cx="549476" cy="1023248"/>
              <a:chOff x="6213924" y="4956136"/>
              <a:chExt cx="549476" cy="1023248"/>
            </a:xfrm>
          </p:grpSpPr>
          <p:sp>
            <p:nvSpPr>
              <p:cNvPr id="231" name="Oval 230"/>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86"/>
            <p:cNvGrpSpPr/>
            <p:nvPr/>
          </p:nvGrpSpPr>
          <p:grpSpPr>
            <a:xfrm rot="19694416">
              <a:off x="5715000" y="4343400"/>
              <a:ext cx="549476" cy="1023248"/>
              <a:chOff x="6213924" y="4956136"/>
              <a:chExt cx="549476" cy="1023248"/>
            </a:xfrm>
          </p:grpSpPr>
          <p:sp>
            <p:nvSpPr>
              <p:cNvPr id="229" name="Oval 228"/>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Trapezoid 199"/>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79"/>
            <p:cNvGrpSpPr/>
            <p:nvPr/>
          </p:nvGrpSpPr>
          <p:grpSpPr>
            <a:xfrm>
              <a:off x="4835373" y="3124200"/>
              <a:ext cx="1665512" cy="1752600"/>
              <a:chOff x="4909631" y="1905000"/>
              <a:chExt cx="1743656" cy="1752600"/>
            </a:xfrm>
          </p:grpSpPr>
          <p:sp>
            <p:nvSpPr>
              <p:cNvPr id="224" name="Moon 223"/>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Isosceles Triangle 203"/>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 Diagonal Corner Rectangle 205"/>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 Diagonal Corner Rectangle 206"/>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 Diagonal Corner Rectangle 207"/>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109"/>
            <p:cNvGrpSpPr/>
            <p:nvPr/>
          </p:nvGrpSpPr>
          <p:grpSpPr>
            <a:xfrm>
              <a:off x="4708161" y="1045564"/>
              <a:ext cx="1600200" cy="381000"/>
              <a:chOff x="6858000" y="914400"/>
              <a:chExt cx="1752600" cy="533400"/>
            </a:xfrm>
          </p:grpSpPr>
          <p:sp>
            <p:nvSpPr>
              <p:cNvPr id="210" name="Rounded Rectangle 209"/>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108"/>
              <p:cNvGrpSpPr/>
              <p:nvPr/>
            </p:nvGrpSpPr>
            <p:grpSpPr>
              <a:xfrm>
                <a:off x="6880485" y="973111"/>
                <a:ext cx="1676400" cy="457200"/>
                <a:chOff x="5791200" y="5562600"/>
                <a:chExt cx="5025452" cy="1182974"/>
              </a:xfrm>
            </p:grpSpPr>
            <p:grpSp>
              <p:nvGrpSpPr>
                <p:cNvPr id="212" name="Group 99"/>
                <p:cNvGrpSpPr/>
                <p:nvPr/>
              </p:nvGrpSpPr>
              <p:grpSpPr>
                <a:xfrm>
                  <a:off x="5791200" y="5562600"/>
                  <a:ext cx="1524000" cy="1156741"/>
                  <a:chOff x="5791200" y="5562600"/>
                  <a:chExt cx="1524000" cy="1156741"/>
                </a:xfrm>
              </p:grpSpPr>
              <p:sp>
                <p:nvSpPr>
                  <p:cNvPr id="221" name="L-Shape 220"/>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L-Shape 221"/>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00"/>
                <p:cNvGrpSpPr/>
                <p:nvPr/>
              </p:nvGrpSpPr>
              <p:grpSpPr>
                <a:xfrm>
                  <a:off x="7522564" y="5581338"/>
                  <a:ext cx="1524000" cy="1156741"/>
                  <a:chOff x="5791200" y="5562600"/>
                  <a:chExt cx="1524000" cy="1156741"/>
                </a:xfrm>
              </p:grpSpPr>
              <p:sp>
                <p:nvSpPr>
                  <p:cNvPr id="218" name="L-Shape 217"/>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Shape 21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04"/>
                <p:cNvGrpSpPr/>
                <p:nvPr/>
              </p:nvGrpSpPr>
              <p:grpSpPr>
                <a:xfrm>
                  <a:off x="9292652" y="5588833"/>
                  <a:ext cx="1524000" cy="1156741"/>
                  <a:chOff x="5791200" y="5562600"/>
                  <a:chExt cx="1524000" cy="1156741"/>
                </a:xfrm>
              </p:grpSpPr>
              <p:sp>
                <p:nvSpPr>
                  <p:cNvPr id="215" name="L-Shape 214"/>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L-Shape 215"/>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33" name="Group 232"/>
          <p:cNvGrpSpPr/>
          <p:nvPr/>
        </p:nvGrpSpPr>
        <p:grpSpPr>
          <a:xfrm>
            <a:off x="6477000" y="4661835"/>
            <a:ext cx="838200" cy="1981200"/>
            <a:chOff x="990600" y="1869556"/>
            <a:chExt cx="1625545" cy="3815989"/>
          </a:xfrm>
        </p:grpSpPr>
        <p:sp>
          <p:nvSpPr>
            <p:cNvPr id="234" name="Oval 233"/>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loud 240"/>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loud 241"/>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Hexagon 242"/>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Isosceles Triangle 244"/>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74"/>
            <p:cNvGrpSpPr/>
            <p:nvPr/>
          </p:nvGrpSpPr>
          <p:grpSpPr>
            <a:xfrm rot="5400000">
              <a:off x="1282428" y="3525465"/>
              <a:ext cx="762000" cy="152400"/>
              <a:chOff x="4038600" y="287312"/>
              <a:chExt cx="5102902" cy="474688"/>
            </a:xfrm>
          </p:grpSpPr>
          <p:sp>
            <p:nvSpPr>
              <p:cNvPr id="269" name="Quad Arrow Callout 268"/>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Callout 269"/>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Quad Arrow Callout 270"/>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Quad Arrow Callout 271"/>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79"/>
            <p:cNvGrpSpPr/>
            <p:nvPr/>
          </p:nvGrpSpPr>
          <p:grpSpPr>
            <a:xfrm rot="5400000">
              <a:off x="1587228" y="3525465"/>
              <a:ext cx="762000" cy="152400"/>
              <a:chOff x="4038600" y="287312"/>
              <a:chExt cx="5102902" cy="474688"/>
            </a:xfrm>
          </p:grpSpPr>
          <p:sp>
            <p:nvSpPr>
              <p:cNvPr id="265" name="Quad Arrow Callout 264"/>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Quad Arrow Callout 265"/>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Quad Arrow Callout 266"/>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Quad Arrow Callout 267"/>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84"/>
            <p:cNvGrpSpPr/>
            <p:nvPr/>
          </p:nvGrpSpPr>
          <p:grpSpPr>
            <a:xfrm rot="5400000">
              <a:off x="1621079" y="3720214"/>
              <a:ext cx="386690" cy="149593"/>
              <a:chOff x="5257800" y="296056"/>
              <a:chExt cx="2589551" cy="465944"/>
            </a:xfrm>
          </p:grpSpPr>
          <p:sp>
            <p:nvSpPr>
              <p:cNvPr id="263" name="Quad Arrow Callout 262"/>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Quad Arrow Callout 263"/>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9" name="Oval 248"/>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68"/>
            <p:cNvGrpSpPr/>
            <p:nvPr/>
          </p:nvGrpSpPr>
          <p:grpSpPr>
            <a:xfrm>
              <a:off x="1358628" y="4135065"/>
              <a:ext cx="990600" cy="838200"/>
              <a:chOff x="5715000" y="5771234"/>
              <a:chExt cx="1154507" cy="1086766"/>
            </a:xfrm>
          </p:grpSpPr>
          <p:sp>
            <p:nvSpPr>
              <p:cNvPr id="258" name="Wave 257"/>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67"/>
              <p:cNvGrpSpPr/>
              <p:nvPr/>
            </p:nvGrpSpPr>
            <p:grpSpPr>
              <a:xfrm>
                <a:off x="5715000" y="5771234"/>
                <a:ext cx="1154507" cy="1086766"/>
                <a:chOff x="1205362" y="4212084"/>
                <a:chExt cx="1154507" cy="1086766"/>
              </a:xfrm>
            </p:grpSpPr>
            <p:sp>
              <p:nvSpPr>
                <p:cNvPr id="260"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Wave 260"/>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1" name="Cloud 250"/>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91"/>
            <p:cNvGrpSpPr/>
            <p:nvPr/>
          </p:nvGrpSpPr>
          <p:grpSpPr>
            <a:xfrm>
              <a:off x="1413492" y="2129481"/>
              <a:ext cx="762000" cy="152400"/>
              <a:chOff x="4038600" y="287312"/>
              <a:chExt cx="5102902" cy="474688"/>
            </a:xfrm>
          </p:grpSpPr>
          <p:sp>
            <p:nvSpPr>
              <p:cNvPr id="254" name="Quad Arrow Callout 25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Quad Arrow Callout 25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Quad Arrow Callout 25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Callout 25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2096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2000"/>
                                        <p:tgtEl>
                                          <p:spTgt spid="22"/>
                                        </p:tgtEl>
                                      </p:cBhvr>
                                    </p:animEffect>
                                  </p:childTnLst>
                                </p:cTn>
                              </p:par>
                              <p:par>
                                <p:cTn id="10" presetID="10" presetClass="entr" presetSubtype="0" fill="hold" nodeType="with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2000"/>
                                        <p:tgtEl>
                                          <p:spTgt spid="138"/>
                                        </p:tgtEl>
                                      </p:cBhvr>
                                    </p:animEffect>
                                  </p:childTnLst>
                                </p:cTn>
                              </p:par>
                              <p:par>
                                <p:cTn id="13" presetID="10"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2000"/>
                                        <p:tgtEl>
                                          <p:spTgt spid="85"/>
                                        </p:tgtEl>
                                      </p:cBhvr>
                                    </p:animEffect>
                                  </p:childTnLst>
                                </p:cTn>
                              </p:par>
                              <p:par>
                                <p:cTn id="16" presetID="10" presetClass="entr" presetSubtype="0" fill="hold" nodeType="withEffect">
                                  <p:stCondLst>
                                    <p:cond delay="0"/>
                                  </p:stCondLst>
                                  <p:childTnLst>
                                    <p:set>
                                      <p:cBhvr>
                                        <p:cTn id="17" dur="1" fill="hold">
                                          <p:stCondLst>
                                            <p:cond delay="0"/>
                                          </p:stCondLst>
                                        </p:cTn>
                                        <p:tgtEl>
                                          <p:spTgt spid="195"/>
                                        </p:tgtEl>
                                        <p:attrNameLst>
                                          <p:attrName>style.visibility</p:attrName>
                                        </p:attrNameLst>
                                      </p:cBhvr>
                                      <p:to>
                                        <p:strVal val="visible"/>
                                      </p:to>
                                    </p:set>
                                    <p:animEffect transition="in" filter="fade">
                                      <p:cBhvr>
                                        <p:cTn id="18" dur="2000"/>
                                        <p:tgtEl>
                                          <p:spTgt spid="195"/>
                                        </p:tgtEl>
                                      </p:cBhvr>
                                    </p:animEffect>
                                  </p:childTnLst>
                                </p:cTn>
                              </p:par>
                              <p:par>
                                <p:cTn id="19" presetID="10" presetClass="entr" presetSubtype="0" fill="hold" nodeType="withEffect">
                                  <p:stCondLst>
                                    <p:cond delay="0"/>
                                  </p:stCondLst>
                                  <p:childTnLst>
                                    <p:set>
                                      <p:cBhvr>
                                        <p:cTn id="20" dur="1" fill="hold">
                                          <p:stCondLst>
                                            <p:cond delay="0"/>
                                          </p:stCondLst>
                                        </p:cTn>
                                        <p:tgtEl>
                                          <p:spTgt spid="233"/>
                                        </p:tgtEl>
                                        <p:attrNameLst>
                                          <p:attrName>style.visibility</p:attrName>
                                        </p:attrNameLst>
                                      </p:cBhvr>
                                      <p:to>
                                        <p:strVal val="visible"/>
                                      </p:to>
                                    </p:set>
                                    <p:animEffect transition="in" filter="fade">
                                      <p:cBhvr>
                                        <p:cTn id="21" dur="2000"/>
                                        <p:tgtEl>
                                          <p:spTgt spid="233"/>
                                        </p:tgtEl>
                                      </p:cBhvr>
                                    </p:animEffect>
                                  </p:childTnLst>
                                </p:cTn>
                              </p:par>
                              <p:par>
                                <p:cTn id="22" presetID="10" presetClass="entr" presetSubtype="0" fill="hold" nodeType="withEffect">
                                  <p:stCondLst>
                                    <p:cond delay="0"/>
                                  </p:stCondLst>
                                  <p:childTnLst>
                                    <p:set>
                                      <p:cBhvr>
                                        <p:cTn id="23" dur="1" fill="hold">
                                          <p:stCondLst>
                                            <p:cond delay="0"/>
                                          </p:stCondLst>
                                        </p:cTn>
                                        <p:tgtEl>
                                          <p:spTgt spid="163"/>
                                        </p:tgtEl>
                                        <p:attrNameLst>
                                          <p:attrName>style.visibility</p:attrName>
                                        </p:attrNameLst>
                                      </p:cBhvr>
                                      <p:to>
                                        <p:strVal val="visible"/>
                                      </p:to>
                                    </p:set>
                                    <p:animEffect transition="in" filter="fade">
                                      <p:cBhvr>
                                        <p:cTn id="24" dur="2000"/>
                                        <p:tgtEl>
                                          <p:spTgt spid="16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C4754AD-91EE-4AD8-8CC6-005FC2680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latin typeface="Bernard MT Condensed" pitchFamily="18" charset="0"/>
              </a:rPr>
              <a:t>Nehor</a:t>
            </a:r>
          </a:p>
        </p:txBody>
      </p:sp>
      <p:grpSp>
        <p:nvGrpSpPr>
          <p:cNvPr id="2" name="Group 6"/>
          <p:cNvGrpSpPr/>
          <p:nvPr/>
        </p:nvGrpSpPr>
        <p:grpSpPr>
          <a:xfrm>
            <a:off x="9403594" y="1664634"/>
            <a:ext cx="2207194" cy="4544396"/>
            <a:chOff x="3962400" y="1143000"/>
            <a:chExt cx="1978594" cy="4544396"/>
          </a:xfrm>
        </p:grpSpPr>
        <p:sp>
          <p:nvSpPr>
            <p:cNvPr id="8" name="Oval 2"/>
            <p:cNvSpPr/>
            <p:nvPr/>
          </p:nvSpPr>
          <p:spPr>
            <a:xfrm rot="1267050">
              <a:off x="4539126" y="4933829"/>
              <a:ext cx="456113" cy="748528"/>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394983">
              <a:off x="4979207" y="4938868"/>
              <a:ext cx="456113" cy="748528"/>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6"/>
            <p:cNvSpPr/>
            <p:nvPr/>
          </p:nvSpPr>
          <p:spPr>
            <a:xfrm>
              <a:off x="4267200" y="3505200"/>
              <a:ext cx="1436077" cy="1773529"/>
            </a:xfrm>
            <a:prstGeom prst="trapezoid">
              <a:avLst>
                <a:gd name="adj" fmla="val 2547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74"/>
            <p:cNvGrpSpPr/>
            <p:nvPr/>
          </p:nvGrpSpPr>
          <p:grpSpPr>
            <a:xfrm>
              <a:off x="4572000" y="2514600"/>
              <a:ext cx="762000" cy="1600200"/>
              <a:chOff x="6629400" y="2667000"/>
              <a:chExt cx="762000" cy="1600200"/>
            </a:xfrm>
          </p:grpSpPr>
          <p:sp>
            <p:nvSpPr>
              <p:cNvPr id="33" name="Oval 32"/>
              <p:cNvSpPr/>
              <p:nvPr/>
            </p:nvSpPr>
            <p:spPr>
              <a:xfrm>
                <a:off x="6705600" y="2743200"/>
                <a:ext cx="533400" cy="15240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a:off x="6629400" y="2743200"/>
                <a:ext cx="381000" cy="1524000"/>
              </a:xfrm>
              <a:prstGeom prst="moon">
                <a:avLst>
                  <a:gd name="adj" fmla="val 8151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0800000">
                <a:off x="7010400" y="2743200"/>
                <a:ext cx="381000" cy="1447800"/>
              </a:xfrm>
              <a:prstGeom prst="moon">
                <a:avLst>
                  <a:gd name="adj" fmla="val 8151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6781800" y="2667000"/>
                <a:ext cx="457200" cy="609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86"/>
            <p:cNvGrpSpPr/>
            <p:nvPr/>
          </p:nvGrpSpPr>
          <p:grpSpPr>
            <a:xfrm>
              <a:off x="4495800" y="3581400"/>
              <a:ext cx="990600" cy="533400"/>
              <a:chOff x="6324600" y="2362200"/>
              <a:chExt cx="990600" cy="457200"/>
            </a:xfrm>
          </p:grpSpPr>
          <p:sp>
            <p:nvSpPr>
              <p:cNvPr id="22" name="Rounded Rectangle 21"/>
              <p:cNvSpPr/>
              <p:nvPr/>
            </p:nvSpPr>
            <p:spPr>
              <a:xfrm>
                <a:off x="6324600" y="2362200"/>
                <a:ext cx="990600" cy="4572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85"/>
              <p:cNvGrpSpPr/>
              <p:nvPr/>
            </p:nvGrpSpPr>
            <p:grpSpPr>
              <a:xfrm>
                <a:off x="6324600" y="2362200"/>
                <a:ext cx="990600" cy="457200"/>
                <a:chOff x="6248400" y="3733800"/>
                <a:chExt cx="2514600" cy="1143000"/>
              </a:xfrm>
            </p:grpSpPr>
            <p:sp>
              <p:nvSpPr>
                <p:cNvPr id="24" name="Notched Right Arrow 23"/>
                <p:cNvSpPr/>
                <p:nvPr/>
              </p:nvSpPr>
              <p:spPr>
                <a:xfrm rot="5400000">
                  <a:off x="6172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Notched Right Arrow 24"/>
                <p:cNvSpPr/>
                <p:nvPr/>
              </p:nvSpPr>
              <p:spPr>
                <a:xfrm rot="16200000">
                  <a:off x="6934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otched Right Arrow 25"/>
                <p:cNvSpPr/>
                <p:nvPr/>
              </p:nvSpPr>
              <p:spPr>
                <a:xfrm rot="5400000">
                  <a:off x="7696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6553200" y="40386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7315200" y="39624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8077200" y="40386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6629400" y="4191000"/>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7377545" y="4105564"/>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8167254" y="4167909"/>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Cloud 12"/>
            <p:cNvSpPr/>
            <p:nvPr/>
          </p:nvSpPr>
          <p:spPr>
            <a:xfrm rot="17861674">
              <a:off x="4266536" y="1305631"/>
              <a:ext cx="1310157" cy="1274937"/>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2"/>
            <p:cNvSpPr/>
            <p:nvPr/>
          </p:nvSpPr>
          <p:spPr>
            <a:xfrm rot="20847300">
              <a:off x="5554229" y="343943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
            <p:cNvSpPr/>
            <p:nvPr/>
          </p:nvSpPr>
          <p:spPr>
            <a:xfrm>
              <a:off x="3962400" y="3557797"/>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4"/>
            <p:cNvSpPr/>
            <p:nvPr/>
          </p:nvSpPr>
          <p:spPr>
            <a:xfrm rot="19975199">
              <a:off x="5077992" y="2250175"/>
              <a:ext cx="666750" cy="1671083"/>
            </a:xfrm>
            <a:prstGeom prst="trapezoid">
              <a:avLst>
                <a:gd name="adj" fmla="val 3413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5"/>
            <p:cNvSpPr/>
            <p:nvPr/>
          </p:nvSpPr>
          <p:spPr>
            <a:xfrm rot="1327004">
              <a:off x="4176248" y="2402632"/>
              <a:ext cx="666750" cy="1671083"/>
            </a:xfrm>
            <a:prstGeom prst="trapezoid">
              <a:avLst>
                <a:gd name="adj" fmla="val 3413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gular Pentagon 17"/>
            <p:cNvSpPr/>
            <p:nvPr/>
          </p:nvSpPr>
          <p:spPr>
            <a:xfrm rot="10800000">
              <a:off x="4495800" y="1447800"/>
              <a:ext cx="914400" cy="12954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4648200" y="2362200"/>
              <a:ext cx="609600" cy="457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00600" y="2438400"/>
              <a:ext cx="274027"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4440556" y="1143000"/>
              <a:ext cx="914400" cy="6858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98695250-8B8A-426C-BF7D-F3A481817430}"/>
              </a:ext>
            </a:extLst>
          </p:cNvPr>
          <p:cNvSpPr txBox="1"/>
          <p:nvPr/>
        </p:nvSpPr>
        <p:spPr>
          <a:xfrm>
            <a:off x="290946" y="927526"/>
            <a:ext cx="9240100" cy="5509200"/>
          </a:xfrm>
          <a:prstGeom prst="rect">
            <a:avLst/>
          </a:prstGeom>
          <a:noFill/>
        </p:spPr>
        <p:txBody>
          <a:bodyPr wrap="square" rtlCol="0">
            <a:spAutoFit/>
          </a:bodyPr>
          <a:lstStyle/>
          <a:p>
            <a:r>
              <a:rPr lang="en-US" sz="1600" dirty="0"/>
              <a:t>He was brought before Alma during Alma’s first year as chief judge</a:t>
            </a:r>
          </a:p>
          <a:p>
            <a:r>
              <a:rPr lang="en-US" sz="1600" dirty="0"/>
              <a:t>about 91 BC—He was a large man of strength</a:t>
            </a:r>
          </a:p>
          <a:p>
            <a:endParaRPr lang="en-US" sz="1600" dirty="0"/>
          </a:p>
          <a:p>
            <a:r>
              <a:rPr lang="en-US" sz="1600" dirty="0"/>
              <a:t>He tried to persuade the people in Zarahemla that the ministry should be professional, supported out of public coffers (stored money)</a:t>
            </a:r>
          </a:p>
          <a:p>
            <a:endParaRPr lang="en-US" sz="1600" dirty="0"/>
          </a:p>
          <a:p>
            <a:r>
              <a:rPr lang="en-US" sz="1600" dirty="0"/>
              <a:t>He testified that all mankind should be saved, they should not fear, and rejoice in the Lord that had created all men.</a:t>
            </a:r>
          </a:p>
          <a:p>
            <a:endParaRPr lang="en-US" sz="1600" dirty="0"/>
          </a:p>
          <a:p>
            <a:r>
              <a:rPr lang="en-US" sz="1600" dirty="0"/>
              <a:t>He wanted all to be redeemed and all men have eternal life</a:t>
            </a:r>
          </a:p>
          <a:p>
            <a:endParaRPr lang="en-US" sz="1600" i="1" dirty="0"/>
          </a:p>
          <a:p>
            <a:r>
              <a:rPr lang="en-US" sz="1600" dirty="0"/>
              <a:t>He began to build his own church</a:t>
            </a:r>
          </a:p>
          <a:p>
            <a:endParaRPr lang="en-US" sz="1600" dirty="0"/>
          </a:p>
          <a:p>
            <a:r>
              <a:rPr lang="en-US" sz="1600" dirty="0"/>
              <a:t>He met with resistance from the faithful including Gideon—from the colony of Limhi</a:t>
            </a:r>
          </a:p>
          <a:p>
            <a:endParaRPr lang="en-US" sz="1600" dirty="0"/>
          </a:p>
          <a:p>
            <a:r>
              <a:rPr lang="en-US" sz="1600" dirty="0"/>
              <a:t>He killed Gideon</a:t>
            </a:r>
          </a:p>
          <a:p>
            <a:endParaRPr lang="en-US" sz="1600" dirty="0"/>
          </a:p>
          <a:p>
            <a:r>
              <a:rPr lang="en-US" sz="1600" dirty="0"/>
              <a:t>He was condemned for </a:t>
            </a:r>
            <a:r>
              <a:rPr lang="en-US" sz="1600" dirty="0" err="1"/>
              <a:t>priestcraft</a:t>
            </a:r>
            <a:r>
              <a:rPr lang="en-US" sz="1600" dirty="0"/>
              <a:t> and murder</a:t>
            </a:r>
          </a:p>
          <a:p>
            <a:endParaRPr lang="en-US" sz="1600" dirty="0"/>
          </a:p>
          <a:p>
            <a:r>
              <a:rPr lang="en-US" sz="1600" dirty="0"/>
              <a:t>He confessed later of his wrongful preaching</a:t>
            </a:r>
          </a:p>
          <a:p>
            <a:endParaRPr lang="en-US" sz="1600" dirty="0"/>
          </a:p>
          <a:p>
            <a:r>
              <a:rPr lang="en-US" sz="1600" dirty="0"/>
              <a:t>He suffered an “ignominious” death.</a:t>
            </a:r>
          </a:p>
        </p:txBody>
      </p:sp>
    </p:spTree>
    <p:extLst>
      <p:ext uri="{BB962C8B-B14F-4D97-AF65-F5344CB8AC3E}">
        <p14:creationId xmlns:p14="http://schemas.microsoft.com/office/powerpoint/2010/main" val="5520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par>
                                <p:cTn id="23" presetID="1" presetClass="entr" presetSubtype="0" fill="hold" nodeType="withEffect">
                                  <p:stCondLst>
                                    <p:cond delay="0"/>
                                  </p:stCondLst>
                                  <p:childTnLst>
                                    <p:set>
                                      <p:cBhvr>
                                        <p:cTn id="24"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9">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xEl>
                                              <p:pRg st="15" end="1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9">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9">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6CAA84-659A-4DFF-A450-469A17D60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latin typeface="Bernard MT Condensed" pitchFamily="18" charset="0"/>
              </a:rPr>
              <a:t>Popular</a:t>
            </a:r>
          </a:p>
        </p:txBody>
      </p:sp>
      <p:sp>
        <p:nvSpPr>
          <p:cNvPr id="37" name="TextBox 36"/>
          <p:cNvSpPr txBox="1"/>
          <p:nvPr/>
        </p:nvSpPr>
        <p:spPr>
          <a:xfrm>
            <a:off x="879764" y="1015664"/>
            <a:ext cx="5174672" cy="2308324"/>
          </a:xfrm>
          <a:prstGeom prst="rect">
            <a:avLst/>
          </a:prstGeom>
          <a:noFill/>
        </p:spPr>
        <p:txBody>
          <a:bodyPr wrap="square" rtlCol="0">
            <a:spAutoFit/>
          </a:bodyPr>
          <a:lstStyle/>
          <a:p>
            <a:pPr fontAlgn="base"/>
            <a:r>
              <a:rPr lang="en-US" sz="2400" dirty="0"/>
              <a:t>What are some dangers of seeking popularity?</a:t>
            </a:r>
          </a:p>
          <a:p>
            <a:pPr fontAlgn="base"/>
            <a:endParaRPr lang="en-US" sz="2400" dirty="0"/>
          </a:p>
          <a:p>
            <a:pPr fontAlgn="base"/>
            <a:endParaRPr lang="en-US" sz="2400" dirty="0"/>
          </a:p>
          <a:p>
            <a:pPr fontAlgn="base"/>
            <a:r>
              <a:rPr lang="en-US" sz="2400" dirty="0"/>
              <a:t>What are some dangers of following people just because they are popular?</a:t>
            </a:r>
          </a:p>
        </p:txBody>
      </p:sp>
      <p:pic>
        <p:nvPicPr>
          <p:cNvPr id="3" name="Picture 2">
            <a:extLst>
              <a:ext uri="{FF2B5EF4-FFF2-40B4-BE49-F238E27FC236}">
                <a16:creationId xmlns:a16="http://schemas.microsoft.com/office/drawing/2014/main" id="{0B3D87CD-9089-44AA-916F-9C8DF1CE6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436" y="1015664"/>
            <a:ext cx="4613564" cy="2492322"/>
          </a:xfrm>
          <a:prstGeom prst="rect">
            <a:avLst/>
          </a:prstGeom>
        </p:spPr>
      </p:pic>
      <p:pic>
        <p:nvPicPr>
          <p:cNvPr id="8" name="Picture 7">
            <a:extLst>
              <a:ext uri="{FF2B5EF4-FFF2-40B4-BE49-F238E27FC236}">
                <a16:creationId xmlns:a16="http://schemas.microsoft.com/office/drawing/2014/main" id="{6BC964E9-DB1E-4F98-B10A-FBC943D52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763" y="3675879"/>
            <a:ext cx="5280511" cy="2963045"/>
          </a:xfrm>
          <a:prstGeom prst="rect">
            <a:avLst/>
          </a:prstGeom>
        </p:spPr>
      </p:pic>
    </p:spTree>
    <p:extLst>
      <p:ext uri="{BB962C8B-B14F-4D97-AF65-F5344CB8AC3E}">
        <p14:creationId xmlns:p14="http://schemas.microsoft.com/office/powerpoint/2010/main" val="4773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C856AD-AC90-42C6-A373-674F9AE0D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1</a:t>
            </a:r>
            <a:r>
              <a:rPr lang="en-US" sz="4400" baseline="30000" dirty="0">
                <a:latin typeface="Bernard MT Condensed" pitchFamily="18" charset="0"/>
              </a:rPr>
              <a:t>st</a:t>
            </a:r>
            <a:r>
              <a:rPr lang="en-US" sz="4400" dirty="0">
                <a:latin typeface="Bernard MT Condensed" pitchFamily="18" charset="0"/>
              </a:rPr>
              <a:t> Year of the Reign of the Judges</a:t>
            </a:r>
          </a:p>
        </p:txBody>
      </p:sp>
      <p:sp>
        <p:nvSpPr>
          <p:cNvPr id="38" name="TextBox 37"/>
          <p:cNvSpPr txBox="1"/>
          <p:nvPr/>
        </p:nvSpPr>
        <p:spPr>
          <a:xfrm>
            <a:off x="7022" y="6488668"/>
            <a:ext cx="1600200" cy="369332"/>
          </a:xfrm>
          <a:prstGeom prst="rect">
            <a:avLst/>
          </a:prstGeom>
          <a:noFill/>
        </p:spPr>
        <p:txBody>
          <a:bodyPr wrap="square" rtlCol="0">
            <a:spAutoFit/>
          </a:bodyPr>
          <a:lstStyle/>
          <a:p>
            <a:r>
              <a:rPr lang="en-US" dirty="0"/>
              <a:t>Alma 1:1-3</a:t>
            </a:r>
          </a:p>
        </p:txBody>
      </p:sp>
      <p:sp>
        <p:nvSpPr>
          <p:cNvPr id="39" name="TextBox 38"/>
          <p:cNvSpPr txBox="1"/>
          <p:nvPr/>
        </p:nvSpPr>
        <p:spPr>
          <a:xfrm>
            <a:off x="762186" y="1536174"/>
            <a:ext cx="5784178" cy="3785652"/>
          </a:xfrm>
          <a:prstGeom prst="rect">
            <a:avLst/>
          </a:prstGeom>
          <a:noFill/>
        </p:spPr>
        <p:txBody>
          <a:bodyPr wrap="square" rtlCol="0">
            <a:spAutoFit/>
          </a:bodyPr>
          <a:lstStyle/>
          <a:p>
            <a:pPr fontAlgn="base"/>
            <a:r>
              <a:rPr lang="en-US" sz="2400" dirty="0"/>
              <a:t>Nehor became popular with some people in Zarahemla. </a:t>
            </a:r>
          </a:p>
          <a:p>
            <a:pPr fontAlgn="base"/>
            <a:endParaRPr lang="en-US" sz="2400" dirty="0"/>
          </a:p>
          <a:p>
            <a:pPr fontAlgn="base"/>
            <a:r>
              <a:rPr lang="en-US" sz="2400" dirty="0"/>
              <a:t>He preached his own gospel</a:t>
            </a:r>
          </a:p>
          <a:p>
            <a:pPr fontAlgn="base"/>
            <a:endParaRPr lang="en-US" sz="2400" dirty="0"/>
          </a:p>
          <a:p>
            <a:pPr fontAlgn="base"/>
            <a:r>
              <a:rPr lang="en-US" sz="2400" dirty="0"/>
              <a:t>Created his own set of values contrary to the teachings of King Mosiah</a:t>
            </a:r>
          </a:p>
          <a:p>
            <a:pPr fontAlgn="base"/>
            <a:endParaRPr lang="en-US" sz="2400" dirty="0"/>
          </a:p>
          <a:p>
            <a:pPr fontAlgn="base"/>
            <a:r>
              <a:rPr lang="en-US" sz="2400" dirty="0"/>
              <a:t>He preached salvation for all no matter what</a:t>
            </a:r>
          </a:p>
          <a:p>
            <a:pPr fontAlgn="base"/>
            <a:endParaRPr lang="en-US" sz="2400" dirty="0"/>
          </a:p>
        </p:txBody>
      </p:sp>
      <p:grpSp>
        <p:nvGrpSpPr>
          <p:cNvPr id="4" name="Group 3">
            <a:extLst>
              <a:ext uri="{FF2B5EF4-FFF2-40B4-BE49-F238E27FC236}">
                <a16:creationId xmlns:a16="http://schemas.microsoft.com/office/drawing/2014/main" id="{7856710D-FFBD-4147-9871-D1DEDCD08EC7}"/>
              </a:ext>
            </a:extLst>
          </p:cNvPr>
          <p:cNvGrpSpPr/>
          <p:nvPr/>
        </p:nvGrpSpPr>
        <p:grpSpPr>
          <a:xfrm>
            <a:off x="7169822" y="1349519"/>
            <a:ext cx="4313181" cy="4888557"/>
            <a:chOff x="7169822" y="1349519"/>
            <a:chExt cx="4313181" cy="4888557"/>
          </a:xfrm>
        </p:grpSpPr>
        <p:pic>
          <p:nvPicPr>
            <p:cNvPr id="3" name="Picture 2">
              <a:extLst>
                <a:ext uri="{FF2B5EF4-FFF2-40B4-BE49-F238E27FC236}">
                  <a16:creationId xmlns:a16="http://schemas.microsoft.com/office/drawing/2014/main" id="{6BB71B39-F7CA-4E6A-B941-E73FC8852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528" y="1349519"/>
              <a:ext cx="4181475" cy="4657725"/>
            </a:xfrm>
            <a:prstGeom prst="rect">
              <a:avLst/>
            </a:prstGeom>
          </p:spPr>
        </p:pic>
        <p:sp>
          <p:nvSpPr>
            <p:cNvPr id="10" name="TextBox 9">
              <a:extLst>
                <a:ext uri="{FF2B5EF4-FFF2-40B4-BE49-F238E27FC236}">
                  <a16:creationId xmlns:a16="http://schemas.microsoft.com/office/drawing/2014/main" id="{98675134-6DDB-40A6-A80A-EDEA34E85FBF}"/>
                </a:ext>
              </a:extLst>
            </p:cNvPr>
            <p:cNvSpPr txBox="1"/>
            <p:nvPr/>
          </p:nvSpPr>
          <p:spPr>
            <a:xfrm>
              <a:off x="7169822" y="6007244"/>
              <a:ext cx="3151814" cy="230832"/>
            </a:xfrm>
            <a:prstGeom prst="rect">
              <a:avLst/>
            </a:prstGeom>
            <a:noFill/>
          </p:spPr>
          <p:txBody>
            <a:bodyPr wrap="square" rtlCol="0">
              <a:spAutoFit/>
            </a:bodyPr>
            <a:lstStyle/>
            <a:p>
              <a:r>
                <a:rPr lang="en-US" sz="900" dirty="0"/>
                <a:t>James H. </a:t>
              </a:r>
              <a:r>
                <a:rPr lang="en-US" sz="900" dirty="0" err="1"/>
                <a:t>Fullmer</a:t>
              </a:r>
              <a:endParaRPr lang="en-US" sz="900" dirty="0"/>
            </a:p>
          </p:txBody>
        </p:sp>
      </p:grpSp>
    </p:spTree>
    <p:extLst>
      <p:ext uri="{BB962C8B-B14F-4D97-AF65-F5344CB8AC3E}">
        <p14:creationId xmlns:p14="http://schemas.microsoft.com/office/powerpoint/2010/main" val="121412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F992F59-6C9C-4142-A3F0-080C5A76C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An Object of Ridicule</a:t>
            </a:r>
          </a:p>
        </p:txBody>
      </p:sp>
      <p:sp>
        <p:nvSpPr>
          <p:cNvPr id="39" name="TextBox 38"/>
          <p:cNvSpPr txBox="1"/>
          <p:nvPr/>
        </p:nvSpPr>
        <p:spPr>
          <a:xfrm>
            <a:off x="2743200" y="685799"/>
            <a:ext cx="8492836" cy="369332"/>
          </a:xfrm>
          <a:prstGeom prst="rect">
            <a:avLst/>
          </a:prstGeom>
          <a:noFill/>
        </p:spPr>
        <p:txBody>
          <a:bodyPr wrap="square" rtlCol="0">
            <a:spAutoFit/>
          </a:bodyPr>
          <a:lstStyle/>
          <a:p>
            <a:pPr fontAlgn="base"/>
            <a:r>
              <a:rPr lang="en-US" dirty="0"/>
              <a:t>The Church is in constant attack of the public and ridiculed for many things</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2" name="Picture 10" descr="http://fc09.deviantart.net/fs70/f/2011/314/4/b/angry_bird___angry_orang_bird_by_life_as_a_coder-d4fq70j.png"/>
          <p:cNvPicPr>
            <a:picLocks noChangeAspect="1" noChangeArrowheads="1"/>
          </p:cNvPicPr>
          <p:nvPr/>
        </p:nvPicPr>
        <p:blipFill>
          <a:blip r:embed="rId3" cstate="print"/>
          <a:srcRect/>
          <a:stretch>
            <a:fillRect/>
          </a:stretch>
        </p:blipFill>
        <p:spPr bwMode="auto">
          <a:xfrm>
            <a:off x="64872" y="-77133"/>
            <a:ext cx="3048000" cy="3048000"/>
          </a:xfrm>
          <a:prstGeom prst="rect">
            <a:avLst/>
          </a:prstGeom>
          <a:noFill/>
        </p:spPr>
      </p:pic>
      <p:grpSp>
        <p:nvGrpSpPr>
          <p:cNvPr id="58" name="Group 57">
            <a:extLst>
              <a:ext uri="{FF2B5EF4-FFF2-40B4-BE49-F238E27FC236}">
                <a16:creationId xmlns:a16="http://schemas.microsoft.com/office/drawing/2014/main" id="{254D10BB-B07F-49EB-8A57-C56BFDCB8552}"/>
              </a:ext>
            </a:extLst>
          </p:cNvPr>
          <p:cNvGrpSpPr/>
          <p:nvPr/>
        </p:nvGrpSpPr>
        <p:grpSpPr>
          <a:xfrm>
            <a:off x="7853440" y="685799"/>
            <a:ext cx="3790247" cy="3756454"/>
            <a:chOff x="7853440" y="685799"/>
            <a:chExt cx="3790247" cy="3756454"/>
          </a:xfrm>
        </p:grpSpPr>
        <p:grpSp>
          <p:nvGrpSpPr>
            <p:cNvPr id="19" name="Group 18">
              <a:extLst>
                <a:ext uri="{FF2B5EF4-FFF2-40B4-BE49-F238E27FC236}">
                  <a16:creationId xmlns:a16="http://schemas.microsoft.com/office/drawing/2014/main" id="{998A972B-CB42-466D-A0D5-6771360F7F6A}"/>
                </a:ext>
              </a:extLst>
            </p:cNvPr>
            <p:cNvGrpSpPr/>
            <p:nvPr/>
          </p:nvGrpSpPr>
          <p:grpSpPr>
            <a:xfrm>
              <a:off x="7853440" y="1329548"/>
              <a:ext cx="3493432" cy="2627017"/>
              <a:chOff x="4234401" y="3283389"/>
              <a:chExt cx="3493432" cy="2627017"/>
            </a:xfrm>
          </p:grpSpPr>
          <p:grpSp>
            <p:nvGrpSpPr>
              <p:cNvPr id="20" name="Group 19">
                <a:extLst>
                  <a:ext uri="{FF2B5EF4-FFF2-40B4-BE49-F238E27FC236}">
                    <a16:creationId xmlns:a16="http://schemas.microsoft.com/office/drawing/2014/main" id="{6AECEAED-3208-486B-884A-CB41F85A12C6}"/>
                  </a:ext>
                </a:extLst>
              </p:cNvPr>
              <p:cNvGrpSpPr/>
              <p:nvPr/>
            </p:nvGrpSpPr>
            <p:grpSpPr>
              <a:xfrm>
                <a:off x="4949757" y="3283389"/>
                <a:ext cx="2255291" cy="2627017"/>
                <a:chOff x="922474" y="3511235"/>
                <a:chExt cx="2255291" cy="2627017"/>
              </a:xfrm>
            </p:grpSpPr>
            <p:grpSp>
              <p:nvGrpSpPr>
                <p:cNvPr id="37" name="Group 36">
                  <a:extLst>
                    <a:ext uri="{FF2B5EF4-FFF2-40B4-BE49-F238E27FC236}">
                      <a16:creationId xmlns:a16="http://schemas.microsoft.com/office/drawing/2014/main" id="{579B9A5C-AB66-435B-B20D-004291FFDE9D}"/>
                    </a:ext>
                  </a:extLst>
                </p:cNvPr>
                <p:cNvGrpSpPr/>
                <p:nvPr/>
              </p:nvGrpSpPr>
              <p:grpSpPr>
                <a:xfrm>
                  <a:off x="922474" y="3684760"/>
                  <a:ext cx="1049510" cy="2433876"/>
                  <a:chOff x="922474" y="3684760"/>
                  <a:chExt cx="1049510" cy="2433876"/>
                </a:xfrm>
              </p:grpSpPr>
              <p:sp>
                <p:nvSpPr>
                  <p:cNvPr id="47" name="Oval 46">
                    <a:extLst>
                      <a:ext uri="{FF2B5EF4-FFF2-40B4-BE49-F238E27FC236}">
                        <a16:creationId xmlns:a16="http://schemas.microsoft.com/office/drawing/2014/main" id="{212E3F82-C1F8-485E-91E7-068C294DE368}"/>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79C00FCB-AFC0-45E6-875E-88FFE09B4C93}"/>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04E254D5-63A8-402B-BCA4-77F8FC97A94F}"/>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01630E2A-6CCF-4BEC-B17E-09768EFC7685}"/>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D9D5762-01B7-4FCA-9BA9-0FEE5252B3F7}"/>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B9320FB0-130C-47A3-B55D-2E8AE72B4175}"/>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5212D21D-D283-4A78-889D-F1D509856482}"/>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10C6AF6C-54E3-4374-8824-48C5DE6836D0}"/>
                      </a:ext>
                    </a:extLst>
                  </p:cNvPr>
                  <p:cNvSpPr/>
                  <p:nvPr/>
                </p:nvSpPr>
                <p:spPr>
                  <a:xfrm rot="10800000">
                    <a:off x="1358020" y="4291342"/>
                    <a:ext cx="126748" cy="8148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a:extLst>
                    <a:ext uri="{FF2B5EF4-FFF2-40B4-BE49-F238E27FC236}">
                      <a16:creationId xmlns:a16="http://schemas.microsoft.com/office/drawing/2014/main" id="{C534E663-256B-4A7C-B800-20F955ED9B4B}"/>
                    </a:ext>
                  </a:extLst>
                </p:cNvPr>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D20694C8-4D23-4A40-9658-6ADE7ADC8097}"/>
                    </a:ext>
                  </a:extLst>
                </p:cNvPr>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49F53BAD-9F5F-4E33-973B-CF6CAB22A0DB}"/>
                    </a:ext>
                  </a:extLst>
                </p:cNvPr>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40247A1-B34B-4A6F-849F-76BBB4EAE959}"/>
                    </a:ext>
                  </a:extLst>
                </p:cNvPr>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BDA6E3FD-F90A-4260-BF0C-0E6060EFDAF6}"/>
                    </a:ext>
                  </a:extLst>
                </p:cNvPr>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3420C7EE-FA6B-45CA-ABC3-5C140BA86C4A}"/>
                    </a:ext>
                  </a:extLst>
                </p:cNvPr>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6300E7D1-AE66-4B6A-BD4E-BD93A08E6177}"/>
                    </a:ext>
                  </a:extLst>
                </p:cNvPr>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05294A23-8735-4400-8669-D289D1EBCC9C}"/>
                    </a:ext>
                  </a:extLst>
                </p:cNvPr>
                <p:cNvSpPr/>
                <p:nvPr/>
              </p:nvSpPr>
              <p:spPr>
                <a:xfrm>
                  <a:off x="2634558" y="4087940"/>
                  <a:ext cx="172016" cy="12192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BC3F8B9-4E54-444B-AD1F-00A9D31A3576}"/>
                  </a:ext>
                </a:extLst>
              </p:cNvPr>
              <p:cNvGrpSpPr/>
              <p:nvPr/>
            </p:nvGrpSpPr>
            <p:grpSpPr>
              <a:xfrm>
                <a:off x="7114912" y="4516169"/>
                <a:ext cx="612921" cy="1322822"/>
                <a:chOff x="4480353" y="1537579"/>
                <a:chExt cx="612921" cy="1322822"/>
              </a:xfrm>
            </p:grpSpPr>
            <p:sp>
              <p:nvSpPr>
                <p:cNvPr id="30" name="Oval 29">
                  <a:extLst>
                    <a:ext uri="{FF2B5EF4-FFF2-40B4-BE49-F238E27FC236}">
                      <a16:creationId xmlns:a16="http://schemas.microsoft.com/office/drawing/2014/main" id="{A312978F-B891-485C-89E6-FECF8C2ED9BD}"/>
                    </a:ext>
                  </a:extLst>
                </p:cNvPr>
                <p:cNvSpPr/>
                <p:nvPr/>
              </p:nvSpPr>
              <p:spPr>
                <a:xfrm>
                  <a:off x="4615759" y="1537579"/>
                  <a:ext cx="345542" cy="3455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1B4BE678-9007-4BD3-B35B-F026079FAF35}"/>
                    </a:ext>
                  </a:extLst>
                </p:cNvPr>
                <p:cNvSpPr/>
                <p:nvPr/>
              </p:nvSpPr>
              <p:spPr>
                <a:xfrm>
                  <a:off x="4571999" y="1963094"/>
                  <a:ext cx="451165" cy="511630"/>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AC3E5492-410E-416C-9AED-8AEFECC37C6B}"/>
                    </a:ext>
                  </a:extLst>
                </p:cNvPr>
                <p:cNvSpPr/>
                <p:nvPr/>
              </p:nvSpPr>
              <p:spPr>
                <a:xfrm rot="7223141">
                  <a:off x="4323278" y="2125722"/>
                  <a:ext cx="421857" cy="1077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90518B42-25E8-4240-B315-338F122F9D82}"/>
                    </a:ext>
                  </a:extLst>
                </p:cNvPr>
                <p:cNvSpPr/>
                <p:nvPr/>
              </p:nvSpPr>
              <p:spPr>
                <a:xfrm rot="3528859">
                  <a:off x="4825822" y="2108653"/>
                  <a:ext cx="428987" cy="1059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9899E97-9922-477A-9DDC-E9E066C7E641}"/>
                    </a:ext>
                  </a:extLst>
                </p:cNvPr>
                <p:cNvSpPr/>
                <p:nvPr/>
              </p:nvSpPr>
              <p:spPr>
                <a:xfrm rot="10800000">
                  <a:off x="4571325" y="1918258"/>
                  <a:ext cx="426187" cy="1187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46EFF85E-0ADC-4D7F-959E-8A3F502A3AC5}"/>
                    </a:ext>
                  </a:extLst>
                </p:cNvPr>
                <p:cNvSpPr/>
                <p:nvPr/>
              </p:nvSpPr>
              <p:spPr>
                <a:xfrm rot="5400000">
                  <a:off x="4471738" y="2533896"/>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0F1C5BA-525D-4563-B583-89AAA9516BC9}"/>
                    </a:ext>
                  </a:extLst>
                </p:cNvPr>
                <p:cNvSpPr/>
                <p:nvPr/>
              </p:nvSpPr>
              <p:spPr>
                <a:xfrm rot="5400000">
                  <a:off x="4642245" y="2541441"/>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EC53F98E-240F-478D-8D32-81B8F28B86A8}"/>
                  </a:ext>
                </a:extLst>
              </p:cNvPr>
              <p:cNvGrpSpPr/>
              <p:nvPr/>
            </p:nvGrpSpPr>
            <p:grpSpPr>
              <a:xfrm>
                <a:off x="4234401" y="4155540"/>
                <a:ext cx="708791" cy="1745318"/>
                <a:chOff x="7321633" y="4237022"/>
                <a:chExt cx="708791" cy="1745318"/>
              </a:xfrm>
            </p:grpSpPr>
            <p:sp>
              <p:nvSpPr>
                <p:cNvPr id="23" name="Oval 22">
                  <a:extLst>
                    <a:ext uri="{FF2B5EF4-FFF2-40B4-BE49-F238E27FC236}">
                      <a16:creationId xmlns:a16="http://schemas.microsoft.com/office/drawing/2014/main" id="{9BFF7BD2-2ACC-4561-915E-F59EA0FFCB4B}"/>
                    </a:ext>
                  </a:extLst>
                </p:cNvPr>
                <p:cNvSpPr/>
                <p:nvPr/>
              </p:nvSpPr>
              <p:spPr>
                <a:xfrm>
                  <a:off x="7478219" y="4237022"/>
                  <a:ext cx="399590" cy="4346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4E238A30-F345-4378-B9D7-3DBD3A717C7C}"/>
                    </a:ext>
                  </a:extLst>
                </p:cNvPr>
                <p:cNvSpPr/>
                <p:nvPr/>
              </p:nvSpPr>
              <p:spPr>
                <a:xfrm>
                  <a:off x="7496270" y="4772230"/>
                  <a:ext cx="353490" cy="750383"/>
                </a:xfrm>
                <a:prstGeom prst="trapezoid">
                  <a:avLst>
                    <a:gd name="adj" fmla="val 100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C0AB2EA0-AF1F-45AD-8852-5993EBB5F397}"/>
                    </a:ext>
                  </a:extLst>
                </p:cNvPr>
                <p:cNvSpPr/>
                <p:nvPr/>
              </p:nvSpPr>
              <p:spPr>
                <a:xfrm rot="7223141">
                  <a:off x="7118606" y="4982243"/>
                  <a:ext cx="530608" cy="124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8685FFD-780F-4DA0-BAB9-5DAE7D2251C2}"/>
                    </a:ext>
                  </a:extLst>
                </p:cNvPr>
                <p:cNvSpPr/>
                <p:nvPr/>
              </p:nvSpPr>
              <p:spPr>
                <a:xfrm rot="3528859">
                  <a:off x="7699394" y="4960683"/>
                  <a:ext cx="539576" cy="1224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E86832F-DBEE-4508-AA82-42B42B6C085F}"/>
                    </a:ext>
                  </a:extLst>
                </p:cNvPr>
                <p:cNvSpPr/>
                <p:nvPr/>
              </p:nvSpPr>
              <p:spPr>
                <a:xfrm rot="10800000">
                  <a:off x="7426834" y="4715837"/>
                  <a:ext cx="492849" cy="1493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33048A0-63D4-4562-A812-8EC94A1C3AC8}"/>
                    </a:ext>
                  </a:extLst>
                </p:cNvPr>
                <p:cNvSpPr/>
                <p:nvPr/>
              </p:nvSpPr>
              <p:spPr>
                <a:xfrm rot="5400000">
                  <a:off x="7249611" y="557815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CF5E6861-80C9-44A2-A195-95FD716ED2B1}"/>
                    </a:ext>
                  </a:extLst>
                </p:cNvPr>
                <p:cNvSpPr/>
                <p:nvPr/>
              </p:nvSpPr>
              <p:spPr>
                <a:xfrm rot="5144943">
                  <a:off x="7473948" y="558764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 name="Freeform: Shape 54">
              <a:extLst>
                <a:ext uri="{FF2B5EF4-FFF2-40B4-BE49-F238E27FC236}">
                  <a16:creationId xmlns:a16="http://schemas.microsoft.com/office/drawing/2014/main" id="{223BDCAF-099E-43BE-8B11-537909CF6817}"/>
                </a:ext>
              </a:extLst>
            </p:cNvPr>
            <p:cNvSpPr/>
            <p:nvPr/>
          </p:nvSpPr>
          <p:spPr>
            <a:xfrm>
              <a:off x="9637262" y="685799"/>
              <a:ext cx="295804" cy="3756454"/>
            </a:xfrm>
            <a:custGeom>
              <a:avLst/>
              <a:gdLst>
                <a:gd name="connsiteX0" fmla="*/ 210065 w 445200"/>
                <a:gd name="connsiteY0" fmla="*/ 0 h 3756454"/>
                <a:gd name="connsiteX1" fmla="*/ 259492 w 445200"/>
                <a:gd name="connsiteY1" fmla="*/ 111210 h 3756454"/>
                <a:gd name="connsiteX2" fmla="*/ 308919 w 445200"/>
                <a:gd name="connsiteY2" fmla="*/ 185351 h 3756454"/>
                <a:gd name="connsiteX3" fmla="*/ 333633 w 445200"/>
                <a:gd name="connsiteY3" fmla="*/ 222421 h 3756454"/>
                <a:gd name="connsiteX4" fmla="*/ 345990 w 445200"/>
                <a:gd name="connsiteY4" fmla="*/ 308919 h 3756454"/>
                <a:gd name="connsiteX5" fmla="*/ 321276 w 445200"/>
                <a:gd name="connsiteY5" fmla="*/ 345989 h 3756454"/>
                <a:gd name="connsiteX6" fmla="*/ 308919 w 445200"/>
                <a:gd name="connsiteY6" fmla="*/ 383059 h 3756454"/>
                <a:gd name="connsiteX7" fmla="*/ 222422 w 445200"/>
                <a:gd name="connsiteY7" fmla="*/ 481913 h 3756454"/>
                <a:gd name="connsiteX8" fmla="*/ 197708 w 445200"/>
                <a:gd name="connsiteY8" fmla="*/ 518983 h 3756454"/>
                <a:gd name="connsiteX9" fmla="*/ 234779 w 445200"/>
                <a:gd name="connsiteY9" fmla="*/ 729048 h 3756454"/>
                <a:gd name="connsiteX10" fmla="*/ 259492 w 445200"/>
                <a:gd name="connsiteY10" fmla="*/ 766119 h 3756454"/>
                <a:gd name="connsiteX11" fmla="*/ 284206 w 445200"/>
                <a:gd name="connsiteY11" fmla="*/ 840259 h 3756454"/>
                <a:gd name="connsiteX12" fmla="*/ 296562 w 445200"/>
                <a:gd name="connsiteY12" fmla="*/ 877329 h 3756454"/>
                <a:gd name="connsiteX13" fmla="*/ 321276 w 445200"/>
                <a:gd name="connsiteY13" fmla="*/ 914400 h 3756454"/>
                <a:gd name="connsiteX14" fmla="*/ 308919 w 445200"/>
                <a:gd name="connsiteY14" fmla="*/ 1099751 h 3756454"/>
                <a:gd name="connsiteX15" fmla="*/ 234779 w 445200"/>
                <a:gd name="connsiteY15" fmla="*/ 1248032 h 3756454"/>
                <a:gd name="connsiteX16" fmla="*/ 197708 w 445200"/>
                <a:gd name="connsiteY16" fmla="*/ 1322173 h 3756454"/>
                <a:gd name="connsiteX17" fmla="*/ 222422 w 445200"/>
                <a:gd name="connsiteY17" fmla="*/ 1383956 h 3756454"/>
                <a:gd name="connsiteX18" fmla="*/ 259492 w 445200"/>
                <a:gd name="connsiteY18" fmla="*/ 1408670 h 3756454"/>
                <a:gd name="connsiteX19" fmla="*/ 333633 w 445200"/>
                <a:gd name="connsiteY19" fmla="*/ 1482810 h 3756454"/>
                <a:gd name="connsiteX20" fmla="*/ 395417 w 445200"/>
                <a:gd name="connsiteY20" fmla="*/ 1569308 h 3756454"/>
                <a:gd name="connsiteX21" fmla="*/ 407773 w 445200"/>
                <a:gd name="connsiteY21" fmla="*/ 1606378 h 3756454"/>
                <a:gd name="connsiteX22" fmla="*/ 444844 w 445200"/>
                <a:gd name="connsiteY22" fmla="*/ 1631092 h 3756454"/>
                <a:gd name="connsiteX23" fmla="*/ 420130 w 445200"/>
                <a:gd name="connsiteY23" fmla="*/ 1668162 h 3756454"/>
                <a:gd name="connsiteX24" fmla="*/ 321276 w 445200"/>
                <a:gd name="connsiteY24" fmla="*/ 1705232 h 3756454"/>
                <a:gd name="connsiteX25" fmla="*/ 197708 w 445200"/>
                <a:gd name="connsiteY25" fmla="*/ 1754659 h 3756454"/>
                <a:gd name="connsiteX26" fmla="*/ 74141 w 445200"/>
                <a:gd name="connsiteY26" fmla="*/ 1816443 h 3756454"/>
                <a:gd name="connsiteX27" fmla="*/ 0 w 445200"/>
                <a:gd name="connsiteY27" fmla="*/ 1878227 h 3756454"/>
                <a:gd name="connsiteX28" fmla="*/ 74141 w 445200"/>
                <a:gd name="connsiteY28" fmla="*/ 2026508 h 3756454"/>
                <a:gd name="connsiteX29" fmla="*/ 123568 w 445200"/>
                <a:gd name="connsiteY29" fmla="*/ 2100648 h 3756454"/>
                <a:gd name="connsiteX30" fmla="*/ 160638 w 445200"/>
                <a:gd name="connsiteY30" fmla="*/ 2137719 h 3756454"/>
                <a:gd name="connsiteX31" fmla="*/ 247135 w 445200"/>
                <a:gd name="connsiteY31" fmla="*/ 2236573 h 3756454"/>
                <a:gd name="connsiteX32" fmla="*/ 308919 w 445200"/>
                <a:gd name="connsiteY32" fmla="*/ 2310713 h 3756454"/>
                <a:gd name="connsiteX33" fmla="*/ 358346 w 445200"/>
                <a:gd name="connsiteY33" fmla="*/ 2397210 h 3756454"/>
                <a:gd name="connsiteX34" fmla="*/ 345990 w 445200"/>
                <a:gd name="connsiteY34" fmla="*/ 2496064 h 3756454"/>
                <a:gd name="connsiteX35" fmla="*/ 308919 w 445200"/>
                <a:gd name="connsiteY35" fmla="*/ 2570205 h 3756454"/>
                <a:gd name="connsiteX36" fmla="*/ 296562 w 445200"/>
                <a:gd name="connsiteY36" fmla="*/ 2607275 h 3756454"/>
                <a:gd name="connsiteX37" fmla="*/ 247135 w 445200"/>
                <a:gd name="connsiteY37" fmla="*/ 2706129 h 3756454"/>
                <a:gd name="connsiteX38" fmla="*/ 222422 w 445200"/>
                <a:gd name="connsiteY38" fmla="*/ 2743200 h 3756454"/>
                <a:gd name="connsiteX39" fmla="*/ 210065 w 445200"/>
                <a:gd name="connsiteY39" fmla="*/ 2780270 h 3756454"/>
                <a:gd name="connsiteX40" fmla="*/ 172995 w 445200"/>
                <a:gd name="connsiteY40" fmla="*/ 2817340 h 3756454"/>
                <a:gd name="connsiteX41" fmla="*/ 148281 w 445200"/>
                <a:gd name="connsiteY41" fmla="*/ 2854410 h 3756454"/>
                <a:gd name="connsiteX42" fmla="*/ 111211 w 445200"/>
                <a:gd name="connsiteY42" fmla="*/ 2879124 h 3756454"/>
                <a:gd name="connsiteX43" fmla="*/ 74141 w 445200"/>
                <a:gd name="connsiteY43" fmla="*/ 2916194 h 3756454"/>
                <a:gd name="connsiteX44" fmla="*/ 61784 w 445200"/>
                <a:gd name="connsiteY44" fmla="*/ 2953264 h 3756454"/>
                <a:gd name="connsiteX45" fmla="*/ 148281 w 445200"/>
                <a:gd name="connsiteY45" fmla="*/ 3039762 h 3756454"/>
                <a:gd name="connsiteX46" fmla="*/ 259492 w 445200"/>
                <a:gd name="connsiteY46" fmla="*/ 3126259 h 3756454"/>
                <a:gd name="connsiteX47" fmla="*/ 333633 w 445200"/>
                <a:gd name="connsiteY47" fmla="*/ 3175686 h 3756454"/>
                <a:gd name="connsiteX48" fmla="*/ 370703 w 445200"/>
                <a:gd name="connsiteY48" fmla="*/ 3200400 h 3756454"/>
                <a:gd name="connsiteX49" fmla="*/ 383060 w 445200"/>
                <a:gd name="connsiteY49" fmla="*/ 3237470 h 3756454"/>
                <a:gd name="connsiteX50" fmla="*/ 395417 w 445200"/>
                <a:gd name="connsiteY50" fmla="*/ 3311610 h 3756454"/>
                <a:gd name="connsiteX51" fmla="*/ 358346 w 445200"/>
                <a:gd name="connsiteY51" fmla="*/ 3336324 h 3756454"/>
                <a:gd name="connsiteX52" fmla="*/ 308919 w 445200"/>
                <a:gd name="connsiteY52" fmla="*/ 3410464 h 3756454"/>
                <a:gd name="connsiteX53" fmla="*/ 259492 w 445200"/>
                <a:gd name="connsiteY53" fmla="*/ 3484605 h 3756454"/>
                <a:gd name="connsiteX54" fmla="*/ 185352 w 445200"/>
                <a:gd name="connsiteY54" fmla="*/ 3558746 h 3756454"/>
                <a:gd name="connsiteX55" fmla="*/ 148281 w 445200"/>
                <a:gd name="connsiteY55" fmla="*/ 3632886 h 3756454"/>
                <a:gd name="connsiteX56" fmla="*/ 135925 w 445200"/>
                <a:gd name="connsiteY56" fmla="*/ 3669956 h 3756454"/>
                <a:gd name="connsiteX57" fmla="*/ 148281 w 445200"/>
                <a:gd name="connsiteY57" fmla="*/ 3707027 h 3756454"/>
                <a:gd name="connsiteX58" fmla="*/ 197708 w 445200"/>
                <a:gd name="connsiteY58" fmla="*/ 3719383 h 3756454"/>
                <a:gd name="connsiteX59" fmla="*/ 284206 w 445200"/>
                <a:gd name="connsiteY59" fmla="*/ 3756454 h 375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45200" h="3756454">
                  <a:moveTo>
                    <a:pt x="210065" y="0"/>
                  </a:moveTo>
                  <a:cubicBezTo>
                    <a:pt x="224936" y="37176"/>
                    <a:pt x="238715" y="76581"/>
                    <a:pt x="259492" y="111210"/>
                  </a:cubicBezTo>
                  <a:cubicBezTo>
                    <a:pt x="274773" y="136679"/>
                    <a:pt x="292443" y="160637"/>
                    <a:pt x="308919" y="185351"/>
                  </a:cubicBezTo>
                  <a:lnTo>
                    <a:pt x="333633" y="222421"/>
                  </a:lnTo>
                  <a:cubicBezTo>
                    <a:pt x="337752" y="251254"/>
                    <a:pt x="348888" y="279938"/>
                    <a:pt x="345990" y="308919"/>
                  </a:cubicBezTo>
                  <a:cubicBezTo>
                    <a:pt x="344512" y="323696"/>
                    <a:pt x="327918" y="332706"/>
                    <a:pt x="321276" y="345989"/>
                  </a:cubicBezTo>
                  <a:cubicBezTo>
                    <a:pt x="315451" y="357639"/>
                    <a:pt x="315245" y="371673"/>
                    <a:pt x="308919" y="383059"/>
                  </a:cubicBezTo>
                  <a:cubicBezTo>
                    <a:pt x="266518" y="459381"/>
                    <a:pt x="276574" y="445812"/>
                    <a:pt x="222422" y="481913"/>
                  </a:cubicBezTo>
                  <a:cubicBezTo>
                    <a:pt x="214184" y="494270"/>
                    <a:pt x="198766" y="504170"/>
                    <a:pt x="197708" y="518983"/>
                  </a:cubicBezTo>
                  <a:cubicBezTo>
                    <a:pt x="195297" y="552738"/>
                    <a:pt x="205484" y="685104"/>
                    <a:pt x="234779" y="729048"/>
                  </a:cubicBezTo>
                  <a:cubicBezTo>
                    <a:pt x="243017" y="741405"/>
                    <a:pt x="253460" y="752548"/>
                    <a:pt x="259492" y="766119"/>
                  </a:cubicBezTo>
                  <a:cubicBezTo>
                    <a:pt x="270072" y="789924"/>
                    <a:pt x="275968" y="815546"/>
                    <a:pt x="284206" y="840259"/>
                  </a:cubicBezTo>
                  <a:cubicBezTo>
                    <a:pt x="288325" y="852616"/>
                    <a:pt x="289337" y="866492"/>
                    <a:pt x="296562" y="877329"/>
                  </a:cubicBezTo>
                  <a:lnTo>
                    <a:pt x="321276" y="914400"/>
                  </a:lnTo>
                  <a:cubicBezTo>
                    <a:pt x="317157" y="976184"/>
                    <a:pt x="317676" y="1038453"/>
                    <a:pt x="308919" y="1099751"/>
                  </a:cubicBezTo>
                  <a:cubicBezTo>
                    <a:pt x="287910" y="1246814"/>
                    <a:pt x="283724" y="1101201"/>
                    <a:pt x="234779" y="1248032"/>
                  </a:cubicBezTo>
                  <a:cubicBezTo>
                    <a:pt x="217726" y="1299191"/>
                    <a:pt x="229647" y="1274264"/>
                    <a:pt x="197708" y="1322173"/>
                  </a:cubicBezTo>
                  <a:cubicBezTo>
                    <a:pt x="205946" y="1342767"/>
                    <a:pt x="209530" y="1365907"/>
                    <a:pt x="222422" y="1383956"/>
                  </a:cubicBezTo>
                  <a:cubicBezTo>
                    <a:pt x="231054" y="1396041"/>
                    <a:pt x="248392" y="1398804"/>
                    <a:pt x="259492" y="1408670"/>
                  </a:cubicBezTo>
                  <a:cubicBezTo>
                    <a:pt x="285614" y="1431890"/>
                    <a:pt x="314247" y="1453729"/>
                    <a:pt x="333633" y="1482810"/>
                  </a:cubicBezTo>
                  <a:cubicBezTo>
                    <a:pt x="369770" y="1537017"/>
                    <a:pt x="349435" y="1508000"/>
                    <a:pt x="395417" y="1569308"/>
                  </a:cubicBezTo>
                  <a:cubicBezTo>
                    <a:pt x="399536" y="1581665"/>
                    <a:pt x="399636" y="1596207"/>
                    <a:pt x="407773" y="1606378"/>
                  </a:cubicBezTo>
                  <a:cubicBezTo>
                    <a:pt x="417050" y="1617975"/>
                    <a:pt x="441931" y="1616529"/>
                    <a:pt x="444844" y="1631092"/>
                  </a:cubicBezTo>
                  <a:cubicBezTo>
                    <a:pt x="447757" y="1645655"/>
                    <a:pt x="432215" y="1659530"/>
                    <a:pt x="420130" y="1668162"/>
                  </a:cubicBezTo>
                  <a:cubicBezTo>
                    <a:pt x="377640" y="1698512"/>
                    <a:pt x="360958" y="1685391"/>
                    <a:pt x="321276" y="1705232"/>
                  </a:cubicBezTo>
                  <a:cubicBezTo>
                    <a:pt x="214886" y="1758427"/>
                    <a:pt x="306301" y="1732940"/>
                    <a:pt x="197708" y="1754659"/>
                  </a:cubicBezTo>
                  <a:cubicBezTo>
                    <a:pt x="25872" y="1857761"/>
                    <a:pt x="242299" y="1732364"/>
                    <a:pt x="74141" y="1816443"/>
                  </a:cubicBezTo>
                  <a:cubicBezTo>
                    <a:pt x="39733" y="1833647"/>
                    <a:pt x="27329" y="1850898"/>
                    <a:pt x="0" y="1878227"/>
                  </a:cubicBezTo>
                  <a:cubicBezTo>
                    <a:pt x="34107" y="1980545"/>
                    <a:pt x="10264" y="1930691"/>
                    <a:pt x="74141" y="2026508"/>
                  </a:cubicBezTo>
                  <a:cubicBezTo>
                    <a:pt x="74144" y="2026513"/>
                    <a:pt x="123564" y="2100644"/>
                    <a:pt x="123568" y="2100648"/>
                  </a:cubicBezTo>
                  <a:cubicBezTo>
                    <a:pt x="135925" y="2113005"/>
                    <a:pt x="149909" y="2123925"/>
                    <a:pt x="160638" y="2137719"/>
                  </a:cubicBezTo>
                  <a:cubicBezTo>
                    <a:pt x="238263" y="2237523"/>
                    <a:pt x="175372" y="2188730"/>
                    <a:pt x="247135" y="2236573"/>
                  </a:cubicBezTo>
                  <a:cubicBezTo>
                    <a:pt x="300154" y="2342610"/>
                    <a:pt x="239057" y="2240852"/>
                    <a:pt x="308919" y="2310713"/>
                  </a:cubicBezTo>
                  <a:cubicBezTo>
                    <a:pt x="326387" y="2328181"/>
                    <a:pt x="348653" y="2377824"/>
                    <a:pt x="358346" y="2397210"/>
                  </a:cubicBezTo>
                  <a:cubicBezTo>
                    <a:pt x="354227" y="2430161"/>
                    <a:pt x="351930" y="2463392"/>
                    <a:pt x="345990" y="2496064"/>
                  </a:cubicBezTo>
                  <a:cubicBezTo>
                    <a:pt x="337116" y="2544872"/>
                    <a:pt x="331533" y="2524979"/>
                    <a:pt x="308919" y="2570205"/>
                  </a:cubicBezTo>
                  <a:cubicBezTo>
                    <a:pt x="303094" y="2581855"/>
                    <a:pt x="301952" y="2595417"/>
                    <a:pt x="296562" y="2607275"/>
                  </a:cubicBezTo>
                  <a:cubicBezTo>
                    <a:pt x="281317" y="2640814"/>
                    <a:pt x="267570" y="2675475"/>
                    <a:pt x="247135" y="2706129"/>
                  </a:cubicBezTo>
                  <a:cubicBezTo>
                    <a:pt x="238897" y="2718486"/>
                    <a:pt x="229064" y="2729917"/>
                    <a:pt x="222422" y="2743200"/>
                  </a:cubicBezTo>
                  <a:cubicBezTo>
                    <a:pt x="216597" y="2754850"/>
                    <a:pt x="217290" y="2769432"/>
                    <a:pt x="210065" y="2780270"/>
                  </a:cubicBezTo>
                  <a:cubicBezTo>
                    <a:pt x="200372" y="2794810"/>
                    <a:pt x="184182" y="2803915"/>
                    <a:pt x="172995" y="2817340"/>
                  </a:cubicBezTo>
                  <a:cubicBezTo>
                    <a:pt x="163488" y="2828749"/>
                    <a:pt x="158782" y="2843909"/>
                    <a:pt x="148281" y="2854410"/>
                  </a:cubicBezTo>
                  <a:cubicBezTo>
                    <a:pt x="137780" y="2864911"/>
                    <a:pt x="122620" y="2869617"/>
                    <a:pt x="111211" y="2879124"/>
                  </a:cubicBezTo>
                  <a:cubicBezTo>
                    <a:pt x="97786" y="2890311"/>
                    <a:pt x="86498" y="2903837"/>
                    <a:pt x="74141" y="2916194"/>
                  </a:cubicBezTo>
                  <a:cubicBezTo>
                    <a:pt x="70022" y="2928551"/>
                    <a:pt x="58206" y="2940740"/>
                    <a:pt x="61784" y="2953264"/>
                  </a:cubicBezTo>
                  <a:cubicBezTo>
                    <a:pt x="73553" y="2994455"/>
                    <a:pt x="120036" y="3015047"/>
                    <a:pt x="148281" y="3039762"/>
                  </a:cubicBezTo>
                  <a:cubicBezTo>
                    <a:pt x="261565" y="3138885"/>
                    <a:pt x="129412" y="3043481"/>
                    <a:pt x="259492" y="3126259"/>
                  </a:cubicBezTo>
                  <a:cubicBezTo>
                    <a:pt x="284551" y="3142205"/>
                    <a:pt x="308919" y="3159210"/>
                    <a:pt x="333633" y="3175686"/>
                  </a:cubicBezTo>
                  <a:lnTo>
                    <a:pt x="370703" y="3200400"/>
                  </a:lnTo>
                  <a:cubicBezTo>
                    <a:pt x="374822" y="3212757"/>
                    <a:pt x="377235" y="3225820"/>
                    <a:pt x="383060" y="3237470"/>
                  </a:cubicBezTo>
                  <a:cubicBezTo>
                    <a:pt x="399615" y="3270579"/>
                    <a:pt x="425961" y="3273430"/>
                    <a:pt x="395417" y="3311610"/>
                  </a:cubicBezTo>
                  <a:cubicBezTo>
                    <a:pt x="386140" y="3323207"/>
                    <a:pt x="370703" y="3328086"/>
                    <a:pt x="358346" y="3336324"/>
                  </a:cubicBezTo>
                  <a:cubicBezTo>
                    <a:pt x="334715" y="3407221"/>
                    <a:pt x="362913" y="3341043"/>
                    <a:pt x="308919" y="3410464"/>
                  </a:cubicBezTo>
                  <a:cubicBezTo>
                    <a:pt x="290684" y="3433909"/>
                    <a:pt x="280494" y="3463602"/>
                    <a:pt x="259492" y="3484605"/>
                  </a:cubicBezTo>
                  <a:lnTo>
                    <a:pt x="185352" y="3558746"/>
                  </a:lnTo>
                  <a:cubicBezTo>
                    <a:pt x="154290" y="3651929"/>
                    <a:pt x="196192" y="3537063"/>
                    <a:pt x="148281" y="3632886"/>
                  </a:cubicBezTo>
                  <a:cubicBezTo>
                    <a:pt x="142456" y="3644536"/>
                    <a:pt x="140044" y="3657599"/>
                    <a:pt x="135925" y="3669956"/>
                  </a:cubicBezTo>
                  <a:cubicBezTo>
                    <a:pt x="140044" y="3682313"/>
                    <a:pt x="138110" y="3698890"/>
                    <a:pt x="148281" y="3707027"/>
                  </a:cubicBezTo>
                  <a:cubicBezTo>
                    <a:pt x="161542" y="3717636"/>
                    <a:pt x="181442" y="3714503"/>
                    <a:pt x="197708" y="3719383"/>
                  </a:cubicBezTo>
                  <a:cubicBezTo>
                    <a:pt x="273581" y="3742145"/>
                    <a:pt x="254277" y="3726525"/>
                    <a:pt x="284206" y="375645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1697CEC-BFFD-41E7-A35E-816A3C98AF58}"/>
                </a:ext>
              </a:extLst>
            </p:cNvPr>
            <p:cNvSpPr txBox="1"/>
            <p:nvPr/>
          </p:nvSpPr>
          <p:spPr>
            <a:xfrm>
              <a:off x="9967287" y="4024962"/>
              <a:ext cx="1676400" cy="369332"/>
            </a:xfrm>
            <a:prstGeom prst="rect">
              <a:avLst/>
            </a:prstGeom>
            <a:noFill/>
          </p:spPr>
          <p:txBody>
            <a:bodyPr wrap="square" rtlCol="0">
              <a:spAutoFit/>
            </a:bodyPr>
            <a:lstStyle/>
            <a:p>
              <a:pPr fontAlgn="base"/>
              <a:r>
                <a:rPr lang="en-US" dirty="0"/>
                <a:t>Family Values</a:t>
              </a:r>
            </a:p>
          </p:txBody>
        </p:sp>
      </p:grpSp>
      <p:grpSp>
        <p:nvGrpSpPr>
          <p:cNvPr id="57" name="Group 56">
            <a:extLst>
              <a:ext uri="{FF2B5EF4-FFF2-40B4-BE49-F238E27FC236}">
                <a16:creationId xmlns:a16="http://schemas.microsoft.com/office/drawing/2014/main" id="{E677CDAC-A70B-4618-8FF5-48EC505C2553}"/>
              </a:ext>
            </a:extLst>
          </p:cNvPr>
          <p:cNvGrpSpPr/>
          <p:nvPr/>
        </p:nvGrpSpPr>
        <p:grpSpPr>
          <a:xfrm>
            <a:off x="777118" y="3791018"/>
            <a:ext cx="4059396" cy="2876582"/>
            <a:chOff x="777118" y="3791018"/>
            <a:chExt cx="4059396" cy="2876582"/>
          </a:xfrm>
        </p:grpSpPr>
        <p:sp>
          <p:nvSpPr>
            <p:cNvPr id="15" name="TextBox 14"/>
            <p:cNvSpPr txBox="1"/>
            <p:nvPr/>
          </p:nvSpPr>
          <p:spPr>
            <a:xfrm>
              <a:off x="2404271" y="6298268"/>
              <a:ext cx="1676400" cy="369332"/>
            </a:xfrm>
            <a:prstGeom prst="rect">
              <a:avLst/>
            </a:prstGeom>
            <a:noFill/>
          </p:spPr>
          <p:txBody>
            <a:bodyPr wrap="square" rtlCol="0">
              <a:spAutoFit/>
            </a:bodyPr>
            <a:lstStyle/>
            <a:p>
              <a:pPr fontAlgn="base"/>
              <a:r>
                <a:rPr lang="en-US" dirty="0"/>
                <a:t>Prop “8”</a:t>
              </a:r>
            </a:p>
          </p:txBody>
        </p:sp>
        <p:pic>
          <p:nvPicPr>
            <p:cNvPr id="4" name="Picture 3">
              <a:extLst>
                <a:ext uri="{FF2B5EF4-FFF2-40B4-BE49-F238E27FC236}">
                  <a16:creationId xmlns:a16="http://schemas.microsoft.com/office/drawing/2014/main" id="{1EFA6394-0350-4C38-B4AD-045F5D81D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118" y="3791018"/>
              <a:ext cx="4059396" cy="2525846"/>
            </a:xfrm>
            <a:prstGeom prst="rect">
              <a:avLst/>
            </a:prstGeom>
          </p:spPr>
        </p:pic>
      </p:grpSp>
      <p:grpSp>
        <p:nvGrpSpPr>
          <p:cNvPr id="59" name="Group 58">
            <a:extLst>
              <a:ext uri="{FF2B5EF4-FFF2-40B4-BE49-F238E27FC236}">
                <a16:creationId xmlns:a16="http://schemas.microsoft.com/office/drawing/2014/main" id="{E17700F0-2E04-4C40-845F-B0F00F0BE931}"/>
              </a:ext>
            </a:extLst>
          </p:cNvPr>
          <p:cNvGrpSpPr/>
          <p:nvPr/>
        </p:nvGrpSpPr>
        <p:grpSpPr>
          <a:xfrm>
            <a:off x="6050781" y="4161870"/>
            <a:ext cx="5523877" cy="2718228"/>
            <a:chOff x="6050781" y="4161870"/>
            <a:chExt cx="5523877" cy="2718228"/>
          </a:xfrm>
        </p:grpSpPr>
        <p:sp>
          <p:nvSpPr>
            <p:cNvPr id="16" name="TextBox 15"/>
            <p:cNvSpPr txBox="1"/>
            <p:nvPr/>
          </p:nvSpPr>
          <p:spPr>
            <a:xfrm>
              <a:off x="8770171" y="5390888"/>
              <a:ext cx="2804487" cy="646331"/>
            </a:xfrm>
            <a:prstGeom prst="rect">
              <a:avLst/>
            </a:prstGeom>
            <a:noFill/>
          </p:spPr>
          <p:txBody>
            <a:bodyPr wrap="square" rtlCol="0">
              <a:spAutoFit/>
            </a:bodyPr>
            <a:lstStyle/>
            <a:p>
              <a:pPr algn="r" fontAlgn="base"/>
              <a:r>
                <a:rPr lang="en-US" dirty="0"/>
                <a:t>Women and the priesthood sessions</a:t>
              </a:r>
            </a:p>
          </p:txBody>
        </p:sp>
        <p:pic>
          <p:nvPicPr>
            <p:cNvPr id="8" name="Picture 7">
              <a:extLst>
                <a:ext uri="{FF2B5EF4-FFF2-40B4-BE49-F238E27FC236}">
                  <a16:creationId xmlns:a16="http://schemas.microsoft.com/office/drawing/2014/main" id="{47BE8A23-88F7-4062-86E0-D74C1C9873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0781" y="4161870"/>
              <a:ext cx="2642300" cy="2718228"/>
            </a:xfrm>
            <a:prstGeom prst="rect">
              <a:avLst/>
            </a:prstGeom>
          </p:spPr>
        </p:pic>
      </p:grpSp>
      <p:grpSp>
        <p:nvGrpSpPr>
          <p:cNvPr id="11" name="Group 10">
            <a:extLst>
              <a:ext uri="{FF2B5EF4-FFF2-40B4-BE49-F238E27FC236}">
                <a16:creationId xmlns:a16="http://schemas.microsoft.com/office/drawing/2014/main" id="{7A409978-034A-407A-81BC-870F60166A4D}"/>
              </a:ext>
            </a:extLst>
          </p:cNvPr>
          <p:cNvGrpSpPr/>
          <p:nvPr/>
        </p:nvGrpSpPr>
        <p:grpSpPr>
          <a:xfrm>
            <a:off x="4080671" y="1173791"/>
            <a:ext cx="3482351" cy="2538797"/>
            <a:chOff x="4080671" y="1173791"/>
            <a:chExt cx="3482351" cy="2538797"/>
          </a:xfrm>
        </p:grpSpPr>
        <p:sp>
          <p:nvSpPr>
            <p:cNvPr id="17" name="TextBox 16"/>
            <p:cNvSpPr txBox="1"/>
            <p:nvPr/>
          </p:nvSpPr>
          <p:spPr>
            <a:xfrm>
              <a:off x="4080671" y="3343256"/>
              <a:ext cx="3482351" cy="369332"/>
            </a:xfrm>
            <a:prstGeom prst="rect">
              <a:avLst/>
            </a:prstGeom>
            <a:noFill/>
          </p:spPr>
          <p:txBody>
            <a:bodyPr wrap="square" rtlCol="0">
              <a:spAutoFit/>
            </a:bodyPr>
            <a:lstStyle/>
            <a:p>
              <a:pPr fontAlgn="base"/>
              <a:r>
                <a:rPr lang="en-US" dirty="0"/>
                <a:t>Signs held up during Conference</a:t>
              </a:r>
            </a:p>
          </p:txBody>
        </p:sp>
        <p:pic>
          <p:nvPicPr>
            <p:cNvPr id="10" name="Picture 9">
              <a:extLst>
                <a:ext uri="{FF2B5EF4-FFF2-40B4-BE49-F238E27FC236}">
                  <a16:creationId xmlns:a16="http://schemas.microsoft.com/office/drawing/2014/main" id="{9CDF5958-0686-490F-80AE-73FC9A4CA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5423" y="1173791"/>
              <a:ext cx="1561485" cy="2011004"/>
            </a:xfrm>
            <a:prstGeom prst="rect">
              <a:avLst/>
            </a:prstGeom>
          </p:spPr>
        </p:pic>
      </p:grpSp>
    </p:spTree>
    <p:extLst>
      <p:ext uri="{BB962C8B-B14F-4D97-AF65-F5344CB8AC3E}">
        <p14:creationId xmlns:p14="http://schemas.microsoft.com/office/powerpoint/2010/main" val="42100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381175-3377-4BA7-A8BF-31B53E9E6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err="1">
                <a:latin typeface="Bernard MT Condensed" pitchFamily="18" charset="0"/>
              </a:rPr>
              <a:t>Priestcraft</a:t>
            </a:r>
            <a:r>
              <a:rPr lang="en-US" sz="4400" dirty="0">
                <a:latin typeface="Bernard MT Condensed" pitchFamily="18" charset="0"/>
              </a:rPr>
              <a:t>—Labor for Money</a:t>
            </a:r>
          </a:p>
        </p:txBody>
      </p:sp>
      <p:sp>
        <p:nvSpPr>
          <p:cNvPr id="38" name="TextBox 37"/>
          <p:cNvSpPr txBox="1"/>
          <p:nvPr/>
        </p:nvSpPr>
        <p:spPr>
          <a:xfrm>
            <a:off x="231775" y="6458771"/>
            <a:ext cx="4935970" cy="369332"/>
          </a:xfrm>
          <a:prstGeom prst="rect">
            <a:avLst/>
          </a:prstGeom>
          <a:noFill/>
        </p:spPr>
        <p:txBody>
          <a:bodyPr wrap="square" rtlCol="0">
            <a:spAutoFit/>
          </a:bodyPr>
          <a:lstStyle/>
          <a:p>
            <a:r>
              <a:rPr lang="en-US" dirty="0"/>
              <a:t>Alma 1:3; 2 Nephi 26:29, 31; 2 Peter 2:3</a:t>
            </a:r>
          </a:p>
        </p:txBody>
      </p:sp>
      <p:sp>
        <p:nvSpPr>
          <p:cNvPr id="39" name="TextBox 38"/>
          <p:cNvSpPr txBox="1"/>
          <p:nvPr/>
        </p:nvSpPr>
        <p:spPr>
          <a:xfrm>
            <a:off x="734291" y="762001"/>
            <a:ext cx="6809509" cy="2800767"/>
          </a:xfrm>
          <a:prstGeom prst="rect">
            <a:avLst/>
          </a:prstGeom>
          <a:noFill/>
        </p:spPr>
        <p:txBody>
          <a:bodyPr wrap="square" rtlCol="0">
            <a:spAutoFit/>
          </a:bodyPr>
          <a:lstStyle/>
          <a:p>
            <a:pPr fontAlgn="base"/>
            <a:r>
              <a:rPr lang="en-US" sz="1600" dirty="0"/>
              <a:t>The Book of Mormon says, "</a:t>
            </a:r>
            <a:r>
              <a:rPr lang="en-US" sz="1600" dirty="0" err="1"/>
              <a:t>Priestcrafts</a:t>
            </a:r>
            <a:r>
              <a:rPr lang="en-US" sz="1600" dirty="0"/>
              <a:t> are that men preach and set themselves up for a light unto the world, that they may get gain and praise of the world; but they seek not the Welfare of Zion…. But the laborer in Zion shall labor for Zion; for if they labor for money they shall perish". </a:t>
            </a:r>
          </a:p>
          <a:p>
            <a:pPr fontAlgn="base"/>
            <a:endParaRPr lang="en-US" sz="1600" dirty="0"/>
          </a:p>
          <a:p>
            <a:pPr fontAlgn="base"/>
            <a:r>
              <a:rPr lang="en-US" sz="1600" dirty="0"/>
              <a:t>Inherent in this definition is the concern that Church leaders must labor to build Zion into the hearts of the people, and not for their personal aggrandizement or reward. When leaders "make merchandise" of men's souls, they turn religion into a business, and pride, materialism, and unrighteous dominion follow.</a:t>
            </a:r>
          </a:p>
          <a:p>
            <a:pPr fontAlgn="base"/>
            <a:r>
              <a:rPr lang="en-US" sz="1600" dirty="0"/>
              <a:t>Bible Dictionary</a:t>
            </a:r>
          </a:p>
          <a:p>
            <a:pPr fontAlgn="base"/>
            <a:endParaRPr lang="en-US" sz="1600" dirty="0"/>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6096000" y="4324768"/>
            <a:ext cx="4267200" cy="1938992"/>
          </a:xfrm>
          <a:prstGeom prst="rect">
            <a:avLst/>
          </a:prstGeom>
          <a:noFill/>
        </p:spPr>
        <p:txBody>
          <a:bodyPr wrap="square" rtlCol="0">
            <a:spAutoFit/>
          </a:bodyPr>
          <a:lstStyle/>
          <a:p>
            <a:pPr fontAlgn="base"/>
            <a:r>
              <a:rPr lang="en-US" sz="2400" dirty="0"/>
              <a:t>Those:</a:t>
            </a:r>
          </a:p>
          <a:p>
            <a:pPr fontAlgn="base"/>
            <a:r>
              <a:rPr lang="en-US" sz="2400" dirty="0"/>
              <a:t>Eager to get gain</a:t>
            </a:r>
          </a:p>
          <a:p>
            <a:pPr fontAlgn="base"/>
            <a:r>
              <a:rPr lang="en-US" sz="2400" dirty="0"/>
              <a:t>Eager to receive applause of the crowd</a:t>
            </a:r>
          </a:p>
          <a:p>
            <a:pPr fontAlgn="base"/>
            <a:r>
              <a:rPr lang="en-US" sz="2400" dirty="0"/>
              <a:t>Eager for recognition and reward</a:t>
            </a:r>
          </a:p>
        </p:txBody>
      </p:sp>
      <p:pic>
        <p:nvPicPr>
          <p:cNvPr id="3" name="Picture 2">
            <a:extLst>
              <a:ext uri="{FF2B5EF4-FFF2-40B4-BE49-F238E27FC236}">
                <a16:creationId xmlns:a16="http://schemas.microsoft.com/office/drawing/2014/main" id="{BB453DD0-98D3-4AD7-A7A1-C9BA59C2A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812" y="936992"/>
            <a:ext cx="3686175" cy="2943225"/>
          </a:xfrm>
          <a:prstGeom prst="rect">
            <a:avLst/>
          </a:prstGeom>
        </p:spPr>
      </p:pic>
      <p:pic>
        <p:nvPicPr>
          <p:cNvPr id="7" name="Picture 6">
            <a:extLst>
              <a:ext uri="{FF2B5EF4-FFF2-40B4-BE49-F238E27FC236}">
                <a16:creationId xmlns:a16="http://schemas.microsoft.com/office/drawing/2014/main" id="{1F5BBDD7-E766-4673-8884-57186B98D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832" y="3252561"/>
            <a:ext cx="2795155" cy="3176313"/>
          </a:xfrm>
          <a:prstGeom prst="rect">
            <a:avLst/>
          </a:prstGeom>
        </p:spPr>
      </p:pic>
    </p:spTree>
    <p:extLst>
      <p:ext uri="{BB962C8B-B14F-4D97-AF65-F5344CB8AC3E}">
        <p14:creationId xmlns:p14="http://schemas.microsoft.com/office/powerpoint/2010/main" val="355074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4659</Words>
  <Application>Microsoft Office PowerPoint</Application>
  <PresentationFormat>Widescreen</PresentationFormat>
  <Paragraphs>421</Paragraphs>
  <Slides>39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vt:lpstr>
      <vt:lpstr>Imprint MT Shadow</vt:lpstr>
      <vt:lpstr>English Towne</vt:lpstr>
      <vt:lpstr>Tempus Sans ITC</vt:lpstr>
      <vt:lpstr>Child's Play</vt:lpstr>
      <vt:lpstr>Baskerville Old Face</vt:lpstr>
      <vt:lpstr>Bernard MT Condensed</vt:lpstr>
      <vt:lpstr>AR ESSENCE</vt:lpstr>
      <vt:lpstr>Open Sans</vt:lpstr>
      <vt:lpstr>Calibri</vt:lpstr>
      <vt:lpstr>Comic Sans MS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16</cp:revision>
  <dcterms:created xsi:type="dcterms:W3CDTF">2017-08-08T20:20:08Z</dcterms:created>
  <dcterms:modified xsi:type="dcterms:W3CDTF">2020-06-17T17:05:11Z</dcterms:modified>
</cp:coreProperties>
</file>