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73" r:id="rId4"/>
    <p:sldId id="259" r:id="rId5"/>
    <p:sldId id="261" r:id="rId6"/>
    <p:sldId id="262" r:id="rId7"/>
    <p:sldId id="263" r:id="rId8"/>
    <p:sldId id="264" r:id="rId9"/>
    <p:sldId id="274" r:id="rId10"/>
    <p:sldId id="265" r:id="rId11"/>
    <p:sldId id="275" r:id="rId12"/>
    <p:sldId id="266" r:id="rId13"/>
    <p:sldId id="277" r:id="rId14"/>
    <p:sldId id="267" r:id="rId15"/>
    <p:sldId id="268" r:id="rId16"/>
    <p:sldId id="269" r:id="rId17"/>
    <p:sldId id="272" r:id="rId18"/>
    <p:sldId id="270" r:id="rId19"/>
    <p:sldId id="276" r:id="rId20"/>
  </p:sldIdLst>
  <p:sldSz cx="12192000" cy="6858000"/>
  <p:notesSz cx="6858000" cy="9144000"/>
  <p:embeddedFontLst>
    <p:embeddedFont>
      <p:font typeface="Algerian" panose="04020705040A02060702" pitchFamily="8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702030302020204" pitchFamily="66" charset="0"/>
      <p:regular r:id="rId28"/>
      <p:bold r:id="rId29"/>
      <p:italic r:id="rId30"/>
      <p:boldItalic r:id="rId31"/>
    </p:embeddedFont>
    <p:embeddedFont>
      <p:font typeface="Tempus Sans ITC" panose="04020404030D07020202" pitchFamily="8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D7C4-9957-435B-BFFF-B83320F60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EAA92-D965-4BD2-B643-5DDAC42A2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F3F4-E11A-4436-96FE-419AAE2F409B}"/>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5" name="Footer Placeholder 4">
            <a:extLst>
              <a:ext uri="{FF2B5EF4-FFF2-40B4-BE49-F238E27FC236}">
                <a16:creationId xmlns:a16="http://schemas.microsoft.com/office/drawing/2014/main" id="{F4A5ACD0-78C2-491A-8185-3E08989D5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ADD9E-31BF-49B1-B845-EC63008BCFA1}"/>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40732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1A40-96B7-432F-8512-108252A8B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9783E1-3CA0-4068-A471-57D75468E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25F85-CC6E-4108-AD3D-BF9DEB57294D}"/>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5" name="Footer Placeholder 4">
            <a:extLst>
              <a:ext uri="{FF2B5EF4-FFF2-40B4-BE49-F238E27FC236}">
                <a16:creationId xmlns:a16="http://schemas.microsoft.com/office/drawing/2014/main" id="{ED812B08-232D-426F-A3CE-77D00BA83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C09E0-4FCE-49DA-81DB-0437A9FEF7C0}"/>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54608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FD837-6C94-49A6-874A-915465A05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E9957-8BFB-4CCE-869B-A085940826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AC401-E52E-4A2E-97DC-8FF388B88CA6}"/>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5" name="Footer Placeholder 4">
            <a:extLst>
              <a:ext uri="{FF2B5EF4-FFF2-40B4-BE49-F238E27FC236}">
                <a16:creationId xmlns:a16="http://schemas.microsoft.com/office/drawing/2014/main" id="{6795EBCC-63DE-4321-BC31-66AD958FA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2D078-A671-4185-B79B-86F8A94753EB}"/>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135999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54AC-232D-475B-AF59-413062689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424E9-5E3F-4966-BEE0-750239F130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1D30F-31CD-4D27-8757-5C1100ADF1FD}"/>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5" name="Footer Placeholder 4">
            <a:extLst>
              <a:ext uri="{FF2B5EF4-FFF2-40B4-BE49-F238E27FC236}">
                <a16:creationId xmlns:a16="http://schemas.microsoft.com/office/drawing/2014/main" id="{7B1B88D6-FB0F-4902-925E-319DCDBE1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68291-73EF-4BC8-B85D-43BDFBE959AA}"/>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41906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DB5C-5B90-4A42-B63F-F9E0B125AC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0B1D7B-B838-423F-BC58-7DF001FE9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555237-3889-4B13-AF1F-FC8AF8C05A83}"/>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5" name="Footer Placeholder 4">
            <a:extLst>
              <a:ext uri="{FF2B5EF4-FFF2-40B4-BE49-F238E27FC236}">
                <a16:creationId xmlns:a16="http://schemas.microsoft.com/office/drawing/2014/main" id="{8E5B2CC2-4DC1-4C3C-9B13-D7AA96BFE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9D423-83CD-43E7-9CB1-C4620D7D0EBA}"/>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1995813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13CB-084E-47DF-9612-38EBE5B8B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489BB-0726-41D5-821D-8B03645EA5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4869D-5390-49E6-A894-417D325D8C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DA70C-D9DA-4660-BFF9-D11D0442AFDA}"/>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6" name="Footer Placeholder 5">
            <a:extLst>
              <a:ext uri="{FF2B5EF4-FFF2-40B4-BE49-F238E27FC236}">
                <a16:creationId xmlns:a16="http://schemas.microsoft.com/office/drawing/2014/main" id="{CF186F96-623D-448C-9262-A55628364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8103C-752E-40F9-8A09-771E9A107B7B}"/>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272908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F9C0-3603-4287-8DC3-78FF921326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CDB28-047A-4337-935A-D58A5295A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2CF176-47F0-4BE8-9D98-20DEE44E12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54B71-6897-4CD1-968A-8089073D9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2C65F4-D58B-4ABD-915D-6C597848C9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08BD-98E1-4F20-9803-04C81C38A612}"/>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8" name="Footer Placeholder 7">
            <a:extLst>
              <a:ext uri="{FF2B5EF4-FFF2-40B4-BE49-F238E27FC236}">
                <a16:creationId xmlns:a16="http://schemas.microsoft.com/office/drawing/2014/main" id="{78F57AE5-94C8-44AB-B983-0955B279D4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D2ADBD-E0FE-4A66-8569-3A51CB2C3765}"/>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2745024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1351-A9F1-4E7C-926F-632CA19D7B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446ED-18DD-42E9-83FA-903519A7B72F}"/>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4" name="Footer Placeholder 3">
            <a:extLst>
              <a:ext uri="{FF2B5EF4-FFF2-40B4-BE49-F238E27FC236}">
                <a16:creationId xmlns:a16="http://schemas.microsoft.com/office/drawing/2014/main" id="{2D6D1546-1D59-452B-A0DE-9796CDD80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140C7-4B87-418C-A68B-76EA7E27C62D}"/>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293225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5BBA5-8A94-4214-8AA8-BE28DD5D5BDA}"/>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3" name="Footer Placeholder 2">
            <a:extLst>
              <a:ext uri="{FF2B5EF4-FFF2-40B4-BE49-F238E27FC236}">
                <a16:creationId xmlns:a16="http://schemas.microsoft.com/office/drawing/2014/main" id="{BF5376E2-1498-4DF5-9746-D7364ABDA6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2E65DC-DAA7-4BC4-9A59-C58750D5D77E}"/>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229396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A394-D008-4D44-8381-E81EAF0400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A83BB-C569-4A8C-AD24-2DCFDBF74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88876-9B95-4667-9DAF-BAAD0EDAD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A1C67-32F8-43AB-B360-0FA9F7C929D4}"/>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6" name="Footer Placeholder 5">
            <a:extLst>
              <a:ext uri="{FF2B5EF4-FFF2-40B4-BE49-F238E27FC236}">
                <a16:creationId xmlns:a16="http://schemas.microsoft.com/office/drawing/2014/main" id="{CB18196E-49A5-4286-B011-A6A04D70D6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4AEE69-CD19-4628-9707-B5EC975F0887}"/>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183751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4732-B278-418B-B6CF-036F24596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135A6-27A4-497F-8F33-D6B01E6EE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EC1A4A-7DE2-4CFA-B912-6F6676D691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ABB6DE-6975-45E9-903D-D183806A0A46}"/>
              </a:ext>
            </a:extLst>
          </p:cNvPr>
          <p:cNvSpPr>
            <a:spLocks noGrp="1"/>
          </p:cNvSpPr>
          <p:nvPr>
            <p:ph type="dt" sz="half" idx="10"/>
          </p:nvPr>
        </p:nvSpPr>
        <p:spPr/>
        <p:txBody>
          <a:bodyPr/>
          <a:lstStyle/>
          <a:p>
            <a:fld id="{CB3C2627-CC2D-46E7-A796-0609883A88D6}" type="datetimeFigureOut">
              <a:rPr lang="en-US" smtClean="0"/>
              <a:t>6/17/2020</a:t>
            </a:fld>
            <a:endParaRPr lang="en-US"/>
          </a:p>
        </p:txBody>
      </p:sp>
      <p:sp>
        <p:nvSpPr>
          <p:cNvPr id="6" name="Footer Placeholder 5">
            <a:extLst>
              <a:ext uri="{FF2B5EF4-FFF2-40B4-BE49-F238E27FC236}">
                <a16:creationId xmlns:a16="http://schemas.microsoft.com/office/drawing/2014/main" id="{506183B3-4B01-47E3-8239-11628A65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29F9A-EA6A-4134-8CB5-E0F3A4779AB9}"/>
              </a:ext>
            </a:extLst>
          </p:cNvPr>
          <p:cNvSpPr>
            <a:spLocks noGrp="1"/>
          </p:cNvSpPr>
          <p:nvPr>
            <p:ph type="sldNum" sz="quarter" idx="12"/>
          </p:nvPr>
        </p:nvSpPr>
        <p:spPr/>
        <p:txBody>
          <a:bodyPr/>
          <a:lstStyle/>
          <a:p>
            <a:fld id="{C5CD87A5-890E-4CE5-A759-ABD2668713D8}" type="slidenum">
              <a:rPr lang="en-US" smtClean="0"/>
              <a:t>‹#›</a:t>
            </a:fld>
            <a:endParaRPr lang="en-US"/>
          </a:p>
        </p:txBody>
      </p:sp>
    </p:spTree>
    <p:extLst>
      <p:ext uri="{BB962C8B-B14F-4D97-AF65-F5344CB8AC3E}">
        <p14:creationId xmlns:p14="http://schemas.microsoft.com/office/powerpoint/2010/main" val="156501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457B3-5B83-421E-BACB-0488D121C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B4E585-E2CF-4873-95C6-22F1CD507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86CE8-8BB9-4221-A323-E5B5FB06D5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C2627-CC2D-46E7-A796-0609883A88D6}" type="datetimeFigureOut">
              <a:rPr lang="en-US" smtClean="0"/>
              <a:t>6/17/2020</a:t>
            </a:fld>
            <a:endParaRPr lang="en-US"/>
          </a:p>
        </p:txBody>
      </p:sp>
      <p:sp>
        <p:nvSpPr>
          <p:cNvPr id="5" name="Footer Placeholder 4">
            <a:extLst>
              <a:ext uri="{FF2B5EF4-FFF2-40B4-BE49-F238E27FC236}">
                <a16:creationId xmlns:a16="http://schemas.microsoft.com/office/drawing/2014/main" id="{C5103B59-55BE-4927-8A93-4ECC9880B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E71BD7-A0C8-4D38-8C4A-28B90CA44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D87A5-890E-4CE5-A759-ABD2668713D8}" type="slidenum">
              <a:rPr lang="en-US" smtClean="0"/>
              <a:t>‹#›</a:t>
            </a:fld>
            <a:endParaRPr lang="en-US"/>
          </a:p>
        </p:txBody>
      </p:sp>
    </p:spTree>
    <p:extLst>
      <p:ext uri="{BB962C8B-B14F-4D97-AF65-F5344CB8AC3E}">
        <p14:creationId xmlns:p14="http://schemas.microsoft.com/office/powerpoint/2010/main" val="289595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urchofjesuschrist.org/#note6" TargetMode="External"/><Relationship Id="rId2" Type="http://schemas.openxmlformats.org/officeDocument/2006/relationships/hyperlink" Target="https://www.churchofjesuschrist.org/#note5" TargetMode="External"/><Relationship Id="rId1" Type="http://schemas.openxmlformats.org/officeDocument/2006/relationships/slideLayout" Target="../slideLayouts/slideLayout7.xml"/><Relationship Id="rId4" Type="http://schemas.openxmlformats.org/officeDocument/2006/relationships/hyperlink" Target="https://www.churchofjesuschrist.org/#note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3A94CE-9A48-4F9F-8EAC-A61E0F26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75257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691" y="6550223"/>
            <a:ext cx="2977738" cy="307777"/>
          </a:xfrm>
          <a:prstGeom prst="rect">
            <a:avLst/>
          </a:prstGeom>
          <a:noFill/>
        </p:spPr>
        <p:txBody>
          <a:bodyPr wrap="square" rtlCol="0">
            <a:spAutoFit/>
          </a:bodyPr>
          <a:lstStyle/>
          <a:p>
            <a:r>
              <a:rPr lang="en-US" sz="1400" dirty="0">
                <a:solidFill>
                  <a:schemeClr val="bg1"/>
                </a:solidFill>
              </a:rPr>
              <a:t>Alma 5:18; Alma 11:43; Alma 40:23</a:t>
            </a:r>
          </a:p>
        </p:txBody>
      </p:sp>
      <p:sp>
        <p:nvSpPr>
          <p:cNvPr id="6" name="TextBox 5"/>
          <p:cNvSpPr txBox="1"/>
          <p:nvPr/>
        </p:nvSpPr>
        <p:spPr>
          <a:xfrm>
            <a:off x="124691" y="1"/>
            <a:ext cx="11882252" cy="584775"/>
          </a:xfrm>
          <a:prstGeom prst="rect">
            <a:avLst/>
          </a:prstGeom>
          <a:noFill/>
        </p:spPr>
        <p:txBody>
          <a:bodyPr wrap="square" rtlCol="0">
            <a:spAutoFit/>
          </a:bodyPr>
          <a:lstStyle/>
          <a:p>
            <a:pPr algn="ctr"/>
            <a:r>
              <a:rPr lang="en-US" sz="3200" dirty="0">
                <a:solidFill>
                  <a:schemeClr val="bg1"/>
                </a:solidFill>
                <a:latin typeface="Algerian" pitchFamily="82" charset="0"/>
              </a:rPr>
              <a:t>Bright recollection and perfect remembrance</a:t>
            </a:r>
          </a:p>
        </p:txBody>
      </p:sp>
      <p:sp>
        <p:nvSpPr>
          <p:cNvPr id="7" name="TextBox 6"/>
          <p:cNvSpPr txBox="1"/>
          <p:nvPr/>
        </p:nvSpPr>
        <p:spPr>
          <a:xfrm>
            <a:off x="425664" y="1774910"/>
            <a:ext cx="6378039" cy="4401205"/>
          </a:xfrm>
          <a:prstGeom prst="rect">
            <a:avLst/>
          </a:prstGeom>
          <a:noFill/>
        </p:spPr>
        <p:txBody>
          <a:bodyPr wrap="square" rtlCol="0">
            <a:spAutoFit/>
          </a:bodyPr>
          <a:lstStyle/>
          <a:p>
            <a:pPr fontAlgn="base"/>
            <a:r>
              <a:rPr lang="en-US" sz="2000" dirty="0">
                <a:solidFill>
                  <a:schemeClr val="bg1"/>
                </a:solidFill>
              </a:rPr>
              <a:t>“As all will be resurrected, your physical body will then be restore to its proper and perfect frame. The day of your resurrection will be a day of judgment that will determine the kind of life you shall have hereafter.</a:t>
            </a:r>
          </a:p>
          <a:p>
            <a:pPr fontAlgn="base"/>
            <a:endParaRPr lang="en-US" sz="2000" dirty="0">
              <a:solidFill>
                <a:schemeClr val="bg1"/>
              </a:solidFill>
            </a:endParaRPr>
          </a:p>
          <a:p>
            <a:pPr fontAlgn="base"/>
            <a:r>
              <a:rPr lang="en-US" sz="2000" dirty="0">
                <a:solidFill>
                  <a:schemeClr val="bg1"/>
                </a:solidFill>
              </a:rPr>
              <a:t>“That judgment will consider not only your actions, but also your innermost intent and heartfelt desires. Your everyday thoughts have not been lost. </a:t>
            </a:r>
          </a:p>
          <a:p>
            <a:pPr fontAlgn="base"/>
            <a:endParaRPr lang="en-US" sz="2000" dirty="0">
              <a:solidFill>
                <a:schemeClr val="bg1"/>
              </a:solidFill>
            </a:endParaRPr>
          </a:p>
          <a:p>
            <a:pPr fontAlgn="base"/>
            <a:r>
              <a:rPr lang="en-US" sz="2000" dirty="0">
                <a:solidFill>
                  <a:schemeClr val="bg1"/>
                </a:solidFill>
              </a:rPr>
              <a:t>“Scriptures speak of the ‘bright recollection’ and ‘perfect remembrance’ that your mind will provide in times of divine judgment”</a:t>
            </a:r>
          </a:p>
          <a:p>
            <a:pPr fontAlgn="base"/>
            <a:r>
              <a:rPr lang="en-US" sz="2000" dirty="0">
                <a:solidFill>
                  <a:schemeClr val="bg1"/>
                </a:solidFill>
              </a:rPr>
              <a:t>Russell M. Nelson </a:t>
            </a:r>
            <a:br>
              <a:rPr lang="en-US" sz="2000" dirty="0">
                <a:solidFill>
                  <a:schemeClr val="bg1"/>
                </a:solidFill>
              </a:rPr>
            </a:br>
            <a:endParaRPr lang="en-US" sz="2000" dirty="0">
              <a:solidFill>
                <a:schemeClr val="bg1"/>
              </a:solidFill>
            </a:endParaRPr>
          </a:p>
        </p:txBody>
      </p:sp>
      <p:grpSp>
        <p:nvGrpSpPr>
          <p:cNvPr id="8" name="Group 7">
            <a:extLst>
              <a:ext uri="{FF2B5EF4-FFF2-40B4-BE49-F238E27FC236}">
                <a16:creationId xmlns:a16="http://schemas.microsoft.com/office/drawing/2014/main" id="{6E4743A0-601C-428D-8C9A-7A69F8D90D62}"/>
              </a:ext>
            </a:extLst>
          </p:cNvPr>
          <p:cNvGrpSpPr/>
          <p:nvPr/>
        </p:nvGrpSpPr>
        <p:grpSpPr>
          <a:xfrm>
            <a:off x="7216633" y="560066"/>
            <a:ext cx="2420616" cy="3582304"/>
            <a:chOff x="7216633" y="560066"/>
            <a:chExt cx="2420616" cy="3582304"/>
          </a:xfrm>
        </p:grpSpPr>
        <p:grpSp>
          <p:nvGrpSpPr>
            <p:cNvPr id="17" name="Group 16">
              <a:extLst>
                <a:ext uri="{FF2B5EF4-FFF2-40B4-BE49-F238E27FC236}">
                  <a16:creationId xmlns:a16="http://schemas.microsoft.com/office/drawing/2014/main" id="{3795B754-CE6C-4580-9CFF-7C672001BA42}"/>
                </a:ext>
              </a:extLst>
            </p:cNvPr>
            <p:cNvGrpSpPr/>
            <p:nvPr/>
          </p:nvGrpSpPr>
          <p:grpSpPr>
            <a:xfrm>
              <a:off x="8639386" y="870949"/>
              <a:ext cx="769729" cy="2459902"/>
              <a:chOff x="10765433" y="2103016"/>
              <a:chExt cx="769729" cy="2459902"/>
            </a:xfrm>
          </p:grpSpPr>
          <p:grpSp>
            <p:nvGrpSpPr>
              <p:cNvPr id="30" name="Group 29">
                <a:extLst>
                  <a:ext uri="{FF2B5EF4-FFF2-40B4-BE49-F238E27FC236}">
                    <a16:creationId xmlns:a16="http://schemas.microsoft.com/office/drawing/2014/main" id="{EBF79650-E9ED-474F-8707-AA52918DC5A2}"/>
                  </a:ext>
                </a:extLst>
              </p:cNvPr>
              <p:cNvGrpSpPr/>
              <p:nvPr/>
            </p:nvGrpSpPr>
            <p:grpSpPr>
              <a:xfrm>
                <a:off x="10765433" y="2103016"/>
                <a:ext cx="769729" cy="2459902"/>
                <a:chOff x="7205858" y="1350098"/>
                <a:chExt cx="1204256" cy="3848561"/>
              </a:xfrm>
            </p:grpSpPr>
            <p:grpSp>
              <p:nvGrpSpPr>
                <p:cNvPr id="32" name="Group 31">
                  <a:extLst>
                    <a:ext uri="{FF2B5EF4-FFF2-40B4-BE49-F238E27FC236}">
                      <a16:creationId xmlns:a16="http://schemas.microsoft.com/office/drawing/2014/main" id="{D1D033CD-6DA0-4351-89F6-1F7A50BC5085}"/>
                    </a:ext>
                  </a:extLst>
                </p:cNvPr>
                <p:cNvGrpSpPr/>
                <p:nvPr/>
              </p:nvGrpSpPr>
              <p:grpSpPr>
                <a:xfrm>
                  <a:off x="7322943" y="1350098"/>
                  <a:ext cx="899886" cy="3848561"/>
                  <a:chOff x="3729193" y="976912"/>
                  <a:chExt cx="899886" cy="3848561"/>
                </a:xfrm>
              </p:grpSpPr>
              <p:sp>
                <p:nvSpPr>
                  <p:cNvPr id="34" name="Rounded Rectangle 54">
                    <a:extLst>
                      <a:ext uri="{FF2B5EF4-FFF2-40B4-BE49-F238E27FC236}">
                        <a16:creationId xmlns:a16="http://schemas.microsoft.com/office/drawing/2014/main" id="{A72D4C58-B02D-4CA7-9FCE-C0A124CE571A}"/>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6">
                    <a:extLst>
                      <a:ext uri="{FF2B5EF4-FFF2-40B4-BE49-F238E27FC236}">
                        <a16:creationId xmlns:a16="http://schemas.microsoft.com/office/drawing/2014/main" id="{C7509DFC-C5D6-48CC-AFFA-DB363E2F3C4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7">
                    <a:extLst>
                      <a:ext uri="{FF2B5EF4-FFF2-40B4-BE49-F238E27FC236}">
                        <a16:creationId xmlns:a16="http://schemas.microsoft.com/office/drawing/2014/main" id="{CF9AF1CD-A6D4-4ADB-98A2-6B928EDB2A7D}"/>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4D08517-6CD2-4C1F-8813-9FD7F4ECA29D}"/>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9">
                    <a:extLst>
                      <a:ext uri="{FF2B5EF4-FFF2-40B4-BE49-F238E27FC236}">
                        <a16:creationId xmlns:a16="http://schemas.microsoft.com/office/drawing/2014/main" id="{6A8CC8FA-1ACA-4CCB-9A1B-29374EE86239}"/>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Isosceles Triangle 32">
                  <a:extLst>
                    <a:ext uri="{FF2B5EF4-FFF2-40B4-BE49-F238E27FC236}">
                      <a16:creationId xmlns:a16="http://schemas.microsoft.com/office/drawing/2014/main" id="{D5B6A2BF-5C04-42AF-B953-B10469B855A0}"/>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ounded Rectangle 55">
                <a:extLst>
                  <a:ext uri="{FF2B5EF4-FFF2-40B4-BE49-F238E27FC236}">
                    <a16:creationId xmlns:a16="http://schemas.microsoft.com/office/drawing/2014/main" id="{29BFB02A-26A9-4ED8-824B-B8B0117EABF0}"/>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69BC427-BE9E-4061-A734-BFD22E60A153}"/>
                </a:ext>
              </a:extLst>
            </p:cNvPr>
            <p:cNvGrpSpPr/>
            <p:nvPr/>
          </p:nvGrpSpPr>
          <p:grpSpPr>
            <a:xfrm>
              <a:off x="7216633" y="1682468"/>
              <a:ext cx="769730" cy="2459902"/>
              <a:chOff x="7205858" y="1350098"/>
              <a:chExt cx="1204256" cy="3848561"/>
            </a:xfrm>
          </p:grpSpPr>
          <p:grpSp>
            <p:nvGrpSpPr>
              <p:cNvPr id="22" name="Group 21">
                <a:extLst>
                  <a:ext uri="{FF2B5EF4-FFF2-40B4-BE49-F238E27FC236}">
                    <a16:creationId xmlns:a16="http://schemas.microsoft.com/office/drawing/2014/main" id="{F76F06AC-0124-4EFC-8BE7-C59781CE2100}"/>
                  </a:ext>
                </a:extLst>
              </p:cNvPr>
              <p:cNvGrpSpPr/>
              <p:nvPr/>
            </p:nvGrpSpPr>
            <p:grpSpPr>
              <a:xfrm>
                <a:off x="7322943" y="1350098"/>
                <a:ext cx="1003199" cy="3848561"/>
                <a:chOff x="3729193" y="976912"/>
                <a:chExt cx="1003199" cy="3848561"/>
              </a:xfrm>
            </p:grpSpPr>
            <p:sp>
              <p:nvSpPr>
                <p:cNvPr id="24" name="Rounded Rectangle 54">
                  <a:extLst>
                    <a:ext uri="{FF2B5EF4-FFF2-40B4-BE49-F238E27FC236}">
                      <a16:creationId xmlns:a16="http://schemas.microsoft.com/office/drawing/2014/main" id="{3ADE354E-4E90-4ADF-A110-77D2184B1D14}"/>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5">
                  <a:extLst>
                    <a:ext uri="{FF2B5EF4-FFF2-40B4-BE49-F238E27FC236}">
                      <a16:creationId xmlns:a16="http://schemas.microsoft.com/office/drawing/2014/main" id="{AD5CD66A-A68F-459F-97D9-283B69FCD6D5}"/>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56">
                  <a:extLst>
                    <a:ext uri="{FF2B5EF4-FFF2-40B4-BE49-F238E27FC236}">
                      <a16:creationId xmlns:a16="http://schemas.microsoft.com/office/drawing/2014/main" id="{E9D5CF37-D33D-4DAE-9646-CBCF8A7E3554}"/>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57">
                  <a:extLst>
                    <a:ext uri="{FF2B5EF4-FFF2-40B4-BE49-F238E27FC236}">
                      <a16:creationId xmlns:a16="http://schemas.microsoft.com/office/drawing/2014/main" id="{C13FCA6D-EC0C-4DB2-8707-07ED47A08ECF}"/>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A9EE15C-D007-49E1-91E5-809700CA8F29}"/>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9">
                  <a:extLst>
                    <a:ext uri="{FF2B5EF4-FFF2-40B4-BE49-F238E27FC236}">
                      <a16:creationId xmlns:a16="http://schemas.microsoft.com/office/drawing/2014/main" id="{4A05A998-DF0E-4746-8360-9F0FBC883696}"/>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a:extLst>
                  <a:ext uri="{FF2B5EF4-FFF2-40B4-BE49-F238E27FC236}">
                    <a16:creationId xmlns:a16="http://schemas.microsoft.com/office/drawing/2014/main" id="{71131E65-3106-493B-8C48-E3850B7FC7AD}"/>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D1DDE9F5-8CF3-4FCB-8997-BF04AE2E4E6B}"/>
                </a:ext>
              </a:extLst>
            </p:cNvPr>
            <p:cNvSpPr/>
            <p:nvPr/>
          </p:nvSpPr>
          <p:spPr>
            <a:xfrm>
              <a:off x="7964236" y="560066"/>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A200B9A-6356-4D0F-9E1A-8CCA1901930F}"/>
                </a:ext>
              </a:extLst>
            </p:cNvPr>
            <p:cNvSpPr/>
            <p:nvPr/>
          </p:nvSpPr>
          <p:spPr>
            <a:xfrm>
              <a:off x="8423674" y="344939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727D533-AC96-4F9F-BEC8-AD7CF952ADF8}"/>
                </a:ext>
              </a:extLst>
            </p:cNvPr>
            <p:cNvSpPr/>
            <p:nvPr/>
          </p:nvSpPr>
          <p:spPr>
            <a:xfrm>
              <a:off x="9025143" y="344034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48A50B46-B39A-43A5-824C-BEAE549A1725}"/>
              </a:ext>
            </a:extLst>
          </p:cNvPr>
          <p:cNvGrpSpPr/>
          <p:nvPr/>
        </p:nvGrpSpPr>
        <p:grpSpPr>
          <a:xfrm>
            <a:off x="9370455" y="2913676"/>
            <a:ext cx="2345572" cy="3581062"/>
            <a:chOff x="2530039" y="1403568"/>
            <a:chExt cx="2345572" cy="3581062"/>
          </a:xfrm>
        </p:grpSpPr>
        <p:grpSp>
          <p:nvGrpSpPr>
            <p:cNvPr id="42" name="Group 41">
              <a:extLst>
                <a:ext uri="{FF2B5EF4-FFF2-40B4-BE49-F238E27FC236}">
                  <a16:creationId xmlns:a16="http://schemas.microsoft.com/office/drawing/2014/main" id="{A6C6031D-FBC3-4F9F-AD81-95DB8B9DD406}"/>
                </a:ext>
              </a:extLst>
            </p:cNvPr>
            <p:cNvGrpSpPr/>
            <p:nvPr/>
          </p:nvGrpSpPr>
          <p:grpSpPr>
            <a:xfrm>
              <a:off x="3952792" y="1713209"/>
              <a:ext cx="618724" cy="2459902"/>
              <a:chOff x="10840271" y="2103016"/>
              <a:chExt cx="618724" cy="2459902"/>
            </a:xfrm>
          </p:grpSpPr>
          <p:grpSp>
            <p:nvGrpSpPr>
              <p:cNvPr id="53" name="Group 52">
                <a:extLst>
                  <a:ext uri="{FF2B5EF4-FFF2-40B4-BE49-F238E27FC236}">
                    <a16:creationId xmlns:a16="http://schemas.microsoft.com/office/drawing/2014/main" id="{F411C100-A160-4FC5-A17B-EDB43BB2C4CF}"/>
                  </a:ext>
                </a:extLst>
              </p:cNvPr>
              <p:cNvGrpSpPr/>
              <p:nvPr/>
            </p:nvGrpSpPr>
            <p:grpSpPr>
              <a:xfrm>
                <a:off x="10840271" y="2103016"/>
                <a:ext cx="575184" cy="2459902"/>
                <a:chOff x="3729193" y="976912"/>
                <a:chExt cx="899886" cy="3848561"/>
              </a:xfrm>
            </p:grpSpPr>
            <p:sp>
              <p:nvSpPr>
                <p:cNvPr id="55" name="Rounded Rectangle 54">
                  <a:extLst>
                    <a:ext uri="{FF2B5EF4-FFF2-40B4-BE49-F238E27FC236}">
                      <a16:creationId xmlns:a16="http://schemas.microsoft.com/office/drawing/2014/main" id="{739CEBEC-6A54-43B9-8B95-52E53DEA96D6}"/>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6">
                  <a:extLst>
                    <a:ext uri="{FF2B5EF4-FFF2-40B4-BE49-F238E27FC236}">
                      <a16:creationId xmlns:a16="http://schemas.microsoft.com/office/drawing/2014/main" id="{7F2F18DB-CF26-4AC1-9482-5CF479EAE607}"/>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7">
                  <a:extLst>
                    <a:ext uri="{FF2B5EF4-FFF2-40B4-BE49-F238E27FC236}">
                      <a16:creationId xmlns:a16="http://schemas.microsoft.com/office/drawing/2014/main" id="{260DA145-2913-4685-BF61-6A663F3D6A98}"/>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EE32A816-E76D-40BC-9F3C-E308F50C23AD}"/>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9">
                  <a:extLst>
                    <a:ext uri="{FF2B5EF4-FFF2-40B4-BE49-F238E27FC236}">
                      <a16:creationId xmlns:a16="http://schemas.microsoft.com/office/drawing/2014/main" id="{29B8104A-F561-42FA-96D7-F7A3C7397283}"/>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5">
                <a:extLst>
                  <a:ext uri="{FF2B5EF4-FFF2-40B4-BE49-F238E27FC236}">
                    <a16:creationId xmlns:a16="http://schemas.microsoft.com/office/drawing/2014/main" id="{9D74F203-EC1E-4314-8FE3-D41578884D3D}"/>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4BDF6854-111F-4AD6-870D-C285FE702971}"/>
                </a:ext>
              </a:extLst>
            </p:cNvPr>
            <p:cNvGrpSpPr/>
            <p:nvPr/>
          </p:nvGrpSpPr>
          <p:grpSpPr>
            <a:xfrm>
              <a:off x="2530039" y="2524728"/>
              <a:ext cx="641219" cy="2459902"/>
              <a:chOff x="3729193" y="976912"/>
              <a:chExt cx="1003199" cy="3848561"/>
            </a:xfrm>
          </p:grpSpPr>
          <p:sp>
            <p:nvSpPr>
              <p:cNvPr id="47" name="Rounded Rectangle 54">
                <a:extLst>
                  <a:ext uri="{FF2B5EF4-FFF2-40B4-BE49-F238E27FC236}">
                    <a16:creationId xmlns:a16="http://schemas.microsoft.com/office/drawing/2014/main" id="{5F93600C-812B-40F1-9E41-133900BE9E8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5">
                <a:extLst>
                  <a:ext uri="{FF2B5EF4-FFF2-40B4-BE49-F238E27FC236}">
                    <a16:creationId xmlns:a16="http://schemas.microsoft.com/office/drawing/2014/main" id="{6C280225-2435-4F6F-9499-161FC068C536}"/>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56">
                <a:extLst>
                  <a:ext uri="{FF2B5EF4-FFF2-40B4-BE49-F238E27FC236}">
                    <a16:creationId xmlns:a16="http://schemas.microsoft.com/office/drawing/2014/main" id="{767B5D5F-231F-488C-8F6C-0D3F231B5CE1}"/>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57">
                <a:extLst>
                  <a:ext uri="{FF2B5EF4-FFF2-40B4-BE49-F238E27FC236}">
                    <a16:creationId xmlns:a16="http://schemas.microsoft.com/office/drawing/2014/main" id="{805150B2-A6C4-4284-8170-7F7874FA0C61}"/>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B8A92E7-60EB-40E0-87C5-67003DC92EA8}"/>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9">
                <a:extLst>
                  <a:ext uri="{FF2B5EF4-FFF2-40B4-BE49-F238E27FC236}">
                    <a16:creationId xmlns:a16="http://schemas.microsoft.com/office/drawing/2014/main" id="{554DA541-2B62-4861-8658-D10BA6A20ED9}"/>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a:extLst>
                <a:ext uri="{FF2B5EF4-FFF2-40B4-BE49-F238E27FC236}">
                  <a16:creationId xmlns:a16="http://schemas.microsoft.com/office/drawing/2014/main" id="{809D29C0-5AD1-4A63-8C7B-384441C8F2C0}"/>
                </a:ext>
              </a:extLst>
            </p:cNvPr>
            <p:cNvSpPr/>
            <p:nvPr/>
          </p:nvSpPr>
          <p:spPr>
            <a:xfrm>
              <a:off x="3202598" y="1403568"/>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82AD682-4527-47CF-BB18-56DBC3D7746C}"/>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7FC6BE7-2071-4C5A-AA83-825E9F50D231}"/>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a:extLst>
              <a:ext uri="{FF2B5EF4-FFF2-40B4-BE49-F238E27FC236}">
                <a16:creationId xmlns:a16="http://schemas.microsoft.com/office/drawing/2014/main" id="{15489260-3F9E-4663-BC46-9CF6B926E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64" y="584776"/>
            <a:ext cx="844583" cy="1057316"/>
          </a:xfrm>
          <a:prstGeom prst="rect">
            <a:avLst/>
          </a:prstGeom>
        </p:spPr>
      </p:pic>
    </p:spTree>
    <p:extLst>
      <p:ext uri="{BB962C8B-B14F-4D97-AF65-F5344CB8AC3E}">
        <p14:creationId xmlns:p14="http://schemas.microsoft.com/office/powerpoint/2010/main" val="2847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691" y="6550223"/>
            <a:ext cx="1905000" cy="307777"/>
          </a:xfrm>
          <a:prstGeom prst="rect">
            <a:avLst/>
          </a:prstGeom>
          <a:noFill/>
        </p:spPr>
        <p:txBody>
          <a:bodyPr wrap="square" rtlCol="0">
            <a:spAutoFit/>
          </a:bodyPr>
          <a:lstStyle/>
          <a:p>
            <a:r>
              <a:rPr lang="en-US" sz="1400" dirty="0">
                <a:solidFill>
                  <a:schemeClr val="bg1"/>
                </a:solidFill>
              </a:rPr>
              <a:t>Alma 5:14-20</a:t>
            </a:r>
          </a:p>
        </p:txBody>
      </p:sp>
      <p:sp>
        <p:nvSpPr>
          <p:cNvPr id="6" name="TextBox 5"/>
          <p:cNvSpPr txBox="1"/>
          <p:nvPr/>
        </p:nvSpPr>
        <p:spPr>
          <a:xfrm>
            <a:off x="1600200" y="74834"/>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Questions</a:t>
            </a:r>
          </a:p>
        </p:txBody>
      </p:sp>
      <p:sp>
        <p:nvSpPr>
          <p:cNvPr id="7" name="TextBox 6"/>
          <p:cNvSpPr txBox="1"/>
          <p:nvPr/>
        </p:nvSpPr>
        <p:spPr>
          <a:xfrm>
            <a:off x="284018" y="927398"/>
            <a:ext cx="11623963" cy="3693319"/>
          </a:xfrm>
          <a:prstGeom prst="rect">
            <a:avLst/>
          </a:prstGeom>
          <a:noFill/>
        </p:spPr>
        <p:txBody>
          <a:bodyPr wrap="square" rtlCol="0">
            <a:spAutoFit/>
          </a:bodyPr>
          <a:lstStyle/>
          <a:p>
            <a:pPr fontAlgn="base"/>
            <a:r>
              <a:rPr lang="en-US" dirty="0">
                <a:solidFill>
                  <a:schemeClr val="bg1"/>
                </a:solidFill>
              </a:rPr>
              <a:t>Have ye spiritually been born of God? </a:t>
            </a:r>
          </a:p>
          <a:p>
            <a:pPr fontAlgn="base"/>
            <a:r>
              <a:rPr lang="en-US" dirty="0">
                <a:solidFill>
                  <a:schemeClr val="bg1"/>
                </a:solidFill>
              </a:rPr>
              <a:t>Have ye received his image in your countenances? </a:t>
            </a:r>
          </a:p>
          <a:p>
            <a:pPr fontAlgn="base"/>
            <a:r>
              <a:rPr lang="en-US" dirty="0">
                <a:solidFill>
                  <a:schemeClr val="bg1"/>
                </a:solidFill>
              </a:rPr>
              <a:t>Have ye experienced this mighty change in your hearts?</a:t>
            </a:r>
          </a:p>
          <a:p>
            <a:pPr fontAlgn="base"/>
            <a:r>
              <a:rPr lang="en-US" dirty="0">
                <a:solidFill>
                  <a:schemeClr val="bg1"/>
                </a:solidFill>
              </a:rPr>
              <a:t>Do ye exercise faith in the redemption of him who created you? </a:t>
            </a:r>
          </a:p>
          <a:p>
            <a:pPr fontAlgn="base"/>
            <a:r>
              <a:rPr lang="en-US" dirty="0">
                <a:solidFill>
                  <a:schemeClr val="bg1"/>
                </a:solidFill>
              </a:rPr>
              <a:t>Do you look forward with an eye of faith, and view this mortal body raised in immortality, and this corruption raised in incorruption, to stand before God to be judged according to the deeds which have been done in the mortal body?</a:t>
            </a:r>
          </a:p>
          <a:p>
            <a:pPr fontAlgn="base"/>
            <a:r>
              <a:rPr lang="en-US" dirty="0">
                <a:solidFill>
                  <a:schemeClr val="bg1"/>
                </a:solidFill>
              </a:rPr>
              <a:t>Can you imagine to yourselves that ye hear the voice of the Lord, saying unto you, in that day: Come unto me ye</a:t>
            </a:r>
            <a:r>
              <a:rPr lang="en-US" baseline="30000" dirty="0">
                <a:solidFill>
                  <a:schemeClr val="bg1"/>
                </a:solidFill>
              </a:rPr>
              <a:t> </a:t>
            </a:r>
            <a:r>
              <a:rPr lang="en-US" dirty="0">
                <a:solidFill>
                  <a:schemeClr val="bg1"/>
                </a:solidFill>
              </a:rPr>
              <a:t>blessed, for behold, your works have been the works of righteousness upon the face of the earth?</a:t>
            </a:r>
          </a:p>
          <a:p>
            <a:pPr fontAlgn="base"/>
            <a:r>
              <a:rPr lang="en-US" dirty="0">
                <a:solidFill>
                  <a:schemeClr val="bg1"/>
                </a:solidFill>
              </a:rPr>
              <a:t>Or do ye imagine to yourselves that ye can lie unto the Lord in that day, and say—Lord, our works have been righteous works upon the face of the earth—and that he will save you?</a:t>
            </a:r>
          </a:p>
          <a:p>
            <a:pPr fontAlgn="base"/>
            <a:r>
              <a:rPr lang="en-US" dirty="0">
                <a:solidFill>
                  <a:schemeClr val="bg1"/>
                </a:solidFill>
              </a:rPr>
              <a:t>Can ye look up to God at that day with a pure heart and clean hands? </a:t>
            </a:r>
          </a:p>
          <a:p>
            <a:pPr fontAlgn="base"/>
            <a:r>
              <a:rPr lang="en-US" dirty="0">
                <a:solidFill>
                  <a:schemeClr val="bg1"/>
                </a:solidFill>
              </a:rPr>
              <a:t>Can you look up, having the</a:t>
            </a:r>
            <a:r>
              <a:rPr lang="en-US" baseline="30000" dirty="0">
                <a:solidFill>
                  <a:schemeClr val="bg1"/>
                </a:solidFill>
              </a:rPr>
              <a:t> </a:t>
            </a:r>
            <a:r>
              <a:rPr lang="en-US" dirty="0">
                <a:solidFill>
                  <a:schemeClr val="bg1"/>
                </a:solidFill>
              </a:rPr>
              <a:t>image of God </a:t>
            </a:r>
            <a:r>
              <a:rPr lang="en-US" dirty="0" err="1">
                <a:solidFill>
                  <a:schemeClr val="bg1"/>
                </a:solidFill>
              </a:rPr>
              <a:t>engraven</a:t>
            </a:r>
            <a:r>
              <a:rPr lang="en-US" dirty="0">
                <a:solidFill>
                  <a:schemeClr val="bg1"/>
                </a:solidFill>
              </a:rPr>
              <a:t> upon your countenances?</a:t>
            </a:r>
          </a:p>
          <a:p>
            <a:pPr fontAlgn="base"/>
            <a:r>
              <a:rPr lang="en-US" dirty="0">
                <a:solidFill>
                  <a:schemeClr val="bg1"/>
                </a:solidFill>
              </a:rPr>
              <a:t>Can ye think of being saved when you have yielded yourselves to become subjects to the devil?</a:t>
            </a:r>
          </a:p>
        </p:txBody>
      </p:sp>
      <p:pic>
        <p:nvPicPr>
          <p:cNvPr id="3" name="Picture 2">
            <a:extLst>
              <a:ext uri="{FF2B5EF4-FFF2-40B4-BE49-F238E27FC236}">
                <a16:creationId xmlns:a16="http://schemas.microsoft.com/office/drawing/2014/main" id="{314B9057-7FF3-49DD-A687-5AF582B88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999" y="4642644"/>
            <a:ext cx="4980709" cy="2091075"/>
          </a:xfrm>
          <a:prstGeom prst="rect">
            <a:avLst/>
          </a:prstGeom>
        </p:spPr>
      </p:pic>
      <p:sp>
        <p:nvSpPr>
          <p:cNvPr id="9" name="Heart 8"/>
          <p:cNvSpPr/>
          <p:nvPr/>
        </p:nvSpPr>
        <p:spPr>
          <a:xfrm>
            <a:off x="3657600" y="4800600"/>
            <a:ext cx="533400" cy="4572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5029200" y="4800600"/>
            <a:ext cx="533400" cy="4572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6400800" y="4800600"/>
            <a:ext cx="533400" cy="4572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7751618" y="4759036"/>
            <a:ext cx="533400" cy="4572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FDC2E9-3D6B-4BE4-8A5C-39DBB2C22868}"/>
              </a:ext>
            </a:extLst>
          </p:cNvPr>
          <p:cNvSpPr/>
          <p:nvPr/>
        </p:nvSpPr>
        <p:spPr>
          <a:xfrm>
            <a:off x="8889422" y="4846806"/>
            <a:ext cx="2656610" cy="1631216"/>
          </a:xfrm>
          <a:prstGeom prst="rect">
            <a:avLst/>
          </a:prstGeom>
        </p:spPr>
        <p:txBody>
          <a:bodyPr wrap="square">
            <a:spAutoFit/>
          </a:bodyPr>
          <a:lstStyle/>
          <a:p>
            <a:pPr algn="ctr"/>
            <a:r>
              <a:rPr lang="en-US" sz="2000" b="1" dirty="0">
                <a:solidFill>
                  <a:srgbClr val="FFFF00"/>
                </a:solidFill>
                <a:latin typeface="Open Sans"/>
              </a:rPr>
              <a:t>By experiencing a change of heart, we prepare ourselves to stand before God to be judged</a:t>
            </a:r>
            <a:endParaRPr lang="en-US" sz="2000" dirty="0">
              <a:solidFill>
                <a:srgbClr val="FFFF00"/>
              </a:solidFill>
            </a:endParaRPr>
          </a:p>
        </p:txBody>
      </p:sp>
      <p:pic>
        <p:nvPicPr>
          <p:cNvPr id="13" name="Picture 2" descr="http://www.uni.edu/becker/anImated%20question%20mark%20.gif">
            <a:extLst>
              <a:ext uri="{FF2B5EF4-FFF2-40B4-BE49-F238E27FC236}">
                <a16:creationId xmlns:a16="http://schemas.microsoft.com/office/drawing/2014/main" id="{55D9257A-8D66-41F1-B4A7-A2308051D8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3737" y="145708"/>
            <a:ext cx="921098" cy="156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8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7">
                                            <p:txEl>
                                              <p:pRg st="0" end="0"/>
                                            </p:txEl>
                                          </p:spTgt>
                                        </p:tgtEl>
                                      </p:cBhvr>
                                    </p:animEffect>
                                    <p:set>
                                      <p:cBhvr>
                                        <p:cTn id="16" dur="1" fill="hold">
                                          <p:stCondLst>
                                            <p:cond delay="1999"/>
                                          </p:stCondLst>
                                        </p:cTn>
                                        <p:tgtEl>
                                          <p:spTgt spid="7">
                                            <p:txEl>
                                              <p:pRg st="0" end="0"/>
                                            </p:txEl>
                                          </p:spTgt>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2000"/>
                                        <p:tgtEl>
                                          <p:spTgt spid="7">
                                            <p:txEl>
                                              <p:pRg st="1" end="1"/>
                                            </p:txEl>
                                          </p:spTgt>
                                        </p:tgtEl>
                                      </p:cBhvr>
                                    </p:animEffect>
                                    <p:set>
                                      <p:cBhvr>
                                        <p:cTn id="26" dur="1" fill="hold">
                                          <p:stCondLst>
                                            <p:cond delay="1999"/>
                                          </p:stCondLst>
                                        </p:cTn>
                                        <p:tgtEl>
                                          <p:spTgt spid="7">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0" presetClass="exit" presetSubtype="0" fill="hold" nodeType="withEffect">
                                  <p:stCondLst>
                                    <p:cond delay="0"/>
                                  </p:stCondLst>
                                  <p:childTnLst>
                                    <p:animEffect transition="out" filter="fade">
                                      <p:cBhvr>
                                        <p:cTn id="32" dur="2000"/>
                                        <p:tgtEl>
                                          <p:spTgt spid="7">
                                            <p:txEl>
                                              <p:pRg st="2" end="2"/>
                                            </p:txEl>
                                          </p:spTgt>
                                        </p:tgtEl>
                                      </p:cBhvr>
                                    </p:animEffect>
                                    <p:set>
                                      <p:cBhvr>
                                        <p:cTn id="33" dur="1" fill="hold">
                                          <p:stCondLst>
                                            <p:cond delay="1999"/>
                                          </p:stCondLst>
                                        </p:cTn>
                                        <p:tgtEl>
                                          <p:spTgt spid="7">
                                            <p:txEl>
                                              <p:pRg st="2" end="2"/>
                                            </p:txEl>
                                          </p:spTgt>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2000"/>
                                        <p:tgtEl>
                                          <p:spTgt spid="7">
                                            <p:txEl>
                                              <p:pRg st="3" end="3"/>
                                            </p:txEl>
                                          </p:spTgt>
                                        </p:tgtEl>
                                      </p:cBhvr>
                                    </p:animEffect>
                                    <p:set>
                                      <p:cBhvr>
                                        <p:cTn id="42" dur="1" fill="hold">
                                          <p:stCondLst>
                                            <p:cond delay="1999"/>
                                          </p:stCondLst>
                                        </p:cTn>
                                        <p:tgtEl>
                                          <p:spTgt spid="7">
                                            <p:txEl>
                                              <p:pRg st="3" end="3"/>
                                            </p:txEl>
                                          </p:spTgt>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0"/>
                                        </p:tgtEl>
                                      </p:cBhvr>
                                    </p:animEffect>
                                    <p:set>
                                      <p:cBhvr>
                                        <p:cTn id="45" dur="1" fill="hold">
                                          <p:stCondLst>
                                            <p:cond delay="1999"/>
                                          </p:stCondLst>
                                        </p:cTn>
                                        <p:tgtEl>
                                          <p:spTgt spid="10"/>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2000"/>
                                        <p:tgtEl>
                                          <p:spTgt spid="7">
                                            <p:txEl>
                                              <p:pRg st="4" end="4"/>
                                            </p:txEl>
                                          </p:spTgt>
                                        </p:tgtEl>
                                      </p:cBhvr>
                                    </p:animEffect>
                                    <p:set>
                                      <p:cBhvr>
                                        <p:cTn id="52" dur="1" fill="hold">
                                          <p:stCondLst>
                                            <p:cond delay="1999"/>
                                          </p:stCondLst>
                                        </p:cTn>
                                        <p:tgtEl>
                                          <p:spTgt spid="7">
                                            <p:txEl>
                                              <p:pRg st="4" end="4"/>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0" presetClass="exit" presetSubtype="0" fill="hold" nodeType="withEffect">
                                  <p:stCondLst>
                                    <p:cond delay="0"/>
                                  </p:stCondLst>
                                  <p:childTnLst>
                                    <p:animEffect transition="out" filter="fade">
                                      <p:cBhvr>
                                        <p:cTn id="58" dur="2000"/>
                                        <p:tgtEl>
                                          <p:spTgt spid="7">
                                            <p:txEl>
                                              <p:pRg st="5" end="5"/>
                                            </p:txEl>
                                          </p:spTgt>
                                        </p:tgtEl>
                                      </p:cBhvr>
                                    </p:animEffect>
                                    <p:set>
                                      <p:cBhvr>
                                        <p:cTn id="59" dur="1" fill="hold">
                                          <p:stCondLst>
                                            <p:cond delay="1999"/>
                                          </p:stCondLst>
                                        </p:cTn>
                                        <p:tgtEl>
                                          <p:spTgt spid="7">
                                            <p:txEl>
                                              <p:pRg st="5" end="5"/>
                                            </p:txEl>
                                          </p:spTgt>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childTnLst>
                                </p:cTn>
                              </p:par>
                              <p:par>
                                <p:cTn id="67" presetID="10" presetClass="exit" presetSubtype="0" fill="hold" nodeType="withEffect">
                                  <p:stCondLst>
                                    <p:cond delay="0"/>
                                  </p:stCondLst>
                                  <p:childTnLst>
                                    <p:animEffect transition="out" filter="fade">
                                      <p:cBhvr>
                                        <p:cTn id="68" dur="2000"/>
                                        <p:tgtEl>
                                          <p:spTgt spid="7">
                                            <p:txEl>
                                              <p:pRg st="6" end="6"/>
                                            </p:txEl>
                                          </p:spTgt>
                                        </p:tgtEl>
                                      </p:cBhvr>
                                    </p:animEffect>
                                    <p:set>
                                      <p:cBhvr>
                                        <p:cTn id="69" dur="1" fill="hold">
                                          <p:stCondLst>
                                            <p:cond delay="1999"/>
                                          </p:stCondLst>
                                        </p:cTn>
                                        <p:tgtEl>
                                          <p:spTgt spid="7">
                                            <p:txEl>
                                              <p:pRg st="6" end="6"/>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11"/>
                                        </p:tgtEl>
                                      </p:cBhvr>
                                    </p:animEffect>
                                    <p:set>
                                      <p:cBhvr>
                                        <p:cTn id="72" dur="1" fill="hold">
                                          <p:stCondLst>
                                            <p:cond delay="19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childTnLst>
                                </p:cTn>
                              </p:par>
                              <p:par>
                                <p:cTn id="77" presetID="10" presetClass="exit" presetSubtype="0" fill="hold" nodeType="withEffect">
                                  <p:stCondLst>
                                    <p:cond delay="0"/>
                                  </p:stCondLst>
                                  <p:childTnLst>
                                    <p:animEffect transition="out" filter="fade">
                                      <p:cBhvr>
                                        <p:cTn id="78" dur="2000"/>
                                        <p:tgtEl>
                                          <p:spTgt spid="7">
                                            <p:txEl>
                                              <p:pRg st="7" end="7"/>
                                            </p:txEl>
                                          </p:spTgt>
                                        </p:tgtEl>
                                      </p:cBhvr>
                                    </p:animEffect>
                                    <p:set>
                                      <p:cBhvr>
                                        <p:cTn id="79" dur="1" fill="hold">
                                          <p:stCondLst>
                                            <p:cond delay="1999"/>
                                          </p:stCondLst>
                                        </p:cTn>
                                        <p:tgtEl>
                                          <p:spTgt spid="7">
                                            <p:txEl>
                                              <p:pRg st="7" end="7"/>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
                                            <p:txEl>
                                              <p:pRg st="9" end="9"/>
                                            </p:txEl>
                                          </p:spTgt>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childTnLst>
                                </p:cTn>
                              </p:par>
                              <p:par>
                                <p:cTn id="86" presetID="10" presetClass="exit" presetSubtype="0" fill="hold" nodeType="withEffect">
                                  <p:stCondLst>
                                    <p:cond delay="0"/>
                                  </p:stCondLst>
                                  <p:childTnLst>
                                    <p:animEffect transition="out" filter="fade">
                                      <p:cBhvr>
                                        <p:cTn id="87" dur="2000"/>
                                        <p:tgtEl>
                                          <p:spTgt spid="7">
                                            <p:txEl>
                                              <p:pRg st="8" end="8"/>
                                            </p:txEl>
                                          </p:spTgt>
                                        </p:tgtEl>
                                      </p:cBhvr>
                                    </p:animEffect>
                                    <p:set>
                                      <p:cBhvr>
                                        <p:cTn id="88" dur="1" fill="hold">
                                          <p:stCondLst>
                                            <p:cond delay="1999"/>
                                          </p:stCondLst>
                                        </p:cTn>
                                        <p:tgtEl>
                                          <p:spTgt spid="7">
                                            <p:txEl>
                                              <p:pRg st="8" end="8"/>
                                            </p:txEl>
                                          </p:spTgt>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000"/>
                                        <p:tgtEl>
                                          <p:spTgt spid="12"/>
                                        </p:tgtEl>
                                      </p:cBhvr>
                                    </p:animEffect>
                                    <p:set>
                                      <p:cBhvr>
                                        <p:cTn id="91" dur="1" fill="hold">
                                          <p:stCondLst>
                                            <p:cond delay="1999"/>
                                          </p:stCondLst>
                                        </p:cTn>
                                        <p:tgtEl>
                                          <p:spTgt spid="1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fade">
                                      <p:cBhvr>
                                        <p:cTn id="96" dur="1000"/>
                                        <p:tgtEl>
                                          <p:spTgt spid="2"/>
                                        </p:tgtEl>
                                      </p:cBhvr>
                                    </p:animEffect>
                                    <p:anim calcmode="lin" valueType="num">
                                      <p:cBhvr>
                                        <p:cTn id="97" dur="1000" fill="hold"/>
                                        <p:tgtEl>
                                          <p:spTgt spid="2"/>
                                        </p:tgtEl>
                                        <p:attrNameLst>
                                          <p:attrName>ppt_x</p:attrName>
                                        </p:attrNameLst>
                                      </p:cBhvr>
                                      <p:tavLst>
                                        <p:tav tm="0">
                                          <p:val>
                                            <p:strVal val="#ppt_x"/>
                                          </p:val>
                                        </p:tav>
                                        <p:tav tm="100000">
                                          <p:val>
                                            <p:strVal val="#ppt_x"/>
                                          </p:val>
                                        </p:tav>
                                      </p:tavLst>
                                    </p:anim>
                                    <p:anim calcmode="lin" valueType="num">
                                      <p:cBhvr>
                                        <p:cTn id="98" dur="1000" fill="hold"/>
                                        <p:tgtEl>
                                          <p:spTgt spid="2"/>
                                        </p:tgtEl>
                                        <p:attrNameLst>
                                          <p:attrName>ppt_y</p:attrName>
                                        </p:attrNameLst>
                                      </p:cBhvr>
                                      <p:tavLst>
                                        <p:tav tm="0">
                                          <p:val>
                                            <p:strVal val="#ppt_y+.1"/>
                                          </p:val>
                                        </p:tav>
                                        <p:tav tm="100000">
                                          <p:val>
                                            <p:strVal val="#ppt_y"/>
                                          </p:val>
                                        </p:tav>
                                      </p:tavLst>
                                    </p:anim>
                                  </p:childTnLst>
                                </p:cTn>
                              </p:par>
                              <p:par>
                                <p:cTn id="99" presetID="10" presetClass="exit" presetSubtype="0" fill="hold" nodeType="withEffect">
                                  <p:stCondLst>
                                    <p:cond delay="0"/>
                                  </p:stCondLst>
                                  <p:childTnLst>
                                    <p:animEffect transition="out" filter="fade">
                                      <p:cBhvr>
                                        <p:cTn id="100" dur="500"/>
                                        <p:tgtEl>
                                          <p:spTgt spid="7">
                                            <p:txEl>
                                              <p:pRg st="9" end="9"/>
                                            </p:txEl>
                                          </p:spTgt>
                                        </p:tgtEl>
                                      </p:cBhvr>
                                    </p:animEffect>
                                    <p:set>
                                      <p:cBhvr>
                                        <p:cTn id="101" dur="1" fill="hold">
                                          <p:stCondLst>
                                            <p:cond delay="499"/>
                                          </p:stCondLst>
                                        </p:cTn>
                                        <p:tgtEl>
                                          <p:spTgt spid="7">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6550223"/>
            <a:ext cx="1905000" cy="307777"/>
          </a:xfrm>
          <a:prstGeom prst="rect">
            <a:avLst/>
          </a:prstGeom>
          <a:noFill/>
        </p:spPr>
        <p:txBody>
          <a:bodyPr wrap="square" rtlCol="0">
            <a:spAutoFit/>
          </a:bodyPr>
          <a:lstStyle/>
          <a:p>
            <a:r>
              <a:rPr lang="en-US" sz="1400" dirty="0">
                <a:solidFill>
                  <a:schemeClr val="bg1"/>
                </a:solidFill>
              </a:rPr>
              <a:t>Alma 5:14-27</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Know of That Day</a:t>
            </a:r>
          </a:p>
        </p:txBody>
      </p:sp>
      <p:sp>
        <p:nvSpPr>
          <p:cNvPr id="7" name="TextBox 6"/>
          <p:cNvSpPr txBox="1"/>
          <p:nvPr/>
        </p:nvSpPr>
        <p:spPr>
          <a:xfrm>
            <a:off x="1676400" y="914400"/>
            <a:ext cx="6705600" cy="369332"/>
          </a:xfrm>
          <a:prstGeom prst="rect">
            <a:avLst/>
          </a:prstGeom>
          <a:noFill/>
        </p:spPr>
        <p:txBody>
          <a:bodyPr wrap="square" rtlCol="0">
            <a:spAutoFit/>
          </a:bodyPr>
          <a:lstStyle/>
          <a:p>
            <a:pPr fontAlgn="base"/>
            <a:r>
              <a:rPr lang="en-US" dirty="0">
                <a:solidFill>
                  <a:schemeClr val="bg1"/>
                </a:solidFill>
              </a:rPr>
              <a:t>Garments stained with blood—a soul spoiled by the effects of sin</a:t>
            </a:r>
          </a:p>
        </p:txBody>
      </p:sp>
      <p:sp>
        <p:nvSpPr>
          <p:cNvPr id="8" name="TextBox 7"/>
          <p:cNvSpPr txBox="1"/>
          <p:nvPr/>
        </p:nvSpPr>
        <p:spPr>
          <a:xfrm>
            <a:off x="1932039" y="1600200"/>
            <a:ext cx="4191000" cy="923330"/>
          </a:xfrm>
          <a:prstGeom prst="rect">
            <a:avLst/>
          </a:prstGeom>
          <a:noFill/>
        </p:spPr>
        <p:txBody>
          <a:bodyPr wrap="square" rtlCol="0">
            <a:spAutoFit/>
          </a:bodyPr>
          <a:lstStyle/>
          <a:p>
            <a:pPr fontAlgn="base"/>
            <a:r>
              <a:rPr lang="en-US" i="1" dirty="0">
                <a:solidFill>
                  <a:srgbClr val="FFFF00"/>
                </a:solidFill>
              </a:rPr>
              <a:t>Ye are murderers—not to take a life by killing, but a destruction of the soul…the killing of spiritual sensitivities (Alma 36:14)</a:t>
            </a:r>
          </a:p>
        </p:txBody>
      </p:sp>
      <p:sp>
        <p:nvSpPr>
          <p:cNvPr id="9" name="TextBox 8"/>
          <p:cNvSpPr txBox="1"/>
          <p:nvPr/>
        </p:nvSpPr>
        <p:spPr>
          <a:xfrm>
            <a:off x="6379683" y="2693314"/>
            <a:ext cx="4939145" cy="1754326"/>
          </a:xfrm>
          <a:prstGeom prst="rect">
            <a:avLst/>
          </a:prstGeom>
          <a:noFill/>
        </p:spPr>
        <p:txBody>
          <a:bodyPr wrap="square" rtlCol="0">
            <a:spAutoFit/>
          </a:bodyPr>
          <a:lstStyle/>
          <a:p>
            <a:pPr fontAlgn="base"/>
            <a:r>
              <a:rPr lang="en-US" dirty="0">
                <a:solidFill>
                  <a:schemeClr val="bg1"/>
                </a:solidFill>
              </a:rPr>
              <a:t>Sit down at the kingdom of with the Prophets—Salvation has little or nothing to do with offices or callings…it is not dependent upon prominence in the earthly kingdom—Salvation is the result of living in a manner that we are clean and spotless before God</a:t>
            </a:r>
          </a:p>
        </p:txBody>
      </p:sp>
      <p:sp>
        <p:nvSpPr>
          <p:cNvPr id="10" name="TextBox 9"/>
          <p:cNvSpPr txBox="1"/>
          <p:nvPr/>
        </p:nvSpPr>
        <p:spPr>
          <a:xfrm>
            <a:off x="838200" y="2837811"/>
            <a:ext cx="4191000" cy="1200329"/>
          </a:xfrm>
          <a:prstGeom prst="rect">
            <a:avLst/>
          </a:prstGeom>
          <a:noFill/>
        </p:spPr>
        <p:txBody>
          <a:bodyPr wrap="square" rtlCol="0">
            <a:spAutoFit/>
          </a:bodyPr>
          <a:lstStyle/>
          <a:p>
            <a:pPr fontAlgn="base"/>
            <a:r>
              <a:rPr lang="en-US" dirty="0">
                <a:solidFill>
                  <a:schemeClr val="bg1"/>
                </a:solidFill>
              </a:rPr>
              <a:t>Creator can not be a liar—</a:t>
            </a:r>
          </a:p>
          <a:p>
            <a:pPr fontAlgn="base"/>
            <a:r>
              <a:rPr lang="en-US" dirty="0">
                <a:solidFill>
                  <a:schemeClr val="bg1"/>
                </a:solidFill>
              </a:rPr>
              <a:t>Those who are unclean may not enter into His presence without repentance, using the atonement of the Savior</a:t>
            </a:r>
          </a:p>
        </p:txBody>
      </p:sp>
      <p:sp>
        <p:nvSpPr>
          <p:cNvPr id="11" name="TextBox 10"/>
          <p:cNvSpPr txBox="1"/>
          <p:nvPr/>
        </p:nvSpPr>
        <p:spPr>
          <a:xfrm>
            <a:off x="5867400" y="4876800"/>
            <a:ext cx="4191000" cy="1754326"/>
          </a:xfrm>
          <a:prstGeom prst="rect">
            <a:avLst/>
          </a:prstGeom>
          <a:noFill/>
        </p:spPr>
        <p:txBody>
          <a:bodyPr wrap="square" rtlCol="0">
            <a:spAutoFit/>
          </a:bodyPr>
          <a:lstStyle/>
          <a:p>
            <a:pPr fontAlgn="base"/>
            <a:r>
              <a:rPr lang="en-US" dirty="0">
                <a:solidFill>
                  <a:schemeClr val="bg1"/>
                </a:solidFill>
              </a:rPr>
              <a:t>Blameless— “…and let virtue garnish thy thoughts unceasingly; then shall thy confidence wax strong in the presence of God; and the doctrine of the priesthood shall distil upon thy soul as the dews from heaven.” D&amp;C 121:45</a:t>
            </a:r>
          </a:p>
        </p:txBody>
      </p:sp>
      <p:pic>
        <p:nvPicPr>
          <p:cNvPr id="13" name="Picture 12">
            <a:extLst>
              <a:ext uri="{FF2B5EF4-FFF2-40B4-BE49-F238E27FC236}">
                <a16:creationId xmlns:a16="http://schemas.microsoft.com/office/drawing/2014/main" id="{4D365140-23A5-4CE0-A605-8ED6E2D5F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9256" y="324982"/>
            <a:ext cx="1818744" cy="1917499"/>
          </a:xfrm>
          <a:prstGeom prst="rect">
            <a:avLst/>
          </a:prstGeom>
        </p:spPr>
      </p:pic>
      <p:pic>
        <p:nvPicPr>
          <p:cNvPr id="15" name="Picture 14">
            <a:extLst>
              <a:ext uri="{FF2B5EF4-FFF2-40B4-BE49-F238E27FC236}">
                <a16:creationId xmlns:a16="http://schemas.microsoft.com/office/drawing/2014/main" id="{B90ED451-CEAC-4AA1-A229-AAE4430E9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690" y="4316320"/>
            <a:ext cx="2968335" cy="2233902"/>
          </a:xfrm>
          <a:prstGeom prst="rect">
            <a:avLst/>
          </a:prstGeom>
        </p:spPr>
      </p:pic>
    </p:spTree>
    <p:extLst>
      <p:ext uri="{BB962C8B-B14F-4D97-AF65-F5344CB8AC3E}">
        <p14:creationId xmlns:p14="http://schemas.microsoft.com/office/powerpoint/2010/main" val="17944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6550223"/>
            <a:ext cx="1905000" cy="307777"/>
          </a:xfrm>
          <a:prstGeom prst="rect">
            <a:avLst/>
          </a:prstGeom>
          <a:noFill/>
        </p:spPr>
        <p:txBody>
          <a:bodyPr wrap="square" rtlCol="0">
            <a:spAutoFit/>
          </a:bodyPr>
          <a:lstStyle/>
          <a:p>
            <a:r>
              <a:rPr lang="en-US" sz="1400" dirty="0">
                <a:solidFill>
                  <a:schemeClr val="bg1"/>
                </a:solidFill>
              </a:rPr>
              <a:t>Alma 5:14-27</a:t>
            </a:r>
          </a:p>
        </p:txBody>
      </p:sp>
      <p:sp>
        <p:nvSpPr>
          <p:cNvPr id="6" name="TextBox 5"/>
          <p:cNvSpPr txBox="1"/>
          <p:nvPr/>
        </p:nvSpPr>
        <p:spPr>
          <a:xfrm>
            <a:off x="335143" y="298727"/>
            <a:ext cx="11713029" cy="646331"/>
          </a:xfrm>
          <a:prstGeom prst="rect">
            <a:avLst/>
          </a:prstGeom>
          <a:noFill/>
        </p:spPr>
        <p:txBody>
          <a:bodyPr wrap="square" rtlCol="0">
            <a:spAutoFit/>
          </a:bodyPr>
          <a:lstStyle/>
          <a:p>
            <a:pPr algn="ctr"/>
            <a:r>
              <a:rPr lang="en-US" sz="3600" dirty="0">
                <a:solidFill>
                  <a:schemeClr val="bg1"/>
                </a:solidFill>
                <a:latin typeface="Algerian" pitchFamily="82" charset="0"/>
              </a:rPr>
              <a:t>Are You Prepared for kingdom of heaven?</a:t>
            </a:r>
          </a:p>
        </p:txBody>
      </p:sp>
      <p:sp>
        <p:nvSpPr>
          <p:cNvPr id="9" name="TextBox 8"/>
          <p:cNvSpPr txBox="1"/>
          <p:nvPr/>
        </p:nvSpPr>
        <p:spPr>
          <a:xfrm>
            <a:off x="5207616" y="1889372"/>
            <a:ext cx="4939145" cy="3539430"/>
          </a:xfrm>
          <a:prstGeom prst="rect">
            <a:avLst/>
          </a:prstGeom>
          <a:noFill/>
        </p:spPr>
        <p:txBody>
          <a:bodyPr wrap="square" rtlCol="0">
            <a:spAutoFit/>
          </a:bodyPr>
          <a:lstStyle/>
          <a:p>
            <a:pPr fontAlgn="base"/>
            <a:r>
              <a:rPr lang="en-US" sz="2800" dirty="0">
                <a:solidFill>
                  <a:schemeClr val="bg1"/>
                </a:solidFill>
              </a:rPr>
              <a:t>“You will have put yourself so often in the Master’s service, bringing the cleansing companionship of the Holy Ghost, that you will be on the front row, early, whenever and wherever the Master calls.”</a:t>
            </a:r>
          </a:p>
          <a:p>
            <a:pPr fontAlgn="base"/>
            <a:r>
              <a:rPr lang="en-US" sz="2800" dirty="0">
                <a:solidFill>
                  <a:schemeClr val="bg1"/>
                </a:solidFill>
              </a:rPr>
              <a:t>Henry B. Eyring</a:t>
            </a:r>
          </a:p>
        </p:txBody>
      </p:sp>
      <p:pic>
        <p:nvPicPr>
          <p:cNvPr id="3" name="Picture 2">
            <a:extLst>
              <a:ext uri="{FF2B5EF4-FFF2-40B4-BE49-F238E27FC236}">
                <a16:creationId xmlns:a16="http://schemas.microsoft.com/office/drawing/2014/main" id="{78905BD4-9689-4F02-8DAF-4C150F313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141" y="4794575"/>
            <a:ext cx="1408176" cy="1755648"/>
          </a:xfrm>
          <a:prstGeom prst="rect">
            <a:avLst/>
          </a:prstGeom>
        </p:spPr>
      </p:pic>
      <p:pic>
        <p:nvPicPr>
          <p:cNvPr id="1028" name="Picture 4" descr="Front row seats cinema Stock Photos - Page 1 : Masterfile">
            <a:extLst>
              <a:ext uri="{FF2B5EF4-FFF2-40B4-BE49-F238E27FC236}">
                <a16:creationId xmlns:a16="http://schemas.microsoft.com/office/drawing/2014/main" id="{2B750CC4-48ED-4A05-8E50-6A321544A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55" y="1977924"/>
            <a:ext cx="4286250"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782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0110" y="6468814"/>
            <a:ext cx="1905000" cy="307777"/>
          </a:xfrm>
          <a:prstGeom prst="rect">
            <a:avLst/>
          </a:prstGeom>
          <a:noFill/>
        </p:spPr>
        <p:txBody>
          <a:bodyPr wrap="square" rtlCol="0">
            <a:spAutoFit/>
          </a:bodyPr>
          <a:lstStyle/>
          <a:p>
            <a:r>
              <a:rPr lang="en-US" sz="1400" dirty="0">
                <a:solidFill>
                  <a:schemeClr val="bg1"/>
                </a:solidFill>
              </a:rPr>
              <a:t>Alma 5:28-31</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Alma Speaks of:</a:t>
            </a:r>
          </a:p>
        </p:txBody>
      </p:sp>
      <p:sp>
        <p:nvSpPr>
          <p:cNvPr id="7" name="TextBox 6"/>
          <p:cNvSpPr txBox="1"/>
          <p:nvPr/>
        </p:nvSpPr>
        <p:spPr>
          <a:xfrm>
            <a:off x="1676400" y="914400"/>
            <a:ext cx="6705600" cy="6247864"/>
          </a:xfrm>
          <a:prstGeom prst="rect">
            <a:avLst/>
          </a:prstGeom>
          <a:noFill/>
        </p:spPr>
        <p:txBody>
          <a:bodyPr wrap="square" rtlCol="0">
            <a:spAutoFit/>
          </a:bodyPr>
          <a:lstStyle/>
          <a:p>
            <a:pPr fontAlgn="base"/>
            <a:r>
              <a:rPr lang="en-US" sz="2000" dirty="0">
                <a:solidFill>
                  <a:schemeClr val="bg1"/>
                </a:solidFill>
              </a:rPr>
              <a:t>Redeeming his people from their sins—Christ did not come to redeem them in their sins…he came to redeem them of their sins</a:t>
            </a:r>
          </a:p>
          <a:p>
            <a:pPr fontAlgn="base"/>
            <a:endParaRPr lang="en-US" sz="2000" dirty="0">
              <a:solidFill>
                <a:schemeClr val="bg1"/>
              </a:solidFill>
            </a:endParaRPr>
          </a:p>
          <a:p>
            <a:pPr fontAlgn="base"/>
            <a:r>
              <a:rPr lang="en-US" sz="2000" dirty="0">
                <a:solidFill>
                  <a:schemeClr val="bg1"/>
                </a:solidFill>
              </a:rPr>
              <a:t>Pride—”God </a:t>
            </a:r>
            <a:r>
              <a:rPr lang="en-US" sz="2000" dirty="0" err="1">
                <a:solidFill>
                  <a:schemeClr val="bg1"/>
                </a:solidFill>
              </a:rPr>
              <a:t>resisteth</a:t>
            </a:r>
            <a:r>
              <a:rPr lang="en-US" sz="2000" dirty="0">
                <a:solidFill>
                  <a:schemeClr val="bg1"/>
                </a:solidFill>
              </a:rPr>
              <a:t> the proud, but </a:t>
            </a:r>
            <a:r>
              <a:rPr lang="en-US" sz="2000" dirty="0" err="1">
                <a:solidFill>
                  <a:schemeClr val="bg1"/>
                </a:solidFill>
              </a:rPr>
              <a:t>giveth</a:t>
            </a:r>
            <a:r>
              <a:rPr lang="en-US" sz="2000" dirty="0">
                <a:solidFill>
                  <a:schemeClr val="bg1"/>
                </a:solidFill>
              </a:rPr>
              <a:t> grace unto the humble” James 4:6; 1 Peter 5:5</a:t>
            </a:r>
          </a:p>
          <a:p>
            <a:pPr fontAlgn="base"/>
            <a:endParaRPr lang="en-US" sz="2000" dirty="0">
              <a:solidFill>
                <a:schemeClr val="bg1"/>
              </a:solidFill>
            </a:endParaRPr>
          </a:p>
          <a:p>
            <a:pPr fontAlgn="base"/>
            <a:r>
              <a:rPr lang="en-US" sz="2000" dirty="0">
                <a:solidFill>
                  <a:schemeClr val="bg1"/>
                </a:solidFill>
              </a:rPr>
              <a:t>The Kingdom of heaven is soon at hand--to the Nephites Christ will soon visit them…it also means that we soon will face that time of death that we must reckon ourselves in regard to the commandments of God</a:t>
            </a:r>
          </a:p>
          <a:p>
            <a:pPr fontAlgn="base"/>
            <a:endParaRPr lang="en-US" sz="2000" dirty="0">
              <a:solidFill>
                <a:schemeClr val="bg1"/>
              </a:solidFill>
            </a:endParaRPr>
          </a:p>
          <a:p>
            <a:pPr fontAlgn="base"/>
            <a:r>
              <a:rPr lang="en-US" sz="2000" dirty="0">
                <a:solidFill>
                  <a:schemeClr val="bg1"/>
                </a:solidFill>
              </a:rPr>
              <a:t>Stripped of envy—Charity is the antidote—they should be filled with love for their fellow men and seek to build the kingdom of God together</a:t>
            </a:r>
          </a:p>
          <a:p>
            <a:pPr fontAlgn="base"/>
            <a:endParaRPr lang="en-US" sz="2000" dirty="0">
              <a:solidFill>
                <a:schemeClr val="bg1"/>
              </a:solidFill>
            </a:endParaRPr>
          </a:p>
          <a:p>
            <a:pPr fontAlgn="base"/>
            <a:r>
              <a:rPr lang="en-US" sz="2000" dirty="0">
                <a:solidFill>
                  <a:schemeClr val="bg1"/>
                </a:solidFill>
              </a:rPr>
              <a:t>Mock of his brother—They (we)  should not make fun of, gossip, or speak ill of others</a:t>
            </a:r>
          </a:p>
          <a:p>
            <a:pPr fontAlgn="base"/>
            <a:endParaRPr lang="en-US" sz="2000" dirty="0">
              <a:solidFill>
                <a:schemeClr val="bg1"/>
              </a:solidFill>
            </a:endParaRPr>
          </a:p>
          <a:p>
            <a:pPr fontAlgn="base"/>
            <a:endParaRPr lang="en-US" sz="2000" dirty="0">
              <a:solidFill>
                <a:schemeClr val="bg1"/>
              </a:solidFill>
            </a:endParaRPr>
          </a:p>
        </p:txBody>
      </p:sp>
      <p:grpSp>
        <p:nvGrpSpPr>
          <p:cNvPr id="8" name="Group 7"/>
          <p:cNvGrpSpPr/>
          <p:nvPr/>
        </p:nvGrpSpPr>
        <p:grpSpPr>
          <a:xfrm>
            <a:off x="8798943" y="1669458"/>
            <a:ext cx="1869057" cy="4288525"/>
            <a:chOff x="3429000" y="1066800"/>
            <a:chExt cx="1524000" cy="3766449"/>
          </a:xfrm>
        </p:grpSpPr>
        <p:grpSp>
          <p:nvGrpSpPr>
            <p:cNvPr id="9" name="Group 49"/>
            <p:cNvGrpSpPr/>
            <p:nvPr/>
          </p:nvGrpSpPr>
          <p:grpSpPr>
            <a:xfrm rot="9550070">
              <a:off x="4213978" y="4219465"/>
              <a:ext cx="304800" cy="613784"/>
              <a:chOff x="1295400" y="4546730"/>
              <a:chExt cx="409568" cy="689984"/>
            </a:xfrm>
          </p:grpSpPr>
          <p:sp>
            <p:nvSpPr>
              <p:cNvPr id="57" name="Oval 56"/>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2"/>
            <p:cNvGrpSpPr/>
            <p:nvPr/>
          </p:nvGrpSpPr>
          <p:grpSpPr>
            <a:xfrm rot="15885139">
              <a:off x="3977145" y="4210668"/>
              <a:ext cx="304800" cy="613784"/>
              <a:chOff x="1295400" y="4546730"/>
              <a:chExt cx="409568" cy="689984"/>
            </a:xfrm>
          </p:grpSpPr>
          <p:sp>
            <p:nvSpPr>
              <p:cNvPr id="55"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1"/>
            <p:cNvGrpSpPr/>
            <p:nvPr/>
          </p:nvGrpSpPr>
          <p:grpSpPr>
            <a:xfrm rot="21151532">
              <a:off x="4409671" y="1410436"/>
              <a:ext cx="343204" cy="757299"/>
              <a:chOff x="1434718" y="4935165"/>
              <a:chExt cx="343204" cy="757299"/>
            </a:xfrm>
          </p:grpSpPr>
          <p:sp>
            <p:nvSpPr>
              <p:cNvPr id="52" name="Moon 51"/>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9"/>
            <p:cNvGrpSpPr/>
            <p:nvPr/>
          </p:nvGrpSpPr>
          <p:grpSpPr>
            <a:xfrm rot="1653802">
              <a:off x="3690953" y="1480868"/>
              <a:ext cx="343204" cy="757299"/>
              <a:chOff x="1434718" y="4935165"/>
              <a:chExt cx="343204" cy="757299"/>
            </a:xfrm>
          </p:grpSpPr>
          <p:sp>
            <p:nvSpPr>
              <p:cNvPr id="49" name="Moon 48"/>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8"/>
            <p:cNvGrpSpPr/>
            <p:nvPr/>
          </p:nvGrpSpPr>
          <p:grpSpPr>
            <a:xfrm>
              <a:off x="3890818" y="3982130"/>
              <a:ext cx="609600" cy="164123"/>
              <a:chOff x="553453" y="4798401"/>
              <a:chExt cx="1858183" cy="519282"/>
            </a:xfrm>
          </p:grpSpPr>
          <p:sp>
            <p:nvSpPr>
              <p:cNvPr id="44" name="Frame 43"/>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53"/>
            <p:cNvGrpSpPr/>
            <p:nvPr/>
          </p:nvGrpSpPr>
          <p:grpSpPr>
            <a:xfrm rot="1653802">
              <a:off x="3691791" y="1315553"/>
              <a:ext cx="243277" cy="536804"/>
              <a:chOff x="1434718" y="4935165"/>
              <a:chExt cx="343204" cy="757299"/>
            </a:xfrm>
          </p:grpSpPr>
          <p:sp>
            <p:nvSpPr>
              <p:cNvPr id="41" name="Moon 4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57"/>
            <p:cNvGrpSpPr/>
            <p:nvPr/>
          </p:nvGrpSpPr>
          <p:grpSpPr>
            <a:xfrm rot="20849912">
              <a:off x="4551016" y="1309696"/>
              <a:ext cx="243277" cy="536804"/>
              <a:chOff x="1434718" y="4935165"/>
              <a:chExt cx="343204" cy="757299"/>
            </a:xfrm>
          </p:grpSpPr>
          <p:sp>
            <p:nvSpPr>
              <p:cNvPr id="38" name="Moon 3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75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550223"/>
            <a:ext cx="1905000" cy="307777"/>
          </a:xfrm>
          <a:prstGeom prst="rect">
            <a:avLst/>
          </a:prstGeom>
          <a:noFill/>
        </p:spPr>
        <p:txBody>
          <a:bodyPr wrap="square" rtlCol="0">
            <a:spAutoFit/>
          </a:bodyPr>
          <a:lstStyle/>
          <a:p>
            <a:r>
              <a:rPr lang="en-US" sz="1400" dirty="0">
                <a:solidFill>
                  <a:schemeClr val="bg1"/>
                </a:solidFill>
              </a:rPr>
              <a:t>Alma 5:33</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All are called</a:t>
            </a:r>
          </a:p>
        </p:txBody>
      </p:sp>
      <p:sp>
        <p:nvSpPr>
          <p:cNvPr id="7" name="TextBox 6"/>
          <p:cNvSpPr txBox="1"/>
          <p:nvPr/>
        </p:nvSpPr>
        <p:spPr>
          <a:xfrm>
            <a:off x="346365" y="801606"/>
            <a:ext cx="6740236" cy="3323987"/>
          </a:xfrm>
          <a:prstGeom prst="rect">
            <a:avLst/>
          </a:prstGeom>
          <a:noFill/>
        </p:spPr>
        <p:txBody>
          <a:bodyPr wrap="square" rtlCol="0">
            <a:spAutoFit/>
          </a:bodyPr>
          <a:lstStyle/>
          <a:p>
            <a:pPr fontAlgn="base"/>
            <a:r>
              <a:rPr lang="en-US" sz="2400" dirty="0">
                <a:solidFill>
                  <a:schemeClr val="bg1"/>
                </a:solidFill>
              </a:rPr>
              <a:t>A Just and Living God</a:t>
            </a:r>
          </a:p>
          <a:p>
            <a:pPr fontAlgn="base"/>
            <a:endParaRPr lang="en-US" sz="2400" dirty="0">
              <a:solidFill>
                <a:schemeClr val="bg1"/>
              </a:solidFill>
            </a:endParaRPr>
          </a:p>
          <a:p>
            <a:pPr fontAlgn="base"/>
            <a:r>
              <a:rPr lang="en-US" dirty="0">
                <a:solidFill>
                  <a:schemeClr val="bg1"/>
                </a:solidFill>
              </a:rPr>
              <a:t>Those who are born on the earth since Adam will have the opportunity to hear the gospel.</a:t>
            </a:r>
          </a:p>
          <a:p>
            <a:pPr fontAlgn="base"/>
            <a:endParaRPr lang="en-US" dirty="0">
              <a:solidFill>
                <a:schemeClr val="bg1"/>
              </a:solidFill>
            </a:endParaRPr>
          </a:p>
          <a:p>
            <a:pPr fontAlgn="base"/>
            <a:r>
              <a:rPr lang="en-US" dirty="0">
                <a:solidFill>
                  <a:schemeClr val="bg1"/>
                </a:solidFill>
              </a:rPr>
              <a:t>Those who die before they hear the word will have the opportunity to be taught the gospel in the spirit world. </a:t>
            </a:r>
          </a:p>
          <a:p>
            <a:pPr fontAlgn="base"/>
            <a:endParaRPr lang="en-US" dirty="0">
              <a:solidFill>
                <a:schemeClr val="bg1"/>
              </a:solidFill>
            </a:endParaRPr>
          </a:p>
          <a:p>
            <a:pPr fontAlgn="base"/>
            <a:r>
              <a:rPr lang="en-US" dirty="0">
                <a:solidFill>
                  <a:schemeClr val="bg1"/>
                </a:solidFill>
              </a:rPr>
              <a:t>It will be up to them to reject or accept the Savior as the redeemer. </a:t>
            </a:r>
          </a:p>
          <a:p>
            <a:pPr fontAlgn="base"/>
            <a:r>
              <a:rPr lang="en-US" dirty="0">
                <a:solidFill>
                  <a:schemeClr val="bg1"/>
                </a:solidFill>
              </a:rPr>
              <a:t>D&amp;C 137</a:t>
            </a:r>
          </a:p>
          <a:p>
            <a:pPr fontAlgn="base"/>
            <a:endParaRPr lang="en-US" dirty="0">
              <a:solidFill>
                <a:schemeClr val="bg1"/>
              </a:solidFill>
            </a:endParaRPr>
          </a:p>
        </p:txBody>
      </p:sp>
      <p:sp>
        <p:nvSpPr>
          <p:cNvPr id="8" name="TextBox 7"/>
          <p:cNvSpPr txBox="1"/>
          <p:nvPr/>
        </p:nvSpPr>
        <p:spPr>
          <a:xfrm>
            <a:off x="6476999" y="3745102"/>
            <a:ext cx="5396345" cy="2492990"/>
          </a:xfrm>
          <a:prstGeom prst="rect">
            <a:avLst/>
          </a:prstGeom>
          <a:noFill/>
        </p:spPr>
        <p:txBody>
          <a:bodyPr wrap="square" rtlCol="0">
            <a:spAutoFit/>
          </a:bodyPr>
          <a:lstStyle/>
          <a:p>
            <a:pPr fontAlgn="base"/>
            <a:r>
              <a:rPr lang="en-US" sz="2400" dirty="0">
                <a:solidFill>
                  <a:schemeClr val="bg1"/>
                </a:solidFill>
              </a:rPr>
              <a:t>An Invitation:</a:t>
            </a:r>
          </a:p>
          <a:p>
            <a:pPr fontAlgn="base"/>
            <a:endParaRPr lang="en-US" sz="2400" dirty="0">
              <a:solidFill>
                <a:schemeClr val="bg1"/>
              </a:solidFill>
            </a:endParaRPr>
          </a:p>
          <a:p>
            <a:pPr fontAlgn="base"/>
            <a:r>
              <a:rPr lang="en-US" dirty="0">
                <a:solidFill>
                  <a:schemeClr val="bg1"/>
                </a:solidFill>
              </a:rPr>
              <a:t>“and he </a:t>
            </a:r>
            <a:r>
              <a:rPr lang="en-US" dirty="0" err="1">
                <a:solidFill>
                  <a:schemeClr val="bg1"/>
                </a:solidFill>
              </a:rPr>
              <a:t>inviteth</a:t>
            </a:r>
            <a:r>
              <a:rPr lang="en-US" dirty="0">
                <a:solidFill>
                  <a:schemeClr val="bg1"/>
                </a:solidFill>
              </a:rPr>
              <a:t> them all to come unto him and partake of his goodness; and he </a:t>
            </a:r>
            <a:r>
              <a:rPr lang="en-US" dirty="0" err="1">
                <a:solidFill>
                  <a:schemeClr val="bg1"/>
                </a:solidFill>
              </a:rPr>
              <a:t>denieth</a:t>
            </a:r>
            <a:r>
              <a:rPr lang="en-US" dirty="0">
                <a:solidFill>
                  <a:schemeClr val="bg1"/>
                </a:solidFill>
              </a:rPr>
              <a:t> none that come unto him, black and white, bond and free, male and female; and he </a:t>
            </a:r>
            <a:r>
              <a:rPr lang="en-US" dirty="0" err="1">
                <a:solidFill>
                  <a:schemeClr val="bg1"/>
                </a:solidFill>
              </a:rPr>
              <a:t>remembereth</a:t>
            </a:r>
            <a:r>
              <a:rPr lang="en-US" dirty="0">
                <a:solidFill>
                  <a:schemeClr val="bg1"/>
                </a:solidFill>
              </a:rPr>
              <a:t> the heathen; and all are alike unto God, both Jew and Gentile.”</a:t>
            </a:r>
          </a:p>
          <a:p>
            <a:pPr fontAlgn="base"/>
            <a:r>
              <a:rPr lang="en-US" dirty="0">
                <a:solidFill>
                  <a:schemeClr val="bg1"/>
                </a:solidFill>
              </a:rPr>
              <a:t>2 Nephi 26:33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1" y="1528438"/>
            <a:ext cx="3143865" cy="2095910"/>
          </a:xfrm>
          <a:prstGeom prst="rect">
            <a:avLst/>
          </a:prstGeom>
        </p:spPr>
      </p:pic>
      <p:pic>
        <p:nvPicPr>
          <p:cNvPr id="9" name="Picture 8">
            <a:extLst>
              <a:ext uri="{FF2B5EF4-FFF2-40B4-BE49-F238E27FC236}">
                <a16:creationId xmlns:a16="http://schemas.microsoft.com/office/drawing/2014/main" id="{5EE20827-FBA7-4A70-A0C5-094ABDEE6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4157758"/>
            <a:ext cx="4869873" cy="2581033"/>
          </a:xfrm>
          <a:prstGeom prst="rect">
            <a:avLst/>
          </a:prstGeom>
        </p:spPr>
      </p:pic>
    </p:spTree>
    <p:extLst>
      <p:ext uri="{BB962C8B-B14F-4D97-AF65-F5344CB8AC3E}">
        <p14:creationId xmlns:p14="http://schemas.microsoft.com/office/powerpoint/2010/main" val="63094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468814"/>
            <a:ext cx="1905000" cy="307777"/>
          </a:xfrm>
          <a:prstGeom prst="rect">
            <a:avLst/>
          </a:prstGeom>
          <a:noFill/>
        </p:spPr>
        <p:txBody>
          <a:bodyPr wrap="square" rtlCol="0">
            <a:spAutoFit/>
          </a:bodyPr>
          <a:lstStyle/>
          <a:p>
            <a:r>
              <a:rPr lang="en-US" sz="1400" dirty="0">
                <a:solidFill>
                  <a:schemeClr val="bg1"/>
                </a:solidFill>
              </a:rPr>
              <a:t>Alma 5:34-36</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The Fruit of the Tree</a:t>
            </a:r>
          </a:p>
        </p:txBody>
      </p:sp>
      <p:sp>
        <p:nvSpPr>
          <p:cNvPr id="7" name="TextBox 6"/>
          <p:cNvSpPr txBox="1"/>
          <p:nvPr/>
        </p:nvSpPr>
        <p:spPr>
          <a:xfrm>
            <a:off x="1676400" y="914400"/>
            <a:ext cx="5410200" cy="738664"/>
          </a:xfrm>
          <a:prstGeom prst="rect">
            <a:avLst/>
          </a:prstGeom>
          <a:noFill/>
        </p:spPr>
        <p:txBody>
          <a:bodyPr wrap="square" rtlCol="0">
            <a:spAutoFit/>
          </a:bodyPr>
          <a:lstStyle/>
          <a:p>
            <a:pPr fontAlgn="base"/>
            <a:r>
              <a:rPr lang="en-US" sz="2400" dirty="0">
                <a:solidFill>
                  <a:schemeClr val="bg1"/>
                </a:solidFill>
              </a:rPr>
              <a:t>Christ is the tree of life</a:t>
            </a:r>
            <a:endParaRPr lang="en-US" dirty="0">
              <a:solidFill>
                <a:schemeClr val="bg1"/>
              </a:solidFill>
            </a:endParaRPr>
          </a:p>
          <a:p>
            <a:pPr fontAlgn="base"/>
            <a:endParaRPr lang="en-US" dirty="0">
              <a:solidFill>
                <a:schemeClr val="bg1"/>
              </a:solidFill>
            </a:endParaRPr>
          </a:p>
        </p:txBody>
      </p:sp>
      <p:sp>
        <p:nvSpPr>
          <p:cNvPr id="8" name="TextBox 7"/>
          <p:cNvSpPr txBox="1"/>
          <p:nvPr/>
        </p:nvSpPr>
        <p:spPr>
          <a:xfrm>
            <a:off x="5657850" y="4654296"/>
            <a:ext cx="4162732" cy="1569660"/>
          </a:xfrm>
          <a:prstGeom prst="rect">
            <a:avLst/>
          </a:prstGeom>
          <a:noFill/>
        </p:spPr>
        <p:txBody>
          <a:bodyPr wrap="square" rtlCol="0">
            <a:spAutoFit/>
          </a:bodyPr>
          <a:lstStyle/>
          <a:p>
            <a:pPr fontAlgn="base"/>
            <a:r>
              <a:rPr lang="en-US" sz="2400" dirty="0">
                <a:solidFill>
                  <a:schemeClr val="bg1"/>
                </a:solidFill>
              </a:rPr>
              <a:t>To partake of that fruit is to partake of the cleansing powers of Christ and to receive the blessing of His spirit</a:t>
            </a:r>
            <a:endParaRPr lang="en-US" dirty="0">
              <a:solidFill>
                <a:schemeClr val="bg1"/>
              </a:solidFill>
            </a:endParaRPr>
          </a:p>
        </p:txBody>
      </p:sp>
      <p:pic>
        <p:nvPicPr>
          <p:cNvPr id="9" name="Picture 8">
            <a:extLst>
              <a:ext uri="{FF2B5EF4-FFF2-40B4-BE49-F238E27FC236}">
                <a16:creationId xmlns:a16="http://schemas.microsoft.com/office/drawing/2014/main" id="{720AA6C9-B099-414F-A0BB-725732BDD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1798022"/>
            <a:ext cx="4171950" cy="4305300"/>
          </a:xfrm>
          <a:prstGeom prst="rect">
            <a:avLst/>
          </a:prstGeom>
        </p:spPr>
      </p:pic>
      <p:pic>
        <p:nvPicPr>
          <p:cNvPr id="11" name="Picture 10">
            <a:extLst>
              <a:ext uri="{FF2B5EF4-FFF2-40B4-BE49-F238E27FC236}">
                <a16:creationId xmlns:a16="http://schemas.microsoft.com/office/drawing/2014/main" id="{294CFB9F-5093-4EF8-9CC3-EBC07033D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127" y="914399"/>
            <a:ext cx="3655589" cy="3655589"/>
          </a:xfrm>
          <a:prstGeom prst="rect">
            <a:avLst/>
          </a:prstGeom>
        </p:spPr>
      </p:pic>
    </p:spTree>
    <p:extLst>
      <p:ext uri="{BB962C8B-B14F-4D97-AF65-F5344CB8AC3E}">
        <p14:creationId xmlns:p14="http://schemas.microsoft.com/office/powerpoint/2010/main" val="27967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237" y="263237"/>
            <a:ext cx="9144000"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dirty="0">
                <a:solidFill>
                  <a:schemeClr val="bg1"/>
                </a:solidFill>
              </a:rPr>
              <a:t>Can You Imagine? (8:24)</a:t>
            </a:r>
          </a:p>
          <a:p>
            <a:r>
              <a:rPr lang="en-US" dirty="0">
                <a:solidFill>
                  <a:schemeClr val="bg1"/>
                </a:solidFill>
              </a:rPr>
              <a:t>A Mighty Change of Heart (4:39)</a:t>
            </a:r>
            <a:endParaRPr lang="en-US" dirty="0">
              <a:solidFill>
                <a:srgbClr val="FFFF00"/>
              </a:solidFill>
            </a:endParaRPr>
          </a:p>
          <a:p>
            <a:endParaRPr lang="en-US" dirty="0">
              <a:solidFill>
                <a:schemeClr val="bg1"/>
              </a:solidFill>
            </a:endParaRPr>
          </a:p>
          <a:p>
            <a:r>
              <a:rPr lang="en-US" dirty="0">
                <a:solidFill>
                  <a:schemeClr val="bg1"/>
                </a:solidFill>
              </a:rPr>
              <a:t>Bruce R. McConkie </a:t>
            </a:r>
            <a:r>
              <a:rPr lang="en-US" i="1" dirty="0">
                <a:solidFill>
                  <a:schemeClr val="bg1"/>
                </a:solidFill>
              </a:rPr>
              <a:t>Mormon Doctrine </a:t>
            </a:r>
            <a:r>
              <a:rPr lang="en-US" dirty="0">
                <a:solidFill>
                  <a:schemeClr val="bg1"/>
                </a:solidFill>
              </a:rPr>
              <a:t>pg 355-356</a:t>
            </a:r>
          </a:p>
          <a:p>
            <a:endParaRPr lang="en-US" dirty="0">
              <a:solidFill>
                <a:schemeClr val="bg1"/>
              </a:solidFill>
            </a:endParaRPr>
          </a:p>
          <a:p>
            <a:r>
              <a:rPr lang="en-US" dirty="0">
                <a:solidFill>
                  <a:schemeClr val="bg1"/>
                </a:solidFill>
              </a:rPr>
              <a:t>Joseph Smith  </a:t>
            </a:r>
            <a:r>
              <a:rPr lang="en-US" i="1" dirty="0">
                <a:solidFill>
                  <a:schemeClr val="bg1"/>
                </a:solidFill>
              </a:rPr>
              <a:t>Teachings</a:t>
            </a:r>
            <a:r>
              <a:rPr lang="en-US" dirty="0">
                <a:solidFill>
                  <a:schemeClr val="bg1"/>
                </a:solidFill>
              </a:rPr>
              <a:t> p 305, 297, 301</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3 pg 27</a:t>
            </a:r>
          </a:p>
          <a:p>
            <a:endParaRPr lang="en-US" dirty="0">
              <a:solidFill>
                <a:schemeClr val="bg1"/>
              </a:solidFill>
            </a:endParaRPr>
          </a:p>
          <a:p>
            <a:r>
              <a:rPr lang="en-US" dirty="0">
                <a:solidFill>
                  <a:schemeClr val="bg1"/>
                </a:solidFill>
              </a:rPr>
              <a:t>Elder D. Todd Christofferson (“Born Again,”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2008, 78).</a:t>
            </a:r>
          </a:p>
          <a:p>
            <a:endParaRPr lang="en-US" dirty="0">
              <a:solidFill>
                <a:schemeClr val="bg1"/>
              </a:solidFill>
            </a:endParaRPr>
          </a:p>
          <a:p>
            <a:r>
              <a:rPr lang="en-US" dirty="0">
                <a:solidFill>
                  <a:schemeClr val="bg1"/>
                </a:solidFill>
              </a:rPr>
              <a:t>Ezra Taft Benson (“A Mighty Change of Heart,” </a:t>
            </a:r>
            <a:r>
              <a:rPr lang="en-US" i="1" dirty="0">
                <a:solidFill>
                  <a:schemeClr val="bg1"/>
                </a:solidFill>
              </a:rPr>
              <a:t>Ensign,</a:t>
            </a:r>
            <a:r>
              <a:rPr lang="en-US" dirty="0">
                <a:solidFill>
                  <a:schemeClr val="bg1"/>
                </a:solidFill>
              </a:rPr>
              <a:t> Oct. 1989, 5).</a:t>
            </a:r>
          </a:p>
          <a:p>
            <a:endParaRPr lang="en-US" dirty="0">
              <a:solidFill>
                <a:schemeClr val="bg1"/>
              </a:solidFill>
            </a:endParaRPr>
          </a:p>
          <a:p>
            <a:r>
              <a:rPr lang="en-US" dirty="0">
                <a:solidFill>
                  <a:schemeClr val="bg1"/>
                </a:solidFill>
              </a:rPr>
              <a:t>Elder Russell M. Nelson “Choices” General Conference April 7, 2015</a:t>
            </a:r>
          </a:p>
          <a:p>
            <a:endParaRPr lang="en-US" dirty="0">
              <a:solidFill>
                <a:schemeClr val="bg1"/>
              </a:solidFill>
            </a:endParaRPr>
          </a:p>
          <a:p>
            <a:r>
              <a:rPr lang="en-US" dirty="0">
                <a:solidFill>
                  <a:schemeClr val="bg1"/>
                </a:solidFill>
              </a:rPr>
              <a:t>Henry B. Eyring “To Draw Closer to God” A Collection of Discourses P. 58</a:t>
            </a:r>
          </a:p>
          <a:p>
            <a:endParaRPr lang="en-US" dirty="0">
              <a:solidFill>
                <a:schemeClr val="bg1"/>
              </a:solidFill>
            </a:endParaRPr>
          </a:p>
        </p:txBody>
      </p:sp>
      <p:sp>
        <p:nvSpPr>
          <p:cNvPr id="6" name="Footer Placeholder 14">
            <a:extLst>
              <a:ext uri="{FF2B5EF4-FFF2-40B4-BE49-F238E27FC236}">
                <a16:creationId xmlns:a16="http://schemas.microsoft.com/office/drawing/2014/main" id="{669464D6-994A-46A1-B69F-0878019E013A}"/>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D5B99610-8132-4008-A669-F3D8591B1DB7}"/>
              </a:ext>
            </a:extLst>
          </p:cNvPr>
          <p:cNvGrpSpPr/>
          <p:nvPr/>
        </p:nvGrpSpPr>
        <p:grpSpPr>
          <a:xfrm>
            <a:off x="3773586" y="568037"/>
            <a:ext cx="871149" cy="1103456"/>
            <a:chOff x="7543800" y="3810000"/>
            <a:chExt cx="1143000" cy="1447800"/>
          </a:xfrm>
        </p:grpSpPr>
        <p:sp>
          <p:nvSpPr>
            <p:cNvPr id="8" name="Trapezoid 7">
              <a:extLst>
                <a:ext uri="{FF2B5EF4-FFF2-40B4-BE49-F238E27FC236}">
                  <a16:creationId xmlns:a16="http://schemas.microsoft.com/office/drawing/2014/main" id="{46ECD456-3A46-420F-88FA-D0A6066C3C8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4">
              <a:extLst>
                <a:ext uri="{FF2B5EF4-FFF2-40B4-BE49-F238E27FC236}">
                  <a16:creationId xmlns:a16="http://schemas.microsoft.com/office/drawing/2014/main" id="{F0388D18-7079-4F60-80D6-1E168D00BD4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B939E779-B533-46D6-9A47-359DAE97A31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C6DB650B-8A24-40D4-B02C-7F5B36EE44C9}"/>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32">
              <a:extLst>
                <a:ext uri="{FF2B5EF4-FFF2-40B4-BE49-F238E27FC236}">
                  <a16:creationId xmlns:a16="http://schemas.microsoft.com/office/drawing/2014/main" id="{64D4DA6F-0CC5-47D4-AE5E-9C83A94D106C}"/>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9E55DAC0-8525-424B-8C99-D7E4F0D8630D}"/>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D809B5F8-053F-4023-8DE5-B29931DF575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EC499E0-C294-46FD-ACF6-CAE6CC75EE6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D87D85E-051A-4721-B930-85D6E0D4E94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9834022-D502-4330-B86A-19823CC3646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3B4A2A5A-44ED-4E0A-B5A8-76BE9477EEB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33">
              <a:extLst>
                <a:ext uri="{FF2B5EF4-FFF2-40B4-BE49-F238E27FC236}">
                  <a16:creationId xmlns:a16="http://schemas.microsoft.com/office/drawing/2014/main" id="{88B5833E-BB0F-4709-8310-C9EA078DEC0B}"/>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B81402A9-EB65-4D84-9092-50EBA9BF796A}"/>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6B096EED-E1F6-4118-A064-386CCA7967B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0C0EFC-E88C-4353-807C-1ACE68F59C2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9212259-F6BA-40B4-8569-EA628571AC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66A6952-1BE8-442B-84AE-35F992DFD2E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F7DDDF80-82C2-4CDB-BE97-76401EE7FB8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85342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95582" y="36946"/>
          <a:ext cx="4500420" cy="2926175"/>
        </p:xfrm>
        <a:graphic>
          <a:graphicData uri="http://schemas.openxmlformats.org/drawingml/2006/table">
            <a:tbl>
              <a:tblPr firstRow="1" bandRow="1">
                <a:tableStyleId>{5940675A-B579-460E-94D1-54222C63F5DA}</a:tableStyleId>
              </a:tblPr>
              <a:tblGrid>
                <a:gridCol w="750070">
                  <a:extLst>
                    <a:ext uri="{9D8B030D-6E8A-4147-A177-3AD203B41FA5}">
                      <a16:colId xmlns:a16="http://schemas.microsoft.com/office/drawing/2014/main" val="20000"/>
                    </a:ext>
                  </a:extLst>
                </a:gridCol>
                <a:gridCol w="750070">
                  <a:extLst>
                    <a:ext uri="{9D8B030D-6E8A-4147-A177-3AD203B41FA5}">
                      <a16:colId xmlns:a16="http://schemas.microsoft.com/office/drawing/2014/main" val="20001"/>
                    </a:ext>
                  </a:extLst>
                </a:gridCol>
                <a:gridCol w="750070">
                  <a:extLst>
                    <a:ext uri="{9D8B030D-6E8A-4147-A177-3AD203B41FA5}">
                      <a16:colId xmlns:a16="http://schemas.microsoft.com/office/drawing/2014/main" val="20002"/>
                    </a:ext>
                  </a:extLst>
                </a:gridCol>
                <a:gridCol w="750070">
                  <a:extLst>
                    <a:ext uri="{9D8B030D-6E8A-4147-A177-3AD203B41FA5}">
                      <a16:colId xmlns:a16="http://schemas.microsoft.com/office/drawing/2014/main" val="20003"/>
                    </a:ext>
                  </a:extLst>
                </a:gridCol>
                <a:gridCol w="750070">
                  <a:extLst>
                    <a:ext uri="{9D8B030D-6E8A-4147-A177-3AD203B41FA5}">
                      <a16:colId xmlns:a16="http://schemas.microsoft.com/office/drawing/2014/main" val="20004"/>
                    </a:ext>
                  </a:extLst>
                </a:gridCol>
                <a:gridCol w="750070">
                  <a:extLst>
                    <a:ext uri="{9D8B030D-6E8A-4147-A177-3AD203B41FA5}">
                      <a16:colId xmlns:a16="http://schemas.microsoft.com/office/drawing/2014/main" val="20005"/>
                    </a:ext>
                  </a:extLst>
                </a:gridCol>
              </a:tblGrid>
              <a:tr h="496455">
                <a:tc>
                  <a:txBody>
                    <a:bodyPr/>
                    <a:lstStyle/>
                    <a:p>
                      <a:r>
                        <a:rPr lang="en-US" sz="900" dirty="0"/>
                        <a:t>Spiritual Cardiogram</a:t>
                      </a:r>
                    </a:p>
                  </a:txBody>
                  <a:tcPr/>
                </a:tc>
                <a:tc>
                  <a:txBody>
                    <a:bodyPr/>
                    <a:lstStyle/>
                    <a:p>
                      <a:r>
                        <a:rPr lang="en-US" sz="900" dirty="0"/>
                        <a:t>Always</a:t>
                      </a:r>
                    </a:p>
                  </a:txBody>
                  <a:tcPr/>
                </a:tc>
                <a:tc>
                  <a:txBody>
                    <a:bodyPr/>
                    <a:lstStyle/>
                    <a:p>
                      <a:r>
                        <a:rPr lang="en-US" sz="900" dirty="0"/>
                        <a:t>Almost Always</a:t>
                      </a:r>
                    </a:p>
                  </a:txBody>
                  <a:tcPr/>
                </a:tc>
                <a:tc>
                  <a:txBody>
                    <a:bodyPr/>
                    <a:lstStyle/>
                    <a:p>
                      <a:r>
                        <a:rPr lang="en-US" sz="900" dirty="0"/>
                        <a:t>Usually</a:t>
                      </a:r>
                    </a:p>
                  </a:txBody>
                  <a:tcPr/>
                </a:tc>
                <a:tc>
                  <a:txBody>
                    <a:bodyPr/>
                    <a:lstStyle/>
                    <a:p>
                      <a:r>
                        <a:rPr lang="en-US" sz="900" dirty="0"/>
                        <a:t>Sometimes </a:t>
                      </a:r>
                    </a:p>
                  </a:txBody>
                  <a:tcPr/>
                </a:tc>
                <a:tc>
                  <a:txBody>
                    <a:bodyPr/>
                    <a:lstStyle/>
                    <a:p>
                      <a:r>
                        <a:rPr lang="en-US" sz="900" dirty="0"/>
                        <a:t>Seldom if ever</a:t>
                      </a:r>
                    </a:p>
                  </a:txBody>
                  <a:tcPr/>
                </a:tc>
                <a:extLst>
                  <a:ext uri="{0D108BD9-81ED-4DB2-BD59-A6C34878D82A}">
                    <a16:rowId xmlns:a16="http://schemas.microsoft.com/office/drawing/2014/main" val="10000"/>
                  </a:ext>
                </a:extLst>
              </a:tr>
              <a:tr h="485944">
                <a:tc>
                  <a:txBody>
                    <a:bodyPr/>
                    <a:lstStyle/>
                    <a:p>
                      <a:r>
                        <a:rPr lang="en-US" sz="1000" dirty="0"/>
                        <a:t>Alma</a:t>
                      </a:r>
                      <a:r>
                        <a:rPr lang="en-US" sz="1000" baseline="0" dirty="0"/>
                        <a:t> 5:15</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85944">
                <a:tc>
                  <a:txBody>
                    <a:bodyPr/>
                    <a:lstStyle/>
                    <a:p>
                      <a:r>
                        <a:rPr lang="en-US" sz="1000" dirty="0"/>
                        <a:t>Alma 5:16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85944">
                <a:tc>
                  <a:txBody>
                    <a:bodyPr/>
                    <a:lstStyle/>
                    <a:p>
                      <a:r>
                        <a:rPr lang="en-US" sz="1000" dirty="0"/>
                        <a:t>Alma 5:19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85944">
                <a:tc>
                  <a:txBody>
                    <a:bodyPr/>
                    <a:lstStyle/>
                    <a:p>
                      <a:r>
                        <a:rPr lang="en-US" sz="1000" dirty="0"/>
                        <a:t>Alma 5:27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485944">
                <a:tc>
                  <a:txBody>
                    <a:bodyPr/>
                    <a:lstStyle/>
                    <a:p>
                      <a:r>
                        <a:rPr lang="en-US" sz="1000" dirty="0"/>
                        <a:t>Alma 5:28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nvGraphicFramePr>
        <p:xfrm>
          <a:off x="6137564" y="30019"/>
          <a:ext cx="4500420" cy="2926175"/>
        </p:xfrm>
        <a:graphic>
          <a:graphicData uri="http://schemas.openxmlformats.org/drawingml/2006/table">
            <a:tbl>
              <a:tblPr firstRow="1" bandRow="1">
                <a:tableStyleId>{5940675A-B579-460E-94D1-54222C63F5DA}</a:tableStyleId>
              </a:tblPr>
              <a:tblGrid>
                <a:gridCol w="750070">
                  <a:extLst>
                    <a:ext uri="{9D8B030D-6E8A-4147-A177-3AD203B41FA5}">
                      <a16:colId xmlns:a16="http://schemas.microsoft.com/office/drawing/2014/main" val="20000"/>
                    </a:ext>
                  </a:extLst>
                </a:gridCol>
                <a:gridCol w="750070">
                  <a:extLst>
                    <a:ext uri="{9D8B030D-6E8A-4147-A177-3AD203B41FA5}">
                      <a16:colId xmlns:a16="http://schemas.microsoft.com/office/drawing/2014/main" val="20001"/>
                    </a:ext>
                  </a:extLst>
                </a:gridCol>
                <a:gridCol w="750070">
                  <a:extLst>
                    <a:ext uri="{9D8B030D-6E8A-4147-A177-3AD203B41FA5}">
                      <a16:colId xmlns:a16="http://schemas.microsoft.com/office/drawing/2014/main" val="20002"/>
                    </a:ext>
                  </a:extLst>
                </a:gridCol>
                <a:gridCol w="750070">
                  <a:extLst>
                    <a:ext uri="{9D8B030D-6E8A-4147-A177-3AD203B41FA5}">
                      <a16:colId xmlns:a16="http://schemas.microsoft.com/office/drawing/2014/main" val="20003"/>
                    </a:ext>
                  </a:extLst>
                </a:gridCol>
                <a:gridCol w="750070">
                  <a:extLst>
                    <a:ext uri="{9D8B030D-6E8A-4147-A177-3AD203B41FA5}">
                      <a16:colId xmlns:a16="http://schemas.microsoft.com/office/drawing/2014/main" val="20004"/>
                    </a:ext>
                  </a:extLst>
                </a:gridCol>
                <a:gridCol w="750070">
                  <a:extLst>
                    <a:ext uri="{9D8B030D-6E8A-4147-A177-3AD203B41FA5}">
                      <a16:colId xmlns:a16="http://schemas.microsoft.com/office/drawing/2014/main" val="20005"/>
                    </a:ext>
                  </a:extLst>
                </a:gridCol>
              </a:tblGrid>
              <a:tr h="496455">
                <a:tc>
                  <a:txBody>
                    <a:bodyPr/>
                    <a:lstStyle/>
                    <a:p>
                      <a:r>
                        <a:rPr lang="en-US" sz="900" dirty="0"/>
                        <a:t>Spiritual Cardiogram</a:t>
                      </a:r>
                    </a:p>
                  </a:txBody>
                  <a:tcPr/>
                </a:tc>
                <a:tc>
                  <a:txBody>
                    <a:bodyPr/>
                    <a:lstStyle/>
                    <a:p>
                      <a:r>
                        <a:rPr lang="en-US" sz="900" dirty="0"/>
                        <a:t>Always</a:t>
                      </a:r>
                    </a:p>
                  </a:txBody>
                  <a:tcPr/>
                </a:tc>
                <a:tc>
                  <a:txBody>
                    <a:bodyPr/>
                    <a:lstStyle/>
                    <a:p>
                      <a:r>
                        <a:rPr lang="en-US" sz="900" dirty="0"/>
                        <a:t>Almost Always</a:t>
                      </a:r>
                    </a:p>
                  </a:txBody>
                  <a:tcPr/>
                </a:tc>
                <a:tc>
                  <a:txBody>
                    <a:bodyPr/>
                    <a:lstStyle/>
                    <a:p>
                      <a:r>
                        <a:rPr lang="en-US" sz="900" dirty="0"/>
                        <a:t>Usually</a:t>
                      </a:r>
                    </a:p>
                  </a:txBody>
                  <a:tcPr/>
                </a:tc>
                <a:tc>
                  <a:txBody>
                    <a:bodyPr/>
                    <a:lstStyle/>
                    <a:p>
                      <a:r>
                        <a:rPr lang="en-US" sz="900" dirty="0"/>
                        <a:t>Sometimes </a:t>
                      </a:r>
                    </a:p>
                  </a:txBody>
                  <a:tcPr/>
                </a:tc>
                <a:tc>
                  <a:txBody>
                    <a:bodyPr/>
                    <a:lstStyle/>
                    <a:p>
                      <a:r>
                        <a:rPr lang="en-US" sz="900" dirty="0"/>
                        <a:t>Seldom if ever</a:t>
                      </a:r>
                    </a:p>
                  </a:txBody>
                  <a:tcPr/>
                </a:tc>
                <a:extLst>
                  <a:ext uri="{0D108BD9-81ED-4DB2-BD59-A6C34878D82A}">
                    <a16:rowId xmlns:a16="http://schemas.microsoft.com/office/drawing/2014/main" val="10000"/>
                  </a:ext>
                </a:extLst>
              </a:tr>
              <a:tr h="485944">
                <a:tc>
                  <a:txBody>
                    <a:bodyPr/>
                    <a:lstStyle/>
                    <a:p>
                      <a:r>
                        <a:rPr lang="en-US" sz="1000" dirty="0"/>
                        <a:t>Alma</a:t>
                      </a:r>
                      <a:r>
                        <a:rPr lang="en-US" sz="1000" baseline="0" dirty="0"/>
                        <a:t> 5:15</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85944">
                <a:tc>
                  <a:txBody>
                    <a:bodyPr/>
                    <a:lstStyle/>
                    <a:p>
                      <a:r>
                        <a:rPr lang="en-US" sz="1000" dirty="0"/>
                        <a:t>Alma 5:16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85944">
                <a:tc>
                  <a:txBody>
                    <a:bodyPr/>
                    <a:lstStyle/>
                    <a:p>
                      <a:r>
                        <a:rPr lang="en-US" sz="1000" dirty="0"/>
                        <a:t>Alma 5:19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85944">
                <a:tc>
                  <a:txBody>
                    <a:bodyPr/>
                    <a:lstStyle/>
                    <a:p>
                      <a:r>
                        <a:rPr lang="en-US" sz="1000" dirty="0"/>
                        <a:t>Alma 5:27</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485944">
                <a:tc>
                  <a:txBody>
                    <a:bodyPr/>
                    <a:lstStyle/>
                    <a:p>
                      <a:r>
                        <a:rPr lang="en-US" sz="1000" dirty="0"/>
                        <a:t>Alma 5:28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nvGraphicFramePr>
        <p:xfrm>
          <a:off x="1600200" y="3717637"/>
          <a:ext cx="4500420" cy="2926175"/>
        </p:xfrm>
        <a:graphic>
          <a:graphicData uri="http://schemas.openxmlformats.org/drawingml/2006/table">
            <a:tbl>
              <a:tblPr firstRow="1" bandRow="1">
                <a:tableStyleId>{5940675A-B579-460E-94D1-54222C63F5DA}</a:tableStyleId>
              </a:tblPr>
              <a:tblGrid>
                <a:gridCol w="750070">
                  <a:extLst>
                    <a:ext uri="{9D8B030D-6E8A-4147-A177-3AD203B41FA5}">
                      <a16:colId xmlns:a16="http://schemas.microsoft.com/office/drawing/2014/main" val="20000"/>
                    </a:ext>
                  </a:extLst>
                </a:gridCol>
                <a:gridCol w="750070">
                  <a:extLst>
                    <a:ext uri="{9D8B030D-6E8A-4147-A177-3AD203B41FA5}">
                      <a16:colId xmlns:a16="http://schemas.microsoft.com/office/drawing/2014/main" val="20001"/>
                    </a:ext>
                  </a:extLst>
                </a:gridCol>
                <a:gridCol w="750070">
                  <a:extLst>
                    <a:ext uri="{9D8B030D-6E8A-4147-A177-3AD203B41FA5}">
                      <a16:colId xmlns:a16="http://schemas.microsoft.com/office/drawing/2014/main" val="20002"/>
                    </a:ext>
                  </a:extLst>
                </a:gridCol>
                <a:gridCol w="750070">
                  <a:extLst>
                    <a:ext uri="{9D8B030D-6E8A-4147-A177-3AD203B41FA5}">
                      <a16:colId xmlns:a16="http://schemas.microsoft.com/office/drawing/2014/main" val="20003"/>
                    </a:ext>
                  </a:extLst>
                </a:gridCol>
                <a:gridCol w="750070">
                  <a:extLst>
                    <a:ext uri="{9D8B030D-6E8A-4147-A177-3AD203B41FA5}">
                      <a16:colId xmlns:a16="http://schemas.microsoft.com/office/drawing/2014/main" val="20004"/>
                    </a:ext>
                  </a:extLst>
                </a:gridCol>
                <a:gridCol w="750070">
                  <a:extLst>
                    <a:ext uri="{9D8B030D-6E8A-4147-A177-3AD203B41FA5}">
                      <a16:colId xmlns:a16="http://schemas.microsoft.com/office/drawing/2014/main" val="20005"/>
                    </a:ext>
                  </a:extLst>
                </a:gridCol>
              </a:tblGrid>
              <a:tr h="496455">
                <a:tc>
                  <a:txBody>
                    <a:bodyPr/>
                    <a:lstStyle/>
                    <a:p>
                      <a:r>
                        <a:rPr lang="en-US" sz="900" dirty="0"/>
                        <a:t>Spiritual Cardiogram</a:t>
                      </a:r>
                    </a:p>
                  </a:txBody>
                  <a:tcPr/>
                </a:tc>
                <a:tc>
                  <a:txBody>
                    <a:bodyPr/>
                    <a:lstStyle/>
                    <a:p>
                      <a:r>
                        <a:rPr lang="en-US" sz="900" dirty="0"/>
                        <a:t>Always</a:t>
                      </a:r>
                    </a:p>
                  </a:txBody>
                  <a:tcPr/>
                </a:tc>
                <a:tc>
                  <a:txBody>
                    <a:bodyPr/>
                    <a:lstStyle/>
                    <a:p>
                      <a:r>
                        <a:rPr lang="en-US" sz="900" dirty="0"/>
                        <a:t>Almost Always</a:t>
                      </a:r>
                    </a:p>
                  </a:txBody>
                  <a:tcPr/>
                </a:tc>
                <a:tc>
                  <a:txBody>
                    <a:bodyPr/>
                    <a:lstStyle/>
                    <a:p>
                      <a:r>
                        <a:rPr lang="en-US" sz="900" dirty="0"/>
                        <a:t>Usually</a:t>
                      </a:r>
                    </a:p>
                  </a:txBody>
                  <a:tcPr/>
                </a:tc>
                <a:tc>
                  <a:txBody>
                    <a:bodyPr/>
                    <a:lstStyle/>
                    <a:p>
                      <a:r>
                        <a:rPr lang="en-US" sz="900" dirty="0"/>
                        <a:t>Sometimes </a:t>
                      </a:r>
                    </a:p>
                  </a:txBody>
                  <a:tcPr/>
                </a:tc>
                <a:tc>
                  <a:txBody>
                    <a:bodyPr/>
                    <a:lstStyle/>
                    <a:p>
                      <a:r>
                        <a:rPr lang="en-US" sz="900" dirty="0"/>
                        <a:t>Seldom if ever</a:t>
                      </a:r>
                    </a:p>
                  </a:txBody>
                  <a:tcPr/>
                </a:tc>
                <a:extLst>
                  <a:ext uri="{0D108BD9-81ED-4DB2-BD59-A6C34878D82A}">
                    <a16:rowId xmlns:a16="http://schemas.microsoft.com/office/drawing/2014/main" val="10000"/>
                  </a:ext>
                </a:extLst>
              </a:tr>
              <a:tr h="485944">
                <a:tc>
                  <a:txBody>
                    <a:bodyPr/>
                    <a:lstStyle/>
                    <a:p>
                      <a:r>
                        <a:rPr lang="en-US" sz="1000" dirty="0"/>
                        <a:t>Alma</a:t>
                      </a:r>
                      <a:r>
                        <a:rPr lang="en-US" sz="1000" baseline="0" dirty="0"/>
                        <a:t> 5:15</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85944">
                <a:tc>
                  <a:txBody>
                    <a:bodyPr/>
                    <a:lstStyle/>
                    <a:p>
                      <a:r>
                        <a:rPr lang="en-US" sz="1000" dirty="0"/>
                        <a:t>Alma 5:16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85944">
                <a:tc>
                  <a:txBody>
                    <a:bodyPr/>
                    <a:lstStyle/>
                    <a:p>
                      <a:r>
                        <a:rPr lang="en-US" sz="1000" dirty="0"/>
                        <a:t>Alma 5:19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85944">
                <a:tc>
                  <a:txBody>
                    <a:bodyPr/>
                    <a:lstStyle/>
                    <a:p>
                      <a:r>
                        <a:rPr lang="en-US" sz="1000" dirty="0"/>
                        <a:t>Alma 5:27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485944">
                <a:tc>
                  <a:txBody>
                    <a:bodyPr/>
                    <a:lstStyle/>
                    <a:p>
                      <a:r>
                        <a:rPr lang="en-US" sz="1000" dirty="0"/>
                        <a:t>Alma 5:28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nvGraphicFramePr>
        <p:xfrm>
          <a:off x="6126018" y="3708400"/>
          <a:ext cx="4500420" cy="2926175"/>
        </p:xfrm>
        <a:graphic>
          <a:graphicData uri="http://schemas.openxmlformats.org/drawingml/2006/table">
            <a:tbl>
              <a:tblPr firstRow="1" bandRow="1">
                <a:tableStyleId>{5940675A-B579-460E-94D1-54222C63F5DA}</a:tableStyleId>
              </a:tblPr>
              <a:tblGrid>
                <a:gridCol w="750070">
                  <a:extLst>
                    <a:ext uri="{9D8B030D-6E8A-4147-A177-3AD203B41FA5}">
                      <a16:colId xmlns:a16="http://schemas.microsoft.com/office/drawing/2014/main" val="20000"/>
                    </a:ext>
                  </a:extLst>
                </a:gridCol>
                <a:gridCol w="750070">
                  <a:extLst>
                    <a:ext uri="{9D8B030D-6E8A-4147-A177-3AD203B41FA5}">
                      <a16:colId xmlns:a16="http://schemas.microsoft.com/office/drawing/2014/main" val="20001"/>
                    </a:ext>
                  </a:extLst>
                </a:gridCol>
                <a:gridCol w="750070">
                  <a:extLst>
                    <a:ext uri="{9D8B030D-6E8A-4147-A177-3AD203B41FA5}">
                      <a16:colId xmlns:a16="http://schemas.microsoft.com/office/drawing/2014/main" val="20002"/>
                    </a:ext>
                  </a:extLst>
                </a:gridCol>
                <a:gridCol w="750070">
                  <a:extLst>
                    <a:ext uri="{9D8B030D-6E8A-4147-A177-3AD203B41FA5}">
                      <a16:colId xmlns:a16="http://schemas.microsoft.com/office/drawing/2014/main" val="20003"/>
                    </a:ext>
                  </a:extLst>
                </a:gridCol>
                <a:gridCol w="750070">
                  <a:extLst>
                    <a:ext uri="{9D8B030D-6E8A-4147-A177-3AD203B41FA5}">
                      <a16:colId xmlns:a16="http://schemas.microsoft.com/office/drawing/2014/main" val="20004"/>
                    </a:ext>
                  </a:extLst>
                </a:gridCol>
                <a:gridCol w="750070">
                  <a:extLst>
                    <a:ext uri="{9D8B030D-6E8A-4147-A177-3AD203B41FA5}">
                      <a16:colId xmlns:a16="http://schemas.microsoft.com/office/drawing/2014/main" val="20005"/>
                    </a:ext>
                  </a:extLst>
                </a:gridCol>
              </a:tblGrid>
              <a:tr h="496455">
                <a:tc>
                  <a:txBody>
                    <a:bodyPr/>
                    <a:lstStyle/>
                    <a:p>
                      <a:r>
                        <a:rPr lang="en-US" sz="900" dirty="0"/>
                        <a:t>Spiritual Cardiogram</a:t>
                      </a:r>
                    </a:p>
                  </a:txBody>
                  <a:tcPr/>
                </a:tc>
                <a:tc>
                  <a:txBody>
                    <a:bodyPr/>
                    <a:lstStyle/>
                    <a:p>
                      <a:r>
                        <a:rPr lang="en-US" sz="900" dirty="0"/>
                        <a:t>Always</a:t>
                      </a:r>
                    </a:p>
                  </a:txBody>
                  <a:tcPr/>
                </a:tc>
                <a:tc>
                  <a:txBody>
                    <a:bodyPr/>
                    <a:lstStyle/>
                    <a:p>
                      <a:r>
                        <a:rPr lang="en-US" sz="900" dirty="0"/>
                        <a:t>Almost Always</a:t>
                      </a:r>
                    </a:p>
                  </a:txBody>
                  <a:tcPr/>
                </a:tc>
                <a:tc>
                  <a:txBody>
                    <a:bodyPr/>
                    <a:lstStyle/>
                    <a:p>
                      <a:r>
                        <a:rPr lang="en-US" sz="900" dirty="0"/>
                        <a:t>Usually</a:t>
                      </a:r>
                    </a:p>
                  </a:txBody>
                  <a:tcPr/>
                </a:tc>
                <a:tc>
                  <a:txBody>
                    <a:bodyPr/>
                    <a:lstStyle/>
                    <a:p>
                      <a:r>
                        <a:rPr lang="en-US" sz="900" dirty="0"/>
                        <a:t>Sometimes </a:t>
                      </a:r>
                    </a:p>
                  </a:txBody>
                  <a:tcPr/>
                </a:tc>
                <a:tc>
                  <a:txBody>
                    <a:bodyPr/>
                    <a:lstStyle/>
                    <a:p>
                      <a:r>
                        <a:rPr lang="en-US" sz="900" dirty="0"/>
                        <a:t>Seldom if ever</a:t>
                      </a:r>
                    </a:p>
                  </a:txBody>
                  <a:tcPr/>
                </a:tc>
                <a:extLst>
                  <a:ext uri="{0D108BD9-81ED-4DB2-BD59-A6C34878D82A}">
                    <a16:rowId xmlns:a16="http://schemas.microsoft.com/office/drawing/2014/main" val="10000"/>
                  </a:ext>
                </a:extLst>
              </a:tr>
              <a:tr h="485944">
                <a:tc>
                  <a:txBody>
                    <a:bodyPr/>
                    <a:lstStyle/>
                    <a:p>
                      <a:r>
                        <a:rPr lang="en-US" sz="1000" dirty="0"/>
                        <a:t>Alma</a:t>
                      </a:r>
                      <a:r>
                        <a:rPr lang="en-US" sz="1000" baseline="0" dirty="0"/>
                        <a:t> 5:15</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85944">
                <a:tc>
                  <a:txBody>
                    <a:bodyPr/>
                    <a:lstStyle/>
                    <a:p>
                      <a:r>
                        <a:rPr lang="en-US" sz="1000" dirty="0"/>
                        <a:t>Alma 5:16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85944">
                <a:tc>
                  <a:txBody>
                    <a:bodyPr/>
                    <a:lstStyle/>
                    <a:p>
                      <a:r>
                        <a:rPr lang="en-US" sz="1000" dirty="0"/>
                        <a:t>Alma 5:19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485944">
                <a:tc>
                  <a:txBody>
                    <a:bodyPr/>
                    <a:lstStyle/>
                    <a:p>
                      <a:r>
                        <a:rPr lang="en-US" sz="1000" dirty="0"/>
                        <a:t>Alma 5:27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485944">
                <a:tc>
                  <a:txBody>
                    <a:bodyPr/>
                    <a:lstStyle/>
                    <a:p>
                      <a:r>
                        <a:rPr lang="en-US" sz="1000" dirty="0"/>
                        <a:t>Alma 5:28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2438400" y="3124200"/>
            <a:ext cx="4343400" cy="369332"/>
          </a:xfrm>
          <a:prstGeom prst="rect">
            <a:avLst/>
          </a:prstGeom>
          <a:noFill/>
        </p:spPr>
        <p:txBody>
          <a:bodyPr wrap="square" rtlCol="0">
            <a:spAutoFit/>
          </a:bodyPr>
          <a:lstStyle/>
          <a:p>
            <a:r>
              <a:rPr lang="en-US" dirty="0"/>
              <a:t>Spiritual Cardiogram handouts</a:t>
            </a:r>
          </a:p>
        </p:txBody>
      </p:sp>
    </p:spTree>
    <p:extLst>
      <p:ext uri="{BB962C8B-B14F-4D97-AF65-F5344CB8AC3E}">
        <p14:creationId xmlns:p14="http://schemas.microsoft.com/office/powerpoint/2010/main" val="204998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56CEBD-6F8F-4660-9012-ED2DB1932592}"/>
              </a:ext>
            </a:extLst>
          </p:cNvPr>
          <p:cNvSpPr/>
          <p:nvPr/>
        </p:nvSpPr>
        <p:spPr>
          <a:xfrm>
            <a:off x="195944" y="98593"/>
            <a:ext cx="11996056" cy="6001643"/>
          </a:xfrm>
          <a:prstGeom prst="rect">
            <a:avLst/>
          </a:prstGeom>
          <a:ln>
            <a:solidFill>
              <a:schemeClr val="tx1"/>
            </a:solidFill>
          </a:ln>
        </p:spPr>
        <p:txBody>
          <a:bodyPr wrap="square">
            <a:spAutoFit/>
          </a:bodyPr>
          <a:lstStyle/>
          <a:p>
            <a:r>
              <a:rPr lang="en-US" b="1" dirty="0">
                <a:solidFill>
                  <a:srgbClr val="0D0F10"/>
                </a:solidFill>
              </a:rPr>
              <a:t>Stripping  Ourselves of Envy: Alma 5:29</a:t>
            </a:r>
          </a:p>
          <a:p>
            <a:r>
              <a:rPr lang="en-US" sz="1600" dirty="0">
                <a:solidFill>
                  <a:srgbClr val="0D0F10"/>
                </a:solidFill>
              </a:rPr>
              <a:t>It has been said that envy is the one sin to which no one readily confesses, but just how widespread that tendency can be is suggested in the old Danish proverb, “If envy were a fever, all the world would be ill.” The parson in Chaucer’s</a:t>
            </a:r>
            <a:r>
              <a:rPr lang="en-US" sz="1600" i="1" dirty="0">
                <a:solidFill>
                  <a:srgbClr val="0D0F10"/>
                </a:solidFill>
              </a:rPr>
              <a:t> Canterbury Tales </a:t>
            </a:r>
            <a:r>
              <a:rPr lang="en-US" sz="1600" dirty="0">
                <a:solidFill>
                  <a:srgbClr val="0D0F10"/>
                </a:solidFill>
              </a:rPr>
              <a:t>laments it because it is so far-reaching﻿—it can resent anything, including any virtue and talent, and it can be offended by everything, including every goodness and joy.</a:t>
            </a:r>
            <a:r>
              <a:rPr lang="en-US" sz="1600" baseline="30000" dirty="0">
                <a:hlinkClick r:id="rId2"/>
              </a:rPr>
              <a:t>5</a:t>
            </a:r>
            <a:r>
              <a:rPr lang="en-US" sz="1600" dirty="0">
                <a:solidFill>
                  <a:srgbClr val="0D0F10"/>
                </a:solidFill>
              </a:rPr>
              <a:t> As others seem to grow larger in our sight, we think we must therefore be smaller. So, unfortunately, we occasionally act that way.</a:t>
            </a:r>
          </a:p>
          <a:p>
            <a:r>
              <a:rPr lang="en-US" sz="1600" dirty="0"/>
              <a:t>How does this happen, especially when we wish so much that it would not? I think one of the reasons is that every day we see allurements of one kind or another that tell us what we have is not enough. Someone or something is forever telling us we need to be more handsome or more wealthy, more applauded or more admired than we see ourselves as being. We are told we haven’t collected enough possessions or gone to enough fun places. We are bombarded with the message that on the </a:t>
            </a:r>
            <a:r>
              <a:rPr lang="en-US" sz="1600" i="1" dirty="0"/>
              <a:t>world’s</a:t>
            </a:r>
            <a:r>
              <a:rPr lang="en-US" sz="1600" dirty="0"/>
              <a:t> scale of things we have been weighed in the balance and found wanting.</a:t>
            </a:r>
            <a:r>
              <a:rPr lang="en-US" sz="1600" baseline="30000" dirty="0">
                <a:hlinkClick r:id="rId3"/>
              </a:rPr>
              <a:t>6</a:t>
            </a:r>
            <a:r>
              <a:rPr lang="en-US" sz="1600" dirty="0"/>
              <a:t> Some days it is as if we have been locked in a cubicle of a great and spacious building where the only thing on the TV is a never-ending soap opera entitled </a:t>
            </a:r>
            <a:r>
              <a:rPr lang="en-US" sz="1600" i="1" dirty="0"/>
              <a:t>Vain Imaginations.</a:t>
            </a:r>
            <a:endParaRPr lang="en-US" sz="1600" i="1" baseline="30000" dirty="0"/>
          </a:p>
          <a:p>
            <a:r>
              <a:rPr lang="en-US" sz="1600" dirty="0"/>
              <a:t>How can we overcome such a tendency so common in almost everyone? For one thing, we can do as these two sons did and start making our way back to the Father. We should do so with as much haste and humility as we can summon. Along the way we can count our many blessings and we can applaud the accomplishments of others. Best of all, we can serve others, the finest exercise for the heart ever prescribed. But finally these will not be enough. When we are lost, we can “come to ourselves,” but we may not always be able to “find ourselves,” and, worlds without end, we cannot “save ourselves.” Only the Father and His Only Begotten Son can do that. Salvation is in Them only. So we pray that They will help us, that They will “come out” to meet and embrace us and bring us into the feast They have prepared.</a:t>
            </a:r>
          </a:p>
          <a:p>
            <a:r>
              <a:rPr lang="en-US" sz="1600" dirty="0"/>
              <a:t>They will do this! The scriptures are replete with the promise that God’s grace is sufficient.</a:t>
            </a:r>
            <a:r>
              <a:rPr lang="en-US" sz="1600" baseline="30000" dirty="0">
                <a:hlinkClick r:id="rId4"/>
              </a:rPr>
              <a:t>9</a:t>
            </a:r>
            <a:r>
              <a:rPr lang="en-US" sz="1600" dirty="0"/>
              <a:t> This is one arena where no one has to claw or compete. Nephi declares that the Lord “loveth the [whole] world” and has given salvation freely.</a:t>
            </a:r>
          </a:p>
          <a:p>
            <a:r>
              <a:rPr lang="en-US" sz="1600" dirty="0"/>
              <a:t>sisters, I testify that no one of us is less treasured or cherished of God than another. I testify that He loves each of us﻿—insecurities, anxieties, self-image, and all. He doesn’t measure our talents or our looks; He doesn’t measure our professions or our possessions. He cheers on </a:t>
            </a:r>
            <a:r>
              <a:rPr lang="en-US" sz="1600" i="1" dirty="0"/>
              <a:t>every</a:t>
            </a:r>
            <a:r>
              <a:rPr lang="en-US" sz="1600" dirty="0"/>
              <a:t> runner, calling out that the race is against sin, </a:t>
            </a:r>
            <a:r>
              <a:rPr lang="en-US" sz="1600" i="1" dirty="0"/>
              <a:t>not</a:t>
            </a:r>
            <a:r>
              <a:rPr lang="en-US" sz="1600" dirty="0"/>
              <a:t> against each other. I know that if we will be faithful, there is a perfectly tailored robe of righteousness ready and waiting for </a:t>
            </a:r>
            <a:r>
              <a:rPr lang="en-US" sz="1600" i="1" dirty="0"/>
              <a:t>everyone,</a:t>
            </a:r>
            <a:r>
              <a:rPr lang="en-US" sz="1600" dirty="0"/>
              <a:t> “robes … made … white in the blood of the Lamb.”</a:t>
            </a:r>
          </a:p>
          <a:p>
            <a:r>
              <a:rPr lang="en-US" sz="1600" dirty="0"/>
              <a:t>Jeffrey R. Holland April 2002 Sat. Morning General Conference</a:t>
            </a:r>
          </a:p>
        </p:txBody>
      </p:sp>
    </p:spTree>
    <p:extLst>
      <p:ext uri="{BB962C8B-B14F-4D97-AF65-F5344CB8AC3E}">
        <p14:creationId xmlns:p14="http://schemas.microsoft.com/office/powerpoint/2010/main" val="259213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8">
            <a:extLst>
              <a:ext uri="{FF2B5EF4-FFF2-40B4-BE49-F238E27FC236}">
                <a16:creationId xmlns:a16="http://schemas.microsoft.com/office/drawing/2014/main" id="{3DB81F04-2A94-47C2-A510-509A4A8CC3A8}"/>
              </a:ext>
            </a:extLst>
          </p:cNvPr>
          <p:cNvGrpSpPr/>
          <p:nvPr/>
        </p:nvGrpSpPr>
        <p:grpSpPr>
          <a:xfrm>
            <a:off x="824345" y="886689"/>
            <a:ext cx="10382505" cy="5209309"/>
            <a:chOff x="965200" y="2286000"/>
            <a:chExt cx="7302500" cy="2743200"/>
          </a:xfrm>
        </p:grpSpPr>
        <p:sp>
          <p:nvSpPr>
            <p:cNvPr id="12" name="Rectangle 11">
              <a:extLst>
                <a:ext uri="{FF2B5EF4-FFF2-40B4-BE49-F238E27FC236}">
                  <a16:creationId xmlns:a16="http://schemas.microsoft.com/office/drawing/2014/main" id="{ED61079C-3A22-42A0-A5FA-1BE8063085A0}"/>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08098B-6E10-42C3-993A-775D0E4C9198}"/>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7377722-2A84-4C19-8FB1-5BC68F2F8BCB}"/>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FCD5A7-4D5A-44B6-B7AA-2F66BDFC336B}"/>
                </a:ext>
              </a:extLst>
            </p:cNvPr>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092C8E-7A12-4124-8CA7-37F766B32EB5}"/>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782644" y="1164329"/>
            <a:ext cx="3480215" cy="769441"/>
          </a:xfrm>
          <a:prstGeom prst="rect">
            <a:avLst/>
          </a:prstGeom>
          <a:noFill/>
        </p:spPr>
        <p:txBody>
          <a:bodyPr wrap="square" rtlCol="0">
            <a:spAutoFit/>
          </a:bodyPr>
          <a:lstStyle/>
          <a:p>
            <a:pPr algn="ctr"/>
            <a:r>
              <a:rPr lang="en-US" sz="4400" dirty="0">
                <a:solidFill>
                  <a:schemeClr val="bg1"/>
                </a:solidFill>
                <a:latin typeface="Comic Sans MS" panose="030F0702030302020204" pitchFamily="66" charset="0"/>
              </a:rPr>
              <a:t>Change</a:t>
            </a:r>
          </a:p>
        </p:txBody>
      </p:sp>
      <p:grpSp>
        <p:nvGrpSpPr>
          <p:cNvPr id="17" name="Group 16">
            <a:extLst>
              <a:ext uri="{FF2B5EF4-FFF2-40B4-BE49-F238E27FC236}">
                <a16:creationId xmlns:a16="http://schemas.microsoft.com/office/drawing/2014/main" id="{B50A4676-04C7-422D-B5B6-14E78742CD9A}"/>
              </a:ext>
            </a:extLst>
          </p:cNvPr>
          <p:cNvGrpSpPr/>
          <p:nvPr/>
        </p:nvGrpSpPr>
        <p:grpSpPr>
          <a:xfrm rot="21090914" flipH="1">
            <a:off x="4640600" y="1977635"/>
            <a:ext cx="1093919" cy="3297384"/>
            <a:chOff x="10394928" y="2163808"/>
            <a:chExt cx="1093919" cy="3297384"/>
          </a:xfrm>
          <a:solidFill>
            <a:schemeClr val="bg1"/>
          </a:solidFill>
        </p:grpSpPr>
        <p:grpSp>
          <p:nvGrpSpPr>
            <p:cNvPr id="18" name="Group 17">
              <a:extLst>
                <a:ext uri="{FF2B5EF4-FFF2-40B4-BE49-F238E27FC236}">
                  <a16:creationId xmlns:a16="http://schemas.microsoft.com/office/drawing/2014/main" id="{361A5556-0EC5-41FF-899A-40A0AF6B7AE7}"/>
                </a:ext>
              </a:extLst>
            </p:cNvPr>
            <p:cNvGrpSpPr/>
            <p:nvPr/>
          </p:nvGrpSpPr>
          <p:grpSpPr>
            <a:xfrm flipH="1">
              <a:off x="10394928" y="2163808"/>
              <a:ext cx="1093919" cy="3238576"/>
              <a:chOff x="3728259" y="1071668"/>
              <a:chExt cx="1071287" cy="3238576"/>
            </a:xfrm>
            <a:grpFill/>
          </p:grpSpPr>
          <p:sp>
            <p:nvSpPr>
              <p:cNvPr id="21" name="Rounded Rectangle 37">
                <a:extLst>
                  <a:ext uri="{FF2B5EF4-FFF2-40B4-BE49-F238E27FC236}">
                    <a16:creationId xmlns:a16="http://schemas.microsoft.com/office/drawing/2014/main" id="{B16AFE3C-C129-4D06-85FD-E1DA1B8E36C0}"/>
                  </a:ext>
                </a:extLst>
              </p:cNvPr>
              <p:cNvSpPr/>
              <p:nvPr/>
            </p:nvSpPr>
            <p:spPr>
              <a:xfrm>
                <a:off x="3969136" y="1851513"/>
                <a:ext cx="473009" cy="141106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ed Rectangle 38">
                <a:extLst>
                  <a:ext uri="{FF2B5EF4-FFF2-40B4-BE49-F238E27FC236}">
                    <a16:creationId xmlns:a16="http://schemas.microsoft.com/office/drawing/2014/main" id="{4FA3D289-AE45-410C-9382-871B699513CD}"/>
                  </a:ext>
                </a:extLst>
              </p:cNvPr>
              <p:cNvSpPr/>
              <p:nvPr/>
            </p:nvSpPr>
            <p:spPr>
              <a:xfrm rot="3163139">
                <a:off x="3566446" y="2671443"/>
                <a:ext cx="536314" cy="21268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ed Rectangle 39">
                <a:extLst>
                  <a:ext uri="{FF2B5EF4-FFF2-40B4-BE49-F238E27FC236}">
                    <a16:creationId xmlns:a16="http://schemas.microsoft.com/office/drawing/2014/main" id="{BD46A092-1DB4-4708-A8F0-47A4BA6A8C93}"/>
                  </a:ext>
                </a:extLst>
              </p:cNvPr>
              <p:cNvSpPr/>
              <p:nvPr/>
            </p:nvSpPr>
            <p:spPr>
              <a:xfrm rot="20356230">
                <a:off x="4318730" y="1891268"/>
                <a:ext cx="263635"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ounded Rectangle 40">
                <a:extLst>
                  <a:ext uri="{FF2B5EF4-FFF2-40B4-BE49-F238E27FC236}">
                    <a16:creationId xmlns:a16="http://schemas.microsoft.com/office/drawing/2014/main" id="{CBDF1A64-1E47-499A-B716-413BC49BF20D}"/>
                  </a:ext>
                </a:extLst>
              </p:cNvPr>
              <p:cNvSpPr/>
              <p:nvPr/>
            </p:nvSpPr>
            <p:spPr>
              <a:xfrm rot="1069183">
                <a:off x="3839291" y="2988721"/>
                <a:ext cx="310163" cy="1321523"/>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ounded Rectangle 41">
                <a:extLst>
                  <a:ext uri="{FF2B5EF4-FFF2-40B4-BE49-F238E27FC236}">
                    <a16:creationId xmlns:a16="http://schemas.microsoft.com/office/drawing/2014/main" id="{FD1B0FFA-DA00-4ABC-9F97-949BC8D55DF5}"/>
                  </a:ext>
                </a:extLst>
              </p:cNvPr>
              <p:cNvSpPr/>
              <p:nvPr/>
            </p:nvSpPr>
            <p:spPr>
              <a:xfrm rot="10017092">
                <a:off x="4199451" y="2910904"/>
                <a:ext cx="299401" cy="85307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DA23E5CA-CC83-44C0-AA75-F576D761873B}"/>
                  </a:ext>
                </a:extLst>
              </p:cNvPr>
              <p:cNvSpPr/>
              <p:nvPr/>
            </p:nvSpPr>
            <p:spPr>
              <a:xfrm>
                <a:off x="4044856" y="1071668"/>
                <a:ext cx="754690" cy="75475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ed Rectangle 43">
                <a:extLst>
                  <a:ext uri="{FF2B5EF4-FFF2-40B4-BE49-F238E27FC236}">
                    <a16:creationId xmlns:a16="http://schemas.microsoft.com/office/drawing/2014/main" id="{DB6AB7FA-D378-40EA-9454-E93683215400}"/>
                  </a:ext>
                </a:extLst>
              </p:cNvPr>
              <p:cNvSpPr/>
              <p:nvPr/>
            </p:nvSpPr>
            <p:spPr>
              <a:xfrm rot="7107398">
                <a:off x="3480892" y="2212893"/>
                <a:ext cx="903867" cy="258840"/>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9" name="Rounded Rectangle 44">
              <a:extLst>
                <a:ext uri="{FF2B5EF4-FFF2-40B4-BE49-F238E27FC236}">
                  <a16:creationId xmlns:a16="http://schemas.microsoft.com/office/drawing/2014/main" id="{D68742FA-4EDC-4ED4-8778-E6AEB1D6FE65}"/>
                </a:ext>
              </a:extLst>
            </p:cNvPr>
            <p:cNvSpPr/>
            <p:nvPr/>
          </p:nvSpPr>
          <p:spPr>
            <a:xfrm flipH="1">
              <a:off x="10474858" y="2900419"/>
              <a:ext cx="218306" cy="970284"/>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ed Rectangle 45">
              <a:extLst>
                <a:ext uri="{FF2B5EF4-FFF2-40B4-BE49-F238E27FC236}">
                  <a16:creationId xmlns:a16="http://schemas.microsoft.com/office/drawing/2014/main" id="{AA594CAE-D8EC-4D17-A4FC-41048DA60CB7}"/>
                </a:ext>
              </a:extLst>
            </p:cNvPr>
            <p:cNvSpPr/>
            <p:nvPr/>
          </p:nvSpPr>
          <p:spPr>
            <a:xfrm rot="10092478" flipH="1">
              <a:off x="10682358" y="4608116"/>
              <a:ext cx="305726" cy="853076"/>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4" name="Group 73">
            <a:extLst>
              <a:ext uri="{FF2B5EF4-FFF2-40B4-BE49-F238E27FC236}">
                <a16:creationId xmlns:a16="http://schemas.microsoft.com/office/drawing/2014/main" id="{EA22DB9C-B36C-403C-A1AD-2EDB15EE7390}"/>
              </a:ext>
            </a:extLst>
          </p:cNvPr>
          <p:cNvGrpSpPr/>
          <p:nvPr/>
        </p:nvGrpSpPr>
        <p:grpSpPr>
          <a:xfrm>
            <a:off x="7340785" y="2701730"/>
            <a:ext cx="1981200" cy="1609411"/>
            <a:chOff x="7340785" y="2701730"/>
            <a:chExt cx="1981200" cy="1609411"/>
          </a:xfrm>
        </p:grpSpPr>
        <p:sp>
          <p:nvSpPr>
            <p:cNvPr id="29" name="Cloud 28">
              <a:extLst>
                <a:ext uri="{FF2B5EF4-FFF2-40B4-BE49-F238E27FC236}">
                  <a16:creationId xmlns:a16="http://schemas.microsoft.com/office/drawing/2014/main" id="{8D5D9481-3DF7-492F-AEE5-A58D2426F409}"/>
                </a:ext>
              </a:extLst>
            </p:cNvPr>
            <p:cNvSpPr/>
            <p:nvPr/>
          </p:nvSpPr>
          <p:spPr>
            <a:xfrm>
              <a:off x="7340785" y="2701730"/>
              <a:ext cx="1981200" cy="160941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A04FECC-089E-4628-A948-814295BB8311}"/>
                </a:ext>
              </a:extLst>
            </p:cNvPr>
            <p:cNvGrpSpPr/>
            <p:nvPr/>
          </p:nvGrpSpPr>
          <p:grpSpPr>
            <a:xfrm>
              <a:off x="7965881" y="2842657"/>
              <a:ext cx="642221" cy="1280558"/>
              <a:chOff x="8124273" y="2311139"/>
              <a:chExt cx="661457" cy="1470458"/>
            </a:xfrm>
          </p:grpSpPr>
          <p:grpSp>
            <p:nvGrpSpPr>
              <p:cNvPr id="30" name="Group 29">
                <a:extLst>
                  <a:ext uri="{FF2B5EF4-FFF2-40B4-BE49-F238E27FC236}">
                    <a16:creationId xmlns:a16="http://schemas.microsoft.com/office/drawing/2014/main" id="{89A70618-8E5A-4210-8185-BA485602478F}"/>
                  </a:ext>
                </a:extLst>
              </p:cNvPr>
              <p:cNvGrpSpPr/>
              <p:nvPr/>
            </p:nvGrpSpPr>
            <p:grpSpPr>
              <a:xfrm>
                <a:off x="8401526" y="2311139"/>
                <a:ext cx="383622" cy="1470458"/>
                <a:chOff x="3719927" y="990600"/>
                <a:chExt cx="986008" cy="3779455"/>
              </a:xfrm>
            </p:grpSpPr>
            <p:sp>
              <p:nvSpPr>
                <p:cNvPr id="31" name="Rounded Rectangle 50">
                  <a:extLst>
                    <a:ext uri="{FF2B5EF4-FFF2-40B4-BE49-F238E27FC236}">
                      <a16:creationId xmlns:a16="http://schemas.microsoft.com/office/drawing/2014/main" id="{8E42D2EC-8243-4FC4-A98C-081B9D40C94C}"/>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51">
                  <a:extLst>
                    <a:ext uri="{FF2B5EF4-FFF2-40B4-BE49-F238E27FC236}">
                      <a16:creationId xmlns:a16="http://schemas.microsoft.com/office/drawing/2014/main" id="{F1B5EF78-A45B-4460-8618-8FECEAEE3541}"/>
                    </a:ext>
                  </a:extLst>
                </p:cNvPr>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2">
                  <a:extLst>
                    <a:ext uri="{FF2B5EF4-FFF2-40B4-BE49-F238E27FC236}">
                      <a16:creationId xmlns:a16="http://schemas.microsoft.com/office/drawing/2014/main" id="{297252A9-162D-43F2-AD30-8209E0807DC3}"/>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3">
                  <a:extLst>
                    <a:ext uri="{FF2B5EF4-FFF2-40B4-BE49-F238E27FC236}">
                      <a16:creationId xmlns:a16="http://schemas.microsoft.com/office/drawing/2014/main" id="{928B1C99-7215-4C83-B6FF-8691025C82AC}"/>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4">
                  <a:extLst>
                    <a:ext uri="{FF2B5EF4-FFF2-40B4-BE49-F238E27FC236}">
                      <a16:creationId xmlns:a16="http://schemas.microsoft.com/office/drawing/2014/main" id="{6FC52B08-AC80-43E5-90B2-4C7E7721BD18}"/>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3B2F90C-A5BB-4BE2-8BEE-BD5D84DE3DA4}"/>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6">
                  <a:extLst>
                    <a:ext uri="{FF2B5EF4-FFF2-40B4-BE49-F238E27FC236}">
                      <a16:creationId xmlns:a16="http://schemas.microsoft.com/office/drawing/2014/main" id="{990BEC9C-EDE6-4D40-9B38-479E3E106C20}"/>
                    </a:ext>
                  </a:extLst>
                </p:cNvPr>
                <p:cNvSpPr/>
                <p:nvPr/>
              </p:nvSpPr>
              <p:spPr>
                <a:xfrm rot="7107398">
                  <a:off x="3174592" y="2376991"/>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FEDDE266-9D55-4ACA-8131-768C73910B65}"/>
                  </a:ext>
                </a:extLst>
              </p:cNvPr>
              <p:cNvGrpSpPr/>
              <p:nvPr/>
            </p:nvGrpSpPr>
            <p:grpSpPr>
              <a:xfrm>
                <a:off x="8124273" y="2864608"/>
                <a:ext cx="258355" cy="176134"/>
                <a:chOff x="4572000" y="3227195"/>
                <a:chExt cx="2128968" cy="1451427"/>
              </a:xfrm>
            </p:grpSpPr>
            <p:sp>
              <p:nvSpPr>
                <p:cNvPr id="39" name="Rounded Rectangle 59">
                  <a:extLst>
                    <a:ext uri="{FF2B5EF4-FFF2-40B4-BE49-F238E27FC236}">
                      <a16:creationId xmlns:a16="http://schemas.microsoft.com/office/drawing/2014/main" id="{3EE0D50A-3784-4B77-969C-597BB3CA5028}"/>
                    </a:ext>
                  </a:extLst>
                </p:cNvPr>
                <p:cNvSpPr/>
                <p:nvPr/>
              </p:nvSpPr>
              <p:spPr>
                <a:xfrm rot="7008099">
                  <a:off x="5693314" y="3670968"/>
                  <a:ext cx="415108" cy="1600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BE68357A-3397-4169-BE1C-E906694779B1}"/>
                    </a:ext>
                  </a:extLst>
                </p:cNvPr>
                <p:cNvSpPr/>
                <p:nvPr/>
              </p:nvSpPr>
              <p:spPr>
                <a:xfrm rot="2431958">
                  <a:off x="4826463" y="3227195"/>
                  <a:ext cx="691087" cy="1013209"/>
                </a:xfrm>
                <a:prstGeom prst="moon">
                  <a:avLst>
                    <a:gd name="adj" fmla="val 5122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61">
                  <a:extLst>
                    <a:ext uri="{FF2B5EF4-FFF2-40B4-BE49-F238E27FC236}">
                      <a16:creationId xmlns:a16="http://schemas.microsoft.com/office/drawing/2014/main" id="{F24FE199-2D2D-43DB-A231-E1E7C0D0CD78}"/>
                    </a:ext>
                  </a:extLst>
                </p:cNvPr>
                <p:cNvSpPr/>
                <p:nvPr/>
              </p:nvSpPr>
              <p:spPr>
                <a:xfrm rot="1425070">
                  <a:off x="4572000" y="3962400"/>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62">
                  <a:extLst>
                    <a:ext uri="{FF2B5EF4-FFF2-40B4-BE49-F238E27FC236}">
                      <a16:creationId xmlns:a16="http://schemas.microsoft.com/office/drawing/2014/main" id="{3E389FF1-35EF-4426-BA18-A229CBB29663}"/>
                    </a:ext>
                  </a:extLst>
                </p:cNvPr>
                <p:cNvSpPr/>
                <p:nvPr/>
              </p:nvSpPr>
              <p:spPr>
                <a:xfrm rot="1425070">
                  <a:off x="4748374" y="3663003"/>
                  <a:ext cx="533400" cy="609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63">
                  <a:extLst>
                    <a:ext uri="{FF2B5EF4-FFF2-40B4-BE49-F238E27FC236}">
                      <a16:creationId xmlns:a16="http://schemas.microsoft.com/office/drawing/2014/main" id="{7F17C220-E367-41EC-9474-AB7DFE24958E}"/>
                    </a:ext>
                  </a:extLst>
                </p:cNvPr>
                <p:cNvSpPr/>
                <p:nvPr/>
              </p:nvSpPr>
              <p:spPr>
                <a:xfrm rot="1425070">
                  <a:off x="4724825" y="3616293"/>
                  <a:ext cx="386255" cy="88997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Pentagon 64">
                <a:extLst>
                  <a:ext uri="{FF2B5EF4-FFF2-40B4-BE49-F238E27FC236}">
                    <a16:creationId xmlns:a16="http://schemas.microsoft.com/office/drawing/2014/main" id="{940551AE-A354-4D2C-A7E3-B1049ED648B1}"/>
                  </a:ext>
                </a:extLst>
              </p:cNvPr>
              <p:cNvSpPr/>
              <p:nvPr/>
            </p:nvSpPr>
            <p:spPr>
              <a:xfrm rot="9986994">
                <a:off x="8483202" y="3150694"/>
                <a:ext cx="302528" cy="48021"/>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a:extLst>
              <a:ext uri="{FF2B5EF4-FFF2-40B4-BE49-F238E27FC236}">
                <a16:creationId xmlns:a16="http://schemas.microsoft.com/office/drawing/2014/main" id="{3FA14BE3-BBCC-4175-8BA6-DDFAA63E7E75}"/>
              </a:ext>
            </a:extLst>
          </p:cNvPr>
          <p:cNvGrpSpPr/>
          <p:nvPr/>
        </p:nvGrpSpPr>
        <p:grpSpPr>
          <a:xfrm>
            <a:off x="6006914" y="1164329"/>
            <a:ext cx="1981200" cy="1604563"/>
            <a:chOff x="6006914" y="1164329"/>
            <a:chExt cx="1981200" cy="1604563"/>
          </a:xfrm>
        </p:grpSpPr>
        <p:sp>
          <p:nvSpPr>
            <p:cNvPr id="28" name="Cloud 27">
              <a:extLst>
                <a:ext uri="{FF2B5EF4-FFF2-40B4-BE49-F238E27FC236}">
                  <a16:creationId xmlns:a16="http://schemas.microsoft.com/office/drawing/2014/main" id="{2593D5AE-45CC-458D-9556-C621319B31FE}"/>
                </a:ext>
              </a:extLst>
            </p:cNvPr>
            <p:cNvSpPr/>
            <p:nvPr/>
          </p:nvSpPr>
          <p:spPr>
            <a:xfrm>
              <a:off x="6006914" y="1164329"/>
              <a:ext cx="1981200" cy="160456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28DDAFA4-F1E5-410A-964B-C106155969A5}"/>
                </a:ext>
              </a:extLst>
            </p:cNvPr>
            <p:cNvGrpSpPr/>
            <p:nvPr/>
          </p:nvGrpSpPr>
          <p:grpSpPr>
            <a:xfrm>
              <a:off x="6809977" y="1286866"/>
              <a:ext cx="368201" cy="1298638"/>
              <a:chOff x="324057" y="511548"/>
              <a:chExt cx="1022181" cy="3242085"/>
            </a:xfrm>
          </p:grpSpPr>
          <p:grpSp>
            <p:nvGrpSpPr>
              <p:cNvPr id="46" name="Group 45">
                <a:extLst>
                  <a:ext uri="{FF2B5EF4-FFF2-40B4-BE49-F238E27FC236}">
                    <a16:creationId xmlns:a16="http://schemas.microsoft.com/office/drawing/2014/main" id="{FBD44FA4-548C-4808-AF03-24761521F2EF}"/>
                  </a:ext>
                </a:extLst>
              </p:cNvPr>
              <p:cNvGrpSpPr/>
              <p:nvPr/>
            </p:nvGrpSpPr>
            <p:grpSpPr>
              <a:xfrm flipH="1">
                <a:off x="460548" y="511548"/>
                <a:ext cx="885690" cy="3242085"/>
                <a:chOff x="3728259" y="1080721"/>
                <a:chExt cx="867366" cy="3242085"/>
              </a:xfrm>
            </p:grpSpPr>
            <p:sp>
              <p:nvSpPr>
                <p:cNvPr id="49" name="Rounded Rectangle 37">
                  <a:extLst>
                    <a:ext uri="{FF2B5EF4-FFF2-40B4-BE49-F238E27FC236}">
                      <a16:creationId xmlns:a16="http://schemas.microsoft.com/office/drawing/2014/main" id="{AC9C871F-87A5-4A66-8975-C54B82713085}"/>
                    </a:ext>
                  </a:extLst>
                </p:cNvPr>
                <p:cNvSpPr/>
                <p:nvPr/>
              </p:nvSpPr>
              <p:spPr>
                <a:xfrm>
                  <a:off x="3969136" y="1851513"/>
                  <a:ext cx="473009" cy="141106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ounded Rectangle 38">
                  <a:extLst>
                    <a:ext uri="{FF2B5EF4-FFF2-40B4-BE49-F238E27FC236}">
                      <a16:creationId xmlns:a16="http://schemas.microsoft.com/office/drawing/2014/main" id="{20BD2A63-323C-4FF9-9BAF-0175F670338E}"/>
                    </a:ext>
                  </a:extLst>
                </p:cNvPr>
                <p:cNvSpPr/>
                <p:nvPr/>
              </p:nvSpPr>
              <p:spPr>
                <a:xfrm rot="3163139">
                  <a:off x="3566446" y="2671443"/>
                  <a:ext cx="536314" cy="21268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ounded Rectangle 39">
                  <a:extLst>
                    <a:ext uri="{FF2B5EF4-FFF2-40B4-BE49-F238E27FC236}">
                      <a16:creationId xmlns:a16="http://schemas.microsoft.com/office/drawing/2014/main" id="{5BD7E84C-7306-4781-A4B6-F54041A81979}"/>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ounded Rectangle 40">
                  <a:extLst>
                    <a:ext uri="{FF2B5EF4-FFF2-40B4-BE49-F238E27FC236}">
                      <a16:creationId xmlns:a16="http://schemas.microsoft.com/office/drawing/2014/main" id="{60188F75-4738-4838-B5A1-84E8ED36C669}"/>
                    </a:ext>
                  </a:extLst>
                </p:cNvPr>
                <p:cNvSpPr/>
                <p:nvPr/>
              </p:nvSpPr>
              <p:spPr>
                <a:xfrm rot="1069183">
                  <a:off x="3839291" y="2988721"/>
                  <a:ext cx="310163" cy="132152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ounded Rectangle 41">
                  <a:extLst>
                    <a:ext uri="{FF2B5EF4-FFF2-40B4-BE49-F238E27FC236}">
                      <a16:creationId xmlns:a16="http://schemas.microsoft.com/office/drawing/2014/main" id="{F978BF26-5B3A-46B7-AE99-97439CCC6180}"/>
                    </a:ext>
                  </a:extLst>
                </p:cNvPr>
                <p:cNvSpPr/>
                <p:nvPr/>
              </p:nvSpPr>
              <p:spPr>
                <a:xfrm rot="10017092">
                  <a:off x="4258499" y="2961248"/>
                  <a:ext cx="299401" cy="136155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51ABC611-828B-4B3B-94D5-3E9EA4E856E5}"/>
                    </a:ext>
                  </a:extLst>
                </p:cNvPr>
                <p:cNvSpPr/>
                <p:nvPr/>
              </p:nvSpPr>
              <p:spPr>
                <a:xfrm>
                  <a:off x="3840935" y="1080721"/>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ounded Rectangle 43">
                  <a:extLst>
                    <a:ext uri="{FF2B5EF4-FFF2-40B4-BE49-F238E27FC236}">
                      <a16:creationId xmlns:a16="http://schemas.microsoft.com/office/drawing/2014/main" id="{7E160908-169C-4728-AF9C-1DC9D9FA5961}"/>
                    </a:ext>
                  </a:extLst>
                </p:cNvPr>
                <p:cNvSpPr/>
                <p:nvPr/>
              </p:nvSpPr>
              <p:spPr>
                <a:xfrm rot="7107398">
                  <a:off x="3480892" y="2212893"/>
                  <a:ext cx="903867"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7" name="Rounded Rectangle 18">
                <a:extLst>
                  <a:ext uri="{FF2B5EF4-FFF2-40B4-BE49-F238E27FC236}">
                    <a16:creationId xmlns:a16="http://schemas.microsoft.com/office/drawing/2014/main" id="{E7B03067-68C4-4C3A-A297-F2DC858B7D71}"/>
                  </a:ext>
                </a:extLst>
              </p:cNvPr>
              <p:cNvSpPr/>
              <p:nvPr/>
            </p:nvSpPr>
            <p:spPr>
              <a:xfrm>
                <a:off x="648745" y="1827898"/>
                <a:ext cx="310054" cy="514212"/>
              </a:xfrm>
              <a:prstGeom prst="roundRect">
                <a:avLst>
                  <a:gd name="adj" fmla="val 4296"/>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4">
                <a:extLst>
                  <a:ext uri="{FF2B5EF4-FFF2-40B4-BE49-F238E27FC236}">
                    <a16:creationId xmlns:a16="http://schemas.microsoft.com/office/drawing/2014/main" id="{7F16E651-C2EF-4E62-877F-83A570D977EF}"/>
                  </a:ext>
                </a:extLst>
              </p:cNvPr>
              <p:cNvSpPr/>
              <p:nvPr/>
            </p:nvSpPr>
            <p:spPr>
              <a:xfrm rot="5651690" flipH="1">
                <a:off x="537742" y="1843819"/>
                <a:ext cx="241335" cy="6687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73" name="Group 72">
            <a:extLst>
              <a:ext uri="{FF2B5EF4-FFF2-40B4-BE49-F238E27FC236}">
                <a16:creationId xmlns:a16="http://schemas.microsoft.com/office/drawing/2014/main" id="{52C2FD54-970F-4CE2-A78A-371B4887F601}"/>
              </a:ext>
            </a:extLst>
          </p:cNvPr>
          <p:cNvGrpSpPr/>
          <p:nvPr/>
        </p:nvGrpSpPr>
        <p:grpSpPr>
          <a:xfrm>
            <a:off x="8922327" y="967417"/>
            <a:ext cx="1981200" cy="1915926"/>
            <a:chOff x="8922327" y="967417"/>
            <a:chExt cx="1981200" cy="1915926"/>
          </a:xfrm>
        </p:grpSpPr>
        <p:sp>
          <p:nvSpPr>
            <p:cNvPr id="2" name="Cloud 1">
              <a:extLst>
                <a:ext uri="{FF2B5EF4-FFF2-40B4-BE49-F238E27FC236}">
                  <a16:creationId xmlns:a16="http://schemas.microsoft.com/office/drawing/2014/main" id="{341B9794-E9A4-4B53-9035-1509973E0529}"/>
                </a:ext>
              </a:extLst>
            </p:cNvPr>
            <p:cNvSpPr/>
            <p:nvPr/>
          </p:nvSpPr>
          <p:spPr>
            <a:xfrm>
              <a:off x="8922327" y="967417"/>
              <a:ext cx="1981200" cy="191592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9D1B273D-9FED-4C96-9423-27E9DF1B6CF4}"/>
                </a:ext>
              </a:extLst>
            </p:cNvPr>
            <p:cNvGrpSpPr/>
            <p:nvPr/>
          </p:nvGrpSpPr>
          <p:grpSpPr>
            <a:xfrm flipH="1">
              <a:off x="9688196" y="1164329"/>
              <a:ext cx="449461" cy="1532725"/>
              <a:chOff x="5656507" y="2552569"/>
              <a:chExt cx="1176995" cy="4013721"/>
            </a:xfrm>
          </p:grpSpPr>
          <p:grpSp>
            <p:nvGrpSpPr>
              <p:cNvPr id="57" name="Group 56">
                <a:extLst>
                  <a:ext uri="{FF2B5EF4-FFF2-40B4-BE49-F238E27FC236}">
                    <a16:creationId xmlns:a16="http://schemas.microsoft.com/office/drawing/2014/main" id="{2D16ACFC-B93B-4797-BBB7-BD3B520DE685}"/>
                  </a:ext>
                </a:extLst>
              </p:cNvPr>
              <p:cNvGrpSpPr/>
              <p:nvPr/>
            </p:nvGrpSpPr>
            <p:grpSpPr>
              <a:xfrm>
                <a:off x="5795318" y="2717729"/>
                <a:ext cx="1003199" cy="3848561"/>
                <a:chOff x="3729193" y="976912"/>
                <a:chExt cx="1003199" cy="3848561"/>
              </a:xfrm>
            </p:grpSpPr>
            <p:sp>
              <p:nvSpPr>
                <p:cNvPr id="65" name="Rounded Rectangle 13">
                  <a:extLst>
                    <a:ext uri="{FF2B5EF4-FFF2-40B4-BE49-F238E27FC236}">
                      <a16:creationId xmlns:a16="http://schemas.microsoft.com/office/drawing/2014/main" id="{8DFEA99D-D167-45CA-8209-C7488A45C321}"/>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14">
                  <a:extLst>
                    <a:ext uri="{FF2B5EF4-FFF2-40B4-BE49-F238E27FC236}">
                      <a16:creationId xmlns:a16="http://schemas.microsoft.com/office/drawing/2014/main" id="{577A375E-9697-42D0-84D0-29AAFA3C8A0B}"/>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5">
                  <a:extLst>
                    <a:ext uri="{FF2B5EF4-FFF2-40B4-BE49-F238E27FC236}">
                      <a16:creationId xmlns:a16="http://schemas.microsoft.com/office/drawing/2014/main" id="{2B0A0057-F80E-4518-8B02-A94BD681C04B}"/>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16">
                  <a:extLst>
                    <a:ext uri="{FF2B5EF4-FFF2-40B4-BE49-F238E27FC236}">
                      <a16:creationId xmlns:a16="http://schemas.microsoft.com/office/drawing/2014/main" id="{2189FA44-D8F9-4F06-87CF-16540A506002}"/>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7C29705-0724-4E79-BF8C-8DC652C1A8F4}"/>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8">
                  <a:extLst>
                    <a:ext uri="{FF2B5EF4-FFF2-40B4-BE49-F238E27FC236}">
                      <a16:creationId xmlns:a16="http://schemas.microsoft.com/office/drawing/2014/main" id="{0343FF63-5E47-44BA-BA1E-FF24FF1E2318}"/>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1EA858EF-3340-4A90-841A-E89E1A1C0529}"/>
                  </a:ext>
                </a:extLst>
              </p:cNvPr>
              <p:cNvGrpSpPr/>
              <p:nvPr/>
            </p:nvGrpSpPr>
            <p:grpSpPr>
              <a:xfrm>
                <a:off x="5656507" y="2552569"/>
                <a:ext cx="1176995" cy="613093"/>
                <a:chOff x="5656507" y="2552569"/>
                <a:chExt cx="1176995" cy="613093"/>
              </a:xfrm>
            </p:grpSpPr>
            <p:grpSp>
              <p:nvGrpSpPr>
                <p:cNvPr id="59" name="Group 58">
                  <a:extLst>
                    <a:ext uri="{FF2B5EF4-FFF2-40B4-BE49-F238E27FC236}">
                      <a16:creationId xmlns:a16="http://schemas.microsoft.com/office/drawing/2014/main" id="{2F1F44DC-3303-4783-999E-AB449742E6E7}"/>
                    </a:ext>
                  </a:extLst>
                </p:cNvPr>
                <p:cNvGrpSpPr/>
                <p:nvPr/>
              </p:nvGrpSpPr>
              <p:grpSpPr>
                <a:xfrm>
                  <a:off x="6658427" y="2717729"/>
                  <a:ext cx="165758" cy="447933"/>
                  <a:chOff x="8242972" y="1553341"/>
                  <a:chExt cx="165758" cy="447933"/>
                </a:xfrm>
              </p:grpSpPr>
              <p:sp>
                <p:nvSpPr>
                  <p:cNvPr id="62" name="Rounded Rectangle 11">
                    <a:extLst>
                      <a:ext uri="{FF2B5EF4-FFF2-40B4-BE49-F238E27FC236}">
                        <a16:creationId xmlns:a16="http://schemas.microsoft.com/office/drawing/2014/main" id="{093978E7-10A0-4B8B-BFC7-6E7C39E97053}"/>
                      </a:ext>
                    </a:extLst>
                  </p:cNvPr>
                  <p:cNvSpPr/>
                  <p:nvPr/>
                </p:nvSpPr>
                <p:spPr>
                  <a:xfrm>
                    <a:off x="8289727" y="1553341"/>
                    <a:ext cx="57769" cy="22862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043077-832D-41A7-A415-5FC2915CF926}"/>
                      </a:ext>
                    </a:extLst>
                  </p:cNvPr>
                  <p:cNvSpPr/>
                  <p:nvPr/>
                </p:nvSpPr>
                <p:spPr>
                  <a:xfrm>
                    <a:off x="8244460" y="1709066"/>
                    <a:ext cx="160713" cy="1607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1A2765A6-AE23-4352-8F8E-B3F9DEEC2A66}"/>
                      </a:ext>
                    </a:extLst>
                  </p:cNvPr>
                  <p:cNvSpPr/>
                  <p:nvPr/>
                </p:nvSpPr>
                <p:spPr>
                  <a:xfrm>
                    <a:off x="8242972" y="1781420"/>
                    <a:ext cx="165758" cy="21985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Can 3">
                  <a:extLst>
                    <a:ext uri="{FF2B5EF4-FFF2-40B4-BE49-F238E27FC236}">
                      <a16:creationId xmlns:a16="http://schemas.microsoft.com/office/drawing/2014/main" id="{26514D50-2FC1-4E7D-A512-C15B497AD367}"/>
                    </a:ext>
                  </a:extLst>
                </p:cNvPr>
                <p:cNvSpPr/>
                <p:nvPr/>
              </p:nvSpPr>
              <p:spPr>
                <a:xfrm>
                  <a:off x="5874244" y="2635532"/>
                  <a:ext cx="741522" cy="371192"/>
                </a:xfrm>
                <a:prstGeom prst="can">
                  <a:avLst>
                    <a:gd name="adj" fmla="val 35784"/>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a:extLst>
                    <a:ext uri="{FF2B5EF4-FFF2-40B4-BE49-F238E27FC236}">
                      <a16:creationId xmlns:a16="http://schemas.microsoft.com/office/drawing/2014/main" id="{FA58D3F2-277C-4ECE-95AE-6D52E0B7CD25}"/>
                    </a:ext>
                  </a:extLst>
                </p:cNvPr>
                <p:cNvSpPr/>
                <p:nvPr/>
              </p:nvSpPr>
              <p:spPr>
                <a:xfrm>
                  <a:off x="5656507" y="2552569"/>
                  <a:ext cx="1176995" cy="333672"/>
                </a:xfrm>
                <a:prstGeom prst="diamon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 name="Rectangle 70">
            <a:extLst>
              <a:ext uri="{FF2B5EF4-FFF2-40B4-BE49-F238E27FC236}">
                <a16:creationId xmlns:a16="http://schemas.microsoft.com/office/drawing/2014/main" id="{4D68AB62-E3B1-4418-B974-00C0277BFB10}"/>
              </a:ext>
            </a:extLst>
          </p:cNvPr>
          <p:cNvSpPr/>
          <p:nvPr/>
        </p:nvSpPr>
        <p:spPr>
          <a:xfrm>
            <a:off x="1010861" y="2587597"/>
            <a:ext cx="3258374" cy="2308324"/>
          </a:xfrm>
          <a:prstGeom prst="rect">
            <a:avLst/>
          </a:prstGeom>
        </p:spPr>
        <p:txBody>
          <a:bodyPr wrap="square">
            <a:spAutoFit/>
          </a:bodyPr>
          <a:lstStyle/>
          <a:p>
            <a:pPr fontAlgn="base"/>
            <a:r>
              <a:rPr lang="en-US" sz="2400" dirty="0">
                <a:solidFill>
                  <a:srgbClr val="FFFF00"/>
                </a:solidFill>
                <a:latin typeface="Comic Sans MS" panose="030F0702030302020204" pitchFamily="66" charset="0"/>
              </a:rPr>
              <a:t>Why can it sometimes be difficult to make the changes that the Lord would like us to make in our lives?</a:t>
            </a:r>
            <a:endParaRPr lang="en-US" sz="2400" b="0" i="0" dirty="0">
              <a:solidFill>
                <a:srgbClr val="FFFF00"/>
              </a:solidFill>
              <a:effectLst/>
              <a:latin typeface="Comic Sans MS" panose="030F0702030302020204" pitchFamily="66" charset="0"/>
            </a:endParaRPr>
          </a:p>
        </p:txBody>
      </p:sp>
    </p:spTree>
    <p:extLst>
      <p:ext uri="{BB962C8B-B14F-4D97-AF65-F5344CB8AC3E}">
        <p14:creationId xmlns:p14="http://schemas.microsoft.com/office/powerpoint/2010/main" val="316815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anim calcmode="lin" valueType="num">
                                      <p:cBhvr>
                                        <p:cTn id="13" dur="1000" fill="hold"/>
                                        <p:tgtEl>
                                          <p:spTgt spid="72"/>
                                        </p:tgtEl>
                                        <p:attrNameLst>
                                          <p:attrName>ppt_x</p:attrName>
                                        </p:attrNameLst>
                                      </p:cBhvr>
                                      <p:tavLst>
                                        <p:tav tm="0">
                                          <p:val>
                                            <p:strVal val="#ppt_x"/>
                                          </p:val>
                                        </p:tav>
                                        <p:tav tm="100000">
                                          <p:val>
                                            <p:strVal val="#ppt_x"/>
                                          </p:val>
                                        </p:tav>
                                      </p:tavLst>
                                    </p:anim>
                                    <p:anim calcmode="lin" valueType="num">
                                      <p:cBhvr>
                                        <p:cTn id="14" dur="1000" fill="hold"/>
                                        <p:tgtEl>
                                          <p:spTgt spid="7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anim calcmode="lin" valueType="num">
                                      <p:cBhvr>
                                        <p:cTn id="23" dur="1000" fill="hold"/>
                                        <p:tgtEl>
                                          <p:spTgt spid="74"/>
                                        </p:tgtEl>
                                        <p:attrNameLst>
                                          <p:attrName>ppt_x</p:attrName>
                                        </p:attrNameLst>
                                      </p:cBhvr>
                                      <p:tavLst>
                                        <p:tav tm="0">
                                          <p:val>
                                            <p:strVal val="#ppt_x"/>
                                          </p:val>
                                        </p:tav>
                                        <p:tav tm="100000">
                                          <p:val>
                                            <p:strVal val="#ppt_x"/>
                                          </p:val>
                                        </p:tav>
                                      </p:tavLst>
                                    </p:anim>
                                    <p:anim calcmode="lin" valueType="num">
                                      <p:cBhvr>
                                        <p:cTn id="2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6481970"/>
            <a:ext cx="1905000" cy="307777"/>
          </a:xfrm>
          <a:prstGeom prst="rect">
            <a:avLst/>
          </a:prstGeom>
          <a:noFill/>
        </p:spPr>
        <p:txBody>
          <a:bodyPr wrap="square" rtlCol="0">
            <a:spAutoFit/>
          </a:bodyPr>
          <a:lstStyle/>
          <a:p>
            <a:r>
              <a:rPr lang="en-US" sz="1400" dirty="0">
                <a:solidFill>
                  <a:schemeClr val="bg1"/>
                </a:solidFill>
              </a:rPr>
              <a:t>Alma 5:1-6</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Remember When?</a:t>
            </a:r>
          </a:p>
        </p:txBody>
      </p:sp>
      <p:sp>
        <p:nvSpPr>
          <p:cNvPr id="7" name="TextBox 6"/>
          <p:cNvSpPr txBox="1"/>
          <p:nvPr/>
        </p:nvSpPr>
        <p:spPr>
          <a:xfrm>
            <a:off x="3124200" y="776884"/>
            <a:ext cx="5943600" cy="1200329"/>
          </a:xfrm>
          <a:prstGeom prst="rect">
            <a:avLst/>
          </a:prstGeom>
          <a:noFill/>
        </p:spPr>
        <p:txBody>
          <a:bodyPr wrap="square" rtlCol="0">
            <a:spAutoFit/>
          </a:bodyPr>
          <a:lstStyle/>
          <a:p>
            <a:pPr algn="ctr"/>
            <a:r>
              <a:rPr lang="en-US" dirty="0">
                <a:solidFill>
                  <a:schemeClr val="bg1"/>
                </a:solidFill>
              </a:rPr>
              <a:t>Alma delivers a message to his people to:</a:t>
            </a:r>
          </a:p>
          <a:p>
            <a:pPr algn="ctr"/>
            <a:endParaRPr lang="en-US" dirty="0">
              <a:solidFill>
                <a:schemeClr val="bg1"/>
              </a:solidFill>
            </a:endParaRPr>
          </a:p>
          <a:p>
            <a:pPr algn="ctr"/>
            <a:r>
              <a:rPr lang="en-US" dirty="0">
                <a:solidFill>
                  <a:schemeClr val="bg1"/>
                </a:solidFill>
              </a:rPr>
              <a:t>Remember he had been consecrated as their  High Priest</a:t>
            </a:r>
          </a:p>
          <a:p>
            <a:pPr algn="ctr"/>
            <a:endParaRPr lang="en-US" dirty="0">
              <a:solidFill>
                <a:schemeClr val="bg1"/>
              </a:solidFill>
            </a:endParaRPr>
          </a:p>
        </p:txBody>
      </p:sp>
      <p:sp>
        <p:nvSpPr>
          <p:cNvPr id="8" name="TextBox 7"/>
          <p:cNvSpPr txBox="1"/>
          <p:nvPr/>
        </p:nvSpPr>
        <p:spPr>
          <a:xfrm>
            <a:off x="6373091" y="3811013"/>
            <a:ext cx="4572000" cy="2031325"/>
          </a:xfrm>
          <a:prstGeom prst="rect">
            <a:avLst/>
          </a:prstGeom>
          <a:noFill/>
        </p:spPr>
        <p:txBody>
          <a:bodyPr wrap="square" rtlCol="0">
            <a:spAutoFit/>
          </a:bodyPr>
          <a:lstStyle/>
          <a:p>
            <a:r>
              <a:rPr lang="en-US" dirty="0">
                <a:solidFill>
                  <a:schemeClr val="bg1"/>
                </a:solidFill>
              </a:rPr>
              <a:t>Out of the bondage of King Noah:</a:t>
            </a:r>
          </a:p>
          <a:p>
            <a:endParaRPr lang="en-US" dirty="0">
              <a:solidFill>
                <a:schemeClr val="bg1"/>
              </a:solidFill>
            </a:endParaRPr>
          </a:p>
          <a:p>
            <a:r>
              <a:rPr lang="en-US" dirty="0">
                <a:solidFill>
                  <a:schemeClr val="bg1"/>
                </a:solidFill>
              </a:rPr>
              <a:t>Alma, the elder, and his followers---baptized in the waters of Mormon</a:t>
            </a:r>
          </a:p>
          <a:p>
            <a:endParaRPr lang="en-US" dirty="0">
              <a:solidFill>
                <a:schemeClr val="bg1"/>
              </a:solidFill>
            </a:endParaRPr>
          </a:p>
          <a:p>
            <a:r>
              <a:rPr lang="en-US" dirty="0">
                <a:solidFill>
                  <a:schemeClr val="bg1"/>
                </a:solidFill>
              </a:rPr>
              <a:t>Ammon, King Limhi, and his people</a:t>
            </a:r>
          </a:p>
          <a:p>
            <a:endParaRPr lang="en-US" dirty="0">
              <a:solidFill>
                <a:schemeClr val="bg1"/>
              </a:solidFill>
            </a:endParaRPr>
          </a:p>
        </p:txBody>
      </p:sp>
      <p:sp>
        <p:nvSpPr>
          <p:cNvPr id="9" name="TextBox 8"/>
          <p:cNvSpPr txBox="1"/>
          <p:nvPr/>
        </p:nvSpPr>
        <p:spPr>
          <a:xfrm>
            <a:off x="512618" y="1984655"/>
            <a:ext cx="4613564" cy="2585323"/>
          </a:xfrm>
          <a:prstGeom prst="rect">
            <a:avLst/>
          </a:prstGeom>
          <a:noFill/>
        </p:spPr>
        <p:txBody>
          <a:bodyPr wrap="square" rtlCol="0">
            <a:spAutoFit/>
          </a:bodyPr>
          <a:lstStyle/>
          <a:p>
            <a:r>
              <a:rPr lang="en-US" dirty="0">
                <a:solidFill>
                  <a:schemeClr val="bg1"/>
                </a:solidFill>
              </a:rPr>
              <a:t>“God’s chief representative on earth, the one who holds the highest spiritual position in his kingdom in any age, is called the high priest. This special designation of the chief spiritual officer of the Church has reference to the administrative position which he holds rather than to the office to which his is ordained in the priesthood.”</a:t>
            </a:r>
          </a:p>
          <a:p>
            <a:r>
              <a:rPr lang="en-US" dirty="0">
                <a:solidFill>
                  <a:schemeClr val="bg1"/>
                </a:solidFill>
              </a:rPr>
              <a:t>Bruce R. McConkie</a:t>
            </a:r>
          </a:p>
        </p:txBody>
      </p:sp>
      <p:pic>
        <p:nvPicPr>
          <p:cNvPr id="10" name="Picture 9">
            <a:extLst>
              <a:ext uri="{FF2B5EF4-FFF2-40B4-BE49-F238E27FC236}">
                <a16:creationId xmlns:a16="http://schemas.microsoft.com/office/drawing/2014/main" id="{CD9133A3-B06A-4DDD-AC63-AA772145B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818" y="4128185"/>
            <a:ext cx="2507673" cy="2507673"/>
          </a:xfrm>
          <a:prstGeom prst="rect">
            <a:avLst/>
          </a:prstGeom>
        </p:spPr>
      </p:pic>
    </p:spTree>
    <p:extLst>
      <p:ext uri="{BB962C8B-B14F-4D97-AF65-F5344CB8AC3E}">
        <p14:creationId xmlns:p14="http://schemas.microsoft.com/office/powerpoint/2010/main" val="42181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6522514"/>
            <a:ext cx="1905000" cy="307777"/>
          </a:xfrm>
          <a:prstGeom prst="rect">
            <a:avLst/>
          </a:prstGeom>
          <a:noFill/>
        </p:spPr>
        <p:txBody>
          <a:bodyPr wrap="square" rtlCol="0">
            <a:spAutoFit/>
          </a:bodyPr>
          <a:lstStyle/>
          <a:p>
            <a:r>
              <a:rPr lang="en-US" sz="1400" dirty="0">
                <a:solidFill>
                  <a:schemeClr val="bg1"/>
                </a:solidFill>
              </a:rPr>
              <a:t>Alma 5:7-9, 14</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Change of Heart</a:t>
            </a:r>
          </a:p>
        </p:txBody>
      </p:sp>
      <p:sp>
        <p:nvSpPr>
          <p:cNvPr id="7" name="TextBox 6"/>
          <p:cNvSpPr txBox="1"/>
          <p:nvPr/>
        </p:nvSpPr>
        <p:spPr>
          <a:xfrm>
            <a:off x="3124200" y="689674"/>
            <a:ext cx="5943600" cy="461665"/>
          </a:xfrm>
          <a:prstGeom prst="rect">
            <a:avLst/>
          </a:prstGeom>
          <a:noFill/>
        </p:spPr>
        <p:txBody>
          <a:bodyPr wrap="square" rtlCol="0">
            <a:spAutoFit/>
          </a:bodyPr>
          <a:lstStyle/>
          <a:p>
            <a:r>
              <a:rPr lang="en-US" sz="2400" i="1" dirty="0">
                <a:solidFill>
                  <a:srgbClr val="FFFF00"/>
                </a:solidFill>
              </a:rPr>
              <a:t>heart</a:t>
            </a:r>
            <a:r>
              <a:rPr lang="en-US" sz="2400" dirty="0">
                <a:solidFill>
                  <a:srgbClr val="FFFF00"/>
                </a:solidFill>
              </a:rPr>
              <a:t> often refers to the “real, inward person”</a:t>
            </a:r>
          </a:p>
        </p:txBody>
      </p:sp>
      <p:sp>
        <p:nvSpPr>
          <p:cNvPr id="10" name="Heart 9"/>
          <p:cNvSpPr/>
          <p:nvPr/>
        </p:nvSpPr>
        <p:spPr>
          <a:xfrm>
            <a:off x="3124200" y="1524000"/>
            <a:ext cx="6019800" cy="48768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3429001"/>
            <a:ext cx="1752600" cy="646331"/>
          </a:xfrm>
          <a:prstGeom prst="rect">
            <a:avLst/>
          </a:prstGeom>
          <a:noFill/>
        </p:spPr>
        <p:txBody>
          <a:bodyPr wrap="square" rtlCol="0">
            <a:spAutoFit/>
          </a:bodyPr>
          <a:lstStyle/>
          <a:p>
            <a:pPr algn="ctr"/>
            <a:r>
              <a:rPr lang="en-US" i="1" dirty="0">
                <a:solidFill>
                  <a:schemeClr val="bg1"/>
                </a:solidFill>
              </a:rPr>
              <a:t>Being born of God</a:t>
            </a:r>
            <a:endParaRPr lang="en-US" dirty="0">
              <a:solidFill>
                <a:schemeClr val="bg1"/>
              </a:solidFill>
            </a:endParaRPr>
          </a:p>
        </p:txBody>
      </p:sp>
      <p:sp>
        <p:nvSpPr>
          <p:cNvPr id="11" name="TextBox 10"/>
          <p:cNvSpPr txBox="1"/>
          <p:nvPr/>
        </p:nvSpPr>
        <p:spPr>
          <a:xfrm>
            <a:off x="4953000" y="3276601"/>
            <a:ext cx="2590800" cy="1384995"/>
          </a:xfrm>
          <a:prstGeom prst="rect">
            <a:avLst/>
          </a:prstGeom>
          <a:noFill/>
        </p:spPr>
        <p:txBody>
          <a:bodyPr wrap="square" rtlCol="0">
            <a:spAutoFit/>
          </a:bodyPr>
          <a:lstStyle/>
          <a:p>
            <a:pPr algn="ctr"/>
            <a:r>
              <a:rPr lang="en-US" sz="2800" dirty="0">
                <a:solidFill>
                  <a:schemeClr val="bg1"/>
                </a:solidFill>
              </a:rPr>
              <a:t> </a:t>
            </a:r>
            <a:r>
              <a:rPr lang="en-US" sz="2800" i="1" dirty="0">
                <a:solidFill>
                  <a:schemeClr val="bg1"/>
                </a:solidFill>
              </a:rPr>
              <a:t>A change of heart is like … </a:t>
            </a:r>
          </a:p>
          <a:p>
            <a:pPr algn="ctr"/>
            <a:endParaRPr lang="en-US" sz="2800" i="1" dirty="0">
              <a:solidFill>
                <a:schemeClr val="bg1"/>
              </a:solidFill>
            </a:endParaRPr>
          </a:p>
        </p:txBody>
      </p:sp>
      <p:sp>
        <p:nvSpPr>
          <p:cNvPr id="12" name="TextBox 11"/>
          <p:cNvSpPr txBox="1"/>
          <p:nvPr/>
        </p:nvSpPr>
        <p:spPr>
          <a:xfrm>
            <a:off x="6629400" y="2057400"/>
            <a:ext cx="2286000" cy="923330"/>
          </a:xfrm>
          <a:prstGeom prst="rect">
            <a:avLst/>
          </a:prstGeom>
          <a:noFill/>
        </p:spPr>
        <p:txBody>
          <a:bodyPr wrap="square" rtlCol="0">
            <a:spAutoFit/>
          </a:bodyPr>
          <a:lstStyle/>
          <a:p>
            <a:pPr algn="ctr"/>
            <a:r>
              <a:rPr lang="en-US" dirty="0">
                <a:solidFill>
                  <a:schemeClr val="bg1"/>
                </a:solidFill>
              </a:rPr>
              <a:t> </a:t>
            </a:r>
            <a:r>
              <a:rPr lang="en-US" i="1" dirty="0">
                <a:solidFill>
                  <a:schemeClr val="bg1"/>
                </a:solidFill>
              </a:rPr>
              <a:t>Waking out of a deep sleep</a:t>
            </a:r>
          </a:p>
          <a:p>
            <a:pPr algn="ctr"/>
            <a:endParaRPr lang="en-US" dirty="0">
              <a:solidFill>
                <a:schemeClr val="bg1"/>
              </a:solidFill>
            </a:endParaRPr>
          </a:p>
        </p:txBody>
      </p:sp>
      <p:sp>
        <p:nvSpPr>
          <p:cNvPr id="13" name="TextBox 12"/>
          <p:cNvSpPr txBox="1"/>
          <p:nvPr/>
        </p:nvSpPr>
        <p:spPr>
          <a:xfrm>
            <a:off x="7391400" y="3124201"/>
            <a:ext cx="1981200" cy="646331"/>
          </a:xfrm>
          <a:prstGeom prst="rect">
            <a:avLst/>
          </a:prstGeom>
          <a:noFill/>
        </p:spPr>
        <p:txBody>
          <a:bodyPr wrap="square" rtlCol="0">
            <a:spAutoFit/>
          </a:bodyPr>
          <a:lstStyle/>
          <a:p>
            <a:pPr algn="ctr"/>
            <a:r>
              <a:rPr lang="en-US" dirty="0">
                <a:solidFill>
                  <a:schemeClr val="bg1"/>
                </a:solidFill>
              </a:rPr>
              <a:t> B</a:t>
            </a:r>
            <a:r>
              <a:rPr lang="en-US" i="1" dirty="0">
                <a:solidFill>
                  <a:schemeClr val="bg1"/>
                </a:solidFill>
              </a:rPr>
              <a:t>eing filled with light</a:t>
            </a:r>
          </a:p>
        </p:txBody>
      </p:sp>
      <p:sp>
        <p:nvSpPr>
          <p:cNvPr id="14" name="TextBox 13"/>
          <p:cNvSpPr txBox="1"/>
          <p:nvPr/>
        </p:nvSpPr>
        <p:spPr>
          <a:xfrm>
            <a:off x="7010400" y="4495801"/>
            <a:ext cx="1524000" cy="646331"/>
          </a:xfrm>
          <a:prstGeom prst="rect">
            <a:avLst/>
          </a:prstGeom>
          <a:noFill/>
        </p:spPr>
        <p:txBody>
          <a:bodyPr wrap="square" rtlCol="0">
            <a:spAutoFit/>
          </a:bodyPr>
          <a:lstStyle/>
          <a:p>
            <a:r>
              <a:rPr lang="en-US" dirty="0">
                <a:solidFill>
                  <a:schemeClr val="bg1"/>
                </a:solidFill>
              </a:rPr>
              <a:t> B</a:t>
            </a:r>
            <a:r>
              <a:rPr lang="en-US" i="1" dirty="0">
                <a:solidFill>
                  <a:schemeClr val="bg1"/>
                </a:solidFill>
              </a:rPr>
              <a:t>eing freed from chains</a:t>
            </a:r>
          </a:p>
        </p:txBody>
      </p:sp>
      <p:sp>
        <p:nvSpPr>
          <p:cNvPr id="15" name="TextBox 14"/>
          <p:cNvSpPr txBox="1"/>
          <p:nvPr/>
        </p:nvSpPr>
        <p:spPr>
          <a:xfrm>
            <a:off x="5410200" y="5715001"/>
            <a:ext cx="1447800" cy="646331"/>
          </a:xfrm>
          <a:prstGeom prst="rect">
            <a:avLst/>
          </a:prstGeom>
          <a:noFill/>
        </p:spPr>
        <p:txBody>
          <a:bodyPr wrap="square" rtlCol="0">
            <a:spAutoFit/>
          </a:bodyPr>
          <a:lstStyle/>
          <a:p>
            <a:r>
              <a:rPr lang="en-US" dirty="0">
                <a:solidFill>
                  <a:schemeClr val="bg1"/>
                </a:solidFill>
              </a:rPr>
              <a:t> </a:t>
            </a:r>
            <a:r>
              <a:rPr lang="en-US" i="1" dirty="0">
                <a:solidFill>
                  <a:schemeClr val="bg1"/>
                </a:solidFill>
              </a:rPr>
              <a:t>Having your soul expand </a:t>
            </a:r>
          </a:p>
        </p:txBody>
      </p:sp>
      <p:sp>
        <p:nvSpPr>
          <p:cNvPr id="16" name="TextBox 15"/>
          <p:cNvSpPr txBox="1"/>
          <p:nvPr/>
        </p:nvSpPr>
        <p:spPr>
          <a:xfrm>
            <a:off x="4038600" y="4724401"/>
            <a:ext cx="1676400" cy="646331"/>
          </a:xfrm>
          <a:prstGeom prst="rect">
            <a:avLst/>
          </a:prstGeom>
          <a:noFill/>
        </p:spPr>
        <p:txBody>
          <a:bodyPr wrap="square" rtlCol="0">
            <a:spAutoFit/>
          </a:bodyPr>
          <a:lstStyle/>
          <a:p>
            <a:r>
              <a:rPr lang="en-US" dirty="0">
                <a:solidFill>
                  <a:schemeClr val="bg1"/>
                </a:solidFill>
              </a:rPr>
              <a:t> </a:t>
            </a:r>
            <a:r>
              <a:rPr lang="en-US" i="1" dirty="0">
                <a:solidFill>
                  <a:schemeClr val="bg1"/>
                </a:solidFill>
              </a:rPr>
              <a:t>Singing about redeeming love</a:t>
            </a:r>
          </a:p>
        </p:txBody>
      </p:sp>
      <p:sp>
        <p:nvSpPr>
          <p:cNvPr id="18" name="TextBox 17"/>
          <p:cNvSpPr txBox="1"/>
          <p:nvPr/>
        </p:nvSpPr>
        <p:spPr>
          <a:xfrm>
            <a:off x="3048000" y="1981200"/>
            <a:ext cx="2209800" cy="923330"/>
          </a:xfrm>
          <a:prstGeom prst="rect">
            <a:avLst/>
          </a:prstGeom>
          <a:noFill/>
        </p:spPr>
        <p:txBody>
          <a:bodyPr wrap="square" rtlCol="0">
            <a:spAutoFit/>
          </a:bodyPr>
          <a:lstStyle/>
          <a:p>
            <a:pPr algn="ctr"/>
            <a:r>
              <a:rPr lang="en-US" i="1" dirty="0">
                <a:solidFill>
                  <a:schemeClr val="bg1"/>
                </a:solidFill>
              </a:rPr>
              <a:t>Receiving the Lord’s image in your countenance</a:t>
            </a:r>
            <a:endParaRPr lang="en-US" dirty="0">
              <a:solidFill>
                <a:schemeClr val="bg1"/>
              </a:solidFill>
            </a:endParaRPr>
          </a:p>
        </p:txBody>
      </p:sp>
      <p:grpSp>
        <p:nvGrpSpPr>
          <p:cNvPr id="17" name="Group 3">
            <a:extLst>
              <a:ext uri="{FF2B5EF4-FFF2-40B4-BE49-F238E27FC236}">
                <a16:creationId xmlns:a16="http://schemas.microsoft.com/office/drawing/2014/main" id="{C48274A3-A5BC-460B-BDE9-E2DE14C0DD39}"/>
              </a:ext>
            </a:extLst>
          </p:cNvPr>
          <p:cNvGrpSpPr/>
          <p:nvPr/>
        </p:nvGrpSpPr>
        <p:grpSpPr>
          <a:xfrm>
            <a:off x="9601200" y="3820496"/>
            <a:ext cx="2161059" cy="2580304"/>
            <a:chOff x="71718" y="1120588"/>
            <a:chExt cx="3048000" cy="4572000"/>
          </a:xfrm>
        </p:grpSpPr>
        <p:grpSp>
          <p:nvGrpSpPr>
            <p:cNvPr id="19" name="Group 13">
              <a:extLst>
                <a:ext uri="{FF2B5EF4-FFF2-40B4-BE49-F238E27FC236}">
                  <a16:creationId xmlns:a16="http://schemas.microsoft.com/office/drawing/2014/main" id="{A129944A-8436-4595-9C5C-F08249255EF5}"/>
                </a:ext>
              </a:extLst>
            </p:cNvPr>
            <p:cNvGrpSpPr/>
            <p:nvPr/>
          </p:nvGrpSpPr>
          <p:grpSpPr>
            <a:xfrm>
              <a:off x="71718" y="1120588"/>
              <a:ext cx="3048000" cy="4572000"/>
              <a:chOff x="838200" y="1066800"/>
              <a:chExt cx="2438400" cy="3352800"/>
            </a:xfrm>
          </p:grpSpPr>
          <p:sp>
            <p:nvSpPr>
              <p:cNvPr id="21" name="Rounded Rectangle 61">
                <a:extLst>
                  <a:ext uri="{FF2B5EF4-FFF2-40B4-BE49-F238E27FC236}">
                    <a16:creationId xmlns:a16="http://schemas.microsoft.com/office/drawing/2014/main" id="{A7E72382-96EE-4C7E-B1B2-F8F2198D7F0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
                <a:extLst>
                  <a:ext uri="{FF2B5EF4-FFF2-40B4-BE49-F238E27FC236}">
                    <a16:creationId xmlns:a16="http://schemas.microsoft.com/office/drawing/2014/main" id="{31E4C5DC-2266-46AB-B1B1-DB6E2CD1E53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
                <a:extLst>
                  <a:ext uri="{FF2B5EF4-FFF2-40B4-BE49-F238E27FC236}">
                    <a16:creationId xmlns:a16="http://schemas.microsoft.com/office/drawing/2014/main" id="{1545BBB4-DFD8-4D81-A425-EC53775F76A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4">
                <a:extLst>
                  <a:ext uri="{FF2B5EF4-FFF2-40B4-BE49-F238E27FC236}">
                    <a16:creationId xmlns:a16="http://schemas.microsoft.com/office/drawing/2014/main" id="{F8DCD0A2-3386-4EE8-B7E9-C67CE63781BB}"/>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5">
                <a:extLst>
                  <a:ext uri="{FF2B5EF4-FFF2-40B4-BE49-F238E27FC236}">
                    <a16:creationId xmlns:a16="http://schemas.microsoft.com/office/drawing/2014/main" id="{AEB03C8D-8973-4202-9EB0-1292AD57197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6">
                <a:extLst>
                  <a:ext uri="{FF2B5EF4-FFF2-40B4-BE49-F238E27FC236}">
                    <a16:creationId xmlns:a16="http://schemas.microsoft.com/office/drawing/2014/main" id="{77907C8F-F2F7-4D5D-B0BD-5628D31AC59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7">
                <a:extLst>
                  <a:ext uri="{FF2B5EF4-FFF2-40B4-BE49-F238E27FC236}">
                    <a16:creationId xmlns:a16="http://schemas.microsoft.com/office/drawing/2014/main" id="{9C50F590-79A4-4362-95EB-78083A7B3DAE}"/>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Plaque 8">
                <a:extLst>
                  <a:ext uri="{FF2B5EF4-FFF2-40B4-BE49-F238E27FC236}">
                    <a16:creationId xmlns:a16="http://schemas.microsoft.com/office/drawing/2014/main" id="{E235255A-D916-4BDE-9ABE-504D2D2D994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aque 9">
                <a:extLst>
                  <a:ext uri="{FF2B5EF4-FFF2-40B4-BE49-F238E27FC236}">
                    <a16:creationId xmlns:a16="http://schemas.microsoft.com/office/drawing/2014/main" id="{DF63BF9F-DE09-4535-B207-9CCA707DF32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10">
                <a:extLst>
                  <a:ext uri="{FF2B5EF4-FFF2-40B4-BE49-F238E27FC236}">
                    <a16:creationId xmlns:a16="http://schemas.microsoft.com/office/drawing/2014/main" id="{4DD4DAE3-6EC0-4459-9D7B-09DF8369882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102394A-535E-49E7-B59E-9DCBE1646E6D}"/>
                </a:ext>
              </a:extLst>
            </p:cNvPr>
            <p:cNvSpPr txBox="1"/>
            <p:nvPr/>
          </p:nvSpPr>
          <p:spPr>
            <a:xfrm>
              <a:off x="792657" y="1309591"/>
              <a:ext cx="2231810" cy="4090081"/>
            </a:xfrm>
            <a:prstGeom prst="rect">
              <a:avLst/>
            </a:prstGeom>
            <a:noFill/>
          </p:spPr>
          <p:txBody>
            <a:bodyPr wrap="square" rtlCol="0">
              <a:spAutoFit/>
            </a:bodyPr>
            <a:lstStyle/>
            <a:p>
              <a:pPr algn="ctr"/>
              <a:r>
                <a:rPr lang="en-US" sz="1600" b="1" dirty="0"/>
                <a:t>When we believe in the word of God and exercise faith in Jesus Christ, we can experience a mighty change of heart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7721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982" y="0"/>
            <a:ext cx="12288982"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7818" y="428179"/>
            <a:ext cx="8285018" cy="5632311"/>
          </a:xfrm>
          <a:prstGeom prst="rect">
            <a:avLst/>
          </a:prstGeom>
        </p:spPr>
        <p:txBody>
          <a:bodyPr wrap="square">
            <a:spAutoFit/>
          </a:bodyPr>
          <a:lstStyle/>
          <a:p>
            <a:pPr fontAlgn="base"/>
            <a:r>
              <a:rPr lang="en-US" dirty="0">
                <a:solidFill>
                  <a:schemeClr val="bg1"/>
                </a:solidFill>
              </a:rPr>
              <a:t>“Becoming </a:t>
            </a:r>
            <a:r>
              <a:rPr lang="en-US" dirty="0" err="1">
                <a:solidFill>
                  <a:schemeClr val="bg1"/>
                </a:solidFill>
              </a:rPr>
              <a:t>Christlike</a:t>
            </a:r>
            <a:r>
              <a:rPr lang="en-US" dirty="0">
                <a:solidFill>
                  <a:schemeClr val="bg1"/>
                </a:solidFill>
              </a:rPr>
              <a:t> is a lifetime pursuit and very often involves growth and change that is slow, almost imperceptible. The scriptures record remarkable accounts of men whose lives changed dramatically, in an instant, as it were: Alma the Younger, Paul on the road to Damascus, </a:t>
            </a:r>
            <a:r>
              <a:rPr lang="en-US" dirty="0" err="1">
                <a:solidFill>
                  <a:schemeClr val="bg1"/>
                </a:solidFill>
              </a:rPr>
              <a:t>Enos</a:t>
            </a:r>
            <a:r>
              <a:rPr lang="en-US" dirty="0">
                <a:solidFill>
                  <a:schemeClr val="bg1"/>
                </a:solidFill>
              </a:rPr>
              <a:t> praying far into the night, King </a:t>
            </a:r>
            <a:r>
              <a:rPr lang="en-US" dirty="0" err="1">
                <a:solidFill>
                  <a:schemeClr val="bg1"/>
                </a:solidFill>
              </a:rPr>
              <a:t>Lamoni</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Such astonishing examples of the power to change even those steeped in sin give confidence that the Atonement can reach even those deepest in despair.</a:t>
            </a:r>
          </a:p>
          <a:p>
            <a:pPr fontAlgn="base"/>
            <a:endParaRPr lang="en-US" dirty="0">
              <a:solidFill>
                <a:schemeClr val="bg1"/>
              </a:solidFill>
            </a:endParaRPr>
          </a:p>
          <a:p>
            <a:pPr fontAlgn="base"/>
            <a:r>
              <a:rPr lang="en-US" dirty="0">
                <a:solidFill>
                  <a:schemeClr val="bg1"/>
                </a:solidFill>
              </a:rPr>
              <a:t>But we must be cautious as we discuss these remarkable examples. Though they are real and powerful, they are the exception more than the rule. </a:t>
            </a:r>
          </a:p>
          <a:p>
            <a:pPr fontAlgn="base"/>
            <a:endParaRPr lang="en-US" dirty="0">
              <a:solidFill>
                <a:schemeClr val="bg1"/>
              </a:solidFill>
            </a:endParaRPr>
          </a:p>
          <a:p>
            <a:pPr fontAlgn="base"/>
            <a:r>
              <a:rPr lang="en-US" dirty="0">
                <a:solidFill>
                  <a:schemeClr val="bg1"/>
                </a:solidFill>
              </a:rPr>
              <a:t>For every Paul, for every </a:t>
            </a:r>
            <a:r>
              <a:rPr lang="en-US" dirty="0" err="1">
                <a:solidFill>
                  <a:schemeClr val="bg1"/>
                </a:solidFill>
              </a:rPr>
              <a:t>Enos</a:t>
            </a:r>
            <a:r>
              <a:rPr lang="en-US" dirty="0">
                <a:solidFill>
                  <a:schemeClr val="bg1"/>
                </a:solidFill>
              </a:rPr>
              <a:t>, and for every King </a:t>
            </a:r>
            <a:r>
              <a:rPr lang="en-US" dirty="0" err="1">
                <a:solidFill>
                  <a:schemeClr val="bg1"/>
                </a:solidFill>
              </a:rPr>
              <a:t>Lamoni</a:t>
            </a:r>
            <a:r>
              <a:rPr lang="en-US" dirty="0">
                <a:solidFill>
                  <a:schemeClr val="bg1"/>
                </a:solidFill>
              </a:rPr>
              <a:t>, there are hundreds and thousands of people who find the process of repentance much more subtle, much more imperceptible. </a:t>
            </a:r>
          </a:p>
          <a:p>
            <a:pPr fontAlgn="base"/>
            <a:endParaRPr lang="en-US" dirty="0">
              <a:solidFill>
                <a:schemeClr val="bg1"/>
              </a:solidFill>
            </a:endParaRPr>
          </a:p>
          <a:p>
            <a:pPr fontAlgn="base"/>
            <a:r>
              <a:rPr lang="en-US" dirty="0">
                <a:solidFill>
                  <a:schemeClr val="bg1"/>
                </a:solidFill>
              </a:rPr>
              <a:t>Day by day they move closer to the Lord, little realizing they are building a godlike life. They live quiet lives of goodness, service, and commitment. </a:t>
            </a:r>
          </a:p>
          <a:p>
            <a:pPr fontAlgn="base"/>
            <a:endParaRPr lang="en-US" dirty="0">
              <a:solidFill>
                <a:schemeClr val="bg1"/>
              </a:solidFill>
            </a:endParaRPr>
          </a:p>
          <a:p>
            <a:pPr fontAlgn="base"/>
            <a:r>
              <a:rPr lang="en-US" dirty="0">
                <a:solidFill>
                  <a:schemeClr val="bg1"/>
                </a:solidFill>
              </a:rPr>
              <a:t>They are like the Lamanites, who the Lord said ‘were baptized with fire and with the Holy Ghost, </a:t>
            </a:r>
            <a:r>
              <a:rPr lang="en-US" i="1" dirty="0">
                <a:solidFill>
                  <a:schemeClr val="bg1"/>
                </a:solidFill>
              </a:rPr>
              <a:t>and they knew it not</a:t>
            </a:r>
            <a:r>
              <a:rPr lang="en-US" dirty="0">
                <a:solidFill>
                  <a:schemeClr val="bg1"/>
                </a:solidFill>
              </a:rPr>
              <a:t>’ ”  Ezra Taft Benson</a:t>
            </a:r>
          </a:p>
        </p:txBody>
      </p:sp>
      <p:pic>
        <p:nvPicPr>
          <p:cNvPr id="6" name="Picture 5" descr="Ezra t benson.jpg"/>
          <p:cNvPicPr>
            <a:picLocks noChangeAspect="1"/>
          </p:cNvPicPr>
          <p:nvPr/>
        </p:nvPicPr>
        <p:blipFill>
          <a:blip r:embed="rId2" cstate="print"/>
          <a:stretch>
            <a:fillRect/>
          </a:stretch>
        </p:blipFill>
        <p:spPr>
          <a:xfrm>
            <a:off x="10349345" y="4745744"/>
            <a:ext cx="1362456" cy="1927590"/>
          </a:xfrm>
          <a:prstGeom prst="rect">
            <a:avLst/>
          </a:prstGeom>
        </p:spPr>
      </p:pic>
      <p:sp>
        <p:nvSpPr>
          <p:cNvPr id="2" name="Rectangle 1">
            <a:extLst>
              <a:ext uri="{FF2B5EF4-FFF2-40B4-BE49-F238E27FC236}">
                <a16:creationId xmlns:a16="http://schemas.microsoft.com/office/drawing/2014/main" id="{C060920A-B226-4991-9753-862559BDC47A}"/>
              </a:ext>
            </a:extLst>
          </p:cNvPr>
          <p:cNvSpPr/>
          <p:nvPr/>
        </p:nvSpPr>
        <p:spPr>
          <a:xfrm>
            <a:off x="0" y="6488668"/>
            <a:ext cx="1382110" cy="369332"/>
          </a:xfrm>
          <a:prstGeom prst="rect">
            <a:avLst/>
          </a:prstGeom>
        </p:spPr>
        <p:txBody>
          <a:bodyPr wrap="none">
            <a:spAutoFit/>
          </a:bodyPr>
          <a:lstStyle/>
          <a:p>
            <a:r>
              <a:rPr lang="en-US" dirty="0">
                <a:solidFill>
                  <a:schemeClr val="bg1"/>
                </a:solidFill>
              </a:rPr>
              <a:t>3 Nephi 9:20</a:t>
            </a:r>
            <a:endParaRPr lang="en-US" dirty="0"/>
          </a:p>
        </p:txBody>
      </p:sp>
    </p:spTree>
    <p:extLst>
      <p:ext uri="{BB962C8B-B14F-4D97-AF65-F5344CB8AC3E}">
        <p14:creationId xmlns:p14="http://schemas.microsoft.com/office/powerpoint/2010/main" val="306028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909" y="6488669"/>
            <a:ext cx="1905000" cy="307777"/>
          </a:xfrm>
          <a:prstGeom prst="rect">
            <a:avLst/>
          </a:prstGeom>
          <a:noFill/>
        </p:spPr>
        <p:txBody>
          <a:bodyPr wrap="square" rtlCol="0">
            <a:spAutoFit/>
          </a:bodyPr>
          <a:lstStyle/>
          <a:p>
            <a:r>
              <a:rPr lang="en-US" sz="1400" dirty="0">
                <a:solidFill>
                  <a:schemeClr val="bg1"/>
                </a:solidFill>
              </a:rPr>
              <a:t>Alma 5:9</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Complete Salvation</a:t>
            </a:r>
          </a:p>
        </p:txBody>
      </p:sp>
      <p:sp>
        <p:nvSpPr>
          <p:cNvPr id="7" name="TextBox 6"/>
          <p:cNvSpPr txBox="1"/>
          <p:nvPr/>
        </p:nvSpPr>
        <p:spPr>
          <a:xfrm>
            <a:off x="2154380" y="859578"/>
            <a:ext cx="6948055" cy="1200329"/>
          </a:xfrm>
          <a:prstGeom prst="rect">
            <a:avLst/>
          </a:prstGeom>
          <a:noFill/>
        </p:spPr>
        <p:txBody>
          <a:bodyPr wrap="square" rtlCol="0">
            <a:spAutoFit/>
          </a:bodyPr>
          <a:lstStyle/>
          <a:p>
            <a:r>
              <a:rPr lang="en-US" dirty="0">
                <a:solidFill>
                  <a:schemeClr val="bg1"/>
                </a:solidFill>
              </a:rPr>
              <a:t>“Salvation is for a man to be saved from all his enemies; for until a man can triumph over death, he is not saved. A knowledge of the priesthood alone will do this.”</a:t>
            </a:r>
          </a:p>
          <a:p>
            <a:r>
              <a:rPr lang="en-US" dirty="0">
                <a:solidFill>
                  <a:schemeClr val="bg1"/>
                </a:solidFill>
              </a:rPr>
              <a:t>Joseph Smith</a:t>
            </a:r>
          </a:p>
        </p:txBody>
      </p:sp>
      <p:sp>
        <p:nvSpPr>
          <p:cNvPr id="9" name="TextBox 8"/>
          <p:cNvSpPr txBox="1"/>
          <p:nvPr/>
        </p:nvSpPr>
        <p:spPr>
          <a:xfrm>
            <a:off x="6858000" y="2590800"/>
            <a:ext cx="3124200" cy="2308324"/>
          </a:xfrm>
          <a:prstGeom prst="rect">
            <a:avLst/>
          </a:prstGeom>
          <a:noFill/>
        </p:spPr>
        <p:txBody>
          <a:bodyPr wrap="square" rtlCol="0">
            <a:spAutoFit/>
          </a:bodyPr>
          <a:lstStyle/>
          <a:p>
            <a:r>
              <a:rPr lang="en-US" dirty="0">
                <a:solidFill>
                  <a:schemeClr val="bg1"/>
                </a:solidFill>
              </a:rPr>
              <a:t>“One can obtain the promise of salvation in this life, but one must pass through death and resurrection to receive completer salvation. Salvation, or exaltation  come to the faithful in the life beyond.”</a:t>
            </a:r>
          </a:p>
          <a:p>
            <a:r>
              <a:rPr lang="en-US" dirty="0">
                <a:solidFill>
                  <a:schemeClr val="bg1"/>
                </a:solidFill>
              </a:rPr>
              <a:t>JFM and RLM</a:t>
            </a:r>
          </a:p>
        </p:txBody>
      </p:sp>
      <p:pic>
        <p:nvPicPr>
          <p:cNvPr id="8" name="Picture 7">
            <a:extLst>
              <a:ext uri="{FF2B5EF4-FFF2-40B4-BE49-F238E27FC236}">
                <a16:creationId xmlns:a16="http://schemas.microsoft.com/office/drawing/2014/main" id="{FBEC5CF5-1F27-4CAA-83B1-19B0968FA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409" y="2183368"/>
            <a:ext cx="5276850" cy="4305300"/>
          </a:xfrm>
          <a:prstGeom prst="rect">
            <a:avLst/>
          </a:prstGeom>
        </p:spPr>
      </p:pic>
      <p:pic>
        <p:nvPicPr>
          <p:cNvPr id="3" name="Picture 2">
            <a:extLst>
              <a:ext uri="{FF2B5EF4-FFF2-40B4-BE49-F238E27FC236}">
                <a16:creationId xmlns:a16="http://schemas.microsoft.com/office/drawing/2014/main" id="{346123AC-ADC7-44E3-BA43-88292C1F5681}"/>
              </a:ext>
            </a:extLst>
          </p:cNvPr>
          <p:cNvPicPr>
            <a:picLocks noChangeAspect="1"/>
          </p:cNvPicPr>
          <p:nvPr/>
        </p:nvPicPr>
        <p:blipFill rotWithShape="1">
          <a:blip r:embed="rId3">
            <a:extLst>
              <a:ext uri="{28A0092B-C50C-407E-A947-70E740481C1C}">
                <a14:useLocalDpi xmlns:a14="http://schemas.microsoft.com/office/drawing/2010/main" val="0"/>
              </a:ext>
            </a:extLst>
          </a:blip>
          <a:srcRect t="1959" b="4312"/>
          <a:stretch/>
        </p:blipFill>
        <p:spPr>
          <a:xfrm>
            <a:off x="10176234" y="5381699"/>
            <a:ext cx="1617014" cy="1106970"/>
          </a:xfrm>
          <a:prstGeom prst="rect">
            <a:avLst/>
          </a:prstGeom>
        </p:spPr>
      </p:pic>
      <p:pic>
        <p:nvPicPr>
          <p:cNvPr id="11" name="Picture 10">
            <a:extLst>
              <a:ext uri="{FF2B5EF4-FFF2-40B4-BE49-F238E27FC236}">
                <a16:creationId xmlns:a16="http://schemas.microsoft.com/office/drawing/2014/main" id="{37B50DBC-081F-46CE-9D03-95803A95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95" y="526415"/>
            <a:ext cx="1041595" cy="1310172"/>
          </a:xfrm>
          <a:prstGeom prst="rect">
            <a:avLst/>
          </a:prstGeom>
        </p:spPr>
      </p:pic>
    </p:spTree>
    <p:extLst>
      <p:ext uri="{BB962C8B-B14F-4D97-AF65-F5344CB8AC3E}">
        <p14:creationId xmlns:p14="http://schemas.microsoft.com/office/powerpoint/2010/main" val="208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550223"/>
            <a:ext cx="1905000" cy="307777"/>
          </a:xfrm>
          <a:prstGeom prst="rect">
            <a:avLst/>
          </a:prstGeom>
          <a:noFill/>
        </p:spPr>
        <p:txBody>
          <a:bodyPr wrap="square" rtlCol="0">
            <a:spAutoFit/>
          </a:bodyPr>
          <a:lstStyle/>
          <a:p>
            <a:r>
              <a:rPr lang="en-US" sz="1400" dirty="0">
                <a:solidFill>
                  <a:schemeClr val="bg1"/>
                </a:solidFill>
              </a:rPr>
              <a:t>Alma 5:11-13</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Conditions of Salvation</a:t>
            </a:r>
          </a:p>
        </p:txBody>
      </p:sp>
      <p:sp>
        <p:nvSpPr>
          <p:cNvPr id="7" name="TextBox 6"/>
          <p:cNvSpPr txBox="1"/>
          <p:nvPr/>
        </p:nvSpPr>
        <p:spPr>
          <a:xfrm>
            <a:off x="1981420" y="998042"/>
            <a:ext cx="7772400" cy="2308324"/>
          </a:xfrm>
          <a:prstGeom prst="rect">
            <a:avLst/>
          </a:prstGeom>
          <a:noFill/>
        </p:spPr>
        <p:txBody>
          <a:bodyPr wrap="square" rtlCol="0">
            <a:spAutoFit/>
          </a:bodyPr>
          <a:lstStyle/>
          <a:p>
            <a:r>
              <a:rPr lang="en-US" dirty="0">
                <a:solidFill>
                  <a:schemeClr val="bg1"/>
                </a:solidFill>
              </a:rPr>
              <a:t>People must believe the word  </a:t>
            </a:r>
            <a:r>
              <a:rPr lang="en-US" dirty="0">
                <a:solidFill>
                  <a:srgbClr val="FFFF00"/>
                </a:solidFill>
              </a:rPr>
              <a:t>verse 11</a:t>
            </a:r>
          </a:p>
          <a:p>
            <a:endParaRPr lang="en-US" dirty="0">
              <a:solidFill>
                <a:schemeClr val="bg1"/>
              </a:solidFill>
            </a:endParaRPr>
          </a:p>
          <a:p>
            <a:r>
              <a:rPr lang="en-US" dirty="0">
                <a:solidFill>
                  <a:schemeClr val="bg1"/>
                </a:solidFill>
              </a:rPr>
              <a:t>People must experience the mighty change, the new birth </a:t>
            </a:r>
            <a:r>
              <a:rPr lang="en-US" dirty="0">
                <a:solidFill>
                  <a:srgbClr val="FFFF00"/>
                </a:solidFill>
              </a:rPr>
              <a:t>verse 12</a:t>
            </a:r>
          </a:p>
          <a:p>
            <a:endParaRPr lang="en-US" dirty="0">
              <a:solidFill>
                <a:schemeClr val="bg1"/>
              </a:solidFill>
            </a:endParaRPr>
          </a:p>
          <a:p>
            <a:r>
              <a:rPr lang="en-US" dirty="0">
                <a:solidFill>
                  <a:schemeClr val="bg1"/>
                </a:solidFill>
              </a:rPr>
              <a:t>One must humble themselves and put their trust in God  </a:t>
            </a:r>
            <a:r>
              <a:rPr lang="en-US" dirty="0">
                <a:solidFill>
                  <a:srgbClr val="FFFF00"/>
                </a:solidFill>
              </a:rPr>
              <a:t>verse 13</a:t>
            </a:r>
          </a:p>
          <a:p>
            <a:endParaRPr lang="en-US" dirty="0">
              <a:solidFill>
                <a:schemeClr val="bg1"/>
              </a:solidFill>
            </a:endParaRPr>
          </a:p>
          <a:p>
            <a:r>
              <a:rPr lang="en-US" dirty="0">
                <a:solidFill>
                  <a:schemeClr val="bg1"/>
                </a:solidFill>
              </a:rPr>
              <a:t>One must remain steadfast and faithful to the end of their mortal lives  </a:t>
            </a:r>
            <a:r>
              <a:rPr lang="en-US" dirty="0">
                <a:solidFill>
                  <a:srgbClr val="FFFF00"/>
                </a:solidFill>
              </a:rPr>
              <a:t>verse 13</a:t>
            </a:r>
          </a:p>
          <a:p>
            <a:endParaRPr lang="en-US" dirty="0">
              <a:solidFill>
                <a:schemeClr val="bg1"/>
              </a:solidFill>
            </a:endParaRPr>
          </a:p>
        </p:txBody>
      </p:sp>
      <p:grpSp>
        <p:nvGrpSpPr>
          <p:cNvPr id="25" name="Group 24"/>
          <p:cNvGrpSpPr/>
          <p:nvPr/>
        </p:nvGrpSpPr>
        <p:grpSpPr>
          <a:xfrm>
            <a:off x="2514600" y="3581400"/>
            <a:ext cx="7315200" cy="2743200"/>
            <a:chOff x="990600" y="3581400"/>
            <a:chExt cx="7315200" cy="2743200"/>
          </a:xfrm>
        </p:grpSpPr>
        <p:grpSp>
          <p:nvGrpSpPr>
            <p:cNvPr id="8" name="Group 7"/>
            <p:cNvGrpSpPr/>
            <p:nvPr/>
          </p:nvGrpSpPr>
          <p:grpSpPr>
            <a:xfrm>
              <a:off x="990600" y="3581400"/>
              <a:ext cx="7315200" cy="2743200"/>
              <a:chOff x="965200" y="2286000"/>
              <a:chExt cx="7315200" cy="2743200"/>
            </a:xfrm>
          </p:grpSpPr>
          <p:grpSp>
            <p:nvGrpSpPr>
              <p:cNvPr id="10" name="Group 18"/>
              <p:cNvGrpSpPr/>
              <p:nvPr/>
            </p:nvGrpSpPr>
            <p:grpSpPr>
              <a:xfrm>
                <a:off x="965200" y="2286000"/>
                <a:ext cx="7315200" cy="2743200"/>
                <a:chOff x="965200" y="2286000"/>
                <a:chExt cx="7379144"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569660"/>
              </a:xfrm>
              <a:prstGeom prst="rect">
                <a:avLst/>
              </a:prstGeom>
              <a:noFill/>
            </p:spPr>
            <p:txBody>
              <a:bodyPr wrap="square" rtlCol="0">
                <a:spAutoFit/>
              </a:bodyPr>
              <a:lstStyle/>
              <a:p>
                <a:pPr algn="ctr"/>
                <a:r>
                  <a:rPr lang="en-US" sz="3200" dirty="0">
                    <a:solidFill>
                      <a:schemeClr val="bg1"/>
                    </a:solidFill>
                  </a:rPr>
                  <a:t> </a:t>
                </a:r>
                <a:r>
                  <a:rPr lang="en-US" sz="3200" b="1" dirty="0">
                    <a:solidFill>
                      <a:schemeClr val="bg1"/>
                    </a:solidFill>
                  </a:rPr>
                  <a:t>When we believe in the word of God and exercise faith in Jesus Christ, we can experience a mighty change of heart.</a:t>
                </a:r>
                <a:r>
                  <a:rPr lang="en-US" sz="3200" dirty="0">
                    <a:solidFill>
                      <a:schemeClr val="bg1"/>
                    </a:solidFill>
                  </a:rPr>
                  <a:t> </a:t>
                </a:r>
                <a:endParaRPr lang="en-US" sz="3200" dirty="0">
                  <a:solidFill>
                    <a:schemeClr val="bg1"/>
                  </a:solidFill>
                  <a:latin typeface="Child's Play" pitchFamily="2" charset="0"/>
                </a:endParaRPr>
              </a:p>
            </p:txBody>
          </p:sp>
        </p:grpSp>
        <p:sp>
          <p:nvSpPr>
            <p:cNvPr id="17" name="Heart 16"/>
            <p:cNvSpPr/>
            <p:nvPr/>
          </p:nvSpPr>
          <p:spPr>
            <a:xfrm>
              <a:off x="1828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p:cNvSpPr/>
            <p:nvPr/>
          </p:nvSpPr>
          <p:spPr>
            <a:xfrm>
              <a:off x="2590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18"/>
            <p:cNvSpPr/>
            <p:nvPr/>
          </p:nvSpPr>
          <p:spPr>
            <a:xfrm>
              <a:off x="3352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p:cNvSpPr/>
            <p:nvPr/>
          </p:nvSpPr>
          <p:spPr>
            <a:xfrm>
              <a:off x="4114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p:cNvSpPr/>
            <p:nvPr/>
          </p:nvSpPr>
          <p:spPr>
            <a:xfrm>
              <a:off x="4876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art 21"/>
            <p:cNvSpPr/>
            <p:nvPr/>
          </p:nvSpPr>
          <p:spPr>
            <a:xfrm>
              <a:off x="5638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p:cNvSpPr/>
            <p:nvPr/>
          </p:nvSpPr>
          <p:spPr>
            <a:xfrm>
              <a:off x="6400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art 23"/>
            <p:cNvSpPr/>
            <p:nvPr/>
          </p:nvSpPr>
          <p:spPr>
            <a:xfrm>
              <a:off x="7162800" y="5638800"/>
              <a:ext cx="533400" cy="381000"/>
            </a:xfrm>
            <a:prstGeom prst="hear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696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1673" y="6446233"/>
            <a:ext cx="1905000" cy="307777"/>
          </a:xfrm>
          <a:prstGeom prst="rect">
            <a:avLst/>
          </a:prstGeom>
          <a:noFill/>
        </p:spPr>
        <p:txBody>
          <a:bodyPr wrap="square" rtlCol="0">
            <a:spAutoFit/>
          </a:bodyPr>
          <a:lstStyle/>
          <a:p>
            <a:r>
              <a:rPr lang="en-US" sz="1400" dirty="0">
                <a:solidFill>
                  <a:schemeClr val="bg1"/>
                </a:solidFill>
              </a:rPr>
              <a:t>Alma 5:9</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Born Again</a:t>
            </a:r>
          </a:p>
        </p:txBody>
      </p:sp>
      <p:sp>
        <p:nvSpPr>
          <p:cNvPr id="7" name="TextBox 6"/>
          <p:cNvSpPr txBox="1"/>
          <p:nvPr/>
        </p:nvSpPr>
        <p:spPr>
          <a:xfrm>
            <a:off x="1981200" y="1066800"/>
            <a:ext cx="5943600" cy="923330"/>
          </a:xfrm>
          <a:prstGeom prst="rect">
            <a:avLst/>
          </a:prstGeom>
          <a:noFill/>
        </p:spPr>
        <p:txBody>
          <a:bodyPr wrap="square" rtlCol="0">
            <a:spAutoFit/>
          </a:bodyPr>
          <a:lstStyle/>
          <a:p>
            <a:pPr fontAlgn="base"/>
            <a:r>
              <a:rPr lang="en-US" dirty="0">
                <a:solidFill>
                  <a:schemeClr val="bg1"/>
                </a:solidFill>
              </a:rPr>
              <a:t>Being “born of God” or “born again” refers to the change that a person experiences when they accept Jesus Christ and begin a new life as His disciple.  </a:t>
            </a:r>
          </a:p>
        </p:txBody>
      </p:sp>
      <p:sp>
        <p:nvSpPr>
          <p:cNvPr id="8" name="TextBox 7"/>
          <p:cNvSpPr txBox="1"/>
          <p:nvPr/>
        </p:nvSpPr>
        <p:spPr>
          <a:xfrm>
            <a:off x="6324600" y="3429000"/>
            <a:ext cx="4191000" cy="2308324"/>
          </a:xfrm>
          <a:prstGeom prst="rect">
            <a:avLst/>
          </a:prstGeom>
          <a:noFill/>
        </p:spPr>
        <p:txBody>
          <a:bodyPr wrap="square" rtlCol="0">
            <a:spAutoFit/>
          </a:bodyPr>
          <a:lstStyle/>
          <a:p>
            <a:pPr fontAlgn="base"/>
            <a:r>
              <a:rPr lang="en-US" dirty="0">
                <a:solidFill>
                  <a:schemeClr val="bg1"/>
                </a:solidFill>
              </a:rPr>
              <a:t>“You may ask, Why doesn’t this mighty change happen more quickly with me? … For most of us, the changes are more gradual and occur over time. Being born again … is more a process than an event. And engaging in that process is the central purpose of mortality” </a:t>
            </a:r>
          </a:p>
          <a:p>
            <a:pPr fontAlgn="base"/>
            <a:r>
              <a:rPr lang="en-US" dirty="0">
                <a:solidFill>
                  <a:schemeClr val="bg1"/>
                </a:solidFill>
              </a:rPr>
              <a:t>Elder D. Todd </a:t>
            </a:r>
            <a:r>
              <a:rPr lang="en-US" dirty="0" err="1">
                <a:solidFill>
                  <a:schemeClr val="bg1"/>
                </a:solidFill>
              </a:rPr>
              <a:t>Christofferson</a:t>
            </a:r>
            <a:endParaRPr lang="en-US" dirty="0">
              <a:solidFill>
                <a:schemeClr val="bg1"/>
              </a:solidFill>
            </a:endParaRPr>
          </a:p>
        </p:txBody>
      </p:sp>
      <p:pic>
        <p:nvPicPr>
          <p:cNvPr id="9" name="Picture 8">
            <a:extLst>
              <a:ext uri="{FF2B5EF4-FFF2-40B4-BE49-F238E27FC236}">
                <a16:creationId xmlns:a16="http://schemas.microsoft.com/office/drawing/2014/main" id="{CB6C57A7-AD90-42C4-B601-B879A8890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75" y="2287488"/>
            <a:ext cx="2614180" cy="3921270"/>
          </a:xfrm>
          <a:prstGeom prst="rect">
            <a:avLst/>
          </a:prstGeom>
        </p:spPr>
      </p:pic>
      <p:pic>
        <p:nvPicPr>
          <p:cNvPr id="3" name="Picture 2">
            <a:extLst>
              <a:ext uri="{FF2B5EF4-FFF2-40B4-BE49-F238E27FC236}">
                <a16:creationId xmlns:a16="http://schemas.microsoft.com/office/drawing/2014/main" id="{781D1BC3-A9D0-4488-8905-7DBE8777E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3237807"/>
            <a:ext cx="1170432" cy="1463040"/>
          </a:xfrm>
          <a:prstGeom prst="rect">
            <a:avLst/>
          </a:prstGeom>
        </p:spPr>
      </p:pic>
    </p:spTree>
    <p:extLst>
      <p:ext uri="{BB962C8B-B14F-4D97-AF65-F5344CB8AC3E}">
        <p14:creationId xmlns:p14="http://schemas.microsoft.com/office/powerpoint/2010/main" val="296863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637369">
                  <a:shade val="30000"/>
                  <a:satMod val="115000"/>
                </a:srgbClr>
              </a:gs>
              <a:gs pos="50000">
                <a:srgbClr val="637369">
                  <a:shade val="67500"/>
                  <a:satMod val="115000"/>
                </a:srgbClr>
              </a:gs>
              <a:gs pos="100000">
                <a:srgbClr val="637369">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1673" y="6446233"/>
            <a:ext cx="1905000" cy="307777"/>
          </a:xfrm>
          <a:prstGeom prst="rect">
            <a:avLst/>
          </a:prstGeom>
          <a:noFill/>
        </p:spPr>
        <p:txBody>
          <a:bodyPr wrap="square" rtlCol="0">
            <a:spAutoFit/>
          </a:bodyPr>
          <a:lstStyle/>
          <a:p>
            <a:r>
              <a:rPr lang="en-US" sz="1400" dirty="0">
                <a:solidFill>
                  <a:schemeClr val="bg1"/>
                </a:solidFill>
              </a:rPr>
              <a:t>Alma 5:14</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rPr>
              <a:t>Countenance</a:t>
            </a:r>
          </a:p>
        </p:txBody>
      </p:sp>
      <p:sp>
        <p:nvSpPr>
          <p:cNvPr id="7" name="TextBox 6"/>
          <p:cNvSpPr txBox="1"/>
          <p:nvPr/>
        </p:nvSpPr>
        <p:spPr>
          <a:xfrm>
            <a:off x="5874328" y="2736502"/>
            <a:ext cx="5943600" cy="1384995"/>
          </a:xfrm>
          <a:prstGeom prst="rect">
            <a:avLst/>
          </a:prstGeom>
          <a:noFill/>
        </p:spPr>
        <p:txBody>
          <a:bodyPr wrap="square" rtlCol="0">
            <a:spAutoFit/>
          </a:bodyPr>
          <a:lstStyle/>
          <a:p>
            <a:pPr algn="ctr" fontAlgn="base"/>
            <a:r>
              <a:rPr lang="en-US" sz="2800" dirty="0">
                <a:solidFill>
                  <a:schemeClr val="bg1"/>
                </a:solidFill>
              </a:rPr>
              <a:t>“the general appearance of a person’s face, which often reflects spiritual attitude and state of mind.”</a:t>
            </a:r>
          </a:p>
        </p:txBody>
      </p:sp>
      <p:pic>
        <p:nvPicPr>
          <p:cNvPr id="1026" name="Picture 2" descr="Image result for faces icons">
            <a:extLst>
              <a:ext uri="{FF2B5EF4-FFF2-40B4-BE49-F238E27FC236}">
                <a16:creationId xmlns:a16="http://schemas.microsoft.com/office/drawing/2014/main" id="{954C458B-3447-4F56-A870-50955AD54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9442"/>
            <a:ext cx="5715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20854"/>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2456</Words>
  <Application>Microsoft Office PowerPoint</Application>
  <PresentationFormat>Widescreen</PresentationFormat>
  <Paragraphs>196</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Algerian</vt:lpstr>
      <vt:lpstr>Arial</vt:lpstr>
      <vt:lpstr>Tempus Sans ITC</vt:lpstr>
      <vt:lpstr>Open Sans</vt:lpstr>
      <vt:lpstr>Calibri</vt:lpstr>
      <vt:lpstr>Calibri Light</vt:lpstr>
      <vt:lpstr>Child's Play</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15</cp:revision>
  <dcterms:created xsi:type="dcterms:W3CDTF">2017-08-11T16:30:43Z</dcterms:created>
  <dcterms:modified xsi:type="dcterms:W3CDTF">2020-06-17T16:59:40Z</dcterms:modified>
</cp:coreProperties>
</file>