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76" r:id="rId9"/>
    <p:sldId id="264" r:id="rId10"/>
    <p:sldId id="265" r:id="rId11"/>
    <p:sldId id="266" r:id="rId12"/>
    <p:sldId id="275" r:id="rId13"/>
    <p:sldId id="267" r:id="rId14"/>
    <p:sldId id="268" r:id="rId15"/>
    <p:sldId id="277" r:id="rId16"/>
    <p:sldId id="269" r:id="rId17"/>
    <p:sldId id="270" r:id="rId18"/>
    <p:sldId id="271" r:id="rId19"/>
    <p:sldId id="273" r:id="rId20"/>
    <p:sldId id="274" r:id="rId21"/>
    <p:sldId id="278"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Franklin Gothic Medium" panose="020B0603020102020204" pitchFamily="34" charset="0"/>
      <p:regular r:id="rId29"/>
      <p:italic r:id="rId30"/>
    </p:embeddedFont>
    <p:embeddedFont>
      <p:font typeface="Tempus Sans ITC" panose="04020404030D070202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BF14-650F-4CEF-A9D5-7E279EDC5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2675C-D733-4B1F-9128-AB79A3CE7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2A62B2-2843-4CA6-90CE-DD958ADDA2DE}"/>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C12C9F59-A8FB-4C4D-9E67-0151E22F8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F3C3D-C09D-4AA5-892B-162642195201}"/>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27334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197A-B056-4473-B0B7-1F6611B384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BEEDEE-FD19-407F-AFB4-A5E7C6B654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1B85A-DB35-4BAA-9DC6-7A4EDD6DB2B3}"/>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920F603A-59A1-4C9A-86D3-E6023A767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7E70C-CEC2-430A-8E76-6C3F9768C64B}"/>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185675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57F9A-1190-48AE-B104-A20333701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7471D-5A20-4B46-8474-44F8F3B30F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F5235-C3B8-4F7C-9F84-1019ACA53BBB}"/>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B3FC4668-5FAA-4A1A-BFDB-1A68033B6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2945-58EA-4CE9-B0EC-685662513E3B}"/>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41680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4251-A51F-40A0-BC13-EB01DABD6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3113D8-B9A1-4E0E-85FA-87CD557C70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BB3B9-A774-477C-9FD6-88EC2601ADA5}"/>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22F5EEE9-0F1B-476F-AD71-5D542BB30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B9E1B-2B4F-4BBA-B24B-007D53356124}"/>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222585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9F9D-1DB7-4055-A4AA-5F52589DF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9F3BF-9550-42C6-92CE-8BA500654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9DBDA6-7D80-450A-B926-8F13F1EB280B}"/>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6C0017F6-6AE8-43AD-9B4F-28583697A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19E5B-AA0F-42C6-A60F-7B56F8C8079D}"/>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214045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CB03-0D03-4F09-B638-438693845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F7BBA-A023-4AC9-8A73-7F4BC57970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0EAE8-64C9-48DE-A5C4-8E4B54AF29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8666F-A1A1-4DF0-8E35-B6F0469CEC18}"/>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6" name="Footer Placeholder 5">
            <a:extLst>
              <a:ext uri="{FF2B5EF4-FFF2-40B4-BE49-F238E27FC236}">
                <a16:creationId xmlns:a16="http://schemas.microsoft.com/office/drawing/2014/main" id="{0BFDFC0B-F8A6-4E88-9463-387F7C6FC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6D09E-8EF1-4488-9C11-D06A24F34466}"/>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225986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F402-FFF8-410C-99D0-5AE75CF64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F6CE9-32C7-448A-B6F2-69000B0E6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FB8E5-3F6A-4B9A-9769-22BCD7FD7A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F9E8D-4AB3-4F9E-A079-3D217280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10D46-5303-4769-A2E0-EE4DBE3632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43A28-D5BB-4E1D-9AB8-A1B012DC1F42}"/>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8" name="Footer Placeholder 7">
            <a:extLst>
              <a:ext uri="{FF2B5EF4-FFF2-40B4-BE49-F238E27FC236}">
                <a16:creationId xmlns:a16="http://schemas.microsoft.com/office/drawing/2014/main" id="{E7DC6751-54D7-4D5D-932A-568C08D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05C9AE-600B-4AB8-A1DD-C68732D56A4D}"/>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103758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622F-F6CC-4FD0-A30B-8D9432463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DBF47F-0B40-4812-8591-C6F7D3C91E12}"/>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4" name="Footer Placeholder 3">
            <a:extLst>
              <a:ext uri="{FF2B5EF4-FFF2-40B4-BE49-F238E27FC236}">
                <a16:creationId xmlns:a16="http://schemas.microsoft.com/office/drawing/2014/main" id="{A9790E70-AEDA-4417-9E44-759C927E21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D65851-6AD7-422C-80A3-A790F7D9CF30}"/>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3560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A55FB-96AC-40DE-9838-04A36E008116}"/>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3" name="Footer Placeholder 2">
            <a:extLst>
              <a:ext uri="{FF2B5EF4-FFF2-40B4-BE49-F238E27FC236}">
                <a16:creationId xmlns:a16="http://schemas.microsoft.com/office/drawing/2014/main" id="{DF1DFD88-93B4-4483-B714-8DDD2B7CC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43254-9D00-46AD-861D-692D79F7A3C5}"/>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291917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5ECD-1857-4E02-9E7A-86C42A50A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53B4F-6EDA-468B-BBE1-A33EF25A4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369DC8-B7E1-433C-9F1E-530314A8D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ED7E32-B55F-4F51-B688-F85D6F8C8429}"/>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6" name="Footer Placeholder 5">
            <a:extLst>
              <a:ext uri="{FF2B5EF4-FFF2-40B4-BE49-F238E27FC236}">
                <a16:creationId xmlns:a16="http://schemas.microsoft.com/office/drawing/2014/main" id="{C5AA0B15-03BF-46B7-910A-4B0ABEA50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A218C-F790-4991-94F1-FE352B2D9F18}"/>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336445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04D8-271F-490F-9DB0-2CEB79D12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EBC021-83DF-4D28-B4EE-D3A3BE04A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BB86CC-D935-4DEF-85D2-B51776012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A3EA25-2254-4DEF-A18E-3724FD597EB8}"/>
              </a:ext>
            </a:extLst>
          </p:cNvPr>
          <p:cNvSpPr>
            <a:spLocks noGrp="1"/>
          </p:cNvSpPr>
          <p:nvPr>
            <p:ph type="dt" sz="half" idx="10"/>
          </p:nvPr>
        </p:nvSpPr>
        <p:spPr/>
        <p:txBody>
          <a:bodyPr/>
          <a:lstStyle/>
          <a:p>
            <a:fld id="{A6666522-2F8D-43C1-A431-ACCA105E01B6}" type="datetimeFigureOut">
              <a:rPr lang="en-US" smtClean="0"/>
              <a:t>6/17/2020</a:t>
            </a:fld>
            <a:endParaRPr lang="en-US"/>
          </a:p>
        </p:txBody>
      </p:sp>
      <p:sp>
        <p:nvSpPr>
          <p:cNvPr id="6" name="Footer Placeholder 5">
            <a:extLst>
              <a:ext uri="{FF2B5EF4-FFF2-40B4-BE49-F238E27FC236}">
                <a16:creationId xmlns:a16="http://schemas.microsoft.com/office/drawing/2014/main" id="{6B0A96F1-AFFE-4723-9C9A-1E128B448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673D2-87D1-4507-8DC7-93DED2D470F6}"/>
              </a:ext>
            </a:extLst>
          </p:cNvPr>
          <p:cNvSpPr>
            <a:spLocks noGrp="1"/>
          </p:cNvSpPr>
          <p:nvPr>
            <p:ph type="sldNum" sz="quarter" idx="12"/>
          </p:nvPr>
        </p:nvSpPr>
        <p:spPr/>
        <p:txBody>
          <a:bodyPr/>
          <a:lstStyle/>
          <a:p>
            <a:fld id="{D4FD3877-A26E-47F1-866F-7A25AC2E9961}" type="slidenum">
              <a:rPr lang="en-US" smtClean="0"/>
              <a:t>‹#›</a:t>
            </a:fld>
            <a:endParaRPr lang="en-US"/>
          </a:p>
        </p:txBody>
      </p:sp>
    </p:spTree>
    <p:extLst>
      <p:ext uri="{BB962C8B-B14F-4D97-AF65-F5344CB8AC3E}">
        <p14:creationId xmlns:p14="http://schemas.microsoft.com/office/powerpoint/2010/main" val="338738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42B34-9828-4D2C-A9DE-F9E5BC056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45B8A-2981-48C6-BB08-01F4BA527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D0481-A956-4E82-B400-A27DB50AB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66522-2F8D-43C1-A431-ACCA105E01B6}" type="datetimeFigureOut">
              <a:rPr lang="en-US" smtClean="0"/>
              <a:t>6/17/2020</a:t>
            </a:fld>
            <a:endParaRPr lang="en-US"/>
          </a:p>
        </p:txBody>
      </p:sp>
      <p:sp>
        <p:nvSpPr>
          <p:cNvPr id="5" name="Footer Placeholder 4">
            <a:extLst>
              <a:ext uri="{FF2B5EF4-FFF2-40B4-BE49-F238E27FC236}">
                <a16:creationId xmlns:a16="http://schemas.microsoft.com/office/drawing/2014/main" id="{13FE5548-E792-4134-B17F-0329E2D70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CE3870-FC95-4B02-8E1F-81D867612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D3877-A26E-47F1-866F-7A25AC2E9961}" type="slidenum">
              <a:rPr lang="en-US" smtClean="0"/>
              <a:t>‹#›</a:t>
            </a:fld>
            <a:endParaRPr lang="en-US"/>
          </a:p>
        </p:txBody>
      </p:sp>
    </p:spTree>
    <p:extLst>
      <p:ext uri="{BB962C8B-B14F-4D97-AF65-F5344CB8AC3E}">
        <p14:creationId xmlns:p14="http://schemas.microsoft.com/office/powerpoint/2010/main" val="188723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FC493419-F0B5-483D-A304-339E97EFD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0591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2736" y="6550223"/>
            <a:ext cx="1219200" cy="307777"/>
          </a:xfrm>
          <a:prstGeom prst="rect">
            <a:avLst/>
          </a:prstGeom>
          <a:noFill/>
        </p:spPr>
        <p:txBody>
          <a:bodyPr wrap="square" rtlCol="0">
            <a:spAutoFit/>
          </a:bodyPr>
          <a:lstStyle/>
          <a:p>
            <a:r>
              <a:rPr lang="en-US" sz="1400" dirty="0">
                <a:solidFill>
                  <a:schemeClr val="bg1"/>
                </a:solidFill>
              </a:rPr>
              <a:t>Alma 5:39</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The Other Name</a:t>
            </a:r>
          </a:p>
        </p:txBody>
      </p:sp>
      <p:sp>
        <p:nvSpPr>
          <p:cNvPr id="2" name="Rectangle 1"/>
          <p:cNvSpPr/>
          <p:nvPr/>
        </p:nvSpPr>
        <p:spPr>
          <a:xfrm>
            <a:off x="1648132" y="1018122"/>
            <a:ext cx="7267268" cy="646331"/>
          </a:xfrm>
          <a:prstGeom prst="rect">
            <a:avLst/>
          </a:prstGeom>
        </p:spPr>
        <p:txBody>
          <a:bodyPr wrap="square">
            <a:spAutoFit/>
          </a:bodyPr>
          <a:lstStyle/>
          <a:p>
            <a:pPr fontAlgn="base"/>
            <a:r>
              <a:rPr lang="en-US" dirty="0">
                <a:solidFill>
                  <a:schemeClr val="bg1"/>
                </a:solidFill>
              </a:rPr>
              <a:t>No Man Can Serve Two Masters:</a:t>
            </a:r>
          </a:p>
          <a:p>
            <a:pPr fontAlgn="base"/>
            <a:r>
              <a:rPr lang="en-US" dirty="0">
                <a:solidFill>
                  <a:schemeClr val="bg1"/>
                </a:solidFill>
              </a:rPr>
              <a:t>Matthew 6:24 (scripture mastery)</a:t>
            </a:r>
          </a:p>
        </p:txBody>
      </p:sp>
      <p:sp>
        <p:nvSpPr>
          <p:cNvPr id="7" name="Rectangle 6"/>
          <p:cNvSpPr/>
          <p:nvPr/>
        </p:nvSpPr>
        <p:spPr>
          <a:xfrm>
            <a:off x="1648132" y="2413338"/>
            <a:ext cx="2771468" cy="646331"/>
          </a:xfrm>
          <a:prstGeom prst="rect">
            <a:avLst/>
          </a:prstGeom>
        </p:spPr>
        <p:txBody>
          <a:bodyPr wrap="square">
            <a:spAutoFit/>
          </a:bodyPr>
          <a:lstStyle/>
          <a:p>
            <a:pPr fontAlgn="base"/>
            <a:r>
              <a:rPr lang="en-US" dirty="0">
                <a:solidFill>
                  <a:schemeClr val="bg1"/>
                </a:solidFill>
              </a:rPr>
              <a:t>The Other Name is Satan</a:t>
            </a:r>
          </a:p>
          <a:p>
            <a:pPr fontAlgn="base"/>
            <a:r>
              <a:rPr lang="en-US" dirty="0">
                <a:solidFill>
                  <a:schemeClr val="bg1"/>
                </a:solidFill>
              </a:rPr>
              <a:t>A child of the devil</a:t>
            </a:r>
          </a:p>
        </p:txBody>
      </p:sp>
      <p:sp>
        <p:nvSpPr>
          <p:cNvPr id="8" name="Rectangle 7"/>
          <p:cNvSpPr/>
          <p:nvPr/>
        </p:nvSpPr>
        <p:spPr>
          <a:xfrm>
            <a:off x="7010401" y="2590801"/>
            <a:ext cx="3307017" cy="1200329"/>
          </a:xfrm>
          <a:prstGeom prst="rect">
            <a:avLst/>
          </a:prstGeom>
        </p:spPr>
        <p:txBody>
          <a:bodyPr wrap="square">
            <a:spAutoFit/>
          </a:bodyPr>
          <a:lstStyle/>
          <a:p>
            <a:pPr fontAlgn="base"/>
            <a:r>
              <a:rPr lang="en-US" dirty="0">
                <a:solidFill>
                  <a:schemeClr val="bg1"/>
                </a:solidFill>
              </a:rPr>
              <a:t>Like many others Cain received the fullness of the gospel then chose to deny it… making a bargain with Satan</a:t>
            </a:r>
          </a:p>
        </p:txBody>
      </p:sp>
      <p:sp>
        <p:nvSpPr>
          <p:cNvPr id="9" name="Rectangle 8"/>
          <p:cNvSpPr/>
          <p:nvPr/>
        </p:nvSpPr>
        <p:spPr>
          <a:xfrm>
            <a:off x="6477001" y="1341286"/>
            <a:ext cx="3786649" cy="923330"/>
          </a:xfrm>
          <a:prstGeom prst="rect">
            <a:avLst/>
          </a:prstGeom>
        </p:spPr>
        <p:txBody>
          <a:bodyPr wrap="square">
            <a:spAutoFit/>
          </a:bodyPr>
          <a:lstStyle/>
          <a:p>
            <a:pPr fontAlgn="base"/>
            <a:r>
              <a:rPr lang="en-US" dirty="0">
                <a:solidFill>
                  <a:schemeClr val="bg1"/>
                </a:solidFill>
              </a:rPr>
              <a:t>Cain takes upon himself the name of Perdition—</a:t>
            </a:r>
          </a:p>
          <a:p>
            <a:pPr fontAlgn="base"/>
            <a:r>
              <a:rPr lang="en-US" dirty="0">
                <a:solidFill>
                  <a:schemeClr val="bg1"/>
                </a:solidFill>
              </a:rPr>
              <a:t>Moses 5:24</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703871" y="4795897"/>
            <a:ext cx="7267268" cy="1754326"/>
          </a:xfrm>
          <a:prstGeom prst="rect">
            <a:avLst/>
          </a:prstGeom>
        </p:spPr>
        <p:txBody>
          <a:bodyPr wrap="square">
            <a:spAutoFit/>
          </a:bodyPr>
          <a:lstStyle/>
          <a:p>
            <a:pPr fontAlgn="base"/>
            <a:r>
              <a:rPr lang="en-US" dirty="0">
                <a:solidFill>
                  <a:schemeClr val="bg1"/>
                </a:solidFill>
              </a:rPr>
              <a:t>“Thus </a:t>
            </a:r>
            <a:r>
              <a:rPr lang="en-US" dirty="0" err="1">
                <a:solidFill>
                  <a:schemeClr val="bg1"/>
                </a:solidFill>
              </a:rPr>
              <a:t>saith</a:t>
            </a:r>
            <a:r>
              <a:rPr lang="en-US" dirty="0">
                <a:solidFill>
                  <a:schemeClr val="bg1"/>
                </a:solidFill>
              </a:rPr>
              <a:t> the Lord concerning all those who know my power, and have been made partakers thereof, and suffered themselves through the power of the devil to be overcome, and to deny the truth and defy my power—</a:t>
            </a:r>
          </a:p>
          <a:p>
            <a:pPr fontAlgn="base"/>
            <a:r>
              <a:rPr lang="en-US" dirty="0">
                <a:solidFill>
                  <a:schemeClr val="bg1"/>
                </a:solidFill>
              </a:rPr>
              <a:t>They are they who are the sons of perdition, of whom I say that it had been better for them never to have been born;” </a:t>
            </a:r>
          </a:p>
          <a:p>
            <a:pPr fontAlgn="base"/>
            <a:r>
              <a:rPr lang="en-US" dirty="0">
                <a:solidFill>
                  <a:schemeClr val="bg1"/>
                </a:solidFill>
              </a:rPr>
              <a:t>D&amp;C 76:31-32</a:t>
            </a:r>
          </a:p>
        </p:txBody>
      </p:sp>
      <p:grpSp>
        <p:nvGrpSpPr>
          <p:cNvPr id="16" name="Group 64"/>
          <p:cNvGrpSpPr/>
          <p:nvPr/>
        </p:nvGrpSpPr>
        <p:grpSpPr>
          <a:xfrm>
            <a:off x="5056483" y="2123387"/>
            <a:ext cx="1281022" cy="2514600"/>
            <a:chOff x="6014594" y="3657600"/>
            <a:chExt cx="1281022" cy="2514600"/>
          </a:xfrm>
        </p:grpSpPr>
        <p:sp>
          <p:nvSpPr>
            <p:cNvPr id="17" name="Oval 16"/>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88"/>
            <p:cNvGrpSpPr/>
            <p:nvPr/>
          </p:nvGrpSpPr>
          <p:grpSpPr>
            <a:xfrm>
              <a:off x="6773719" y="4511615"/>
              <a:ext cx="178160" cy="1493964"/>
              <a:chOff x="6629400" y="1447800"/>
              <a:chExt cx="806264" cy="3603319"/>
            </a:xfrm>
          </p:grpSpPr>
          <p:grpSp>
            <p:nvGrpSpPr>
              <p:cNvPr id="59" name="Group 79"/>
              <p:cNvGrpSpPr/>
              <p:nvPr/>
            </p:nvGrpSpPr>
            <p:grpSpPr>
              <a:xfrm>
                <a:off x="6629400" y="1447800"/>
                <a:ext cx="713825" cy="1174911"/>
                <a:chOff x="6629400" y="1447800"/>
                <a:chExt cx="713825" cy="1174911"/>
              </a:xfrm>
            </p:grpSpPr>
            <p:sp>
              <p:nvSpPr>
                <p:cNvPr id="68" name="Regular Pentagon 6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80"/>
              <p:cNvGrpSpPr/>
              <p:nvPr/>
            </p:nvGrpSpPr>
            <p:grpSpPr>
              <a:xfrm>
                <a:off x="6645639" y="2683240"/>
                <a:ext cx="713825" cy="1174911"/>
                <a:chOff x="6629400" y="1447800"/>
                <a:chExt cx="713825" cy="1174911"/>
              </a:xfrm>
            </p:grpSpPr>
            <p:sp>
              <p:nvSpPr>
                <p:cNvPr id="66" name="Regular Pentagon 6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gular Pentagon 6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3"/>
              <p:cNvGrpSpPr/>
              <p:nvPr/>
            </p:nvGrpSpPr>
            <p:grpSpPr>
              <a:xfrm>
                <a:off x="6721839" y="3876208"/>
                <a:ext cx="713825" cy="1174911"/>
                <a:chOff x="6629400" y="1447800"/>
                <a:chExt cx="713825" cy="1174911"/>
              </a:xfrm>
            </p:grpSpPr>
            <p:sp>
              <p:nvSpPr>
                <p:cNvPr id="64" name="Regular Pentagon 6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gular Pentagon 6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Quad Arrow 6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89"/>
            <p:cNvGrpSpPr/>
            <p:nvPr/>
          </p:nvGrpSpPr>
          <p:grpSpPr>
            <a:xfrm>
              <a:off x="6346711" y="4511615"/>
              <a:ext cx="178160" cy="1493964"/>
              <a:chOff x="6629400" y="1447800"/>
              <a:chExt cx="806264" cy="3603319"/>
            </a:xfrm>
          </p:grpSpPr>
          <p:grpSp>
            <p:nvGrpSpPr>
              <p:cNvPr id="48" name="Group 79"/>
              <p:cNvGrpSpPr/>
              <p:nvPr/>
            </p:nvGrpSpPr>
            <p:grpSpPr>
              <a:xfrm>
                <a:off x="6629400" y="1447800"/>
                <a:ext cx="713825" cy="1174911"/>
                <a:chOff x="6629400" y="1447800"/>
                <a:chExt cx="713825" cy="1174911"/>
              </a:xfrm>
            </p:grpSpPr>
            <p:sp>
              <p:nvSpPr>
                <p:cNvPr id="57" name="Regular Pentagon 5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gular Pentagon 5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80"/>
              <p:cNvGrpSpPr/>
              <p:nvPr/>
            </p:nvGrpSpPr>
            <p:grpSpPr>
              <a:xfrm>
                <a:off x="6645639" y="2683240"/>
                <a:ext cx="713825" cy="1174911"/>
                <a:chOff x="6629400" y="1447800"/>
                <a:chExt cx="713825" cy="1174911"/>
              </a:xfrm>
            </p:grpSpPr>
            <p:sp>
              <p:nvSpPr>
                <p:cNvPr id="55" name="Regular Pentagon 5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gular Pentagon 5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3"/>
              <p:cNvGrpSpPr/>
              <p:nvPr/>
            </p:nvGrpSpPr>
            <p:grpSpPr>
              <a:xfrm>
                <a:off x="6721839" y="3876208"/>
                <a:ext cx="713825" cy="1174911"/>
                <a:chOff x="6629400" y="1447800"/>
                <a:chExt cx="713825" cy="1174911"/>
              </a:xfrm>
            </p:grpSpPr>
            <p:sp>
              <p:nvSpPr>
                <p:cNvPr id="53" name="Regular Pentagon 5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Quad Arrow 5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01"/>
            <p:cNvGrpSpPr/>
            <p:nvPr/>
          </p:nvGrpSpPr>
          <p:grpSpPr>
            <a:xfrm rot="16355409">
              <a:off x="6559288" y="3284183"/>
              <a:ext cx="209602" cy="1100863"/>
              <a:chOff x="6629400" y="1447800"/>
              <a:chExt cx="806264" cy="3603319"/>
            </a:xfrm>
          </p:grpSpPr>
          <p:grpSp>
            <p:nvGrpSpPr>
              <p:cNvPr id="37" name="Group 79"/>
              <p:cNvGrpSpPr/>
              <p:nvPr/>
            </p:nvGrpSpPr>
            <p:grpSpPr>
              <a:xfrm>
                <a:off x="6629400" y="1447800"/>
                <a:ext cx="713825" cy="1174911"/>
                <a:chOff x="6629400" y="1447800"/>
                <a:chExt cx="713825" cy="1174911"/>
              </a:xfrm>
            </p:grpSpPr>
            <p:sp>
              <p:nvSpPr>
                <p:cNvPr id="46" name="Regular Pentagon 4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0"/>
              <p:cNvGrpSpPr/>
              <p:nvPr/>
            </p:nvGrpSpPr>
            <p:grpSpPr>
              <a:xfrm>
                <a:off x="6645639" y="2683240"/>
                <a:ext cx="713825" cy="1174911"/>
                <a:chOff x="6629400" y="1447800"/>
                <a:chExt cx="713825" cy="1174911"/>
              </a:xfrm>
            </p:grpSpPr>
            <p:sp>
              <p:nvSpPr>
                <p:cNvPr id="44" name="Regular Pentagon 4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3"/>
              <p:cNvGrpSpPr/>
              <p:nvPr/>
            </p:nvGrpSpPr>
            <p:grpSpPr>
              <a:xfrm>
                <a:off x="6721839" y="3876208"/>
                <a:ext cx="713825" cy="1174911"/>
                <a:chOff x="6629400" y="1447800"/>
                <a:chExt cx="713825" cy="1174911"/>
              </a:xfrm>
            </p:grpSpPr>
            <p:sp>
              <p:nvSpPr>
                <p:cNvPr id="42" name="Regular Pentagon 4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Quad Arrow 3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Moon 34"/>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55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80">
                                          <p:stCondLst>
                                            <p:cond delay="0"/>
                                          </p:stCondLst>
                                        </p:cTn>
                                        <p:tgtEl>
                                          <p:spTgt spid="16"/>
                                        </p:tgtEl>
                                      </p:cBhvr>
                                    </p:animEffect>
                                    <p:anim calcmode="lin" valueType="num">
                                      <p:cBhvr>
                                        <p:cTn id="1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 dur="26">
                                          <p:stCondLst>
                                            <p:cond delay="650"/>
                                          </p:stCondLst>
                                        </p:cTn>
                                        <p:tgtEl>
                                          <p:spTgt spid="16"/>
                                        </p:tgtEl>
                                      </p:cBhvr>
                                      <p:to x="100000" y="60000"/>
                                    </p:animScale>
                                    <p:animScale>
                                      <p:cBhvr>
                                        <p:cTn id="20" dur="166" decel="50000">
                                          <p:stCondLst>
                                            <p:cond delay="676"/>
                                          </p:stCondLst>
                                        </p:cTn>
                                        <p:tgtEl>
                                          <p:spTgt spid="16"/>
                                        </p:tgtEl>
                                      </p:cBhvr>
                                      <p:to x="100000" y="100000"/>
                                    </p:animScale>
                                    <p:animScale>
                                      <p:cBhvr>
                                        <p:cTn id="21" dur="26">
                                          <p:stCondLst>
                                            <p:cond delay="1312"/>
                                          </p:stCondLst>
                                        </p:cTn>
                                        <p:tgtEl>
                                          <p:spTgt spid="16"/>
                                        </p:tgtEl>
                                      </p:cBhvr>
                                      <p:to x="100000" y="80000"/>
                                    </p:animScale>
                                    <p:animScale>
                                      <p:cBhvr>
                                        <p:cTn id="22" dur="166" decel="50000">
                                          <p:stCondLst>
                                            <p:cond delay="1338"/>
                                          </p:stCondLst>
                                        </p:cTn>
                                        <p:tgtEl>
                                          <p:spTgt spid="16"/>
                                        </p:tgtEl>
                                      </p:cBhvr>
                                      <p:to x="100000" y="100000"/>
                                    </p:animScale>
                                    <p:animScale>
                                      <p:cBhvr>
                                        <p:cTn id="23" dur="26">
                                          <p:stCondLst>
                                            <p:cond delay="1642"/>
                                          </p:stCondLst>
                                        </p:cTn>
                                        <p:tgtEl>
                                          <p:spTgt spid="16"/>
                                        </p:tgtEl>
                                      </p:cBhvr>
                                      <p:to x="100000" y="90000"/>
                                    </p:animScale>
                                    <p:animScale>
                                      <p:cBhvr>
                                        <p:cTn id="24" dur="166" decel="50000">
                                          <p:stCondLst>
                                            <p:cond delay="1668"/>
                                          </p:stCondLst>
                                        </p:cTn>
                                        <p:tgtEl>
                                          <p:spTgt spid="16"/>
                                        </p:tgtEl>
                                      </p:cBhvr>
                                      <p:to x="100000" y="100000"/>
                                    </p:animScale>
                                    <p:animScale>
                                      <p:cBhvr>
                                        <p:cTn id="25" dur="26">
                                          <p:stCondLst>
                                            <p:cond delay="1808"/>
                                          </p:stCondLst>
                                        </p:cTn>
                                        <p:tgtEl>
                                          <p:spTgt spid="16"/>
                                        </p:tgtEl>
                                      </p:cBhvr>
                                      <p:to x="100000" y="95000"/>
                                    </p:animScale>
                                    <p:animScale>
                                      <p:cBhvr>
                                        <p:cTn id="26" dur="166" decel="50000">
                                          <p:stCondLst>
                                            <p:cond delay="1834"/>
                                          </p:stCondLst>
                                        </p:cTn>
                                        <p:tgtEl>
                                          <p:spTgt spid="1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228" y="6424243"/>
            <a:ext cx="1219200" cy="307777"/>
          </a:xfrm>
          <a:prstGeom prst="rect">
            <a:avLst/>
          </a:prstGeom>
          <a:noFill/>
        </p:spPr>
        <p:txBody>
          <a:bodyPr wrap="square" rtlCol="0">
            <a:spAutoFit/>
          </a:bodyPr>
          <a:lstStyle/>
          <a:p>
            <a:r>
              <a:rPr lang="en-US" sz="1400" dirty="0">
                <a:solidFill>
                  <a:schemeClr val="bg1"/>
                </a:solidFill>
              </a:rPr>
              <a:t>Alma 5:43-51</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By the Spirit of Prophecy</a:t>
            </a:r>
          </a:p>
        </p:txBody>
      </p:sp>
      <p:sp>
        <p:nvSpPr>
          <p:cNvPr id="2" name="Rectangle 1"/>
          <p:cNvSpPr/>
          <p:nvPr/>
        </p:nvSpPr>
        <p:spPr>
          <a:xfrm>
            <a:off x="710828" y="1597524"/>
            <a:ext cx="7267268" cy="4247317"/>
          </a:xfrm>
          <a:prstGeom prst="rect">
            <a:avLst/>
          </a:prstGeom>
        </p:spPr>
        <p:txBody>
          <a:bodyPr wrap="square">
            <a:spAutoFit/>
          </a:bodyPr>
          <a:lstStyle/>
          <a:p>
            <a:pPr fontAlgn="base"/>
            <a:r>
              <a:rPr lang="en-US" dirty="0">
                <a:solidFill>
                  <a:schemeClr val="bg1"/>
                </a:solidFill>
              </a:rPr>
              <a:t>Alma speaks in the ‘energy of my soul’</a:t>
            </a:r>
          </a:p>
          <a:p>
            <a:pPr fontAlgn="base"/>
            <a:endParaRPr lang="en-US" dirty="0">
              <a:solidFill>
                <a:schemeClr val="bg1"/>
              </a:solidFill>
            </a:endParaRPr>
          </a:p>
          <a:p>
            <a:pPr fontAlgn="base"/>
            <a:r>
              <a:rPr lang="en-US" dirty="0">
                <a:solidFill>
                  <a:schemeClr val="bg1"/>
                </a:solidFill>
              </a:rPr>
              <a:t>Alma speaks plainly (2 Nephi 25:28)</a:t>
            </a:r>
          </a:p>
          <a:p>
            <a:pPr fontAlgn="base"/>
            <a:endParaRPr lang="en-US" dirty="0">
              <a:solidFill>
                <a:schemeClr val="bg1"/>
              </a:solidFill>
            </a:endParaRPr>
          </a:p>
          <a:p>
            <a:pPr fontAlgn="base"/>
            <a:r>
              <a:rPr lang="en-US" dirty="0">
                <a:solidFill>
                  <a:schemeClr val="bg1"/>
                </a:solidFill>
              </a:rPr>
              <a:t>Alma speaks according to the Holy Order of God</a:t>
            </a:r>
          </a:p>
          <a:p>
            <a:pPr fontAlgn="base"/>
            <a:r>
              <a:rPr lang="en-US" dirty="0">
                <a:solidFill>
                  <a:schemeClr val="bg1"/>
                </a:solidFill>
              </a:rPr>
              <a:t>Alma is commanded to be a witness and bear </a:t>
            </a:r>
          </a:p>
          <a:p>
            <a:pPr fontAlgn="base"/>
            <a:r>
              <a:rPr lang="en-US" dirty="0">
                <a:solidFill>
                  <a:schemeClr val="bg1"/>
                </a:solidFill>
              </a:rPr>
              <a:t>testimony of the ‘things which are to come’</a:t>
            </a:r>
          </a:p>
          <a:p>
            <a:pPr fontAlgn="base"/>
            <a:endParaRPr lang="en-US" dirty="0">
              <a:solidFill>
                <a:schemeClr val="bg1"/>
              </a:solidFill>
            </a:endParaRPr>
          </a:p>
          <a:p>
            <a:pPr fontAlgn="base"/>
            <a:r>
              <a:rPr lang="en-US" dirty="0">
                <a:solidFill>
                  <a:schemeClr val="bg1"/>
                </a:solidFill>
              </a:rPr>
              <a:t>Alma testifies of fasting and prayer</a:t>
            </a:r>
          </a:p>
          <a:p>
            <a:pPr fontAlgn="base"/>
            <a:endParaRPr lang="en-US" dirty="0">
              <a:solidFill>
                <a:schemeClr val="bg1"/>
              </a:solidFill>
            </a:endParaRPr>
          </a:p>
          <a:p>
            <a:pPr fontAlgn="base"/>
            <a:r>
              <a:rPr lang="en-US" dirty="0">
                <a:solidFill>
                  <a:schemeClr val="bg1"/>
                </a:solidFill>
              </a:rPr>
              <a:t>Alma Speaks through the spirit of prophecy</a:t>
            </a:r>
          </a:p>
          <a:p>
            <a:pPr fontAlgn="base"/>
            <a:endParaRPr lang="en-US" dirty="0">
              <a:solidFill>
                <a:schemeClr val="bg1"/>
              </a:solidFill>
            </a:endParaRPr>
          </a:p>
          <a:p>
            <a:pPr fontAlgn="base"/>
            <a:r>
              <a:rPr lang="en-US" dirty="0">
                <a:solidFill>
                  <a:schemeClr val="bg1"/>
                </a:solidFill>
              </a:rPr>
              <a:t>Alma testifies of Jesus the Christ—coming to take away the sins of the world</a:t>
            </a:r>
          </a:p>
          <a:p>
            <a:pPr fontAlgn="base"/>
            <a:endParaRPr lang="en-US" dirty="0">
              <a:solidFill>
                <a:schemeClr val="bg1"/>
              </a:solidFill>
            </a:endParaRPr>
          </a:p>
          <a:p>
            <a:pPr fontAlgn="base"/>
            <a:r>
              <a:rPr lang="en-US" dirty="0">
                <a:solidFill>
                  <a:schemeClr val="bg1"/>
                </a:solidFill>
              </a:rPr>
              <a:t>Alma preaches of repentance</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91ECA80-A12C-44FA-8EC2-C7C891978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407" y="1162585"/>
            <a:ext cx="4514417" cy="3380899"/>
          </a:xfrm>
          <a:prstGeom prst="rect">
            <a:avLst/>
          </a:prstGeom>
        </p:spPr>
      </p:pic>
    </p:spTree>
    <p:extLst>
      <p:ext uri="{BB962C8B-B14F-4D97-AF65-F5344CB8AC3E}">
        <p14:creationId xmlns:p14="http://schemas.microsoft.com/office/powerpoint/2010/main" val="24989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1228" y="6424243"/>
            <a:ext cx="1219200" cy="307777"/>
          </a:xfrm>
          <a:prstGeom prst="rect">
            <a:avLst/>
          </a:prstGeom>
          <a:noFill/>
        </p:spPr>
        <p:txBody>
          <a:bodyPr wrap="square" rtlCol="0">
            <a:spAutoFit/>
          </a:bodyPr>
          <a:lstStyle/>
          <a:p>
            <a:r>
              <a:rPr lang="en-US" sz="1400" dirty="0">
                <a:solidFill>
                  <a:schemeClr val="bg1"/>
                </a:solidFill>
              </a:rPr>
              <a:t>Alma 5:43-51</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Fasting and Prayer</a:t>
            </a:r>
          </a:p>
        </p:txBody>
      </p:sp>
      <p:sp>
        <p:nvSpPr>
          <p:cNvPr id="2" name="Rectangle 1"/>
          <p:cNvSpPr/>
          <p:nvPr/>
        </p:nvSpPr>
        <p:spPr>
          <a:xfrm>
            <a:off x="3975555" y="4466240"/>
            <a:ext cx="7267268" cy="2246769"/>
          </a:xfrm>
          <a:prstGeom prst="rect">
            <a:avLst/>
          </a:prstGeom>
        </p:spPr>
        <p:txBody>
          <a:bodyPr wrap="square">
            <a:spAutoFit/>
          </a:bodyPr>
          <a:lstStyle/>
          <a:p>
            <a:pPr fontAlgn="base"/>
            <a:r>
              <a:rPr lang="en-US" sz="2000" dirty="0">
                <a:solidFill>
                  <a:schemeClr val="bg1"/>
                </a:solidFill>
              </a:rPr>
              <a:t>“When a man has the manifestation from the Holy Ghost, it leaves an indelible impression on his soul, one that is not easily erased. It is Spirit speaking to spirit, and it comes with convincing force. A manifestation of an angel, or even of the Son of God himself, would impress the eye and mind, and eventually become dimmed, but the impressions of the Holy Ghost sink deeper into the soul and are more difficult to erase” Joseph Fielding Smith</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ABBA327E-33E8-480C-A7ED-D4671A03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726" y="4860963"/>
            <a:ext cx="1095375" cy="1457325"/>
          </a:xfrm>
          <a:prstGeom prst="rect">
            <a:avLst/>
          </a:prstGeom>
        </p:spPr>
      </p:pic>
      <p:grpSp>
        <p:nvGrpSpPr>
          <p:cNvPr id="12" name="Group 3">
            <a:extLst>
              <a:ext uri="{FF2B5EF4-FFF2-40B4-BE49-F238E27FC236}">
                <a16:creationId xmlns:a16="http://schemas.microsoft.com/office/drawing/2014/main" id="{2F1CD93C-C8B1-42FF-A55D-48E99CC74810}"/>
              </a:ext>
            </a:extLst>
          </p:cNvPr>
          <p:cNvGrpSpPr/>
          <p:nvPr/>
        </p:nvGrpSpPr>
        <p:grpSpPr>
          <a:xfrm>
            <a:off x="968389" y="1396022"/>
            <a:ext cx="2031972" cy="2301261"/>
            <a:chOff x="71718" y="1120588"/>
            <a:chExt cx="3070535" cy="4572000"/>
          </a:xfrm>
        </p:grpSpPr>
        <p:grpSp>
          <p:nvGrpSpPr>
            <p:cNvPr id="13" name="Group 13">
              <a:extLst>
                <a:ext uri="{FF2B5EF4-FFF2-40B4-BE49-F238E27FC236}">
                  <a16:creationId xmlns:a16="http://schemas.microsoft.com/office/drawing/2014/main" id="{D76DB422-8C66-49ED-9596-73AB9A50883F}"/>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C3A857A0-DEAF-4E76-8F8C-33178AC0723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B6A4B934-81B3-415F-A05B-36B7A4DFF6B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12A87238-37AF-4D11-A59A-F4A53C04C82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D77EE1A0-D5E5-4CF6-B95C-768BCF8A935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BC6855C0-AC06-4BCE-95F7-862644E98EE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DDAC1E27-9204-4B00-8A9A-248B20BF0E4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318D4585-27FC-4647-BCB8-969C7F7C954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94E1837D-3FBF-467F-B3EE-28994FBE409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22336C55-2677-4A3B-99AC-49CAEEF51FE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7AC64A59-4945-4848-B142-6B954C94200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C8520A77-04D0-4E3D-9F9C-CE23AC9F261E}"/>
                </a:ext>
              </a:extLst>
            </p:cNvPr>
            <p:cNvSpPr txBox="1"/>
            <p:nvPr/>
          </p:nvSpPr>
          <p:spPr>
            <a:xfrm>
              <a:off x="762598" y="1254182"/>
              <a:ext cx="2379655" cy="3485384"/>
            </a:xfrm>
            <a:prstGeom prst="rect">
              <a:avLst/>
            </a:prstGeom>
            <a:noFill/>
          </p:spPr>
          <p:txBody>
            <a:bodyPr wrap="square" rtlCol="0">
              <a:spAutoFit/>
            </a:bodyPr>
            <a:lstStyle/>
            <a:p>
              <a:pPr algn="ctr"/>
              <a:r>
                <a:rPr lang="en-US" b="1" dirty="0"/>
                <a:t>Through fasting and prayer, we can invite the Holy Spirit to reveal truth to us.</a:t>
              </a:r>
              <a:endParaRPr lang="en-US" sz="1600" b="1" dirty="0">
                <a:solidFill>
                  <a:schemeClr val="bg2">
                    <a:lumMod val="25000"/>
                  </a:schemeClr>
                </a:solidFill>
                <a:latin typeface="Tempus Sans ITC" pitchFamily="82" charset="0"/>
              </a:endParaRPr>
            </a:p>
          </p:txBody>
        </p:sp>
      </p:grpSp>
      <p:pic>
        <p:nvPicPr>
          <p:cNvPr id="25" name="Picture 24">
            <a:extLst>
              <a:ext uri="{FF2B5EF4-FFF2-40B4-BE49-F238E27FC236}">
                <a16:creationId xmlns:a16="http://schemas.microsoft.com/office/drawing/2014/main" id="{41104CC7-6C9E-40DA-9447-4567EF7A1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380" y="1010531"/>
            <a:ext cx="4762500" cy="3333750"/>
          </a:xfrm>
          <a:prstGeom prst="rect">
            <a:avLst/>
          </a:prstGeom>
        </p:spPr>
      </p:pic>
    </p:spTree>
    <p:extLst>
      <p:ext uri="{BB962C8B-B14F-4D97-AF65-F5344CB8AC3E}">
        <p14:creationId xmlns:p14="http://schemas.microsoft.com/office/powerpoint/2010/main" val="41113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28800" y="1295401"/>
            <a:ext cx="4572000" cy="2031325"/>
          </a:xfrm>
          <a:prstGeom prst="rect">
            <a:avLst/>
          </a:prstGeom>
        </p:spPr>
        <p:txBody>
          <a:bodyPr>
            <a:spAutoFit/>
          </a:bodyPr>
          <a:lstStyle/>
          <a:p>
            <a:r>
              <a:rPr lang="en-US" dirty="0">
                <a:solidFill>
                  <a:schemeClr val="bg1"/>
                </a:solidFill>
              </a:rPr>
              <a:t>“…and I say unto you, that I know that Jesus Christ shall come, yea, the Son, the Only Begotten of the Father, full of grace, and mercy, and truth. And behold, it is he that cometh to take away the sins of the world, yea, the sins of every man who steadfastly believeth on his name.”</a:t>
            </a:r>
          </a:p>
        </p:txBody>
      </p:sp>
      <p:sp>
        <p:nvSpPr>
          <p:cNvPr id="4" name="TextBox 3"/>
          <p:cNvSpPr txBox="1"/>
          <p:nvPr/>
        </p:nvSpPr>
        <p:spPr>
          <a:xfrm>
            <a:off x="83127" y="6533391"/>
            <a:ext cx="1219200" cy="307777"/>
          </a:xfrm>
          <a:prstGeom prst="rect">
            <a:avLst/>
          </a:prstGeom>
          <a:noFill/>
        </p:spPr>
        <p:txBody>
          <a:bodyPr wrap="square" rtlCol="0">
            <a:spAutoFit/>
          </a:bodyPr>
          <a:lstStyle/>
          <a:p>
            <a:r>
              <a:rPr lang="en-US" sz="1400" dirty="0">
                <a:solidFill>
                  <a:schemeClr val="bg1"/>
                </a:solidFill>
              </a:rPr>
              <a:t>Alma 5:48</a:t>
            </a:r>
          </a:p>
        </p:txBody>
      </p:sp>
      <p:sp>
        <p:nvSpPr>
          <p:cNvPr id="5" name="TextBox 4"/>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Alma’s Testimony</a:t>
            </a:r>
          </a:p>
        </p:txBody>
      </p:sp>
      <p:sp>
        <p:nvSpPr>
          <p:cNvPr id="6" name="Rectangle 5"/>
          <p:cNvSpPr/>
          <p:nvPr/>
        </p:nvSpPr>
        <p:spPr>
          <a:xfrm>
            <a:off x="4554747" y="3429000"/>
            <a:ext cx="6542960" cy="2862322"/>
          </a:xfrm>
          <a:prstGeom prst="rect">
            <a:avLst/>
          </a:prstGeom>
        </p:spPr>
        <p:txBody>
          <a:bodyPr wrap="square">
            <a:spAutoFit/>
          </a:bodyPr>
          <a:lstStyle/>
          <a:p>
            <a:r>
              <a:rPr lang="en-US" dirty="0">
                <a:solidFill>
                  <a:schemeClr val="bg1"/>
                </a:solidFill>
              </a:rPr>
              <a:t>“Individual, personal testimony of gospel truth, particularly the divine life and mission of the Lord Jesus Christ, is essential to our eternal life. … In other words, life eternal is predicated upon our own individual, personal knowledge of our Father in Heaven and His Holy Son. Simply knowing about them is not enough. </a:t>
            </a:r>
          </a:p>
          <a:p>
            <a:endParaRPr lang="en-US" dirty="0">
              <a:solidFill>
                <a:schemeClr val="bg1"/>
              </a:solidFill>
            </a:endParaRPr>
          </a:p>
          <a:p>
            <a:r>
              <a:rPr lang="en-US" dirty="0">
                <a:solidFill>
                  <a:schemeClr val="bg1"/>
                </a:solidFill>
              </a:rPr>
              <a:t>We must have personal, spiritual experiences to anchor us. </a:t>
            </a:r>
          </a:p>
          <a:p>
            <a:r>
              <a:rPr lang="en-US" dirty="0">
                <a:solidFill>
                  <a:schemeClr val="bg1"/>
                </a:solidFill>
              </a:rPr>
              <a:t>These come through seeking them in the same intense, single-minded way that a hungry person seeks food”  </a:t>
            </a:r>
          </a:p>
          <a:p>
            <a:r>
              <a:rPr lang="en-US" dirty="0">
                <a:solidFill>
                  <a:schemeClr val="bg1"/>
                </a:solidFill>
              </a:rPr>
              <a:t>Elder M. Russell Ballard </a:t>
            </a:r>
          </a:p>
        </p:txBody>
      </p:sp>
      <p:pic>
        <p:nvPicPr>
          <p:cNvPr id="9" name="Picture 8">
            <a:extLst>
              <a:ext uri="{FF2B5EF4-FFF2-40B4-BE49-F238E27FC236}">
                <a16:creationId xmlns:a16="http://schemas.microsoft.com/office/drawing/2014/main" id="{4A511109-5A19-432D-A85C-9A340AEDE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11" y="3604005"/>
            <a:ext cx="3882303" cy="2718700"/>
          </a:xfrm>
          <a:prstGeom prst="rect">
            <a:avLst/>
          </a:prstGeom>
        </p:spPr>
      </p:pic>
      <p:pic>
        <p:nvPicPr>
          <p:cNvPr id="11" name="Picture 10">
            <a:extLst>
              <a:ext uri="{FF2B5EF4-FFF2-40B4-BE49-F238E27FC236}">
                <a16:creationId xmlns:a16="http://schemas.microsoft.com/office/drawing/2014/main" id="{2CBE997B-078D-461C-B3A1-8C9755C6E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287" y="1130542"/>
            <a:ext cx="2812040" cy="1855367"/>
          </a:xfrm>
          <a:prstGeom prst="rect">
            <a:avLst/>
          </a:prstGeom>
        </p:spPr>
      </p:pic>
      <p:pic>
        <p:nvPicPr>
          <p:cNvPr id="13" name="Picture 12">
            <a:extLst>
              <a:ext uri="{FF2B5EF4-FFF2-40B4-BE49-F238E27FC236}">
                <a16:creationId xmlns:a16="http://schemas.microsoft.com/office/drawing/2014/main" id="{8E62691A-EABD-48A4-AC1A-FC956C102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0385" y="5244860"/>
            <a:ext cx="1145011" cy="1433416"/>
          </a:xfrm>
          <a:prstGeom prst="rect">
            <a:avLst/>
          </a:prstGeom>
        </p:spPr>
      </p:pic>
    </p:spTree>
    <p:extLst>
      <p:ext uri="{BB962C8B-B14F-4D97-AF65-F5344CB8AC3E}">
        <p14:creationId xmlns:p14="http://schemas.microsoft.com/office/powerpoint/2010/main" val="32804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0" y="6550223"/>
            <a:ext cx="2971800" cy="307777"/>
          </a:xfrm>
          <a:prstGeom prst="rect">
            <a:avLst/>
          </a:prstGeom>
          <a:noFill/>
        </p:spPr>
        <p:txBody>
          <a:bodyPr wrap="square" rtlCol="0">
            <a:spAutoFit/>
          </a:bodyPr>
          <a:lstStyle/>
          <a:p>
            <a:r>
              <a:rPr lang="en-US" sz="1400" dirty="0">
                <a:solidFill>
                  <a:schemeClr val="bg1"/>
                </a:solidFill>
              </a:rPr>
              <a:t>Alma 5:52  JFM and RLM</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Unquenchable Fire</a:t>
            </a:r>
          </a:p>
        </p:txBody>
      </p:sp>
      <p:sp>
        <p:nvSpPr>
          <p:cNvPr id="2" name="Rectangle 1"/>
          <p:cNvSpPr/>
          <p:nvPr/>
        </p:nvSpPr>
        <p:spPr>
          <a:xfrm>
            <a:off x="5638800" y="1905001"/>
            <a:ext cx="4343400" cy="2585323"/>
          </a:xfrm>
          <a:prstGeom prst="rect">
            <a:avLst/>
          </a:prstGeom>
        </p:spPr>
        <p:txBody>
          <a:bodyPr wrap="square">
            <a:spAutoFit/>
          </a:bodyPr>
          <a:lstStyle/>
          <a:p>
            <a:pPr fontAlgn="base"/>
            <a:r>
              <a:rPr lang="en-US" dirty="0">
                <a:solidFill>
                  <a:schemeClr val="bg1"/>
                </a:solidFill>
              </a:rPr>
              <a:t>“Nevertheless, it is not written that there shall be no end to this torment, but it is written </a:t>
            </a:r>
            <a:r>
              <a:rPr lang="en-US" i="1" dirty="0">
                <a:solidFill>
                  <a:schemeClr val="bg1"/>
                </a:solidFill>
              </a:rPr>
              <a:t>endless torment.</a:t>
            </a:r>
            <a:endParaRPr lang="en-US" dirty="0">
              <a:solidFill>
                <a:schemeClr val="bg1"/>
              </a:solidFill>
            </a:endParaRPr>
          </a:p>
          <a:p>
            <a:pPr fontAlgn="base"/>
            <a:r>
              <a:rPr lang="en-US" dirty="0">
                <a:solidFill>
                  <a:schemeClr val="bg1"/>
                </a:solidFill>
              </a:rPr>
              <a:t>Again, it is written </a:t>
            </a:r>
            <a:r>
              <a:rPr lang="en-US" i="1" dirty="0">
                <a:solidFill>
                  <a:schemeClr val="bg1"/>
                </a:solidFill>
              </a:rPr>
              <a:t>eternal damnation;</a:t>
            </a:r>
            <a:r>
              <a:rPr lang="en-US" dirty="0">
                <a:solidFill>
                  <a:schemeClr val="bg1"/>
                </a:solidFill>
              </a:rPr>
              <a:t> wherefore it is more express than other scriptures, that it might work upon the hearts of the children of men, altogether for my name’s glory.”</a:t>
            </a:r>
          </a:p>
          <a:p>
            <a:pPr fontAlgn="base"/>
            <a:r>
              <a:rPr lang="en-US" dirty="0">
                <a:solidFill>
                  <a:schemeClr val="bg1"/>
                </a:solidFill>
              </a:rPr>
              <a:t>D&amp;C 19:6-7</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325115" y="994205"/>
            <a:ext cx="5728584" cy="369332"/>
          </a:xfrm>
          <a:prstGeom prst="rect">
            <a:avLst/>
          </a:prstGeom>
        </p:spPr>
        <p:txBody>
          <a:bodyPr wrap="square">
            <a:spAutoFit/>
          </a:bodyPr>
          <a:lstStyle/>
          <a:p>
            <a:r>
              <a:rPr lang="en-US" dirty="0">
                <a:solidFill>
                  <a:schemeClr val="bg1"/>
                </a:solidFill>
              </a:rPr>
              <a:t>“Only sons of Perdition are damned forever in darkness.”</a:t>
            </a:r>
          </a:p>
        </p:txBody>
      </p:sp>
      <p:sp>
        <p:nvSpPr>
          <p:cNvPr id="9" name="Rectangle 8"/>
          <p:cNvSpPr/>
          <p:nvPr/>
        </p:nvSpPr>
        <p:spPr>
          <a:xfrm>
            <a:off x="434542" y="4899775"/>
            <a:ext cx="4083917" cy="923330"/>
          </a:xfrm>
          <a:prstGeom prst="rect">
            <a:avLst/>
          </a:prstGeom>
        </p:spPr>
        <p:txBody>
          <a:bodyPr wrap="square">
            <a:spAutoFit/>
          </a:bodyPr>
          <a:lstStyle/>
          <a:p>
            <a:pPr fontAlgn="base"/>
            <a:r>
              <a:rPr lang="en-US" dirty="0">
                <a:solidFill>
                  <a:schemeClr val="bg1"/>
                </a:solidFill>
              </a:rPr>
              <a:t>“Those who will eventually  inherit the </a:t>
            </a:r>
            <a:r>
              <a:rPr lang="en-US" dirty="0" err="1">
                <a:solidFill>
                  <a:schemeClr val="bg1"/>
                </a:solidFill>
              </a:rPr>
              <a:t>telestial</a:t>
            </a:r>
            <a:r>
              <a:rPr lang="en-US" dirty="0">
                <a:solidFill>
                  <a:schemeClr val="bg1"/>
                </a:solidFill>
              </a:rPr>
              <a:t> kingdom suffer and repent in hell after death” </a:t>
            </a:r>
          </a:p>
        </p:txBody>
      </p:sp>
      <p:sp>
        <p:nvSpPr>
          <p:cNvPr id="11" name="Rectangle 10"/>
          <p:cNvSpPr/>
          <p:nvPr/>
        </p:nvSpPr>
        <p:spPr>
          <a:xfrm>
            <a:off x="5770092" y="5031788"/>
            <a:ext cx="4647403" cy="1477328"/>
          </a:xfrm>
          <a:prstGeom prst="rect">
            <a:avLst/>
          </a:prstGeom>
        </p:spPr>
        <p:txBody>
          <a:bodyPr wrap="square">
            <a:spAutoFit/>
          </a:bodyPr>
          <a:lstStyle/>
          <a:p>
            <a:pPr fontAlgn="base"/>
            <a:r>
              <a:rPr lang="en-US" dirty="0">
                <a:solidFill>
                  <a:schemeClr val="bg1"/>
                </a:solidFill>
              </a:rPr>
              <a:t>“A man is his own tormentor and his own condemner….The torment in disappointment in the mind of man is as exquisite as a lake with fire and brimstone…”</a:t>
            </a:r>
          </a:p>
          <a:p>
            <a:pPr fontAlgn="base"/>
            <a:r>
              <a:rPr lang="en-US" dirty="0">
                <a:solidFill>
                  <a:schemeClr val="bg1"/>
                </a:solidFill>
              </a:rPr>
              <a:t>Joseph Smith</a:t>
            </a:r>
          </a:p>
        </p:txBody>
      </p:sp>
      <p:pic>
        <p:nvPicPr>
          <p:cNvPr id="12" name="Picture 11">
            <a:extLst>
              <a:ext uri="{FF2B5EF4-FFF2-40B4-BE49-F238E27FC236}">
                <a16:creationId xmlns:a16="http://schemas.microsoft.com/office/drawing/2014/main" id="{F81DB532-8D47-49C8-9E5F-7317E52F6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21" y="1508000"/>
            <a:ext cx="4322675" cy="3247312"/>
          </a:xfrm>
          <a:prstGeom prst="rect">
            <a:avLst/>
          </a:prstGeom>
        </p:spPr>
      </p:pic>
      <p:pic>
        <p:nvPicPr>
          <p:cNvPr id="14" name="Picture 13">
            <a:extLst>
              <a:ext uri="{FF2B5EF4-FFF2-40B4-BE49-F238E27FC236}">
                <a16:creationId xmlns:a16="http://schemas.microsoft.com/office/drawing/2014/main" id="{A0D3657D-DB90-44AA-BA23-F6FE8B57B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20" y="4623298"/>
            <a:ext cx="1403563" cy="1926925"/>
          </a:xfrm>
          <a:prstGeom prst="rect">
            <a:avLst/>
          </a:prstGeom>
        </p:spPr>
      </p:pic>
    </p:spTree>
    <p:extLst>
      <p:ext uri="{BB962C8B-B14F-4D97-AF65-F5344CB8AC3E}">
        <p14:creationId xmlns:p14="http://schemas.microsoft.com/office/powerpoint/2010/main" val="26980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0" y="6550223"/>
            <a:ext cx="2971800" cy="307777"/>
          </a:xfrm>
          <a:prstGeom prst="rect">
            <a:avLst/>
          </a:prstGeom>
          <a:noFill/>
        </p:spPr>
        <p:txBody>
          <a:bodyPr wrap="square" rtlCol="0">
            <a:spAutoFit/>
          </a:bodyPr>
          <a:lstStyle/>
          <a:p>
            <a:r>
              <a:rPr lang="en-US" sz="1400" dirty="0">
                <a:solidFill>
                  <a:schemeClr val="bg1"/>
                </a:solidFill>
              </a:rPr>
              <a:t>Alma 5:52  JFM and RLM</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Tree-Metaphor</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986800B-5BF0-4D39-B737-FE16D7B7A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784" y="1363537"/>
            <a:ext cx="4704473" cy="4704473"/>
          </a:xfrm>
          <a:prstGeom prst="ellipse">
            <a:avLst/>
          </a:prstGeom>
          <a:ln>
            <a:noFill/>
          </a:ln>
          <a:effectLst>
            <a:softEdge rad="112500"/>
          </a:effectLst>
        </p:spPr>
      </p:pic>
      <p:sp>
        <p:nvSpPr>
          <p:cNvPr id="15" name="TextBox 14">
            <a:extLst>
              <a:ext uri="{FF2B5EF4-FFF2-40B4-BE49-F238E27FC236}">
                <a16:creationId xmlns:a16="http://schemas.microsoft.com/office/drawing/2014/main" id="{419D3B90-81DE-4FEE-AFB9-43458175A914}"/>
              </a:ext>
            </a:extLst>
          </p:cNvPr>
          <p:cNvSpPr txBox="1"/>
          <p:nvPr/>
        </p:nvSpPr>
        <p:spPr>
          <a:xfrm>
            <a:off x="1204435" y="2205743"/>
            <a:ext cx="1491343" cy="523220"/>
          </a:xfrm>
          <a:prstGeom prst="rect">
            <a:avLst/>
          </a:prstGeom>
          <a:noFill/>
        </p:spPr>
        <p:txBody>
          <a:bodyPr wrap="square" rtlCol="0">
            <a:spAutoFit/>
          </a:bodyPr>
          <a:lstStyle/>
          <a:p>
            <a:r>
              <a:rPr lang="en-US" sz="2800" dirty="0">
                <a:solidFill>
                  <a:schemeClr val="bg1"/>
                </a:solidFill>
              </a:rPr>
              <a:t>People</a:t>
            </a:r>
          </a:p>
        </p:txBody>
      </p:sp>
      <p:sp>
        <p:nvSpPr>
          <p:cNvPr id="16" name="Arrow: Right 15">
            <a:extLst>
              <a:ext uri="{FF2B5EF4-FFF2-40B4-BE49-F238E27FC236}">
                <a16:creationId xmlns:a16="http://schemas.microsoft.com/office/drawing/2014/main" id="{00DA566A-9C7A-4AD5-8E74-3C965BFDC58E}"/>
              </a:ext>
            </a:extLst>
          </p:cNvPr>
          <p:cNvSpPr/>
          <p:nvPr/>
        </p:nvSpPr>
        <p:spPr>
          <a:xfrm>
            <a:off x="2612571" y="2351314"/>
            <a:ext cx="1208315" cy="3077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1A88E23-C0B1-4A3B-BC5A-852ED6C5399F}"/>
              </a:ext>
            </a:extLst>
          </p:cNvPr>
          <p:cNvSpPr txBox="1"/>
          <p:nvPr/>
        </p:nvSpPr>
        <p:spPr>
          <a:xfrm>
            <a:off x="1219894" y="4127603"/>
            <a:ext cx="2337890" cy="954107"/>
          </a:xfrm>
          <a:prstGeom prst="rect">
            <a:avLst/>
          </a:prstGeom>
          <a:noFill/>
        </p:spPr>
        <p:txBody>
          <a:bodyPr wrap="square" rtlCol="0">
            <a:spAutoFit/>
          </a:bodyPr>
          <a:lstStyle/>
          <a:p>
            <a:pPr algn="ctr"/>
            <a:r>
              <a:rPr lang="en-US" sz="2800" dirty="0">
                <a:solidFill>
                  <a:schemeClr val="bg1"/>
                </a:solidFill>
              </a:rPr>
              <a:t>Source and supplier</a:t>
            </a:r>
          </a:p>
        </p:txBody>
      </p:sp>
      <p:sp>
        <p:nvSpPr>
          <p:cNvPr id="18" name="Arrow: Right 17">
            <a:extLst>
              <a:ext uri="{FF2B5EF4-FFF2-40B4-BE49-F238E27FC236}">
                <a16:creationId xmlns:a16="http://schemas.microsoft.com/office/drawing/2014/main" id="{F0BAF352-90EA-4320-BDCB-301730559929}"/>
              </a:ext>
            </a:extLst>
          </p:cNvPr>
          <p:cNvSpPr/>
          <p:nvPr/>
        </p:nvSpPr>
        <p:spPr>
          <a:xfrm>
            <a:off x="3308786" y="4612614"/>
            <a:ext cx="1208315" cy="3077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09411B2-6C3C-4093-B4A8-13E73177D863}"/>
              </a:ext>
            </a:extLst>
          </p:cNvPr>
          <p:cNvGrpSpPr/>
          <p:nvPr/>
        </p:nvGrpSpPr>
        <p:grpSpPr>
          <a:xfrm>
            <a:off x="3955829" y="3101285"/>
            <a:ext cx="417918" cy="518340"/>
            <a:chOff x="8170911" y="1985296"/>
            <a:chExt cx="690060" cy="855875"/>
          </a:xfrm>
        </p:grpSpPr>
        <p:sp>
          <p:nvSpPr>
            <p:cNvPr id="19" name="Oval 18">
              <a:extLst>
                <a:ext uri="{FF2B5EF4-FFF2-40B4-BE49-F238E27FC236}">
                  <a16:creationId xmlns:a16="http://schemas.microsoft.com/office/drawing/2014/main" id="{DD72746F-855B-44AB-B9FE-6B7D37C49199}"/>
                </a:ext>
              </a:extLst>
            </p:cNvPr>
            <p:cNvSpPr/>
            <p:nvPr/>
          </p:nvSpPr>
          <p:spPr>
            <a:xfrm>
              <a:off x="8262257" y="2205743"/>
              <a:ext cx="598714" cy="6354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Rounded 19">
              <a:extLst>
                <a:ext uri="{FF2B5EF4-FFF2-40B4-BE49-F238E27FC236}">
                  <a16:creationId xmlns:a16="http://schemas.microsoft.com/office/drawing/2014/main" id="{7DE1AB2A-FCE5-4C00-AE78-45B3E10CA978}"/>
                </a:ext>
              </a:extLst>
            </p:cNvPr>
            <p:cNvSpPr/>
            <p:nvPr/>
          </p:nvSpPr>
          <p:spPr>
            <a:xfrm>
              <a:off x="8511254" y="1985296"/>
              <a:ext cx="348343" cy="34834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Diagonal Corners Rounded 20">
              <a:extLst>
                <a:ext uri="{FF2B5EF4-FFF2-40B4-BE49-F238E27FC236}">
                  <a16:creationId xmlns:a16="http://schemas.microsoft.com/office/drawing/2014/main" id="{D9979550-187B-4FBF-9CE0-1C1FDADBEC97}"/>
                </a:ext>
              </a:extLst>
            </p:cNvPr>
            <p:cNvSpPr/>
            <p:nvPr/>
          </p:nvSpPr>
          <p:spPr>
            <a:xfrm rot="15041185">
              <a:off x="8170911" y="2004432"/>
              <a:ext cx="348343" cy="34834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B1025A1-72B8-41C1-AC95-FC75EE8A9F18}"/>
              </a:ext>
            </a:extLst>
          </p:cNvPr>
          <p:cNvSpPr txBox="1"/>
          <p:nvPr/>
        </p:nvSpPr>
        <p:spPr>
          <a:xfrm>
            <a:off x="327945" y="2962477"/>
            <a:ext cx="2337890" cy="954107"/>
          </a:xfrm>
          <a:prstGeom prst="rect">
            <a:avLst/>
          </a:prstGeom>
          <a:noFill/>
        </p:spPr>
        <p:txBody>
          <a:bodyPr wrap="square" rtlCol="0">
            <a:spAutoFit/>
          </a:bodyPr>
          <a:lstStyle/>
          <a:p>
            <a:pPr algn="ctr"/>
            <a:r>
              <a:rPr lang="en-US" sz="2800" dirty="0">
                <a:solidFill>
                  <a:schemeClr val="bg1"/>
                </a:solidFill>
              </a:rPr>
              <a:t>Works and Righteousness</a:t>
            </a:r>
          </a:p>
        </p:txBody>
      </p:sp>
      <p:sp>
        <p:nvSpPr>
          <p:cNvPr id="24" name="Arrow: Right 23">
            <a:extLst>
              <a:ext uri="{FF2B5EF4-FFF2-40B4-BE49-F238E27FC236}">
                <a16:creationId xmlns:a16="http://schemas.microsoft.com/office/drawing/2014/main" id="{DAEC6A86-E6DB-4B00-BE1A-423E15BE0C1D}"/>
              </a:ext>
            </a:extLst>
          </p:cNvPr>
          <p:cNvSpPr/>
          <p:nvPr/>
        </p:nvSpPr>
        <p:spPr>
          <a:xfrm>
            <a:off x="2642144" y="3360455"/>
            <a:ext cx="1208315" cy="3077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9CA6FC1-E4AC-4029-ABD0-97DC65B3F2A7}"/>
              </a:ext>
            </a:extLst>
          </p:cNvPr>
          <p:cNvSpPr txBox="1"/>
          <p:nvPr/>
        </p:nvSpPr>
        <p:spPr>
          <a:xfrm>
            <a:off x="8261237" y="1313740"/>
            <a:ext cx="3864723" cy="4832092"/>
          </a:xfrm>
          <a:prstGeom prst="rect">
            <a:avLst/>
          </a:prstGeom>
          <a:noFill/>
        </p:spPr>
        <p:txBody>
          <a:bodyPr wrap="square" rtlCol="0">
            <a:spAutoFit/>
          </a:bodyPr>
          <a:lstStyle/>
          <a:p>
            <a:r>
              <a:rPr lang="en-US" sz="2800" dirty="0">
                <a:solidFill>
                  <a:schemeClr val="bg1"/>
                </a:solidFill>
              </a:rPr>
              <a:t>“If the root be holy, so are the branches, but if the root system becomes corrupted by absorbing poisonous elements from its environment, then ‘the ax is laid at the root of the tree’ and it will have to be cut down and cast into the fire.”</a:t>
            </a:r>
          </a:p>
          <a:p>
            <a:r>
              <a:rPr lang="en-US" sz="1600" dirty="0">
                <a:solidFill>
                  <a:schemeClr val="bg1"/>
                </a:solidFill>
              </a:rPr>
              <a:t>Ogden and Skinner</a:t>
            </a:r>
          </a:p>
        </p:txBody>
      </p:sp>
    </p:spTree>
    <p:extLst>
      <p:ext uri="{BB962C8B-B14F-4D97-AF65-F5344CB8AC3E}">
        <p14:creationId xmlns:p14="http://schemas.microsoft.com/office/powerpoint/2010/main" val="1934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0-#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animBg="1"/>
      <p:bldP spid="23" grpId="0"/>
      <p:bldP spid="24"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91158" y="6472066"/>
            <a:ext cx="2971800" cy="307777"/>
          </a:xfrm>
          <a:prstGeom prst="rect">
            <a:avLst/>
          </a:prstGeom>
          <a:noFill/>
        </p:spPr>
        <p:txBody>
          <a:bodyPr wrap="square" rtlCol="0">
            <a:spAutoFit/>
          </a:bodyPr>
          <a:lstStyle/>
          <a:p>
            <a:r>
              <a:rPr lang="en-US" sz="1400" dirty="0">
                <a:solidFill>
                  <a:schemeClr val="bg1"/>
                </a:solidFill>
              </a:rPr>
              <a:t>Alma 5:57-62</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Touch Not</a:t>
            </a:r>
          </a:p>
        </p:txBody>
      </p:sp>
      <p:sp>
        <p:nvSpPr>
          <p:cNvPr id="2" name="Rectangle 1"/>
          <p:cNvSpPr/>
          <p:nvPr/>
        </p:nvSpPr>
        <p:spPr>
          <a:xfrm>
            <a:off x="8107752" y="1176307"/>
            <a:ext cx="3246133" cy="1415772"/>
          </a:xfrm>
          <a:prstGeom prst="rect">
            <a:avLst/>
          </a:prstGeom>
        </p:spPr>
        <p:txBody>
          <a:bodyPr wrap="square">
            <a:spAutoFit/>
          </a:bodyPr>
          <a:lstStyle/>
          <a:p>
            <a:pPr fontAlgn="base"/>
            <a:r>
              <a:rPr lang="en-US" dirty="0">
                <a:solidFill>
                  <a:schemeClr val="bg1"/>
                </a:solidFill>
              </a:rPr>
              <a:t>“Many a bitter tear is shed by those who thought it cute to flirt with sin or nibble at that which is forbidden”</a:t>
            </a:r>
          </a:p>
          <a:p>
            <a:pPr fontAlgn="base"/>
            <a:r>
              <a:rPr lang="en-US" sz="1400" dirty="0">
                <a:solidFill>
                  <a:schemeClr val="bg1"/>
                </a:solidFill>
              </a:rPr>
              <a:t>JFM and RLM</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5937" y="545203"/>
            <a:ext cx="2857500" cy="1200329"/>
          </a:xfrm>
          <a:prstGeom prst="rect">
            <a:avLst/>
          </a:prstGeom>
        </p:spPr>
        <p:txBody>
          <a:bodyPr wrap="square">
            <a:spAutoFit/>
          </a:bodyPr>
          <a:lstStyle/>
          <a:p>
            <a:r>
              <a:rPr lang="en-US" dirty="0">
                <a:solidFill>
                  <a:schemeClr val="bg1"/>
                </a:solidFill>
              </a:rPr>
              <a:t>Touch not unclean things—we cannot partake of forbidden fruit unless we first touch them</a:t>
            </a:r>
          </a:p>
        </p:txBody>
      </p:sp>
      <p:sp>
        <p:nvSpPr>
          <p:cNvPr id="11" name="Rectangle 10"/>
          <p:cNvSpPr/>
          <p:nvPr/>
        </p:nvSpPr>
        <p:spPr>
          <a:xfrm>
            <a:off x="448106" y="2582669"/>
            <a:ext cx="2714852" cy="1477328"/>
          </a:xfrm>
          <a:prstGeom prst="rect">
            <a:avLst/>
          </a:prstGeom>
        </p:spPr>
        <p:txBody>
          <a:bodyPr wrap="square">
            <a:spAutoFit/>
          </a:bodyPr>
          <a:lstStyle/>
          <a:p>
            <a:pPr fontAlgn="base"/>
            <a:r>
              <a:rPr lang="en-US" dirty="0">
                <a:solidFill>
                  <a:schemeClr val="bg1"/>
                </a:solidFill>
              </a:rPr>
              <a:t>“…leave it alone. Turn it off, walk away from it, burn it, erase it, destroy it… </a:t>
            </a:r>
          </a:p>
          <a:p>
            <a:pPr fontAlgn="base"/>
            <a:r>
              <a:rPr lang="en-US" dirty="0">
                <a:solidFill>
                  <a:schemeClr val="bg1"/>
                </a:solidFill>
              </a:rPr>
              <a:t>H. Burke Peterson</a:t>
            </a:r>
          </a:p>
        </p:txBody>
      </p:sp>
      <p:sp>
        <p:nvSpPr>
          <p:cNvPr id="12" name="Rectangle 11"/>
          <p:cNvSpPr/>
          <p:nvPr/>
        </p:nvSpPr>
        <p:spPr>
          <a:xfrm>
            <a:off x="5105400" y="4800601"/>
            <a:ext cx="5110521" cy="2031325"/>
          </a:xfrm>
          <a:prstGeom prst="rect">
            <a:avLst/>
          </a:prstGeom>
        </p:spPr>
        <p:txBody>
          <a:bodyPr wrap="square">
            <a:spAutoFit/>
          </a:bodyPr>
          <a:lstStyle/>
          <a:p>
            <a:pPr fontAlgn="base"/>
            <a:r>
              <a:rPr lang="en-US" dirty="0">
                <a:solidFill>
                  <a:schemeClr val="bg1"/>
                </a:solidFill>
              </a:rPr>
              <a:t>Throughout your life there may be times when you have gone places you never should have gone and done things you never should have done. If you will turn away from sin, you will be able one day to know the peace that comes from following the pathway of complete repentance.</a:t>
            </a:r>
          </a:p>
          <a:p>
            <a:pPr fontAlgn="base"/>
            <a:r>
              <a:rPr lang="en-US" sz="1400" dirty="0">
                <a:solidFill>
                  <a:schemeClr val="bg1"/>
                </a:solidFill>
              </a:rPr>
              <a:t>Pres. Boyd K. Packer</a:t>
            </a:r>
          </a:p>
        </p:txBody>
      </p:sp>
      <p:grpSp>
        <p:nvGrpSpPr>
          <p:cNvPr id="14" name="Group 13"/>
          <p:cNvGrpSpPr/>
          <p:nvPr/>
        </p:nvGrpSpPr>
        <p:grpSpPr>
          <a:xfrm>
            <a:off x="1947751" y="4343400"/>
            <a:ext cx="2590801" cy="1828800"/>
            <a:chOff x="1371600" y="1219200"/>
            <a:chExt cx="4800600" cy="3780503"/>
          </a:xfrm>
        </p:grpSpPr>
        <p:sp>
          <p:nvSpPr>
            <p:cNvPr id="15" name="Rounded Rectangle 14"/>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8BBD9F0D-03B0-4E1C-A513-54B5FB577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437" y="1145347"/>
            <a:ext cx="3886200" cy="2914650"/>
          </a:xfrm>
          <a:prstGeom prst="rect">
            <a:avLst/>
          </a:prstGeom>
        </p:spPr>
      </p:pic>
      <p:pic>
        <p:nvPicPr>
          <p:cNvPr id="19" name="Picture 18">
            <a:extLst>
              <a:ext uri="{FF2B5EF4-FFF2-40B4-BE49-F238E27FC236}">
                <a16:creationId xmlns:a16="http://schemas.microsoft.com/office/drawing/2014/main" id="{A88DEBDC-3C08-43B7-B60C-15F45F51B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874" y="5106109"/>
            <a:ext cx="1024744" cy="1277144"/>
          </a:xfrm>
          <a:prstGeom prst="rect">
            <a:avLst/>
          </a:prstGeom>
        </p:spPr>
      </p:pic>
    </p:spTree>
    <p:extLst>
      <p:ext uri="{BB962C8B-B14F-4D97-AF65-F5344CB8AC3E}">
        <p14:creationId xmlns:p14="http://schemas.microsoft.com/office/powerpoint/2010/main" val="11803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30586" y="6493185"/>
            <a:ext cx="2971800" cy="307777"/>
          </a:xfrm>
          <a:prstGeom prst="rect">
            <a:avLst/>
          </a:prstGeom>
          <a:noFill/>
        </p:spPr>
        <p:txBody>
          <a:bodyPr wrap="square" rtlCol="0">
            <a:spAutoFit/>
          </a:bodyPr>
          <a:lstStyle/>
          <a:p>
            <a:r>
              <a:rPr lang="en-US" sz="1400" dirty="0">
                <a:solidFill>
                  <a:schemeClr val="bg1"/>
                </a:solidFill>
              </a:rPr>
              <a:t>Alma 5:58</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The Book of Life</a:t>
            </a:r>
          </a:p>
        </p:txBody>
      </p:sp>
      <p:sp>
        <p:nvSpPr>
          <p:cNvPr id="2" name="Rectangle 1"/>
          <p:cNvSpPr/>
          <p:nvPr/>
        </p:nvSpPr>
        <p:spPr>
          <a:xfrm>
            <a:off x="5399139" y="1020580"/>
            <a:ext cx="5334000" cy="2031325"/>
          </a:xfrm>
          <a:prstGeom prst="rect">
            <a:avLst/>
          </a:prstGeom>
        </p:spPr>
        <p:txBody>
          <a:bodyPr wrap="square">
            <a:spAutoFit/>
          </a:bodyPr>
          <a:lstStyle/>
          <a:p>
            <a:pPr fontAlgn="base"/>
            <a:r>
              <a:rPr lang="en-US" i="1" dirty="0">
                <a:solidFill>
                  <a:schemeClr val="bg1"/>
                </a:solidFill>
              </a:rPr>
              <a:t>Revelations 20:12 John the Revelator</a:t>
            </a:r>
          </a:p>
          <a:p>
            <a:pPr fontAlgn="base"/>
            <a:r>
              <a:rPr lang="en-US" i="1" dirty="0">
                <a:solidFill>
                  <a:schemeClr val="bg1"/>
                </a:solidFill>
              </a:rPr>
              <a:t>“And I saw the dead, small and great, stand before God; and the books were opened; and another book was opened, which is the book of life; and the dead were judged out of those things which were</a:t>
            </a:r>
            <a:r>
              <a:rPr lang="en-US" i="1" baseline="30000" dirty="0">
                <a:solidFill>
                  <a:schemeClr val="bg1"/>
                </a:solidFill>
              </a:rPr>
              <a:t> </a:t>
            </a:r>
            <a:r>
              <a:rPr lang="en-US" i="1" dirty="0">
                <a:solidFill>
                  <a:schemeClr val="bg1"/>
                </a:solidFill>
              </a:rPr>
              <a:t>written in the books, according to their works.”</a:t>
            </a:r>
          </a:p>
          <a:p>
            <a:pPr fontAlgn="base"/>
            <a:r>
              <a:rPr lang="en-US" i="1" dirty="0">
                <a:solidFill>
                  <a:schemeClr val="bg1"/>
                </a:solidFill>
              </a:rPr>
              <a:t>D&amp;C 128:6</a:t>
            </a:r>
            <a:endParaRPr lang="en-US" dirty="0">
              <a:solidFill>
                <a:schemeClr val="bg1"/>
              </a:solidFill>
            </a:endParaRP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65149" y="1034569"/>
            <a:ext cx="3400426" cy="1477328"/>
          </a:xfrm>
          <a:prstGeom prst="rect">
            <a:avLst/>
          </a:prstGeom>
        </p:spPr>
        <p:txBody>
          <a:bodyPr wrap="square">
            <a:spAutoFit/>
          </a:bodyPr>
          <a:lstStyle/>
          <a:p>
            <a:r>
              <a:rPr lang="en-US" dirty="0">
                <a:solidFill>
                  <a:schemeClr val="bg1"/>
                </a:solidFill>
              </a:rPr>
              <a:t>Lamb’s book of Life—a record kept in heaven which contains the names of the faithful and an account of their righteous covenants, and deeds</a:t>
            </a:r>
          </a:p>
        </p:txBody>
      </p:sp>
      <p:sp>
        <p:nvSpPr>
          <p:cNvPr id="11" name="Rectangle 10"/>
          <p:cNvSpPr/>
          <p:nvPr/>
        </p:nvSpPr>
        <p:spPr>
          <a:xfrm>
            <a:off x="4346887" y="3436937"/>
            <a:ext cx="7463800" cy="2800767"/>
          </a:xfrm>
          <a:prstGeom prst="rect">
            <a:avLst/>
          </a:prstGeom>
        </p:spPr>
        <p:txBody>
          <a:bodyPr wrap="square">
            <a:spAutoFit/>
          </a:bodyPr>
          <a:lstStyle/>
          <a:p>
            <a:pPr fontAlgn="base"/>
            <a:r>
              <a:rPr lang="en-US" dirty="0">
                <a:solidFill>
                  <a:schemeClr val="bg1"/>
                </a:solidFill>
              </a:rPr>
              <a:t>You will discover in this quotation that the books were opened; and another book was opened, which was the book of life; but the dead were judged out of those things which were written in the books, according to their works; consequently, the books spoken of must be the books which contained the record of their works, and refer to the records which are kept on the earth. And the book which was the book of life is the record which is kept in heaven; the principle agreeing precisely with the doctrine which is commanded you in the revelation contained in the letter which I wrote to you previous to my leaving my place—that in all your recordings it may be recorded in heaven.</a:t>
            </a:r>
          </a:p>
          <a:p>
            <a:pPr fontAlgn="base"/>
            <a:r>
              <a:rPr lang="en-US" sz="1400" dirty="0">
                <a:solidFill>
                  <a:schemeClr val="bg1"/>
                </a:solidFill>
              </a:rPr>
              <a:t>D&amp;C 128:7</a:t>
            </a:r>
          </a:p>
        </p:txBody>
      </p:sp>
      <p:pic>
        <p:nvPicPr>
          <p:cNvPr id="9" name="Picture 8">
            <a:extLst>
              <a:ext uri="{FF2B5EF4-FFF2-40B4-BE49-F238E27FC236}">
                <a16:creationId xmlns:a16="http://schemas.microsoft.com/office/drawing/2014/main" id="{720D73FB-37AB-4619-9882-7ED3B8906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49" y="2921597"/>
            <a:ext cx="3400425" cy="3571587"/>
          </a:xfrm>
          <a:prstGeom prst="rect">
            <a:avLst/>
          </a:prstGeom>
        </p:spPr>
      </p:pic>
    </p:spTree>
    <p:extLst>
      <p:ext uri="{BB962C8B-B14F-4D97-AF65-F5344CB8AC3E}">
        <p14:creationId xmlns:p14="http://schemas.microsoft.com/office/powerpoint/2010/main" val="11834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dirty="0"/>
          </a:p>
        </p:txBody>
      </p:sp>
      <p:sp>
        <p:nvSpPr>
          <p:cNvPr id="5" name="TextBox 4"/>
          <p:cNvSpPr txBox="1"/>
          <p:nvPr/>
        </p:nvSpPr>
        <p:spPr>
          <a:xfrm>
            <a:off x="193675" y="6535859"/>
            <a:ext cx="2971800" cy="307777"/>
          </a:xfrm>
          <a:prstGeom prst="rect">
            <a:avLst/>
          </a:prstGeom>
          <a:noFill/>
        </p:spPr>
        <p:txBody>
          <a:bodyPr wrap="square" rtlCol="0">
            <a:spAutoFit/>
          </a:bodyPr>
          <a:lstStyle/>
          <a:p>
            <a:r>
              <a:rPr lang="en-US" sz="1400" dirty="0">
                <a:solidFill>
                  <a:schemeClr val="bg1"/>
                </a:solidFill>
              </a:rPr>
              <a:t>Alma 5:59-62</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Bring Unto His Fold</a:t>
            </a:r>
          </a:p>
        </p:txBody>
      </p:sp>
      <p:sp>
        <p:nvSpPr>
          <p:cNvPr id="2" name="Rectangle 1"/>
          <p:cNvSpPr/>
          <p:nvPr/>
        </p:nvSpPr>
        <p:spPr>
          <a:xfrm>
            <a:off x="6189407" y="924909"/>
            <a:ext cx="5531538" cy="2031325"/>
          </a:xfrm>
          <a:prstGeom prst="rect">
            <a:avLst/>
          </a:prstGeom>
        </p:spPr>
        <p:txBody>
          <a:bodyPr wrap="square">
            <a:spAutoFit/>
          </a:bodyPr>
          <a:lstStyle/>
          <a:p>
            <a:pPr fontAlgn="base"/>
            <a:r>
              <a:rPr lang="en-US" dirty="0">
                <a:solidFill>
                  <a:schemeClr val="bg1"/>
                </a:solidFill>
              </a:rPr>
              <a:t>“…and ye shall not forbid any man from coming unto you when ye shall meet together, but suffer them that they may come unto you and forbid them not;</a:t>
            </a:r>
          </a:p>
          <a:p>
            <a:pPr fontAlgn="base"/>
            <a:r>
              <a:rPr lang="en-US" dirty="0">
                <a:solidFill>
                  <a:schemeClr val="bg1"/>
                </a:solidFill>
              </a:rPr>
              <a:t>But ye shall pray for them, and shall not cast them out; and if it so be that they come unto you oft ye shall pray for them unto the Father, in my name.”</a:t>
            </a:r>
          </a:p>
          <a:p>
            <a:pPr fontAlgn="base"/>
            <a:r>
              <a:rPr lang="en-US" dirty="0">
                <a:solidFill>
                  <a:schemeClr val="bg1"/>
                </a:solidFill>
              </a:rPr>
              <a:t>3 Nephi 18:22-23</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02367" y="887881"/>
            <a:ext cx="2766258" cy="1754326"/>
          </a:xfrm>
          <a:prstGeom prst="rect">
            <a:avLst/>
          </a:prstGeom>
        </p:spPr>
        <p:txBody>
          <a:bodyPr wrap="square">
            <a:spAutoFit/>
          </a:bodyPr>
          <a:lstStyle/>
          <a:p>
            <a:r>
              <a:rPr lang="en-US" dirty="0">
                <a:solidFill>
                  <a:schemeClr val="bg1"/>
                </a:solidFill>
              </a:rPr>
              <a:t>Suffer no ravenous wolf to enter among you—The honest and sincere truth-seekers are always welcome in the congregation of the Saints.</a:t>
            </a:r>
          </a:p>
        </p:txBody>
      </p:sp>
      <p:sp>
        <p:nvSpPr>
          <p:cNvPr id="11" name="Rectangle 10"/>
          <p:cNvSpPr/>
          <p:nvPr/>
        </p:nvSpPr>
        <p:spPr>
          <a:xfrm>
            <a:off x="1831975" y="4303455"/>
            <a:ext cx="7391400" cy="2246769"/>
          </a:xfrm>
          <a:prstGeom prst="rect">
            <a:avLst/>
          </a:prstGeom>
        </p:spPr>
        <p:txBody>
          <a:bodyPr wrap="square">
            <a:spAutoFit/>
          </a:bodyPr>
          <a:lstStyle/>
          <a:p>
            <a:pPr fontAlgn="base"/>
            <a:r>
              <a:rPr lang="en-US" sz="2800" dirty="0">
                <a:solidFill>
                  <a:srgbClr val="FFFF00"/>
                </a:solidFill>
              </a:rPr>
              <a:t>Partakers of the tree of life</a:t>
            </a:r>
          </a:p>
          <a:p>
            <a:pPr fontAlgn="base"/>
            <a:endParaRPr lang="en-US" sz="2800" dirty="0">
              <a:solidFill>
                <a:srgbClr val="FFFF00"/>
              </a:solidFill>
            </a:endParaRPr>
          </a:p>
          <a:p>
            <a:pPr fontAlgn="base"/>
            <a:r>
              <a:rPr lang="en-US" sz="2800" dirty="0">
                <a:solidFill>
                  <a:srgbClr val="FFFF00"/>
                </a:solidFill>
              </a:rPr>
              <a:t>Christ is the tree of life. To be a partaker </a:t>
            </a:r>
          </a:p>
          <a:p>
            <a:pPr fontAlgn="base"/>
            <a:r>
              <a:rPr lang="en-US" sz="2800" dirty="0">
                <a:solidFill>
                  <a:srgbClr val="FFFF00"/>
                </a:solidFill>
              </a:rPr>
              <a:t>of the fruit of the tree of life is to feast upon the principle of salvation is taught and reveled by Him</a:t>
            </a:r>
          </a:p>
        </p:txBody>
      </p:sp>
      <p:pic>
        <p:nvPicPr>
          <p:cNvPr id="9" name="Picture 8">
            <a:extLst>
              <a:ext uri="{FF2B5EF4-FFF2-40B4-BE49-F238E27FC236}">
                <a16:creationId xmlns:a16="http://schemas.microsoft.com/office/drawing/2014/main" id="{213BBA97-BD07-4AB8-94F0-9050186DA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50" y="1018122"/>
            <a:ext cx="2990850" cy="3000375"/>
          </a:xfrm>
          <a:prstGeom prst="rect">
            <a:avLst/>
          </a:prstGeom>
        </p:spPr>
      </p:pic>
      <p:pic>
        <p:nvPicPr>
          <p:cNvPr id="13" name="Picture 12">
            <a:extLst>
              <a:ext uri="{FF2B5EF4-FFF2-40B4-BE49-F238E27FC236}">
                <a16:creationId xmlns:a16="http://schemas.microsoft.com/office/drawing/2014/main" id="{10CF0AC1-1643-4A6D-AFB7-0A66D7232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764" y="3129141"/>
            <a:ext cx="3603336" cy="2061443"/>
          </a:xfrm>
          <a:prstGeom prst="rect">
            <a:avLst/>
          </a:prstGeom>
        </p:spPr>
      </p:pic>
    </p:spTree>
    <p:extLst>
      <p:ext uri="{BB962C8B-B14F-4D97-AF65-F5344CB8AC3E}">
        <p14:creationId xmlns:p14="http://schemas.microsoft.com/office/powerpoint/2010/main" val="12070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8654" y="122416"/>
            <a:ext cx="8624456" cy="5355312"/>
          </a:xfrm>
          <a:prstGeom prst="rect">
            <a:avLst/>
          </a:prstGeom>
          <a:noFill/>
        </p:spPr>
        <p:txBody>
          <a:bodyPr wrap="square" rtlCol="0">
            <a:spAutoFit/>
          </a:bodyPr>
          <a:lstStyle/>
          <a:p>
            <a:r>
              <a:rPr lang="en-US" dirty="0">
                <a:solidFill>
                  <a:schemeClr val="bg1"/>
                </a:solidFill>
              </a:rPr>
              <a:t>Sources:</a:t>
            </a:r>
          </a:p>
          <a:p>
            <a:endParaRPr lang="en-US" dirty="0">
              <a:solidFill>
                <a:srgbClr val="FFFF00"/>
              </a:solidFill>
            </a:endParaRPr>
          </a:p>
          <a:p>
            <a:r>
              <a:rPr lang="en-US" dirty="0">
                <a:solidFill>
                  <a:schemeClr val="bg1"/>
                </a:solidFill>
              </a:rPr>
              <a:t>President Ezra Taft Benson (“A Call to the Priesthood: ‘Feed My Sheep,’” </a:t>
            </a:r>
            <a:r>
              <a:rPr lang="en-US" i="1" dirty="0">
                <a:solidFill>
                  <a:schemeClr val="bg1"/>
                </a:solidFill>
              </a:rPr>
              <a:t>Ensign,</a:t>
            </a:r>
            <a:r>
              <a:rPr lang="en-US" dirty="0">
                <a:solidFill>
                  <a:schemeClr val="bg1"/>
                </a:solidFill>
              </a:rPr>
              <a:t> May 1983, 43; see also John R. Lasater, “Shepherds of Israel,” </a:t>
            </a:r>
            <a:r>
              <a:rPr lang="en-US" i="1" dirty="0">
                <a:solidFill>
                  <a:schemeClr val="bg1"/>
                </a:solidFill>
              </a:rPr>
              <a:t>Ensign,</a:t>
            </a:r>
            <a:r>
              <a:rPr lang="en-US" dirty="0">
                <a:solidFill>
                  <a:schemeClr val="bg1"/>
                </a:solidFill>
              </a:rPr>
              <a:t> May 1988, 74–75).</a:t>
            </a:r>
          </a:p>
          <a:p>
            <a:r>
              <a:rPr lang="en-US" dirty="0">
                <a:solidFill>
                  <a:schemeClr val="bg1"/>
                </a:solidFill>
              </a:rPr>
              <a:t>President Ezra Taft Benson (“Born of God,” </a:t>
            </a:r>
            <a:r>
              <a:rPr lang="en-US" i="1" dirty="0">
                <a:solidFill>
                  <a:schemeClr val="bg1"/>
                </a:solidFill>
              </a:rPr>
              <a:t>Ensign,</a:t>
            </a:r>
            <a:r>
              <a:rPr lang="en-US" dirty="0">
                <a:solidFill>
                  <a:schemeClr val="bg1"/>
                </a:solidFill>
              </a:rPr>
              <a:t> Nov. 1985, 5, 6–7).</a:t>
            </a:r>
          </a:p>
          <a:p>
            <a:r>
              <a:rPr lang="en-US" dirty="0">
                <a:solidFill>
                  <a:schemeClr val="bg1"/>
                </a:solidFill>
              </a:rPr>
              <a:t>Joseph Fielding Smith, </a:t>
            </a:r>
            <a:r>
              <a:rPr lang="en-US" i="1" dirty="0">
                <a:solidFill>
                  <a:schemeClr val="bg1"/>
                </a:solidFill>
              </a:rPr>
              <a:t>Answers to Gospel Questions,</a:t>
            </a:r>
            <a:r>
              <a:rPr lang="en-US" dirty="0">
                <a:solidFill>
                  <a:schemeClr val="bg1"/>
                </a:solidFill>
              </a:rPr>
              <a:t> comp. Joseph Fielding Smith Jr. [1958], 2:151</a:t>
            </a:r>
          </a:p>
          <a:p>
            <a:r>
              <a:rPr lang="en-US" dirty="0">
                <a:solidFill>
                  <a:schemeClr val="bg1"/>
                </a:solidFill>
              </a:rPr>
              <a:t>Elder M. Russell Ballard (“Feasting at the Lord’s Table,” </a:t>
            </a:r>
            <a:r>
              <a:rPr lang="en-US" i="1" dirty="0">
                <a:solidFill>
                  <a:schemeClr val="bg1"/>
                </a:solidFill>
              </a:rPr>
              <a:t>Ensign,</a:t>
            </a:r>
            <a:r>
              <a:rPr lang="en-US" dirty="0">
                <a:solidFill>
                  <a:schemeClr val="bg1"/>
                </a:solidFill>
              </a:rPr>
              <a:t> May 1996, 80).</a:t>
            </a:r>
          </a:p>
          <a:p>
            <a:r>
              <a:rPr lang="en-US" dirty="0">
                <a:solidFill>
                  <a:schemeClr val="bg1"/>
                </a:solidFill>
              </a:rPr>
              <a:t>Joseph Smith </a:t>
            </a:r>
            <a:r>
              <a:rPr lang="en-US" i="1" dirty="0">
                <a:solidFill>
                  <a:schemeClr val="bg1"/>
                </a:solidFill>
              </a:rPr>
              <a:t>Teaching</a:t>
            </a:r>
            <a:r>
              <a:rPr lang="en-US" dirty="0">
                <a:solidFill>
                  <a:schemeClr val="bg1"/>
                </a:solidFill>
              </a:rPr>
              <a:t>s pg. 357</a:t>
            </a: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a:t>
            </a:r>
            <a:r>
              <a:rPr lang="en-US" i="1" dirty="0">
                <a:solidFill>
                  <a:schemeClr val="bg1"/>
                </a:solidFill>
              </a:rPr>
              <a:t>Doctrinal Commentary on the Book of Mormon </a:t>
            </a:r>
            <a:r>
              <a:rPr lang="en-US" dirty="0">
                <a:solidFill>
                  <a:schemeClr val="bg1"/>
                </a:solidFill>
              </a:rPr>
              <a:t>Vol. 3 pg. 44-45</a:t>
            </a:r>
          </a:p>
          <a:p>
            <a:pPr fontAlgn="base"/>
            <a:r>
              <a:rPr lang="en-US" dirty="0">
                <a:solidFill>
                  <a:schemeClr val="bg1"/>
                </a:solidFill>
              </a:rPr>
              <a:t>H. Burke Peterson “Touch Not the Evil Gift, nor the Unclean Thing” General Conf. Oct 1993</a:t>
            </a:r>
          </a:p>
          <a:p>
            <a:pPr fontAlgn="base"/>
            <a:r>
              <a:rPr lang="en-US" dirty="0">
                <a:solidFill>
                  <a:schemeClr val="bg1"/>
                </a:solidFill>
              </a:rPr>
              <a:t> President Boyd K. Packer The Atonement Gen. Conf. October 2012</a:t>
            </a:r>
          </a:p>
          <a:p>
            <a:pPr fontAlgn="base"/>
            <a:r>
              <a:rPr lang="en-US" dirty="0">
                <a:solidFill>
                  <a:schemeClr val="bg1"/>
                </a:solidFill>
              </a:rPr>
              <a:t>Joseph Fielding Smith </a:t>
            </a:r>
            <a:r>
              <a:rPr lang="en-US" i="1" dirty="0">
                <a:solidFill>
                  <a:schemeClr val="bg1"/>
                </a:solidFill>
              </a:rPr>
              <a:t>Doctrines of Salvation</a:t>
            </a:r>
            <a:r>
              <a:rPr lang="en-US" dirty="0">
                <a:solidFill>
                  <a:schemeClr val="bg1"/>
                </a:solidFill>
              </a:rPr>
              <a:t>, 2:28-29</a:t>
            </a:r>
          </a:p>
          <a:p>
            <a:pPr fontAlgn="base"/>
            <a:r>
              <a:rPr lang="en-US" dirty="0">
                <a:solidFill>
                  <a:schemeClr val="bg1"/>
                </a:solidFill>
              </a:rPr>
              <a:t>D. Kelly Ogden and Andrew Skinner </a:t>
            </a:r>
            <a:r>
              <a:rPr lang="en-US" i="1" dirty="0">
                <a:solidFill>
                  <a:schemeClr val="bg1"/>
                </a:solidFill>
              </a:rPr>
              <a:t>Book of Mormon</a:t>
            </a:r>
            <a:r>
              <a:rPr lang="en-US" dirty="0">
                <a:solidFill>
                  <a:schemeClr val="bg1"/>
                </a:solidFill>
              </a:rPr>
              <a:t> 1:395</a:t>
            </a:r>
          </a:p>
          <a:p>
            <a:pPr fontAlgn="base"/>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Footer Placeholder 14">
            <a:extLst>
              <a:ext uri="{FF2B5EF4-FFF2-40B4-BE49-F238E27FC236}">
                <a16:creationId xmlns:a16="http://schemas.microsoft.com/office/drawing/2014/main" id="{E80B2ADF-9D29-4BB6-8588-65A77096880A}"/>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6538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545" y="6396335"/>
            <a:ext cx="1219200" cy="307777"/>
          </a:xfrm>
          <a:prstGeom prst="rect">
            <a:avLst/>
          </a:prstGeom>
          <a:noFill/>
        </p:spPr>
        <p:txBody>
          <a:bodyPr wrap="square" rtlCol="0">
            <a:spAutoFit/>
          </a:bodyPr>
          <a:lstStyle/>
          <a:p>
            <a:r>
              <a:rPr lang="en-US" sz="1400" dirty="0">
                <a:solidFill>
                  <a:schemeClr val="bg1"/>
                </a:solidFill>
              </a:rPr>
              <a:t>Alma 5:37-38</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A Shepherd Has Called</a:t>
            </a:r>
          </a:p>
        </p:txBody>
      </p:sp>
      <p:sp>
        <p:nvSpPr>
          <p:cNvPr id="2" name="Rectangle 1"/>
          <p:cNvSpPr/>
          <p:nvPr/>
        </p:nvSpPr>
        <p:spPr>
          <a:xfrm>
            <a:off x="757837" y="1064287"/>
            <a:ext cx="4562168" cy="2862322"/>
          </a:xfrm>
          <a:prstGeom prst="rect">
            <a:avLst/>
          </a:prstGeom>
        </p:spPr>
        <p:txBody>
          <a:bodyPr wrap="square">
            <a:spAutoFit/>
          </a:bodyPr>
          <a:lstStyle/>
          <a:p>
            <a:pPr fontAlgn="base"/>
            <a:r>
              <a:rPr lang="en-US" sz="2000" i="1" dirty="0">
                <a:solidFill>
                  <a:schemeClr val="bg1"/>
                </a:solidFill>
              </a:rPr>
              <a:t>“O ye workers of iniquity; ye that are puffed up in the vain things of the world, ye that have professed to have known the ways of righteousness nevertheless have gone astray, as sheep having no shepherd, notwithstanding a shepherd hath called after you and is still calling after you, but ye will not hearken unto his voice!”</a:t>
            </a:r>
          </a:p>
        </p:txBody>
      </p:sp>
      <p:sp>
        <p:nvSpPr>
          <p:cNvPr id="7" name="Rectangle 6"/>
          <p:cNvSpPr/>
          <p:nvPr/>
        </p:nvSpPr>
        <p:spPr>
          <a:xfrm>
            <a:off x="3293708" y="4786040"/>
            <a:ext cx="6962329" cy="1631216"/>
          </a:xfrm>
          <a:prstGeom prst="rect">
            <a:avLst/>
          </a:prstGeom>
        </p:spPr>
        <p:txBody>
          <a:bodyPr wrap="square">
            <a:spAutoFit/>
          </a:bodyPr>
          <a:lstStyle/>
          <a:p>
            <a:pPr fontAlgn="base"/>
            <a:r>
              <a:rPr lang="en-US" sz="2000" i="1" dirty="0">
                <a:solidFill>
                  <a:schemeClr val="bg1"/>
                </a:solidFill>
              </a:rPr>
              <a:t>“Behold, I say unto you, that the good shepherd doth call you; yea, and in his own name he doth call you, which is the name of Christ; and if ye will not hearken unto the voice of the good shepherd, to the name by which ye are called, behold, ye are not the sheep of the good shepherd.”</a:t>
            </a:r>
          </a:p>
        </p:txBody>
      </p:sp>
      <p:pic>
        <p:nvPicPr>
          <p:cNvPr id="8" name="Picture 7">
            <a:extLst>
              <a:ext uri="{FF2B5EF4-FFF2-40B4-BE49-F238E27FC236}">
                <a16:creationId xmlns:a16="http://schemas.microsoft.com/office/drawing/2014/main" id="{F8CA9CC0-9AFD-4289-B454-FA0DEC642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218" y="1068298"/>
            <a:ext cx="4762500" cy="3400425"/>
          </a:xfrm>
          <a:prstGeom prst="rect">
            <a:avLst/>
          </a:prstGeom>
        </p:spPr>
      </p:pic>
    </p:spTree>
    <p:extLst>
      <p:ext uri="{BB962C8B-B14F-4D97-AF65-F5344CB8AC3E}">
        <p14:creationId xmlns:p14="http://schemas.microsoft.com/office/powerpoint/2010/main" val="5327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35846"/>
            <a:ext cx="8686800" cy="5539978"/>
          </a:xfrm>
          <a:prstGeom prst="rect">
            <a:avLst/>
          </a:prstGeom>
        </p:spPr>
        <p:txBody>
          <a:bodyPr wrap="square">
            <a:spAutoFit/>
          </a:bodyPr>
          <a:lstStyle/>
          <a:p>
            <a:pPr algn="ctr" fontAlgn="base"/>
            <a:r>
              <a:rPr lang="en-US" dirty="0"/>
              <a:t>Those who are committed to following Jesus Christ:</a:t>
            </a:r>
          </a:p>
          <a:p>
            <a:pPr fontAlgn="base"/>
            <a:endParaRPr lang="en-US" sz="1400" dirty="0"/>
          </a:p>
          <a:p>
            <a:pPr fontAlgn="base"/>
            <a:r>
              <a:rPr lang="en-US" sz="1400" dirty="0"/>
              <a:t>“When you choose to follow Christ, you choose to be changed. …</a:t>
            </a:r>
          </a:p>
          <a:p>
            <a:pPr fontAlgn="base"/>
            <a:endParaRPr lang="en-US" sz="1400" dirty="0"/>
          </a:p>
          <a:p>
            <a:pPr fontAlgn="base"/>
            <a:r>
              <a:rPr lang="en-US" sz="1400" dirty="0"/>
              <a:t>“Men [and women] changed for Christ will be captained by Christ. …</a:t>
            </a:r>
          </a:p>
          <a:p>
            <a:pPr fontAlgn="base"/>
            <a:endParaRPr lang="en-US" sz="1400" dirty="0"/>
          </a:p>
          <a:p>
            <a:pPr fontAlgn="base"/>
            <a:r>
              <a:rPr lang="en-US" sz="1400" dirty="0"/>
              <a:t>“Their will is swallowed up in His will. (See John 5:30.)</a:t>
            </a:r>
          </a:p>
          <a:p>
            <a:pPr fontAlgn="base"/>
            <a:endParaRPr lang="en-US" sz="1400" dirty="0"/>
          </a:p>
          <a:p>
            <a:pPr fontAlgn="base"/>
            <a:r>
              <a:rPr lang="en-US" sz="1400" dirty="0"/>
              <a:t>“They do always those things that please the Lord. (See John 8:29.)</a:t>
            </a:r>
          </a:p>
          <a:p>
            <a:pPr fontAlgn="base"/>
            <a:endParaRPr lang="en-US" sz="1400" dirty="0"/>
          </a:p>
          <a:p>
            <a:pPr fontAlgn="base"/>
            <a:r>
              <a:rPr lang="en-US" sz="1400" dirty="0"/>
              <a:t>“Not only would they die for the Lord, but more important they want to live for Him.</a:t>
            </a:r>
          </a:p>
          <a:p>
            <a:pPr fontAlgn="base"/>
            <a:endParaRPr lang="en-US" sz="1400" dirty="0"/>
          </a:p>
          <a:p>
            <a:pPr fontAlgn="base"/>
            <a:r>
              <a:rPr lang="en-US" sz="1400" dirty="0"/>
              <a:t>“Enter their homes, and the pictures on their walls, the books on their shelves, the music in the air, their words and acts reveal them as Christians.</a:t>
            </a:r>
          </a:p>
          <a:p>
            <a:pPr fontAlgn="base"/>
            <a:endParaRPr lang="en-US" sz="1400" dirty="0"/>
          </a:p>
          <a:p>
            <a:pPr fontAlgn="base"/>
            <a:r>
              <a:rPr lang="en-US" sz="1400" dirty="0"/>
              <a:t>“They stand as witnesses of God at all times, and in all things, and in all places. (See </a:t>
            </a:r>
            <a:r>
              <a:rPr lang="en-US" sz="1400" dirty="0" err="1"/>
              <a:t>Mosiah</a:t>
            </a:r>
            <a:r>
              <a:rPr lang="en-US" sz="1400" dirty="0"/>
              <a:t> 18:9.)</a:t>
            </a:r>
          </a:p>
          <a:p>
            <a:pPr fontAlgn="base"/>
            <a:endParaRPr lang="en-US" sz="1400" dirty="0"/>
          </a:p>
          <a:p>
            <a:pPr fontAlgn="base"/>
            <a:r>
              <a:rPr lang="en-US" sz="1400" dirty="0"/>
              <a:t>“They have Christ on their minds, as they look unto Him in every thought. (See D&amp;C 6:36.)</a:t>
            </a:r>
          </a:p>
          <a:p>
            <a:pPr fontAlgn="base"/>
            <a:endParaRPr lang="en-US" sz="1400" dirty="0"/>
          </a:p>
          <a:p>
            <a:pPr fontAlgn="base"/>
            <a:r>
              <a:rPr lang="en-US" sz="1400" dirty="0"/>
              <a:t>“They have Christ in their hearts as their affections are placed on Him forever. (See Alma 37:36.)</a:t>
            </a:r>
          </a:p>
          <a:p>
            <a:pPr fontAlgn="base"/>
            <a:endParaRPr lang="en-US" sz="1400" dirty="0"/>
          </a:p>
          <a:p>
            <a:pPr fontAlgn="base"/>
            <a:r>
              <a:rPr lang="en-US" sz="1400" dirty="0"/>
              <a:t>“Almost every week they partake of the sacrament and witness anew to their Eternal Father that they are willing to take upon them the name of His Son, always remember Him, and keep His commandments. (See Moro. 4:3.)” </a:t>
            </a:r>
          </a:p>
          <a:p>
            <a:pPr fontAlgn="base"/>
            <a:endParaRPr lang="en-US" sz="1400" dirty="0"/>
          </a:p>
          <a:p>
            <a:pPr fontAlgn="base"/>
            <a:r>
              <a:rPr lang="en-US" sz="1400" dirty="0"/>
              <a:t>President Ezra Taft Benson (“Born of God,” </a:t>
            </a:r>
            <a:r>
              <a:rPr lang="en-US" sz="1400" i="1" dirty="0"/>
              <a:t>Ensign,</a:t>
            </a:r>
            <a:r>
              <a:rPr lang="en-US" sz="1400" dirty="0"/>
              <a:t> Nov. 1985, 5, 6–7).</a:t>
            </a:r>
          </a:p>
        </p:txBody>
      </p:sp>
    </p:spTree>
    <p:extLst>
      <p:ext uri="{BB962C8B-B14F-4D97-AF65-F5344CB8AC3E}">
        <p14:creationId xmlns:p14="http://schemas.microsoft.com/office/powerpoint/2010/main" val="16759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3712A-6968-44B3-B93B-9795598222E4}"/>
              </a:ext>
            </a:extLst>
          </p:cNvPr>
          <p:cNvSpPr/>
          <p:nvPr/>
        </p:nvSpPr>
        <p:spPr>
          <a:xfrm>
            <a:off x="283028" y="205379"/>
            <a:ext cx="7347857" cy="6370975"/>
          </a:xfrm>
          <a:prstGeom prst="rect">
            <a:avLst/>
          </a:prstGeom>
          <a:ln>
            <a:solidFill>
              <a:schemeClr val="tx1"/>
            </a:solidFill>
          </a:ln>
        </p:spPr>
        <p:txBody>
          <a:bodyPr wrap="square">
            <a:spAutoFit/>
          </a:bodyPr>
          <a:lstStyle/>
          <a:p>
            <a:r>
              <a:rPr lang="en-US" sz="2400" b="1" dirty="0"/>
              <a:t>How can the world’s uncleanness lad Church members away from their covenants? Alma 5:57-60</a:t>
            </a:r>
          </a:p>
          <a:p>
            <a:r>
              <a:rPr lang="en-US" sz="2400" dirty="0"/>
              <a:t>“Drifting away from the course of life marked out by the Lord has occurred as individuals begin to make compromises with the Lord’s standards. This is particularly true when the transgression is willful and no repentance occurs. …</a:t>
            </a:r>
          </a:p>
          <a:p>
            <a:r>
              <a:rPr lang="en-US" sz="2400" dirty="0"/>
              <a:t>It begins as individual members of the Church knowingly begin to make compromises with the Lord’s standard. </a:t>
            </a:r>
          </a:p>
          <a:p>
            <a:r>
              <a:rPr lang="en-US" sz="2400" dirty="0"/>
              <a:t>They seek justification for their diversions in the knowledge that others are compromising as well. </a:t>
            </a:r>
          </a:p>
          <a:p>
            <a:r>
              <a:rPr lang="en-US" sz="2400" dirty="0"/>
              <a:t>Those who willfully sin soon seek to establish a standard of their own with which they can feel more comfortable and which justifies their misconduct. </a:t>
            </a:r>
          </a:p>
          <a:p>
            <a:r>
              <a:rPr lang="en-US" sz="2400" dirty="0"/>
              <a:t>They also seek the association of those who are willing to drift with them along this path of self-delusion”</a:t>
            </a:r>
          </a:p>
          <a:p>
            <a:r>
              <a:rPr lang="en-US" sz="2400" dirty="0"/>
              <a:t>Dean L. Larsen “Likening the Scriptures unto Us” 8</a:t>
            </a:r>
          </a:p>
        </p:txBody>
      </p:sp>
    </p:spTree>
    <p:extLst>
      <p:ext uri="{BB962C8B-B14F-4D97-AF65-F5344CB8AC3E}">
        <p14:creationId xmlns:p14="http://schemas.microsoft.com/office/powerpoint/2010/main" val="379113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14" y="6529772"/>
            <a:ext cx="1219200" cy="307777"/>
          </a:xfrm>
          <a:prstGeom prst="rect">
            <a:avLst/>
          </a:prstGeom>
          <a:noFill/>
        </p:spPr>
        <p:txBody>
          <a:bodyPr wrap="square" rtlCol="0">
            <a:spAutoFit/>
          </a:bodyPr>
          <a:lstStyle/>
          <a:p>
            <a:r>
              <a:rPr lang="en-US" sz="1400" dirty="0">
                <a:solidFill>
                  <a:schemeClr val="bg1"/>
                </a:solidFill>
              </a:rPr>
              <a:t>Alma 5:37-38</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What Fold Are Ye?</a:t>
            </a:r>
          </a:p>
        </p:txBody>
      </p:sp>
      <p:sp>
        <p:nvSpPr>
          <p:cNvPr id="2" name="Rectangle 1"/>
          <p:cNvSpPr/>
          <p:nvPr/>
        </p:nvSpPr>
        <p:spPr>
          <a:xfrm>
            <a:off x="5018057" y="1226833"/>
            <a:ext cx="5729134" cy="5078313"/>
          </a:xfrm>
          <a:prstGeom prst="rect">
            <a:avLst/>
          </a:prstGeom>
        </p:spPr>
        <p:txBody>
          <a:bodyPr wrap="square">
            <a:spAutoFit/>
          </a:bodyPr>
          <a:lstStyle/>
          <a:p>
            <a:pPr fontAlgn="base"/>
            <a:r>
              <a:rPr lang="en-US" dirty="0">
                <a:solidFill>
                  <a:schemeClr val="bg1"/>
                </a:solidFill>
              </a:rPr>
              <a:t>“The </a:t>
            </a:r>
            <a:r>
              <a:rPr lang="en-US" cap="small" dirty="0">
                <a:solidFill>
                  <a:schemeClr val="bg1"/>
                </a:solidFill>
              </a:rPr>
              <a:t>Lord</a:t>
            </a:r>
            <a:r>
              <a:rPr lang="en-US" dirty="0">
                <a:solidFill>
                  <a:schemeClr val="bg1"/>
                </a:solidFill>
              </a:rPr>
              <a:t> </a:t>
            </a:r>
            <a:r>
              <a:rPr lang="en-US" i="1" dirty="0">
                <a:solidFill>
                  <a:schemeClr val="bg1"/>
                </a:solidFill>
              </a:rPr>
              <a:t>is</a:t>
            </a:r>
            <a:r>
              <a:rPr lang="en-US" dirty="0">
                <a:solidFill>
                  <a:schemeClr val="bg1"/>
                </a:solidFill>
              </a:rPr>
              <a:t> my shepherd; I shall not want.</a:t>
            </a:r>
          </a:p>
          <a:p>
            <a:pPr fontAlgn="base"/>
            <a:r>
              <a:rPr lang="en-US" dirty="0">
                <a:solidFill>
                  <a:schemeClr val="bg1"/>
                </a:solidFill>
              </a:rPr>
              <a:t>He </a:t>
            </a:r>
            <a:r>
              <a:rPr lang="en-US" dirty="0" err="1">
                <a:solidFill>
                  <a:schemeClr val="bg1"/>
                </a:solidFill>
              </a:rPr>
              <a:t>maketh</a:t>
            </a:r>
            <a:r>
              <a:rPr lang="en-US" dirty="0">
                <a:solidFill>
                  <a:schemeClr val="bg1"/>
                </a:solidFill>
              </a:rPr>
              <a:t> me to lie down in green pastures: he </a:t>
            </a:r>
            <a:r>
              <a:rPr lang="en-US" dirty="0" err="1">
                <a:solidFill>
                  <a:schemeClr val="bg1"/>
                </a:solidFill>
              </a:rPr>
              <a:t>leadeth</a:t>
            </a:r>
            <a:r>
              <a:rPr lang="en-US" dirty="0">
                <a:solidFill>
                  <a:schemeClr val="bg1"/>
                </a:solidFill>
              </a:rPr>
              <a:t> me beside the still waters.</a:t>
            </a:r>
          </a:p>
          <a:p>
            <a:pPr fontAlgn="base"/>
            <a:endParaRPr lang="en-US" dirty="0">
              <a:solidFill>
                <a:schemeClr val="bg1"/>
              </a:solidFill>
            </a:endParaRPr>
          </a:p>
          <a:p>
            <a:pPr fontAlgn="base"/>
            <a:r>
              <a:rPr lang="en-US" dirty="0">
                <a:solidFill>
                  <a:schemeClr val="bg1"/>
                </a:solidFill>
              </a:rPr>
              <a:t>He </a:t>
            </a:r>
            <a:r>
              <a:rPr lang="en-US" dirty="0" err="1">
                <a:solidFill>
                  <a:schemeClr val="bg1"/>
                </a:solidFill>
              </a:rPr>
              <a:t>restoreth</a:t>
            </a:r>
            <a:r>
              <a:rPr lang="en-US" dirty="0">
                <a:solidFill>
                  <a:schemeClr val="bg1"/>
                </a:solidFill>
              </a:rPr>
              <a:t> my soul: he </a:t>
            </a:r>
            <a:r>
              <a:rPr lang="en-US" dirty="0" err="1">
                <a:solidFill>
                  <a:schemeClr val="bg1"/>
                </a:solidFill>
              </a:rPr>
              <a:t>leadeth</a:t>
            </a:r>
            <a:r>
              <a:rPr lang="en-US" dirty="0">
                <a:solidFill>
                  <a:schemeClr val="bg1"/>
                </a:solidFill>
              </a:rPr>
              <a:t> me in the paths of</a:t>
            </a:r>
            <a:r>
              <a:rPr lang="en-US" baseline="30000" dirty="0">
                <a:solidFill>
                  <a:schemeClr val="bg1"/>
                </a:solidFill>
              </a:rPr>
              <a:t> </a:t>
            </a:r>
            <a:r>
              <a:rPr lang="en-US" dirty="0">
                <a:solidFill>
                  <a:schemeClr val="bg1"/>
                </a:solidFill>
              </a:rPr>
              <a:t>righteousness for his name’s sake.</a:t>
            </a:r>
          </a:p>
          <a:p>
            <a:pPr fontAlgn="base"/>
            <a:endParaRPr lang="en-US" dirty="0">
              <a:solidFill>
                <a:schemeClr val="bg1"/>
              </a:solidFill>
            </a:endParaRPr>
          </a:p>
          <a:p>
            <a:pPr fontAlgn="base"/>
            <a:r>
              <a:rPr lang="en-US" dirty="0">
                <a:solidFill>
                  <a:schemeClr val="bg1"/>
                </a:solidFill>
              </a:rPr>
              <a:t>Yea, though I walk through the valley of the shadow of</a:t>
            </a:r>
            <a:r>
              <a:rPr lang="en-US" baseline="30000" dirty="0">
                <a:solidFill>
                  <a:schemeClr val="bg1"/>
                </a:solidFill>
              </a:rPr>
              <a:t> </a:t>
            </a:r>
            <a:r>
              <a:rPr lang="en-US" dirty="0">
                <a:solidFill>
                  <a:schemeClr val="bg1"/>
                </a:solidFill>
              </a:rPr>
              <a:t>death, I will fear no evil: for thou </a:t>
            </a:r>
            <a:r>
              <a:rPr lang="en-US" i="1" dirty="0">
                <a:solidFill>
                  <a:schemeClr val="bg1"/>
                </a:solidFill>
              </a:rPr>
              <a:t>art</a:t>
            </a:r>
            <a:r>
              <a:rPr lang="en-US" dirty="0">
                <a:solidFill>
                  <a:schemeClr val="bg1"/>
                </a:solidFill>
              </a:rPr>
              <a:t> with me; thy rod and thy staff they comfort me.</a:t>
            </a:r>
          </a:p>
          <a:p>
            <a:pPr fontAlgn="base"/>
            <a:endParaRPr lang="en-US" dirty="0">
              <a:solidFill>
                <a:schemeClr val="bg1"/>
              </a:solidFill>
            </a:endParaRPr>
          </a:p>
          <a:p>
            <a:pPr fontAlgn="base"/>
            <a:r>
              <a:rPr lang="en-US" dirty="0">
                <a:solidFill>
                  <a:schemeClr val="bg1"/>
                </a:solidFill>
              </a:rPr>
              <a:t>Thou </a:t>
            </a:r>
            <a:r>
              <a:rPr lang="en-US" dirty="0" err="1">
                <a:solidFill>
                  <a:schemeClr val="bg1"/>
                </a:solidFill>
              </a:rPr>
              <a:t>preparest</a:t>
            </a:r>
            <a:r>
              <a:rPr lang="en-US" dirty="0">
                <a:solidFill>
                  <a:schemeClr val="bg1"/>
                </a:solidFill>
              </a:rPr>
              <a:t> a table before me in the presence of mine enemies: thou </a:t>
            </a:r>
            <a:r>
              <a:rPr lang="en-US" dirty="0" err="1">
                <a:solidFill>
                  <a:schemeClr val="bg1"/>
                </a:solidFill>
              </a:rPr>
              <a:t>anointest</a:t>
            </a:r>
            <a:r>
              <a:rPr lang="en-US" dirty="0">
                <a:solidFill>
                  <a:schemeClr val="bg1"/>
                </a:solidFill>
              </a:rPr>
              <a:t> my head with oil; my cup </a:t>
            </a:r>
            <a:r>
              <a:rPr lang="en-US" dirty="0" err="1">
                <a:solidFill>
                  <a:schemeClr val="bg1"/>
                </a:solidFill>
              </a:rPr>
              <a:t>runneth</a:t>
            </a:r>
            <a:r>
              <a:rPr lang="en-US" dirty="0">
                <a:solidFill>
                  <a:schemeClr val="bg1"/>
                </a:solidFill>
              </a:rPr>
              <a:t> over.</a:t>
            </a:r>
          </a:p>
          <a:p>
            <a:pPr fontAlgn="base"/>
            <a:endParaRPr lang="en-US" dirty="0">
              <a:solidFill>
                <a:schemeClr val="bg1"/>
              </a:solidFill>
            </a:endParaRPr>
          </a:p>
          <a:p>
            <a:pPr fontAlgn="base"/>
            <a:r>
              <a:rPr lang="en-US" dirty="0">
                <a:solidFill>
                  <a:schemeClr val="bg1"/>
                </a:solidFill>
              </a:rPr>
              <a:t>Surely goodness and mercy shall follow me all the days of my life: and I will dwell in the house of the </a:t>
            </a:r>
            <a:r>
              <a:rPr lang="en-US" cap="small" dirty="0">
                <a:solidFill>
                  <a:schemeClr val="bg1"/>
                </a:solidFill>
              </a:rPr>
              <a:t>Lord</a:t>
            </a:r>
            <a:r>
              <a:rPr lang="en-US" dirty="0">
                <a:solidFill>
                  <a:schemeClr val="bg1"/>
                </a:solidFill>
              </a:rPr>
              <a:t> for ever.”</a:t>
            </a:r>
          </a:p>
          <a:p>
            <a:pPr fontAlgn="base"/>
            <a:r>
              <a:rPr lang="en-US" dirty="0">
                <a:solidFill>
                  <a:schemeClr val="bg1"/>
                </a:solidFill>
              </a:rPr>
              <a:t>Psalm 37</a:t>
            </a:r>
          </a:p>
        </p:txBody>
      </p:sp>
      <p:pic>
        <p:nvPicPr>
          <p:cNvPr id="7" name="Picture 6">
            <a:extLst>
              <a:ext uri="{FF2B5EF4-FFF2-40B4-BE49-F238E27FC236}">
                <a16:creationId xmlns:a16="http://schemas.microsoft.com/office/drawing/2014/main" id="{E04C1CAE-74D8-470A-B551-3115C32CD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 y="1018122"/>
            <a:ext cx="3389283" cy="4495987"/>
          </a:xfrm>
          <a:prstGeom prst="rect">
            <a:avLst/>
          </a:prstGeom>
        </p:spPr>
      </p:pic>
    </p:spTree>
    <p:extLst>
      <p:ext uri="{BB962C8B-B14F-4D97-AF65-F5344CB8AC3E}">
        <p14:creationId xmlns:p14="http://schemas.microsoft.com/office/powerpoint/2010/main" val="36747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6400" y="1219201"/>
            <a:ext cx="5943600" cy="1200329"/>
          </a:xfrm>
          <a:prstGeom prst="rect">
            <a:avLst/>
          </a:prstGeom>
        </p:spPr>
        <p:txBody>
          <a:bodyPr wrap="square">
            <a:spAutoFit/>
          </a:bodyPr>
          <a:lstStyle/>
          <a:p>
            <a:r>
              <a:rPr lang="en-US" dirty="0">
                <a:solidFill>
                  <a:schemeClr val="bg1"/>
                </a:solidFill>
              </a:rPr>
              <a:t>“He shall feed his flock like a shepherd: he shall gather the lambs with his arm, and carry </a:t>
            </a:r>
            <a:r>
              <a:rPr lang="en-US" i="1" dirty="0">
                <a:solidFill>
                  <a:schemeClr val="bg1"/>
                </a:solidFill>
              </a:rPr>
              <a:t>them</a:t>
            </a:r>
            <a:r>
              <a:rPr lang="en-US" dirty="0">
                <a:solidFill>
                  <a:schemeClr val="bg1"/>
                </a:solidFill>
              </a:rPr>
              <a:t> in his bosom, </a:t>
            </a:r>
            <a:r>
              <a:rPr lang="en-US" i="1" dirty="0">
                <a:solidFill>
                  <a:schemeClr val="bg1"/>
                </a:solidFill>
              </a:rPr>
              <a:t>and</a:t>
            </a:r>
            <a:r>
              <a:rPr lang="en-US" dirty="0">
                <a:solidFill>
                  <a:schemeClr val="bg1"/>
                </a:solidFill>
              </a:rPr>
              <a:t> shall gently lead those that are with young.”</a:t>
            </a:r>
          </a:p>
          <a:p>
            <a:r>
              <a:rPr lang="en-US" dirty="0">
                <a:solidFill>
                  <a:schemeClr val="bg1"/>
                </a:solidFill>
              </a:rPr>
              <a:t>Isaiah 40:11</a:t>
            </a:r>
          </a:p>
        </p:txBody>
      </p:sp>
      <p:sp>
        <p:nvSpPr>
          <p:cNvPr id="3" name="Rectangle 2"/>
          <p:cNvSpPr/>
          <p:nvPr/>
        </p:nvSpPr>
        <p:spPr>
          <a:xfrm>
            <a:off x="5638800" y="2971800"/>
            <a:ext cx="4953000" cy="1754326"/>
          </a:xfrm>
          <a:prstGeom prst="rect">
            <a:avLst/>
          </a:prstGeom>
        </p:spPr>
        <p:txBody>
          <a:bodyPr wrap="square">
            <a:spAutoFit/>
          </a:bodyPr>
          <a:lstStyle/>
          <a:p>
            <a:r>
              <a:rPr lang="en-US" dirty="0">
                <a:solidFill>
                  <a:schemeClr val="bg1"/>
                </a:solidFill>
              </a:rPr>
              <a:t>“Son of man, prophesy against the shepherds of Israel, prophesy, and say unto them, Thus </a:t>
            </a:r>
            <a:r>
              <a:rPr lang="en-US" dirty="0" err="1">
                <a:solidFill>
                  <a:schemeClr val="bg1"/>
                </a:solidFill>
              </a:rPr>
              <a:t>saith</a:t>
            </a:r>
            <a:r>
              <a:rPr lang="en-US" dirty="0">
                <a:solidFill>
                  <a:schemeClr val="bg1"/>
                </a:solidFill>
              </a:rPr>
              <a:t> the Lord </a:t>
            </a:r>
            <a:r>
              <a:rPr lang="en-US" cap="small" dirty="0">
                <a:solidFill>
                  <a:schemeClr val="bg1"/>
                </a:solidFill>
              </a:rPr>
              <a:t>God</a:t>
            </a:r>
            <a:r>
              <a:rPr lang="en-US" dirty="0">
                <a:solidFill>
                  <a:schemeClr val="bg1"/>
                </a:solidFill>
              </a:rPr>
              <a:t> unto the shepherds; Woe </a:t>
            </a:r>
            <a:r>
              <a:rPr lang="en-US" i="1" dirty="0">
                <a:solidFill>
                  <a:schemeClr val="bg1"/>
                </a:solidFill>
              </a:rPr>
              <a:t>be</a:t>
            </a:r>
            <a:r>
              <a:rPr lang="en-US" dirty="0">
                <a:solidFill>
                  <a:schemeClr val="bg1"/>
                </a:solidFill>
              </a:rPr>
              <a:t> to the shepherds of Israel that do feed themselves! should not the shepherds feed the flocks?”</a:t>
            </a:r>
          </a:p>
          <a:p>
            <a:r>
              <a:rPr lang="en-US" dirty="0">
                <a:solidFill>
                  <a:schemeClr val="bg1"/>
                </a:solidFill>
              </a:rPr>
              <a:t>Ezekiel 34:2</a:t>
            </a:r>
          </a:p>
        </p:txBody>
      </p:sp>
      <p:sp>
        <p:nvSpPr>
          <p:cNvPr id="4" name="Rectangle 3"/>
          <p:cNvSpPr/>
          <p:nvPr/>
        </p:nvSpPr>
        <p:spPr>
          <a:xfrm>
            <a:off x="3352800" y="5410200"/>
            <a:ext cx="6629400" cy="1077218"/>
          </a:xfrm>
          <a:prstGeom prst="rect">
            <a:avLst/>
          </a:prstGeom>
        </p:spPr>
        <p:txBody>
          <a:bodyPr wrap="square">
            <a:spAutoFit/>
          </a:bodyPr>
          <a:lstStyle/>
          <a:p>
            <a:pPr algn="ctr"/>
            <a:r>
              <a:rPr lang="en-US" sz="2400" dirty="0">
                <a:solidFill>
                  <a:srgbClr val="FFFF00"/>
                </a:solidFill>
              </a:rPr>
              <a:t>“I am the good shepherd, and know my </a:t>
            </a:r>
            <a:r>
              <a:rPr lang="en-US" sz="2400" i="1" dirty="0">
                <a:solidFill>
                  <a:srgbClr val="FFFF00"/>
                </a:solidFill>
              </a:rPr>
              <a:t>sheep,</a:t>
            </a:r>
            <a:r>
              <a:rPr lang="en-US" sz="2400" dirty="0">
                <a:solidFill>
                  <a:srgbClr val="FFFF00"/>
                </a:solidFill>
              </a:rPr>
              <a:t> and am known of mine.”</a:t>
            </a:r>
          </a:p>
          <a:p>
            <a:pPr algn="ctr"/>
            <a:r>
              <a:rPr lang="en-US" sz="1600" dirty="0">
                <a:solidFill>
                  <a:srgbClr val="FFFF00"/>
                </a:solidFill>
              </a:rPr>
              <a:t>John 10:14</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The Ancient Prophets</a:t>
            </a:r>
          </a:p>
        </p:txBody>
      </p:sp>
      <p:pic>
        <p:nvPicPr>
          <p:cNvPr id="9" name="Picture 8">
            <a:extLst>
              <a:ext uri="{FF2B5EF4-FFF2-40B4-BE49-F238E27FC236}">
                <a16:creationId xmlns:a16="http://schemas.microsoft.com/office/drawing/2014/main" id="{561B4871-29C8-4042-949C-5E0449F00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2824073"/>
            <a:ext cx="2847975" cy="3686175"/>
          </a:xfrm>
          <a:prstGeom prst="rect">
            <a:avLst/>
          </a:prstGeom>
        </p:spPr>
      </p:pic>
    </p:spTree>
    <p:extLst>
      <p:ext uri="{BB962C8B-B14F-4D97-AF65-F5344CB8AC3E}">
        <p14:creationId xmlns:p14="http://schemas.microsoft.com/office/powerpoint/2010/main" val="29214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The Good Shepherd</a:t>
            </a:r>
          </a:p>
        </p:txBody>
      </p:sp>
      <p:sp>
        <p:nvSpPr>
          <p:cNvPr id="2" name="Rectangle 1"/>
          <p:cNvSpPr/>
          <p:nvPr/>
        </p:nvSpPr>
        <p:spPr>
          <a:xfrm>
            <a:off x="388766" y="3287792"/>
            <a:ext cx="8611159" cy="3416320"/>
          </a:xfrm>
          <a:prstGeom prst="rect">
            <a:avLst/>
          </a:prstGeom>
        </p:spPr>
        <p:txBody>
          <a:bodyPr wrap="square">
            <a:spAutoFit/>
          </a:bodyPr>
          <a:lstStyle/>
          <a:p>
            <a:pPr fontAlgn="base"/>
            <a:r>
              <a:rPr lang="en-US" dirty="0">
                <a:solidFill>
                  <a:schemeClr val="bg1"/>
                </a:solidFill>
              </a:rPr>
              <a:t>		</a:t>
            </a:r>
          </a:p>
          <a:p>
            <a:pPr fontAlgn="base"/>
            <a:r>
              <a:rPr lang="en-US" dirty="0">
                <a:solidFill>
                  <a:schemeClr val="bg1"/>
                </a:solidFill>
              </a:rPr>
              <a:t>He led them. </a:t>
            </a:r>
          </a:p>
          <a:p>
            <a:pPr fontAlgn="base"/>
            <a:endParaRPr lang="en-US" dirty="0">
              <a:solidFill>
                <a:schemeClr val="bg1"/>
              </a:solidFill>
            </a:endParaRPr>
          </a:p>
          <a:p>
            <a:pPr fontAlgn="base"/>
            <a:r>
              <a:rPr lang="en-US" dirty="0">
                <a:solidFill>
                  <a:schemeClr val="bg1"/>
                </a:solidFill>
              </a:rPr>
              <a:t>The shepherd knew each of the sheep and usually had a name for each.</a:t>
            </a:r>
          </a:p>
          <a:p>
            <a:pPr fontAlgn="base"/>
            <a:endParaRPr lang="en-US" dirty="0">
              <a:solidFill>
                <a:schemeClr val="bg1"/>
              </a:solidFill>
            </a:endParaRPr>
          </a:p>
          <a:p>
            <a:pPr fontAlgn="base"/>
            <a:r>
              <a:rPr lang="en-US" dirty="0">
                <a:solidFill>
                  <a:schemeClr val="bg1"/>
                </a:solidFill>
              </a:rPr>
              <a:t>The sheep knew his voice and trusted him and would not follow a stranger. </a:t>
            </a:r>
          </a:p>
          <a:p>
            <a:pPr fontAlgn="base"/>
            <a:endParaRPr lang="en-US" dirty="0">
              <a:solidFill>
                <a:schemeClr val="bg1"/>
              </a:solidFill>
            </a:endParaRPr>
          </a:p>
          <a:p>
            <a:pPr fontAlgn="base"/>
            <a:r>
              <a:rPr lang="en-US" dirty="0">
                <a:solidFill>
                  <a:schemeClr val="bg1"/>
                </a:solidFill>
              </a:rPr>
              <a:t>Thus, when called, the sheep would come to him. (See John 10:14, 16.) …</a:t>
            </a:r>
          </a:p>
          <a:p>
            <a:pPr fontAlgn="base"/>
            <a:endParaRPr lang="en-US" dirty="0">
              <a:solidFill>
                <a:schemeClr val="bg1"/>
              </a:solidFill>
            </a:endParaRPr>
          </a:p>
          <a:p>
            <a:pPr fontAlgn="base"/>
            <a:r>
              <a:rPr lang="en-US" dirty="0">
                <a:solidFill>
                  <a:schemeClr val="bg1"/>
                </a:solidFill>
              </a:rPr>
              <a:t>“Jesus used this common illustration of his day to declare that He was the Good Shepherd, the True Shepherd. Because of His love for His brothers and sisters, He would willingly and voluntarily lay down His life for them” President Ezra Taft Benson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8788" y="4547971"/>
            <a:ext cx="1524000" cy="2156141"/>
          </a:xfrm>
          <a:prstGeom prst="rect">
            <a:avLst/>
          </a:prstGeom>
        </p:spPr>
      </p:pic>
      <p:sp>
        <p:nvSpPr>
          <p:cNvPr id="8" name="Rectangle 7"/>
          <p:cNvSpPr/>
          <p:nvPr/>
        </p:nvSpPr>
        <p:spPr>
          <a:xfrm>
            <a:off x="4572000" y="1295400"/>
            <a:ext cx="5943600" cy="1569660"/>
          </a:xfrm>
          <a:prstGeom prst="rect">
            <a:avLst/>
          </a:prstGeom>
        </p:spPr>
        <p:txBody>
          <a:bodyPr wrap="square">
            <a:spAutoFit/>
          </a:bodyPr>
          <a:lstStyle/>
          <a:p>
            <a:r>
              <a:rPr lang="en-US" sz="2400" dirty="0">
                <a:solidFill>
                  <a:schemeClr val="bg1"/>
                </a:solidFill>
              </a:rPr>
              <a:t>In Jesus’ time, the Palestinian shepherd was noted for his protection of his sheep. Unlike modern sheepherders, the shepherd always walked ahead of his flock.</a:t>
            </a:r>
          </a:p>
        </p:txBody>
      </p:sp>
      <p:pic>
        <p:nvPicPr>
          <p:cNvPr id="7" name="Picture 6">
            <a:extLst>
              <a:ext uri="{FF2B5EF4-FFF2-40B4-BE49-F238E27FC236}">
                <a16:creationId xmlns:a16="http://schemas.microsoft.com/office/drawing/2014/main" id="{9DB8C53F-2C71-4CED-A42A-DC5F5B07C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88" y="1000125"/>
            <a:ext cx="3219450" cy="2428875"/>
          </a:xfrm>
          <a:prstGeom prst="rect">
            <a:avLst/>
          </a:prstGeom>
        </p:spPr>
      </p:pic>
    </p:spTree>
    <p:extLst>
      <p:ext uri="{BB962C8B-B14F-4D97-AF65-F5344CB8AC3E}">
        <p14:creationId xmlns:p14="http://schemas.microsoft.com/office/powerpoint/2010/main" val="230271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8171" y="6470636"/>
            <a:ext cx="1219200" cy="307777"/>
          </a:xfrm>
          <a:prstGeom prst="rect">
            <a:avLst/>
          </a:prstGeom>
          <a:noFill/>
        </p:spPr>
        <p:txBody>
          <a:bodyPr wrap="square" rtlCol="0">
            <a:spAutoFit/>
          </a:bodyPr>
          <a:lstStyle/>
          <a:p>
            <a:r>
              <a:rPr lang="en-US" sz="1400" dirty="0">
                <a:solidFill>
                  <a:schemeClr val="bg1"/>
                </a:solidFill>
              </a:rPr>
              <a:t>Alma 5:37-38</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Do We Need a Shepherd?</a:t>
            </a:r>
          </a:p>
        </p:txBody>
      </p:sp>
      <p:sp>
        <p:nvSpPr>
          <p:cNvPr id="7" name="Rectangle 6"/>
          <p:cNvSpPr/>
          <p:nvPr/>
        </p:nvSpPr>
        <p:spPr>
          <a:xfrm>
            <a:off x="2136775" y="1066514"/>
            <a:ext cx="7199671" cy="5324535"/>
          </a:xfrm>
          <a:prstGeom prst="rect">
            <a:avLst/>
          </a:prstGeom>
        </p:spPr>
        <p:txBody>
          <a:bodyPr wrap="square">
            <a:spAutoFit/>
          </a:bodyPr>
          <a:lstStyle/>
          <a:p>
            <a:pPr fontAlgn="base"/>
            <a:r>
              <a:rPr lang="en-US" sz="2000" dirty="0">
                <a:solidFill>
                  <a:srgbClr val="FFFF00"/>
                </a:solidFill>
              </a:rPr>
              <a:t>How are people like sheep in need of a shepherd?</a:t>
            </a:r>
          </a:p>
          <a:p>
            <a:pPr fontAlgn="base"/>
            <a:endParaRPr lang="en-US" sz="2000" dirty="0">
              <a:solidFill>
                <a:srgbClr val="FFFF00"/>
              </a:solidFill>
            </a:endParaRP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How does the Good Shepherd show His love and concern for the sheep? </a:t>
            </a:r>
          </a:p>
          <a:p>
            <a:pPr fontAlgn="base"/>
            <a:endParaRPr lang="en-US" sz="2000" dirty="0">
              <a:solidFill>
                <a:srgbClr val="FFFF00"/>
              </a:solidFill>
            </a:endParaRPr>
          </a:p>
          <a:p>
            <a:pPr fontAlgn="base"/>
            <a:r>
              <a:rPr lang="en-US" sz="2000" dirty="0">
                <a:solidFill>
                  <a:schemeClr val="bg1"/>
                </a:solidFill>
              </a:rPr>
              <a:t>(He continues to call after them in His own name.)</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How can we tell if we are hearkening to the voice of the Good Shepherd?</a:t>
            </a:r>
          </a:p>
          <a:p>
            <a:pPr fontAlgn="base"/>
            <a:endParaRPr lang="en-US" sz="2000" dirty="0">
              <a:solidFill>
                <a:srgbClr val="FFFF00"/>
              </a:solidFill>
            </a:endParaRP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What are some works that might indicate that a person is following the Good Shepherd?</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0" name="Group 398"/>
          <p:cNvGrpSpPr/>
          <p:nvPr/>
        </p:nvGrpSpPr>
        <p:grpSpPr>
          <a:xfrm flipH="1">
            <a:off x="701115" y="1154238"/>
            <a:ext cx="1107748" cy="879801"/>
            <a:chOff x="2319294" y="653116"/>
            <a:chExt cx="2938504" cy="2013886"/>
          </a:xfrm>
        </p:grpSpPr>
        <p:sp>
          <p:nvSpPr>
            <p:cNvPr id="71" name="Trapezoid 70"/>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8"/>
            <p:cNvGrpSpPr/>
            <p:nvPr/>
          </p:nvGrpSpPr>
          <p:grpSpPr>
            <a:xfrm rot="1902884" flipH="1">
              <a:off x="3529432" y="653116"/>
              <a:ext cx="298158" cy="466806"/>
              <a:chOff x="1044598" y="6722113"/>
              <a:chExt cx="445225" cy="456261"/>
            </a:xfrm>
          </p:grpSpPr>
          <p:sp>
            <p:nvSpPr>
              <p:cNvPr id="89" name="Flowchart: Delay 8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54"/>
            <p:cNvGrpSpPr/>
            <p:nvPr/>
          </p:nvGrpSpPr>
          <p:grpSpPr>
            <a:xfrm rot="19697116">
              <a:off x="2319294" y="690270"/>
              <a:ext cx="298158" cy="466806"/>
              <a:chOff x="1044598" y="6722113"/>
              <a:chExt cx="445225" cy="456261"/>
            </a:xfrm>
          </p:grpSpPr>
          <p:sp>
            <p:nvSpPr>
              <p:cNvPr id="87" name="Flowchart: Delay 86"/>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Delay 87"/>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4"/>
            <p:cNvGrpSpPr/>
            <p:nvPr/>
          </p:nvGrpSpPr>
          <p:grpSpPr>
            <a:xfrm>
              <a:off x="2819401" y="1447803"/>
              <a:ext cx="533400" cy="761999"/>
              <a:chOff x="6829254" y="1008723"/>
              <a:chExt cx="1066800" cy="1585897"/>
            </a:xfrm>
          </p:grpSpPr>
          <p:sp>
            <p:nvSpPr>
              <p:cNvPr id="82" name="Pie 81"/>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Cloud 80"/>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398"/>
          <p:cNvGrpSpPr/>
          <p:nvPr/>
        </p:nvGrpSpPr>
        <p:grpSpPr>
          <a:xfrm flipH="1">
            <a:off x="688448" y="2503348"/>
            <a:ext cx="1107748" cy="879801"/>
            <a:chOff x="2319294" y="653116"/>
            <a:chExt cx="2938504" cy="2013886"/>
          </a:xfrm>
        </p:grpSpPr>
        <p:sp>
          <p:nvSpPr>
            <p:cNvPr id="92" name="Trapezoid 91"/>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58"/>
            <p:cNvGrpSpPr/>
            <p:nvPr/>
          </p:nvGrpSpPr>
          <p:grpSpPr>
            <a:xfrm rot="1902884" flipH="1">
              <a:off x="3529432" y="653116"/>
              <a:ext cx="298158" cy="466806"/>
              <a:chOff x="1044598" y="6722113"/>
              <a:chExt cx="445225" cy="456261"/>
            </a:xfrm>
          </p:grpSpPr>
          <p:sp>
            <p:nvSpPr>
              <p:cNvPr id="110" name="Flowchart: Delay 109"/>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110"/>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54"/>
            <p:cNvGrpSpPr/>
            <p:nvPr/>
          </p:nvGrpSpPr>
          <p:grpSpPr>
            <a:xfrm rot="19697116">
              <a:off x="2319294" y="690270"/>
              <a:ext cx="298158" cy="466806"/>
              <a:chOff x="1044598" y="6722113"/>
              <a:chExt cx="445225" cy="456261"/>
            </a:xfrm>
          </p:grpSpPr>
          <p:sp>
            <p:nvSpPr>
              <p:cNvPr id="108" name="Flowchart: Delay 107"/>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4"/>
            <p:cNvGrpSpPr/>
            <p:nvPr/>
          </p:nvGrpSpPr>
          <p:grpSpPr>
            <a:xfrm>
              <a:off x="2819401" y="1447803"/>
              <a:ext cx="533400" cy="761999"/>
              <a:chOff x="6829254" y="1008723"/>
              <a:chExt cx="1066800" cy="1585897"/>
            </a:xfrm>
          </p:grpSpPr>
          <p:sp>
            <p:nvSpPr>
              <p:cNvPr id="103" name="Pie 102"/>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Cloud 101"/>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98"/>
          <p:cNvGrpSpPr/>
          <p:nvPr/>
        </p:nvGrpSpPr>
        <p:grpSpPr>
          <a:xfrm flipH="1">
            <a:off x="765174" y="4183685"/>
            <a:ext cx="1107748" cy="879801"/>
            <a:chOff x="2319294" y="653116"/>
            <a:chExt cx="2938504" cy="2013886"/>
          </a:xfrm>
        </p:grpSpPr>
        <p:sp>
          <p:nvSpPr>
            <p:cNvPr id="113" name="Trapezoid 112"/>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58"/>
            <p:cNvGrpSpPr/>
            <p:nvPr/>
          </p:nvGrpSpPr>
          <p:grpSpPr>
            <a:xfrm rot="1902884" flipH="1">
              <a:off x="3529432" y="653116"/>
              <a:ext cx="298158" cy="466806"/>
              <a:chOff x="1044598" y="6722113"/>
              <a:chExt cx="445225" cy="456261"/>
            </a:xfrm>
          </p:grpSpPr>
          <p:sp>
            <p:nvSpPr>
              <p:cNvPr id="131" name="Flowchart: Delay 13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54"/>
            <p:cNvGrpSpPr/>
            <p:nvPr/>
          </p:nvGrpSpPr>
          <p:grpSpPr>
            <a:xfrm rot="19697116">
              <a:off x="2319294" y="690270"/>
              <a:ext cx="298158" cy="466806"/>
              <a:chOff x="1044598" y="6722113"/>
              <a:chExt cx="445225" cy="456261"/>
            </a:xfrm>
          </p:grpSpPr>
          <p:sp>
            <p:nvSpPr>
              <p:cNvPr id="129" name="Flowchart: Delay 12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lay 12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4"/>
            <p:cNvGrpSpPr/>
            <p:nvPr/>
          </p:nvGrpSpPr>
          <p:grpSpPr>
            <a:xfrm>
              <a:off x="2819401" y="1447803"/>
              <a:ext cx="533400" cy="761999"/>
              <a:chOff x="6829254" y="1008723"/>
              <a:chExt cx="1066800" cy="1585897"/>
            </a:xfrm>
          </p:grpSpPr>
          <p:sp>
            <p:nvSpPr>
              <p:cNvPr id="124" name="Pie 123"/>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Oval 124"/>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oud 122"/>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398"/>
          <p:cNvGrpSpPr/>
          <p:nvPr/>
        </p:nvGrpSpPr>
        <p:grpSpPr>
          <a:xfrm flipH="1">
            <a:off x="664080" y="5659485"/>
            <a:ext cx="1107748" cy="879801"/>
            <a:chOff x="2319294" y="653116"/>
            <a:chExt cx="2938504" cy="2013886"/>
          </a:xfrm>
        </p:grpSpPr>
        <p:sp>
          <p:nvSpPr>
            <p:cNvPr id="134" name="Trapezoid 133"/>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58"/>
            <p:cNvGrpSpPr/>
            <p:nvPr/>
          </p:nvGrpSpPr>
          <p:grpSpPr>
            <a:xfrm rot="1902884" flipH="1">
              <a:off x="3529432" y="653116"/>
              <a:ext cx="298158" cy="466806"/>
              <a:chOff x="1044598" y="6722113"/>
              <a:chExt cx="445225" cy="456261"/>
            </a:xfrm>
          </p:grpSpPr>
          <p:sp>
            <p:nvSpPr>
              <p:cNvPr id="152" name="Flowchart: Delay 151"/>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54"/>
            <p:cNvGrpSpPr/>
            <p:nvPr/>
          </p:nvGrpSpPr>
          <p:grpSpPr>
            <a:xfrm rot="19697116">
              <a:off x="2319294" y="690270"/>
              <a:ext cx="298158" cy="466806"/>
              <a:chOff x="1044598" y="6722113"/>
              <a:chExt cx="445225" cy="456261"/>
            </a:xfrm>
          </p:grpSpPr>
          <p:sp>
            <p:nvSpPr>
              <p:cNvPr id="150" name="Flowchart: Delay 149"/>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Delay 150"/>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24"/>
            <p:cNvGrpSpPr/>
            <p:nvPr/>
          </p:nvGrpSpPr>
          <p:grpSpPr>
            <a:xfrm>
              <a:off x="2819401" y="1447803"/>
              <a:ext cx="533400" cy="761999"/>
              <a:chOff x="6829254" y="1008723"/>
              <a:chExt cx="1066800" cy="1585897"/>
            </a:xfrm>
          </p:grpSpPr>
          <p:sp>
            <p:nvSpPr>
              <p:cNvPr id="145" name="Pie 144"/>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Oval 145"/>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Cloud 143"/>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3">
            <a:extLst>
              <a:ext uri="{FF2B5EF4-FFF2-40B4-BE49-F238E27FC236}">
                <a16:creationId xmlns:a16="http://schemas.microsoft.com/office/drawing/2014/main" id="{B12430F5-37F5-4BE8-9643-52FA33116F30}"/>
              </a:ext>
            </a:extLst>
          </p:cNvPr>
          <p:cNvGrpSpPr/>
          <p:nvPr/>
        </p:nvGrpSpPr>
        <p:grpSpPr>
          <a:xfrm>
            <a:off x="9702649" y="4284418"/>
            <a:ext cx="2032661" cy="2301261"/>
            <a:chOff x="71718" y="1120588"/>
            <a:chExt cx="3071576" cy="4572000"/>
          </a:xfrm>
        </p:grpSpPr>
        <p:grpSp>
          <p:nvGrpSpPr>
            <p:cNvPr id="155" name="Group 13">
              <a:extLst>
                <a:ext uri="{FF2B5EF4-FFF2-40B4-BE49-F238E27FC236}">
                  <a16:creationId xmlns:a16="http://schemas.microsoft.com/office/drawing/2014/main" id="{2A789B94-3340-4047-8C13-9A9115654DA7}"/>
                </a:ext>
              </a:extLst>
            </p:cNvPr>
            <p:cNvGrpSpPr/>
            <p:nvPr/>
          </p:nvGrpSpPr>
          <p:grpSpPr>
            <a:xfrm>
              <a:off x="71718" y="1120588"/>
              <a:ext cx="3048000" cy="4572000"/>
              <a:chOff x="838200" y="1066800"/>
              <a:chExt cx="2438400" cy="3352800"/>
            </a:xfrm>
          </p:grpSpPr>
          <p:sp>
            <p:nvSpPr>
              <p:cNvPr id="157" name="Rounded Rectangle 61">
                <a:extLst>
                  <a:ext uri="{FF2B5EF4-FFF2-40B4-BE49-F238E27FC236}">
                    <a16:creationId xmlns:a16="http://schemas.microsoft.com/office/drawing/2014/main" id="{AAE78E97-03CB-4250-8FC0-0FFD7C3AF02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2">
                <a:extLst>
                  <a:ext uri="{FF2B5EF4-FFF2-40B4-BE49-F238E27FC236}">
                    <a16:creationId xmlns:a16="http://schemas.microsoft.com/office/drawing/2014/main" id="{E75EA0F9-7E2D-469C-91F1-C63202BDE20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3">
                <a:extLst>
                  <a:ext uri="{FF2B5EF4-FFF2-40B4-BE49-F238E27FC236}">
                    <a16:creationId xmlns:a16="http://schemas.microsoft.com/office/drawing/2014/main" id="{1CAB81ED-398B-4C2D-B35A-59648591773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4">
                <a:extLst>
                  <a:ext uri="{FF2B5EF4-FFF2-40B4-BE49-F238E27FC236}">
                    <a16:creationId xmlns:a16="http://schemas.microsoft.com/office/drawing/2014/main" id="{6EA08DCC-D69E-4F2B-9F56-CCB0105B967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nut 5">
                <a:extLst>
                  <a:ext uri="{FF2B5EF4-FFF2-40B4-BE49-F238E27FC236}">
                    <a16:creationId xmlns:a16="http://schemas.microsoft.com/office/drawing/2014/main" id="{3C0D25EF-205D-45D5-9294-75FEE35F0CA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onut 6">
                <a:extLst>
                  <a:ext uri="{FF2B5EF4-FFF2-40B4-BE49-F238E27FC236}">
                    <a16:creationId xmlns:a16="http://schemas.microsoft.com/office/drawing/2014/main" id="{DFD2F3DD-C2E6-4011-B794-CFE09DBB11F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7">
                <a:extLst>
                  <a:ext uri="{FF2B5EF4-FFF2-40B4-BE49-F238E27FC236}">
                    <a16:creationId xmlns:a16="http://schemas.microsoft.com/office/drawing/2014/main" id="{110B8CCC-E7DA-47ED-A25B-D119569836C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Plaque 8">
                <a:extLst>
                  <a:ext uri="{FF2B5EF4-FFF2-40B4-BE49-F238E27FC236}">
                    <a16:creationId xmlns:a16="http://schemas.microsoft.com/office/drawing/2014/main" id="{F89BD550-4BE8-4A6C-BE24-FDC80F247AD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laque 9">
                <a:extLst>
                  <a:ext uri="{FF2B5EF4-FFF2-40B4-BE49-F238E27FC236}">
                    <a16:creationId xmlns:a16="http://schemas.microsoft.com/office/drawing/2014/main" id="{90DF1E32-B448-4A3F-8110-8300DB76527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aque 10">
                <a:extLst>
                  <a:ext uri="{FF2B5EF4-FFF2-40B4-BE49-F238E27FC236}">
                    <a16:creationId xmlns:a16="http://schemas.microsoft.com/office/drawing/2014/main" id="{D4BDDCB5-F2DA-4C86-A835-8634AB38623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TextBox 155">
              <a:extLst>
                <a:ext uri="{FF2B5EF4-FFF2-40B4-BE49-F238E27FC236}">
                  <a16:creationId xmlns:a16="http://schemas.microsoft.com/office/drawing/2014/main" id="{95230E76-2404-4B72-B3A4-8F2C952A568D}"/>
                </a:ext>
              </a:extLst>
            </p:cNvPr>
            <p:cNvSpPr txBox="1"/>
            <p:nvPr/>
          </p:nvSpPr>
          <p:spPr>
            <a:xfrm>
              <a:off x="763639" y="1357544"/>
              <a:ext cx="2379655" cy="3607680"/>
            </a:xfrm>
            <a:prstGeom prst="rect">
              <a:avLst/>
            </a:prstGeom>
            <a:noFill/>
          </p:spPr>
          <p:txBody>
            <a:bodyPr wrap="square" rtlCol="0">
              <a:spAutoFit/>
            </a:bodyPr>
            <a:lstStyle/>
            <a:p>
              <a:pPr algn="ctr"/>
              <a:r>
                <a:rPr lang="en-US" sz="1600" b="1" dirty="0"/>
                <a:t>To follow the voice of the Good Shepherd, we must separate ourselves from wickedness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5062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2000"/>
                                        <p:tgtEl>
                                          <p:spTgt spid="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3" end="1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circle(in)">
                                      <p:cBhvr>
                                        <p:cTn id="36"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7818" y="120402"/>
            <a:ext cx="10231582" cy="6617196"/>
          </a:xfrm>
          <a:prstGeom prst="rect">
            <a:avLst/>
          </a:prstGeom>
        </p:spPr>
        <p:txBody>
          <a:bodyPr wrap="square">
            <a:spAutoFit/>
          </a:bodyPr>
          <a:lstStyle/>
          <a:p>
            <a:pPr algn="ctr" fontAlgn="base"/>
            <a:r>
              <a:rPr lang="en-US" sz="2400" dirty="0">
                <a:solidFill>
                  <a:schemeClr val="bg1"/>
                </a:solidFill>
              </a:rPr>
              <a:t>Those who are committed to following Jesus Christ:</a:t>
            </a:r>
          </a:p>
          <a:p>
            <a:pPr fontAlgn="base"/>
            <a:endParaRPr lang="en-US" sz="1600" dirty="0">
              <a:solidFill>
                <a:schemeClr val="bg1"/>
              </a:solidFill>
            </a:endParaRPr>
          </a:p>
          <a:p>
            <a:pPr fontAlgn="base"/>
            <a:r>
              <a:rPr lang="en-US" sz="1600" dirty="0">
                <a:solidFill>
                  <a:schemeClr val="bg1"/>
                </a:solidFill>
              </a:rPr>
              <a:t>“When you choose to follow Christ, you choose to be changed. …</a:t>
            </a:r>
          </a:p>
          <a:p>
            <a:pPr fontAlgn="base"/>
            <a:endParaRPr lang="en-US" sz="1600" dirty="0">
              <a:solidFill>
                <a:schemeClr val="bg1"/>
              </a:solidFill>
            </a:endParaRPr>
          </a:p>
          <a:p>
            <a:pPr fontAlgn="base"/>
            <a:r>
              <a:rPr lang="en-US" sz="1600" dirty="0">
                <a:solidFill>
                  <a:schemeClr val="bg1"/>
                </a:solidFill>
              </a:rPr>
              <a:t>“Men [and women] changed for Christ will be captained by Christ. …</a:t>
            </a:r>
          </a:p>
          <a:p>
            <a:pPr fontAlgn="base"/>
            <a:endParaRPr lang="en-US" sz="1600" dirty="0">
              <a:solidFill>
                <a:schemeClr val="bg1"/>
              </a:solidFill>
            </a:endParaRPr>
          </a:p>
          <a:p>
            <a:pPr fontAlgn="base"/>
            <a:r>
              <a:rPr lang="en-US" sz="1600" dirty="0">
                <a:solidFill>
                  <a:schemeClr val="bg1"/>
                </a:solidFill>
              </a:rPr>
              <a:t>“Their will is swallowed up in His will. (See John 5:30.)</a:t>
            </a:r>
          </a:p>
          <a:p>
            <a:pPr fontAlgn="base"/>
            <a:endParaRPr lang="en-US" sz="1600" dirty="0">
              <a:solidFill>
                <a:schemeClr val="bg1"/>
              </a:solidFill>
            </a:endParaRPr>
          </a:p>
          <a:p>
            <a:pPr fontAlgn="base"/>
            <a:r>
              <a:rPr lang="en-US" sz="1600" dirty="0">
                <a:solidFill>
                  <a:schemeClr val="bg1"/>
                </a:solidFill>
              </a:rPr>
              <a:t>“They do always those things that please the Lord. (See John 8:29.)</a:t>
            </a:r>
          </a:p>
          <a:p>
            <a:pPr fontAlgn="base"/>
            <a:endParaRPr lang="en-US" sz="1600" dirty="0">
              <a:solidFill>
                <a:schemeClr val="bg1"/>
              </a:solidFill>
            </a:endParaRPr>
          </a:p>
          <a:p>
            <a:pPr fontAlgn="base"/>
            <a:r>
              <a:rPr lang="en-US" sz="1600" dirty="0">
                <a:solidFill>
                  <a:schemeClr val="bg1"/>
                </a:solidFill>
              </a:rPr>
              <a:t>“Not only would they die for the Lord, but more important they want to live for Him.</a:t>
            </a:r>
          </a:p>
          <a:p>
            <a:pPr fontAlgn="base"/>
            <a:endParaRPr lang="en-US" sz="1600" dirty="0">
              <a:solidFill>
                <a:schemeClr val="bg1"/>
              </a:solidFill>
            </a:endParaRPr>
          </a:p>
          <a:p>
            <a:pPr fontAlgn="base"/>
            <a:r>
              <a:rPr lang="en-US" sz="1600" dirty="0">
                <a:solidFill>
                  <a:schemeClr val="bg1"/>
                </a:solidFill>
              </a:rPr>
              <a:t>“Enter their homes, and the pictures on their walls, the books on their shelves, the music in the air, their words and acts reveal them as Christians.</a:t>
            </a:r>
          </a:p>
          <a:p>
            <a:pPr fontAlgn="base"/>
            <a:endParaRPr lang="en-US" sz="1600" dirty="0">
              <a:solidFill>
                <a:schemeClr val="bg1"/>
              </a:solidFill>
            </a:endParaRPr>
          </a:p>
          <a:p>
            <a:pPr fontAlgn="base"/>
            <a:r>
              <a:rPr lang="en-US" sz="1600" dirty="0">
                <a:solidFill>
                  <a:schemeClr val="bg1"/>
                </a:solidFill>
              </a:rPr>
              <a:t>“They stand as witnesses of God at all times, and in all things, and in all places. (See </a:t>
            </a:r>
            <a:r>
              <a:rPr lang="en-US" sz="1600" dirty="0" err="1">
                <a:solidFill>
                  <a:schemeClr val="bg1"/>
                </a:solidFill>
              </a:rPr>
              <a:t>Mosiah</a:t>
            </a:r>
            <a:r>
              <a:rPr lang="en-US" sz="1600" dirty="0">
                <a:solidFill>
                  <a:schemeClr val="bg1"/>
                </a:solidFill>
              </a:rPr>
              <a:t> 18:9.)</a:t>
            </a:r>
          </a:p>
          <a:p>
            <a:pPr fontAlgn="base"/>
            <a:endParaRPr lang="en-US" sz="1600" dirty="0">
              <a:solidFill>
                <a:schemeClr val="bg1"/>
              </a:solidFill>
            </a:endParaRPr>
          </a:p>
          <a:p>
            <a:pPr fontAlgn="base"/>
            <a:r>
              <a:rPr lang="en-US" sz="1600" dirty="0">
                <a:solidFill>
                  <a:schemeClr val="bg1"/>
                </a:solidFill>
              </a:rPr>
              <a:t>“They have Christ on their minds, as they look unto Him in every thought. (See D&amp;C 6:36.)</a:t>
            </a:r>
          </a:p>
          <a:p>
            <a:pPr fontAlgn="base"/>
            <a:endParaRPr lang="en-US" sz="1600" dirty="0">
              <a:solidFill>
                <a:schemeClr val="bg1"/>
              </a:solidFill>
            </a:endParaRPr>
          </a:p>
          <a:p>
            <a:pPr fontAlgn="base"/>
            <a:r>
              <a:rPr lang="en-US" sz="1600" dirty="0">
                <a:solidFill>
                  <a:schemeClr val="bg1"/>
                </a:solidFill>
              </a:rPr>
              <a:t>“They have Christ in their hearts as their affections are placed on Him forever. (See Alma 37:36.)</a:t>
            </a:r>
          </a:p>
          <a:p>
            <a:pPr fontAlgn="base"/>
            <a:endParaRPr lang="en-US" sz="1600" dirty="0">
              <a:solidFill>
                <a:schemeClr val="bg1"/>
              </a:solidFill>
            </a:endParaRPr>
          </a:p>
          <a:p>
            <a:pPr fontAlgn="base"/>
            <a:r>
              <a:rPr lang="en-US" sz="1600" dirty="0">
                <a:solidFill>
                  <a:schemeClr val="bg1"/>
                </a:solidFill>
              </a:rPr>
              <a:t>“Almost every week they partake of the sacrament and witness anew to their Eternal Father that they are willing to take upon them the name of His Son, always remember Him, and keep His commandments. (See Moro. 4:3.)” </a:t>
            </a:r>
          </a:p>
          <a:p>
            <a:pPr fontAlgn="base"/>
            <a:endParaRPr lang="en-US" sz="1600" dirty="0">
              <a:solidFill>
                <a:schemeClr val="bg1"/>
              </a:solidFill>
            </a:endParaRPr>
          </a:p>
          <a:p>
            <a:pPr fontAlgn="base"/>
            <a:r>
              <a:rPr lang="en-US" sz="1600" dirty="0">
                <a:solidFill>
                  <a:schemeClr val="bg1"/>
                </a:solidFill>
              </a:rPr>
              <a:t>President Ezra Taft Benson</a:t>
            </a:r>
          </a:p>
        </p:txBody>
      </p:sp>
      <p:pic>
        <p:nvPicPr>
          <p:cNvPr id="4" name="Picture 3">
            <a:extLst>
              <a:ext uri="{FF2B5EF4-FFF2-40B4-BE49-F238E27FC236}">
                <a16:creationId xmlns:a16="http://schemas.microsoft.com/office/drawing/2014/main" id="{62A0A236-9FB1-4158-9B91-37DB072ECF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4437134"/>
            <a:ext cx="1524000" cy="2156141"/>
          </a:xfrm>
          <a:prstGeom prst="rect">
            <a:avLst/>
          </a:prstGeom>
        </p:spPr>
      </p:pic>
      <p:grpSp>
        <p:nvGrpSpPr>
          <p:cNvPr id="5" name="Group 3">
            <a:extLst>
              <a:ext uri="{FF2B5EF4-FFF2-40B4-BE49-F238E27FC236}">
                <a16:creationId xmlns:a16="http://schemas.microsoft.com/office/drawing/2014/main" id="{430058BB-1C6A-4CEE-838D-227FEC1946D3}"/>
              </a:ext>
            </a:extLst>
          </p:cNvPr>
          <p:cNvGrpSpPr/>
          <p:nvPr/>
        </p:nvGrpSpPr>
        <p:grpSpPr>
          <a:xfrm>
            <a:off x="9631232" y="639338"/>
            <a:ext cx="2031972" cy="2301261"/>
            <a:chOff x="71718" y="1120588"/>
            <a:chExt cx="3070535" cy="4572000"/>
          </a:xfrm>
        </p:grpSpPr>
        <p:grpSp>
          <p:nvGrpSpPr>
            <p:cNvPr id="6" name="Group 13">
              <a:extLst>
                <a:ext uri="{FF2B5EF4-FFF2-40B4-BE49-F238E27FC236}">
                  <a16:creationId xmlns:a16="http://schemas.microsoft.com/office/drawing/2014/main" id="{C9238C64-1459-4BF3-A909-CB2AEE19B862}"/>
                </a:ext>
              </a:extLst>
            </p:cNvPr>
            <p:cNvGrpSpPr/>
            <p:nvPr/>
          </p:nvGrpSpPr>
          <p:grpSpPr>
            <a:xfrm>
              <a:off x="71718" y="1120588"/>
              <a:ext cx="3048000" cy="4572000"/>
              <a:chOff x="838200" y="1066800"/>
              <a:chExt cx="2438400" cy="3352800"/>
            </a:xfrm>
          </p:grpSpPr>
          <p:sp>
            <p:nvSpPr>
              <p:cNvPr id="8" name="Rounded Rectangle 61">
                <a:extLst>
                  <a:ext uri="{FF2B5EF4-FFF2-40B4-BE49-F238E27FC236}">
                    <a16:creationId xmlns:a16="http://schemas.microsoft.com/office/drawing/2014/main" id="{A9C25D3F-011B-438A-A739-A3A4D71CED8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
                <a:extLst>
                  <a:ext uri="{FF2B5EF4-FFF2-40B4-BE49-F238E27FC236}">
                    <a16:creationId xmlns:a16="http://schemas.microsoft.com/office/drawing/2014/main" id="{A530ED8F-4753-4297-811F-1BB5303D431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8C9A6CCE-D88C-4EF7-A914-F9242EA4603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ED356C20-4F11-4E04-9ACE-E9215B503DE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5">
                <a:extLst>
                  <a:ext uri="{FF2B5EF4-FFF2-40B4-BE49-F238E27FC236}">
                    <a16:creationId xmlns:a16="http://schemas.microsoft.com/office/drawing/2014/main" id="{22E310B3-74FF-4A9D-B7ED-2332C3C104C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6">
                <a:extLst>
                  <a:ext uri="{FF2B5EF4-FFF2-40B4-BE49-F238E27FC236}">
                    <a16:creationId xmlns:a16="http://schemas.microsoft.com/office/drawing/2014/main" id="{17D9C8B7-DAA7-4D39-911C-AEC260941D2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7">
                <a:extLst>
                  <a:ext uri="{FF2B5EF4-FFF2-40B4-BE49-F238E27FC236}">
                    <a16:creationId xmlns:a16="http://schemas.microsoft.com/office/drawing/2014/main" id="{96588376-6CA3-43BB-9C4D-A680B50C8A0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laque 8">
                <a:extLst>
                  <a:ext uri="{FF2B5EF4-FFF2-40B4-BE49-F238E27FC236}">
                    <a16:creationId xmlns:a16="http://schemas.microsoft.com/office/drawing/2014/main" id="{1E2E72F3-1C1F-4CB5-85AB-8D008D2DEA2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aque 9">
                <a:extLst>
                  <a:ext uri="{FF2B5EF4-FFF2-40B4-BE49-F238E27FC236}">
                    <a16:creationId xmlns:a16="http://schemas.microsoft.com/office/drawing/2014/main" id="{E0E90306-B607-4DC8-8805-36DCB578220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aque 10">
                <a:extLst>
                  <a:ext uri="{FF2B5EF4-FFF2-40B4-BE49-F238E27FC236}">
                    <a16:creationId xmlns:a16="http://schemas.microsoft.com/office/drawing/2014/main" id="{3290C417-0A96-49E3-A3B7-59A869CF3E5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76B3D8E-C683-4EFC-B77C-BDE294947E9D}"/>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If we bring forth good works, we show that we are hearkening to the voice of Jesus Christ and are following Him</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8704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3">
                                            <p:txEl>
                                              <p:pRg st="4" end="4"/>
                                            </p:txEl>
                                          </p:spTgt>
                                        </p:tgtEl>
                                      </p:cBhvr>
                                    </p:animEffect>
                                    <p:set>
                                      <p:cBhvr>
                                        <p:cTn id="20"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2000"/>
                                        <p:tgtEl>
                                          <p:spTgt spid="3">
                                            <p:txEl>
                                              <p:pRg st="6" end="6"/>
                                            </p:txEl>
                                          </p:spTgt>
                                        </p:tgtEl>
                                      </p:cBhvr>
                                    </p:animEffect>
                                    <p:set>
                                      <p:cBhvr>
                                        <p:cTn id="29" dur="1" fill="hold">
                                          <p:stCondLst>
                                            <p:cond delay="1999"/>
                                          </p:stCondLst>
                                        </p:cTn>
                                        <p:tgtEl>
                                          <p:spTgt spid="3">
                                            <p:txEl>
                                              <p:pRg st="6" end="6"/>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3">
                                            <p:txEl>
                                              <p:pRg st="8" end="8"/>
                                            </p:txEl>
                                          </p:spTgt>
                                        </p:tgtEl>
                                      </p:cBhvr>
                                    </p:animEffect>
                                    <p:set>
                                      <p:cBhvr>
                                        <p:cTn id="32" dur="1" fill="hold">
                                          <p:stCondLst>
                                            <p:cond delay="1999"/>
                                          </p:stCondLst>
                                        </p:cTn>
                                        <p:tgtEl>
                                          <p:spTgt spid="3">
                                            <p:txEl>
                                              <p:pRg st="8" end="8"/>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2000"/>
                                        <p:tgtEl>
                                          <p:spTgt spid="3">
                                            <p:txEl>
                                              <p:pRg st="10" end="10"/>
                                            </p:txEl>
                                          </p:spTgt>
                                        </p:tgtEl>
                                      </p:cBhvr>
                                    </p:animEffect>
                                    <p:set>
                                      <p:cBhvr>
                                        <p:cTn id="41" dur="1" fill="hold">
                                          <p:stCondLst>
                                            <p:cond delay="1999"/>
                                          </p:stCondLst>
                                        </p:cTn>
                                        <p:tgtEl>
                                          <p:spTgt spid="3">
                                            <p:txEl>
                                              <p:pRg st="10" end="10"/>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3">
                                            <p:txEl>
                                              <p:pRg st="12" end="12"/>
                                            </p:txEl>
                                          </p:spTgt>
                                        </p:tgtEl>
                                      </p:cBhvr>
                                    </p:animEffect>
                                    <p:set>
                                      <p:cBhvr>
                                        <p:cTn id="44" dur="1" fill="hold">
                                          <p:stCondLst>
                                            <p:cond delay="1999"/>
                                          </p:stCondLst>
                                        </p:cTn>
                                        <p:tgtEl>
                                          <p:spTgt spid="3">
                                            <p:txEl>
                                              <p:pRg st="12" end="1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0" end="20"/>
                                            </p:txEl>
                                          </p:spTgt>
                                        </p:tgtEl>
                                        <p:attrNameLst>
                                          <p:attrName>style.visibility</p:attrName>
                                        </p:attrNameLst>
                                      </p:cBhvr>
                                      <p:to>
                                        <p:strVal val="visible"/>
                                      </p:to>
                                    </p:set>
                                  </p:childTnLst>
                                </p:cTn>
                              </p:par>
                              <p:par>
                                <p:cTn id="51" presetID="10" presetClass="exit" presetSubtype="0" fill="hold" nodeType="withEffect">
                                  <p:stCondLst>
                                    <p:cond delay="0"/>
                                  </p:stCondLst>
                                  <p:childTnLst>
                                    <p:animEffect transition="out" filter="fade">
                                      <p:cBhvr>
                                        <p:cTn id="52" dur="2000"/>
                                        <p:tgtEl>
                                          <p:spTgt spid="3">
                                            <p:txEl>
                                              <p:pRg st="14" end="14"/>
                                            </p:txEl>
                                          </p:spTgt>
                                        </p:tgtEl>
                                      </p:cBhvr>
                                    </p:animEffect>
                                    <p:set>
                                      <p:cBhvr>
                                        <p:cTn id="53" dur="1" fill="hold">
                                          <p:stCondLst>
                                            <p:cond delay="1999"/>
                                          </p:stCondLst>
                                        </p:cTn>
                                        <p:tgtEl>
                                          <p:spTgt spid="3">
                                            <p:txEl>
                                              <p:pRg st="14" end="14"/>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3">
                                            <p:txEl>
                                              <p:pRg st="16" end="16"/>
                                            </p:txEl>
                                          </p:spTgt>
                                        </p:tgtEl>
                                      </p:cBhvr>
                                    </p:animEffect>
                                    <p:set>
                                      <p:cBhvr>
                                        <p:cTn id="56" dur="1" fill="hold">
                                          <p:stCondLst>
                                            <p:cond delay="1999"/>
                                          </p:stCondLst>
                                        </p:cTn>
                                        <p:tgtEl>
                                          <p:spTgt spid="3">
                                            <p:txEl>
                                              <p:pRg st="16" end="16"/>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circle(in)">
                                      <p:cBhvr>
                                        <p:cTn id="61" dur="2000"/>
                                        <p:tgtEl>
                                          <p:spTgt spid="5"/>
                                        </p:tgtEl>
                                      </p:cBhvr>
                                    </p:animEffect>
                                  </p:childTnLst>
                                </p:cTn>
                              </p:par>
                              <p:par>
                                <p:cTn id="62" presetID="1" presetClass="exit" presetSubtype="0" fill="hold" nodeType="withEffect">
                                  <p:stCondLst>
                                    <p:cond delay="0"/>
                                  </p:stCondLst>
                                  <p:childTnLst>
                                    <p:set>
                                      <p:cBhvr>
                                        <p:cTn id="63" dur="1" fill="hold">
                                          <p:stCondLst>
                                            <p:cond delay="0"/>
                                          </p:stCondLst>
                                        </p:cTn>
                                        <p:tgtEl>
                                          <p:spTgt spid="3">
                                            <p:txEl>
                                              <p:pRg st="18" end="18"/>
                                            </p:txEl>
                                          </p:spTgt>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
                                            <p:txEl>
                                              <p:pRg st="20" end="2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
                                            <p:txEl>
                                              <p:pRg st="22" end="2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08F0529-9FAD-4A33-BEED-AA5CB0E903DE}"/>
              </a:ext>
            </a:extLst>
          </p:cNvPr>
          <p:cNvSpPr txBox="1"/>
          <p:nvPr/>
        </p:nvSpPr>
        <p:spPr>
          <a:xfrm>
            <a:off x="370114" y="1166842"/>
            <a:ext cx="7228115" cy="1200329"/>
          </a:xfrm>
          <a:prstGeom prst="rect">
            <a:avLst/>
          </a:prstGeom>
          <a:noFill/>
        </p:spPr>
        <p:txBody>
          <a:bodyPr wrap="square" rtlCol="0">
            <a:spAutoFit/>
          </a:bodyPr>
          <a:lstStyle/>
          <a:p>
            <a:r>
              <a:rPr lang="en-US" sz="2400" dirty="0">
                <a:solidFill>
                  <a:schemeClr val="bg1"/>
                </a:solidFill>
              </a:rPr>
              <a:t>“All who refuse to receive the fulness of the truth, or bide by the principles and ordinances of the everlasting gospel.</a:t>
            </a:r>
          </a:p>
        </p:txBody>
      </p:sp>
      <p:sp>
        <p:nvSpPr>
          <p:cNvPr id="19" name="TextBox 18">
            <a:extLst>
              <a:ext uri="{FF2B5EF4-FFF2-40B4-BE49-F238E27FC236}">
                <a16:creationId xmlns:a16="http://schemas.microsoft.com/office/drawing/2014/main" id="{3E558527-140F-49F5-BF06-0C560B7911D7}"/>
              </a:ext>
            </a:extLst>
          </p:cNvPr>
          <p:cNvSpPr txBox="1"/>
          <p:nvPr/>
        </p:nvSpPr>
        <p:spPr>
          <a:xfrm>
            <a:off x="468085" y="-95513"/>
            <a:ext cx="11723915"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Those not included in “the fold”</a:t>
            </a:r>
          </a:p>
        </p:txBody>
      </p:sp>
      <p:pic>
        <p:nvPicPr>
          <p:cNvPr id="1026" name="Picture 2" descr="What is the Right of First Refusal? - PON - Program on Negotiation ...">
            <a:extLst>
              <a:ext uri="{FF2B5EF4-FFF2-40B4-BE49-F238E27FC236}">
                <a16:creationId xmlns:a16="http://schemas.microsoft.com/office/drawing/2014/main" id="{73A1CDC5-3C13-4041-9806-7AECF97C9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628" y="1166842"/>
            <a:ext cx="3015343" cy="2005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I Refusal - Calabria Law Group, PC">
            <a:extLst>
              <a:ext uri="{FF2B5EF4-FFF2-40B4-BE49-F238E27FC236}">
                <a16:creationId xmlns:a16="http://schemas.microsoft.com/office/drawing/2014/main" id="{1DD7ADE3-A6BD-42C8-BA98-B8E18C12F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44" y="2306563"/>
            <a:ext cx="4147458" cy="267511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CE88AA0-D0A1-40CD-90E6-11D2A79CE80B}"/>
              </a:ext>
            </a:extLst>
          </p:cNvPr>
          <p:cNvSpPr/>
          <p:nvPr/>
        </p:nvSpPr>
        <p:spPr>
          <a:xfrm>
            <a:off x="5867401" y="3207348"/>
            <a:ext cx="6096000" cy="1938992"/>
          </a:xfrm>
          <a:prstGeom prst="rect">
            <a:avLst/>
          </a:prstGeom>
        </p:spPr>
        <p:txBody>
          <a:bodyPr>
            <a:spAutoFit/>
          </a:bodyPr>
          <a:lstStyle/>
          <a:p>
            <a:r>
              <a:rPr lang="en-US" sz="2400" dirty="0">
                <a:solidFill>
                  <a:schemeClr val="bg1"/>
                </a:solidFill>
              </a:rPr>
              <a:t>They may have received a testimony; they may be able to testify that they know that Jesus is the Christ, but in their lives they have refused to accept ordinances which are essential to entrance into the celestial kingdom</a:t>
            </a:r>
            <a:endParaRPr lang="en-US" sz="2400" dirty="0"/>
          </a:p>
        </p:txBody>
      </p:sp>
      <p:sp>
        <p:nvSpPr>
          <p:cNvPr id="21" name="Rectangle 20">
            <a:extLst>
              <a:ext uri="{FF2B5EF4-FFF2-40B4-BE49-F238E27FC236}">
                <a16:creationId xmlns:a16="http://schemas.microsoft.com/office/drawing/2014/main" id="{D2417528-E4AF-4C36-A3FA-9C3927419B4A}"/>
              </a:ext>
            </a:extLst>
          </p:cNvPr>
          <p:cNvSpPr/>
          <p:nvPr/>
        </p:nvSpPr>
        <p:spPr>
          <a:xfrm>
            <a:off x="272142" y="5194096"/>
            <a:ext cx="7424057" cy="1477328"/>
          </a:xfrm>
          <a:prstGeom prst="rect">
            <a:avLst/>
          </a:prstGeom>
        </p:spPr>
        <p:txBody>
          <a:bodyPr wrap="square">
            <a:spAutoFit/>
          </a:bodyPr>
          <a:lstStyle/>
          <a:p>
            <a:r>
              <a:rPr lang="en-US" sz="2400" dirty="0">
                <a:solidFill>
                  <a:schemeClr val="bg1"/>
                </a:solidFill>
              </a:rPr>
              <a:t>They have refused to live the gospel, when they knew it to be true; or have been blinded by tradition; or for other cause have not been willing to walk in the light.</a:t>
            </a:r>
          </a:p>
          <a:p>
            <a:r>
              <a:rPr lang="en-US" dirty="0">
                <a:solidFill>
                  <a:schemeClr val="bg1"/>
                </a:solidFill>
              </a:rPr>
              <a:t>Joseph Fielding Smith </a:t>
            </a:r>
          </a:p>
        </p:txBody>
      </p:sp>
      <p:pic>
        <p:nvPicPr>
          <p:cNvPr id="23" name="Picture 22">
            <a:extLst>
              <a:ext uri="{FF2B5EF4-FFF2-40B4-BE49-F238E27FC236}">
                <a16:creationId xmlns:a16="http://schemas.microsoft.com/office/drawing/2014/main" id="{55AC1A22-89F5-48DE-B451-C4173D691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278" y="5402005"/>
            <a:ext cx="927023" cy="1200329"/>
          </a:xfrm>
          <a:prstGeom prst="rect">
            <a:avLst/>
          </a:prstGeom>
        </p:spPr>
      </p:pic>
    </p:spTree>
    <p:extLst>
      <p:ext uri="{BB962C8B-B14F-4D97-AF65-F5344CB8AC3E}">
        <p14:creationId xmlns:p14="http://schemas.microsoft.com/office/powerpoint/2010/main" val="38427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9170" y="6453994"/>
            <a:ext cx="1219200" cy="307777"/>
          </a:xfrm>
          <a:prstGeom prst="rect">
            <a:avLst/>
          </a:prstGeom>
          <a:noFill/>
        </p:spPr>
        <p:txBody>
          <a:bodyPr wrap="square" rtlCol="0">
            <a:spAutoFit/>
          </a:bodyPr>
          <a:lstStyle/>
          <a:p>
            <a:r>
              <a:rPr lang="en-US" sz="1400" dirty="0">
                <a:solidFill>
                  <a:schemeClr val="bg1"/>
                </a:solidFill>
              </a:rPr>
              <a:t>Alma 5:38</a:t>
            </a:r>
          </a:p>
        </p:txBody>
      </p:sp>
      <p:sp>
        <p:nvSpPr>
          <p:cNvPr id="6" name="TextBox 5"/>
          <p:cNvSpPr txBox="1"/>
          <p:nvPr/>
        </p:nvSpPr>
        <p:spPr>
          <a:xfrm>
            <a:off x="1482214" y="2459"/>
            <a:ext cx="9414387" cy="1015663"/>
          </a:xfrm>
          <a:prstGeom prst="rect">
            <a:avLst/>
          </a:prstGeom>
          <a:noFill/>
        </p:spPr>
        <p:txBody>
          <a:bodyPr wrap="square" rtlCol="0">
            <a:spAutoFit/>
          </a:bodyPr>
          <a:lstStyle/>
          <a:p>
            <a:pPr algn="ctr"/>
            <a:r>
              <a:rPr lang="en-US" sz="6000" dirty="0">
                <a:solidFill>
                  <a:schemeClr val="bg1"/>
                </a:solidFill>
                <a:latin typeface="Franklin Gothic Medium" panose="020B0603020102020204" pitchFamily="34" charset="0"/>
              </a:rPr>
              <a:t>In His Name</a:t>
            </a:r>
          </a:p>
        </p:txBody>
      </p:sp>
      <p:sp>
        <p:nvSpPr>
          <p:cNvPr id="2" name="Rectangle 1"/>
          <p:cNvSpPr/>
          <p:nvPr/>
        </p:nvSpPr>
        <p:spPr>
          <a:xfrm>
            <a:off x="2215275" y="824623"/>
            <a:ext cx="7267268" cy="1200329"/>
          </a:xfrm>
          <a:prstGeom prst="rect">
            <a:avLst/>
          </a:prstGeom>
        </p:spPr>
        <p:txBody>
          <a:bodyPr wrap="square">
            <a:spAutoFit/>
          </a:bodyPr>
          <a:lstStyle/>
          <a:p>
            <a:pPr algn="ctr" fontAlgn="base"/>
            <a:r>
              <a:rPr lang="en-US" dirty="0">
                <a:solidFill>
                  <a:schemeClr val="bg1"/>
                </a:solidFill>
              </a:rPr>
              <a:t>Entrance to the kingdom of God requires us to take upon ourselves the name of Christ</a:t>
            </a:r>
          </a:p>
          <a:p>
            <a:pPr algn="ctr" fontAlgn="base"/>
            <a:endParaRPr lang="en-US" dirty="0">
              <a:solidFill>
                <a:schemeClr val="bg1"/>
              </a:solidFill>
            </a:endParaRPr>
          </a:p>
          <a:p>
            <a:pPr algn="ctr" fontAlgn="base"/>
            <a:r>
              <a:rPr lang="en-US" dirty="0">
                <a:solidFill>
                  <a:schemeClr val="bg1"/>
                </a:solidFill>
              </a:rPr>
              <a:t>Salvation is found in no other name</a:t>
            </a:r>
          </a:p>
        </p:txBody>
      </p:sp>
      <p:sp>
        <p:nvSpPr>
          <p:cNvPr id="7" name="Rectangle 6"/>
          <p:cNvSpPr/>
          <p:nvPr/>
        </p:nvSpPr>
        <p:spPr>
          <a:xfrm>
            <a:off x="457200" y="2413338"/>
            <a:ext cx="3643466" cy="1477328"/>
          </a:xfrm>
          <a:prstGeom prst="rect">
            <a:avLst/>
          </a:prstGeom>
        </p:spPr>
        <p:txBody>
          <a:bodyPr wrap="square">
            <a:spAutoFit/>
          </a:bodyPr>
          <a:lstStyle/>
          <a:p>
            <a:pPr fontAlgn="base"/>
            <a:r>
              <a:rPr lang="en-US" dirty="0">
                <a:solidFill>
                  <a:schemeClr val="bg1"/>
                </a:solidFill>
              </a:rPr>
              <a:t>“Having been commissioned of Jesus Christ, I baptize you in the name of the Father, and of the Son, and of the Holy Ghost. Amen.”</a:t>
            </a:r>
          </a:p>
          <a:p>
            <a:pPr fontAlgn="base"/>
            <a:r>
              <a:rPr lang="en-US" dirty="0">
                <a:solidFill>
                  <a:schemeClr val="bg1"/>
                </a:solidFill>
              </a:rPr>
              <a:t>D&amp;C 20:73</a:t>
            </a:r>
          </a:p>
        </p:txBody>
      </p:sp>
      <p:sp>
        <p:nvSpPr>
          <p:cNvPr id="8" name="Rectangle 7"/>
          <p:cNvSpPr/>
          <p:nvPr/>
        </p:nvSpPr>
        <p:spPr>
          <a:xfrm>
            <a:off x="7360984" y="3429000"/>
            <a:ext cx="4581634" cy="1754326"/>
          </a:xfrm>
          <a:prstGeom prst="rect">
            <a:avLst/>
          </a:prstGeom>
        </p:spPr>
        <p:txBody>
          <a:bodyPr wrap="square">
            <a:spAutoFit/>
          </a:bodyPr>
          <a:lstStyle/>
          <a:p>
            <a:pPr fontAlgn="base"/>
            <a:r>
              <a:rPr lang="en-US" dirty="0">
                <a:solidFill>
                  <a:schemeClr val="bg1"/>
                </a:solidFill>
              </a:rPr>
              <a:t>“Every member of the church of Christ having children is to bring them unto the elders before the church, who are to lay their</a:t>
            </a:r>
            <a:r>
              <a:rPr lang="en-US" baseline="30000" dirty="0">
                <a:solidFill>
                  <a:schemeClr val="bg1"/>
                </a:solidFill>
              </a:rPr>
              <a:t> </a:t>
            </a:r>
            <a:r>
              <a:rPr lang="en-US" dirty="0">
                <a:solidFill>
                  <a:schemeClr val="bg1"/>
                </a:solidFill>
              </a:rPr>
              <a:t>hands upon them in the name of Jesus Christ, and bless them in his name.”</a:t>
            </a:r>
          </a:p>
          <a:p>
            <a:pPr fontAlgn="base"/>
            <a:r>
              <a:rPr lang="en-US" dirty="0">
                <a:solidFill>
                  <a:schemeClr val="bg1"/>
                </a:solidFill>
              </a:rPr>
              <a:t>D&amp;C 20:70</a:t>
            </a:r>
          </a:p>
        </p:txBody>
      </p:sp>
      <p:sp>
        <p:nvSpPr>
          <p:cNvPr id="9" name="Rectangle 8"/>
          <p:cNvSpPr/>
          <p:nvPr/>
        </p:nvSpPr>
        <p:spPr>
          <a:xfrm>
            <a:off x="1831975" y="4896454"/>
            <a:ext cx="3786649" cy="1477328"/>
          </a:xfrm>
          <a:prstGeom prst="rect">
            <a:avLst/>
          </a:prstGeom>
        </p:spPr>
        <p:txBody>
          <a:bodyPr wrap="square">
            <a:spAutoFit/>
          </a:bodyPr>
          <a:lstStyle/>
          <a:p>
            <a:pPr fontAlgn="base"/>
            <a:r>
              <a:rPr lang="en-US" dirty="0">
                <a:solidFill>
                  <a:schemeClr val="bg1"/>
                </a:solidFill>
              </a:rPr>
              <a:t>“O God, the Eternal Father, we ask thee in the name of thy Son, Jesus Christ, to bless and sanctify this </a:t>
            </a:r>
            <a:r>
              <a:rPr lang="en-US" u="sng" dirty="0">
                <a:solidFill>
                  <a:schemeClr val="bg1"/>
                </a:solidFill>
              </a:rPr>
              <a:t>bread</a:t>
            </a:r>
            <a:r>
              <a:rPr lang="en-US" dirty="0">
                <a:solidFill>
                  <a:schemeClr val="bg1"/>
                </a:solidFill>
              </a:rPr>
              <a:t>…this water…”</a:t>
            </a:r>
          </a:p>
          <a:p>
            <a:pPr fontAlgn="base"/>
            <a:r>
              <a:rPr lang="en-US" dirty="0">
                <a:solidFill>
                  <a:schemeClr val="bg1"/>
                </a:solidFill>
              </a:rPr>
              <a:t>D&amp;C 20:77,79</a:t>
            </a:r>
          </a:p>
        </p:txBody>
      </p:sp>
      <p:sp>
        <p:nvSpPr>
          <p:cNvPr id="3" name="AutoShape 6"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hQSEBQUEhQUFRUWFxQXFBQVFBgVFBgVFhcVFRcWFBgXHCYfFxojGRUVIC8gJCcpLCwsFR4xNTAqNSYrLCkBCQoKDgwOGg8PGiwlHyQpKSwsLCksLCwsLCwpLCwsLCwsLCwsLCwpLCwsLCwsLCkpLCwsLCksLCksLCwpLCwpKf/AABEIAMYA/wMBIgACEQEDEQH/xAAcAAAABwEBAAAAAAAAAAAAAAAAAQIDBAUGBwj/xABAEAABAwIEAwUFBgQFBAMAAAABAAIRAyEEEjFBBVFhBhMicYEHMpGhsSNCcsHR8FKCkuEUFTNi8UOTosIXJCX/xAAZAQACAwEAAAAAAAAAAAAAAAAAAwECBAX/xAAnEQACAgICAgIBBAMAAAAAAAAAAQIRAyESMQRRE0EyQmFxkRQiI//aAAwDAQACEQMRAD8Ax8kjU6ohRIOpS6jDNvglzzH5LJZtoJx6o2Aoi0cx8VZYarRoAOqjM46NJgDcF0wD5KO9IltRVse4L2fr4n/SYSN3nwsH8xt8JWg/+M8RE95Rnlmf9cqyuJ9qtUQGOGUNIy2a0HbSJ0+ai4X2kYkOH2hAPJxGu4Fxz25HorrH7EPM/ovOI9kcVQBzUnFt/FTOdvrluPUKoA81vezHtLZWYGvnvBAJiATv5FWPFuF4bFgnKG1DpUYIP838XqquHoZHL7RzSUA2d1P4jwl1F+R22+xHMKP3cJDdGpbEOMpRdbVDuDqRZLYw7KtkjLWEo3UzspVKiXuy6ATJ6K7wlenTbDBB0zRLieUwmQi5bFZMijoztPA1YnJU/pd+iaeSLGQeRsVqMTxxwBtcCNj8Pkqqpx5lTw1AD0IvyEH0NwYTPiFLyK7RWglEZlOtc1xOQyOW6KYSXadGlNSVobeJ/NIcUt6ItUpkUIM6T5Jp4OqfKSXzHJSmQ0MtrmI1ROeean0eDVakZKbiTpH58k9iOzdRlqhY06kZsxHoFZbFt0VEmP7pIeY8lanh9JurnO5R4R9Db1TDhRv7wuZOYadOZTFFiXkiRO+m1/io1QXU1+HBE03B3SRm+G6glFUTafQgyd/mmHTz9U68mUSuiBqDzKNjjO6ee2yZpiCpTKnQcP2XDabqlSm5zonugQ2BzcZMTsBfyT3DMYxg8LGUxI/6ef4mQT8Sqnh3a4PY7OSSSbTrFyD8IUSt2hp+KIveW2dfqNdrJDix6kjeHi1KB3opPB3fTAHxggfFUvaDsfgsWc0vovI8JY/NSdoNDa3LwlYF/H3tJgnKZls2nmBt6J3C9q3NkH3bmOR5hWUJroW3F9kPtF7OMTh5qNb3tECc9M5iBvmbAcPOCOqouHYcuMaTpvtGvL9V1HgXaoOJDjA8N52P9x6SonGuBUy418PAPi7xoEXFi5oGnOPVWWVrUivwp7RV8LwDabRGvP5K6ocXqUovLeX/AAqmg8iZTj6llR7ZpSSVGir4xuJpwSM33DNw7keh0+HJUrJHoqariy1wglaJkOvzv8RKTlVbLY/QkVCYBCB6J4UybhGxgzDvCQ2fE5olwbuQOazWOKrEYqHEFxEagb2nz05JxvEg0kuPI2v8PgAqqc+KdcluYmeYBMTCg8aY5piSQQY6a69F040qic2UXK5/uSsf2izBwGm4ix2+ipMXxEmYkXNturuh2tyTLmnxdbH8z5aX6qRgOFF4/ccv35JukKUXJ0hvhnGHU6jDMjMAfI2d9VtyLrnfE8MaZIvqYP6LpJomBI2BuI1ErN5FaZr8a1aYyQhkTraPWFLw+HL3QNPvGLaW+iy2amOcE7OCqc9UllKYm0ui8AnTzWipijRP2dJjZ0cWg9JGcSB6qrxXGG0wA5zo0+zDWsgWBkm+1myqmvjhUguc9wuQXSLATME384aE5Jmdu3bNDxDtSWMIGRpdu0ATpf4wsNxLtBqZPOd+hVfjuJ53E7TAvsB08oVFi6xcSSPLbnHlutUIUjFKVvRLxXGHvkg2n4dBPqqx/EXHfYdTEgxP70QY6BcSBytqLn4KPWiLf8cv30TUVZIpcXqNghx899+avcBxXvxBEVALnQO/usmTKNlQtMhDVgpNM2QZuUiU3wzHd7Sn7ws7qefqE49sJBpW1YbtETH3RkSmmG6lAQm1SCTETP7+H1Qo1IF9LH4/sIiNfM/r+Saa22v7/cJgmx6pXBjfT5bJl92x8/36I2UtANUsUI6wgOwcOxZa/wBCP5SL/ILfcKpVBTL9YMkHdrgM/rAlY/gvBy6q0kSF1TC0/CLRO3msnkS6SNnjx02zCVIkxpJjy2TVXEOjwsLjz0CFOpEg7W+CYxtB9iw5Sd/1BBBV0gv0Rn4133mhoG4M35LX4Om402E6lrdNNBHyhUXDuHNdTDavjEzFwTeZtC1rGDKI5D4bLN5U0kkh2KLW2N06dksMRuBiBCMWWGx1GKGHNOs8WgOcJE7RpPmrBlIPEOEocdhlQwCZ8VtZIEx87IuG12vu108xoR0cNQV02+UVJCsdK4sDOz4bcgZSB5nzRGiGCGiyt3mWnRUeNrBnvECdBufIKFJyZaMYwTZm+MUO8rsYN4E7Aan5LfDOWgvJc6BJJk6aeQ09Fl+EYA1sWNIa0udPIlot1W4NBU8nJVRFYo7cv3IOFwRqODWiSdtPUnYKfVwwpg0QaZe4AmTmuJMBsi0GLzPJMkltwPMGYI5GEriWPYCe7yunVzmkGTl6yG20S8bvZbJfRT43izi3IBVJm73BrACNcrQLeqrmOc8PaLuLbTrqMxJ10H0UhmGL3FzQAGyBlbAE+pk7yn6VMtNh9xzfLwmPnC1KSXQrg2tmXx2Hc1txvB/fw+Cg1MPY67z81pnsD4B5gz5XSavC7Ej9+nmmrJ7FSwejL1MPYQJ6C3lPl+aYxFMAOvygTptPwEK8q8NJcIBmdJ57+V/mrXhvDxRABbmzE5jlE62E7CFZ5EkUjhcnRhiwgSPlqmci6NU4NScYygTNxb5fvQrP8X7NmnJaC4QL8h5KY5VIifjyjsruzmJy1C06OHzF/pK0FW2yzNKg6k9jyDAILugNvoVpHttIUTW7Ix9UNz6JppulOKFHXRCLshFpk+v1RihJ6qQGq97PcGD3sO0nrcR+ZRKfFWVjBydEfhnZR9QTBE6E2Cmv7OdwZeRUH3S0ECd836rdOohtgLBsD0TdGg2ph2kAy5v3iC4OOoJ5zKyfLJs3/DBLorez2BgF7mxy/wCFZ4zFMptL3mGtuf0HVO0aBawDdZrtjh3HC1XSfAWGOgcAT859EtLlJJkt8Y2jM4isHPc4aOc4gcgSSPqiNQvOWYjX9AqqhjSRBUvB5blwBJO4+i3ONGOMvRacNY99dlLMQyHkgASIFoMaSthh6YbAiwAA8gqHslgD4qzRla4Fo5ktMWGwBnzPktLVrPouYRTa4uMQ8gATvc/ODoeS5mZPJk4x6Rsg6jsJ4Guii1WQf7rSUaNN/duApuBdkq5SXAEi0ERAMjUbrLcX7UDCVK1CvSc+lm+zcwEvZIBktI622I1ULxZPpkfMkVHHqTTUZ1bB5yDIPz+SqquCJcCSARo4Nh58zKru0PG3d6HX1k81NoY4PDSbixB5rf8AE8aSQnHljO7JuMpPyNh5bIkkFRGcM5taD958lznerrj4qZjsU00wI2i/W+qgtxL3QxoJLiAwDUzpCrDlQ6bgnbHOEYDFhtbFYVjajKRDKjD772xnPdjfLaYM+IWK0nCuNU69MOByk6tOo5rb9kuGjD4OnRNyMxeeb3GXEfIeQCwfbfgZwlcVWHwVSbT98XIIjcT80yeCGXv+zAs0oNtFgSOcqM7Btc648lmf82y3BKk0O0xG4Pmkf4Uou4sevLi/yRrcNhmhtgE47BtiwCreF8bp1QQ3MXDVoBcfO2ym0eJNccsOB5EX+CzuEovZsUoyVoymMw4p1zThw3FjEHkd/wCyeBvErU8SwoqUnMM3BgjUHmJ0Kw2CokRa43nWd/7LRF8lZTcXRaU6QSsdhw9l4sQ4W0c24I6/qgwynQYQyyojUDcfM/vcyU9XulOITbnSoJKmtw5uY2sdeW+yadw9wHhDnADYExFrwtDgeFvruy0x1cSYa1v8T3bBU3aHtgygx2GwLi6bV8SLd4QfcpDamDv97yWiFyMWZxh/JAc0JAN9ErgVCrimuyMdUewS/KJMGwdHmk1GlrsrgQQbgggjzB0V6p0Ku1Za4fgDveOlvmTf0Wv7O8MyN8tv3qp4ojkpVOwWB5HPs3xgo9CalOSE7ECEh70k1EEuwVHKM6mHNc0tzAhzXDYhwIIN+RhDHYkMa5xjwgm5gWE3J0HVY/sR2sdiqtRjoFSXVGCbFhN2dS2R5g9E7Fj5NtiMuXgqX2YXHYGpQqmlUa6ZgOgwdCIJ8wtdwzsXiHsHeOp052kvcBz8Nj/UmO3dGs/FOrd2e6pimzMLgHm7lLsw0jTnCseGds24fD1W1JeaWXu41fTqQWfCY9E/yPk4/wDPsyYZRT/2LXHThMKGYeX1BAY2RmJc6XPINgPeM6bLPYjhmIruFTFYp0yCGU/dbGnidv6KLjO2jXA1Gtu6M5iHDYB3MbD8lXU+0hfaYKnBg+Nb232GXNyeui7pUjSzinjKzO89+7XAkRB0toNOSj8Y4s99MtNQ1ajhDqhhpIGgAHILO4ziRGuvNU9auXGSStHFJ2Kc5NU2TeIVZaAdQG/QSneBcSykU3TBIy2mHcoVdWqZrzeBPwTEoasiMnF2jolRvh93bam6Y3jkrH2bVW1a9Z8A5QwMJ1E5pyjlAF+vVHw/j7q/CXvmXMa5lS9w6Mot1DgQesbKB7P39zjA0uAbUY5tiCAR4mifIEdJCQlSNMsjkdlwWKaGga7rB+1nEF2GcYnI+nljmZBPwK21FgFhe3zWT9o+C/8Azq7v4cjj/wBxo/NWQhnGGY0kQTzH6FRa1dwMEmQmm1YKUHNmXZneUNHxIP0ThZp/Z1jHf44DUGm8H0yn6hdMqVxmFjymPVcV4JRrPxDBhc3eyS0ggQBqSTYADUmy6N2W4fixicWMRWFQMpsOdvjpl5dbLYRAzggAXixWLyMfJ3f0dHxsqjGmvvv6NWXyFkuK97SJcaUsBa0FrxmMybN5CN9ZWlcCxxabkG/LQaQmqgDrEZhyifkscZcH0a5K1aZncPUm4m+xsR0KFfFwk4hmR7mmxEEt0Im4MbAhV9bFDMVrSsRypEh+OjXdXPZ7hL8VUyss0RnqEWaDt1cdh+SpOEcDqY3FMp0zlaPHVfrkZoLbuJsB0OwK1HtI4+zh+Cbg8N4X1WkGD4m0tHvcd3Pu2fxcgmLGmIlncboy3bvtw3K7BYE5cODFWqD4q7hY+Ldn18oBwlM358gmVYYChed/p5LQlRhbbdsuuw/F6uDxfeNGZpaWVRMNLTBiTqQQD8V0rG4fCcTGYEsqNiSyMwHJ4Oo1j9hczoUyN1bcHxBo1O8Y5wdEbXB2I3SsmPltdjMeTjp9HT6lB7PfYR11b8RZE13JTOBds8JirUa7HOP3CclT+h0E+kqxxXDabrxlPNtviNCskvHr8WbI+Uv1IzeIq3TJxEJXHMP3EueRkAJL9gBczysuO47tjiKlRx7xzWEnK1sNhs2uBJMRuqwwyk6GZM8YpM2ntIx4GDyZoc9zfDuWgyfSwXNuFcSfQrMq0zDmGRyOxB6EEj1ScRWLiXEknckkn4lRjqt+OHCNHPyZOcrOt8WxoxXDziMNm08YaYqNywS1wFnQQ0x6ixhZriHCQcL/AInWHNpYlrcuUUqjWimRlMeEhu2rm8lX9iOPnC1yHS6jUGWq3m3QOH+4T9Qug8K4YxtarhXw6hXoiXDRzKghj29ZaT5+Uq4s47JpPIN4JBGxH5gj6pBdBlum36Kw7QcNfRqOZU9+k40n9S33XDo5sR5KrCsBLq1sw8kw2rGzT5gH4TokByBQAHGeQ8rIkEEEllwni7qTalMe7VDWuHItcHNdG8XH8yuqUtyvGUOYZEzcWuCBBglZNXvC6+eiWk+6WgCTEX+7+9FSSLwf0d47O43vqDKg0M6Gbg5SLdQqX2u8Wazhr6Tdahpg9AHtd/6qp9mfE30+8w9SQDNSnJ0iA5ttDEH0Kge1ysRh6YOtWrN/4WNNvTM1UXZMl9nKUEEYThRddnuCV6n2lN3dMuO8M35hoF3XHlbVbahi6uGpCmx7apqPDqpqgxaD4Wt0b4RaeXKFmMd2jjKGe5DS2LACBYDYAgj0UpvEw8tdmiw158lSUVLsssko9GgxGKf46pe1tR3vBpJbadJ1J3MDQDa8n2aYh9XiNXvXudGHMNJ8IzVaYMDTQLJ4nGzF55K39nfEm0cbiKr/AHWYYz/W0wOpIj1VeCS6J5yk9sg9o2vZiK/il4qPkk7l3i+u3SymdmvZ5iKr+8ru7kOFrd44g3mAQG+vPRV3EcSajnvdq9znGHAiXOcSIPw/4XUMHxdxwDazADUFGWtJDQagBAaZIiXgWndVukPmuidwnhdDh2GqOkgQalR7zLiGt1OgEAGAOfVcA7RccfjMTUr1NXmw2awWYweQj5rc9vfaD/isBRpMGSpVJOJZ/D3TsuUHcOeJ8mwsLwvhpeZOm3UpkUZ5MaweALj0WhweCyiwSw1lMeIj5D6/3SP87pt0IPqfrCsUHy2ExUxMEQUT+IMfob9DP91Aqi9kAUZN/Wy3XZH2s4jDFrMQXYijp4jNZg5scfeA/hd6ELCuFykqKssd57bsHEeFPfhHh7QBVGX7zacl7I1DgCTB3bG64StD2K7aVcBVJb4qT7VKZ00gPb/uHzFuUQe0OAFLEODL03xUpEaGnU8TY8rt/lULWgZXFySQicUYKsVJPDn38vot12c4ufs2EnMwnuzb3HHM5hnkZc3kXO5rn9J+VwdsNfLdXzXlviabthzSOXMKCTSe0/AZxRxIAmtT7urA0rUQHMPm5hLf5FzYLqGLxIxPC6wbs1lZgMSKtEzUA6d3nPkN5XMarYcfl5G6lAJQQlCVJIEEJQlAAUvhWJyVWm0EwZ0vuVElBQBveAVTRxVEusXvDSJBmZDjbT3v+NE57ZOJB+KpUhpTpkn8VR36MaszwzEPdlduyJdGm7Z5f2TXarigxGMq1Ro4iPINA+oKqlsvJ6KlBEgrixZfYDlopNKqcsEnKLmNTyA9VEUmjdscjP5KAJmHxJe8E2gRA0gKx4Q77WtciWMGsSC4H8gqzCtgypfB3/bvHNv0cNt1WXRfF+aLPFCRvvctDotzHnFuuyveK4ip/k9JtEEu7wk5ROVjC8EmdBmLbqixLbX6bEXloBkae6PloralxV3+EZRbEOaS4i9jVqQ0HWPCT6BLRoyujH1cM59UCQJAJIGgENEfBTsXjRSaGM1j4D9UTagGepto38LZ+rpVM+oSSTqU4xhveXGSZKSQggUAHKlUq02Oux/VRAE7T1CAIjtT6omhG7UoBBI4KJ1F+Y/RT8bXD8PR3NMvYD/sdDg0/hdn/rTWFdKeq0YDoEhw8Teo0c3qPmgCrqIm6IVETEALCtOFYmW5Tq0GOrT+hPzVWEqlVLHBw1H7I9QgDVdlceGV+7f7r5EHTxAtPxaT8llcdhTTe5jveYXMd5tMKwxbrtew2MEHf/kFP9pWioyniQZNWRUF7VG2nlduXTl1QBQoIK/wfYyvUo96DSy5c5Z3oNQU4JzlrZyiztSD4TZDdElC0DdJXQ+y/s5/xADqp7tp5AZiPWQ36q64p7LME0EMfVB55gRPkQkyzwiPWCbORoQrHjfBH4aoWu8TfuvGjh+R5hVycmmrQlpxdMl8O4gaRJE3FxJi17jfceqiSgiQQBBGgpACfwjrwpbOz1Y4T/FNbmpB7mOLbuaQGmXDZpzC/wBLKuYbqqafQNNdlgKid4U7/wCxHNrhpO06eihhyVg6kVmHrHxt+aH0ENSTNPXd1Gom5H8R3t++UJ3E1QzDNLPeLGtBJkuqPJi+8B3/AIpouzEX10h3Qk2I6j4TslcRd4mDZgzn8TgWs9Q0OPqFSKNGdlPjPCG026NDR5/uPmq1+qkPrZnT1cfy/JRZTDKAlBEUYQAaXSN0iEulqEARnalEjdqUSAFsqQpDOIRtPr/ZRERQBJrtDvE31HLy6f3UZhRtdBkI3DcaH68kEgRogUJQQSsHUkGmfNnnuPVG6se5dT2Dg+ORALT8j8lFPTXZSw/NDuchw67/ABCCRrhXC6mJrMo0hL3kgaxpMmAYHXQbrt3HOGtw2Dw2HIj3e9yxlcabfdcQ1oMuOb3ROSTdca7OYo0cZRcA0ltRtnCRcgcjBvYgEjVdy7Y5quGY8jLD2mLmQ4ETJ0j80nLdDsNc1ZUUMa4i3wFkvDuNTEMpjM/NmzkN8FMNgkuM9QlcOw9h5KbRe5gIbABXKTSe0deSf0UvH+zlLE/YtqVW02lxccjcocbtJc68jod4K5Pxvg78LWNN5Bi7XDRzToRy8ui7RVw7qroMuGzQJm2pA1TOG9nlLFVQ/EA5KYLW05LcxdBBJkGGxoNZ6X1+Pld19GTyccePL7OHIlrvaF2LqYLEvc2kW4Z7vsXAlzACJDC4yQ7Wx1i0rIroI5waCCCkg6t7Hawfh8TS/wB7T6VGFv8A6LltWkWPc06tJafMGPyW79j1RwxGIA0NJpPmHjL9XLN9ssAaWPxDYIBqOc21i15ziP6lhxOvInH3TNM1eKLKlrkQfBB5EFJBRFbTMbPhbs5BmwifFMeEdLan9m1JxLiZL6g/icSTPkABGwaAApuGr5cNTH3qr2tH4ARmI9B/5KixLpcT1KhKi05cmPUB4Qeh+pTIT9H/AEvUj80wFJQBRApUJMIAUEpmoRAI6brhAEd2pRI3alEgAIISggBKcYbEeUeaQjzIJAjlE43RIAWCn8O6CeRHzFx+aiyrPs5gxWxdCk5rnNdUaHNbY5dXX2EAyeUoA6P7OfZjRqU6ONxThUa8Oc3D5JZBzNBqEm8RMAaxqutSA2AAALARaOSp8BVZSohgDWMZ4BENY1oiPIXCkYXiFN7xSFWnmjMA17XOIGpAHmkt2XomjC0pzd2zN0ATrcIwgeBn9Df0UfuiSYk6TCl0CdCCoSXolyfsOlQDfdaB+EAfREcK0uLoGbQmOSehELFWK2RcdwynVaWVmNqMIgtc0OaRrBabeqyHEvY9w97H91QLXmYLa1RsHpmLm67Qt4iyoIPJ3HOzmIwdTJiaTqbjpMFrurHCWuHkVAo0XPcGtBc46BoJJ8gF634hw6nXpmnWpsqMOrXtDh530PUXWVf7O6dFhGBFOkTrmBJPTvLujzlTKbS0i8Ypvbo5/wBl8F/l2FqvqvDKlQNL4GbIGzDdbmXGesLD9puIsrVGuZUqVPDDi8Zd5GW/x0V92z7M8Qplxr0ahpgznp/aU/Mlkx6gLFFUx46bm+2NyZVXCK0GlUqZc4NGpIA8yYCQpXD35HGp/ACR+I+FvzM/ylaDMWdZ+fEBrfcoMIH8rbn1P0VO83Kt+G0MtCo86ub8tAqcqCCZQP2R/EfoFHCfof6R/EfoEwEAKCJGERCAFBGwXH72SWlCg/xXQAy7UokHalBABII0SCQJ+nUBaW5RJ0O87JhBADtTDuGrSNriDa2iZlSqlYugkkkAa7p13DS8ywgzeNDflsgCBKl8M4tUw7y+kcri1zJgGA7WJ0NtVHrYdzDDmuB6hXvs+woqcSw4IBAc5zgbiGsc6/wCrOXGLl6LRVtI1PYLtZ3rf8LWlzjkDZuHtbz/ANwAHnrzXT6PA2vq03saGGmc2ZrQCRoWGNQQSLrmQ7Lnh+MqVWD7JwHcVInJmPjpmdHAb8vMrp3Ymq+pRzvJMudcm0NOUAfAn1WVNZJJx6NdOGPfZdteBaD8CnmVeRT5hQavhdZPMhOaZSXppj04HyUAKpvlKUZ1in2PlBAqE3UMBOKJjq2yCQ2u3Wf7QdgMFjAe+ohrz/1qUU6k8yQIf/MCr3PATBqElFgcK7c+zP8Ay8scK/eUahLWuLIe1wvlfBi4mCNYNgsxUwYDm0mkmTneSItFh6CT/Ou/e0fDMdwvE94JysL28w9t2uHr8iea4Xwaj71Q6usPwj9geiYnZVkviJyUCBvAHos2rrjlaQ0clSFSQTKH+l/MfoEw1P4b/SPmfoFHCAHJRFBGgBAKMM8SBCUdkARSblKQeLlJCCQ0aJBAARSlINMHQHzQBMwOFLmucfdA1T+ExbGth5ILTaJ/JRqnEnOblsByAhNupZ4IiT93QmLW5+SALCtx15hrD0kx+ei3ns34FVqYh1ZlIOIbkdVcctMSQSZDTmfAAgXjzlc94LwKriMTSoNa4OqPDbiIGrnX/haCfRep+GcPZQospUhlYxoa0eW55k6k7kpeSKkuL+y0W4u0QWdm6TgO9AqwcwDh4QYI03sTqp8htgAALAAQAOQA0Tzp2Se8BVIxUVSJlJydsYrVJSNuaVUN0lqkgOkUpyQ03SwgBOZKa6EhyPZACm4oyoGJccxlKJIKGIEgHmPogkV3khLotUamVNptQQZv2jSeG4kDU03LibPCAP4RHwsu3dtjOFrD/Y7TXRcINWZV4kMjcSqSVAKkYt11HKuVJVF32J/F+QTLUbT4PMk/QImoAWEYRBBABkINQCEoAafSMnRJNE9EEEEgFI9EfdHogggAd0eiPuj0QQQAXdHonKlLwjSyCCANn7MeIubj8PmAd48gJ1HeNcyepEj5rvVKo7MQYjbnsggly7LLodNYzFksNtePQQggqgyNUF0IQQQARCcGqCCACeElxsgghgR6rU1U90ef1H9kEFBIdASVMOiCCkgz3aRs0Kn4HfQrgXdmNkEFeJEiHWpnome6PRBBXKj76JytHT63SRSPRBBAChSPRGaR6IIIAHdnoh3R6IIIA//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1CA3301C-CA59-483A-AE91-2F9657D3B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017" y="1372920"/>
            <a:ext cx="2428875" cy="1885950"/>
          </a:xfrm>
          <a:prstGeom prst="rect">
            <a:avLst/>
          </a:prstGeom>
        </p:spPr>
      </p:pic>
      <p:pic>
        <p:nvPicPr>
          <p:cNvPr id="15" name="Picture 14">
            <a:extLst>
              <a:ext uri="{FF2B5EF4-FFF2-40B4-BE49-F238E27FC236}">
                <a16:creationId xmlns:a16="http://schemas.microsoft.com/office/drawing/2014/main" id="{31408C40-513F-4A3D-9845-3E30CFEF1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57" y="2413338"/>
            <a:ext cx="1809750" cy="2076450"/>
          </a:xfrm>
          <a:prstGeom prst="rect">
            <a:avLst/>
          </a:prstGeom>
        </p:spPr>
      </p:pic>
      <p:pic>
        <p:nvPicPr>
          <p:cNvPr id="17" name="Picture 16">
            <a:extLst>
              <a:ext uri="{FF2B5EF4-FFF2-40B4-BE49-F238E27FC236}">
                <a16:creationId xmlns:a16="http://schemas.microsoft.com/office/drawing/2014/main" id="{203831B7-2BBA-4E6A-B42D-C60C91147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250" y="4628040"/>
            <a:ext cx="1385352" cy="2058238"/>
          </a:xfrm>
          <a:prstGeom prst="rect">
            <a:avLst/>
          </a:prstGeom>
        </p:spPr>
      </p:pic>
    </p:spTree>
    <p:extLst>
      <p:ext uri="{BB962C8B-B14F-4D97-AF65-F5344CB8AC3E}">
        <p14:creationId xmlns:p14="http://schemas.microsoft.com/office/powerpoint/2010/main" val="28932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2971</Words>
  <Application>Microsoft Office PowerPoint</Application>
  <PresentationFormat>Widescreen</PresentationFormat>
  <Paragraphs>222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Franklin Gothic Medium</vt:lpstr>
      <vt:lpstr>Arial</vt:lpstr>
      <vt:lpstr>Tempus Sans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11</cp:revision>
  <dcterms:created xsi:type="dcterms:W3CDTF">2017-08-13T02:40:33Z</dcterms:created>
  <dcterms:modified xsi:type="dcterms:W3CDTF">2020-06-17T16:59:16Z</dcterms:modified>
</cp:coreProperties>
</file>