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72" r:id="rId7"/>
    <p:sldId id="273" r:id="rId8"/>
    <p:sldId id="262" r:id="rId9"/>
    <p:sldId id="263" r:id="rId10"/>
    <p:sldId id="271" r:id="rId11"/>
    <p:sldId id="264" r:id="rId12"/>
    <p:sldId id="265" r:id="rId13"/>
    <p:sldId id="266" r:id="rId14"/>
    <p:sldId id="267" r:id="rId15"/>
    <p:sldId id="269" r:id="rId16"/>
    <p:sldId id="270" r:id="rId17"/>
  </p:sldIdLst>
  <p:sldSz cx="12192000" cy="6858000"/>
  <p:notesSz cx="6858000" cy="9144000"/>
  <p:embeddedFontLst>
    <p:embeddedFont>
      <p:font typeface="Arabic Typesetting" panose="03020402040406030203" pitchFamily="66" charset="-78"/>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Tempus Sans ITC" panose="04020404030D07020202" pitchFamily="8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A40A-9091-4123-9A9A-077534DD8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7890CE-E86B-4E8C-88B5-E2373D903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1ECB2-D6F4-4636-B412-5730B8565CFE}"/>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F86AD429-E429-4090-9A87-45D1D724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25CF9-430C-4BA7-97B8-379E105FCB18}"/>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194545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561F-1155-4710-B083-9FD1FDA872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EF8-50CF-4D65-BDFD-C100CE83C2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EB59D-30F1-4B66-92DB-D3C86010EACB}"/>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F0BE7299-17C4-45F1-9A51-15529D048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90198-0828-41CD-B871-75E9CDD70FE9}"/>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238475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E7207D-424F-4EF9-AE08-63D11A3B0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B0F3E7-5844-424C-864F-3213E9A836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F1938-C9E6-4112-BF9E-0FF8147FA658}"/>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BF6A00D5-7BA1-4847-ACE5-91C1DCDF5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798BD-20C2-4395-A19C-ACD2EAF25A2E}"/>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96873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49FC-7C7F-4180-BC88-0F1D6D917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B2762-202B-44BB-8B6F-3245234DE9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939A0-266F-4A3B-93C1-2513AD2B93CA}"/>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98CE25C1-F93C-4C8F-8FCA-106EFD13E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347B7-D41D-477A-AF77-E5FAC2697989}"/>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422879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BCE5-AF58-48C4-A903-84A8EB5E1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03257-6171-4D95-B0E4-BC7999AA9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2DCED9-7808-4592-A984-F8185EC18D79}"/>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74864B70-3111-4D39-840C-FC3E36124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F8F34-61B8-498C-A71E-42510BC7DA73}"/>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2406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DE86-FD37-460F-B5FF-B65B51856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2C052-3D88-4661-989C-D8BA39362E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630D9C-A645-4C8F-974B-80FBB5351D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965BE0-AC86-4182-91FC-C913BF6018FF}"/>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6" name="Footer Placeholder 5">
            <a:extLst>
              <a:ext uri="{FF2B5EF4-FFF2-40B4-BE49-F238E27FC236}">
                <a16:creationId xmlns:a16="http://schemas.microsoft.com/office/drawing/2014/main" id="{80135D71-90DB-4047-8B5B-7CA18BDF1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6B4BC-1F0E-47C6-A3A4-FB7F4C988603}"/>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38345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DB82-AC7A-4E3D-9DEB-EF0B5E01B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77534A-DBCA-40FB-B888-BD9355AC9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0CE0F1-7BEF-4EB2-9269-51E33A04D6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826CE-5725-42E9-A1F2-D1352055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BE36B4-0B67-4C3F-9A61-05711E5464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7CB47-9969-4937-A424-67F278202BCF}"/>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8" name="Footer Placeholder 7">
            <a:extLst>
              <a:ext uri="{FF2B5EF4-FFF2-40B4-BE49-F238E27FC236}">
                <a16:creationId xmlns:a16="http://schemas.microsoft.com/office/drawing/2014/main" id="{B7347476-DF5D-4A8F-9273-420AB22139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6E4CD-B1F7-4205-A9AC-A2264D195263}"/>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111236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1C93-70DE-4070-8197-BB0D6E355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C974F-3863-4088-AC54-8584ADF653C3}"/>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4" name="Footer Placeholder 3">
            <a:extLst>
              <a:ext uri="{FF2B5EF4-FFF2-40B4-BE49-F238E27FC236}">
                <a16:creationId xmlns:a16="http://schemas.microsoft.com/office/drawing/2014/main" id="{F7B275E4-5A65-403E-B513-B1BFCC03D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7ABE0-78FF-43C6-A3E6-A79F73F1395F}"/>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51438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D7C58-782A-4380-B01E-F6C4F6DF8304}"/>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3" name="Footer Placeholder 2">
            <a:extLst>
              <a:ext uri="{FF2B5EF4-FFF2-40B4-BE49-F238E27FC236}">
                <a16:creationId xmlns:a16="http://schemas.microsoft.com/office/drawing/2014/main" id="{E16C005E-BED2-4BC1-8BCE-835FF94EC3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979006-EC9B-4372-AD1A-0267448E5308}"/>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57974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CF70-B8B5-41E3-B62D-44D0E618D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930C64-FBBB-44A0-A84F-36F9C617B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DC340-60B3-45EF-B749-FA2825C2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A00D33-FDA8-4875-A249-FCCDC73F8563}"/>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6" name="Footer Placeholder 5">
            <a:extLst>
              <a:ext uri="{FF2B5EF4-FFF2-40B4-BE49-F238E27FC236}">
                <a16:creationId xmlns:a16="http://schemas.microsoft.com/office/drawing/2014/main" id="{5C39E504-B33F-4D89-B411-1168EF631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9E683-5F68-49FC-AB61-45A1A5C3D99B}"/>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73146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2528-9725-4159-8F51-5A769FE37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AF1EEC-6CDB-4FBF-9EDE-712454234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8EC9F-FEF5-4ADE-9171-2C43246EA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24288-144A-4C2E-BE24-24345E6C351B}"/>
              </a:ext>
            </a:extLst>
          </p:cNvPr>
          <p:cNvSpPr>
            <a:spLocks noGrp="1"/>
          </p:cNvSpPr>
          <p:nvPr>
            <p:ph type="dt" sz="half" idx="10"/>
          </p:nvPr>
        </p:nvSpPr>
        <p:spPr/>
        <p:txBody>
          <a:bodyPr/>
          <a:lstStyle/>
          <a:p>
            <a:fld id="{C8670F65-09C8-4B57-A3D7-2199B7A1DEBC}" type="datetimeFigureOut">
              <a:rPr lang="en-US" smtClean="0"/>
              <a:t>6/17/2020</a:t>
            </a:fld>
            <a:endParaRPr lang="en-US"/>
          </a:p>
        </p:txBody>
      </p:sp>
      <p:sp>
        <p:nvSpPr>
          <p:cNvPr id="6" name="Footer Placeholder 5">
            <a:extLst>
              <a:ext uri="{FF2B5EF4-FFF2-40B4-BE49-F238E27FC236}">
                <a16:creationId xmlns:a16="http://schemas.microsoft.com/office/drawing/2014/main" id="{EB8A5C21-449D-4FED-A890-5C0CCE2F0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0F358-8382-4DE0-9701-030854105825}"/>
              </a:ext>
            </a:extLst>
          </p:cNvPr>
          <p:cNvSpPr>
            <a:spLocks noGrp="1"/>
          </p:cNvSpPr>
          <p:nvPr>
            <p:ph type="sldNum" sz="quarter" idx="12"/>
          </p:nvPr>
        </p:nvSpPr>
        <p:spPr/>
        <p:txBody>
          <a:bodyPr/>
          <a:lstStyle/>
          <a:p>
            <a:fld id="{C5966469-F070-4BDF-BBB5-CE44E50CE57E}" type="slidenum">
              <a:rPr lang="en-US" smtClean="0"/>
              <a:t>‹#›</a:t>
            </a:fld>
            <a:endParaRPr lang="en-US"/>
          </a:p>
        </p:txBody>
      </p:sp>
    </p:spTree>
    <p:extLst>
      <p:ext uri="{BB962C8B-B14F-4D97-AF65-F5344CB8AC3E}">
        <p14:creationId xmlns:p14="http://schemas.microsoft.com/office/powerpoint/2010/main" val="13653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FCD6D-D384-4399-B455-5BE9CA4F8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BA744-4E4D-42A2-99FA-30C924BC2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EEB44-977A-4DFB-9130-17344E5C4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70F65-09C8-4B57-A3D7-2199B7A1DEBC}" type="datetimeFigureOut">
              <a:rPr lang="en-US" smtClean="0"/>
              <a:t>6/17/2020</a:t>
            </a:fld>
            <a:endParaRPr lang="en-US"/>
          </a:p>
        </p:txBody>
      </p:sp>
      <p:sp>
        <p:nvSpPr>
          <p:cNvPr id="5" name="Footer Placeholder 4">
            <a:extLst>
              <a:ext uri="{FF2B5EF4-FFF2-40B4-BE49-F238E27FC236}">
                <a16:creationId xmlns:a16="http://schemas.microsoft.com/office/drawing/2014/main" id="{EB0ABB90-658B-4863-8951-5D06DB8EF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9B5703-1050-4A13-87EA-24C356640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66469-F070-4BDF-BBB5-CE44E50CE57E}" type="slidenum">
              <a:rPr lang="en-US" smtClean="0"/>
              <a:t>‹#›</a:t>
            </a:fld>
            <a:endParaRPr lang="en-US"/>
          </a:p>
        </p:txBody>
      </p:sp>
    </p:spTree>
    <p:extLst>
      <p:ext uri="{BB962C8B-B14F-4D97-AF65-F5344CB8AC3E}">
        <p14:creationId xmlns:p14="http://schemas.microsoft.com/office/powerpoint/2010/main" val="111061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bookofmormonresources.blogspot.com/2011/12/ammonihah.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B2F58F9-40C9-4212-89A9-01B2921B3205}"/>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A2748AC-7795-4875-913F-BE77ED993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308A07AF-89FA-4111-BEB2-D61BEBD1E5CE}"/>
                </a:ext>
              </a:extLst>
            </p:cNvPr>
            <p:cNvGrpSpPr/>
            <p:nvPr/>
          </p:nvGrpSpPr>
          <p:grpSpPr>
            <a:xfrm>
              <a:off x="759574" y="693551"/>
              <a:ext cx="2205488" cy="1981200"/>
              <a:chOff x="759574" y="693551"/>
              <a:chExt cx="2205488" cy="1981200"/>
            </a:xfrm>
          </p:grpSpPr>
          <p:sp>
            <p:nvSpPr>
              <p:cNvPr id="2" name="Rectangle: Folded Corner 1">
                <a:extLst>
                  <a:ext uri="{FF2B5EF4-FFF2-40B4-BE49-F238E27FC236}">
                    <a16:creationId xmlns:a16="http://schemas.microsoft.com/office/drawing/2014/main" id="{FC3E29B6-3D60-4F52-908E-F8DB96AEE126}"/>
                  </a:ext>
                </a:extLst>
              </p:cNvPr>
              <p:cNvSpPr/>
              <p:nvPr/>
            </p:nvSpPr>
            <p:spPr>
              <a:xfrm rot="20536901">
                <a:off x="790475" y="693551"/>
                <a:ext cx="2174587" cy="1981200"/>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5C8FF4-7AFC-4F93-9187-52F43236DA78}"/>
                  </a:ext>
                </a:extLst>
              </p:cNvPr>
              <p:cNvSpPr txBox="1"/>
              <p:nvPr/>
            </p:nvSpPr>
            <p:spPr>
              <a:xfrm rot="20535822">
                <a:off x="759574" y="815465"/>
                <a:ext cx="2028798" cy="1477328"/>
              </a:xfrm>
              <a:prstGeom prst="rect">
                <a:avLst/>
              </a:prstGeom>
              <a:noFill/>
            </p:spPr>
            <p:txBody>
              <a:bodyPr wrap="square" rtlCol="0">
                <a:spAutoFit/>
              </a:bodyPr>
              <a:lstStyle/>
              <a:p>
                <a:pPr algn="ctr"/>
                <a:r>
                  <a:rPr lang="en-US" dirty="0">
                    <a:solidFill>
                      <a:srgbClr val="FF0000"/>
                    </a:solidFill>
                    <a:latin typeface="Calibri" panose="020F0502020204030204" pitchFamily="34" charset="0"/>
                  </a:rPr>
                  <a:t>Lesson 74</a:t>
                </a:r>
              </a:p>
              <a:p>
                <a:pPr algn="ctr"/>
                <a:endParaRPr lang="en-US" dirty="0">
                  <a:solidFill>
                    <a:srgbClr val="FF0000"/>
                  </a:solidFill>
                  <a:latin typeface="Calibri" panose="020F0502020204030204" pitchFamily="34" charset="0"/>
                </a:endParaRPr>
              </a:p>
              <a:p>
                <a:pPr algn="ctr"/>
                <a:r>
                  <a:rPr lang="en-US" dirty="0">
                    <a:solidFill>
                      <a:srgbClr val="FF0000"/>
                    </a:solidFill>
                    <a:latin typeface="Calibri" panose="020F0502020204030204" pitchFamily="34" charset="0"/>
                  </a:rPr>
                  <a:t>Suggested Hymn #270  I’ll Go Where You Want Me to Go</a:t>
                </a:r>
              </a:p>
            </p:txBody>
          </p:sp>
        </p:grpSp>
      </p:grpSp>
    </p:spTree>
    <p:extLst>
      <p:ext uri="{BB962C8B-B14F-4D97-AF65-F5344CB8AC3E}">
        <p14:creationId xmlns:p14="http://schemas.microsoft.com/office/powerpoint/2010/main" val="178708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9FF6F8-B778-4CFE-8580-FD1C6BAA42F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32373" y="6550223"/>
            <a:ext cx="1981200" cy="307777"/>
          </a:xfrm>
          <a:prstGeom prst="rect">
            <a:avLst/>
          </a:prstGeom>
          <a:noFill/>
        </p:spPr>
        <p:txBody>
          <a:bodyPr wrap="square" rtlCol="0">
            <a:spAutoFit/>
          </a:bodyPr>
          <a:lstStyle/>
          <a:p>
            <a:r>
              <a:rPr lang="en-US" sz="1400" dirty="0">
                <a:solidFill>
                  <a:schemeClr val="bg1"/>
                </a:solidFill>
              </a:rPr>
              <a:t>Alma 8:11-13</a:t>
            </a:r>
          </a:p>
        </p:txBody>
      </p:sp>
      <p:grpSp>
        <p:nvGrpSpPr>
          <p:cNvPr id="12" name="Group 3">
            <a:extLst>
              <a:ext uri="{FF2B5EF4-FFF2-40B4-BE49-F238E27FC236}">
                <a16:creationId xmlns:a16="http://schemas.microsoft.com/office/drawing/2014/main" id="{B676D6F4-E011-40CD-A8CC-86F50185911A}"/>
              </a:ext>
            </a:extLst>
          </p:cNvPr>
          <p:cNvGrpSpPr/>
          <p:nvPr/>
        </p:nvGrpSpPr>
        <p:grpSpPr>
          <a:xfrm>
            <a:off x="132373" y="190005"/>
            <a:ext cx="2356799" cy="3984819"/>
            <a:chOff x="71718" y="1120588"/>
            <a:chExt cx="3070535" cy="6370599"/>
          </a:xfrm>
        </p:grpSpPr>
        <p:grpSp>
          <p:nvGrpSpPr>
            <p:cNvPr id="13" name="Group 13">
              <a:extLst>
                <a:ext uri="{FF2B5EF4-FFF2-40B4-BE49-F238E27FC236}">
                  <a16:creationId xmlns:a16="http://schemas.microsoft.com/office/drawing/2014/main" id="{AC70817C-F160-418F-AC9B-6987A7397DF1}"/>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20F6021D-DF83-4699-807C-032413945D7C}"/>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10652231-018C-4C9E-888D-B347E7ADA01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25F9F93D-85C3-4B30-B0B9-37C9507503B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2A4973D0-BBF2-40B4-A894-9E24130B676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D236A417-ED71-41C0-8271-3ED699F54E8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3890AFBE-25FB-4258-95E5-AAD125D58A2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13765E96-2808-438E-8291-A2845448A04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4B062671-4C26-4AE4-9B48-4592DA711BF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6BB48077-CF9B-47F8-BDA5-8275D91F653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F09E6445-7873-4917-A736-E84BDEF9407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4E8950E-E9BF-40FD-A826-602C34472911}"/>
                </a:ext>
              </a:extLst>
            </p:cNvPr>
            <p:cNvSpPr txBox="1"/>
            <p:nvPr/>
          </p:nvSpPr>
          <p:spPr>
            <a:xfrm>
              <a:off x="762598" y="1254182"/>
              <a:ext cx="2379655" cy="6237005"/>
            </a:xfrm>
            <a:prstGeom prst="rect">
              <a:avLst/>
            </a:prstGeom>
            <a:noFill/>
          </p:spPr>
          <p:txBody>
            <a:bodyPr wrap="square" rtlCol="0">
              <a:spAutoFit/>
            </a:bodyPr>
            <a:lstStyle/>
            <a:p>
              <a:pPr algn="ctr"/>
              <a:r>
                <a:rPr lang="en-US" b="1" dirty="0"/>
                <a:t>When individuals choose to turn away from the Lord, we can ask God in mighty prayer that He will pour out His Spirit upon them. </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45585D23-BE74-4A20-A382-1CE4F978C7E1}"/>
              </a:ext>
            </a:extLst>
          </p:cNvPr>
          <p:cNvSpPr/>
          <p:nvPr/>
        </p:nvSpPr>
        <p:spPr>
          <a:xfrm>
            <a:off x="3881019" y="262138"/>
            <a:ext cx="6096000" cy="923330"/>
          </a:xfrm>
          <a:prstGeom prst="rect">
            <a:avLst/>
          </a:prstGeom>
        </p:spPr>
        <p:txBody>
          <a:bodyPr>
            <a:spAutoFit/>
          </a:bodyPr>
          <a:lstStyle/>
          <a:p>
            <a:r>
              <a:rPr lang="en-US" dirty="0">
                <a:solidFill>
                  <a:schemeClr val="bg1"/>
                </a:solidFill>
                <a:latin typeface="Open Sans"/>
              </a:rPr>
              <a:t>“Faith </a:t>
            </a:r>
            <a:r>
              <a:rPr lang="en-US" i="1" dirty="0">
                <a:solidFill>
                  <a:schemeClr val="bg1"/>
                </a:solidFill>
                <a:latin typeface="Open Sans"/>
              </a:rPr>
              <a:t>is</a:t>
            </a:r>
            <a:r>
              <a:rPr lang="en-US" dirty="0">
                <a:solidFill>
                  <a:schemeClr val="bg1"/>
                </a:solidFill>
                <a:latin typeface="Open Sans"/>
              </a:rPr>
              <a:t> powerful, and often it does result in miracles. But no matter how much faith we have, … it cannot violate another person’s agency.</a:t>
            </a:r>
            <a:endParaRPr lang="en-US" dirty="0">
              <a:solidFill>
                <a:schemeClr val="bg1"/>
              </a:solidFill>
            </a:endParaRPr>
          </a:p>
        </p:txBody>
      </p:sp>
      <p:sp>
        <p:nvSpPr>
          <p:cNvPr id="4" name="Rectangle 3">
            <a:extLst>
              <a:ext uri="{FF2B5EF4-FFF2-40B4-BE49-F238E27FC236}">
                <a16:creationId xmlns:a16="http://schemas.microsoft.com/office/drawing/2014/main" id="{8EBDD961-7799-46FE-AAF6-8BDD661B94FF}"/>
              </a:ext>
            </a:extLst>
          </p:cNvPr>
          <p:cNvSpPr/>
          <p:nvPr/>
        </p:nvSpPr>
        <p:spPr>
          <a:xfrm>
            <a:off x="2563734" y="1717394"/>
            <a:ext cx="4365285" cy="2031325"/>
          </a:xfrm>
          <a:prstGeom prst="rect">
            <a:avLst/>
          </a:prstGeom>
        </p:spPr>
        <p:txBody>
          <a:bodyPr wrap="square">
            <a:spAutoFit/>
          </a:bodyPr>
          <a:lstStyle/>
          <a:p>
            <a:r>
              <a:rPr lang="en-US" dirty="0">
                <a:solidFill>
                  <a:schemeClr val="bg1"/>
                </a:solidFill>
                <a:latin typeface="Open Sans"/>
              </a:rPr>
              <a:t>“One woman prayed for years that her wayward daughter would return to the fold of Christ and felt discouraged that her prayers had seemingly gone unanswered. This was especially painful when she heard stories of other prodigal children who had repented of their ways.</a:t>
            </a:r>
            <a:endParaRPr lang="en-US" dirty="0">
              <a:solidFill>
                <a:schemeClr val="bg1"/>
              </a:solidFill>
            </a:endParaRPr>
          </a:p>
        </p:txBody>
      </p:sp>
      <p:sp>
        <p:nvSpPr>
          <p:cNvPr id="8" name="Rectangle 7">
            <a:extLst>
              <a:ext uri="{FF2B5EF4-FFF2-40B4-BE49-F238E27FC236}">
                <a16:creationId xmlns:a16="http://schemas.microsoft.com/office/drawing/2014/main" id="{D937644D-EF47-4240-8E15-59114F4F9340}"/>
              </a:ext>
            </a:extLst>
          </p:cNvPr>
          <p:cNvSpPr/>
          <p:nvPr/>
        </p:nvSpPr>
        <p:spPr>
          <a:xfrm>
            <a:off x="666530" y="4305069"/>
            <a:ext cx="4537482" cy="1754326"/>
          </a:xfrm>
          <a:prstGeom prst="rect">
            <a:avLst/>
          </a:prstGeom>
        </p:spPr>
        <p:txBody>
          <a:bodyPr wrap="square">
            <a:spAutoFit/>
          </a:bodyPr>
          <a:lstStyle/>
          <a:p>
            <a:r>
              <a:rPr lang="en-US" dirty="0">
                <a:solidFill>
                  <a:schemeClr val="bg1"/>
                </a:solidFill>
                <a:latin typeface="Open Sans"/>
              </a:rPr>
              <a:t>“The problem was not a lack of prayers or a shortage of faith. She needed only to understand that, as painful as it might be for our Father in Heaven, He will not force anyone to choose the path of righteousness. …</a:t>
            </a:r>
            <a:endParaRPr lang="en-US" dirty="0">
              <a:solidFill>
                <a:schemeClr val="bg1"/>
              </a:solidFill>
            </a:endParaRPr>
          </a:p>
        </p:txBody>
      </p:sp>
      <p:sp>
        <p:nvSpPr>
          <p:cNvPr id="9" name="Rectangle 8">
            <a:extLst>
              <a:ext uri="{FF2B5EF4-FFF2-40B4-BE49-F238E27FC236}">
                <a16:creationId xmlns:a16="http://schemas.microsoft.com/office/drawing/2014/main" id="{31C95377-4191-4579-9058-0E8D72EA28BD}"/>
              </a:ext>
            </a:extLst>
          </p:cNvPr>
          <p:cNvSpPr/>
          <p:nvPr/>
        </p:nvSpPr>
        <p:spPr>
          <a:xfrm>
            <a:off x="6024282" y="4920183"/>
            <a:ext cx="5439522" cy="1477328"/>
          </a:xfrm>
          <a:prstGeom prst="rect">
            <a:avLst/>
          </a:prstGeom>
        </p:spPr>
        <p:txBody>
          <a:bodyPr wrap="square">
            <a:spAutoFit/>
          </a:bodyPr>
          <a:lstStyle/>
          <a:p>
            <a:r>
              <a:rPr lang="en-US" dirty="0">
                <a:solidFill>
                  <a:schemeClr val="bg1"/>
                </a:solidFill>
                <a:latin typeface="Open Sans"/>
              </a:rPr>
              <a:t>“God will invite, persuade. God will reach out tirelessly with love and inspiration and encouragement. But God will never compel—that would undermine His great plan for our eternal growth” Dieter F. Uchtdorf</a:t>
            </a:r>
            <a:endParaRPr lang="en-US" dirty="0">
              <a:solidFill>
                <a:schemeClr val="bg1"/>
              </a:solidFill>
            </a:endParaRPr>
          </a:p>
        </p:txBody>
      </p:sp>
      <p:grpSp>
        <p:nvGrpSpPr>
          <p:cNvPr id="34" name="Group 33">
            <a:extLst>
              <a:ext uri="{FF2B5EF4-FFF2-40B4-BE49-F238E27FC236}">
                <a16:creationId xmlns:a16="http://schemas.microsoft.com/office/drawing/2014/main" id="{9800C097-33BC-45B0-9AAC-20B6642CF839}"/>
              </a:ext>
            </a:extLst>
          </p:cNvPr>
          <p:cNvGrpSpPr/>
          <p:nvPr/>
        </p:nvGrpSpPr>
        <p:grpSpPr>
          <a:xfrm>
            <a:off x="7219353" y="1522408"/>
            <a:ext cx="4152036" cy="2956017"/>
            <a:chOff x="7165645" y="1349052"/>
            <a:chExt cx="4526720" cy="3011520"/>
          </a:xfrm>
        </p:grpSpPr>
        <p:pic>
          <p:nvPicPr>
            <p:cNvPr id="28" name="Picture 27">
              <a:extLst>
                <a:ext uri="{FF2B5EF4-FFF2-40B4-BE49-F238E27FC236}">
                  <a16:creationId xmlns:a16="http://schemas.microsoft.com/office/drawing/2014/main" id="{47104431-2084-47E5-B18F-2EF0BBC1A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645" y="1349052"/>
              <a:ext cx="4526720" cy="3011520"/>
            </a:xfrm>
            <a:prstGeom prst="rect">
              <a:avLst/>
            </a:prstGeom>
          </p:spPr>
        </p:pic>
        <p:grpSp>
          <p:nvGrpSpPr>
            <p:cNvPr id="31" name="Group 30">
              <a:extLst>
                <a:ext uri="{FF2B5EF4-FFF2-40B4-BE49-F238E27FC236}">
                  <a16:creationId xmlns:a16="http://schemas.microsoft.com/office/drawing/2014/main" id="{46EE9F80-678C-45FA-AF28-D683FBF1862D}"/>
                </a:ext>
              </a:extLst>
            </p:cNvPr>
            <p:cNvGrpSpPr/>
            <p:nvPr/>
          </p:nvGrpSpPr>
          <p:grpSpPr>
            <a:xfrm>
              <a:off x="7657972" y="1780259"/>
              <a:ext cx="975039" cy="939884"/>
              <a:chOff x="1562809" y="998797"/>
              <a:chExt cx="3026228" cy="3712029"/>
            </a:xfrm>
          </p:grpSpPr>
          <p:pic>
            <p:nvPicPr>
              <p:cNvPr id="32" name="Picture 10" descr="http://www.free-photo-frames.com/images/frames/frame_16.jpg">
                <a:extLst>
                  <a:ext uri="{FF2B5EF4-FFF2-40B4-BE49-F238E27FC236}">
                    <a16:creationId xmlns:a16="http://schemas.microsoft.com/office/drawing/2014/main" id="{7DB425AD-731F-4590-B4D4-9CE4C32C13F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9" t="3963" r="2577" b="4222"/>
              <a:stretch/>
            </p:blipFill>
            <p:spPr bwMode="auto">
              <a:xfrm rot="5400000">
                <a:off x="1219908" y="1341698"/>
                <a:ext cx="3712029" cy="30262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6F6C17D9-F19D-4AA6-827C-7F1D2088CC02}"/>
                  </a:ext>
                </a:extLst>
              </p:cNvPr>
              <p:cNvPicPr>
                <a:picLocks noChangeAspect="1"/>
              </p:cNvPicPr>
              <p:nvPr/>
            </p:nvPicPr>
            <p:blipFill rotWithShape="1">
              <a:blip r:embed="rId6">
                <a:extLst>
                  <a:ext uri="{28A0092B-C50C-407E-A947-70E740481C1C}">
                    <a14:useLocalDpi xmlns:a14="http://schemas.microsoft.com/office/drawing/2010/main" val="0"/>
                  </a:ext>
                </a:extLst>
              </a:blip>
              <a:srcRect l="34230" t="1901" r="31118" b="30276"/>
              <a:stretch/>
            </p:blipFill>
            <p:spPr>
              <a:xfrm>
                <a:off x="2163903" y="1642951"/>
                <a:ext cx="1784671" cy="2405644"/>
              </a:xfrm>
              <a:prstGeom prst="rect">
                <a:avLst/>
              </a:prstGeom>
            </p:spPr>
          </p:pic>
        </p:grpSp>
      </p:grpSp>
      <p:pic>
        <p:nvPicPr>
          <p:cNvPr id="36" name="Picture 35">
            <a:extLst>
              <a:ext uri="{FF2B5EF4-FFF2-40B4-BE49-F238E27FC236}">
                <a16:creationId xmlns:a16="http://schemas.microsoft.com/office/drawing/2014/main" id="{F9624272-DA61-4062-9220-8D7A631A40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1871" y="27394"/>
            <a:ext cx="903866" cy="1202535"/>
          </a:xfrm>
          <a:prstGeom prst="rect">
            <a:avLst/>
          </a:prstGeom>
        </p:spPr>
      </p:pic>
    </p:spTree>
    <p:extLst>
      <p:ext uri="{BB962C8B-B14F-4D97-AF65-F5344CB8AC3E}">
        <p14:creationId xmlns:p14="http://schemas.microsoft.com/office/powerpoint/2010/main" val="10713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71675-DEE6-47EE-83F9-BF89913FE8D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2" name="Rectangle 1"/>
          <p:cNvSpPr/>
          <p:nvPr/>
        </p:nvSpPr>
        <p:spPr>
          <a:xfrm>
            <a:off x="681319" y="2282041"/>
            <a:ext cx="7776882" cy="3970318"/>
          </a:xfrm>
          <a:prstGeom prst="rect">
            <a:avLst/>
          </a:prstGeom>
        </p:spPr>
        <p:txBody>
          <a:bodyPr wrap="square">
            <a:spAutoFit/>
          </a:bodyPr>
          <a:lstStyle/>
          <a:p>
            <a:pPr fontAlgn="base"/>
            <a:r>
              <a:rPr lang="en-US" dirty="0">
                <a:solidFill>
                  <a:schemeClr val="bg1"/>
                </a:solidFill>
              </a:rPr>
              <a:t>“However much faith to obey God we now have, we will need to strengthen it continually and keep it refreshed constantly. We can do that by deciding now to be more quick to obey and more determined to endure. Learning to start early and to be steady are the keys to spiritual preparation. …</a:t>
            </a:r>
          </a:p>
          <a:p>
            <a:pPr fontAlgn="base"/>
            <a:endParaRPr lang="en-US" dirty="0">
              <a:solidFill>
                <a:schemeClr val="bg1"/>
              </a:solidFill>
            </a:endParaRPr>
          </a:p>
          <a:p>
            <a:pPr fontAlgn="base"/>
            <a:r>
              <a:rPr lang="en-US" dirty="0">
                <a:solidFill>
                  <a:schemeClr val="bg1"/>
                </a:solidFill>
              </a:rPr>
              <a:t>“… A loving Heavenly Father and His Beloved Son have given us all the help They can to pass the test of life set before us. But we must decide to obey and then do it. </a:t>
            </a:r>
          </a:p>
          <a:p>
            <a:pPr fontAlgn="base"/>
            <a:endParaRPr lang="en-US" dirty="0">
              <a:solidFill>
                <a:schemeClr val="bg1"/>
              </a:solidFill>
            </a:endParaRPr>
          </a:p>
          <a:p>
            <a:pPr fontAlgn="base"/>
            <a:r>
              <a:rPr lang="en-US" dirty="0">
                <a:solidFill>
                  <a:schemeClr val="bg1"/>
                </a:solidFill>
              </a:rPr>
              <a:t>We build the faith to pass the tests of obedience over time and through our daily choices. We can decide now to do quickly whatever God asks of us. And we can decide to be steady in the small tests of obedience which build the faith to carry us through the great tests, which will surely come” </a:t>
            </a:r>
          </a:p>
          <a:p>
            <a:pPr fontAlgn="base"/>
            <a:r>
              <a:rPr lang="en-US" dirty="0">
                <a:solidFill>
                  <a:schemeClr val="bg1"/>
                </a:solidFill>
              </a:rPr>
              <a:t>President Henry B. </a:t>
            </a:r>
            <a:r>
              <a:rPr lang="en-US" dirty="0" err="1">
                <a:solidFill>
                  <a:schemeClr val="bg1"/>
                </a:solidFill>
              </a:rPr>
              <a:t>Eyring</a:t>
            </a:r>
            <a:endParaRPr lang="en-US" dirty="0">
              <a:solidFill>
                <a:schemeClr val="bg1"/>
              </a:solidFill>
            </a:endParaRPr>
          </a:p>
        </p:txBody>
      </p:sp>
      <p:pic>
        <p:nvPicPr>
          <p:cNvPr id="4" name="Picture 3" descr="Henry B. Eyring.jpg"/>
          <p:cNvPicPr>
            <a:picLocks noChangeAspect="1"/>
          </p:cNvPicPr>
          <p:nvPr/>
        </p:nvPicPr>
        <p:blipFill>
          <a:blip r:embed="rId4" cstate="print"/>
          <a:stretch>
            <a:fillRect/>
          </a:stretch>
        </p:blipFill>
        <p:spPr>
          <a:xfrm>
            <a:off x="8458201" y="5257800"/>
            <a:ext cx="1039019" cy="1295400"/>
          </a:xfrm>
          <a:prstGeom prst="rect">
            <a:avLst/>
          </a:prstGeom>
        </p:spPr>
      </p:pic>
      <p:pic>
        <p:nvPicPr>
          <p:cNvPr id="6" name="Picture 5">
            <a:extLst>
              <a:ext uri="{FF2B5EF4-FFF2-40B4-BE49-F238E27FC236}">
                <a16:creationId xmlns:a16="http://schemas.microsoft.com/office/drawing/2014/main" id="{02B09C34-033E-4063-A868-26F46A758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298" y="531421"/>
            <a:ext cx="2828925" cy="1619250"/>
          </a:xfrm>
          <a:prstGeom prst="rect">
            <a:avLst/>
          </a:prstGeom>
        </p:spPr>
      </p:pic>
      <p:pic>
        <p:nvPicPr>
          <p:cNvPr id="9" name="Picture 8">
            <a:extLst>
              <a:ext uri="{FF2B5EF4-FFF2-40B4-BE49-F238E27FC236}">
                <a16:creationId xmlns:a16="http://schemas.microsoft.com/office/drawing/2014/main" id="{07BE86B1-E896-4729-B507-DFDD98FC0D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1" y="531421"/>
            <a:ext cx="3486150" cy="3238500"/>
          </a:xfrm>
          <a:prstGeom prst="rect">
            <a:avLst/>
          </a:prstGeom>
        </p:spPr>
      </p:pic>
    </p:spTree>
    <p:extLst>
      <p:ext uri="{BB962C8B-B14F-4D97-AF65-F5344CB8AC3E}">
        <p14:creationId xmlns:p14="http://schemas.microsoft.com/office/powerpoint/2010/main" val="5789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834794-82FD-4080-B8C0-870AD1B0561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Arabic Typesetting" pitchFamily="66" charset="-78"/>
                <a:cs typeface="Arabic Typesetting" pitchFamily="66" charset="-78"/>
              </a:rPr>
              <a:t>How Quick Are We to Obey?</a:t>
            </a:r>
          </a:p>
        </p:txBody>
      </p:sp>
      <p:sp>
        <p:nvSpPr>
          <p:cNvPr id="5" name="Rectangle 4"/>
          <p:cNvSpPr/>
          <p:nvPr/>
        </p:nvSpPr>
        <p:spPr>
          <a:xfrm>
            <a:off x="3354209" y="4610309"/>
            <a:ext cx="4572000" cy="1200329"/>
          </a:xfrm>
          <a:prstGeom prst="rect">
            <a:avLst/>
          </a:prstGeom>
        </p:spPr>
        <p:txBody>
          <a:bodyPr>
            <a:spAutoFit/>
          </a:bodyPr>
          <a:lstStyle/>
          <a:p>
            <a:pPr fontAlgn="base"/>
            <a:r>
              <a:rPr lang="en-US" dirty="0">
                <a:solidFill>
                  <a:schemeClr val="bg1"/>
                </a:solidFill>
              </a:rPr>
              <a:t>3. Two missionaries feel impressed during their daily planning session to visit a less-active family in which the mother is not a member of the Church.</a:t>
            </a:r>
          </a:p>
        </p:txBody>
      </p:sp>
      <p:sp>
        <p:nvSpPr>
          <p:cNvPr id="6" name="Rectangle 5"/>
          <p:cNvSpPr/>
          <p:nvPr/>
        </p:nvSpPr>
        <p:spPr>
          <a:xfrm>
            <a:off x="5420766" y="3093090"/>
            <a:ext cx="4572000" cy="646331"/>
          </a:xfrm>
          <a:prstGeom prst="rect">
            <a:avLst/>
          </a:prstGeom>
        </p:spPr>
        <p:txBody>
          <a:bodyPr>
            <a:spAutoFit/>
          </a:bodyPr>
          <a:lstStyle/>
          <a:p>
            <a:pPr fontAlgn="base"/>
            <a:r>
              <a:rPr lang="en-US" dirty="0">
                <a:solidFill>
                  <a:schemeClr val="bg1"/>
                </a:solidFill>
              </a:rPr>
              <a:t>2. In an interview with his bishop, a new priest is challenged to earn the Duty to God Award.</a:t>
            </a:r>
          </a:p>
        </p:txBody>
      </p:sp>
      <p:sp>
        <p:nvSpPr>
          <p:cNvPr id="7" name="Rectangle 6"/>
          <p:cNvSpPr/>
          <p:nvPr/>
        </p:nvSpPr>
        <p:spPr>
          <a:xfrm>
            <a:off x="1828800" y="1143001"/>
            <a:ext cx="4572000" cy="646331"/>
          </a:xfrm>
          <a:prstGeom prst="rect">
            <a:avLst/>
          </a:prstGeom>
        </p:spPr>
        <p:txBody>
          <a:bodyPr>
            <a:spAutoFit/>
          </a:bodyPr>
          <a:lstStyle/>
          <a:p>
            <a:pPr fontAlgn="base"/>
            <a:r>
              <a:rPr lang="en-US" dirty="0">
                <a:solidFill>
                  <a:schemeClr val="bg1"/>
                </a:solidFill>
              </a:rPr>
              <a:t>1. As a young woman is leaving for school, her mother asks her to wear a more modest shirt.</a:t>
            </a:r>
          </a:p>
        </p:txBody>
      </p:sp>
      <p:pic>
        <p:nvPicPr>
          <p:cNvPr id="27650" name="Picture 2" descr="H:\a Photos\1999\1999 SV0001.jpg"/>
          <p:cNvPicPr>
            <a:picLocks noChangeAspect="1" noChangeArrowheads="1"/>
          </p:cNvPicPr>
          <p:nvPr/>
        </p:nvPicPr>
        <p:blipFill>
          <a:blip r:embed="rId4" cstate="print"/>
          <a:srcRect/>
          <a:stretch>
            <a:fillRect/>
          </a:stretch>
        </p:blipFill>
        <p:spPr bwMode="auto">
          <a:xfrm>
            <a:off x="6855866" y="645121"/>
            <a:ext cx="3136900" cy="2126015"/>
          </a:xfrm>
          <a:prstGeom prst="rect">
            <a:avLst/>
          </a:prstGeom>
          <a:noFill/>
        </p:spPr>
      </p:pic>
      <p:pic>
        <p:nvPicPr>
          <p:cNvPr id="27653" name="Picture 5" descr="G:\Brendon's Folder\Brendon's folder mission, last\Copy of 100_1613.JPG"/>
          <p:cNvPicPr>
            <a:picLocks noChangeAspect="1" noChangeArrowheads="1"/>
          </p:cNvPicPr>
          <p:nvPr/>
        </p:nvPicPr>
        <p:blipFill>
          <a:blip r:embed="rId5" cstate="print"/>
          <a:srcRect/>
          <a:stretch>
            <a:fillRect/>
          </a:stretch>
        </p:blipFill>
        <p:spPr bwMode="auto">
          <a:xfrm>
            <a:off x="8265458" y="4119869"/>
            <a:ext cx="2930648" cy="2198153"/>
          </a:xfrm>
          <a:prstGeom prst="rect">
            <a:avLst/>
          </a:prstGeom>
          <a:noFill/>
        </p:spPr>
      </p:pic>
      <p:pic>
        <p:nvPicPr>
          <p:cNvPr id="8" name="Picture 7">
            <a:extLst>
              <a:ext uri="{FF2B5EF4-FFF2-40B4-BE49-F238E27FC236}">
                <a16:creationId xmlns:a16="http://schemas.microsoft.com/office/drawing/2014/main" id="{2E573E6C-059B-4600-9882-442C88830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850" y="2337704"/>
            <a:ext cx="3054350" cy="1762125"/>
          </a:xfrm>
          <a:prstGeom prst="rect">
            <a:avLst/>
          </a:prstGeom>
        </p:spPr>
      </p:pic>
      <p:grpSp>
        <p:nvGrpSpPr>
          <p:cNvPr id="13" name="Group 3">
            <a:extLst>
              <a:ext uri="{FF2B5EF4-FFF2-40B4-BE49-F238E27FC236}">
                <a16:creationId xmlns:a16="http://schemas.microsoft.com/office/drawing/2014/main" id="{B59DDCFE-66D4-45F9-AED8-368269740CE7}"/>
              </a:ext>
            </a:extLst>
          </p:cNvPr>
          <p:cNvGrpSpPr/>
          <p:nvPr/>
        </p:nvGrpSpPr>
        <p:grpSpPr>
          <a:xfrm>
            <a:off x="266212" y="4145459"/>
            <a:ext cx="2239423" cy="2536204"/>
            <a:chOff x="71718" y="1120588"/>
            <a:chExt cx="3070535" cy="4572000"/>
          </a:xfrm>
        </p:grpSpPr>
        <p:grpSp>
          <p:nvGrpSpPr>
            <p:cNvPr id="14" name="Group 13">
              <a:extLst>
                <a:ext uri="{FF2B5EF4-FFF2-40B4-BE49-F238E27FC236}">
                  <a16:creationId xmlns:a16="http://schemas.microsoft.com/office/drawing/2014/main" id="{6B6B6B16-CAFA-46AF-B2D2-28500A2F7D61}"/>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D7BEAB70-D485-4398-98B1-C4ECAC24211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A7343656-CEB9-47E6-BBC9-F9089C46D49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E6809BE9-FB34-4962-B59C-D2C6BB17D3EF}"/>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93DF2DFC-8A5C-4F9C-9D89-6EF67C405AF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3E41B229-A958-4B91-A19C-082C1F686C8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3535C8E9-84BC-4E19-BF61-C2D710D0B3B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44378134-30AB-40E0-BA39-3F87AC56598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0DC218E0-0EA3-4137-AFDB-5534447AB95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7B5B8FB4-1788-43B9-ABB3-07931FFD28E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02471C05-2F3A-45F9-862E-5921A409339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9C65AD7-4D6F-4D19-B42C-081CA1633144}"/>
                </a:ext>
              </a:extLst>
            </p:cNvPr>
            <p:cNvSpPr txBox="1"/>
            <p:nvPr/>
          </p:nvSpPr>
          <p:spPr>
            <a:xfrm>
              <a:off x="762598" y="1254182"/>
              <a:ext cx="2379655" cy="4161202"/>
            </a:xfrm>
            <a:prstGeom prst="rect">
              <a:avLst/>
            </a:prstGeom>
            <a:noFill/>
          </p:spPr>
          <p:txBody>
            <a:bodyPr wrap="square" rtlCol="0">
              <a:spAutoFit/>
            </a:bodyPr>
            <a:lstStyle/>
            <a:p>
              <a:pPr algn="ctr"/>
              <a:r>
                <a:rPr lang="en-US" b="1" dirty="0"/>
                <a:t>If we choose to obey the Lord’s direction promptly, then we can bring blessings into the lives of others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1251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C4FCE4E-9690-4D70-9227-4B37F14B4BA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0421606" y="6469306"/>
            <a:ext cx="19812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err="1">
                <a:solidFill>
                  <a:schemeClr val="bg1"/>
                </a:solidFill>
                <a:latin typeface="Arabic Typesetting" pitchFamily="66" charset="-78"/>
                <a:cs typeface="Arabic Typesetting" pitchFamily="66" charset="-78"/>
              </a:rPr>
              <a:t>Amulek</a:t>
            </a:r>
            <a:endParaRPr lang="en-US" sz="4800" dirty="0">
              <a:solidFill>
                <a:schemeClr val="bg1"/>
              </a:solidFill>
              <a:latin typeface="Arabic Typesetting" pitchFamily="66" charset="-78"/>
              <a:cs typeface="Arabic Typesetting" pitchFamily="66" charset="-78"/>
            </a:endParaRPr>
          </a:p>
        </p:txBody>
      </p:sp>
      <p:sp>
        <p:nvSpPr>
          <p:cNvPr id="7" name="TextBox 6"/>
          <p:cNvSpPr txBox="1"/>
          <p:nvPr/>
        </p:nvSpPr>
        <p:spPr>
          <a:xfrm>
            <a:off x="202054" y="894789"/>
            <a:ext cx="9398140" cy="5509200"/>
          </a:xfrm>
          <a:prstGeom prst="rect">
            <a:avLst/>
          </a:prstGeom>
          <a:noFill/>
        </p:spPr>
        <p:txBody>
          <a:bodyPr wrap="square" rtlCol="0">
            <a:spAutoFit/>
          </a:bodyPr>
          <a:lstStyle/>
          <a:p>
            <a:r>
              <a:rPr lang="en-US" sz="1600" dirty="0">
                <a:solidFill>
                  <a:schemeClr val="bg1"/>
                </a:solidFill>
              </a:rPr>
              <a:t>He was the son of </a:t>
            </a:r>
            <a:r>
              <a:rPr lang="en-US" sz="1600" dirty="0" err="1">
                <a:solidFill>
                  <a:schemeClr val="bg1"/>
                </a:solidFill>
              </a:rPr>
              <a:t>Giddonah</a:t>
            </a:r>
            <a:r>
              <a:rPr lang="en-US" sz="1600" dirty="0">
                <a:solidFill>
                  <a:schemeClr val="bg1"/>
                </a:solidFill>
              </a:rPr>
              <a:t>, who was the son of Ishmael, a descendant of </a:t>
            </a:r>
            <a:r>
              <a:rPr lang="en-US" sz="1600" dirty="0" err="1">
                <a:solidFill>
                  <a:schemeClr val="bg1"/>
                </a:solidFill>
              </a:rPr>
              <a:t>Aminadi</a:t>
            </a:r>
            <a:r>
              <a:rPr lang="en-US" sz="1600" dirty="0">
                <a:solidFill>
                  <a:schemeClr val="bg1"/>
                </a:solidFill>
              </a:rPr>
              <a:t>…who interpreted the writing which was upon the wall of the temple…and </a:t>
            </a:r>
            <a:r>
              <a:rPr lang="en-US" sz="1600" dirty="0" err="1">
                <a:solidFill>
                  <a:schemeClr val="bg1"/>
                </a:solidFill>
              </a:rPr>
              <a:t>Aminadi</a:t>
            </a:r>
            <a:r>
              <a:rPr lang="en-US" sz="1600" dirty="0">
                <a:solidFill>
                  <a:schemeClr val="bg1"/>
                </a:solidFill>
              </a:rPr>
              <a:t> was a descendant of Nephi. (Alma 10:2-3)</a:t>
            </a:r>
          </a:p>
          <a:p>
            <a:endParaRPr lang="en-US" sz="1600" dirty="0">
              <a:solidFill>
                <a:schemeClr val="bg1"/>
              </a:solidFill>
            </a:endParaRPr>
          </a:p>
          <a:p>
            <a:r>
              <a:rPr lang="en-US" sz="1600" dirty="0">
                <a:solidFill>
                  <a:schemeClr val="bg1"/>
                </a:solidFill>
              </a:rPr>
              <a:t>He was a </a:t>
            </a:r>
            <a:r>
              <a:rPr lang="en-US" sz="1600" dirty="0" err="1">
                <a:solidFill>
                  <a:schemeClr val="bg1"/>
                </a:solidFill>
              </a:rPr>
              <a:t>Nephite</a:t>
            </a:r>
            <a:r>
              <a:rPr lang="en-US" sz="1600" dirty="0">
                <a:solidFill>
                  <a:schemeClr val="bg1"/>
                </a:solidFill>
              </a:rPr>
              <a:t> in the city of </a:t>
            </a:r>
            <a:r>
              <a:rPr lang="en-US" sz="1600" dirty="0" err="1">
                <a:solidFill>
                  <a:schemeClr val="bg1"/>
                </a:solidFill>
              </a:rPr>
              <a:t>Ammonihah</a:t>
            </a:r>
            <a:endParaRPr lang="en-US" sz="1600" dirty="0">
              <a:solidFill>
                <a:schemeClr val="bg1"/>
              </a:solidFill>
            </a:endParaRPr>
          </a:p>
          <a:p>
            <a:endParaRPr lang="en-US" sz="1600" dirty="0">
              <a:solidFill>
                <a:schemeClr val="bg1"/>
              </a:solidFill>
            </a:endParaRPr>
          </a:p>
          <a:p>
            <a:r>
              <a:rPr lang="en-US" sz="1600" dirty="0">
                <a:solidFill>
                  <a:schemeClr val="bg1"/>
                </a:solidFill>
              </a:rPr>
              <a:t>He was a prominent citizen and wealthy</a:t>
            </a:r>
          </a:p>
          <a:p>
            <a:endParaRPr lang="en-US" sz="1600" dirty="0">
              <a:solidFill>
                <a:schemeClr val="bg1"/>
              </a:solidFill>
            </a:endParaRPr>
          </a:p>
          <a:p>
            <a:r>
              <a:rPr lang="en-US" sz="1600" dirty="0">
                <a:solidFill>
                  <a:schemeClr val="bg1"/>
                </a:solidFill>
              </a:rPr>
              <a:t>He received a visit from an angel about Alma around 82 BC</a:t>
            </a:r>
          </a:p>
          <a:p>
            <a:endParaRPr lang="en-US" sz="1600" dirty="0">
              <a:solidFill>
                <a:schemeClr val="bg1"/>
              </a:solidFill>
            </a:endParaRPr>
          </a:p>
          <a:p>
            <a:r>
              <a:rPr lang="en-US" sz="1600" dirty="0">
                <a:solidFill>
                  <a:schemeClr val="bg1"/>
                </a:solidFill>
              </a:rPr>
              <a:t>He offered Alma food and shelter</a:t>
            </a:r>
          </a:p>
          <a:p>
            <a:endParaRPr lang="en-US" sz="1600" dirty="0">
              <a:solidFill>
                <a:schemeClr val="bg1"/>
              </a:solidFill>
            </a:endParaRPr>
          </a:p>
          <a:p>
            <a:r>
              <a:rPr lang="en-US" sz="1600" dirty="0" err="1">
                <a:solidFill>
                  <a:schemeClr val="bg1"/>
                </a:solidFill>
              </a:rPr>
              <a:t>Amulek</a:t>
            </a:r>
            <a:r>
              <a:rPr lang="en-US" sz="1600" dirty="0">
                <a:solidFill>
                  <a:schemeClr val="bg1"/>
                </a:solidFill>
              </a:rPr>
              <a:t> and Alma preached repentance to the people in the city of </a:t>
            </a:r>
            <a:r>
              <a:rPr lang="en-US" sz="1600" dirty="0" err="1">
                <a:solidFill>
                  <a:schemeClr val="bg1"/>
                </a:solidFill>
              </a:rPr>
              <a:t>Ammonihah</a:t>
            </a:r>
            <a:endParaRPr lang="en-US" sz="1600" dirty="0">
              <a:solidFill>
                <a:schemeClr val="bg1"/>
              </a:solidFill>
            </a:endParaRPr>
          </a:p>
          <a:p>
            <a:endParaRPr lang="en-US" sz="1600" dirty="0">
              <a:solidFill>
                <a:schemeClr val="bg1"/>
              </a:solidFill>
            </a:endParaRPr>
          </a:p>
          <a:p>
            <a:r>
              <a:rPr lang="en-US" sz="1600" dirty="0" err="1">
                <a:solidFill>
                  <a:schemeClr val="bg1"/>
                </a:solidFill>
              </a:rPr>
              <a:t>Amulek</a:t>
            </a:r>
            <a:r>
              <a:rPr lang="en-US" sz="1600" dirty="0">
                <a:solidFill>
                  <a:schemeClr val="bg1"/>
                </a:solidFill>
              </a:rPr>
              <a:t> assisted Alma in confounding the lawyer </a:t>
            </a:r>
            <a:r>
              <a:rPr lang="en-US" sz="1600" dirty="0" err="1">
                <a:solidFill>
                  <a:schemeClr val="bg1"/>
                </a:solidFill>
              </a:rPr>
              <a:t>Zeezrom</a:t>
            </a:r>
            <a:r>
              <a:rPr lang="en-US" sz="1600" dirty="0">
                <a:solidFill>
                  <a:schemeClr val="bg1"/>
                </a:solidFill>
              </a:rPr>
              <a:t> through inspiration.</a:t>
            </a:r>
          </a:p>
          <a:p>
            <a:endParaRPr lang="en-US" sz="1600" dirty="0">
              <a:solidFill>
                <a:schemeClr val="bg1"/>
              </a:solidFill>
            </a:endParaRPr>
          </a:p>
          <a:p>
            <a:r>
              <a:rPr lang="en-US" sz="1600" dirty="0" err="1">
                <a:solidFill>
                  <a:schemeClr val="bg1"/>
                </a:solidFill>
              </a:rPr>
              <a:t>Amulek</a:t>
            </a:r>
            <a:r>
              <a:rPr lang="en-US" sz="1600" dirty="0">
                <a:solidFill>
                  <a:schemeClr val="bg1"/>
                </a:solidFill>
              </a:rPr>
              <a:t> and Alma were cast into prison</a:t>
            </a:r>
          </a:p>
          <a:p>
            <a:endParaRPr lang="en-US" sz="1600" dirty="0">
              <a:solidFill>
                <a:schemeClr val="bg1"/>
              </a:solidFill>
            </a:endParaRPr>
          </a:p>
          <a:p>
            <a:r>
              <a:rPr lang="en-US" sz="1600" dirty="0">
                <a:solidFill>
                  <a:schemeClr val="bg1"/>
                </a:solidFill>
              </a:rPr>
              <a:t>They were delivered out of their enemies hands by the Lord</a:t>
            </a:r>
          </a:p>
          <a:p>
            <a:endParaRPr lang="en-US" sz="1600" dirty="0">
              <a:solidFill>
                <a:schemeClr val="bg1"/>
              </a:solidFill>
            </a:endParaRPr>
          </a:p>
          <a:p>
            <a:r>
              <a:rPr lang="en-US" sz="1600" dirty="0">
                <a:solidFill>
                  <a:schemeClr val="bg1"/>
                </a:solidFill>
              </a:rPr>
              <a:t>The Lord commanded them to leave the city of </a:t>
            </a:r>
            <a:r>
              <a:rPr lang="en-US" sz="1600" dirty="0" err="1">
                <a:solidFill>
                  <a:schemeClr val="bg1"/>
                </a:solidFill>
              </a:rPr>
              <a:t>Ammonihah</a:t>
            </a:r>
            <a:endParaRPr lang="en-US" sz="1600" dirty="0">
              <a:solidFill>
                <a:schemeClr val="bg1"/>
              </a:solidFill>
            </a:endParaRPr>
          </a:p>
          <a:p>
            <a:endParaRPr lang="en-US" sz="1600" dirty="0">
              <a:solidFill>
                <a:schemeClr val="bg1"/>
              </a:solidFill>
            </a:endParaRPr>
          </a:p>
          <a:p>
            <a:r>
              <a:rPr lang="en-US" sz="1600" dirty="0" err="1">
                <a:solidFill>
                  <a:schemeClr val="bg1"/>
                </a:solidFill>
              </a:rPr>
              <a:t>Amulek</a:t>
            </a:r>
            <a:r>
              <a:rPr lang="en-US" sz="1600" dirty="0">
                <a:solidFill>
                  <a:schemeClr val="bg1"/>
                </a:solidFill>
              </a:rPr>
              <a:t> and Alma were companions preaching among the Nephites</a:t>
            </a:r>
          </a:p>
        </p:txBody>
      </p:sp>
      <p:grpSp>
        <p:nvGrpSpPr>
          <p:cNvPr id="8" name="Group 7"/>
          <p:cNvGrpSpPr/>
          <p:nvPr/>
        </p:nvGrpSpPr>
        <p:grpSpPr>
          <a:xfrm>
            <a:off x="9054353" y="1232647"/>
            <a:ext cx="1981200" cy="4038600"/>
            <a:chOff x="2879204" y="381000"/>
            <a:chExt cx="1642121" cy="2958165"/>
          </a:xfrm>
        </p:grpSpPr>
        <p:sp>
          <p:nvSpPr>
            <p:cNvPr id="9" name="Oval 8"/>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42"/>
            <p:cNvGrpSpPr/>
            <p:nvPr/>
          </p:nvGrpSpPr>
          <p:grpSpPr>
            <a:xfrm>
              <a:off x="3048000" y="381000"/>
              <a:ext cx="1365913" cy="712342"/>
              <a:chOff x="5207746" y="545873"/>
              <a:chExt cx="1365913" cy="712342"/>
            </a:xfrm>
          </p:grpSpPr>
          <p:sp>
            <p:nvSpPr>
              <p:cNvPr id="34" name="Moon 33"/>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7"/>
            <p:cNvGrpSpPr/>
            <p:nvPr/>
          </p:nvGrpSpPr>
          <p:grpSpPr>
            <a:xfrm rot="19629613">
              <a:off x="3963188" y="2268102"/>
              <a:ext cx="558137" cy="210690"/>
              <a:chOff x="5638800" y="2514600"/>
              <a:chExt cx="1810870" cy="304800"/>
            </a:xfrm>
          </p:grpSpPr>
          <p:sp>
            <p:nvSpPr>
              <p:cNvPr id="30" name="Left-Right-Up Arrow 2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eft-Right-Up Arrow 32"/>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48"/>
            <p:cNvGrpSpPr/>
            <p:nvPr/>
          </p:nvGrpSpPr>
          <p:grpSpPr>
            <a:xfrm rot="2421609">
              <a:off x="2879204" y="2109670"/>
              <a:ext cx="419984" cy="210690"/>
              <a:chOff x="5638800" y="2514600"/>
              <a:chExt cx="1362635" cy="304800"/>
            </a:xfrm>
          </p:grpSpPr>
          <p:sp>
            <p:nvSpPr>
              <p:cNvPr id="27" name="Left-Right-Up Arrow 2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rapezoid 25"/>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99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7CA58B54-852C-4CE0-AE14-6F6C400A4C8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2290" y="6512516"/>
            <a:ext cx="1981200" cy="307777"/>
          </a:xfrm>
          <a:prstGeom prst="rect">
            <a:avLst/>
          </a:prstGeom>
          <a:noFill/>
        </p:spPr>
        <p:txBody>
          <a:bodyPr wrap="square" rtlCol="0">
            <a:spAutoFit/>
          </a:bodyPr>
          <a:lstStyle/>
          <a:p>
            <a:r>
              <a:rPr lang="en-US" sz="1400" dirty="0">
                <a:solidFill>
                  <a:schemeClr val="bg1"/>
                </a:solidFill>
              </a:rPr>
              <a:t>Alma 8:30-32</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abic Typesetting" pitchFamily="66" charset="-78"/>
                <a:cs typeface="Arabic Typesetting" pitchFamily="66" charset="-78"/>
              </a:rPr>
              <a:t>Repent Ye, For Thus </a:t>
            </a:r>
            <a:r>
              <a:rPr lang="en-US" sz="4400" dirty="0" err="1">
                <a:solidFill>
                  <a:schemeClr val="bg1"/>
                </a:solidFill>
                <a:latin typeface="Arabic Typesetting" pitchFamily="66" charset="-78"/>
                <a:cs typeface="Arabic Typesetting" pitchFamily="66" charset="-78"/>
              </a:rPr>
              <a:t>Saith</a:t>
            </a:r>
            <a:r>
              <a:rPr lang="en-US" sz="4400" dirty="0">
                <a:solidFill>
                  <a:schemeClr val="bg1"/>
                </a:solidFill>
                <a:latin typeface="Arabic Typesetting" pitchFamily="66" charset="-78"/>
                <a:cs typeface="Arabic Typesetting" pitchFamily="66" charset="-78"/>
              </a:rPr>
              <a:t> the Lord</a:t>
            </a:r>
          </a:p>
        </p:txBody>
      </p:sp>
      <p:sp>
        <p:nvSpPr>
          <p:cNvPr id="7" name="TextBox 6"/>
          <p:cNvSpPr txBox="1"/>
          <p:nvPr/>
        </p:nvSpPr>
        <p:spPr>
          <a:xfrm>
            <a:off x="4395828" y="632472"/>
            <a:ext cx="5867400" cy="369332"/>
          </a:xfrm>
          <a:prstGeom prst="rect">
            <a:avLst/>
          </a:prstGeom>
          <a:noFill/>
        </p:spPr>
        <p:txBody>
          <a:bodyPr wrap="square" rtlCol="0">
            <a:spAutoFit/>
          </a:bodyPr>
          <a:lstStyle/>
          <a:p>
            <a:r>
              <a:rPr lang="en-US" dirty="0">
                <a:solidFill>
                  <a:schemeClr val="bg1"/>
                </a:solidFill>
              </a:rPr>
              <a:t>Alma and </a:t>
            </a:r>
            <a:r>
              <a:rPr lang="en-US" dirty="0" err="1">
                <a:solidFill>
                  <a:schemeClr val="bg1"/>
                </a:solidFill>
              </a:rPr>
              <a:t>Amulek</a:t>
            </a:r>
            <a:r>
              <a:rPr lang="en-US" dirty="0">
                <a:solidFill>
                  <a:schemeClr val="bg1"/>
                </a:solidFill>
              </a:rPr>
              <a:t> Preach Repentance</a:t>
            </a:r>
          </a:p>
        </p:txBody>
      </p:sp>
      <p:grpSp>
        <p:nvGrpSpPr>
          <p:cNvPr id="2" name="Group 7"/>
          <p:cNvGrpSpPr/>
          <p:nvPr/>
        </p:nvGrpSpPr>
        <p:grpSpPr>
          <a:xfrm>
            <a:off x="9269506" y="1850424"/>
            <a:ext cx="1600200" cy="3581400"/>
            <a:chOff x="2879204" y="381000"/>
            <a:chExt cx="1642121" cy="2958165"/>
          </a:xfrm>
        </p:grpSpPr>
        <p:sp>
          <p:nvSpPr>
            <p:cNvPr id="9" name="Oval 8"/>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2"/>
            <p:cNvGrpSpPr/>
            <p:nvPr/>
          </p:nvGrpSpPr>
          <p:grpSpPr>
            <a:xfrm>
              <a:off x="3048000" y="381000"/>
              <a:ext cx="1365913" cy="712342"/>
              <a:chOff x="5207746" y="545873"/>
              <a:chExt cx="1365913" cy="712342"/>
            </a:xfrm>
          </p:grpSpPr>
          <p:sp>
            <p:nvSpPr>
              <p:cNvPr id="34" name="Moon 33"/>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7"/>
            <p:cNvGrpSpPr/>
            <p:nvPr/>
          </p:nvGrpSpPr>
          <p:grpSpPr>
            <a:xfrm rot="19629613">
              <a:off x="3963188" y="2268102"/>
              <a:ext cx="558137" cy="210690"/>
              <a:chOff x="5638800" y="2514600"/>
              <a:chExt cx="1810870" cy="304800"/>
            </a:xfrm>
          </p:grpSpPr>
          <p:sp>
            <p:nvSpPr>
              <p:cNvPr id="30" name="Left-Right-Up Arrow 2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eft-Right-Up Arrow 32"/>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48"/>
            <p:cNvGrpSpPr/>
            <p:nvPr/>
          </p:nvGrpSpPr>
          <p:grpSpPr>
            <a:xfrm rot="2421609">
              <a:off x="2879204" y="2109670"/>
              <a:ext cx="419984" cy="210690"/>
              <a:chOff x="5638800" y="2514600"/>
              <a:chExt cx="1362635" cy="304800"/>
            </a:xfrm>
          </p:grpSpPr>
          <p:sp>
            <p:nvSpPr>
              <p:cNvPr id="27" name="Left-Right-Up Arrow 2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rapezoid 25"/>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
          <p:cNvGrpSpPr/>
          <p:nvPr/>
        </p:nvGrpSpPr>
        <p:grpSpPr>
          <a:xfrm>
            <a:off x="7516906" y="1698025"/>
            <a:ext cx="1524000" cy="3766449"/>
            <a:chOff x="3429000" y="1066800"/>
            <a:chExt cx="1524000" cy="3766449"/>
          </a:xfrm>
        </p:grpSpPr>
        <p:grpSp>
          <p:nvGrpSpPr>
            <p:cNvPr id="42" name="Group 49"/>
            <p:cNvGrpSpPr/>
            <p:nvPr/>
          </p:nvGrpSpPr>
          <p:grpSpPr>
            <a:xfrm rot="9550070">
              <a:off x="4213978" y="4219465"/>
              <a:ext cx="304800" cy="613784"/>
              <a:chOff x="1295400" y="4546730"/>
              <a:chExt cx="409568" cy="689984"/>
            </a:xfrm>
          </p:grpSpPr>
          <p:sp>
            <p:nvSpPr>
              <p:cNvPr id="90" name="Oval 89"/>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rot="15885139">
              <a:off x="3977145" y="4210668"/>
              <a:ext cx="304800" cy="613784"/>
              <a:chOff x="1295400" y="4546730"/>
              <a:chExt cx="409568" cy="689984"/>
            </a:xfrm>
          </p:grpSpPr>
          <p:sp>
            <p:nvSpPr>
              <p:cNvPr id="88"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rapezoid 43"/>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1"/>
            <p:cNvGrpSpPr/>
            <p:nvPr/>
          </p:nvGrpSpPr>
          <p:grpSpPr>
            <a:xfrm rot="21151532">
              <a:off x="4409671" y="1410436"/>
              <a:ext cx="343204" cy="757299"/>
              <a:chOff x="1434718" y="4935165"/>
              <a:chExt cx="343204" cy="757299"/>
            </a:xfrm>
          </p:grpSpPr>
          <p:sp>
            <p:nvSpPr>
              <p:cNvPr id="85" name="Moon 8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9"/>
            <p:cNvGrpSpPr/>
            <p:nvPr/>
          </p:nvGrpSpPr>
          <p:grpSpPr>
            <a:xfrm rot="1653802">
              <a:off x="3690953" y="1480868"/>
              <a:ext cx="343204" cy="757299"/>
              <a:chOff x="1434718" y="4935165"/>
              <a:chExt cx="343204" cy="757299"/>
            </a:xfrm>
          </p:grpSpPr>
          <p:sp>
            <p:nvSpPr>
              <p:cNvPr id="82" name="Moon 8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48"/>
            <p:cNvGrpSpPr/>
            <p:nvPr/>
          </p:nvGrpSpPr>
          <p:grpSpPr>
            <a:xfrm>
              <a:off x="3890818" y="3982130"/>
              <a:ext cx="609600" cy="164123"/>
              <a:chOff x="553453" y="4798401"/>
              <a:chExt cx="1858183" cy="519282"/>
            </a:xfrm>
          </p:grpSpPr>
          <p:sp>
            <p:nvSpPr>
              <p:cNvPr id="77" name="Frame 7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53"/>
            <p:cNvGrpSpPr/>
            <p:nvPr/>
          </p:nvGrpSpPr>
          <p:grpSpPr>
            <a:xfrm rot="1653802">
              <a:off x="3691791" y="1315553"/>
              <a:ext cx="243277" cy="536804"/>
              <a:chOff x="1434718" y="4935165"/>
              <a:chExt cx="343204" cy="757299"/>
            </a:xfrm>
          </p:grpSpPr>
          <p:sp>
            <p:nvSpPr>
              <p:cNvPr id="74" name="Moon 7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57"/>
            <p:cNvGrpSpPr/>
            <p:nvPr/>
          </p:nvGrpSpPr>
          <p:grpSpPr>
            <a:xfrm rot="20849912">
              <a:off x="4551016" y="1309696"/>
              <a:ext cx="243277" cy="536804"/>
              <a:chOff x="1434718" y="4935165"/>
              <a:chExt cx="343204" cy="757299"/>
            </a:xfrm>
          </p:grpSpPr>
          <p:sp>
            <p:nvSpPr>
              <p:cNvPr id="71" name="Moon 7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le 69"/>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a:off x="471592" y="1409136"/>
            <a:ext cx="6181165" cy="4401205"/>
          </a:xfrm>
          <a:prstGeom prst="rect">
            <a:avLst/>
          </a:prstGeom>
        </p:spPr>
        <p:txBody>
          <a:bodyPr wrap="square">
            <a:spAutoFit/>
          </a:bodyPr>
          <a:lstStyle/>
          <a:p>
            <a:pPr fontAlgn="base"/>
            <a:r>
              <a:rPr lang="en-US" sz="2000" i="1" dirty="0">
                <a:solidFill>
                  <a:schemeClr val="bg1"/>
                </a:solidFill>
              </a:rPr>
              <a:t>“And Alma went forth, and also Amulek, among the people, to declare the words of God unto them; and they were filled with the Holy Ghost.</a:t>
            </a:r>
          </a:p>
          <a:p>
            <a:pPr fontAlgn="base"/>
            <a:endParaRPr lang="en-US" sz="2000" i="1" dirty="0">
              <a:solidFill>
                <a:schemeClr val="bg1"/>
              </a:solidFill>
            </a:endParaRPr>
          </a:p>
          <a:p>
            <a:pPr fontAlgn="base"/>
            <a:r>
              <a:rPr lang="en-US" sz="2000" i="1" dirty="0">
                <a:solidFill>
                  <a:schemeClr val="bg1"/>
                </a:solidFill>
              </a:rPr>
              <a:t>And they had power given unto them, insomuch that they could not be confined in dungeons; neither was it possible that any man could slay them; nevertheless they did not exercise their</a:t>
            </a:r>
            <a:r>
              <a:rPr lang="en-US" sz="2000" i="1" baseline="30000" dirty="0">
                <a:solidFill>
                  <a:schemeClr val="bg1"/>
                </a:solidFill>
              </a:rPr>
              <a:t> </a:t>
            </a:r>
            <a:r>
              <a:rPr lang="en-US" sz="2000" i="1" dirty="0">
                <a:solidFill>
                  <a:schemeClr val="bg1"/>
                </a:solidFill>
              </a:rPr>
              <a:t>power until they were bound in bands and cast into prison. Now, this was done that the Lord might show forth his power in them.</a:t>
            </a:r>
          </a:p>
          <a:p>
            <a:pPr fontAlgn="base"/>
            <a:endParaRPr lang="en-US" sz="2000" i="1" dirty="0">
              <a:solidFill>
                <a:schemeClr val="bg1"/>
              </a:solidFill>
            </a:endParaRPr>
          </a:p>
          <a:p>
            <a:pPr fontAlgn="base"/>
            <a:r>
              <a:rPr lang="en-US" sz="2000" i="1" dirty="0">
                <a:solidFill>
                  <a:schemeClr val="bg1"/>
                </a:solidFill>
              </a:rPr>
              <a:t>And it came to pass that they went forth and began to preach and to prophesy unto the people, according to the spirit and power which the Lord had given them.”</a:t>
            </a:r>
          </a:p>
        </p:txBody>
      </p:sp>
    </p:spTree>
    <p:extLst>
      <p:ext uri="{BB962C8B-B14F-4D97-AF65-F5344CB8AC3E}">
        <p14:creationId xmlns:p14="http://schemas.microsoft.com/office/powerpoint/2010/main" val="23307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C4C717-D6D2-475F-9862-81A477B23BB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52400" y="135791"/>
            <a:ext cx="8763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 “Teachings of Thomas S. Monson: Following the Promptings of the Spirit”</a:t>
            </a:r>
          </a:p>
          <a:p>
            <a:endParaRPr lang="en-US" dirty="0">
              <a:solidFill>
                <a:schemeClr val="bg1"/>
              </a:solidFill>
            </a:endParaRPr>
          </a:p>
          <a:p>
            <a:endParaRPr lang="en-US" dirty="0">
              <a:solidFill>
                <a:schemeClr val="bg1"/>
              </a:solidFill>
            </a:endParaRPr>
          </a:p>
          <a:p>
            <a:r>
              <a:rPr lang="en-US" dirty="0" err="1">
                <a:solidFill>
                  <a:schemeClr val="bg1"/>
                </a:solidFill>
              </a:rPr>
              <a:t>Ammonihah</a:t>
            </a:r>
            <a:r>
              <a:rPr lang="en-US" dirty="0">
                <a:solidFill>
                  <a:schemeClr val="bg1"/>
                </a:solidFill>
              </a:rPr>
              <a:t>—see article</a:t>
            </a:r>
          </a:p>
          <a:p>
            <a:endParaRPr lang="en-US" dirty="0">
              <a:solidFill>
                <a:schemeClr val="bg1"/>
              </a:solidFill>
            </a:endParaRPr>
          </a:p>
          <a:p>
            <a:r>
              <a:rPr lang="en-US" dirty="0">
                <a:solidFill>
                  <a:schemeClr val="bg1"/>
                </a:solidFill>
              </a:rPr>
              <a:t>Who’s Who Book of Mormon by Ed J. </a:t>
            </a:r>
            <a:r>
              <a:rPr lang="en-US" dirty="0" err="1">
                <a:solidFill>
                  <a:schemeClr val="bg1"/>
                </a:solidFill>
              </a:rPr>
              <a:t>Pinegar</a:t>
            </a:r>
            <a:r>
              <a:rPr lang="en-US" dirty="0">
                <a:solidFill>
                  <a:schemeClr val="bg1"/>
                </a:solidFill>
              </a:rPr>
              <a:t> and Richard J. Allen pg. 21 and 23-24</a:t>
            </a:r>
          </a:p>
          <a:p>
            <a:endParaRPr lang="en-US" dirty="0">
              <a:solidFill>
                <a:schemeClr val="bg1"/>
              </a:solidFill>
            </a:endParaRPr>
          </a:p>
          <a:p>
            <a:r>
              <a:rPr lang="en-US" dirty="0">
                <a:solidFill>
                  <a:schemeClr val="bg1"/>
                </a:solidFill>
              </a:rPr>
              <a:t>Elder Russell M. Nelson (“Jesus Christ—the Master Healer,”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2005, 86).</a:t>
            </a:r>
          </a:p>
          <a:p>
            <a:endParaRPr lang="en-US" dirty="0">
              <a:solidFill>
                <a:schemeClr val="bg1"/>
              </a:solidFill>
            </a:endParaRPr>
          </a:p>
          <a:p>
            <a:r>
              <a:rPr lang="en-US" dirty="0">
                <a:solidFill>
                  <a:schemeClr val="bg1"/>
                </a:solidFill>
                <a:latin typeface="Open Sans"/>
              </a:rPr>
              <a:t>Dieter F. Uchtdorf, “Fourth Floor, Last Door,”</a:t>
            </a:r>
            <a:r>
              <a:rPr lang="en-US" i="1" dirty="0">
                <a:solidFill>
                  <a:schemeClr val="bg1"/>
                </a:solidFill>
                <a:latin typeface="Open Sans"/>
              </a:rPr>
              <a:t> Ensign</a:t>
            </a:r>
            <a:r>
              <a:rPr lang="en-US" dirty="0">
                <a:solidFill>
                  <a:schemeClr val="bg1"/>
                </a:solidFill>
                <a:latin typeface="Open Sans"/>
              </a:rPr>
              <a:t> or</a:t>
            </a:r>
            <a:r>
              <a:rPr lang="en-US" i="1" dirty="0">
                <a:solidFill>
                  <a:schemeClr val="bg1"/>
                </a:solidFill>
                <a:latin typeface="Open Sans"/>
              </a:rPr>
              <a:t> Liahona,</a:t>
            </a:r>
            <a:r>
              <a:rPr lang="en-US" dirty="0">
                <a:solidFill>
                  <a:schemeClr val="bg1"/>
                </a:solidFill>
                <a:latin typeface="Open Sans"/>
              </a:rPr>
              <a:t> Nov. 2016, 16–17</a:t>
            </a:r>
          </a:p>
          <a:p>
            <a:endParaRPr lang="en-US" dirty="0">
              <a:solidFill>
                <a:schemeClr val="bg1"/>
              </a:solidFill>
              <a:latin typeface="Open Sans"/>
            </a:endParaRPr>
          </a:p>
          <a:p>
            <a:r>
              <a:rPr lang="en-US" dirty="0">
                <a:solidFill>
                  <a:schemeClr val="bg1"/>
                </a:solidFill>
                <a:latin typeface="Open Sans"/>
              </a:rPr>
              <a:t>Joseph B. </a:t>
            </a:r>
            <a:r>
              <a:rPr lang="en-US" dirty="0" err="1">
                <a:solidFill>
                  <a:schemeClr val="bg1"/>
                </a:solidFill>
                <a:latin typeface="Open Sans"/>
              </a:rPr>
              <a:t>Wirthlin</a:t>
            </a:r>
            <a:r>
              <a:rPr lang="en-US" dirty="0">
                <a:solidFill>
                  <a:schemeClr val="bg1"/>
                </a:solidFill>
                <a:latin typeface="Open Sans"/>
              </a:rPr>
              <a:t>, “Improving Our Prayers” [Brigham Young University devotional, Jan. 21, 2003], 2, speeches.byu.edu</a:t>
            </a:r>
            <a:endParaRPr lang="en-US" dirty="0">
              <a:solidFill>
                <a:schemeClr val="bg1"/>
              </a:solidFill>
            </a:endParaRP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(“Spiritual Preparedness: Start Early and Be Steady,” </a:t>
            </a:r>
            <a:r>
              <a:rPr lang="en-US" i="1" dirty="0">
                <a:solidFill>
                  <a:schemeClr val="bg1"/>
                </a:solidFill>
              </a:rPr>
              <a:t>Ensign,</a:t>
            </a:r>
            <a:r>
              <a:rPr lang="en-US" dirty="0">
                <a:solidFill>
                  <a:schemeClr val="bg1"/>
                </a:solidFill>
              </a:rPr>
              <a:t> Nov. 2005, 38, 40).</a:t>
            </a:r>
          </a:p>
          <a:p>
            <a:endParaRPr lang="en-US" dirty="0">
              <a:solidFill>
                <a:schemeClr val="bg1"/>
              </a:solidFill>
            </a:endParaRPr>
          </a:p>
          <a:p>
            <a:r>
              <a:rPr lang="en-US" dirty="0">
                <a:solidFill>
                  <a:schemeClr val="bg1"/>
                </a:solidFill>
              </a:rPr>
              <a:t> </a:t>
            </a:r>
          </a:p>
        </p:txBody>
      </p:sp>
      <p:sp>
        <p:nvSpPr>
          <p:cNvPr id="6" name="Footer Placeholder 14">
            <a:extLst>
              <a:ext uri="{FF2B5EF4-FFF2-40B4-BE49-F238E27FC236}">
                <a16:creationId xmlns:a16="http://schemas.microsoft.com/office/drawing/2014/main" id="{043DDF6F-AAD1-4BD2-A1AD-B1A5979BC05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F92E82A3-39A5-44A8-87C7-51D75606FA09}"/>
              </a:ext>
            </a:extLst>
          </p:cNvPr>
          <p:cNvGrpSpPr/>
          <p:nvPr/>
        </p:nvGrpSpPr>
        <p:grpSpPr>
          <a:xfrm>
            <a:off x="7523876" y="425361"/>
            <a:ext cx="1143000" cy="1447800"/>
            <a:chOff x="7543800" y="3810000"/>
            <a:chExt cx="1143000" cy="1447800"/>
          </a:xfrm>
        </p:grpSpPr>
        <p:sp>
          <p:nvSpPr>
            <p:cNvPr id="9" name="Trapezoid 8">
              <a:extLst>
                <a:ext uri="{FF2B5EF4-FFF2-40B4-BE49-F238E27FC236}">
                  <a16:creationId xmlns:a16="http://schemas.microsoft.com/office/drawing/2014/main" id="{A7857C00-93F4-4792-94C5-BB1C6AF9C34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AA017C68-A039-4510-872B-49DE0979D25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8D6CD7AA-3443-4C96-A2C2-B26CCFF2355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0EED83AD-542B-4478-9832-62E8287D3389}"/>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85D6725-A9E2-4CEE-BB25-728FD645438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1B316EF9-3EBB-4CCF-9AFF-888A8C8DD908}"/>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FD11036D-E313-48C7-8E02-291AA05F3FE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F2DAA63-24BE-4A78-94AC-24B0B0C7A58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DEBA6A4-2442-49EB-9F05-898B8FBC460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7764FFA-7AA2-4091-99DA-350AF8C8C7A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1B2BCE0B-10D8-4A95-B409-7D77B4465D7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2AFF747-6299-4C6C-A8F0-B79C6B6BA89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6A63DB7A-C2D4-44BB-A231-5DDAE29AC464}"/>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863ADD06-C507-47C0-9B26-9EC7DC10C10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B117F6-3294-445A-AFD0-37527A66748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F1AC70-91FA-434A-8D6D-32B4038D945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1D32F0E-2B1F-4980-A289-B3E5CBBC921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AC6C460-5E14-4EE8-B7CC-90972D32CE6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7865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635" y="0"/>
            <a:ext cx="9144000" cy="6986528"/>
          </a:xfrm>
          <a:prstGeom prst="rect">
            <a:avLst/>
          </a:prstGeom>
        </p:spPr>
        <p:txBody>
          <a:bodyPr wrap="square">
            <a:spAutoFit/>
          </a:bodyPr>
          <a:lstStyle/>
          <a:p>
            <a:r>
              <a:rPr lang="en-US" sz="1400" dirty="0"/>
              <a:t>The name </a:t>
            </a:r>
            <a:r>
              <a:rPr lang="en-US" sz="1400" b="1" dirty="0" err="1"/>
              <a:t>Ammonihah</a:t>
            </a:r>
            <a:r>
              <a:rPr lang="en-US" sz="1400" dirty="0"/>
              <a:t> is a Book of Mormon </a:t>
            </a:r>
            <a:r>
              <a:rPr lang="en-US" sz="1400" dirty="0" err="1"/>
              <a:t>toponym</a:t>
            </a:r>
            <a:r>
              <a:rPr lang="en-US" sz="1400" dirty="0"/>
              <a:t> referenced 26 times in the text. 1 of those references is in the book of Helaman. The other 25 citations are all in the book of Alma. </a:t>
            </a:r>
            <a:r>
              <a:rPr lang="en-US" sz="1400" dirty="0" err="1"/>
              <a:t>Ammonihah</a:t>
            </a:r>
            <a:r>
              <a:rPr lang="en-US" sz="1400" dirty="0"/>
              <a:t> first appears by name in Mormon's compendium in the 10th year of the reign of the judges (ca. 82 BC). The city was obliterated in a brutal Lamanite invasion in the 11th year of the reign of the judges (ca. 81 BC) and it lay unoccupied and in ruins for several years as required by the law of apostate cities in Deuteronomy 13:12-16. (See John W. Welch, "The Destruction of </a:t>
            </a:r>
            <a:r>
              <a:rPr lang="en-US" sz="1400" dirty="0" err="1"/>
              <a:t>Ammonihah</a:t>
            </a:r>
            <a:r>
              <a:rPr lang="en-US" sz="1400" dirty="0"/>
              <a:t> and the Law of Apostate Cities" in </a:t>
            </a:r>
            <a:r>
              <a:rPr lang="en-US" sz="1400" i="1" dirty="0" err="1"/>
              <a:t>Reexploring</a:t>
            </a:r>
            <a:r>
              <a:rPr lang="en-US" sz="1400" i="1" dirty="0"/>
              <a:t> The Book of Mormon</a:t>
            </a:r>
            <a:r>
              <a:rPr lang="en-US" sz="1400" dirty="0"/>
              <a:t>, Salt Lake City: Deseret Book &amp; FARMS, 1992, chapter 50. By the 19th year of the reign of the judges (ca. 72 BC) the city had been partially rebuilt. It figures in the war with the Lamanites under </a:t>
            </a:r>
            <a:r>
              <a:rPr lang="en-US" sz="1400" dirty="0" err="1"/>
              <a:t>Amalickiah</a:t>
            </a:r>
            <a:r>
              <a:rPr lang="en-US" sz="1400" dirty="0"/>
              <a:t> and is never mentioned again except as an historical referent. Another name for </a:t>
            </a:r>
            <a:r>
              <a:rPr lang="en-US" sz="1400" dirty="0" err="1"/>
              <a:t>Ammonihah</a:t>
            </a:r>
            <a:r>
              <a:rPr lang="en-US" sz="1400" dirty="0"/>
              <a:t> is "Desolation of </a:t>
            </a:r>
            <a:r>
              <a:rPr lang="en-US" sz="1400" dirty="0" err="1"/>
              <a:t>Nehors"Alma</a:t>
            </a:r>
            <a:r>
              <a:rPr lang="en-US" sz="1400" dirty="0"/>
              <a:t> 16:11. Nehor and his successor, </a:t>
            </a:r>
            <a:r>
              <a:rPr lang="en-US" sz="1400" dirty="0" err="1"/>
              <a:t>Amlici</a:t>
            </a:r>
            <a:r>
              <a:rPr lang="en-US" sz="1400" dirty="0"/>
              <a:t>, are both important in the discussion. The locus of their power base centered in </a:t>
            </a:r>
            <a:r>
              <a:rPr lang="en-US" sz="1400" dirty="0" err="1"/>
              <a:t>Ammonihah</a:t>
            </a:r>
            <a:r>
              <a:rPr lang="en-US" sz="1400" dirty="0"/>
              <a:t> Alma 15:15. The recent realization (by Royal </a:t>
            </a:r>
            <a:r>
              <a:rPr lang="en-US" sz="1400" dirty="0" err="1"/>
              <a:t>Skousen</a:t>
            </a:r>
            <a:r>
              <a:rPr lang="en-US" sz="1400" dirty="0"/>
              <a:t>) that all 19 occurrences of the word "</a:t>
            </a:r>
            <a:r>
              <a:rPr lang="en-US" sz="1400" dirty="0" err="1"/>
              <a:t>Amalekites</a:t>
            </a:r>
            <a:r>
              <a:rPr lang="en-US" sz="1400" dirty="0"/>
              <a:t>" in the 1981 LDS text should read "</a:t>
            </a:r>
            <a:r>
              <a:rPr lang="en-US" sz="1400" dirty="0" err="1"/>
              <a:t>Amlicites</a:t>
            </a:r>
            <a:r>
              <a:rPr lang="en-US" sz="1400" dirty="0"/>
              <a:t>" (see the blog article entitled "Peripatetic </a:t>
            </a:r>
            <a:r>
              <a:rPr lang="en-US" sz="1400" dirty="0" err="1"/>
              <a:t>Amlici</a:t>
            </a:r>
            <a:r>
              <a:rPr lang="en-US" sz="1400" dirty="0"/>
              <a:t>") opens up a number of interesting implications for </a:t>
            </a:r>
            <a:r>
              <a:rPr lang="en-US" sz="1400" dirty="0" err="1"/>
              <a:t>Ammonihah</a:t>
            </a:r>
            <a:r>
              <a:rPr lang="en-US" sz="1400" dirty="0"/>
              <a:t> that have yet to be fully explored. The city of </a:t>
            </a:r>
            <a:r>
              <a:rPr lang="en-US" sz="1400" dirty="0" err="1"/>
              <a:t>Ammonihah</a:t>
            </a:r>
            <a:r>
              <a:rPr lang="en-US" sz="1400" dirty="0"/>
              <a:t> was in the land of </a:t>
            </a:r>
            <a:r>
              <a:rPr lang="en-US" sz="1400" dirty="0" err="1"/>
              <a:t>Ammonihah</a:t>
            </a:r>
            <a:r>
              <a:rPr lang="en-US" sz="1400" dirty="0"/>
              <a:t> Alma 8:18.</a:t>
            </a:r>
          </a:p>
          <a:p>
            <a:r>
              <a:rPr lang="en-US" sz="1400" dirty="0" err="1"/>
              <a:t>Ammonihah</a:t>
            </a:r>
            <a:r>
              <a:rPr lang="en-US" sz="1400" dirty="0"/>
              <a:t> was a cosmopolitan city with both </a:t>
            </a:r>
            <a:r>
              <a:rPr lang="en-US" sz="1400" dirty="0" err="1"/>
              <a:t>Nephite</a:t>
            </a:r>
            <a:r>
              <a:rPr lang="en-US" sz="1400" dirty="0"/>
              <a:t> and non-</a:t>
            </a:r>
            <a:r>
              <a:rPr lang="en-US" sz="1400" dirty="0" err="1"/>
              <a:t>Nephite</a:t>
            </a:r>
            <a:r>
              <a:rPr lang="en-US" sz="1400" dirty="0"/>
              <a:t> citizens. This implies a trade route location 6 with non-</a:t>
            </a:r>
            <a:r>
              <a:rPr lang="en-US" sz="1400" dirty="0" err="1"/>
              <a:t>Nephite</a:t>
            </a:r>
            <a:r>
              <a:rPr lang="en-US" sz="1400" dirty="0"/>
              <a:t> enclaves or proximity to a major non-</a:t>
            </a:r>
            <a:r>
              <a:rPr lang="en-US" sz="1400" dirty="0" err="1"/>
              <a:t>Nephite</a:t>
            </a:r>
            <a:r>
              <a:rPr lang="en-US" sz="1400" dirty="0"/>
              <a:t> region. Alma 8:20. </a:t>
            </a:r>
            <a:r>
              <a:rPr lang="en-US" sz="1400" dirty="0" err="1"/>
              <a:t>Amulek's</a:t>
            </a:r>
            <a:r>
              <a:rPr lang="en-US" sz="1400" dirty="0"/>
              <a:t> comment also reflects the </a:t>
            </a:r>
            <a:r>
              <a:rPr lang="en-US" sz="1400" dirty="0" err="1"/>
              <a:t>Amlicite</a:t>
            </a:r>
            <a:r>
              <a:rPr lang="en-US" sz="1400" dirty="0"/>
              <a:t> partition Alma 2:11 five years earlier and its aftermath Alma 3:11 with religious connotations.</a:t>
            </a:r>
          </a:p>
          <a:p>
            <a:r>
              <a:rPr lang="en-US" sz="1400" dirty="0"/>
              <a:t>The economy was flourishing in </a:t>
            </a:r>
            <a:r>
              <a:rPr lang="en-US" sz="1400" dirty="0" err="1"/>
              <a:t>Ammonihah</a:t>
            </a:r>
            <a:r>
              <a:rPr lang="en-US" sz="1400" dirty="0"/>
              <a:t>. This is evidenced by </a:t>
            </a:r>
            <a:r>
              <a:rPr lang="en-US" sz="1400" dirty="0" err="1"/>
              <a:t>Amulek's</a:t>
            </a:r>
            <a:r>
              <a:rPr lang="en-US" sz="1400" dirty="0"/>
              <a:t> comment that he had neglected spiritual matters because he was so busy making money. Alma 10:4, 5. It is further evidenced by the extreme hubris of the natives Alma 16:9 and the strength of the local legal profession Alma 10:31, 32.</a:t>
            </a:r>
          </a:p>
          <a:p>
            <a:r>
              <a:rPr lang="en-US" sz="1400" dirty="0"/>
              <a:t>Nehor was executed for the murder of Gideon in the first year of the reign of the judges (ca. 91 BC) Alma 1:15, but his apostate belief system survived him Alma 1:16. At the time of his death, Nehor had recently founded a church Alma 1:6. Where was </a:t>
            </a:r>
            <a:r>
              <a:rPr lang="en-US" sz="1400" dirty="0" err="1"/>
              <a:t>Nehor's</a:t>
            </a:r>
            <a:r>
              <a:rPr lang="en-US" sz="1400" dirty="0"/>
              <a:t> church located? It was in the city of </a:t>
            </a:r>
            <a:r>
              <a:rPr lang="en-US" sz="1400" dirty="0" err="1"/>
              <a:t>Ammonihah</a:t>
            </a:r>
            <a:r>
              <a:rPr lang="en-US" sz="1400" dirty="0"/>
              <a:t> Alma 14:16, 18; Alma 15:15; Alma 16:11. Therefore, when Nehor was travelling to preach to his believers &amp; supporters Alma 1:7, he was headed to </a:t>
            </a:r>
            <a:r>
              <a:rPr lang="en-US" sz="1400" dirty="0" err="1"/>
              <a:t>Ammonihah</a:t>
            </a:r>
            <a:r>
              <a:rPr lang="en-US" sz="1400" dirty="0"/>
              <a:t>. We previously established that Nehor slew Gideon in the valley of Gideon (see the article entitled "Gideon" in this blog) because Gideon was a church leader Alma 1:7 in his eponymous valley defending his fellow church members from heresy and apostasy. We know that Gideon was one of the seven churches founded by Alma</a:t>
            </a:r>
            <a:r>
              <a:rPr lang="en-US" sz="1400" baseline="-25000" dirty="0"/>
              <a:t>1</a:t>
            </a:r>
            <a:r>
              <a:rPr lang="en-US" sz="1400" dirty="0"/>
              <a:t> ca. 120 B.C. (see the blog article "The Church in Zarahemla"). From this we deduce that the valley of Gideon was en route from the local land of Zarahemla to </a:t>
            </a:r>
            <a:r>
              <a:rPr lang="en-US" sz="1400" dirty="0" err="1"/>
              <a:t>Ammonihah</a:t>
            </a:r>
            <a:r>
              <a:rPr lang="en-US" sz="1400" dirty="0"/>
              <a:t>. 7 This means </a:t>
            </a:r>
            <a:r>
              <a:rPr lang="en-US" sz="1400" dirty="0" err="1"/>
              <a:t>Ammonihah</a:t>
            </a:r>
            <a:r>
              <a:rPr lang="en-US" sz="1400" dirty="0"/>
              <a:t> was east of river Sidon 8. See the article "The Usumacinta/Sidon Correlation" in this blog for a great deal more information about </a:t>
            </a:r>
            <a:r>
              <a:rPr lang="en-US" sz="1400" dirty="0" err="1"/>
              <a:t>Ammonihah</a:t>
            </a:r>
            <a:r>
              <a:rPr lang="en-US" sz="1400" dirty="0"/>
              <a:t> east of Sidon and the implications of that important discovery first noted by V. Garth Norman.</a:t>
            </a:r>
          </a:p>
          <a:p>
            <a:r>
              <a:rPr lang="en-US" sz="1400" dirty="0">
                <a:hlinkClick r:id="rId2"/>
              </a:rPr>
              <a:t>http://bookofmormonresources.blogspot.com/2011/12/ammonihah.html</a:t>
            </a:r>
            <a:endParaRPr lang="en-US" sz="1400" dirty="0"/>
          </a:p>
          <a:p>
            <a:endParaRPr lang="en-US" sz="1400" dirty="0"/>
          </a:p>
        </p:txBody>
      </p:sp>
    </p:spTree>
    <p:extLst>
      <p:ext uri="{BB962C8B-B14F-4D97-AF65-F5344CB8AC3E}">
        <p14:creationId xmlns:p14="http://schemas.microsoft.com/office/powerpoint/2010/main" val="235020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08B9AE24-C3A1-4934-B7D5-9020506180A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304800" y="6434555"/>
            <a:ext cx="1143000" cy="307777"/>
          </a:xfrm>
          <a:prstGeom prst="rect">
            <a:avLst/>
          </a:prstGeom>
          <a:noFill/>
        </p:spPr>
        <p:txBody>
          <a:bodyPr wrap="square" rtlCol="0">
            <a:spAutoFit/>
          </a:bodyPr>
          <a:lstStyle/>
          <a:p>
            <a:r>
              <a:rPr lang="en-US" sz="1400" dirty="0">
                <a:solidFill>
                  <a:schemeClr val="bg1"/>
                </a:solidFill>
              </a:rPr>
              <a:t>Alma 8:1-5</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abic Typesetting" pitchFamily="66" charset="-78"/>
                <a:cs typeface="Arabic Typesetting" pitchFamily="66" charset="-78"/>
              </a:rPr>
              <a:t>The 10</a:t>
            </a:r>
            <a:r>
              <a:rPr lang="en-US" sz="4400" baseline="30000" dirty="0">
                <a:solidFill>
                  <a:schemeClr val="bg1"/>
                </a:solidFill>
                <a:latin typeface="Arabic Typesetting" pitchFamily="66" charset="-78"/>
                <a:cs typeface="Arabic Typesetting" pitchFamily="66" charset="-78"/>
              </a:rPr>
              <a:t>th</a:t>
            </a:r>
            <a:r>
              <a:rPr lang="en-US" sz="4400" dirty="0">
                <a:solidFill>
                  <a:schemeClr val="bg1"/>
                </a:solidFill>
                <a:latin typeface="Arabic Typesetting" pitchFamily="66" charset="-78"/>
                <a:cs typeface="Arabic Typesetting" pitchFamily="66" charset="-78"/>
              </a:rPr>
              <a:t> Year of the Reign of the Judges</a:t>
            </a:r>
          </a:p>
        </p:txBody>
      </p:sp>
      <p:sp>
        <p:nvSpPr>
          <p:cNvPr id="7" name="TextBox 6"/>
          <p:cNvSpPr txBox="1"/>
          <p:nvPr/>
        </p:nvSpPr>
        <p:spPr>
          <a:xfrm>
            <a:off x="1524000" y="1066800"/>
            <a:ext cx="4572000" cy="369332"/>
          </a:xfrm>
          <a:prstGeom prst="rect">
            <a:avLst/>
          </a:prstGeom>
          <a:noFill/>
        </p:spPr>
        <p:txBody>
          <a:bodyPr wrap="square" rtlCol="0">
            <a:spAutoFit/>
          </a:bodyPr>
          <a:lstStyle/>
          <a:p>
            <a:r>
              <a:rPr lang="en-US" dirty="0">
                <a:solidFill>
                  <a:schemeClr val="bg1"/>
                </a:solidFill>
              </a:rPr>
              <a:t>Alma preaches in Zarahemla, Gideon, </a:t>
            </a:r>
            <a:r>
              <a:rPr lang="en-US" dirty="0" err="1">
                <a:solidFill>
                  <a:schemeClr val="bg1"/>
                </a:solidFill>
              </a:rPr>
              <a:t>Melek</a:t>
            </a:r>
            <a:endParaRPr lang="en-US" dirty="0">
              <a:solidFill>
                <a:schemeClr val="bg1"/>
              </a:solidFill>
            </a:endParaRPr>
          </a:p>
        </p:txBody>
      </p:sp>
      <p:grpSp>
        <p:nvGrpSpPr>
          <p:cNvPr id="8" name="Group 7"/>
          <p:cNvGrpSpPr/>
          <p:nvPr/>
        </p:nvGrpSpPr>
        <p:grpSpPr>
          <a:xfrm>
            <a:off x="3276600" y="1828801"/>
            <a:ext cx="1524000" cy="3766449"/>
            <a:chOff x="3429000" y="1066800"/>
            <a:chExt cx="1524000" cy="3766449"/>
          </a:xfrm>
        </p:grpSpPr>
        <p:grpSp>
          <p:nvGrpSpPr>
            <p:cNvPr id="9" name="Group 49"/>
            <p:cNvGrpSpPr/>
            <p:nvPr/>
          </p:nvGrpSpPr>
          <p:grpSpPr>
            <a:xfrm rot="9550070">
              <a:off x="4213978" y="4219465"/>
              <a:ext cx="304800" cy="613784"/>
              <a:chOff x="1295400" y="4546730"/>
              <a:chExt cx="409568" cy="689984"/>
            </a:xfrm>
          </p:grpSpPr>
          <p:sp>
            <p:nvSpPr>
              <p:cNvPr id="57" name="Oval 5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2"/>
            <p:cNvGrpSpPr/>
            <p:nvPr/>
          </p:nvGrpSpPr>
          <p:grpSpPr>
            <a:xfrm rot="15885139">
              <a:off x="3977145" y="4210668"/>
              <a:ext cx="304800" cy="613784"/>
              <a:chOff x="1295400" y="4546730"/>
              <a:chExt cx="409568" cy="689984"/>
            </a:xfrm>
          </p:grpSpPr>
          <p:sp>
            <p:nvSpPr>
              <p:cNvPr id="5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1"/>
            <p:cNvGrpSpPr/>
            <p:nvPr/>
          </p:nvGrpSpPr>
          <p:grpSpPr>
            <a:xfrm rot="21151532">
              <a:off x="4409671" y="1410436"/>
              <a:ext cx="343204" cy="757299"/>
              <a:chOff x="1434718" y="4935165"/>
              <a:chExt cx="343204" cy="757299"/>
            </a:xfrm>
          </p:grpSpPr>
          <p:sp>
            <p:nvSpPr>
              <p:cNvPr id="52" name="Moon 5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9"/>
            <p:cNvGrpSpPr/>
            <p:nvPr/>
          </p:nvGrpSpPr>
          <p:grpSpPr>
            <a:xfrm rot="1653802">
              <a:off x="3690953" y="1480868"/>
              <a:ext cx="343204" cy="757299"/>
              <a:chOff x="1434718" y="4935165"/>
              <a:chExt cx="343204" cy="757299"/>
            </a:xfrm>
          </p:grpSpPr>
          <p:sp>
            <p:nvSpPr>
              <p:cNvPr id="49" name="Moon 4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8"/>
            <p:cNvGrpSpPr/>
            <p:nvPr/>
          </p:nvGrpSpPr>
          <p:grpSpPr>
            <a:xfrm>
              <a:off x="3890818" y="3982130"/>
              <a:ext cx="609600" cy="164123"/>
              <a:chOff x="553453" y="4798401"/>
              <a:chExt cx="1858183" cy="519282"/>
            </a:xfrm>
          </p:grpSpPr>
          <p:sp>
            <p:nvSpPr>
              <p:cNvPr id="44" name="Frame 4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53"/>
            <p:cNvGrpSpPr/>
            <p:nvPr/>
          </p:nvGrpSpPr>
          <p:grpSpPr>
            <a:xfrm rot="1653802">
              <a:off x="3691791" y="1315553"/>
              <a:ext cx="243277" cy="536804"/>
              <a:chOff x="1434718" y="4935165"/>
              <a:chExt cx="343204" cy="757299"/>
            </a:xfrm>
          </p:grpSpPr>
          <p:sp>
            <p:nvSpPr>
              <p:cNvPr id="41" name="Moon 4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7"/>
            <p:cNvGrpSpPr/>
            <p:nvPr/>
          </p:nvGrpSpPr>
          <p:grpSpPr>
            <a:xfrm rot="20849912">
              <a:off x="4551016" y="1309696"/>
              <a:ext cx="243277" cy="536804"/>
              <a:chOff x="1434718" y="4935165"/>
              <a:chExt cx="343204" cy="757299"/>
            </a:xfrm>
          </p:grpSpPr>
          <p:sp>
            <p:nvSpPr>
              <p:cNvPr id="38" name="Moon 3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4038600" y="6096001"/>
            <a:ext cx="4572000" cy="646331"/>
          </a:xfrm>
          <a:prstGeom prst="rect">
            <a:avLst/>
          </a:prstGeom>
          <a:noFill/>
        </p:spPr>
        <p:txBody>
          <a:bodyPr wrap="square" rtlCol="0">
            <a:spAutoFit/>
          </a:bodyPr>
          <a:lstStyle/>
          <a:p>
            <a:r>
              <a:rPr lang="en-US" sz="3600" dirty="0">
                <a:solidFill>
                  <a:srgbClr val="FFFF00"/>
                </a:solidFill>
              </a:rPr>
              <a:t>Alma baptizes many</a:t>
            </a:r>
          </a:p>
        </p:txBody>
      </p:sp>
      <p:pic>
        <p:nvPicPr>
          <p:cNvPr id="3" name="Picture 2">
            <a:extLst>
              <a:ext uri="{FF2B5EF4-FFF2-40B4-BE49-F238E27FC236}">
                <a16:creationId xmlns:a16="http://schemas.microsoft.com/office/drawing/2014/main" id="{BDF43400-CE7F-4214-8AB0-34B03C198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088" y="827848"/>
            <a:ext cx="3881023" cy="4846217"/>
          </a:xfrm>
          <a:prstGeom prst="rect">
            <a:avLst/>
          </a:prstGeom>
        </p:spPr>
      </p:pic>
    </p:spTree>
    <p:extLst>
      <p:ext uri="{BB962C8B-B14F-4D97-AF65-F5344CB8AC3E}">
        <p14:creationId xmlns:p14="http://schemas.microsoft.com/office/powerpoint/2010/main" val="16759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6BE03F4C-AC48-43C4-BCC1-486F36DCD8C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0" y="6550223"/>
            <a:ext cx="1143000" cy="307777"/>
          </a:xfrm>
          <a:prstGeom prst="rect">
            <a:avLst/>
          </a:prstGeom>
          <a:noFill/>
        </p:spPr>
        <p:txBody>
          <a:bodyPr wrap="square" rtlCol="0">
            <a:spAutoFit/>
          </a:bodyPr>
          <a:lstStyle/>
          <a:p>
            <a:r>
              <a:rPr lang="en-US" sz="1400" dirty="0">
                <a:solidFill>
                  <a:schemeClr val="bg1"/>
                </a:solidFill>
              </a:rPr>
              <a:t>Alma 8:1-5</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err="1">
                <a:solidFill>
                  <a:schemeClr val="bg1"/>
                </a:solidFill>
                <a:latin typeface="Arabic Typesetting" pitchFamily="66" charset="-78"/>
                <a:cs typeface="Arabic Typesetting" pitchFamily="66" charset="-78"/>
              </a:rPr>
              <a:t>Ammonihah</a:t>
            </a:r>
            <a:endParaRPr lang="en-US" sz="6000" dirty="0">
              <a:solidFill>
                <a:schemeClr val="bg1"/>
              </a:solidFill>
              <a:latin typeface="Arabic Typesetting" pitchFamily="66" charset="-78"/>
              <a:cs typeface="Arabic Typesetting" pitchFamily="66" charset="-78"/>
            </a:endParaRPr>
          </a:p>
        </p:txBody>
      </p:sp>
      <p:sp>
        <p:nvSpPr>
          <p:cNvPr id="7" name="TextBox 6"/>
          <p:cNvSpPr txBox="1"/>
          <p:nvPr/>
        </p:nvSpPr>
        <p:spPr>
          <a:xfrm>
            <a:off x="1524000" y="1066800"/>
            <a:ext cx="4572000" cy="369332"/>
          </a:xfrm>
          <a:prstGeom prst="rect">
            <a:avLst/>
          </a:prstGeom>
          <a:noFill/>
        </p:spPr>
        <p:txBody>
          <a:bodyPr wrap="square" rtlCol="0">
            <a:spAutoFit/>
          </a:bodyPr>
          <a:lstStyle/>
          <a:p>
            <a:r>
              <a:rPr lang="en-US" dirty="0">
                <a:solidFill>
                  <a:schemeClr val="bg1"/>
                </a:solidFill>
              </a:rPr>
              <a:t>Alma goes to </a:t>
            </a:r>
            <a:r>
              <a:rPr lang="en-US" dirty="0" err="1">
                <a:solidFill>
                  <a:schemeClr val="bg1"/>
                </a:solidFill>
              </a:rPr>
              <a:t>Ammonihah</a:t>
            </a:r>
            <a:endParaRPr lang="en-US" dirty="0">
              <a:solidFill>
                <a:schemeClr val="bg1"/>
              </a:solidFill>
            </a:endParaRPr>
          </a:p>
        </p:txBody>
      </p:sp>
      <p:grpSp>
        <p:nvGrpSpPr>
          <p:cNvPr id="2" name="Group 7"/>
          <p:cNvGrpSpPr/>
          <p:nvPr/>
        </p:nvGrpSpPr>
        <p:grpSpPr>
          <a:xfrm>
            <a:off x="2362200" y="1905001"/>
            <a:ext cx="1524000" cy="3766449"/>
            <a:chOff x="3429000" y="1066800"/>
            <a:chExt cx="1524000" cy="3766449"/>
          </a:xfrm>
        </p:grpSpPr>
        <p:grpSp>
          <p:nvGrpSpPr>
            <p:cNvPr id="3" name="Group 49"/>
            <p:cNvGrpSpPr/>
            <p:nvPr/>
          </p:nvGrpSpPr>
          <p:grpSpPr>
            <a:xfrm rot="9550070">
              <a:off x="4213978" y="4219465"/>
              <a:ext cx="304800" cy="613784"/>
              <a:chOff x="1295400" y="4546730"/>
              <a:chExt cx="409568" cy="689984"/>
            </a:xfrm>
          </p:grpSpPr>
          <p:sp>
            <p:nvSpPr>
              <p:cNvPr id="57" name="Oval 5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2"/>
            <p:cNvGrpSpPr/>
            <p:nvPr/>
          </p:nvGrpSpPr>
          <p:grpSpPr>
            <a:xfrm rot="15885139">
              <a:off x="3977145" y="4210668"/>
              <a:ext cx="304800" cy="613784"/>
              <a:chOff x="1295400" y="4546730"/>
              <a:chExt cx="409568" cy="689984"/>
            </a:xfrm>
          </p:grpSpPr>
          <p:sp>
            <p:nvSpPr>
              <p:cNvPr id="5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1"/>
            <p:cNvGrpSpPr/>
            <p:nvPr/>
          </p:nvGrpSpPr>
          <p:grpSpPr>
            <a:xfrm rot="21151532">
              <a:off x="4409671" y="1410436"/>
              <a:ext cx="343204" cy="757299"/>
              <a:chOff x="1434718" y="4935165"/>
              <a:chExt cx="343204" cy="757299"/>
            </a:xfrm>
          </p:grpSpPr>
          <p:sp>
            <p:nvSpPr>
              <p:cNvPr id="52" name="Moon 5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9"/>
            <p:cNvGrpSpPr/>
            <p:nvPr/>
          </p:nvGrpSpPr>
          <p:grpSpPr>
            <a:xfrm rot="1653802">
              <a:off x="3690953" y="1480868"/>
              <a:ext cx="343204" cy="757299"/>
              <a:chOff x="1434718" y="4935165"/>
              <a:chExt cx="343204" cy="757299"/>
            </a:xfrm>
          </p:grpSpPr>
          <p:sp>
            <p:nvSpPr>
              <p:cNvPr id="49" name="Moon 4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8"/>
            <p:cNvGrpSpPr/>
            <p:nvPr/>
          </p:nvGrpSpPr>
          <p:grpSpPr>
            <a:xfrm>
              <a:off x="3890818" y="3982130"/>
              <a:ext cx="609600" cy="164123"/>
              <a:chOff x="553453" y="4798401"/>
              <a:chExt cx="1858183" cy="519282"/>
            </a:xfrm>
          </p:grpSpPr>
          <p:sp>
            <p:nvSpPr>
              <p:cNvPr id="44" name="Frame 4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53"/>
            <p:cNvGrpSpPr/>
            <p:nvPr/>
          </p:nvGrpSpPr>
          <p:grpSpPr>
            <a:xfrm rot="1653802">
              <a:off x="3691791" y="1315553"/>
              <a:ext cx="243277" cy="536804"/>
              <a:chOff x="1434718" y="4935165"/>
              <a:chExt cx="343204" cy="757299"/>
            </a:xfrm>
          </p:grpSpPr>
          <p:sp>
            <p:nvSpPr>
              <p:cNvPr id="41" name="Moon 4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57"/>
            <p:cNvGrpSpPr/>
            <p:nvPr/>
          </p:nvGrpSpPr>
          <p:grpSpPr>
            <a:xfrm rot="20849912">
              <a:off x="4551016" y="1309696"/>
              <a:ext cx="243277" cy="536804"/>
              <a:chOff x="1434718" y="4935165"/>
              <a:chExt cx="343204" cy="757299"/>
            </a:xfrm>
          </p:grpSpPr>
          <p:sp>
            <p:nvSpPr>
              <p:cNvPr id="38" name="Moon 3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276600" y="6096001"/>
            <a:ext cx="7162800" cy="646331"/>
          </a:xfrm>
          <a:prstGeom prst="rect">
            <a:avLst/>
          </a:prstGeom>
          <a:noFill/>
        </p:spPr>
        <p:txBody>
          <a:bodyPr wrap="square" rtlCol="0">
            <a:spAutoFit/>
          </a:bodyPr>
          <a:lstStyle/>
          <a:p>
            <a:r>
              <a:rPr lang="en-US" dirty="0" err="1">
                <a:solidFill>
                  <a:schemeClr val="bg1"/>
                </a:solidFill>
              </a:rPr>
              <a:t>Ammonihah</a:t>
            </a:r>
            <a:r>
              <a:rPr lang="en-US" dirty="0">
                <a:solidFill>
                  <a:schemeClr val="bg1"/>
                </a:solidFill>
              </a:rPr>
              <a:t> was a cosmopolitan city with both </a:t>
            </a:r>
            <a:r>
              <a:rPr lang="en-US" dirty="0" err="1">
                <a:solidFill>
                  <a:schemeClr val="bg1"/>
                </a:solidFill>
              </a:rPr>
              <a:t>Nephite</a:t>
            </a:r>
            <a:r>
              <a:rPr lang="en-US" dirty="0">
                <a:solidFill>
                  <a:schemeClr val="bg1"/>
                </a:solidFill>
              </a:rPr>
              <a:t> and non-</a:t>
            </a:r>
            <a:r>
              <a:rPr lang="en-US" dirty="0" err="1">
                <a:solidFill>
                  <a:schemeClr val="bg1"/>
                </a:solidFill>
              </a:rPr>
              <a:t>Nephite</a:t>
            </a:r>
            <a:r>
              <a:rPr lang="en-US" dirty="0">
                <a:solidFill>
                  <a:schemeClr val="bg1"/>
                </a:solidFill>
              </a:rPr>
              <a:t> citizens— the religion was possibly after the order of Nehor—see article</a:t>
            </a:r>
          </a:p>
        </p:txBody>
      </p:sp>
      <p:grpSp>
        <p:nvGrpSpPr>
          <p:cNvPr id="62" name="Group 61"/>
          <p:cNvGrpSpPr/>
          <p:nvPr/>
        </p:nvGrpSpPr>
        <p:grpSpPr>
          <a:xfrm>
            <a:off x="8915400" y="3200400"/>
            <a:ext cx="1214736" cy="2743200"/>
            <a:chOff x="3962400" y="1219200"/>
            <a:chExt cx="1978594" cy="4468196"/>
          </a:xfrm>
        </p:grpSpPr>
        <p:sp>
          <p:nvSpPr>
            <p:cNvPr id="63" name="Oval 2"/>
            <p:cNvSpPr/>
            <p:nvPr/>
          </p:nvSpPr>
          <p:spPr>
            <a:xfrm rot="1267050">
              <a:off x="4539126" y="4933829"/>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394983">
              <a:off x="4979207" y="4938868"/>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
            <p:cNvSpPr/>
            <p:nvPr/>
          </p:nvSpPr>
          <p:spPr>
            <a:xfrm>
              <a:off x="4267200" y="3505200"/>
              <a:ext cx="1436077" cy="1773529"/>
            </a:xfrm>
            <a:prstGeom prst="trapezoid">
              <a:avLst>
                <a:gd name="adj" fmla="val 2547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74"/>
            <p:cNvGrpSpPr/>
            <p:nvPr/>
          </p:nvGrpSpPr>
          <p:grpSpPr>
            <a:xfrm>
              <a:off x="4572000" y="2514600"/>
              <a:ext cx="762000" cy="1600200"/>
              <a:chOff x="6629400" y="2667000"/>
              <a:chExt cx="762000" cy="1600200"/>
            </a:xfrm>
          </p:grpSpPr>
          <p:sp>
            <p:nvSpPr>
              <p:cNvPr id="88" name="Oval 87"/>
              <p:cNvSpPr/>
              <p:nvPr/>
            </p:nvSpPr>
            <p:spPr>
              <a:xfrm>
                <a:off x="6705600" y="2743200"/>
                <a:ext cx="533400" cy="15240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a:off x="6629400" y="2743200"/>
                <a:ext cx="381000" cy="15240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0800000">
                <a:off x="7010400" y="2743200"/>
                <a:ext cx="381000" cy="14478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86"/>
            <p:cNvGrpSpPr/>
            <p:nvPr/>
          </p:nvGrpSpPr>
          <p:grpSpPr>
            <a:xfrm>
              <a:off x="4495800" y="3581400"/>
              <a:ext cx="990600" cy="533400"/>
              <a:chOff x="6324600" y="2362200"/>
              <a:chExt cx="990600" cy="457200"/>
            </a:xfrm>
          </p:grpSpPr>
          <p:sp>
            <p:nvSpPr>
              <p:cNvPr id="77" name="Rounded Rectangle 76"/>
              <p:cNvSpPr/>
              <p:nvPr/>
            </p:nvSpPr>
            <p:spPr>
              <a:xfrm>
                <a:off x="6324600" y="2362200"/>
                <a:ext cx="990600" cy="4572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85"/>
              <p:cNvGrpSpPr/>
              <p:nvPr/>
            </p:nvGrpSpPr>
            <p:grpSpPr>
              <a:xfrm>
                <a:off x="6324600" y="2362200"/>
                <a:ext cx="990600" cy="457200"/>
                <a:chOff x="6248400" y="3733800"/>
                <a:chExt cx="2514600" cy="1143000"/>
              </a:xfrm>
            </p:grpSpPr>
            <p:sp>
              <p:nvSpPr>
                <p:cNvPr id="79" name="Notched Right Arrow 78"/>
                <p:cNvSpPr/>
                <p:nvPr/>
              </p:nvSpPr>
              <p:spPr>
                <a:xfrm rot="5400000">
                  <a:off x="6172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Notched Right Arrow 79"/>
                <p:cNvSpPr/>
                <p:nvPr/>
              </p:nvSpPr>
              <p:spPr>
                <a:xfrm rot="16200000">
                  <a:off x="6934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Notched Right Arrow 80"/>
                <p:cNvSpPr/>
                <p:nvPr/>
              </p:nvSpPr>
              <p:spPr>
                <a:xfrm rot="5400000">
                  <a:off x="7696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ross 81"/>
                <p:cNvSpPr/>
                <p:nvPr/>
              </p:nvSpPr>
              <p:spPr>
                <a:xfrm>
                  <a:off x="6553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7315200" y="39624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a:off x="8077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629400" y="4191000"/>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377545" y="4105564"/>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8167254" y="4167909"/>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Cloud 67"/>
            <p:cNvSpPr/>
            <p:nvPr/>
          </p:nvSpPr>
          <p:spPr>
            <a:xfrm rot="17861674">
              <a:off x="4266536" y="1305631"/>
              <a:ext cx="1310157" cy="127493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
            <p:cNvSpPr/>
            <p:nvPr/>
          </p:nvSpPr>
          <p:spPr>
            <a:xfrm rot="20847300">
              <a:off x="5554229" y="343943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
            <p:cNvSpPr/>
            <p:nvPr/>
          </p:nvSpPr>
          <p:spPr>
            <a:xfrm>
              <a:off x="3962400" y="3557797"/>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4"/>
            <p:cNvSpPr/>
            <p:nvPr/>
          </p:nvSpPr>
          <p:spPr>
            <a:xfrm rot="19975199">
              <a:off x="5077992" y="2250175"/>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5"/>
            <p:cNvSpPr/>
            <p:nvPr/>
          </p:nvSpPr>
          <p:spPr>
            <a:xfrm rot="1327004">
              <a:off x="4176248" y="2402632"/>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rot="10800000">
              <a:off x="4495800" y="1447800"/>
              <a:ext cx="914400" cy="1295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4648200" y="2362200"/>
              <a:ext cx="609600" cy="457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00600" y="2438400"/>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4419600" y="1219200"/>
              <a:ext cx="914400" cy="6096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3" name="Picture 92">
            <a:extLst>
              <a:ext uri="{FF2B5EF4-FFF2-40B4-BE49-F238E27FC236}">
                <a16:creationId xmlns:a16="http://schemas.microsoft.com/office/drawing/2014/main" id="{A9021ACB-2690-41B3-A5FD-49169635D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671" y="964419"/>
            <a:ext cx="3881023" cy="4846217"/>
          </a:xfrm>
          <a:prstGeom prst="rect">
            <a:avLst/>
          </a:prstGeom>
        </p:spPr>
      </p:pic>
      <p:sp>
        <p:nvSpPr>
          <p:cNvPr id="61" name="Donut 60"/>
          <p:cNvSpPr/>
          <p:nvPr/>
        </p:nvSpPr>
        <p:spPr>
          <a:xfrm>
            <a:off x="4795743" y="1336724"/>
            <a:ext cx="990600" cy="838200"/>
          </a:xfrm>
          <a:prstGeom prst="donut">
            <a:avLst>
              <a:gd name="adj" fmla="val 128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04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366">
            <a:extLst>
              <a:ext uri="{FF2B5EF4-FFF2-40B4-BE49-F238E27FC236}">
                <a16:creationId xmlns:a16="http://schemas.microsoft.com/office/drawing/2014/main" id="{1C3C954E-564A-49FA-9259-47FA7AA02D8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err="1">
                <a:solidFill>
                  <a:schemeClr val="bg1"/>
                </a:solidFill>
                <a:latin typeface="Arabic Typesetting" pitchFamily="66" charset="-78"/>
                <a:cs typeface="Arabic Typesetting" pitchFamily="66" charset="-78"/>
              </a:rPr>
              <a:t>Ammonihahites</a:t>
            </a:r>
            <a:endParaRPr lang="en-US" sz="6000" dirty="0">
              <a:solidFill>
                <a:schemeClr val="bg1"/>
              </a:solidFill>
              <a:latin typeface="Arabic Typesetting" pitchFamily="66" charset="-78"/>
              <a:cs typeface="Arabic Typesetting" pitchFamily="66" charset="-78"/>
            </a:endParaRPr>
          </a:p>
        </p:txBody>
      </p:sp>
      <p:sp>
        <p:nvSpPr>
          <p:cNvPr id="7" name="TextBox 6"/>
          <p:cNvSpPr txBox="1"/>
          <p:nvPr/>
        </p:nvSpPr>
        <p:spPr>
          <a:xfrm>
            <a:off x="246715" y="1133329"/>
            <a:ext cx="5941480" cy="2862322"/>
          </a:xfrm>
          <a:prstGeom prst="rect">
            <a:avLst/>
          </a:prstGeom>
          <a:noFill/>
        </p:spPr>
        <p:txBody>
          <a:bodyPr wrap="square" rtlCol="0">
            <a:spAutoFit/>
          </a:bodyPr>
          <a:lstStyle/>
          <a:p>
            <a:r>
              <a:rPr lang="en-US" dirty="0">
                <a:solidFill>
                  <a:schemeClr val="bg1"/>
                </a:solidFill>
              </a:rPr>
              <a:t>They were those who dwelled in the city of </a:t>
            </a:r>
            <a:r>
              <a:rPr lang="en-US" dirty="0" err="1">
                <a:solidFill>
                  <a:schemeClr val="bg1"/>
                </a:solidFill>
              </a:rPr>
              <a:t>Ammonihah</a:t>
            </a:r>
            <a:endParaRPr lang="en-US" dirty="0">
              <a:solidFill>
                <a:schemeClr val="bg1"/>
              </a:solidFill>
            </a:endParaRPr>
          </a:p>
          <a:p>
            <a:endParaRPr lang="en-US" dirty="0">
              <a:solidFill>
                <a:schemeClr val="bg1"/>
              </a:solidFill>
            </a:endParaRPr>
          </a:p>
          <a:p>
            <a:r>
              <a:rPr lang="en-US" dirty="0">
                <a:solidFill>
                  <a:schemeClr val="bg1"/>
                </a:solidFill>
              </a:rPr>
              <a:t>The inhabitants of the city rejected the gospel delivered by Alma and </a:t>
            </a:r>
            <a:r>
              <a:rPr lang="en-US" dirty="0" err="1">
                <a:solidFill>
                  <a:schemeClr val="bg1"/>
                </a:solidFill>
              </a:rPr>
              <a:t>Amulek</a:t>
            </a:r>
            <a:endParaRPr lang="en-US" dirty="0">
              <a:solidFill>
                <a:schemeClr val="bg1"/>
              </a:solidFill>
            </a:endParaRPr>
          </a:p>
          <a:p>
            <a:endParaRPr lang="en-US" dirty="0">
              <a:solidFill>
                <a:schemeClr val="bg1"/>
              </a:solidFill>
            </a:endParaRPr>
          </a:p>
          <a:p>
            <a:r>
              <a:rPr lang="en-US" dirty="0">
                <a:solidFill>
                  <a:schemeClr val="bg1"/>
                </a:solidFill>
              </a:rPr>
              <a:t>The wicked population was destroyed in 81 BC by invading Lamanites (Alma 16:9)</a:t>
            </a:r>
          </a:p>
          <a:p>
            <a:endParaRPr lang="en-US" dirty="0">
              <a:solidFill>
                <a:schemeClr val="bg1"/>
              </a:solidFill>
            </a:endParaRPr>
          </a:p>
          <a:p>
            <a:r>
              <a:rPr lang="en-US" dirty="0" err="1">
                <a:solidFill>
                  <a:schemeClr val="bg1"/>
                </a:solidFill>
              </a:rPr>
              <a:t>Ammonihah</a:t>
            </a:r>
            <a:r>
              <a:rPr lang="en-US" dirty="0">
                <a:solidFill>
                  <a:schemeClr val="bg1"/>
                </a:solidFill>
              </a:rPr>
              <a:t> was a cosmopolitan city with both </a:t>
            </a:r>
            <a:r>
              <a:rPr lang="en-US" dirty="0" err="1">
                <a:solidFill>
                  <a:schemeClr val="bg1"/>
                </a:solidFill>
              </a:rPr>
              <a:t>Nephite</a:t>
            </a:r>
            <a:r>
              <a:rPr lang="en-US" dirty="0">
                <a:solidFill>
                  <a:schemeClr val="bg1"/>
                </a:solidFill>
              </a:rPr>
              <a:t> and non-</a:t>
            </a:r>
            <a:r>
              <a:rPr lang="en-US" dirty="0" err="1">
                <a:solidFill>
                  <a:schemeClr val="bg1"/>
                </a:solidFill>
              </a:rPr>
              <a:t>Nephite</a:t>
            </a:r>
            <a:r>
              <a:rPr lang="en-US" dirty="0">
                <a:solidFill>
                  <a:schemeClr val="bg1"/>
                </a:solidFill>
              </a:rPr>
              <a:t> citizens. (see article)</a:t>
            </a:r>
          </a:p>
        </p:txBody>
      </p:sp>
      <p:grpSp>
        <p:nvGrpSpPr>
          <p:cNvPr id="35" name="Group 61"/>
          <p:cNvGrpSpPr/>
          <p:nvPr/>
        </p:nvGrpSpPr>
        <p:grpSpPr>
          <a:xfrm>
            <a:off x="8610600" y="457200"/>
            <a:ext cx="1214736" cy="2743200"/>
            <a:chOff x="3962400" y="1219200"/>
            <a:chExt cx="1978594" cy="4468196"/>
          </a:xfrm>
          <a:solidFill>
            <a:schemeClr val="bg1">
              <a:lumMod val="65000"/>
            </a:schemeClr>
          </a:solidFill>
        </p:grpSpPr>
        <p:sp>
          <p:nvSpPr>
            <p:cNvPr id="63" name="Oval 2"/>
            <p:cNvSpPr/>
            <p:nvPr/>
          </p:nvSpPr>
          <p:spPr>
            <a:xfrm rot="1267050">
              <a:off x="4539126" y="4933829"/>
              <a:ext cx="456113" cy="74852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9394983">
              <a:off x="4979207" y="4938868"/>
              <a:ext cx="456113" cy="74852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
            <p:cNvSpPr/>
            <p:nvPr/>
          </p:nvSpPr>
          <p:spPr>
            <a:xfrm>
              <a:off x="4267200" y="3505200"/>
              <a:ext cx="1436077" cy="1773529"/>
            </a:xfrm>
            <a:prstGeom prst="trapezoid">
              <a:avLst>
                <a:gd name="adj" fmla="val 254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4"/>
            <p:cNvGrpSpPr/>
            <p:nvPr/>
          </p:nvGrpSpPr>
          <p:grpSpPr>
            <a:xfrm>
              <a:off x="4572000" y="2514600"/>
              <a:ext cx="762000" cy="1600200"/>
              <a:chOff x="6629400" y="2667000"/>
              <a:chExt cx="762000" cy="1600200"/>
            </a:xfrm>
            <a:grpFill/>
          </p:grpSpPr>
          <p:sp>
            <p:nvSpPr>
              <p:cNvPr id="88" name="Oval 87"/>
              <p:cNvSpPr/>
              <p:nvPr/>
            </p:nvSpPr>
            <p:spPr>
              <a:xfrm>
                <a:off x="6705600" y="2743200"/>
                <a:ext cx="533400" cy="1524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a:off x="6629400" y="2743200"/>
                <a:ext cx="381000" cy="1524000"/>
              </a:xfrm>
              <a:prstGeom prst="moon">
                <a:avLst>
                  <a:gd name="adj" fmla="val 815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0800000">
                <a:off x="7010400" y="2743200"/>
                <a:ext cx="381000" cy="1447800"/>
              </a:xfrm>
              <a:prstGeom prst="moon">
                <a:avLst>
                  <a:gd name="adj" fmla="val 815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6781800" y="2667000"/>
                <a:ext cx="457200" cy="6096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86"/>
            <p:cNvGrpSpPr/>
            <p:nvPr/>
          </p:nvGrpSpPr>
          <p:grpSpPr>
            <a:xfrm>
              <a:off x="4495800" y="3581400"/>
              <a:ext cx="990600" cy="533400"/>
              <a:chOff x="6324600" y="2362200"/>
              <a:chExt cx="990600" cy="457200"/>
            </a:xfrm>
            <a:grpFill/>
          </p:grpSpPr>
          <p:sp>
            <p:nvSpPr>
              <p:cNvPr id="77" name="Rounded Rectangle 76"/>
              <p:cNvSpPr/>
              <p:nvPr/>
            </p:nvSpPr>
            <p:spPr>
              <a:xfrm>
                <a:off x="6324600" y="2362200"/>
                <a:ext cx="990600" cy="457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5"/>
              <p:cNvGrpSpPr/>
              <p:nvPr/>
            </p:nvGrpSpPr>
            <p:grpSpPr>
              <a:xfrm>
                <a:off x="6324600" y="2362200"/>
                <a:ext cx="990600" cy="457200"/>
                <a:chOff x="6248400" y="3733800"/>
                <a:chExt cx="2514600" cy="1143000"/>
              </a:xfrm>
              <a:grpFill/>
            </p:grpSpPr>
            <p:sp>
              <p:nvSpPr>
                <p:cNvPr id="79" name="Notched Right Arrow 78"/>
                <p:cNvSpPr/>
                <p:nvPr/>
              </p:nvSpPr>
              <p:spPr>
                <a:xfrm rot="5400000">
                  <a:off x="6172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Notched Right Arrow 79"/>
                <p:cNvSpPr/>
                <p:nvPr/>
              </p:nvSpPr>
              <p:spPr>
                <a:xfrm rot="16200000">
                  <a:off x="6934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Notched Right Arrow 80"/>
                <p:cNvSpPr/>
                <p:nvPr/>
              </p:nvSpPr>
              <p:spPr>
                <a:xfrm rot="5400000">
                  <a:off x="7696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ross 81"/>
                <p:cNvSpPr/>
                <p:nvPr/>
              </p:nvSpPr>
              <p:spPr>
                <a:xfrm>
                  <a:off x="6553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7315200" y="39624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a:off x="8077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629400" y="4191000"/>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377545" y="4105564"/>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8167254" y="4167909"/>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Cloud 67"/>
            <p:cNvSpPr/>
            <p:nvPr/>
          </p:nvSpPr>
          <p:spPr>
            <a:xfrm rot="17861674">
              <a:off x="4266536" y="1305631"/>
              <a:ext cx="1310157" cy="1274937"/>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
            <p:cNvSpPr/>
            <p:nvPr/>
          </p:nvSpPr>
          <p:spPr>
            <a:xfrm rot="20847300">
              <a:off x="5554229" y="3439438"/>
              <a:ext cx="386765" cy="66707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
            <p:cNvSpPr/>
            <p:nvPr/>
          </p:nvSpPr>
          <p:spPr>
            <a:xfrm>
              <a:off x="3962400" y="3557797"/>
              <a:ext cx="386765" cy="66707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4"/>
            <p:cNvSpPr/>
            <p:nvPr/>
          </p:nvSpPr>
          <p:spPr>
            <a:xfrm rot="19975199">
              <a:off x="5077992" y="2250175"/>
              <a:ext cx="666750" cy="1671083"/>
            </a:xfrm>
            <a:prstGeom prst="trapezoid">
              <a:avLst>
                <a:gd name="adj" fmla="val 341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5"/>
            <p:cNvSpPr/>
            <p:nvPr/>
          </p:nvSpPr>
          <p:spPr>
            <a:xfrm rot="1327004">
              <a:off x="4176248" y="2402632"/>
              <a:ext cx="666750" cy="1671083"/>
            </a:xfrm>
            <a:prstGeom prst="trapezoid">
              <a:avLst>
                <a:gd name="adj" fmla="val 341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rot="10800000">
              <a:off x="4495800" y="1447800"/>
              <a:ext cx="914400" cy="1295400"/>
            </a:xfrm>
            <a:prstGeom prst="pent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4648200" y="2362200"/>
              <a:ext cx="609600" cy="45720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00600" y="2438400"/>
              <a:ext cx="274027" cy="152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4419600" y="1219200"/>
              <a:ext cx="914400" cy="60960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364"/>
          <p:cNvGrpSpPr/>
          <p:nvPr/>
        </p:nvGrpSpPr>
        <p:grpSpPr>
          <a:xfrm>
            <a:off x="5791201" y="3352800"/>
            <a:ext cx="3732727" cy="3124200"/>
            <a:chOff x="1219200" y="3352800"/>
            <a:chExt cx="3732727" cy="3124200"/>
          </a:xfrm>
        </p:grpSpPr>
        <p:grpSp>
          <p:nvGrpSpPr>
            <p:cNvPr id="236" name="Group 43"/>
            <p:cNvGrpSpPr/>
            <p:nvPr/>
          </p:nvGrpSpPr>
          <p:grpSpPr>
            <a:xfrm>
              <a:off x="1752600" y="3352800"/>
              <a:ext cx="1201118" cy="2285999"/>
              <a:chOff x="2429269" y="533400"/>
              <a:chExt cx="3181553" cy="5773875"/>
            </a:xfrm>
          </p:grpSpPr>
          <p:sp>
            <p:nvSpPr>
              <p:cNvPr id="237" name="Oval 236"/>
              <p:cNvSpPr/>
              <p:nvPr/>
            </p:nvSpPr>
            <p:spPr>
              <a:xfrm rot="2542647">
                <a:off x="2429269"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9057353" flipH="1">
                <a:off x="5020070"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500661">
                <a:off x="3282698"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9779230">
                <a:off x="4173506"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779230">
                <a:off x="4032505"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542647">
                <a:off x="3394125"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2292215" flipH="1">
                <a:off x="2866729"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rot="19307785">
                <a:off x="4466929"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3099748"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3937948"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rot="19307785">
                <a:off x="4786960"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rot="2292215" flipH="1">
                <a:off x="2438400"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Manual Input 248"/>
              <p:cNvSpPr/>
              <p:nvPr/>
            </p:nvSpPr>
            <p:spPr>
              <a:xfrm rot="20381299">
                <a:off x="3973035" y="2590800"/>
                <a:ext cx="923931" cy="226780"/>
              </a:xfrm>
              <a:prstGeom prst="flowChartManualInpu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Manual Input 249"/>
              <p:cNvSpPr/>
              <p:nvPr/>
            </p:nvSpPr>
            <p:spPr>
              <a:xfrm rot="1218701" flipH="1">
                <a:off x="3133066" y="2594234"/>
                <a:ext cx="942495" cy="219909"/>
              </a:xfrm>
              <a:prstGeom prst="flowChartManualInpu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200400" y="8382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2895600"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Block Arc 252"/>
              <p:cNvSpPr/>
              <p:nvPr/>
            </p:nvSpPr>
            <p:spPr>
              <a:xfrm>
                <a:off x="3276600"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Block Arc 253"/>
              <p:cNvSpPr/>
              <p:nvPr/>
            </p:nvSpPr>
            <p:spPr>
              <a:xfrm rot="21278537">
                <a:off x="4123807"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Wave 254"/>
              <p:cNvSpPr/>
              <p:nvPr/>
            </p:nvSpPr>
            <p:spPr>
              <a:xfrm rot="16432775">
                <a:off x="2512053" y="1749522"/>
                <a:ext cx="1447800" cy="1055611"/>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Wave 255"/>
              <p:cNvSpPr/>
              <p:nvPr/>
            </p:nvSpPr>
            <p:spPr>
              <a:xfrm rot="4166995">
                <a:off x="3998290" y="1671722"/>
                <a:ext cx="1447800" cy="1055611"/>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Wave 256"/>
              <p:cNvSpPr/>
              <p:nvPr/>
            </p:nvSpPr>
            <p:spPr>
              <a:xfrm rot="17172890">
                <a:off x="2298329" y="1304001"/>
                <a:ext cx="1762554" cy="1055611"/>
              </a:xfrm>
              <a:prstGeom prst="wave">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Wave 257"/>
              <p:cNvSpPr/>
              <p:nvPr/>
            </p:nvSpPr>
            <p:spPr>
              <a:xfrm rot="3710616">
                <a:off x="4022881" y="1565974"/>
                <a:ext cx="1762554" cy="847265"/>
              </a:xfrm>
              <a:prstGeom prst="wave">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Delay 258"/>
              <p:cNvSpPr/>
              <p:nvPr/>
            </p:nvSpPr>
            <p:spPr>
              <a:xfrm rot="16200000">
                <a:off x="3619500" y="-190500"/>
                <a:ext cx="685800" cy="2133600"/>
              </a:xfrm>
              <a:prstGeom prst="flowChartDelay">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895600" y="1143000"/>
                <a:ext cx="2209800" cy="685800"/>
              </a:xfrm>
              <a:prstGeom prst="ellipse">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2895600" y="1143000"/>
                <a:ext cx="2133600" cy="228600"/>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69"/>
            <p:cNvGrpSpPr/>
            <p:nvPr/>
          </p:nvGrpSpPr>
          <p:grpSpPr>
            <a:xfrm>
              <a:off x="2743200" y="3657600"/>
              <a:ext cx="1066800" cy="1981200"/>
              <a:chOff x="4495800" y="838200"/>
              <a:chExt cx="3181553" cy="5469075"/>
            </a:xfrm>
          </p:grpSpPr>
          <p:sp>
            <p:nvSpPr>
              <p:cNvPr id="263" name="Oval 262"/>
              <p:cNvSpPr/>
              <p:nvPr/>
            </p:nvSpPr>
            <p:spPr>
              <a:xfrm rot="2542647">
                <a:off x="4495800" y="3495852"/>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9057353" flipH="1">
                <a:off x="7086601" y="3495851"/>
                <a:ext cx="530543" cy="8568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2500661">
                <a:off x="5349229" y="5285599"/>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9779230">
                <a:off x="6240037" y="5284851"/>
                <a:ext cx="685800" cy="102167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9779230">
                <a:off x="6099036" y="4976960"/>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2542647">
                <a:off x="5460656" y="5044751"/>
                <a:ext cx="6858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rot="2292215" flipH="1">
                <a:off x="4933260" y="2673213"/>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rot="19307785">
                <a:off x="6533460" y="2673214"/>
                <a:ext cx="715564" cy="1219200"/>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a:off x="5166279" y="2811106"/>
                <a:ext cx="1905000" cy="20574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6004479" y="2811106"/>
                <a:ext cx="152400" cy="2057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19307785">
                <a:off x="6853491" y="3622368"/>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rot="2292215" flipH="1">
                <a:off x="4504931" y="3560244"/>
                <a:ext cx="823862" cy="36439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257800" y="990600"/>
                <a:ext cx="16002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4962131" y="4800600"/>
                <a:ext cx="2286000" cy="762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Block Arc 276"/>
              <p:cNvSpPr/>
              <p:nvPr/>
            </p:nvSpPr>
            <p:spPr>
              <a:xfrm>
                <a:off x="5343131" y="5638800"/>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Block Arc 277"/>
              <p:cNvSpPr/>
              <p:nvPr/>
            </p:nvSpPr>
            <p:spPr>
              <a:xfrm rot="21278537">
                <a:off x="6190338" y="5597676"/>
                <a:ext cx="762000" cy="228600"/>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Quad Arrow 278"/>
              <p:cNvSpPr/>
              <p:nvPr/>
            </p:nvSpPr>
            <p:spPr>
              <a:xfrm>
                <a:off x="5029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279"/>
              <p:cNvSpPr/>
              <p:nvPr/>
            </p:nvSpPr>
            <p:spPr>
              <a:xfrm>
                <a:off x="5410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a:off x="57912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a:off x="6248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6629400" y="5105400"/>
                <a:ext cx="457200" cy="4572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283"/>
              <p:cNvSpPr/>
              <p:nvPr/>
            </p:nvSpPr>
            <p:spPr>
              <a:xfrm rot="2046229">
                <a:off x="4585044" y="3412302"/>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rot="2046229">
                <a:off x="4889845" y="3638497"/>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rot="19553771" flipH="1">
                <a:off x="7023445" y="36384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286"/>
              <p:cNvSpPr/>
              <p:nvPr/>
            </p:nvSpPr>
            <p:spPr>
              <a:xfrm rot="19553771" flipH="1">
                <a:off x="7252045" y="3486096"/>
                <a:ext cx="332597" cy="420353"/>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3201000">
                <a:off x="5501728" y="27338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914900">
                <a:off x="5654128" y="28862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8907975">
                <a:off x="6125358" y="2725786"/>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8907975">
                <a:off x="6049158" y="2954388"/>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317470">
                <a:off x="5806528" y="3038669"/>
                <a:ext cx="502743" cy="29078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Cloud 292"/>
              <p:cNvSpPr/>
              <p:nvPr/>
            </p:nvSpPr>
            <p:spPr>
              <a:xfrm>
                <a:off x="4953000" y="838200"/>
                <a:ext cx="2133600" cy="762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loud 293"/>
              <p:cNvSpPr/>
              <p:nvPr/>
            </p:nvSpPr>
            <p:spPr>
              <a:xfrm rot="16448485">
                <a:off x="4578592" y="1894537"/>
                <a:ext cx="1526776" cy="51664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loud 294"/>
              <p:cNvSpPr/>
              <p:nvPr/>
            </p:nvSpPr>
            <p:spPr>
              <a:xfrm rot="16448485">
                <a:off x="6011199" y="1815716"/>
                <a:ext cx="1634754" cy="635767"/>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50292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6858000" y="1447800"/>
                <a:ext cx="304800" cy="1371600"/>
              </a:xfrm>
              <a:prstGeom prst="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4953000" y="1219200"/>
                <a:ext cx="2286000" cy="381000"/>
              </a:xfrm>
              <a:prstGeom prst="trapezoid">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298"/>
              <p:cNvSpPr/>
              <p:nvPr/>
            </p:nvSpPr>
            <p:spPr>
              <a:xfrm>
                <a:off x="5181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a:off x="55626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Quad Arrow 300"/>
              <p:cNvSpPr/>
              <p:nvPr/>
            </p:nvSpPr>
            <p:spPr>
              <a:xfrm>
                <a:off x="5867400" y="1143000"/>
                <a:ext cx="381000" cy="5334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Quad Arrow 301"/>
              <p:cNvSpPr/>
              <p:nvPr/>
            </p:nvSpPr>
            <p:spPr>
              <a:xfrm>
                <a:off x="6248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302"/>
              <p:cNvSpPr/>
              <p:nvPr/>
            </p:nvSpPr>
            <p:spPr>
              <a:xfrm>
                <a:off x="6629400" y="1219200"/>
                <a:ext cx="381000" cy="381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73"/>
            <p:cNvGrpSpPr/>
            <p:nvPr/>
          </p:nvGrpSpPr>
          <p:grpSpPr>
            <a:xfrm>
              <a:off x="3810000" y="3352800"/>
              <a:ext cx="1141927" cy="2133600"/>
              <a:chOff x="6343981" y="2133600"/>
              <a:chExt cx="2617844" cy="4661282"/>
            </a:xfrm>
          </p:grpSpPr>
          <p:sp>
            <p:nvSpPr>
              <p:cNvPr id="305" name="Oval 304"/>
              <p:cNvSpPr/>
              <p:nvPr/>
            </p:nvSpPr>
            <p:spPr>
              <a:xfrm rot="20207568">
                <a:off x="7718443" y="6204576"/>
                <a:ext cx="441560" cy="59030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2500754">
                <a:off x="6998381" y="6195593"/>
                <a:ext cx="441560" cy="59030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500754">
                <a:off x="6464980" y="4948901"/>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20155908">
                <a:off x="8457578" y="4936452"/>
                <a:ext cx="441560" cy="59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6971263" y="4105257"/>
                <a:ext cx="1308109" cy="2295543"/>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Flowchart: Delay 309"/>
              <p:cNvSpPr/>
              <p:nvPr/>
            </p:nvSpPr>
            <p:spPr>
              <a:xfrm rot="16200000">
                <a:off x="6513561" y="2412923"/>
                <a:ext cx="2282971" cy="1724325"/>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1505404">
                <a:off x="6532558" y="4097352"/>
                <a:ext cx="724022" cy="1187088"/>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Trapezoid 311"/>
              <p:cNvSpPr/>
              <p:nvPr/>
            </p:nvSpPr>
            <p:spPr>
              <a:xfrm rot="20172944">
                <a:off x="7998567" y="3976319"/>
                <a:ext cx="759754" cy="1297143"/>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Cloud 312"/>
              <p:cNvSpPr/>
              <p:nvPr/>
            </p:nvSpPr>
            <p:spPr>
              <a:xfrm rot="4849455" flipH="1">
                <a:off x="7205193" y="3145355"/>
                <a:ext cx="1677274" cy="77831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6750545">
                <a:off x="6496294" y="3145355"/>
                <a:ext cx="1677274" cy="77831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14"/>
              <p:cNvSpPr/>
              <p:nvPr/>
            </p:nvSpPr>
            <p:spPr>
              <a:xfrm rot="10800000">
                <a:off x="7387479" y="3845828"/>
                <a:ext cx="535135" cy="41508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7209101" y="2444914"/>
                <a:ext cx="891892" cy="155657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a:off x="7209101" y="2600571"/>
                <a:ext cx="832433" cy="3632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Delay 317"/>
              <p:cNvSpPr/>
              <p:nvPr/>
            </p:nvSpPr>
            <p:spPr>
              <a:xfrm rot="5400000">
                <a:off x="7532906" y="2002190"/>
                <a:ext cx="363200" cy="1248649"/>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73"/>
              <p:cNvGrpSpPr/>
              <p:nvPr/>
            </p:nvGrpSpPr>
            <p:grpSpPr>
              <a:xfrm>
                <a:off x="6911803" y="2444914"/>
                <a:ext cx="1469917" cy="222003"/>
                <a:chOff x="1600200" y="5029200"/>
                <a:chExt cx="2971800" cy="609600"/>
              </a:xfrm>
            </p:grpSpPr>
            <p:sp>
              <p:nvSpPr>
                <p:cNvPr id="356" name="Rounded Rectangle 355"/>
                <p:cNvSpPr/>
                <p:nvPr/>
              </p:nvSpPr>
              <p:spPr>
                <a:xfrm>
                  <a:off x="1600200" y="5029200"/>
                  <a:ext cx="29718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64"/>
                <p:cNvGrpSpPr/>
                <p:nvPr/>
              </p:nvGrpSpPr>
              <p:grpSpPr>
                <a:xfrm>
                  <a:off x="1692639" y="5156616"/>
                  <a:ext cx="2743200" cy="381000"/>
                  <a:chOff x="1219200" y="2133600"/>
                  <a:chExt cx="7086600" cy="685800"/>
                </a:xfrm>
              </p:grpSpPr>
              <p:sp>
                <p:nvSpPr>
                  <p:cNvPr id="358" name="&quot;No&quot; Symbol 35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quot;No&quot; Symbol 35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quot;No&quot; Symbol 35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quot;No&quot; Symbol 36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quot;No&quot; Symbol 16"/>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quot;No&quot; Symbol 17"/>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quot;No&quot; Symbol 363"/>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0" name="Group 73"/>
              <p:cNvGrpSpPr/>
              <p:nvPr/>
            </p:nvGrpSpPr>
            <p:grpSpPr>
              <a:xfrm>
                <a:off x="7268560" y="4364686"/>
                <a:ext cx="832433" cy="223704"/>
                <a:chOff x="1600200" y="5029200"/>
                <a:chExt cx="1981200" cy="609600"/>
              </a:xfrm>
            </p:grpSpPr>
            <p:sp>
              <p:nvSpPr>
                <p:cNvPr id="350" name="Rounded Rectangle 349"/>
                <p:cNvSpPr/>
                <p:nvPr/>
              </p:nvSpPr>
              <p:spPr>
                <a:xfrm>
                  <a:off x="1600200" y="5029200"/>
                  <a:ext cx="19812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64"/>
                <p:cNvGrpSpPr/>
                <p:nvPr/>
              </p:nvGrpSpPr>
              <p:grpSpPr>
                <a:xfrm>
                  <a:off x="1692639" y="5156616"/>
                  <a:ext cx="1681317" cy="381000"/>
                  <a:chOff x="1219200" y="2133600"/>
                  <a:chExt cx="4343400" cy="685800"/>
                </a:xfrm>
              </p:grpSpPr>
              <p:sp>
                <p:nvSpPr>
                  <p:cNvPr id="352" name="&quot;No&quot; Symbol 35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quot;No&quot; Symbol 35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quot;No&quot; Symbol 35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quot;No&quot; Symbol 354"/>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321" name="Straight Connector 320"/>
              <p:cNvCxnSpPr>
                <a:stCxn id="315" idx="0"/>
                <a:endCxn id="309" idx="2"/>
              </p:cNvCxnSpPr>
              <p:nvPr/>
            </p:nvCxnSpPr>
            <p:spPr>
              <a:xfrm flipH="1">
                <a:off x="7625318" y="4260914"/>
                <a:ext cx="29728" cy="2139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2" name="Group 73"/>
              <p:cNvGrpSpPr/>
              <p:nvPr/>
            </p:nvGrpSpPr>
            <p:grpSpPr>
              <a:xfrm>
                <a:off x="7268560" y="4779771"/>
                <a:ext cx="832433" cy="227106"/>
                <a:chOff x="1600200" y="5029200"/>
                <a:chExt cx="1981200" cy="609600"/>
              </a:xfrm>
            </p:grpSpPr>
            <p:sp>
              <p:nvSpPr>
                <p:cNvPr id="344" name="Rounded Rectangle 343"/>
                <p:cNvSpPr/>
                <p:nvPr/>
              </p:nvSpPr>
              <p:spPr>
                <a:xfrm>
                  <a:off x="1600200" y="5029200"/>
                  <a:ext cx="19812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64"/>
                <p:cNvGrpSpPr/>
                <p:nvPr/>
              </p:nvGrpSpPr>
              <p:grpSpPr>
                <a:xfrm>
                  <a:off x="1692639" y="5156616"/>
                  <a:ext cx="1681317" cy="381000"/>
                  <a:chOff x="1219200" y="2133600"/>
                  <a:chExt cx="4343400" cy="685800"/>
                </a:xfrm>
              </p:grpSpPr>
              <p:sp>
                <p:nvSpPr>
                  <p:cNvPr id="346" name="&quot;No&quot; Symbol 345"/>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quot;No&quot; Symbol 346"/>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quot;No&quot; Symbol 347"/>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quot;No&quot; Symbol 348"/>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3" name="Group 73"/>
              <p:cNvGrpSpPr/>
              <p:nvPr/>
            </p:nvGrpSpPr>
            <p:grpSpPr>
              <a:xfrm>
                <a:off x="7268560" y="5194857"/>
                <a:ext cx="832433" cy="199887"/>
                <a:chOff x="1600200" y="5029200"/>
                <a:chExt cx="1981200" cy="609600"/>
              </a:xfrm>
            </p:grpSpPr>
            <p:sp>
              <p:nvSpPr>
                <p:cNvPr id="338" name="Rounded Rectangle 337"/>
                <p:cNvSpPr/>
                <p:nvPr/>
              </p:nvSpPr>
              <p:spPr>
                <a:xfrm>
                  <a:off x="1600200" y="5029200"/>
                  <a:ext cx="19812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64"/>
                <p:cNvGrpSpPr/>
                <p:nvPr/>
              </p:nvGrpSpPr>
              <p:grpSpPr>
                <a:xfrm>
                  <a:off x="1692639" y="5156616"/>
                  <a:ext cx="1681317" cy="381000"/>
                  <a:chOff x="1219200" y="2133600"/>
                  <a:chExt cx="4343400" cy="685800"/>
                </a:xfrm>
              </p:grpSpPr>
              <p:sp>
                <p:nvSpPr>
                  <p:cNvPr id="340" name="&quot;No&quot; Symbol 339"/>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quot;No&quot; Symbol 340"/>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quot;No&quot; Symbol 341"/>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quot;No&quot; Symbol 342"/>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4" name="Group 73"/>
              <p:cNvGrpSpPr/>
              <p:nvPr/>
            </p:nvGrpSpPr>
            <p:grpSpPr>
              <a:xfrm rot="20185569">
                <a:off x="8272554" y="4952644"/>
                <a:ext cx="689271" cy="251601"/>
                <a:chOff x="1600200" y="5029200"/>
                <a:chExt cx="1981200" cy="609600"/>
              </a:xfrm>
            </p:grpSpPr>
            <p:sp>
              <p:nvSpPr>
                <p:cNvPr id="332" name="Rounded Rectangle 331"/>
                <p:cNvSpPr/>
                <p:nvPr/>
              </p:nvSpPr>
              <p:spPr>
                <a:xfrm>
                  <a:off x="1600200" y="5029200"/>
                  <a:ext cx="19812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64"/>
                <p:cNvGrpSpPr/>
                <p:nvPr/>
              </p:nvGrpSpPr>
              <p:grpSpPr>
                <a:xfrm>
                  <a:off x="1692639" y="5156616"/>
                  <a:ext cx="1681317" cy="381000"/>
                  <a:chOff x="1219200" y="2133600"/>
                  <a:chExt cx="4343400" cy="685800"/>
                </a:xfrm>
              </p:grpSpPr>
              <p:sp>
                <p:nvSpPr>
                  <p:cNvPr id="334" name="&quot;No&quot; Symbol 333"/>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quot;No&quot; Symbol 334"/>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quot;No&quot; Symbol 335"/>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quot;No&quot; Symbol 336"/>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5" name="Group 73"/>
              <p:cNvGrpSpPr/>
              <p:nvPr/>
            </p:nvGrpSpPr>
            <p:grpSpPr>
              <a:xfrm rot="1632826">
                <a:off x="6343981" y="4944281"/>
                <a:ext cx="689271" cy="251601"/>
                <a:chOff x="1600200" y="5029200"/>
                <a:chExt cx="1981200" cy="609600"/>
              </a:xfrm>
            </p:grpSpPr>
            <p:sp>
              <p:nvSpPr>
                <p:cNvPr id="326" name="Rounded Rectangle 325"/>
                <p:cNvSpPr/>
                <p:nvPr/>
              </p:nvSpPr>
              <p:spPr>
                <a:xfrm>
                  <a:off x="1600200" y="5029200"/>
                  <a:ext cx="1981200" cy="609600"/>
                </a:xfrm>
                <a:prstGeom prst="roundRect">
                  <a:avLst/>
                </a:prstGeom>
                <a:solidFill>
                  <a:srgbClr val="7DF0F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64"/>
                <p:cNvGrpSpPr/>
                <p:nvPr/>
              </p:nvGrpSpPr>
              <p:grpSpPr>
                <a:xfrm>
                  <a:off x="1692639" y="5156616"/>
                  <a:ext cx="1681317" cy="381000"/>
                  <a:chOff x="1219200" y="2133600"/>
                  <a:chExt cx="4343400" cy="685800"/>
                </a:xfrm>
              </p:grpSpPr>
              <p:sp>
                <p:nvSpPr>
                  <p:cNvPr id="328" name="&quot;No&quot; Symbol 32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quot;No&quot; Symbol 32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quot;No&quot; Symbol 32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quot;No&quot; Symbol 33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2" name="Group 91"/>
            <p:cNvGrpSpPr/>
            <p:nvPr/>
          </p:nvGrpSpPr>
          <p:grpSpPr>
            <a:xfrm>
              <a:off x="1219200" y="3810000"/>
              <a:ext cx="3193559" cy="2667000"/>
              <a:chOff x="5105400" y="3124200"/>
              <a:chExt cx="3193559" cy="2667000"/>
            </a:xfrm>
          </p:grpSpPr>
          <p:grpSp>
            <p:nvGrpSpPr>
              <p:cNvPr id="93" name="Group 299"/>
              <p:cNvGrpSpPr/>
              <p:nvPr/>
            </p:nvGrpSpPr>
            <p:grpSpPr>
              <a:xfrm>
                <a:off x="5105400" y="3124200"/>
                <a:ext cx="1011502" cy="2466141"/>
                <a:chOff x="304800" y="261155"/>
                <a:chExt cx="1447800" cy="4274645"/>
              </a:xfrm>
            </p:grpSpPr>
            <p:grpSp>
              <p:nvGrpSpPr>
                <p:cNvPr id="180" name="Group 92"/>
                <p:cNvGrpSpPr/>
                <p:nvPr/>
              </p:nvGrpSpPr>
              <p:grpSpPr>
                <a:xfrm rot="18516258">
                  <a:off x="1066800" y="3810000"/>
                  <a:ext cx="371850" cy="649600"/>
                  <a:chOff x="1868610" y="5305338"/>
                  <a:chExt cx="371850" cy="649600"/>
                </a:xfrm>
              </p:grpSpPr>
              <p:grpSp>
                <p:nvGrpSpPr>
                  <p:cNvPr id="230" name="Group 85"/>
                  <p:cNvGrpSpPr/>
                  <p:nvPr/>
                </p:nvGrpSpPr>
                <p:grpSpPr>
                  <a:xfrm rot="1439608">
                    <a:off x="1868610" y="5305338"/>
                    <a:ext cx="371850" cy="649600"/>
                    <a:chOff x="1828800" y="4343400"/>
                    <a:chExt cx="371850" cy="649600"/>
                  </a:xfrm>
                </p:grpSpPr>
                <p:sp>
                  <p:nvSpPr>
                    <p:cNvPr id="234" name="Oval 233"/>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0"/>
                  <p:cNvGrpSpPr/>
                  <p:nvPr/>
                </p:nvGrpSpPr>
                <p:grpSpPr>
                  <a:xfrm rot="1471343">
                    <a:off x="1913952" y="5370362"/>
                    <a:ext cx="277495" cy="470630"/>
                    <a:chOff x="2407751" y="4191000"/>
                    <a:chExt cx="411649" cy="698154"/>
                  </a:xfrm>
                </p:grpSpPr>
                <p:sp>
                  <p:nvSpPr>
                    <p:cNvPr id="232" name="Moon 231"/>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609600" y="3886200"/>
                  <a:ext cx="371850" cy="649600"/>
                  <a:chOff x="1868610" y="5305338"/>
                  <a:chExt cx="371850" cy="649600"/>
                </a:xfrm>
              </p:grpSpPr>
              <p:grpSp>
                <p:nvGrpSpPr>
                  <p:cNvPr id="224" name="Group 85"/>
                  <p:cNvGrpSpPr/>
                  <p:nvPr/>
                </p:nvGrpSpPr>
                <p:grpSpPr>
                  <a:xfrm rot="1439608">
                    <a:off x="1868610" y="5305338"/>
                    <a:ext cx="371850" cy="649600"/>
                    <a:chOff x="1828800" y="4343400"/>
                    <a:chExt cx="371850" cy="649600"/>
                  </a:xfrm>
                </p:grpSpPr>
                <p:sp>
                  <p:nvSpPr>
                    <p:cNvPr id="228" name="Oval 34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90"/>
                  <p:cNvGrpSpPr/>
                  <p:nvPr/>
                </p:nvGrpSpPr>
                <p:grpSpPr>
                  <a:xfrm rot="1471343">
                    <a:off x="1913952" y="5370362"/>
                    <a:ext cx="277495" cy="470630"/>
                    <a:chOff x="2407751" y="4191000"/>
                    <a:chExt cx="411649" cy="698154"/>
                  </a:xfrm>
                </p:grpSpPr>
                <p:sp>
                  <p:nvSpPr>
                    <p:cNvPr id="226" name="Moon 225"/>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34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2" name="Oval 302"/>
                <p:cNvSpPr/>
                <p:nvPr/>
              </p:nvSpPr>
              <p:spPr>
                <a:xfrm>
                  <a:off x="13716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303"/>
                <p:cNvSpPr/>
                <p:nvPr/>
              </p:nvSpPr>
              <p:spPr>
                <a:xfrm>
                  <a:off x="3048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304"/>
                <p:cNvSpPr/>
                <p:nvPr/>
              </p:nvSpPr>
              <p:spPr>
                <a:xfrm>
                  <a:off x="457200" y="3276600"/>
                  <a:ext cx="1143000" cy="838200"/>
                </a:xfrm>
                <a:prstGeom prst="trapezoid">
                  <a:avLst>
                    <a:gd name="adj" fmla="val 20960"/>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305"/>
                <p:cNvSpPr/>
                <p:nvPr/>
              </p:nvSpPr>
              <p:spPr>
                <a:xfrm rot="20952297">
                  <a:off x="1219200" y="1905000"/>
                  <a:ext cx="533400" cy="1295400"/>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306"/>
                <p:cNvSpPr/>
                <p:nvPr/>
              </p:nvSpPr>
              <p:spPr>
                <a:xfrm rot="470395">
                  <a:off x="314457" y="1859125"/>
                  <a:ext cx="533400" cy="1295400"/>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2"/>
                <p:cNvSpPr/>
                <p:nvPr/>
              </p:nvSpPr>
              <p:spPr>
                <a:xfrm>
                  <a:off x="599322" y="1752601"/>
                  <a:ext cx="832210" cy="1523999"/>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3"/>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Extract 4"/>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0" name="Cloud 5"/>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6"/>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7"/>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hord 313"/>
                <p:cNvSpPr/>
                <p:nvPr/>
              </p:nvSpPr>
              <p:spPr>
                <a:xfrm rot="6672735">
                  <a:off x="368455" y="395930"/>
                  <a:ext cx="1257893" cy="988344"/>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hord 314"/>
                <p:cNvSpPr/>
                <p:nvPr/>
              </p:nvSpPr>
              <p:spPr>
                <a:xfrm rot="8132090">
                  <a:off x="457200" y="574516"/>
                  <a:ext cx="1143000" cy="977132"/>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315"/>
                <p:cNvSpPr/>
                <p:nvPr/>
              </p:nvSpPr>
              <p:spPr>
                <a:xfrm>
                  <a:off x="458305" y="935027"/>
                  <a:ext cx="1078194" cy="269548"/>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48"/>
                <p:cNvGrpSpPr/>
                <p:nvPr/>
              </p:nvGrpSpPr>
              <p:grpSpPr>
                <a:xfrm>
                  <a:off x="533400" y="914400"/>
                  <a:ext cx="898495" cy="269548"/>
                  <a:chOff x="2667000" y="3186545"/>
                  <a:chExt cx="3008746" cy="1080655"/>
                </a:xfrm>
              </p:grpSpPr>
              <p:grpSp>
                <p:nvGrpSpPr>
                  <p:cNvPr id="212" name="Group 39"/>
                  <p:cNvGrpSpPr/>
                  <p:nvPr/>
                </p:nvGrpSpPr>
                <p:grpSpPr>
                  <a:xfrm>
                    <a:off x="2667000" y="3200400"/>
                    <a:ext cx="990600" cy="1066800"/>
                    <a:chOff x="2667000" y="3200400"/>
                    <a:chExt cx="990600" cy="1066800"/>
                  </a:xfrm>
                </p:grpSpPr>
                <p:sp>
                  <p:nvSpPr>
                    <p:cNvPr id="221" name="Cross 3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3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3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40"/>
                  <p:cNvGrpSpPr/>
                  <p:nvPr/>
                </p:nvGrpSpPr>
                <p:grpSpPr>
                  <a:xfrm>
                    <a:off x="3687618" y="3198091"/>
                    <a:ext cx="990600" cy="1066800"/>
                    <a:chOff x="2667000" y="3200400"/>
                    <a:chExt cx="990600" cy="1066800"/>
                  </a:xfrm>
                </p:grpSpPr>
                <p:sp>
                  <p:nvSpPr>
                    <p:cNvPr id="218" name="Cross 217"/>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ross 218"/>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44"/>
                  <p:cNvGrpSpPr/>
                  <p:nvPr/>
                </p:nvGrpSpPr>
                <p:grpSpPr>
                  <a:xfrm>
                    <a:off x="4685146" y="3186545"/>
                    <a:ext cx="990600" cy="1066800"/>
                    <a:chOff x="2667000" y="3200400"/>
                    <a:chExt cx="990600" cy="1066800"/>
                  </a:xfrm>
                </p:grpSpPr>
                <p:sp>
                  <p:nvSpPr>
                    <p:cNvPr id="215" name="Cross 33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33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13"/>
                <p:cNvGrpSpPr/>
                <p:nvPr/>
              </p:nvGrpSpPr>
              <p:grpSpPr>
                <a:xfrm>
                  <a:off x="609600" y="3048000"/>
                  <a:ext cx="838200" cy="228600"/>
                  <a:chOff x="1524000" y="5181600"/>
                  <a:chExt cx="1219200" cy="381000"/>
                </a:xfrm>
              </p:grpSpPr>
              <p:sp>
                <p:nvSpPr>
                  <p:cNvPr id="198" name="Rounded Rectangle 318"/>
                  <p:cNvSpPr/>
                  <p:nvPr/>
                </p:nvSpPr>
                <p:spPr>
                  <a:xfrm>
                    <a:off x="1524000" y="5181600"/>
                    <a:ext cx="1219200" cy="381000"/>
                  </a:xfrm>
                  <a:prstGeom prst="round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00"/>
                  <p:cNvGrpSpPr/>
                  <p:nvPr/>
                </p:nvGrpSpPr>
                <p:grpSpPr>
                  <a:xfrm>
                    <a:off x="1524000" y="5257800"/>
                    <a:ext cx="1219200" cy="269548"/>
                    <a:chOff x="2667000" y="3186545"/>
                    <a:chExt cx="3008746" cy="1080655"/>
                  </a:xfrm>
                </p:grpSpPr>
                <p:grpSp>
                  <p:nvGrpSpPr>
                    <p:cNvPr id="200" name="Group 39"/>
                    <p:cNvGrpSpPr/>
                    <p:nvPr/>
                  </p:nvGrpSpPr>
                  <p:grpSpPr>
                    <a:xfrm>
                      <a:off x="2667000" y="3200400"/>
                      <a:ext cx="990600" cy="1066800"/>
                      <a:chOff x="2667000" y="3200400"/>
                      <a:chExt cx="990600" cy="1066800"/>
                    </a:xfrm>
                  </p:grpSpPr>
                  <p:sp>
                    <p:nvSpPr>
                      <p:cNvPr id="209" name="Cross 208"/>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ross 209"/>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331"/>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40"/>
                    <p:cNvGrpSpPr/>
                    <p:nvPr/>
                  </p:nvGrpSpPr>
                  <p:grpSpPr>
                    <a:xfrm>
                      <a:off x="3687618" y="3198091"/>
                      <a:ext cx="990600" cy="1066800"/>
                      <a:chOff x="2667000" y="3200400"/>
                      <a:chExt cx="990600" cy="1066800"/>
                    </a:xfrm>
                  </p:grpSpPr>
                  <p:sp>
                    <p:nvSpPr>
                      <p:cNvPr id="206" name="Cross 20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44"/>
                    <p:cNvGrpSpPr/>
                    <p:nvPr/>
                  </p:nvGrpSpPr>
                  <p:grpSpPr>
                    <a:xfrm>
                      <a:off x="4685146" y="3186545"/>
                      <a:ext cx="990600" cy="1066800"/>
                      <a:chOff x="2667000" y="3200400"/>
                      <a:chExt cx="990600" cy="1066800"/>
                    </a:xfrm>
                  </p:grpSpPr>
                  <p:sp>
                    <p:nvSpPr>
                      <p:cNvPr id="203" name="Cross 202"/>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4" name="Group 356"/>
              <p:cNvGrpSpPr/>
              <p:nvPr/>
            </p:nvGrpSpPr>
            <p:grpSpPr>
              <a:xfrm>
                <a:off x="6172200" y="3657600"/>
                <a:ext cx="977684" cy="2001253"/>
                <a:chOff x="5895109" y="1371600"/>
                <a:chExt cx="1399395" cy="3468839"/>
              </a:xfrm>
            </p:grpSpPr>
            <p:grpSp>
              <p:nvGrpSpPr>
                <p:cNvPr id="140" name="Group 84"/>
                <p:cNvGrpSpPr/>
                <p:nvPr/>
              </p:nvGrpSpPr>
              <p:grpSpPr>
                <a:xfrm rot="1810859">
                  <a:off x="6304243" y="4255657"/>
                  <a:ext cx="304518" cy="524745"/>
                  <a:chOff x="1828800" y="4343400"/>
                  <a:chExt cx="371850" cy="649600"/>
                </a:xfrm>
              </p:grpSpPr>
              <p:sp>
                <p:nvSpPr>
                  <p:cNvPr id="178" name="Oval 177"/>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35"/>
                <p:cNvGrpSpPr/>
                <p:nvPr/>
              </p:nvGrpSpPr>
              <p:grpSpPr>
                <a:xfrm rot="20024914">
                  <a:off x="6696787" y="4315694"/>
                  <a:ext cx="304518" cy="524745"/>
                  <a:chOff x="1828800" y="4343400"/>
                  <a:chExt cx="371850" cy="649600"/>
                </a:xfrm>
              </p:grpSpPr>
              <p:sp>
                <p:nvSpPr>
                  <p:cNvPr id="176" name="Oval 175"/>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Flowchart: Manual Operation 141"/>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Manual Operation 144"/>
                <p:cNvSpPr/>
                <p:nvPr/>
              </p:nvSpPr>
              <p:spPr>
                <a:xfrm rot="12436843">
                  <a:off x="6057319" y="2651503"/>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Manual Operation 145"/>
                <p:cNvSpPr/>
                <p:nvPr/>
              </p:nvSpPr>
              <p:spPr>
                <a:xfrm rot="9462355">
                  <a:off x="6822127" y="2617955"/>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anual Operation 12"/>
                <p:cNvSpPr/>
                <p:nvPr/>
              </p:nvSpPr>
              <p:spPr>
                <a:xfrm rot="10800000">
                  <a:off x="6230765" y="2564123"/>
                  <a:ext cx="808598" cy="1474476"/>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63"/>
                <p:cNvGrpSpPr/>
                <p:nvPr/>
              </p:nvGrpSpPr>
              <p:grpSpPr>
                <a:xfrm>
                  <a:off x="6096000" y="1371600"/>
                  <a:ext cx="1143000" cy="692727"/>
                  <a:chOff x="1722870" y="3269673"/>
                  <a:chExt cx="1000125" cy="692727"/>
                </a:xfrm>
              </p:grpSpPr>
              <p:sp>
                <p:nvSpPr>
                  <p:cNvPr id="164" name="Flowchart: Manual Operation 163"/>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62"/>
                  <p:cNvGrpSpPr/>
                  <p:nvPr/>
                </p:nvGrpSpPr>
                <p:grpSpPr>
                  <a:xfrm>
                    <a:off x="1789546" y="3657600"/>
                    <a:ext cx="838200" cy="304800"/>
                    <a:chOff x="2971800" y="3505200"/>
                    <a:chExt cx="2128982" cy="1126836"/>
                  </a:xfrm>
                </p:grpSpPr>
                <p:grpSp>
                  <p:nvGrpSpPr>
                    <p:cNvPr id="167" name="Group 55"/>
                    <p:cNvGrpSpPr/>
                    <p:nvPr/>
                  </p:nvGrpSpPr>
                  <p:grpSpPr>
                    <a:xfrm>
                      <a:off x="2971800" y="3505200"/>
                      <a:ext cx="914400" cy="1066800"/>
                      <a:chOff x="2971800" y="3505200"/>
                      <a:chExt cx="914400" cy="1066800"/>
                    </a:xfrm>
                  </p:grpSpPr>
                  <p:sp>
                    <p:nvSpPr>
                      <p:cNvPr id="174"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56"/>
                    <p:cNvGrpSpPr/>
                    <p:nvPr/>
                  </p:nvGrpSpPr>
                  <p:grpSpPr>
                    <a:xfrm>
                      <a:off x="3572164" y="3535218"/>
                      <a:ext cx="914400" cy="1066800"/>
                      <a:chOff x="2971800" y="3505200"/>
                      <a:chExt cx="914400" cy="1066800"/>
                    </a:xfrm>
                  </p:grpSpPr>
                  <p:sp>
                    <p:nvSpPr>
                      <p:cNvPr id="172" name="Multiply 171"/>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59"/>
                    <p:cNvGrpSpPr/>
                    <p:nvPr/>
                  </p:nvGrpSpPr>
                  <p:grpSpPr>
                    <a:xfrm>
                      <a:off x="4186382" y="3565236"/>
                      <a:ext cx="914400" cy="1066800"/>
                      <a:chOff x="2971800" y="3505200"/>
                      <a:chExt cx="914400" cy="1066800"/>
                    </a:xfrm>
                  </p:grpSpPr>
                  <p:sp>
                    <p:nvSpPr>
                      <p:cNvPr id="170"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3" name="Group 130"/>
                <p:cNvGrpSpPr/>
                <p:nvPr/>
              </p:nvGrpSpPr>
              <p:grpSpPr>
                <a:xfrm>
                  <a:off x="6232236" y="2650836"/>
                  <a:ext cx="838200" cy="806450"/>
                  <a:chOff x="5181600" y="4759036"/>
                  <a:chExt cx="1955800" cy="1226128"/>
                </a:xfrm>
              </p:grpSpPr>
              <p:sp>
                <p:nvSpPr>
                  <p:cNvPr id="154" name="Multiply 153"/>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y 154"/>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397"/>
              <p:cNvGrpSpPr/>
              <p:nvPr/>
            </p:nvGrpSpPr>
            <p:grpSpPr>
              <a:xfrm>
                <a:off x="7239000" y="3505200"/>
                <a:ext cx="1059959" cy="2286000"/>
                <a:chOff x="5105400" y="762000"/>
                <a:chExt cx="1517159" cy="3962400"/>
              </a:xfrm>
            </p:grpSpPr>
            <p:grpSp>
              <p:nvGrpSpPr>
                <p:cNvPr id="96" name="Group 144"/>
                <p:cNvGrpSpPr/>
                <p:nvPr/>
              </p:nvGrpSpPr>
              <p:grpSpPr>
                <a:xfrm>
                  <a:off x="5552916" y="4191000"/>
                  <a:ext cx="305334" cy="533400"/>
                  <a:chOff x="1868610" y="5305338"/>
                  <a:chExt cx="371850" cy="649600"/>
                </a:xfrm>
              </p:grpSpPr>
              <p:grpSp>
                <p:nvGrpSpPr>
                  <p:cNvPr id="134" name="Group 85"/>
                  <p:cNvGrpSpPr/>
                  <p:nvPr/>
                </p:nvGrpSpPr>
                <p:grpSpPr>
                  <a:xfrm rot="1439608">
                    <a:off x="1868610" y="5305338"/>
                    <a:ext cx="371850" cy="649600"/>
                    <a:chOff x="1828800" y="4343400"/>
                    <a:chExt cx="371850" cy="649600"/>
                  </a:xfrm>
                </p:grpSpPr>
                <p:sp>
                  <p:nvSpPr>
                    <p:cNvPr id="138" name="Oval 137"/>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90"/>
                  <p:cNvGrpSpPr/>
                  <p:nvPr/>
                </p:nvGrpSpPr>
                <p:grpSpPr>
                  <a:xfrm rot="1471343">
                    <a:off x="1913952" y="5370362"/>
                    <a:ext cx="277495" cy="470630"/>
                    <a:chOff x="2407751" y="4191000"/>
                    <a:chExt cx="411649" cy="698154"/>
                  </a:xfrm>
                </p:grpSpPr>
                <p:sp>
                  <p:nvSpPr>
                    <p:cNvPr id="136" name="Moon 135"/>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151"/>
                <p:cNvGrpSpPr/>
                <p:nvPr/>
              </p:nvGrpSpPr>
              <p:grpSpPr>
                <a:xfrm rot="19064909">
                  <a:off x="5886210" y="4183731"/>
                  <a:ext cx="305333" cy="533399"/>
                  <a:chOff x="1868610" y="5305338"/>
                  <a:chExt cx="371850" cy="649600"/>
                </a:xfrm>
              </p:grpSpPr>
              <p:grpSp>
                <p:nvGrpSpPr>
                  <p:cNvPr id="128" name="Group 85"/>
                  <p:cNvGrpSpPr/>
                  <p:nvPr/>
                </p:nvGrpSpPr>
                <p:grpSpPr>
                  <a:xfrm rot="1439608">
                    <a:off x="1868610" y="5305338"/>
                    <a:ext cx="371850" cy="649600"/>
                    <a:chOff x="1828800" y="4343400"/>
                    <a:chExt cx="371850" cy="649600"/>
                  </a:xfrm>
                </p:grpSpPr>
                <p:sp>
                  <p:nvSpPr>
                    <p:cNvPr id="132" name="Oval 131"/>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90"/>
                  <p:cNvGrpSpPr/>
                  <p:nvPr/>
                </p:nvGrpSpPr>
                <p:grpSpPr>
                  <a:xfrm rot="1471343">
                    <a:off x="1913952" y="5370362"/>
                    <a:ext cx="277495" cy="470630"/>
                    <a:chOff x="2407751" y="4191000"/>
                    <a:chExt cx="411649" cy="698154"/>
                  </a:xfrm>
                </p:grpSpPr>
                <p:sp>
                  <p:nvSpPr>
                    <p:cNvPr id="130" name="Moon 129"/>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Trapezoid 97"/>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364366">
                  <a:off x="5947553" y="2190610"/>
                  <a:ext cx="583649" cy="1428324"/>
                </a:xfrm>
                <a:prstGeom prst="trapezoid">
                  <a:avLst>
                    <a:gd name="adj" fmla="val 31421"/>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817783">
                  <a:off x="5189271" y="2258456"/>
                  <a:ext cx="583649" cy="1428324"/>
                </a:xfrm>
                <a:prstGeom prst="trapezoid">
                  <a:avLst>
                    <a:gd name="adj" fmla="val 31421"/>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7"/>
                <p:cNvSpPr/>
                <p:nvPr/>
              </p:nvSpPr>
              <p:spPr>
                <a:xfrm>
                  <a:off x="5434925" y="1981200"/>
                  <a:ext cx="873511" cy="1981199"/>
                </a:xfrm>
                <a:prstGeom prst="trapezoid">
                  <a:avLst>
                    <a:gd name="adj" fmla="val 2571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4"/>
                <p:cNvGrpSpPr/>
                <p:nvPr/>
              </p:nvGrpSpPr>
              <p:grpSpPr>
                <a:xfrm>
                  <a:off x="5334000" y="762000"/>
                  <a:ext cx="1066800" cy="1173018"/>
                  <a:chOff x="4724400" y="3551382"/>
                  <a:chExt cx="1066800" cy="1173018"/>
                </a:xfrm>
              </p:grpSpPr>
              <p:sp>
                <p:nvSpPr>
                  <p:cNvPr id="118" name="Moon 117"/>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1"/>
                  <p:cNvGrpSpPr/>
                  <p:nvPr/>
                </p:nvGrpSpPr>
                <p:grpSpPr>
                  <a:xfrm>
                    <a:off x="4876800" y="4119418"/>
                    <a:ext cx="781888" cy="233218"/>
                    <a:chOff x="1143000" y="4110182"/>
                    <a:chExt cx="1339272" cy="399472"/>
                  </a:xfrm>
                </p:grpSpPr>
                <p:sp>
                  <p:nvSpPr>
                    <p:cNvPr id="125" name="Diamond 124"/>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 name="Quad Arrow 108"/>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72"/>
                <p:cNvGrpSpPr/>
                <p:nvPr/>
              </p:nvGrpSpPr>
              <p:grpSpPr>
                <a:xfrm>
                  <a:off x="5486400" y="2438400"/>
                  <a:ext cx="725099" cy="782768"/>
                  <a:chOff x="3546257" y="5084632"/>
                  <a:chExt cx="1219201" cy="1316168"/>
                </a:xfrm>
              </p:grpSpPr>
              <p:grpSp>
                <p:nvGrpSpPr>
                  <p:cNvPr id="111" name="Group 160"/>
                  <p:cNvGrpSpPr/>
                  <p:nvPr/>
                </p:nvGrpSpPr>
                <p:grpSpPr>
                  <a:xfrm>
                    <a:off x="3810000" y="5638800"/>
                    <a:ext cx="762000" cy="762000"/>
                    <a:chOff x="3810000" y="4953000"/>
                    <a:chExt cx="762000" cy="762000"/>
                  </a:xfrm>
                </p:grpSpPr>
                <p:sp>
                  <p:nvSpPr>
                    <p:cNvPr id="116" name="Quad Arrow Callout 115"/>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Donut 111"/>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113"/>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66" name="Rectangle 365"/>
          <p:cNvSpPr/>
          <p:nvPr/>
        </p:nvSpPr>
        <p:spPr>
          <a:xfrm>
            <a:off x="8763000" y="3048000"/>
            <a:ext cx="9906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xtBox 367">
            <a:extLst>
              <a:ext uri="{FF2B5EF4-FFF2-40B4-BE49-F238E27FC236}">
                <a16:creationId xmlns:a16="http://schemas.microsoft.com/office/drawing/2014/main" id="{705B7670-226A-4EC6-B1CA-84053436FDD3}"/>
              </a:ext>
            </a:extLst>
          </p:cNvPr>
          <p:cNvSpPr txBox="1"/>
          <p:nvPr/>
        </p:nvSpPr>
        <p:spPr>
          <a:xfrm>
            <a:off x="11129510" y="6507076"/>
            <a:ext cx="1143000" cy="307777"/>
          </a:xfrm>
          <a:prstGeom prst="rect">
            <a:avLst/>
          </a:prstGeom>
          <a:noFill/>
        </p:spPr>
        <p:txBody>
          <a:bodyPr wrap="square" rtlCol="0">
            <a:spAutoFit/>
          </a:bodyPr>
          <a:lstStyle/>
          <a:p>
            <a:r>
              <a:rPr lang="en-US" sz="1400" dirty="0">
                <a:solidFill>
                  <a:schemeClr val="bg1"/>
                </a:solidFill>
              </a:rPr>
              <a:t>Who’s Who</a:t>
            </a:r>
          </a:p>
        </p:txBody>
      </p:sp>
    </p:spTree>
    <p:extLst>
      <p:ext uri="{BB962C8B-B14F-4D97-AF65-F5344CB8AC3E}">
        <p14:creationId xmlns:p14="http://schemas.microsoft.com/office/powerpoint/2010/main" val="21062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65"/>
                                        </p:tgtEl>
                                        <p:attrNameLst>
                                          <p:attrName>style.visibility</p:attrName>
                                        </p:attrNameLst>
                                      </p:cBhvr>
                                      <p:to>
                                        <p:strVal val="visible"/>
                                      </p:to>
                                    </p:set>
                                    <p:animEffect transition="in" filter="wipe(down)">
                                      <p:cBhvr>
                                        <p:cTn id="9" dur="580">
                                          <p:stCondLst>
                                            <p:cond delay="0"/>
                                          </p:stCondLst>
                                        </p:cTn>
                                        <p:tgtEl>
                                          <p:spTgt spid="365"/>
                                        </p:tgtEl>
                                      </p:cBhvr>
                                    </p:animEffect>
                                    <p:anim calcmode="lin" valueType="num">
                                      <p:cBhvr>
                                        <p:cTn id="10" dur="1822" tmFilter="0,0; 0.14,0.36; 0.43,0.73; 0.71,0.91; 1.0,1.0">
                                          <p:stCondLst>
                                            <p:cond delay="0"/>
                                          </p:stCondLst>
                                        </p:cTn>
                                        <p:tgtEl>
                                          <p:spTgt spid="3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65"/>
                                        </p:tgtEl>
                                        <p:attrNameLst>
                                          <p:attrName>ppt_y</p:attrName>
                                        </p:attrNameLst>
                                      </p:cBhvr>
                                      <p:tavLst>
                                        <p:tav tm="0" fmla="#ppt_y-sin(pi*$)/81">
                                          <p:val>
                                            <p:fltVal val="0"/>
                                          </p:val>
                                        </p:tav>
                                        <p:tav tm="100000">
                                          <p:val>
                                            <p:fltVal val="1"/>
                                          </p:val>
                                        </p:tav>
                                      </p:tavLst>
                                    </p:anim>
                                    <p:animScale>
                                      <p:cBhvr>
                                        <p:cTn id="15" dur="26">
                                          <p:stCondLst>
                                            <p:cond delay="650"/>
                                          </p:stCondLst>
                                        </p:cTn>
                                        <p:tgtEl>
                                          <p:spTgt spid="365"/>
                                        </p:tgtEl>
                                      </p:cBhvr>
                                      <p:to x="100000" y="60000"/>
                                    </p:animScale>
                                    <p:animScale>
                                      <p:cBhvr>
                                        <p:cTn id="16" dur="166" decel="50000">
                                          <p:stCondLst>
                                            <p:cond delay="676"/>
                                          </p:stCondLst>
                                        </p:cTn>
                                        <p:tgtEl>
                                          <p:spTgt spid="365"/>
                                        </p:tgtEl>
                                      </p:cBhvr>
                                      <p:to x="100000" y="100000"/>
                                    </p:animScale>
                                    <p:animScale>
                                      <p:cBhvr>
                                        <p:cTn id="17" dur="26">
                                          <p:stCondLst>
                                            <p:cond delay="1312"/>
                                          </p:stCondLst>
                                        </p:cTn>
                                        <p:tgtEl>
                                          <p:spTgt spid="365"/>
                                        </p:tgtEl>
                                      </p:cBhvr>
                                      <p:to x="100000" y="80000"/>
                                    </p:animScale>
                                    <p:animScale>
                                      <p:cBhvr>
                                        <p:cTn id="18" dur="166" decel="50000">
                                          <p:stCondLst>
                                            <p:cond delay="1338"/>
                                          </p:stCondLst>
                                        </p:cTn>
                                        <p:tgtEl>
                                          <p:spTgt spid="365"/>
                                        </p:tgtEl>
                                      </p:cBhvr>
                                      <p:to x="100000" y="100000"/>
                                    </p:animScale>
                                    <p:animScale>
                                      <p:cBhvr>
                                        <p:cTn id="19" dur="26">
                                          <p:stCondLst>
                                            <p:cond delay="1642"/>
                                          </p:stCondLst>
                                        </p:cTn>
                                        <p:tgtEl>
                                          <p:spTgt spid="365"/>
                                        </p:tgtEl>
                                      </p:cBhvr>
                                      <p:to x="100000" y="90000"/>
                                    </p:animScale>
                                    <p:animScale>
                                      <p:cBhvr>
                                        <p:cTn id="20" dur="166" decel="50000">
                                          <p:stCondLst>
                                            <p:cond delay="1668"/>
                                          </p:stCondLst>
                                        </p:cTn>
                                        <p:tgtEl>
                                          <p:spTgt spid="365"/>
                                        </p:tgtEl>
                                      </p:cBhvr>
                                      <p:to x="100000" y="100000"/>
                                    </p:animScale>
                                    <p:animScale>
                                      <p:cBhvr>
                                        <p:cTn id="21" dur="26">
                                          <p:stCondLst>
                                            <p:cond delay="1808"/>
                                          </p:stCondLst>
                                        </p:cTn>
                                        <p:tgtEl>
                                          <p:spTgt spid="365"/>
                                        </p:tgtEl>
                                      </p:cBhvr>
                                      <p:to x="100000" y="95000"/>
                                    </p:animScale>
                                    <p:animScale>
                                      <p:cBhvr>
                                        <p:cTn id="22" dur="166" decel="50000">
                                          <p:stCondLst>
                                            <p:cond delay="1834"/>
                                          </p:stCondLst>
                                        </p:cTn>
                                        <p:tgtEl>
                                          <p:spTgt spid="3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849E8-EA16-441D-955D-93F494567D8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12059" y="6458368"/>
            <a:ext cx="1143000" cy="307777"/>
          </a:xfrm>
          <a:prstGeom prst="rect">
            <a:avLst/>
          </a:prstGeom>
          <a:noFill/>
        </p:spPr>
        <p:txBody>
          <a:bodyPr wrap="square" rtlCol="0">
            <a:spAutoFit/>
          </a:bodyPr>
          <a:lstStyle/>
          <a:p>
            <a:r>
              <a:rPr lang="en-US" sz="1400" dirty="0">
                <a:solidFill>
                  <a:schemeClr val="bg1"/>
                </a:solidFill>
              </a:rPr>
              <a:t>Alma 8:7-18</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err="1">
                <a:solidFill>
                  <a:schemeClr val="bg1"/>
                </a:solidFill>
                <a:latin typeface="Arabic Typesetting" pitchFamily="66" charset="-78"/>
                <a:cs typeface="Arabic Typesetting" pitchFamily="66" charset="-78"/>
              </a:rPr>
              <a:t>Ammonihah</a:t>
            </a:r>
            <a:endParaRPr lang="en-US" sz="6000" dirty="0">
              <a:solidFill>
                <a:schemeClr val="bg1"/>
              </a:solidFill>
              <a:latin typeface="Arabic Typesetting" pitchFamily="66" charset="-78"/>
              <a:cs typeface="Arabic Typesetting" pitchFamily="66" charset="-78"/>
            </a:endParaRPr>
          </a:p>
        </p:txBody>
      </p:sp>
      <p:sp>
        <p:nvSpPr>
          <p:cNvPr id="7" name="TextBox 6"/>
          <p:cNvSpPr txBox="1"/>
          <p:nvPr/>
        </p:nvSpPr>
        <p:spPr>
          <a:xfrm>
            <a:off x="1752600" y="990600"/>
            <a:ext cx="4572000" cy="369332"/>
          </a:xfrm>
          <a:prstGeom prst="rect">
            <a:avLst/>
          </a:prstGeom>
          <a:noFill/>
        </p:spPr>
        <p:txBody>
          <a:bodyPr wrap="square" rtlCol="0">
            <a:spAutoFit/>
          </a:bodyPr>
          <a:lstStyle/>
          <a:p>
            <a:r>
              <a:rPr lang="en-US" dirty="0">
                <a:solidFill>
                  <a:schemeClr val="bg1"/>
                </a:solidFill>
              </a:rPr>
              <a:t>Alma goes to </a:t>
            </a:r>
            <a:r>
              <a:rPr lang="en-US" dirty="0" err="1">
                <a:solidFill>
                  <a:schemeClr val="bg1"/>
                </a:solidFill>
              </a:rPr>
              <a:t>Ammonihah</a:t>
            </a:r>
            <a:r>
              <a:rPr lang="en-US" dirty="0">
                <a:solidFill>
                  <a:schemeClr val="bg1"/>
                </a:solidFill>
              </a:rPr>
              <a:t> and is rejected</a:t>
            </a:r>
          </a:p>
        </p:txBody>
      </p:sp>
      <p:sp>
        <p:nvSpPr>
          <p:cNvPr id="59" name="TextBox 58"/>
          <p:cNvSpPr txBox="1"/>
          <p:nvPr/>
        </p:nvSpPr>
        <p:spPr>
          <a:xfrm>
            <a:off x="2420471" y="3934600"/>
            <a:ext cx="8830235" cy="2523768"/>
          </a:xfrm>
          <a:prstGeom prst="rect">
            <a:avLst/>
          </a:prstGeom>
          <a:noFill/>
        </p:spPr>
        <p:txBody>
          <a:bodyPr wrap="square" rtlCol="0">
            <a:spAutoFit/>
          </a:bodyPr>
          <a:lstStyle/>
          <a:p>
            <a:pPr algn="ctr"/>
            <a:r>
              <a:rPr lang="en-US" sz="3200" dirty="0">
                <a:solidFill>
                  <a:schemeClr val="bg1"/>
                </a:solidFill>
              </a:rPr>
              <a:t>Mighty Prayer</a:t>
            </a:r>
          </a:p>
          <a:p>
            <a:r>
              <a:rPr lang="en-US" dirty="0">
                <a:solidFill>
                  <a:schemeClr val="bg1"/>
                </a:solidFill>
              </a:rPr>
              <a:t>“I recognize that, on occasion, some of our most fervent prayers may seem to go unanswered. We wonder, ‘Why?’ I know that feeling! I know the fears and tears of such moments. But I also know that our prayers are never ignored. Our faith is never unappreciated. I know that an all-wise Heavenly Father’s perspective is much broader than is ours. While we know of our mortal problems and pain, He knows of our immortal progress and potential.” </a:t>
            </a:r>
          </a:p>
          <a:p>
            <a:r>
              <a:rPr lang="en-US" dirty="0">
                <a:solidFill>
                  <a:schemeClr val="bg1"/>
                </a:solidFill>
              </a:rPr>
              <a:t>Elder Russell M. Nelson</a:t>
            </a:r>
          </a:p>
        </p:txBody>
      </p:sp>
      <p:sp>
        <p:nvSpPr>
          <p:cNvPr id="92" name="TextBox 91"/>
          <p:cNvSpPr txBox="1"/>
          <p:nvPr/>
        </p:nvSpPr>
        <p:spPr>
          <a:xfrm>
            <a:off x="5715000" y="1600200"/>
            <a:ext cx="4572000" cy="1477328"/>
          </a:xfrm>
          <a:prstGeom prst="rect">
            <a:avLst/>
          </a:prstGeom>
          <a:noFill/>
        </p:spPr>
        <p:txBody>
          <a:bodyPr wrap="square" rtlCol="0">
            <a:spAutoFit/>
          </a:bodyPr>
          <a:lstStyle/>
          <a:p>
            <a:pPr fontAlgn="base"/>
            <a:r>
              <a:rPr lang="en-US" dirty="0">
                <a:solidFill>
                  <a:schemeClr val="bg1"/>
                </a:solidFill>
              </a:rPr>
              <a:t>A Great Hold upon the hearts of the people</a:t>
            </a:r>
          </a:p>
          <a:p>
            <a:pPr fontAlgn="base"/>
            <a:endParaRPr lang="en-US" dirty="0">
              <a:solidFill>
                <a:schemeClr val="bg1"/>
              </a:solidFill>
            </a:endParaRPr>
          </a:p>
          <a:p>
            <a:pPr fontAlgn="base"/>
            <a:r>
              <a:rPr lang="en-US" dirty="0">
                <a:solidFill>
                  <a:schemeClr val="bg1"/>
                </a:solidFill>
              </a:rPr>
              <a:t>Alma labored much in the spirit…wrestling with God in mighty prayer</a:t>
            </a:r>
          </a:p>
          <a:p>
            <a:pPr fontAlgn="base"/>
            <a:r>
              <a:rPr lang="en-US" dirty="0">
                <a:solidFill>
                  <a:schemeClr val="bg1"/>
                </a:solidFill>
              </a:rPr>
              <a:t>For their repentance</a:t>
            </a:r>
          </a:p>
        </p:txBody>
      </p:sp>
      <p:pic>
        <p:nvPicPr>
          <p:cNvPr id="3" name="Picture 2">
            <a:extLst>
              <a:ext uri="{FF2B5EF4-FFF2-40B4-BE49-F238E27FC236}">
                <a16:creationId xmlns:a16="http://schemas.microsoft.com/office/drawing/2014/main" id="{429D07D4-012E-45E3-9F13-C36F0131F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612" y="1534478"/>
            <a:ext cx="3528172" cy="2545941"/>
          </a:xfrm>
          <a:prstGeom prst="rect">
            <a:avLst/>
          </a:prstGeom>
        </p:spPr>
      </p:pic>
      <p:pic>
        <p:nvPicPr>
          <p:cNvPr id="10" name="Picture 9">
            <a:extLst>
              <a:ext uri="{FF2B5EF4-FFF2-40B4-BE49-F238E27FC236}">
                <a16:creationId xmlns:a16="http://schemas.microsoft.com/office/drawing/2014/main" id="{1C07F820-60C0-4E5A-A120-838A964FFD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507393"/>
            <a:ext cx="1219200" cy="1524000"/>
          </a:xfrm>
          <a:prstGeom prst="rect">
            <a:avLst/>
          </a:prstGeom>
        </p:spPr>
      </p:pic>
    </p:spTree>
    <p:extLst>
      <p:ext uri="{BB962C8B-B14F-4D97-AF65-F5344CB8AC3E}">
        <p14:creationId xmlns:p14="http://schemas.microsoft.com/office/powerpoint/2010/main" val="361564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849E8-EA16-441D-955D-93F494567D8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abic Typesetting" pitchFamily="66" charset="-78"/>
                <a:cs typeface="Arabic Typesetting" pitchFamily="66" charset="-78"/>
              </a:rPr>
              <a:t>Effectiveness of Prayers</a:t>
            </a:r>
          </a:p>
        </p:txBody>
      </p:sp>
      <p:sp>
        <p:nvSpPr>
          <p:cNvPr id="2" name="Rectangle 1">
            <a:extLst>
              <a:ext uri="{FF2B5EF4-FFF2-40B4-BE49-F238E27FC236}">
                <a16:creationId xmlns:a16="http://schemas.microsoft.com/office/drawing/2014/main" id="{1BF261B4-F1AD-4BCB-B5D6-AC5A2AF2BFCC}"/>
              </a:ext>
            </a:extLst>
          </p:cNvPr>
          <p:cNvSpPr/>
          <p:nvPr/>
        </p:nvSpPr>
        <p:spPr>
          <a:xfrm>
            <a:off x="1140012" y="1706754"/>
            <a:ext cx="6096000" cy="3785652"/>
          </a:xfrm>
          <a:prstGeom prst="rect">
            <a:avLst/>
          </a:prstGeom>
        </p:spPr>
        <p:txBody>
          <a:bodyPr>
            <a:spAutoFit/>
          </a:bodyPr>
          <a:lstStyle/>
          <a:p>
            <a:r>
              <a:rPr lang="en-US" sz="2400" dirty="0">
                <a:solidFill>
                  <a:schemeClr val="bg1"/>
                </a:solidFill>
                <a:latin typeface="Open Sans"/>
              </a:rPr>
              <a:t>How close do you feel to your Heavenly Father? </a:t>
            </a:r>
          </a:p>
          <a:p>
            <a:endParaRPr lang="en-US" sz="2400" dirty="0">
              <a:solidFill>
                <a:schemeClr val="bg1"/>
              </a:solidFill>
              <a:latin typeface="Open Sans"/>
            </a:endParaRPr>
          </a:p>
          <a:p>
            <a:r>
              <a:rPr lang="en-US" sz="2400" dirty="0">
                <a:solidFill>
                  <a:schemeClr val="bg1"/>
                </a:solidFill>
                <a:latin typeface="Open Sans"/>
              </a:rPr>
              <a:t>Do you feel that your prayers are answered? </a:t>
            </a:r>
          </a:p>
          <a:p>
            <a:endParaRPr lang="en-US" sz="2400" dirty="0">
              <a:solidFill>
                <a:schemeClr val="bg1"/>
              </a:solidFill>
              <a:latin typeface="Open Sans"/>
            </a:endParaRPr>
          </a:p>
          <a:p>
            <a:r>
              <a:rPr lang="en-US" sz="2400" dirty="0">
                <a:solidFill>
                  <a:schemeClr val="bg1"/>
                </a:solidFill>
                <a:latin typeface="Open Sans"/>
              </a:rPr>
              <a:t>Do you feel that the time you spend in prayer enriches and uplifts your soul? </a:t>
            </a:r>
          </a:p>
          <a:p>
            <a:endParaRPr lang="en-US" sz="2400" dirty="0">
              <a:solidFill>
                <a:schemeClr val="bg1"/>
              </a:solidFill>
              <a:latin typeface="Open Sans"/>
            </a:endParaRPr>
          </a:p>
          <a:p>
            <a:r>
              <a:rPr lang="en-US" sz="2400" dirty="0">
                <a:solidFill>
                  <a:schemeClr val="bg1"/>
                </a:solidFill>
                <a:latin typeface="Open Sans"/>
              </a:rPr>
              <a:t>Is there room for improvement?</a:t>
            </a:r>
            <a:endParaRPr lang="en-US" sz="2400" dirty="0">
              <a:solidFill>
                <a:schemeClr val="bg1"/>
              </a:solidFill>
            </a:endParaRPr>
          </a:p>
        </p:txBody>
      </p:sp>
      <p:pic>
        <p:nvPicPr>
          <p:cNvPr id="11" name="Picture 2" descr="http://www.uni.edu/becker/anImated%20question%20mark%20.gif">
            <a:extLst>
              <a:ext uri="{FF2B5EF4-FFF2-40B4-BE49-F238E27FC236}">
                <a16:creationId xmlns:a16="http://schemas.microsoft.com/office/drawing/2014/main" id="{21137BB4-3FFC-4082-9763-9E3F02CC1745}"/>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246" y="1410732"/>
            <a:ext cx="2580849" cy="4380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FE62956-B4B7-48DA-8937-E0222E905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96" y="103669"/>
            <a:ext cx="1036087" cy="1307063"/>
          </a:xfrm>
          <a:prstGeom prst="rect">
            <a:avLst/>
          </a:prstGeom>
        </p:spPr>
      </p:pic>
    </p:spTree>
    <p:extLst>
      <p:ext uri="{BB962C8B-B14F-4D97-AF65-F5344CB8AC3E}">
        <p14:creationId xmlns:p14="http://schemas.microsoft.com/office/powerpoint/2010/main" val="42173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849E8-EA16-441D-955D-93F494567D8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abic Typesetting" pitchFamily="66" charset="-78"/>
                <a:cs typeface="Arabic Typesetting" pitchFamily="66" charset="-78"/>
              </a:rPr>
              <a:t>Vain Repetitions</a:t>
            </a:r>
          </a:p>
        </p:txBody>
      </p:sp>
      <p:sp>
        <p:nvSpPr>
          <p:cNvPr id="2" name="Rectangle 1">
            <a:extLst>
              <a:ext uri="{FF2B5EF4-FFF2-40B4-BE49-F238E27FC236}">
                <a16:creationId xmlns:a16="http://schemas.microsoft.com/office/drawing/2014/main" id="{1BF261B4-F1AD-4BCB-B5D6-AC5A2AF2BFCC}"/>
              </a:ext>
            </a:extLst>
          </p:cNvPr>
          <p:cNvSpPr/>
          <p:nvPr/>
        </p:nvSpPr>
        <p:spPr>
          <a:xfrm>
            <a:off x="358588" y="872467"/>
            <a:ext cx="6378388" cy="2246769"/>
          </a:xfrm>
          <a:prstGeom prst="rect">
            <a:avLst/>
          </a:prstGeom>
        </p:spPr>
        <p:txBody>
          <a:bodyPr wrap="square">
            <a:spAutoFit/>
          </a:bodyPr>
          <a:lstStyle/>
          <a:p>
            <a:r>
              <a:rPr lang="en-US" sz="2000" dirty="0">
                <a:solidFill>
                  <a:schemeClr val="bg1"/>
                </a:solidFill>
              </a:rPr>
              <a:t>“There are many reasons our prayers lack power. Sometimes they become routine. Our prayers become hollow when we say similar words in similar ways over and over so often that the words become more of a recitation than a communication. This is what the Savior described as ‘vain repetitions’ (Matthew 6:7). Such prayers, He said, will not be heard. …</a:t>
            </a:r>
          </a:p>
        </p:txBody>
      </p:sp>
      <p:sp>
        <p:nvSpPr>
          <p:cNvPr id="3" name="Rectangle 2">
            <a:extLst>
              <a:ext uri="{FF2B5EF4-FFF2-40B4-BE49-F238E27FC236}">
                <a16:creationId xmlns:a16="http://schemas.microsoft.com/office/drawing/2014/main" id="{992C4883-F146-40C2-B43B-49BB292B0C14}"/>
              </a:ext>
            </a:extLst>
          </p:cNvPr>
          <p:cNvSpPr/>
          <p:nvPr/>
        </p:nvSpPr>
        <p:spPr>
          <a:xfrm>
            <a:off x="5293659" y="3178460"/>
            <a:ext cx="6096000" cy="1323439"/>
          </a:xfrm>
          <a:prstGeom prst="rect">
            <a:avLst/>
          </a:prstGeom>
        </p:spPr>
        <p:txBody>
          <a:bodyPr>
            <a:spAutoFit/>
          </a:bodyPr>
          <a:lstStyle/>
          <a:p>
            <a:r>
              <a:rPr lang="en-US" sz="2000" dirty="0">
                <a:solidFill>
                  <a:schemeClr val="bg1"/>
                </a:solidFill>
              </a:rPr>
              <a:t>“Do your prayers at times sound and feel the same? Have you ever said a prayer mechanically, the words pouring forth as though cut from a machine? Do you sometimes bore yourself as you pray?</a:t>
            </a:r>
          </a:p>
        </p:txBody>
      </p:sp>
      <p:sp>
        <p:nvSpPr>
          <p:cNvPr id="4" name="Rectangle 3">
            <a:extLst>
              <a:ext uri="{FF2B5EF4-FFF2-40B4-BE49-F238E27FC236}">
                <a16:creationId xmlns:a16="http://schemas.microsoft.com/office/drawing/2014/main" id="{A010A5F6-0679-4418-951A-46D50589D6A5}"/>
              </a:ext>
            </a:extLst>
          </p:cNvPr>
          <p:cNvSpPr/>
          <p:nvPr/>
        </p:nvSpPr>
        <p:spPr>
          <a:xfrm>
            <a:off x="460003" y="4919009"/>
            <a:ext cx="7144870" cy="1938992"/>
          </a:xfrm>
          <a:prstGeom prst="rect">
            <a:avLst/>
          </a:prstGeom>
        </p:spPr>
        <p:txBody>
          <a:bodyPr wrap="square">
            <a:spAutoFit/>
          </a:bodyPr>
          <a:lstStyle/>
          <a:p>
            <a:r>
              <a:rPr lang="en-US" sz="2000" dirty="0">
                <a:solidFill>
                  <a:schemeClr val="bg1"/>
                </a:solidFill>
              </a:rPr>
              <a:t>“Prayers that do not demand much of your thought will hardly merit much attention from our Heavenly Father. When you find yourself getting into a routine with your prayers, step back and think. Meditate for a while on the things for which you really are grateful.” </a:t>
            </a:r>
          </a:p>
          <a:p>
            <a:r>
              <a:rPr lang="en-US" sz="2000" dirty="0">
                <a:solidFill>
                  <a:schemeClr val="bg1"/>
                </a:solidFill>
              </a:rPr>
              <a:t>Joseph B. </a:t>
            </a:r>
            <a:r>
              <a:rPr lang="en-US" sz="2000" dirty="0" err="1">
                <a:solidFill>
                  <a:schemeClr val="bg1"/>
                </a:solidFill>
              </a:rPr>
              <a:t>Wirthlin</a:t>
            </a:r>
            <a:r>
              <a:rPr lang="en-US" sz="2000" dirty="0">
                <a:solidFill>
                  <a:schemeClr val="bg1"/>
                </a:solidFill>
              </a:rPr>
              <a:t> </a:t>
            </a:r>
          </a:p>
        </p:txBody>
      </p:sp>
      <p:pic>
        <p:nvPicPr>
          <p:cNvPr id="1030" name="Picture 6" descr="Image result for repeat gif">
            <a:extLst>
              <a:ext uri="{FF2B5EF4-FFF2-40B4-BE49-F238E27FC236}">
                <a16:creationId xmlns:a16="http://schemas.microsoft.com/office/drawing/2014/main" id="{F141A40C-EBBB-4726-837F-306E8E8AA4F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5802" y="845258"/>
            <a:ext cx="3183591" cy="23876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829D2A6-866A-4E85-B21D-276B747F46B6}"/>
              </a:ext>
            </a:extLst>
          </p:cNvPr>
          <p:cNvGrpSpPr/>
          <p:nvPr/>
        </p:nvGrpSpPr>
        <p:grpSpPr>
          <a:xfrm>
            <a:off x="3580439" y="2901966"/>
            <a:ext cx="1619250" cy="1876425"/>
            <a:chOff x="1641942" y="3089990"/>
            <a:chExt cx="1619250" cy="1876425"/>
          </a:xfrm>
        </p:grpSpPr>
        <p:sp>
          <p:nvSpPr>
            <p:cNvPr id="5" name="Rectangle 4">
              <a:extLst>
                <a:ext uri="{FF2B5EF4-FFF2-40B4-BE49-F238E27FC236}">
                  <a16:creationId xmlns:a16="http://schemas.microsoft.com/office/drawing/2014/main" id="{8FE2F729-F34D-48CB-892F-EDA78BAF87B2}"/>
                </a:ext>
              </a:extLst>
            </p:cNvPr>
            <p:cNvSpPr/>
            <p:nvPr/>
          </p:nvSpPr>
          <p:spPr>
            <a:xfrm>
              <a:off x="1837205" y="3232951"/>
              <a:ext cx="1228724" cy="168605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robot gif">
              <a:extLst>
                <a:ext uri="{FF2B5EF4-FFF2-40B4-BE49-F238E27FC236}">
                  <a16:creationId xmlns:a16="http://schemas.microsoft.com/office/drawing/2014/main" id="{1B743829-AAFA-477D-AE53-24E42F5559F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41942" y="3089990"/>
              <a:ext cx="1619250" cy="1876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8EE41BAA-1E66-4276-A89B-D5CAC3BE1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1540" y="4444942"/>
            <a:ext cx="1901610" cy="1901610"/>
          </a:xfrm>
          <a:prstGeom prst="rect">
            <a:avLst/>
          </a:prstGeom>
        </p:spPr>
      </p:pic>
      <p:pic>
        <p:nvPicPr>
          <p:cNvPr id="15" name="Picture 14">
            <a:extLst>
              <a:ext uri="{FF2B5EF4-FFF2-40B4-BE49-F238E27FC236}">
                <a16:creationId xmlns:a16="http://schemas.microsoft.com/office/drawing/2014/main" id="{43AF4EC6-F0C6-4B48-A9ED-D3E30D1B4F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3305" y="136468"/>
            <a:ext cx="1036087" cy="1307063"/>
          </a:xfrm>
          <a:prstGeom prst="rect">
            <a:avLst/>
          </a:prstGeom>
        </p:spPr>
      </p:pic>
    </p:spTree>
    <p:extLst>
      <p:ext uri="{BB962C8B-B14F-4D97-AF65-F5344CB8AC3E}">
        <p14:creationId xmlns:p14="http://schemas.microsoft.com/office/powerpoint/2010/main" val="34182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4FDA66-8F8A-42B9-A1DA-30BF26E787D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92741" y="6517959"/>
            <a:ext cx="1981200" cy="307777"/>
          </a:xfrm>
          <a:prstGeom prst="rect">
            <a:avLst/>
          </a:prstGeom>
          <a:noFill/>
        </p:spPr>
        <p:txBody>
          <a:bodyPr wrap="square" rtlCol="0">
            <a:spAutoFit/>
          </a:bodyPr>
          <a:lstStyle/>
          <a:p>
            <a:r>
              <a:rPr lang="en-US" sz="1400" dirty="0">
                <a:solidFill>
                  <a:schemeClr val="bg1"/>
                </a:solidFill>
              </a:rPr>
              <a:t>Alma 8:14-16</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abic Typesetting" pitchFamily="66" charset="-78"/>
                <a:cs typeface="Arabic Typesetting" pitchFamily="66" charset="-78"/>
              </a:rPr>
              <a:t>Revile, Spit Upon and Cast Out</a:t>
            </a:r>
          </a:p>
        </p:txBody>
      </p:sp>
      <p:sp>
        <p:nvSpPr>
          <p:cNvPr id="7" name="TextBox 6"/>
          <p:cNvSpPr txBox="1"/>
          <p:nvPr/>
        </p:nvSpPr>
        <p:spPr>
          <a:xfrm>
            <a:off x="1752600" y="990601"/>
            <a:ext cx="4572000" cy="1200329"/>
          </a:xfrm>
          <a:prstGeom prst="rect">
            <a:avLst/>
          </a:prstGeom>
          <a:noFill/>
        </p:spPr>
        <p:txBody>
          <a:bodyPr wrap="square" rtlCol="0">
            <a:spAutoFit/>
          </a:bodyPr>
          <a:lstStyle/>
          <a:p>
            <a:r>
              <a:rPr lang="en-US" dirty="0">
                <a:solidFill>
                  <a:schemeClr val="bg1"/>
                </a:solidFill>
              </a:rPr>
              <a:t>Where righteousness reigned in a </a:t>
            </a:r>
            <a:r>
              <a:rPr lang="en-US" dirty="0" err="1">
                <a:solidFill>
                  <a:schemeClr val="bg1"/>
                </a:solidFill>
              </a:rPr>
              <a:t>Nephite</a:t>
            </a:r>
            <a:r>
              <a:rPr lang="en-US" dirty="0">
                <a:solidFill>
                  <a:schemeClr val="bg1"/>
                </a:solidFill>
              </a:rPr>
              <a:t> society the people were allowed to worship or believe as they chose, as long as their behavior stayed within legal bounds</a:t>
            </a:r>
          </a:p>
        </p:txBody>
      </p:sp>
      <p:sp>
        <p:nvSpPr>
          <p:cNvPr id="59" name="TextBox 58"/>
          <p:cNvSpPr txBox="1"/>
          <p:nvPr/>
        </p:nvSpPr>
        <p:spPr>
          <a:xfrm>
            <a:off x="1676400" y="4572001"/>
            <a:ext cx="6400800" cy="1692771"/>
          </a:xfrm>
          <a:prstGeom prst="rect">
            <a:avLst/>
          </a:prstGeom>
          <a:noFill/>
        </p:spPr>
        <p:txBody>
          <a:bodyPr wrap="square" rtlCol="0">
            <a:spAutoFit/>
          </a:bodyPr>
          <a:lstStyle/>
          <a:p>
            <a:pPr algn="ctr"/>
            <a:r>
              <a:rPr lang="en-US" sz="3200" dirty="0">
                <a:solidFill>
                  <a:schemeClr val="bg1"/>
                </a:solidFill>
              </a:rPr>
              <a:t>Weighed Down With Sorrow</a:t>
            </a:r>
          </a:p>
          <a:p>
            <a:r>
              <a:rPr lang="en-US" dirty="0">
                <a:solidFill>
                  <a:schemeClr val="bg1"/>
                </a:solidFill>
              </a:rPr>
              <a:t>Alma has been on  “two sides of the coin”. He has known of sin and the repentance process and the remittance of sin. His sorrow is for the wicked and knows of the unspeakable joy of restoration to righteousness which he desires the people to have.</a:t>
            </a:r>
          </a:p>
        </p:txBody>
      </p:sp>
      <p:sp>
        <p:nvSpPr>
          <p:cNvPr id="92" name="TextBox 91"/>
          <p:cNvSpPr txBox="1"/>
          <p:nvPr/>
        </p:nvSpPr>
        <p:spPr>
          <a:xfrm>
            <a:off x="3914694" y="2477633"/>
            <a:ext cx="6230471" cy="1908215"/>
          </a:xfrm>
          <a:prstGeom prst="rect">
            <a:avLst/>
          </a:prstGeom>
          <a:noFill/>
        </p:spPr>
        <p:txBody>
          <a:bodyPr wrap="square" rtlCol="0">
            <a:spAutoFit/>
          </a:bodyPr>
          <a:lstStyle/>
          <a:p>
            <a:pPr algn="ctr" fontAlgn="base"/>
            <a:r>
              <a:rPr lang="en-US" sz="2800" dirty="0">
                <a:solidFill>
                  <a:schemeClr val="bg1"/>
                </a:solidFill>
              </a:rPr>
              <a:t>The Law:</a:t>
            </a:r>
            <a:endParaRPr lang="en-US" dirty="0">
              <a:solidFill>
                <a:schemeClr val="bg1"/>
              </a:solidFill>
            </a:endParaRPr>
          </a:p>
          <a:p>
            <a:pPr fontAlgn="base"/>
            <a:r>
              <a:rPr lang="en-US" dirty="0">
                <a:solidFill>
                  <a:schemeClr val="bg1"/>
                </a:solidFill>
              </a:rPr>
              <a:t>“Nevertheless, they durst not lie, if it were known, for fear of the law, for liars were punished; therefore they pretended to preach according to their belief; and now the law could have no power on any man for his belief.”</a:t>
            </a:r>
          </a:p>
          <a:p>
            <a:pPr fontAlgn="base"/>
            <a:r>
              <a:rPr lang="en-US" dirty="0">
                <a:solidFill>
                  <a:schemeClr val="bg1"/>
                </a:solidFill>
              </a:rPr>
              <a:t>Alma 1:17</a:t>
            </a:r>
          </a:p>
        </p:txBody>
      </p:sp>
      <p:pic>
        <p:nvPicPr>
          <p:cNvPr id="3" name="Picture 2">
            <a:extLst>
              <a:ext uri="{FF2B5EF4-FFF2-40B4-BE49-F238E27FC236}">
                <a16:creationId xmlns:a16="http://schemas.microsoft.com/office/drawing/2014/main" id="{8367BE39-1981-4FFE-A9C3-CB3AEC7E0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 y="2443030"/>
            <a:ext cx="2774297" cy="1857270"/>
          </a:xfrm>
          <a:prstGeom prst="rect">
            <a:avLst/>
          </a:prstGeom>
        </p:spPr>
      </p:pic>
      <p:pic>
        <p:nvPicPr>
          <p:cNvPr id="9" name="Picture 8">
            <a:extLst>
              <a:ext uri="{FF2B5EF4-FFF2-40B4-BE49-F238E27FC236}">
                <a16:creationId xmlns:a16="http://schemas.microsoft.com/office/drawing/2014/main" id="{7F0861AC-0B9F-4F56-A7C5-D983F9C3F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503" y="696176"/>
            <a:ext cx="2774297" cy="2076570"/>
          </a:xfrm>
          <a:prstGeom prst="rect">
            <a:avLst/>
          </a:prstGeom>
        </p:spPr>
      </p:pic>
      <p:pic>
        <p:nvPicPr>
          <p:cNvPr id="12" name="Picture 11">
            <a:extLst>
              <a:ext uri="{FF2B5EF4-FFF2-40B4-BE49-F238E27FC236}">
                <a16:creationId xmlns:a16="http://schemas.microsoft.com/office/drawing/2014/main" id="{B5DDF277-BD17-4226-B744-E8E3270B7A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9228" y="3995322"/>
            <a:ext cx="3571875" cy="2676525"/>
          </a:xfrm>
          <a:prstGeom prst="rect">
            <a:avLst/>
          </a:prstGeom>
        </p:spPr>
      </p:pic>
    </p:spTree>
    <p:extLst>
      <p:ext uri="{BB962C8B-B14F-4D97-AF65-F5344CB8AC3E}">
        <p14:creationId xmlns:p14="http://schemas.microsoft.com/office/powerpoint/2010/main" val="91201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9FF6F8-B778-4CFE-8580-FD1C6BAA42F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36286" t="39799" r="36250" b="36268"/>
          <a:stretch/>
        </p:blipFill>
        <p:spPr>
          <a:xfrm>
            <a:off x="0" y="0"/>
            <a:ext cx="12213132" cy="6858000"/>
          </a:xfrm>
          <a:prstGeom prst="rect">
            <a:avLst/>
          </a:prstGeom>
        </p:spPr>
      </p:pic>
      <p:sp>
        <p:nvSpPr>
          <p:cNvPr id="5" name="TextBox 4"/>
          <p:cNvSpPr txBox="1"/>
          <p:nvPr/>
        </p:nvSpPr>
        <p:spPr>
          <a:xfrm>
            <a:off x="132373" y="6550223"/>
            <a:ext cx="1981200" cy="307777"/>
          </a:xfrm>
          <a:prstGeom prst="rect">
            <a:avLst/>
          </a:prstGeom>
          <a:noFill/>
        </p:spPr>
        <p:txBody>
          <a:bodyPr wrap="square" rtlCol="0">
            <a:spAutoFit/>
          </a:bodyPr>
          <a:lstStyle/>
          <a:p>
            <a:r>
              <a:rPr lang="en-US" sz="1400" dirty="0">
                <a:solidFill>
                  <a:schemeClr val="bg1"/>
                </a:solidFill>
              </a:rPr>
              <a:t>Alma 8:14-16</a:t>
            </a:r>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rabic Typesetting" pitchFamily="66" charset="-78"/>
                <a:cs typeface="Arabic Typesetting" pitchFamily="66" charset="-78"/>
              </a:rPr>
              <a:t>Alma’s Return</a:t>
            </a:r>
          </a:p>
        </p:txBody>
      </p:sp>
      <p:sp>
        <p:nvSpPr>
          <p:cNvPr id="7" name="TextBox 6"/>
          <p:cNvSpPr txBox="1"/>
          <p:nvPr/>
        </p:nvSpPr>
        <p:spPr>
          <a:xfrm>
            <a:off x="588468" y="552271"/>
            <a:ext cx="4572000" cy="1200329"/>
          </a:xfrm>
          <a:prstGeom prst="rect">
            <a:avLst/>
          </a:prstGeom>
          <a:noFill/>
        </p:spPr>
        <p:txBody>
          <a:bodyPr wrap="square" rtlCol="0">
            <a:spAutoFit/>
          </a:bodyPr>
          <a:lstStyle/>
          <a:p>
            <a:r>
              <a:rPr lang="en-US" dirty="0">
                <a:solidFill>
                  <a:schemeClr val="bg1"/>
                </a:solidFill>
              </a:rPr>
              <a:t>Alma is cast out and heads to the city called Aaron</a:t>
            </a:r>
          </a:p>
          <a:p>
            <a:endParaRPr lang="en-US" dirty="0">
              <a:solidFill>
                <a:schemeClr val="bg1"/>
              </a:solidFill>
            </a:endParaRPr>
          </a:p>
          <a:p>
            <a:r>
              <a:rPr lang="en-US" dirty="0">
                <a:solidFill>
                  <a:schemeClr val="bg1"/>
                </a:solidFill>
              </a:rPr>
              <a:t>An Angel appears to Alma</a:t>
            </a:r>
          </a:p>
        </p:txBody>
      </p:sp>
      <p:sp>
        <p:nvSpPr>
          <p:cNvPr id="92" name="TextBox 91"/>
          <p:cNvSpPr txBox="1"/>
          <p:nvPr/>
        </p:nvSpPr>
        <p:spPr>
          <a:xfrm>
            <a:off x="132373" y="3579749"/>
            <a:ext cx="6763871" cy="2585323"/>
          </a:xfrm>
          <a:prstGeom prst="rect">
            <a:avLst/>
          </a:prstGeom>
          <a:noFill/>
        </p:spPr>
        <p:txBody>
          <a:bodyPr wrap="square" rtlCol="0">
            <a:spAutoFit/>
          </a:bodyPr>
          <a:lstStyle/>
          <a:p>
            <a:pPr fontAlgn="base"/>
            <a:r>
              <a:rPr lang="en-US" i="1" dirty="0">
                <a:solidFill>
                  <a:schemeClr val="bg1"/>
                </a:solidFill>
              </a:rPr>
              <a:t>“Blessed art thou, Alma; therefore, lift up thy head and rejoice, for thou hast great cause to rejoice; for thou hast been faithful in keeping the commandments of God from the time which thou </a:t>
            </a:r>
            <a:r>
              <a:rPr lang="en-US" i="1" dirty="0" err="1">
                <a:solidFill>
                  <a:schemeClr val="bg1"/>
                </a:solidFill>
              </a:rPr>
              <a:t>receivedst</a:t>
            </a:r>
            <a:r>
              <a:rPr lang="en-US" i="1" dirty="0">
                <a:solidFill>
                  <a:schemeClr val="bg1"/>
                </a:solidFill>
              </a:rPr>
              <a:t> thy first message from him. Behold, I am he that</a:t>
            </a:r>
            <a:r>
              <a:rPr lang="en-US" i="1" baseline="30000" dirty="0">
                <a:solidFill>
                  <a:schemeClr val="bg1"/>
                </a:solidFill>
              </a:rPr>
              <a:t> </a:t>
            </a:r>
            <a:r>
              <a:rPr lang="en-US" i="1" dirty="0">
                <a:solidFill>
                  <a:schemeClr val="bg1"/>
                </a:solidFill>
              </a:rPr>
              <a:t>delivered it unto you.”</a:t>
            </a:r>
          </a:p>
          <a:p>
            <a:pPr fontAlgn="base"/>
            <a:endParaRPr lang="en-US" i="1" dirty="0">
              <a:solidFill>
                <a:schemeClr val="bg1"/>
              </a:solidFill>
            </a:endParaRPr>
          </a:p>
          <a:p>
            <a:pPr fontAlgn="base"/>
            <a:r>
              <a:rPr lang="en-US" i="1" dirty="0">
                <a:solidFill>
                  <a:schemeClr val="bg1"/>
                </a:solidFill>
              </a:rPr>
              <a:t>“And behold, I am sent to command thee that thou return to the city of </a:t>
            </a:r>
            <a:r>
              <a:rPr lang="en-US" i="1" dirty="0" err="1">
                <a:solidFill>
                  <a:schemeClr val="bg1"/>
                </a:solidFill>
              </a:rPr>
              <a:t>Ammonihah</a:t>
            </a:r>
            <a:r>
              <a:rPr lang="en-US" i="1" dirty="0">
                <a:solidFill>
                  <a:schemeClr val="bg1"/>
                </a:solidFill>
              </a:rPr>
              <a:t>, and preach again unto the people of the city; yea, preach unto them. Yea, say unto them, except they repent the Lord God will destroy them.”</a:t>
            </a:r>
          </a:p>
        </p:txBody>
      </p:sp>
      <p:sp>
        <p:nvSpPr>
          <p:cNvPr id="11" name="TextBox 10"/>
          <p:cNvSpPr txBox="1"/>
          <p:nvPr/>
        </p:nvSpPr>
        <p:spPr>
          <a:xfrm>
            <a:off x="7468464" y="5073284"/>
            <a:ext cx="3733800" cy="1138773"/>
          </a:xfrm>
          <a:prstGeom prst="rect">
            <a:avLst/>
          </a:prstGeom>
          <a:noFill/>
        </p:spPr>
        <p:txBody>
          <a:bodyPr wrap="square" rtlCol="0">
            <a:spAutoFit/>
          </a:bodyPr>
          <a:lstStyle/>
          <a:p>
            <a:r>
              <a:rPr lang="en-US" dirty="0">
                <a:solidFill>
                  <a:schemeClr val="bg1"/>
                </a:solidFill>
              </a:rPr>
              <a:t>Alma returns </a:t>
            </a:r>
            <a:r>
              <a:rPr lang="en-US" sz="3200" dirty="0">
                <a:solidFill>
                  <a:srgbClr val="FFFF00"/>
                </a:solidFill>
              </a:rPr>
              <a:t>Speedily</a:t>
            </a:r>
            <a:r>
              <a:rPr lang="en-US" dirty="0">
                <a:solidFill>
                  <a:schemeClr val="bg1"/>
                </a:solidFill>
              </a:rPr>
              <a:t> and enters by another way into the city of </a:t>
            </a:r>
            <a:r>
              <a:rPr lang="en-US" dirty="0" err="1">
                <a:solidFill>
                  <a:schemeClr val="bg1"/>
                </a:solidFill>
              </a:rPr>
              <a:t>Ammonihah</a:t>
            </a:r>
            <a:endParaRPr lang="en-US" dirty="0">
              <a:solidFill>
                <a:schemeClr val="bg1"/>
              </a:solidFill>
            </a:endParaRPr>
          </a:p>
        </p:txBody>
      </p:sp>
      <p:pic>
        <p:nvPicPr>
          <p:cNvPr id="3" name="Picture 2">
            <a:extLst>
              <a:ext uri="{FF2B5EF4-FFF2-40B4-BE49-F238E27FC236}">
                <a16:creationId xmlns:a16="http://schemas.microsoft.com/office/drawing/2014/main" id="{941C20EE-1A99-4748-BDBF-D8F772DBC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308" y="1198602"/>
            <a:ext cx="2743200" cy="2028825"/>
          </a:xfrm>
          <a:prstGeom prst="rect">
            <a:avLst/>
          </a:prstGeom>
        </p:spPr>
      </p:pic>
      <p:pic>
        <p:nvPicPr>
          <p:cNvPr id="16" name="Picture 15">
            <a:extLst>
              <a:ext uri="{FF2B5EF4-FFF2-40B4-BE49-F238E27FC236}">
                <a16:creationId xmlns:a16="http://schemas.microsoft.com/office/drawing/2014/main" id="{497393C2-D23D-4E8D-A732-BD979D562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64" y="646332"/>
            <a:ext cx="3318637" cy="4150043"/>
          </a:xfrm>
          <a:prstGeom prst="rect">
            <a:avLst/>
          </a:prstGeom>
        </p:spPr>
      </p:pic>
      <p:sp>
        <p:nvSpPr>
          <p:cNvPr id="10" name="Donut 9"/>
          <p:cNvSpPr/>
          <p:nvPr/>
        </p:nvSpPr>
        <p:spPr>
          <a:xfrm>
            <a:off x="7647212" y="1397434"/>
            <a:ext cx="1039587" cy="710332"/>
          </a:xfrm>
          <a:prstGeom prst="donut">
            <a:avLst>
              <a:gd name="adj" fmla="val 1589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942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1" grpId="0"/>
      <p:bldP spid="10"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2324</Words>
  <Application>Microsoft Office PowerPoint</Application>
  <PresentationFormat>Widescreen</PresentationFormat>
  <Paragraphs>133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Open Sans</vt:lpstr>
      <vt:lpstr>Tempus Sans ITC</vt:lpstr>
      <vt:lpstr>Calibri</vt:lpstr>
      <vt:lpstr>Calibri Light</vt:lpstr>
      <vt:lpstr>Arabic Typesetting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13</cp:revision>
  <dcterms:created xsi:type="dcterms:W3CDTF">2017-08-15T02:51:56Z</dcterms:created>
  <dcterms:modified xsi:type="dcterms:W3CDTF">2020-06-17T16:56:45Z</dcterms:modified>
</cp:coreProperties>
</file>