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81" r:id="rId15"/>
    <p:sldId id="271" r:id="rId16"/>
    <p:sldId id="273" r:id="rId17"/>
    <p:sldId id="274" r:id="rId18"/>
    <p:sldId id="280" r:id="rId19"/>
    <p:sldId id="275" r:id="rId20"/>
    <p:sldId id="276" r:id="rId21"/>
    <p:sldId id="277" r:id="rId22"/>
    <p:sldId id="278" r:id="rId23"/>
    <p:sldId id="279" r:id="rId24"/>
  </p:sldIdLst>
  <p:sldSz cx="12192000" cy="6858000"/>
  <p:notesSz cx="6858000" cy="9144000"/>
  <p:embeddedFontLst>
    <p:embeddedFont>
      <p:font typeface="Britannic Bold" panose="020B0903060703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E2BA-0120-4886-AB86-8ED838607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8DBBE-5726-48AF-94D8-090D65558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77B9E-1821-4F71-9486-C1FF948538D0}"/>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B731EEFE-9873-4AB0-B645-9A11C2154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3C18B-7D1E-40FF-B22E-84569C2BC2A3}"/>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17524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9792-6537-4F13-9EFA-AC86AFABB6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31B974-902A-48C9-A86E-CE7A9BD48C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4F2DF-0E39-4BF3-A695-1203A8B354F2}"/>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63B579E9-917A-4444-8779-8393FA5EA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A58B6-6B8D-4B4B-A128-E1029C47CBA4}"/>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326331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F50AB-8524-43F2-AACA-3534C85557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EBBDFE-2E09-4700-8C43-0509D329BF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FB26E-9893-49E1-8BB5-8B0B532B00BA}"/>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8960C40C-E505-4EC0-ABF9-E8ADA36F4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61DA3-1DAC-4D7E-8ACE-CD8456598C69}"/>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406892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6D11-F277-4F5B-8612-E06FD21A3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CF841-9D28-4C6D-86FA-5733D4CE12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B37F1-2701-4397-9373-286998F2E91D}"/>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1DDB985E-27C4-4B11-B6BB-505F8EBFD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EBC76-2582-4B0D-BF84-7057C0C4D088}"/>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130005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267E-7135-4D51-BE95-454594E807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19598-D3DC-4803-9A52-C2C74D9DD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69EDE3-5906-4581-8418-B97FF37BFF63}"/>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1F5B50C3-EDC2-4457-8EFB-1BB37FF65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C8F1C-3FB5-4CD4-9C1F-16BD35851C92}"/>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80942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9165-618E-457C-97ED-AF1076D88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EFB57-72DD-4D28-9331-38E463F99A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EBCC7-C2BE-4DA1-8710-40D57632D4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738079-313F-4127-9823-3E8378A448ED}"/>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6" name="Footer Placeholder 5">
            <a:extLst>
              <a:ext uri="{FF2B5EF4-FFF2-40B4-BE49-F238E27FC236}">
                <a16:creationId xmlns:a16="http://schemas.microsoft.com/office/drawing/2014/main" id="{3E491D56-9FE3-4259-BAB3-1A2C7E3A8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6B7DF-9EF4-4781-B200-7ED7E0FC5050}"/>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399976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47F6-2BCB-4951-8E11-78A75130BB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05D54-B5AC-4ACD-A9A9-3379DF9E4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651C40-3C98-49D0-B3E5-EC56745C76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639C8-FCFE-4F23-A016-79F628D0B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320461-FB6F-43C2-95A4-32B902F0E1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6C53B-AA7D-486D-B49F-CBE4535B20A7}"/>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8" name="Footer Placeholder 7">
            <a:extLst>
              <a:ext uri="{FF2B5EF4-FFF2-40B4-BE49-F238E27FC236}">
                <a16:creationId xmlns:a16="http://schemas.microsoft.com/office/drawing/2014/main" id="{74859EB9-C201-4339-85ED-0C0B901322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6E28D2-F7D4-4D12-8027-7084A77589BC}"/>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208260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98D9-28CE-4AE1-A466-68A6CE648D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B230A-FD0D-41D7-8B66-0081DC00D7B2}"/>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4" name="Footer Placeholder 3">
            <a:extLst>
              <a:ext uri="{FF2B5EF4-FFF2-40B4-BE49-F238E27FC236}">
                <a16:creationId xmlns:a16="http://schemas.microsoft.com/office/drawing/2014/main" id="{13597485-363D-4108-867F-7A0451E4D3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8A8D10-D3E0-4FFC-9944-450DF3448DBA}"/>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24399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17802-8764-4787-ADC0-3F08B2F8C14B}"/>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3" name="Footer Placeholder 2">
            <a:extLst>
              <a:ext uri="{FF2B5EF4-FFF2-40B4-BE49-F238E27FC236}">
                <a16:creationId xmlns:a16="http://schemas.microsoft.com/office/drawing/2014/main" id="{77F4FBAB-F8E7-4701-B6C9-26E0787B35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D38B7-E8A0-402F-9EF8-C883FCC9BC4D}"/>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11405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4744-9209-4A03-B332-A917474A3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B18AE-BD72-45D5-872C-4DD4086732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AA47B-D68D-491C-A580-58F38697A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01CBDE-2FC6-4B48-B77D-71D94D483C0F}"/>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6" name="Footer Placeholder 5">
            <a:extLst>
              <a:ext uri="{FF2B5EF4-FFF2-40B4-BE49-F238E27FC236}">
                <a16:creationId xmlns:a16="http://schemas.microsoft.com/office/drawing/2014/main" id="{238570B6-45BE-4899-8D38-477A26CDB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60D11-5196-4488-BFF0-D8ED7DBF7A59}"/>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243944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9AF2-171C-45C9-9CBB-296354F9B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71BA9-F0AA-481F-A2DA-D76E05D6D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F989DB-F107-40B7-A5CF-AC862097B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C1B5C8-3F46-4C7C-8D40-9190E92D556A}"/>
              </a:ext>
            </a:extLst>
          </p:cNvPr>
          <p:cNvSpPr>
            <a:spLocks noGrp="1"/>
          </p:cNvSpPr>
          <p:nvPr>
            <p:ph type="dt" sz="half" idx="10"/>
          </p:nvPr>
        </p:nvSpPr>
        <p:spPr/>
        <p:txBody>
          <a:bodyPr/>
          <a:lstStyle/>
          <a:p>
            <a:fld id="{11C502D8-914B-47E6-960F-8EE2C7FB6C88}" type="datetimeFigureOut">
              <a:rPr lang="en-US" smtClean="0"/>
              <a:t>6/17/2020</a:t>
            </a:fld>
            <a:endParaRPr lang="en-US"/>
          </a:p>
        </p:txBody>
      </p:sp>
      <p:sp>
        <p:nvSpPr>
          <p:cNvPr id="6" name="Footer Placeholder 5">
            <a:extLst>
              <a:ext uri="{FF2B5EF4-FFF2-40B4-BE49-F238E27FC236}">
                <a16:creationId xmlns:a16="http://schemas.microsoft.com/office/drawing/2014/main" id="{125FC224-CF1C-4F10-9D14-5B47D2B15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ADE8F-B769-4C49-981C-1F97439A722E}"/>
              </a:ext>
            </a:extLst>
          </p:cNvPr>
          <p:cNvSpPr>
            <a:spLocks noGrp="1"/>
          </p:cNvSpPr>
          <p:nvPr>
            <p:ph type="sldNum" sz="quarter" idx="12"/>
          </p:nvPr>
        </p:nvSpPr>
        <p:spPr/>
        <p:txBody>
          <a:bodyPr/>
          <a:lstStyle/>
          <a:p>
            <a:fld id="{5DBA9C85-94FF-4EC2-BA7F-FE0767D36112}" type="slidenum">
              <a:rPr lang="en-US" smtClean="0"/>
              <a:t>‹#›</a:t>
            </a:fld>
            <a:endParaRPr lang="en-US"/>
          </a:p>
        </p:txBody>
      </p:sp>
    </p:spTree>
    <p:extLst>
      <p:ext uri="{BB962C8B-B14F-4D97-AF65-F5344CB8AC3E}">
        <p14:creationId xmlns:p14="http://schemas.microsoft.com/office/powerpoint/2010/main" val="220230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AA1E9-20F4-4E3A-B577-4E23B796E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885759-F204-4476-853A-D04FFBF46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12912-0E5F-439A-BA1F-18FC7501A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02D8-914B-47E6-960F-8EE2C7FB6C88}" type="datetimeFigureOut">
              <a:rPr lang="en-US" smtClean="0"/>
              <a:t>6/17/2020</a:t>
            </a:fld>
            <a:endParaRPr lang="en-US"/>
          </a:p>
        </p:txBody>
      </p:sp>
      <p:sp>
        <p:nvSpPr>
          <p:cNvPr id="5" name="Footer Placeholder 4">
            <a:extLst>
              <a:ext uri="{FF2B5EF4-FFF2-40B4-BE49-F238E27FC236}">
                <a16:creationId xmlns:a16="http://schemas.microsoft.com/office/drawing/2014/main" id="{D2F31EAE-2F30-4E84-9CCB-E3D6207E6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6E4FC1-59D0-493F-B6EB-F2F4724E0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9C85-94FF-4EC2-BA7F-FE0767D36112}" type="slidenum">
              <a:rPr lang="en-US" smtClean="0"/>
              <a:t>‹#›</a:t>
            </a:fld>
            <a:endParaRPr lang="en-US"/>
          </a:p>
        </p:txBody>
      </p:sp>
    </p:spTree>
    <p:extLst>
      <p:ext uri="{BB962C8B-B14F-4D97-AF65-F5344CB8AC3E}">
        <p14:creationId xmlns:p14="http://schemas.microsoft.com/office/powerpoint/2010/main" val="144978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byustudies.byu.edu/book_of_mormon_charts/charts/111.aspx"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tepbystep.alancminer.com/alma_1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E18D96C3-3B1A-4EB1-B542-835A97430944}"/>
              </a:ext>
            </a:extLst>
          </p:cNvPr>
          <p:cNvPicPr>
            <a:picLocks noChangeAspect="1"/>
          </p:cNvPicPr>
          <p:nvPr/>
        </p:nvPicPr>
        <p:blipFill rotWithShape="1">
          <a:blip r:embed="rId2">
            <a:extLst>
              <a:ext uri="{28A0092B-C50C-407E-A947-70E740481C1C}">
                <a14:useLocalDpi xmlns:a14="http://schemas.microsoft.com/office/drawing/2010/main" val="0"/>
              </a:ext>
            </a:extLst>
          </a:blip>
          <a:srcRect r="-320" b="50505"/>
          <a:stretch/>
        </p:blipFill>
        <p:spPr>
          <a:xfrm>
            <a:off x="-41564" y="0"/>
            <a:ext cx="12316692" cy="6858000"/>
          </a:xfrm>
          <a:prstGeom prst="rect">
            <a:avLst/>
          </a:prstGeom>
        </p:spPr>
      </p:pic>
    </p:spTree>
    <p:extLst>
      <p:ext uri="{BB962C8B-B14F-4D97-AF65-F5344CB8AC3E}">
        <p14:creationId xmlns:p14="http://schemas.microsoft.com/office/powerpoint/2010/main" val="259113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6478" y="6463804"/>
            <a:ext cx="2819400" cy="369332"/>
          </a:xfrm>
          <a:prstGeom prst="rect">
            <a:avLst/>
          </a:prstGeom>
          <a:noFill/>
        </p:spPr>
        <p:txBody>
          <a:bodyPr wrap="square" rtlCol="0">
            <a:spAutoFit/>
          </a:bodyPr>
          <a:lstStyle/>
          <a:p>
            <a:r>
              <a:rPr lang="en-US" dirty="0">
                <a:solidFill>
                  <a:schemeClr val="bg1"/>
                </a:solidFill>
              </a:rPr>
              <a:t>Alma 11:40</a:t>
            </a:r>
          </a:p>
        </p:txBody>
      </p:sp>
      <p:sp>
        <p:nvSpPr>
          <p:cNvPr id="11" name="TextBox 10"/>
          <p:cNvSpPr txBox="1"/>
          <p:nvPr/>
        </p:nvSpPr>
        <p:spPr>
          <a:xfrm>
            <a:off x="1331263" y="2974786"/>
            <a:ext cx="8536637" cy="3416320"/>
          </a:xfrm>
          <a:prstGeom prst="rect">
            <a:avLst/>
          </a:prstGeom>
          <a:noFill/>
        </p:spPr>
        <p:txBody>
          <a:bodyPr wrap="square" rtlCol="0">
            <a:spAutoFit/>
          </a:bodyPr>
          <a:lstStyle/>
          <a:p>
            <a:pPr fontAlgn="base"/>
            <a:r>
              <a:rPr lang="en-US" sz="2400" dirty="0">
                <a:solidFill>
                  <a:schemeClr val="bg1"/>
                </a:solidFill>
              </a:rPr>
              <a:t>“We need a strong faith in Christ to be able to repent. Our faith has to include a ‘correct idea of [God’s] character, perfections, and attributes.’</a:t>
            </a:r>
          </a:p>
          <a:p>
            <a:pPr fontAlgn="base"/>
            <a:endParaRPr lang="en-US" sz="2400" dirty="0">
              <a:solidFill>
                <a:schemeClr val="bg1"/>
              </a:solidFill>
            </a:endParaRPr>
          </a:p>
          <a:p>
            <a:pPr fontAlgn="base"/>
            <a:r>
              <a:rPr lang="en-US" sz="2400" dirty="0">
                <a:solidFill>
                  <a:schemeClr val="bg1"/>
                </a:solidFill>
              </a:rPr>
              <a:t>If we believe that God knows all things, is loving, and is merciful, we will be able to put our trust in Him for our salvation without wavering. Faith in Christ will change our thoughts, beliefs, and behaviors that are not in harmony with God’s will.”</a:t>
            </a:r>
          </a:p>
          <a:p>
            <a:pPr fontAlgn="base"/>
            <a:r>
              <a:rPr lang="en-US" sz="2400" dirty="0">
                <a:solidFill>
                  <a:schemeClr val="bg1"/>
                </a:solidFill>
              </a:rPr>
              <a:t>President Dieter F. </a:t>
            </a:r>
            <a:r>
              <a:rPr lang="en-US" sz="2400" dirty="0" err="1">
                <a:solidFill>
                  <a:schemeClr val="bg1"/>
                </a:solidFill>
              </a:rPr>
              <a:t>Uchtdorf</a:t>
            </a:r>
            <a:endParaRPr lang="en-US" sz="2400" dirty="0">
              <a:solidFill>
                <a:schemeClr val="bg1"/>
              </a:solidFill>
            </a:endParaRPr>
          </a:p>
        </p:txBody>
      </p:sp>
      <p:grpSp>
        <p:nvGrpSpPr>
          <p:cNvPr id="10" name="Group 9"/>
          <p:cNvGrpSpPr/>
          <p:nvPr/>
        </p:nvGrpSpPr>
        <p:grpSpPr>
          <a:xfrm>
            <a:off x="2552700" y="61397"/>
            <a:ext cx="7315200" cy="2743200"/>
            <a:chOff x="1028700" y="61397"/>
            <a:chExt cx="7315200" cy="2743200"/>
          </a:xfrm>
        </p:grpSpPr>
        <p:grpSp>
          <p:nvGrpSpPr>
            <p:cNvPr id="13" name="Group 18"/>
            <p:cNvGrpSpPr/>
            <p:nvPr/>
          </p:nvGrpSpPr>
          <p:grpSpPr>
            <a:xfrm>
              <a:off x="1028700" y="61397"/>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410102" y="325022"/>
              <a:ext cx="6526776" cy="1938992"/>
            </a:xfrm>
            <a:prstGeom prst="rect">
              <a:avLst/>
            </a:prstGeom>
          </p:spPr>
          <p:txBody>
            <a:bodyPr wrap="square">
              <a:spAutoFit/>
            </a:bodyPr>
            <a:lstStyle/>
            <a:p>
              <a:pPr algn="ctr"/>
              <a:r>
                <a:rPr lang="en-US" sz="4000" b="1" i="1" dirty="0">
                  <a:solidFill>
                    <a:schemeClr val="bg1"/>
                  </a:solidFill>
                </a:rPr>
                <a:t>When we believe in Jesus Christ, we can be redeemed from our sins.</a:t>
              </a:r>
              <a:endParaRPr lang="en-US" sz="4000" dirty="0">
                <a:solidFill>
                  <a:schemeClr val="bg1"/>
                </a:solidFill>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3021" y="4508866"/>
            <a:ext cx="1517904" cy="1895856"/>
          </a:xfrm>
          <a:prstGeom prst="rect">
            <a:avLst/>
          </a:prstGeom>
        </p:spPr>
      </p:pic>
    </p:spTree>
    <p:extLst>
      <p:ext uri="{BB962C8B-B14F-4D97-AF65-F5344CB8AC3E}">
        <p14:creationId xmlns:p14="http://schemas.microsoft.com/office/powerpoint/2010/main" val="13665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 y="6401370"/>
            <a:ext cx="2819400" cy="369332"/>
          </a:xfrm>
          <a:prstGeom prst="rect">
            <a:avLst/>
          </a:prstGeom>
          <a:noFill/>
        </p:spPr>
        <p:txBody>
          <a:bodyPr wrap="square" rtlCol="0">
            <a:spAutoFit/>
          </a:bodyPr>
          <a:lstStyle/>
          <a:p>
            <a:r>
              <a:rPr lang="en-US" dirty="0">
                <a:solidFill>
                  <a:schemeClr val="bg1"/>
                </a:solidFill>
              </a:rPr>
              <a:t>Alma 11:41-45</a:t>
            </a:r>
          </a:p>
        </p:txBody>
      </p:sp>
      <p:sp>
        <p:nvSpPr>
          <p:cNvPr id="11" name="TextBox 10"/>
          <p:cNvSpPr txBox="1"/>
          <p:nvPr/>
        </p:nvSpPr>
        <p:spPr>
          <a:xfrm>
            <a:off x="1177637" y="1295400"/>
            <a:ext cx="6087220" cy="2308324"/>
          </a:xfrm>
          <a:prstGeom prst="rect">
            <a:avLst/>
          </a:prstGeom>
          <a:noFill/>
        </p:spPr>
        <p:txBody>
          <a:bodyPr wrap="square" rtlCol="0">
            <a:spAutoFit/>
          </a:bodyPr>
          <a:lstStyle/>
          <a:p>
            <a:pPr fontAlgn="base"/>
            <a:r>
              <a:rPr lang="en-US" sz="2400" dirty="0">
                <a:solidFill>
                  <a:schemeClr val="bg1"/>
                </a:solidFill>
              </a:rPr>
              <a:t>All people who live on the earth will eventually be resurrected. </a:t>
            </a:r>
          </a:p>
          <a:p>
            <a:pPr fontAlgn="base"/>
            <a:endParaRPr lang="en-US" sz="2400" dirty="0">
              <a:solidFill>
                <a:schemeClr val="bg1"/>
              </a:solidFill>
            </a:endParaRPr>
          </a:p>
          <a:p>
            <a:pPr fontAlgn="base"/>
            <a:r>
              <a:rPr lang="en-US" sz="2400" dirty="0">
                <a:solidFill>
                  <a:schemeClr val="bg1"/>
                </a:solidFill>
              </a:rPr>
              <a:t>“They can die no more; their spirits uniting with their bodies, never to be divided.” </a:t>
            </a:r>
          </a:p>
          <a:p>
            <a:pPr fontAlgn="base"/>
            <a:endParaRPr lang="en-US" sz="2400" dirty="0">
              <a:solidFill>
                <a:schemeClr val="bg1"/>
              </a:solidFill>
            </a:endParaRPr>
          </a:p>
        </p:txBody>
      </p:sp>
      <p:sp>
        <p:nvSpPr>
          <p:cNvPr id="21" name="TextBox 20"/>
          <p:cNvSpPr txBox="1"/>
          <p:nvPr/>
        </p:nvSpPr>
        <p:spPr>
          <a:xfrm>
            <a:off x="1524000" y="4239"/>
            <a:ext cx="9372600"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Resurrection and Judgment</a:t>
            </a:r>
          </a:p>
        </p:txBody>
      </p:sp>
      <p:grpSp>
        <p:nvGrpSpPr>
          <p:cNvPr id="24" name="Group 23"/>
          <p:cNvGrpSpPr/>
          <p:nvPr/>
        </p:nvGrpSpPr>
        <p:grpSpPr>
          <a:xfrm>
            <a:off x="699654" y="3876258"/>
            <a:ext cx="6951004" cy="2057400"/>
            <a:chOff x="1010548" y="251579"/>
            <a:chExt cx="7333352" cy="2553018"/>
          </a:xfrm>
        </p:grpSpPr>
        <p:grpSp>
          <p:nvGrpSpPr>
            <p:cNvPr id="25" name="Group 18"/>
            <p:cNvGrpSpPr/>
            <p:nvPr/>
          </p:nvGrpSpPr>
          <p:grpSpPr>
            <a:xfrm>
              <a:off x="1010548" y="251579"/>
              <a:ext cx="7333352" cy="2553018"/>
              <a:chOff x="946889" y="2476182"/>
              <a:chExt cx="7397455" cy="2553018"/>
            </a:xfrm>
          </p:grpSpPr>
          <p:sp>
            <p:nvSpPr>
              <p:cNvPr id="27" name="Rectangle 26"/>
              <p:cNvSpPr/>
              <p:nvPr/>
            </p:nvSpPr>
            <p:spPr>
              <a:xfrm>
                <a:off x="946889" y="2476182"/>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8"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1410102" y="325021"/>
              <a:ext cx="6526776" cy="1947784"/>
            </a:xfrm>
            <a:prstGeom prst="rect">
              <a:avLst/>
            </a:prstGeom>
          </p:spPr>
          <p:txBody>
            <a:bodyPr wrap="square">
              <a:spAutoFit/>
            </a:bodyPr>
            <a:lstStyle/>
            <a:p>
              <a:pPr fontAlgn="base"/>
              <a:r>
                <a:rPr lang="en-US" sz="3200" b="1" dirty="0">
                  <a:solidFill>
                    <a:schemeClr val="bg1"/>
                  </a:solidFill>
                </a:rPr>
                <a:t>All people will be resurrected and will stand before God to be judged according to their works.</a:t>
              </a:r>
              <a:endParaRPr lang="en-US" sz="3200" dirty="0">
                <a:solidFill>
                  <a:schemeClr val="bg1"/>
                </a:solidFill>
              </a:endParaRPr>
            </a:p>
          </p:txBody>
        </p:sp>
      </p:grpSp>
      <p:pic>
        <p:nvPicPr>
          <p:cNvPr id="3" name="Picture 2">
            <a:extLst>
              <a:ext uri="{FF2B5EF4-FFF2-40B4-BE49-F238E27FC236}">
                <a16:creationId xmlns:a16="http://schemas.microsoft.com/office/drawing/2014/main" id="{9F20EF8C-27E9-4762-91A2-86562F60C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954" y="1090039"/>
            <a:ext cx="3648075" cy="2733675"/>
          </a:xfrm>
          <a:prstGeom prst="rect">
            <a:avLst/>
          </a:prstGeom>
        </p:spPr>
      </p:pic>
    </p:spTree>
    <p:extLst>
      <p:ext uri="{BB962C8B-B14F-4D97-AF65-F5344CB8AC3E}">
        <p14:creationId xmlns:p14="http://schemas.microsoft.com/office/powerpoint/2010/main" val="5836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753" y="6398181"/>
            <a:ext cx="2819400" cy="369332"/>
          </a:xfrm>
          <a:prstGeom prst="rect">
            <a:avLst/>
          </a:prstGeom>
          <a:noFill/>
        </p:spPr>
        <p:txBody>
          <a:bodyPr wrap="square" rtlCol="0">
            <a:spAutoFit/>
          </a:bodyPr>
          <a:lstStyle/>
          <a:p>
            <a:r>
              <a:rPr lang="en-US" dirty="0">
                <a:solidFill>
                  <a:schemeClr val="bg1"/>
                </a:solidFill>
              </a:rPr>
              <a:t>Alma 11:43</a:t>
            </a:r>
          </a:p>
        </p:txBody>
      </p:sp>
      <p:sp>
        <p:nvSpPr>
          <p:cNvPr id="11" name="TextBox 10"/>
          <p:cNvSpPr txBox="1"/>
          <p:nvPr/>
        </p:nvSpPr>
        <p:spPr>
          <a:xfrm>
            <a:off x="1616178" y="488900"/>
            <a:ext cx="5394223" cy="2246769"/>
          </a:xfrm>
          <a:prstGeom prst="rect">
            <a:avLst/>
          </a:prstGeom>
          <a:noFill/>
        </p:spPr>
        <p:txBody>
          <a:bodyPr wrap="square" rtlCol="0">
            <a:spAutoFit/>
          </a:bodyPr>
          <a:lstStyle/>
          <a:p>
            <a:pPr fontAlgn="base"/>
            <a:r>
              <a:rPr lang="en-US" sz="2000" dirty="0">
                <a:solidFill>
                  <a:schemeClr val="bg1"/>
                </a:solidFill>
              </a:rPr>
              <a:t>“As concerning the resurrection, I will merely say that all men will come from the grave as they lie down, whether old or young; there will not be ‘added unto their stature one cubit.’ neither taken from it ; all will be raised by the power of God, having spirit in their bodies, and not blood.”</a:t>
            </a:r>
          </a:p>
          <a:p>
            <a:pPr fontAlgn="base"/>
            <a:r>
              <a:rPr lang="en-US" sz="2000" dirty="0">
                <a:solidFill>
                  <a:schemeClr val="bg1"/>
                </a:solidFill>
              </a:rPr>
              <a:t>Joseph Smith</a:t>
            </a:r>
          </a:p>
        </p:txBody>
      </p:sp>
      <p:sp>
        <p:nvSpPr>
          <p:cNvPr id="21" name="TextBox 20"/>
          <p:cNvSpPr txBox="1"/>
          <p:nvPr/>
        </p:nvSpPr>
        <p:spPr>
          <a:xfrm>
            <a:off x="3886199" y="3876258"/>
            <a:ext cx="8014855" cy="2554545"/>
          </a:xfrm>
          <a:prstGeom prst="rect">
            <a:avLst/>
          </a:prstGeom>
          <a:noFill/>
        </p:spPr>
        <p:txBody>
          <a:bodyPr wrap="square" rtlCol="0">
            <a:spAutoFit/>
          </a:bodyPr>
          <a:lstStyle/>
          <a:p>
            <a:pPr fontAlgn="base"/>
            <a:r>
              <a:rPr lang="en-US" sz="2000" dirty="0">
                <a:solidFill>
                  <a:schemeClr val="bg1"/>
                </a:solidFill>
              </a:rPr>
              <a:t>The body will come forth as it is laid to rest, for there is no growth or development in the grave. As it is laid down, so will it arise, and changes to perfection will come by the law of restitution. But the spirit will continue to expand and develop, and the body, after the resurrection will develop to the full stature of man.”</a:t>
            </a:r>
          </a:p>
          <a:p>
            <a:pPr fontAlgn="base"/>
            <a:r>
              <a:rPr lang="en-US" sz="2000" dirty="0">
                <a:solidFill>
                  <a:schemeClr val="bg1"/>
                </a:solidFill>
              </a:rPr>
              <a:t>Joseph Fielding Smith</a:t>
            </a:r>
          </a:p>
          <a:p>
            <a:pPr fontAlgn="base"/>
            <a:endParaRPr lang="en-US" sz="2000" dirty="0">
              <a:solidFill>
                <a:schemeClr val="bg1"/>
              </a:solidFill>
            </a:endParaRPr>
          </a:p>
          <a:p>
            <a:pPr fontAlgn="base"/>
            <a:r>
              <a:rPr lang="en-US" sz="2000" dirty="0">
                <a:solidFill>
                  <a:schemeClr val="bg1"/>
                </a:solidFill>
              </a:rPr>
              <a:t>“These changes will come naturally, of course but almost instantly.”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93446"/>
            <a:ext cx="1549466" cy="187882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292" y="4253882"/>
            <a:ext cx="1284147" cy="1620266"/>
          </a:xfrm>
          <a:prstGeom prst="rect">
            <a:avLst/>
          </a:prstGeom>
        </p:spPr>
      </p:pic>
    </p:spTree>
    <p:extLst>
      <p:ext uri="{BB962C8B-B14F-4D97-AF65-F5344CB8AC3E}">
        <p14:creationId xmlns:p14="http://schemas.microsoft.com/office/powerpoint/2010/main" val="17114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606" y="6371815"/>
            <a:ext cx="2819400" cy="369332"/>
          </a:xfrm>
          <a:prstGeom prst="rect">
            <a:avLst/>
          </a:prstGeom>
          <a:noFill/>
        </p:spPr>
        <p:txBody>
          <a:bodyPr wrap="square" rtlCol="0">
            <a:spAutoFit/>
          </a:bodyPr>
          <a:lstStyle/>
          <a:p>
            <a:r>
              <a:rPr lang="en-US" dirty="0">
                <a:solidFill>
                  <a:schemeClr val="bg1"/>
                </a:solidFill>
              </a:rPr>
              <a:t>Alma 11:45</a:t>
            </a:r>
          </a:p>
        </p:txBody>
      </p:sp>
      <p:sp>
        <p:nvSpPr>
          <p:cNvPr id="11" name="TextBox 10"/>
          <p:cNvSpPr txBox="1"/>
          <p:nvPr/>
        </p:nvSpPr>
        <p:spPr>
          <a:xfrm>
            <a:off x="1616178" y="488899"/>
            <a:ext cx="7223023" cy="4154984"/>
          </a:xfrm>
          <a:prstGeom prst="rect">
            <a:avLst/>
          </a:prstGeom>
          <a:noFill/>
        </p:spPr>
        <p:txBody>
          <a:bodyPr wrap="square" rtlCol="0">
            <a:spAutoFit/>
          </a:bodyPr>
          <a:lstStyle/>
          <a:p>
            <a:pPr fontAlgn="base"/>
            <a:r>
              <a:rPr lang="en-US" sz="4000" dirty="0">
                <a:solidFill>
                  <a:schemeClr val="bg1"/>
                </a:solidFill>
              </a:rPr>
              <a:t>“The resurrected body is physical, tangible, substantial. And yet it is spiritual, meaning immortal, not subject to death.”</a:t>
            </a:r>
          </a:p>
          <a:p>
            <a:pPr fontAlgn="base"/>
            <a:r>
              <a:rPr lang="en-US" sz="1400" dirty="0">
                <a:solidFill>
                  <a:schemeClr val="bg1"/>
                </a:solidFill>
              </a:rPr>
              <a:t>JFM and RLM  V3 </a:t>
            </a:r>
            <a:r>
              <a:rPr lang="en-US" sz="1400" dirty="0" err="1">
                <a:solidFill>
                  <a:schemeClr val="bg1"/>
                </a:solidFill>
              </a:rPr>
              <a:t>pg</a:t>
            </a:r>
            <a:r>
              <a:rPr lang="en-US" sz="1400" dirty="0">
                <a:solidFill>
                  <a:schemeClr val="bg1"/>
                </a:solidFill>
              </a:rPr>
              <a:t> 80</a:t>
            </a:r>
          </a:p>
          <a:p>
            <a:pPr fontAlgn="base"/>
            <a:endParaRPr lang="en-US" sz="4000" dirty="0">
              <a:solidFill>
                <a:schemeClr val="bg1"/>
              </a:solidFill>
            </a:endParaRPr>
          </a:p>
          <a:p>
            <a:pPr fontAlgn="base"/>
            <a:endParaRPr lang="en-US" sz="4000" dirty="0">
              <a:solidFill>
                <a:schemeClr val="bg1"/>
              </a:solidFill>
            </a:endParaRPr>
          </a:p>
        </p:txBody>
      </p:sp>
      <p:sp>
        <p:nvSpPr>
          <p:cNvPr id="21" name="TextBox 20"/>
          <p:cNvSpPr txBox="1"/>
          <p:nvPr/>
        </p:nvSpPr>
        <p:spPr>
          <a:xfrm>
            <a:off x="4172563" y="3876259"/>
            <a:ext cx="6465940" cy="2246769"/>
          </a:xfrm>
          <a:prstGeom prst="rect">
            <a:avLst/>
          </a:prstGeom>
          <a:noFill/>
        </p:spPr>
        <p:txBody>
          <a:bodyPr wrap="square" rtlCol="0">
            <a:spAutoFit/>
          </a:bodyPr>
          <a:lstStyle/>
          <a:p>
            <a:pPr fontAlgn="base"/>
            <a:r>
              <a:rPr lang="en-US" sz="2000" dirty="0">
                <a:solidFill>
                  <a:schemeClr val="bg1"/>
                </a:solidFill>
              </a:rPr>
              <a:t>“So also </a:t>
            </a:r>
            <a:r>
              <a:rPr lang="en-US" sz="2000" i="1" dirty="0">
                <a:solidFill>
                  <a:schemeClr val="bg1"/>
                </a:solidFill>
              </a:rPr>
              <a:t>is</a:t>
            </a:r>
            <a:r>
              <a:rPr lang="en-US" sz="2000" dirty="0">
                <a:solidFill>
                  <a:schemeClr val="bg1"/>
                </a:solidFill>
              </a:rPr>
              <a:t> the resurrection of the dead. It is sown in</a:t>
            </a:r>
            <a:r>
              <a:rPr lang="en-US" sz="2000" baseline="30000" dirty="0">
                <a:solidFill>
                  <a:schemeClr val="bg1"/>
                </a:solidFill>
              </a:rPr>
              <a:t> </a:t>
            </a:r>
            <a:r>
              <a:rPr lang="en-US" sz="2000" dirty="0">
                <a:solidFill>
                  <a:schemeClr val="bg1"/>
                </a:solidFill>
              </a:rPr>
              <a:t>corruption; it is raised in incorruption:</a:t>
            </a:r>
          </a:p>
          <a:p>
            <a:pPr fontAlgn="base"/>
            <a:r>
              <a:rPr lang="en-US" sz="2000" dirty="0">
                <a:solidFill>
                  <a:schemeClr val="bg1"/>
                </a:solidFill>
              </a:rPr>
              <a:t>It is sown in </a:t>
            </a:r>
            <a:r>
              <a:rPr lang="en-US" sz="2000" dirty="0" err="1">
                <a:solidFill>
                  <a:schemeClr val="bg1"/>
                </a:solidFill>
              </a:rPr>
              <a:t>dishonour</a:t>
            </a:r>
            <a:r>
              <a:rPr lang="en-US" sz="2000" dirty="0">
                <a:solidFill>
                  <a:schemeClr val="bg1"/>
                </a:solidFill>
              </a:rPr>
              <a:t>; it is raised in glory: it is sown in weakness; it is raised in power:</a:t>
            </a:r>
          </a:p>
          <a:p>
            <a:pPr fontAlgn="base"/>
            <a:r>
              <a:rPr lang="en-US" sz="2000" dirty="0">
                <a:solidFill>
                  <a:schemeClr val="bg1"/>
                </a:solidFill>
              </a:rPr>
              <a:t> It is sown a natural body; it is raised a spiritual body. There is a natural body, and there is a spiritual body.”</a:t>
            </a:r>
          </a:p>
          <a:p>
            <a:pPr fontAlgn="base"/>
            <a:r>
              <a:rPr lang="en-US" sz="2000" dirty="0">
                <a:solidFill>
                  <a:schemeClr val="bg1"/>
                </a:solidFill>
              </a:rPr>
              <a:t>1 Corinthian 15:42-44</a:t>
            </a:r>
          </a:p>
        </p:txBody>
      </p:sp>
      <p:grpSp>
        <p:nvGrpSpPr>
          <p:cNvPr id="68" name="Group 94">
            <a:extLst>
              <a:ext uri="{FF2B5EF4-FFF2-40B4-BE49-F238E27FC236}">
                <a16:creationId xmlns:a16="http://schemas.microsoft.com/office/drawing/2014/main" id="{6144E48F-6584-443A-8CF8-388DBDB7D0FD}"/>
              </a:ext>
            </a:extLst>
          </p:cNvPr>
          <p:cNvGrpSpPr/>
          <p:nvPr/>
        </p:nvGrpSpPr>
        <p:grpSpPr>
          <a:xfrm>
            <a:off x="2619066" y="3534740"/>
            <a:ext cx="1327146" cy="2891283"/>
            <a:chOff x="4405860" y="139189"/>
            <a:chExt cx="2861871" cy="6475262"/>
          </a:xfrm>
        </p:grpSpPr>
        <p:grpSp>
          <p:nvGrpSpPr>
            <p:cNvPr id="69" name="Group 86">
              <a:extLst>
                <a:ext uri="{FF2B5EF4-FFF2-40B4-BE49-F238E27FC236}">
                  <a16:creationId xmlns:a16="http://schemas.microsoft.com/office/drawing/2014/main" id="{5089DB35-4318-4410-B21E-51E194615621}"/>
                </a:ext>
              </a:extLst>
            </p:cNvPr>
            <p:cNvGrpSpPr/>
            <p:nvPr/>
          </p:nvGrpSpPr>
          <p:grpSpPr>
            <a:xfrm rot="2107423">
              <a:off x="4802579" y="139189"/>
              <a:ext cx="743864" cy="1806453"/>
              <a:chOff x="7696200" y="914400"/>
              <a:chExt cx="685800" cy="2438400"/>
            </a:xfrm>
          </p:grpSpPr>
          <p:sp>
            <p:nvSpPr>
              <p:cNvPr id="109" name="Moon 108">
                <a:extLst>
                  <a:ext uri="{FF2B5EF4-FFF2-40B4-BE49-F238E27FC236}">
                    <a16:creationId xmlns:a16="http://schemas.microsoft.com/office/drawing/2014/main" id="{48C38CDE-0F71-4887-9D8B-738AA00F5080}"/>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a:extLst>
                  <a:ext uri="{FF2B5EF4-FFF2-40B4-BE49-F238E27FC236}">
                    <a16:creationId xmlns:a16="http://schemas.microsoft.com/office/drawing/2014/main" id="{794C3B2B-FBF4-4EC3-911B-A11A133E1EEC}"/>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a:extLst>
                  <a:ext uri="{FF2B5EF4-FFF2-40B4-BE49-F238E27FC236}">
                    <a16:creationId xmlns:a16="http://schemas.microsoft.com/office/drawing/2014/main" id="{B4F33DB2-8F29-4267-9EAE-39F950436398}"/>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1CA4E80-AE60-419E-9DE1-049923A6ACD9}"/>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7">
              <a:extLst>
                <a:ext uri="{FF2B5EF4-FFF2-40B4-BE49-F238E27FC236}">
                  <a16:creationId xmlns:a16="http://schemas.microsoft.com/office/drawing/2014/main" id="{204E7EBA-EF7C-4EFE-B752-6A0611CD0361}"/>
                </a:ext>
              </a:extLst>
            </p:cNvPr>
            <p:cNvGrpSpPr/>
            <p:nvPr/>
          </p:nvGrpSpPr>
          <p:grpSpPr>
            <a:xfrm rot="19262140" flipH="1">
              <a:off x="6126313" y="231425"/>
              <a:ext cx="743864" cy="1645187"/>
              <a:chOff x="7696200" y="914400"/>
              <a:chExt cx="685800" cy="2438400"/>
            </a:xfrm>
          </p:grpSpPr>
          <p:sp>
            <p:nvSpPr>
              <p:cNvPr id="105" name="Moon 104">
                <a:extLst>
                  <a:ext uri="{FF2B5EF4-FFF2-40B4-BE49-F238E27FC236}">
                    <a16:creationId xmlns:a16="http://schemas.microsoft.com/office/drawing/2014/main" id="{42B71955-EC95-4522-ABF3-7089D360E45B}"/>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64359B56-A261-4E60-BC88-A560FB82C8A6}"/>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a:extLst>
                  <a:ext uri="{FF2B5EF4-FFF2-40B4-BE49-F238E27FC236}">
                    <a16:creationId xmlns:a16="http://schemas.microsoft.com/office/drawing/2014/main" id="{E256EA82-6033-466B-8B60-E5FF330C4739}"/>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039C35B-6303-468F-BDE7-07EDB7C14C40}"/>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7">
              <a:extLst>
                <a:ext uri="{FF2B5EF4-FFF2-40B4-BE49-F238E27FC236}">
                  <a16:creationId xmlns:a16="http://schemas.microsoft.com/office/drawing/2014/main" id="{EE775663-62CB-451D-942E-6AB67831A7E3}"/>
                </a:ext>
              </a:extLst>
            </p:cNvPr>
            <p:cNvGrpSpPr/>
            <p:nvPr/>
          </p:nvGrpSpPr>
          <p:grpSpPr>
            <a:xfrm rot="562843">
              <a:off x="5697438" y="5840305"/>
              <a:ext cx="666047" cy="774146"/>
              <a:chOff x="6106804" y="4039302"/>
              <a:chExt cx="666047" cy="774146"/>
            </a:xfrm>
          </p:grpSpPr>
          <p:sp>
            <p:nvSpPr>
              <p:cNvPr id="102" name="Oval 101">
                <a:extLst>
                  <a:ext uri="{FF2B5EF4-FFF2-40B4-BE49-F238E27FC236}">
                    <a16:creationId xmlns:a16="http://schemas.microsoft.com/office/drawing/2014/main" id="{7886753D-5058-413C-8CEA-57DB363D9F55}"/>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2750A02-AB07-409B-9BC4-2A5E54A08489}"/>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48F290C-5C37-4826-83CF-7D98621DE69E}"/>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47">
              <a:extLst>
                <a:ext uri="{FF2B5EF4-FFF2-40B4-BE49-F238E27FC236}">
                  <a16:creationId xmlns:a16="http://schemas.microsoft.com/office/drawing/2014/main" id="{A2DC52D7-89D7-447F-B09A-91FB66E047B7}"/>
                </a:ext>
              </a:extLst>
            </p:cNvPr>
            <p:cNvGrpSpPr/>
            <p:nvPr/>
          </p:nvGrpSpPr>
          <p:grpSpPr>
            <a:xfrm rot="2613352">
              <a:off x="5128037" y="5761712"/>
              <a:ext cx="666047" cy="774146"/>
              <a:chOff x="6106804" y="4039302"/>
              <a:chExt cx="666047" cy="774146"/>
            </a:xfrm>
          </p:grpSpPr>
          <p:sp>
            <p:nvSpPr>
              <p:cNvPr id="99" name="Oval 98">
                <a:extLst>
                  <a:ext uri="{FF2B5EF4-FFF2-40B4-BE49-F238E27FC236}">
                    <a16:creationId xmlns:a16="http://schemas.microsoft.com/office/drawing/2014/main" id="{695C6CB3-175F-4B76-A27F-9364B90D1FF8}"/>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1730C86-17EE-4DF7-8974-34B38374F69A}"/>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3E26DBCD-0813-48D0-AA6A-AD6198AE2624}"/>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C0E6F8E7-DD4A-403C-969D-C7E8E6912C32}"/>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64790EC-FE22-4EAF-B85B-F280D9C3FA05}"/>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158EAE42-A0CE-4415-A317-B241D1857FFE}"/>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2DB40C01-54C6-46AA-BD38-86675FC61253}"/>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0078C402-1607-49B7-874E-C210B4F936D9}"/>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09EA66DC-850F-4049-9027-935D9E7A496D}"/>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A26E1F55-3429-4AF6-B331-4E29E4BCBFB5}"/>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81339CE0-F62C-46F1-A853-EE8FAF5D206A}"/>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8E47702-5205-4019-9CC6-0359C8AC7C58}"/>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5BFD371-ED28-476F-9379-2F24EF8F2596}"/>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57">
              <a:extLst>
                <a:ext uri="{FF2B5EF4-FFF2-40B4-BE49-F238E27FC236}">
                  <a16:creationId xmlns:a16="http://schemas.microsoft.com/office/drawing/2014/main" id="{14F3C8B5-0609-429A-B24D-5023F781B2A6}"/>
                </a:ext>
              </a:extLst>
            </p:cNvPr>
            <p:cNvGrpSpPr/>
            <p:nvPr/>
          </p:nvGrpSpPr>
          <p:grpSpPr>
            <a:xfrm>
              <a:off x="4953000" y="5334000"/>
              <a:ext cx="1828800" cy="609600"/>
              <a:chOff x="1371600" y="3962400"/>
              <a:chExt cx="6705600" cy="2057400"/>
            </a:xfrm>
          </p:grpSpPr>
          <p:grpSp>
            <p:nvGrpSpPr>
              <p:cNvPr id="87" name="Group 195">
                <a:extLst>
                  <a:ext uri="{FF2B5EF4-FFF2-40B4-BE49-F238E27FC236}">
                    <a16:creationId xmlns:a16="http://schemas.microsoft.com/office/drawing/2014/main" id="{BA93B499-33E6-4074-BDA1-8AEC27C728CD}"/>
                  </a:ext>
                </a:extLst>
              </p:cNvPr>
              <p:cNvGrpSpPr/>
              <p:nvPr/>
            </p:nvGrpSpPr>
            <p:grpSpPr>
              <a:xfrm>
                <a:off x="1371600" y="3962400"/>
                <a:ext cx="1676400" cy="2057400"/>
                <a:chOff x="1371600" y="3962400"/>
                <a:chExt cx="1676400" cy="2057400"/>
              </a:xfrm>
            </p:grpSpPr>
            <p:sp>
              <p:nvSpPr>
                <p:cNvPr id="97" name="Right Arrow Callout 111">
                  <a:extLst>
                    <a:ext uri="{FF2B5EF4-FFF2-40B4-BE49-F238E27FC236}">
                      <a16:creationId xmlns:a16="http://schemas.microsoft.com/office/drawing/2014/main" id="{2CF3940E-D9EA-4FED-BA03-50236463B250}"/>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112">
                  <a:extLst>
                    <a:ext uri="{FF2B5EF4-FFF2-40B4-BE49-F238E27FC236}">
                      <a16:creationId xmlns:a16="http://schemas.microsoft.com/office/drawing/2014/main" id="{ECC44456-D2C1-4C0C-BC4A-F1B52C3FD08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96">
                <a:extLst>
                  <a:ext uri="{FF2B5EF4-FFF2-40B4-BE49-F238E27FC236}">
                    <a16:creationId xmlns:a16="http://schemas.microsoft.com/office/drawing/2014/main" id="{457360A9-F5C1-4D89-A812-A909BDC8A136}"/>
                  </a:ext>
                </a:extLst>
              </p:cNvPr>
              <p:cNvGrpSpPr/>
              <p:nvPr/>
            </p:nvGrpSpPr>
            <p:grpSpPr>
              <a:xfrm>
                <a:off x="3048000" y="3962400"/>
                <a:ext cx="1676400" cy="2057400"/>
                <a:chOff x="1371600" y="3962400"/>
                <a:chExt cx="1676400" cy="2057400"/>
              </a:xfrm>
            </p:grpSpPr>
            <p:sp>
              <p:nvSpPr>
                <p:cNvPr id="95" name="Right Arrow Callout 109">
                  <a:extLst>
                    <a:ext uri="{FF2B5EF4-FFF2-40B4-BE49-F238E27FC236}">
                      <a16:creationId xmlns:a16="http://schemas.microsoft.com/office/drawing/2014/main" id="{DCB6676C-64A1-4FB1-98DC-42C8C27AEEB1}"/>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110">
                  <a:extLst>
                    <a:ext uri="{FF2B5EF4-FFF2-40B4-BE49-F238E27FC236}">
                      <a16:creationId xmlns:a16="http://schemas.microsoft.com/office/drawing/2014/main" id="{6F245ABA-FE22-45DF-9618-E2742667EA53}"/>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99">
                <a:extLst>
                  <a:ext uri="{FF2B5EF4-FFF2-40B4-BE49-F238E27FC236}">
                    <a16:creationId xmlns:a16="http://schemas.microsoft.com/office/drawing/2014/main" id="{48463311-ACED-4FA1-820E-501BF00D8F46}"/>
                  </a:ext>
                </a:extLst>
              </p:cNvPr>
              <p:cNvGrpSpPr/>
              <p:nvPr/>
            </p:nvGrpSpPr>
            <p:grpSpPr>
              <a:xfrm>
                <a:off x="4724400" y="3962400"/>
                <a:ext cx="1676400" cy="2057400"/>
                <a:chOff x="1371600" y="3962400"/>
                <a:chExt cx="1676400" cy="2057400"/>
              </a:xfrm>
            </p:grpSpPr>
            <p:sp>
              <p:nvSpPr>
                <p:cNvPr id="93" name="Right Arrow Callout 107">
                  <a:extLst>
                    <a:ext uri="{FF2B5EF4-FFF2-40B4-BE49-F238E27FC236}">
                      <a16:creationId xmlns:a16="http://schemas.microsoft.com/office/drawing/2014/main" id="{CC3E3D0D-C1C2-46A2-BC5B-086A4957C19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108">
                  <a:extLst>
                    <a:ext uri="{FF2B5EF4-FFF2-40B4-BE49-F238E27FC236}">
                      <a16:creationId xmlns:a16="http://schemas.microsoft.com/office/drawing/2014/main" id="{E34FC911-745A-4D59-BDE1-6B9668DE9DAB}"/>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02">
                <a:extLst>
                  <a:ext uri="{FF2B5EF4-FFF2-40B4-BE49-F238E27FC236}">
                    <a16:creationId xmlns:a16="http://schemas.microsoft.com/office/drawing/2014/main" id="{7357F3FE-6282-4455-A5F8-A29B6A4011EE}"/>
                  </a:ext>
                </a:extLst>
              </p:cNvPr>
              <p:cNvGrpSpPr/>
              <p:nvPr/>
            </p:nvGrpSpPr>
            <p:grpSpPr>
              <a:xfrm>
                <a:off x="6400800" y="3962400"/>
                <a:ext cx="1676400" cy="2057400"/>
                <a:chOff x="1371600" y="3962400"/>
                <a:chExt cx="1676400" cy="2057400"/>
              </a:xfrm>
            </p:grpSpPr>
            <p:sp>
              <p:nvSpPr>
                <p:cNvPr id="91" name="Right Arrow Callout 105">
                  <a:extLst>
                    <a:ext uri="{FF2B5EF4-FFF2-40B4-BE49-F238E27FC236}">
                      <a16:creationId xmlns:a16="http://schemas.microsoft.com/office/drawing/2014/main" id="{2B8B4DDA-13AC-4C73-8F41-E0C9097CF45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106">
                  <a:extLst>
                    <a:ext uri="{FF2B5EF4-FFF2-40B4-BE49-F238E27FC236}">
                      <a16:creationId xmlns:a16="http://schemas.microsoft.com/office/drawing/2014/main" id="{38D0C9FE-2A4D-4284-9DAF-BB7F4E5FD5B4}"/>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Cloud 83">
              <a:extLst>
                <a:ext uri="{FF2B5EF4-FFF2-40B4-BE49-F238E27FC236}">
                  <a16:creationId xmlns:a16="http://schemas.microsoft.com/office/drawing/2014/main" id="{70DD5108-15E2-42ED-96D8-C54B5BFCC998}"/>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elay 84">
              <a:extLst>
                <a:ext uri="{FF2B5EF4-FFF2-40B4-BE49-F238E27FC236}">
                  <a16:creationId xmlns:a16="http://schemas.microsoft.com/office/drawing/2014/main" id="{19567C71-DF4C-4FD3-A067-7D4EEE441084}"/>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C63737C-F01F-43C5-B6DB-DE13E3059459}"/>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BD01B215-F34F-4CE5-8CDC-7A0C5DAE4635}"/>
              </a:ext>
            </a:extLst>
          </p:cNvPr>
          <p:cNvPicPr>
            <a:picLocks noChangeAspect="1"/>
          </p:cNvPicPr>
          <p:nvPr/>
        </p:nvPicPr>
        <p:blipFill rotWithShape="1">
          <a:blip r:embed="rId2">
            <a:extLst>
              <a:ext uri="{28A0092B-C50C-407E-A947-70E740481C1C}">
                <a14:useLocalDpi xmlns:a14="http://schemas.microsoft.com/office/drawing/2010/main" val="0"/>
              </a:ext>
            </a:extLst>
          </a:blip>
          <a:srcRect t="3441" b="6606"/>
          <a:stretch/>
        </p:blipFill>
        <p:spPr>
          <a:xfrm>
            <a:off x="9986141" y="152400"/>
            <a:ext cx="1823086" cy="1197765"/>
          </a:xfrm>
          <a:prstGeom prst="rect">
            <a:avLst/>
          </a:prstGeom>
        </p:spPr>
      </p:pic>
    </p:spTree>
    <p:extLst>
      <p:ext uri="{BB962C8B-B14F-4D97-AF65-F5344CB8AC3E}">
        <p14:creationId xmlns:p14="http://schemas.microsoft.com/office/powerpoint/2010/main" val="5790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606" y="6371815"/>
            <a:ext cx="2819400" cy="369332"/>
          </a:xfrm>
          <a:prstGeom prst="rect">
            <a:avLst/>
          </a:prstGeom>
          <a:noFill/>
        </p:spPr>
        <p:txBody>
          <a:bodyPr wrap="square" rtlCol="0">
            <a:spAutoFit/>
          </a:bodyPr>
          <a:lstStyle/>
          <a:p>
            <a:r>
              <a:rPr lang="en-US" dirty="0">
                <a:solidFill>
                  <a:schemeClr val="bg1"/>
                </a:solidFill>
              </a:rPr>
              <a:t>3 Nephi 9:15</a:t>
            </a:r>
          </a:p>
        </p:txBody>
      </p:sp>
      <p:sp>
        <p:nvSpPr>
          <p:cNvPr id="11" name="TextBox 10"/>
          <p:cNvSpPr txBox="1"/>
          <p:nvPr/>
        </p:nvSpPr>
        <p:spPr>
          <a:xfrm>
            <a:off x="3978991" y="957240"/>
            <a:ext cx="7223023" cy="3970318"/>
          </a:xfrm>
          <a:prstGeom prst="rect">
            <a:avLst/>
          </a:prstGeom>
          <a:noFill/>
        </p:spPr>
        <p:txBody>
          <a:bodyPr wrap="square" rtlCol="0">
            <a:spAutoFit/>
          </a:bodyPr>
          <a:lstStyle/>
          <a:p>
            <a:pPr fontAlgn="base"/>
            <a:r>
              <a:rPr lang="en-US" dirty="0">
                <a:solidFill>
                  <a:schemeClr val="bg1"/>
                </a:solidFill>
              </a:rPr>
              <a:t>“[Jesus Christ] acts as the Father in that he is the Creator of heaven and earth. …</a:t>
            </a:r>
          </a:p>
          <a:p>
            <a:pPr fontAlgn="base"/>
            <a:endParaRPr lang="en-US" dirty="0">
              <a:solidFill>
                <a:schemeClr val="bg1"/>
              </a:solidFill>
            </a:endParaRPr>
          </a:p>
          <a:p>
            <a:pPr fontAlgn="base"/>
            <a:r>
              <a:rPr lang="en-US" dirty="0">
                <a:solidFill>
                  <a:schemeClr val="bg1"/>
                </a:solidFill>
              </a:rPr>
              <a:t>“… The Savior himself made this triumphant announcement as he appeared to the Nephites in the New World:</a:t>
            </a:r>
          </a:p>
          <a:p>
            <a:pPr fontAlgn="base"/>
            <a:endParaRPr lang="en-US" dirty="0">
              <a:solidFill>
                <a:schemeClr val="bg1"/>
              </a:solidFill>
            </a:endParaRPr>
          </a:p>
          <a:p>
            <a:pPr fontAlgn="base"/>
            <a:r>
              <a:rPr lang="en-US" dirty="0">
                <a:solidFill>
                  <a:schemeClr val="bg1"/>
                </a:solidFill>
              </a:rPr>
              <a:t>“‘Behold, I am Jesus Christ the Son of God. I created the heavens and the earth, and all things that in them are. I was with the Father from the beginning. I am in the Father, and the Father in me; and in me hath the Father glorified his name’.</a:t>
            </a:r>
          </a:p>
          <a:p>
            <a:pPr fontAlgn="base"/>
            <a:endParaRPr lang="en-US" dirty="0">
              <a:solidFill>
                <a:schemeClr val="bg1"/>
              </a:solidFill>
            </a:endParaRPr>
          </a:p>
          <a:p>
            <a:pPr fontAlgn="base"/>
            <a:r>
              <a:rPr lang="en-US" dirty="0">
                <a:solidFill>
                  <a:schemeClr val="bg1"/>
                </a:solidFill>
              </a:rPr>
              <a:t>“Clearly, Christ—under the direction of his Father—is the Father of creation, the Creator of heaven and earth and all things that in them are.” Jeffrey R. Holland</a:t>
            </a:r>
            <a:endParaRPr lang="en-US" sz="4000" dirty="0">
              <a:solidFill>
                <a:schemeClr val="bg1"/>
              </a:solidFill>
            </a:endParaRPr>
          </a:p>
        </p:txBody>
      </p:sp>
      <p:pic>
        <p:nvPicPr>
          <p:cNvPr id="3" name="Picture 2">
            <a:extLst>
              <a:ext uri="{FF2B5EF4-FFF2-40B4-BE49-F238E27FC236}">
                <a16:creationId xmlns:a16="http://schemas.microsoft.com/office/drawing/2014/main" id="{9B5AFAA3-3FE9-43C3-B25B-22E36B3F3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229" y="4866186"/>
            <a:ext cx="1353242" cy="1690295"/>
          </a:xfrm>
          <a:prstGeom prst="rect">
            <a:avLst/>
          </a:prstGeom>
        </p:spPr>
      </p:pic>
      <p:pic>
        <p:nvPicPr>
          <p:cNvPr id="10" name="Picture 9">
            <a:extLst>
              <a:ext uri="{FF2B5EF4-FFF2-40B4-BE49-F238E27FC236}">
                <a16:creationId xmlns:a16="http://schemas.microsoft.com/office/drawing/2014/main" id="{659C6D82-486D-4AED-A0C2-4CCDA1699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8" y="337066"/>
            <a:ext cx="3133725" cy="4629150"/>
          </a:xfrm>
          <a:prstGeom prst="rect">
            <a:avLst/>
          </a:prstGeom>
        </p:spPr>
      </p:pic>
    </p:spTree>
    <p:extLst>
      <p:ext uri="{BB962C8B-B14F-4D97-AF65-F5344CB8AC3E}">
        <p14:creationId xmlns:p14="http://schemas.microsoft.com/office/powerpoint/2010/main" val="42527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4239"/>
            <a:ext cx="93726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The Silence</a:t>
            </a:r>
          </a:p>
        </p:txBody>
      </p:sp>
      <p:sp>
        <p:nvSpPr>
          <p:cNvPr id="2" name="TextBox 1"/>
          <p:cNvSpPr txBox="1"/>
          <p:nvPr/>
        </p:nvSpPr>
        <p:spPr>
          <a:xfrm>
            <a:off x="5181600" y="2461623"/>
            <a:ext cx="5715000" cy="3046988"/>
          </a:xfrm>
          <a:prstGeom prst="rect">
            <a:avLst/>
          </a:prstGeom>
          <a:noFill/>
        </p:spPr>
        <p:txBody>
          <a:bodyPr wrap="square" rtlCol="0">
            <a:spAutoFit/>
          </a:bodyPr>
          <a:lstStyle/>
          <a:p>
            <a:r>
              <a:rPr lang="en-US" sz="3200" i="1" dirty="0">
                <a:solidFill>
                  <a:schemeClr val="bg1"/>
                </a:solidFill>
              </a:rPr>
              <a:t>“Now, when </a:t>
            </a:r>
            <a:r>
              <a:rPr lang="en-US" sz="3200" i="1" dirty="0" err="1">
                <a:solidFill>
                  <a:schemeClr val="bg1"/>
                </a:solidFill>
              </a:rPr>
              <a:t>Amulek</a:t>
            </a:r>
            <a:r>
              <a:rPr lang="en-US" sz="3200" i="1" dirty="0">
                <a:solidFill>
                  <a:schemeClr val="bg1"/>
                </a:solidFill>
              </a:rPr>
              <a:t> had finished these words the people began to be astonished, and also </a:t>
            </a:r>
            <a:r>
              <a:rPr lang="en-US" sz="3200" i="1" dirty="0" err="1">
                <a:solidFill>
                  <a:schemeClr val="bg1"/>
                </a:solidFill>
              </a:rPr>
              <a:t>Zeezrom</a:t>
            </a:r>
            <a:r>
              <a:rPr lang="en-US" sz="3200" i="1" dirty="0">
                <a:solidFill>
                  <a:schemeClr val="bg1"/>
                </a:solidFill>
              </a:rPr>
              <a:t> began to tremble. And thus ended the words of Amulek, or this is all that I have written?”</a:t>
            </a:r>
          </a:p>
        </p:txBody>
      </p:sp>
      <p:sp>
        <p:nvSpPr>
          <p:cNvPr id="9" name="TextBox 8"/>
          <p:cNvSpPr txBox="1"/>
          <p:nvPr/>
        </p:nvSpPr>
        <p:spPr>
          <a:xfrm>
            <a:off x="266700" y="6488668"/>
            <a:ext cx="2819400" cy="369332"/>
          </a:xfrm>
          <a:prstGeom prst="rect">
            <a:avLst/>
          </a:prstGeom>
          <a:noFill/>
        </p:spPr>
        <p:txBody>
          <a:bodyPr wrap="square" rtlCol="0">
            <a:spAutoFit/>
          </a:bodyPr>
          <a:lstStyle/>
          <a:p>
            <a:r>
              <a:rPr lang="en-US" dirty="0">
                <a:solidFill>
                  <a:schemeClr val="bg1"/>
                </a:solidFill>
              </a:rPr>
              <a:t>Alma 11:46</a:t>
            </a:r>
          </a:p>
        </p:txBody>
      </p:sp>
      <p:grpSp>
        <p:nvGrpSpPr>
          <p:cNvPr id="10" name="Group 9">
            <a:extLst>
              <a:ext uri="{FF2B5EF4-FFF2-40B4-BE49-F238E27FC236}">
                <a16:creationId xmlns:a16="http://schemas.microsoft.com/office/drawing/2014/main" id="{990683FF-248B-4E74-8B0D-84C558718252}"/>
              </a:ext>
            </a:extLst>
          </p:cNvPr>
          <p:cNvGrpSpPr/>
          <p:nvPr/>
        </p:nvGrpSpPr>
        <p:grpSpPr>
          <a:xfrm>
            <a:off x="720212" y="1399309"/>
            <a:ext cx="3678494" cy="4800114"/>
            <a:chOff x="720212" y="1399309"/>
            <a:chExt cx="3678494" cy="4800114"/>
          </a:xfrm>
        </p:grpSpPr>
        <p:pic>
          <p:nvPicPr>
            <p:cNvPr id="4" name="Picture 3">
              <a:extLst>
                <a:ext uri="{FF2B5EF4-FFF2-40B4-BE49-F238E27FC236}">
                  <a16:creationId xmlns:a16="http://schemas.microsoft.com/office/drawing/2014/main" id="{234C20BA-60CE-48D6-B277-912FB60B2A75}"/>
                </a:ext>
              </a:extLst>
            </p:cNvPr>
            <p:cNvPicPr>
              <a:picLocks noChangeAspect="1"/>
            </p:cNvPicPr>
            <p:nvPr/>
          </p:nvPicPr>
          <p:blipFill rotWithShape="1">
            <a:blip r:embed="rId2">
              <a:extLst>
                <a:ext uri="{28A0092B-C50C-407E-A947-70E740481C1C}">
                  <a14:useLocalDpi xmlns:a14="http://schemas.microsoft.com/office/drawing/2010/main" val="0"/>
                </a:ext>
              </a:extLst>
            </a:blip>
            <a:srcRect t="5911" r="3932"/>
            <a:stretch/>
          </p:blipFill>
          <p:spPr>
            <a:xfrm>
              <a:off x="720212" y="1399309"/>
              <a:ext cx="3678494" cy="4569282"/>
            </a:xfrm>
            <a:prstGeom prst="rect">
              <a:avLst/>
            </a:prstGeom>
          </p:spPr>
        </p:pic>
        <p:sp>
          <p:nvSpPr>
            <p:cNvPr id="11" name="TextBox 10">
              <a:extLst>
                <a:ext uri="{FF2B5EF4-FFF2-40B4-BE49-F238E27FC236}">
                  <a16:creationId xmlns:a16="http://schemas.microsoft.com/office/drawing/2014/main" id="{5502FFEA-45EB-4182-991A-57B7FC445F94}"/>
                </a:ext>
              </a:extLst>
            </p:cNvPr>
            <p:cNvSpPr txBox="1"/>
            <p:nvPr/>
          </p:nvSpPr>
          <p:spPr>
            <a:xfrm>
              <a:off x="720212" y="5968591"/>
              <a:ext cx="2819400"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69114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EC38F8-62A5-454E-86D7-6418EC195701}"/>
              </a:ext>
            </a:extLst>
          </p:cNvPr>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142" y="291491"/>
            <a:ext cx="11841828"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Resurrected Perfect Form (1:51)</a:t>
            </a:r>
          </a:p>
          <a:p>
            <a:endParaRPr lang="en-US" dirty="0">
              <a:solidFill>
                <a:schemeClr val="bg1"/>
              </a:solidFill>
            </a:endParaRPr>
          </a:p>
          <a:p>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pg. 191-192</a:t>
            </a:r>
          </a:p>
          <a:p>
            <a:endParaRPr lang="en-US" dirty="0">
              <a:solidFill>
                <a:schemeClr val="bg1"/>
              </a:solidFill>
            </a:endParaRPr>
          </a:p>
          <a:p>
            <a:r>
              <a:rPr lang="en-US" dirty="0">
                <a:solidFill>
                  <a:schemeClr val="bg1"/>
                </a:solidFill>
              </a:rPr>
              <a:t>Hugh W. </a:t>
            </a:r>
            <a:r>
              <a:rPr lang="en-US" dirty="0" err="1">
                <a:solidFill>
                  <a:schemeClr val="bg1"/>
                </a:solidFill>
              </a:rPr>
              <a:t>Nibley</a:t>
            </a:r>
            <a:r>
              <a:rPr lang="en-US" dirty="0">
                <a:solidFill>
                  <a:schemeClr val="bg1"/>
                </a:solidFill>
              </a:rPr>
              <a:t>, </a:t>
            </a:r>
            <a:r>
              <a:rPr lang="en-US" u="sng" dirty="0">
                <a:solidFill>
                  <a:schemeClr val="bg1"/>
                </a:solidFill>
              </a:rPr>
              <a:t>Teachings of the Book of Mormon</a:t>
            </a:r>
            <a:r>
              <a:rPr lang="en-US" dirty="0">
                <a:solidFill>
                  <a:schemeClr val="bg1"/>
                </a:solidFill>
              </a:rPr>
              <a:t>, Semester 2, p. 316]  Notes on John Welch, a teacher at BYU Law School</a:t>
            </a:r>
          </a:p>
          <a:p>
            <a:endParaRPr lang="en-US" dirty="0">
              <a:solidFill>
                <a:schemeClr val="bg1"/>
              </a:solidFill>
            </a:endParaRPr>
          </a:p>
          <a:p>
            <a:r>
              <a:rPr lang="en-US" dirty="0">
                <a:solidFill>
                  <a:schemeClr val="bg1"/>
                </a:solidFill>
              </a:rPr>
              <a:t>President Boyd K. Packer (“Counsel to Youth,” </a:t>
            </a:r>
            <a:r>
              <a:rPr lang="en-US" i="1" dirty="0">
                <a:solidFill>
                  <a:schemeClr val="bg1"/>
                </a:solidFill>
              </a:rPr>
              <a:t>Ensign</a:t>
            </a:r>
            <a:r>
              <a:rPr lang="en-US" dirty="0">
                <a:solidFill>
                  <a:schemeClr val="bg1"/>
                </a:solidFill>
              </a:rPr>
              <a:t> or</a:t>
            </a:r>
            <a:r>
              <a:rPr lang="en-US" i="1" dirty="0">
                <a:solidFill>
                  <a:schemeClr val="bg1"/>
                </a:solidFill>
              </a:rPr>
              <a:t> </a:t>
            </a:r>
            <a:r>
              <a:rPr lang="en-US" i="1" dirty="0" err="1">
                <a:solidFill>
                  <a:schemeClr val="bg1"/>
                </a:solidFill>
              </a:rPr>
              <a:t>Liahona</a:t>
            </a:r>
            <a:r>
              <a:rPr lang="en-US" i="1" dirty="0">
                <a:solidFill>
                  <a:schemeClr val="bg1"/>
                </a:solidFill>
              </a:rPr>
              <a:t>,</a:t>
            </a:r>
            <a:r>
              <a:rPr lang="en-US" dirty="0">
                <a:solidFill>
                  <a:schemeClr val="bg1"/>
                </a:solidFill>
              </a:rPr>
              <a:t> Nov. 2011, 18).</a:t>
            </a:r>
          </a:p>
          <a:p>
            <a:endParaRPr lang="en-US" dirty="0">
              <a:solidFill>
                <a:schemeClr val="bg1"/>
              </a:solidFill>
            </a:endParaRPr>
          </a:p>
          <a:p>
            <a:r>
              <a:rPr lang="en-US" dirty="0">
                <a:solidFill>
                  <a:schemeClr val="bg1"/>
                </a:solidFill>
              </a:rPr>
              <a:t>President Dieter F. Uchtdorf: (“Point of Safe Return,” </a:t>
            </a:r>
            <a:r>
              <a:rPr lang="en-US" i="1" dirty="0">
                <a:solidFill>
                  <a:schemeClr val="bg1"/>
                </a:solidFill>
              </a:rPr>
              <a:t>Ensign</a:t>
            </a:r>
            <a:r>
              <a:rPr lang="en-US" dirty="0">
                <a:solidFill>
                  <a:schemeClr val="bg1"/>
                </a:solidFill>
              </a:rPr>
              <a:t> or</a:t>
            </a:r>
            <a:r>
              <a:rPr lang="en-US" i="1" dirty="0">
                <a:solidFill>
                  <a:schemeClr val="bg1"/>
                </a:solidFill>
              </a:rPr>
              <a:t> Liahona, </a:t>
            </a:r>
            <a:r>
              <a:rPr lang="en-US" dirty="0">
                <a:solidFill>
                  <a:schemeClr val="bg1"/>
                </a:solidFill>
              </a:rPr>
              <a:t>May 2007, 100). </a:t>
            </a:r>
            <a:r>
              <a:rPr lang="en-US" i="1" dirty="0">
                <a:solidFill>
                  <a:schemeClr val="bg1"/>
                </a:solidFill>
              </a:rPr>
              <a:t>Lectures on Faith</a:t>
            </a:r>
            <a:r>
              <a:rPr lang="en-US" dirty="0">
                <a:solidFill>
                  <a:schemeClr val="bg1"/>
                </a:solidFill>
              </a:rPr>
              <a:t> [1985], 38</a:t>
            </a:r>
          </a:p>
          <a:p>
            <a:endParaRPr lang="en-US" dirty="0">
              <a:solidFill>
                <a:schemeClr val="bg1"/>
              </a:solidFill>
            </a:endParaRPr>
          </a:p>
          <a:p>
            <a:r>
              <a:rPr lang="en-US" dirty="0">
                <a:solidFill>
                  <a:schemeClr val="bg1"/>
                </a:solidFill>
              </a:rPr>
              <a:t>Joseph Smith </a:t>
            </a:r>
            <a:r>
              <a:rPr lang="en-US" i="1" dirty="0">
                <a:solidFill>
                  <a:schemeClr val="bg1"/>
                </a:solidFill>
              </a:rPr>
              <a:t>Teachings</a:t>
            </a:r>
            <a:r>
              <a:rPr lang="en-US" dirty="0">
                <a:solidFill>
                  <a:schemeClr val="bg1"/>
                </a:solidFill>
              </a:rPr>
              <a:t> pg. 199-200</a:t>
            </a:r>
          </a:p>
          <a:p>
            <a:endParaRPr lang="en-US" dirty="0">
              <a:solidFill>
                <a:schemeClr val="bg1"/>
              </a:solidFill>
            </a:endParaRPr>
          </a:p>
          <a:p>
            <a:r>
              <a:rPr lang="en-US" dirty="0">
                <a:solidFill>
                  <a:schemeClr val="bg1"/>
                </a:solidFill>
              </a:rPr>
              <a:t>Joseph Fielding Smith </a:t>
            </a:r>
            <a:r>
              <a:rPr lang="en-US" i="1" dirty="0">
                <a:solidFill>
                  <a:schemeClr val="bg1"/>
                </a:solidFill>
              </a:rPr>
              <a:t>Improvement Era </a:t>
            </a:r>
            <a:r>
              <a:rPr lang="en-US" dirty="0">
                <a:solidFill>
                  <a:schemeClr val="bg1"/>
                </a:solidFill>
              </a:rPr>
              <a:t>June 1904 and Doctrines of Salvation 2:293-94</a:t>
            </a:r>
          </a:p>
          <a:p>
            <a:endParaRPr lang="en-US" dirty="0">
              <a:solidFill>
                <a:schemeClr val="bg1"/>
              </a:solidFill>
            </a:endParaRPr>
          </a:p>
          <a:p>
            <a:pPr fontAlgn="base"/>
            <a:r>
              <a:rPr lang="en-US" dirty="0">
                <a:solidFill>
                  <a:schemeClr val="bg1"/>
                </a:solidFill>
              </a:rPr>
              <a:t>Jeffrey R. Holland, </a:t>
            </a:r>
            <a:r>
              <a:rPr lang="en-US" i="1" dirty="0">
                <a:solidFill>
                  <a:schemeClr val="bg1"/>
                </a:solidFill>
              </a:rPr>
              <a:t>Christ and the New Covenant: The Messianic Message of the Book of Mormon</a:t>
            </a:r>
            <a:r>
              <a:rPr lang="en-US" dirty="0">
                <a:solidFill>
                  <a:schemeClr val="bg1"/>
                </a:solidFill>
              </a:rPr>
              <a:t> [1997], 184, 186.</a:t>
            </a:r>
          </a:p>
        </p:txBody>
      </p:sp>
      <p:grpSp>
        <p:nvGrpSpPr>
          <p:cNvPr id="6" name="Group 5">
            <a:extLst>
              <a:ext uri="{FF2B5EF4-FFF2-40B4-BE49-F238E27FC236}">
                <a16:creationId xmlns:a16="http://schemas.microsoft.com/office/drawing/2014/main" id="{4F65F499-7BCB-4CF1-AB36-A70C7D241D5D}"/>
              </a:ext>
            </a:extLst>
          </p:cNvPr>
          <p:cNvGrpSpPr/>
          <p:nvPr/>
        </p:nvGrpSpPr>
        <p:grpSpPr>
          <a:xfrm>
            <a:off x="4175183" y="291491"/>
            <a:ext cx="931655" cy="1107057"/>
            <a:chOff x="7543800" y="3810000"/>
            <a:chExt cx="1143000" cy="1447800"/>
          </a:xfrm>
        </p:grpSpPr>
        <p:sp>
          <p:nvSpPr>
            <p:cNvPr id="7" name="Trapezoid 6">
              <a:extLst>
                <a:ext uri="{FF2B5EF4-FFF2-40B4-BE49-F238E27FC236}">
                  <a16:creationId xmlns:a16="http://schemas.microsoft.com/office/drawing/2014/main" id="{B583A70B-CDAC-456F-91CB-AEFE14276E8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
              <a:extLst>
                <a:ext uri="{FF2B5EF4-FFF2-40B4-BE49-F238E27FC236}">
                  <a16:creationId xmlns:a16="http://schemas.microsoft.com/office/drawing/2014/main" id="{DD9FFB26-6164-40C5-8013-877CB1D55A1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AA44254C-0E03-4FC4-A270-0FE526E0145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C49F010A-7E99-4975-A329-C907AA458BF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2805273-C2F2-47A7-ABC4-0FE2A9A44615}"/>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1E28B5D2-75EF-4CF2-9CDF-C4DB384EE4F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7CAB3EAD-3424-4CA7-AA12-E76BE28C1D9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6E5F163-2B46-43C7-9739-DC08F74B70F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350A021-3C7E-4C1D-BD98-C432A2EBFA0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77021E9-8BDA-4186-8B6B-CB6687CCB40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57C65B8-1E18-436D-B075-CAD5426F558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4725EB7-828C-4DFD-95B3-A584FFB3463D}"/>
                </a:ext>
              </a:extLst>
            </p:cNvPr>
            <p:cNvGrpSpPr/>
            <p:nvPr/>
          </p:nvGrpSpPr>
          <p:grpSpPr>
            <a:xfrm>
              <a:off x="7543800" y="4038600"/>
              <a:ext cx="403070" cy="381000"/>
              <a:chOff x="7924800" y="5867400"/>
              <a:chExt cx="645353" cy="610017"/>
            </a:xfrm>
          </p:grpSpPr>
          <p:grpSp>
            <p:nvGrpSpPr>
              <p:cNvPr id="13" name="Group 12">
                <a:extLst>
                  <a:ext uri="{FF2B5EF4-FFF2-40B4-BE49-F238E27FC236}">
                    <a16:creationId xmlns:a16="http://schemas.microsoft.com/office/drawing/2014/main" id="{0B808DD7-C0E4-4C6E-8738-574A3EEBA477}"/>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5556FD38-7BB8-4E4B-BC49-A189F3772C3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516B34-E9C8-41AB-9FCC-863F7CE2789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28C41DD-7301-4AC4-82F9-8A9AE2C95F8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205A9A-59F4-4134-BD23-4728FE6BEE3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F41F0017-911D-4C5D-8447-7E01D533C2C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EC07FE17-6703-49A5-B4F2-AC326CA7E108}"/>
              </a:ext>
            </a:extLst>
          </p:cNvPr>
          <p:cNvSpPr>
            <a:spLocks noGrp="1"/>
          </p:cNvSpPr>
          <p:nvPr/>
        </p:nvSpPr>
        <p:spPr>
          <a:xfrm>
            <a:off x="150822" y="64601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2567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yustudies.byu.edu/book_of_mormon_charts/charts/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072" y="377992"/>
            <a:ext cx="5375563" cy="5426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072" y="6422722"/>
            <a:ext cx="4900264" cy="276999"/>
          </a:xfrm>
          <a:prstGeom prst="rect">
            <a:avLst/>
          </a:prstGeom>
        </p:spPr>
        <p:txBody>
          <a:bodyPr wrap="square">
            <a:spAutoFit/>
          </a:bodyPr>
          <a:lstStyle/>
          <a:p>
            <a:r>
              <a:rPr lang="en-US" sz="1200" dirty="0">
                <a:hlinkClick r:id="rId3"/>
              </a:rPr>
              <a:t>http://byustudies.byu.edu/book_of_mormon_charts/charts/111.aspx</a:t>
            </a:r>
            <a:endParaRPr lang="en-US" sz="1200" dirty="0"/>
          </a:p>
        </p:txBody>
      </p:sp>
      <p:pic>
        <p:nvPicPr>
          <p:cNvPr id="4" name="Picture 2" descr="http://byustudies.byu.edu/book_of_mormon_charts/charts/111.jpg">
            <a:extLst>
              <a:ext uri="{FF2B5EF4-FFF2-40B4-BE49-F238E27FC236}">
                <a16:creationId xmlns:a16="http://schemas.microsoft.com/office/drawing/2014/main" id="{ECB6DD1B-90BA-4623-A1F1-EB87659C19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981" y="377992"/>
            <a:ext cx="5375563" cy="5426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060482-3DB7-41ED-93B1-F5BE16476EBE}"/>
              </a:ext>
            </a:extLst>
          </p:cNvPr>
          <p:cNvSpPr/>
          <p:nvPr/>
        </p:nvSpPr>
        <p:spPr>
          <a:xfrm>
            <a:off x="6192981" y="6422722"/>
            <a:ext cx="4900264" cy="276999"/>
          </a:xfrm>
          <a:prstGeom prst="rect">
            <a:avLst/>
          </a:prstGeom>
        </p:spPr>
        <p:txBody>
          <a:bodyPr wrap="square">
            <a:spAutoFit/>
          </a:bodyPr>
          <a:lstStyle/>
          <a:p>
            <a:r>
              <a:rPr lang="en-US" sz="1200" dirty="0">
                <a:hlinkClick r:id="rId3"/>
              </a:rPr>
              <a:t>http://byustudies.byu.edu/book_of_mormon_charts/charts/111.aspx</a:t>
            </a:r>
            <a:endParaRPr lang="en-US" sz="1200" dirty="0"/>
          </a:p>
        </p:txBody>
      </p:sp>
    </p:spTree>
    <p:extLst>
      <p:ext uri="{BB962C8B-B14F-4D97-AF65-F5344CB8AC3E}">
        <p14:creationId xmlns:p14="http://schemas.microsoft.com/office/powerpoint/2010/main" val="151687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476326-DE5C-4F7E-9F6F-0676405160BC}"/>
              </a:ext>
            </a:extLst>
          </p:cNvPr>
          <p:cNvSpPr/>
          <p:nvPr/>
        </p:nvSpPr>
        <p:spPr>
          <a:xfrm>
            <a:off x="0" y="0"/>
            <a:ext cx="5694218" cy="6924973"/>
          </a:xfrm>
          <a:prstGeom prst="rect">
            <a:avLst/>
          </a:prstGeom>
          <a:ln>
            <a:solidFill>
              <a:schemeClr val="tx1"/>
            </a:solidFill>
          </a:ln>
        </p:spPr>
        <p:txBody>
          <a:bodyPr wrap="square">
            <a:spAutoFit/>
          </a:bodyPr>
          <a:lstStyle/>
          <a:p>
            <a:r>
              <a:rPr lang="en-US" sz="1200" b="1" i="0" dirty="0">
                <a:effectLst/>
              </a:rPr>
              <a:t>IS THERE MORE THAN ONE </a:t>
            </a:r>
            <a:r>
              <a:rPr lang="en-US" sz="1200" b="1" dirty="0"/>
              <a:t>GOD? Alma 11:28</a:t>
            </a:r>
          </a:p>
          <a:p>
            <a:r>
              <a:rPr lang="en-US" sz="1200" b="0" i="0" dirty="0">
                <a:effectLst/>
              </a:rPr>
              <a:t>The Latter-day Saint doctrine of the Godhead (that the Father, the Son, and the </a:t>
            </a:r>
            <a:r>
              <a:rPr lang="en-US" sz="1200" dirty="0"/>
              <a:t>Holy Ghost</a:t>
            </a:r>
            <a:r>
              <a:rPr lang="en-US" sz="1200" b="0" i="0" dirty="0">
                <a:effectLst/>
              </a:rPr>
              <a:t> are three separate Personages who are perfectly unified in purpose and doctrine) has come under attack in the modern </a:t>
            </a:r>
            <a:r>
              <a:rPr lang="en-US" sz="1200" dirty="0"/>
              <a:t>Christian </a:t>
            </a:r>
            <a:r>
              <a:rPr lang="en-US" sz="1200" b="0" i="0" dirty="0">
                <a:effectLst/>
              </a:rPr>
              <a:t>world. Christians who trace their conception of God to fourth- and fifth-century creeds that declare the doctrine of the Trinity (that the Father, the Son, and the Holy Ghost are not separate beings) often question members of the Church about our unique conception of God. The question raised with its given answer in </a:t>
            </a:r>
            <a:r>
              <a:rPr lang="en-US" sz="1200" dirty="0"/>
              <a:t>Alma 11:28–33</a:t>
            </a:r>
            <a:r>
              <a:rPr lang="en-US" sz="1200" b="0" i="0" dirty="0">
                <a:effectLst/>
              </a:rPr>
              <a:t> has also left many questioning the doctrine of the Godhead as outlined in the restored Church. Roy W. </a:t>
            </a:r>
            <a:r>
              <a:rPr lang="en-US" sz="1200" b="0" i="0" dirty="0" err="1">
                <a:effectLst/>
              </a:rPr>
              <a:t>Doxey</a:t>
            </a:r>
            <a:r>
              <a:rPr lang="en-US" sz="1200" b="0" i="0" dirty="0">
                <a:effectLst/>
              </a:rPr>
              <a:t> (1908–1992), assistant in the office of the Council of the Twelve and dean emeritus of Religious Instruction, Brigham Young University, explained a possible reason for Amulek’s answer that there is but one God:</a:t>
            </a:r>
          </a:p>
          <a:p>
            <a:pPr fontAlgn="base"/>
            <a:r>
              <a:rPr lang="en-US" sz="1200" dirty="0"/>
              <a:t>“</a:t>
            </a:r>
            <a:r>
              <a:rPr lang="en-US" sz="1200" i="1" dirty="0"/>
              <a:t>Is there more than one God?</a:t>
            </a:r>
            <a:r>
              <a:rPr lang="en-US" sz="1200" dirty="0"/>
              <a:t> The question is often raised in response to Alma chapter 11, where </a:t>
            </a:r>
            <a:r>
              <a:rPr lang="en-US" sz="1200" dirty="0" err="1"/>
              <a:t>Zeezrom</a:t>
            </a:r>
            <a:r>
              <a:rPr lang="en-US" sz="1200" dirty="0"/>
              <a:t>, a critic, is contending with the missionary Amulek. …</a:t>
            </a:r>
          </a:p>
          <a:p>
            <a:pPr fontAlgn="base"/>
            <a:r>
              <a:rPr lang="en-US" sz="1200" dirty="0"/>
              <a:t>“In order to understand Amulek’s statement [that there is but one true and living God], we must look at the full context. Throughout most of their history, many Israelites (forefathers of the Nephites) were eager to accept the numerous pagan gods of the Egyptians and Canaanites. Although the Book of Mormon is silent about the specific apostate notions held by the people in </a:t>
            </a:r>
            <a:r>
              <a:rPr lang="en-US" sz="1200" dirty="0" err="1"/>
              <a:t>Zeezrom’s</a:t>
            </a:r>
            <a:r>
              <a:rPr lang="en-US" sz="1200" dirty="0"/>
              <a:t> city of </a:t>
            </a:r>
            <a:r>
              <a:rPr lang="en-US" sz="1200" dirty="0" err="1"/>
              <a:t>Ammonihah</a:t>
            </a:r>
            <a:r>
              <a:rPr lang="en-US" sz="1200" dirty="0"/>
              <a:t>, it is clear that some apostate Nephites of Alma’s time were idolatrous—as some of their Israelite fathers had been. When Alma, Amulek’s missionary companion, was chief judge as well as high priest over the Church, he helped to establish a strong and faithful body of church members. Nevertheless, ‘those who did not belong to their church did indulge themselves in sorceries, and in idolatry.’ (Alma 1:32.) Apostasy was such a problem that Alma later gave up the judgment seat, ‘that he himself might go forth among his people, or among the people of Nephi, that he might preach the word of God unto them.’ (Alma 4:19.)</a:t>
            </a:r>
          </a:p>
          <a:p>
            <a:endParaRPr lang="en-US" sz="1200" dirty="0"/>
          </a:p>
          <a:p>
            <a:pPr fontAlgn="base"/>
            <a:r>
              <a:rPr lang="en-US" sz="1200" b="0" i="0" dirty="0">
                <a:effectLst/>
              </a:rPr>
              <a:t>“As a missionary, Alma found that many of the people were steeped in idolatry. He discovered, for example, that the people in the city of </a:t>
            </a:r>
            <a:r>
              <a:rPr lang="en-US" sz="1200" b="0" i="0" dirty="0" err="1">
                <a:effectLst/>
              </a:rPr>
              <a:t>Zoram</a:t>
            </a:r>
            <a:r>
              <a:rPr lang="en-US" sz="1200" b="0" i="0" dirty="0">
                <a:effectLst/>
              </a:rPr>
              <a:t> ‘were perverting the ways of the Lord, and that </a:t>
            </a:r>
            <a:r>
              <a:rPr lang="en-US" sz="1200" b="0" i="0" dirty="0" err="1">
                <a:effectLst/>
              </a:rPr>
              <a:t>Zoram</a:t>
            </a:r>
            <a:r>
              <a:rPr lang="en-US" sz="1200" b="0" i="0" dirty="0">
                <a:effectLst/>
              </a:rPr>
              <a:t>, who was their leader, was leading the hearts of the people to bow down to dumb idols.’ (</a:t>
            </a:r>
            <a:r>
              <a:rPr lang="en-US" sz="1200" dirty="0"/>
              <a:t>Alma 31:1</a:t>
            </a:r>
            <a:r>
              <a:rPr lang="en-US" sz="1200" b="0" i="0" dirty="0">
                <a:effectLst/>
              </a:rPr>
              <a:t>.)</a:t>
            </a:r>
          </a:p>
          <a:p>
            <a:pPr fontAlgn="base"/>
            <a:r>
              <a:rPr lang="en-US" sz="1200" b="0" i="0" dirty="0">
                <a:effectLst/>
              </a:rPr>
              <a:t>“This is the context, then, of the discussion Alma and Amulek had with </a:t>
            </a:r>
            <a:r>
              <a:rPr lang="en-US" sz="1200" b="0" i="0" dirty="0" err="1">
                <a:effectLst/>
              </a:rPr>
              <a:t>Zeezrom</a:t>
            </a:r>
            <a:r>
              <a:rPr lang="en-US" sz="1200" b="0" i="0" dirty="0">
                <a:effectLst/>
              </a:rPr>
              <a:t>. Seen in this light, Amulek’s answer is completely understandable and, of course, correct: There is only one ‘true and living God’—who shares none of his godhood with the hosts of false gods invented by man” (Roy W. </a:t>
            </a:r>
            <a:r>
              <a:rPr lang="en-US" sz="1200" b="0" i="0" dirty="0" err="1">
                <a:effectLst/>
              </a:rPr>
              <a:t>Doxey</a:t>
            </a:r>
            <a:r>
              <a:rPr lang="en-US" sz="1200" b="0" i="0" dirty="0">
                <a:effectLst/>
              </a:rPr>
              <a:t>, </a:t>
            </a:r>
            <a:r>
              <a:rPr lang="en-US" sz="1200" dirty="0"/>
              <a:t>“I Have a Question” </a:t>
            </a:r>
            <a:r>
              <a:rPr lang="en-US" sz="1200" b="0" i="1" dirty="0">
                <a:effectLst/>
              </a:rPr>
              <a:t>Ensign,</a:t>
            </a:r>
            <a:r>
              <a:rPr lang="en-US" sz="1200" b="0" i="0" dirty="0">
                <a:effectLst/>
              </a:rPr>
              <a:t> Aug. 1985, 11).</a:t>
            </a:r>
            <a:endParaRPr lang="en-US" sz="1200" dirty="0"/>
          </a:p>
        </p:txBody>
      </p:sp>
      <p:sp>
        <p:nvSpPr>
          <p:cNvPr id="3" name="Rectangle 2">
            <a:extLst>
              <a:ext uri="{FF2B5EF4-FFF2-40B4-BE49-F238E27FC236}">
                <a16:creationId xmlns:a16="http://schemas.microsoft.com/office/drawing/2014/main" id="{FF0D8299-5B2B-4117-A85F-E66B0648885F}"/>
              </a:ext>
            </a:extLst>
          </p:cNvPr>
          <p:cNvSpPr/>
          <p:nvPr/>
        </p:nvSpPr>
        <p:spPr>
          <a:xfrm>
            <a:off x="5694218" y="0"/>
            <a:ext cx="6497782" cy="5632311"/>
          </a:xfrm>
          <a:prstGeom prst="rect">
            <a:avLst/>
          </a:prstGeom>
          <a:ln>
            <a:solidFill>
              <a:schemeClr val="tx1"/>
            </a:solidFill>
          </a:ln>
        </p:spPr>
        <p:txBody>
          <a:bodyPr wrap="square">
            <a:spAutoFit/>
          </a:bodyPr>
          <a:lstStyle/>
          <a:p>
            <a:pPr fontAlgn="base"/>
            <a:r>
              <a:rPr lang="en-US" sz="1200" b="1" i="0" dirty="0">
                <a:effectLst/>
              </a:rPr>
              <a:t>Traditional </a:t>
            </a:r>
            <a:r>
              <a:rPr lang="en-US" sz="1200" b="1" dirty="0"/>
              <a:t>Christian Trinity:</a:t>
            </a:r>
          </a:p>
          <a:p>
            <a:pPr fontAlgn="base"/>
            <a:r>
              <a:rPr lang="en-US" sz="1200" b="0" i="0" dirty="0">
                <a:effectLst/>
              </a:rPr>
              <a:t>“Our first and foremost article of faith in The Church of </a:t>
            </a:r>
            <a:r>
              <a:rPr lang="en-US" sz="1200" dirty="0"/>
              <a:t>Jesus Christ</a:t>
            </a:r>
            <a:r>
              <a:rPr lang="en-US" sz="1200" b="0" i="0" dirty="0">
                <a:effectLst/>
              </a:rPr>
              <a:t> of Latter-day Saints is ‘We believe in God, the Eternal Father, and in His Son, Jesus Christ, and in the Holy Ghost’ [</a:t>
            </a:r>
            <a:r>
              <a:rPr lang="en-US" sz="1200" dirty="0"/>
              <a:t>Articles of Faith 1:1</a:t>
            </a:r>
            <a:r>
              <a:rPr lang="en-US" sz="1200" b="0" i="0" dirty="0">
                <a:effectLst/>
              </a:rPr>
              <a:t>]. We believe these three divine persons constituting a single Godhead are united in purpose, in manner, in testimony, in mission. We believe Them to be filled with the same godly sense of mercy and love, justice and grace, patience, </a:t>
            </a:r>
            <a:r>
              <a:rPr lang="en-US" sz="1200" dirty="0"/>
              <a:t>forgiveness</a:t>
            </a:r>
            <a:r>
              <a:rPr lang="en-US" sz="1200" b="0" i="0" dirty="0">
                <a:effectLst/>
              </a:rPr>
              <a:t>, and redemption. I think it is accurate to say we believe They are one in every significant and eternal aspect imaginable </a:t>
            </a:r>
            <a:r>
              <a:rPr lang="en-US" sz="1200" b="0" i="1" dirty="0">
                <a:effectLst/>
              </a:rPr>
              <a:t>except</a:t>
            </a:r>
            <a:r>
              <a:rPr lang="en-US" sz="1200" b="0" i="0" dirty="0">
                <a:effectLst/>
              </a:rPr>
              <a:t> believing Them to be three persons </a:t>
            </a:r>
            <a:r>
              <a:rPr lang="en-US" sz="1200" b="0" i="0" dirty="0">
                <a:solidFill>
                  <a:srgbClr val="333333"/>
                </a:solidFill>
                <a:effectLst/>
              </a:rPr>
              <a:t>combined in one substance, a Trinitarian notion never set forth in the scriptures because it is not true. …</a:t>
            </a:r>
          </a:p>
          <a:p>
            <a:pPr fontAlgn="base"/>
            <a:r>
              <a:rPr lang="en-US" sz="1200" b="0" i="0" dirty="0">
                <a:solidFill>
                  <a:srgbClr val="333333"/>
                </a:solidFill>
                <a:effectLst/>
              </a:rPr>
              <a:t>“In the year </a:t>
            </a:r>
            <a:r>
              <a:rPr lang="en-US" sz="1200" b="0" i="0" cap="small" dirty="0" err="1">
                <a:solidFill>
                  <a:srgbClr val="333333"/>
                </a:solidFill>
                <a:effectLst/>
              </a:rPr>
              <a:t>a.d.</a:t>
            </a:r>
            <a:r>
              <a:rPr lang="en-US" sz="1200" b="0" i="0" dirty="0">
                <a:solidFill>
                  <a:srgbClr val="333333"/>
                </a:solidFill>
                <a:effectLst/>
              </a:rPr>
              <a:t> 325 the Roman emperor Constantine convened the Council of Nicaea to address—among other things—the growing issue of God’s alleged ‘trinity in unity.’ What emerged from the heated contentions of churchmen, philosophers, and ecclesiastical dignitaries came to be known (after another 125 years and three more major councils) [Constantinople, </a:t>
            </a:r>
            <a:r>
              <a:rPr lang="en-US" sz="1200" b="0" i="0" cap="small" dirty="0" err="1">
                <a:solidFill>
                  <a:srgbClr val="333333"/>
                </a:solidFill>
                <a:effectLst/>
              </a:rPr>
              <a:t>a.d.</a:t>
            </a:r>
            <a:r>
              <a:rPr lang="en-US" sz="1200" b="0" i="0" dirty="0">
                <a:solidFill>
                  <a:srgbClr val="333333"/>
                </a:solidFill>
                <a:effectLst/>
              </a:rPr>
              <a:t> 381; Ephesus, </a:t>
            </a:r>
            <a:r>
              <a:rPr lang="en-US" sz="1200" b="0" i="0" cap="small" dirty="0" err="1">
                <a:solidFill>
                  <a:srgbClr val="333333"/>
                </a:solidFill>
                <a:effectLst/>
              </a:rPr>
              <a:t>a.d.</a:t>
            </a:r>
            <a:r>
              <a:rPr lang="en-US" sz="1200" b="0" i="0" dirty="0">
                <a:solidFill>
                  <a:srgbClr val="333333"/>
                </a:solidFill>
                <a:effectLst/>
              </a:rPr>
              <a:t> 431; Chalcedon, </a:t>
            </a:r>
            <a:r>
              <a:rPr lang="en-US" sz="1200" b="0" i="0" cap="small" dirty="0" err="1">
                <a:solidFill>
                  <a:srgbClr val="333333"/>
                </a:solidFill>
                <a:effectLst/>
              </a:rPr>
              <a:t>a.d.</a:t>
            </a:r>
            <a:r>
              <a:rPr lang="en-US" sz="1200" b="0" i="0" dirty="0">
                <a:solidFill>
                  <a:srgbClr val="333333"/>
                </a:solidFill>
                <a:effectLst/>
              </a:rPr>
              <a:t> 451] as the Nicene Creed, with later reformulations such as the Athanasian Creed. These various evolutions and iterations of creeds—and others to come over the centuries—declared the Father, Son, and Holy Ghost to be abstract, absolute, transcendent, immanent, consubstantial, coeternal, and unknowable, without body, parts, or passions and dwelling outside space and time. In such creeds all three members are separate persons, but they are a single being, the oft-noted ‘mystery of the trinity.’ They are three distinct persons, yet not three Gods but one. All three persons are incomprehensible, yet it is one God who is incomprehensible.</a:t>
            </a:r>
          </a:p>
          <a:p>
            <a:pPr fontAlgn="base"/>
            <a:r>
              <a:rPr lang="en-US" sz="1200" dirty="0"/>
              <a:t>“We agree with our critics on at least that point—that such a formulation for divinity is truly incomprehensible. …</a:t>
            </a:r>
          </a:p>
          <a:p>
            <a:pPr fontAlgn="base"/>
            <a:r>
              <a:rPr lang="en-US" sz="1200" dirty="0"/>
              <a:t>“We declare it is self-evident from the scriptures that the Father, the Son, and the Holy Ghost are separate persons, three divine beings, noting such unequivocal illustrations as the Savior’s great Intercessory Prayer … , His baptism at the hands of John, the experience on the Mount of Transfiguration, and the martyrdom of Stephen—to name just four [see John 17; Matthew 3:13–17; 17:1–6; and Acts 7:54–60]” (Jeffrey R. Holland, “The Only True God and Jesus Christ Whom He Hath Sent,”</a:t>
            </a:r>
            <a:r>
              <a:rPr lang="en-US" sz="1200" i="1" dirty="0"/>
              <a:t> Ensign</a:t>
            </a:r>
            <a:r>
              <a:rPr lang="en-US" sz="1200" dirty="0"/>
              <a:t> or </a:t>
            </a:r>
            <a:r>
              <a:rPr lang="en-US" sz="1200" i="1" dirty="0"/>
              <a:t>Liahona,</a:t>
            </a:r>
            <a:r>
              <a:rPr lang="en-US" sz="1200" dirty="0"/>
              <a:t> Nov. 2007, 40–41).</a:t>
            </a:r>
          </a:p>
          <a:p>
            <a:pPr fontAlgn="base"/>
            <a:r>
              <a:rPr lang="en-US" sz="1200" dirty="0"/>
              <a:t>Elder Jeffrey R. Holland</a:t>
            </a:r>
          </a:p>
        </p:txBody>
      </p:sp>
    </p:spTree>
    <p:extLst>
      <p:ext uri="{BB962C8B-B14F-4D97-AF65-F5344CB8AC3E}">
        <p14:creationId xmlns:p14="http://schemas.microsoft.com/office/powerpoint/2010/main" val="333579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epbystep.alancminer.com/helper/Generate/18_Alma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990600"/>
            <a:ext cx="681037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7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554319" y="6441412"/>
            <a:ext cx="2819400" cy="369332"/>
          </a:xfrm>
          <a:prstGeom prst="rect">
            <a:avLst/>
          </a:prstGeom>
          <a:noFill/>
        </p:spPr>
        <p:txBody>
          <a:bodyPr wrap="square" rtlCol="0">
            <a:spAutoFit/>
          </a:bodyPr>
          <a:lstStyle/>
          <a:p>
            <a:r>
              <a:rPr lang="en-US" dirty="0">
                <a:solidFill>
                  <a:schemeClr val="bg1"/>
                </a:solidFill>
              </a:rPr>
              <a:t>Who’s Who</a:t>
            </a:r>
          </a:p>
        </p:txBody>
      </p:sp>
      <p:sp>
        <p:nvSpPr>
          <p:cNvPr id="4" name="TextBox 3"/>
          <p:cNvSpPr txBox="1"/>
          <p:nvPr/>
        </p:nvSpPr>
        <p:spPr>
          <a:xfrm>
            <a:off x="1524000" y="4239"/>
            <a:ext cx="9372600" cy="1107996"/>
          </a:xfrm>
          <a:prstGeom prst="rect">
            <a:avLst/>
          </a:prstGeom>
          <a:noFill/>
        </p:spPr>
        <p:txBody>
          <a:bodyPr wrap="square" rtlCol="0">
            <a:spAutoFit/>
          </a:bodyPr>
          <a:lstStyle/>
          <a:p>
            <a:pPr algn="ctr"/>
            <a:r>
              <a:rPr lang="en-US" sz="6600" dirty="0" err="1">
                <a:solidFill>
                  <a:schemeClr val="bg1"/>
                </a:solidFill>
                <a:latin typeface="Britannic Bold" panose="020B0903060703020204" pitchFamily="34" charset="0"/>
              </a:rPr>
              <a:t>Zeezrom</a:t>
            </a:r>
            <a:endParaRPr lang="en-US" sz="6600" dirty="0">
              <a:solidFill>
                <a:schemeClr val="bg1"/>
              </a:solidFill>
              <a:latin typeface="Britannic Bold" panose="020B0903060703020204" pitchFamily="34" charset="0"/>
            </a:endParaRPr>
          </a:p>
        </p:txBody>
      </p:sp>
      <p:sp>
        <p:nvSpPr>
          <p:cNvPr id="5" name="TextBox 4"/>
          <p:cNvSpPr txBox="1"/>
          <p:nvPr/>
        </p:nvSpPr>
        <p:spPr>
          <a:xfrm>
            <a:off x="221336" y="1466944"/>
            <a:ext cx="7815416" cy="4801314"/>
          </a:xfrm>
          <a:prstGeom prst="rect">
            <a:avLst/>
          </a:prstGeom>
          <a:noFill/>
        </p:spPr>
        <p:txBody>
          <a:bodyPr wrap="square" rtlCol="0">
            <a:spAutoFit/>
          </a:bodyPr>
          <a:lstStyle/>
          <a:p>
            <a:r>
              <a:rPr lang="en-US" dirty="0">
                <a:solidFill>
                  <a:schemeClr val="bg1"/>
                </a:solidFill>
              </a:rPr>
              <a:t>He was a lawyer in the city of </a:t>
            </a:r>
            <a:r>
              <a:rPr lang="en-US" dirty="0" err="1">
                <a:solidFill>
                  <a:schemeClr val="bg1"/>
                </a:solidFill>
              </a:rPr>
              <a:t>Ammonihah</a:t>
            </a:r>
            <a:endParaRPr lang="en-US" dirty="0">
              <a:solidFill>
                <a:schemeClr val="bg1"/>
              </a:solidFill>
            </a:endParaRPr>
          </a:p>
          <a:p>
            <a:endParaRPr lang="en-US" dirty="0">
              <a:solidFill>
                <a:schemeClr val="bg1"/>
              </a:solidFill>
            </a:endParaRPr>
          </a:p>
          <a:p>
            <a:r>
              <a:rPr lang="en-US" dirty="0">
                <a:solidFill>
                  <a:schemeClr val="bg1"/>
                </a:solidFill>
              </a:rPr>
              <a:t>He was introduced in the Book of Mormon around 82 BC</a:t>
            </a:r>
          </a:p>
          <a:p>
            <a:endParaRPr lang="en-US" dirty="0">
              <a:solidFill>
                <a:schemeClr val="bg1"/>
              </a:solidFill>
            </a:endParaRPr>
          </a:p>
          <a:p>
            <a:r>
              <a:rPr lang="en-US" dirty="0">
                <a:solidFill>
                  <a:schemeClr val="bg1"/>
                </a:solidFill>
              </a:rPr>
              <a:t>He was in business to ‘stir up the people to </a:t>
            </a:r>
            <a:r>
              <a:rPr lang="en-US" dirty="0" err="1">
                <a:solidFill>
                  <a:schemeClr val="bg1"/>
                </a:solidFill>
              </a:rPr>
              <a:t>riotings</a:t>
            </a:r>
            <a:r>
              <a:rPr lang="en-US" dirty="0">
                <a:solidFill>
                  <a:schemeClr val="bg1"/>
                </a:solidFill>
              </a:rPr>
              <a:t>…’ against Alma and </a:t>
            </a:r>
            <a:r>
              <a:rPr lang="en-US" dirty="0" err="1">
                <a:solidFill>
                  <a:schemeClr val="bg1"/>
                </a:solidFill>
              </a:rPr>
              <a:t>Amulek</a:t>
            </a:r>
            <a:endParaRPr lang="en-US" dirty="0">
              <a:solidFill>
                <a:schemeClr val="bg1"/>
              </a:solidFill>
            </a:endParaRPr>
          </a:p>
          <a:p>
            <a:endParaRPr lang="en-US" dirty="0">
              <a:solidFill>
                <a:schemeClr val="bg1"/>
              </a:solidFill>
            </a:endParaRPr>
          </a:p>
          <a:p>
            <a:r>
              <a:rPr lang="en-US" dirty="0">
                <a:solidFill>
                  <a:schemeClr val="bg1"/>
                </a:solidFill>
              </a:rPr>
              <a:t>He questioned Alma and </a:t>
            </a:r>
            <a:r>
              <a:rPr lang="en-US" dirty="0" err="1">
                <a:solidFill>
                  <a:schemeClr val="bg1"/>
                </a:solidFill>
              </a:rPr>
              <a:t>Amulek</a:t>
            </a:r>
            <a:r>
              <a:rPr lang="en-US" dirty="0">
                <a:solidFill>
                  <a:schemeClr val="bg1"/>
                </a:solidFill>
              </a:rPr>
              <a:t>, to catch Alma and </a:t>
            </a:r>
            <a:r>
              <a:rPr lang="en-US" dirty="0" err="1">
                <a:solidFill>
                  <a:schemeClr val="bg1"/>
                </a:solidFill>
              </a:rPr>
              <a:t>Amulek</a:t>
            </a:r>
            <a:r>
              <a:rPr lang="en-US" dirty="0">
                <a:solidFill>
                  <a:schemeClr val="bg1"/>
                </a:solidFill>
              </a:rPr>
              <a:t> in contradictory statements</a:t>
            </a:r>
          </a:p>
          <a:p>
            <a:endParaRPr lang="en-US" dirty="0">
              <a:solidFill>
                <a:schemeClr val="bg1"/>
              </a:solidFill>
            </a:endParaRPr>
          </a:p>
          <a:p>
            <a:r>
              <a:rPr lang="en-US" dirty="0">
                <a:solidFill>
                  <a:schemeClr val="bg1"/>
                </a:solidFill>
              </a:rPr>
              <a:t>After much debate he grew more fearful that he had been wrong in his position</a:t>
            </a:r>
          </a:p>
          <a:p>
            <a:endParaRPr lang="en-US" dirty="0">
              <a:solidFill>
                <a:schemeClr val="bg1"/>
              </a:solidFill>
            </a:endParaRPr>
          </a:p>
          <a:p>
            <a:r>
              <a:rPr lang="en-US" dirty="0">
                <a:solidFill>
                  <a:schemeClr val="bg1"/>
                </a:solidFill>
              </a:rPr>
              <a:t>He recognized the truth of the gospel and repented along with many others</a:t>
            </a:r>
          </a:p>
          <a:p>
            <a:endParaRPr lang="en-US" dirty="0">
              <a:solidFill>
                <a:schemeClr val="bg1"/>
              </a:solidFill>
            </a:endParaRPr>
          </a:p>
          <a:p>
            <a:r>
              <a:rPr lang="en-US" dirty="0">
                <a:solidFill>
                  <a:schemeClr val="bg1"/>
                </a:solidFill>
              </a:rPr>
              <a:t>While </a:t>
            </a:r>
            <a:r>
              <a:rPr lang="en-US" dirty="0" err="1">
                <a:solidFill>
                  <a:schemeClr val="bg1"/>
                </a:solidFill>
              </a:rPr>
              <a:t>Zeezrom</a:t>
            </a:r>
            <a:r>
              <a:rPr lang="en-US" dirty="0">
                <a:solidFill>
                  <a:schemeClr val="bg1"/>
                </a:solidFill>
              </a:rPr>
              <a:t> lay with a burning fever, Alma and </a:t>
            </a:r>
            <a:r>
              <a:rPr lang="en-US" dirty="0" err="1">
                <a:solidFill>
                  <a:schemeClr val="bg1"/>
                </a:solidFill>
              </a:rPr>
              <a:t>Amulek</a:t>
            </a:r>
            <a:r>
              <a:rPr lang="en-US" dirty="0">
                <a:solidFill>
                  <a:schemeClr val="bg1"/>
                </a:solidFill>
              </a:rPr>
              <a:t> gave him a blessing</a:t>
            </a:r>
          </a:p>
          <a:p>
            <a:endParaRPr lang="en-US" dirty="0">
              <a:solidFill>
                <a:schemeClr val="bg1"/>
              </a:solidFill>
            </a:endParaRPr>
          </a:p>
          <a:p>
            <a:r>
              <a:rPr lang="en-US" dirty="0">
                <a:solidFill>
                  <a:schemeClr val="bg1"/>
                </a:solidFill>
              </a:rPr>
              <a:t>He was baptized by Alma and later went with Alma and </a:t>
            </a:r>
            <a:r>
              <a:rPr lang="en-US" dirty="0" err="1">
                <a:solidFill>
                  <a:schemeClr val="bg1"/>
                </a:solidFill>
              </a:rPr>
              <a:t>Amulek</a:t>
            </a:r>
            <a:r>
              <a:rPr lang="en-US" dirty="0">
                <a:solidFill>
                  <a:schemeClr val="bg1"/>
                </a:solidFill>
              </a:rPr>
              <a:t> to preach to the </a:t>
            </a:r>
            <a:r>
              <a:rPr lang="en-US" dirty="0" err="1">
                <a:solidFill>
                  <a:schemeClr val="bg1"/>
                </a:solidFill>
              </a:rPr>
              <a:t>Zoramites</a:t>
            </a:r>
            <a:r>
              <a:rPr lang="en-US" dirty="0">
                <a:solidFill>
                  <a:schemeClr val="bg1"/>
                </a:solidFill>
              </a:rPr>
              <a:t> in the land of </a:t>
            </a:r>
            <a:r>
              <a:rPr lang="en-US" dirty="0" err="1">
                <a:solidFill>
                  <a:schemeClr val="bg1"/>
                </a:solidFill>
              </a:rPr>
              <a:t>Antionum</a:t>
            </a:r>
            <a:r>
              <a:rPr lang="en-US" dirty="0">
                <a:solidFill>
                  <a:schemeClr val="bg1"/>
                </a:solidFill>
              </a:rPr>
              <a:t>, then to Zarahemla</a:t>
            </a:r>
          </a:p>
        </p:txBody>
      </p:sp>
      <p:grpSp>
        <p:nvGrpSpPr>
          <p:cNvPr id="6" name="Group 5"/>
          <p:cNvGrpSpPr/>
          <p:nvPr/>
        </p:nvGrpSpPr>
        <p:grpSpPr>
          <a:xfrm>
            <a:off x="9085676" y="1315430"/>
            <a:ext cx="2057400" cy="4227140"/>
            <a:chOff x="2466951" y="914400"/>
            <a:chExt cx="1893350" cy="3617540"/>
          </a:xfrm>
        </p:grpSpPr>
        <p:sp>
          <p:nvSpPr>
            <p:cNvPr id="7" name="Cloud 6"/>
            <p:cNvSpPr/>
            <p:nvPr/>
          </p:nvSpPr>
          <p:spPr>
            <a:xfrm>
              <a:off x="2895600" y="16002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3657600" y="15240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00041">
              <a:off x="2466951" y="2731929"/>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32814">
              <a:off x="3761895" y="2733561"/>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753374" flipH="1">
              <a:off x="27516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846626">
              <a:off x="35898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3000640" y="416710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6972">
              <a:off x="3404043" y="416887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95600" y="2057400"/>
              <a:ext cx="1090635" cy="22860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2895600" y="1676400"/>
              <a:ext cx="1038968" cy="2133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00400" y="1981200"/>
              <a:ext cx="384930" cy="3665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463348">
              <a:off x="3272137" y="206798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0991834">
              <a:off x="3563875" y="214032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82184">
              <a:off x="3308344" y="2128164"/>
              <a:ext cx="457349" cy="2092182"/>
            </a:xfrm>
            <a:prstGeom prst="trapezoid">
              <a:avLst>
                <a:gd name="adj" fmla="val 3296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5"/>
            <p:cNvGrpSpPr/>
            <p:nvPr/>
          </p:nvGrpSpPr>
          <p:grpSpPr>
            <a:xfrm>
              <a:off x="3581400" y="2057400"/>
              <a:ext cx="228600" cy="250371"/>
              <a:chOff x="1447800" y="4343400"/>
              <a:chExt cx="914400" cy="979714"/>
            </a:xfrm>
          </p:grpSpPr>
          <p:sp>
            <p:nvSpPr>
              <p:cNvPr id="25" name="Oval 24"/>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Callout 25"/>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2895600" y="914400"/>
              <a:ext cx="990600"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48000" y="1066800"/>
              <a:ext cx="719259"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48000" y="1219200"/>
              <a:ext cx="719259" cy="1014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1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5" y="579358"/>
            <a:ext cx="7523018" cy="5909310"/>
          </a:xfrm>
          <a:prstGeom prst="rect">
            <a:avLst/>
          </a:prstGeom>
          <a:ln>
            <a:noFill/>
          </a:ln>
        </p:spPr>
        <p:txBody>
          <a:bodyPr wrap="square">
            <a:spAutoFit/>
          </a:bodyPr>
          <a:lstStyle/>
          <a:p>
            <a:r>
              <a:rPr lang="en-US" dirty="0"/>
              <a:t>Alma 11:5 </a:t>
            </a:r>
            <a:r>
              <a:rPr lang="en-US" b="1" dirty="0"/>
              <a:t>A </a:t>
            </a:r>
            <a:r>
              <a:rPr lang="en-US" b="1" dirty="0" err="1"/>
              <a:t>Limnah</a:t>
            </a:r>
            <a:r>
              <a:rPr lang="en-US" b="1" dirty="0"/>
              <a:t>:</a:t>
            </a:r>
            <a:endParaRPr lang="en-US" dirty="0"/>
          </a:p>
          <a:p>
            <a:r>
              <a:rPr lang="en-US" dirty="0"/>
              <a:t> </a:t>
            </a:r>
          </a:p>
          <a:p>
            <a:r>
              <a:rPr lang="en-US" dirty="0"/>
              <a:t>     According to Diane Wirth, the term </a:t>
            </a:r>
            <a:r>
              <a:rPr lang="en-US" i="1" dirty="0" err="1"/>
              <a:t>Limnah</a:t>
            </a:r>
            <a:r>
              <a:rPr lang="en-US" dirty="0"/>
              <a:t> (Alma 11:5), a gold standard, has not an Egyptian, but a Hebrew meaning of "to count or weigh." (Brown, Driver, and Briggs, "</a:t>
            </a:r>
            <a:r>
              <a:rPr lang="en-US" i="1" dirty="0"/>
              <a:t>A Hebrew and English Lexicon of the Old Testament</a:t>
            </a:r>
            <a:r>
              <a:rPr lang="en-US" dirty="0"/>
              <a:t>"). These terms appear to be quite fitting since we know that the </a:t>
            </a:r>
            <a:r>
              <a:rPr lang="en-US" dirty="0" err="1"/>
              <a:t>Nephites</a:t>
            </a:r>
            <a:r>
              <a:rPr lang="en-US" dirty="0"/>
              <a:t> used a combination of Egyptian and Hebrew in the language they referred to as "reformed Egyptian." [Diane E. Wirth, </a:t>
            </a:r>
            <a:r>
              <a:rPr lang="en-US" u="sng" dirty="0"/>
              <a:t>A Challenge to the Critics</a:t>
            </a:r>
            <a:r>
              <a:rPr lang="en-US" dirty="0"/>
              <a:t>, pp. 47-48]</a:t>
            </a:r>
          </a:p>
          <a:p>
            <a:r>
              <a:rPr lang="en-US" dirty="0"/>
              <a:t> </a:t>
            </a:r>
          </a:p>
          <a:p>
            <a:r>
              <a:rPr lang="en-US" dirty="0"/>
              <a:t>Alma 11:6 </a:t>
            </a:r>
            <a:r>
              <a:rPr lang="en-US" b="1" dirty="0"/>
              <a:t>A </a:t>
            </a:r>
            <a:r>
              <a:rPr lang="en-US" b="1" dirty="0" err="1"/>
              <a:t>Senum</a:t>
            </a:r>
            <a:r>
              <a:rPr lang="en-US" b="1" dirty="0"/>
              <a:t>:</a:t>
            </a:r>
            <a:endParaRPr lang="en-US" dirty="0"/>
          </a:p>
          <a:p>
            <a:r>
              <a:rPr lang="en-US" dirty="0"/>
              <a:t> </a:t>
            </a:r>
          </a:p>
          <a:p>
            <a:r>
              <a:rPr lang="en-US" dirty="0"/>
              <a:t>     According to Diane Wirth, if we take the word </a:t>
            </a:r>
            <a:r>
              <a:rPr lang="en-US" i="1" dirty="0" err="1"/>
              <a:t>senum</a:t>
            </a:r>
            <a:r>
              <a:rPr lang="en-US" dirty="0"/>
              <a:t>, referred to in Alma 11:3, we come up with an Egyptian word with a </a:t>
            </a:r>
            <a:r>
              <a:rPr lang="en-US" dirty="0" err="1"/>
              <a:t>Nephite</a:t>
            </a:r>
            <a:r>
              <a:rPr lang="en-US" dirty="0"/>
              <a:t> ending. </a:t>
            </a:r>
            <a:r>
              <a:rPr lang="en-US" dirty="0" err="1"/>
              <a:t>Nephite</a:t>
            </a:r>
            <a:r>
              <a:rPr lang="en-US" dirty="0"/>
              <a:t> endings to words were no doubt a grammatical device to change Egyptian words to their language. </a:t>
            </a:r>
            <a:r>
              <a:rPr lang="en-US" i="1" dirty="0"/>
              <a:t>Sen</a:t>
            </a:r>
            <a:r>
              <a:rPr lang="en-US" dirty="0"/>
              <a:t> in Egyptian means "one-half" or "doubling." </a:t>
            </a:r>
            <a:r>
              <a:rPr lang="en-US" dirty="0" err="1"/>
              <a:t>Jesclard</a:t>
            </a:r>
            <a:r>
              <a:rPr lang="en-US" dirty="0"/>
              <a:t> noted "This would also tend to fit into the </a:t>
            </a:r>
            <a:r>
              <a:rPr lang="en-US" dirty="0" err="1"/>
              <a:t>Nephite</a:t>
            </a:r>
            <a:r>
              <a:rPr lang="en-US" dirty="0"/>
              <a:t> method, because a </a:t>
            </a:r>
            <a:r>
              <a:rPr lang="en-US" i="1" dirty="0" err="1"/>
              <a:t>senum</a:t>
            </a:r>
            <a:r>
              <a:rPr lang="en-US" dirty="0"/>
              <a:t> is doubled each time to make the next highest amount." [Diane E. Wirth, </a:t>
            </a:r>
            <a:r>
              <a:rPr lang="en-US" u="sng" dirty="0"/>
              <a:t>A Challenge to the Critics</a:t>
            </a:r>
            <a:r>
              <a:rPr lang="en-US" dirty="0"/>
              <a:t>, p. 47]</a:t>
            </a:r>
          </a:p>
          <a:p>
            <a:endParaRPr lang="en-US" dirty="0"/>
          </a:p>
          <a:p>
            <a:endParaRPr lang="en-US" dirty="0"/>
          </a:p>
          <a:p>
            <a:r>
              <a:rPr lang="en-US" dirty="0"/>
              <a:t> </a:t>
            </a:r>
          </a:p>
        </p:txBody>
      </p:sp>
      <p:sp>
        <p:nvSpPr>
          <p:cNvPr id="3" name="Rectangle 2"/>
          <p:cNvSpPr/>
          <p:nvPr/>
        </p:nvSpPr>
        <p:spPr>
          <a:xfrm>
            <a:off x="7920894" y="6488668"/>
            <a:ext cx="4271106" cy="369332"/>
          </a:xfrm>
          <a:prstGeom prst="rect">
            <a:avLst/>
          </a:prstGeom>
        </p:spPr>
        <p:txBody>
          <a:bodyPr wrap="none">
            <a:spAutoFit/>
          </a:bodyPr>
          <a:lstStyle/>
          <a:p>
            <a:r>
              <a:rPr lang="en-US" dirty="0">
                <a:hlinkClick r:id="rId2"/>
              </a:rPr>
              <a:t>http://stepbystep.alancminer.com/alma_11</a:t>
            </a:r>
            <a:endParaRPr lang="en-US" dirty="0"/>
          </a:p>
        </p:txBody>
      </p:sp>
    </p:spTree>
    <p:extLst>
      <p:ext uri="{BB962C8B-B14F-4D97-AF65-F5344CB8AC3E}">
        <p14:creationId xmlns:p14="http://schemas.microsoft.com/office/powerpoint/2010/main" val="255186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34291"/>
            <a:ext cx="9144000" cy="4801314"/>
          </a:xfrm>
          <a:prstGeom prst="rect">
            <a:avLst/>
          </a:prstGeom>
        </p:spPr>
        <p:txBody>
          <a:bodyPr wrap="square">
            <a:spAutoFit/>
          </a:bodyPr>
          <a:lstStyle/>
          <a:p>
            <a:r>
              <a:rPr lang="en-US" dirty="0"/>
              <a:t>Alma 11:13 </a:t>
            </a:r>
            <a:r>
              <a:rPr lang="en-US" b="1" dirty="0"/>
              <a:t>An </a:t>
            </a:r>
            <a:r>
              <a:rPr lang="en-US" b="1" dirty="0" err="1"/>
              <a:t>Onti</a:t>
            </a:r>
            <a:r>
              <a:rPr lang="en-US" b="1" dirty="0"/>
              <a:t> Was As Great As Them All:</a:t>
            </a:r>
            <a:endParaRPr lang="en-US" dirty="0"/>
          </a:p>
          <a:p>
            <a:r>
              <a:rPr lang="en-US" dirty="0"/>
              <a:t> </a:t>
            </a:r>
          </a:p>
          <a:p>
            <a:r>
              <a:rPr lang="en-US" dirty="0"/>
              <a:t>     According to Diane Wirth, Alma 11:13 refers to "an </a:t>
            </a:r>
            <a:r>
              <a:rPr lang="en-US" dirty="0" err="1"/>
              <a:t>onti</a:t>
            </a:r>
            <a:r>
              <a:rPr lang="en-US" dirty="0"/>
              <a:t>," which is an Egyptian word meaning "small amount" or "short of an amount." [Diane E. Wirth, </a:t>
            </a:r>
            <a:r>
              <a:rPr lang="en-US" u="sng" dirty="0"/>
              <a:t>A Challenge to the Critics</a:t>
            </a:r>
            <a:r>
              <a:rPr lang="en-US" dirty="0"/>
              <a:t>, p. 47]</a:t>
            </a:r>
          </a:p>
          <a:p>
            <a:r>
              <a:rPr lang="en-US" dirty="0"/>
              <a:t>     Although Alma 11:13 states that "an </a:t>
            </a:r>
            <a:r>
              <a:rPr lang="en-US" i="1" dirty="0" err="1"/>
              <a:t>onti</a:t>
            </a:r>
            <a:r>
              <a:rPr lang="en-US" dirty="0"/>
              <a:t> was as great as them all," the idea that might be grasped is that the word "</a:t>
            </a:r>
            <a:r>
              <a:rPr lang="en-US" dirty="0" err="1"/>
              <a:t>onti</a:t>
            </a:r>
            <a:r>
              <a:rPr lang="en-US" dirty="0"/>
              <a:t>" was associated with value.</a:t>
            </a:r>
          </a:p>
          <a:p>
            <a:r>
              <a:rPr lang="en-US" dirty="0"/>
              <a:t> </a:t>
            </a:r>
          </a:p>
          <a:p>
            <a:r>
              <a:rPr lang="en-US" dirty="0"/>
              <a:t>Alma 11:15 </a:t>
            </a:r>
            <a:r>
              <a:rPr lang="en-US" b="1" dirty="0"/>
              <a:t>Therefore, a </a:t>
            </a:r>
            <a:r>
              <a:rPr lang="en-US" b="1" dirty="0" err="1"/>
              <a:t>Shiblon</a:t>
            </a:r>
            <a:r>
              <a:rPr lang="en-US" b="1" dirty="0"/>
              <a:t> for Half a Measure of Barley:</a:t>
            </a:r>
            <a:endParaRPr lang="en-US" dirty="0"/>
          </a:p>
          <a:p>
            <a:r>
              <a:rPr lang="en-US" dirty="0"/>
              <a:t> </a:t>
            </a:r>
          </a:p>
          <a:p>
            <a:r>
              <a:rPr lang="en-US" dirty="0"/>
              <a:t>     The reader should note that in Alma 11:15 that things were measured in terms of "barley." According to Hugh </a:t>
            </a:r>
            <a:r>
              <a:rPr lang="en-US" dirty="0" err="1"/>
              <a:t>Nibley</a:t>
            </a:r>
            <a:r>
              <a:rPr lang="en-US" dirty="0"/>
              <a:t>, this is very interesting because the first Babylonian and the first Egyptian money were always the amount of silver necessary to buy a measure of barley. It was always barley. It wasn't </a:t>
            </a:r>
            <a:r>
              <a:rPr lang="en-US" dirty="0" err="1"/>
              <a:t>emer</a:t>
            </a:r>
            <a:r>
              <a:rPr lang="en-US" dirty="0"/>
              <a:t> wheat or the other grains they had. And it's very interesting that barley doesn't grow wild in Egypt as </a:t>
            </a:r>
            <a:r>
              <a:rPr lang="en-US" dirty="0" err="1"/>
              <a:t>emer</a:t>
            </a:r>
            <a:r>
              <a:rPr lang="en-US" dirty="0"/>
              <a:t> wheat and other things do. But barley was </a:t>
            </a:r>
            <a:r>
              <a:rPr lang="en-US" i="1" dirty="0"/>
              <a:t>it</a:t>
            </a:r>
            <a:r>
              <a:rPr lang="en-US" dirty="0"/>
              <a:t>. It was the word for </a:t>
            </a:r>
            <a:r>
              <a:rPr lang="en-US" i="1" dirty="0"/>
              <a:t>money</a:t>
            </a:r>
            <a:r>
              <a:rPr lang="en-US" dirty="0"/>
              <a:t> and it was what they used. . . . This reference to barley is very striking because nobody knew about this custom in Joseph Smith's day. It wasn't discovered until the 1850s. [Hugh W. </a:t>
            </a:r>
            <a:r>
              <a:rPr lang="en-US" dirty="0" err="1"/>
              <a:t>Nibley</a:t>
            </a:r>
            <a:r>
              <a:rPr lang="en-US" dirty="0"/>
              <a:t>, </a:t>
            </a:r>
            <a:r>
              <a:rPr lang="en-US" u="sng" dirty="0"/>
              <a:t>Teachings of the Book of Mormon</a:t>
            </a:r>
            <a:r>
              <a:rPr lang="en-US" dirty="0"/>
              <a:t>, Semester 2, p. 317]</a:t>
            </a:r>
          </a:p>
        </p:txBody>
      </p:sp>
    </p:spTree>
    <p:extLst>
      <p:ext uri="{BB962C8B-B14F-4D97-AF65-F5344CB8AC3E}">
        <p14:creationId xmlns:p14="http://schemas.microsoft.com/office/powerpoint/2010/main" val="362069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360279"/>
            <a:ext cx="9961418" cy="6186309"/>
          </a:xfrm>
          <a:prstGeom prst="rect">
            <a:avLst/>
          </a:prstGeom>
        </p:spPr>
        <p:txBody>
          <a:bodyPr wrap="square">
            <a:spAutoFit/>
          </a:bodyPr>
          <a:lstStyle/>
          <a:p>
            <a:r>
              <a:rPr lang="en-US" dirty="0"/>
              <a:t>Alma 11:16 </a:t>
            </a:r>
            <a:r>
              <a:rPr lang="en-US" b="1" dirty="0"/>
              <a:t>A </a:t>
            </a:r>
            <a:r>
              <a:rPr lang="en-US" b="1" dirty="0" err="1"/>
              <a:t>Shiblum</a:t>
            </a:r>
            <a:r>
              <a:rPr lang="en-US" b="1" dirty="0"/>
              <a:t> [</a:t>
            </a:r>
            <a:r>
              <a:rPr lang="en-US" b="1" dirty="0" err="1"/>
              <a:t>Shilum</a:t>
            </a:r>
            <a:r>
              <a:rPr lang="en-US" b="1" dirty="0"/>
              <a:t>]:</a:t>
            </a:r>
            <a:endParaRPr lang="en-US" dirty="0"/>
          </a:p>
          <a:p>
            <a:r>
              <a:rPr lang="en-US" dirty="0"/>
              <a:t> </a:t>
            </a:r>
          </a:p>
          <a:p>
            <a:r>
              <a:rPr lang="en-US" dirty="0"/>
              <a:t>     According to Diane Wirth, an interesting observation has been made by John Welch. In Alma 11:16 we come across a unit of measurement called </a:t>
            </a:r>
            <a:r>
              <a:rPr lang="en-US" i="1" dirty="0" err="1"/>
              <a:t>shiblum</a:t>
            </a:r>
            <a:r>
              <a:rPr lang="en-US" dirty="0"/>
              <a:t>. Checking an original fragment and the Printer's Manuscript of the Book of Mormon, it was found that the word was actually </a:t>
            </a:r>
            <a:r>
              <a:rPr lang="en-US" i="1" dirty="0" err="1"/>
              <a:t>shilum</a:t>
            </a:r>
            <a:r>
              <a:rPr lang="en-US" dirty="0"/>
              <a:t>, not </a:t>
            </a:r>
            <a:r>
              <a:rPr lang="en-US" i="1" dirty="0" err="1"/>
              <a:t>shiblum</a:t>
            </a:r>
            <a:r>
              <a:rPr lang="en-US" dirty="0"/>
              <a:t>. </a:t>
            </a:r>
            <a:r>
              <a:rPr lang="en-US" i="1" dirty="0" err="1"/>
              <a:t>Shilum</a:t>
            </a:r>
            <a:r>
              <a:rPr lang="en-US" dirty="0" err="1"/>
              <a:t>just</a:t>
            </a:r>
            <a:r>
              <a:rPr lang="en-US" dirty="0"/>
              <a:t> happens to be a Hebrew word meaning "payment, reward, or retribution." [Diane E. Wirth, </a:t>
            </a:r>
            <a:r>
              <a:rPr lang="en-US" u="sng" dirty="0"/>
              <a:t>A Challenge to the Critics</a:t>
            </a:r>
            <a:r>
              <a:rPr lang="en-US" dirty="0"/>
              <a:t>, p. 48]</a:t>
            </a:r>
          </a:p>
          <a:p>
            <a:r>
              <a:rPr lang="en-US" dirty="0"/>
              <a:t> </a:t>
            </a:r>
          </a:p>
          <a:p>
            <a:r>
              <a:rPr lang="en-US" dirty="0"/>
              <a:t>Alma 11:22 </a:t>
            </a:r>
            <a:r>
              <a:rPr lang="en-US" b="1" dirty="0"/>
              <a:t>All These (Six </a:t>
            </a:r>
            <a:r>
              <a:rPr lang="en-US" b="1" dirty="0" err="1"/>
              <a:t>Onties</a:t>
            </a:r>
            <a:r>
              <a:rPr lang="en-US" b="1" dirty="0"/>
              <a:t> of Silver) Will I Give Thee If Thou Wilt Deny the Existence of a Supreme Being:</a:t>
            </a:r>
            <a:endParaRPr lang="en-US" dirty="0"/>
          </a:p>
          <a:p>
            <a:r>
              <a:rPr lang="en-US" dirty="0"/>
              <a:t> </a:t>
            </a:r>
          </a:p>
          <a:p>
            <a:r>
              <a:rPr lang="en-US" dirty="0"/>
              <a:t>     One might ask, Why did Mormon take up space on his abridgment to show the </a:t>
            </a:r>
            <a:r>
              <a:rPr lang="en-US" dirty="0" err="1"/>
              <a:t>Nephite</a:t>
            </a:r>
            <a:r>
              <a:rPr lang="en-US" dirty="0"/>
              <a:t> money scale? Do we find the answer in Alma 11:22? In other words, did Mormon only show the money scale in order to help the reader appreciate the enormity of </a:t>
            </a:r>
            <a:r>
              <a:rPr lang="en-US" dirty="0" err="1"/>
              <a:t>Zeezrom's</a:t>
            </a:r>
            <a:r>
              <a:rPr lang="en-US" dirty="0"/>
              <a:t> bribe? ("All these will I give thee if thou wilt deny the existence of a supreme being") Or is the answer tied to a number of things. One possible insight is that in the scriptures, certain numbers are symbolic. The bribe of six </a:t>
            </a:r>
            <a:r>
              <a:rPr lang="en-US" dirty="0" err="1"/>
              <a:t>onties</a:t>
            </a:r>
            <a:r>
              <a:rPr lang="en-US" dirty="0"/>
              <a:t> was equal to 42 </a:t>
            </a:r>
            <a:r>
              <a:rPr lang="en-US" dirty="0" err="1"/>
              <a:t>Senums</a:t>
            </a:r>
            <a:r>
              <a:rPr lang="en-US" dirty="0"/>
              <a:t>, or 42 days pay for a judge. The number 42 is a product of 6 X 7. The number "6" is symbolic of Satan. The number "7" is symbolic the perfection, or the combination of "4" man + "3" God. However, Satan can imitate the ways of God: "And I stood upon the sand of the sea, and saw a beast rise up out of the sea, having seven heads and ten horns, and upon his horns ten crowns, and upon his heads the name of blasphemy" (see Revelation 13:1). Thus we might ask, Is the amount of </a:t>
            </a:r>
            <a:r>
              <a:rPr lang="en-US" dirty="0" err="1"/>
              <a:t>Zeezrom's</a:t>
            </a:r>
            <a:r>
              <a:rPr lang="en-US" dirty="0"/>
              <a:t> bribe an allusion to Satan?</a:t>
            </a:r>
          </a:p>
        </p:txBody>
      </p:sp>
    </p:spTree>
    <p:extLst>
      <p:ext uri="{BB962C8B-B14F-4D97-AF65-F5344CB8AC3E}">
        <p14:creationId xmlns:p14="http://schemas.microsoft.com/office/powerpoint/2010/main" val="375465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851" y="457201"/>
            <a:ext cx="9144000" cy="6186309"/>
          </a:xfrm>
          <a:prstGeom prst="rect">
            <a:avLst/>
          </a:prstGeom>
        </p:spPr>
        <p:txBody>
          <a:bodyPr wrap="square">
            <a:spAutoFit/>
          </a:bodyPr>
          <a:lstStyle/>
          <a:p>
            <a:r>
              <a:rPr lang="en-US" dirty="0"/>
              <a:t>   </a:t>
            </a:r>
            <a:r>
              <a:rPr lang="en-US" dirty="0" err="1"/>
              <a:t>Zeezrom's</a:t>
            </a:r>
            <a:r>
              <a:rPr lang="en-US" dirty="0"/>
              <a:t> big issue was the need for this "Son of God" to "save the people in their sins" (Alma 11:34). Apparently, according to </a:t>
            </a:r>
            <a:r>
              <a:rPr lang="en-US" dirty="0" err="1"/>
              <a:t>Zeezrom's</a:t>
            </a:r>
            <a:r>
              <a:rPr lang="en-US" dirty="0"/>
              <a:t> philosophy, salvation was a given (</a:t>
            </a:r>
            <a:r>
              <a:rPr lang="en-US" dirty="0" err="1"/>
              <a:t>Nehor</a:t>
            </a:r>
            <a:r>
              <a:rPr lang="en-US" dirty="0"/>
              <a:t> doctrine--see Alma 1:4). Beyond that, the object of life "was to get gain; and they got gain according to their employ" (Alma 10:31). Mormon notes that "the foundation of the destruction of this people is beginning to be laid by the unrighteousness of your lawyers and your judges" (Alma 10:27). </a:t>
            </a:r>
            <a:r>
              <a:rPr lang="en-US" dirty="0" err="1"/>
              <a:t>Amulek's</a:t>
            </a:r>
            <a:r>
              <a:rPr lang="en-US" dirty="0"/>
              <a:t> response was a discourse on the role of the Son of God (The Eternal Judge)--"all shall rise from the dead and stand before God, and be judged according to their works" (Alma 11:41).</a:t>
            </a:r>
          </a:p>
          <a:p>
            <a:r>
              <a:rPr lang="en-US" dirty="0"/>
              <a:t>     Thus, if the issue has to do with judgment, why does </a:t>
            </a:r>
            <a:r>
              <a:rPr lang="en-US" dirty="0" err="1"/>
              <a:t>Amulek</a:t>
            </a:r>
            <a:r>
              <a:rPr lang="en-US" dirty="0"/>
              <a:t> speak on resurrection? Unlike an unjust society where men get gain according to their unrighteous works, the resurrection will be perfectly just--"everything shall be restored to its perfect frame, as it is now, or in the body, and shall be brought and be arraigned before the bar of Christ the Son, and God the Father, and the Holy Spirit, which is one Eternal God, to be judged according to their works, whether they be good or whether they be evil" (Alma 11:44). [Alan C. Miner, Personal Notes]</a:t>
            </a:r>
          </a:p>
          <a:p>
            <a:endParaRPr lang="en-US" dirty="0"/>
          </a:p>
          <a:p>
            <a:r>
              <a:rPr lang="en-US" dirty="0"/>
              <a:t>Alma 11:24 </a:t>
            </a:r>
            <a:r>
              <a:rPr lang="en-US" b="1" dirty="0"/>
              <a:t>Lucre:</a:t>
            </a:r>
            <a:endParaRPr lang="en-US" dirty="0"/>
          </a:p>
          <a:p>
            <a:r>
              <a:rPr lang="en-US" dirty="0"/>
              <a:t> </a:t>
            </a:r>
          </a:p>
          <a:p>
            <a:r>
              <a:rPr lang="en-US" dirty="0"/>
              <a:t>     While the meaning of the word "lucre" is </a:t>
            </a:r>
            <a:r>
              <a:rPr lang="en-US" i="1" dirty="0"/>
              <a:t>riches</a:t>
            </a:r>
            <a:r>
              <a:rPr lang="en-US" dirty="0"/>
              <a:t> or </a:t>
            </a:r>
            <a:r>
              <a:rPr lang="en-US" i="1" dirty="0"/>
              <a:t>money</a:t>
            </a:r>
            <a:r>
              <a:rPr lang="en-US" dirty="0"/>
              <a:t>, there is a connotation of worldliness. Titus 1:10-11 says the following: "For there are many unruly and vain talkers and deceivers, specially they of the circumcision; Whose mouths must be stopped, who subvert whole houses, teaching things which they ought not, for filthy lucre's sake."</a:t>
            </a:r>
          </a:p>
          <a:p>
            <a:endParaRPr lang="en-US" dirty="0"/>
          </a:p>
        </p:txBody>
      </p:sp>
    </p:spTree>
    <p:extLst>
      <p:ext uri="{BB962C8B-B14F-4D97-AF65-F5344CB8AC3E}">
        <p14:creationId xmlns:p14="http://schemas.microsoft.com/office/powerpoint/2010/main" val="9676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0" y="4239"/>
            <a:ext cx="93726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Judges and Laws</a:t>
            </a:r>
          </a:p>
        </p:txBody>
      </p:sp>
      <p:sp>
        <p:nvSpPr>
          <p:cNvPr id="2" name="TextBox 1"/>
          <p:cNvSpPr txBox="1"/>
          <p:nvPr/>
        </p:nvSpPr>
        <p:spPr>
          <a:xfrm>
            <a:off x="2502100" y="1176994"/>
            <a:ext cx="8080551" cy="1200329"/>
          </a:xfrm>
          <a:prstGeom prst="rect">
            <a:avLst/>
          </a:prstGeom>
          <a:noFill/>
        </p:spPr>
        <p:txBody>
          <a:bodyPr wrap="square" rtlCol="0">
            <a:spAutoFit/>
          </a:bodyPr>
          <a:lstStyle/>
          <a:p>
            <a:r>
              <a:rPr lang="en-US" b="1" dirty="0">
                <a:solidFill>
                  <a:schemeClr val="bg1"/>
                </a:solidFill>
              </a:rPr>
              <a:t>The Man Was Compelled to Pay That Which He Owed, or Be Stripped, or Be Cast out from among the People:</a:t>
            </a:r>
          </a:p>
          <a:p>
            <a:endParaRPr lang="en-US" b="1" dirty="0">
              <a:solidFill>
                <a:schemeClr val="bg1"/>
              </a:solidFill>
            </a:endParaRPr>
          </a:p>
          <a:p>
            <a:r>
              <a:rPr lang="en-US" b="1" dirty="0">
                <a:solidFill>
                  <a:schemeClr val="bg1"/>
                </a:solidFill>
              </a:rPr>
              <a:t>The Judge Received for His Wages . . . a </a:t>
            </a:r>
            <a:r>
              <a:rPr lang="en-US" b="1" dirty="0" err="1">
                <a:solidFill>
                  <a:schemeClr val="bg1"/>
                </a:solidFill>
              </a:rPr>
              <a:t>Senine</a:t>
            </a:r>
            <a:r>
              <a:rPr lang="en-US" b="1" dirty="0">
                <a:solidFill>
                  <a:schemeClr val="bg1"/>
                </a:solidFill>
              </a:rPr>
              <a:t> of Gold . . . according to the Law:</a:t>
            </a:r>
            <a:endParaRPr lang="en-US" dirty="0">
              <a:solidFill>
                <a:schemeClr val="bg1"/>
              </a:solidFill>
            </a:endParaRPr>
          </a:p>
        </p:txBody>
      </p:sp>
      <p:sp>
        <p:nvSpPr>
          <p:cNvPr id="9" name="TextBox 8"/>
          <p:cNvSpPr txBox="1"/>
          <p:nvPr/>
        </p:nvSpPr>
        <p:spPr>
          <a:xfrm>
            <a:off x="324465" y="6479738"/>
            <a:ext cx="2819400" cy="369332"/>
          </a:xfrm>
          <a:prstGeom prst="rect">
            <a:avLst/>
          </a:prstGeom>
          <a:noFill/>
        </p:spPr>
        <p:txBody>
          <a:bodyPr wrap="square" rtlCol="0">
            <a:spAutoFit/>
          </a:bodyPr>
          <a:lstStyle/>
          <a:p>
            <a:r>
              <a:rPr lang="en-US" dirty="0">
                <a:solidFill>
                  <a:schemeClr val="bg1"/>
                </a:solidFill>
              </a:rPr>
              <a:t>Alma 11:2-3</a:t>
            </a:r>
          </a:p>
        </p:txBody>
      </p:sp>
      <p:sp>
        <p:nvSpPr>
          <p:cNvPr id="10" name="TextBox 9"/>
          <p:cNvSpPr txBox="1"/>
          <p:nvPr/>
        </p:nvSpPr>
        <p:spPr>
          <a:xfrm>
            <a:off x="6828230" y="2814429"/>
            <a:ext cx="4144297" cy="3139321"/>
          </a:xfrm>
          <a:prstGeom prst="rect">
            <a:avLst/>
          </a:prstGeom>
          <a:noFill/>
        </p:spPr>
        <p:txBody>
          <a:bodyPr wrap="square" rtlCol="0">
            <a:spAutoFit/>
          </a:bodyPr>
          <a:lstStyle/>
          <a:p>
            <a:r>
              <a:rPr lang="en-US" dirty="0">
                <a:solidFill>
                  <a:schemeClr val="bg1"/>
                </a:solidFill>
              </a:rPr>
              <a:t>“It seems that in the ancient court the judge had to be paid before you were let out of prison. It says here that the judges' pay was one </a:t>
            </a:r>
            <a:r>
              <a:rPr lang="en-US" dirty="0" err="1">
                <a:solidFill>
                  <a:schemeClr val="bg1"/>
                </a:solidFill>
              </a:rPr>
              <a:t>senine</a:t>
            </a:r>
            <a:r>
              <a:rPr lang="en-US" dirty="0">
                <a:solidFill>
                  <a:schemeClr val="bg1"/>
                </a:solidFill>
              </a:rPr>
              <a:t> a day. Later on it tells us in 3 Nephi 12:26 that you won't come out of prison until you have paid the last </a:t>
            </a:r>
            <a:r>
              <a:rPr lang="en-US" dirty="0" err="1">
                <a:solidFill>
                  <a:schemeClr val="bg1"/>
                </a:solidFill>
              </a:rPr>
              <a:t>senine</a:t>
            </a:r>
            <a:r>
              <a:rPr lang="en-US" dirty="0">
                <a:solidFill>
                  <a:schemeClr val="bg1"/>
                </a:solidFill>
              </a:rPr>
              <a:t>. They won't let you out until you have paid the judges. The judge is paid if nothing else. That's exactly the system we have in the Book of Mormon.”</a:t>
            </a:r>
          </a:p>
          <a:p>
            <a:r>
              <a:rPr lang="en-US" dirty="0">
                <a:solidFill>
                  <a:schemeClr val="bg1"/>
                </a:solidFill>
              </a:rPr>
              <a:t>Hugh W. Nibley</a:t>
            </a:r>
          </a:p>
        </p:txBody>
      </p:sp>
      <p:pic>
        <p:nvPicPr>
          <p:cNvPr id="4" name="Picture 3">
            <a:extLst>
              <a:ext uri="{FF2B5EF4-FFF2-40B4-BE49-F238E27FC236}">
                <a16:creationId xmlns:a16="http://schemas.microsoft.com/office/drawing/2014/main" id="{E4C37127-D342-4DCE-8648-61CA1DCA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61" y="2454429"/>
            <a:ext cx="5508215" cy="4041203"/>
          </a:xfrm>
          <a:prstGeom prst="rect">
            <a:avLst/>
          </a:prstGeom>
        </p:spPr>
      </p:pic>
      <p:pic>
        <p:nvPicPr>
          <p:cNvPr id="12" name="Picture 11">
            <a:extLst>
              <a:ext uri="{FF2B5EF4-FFF2-40B4-BE49-F238E27FC236}">
                <a16:creationId xmlns:a16="http://schemas.microsoft.com/office/drawing/2014/main" id="{6BF1F081-102A-4631-A2A5-0EC4718A2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5138048"/>
            <a:ext cx="1169424" cy="1526356"/>
          </a:xfrm>
          <a:prstGeom prst="rect">
            <a:avLst/>
          </a:prstGeom>
        </p:spPr>
      </p:pic>
    </p:spTree>
    <p:extLst>
      <p:ext uri="{BB962C8B-B14F-4D97-AF65-F5344CB8AC3E}">
        <p14:creationId xmlns:p14="http://schemas.microsoft.com/office/powerpoint/2010/main" val="9554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4239"/>
            <a:ext cx="93726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 Measure of Money</a:t>
            </a:r>
          </a:p>
        </p:txBody>
      </p:sp>
      <p:sp>
        <p:nvSpPr>
          <p:cNvPr id="2" name="TextBox 1"/>
          <p:cNvSpPr txBox="1"/>
          <p:nvPr/>
        </p:nvSpPr>
        <p:spPr>
          <a:xfrm>
            <a:off x="1717097" y="1106269"/>
            <a:ext cx="9566564" cy="646331"/>
          </a:xfrm>
          <a:prstGeom prst="rect">
            <a:avLst/>
          </a:prstGeom>
          <a:noFill/>
        </p:spPr>
        <p:txBody>
          <a:bodyPr wrap="square" rtlCol="0">
            <a:spAutoFit/>
          </a:bodyPr>
          <a:lstStyle/>
          <a:p>
            <a:r>
              <a:rPr lang="en-US" dirty="0">
                <a:solidFill>
                  <a:schemeClr val="bg1"/>
                </a:solidFill>
              </a:rPr>
              <a:t>The </a:t>
            </a:r>
            <a:r>
              <a:rPr lang="en-US" dirty="0" err="1">
                <a:solidFill>
                  <a:schemeClr val="bg1"/>
                </a:solidFill>
              </a:rPr>
              <a:t>Nephites</a:t>
            </a:r>
            <a:r>
              <a:rPr lang="en-US" dirty="0">
                <a:solidFill>
                  <a:schemeClr val="bg1"/>
                </a:solidFill>
              </a:rPr>
              <a:t> had adopted their own money system according to their weights and not by the customary Jewish monetary system around the time of King </a:t>
            </a:r>
            <a:r>
              <a:rPr lang="en-US" dirty="0" err="1">
                <a:solidFill>
                  <a:schemeClr val="bg1"/>
                </a:solidFill>
              </a:rPr>
              <a:t>Mosiah</a:t>
            </a:r>
            <a:r>
              <a:rPr lang="en-US" dirty="0">
                <a:solidFill>
                  <a:schemeClr val="bg1"/>
                </a:solidFill>
              </a:rPr>
              <a:t> and the Reign of the Judges</a:t>
            </a:r>
          </a:p>
        </p:txBody>
      </p:sp>
      <p:sp>
        <p:nvSpPr>
          <p:cNvPr id="9" name="TextBox 8"/>
          <p:cNvSpPr txBox="1"/>
          <p:nvPr/>
        </p:nvSpPr>
        <p:spPr>
          <a:xfrm>
            <a:off x="227483" y="6488668"/>
            <a:ext cx="4399935" cy="369332"/>
          </a:xfrm>
          <a:prstGeom prst="rect">
            <a:avLst/>
          </a:prstGeom>
          <a:noFill/>
        </p:spPr>
        <p:txBody>
          <a:bodyPr wrap="square" rtlCol="0">
            <a:spAutoFit/>
          </a:bodyPr>
          <a:lstStyle/>
          <a:p>
            <a:r>
              <a:rPr lang="en-US" dirty="0">
                <a:solidFill>
                  <a:schemeClr val="bg1"/>
                </a:solidFill>
              </a:rPr>
              <a:t>Alma 11:4-19   see handouts</a:t>
            </a:r>
          </a:p>
        </p:txBody>
      </p:sp>
      <p:pic>
        <p:nvPicPr>
          <p:cNvPr id="4" name="Picture 3">
            <a:extLst>
              <a:ext uri="{FF2B5EF4-FFF2-40B4-BE49-F238E27FC236}">
                <a16:creationId xmlns:a16="http://schemas.microsoft.com/office/drawing/2014/main" id="{8CB8AA90-7A63-4EC2-9227-856E000C0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03588"/>
            <a:ext cx="9759661" cy="4234091"/>
          </a:xfrm>
          <a:prstGeom prst="rect">
            <a:avLst/>
          </a:prstGeom>
        </p:spPr>
      </p:pic>
    </p:spTree>
    <p:extLst>
      <p:ext uri="{BB962C8B-B14F-4D97-AF65-F5344CB8AC3E}">
        <p14:creationId xmlns:p14="http://schemas.microsoft.com/office/powerpoint/2010/main" val="19498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4239"/>
            <a:ext cx="93726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Expert in the Devil</a:t>
            </a:r>
          </a:p>
        </p:txBody>
      </p:sp>
      <p:sp>
        <p:nvSpPr>
          <p:cNvPr id="2" name="TextBox 1"/>
          <p:cNvSpPr txBox="1"/>
          <p:nvPr/>
        </p:nvSpPr>
        <p:spPr>
          <a:xfrm>
            <a:off x="495300" y="1162097"/>
            <a:ext cx="5715000" cy="369332"/>
          </a:xfrm>
          <a:prstGeom prst="rect">
            <a:avLst/>
          </a:prstGeom>
          <a:noFill/>
        </p:spPr>
        <p:txBody>
          <a:bodyPr wrap="square" rtlCol="0">
            <a:spAutoFit/>
          </a:bodyPr>
          <a:lstStyle/>
          <a:p>
            <a:r>
              <a:rPr lang="en-US" dirty="0" err="1">
                <a:solidFill>
                  <a:schemeClr val="bg1"/>
                </a:solidFill>
              </a:rPr>
              <a:t>Zeezrom’s</a:t>
            </a:r>
            <a:r>
              <a:rPr lang="en-US" dirty="0">
                <a:solidFill>
                  <a:schemeClr val="bg1"/>
                </a:solidFill>
              </a:rPr>
              <a:t> offer to Alma and </a:t>
            </a:r>
            <a:r>
              <a:rPr lang="en-US" dirty="0" err="1">
                <a:solidFill>
                  <a:schemeClr val="bg1"/>
                </a:solidFill>
              </a:rPr>
              <a:t>Amulek</a:t>
            </a:r>
            <a:r>
              <a:rPr lang="en-US" dirty="0">
                <a:solidFill>
                  <a:schemeClr val="bg1"/>
                </a:solidFill>
              </a:rPr>
              <a:t>:</a:t>
            </a:r>
          </a:p>
        </p:txBody>
      </p:sp>
      <p:sp>
        <p:nvSpPr>
          <p:cNvPr id="9" name="TextBox 8"/>
          <p:cNvSpPr txBox="1"/>
          <p:nvPr/>
        </p:nvSpPr>
        <p:spPr>
          <a:xfrm>
            <a:off x="169606" y="6488668"/>
            <a:ext cx="2819400" cy="369332"/>
          </a:xfrm>
          <a:prstGeom prst="rect">
            <a:avLst/>
          </a:prstGeom>
          <a:noFill/>
        </p:spPr>
        <p:txBody>
          <a:bodyPr wrap="square" rtlCol="0">
            <a:spAutoFit/>
          </a:bodyPr>
          <a:lstStyle/>
          <a:p>
            <a:r>
              <a:rPr lang="en-US" dirty="0">
                <a:solidFill>
                  <a:schemeClr val="bg1"/>
                </a:solidFill>
              </a:rPr>
              <a:t>Alma 11:21</a:t>
            </a:r>
          </a:p>
        </p:txBody>
      </p:sp>
      <p:sp>
        <p:nvSpPr>
          <p:cNvPr id="10" name="TextBox 9"/>
          <p:cNvSpPr txBox="1"/>
          <p:nvPr/>
        </p:nvSpPr>
        <p:spPr>
          <a:xfrm>
            <a:off x="2286000" y="1999652"/>
            <a:ext cx="4953001" cy="1631216"/>
          </a:xfrm>
          <a:prstGeom prst="rect">
            <a:avLst/>
          </a:prstGeom>
          <a:noFill/>
        </p:spPr>
        <p:txBody>
          <a:bodyPr wrap="square" rtlCol="0">
            <a:spAutoFit/>
          </a:bodyPr>
          <a:lstStyle/>
          <a:p>
            <a:r>
              <a:rPr lang="en-US" sz="2000" dirty="0">
                <a:solidFill>
                  <a:schemeClr val="bg1"/>
                </a:solidFill>
              </a:rPr>
              <a:t>An </a:t>
            </a:r>
            <a:r>
              <a:rPr lang="en-US" sz="2000" i="1" dirty="0" err="1">
                <a:solidFill>
                  <a:schemeClr val="bg1"/>
                </a:solidFill>
              </a:rPr>
              <a:t>onti</a:t>
            </a:r>
            <a:r>
              <a:rPr lang="en-US" sz="2000" dirty="0">
                <a:solidFill>
                  <a:schemeClr val="bg1"/>
                </a:solidFill>
              </a:rPr>
              <a:t> was a piece of silver with the greatest value  One </a:t>
            </a:r>
            <a:r>
              <a:rPr lang="en-US" sz="2000" dirty="0" err="1">
                <a:solidFill>
                  <a:schemeClr val="bg1"/>
                </a:solidFill>
              </a:rPr>
              <a:t>onti</a:t>
            </a:r>
            <a:r>
              <a:rPr lang="en-US" sz="2000" dirty="0">
                <a:solidFill>
                  <a:schemeClr val="bg1"/>
                </a:solidFill>
              </a:rPr>
              <a:t> was equal to approximately one week’s wages for a judge, which means that six </a:t>
            </a:r>
            <a:r>
              <a:rPr lang="en-US" sz="2000" dirty="0" err="1">
                <a:solidFill>
                  <a:schemeClr val="bg1"/>
                </a:solidFill>
              </a:rPr>
              <a:t>onties</a:t>
            </a:r>
            <a:r>
              <a:rPr lang="en-US" sz="2000" dirty="0">
                <a:solidFill>
                  <a:schemeClr val="bg1"/>
                </a:solidFill>
              </a:rPr>
              <a:t> was equal to about six weeks of wages for a judge.</a:t>
            </a:r>
          </a:p>
        </p:txBody>
      </p:sp>
      <p:sp>
        <p:nvSpPr>
          <p:cNvPr id="11" name="TextBox 10"/>
          <p:cNvSpPr txBox="1"/>
          <p:nvPr/>
        </p:nvSpPr>
        <p:spPr>
          <a:xfrm>
            <a:off x="3331906" y="4572001"/>
            <a:ext cx="4953001" cy="1631216"/>
          </a:xfrm>
          <a:prstGeom prst="rect">
            <a:avLst/>
          </a:prstGeom>
          <a:noFill/>
        </p:spPr>
        <p:txBody>
          <a:bodyPr wrap="square" rtlCol="0">
            <a:spAutoFit/>
          </a:bodyPr>
          <a:lstStyle/>
          <a:p>
            <a:r>
              <a:rPr lang="en-US" sz="2000" dirty="0">
                <a:solidFill>
                  <a:schemeClr val="bg1"/>
                </a:solidFill>
              </a:rPr>
              <a:t>A Lawyer would get more money based on the number of cases he participated in; as such lawyers would purposely cause disturbances among the people to initiate more court cases</a:t>
            </a:r>
          </a:p>
        </p:txBody>
      </p:sp>
      <p:pic>
        <p:nvPicPr>
          <p:cNvPr id="4" name="Picture 3">
            <a:extLst>
              <a:ext uri="{FF2B5EF4-FFF2-40B4-BE49-F238E27FC236}">
                <a16:creationId xmlns:a16="http://schemas.microsoft.com/office/drawing/2014/main" id="{1B584904-21B4-4653-91D3-8314F6C82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1654790"/>
            <a:ext cx="2667000" cy="2600325"/>
          </a:xfrm>
          <a:prstGeom prst="rect">
            <a:avLst/>
          </a:prstGeom>
        </p:spPr>
      </p:pic>
    </p:spTree>
    <p:extLst>
      <p:ext uri="{BB962C8B-B14F-4D97-AF65-F5344CB8AC3E}">
        <p14:creationId xmlns:p14="http://schemas.microsoft.com/office/powerpoint/2010/main" val="9062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606" y="6488668"/>
            <a:ext cx="2819400" cy="369332"/>
          </a:xfrm>
          <a:prstGeom prst="rect">
            <a:avLst/>
          </a:prstGeom>
          <a:noFill/>
        </p:spPr>
        <p:txBody>
          <a:bodyPr wrap="square" rtlCol="0">
            <a:spAutoFit/>
          </a:bodyPr>
          <a:lstStyle/>
          <a:p>
            <a:r>
              <a:rPr lang="en-US" dirty="0">
                <a:solidFill>
                  <a:schemeClr val="bg1"/>
                </a:solidFill>
              </a:rPr>
              <a:t>Alma 11:22</a:t>
            </a:r>
          </a:p>
        </p:txBody>
      </p:sp>
      <p:sp>
        <p:nvSpPr>
          <p:cNvPr id="11" name="TextBox 10"/>
          <p:cNvSpPr txBox="1"/>
          <p:nvPr/>
        </p:nvSpPr>
        <p:spPr>
          <a:xfrm>
            <a:off x="978869" y="3189991"/>
            <a:ext cx="8999867" cy="3139321"/>
          </a:xfrm>
          <a:prstGeom prst="rect">
            <a:avLst/>
          </a:prstGeom>
          <a:noFill/>
        </p:spPr>
        <p:txBody>
          <a:bodyPr wrap="square" rtlCol="0">
            <a:spAutoFit/>
          </a:bodyPr>
          <a:lstStyle/>
          <a:p>
            <a:pPr fontAlgn="base"/>
            <a:r>
              <a:rPr lang="en-US" dirty="0">
                <a:solidFill>
                  <a:schemeClr val="bg1"/>
                </a:solidFill>
              </a:rPr>
              <a:t>“It is not expected that you go through life without making mistakes, but you will not make a major mistake without first being warned by the promptings of the Spirit. This promise applies to all members of the Church. …</a:t>
            </a:r>
          </a:p>
          <a:p>
            <a:pPr fontAlgn="base"/>
            <a:endParaRPr lang="en-US" dirty="0">
              <a:solidFill>
                <a:schemeClr val="bg1"/>
              </a:solidFill>
            </a:endParaRPr>
          </a:p>
          <a:p>
            <a:pPr fontAlgn="base"/>
            <a:r>
              <a:rPr lang="en-US" dirty="0">
                <a:solidFill>
                  <a:schemeClr val="bg1"/>
                </a:solidFill>
              </a:rPr>
              <a:t>“If you are slipping into things that you should not slip into or if you are associating with people who are pulling you away in the wrong direction, that is the time to assert your independence, your agency. Listen to the voice of the Spirit, and you will not be led astray.</a:t>
            </a:r>
          </a:p>
          <a:p>
            <a:pPr fontAlgn="base"/>
            <a:endParaRPr lang="en-US" dirty="0">
              <a:solidFill>
                <a:schemeClr val="bg1"/>
              </a:solidFill>
            </a:endParaRPr>
          </a:p>
          <a:p>
            <a:pPr fontAlgn="base"/>
            <a:r>
              <a:rPr lang="en-US" dirty="0">
                <a:solidFill>
                  <a:schemeClr val="bg1"/>
                </a:solidFill>
              </a:rPr>
              <a:t>“… As a servant of the Lord, I promise that you will be protected and shielded from the attacks of the adversary </a:t>
            </a:r>
            <a:r>
              <a:rPr lang="en-US" i="1" dirty="0">
                <a:solidFill>
                  <a:schemeClr val="bg1"/>
                </a:solidFill>
              </a:rPr>
              <a:t>if</a:t>
            </a:r>
            <a:r>
              <a:rPr lang="en-US" dirty="0">
                <a:solidFill>
                  <a:schemeClr val="bg1"/>
                </a:solidFill>
              </a:rPr>
              <a:t> you will heed the promptings that come from the Holy Spirit.” </a:t>
            </a:r>
          </a:p>
          <a:p>
            <a:pPr fontAlgn="base"/>
            <a:r>
              <a:rPr lang="en-US" dirty="0">
                <a:solidFill>
                  <a:schemeClr val="bg1"/>
                </a:solidFill>
              </a:rPr>
              <a:t>President Boyd K. Packer</a:t>
            </a:r>
          </a:p>
        </p:txBody>
      </p:sp>
      <p:grpSp>
        <p:nvGrpSpPr>
          <p:cNvPr id="22" name="Group 21"/>
          <p:cNvGrpSpPr/>
          <p:nvPr/>
        </p:nvGrpSpPr>
        <p:grpSpPr>
          <a:xfrm>
            <a:off x="2538845" y="152400"/>
            <a:ext cx="7315200" cy="2743200"/>
            <a:chOff x="1828800" y="765663"/>
            <a:chExt cx="7315200" cy="2743200"/>
          </a:xfrm>
        </p:grpSpPr>
        <p:grpSp>
          <p:nvGrpSpPr>
            <p:cNvPr id="13" name="Group 18"/>
            <p:cNvGrpSpPr/>
            <p:nvPr/>
          </p:nvGrpSpPr>
          <p:grpSpPr>
            <a:xfrm>
              <a:off x="1828800" y="765663"/>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951593" y="1152435"/>
              <a:ext cx="7069614" cy="1200329"/>
            </a:xfrm>
            <a:prstGeom prst="rect">
              <a:avLst/>
            </a:prstGeom>
          </p:spPr>
          <p:txBody>
            <a:bodyPr wrap="square">
              <a:spAutoFit/>
            </a:bodyPr>
            <a:lstStyle/>
            <a:p>
              <a:pPr algn="ctr"/>
              <a:r>
                <a:rPr lang="en-US" sz="3600" b="1" dirty="0">
                  <a:solidFill>
                    <a:schemeClr val="bg1"/>
                  </a:solidFill>
                </a:rPr>
                <a:t>When we rely on the Holy Ghost, we can overcome temptation.</a:t>
              </a:r>
              <a:r>
                <a:rPr lang="en-US" sz="3600" dirty="0">
                  <a:solidFill>
                    <a:schemeClr val="bg1"/>
                  </a:solidFill>
                </a:rPr>
                <a:t> </a:t>
              </a:r>
            </a:p>
          </p:txBody>
        </p:sp>
      </p:gr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793" y="4496713"/>
            <a:ext cx="1746459" cy="2176621"/>
          </a:xfrm>
          <a:prstGeom prst="rect">
            <a:avLst/>
          </a:prstGeom>
        </p:spPr>
      </p:pic>
    </p:spTree>
    <p:extLst>
      <p:ext uri="{BB962C8B-B14F-4D97-AF65-F5344CB8AC3E}">
        <p14:creationId xmlns:p14="http://schemas.microsoft.com/office/powerpoint/2010/main" val="19239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1" y="0"/>
            <a:ext cx="12372109"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4239"/>
            <a:ext cx="9372600" cy="523220"/>
          </a:xfrm>
          <a:prstGeom prst="rect">
            <a:avLst/>
          </a:prstGeom>
          <a:noFill/>
        </p:spPr>
        <p:txBody>
          <a:bodyPr wrap="square" rtlCol="0">
            <a:spAutoFit/>
          </a:bodyPr>
          <a:lstStyle/>
          <a:p>
            <a:pPr algn="ctr"/>
            <a:r>
              <a:rPr lang="en-US" sz="2800" dirty="0">
                <a:solidFill>
                  <a:schemeClr val="bg1"/>
                </a:solidFill>
                <a:latin typeface="Britannic Bold" panose="020B0903060703020204" pitchFamily="34" charset="0"/>
              </a:rPr>
              <a:t>The Dialogue</a:t>
            </a:r>
          </a:p>
        </p:txBody>
      </p:sp>
      <p:sp>
        <p:nvSpPr>
          <p:cNvPr id="2" name="TextBox 1"/>
          <p:cNvSpPr txBox="1"/>
          <p:nvPr/>
        </p:nvSpPr>
        <p:spPr>
          <a:xfrm>
            <a:off x="2667000" y="762000"/>
            <a:ext cx="7848600" cy="7017306"/>
          </a:xfrm>
          <a:prstGeom prst="rect">
            <a:avLst/>
          </a:prstGeom>
          <a:noFill/>
        </p:spPr>
        <p:txBody>
          <a:bodyPr wrap="square" rtlCol="0">
            <a:spAutoFit/>
          </a:bodyPr>
          <a:lstStyle/>
          <a:p>
            <a:r>
              <a:rPr lang="en-US" dirty="0">
                <a:solidFill>
                  <a:schemeClr val="bg1"/>
                </a:solidFill>
              </a:rPr>
              <a:t>Will you answer me a few questions? </a:t>
            </a:r>
          </a:p>
          <a:p>
            <a:endParaRPr lang="en-US" dirty="0">
              <a:solidFill>
                <a:schemeClr val="bg1"/>
              </a:solidFill>
            </a:endParaRPr>
          </a:p>
          <a:p>
            <a:r>
              <a:rPr lang="en-US" dirty="0">
                <a:solidFill>
                  <a:schemeClr val="bg1"/>
                </a:solidFill>
              </a:rPr>
              <a:t>According to the Spirit of God which is in me.</a:t>
            </a:r>
          </a:p>
          <a:p>
            <a:endParaRPr lang="en-US" dirty="0">
              <a:solidFill>
                <a:schemeClr val="bg1"/>
              </a:solidFill>
            </a:endParaRPr>
          </a:p>
          <a:p>
            <a:r>
              <a:rPr lang="en-US" dirty="0">
                <a:solidFill>
                  <a:schemeClr val="bg1"/>
                </a:solidFill>
              </a:rPr>
              <a:t>I will pay you 6 </a:t>
            </a:r>
            <a:r>
              <a:rPr lang="en-US" dirty="0" err="1">
                <a:solidFill>
                  <a:schemeClr val="bg1"/>
                </a:solidFill>
              </a:rPr>
              <a:t>onties</a:t>
            </a:r>
            <a:r>
              <a:rPr lang="en-US" dirty="0">
                <a:solidFill>
                  <a:schemeClr val="bg1"/>
                </a:solidFill>
              </a:rPr>
              <a:t> of silver to deny the existence of a Supreme Being</a:t>
            </a:r>
          </a:p>
          <a:p>
            <a:endParaRPr lang="en-US" dirty="0">
              <a:solidFill>
                <a:schemeClr val="bg1"/>
              </a:solidFill>
            </a:endParaRPr>
          </a:p>
          <a:p>
            <a:r>
              <a:rPr lang="en-US" dirty="0">
                <a:solidFill>
                  <a:schemeClr val="bg1"/>
                </a:solidFill>
              </a:rPr>
              <a:t>You can not tempt the righteous. I know you know that there is a God. 6 </a:t>
            </a:r>
            <a:r>
              <a:rPr lang="en-US" dirty="0" err="1">
                <a:solidFill>
                  <a:schemeClr val="bg1"/>
                </a:solidFill>
              </a:rPr>
              <a:t>onties</a:t>
            </a:r>
            <a:r>
              <a:rPr lang="en-US" dirty="0">
                <a:solidFill>
                  <a:schemeClr val="bg1"/>
                </a:solidFill>
              </a:rPr>
              <a:t> is a lot of money but I can not deny a true and living God.</a:t>
            </a:r>
          </a:p>
          <a:p>
            <a:endParaRPr lang="en-US" dirty="0">
              <a:solidFill>
                <a:schemeClr val="bg1"/>
              </a:solidFill>
            </a:endParaRPr>
          </a:p>
          <a:p>
            <a:r>
              <a:rPr lang="en-US" dirty="0">
                <a:solidFill>
                  <a:schemeClr val="bg1"/>
                </a:solidFill>
              </a:rPr>
              <a:t>Is there a true and living God?</a:t>
            </a:r>
          </a:p>
          <a:p>
            <a:endParaRPr lang="en-US" dirty="0">
              <a:solidFill>
                <a:schemeClr val="bg1"/>
              </a:solidFill>
            </a:endParaRPr>
          </a:p>
          <a:p>
            <a:r>
              <a:rPr lang="en-US" dirty="0">
                <a:solidFill>
                  <a:schemeClr val="bg1"/>
                </a:solidFill>
              </a:rPr>
              <a:t>Yes!</a:t>
            </a:r>
          </a:p>
          <a:p>
            <a:endParaRPr lang="en-US" dirty="0">
              <a:solidFill>
                <a:schemeClr val="bg1"/>
              </a:solidFill>
            </a:endParaRPr>
          </a:p>
          <a:p>
            <a:r>
              <a:rPr lang="en-US" dirty="0">
                <a:solidFill>
                  <a:schemeClr val="bg1"/>
                </a:solidFill>
              </a:rPr>
              <a:t>Is there more than one God?</a:t>
            </a:r>
          </a:p>
          <a:p>
            <a:endParaRPr lang="en-US" dirty="0">
              <a:solidFill>
                <a:schemeClr val="bg1"/>
              </a:solidFill>
            </a:endParaRPr>
          </a:p>
          <a:p>
            <a:r>
              <a:rPr lang="en-US" dirty="0">
                <a:solidFill>
                  <a:schemeClr val="bg1"/>
                </a:solidFill>
              </a:rPr>
              <a:t>No!</a:t>
            </a:r>
          </a:p>
          <a:p>
            <a:endParaRPr lang="en-US" dirty="0">
              <a:solidFill>
                <a:schemeClr val="bg1"/>
              </a:solidFill>
            </a:endParaRPr>
          </a:p>
          <a:p>
            <a:r>
              <a:rPr lang="en-US" dirty="0">
                <a:solidFill>
                  <a:schemeClr val="bg1"/>
                </a:solidFill>
              </a:rPr>
              <a:t>How do you know?</a:t>
            </a:r>
          </a:p>
          <a:p>
            <a:endParaRPr lang="en-US" dirty="0">
              <a:solidFill>
                <a:schemeClr val="bg1"/>
              </a:solidFill>
            </a:endParaRPr>
          </a:p>
          <a:p>
            <a:r>
              <a:rPr lang="en-US" dirty="0">
                <a:solidFill>
                  <a:schemeClr val="bg1"/>
                </a:solidFill>
              </a:rPr>
              <a:t>An angel has told me.</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TextBox 8"/>
          <p:cNvSpPr txBox="1"/>
          <p:nvPr/>
        </p:nvSpPr>
        <p:spPr>
          <a:xfrm>
            <a:off x="0" y="6512939"/>
            <a:ext cx="2819400" cy="369332"/>
          </a:xfrm>
          <a:prstGeom prst="rect">
            <a:avLst/>
          </a:prstGeom>
          <a:noFill/>
        </p:spPr>
        <p:txBody>
          <a:bodyPr wrap="square" rtlCol="0">
            <a:spAutoFit/>
          </a:bodyPr>
          <a:lstStyle/>
          <a:p>
            <a:r>
              <a:rPr lang="en-US" dirty="0">
                <a:solidFill>
                  <a:schemeClr val="bg1"/>
                </a:solidFill>
              </a:rPr>
              <a:t>Alma 11:21-31</a:t>
            </a:r>
          </a:p>
        </p:txBody>
      </p:sp>
      <p:grpSp>
        <p:nvGrpSpPr>
          <p:cNvPr id="12" name="Group 11"/>
          <p:cNvGrpSpPr/>
          <p:nvPr/>
        </p:nvGrpSpPr>
        <p:grpSpPr>
          <a:xfrm>
            <a:off x="1689796" y="376754"/>
            <a:ext cx="544002" cy="892263"/>
            <a:chOff x="2466951" y="914400"/>
            <a:chExt cx="1893350" cy="3617540"/>
          </a:xfrm>
        </p:grpSpPr>
        <p:sp>
          <p:nvSpPr>
            <p:cNvPr id="13" name="Cloud 12"/>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5"/>
            <p:cNvGrpSpPr/>
            <p:nvPr/>
          </p:nvGrpSpPr>
          <p:grpSpPr>
            <a:xfrm>
              <a:off x="3581400" y="2057400"/>
              <a:ext cx="228600" cy="250371"/>
              <a:chOff x="1447800" y="4343400"/>
              <a:chExt cx="914400" cy="979714"/>
            </a:xfrm>
          </p:grpSpPr>
          <p:sp>
            <p:nvSpPr>
              <p:cNvPr id="31" name="Oval 30"/>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flipH="1">
            <a:off x="2152115" y="1232062"/>
            <a:ext cx="407568" cy="734204"/>
            <a:chOff x="2879204" y="381000"/>
            <a:chExt cx="1642121" cy="2958165"/>
          </a:xfrm>
        </p:grpSpPr>
        <p:sp>
          <p:nvSpPr>
            <p:cNvPr id="34" name="Oval 33"/>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2"/>
            <p:cNvGrpSpPr/>
            <p:nvPr/>
          </p:nvGrpSpPr>
          <p:grpSpPr>
            <a:xfrm>
              <a:off x="3048000" y="381000"/>
              <a:ext cx="1365913" cy="712342"/>
              <a:chOff x="5207746" y="545873"/>
              <a:chExt cx="1365913" cy="712342"/>
            </a:xfrm>
          </p:grpSpPr>
          <p:sp>
            <p:nvSpPr>
              <p:cNvPr id="58" name="Moon 57"/>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9629613">
              <a:off x="3963188" y="2268102"/>
              <a:ext cx="558137" cy="210690"/>
              <a:chOff x="5638800" y="2514600"/>
              <a:chExt cx="1810870" cy="304800"/>
            </a:xfrm>
          </p:grpSpPr>
          <p:sp>
            <p:nvSpPr>
              <p:cNvPr id="54" name="Left-Right-Up Arrow 53"/>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Up Arrow 54"/>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Up Arrow 55"/>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eft-Right-Up Arrow 56"/>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p:cNvGrpSpPr/>
            <p:nvPr/>
          </p:nvGrpSpPr>
          <p:grpSpPr>
            <a:xfrm rot="2421609">
              <a:off x="2879204" y="2109670"/>
              <a:ext cx="419984" cy="210690"/>
              <a:chOff x="5638800" y="2514600"/>
              <a:chExt cx="1362635" cy="304800"/>
            </a:xfrm>
          </p:grpSpPr>
          <p:sp>
            <p:nvSpPr>
              <p:cNvPr id="51" name="Left-Right-Up Arrow 50"/>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rapezoid 49"/>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598966" y="1631696"/>
            <a:ext cx="544002" cy="892263"/>
            <a:chOff x="2466951" y="914400"/>
            <a:chExt cx="1893350" cy="3617540"/>
          </a:xfrm>
        </p:grpSpPr>
        <p:sp>
          <p:nvSpPr>
            <p:cNvPr id="66" name="Cloud 65"/>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95"/>
            <p:cNvGrpSpPr/>
            <p:nvPr/>
          </p:nvGrpSpPr>
          <p:grpSpPr>
            <a:xfrm>
              <a:off x="3581400" y="2057400"/>
              <a:ext cx="228600" cy="250371"/>
              <a:chOff x="1447800" y="4343400"/>
              <a:chExt cx="914400" cy="979714"/>
            </a:xfrm>
          </p:grpSpPr>
          <p:sp>
            <p:nvSpPr>
              <p:cNvPr id="84" name="Oval 83"/>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1620087" y="2820362"/>
            <a:ext cx="544002" cy="892263"/>
            <a:chOff x="2466951" y="914400"/>
            <a:chExt cx="1893350" cy="3617540"/>
          </a:xfrm>
        </p:grpSpPr>
        <p:sp>
          <p:nvSpPr>
            <p:cNvPr id="87" name="Cloud 86"/>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95"/>
            <p:cNvGrpSpPr/>
            <p:nvPr/>
          </p:nvGrpSpPr>
          <p:grpSpPr>
            <a:xfrm>
              <a:off x="3581400" y="2057400"/>
              <a:ext cx="228600" cy="250371"/>
              <a:chOff x="1447800" y="4343400"/>
              <a:chExt cx="914400" cy="979714"/>
            </a:xfrm>
          </p:grpSpPr>
          <p:sp>
            <p:nvSpPr>
              <p:cNvPr id="105" name="Oval 104"/>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101"/>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561668" y="4038601"/>
            <a:ext cx="544002" cy="892263"/>
            <a:chOff x="2466951" y="914400"/>
            <a:chExt cx="1893350" cy="3617540"/>
          </a:xfrm>
        </p:grpSpPr>
        <p:sp>
          <p:nvSpPr>
            <p:cNvPr id="108" name="Cloud 107"/>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95"/>
            <p:cNvGrpSpPr/>
            <p:nvPr/>
          </p:nvGrpSpPr>
          <p:grpSpPr>
            <a:xfrm>
              <a:off x="3581400" y="2057400"/>
              <a:ext cx="228600" cy="250371"/>
              <a:chOff x="1447800" y="4343400"/>
              <a:chExt cx="914400" cy="979714"/>
            </a:xfrm>
          </p:grpSpPr>
          <p:sp>
            <p:nvSpPr>
              <p:cNvPr id="126" name="Oval 125"/>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1562082" y="5181601"/>
            <a:ext cx="544002" cy="892263"/>
            <a:chOff x="2466951" y="914400"/>
            <a:chExt cx="1893350" cy="3617540"/>
          </a:xfrm>
        </p:grpSpPr>
        <p:sp>
          <p:nvSpPr>
            <p:cNvPr id="129" name="Cloud 128"/>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95"/>
            <p:cNvGrpSpPr/>
            <p:nvPr/>
          </p:nvGrpSpPr>
          <p:grpSpPr>
            <a:xfrm>
              <a:off x="3581400" y="2057400"/>
              <a:ext cx="228600" cy="250371"/>
              <a:chOff x="1447800" y="4343400"/>
              <a:chExt cx="914400" cy="979714"/>
            </a:xfrm>
          </p:grpSpPr>
          <p:sp>
            <p:nvSpPr>
              <p:cNvPr id="147" name="Oval 146"/>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flipH="1">
            <a:off x="2276181" y="2374630"/>
            <a:ext cx="407568" cy="734204"/>
            <a:chOff x="2879204" y="381000"/>
            <a:chExt cx="1642121" cy="2958165"/>
          </a:xfrm>
        </p:grpSpPr>
        <p:sp>
          <p:nvSpPr>
            <p:cNvPr id="150" name="Oval 149"/>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42"/>
            <p:cNvGrpSpPr/>
            <p:nvPr/>
          </p:nvGrpSpPr>
          <p:grpSpPr>
            <a:xfrm>
              <a:off x="3048000" y="381000"/>
              <a:ext cx="1365913" cy="712342"/>
              <a:chOff x="5207746" y="545873"/>
              <a:chExt cx="1365913" cy="712342"/>
            </a:xfrm>
          </p:grpSpPr>
          <p:sp>
            <p:nvSpPr>
              <p:cNvPr id="174" name="Moon 173"/>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rot="19629613">
              <a:off x="3963188" y="2268102"/>
              <a:ext cx="558137" cy="210690"/>
              <a:chOff x="5638800" y="2514600"/>
              <a:chExt cx="1810870" cy="304800"/>
            </a:xfrm>
          </p:grpSpPr>
          <p:sp>
            <p:nvSpPr>
              <p:cNvPr id="170" name="Left-Right-Up Arrow 16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Left-Right-Up Arrow 17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Left-Right-Up Arrow 172"/>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5" name="Group 164"/>
            <p:cNvGrpSpPr/>
            <p:nvPr/>
          </p:nvGrpSpPr>
          <p:grpSpPr>
            <a:xfrm rot="2421609">
              <a:off x="2879204" y="2109670"/>
              <a:ext cx="419984" cy="210690"/>
              <a:chOff x="5638800" y="2514600"/>
              <a:chExt cx="1362635" cy="304800"/>
            </a:xfrm>
          </p:grpSpPr>
          <p:sp>
            <p:nvSpPr>
              <p:cNvPr id="167" name="Left-Right-Up Arrow 16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6" name="Trapezoid 165"/>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flipH="1">
            <a:off x="2186460" y="3596387"/>
            <a:ext cx="407568" cy="734204"/>
            <a:chOff x="2879204" y="381000"/>
            <a:chExt cx="1642121" cy="2958165"/>
          </a:xfrm>
        </p:grpSpPr>
        <p:sp>
          <p:nvSpPr>
            <p:cNvPr id="182" name="Oval 181"/>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2"/>
            <p:cNvGrpSpPr/>
            <p:nvPr/>
          </p:nvGrpSpPr>
          <p:grpSpPr>
            <a:xfrm>
              <a:off x="3048000" y="381000"/>
              <a:ext cx="1365913" cy="712342"/>
              <a:chOff x="5207746" y="545873"/>
              <a:chExt cx="1365913" cy="712342"/>
            </a:xfrm>
          </p:grpSpPr>
          <p:sp>
            <p:nvSpPr>
              <p:cNvPr id="206" name="Moon 205"/>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rot="19629613">
              <a:off x="3963188" y="2268102"/>
              <a:ext cx="558137" cy="210690"/>
              <a:chOff x="5638800" y="2514600"/>
              <a:chExt cx="1810870" cy="304800"/>
            </a:xfrm>
          </p:grpSpPr>
          <p:sp>
            <p:nvSpPr>
              <p:cNvPr id="202" name="Left-Right-Up Arrow 201"/>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eft-Right-Up Arrow 202"/>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Up Arrow 203"/>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Left-Right-Up Arrow 204"/>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p:cNvGrpSpPr/>
            <p:nvPr/>
          </p:nvGrpSpPr>
          <p:grpSpPr>
            <a:xfrm rot="2421609">
              <a:off x="2879204" y="2109670"/>
              <a:ext cx="419984" cy="210690"/>
              <a:chOff x="5638800" y="2514600"/>
              <a:chExt cx="1362635" cy="304800"/>
            </a:xfrm>
          </p:grpSpPr>
          <p:sp>
            <p:nvSpPr>
              <p:cNvPr id="199" name="Left-Right-Up Arrow 198"/>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8" name="Trapezoid 197"/>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flipH="1">
            <a:off x="2244843" y="4699049"/>
            <a:ext cx="407568" cy="734204"/>
            <a:chOff x="2879204" y="381000"/>
            <a:chExt cx="1642121" cy="2958165"/>
          </a:xfrm>
        </p:grpSpPr>
        <p:sp>
          <p:nvSpPr>
            <p:cNvPr id="214" name="Oval 213"/>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42"/>
            <p:cNvGrpSpPr/>
            <p:nvPr/>
          </p:nvGrpSpPr>
          <p:grpSpPr>
            <a:xfrm>
              <a:off x="3048000" y="381000"/>
              <a:ext cx="1365913" cy="712342"/>
              <a:chOff x="5207746" y="545873"/>
              <a:chExt cx="1365913" cy="712342"/>
            </a:xfrm>
          </p:grpSpPr>
          <p:sp>
            <p:nvSpPr>
              <p:cNvPr id="238" name="Moon 237"/>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rot="19629613">
              <a:off x="3963188" y="2268102"/>
              <a:ext cx="558137" cy="210690"/>
              <a:chOff x="5638800" y="2514600"/>
              <a:chExt cx="1810870" cy="304800"/>
            </a:xfrm>
          </p:grpSpPr>
          <p:sp>
            <p:nvSpPr>
              <p:cNvPr id="234" name="Left-Right-Up Arrow 233"/>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eft-Right-Up Arrow 234"/>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Up Arrow 235"/>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Left-Right-Up Arrow 236"/>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9" name="Group 228"/>
            <p:cNvGrpSpPr/>
            <p:nvPr/>
          </p:nvGrpSpPr>
          <p:grpSpPr>
            <a:xfrm rot="2421609">
              <a:off x="2879204" y="2109670"/>
              <a:ext cx="419984" cy="210690"/>
              <a:chOff x="5638800" y="2514600"/>
              <a:chExt cx="1362635" cy="304800"/>
            </a:xfrm>
          </p:grpSpPr>
          <p:sp>
            <p:nvSpPr>
              <p:cNvPr id="231" name="Left-Right-Up Arrow 230"/>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Up Arrow 231"/>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eft-Right-Up Arrow 232"/>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0" name="Trapezoid 229"/>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flipH="1">
            <a:off x="2230810" y="5895798"/>
            <a:ext cx="407568" cy="734204"/>
            <a:chOff x="2879204" y="381000"/>
            <a:chExt cx="1642121" cy="2958165"/>
          </a:xfrm>
        </p:grpSpPr>
        <p:sp>
          <p:nvSpPr>
            <p:cNvPr id="246" name="Oval 245"/>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42"/>
            <p:cNvGrpSpPr/>
            <p:nvPr/>
          </p:nvGrpSpPr>
          <p:grpSpPr>
            <a:xfrm>
              <a:off x="3048000" y="381000"/>
              <a:ext cx="1365913" cy="712342"/>
              <a:chOff x="5207746" y="545873"/>
              <a:chExt cx="1365913" cy="712342"/>
            </a:xfrm>
          </p:grpSpPr>
          <p:sp>
            <p:nvSpPr>
              <p:cNvPr id="270" name="Moon 269"/>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p:cNvGrpSpPr/>
            <p:nvPr/>
          </p:nvGrpSpPr>
          <p:grpSpPr>
            <a:xfrm rot="19629613">
              <a:off x="3963188" y="2268102"/>
              <a:ext cx="558137" cy="210690"/>
              <a:chOff x="5638800" y="2514600"/>
              <a:chExt cx="1810870" cy="304800"/>
            </a:xfrm>
          </p:grpSpPr>
          <p:sp>
            <p:nvSpPr>
              <p:cNvPr id="266" name="Left-Right-Up Arrow 265"/>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eft-Right-Up Arrow 266"/>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eft-Right-Up Arrow 267"/>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Left-Right-Up Arrow 268"/>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1" name="Group 260"/>
            <p:cNvGrpSpPr/>
            <p:nvPr/>
          </p:nvGrpSpPr>
          <p:grpSpPr>
            <a:xfrm rot="2421609">
              <a:off x="2879204" y="2109670"/>
              <a:ext cx="419984" cy="210690"/>
              <a:chOff x="5638800" y="2514600"/>
              <a:chExt cx="1362635" cy="304800"/>
            </a:xfrm>
          </p:grpSpPr>
          <p:sp>
            <p:nvSpPr>
              <p:cNvPr id="263" name="Left-Right-Up Arrow 26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Up Arrow 26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eft-Right-Up Arrow 26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2" name="Trapezoid 261"/>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68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2000"/>
                                        <p:tgtEl>
                                          <p:spTgt spid="2">
                                            <p:txEl>
                                              <p:pRg st="0" end="0"/>
                                            </p:txEl>
                                          </p:spTgt>
                                        </p:tgtEl>
                                      </p:cBhvr>
                                    </p:animEffect>
                                    <p:set>
                                      <p:cBhvr>
                                        <p:cTn id="23" dur="1" fill="hold">
                                          <p:stCondLst>
                                            <p:cond delay="1999"/>
                                          </p:stCondLst>
                                        </p:cTn>
                                        <p:tgtEl>
                                          <p:spTgt spid="2">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
                                            <p:txEl>
                                              <p:pRg st="2" end="2"/>
                                            </p:txEl>
                                          </p:spTgt>
                                        </p:tgtEl>
                                      </p:cBhvr>
                                    </p:animEffect>
                                    <p:set>
                                      <p:cBhvr>
                                        <p:cTn id="26" dur="1" fill="hold">
                                          <p:stCondLst>
                                            <p:cond delay="1999"/>
                                          </p:stCondLst>
                                        </p:cTn>
                                        <p:tgtEl>
                                          <p:spTgt spid="2">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3"/>
                                        </p:tgtEl>
                                      </p:cBhvr>
                                    </p:animEffect>
                                    <p:set>
                                      <p:cBhvr>
                                        <p:cTn id="29" dur="1" fill="hold">
                                          <p:stCondLst>
                                            <p:cond delay="1999"/>
                                          </p:stCondLst>
                                        </p:cTn>
                                        <p:tgtEl>
                                          <p:spTgt spid="3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2000"/>
                                        <p:tgtEl>
                                          <p:spTgt spid="2">
                                            <p:txEl>
                                              <p:pRg st="4" end="4"/>
                                            </p:txEl>
                                          </p:spTgt>
                                        </p:tgtEl>
                                      </p:cBhvr>
                                    </p:animEffect>
                                    <p:set>
                                      <p:cBhvr>
                                        <p:cTn id="47" dur="1" fill="hold">
                                          <p:stCondLst>
                                            <p:cond delay="1999"/>
                                          </p:stCondLst>
                                        </p:cTn>
                                        <p:tgtEl>
                                          <p:spTgt spid="2">
                                            <p:txEl>
                                              <p:pRg st="4" end="4"/>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2">
                                            <p:txEl>
                                              <p:pRg st="6" end="6"/>
                                            </p:txEl>
                                          </p:spTgt>
                                        </p:tgtEl>
                                      </p:cBhvr>
                                    </p:animEffect>
                                    <p:set>
                                      <p:cBhvr>
                                        <p:cTn id="50" dur="1" fill="hold">
                                          <p:stCondLst>
                                            <p:cond delay="1999"/>
                                          </p:stCondLst>
                                        </p:cTn>
                                        <p:tgtEl>
                                          <p:spTgt spid="2">
                                            <p:txEl>
                                              <p:pRg st="6" end="6"/>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49"/>
                                        </p:tgtEl>
                                      </p:cBhvr>
                                    </p:animEffect>
                                    <p:set>
                                      <p:cBhvr>
                                        <p:cTn id="53" dur="1" fill="hold">
                                          <p:stCondLst>
                                            <p:cond delay="1999"/>
                                          </p:stCondLst>
                                        </p:cTn>
                                        <p:tgtEl>
                                          <p:spTgt spid="14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65"/>
                                        </p:tgtEl>
                                      </p:cBhvr>
                                    </p:animEffect>
                                    <p:set>
                                      <p:cBhvr>
                                        <p:cTn id="56" dur="1" fill="hold">
                                          <p:stCondLst>
                                            <p:cond delay="1999"/>
                                          </p:stCondLst>
                                        </p:cTn>
                                        <p:tgtEl>
                                          <p:spTgt spid="6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2000"/>
                                        <p:tgtEl>
                                          <p:spTgt spid="2">
                                            <p:txEl>
                                              <p:pRg st="8" end="8"/>
                                            </p:txEl>
                                          </p:spTgt>
                                        </p:tgtEl>
                                      </p:cBhvr>
                                    </p:animEffect>
                                    <p:set>
                                      <p:cBhvr>
                                        <p:cTn id="65" dur="1" fill="hold">
                                          <p:stCondLst>
                                            <p:cond delay="1999"/>
                                          </p:stCondLst>
                                        </p:cTn>
                                        <p:tgtEl>
                                          <p:spTgt spid="2">
                                            <p:txEl>
                                              <p:pRg st="8" end="8"/>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86"/>
                                        </p:tgtEl>
                                      </p:cBhvr>
                                    </p:animEffect>
                                    <p:set>
                                      <p:cBhvr>
                                        <p:cTn id="68" dur="1" fill="hold">
                                          <p:stCondLst>
                                            <p:cond delay="1999"/>
                                          </p:stCondLst>
                                        </p:cTn>
                                        <p:tgtEl>
                                          <p:spTgt spid="8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2">
                                            <p:txEl>
                                              <p:pRg st="10" end="10"/>
                                            </p:txEl>
                                          </p:spTgt>
                                        </p:tgtEl>
                                      </p:cBhvr>
                                    </p:animEffect>
                                    <p:set>
                                      <p:cBhvr>
                                        <p:cTn id="77" dur="1" fill="hold">
                                          <p:stCondLst>
                                            <p:cond delay="1999"/>
                                          </p:stCondLst>
                                        </p:cTn>
                                        <p:tgtEl>
                                          <p:spTgt spid="2">
                                            <p:txEl>
                                              <p:pRg st="10" end="10"/>
                                            </p:txEl>
                                          </p:spTgt>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181"/>
                                        </p:tgtEl>
                                      </p:cBhvr>
                                    </p:animEffect>
                                    <p:set>
                                      <p:cBhvr>
                                        <p:cTn id="80" dur="1" fill="hold">
                                          <p:stCondLst>
                                            <p:cond delay="1999"/>
                                          </p:stCondLst>
                                        </p:cTn>
                                        <p:tgtEl>
                                          <p:spTgt spid="18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
                                            <p:txEl>
                                              <p:pRg st="14" end="14"/>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0" presetClass="exit" presetSubtype="0" fill="hold" nodeType="withEffect">
                                  <p:stCondLst>
                                    <p:cond delay="0"/>
                                  </p:stCondLst>
                                  <p:childTnLst>
                                    <p:animEffect transition="out" filter="fade">
                                      <p:cBhvr>
                                        <p:cTn id="88" dur="2000"/>
                                        <p:tgtEl>
                                          <p:spTgt spid="2">
                                            <p:txEl>
                                              <p:pRg st="12" end="12"/>
                                            </p:txEl>
                                          </p:spTgt>
                                        </p:tgtEl>
                                      </p:cBhvr>
                                    </p:animEffect>
                                    <p:set>
                                      <p:cBhvr>
                                        <p:cTn id="89" dur="1" fill="hold">
                                          <p:stCondLst>
                                            <p:cond delay="1999"/>
                                          </p:stCondLst>
                                        </p:cTn>
                                        <p:tgtEl>
                                          <p:spTgt spid="2">
                                            <p:txEl>
                                              <p:pRg st="12" end="12"/>
                                            </p:txEl>
                                          </p:spTgt>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07"/>
                                        </p:tgtEl>
                                      </p:cBhvr>
                                    </p:animEffect>
                                    <p:set>
                                      <p:cBhvr>
                                        <p:cTn id="92" dur="1" fill="hold">
                                          <p:stCondLst>
                                            <p:cond delay="1999"/>
                                          </p:stCondLst>
                                        </p:cTn>
                                        <p:tgtEl>
                                          <p:spTgt spid="10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
                                            <p:txEl>
                                              <p:pRg st="16" end="1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8"/>
                                        </p:tgtEl>
                                        <p:attrNameLst>
                                          <p:attrName>style.visibility</p:attrName>
                                        </p:attrNameLst>
                                      </p:cBhvr>
                                      <p:to>
                                        <p:strVal val="visible"/>
                                      </p:to>
                                    </p:set>
                                  </p:childTnLst>
                                </p:cTn>
                              </p:par>
                              <p:par>
                                <p:cTn id="99" presetID="10" presetClass="exit" presetSubtype="0" fill="hold" nodeType="withEffect">
                                  <p:stCondLst>
                                    <p:cond delay="0"/>
                                  </p:stCondLst>
                                  <p:childTnLst>
                                    <p:animEffect transition="out" filter="fade">
                                      <p:cBhvr>
                                        <p:cTn id="100" dur="2000"/>
                                        <p:tgtEl>
                                          <p:spTgt spid="2">
                                            <p:txEl>
                                              <p:pRg st="14" end="14"/>
                                            </p:txEl>
                                          </p:spTgt>
                                        </p:tgtEl>
                                      </p:cBhvr>
                                    </p:animEffect>
                                    <p:set>
                                      <p:cBhvr>
                                        <p:cTn id="101" dur="1" fill="hold">
                                          <p:stCondLst>
                                            <p:cond delay="1999"/>
                                          </p:stCondLst>
                                        </p:cTn>
                                        <p:tgtEl>
                                          <p:spTgt spid="2">
                                            <p:txEl>
                                              <p:pRg st="14" end="14"/>
                                            </p:txEl>
                                          </p:spTgt>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2000"/>
                                        <p:tgtEl>
                                          <p:spTgt spid="213"/>
                                        </p:tgtEl>
                                      </p:cBhvr>
                                    </p:animEffect>
                                    <p:set>
                                      <p:cBhvr>
                                        <p:cTn id="104" dur="1" fill="hold">
                                          <p:stCondLst>
                                            <p:cond delay="1999"/>
                                          </p:stCondLst>
                                        </p:cTn>
                                        <p:tgtEl>
                                          <p:spTgt spid="2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
                                            <p:txEl>
                                              <p:pRg st="18" end="18"/>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45"/>
                                        </p:tgtEl>
                                        <p:attrNameLst>
                                          <p:attrName>style.visibility</p:attrName>
                                        </p:attrNameLst>
                                      </p:cBhvr>
                                      <p:to>
                                        <p:strVal val="visible"/>
                                      </p:to>
                                    </p:set>
                                  </p:childTnLst>
                                </p:cTn>
                              </p:par>
                              <p:par>
                                <p:cTn id="111" presetID="10" presetClass="exit" presetSubtype="0" fill="hold" nodeType="withEffect">
                                  <p:stCondLst>
                                    <p:cond delay="0"/>
                                  </p:stCondLst>
                                  <p:childTnLst>
                                    <p:animEffect transition="out" filter="fade">
                                      <p:cBhvr>
                                        <p:cTn id="112" dur="2000"/>
                                        <p:tgtEl>
                                          <p:spTgt spid="2">
                                            <p:txEl>
                                              <p:pRg st="16" end="16"/>
                                            </p:txEl>
                                          </p:spTgt>
                                        </p:tgtEl>
                                      </p:cBhvr>
                                    </p:animEffect>
                                    <p:set>
                                      <p:cBhvr>
                                        <p:cTn id="113" dur="1" fill="hold">
                                          <p:stCondLst>
                                            <p:cond delay="1999"/>
                                          </p:stCondLst>
                                        </p:cTn>
                                        <p:tgtEl>
                                          <p:spTgt spid="2">
                                            <p:txEl>
                                              <p:pRg st="16" end="16"/>
                                            </p:txEl>
                                          </p:spTgt>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2000"/>
                                        <p:tgtEl>
                                          <p:spTgt spid="128"/>
                                        </p:tgtEl>
                                      </p:cBhvr>
                                    </p:animEffect>
                                    <p:set>
                                      <p:cBhvr>
                                        <p:cTn id="116" dur="1" fill="hold">
                                          <p:stCondLst>
                                            <p:cond delay="1999"/>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67000" y="762000"/>
            <a:ext cx="8153400" cy="7017306"/>
          </a:xfrm>
          <a:prstGeom prst="rect">
            <a:avLst/>
          </a:prstGeom>
          <a:noFill/>
        </p:spPr>
        <p:txBody>
          <a:bodyPr wrap="square" rtlCol="0">
            <a:spAutoFit/>
          </a:bodyPr>
          <a:lstStyle/>
          <a:p>
            <a:r>
              <a:rPr lang="en-US" dirty="0">
                <a:solidFill>
                  <a:schemeClr val="bg1"/>
                </a:solidFill>
              </a:rPr>
              <a:t>Who will come? Is it the Son of God?</a:t>
            </a:r>
          </a:p>
          <a:p>
            <a:endParaRPr lang="en-US" dirty="0">
              <a:solidFill>
                <a:schemeClr val="bg1"/>
              </a:solidFill>
            </a:endParaRPr>
          </a:p>
          <a:p>
            <a:r>
              <a:rPr lang="en-US" dirty="0">
                <a:solidFill>
                  <a:schemeClr val="bg1"/>
                </a:solidFill>
              </a:rPr>
              <a:t>Yes.</a:t>
            </a:r>
          </a:p>
          <a:p>
            <a:endParaRPr lang="en-US" dirty="0">
              <a:solidFill>
                <a:schemeClr val="bg1"/>
              </a:solidFill>
            </a:endParaRPr>
          </a:p>
          <a:p>
            <a:r>
              <a:rPr lang="en-US" dirty="0">
                <a:solidFill>
                  <a:schemeClr val="bg1"/>
                </a:solidFill>
              </a:rPr>
              <a:t>Can he save his people in their sins?</a:t>
            </a:r>
          </a:p>
          <a:p>
            <a:endParaRPr lang="en-US" dirty="0">
              <a:solidFill>
                <a:schemeClr val="bg1"/>
              </a:solidFill>
            </a:endParaRPr>
          </a:p>
          <a:p>
            <a:r>
              <a:rPr lang="en-US" dirty="0">
                <a:solidFill>
                  <a:schemeClr val="bg1"/>
                </a:solidFill>
              </a:rPr>
              <a:t>He can not.</a:t>
            </a:r>
          </a:p>
          <a:p>
            <a:endParaRPr lang="en-US" dirty="0">
              <a:solidFill>
                <a:schemeClr val="bg1"/>
              </a:solidFill>
            </a:endParaRPr>
          </a:p>
          <a:p>
            <a:r>
              <a:rPr lang="en-US" dirty="0">
                <a:solidFill>
                  <a:schemeClr val="bg1"/>
                </a:solidFill>
              </a:rPr>
              <a:t>See, he says there is one God, but the Son of God shall come and not save his people—as though he had authority to command God.</a:t>
            </a:r>
          </a:p>
          <a:p>
            <a:endParaRPr lang="en-US" dirty="0">
              <a:solidFill>
                <a:schemeClr val="bg1"/>
              </a:solidFill>
            </a:endParaRPr>
          </a:p>
          <a:p>
            <a:r>
              <a:rPr lang="en-US" dirty="0">
                <a:solidFill>
                  <a:schemeClr val="bg1"/>
                </a:solidFill>
              </a:rPr>
              <a:t>You have contradicted me…you said I have authority to command God…I said He will not save His people in their sins.</a:t>
            </a:r>
          </a:p>
          <a:p>
            <a:r>
              <a:rPr lang="en-US" dirty="0">
                <a:solidFill>
                  <a:schemeClr val="bg1"/>
                </a:solidFill>
              </a:rPr>
              <a:t>He can not save them in their sins…for I can not deny His word.</a:t>
            </a:r>
          </a:p>
          <a:p>
            <a:r>
              <a:rPr lang="en-US" sz="2000" dirty="0">
                <a:solidFill>
                  <a:srgbClr val="FFFF00"/>
                </a:solidFill>
              </a:rPr>
              <a:t>No unclean thing can enter into the Kingdom of Heaven</a:t>
            </a:r>
          </a:p>
          <a:p>
            <a:endParaRPr lang="en-US" dirty="0">
              <a:solidFill>
                <a:schemeClr val="bg1"/>
              </a:solidFill>
            </a:endParaRPr>
          </a:p>
          <a:p>
            <a:r>
              <a:rPr lang="en-US" dirty="0">
                <a:solidFill>
                  <a:schemeClr val="bg1"/>
                </a:solidFill>
              </a:rPr>
              <a:t>Is the Son of God the very Eternal God?</a:t>
            </a:r>
          </a:p>
          <a:p>
            <a:endParaRPr lang="en-US" dirty="0">
              <a:solidFill>
                <a:schemeClr val="bg1"/>
              </a:solidFill>
            </a:endParaRPr>
          </a:p>
          <a:p>
            <a:r>
              <a:rPr lang="en-US" dirty="0">
                <a:solidFill>
                  <a:schemeClr val="bg1"/>
                </a:solidFill>
              </a:rPr>
              <a:t>Yes…He is the very Eternal God of heaven and earth, and all things, He is the beginning and the end, the first and the last.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TextBox 8"/>
          <p:cNvSpPr txBox="1"/>
          <p:nvPr/>
        </p:nvSpPr>
        <p:spPr>
          <a:xfrm>
            <a:off x="205797" y="6451049"/>
            <a:ext cx="2819400" cy="369332"/>
          </a:xfrm>
          <a:prstGeom prst="rect">
            <a:avLst/>
          </a:prstGeom>
          <a:noFill/>
        </p:spPr>
        <p:txBody>
          <a:bodyPr wrap="square" rtlCol="0">
            <a:spAutoFit/>
          </a:bodyPr>
          <a:lstStyle/>
          <a:p>
            <a:r>
              <a:rPr lang="en-US" dirty="0">
                <a:solidFill>
                  <a:schemeClr val="bg1"/>
                </a:solidFill>
              </a:rPr>
              <a:t>Alma 11:32-39</a:t>
            </a:r>
          </a:p>
        </p:txBody>
      </p:sp>
      <p:grpSp>
        <p:nvGrpSpPr>
          <p:cNvPr id="10" name="Group 9"/>
          <p:cNvGrpSpPr/>
          <p:nvPr/>
        </p:nvGrpSpPr>
        <p:grpSpPr>
          <a:xfrm flipH="1">
            <a:off x="2105967" y="1145166"/>
            <a:ext cx="407568" cy="734204"/>
            <a:chOff x="2879204" y="381000"/>
            <a:chExt cx="1642121" cy="2958165"/>
          </a:xfrm>
        </p:grpSpPr>
        <p:sp>
          <p:nvSpPr>
            <p:cNvPr id="11" name="Oval 10"/>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2"/>
            <p:cNvGrpSpPr/>
            <p:nvPr/>
          </p:nvGrpSpPr>
          <p:grpSpPr>
            <a:xfrm>
              <a:off x="3048000" y="381000"/>
              <a:ext cx="1365913" cy="712342"/>
              <a:chOff x="5207746" y="545873"/>
              <a:chExt cx="1365913" cy="712342"/>
            </a:xfrm>
          </p:grpSpPr>
          <p:sp>
            <p:nvSpPr>
              <p:cNvPr id="35" name="Moon 34"/>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9629613">
              <a:off x="3963188" y="2268102"/>
              <a:ext cx="558137" cy="210690"/>
              <a:chOff x="5638800" y="2514600"/>
              <a:chExt cx="1810870" cy="304800"/>
            </a:xfrm>
          </p:grpSpPr>
          <p:sp>
            <p:nvSpPr>
              <p:cNvPr id="31" name="Left-Right-Up Arrow 30"/>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eft-Right-Up Arrow 33"/>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rot="2421609">
              <a:off x="2879204" y="2109670"/>
              <a:ext cx="419984" cy="210690"/>
              <a:chOff x="5638800" y="2514600"/>
              <a:chExt cx="1362635" cy="304800"/>
            </a:xfrm>
          </p:grpSpPr>
          <p:sp>
            <p:nvSpPr>
              <p:cNvPr id="28" name="Left-Right-Up Arrow 27"/>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Up Arrow 29"/>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rapezoid 26"/>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689796" y="376754"/>
            <a:ext cx="544002" cy="892263"/>
            <a:chOff x="2466951" y="914400"/>
            <a:chExt cx="1893350" cy="3617540"/>
          </a:xfrm>
        </p:grpSpPr>
        <p:sp>
          <p:nvSpPr>
            <p:cNvPr id="43" name="Cloud 42"/>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95"/>
            <p:cNvGrpSpPr/>
            <p:nvPr/>
          </p:nvGrpSpPr>
          <p:grpSpPr>
            <a:xfrm>
              <a:off x="3581400" y="2057400"/>
              <a:ext cx="228600" cy="250371"/>
              <a:chOff x="1447800" y="4343400"/>
              <a:chExt cx="914400" cy="979714"/>
            </a:xfrm>
          </p:grpSpPr>
          <p:sp>
            <p:nvSpPr>
              <p:cNvPr id="61" name="Oval 60"/>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636159" y="1561243"/>
            <a:ext cx="544002" cy="892263"/>
            <a:chOff x="2466951" y="914400"/>
            <a:chExt cx="1893350" cy="3617540"/>
          </a:xfrm>
        </p:grpSpPr>
        <p:sp>
          <p:nvSpPr>
            <p:cNvPr id="64" name="Cloud 63"/>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95"/>
            <p:cNvGrpSpPr/>
            <p:nvPr/>
          </p:nvGrpSpPr>
          <p:grpSpPr>
            <a:xfrm>
              <a:off x="3581400" y="2057400"/>
              <a:ext cx="228600" cy="250371"/>
              <a:chOff x="1447800" y="4343400"/>
              <a:chExt cx="914400" cy="979714"/>
            </a:xfrm>
          </p:grpSpPr>
          <p:sp>
            <p:nvSpPr>
              <p:cNvPr id="82" name="Oval 81"/>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650398" y="2814430"/>
            <a:ext cx="544002" cy="892263"/>
            <a:chOff x="2466951" y="914400"/>
            <a:chExt cx="1893350" cy="3617540"/>
          </a:xfrm>
        </p:grpSpPr>
        <p:sp>
          <p:nvSpPr>
            <p:cNvPr id="85" name="Cloud 84"/>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5"/>
            <p:cNvGrpSpPr/>
            <p:nvPr/>
          </p:nvGrpSpPr>
          <p:grpSpPr>
            <a:xfrm>
              <a:off x="3581400" y="2057400"/>
              <a:ext cx="228600" cy="250371"/>
              <a:chOff x="1447800" y="4343400"/>
              <a:chExt cx="914400" cy="979714"/>
            </a:xfrm>
          </p:grpSpPr>
          <p:sp>
            <p:nvSpPr>
              <p:cNvPr id="103" name="Oval 102"/>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590983" y="4763656"/>
            <a:ext cx="544002" cy="892263"/>
            <a:chOff x="2466951" y="914400"/>
            <a:chExt cx="1893350" cy="3617540"/>
          </a:xfrm>
        </p:grpSpPr>
        <p:sp>
          <p:nvSpPr>
            <p:cNvPr id="106" name="Cloud 105"/>
            <p:cNvSpPr/>
            <p:nvPr/>
          </p:nvSpPr>
          <p:spPr>
            <a:xfrm>
              <a:off x="2895600" y="16002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3657600" y="1524000"/>
              <a:ext cx="228600" cy="533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00041">
              <a:off x="2466951" y="2731929"/>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32814">
              <a:off x="3761895" y="2733561"/>
              <a:ext cx="598406" cy="2830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753374" flipH="1">
              <a:off x="27516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846626">
              <a:off x="3589815" y="1871065"/>
              <a:ext cx="457349" cy="10901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0950279">
              <a:off x="3000640" y="416710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46972">
              <a:off x="3404043" y="4168879"/>
              <a:ext cx="591263" cy="363061"/>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2895600" y="2057400"/>
              <a:ext cx="1090635" cy="2286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2895600" y="1676400"/>
              <a:ext cx="1038968" cy="21336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200400" y="1981200"/>
              <a:ext cx="384930" cy="3665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463348">
              <a:off x="3272137" y="206798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0991834">
              <a:off x="3563875" y="2140327"/>
              <a:ext cx="300152" cy="2112426"/>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582184">
              <a:off x="3308344" y="2128164"/>
              <a:ext cx="457349" cy="2092182"/>
            </a:xfrm>
            <a:prstGeom prst="trapezoid">
              <a:avLst>
                <a:gd name="adj" fmla="val 32963"/>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95"/>
            <p:cNvGrpSpPr/>
            <p:nvPr/>
          </p:nvGrpSpPr>
          <p:grpSpPr>
            <a:xfrm>
              <a:off x="3581400" y="2057400"/>
              <a:ext cx="228600" cy="250371"/>
              <a:chOff x="1447800" y="4343400"/>
              <a:chExt cx="914400" cy="979714"/>
            </a:xfrm>
          </p:grpSpPr>
          <p:sp>
            <p:nvSpPr>
              <p:cNvPr id="124" name="Oval 123"/>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2895600" y="914400"/>
              <a:ext cx="990600"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048000" y="1066800"/>
              <a:ext cx="719259" cy="101477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048000" y="1219200"/>
              <a:ext cx="719259" cy="10147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flipH="1">
            <a:off x="2196275" y="2278656"/>
            <a:ext cx="407568" cy="734204"/>
            <a:chOff x="2879204" y="381000"/>
            <a:chExt cx="1642121" cy="2958165"/>
          </a:xfrm>
        </p:grpSpPr>
        <p:sp>
          <p:nvSpPr>
            <p:cNvPr id="159" name="Oval 158"/>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42"/>
            <p:cNvGrpSpPr/>
            <p:nvPr/>
          </p:nvGrpSpPr>
          <p:grpSpPr>
            <a:xfrm>
              <a:off x="3048000" y="381000"/>
              <a:ext cx="1365913" cy="712342"/>
              <a:chOff x="5207746" y="545873"/>
              <a:chExt cx="1365913" cy="712342"/>
            </a:xfrm>
          </p:grpSpPr>
          <p:sp>
            <p:nvSpPr>
              <p:cNvPr id="183" name="Moon 182"/>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9629613">
              <a:off x="3963188" y="2268102"/>
              <a:ext cx="558137" cy="210690"/>
              <a:chOff x="5638800" y="2514600"/>
              <a:chExt cx="1810870" cy="304800"/>
            </a:xfrm>
          </p:grpSpPr>
          <p:sp>
            <p:nvSpPr>
              <p:cNvPr id="179" name="Left-Right-Up Arrow 178"/>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Left-Right-Up Arrow 181"/>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4" name="Group 173"/>
            <p:cNvGrpSpPr/>
            <p:nvPr/>
          </p:nvGrpSpPr>
          <p:grpSpPr>
            <a:xfrm rot="2421609">
              <a:off x="2879204" y="2109670"/>
              <a:ext cx="419984" cy="210690"/>
              <a:chOff x="5638800" y="2514600"/>
              <a:chExt cx="1362635" cy="304800"/>
            </a:xfrm>
          </p:grpSpPr>
          <p:sp>
            <p:nvSpPr>
              <p:cNvPr id="176" name="Left-Right-Up Arrow 175"/>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Up Arrow 177"/>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5" name="Trapezoid 174"/>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flipH="1">
            <a:off x="2121617" y="3876115"/>
            <a:ext cx="407568" cy="734204"/>
            <a:chOff x="2879204" y="381000"/>
            <a:chExt cx="1642121" cy="2958165"/>
          </a:xfrm>
        </p:grpSpPr>
        <p:sp>
          <p:nvSpPr>
            <p:cNvPr id="191" name="Oval 190"/>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42"/>
            <p:cNvGrpSpPr/>
            <p:nvPr/>
          </p:nvGrpSpPr>
          <p:grpSpPr>
            <a:xfrm>
              <a:off x="3048000" y="381000"/>
              <a:ext cx="1365913" cy="712342"/>
              <a:chOff x="5207746" y="545873"/>
              <a:chExt cx="1365913" cy="712342"/>
            </a:xfrm>
          </p:grpSpPr>
          <p:sp>
            <p:nvSpPr>
              <p:cNvPr id="215" name="Moon 214"/>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rot="19629613">
              <a:off x="3963188" y="2268102"/>
              <a:ext cx="558137" cy="210690"/>
              <a:chOff x="5638800" y="2514600"/>
              <a:chExt cx="1810870" cy="304800"/>
            </a:xfrm>
          </p:grpSpPr>
          <p:sp>
            <p:nvSpPr>
              <p:cNvPr id="211" name="Left-Right-Up Arrow 210"/>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Left-Right-Up Arrow 213"/>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6" name="Group 205"/>
            <p:cNvGrpSpPr/>
            <p:nvPr/>
          </p:nvGrpSpPr>
          <p:grpSpPr>
            <a:xfrm rot="2421609">
              <a:off x="2879204" y="2109670"/>
              <a:ext cx="419984" cy="210690"/>
              <a:chOff x="5638800" y="2514600"/>
              <a:chExt cx="1362635" cy="304800"/>
            </a:xfrm>
          </p:grpSpPr>
          <p:sp>
            <p:nvSpPr>
              <p:cNvPr id="208" name="Left-Right-Up Arrow 207"/>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eft-Right-Up Arrow 208"/>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eft-Right-Up Arrow 209"/>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7" name="Trapezoid 206"/>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flipH="1">
            <a:off x="2209800" y="5715000"/>
            <a:ext cx="407568" cy="734204"/>
            <a:chOff x="2879204" y="381000"/>
            <a:chExt cx="1642121" cy="2958165"/>
          </a:xfrm>
        </p:grpSpPr>
        <p:sp>
          <p:nvSpPr>
            <p:cNvPr id="223" name="Oval 222"/>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231"/>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42"/>
            <p:cNvGrpSpPr/>
            <p:nvPr/>
          </p:nvGrpSpPr>
          <p:grpSpPr>
            <a:xfrm>
              <a:off x="3048000" y="381000"/>
              <a:ext cx="1365913" cy="712342"/>
              <a:chOff x="5207746" y="545873"/>
              <a:chExt cx="1365913" cy="712342"/>
            </a:xfrm>
          </p:grpSpPr>
          <p:sp>
            <p:nvSpPr>
              <p:cNvPr id="247" name="Moon 246"/>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rot="19629613">
              <a:off x="3963188" y="2268102"/>
              <a:ext cx="558137" cy="210690"/>
              <a:chOff x="5638800" y="2514600"/>
              <a:chExt cx="1810870" cy="304800"/>
            </a:xfrm>
          </p:grpSpPr>
          <p:sp>
            <p:nvSpPr>
              <p:cNvPr id="243" name="Left-Right-Up Arrow 24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Left-Right-Up Arrow 24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eft-Right-Up Arrow 24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Left-Right-Up Arrow 245"/>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8" name="Group 237"/>
            <p:cNvGrpSpPr/>
            <p:nvPr/>
          </p:nvGrpSpPr>
          <p:grpSpPr>
            <a:xfrm rot="2421609">
              <a:off x="2879204" y="2109670"/>
              <a:ext cx="419984" cy="210690"/>
              <a:chOff x="5638800" y="2514600"/>
              <a:chExt cx="1362635" cy="304800"/>
            </a:xfrm>
          </p:grpSpPr>
          <p:sp>
            <p:nvSpPr>
              <p:cNvPr id="240" name="Left-Right-Up Arrow 23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eft-Right-Up Arrow 24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Left-Right-Up Arrow 24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9" name="Trapezoid 238"/>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94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2">
                                            <p:txEl>
                                              <p:pRg st="0" end="0"/>
                                            </p:txEl>
                                          </p:spTgt>
                                        </p:tgtEl>
                                      </p:cBhvr>
                                    </p:animEffect>
                                    <p:set>
                                      <p:cBhvr>
                                        <p:cTn id="17" dur="1" fill="hold">
                                          <p:stCondLst>
                                            <p:cond delay="1999"/>
                                          </p:stCondLst>
                                        </p:cTn>
                                        <p:tgtEl>
                                          <p:spTgt spid="2">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42"/>
                                        </p:tgtEl>
                                      </p:cBhvr>
                                    </p:animEffect>
                                    <p:set>
                                      <p:cBhvr>
                                        <p:cTn id="20" dur="1" fill="hold">
                                          <p:stCondLst>
                                            <p:cond delay="19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2000"/>
                                        <p:tgtEl>
                                          <p:spTgt spid="2">
                                            <p:txEl>
                                              <p:pRg st="2" end="2"/>
                                            </p:txEl>
                                          </p:spTgt>
                                        </p:tgtEl>
                                      </p:cBhvr>
                                    </p:animEffect>
                                    <p:set>
                                      <p:cBhvr>
                                        <p:cTn id="29" dur="1" fill="hold">
                                          <p:stCondLst>
                                            <p:cond delay="1999"/>
                                          </p:stCondLst>
                                        </p:cTn>
                                        <p:tgtEl>
                                          <p:spTgt spid="2">
                                            <p:txEl>
                                              <p:pRg st="2" end="2"/>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2000"/>
                                        <p:tgtEl>
                                          <p:spTgt spid="2">
                                            <p:txEl>
                                              <p:pRg st="4" end="4"/>
                                            </p:txEl>
                                          </p:spTgt>
                                        </p:tgtEl>
                                      </p:cBhvr>
                                    </p:animEffect>
                                    <p:set>
                                      <p:cBhvr>
                                        <p:cTn id="41" dur="1" fill="hold">
                                          <p:stCondLst>
                                            <p:cond delay="1999"/>
                                          </p:stCondLst>
                                        </p:cTn>
                                        <p:tgtEl>
                                          <p:spTgt spid="2">
                                            <p:txEl>
                                              <p:pRg st="4" end="4"/>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63"/>
                                        </p:tgtEl>
                                      </p:cBhvr>
                                    </p:animEffect>
                                    <p:set>
                                      <p:cBhvr>
                                        <p:cTn id="44" dur="1" fill="hold">
                                          <p:stCondLst>
                                            <p:cond delay="1999"/>
                                          </p:stCondLst>
                                        </p:cTn>
                                        <p:tgtEl>
                                          <p:spTgt spid="6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0" presetClass="exit" presetSubtype="0" fill="hold" nodeType="withEffect">
                                  <p:stCondLst>
                                    <p:cond delay="0"/>
                                  </p:stCondLst>
                                  <p:childTnLst>
                                    <p:animEffect transition="out" filter="fade">
                                      <p:cBhvr>
                                        <p:cTn id="52" dur="2000"/>
                                        <p:tgtEl>
                                          <p:spTgt spid="2">
                                            <p:txEl>
                                              <p:pRg st="6" end="6"/>
                                            </p:txEl>
                                          </p:spTgt>
                                        </p:tgtEl>
                                      </p:cBhvr>
                                    </p:animEffect>
                                    <p:set>
                                      <p:cBhvr>
                                        <p:cTn id="53" dur="1" fill="hold">
                                          <p:stCondLst>
                                            <p:cond delay="1999"/>
                                          </p:stCondLst>
                                        </p:cTn>
                                        <p:tgtEl>
                                          <p:spTgt spid="2">
                                            <p:txEl>
                                              <p:pRg st="6" end="6"/>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158"/>
                                        </p:tgtEl>
                                      </p:cBhvr>
                                    </p:animEffect>
                                    <p:set>
                                      <p:cBhvr>
                                        <p:cTn id="56" dur="1" fill="hold">
                                          <p:stCondLst>
                                            <p:cond delay="1999"/>
                                          </p:stCondLst>
                                        </p:cTn>
                                        <p:tgtEl>
                                          <p:spTgt spid="1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0"/>
                                        </p:tgtEl>
                                        <p:attrNameLst>
                                          <p:attrName>style.visibility</p:attrName>
                                        </p:attrNameLst>
                                      </p:cBhvr>
                                      <p:to>
                                        <p:strVal val="visible"/>
                                      </p:to>
                                    </p:set>
                                  </p:childTnLst>
                                </p:cTn>
                              </p:par>
                              <p:par>
                                <p:cTn id="67" presetID="10" presetClass="exit" presetSubtype="0" fill="hold" nodeType="withEffect">
                                  <p:stCondLst>
                                    <p:cond delay="0"/>
                                  </p:stCondLst>
                                  <p:childTnLst>
                                    <p:animEffect transition="out" filter="fade">
                                      <p:cBhvr>
                                        <p:cTn id="68" dur="2000"/>
                                        <p:tgtEl>
                                          <p:spTgt spid="2">
                                            <p:txEl>
                                              <p:pRg st="8" end="8"/>
                                            </p:txEl>
                                          </p:spTgt>
                                        </p:tgtEl>
                                      </p:cBhvr>
                                    </p:animEffect>
                                    <p:set>
                                      <p:cBhvr>
                                        <p:cTn id="69" dur="1" fill="hold">
                                          <p:stCondLst>
                                            <p:cond delay="1999"/>
                                          </p:stCondLst>
                                        </p:cTn>
                                        <p:tgtEl>
                                          <p:spTgt spid="2">
                                            <p:txEl>
                                              <p:pRg st="8" end="8"/>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84"/>
                                        </p:tgtEl>
                                      </p:cBhvr>
                                    </p:animEffect>
                                    <p:set>
                                      <p:cBhvr>
                                        <p:cTn id="72" dur="1" fill="hold">
                                          <p:stCondLst>
                                            <p:cond delay="1999"/>
                                          </p:stCondLst>
                                        </p:cTn>
                                        <p:tgtEl>
                                          <p:spTgt spid="8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par>
                                <p:cTn id="79" presetID="10" presetClass="exit" presetSubtype="0" fill="hold" nodeType="withEffect">
                                  <p:stCondLst>
                                    <p:cond delay="0"/>
                                  </p:stCondLst>
                                  <p:childTnLst>
                                    <p:animEffect transition="out" filter="fade">
                                      <p:cBhvr>
                                        <p:cTn id="80" dur="2000"/>
                                        <p:tgtEl>
                                          <p:spTgt spid="2">
                                            <p:txEl>
                                              <p:pRg st="10" end="10"/>
                                            </p:txEl>
                                          </p:spTgt>
                                        </p:tgtEl>
                                      </p:cBhvr>
                                    </p:animEffect>
                                    <p:set>
                                      <p:cBhvr>
                                        <p:cTn id="81" dur="1" fill="hold">
                                          <p:stCondLst>
                                            <p:cond delay="1999"/>
                                          </p:stCondLst>
                                        </p:cTn>
                                        <p:tgtEl>
                                          <p:spTgt spid="2">
                                            <p:txEl>
                                              <p:pRg st="10" end="10"/>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2">
                                            <p:txEl>
                                              <p:pRg st="11" end="11"/>
                                            </p:txEl>
                                          </p:spTgt>
                                        </p:tgtEl>
                                      </p:cBhvr>
                                    </p:animEffect>
                                    <p:set>
                                      <p:cBhvr>
                                        <p:cTn id="84" dur="1" fill="hold">
                                          <p:stCondLst>
                                            <p:cond delay="1999"/>
                                          </p:stCondLst>
                                        </p:cTn>
                                        <p:tgtEl>
                                          <p:spTgt spid="2">
                                            <p:txEl>
                                              <p:pRg st="11" end="11"/>
                                            </p:txEl>
                                          </p:spTgt>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2">
                                            <p:txEl>
                                              <p:pRg st="12" end="12"/>
                                            </p:txEl>
                                          </p:spTgt>
                                        </p:tgtEl>
                                      </p:cBhvr>
                                    </p:animEffect>
                                    <p:set>
                                      <p:cBhvr>
                                        <p:cTn id="87" dur="1" fill="hold">
                                          <p:stCondLst>
                                            <p:cond delay="1999"/>
                                          </p:stCondLst>
                                        </p:cTn>
                                        <p:tgtEl>
                                          <p:spTgt spid="2">
                                            <p:txEl>
                                              <p:pRg st="12" end="12"/>
                                            </p:txEl>
                                          </p:spTgt>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90"/>
                                        </p:tgtEl>
                                      </p:cBhvr>
                                    </p:animEffect>
                                    <p:set>
                                      <p:cBhvr>
                                        <p:cTn id="90" dur="1" fill="hold">
                                          <p:stCondLst>
                                            <p:cond delay="1999"/>
                                          </p:stCondLst>
                                        </p:cTn>
                                        <p:tgtEl>
                                          <p:spTgt spid="19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xEl>
                                              <p:pRg st="16" end="16"/>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22"/>
                                        </p:tgtEl>
                                        <p:attrNameLst>
                                          <p:attrName>style.visibility</p:attrName>
                                        </p:attrNameLst>
                                      </p:cBhvr>
                                      <p:to>
                                        <p:strVal val="visible"/>
                                      </p:to>
                                    </p:set>
                                  </p:childTnLst>
                                </p:cTn>
                              </p:par>
                              <p:par>
                                <p:cTn id="97" presetID="10" presetClass="exit" presetSubtype="0" fill="hold" nodeType="withEffect">
                                  <p:stCondLst>
                                    <p:cond delay="0"/>
                                  </p:stCondLst>
                                  <p:childTnLst>
                                    <p:animEffect transition="out" filter="fade">
                                      <p:cBhvr>
                                        <p:cTn id="98" dur="2000"/>
                                        <p:tgtEl>
                                          <p:spTgt spid="2">
                                            <p:txEl>
                                              <p:pRg st="14" end="14"/>
                                            </p:txEl>
                                          </p:spTgt>
                                        </p:tgtEl>
                                      </p:cBhvr>
                                    </p:animEffect>
                                    <p:set>
                                      <p:cBhvr>
                                        <p:cTn id="99" dur="1" fill="hold">
                                          <p:stCondLst>
                                            <p:cond delay="1999"/>
                                          </p:stCondLst>
                                        </p:cTn>
                                        <p:tgtEl>
                                          <p:spTgt spid="2">
                                            <p:txEl>
                                              <p:pRg st="14" end="14"/>
                                            </p:txEl>
                                          </p:spTgt>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105"/>
                                        </p:tgtEl>
                                      </p:cBhvr>
                                    </p:animEffect>
                                    <p:set>
                                      <p:cBhvr>
                                        <p:cTn id="102" dur="1" fill="hold">
                                          <p:stCondLst>
                                            <p:cond delay="19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9306" y="152400"/>
            <a:ext cx="2819400" cy="369332"/>
          </a:xfrm>
          <a:prstGeom prst="rect">
            <a:avLst/>
          </a:prstGeom>
          <a:noFill/>
        </p:spPr>
        <p:txBody>
          <a:bodyPr wrap="square" rtlCol="0">
            <a:spAutoFit/>
          </a:bodyPr>
          <a:lstStyle/>
          <a:p>
            <a:r>
              <a:rPr lang="en-US" dirty="0">
                <a:solidFill>
                  <a:schemeClr val="bg1"/>
                </a:solidFill>
              </a:rPr>
              <a:t>Lesson 76</a:t>
            </a:r>
          </a:p>
        </p:txBody>
      </p:sp>
      <p:sp>
        <p:nvSpPr>
          <p:cNvPr id="6" name="TextBox 5"/>
          <p:cNvSpPr txBox="1"/>
          <p:nvPr/>
        </p:nvSpPr>
        <p:spPr>
          <a:xfrm>
            <a:off x="4398706" y="1752600"/>
            <a:ext cx="2819400" cy="2123658"/>
          </a:xfrm>
          <a:prstGeom prst="rect">
            <a:avLst/>
          </a:prstGeom>
          <a:noFill/>
        </p:spPr>
        <p:txBody>
          <a:bodyPr wrap="square" rtlCol="0">
            <a:spAutoFit/>
          </a:bodyPr>
          <a:lstStyle/>
          <a:p>
            <a:r>
              <a:rPr lang="en-US" sz="6600" dirty="0">
                <a:solidFill>
                  <a:schemeClr val="bg1"/>
                </a:solidFill>
                <a:latin typeface="Britannic Bold" panose="020B0903060703020204" pitchFamily="34" charset="0"/>
              </a:rPr>
              <a:t>Lesson 76</a:t>
            </a:r>
          </a:p>
        </p:txBody>
      </p:sp>
      <p:sp>
        <p:nvSpPr>
          <p:cNvPr id="7" name="Rectangle 6"/>
          <p:cNvSpPr/>
          <p:nvPr/>
        </p:nvSpPr>
        <p:spPr>
          <a:xfrm>
            <a:off x="0" y="0"/>
            <a:ext cx="12192000" cy="6858000"/>
          </a:xfrm>
          <a:prstGeom prst="rect">
            <a:avLst/>
          </a:prstGeom>
          <a:solidFill>
            <a:srgbClr val="3A4054"/>
          </a:solidFill>
          <a:ln>
            <a:solidFill>
              <a:schemeClr val="tx1"/>
            </a:solidFill>
          </a:ln>
          <a:effectLst>
            <a:glow rad="406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606" y="6452682"/>
            <a:ext cx="2819400" cy="369332"/>
          </a:xfrm>
          <a:prstGeom prst="rect">
            <a:avLst/>
          </a:prstGeom>
          <a:noFill/>
        </p:spPr>
        <p:txBody>
          <a:bodyPr wrap="square" rtlCol="0">
            <a:spAutoFit/>
          </a:bodyPr>
          <a:lstStyle/>
          <a:p>
            <a:r>
              <a:rPr lang="en-US" dirty="0">
                <a:solidFill>
                  <a:schemeClr val="bg1"/>
                </a:solidFill>
              </a:rPr>
              <a:t>Alma 11:40</a:t>
            </a:r>
          </a:p>
        </p:txBody>
      </p:sp>
      <p:grpSp>
        <p:nvGrpSpPr>
          <p:cNvPr id="4" name="Group 3"/>
          <p:cNvGrpSpPr/>
          <p:nvPr/>
        </p:nvGrpSpPr>
        <p:grpSpPr>
          <a:xfrm>
            <a:off x="5334000" y="3115636"/>
            <a:ext cx="2971800" cy="1211520"/>
            <a:chOff x="381000" y="2522280"/>
            <a:chExt cx="2971800" cy="1211520"/>
          </a:xfrm>
        </p:grpSpPr>
        <p:sp>
          <p:nvSpPr>
            <p:cNvPr id="2" name="Rounded Rectangle 1"/>
            <p:cNvSpPr/>
            <p:nvPr/>
          </p:nvSpPr>
          <p:spPr>
            <a:xfrm>
              <a:off x="381000" y="2522280"/>
              <a:ext cx="2971800" cy="12115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667000"/>
              <a:ext cx="2971800" cy="769441"/>
            </a:xfrm>
            <a:prstGeom prst="rect">
              <a:avLst/>
            </a:prstGeom>
            <a:noFill/>
          </p:spPr>
          <p:txBody>
            <a:bodyPr wrap="square" rtlCol="0">
              <a:spAutoFit/>
            </a:bodyPr>
            <a:lstStyle/>
            <a:p>
              <a:pPr algn="ctr"/>
              <a:r>
                <a:rPr lang="en-US" sz="4400" dirty="0"/>
                <a:t>Salvation</a:t>
              </a:r>
            </a:p>
          </p:txBody>
        </p:sp>
      </p:grpSp>
      <p:grpSp>
        <p:nvGrpSpPr>
          <p:cNvPr id="24" name="Group 23"/>
          <p:cNvGrpSpPr/>
          <p:nvPr/>
        </p:nvGrpSpPr>
        <p:grpSpPr>
          <a:xfrm>
            <a:off x="1897626" y="388342"/>
            <a:ext cx="2971800" cy="1211520"/>
            <a:chOff x="381000" y="2522280"/>
            <a:chExt cx="2971800" cy="1211520"/>
          </a:xfrm>
        </p:grpSpPr>
        <p:sp>
          <p:nvSpPr>
            <p:cNvPr id="25" name="Rounded Rectangle 24"/>
            <p:cNvSpPr/>
            <p:nvPr/>
          </p:nvSpPr>
          <p:spPr>
            <a:xfrm>
              <a:off x="381000" y="2522280"/>
              <a:ext cx="2971800" cy="12115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1000" y="2667000"/>
              <a:ext cx="2971800" cy="769441"/>
            </a:xfrm>
            <a:prstGeom prst="rect">
              <a:avLst/>
            </a:prstGeom>
            <a:noFill/>
          </p:spPr>
          <p:txBody>
            <a:bodyPr wrap="square" rtlCol="0">
              <a:spAutoFit/>
            </a:bodyPr>
            <a:lstStyle/>
            <a:p>
              <a:pPr algn="ctr"/>
              <a:r>
                <a:rPr lang="en-US" sz="4400" dirty="0"/>
                <a:t>Exaltation</a:t>
              </a:r>
            </a:p>
          </p:txBody>
        </p:sp>
      </p:grpSp>
      <p:grpSp>
        <p:nvGrpSpPr>
          <p:cNvPr id="27" name="Group 26"/>
          <p:cNvGrpSpPr/>
          <p:nvPr/>
        </p:nvGrpSpPr>
        <p:grpSpPr>
          <a:xfrm>
            <a:off x="5732206" y="447929"/>
            <a:ext cx="1485900" cy="941153"/>
            <a:chOff x="381000" y="2522280"/>
            <a:chExt cx="2971800" cy="1236469"/>
          </a:xfrm>
        </p:grpSpPr>
        <p:sp>
          <p:nvSpPr>
            <p:cNvPr id="28" name="Rounded Rectangle 27"/>
            <p:cNvSpPr/>
            <p:nvPr/>
          </p:nvSpPr>
          <p:spPr>
            <a:xfrm>
              <a:off x="381000" y="2522280"/>
              <a:ext cx="2971800" cy="121152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1000" y="2667000"/>
              <a:ext cx="2971800" cy="1091749"/>
            </a:xfrm>
            <a:prstGeom prst="rect">
              <a:avLst/>
            </a:prstGeom>
            <a:noFill/>
          </p:spPr>
          <p:txBody>
            <a:bodyPr wrap="square" rtlCol="0">
              <a:spAutoFit/>
            </a:bodyPr>
            <a:lstStyle/>
            <a:p>
              <a:pPr algn="ctr"/>
              <a:r>
                <a:rPr lang="en-US" sz="2400" dirty="0"/>
                <a:t>Eternal Life</a:t>
              </a:r>
            </a:p>
          </p:txBody>
        </p:sp>
      </p:grpSp>
      <p:grpSp>
        <p:nvGrpSpPr>
          <p:cNvPr id="30" name="Group 29"/>
          <p:cNvGrpSpPr/>
          <p:nvPr/>
        </p:nvGrpSpPr>
        <p:grpSpPr>
          <a:xfrm>
            <a:off x="5931924" y="4651510"/>
            <a:ext cx="1485900" cy="1587483"/>
            <a:chOff x="381000" y="2522280"/>
            <a:chExt cx="2971800" cy="3070933"/>
          </a:xfrm>
        </p:grpSpPr>
        <p:sp>
          <p:nvSpPr>
            <p:cNvPr id="31" name="Rounded Rectangle 30"/>
            <p:cNvSpPr/>
            <p:nvPr/>
          </p:nvSpPr>
          <p:spPr>
            <a:xfrm>
              <a:off x="381000" y="2522280"/>
              <a:ext cx="2971800" cy="3070933"/>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1000" y="2666999"/>
              <a:ext cx="2971800" cy="2857842"/>
            </a:xfrm>
            <a:prstGeom prst="rect">
              <a:avLst/>
            </a:prstGeom>
            <a:noFill/>
          </p:spPr>
          <p:txBody>
            <a:bodyPr wrap="square" rtlCol="0">
              <a:spAutoFit/>
            </a:bodyPr>
            <a:lstStyle/>
            <a:p>
              <a:pPr algn="ctr"/>
              <a:r>
                <a:rPr lang="en-US" dirty="0"/>
                <a:t>Life in the highest heaven with the Gods and angels</a:t>
              </a:r>
            </a:p>
          </p:txBody>
        </p:sp>
      </p:grpSp>
      <p:grpSp>
        <p:nvGrpSpPr>
          <p:cNvPr id="33" name="Group 32"/>
          <p:cNvGrpSpPr/>
          <p:nvPr/>
        </p:nvGrpSpPr>
        <p:grpSpPr>
          <a:xfrm>
            <a:off x="8305800" y="4626154"/>
            <a:ext cx="2268794" cy="1587483"/>
            <a:chOff x="381000" y="2522280"/>
            <a:chExt cx="2971800" cy="3070933"/>
          </a:xfrm>
        </p:grpSpPr>
        <p:sp>
          <p:nvSpPr>
            <p:cNvPr id="34" name="Rounded Rectangle 33"/>
            <p:cNvSpPr/>
            <p:nvPr/>
          </p:nvSpPr>
          <p:spPr>
            <a:xfrm>
              <a:off x="381000" y="2522280"/>
              <a:ext cx="2971800" cy="307093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 y="2666999"/>
              <a:ext cx="2971800" cy="2321996"/>
            </a:xfrm>
            <a:prstGeom prst="rect">
              <a:avLst/>
            </a:prstGeom>
            <a:noFill/>
          </p:spPr>
          <p:txBody>
            <a:bodyPr wrap="square" rtlCol="0">
              <a:spAutoFit/>
            </a:bodyPr>
            <a:lstStyle/>
            <a:p>
              <a:pPr algn="ctr"/>
              <a:r>
                <a:rPr lang="en-US" dirty="0"/>
                <a:t>One’s saved condition—through the atoning sacrifice of Jesus Christ</a:t>
              </a:r>
            </a:p>
          </p:txBody>
        </p:sp>
      </p:grpSp>
      <p:grpSp>
        <p:nvGrpSpPr>
          <p:cNvPr id="36" name="Group 35"/>
          <p:cNvGrpSpPr/>
          <p:nvPr/>
        </p:nvGrpSpPr>
        <p:grpSpPr>
          <a:xfrm>
            <a:off x="3368778" y="4415052"/>
            <a:ext cx="1485900" cy="941153"/>
            <a:chOff x="381000" y="2522280"/>
            <a:chExt cx="2971800" cy="1236469"/>
          </a:xfrm>
        </p:grpSpPr>
        <p:sp>
          <p:nvSpPr>
            <p:cNvPr id="37" name="Rounded Rectangle 36"/>
            <p:cNvSpPr/>
            <p:nvPr/>
          </p:nvSpPr>
          <p:spPr>
            <a:xfrm>
              <a:off x="381000" y="2522280"/>
              <a:ext cx="2971800" cy="121152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1000" y="2667000"/>
              <a:ext cx="2971800" cy="1091749"/>
            </a:xfrm>
            <a:prstGeom prst="rect">
              <a:avLst/>
            </a:prstGeom>
            <a:noFill/>
          </p:spPr>
          <p:txBody>
            <a:bodyPr wrap="square" rtlCol="0">
              <a:spAutoFit/>
            </a:bodyPr>
            <a:lstStyle/>
            <a:p>
              <a:pPr algn="ctr"/>
              <a:r>
                <a:rPr lang="en-US" sz="2400" dirty="0"/>
                <a:t>Eternal Life</a:t>
              </a:r>
            </a:p>
          </p:txBody>
        </p:sp>
      </p:grpSp>
      <p:grpSp>
        <p:nvGrpSpPr>
          <p:cNvPr id="39" name="Group 38"/>
          <p:cNvGrpSpPr/>
          <p:nvPr/>
        </p:nvGrpSpPr>
        <p:grpSpPr>
          <a:xfrm>
            <a:off x="4363065" y="1816036"/>
            <a:ext cx="1485900" cy="811604"/>
            <a:chOff x="381000" y="2522280"/>
            <a:chExt cx="2971800" cy="3070933"/>
          </a:xfrm>
        </p:grpSpPr>
        <p:sp>
          <p:nvSpPr>
            <p:cNvPr id="40" name="Rounded Rectangle 39"/>
            <p:cNvSpPr/>
            <p:nvPr/>
          </p:nvSpPr>
          <p:spPr>
            <a:xfrm>
              <a:off x="381000" y="2522280"/>
              <a:ext cx="2971800" cy="307093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1000" y="2666998"/>
              <a:ext cx="2971800" cy="2445576"/>
            </a:xfrm>
            <a:prstGeom prst="rect">
              <a:avLst/>
            </a:prstGeom>
            <a:noFill/>
          </p:spPr>
          <p:txBody>
            <a:bodyPr wrap="square" rtlCol="0">
              <a:spAutoFit/>
            </a:bodyPr>
            <a:lstStyle/>
            <a:p>
              <a:pPr algn="ctr"/>
              <a:r>
                <a:rPr lang="en-US" dirty="0"/>
                <a:t>Salvation—to be saved</a:t>
              </a:r>
            </a:p>
          </p:txBody>
        </p:sp>
      </p:grpSp>
      <p:grpSp>
        <p:nvGrpSpPr>
          <p:cNvPr id="42" name="Group 41"/>
          <p:cNvGrpSpPr/>
          <p:nvPr/>
        </p:nvGrpSpPr>
        <p:grpSpPr>
          <a:xfrm>
            <a:off x="7772400" y="1482066"/>
            <a:ext cx="2268794" cy="1257550"/>
            <a:chOff x="381000" y="2522280"/>
            <a:chExt cx="2971800" cy="3180495"/>
          </a:xfrm>
        </p:grpSpPr>
        <p:sp>
          <p:nvSpPr>
            <p:cNvPr id="43" name="Rounded Rectangle 42"/>
            <p:cNvSpPr/>
            <p:nvPr/>
          </p:nvSpPr>
          <p:spPr>
            <a:xfrm>
              <a:off x="381000" y="2522280"/>
              <a:ext cx="2971800" cy="3070933"/>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1000" y="2666999"/>
              <a:ext cx="2971800" cy="3035776"/>
            </a:xfrm>
            <a:prstGeom prst="rect">
              <a:avLst/>
            </a:prstGeom>
            <a:noFill/>
          </p:spPr>
          <p:txBody>
            <a:bodyPr wrap="square" rtlCol="0">
              <a:spAutoFit/>
            </a:bodyPr>
            <a:lstStyle/>
            <a:p>
              <a:pPr algn="ctr"/>
              <a:r>
                <a:rPr lang="en-US" dirty="0"/>
                <a:t>One who qualifies  to dwell with and be part of the Church of the Firstborn</a:t>
              </a:r>
            </a:p>
          </p:txBody>
        </p:sp>
      </p:grpSp>
      <p:sp>
        <p:nvSpPr>
          <p:cNvPr id="8" name="Right Arrow 7"/>
          <p:cNvSpPr/>
          <p:nvPr/>
        </p:nvSpPr>
        <p:spPr>
          <a:xfrm>
            <a:off x="4869426" y="616612"/>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7889900">
            <a:off x="5841551" y="1528771"/>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210301" y="2165622"/>
            <a:ext cx="1221043"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8300930">
            <a:off x="4201030" y="3643148"/>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539217">
            <a:off x="4780933" y="5431381"/>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7457728" y="5149001"/>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7889900">
            <a:off x="8316129" y="2860539"/>
            <a:ext cx="862780" cy="573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94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par>
                                <p:cTn id="16" presetID="9"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dissolv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dissolve">
                                      <p:cBhvr>
                                        <p:cTn id="23" dur="500"/>
                                        <p:tgtEl>
                                          <p:spTgt spid="46"/>
                                        </p:tgtEl>
                                      </p:cBhvr>
                                    </p:animEffect>
                                  </p:childTnLst>
                                </p:cTn>
                              </p:par>
                              <p:par>
                                <p:cTn id="24" presetID="9"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ssolve">
                                      <p:cBhvr>
                                        <p:cTn id="31" dur="500"/>
                                        <p:tgtEl>
                                          <p:spTgt spid="50"/>
                                        </p:tgtEl>
                                      </p:cBhvr>
                                    </p:animEffect>
                                  </p:childTnLst>
                                </p:cTn>
                              </p:par>
                              <p:par>
                                <p:cTn id="32" presetID="9"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dissolve">
                                      <p:cBhvr>
                                        <p:cTn id="39" dur="500"/>
                                        <p:tgtEl>
                                          <p:spTgt spid="47"/>
                                        </p:tgtEl>
                                      </p:cBhvr>
                                    </p:animEffect>
                                  </p:childTnLst>
                                </p:cTn>
                              </p:par>
                              <p:par>
                                <p:cTn id="40" presetID="9"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dissolve">
                                      <p:cBhvr>
                                        <p:cTn id="47" dur="500"/>
                                        <p:tgtEl>
                                          <p:spTgt spid="48"/>
                                        </p:tgtEl>
                                      </p:cBhvr>
                                    </p:animEffect>
                                  </p:childTnLst>
                                </p:cTn>
                              </p:par>
                              <p:par>
                                <p:cTn id="48" presetID="9"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dissolv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4007</Words>
  <Application>Microsoft Office PowerPoint</Application>
  <PresentationFormat>Widescreen</PresentationFormat>
  <Paragraphs>223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Britannic Bold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2017-08-17T19:26:53Z</dcterms:created>
  <dcterms:modified xsi:type="dcterms:W3CDTF">2020-06-17T16:49:51Z</dcterms:modified>
</cp:coreProperties>
</file>