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75" r:id="rId6"/>
    <p:sldId id="261" r:id="rId7"/>
    <p:sldId id="262" r:id="rId8"/>
    <p:sldId id="263" r:id="rId9"/>
    <p:sldId id="264" r:id="rId10"/>
    <p:sldId id="265" r:id="rId11"/>
    <p:sldId id="276" r:id="rId12"/>
    <p:sldId id="266" r:id="rId13"/>
    <p:sldId id="267" r:id="rId14"/>
    <p:sldId id="268" r:id="rId15"/>
    <p:sldId id="269" r:id="rId16"/>
    <p:sldId id="270" r:id="rId17"/>
    <p:sldId id="271" r:id="rId18"/>
    <p:sldId id="272" r:id="rId19"/>
    <p:sldId id="274" r:id="rId20"/>
  </p:sldIdLst>
  <p:sldSz cx="12192000" cy="6858000"/>
  <p:notesSz cx="6858000" cy="9144000"/>
  <p:embeddedFontLst>
    <p:embeddedFont>
      <p:font typeface="Arabic Typesetting" panose="03020402040406030203" pitchFamily="66" charset="-78"/>
      <p:regular r:id="rId21"/>
    </p:embeddedFon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Tempus Sans ITC" panose="04020404030D07020202" pitchFamily="82"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59" d="100"/>
          <a:sy n="59" d="100"/>
        </p:scale>
        <p:origin x="60" y="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C476B-CC60-4B36-8EA9-A6371DC532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0EFF30-FFBB-40D2-BC69-682AF45A80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6E87B4-97B4-4987-A09D-CE6988E949B8}"/>
              </a:ext>
            </a:extLst>
          </p:cNvPr>
          <p:cNvSpPr>
            <a:spLocks noGrp="1"/>
          </p:cNvSpPr>
          <p:nvPr>
            <p:ph type="dt" sz="half" idx="10"/>
          </p:nvPr>
        </p:nvSpPr>
        <p:spPr/>
        <p:txBody>
          <a:bodyPr/>
          <a:lstStyle/>
          <a:p>
            <a:fld id="{DA3E84DA-9A22-47DF-AD6B-B8D774BA0D0A}" type="datetimeFigureOut">
              <a:rPr lang="en-US" smtClean="0"/>
              <a:t>6/17/2020</a:t>
            </a:fld>
            <a:endParaRPr lang="en-US"/>
          </a:p>
        </p:txBody>
      </p:sp>
      <p:sp>
        <p:nvSpPr>
          <p:cNvPr id="5" name="Footer Placeholder 4">
            <a:extLst>
              <a:ext uri="{FF2B5EF4-FFF2-40B4-BE49-F238E27FC236}">
                <a16:creationId xmlns:a16="http://schemas.microsoft.com/office/drawing/2014/main" id="{9E29156C-1B8E-40C4-A5CA-541C613761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6EC41D-C9ED-46C7-AF62-E0944E29A459}"/>
              </a:ext>
            </a:extLst>
          </p:cNvPr>
          <p:cNvSpPr>
            <a:spLocks noGrp="1"/>
          </p:cNvSpPr>
          <p:nvPr>
            <p:ph type="sldNum" sz="quarter" idx="12"/>
          </p:nvPr>
        </p:nvSpPr>
        <p:spPr/>
        <p:txBody>
          <a:bodyPr/>
          <a:lstStyle/>
          <a:p>
            <a:fld id="{CC86D037-DADD-4C99-8EC1-A68F87E0CDD4}" type="slidenum">
              <a:rPr lang="en-US" smtClean="0"/>
              <a:t>‹#›</a:t>
            </a:fld>
            <a:endParaRPr lang="en-US"/>
          </a:p>
        </p:txBody>
      </p:sp>
    </p:spTree>
    <p:extLst>
      <p:ext uri="{BB962C8B-B14F-4D97-AF65-F5344CB8AC3E}">
        <p14:creationId xmlns:p14="http://schemas.microsoft.com/office/powerpoint/2010/main" val="325471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29726-5BA4-4028-A170-75071744EA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33E7A4-5EAF-4679-9510-C60E2C49335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CC8BA1-3C8B-4A87-942B-50772AF04926}"/>
              </a:ext>
            </a:extLst>
          </p:cNvPr>
          <p:cNvSpPr>
            <a:spLocks noGrp="1"/>
          </p:cNvSpPr>
          <p:nvPr>
            <p:ph type="dt" sz="half" idx="10"/>
          </p:nvPr>
        </p:nvSpPr>
        <p:spPr/>
        <p:txBody>
          <a:bodyPr/>
          <a:lstStyle/>
          <a:p>
            <a:fld id="{DA3E84DA-9A22-47DF-AD6B-B8D774BA0D0A}" type="datetimeFigureOut">
              <a:rPr lang="en-US" smtClean="0"/>
              <a:t>6/17/2020</a:t>
            </a:fld>
            <a:endParaRPr lang="en-US"/>
          </a:p>
        </p:txBody>
      </p:sp>
      <p:sp>
        <p:nvSpPr>
          <p:cNvPr id="5" name="Footer Placeholder 4">
            <a:extLst>
              <a:ext uri="{FF2B5EF4-FFF2-40B4-BE49-F238E27FC236}">
                <a16:creationId xmlns:a16="http://schemas.microsoft.com/office/drawing/2014/main" id="{061817F6-00A1-498F-B683-CF5FEE2A52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404DD2-F5CF-4FC0-90E3-E5B39D97B521}"/>
              </a:ext>
            </a:extLst>
          </p:cNvPr>
          <p:cNvSpPr>
            <a:spLocks noGrp="1"/>
          </p:cNvSpPr>
          <p:nvPr>
            <p:ph type="sldNum" sz="quarter" idx="12"/>
          </p:nvPr>
        </p:nvSpPr>
        <p:spPr/>
        <p:txBody>
          <a:bodyPr/>
          <a:lstStyle/>
          <a:p>
            <a:fld id="{CC86D037-DADD-4C99-8EC1-A68F87E0CDD4}" type="slidenum">
              <a:rPr lang="en-US" smtClean="0"/>
              <a:t>‹#›</a:t>
            </a:fld>
            <a:endParaRPr lang="en-US"/>
          </a:p>
        </p:txBody>
      </p:sp>
    </p:spTree>
    <p:extLst>
      <p:ext uri="{BB962C8B-B14F-4D97-AF65-F5344CB8AC3E}">
        <p14:creationId xmlns:p14="http://schemas.microsoft.com/office/powerpoint/2010/main" val="3499327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DAAF6D-DF72-44C7-A722-BDCBCCDAFD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CDF9FF-E4E6-4C8F-A506-A7C0A4B9D6D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02303B-E03A-4226-BC50-12873AF9F64A}"/>
              </a:ext>
            </a:extLst>
          </p:cNvPr>
          <p:cNvSpPr>
            <a:spLocks noGrp="1"/>
          </p:cNvSpPr>
          <p:nvPr>
            <p:ph type="dt" sz="half" idx="10"/>
          </p:nvPr>
        </p:nvSpPr>
        <p:spPr/>
        <p:txBody>
          <a:bodyPr/>
          <a:lstStyle/>
          <a:p>
            <a:fld id="{DA3E84DA-9A22-47DF-AD6B-B8D774BA0D0A}" type="datetimeFigureOut">
              <a:rPr lang="en-US" smtClean="0"/>
              <a:t>6/17/2020</a:t>
            </a:fld>
            <a:endParaRPr lang="en-US"/>
          </a:p>
        </p:txBody>
      </p:sp>
      <p:sp>
        <p:nvSpPr>
          <p:cNvPr id="5" name="Footer Placeholder 4">
            <a:extLst>
              <a:ext uri="{FF2B5EF4-FFF2-40B4-BE49-F238E27FC236}">
                <a16:creationId xmlns:a16="http://schemas.microsoft.com/office/drawing/2014/main" id="{0CE8B184-62FB-421F-B287-0FFE27E92D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2C01A-F2C2-4799-B38E-C8AEB87C6BB4}"/>
              </a:ext>
            </a:extLst>
          </p:cNvPr>
          <p:cNvSpPr>
            <a:spLocks noGrp="1"/>
          </p:cNvSpPr>
          <p:nvPr>
            <p:ph type="sldNum" sz="quarter" idx="12"/>
          </p:nvPr>
        </p:nvSpPr>
        <p:spPr/>
        <p:txBody>
          <a:bodyPr/>
          <a:lstStyle/>
          <a:p>
            <a:fld id="{CC86D037-DADD-4C99-8EC1-A68F87E0CDD4}" type="slidenum">
              <a:rPr lang="en-US" smtClean="0"/>
              <a:t>‹#›</a:t>
            </a:fld>
            <a:endParaRPr lang="en-US"/>
          </a:p>
        </p:txBody>
      </p:sp>
    </p:spTree>
    <p:extLst>
      <p:ext uri="{BB962C8B-B14F-4D97-AF65-F5344CB8AC3E}">
        <p14:creationId xmlns:p14="http://schemas.microsoft.com/office/powerpoint/2010/main" val="4191157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CD772-9D74-4D4B-A1EE-339E9CE374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0E2DFB-B668-4AD9-BA3F-34B44EC7E5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7C93B7-75B5-4AED-9768-28C945AC494F}"/>
              </a:ext>
            </a:extLst>
          </p:cNvPr>
          <p:cNvSpPr>
            <a:spLocks noGrp="1"/>
          </p:cNvSpPr>
          <p:nvPr>
            <p:ph type="dt" sz="half" idx="10"/>
          </p:nvPr>
        </p:nvSpPr>
        <p:spPr/>
        <p:txBody>
          <a:bodyPr/>
          <a:lstStyle/>
          <a:p>
            <a:fld id="{DA3E84DA-9A22-47DF-AD6B-B8D774BA0D0A}" type="datetimeFigureOut">
              <a:rPr lang="en-US" smtClean="0"/>
              <a:t>6/17/2020</a:t>
            </a:fld>
            <a:endParaRPr lang="en-US"/>
          </a:p>
        </p:txBody>
      </p:sp>
      <p:sp>
        <p:nvSpPr>
          <p:cNvPr id="5" name="Footer Placeholder 4">
            <a:extLst>
              <a:ext uri="{FF2B5EF4-FFF2-40B4-BE49-F238E27FC236}">
                <a16:creationId xmlns:a16="http://schemas.microsoft.com/office/drawing/2014/main" id="{06CC22EA-1D2D-4219-B3EC-6838077C81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D533D3-F1FD-4965-A1E7-B2B19BFD369F}"/>
              </a:ext>
            </a:extLst>
          </p:cNvPr>
          <p:cNvSpPr>
            <a:spLocks noGrp="1"/>
          </p:cNvSpPr>
          <p:nvPr>
            <p:ph type="sldNum" sz="quarter" idx="12"/>
          </p:nvPr>
        </p:nvSpPr>
        <p:spPr/>
        <p:txBody>
          <a:bodyPr/>
          <a:lstStyle/>
          <a:p>
            <a:fld id="{CC86D037-DADD-4C99-8EC1-A68F87E0CDD4}" type="slidenum">
              <a:rPr lang="en-US" smtClean="0"/>
              <a:t>‹#›</a:t>
            </a:fld>
            <a:endParaRPr lang="en-US"/>
          </a:p>
        </p:txBody>
      </p:sp>
    </p:spTree>
    <p:extLst>
      <p:ext uri="{BB962C8B-B14F-4D97-AF65-F5344CB8AC3E}">
        <p14:creationId xmlns:p14="http://schemas.microsoft.com/office/powerpoint/2010/main" val="3655363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30962-8630-4754-8121-13B7944CBB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DF717E-A696-4FB6-B338-675036C3C8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C17A44C-DAEF-4EBF-B451-217772C852DE}"/>
              </a:ext>
            </a:extLst>
          </p:cNvPr>
          <p:cNvSpPr>
            <a:spLocks noGrp="1"/>
          </p:cNvSpPr>
          <p:nvPr>
            <p:ph type="dt" sz="half" idx="10"/>
          </p:nvPr>
        </p:nvSpPr>
        <p:spPr/>
        <p:txBody>
          <a:bodyPr/>
          <a:lstStyle/>
          <a:p>
            <a:fld id="{DA3E84DA-9A22-47DF-AD6B-B8D774BA0D0A}" type="datetimeFigureOut">
              <a:rPr lang="en-US" smtClean="0"/>
              <a:t>6/17/2020</a:t>
            </a:fld>
            <a:endParaRPr lang="en-US"/>
          </a:p>
        </p:txBody>
      </p:sp>
      <p:sp>
        <p:nvSpPr>
          <p:cNvPr id="5" name="Footer Placeholder 4">
            <a:extLst>
              <a:ext uri="{FF2B5EF4-FFF2-40B4-BE49-F238E27FC236}">
                <a16:creationId xmlns:a16="http://schemas.microsoft.com/office/drawing/2014/main" id="{516EA0D2-F8C0-4FE4-A0AC-AC4DDA3C6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57F9A6-E627-4EC3-BB3D-CCDAFAAF06BD}"/>
              </a:ext>
            </a:extLst>
          </p:cNvPr>
          <p:cNvSpPr>
            <a:spLocks noGrp="1"/>
          </p:cNvSpPr>
          <p:nvPr>
            <p:ph type="sldNum" sz="quarter" idx="12"/>
          </p:nvPr>
        </p:nvSpPr>
        <p:spPr/>
        <p:txBody>
          <a:bodyPr/>
          <a:lstStyle/>
          <a:p>
            <a:fld id="{CC86D037-DADD-4C99-8EC1-A68F87E0CDD4}" type="slidenum">
              <a:rPr lang="en-US" smtClean="0"/>
              <a:t>‹#›</a:t>
            </a:fld>
            <a:endParaRPr lang="en-US"/>
          </a:p>
        </p:txBody>
      </p:sp>
    </p:spTree>
    <p:extLst>
      <p:ext uri="{BB962C8B-B14F-4D97-AF65-F5344CB8AC3E}">
        <p14:creationId xmlns:p14="http://schemas.microsoft.com/office/powerpoint/2010/main" val="1398160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5381E-C8B6-45FB-AF2A-05048802F2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7037D2-12D8-4B02-BF8D-F6AFEBAA39C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93151A-BFA0-4395-8DB7-EC6D6059F3D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0C1DAA-3318-4451-BD9B-759B380D914A}"/>
              </a:ext>
            </a:extLst>
          </p:cNvPr>
          <p:cNvSpPr>
            <a:spLocks noGrp="1"/>
          </p:cNvSpPr>
          <p:nvPr>
            <p:ph type="dt" sz="half" idx="10"/>
          </p:nvPr>
        </p:nvSpPr>
        <p:spPr/>
        <p:txBody>
          <a:bodyPr/>
          <a:lstStyle/>
          <a:p>
            <a:fld id="{DA3E84DA-9A22-47DF-AD6B-B8D774BA0D0A}" type="datetimeFigureOut">
              <a:rPr lang="en-US" smtClean="0"/>
              <a:t>6/17/2020</a:t>
            </a:fld>
            <a:endParaRPr lang="en-US"/>
          </a:p>
        </p:txBody>
      </p:sp>
      <p:sp>
        <p:nvSpPr>
          <p:cNvPr id="6" name="Footer Placeholder 5">
            <a:extLst>
              <a:ext uri="{FF2B5EF4-FFF2-40B4-BE49-F238E27FC236}">
                <a16:creationId xmlns:a16="http://schemas.microsoft.com/office/drawing/2014/main" id="{E936463D-0478-483A-AEA0-79B3B571DE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F37B29-F5ED-4FA0-A3E6-20AF3B074281}"/>
              </a:ext>
            </a:extLst>
          </p:cNvPr>
          <p:cNvSpPr>
            <a:spLocks noGrp="1"/>
          </p:cNvSpPr>
          <p:nvPr>
            <p:ph type="sldNum" sz="quarter" idx="12"/>
          </p:nvPr>
        </p:nvSpPr>
        <p:spPr/>
        <p:txBody>
          <a:bodyPr/>
          <a:lstStyle/>
          <a:p>
            <a:fld id="{CC86D037-DADD-4C99-8EC1-A68F87E0CDD4}" type="slidenum">
              <a:rPr lang="en-US" smtClean="0"/>
              <a:t>‹#›</a:t>
            </a:fld>
            <a:endParaRPr lang="en-US"/>
          </a:p>
        </p:txBody>
      </p:sp>
    </p:spTree>
    <p:extLst>
      <p:ext uri="{BB962C8B-B14F-4D97-AF65-F5344CB8AC3E}">
        <p14:creationId xmlns:p14="http://schemas.microsoft.com/office/powerpoint/2010/main" val="3269460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0DE0E-3E1D-4D38-B80D-CBD341123B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AEBED8-5B09-47FC-9BA4-45AEA8D2CF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0AE03F7-4558-4BC8-B798-BD365E05362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0E81C2-0AC6-402B-AA16-7D95CA56EC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5C14BF3-A628-46B0-BE5E-F593F64D2E4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2A26E3-E41A-4323-937A-DA9D35E0EE40}"/>
              </a:ext>
            </a:extLst>
          </p:cNvPr>
          <p:cNvSpPr>
            <a:spLocks noGrp="1"/>
          </p:cNvSpPr>
          <p:nvPr>
            <p:ph type="dt" sz="half" idx="10"/>
          </p:nvPr>
        </p:nvSpPr>
        <p:spPr/>
        <p:txBody>
          <a:bodyPr/>
          <a:lstStyle/>
          <a:p>
            <a:fld id="{DA3E84DA-9A22-47DF-AD6B-B8D774BA0D0A}" type="datetimeFigureOut">
              <a:rPr lang="en-US" smtClean="0"/>
              <a:t>6/17/2020</a:t>
            </a:fld>
            <a:endParaRPr lang="en-US"/>
          </a:p>
        </p:txBody>
      </p:sp>
      <p:sp>
        <p:nvSpPr>
          <p:cNvPr id="8" name="Footer Placeholder 7">
            <a:extLst>
              <a:ext uri="{FF2B5EF4-FFF2-40B4-BE49-F238E27FC236}">
                <a16:creationId xmlns:a16="http://schemas.microsoft.com/office/drawing/2014/main" id="{44CD4CB5-A441-4969-926D-D4BB1C7294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83D8D5-4651-4A8B-8772-AE3CC9B48F9D}"/>
              </a:ext>
            </a:extLst>
          </p:cNvPr>
          <p:cNvSpPr>
            <a:spLocks noGrp="1"/>
          </p:cNvSpPr>
          <p:nvPr>
            <p:ph type="sldNum" sz="quarter" idx="12"/>
          </p:nvPr>
        </p:nvSpPr>
        <p:spPr/>
        <p:txBody>
          <a:bodyPr/>
          <a:lstStyle/>
          <a:p>
            <a:fld id="{CC86D037-DADD-4C99-8EC1-A68F87E0CDD4}" type="slidenum">
              <a:rPr lang="en-US" smtClean="0"/>
              <a:t>‹#›</a:t>
            </a:fld>
            <a:endParaRPr lang="en-US"/>
          </a:p>
        </p:txBody>
      </p:sp>
    </p:spTree>
    <p:extLst>
      <p:ext uri="{BB962C8B-B14F-4D97-AF65-F5344CB8AC3E}">
        <p14:creationId xmlns:p14="http://schemas.microsoft.com/office/powerpoint/2010/main" val="707392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53152-4FA4-4196-83C8-DC4D6BD037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45173F-F0CF-40C3-840A-9C96BEFA384F}"/>
              </a:ext>
            </a:extLst>
          </p:cNvPr>
          <p:cNvSpPr>
            <a:spLocks noGrp="1"/>
          </p:cNvSpPr>
          <p:nvPr>
            <p:ph type="dt" sz="half" idx="10"/>
          </p:nvPr>
        </p:nvSpPr>
        <p:spPr/>
        <p:txBody>
          <a:bodyPr/>
          <a:lstStyle/>
          <a:p>
            <a:fld id="{DA3E84DA-9A22-47DF-AD6B-B8D774BA0D0A}" type="datetimeFigureOut">
              <a:rPr lang="en-US" smtClean="0"/>
              <a:t>6/17/2020</a:t>
            </a:fld>
            <a:endParaRPr lang="en-US"/>
          </a:p>
        </p:txBody>
      </p:sp>
      <p:sp>
        <p:nvSpPr>
          <p:cNvPr id="4" name="Footer Placeholder 3">
            <a:extLst>
              <a:ext uri="{FF2B5EF4-FFF2-40B4-BE49-F238E27FC236}">
                <a16:creationId xmlns:a16="http://schemas.microsoft.com/office/drawing/2014/main" id="{08DC36A4-B17E-4252-848B-8123A046BD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689479-350A-4DDA-8654-76F341CE666A}"/>
              </a:ext>
            </a:extLst>
          </p:cNvPr>
          <p:cNvSpPr>
            <a:spLocks noGrp="1"/>
          </p:cNvSpPr>
          <p:nvPr>
            <p:ph type="sldNum" sz="quarter" idx="12"/>
          </p:nvPr>
        </p:nvSpPr>
        <p:spPr/>
        <p:txBody>
          <a:bodyPr/>
          <a:lstStyle/>
          <a:p>
            <a:fld id="{CC86D037-DADD-4C99-8EC1-A68F87E0CDD4}" type="slidenum">
              <a:rPr lang="en-US" smtClean="0"/>
              <a:t>‹#›</a:t>
            </a:fld>
            <a:endParaRPr lang="en-US"/>
          </a:p>
        </p:txBody>
      </p:sp>
    </p:spTree>
    <p:extLst>
      <p:ext uri="{BB962C8B-B14F-4D97-AF65-F5344CB8AC3E}">
        <p14:creationId xmlns:p14="http://schemas.microsoft.com/office/powerpoint/2010/main" val="269720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F467DA-4017-47D7-A75A-662F73D67BBC}"/>
              </a:ext>
            </a:extLst>
          </p:cNvPr>
          <p:cNvSpPr>
            <a:spLocks noGrp="1"/>
          </p:cNvSpPr>
          <p:nvPr>
            <p:ph type="dt" sz="half" idx="10"/>
          </p:nvPr>
        </p:nvSpPr>
        <p:spPr/>
        <p:txBody>
          <a:bodyPr/>
          <a:lstStyle/>
          <a:p>
            <a:fld id="{DA3E84DA-9A22-47DF-AD6B-B8D774BA0D0A}" type="datetimeFigureOut">
              <a:rPr lang="en-US" smtClean="0"/>
              <a:t>6/17/2020</a:t>
            </a:fld>
            <a:endParaRPr lang="en-US"/>
          </a:p>
        </p:txBody>
      </p:sp>
      <p:sp>
        <p:nvSpPr>
          <p:cNvPr id="3" name="Footer Placeholder 2">
            <a:extLst>
              <a:ext uri="{FF2B5EF4-FFF2-40B4-BE49-F238E27FC236}">
                <a16:creationId xmlns:a16="http://schemas.microsoft.com/office/drawing/2014/main" id="{864D9B8F-761A-4604-9028-BA0B11AEDC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DF841F-E937-4D67-AB26-C7E835EC27D4}"/>
              </a:ext>
            </a:extLst>
          </p:cNvPr>
          <p:cNvSpPr>
            <a:spLocks noGrp="1"/>
          </p:cNvSpPr>
          <p:nvPr>
            <p:ph type="sldNum" sz="quarter" idx="12"/>
          </p:nvPr>
        </p:nvSpPr>
        <p:spPr/>
        <p:txBody>
          <a:bodyPr/>
          <a:lstStyle/>
          <a:p>
            <a:fld id="{CC86D037-DADD-4C99-8EC1-A68F87E0CDD4}" type="slidenum">
              <a:rPr lang="en-US" smtClean="0"/>
              <a:t>‹#›</a:t>
            </a:fld>
            <a:endParaRPr lang="en-US"/>
          </a:p>
        </p:txBody>
      </p:sp>
    </p:spTree>
    <p:extLst>
      <p:ext uri="{BB962C8B-B14F-4D97-AF65-F5344CB8AC3E}">
        <p14:creationId xmlns:p14="http://schemas.microsoft.com/office/powerpoint/2010/main" val="3096457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4FE15-B84B-4836-81C2-09EF12BF45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ABEE6B-3194-4002-8756-3462B8DF2D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7D71EB-BC20-45AE-9EC9-C0FD6327C2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31328C8-7B65-4772-B6D1-B399C1CF8D2B}"/>
              </a:ext>
            </a:extLst>
          </p:cNvPr>
          <p:cNvSpPr>
            <a:spLocks noGrp="1"/>
          </p:cNvSpPr>
          <p:nvPr>
            <p:ph type="dt" sz="half" idx="10"/>
          </p:nvPr>
        </p:nvSpPr>
        <p:spPr/>
        <p:txBody>
          <a:bodyPr/>
          <a:lstStyle/>
          <a:p>
            <a:fld id="{DA3E84DA-9A22-47DF-AD6B-B8D774BA0D0A}" type="datetimeFigureOut">
              <a:rPr lang="en-US" smtClean="0"/>
              <a:t>6/17/2020</a:t>
            </a:fld>
            <a:endParaRPr lang="en-US"/>
          </a:p>
        </p:txBody>
      </p:sp>
      <p:sp>
        <p:nvSpPr>
          <p:cNvPr id="6" name="Footer Placeholder 5">
            <a:extLst>
              <a:ext uri="{FF2B5EF4-FFF2-40B4-BE49-F238E27FC236}">
                <a16:creationId xmlns:a16="http://schemas.microsoft.com/office/drawing/2014/main" id="{65CA00CA-F23E-488B-8CCA-35885A4925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C3E1-7386-46BB-8CFF-30313C7F51FB}"/>
              </a:ext>
            </a:extLst>
          </p:cNvPr>
          <p:cNvSpPr>
            <a:spLocks noGrp="1"/>
          </p:cNvSpPr>
          <p:nvPr>
            <p:ph type="sldNum" sz="quarter" idx="12"/>
          </p:nvPr>
        </p:nvSpPr>
        <p:spPr/>
        <p:txBody>
          <a:bodyPr/>
          <a:lstStyle/>
          <a:p>
            <a:fld id="{CC86D037-DADD-4C99-8EC1-A68F87E0CDD4}" type="slidenum">
              <a:rPr lang="en-US" smtClean="0"/>
              <a:t>‹#›</a:t>
            </a:fld>
            <a:endParaRPr lang="en-US"/>
          </a:p>
        </p:txBody>
      </p:sp>
    </p:spTree>
    <p:extLst>
      <p:ext uri="{BB962C8B-B14F-4D97-AF65-F5344CB8AC3E}">
        <p14:creationId xmlns:p14="http://schemas.microsoft.com/office/powerpoint/2010/main" val="3680706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A57D8-34F2-45A7-9BFB-CD187FFE2C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2D3A1F-F86C-4DFB-A4B5-623C00EC7E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CAAE67-901D-42F2-87FF-31AF3EDC85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8A9E32-A93B-4551-AAAE-157899B5C96C}"/>
              </a:ext>
            </a:extLst>
          </p:cNvPr>
          <p:cNvSpPr>
            <a:spLocks noGrp="1"/>
          </p:cNvSpPr>
          <p:nvPr>
            <p:ph type="dt" sz="half" idx="10"/>
          </p:nvPr>
        </p:nvSpPr>
        <p:spPr/>
        <p:txBody>
          <a:bodyPr/>
          <a:lstStyle/>
          <a:p>
            <a:fld id="{DA3E84DA-9A22-47DF-AD6B-B8D774BA0D0A}" type="datetimeFigureOut">
              <a:rPr lang="en-US" smtClean="0"/>
              <a:t>6/17/2020</a:t>
            </a:fld>
            <a:endParaRPr lang="en-US"/>
          </a:p>
        </p:txBody>
      </p:sp>
      <p:sp>
        <p:nvSpPr>
          <p:cNvPr id="6" name="Footer Placeholder 5">
            <a:extLst>
              <a:ext uri="{FF2B5EF4-FFF2-40B4-BE49-F238E27FC236}">
                <a16:creationId xmlns:a16="http://schemas.microsoft.com/office/drawing/2014/main" id="{01205A10-9430-4038-9B6A-AE0139FC6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9A70F8-B107-4435-B4A2-5709D4C5FF57}"/>
              </a:ext>
            </a:extLst>
          </p:cNvPr>
          <p:cNvSpPr>
            <a:spLocks noGrp="1"/>
          </p:cNvSpPr>
          <p:nvPr>
            <p:ph type="sldNum" sz="quarter" idx="12"/>
          </p:nvPr>
        </p:nvSpPr>
        <p:spPr/>
        <p:txBody>
          <a:bodyPr/>
          <a:lstStyle/>
          <a:p>
            <a:fld id="{CC86D037-DADD-4C99-8EC1-A68F87E0CDD4}" type="slidenum">
              <a:rPr lang="en-US" smtClean="0"/>
              <a:t>‹#›</a:t>
            </a:fld>
            <a:endParaRPr lang="en-US"/>
          </a:p>
        </p:txBody>
      </p:sp>
    </p:spTree>
    <p:extLst>
      <p:ext uri="{BB962C8B-B14F-4D97-AF65-F5344CB8AC3E}">
        <p14:creationId xmlns:p14="http://schemas.microsoft.com/office/powerpoint/2010/main" val="208503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F44B2D-330F-4D75-B0E3-73BC8F02D5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D1D677-28E4-4816-A430-0AB24A410E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D6935F-FB68-4F70-86C8-A5D86315E3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3E84DA-9A22-47DF-AD6B-B8D774BA0D0A}" type="datetimeFigureOut">
              <a:rPr lang="en-US" smtClean="0"/>
              <a:t>6/17/2020</a:t>
            </a:fld>
            <a:endParaRPr lang="en-US"/>
          </a:p>
        </p:txBody>
      </p:sp>
      <p:sp>
        <p:nvSpPr>
          <p:cNvPr id="5" name="Footer Placeholder 4">
            <a:extLst>
              <a:ext uri="{FF2B5EF4-FFF2-40B4-BE49-F238E27FC236}">
                <a16:creationId xmlns:a16="http://schemas.microsoft.com/office/drawing/2014/main" id="{51046DD5-9191-4D1A-B396-061AE53B52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327681-977B-43F9-8E26-C6F0CF1D6F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6D037-DADD-4C99-8EC1-A68F87E0CDD4}" type="slidenum">
              <a:rPr lang="en-US" smtClean="0"/>
              <a:t>‹#›</a:t>
            </a:fld>
            <a:endParaRPr lang="en-US"/>
          </a:p>
        </p:txBody>
      </p:sp>
    </p:spTree>
    <p:extLst>
      <p:ext uri="{BB962C8B-B14F-4D97-AF65-F5344CB8AC3E}">
        <p14:creationId xmlns:p14="http://schemas.microsoft.com/office/powerpoint/2010/main" val="2052490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Picture 147">
            <a:extLst>
              <a:ext uri="{FF2B5EF4-FFF2-40B4-BE49-F238E27FC236}">
                <a16:creationId xmlns:a16="http://schemas.microsoft.com/office/drawing/2014/main" id="{B2B22A0E-43A2-49D3-B7E2-5ED0F9947A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80770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2D96E675-A923-4AFD-A5D1-61ECC936AD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extBox 13"/>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Arabic Typesetting" panose="03020402040406030203" pitchFamily="66" charset="-78"/>
                <a:cs typeface="Arabic Typesetting" panose="03020402040406030203" pitchFamily="66" charset="-78"/>
              </a:rPr>
              <a:t>Held Accountable</a:t>
            </a:r>
          </a:p>
        </p:txBody>
      </p:sp>
      <p:sp>
        <p:nvSpPr>
          <p:cNvPr id="15" name="Rectangle 14"/>
          <p:cNvSpPr/>
          <p:nvPr/>
        </p:nvSpPr>
        <p:spPr>
          <a:xfrm>
            <a:off x="323423" y="788223"/>
            <a:ext cx="5943600" cy="3970318"/>
          </a:xfrm>
          <a:prstGeom prst="rect">
            <a:avLst/>
          </a:prstGeom>
        </p:spPr>
        <p:txBody>
          <a:bodyPr wrap="square">
            <a:spAutoFit/>
          </a:bodyPr>
          <a:lstStyle/>
          <a:p>
            <a:r>
              <a:rPr lang="en-US" dirty="0">
                <a:solidFill>
                  <a:schemeClr val="bg1"/>
                </a:solidFill>
              </a:rPr>
              <a:t>“There is another record that will be used to judge us. The Apostle Paul taught that we ourselves are a record of our life (see Romans 2:15). </a:t>
            </a:r>
          </a:p>
          <a:p>
            <a:endParaRPr lang="en-US" dirty="0">
              <a:solidFill>
                <a:schemeClr val="bg1"/>
              </a:solidFill>
            </a:endParaRPr>
          </a:p>
          <a:p>
            <a:r>
              <a:rPr lang="en-US" dirty="0">
                <a:solidFill>
                  <a:schemeClr val="bg1"/>
                </a:solidFill>
              </a:rPr>
              <a:t>Stored in our body and mind is a complete history of everything we have done. </a:t>
            </a:r>
          </a:p>
          <a:p>
            <a:endParaRPr lang="en-US" dirty="0">
              <a:solidFill>
                <a:schemeClr val="bg1"/>
              </a:solidFill>
            </a:endParaRPr>
          </a:p>
          <a:p>
            <a:r>
              <a:rPr lang="en-US" dirty="0">
                <a:solidFill>
                  <a:schemeClr val="bg1"/>
                </a:solidFill>
              </a:rPr>
              <a:t>President John Taylor taught this truth: “[The individual] tells the story himself, and bears witness against himself. … That record that is written by the man himself in the tablets of his own mind, that record that cannot lie will in that day be unfolded before God and angels, and those who shall sit as judges” </a:t>
            </a:r>
          </a:p>
          <a:p>
            <a:r>
              <a:rPr lang="en-US" dirty="0">
                <a:solidFill>
                  <a:schemeClr val="bg1"/>
                </a:solidFill>
              </a:rPr>
              <a:t>Gospel Principles </a:t>
            </a:r>
          </a:p>
        </p:txBody>
      </p:sp>
      <p:sp>
        <p:nvSpPr>
          <p:cNvPr id="17" name="TextBox 16"/>
          <p:cNvSpPr txBox="1"/>
          <p:nvPr/>
        </p:nvSpPr>
        <p:spPr>
          <a:xfrm>
            <a:off x="56723" y="6446725"/>
            <a:ext cx="5029200" cy="369332"/>
          </a:xfrm>
          <a:prstGeom prst="rect">
            <a:avLst/>
          </a:prstGeom>
          <a:noFill/>
        </p:spPr>
        <p:txBody>
          <a:bodyPr wrap="square" rtlCol="0">
            <a:spAutoFit/>
          </a:bodyPr>
          <a:lstStyle/>
          <a:p>
            <a:r>
              <a:rPr lang="en-US" dirty="0">
                <a:solidFill>
                  <a:schemeClr val="bg1"/>
                </a:solidFill>
              </a:rPr>
              <a:t>Alma 12:14</a:t>
            </a:r>
            <a:endParaRPr lang="en-US" sz="1400" dirty="0">
              <a:solidFill>
                <a:schemeClr val="bg1"/>
              </a:solidFill>
            </a:endParaRPr>
          </a:p>
        </p:txBody>
      </p:sp>
      <p:sp>
        <p:nvSpPr>
          <p:cNvPr id="6148" name="AutoShape 4" descr="data:image/jpeg;base64,/9j/4AAQSkZJRgABAQAAAQABAAD/2wCEAAkGBxQSEhUUEhQWFRQXGBgXGBcUFxYcHBwUGBcWFxgcFhoYHCggGBolGxcVITIhJSkrLy8uGCAzODMsNygtLisBCgoKDg0OGxAQGywmHyQsLC8vLTQsLCwsLCwsLCwsLCwsLCwsLCwsLywsLCwsLCwsLCwsLCwsLCwsLCwsLCwsLP/AABEIAOAA4QMBIgACEQEDEQH/xAAcAAACAgMBAQAAAAAAAAAAAAAABQQGAQMHAgj/xABIEAABAwEFBAYGBwQKAQUAAAABAAIDEQQFEiExBkFRYRMicYGRoRQyQlKxwSMzU2Jy0fCCkqLSBxUWJENjssLh8VQXc4OTs//EABoBAAIDAQEAAAAAAAAAAAAAAAIDAAEEBQb/xAAwEQACAgEDAwIEBgEFAAAAAAAAAQIRAxIhMQRBURMiMnGRoUJhgbHR8PEUI1LB4f/aAAwDAQACEQMRAD8A4at1lnMbg9po4Go/55LShQgxvKztoJYx9G85j3H72nlvHLsS9TbstYYS2SpieKPA15Ob95pzC13hYzE8tJB3tcNHNOYcORRPfcpeCKhCEJYIQhQgLIWEKEGNsGKCF+9uOI/snG3yf5KA00NeCY2XrWaVvuPZJ3GrHfFqWon5KRZv6QW/3rF7zQ7xLj8CFWFadtDibZZPfhb44Iyf9SqyLN8bBx/CgQhCWGCZXQMIll+zjNPxyfRj/UT3JcAmbxgso4yyE/sRCg/iefBFEp+BWhZK2QRVKpKyN0a052Yu5sspdJlDEOkkJ0oMw3vp4Aogudzhoml9wei2dtmbk95xzHn7LewfLmnxwte59hbyJ7IQXzeJtEz5HbzkODRoPBQFkrCQ3b3GoEIQqICELKhDCFI9Ck+zf+678lhQhoQrPtHsz0YMsAJjHrMObo+3iznu38TWSjnBwdMqMk1aAJvd7hOzoHHriphceO+Mng7dz7UnXpriNEKdEasHsIJByIyIPELyndtb6TH07frWACZo3jQSjt0dzz3pKVGqInZhCEKiwQhChBrs8MT3x/aRSMH4qY2+bQlal3TaOjmjfua9pPZUV8qrN8Wbop5We69wHZXLyoi/CD3Hd+HHYLI/eAWeDnj4NaqurQ847qb/AJcrh4kH/eFV0eXlP8kVDv8AMFkLCy1KQZLhhqme0EOEsj+zja0/iPWd5nyXnZ3rTxj7wJ7G9YnwBRfl5utEskrzVz3FxPw8qLWktBnbeoSOCYXSBiFUvepN34i9rWirnEADmTkkwdSGyVxOx7G2GAsdJKaBgqMtXbgqZtdQuc7eSvd6X2IA2zsdXAOueLzmf12cFWbwvIv3rZkko7WZopsVS6rwsuKwuezWgQhSrusEk8gjiYXvOgHDeSdwHEqizRHGXENaCSSAABUknIAAalXu6riisLOnteEzDRhzbGd2IaSScG6Dfy2wx2e6o8RIktLh67d24thro3UGQ67lSr1vN9ofiedK4WjRoPD89StCSxby58ePmLtz44Lr/wCoY4z+LELntUKf6mf9SJ6US/XBtLicIbWejmHVbK7LF92au/di37+Ki7T7KetJA2hGb4Ru3l0XFv3d27LTVFbIbwAZNSK0gUbINHcju7j3EaKZdN6S2R4s1rBLB9XIKktFfZOrmfd1HknJqa0z3XZ+PmLftdr6FHERKyYSF1/+xjbQekjADnZnD6r/ALw3ApffOxRjaTRDLptLpsizXuc2u62OgkD257i06OacnNcN4IUq+bA1mGWKphlzYfdPtMdzafJarysuBxCn7PTNo6GX6mSlfuPHqvb2b+ISlj30sZr21CIheVZLfcboiWuGY4aEbiORGaR2mKiqeJx5JHIpEdCEJIwynW1IxSRy/awxPP4sOB38TCkoVlEHS2OzO+zkliPfhkb8XJmNarQE3VM93QzFd9pZwe1w8AT/APmFWXRkLqWytwF0UzQK4mfAOHzVUv26OjqtOTCtK/JCY5N2VVZC9SDNeVjNI6uHqRWmY+xF0bfxynCKfsh6Tl6dWtvR2CFp1mlfL+wwdG2v7WMpGAjk3SQKXLBWLZ2MQRPtb91WQg75CMz3afvcEmu+xOmkbG3Vxp2DeTyAqe5M9qLY0ubBH9VCMA5uGTiefzqrgqWp/wBZUnftQmllLiXE1JJJPEleKoRRLDMLKKJ/sxsw+1HG76OBp60hGp92Me07yGpVxi5OkU2luyHcNyS2uTBGAAM3vd6rG8XH4DUq2W68oLtjMFmGOV3rvdqT9+nqs3iMd/ONfu00cLPRrCAxjdXDPPQmvtv+9oNypTnEmpNSczXim6lj2ju/Pj5AU588Gy1Wl0ji97i5x1J/WQ5LShCQMBCEKEMgq1XFf4cBDahjj9lx9ZvDtHPXuVUWyJ9CmYpuErAnHUqPonYmZsDRmHxHMFP9q5o5oyWUrTz4HguBbPbWPs+Vas3tPy4FWZ1+SPb01kdjHtwu+FOP6HBbkoTlqv8AQytyiqKZtSKSuBFCDmCol2SgHNXi02WC9Ii5hwTMyNfWYfdlHtR1OThp5Ln9usklnkMcrS1w8CNxad4PFKyrRLV28jIe6NdzojLwba7O2zhremjBMZ3yAVJZ2007Fzu8XZlYivBzSHNcQ5pBBGoIzBCeX9ALXB6dCAHAhtrjb7Mp0laN0b/J1eKDJkUo0goQcXuVVCzRCyjwCtuygLrLamb2mKZo7HGN9P2XjwSW6LmlnPUYSOO7xXT9jNkxG44zXpGOYQODh+YC1dPB3YjNLahnsHtB0GIUBxMOvLNUram0mVzqNJNToOZV4Zd7Izha0AkEV36FajYZ3E4I8qmjjhaD2FxC1SilHUuREW3KjjMt3Sk/Vv8A3StRsMgywOzy0Oq7e+65WCsr44xxLsXmwEea3XfY29Ixzp4nNDgThDycs6ULVkXTzlvTNLyJLk5NtjHS0NgGYs8UcFeLmNq8/vuei7LjMm5dLve53FzpHwtkBcSXBhrmSa5gGin7NXdBiHVoBqnRxNbtCpT7IoLboNkhfLT6R4wM5N3n9cBxVFnjoV2/+kFrDUsHUAoFxi3UxlVnScUTE6bPd33eZDQBPxso/DWiY7CWZrniq7nZ7libDicBUDQ081SUYpWW22zgV2bHtH01rOCBueGtC+nP2Wc9TuUHajaszDoYB0cDRhAaKVbwA9lvLU71bP6Spi5xFeqNANO9csl1VZ2oqody8SbfuPNVhCzRYzQCFPu255p69Gwlo9Z5yaPxOOQU50Vks/rO9KlG5lWxA83av7skSi+SrQhQnP8AXw/8Wy//AFu/mQpS8kt+BMhCEJZmqk2G3PheHxuwuHmOBG8clFQrTaJRdrvtrbS8SQu9HtreHqvHAj2geGZ/EnzuivFno9oZ0NpYCQBqPvwn22GlSz/sctY6hqMiNDzVou6/WTBsVqJDgepO3JzTuJO46Zjv4rXizJ7S7/R/w/zETxtbr/Anvy5pLLJglGubXD1XN4tPy3L3s7fLrLMH4Q+NwLJYzpJC71mHt3HcaLoZmbOwWa3gHF9XOKBrnbjXSOX+F3NVt2wMrJy15HQDPpeIroRufxHxQZcDj7o8fdfMuGRS2fJBvfZV3SsNlrJZ5h0kL/ub2v4PYeqeyu9P7q2Rhho6c9I/3fZHbxVluW2xRsFiYKRvPUdqWynR3Eg5VUyxXEI87Yay50hrVoAyDpSN2/Dv8lMeFzdRJPJpW5psFhllbWGPDEMsRFGjs491U/ukCzkOcS5w+66ngRUqLfu2jGsEbHBtAG9UDWmtBkOxKzd9pk6N0knRxPqSW+vh5A51OWvnouri6VQj/ufTuYp5XJ+0sN5XkyRrpIowXkltd9aZ5JVYLP0w6OcFtPbGoHAVyrz+K3zNY0AQswhoyrmSfvHeT81EtsbnMqw4XjcTkeIP5rZjxRUNKVfuIc3qs0OtMVleWdE97XZYrRQgD7oAwnNb+m6OWtnjGItAJaWtAGupyHdmltivfAHMe15cDR2WVToM8ittvs76CaBpo0dePcAd4poOPBN9GEeV+vILySfctNnnldG4PcHA9WgdmDTdzSez3jIx5ieMRB6uXrA6ED9UShl80pUOB3CnwUq23w5pY+vVdk6oFQeddx/NT/TuLey3K9WyVtFY3xxiWlYzk8A4g2uleXwXO732b6Y4rMMTj/hjf+Fdbue2RuaQGNoQcXulp1qNAFVL6mju+rbMx1ZS6j37m19UcBmMt+87lxupwNSerZG7DkVbcim7DHdTWmVwktLhUMacmdh3/i7hxTV+3xc3Mqk37ZvSAZW/W6uHvcxzVX6dyzSzrithyxPmyx7R310xOaq7inF27PzztxkCOLfLMcLO4n1u6ql+kWKy/VsNrl9+UUhB+6zV/ekzbnu9kMjUdkL7ruGa0AuY2kY1kkIawdrjr2CpU6tjs2n98lG81ZC08h60nkClt63zNaT9K8kDRoya38LRkEuS7S4DpvkZXpfc1ooJHdQerGwBrB2NGSXFYQhbb5CqgQhCogIQhQgIQhQgLNVhbbPAXuDWipJoFCFq2IkkkLon0fZ6dbHmG/hrz9n4LqMDGljWEtMZaGgkncNCTn3nMc1XrjuXo2ss8Yq9x6x+9vJ5AfBX0XLHFE2MjfiqdT7zncK0ADd2S6HSyd6Zcf37GXNFLcS3XY4bK0va4mappUDqt3Z8Pie5V/a68XNbWMkh1Mbzq5x3DkFLvm+gx5a+P6LSg1A4g7/mlttuh9q6LonNNm1qDmG1GIU1c7lu30yXYjjhii65Mbbb34Ft1wCJrLTOA4uzhiIri4SOHu8Bv14KxPs8zqPtMuFxzwCtQDpWh1pTLNTLznhxtcYyCKYS8ZNDRQBopQZDtVev6+Oklc4aH8lo6eD2v9X3EZsljdtubGMILnncK1P/AAEf11F0TicQkrkOSUXJZXvq+tDoHHQfmeS3Pu+FprJK5x5UA+Z806Tx3QlOR4tlofJG17AA/GG1O9pB+BHmUwuy2SRnA8kYt+48ioklqs5bhwYu1zvIg5HsUiyYWytZiJaWh1HZ0qTlXuUc1TTWxS7bku03K/G3B9XQ05V1FfBYtFyl8b2E4agdYg0BDgR38l0q4rLG+MAmtEh2wDQKNyA4LnY+tlOfpmyXTqMdZWrvtDY24GNOBvtP1cRvI+W5OBNHOwMkY17dS1wFDzBpia7mCqVek7ulAqaFjTTy+Se3baOoDXeGjtNfyWvLgjKFsTDI0xBeuzLoZiWva2A9YPkIyr7JAzc4chnkq7e0tlshxwwieR3+JMOo0/dj/NdStt2x2mMskGujs6tdnQt+Y3hcpvixODZInDrMJ8Wrz/U4/Sey/U6mKWtblbvS95rQ6szy7gPZH4WjIKFVCwsDbe7NSVAhCFRAQhChAQhChCzDY17/AKm0WWbkyXPva4Cih2vZW1x5us8hHFoxD+GqTBTbLe88f1c0jfwvcB4VojuD7A+4izwuYaOa5p4OBHxWtWOHbS1gUe9so4Ssa75L2NpYH/XWGF3ExVjPdSqvTB8P7fxZVy8FZVv/AKPbuxyOlcMmDL8RqB81HD7sk1baIDyIePOpXQ9lLkgZZm9HaAQ84uu0tNCaDyVrH+aKc/yLTslYSw9O7eCRX7MHM95oOyq939ejpGGRmvSYBya0Yj4kjwTe9sLWPwigyjHJjRoPHyVImtnRmmdCa5cV2eiwJrUY80+UKbzs8lutUcAye/N7gMmsAq5x7APEgb1eLF6O2NzGjBDEejZTk2pdzJJNTvoUm2KgEnpswdQ4xGX+7GAXHDzcaeAVbv8AvlzXOEBwtGVDmHU97j8k/JD1ZyUfwiHPRFX3JV8XrEX9G0ZE4ThGVNK8jvVXs1ndJII2a7zwA1J5UQLa54xuAaR7oVku+73PhnfGOsWtJI4ChPinbwhsZuZbka3skADWZRtFG4DXtLuJPFKhidXEdFpbI8OOEmvIrdZXuc7rVJJ3pibiKkbo7Mx9Gmsb/vA0Pets5dDMwcGNodQda0700FpaJKGMPLCCAdKEb1omex0sZe5oLS6oB0a6lB4g+KCMm3Ye3Babs2kIZjyDQ3PuCS3ptD0hbi0NPBLw7oJejdR0TuOhY5eLdduEOYDUAYozxYd3aNFcccFO65Lc5ONHi92F0uNpBY4AMI5DMHga18VLul5dA8VoWlrvA0NPFQrnJcHMPa38bcxTtzHemV2xZztG8GnaRktP4afYFc2NnWx5YHszwuGPPPDy456qt7aNHpRcAAJGNdlzGE9+SsN3RgYoW5nD1uVRkO1RtprsMr2PbTqgsoTTIGopXvXN63FrVI24J0zjtqsZDnDgSoz2UXUbbshKWGUR9Umlat18VULfs5PXqxk97fzXGl07q0jdHMu5WkJv/Zq1fZH95n8yP7M2r7L+Jn8yz+nPw/oO1x8oUITj+zNq+y/jj/mWf7L2r7L+OP8AmU9Ofhk1x8iZCc/2YtX2X8cf8ywp6cvDJqj5E6EIQBAhCFCHuIVIHErtt1WQHoISaA4GHsNAVxy5osU8beLm/Fdctj6aGhGncjiCzoV/O6MUoCKEZ+Hjoqdb7SyNjiaVoVY23sy1WYSOALtHjg8a9gIzVdfdscjgTQDEK8KVzrVeh6Jr07Odn+Kh227BZbsbCMpJAHyHeXvoSD2Cje5Ui2WSKGnSguc7RtaeKvO01v6xqcmpDHY2zsktBAJaDHGDpjdq7tAp4pvSpwx3Lu/3EZ6lKl2K3JZGOaRHCcxkauNPKiaXIx/RTRnquw6A7sgPgoctjnOTnupyNB5L1DBJE4OaS6m7fTf2jkt0sSlGrMqdMRwyGGXrDkRyOqnTBkTOnZ9I2oAB1a46YuI5qVfVla44xvFUsEJNmmG6rQO3ED8AUvND2akSNaqZtivDq4wxridXOGpUxl4B/wBHOwYTlUChaeI4KCZGejtYB1gczXdwopE4rExx1ILSebaYT4ZJShHuianexKlsZMTo3Gro82O4sOhXmzW4ObhNaDSuoJyPivdhvNvVD9cJaT92hIr2H4qPZYmYXvkOBtRhPPPd2BEls1InPBvuaxkGo1qfJe7VeDLNjzHSvNaZ9Ub6HQndySi1Wx8j2xw1bGDXOlXHi6mQaOCsF23dHLVkpD8sxlllqOBRtypyYyMUmkStm24S9xNS52vJKb/vs9IyNpoGtBPGrutSvYR4pzdTY7MwiTrRsDiTXd2+C57JaOklc/TESacBw8FzevzaNl3NfTw1DG37SvAczpHUB0qdVUrwvWQnKR47HO/NQrbaSXuPMqKXVXHnntUjfHFRI/rGb7WT9935rH9YS/ayfvu/NRkLPbG0iR6dL9o/9535rHpkn2j/AN4/mtCFLZKRu9Kf77v3ihaUKWyUgQhCosELIUiGylytRb4KbSJ+yba2uH8Q+K6VeLtVz64LMYrRE46Bw+KvluBJIAJPAJqg0gNabIVkvqSzPLozqKOacw5vAhXWSywyQG0McTG5oLY6+s4ipbXloQqJNYgM5XUHAEV8dB3VPJbbDtDCxzWkljG1DaMq1tdTTFiJO80qt/SzeN+6VIzZoqXCtnRr3udkzWOFaljDmTQ1aM6JVI70SMxPGJjjiqwZtdxFfWHJSNnr7jtERYJRK6M6sBq1h9WrSAS2tc9ymz3Y5zTIDiAzoWnzW/FlVaZO1f8Ajcy5Ib2luI4beHZNMb+1wae8OotU05a4Va0V917XeQKWX1YvSJ2lkWDMAhoPFbJY2xZCOsg3kaHsXQhF3uIlVGy9LS01G9V59odhDG5DPTeTv8MkzfYXmr5KjgDqe7hzXmwvdHicPVoSTwI31TcjjGGxn3chfZLue7caJpeUsMYZE99HNqXACuug7VqZeswsrnEuMhwtYSBmS4A0NOFUkN1gdaR2J5zyOSxJzlKvA7TFK2xoyezVr9IacmgHvrktVpsc1rkIYWsYwVaN1Dv4k5ZlRYrMTk0J5dV3FtTJIIyGmlSKmuRFNU+eNad3uDGVPZEC7bERVoNQPWdoMvkndmsTxIHAYJDk0VriAFDiA3HitQgc7AyI4WauOhy3n8lPmt9WSNbRrQHCvtFuHMk7uwKTk4x2QUVb3EO1LpJIejiGI4j0tHNOTT1WtoaHPM78hkqo04I3uOVAdeKh3bM5hqwlp5b+0aFO7yvWFzRHammrhUuZu4E0zHmOS83myRzS1N0/t/4deEXjVLdfcoxzWFYLXs04jHZniZnIjF2U3nz5JE+Mg0III1BFCO1Y545R5HxknweELfHZydF7dYnDcooSJqRFQvb2UXhC1QQIQhUQELK32KxPldhjaXu4AaDiToBzKurIaYxmrlsvd3SEACp5KBDcUUAD7VKP/bYf94rX9kHtCZWXakM6sLBGzzPbrXvJWvBBR+Lb9zPld8F3vzZFlnjY+R46wqA0ivj+QKhS3kHxVjAG52W8cePeqxeG0he3NxPaV62OnLzNXNtASO/dz1TZZKjQEY72arbKSakknmk07lZL4sBaTTMHQqr2oEFZDQYs1sfE4Pie5jxo5ji0+ITKK/rbPKxotM5e5wDcMjxmd9GkDLXsSFz1Ybr/ALrZzaXfWyAthB3NNQXd/wAAeKbji2+dgJuvmW/aLbNkTywF73Nw5xuwGoGrnDUnWirw28tEk8bnva2PG2tGtJDMQrVxBJNN6pz5CSSTUnMnmvCfPqJyezpC44IJbnebwsReXuLcR1OB1AQdDShypwSqMsdVsrMDKEdV+7nUaqlXDtxJExsU4MjGZMe00kYOAOj28jTtV7s+0NmexkkksTQ8VaZWlpNCR2VqDvWxdUpR3Mc+ncWQ5cmtbhDoxWjiMtcj8vFaLTckLAXdIXUpXCDqcyBXSnNNIr9ss7jDBMHSAFwwsdSgpiwlwoSB1v2SqraNpbNFUfSyOBNYnNwDGPedU70/H1WOKtuv+xT6ebdJDKzRkgmOMhmYLnHPPfUZN/WanXTcsTTVxqeA08Tr3Ki23bm1SOBa5sTBoxjW07y4ElMrv23P+JECeLHFvkQfirj18J2uA30ko78nQL+ustjbhLQ14rRpz7DyVO2itQs1mdF/iSilPdjOp5E6eKY2bahkozYQ2ozLsRryyCUX7c7nOLz1g7rB3EFLyZW8binyFCCUk2ikwTHEBUNFdSo95ucZCXd3Yptus2ErROQ5hG9oDgTrTQjxXGy49J0YSsi2O2PidijeWnlv7RoRyKsUF9xWijLXEK6CVgoR8x5jkqqt9kdRwS8eRp12CnFNWdP2f2NbJ1o3CRh7K+WR8uxO712JDWVooOwF7tjpnRX699pYXx0fpTULZJ77IzJbbnz1f1g6NxCSFdA2quZ01ZLORK3gCMX/AD2a8lQZIy0kOBBGoIoQeYKzdRBxkPwytHhCzRCzjSysuaCAYrVIHO3RsJp3n1ndwA+8tNs2lOHo4GiKPkB8NK8zU80ie8k1JJJ1JzK8lN9Sto7fuDp8nqWQuJLiSTqTqsB9F5Ql2EezKVcf6PH5yjfRp8D/AMqlqxbEWrBPTc5pHz+StN2U0Wu9r0EQAcKimYSgus04ycGngVB2htHSOKRRxOcQGgkk0AG8lNSsFssli2Y6SUddrom5vLSK4dwHM6f9JdtFbHSyklpa0dVjaUAaMvkPAJtbJY7JELNQueaOmcx1Dj4VGZAFRTt4rTa8TAA8dLGQC1wPWocwa+1lx8U6T0LR9Rcfc9X0KyhT5oIzm15byeKeYyUSSIjn2IEwzWnt/ZWeyD/Lr40PzSJPNqRQ2dnu2aLxINfgmR+FgPlC27bc6CVkrPWY4OHPiDyIqO9PtubE3Gy0xfVWhocOTqaHnu7WuVXVx2ZcLXZJbG49dlZYa8PaA7HUPY5yuG/tKlt7inL0ypNAh7SCQciMiOY1Uuwx+1wS26GUMbJacLg2uQ+Kvd33ywQ9FJTC7Q+6fyXLY3kkka6rf6adK8v+lox5EluInjbY32ohLJMJFK5g7iOISBxwscd7sh2VqfkrLd9qZMwWe0kCv1TzqHe6T7p08uFK1e1nkjlcyUUcN26m7DySepknvHgPEmtmQVlposIWI0DSxXo6PQqbPtA9wpVV5ZqnLNJC3jiTo70kY/HG9zXcQfiND3p7HtHDaAGW2IE6CWMZjt3juqOSqaEPqyC0Itn9V3d/5L/1/wDGhVRCv1F/xX3/AJK0vyzCEISgwQhChAVg2Zhwh8x9kUHaf+KpFDGXODRqTRXG3QiGFkI11d+I6/rkiiimI7VJqeKcbPBsETrXINCWxA7373DkMx214JdYLuNpnEYyAze73WD1j27hzIXraW8hK8MjyhiGCMDSgyr38fzWrGqWp/oKlv7Tw60YpBITXOpUu0SFjaUxRHNvFtdcJ3jkUqggNKrfHaHMyGm8HRKfIZFlkzyJI5g18VqOe6i2zyV9kDsqo7ijRRghPdsz/eSPdYxvhVKLGysjBxe0eLgmW1rq2uXkQPBoRr4WA/iQnU25rxdZ5o5m6scCRxbo5ve0kKEshDwEWfba7A2Zs0ecU4EjSOJFfMEHtqlmHDG4qx7Pn0qxPszs5IevFX3Du7nEjskSl7KUaRpma8VeVW1JcMGDr2vsV0FTYnNjbjI6x9UfNTJ7IxrS4M62ZGZp4JFNKXGpOaTOYxIxJIXGpNSrNY5226IQSkC0MH0Uh9se47nz/Rqy9xuIIINCDUEbjyQQlTLlGz1PZ3McWvBa5poQdxC14VdbPZxeEYJFLSwUJ+0aP9367IVpuAtGYTn075XAv1lwVZCk2uDCVGSJRp0NTsEIQhLBCEKEBCEKEBCF7Y2qiITLjkDZ4y7QOHxT2+paSnEaUSmx3aXaK13ZZcLTPaGhzYQMBOrn+yOYGvgtOPC2JlkSIN5O9Ds/RDK0T9aU72s3M5HjzJ4KqqxWZjLZJK6QUl9b1jQgZEeFEut9n6NxAbh5HXxOaKU1wXFbG27pKswnUHyWbTFUVUGyyUNExxUyKWwhRISCtaYz2SuijmxuRJopmy5GYrTAOMsf+sLN9yYrRMf8x/8AqIU/ZeyH0qEnc4nwa4/EBRp7NWR7jvc4+LiUbktINe4WtYSpEcKl9EAsNGaXdhli2Pgc2Zrh2EcWnIjwVsvbZAlxc0ZOz/Xx70r2Oc1pGLUrsFmljdBTIkBanLTFRRmq3ZwS+7AYsiNFTLZDhdlodF03b2dtTRc1fPmQ7MfrRZuoXcdiZEXqPVepWU0zHFeAs6HFz2VnDXNNaELoV/TwzwB0LaSNHXHHmFxey2wt0TKHaGRjg5poR+qHkt0MsaVmSUH2Il8uBcaJUrPfdkbaI/SrOKD/ABo97He8Pu/riqysub4h+PgwhCEoYCEIUICEIUIC32bVaF7jdQooumU+DpmxNkZI9jXaE59m8ptt8YR9FCaxs05u3lVaxW30GzNc76+cVaPdhOYPadfBI7dfJeNVvcklyZNLbI9ktXRWhrhoHCvZvCsd/WelcID2a4Tq0He0jMDsVJlfU1Vvum2ekQhtaSxinawaU7Fj1WzSlSED4Yzmx2Hk/wCRHzCZQWfGylWkjgQT4arLmMqekjDvEHyWg2UNcHxVaQajNFyQhSPcw0K2R27imFuZ0meGh304qELDRTYg52WlrOD7rJHeDClYkqm+zVmIdMeEEnicLfmlcs0cevWPBvzOit/CgVywZCXL017W6dYjhoO/el8tsfIcI6reDfnxXqdwY2gVUET7Pe5a6oKs92bcGNzcROHR34Tr4a9y53VBcVpjkpCXjstu3+Jk2Zq1/WB3V308Qe9UtxV6gHp13Fus1nyHEtAJZ4txN7WhUUpHUu3fZjMSpUYqsIQsw0ELNFhQgwua9X2eQPZmNHNOjm7wVPv67GYRabNnA85t3xv3tdTQafohIU1uG+DZ3EOGOJ+UkZ0LeI+8EyLVaWC13QpQnO0F0CLDJEccEmbHcPuu5jPw5JMgaadMtO1YIQhUWf/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DAC82E85-23E9-41BA-9623-9104EA97A3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1447" y="907195"/>
            <a:ext cx="4162425" cy="3124200"/>
          </a:xfrm>
          <a:prstGeom prst="rect">
            <a:avLst/>
          </a:prstGeom>
        </p:spPr>
      </p:pic>
      <p:pic>
        <p:nvPicPr>
          <p:cNvPr id="6" name="Picture 5">
            <a:extLst>
              <a:ext uri="{FF2B5EF4-FFF2-40B4-BE49-F238E27FC236}">
                <a16:creationId xmlns:a16="http://schemas.microsoft.com/office/drawing/2014/main" id="{C29481A7-A22F-45D4-9D33-1B3CE9219E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394" y="4406436"/>
            <a:ext cx="2208952" cy="2200949"/>
          </a:xfrm>
          <a:prstGeom prst="rect">
            <a:avLst/>
          </a:prstGeom>
        </p:spPr>
      </p:pic>
      <p:grpSp>
        <p:nvGrpSpPr>
          <p:cNvPr id="23" name="Group 3">
            <a:extLst>
              <a:ext uri="{FF2B5EF4-FFF2-40B4-BE49-F238E27FC236}">
                <a16:creationId xmlns:a16="http://schemas.microsoft.com/office/drawing/2014/main" id="{AC5D0387-B66B-408A-8739-CB2944C2C9DE}"/>
              </a:ext>
            </a:extLst>
          </p:cNvPr>
          <p:cNvGrpSpPr/>
          <p:nvPr/>
        </p:nvGrpSpPr>
        <p:grpSpPr>
          <a:xfrm>
            <a:off x="7894968" y="4330130"/>
            <a:ext cx="2031972" cy="2301261"/>
            <a:chOff x="71718" y="1120588"/>
            <a:chExt cx="3070535" cy="4572000"/>
          </a:xfrm>
        </p:grpSpPr>
        <p:grpSp>
          <p:nvGrpSpPr>
            <p:cNvPr id="24" name="Group 13">
              <a:extLst>
                <a:ext uri="{FF2B5EF4-FFF2-40B4-BE49-F238E27FC236}">
                  <a16:creationId xmlns:a16="http://schemas.microsoft.com/office/drawing/2014/main" id="{34C85BF9-9DFE-42A6-9C93-74BCE405B866}"/>
                </a:ext>
              </a:extLst>
            </p:cNvPr>
            <p:cNvGrpSpPr/>
            <p:nvPr/>
          </p:nvGrpSpPr>
          <p:grpSpPr>
            <a:xfrm>
              <a:off x="71718" y="1120588"/>
              <a:ext cx="3048000" cy="4572000"/>
              <a:chOff x="838200" y="1066800"/>
              <a:chExt cx="2438400" cy="3352800"/>
            </a:xfrm>
          </p:grpSpPr>
          <p:sp>
            <p:nvSpPr>
              <p:cNvPr id="26" name="Rounded Rectangle 61">
                <a:extLst>
                  <a:ext uri="{FF2B5EF4-FFF2-40B4-BE49-F238E27FC236}">
                    <a16:creationId xmlns:a16="http://schemas.microsoft.com/office/drawing/2014/main" id="{8922E710-8282-4146-AAFA-DD3C2FACC41D}"/>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
                <a:extLst>
                  <a:ext uri="{FF2B5EF4-FFF2-40B4-BE49-F238E27FC236}">
                    <a16:creationId xmlns:a16="http://schemas.microsoft.com/office/drawing/2014/main" id="{DE018186-19A0-4682-815D-235863462CBD}"/>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3">
                <a:extLst>
                  <a:ext uri="{FF2B5EF4-FFF2-40B4-BE49-F238E27FC236}">
                    <a16:creationId xmlns:a16="http://schemas.microsoft.com/office/drawing/2014/main" id="{BFC46CD3-BB33-4E52-88D8-5E5ABE96932B}"/>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4">
                <a:extLst>
                  <a:ext uri="{FF2B5EF4-FFF2-40B4-BE49-F238E27FC236}">
                    <a16:creationId xmlns:a16="http://schemas.microsoft.com/office/drawing/2014/main" id="{7A280E65-96FC-4636-9F23-FC1AD4918627}"/>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nut 5">
                <a:extLst>
                  <a:ext uri="{FF2B5EF4-FFF2-40B4-BE49-F238E27FC236}">
                    <a16:creationId xmlns:a16="http://schemas.microsoft.com/office/drawing/2014/main" id="{8ABA04E5-04A4-4DB2-97CF-BED914B94B02}"/>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Donut 6">
                <a:extLst>
                  <a:ext uri="{FF2B5EF4-FFF2-40B4-BE49-F238E27FC236}">
                    <a16:creationId xmlns:a16="http://schemas.microsoft.com/office/drawing/2014/main" id="{846F7C15-FF9F-4572-B67D-5967C4E897BC}"/>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Donut 7">
                <a:extLst>
                  <a:ext uri="{FF2B5EF4-FFF2-40B4-BE49-F238E27FC236}">
                    <a16:creationId xmlns:a16="http://schemas.microsoft.com/office/drawing/2014/main" id="{3707FBA5-B16B-4124-8181-BA48E2512F9E}"/>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Plaque 8">
                <a:extLst>
                  <a:ext uri="{FF2B5EF4-FFF2-40B4-BE49-F238E27FC236}">
                    <a16:creationId xmlns:a16="http://schemas.microsoft.com/office/drawing/2014/main" id="{0DFCFA97-BDF5-4F73-8432-C3849DE58215}"/>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laque 9">
                <a:extLst>
                  <a:ext uri="{FF2B5EF4-FFF2-40B4-BE49-F238E27FC236}">
                    <a16:creationId xmlns:a16="http://schemas.microsoft.com/office/drawing/2014/main" id="{BF9453D8-1EDE-4B4D-A13E-0FDED7632428}"/>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laque 10">
                <a:extLst>
                  <a:ext uri="{FF2B5EF4-FFF2-40B4-BE49-F238E27FC236}">
                    <a16:creationId xmlns:a16="http://schemas.microsoft.com/office/drawing/2014/main" id="{79D50A10-E793-444B-B303-12BE13BE0B3F}"/>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221813B8-0A6B-473E-8AD6-C08C4F6FEC8E}"/>
                </a:ext>
              </a:extLst>
            </p:cNvPr>
            <p:cNvSpPr txBox="1"/>
            <p:nvPr/>
          </p:nvSpPr>
          <p:spPr>
            <a:xfrm>
              <a:off x="762598" y="1254182"/>
              <a:ext cx="2379655" cy="4035708"/>
            </a:xfrm>
            <a:prstGeom prst="rect">
              <a:avLst/>
            </a:prstGeom>
            <a:noFill/>
          </p:spPr>
          <p:txBody>
            <a:bodyPr wrap="square" rtlCol="0">
              <a:spAutoFit/>
            </a:bodyPr>
            <a:lstStyle/>
            <a:p>
              <a:pPr algn="ctr"/>
              <a:r>
                <a:rPr lang="en-US" b="1" dirty="0"/>
                <a:t>We will be held accountable before God for our thoughts, words, and actions</a:t>
              </a:r>
              <a:endParaRPr lang="en-US"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175497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circle(in)">
                                      <p:cBhvr>
                                        <p:cTn id="2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2D96E675-A923-4AFD-A5D1-61ECC936AD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extBox 13"/>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Arabic Typesetting" panose="03020402040406030203" pitchFamily="66" charset="-78"/>
                <a:cs typeface="Arabic Typesetting" panose="03020402040406030203" pitchFamily="66" charset="-78"/>
              </a:rPr>
              <a:t>Covered By Rocks</a:t>
            </a:r>
          </a:p>
        </p:txBody>
      </p:sp>
      <p:sp>
        <p:nvSpPr>
          <p:cNvPr id="17" name="TextBox 16"/>
          <p:cNvSpPr txBox="1"/>
          <p:nvPr/>
        </p:nvSpPr>
        <p:spPr>
          <a:xfrm>
            <a:off x="56723" y="6446725"/>
            <a:ext cx="5029200" cy="369332"/>
          </a:xfrm>
          <a:prstGeom prst="rect">
            <a:avLst/>
          </a:prstGeom>
          <a:noFill/>
        </p:spPr>
        <p:txBody>
          <a:bodyPr wrap="square" rtlCol="0">
            <a:spAutoFit/>
          </a:bodyPr>
          <a:lstStyle/>
          <a:p>
            <a:r>
              <a:rPr lang="en-US" dirty="0">
                <a:solidFill>
                  <a:schemeClr val="bg1"/>
                </a:solidFill>
              </a:rPr>
              <a:t>Alma 12:14 </a:t>
            </a:r>
            <a:r>
              <a:rPr lang="en-US" i="1" dirty="0">
                <a:solidFill>
                  <a:schemeClr val="bg1"/>
                </a:solidFill>
              </a:rPr>
              <a:t>For the Strength of Youth</a:t>
            </a:r>
            <a:endParaRPr lang="en-US" sz="1400" i="1" dirty="0">
              <a:solidFill>
                <a:schemeClr val="bg1"/>
              </a:solidFill>
            </a:endParaRPr>
          </a:p>
        </p:txBody>
      </p:sp>
      <p:sp>
        <p:nvSpPr>
          <p:cNvPr id="6148" name="AutoShape 4" descr="data:image/jpeg;base64,/9j/4AAQSkZJRgABAQAAAQABAAD/2wCEAAkGBxQSEhUUEhQWFRQXGBgXGBcUFxYcHBwUGBcWFxgcFhoYHCggGBolGxcVITIhJSkrLy8uGCAzODMsNygtLisBCgoKDg0OGxAQGywmHyQsLC8vLTQsLCwsLCwsLCwsLCwsLCwsLCwsLywsLCwsLCwsLCwsLCwsLCwsLCwsLCwsLP/AABEIAOAA4QMBIgACEQEDEQH/xAAcAAACAgMBAQAAAAAAAAAAAAAABQQGAQMHAgj/xABIEAABAwEFBAYGBwQKAQUAAAABAAIDEQQFEiExBkFRYRMicYGRoRQyQlKxwSMzU2Jy0fCCkqLSBxUWJENjssLh8VQXc4OTs//EABoBAAIDAQEAAAAAAAAAAAAAAAIDAAEEBQb/xAAwEQACAgEDAwIEBgEFAAAAAAAAAQIRAxIhMQRBURMiMnGRoUJhgbHR8PEUI1LB4f/aAAwDAQACEQMRAD8A4at1lnMbg9po4Go/55LShQgxvKztoJYx9G85j3H72nlvHLsS9TbstYYS2SpieKPA15Ob95pzC13hYzE8tJB3tcNHNOYcORRPfcpeCKhCEJYIQhQgLIWEKEGNsGKCF+9uOI/snG3yf5KA00NeCY2XrWaVvuPZJ3GrHfFqWon5KRZv6QW/3rF7zQ7xLj8CFWFadtDibZZPfhb44Iyf9SqyLN8bBx/CgQhCWGCZXQMIll+zjNPxyfRj/UT3JcAmbxgso4yyE/sRCg/iefBFEp+BWhZK2QRVKpKyN0a052Yu5sspdJlDEOkkJ0oMw3vp4Aogudzhoml9wei2dtmbk95xzHn7LewfLmnxwte59hbyJ7IQXzeJtEz5HbzkODRoPBQFkrCQ3b3GoEIQqICELKhDCFI9Ck+zf+678lhQhoQrPtHsz0YMsAJjHrMObo+3iznu38TWSjnBwdMqMk1aAJvd7hOzoHHriphceO+Mng7dz7UnXpriNEKdEasHsIJByIyIPELyndtb6TH07frWACZo3jQSjt0dzz3pKVGqInZhCEKiwQhChBrs8MT3x/aRSMH4qY2+bQlal3TaOjmjfua9pPZUV8qrN8Wbop5We69wHZXLyoi/CD3Hd+HHYLI/eAWeDnj4NaqurQ847qb/AJcrh4kH/eFV0eXlP8kVDv8AMFkLCy1KQZLhhqme0EOEsj+zja0/iPWd5nyXnZ3rTxj7wJ7G9YnwBRfl5utEskrzVz3FxPw8qLWktBnbeoSOCYXSBiFUvepN34i9rWirnEADmTkkwdSGyVxOx7G2GAsdJKaBgqMtXbgqZtdQuc7eSvd6X2IA2zsdXAOueLzmf12cFWbwvIv3rZkko7WZopsVS6rwsuKwuezWgQhSrusEk8gjiYXvOgHDeSdwHEqizRHGXENaCSSAABUknIAAalXu6riisLOnteEzDRhzbGd2IaSScG6Dfy2wx2e6o8RIktLh67d24thro3UGQ67lSr1vN9ofiedK4WjRoPD89StCSxby58ePmLtz44Lr/wCoY4z+LELntUKf6mf9SJ6US/XBtLicIbWejmHVbK7LF92au/di37+Ki7T7KetJA2hGb4Ru3l0XFv3d27LTVFbIbwAZNSK0gUbINHcju7j3EaKZdN6S2R4s1rBLB9XIKktFfZOrmfd1HknJqa0z3XZ+PmLftdr6FHERKyYSF1/+xjbQekjADnZnD6r/ALw3ApffOxRjaTRDLptLpsizXuc2u62OgkD257i06OacnNcN4IUq+bA1mGWKphlzYfdPtMdzafJarysuBxCn7PTNo6GX6mSlfuPHqvb2b+ISlj30sZr21CIheVZLfcboiWuGY4aEbiORGaR2mKiqeJx5JHIpEdCEJIwynW1IxSRy/awxPP4sOB38TCkoVlEHS2OzO+zkliPfhkb8XJmNarQE3VM93QzFd9pZwe1w8AT/APmFWXRkLqWytwF0UzQK4mfAOHzVUv26OjqtOTCtK/JCY5N2VVZC9SDNeVjNI6uHqRWmY+xF0bfxynCKfsh6Tl6dWtvR2CFp1mlfL+wwdG2v7WMpGAjk3SQKXLBWLZ2MQRPtb91WQg75CMz3afvcEmu+xOmkbG3Vxp2DeTyAqe5M9qLY0ubBH9VCMA5uGTiefzqrgqWp/wBZUnftQmllLiXE1JJJPEleKoRRLDMLKKJ/sxsw+1HG76OBp60hGp92Me07yGpVxi5OkU2luyHcNyS2uTBGAAM3vd6rG8XH4DUq2W68oLtjMFmGOV3rvdqT9+nqs3iMd/ONfu00cLPRrCAxjdXDPPQmvtv+9oNypTnEmpNSczXim6lj2ju/Pj5AU588Gy1Wl0ji97i5x1J/WQ5LShCQMBCEKEMgq1XFf4cBDahjj9lx9ZvDtHPXuVUWyJ9CmYpuErAnHUqPonYmZsDRmHxHMFP9q5o5oyWUrTz4HguBbPbWPs+Vas3tPy4FWZ1+SPb01kdjHtwu+FOP6HBbkoTlqv8AQytyiqKZtSKSuBFCDmCol2SgHNXi02WC9Ii5hwTMyNfWYfdlHtR1OThp5Ln9usklnkMcrS1w8CNxad4PFKyrRLV28jIe6NdzojLwba7O2zhremjBMZ3yAVJZ2007Fzu8XZlYivBzSHNcQ5pBBGoIzBCeX9ALXB6dCAHAhtrjb7Mp0laN0b/J1eKDJkUo0goQcXuVVCzRCyjwCtuygLrLamb2mKZo7HGN9P2XjwSW6LmlnPUYSOO7xXT9jNkxG44zXpGOYQODh+YC1dPB3YjNLahnsHtB0GIUBxMOvLNUram0mVzqNJNToOZV4Zd7Izha0AkEV36FajYZ3E4I8qmjjhaD2FxC1SilHUuREW3KjjMt3Sk/Vv8A3StRsMgywOzy0Oq7e+65WCsr44xxLsXmwEea3XfY29Ixzp4nNDgThDycs6ULVkXTzlvTNLyJLk5NtjHS0NgGYs8UcFeLmNq8/vuei7LjMm5dLve53FzpHwtkBcSXBhrmSa5gGin7NXdBiHVoBqnRxNbtCpT7IoLboNkhfLT6R4wM5N3n9cBxVFnjoV2/+kFrDUsHUAoFxi3UxlVnScUTE6bPd33eZDQBPxso/DWiY7CWZrniq7nZ7libDicBUDQ081SUYpWW22zgV2bHtH01rOCBueGtC+nP2Wc9TuUHajaszDoYB0cDRhAaKVbwA9lvLU71bP6Spi5xFeqNANO9csl1VZ2oqody8SbfuPNVhCzRYzQCFPu255p69Gwlo9Z5yaPxOOQU50Vks/rO9KlG5lWxA83av7skSi+SrQhQnP8AXw/8Wy//AFu/mQpS8kt+BMhCEJZmqk2G3PheHxuwuHmOBG8clFQrTaJRdrvtrbS8SQu9HtreHqvHAj2geGZ/EnzuivFno9oZ0NpYCQBqPvwn22GlSz/sctY6hqMiNDzVou6/WTBsVqJDgepO3JzTuJO46Zjv4rXizJ7S7/R/w/zETxtbr/Anvy5pLLJglGubXD1XN4tPy3L3s7fLrLMH4Q+NwLJYzpJC71mHt3HcaLoZmbOwWa3gHF9XOKBrnbjXSOX+F3NVt2wMrJy15HQDPpeIroRufxHxQZcDj7o8fdfMuGRS2fJBvfZV3SsNlrJZ5h0kL/ub2v4PYeqeyu9P7q2Rhho6c9I/3fZHbxVluW2xRsFiYKRvPUdqWynR3Eg5VUyxXEI87Yay50hrVoAyDpSN2/Dv8lMeFzdRJPJpW5psFhllbWGPDEMsRFGjs491U/ukCzkOcS5w+66ngRUqLfu2jGsEbHBtAG9UDWmtBkOxKzd9pk6N0knRxPqSW+vh5A51OWvnouri6VQj/ufTuYp5XJ+0sN5XkyRrpIowXkltd9aZ5JVYLP0w6OcFtPbGoHAVyrz+K3zNY0AQswhoyrmSfvHeT81EtsbnMqw4XjcTkeIP5rZjxRUNKVfuIc3qs0OtMVleWdE97XZYrRQgD7oAwnNb+m6OWtnjGItAJaWtAGupyHdmltivfAHMe15cDR2WVToM8ittvs76CaBpo0dePcAd4poOPBN9GEeV+vILySfctNnnldG4PcHA9WgdmDTdzSez3jIx5ieMRB6uXrA6ED9UShl80pUOB3CnwUq23w5pY+vVdk6oFQeddx/NT/TuLey3K9WyVtFY3xxiWlYzk8A4g2uleXwXO732b6Y4rMMTj/hjf+Fdbue2RuaQGNoQcXulp1qNAFVL6mju+rbMx1ZS6j37m19UcBmMt+87lxupwNSerZG7DkVbcim7DHdTWmVwktLhUMacmdh3/i7hxTV+3xc3Mqk37ZvSAZW/W6uHvcxzVX6dyzSzrithyxPmyx7R310xOaq7inF27PzztxkCOLfLMcLO4n1u6ql+kWKy/VsNrl9+UUhB+6zV/ekzbnu9kMjUdkL7ruGa0AuY2kY1kkIawdrjr2CpU6tjs2n98lG81ZC08h60nkClt63zNaT9K8kDRoya38LRkEuS7S4DpvkZXpfc1ooJHdQerGwBrB2NGSXFYQhbb5CqgQhCogIQhQgIQhQgLNVhbbPAXuDWipJoFCFq2IkkkLon0fZ6dbHmG/hrz9n4LqMDGljWEtMZaGgkncNCTn3nMc1XrjuXo2ss8Yq9x6x+9vJ5AfBX0XLHFE2MjfiqdT7zncK0ADd2S6HSyd6Zcf37GXNFLcS3XY4bK0va4mappUDqt3Z8Pie5V/a68XNbWMkh1Mbzq5x3DkFLvm+gx5a+P6LSg1A4g7/mlttuh9q6LonNNm1qDmG1GIU1c7lu30yXYjjhii65Mbbb34Ft1wCJrLTOA4uzhiIri4SOHu8Bv14KxPs8zqPtMuFxzwCtQDpWh1pTLNTLznhxtcYyCKYS8ZNDRQBopQZDtVev6+Oklc4aH8lo6eD2v9X3EZsljdtubGMILnncK1P/AAEf11F0TicQkrkOSUXJZXvq+tDoHHQfmeS3Pu+FprJK5x5UA+Z806Tx3QlOR4tlofJG17AA/GG1O9pB+BHmUwuy2SRnA8kYt+48ioklqs5bhwYu1zvIg5HsUiyYWytZiJaWh1HZ0qTlXuUc1TTWxS7bku03K/G3B9XQ05V1FfBYtFyl8b2E4agdYg0BDgR38l0q4rLG+MAmtEh2wDQKNyA4LnY+tlOfpmyXTqMdZWrvtDY24GNOBvtP1cRvI+W5OBNHOwMkY17dS1wFDzBpia7mCqVek7ulAqaFjTTy+Se3baOoDXeGjtNfyWvLgjKFsTDI0xBeuzLoZiWva2A9YPkIyr7JAzc4chnkq7e0tlshxwwieR3+JMOo0/dj/NdStt2x2mMskGujs6tdnQt+Y3hcpvixODZInDrMJ8Wrz/U4/Sey/U6mKWtblbvS95rQ6szy7gPZH4WjIKFVCwsDbe7NSVAhCFRAQhChAQhChCzDY17/AKm0WWbkyXPva4Cih2vZW1x5us8hHFoxD+GqTBTbLe88f1c0jfwvcB4VojuD7A+4izwuYaOa5p4OBHxWtWOHbS1gUe9so4Ssa75L2NpYH/XWGF3ExVjPdSqvTB8P7fxZVy8FZVv/AKPbuxyOlcMmDL8RqB81HD7sk1baIDyIePOpXQ9lLkgZZm9HaAQ84uu0tNCaDyVrH+aKc/yLTslYSw9O7eCRX7MHM95oOyq939ejpGGRmvSYBya0Yj4kjwTe9sLWPwigyjHJjRoPHyVImtnRmmdCa5cV2eiwJrUY80+UKbzs8lutUcAye/N7gMmsAq5x7APEgb1eLF6O2NzGjBDEejZTk2pdzJJNTvoUm2KgEnpswdQ4xGX+7GAXHDzcaeAVbv8AvlzXOEBwtGVDmHU97j8k/JD1ZyUfwiHPRFX3JV8XrEX9G0ZE4ThGVNK8jvVXs1ndJII2a7zwA1J5UQLa54xuAaR7oVku+73PhnfGOsWtJI4ChPinbwhsZuZbka3skADWZRtFG4DXtLuJPFKhidXEdFpbI8OOEmvIrdZXuc7rVJJ3pibiKkbo7Mx9Gmsb/vA0Pets5dDMwcGNodQda0700FpaJKGMPLCCAdKEb1omex0sZe5oLS6oB0a6lB4g+KCMm3Ye3Babs2kIZjyDQ3PuCS3ptD0hbi0NPBLw7oJejdR0TuOhY5eLdduEOYDUAYozxYd3aNFcccFO65Lc5ONHi92F0uNpBY4AMI5DMHga18VLul5dA8VoWlrvA0NPFQrnJcHMPa38bcxTtzHemV2xZztG8GnaRktP4afYFc2NnWx5YHszwuGPPPDy456qt7aNHpRcAAJGNdlzGE9+SsN3RgYoW5nD1uVRkO1RtprsMr2PbTqgsoTTIGopXvXN63FrVI24J0zjtqsZDnDgSoz2UXUbbshKWGUR9Umlat18VULfs5PXqxk97fzXGl07q0jdHMu5WkJv/Zq1fZH95n8yP7M2r7L+Jn8yz+nPw/oO1x8oUITj+zNq+y/jj/mWf7L2r7L+OP8AmU9Ofhk1x8iZCc/2YtX2X8cf8ywp6cvDJqj5E6EIQBAhCFCHuIVIHErtt1WQHoISaA4GHsNAVxy5osU8beLm/Fdctj6aGhGncjiCzoV/O6MUoCKEZ+Hjoqdb7SyNjiaVoVY23sy1WYSOALtHjg8a9gIzVdfdscjgTQDEK8KVzrVeh6Jr07Odn+Kh227BZbsbCMpJAHyHeXvoSD2Cje5Ui2WSKGnSguc7RtaeKvO01v6xqcmpDHY2zsktBAJaDHGDpjdq7tAp4pvSpwx3Lu/3EZ6lKl2K3JZGOaRHCcxkauNPKiaXIx/RTRnquw6A7sgPgoctjnOTnupyNB5L1DBJE4OaS6m7fTf2jkt0sSlGrMqdMRwyGGXrDkRyOqnTBkTOnZ9I2oAB1a46YuI5qVfVla44xvFUsEJNmmG6rQO3ED8AUvND2akSNaqZtivDq4wxridXOGpUxl4B/wBHOwYTlUChaeI4KCZGejtYB1gczXdwopE4rExx1ILSebaYT4ZJShHuianexKlsZMTo3Gro82O4sOhXmzW4ObhNaDSuoJyPivdhvNvVD9cJaT92hIr2H4qPZYmYXvkOBtRhPPPd2BEls1InPBvuaxkGo1qfJe7VeDLNjzHSvNaZ9Ub6HQndySi1Wx8j2xw1bGDXOlXHi6mQaOCsF23dHLVkpD8sxlllqOBRtypyYyMUmkStm24S9xNS52vJKb/vs9IyNpoGtBPGrutSvYR4pzdTY7MwiTrRsDiTXd2+C57JaOklc/TESacBw8FzevzaNl3NfTw1DG37SvAczpHUB0qdVUrwvWQnKR47HO/NQrbaSXuPMqKXVXHnntUjfHFRI/rGb7WT9935rH9YS/ayfvu/NRkLPbG0iR6dL9o/9535rHpkn2j/AN4/mtCFLZKRu9Kf77v3ihaUKWyUgQhCosELIUiGylytRb4KbSJ+yba2uH8Q+K6VeLtVz64LMYrRE46Bw+KvluBJIAJPAJqg0gNabIVkvqSzPLozqKOacw5vAhXWSywyQG0McTG5oLY6+s4ipbXloQqJNYgM5XUHAEV8dB3VPJbbDtDCxzWkljG1DaMq1tdTTFiJO80qt/SzeN+6VIzZoqXCtnRr3udkzWOFaljDmTQ1aM6JVI70SMxPGJjjiqwZtdxFfWHJSNnr7jtERYJRK6M6sBq1h9WrSAS2tc9ymz3Y5zTIDiAzoWnzW/FlVaZO1f8Ajcy5Ib2luI4beHZNMb+1wae8OotU05a4Va0V917XeQKWX1YvSJ2lkWDMAhoPFbJY2xZCOsg3kaHsXQhF3uIlVGy9LS01G9V59odhDG5DPTeTv8MkzfYXmr5KjgDqe7hzXmwvdHicPVoSTwI31TcjjGGxn3chfZLue7caJpeUsMYZE99HNqXACuug7VqZeswsrnEuMhwtYSBmS4A0NOFUkN1gdaR2J5zyOSxJzlKvA7TFK2xoyezVr9IacmgHvrktVpsc1rkIYWsYwVaN1Dv4k5ZlRYrMTk0J5dV3FtTJIIyGmlSKmuRFNU+eNad3uDGVPZEC7bERVoNQPWdoMvkndmsTxIHAYJDk0VriAFDiA3HitQgc7AyI4WauOhy3n8lPmt9WSNbRrQHCvtFuHMk7uwKTk4x2QUVb3EO1LpJIejiGI4j0tHNOTT1WtoaHPM78hkqo04I3uOVAdeKh3bM5hqwlp5b+0aFO7yvWFzRHammrhUuZu4E0zHmOS83myRzS1N0/t/4deEXjVLdfcoxzWFYLXs04jHZniZnIjF2U3nz5JE+Mg0III1BFCO1Y545R5HxknweELfHZydF7dYnDcooSJqRFQvb2UXhC1QQIQhUQELK32KxPldhjaXu4AaDiToBzKurIaYxmrlsvd3SEACp5KBDcUUAD7VKP/bYf94rX9kHtCZWXakM6sLBGzzPbrXvJWvBBR+Lb9zPld8F3vzZFlnjY+R46wqA0ivj+QKhS3kHxVjAG52W8cePeqxeG0he3NxPaV62OnLzNXNtASO/dz1TZZKjQEY72arbKSakknmk07lZL4sBaTTMHQqr2oEFZDQYs1sfE4Pie5jxo5ji0+ITKK/rbPKxotM5e5wDcMjxmd9GkDLXsSFz1Ybr/ALrZzaXfWyAthB3NNQXd/wAAeKbji2+dgJuvmW/aLbNkTywF73Nw5xuwGoGrnDUnWirw28tEk8bnva2PG2tGtJDMQrVxBJNN6pz5CSSTUnMnmvCfPqJyezpC44IJbnebwsReXuLcR1OB1AQdDShypwSqMsdVsrMDKEdV+7nUaqlXDtxJExsU4MjGZMe00kYOAOj28jTtV7s+0NmexkkksTQ8VaZWlpNCR2VqDvWxdUpR3Mc+ncWQ5cmtbhDoxWjiMtcj8vFaLTckLAXdIXUpXCDqcyBXSnNNIr9ss7jDBMHSAFwwsdSgpiwlwoSB1v2SqraNpbNFUfSyOBNYnNwDGPedU70/H1WOKtuv+xT6ebdJDKzRkgmOMhmYLnHPPfUZN/WanXTcsTTVxqeA08Tr3Ki23bm1SOBa5sTBoxjW07y4ElMrv23P+JECeLHFvkQfirj18J2uA30ko78nQL+ustjbhLQ14rRpz7DyVO2itQs1mdF/iSilPdjOp5E6eKY2bahkozYQ2ozLsRryyCUX7c7nOLz1g7rB3EFLyZW8binyFCCUk2ikwTHEBUNFdSo95ucZCXd3Yptus2ErROQ5hG9oDgTrTQjxXGy49J0YSsi2O2PidijeWnlv7RoRyKsUF9xWijLXEK6CVgoR8x5jkqqt9kdRwS8eRp12CnFNWdP2f2NbJ1o3CRh7K+WR8uxO712JDWVooOwF7tjpnRX699pYXx0fpTULZJ77IzJbbnz1f1g6NxCSFdA2quZ01ZLORK3gCMX/AD2a8lQZIy0kOBBGoIoQeYKzdRBxkPwytHhCzRCzjSysuaCAYrVIHO3RsJp3n1ndwA+8tNs2lOHo4GiKPkB8NK8zU80ie8k1JJJ1JzK8lN9Sto7fuDp8nqWQuJLiSTqTqsB9F5Ql2EezKVcf6PH5yjfRp8D/AMqlqxbEWrBPTc5pHz+StN2U0Wu9r0EQAcKimYSgus04ycGngVB2htHSOKRRxOcQGgkk0AG8lNSsFssli2Y6SUddrom5vLSK4dwHM6f9JdtFbHSyklpa0dVjaUAaMvkPAJtbJY7JELNQueaOmcx1Dj4VGZAFRTt4rTa8TAA8dLGQC1wPWocwa+1lx8U6T0LR9Rcfc9X0KyhT5oIzm15byeKeYyUSSIjn2IEwzWnt/ZWeyD/Lr40PzSJPNqRQ2dnu2aLxINfgmR+FgPlC27bc6CVkrPWY4OHPiDyIqO9PtubE3Gy0xfVWhocOTqaHnu7WuVXVx2ZcLXZJbG49dlZYa8PaA7HUPY5yuG/tKlt7inL0ypNAh7SCQciMiOY1Uuwx+1wS26GUMbJacLg2uQ+Kvd33ywQ9FJTC7Q+6fyXLY3kkka6rf6adK8v+lox5EluInjbY32ohLJMJFK5g7iOISBxwscd7sh2VqfkrLd9qZMwWe0kCv1TzqHe6T7p08uFK1e1nkjlcyUUcN26m7DySepknvHgPEmtmQVlposIWI0DSxXo6PQqbPtA9wpVV5ZqnLNJC3jiTo70kY/HG9zXcQfiND3p7HtHDaAGW2IE6CWMZjt3juqOSqaEPqyC0Itn9V3d/5L/1/wDGhVRCv1F/xX3/AJK0vyzCEISgwQhChAVg2Zhwh8x9kUHaf+KpFDGXODRqTRXG3QiGFkI11d+I6/rkiiimI7VJqeKcbPBsETrXINCWxA7373DkMx214JdYLuNpnEYyAze73WD1j27hzIXraW8hK8MjyhiGCMDSgyr38fzWrGqWp/oKlv7Tw60YpBITXOpUu0SFjaUxRHNvFtdcJ3jkUqggNKrfHaHMyGm8HRKfIZFlkzyJI5g18VqOe6i2zyV9kDsqo7ijRRghPdsz/eSPdYxvhVKLGysjBxe0eLgmW1rq2uXkQPBoRr4WA/iQnU25rxdZ5o5m6scCRxbo5ve0kKEshDwEWfba7A2Zs0ecU4EjSOJFfMEHtqlmHDG4qx7Pn0qxPszs5IevFX3Du7nEjskSl7KUaRpma8VeVW1JcMGDr2vsV0FTYnNjbjI6x9UfNTJ7IxrS4M62ZGZp4JFNKXGpOaTOYxIxJIXGpNSrNY5226IQSkC0MH0Uh9se47nz/Rqy9xuIIINCDUEbjyQQlTLlGz1PZ3McWvBa5poQdxC14VdbPZxeEYJFLSwUJ+0aP9367IVpuAtGYTn075XAv1lwVZCk2uDCVGSJRp0NTsEIQhLBCEKEBCEKEBCF7Y2qiITLjkDZ4y7QOHxT2+paSnEaUSmx3aXaK13ZZcLTPaGhzYQMBOrn+yOYGvgtOPC2JlkSIN5O9Ds/RDK0T9aU72s3M5HjzJ4KqqxWZjLZJK6QUl9b1jQgZEeFEut9n6NxAbh5HXxOaKU1wXFbG27pKswnUHyWbTFUVUGyyUNExxUyKWwhRISCtaYz2SuijmxuRJopmy5GYrTAOMsf+sLN9yYrRMf8x/8AqIU/ZeyH0qEnc4nwa4/EBRp7NWR7jvc4+LiUbktINe4WtYSpEcKl9EAsNGaXdhli2Pgc2Zrh2EcWnIjwVsvbZAlxc0ZOz/Xx70r2Oc1pGLUrsFmljdBTIkBanLTFRRmq3ZwS+7AYsiNFTLZDhdlodF03b2dtTRc1fPmQ7MfrRZuoXcdiZEXqPVepWU0zHFeAs6HFz2VnDXNNaELoV/TwzwB0LaSNHXHHmFxey2wt0TKHaGRjg5poR+qHkt0MsaVmSUH2Il8uBcaJUrPfdkbaI/SrOKD/ABo97He8Pu/riqysub4h+PgwhCEoYCEIUICEIUIC32bVaF7jdQooumU+DpmxNkZI9jXaE59m8ptt8YR9FCaxs05u3lVaxW30GzNc76+cVaPdhOYPadfBI7dfJeNVvcklyZNLbI9ktXRWhrhoHCvZvCsd/WelcID2a4Tq0He0jMDsVJlfU1Vvum2ekQhtaSxinawaU7Fj1WzSlSED4Yzmx2Hk/wCRHzCZQWfGylWkjgQT4arLmMqekjDvEHyWg2UNcHxVaQajNFyQhSPcw0K2R27imFuZ0meGh304qELDRTYg52WlrOD7rJHeDClYkqm+zVmIdMeEEnicLfmlcs0cevWPBvzOit/CgVywZCXL017W6dYjhoO/el8tsfIcI6reDfnxXqdwY2gVUET7Pe5a6oKs92bcGNzcROHR34Tr4a9y53VBcVpjkpCXjstu3+Jk2Zq1/WB3V308Qe9UtxV6gHp13Fus1nyHEtAJZ4txN7WhUUpHUu3fZjMSpUYqsIQsw0ELNFhQgwua9X2eQPZmNHNOjm7wVPv67GYRabNnA85t3xv3tdTQafohIU1uG+DZ3EOGOJ+UkZ0LeI+8EyLVaWC13QpQnO0F0CLDJEccEmbHcPuu5jPw5JMgaadMtO1YIQhUWf/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Rectangle 1">
            <a:extLst>
              <a:ext uri="{FF2B5EF4-FFF2-40B4-BE49-F238E27FC236}">
                <a16:creationId xmlns:a16="http://schemas.microsoft.com/office/drawing/2014/main" id="{178F9A77-A0D1-4F66-87B9-3496A09E01B1}"/>
              </a:ext>
            </a:extLst>
          </p:cNvPr>
          <p:cNvSpPr/>
          <p:nvPr/>
        </p:nvSpPr>
        <p:spPr>
          <a:xfrm>
            <a:off x="465243" y="830998"/>
            <a:ext cx="6096000" cy="1200329"/>
          </a:xfrm>
          <a:prstGeom prst="rect">
            <a:avLst/>
          </a:prstGeom>
        </p:spPr>
        <p:txBody>
          <a:bodyPr>
            <a:spAutoFit/>
          </a:bodyPr>
          <a:lstStyle/>
          <a:p>
            <a:pPr fontAlgn="base"/>
            <a:r>
              <a:rPr lang="en-US" sz="2400" b="0" i="0" dirty="0">
                <a:solidFill>
                  <a:schemeClr val="bg1"/>
                </a:solidFill>
                <a:effectLst/>
                <a:latin typeface="Open Sans"/>
              </a:rPr>
              <a:t>Why do you think those who do not repent would rather be covered by rocks and mountains than stand before God?</a:t>
            </a:r>
          </a:p>
        </p:txBody>
      </p:sp>
      <p:pic>
        <p:nvPicPr>
          <p:cNvPr id="8" name="Picture 7">
            <a:extLst>
              <a:ext uri="{FF2B5EF4-FFF2-40B4-BE49-F238E27FC236}">
                <a16:creationId xmlns:a16="http://schemas.microsoft.com/office/drawing/2014/main" id="{10A483BE-AF80-45AA-BD93-F2F1893C2E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139" y="2127273"/>
            <a:ext cx="4004426" cy="3553928"/>
          </a:xfrm>
          <a:prstGeom prst="rect">
            <a:avLst/>
          </a:prstGeom>
        </p:spPr>
      </p:pic>
      <p:pic>
        <p:nvPicPr>
          <p:cNvPr id="10" name="Picture 9">
            <a:extLst>
              <a:ext uri="{FF2B5EF4-FFF2-40B4-BE49-F238E27FC236}">
                <a16:creationId xmlns:a16="http://schemas.microsoft.com/office/drawing/2014/main" id="{ACC3EEA0-3A6E-4B71-B5C0-8820785591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1745" y="747797"/>
            <a:ext cx="4738255" cy="3553691"/>
          </a:xfrm>
          <a:prstGeom prst="rect">
            <a:avLst/>
          </a:prstGeom>
        </p:spPr>
      </p:pic>
      <p:sp>
        <p:nvSpPr>
          <p:cNvPr id="11" name="Rectangle 10">
            <a:extLst>
              <a:ext uri="{FF2B5EF4-FFF2-40B4-BE49-F238E27FC236}">
                <a16:creationId xmlns:a16="http://schemas.microsoft.com/office/drawing/2014/main" id="{019476BC-FA86-4296-B0DB-86D29AF7F197}"/>
              </a:ext>
            </a:extLst>
          </p:cNvPr>
          <p:cNvSpPr/>
          <p:nvPr/>
        </p:nvSpPr>
        <p:spPr>
          <a:xfrm>
            <a:off x="5515038" y="4520993"/>
            <a:ext cx="6096000" cy="2031325"/>
          </a:xfrm>
          <a:prstGeom prst="rect">
            <a:avLst/>
          </a:prstGeom>
        </p:spPr>
        <p:txBody>
          <a:bodyPr>
            <a:spAutoFit/>
          </a:bodyPr>
          <a:lstStyle/>
          <a:p>
            <a:r>
              <a:rPr lang="en-US" b="0" i="0" dirty="0">
                <a:solidFill>
                  <a:schemeClr val="bg1"/>
                </a:solidFill>
                <a:effectLst/>
                <a:latin typeface="Open Sans"/>
              </a:rPr>
              <a:t>You live in a day of marvelous technologies that give you easy access to a wide variety of media</a:t>
            </a:r>
          </a:p>
          <a:p>
            <a:r>
              <a:rPr lang="en-US" b="0" i="0" dirty="0">
                <a:solidFill>
                  <a:schemeClr val="bg1"/>
                </a:solidFill>
                <a:effectLst/>
                <a:latin typeface="Open Sans"/>
              </a:rPr>
              <a:t>The information and entertainment provided through these media can increase your ability to learn, communicate, and become a force for good in the world. However, some information and entertainment can lead you away from righteous living. </a:t>
            </a:r>
            <a:endParaRPr lang="en-US" dirty="0">
              <a:solidFill>
                <a:schemeClr val="bg1"/>
              </a:solidFill>
            </a:endParaRPr>
          </a:p>
        </p:txBody>
      </p:sp>
      <p:sp>
        <p:nvSpPr>
          <p:cNvPr id="12" name="Rectangle 11">
            <a:extLst>
              <a:ext uri="{FF2B5EF4-FFF2-40B4-BE49-F238E27FC236}">
                <a16:creationId xmlns:a16="http://schemas.microsoft.com/office/drawing/2014/main" id="{48034F56-0D14-4D3C-8AEB-194DF6958BD0}"/>
              </a:ext>
            </a:extLst>
          </p:cNvPr>
          <p:cNvSpPr/>
          <p:nvPr/>
        </p:nvSpPr>
        <p:spPr>
          <a:xfrm>
            <a:off x="7992548" y="1718617"/>
            <a:ext cx="2545635" cy="1754326"/>
          </a:xfrm>
          <a:prstGeom prst="rect">
            <a:avLst/>
          </a:prstGeom>
          <a:solidFill>
            <a:srgbClr val="FF0000"/>
          </a:solidFill>
        </p:spPr>
        <p:txBody>
          <a:bodyPr wrap="square">
            <a:spAutoFit/>
          </a:bodyPr>
          <a:lstStyle/>
          <a:p>
            <a:pPr algn="ctr"/>
            <a:r>
              <a:rPr lang="en-US" b="1" i="0" dirty="0">
                <a:solidFill>
                  <a:srgbClr val="FFFF00"/>
                </a:solidFill>
                <a:effectLst/>
                <a:latin typeface="Open Sans"/>
              </a:rPr>
              <a:t>Satan uses media to deceive you by making what is wrong and evil look normal, humorous, or exciting. </a:t>
            </a:r>
            <a:endParaRPr lang="en-US" b="1" dirty="0">
              <a:solidFill>
                <a:srgbClr val="FFFF00"/>
              </a:solidFill>
            </a:endParaRPr>
          </a:p>
        </p:txBody>
      </p:sp>
    </p:spTree>
    <p:extLst>
      <p:ext uri="{BB962C8B-B14F-4D97-AF65-F5344CB8AC3E}">
        <p14:creationId xmlns:p14="http://schemas.microsoft.com/office/powerpoint/2010/main" val="290628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Effect transition="in" filter="fade">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68">
            <a:extLst>
              <a:ext uri="{FF2B5EF4-FFF2-40B4-BE49-F238E27FC236}">
                <a16:creationId xmlns:a16="http://schemas.microsoft.com/office/drawing/2014/main" id="{5E68B7AB-07B8-4852-A9F4-ED3D397A73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extBox 13"/>
          <p:cNvSpPr txBox="1"/>
          <p:nvPr/>
        </p:nvSpPr>
        <p:spPr>
          <a:xfrm>
            <a:off x="1524000" y="1"/>
            <a:ext cx="9144000" cy="830997"/>
          </a:xfrm>
          <a:prstGeom prst="rect">
            <a:avLst/>
          </a:prstGeom>
          <a:noFill/>
        </p:spPr>
        <p:txBody>
          <a:bodyPr wrap="square" rtlCol="0">
            <a:spAutoFit/>
          </a:bodyPr>
          <a:lstStyle/>
          <a:p>
            <a:pPr algn="ctr"/>
            <a:r>
              <a:rPr lang="en-US" sz="4800" dirty="0" err="1">
                <a:solidFill>
                  <a:schemeClr val="bg1"/>
                </a:solidFill>
                <a:latin typeface="Arabic Typesetting" panose="03020402040406030203" pitchFamily="66" charset="-78"/>
                <a:cs typeface="Arabic Typesetting" panose="03020402040406030203" pitchFamily="66" charset="-78"/>
              </a:rPr>
              <a:t>Antionah</a:t>
            </a:r>
            <a:endParaRPr lang="en-US" sz="4800" dirty="0">
              <a:solidFill>
                <a:schemeClr val="bg1"/>
              </a:solidFill>
              <a:latin typeface="Arabic Typesetting" panose="03020402040406030203" pitchFamily="66" charset="-78"/>
              <a:cs typeface="Arabic Typesetting" panose="03020402040406030203" pitchFamily="66" charset="-78"/>
            </a:endParaRPr>
          </a:p>
        </p:txBody>
      </p:sp>
      <p:sp>
        <p:nvSpPr>
          <p:cNvPr id="17" name="TextBox 16"/>
          <p:cNvSpPr txBox="1"/>
          <p:nvPr/>
        </p:nvSpPr>
        <p:spPr>
          <a:xfrm>
            <a:off x="0" y="6488668"/>
            <a:ext cx="5029200" cy="369332"/>
          </a:xfrm>
          <a:prstGeom prst="rect">
            <a:avLst/>
          </a:prstGeom>
          <a:noFill/>
        </p:spPr>
        <p:txBody>
          <a:bodyPr wrap="square" rtlCol="0">
            <a:spAutoFit/>
          </a:bodyPr>
          <a:lstStyle/>
          <a:p>
            <a:r>
              <a:rPr lang="en-US" dirty="0">
                <a:solidFill>
                  <a:schemeClr val="bg1"/>
                </a:solidFill>
              </a:rPr>
              <a:t>Who’s Who</a:t>
            </a:r>
            <a:endParaRPr lang="en-US" sz="1400" dirty="0">
              <a:solidFill>
                <a:schemeClr val="bg1"/>
              </a:solidFill>
            </a:endParaRPr>
          </a:p>
        </p:txBody>
      </p:sp>
      <p:sp>
        <p:nvSpPr>
          <p:cNvPr id="8" name="TextBox 7"/>
          <p:cNvSpPr txBox="1"/>
          <p:nvPr/>
        </p:nvSpPr>
        <p:spPr>
          <a:xfrm>
            <a:off x="726220" y="1709239"/>
            <a:ext cx="6075218" cy="3785652"/>
          </a:xfrm>
          <a:prstGeom prst="rect">
            <a:avLst/>
          </a:prstGeom>
          <a:noFill/>
        </p:spPr>
        <p:txBody>
          <a:bodyPr wrap="square" rtlCol="0">
            <a:spAutoFit/>
          </a:bodyPr>
          <a:lstStyle/>
          <a:p>
            <a:r>
              <a:rPr lang="en-US" sz="2400" dirty="0">
                <a:solidFill>
                  <a:schemeClr val="bg1"/>
                </a:solidFill>
              </a:rPr>
              <a:t>He was a chief ruler among the people of </a:t>
            </a:r>
            <a:r>
              <a:rPr lang="en-US" sz="2400" dirty="0" err="1">
                <a:solidFill>
                  <a:schemeClr val="bg1"/>
                </a:solidFill>
              </a:rPr>
              <a:t>Ammonihah</a:t>
            </a:r>
            <a:r>
              <a:rPr lang="en-US" sz="2400" dirty="0">
                <a:solidFill>
                  <a:schemeClr val="bg1"/>
                </a:solidFill>
              </a:rPr>
              <a:t> around 82 BC</a:t>
            </a:r>
          </a:p>
          <a:p>
            <a:endParaRPr lang="en-US" sz="2400" dirty="0">
              <a:solidFill>
                <a:schemeClr val="bg1"/>
              </a:solidFill>
            </a:endParaRPr>
          </a:p>
          <a:p>
            <a:r>
              <a:rPr lang="en-US" sz="2400" dirty="0">
                <a:solidFill>
                  <a:schemeClr val="bg1"/>
                </a:solidFill>
              </a:rPr>
              <a:t>He challenged Alma concerning the doctrine of immortality through the Resurrection</a:t>
            </a:r>
          </a:p>
          <a:p>
            <a:endParaRPr lang="en-US" sz="2400" dirty="0">
              <a:solidFill>
                <a:schemeClr val="bg1"/>
              </a:solidFill>
            </a:endParaRPr>
          </a:p>
          <a:p>
            <a:r>
              <a:rPr lang="en-US" sz="2400" dirty="0">
                <a:solidFill>
                  <a:schemeClr val="bg1"/>
                </a:solidFill>
              </a:rPr>
              <a:t>He rejected the word Alma taught along with the remaining leadership of the city—with the exception of </a:t>
            </a:r>
            <a:r>
              <a:rPr lang="en-US" sz="2400" dirty="0" err="1">
                <a:solidFill>
                  <a:schemeClr val="bg1"/>
                </a:solidFill>
              </a:rPr>
              <a:t>Zeezrom</a:t>
            </a:r>
            <a:endParaRPr lang="en-US" sz="2400" dirty="0">
              <a:solidFill>
                <a:schemeClr val="bg1"/>
              </a:solidFill>
            </a:endParaRPr>
          </a:p>
          <a:p>
            <a:endParaRPr lang="en-US" sz="2400" dirty="0">
              <a:solidFill>
                <a:schemeClr val="bg1"/>
              </a:solidFill>
            </a:endParaRPr>
          </a:p>
        </p:txBody>
      </p:sp>
      <p:grpSp>
        <p:nvGrpSpPr>
          <p:cNvPr id="9" name="Group 8"/>
          <p:cNvGrpSpPr/>
          <p:nvPr/>
        </p:nvGrpSpPr>
        <p:grpSpPr>
          <a:xfrm>
            <a:off x="7162800" y="1295401"/>
            <a:ext cx="1959106" cy="3990073"/>
            <a:chOff x="1219200" y="1246540"/>
            <a:chExt cx="1959106" cy="3990073"/>
          </a:xfrm>
        </p:grpSpPr>
        <p:sp>
          <p:nvSpPr>
            <p:cNvPr id="10" name="Cloud 9"/>
            <p:cNvSpPr/>
            <p:nvPr/>
          </p:nvSpPr>
          <p:spPr>
            <a:xfrm rot="10986238">
              <a:off x="1607858" y="1637154"/>
              <a:ext cx="1389779" cy="916691"/>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4427519">
              <a:off x="1809598" y="4799102"/>
              <a:ext cx="282778" cy="592243"/>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7172481" flipH="1">
              <a:off x="2341446" y="4798412"/>
              <a:ext cx="273919" cy="58236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2820608">
              <a:off x="1266473" y="3780685"/>
              <a:ext cx="299624" cy="39417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9411276">
              <a:off x="2839056" y="3706214"/>
              <a:ext cx="339250" cy="53319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1325721">
              <a:off x="1538606" y="2413647"/>
              <a:ext cx="600004" cy="1672043"/>
            </a:xfrm>
            <a:prstGeom prst="trapezoid">
              <a:avLst>
                <a:gd name="adj" fmla="val 29408"/>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20373468">
              <a:off x="2433667" y="2414331"/>
              <a:ext cx="600004" cy="1672043"/>
            </a:xfrm>
            <a:prstGeom prst="trapezoid">
              <a:avLst>
                <a:gd name="adj" fmla="val 29408"/>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1627170" y="3733800"/>
              <a:ext cx="1219200" cy="1371600"/>
            </a:xfrm>
            <a:prstGeom prst="trapezoid">
              <a:avLst>
                <a:gd name="adj" fmla="val 2940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1703370" y="2590800"/>
              <a:ext cx="1066800" cy="1905000"/>
            </a:xfrm>
            <a:prstGeom prst="trapezoid">
              <a:avLst>
                <a:gd name="adj" fmla="val 35469"/>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1015959">
              <a:off x="1717538" y="2400121"/>
              <a:ext cx="389825" cy="2305883"/>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20966519">
              <a:off x="2425324" y="2493706"/>
              <a:ext cx="452612" cy="2189077"/>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rot="10800000">
              <a:off x="2080491" y="2447636"/>
              <a:ext cx="430230" cy="6096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61"/>
            <p:cNvGrpSpPr/>
            <p:nvPr/>
          </p:nvGrpSpPr>
          <p:grpSpPr>
            <a:xfrm rot="4749983">
              <a:off x="1709216" y="3589850"/>
              <a:ext cx="1919256" cy="266393"/>
              <a:chOff x="4724400" y="5943600"/>
              <a:chExt cx="2080202" cy="371013"/>
            </a:xfrm>
          </p:grpSpPr>
          <p:sp>
            <p:nvSpPr>
              <p:cNvPr id="55" name="Cross 54"/>
              <p:cNvSpPr/>
              <p:nvPr/>
            </p:nvSpPr>
            <p:spPr>
              <a:xfrm>
                <a:off x="6400800" y="5943600"/>
                <a:ext cx="403802" cy="361777"/>
              </a:xfrm>
              <a:prstGeom prst="plus">
                <a:avLst>
                  <a:gd name="adj" fmla="val 2869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153"/>
              <p:cNvGrpSpPr/>
              <p:nvPr/>
            </p:nvGrpSpPr>
            <p:grpSpPr>
              <a:xfrm>
                <a:off x="5830455" y="5952836"/>
                <a:ext cx="607291" cy="361777"/>
                <a:chOff x="4724400" y="5943600"/>
                <a:chExt cx="607291" cy="361777"/>
              </a:xfrm>
            </p:grpSpPr>
            <p:sp>
              <p:nvSpPr>
                <p:cNvPr id="67" name="Cross 66"/>
                <p:cNvSpPr/>
                <p:nvPr/>
              </p:nvSpPr>
              <p:spPr>
                <a:xfrm>
                  <a:off x="4724400" y="5943600"/>
                  <a:ext cx="403802" cy="361777"/>
                </a:xfrm>
                <a:prstGeom prst="plus">
                  <a:avLst>
                    <a:gd name="adj" fmla="val 2869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150"/>
              <p:cNvGrpSpPr/>
              <p:nvPr/>
            </p:nvGrpSpPr>
            <p:grpSpPr>
              <a:xfrm>
                <a:off x="5257800" y="5943600"/>
                <a:ext cx="607291" cy="361777"/>
                <a:chOff x="4724400" y="5943600"/>
                <a:chExt cx="607291" cy="361777"/>
              </a:xfrm>
            </p:grpSpPr>
            <p:sp>
              <p:nvSpPr>
                <p:cNvPr id="65" name="Cross 64"/>
                <p:cNvSpPr/>
                <p:nvPr/>
              </p:nvSpPr>
              <p:spPr>
                <a:xfrm>
                  <a:off x="4724400" y="5943600"/>
                  <a:ext cx="403802" cy="361777"/>
                </a:xfrm>
                <a:prstGeom prst="plus">
                  <a:avLst>
                    <a:gd name="adj" fmla="val 2869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149"/>
              <p:cNvGrpSpPr/>
              <p:nvPr/>
            </p:nvGrpSpPr>
            <p:grpSpPr>
              <a:xfrm>
                <a:off x="4724400" y="5943600"/>
                <a:ext cx="607291" cy="361777"/>
                <a:chOff x="4724400" y="5943600"/>
                <a:chExt cx="607291" cy="361777"/>
              </a:xfrm>
            </p:grpSpPr>
            <p:sp>
              <p:nvSpPr>
                <p:cNvPr id="63" name="Cross 62"/>
                <p:cNvSpPr/>
                <p:nvPr/>
              </p:nvSpPr>
              <p:spPr>
                <a:xfrm>
                  <a:off x="4724400" y="5943600"/>
                  <a:ext cx="403802" cy="361777"/>
                </a:xfrm>
                <a:prstGeom prst="plus">
                  <a:avLst>
                    <a:gd name="adj" fmla="val 2869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Diamond 58"/>
              <p:cNvSpPr/>
              <p:nvPr/>
            </p:nvSpPr>
            <p:spPr>
              <a:xfrm>
                <a:off x="4846782" y="6047509"/>
                <a:ext cx="152400" cy="152400"/>
              </a:xfrm>
              <a:prstGeom prst="diamond">
                <a:avLst/>
              </a:prstGeom>
              <a:solidFill>
                <a:schemeClr val="tx1"/>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5405582" y="6052127"/>
                <a:ext cx="152400" cy="152400"/>
              </a:xfrm>
              <a:prstGeom prst="diamond">
                <a:avLst/>
              </a:prstGeom>
              <a:solidFill>
                <a:schemeClr val="tx1"/>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iamond 60"/>
              <p:cNvSpPr/>
              <p:nvPr/>
            </p:nvSpPr>
            <p:spPr>
              <a:xfrm>
                <a:off x="5959764" y="6052127"/>
                <a:ext cx="152400" cy="152400"/>
              </a:xfrm>
              <a:prstGeom prst="diamond">
                <a:avLst/>
              </a:prstGeom>
              <a:solidFill>
                <a:schemeClr val="tx1"/>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p:cNvSpPr/>
              <p:nvPr/>
            </p:nvSpPr>
            <p:spPr>
              <a:xfrm>
                <a:off x="6532419" y="6042891"/>
                <a:ext cx="152400" cy="152400"/>
              </a:xfrm>
              <a:prstGeom prst="diamond">
                <a:avLst/>
              </a:prstGeom>
              <a:solidFill>
                <a:schemeClr val="tx1"/>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gular Pentagon 26"/>
            <p:cNvSpPr/>
            <p:nvPr/>
          </p:nvSpPr>
          <p:spPr>
            <a:xfrm rot="10800000">
              <a:off x="1874982" y="1722582"/>
              <a:ext cx="838200" cy="990600"/>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loud 27"/>
            <p:cNvSpPr/>
            <p:nvPr/>
          </p:nvSpPr>
          <p:spPr>
            <a:xfrm rot="10986238">
              <a:off x="1775757" y="1246540"/>
              <a:ext cx="1033739" cy="883325"/>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161"/>
            <p:cNvGrpSpPr/>
            <p:nvPr/>
          </p:nvGrpSpPr>
          <p:grpSpPr>
            <a:xfrm rot="6501932">
              <a:off x="871096" y="3599616"/>
              <a:ext cx="1919256" cy="266393"/>
              <a:chOff x="4724400" y="5943600"/>
              <a:chExt cx="2080202" cy="371013"/>
            </a:xfrm>
          </p:grpSpPr>
          <p:sp>
            <p:nvSpPr>
              <p:cNvPr id="41" name="Cross 40"/>
              <p:cNvSpPr/>
              <p:nvPr/>
            </p:nvSpPr>
            <p:spPr>
              <a:xfrm>
                <a:off x="6400800" y="5943600"/>
                <a:ext cx="403802" cy="361777"/>
              </a:xfrm>
              <a:prstGeom prst="plus">
                <a:avLst>
                  <a:gd name="adj" fmla="val 2869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153"/>
              <p:cNvGrpSpPr/>
              <p:nvPr/>
            </p:nvGrpSpPr>
            <p:grpSpPr>
              <a:xfrm>
                <a:off x="5830455" y="5952836"/>
                <a:ext cx="607291" cy="361777"/>
                <a:chOff x="4724400" y="5943600"/>
                <a:chExt cx="607291" cy="361777"/>
              </a:xfrm>
            </p:grpSpPr>
            <p:sp>
              <p:nvSpPr>
                <p:cNvPr id="53" name="Cross 52"/>
                <p:cNvSpPr/>
                <p:nvPr/>
              </p:nvSpPr>
              <p:spPr>
                <a:xfrm>
                  <a:off x="4724400" y="5943600"/>
                  <a:ext cx="403802" cy="361777"/>
                </a:xfrm>
                <a:prstGeom prst="plus">
                  <a:avLst>
                    <a:gd name="adj" fmla="val 2869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150"/>
              <p:cNvGrpSpPr/>
              <p:nvPr/>
            </p:nvGrpSpPr>
            <p:grpSpPr>
              <a:xfrm>
                <a:off x="5257800" y="5943600"/>
                <a:ext cx="607291" cy="361777"/>
                <a:chOff x="4724400" y="5943600"/>
                <a:chExt cx="607291" cy="361777"/>
              </a:xfrm>
            </p:grpSpPr>
            <p:sp>
              <p:nvSpPr>
                <p:cNvPr id="51" name="Cross 50"/>
                <p:cNvSpPr/>
                <p:nvPr/>
              </p:nvSpPr>
              <p:spPr>
                <a:xfrm>
                  <a:off x="4724400" y="5943600"/>
                  <a:ext cx="403802" cy="361777"/>
                </a:xfrm>
                <a:prstGeom prst="plus">
                  <a:avLst>
                    <a:gd name="adj" fmla="val 2869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149"/>
              <p:cNvGrpSpPr/>
              <p:nvPr/>
            </p:nvGrpSpPr>
            <p:grpSpPr>
              <a:xfrm>
                <a:off x="4724400" y="5943600"/>
                <a:ext cx="607291" cy="361777"/>
                <a:chOff x="4724400" y="5943600"/>
                <a:chExt cx="607291" cy="361777"/>
              </a:xfrm>
            </p:grpSpPr>
            <p:sp>
              <p:nvSpPr>
                <p:cNvPr id="49" name="Cross 48"/>
                <p:cNvSpPr/>
                <p:nvPr/>
              </p:nvSpPr>
              <p:spPr>
                <a:xfrm>
                  <a:off x="4724400" y="5943600"/>
                  <a:ext cx="403802" cy="361777"/>
                </a:xfrm>
                <a:prstGeom prst="plus">
                  <a:avLst>
                    <a:gd name="adj" fmla="val 2869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Diamond 44"/>
              <p:cNvSpPr/>
              <p:nvPr/>
            </p:nvSpPr>
            <p:spPr>
              <a:xfrm>
                <a:off x="4846782" y="6047509"/>
                <a:ext cx="152400" cy="152400"/>
              </a:xfrm>
              <a:prstGeom prst="diamond">
                <a:avLst/>
              </a:prstGeom>
              <a:solidFill>
                <a:schemeClr val="tx1"/>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5405582" y="6052127"/>
                <a:ext cx="152400" cy="152400"/>
              </a:xfrm>
              <a:prstGeom prst="diamond">
                <a:avLst/>
              </a:prstGeom>
              <a:solidFill>
                <a:schemeClr val="tx1"/>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5959764" y="6052127"/>
                <a:ext cx="152400" cy="152400"/>
              </a:xfrm>
              <a:prstGeom prst="diamond">
                <a:avLst/>
              </a:prstGeom>
              <a:solidFill>
                <a:schemeClr val="tx1"/>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p:nvSpPr>
            <p:spPr>
              <a:xfrm>
                <a:off x="6532419" y="6042891"/>
                <a:ext cx="152400" cy="152400"/>
              </a:xfrm>
              <a:prstGeom prst="diamond">
                <a:avLst/>
              </a:prstGeom>
              <a:solidFill>
                <a:schemeClr val="tx1"/>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lowchart: Stored Data 29"/>
            <p:cNvSpPr/>
            <p:nvPr/>
          </p:nvSpPr>
          <p:spPr>
            <a:xfrm rot="5400000">
              <a:off x="2019299" y="1104901"/>
              <a:ext cx="533401" cy="1066800"/>
            </a:xfrm>
            <a:prstGeom prst="flowChartOnlineStorag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90"/>
            <p:cNvGrpSpPr/>
            <p:nvPr/>
          </p:nvGrpSpPr>
          <p:grpSpPr>
            <a:xfrm>
              <a:off x="1775691" y="1417782"/>
              <a:ext cx="990600" cy="394218"/>
              <a:chOff x="3581400" y="2209800"/>
              <a:chExt cx="2489200" cy="990600"/>
            </a:xfrm>
          </p:grpSpPr>
          <p:grpSp>
            <p:nvGrpSpPr>
              <p:cNvPr id="32" name="Group 83"/>
              <p:cNvGrpSpPr/>
              <p:nvPr/>
            </p:nvGrpSpPr>
            <p:grpSpPr>
              <a:xfrm>
                <a:off x="3581400" y="2362200"/>
                <a:ext cx="838200" cy="838200"/>
                <a:chOff x="3581400" y="2362200"/>
                <a:chExt cx="838200" cy="838200"/>
              </a:xfrm>
            </p:grpSpPr>
            <p:sp>
              <p:nvSpPr>
                <p:cNvPr id="39" name="Regular Pentagon 38"/>
                <p:cNvSpPr/>
                <p:nvPr/>
              </p:nvSpPr>
              <p:spPr>
                <a:xfrm>
                  <a:off x="3581400" y="2362200"/>
                  <a:ext cx="838200" cy="838200"/>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3886200" y="2514600"/>
                  <a:ext cx="228600" cy="609600"/>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84"/>
              <p:cNvGrpSpPr/>
              <p:nvPr/>
            </p:nvGrpSpPr>
            <p:grpSpPr>
              <a:xfrm rot="10800000">
                <a:off x="4419600" y="2209800"/>
                <a:ext cx="838200" cy="838200"/>
                <a:chOff x="3581400" y="2362200"/>
                <a:chExt cx="838200" cy="838200"/>
              </a:xfrm>
            </p:grpSpPr>
            <p:sp>
              <p:nvSpPr>
                <p:cNvPr id="37" name="Regular Pentagon 36"/>
                <p:cNvSpPr/>
                <p:nvPr/>
              </p:nvSpPr>
              <p:spPr>
                <a:xfrm>
                  <a:off x="3581400" y="2362200"/>
                  <a:ext cx="838200" cy="838200"/>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3886200" y="2514600"/>
                  <a:ext cx="228600" cy="609600"/>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87"/>
              <p:cNvGrpSpPr/>
              <p:nvPr/>
            </p:nvGrpSpPr>
            <p:grpSpPr>
              <a:xfrm>
                <a:off x="5232400" y="2362200"/>
                <a:ext cx="838200" cy="838200"/>
                <a:chOff x="3581400" y="2362200"/>
                <a:chExt cx="838200" cy="838200"/>
              </a:xfrm>
            </p:grpSpPr>
            <p:sp>
              <p:nvSpPr>
                <p:cNvPr id="35" name="Regular Pentagon 34"/>
                <p:cNvSpPr/>
                <p:nvPr/>
              </p:nvSpPr>
              <p:spPr>
                <a:xfrm>
                  <a:off x="3581400" y="2362200"/>
                  <a:ext cx="838200" cy="838200"/>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a:off x="3886200" y="2514600"/>
                  <a:ext cx="228600" cy="609600"/>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97289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down)">
                                      <p:cBhvr>
                                        <p:cTn id="9" dur="580">
                                          <p:stCondLst>
                                            <p:cond delay="0"/>
                                          </p:stCondLst>
                                        </p:cTn>
                                        <p:tgtEl>
                                          <p:spTgt spid="9"/>
                                        </p:tgtEl>
                                      </p:cBhvr>
                                    </p:animEffect>
                                    <p:anim calcmode="lin" valueType="num">
                                      <p:cBhvr>
                                        <p:cTn id="1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5" dur="26">
                                          <p:stCondLst>
                                            <p:cond delay="650"/>
                                          </p:stCondLst>
                                        </p:cTn>
                                        <p:tgtEl>
                                          <p:spTgt spid="9"/>
                                        </p:tgtEl>
                                      </p:cBhvr>
                                      <p:to x="100000" y="60000"/>
                                    </p:animScale>
                                    <p:animScale>
                                      <p:cBhvr>
                                        <p:cTn id="16" dur="166" decel="50000">
                                          <p:stCondLst>
                                            <p:cond delay="676"/>
                                          </p:stCondLst>
                                        </p:cTn>
                                        <p:tgtEl>
                                          <p:spTgt spid="9"/>
                                        </p:tgtEl>
                                      </p:cBhvr>
                                      <p:to x="100000" y="100000"/>
                                    </p:animScale>
                                    <p:animScale>
                                      <p:cBhvr>
                                        <p:cTn id="17" dur="26">
                                          <p:stCondLst>
                                            <p:cond delay="1312"/>
                                          </p:stCondLst>
                                        </p:cTn>
                                        <p:tgtEl>
                                          <p:spTgt spid="9"/>
                                        </p:tgtEl>
                                      </p:cBhvr>
                                      <p:to x="100000" y="80000"/>
                                    </p:animScale>
                                    <p:animScale>
                                      <p:cBhvr>
                                        <p:cTn id="18" dur="166" decel="50000">
                                          <p:stCondLst>
                                            <p:cond delay="1338"/>
                                          </p:stCondLst>
                                        </p:cTn>
                                        <p:tgtEl>
                                          <p:spTgt spid="9"/>
                                        </p:tgtEl>
                                      </p:cBhvr>
                                      <p:to x="100000" y="100000"/>
                                    </p:animScale>
                                    <p:animScale>
                                      <p:cBhvr>
                                        <p:cTn id="19" dur="26">
                                          <p:stCondLst>
                                            <p:cond delay="1642"/>
                                          </p:stCondLst>
                                        </p:cTn>
                                        <p:tgtEl>
                                          <p:spTgt spid="9"/>
                                        </p:tgtEl>
                                      </p:cBhvr>
                                      <p:to x="100000" y="90000"/>
                                    </p:animScale>
                                    <p:animScale>
                                      <p:cBhvr>
                                        <p:cTn id="20" dur="166" decel="50000">
                                          <p:stCondLst>
                                            <p:cond delay="1668"/>
                                          </p:stCondLst>
                                        </p:cTn>
                                        <p:tgtEl>
                                          <p:spTgt spid="9"/>
                                        </p:tgtEl>
                                      </p:cBhvr>
                                      <p:to x="100000" y="100000"/>
                                    </p:animScale>
                                    <p:animScale>
                                      <p:cBhvr>
                                        <p:cTn id="21" dur="26">
                                          <p:stCondLst>
                                            <p:cond delay="1808"/>
                                          </p:stCondLst>
                                        </p:cTn>
                                        <p:tgtEl>
                                          <p:spTgt spid="9"/>
                                        </p:tgtEl>
                                      </p:cBhvr>
                                      <p:to x="100000" y="95000"/>
                                    </p:animScale>
                                    <p:animScale>
                                      <p:cBhvr>
                                        <p:cTn id="22" dur="166" decel="50000">
                                          <p:stCondLst>
                                            <p:cond delay="1834"/>
                                          </p:stCondLst>
                                        </p:cTn>
                                        <p:tgtEl>
                                          <p:spTgt spid="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ED23F5-F0D0-4ED8-B083-B68B6466CD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extBox 13"/>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Arabic Typesetting" panose="03020402040406030203" pitchFamily="66" charset="-78"/>
                <a:cs typeface="Arabic Typesetting" panose="03020402040406030203" pitchFamily="66" charset="-78"/>
              </a:rPr>
              <a:t>Mortal to Immortality</a:t>
            </a:r>
          </a:p>
        </p:txBody>
      </p:sp>
      <p:sp>
        <p:nvSpPr>
          <p:cNvPr id="15" name="Rectangle 14"/>
          <p:cNvSpPr/>
          <p:nvPr/>
        </p:nvSpPr>
        <p:spPr>
          <a:xfrm>
            <a:off x="4139870" y="1166842"/>
            <a:ext cx="4767131" cy="4893647"/>
          </a:xfrm>
          <a:prstGeom prst="rect">
            <a:avLst/>
          </a:prstGeom>
        </p:spPr>
        <p:txBody>
          <a:bodyPr wrap="square">
            <a:spAutoFit/>
          </a:bodyPr>
          <a:lstStyle/>
          <a:p>
            <a:r>
              <a:rPr lang="en-US" sz="2400" dirty="0">
                <a:solidFill>
                  <a:schemeClr val="bg1"/>
                </a:solidFill>
              </a:rPr>
              <a:t>“God prevented Adam and Eve  in Eden from partaking of the fruit of the tree of life (and thereby prevented them from living in mortality forever)…</a:t>
            </a:r>
          </a:p>
          <a:p>
            <a:endParaRPr lang="en-US" sz="2400" dirty="0">
              <a:solidFill>
                <a:schemeClr val="bg1"/>
              </a:solidFill>
            </a:endParaRPr>
          </a:p>
          <a:p>
            <a:r>
              <a:rPr lang="en-US" sz="2400" dirty="0">
                <a:solidFill>
                  <a:schemeClr val="bg1"/>
                </a:solidFill>
              </a:rPr>
              <a:t>Alma explained that God did not desire our first parents to live forever in their fallen condition, but rather made know a plan whereby they could be made ready, after a life of mortality, to enter through Christ into resurrection immortality.”</a:t>
            </a:r>
          </a:p>
        </p:txBody>
      </p:sp>
      <p:sp>
        <p:nvSpPr>
          <p:cNvPr id="17" name="TextBox 16"/>
          <p:cNvSpPr txBox="1"/>
          <p:nvPr/>
        </p:nvSpPr>
        <p:spPr>
          <a:xfrm>
            <a:off x="110837" y="6488668"/>
            <a:ext cx="5029200" cy="369332"/>
          </a:xfrm>
          <a:prstGeom prst="rect">
            <a:avLst/>
          </a:prstGeom>
          <a:noFill/>
        </p:spPr>
        <p:txBody>
          <a:bodyPr wrap="square" rtlCol="0">
            <a:spAutoFit/>
          </a:bodyPr>
          <a:lstStyle/>
          <a:p>
            <a:r>
              <a:rPr lang="en-US" dirty="0">
                <a:solidFill>
                  <a:schemeClr val="bg1"/>
                </a:solidFill>
              </a:rPr>
              <a:t>Alma 12:20-21 </a:t>
            </a:r>
            <a:r>
              <a:rPr lang="en-US" sz="1400" dirty="0">
                <a:solidFill>
                  <a:schemeClr val="bg1"/>
                </a:solidFill>
              </a:rPr>
              <a:t>Seminary Manual 2013</a:t>
            </a:r>
          </a:p>
        </p:txBody>
      </p:sp>
      <p:pic>
        <p:nvPicPr>
          <p:cNvPr id="4" name="Picture 3">
            <a:extLst>
              <a:ext uri="{FF2B5EF4-FFF2-40B4-BE49-F238E27FC236}">
                <a16:creationId xmlns:a16="http://schemas.microsoft.com/office/drawing/2014/main" id="{0C769BBA-C11C-437C-A57B-E217E0A1A6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988" y="830998"/>
            <a:ext cx="3132008" cy="4778886"/>
          </a:xfrm>
          <a:prstGeom prst="rect">
            <a:avLst/>
          </a:prstGeom>
        </p:spPr>
      </p:pic>
      <p:grpSp>
        <p:nvGrpSpPr>
          <p:cNvPr id="10" name="Group 3">
            <a:extLst>
              <a:ext uri="{FF2B5EF4-FFF2-40B4-BE49-F238E27FC236}">
                <a16:creationId xmlns:a16="http://schemas.microsoft.com/office/drawing/2014/main" id="{D17177B8-2477-4834-A783-71AFB098998F}"/>
              </a:ext>
            </a:extLst>
          </p:cNvPr>
          <p:cNvGrpSpPr/>
          <p:nvPr/>
        </p:nvGrpSpPr>
        <p:grpSpPr>
          <a:xfrm>
            <a:off x="9134245" y="3305079"/>
            <a:ext cx="2448010" cy="2792523"/>
            <a:chOff x="71718" y="1120588"/>
            <a:chExt cx="3048000" cy="4572000"/>
          </a:xfrm>
        </p:grpSpPr>
        <p:grpSp>
          <p:nvGrpSpPr>
            <p:cNvPr id="11" name="Group 13">
              <a:extLst>
                <a:ext uri="{FF2B5EF4-FFF2-40B4-BE49-F238E27FC236}">
                  <a16:creationId xmlns:a16="http://schemas.microsoft.com/office/drawing/2014/main" id="{73918845-EECF-4389-A68D-0090980F0766}"/>
                </a:ext>
              </a:extLst>
            </p:cNvPr>
            <p:cNvGrpSpPr/>
            <p:nvPr/>
          </p:nvGrpSpPr>
          <p:grpSpPr>
            <a:xfrm>
              <a:off x="71718" y="1120588"/>
              <a:ext cx="3048000" cy="4572000"/>
              <a:chOff x="838200" y="1066800"/>
              <a:chExt cx="2438400" cy="3352800"/>
            </a:xfrm>
          </p:grpSpPr>
          <p:sp>
            <p:nvSpPr>
              <p:cNvPr id="13" name="Rounded Rectangle 61">
                <a:extLst>
                  <a:ext uri="{FF2B5EF4-FFF2-40B4-BE49-F238E27FC236}">
                    <a16:creationId xmlns:a16="http://schemas.microsoft.com/office/drawing/2014/main" id="{79DF25C0-70D9-4594-BDFC-E92F81A4E204}"/>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2">
                <a:extLst>
                  <a:ext uri="{FF2B5EF4-FFF2-40B4-BE49-F238E27FC236}">
                    <a16:creationId xmlns:a16="http://schemas.microsoft.com/office/drawing/2014/main" id="{56373C04-ED4D-4CF9-A5BE-337B14F8C13A}"/>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3">
                <a:extLst>
                  <a:ext uri="{FF2B5EF4-FFF2-40B4-BE49-F238E27FC236}">
                    <a16:creationId xmlns:a16="http://schemas.microsoft.com/office/drawing/2014/main" id="{C61DD3FB-820D-4FD1-B17A-8B0E191D6149}"/>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4">
                <a:extLst>
                  <a:ext uri="{FF2B5EF4-FFF2-40B4-BE49-F238E27FC236}">
                    <a16:creationId xmlns:a16="http://schemas.microsoft.com/office/drawing/2014/main" id="{894A8DD7-2883-4508-BAB0-0AFB76691468}"/>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5">
                <a:extLst>
                  <a:ext uri="{FF2B5EF4-FFF2-40B4-BE49-F238E27FC236}">
                    <a16:creationId xmlns:a16="http://schemas.microsoft.com/office/drawing/2014/main" id="{DB8B3E52-94C1-403C-892B-FC2B26877BDA}"/>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onut 6">
                <a:extLst>
                  <a:ext uri="{FF2B5EF4-FFF2-40B4-BE49-F238E27FC236}">
                    <a16:creationId xmlns:a16="http://schemas.microsoft.com/office/drawing/2014/main" id="{655CABD8-D169-47E7-A410-B0CC5311C0A6}"/>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7">
                <a:extLst>
                  <a:ext uri="{FF2B5EF4-FFF2-40B4-BE49-F238E27FC236}">
                    <a16:creationId xmlns:a16="http://schemas.microsoft.com/office/drawing/2014/main" id="{9B19B998-C358-4A7A-BC8F-37754A183350}"/>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Plaque 8">
                <a:extLst>
                  <a:ext uri="{FF2B5EF4-FFF2-40B4-BE49-F238E27FC236}">
                    <a16:creationId xmlns:a16="http://schemas.microsoft.com/office/drawing/2014/main" id="{8F29247F-9C1E-4CB9-90EB-69EE5A1C0EDC}"/>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laque 9">
                <a:extLst>
                  <a:ext uri="{FF2B5EF4-FFF2-40B4-BE49-F238E27FC236}">
                    <a16:creationId xmlns:a16="http://schemas.microsoft.com/office/drawing/2014/main" id="{855BA1D0-B53F-485B-9D4D-9EBD6AB66DCB}"/>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laque 10">
                <a:extLst>
                  <a:ext uri="{FF2B5EF4-FFF2-40B4-BE49-F238E27FC236}">
                    <a16:creationId xmlns:a16="http://schemas.microsoft.com/office/drawing/2014/main" id="{3DA1F143-A591-493A-8160-4F2EF4F25ABD}"/>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54F7BBFD-DA63-4D09-BB81-43CB92570844}"/>
                </a:ext>
              </a:extLst>
            </p:cNvPr>
            <p:cNvSpPr txBox="1"/>
            <p:nvPr/>
          </p:nvSpPr>
          <p:spPr>
            <a:xfrm>
              <a:off x="857929" y="1552420"/>
              <a:ext cx="2237576" cy="3325744"/>
            </a:xfrm>
            <a:prstGeom prst="rect">
              <a:avLst/>
            </a:prstGeom>
            <a:noFill/>
          </p:spPr>
          <p:txBody>
            <a:bodyPr wrap="square" rtlCol="0">
              <a:spAutoFit/>
            </a:bodyPr>
            <a:lstStyle/>
            <a:p>
              <a:pPr algn="ctr"/>
              <a:r>
                <a:rPr lang="en-US" b="1" dirty="0"/>
                <a:t>If we repent and do not harden our hearts, then we can receive a remission of our sins and enter into God’s rest</a:t>
              </a:r>
              <a:endParaRPr lang="en-US" sz="1600"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124371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ircle(in)">
                                      <p:cBhvr>
                                        <p:cTn id="1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5D502DF-E28E-47F9-8923-52D3B4C61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70610" y="742622"/>
            <a:ext cx="2209800" cy="646331"/>
          </a:xfrm>
          <a:prstGeom prst="rect">
            <a:avLst/>
          </a:prstGeom>
          <a:noFill/>
        </p:spPr>
        <p:txBody>
          <a:bodyPr wrap="square" rtlCol="0">
            <a:spAutoFit/>
          </a:bodyPr>
          <a:lstStyle/>
          <a:p>
            <a:pPr algn="ctr"/>
            <a:r>
              <a:rPr lang="en-US" dirty="0">
                <a:solidFill>
                  <a:schemeClr val="bg1"/>
                </a:solidFill>
              </a:rPr>
              <a:t>Effects of the Fall</a:t>
            </a:r>
          </a:p>
          <a:p>
            <a:pPr algn="ctr"/>
            <a:r>
              <a:rPr lang="en-US" dirty="0">
                <a:solidFill>
                  <a:schemeClr val="bg1"/>
                </a:solidFill>
              </a:rPr>
              <a:t>Alma 12:22, 24</a:t>
            </a:r>
          </a:p>
        </p:txBody>
      </p:sp>
      <p:sp>
        <p:nvSpPr>
          <p:cNvPr id="4" name="TextBox 3"/>
          <p:cNvSpPr txBox="1"/>
          <p:nvPr/>
        </p:nvSpPr>
        <p:spPr>
          <a:xfrm>
            <a:off x="3837709" y="685800"/>
            <a:ext cx="3553691" cy="923330"/>
          </a:xfrm>
          <a:prstGeom prst="rect">
            <a:avLst/>
          </a:prstGeom>
          <a:noFill/>
        </p:spPr>
        <p:txBody>
          <a:bodyPr wrap="square" rtlCol="0">
            <a:spAutoFit/>
          </a:bodyPr>
          <a:lstStyle/>
          <a:p>
            <a:pPr algn="ctr"/>
            <a:r>
              <a:rPr lang="en-US" dirty="0">
                <a:solidFill>
                  <a:schemeClr val="bg1"/>
                </a:solidFill>
              </a:rPr>
              <a:t>What God Has Done to Bring About Our Redemption</a:t>
            </a:r>
          </a:p>
          <a:p>
            <a:pPr algn="ctr"/>
            <a:r>
              <a:rPr lang="en-US" dirty="0">
                <a:solidFill>
                  <a:schemeClr val="bg1"/>
                </a:solidFill>
              </a:rPr>
              <a:t>Alma 12:24-25, 28-33</a:t>
            </a:r>
          </a:p>
        </p:txBody>
      </p:sp>
      <p:sp>
        <p:nvSpPr>
          <p:cNvPr id="5" name="TextBox 4"/>
          <p:cNvSpPr txBox="1"/>
          <p:nvPr/>
        </p:nvSpPr>
        <p:spPr>
          <a:xfrm>
            <a:off x="7696199" y="685800"/>
            <a:ext cx="4024745" cy="646331"/>
          </a:xfrm>
          <a:prstGeom prst="rect">
            <a:avLst/>
          </a:prstGeom>
          <a:noFill/>
        </p:spPr>
        <p:txBody>
          <a:bodyPr wrap="square" rtlCol="0">
            <a:spAutoFit/>
          </a:bodyPr>
          <a:lstStyle/>
          <a:p>
            <a:pPr algn="ctr"/>
            <a:r>
              <a:rPr lang="en-US" dirty="0">
                <a:solidFill>
                  <a:schemeClr val="bg1"/>
                </a:solidFill>
              </a:rPr>
              <a:t>What we Must Do to Be Redeemed</a:t>
            </a:r>
          </a:p>
          <a:p>
            <a:pPr algn="ctr"/>
            <a:r>
              <a:rPr lang="en-US" dirty="0">
                <a:solidFill>
                  <a:schemeClr val="bg1"/>
                </a:solidFill>
              </a:rPr>
              <a:t>Alma 12:24, 30, 34, 37</a:t>
            </a:r>
          </a:p>
        </p:txBody>
      </p:sp>
      <p:sp>
        <p:nvSpPr>
          <p:cNvPr id="7" name="Rectangle 6"/>
          <p:cNvSpPr/>
          <p:nvPr/>
        </p:nvSpPr>
        <p:spPr>
          <a:xfrm>
            <a:off x="1638300" y="3767133"/>
            <a:ext cx="8915400" cy="3108543"/>
          </a:xfrm>
          <a:prstGeom prst="rect">
            <a:avLst/>
          </a:prstGeom>
        </p:spPr>
        <p:txBody>
          <a:bodyPr wrap="square">
            <a:spAutoFit/>
          </a:bodyPr>
          <a:lstStyle/>
          <a:p>
            <a:pPr algn="ctr"/>
            <a:r>
              <a:rPr lang="en-US" sz="2800" dirty="0">
                <a:solidFill>
                  <a:schemeClr val="bg1"/>
                </a:solidFill>
              </a:rPr>
              <a:t>How does the Atonement of Jesus Christ allow us to overcome the effects of the Fall? </a:t>
            </a:r>
          </a:p>
          <a:p>
            <a:pPr algn="ctr"/>
            <a:endParaRPr lang="en-US" sz="2800" b="1" dirty="0">
              <a:solidFill>
                <a:schemeClr val="accent5">
                  <a:lumMod val="60000"/>
                  <a:lumOff val="40000"/>
                </a:schemeClr>
              </a:solidFill>
            </a:endParaRPr>
          </a:p>
          <a:p>
            <a:pPr algn="ctr"/>
            <a:r>
              <a:rPr lang="en-US" sz="2800" b="1" dirty="0">
                <a:solidFill>
                  <a:srgbClr val="FFC000"/>
                </a:solidFill>
              </a:rPr>
              <a:t>Because of the Atonement of Jesus Christ, we will all overcome physical death through resurrection. And through the Savior’s Atonement and our repentance, we can return to God from our “lost and fallen” state.</a:t>
            </a:r>
          </a:p>
        </p:txBody>
      </p:sp>
      <p:sp>
        <p:nvSpPr>
          <p:cNvPr id="8" name="TextBox 7"/>
          <p:cNvSpPr txBox="1"/>
          <p:nvPr/>
        </p:nvSpPr>
        <p:spPr>
          <a:xfrm>
            <a:off x="450273" y="1757727"/>
            <a:ext cx="2209800" cy="646331"/>
          </a:xfrm>
          <a:prstGeom prst="rect">
            <a:avLst/>
          </a:prstGeom>
          <a:noFill/>
        </p:spPr>
        <p:txBody>
          <a:bodyPr wrap="square" rtlCol="0">
            <a:spAutoFit/>
          </a:bodyPr>
          <a:lstStyle/>
          <a:p>
            <a:pPr algn="ctr"/>
            <a:r>
              <a:rPr lang="en-US" dirty="0">
                <a:solidFill>
                  <a:srgbClr val="FFFF00"/>
                </a:solidFill>
              </a:rPr>
              <a:t>All mankind became subject to death</a:t>
            </a:r>
          </a:p>
        </p:txBody>
      </p:sp>
      <p:sp>
        <p:nvSpPr>
          <p:cNvPr id="9" name="TextBox 8"/>
          <p:cNvSpPr txBox="1"/>
          <p:nvPr/>
        </p:nvSpPr>
        <p:spPr>
          <a:xfrm>
            <a:off x="4281054" y="1729915"/>
            <a:ext cx="2667000" cy="646331"/>
          </a:xfrm>
          <a:prstGeom prst="rect">
            <a:avLst/>
          </a:prstGeom>
          <a:noFill/>
        </p:spPr>
        <p:txBody>
          <a:bodyPr wrap="square" rtlCol="0">
            <a:spAutoFit/>
          </a:bodyPr>
          <a:lstStyle/>
          <a:p>
            <a:pPr algn="ctr"/>
            <a:r>
              <a:rPr lang="en-US" dirty="0">
                <a:solidFill>
                  <a:srgbClr val="FFFF00"/>
                </a:solidFill>
              </a:rPr>
              <a:t>The plan of salvation—the resurrection of the dead</a:t>
            </a:r>
          </a:p>
        </p:txBody>
      </p:sp>
      <p:sp>
        <p:nvSpPr>
          <p:cNvPr id="10" name="TextBox 9"/>
          <p:cNvSpPr txBox="1"/>
          <p:nvPr/>
        </p:nvSpPr>
        <p:spPr>
          <a:xfrm>
            <a:off x="7997535" y="1434043"/>
            <a:ext cx="3422071" cy="923330"/>
          </a:xfrm>
          <a:prstGeom prst="rect">
            <a:avLst/>
          </a:prstGeom>
          <a:noFill/>
        </p:spPr>
        <p:txBody>
          <a:bodyPr wrap="square" rtlCol="0">
            <a:spAutoFit/>
          </a:bodyPr>
          <a:lstStyle/>
          <a:p>
            <a:pPr algn="ctr"/>
            <a:r>
              <a:rPr lang="en-US" dirty="0">
                <a:solidFill>
                  <a:srgbClr val="FFFF00"/>
                </a:solidFill>
              </a:rPr>
              <a:t>Repent, and harden not your hearts having faith in the Lord and keeping all the commandments</a:t>
            </a:r>
          </a:p>
        </p:txBody>
      </p:sp>
      <p:sp>
        <p:nvSpPr>
          <p:cNvPr id="11" name="TextBox 10"/>
          <p:cNvSpPr txBox="1"/>
          <p:nvPr/>
        </p:nvSpPr>
        <p:spPr>
          <a:xfrm>
            <a:off x="1524000" y="1"/>
            <a:ext cx="9144000" cy="646331"/>
          </a:xfrm>
          <a:prstGeom prst="rect">
            <a:avLst/>
          </a:prstGeom>
          <a:noFill/>
        </p:spPr>
        <p:txBody>
          <a:bodyPr wrap="square" rtlCol="0">
            <a:spAutoFit/>
          </a:bodyPr>
          <a:lstStyle/>
          <a:p>
            <a:pPr algn="ctr"/>
            <a:r>
              <a:rPr lang="en-US" sz="3600" dirty="0">
                <a:solidFill>
                  <a:schemeClr val="bg1"/>
                </a:solidFill>
                <a:latin typeface="Arabic Typesetting" panose="03020402040406030203" pitchFamily="66" charset="-78"/>
                <a:cs typeface="Arabic Typesetting" panose="03020402040406030203" pitchFamily="66" charset="-78"/>
              </a:rPr>
              <a:t>To Answer </a:t>
            </a:r>
            <a:r>
              <a:rPr lang="en-US" sz="3600" dirty="0" err="1">
                <a:solidFill>
                  <a:schemeClr val="bg1"/>
                </a:solidFill>
                <a:latin typeface="Arabic Typesetting" panose="03020402040406030203" pitchFamily="66" charset="-78"/>
                <a:cs typeface="Arabic Typesetting" panose="03020402040406030203" pitchFamily="66" charset="-78"/>
              </a:rPr>
              <a:t>Antionah’s</a:t>
            </a:r>
            <a:r>
              <a:rPr lang="en-US" sz="3600" dirty="0">
                <a:solidFill>
                  <a:schemeClr val="bg1"/>
                </a:solidFill>
                <a:latin typeface="Arabic Typesetting" panose="03020402040406030203" pitchFamily="66" charset="-78"/>
                <a:cs typeface="Arabic Typesetting" panose="03020402040406030203" pitchFamily="66" charset="-78"/>
              </a:rPr>
              <a:t> Questions</a:t>
            </a:r>
          </a:p>
        </p:txBody>
      </p:sp>
      <p:pic>
        <p:nvPicPr>
          <p:cNvPr id="13" name="Picture 12">
            <a:extLst>
              <a:ext uri="{FF2B5EF4-FFF2-40B4-BE49-F238E27FC236}">
                <a16:creationId xmlns:a16="http://schemas.microsoft.com/office/drawing/2014/main" id="{42B9C767-CBA1-49E9-87A1-C896999927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527" y="2439410"/>
            <a:ext cx="1814945" cy="1206938"/>
          </a:xfrm>
          <a:prstGeom prst="rect">
            <a:avLst/>
          </a:prstGeom>
        </p:spPr>
      </p:pic>
      <p:pic>
        <p:nvPicPr>
          <p:cNvPr id="15" name="Picture 14">
            <a:extLst>
              <a:ext uri="{FF2B5EF4-FFF2-40B4-BE49-F238E27FC236}">
                <a16:creationId xmlns:a16="http://schemas.microsoft.com/office/drawing/2014/main" id="{6B171111-4263-4D76-8B7B-82505F22F9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8373" y="2357373"/>
            <a:ext cx="2653145" cy="1509548"/>
          </a:xfrm>
          <a:prstGeom prst="rect">
            <a:avLst/>
          </a:prstGeom>
        </p:spPr>
      </p:pic>
      <p:pic>
        <p:nvPicPr>
          <p:cNvPr id="17" name="Picture 16">
            <a:extLst>
              <a:ext uri="{FF2B5EF4-FFF2-40B4-BE49-F238E27FC236}">
                <a16:creationId xmlns:a16="http://schemas.microsoft.com/office/drawing/2014/main" id="{8998846D-B5A5-4487-BD37-D62DF164CC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6798" y="2376246"/>
            <a:ext cx="2240973" cy="1462235"/>
          </a:xfrm>
          <a:prstGeom prst="rect">
            <a:avLst/>
          </a:prstGeom>
        </p:spPr>
      </p:pic>
    </p:spTree>
    <p:extLst>
      <p:ext uri="{BB962C8B-B14F-4D97-AF65-F5344CB8AC3E}">
        <p14:creationId xmlns:p14="http://schemas.microsoft.com/office/powerpoint/2010/main" val="127408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8"/>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3"/>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9"/>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5"/>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0"/>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7"/>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3"/>
                                        </p:tgtEl>
                                        <p:attrNameLst>
                                          <p:attrName>style.visibility</p:attrName>
                                        </p:attrNameLst>
                                      </p:cBhvr>
                                      <p:to>
                                        <p:strVal val="hidden"/>
                                      </p:to>
                                    </p:set>
                                  </p:childTnLst>
                                </p:cTn>
                              </p:par>
                              <p:par>
                                <p:cTn id="57" presetID="1" presetClass="exit" presetSubtype="0" fill="hold" grpId="0" nodeType="withEffect">
                                  <p:stCondLst>
                                    <p:cond delay="0"/>
                                  </p:stCondLst>
                                  <p:childTnLst>
                                    <p:set>
                                      <p:cBhvr>
                                        <p:cTn id="58" dur="1" fill="hold">
                                          <p:stCondLst>
                                            <p:cond delay="0"/>
                                          </p:stCondLst>
                                        </p:cTn>
                                        <p:tgtEl>
                                          <p:spTgt spid="4"/>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5"/>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7">
                                            <p:txEl>
                                              <p:pRg st="2" end="2"/>
                                            </p:txEl>
                                          </p:spTgt>
                                        </p:tgtEl>
                                        <p:attrNameLst>
                                          <p:attrName>style.visibility</p:attrName>
                                        </p:attrNameLst>
                                      </p:cBhvr>
                                      <p:to>
                                        <p:strVal val="visible"/>
                                      </p:to>
                                    </p:set>
                                    <p:animEffect transition="in" filter="fade">
                                      <p:cBhvr>
                                        <p:cTn id="65" dur="1000"/>
                                        <p:tgtEl>
                                          <p:spTgt spid="7">
                                            <p:txEl>
                                              <p:pRg st="2" end="2"/>
                                            </p:txEl>
                                          </p:spTgt>
                                        </p:tgtEl>
                                      </p:cBhvr>
                                    </p:animEffect>
                                    <p:anim calcmode="lin" valueType="num">
                                      <p:cBhvr>
                                        <p:cTn id="66"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67"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8" grpId="1"/>
      <p:bldP spid="9" grpId="0"/>
      <p:bldP spid="9" grpId="1"/>
      <p:bldP spid="10" grpId="0"/>
      <p:bldP spid="10"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064CD6F-D452-45F4-AC0C-1BEA78D863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extBox 13"/>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Arabic Typesetting" panose="03020402040406030203" pitchFamily="66" charset="-78"/>
                <a:cs typeface="Arabic Typesetting" panose="03020402040406030203" pitchFamily="66" charset="-78"/>
              </a:rPr>
              <a:t>The Purpose of This Life</a:t>
            </a:r>
          </a:p>
        </p:txBody>
      </p:sp>
      <p:sp>
        <p:nvSpPr>
          <p:cNvPr id="15" name="Rectangle 14"/>
          <p:cNvSpPr/>
          <p:nvPr/>
        </p:nvSpPr>
        <p:spPr>
          <a:xfrm>
            <a:off x="2583656" y="997565"/>
            <a:ext cx="5334000" cy="2246769"/>
          </a:xfrm>
          <a:prstGeom prst="rect">
            <a:avLst/>
          </a:prstGeom>
        </p:spPr>
        <p:txBody>
          <a:bodyPr wrap="square">
            <a:spAutoFit/>
          </a:bodyPr>
          <a:lstStyle/>
          <a:p>
            <a:r>
              <a:rPr lang="en-US" sz="2000" dirty="0">
                <a:solidFill>
                  <a:schemeClr val="bg1"/>
                </a:solidFill>
              </a:rPr>
              <a:t>A probationary state--A space (time) granted in which man can repent</a:t>
            </a:r>
          </a:p>
          <a:p>
            <a:endParaRPr lang="en-US" sz="2000" dirty="0">
              <a:solidFill>
                <a:schemeClr val="bg1"/>
              </a:solidFill>
            </a:endParaRPr>
          </a:p>
          <a:p>
            <a:r>
              <a:rPr lang="en-US" sz="2000" dirty="0">
                <a:solidFill>
                  <a:schemeClr val="bg1"/>
                </a:solidFill>
              </a:rPr>
              <a:t>A time to prepare to meet God</a:t>
            </a:r>
          </a:p>
          <a:p>
            <a:endParaRPr lang="en-US" sz="2000" dirty="0">
              <a:solidFill>
                <a:schemeClr val="bg1"/>
              </a:solidFill>
            </a:endParaRPr>
          </a:p>
          <a:p>
            <a:r>
              <a:rPr lang="en-US" sz="2000" dirty="0">
                <a:solidFill>
                  <a:schemeClr val="bg1"/>
                </a:solidFill>
              </a:rPr>
              <a:t>A time to prepare for that endless state which is after resurrection of the dead</a:t>
            </a:r>
          </a:p>
        </p:txBody>
      </p:sp>
      <p:sp>
        <p:nvSpPr>
          <p:cNvPr id="17" name="TextBox 16"/>
          <p:cNvSpPr txBox="1"/>
          <p:nvPr/>
        </p:nvSpPr>
        <p:spPr>
          <a:xfrm>
            <a:off x="221456" y="6488668"/>
            <a:ext cx="5029200" cy="369332"/>
          </a:xfrm>
          <a:prstGeom prst="rect">
            <a:avLst/>
          </a:prstGeom>
          <a:noFill/>
        </p:spPr>
        <p:txBody>
          <a:bodyPr wrap="square" rtlCol="0">
            <a:spAutoFit/>
          </a:bodyPr>
          <a:lstStyle/>
          <a:p>
            <a:r>
              <a:rPr lang="en-US" dirty="0">
                <a:solidFill>
                  <a:schemeClr val="bg1"/>
                </a:solidFill>
              </a:rPr>
              <a:t>Alma 12:24</a:t>
            </a:r>
            <a:endParaRPr lang="en-US" sz="1400" dirty="0">
              <a:solidFill>
                <a:schemeClr val="bg1"/>
              </a:solidFill>
            </a:endParaRPr>
          </a:p>
        </p:txBody>
      </p:sp>
      <p:sp>
        <p:nvSpPr>
          <p:cNvPr id="7" name="Rectangle 6"/>
          <p:cNvSpPr/>
          <p:nvPr/>
        </p:nvSpPr>
        <p:spPr>
          <a:xfrm>
            <a:off x="1786803" y="3939079"/>
            <a:ext cx="8714509" cy="2585323"/>
          </a:xfrm>
          <a:prstGeom prst="rect">
            <a:avLst/>
          </a:prstGeom>
        </p:spPr>
        <p:txBody>
          <a:bodyPr wrap="square">
            <a:spAutoFit/>
          </a:bodyPr>
          <a:lstStyle/>
          <a:p>
            <a:pPr fontAlgn="base"/>
            <a:r>
              <a:rPr lang="en-US" dirty="0">
                <a:solidFill>
                  <a:schemeClr val="bg1"/>
                </a:solidFill>
              </a:rPr>
              <a:t>“The main purpose of earth life is to allow our spirits, which existed before the world was, to be united with our bodies for a time of great opportunity in mortality. The association of the two together has given us the privilege of growing, developing, and maturing as only we can with spirit and body united.</a:t>
            </a:r>
          </a:p>
          <a:p>
            <a:pPr fontAlgn="base"/>
            <a:endParaRPr lang="en-US" dirty="0">
              <a:solidFill>
                <a:schemeClr val="bg1"/>
              </a:solidFill>
            </a:endParaRPr>
          </a:p>
          <a:p>
            <a:pPr fontAlgn="base"/>
            <a:r>
              <a:rPr lang="en-US" dirty="0">
                <a:solidFill>
                  <a:schemeClr val="bg1"/>
                </a:solidFill>
              </a:rPr>
              <a:t> With our bodies, we pass through a certain amount of trial in what is termed a probationary state of our existence. This is a time of learning and testing to prove ourselves worthy of eternal opportunities. It is all part of a divine plan our Father has for His children”</a:t>
            </a:r>
          </a:p>
          <a:p>
            <a:pPr fontAlgn="base"/>
            <a:r>
              <a:rPr lang="en-US" dirty="0">
                <a:solidFill>
                  <a:schemeClr val="bg1"/>
                </a:solidFill>
              </a:rPr>
              <a:t> Elder L. Tom Perry</a:t>
            </a:r>
          </a:p>
        </p:txBody>
      </p:sp>
      <p:pic>
        <p:nvPicPr>
          <p:cNvPr id="9" name="Picture 8" descr="l. tom perry.jpg"/>
          <p:cNvPicPr>
            <a:picLocks noChangeAspect="1"/>
          </p:cNvPicPr>
          <p:nvPr/>
        </p:nvPicPr>
        <p:blipFill>
          <a:blip r:embed="rId3" cstate="print"/>
          <a:stretch>
            <a:fillRect/>
          </a:stretch>
        </p:blipFill>
        <p:spPr>
          <a:xfrm>
            <a:off x="10501312" y="5577959"/>
            <a:ext cx="1095375" cy="1095375"/>
          </a:xfrm>
          <a:prstGeom prst="rect">
            <a:avLst/>
          </a:prstGeom>
        </p:spPr>
      </p:pic>
      <p:pic>
        <p:nvPicPr>
          <p:cNvPr id="4" name="Picture 3">
            <a:extLst>
              <a:ext uri="{FF2B5EF4-FFF2-40B4-BE49-F238E27FC236}">
                <a16:creationId xmlns:a16="http://schemas.microsoft.com/office/drawing/2014/main" id="{C7738EB4-6E63-4489-B2B6-D2E3D20D2B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400" y="592783"/>
            <a:ext cx="2266950" cy="3067050"/>
          </a:xfrm>
          <a:prstGeom prst="rect">
            <a:avLst/>
          </a:prstGeom>
        </p:spPr>
      </p:pic>
      <p:pic>
        <p:nvPicPr>
          <p:cNvPr id="6" name="Picture 5">
            <a:extLst>
              <a:ext uri="{FF2B5EF4-FFF2-40B4-BE49-F238E27FC236}">
                <a16:creationId xmlns:a16="http://schemas.microsoft.com/office/drawing/2014/main" id="{6B1F24A0-043F-49F8-A1DD-F5EDD87EF524}"/>
              </a:ext>
            </a:extLst>
          </p:cNvPr>
          <p:cNvPicPr>
            <a:picLocks noChangeAspect="1"/>
          </p:cNvPicPr>
          <p:nvPr/>
        </p:nvPicPr>
        <p:blipFill>
          <a:blip r:embed="rId5">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96153" y="2364379"/>
            <a:ext cx="1288647" cy="4189965"/>
          </a:xfrm>
          <a:prstGeom prst="rect">
            <a:avLst/>
          </a:prstGeom>
        </p:spPr>
      </p:pic>
    </p:spTree>
    <p:extLst>
      <p:ext uri="{BB962C8B-B14F-4D97-AF65-F5344CB8AC3E}">
        <p14:creationId xmlns:p14="http://schemas.microsoft.com/office/powerpoint/2010/main" val="297730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A2E129-EA7A-404C-BF87-F0CDBE4613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402773" y="2958897"/>
            <a:ext cx="7658100" cy="3416320"/>
          </a:xfrm>
          <a:prstGeom prst="rect">
            <a:avLst/>
          </a:prstGeom>
        </p:spPr>
        <p:txBody>
          <a:bodyPr wrap="square">
            <a:spAutoFit/>
          </a:bodyPr>
          <a:lstStyle/>
          <a:p>
            <a:r>
              <a:rPr lang="en-US" sz="2400" dirty="0">
                <a:solidFill>
                  <a:schemeClr val="bg1"/>
                </a:solidFill>
              </a:rPr>
              <a:t>“The aging process is . . . a gift from God, as is death. The eventual death of your mortal body is essential to God’s great plan of happiness. Why? </a:t>
            </a:r>
          </a:p>
          <a:p>
            <a:endParaRPr lang="en-US" sz="2400" dirty="0">
              <a:solidFill>
                <a:schemeClr val="bg1"/>
              </a:solidFill>
            </a:endParaRPr>
          </a:p>
          <a:p>
            <a:r>
              <a:rPr lang="en-US" sz="2400" dirty="0">
                <a:solidFill>
                  <a:schemeClr val="bg1"/>
                </a:solidFill>
              </a:rPr>
              <a:t>Because death will allow your spirit to return home to Him. From an eternal perspective, </a:t>
            </a:r>
          </a:p>
          <a:p>
            <a:r>
              <a:rPr lang="en-US" sz="2400" dirty="0">
                <a:solidFill>
                  <a:schemeClr val="bg1"/>
                </a:solidFill>
              </a:rPr>
              <a:t>death is only premature for those who are not prepared to meet God.” </a:t>
            </a:r>
          </a:p>
          <a:p>
            <a:r>
              <a:rPr lang="en-US" sz="2400" dirty="0">
                <a:solidFill>
                  <a:schemeClr val="bg1"/>
                </a:solidFill>
              </a:rPr>
              <a:t>Elder Russell M. Nelson</a:t>
            </a:r>
          </a:p>
        </p:txBody>
      </p:sp>
      <p:sp>
        <p:nvSpPr>
          <p:cNvPr id="4" name="TextBox 3"/>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Arabic Typesetting" panose="03020402040406030203" pitchFamily="66" charset="-78"/>
                <a:cs typeface="Arabic Typesetting" panose="03020402040406030203" pitchFamily="66" charset="-78"/>
              </a:rPr>
              <a:t>Decisions for Eternity</a:t>
            </a:r>
          </a:p>
        </p:txBody>
      </p:sp>
      <p:pic>
        <p:nvPicPr>
          <p:cNvPr id="5" name="Picture 4" descr="russell m. nelson.jpg"/>
          <p:cNvPicPr>
            <a:picLocks noChangeAspect="1"/>
          </p:cNvPicPr>
          <p:nvPr/>
        </p:nvPicPr>
        <p:blipFill>
          <a:blip r:embed="rId3" cstate="print"/>
          <a:stretch>
            <a:fillRect/>
          </a:stretch>
        </p:blipFill>
        <p:spPr>
          <a:xfrm>
            <a:off x="10086109" y="4537308"/>
            <a:ext cx="1676400" cy="2095500"/>
          </a:xfrm>
          <a:prstGeom prst="rect">
            <a:avLst/>
          </a:prstGeom>
        </p:spPr>
      </p:pic>
      <p:pic>
        <p:nvPicPr>
          <p:cNvPr id="8" name="Picture 7">
            <a:extLst>
              <a:ext uri="{FF2B5EF4-FFF2-40B4-BE49-F238E27FC236}">
                <a16:creationId xmlns:a16="http://schemas.microsoft.com/office/drawing/2014/main" id="{9DB1E8B4-359B-40A8-B618-2F81A282DA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2300" y="675889"/>
            <a:ext cx="5753100" cy="1800225"/>
          </a:xfrm>
          <a:prstGeom prst="rect">
            <a:avLst/>
          </a:prstGeom>
        </p:spPr>
      </p:pic>
    </p:spTree>
    <p:extLst>
      <p:ext uri="{BB962C8B-B14F-4D97-AF65-F5344CB8AC3E}">
        <p14:creationId xmlns:p14="http://schemas.microsoft.com/office/powerpoint/2010/main" val="96214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983E90-8ED7-4963-85B2-1576FBFE88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extBox 13"/>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Arabic Typesetting" panose="03020402040406030203" pitchFamily="66" charset="-78"/>
                <a:cs typeface="Arabic Typesetting" panose="03020402040406030203" pitchFamily="66" charset="-78"/>
              </a:rPr>
              <a:t>Entering Into My Rest</a:t>
            </a:r>
          </a:p>
        </p:txBody>
      </p:sp>
      <p:sp>
        <p:nvSpPr>
          <p:cNvPr id="15" name="Rectangle 14"/>
          <p:cNvSpPr/>
          <p:nvPr/>
        </p:nvSpPr>
        <p:spPr>
          <a:xfrm>
            <a:off x="1872349" y="1317756"/>
            <a:ext cx="4572000" cy="2554545"/>
          </a:xfrm>
          <a:prstGeom prst="rect">
            <a:avLst/>
          </a:prstGeom>
        </p:spPr>
        <p:txBody>
          <a:bodyPr>
            <a:spAutoFit/>
          </a:bodyPr>
          <a:lstStyle/>
          <a:p>
            <a:r>
              <a:rPr lang="en-US" sz="2000" dirty="0">
                <a:solidFill>
                  <a:schemeClr val="bg1"/>
                </a:solidFill>
              </a:rPr>
              <a:t>“A person enters into the rest of God when he enters into the personal presence of the Lord or encounters the fulness of the Glory of God. The rest of God is also that which one enters when one has lived a faithful life and is received into paradise in the </a:t>
            </a:r>
            <a:r>
              <a:rPr lang="en-US" sz="2000" dirty="0" err="1">
                <a:solidFill>
                  <a:schemeClr val="bg1"/>
                </a:solidFill>
              </a:rPr>
              <a:t>postmortal</a:t>
            </a:r>
            <a:r>
              <a:rPr lang="en-US" sz="2000" dirty="0">
                <a:solidFill>
                  <a:schemeClr val="bg1"/>
                </a:solidFill>
              </a:rPr>
              <a:t> spirit world. </a:t>
            </a:r>
          </a:p>
        </p:txBody>
      </p:sp>
      <p:sp>
        <p:nvSpPr>
          <p:cNvPr id="17" name="TextBox 16"/>
          <p:cNvSpPr txBox="1"/>
          <p:nvPr/>
        </p:nvSpPr>
        <p:spPr>
          <a:xfrm>
            <a:off x="152401" y="6486701"/>
            <a:ext cx="5029200" cy="369332"/>
          </a:xfrm>
          <a:prstGeom prst="rect">
            <a:avLst/>
          </a:prstGeom>
          <a:noFill/>
        </p:spPr>
        <p:txBody>
          <a:bodyPr wrap="square" rtlCol="0">
            <a:spAutoFit/>
          </a:bodyPr>
          <a:lstStyle/>
          <a:p>
            <a:r>
              <a:rPr lang="en-US" dirty="0">
                <a:solidFill>
                  <a:schemeClr val="bg1"/>
                </a:solidFill>
              </a:rPr>
              <a:t>Alma 12:34</a:t>
            </a:r>
            <a:endParaRPr lang="en-US" sz="1400" dirty="0">
              <a:solidFill>
                <a:schemeClr val="bg1"/>
              </a:solidFill>
            </a:endParaRPr>
          </a:p>
        </p:txBody>
      </p:sp>
      <p:pic>
        <p:nvPicPr>
          <p:cNvPr id="8" name="Picture 7" descr="Joseph Fielding Smith.jpg"/>
          <p:cNvPicPr>
            <a:picLocks noChangeAspect="1"/>
          </p:cNvPicPr>
          <p:nvPr/>
        </p:nvPicPr>
        <p:blipFill>
          <a:blip r:embed="rId3" cstate="print"/>
          <a:stretch>
            <a:fillRect/>
          </a:stretch>
        </p:blipFill>
        <p:spPr>
          <a:xfrm>
            <a:off x="356263" y="289199"/>
            <a:ext cx="1159823" cy="1463401"/>
          </a:xfrm>
          <a:prstGeom prst="rect">
            <a:avLst/>
          </a:prstGeom>
        </p:spPr>
      </p:pic>
      <p:sp>
        <p:nvSpPr>
          <p:cNvPr id="2" name="Rectangle 1">
            <a:extLst>
              <a:ext uri="{FF2B5EF4-FFF2-40B4-BE49-F238E27FC236}">
                <a16:creationId xmlns:a16="http://schemas.microsoft.com/office/drawing/2014/main" id="{AEE9830F-4947-4498-8A85-5B0CB5EC95B5}"/>
              </a:ext>
            </a:extLst>
          </p:cNvPr>
          <p:cNvSpPr/>
          <p:nvPr/>
        </p:nvSpPr>
        <p:spPr>
          <a:xfrm>
            <a:off x="5611091" y="4395654"/>
            <a:ext cx="6096000" cy="1938992"/>
          </a:xfrm>
          <a:prstGeom prst="rect">
            <a:avLst/>
          </a:prstGeom>
        </p:spPr>
        <p:txBody>
          <a:bodyPr>
            <a:spAutoFit/>
          </a:bodyPr>
          <a:lstStyle/>
          <a:p>
            <a:r>
              <a:rPr lang="en-US" sz="2000" dirty="0">
                <a:solidFill>
                  <a:schemeClr val="bg1"/>
                </a:solidFill>
              </a:rPr>
              <a:t>“In the ultimate sense, to enter the rest of the Lord is to enter into what some scriptures call the Church of the Firstborn, the Church of the exalted, that organization beyond the veil whose membership is composed of those who have received the promise of eternal life.”</a:t>
            </a:r>
          </a:p>
          <a:p>
            <a:r>
              <a:rPr lang="en-US" sz="2000" dirty="0">
                <a:solidFill>
                  <a:schemeClr val="bg1"/>
                </a:solidFill>
              </a:rPr>
              <a:t>Joseph Fielding Smith</a:t>
            </a:r>
          </a:p>
        </p:txBody>
      </p:sp>
      <p:pic>
        <p:nvPicPr>
          <p:cNvPr id="5" name="Picture 4">
            <a:extLst>
              <a:ext uri="{FF2B5EF4-FFF2-40B4-BE49-F238E27FC236}">
                <a16:creationId xmlns:a16="http://schemas.microsoft.com/office/drawing/2014/main" id="{BC724496-F312-4199-BC59-ECB3EBF399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4494" y="688209"/>
            <a:ext cx="3647642" cy="3647642"/>
          </a:xfrm>
          <a:prstGeom prst="rect">
            <a:avLst/>
          </a:prstGeom>
        </p:spPr>
      </p:pic>
    </p:spTree>
    <p:extLst>
      <p:ext uri="{BB962C8B-B14F-4D97-AF65-F5344CB8AC3E}">
        <p14:creationId xmlns:p14="http://schemas.microsoft.com/office/powerpoint/2010/main" val="41347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3E149E-685A-4E4B-833D-CF9993B0B9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 y="1225690"/>
            <a:ext cx="8915400" cy="5078313"/>
          </a:xfrm>
          <a:prstGeom prst="rect">
            <a:avLst/>
          </a:prstGeom>
        </p:spPr>
        <p:txBody>
          <a:bodyPr wrap="square">
            <a:spAutoFit/>
          </a:bodyPr>
          <a:lstStyle/>
          <a:p>
            <a:pPr fontAlgn="base"/>
            <a:r>
              <a:rPr lang="en-US" dirty="0">
                <a:solidFill>
                  <a:schemeClr val="bg1"/>
                </a:solidFill>
              </a:rPr>
              <a:t>	   Speaking to teachers of youth:</a:t>
            </a:r>
          </a:p>
          <a:p>
            <a:pPr fontAlgn="base"/>
            <a:endParaRPr lang="en-US" dirty="0">
              <a:solidFill>
                <a:schemeClr val="bg1"/>
              </a:solidFill>
            </a:endParaRPr>
          </a:p>
          <a:p>
            <a:pPr fontAlgn="base"/>
            <a:r>
              <a:rPr lang="en-US" dirty="0">
                <a:solidFill>
                  <a:schemeClr val="bg1"/>
                </a:solidFill>
              </a:rPr>
              <a:t>“Young people wonder ‘why?’—Why are we commanded </a:t>
            </a:r>
          </a:p>
          <a:p>
            <a:pPr fontAlgn="base"/>
            <a:r>
              <a:rPr lang="en-US" i="1" dirty="0">
                <a:solidFill>
                  <a:schemeClr val="bg1"/>
                </a:solidFill>
              </a:rPr>
              <a:t>to do</a:t>
            </a:r>
            <a:r>
              <a:rPr lang="en-US" dirty="0">
                <a:solidFill>
                  <a:schemeClr val="bg1"/>
                </a:solidFill>
              </a:rPr>
              <a:t> some things, and why we are commanded </a:t>
            </a:r>
            <a:r>
              <a:rPr lang="en-US" i="1" dirty="0">
                <a:solidFill>
                  <a:schemeClr val="bg1"/>
                </a:solidFill>
              </a:rPr>
              <a:t>not</a:t>
            </a:r>
            <a:r>
              <a:rPr lang="en-US" dirty="0">
                <a:solidFill>
                  <a:schemeClr val="bg1"/>
                </a:solidFill>
              </a:rPr>
              <a:t> to do </a:t>
            </a:r>
          </a:p>
          <a:p>
            <a:pPr fontAlgn="base"/>
            <a:r>
              <a:rPr lang="en-US" dirty="0">
                <a:solidFill>
                  <a:schemeClr val="bg1"/>
                </a:solidFill>
              </a:rPr>
              <a:t>other things? A knowledge of the plan of happiness, even </a:t>
            </a:r>
          </a:p>
          <a:p>
            <a:pPr fontAlgn="base"/>
            <a:r>
              <a:rPr lang="en-US" dirty="0">
                <a:solidFill>
                  <a:schemeClr val="bg1"/>
                </a:solidFill>
              </a:rPr>
              <a:t>in outline form, can give young minds a ‘why.’ …</a:t>
            </a:r>
          </a:p>
          <a:p>
            <a:pPr fontAlgn="base"/>
            <a:endParaRPr lang="en-US" dirty="0">
              <a:solidFill>
                <a:schemeClr val="bg1"/>
              </a:solidFill>
            </a:endParaRPr>
          </a:p>
          <a:p>
            <a:pPr fontAlgn="base"/>
            <a:r>
              <a:rPr lang="en-US" dirty="0">
                <a:solidFill>
                  <a:schemeClr val="bg1"/>
                </a:solidFill>
              </a:rPr>
              <a:t>“Most of the difficult questions we face in the Church right now, and we could list them—abortion and all the rest of them, all of the challenges of who holds the priesthood and who does not—cannot be answered without some knowledge of the plan as a background.</a:t>
            </a:r>
          </a:p>
          <a:p>
            <a:pPr fontAlgn="base"/>
            <a:endParaRPr lang="en-US" dirty="0">
              <a:solidFill>
                <a:schemeClr val="bg1"/>
              </a:solidFill>
            </a:endParaRPr>
          </a:p>
          <a:p>
            <a:pPr fontAlgn="base"/>
            <a:r>
              <a:rPr lang="en-US" dirty="0">
                <a:solidFill>
                  <a:schemeClr val="bg1"/>
                </a:solidFill>
              </a:rPr>
              <a:t>“Alma said this, and this is, I think of late, my favorite scripture, although I change now and again: ‘God gave unto them </a:t>
            </a:r>
            <a:r>
              <a:rPr lang="en-US" i="1" dirty="0">
                <a:solidFill>
                  <a:schemeClr val="bg1"/>
                </a:solidFill>
              </a:rPr>
              <a:t>commandments, after</a:t>
            </a:r>
            <a:r>
              <a:rPr lang="en-US" dirty="0">
                <a:solidFill>
                  <a:schemeClr val="bg1"/>
                </a:solidFill>
              </a:rPr>
              <a:t> having made known unto them the </a:t>
            </a:r>
            <a:r>
              <a:rPr lang="en-US" i="1" dirty="0">
                <a:solidFill>
                  <a:schemeClr val="bg1"/>
                </a:solidFill>
              </a:rPr>
              <a:t>plan of redemption</a:t>
            </a:r>
            <a:r>
              <a:rPr lang="en-US" dirty="0">
                <a:solidFill>
                  <a:schemeClr val="bg1"/>
                </a:solidFill>
              </a:rPr>
              <a:t>’ (Alma 12:32; emphasis added). …</a:t>
            </a:r>
          </a:p>
          <a:p>
            <a:pPr fontAlgn="base"/>
            <a:endParaRPr lang="en-US" dirty="0">
              <a:solidFill>
                <a:schemeClr val="bg1"/>
              </a:solidFill>
            </a:endParaRPr>
          </a:p>
          <a:p>
            <a:pPr fontAlgn="base"/>
            <a:r>
              <a:rPr lang="en-US" dirty="0">
                <a:solidFill>
                  <a:schemeClr val="bg1"/>
                </a:solidFill>
              </a:rPr>
              <a:t>“… If you are trying to give [students] a ‘why,’ follow that pattern: ‘God gave unto them commandments, </a:t>
            </a:r>
            <a:r>
              <a:rPr lang="en-US" i="1" dirty="0">
                <a:solidFill>
                  <a:schemeClr val="bg1"/>
                </a:solidFill>
              </a:rPr>
              <a:t>after</a:t>
            </a:r>
            <a:r>
              <a:rPr lang="en-US" dirty="0">
                <a:solidFill>
                  <a:schemeClr val="bg1"/>
                </a:solidFill>
              </a:rPr>
              <a:t> having made known unto them the plan of redemption” </a:t>
            </a:r>
          </a:p>
          <a:p>
            <a:pPr fontAlgn="base"/>
            <a:r>
              <a:rPr lang="en-US" dirty="0">
                <a:solidFill>
                  <a:schemeClr val="bg1"/>
                </a:solidFill>
              </a:rPr>
              <a:t>President Boyd K. Packer</a:t>
            </a:r>
          </a:p>
        </p:txBody>
      </p:sp>
      <p:sp>
        <p:nvSpPr>
          <p:cNvPr id="4" name="TextBox 3"/>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Arabic Typesetting" panose="03020402040406030203" pitchFamily="66" charset="-78"/>
                <a:cs typeface="Arabic Typesetting" panose="03020402040406030203" pitchFamily="66" charset="-78"/>
              </a:rPr>
              <a:t>Why Keep the Commandments?</a:t>
            </a:r>
          </a:p>
        </p:txBody>
      </p:sp>
      <p:pic>
        <p:nvPicPr>
          <p:cNvPr id="5" name="Picture 4" descr="boyd k. packer.jpg"/>
          <p:cNvPicPr>
            <a:picLocks noChangeAspect="1"/>
          </p:cNvPicPr>
          <p:nvPr/>
        </p:nvPicPr>
        <p:blipFill>
          <a:blip r:embed="rId3" cstate="print"/>
          <a:stretch>
            <a:fillRect/>
          </a:stretch>
        </p:blipFill>
        <p:spPr>
          <a:xfrm>
            <a:off x="304800" y="158889"/>
            <a:ext cx="855970" cy="1066800"/>
          </a:xfrm>
          <a:prstGeom prst="rect">
            <a:avLst/>
          </a:prstGeom>
        </p:spPr>
      </p:pic>
      <p:pic>
        <p:nvPicPr>
          <p:cNvPr id="8" name="Picture 7">
            <a:extLst>
              <a:ext uri="{FF2B5EF4-FFF2-40B4-BE49-F238E27FC236}">
                <a16:creationId xmlns:a16="http://schemas.microsoft.com/office/drawing/2014/main" id="{EA64D3C0-C6B9-4AC8-917A-1AAB621118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7226" y="762000"/>
            <a:ext cx="4250748" cy="2253596"/>
          </a:xfrm>
          <a:prstGeom prst="rect">
            <a:avLst/>
          </a:prstGeom>
        </p:spPr>
      </p:pic>
    </p:spTree>
    <p:extLst>
      <p:ext uri="{BB962C8B-B14F-4D97-AF65-F5344CB8AC3E}">
        <p14:creationId xmlns:p14="http://schemas.microsoft.com/office/powerpoint/2010/main" val="381402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389409-962F-4A03-887C-2C30255229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 y="318656"/>
            <a:ext cx="10529455" cy="4247317"/>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pPr fontAlgn="base"/>
            <a:r>
              <a:rPr lang="en-US" dirty="0" err="1">
                <a:solidFill>
                  <a:schemeClr val="bg1"/>
                </a:solidFill>
              </a:rPr>
              <a:t>Elray</a:t>
            </a:r>
            <a:r>
              <a:rPr lang="en-US" dirty="0">
                <a:solidFill>
                  <a:schemeClr val="bg1"/>
                </a:solidFill>
              </a:rPr>
              <a:t> L. Christiansen Power Over Satan Oct. 1974 General Conf.</a:t>
            </a:r>
          </a:p>
          <a:p>
            <a:pPr fontAlgn="base"/>
            <a:r>
              <a:rPr lang="en-US" b="0" i="0" dirty="0">
                <a:solidFill>
                  <a:schemeClr val="bg1"/>
                </a:solidFill>
                <a:effectLst/>
              </a:rPr>
              <a:t>Henry B. Eyring, </a:t>
            </a:r>
            <a:r>
              <a:rPr lang="en-US" dirty="0">
                <a:solidFill>
                  <a:schemeClr val="bg1"/>
                </a:solidFill>
              </a:rPr>
              <a:t>“The Holy Ghost as Your Companion,”</a:t>
            </a:r>
            <a:r>
              <a:rPr lang="en-US" i="1" dirty="0">
                <a:solidFill>
                  <a:schemeClr val="bg1"/>
                </a:solidFill>
              </a:rPr>
              <a:t> </a:t>
            </a:r>
            <a:r>
              <a:rPr lang="en-US" b="0" i="1" dirty="0">
                <a:solidFill>
                  <a:schemeClr val="bg1"/>
                </a:solidFill>
                <a:effectLst/>
              </a:rPr>
              <a:t>Ensign</a:t>
            </a:r>
            <a:r>
              <a:rPr lang="en-US" b="0" i="0" dirty="0">
                <a:solidFill>
                  <a:schemeClr val="bg1"/>
                </a:solidFill>
                <a:effectLst/>
              </a:rPr>
              <a:t> or </a:t>
            </a:r>
            <a:r>
              <a:rPr lang="en-US" b="0" i="1" dirty="0">
                <a:solidFill>
                  <a:schemeClr val="bg1"/>
                </a:solidFill>
                <a:effectLst/>
              </a:rPr>
              <a:t>Liahona,</a:t>
            </a:r>
            <a:r>
              <a:rPr lang="en-US" b="0" i="0" dirty="0">
                <a:solidFill>
                  <a:schemeClr val="bg1"/>
                </a:solidFill>
                <a:effectLst/>
              </a:rPr>
              <a:t> Nov. 2015, 104, 105</a:t>
            </a:r>
            <a:endParaRPr lang="en-US" dirty="0">
              <a:solidFill>
                <a:schemeClr val="bg1"/>
              </a:solidFill>
            </a:endParaRPr>
          </a:p>
          <a:p>
            <a:pPr fontAlgn="base"/>
            <a:r>
              <a:rPr lang="en-US" dirty="0">
                <a:solidFill>
                  <a:schemeClr val="bg1"/>
                </a:solidFill>
              </a:rPr>
              <a:t>Joseph Smith </a:t>
            </a:r>
            <a:r>
              <a:rPr lang="en-US" i="1" dirty="0">
                <a:solidFill>
                  <a:schemeClr val="bg1"/>
                </a:solidFill>
              </a:rPr>
              <a:t>Teachings</a:t>
            </a:r>
            <a:r>
              <a:rPr lang="en-US" dirty="0">
                <a:solidFill>
                  <a:schemeClr val="bg1"/>
                </a:solidFill>
              </a:rPr>
              <a:t> pg. 181</a:t>
            </a:r>
          </a:p>
          <a:p>
            <a:pPr fontAlgn="base"/>
            <a:r>
              <a:rPr lang="en-US" dirty="0">
                <a:solidFill>
                  <a:schemeClr val="bg1"/>
                </a:solidFill>
              </a:rPr>
              <a:t>Richard G. Scott </a:t>
            </a:r>
            <a:r>
              <a:rPr lang="en-US" i="1" dirty="0">
                <a:solidFill>
                  <a:schemeClr val="bg1"/>
                </a:solidFill>
              </a:rPr>
              <a:t>The Transforming Power of Faith and Character </a:t>
            </a:r>
            <a:r>
              <a:rPr lang="en-US" dirty="0">
                <a:solidFill>
                  <a:schemeClr val="bg1"/>
                </a:solidFill>
              </a:rPr>
              <a:t>Oct. 2010 Gen. Conf.</a:t>
            </a:r>
          </a:p>
          <a:p>
            <a:pPr fontAlgn="base"/>
            <a:r>
              <a:rPr lang="en-US" dirty="0">
                <a:solidFill>
                  <a:schemeClr val="bg1"/>
                </a:solidFill>
              </a:rPr>
              <a:t>David A. Bednar (“Watching with All Perseverance,”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May 2010, 43).</a:t>
            </a:r>
          </a:p>
          <a:p>
            <a:pPr fontAlgn="base"/>
            <a:r>
              <a:rPr lang="en-US" dirty="0">
                <a:solidFill>
                  <a:schemeClr val="bg1"/>
                </a:solidFill>
              </a:rPr>
              <a:t>Joseph Fielding </a:t>
            </a:r>
            <a:r>
              <a:rPr lang="en-US" dirty="0" err="1">
                <a:solidFill>
                  <a:schemeClr val="bg1"/>
                </a:solidFill>
              </a:rPr>
              <a:t>McConkie</a:t>
            </a:r>
            <a:r>
              <a:rPr lang="en-US" dirty="0">
                <a:solidFill>
                  <a:schemeClr val="bg1"/>
                </a:solidFill>
              </a:rPr>
              <a:t> and Robert L. Millet Doctrinal Commentary on the Book of Mormon Vol. 3 pg. 83</a:t>
            </a:r>
          </a:p>
          <a:p>
            <a:pPr fontAlgn="base"/>
            <a:r>
              <a:rPr lang="en-US" dirty="0">
                <a:solidFill>
                  <a:schemeClr val="bg1"/>
                </a:solidFill>
              </a:rPr>
              <a:t>Elder Russell M. Nelson  </a:t>
            </a:r>
            <a:r>
              <a:rPr lang="en-US" i="1" dirty="0">
                <a:solidFill>
                  <a:schemeClr val="bg1"/>
                </a:solidFill>
              </a:rPr>
              <a:t>Decisions for Eternity </a:t>
            </a:r>
            <a:r>
              <a:rPr lang="en-US" dirty="0">
                <a:solidFill>
                  <a:schemeClr val="bg1"/>
                </a:solidFill>
              </a:rPr>
              <a:t>Oct Gen. </a:t>
            </a:r>
            <a:r>
              <a:rPr lang="en-US" dirty="0" err="1">
                <a:solidFill>
                  <a:schemeClr val="bg1"/>
                </a:solidFill>
              </a:rPr>
              <a:t>Conf</a:t>
            </a:r>
            <a:r>
              <a:rPr lang="en-US" dirty="0">
                <a:solidFill>
                  <a:schemeClr val="bg1"/>
                </a:solidFill>
              </a:rPr>
              <a:t> 2013</a:t>
            </a:r>
          </a:p>
          <a:p>
            <a:pPr fontAlgn="base"/>
            <a:r>
              <a:rPr lang="en-US" dirty="0">
                <a:solidFill>
                  <a:schemeClr val="bg1"/>
                </a:solidFill>
              </a:rPr>
              <a:t>Gospel Principles Manual </a:t>
            </a:r>
            <a:r>
              <a:rPr lang="en-US" i="1" dirty="0">
                <a:solidFill>
                  <a:schemeClr val="bg1"/>
                </a:solidFill>
              </a:rPr>
              <a:t>Chapter 46 The Final Judgment </a:t>
            </a:r>
            <a:r>
              <a:rPr lang="en-US" dirty="0">
                <a:solidFill>
                  <a:schemeClr val="bg1"/>
                </a:solidFill>
              </a:rPr>
              <a:t>(</a:t>
            </a:r>
            <a:r>
              <a:rPr lang="en-US" i="1" dirty="0">
                <a:solidFill>
                  <a:schemeClr val="bg1"/>
                </a:solidFill>
              </a:rPr>
              <a:t>Deseret News,</a:t>
            </a:r>
            <a:r>
              <a:rPr lang="en-US" dirty="0">
                <a:solidFill>
                  <a:schemeClr val="bg1"/>
                </a:solidFill>
              </a:rPr>
              <a:t> Mar. 8, 1865, 179).</a:t>
            </a:r>
          </a:p>
          <a:p>
            <a:pPr fontAlgn="base"/>
            <a:r>
              <a:rPr lang="en-US" dirty="0">
                <a:solidFill>
                  <a:schemeClr val="bg1"/>
                </a:solidFill>
              </a:rPr>
              <a:t>Who’s Who in the Book of Mormon Ed J. </a:t>
            </a:r>
            <a:r>
              <a:rPr lang="en-US" dirty="0" err="1">
                <a:solidFill>
                  <a:schemeClr val="bg1"/>
                </a:solidFill>
              </a:rPr>
              <a:t>Pinegar</a:t>
            </a:r>
            <a:r>
              <a:rPr lang="en-US" dirty="0">
                <a:solidFill>
                  <a:schemeClr val="bg1"/>
                </a:solidFill>
              </a:rPr>
              <a:t> and Richard J. Allen pg. 28</a:t>
            </a:r>
          </a:p>
          <a:p>
            <a:pPr fontAlgn="base"/>
            <a:r>
              <a:rPr lang="en-US" dirty="0">
                <a:solidFill>
                  <a:schemeClr val="bg1"/>
                </a:solidFill>
              </a:rPr>
              <a:t>Elder L. Tom Perry (“Proclaim My Gospel from Land to Land,” </a:t>
            </a:r>
            <a:r>
              <a:rPr lang="en-US" i="1" dirty="0">
                <a:solidFill>
                  <a:schemeClr val="bg1"/>
                </a:solidFill>
              </a:rPr>
              <a:t>Ensign,</a:t>
            </a:r>
            <a:r>
              <a:rPr lang="en-US" dirty="0">
                <a:solidFill>
                  <a:schemeClr val="bg1"/>
                </a:solidFill>
              </a:rPr>
              <a:t> May 1989, 14).</a:t>
            </a:r>
          </a:p>
          <a:p>
            <a:pPr fontAlgn="base"/>
            <a:r>
              <a:rPr lang="en-US" dirty="0">
                <a:solidFill>
                  <a:schemeClr val="bg1"/>
                </a:solidFill>
              </a:rPr>
              <a:t>President Boyd K. Packer (“The Great Plan of Happiness” [address to CES religious educators, Aug. 10, 1993], si.lds.org).</a:t>
            </a:r>
          </a:p>
          <a:p>
            <a:pPr fontAlgn="base"/>
            <a:r>
              <a:rPr lang="en-US" dirty="0">
                <a:solidFill>
                  <a:schemeClr val="bg1"/>
                </a:solidFill>
              </a:rPr>
              <a:t>Joseph Fielding Smith </a:t>
            </a:r>
            <a:r>
              <a:rPr lang="en-US" i="1" dirty="0">
                <a:solidFill>
                  <a:schemeClr val="bg1"/>
                </a:solidFill>
              </a:rPr>
              <a:t>Gospel Doctrine </a:t>
            </a:r>
            <a:r>
              <a:rPr lang="en-US" dirty="0">
                <a:solidFill>
                  <a:schemeClr val="bg1"/>
                </a:solidFill>
              </a:rPr>
              <a:t>pg. 58, 126</a:t>
            </a:r>
          </a:p>
        </p:txBody>
      </p:sp>
      <p:sp>
        <p:nvSpPr>
          <p:cNvPr id="10" name="Footer Placeholder 14">
            <a:extLst>
              <a:ext uri="{FF2B5EF4-FFF2-40B4-BE49-F238E27FC236}">
                <a16:creationId xmlns:a16="http://schemas.microsoft.com/office/drawing/2014/main" id="{5AAE91B5-1B59-44FA-B781-86004B3FA050}"/>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548513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11476A76-E469-420E-BE1F-103D7285B8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6200" y="6432054"/>
            <a:ext cx="1905000" cy="369332"/>
          </a:xfrm>
          <a:prstGeom prst="rect">
            <a:avLst/>
          </a:prstGeom>
          <a:noFill/>
        </p:spPr>
        <p:txBody>
          <a:bodyPr wrap="square" rtlCol="0">
            <a:spAutoFit/>
          </a:bodyPr>
          <a:lstStyle/>
          <a:p>
            <a:r>
              <a:rPr lang="en-US" dirty="0">
                <a:solidFill>
                  <a:schemeClr val="bg1"/>
                </a:solidFill>
              </a:rPr>
              <a:t>Alma 12:1-7</a:t>
            </a:r>
          </a:p>
        </p:txBody>
      </p:sp>
      <p:sp>
        <p:nvSpPr>
          <p:cNvPr id="6" name="TextBox 5"/>
          <p:cNvSpPr txBox="1"/>
          <p:nvPr/>
        </p:nvSpPr>
        <p:spPr>
          <a:xfrm>
            <a:off x="1524000" y="0"/>
            <a:ext cx="9144000" cy="1107996"/>
          </a:xfrm>
          <a:prstGeom prst="rect">
            <a:avLst/>
          </a:prstGeom>
          <a:noFill/>
        </p:spPr>
        <p:txBody>
          <a:bodyPr wrap="square" rtlCol="0">
            <a:spAutoFit/>
          </a:bodyPr>
          <a:lstStyle/>
          <a:p>
            <a:pPr algn="ctr"/>
            <a:r>
              <a:rPr lang="en-US" sz="6600" dirty="0" err="1">
                <a:solidFill>
                  <a:schemeClr val="bg1"/>
                </a:solidFill>
                <a:latin typeface="Arabic Typesetting" panose="03020402040406030203" pitchFamily="66" charset="-78"/>
                <a:cs typeface="Arabic Typesetting" panose="03020402040406030203" pitchFamily="66" charset="-78"/>
              </a:rPr>
              <a:t>Zeezrom’s</a:t>
            </a:r>
            <a:r>
              <a:rPr lang="en-US" sz="6600" dirty="0">
                <a:solidFill>
                  <a:schemeClr val="bg1"/>
                </a:solidFill>
                <a:latin typeface="Arabic Typesetting" panose="03020402040406030203" pitchFamily="66" charset="-78"/>
                <a:cs typeface="Arabic Typesetting" panose="03020402040406030203" pitchFamily="66" charset="-78"/>
              </a:rPr>
              <a:t> Intentions</a:t>
            </a:r>
          </a:p>
        </p:txBody>
      </p:sp>
      <p:sp>
        <p:nvSpPr>
          <p:cNvPr id="7" name="TextBox 6"/>
          <p:cNvSpPr txBox="1"/>
          <p:nvPr/>
        </p:nvSpPr>
        <p:spPr>
          <a:xfrm>
            <a:off x="401782" y="1219200"/>
            <a:ext cx="7523018" cy="1938992"/>
          </a:xfrm>
          <a:prstGeom prst="rect">
            <a:avLst/>
          </a:prstGeom>
          <a:noFill/>
        </p:spPr>
        <p:txBody>
          <a:bodyPr wrap="square" rtlCol="0">
            <a:spAutoFit/>
          </a:bodyPr>
          <a:lstStyle/>
          <a:p>
            <a:pPr fontAlgn="base"/>
            <a:r>
              <a:rPr lang="en-US" sz="2400" dirty="0">
                <a:solidFill>
                  <a:srgbClr val="FFFF00"/>
                </a:solidFill>
              </a:rPr>
              <a:t>Whose plan was </a:t>
            </a:r>
            <a:r>
              <a:rPr lang="en-US" sz="2400" dirty="0" err="1">
                <a:solidFill>
                  <a:srgbClr val="FFFF00"/>
                </a:solidFill>
              </a:rPr>
              <a:t>Zeezrom</a:t>
            </a:r>
            <a:r>
              <a:rPr lang="en-US" sz="2400" dirty="0">
                <a:solidFill>
                  <a:srgbClr val="FFFF00"/>
                </a:solidFill>
              </a:rPr>
              <a:t> following?</a:t>
            </a:r>
          </a:p>
          <a:p>
            <a:pPr fontAlgn="base"/>
            <a:endParaRPr lang="en-US" sz="2400" dirty="0">
              <a:solidFill>
                <a:srgbClr val="FFFF00"/>
              </a:solidFill>
            </a:endParaRPr>
          </a:p>
          <a:p>
            <a:pPr fontAlgn="base"/>
            <a:r>
              <a:rPr lang="en-US" sz="2400" dirty="0">
                <a:solidFill>
                  <a:srgbClr val="FFFF00"/>
                </a:solidFill>
              </a:rPr>
              <a:t>What did Alma say were the devil’s intentions?</a:t>
            </a:r>
          </a:p>
          <a:p>
            <a:pPr fontAlgn="base"/>
            <a:endParaRPr lang="en-US" sz="2400" dirty="0">
              <a:solidFill>
                <a:srgbClr val="FFFF00"/>
              </a:solidFill>
            </a:endParaRPr>
          </a:p>
          <a:p>
            <a:pPr fontAlgn="base"/>
            <a:r>
              <a:rPr lang="en-US" sz="2400" dirty="0">
                <a:solidFill>
                  <a:srgbClr val="FFFF00"/>
                </a:solidFill>
              </a:rPr>
              <a:t>What enabled Alma to see through this plan?</a:t>
            </a:r>
          </a:p>
        </p:txBody>
      </p:sp>
      <p:sp>
        <p:nvSpPr>
          <p:cNvPr id="8" name="TextBox 7"/>
          <p:cNvSpPr txBox="1"/>
          <p:nvPr/>
        </p:nvSpPr>
        <p:spPr>
          <a:xfrm>
            <a:off x="4419600" y="3200400"/>
            <a:ext cx="5715000" cy="3416320"/>
          </a:xfrm>
          <a:prstGeom prst="rect">
            <a:avLst/>
          </a:prstGeom>
          <a:noFill/>
        </p:spPr>
        <p:txBody>
          <a:bodyPr wrap="square" rtlCol="0">
            <a:spAutoFit/>
          </a:bodyPr>
          <a:lstStyle/>
          <a:p>
            <a:pPr fontAlgn="base"/>
            <a:r>
              <a:rPr lang="en-US" dirty="0">
                <a:solidFill>
                  <a:schemeClr val="bg1"/>
                </a:solidFill>
              </a:rPr>
              <a:t>“When the great council was held in heaven, in which all of us were involved, the Father presented his plan for peopling the earth, and for the salvation of man. Lucifer wanted to amend the plan. He proposed to destroy the agency of man and to save all mankind, that not one soul would be lost. This he would accomplish through outright force and coercion, denying all persons the right of choice.</a:t>
            </a:r>
          </a:p>
          <a:p>
            <a:pPr fontAlgn="base"/>
            <a:r>
              <a:rPr lang="en-US" dirty="0">
                <a:solidFill>
                  <a:schemeClr val="bg1"/>
                </a:solidFill>
              </a:rPr>
              <a:t>Satan’s proposal of compulsion was rejected by </a:t>
            </a:r>
          </a:p>
          <a:p>
            <a:pPr fontAlgn="base"/>
            <a:r>
              <a:rPr lang="en-US" dirty="0">
                <a:solidFill>
                  <a:schemeClr val="bg1"/>
                </a:solidFill>
              </a:rPr>
              <a:t>the Father, and Lucifer “was angry, and kept not </a:t>
            </a:r>
          </a:p>
          <a:p>
            <a:pPr fontAlgn="base"/>
            <a:r>
              <a:rPr lang="en-US" dirty="0">
                <a:solidFill>
                  <a:schemeClr val="bg1"/>
                </a:solidFill>
              </a:rPr>
              <a:t>his first estate; and, … many followed after him.”</a:t>
            </a:r>
          </a:p>
          <a:p>
            <a:pPr fontAlgn="base"/>
            <a:r>
              <a:rPr lang="en-US" dirty="0">
                <a:solidFill>
                  <a:schemeClr val="bg1"/>
                </a:solidFill>
              </a:rPr>
              <a:t>(Abr. 3:28.)</a:t>
            </a:r>
          </a:p>
          <a:p>
            <a:pPr fontAlgn="base"/>
            <a:r>
              <a:rPr lang="en-US" dirty="0" err="1">
                <a:solidFill>
                  <a:schemeClr val="bg1"/>
                </a:solidFill>
              </a:rPr>
              <a:t>Elray</a:t>
            </a:r>
            <a:r>
              <a:rPr lang="en-US" dirty="0">
                <a:solidFill>
                  <a:schemeClr val="bg1"/>
                </a:solidFill>
              </a:rPr>
              <a:t> L. Christiansen</a:t>
            </a:r>
          </a:p>
        </p:txBody>
      </p:sp>
      <p:grpSp>
        <p:nvGrpSpPr>
          <p:cNvPr id="9" name="Group 8"/>
          <p:cNvGrpSpPr/>
          <p:nvPr/>
        </p:nvGrpSpPr>
        <p:grpSpPr>
          <a:xfrm>
            <a:off x="2057400" y="3385494"/>
            <a:ext cx="1664750" cy="3180764"/>
            <a:chOff x="2466951" y="914400"/>
            <a:chExt cx="1893350" cy="3617540"/>
          </a:xfrm>
        </p:grpSpPr>
        <p:sp>
          <p:nvSpPr>
            <p:cNvPr id="10" name="Cloud 9"/>
            <p:cNvSpPr/>
            <p:nvPr/>
          </p:nvSpPr>
          <p:spPr>
            <a:xfrm>
              <a:off x="2895600" y="1600200"/>
              <a:ext cx="228600" cy="5334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loud 10"/>
            <p:cNvSpPr/>
            <p:nvPr/>
          </p:nvSpPr>
          <p:spPr>
            <a:xfrm>
              <a:off x="3657600" y="1524000"/>
              <a:ext cx="228600" cy="5334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9600041">
              <a:off x="2466951" y="2731929"/>
              <a:ext cx="598406" cy="28306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032814">
              <a:off x="3761895" y="2733561"/>
              <a:ext cx="598406" cy="28306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753374" flipH="1">
              <a:off x="2751615" y="1871065"/>
              <a:ext cx="457349" cy="1090184"/>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9846626">
              <a:off x="3589815" y="1871065"/>
              <a:ext cx="457349" cy="1090184"/>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20950279">
              <a:off x="3000640" y="4167109"/>
              <a:ext cx="591263" cy="363061"/>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946972">
              <a:off x="3404043" y="4168879"/>
              <a:ext cx="591263" cy="363061"/>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2895600" y="2057400"/>
              <a:ext cx="1090635" cy="2286000"/>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a:off x="2895600" y="1676400"/>
              <a:ext cx="1038968" cy="2133600"/>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200400" y="1981200"/>
              <a:ext cx="384930" cy="36654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oon 20"/>
            <p:cNvSpPr/>
            <p:nvPr/>
          </p:nvSpPr>
          <p:spPr>
            <a:xfrm rot="463348">
              <a:off x="3272137" y="2067987"/>
              <a:ext cx="300152" cy="2112426"/>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oon 21"/>
            <p:cNvSpPr/>
            <p:nvPr/>
          </p:nvSpPr>
          <p:spPr>
            <a:xfrm rot="10991834">
              <a:off x="3563875" y="2140327"/>
              <a:ext cx="300152" cy="2112426"/>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582184">
              <a:off x="3308344" y="2128164"/>
              <a:ext cx="457349" cy="2092182"/>
            </a:xfrm>
            <a:prstGeom prst="trapezoid">
              <a:avLst>
                <a:gd name="adj" fmla="val 3296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95"/>
            <p:cNvGrpSpPr/>
            <p:nvPr/>
          </p:nvGrpSpPr>
          <p:grpSpPr>
            <a:xfrm>
              <a:off x="3581400" y="2057400"/>
              <a:ext cx="228600" cy="250371"/>
              <a:chOff x="1447800" y="4343400"/>
              <a:chExt cx="914400" cy="979714"/>
            </a:xfrm>
          </p:grpSpPr>
          <p:sp>
            <p:nvSpPr>
              <p:cNvPr id="28" name="Oval 27"/>
              <p:cNvSpPr/>
              <p:nvPr/>
            </p:nvSpPr>
            <p:spPr>
              <a:xfrm>
                <a:off x="1447800" y="4343400"/>
                <a:ext cx="914400" cy="979714"/>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Quad Arrow Callout 28"/>
              <p:cNvSpPr/>
              <p:nvPr/>
            </p:nvSpPr>
            <p:spPr>
              <a:xfrm>
                <a:off x="1524000" y="4419600"/>
                <a:ext cx="762000" cy="838200"/>
              </a:xfrm>
              <a:prstGeom prst="quadArrowCallout">
                <a:avLst>
                  <a:gd name="adj1" fmla="val 16091"/>
                  <a:gd name="adj2" fmla="val 18515"/>
                  <a:gd name="adj3" fmla="val 18515"/>
                  <a:gd name="adj4" fmla="val 481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Oval 24"/>
            <p:cNvSpPr/>
            <p:nvPr/>
          </p:nvSpPr>
          <p:spPr>
            <a:xfrm>
              <a:off x="2895600" y="914400"/>
              <a:ext cx="990600" cy="1014777"/>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048000" y="1066800"/>
              <a:ext cx="719259" cy="1014777"/>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048000" y="1219200"/>
              <a:ext cx="719259" cy="101477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A60FDC81-CFA6-41FC-9A04-BC8978BB1D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7307" y="4737458"/>
            <a:ext cx="1438275" cy="1828800"/>
          </a:xfrm>
          <a:prstGeom prst="rect">
            <a:avLst/>
          </a:prstGeom>
        </p:spPr>
      </p:pic>
    </p:spTree>
    <p:extLst>
      <p:ext uri="{BB962C8B-B14F-4D97-AF65-F5344CB8AC3E}">
        <p14:creationId xmlns:p14="http://schemas.microsoft.com/office/powerpoint/2010/main" val="76027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96E517E2-0F3B-4289-8631-94590956BA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249382" y="1219201"/>
            <a:ext cx="7980218" cy="5078313"/>
          </a:xfrm>
          <a:prstGeom prst="rect">
            <a:avLst/>
          </a:prstGeom>
        </p:spPr>
        <p:txBody>
          <a:bodyPr wrap="square">
            <a:spAutoFit/>
          </a:bodyPr>
          <a:lstStyle/>
          <a:p>
            <a:pPr fontAlgn="base"/>
            <a:r>
              <a:rPr lang="en-US" dirty="0">
                <a:solidFill>
                  <a:schemeClr val="bg1"/>
                </a:solidFill>
              </a:rPr>
              <a:t>How does Satan operate? What are his tactics? Using his superior knowledge, his unique powers of persuasion, half-truths, and complete lies, the evil one uses the spirit children who followed him (which were many), plus mortal beings who have yielded to his evil ways, to wage war against Jehovah and his followers; and they will, if they can, influence us to become critical and to rebel against God and his work. Thus he destroys the souls of men.</a:t>
            </a:r>
          </a:p>
          <a:p>
            <a:pPr fontAlgn="base"/>
            <a:endParaRPr lang="en-US" dirty="0">
              <a:solidFill>
                <a:schemeClr val="bg1"/>
              </a:solidFill>
            </a:endParaRPr>
          </a:p>
          <a:p>
            <a:pPr fontAlgn="base"/>
            <a:r>
              <a:rPr lang="en-US" dirty="0">
                <a:solidFill>
                  <a:schemeClr val="bg1"/>
                </a:solidFill>
              </a:rPr>
              <a:t>The scriptures tell us: “Satan </a:t>
            </a:r>
            <a:r>
              <a:rPr lang="en-US" dirty="0" err="1">
                <a:solidFill>
                  <a:schemeClr val="bg1"/>
                </a:solidFill>
              </a:rPr>
              <a:t>stirreth</a:t>
            </a:r>
            <a:r>
              <a:rPr lang="en-US" dirty="0">
                <a:solidFill>
                  <a:schemeClr val="bg1"/>
                </a:solidFill>
              </a:rPr>
              <a:t> them up, that he may lead their souls to destruction.” (D&amp;C 10:22.)</a:t>
            </a:r>
          </a:p>
          <a:p>
            <a:pPr fontAlgn="base"/>
            <a:endParaRPr lang="en-US" dirty="0">
              <a:solidFill>
                <a:schemeClr val="bg1"/>
              </a:solidFill>
            </a:endParaRPr>
          </a:p>
          <a:p>
            <a:pPr fontAlgn="base"/>
            <a:r>
              <a:rPr lang="en-US" dirty="0">
                <a:solidFill>
                  <a:schemeClr val="bg1"/>
                </a:solidFill>
              </a:rPr>
              <a:t>“Yea, he </a:t>
            </a:r>
            <a:r>
              <a:rPr lang="en-US" dirty="0" err="1">
                <a:solidFill>
                  <a:schemeClr val="bg1"/>
                </a:solidFill>
              </a:rPr>
              <a:t>saith</a:t>
            </a:r>
            <a:r>
              <a:rPr lang="en-US" dirty="0">
                <a:solidFill>
                  <a:schemeClr val="bg1"/>
                </a:solidFill>
              </a:rPr>
              <a:t> unto them: Deceive and lie in wait to catch, that ye may destroy; behold, this is no harm. …</a:t>
            </a:r>
          </a:p>
          <a:p>
            <a:pPr fontAlgn="base"/>
            <a:endParaRPr lang="en-US" dirty="0">
              <a:solidFill>
                <a:schemeClr val="bg1"/>
              </a:solidFill>
            </a:endParaRPr>
          </a:p>
          <a:p>
            <a:pPr fontAlgn="base"/>
            <a:r>
              <a:rPr lang="en-US" dirty="0">
                <a:solidFill>
                  <a:schemeClr val="bg1"/>
                </a:solidFill>
              </a:rPr>
              <a:t>“And thus he </a:t>
            </a:r>
            <a:r>
              <a:rPr lang="en-US" dirty="0" err="1">
                <a:solidFill>
                  <a:schemeClr val="bg1"/>
                </a:solidFill>
              </a:rPr>
              <a:t>flattereth</a:t>
            </a:r>
            <a:r>
              <a:rPr lang="en-US" dirty="0">
                <a:solidFill>
                  <a:schemeClr val="bg1"/>
                </a:solidFill>
              </a:rPr>
              <a:t> them, and </a:t>
            </a:r>
            <a:r>
              <a:rPr lang="en-US" dirty="0" err="1">
                <a:solidFill>
                  <a:schemeClr val="bg1"/>
                </a:solidFill>
              </a:rPr>
              <a:t>leadeth</a:t>
            </a:r>
            <a:r>
              <a:rPr lang="en-US" dirty="0">
                <a:solidFill>
                  <a:schemeClr val="bg1"/>
                </a:solidFill>
              </a:rPr>
              <a:t> them along until he </a:t>
            </a:r>
            <a:r>
              <a:rPr lang="en-US" dirty="0" err="1">
                <a:solidFill>
                  <a:schemeClr val="bg1"/>
                </a:solidFill>
              </a:rPr>
              <a:t>draggeth</a:t>
            </a:r>
            <a:r>
              <a:rPr lang="en-US" dirty="0">
                <a:solidFill>
                  <a:schemeClr val="bg1"/>
                </a:solidFill>
              </a:rPr>
              <a:t> their souls down to hell; and thus he </a:t>
            </a:r>
            <a:r>
              <a:rPr lang="en-US" dirty="0" err="1">
                <a:solidFill>
                  <a:schemeClr val="bg1"/>
                </a:solidFill>
              </a:rPr>
              <a:t>causeth</a:t>
            </a:r>
            <a:r>
              <a:rPr lang="en-US" dirty="0">
                <a:solidFill>
                  <a:schemeClr val="bg1"/>
                </a:solidFill>
              </a:rPr>
              <a:t> them to catch themselves in their own snare.</a:t>
            </a:r>
          </a:p>
          <a:p>
            <a:pPr fontAlgn="base"/>
            <a:endParaRPr lang="en-US" dirty="0">
              <a:solidFill>
                <a:schemeClr val="bg1"/>
              </a:solidFill>
            </a:endParaRPr>
          </a:p>
          <a:p>
            <a:pPr fontAlgn="base"/>
            <a:r>
              <a:rPr lang="en-US" dirty="0">
                <a:solidFill>
                  <a:schemeClr val="bg1"/>
                </a:solidFill>
              </a:rPr>
              <a:t>“And thus he </a:t>
            </a:r>
            <a:r>
              <a:rPr lang="en-US" dirty="0" err="1">
                <a:solidFill>
                  <a:schemeClr val="bg1"/>
                </a:solidFill>
              </a:rPr>
              <a:t>goeth</a:t>
            </a:r>
            <a:r>
              <a:rPr lang="en-US" dirty="0">
                <a:solidFill>
                  <a:schemeClr val="bg1"/>
                </a:solidFill>
              </a:rPr>
              <a:t> up and down, to and fro in the earth, seeking to destroy the souls of men.” (D&amp;C 10:25–27.) </a:t>
            </a:r>
            <a:r>
              <a:rPr lang="en-US" dirty="0" err="1">
                <a:solidFill>
                  <a:schemeClr val="bg1"/>
                </a:solidFill>
              </a:rPr>
              <a:t>Elray</a:t>
            </a:r>
            <a:r>
              <a:rPr lang="en-US" dirty="0">
                <a:solidFill>
                  <a:schemeClr val="bg1"/>
                </a:solidFill>
              </a:rPr>
              <a:t> L. Christiansen</a:t>
            </a:r>
          </a:p>
        </p:txBody>
      </p:sp>
      <p:sp>
        <p:nvSpPr>
          <p:cNvPr id="4" name="TextBox 3"/>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Arabic Typesetting" panose="03020402040406030203" pitchFamily="66" charset="-78"/>
                <a:cs typeface="Arabic Typesetting" panose="03020402040406030203" pitchFamily="66" charset="-78"/>
              </a:rPr>
              <a:t>The Snares of Satan</a:t>
            </a:r>
          </a:p>
        </p:txBody>
      </p:sp>
      <p:grpSp>
        <p:nvGrpSpPr>
          <p:cNvPr id="5" name="Group 64"/>
          <p:cNvGrpSpPr/>
          <p:nvPr/>
        </p:nvGrpSpPr>
        <p:grpSpPr>
          <a:xfrm>
            <a:off x="8807569" y="185497"/>
            <a:ext cx="671422" cy="1371600"/>
            <a:chOff x="6014594" y="3657600"/>
            <a:chExt cx="1281022" cy="2514600"/>
          </a:xfrm>
        </p:grpSpPr>
        <p:sp>
          <p:nvSpPr>
            <p:cNvPr id="6" name="Oval 5"/>
            <p:cNvSpPr/>
            <p:nvPr/>
          </p:nvSpPr>
          <p:spPr>
            <a:xfrm rot="2741041">
              <a:off x="6251821" y="5792638"/>
              <a:ext cx="332117" cy="427008"/>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8253901">
              <a:off x="6640367" y="5789086"/>
              <a:ext cx="332117" cy="427008"/>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loud 7"/>
            <p:cNvSpPr/>
            <p:nvPr/>
          </p:nvSpPr>
          <p:spPr>
            <a:xfrm>
              <a:off x="6014594" y="3752491"/>
              <a:ext cx="1233577" cy="996351"/>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14594" y="5033513"/>
              <a:ext cx="237226" cy="33211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058390" y="5033513"/>
              <a:ext cx="237226" cy="33211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rot="20160541">
              <a:off x="6642090" y="4389797"/>
              <a:ext cx="517627" cy="862792"/>
            </a:xfrm>
            <a:prstGeom prst="trapezoid">
              <a:avLst>
                <a:gd name="adj" fmla="val 32869"/>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1387770">
              <a:off x="6101331" y="4439229"/>
              <a:ext cx="517627" cy="789111"/>
            </a:xfrm>
            <a:prstGeom prst="trapezoid">
              <a:avLst>
                <a:gd name="adj" fmla="val 32869"/>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a:off x="6128152" y="4429169"/>
              <a:ext cx="948906" cy="1553250"/>
            </a:xfrm>
            <a:prstGeom prst="trapezoid">
              <a:avLst>
                <a:gd name="adj" fmla="val 32869"/>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379796">
              <a:off x="6142083" y="4359556"/>
              <a:ext cx="517627" cy="1734234"/>
            </a:xfrm>
            <a:prstGeom prst="trapezoid">
              <a:avLst>
                <a:gd name="adj" fmla="val 41830"/>
              </a:avLst>
            </a:prstGeom>
            <a:solidFill>
              <a:schemeClr val="accent4">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21033800">
              <a:off x="6660558" y="4317335"/>
              <a:ext cx="517627" cy="1723811"/>
            </a:xfrm>
            <a:prstGeom prst="trapezoid">
              <a:avLst>
                <a:gd name="adj" fmla="val 40202"/>
              </a:avLst>
            </a:prstGeom>
            <a:solidFill>
              <a:schemeClr val="accent4">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gular Pentagon 15"/>
            <p:cNvSpPr/>
            <p:nvPr/>
          </p:nvSpPr>
          <p:spPr>
            <a:xfrm rot="10800000">
              <a:off x="6299266" y="3799936"/>
              <a:ext cx="664234" cy="854015"/>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a:off x="6346711" y="3657600"/>
              <a:ext cx="569343" cy="474453"/>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rot="18167829">
              <a:off x="6022703" y="3924809"/>
              <a:ext cx="790979" cy="284672"/>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rot="14977688">
              <a:off x="6507001" y="3983011"/>
              <a:ext cx="790979" cy="284672"/>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Stored Data 19"/>
            <p:cNvSpPr/>
            <p:nvPr/>
          </p:nvSpPr>
          <p:spPr>
            <a:xfrm rot="5400000">
              <a:off x="6465324" y="3349206"/>
              <a:ext cx="379562" cy="996351"/>
            </a:xfrm>
            <a:prstGeom prst="flowChartOnlineStorag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88"/>
            <p:cNvGrpSpPr/>
            <p:nvPr/>
          </p:nvGrpSpPr>
          <p:grpSpPr>
            <a:xfrm>
              <a:off x="6773719" y="4511615"/>
              <a:ext cx="178160" cy="1493964"/>
              <a:chOff x="6629400" y="1447800"/>
              <a:chExt cx="806264" cy="3603319"/>
            </a:xfrm>
          </p:grpSpPr>
          <p:grpSp>
            <p:nvGrpSpPr>
              <p:cNvPr id="48" name="Group 79"/>
              <p:cNvGrpSpPr/>
              <p:nvPr/>
            </p:nvGrpSpPr>
            <p:grpSpPr>
              <a:xfrm>
                <a:off x="6629400" y="1447800"/>
                <a:ext cx="713825" cy="1174911"/>
                <a:chOff x="6629400" y="1447800"/>
                <a:chExt cx="713825" cy="1174911"/>
              </a:xfrm>
            </p:grpSpPr>
            <p:sp>
              <p:nvSpPr>
                <p:cNvPr id="57" name="Regular Pentagon 56"/>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gular Pentagon 57"/>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80"/>
              <p:cNvGrpSpPr/>
              <p:nvPr/>
            </p:nvGrpSpPr>
            <p:grpSpPr>
              <a:xfrm>
                <a:off x="6645639" y="2683240"/>
                <a:ext cx="713825" cy="1174911"/>
                <a:chOff x="6629400" y="1447800"/>
                <a:chExt cx="713825" cy="1174911"/>
              </a:xfrm>
            </p:grpSpPr>
            <p:sp>
              <p:nvSpPr>
                <p:cNvPr id="55" name="Regular Pentagon 54"/>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gular Pentagon 55"/>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83"/>
              <p:cNvGrpSpPr/>
              <p:nvPr/>
            </p:nvGrpSpPr>
            <p:grpSpPr>
              <a:xfrm>
                <a:off x="6721839" y="3876208"/>
                <a:ext cx="713825" cy="1174911"/>
                <a:chOff x="6629400" y="1447800"/>
                <a:chExt cx="713825" cy="1174911"/>
              </a:xfrm>
            </p:grpSpPr>
            <p:sp>
              <p:nvSpPr>
                <p:cNvPr id="53" name="Regular Pentagon 52"/>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gular Pentagon 53"/>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Quad Arrow 50"/>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Quad Arrow 51"/>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89"/>
            <p:cNvGrpSpPr/>
            <p:nvPr/>
          </p:nvGrpSpPr>
          <p:grpSpPr>
            <a:xfrm>
              <a:off x="6346711" y="4511615"/>
              <a:ext cx="178160" cy="1493964"/>
              <a:chOff x="6629400" y="1447800"/>
              <a:chExt cx="806264" cy="3603319"/>
            </a:xfrm>
          </p:grpSpPr>
          <p:grpSp>
            <p:nvGrpSpPr>
              <p:cNvPr id="37" name="Group 79"/>
              <p:cNvGrpSpPr/>
              <p:nvPr/>
            </p:nvGrpSpPr>
            <p:grpSpPr>
              <a:xfrm>
                <a:off x="6629400" y="1447800"/>
                <a:ext cx="713825" cy="1174911"/>
                <a:chOff x="6629400" y="1447800"/>
                <a:chExt cx="713825" cy="1174911"/>
              </a:xfrm>
            </p:grpSpPr>
            <p:sp>
              <p:nvSpPr>
                <p:cNvPr id="46" name="Regular Pentagon 45"/>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gular Pentagon 46"/>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80"/>
              <p:cNvGrpSpPr/>
              <p:nvPr/>
            </p:nvGrpSpPr>
            <p:grpSpPr>
              <a:xfrm>
                <a:off x="6645639" y="2683240"/>
                <a:ext cx="713825" cy="1174911"/>
                <a:chOff x="6629400" y="1447800"/>
                <a:chExt cx="713825" cy="1174911"/>
              </a:xfrm>
            </p:grpSpPr>
            <p:sp>
              <p:nvSpPr>
                <p:cNvPr id="44" name="Regular Pentagon 43"/>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gular Pentagon 44"/>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83"/>
              <p:cNvGrpSpPr/>
              <p:nvPr/>
            </p:nvGrpSpPr>
            <p:grpSpPr>
              <a:xfrm>
                <a:off x="6721839" y="3876208"/>
                <a:ext cx="713825" cy="1174911"/>
                <a:chOff x="6629400" y="1447800"/>
                <a:chExt cx="713825" cy="1174911"/>
              </a:xfrm>
            </p:grpSpPr>
            <p:sp>
              <p:nvSpPr>
                <p:cNvPr id="42" name="Regular Pentagon 41"/>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gular Pentagon 42"/>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Quad Arrow 39"/>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Quad Arrow 40"/>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101"/>
            <p:cNvGrpSpPr/>
            <p:nvPr/>
          </p:nvGrpSpPr>
          <p:grpSpPr>
            <a:xfrm rot="16355409">
              <a:off x="6559288" y="3284183"/>
              <a:ext cx="209602" cy="1100863"/>
              <a:chOff x="6629400" y="1447800"/>
              <a:chExt cx="806264" cy="3603319"/>
            </a:xfrm>
          </p:grpSpPr>
          <p:grpSp>
            <p:nvGrpSpPr>
              <p:cNvPr id="26" name="Group 79"/>
              <p:cNvGrpSpPr/>
              <p:nvPr/>
            </p:nvGrpSpPr>
            <p:grpSpPr>
              <a:xfrm>
                <a:off x="6629400" y="1447800"/>
                <a:ext cx="713825" cy="1174911"/>
                <a:chOff x="6629400" y="1447800"/>
                <a:chExt cx="713825" cy="1174911"/>
              </a:xfrm>
            </p:grpSpPr>
            <p:sp>
              <p:nvSpPr>
                <p:cNvPr id="35" name="Regular Pentagon 34"/>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gular Pentagon 35"/>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80"/>
              <p:cNvGrpSpPr/>
              <p:nvPr/>
            </p:nvGrpSpPr>
            <p:grpSpPr>
              <a:xfrm>
                <a:off x="6645639" y="2683240"/>
                <a:ext cx="713825" cy="1174911"/>
                <a:chOff x="6629400" y="1447800"/>
                <a:chExt cx="713825" cy="1174911"/>
              </a:xfrm>
            </p:grpSpPr>
            <p:sp>
              <p:nvSpPr>
                <p:cNvPr id="33" name="Regular Pentagon 32"/>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gular Pentagon 33"/>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83"/>
              <p:cNvGrpSpPr/>
              <p:nvPr/>
            </p:nvGrpSpPr>
            <p:grpSpPr>
              <a:xfrm>
                <a:off x="6721839" y="3876208"/>
                <a:ext cx="713825" cy="1174911"/>
                <a:chOff x="6629400" y="1447800"/>
                <a:chExt cx="713825" cy="1174911"/>
              </a:xfrm>
            </p:grpSpPr>
            <p:sp>
              <p:nvSpPr>
                <p:cNvPr id="31" name="Regular Pentagon 30"/>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gular Pentagon 31"/>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Quad Arrow 28"/>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Quad Arrow 29"/>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Moon 23"/>
            <p:cNvSpPr/>
            <p:nvPr/>
          </p:nvSpPr>
          <p:spPr>
            <a:xfrm rot="5207311">
              <a:off x="6245101" y="4107455"/>
              <a:ext cx="115993" cy="476366"/>
            </a:xfrm>
            <a:prstGeom prst="moon">
              <a:avLst>
                <a:gd name="adj" fmla="val 23628"/>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oon 24"/>
            <p:cNvSpPr/>
            <p:nvPr/>
          </p:nvSpPr>
          <p:spPr>
            <a:xfrm rot="5207311">
              <a:off x="6909335" y="4060009"/>
              <a:ext cx="115993" cy="476366"/>
            </a:xfrm>
            <a:prstGeom prst="moon">
              <a:avLst>
                <a:gd name="adj" fmla="val 23628"/>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1" name="Picture 60">
            <a:extLst>
              <a:ext uri="{FF2B5EF4-FFF2-40B4-BE49-F238E27FC236}">
                <a16:creationId xmlns:a16="http://schemas.microsoft.com/office/drawing/2014/main" id="{E809A117-A93A-4BFB-BF58-1A0BF1E8EF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401" y="2360661"/>
            <a:ext cx="3538099" cy="3693775"/>
          </a:xfrm>
          <a:prstGeom prst="rect">
            <a:avLst/>
          </a:prstGeom>
        </p:spPr>
      </p:pic>
    </p:spTree>
    <p:extLst>
      <p:ext uri="{BB962C8B-B14F-4D97-AF65-F5344CB8AC3E}">
        <p14:creationId xmlns:p14="http://schemas.microsoft.com/office/powerpoint/2010/main" val="303370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1"/>
                                        </p:tgtEl>
                                        <p:attrNameLst>
                                          <p:attrName>style.visibility</p:attrName>
                                        </p:attrNameLst>
                                      </p:cBhvr>
                                      <p:to>
                                        <p:strVal val="visible"/>
                                      </p:to>
                                    </p:set>
                                    <p:animEffect transition="in" filter="fade">
                                      <p:cBhvr>
                                        <p:cTn id="9" dur="5500"/>
                                        <p:tgtEl>
                                          <p:spTgt spid="6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CB9297E-E2CC-4161-86ED-010FCC52E2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p:cNvSpPr/>
          <p:nvPr/>
        </p:nvSpPr>
        <p:spPr>
          <a:xfrm>
            <a:off x="3433763" y="1636182"/>
            <a:ext cx="5486400" cy="4647426"/>
          </a:xfrm>
          <a:prstGeom prst="rect">
            <a:avLst/>
          </a:prstGeom>
        </p:spPr>
        <p:txBody>
          <a:bodyPr wrap="square">
            <a:spAutoFit/>
          </a:bodyPr>
          <a:lstStyle/>
          <a:p>
            <a:pPr fontAlgn="base"/>
            <a:r>
              <a:rPr lang="en-US" sz="2400" dirty="0">
                <a:solidFill>
                  <a:schemeClr val="bg1"/>
                </a:solidFill>
              </a:rPr>
              <a:t>To overcome a temptation or deception, we must first recognize it and the harm it can cause us. Then we must do all we can to avoid it.</a:t>
            </a:r>
          </a:p>
          <a:p>
            <a:pPr fontAlgn="base"/>
            <a:endParaRPr lang="en-US" sz="4000" dirty="0">
              <a:solidFill>
                <a:schemeClr val="bg1"/>
              </a:solidFill>
            </a:endParaRPr>
          </a:p>
          <a:p>
            <a:pPr fontAlgn="base"/>
            <a:endParaRPr lang="en-US" sz="4000" dirty="0">
              <a:solidFill>
                <a:schemeClr val="bg1"/>
              </a:solidFill>
            </a:endParaRPr>
          </a:p>
          <a:p>
            <a:pPr algn="ctr" fontAlgn="base"/>
            <a:r>
              <a:rPr lang="en-US" sz="4000" dirty="0">
                <a:solidFill>
                  <a:srgbClr val="FFFF00"/>
                </a:solidFill>
              </a:rPr>
              <a:t>When has the Holy Ghost helped you recognize and avoid temptation?</a:t>
            </a:r>
            <a:r>
              <a:rPr lang="en-US" sz="4000" dirty="0">
                <a:solidFill>
                  <a:schemeClr val="bg1"/>
                </a:solidFill>
              </a:rPr>
              <a:t> </a:t>
            </a:r>
          </a:p>
        </p:txBody>
      </p:sp>
      <p:sp>
        <p:nvSpPr>
          <p:cNvPr id="14" name="TextBox 13"/>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Arabic Typesetting" panose="03020402040406030203" pitchFamily="66" charset="-78"/>
                <a:cs typeface="Arabic Typesetting" panose="03020402040406030203" pitchFamily="66" charset="-78"/>
              </a:rPr>
              <a:t>Overcoming Deceptions </a:t>
            </a:r>
          </a:p>
        </p:txBody>
      </p:sp>
      <p:grpSp>
        <p:nvGrpSpPr>
          <p:cNvPr id="16" name="Group 3">
            <a:extLst>
              <a:ext uri="{FF2B5EF4-FFF2-40B4-BE49-F238E27FC236}">
                <a16:creationId xmlns:a16="http://schemas.microsoft.com/office/drawing/2014/main" id="{9F71E1E9-5448-4C57-9C78-389427019F66}"/>
              </a:ext>
            </a:extLst>
          </p:cNvPr>
          <p:cNvGrpSpPr/>
          <p:nvPr/>
        </p:nvGrpSpPr>
        <p:grpSpPr>
          <a:xfrm>
            <a:off x="457200" y="694757"/>
            <a:ext cx="2031972" cy="2301261"/>
            <a:chOff x="71718" y="1120588"/>
            <a:chExt cx="3070535" cy="4572000"/>
          </a:xfrm>
        </p:grpSpPr>
        <p:grpSp>
          <p:nvGrpSpPr>
            <p:cNvPr id="17" name="Group 13">
              <a:extLst>
                <a:ext uri="{FF2B5EF4-FFF2-40B4-BE49-F238E27FC236}">
                  <a16:creationId xmlns:a16="http://schemas.microsoft.com/office/drawing/2014/main" id="{3C2258DB-9DBD-4B43-8B6E-99A375E91DE6}"/>
                </a:ext>
              </a:extLst>
            </p:cNvPr>
            <p:cNvGrpSpPr/>
            <p:nvPr/>
          </p:nvGrpSpPr>
          <p:grpSpPr>
            <a:xfrm>
              <a:off x="71718" y="1120588"/>
              <a:ext cx="3048000" cy="4572000"/>
              <a:chOff x="838200" y="1066800"/>
              <a:chExt cx="2438400" cy="3352800"/>
            </a:xfrm>
          </p:grpSpPr>
          <p:sp>
            <p:nvSpPr>
              <p:cNvPr id="19" name="Rounded Rectangle 61">
                <a:extLst>
                  <a:ext uri="{FF2B5EF4-FFF2-40B4-BE49-F238E27FC236}">
                    <a16:creationId xmlns:a16="http://schemas.microsoft.com/office/drawing/2014/main" id="{5EBD9082-00D7-4D97-86D1-2DC78999634E}"/>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2">
                <a:extLst>
                  <a:ext uri="{FF2B5EF4-FFF2-40B4-BE49-F238E27FC236}">
                    <a16:creationId xmlns:a16="http://schemas.microsoft.com/office/drawing/2014/main" id="{21F98363-CD59-456B-8530-ACE5776026A5}"/>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3">
                <a:extLst>
                  <a:ext uri="{FF2B5EF4-FFF2-40B4-BE49-F238E27FC236}">
                    <a16:creationId xmlns:a16="http://schemas.microsoft.com/office/drawing/2014/main" id="{4B197E38-1C31-4551-9659-CA11D3D5271C}"/>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4">
                <a:extLst>
                  <a:ext uri="{FF2B5EF4-FFF2-40B4-BE49-F238E27FC236}">
                    <a16:creationId xmlns:a16="http://schemas.microsoft.com/office/drawing/2014/main" id="{42CC84A1-B2C7-4E3C-AB74-ED082F8FF274}"/>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nut 5">
                <a:extLst>
                  <a:ext uri="{FF2B5EF4-FFF2-40B4-BE49-F238E27FC236}">
                    <a16:creationId xmlns:a16="http://schemas.microsoft.com/office/drawing/2014/main" id="{25721098-55F2-4DDF-9D86-FD9A71E587C9}"/>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Donut 6">
                <a:extLst>
                  <a:ext uri="{FF2B5EF4-FFF2-40B4-BE49-F238E27FC236}">
                    <a16:creationId xmlns:a16="http://schemas.microsoft.com/office/drawing/2014/main" id="{11813521-FBD3-4175-A810-3C5253789329}"/>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Donut 7">
                <a:extLst>
                  <a:ext uri="{FF2B5EF4-FFF2-40B4-BE49-F238E27FC236}">
                    <a16:creationId xmlns:a16="http://schemas.microsoft.com/office/drawing/2014/main" id="{7ED104A4-CED6-4161-9B3A-B24DE854626B}"/>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Plaque 8">
                <a:extLst>
                  <a:ext uri="{FF2B5EF4-FFF2-40B4-BE49-F238E27FC236}">
                    <a16:creationId xmlns:a16="http://schemas.microsoft.com/office/drawing/2014/main" id="{5EFA5B49-633F-44A1-86A7-2317605BC49C}"/>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laque 9">
                <a:extLst>
                  <a:ext uri="{FF2B5EF4-FFF2-40B4-BE49-F238E27FC236}">
                    <a16:creationId xmlns:a16="http://schemas.microsoft.com/office/drawing/2014/main" id="{D7AABE4C-9ECC-4C30-8426-442A770EB65E}"/>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laque 10">
                <a:extLst>
                  <a:ext uri="{FF2B5EF4-FFF2-40B4-BE49-F238E27FC236}">
                    <a16:creationId xmlns:a16="http://schemas.microsoft.com/office/drawing/2014/main" id="{0F49C601-7E1D-4604-BEE6-5CB96E0D0624}"/>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DA383F3D-C4DC-4F17-80C6-32CFA23984C5}"/>
                </a:ext>
              </a:extLst>
            </p:cNvPr>
            <p:cNvSpPr txBox="1"/>
            <p:nvPr/>
          </p:nvSpPr>
          <p:spPr>
            <a:xfrm>
              <a:off x="762598" y="1254182"/>
              <a:ext cx="2379655" cy="3485384"/>
            </a:xfrm>
            <a:prstGeom prst="rect">
              <a:avLst/>
            </a:prstGeom>
            <a:noFill/>
          </p:spPr>
          <p:txBody>
            <a:bodyPr wrap="square" rtlCol="0">
              <a:spAutoFit/>
            </a:bodyPr>
            <a:lstStyle/>
            <a:p>
              <a:pPr algn="ctr"/>
              <a:r>
                <a:rPr lang="en-US" b="1" dirty="0"/>
                <a:t>The Holy Ghost can help us recognize the deceptions of the adversary</a:t>
              </a:r>
              <a:endParaRPr lang="en-US" b="1" dirty="0">
                <a:solidFill>
                  <a:schemeClr val="bg2">
                    <a:lumMod val="25000"/>
                  </a:schemeClr>
                </a:solidFill>
                <a:latin typeface="Tempus Sans ITC" pitchFamily="82" charset="0"/>
              </a:endParaRPr>
            </a:p>
          </p:txBody>
        </p:sp>
      </p:grpSp>
      <p:pic>
        <p:nvPicPr>
          <p:cNvPr id="4" name="Picture 3">
            <a:extLst>
              <a:ext uri="{FF2B5EF4-FFF2-40B4-BE49-F238E27FC236}">
                <a16:creationId xmlns:a16="http://schemas.microsoft.com/office/drawing/2014/main" id="{1A6B7201-8217-44BD-852D-6FEAC5D553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0163" y="2054593"/>
            <a:ext cx="2917978" cy="2270800"/>
          </a:xfrm>
          <a:prstGeom prst="rect">
            <a:avLst/>
          </a:prstGeom>
        </p:spPr>
      </p:pic>
    </p:spTree>
    <p:extLst>
      <p:ext uri="{BB962C8B-B14F-4D97-AF65-F5344CB8AC3E}">
        <p14:creationId xmlns:p14="http://schemas.microsoft.com/office/powerpoint/2010/main" val="1442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CB9297E-E2CC-4161-86ED-010FCC52E2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5CE57845-41FE-4956-AF8C-07BB8B851271}"/>
              </a:ext>
            </a:extLst>
          </p:cNvPr>
          <p:cNvSpPr/>
          <p:nvPr/>
        </p:nvSpPr>
        <p:spPr>
          <a:xfrm>
            <a:off x="875723" y="633054"/>
            <a:ext cx="6096000" cy="2554545"/>
          </a:xfrm>
          <a:prstGeom prst="rect">
            <a:avLst/>
          </a:prstGeom>
        </p:spPr>
        <p:txBody>
          <a:bodyPr>
            <a:spAutoFit/>
          </a:bodyPr>
          <a:lstStyle/>
          <a:p>
            <a:r>
              <a:rPr lang="en-US" sz="2000" b="0" i="0" dirty="0">
                <a:solidFill>
                  <a:schemeClr val="bg1"/>
                </a:solidFill>
                <a:effectLst/>
                <a:latin typeface="Open Sans"/>
              </a:rPr>
              <a:t>“Just as the Holy Ghost strengthens us against evil, He also gives us the power to discern truth from falsehood. … </a:t>
            </a:r>
          </a:p>
          <a:p>
            <a:endParaRPr lang="en-US" sz="2000" dirty="0">
              <a:solidFill>
                <a:schemeClr val="bg1"/>
              </a:solidFill>
              <a:latin typeface="Open Sans"/>
            </a:endParaRPr>
          </a:p>
          <a:p>
            <a:r>
              <a:rPr lang="en-US" sz="2000" b="0" i="0" dirty="0">
                <a:solidFill>
                  <a:schemeClr val="bg1"/>
                </a:solidFill>
                <a:effectLst/>
                <a:latin typeface="Open Sans"/>
              </a:rPr>
              <a:t>Our human reason and the use of our physical senses will not be enough. We live in a time when even the wisest will be hard-pressed to distinguish truth from clever deception. …</a:t>
            </a:r>
            <a:endParaRPr lang="en-US" sz="2000" dirty="0">
              <a:solidFill>
                <a:schemeClr val="bg1"/>
              </a:solidFill>
            </a:endParaRPr>
          </a:p>
        </p:txBody>
      </p:sp>
      <p:sp>
        <p:nvSpPr>
          <p:cNvPr id="3" name="Rectangle 2">
            <a:extLst>
              <a:ext uri="{FF2B5EF4-FFF2-40B4-BE49-F238E27FC236}">
                <a16:creationId xmlns:a16="http://schemas.microsoft.com/office/drawing/2014/main" id="{B0511114-5088-4298-9A32-A2F72F2ABEFD}"/>
              </a:ext>
            </a:extLst>
          </p:cNvPr>
          <p:cNvSpPr/>
          <p:nvPr/>
        </p:nvSpPr>
        <p:spPr>
          <a:xfrm>
            <a:off x="6096000" y="3931339"/>
            <a:ext cx="3906982" cy="1938992"/>
          </a:xfrm>
          <a:prstGeom prst="rect">
            <a:avLst/>
          </a:prstGeom>
        </p:spPr>
        <p:txBody>
          <a:bodyPr wrap="square">
            <a:spAutoFit/>
          </a:bodyPr>
          <a:lstStyle/>
          <a:p>
            <a:r>
              <a:rPr lang="en-US" sz="2000" b="0" i="0" dirty="0">
                <a:solidFill>
                  <a:schemeClr val="bg1"/>
                </a:solidFill>
                <a:effectLst/>
                <a:latin typeface="Open Sans"/>
              </a:rPr>
              <a:t>“… Since falsehoods and lies may be presented to us at any time, we need a constant influence of the Spirit of Truth to spare us moments of doubt.” </a:t>
            </a:r>
          </a:p>
          <a:p>
            <a:r>
              <a:rPr lang="en-US" sz="2000" b="0" i="0" dirty="0">
                <a:solidFill>
                  <a:schemeClr val="bg1"/>
                </a:solidFill>
                <a:effectLst/>
                <a:latin typeface="Open Sans"/>
              </a:rPr>
              <a:t>Henry B. Eyring</a:t>
            </a:r>
            <a:endParaRPr lang="en-US" sz="2000" dirty="0">
              <a:solidFill>
                <a:schemeClr val="bg1"/>
              </a:solidFill>
            </a:endParaRPr>
          </a:p>
        </p:txBody>
      </p:sp>
      <p:pic>
        <p:nvPicPr>
          <p:cNvPr id="6" name="Picture 5">
            <a:extLst>
              <a:ext uri="{FF2B5EF4-FFF2-40B4-BE49-F238E27FC236}">
                <a16:creationId xmlns:a16="http://schemas.microsoft.com/office/drawing/2014/main" id="{E42AE8A6-8234-4AD4-B32B-1FC9E3EAEE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2582" y="4900835"/>
            <a:ext cx="1385108" cy="1842796"/>
          </a:xfrm>
          <a:prstGeom prst="rect">
            <a:avLst/>
          </a:prstGeom>
        </p:spPr>
      </p:pic>
      <p:pic>
        <p:nvPicPr>
          <p:cNvPr id="8" name="Picture 7">
            <a:extLst>
              <a:ext uri="{FF2B5EF4-FFF2-40B4-BE49-F238E27FC236}">
                <a16:creationId xmlns:a16="http://schemas.microsoft.com/office/drawing/2014/main" id="{E541CC4F-32B1-4B4E-9A0A-6860255927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7445" y="722877"/>
            <a:ext cx="3175000" cy="2374900"/>
          </a:xfrm>
          <a:prstGeom prst="rect">
            <a:avLst/>
          </a:prstGeom>
        </p:spPr>
      </p:pic>
      <p:pic>
        <p:nvPicPr>
          <p:cNvPr id="10" name="Picture 9">
            <a:extLst>
              <a:ext uri="{FF2B5EF4-FFF2-40B4-BE49-F238E27FC236}">
                <a16:creationId xmlns:a16="http://schemas.microsoft.com/office/drawing/2014/main" id="{FCD268A5-130E-4DC1-B0DE-8F17175F4D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022" y="3531127"/>
            <a:ext cx="5422668" cy="2983345"/>
          </a:xfrm>
          <a:prstGeom prst="rect">
            <a:avLst/>
          </a:prstGeom>
        </p:spPr>
      </p:pic>
    </p:spTree>
    <p:extLst>
      <p:ext uri="{BB962C8B-B14F-4D97-AF65-F5344CB8AC3E}">
        <p14:creationId xmlns:p14="http://schemas.microsoft.com/office/powerpoint/2010/main" val="347092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a:extLst>
              <a:ext uri="{FF2B5EF4-FFF2-40B4-BE49-F238E27FC236}">
                <a16:creationId xmlns:a16="http://schemas.microsoft.com/office/drawing/2014/main" id="{A64CB5AE-FAC9-42E6-8E7E-0ACE527DA2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extBox 14"/>
          <p:cNvSpPr txBox="1"/>
          <p:nvPr/>
        </p:nvSpPr>
        <p:spPr>
          <a:xfrm>
            <a:off x="221673" y="6471673"/>
            <a:ext cx="1905000" cy="369332"/>
          </a:xfrm>
          <a:prstGeom prst="rect">
            <a:avLst/>
          </a:prstGeom>
          <a:noFill/>
        </p:spPr>
        <p:txBody>
          <a:bodyPr wrap="square" rtlCol="0">
            <a:spAutoFit/>
          </a:bodyPr>
          <a:lstStyle/>
          <a:p>
            <a:r>
              <a:rPr lang="en-US" dirty="0">
                <a:solidFill>
                  <a:schemeClr val="bg1"/>
                </a:solidFill>
              </a:rPr>
              <a:t>Alma 12:1-7</a:t>
            </a:r>
          </a:p>
        </p:txBody>
      </p:sp>
      <p:sp>
        <p:nvSpPr>
          <p:cNvPr id="16" name="Rectangle 15"/>
          <p:cNvSpPr/>
          <p:nvPr/>
        </p:nvSpPr>
        <p:spPr>
          <a:xfrm>
            <a:off x="275315" y="1066800"/>
            <a:ext cx="6887485" cy="1938992"/>
          </a:xfrm>
          <a:prstGeom prst="rect">
            <a:avLst/>
          </a:prstGeom>
        </p:spPr>
        <p:txBody>
          <a:bodyPr wrap="square">
            <a:spAutoFit/>
          </a:bodyPr>
          <a:lstStyle/>
          <a:p>
            <a:pPr fontAlgn="base"/>
            <a:r>
              <a:rPr lang="en-US" sz="2400" dirty="0">
                <a:solidFill>
                  <a:schemeClr val="bg1"/>
                </a:solidFill>
              </a:rPr>
              <a:t>He knows all our thoughts—</a:t>
            </a:r>
          </a:p>
          <a:p>
            <a:pPr fontAlgn="base"/>
            <a:r>
              <a:rPr lang="en-US" sz="2400" i="1" dirty="0">
                <a:solidFill>
                  <a:schemeClr val="bg1"/>
                </a:solidFill>
              </a:rPr>
              <a:t>“Yea, I tell thee, that thou </a:t>
            </a:r>
            <a:r>
              <a:rPr lang="en-US" sz="2400" i="1" dirty="0" err="1">
                <a:solidFill>
                  <a:schemeClr val="bg1"/>
                </a:solidFill>
              </a:rPr>
              <a:t>mayest</a:t>
            </a:r>
            <a:r>
              <a:rPr lang="en-US" sz="2400" i="1" dirty="0">
                <a:solidFill>
                  <a:schemeClr val="bg1"/>
                </a:solidFill>
              </a:rPr>
              <a:t> know that there is none else save God that </a:t>
            </a:r>
            <a:r>
              <a:rPr lang="en-US" sz="2400" i="1" dirty="0" err="1">
                <a:solidFill>
                  <a:schemeClr val="bg1"/>
                </a:solidFill>
              </a:rPr>
              <a:t>knowest</a:t>
            </a:r>
            <a:r>
              <a:rPr lang="en-US" sz="2400" i="1" dirty="0">
                <a:solidFill>
                  <a:schemeClr val="bg1"/>
                </a:solidFill>
              </a:rPr>
              <a:t> thy thoughts and the intents of thy</a:t>
            </a:r>
            <a:r>
              <a:rPr lang="en-US" sz="2400" i="1" baseline="30000" dirty="0">
                <a:solidFill>
                  <a:schemeClr val="bg1"/>
                </a:solidFill>
              </a:rPr>
              <a:t> </a:t>
            </a:r>
            <a:r>
              <a:rPr lang="en-US" sz="2400" i="1" dirty="0">
                <a:solidFill>
                  <a:schemeClr val="bg1"/>
                </a:solidFill>
              </a:rPr>
              <a:t>heart.”</a:t>
            </a:r>
          </a:p>
          <a:p>
            <a:pPr fontAlgn="base"/>
            <a:r>
              <a:rPr lang="en-US" sz="2400" i="1" dirty="0">
                <a:solidFill>
                  <a:schemeClr val="bg1"/>
                </a:solidFill>
              </a:rPr>
              <a:t>D&amp;C 6:16</a:t>
            </a:r>
          </a:p>
        </p:txBody>
      </p:sp>
      <p:sp>
        <p:nvSpPr>
          <p:cNvPr id="17" name="Rectangle 16"/>
          <p:cNvSpPr/>
          <p:nvPr/>
        </p:nvSpPr>
        <p:spPr>
          <a:xfrm>
            <a:off x="4267200" y="5181600"/>
            <a:ext cx="4572000" cy="1200329"/>
          </a:xfrm>
          <a:prstGeom prst="rect">
            <a:avLst/>
          </a:prstGeom>
        </p:spPr>
        <p:txBody>
          <a:bodyPr wrap="square">
            <a:spAutoFit/>
          </a:bodyPr>
          <a:lstStyle/>
          <a:p>
            <a:pPr fontAlgn="base"/>
            <a:r>
              <a:rPr lang="en-US" sz="2400" dirty="0">
                <a:solidFill>
                  <a:schemeClr val="bg1"/>
                </a:solidFill>
              </a:rPr>
              <a:t>“The Devil has no power over us only as we permit him.”</a:t>
            </a:r>
          </a:p>
          <a:p>
            <a:pPr fontAlgn="base"/>
            <a:r>
              <a:rPr lang="en-US" sz="2400" i="1" dirty="0">
                <a:solidFill>
                  <a:schemeClr val="bg1"/>
                </a:solidFill>
              </a:rPr>
              <a:t>Joseph Smith</a:t>
            </a:r>
          </a:p>
        </p:txBody>
      </p:sp>
      <p:sp>
        <p:nvSpPr>
          <p:cNvPr id="18" name="TextBox 17"/>
          <p:cNvSpPr txBox="1"/>
          <p:nvPr/>
        </p:nvSpPr>
        <p:spPr>
          <a:xfrm>
            <a:off x="2438400" y="2971801"/>
            <a:ext cx="7086600" cy="584775"/>
          </a:xfrm>
          <a:prstGeom prst="rect">
            <a:avLst/>
          </a:prstGeom>
          <a:noFill/>
        </p:spPr>
        <p:txBody>
          <a:bodyPr wrap="square" rtlCol="0">
            <a:spAutoFit/>
          </a:bodyPr>
          <a:lstStyle/>
          <a:p>
            <a:r>
              <a:rPr lang="en-US" sz="3200" dirty="0">
                <a:solidFill>
                  <a:srgbClr val="FFFF00"/>
                </a:solidFill>
              </a:rPr>
              <a:t>Where does Satan get his power?</a:t>
            </a:r>
          </a:p>
        </p:txBody>
      </p:sp>
      <p:sp>
        <p:nvSpPr>
          <p:cNvPr id="19" name="TextBox 18"/>
          <p:cNvSpPr txBox="1"/>
          <p:nvPr/>
        </p:nvSpPr>
        <p:spPr>
          <a:xfrm>
            <a:off x="5867400" y="3810001"/>
            <a:ext cx="3200400" cy="1107996"/>
          </a:xfrm>
          <a:prstGeom prst="rect">
            <a:avLst/>
          </a:prstGeom>
          <a:noFill/>
        </p:spPr>
        <p:txBody>
          <a:bodyPr wrap="square" rtlCol="0">
            <a:spAutoFit/>
          </a:bodyPr>
          <a:lstStyle/>
          <a:p>
            <a:r>
              <a:rPr lang="en-US" sz="6600" dirty="0">
                <a:solidFill>
                  <a:srgbClr val="FF0000"/>
                </a:solidFill>
                <a:effectLst>
                  <a:glow rad="139700">
                    <a:schemeClr val="accent6">
                      <a:satMod val="175000"/>
                      <a:alpha val="40000"/>
                    </a:schemeClr>
                  </a:glow>
                </a:effectLst>
              </a:rPr>
              <a:t>From Us</a:t>
            </a:r>
          </a:p>
        </p:txBody>
      </p:sp>
      <p:grpSp>
        <p:nvGrpSpPr>
          <p:cNvPr id="20" name="Group 64"/>
          <p:cNvGrpSpPr/>
          <p:nvPr/>
        </p:nvGrpSpPr>
        <p:grpSpPr>
          <a:xfrm>
            <a:off x="9220199" y="609599"/>
            <a:ext cx="1640053" cy="3200401"/>
            <a:chOff x="6014594" y="3657600"/>
            <a:chExt cx="1281022" cy="2514600"/>
          </a:xfrm>
        </p:grpSpPr>
        <p:sp>
          <p:nvSpPr>
            <p:cNvPr id="21" name="Oval 20"/>
            <p:cNvSpPr/>
            <p:nvPr/>
          </p:nvSpPr>
          <p:spPr>
            <a:xfrm rot="2741041">
              <a:off x="6251821" y="5792638"/>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8253901">
              <a:off x="6640367" y="5789086"/>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p:cNvSpPr/>
            <p:nvPr/>
          </p:nvSpPr>
          <p:spPr>
            <a:xfrm>
              <a:off x="6014594" y="3752491"/>
              <a:ext cx="1233577" cy="996351"/>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014594" y="5033513"/>
              <a:ext cx="237226" cy="3321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058390" y="5033513"/>
              <a:ext cx="237226" cy="3321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20160541">
              <a:off x="6642090" y="4389797"/>
              <a:ext cx="517627" cy="862792"/>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1387770">
              <a:off x="6101331" y="4439229"/>
              <a:ext cx="517627" cy="789111"/>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a:off x="6128152" y="4429169"/>
              <a:ext cx="948906" cy="1553250"/>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rot="379796">
              <a:off x="6142083" y="4359556"/>
              <a:ext cx="517627" cy="1734234"/>
            </a:xfrm>
            <a:prstGeom prst="trapezoid">
              <a:avLst>
                <a:gd name="adj" fmla="val 41830"/>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21033800">
              <a:off x="6660558" y="4317335"/>
              <a:ext cx="517627" cy="1723811"/>
            </a:xfrm>
            <a:prstGeom prst="trapezoid">
              <a:avLst>
                <a:gd name="adj" fmla="val 40202"/>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gular Pentagon 30"/>
            <p:cNvSpPr/>
            <p:nvPr/>
          </p:nvSpPr>
          <p:spPr>
            <a:xfrm rot="10800000">
              <a:off x="6299266" y="3799936"/>
              <a:ext cx="664234" cy="854015"/>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1"/>
            <p:cNvSpPr/>
            <p:nvPr/>
          </p:nvSpPr>
          <p:spPr>
            <a:xfrm>
              <a:off x="6346711" y="3657600"/>
              <a:ext cx="569343" cy="474453"/>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2"/>
            <p:cNvSpPr/>
            <p:nvPr/>
          </p:nvSpPr>
          <p:spPr>
            <a:xfrm rot="18167829">
              <a:off x="6022703" y="3924809"/>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loud 33"/>
            <p:cNvSpPr/>
            <p:nvPr/>
          </p:nvSpPr>
          <p:spPr>
            <a:xfrm rot="14977688">
              <a:off x="6507001" y="3983011"/>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Stored Data 34"/>
            <p:cNvSpPr/>
            <p:nvPr/>
          </p:nvSpPr>
          <p:spPr>
            <a:xfrm rot="5400000">
              <a:off x="6465324" y="3349206"/>
              <a:ext cx="379562" cy="996351"/>
            </a:xfrm>
            <a:prstGeom prst="flowChartOnlineStorag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88"/>
            <p:cNvGrpSpPr/>
            <p:nvPr/>
          </p:nvGrpSpPr>
          <p:grpSpPr>
            <a:xfrm>
              <a:off x="6773719" y="4511615"/>
              <a:ext cx="178160" cy="1493964"/>
              <a:chOff x="6629400" y="1447800"/>
              <a:chExt cx="806264" cy="3603319"/>
            </a:xfrm>
          </p:grpSpPr>
          <p:grpSp>
            <p:nvGrpSpPr>
              <p:cNvPr id="63" name="Group 79"/>
              <p:cNvGrpSpPr/>
              <p:nvPr/>
            </p:nvGrpSpPr>
            <p:grpSpPr>
              <a:xfrm>
                <a:off x="6629400" y="1447800"/>
                <a:ext cx="713825" cy="1174911"/>
                <a:chOff x="6629400" y="1447800"/>
                <a:chExt cx="713825" cy="1174911"/>
              </a:xfrm>
            </p:grpSpPr>
            <p:sp>
              <p:nvSpPr>
                <p:cNvPr id="72" name="Regular Pentagon 71"/>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gular Pentagon 72"/>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80"/>
              <p:cNvGrpSpPr/>
              <p:nvPr/>
            </p:nvGrpSpPr>
            <p:grpSpPr>
              <a:xfrm>
                <a:off x="6645639" y="2683240"/>
                <a:ext cx="713825" cy="1174911"/>
                <a:chOff x="6629400" y="1447800"/>
                <a:chExt cx="713825" cy="1174911"/>
              </a:xfrm>
            </p:grpSpPr>
            <p:sp>
              <p:nvSpPr>
                <p:cNvPr id="70" name="Regular Pentagon 69"/>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gular Pentagon 70"/>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83"/>
              <p:cNvGrpSpPr/>
              <p:nvPr/>
            </p:nvGrpSpPr>
            <p:grpSpPr>
              <a:xfrm>
                <a:off x="6721839" y="3876208"/>
                <a:ext cx="713825" cy="1174911"/>
                <a:chOff x="6629400" y="1447800"/>
                <a:chExt cx="713825" cy="1174911"/>
              </a:xfrm>
            </p:grpSpPr>
            <p:sp>
              <p:nvSpPr>
                <p:cNvPr id="68" name="Regular Pentagon 67"/>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gular Pentagon 68"/>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Quad Arrow 65"/>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Quad Arrow 66"/>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89"/>
            <p:cNvGrpSpPr/>
            <p:nvPr/>
          </p:nvGrpSpPr>
          <p:grpSpPr>
            <a:xfrm>
              <a:off x="6346711" y="4511615"/>
              <a:ext cx="178160" cy="1493964"/>
              <a:chOff x="6629400" y="1447800"/>
              <a:chExt cx="806264" cy="3603319"/>
            </a:xfrm>
          </p:grpSpPr>
          <p:grpSp>
            <p:nvGrpSpPr>
              <p:cNvPr id="52" name="Group 79"/>
              <p:cNvGrpSpPr/>
              <p:nvPr/>
            </p:nvGrpSpPr>
            <p:grpSpPr>
              <a:xfrm>
                <a:off x="6629400" y="1447800"/>
                <a:ext cx="713825" cy="1174911"/>
                <a:chOff x="6629400" y="1447800"/>
                <a:chExt cx="713825" cy="1174911"/>
              </a:xfrm>
            </p:grpSpPr>
            <p:sp>
              <p:nvSpPr>
                <p:cNvPr id="61" name="Regular Pentagon 60"/>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gular Pentagon 61"/>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80"/>
              <p:cNvGrpSpPr/>
              <p:nvPr/>
            </p:nvGrpSpPr>
            <p:grpSpPr>
              <a:xfrm>
                <a:off x="6645639" y="2683240"/>
                <a:ext cx="713825" cy="1174911"/>
                <a:chOff x="6629400" y="1447800"/>
                <a:chExt cx="713825" cy="1174911"/>
              </a:xfrm>
            </p:grpSpPr>
            <p:sp>
              <p:nvSpPr>
                <p:cNvPr id="59" name="Regular Pentagon 58"/>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gular Pentagon 59"/>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83"/>
              <p:cNvGrpSpPr/>
              <p:nvPr/>
            </p:nvGrpSpPr>
            <p:grpSpPr>
              <a:xfrm>
                <a:off x="6721839" y="3876208"/>
                <a:ext cx="713825" cy="1174911"/>
                <a:chOff x="6629400" y="1447800"/>
                <a:chExt cx="713825" cy="1174911"/>
              </a:xfrm>
            </p:grpSpPr>
            <p:sp>
              <p:nvSpPr>
                <p:cNvPr id="57" name="Regular Pentagon 56"/>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gular Pentagon 57"/>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Quad Arrow 54"/>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Quad Arrow 55"/>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101"/>
            <p:cNvGrpSpPr/>
            <p:nvPr/>
          </p:nvGrpSpPr>
          <p:grpSpPr>
            <a:xfrm rot="16355409">
              <a:off x="6559288" y="3284183"/>
              <a:ext cx="209602" cy="1100863"/>
              <a:chOff x="6629400" y="1447800"/>
              <a:chExt cx="806264" cy="3603319"/>
            </a:xfrm>
          </p:grpSpPr>
          <p:grpSp>
            <p:nvGrpSpPr>
              <p:cNvPr id="41" name="Group 79"/>
              <p:cNvGrpSpPr/>
              <p:nvPr/>
            </p:nvGrpSpPr>
            <p:grpSpPr>
              <a:xfrm>
                <a:off x="6629400" y="1447800"/>
                <a:ext cx="713825" cy="1174911"/>
                <a:chOff x="6629400" y="1447800"/>
                <a:chExt cx="713825" cy="1174911"/>
              </a:xfrm>
            </p:grpSpPr>
            <p:sp>
              <p:nvSpPr>
                <p:cNvPr id="50" name="Regular Pentagon 49"/>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gular Pentagon 50"/>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80"/>
              <p:cNvGrpSpPr/>
              <p:nvPr/>
            </p:nvGrpSpPr>
            <p:grpSpPr>
              <a:xfrm>
                <a:off x="6645639" y="2683240"/>
                <a:ext cx="713825" cy="1174911"/>
                <a:chOff x="6629400" y="1447800"/>
                <a:chExt cx="713825" cy="1174911"/>
              </a:xfrm>
            </p:grpSpPr>
            <p:sp>
              <p:nvSpPr>
                <p:cNvPr id="48" name="Regular Pentagon 47"/>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gular Pentagon 48"/>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83"/>
              <p:cNvGrpSpPr/>
              <p:nvPr/>
            </p:nvGrpSpPr>
            <p:grpSpPr>
              <a:xfrm>
                <a:off x="6721839" y="3876208"/>
                <a:ext cx="713825" cy="1174911"/>
                <a:chOff x="6629400" y="1447800"/>
                <a:chExt cx="713825" cy="1174911"/>
              </a:xfrm>
            </p:grpSpPr>
            <p:sp>
              <p:nvSpPr>
                <p:cNvPr id="46" name="Regular Pentagon 45"/>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gular Pentagon 46"/>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Quad Arrow 43"/>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Quad Arrow 44"/>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Moon 38"/>
            <p:cNvSpPr/>
            <p:nvPr/>
          </p:nvSpPr>
          <p:spPr>
            <a:xfrm rot="5207311">
              <a:off x="6245101" y="4107455"/>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5207311">
              <a:off x="6909335" y="4060009"/>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2E3B599F-1F23-4135-B736-4D0125658D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5466" y="-170122"/>
            <a:ext cx="7924800" cy="1526845"/>
          </a:xfrm>
          <a:prstGeom prst="rect">
            <a:avLst/>
          </a:prstGeom>
        </p:spPr>
      </p:pic>
    </p:spTree>
    <p:extLst>
      <p:ext uri="{BB962C8B-B14F-4D97-AF65-F5344CB8AC3E}">
        <p14:creationId xmlns:p14="http://schemas.microsoft.com/office/powerpoint/2010/main" val="55056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wipe(down)">
                                      <p:cBhvr>
                                        <p:cTn id="9" dur="580">
                                          <p:stCondLst>
                                            <p:cond delay="0"/>
                                          </p:stCondLst>
                                        </p:cTn>
                                        <p:tgtEl>
                                          <p:spTgt spid="20"/>
                                        </p:tgtEl>
                                      </p:cBhvr>
                                    </p:animEffect>
                                    <p:anim calcmode="lin" valueType="num">
                                      <p:cBhvr>
                                        <p:cTn id="10"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5" dur="26">
                                          <p:stCondLst>
                                            <p:cond delay="650"/>
                                          </p:stCondLst>
                                        </p:cTn>
                                        <p:tgtEl>
                                          <p:spTgt spid="20"/>
                                        </p:tgtEl>
                                      </p:cBhvr>
                                      <p:to x="100000" y="60000"/>
                                    </p:animScale>
                                    <p:animScale>
                                      <p:cBhvr>
                                        <p:cTn id="16" dur="166" decel="50000">
                                          <p:stCondLst>
                                            <p:cond delay="676"/>
                                          </p:stCondLst>
                                        </p:cTn>
                                        <p:tgtEl>
                                          <p:spTgt spid="20"/>
                                        </p:tgtEl>
                                      </p:cBhvr>
                                      <p:to x="100000" y="100000"/>
                                    </p:animScale>
                                    <p:animScale>
                                      <p:cBhvr>
                                        <p:cTn id="17" dur="26">
                                          <p:stCondLst>
                                            <p:cond delay="1312"/>
                                          </p:stCondLst>
                                        </p:cTn>
                                        <p:tgtEl>
                                          <p:spTgt spid="20"/>
                                        </p:tgtEl>
                                      </p:cBhvr>
                                      <p:to x="100000" y="80000"/>
                                    </p:animScale>
                                    <p:animScale>
                                      <p:cBhvr>
                                        <p:cTn id="18" dur="166" decel="50000">
                                          <p:stCondLst>
                                            <p:cond delay="1338"/>
                                          </p:stCondLst>
                                        </p:cTn>
                                        <p:tgtEl>
                                          <p:spTgt spid="20"/>
                                        </p:tgtEl>
                                      </p:cBhvr>
                                      <p:to x="100000" y="100000"/>
                                    </p:animScale>
                                    <p:animScale>
                                      <p:cBhvr>
                                        <p:cTn id="19" dur="26">
                                          <p:stCondLst>
                                            <p:cond delay="1642"/>
                                          </p:stCondLst>
                                        </p:cTn>
                                        <p:tgtEl>
                                          <p:spTgt spid="20"/>
                                        </p:tgtEl>
                                      </p:cBhvr>
                                      <p:to x="100000" y="90000"/>
                                    </p:animScale>
                                    <p:animScale>
                                      <p:cBhvr>
                                        <p:cTn id="20" dur="166" decel="50000">
                                          <p:stCondLst>
                                            <p:cond delay="1668"/>
                                          </p:stCondLst>
                                        </p:cTn>
                                        <p:tgtEl>
                                          <p:spTgt spid="20"/>
                                        </p:tgtEl>
                                      </p:cBhvr>
                                      <p:to x="100000" y="100000"/>
                                    </p:animScale>
                                    <p:animScale>
                                      <p:cBhvr>
                                        <p:cTn id="21" dur="26">
                                          <p:stCondLst>
                                            <p:cond delay="1808"/>
                                          </p:stCondLst>
                                        </p:cTn>
                                        <p:tgtEl>
                                          <p:spTgt spid="20"/>
                                        </p:tgtEl>
                                      </p:cBhvr>
                                      <p:to x="100000" y="95000"/>
                                    </p:animScale>
                                    <p:animScale>
                                      <p:cBhvr>
                                        <p:cTn id="22" dur="166" decel="50000">
                                          <p:stCondLst>
                                            <p:cond delay="1834"/>
                                          </p:stCondLst>
                                        </p:cTn>
                                        <p:tgtEl>
                                          <p:spTgt spid="20"/>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6C26D88-132B-4CFA-A3FA-1228FF8CE3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extBox 13"/>
          <p:cNvSpPr txBox="1"/>
          <p:nvPr/>
        </p:nvSpPr>
        <p:spPr>
          <a:xfrm>
            <a:off x="1524000" y="0"/>
            <a:ext cx="9144000" cy="830997"/>
          </a:xfrm>
          <a:prstGeom prst="rect">
            <a:avLst/>
          </a:prstGeom>
          <a:noFill/>
        </p:spPr>
        <p:txBody>
          <a:bodyPr wrap="square" rtlCol="0">
            <a:spAutoFit/>
          </a:bodyPr>
          <a:lstStyle/>
          <a:p>
            <a:pPr algn="ctr"/>
            <a:r>
              <a:rPr lang="en-US" sz="4800" dirty="0">
                <a:solidFill>
                  <a:schemeClr val="bg1"/>
                </a:solidFill>
                <a:latin typeface="Arabic Typesetting" panose="03020402040406030203" pitchFamily="66" charset="-78"/>
                <a:cs typeface="Arabic Typesetting" panose="03020402040406030203" pitchFamily="66" charset="-78"/>
              </a:rPr>
              <a:t>Harden Hearts Softened</a:t>
            </a:r>
          </a:p>
        </p:txBody>
      </p:sp>
      <p:sp>
        <p:nvSpPr>
          <p:cNvPr id="15" name="TextBox 14"/>
          <p:cNvSpPr txBox="1"/>
          <p:nvPr/>
        </p:nvSpPr>
        <p:spPr>
          <a:xfrm>
            <a:off x="47626" y="6488668"/>
            <a:ext cx="5029200" cy="369332"/>
          </a:xfrm>
          <a:prstGeom prst="rect">
            <a:avLst/>
          </a:prstGeom>
          <a:noFill/>
        </p:spPr>
        <p:txBody>
          <a:bodyPr wrap="square" rtlCol="0">
            <a:spAutoFit/>
          </a:bodyPr>
          <a:lstStyle/>
          <a:p>
            <a:r>
              <a:rPr lang="en-US" dirty="0">
                <a:solidFill>
                  <a:schemeClr val="bg1"/>
                </a:solidFill>
              </a:rPr>
              <a:t>Alma 12:7-8</a:t>
            </a:r>
          </a:p>
        </p:txBody>
      </p:sp>
      <p:sp>
        <p:nvSpPr>
          <p:cNvPr id="9" name="Rectangle 8"/>
          <p:cNvSpPr/>
          <p:nvPr/>
        </p:nvSpPr>
        <p:spPr>
          <a:xfrm>
            <a:off x="304800" y="803026"/>
            <a:ext cx="3200400" cy="1200329"/>
          </a:xfrm>
          <a:prstGeom prst="rect">
            <a:avLst/>
          </a:prstGeom>
        </p:spPr>
        <p:txBody>
          <a:bodyPr wrap="square">
            <a:spAutoFit/>
          </a:bodyPr>
          <a:lstStyle/>
          <a:p>
            <a:pPr fontAlgn="base"/>
            <a:r>
              <a:rPr lang="en-US" dirty="0">
                <a:solidFill>
                  <a:schemeClr val="bg1"/>
                </a:solidFill>
              </a:rPr>
              <a:t>A marvelous transformation of character took place with </a:t>
            </a:r>
            <a:r>
              <a:rPr lang="en-US" dirty="0" err="1">
                <a:solidFill>
                  <a:schemeClr val="bg1"/>
                </a:solidFill>
              </a:rPr>
              <a:t>Zeezrom</a:t>
            </a:r>
            <a:r>
              <a:rPr lang="en-US" dirty="0">
                <a:solidFill>
                  <a:schemeClr val="bg1"/>
                </a:solidFill>
              </a:rPr>
              <a:t> because of the power of the word—the Holy Spirit</a:t>
            </a:r>
            <a:endParaRPr lang="en-US" sz="2400" dirty="0">
              <a:solidFill>
                <a:schemeClr val="bg1"/>
              </a:solidFill>
            </a:endParaRPr>
          </a:p>
        </p:txBody>
      </p:sp>
      <p:sp>
        <p:nvSpPr>
          <p:cNvPr id="10" name="Rectangle 9"/>
          <p:cNvSpPr/>
          <p:nvPr/>
        </p:nvSpPr>
        <p:spPr>
          <a:xfrm>
            <a:off x="7798279" y="835967"/>
            <a:ext cx="3939985" cy="3416320"/>
          </a:xfrm>
          <a:prstGeom prst="rect">
            <a:avLst/>
          </a:prstGeom>
        </p:spPr>
        <p:txBody>
          <a:bodyPr wrap="square">
            <a:spAutoFit/>
          </a:bodyPr>
          <a:lstStyle/>
          <a:p>
            <a:r>
              <a:rPr lang="en-US" dirty="0">
                <a:solidFill>
                  <a:schemeClr val="bg1"/>
                </a:solidFill>
              </a:rPr>
              <a:t>“When faith is properly understood and used, it has dramatically far-reaching effects. Such faith can transform an individual’s life from maudlin, common everyday activities to a symphony of joy and happiness. …Faith (has) the capacity to discover hidden characteristics and traits that can transform life. Truly, faith in the Savior is a principle of action and power.”</a:t>
            </a:r>
          </a:p>
          <a:p>
            <a:r>
              <a:rPr lang="en-US" dirty="0">
                <a:solidFill>
                  <a:schemeClr val="bg1"/>
                </a:solidFill>
              </a:rPr>
              <a:t>Richard G. Scott</a:t>
            </a:r>
          </a:p>
          <a:p>
            <a:endParaRPr lang="en-US" dirty="0">
              <a:solidFill>
                <a:schemeClr val="bg1"/>
              </a:solidFill>
            </a:endParaRPr>
          </a:p>
        </p:txBody>
      </p:sp>
      <p:sp>
        <p:nvSpPr>
          <p:cNvPr id="11" name="Rectangle 10"/>
          <p:cNvSpPr/>
          <p:nvPr/>
        </p:nvSpPr>
        <p:spPr>
          <a:xfrm>
            <a:off x="467459" y="3372011"/>
            <a:ext cx="6705600" cy="1938992"/>
          </a:xfrm>
          <a:prstGeom prst="rect">
            <a:avLst/>
          </a:prstGeom>
        </p:spPr>
        <p:txBody>
          <a:bodyPr wrap="square">
            <a:spAutoFit/>
          </a:bodyPr>
          <a:lstStyle/>
          <a:p>
            <a:pPr fontAlgn="base"/>
            <a:r>
              <a:rPr lang="en-US" sz="2000" dirty="0">
                <a:solidFill>
                  <a:schemeClr val="bg1"/>
                </a:solidFill>
              </a:rPr>
              <a:t>“God uses your faith to mold your character.</a:t>
            </a:r>
          </a:p>
          <a:p>
            <a:pPr fontAlgn="base"/>
            <a:r>
              <a:rPr lang="en-US" sz="2000" dirty="0">
                <a:solidFill>
                  <a:schemeClr val="bg1"/>
                </a:solidFill>
              </a:rPr>
              <a:t>• Character is the manifestation of what you are becoming.</a:t>
            </a:r>
          </a:p>
          <a:p>
            <a:pPr fontAlgn="base"/>
            <a:r>
              <a:rPr lang="en-US" sz="2000" dirty="0">
                <a:solidFill>
                  <a:schemeClr val="bg1"/>
                </a:solidFill>
              </a:rPr>
              <a:t>• Strong character results from consistent correct choices.</a:t>
            </a:r>
          </a:p>
          <a:p>
            <a:pPr fontAlgn="base"/>
            <a:r>
              <a:rPr lang="en-US" sz="2000" dirty="0">
                <a:solidFill>
                  <a:schemeClr val="bg1"/>
                </a:solidFill>
              </a:rPr>
              <a:t>• The bedrock of character is integrity.</a:t>
            </a:r>
          </a:p>
          <a:p>
            <a:pPr fontAlgn="base"/>
            <a:r>
              <a:rPr lang="en-US" sz="2000" dirty="0">
                <a:solidFill>
                  <a:schemeClr val="bg1"/>
                </a:solidFill>
              </a:rPr>
              <a:t>• The more your character is fortified, the more enabled you are to exercise the power of faith.”</a:t>
            </a:r>
          </a:p>
        </p:txBody>
      </p:sp>
      <p:sp>
        <p:nvSpPr>
          <p:cNvPr id="12" name="Rectangle 11"/>
          <p:cNvSpPr/>
          <p:nvPr/>
        </p:nvSpPr>
        <p:spPr>
          <a:xfrm>
            <a:off x="5108868" y="5473005"/>
            <a:ext cx="6470073" cy="1015663"/>
          </a:xfrm>
          <a:prstGeom prst="rect">
            <a:avLst/>
          </a:prstGeom>
        </p:spPr>
        <p:txBody>
          <a:bodyPr wrap="square">
            <a:spAutoFit/>
          </a:bodyPr>
          <a:lstStyle/>
          <a:p>
            <a:r>
              <a:rPr lang="en-US" sz="2000" dirty="0">
                <a:solidFill>
                  <a:srgbClr val="FFFF00"/>
                </a:solidFill>
              </a:rPr>
              <a:t>“Humility is that quality that permits us to be taught from on high through the Spirit or to be taught from sources whose origin was inspiration from the Lord…”</a:t>
            </a:r>
          </a:p>
        </p:txBody>
      </p:sp>
      <p:pic>
        <p:nvPicPr>
          <p:cNvPr id="4" name="Picture 3">
            <a:extLst>
              <a:ext uri="{FF2B5EF4-FFF2-40B4-BE49-F238E27FC236}">
                <a16:creationId xmlns:a16="http://schemas.microsoft.com/office/drawing/2014/main" id="{A8A335F7-A7AA-4934-BC18-57FB68D239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1514" y="892131"/>
            <a:ext cx="3524250" cy="2390775"/>
          </a:xfrm>
          <a:prstGeom prst="rect">
            <a:avLst/>
          </a:prstGeom>
        </p:spPr>
      </p:pic>
      <p:pic>
        <p:nvPicPr>
          <p:cNvPr id="6" name="Picture 5">
            <a:extLst>
              <a:ext uri="{FF2B5EF4-FFF2-40B4-BE49-F238E27FC236}">
                <a16:creationId xmlns:a16="http://schemas.microsoft.com/office/drawing/2014/main" id="{BCC81C1E-C090-4B86-8CD1-1A3A9EC32F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2458" y="5388025"/>
            <a:ext cx="1995601" cy="1328878"/>
          </a:xfrm>
          <a:prstGeom prst="rect">
            <a:avLst/>
          </a:prstGeom>
        </p:spPr>
      </p:pic>
      <p:pic>
        <p:nvPicPr>
          <p:cNvPr id="8" name="Picture 7">
            <a:extLst>
              <a:ext uri="{FF2B5EF4-FFF2-40B4-BE49-F238E27FC236}">
                <a16:creationId xmlns:a16="http://schemas.microsoft.com/office/drawing/2014/main" id="{F3113082-BD9D-42DE-BEFC-AFBC83A32D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52868" y="3429000"/>
            <a:ext cx="1408176" cy="1767840"/>
          </a:xfrm>
          <a:prstGeom prst="rect">
            <a:avLst/>
          </a:prstGeom>
        </p:spPr>
      </p:pic>
    </p:spTree>
    <p:extLst>
      <p:ext uri="{BB962C8B-B14F-4D97-AF65-F5344CB8AC3E}">
        <p14:creationId xmlns:p14="http://schemas.microsoft.com/office/powerpoint/2010/main" val="141145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002F0E0-E440-4A1E-83DE-94357B9635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p:cNvSpPr/>
          <p:nvPr/>
        </p:nvSpPr>
        <p:spPr>
          <a:xfrm>
            <a:off x="526473" y="744141"/>
            <a:ext cx="6636327" cy="1846659"/>
          </a:xfrm>
          <a:prstGeom prst="rect">
            <a:avLst/>
          </a:prstGeom>
        </p:spPr>
        <p:txBody>
          <a:bodyPr wrap="square">
            <a:spAutoFit/>
          </a:bodyPr>
          <a:lstStyle/>
          <a:p>
            <a:pPr fontAlgn="base"/>
            <a:r>
              <a:rPr lang="en-US" dirty="0">
                <a:solidFill>
                  <a:schemeClr val="bg1"/>
                </a:solidFill>
              </a:rPr>
              <a:t>In order to gain knowledge and skills required to become successful in a career:</a:t>
            </a:r>
          </a:p>
          <a:p>
            <a:pPr fontAlgn="base"/>
            <a:endParaRPr lang="en-US" dirty="0">
              <a:solidFill>
                <a:schemeClr val="bg1"/>
              </a:solidFill>
            </a:endParaRPr>
          </a:p>
          <a:p>
            <a:pPr fontAlgn="base"/>
            <a:r>
              <a:rPr lang="en-US" dirty="0">
                <a:solidFill>
                  <a:schemeClr val="bg1"/>
                </a:solidFill>
              </a:rPr>
              <a:t>Estimate how much you might pay in tuition at a college, university, or trade school</a:t>
            </a:r>
          </a:p>
          <a:p>
            <a:pPr fontAlgn="base"/>
            <a:r>
              <a:rPr lang="en-US" sz="2400" dirty="0">
                <a:solidFill>
                  <a:schemeClr val="bg1"/>
                </a:solidFill>
              </a:rPr>
              <a:t> </a:t>
            </a:r>
          </a:p>
        </p:txBody>
      </p:sp>
      <p:sp>
        <p:nvSpPr>
          <p:cNvPr id="14" name="TextBox 13"/>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Arabic Typesetting" panose="03020402040406030203" pitchFamily="66" charset="-78"/>
                <a:cs typeface="Arabic Typesetting" panose="03020402040406030203" pitchFamily="66" charset="-78"/>
              </a:rPr>
              <a:t>Spiritual Tuition</a:t>
            </a:r>
          </a:p>
        </p:txBody>
      </p:sp>
      <p:sp>
        <p:nvSpPr>
          <p:cNvPr id="15" name="Rectangle 14"/>
          <p:cNvSpPr/>
          <p:nvPr/>
        </p:nvSpPr>
        <p:spPr>
          <a:xfrm>
            <a:off x="5867400" y="2590801"/>
            <a:ext cx="4572000" cy="2031325"/>
          </a:xfrm>
          <a:prstGeom prst="rect">
            <a:avLst/>
          </a:prstGeom>
        </p:spPr>
        <p:txBody>
          <a:bodyPr>
            <a:spAutoFit/>
          </a:bodyPr>
          <a:lstStyle/>
          <a:p>
            <a:r>
              <a:rPr lang="en-US" dirty="0">
                <a:solidFill>
                  <a:schemeClr val="bg1"/>
                </a:solidFill>
              </a:rPr>
              <a:t>“Spiritual understanding … simply cannot be given to [us]. The tuition of diligence and of learning by study and also by faith must be paid to obtain and personally ‘own’ such knowledge. Only in this way can what is known in the mind also be felt in the heart” </a:t>
            </a:r>
          </a:p>
          <a:p>
            <a:r>
              <a:rPr lang="en-US" dirty="0">
                <a:solidFill>
                  <a:schemeClr val="bg1"/>
                </a:solidFill>
              </a:rPr>
              <a:t>David A. </a:t>
            </a:r>
            <a:r>
              <a:rPr lang="en-US" dirty="0" err="1">
                <a:solidFill>
                  <a:schemeClr val="bg1"/>
                </a:solidFill>
              </a:rPr>
              <a:t>Bednar</a:t>
            </a:r>
            <a:endParaRPr lang="en-US" dirty="0">
              <a:solidFill>
                <a:schemeClr val="bg1"/>
              </a:solidFill>
            </a:endParaRPr>
          </a:p>
        </p:txBody>
      </p:sp>
      <p:sp>
        <p:nvSpPr>
          <p:cNvPr id="16" name="Rectangle 15"/>
          <p:cNvSpPr/>
          <p:nvPr/>
        </p:nvSpPr>
        <p:spPr>
          <a:xfrm>
            <a:off x="3442523" y="4696465"/>
            <a:ext cx="6324600" cy="1785104"/>
          </a:xfrm>
          <a:prstGeom prst="rect">
            <a:avLst/>
          </a:prstGeom>
        </p:spPr>
        <p:txBody>
          <a:bodyPr wrap="square">
            <a:spAutoFit/>
          </a:bodyPr>
          <a:lstStyle/>
          <a:p>
            <a:r>
              <a:rPr lang="en-US" dirty="0" err="1">
                <a:solidFill>
                  <a:schemeClr val="bg1"/>
                </a:solidFill>
              </a:rPr>
              <a:t>Zeezrom</a:t>
            </a:r>
            <a:r>
              <a:rPr lang="en-US" dirty="0">
                <a:solidFill>
                  <a:schemeClr val="bg1"/>
                </a:solidFill>
              </a:rPr>
              <a:t> asked Alma about resurrection</a:t>
            </a:r>
          </a:p>
          <a:p>
            <a:endParaRPr lang="en-US" dirty="0">
              <a:solidFill>
                <a:schemeClr val="bg1"/>
              </a:solidFill>
            </a:endParaRPr>
          </a:p>
          <a:p>
            <a:r>
              <a:rPr lang="en-US" dirty="0">
                <a:solidFill>
                  <a:schemeClr val="bg1"/>
                </a:solidFill>
              </a:rPr>
              <a:t>Alma taught him about gaining a spiritual knowledge.</a:t>
            </a:r>
          </a:p>
          <a:p>
            <a:endParaRPr lang="en-US" dirty="0">
              <a:solidFill>
                <a:schemeClr val="bg1"/>
              </a:solidFill>
            </a:endParaRPr>
          </a:p>
          <a:p>
            <a:r>
              <a:rPr lang="en-US" dirty="0">
                <a:solidFill>
                  <a:schemeClr val="bg1"/>
                </a:solidFill>
              </a:rPr>
              <a:t>“The mysteries of God are spiritual truths known only by revelation … to those who are obedient to the gospel”</a:t>
            </a:r>
          </a:p>
        </p:txBody>
      </p:sp>
      <p:sp>
        <p:nvSpPr>
          <p:cNvPr id="17" name="TextBox 16"/>
          <p:cNvSpPr txBox="1"/>
          <p:nvPr/>
        </p:nvSpPr>
        <p:spPr>
          <a:xfrm>
            <a:off x="0" y="6427984"/>
            <a:ext cx="5029200" cy="369332"/>
          </a:xfrm>
          <a:prstGeom prst="rect">
            <a:avLst/>
          </a:prstGeom>
          <a:noFill/>
        </p:spPr>
        <p:txBody>
          <a:bodyPr wrap="square" rtlCol="0">
            <a:spAutoFit/>
          </a:bodyPr>
          <a:lstStyle/>
          <a:p>
            <a:r>
              <a:rPr lang="en-US" dirty="0">
                <a:solidFill>
                  <a:schemeClr val="bg1"/>
                </a:solidFill>
              </a:rPr>
              <a:t>Alma 12:9</a:t>
            </a:r>
          </a:p>
        </p:txBody>
      </p:sp>
      <p:pic>
        <p:nvPicPr>
          <p:cNvPr id="4" name="Picture 3">
            <a:extLst>
              <a:ext uri="{FF2B5EF4-FFF2-40B4-BE49-F238E27FC236}">
                <a16:creationId xmlns:a16="http://schemas.microsoft.com/office/drawing/2014/main" id="{F1722DF5-14A7-4684-85D0-1E46EB5272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0327" y="540298"/>
            <a:ext cx="2957729" cy="1979232"/>
          </a:xfrm>
          <a:prstGeom prst="rect">
            <a:avLst/>
          </a:prstGeom>
        </p:spPr>
      </p:pic>
      <p:pic>
        <p:nvPicPr>
          <p:cNvPr id="6" name="Picture 5">
            <a:extLst>
              <a:ext uri="{FF2B5EF4-FFF2-40B4-BE49-F238E27FC236}">
                <a16:creationId xmlns:a16="http://schemas.microsoft.com/office/drawing/2014/main" id="{D47B3E46-6A47-40B6-BDAD-0AA5CB2D8F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8698" y="2211123"/>
            <a:ext cx="3571875" cy="2247633"/>
          </a:xfrm>
          <a:prstGeom prst="rect">
            <a:avLst/>
          </a:prstGeom>
        </p:spPr>
      </p:pic>
      <p:pic>
        <p:nvPicPr>
          <p:cNvPr id="8" name="Picture 7">
            <a:extLst>
              <a:ext uri="{FF2B5EF4-FFF2-40B4-BE49-F238E27FC236}">
                <a16:creationId xmlns:a16="http://schemas.microsoft.com/office/drawing/2014/main" id="{A70DD9B9-DEB9-4710-82B8-8D49CD3B0C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4622126"/>
            <a:ext cx="1702038" cy="2147297"/>
          </a:xfrm>
          <a:prstGeom prst="rect">
            <a:avLst/>
          </a:prstGeom>
        </p:spPr>
      </p:pic>
      <p:grpSp>
        <p:nvGrpSpPr>
          <p:cNvPr id="18" name="Group 3">
            <a:extLst>
              <a:ext uri="{FF2B5EF4-FFF2-40B4-BE49-F238E27FC236}">
                <a16:creationId xmlns:a16="http://schemas.microsoft.com/office/drawing/2014/main" id="{ED7241EE-53E7-4261-BFC1-1D30CC8F6F02}"/>
              </a:ext>
            </a:extLst>
          </p:cNvPr>
          <p:cNvGrpSpPr/>
          <p:nvPr/>
        </p:nvGrpSpPr>
        <p:grpSpPr>
          <a:xfrm>
            <a:off x="9423414" y="4275251"/>
            <a:ext cx="2031972" cy="2301261"/>
            <a:chOff x="71718" y="1120588"/>
            <a:chExt cx="3070535" cy="4572000"/>
          </a:xfrm>
        </p:grpSpPr>
        <p:grpSp>
          <p:nvGrpSpPr>
            <p:cNvPr id="19" name="Group 13">
              <a:extLst>
                <a:ext uri="{FF2B5EF4-FFF2-40B4-BE49-F238E27FC236}">
                  <a16:creationId xmlns:a16="http://schemas.microsoft.com/office/drawing/2014/main" id="{2A7C1BCD-93E2-4DB2-B2BD-7A8BAABAC419}"/>
                </a:ext>
              </a:extLst>
            </p:cNvPr>
            <p:cNvGrpSpPr/>
            <p:nvPr/>
          </p:nvGrpSpPr>
          <p:grpSpPr>
            <a:xfrm>
              <a:off x="71718" y="1120588"/>
              <a:ext cx="3048000" cy="4572000"/>
              <a:chOff x="838200" y="1066800"/>
              <a:chExt cx="2438400" cy="3352800"/>
            </a:xfrm>
          </p:grpSpPr>
          <p:sp>
            <p:nvSpPr>
              <p:cNvPr id="21" name="Rounded Rectangle 61">
                <a:extLst>
                  <a:ext uri="{FF2B5EF4-FFF2-40B4-BE49-F238E27FC236}">
                    <a16:creationId xmlns:a16="http://schemas.microsoft.com/office/drawing/2014/main" id="{B60E64BA-F3B4-478A-8338-F884C586547B}"/>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
                <a:extLst>
                  <a:ext uri="{FF2B5EF4-FFF2-40B4-BE49-F238E27FC236}">
                    <a16:creationId xmlns:a16="http://schemas.microsoft.com/office/drawing/2014/main" id="{0046910B-71F7-40C2-A0BF-5B99A344CFE1}"/>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3">
                <a:extLst>
                  <a:ext uri="{FF2B5EF4-FFF2-40B4-BE49-F238E27FC236}">
                    <a16:creationId xmlns:a16="http://schemas.microsoft.com/office/drawing/2014/main" id="{F9B9F74B-30EE-4617-85AB-DD5A96D9D2B7}"/>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4">
                <a:extLst>
                  <a:ext uri="{FF2B5EF4-FFF2-40B4-BE49-F238E27FC236}">
                    <a16:creationId xmlns:a16="http://schemas.microsoft.com/office/drawing/2014/main" id="{8B17E0D0-FFC9-4BF0-80E3-7CAE132D9D74}"/>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nut 5">
                <a:extLst>
                  <a:ext uri="{FF2B5EF4-FFF2-40B4-BE49-F238E27FC236}">
                    <a16:creationId xmlns:a16="http://schemas.microsoft.com/office/drawing/2014/main" id="{31B6546D-7914-4D1E-8329-4AE3B46CD7C1}"/>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nut 6">
                <a:extLst>
                  <a:ext uri="{FF2B5EF4-FFF2-40B4-BE49-F238E27FC236}">
                    <a16:creationId xmlns:a16="http://schemas.microsoft.com/office/drawing/2014/main" id="{449F68A1-9BBB-462E-94B7-EB9A24726CFB}"/>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nut 7">
                <a:extLst>
                  <a:ext uri="{FF2B5EF4-FFF2-40B4-BE49-F238E27FC236}">
                    <a16:creationId xmlns:a16="http://schemas.microsoft.com/office/drawing/2014/main" id="{AEA6FD81-1091-4370-9E16-3159BC6A84CE}"/>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Plaque 8">
                <a:extLst>
                  <a:ext uri="{FF2B5EF4-FFF2-40B4-BE49-F238E27FC236}">
                    <a16:creationId xmlns:a16="http://schemas.microsoft.com/office/drawing/2014/main" id="{87F01DEC-1F4B-4C6C-B886-5C97D4BDC6C2}"/>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laque 9">
                <a:extLst>
                  <a:ext uri="{FF2B5EF4-FFF2-40B4-BE49-F238E27FC236}">
                    <a16:creationId xmlns:a16="http://schemas.microsoft.com/office/drawing/2014/main" id="{BDE38350-A816-4713-8976-1E6539C84718}"/>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laque 10">
                <a:extLst>
                  <a:ext uri="{FF2B5EF4-FFF2-40B4-BE49-F238E27FC236}">
                    <a16:creationId xmlns:a16="http://schemas.microsoft.com/office/drawing/2014/main" id="{2C232F28-6E66-4453-AC30-1FB15D06DBEF}"/>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9F72AC5D-C842-472D-8707-F7050F6FC2D0}"/>
                </a:ext>
              </a:extLst>
            </p:cNvPr>
            <p:cNvSpPr txBox="1"/>
            <p:nvPr/>
          </p:nvSpPr>
          <p:spPr>
            <a:xfrm>
              <a:off x="762598" y="1254182"/>
              <a:ext cx="2379655" cy="4035708"/>
            </a:xfrm>
            <a:prstGeom prst="rect">
              <a:avLst/>
            </a:prstGeom>
            <a:noFill/>
          </p:spPr>
          <p:txBody>
            <a:bodyPr wrap="square" rtlCol="0">
              <a:spAutoFit/>
            </a:bodyPr>
            <a:lstStyle/>
            <a:p>
              <a:pPr algn="ctr"/>
              <a:r>
                <a:rPr lang="en-US" b="1" dirty="0"/>
                <a:t>God reveals spiritual truths to us according to the heed and diligence we give unto Him</a:t>
              </a:r>
              <a:endParaRPr lang="en-US" sz="1600"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370462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circle(in)">
                                      <p:cBhvr>
                                        <p:cTn id="31"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A0183AD-C8FA-4F66-9F0F-93F8B38E87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p:cNvSpPr/>
          <p:nvPr/>
        </p:nvSpPr>
        <p:spPr>
          <a:xfrm>
            <a:off x="168611" y="861538"/>
            <a:ext cx="5486400" cy="1569660"/>
          </a:xfrm>
          <a:prstGeom prst="rect">
            <a:avLst/>
          </a:prstGeom>
        </p:spPr>
        <p:txBody>
          <a:bodyPr wrap="square">
            <a:spAutoFit/>
          </a:bodyPr>
          <a:lstStyle/>
          <a:p>
            <a:pPr fontAlgn="base"/>
            <a:r>
              <a:rPr lang="en-US" dirty="0">
                <a:solidFill>
                  <a:schemeClr val="bg1"/>
                </a:solidFill>
              </a:rPr>
              <a:t>“It is a remarkable thing how two people can be seated beside one another, hear exactly the same message preached, and come away with two different conclusions…</a:t>
            </a:r>
          </a:p>
          <a:p>
            <a:pPr fontAlgn="base"/>
            <a:r>
              <a:rPr lang="en-US" sz="2400" dirty="0">
                <a:solidFill>
                  <a:schemeClr val="bg1"/>
                </a:solidFill>
              </a:rPr>
              <a:t> </a:t>
            </a:r>
          </a:p>
        </p:txBody>
      </p:sp>
      <p:sp>
        <p:nvSpPr>
          <p:cNvPr id="14" name="TextBox 13"/>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Arabic Typesetting" panose="03020402040406030203" pitchFamily="66" charset="-78"/>
                <a:cs typeface="Arabic Typesetting" panose="03020402040406030203" pitchFamily="66" charset="-78"/>
              </a:rPr>
              <a:t>Greater and Lesser Portions</a:t>
            </a:r>
          </a:p>
        </p:txBody>
      </p:sp>
      <p:sp>
        <p:nvSpPr>
          <p:cNvPr id="15" name="Rectangle 14"/>
          <p:cNvSpPr/>
          <p:nvPr/>
        </p:nvSpPr>
        <p:spPr>
          <a:xfrm>
            <a:off x="4188303" y="2278613"/>
            <a:ext cx="3264094" cy="1200329"/>
          </a:xfrm>
          <a:prstGeom prst="rect">
            <a:avLst/>
          </a:prstGeom>
        </p:spPr>
        <p:txBody>
          <a:bodyPr wrap="square">
            <a:spAutoFit/>
          </a:bodyPr>
          <a:lstStyle/>
          <a:p>
            <a:r>
              <a:rPr lang="en-US" dirty="0">
                <a:solidFill>
                  <a:schemeClr val="bg1"/>
                </a:solidFill>
              </a:rPr>
              <a:t>“To one listener the presentation is as the gibberish of alien tongues; to another, as manna from heaven.”</a:t>
            </a:r>
          </a:p>
        </p:txBody>
      </p:sp>
      <p:sp>
        <p:nvSpPr>
          <p:cNvPr id="16" name="Rectangle 15"/>
          <p:cNvSpPr/>
          <p:nvPr/>
        </p:nvSpPr>
        <p:spPr>
          <a:xfrm>
            <a:off x="2286001" y="3881643"/>
            <a:ext cx="6324600" cy="830997"/>
          </a:xfrm>
          <a:prstGeom prst="rect">
            <a:avLst/>
          </a:prstGeom>
        </p:spPr>
        <p:txBody>
          <a:bodyPr wrap="square">
            <a:spAutoFit/>
          </a:bodyPr>
          <a:lstStyle/>
          <a:p>
            <a:pPr algn="ctr"/>
            <a:r>
              <a:rPr lang="en-US" sz="2400" dirty="0">
                <a:solidFill>
                  <a:schemeClr val="bg1"/>
                </a:solidFill>
              </a:rPr>
              <a:t>“What is mystery to one man may not be a mystery to another”</a:t>
            </a:r>
          </a:p>
        </p:txBody>
      </p:sp>
      <p:sp>
        <p:nvSpPr>
          <p:cNvPr id="17" name="TextBox 16"/>
          <p:cNvSpPr txBox="1"/>
          <p:nvPr/>
        </p:nvSpPr>
        <p:spPr>
          <a:xfrm>
            <a:off x="277091" y="6433250"/>
            <a:ext cx="5029200" cy="369332"/>
          </a:xfrm>
          <a:prstGeom prst="rect">
            <a:avLst/>
          </a:prstGeom>
          <a:noFill/>
        </p:spPr>
        <p:txBody>
          <a:bodyPr wrap="square" rtlCol="0">
            <a:spAutoFit/>
          </a:bodyPr>
          <a:lstStyle/>
          <a:p>
            <a:r>
              <a:rPr lang="en-US" dirty="0">
                <a:solidFill>
                  <a:schemeClr val="bg1"/>
                </a:solidFill>
              </a:rPr>
              <a:t>Alma 12:10   </a:t>
            </a:r>
            <a:r>
              <a:rPr lang="en-US" sz="1400" dirty="0">
                <a:solidFill>
                  <a:schemeClr val="bg1"/>
                </a:solidFill>
              </a:rPr>
              <a:t>JRM and RLM</a:t>
            </a:r>
          </a:p>
        </p:txBody>
      </p:sp>
      <p:sp>
        <p:nvSpPr>
          <p:cNvPr id="8" name="TextBox 7"/>
          <p:cNvSpPr txBox="1"/>
          <p:nvPr/>
        </p:nvSpPr>
        <p:spPr>
          <a:xfrm>
            <a:off x="3665631" y="5111280"/>
            <a:ext cx="4309437" cy="923330"/>
          </a:xfrm>
          <a:prstGeom prst="rect">
            <a:avLst/>
          </a:prstGeom>
          <a:noFill/>
        </p:spPr>
        <p:txBody>
          <a:bodyPr wrap="square" rtlCol="0">
            <a:spAutoFit/>
          </a:bodyPr>
          <a:lstStyle/>
          <a:p>
            <a:r>
              <a:rPr lang="en-US" dirty="0">
                <a:solidFill>
                  <a:schemeClr val="bg1"/>
                </a:solidFill>
              </a:rPr>
              <a:t>For those who are prepared and ready for the Spirit to guide and direct them are capable of understanding the word of God</a:t>
            </a:r>
          </a:p>
        </p:txBody>
      </p:sp>
      <p:pic>
        <p:nvPicPr>
          <p:cNvPr id="4" name="Picture 3">
            <a:extLst>
              <a:ext uri="{FF2B5EF4-FFF2-40B4-BE49-F238E27FC236}">
                <a16:creationId xmlns:a16="http://schemas.microsoft.com/office/drawing/2014/main" id="{F61E5924-898C-427A-94F5-4BBBF34EEC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1564" y="1899914"/>
            <a:ext cx="2912989" cy="4082852"/>
          </a:xfrm>
          <a:prstGeom prst="rect">
            <a:avLst/>
          </a:prstGeom>
        </p:spPr>
      </p:pic>
      <p:pic>
        <p:nvPicPr>
          <p:cNvPr id="6" name="Picture 5">
            <a:extLst>
              <a:ext uri="{FF2B5EF4-FFF2-40B4-BE49-F238E27FC236}">
                <a16:creationId xmlns:a16="http://schemas.microsoft.com/office/drawing/2014/main" id="{44496C5D-9BA4-4FC8-A595-60295CD24D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5730" y="1875417"/>
            <a:ext cx="2069325" cy="1934953"/>
          </a:xfrm>
          <a:prstGeom prst="rect">
            <a:avLst/>
          </a:prstGeom>
        </p:spPr>
      </p:pic>
      <p:pic>
        <p:nvPicPr>
          <p:cNvPr id="9" name="Picture 8">
            <a:extLst>
              <a:ext uri="{FF2B5EF4-FFF2-40B4-BE49-F238E27FC236}">
                <a16:creationId xmlns:a16="http://schemas.microsoft.com/office/drawing/2014/main" id="{2985B6B1-20C5-4955-84AA-D919D60D7E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091" y="4342607"/>
            <a:ext cx="3190086" cy="2053569"/>
          </a:xfrm>
          <a:prstGeom prst="rect">
            <a:avLst/>
          </a:prstGeom>
        </p:spPr>
      </p:pic>
    </p:spTree>
    <p:extLst>
      <p:ext uri="{BB962C8B-B14F-4D97-AF65-F5344CB8AC3E}">
        <p14:creationId xmlns:p14="http://schemas.microsoft.com/office/powerpoint/2010/main" val="48594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8"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2347</Words>
  <Application>Microsoft Office PowerPoint</Application>
  <PresentationFormat>Widescreen</PresentationFormat>
  <Paragraphs>166</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Tempus Sans ITC</vt:lpstr>
      <vt:lpstr>Open Sans</vt:lpstr>
      <vt:lpstr>Calibri</vt:lpstr>
      <vt:lpstr>Calibri Light</vt:lpstr>
      <vt:lpstr>Arabic Typesetting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brad.blau@cox.net</dc:creator>
  <cp:lastModifiedBy>lynda blau</cp:lastModifiedBy>
  <cp:revision>17</cp:revision>
  <dcterms:created xsi:type="dcterms:W3CDTF">2017-08-18T13:36:39Z</dcterms:created>
  <dcterms:modified xsi:type="dcterms:W3CDTF">2020-06-17T16:46:26Z</dcterms:modified>
</cp:coreProperties>
</file>