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8" r:id="rId11"/>
    <p:sldId id="270" r:id="rId12"/>
    <p:sldId id="271" r:id="rId13"/>
    <p:sldId id="273" r:id="rId14"/>
    <p:sldId id="274" r:id="rId15"/>
    <p:sldId id="276" r:id="rId16"/>
    <p:sldId id="275" r:id="rId17"/>
    <p:sldId id="278" r:id="rId18"/>
    <p:sldId id="277" r:id="rId19"/>
  </p:sldIdLst>
  <p:sldSz cx="12192000" cy="6858000"/>
  <p:notesSz cx="6858000" cy="9144000"/>
  <p:embeddedFontLst>
    <p:embeddedFont>
      <p:font typeface="Abadi" panose="020B0604020104020204" pitchFamily="34" charset="0"/>
      <p:regular r:id="rId20"/>
    </p:embeddedFont>
    <p:embeddedFont>
      <p:font typeface="Algerian" panose="04020705040A02060702" pitchFamily="8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entury Schoolbook" panose="02040604050505020304" pitchFamily="18"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0642-1ED1-4320-8076-74E1DD886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76E084-47A2-4E90-81E5-18E66ECBF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227FB6-2BA7-4563-8CEF-EC5C0B48E6A7}"/>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5" name="Footer Placeholder 4">
            <a:extLst>
              <a:ext uri="{FF2B5EF4-FFF2-40B4-BE49-F238E27FC236}">
                <a16:creationId xmlns:a16="http://schemas.microsoft.com/office/drawing/2014/main" id="{647113FA-01D5-4F17-97B1-7E0242B6A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5CEA2-0DCC-4818-944A-5B0C19FC2D20}"/>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336309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A128-32D5-4DF5-8D2C-97C8A3CCEF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6F5621-75F4-4EB6-B2AB-9E6EBEB30E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DCD55-DFD8-4696-8CB2-A686A13DF676}"/>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5" name="Footer Placeholder 4">
            <a:extLst>
              <a:ext uri="{FF2B5EF4-FFF2-40B4-BE49-F238E27FC236}">
                <a16:creationId xmlns:a16="http://schemas.microsoft.com/office/drawing/2014/main" id="{6DA12EE8-017D-4D7F-8CA2-3AA3D07D3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335F7-4100-4C95-90DD-E7502A006041}"/>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241481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A9923-19BB-47AA-8CE0-C637F97E08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FCBC3B-394C-4F7B-A214-7873D34BD0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673B8-32C4-469D-A02C-CC4C4BC62653}"/>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5" name="Footer Placeholder 4">
            <a:extLst>
              <a:ext uri="{FF2B5EF4-FFF2-40B4-BE49-F238E27FC236}">
                <a16:creationId xmlns:a16="http://schemas.microsoft.com/office/drawing/2014/main" id="{86498C05-F888-45EB-B4D3-E6D21E7A6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036B-60CE-4D74-8ED2-B9FBC59197ED}"/>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322396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7867-30D9-4662-8A76-A402219F2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72490-E2F1-44D7-BA9D-D7B57A9DD0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13710-5360-46E9-A85E-8EEC3E758037}"/>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5" name="Footer Placeholder 4">
            <a:extLst>
              <a:ext uri="{FF2B5EF4-FFF2-40B4-BE49-F238E27FC236}">
                <a16:creationId xmlns:a16="http://schemas.microsoft.com/office/drawing/2014/main" id="{1955D31C-EC5C-40BA-A644-27F21D1A1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672A8-C021-452C-AB03-409D8FFDD339}"/>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356485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F653-6C16-4BFE-9752-C1440B3BC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05A041-034E-4C10-83B7-8D1507179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94913E-9CA0-4571-9FF6-FB6DC1C5643F}"/>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5" name="Footer Placeholder 4">
            <a:extLst>
              <a:ext uri="{FF2B5EF4-FFF2-40B4-BE49-F238E27FC236}">
                <a16:creationId xmlns:a16="http://schemas.microsoft.com/office/drawing/2014/main" id="{162E484D-8C59-49EB-85C5-CD566681B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A1423-2A80-407B-A499-FD2684C27398}"/>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39017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9DE4-F927-4D61-B8E6-07FB1FD628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1A3AC-6324-4346-AAF2-2A19D345CC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8DE857-3CDE-4454-918F-17EC010459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EC959-8E25-480A-8076-1A802251BEAB}"/>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6" name="Footer Placeholder 5">
            <a:extLst>
              <a:ext uri="{FF2B5EF4-FFF2-40B4-BE49-F238E27FC236}">
                <a16:creationId xmlns:a16="http://schemas.microsoft.com/office/drawing/2014/main" id="{6E9053A7-EDF5-4B08-AE62-FDFD96BE9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DBE6D-A81D-493F-93A6-AA965D56B921}"/>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4692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F1DE-1719-484E-8D30-E1074776F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21C11-5DB6-43E6-8E75-33C59F2AC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3BDC68-236E-4807-8AAA-7E0F5D32B7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B1B75C-C897-4101-9B24-B87DEA57CE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EFC837-1861-491A-9315-8688432C19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895E6-1696-40AC-9615-6E69D15E2103}"/>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8" name="Footer Placeholder 7">
            <a:extLst>
              <a:ext uri="{FF2B5EF4-FFF2-40B4-BE49-F238E27FC236}">
                <a16:creationId xmlns:a16="http://schemas.microsoft.com/office/drawing/2014/main" id="{087B4F4F-7A10-476A-B0C4-543C0710F4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33A99D-00D4-4BDC-9309-EE3D68D74AF6}"/>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404542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BCC4-85A3-43A6-8A6E-D6D400CB08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FC5C9-9370-41E0-91DB-B1988CDF2FED}"/>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4" name="Footer Placeholder 3">
            <a:extLst>
              <a:ext uri="{FF2B5EF4-FFF2-40B4-BE49-F238E27FC236}">
                <a16:creationId xmlns:a16="http://schemas.microsoft.com/office/drawing/2014/main" id="{5FF835DD-B686-4A78-AC3E-C984D82E85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071B-A5D2-4F99-B065-1DF3D1C5A134}"/>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314789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1F0AF-A11E-4692-B47C-8C5833FFCA8D}"/>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3" name="Footer Placeholder 2">
            <a:extLst>
              <a:ext uri="{FF2B5EF4-FFF2-40B4-BE49-F238E27FC236}">
                <a16:creationId xmlns:a16="http://schemas.microsoft.com/office/drawing/2014/main" id="{4C642E69-5FCB-4E37-A13A-6B61A985FC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679B24-A79B-42C5-A183-76B0C69C15CE}"/>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44569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5F56-7EC8-4775-883B-3F673B48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BE4341-6753-4BB5-BFD3-98E6FA47A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68A9C1-3E72-4B4B-8966-6ED03FD89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72FC28-EA39-4325-ABDD-485A3D6224EF}"/>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6" name="Footer Placeholder 5">
            <a:extLst>
              <a:ext uri="{FF2B5EF4-FFF2-40B4-BE49-F238E27FC236}">
                <a16:creationId xmlns:a16="http://schemas.microsoft.com/office/drawing/2014/main" id="{5E751155-EA5F-47E4-A34A-3BDB5D97B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9FD52-2909-43C0-80A7-B0C3B75A55EA}"/>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261363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FEA4-4279-47F4-9DEC-3B1E6E0DC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0410D6-323A-438E-AE26-8ACBF324C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65944-C98F-4DC1-9D84-B78B1EA60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A4A277-87B0-4377-B01D-F6D23DAE6C4E}"/>
              </a:ext>
            </a:extLst>
          </p:cNvPr>
          <p:cNvSpPr>
            <a:spLocks noGrp="1"/>
          </p:cNvSpPr>
          <p:nvPr>
            <p:ph type="dt" sz="half" idx="10"/>
          </p:nvPr>
        </p:nvSpPr>
        <p:spPr/>
        <p:txBody>
          <a:bodyPr/>
          <a:lstStyle/>
          <a:p>
            <a:fld id="{BA827C09-5B6E-4608-A544-CF52EE4D8C44}" type="datetimeFigureOut">
              <a:rPr lang="en-US" smtClean="0"/>
              <a:t>6/17/2020</a:t>
            </a:fld>
            <a:endParaRPr lang="en-US"/>
          </a:p>
        </p:txBody>
      </p:sp>
      <p:sp>
        <p:nvSpPr>
          <p:cNvPr id="6" name="Footer Placeholder 5">
            <a:extLst>
              <a:ext uri="{FF2B5EF4-FFF2-40B4-BE49-F238E27FC236}">
                <a16:creationId xmlns:a16="http://schemas.microsoft.com/office/drawing/2014/main" id="{2A0E8B1D-E2C4-4FF6-B25E-1067074BC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3233F2-730A-46D7-82E2-E0E9D0D224A3}"/>
              </a:ext>
            </a:extLst>
          </p:cNvPr>
          <p:cNvSpPr>
            <a:spLocks noGrp="1"/>
          </p:cNvSpPr>
          <p:nvPr>
            <p:ph type="sldNum" sz="quarter" idx="12"/>
          </p:nvPr>
        </p:nvSpPr>
        <p:spPr/>
        <p:txBody>
          <a:bodyPr/>
          <a:lstStyle/>
          <a:p>
            <a:fld id="{9BEB238E-B026-4CE0-9FD6-3042EE709AE2}" type="slidenum">
              <a:rPr lang="en-US" smtClean="0"/>
              <a:t>‹#›</a:t>
            </a:fld>
            <a:endParaRPr lang="en-US"/>
          </a:p>
        </p:txBody>
      </p:sp>
    </p:spTree>
    <p:extLst>
      <p:ext uri="{BB962C8B-B14F-4D97-AF65-F5344CB8AC3E}">
        <p14:creationId xmlns:p14="http://schemas.microsoft.com/office/powerpoint/2010/main" val="125362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E7B0-A720-4594-B274-CD7BBAF06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399661-AAA7-4FBA-BFC2-6D2F70372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931FE-38EF-43A0-84EA-2F0E7D938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27C09-5B6E-4608-A544-CF52EE4D8C44}" type="datetimeFigureOut">
              <a:rPr lang="en-US" smtClean="0"/>
              <a:t>6/17/2020</a:t>
            </a:fld>
            <a:endParaRPr lang="en-US"/>
          </a:p>
        </p:txBody>
      </p:sp>
      <p:sp>
        <p:nvSpPr>
          <p:cNvPr id="5" name="Footer Placeholder 4">
            <a:extLst>
              <a:ext uri="{FF2B5EF4-FFF2-40B4-BE49-F238E27FC236}">
                <a16:creationId xmlns:a16="http://schemas.microsoft.com/office/drawing/2014/main" id="{70B70145-5EAF-4B5F-A73A-B61E31A74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4D45B1-CADB-4F5F-9030-1343A0D2E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B238E-B026-4CE0-9FD6-3042EE709AE2}" type="slidenum">
              <a:rPr lang="en-US" smtClean="0"/>
              <a:t>‹#›</a:t>
            </a:fld>
            <a:endParaRPr lang="en-US"/>
          </a:p>
        </p:txBody>
      </p:sp>
    </p:spTree>
    <p:extLst>
      <p:ext uri="{BB962C8B-B14F-4D97-AF65-F5344CB8AC3E}">
        <p14:creationId xmlns:p14="http://schemas.microsoft.com/office/powerpoint/2010/main" val="2362729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byustudies.byu.edu/content/hard-evidence-ancient-american-horse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0D5CA90F-CFED-496F-892C-976C184D6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399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3475CA5-0B5C-4693-B86A-D4F0D71F2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Rectangle 2"/>
          <p:cNvSpPr/>
          <p:nvPr/>
        </p:nvSpPr>
        <p:spPr>
          <a:xfrm>
            <a:off x="2590800" y="667408"/>
            <a:ext cx="7086600" cy="646331"/>
          </a:xfrm>
          <a:prstGeom prst="rect">
            <a:avLst/>
          </a:prstGeom>
        </p:spPr>
        <p:txBody>
          <a:bodyPr wrap="square">
            <a:spAutoFit/>
          </a:bodyPr>
          <a:lstStyle/>
          <a:p>
            <a:pPr fontAlgn="base"/>
            <a:r>
              <a:rPr lang="en-US" dirty="0"/>
              <a:t>O Lord, have mercy; according to thy abundant mercy which thou hast had upon the people of Nephi, have upon me, and my people.</a:t>
            </a:r>
          </a:p>
        </p:txBody>
      </p:sp>
      <p:grpSp>
        <p:nvGrpSpPr>
          <p:cNvPr id="2" name="Group 5"/>
          <p:cNvGrpSpPr/>
          <p:nvPr/>
        </p:nvGrpSpPr>
        <p:grpSpPr>
          <a:xfrm>
            <a:off x="2396358" y="1395249"/>
            <a:ext cx="7162800" cy="1828800"/>
            <a:chOff x="965200" y="2286000"/>
            <a:chExt cx="7264400" cy="2743200"/>
          </a:xfrm>
        </p:grpSpPr>
        <p:grpSp>
          <p:nvGrpSpPr>
            <p:cNvPr id="5" name="Group 18"/>
            <p:cNvGrpSpPr/>
            <p:nvPr/>
          </p:nvGrpSpPr>
          <p:grpSpPr>
            <a:xfrm>
              <a:off x="965200" y="2286000"/>
              <a:ext cx="7264400" cy="2743200"/>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00" y="2514600"/>
              <a:ext cx="7010400" cy="1431161"/>
            </a:xfrm>
            <a:prstGeom prst="rect">
              <a:avLst/>
            </a:prstGeom>
            <a:noFill/>
          </p:spPr>
          <p:txBody>
            <a:bodyPr wrap="square" rtlCol="0">
              <a:spAutoFit/>
            </a:bodyPr>
            <a:lstStyle/>
            <a:p>
              <a:pPr algn="ctr"/>
              <a:r>
                <a:rPr lang="en-US" sz="2800" b="1" dirty="0">
                  <a:solidFill>
                    <a:schemeClr val="bg1"/>
                  </a:solidFill>
                </a:rPr>
                <a:t>As we understand our need for the Savior, we will desire to repent</a:t>
              </a:r>
              <a:endParaRPr lang="en-US" sz="2800" dirty="0">
                <a:solidFill>
                  <a:schemeClr val="bg1"/>
                </a:solidFill>
              </a:endParaRPr>
            </a:p>
          </p:txBody>
        </p:sp>
      </p:grpSp>
      <p:sp>
        <p:nvSpPr>
          <p:cNvPr id="14" name="TextBox 13"/>
          <p:cNvSpPr txBox="1"/>
          <p:nvPr/>
        </p:nvSpPr>
        <p:spPr>
          <a:xfrm>
            <a:off x="1524000" y="2"/>
            <a:ext cx="9144000" cy="830997"/>
          </a:xfrm>
          <a:prstGeom prst="rect">
            <a:avLst/>
          </a:prstGeom>
          <a:noFill/>
        </p:spPr>
        <p:txBody>
          <a:bodyPr wrap="square" rtlCol="0">
            <a:spAutoFit/>
          </a:bodyPr>
          <a:lstStyle/>
          <a:p>
            <a:pPr algn="ctr"/>
            <a:r>
              <a:rPr lang="en-US" sz="4800" dirty="0" err="1">
                <a:latin typeface="Algerian" pitchFamily="82" charset="0"/>
              </a:rPr>
              <a:t>Lamoni’s</a:t>
            </a:r>
            <a:r>
              <a:rPr lang="en-US" sz="4800" dirty="0">
                <a:latin typeface="Algerian" pitchFamily="82" charset="0"/>
              </a:rPr>
              <a:t> Cry</a:t>
            </a:r>
          </a:p>
        </p:txBody>
      </p:sp>
      <p:sp>
        <p:nvSpPr>
          <p:cNvPr id="16" name="TextBox 15"/>
          <p:cNvSpPr txBox="1"/>
          <p:nvPr/>
        </p:nvSpPr>
        <p:spPr>
          <a:xfrm>
            <a:off x="10405242" y="6488668"/>
            <a:ext cx="2133600" cy="369332"/>
          </a:xfrm>
          <a:prstGeom prst="rect">
            <a:avLst/>
          </a:prstGeom>
          <a:noFill/>
        </p:spPr>
        <p:txBody>
          <a:bodyPr wrap="square" rtlCol="0">
            <a:spAutoFit/>
          </a:bodyPr>
          <a:lstStyle/>
          <a:p>
            <a:r>
              <a:rPr lang="en-US" dirty="0"/>
              <a:t>Alma 18:40-42</a:t>
            </a:r>
          </a:p>
        </p:txBody>
      </p:sp>
      <p:sp>
        <p:nvSpPr>
          <p:cNvPr id="17" name="Rectangle 16"/>
          <p:cNvSpPr/>
          <p:nvPr/>
        </p:nvSpPr>
        <p:spPr>
          <a:xfrm>
            <a:off x="993228" y="5454870"/>
            <a:ext cx="7086600" cy="1200329"/>
          </a:xfrm>
          <a:prstGeom prst="rect">
            <a:avLst/>
          </a:prstGeom>
        </p:spPr>
        <p:txBody>
          <a:bodyPr wrap="square">
            <a:spAutoFit/>
          </a:bodyPr>
          <a:lstStyle/>
          <a:p>
            <a:pPr fontAlgn="base"/>
            <a:r>
              <a:rPr lang="en-US" dirty="0" err="1"/>
              <a:t>Lamoni</a:t>
            </a:r>
            <a:r>
              <a:rPr lang="en-US" dirty="0"/>
              <a:t> fell to the earth, as if dead</a:t>
            </a:r>
          </a:p>
          <a:p>
            <a:pPr fontAlgn="base"/>
            <a:endParaRPr lang="en-US" dirty="0"/>
          </a:p>
          <a:p>
            <a:pPr fontAlgn="base"/>
            <a:r>
              <a:rPr lang="en-US" dirty="0"/>
              <a:t>His servants carried him in unto his wife and he lay as if dead for 2 days and 2 nights—great mourning</a:t>
            </a:r>
          </a:p>
        </p:txBody>
      </p:sp>
      <p:pic>
        <p:nvPicPr>
          <p:cNvPr id="7" name="Picture 6">
            <a:extLst>
              <a:ext uri="{FF2B5EF4-FFF2-40B4-BE49-F238E27FC236}">
                <a16:creationId xmlns:a16="http://schemas.microsoft.com/office/drawing/2014/main" id="{DEAA84A0-F8B4-49B7-B98B-673139B2D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97" y="3291137"/>
            <a:ext cx="3687652" cy="2728334"/>
          </a:xfrm>
          <a:prstGeom prst="rect">
            <a:avLst/>
          </a:prstGeom>
        </p:spPr>
      </p:pic>
    </p:spTree>
    <p:extLst>
      <p:ext uri="{BB962C8B-B14F-4D97-AF65-F5344CB8AC3E}">
        <p14:creationId xmlns:p14="http://schemas.microsoft.com/office/powerpoint/2010/main" val="16644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A0EF37-8824-4D57-AB73-85018EFE9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429768" y="143258"/>
            <a:ext cx="8915400" cy="5632311"/>
          </a:xfrm>
          <a:prstGeom prst="rect">
            <a:avLst/>
          </a:prstGeom>
          <a:noFill/>
        </p:spPr>
        <p:txBody>
          <a:bodyPr wrap="square" rtlCol="0">
            <a:spAutoFit/>
          </a:bodyPr>
          <a:lstStyle/>
          <a:p>
            <a:r>
              <a:rPr lang="en-US" dirty="0"/>
              <a:t>Sources:</a:t>
            </a:r>
          </a:p>
          <a:p>
            <a:endParaRPr lang="en-US" dirty="0"/>
          </a:p>
          <a:p>
            <a:r>
              <a:rPr lang="en-US" dirty="0"/>
              <a:t>Videos:</a:t>
            </a:r>
          </a:p>
          <a:p>
            <a:r>
              <a:rPr lang="en-US" i="1" dirty="0"/>
              <a:t>Ammon Teaches King </a:t>
            </a:r>
            <a:r>
              <a:rPr lang="en-US" i="1" dirty="0" err="1"/>
              <a:t>Lamoni</a:t>
            </a:r>
            <a:r>
              <a:rPr lang="en-US" i="1" dirty="0"/>
              <a:t> (1:32)</a:t>
            </a:r>
          </a:p>
          <a:p>
            <a:r>
              <a:rPr lang="en-US" i="1" dirty="0"/>
              <a:t>Sharing the Gospel (1:30)</a:t>
            </a:r>
          </a:p>
          <a:p>
            <a:r>
              <a:rPr lang="en-US" dirty="0"/>
              <a:t>Sharing the Gospel: Immokalee (2:45)</a:t>
            </a:r>
          </a:p>
          <a:p>
            <a:endParaRPr lang="en-US" i="1" dirty="0"/>
          </a:p>
          <a:p>
            <a:endParaRPr lang="en-US" i="1" dirty="0"/>
          </a:p>
          <a:p>
            <a:endParaRPr lang="en-US" dirty="0"/>
          </a:p>
          <a:p>
            <a:r>
              <a:rPr lang="en-US" dirty="0"/>
              <a:t>Elder Russell M. Nelson (“The Atonement,” </a:t>
            </a:r>
            <a:r>
              <a:rPr lang="en-US" i="1" dirty="0"/>
              <a:t>Ensign,</a:t>
            </a:r>
            <a:r>
              <a:rPr lang="en-US" dirty="0"/>
              <a:t> Nov. 1996, 33, 35). (“The Creation,” </a:t>
            </a:r>
            <a:r>
              <a:rPr lang="en-US" i="1" dirty="0"/>
              <a:t>Ensign,</a:t>
            </a:r>
            <a:r>
              <a:rPr lang="en-US" dirty="0"/>
              <a:t> May 2000, 84).</a:t>
            </a:r>
          </a:p>
          <a:p>
            <a:endParaRPr lang="en-US" dirty="0"/>
          </a:p>
          <a:p>
            <a:endParaRPr lang="en-US" dirty="0"/>
          </a:p>
          <a:p>
            <a:r>
              <a:rPr lang="en-US" dirty="0"/>
              <a:t>Elder Bruce R. </a:t>
            </a:r>
            <a:r>
              <a:rPr lang="en-US" dirty="0" err="1"/>
              <a:t>McConkie</a:t>
            </a:r>
            <a:r>
              <a:rPr lang="en-US" dirty="0"/>
              <a:t>  (“The Three Pillars of Eternity” [Brigham Young University devotional address, Feb. 17, 1981], 1, speeches.byu.edu).</a:t>
            </a:r>
          </a:p>
          <a:p>
            <a:endParaRPr lang="en-US" dirty="0"/>
          </a:p>
          <a:p>
            <a:r>
              <a:rPr lang="en-US" dirty="0">
                <a:hlinkClick r:id="rId3">
                  <a:extLst>
                    <a:ext uri="{A12FA001-AC4F-418D-AE19-62706E023703}">
                      <ahyp:hlinkClr xmlns:ahyp="http://schemas.microsoft.com/office/drawing/2018/hyperlinkcolor" val="tx"/>
                    </a:ext>
                  </a:extLst>
                </a:hlinkClick>
              </a:rPr>
              <a:t>Horses: BYU Education  </a:t>
            </a:r>
          </a:p>
          <a:p>
            <a:r>
              <a:rPr lang="en-US" dirty="0">
                <a:solidFill>
                  <a:srgbClr val="0000FF"/>
                </a:solidFill>
                <a:hlinkClick r:id="rId3">
                  <a:extLst>
                    <a:ext uri="{A12FA001-AC4F-418D-AE19-62706E023703}">
                      <ahyp:hlinkClr xmlns:ahyp="http://schemas.microsoft.com/office/drawing/2018/hyperlinkcolor" val="tx"/>
                    </a:ext>
                  </a:extLst>
                </a:hlinkClick>
              </a:rPr>
              <a:t>https://byustudies.byu.edu/content/hard-evidence-ancient-american-horses</a:t>
            </a:r>
            <a:endParaRPr lang="en-US" dirty="0"/>
          </a:p>
          <a:p>
            <a:endParaRPr lang="en-US" dirty="0"/>
          </a:p>
          <a:p>
            <a:r>
              <a:rPr lang="en-US" dirty="0"/>
              <a:t>  </a:t>
            </a:r>
          </a:p>
        </p:txBody>
      </p:sp>
      <p:grpSp>
        <p:nvGrpSpPr>
          <p:cNvPr id="8" name="Group 5">
            <a:extLst>
              <a:ext uri="{FF2B5EF4-FFF2-40B4-BE49-F238E27FC236}">
                <a16:creationId xmlns:a16="http://schemas.microsoft.com/office/drawing/2014/main" id="{FA6E8E37-06D8-4B74-A3EA-5E927D2C9368}"/>
              </a:ext>
            </a:extLst>
          </p:cNvPr>
          <p:cNvGrpSpPr/>
          <p:nvPr/>
        </p:nvGrpSpPr>
        <p:grpSpPr>
          <a:xfrm>
            <a:off x="4334232" y="883920"/>
            <a:ext cx="736333" cy="932688"/>
            <a:chOff x="7543800" y="3810000"/>
            <a:chExt cx="1143000" cy="1447800"/>
          </a:xfrm>
        </p:grpSpPr>
        <p:sp>
          <p:nvSpPr>
            <p:cNvPr id="9" name="Trapezoid 8">
              <a:extLst>
                <a:ext uri="{FF2B5EF4-FFF2-40B4-BE49-F238E27FC236}">
                  <a16:creationId xmlns:a16="http://schemas.microsoft.com/office/drawing/2014/main" id="{322549FD-0AC7-4F02-AC43-E6694DC1DAB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
              <a:extLst>
                <a:ext uri="{FF2B5EF4-FFF2-40B4-BE49-F238E27FC236}">
                  <a16:creationId xmlns:a16="http://schemas.microsoft.com/office/drawing/2014/main" id="{73C71722-4675-4141-8047-A8ECBA0EA9D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
              <a:extLst>
                <a:ext uri="{FF2B5EF4-FFF2-40B4-BE49-F238E27FC236}">
                  <a16:creationId xmlns:a16="http://schemas.microsoft.com/office/drawing/2014/main" id="{4EE62CA8-F63D-46EF-AB2A-A3810613B9A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C2EEA140-83FC-41D5-9AEF-912288AD5EB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a:extLst>
                <a:ext uri="{FF2B5EF4-FFF2-40B4-BE49-F238E27FC236}">
                  <a16:creationId xmlns:a16="http://schemas.microsoft.com/office/drawing/2014/main" id="{0884FBB4-AC24-4936-9315-B43E562C10FF}"/>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75B3FF22-C8AF-4F98-B000-D703132A92D3}"/>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FB1A667E-6681-4CAD-8088-03473659037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21497C6-F9DE-464E-A74E-BF6A2A62421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47A4228-BEF4-41D8-8772-595B18AAC94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8CB47D5-00D5-4409-97EE-6C95143E804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42264076-DDB2-4C92-8CBD-A02B2DEBBB0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a:extLst>
                <a:ext uri="{FF2B5EF4-FFF2-40B4-BE49-F238E27FC236}">
                  <a16:creationId xmlns:a16="http://schemas.microsoft.com/office/drawing/2014/main" id="{E08B16C8-3094-4615-B425-9844328CE334}"/>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DDF8E572-051E-45B7-A6F7-39E6834CD496}"/>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A570EE1B-A78C-4616-B2C7-1B741F96113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46704FC-1956-4582-8E9E-3500C0F122C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D0B8CD-5BE3-483D-B562-F02478A415D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6885ED5-D356-4F1A-AC14-1BDCD675527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5DFAE12D-2A9D-426A-95A5-108A3F469FE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Footer Placeholder 14">
            <a:extLst>
              <a:ext uri="{FF2B5EF4-FFF2-40B4-BE49-F238E27FC236}">
                <a16:creationId xmlns:a16="http://schemas.microsoft.com/office/drawing/2014/main" id="{583F83DF-A144-4F04-8024-BF985F7B7448}"/>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61470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1E2EE2-EB85-40B3-A014-F5996BD239A6}"/>
              </a:ext>
            </a:extLst>
          </p:cNvPr>
          <p:cNvSpPr/>
          <p:nvPr/>
        </p:nvSpPr>
        <p:spPr>
          <a:xfrm>
            <a:off x="0" y="0"/>
            <a:ext cx="7239000" cy="1815882"/>
          </a:xfrm>
          <a:prstGeom prst="rect">
            <a:avLst/>
          </a:prstGeom>
          <a:ln>
            <a:solidFill>
              <a:schemeClr val="tx1"/>
            </a:solidFill>
          </a:ln>
        </p:spPr>
        <p:txBody>
          <a:bodyPr wrap="square">
            <a:spAutoFit/>
          </a:bodyPr>
          <a:lstStyle/>
          <a:p>
            <a:pPr fontAlgn="base"/>
            <a:r>
              <a:rPr lang="en-US" sz="1400" b="1" i="0" dirty="0">
                <a:effectLst/>
              </a:rPr>
              <a:t>Alma 18:36-39:</a:t>
            </a:r>
          </a:p>
          <a:p>
            <a:pPr fontAlgn="base"/>
            <a:r>
              <a:rPr lang="en-US" sz="1400" b="0" i="0" dirty="0">
                <a:effectLst/>
              </a:rPr>
              <a:t>“</a:t>
            </a:r>
            <a:r>
              <a:rPr lang="en-US" sz="1400" b="1" i="0" dirty="0">
                <a:effectLst/>
              </a:rPr>
              <a:t>The plan </a:t>
            </a:r>
            <a:r>
              <a:rPr lang="en-US" sz="1400" b="0" i="0" dirty="0">
                <a:effectLst/>
              </a:rPr>
              <a:t>required the Creation, and that in turn required both the Fall and the Atonement. These are the three fundamental components of the plan. The creation of a paradisiacal planet came from God. Mortality and death came into the world through the Fall of Adam [see </a:t>
            </a:r>
            <a:r>
              <a:rPr lang="en-US" sz="1400" dirty="0"/>
              <a:t>2 Nephi 2:25</a:t>
            </a:r>
            <a:r>
              <a:rPr lang="en-US" sz="1400" b="0" i="0" dirty="0">
                <a:effectLst/>
              </a:rPr>
              <a:t>; </a:t>
            </a:r>
            <a:r>
              <a:rPr lang="en-US" sz="1400" dirty="0"/>
              <a:t>Moses 6:48</a:t>
            </a:r>
            <a:r>
              <a:rPr lang="en-US" sz="1400" b="0" i="0" dirty="0">
                <a:effectLst/>
              </a:rPr>
              <a:t>; </a:t>
            </a:r>
            <a:r>
              <a:rPr lang="en-US" sz="1400" dirty="0"/>
              <a:t>Joseph Smith</a:t>
            </a:r>
            <a:r>
              <a:rPr lang="en-US" sz="1400" b="0" i="0" dirty="0">
                <a:effectLst/>
              </a:rPr>
              <a:t> Translation, Genesis 6:49]. </a:t>
            </a:r>
            <a:r>
              <a:rPr lang="en-US" sz="1400" dirty="0"/>
              <a:t>Immortality</a:t>
            </a:r>
            <a:r>
              <a:rPr lang="en-US" sz="1400" b="0" i="0" dirty="0">
                <a:effectLst/>
              </a:rPr>
              <a:t> and the possibility of eternal life were provided by the Atonement of </a:t>
            </a:r>
            <a:r>
              <a:rPr lang="en-US" sz="1400" dirty="0"/>
              <a:t>Jesus Christ</a:t>
            </a:r>
            <a:r>
              <a:rPr lang="en-US" sz="1400" b="0" i="0" dirty="0">
                <a:effectLst/>
              </a:rPr>
              <a:t> [see </a:t>
            </a:r>
            <a:r>
              <a:rPr lang="en-US" sz="1400" dirty="0"/>
              <a:t>2 Nephi 2:21–28</a:t>
            </a:r>
            <a:r>
              <a:rPr lang="en-US" sz="1400" b="0" i="0" dirty="0">
                <a:effectLst/>
              </a:rPr>
              <a:t>]. The Creation, the Fall, and the Atonement were planned long before the actual work of the Creation began” (Russell M. Nelson, </a:t>
            </a:r>
            <a:r>
              <a:rPr lang="en-US" sz="1400" dirty="0"/>
              <a:t>“The Creation,” </a:t>
            </a:r>
            <a:r>
              <a:rPr lang="en-US" sz="1400" b="0" i="1" dirty="0">
                <a:effectLst/>
              </a:rPr>
              <a:t>Ensign,</a:t>
            </a:r>
            <a:r>
              <a:rPr lang="en-US" sz="1400" b="0" i="0" dirty="0">
                <a:effectLst/>
              </a:rPr>
              <a:t> May 2000, 84).</a:t>
            </a:r>
            <a:r>
              <a:rPr lang="en-US" sz="1400" dirty="0"/>
              <a:t> Russell M. Nelson</a:t>
            </a:r>
          </a:p>
        </p:txBody>
      </p:sp>
      <p:sp>
        <p:nvSpPr>
          <p:cNvPr id="3" name="Rectangle 2">
            <a:extLst>
              <a:ext uri="{FF2B5EF4-FFF2-40B4-BE49-F238E27FC236}">
                <a16:creationId xmlns:a16="http://schemas.microsoft.com/office/drawing/2014/main" id="{326294C0-33D5-4E69-86B6-3DBD608C9D6D}"/>
              </a:ext>
            </a:extLst>
          </p:cNvPr>
          <p:cNvSpPr/>
          <p:nvPr/>
        </p:nvSpPr>
        <p:spPr>
          <a:xfrm>
            <a:off x="0" y="1828800"/>
            <a:ext cx="7232904" cy="5078313"/>
          </a:xfrm>
          <a:prstGeom prst="rect">
            <a:avLst/>
          </a:prstGeom>
          <a:ln>
            <a:solidFill>
              <a:schemeClr val="tx1"/>
            </a:solidFill>
          </a:ln>
        </p:spPr>
        <p:txBody>
          <a:bodyPr wrap="square">
            <a:spAutoFit/>
          </a:bodyPr>
          <a:lstStyle/>
          <a:p>
            <a:r>
              <a:rPr lang="en-US" sz="1200" b="1" i="0" dirty="0">
                <a:effectLst/>
              </a:rPr>
              <a:t>Alma 18:40-42:</a:t>
            </a:r>
          </a:p>
          <a:p>
            <a:r>
              <a:rPr lang="en-US" sz="1200" b="1" i="0" dirty="0">
                <a:effectLst/>
              </a:rPr>
              <a:t>Repentance</a:t>
            </a:r>
            <a:r>
              <a:rPr lang="en-US" sz="1200" b="0" i="0" dirty="0">
                <a:effectLst/>
              </a:rPr>
              <a:t> exists as an option only because of the Atonement of Jesus Christ. It is His infinite sacrifice that “</a:t>
            </a:r>
            <a:r>
              <a:rPr lang="en-US" sz="1200" b="0" i="0" dirty="0" err="1">
                <a:effectLst/>
              </a:rPr>
              <a:t>bringeth</a:t>
            </a:r>
            <a:r>
              <a:rPr lang="en-US" sz="1200" b="0" i="0" dirty="0">
                <a:effectLst/>
              </a:rPr>
              <a:t> about means unto men that they may have faith unto repentance” (</a:t>
            </a:r>
            <a:r>
              <a:rPr lang="en-US" sz="1200" dirty="0"/>
              <a:t>Alma 34:15</a:t>
            </a:r>
            <a:r>
              <a:rPr lang="en-US" sz="1200" b="0" i="0" dirty="0">
                <a:effectLst/>
              </a:rPr>
              <a:t>). Repentance is the necessary condition, and the grace of Christ is the power by which “mercy can satisfy the demands of justice” (</a:t>
            </a:r>
            <a:r>
              <a:rPr lang="en-US" sz="1200" dirty="0"/>
              <a:t>Alma 34:16</a:t>
            </a:r>
            <a:r>
              <a:rPr lang="en-US" sz="1200" b="0" i="0" dirty="0">
                <a:effectLst/>
              </a:rPr>
              <a:t>). Our witness is this:</a:t>
            </a:r>
          </a:p>
          <a:p>
            <a:r>
              <a:rPr lang="en-US" sz="1200" b="0" i="0" dirty="0">
                <a:effectLst/>
              </a:rPr>
              <a:t>“We know that justification [or forgiveness of sins] through the grace of our Lord and Savior Jesus Christ is just and true;</a:t>
            </a:r>
          </a:p>
          <a:p>
            <a:r>
              <a:rPr lang="en-US" sz="1200" b="0" i="0" dirty="0">
                <a:effectLst/>
              </a:rPr>
              <a:t>“And we know also, that sanctification [or purification from the effects of sin] through the grace of our Lord and Savior Jesus Christ is just and true, to all those who love and serve God with all their </a:t>
            </a:r>
            <a:r>
              <a:rPr lang="en-US" sz="1200" b="0" i="0" dirty="0" err="1">
                <a:effectLst/>
              </a:rPr>
              <a:t>mights</a:t>
            </a:r>
            <a:r>
              <a:rPr lang="en-US" sz="1200" b="0" i="0" dirty="0">
                <a:effectLst/>
              </a:rPr>
              <a:t>, minds, and strength” (</a:t>
            </a:r>
            <a:r>
              <a:rPr lang="en-US" sz="1200" dirty="0"/>
              <a:t>D&amp;C 20:30–31</a:t>
            </a:r>
            <a:r>
              <a:rPr lang="en-US" sz="1200" b="0" i="0" dirty="0">
                <a:effectLst/>
              </a:rPr>
              <a:t>).</a:t>
            </a:r>
          </a:p>
          <a:p>
            <a:r>
              <a:rPr lang="en-US" sz="1200" dirty="0"/>
              <a:t>…the invitation to repent is an expression of love. When the Savior “began to preach, and to say, Repent: for the kingdom of heaven is at hand” (Matthew 4:17), it was a message of love, inviting all who would to qualify to join Him “and enjoy the words of eternal life in this world, and eternal life [itself] in the world to come” (Moses 6:59). If we do not invite others to change or if we do not demand repentance of ourselves, we fail in a fundamental duty we owe to one another and to ourselves…</a:t>
            </a:r>
          </a:p>
          <a:p>
            <a:r>
              <a:rPr lang="en-US" sz="1200" dirty="0"/>
              <a:t>…repentance means striving to change. It would mock the Savior’s suffering in the Garden of Gethsemane and on the cross for us to expect that He should transform us into angelic beings with no real effort on our part..</a:t>
            </a:r>
          </a:p>
          <a:p>
            <a:r>
              <a:rPr lang="en-US" sz="1200" dirty="0"/>
              <a:t>Real repentance, real change may require repeated attempts, but there is something refining and holy in such striving…</a:t>
            </a:r>
          </a:p>
          <a:p>
            <a:r>
              <a:rPr lang="en-US" sz="1200" dirty="0"/>
              <a:t>Repentance means not only abandoning sin but also committing to obedience…</a:t>
            </a:r>
          </a:p>
          <a:p>
            <a:r>
              <a:rPr lang="en-US" sz="1200" dirty="0"/>
              <a:t>Repentance requires a seriousness of purpose and a willingness to persevere, even through pain…</a:t>
            </a:r>
          </a:p>
          <a:p>
            <a:r>
              <a:rPr lang="en-US" sz="1200" dirty="0"/>
              <a:t>…resolve to abandon and forsake the sin and to repair, as fully as one possibly can, the damage he or she has caused now forms in that new heart. This resolve soon matures into a covenant of obedience to God. With that covenant in place, the Holy Ghost, the messenger of divine grace, will bring relief and forgiveness…</a:t>
            </a:r>
          </a:p>
          <a:p>
            <a:r>
              <a:rPr lang="en-US" sz="1200" dirty="0"/>
              <a:t>Whatever the cost of repentance, it is swallowed up in the joy of forgiveness.  </a:t>
            </a:r>
          </a:p>
          <a:p>
            <a:r>
              <a:rPr lang="en-US" sz="1200" b="0" i="0" dirty="0">
                <a:effectLst/>
              </a:rPr>
              <a:t>October 2011 Gen. Conf. </a:t>
            </a:r>
            <a:r>
              <a:rPr lang="en-US" sz="1200" dirty="0"/>
              <a:t>The Divine Gift of Repentance</a:t>
            </a:r>
          </a:p>
          <a:p>
            <a:r>
              <a:rPr lang="en-US" sz="1200" dirty="0"/>
              <a:t>D. Todd Christofferson</a:t>
            </a:r>
            <a:endParaRPr lang="en-US" sz="1200" b="0" i="0" dirty="0">
              <a:effectLst/>
            </a:endParaRPr>
          </a:p>
        </p:txBody>
      </p:sp>
    </p:spTree>
    <p:extLst>
      <p:ext uri="{BB962C8B-B14F-4D97-AF65-F5344CB8AC3E}">
        <p14:creationId xmlns:p14="http://schemas.microsoft.com/office/powerpoint/2010/main" val="195539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CAF04C-FCC8-451C-A3D5-DB32B8E32A6D}"/>
              </a:ext>
            </a:extLst>
          </p:cNvPr>
          <p:cNvSpPr/>
          <p:nvPr/>
        </p:nvSpPr>
        <p:spPr>
          <a:xfrm>
            <a:off x="1066800" y="1146752"/>
            <a:ext cx="10276114" cy="5078313"/>
          </a:xfrm>
          <a:prstGeom prst="rect">
            <a:avLst/>
          </a:prstGeom>
        </p:spPr>
        <p:txBody>
          <a:bodyPr wrap="square">
            <a:spAutoFit/>
          </a:bodyPr>
          <a:lstStyle/>
          <a:p>
            <a:pPr marL="731520" marR="731520" algn="just">
              <a:spcBef>
                <a:spcPts val="0"/>
              </a:spcBef>
            </a:pPr>
            <a:r>
              <a:rPr lang="en-US" dirty="0">
                <a:latin typeface="Century Schoolbook" panose="02040604050505020304" pitchFamily="18" charset="0"/>
              </a:rPr>
              <a:t>Alma 18:9 </a:t>
            </a:r>
            <a:r>
              <a:rPr lang="en-US" b="1" dirty="0">
                <a:latin typeface="Century Schoolbook" panose="02040604050505020304" pitchFamily="18" charset="0"/>
              </a:rPr>
              <a:t>Horses and Chariots:</a:t>
            </a:r>
            <a:endParaRPr lang="en-US" dirty="0">
              <a:latin typeface="Verdana" panose="020B0604030504040204" pitchFamily="34" charset="0"/>
            </a:endParaRPr>
          </a:p>
          <a:p>
            <a:pPr marL="731520" marR="731520" algn="just">
              <a:spcBef>
                <a:spcPts val="0"/>
              </a:spcBef>
            </a:pPr>
            <a:r>
              <a:rPr lang="en-US" dirty="0">
                <a:latin typeface="Verdana" panose="020B0604030504040204" pitchFamily="34" charset="0"/>
              </a:rPr>
              <a:t> </a:t>
            </a:r>
          </a:p>
          <a:p>
            <a:pPr marL="731520" marR="731520" algn="just">
              <a:spcBef>
                <a:spcPts val="0"/>
              </a:spcBef>
            </a:pPr>
            <a:r>
              <a:rPr lang="en-US" dirty="0">
                <a:latin typeface="Century Schoolbook" panose="02040604050505020304" pitchFamily="18" charset="0"/>
              </a:rPr>
              <a:t>     Alma 18:9 states that "the king had commanded his servants . . . that they should prepare his </a:t>
            </a:r>
            <a:r>
              <a:rPr lang="en-US" i="1" dirty="0">
                <a:latin typeface="Century Schoolbook" panose="02040604050505020304" pitchFamily="18" charset="0"/>
              </a:rPr>
              <a:t>horses and chariots</a:t>
            </a:r>
            <a:r>
              <a:rPr lang="en-US" dirty="0">
                <a:latin typeface="Century Schoolbook" panose="02040604050505020304" pitchFamily="18" charset="0"/>
              </a:rPr>
              <a:t>, and conduct him forth to the land of Nephi." Two major questions have been raised by anti-LDS critics of the Book of Mormon concerning the statement that there were "horses and chariots" on the American continents before the time of Christ (see Alma 18:9). These critics have maintained that:</a:t>
            </a:r>
            <a:endParaRPr lang="en-US" dirty="0">
              <a:latin typeface="Verdana" panose="020B0604030504040204" pitchFamily="34" charset="0"/>
            </a:endParaRPr>
          </a:p>
          <a:p>
            <a:pPr marL="731520" marR="731520" algn="just">
              <a:spcBef>
                <a:spcPts val="0"/>
              </a:spcBef>
            </a:pPr>
            <a:r>
              <a:rPr lang="en-US" dirty="0">
                <a:latin typeface="Century Schoolbook" panose="02040604050505020304" pitchFamily="18" charset="0"/>
              </a:rPr>
              <a:t>     (1) no horses existed on the American continents before the time of Columbus; and</a:t>
            </a:r>
            <a:endParaRPr lang="en-US" dirty="0">
              <a:latin typeface="Verdana" panose="020B0604030504040204" pitchFamily="34" charset="0"/>
            </a:endParaRPr>
          </a:p>
          <a:p>
            <a:pPr marL="731520" marR="731520" algn="just">
              <a:spcBef>
                <a:spcPts val="0"/>
              </a:spcBef>
            </a:pPr>
            <a:r>
              <a:rPr lang="en-US" dirty="0">
                <a:latin typeface="Century Schoolbook" panose="02040604050505020304" pitchFamily="18" charset="0"/>
              </a:rPr>
              <a:t>     (2) the people who lived on the American continents did not know the principle of the wheel before the coming of Columbus.</a:t>
            </a:r>
            <a:endParaRPr lang="en-US" dirty="0">
              <a:latin typeface="Verdana" panose="020B0604030504040204" pitchFamily="34" charset="0"/>
            </a:endParaRPr>
          </a:p>
          <a:p>
            <a:pPr marL="731520" marR="731520" algn="just">
              <a:spcBef>
                <a:spcPts val="0"/>
              </a:spcBef>
            </a:pPr>
            <a:r>
              <a:rPr lang="en-US" dirty="0">
                <a:latin typeface="Century Schoolbook" panose="02040604050505020304" pitchFamily="18" charset="0"/>
              </a:rPr>
              <a:t>     However, since the publication of the Book of Mormon, considerable archaeological evidence has come forth to reinforce its claims that there were horses on the American continents before the time of Columbus and that these early peoples did know the principles of the wheel. [Daniel H. Ludlow, </a:t>
            </a:r>
            <a:r>
              <a:rPr lang="en-US" u="sng" dirty="0">
                <a:latin typeface="Century Schoolbook" panose="02040604050505020304" pitchFamily="18" charset="0"/>
              </a:rPr>
              <a:t>A Companion to Your Study of the Book of Mormon</a:t>
            </a:r>
            <a:r>
              <a:rPr lang="en-US" dirty="0">
                <a:latin typeface="Century Schoolbook" panose="02040604050505020304" pitchFamily="18" charset="0"/>
              </a:rPr>
              <a:t>, p. 206]</a:t>
            </a:r>
            <a:r>
              <a:rPr lang="en-US" dirty="0">
                <a:latin typeface="Eurostile"/>
              </a:rPr>
              <a:t> [See the commentary on Enos 1:21; 3 Nephi 3:22; Ether 9:19]</a:t>
            </a:r>
            <a:endParaRPr lang="en-US" b="0" i="0" dirty="0">
              <a:effectLst/>
              <a:latin typeface="Verdana" panose="020B0604030504040204" pitchFamily="34" charset="0"/>
            </a:endParaRPr>
          </a:p>
        </p:txBody>
      </p:sp>
      <p:sp>
        <p:nvSpPr>
          <p:cNvPr id="3" name="TextBox 2">
            <a:extLst>
              <a:ext uri="{FF2B5EF4-FFF2-40B4-BE49-F238E27FC236}">
                <a16:creationId xmlns:a16="http://schemas.microsoft.com/office/drawing/2014/main" id="{D2A49F04-8DDE-4A8B-836E-5A963E7AF5CB}"/>
              </a:ext>
            </a:extLst>
          </p:cNvPr>
          <p:cNvSpPr txBox="1"/>
          <p:nvPr/>
        </p:nvSpPr>
        <p:spPr>
          <a:xfrm>
            <a:off x="174171" y="130629"/>
            <a:ext cx="11745686" cy="523220"/>
          </a:xfrm>
          <a:prstGeom prst="rect">
            <a:avLst/>
          </a:prstGeom>
          <a:noFill/>
        </p:spPr>
        <p:txBody>
          <a:bodyPr wrap="square" rtlCol="0">
            <a:spAutoFit/>
          </a:bodyPr>
          <a:lstStyle/>
          <a:p>
            <a:pPr algn="ctr"/>
            <a:r>
              <a:rPr lang="en-US" sz="2800" b="1" dirty="0">
                <a:latin typeface="Abadi" panose="020B0604020104020204" pitchFamily="34" charset="0"/>
              </a:rPr>
              <a:t>Something of Interest in the next 6 slides</a:t>
            </a:r>
          </a:p>
        </p:txBody>
      </p:sp>
    </p:spTree>
    <p:extLst>
      <p:ext uri="{BB962C8B-B14F-4D97-AF65-F5344CB8AC3E}">
        <p14:creationId xmlns:p14="http://schemas.microsoft.com/office/powerpoint/2010/main" val="85400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7EE0C-15C6-498B-A639-BCF658DA314D}"/>
              </a:ext>
            </a:extLst>
          </p:cNvPr>
          <p:cNvSpPr/>
          <p:nvPr/>
        </p:nvSpPr>
        <p:spPr>
          <a:xfrm>
            <a:off x="723900" y="457268"/>
            <a:ext cx="10744200" cy="5632311"/>
          </a:xfrm>
          <a:prstGeom prst="rect">
            <a:avLst/>
          </a:prstGeom>
        </p:spPr>
        <p:txBody>
          <a:bodyPr wrap="square">
            <a:spAutoFit/>
          </a:bodyPr>
          <a:lstStyle/>
          <a:p>
            <a:pPr marL="731520" marR="731520" algn="just">
              <a:spcBef>
                <a:spcPts val="0"/>
              </a:spcBef>
            </a:pPr>
            <a:r>
              <a:rPr lang="en-US" dirty="0">
                <a:latin typeface="Century Schoolbook" panose="02040604050505020304" pitchFamily="18" charset="0"/>
              </a:rPr>
              <a:t>Alma 18:9 </a:t>
            </a:r>
            <a:r>
              <a:rPr lang="en-US" b="1" dirty="0">
                <a:latin typeface="Century Schoolbook" panose="02040604050505020304" pitchFamily="18" charset="0"/>
              </a:rPr>
              <a:t>Horses:</a:t>
            </a:r>
            <a:endParaRPr lang="en-US" dirty="0">
              <a:latin typeface="Verdana" panose="020B0604030504040204" pitchFamily="34" charset="0"/>
            </a:endParaRPr>
          </a:p>
          <a:p>
            <a:pPr marL="731520" marR="731520" algn="just">
              <a:spcBef>
                <a:spcPts val="0"/>
              </a:spcBef>
            </a:pPr>
            <a:r>
              <a:rPr lang="en-US" dirty="0">
                <a:latin typeface="Verdana" panose="020B0604030504040204" pitchFamily="34" charset="0"/>
              </a:rPr>
              <a:t> </a:t>
            </a:r>
          </a:p>
          <a:p>
            <a:pPr marL="731520" marR="731520" algn="just">
              <a:spcBef>
                <a:spcPts val="0"/>
              </a:spcBef>
            </a:pPr>
            <a:r>
              <a:rPr lang="en-US" dirty="0">
                <a:latin typeface="Century Schoolbook" panose="02040604050505020304" pitchFamily="18" charset="0"/>
              </a:rPr>
              <a:t>     In Alma 18:9, mention is made of "horses." According to Diane Wirth, the extinction of the horse in Mesoamerica before the coming of the Spanish Conquistadors can be likened to the near-extinction of the bison in the early west. An additional example of extinction can be found in the Bible. There are many references to lions in the Bible, yet the last Palestinian lion of record was killed in a hunt around </a:t>
            </a:r>
            <a:r>
              <a:rPr lang="en-US" sz="1400" dirty="0">
                <a:latin typeface="Century Schoolbook" panose="02040604050505020304" pitchFamily="18" charset="0"/>
              </a:rPr>
              <a:t>A.D.</a:t>
            </a:r>
            <a:r>
              <a:rPr lang="en-US" dirty="0">
                <a:latin typeface="Century Schoolbook" panose="02040604050505020304" pitchFamily="18" charset="0"/>
              </a:rPr>
              <a:t> 1100. Today there are no so-called archaeological remains of lions in the land of Israel. Apparently not a bone has been left. Therefore, a lack of skeletal remains of an animal in a particular area does not necessarily mean that the animal was never there.</a:t>
            </a:r>
            <a:endParaRPr lang="en-US" dirty="0">
              <a:latin typeface="Verdana" panose="020B0604030504040204" pitchFamily="34" charset="0"/>
            </a:endParaRPr>
          </a:p>
          <a:p>
            <a:pPr marL="731520" marR="731520" algn="just">
              <a:spcBef>
                <a:spcPts val="0"/>
              </a:spcBef>
            </a:pPr>
            <a:r>
              <a:rPr lang="en-US" dirty="0">
                <a:latin typeface="Century Schoolbook" panose="02040604050505020304" pitchFamily="18" charset="0"/>
              </a:rPr>
              <a:t>     Several curious artifacts and bas-reliefs in Mesoamerican art portray four-legged animals. At </a:t>
            </a:r>
            <a:r>
              <a:rPr lang="en-US" dirty="0" err="1">
                <a:latin typeface="Century Schoolbook" panose="02040604050505020304" pitchFamily="18" charset="0"/>
              </a:rPr>
              <a:t>Chichen</a:t>
            </a:r>
            <a:r>
              <a:rPr lang="en-US" dirty="0">
                <a:latin typeface="Century Schoolbook" panose="02040604050505020304" pitchFamily="18" charset="0"/>
              </a:rPr>
              <a:t> Itza, on the Yucatan Peninsula, for example, there is a bas-relief of a bearded man, who stands alongside what appears to be a horse. Although there are those who claim this is a dog, when has anyone seen a Mexican dog almost tall enough to reach a man's shoulder--even a short man? It appears more reasonable that this "dog" is a small breed of horse. Robert Marx claims to have found frescoes of horses at a site near </a:t>
            </a:r>
            <a:r>
              <a:rPr lang="en-US" dirty="0" err="1">
                <a:latin typeface="Century Schoolbook" panose="02040604050505020304" pitchFamily="18" charset="0"/>
              </a:rPr>
              <a:t>Chichen</a:t>
            </a:r>
            <a:r>
              <a:rPr lang="en-US" dirty="0">
                <a:latin typeface="Century Schoolbook" panose="02040604050505020304" pitchFamily="18" charset="0"/>
              </a:rPr>
              <a:t> Itza of "horses grazing, frolicking and running, some mounted with riders." [Diane E. Wirth, </a:t>
            </a:r>
            <a:r>
              <a:rPr lang="en-US" u="sng" dirty="0">
                <a:latin typeface="Century Schoolbook" panose="02040604050505020304" pitchFamily="18" charset="0"/>
              </a:rPr>
              <a:t>A Challenge to the Critics</a:t>
            </a:r>
            <a:r>
              <a:rPr lang="en-US" dirty="0">
                <a:latin typeface="Century Schoolbook" panose="02040604050505020304" pitchFamily="18" charset="0"/>
              </a:rPr>
              <a:t>, pp. 53, 56]</a:t>
            </a:r>
            <a:r>
              <a:rPr lang="en-US" dirty="0">
                <a:latin typeface="Eurostile"/>
              </a:rPr>
              <a:t> See the commentary on Enos 1:21; 3 Nephi 3:22; Ether 9:19]</a:t>
            </a:r>
            <a:endParaRPr lang="en-US" b="0" i="0" dirty="0">
              <a:effectLst/>
              <a:latin typeface="Verdana" panose="020B0604030504040204" pitchFamily="34" charset="0"/>
            </a:endParaRPr>
          </a:p>
        </p:txBody>
      </p:sp>
    </p:spTree>
    <p:extLst>
      <p:ext uri="{BB962C8B-B14F-4D97-AF65-F5344CB8AC3E}">
        <p14:creationId xmlns:p14="http://schemas.microsoft.com/office/powerpoint/2010/main" val="30370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21D24-C2BB-4985-924A-D03796928CC6}"/>
              </a:ext>
            </a:extLst>
          </p:cNvPr>
          <p:cNvSpPr/>
          <p:nvPr/>
        </p:nvSpPr>
        <p:spPr>
          <a:xfrm>
            <a:off x="0" y="551289"/>
            <a:ext cx="11952514" cy="5755422"/>
          </a:xfrm>
          <a:prstGeom prst="rect">
            <a:avLst/>
          </a:prstGeom>
        </p:spPr>
        <p:txBody>
          <a:bodyPr wrap="square">
            <a:spAutoFit/>
          </a:bodyPr>
          <a:lstStyle/>
          <a:p>
            <a:pPr marL="731520" marR="731520" algn="just">
              <a:spcBef>
                <a:spcPts val="0"/>
              </a:spcBef>
            </a:pPr>
            <a:r>
              <a:rPr lang="en-US" sz="1600" dirty="0">
                <a:solidFill>
                  <a:srgbClr val="1C1919"/>
                </a:solidFill>
                <a:latin typeface="Century Schoolbook" panose="02040604050505020304" pitchFamily="18" charset="0"/>
              </a:rPr>
              <a:t>     According to Hunter and Ferguson, the claim made by the Book of Mormon that horses were on this continent and used in ancient America for purposes similar to the uses we make of them today finds strong support in the numerous fossil remains of horses that have been obtained from the asphalt deposits of Rancho La Brea in southern California. Of course, it is claimed that those fossil remains pre-date Book of Mormon times. However, there is no logical reason for believing, since horses were here prior to the arrival of the Jaredites and the Nephites, that horses could not have still been in America during the period in which those ancient civilizations flourished. . . . We could do no better at this point in dealing with this subject than to quote from an official publication of the Los Angeles County Museum on the subject of the existence of horses in early times in America:</a:t>
            </a:r>
            <a:endParaRPr lang="en-US" sz="1600" dirty="0">
              <a:solidFill>
                <a:srgbClr val="1C1919"/>
              </a:solidFill>
              <a:latin typeface="Verdana" panose="020B0604030504040204" pitchFamily="34" charset="0"/>
            </a:endParaRPr>
          </a:p>
          <a:p>
            <a:pPr marL="731520" marR="731520" algn="just">
              <a:spcBef>
                <a:spcPts val="0"/>
              </a:spcBef>
            </a:pPr>
            <a:r>
              <a:rPr lang="en-US" sz="1600" dirty="0">
                <a:solidFill>
                  <a:srgbClr val="1C1919"/>
                </a:solidFill>
                <a:latin typeface="Century Schoolbook" panose="02040604050505020304" pitchFamily="18" charset="0"/>
              </a:rPr>
              <a:t>           The presence of herds of horses in the vicinity of the asphalt deposits during the period of accumulation is clearly testified to by the numerous remains of these mammals found at Rancho La Brea. While many individuals are recorded in the collections, all of them belong to a single species, the extinct western horse (Equus </a:t>
            </a:r>
            <a:r>
              <a:rPr lang="en-US" sz="1600" dirty="0" err="1">
                <a:solidFill>
                  <a:srgbClr val="1C1919"/>
                </a:solidFill>
                <a:latin typeface="Century Schoolbook" panose="02040604050505020304" pitchFamily="18" charset="0"/>
              </a:rPr>
              <a:t>occidentalis</a:t>
            </a:r>
            <a:r>
              <a:rPr lang="en-US" sz="1600" dirty="0">
                <a:solidFill>
                  <a:srgbClr val="1C1919"/>
                </a:solidFill>
                <a:latin typeface="Century Schoolbook" panose="02040604050505020304" pitchFamily="18" charset="0"/>
              </a:rPr>
              <a:t> Leidy). In stage of evolution and in general body structure this type resembles the modern horse, although differing from it in a number of specific details. Standing on the average about 14 1/2 hands (4 feet, 10 inches) at the withers, this animal was of the height of a modern Arab horse. It was, however, of considerably heavier build . . .</a:t>
            </a:r>
            <a:endParaRPr lang="en-US" sz="1600" dirty="0">
              <a:solidFill>
                <a:srgbClr val="1C1919"/>
              </a:solidFill>
              <a:latin typeface="Verdana" panose="020B0604030504040204" pitchFamily="34" charset="0"/>
            </a:endParaRPr>
          </a:p>
          <a:p>
            <a:pPr marL="731520" marR="731520" algn="just">
              <a:spcBef>
                <a:spcPts val="0"/>
              </a:spcBef>
            </a:pPr>
            <a:r>
              <a:rPr lang="en-US" sz="1600" dirty="0">
                <a:solidFill>
                  <a:srgbClr val="1C1919"/>
                </a:solidFill>
                <a:latin typeface="Century Schoolbook" panose="02040604050505020304" pitchFamily="18" charset="0"/>
              </a:rPr>
              <a:t>           Horses were among the more common types of hoofed mammals on the North American continent during Pleistocene time and several distinct species have been described from fossil remains. The abundance and widespread distribution of horses in North America make the apparent disappearance of the group in this region prior to the advent of the white man an added and an unusual feature of their long and eventful career.</a:t>
            </a:r>
            <a:endParaRPr lang="en-US" sz="1600" dirty="0">
              <a:solidFill>
                <a:srgbClr val="1C1919"/>
              </a:solidFill>
              <a:latin typeface="Verdana" panose="020B0604030504040204" pitchFamily="34" charset="0"/>
            </a:endParaRPr>
          </a:p>
          <a:p>
            <a:pPr marL="731520" marR="731520" algn="just">
              <a:spcBef>
                <a:spcPts val="0"/>
              </a:spcBef>
            </a:pPr>
            <a:r>
              <a:rPr lang="en-US" sz="1600" dirty="0">
                <a:solidFill>
                  <a:srgbClr val="1C1919"/>
                </a:solidFill>
                <a:latin typeface="Century Schoolbook" panose="02040604050505020304" pitchFamily="18" charset="0"/>
              </a:rPr>
              <a:t>[Milton R. Hunter and Thomas Stuart Ferguson, </a:t>
            </a:r>
            <a:r>
              <a:rPr lang="en-US" sz="1600" u="sng" dirty="0">
                <a:solidFill>
                  <a:srgbClr val="1C1919"/>
                </a:solidFill>
                <a:latin typeface="Century Schoolbook" panose="02040604050505020304" pitchFamily="18" charset="0"/>
              </a:rPr>
              <a:t>Ancient America and The Book of Mormon</a:t>
            </a:r>
            <a:r>
              <a:rPr lang="en-US" sz="1600" dirty="0">
                <a:solidFill>
                  <a:srgbClr val="1C1919"/>
                </a:solidFill>
                <a:latin typeface="Century Schoolbook" panose="02040604050505020304" pitchFamily="18" charset="0"/>
              </a:rPr>
              <a:t>, pp. 312-313]</a:t>
            </a:r>
            <a:r>
              <a:rPr lang="en-US" sz="1600" dirty="0">
                <a:solidFill>
                  <a:srgbClr val="1C1919"/>
                </a:solidFill>
                <a:latin typeface="Eurostile"/>
              </a:rPr>
              <a:t> See the commentary on Enos 1:21; 3 Nephi 3:22; Ether 9:19]</a:t>
            </a:r>
            <a:endParaRPr lang="en-US" sz="1600" b="0" i="0" dirty="0">
              <a:solidFill>
                <a:srgbClr val="1C1919"/>
              </a:solidFill>
              <a:effectLst/>
              <a:latin typeface="Verdana" panose="020B0604030504040204" pitchFamily="34" charset="0"/>
            </a:endParaRPr>
          </a:p>
        </p:txBody>
      </p:sp>
    </p:spTree>
    <p:extLst>
      <p:ext uri="{BB962C8B-B14F-4D97-AF65-F5344CB8AC3E}">
        <p14:creationId xmlns:p14="http://schemas.microsoft.com/office/powerpoint/2010/main" val="313461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0090E4-E342-4743-9644-273C4EED315E}"/>
              </a:ext>
            </a:extLst>
          </p:cNvPr>
          <p:cNvGrpSpPr/>
          <p:nvPr/>
        </p:nvGrpSpPr>
        <p:grpSpPr>
          <a:xfrm>
            <a:off x="389015" y="203107"/>
            <a:ext cx="3789820" cy="2033680"/>
            <a:chOff x="445518" y="668699"/>
            <a:chExt cx="3789820" cy="2033680"/>
          </a:xfrm>
        </p:grpSpPr>
        <p:pic>
          <p:nvPicPr>
            <p:cNvPr id="1026" name="Picture 2" descr="Eohippus | Dinopedia | Fandom">
              <a:extLst>
                <a:ext uri="{FF2B5EF4-FFF2-40B4-BE49-F238E27FC236}">
                  <a16:creationId xmlns:a16="http://schemas.microsoft.com/office/drawing/2014/main" id="{806615F4-B3F4-49F2-A4C1-8FA52BA2F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18" y="911679"/>
              <a:ext cx="3238500" cy="1790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1A296F8-B7A0-46BD-94AB-DBC6A0294EC7}"/>
                </a:ext>
              </a:extLst>
            </p:cNvPr>
            <p:cNvSpPr/>
            <p:nvPr/>
          </p:nvSpPr>
          <p:spPr>
            <a:xfrm>
              <a:off x="445518" y="668699"/>
              <a:ext cx="3789820" cy="369332"/>
            </a:xfrm>
            <a:prstGeom prst="rect">
              <a:avLst/>
            </a:prstGeom>
          </p:spPr>
          <p:txBody>
            <a:bodyPr wrap="none">
              <a:spAutoFit/>
            </a:bodyPr>
            <a:lstStyle/>
            <a:p>
              <a:r>
                <a:rPr lang="en-US" dirty="0">
                  <a:solidFill>
                    <a:srgbClr val="1C1919"/>
                  </a:solidFill>
                  <a:latin typeface="Century Schoolbook" panose="02040604050505020304" pitchFamily="18" charset="0"/>
                </a:rPr>
                <a:t>Eohippus: American 4-toed horse.</a:t>
              </a:r>
              <a:endParaRPr lang="en-US" dirty="0"/>
            </a:p>
          </p:txBody>
        </p:sp>
      </p:grpSp>
      <p:grpSp>
        <p:nvGrpSpPr>
          <p:cNvPr id="8" name="Group 7">
            <a:extLst>
              <a:ext uri="{FF2B5EF4-FFF2-40B4-BE49-F238E27FC236}">
                <a16:creationId xmlns:a16="http://schemas.microsoft.com/office/drawing/2014/main" id="{90139055-CBC7-42AD-8AF8-5F7E4C85AC63}"/>
              </a:ext>
            </a:extLst>
          </p:cNvPr>
          <p:cNvGrpSpPr/>
          <p:nvPr/>
        </p:nvGrpSpPr>
        <p:grpSpPr>
          <a:xfrm>
            <a:off x="6299764" y="18441"/>
            <a:ext cx="4085207" cy="3035874"/>
            <a:chOff x="6299764" y="18441"/>
            <a:chExt cx="4085207" cy="3035874"/>
          </a:xfrm>
        </p:grpSpPr>
        <p:sp>
          <p:nvSpPr>
            <p:cNvPr id="3" name="Rectangle 2">
              <a:extLst>
                <a:ext uri="{FF2B5EF4-FFF2-40B4-BE49-F238E27FC236}">
                  <a16:creationId xmlns:a16="http://schemas.microsoft.com/office/drawing/2014/main" id="{8A9D237B-F86C-43DD-90F6-C69124C9AAF8}"/>
                </a:ext>
              </a:extLst>
            </p:cNvPr>
            <p:cNvSpPr/>
            <p:nvPr/>
          </p:nvSpPr>
          <p:spPr>
            <a:xfrm>
              <a:off x="6299764" y="18441"/>
              <a:ext cx="3999813" cy="369332"/>
            </a:xfrm>
            <a:prstGeom prst="rect">
              <a:avLst/>
            </a:prstGeom>
          </p:spPr>
          <p:txBody>
            <a:bodyPr wrap="none">
              <a:spAutoFit/>
            </a:bodyPr>
            <a:lstStyle/>
            <a:p>
              <a:r>
                <a:rPr lang="en-US" dirty="0">
                  <a:solidFill>
                    <a:srgbClr val="1C1919"/>
                  </a:solidFill>
                  <a:latin typeface="Century Schoolbook" panose="02040604050505020304" pitchFamily="18" charset="0"/>
                </a:rPr>
                <a:t>Mesohippus: American 3-toed horse</a:t>
              </a:r>
              <a:endParaRPr lang="en-US" dirty="0"/>
            </a:p>
          </p:txBody>
        </p:sp>
        <p:pic>
          <p:nvPicPr>
            <p:cNvPr id="1028" name="Picture 4" descr="Mesohippus - Wikipedia">
              <a:extLst>
                <a:ext uri="{FF2B5EF4-FFF2-40B4-BE49-F238E27FC236}">
                  <a16:creationId xmlns:a16="http://schemas.microsoft.com/office/drawing/2014/main" id="{DCC151B3-8A9D-44E8-A5F9-9A69CC2F9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158" y="387773"/>
              <a:ext cx="3999813" cy="2666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190551DE-6942-471F-AD4D-C5659782C0F3}"/>
              </a:ext>
            </a:extLst>
          </p:cNvPr>
          <p:cNvGrpSpPr/>
          <p:nvPr/>
        </p:nvGrpSpPr>
        <p:grpSpPr>
          <a:xfrm>
            <a:off x="5940439" y="3130530"/>
            <a:ext cx="5513569" cy="2214583"/>
            <a:chOff x="5940439" y="3130530"/>
            <a:chExt cx="5513569" cy="2214583"/>
          </a:xfrm>
        </p:grpSpPr>
        <p:sp>
          <p:nvSpPr>
            <p:cNvPr id="4" name="Rectangle 3">
              <a:extLst>
                <a:ext uri="{FF2B5EF4-FFF2-40B4-BE49-F238E27FC236}">
                  <a16:creationId xmlns:a16="http://schemas.microsoft.com/office/drawing/2014/main" id="{4AF9EC9E-9E2F-43AF-B235-988ADC53C46C}"/>
                </a:ext>
              </a:extLst>
            </p:cNvPr>
            <p:cNvSpPr/>
            <p:nvPr/>
          </p:nvSpPr>
          <p:spPr>
            <a:xfrm>
              <a:off x="9315933" y="3130530"/>
              <a:ext cx="2138075" cy="923330"/>
            </a:xfrm>
            <a:prstGeom prst="rect">
              <a:avLst/>
            </a:prstGeom>
          </p:spPr>
          <p:txBody>
            <a:bodyPr wrap="square">
              <a:spAutoFit/>
            </a:bodyPr>
            <a:lstStyle/>
            <a:p>
              <a:r>
                <a:rPr lang="en-US" dirty="0">
                  <a:solidFill>
                    <a:srgbClr val="1C1919"/>
                  </a:solidFill>
                  <a:latin typeface="Century Schoolbook" panose="02040604050505020304" pitchFamily="18" charset="0"/>
                </a:rPr>
                <a:t>American modern horse from La Brea tar pit</a:t>
              </a:r>
              <a:endParaRPr lang="en-US" dirty="0"/>
            </a:p>
          </p:txBody>
        </p:sp>
        <p:pic>
          <p:nvPicPr>
            <p:cNvPr id="1030" name="Picture 6" descr="La Brea Tar Pits and Museum">
              <a:extLst>
                <a:ext uri="{FF2B5EF4-FFF2-40B4-BE49-F238E27FC236}">
                  <a16:creationId xmlns:a16="http://schemas.microsoft.com/office/drawing/2014/main" id="{FAD49ABC-75DF-4CCF-BF31-3693862E3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39" y="3208113"/>
              <a:ext cx="2827415" cy="2137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861EADB-A5BF-4B65-9158-6C568592F246}"/>
              </a:ext>
            </a:extLst>
          </p:cNvPr>
          <p:cNvGrpSpPr/>
          <p:nvPr/>
        </p:nvGrpSpPr>
        <p:grpSpPr>
          <a:xfrm>
            <a:off x="471322" y="2350200"/>
            <a:ext cx="3999814" cy="3407319"/>
            <a:chOff x="6730608" y="3592195"/>
            <a:chExt cx="3999814" cy="3407319"/>
          </a:xfrm>
        </p:grpSpPr>
        <p:sp>
          <p:nvSpPr>
            <p:cNvPr id="5" name="Rectangle 4">
              <a:extLst>
                <a:ext uri="{FF2B5EF4-FFF2-40B4-BE49-F238E27FC236}">
                  <a16:creationId xmlns:a16="http://schemas.microsoft.com/office/drawing/2014/main" id="{C1B67E3A-7F67-4B27-B1E3-3B369C192D97}"/>
                </a:ext>
              </a:extLst>
            </p:cNvPr>
            <p:cNvSpPr/>
            <p:nvPr/>
          </p:nvSpPr>
          <p:spPr>
            <a:xfrm>
              <a:off x="6730609" y="3592195"/>
              <a:ext cx="3999813" cy="430887"/>
            </a:xfrm>
            <a:prstGeom prst="rect">
              <a:avLst/>
            </a:prstGeom>
          </p:spPr>
          <p:txBody>
            <a:bodyPr wrap="square">
              <a:spAutoFit/>
            </a:bodyPr>
            <a:lstStyle/>
            <a:p>
              <a:r>
                <a:rPr lang="en-US" sz="1100" dirty="0">
                  <a:solidFill>
                    <a:srgbClr val="1C1919"/>
                  </a:solidFill>
                  <a:latin typeface="Century Schoolbook" panose="02040604050505020304" pitchFamily="18" charset="0"/>
                </a:rPr>
                <a:t>Carving of horse from the south wall of the Temple of the Tablets, </a:t>
              </a:r>
              <a:r>
                <a:rPr lang="en-US" sz="1100" dirty="0" err="1">
                  <a:solidFill>
                    <a:srgbClr val="1C1919"/>
                  </a:solidFill>
                  <a:latin typeface="Century Schoolbook" panose="02040604050505020304" pitchFamily="18" charset="0"/>
                </a:rPr>
                <a:t>Chichen</a:t>
              </a:r>
              <a:r>
                <a:rPr lang="en-US" sz="1100" dirty="0">
                  <a:solidFill>
                    <a:srgbClr val="1C1919"/>
                  </a:solidFill>
                  <a:latin typeface="Century Schoolbook" panose="02040604050505020304" pitchFamily="18" charset="0"/>
                </a:rPr>
                <a:t> Itza, Mexico.</a:t>
              </a:r>
              <a:endParaRPr lang="en-US" sz="1100" dirty="0"/>
            </a:p>
          </p:txBody>
        </p:sp>
        <p:pic>
          <p:nvPicPr>
            <p:cNvPr id="1032" name="Picture 8" descr="Carving of Rider on Horse">
              <a:extLst>
                <a:ext uri="{FF2B5EF4-FFF2-40B4-BE49-F238E27FC236}">
                  <a16:creationId xmlns:a16="http://schemas.microsoft.com/office/drawing/2014/main" id="{20F128C6-8F47-4239-9D1D-E4508B6A80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0608" y="4023082"/>
              <a:ext cx="3999813" cy="278112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62E9D7D-268B-4E68-BF20-06A837D6FBF0}"/>
                </a:ext>
              </a:extLst>
            </p:cNvPr>
            <p:cNvSpPr/>
            <p:nvPr/>
          </p:nvSpPr>
          <p:spPr>
            <a:xfrm>
              <a:off x="7707086" y="4973071"/>
              <a:ext cx="2677885" cy="2026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061D6062-3A4B-49CD-B8C2-CA76CE2DCEA5}"/>
              </a:ext>
            </a:extLst>
          </p:cNvPr>
          <p:cNvSpPr/>
          <p:nvPr/>
        </p:nvSpPr>
        <p:spPr>
          <a:xfrm>
            <a:off x="4275866" y="5562207"/>
            <a:ext cx="8047607" cy="1077218"/>
          </a:xfrm>
          <a:prstGeom prst="rect">
            <a:avLst/>
          </a:prstGeom>
        </p:spPr>
        <p:txBody>
          <a:bodyPr wrap="square">
            <a:spAutoFit/>
          </a:bodyPr>
          <a:lstStyle/>
          <a:p>
            <a:r>
              <a:rPr lang="en-US" sz="1600" dirty="0">
                <a:solidFill>
                  <a:srgbClr val="1C1919"/>
                </a:solidFill>
                <a:latin typeface="Century Schoolbook" panose="02040604050505020304" pitchFamily="18" charset="0"/>
              </a:rPr>
              <a:t>Most historians claim that all Indian ponies descended from European horses brought to America by the Spanish--but note the great difference in size as indicated by the level of the rider's feet. Not even evolutionists claim such a great change in a mere 350 years. [Glenn A. Scott, </a:t>
            </a:r>
            <a:r>
              <a:rPr lang="en-US" sz="1600" u="sng" dirty="0">
                <a:solidFill>
                  <a:srgbClr val="1C1919"/>
                </a:solidFill>
                <a:latin typeface="Century Schoolbook" panose="02040604050505020304" pitchFamily="18" charset="0"/>
              </a:rPr>
              <a:t>Voices from the Dust</a:t>
            </a:r>
            <a:r>
              <a:rPr lang="en-US" sz="1600" dirty="0">
                <a:solidFill>
                  <a:srgbClr val="1C1919"/>
                </a:solidFill>
                <a:latin typeface="Century Schoolbook" panose="02040604050505020304" pitchFamily="18" charset="0"/>
              </a:rPr>
              <a:t>, p. 88]</a:t>
            </a:r>
            <a:endParaRPr lang="en-US" sz="1600" dirty="0"/>
          </a:p>
        </p:txBody>
      </p:sp>
    </p:spTree>
    <p:extLst>
      <p:ext uri="{BB962C8B-B14F-4D97-AF65-F5344CB8AC3E}">
        <p14:creationId xmlns:p14="http://schemas.microsoft.com/office/powerpoint/2010/main" val="282653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488FC-0362-4FEC-9226-4E85AAF3C5BB}"/>
              </a:ext>
            </a:extLst>
          </p:cNvPr>
          <p:cNvSpPr/>
          <p:nvPr/>
        </p:nvSpPr>
        <p:spPr>
          <a:xfrm>
            <a:off x="674915" y="774794"/>
            <a:ext cx="10352314" cy="5078313"/>
          </a:xfrm>
          <a:prstGeom prst="rect">
            <a:avLst/>
          </a:prstGeom>
        </p:spPr>
        <p:txBody>
          <a:bodyPr wrap="square">
            <a:spAutoFit/>
          </a:bodyPr>
          <a:lstStyle/>
          <a:p>
            <a:pPr marL="731520" marR="731520" algn="just">
              <a:spcBef>
                <a:spcPts val="0"/>
              </a:spcBef>
            </a:pPr>
            <a:r>
              <a:rPr lang="en-US" dirty="0">
                <a:solidFill>
                  <a:srgbClr val="1C1919"/>
                </a:solidFill>
                <a:latin typeface="Century Schoolbook" panose="02040604050505020304" pitchFamily="18" charset="0"/>
              </a:rPr>
              <a:t>    According to </a:t>
            </a:r>
            <a:r>
              <a:rPr lang="en-US" dirty="0" err="1">
                <a:solidFill>
                  <a:srgbClr val="1C1919"/>
                </a:solidFill>
                <a:latin typeface="Century Schoolbook" panose="02040604050505020304" pitchFamily="18" charset="0"/>
              </a:rPr>
              <a:t>Verneil</a:t>
            </a:r>
            <a:r>
              <a:rPr lang="en-US" dirty="0">
                <a:solidFill>
                  <a:srgbClr val="1C1919"/>
                </a:solidFill>
                <a:latin typeface="Century Schoolbook" panose="02040604050505020304" pitchFamily="18" charset="0"/>
              </a:rPr>
              <a:t> Simmons, we have no idea what these "chariots" looked like. They could have been two-wheeled carts or even flatbed bodies on four wheels which would have been practical for moving their goods. The toys come in two-wheeled and four-wheeled models and indicate that both types were possible. Since we assume they would have been constructed of wood, it is unlikely that no evidence would survive until today. [</a:t>
            </a:r>
            <a:r>
              <a:rPr lang="en-US" dirty="0" err="1">
                <a:solidFill>
                  <a:srgbClr val="1C1919"/>
                </a:solidFill>
                <a:latin typeface="Century Schoolbook" panose="02040604050505020304" pitchFamily="18" charset="0"/>
              </a:rPr>
              <a:t>Verneil</a:t>
            </a:r>
            <a:r>
              <a:rPr lang="en-US" dirty="0">
                <a:solidFill>
                  <a:srgbClr val="1C1919"/>
                </a:solidFill>
                <a:latin typeface="Century Schoolbook" panose="02040604050505020304" pitchFamily="18" charset="0"/>
              </a:rPr>
              <a:t> W. Simmons, </a:t>
            </a:r>
            <a:r>
              <a:rPr lang="en-US" u="sng" dirty="0">
                <a:solidFill>
                  <a:srgbClr val="1C1919"/>
                </a:solidFill>
                <a:latin typeface="Century Schoolbook" panose="02040604050505020304" pitchFamily="18" charset="0"/>
              </a:rPr>
              <a:t>Peoples, Places And Prophecies</a:t>
            </a:r>
            <a:r>
              <a:rPr lang="en-US" dirty="0">
                <a:solidFill>
                  <a:srgbClr val="1C1919"/>
                </a:solidFill>
                <a:latin typeface="Century Schoolbook" panose="02040604050505020304" pitchFamily="18" charset="0"/>
              </a:rPr>
              <a:t>, pp. 134-135]</a:t>
            </a:r>
            <a:endParaRPr lang="en-US" dirty="0">
              <a:solidFill>
                <a:srgbClr val="1C1919"/>
              </a:solidFill>
              <a:latin typeface="Verdana" panose="020B0604030504040204" pitchFamily="34" charset="0"/>
            </a:endParaRPr>
          </a:p>
          <a:p>
            <a:pPr marL="731520" marR="731520" algn="just">
              <a:spcBef>
                <a:spcPts val="0"/>
              </a:spcBef>
            </a:pPr>
            <a:r>
              <a:rPr lang="en-US" dirty="0">
                <a:solidFill>
                  <a:srgbClr val="1C1919"/>
                </a:solidFill>
                <a:latin typeface="Century Schoolbook" panose="02040604050505020304" pitchFamily="18" charset="0"/>
              </a:rPr>
              <a:t>     </a:t>
            </a:r>
            <a:r>
              <a:rPr lang="en-US" dirty="0" err="1">
                <a:solidFill>
                  <a:srgbClr val="1C1919"/>
                </a:solidFill>
                <a:latin typeface="Century Schoolbook" panose="02040604050505020304" pitchFamily="18" charset="0"/>
              </a:rPr>
              <a:t>Verneil</a:t>
            </a:r>
            <a:r>
              <a:rPr lang="en-US" dirty="0">
                <a:solidFill>
                  <a:srgbClr val="1C1919"/>
                </a:solidFill>
                <a:latin typeface="Century Schoolbook" panose="02040604050505020304" pitchFamily="18" charset="0"/>
              </a:rPr>
              <a:t> Simmons also writes about an interesting phenomenon of archaeological "scholarship." He comments that until very recently, almost the first thing one read in a textbook or was told in the classroom was the supposed fact that the principle of the wheel was unknown to the ancient inhabitants of this continent. . . . However, as excavations increased more wheeled toys were found in the state of Veracruz and in other areas of Mexico. Eventually the cumulative evidence reached the point that the books had to be rewritten and public confession made that the wheeled toys had been hidden in museum storage rooms for decades (because it was a well known fact that the principle of the wheel was unknown in ancient America!). [</a:t>
            </a:r>
            <a:r>
              <a:rPr lang="en-US" dirty="0" err="1">
                <a:solidFill>
                  <a:srgbClr val="1C1919"/>
                </a:solidFill>
                <a:latin typeface="Century Schoolbook" panose="02040604050505020304" pitchFamily="18" charset="0"/>
              </a:rPr>
              <a:t>Verneil</a:t>
            </a:r>
            <a:r>
              <a:rPr lang="en-US" dirty="0">
                <a:solidFill>
                  <a:srgbClr val="1C1919"/>
                </a:solidFill>
                <a:latin typeface="Century Schoolbook" panose="02040604050505020304" pitchFamily="18" charset="0"/>
              </a:rPr>
              <a:t> W. Simmons, </a:t>
            </a:r>
            <a:r>
              <a:rPr lang="en-US" u="sng" dirty="0">
                <a:solidFill>
                  <a:srgbClr val="1C1919"/>
                </a:solidFill>
                <a:latin typeface="Century Schoolbook" panose="02040604050505020304" pitchFamily="18" charset="0"/>
              </a:rPr>
              <a:t>Peoples, Places and Prophecies</a:t>
            </a:r>
            <a:r>
              <a:rPr lang="en-US" dirty="0">
                <a:solidFill>
                  <a:srgbClr val="1C1919"/>
                </a:solidFill>
                <a:latin typeface="Century Schoolbook" panose="02040604050505020304" pitchFamily="18" charset="0"/>
              </a:rPr>
              <a:t>, p. 134]</a:t>
            </a:r>
            <a:endParaRPr lang="en-US" b="0" i="0" dirty="0">
              <a:solidFill>
                <a:srgbClr val="1C1919"/>
              </a:solidFill>
              <a:effectLst/>
              <a:latin typeface="Verdana" panose="020B0604030504040204" pitchFamily="34" charset="0"/>
            </a:endParaRPr>
          </a:p>
        </p:txBody>
      </p:sp>
    </p:spTree>
    <p:extLst>
      <p:ext uri="{BB962C8B-B14F-4D97-AF65-F5344CB8AC3E}">
        <p14:creationId xmlns:p14="http://schemas.microsoft.com/office/powerpoint/2010/main" val="2977268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sopotamians…the Early Civilization. | Toys, Ancient mesopotamia ...">
            <a:extLst>
              <a:ext uri="{FF2B5EF4-FFF2-40B4-BE49-F238E27FC236}">
                <a16:creationId xmlns:a16="http://schemas.microsoft.com/office/drawing/2014/main" id="{2F28CCD9-9C86-4AD9-9A99-AA1700C5E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736" y="572439"/>
            <a:ext cx="1792877" cy="19339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55820D2-DADF-435A-8032-E6AA58D34095}"/>
              </a:ext>
            </a:extLst>
          </p:cNvPr>
          <p:cNvSpPr/>
          <p:nvPr/>
        </p:nvSpPr>
        <p:spPr>
          <a:xfrm>
            <a:off x="389015" y="203107"/>
            <a:ext cx="2569934" cy="369332"/>
          </a:xfrm>
          <a:prstGeom prst="rect">
            <a:avLst/>
          </a:prstGeom>
        </p:spPr>
        <p:txBody>
          <a:bodyPr wrap="none">
            <a:spAutoFit/>
          </a:bodyPr>
          <a:lstStyle/>
          <a:p>
            <a:r>
              <a:rPr lang="en-US" dirty="0">
                <a:solidFill>
                  <a:srgbClr val="1C1919"/>
                </a:solidFill>
                <a:latin typeface="Century Schoolbook" panose="02040604050505020304" pitchFamily="18" charset="0"/>
              </a:rPr>
              <a:t>Ancient Mesopotamia</a:t>
            </a:r>
            <a:endParaRPr lang="en-US" dirty="0"/>
          </a:p>
        </p:txBody>
      </p:sp>
      <p:pic>
        <p:nvPicPr>
          <p:cNvPr id="2052" name="Picture 4" descr="Ancient Mesopotamian Pull-toy | Ancient, Mesopotamia, Ancient ...">
            <a:extLst>
              <a:ext uri="{FF2B5EF4-FFF2-40B4-BE49-F238E27FC236}">
                <a16:creationId xmlns:a16="http://schemas.microsoft.com/office/drawing/2014/main" id="{F50EA2DD-1836-4084-B1CA-9E28F0D8C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3" y="3102429"/>
            <a:ext cx="3559628" cy="26697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692729-67AD-41E5-8E2D-5E4A391B8008}"/>
              </a:ext>
            </a:extLst>
          </p:cNvPr>
          <p:cNvSpPr/>
          <p:nvPr/>
        </p:nvSpPr>
        <p:spPr>
          <a:xfrm>
            <a:off x="3820888" y="751344"/>
            <a:ext cx="8577945" cy="5355312"/>
          </a:xfrm>
          <a:prstGeom prst="rect">
            <a:avLst/>
          </a:prstGeom>
        </p:spPr>
        <p:txBody>
          <a:bodyPr wrap="square">
            <a:spAutoFit/>
          </a:bodyPr>
          <a:lstStyle/>
          <a:p>
            <a:pPr marL="731520" marR="731520" algn="just">
              <a:spcBef>
                <a:spcPts val="0"/>
              </a:spcBef>
            </a:pPr>
            <a:r>
              <a:rPr lang="en-US" dirty="0">
                <a:solidFill>
                  <a:srgbClr val="1C1919"/>
                </a:solidFill>
                <a:latin typeface="Century Schoolbook" panose="02040604050505020304" pitchFamily="18" charset="0"/>
              </a:rPr>
              <a:t>   Not only did the wheel represent the sun, but the commonly portrayed dog, often carried on wheels, was also a symbol of the sun. With regard to this symbolism, the eminent archaeologist, J. Eric Thompson, stated: "Both the dog and the jaguar are intimately associated with the underworld, the former because he led the sun and the dead to the underworld." . . . It was believed by peoples in both Old and New Worlds that the sun made its transit at night through the underworld. Thus we have the Mesoamerican dog, like the Egyptian dog Anubis, taking a role as a guide for the dead--giving the deceased a means of transportation through the underworld to the dawn of resurrection when the sun once more rises to the heavens. Thus a complete sacred cycle of death (the underworld) and rebirth (the rising sun) is portrayed in the combined symbol of dog and wheel. This phenomenon alone would be reason enough to explain why the wheel was not used by the common people of Mesoamerica before the Conquest. [Diane E. Wirth, </a:t>
            </a:r>
            <a:r>
              <a:rPr lang="en-US" u="sng" dirty="0">
                <a:solidFill>
                  <a:srgbClr val="1C1919"/>
                </a:solidFill>
                <a:latin typeface="Century Schoolbook" panose="02040604050505020304" pitchFamily="18" charset="0"/>
              </a:rPr>
              <a:t>A Challenge to the Critics</a:t>
            </a:r>
            <a:r>
              <a:rPr lang="en-US" dirty="0">
                <a:solidFill>
                  <a:srgbClr val="1C1919"/>
                </a:solidFill>
                <a:latin typeface="Century Schoolbook" panose="02040604050505020304" pitchFamily="18" charset="0"/>
              </a:rPr>
              <a:t>, pp. 62-63]</a:t>
            </a:r>
            <a:endParaRPr lang="en-US" dirty="0">
              <a:solidFill>
                <a:srgbClr val="1C1919"/>
              </a:solidFill>
              <a:latin typeface="Verdana" panose="020B0604030504040204" pitchFamily="34" charset="0"/>
            </a:endParaRPr>
          </a:p>
          <a:p>
            <a:pPr marL="731520" marR="731520" algn="just">
              <a:spcBef>
                <a:spcPts val="0"/>
              </a:spcBef>
            </a:pPr>
            <a:r>
              <a:rPr lang="en-US" dirty="0">
                <a:solidFill>
                  <a:srgbClr val="1C1919"/>
                </a:solidFill>
                <a:latin typeface="Verdana" panose="020B0604030504040204" pitchFamily="34" charset="0"/>
              </a:rPr>
              <a:t> </a:t>
            </a:r>
            <a:endParaRPr lang="en-US" b="0" i="0" dirty="0">
              <a:solidFill>
                <a:srgbClr val="1C1919"/>
              </a:solidFill>
              <a:effectLst/>
              <a:latin typeface="Verdana" panose="020B0604030504040204" pitchFamily="34" charset="0"/>
            </a:endParaRPr>
          </a:p>
        </p:txBody>
      </p:sp>
    </p:spTree>
    <p:extLst>
      <p:ext uri="{BB962C8B-B14F-4D97-AF65-F5344CB8AC3E}">
        <p14:creationId xmlns:p14="http://schemas.microsoft.com/office/powerpoint/2010/main" val="284666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445231-5970-4C52-BF40-D7422DB48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76400" y="1219201"/>
            <a:ext cx="6172200" cy="4801314"/>
          </a:xfrm>
          <a:prstGeom prst="rect">
            <a:avLst/>
          </a:prstGeom>
        </p:spPr>
        <p:txBody>
          <a:bodyPr wrap="square">
            <a:spAutoFit/>
          </a:bodyPr>
          <a:lstStyle/>
          <a:p>
            <a:pPr fontAlgn="base"/>
            <a:r>
              <a:rPr lang="en-US" b="1" dirty="0"/>
              <a:t>1. Because King </a:t>
            </a:r>
            <a:r>
              <a:rPr lang="en-US" b="1" dirty="0" err="1"/>
              <a:t>Lamoni</a:t>
            </a:r>
            <a:r>
              <a:rPr lang="en-US" b="1" dirty="0"/>
              <a:t> was pleased with Ammon, he offered one of his daughters to be Ammon’s wife. </a:t>
            </a:r>
          </a:p>
          <a:p>
            <a:pPr fontAlgn="base"/>
            <a:r>
              <a:rPr lang="en-US" b="1" dirty="0"/>
              <a:t>(See Alma 17:24.)</a:t>
            </a:r>
          </a:p>
          <a:p>
            <a:pPr fontAlgn="base"/>
            <a:endParaRPr lang="en-US" b="1" dirty="0"/>
          </a:p>
          <a:p>
            <a:pPr fontAlgn="base"/>
            <a:r>
              <a:rPr lang="en-US" b="1" dirty="0"/>
              <a:t>2. Ammon said that he wanted to be the king’s servant. (See Alma 17:25.)</a:t>
            </a:r>
          </a:p>
          <a:p>
            <a:pPr fontAlgn="base"/>
            <a:endParaRPr lang="en-US" b="1" dirty="0"/>
          </a:p>
          <a:p>
            <a:pPr fontAlgn="base"/>
            <a:r>
              <a:rPr lang="en-US" b="1" dirty="0"/>
              <a:t>3. Ammon feared for his life when a group of Lamanites scattered the flocks of the king. </a:t>
            </a:r>
          </a:p>
          <a:p>
            <a:pPr fontAlgn="base"/>
            <a:r>
              <a:rPr lang="en-US" b="1" dirty="0"/>
              <a:t>(See Alma 17:28–30.)</a:t>
            </a:r>
          </a:p>
          <a:p>
            <a:pPr fontAlgn="base"/>
            <a:endParaRPr lang="en-US" b="1" dirty="0"/>
          </a:p>
          <a:p>
            <a:pPr fontAlgn="base"/>
            <a:r>
              <a:rPr lang="en-US" b="1" dirty="0"/>
              <a:t>4. With great power, Ammon fought off the Lamanites and cut off the arms of those who raised their clubs against him. </a:t>
            </a:r>
          </a:p>
          <a:p>
            <a:pPr fontAlgn="base"/>
            <a:r>
              <a:rPr lang="en-US" b="1" dirty="0"/>
              <a:t>( See Alma 17:37–38.)</a:t>
            </a:r>
          </a:p>
          <a:p>
            <a:pPr fontAlgn="base"/>
            <a:endParaRPr lang="en-US" b="1" dirty="0"/>
          </a:p>
          <a:p>
            <a:pPr fontAlgn="base"/>
            <a:r>
              <a:rPr lang="en-US" b="1" dirty="0"/>
              <a:t>5. Ammon returned to King </a:t>
            </a:r>
            <a:r>
              <a:rPr lang="en-US" b="1" dirty="0" err="1"/>
              <a:t>Lamoni</a:t>
            </a:r>
            <a:r>
              <a:rPr lang="en-US" b="1" dirty="0"/>
              <a:t> with the arms of the Lamanites (See Alma 17:39, Alma 18:8)</a:t>
            </a:r>
          </a:p>
        </p:txBody>
      </p:sp>
      <p:sp>
        <p:nvSpPr>
          <p:cNvPr id="3" name="TextBox 2"/>
          <p:cNvSpPr txBox="1"/>
          <p:nvPr/>
        </p:nvSpPr>
        <p:spPr>
          <a:xfrm>
            <a:off x="8153400" y="1219202"/>
            <a:ext cx="2133600" cy="4524315"/>
          </a:xfrm>
          <a:prstGeom prst="rect">
            <a:avLst/>
          </a:prstGeom>
          <a:noFill/>
        </p:spPr>
        <p:txBody>
          <a:bodyPr wrap="square" rtlCol="0">
            <a:spAutoFit/>
          </a:bodyPr>
          <a:lstStyle/>
          <a:p>
            <a:r>
              <a:rPr lang="en-US" dirty="0"/>
              <a:t>True	False</a:t>
            </a:r>
          </a:p>
          <a:p>
            <a:endParaRPr lang="en-US" dirty="0"/>
          </a:p>
          <a:p>
            <a:endParaRPr lang="en-US" dirty="0"/>
          </a:p>
          <a:p>
            <a:endParaRPr lang="en-US" dirty="0"/>
          </a:p>
          <a:p>
            <a:r>
              <a:rPr lang="en-US" dirty="0"/>
              <a:t>True	False</a:t>
            </a:r>
          </a:p>
          <a:p>
            <a:endParaRPr lang="en-US" dirty="0"/>
          </a:p>
          <a:p>
            <a:endParaRPr lang="en-US" dirty="0"/>
          </a:p>
          <a:p>
            <a:r>
              <a:rPr lang="en-US" dirty="0"/>
              <a:t>True	False</a:t>
            </a:r>
          </a:p>
          <a:p>
            <a:endParaRPr lang="en-US" dirty="0"/>
          </a:p>
          <a:p>
            <a:endParaRPr lang="en-US" dirty="0"/>
          </a:p>
          <a:p>
            <a:endParaRPr lang="en-US" dirty="0"/>
          </a:p>
          <a:p>
            <a:r>
              <a:rPr lang="en-US" dirty="0"/>
              <a:t>True	False</a:t>
            </a:r>
          </a:p>
          <a:p>
            <a:endParaRPr lang="en-US" dirty="0"/>
          </a:p>
          <a:p>
            <a:endParaRPr lang="en-US" dirty="0"/>
          </a:p>
          <a:p>
            <a:endParaRPr lang="en-US" dirty="0"/>
          </a:p>
          <a:p>
            <a:r>
              <a:rPr lang="en-US" dirty="0"/>
              <a:t>True	False</a:t>
            </a:r>
          </a:p>
        </p:txBody>
      </p:sp>
      <p:sp>
        <p:nvSpPr>
          <p:cNvPr id="4" name="TextBox 3"/>
          <p:cNvSpPr txBox="1"/>
          <p:nvPr/>
        </p:nvSpPr>
        <p:spPr>
          <a:xfrm>
            <a:off x="1524000" y="2"/>
            <a:ext cx="9144000" cy="830997"/>
          </a:xfrm>
          <a:prstGeom prst="rect">
            <a:avLst/>
          </a:prstGeom>
          <a:noFill/>
        </p:spPr>
        <p:txBody>
          <a:bodyPr wrap="square" rtlCol="0">
            <a:spAutoFit/>
          </a:bodyPr>
          <a:lstStyle/>
          <a:p>
            <a:pPr algn="ctr"/>
            <a:r>
              <a:rPr lang="en-US" sz="4800" dirty="0">
                <a:latin typeface="Algerian" pitchFamily="82" charset="0"/>
              </a:rPr>
              <a:t>Recap—True or False</a:t>
            </a:r>
          </a:p>
        </p:txBody>
      </p:sp>
      <p:sp>
        <p:nvSpPr>
          <p:cNvPr id="6" name="Donut 5"/>
          <p:cNvSpPr/>
          <p:nvPr/>
        </p:nvSpPr>
        <p:spPr>
          <a:xfrm>
            <a:off x="8077200" y="990600"/>
            <a:ext cx="762000" cy="762000"/>
          </a:xfrm>
          <a:prstGeom prst="donut">
            <a:avLst>
              <a:gd name="adj" fmla="val 103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8077200" y="2057400"/>
            <a:ext cx="762000" cy="762000"/>
          </a:xfrm>
          <a:prstGeom prst="donut">
            <a:avLst>
              <a:gd name="adj" fmla="val 103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8991600" y="2895600"/>
            <a:ext cx="762000" cy="762000"/>
          </a:xfrm>
          <a:prstGeom prst="donut">
            <a:avLst>
              <a:gd name="adj" fmla="val 103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8077200" y="4038600"/>
            <a:ext cx="762000" cy="762000"/>
          </a:xfrm>
          <a:prstGeom prst="donut">
            <a:avLst>
              <a:gd name="adj" fmla="val 103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9012383" y="5105400"/>
            <a:ext cx="762000" cy="762000"/>
          </a:xfrm>
          <a:prstGeom prst="donut">
            <a:avLst>
              <a:gd name="adj" fmla="val 103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5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ED5DCFEB-37F3-4A9A-A168-3A7E41E42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1828800" y="533400"/>
            <a:ext cx="5334000" cy="1446550"/>
          </a:xfrm>
          <a:prstGeom prst="rect">
            <a:avLst/>
          </a:prstGeom>
          <a:noFill/>
        </p:spPr>
        <p:txBody>
          <a:bodyPr wrap="square" rtlCol="0">
            <a:spAutoFit/>
          </a:bodyPr>
          <a:lstStyle/>
          <a:p>
            <a:pPr algn="ctr"/>
            <a:r>
              <a:rPr lang="en-US" sz="4400" dirty="0"/>
              <a:t>Use Reader’s Theater for Alma 18:1-35</a:t>
            </a:r>
          </a:p>
        </p:txBody>
      </p:sp>
      <p:grpSp>
        <p:nvGrpSpPr>
          <p:cNvPr id="7" name="Group 6"/>
          <p:cNvGrpSpPr/>
          <p:nvPr/>
        </p:nvGrpSpPr>
        <p:grpSpPr>
          <a:xfrm>
            <a:off x="4572000" y="2895601"/>
            <a:ext cx="3028950" cy="2342925"/>
            <a:chOff x="3441191" y="1240801"/>
            <a:chExt cx="3755898" cy="3007122"/>
          </a:xfrm>
          <a:solidFill>
            <a:schemeClr val="bg1"/>
          </a:solidFill>
        </p:grpSpPr>
        <p:grpSp>
          <p:nvGrpSpPr>
            <p:cNvPr id="8" name="Group 16"/>
            <p:cNvGrpSpPr/>
            <p:nvPr/>
          </p:nvGrpSpPr>
          <p:grpSpPr>
            <a:xfrm>
              <a:off x="3441191" y="1240801"/>
              <a:ext cx="3755898" cy="3007122"/>
              <a:chOff x="-2011680" y="1349418"/>
              <a:chExt cx="7269480" cy="6346781"/>
            </a:xfrm>
            <a:grpFill/>
          </p:grpSpPr>
          <p:grpSp>
            <p:nvGrpSpPr>
              <p:cNvPr id="10" name="Group 1"/>
              <p:cNvGrpSpPr/>
              <p:nvPr/>
            </p:nvGrpSpPr>
            <p:grpSpPr>
              <a:xfrm>
                <a:off x="-2011680" y="1349418"/>
                <a:ext cx="7269480" cy="6346781"/>
                <a:chOff x="-137160" y="1426805"/>
                <a:chExt cx="2423160" cy="1697395"/>
              </a:xfrm>
              <a:grpFill/>
            </p:grpSpPr>
            <p:sp>
              <p:nvSpPr>
                <p:cNvPr id="15" name="Rounded Rectangle 2"/>
                <p:cNvSpPr/>
                <p:nvPr/>
              </p:nvSpPr>
              <p:spPr>
                <a:xfrm>
                  <a:off x="990600" y="1447800"/>
                  <a:ext cx="1219200" cy="1676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p:cNvSpPr/>
                <p:nvPr/>
              </p:nvSpPr>
              <p:spPr>
                <a:xfrm>
                  <a:off x="1066800" y="1447800"/>
                  <a:ext cx="1219200" cy="1676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p:cNvSpPr/>
                <p:nvPr/>
              </p:nvSpPr>
              <p:spPr>
                <a:xfrm>
                  <a:off x="-137160" y="1426805"/>
                  <a:ext cx="1219200" cy="1676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p:cNvSpPr/>
                <p:nvPr/>
              </p:nvSpPr>
              <p:spPr>
                <a:xfrm>
                  <a:off x="838200" y="2057400"/>
                  <a:ext cx="533400" cy="304800"/>
                </a:xfrm>
                <a:prstGeom prst="donut">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6"/>
                <p:cNvSpPr/>
                <p:nvPr/>
              </p:nvSpPr>
              <p:spPr>
                <a:xfrm>
                  <a:off x="838200" y="2438400"/>
                  <a:ext cx="533400" cy="304800"/>
                </a:xfrm>
                <a:prstGeom prst="donut">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p:cNvSpPr/>
                <p:nvPr/>
              </p:nvSpPr>
              <p:spPr>
                <a:xfrm>
                  <a:off x="838200" y="1676400"/>
                  <a:ext cx="533400" cy="304800"/>
                </a:xfrm>
                <a:prstGeom prst="donut">
                  <a:avLst/>
                </a:pr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Frame 12"/>
              <p:cNvSpPr/>
              <p:nvPr/>
            </p:nvSpPr>
            <p:spPr>
              <a:xfrm>
                <a:off x="1219200" y="2438400"/>
                <a:ext cx="914400" cy="838200"/>
              </a:xfrm>
              <a:prstGeom prst="frame">
                <a:avLst>
                  <a:gd name="adj1" fmla="val 210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1219200" y="3886200"/>
                <a:ext cx="914400" cy="838200"/>
              </a:xfrm>
              <a:prstGeom prst="frame">
                <a:avLst>
                  <a:gd name="adj1" fmla="val 210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219200" y="5257800"/>
                <a:ext cx="914400" cy="838200"/>
              </a:xfrm>
              <a:prstGeom prst="frame">
                <a:avLst>
                  <a:gd name="adj1" fmla="val 210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2926080" y="1762257"/>
                <a:ext cx="2011680" cy="54005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707039" y="1733308"/>
              <a:ext cx="1393698" cy="1698621"/>
            </a:xfrm>
            <a:prstGeom prst="rect">
              <a:avLst/>
            </a:prstGeom>
            <a:noFill/>
            <a:ln>
              <a:noFill/>
            </a:ln>
          </p:spPr>
          <p:txBody>
            <a:bodyPr wrap="square" rtlCol="0">
              <a:spAutoFit/>
            </a:bodyPr>
            <a:lstStyle/>
            <a:p>
              <a:pPr algn="ctr"/>
              <a:r>
                <a:rPr lang="en-US" sz="1600" dirty="0">
                  <a:latin typeface="Abadi" panose="020B0604020104020204" pitchFamily="34" charset="0"/>
                </a:rPr>
                <a:t>Alma 18</a:t>
              </a:r>
            </a:p>
            <a:p>
              <a:pPr algn="ctr"/>
              <a:r>
                <a:rPr lang="en-US" sz="1600" dirty="0">
                  <a:latin typeface="Abadi" panose="020B0604020104020204" pitchFamily="34" charset="0"/>
                </a:rPr>
                <a:t>1-35</a:t>
              </a:r>
            </a:p>
            <a:p>
              <a:pPr algn="ctr"/>
              <a:r>
                <a:rPr lang="en-US" sz="1600" dirty="0">
                  <a:latin typeface="Abadi" panose="020B0604020104020204" pitchFamily="34" charset="0"/>
                </a:rPr>
                <a:t>King </a:t>
              </a:r>
              <a:r>
                <a:rPr lang="en-US" sz="1600" dirty="0" err="1">
                  <a:latin typeface="Abadi" panose="020B0604020104020204" pitchFamily="34" charset="0"/>
                </a:rPr>
                <a:t>Lamoni</a:t>
              </a:r>
              <a:r>
                <a:rPr lang="en-US" sz="1600" dirty="0">
                  <a:latin typeface="Abadi" panose="020B0604020104020204" pitchFamily="34" charset="0"/>
                </a:rPr>
                <a:t> is Converted</a:t>
              </a:r>
            </a:p>
          </p:txBody>
        </p:sp>
      </p:grpSp>
      <p:grpSp>
        <p:nvGrpSpPr>
          <p:cNvPr id="21" name="Group 20"/>
          <p:cNvGrpSpPr/>
          <p:nvPr/>
        </p:nvGrpSpPr>
        <p:grpSpPr>
          <a:xfrm>
            <a:off x="4830618" y="2904836"/>
            <a:ext cx="855786" cy="2133600"/>
            <a:chOff x="4441181" y="609600"/>
            <a:chExt cx="1807219" cy="5715000"/>
          </a:xfrm>
        </p:grpSpPr>
        <p:sp>
          <p:nvSpPr>
            <p:cNvPr id="22" name="Oval 21"/>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gular Pentagon 42"/>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 45"/>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uble Wave 46"/>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995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95D0C-A560-4B8A-9AD4-51CB3A9E9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2209800" y="914401"/>
            <a:ext cx="7924800" cy="5632311"/>
          </a:xfrm>
          <a:prstGeom prst="rect">
            <a:avLst/>
          </a:prstGeom>
        </p:spPr>
        <p:txBody>
          <a:bodyPr wrap="square">
            <a:spAutoFit/>
          </a:bodyPr>
          <a:lstStyle/>
          <a:p>
            <a:pPr fontAlgn="base"/>
            <a:r>
              <a:rPr lang="en-US" b="1" dirty="0">
                <a:solidFill>
                  <a:srgbClr val="FF0000"/>
                </a:solidFill>
              </a:rPr>
              <a:t>Why do you think </a:t>
            </a:r>
            <a:r>
              <a:rPr lang="en-US" b="1" dirty="0" err="1">
                <a:solidFill>
                  <a:srgbClr val="FF0000"/>
                </a:solidFill>
              </a:rPr>
              <a:t>Lamoni</a:t>
            </a:r>
            <a:r>
              <a:rPr lang="en-US" b="1" dirty="0">
                <a:solidFill>
                  <a:srgbClr val="FF0000"/>
                </a:solidFill>
              </a:rPr>
              <a:t> was silent before Ammon? </a:t>
            </a:r>
          </a:p>
          <a:p>
            <a:pPr fontAlgn="base"/>
            <a:endParaRPr lang="en-US" b="1" dirty="0"/>
          </a:p>
          <a:p>
            <a:pPr fontAlgn="base"/>
            <a:r>
              <a:rPr lang="en-US" b="1" dirty="0" err="1"/>
              <a:t>Lamoni</a:t>
            </a:r>
            <a:r>
              <a:rPr lang="en-US" b="1" dirty="0"/>
              <a:t> had become fearful because of the murders he had committed and that he was worried that Ammon was the Great Spirit and had come to punish him</a:t>
            </a:r>
          </a:p>
          <a:p>
            <a:pPr fontAlgn="base"/>
            <a:endParaRPr lang="en-US" b="1" dirty="0"/>
          </a:p>
          <a:p>
            <a:pPr fontAlgn="base"/>
            <a:r>
              <a:rPr lang="en-US" b="1" dirty="0">
                <a:solidFill>
                  <a:srgbClr val="FF0000"/>
                </a:solidFill>
              </a:rPr>
              <a:t>What ideas did the king and his servants have about Ammon’s identity?</a:t>
            </a:r>
          </a:p>
          <a:p>
            <a:pPr fontAlgn="base"/>
            <a:endParaRPr lang="en-US" b="1" dirty="0">
              <a:solidFill>
                <a:srgbClr val="00B050"/>
              </a:solidFill>
            </a:endParaRPr>
          </a:p>
          <a:p>
            <a:pPr fontAlgn="base"/>
            <a:r>
              <a:rPr lang="en-US" b="1" dirty="0"/>
              <a:t>That he was a great man with strength, or a Great Spirit that was taught to them by their fathers</a:t>
            </a:r>
          </a:p>
          <a:p>
            <a:pPr fontAlgn="base"/>
            <a:endParaRPr lang="en-US" b="1" dirty="0"/>
          </a:p>
          <a:p>
            <a:pPr fontAlgn="base"/>
            <a:r>
              <a:rPr lang="en-US" b="1" dirty="0">
                <a:solidFill>
                  <a:srgbClr val="FF0000"/>
                </a:solidFill>
              </a:rPr>
              <a:t>What did </a:t>
            </a:r>
            <a:r>
              <a:rPr lang="en-US" b="1" dirty="0" err="1">
                <a:solidFill>
                  <a:srgbClr val="FF0000"/>
                </a:solidFill>
              </a:rPr>
              <a:t>Lamoni</a:t>
            </a:r>
            <a:r>
              <a:rPr lang="en-US" b="1" dirty="0">
                <a:solidFill>
                  <a:srgbClr val="FF0000"/>
                </a:solidFill>
              </a:rPr>
              <a:t> think Ammon’s purpose was in coming?</a:t>
            </a:r>
          </a:p>
          <a:p>
            <a:pPr fontAlgn="base"/>
            <a:r>
              <a:rPr lang="en-US" b="1" dirty="0"/>
              <a:t> </a:t>
            </a:r>
          </a:p>
          <a:p>
            <a:pPr fontAlgn="base"/>
            <a:r>
              <a:rPr lang="en-US" b="1" dirty="0"/>
              <a:t>To punish the people because of their murders and to prevent </a:t>
            </a:r>
            <a:r>
              <a:rPr lang="en-US" b="1" dirty="0" err="1"/>
              <a:t>Lamoni</a:t>
            </a:r>
            <a:r>
              <a:rPr lang="en-US" b="1" dirty="0"/>
              <a:t> from slaying more of his servants</a:t>
            </a:r>
          </a:p>
          <a:p>
            <a:pPr fontAlgn="base"/>
            <a:endParaRPr lang="en-US" b="1" dirty="0"/>
          </a:p>
          <a:p>
            <a:pPr fontAlgn="base"/>
            <a:r>
              <a:rPr lang="en-US" b="1" dirty="0">
                <a:solidFill>
                  <a:srgbClr val="FF0000"/>
                </a:solidFill>
              </a:rPr>
              <a:t>What impressed </a:t>
            </a:r>
            <a:r>
              <a:rPr lang="en-US" b="1" dirty="0" err="1">
                <a:solidFill>
                  <a:srgbClr val="FF0000"/>
                </a:solidFill>
              </a:rPr>
              <a:t>Lamoni</a:t>
            </a:r>
            <a:r>
              <a:rPr lang="en-US" b="1" dirty="0">
                <a:solidFill>
                  <a:srgbClr val="FF0000"/>
                </a:solidFill>
              </a:rPr>
              <a:t> besides the power Ammon demonstrated in defending the flocks? </a:t>
            </a:r>
          </a:p>
          <a:p>
            <a:pPr fontAlgn="base"/>
            <a:endParaRPr lang="en-US" b="1" dirty="0"/>
          </a:p>
          <a:p>
            <a:pPr fontAlgn="base"/>
            <a:r>
              <a:rPr lang="en-US" b="1" dirty="0"/>
              <a:t>His faithfulness</a:t>
            </a:r>
          </a:p>
          <a:p>
            <a:pPr fontAlgn="base"/>
            <a:endParaRPr lang="en-US" b="1" dirty="0"/>
          </a:p>
        </p:txBody>
      </p:sp>
      <p:sp>
        <p:nvSpPr>
          <p:cNvPr id="4" name="TextBox 3"/>
          <p:cNvSpPr txBox="1"/>
          <p:nvPr/>
        </p:nvSpPr>
        <p:spPr>
          <a:xfrm>
            <a:off x="1524000" y="2"/>
            <a:ext cx="9144000" cy="830997"/>
          </a:xfrm>
          <a:prstGeom prst="rect">
            <a:avLst/>
          </a:prstGeom>
          <a:noFill/>
        </p:spPr>
        <p:txBody>
          <a:bodyPr wrap="square" rtlCol="0">
            <a:spAutoFit/>
          </a:bodyPr>
          <a:lstStyle/>
          <a:p>
            <a:pPr algn="ctr"/>
            <a:r>
              <a:rPr lang="en-US" sz="4800" dirty="0">
                <a:latin typeface="Algerian" pitchFamily="82" charset="0"/>
              </a:rPr>
              <a:t>Questions</a:t>
            </a:r>
          </a:p>
        </p:txBody>
      </p:sp>
      <p:pic>
        <p:nvPicPr>
          <p:cNvPr id="6" name="Picture 2" descr="http://www.uni.edu/becker/anImated%20question%20mark%20.gif">
            <a:extLst>
              <a:ext uri="{FF2B5EF4-FFF2-40B4-BE49-F238E27FC236}">
                <a16:creationId xmlns:a16="http://schemas.microsoft.com/office/drawing/2014/main" id="{2000446E-1136-407F-8777-66C6EA45F24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00" y="2298716"/>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617BEA-6719-4BDD-A93A-40DCF06F1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3" name="Group 2"/>
          <p:cNvGrpSpPr/>
          <p:nvPr/>
        </p:nvGrpSpPr>
        <p:grpSpPr>
          <a:xfrm>
            <a:off x="2484120" y="405384"/>
            <a:ext cx="7264400" cy="2743200"/>
            <a:chOff x="965200" y="2286000"/>
            <a:chExt cx="7264400" cy="2743200"/>
          </a:xfrm>
        </p:grpSpPr>
        <p:grpSp>
          <p:nvGrpSpPr>
            <p:cNvPr id="4" name="Group 18"/>
            <p:cNvGrpSpPr/>
            <p:nvPr/>
          </p:nvGrpSpPr>
          <p:grpSpPr>
            <a:xfrm>
              <a:off x="965200" y="2286000"/>
              <a:ext cx="7264400" cy="2743200"/>
              <a:chOff x="965200" y="2286000"/>
              <a:chExt cx="7327900" cy="2743200"/>
            </a:xfrm>
          </p:grpSpPr>
          <p:sp>
            <p:nvSpPr>
              <p:cNvPr id="6" name="Rectangle 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a:endCxn id="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17600" y="2514600"/>
              <a:ext cx="7010400" cy="1384995"/>
            </a:xfrm>
            <a:prstGeom prst="rect">
              <a:avLst/>
            </a:prstGeom>
            <a:noFill/>
          </p:spPr>
          <p:txBody>
            <a:bodyPr wrap="square" rtlCol="0">
              <a:spAutoFit/>
            </a:bodyPr>
            <a:lstStyle/>
            <a:p>
              <a:pPr algn="ctr"/>
              <a:r>
                <a:rPr lang="en-US" sz="2800" b="1" i="1" dirty="0">
                  <a:solidFill>
                    <a:schemeClr val="bg1"/>
                  </a:solidFill>
                </a:rPr>
                <a:t>As we serve others faithfully, we can help them prepare to receive the truths of the gospel</a:t>
              </a:r>
              <a:endParaRPr lang="en-US" sz="2800" dirty="0">
                <a:solidFill>
                  <a:schemeClr val="bg1"/>
                </a:solidFill>
              </a:endParaRPr>
            </a:p>
          </p:txBody>
        </p:sp>
      </p:grpSp>
      <p:grpSp>
        <p:nvGrpSpPr>
          <p:cNvPr id="13" name="Group 8">
            <a:extLst>
              <a:ext uri="{FF2B5EF4-FFF2-40B4-BE49-F238E27FC236}">
                <a16:creationId xmlns:a16="http://schemas.microsoft.com/office/drawing/2014/main" id="{BE1EB6E0-64BE-4B42-AA7D-1FA5DA60E16D}"/>
              </a:ext>
            </a:extLst>
          </p:cNvPr>
          <p:cNvGrpSpPr/>
          <p:nvPr/>
        </p:nvGrpSpPr>
        <p:grpSpPr>
          <a:xfrm>
            <a:off x="658368" y="2779776"/>
            <a:ext cx="2011021" cy="4078224"/>
            <a:chOff x="3095368" y="1111386"/>
            <a:chExt cx="2922373" cy="5154438"/>
          </a:xfrm>
        </p:grpSpPr>
        <p:sp>
          <p:nvSpPr>
            <p:cNvPr id="14" name="Cube 13">
              <a:extLst>
                <a:ext uri="{FF2B5EF4-FFF2-40B4-BE49-F238E27FC236}">
                  <a16:creationId xmlns:a16="http://schemas.microsoft.com/office/drawing/2014/main" id="{26D4D8EF-BE27-4327-81F5-B6DF5CDBF5B8}"/>
                </a:ext>
              </a:extLst>
            </p:cNvPr>
            <p:cNvSpPr/>
            <p:nvPr/>
          </p:nvSpPr>
          <p:spPr>
            <a:xfrm rot="1510935">
              <a:off x="3123583" y="4017598"/>
              <a:ext cx="457200" cy="2248226"/>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a:extLst>
                <a:ext uri="{FF2B5EF4-FFF2-40B4-BE49-F238E27FC236}">
                  <a16:creationId xmlns:a16="http://schemas.microsoft.com/office/drawing/2014/main" id="{2FA86E7B-8587-4A8E-8236-E22B97A4447E}"/>
                </a:ext>
              </a:extLst>
            </p:cNvPr>
            <p:cNvSpPr/>
            <p:nvPr/>
          </p:nvSpPr>
          <p:spPr>
            <a:xfrm rot="20376120">
              <a:off x="5559063" y="3971588"/>
              <a:ext cx="457200" cy="2248226"/>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3C642CDD-E086-4605-8ECC-CE161F4F1854}"/>
                </a:ext>
              </a:extLst>
            </p:cNvPr>
            <p:cNvSpPr/>
            <p:nvPr/>
          </p:nvSpPr>
          <p:spPr>
            <a:xfrm>
              <a:off x="4353080" y="1111386"/>
              <a:ext cx="387795" cy="4622150"/>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81A511-9AFB-4B7A-ADEE-73E3350DD18D}"/>
                </a:ext>
              </a:extLst>
            </p:cNvPr>
            <p:cNvSpPr/>
            <p:nvPr/>
          </p:nvSpPr>
          <p:spPr>
            <a:xfrm rot="5400000">
              <a:off x="4365716" y="2718826"/>
              <a:ext cx="408449" cy="2895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A05AD7-9348-4B99-8042-4F4F1A5986FA}"/>
                </a:ext>
              </a:extLst>
            </p:cNvPr>
            <p:cNvSpPr/>
            <p:nvPr/>
          </p:nvSpPr>
          <p:spPr>
            <a:xfrm rot="5400000">
              <a:off x="4493740" y="2543436"/>
              <a:ext cx="98855" cy="2895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784DFCC6-CEEF-4D7F-ABDE-C1F0CA53A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 y="2965196"/>
            <a:ext cx="3089899" cy="2064004"/>
          </a:xfrm>
          <a:prstGeom prst="rect">
            <a:avLst/>
          </a:prstGeom>
        </p:spPr>
      </p:pic>
      <p:grpSp>
        <p:nvGrpSpPr>
          <p:cNvPr id="21" name="Group 8">
            <a:extLst>
              <a:ext uri="{FF2B5EF4-FFF2-40B4-BE49-F238E27FC236}">
                <a16:creationId xmlns:a16="http://schemas.microsoft.com/office/drawing/2014/main" id="{E3126915-6B71-4B00-B387-E0BB0AABE835}"/>
              </a:ext>
            </a:extLst>
          </p:cNvPr>
          <p:cNvGrpSpPr/>
          <p:nvPr/>
        </p:nvGrpSpPr>
        <p:grpSpPr>
          <a:xfrm>
            <a:off x="5108448" y="2203704"/>
            <a:ext cx="2011021" cy="4078224"/>
            <a:chOff x="3095368" y="1111386"/>
            <a:chExt cx="2922373" cy="5154438"/>
          </a:xfrm>
        </p:grpSpPr>
        <p:sp>
          <p:nvSpPr>
            <p:cNvPr id="22" name="Cube 21">
              <a:extLst>
                <a:ext uri="{FF2B5EF4-FFF2-40B4-BE49-F238E27FC236}">
                  <a16:creationId xmlns:a16="http://schemas.microsoft.com/office/drawing/2014/main" id="{BBFDEB74-A155-4B64-9C52-982ED5A22FFB}"/>
                </a:ext>
              </a:extLst>
            </p:cNvPr>
            <p:cNvSpPr/>
            <p:nvPr/>
          </p:nvSpPr>
          <p:spPr>
            <a:xfrm rot="1510935">
              <a:off x="3123583" y="4017598"/>
              <a:ext cx="457200" cy="2248226"/>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E5D5244F-6A42-47DD-8732-4179F97DC684}"/>
                </a:ext>
              </a:extLst>
            </p:cNvPr>
            <p:cNvSpPr/>
            <p:nvPr/>
          </p:nvSpPr>
          <p:spPr>
            <a:xfrm rot="20376120">
              <a:off x="5559063" y="3971588"/>
              <a:ext cx="457200" cy="2248226"/>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a:extLst>
                <a:ext uri="{FF2B5EF4-FFF2-40B4-BE49-F238E27FC236}">
                  <a16:creationId xmlns:a16="http://schemas.microsoft.com/office/drawing/2014/main" id="{A095CB9F-87BB-4E88-B6EB-BB906655E8E9}"/>
                </a:ext>
              </a:extLst>
            </p:cNvPr>
            <p:cNvSpPr/>
            <p:nvPr/>
          </p:nvSpPr>
          <p:spPr>
            <a:xfrm>
              <a:off x="4353080" y="1111386"/>
              <a:ext cx="387795" cy="4622150"/>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6204995-01E1-4DBE-B3EC-E732446038AB}"/>
                </a:ext>
              </a:extLst>
            </p:cNvPr>
            <p:cNvSpPr/>
            <p:nvPr/>
          </p:nvSpPr>
          <p:spPr>
            <a:xfrm rot="5400000">
              <a:off x="4365716" y="2718826"/>
              <a:ext cx="408449" cy="2895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AFBE57-1DAE-4D8F-8730-25915C6FF19E}"/>
                </a:ext>
              </a:extLst>
            </p:cNvPr>
            <p:cNvSpPr/>
            <p:nvPr/>
          </p:nvSpPr>
          <p:spPr>
            <a:xfrm rot="5400000">
              <a:off x="4493740" y="2543436"/>
              <a:ext cx="98855" cy="2895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
            <a:extLst>
              <a:ext uri="{FF2B5EF4-FFF2-40B4-BE49-F238E27FC236}">
                <a16:creationId xmlns:a16="http://schemas.microsoft.com/office/drawing/2014/main" id="{4D85AFF1-CF76-4D80-BF7A-80E39184AD1B}"/>
              </a:ext>
            </a:extLst>
          </p:cNvPr>
          <p:cNvGrpSpPr/>
          <p:nvPr/>
        </p:nvGrpSpPr>
        <p:grpSpPr>
          <a:xfrm>
            <a:off x="9214104" y="2779776"/>
            <a:ext cx="2011021" cy="4078224"/>
            <a:chOff x="3095368" y="1111386"/>
            <a:chExt cx="2922373" cy="5154438"/>
          </a:xfrm>
        </p:grpSpPr>
        <p:sp>
          <p:nvSpPr>
            <p:cNvPr id="30" name="Cube 29">
              <a:extLst>
                <a:ext uri="{FF2B5EF4-FFF2-40B4-BE49-F238E27FC236}">
                  <a16:creationId xmlns:a16="http://schemas.microsoft.com/office/drawing/2014/main" id="{63512850-5C44-476F-A202-B456BF450366}"/>
                </a:ext>
              </a:extLst>
            </p:cNvPr>
            <p:cNvSpPr/>
            <p:nvPr/>
          </p:nvSpPr>
          <p:spPr>
            <a:xfrm rot="1510935">
              <a:off x="3123583" y="4017598"/>
              <a:ext cx="457200" cy="2248226"/>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D3A47BF8-6B52-433A-B167-DC3A9BC97ACD}"/>
                </a:ext>
              </a:extLst>
            </p:cNvPr>
            <p:cNvSpPr/>
            <p:nvPr/>
          </p:nvSpPr>
          <p:spPr>
            <a:xfrm rot="20376120">
              <a:off x="5559063" y="3971588"/>
              <a:ext cx="457200" cy="2248226"/>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AB584A49-944E-4522-9329-EEF6E91F8ED8}"/>
                </a:ext>
              </a:extLst>
            </p:cNvPr>
            <p:cNvSpPr/>
            <p:nvPr/>
          </p:nvSpPr>
          <p:spPr>
            <a:xfrm>
              <a:off x="4353080" y="1111386"/>
              <a:ext cx="387795" cy="4622150"/>
            </a:xfrm>
            <a:prstGeom prst="cub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A262FD9-20D9-4A61-8DEA-2D46DA609EE5}"/>
                </a:ext>
              </a:extLst>
            </p:cNvPr>
            <p:cNvSpPr/>
            <p:nvPr/>
          </p:nvSpPr>
          <p:spPr>
            <a:xfrm rot="5400000">
              <a:off x="4365716" y="2718826"/>
              <a:ext cx="408449" cy="2895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17563DD-3F43-43F8-8CB7-65C54C81CEA3}"/>
                </a:ext>
              </a:extLst>
            </p:cNvPr>
            <p:cNvSpPr/>
            <p:nvPr/>
          </p:nvSpPr>
          <p:spPr>
            <a:xfrm rot="5400000">
              <a:off x="4493740" y="2543436"/>
              <a:ext cx="98855" cy="2895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a:extLst>
              <a:ext uri="{FF2B5EF4-FFF2-40B4-BE49-F238E27FC236}">
                <a16:creationId xmlns:a16="http://schemas.microsoft.com/office/drawing/2014/main" id="{11489A2F-C181-417B-BB6F-20A2F8AB7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604" y="2377440"/>
            <a:ext cx="3036754" cy="2057401"/>
          </a:xfrm>
          <a:prstGeom prst="rect">
            <a:avLst/>
          </a:prstGeom>
        </p:spPr>
      </p:pic>
      <p:pic>
        <p:nvPicPr>
          <p:cNvPr id="38" name="Picture 37">
            <a:extLst>
              <a:ext uri="{FF2B5EF4-FFF2-40B4-BE49-F238E27FC236}">
                <a16:creationId xmlns:a16="http://schemas.microsoft.com/office/drawing/2014/main" id="{ABA271D7-D8E3-4E6B-9EC3-72ED3D61D946}"/>
              </a:ext>
            </a:extLst>
          </p:cNvPr>
          <p:cNvPicPr>
            <a:picLocks noChangeAspect="1"/>
          </p:cNvPicPr>
          <p:nvPr/>
        </p:nvPicPr>
        <p:blipFill rotWithShape="1">
          <a:blip r:embed="rId5">
            <a:extLst>
              <a:ext uri="{28A0092B-C50C-407E-A947-70E740481C1C}">
                <a14:useLocalDpi xmlns:a14="http://schemas.microsoft.com/office/drawing/2010/main" val="0"/>
              </a:ext>
            </a:extLst>
          </a:blip>
          <a:srcRect t="-2235" r="27395"/>
          <a:stretch/>
        </p:blipFill>
        <p:spPr>
          <a:xfrm>
            <a:off x="8944592" y="2916936"/>
            <a:ext cx="2692922" cy="2121409"/>
          </a:xfrm>
          <a:prstGeom prst="rect">
            <a:avLst/>
          </a:prstGeom>
        </p:spPr>
      </p:pic>
      <p:sp>
        <p:nvSpPr>
          <p:cNvPr id="39" name="Rectangle 38">
            <a:extLst>
              <a:ext uri="{FF2B5EF4-FFF2-40B4-BE49-F238E27FC236}">
                <a16:creationId xmlns:a16="http://schemas.microsoft.com/office/drawing/2014/main" id="{B8D13713-E731-48EC-A81A-044D854CBAED}"/>
              </a:ext>
            </a:extLst>
          </p:cNvPr>
          <p:cNvSpPr/>
          <p:nvPr/>
        </p:nvSpPr>
        <p:spPr>
          <a:xfrm>
            <a:off x="2947416" y="6211669"/>
            <a:ext cx="6096000" cy="646331"/>
          </a:xfrm>
          <a:prstGeom prst="rect">
            <a:avLst/>
          </a:prstGeom>
        </p:spPr>
        <p:txBody>
          <a:bodyPr>
            <a:spAutoFit/>
          </a:bodyPr>
          <a:lstStyle/>
          <a:p>
            <a:pPr algn="ctr"/>
            <a:r>
              <a:rPr lang="en-US" b="1" i="0" dirty="0">
                <a:solidFill>
                  <a:srgbClr val="333333"/>
                </a:solidFill>
                <a:effectLst/>
                <a:latin typeface="Open Sans"/>
              </a:rPr>
              <a:t>As we serve Heavenly Father and Jesus Christ faithfully, our ability to do Their work increases</a:t>
            </a:r>
            <a:endParaRPr lang="en-US" dirty="0"/>
          </a:p>
        </p:txBody>
      </p:sp>
    </p:spTree>
    <p:extLst>
      <p:ext uri="{BB962C8B-B14F-4D97-AF65-F5344CB8AC3E}">
        <p14:creationId xmlns:p14="http://schemas.microsoft.com/office/powerpoint/2010/main" val="11003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ED8FFE-CCD9-44B0-AE78-A3E0C150B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p:cNvSpPr txBox="1"/>
          <p:nvPr/>
        </p:nvSpPr>
        <p:spPr>
          <a:xfrm>
            <a:off x="1524000" y="2"/>
            <a:ext cx="9144000" cy="830997"/>
          </a:xfrm>
          <a:prstGeom prst="rect">
            <a:avLst/>
          </a:prstGeom>
          <a:noFill/>
        </p:spPr>
        <p:txBody>
          <a:bodyPr wrap="square" rtlCol="0">
            <a:spAutoFit/>
          </a:bodyPr>
          <a:lstStyle/>
          <a:p>
            <a:pPr algn="ctr"/>
            <a:r>
              <a:rPr lang="en-US" sz="4800" dirty="0">
                <a:latin typeface="Algerian" pitchFamily="82" charset="0"/>
              </a:rPr>
              <a:t>Starting At the Beginning</a:t>
            </a:r>
          </a:p>
        </p:txBody>
      </p:sp>
      <p:sp>
        <p:nvSpPr>
          <p:cNvPr id="7" name="Rectangle 6"/>
          <p:cNvSpPr/>
          <p:nvPr/>
        </p:nvSpPr>
        <p:spPr>
          <a:xfrm>
            <a:off x="4599432" y="2465832"/>
            <a:ext cx="3124200" cy="1477328"/>
          </a:xfrm>
          <a:prstGeom prst="rect">
            <a:avLst/>
          </a:prstGeom>
        </p:spPr>
        <p:txBody>
          <a:bodyPr wrap="square">
            <a:spAutoFit/>
          </a:bodyPr>
          <a:lstStyle/>
          <a:p>
            <a:pPr fontAlgn="base"/>
            <a:r>
              <a:rPr lang="en-US" dirty="0"/>
              <a:t>Alma begins by teaching </a:t>
            </a:r>
            <a:r>
              <a:rPr lang="en-US" dirty="0" err="1"/>
              <a:t>Lamoni</a:t>
            </a:r>
            <a:r>
              <a:rPr lang="en-US" dirty="0"/>
              <a:t> from the very beginning usually as all missionaries do when teaching a new investigator</a:t>
            </a:r>
          </a:p>
        </p:txBody>
      </p:sp>
      <p:pic>
        <p:nvPicPr>
          <p:cNvPr id="5" name="Picture 4">
            <a:extLst>
              <a:ext uri="{FF2B5EF4-FFF2-40B4-BE49-F238E27FC236}">
                <a16:creationId xmlns:a16="http://schemas.microsoft.com/office/drawing/2014/main" id="{74BC496A-2D61-4E60-8507-CBEFFD05D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258" y="1068704"/>
            <a:ext cx="4195382" cy="5485305"/>
          </a:xfrm>
          <a:prstGeom prst="rect">
            <a:avLst/>
          </a:prstGeom>
        </p:spPr>
      </p:pic>
      <p:pic>
        <p:nvPicPr>
          <p:cNvPr id="16" name="Picture 15">
            <a:extLst>
              <a:ext uri="{FF2B5EF4-FFF2-40B4-BE49-F238E27FC236}">
                <a16:creationId xmlns:a16="http://schemas.microsoft.com/office/drawing/2014/main" id="{9C5EFB56-3B98-4605-B89D-308078854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92" y="1869072"/>
            <a:ext cx="3859936" cy="2894952"/>
          </a:xfrm>
          <a:prstGeom prst="rect">
            <a:avLst/>
          </a:prstGeom>
        </p:spPr>
      </p:pic>
    </p:spTree>
    <p:extLst>
      <p:ext uri="{BB962C8B-B14F-4D97-AF65-F5344CB8AC3E}">
        <p14:creationId xmlns:p14="http://schemas.microsoft.com/office/powerpoint/2010/main" val="267913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36C7532-8BF5-4F25-A9CD-D0D452A60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2" name="TextBox 11"/>
          <p:cNvSpPr txBox="1"/>
          <p:nvPr/>
        </p:nvSpPr>
        <p:spPr>
          <a:xfrm>
            <a:off x="1524000" y="2"/>
            <a:ext cx="9144000" cy="830997"/>
          </a:xfrm>
          <a:prstGeom prst="rect">
            <a:avLst/>
          </a:prstGeom>
          <a:noFill/>
        </p:spPr>
        <p:txBody>
          <a:bodyPr wrap="square" rtlCol="0">
            <a:spAutoFit/>
          </a:bodyPr>
          <a:lstStyle/>
          <a:p>
            <a:pPr algn="ctr"/>
            <a:r>
              <a:rPr lang="en-US" sz="4800" dirty="0">
                <a:latin typeface="Algerian" pitchFamily="82" charset="0"/>
              </a:rPr>
              <a:t>Ammon Teaches </a:t>
            </a:r>
            <a:r>
              <a:rPr lang="en-US" sz="4800" dirty="0" err="1">
                <a:latin typeface="Algerian" pitchFamily="82" charset="0"/>
              </a:rPr>
              <a:t>Lamoni</a:t>
            </a:r>
            <a:endParaRPr lang="en-US" sz="4800" dirty="0">
              <a:latin typeface="Algerian" pitchFamily="82" charset="0"/>
            </a:endParaRPr>
          </a:p>
        </p:txBody>
      </p:sp>
      <p:grpSp>
        <p:nvGrpSpPr>
          <p:cNvPr id="17" name="Group 16"/>
          <p:cNvGrpSpPr/>
          <p:nvPr/>
        </p:nvGrpSpPr>
        <p:grpSpPr>
          <a:xfrm>
            <a:off x="4267200" y="914400"/>
            <a:ext cx="1604464" cy="1634972"/>
            <a:chOff x="6911993" y="3315227"/>
            <a:chExt cx="1604464" cy="1634972"/>
          </a:xfrm>
        </p:grpSpPr>
        <p:sp>
          <p:nvSpPr>
            <p:cNvPr id="18" name="Chord 17"/>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84"/>
            <p:cNvGrpSpPr/>
            <p:nvPr/>
          </p:nvGrpSpPr>
          <p:grpSpPr>
            <a:xfrm>
              <a:off x="7123631" y="3315227"/>
              <a:ext cx="1334569" cy="1485372"/>
              <a:chOff x="7123631" y="3315227"/>
              <a:chExt cx="1334569" cy="1485372"/>
            </a:xfrm>
          </p:grpSpPr>
          <p:sp>
            <p:nvSpPr>
              <p:cNvPr id="20" name="Freeform 19"/>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https://encrypted-tbn3.gstatic.com/shopping?q=tbn:ANd9GcRKDsFxAh8xWsbZ1lodGdRLxIfSSF8v5Y8dX64MprOXCtzmJuhvfZ_cfrnqy5WY3KgGfpHDjJOG&amp;usqp=CAE"/>
          <p:cNvPicPr>
            <a:picLocks noChangeAspect="1" noChangeArrowheads="1"/>
          </p:cNvPicPr>
          <p:nvPr/>
        </p:nvPicPr>
        <p:blipFill>
          <a:blip r:embed="rId3" cstate="print"/>
          <a:srcRect l="16667" t="14226" r="12500" b="28868"/>
          <a:stretch>
            <a:fillRect/>
          </a:stretch>
        </p:blipFill>
        <p:spPr bwMode="auto">
          <a:xfrm>
            <a:off x="1752600" y="2438400"/>
            <a:ext cx="16002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https://www.lds.org/scriptures/bc/scriptures/pgp/moses/5/images/004-004-adam-and-eve-kneeling-at-an-alter-full.jpg?download=true"/>
          <p:cNvPicPr>
            <a:picLocks noChangeAspect="1" noChangeArrowheads="1"/>
          </p:cNvPicPr>
          <p:nvPr/>
        </p:nvPicPr>
        <p:blipFill>
          <a:blip r:embed="rId4" cstate="print"/>
          <a:srcRect t="-2777" r="1498" b="44444"/>
          <a:stretch>
            <a:fillRect/>
          </a:stretch>
        </p:blipFill>
        <p:spPr bwMode="auto">
          <a:xfrm>
            <a:off x="5791200" y="3048001"/>
            <a:ext cx="1905000" cy="15936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http://mormonsbelieve.org/files/2012/08/mormon-Gethsemene2.jpg"/>
          <p:cNvPicPr>
            <a:picLocks noChangeAspect="1" noChangeArrowheads="1"/>
          </p:cNvPicPr>
          <p:nvPr/>
        </p:nvPicPr>
        <p:blipFill>
          <a:blip r:embed="rId5" cstate="print"/>
          <a:srcRect/>
          <a:stretch>
            <a:fillRect/>
          </a:stretch>
        </p:blipFill>
        <p:spPr bwMode="auto">
          <a:xfrm>
            <a:off x="8001001" y="4495801"/>
            <a:ext cx="1676399" cy="19557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Up Arrow 25"/>
          <p:cNvSpPr/>
          <p:nvPr/>
        </p:nvSpPr>
        <p:spPr>
          <a:xfrm rot="3206364">
            <a:off x="3644738" y="2077868"/>
            <a:ext cx="457200" cy="10668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rot="8083949">
            <a:off x="6232359" y="1851347"/>
            <a:ext cx="457200" cy="10668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rot="7998102">
            <a:off x="8012566" y="3427791"/>
            <a:ext cx="457200" cy="10668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867400" y="838201"/>
            <a:ext cx="1219200" cy="646331"/>
          </a:xfrm>
          <a:prstGeom prst="rect">
            <a:avLst/>
          </a:prstGeom>
          <a:noFill/>
        </p:spPr>
        <p:txBody>
          <a:bodyPr wrap="square" rtlCol="0">
            <a:spAutoFit/>
          </a:bodyPr>
          <a:lstStyle/>
          <a:p>
            <a:r>
              <a:rPr lang="en-US" dirty="0"/>
              <a:t>Creation of the Earth</a:t>
            </a:r>
          </a:p>
        </p:txBody>
      </p:sp>
      <p:sp>
        <p:nvSpPr>
          <p:cNvPr id="31" name="TextBox 30"/>
          <p:cNvSpPr txBox="1"/>
          <p:nvPr/>
        </p:nvSpPr>
        <p:spPr>
          <a:xfrm>
            <a:off x="7239000" y="2590801"/>
            <a:ext cx="1600200" cy="646331"/>
          </a:xfrm>
          <a:prstGeom prst="rect">
            <a:avLst/>
          </a:prstGeom>
          <a:noFill/>
        </p:spPr>
        <p:txBody>
          <a:bodyPr wrap="square" rtlCol="0">
            <a:spAutoFit/>
          </a:bodyPr>
          <a:lstStyle/>
          <a:p>
            <a:r>
              <a:rPr lang="en-US" dirty="0"/>
              <a:t>The Fall of Adam and Eve</a:t>
            </a:r>
          </a:p>
        </p:txBody>
      </p:sp>
      <p:sp>
        <p:nvSpPr>
          <p:cNvPr id="32" name="TextBox 31"/>
          <p:cNvSpPr txBox="1"/>
          <p:nvPr/>
        </p:nvSpPr>
        <p:spPr>
          <a:xfrm>
            <a:off x="6248400" y="5486401"/>
            <a:ext cx="1676400" cy="646331"/>
          </a:xfrm>
          <a:prstGeom prst="rect">
            <a:avLst/>
          </a:prstGeom>
          <a:noFill/>
        </p:spPr>
        <p:txBody>
          <a:bodyPr wrap="square" rtlCol="0">
            <a:spAutoFit/>
          </a:bodyPr>
          <a:lstStyle/>
          <a:p>
            <a:r>
              <a:rPr lang="en-US" dirty="0"/>
              <a:t>The Atonement of Christ</a:t>
            </a:r>
          </a:p>
        </p:txBody>
      </p:sp>
      <p:sp>
        <p:nvSpPr>
          <p:cNvPr id="34" name="TextBox 33"/>
          <p:cNvSpPr txBox="1"/>
          <p:nvPr/>
        </p:nvSpPr>
        <p:spPr>
          <a:xfrm>
            <a:off x="8534400" y="6488668"/>
            <a:ext cx="2133600" cy="369332"/>
          </a:xfrm>
          <a:prstGeom prst="rect">
            <a:avLst/>
          </a:prstGeom>
          <a:noFill/>
        </p:spPr>
        <p:txBody>
          <a:bodyPr wrap="square" rtlCol="0">
            <a:spAutoFit/>
          </a:bodyPr>
          <a:lstStyle/>
          <a:p>
            <a:r>
              <a:rPr lang="en-US" dirty="0"/>
              <a:t>Alma 18:36-39</a:t>
            </a:r>
          </a:p>
        </p:txBody>
      </p:sp>
      <p:sp>
        <p:nvSpPr>
          <p:cNvPr id="35" name="Rectangle 34"/>
          <p:cNvSpPr/>
          <p:nvPr/>
        </p:nvSpPr>
        <p:spPr>
          <a:xfrm>
            <a:off x="1752600" y="1752601"/>
            <a:ext cx="1371600" cy="646331"/>
          </a:xfrm>
          <a:prstGeom prst="rect">
            <a:avLst/>
          </a:prstGeom>
        </p:spPr>
        <p:txBody>
          <a:bodyPr wrap="square">
            <a:spAutoFit/>
          </a:bodyPr>
          <a:lstStyle/>
          <a:p>
            <a:pPr algn="ctr"/>
            <a:r>
              <a:rPr lang="en-US" dirty="0"/>
              <a:t>The Plan of Salvation</a:t>
            </a:r>
          </a:p>
        </p:txBody>
      </p:sp>
      <p:sp>
        <p:nvSpPr>
          <p:cNvPr id="2" name="Rectangle 1">
            <a:extLst>
              <a:ext uri="{FF2B5EF4-FFF2-40B4-BE49-F238E27FC236}">
                <a16:creationId xmlns:a16="http://schemas.microsoft.com/office/drawing/2014/main" id="{1B781BEE-CADB-431F-93F0-2318E0516AFB}"/>
              </a:ext>
            </a:extLst>
          </p:cNvPr>
          <p:cNvSpPr/>
          <p:nvPr/>
        </p:nvSpPr>
        <p:spPr>
          <a:xfrm>
            <a:off x="7534656" y="744004"/>
            <a:ext cx="4389120" cy="1754326"/>
          </a:xfrm>
          <a:prstGeom prst="rect">
            <a:avLst/>
          </a:prstGeom>
        </p:spPr>
        <p:txBody>
          <a:bodyPr wrap="square">
            <a:spAutoFit/>
          </a:bodyPr>
          <a:lstStyle/>
          <a:p>
            <a:r>
              <a:rPr lang="en-US" b="1" i="0" dirty="0">
                <a:solidFill>
                  <a:srgbClr val="333333"/>
                </a:solidFill>
                <a:effectLst/>
                <a:latin typeface="Open Sans"/>
              </a:rPr>
              <a:t>“Before we can comprehend the Atonement of Christ, … we must first understand the Fall of Adam. And before we can understand the Fall of Adam, we must first understand the Creation.”</a:t>
            </a:r>
            <a:endParaRPr lang="en-US" b="1" dirty="0"/>
          </a:p>
        </p:txBody>
      </p:sp>
      <p:sp>
        <p:nvSpPr>
          <p:cNvPr id="3" name="Rectangle 2">
            <a:extLst>
              <a:ext uri="{FF2B5EF4-FFF2-40B4-BE49-F238E27FC236}">
                <a16:creationId xmlns:a16="http://schemas.microsoft.com/office/drawing/2014/main" id="{E2F38144-99B2-47EA-877F-C327180C8614}"/>
              </a:ext>
            </a:extLst>
          </p:cNvPr>
          <p:cNvSpPr/>
          <p:nvPr/>
        </p:nvSpPr>
        <p:spPr>
          <a:xfrm>
            <a:off x="219456" y="5002429"/>
            <a:ext cx="5148072" cy="1754326"/>
          </a:xfrm>
          <a:prstGeom prst="rect">
            <a:avLst/>
          </a:prstGeom>
        </p:spPr>
        <p:txBody>
          <a:bodyPr wrap="square">
            <a:spAutoFit/>
          </a:bodyPr>
          <a:lstStyle/>
          <a:p>
            <a:r>
              <a:rPr lang="en-US" b="1" i="0" dirty="0">
                <a:solidFill>
                  <a:srgbClr val="333333"/>
                </a:solidFill>
                <a:effectLst/>
                <a:latin typeface="Open Sans"/>
              </a:rPr>
              <a:t>“The Creation required the Fall. The Fall required the Atonement. The Atonement enabled the purpose of the Creation to be accomplished. Eternal life, made possible by the Atonement, is the supreme purpose of the Creation.”</a:t>
            </a:r>
            <a:endParaRPr lang="en-US" b="1" dirty="0"/>
          </a:p>
        </p:txBody>
      </p:sp>
      <p:sp>
        <p:nvSpPr>
          <p:cNvPr id="4" name="Rectangle 3">
            <a:extLst>
              <a:ext uri="{FF2B5EF4-FFF2-40B4-BE49-F238E27FC236}">
                <a16:creationId xmlns:a16="http://schemas.microsoft.com/office/drawing/2014/main" id="{43EC6895-A213-4674-8DD5-DF5FB965F039}"/>
              </a:ext>
            </a:extLst>
          </p:cNvPr>
          <p:cNvSpPr/>
          <p:nvPr/>
        </p:nvSpPr>
        <p:spPr>
          <a:xfrm>
            <a:off x="10218383" y="6488668"/>
            <a:ext cx="1973617" cy="369332"/>
          </a:xfrm>
          <a:prstGeom prst="rect">
            <a:avLst/>
          </a:prstGeom>
        </p:spPr>
        <p:txBody>
          <a:bodyPr wrap="none">
            <a:spAutoFit/>
          </a:bodyPr>
          <a:lstStyle/>
          <a:p>
            <a:r>
              <a:rPr lang="en-US" b="0" i="0" dirty="0">
                <a:solidFill>
                  <a:srgbClr val="333333"/>
                </a:solidFill>
                <a:effectLst/>
                <a:latin typeface="Open Sans"/>
              </a:rPr>
              <a:t>Russell M. Nelson</a:t>
            </a:r>
            <a:endParaRPr lang="en-US" dirty="0"/>
          </a:p>
        </p:txBody>
      </p:sp>
      <p:pic>
        <p:nvPicPr>
          <p:cNvPr id="25" name="Picture 24" descr="russell m. nelson.jpg">
            <a:extLst>
              <a:ext uri="{FF2B5EF4-FFF2-40B4-BE49-F238E27FC236}">
                <a16:creationId xmlns:a16="http://schemas.microsoft.com/office/drawing/2014/main" id="{B62438EA-C9B8-419C-9B61-15003A1E6472}"/>
              </a:ext>
            </a:extLst>
          </p:cNvPr>
          <p:cNvPicPr>
            <a:picLocks noChangeAspect="1"/>
          </p:cNvPicPr>
          <p:nvPr/>
        </p:nvPicPr>
        <p:blipFill>
          <a:blip r:embed="rId6" cstate="print"/>
          <a:stretch>
            <a:fillRect/>
          </a:stretch>
        </p:blipFill>
        <p:spPr>
          <a:xfrm>
            <a:off x="118872" y="91440"/>
            <a:ext cx="990600" cy="1238250"/>
          </a:xfrm>
          <a:prstGeom prst="rect">
            <a:avLst/>
          </a:prstGeom>
        </p:spPr>
      </p:pic>
    </p:spTree>
    <p:extLst>
      <p:ext uri="{BB962C8B-B14F-4D97-AF65-F5344CB8AC3E}">
        <p14:creationId xmlns:p14="http://schemas.microsoft.com/office/powerpoint/2010/main" val="6803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2000"/>
                                        <p:tgtEl>
                                          <p:spTgt spid="10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2000"/>
                                        <p:tgtEl>
                                          <p:spTgt spid="10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p:bldP spid="31" grpId="0"/>
      <p:bldP spid="32" grpId="0"/>
      <p:bldP spid="3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7E70AD-A93E-49EE-BB06-BDCDB473C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1152"/>
          </a:xfrm>
          <a:prstGeom prst="rect">
            <a:avLst/>
          </a:prstGeom>
        </p:spPr>
      </p:pic>
      <p:sp>
        <p:nvSpPr>
          <p:cNvPr id="3" name="Rectangle 2"/>
          <p:cNvSpPr/>
          <p:nvPr/>
        </p:nvSpPr>
        <p:spPr>
          <a:xfrm>
            <a:off x="195072" y="249936"/>
            <a:ext cx="7086600" cy="3416320"/>
          </a:xfrm>
          <a:prstGeom prst="rect">
            <a:avLst/>
          </a:prstGeom>
        </p:spPr>
        <p:txBody>
          <a:bodyPr wrap="square">
            <a:spAutoFit/>
          </a:bodyPr>
          <a:lstStyle/>
          <a:p>
            <a:pPr fontAlgn="base"/>
            <a:r>
              <a:rPr lang="en-US" b="1" dirty="0">
                <a:solidFill>
                  <a:schemeClr val="bg1"/>
                </a:solidFill>
              </a:rPr>
              <a:t>“…Foundational doctrines—the Creation, the Fall, and the Atonement—the “three pillars of eternity” and the “greatest events that have ever occurred in all eternity.”</a:t>
            </a:r>
          </a:p>
          <a:p>
            <a:pPr fontAlgn="base"/>
            <a:endParaRPr lang="en-US" b="1" dirty="0">
              <a:solidFill>
                <a:schemeClr val="bg1"/>
              </a:solidFill>
            </a:endParaRPr>
          </a:p>
          <a:p>
            <a:pPr fontAlgn="base"/>
            <a:r>
              <a:rPr lang="en-US" b="1" dirty="0">
                <a:solidFill>
                  <a:schemeClr val="bg1"/>
                </a:solidFill>
              </a:rPr>
              <a:t>“If we can gain an understanding of them, then the whole eternal scheme of things will fall into place, and we will be in a position to work out our salvation. …</a:t>
            </a:r>
          </a:p>
          <a:p>
            <a:pPr fontAlgn="base"/>
            <a:endParaRPr lang="en-US" b="1" dirty="0">
              <a:solidFill>
                <a:schemeClr val="bg1"/>
              </a:solidFill>
            </a:endParaRPr>
          </a:p>
          <a:p>
            <a:pPr fontAlgn="base"/>
            <a:r>
              <a:rPr lang="en-US" b="1" dirty="0">
                <a:solidFill>
                  <a:schemeClr val="bg1"/>
                </a:solidFill>
              </a:rPr>
              <a:t>“… These three are the foundations upon which all things rest. Without any one of them all things would lose their purpose and meaning, and the plans and designs of Deity would come to naught”</a:t>
            </a:r>
          </a:p>
          <a:p>
            <a:pPr fontAlgn="base"/>
            <a:r>
              <a:rPr lang="en-US" b="1" dirty="0">
                <a:solidFill>
                  <a:schemeClr val="bg1"/>
                </a:solidFill>
              </a:rPr>
              <a:t>Elder Bruce R. </a:t>
            </a:r>
            <a:r>
              <a:rPr lang="en-US" b="1" dirty="0" err="1">
                <a:solidFill>
                  <a:schemeClr val="bg1"/>
                </a:solidFill>
              </a:rPr>
              <a:t>McConkie</a:t>
            </a:r>
            <a:endParaRPr lang="en-US" b="1" dirty="0">
              <a:solidFill>
                <a:schemeClr val="bg1"/>
              </a:solidFill>
            </a:endParaRPr>
          </a:p>
        </p:txBody>
      </p:sp>
      <p:pic>
        <p:nvPicPr>
          <p:cNvPr id="5" name="Picture 4" descr="bruce R. McConkie.jpg"/>
          <p:cNvPicPr>
            <a:picLocks noChangeAspect="1"/>
          </p:cNvPicPr>
          <p:nvPr/>
        </p:nvPicPr>
        <p:blipFill>
          <a:blip r:embed="rId3" cstate="print"/>
          <a:stretch>
            <a:fillRect/>
          </a:stretch>
        </p:blipFill>
        <p:spPr>
          <a:xfrm>
            <a:off x="11237066" y="5705856"/>
            <a:ext cx="717190" cy="1001078"/>
          </a:xfrm>
          <a:prstGeom prst="rect">
            <a:avLst/>
          </a:prstGeom>
        </p:spPr>
      </p:pic>
      <p:pic>
        <p:nvPicPr>
          <p:cNvPr id="7" name="Picture 6">
            <a:extLst>
              <a:ext uri="{FF2B5EF4-FFF2-40B4-BE49-F238E27FC236}">
                <a16:creationId xmlns:a16="http://schemas.microsoft.com/office/drawing/2014/main" id="{7E879732-3DDC-4453-BAC9-1E6EB1AC2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608" y="2579624"/>
            <a:ext cx="4401312" cy="2934208"/>
          </a:xfrm>
          <a:prstGeom prst="ellipse">
            <a:avLst/>
          </a:prstGeom>
          <a:ln>
            <a:noFill/>
          </a:ln>
          <a:effectLst>
            <a:softEdge rad="112500"/>
          </a:effectLst>
        </p:spPr>
      </p:pic>
      <p:pic>
        <p:nvPicPr>
          <p:cNvPr id="9" name="Picture 8">
            <a:extLst>
              <a:ext uri="{FF2B5EF4-FFF2-40B4-BE49-F238E27FC236}">
                <a16:creationId xmlns:a16="http://schemas.microsoft.com/office/drawing/2014/main" id="{8E3B1E64-EF7C-474F-BB0B-05A0AE233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3824" y="3524707"/>
            <a:ext cx="2084718" cy="2729567"/>
          </a:xfrm>
          <a:prstGeom prst="ellipse">
            <a:avLst/>
          </a:prstGeom>
          <a:ln>
            <a:noFill/>
          </a:ln>
          <a:effectLst>
            <a:softEdge rad="112500"/>
          </a:effectLst>
        </p:spPr>
      </p:pic>
    </p:spTree>
    <p:extLst>
      <p:ext uri="{BB962C8B-B14F-4D97-AF65-F5344CB8AC3E}">
        <p14:creationId xmlns:p14="http://schemas.microsoft.com/office/powerpoint/2010/main" val="14368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819CFD-1525-4543-A02A-0CF03EBB1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4" name="TextBox 13"/>
          <p:cNvSpPr txBox="1"/>
          <p:nvPr/>
        </p:nvSpPr>
        <p:spPr>
          <a:xfrm>
            <a:off x="1524000" y="2"/>
            <a:ext cx="9144000" cy="830997"/>
          </a:xfrm>
          <a:prstGeom prst="rect">
            <a:avLst/>
          </a:prstGeom>
          <a:noFill/>
        </p:spPr>
        <p:txBody>
          <a:bodyPr wrap="square" rtlCol="0">
            <a:spAutoFit/>
          </a:bodyPr>
          <a:lstStyle/>
          <a:p>
            <a:pPr algn="ctr"/>
            <a:r>
              <a:rPr lang="en-US" sz="4800" dirty="0">
                <a:latin typeface="Algerian" pitchFamily="82" charset="0"/>
              </a:rPr>
              <a:t>Ammon Teaches the Past</a:t>
            </a:r>
          </a:p>
        </p:txBody>
      </p:sp>
      <p:sp>
        <p:nvSpPr>
          <p:cNvPr id="15" name="Rectangle 14"/>
          <p:cNvSpPr/>
          <p:nvPr/>
        </p:nvSpPr>
        <p:spPr>
          <a:xfrm>
            <a:off x="1752600" y="914401"/>
            <a:ext cx="2895600" cy="2554545"/>
          </a:xfrm>
          <a:prstGeom prst="rect">
            <a:avLst/>
          </a:prstGeom>
        </p:spPr>
        <p:txBody>
          <a:bodyPr wrap="square">
            <a:spAutoFit/>
          </a:bodyPr>
          <a:lstStyle/>
          <a:p>
            <a:pPr fontAlgn="base"/>
            <a:r>
              <a:rPr lang="en-US" sz="2000" dirty="0"/>
              <a:t>With records of:</a:t>
            </a:r>
          </a:p>
          <a:p>
            <a:pPr fontAlgn="base"/>
            <a:r>
              <a:rPr lang="en-US" sz="2000" dirty="0"/>
              <a:t>Lehi leaving Jerusalem and journeying in the wilderness</a:t>
            </a:r>
          </a:p>
          <a:p>
            <a:pPr fontAlgn="base"/>
            <a:endParaRPr lang="en-US" sz="2000" dirty="0"/>
          </a:p>
          <a:p>
            <a:pPr fontAlgn="base"/>
            <a:r>
              <a:rPr lang="en-US" sz="2000" dirty="0"/>
              <a:t>The rebellion of Laman and Lemuel and the sons of Ishmael</a:t>
            </a:r>
          </a:p>
        </p:txBody>
      </p:sp>
      <p:sp>
        <p:nvSpPr>
          <p:cNvPr id="16" name="TextBox 15"/>
          <p:cNvSpPr txBox="1"/>
          <p:nvPr/>
        </p:nvSpPr>
        <p:spPr>
          <a:xfrm>
            <a:off x="10468304" y="6488668"/>
            <a:ext cx="2133600" cy="369332"/>
          </a:xfrm>
          <a:prstGeom prst="rect">
            <a:avLst/>
          </a:prstGeom>
          <a:noFill/>
        </p:spPr>
        <p:txBody>
          <a:bodyPr wrap="square" rtlCol="0">
            <a:spAutoFit/>
          </a:bodyPr>
          <a:lstStyle/>
          <a:p>
            <a:r>
              <a:rPr lang="en-US" dirty="0"/>
              <a:t>Alma 18:36-39</a:t>
            </a:r>
          </a:p>
        </p:txBody>
      </p:sp>
      <p:pic>
        <p:nvPicPr>
          <p:cNvPr id="2050" name="Picture 2" descr="http://www.whatdomormonsbelieve.com/wp-content/uploads/2009/01/ship.jpg"/>
          <p:cNvPicPr>
            <a:picLocks noChangeAspect="1" noChangeArrowheads="1"/>
          </p:cNvPicPr>
          <p:nvPr/>
        </p:nvPicPr>
        <p:blipFill>
          <a:blip r:embed="rId3" cstate="print"/>
          <a:srcRect/>
          <a:stretch>
            <a:fillRect/>
          </a:stretch>
        </p:blipFill>
        <p:spPr bwMode="auto">
          <a:xfrm>
            <a:off x="7696201" y="838200"/>
            <a:ext cx="1966195" cy="2553244"/>
          </a:xfrm>
          <a:prstGeom prst="rect">
            <a:avLst/>
          </a:prstGeom>
          <a:noFill/>
        </p:spPr>
      </p:pic>
      <p:pic>
        <p:nvPicPr>
          <p:cNvPr id="2052" name="Picture 4" descr="http://bookofmormononline.net/art/3-7"/>
          <p:cNvPicPr>
            <a:picLocks noChangeAspect="1" noChangeArrowheads="1"/>
          </p:cNvPicPr>
          <p:nvPr/>
        </p:nvPicPr>
        <p:blipFill>
          <a:blip r:embed="rId4" cstate="print"/>
          <a:srcRect/>
          <a:stretch>
            <a:fillRect/>
          </a:stretch>
        </p:blipFill>
        <p:spPr bwMode="auto">
          <a:xfrm>
            <a:off x="5105400" y="2400301"/>
            <a:ext cx="2057400" cy="1285875"/>
          </a:xfrm>
          <a:prstGeom prst="rect">
            <a:avLst/>
          </a:prstGeom>
          <a:noFill/>
        </p:spPr>
      </p:pic>
      <p:sp>
        <p:nvSpPr>
          <p:cNvPr id="19" name="Rectangle 18"/>
          <p:cNvSpPr/>
          <p:nvPr/>
        </p:nvSpPr>
        <p:spPr>
          <a:xfrm>
            <a:off x="1177158" y="3986048"/>
            <a:ext cx="4532586" cy="2862322"/>
          </a:xfrm>
          <a:prstGeom prst="rect">
            <a:avLst/>
          </a:prstGeom>
        </p:spPr>
        <p:txBody>
          <a:bodyPr wrap="square">
            <a:spAutoFit/>
          </a:bodyPr>
          <a:lstStyle/>
          <a:p>
            <a:pPr fontAlgn="base"/>
            <a:r>
              <a:rPr lang="en-US" sz="2000" dirty="0"/>
              <a:t>Where do we start to teach about the gospel?</a:t>
            </a:r>
          </a:p>
          <a:p>
            <a:pPr fontAlgn="base"/>
            <a:endParaRPr lang="en-US" sz="2000" dirty="0"/>
          </a:p>
          <a:p>
            <a:pPr fontAlgn="base"/>
            <a:r>
              <a:rPr lang="en-US" sz="2000" dirty="0"/>
              <a:t>From our records:</a:t>
            </a:r>
          </a:p>
          <a:p>
            <a:pPr fontAlgn="base"/>
            <a:endParaRPr lang="en-US" sz="2000" dirty="0"/>
          </a:p>
          <a:p>
            <a:pPr fontAlgn="base"/>
            <a:r>
              <a:rPr lang="en-US" sz="2000" dirty="0"/>
              <a:t>Witness of Joseph Smith</a:t>
            </a:r>
          </a:p>
          <a:p>
            <a:pPr fontAlgn="base"/>
            <a:endParaRPr lang="en-US" sz="2000" dirty="0"/>
          </a:p>
          <a:p>
            <a:pPr fontAlgn="base"/>
            <a:r>
              <a:rPr lang="en-US" sz="2000" dirty="0"/>
              <a:t>The restoration of the Church</a:t>
            </a:r>
          </a:p>
          <a:p>
            <a:pPr fontAlgn="base"/>
            <a:endParaRPr lang="en-US" sz="2000" dirty="0"/>
          </a:p>
        </p:txBody>
      </p:sp>
      <p:pic>
        <p:nvPicPr>
          <p:cNvPr id="2054" name="Picture 6" descr="https://encrypted-tbn0.gstatic.com/images?q=tbn:ANd9GcRyhfgO4ub3cjQuxdVjFVFvTauDMOU9RPcbRKWUlNKQpavVxW2m"/>
          <p:cNvPicPr>
            <a:picLocks noChangeAspect="1" noChangeArrowheads="1"/>
          </p:cNvPicPr>
          <p:nvPr/>
        </p:nvPicPr>
        <p:blipFill>
          <a:blip r:embed="rId5" cstate="print"/>
          <a:srcRect/>
          <a:stretch>
            <a:fillRect/>
          </a:stretch>
        </p:blipFill>
        <p:spPr bwMode="auto">
          <a:xfrm>
            <a:off x="8382001" y="3962401"/>
            <a:ext cx="1857375" cy="2466975"/>
          </a:xfrm>
          <a:prstGeom prst="rect">
            <a:avLst/>
          </a:prstGeom>
          <a:noFill/>
        </p:spPr>
      </p:pic>
      <p:pic>
        <p:nvPicPr>
          <p:cNvPr id="2056" name="Picture 8" descr="http://www.russpage.net/images/joseph-smith-first-vision.jpg"/>
          <p:cNvPicPr>
            <a:picLocks noChangeAspect="1" noChangeArrowheads="1"/>
          </p:cNvPicPr>
          <p:nvPr/>
        </p:nvPicPr>
        <p:blipFill>
          <a:blip r:embed="rId6" cstate="print"/>
          <a:srcRect/>
          <a:stretch>
            <a:fillRect/>
          </a:stretch>
        </p:blipFill>
        <p:spPr bwMode="auto">
          <a:xfrm>
            <a:off x="6172201" y="3962401"/>
            <a:ext cx="1762125" cy="2466975"/>
          </a:xfrm>
          <a:prstGeom prst="rect">
            <a:avLst/>
          </a:prstGeom>
          <a:noFill/>
        </p:spPr>
      </p:pic>
      <p:pic>
        <p:nvPicPr>
          <p:cNvPr id="2058" name="Picture 10" descr="http://www.mormonnewsroom.org/media/960x538/book-of-mormon.jpg"/>
          <p:cNvPicPr>
            <a:picLocks noChangeAspect="1" noChangeArrowheads="1"/>
          </p:cNvPicPr>
          <p:nvPr/>
        </p:nvPicPr>
        <p:blipFill>
          <a:blip r:embed="rId7" cstate="print"/>
          <a:srcRect/>
          <a:stretch>
            <a:fillRect/>
          </a:stretch>
        </p:blipFill>
        <p:spPr bwMode="auto">
          <a:xfrm>
            <a:off x="4495801" y="4953001"/>
            <a:ext cx="1095375" cy="1503021"/>
          </a:xfrm>
          <a:prstGeom prst="rect">
            <a:avLst/>
          </a:prstGeom>
          <a:noFill/>
        </p:spPr>
      </p:pic>
      <p:pic>
        <p:nvPicPr>
          <p:cNvPr id="2060" name="Picture 12" descr="http://bookofmormononline.net/art/lehi-studies-brass-plates"/>
          <p:cNvPicPr>
            <a:picLocks noChangeAspect="1" noChangeArrowheads="1"/>
          </p:cNvPicPr>
          <p:nvPr/>
        </p:nvPicPr>
        <p:blipFill>
          <a:blip r:embed="rId8" cstate="print"/>
          <a:srcRect/>
          <a:stretch>
            <a:fillRect/>
          </a:stretch>
        </p:blipFill>
        <p:spPr bwMode="auto">
          <a:xfrm>
            <a:off x="4876801" y="762001"/>
            <a:ext cx="2061667" cy="1481083"/>
          </a:xfrm>
          <a:prstGeom prst="rect">
            <a:avLst/>
          </a:prstGeom>
          <a:noFill/>
        </p:spPr>
      </p:pic>
    </p:spTree>
    <p:extLst>
      <p:ext uri="{BB962C8B-B14F-4D97-AF65-F5344CB8AC3E}">
        <p14:creationId xmlns:p14="http://schemas.microsoft.com/office/powerpoint/2010/main" val="42628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20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2000"/>
                                        <p:tgtEl>
                                          <p:spTgt spid="205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2000"/>
                                        <p:tgtEl>
                                          <p:spTgt spid="205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6" end="6"/>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2929</Words>
  <Application>Microsoft Office PowerPoint</Application>
  <PresentationFormat>Widescreen</PresentationFormat>
  <Paragraphs>147</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Algerian</vt:lpstr>
      <vt:lpstr>Arial</vt:lpstr>
      <vt:lpstr>Open Sans</vt:lpstr>
      <vt:lpstr>Verdana</vt:lpstr>
      <vt:lpstr>Calibri</vt:lpstr>
      <vt:lpstr>Century Schoolbook</vt:lpstr>
      <vt:lpstr>Calibri Light</vt:lpstr>
      <vt:lpstr>Eurostile</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2017-08-25T15:28:38Z</dcterms:created>
  <dcterms:modified xsi:type="dcterms:W3CDTF">2020-06-17T16:35:00Z</dcterms:modified>
</cp:coreProperties>
</file>