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4" r:id="rId16"/>
    <p:sldId id="275"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abriola" panose="04040605051002020D02" pitchFamily="82" charset="0"/>
      <p:regular r:id="rId24"/>
    </p:embeddedFont>
    <p:embeddedFont>
      <p:font typeface="Lucida Sans" panose="020B0602030504020204" pitchFamily="34" charset="0"/>
      <p:regular r:id="rId25"/>
      <p:bold r:id="rId26"/>
      <p:italic r:id="rId27"/>
      <p:boldItalic r:id="rId28"/>
    </p:embeddedFont>
    <p:embeddedFont>
      <p:font typeface="Tempus Sans ITC" panose="04020404030D07020202"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D3FD-3C6C-455C-8A02-E08C5A848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B74B9E-9BEF-438D-82A4-E736CA5E4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402B5-C387-4301-A838-6602D6D7E995}"/>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0F2E375A-A9C5-4DAB-96F0-9F443A22F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97446-FEF7-4B0B-B9C7-62F504F87C1F}"/>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69940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3D44-A91E-4979-9E6E-24AF380C9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50AA2-B4BD-4D97-A4B1-5CEDD29F25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CEDC6-8E3A-46B6-8D50-6403894B6F28}"/>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6485D119-BA44-4702-85B0-B6F76A9EC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558FF-FB9E-4F82-96D5-5D69A5394A78}"/>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303349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151B5-CCCD-4E11-B5A9-0BA6AC419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AA22B-8B6D-43BA-84E1-648C733DB3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EBAFA-8E9B-4AB6-8CDB-5C3747E27A21}"/>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A6880B7B-32B8-4905-B95F-7D179F137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1A53C-7F90-4269-AFAE-B42C841FDAE4}"/>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265931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2CBB-8DE4-4609-BE82-104958CEA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5B7A6-72B2-4D36-AE7A-C4EC482AEB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C37E7-D41F-4C59-BF74-360A34CEF717}"/>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C888CC60-9254-4ED6-93CD-55CA5E53E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A1CF4-EB5E-411A-9FBA-37AE3AD6AF8E}"/>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16682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F128-B280-4C6F-89B2-CC8CC56B4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9DAA7-276C-4E0B-A33F-5202ED8BFC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AF753A-4EDD-4BA1-9D89-5785D87C806B}"/>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6EFE7319-B909-412E-9CE1-5AF05F8D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D56AA-77E3-4822-8B79-61541F3B0FEC}"/>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332775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5C22-707F-4A81-9DD5-D07A385CA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49526-2226-451E-8FF6-652942FCB7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AB7C4-09AA-4BCD-AAA7-02A0EB0B54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BF2211-4204-4B12-95CA-59506AFAF370}"/>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6" name="Footer Placeholder 5">
            <a:extLst>
              <a:ext uri="{FF2B5EF4-FFF2-40B4-BE49-F238E27FC236}">
                <a16:creationId xmlns:a16="http://schemas.microsoft.com/office/drawing/2014/main" id="{0DE84518-1F85-45AD-B650-D7E36EF05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867AC-DC83-4DDD-A2A8-D90008A36410}"/>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81402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EF9B-0252-4FFC-9997-7A853DE8AD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CF0B6-1C05-4AD3-B5C4-DA5DFDDAA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5017D2-6968-47C7-9FE2-9F052D5319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912A6-FE6A-4268-8183-044CAA2A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D02A44-2075-4576-AC35-E6D96FB0E2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3B938-CEE6-4922-A11A-7EC3CD0E1F58}"/>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8" name="Footer Placeholder 7">
            <a:extLst>
              <a:ext uri="{FF2B5EF4-FFF2-40B4-BE49-F238E27FC236}">
                <a16:creationId xmlns:a16="http://schemas.microsoft.com/office/drawing/2014/main" id="{37696A93-76E6-49F4-BAAC-E3BE6D322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9C53FB-0EB9-46CB-8538-91EFC79F0780}"/>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306400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2CC5-84ED-4B97-B63C-52673494A3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194EB-5C94-4880-A828-7B4B422104C8}"/>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4" name="Footer Placeholder 3">
            <a:extLst>
              <a:ext uri="{FF2B5EF4-FFF2-40B4-BE49-F238E27FC236}">
                <a16:creationId xmlns:a16="http://schemas.microsoft.com/office/drawing/2014/main" id="{1C3C3353-583B-4162-9693-7810986DAE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78AC3-AE8A-4A91-98DC-3A53D7E79835}"/>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139092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C3727-0220-482D-A6A6-B50A5E886221}"/>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3" name="Footer Placeholder 2">
            <a:extLst>
              <a:ext uri="{FF2B5EF4-FFF2-40B4-BE49-F238E27FC236}">
                <a16:creationId xmlns:a16="http://schemas.microsoft.com/office/drawing/2014/main" id="{61D82028-CF70-4D1E-ACE8-4FAAEC20C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43CF8-5A84-46A0-8615-46253D22ECCB}"/>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141622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07C4-166D-467F-A115-9947ABB84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94B99B-5996-4C98-ADA3-D8F9712F7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74403F-0278-4B63-843C-52EB1E3B3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4A7BF6-24C1-4CB5-BD8A-FD9602F70461}"/>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6" name="Footer Placeholder 5">
            <a:extLst>
              <a:ext uri="{FF2B5EF4-FFF2-40B4-BE49-F238E27FC236}">
                <a16:creationId xmlns:a16="http://schemas.microsoft.com/office/drawing/2014/main" id="{3E86043C-9D50-4744-B18A-0225E7F39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DF6AB-806C-4652-9473-0C1E41B83673}"/>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157064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66AE-0CAF-4B81-8A64-111A59288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80B462-2E0F-4F0F-8EE2-1BF4F9C13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D31B4-7E44-48FC-9BA7-ACDF43C35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07AEF-ACA8-4080-B0FD-F5B7436CC92E}"/>
              </a:ext>
            </a:extLst>
          </p:cNvPr>
          <p:cNvSpPr>
            <a:spLocks noGrp="1"/>
          </p:cNvSpPr>
          <p:nvPr>
            <p:ph type="dt" sz="half" idx="10"/>
          </p:nvPr>
        </p:nvSpPr>
        <p:spPr/>
        <p:txBody>
          <a:bodyPr/>
          <a:lstStyle/>
          <a:p>
            <a:fld id="{5032DF08-C0F2-44C0-A4F9-9B22D7035B3B}" type="datetimeFigureOut">
              <a:rPr lang="en-US" smtClean="0"/>
              <a:t>6/16/2020</a:t>
            </a:fld>
            <a:endParaRPr lang="en-US"/>
          </a:p>
        </p:txBody>
      </p:sp>
      <p:sp>
        <p:nvSpPr>
          <p:cNvPr id="6" name="Footer Placeholder 5">
            <a:extLst>
              <a:ext uri="{FF2B5EF4-FFF2-40B4-BE49-F238E27FC236}">
                <a16:creationId xmlns:a16="http://schemas.microsoft.com/office/drawing/2014/main" id="{0C9779C6-8E4D-4B58-B28B-C40FC3CB6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EAD2D-4C1D-42F1-85BA-846E672301F5}"/>
              </a:ext>
            </a:extLst>
          </p:cNvPr>
          <p:cNvSpPr>
            <a:spLocks noGrp="1"/>
          </p:cNvSpPr>
          <p:nvPr>
            <p:ph type="sldNum" sz="quarter" idx="12"/>
          </p:nvPr>
        </p:nvSpPr>
        <p:spPr/>
        <p:txBody>
          <a:bodyPr/>
          <a:lstStyle/>
          <a:p>
            <a:fld id="{6F17E0D6-6CCF-4176-AA84-1A3F1D0A3A9B}" type="slidenum">
              <a:rPr lang="en-US" smtClean="0"/>
              <a:t>‹#›</a:t>
            </a:fld>
            <a:endParaRPr lang="en-US"/>
          </a:p>
        </p:txBody>
      </p:sp>
    </p:spTree>
    <p:extLst>
      <p:ext uri="{BB962C8B-B14F-4D97-AF65-F5344CB8AC3E}">
        <p14:creationId xmlns:p14="http://schemas.microsoft.com/office/powerpoint/2010/main" val="114673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AAA5C-7E87-4BCA-88D0-2D1823331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578A-475B-4835-9DA4-3CA723410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16D03-D4C3-4FED-8FFB-914E02535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2DF08-C0F2-44C0-A4F9-9B22D7035B3B}" type="datetimeFigureOut">
              <a:rPr lang="en-US" smtClean="0"/>
              <a:t>6/16/2020</a:t>
            </a:fld>
            <a:endParaRPr lang="en-US"/>
          </a:p>
        </p:txBody>
      </p:sp>
      <p:sp>
        <p:nvSpPr>
          <p:cNvPr id="5" name="Footer Placeholder 4">
            <a:extLst>
              <a:ext uri="{FF2B5EF4-FFF2-40B4-BE49-F238E27FC236}">
                <a16:creationId xmlns:a16="http://schemas.microsoft.com/office/drawing/2014/main" id="{8E496D3D-5677-44B4-B1FA-8BA27D2AC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2AFE3-8776-4109-9D16-57D1FC16A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7E0D6-6CCF-4176-AA84-1A3F1D0A3A9B}" type="slidenum">
              <a:rPr lang="en-US" smtClean="0"/>
              <a:t>‹#›</a:t>
            </a:fld>
            <a:endParaRPr lang="en-US"/>
          </a:p>
        </p:txBody>
      </p:sp>
    </p:spTree>
    <p:extLst>
      <p:ext uri="{BB962C8B-B14F-4D97-AF65-F5344CB8AC3E}">
        <p14:creationId xmlns:p14="http://schemas.microsoft.com/office/powerpoint/2010/main" val="104795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1A189-0C5E-4669-B307-94E3E33E6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997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69C24-542B-46D8-8B3D-76968BB87BB8}"/>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The Hypothesis</a:t>
            </a:r>
          </a:p>
        </p:txBody>
      </p:sp>
      <p:sp>
        <p:nvSpPr>
          <p:cNvPr id="9" name="TextBox 8"/>
          <p:cNvSpPr txBox="1"/>
          <p:nvPr/>
        </p:nvSpPr>
        <p:spPr>
          <a:xfrm>
            <a:off x="1655619" y="2223655"/>
            <a:ext cx="8077200" cy="3785652"/>
          </a:xfrm>
          <a:prstGeom prst="rect">
            <a:avLst/>
          </a:prstGeom>
          <a:noFill/>
        </p:spPr>
        <p:txBody>
          <a:bodyPr wrap="square" rtlCol="0">
            <a:spAutoFit/>
          </a:bodyPr>
          <a:lstStyle/>
          <a:p>
            <a:pPr marL="914400" lvl="1" indent="-457200">
              <a:buAutoNum type="arabicPeriod"/>
            </a:pPr>
            <a:r>
              <a:rPr lang="en-US" sz="2000" dirty="0">
                <a:solidFill>
                  <a:schemeClr val="bg1"/>
                </a:solidFill>
              </a:rPr>
              <a:t>There are unseen realities, things not seen which are true (vs. 21)</a:t>
            </a:r>
          </a:p>
          <a:p>
            <a:pPr marL="914400" lvl="1" indent="-457200">
              <a:buAutoNum type="arabicPeriod"/>
            </a:pPr>
            <a:endParaRPr lang="en-US" sz="2000" dirty="0">
              <a:solidFill>
                <a:schemeClr val="bg1"/>
              </a:solidFill>
            </a:endParaRPr>
          </a:p>
          <a:p>
            <a:pPr marL="914400" lvl="1" indent="-457200">
              <a:buAutoNum type="arabicPeriod"/>
            </a:pPr>
            <a:r>
              <a:rPr lang="en-US" sz="2000" dirty="0">
                <a:solidFill>
                  <a:schemeClr val="bg1"/>
                </a:solidFill>
              </a:rPr>
              <a:t>Faith is a hope in the truth of unseen things rather than a perfect knowledge (vs. 21)</a:t>
            </a:r>
          </a:p>
          <a:p>
            <a:pPr marL="914400" lvl="1" indent="-457200"/>
            <a:r>
              <a:rPr lang="en-US" sz="2000" dirty="0">
                <a:solidFill>
                  <a:schemeClr val="bg1"/>
                </a:solidFill>
              </a:rPr>
              <a:t>This is a person who refuses to believe in something unless he can “know of a surety”…something he can see or hear or feel.</a:t>
            </a:r>
          </a:p>
          <a:p>
            <a:pPr marL="914400" lvl="1" indent="-457200"/>
            <a:endParaRPr lang="en-US" sz="2000" dirty="0">
              <a:solidFill>
                <a:schemeClr val="bg1"/>
              </a:solidFill>
            </a:endParaRPr>
          </a:p>
          <a:p>
            <a:pPr marL="914400" lvl="1" indent="-457200">
              <a:buAutoNum type="arabicPeriod" startAt="3"/>
            </a:pPr>
            <a:r>
              <a:rPr lang="en-US" sz="2000" dirty="0">
                <a:solidFill>
                  <a:schemeClr val="bg1"/>
                </a:solidFill>
              </a:rPr>
              <a:t>One cannot know of a surety at first the truth of unseen realities any more than faith itself constitutes perfect knowledge (vs. 26)</a:t>
            </a:r>
          </a:p>
          <a:p>
            <a:pPr marL="914400" lvl="1" indent="-457200">
              <a:buAutoNum type="arabicPeriod" startAt="3"/>
            </a:pPr>
            <a:endParaRPr lang="en-US" sz="2000" dirty="0">
              <a:solidFill>
                <a:schemeClr val="bg1"/>
              </a:solidFill>
            </a:endParaRPr>
          </a:p>
          <a:p>
            <a:pPr marL="914400" lvl="1" indent="-457200">
              <a:buAutoNum type="arabicPeriod" startAt="3"/>
            </a:pPr>
            <a:r>
              <a:rPr lang="en-US" sz="2000" dirty="0">
                <a:solidFill>
                  <a:schemeClr val="bg1"/>
                </a:solidFill>
              </a:rPr>
              <a:t>A particle of faith (even a desire to believe), if planted in the heart and  nourished properly, will bring one to know the unseen (vs. 27)</a:t>
            </a:r>
          </a:p>
        </p:txBody>
      </p:sp>
      <p:grpSp>
        <p:nvGrpSpPr>
          <p:cNvPr id="7" name="Group 6"/>
          <p:cNvGrpSpPr/>
          <p:nvPr/>
        </p:nvGrpSpPr>
        <p:grpSpPr>
          <a:xfrm>
            <a:off x="8458201" y="228601"/>
            <a:ext cx="1588169" cy="1828801"/>
            <a:chOff x="5638800" y="761999"/>
            <a:chExt cx="2514600" cy="2895601"/>
          </a:xfrm>
        </p:grpSpPr>
        <p:sp>
          <p:nvSpPr>
            <p:cNvPr id="8" name="Rounded Rectangle 7"/>
            <p:cNvSpPr/>
            <p:nvPr/>
          </p:nvSpPr>
          <p:spPr>
            <a:xfrm>
              <a:off x="6438181" y="885645"/>
              <a:ext cx="428446" cy="5334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400000">
              <a:off x="6515100" y="2400300"/>
              <a:ext cx="76200" cy="1219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299873" flipV="1">
              <a:off x="6301598" y="2329385"/>
              <a:ext cx="252966" cy="35217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300127">
              <a:off x="6727515" y="2411347"/>
              <a:ext cx="215272" cy="33858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69811" y="1801483"/>
              <a:ext cx="3810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rot="5400000">
              <a:off x="5867400" y="1676400"/>
              <a:ext cx="2209800" cy="1524000"/>
            </a:xfrm>
            <a:prstGeom prst="blockArc">
              <a:avLst>
                <a:gd name="adj1" fmla="val 9618202"/>
                <a:gd name="adj2" fmla="val 20799678"/>
                <a:gd name="adj3" fmla="val 2833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6400800" y="1219200"/>
              <a:ext cx="5334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1738086">
              <a:off x="6232484" y="2304734"/>
              <a:ext cx="831835" cy="277278"/>
            </a:xfrm>
            <a:prstGeom prst="pent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7010400" y="2819400"/>
              <a:ext cx="914400" cy="838200"/>
            </a:xfrm>
            <a:prstGeom prst="r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flipH="1">
              <a:off x="5638800" y="3352800"/>
              <a:ext cx="2514600" cy="304800"/>
            </a:xfrm>
            <a:prstGeom prst="round1Rect">
              <a:avLst>
                <a:gd name="adj" fmla="val 500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6377795" y="761999"/>
              <a:ext cx="540590" cy="13514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9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816283-BECE-4CBB-8261-DC6ED19462F0}"/>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The Experiment</a:t>
            </a:r>
          </a:p>
        </p:txBody>
      </p:sp>
      <p:sp>
        <p:nvSpPr>
          <p:cNvPr id="9" name="TextBox 8"/>
          <p:cNvSpPr txBox="1"/>
          <p:nvPr/>
        </p:nvSpPr>
        <p:spPr>
          <a:xfrm>
            <a:off x="1413163" y="1319646"/>
            <a:ext cx="9594273" cy="2862322"/>
          </a:xfrm>
          <a:prstGeom prst="rect">
            <a:avLst/>
          </a:prstGeom>
          <a:noFill/>
        </p:spPr>
        <p:txBody>
          <a:bodyPr wrap="square" rtlCol="0">
            <a:spAutoFit/>
          </a:bodyPr>
          <a:lstStyle/>
          <a:p>
            <a:pPr marL="457200" indent="-457200"/>
            <a:r>
              <a:rPr lang="en-US" sz="2000" dirty="0">
                <a:solidFill>
                  <a:schemeClr val="bg1"/>
                </a:solidFill>
              </a:rPr>
              <a:t>	1. Compare the word of God unto a seed (vs. 28)</a:t>
            </a:r>
          </a:p>
          <a:p>
            <a:pPr marL="457200" indent="-457200"/>
            <a:endParaRPr lang="en-US" sz="2000" dirty="0">
              <a:solidFill>
                <a:schemeClr val="bg1"/>
              </a:solidFill>
            </a:endParaRPr>
          </a:p>
          <a:p>
            <a:pPr marL="457200" indent="-457200"/>
            <a:r>
              <a:rPr lang="en-US" sz="2000" dirty="0">
                <a:solidFill>
                  <a:schemeClr val="bg1"/>
                </a:solidFill>
              </a:rPr>
              <a:t>	2. Plant the seed in your heart, not just in your head (vs. 28)</a:t>
            </a:r>
          </a:p>
          <a:p>
            <a:pPr marL="457200" indent="-457200"/>
            <a:endParaRPr lang="en-US" sz="2000" dirty="0">
              <a:solidFill>
                <a:schemeClr val="bg1"/>
              </a:solidFill>
            </a:endParaRPr>
          </a:p>
          <a:p>
            <a:pPr marL="457200" indent="-457200"/>
            <a:r>
              <a:rPr lang="en-US" sz="2000" dirty="0">
                <a:solidFill>
                  <a:schemeClr val="bg1"/>
                </a:solidFill>
              </a:rPr>
              <a:t>	3. Neither cast it out by unbelief nor resist the Spirit of the Lord which accompanies it (vs. 38)</a:t>
            </a:r>
          </a:p>
          <a:p>
            <a:pPr marL="457200" indent="-457200"/>
            <a:endParaRPr lang="en-US" sz="2000" dirty="0">
              <a:solidFill>
                <a:schemeClr val="bg1"/>
              </a:solidFill>
            </a:endParaRPr>
          </a:p>
          <a:p>
            <a:pPr marL="457200" indent="-457200"/>
            <a:r>
              <a:rPr lang="en-US" sz="2000" dirty="0">
                <a:solidFill>
                  <a:schemeClr val="bg1"/>
                </a:solidFill>
              </a:rPr>
              <a:t>	4. If it begins to swell within you and enlarges your soul and enlightens your understanding, it is good: if it does not, it is bad and should be cast away.</a:t>
            </a:r>
          </a:p>
        </p:txBody>
      </p:sp>
      <p:grpSp>
        <p:nvGrpSpPr>
          <p:cNvPr id="20" name="Group 19"/>
          <p:cNvGrpSpPr/>
          <p:nvPr/>
        </p:nvGrpSpPr>
        <p:grpSpPr>
          <a:xfrm>
            <a:off x="8458201" y="228601"/>
            <a:ext cx="1588169" cy="1828801"/>
            <a:chOff x="5638800" y="761999"/>
            <a:chExt cx="2514600" cy="2895601"/>
          </a:xfrm>
        </p:grpSpPr>
        <p:sp>
          <p:nvSpPr>
            <p:cNvPr id="21" name="Rounded Rectangle 20"/>
            <p:cNvSpPr/>
            <p:nvPr/>
          </p:nvSpPr>
          <p:spPr>
            <a:xfrm>
              <a:off x="6438181" y="885645"/>
              <a:ext cx="428446" cy="5334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515100" y="2400300"/>
              <a:ext cx="76200" cy="1219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299873" flipV="1">
              <a:off x="6301598" y="2329385"/>
              <a:ext cx="252966" cy="35217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0300127">
              <a:off x="6727515" y="2411347"/>
              <a:ext cx="215272" cy="33858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469811" y="1801483"/>
              <a:ext cx="3810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lock Arc 25"/>
            <p:cNvSpPr/>
            <p:nvPr/>
          </p:nvSpPr>
          <p:spPr>
            <a:xfrm rot="5400000">
              <a:off x="5867400" y="1676400"/>
              <a:ext cx="2209800" cy="1524000"/>
            </a:xfrm>
            <a:prstGeom prst="blockArc">
              <a:avLst>
                <a:gd name="adj1" fmla="val 9618202"/>
                <a:gd name="adj2" fmla="val 20799678"/>
                <a:gd name="adj3" fmla="val 2833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6400800" y="1219200"/>
              <a:ext cx="5334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p:cNvSpPr/>
            <p:nvPr/>
          </p:nvSpPr>
          <p:spPr>
            <a:xfrm rot="11738086">
              <a:off x="6232484" y="2304734"/>
              <a:ext cx="831835" cy="277278"/>
            </a:xfrm>
            <a:prstGeom prst="pent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a:off x="7010400" y="2819400"/>
              <a:ext cx="914400" cy="838200"/>
            </a:xfrm>
            <a:prstGeom prst="r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ingle Corner Rectangle 29"/>
            <p:cNvSpPr/>
            <p:nvPr/>
          </p:nvSpPr>
          <p:spPr>
            <a:xfrm flipH="1">
              <a:off x="5638800" y="3352800"/>
              <a:ext cx="2514600" cy="304800"/>
            </a:xfrm>
            <a:prstGeom prst="round1Rect">
              <a:avLst>
                <a:gd name="adj" fmla="val 500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6377795" y="761999"/>
              <a:ext cx="540590" cy="13514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40F5DB4-9D3C-4639-9ABF-862AE1B077E6}"/>
              </a:ext>
            </a:extLst>
          </p:cNvPr>
          <p:cNvPicPr>
            <a:picLocks noChangeAspect="1"/>
          </p:cNvPicPr>
          <p:nvPr/>
        </p:nvPicPr>
        <p:blipFill rotWithShape="1">
          <a:blip r:embed="rId2">
            <a:extLst>
              <a:ext uri="{28A0092B-C50C-407E-A947-70E740481C1C}">
                <a14:useLocalDpi xmlns:a14="http://schemas.microsoft.com/office/drawing/2010/main" val="0"/>
              </a:ext>
            </a:extLst>
          </a:blip>
          <a:srcRect r="2153" b="7958"/>
          <a:stretch/>
        </p:blipFill>
        <p:spPr>
          <a:xfrm>
            <a:off x="4416137" y="4377074"/>
            <a:ext cx="3325091" cy="2252326"/>
          </a:xfrm>
          <a:prstGeom prst="rect">
            <a:avLst/>
          </a:prstGeom>
        </p:spPr>
      </p:pic>
    </p:spTree>
    <p:extLst>
      <p:ext uri="{BB962C8B-B14F-4D97-AF65-F5344CB8AC3E}">
        <p14:creationId xmlns:p14="http://schemas.microsoft.com/office/powerpoint/2010/main" val="42316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C8FB5-B371-4529-92FD-6D59730E2D76}"/>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The Conclusion</a:t>
            </a:r>
          </a:p>
        </p:txBody>
      </p:sp>
      <p:sp>
        <p:nvSpPr>
          <p:cNvPr id="9" name="TextBox 8"/>
          <p:cNvSpPr txBox="1"/>
          <p:nvPr/>
        </p:nvSpPr>
        <p:spPr>
          <a:xfrm>
            <a:off x="405245" y="1447801"/>
            <a:ext cx="10034155" cy="5016758"/>
          </a:xfrm>
          <a:prstGeom prst="rect">
            <a:avLst/>
          </a:prstGeom>
          <a:noFill/>
        </p:spPr>
        <p:txBody>
          <a:bodyPr wrap="square" rtlCol="0">
            <a:spAutoFit/>
          </a:bodyPr>
          <a:lstStyle/>
          <a:p>
            <a:pPr marL="914400" lvl="1" indent="-457200">
              <a:buAutoNum type="arabicPeriod"/>
            </a:pPr>
            <a:r>
              <a:rPr lang="en-US" sz="2000" dirty="0">
                <a:solidFill>
                  <a:schemeClr val="bg1"/>
                </a:solidFill>
              </a:rPr>
              <a:t>Your faith is now dormant and your knowledge is perfect in one </a:t>
            </a:r>
          </a:p>
          <a:p>
            <a:pPr marL="914400" lvl="1" indent="-457200"/>
            <a:r>
              <a:rPr lang="en-US" sz="2000" dirty="0">
                <a:solidFill>
                  <a:schemeClr val="bg1"/>
                </a:solidFill>
              </a:rPr>
              <a:t>	thing: the fact that the seed was good or bad (vss. 33-35)</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2.	If the seed is good and begins to grow, additional nourishment and care will cause the seed to become a tree which brings forth fruit (added knowledge of the truth of other things). (vss. 36-37)</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3.	If the seed or the tree is neglected, it will wither; but this does not mean that the seed was not good. It means that one’s spiritual ground is barren and unproductive. In other words, the experiment did not fail; you failed the experiment! (vss. 38-40)</a:t>
            </a:r>
          </a:p>
          <a:p>
            <a:pPr marL="914400" lvl="1" indent="-457200">
              <a:buAutoNum type="arabicPeriod"/>
            </a:pPr>
            <a:endParaRPr lang="en-US" sz="2000" dirty="0">
              <a:solidFill>
                <a:schemeClr val="bg1"/>
              </a:solidFill>
            </a:endParaRPr>
          </a:p>
          <a:p>
            <a:pPr marL="914400" lvl="1" indent="-457200">
              <a:buAutoNum type="arabicPeriod" startAt="4"/>
            </a:pPr>
            <a:r>
              <a:rPr lang="en-US" sz="2000" dirty="0">
                <a:solidFill>
                  <a:schemeClr val="bg1"/>
                </a:solidFill>
              </a:rPr>
              <a:t>On the other hand, diligence, patience, and a continuance of faith will cause the tree to spring up “unto everlasting life” (vs. 41) and enable you to “pluck the fruit thereof, which is most precious,…sweet above all that is sweet,…white above all that is white,…pure above all that is pure” (vs. 42)</a:t>
            </a:r>
          </a:p>
          <a:p>
            <a:pPr marL="914400" lvl="1" indent="-457200"/>
            <a:r>
              <a:rPr lang="en-US" sz="2000" dirty="0">
                <a:solidFill>
                  <a:schemeClr val="bg1"/>
                </a:solidFill>
              </a:rPr>
              <a:t>							</a:t>
            </a:r>
            <a:endParaRPr lang="en-US" sz="1400" dirty="0">
              <a:solidFill>
                <a:schemeClr val="bg1"/>
              </a:solidFill>
            </a:endParaRPr>
          </a:p>
        </p:txBody>
      </p:sp>
      <p:grpSp>
        <p:nvGrpSpPr>
          <p:cNvPr id="7" name="Group 6"/>
          <p:cNvGrpSpPr/>
          <p:nvPr/>
        </p:nvGrpSpPr>
        <p:grpSpPr>
          <a:xfrm>
            <a:off x="8929778" y="299050"/>
            <a:ext cx="1588169" cy="1828801"/>
            <a:chOff x="5638800" y="761999"/>
            <a:chExt cx="2514600" cy="2895601"/>
          </a:xfrm>
        </p:grpSpPr>
        <p:sp>
          <p:nvSpPr>
            <p:cNvPr id="8" name="Rounded Rectangle 7"/>
            <p:cNvSpPr/>
            <p:nvPr/>
          </p:nvSpPr>
          <p:spPr>
            <a:xfrm>
              <a:off x="6438181" y="885645"/>
              <a:ext cx="428446" cy="5334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400000">
              <a:off x="6515100" y="2400300"/>
              <a:ext cx="76200" cy="1219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299873" flipV="1">
              <a:off x="6301598" y="2329385"/>
              <a:ext cx="252966" cy="35217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300127">
              <a:off x="6727515" y="2411347"/>
              <a:ext cx="215272" cy="33858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69811" y="1801483"/>
              <a:ext cx="3810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rot="5400000">
              <a:off x="5867400" y="1676400"/>
              <a:ext cx="2209800" cy="1524000"/>
            </a:xfrm>
            <a:prstGeom prst="blockArc">
              <a:avLst>
                <a:gd name="adj1" fmla="val 9618202"/>
                <a:gd name="adj2" fmla="val 20799678"/>
                <a:gd name="adj3" fmla="val 2833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6400800" y="1219200"/>
              <a:ext cx="5334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1738086">
              <a:off x="6232484" y="2304734"/>
              <a:ext cx="831835" cy="277278"/>
            </a:xfrm>
            <a:prstGeom prst="pent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7010400" y="2819400"/>
              <a:ext cx="914400" cy="838200"/>
            </a:xfrm>
            <a:prstGeom prst="r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flipH="1">
              <a:off x="5638800" y="3352800"/>
              <a:ext cx="2514600" cy="304800"/>
            </a:xfrm>
            <a:prstGeom prst="round1Rect">
              <a:avLst>
                <a:gd name="adj" fmla="val 500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6377795" y="761999"/>
              <a:ext cx="540590" cy="13514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742B1FFD-A678-4DA3-B7DE-BAEE2F93439A}"/>
              </a:ext>
            </a:extLst>
          </p:cNvPr>
          <p:cNvSpPr/>
          <p:nvPr/>
        </p:nvSpPr>
        <p:spPr>
          <a:xfrm>
            <a:off x="10394012" y="6392779"/>
            <a:ext cx="1690976" cy="369332"/>
          </a:xfrm>
          <a:prstGeom prst="rect">
            <a:avLst/>
          </a:prstGeom>
        </p:spPr>
        <p:txBody>
          <a:bodyPr wrap="none">
            <a:spAutoFit/>
          </a:bodyPr>
          <a:lstStyle/>
          <a:p>
            <a:r>
              <a:rPr lang="en-US" dirty="0">
                <a:solidFill>
                  <a:schemeClr val="bg1"/>
                </a:solidFill>
              </a:rPr>
              <a:t>Student Manual</a:t>
            </a:r>
            <a:endParaRPr lang="en-US" dirty="0"/>
          </a:p>
        </p:txBody>
      </p:sp>
    </p:spTree>
    <p:extLst>
      <p:ext uri="{BB962C8B-B14F-4D97-AF65-F5344CB8AC3E}">
        <p14:creationId xmlns:p14="http://schemas.microsoft.com/office/powerpoint/2010/main" val="41331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9124D7B-F4EC-46FB-A200-48DFAEA91112}"/>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Your Experiment</a:t>
            </a:r>
          </a:p>
        </p:txBody>
      </p:sp>
      <p:sp>
        <p:nvSpPr>
          <p:cNvPr id="9" name="TextBox 8"/>
          <p:cNvSpPr txBox="1"/>
          <p:nvPr/>
        </p:nvSpPr>
        <p:spPr>
          <a:xfrm>
            <a:off x="1350818" y="1205347"/>
            <a:ext cx="10380518" cy="3323987"/>
          </a:xfrm>
          <a:prstGeom prst="rect">
            <a:avLst/>
          </a:prstGeom>
          <a:noFill/>
        </p:spPr>
        <p:txBody>
          <a:bodyPr wrap="square" rtlCol="0">
            <a:spAutoFit/>
          </a:bodyPr>
          <a:lstStyle/>
          <a:p>
            <a:pPr fontAlgn="base"/>
            <a:r>
              <a:rPr lang="en-US" sz="2400" dirty="0">
                <a:solidFill>
                  <a:schemeClr val="bg1"/>
                </a:solidFill>
              </a:rPr>
              <a:t>Will your faith be perfect after performing this experiment?</a:t>
            </a:r>
          </a:p>
          <a:p>
            <a:pPr fontAlgn="base"/>
            <a:endParaRPr lang="en-US" sz="2400" dirty="0">
              <a:solidFill>
                <a:schemeClr val="bg1"/>
              </a:solidFill>
            </a:endParaRPr>
          </a:p>
          <a:p>
            <a:pPr fontAlgn="base"/>
            <a:r>
              <a:rPr lang="en-US" sz="2400" dirty="0">
                <a:solidFill>
                  <a:schemeClr val="bg1"/>
                </a:solidFill>
              </a:rPr>
              <a:t>What more do you need to do to receive a lasting testimony of the gospel?</a:t>
            </a:r>
          </a:p>
          <a:p>
            <a:pPr fontAlgn="base"/>
            <a:endParaRPr lang="en-US" sz="2400" dirty="0">
              <a:solidFill>
                <a:schemeClr val="bg1"/>
              </a:solidFill>
            </a:endParaRPr>
          </a:p>
          <a:p>
            <a:pPr fontAlgn="base"/>
            <a:r>
              <a:rPr lang="en-US" sz="2400" dirty="0">
                <a:solidFill>
                  <a:schemeClr val="bg1"/>
                </a:solidFill>
              </a:rPr>
              <a:t>What do you need to do to have your faith continue to grow?</a:t>
            </a:r>
          </a:p>
          <a:p>
            <a:pPr fontAlgn="base"/>
            <a:endParaRPr lang="en-US" sz="2400" dirty="0">
              <a:solidFill>
                <a:schemeClr val="bg1"/>
              </a:solidFill>
            </a:endParaRPr>
          </a:p>
          <a:p>
            <a:pPr fontAlgn="base"/>
            <a:r>
              <a:rPr lang="en-US" sz="2400" dirty="0">
                <a:solidFill>
                  <a:schemeClr val="bg1"/>
                </a:solidFill>
              </a:rPr>
              <a:t>What happens when you neglect ‘the word’ that had been planted in your heart?</a:t>
            </a:r>
          </a:p>
          <a:p>
            <a:pPr fontAlgn="base"/>
            <a:endParaRPr lang="en-US" sz="2400" dirty="0">
              <a:solidFill>
                <a:schemeClr val="bg1"/>
              </a:solidFill>
            </a:endParaRPr>
          </a:p>
          <a:p>
            <a:pPr fontAlgn="base"/>
            <a:endParaRPr lang="en-US" dirty="0">
              <a:solidFill>
                <a:schemeClr val="bg1"/>
              </a:solidFill>
            </a:endParaRPr>
          </a:p>
        </p:txBody>
      </p:sp>
      <p:grpSp>
        <p:nvGrpSpPr>
          <p:cNvPr id="7" name="Group 6"/>
          <p:cNvGrpSpPr/>
          <p:nvPr/>
        </p:nvGrpSpPr>
        <p:grpSpPr>
          <a:xfrm>
            <a:off x="8686801" y="4495801"/>
            <a:ext cx="1588169" cy="1828801"/>
            <a:chOff x="5638800" y="761999"/>
            <a:chExt cx="2514600" cy="2895601"/>
          </a:xfrm>
        </p:grpSpPr>
        <p:sp>
          <p:nvSpPr>
            <p:cNvPr id="8" name="Rounded Rectangle 7"/>
            <p:cNvSpPr/>
            <p:nvPr/>
          </p:nvSpPr>
          <p:spPr>
            <a:xfrm>
              <a:off x="6438181" y="885645"/>
              <a:ext cx="428446" cy="5334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400000">
              <a:off x="6515100" y="2400300"/>
              <a:ext cx="76200" cy="1219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299873" flipV="1">
              <a:off x="6301598" y="2329385"/>
              <a:ext cx="252966" cy="35217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300127">
              <a:off x="6727515" y="2411347"/>
              <a:ext cx="215272" cy="33858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69811" y="1801483"/>
              <a:ext cx="3810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rot="5400000">
              <a:off x="5867400" y="1676400"/>
              <a:ext cx="2209800" cy="1524000"/>
            </a:xfrm>
            <a:prstGeom prst="blockArc">
              <a:avLst>
                <a:gd name="adj1" fmla="val 9618202"/>
                <a:gd name="adj2" fmla="val 20799678"/>
                <a:gd name="adj3" fmla="val 2833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6400800" y="1219200"/>
              <a:ext cx="5334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1738086">
              <a:off x="6232484" y="2304734"/>
              <a:ext cx="831835" cy="277278"/>
            </a:xfrm>
            <a:prstGeom prst="pent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7010400" y="2819400"/>
              <a:ext cx="914400" cy="838200"/>
            </a:xfrm>
            <a:prstGeom prst="r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flipH="1">
              <a:off x="5638800" y="3352800"/>
              <a:ext cx="2514600" cy="304800"/>
            </a:xfrm>
            <a:prstGeom prst="round1Rect">
              <a:avLst>
                <a:gd name="adj" fmla="val 500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6377795" y="761999"/>
              <a:ext cx="540590" cy="13514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767532" y="5118340"/>
            <a:ext cx="1524000" cy="1524000"/>
            <a:chOff x="2057400" y="2743200"/>
            <a:chExt cx="1066800" cy="1066800"/>
          </a:xfrm>
        </p:grpSpPr>
        <p:sp>
          <p:nvSpPr>
            <p:cNvPr id="21" name="Trapezoid 20"/>
            <p:cNvSpPr/>
            <p:nvPr/>
          </p:nvSpPr>
          <p:spPr>
            <a:xfrm rot="10800000">
              <a:off x="2133600" y="2895600"/>
              <a:ext cx="914400" cy="914400"/>
            </a:xfrm>
            <a:prstGeom prst="trapezoi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057400" y="2743200"/>
              <a:ext cx="1066800" cy="152400"/>
            </a:xfrm>
            <a:prstGeom prst="roundRect">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57305" y="3703813"/>
            <a:ext cx="870054" cy="1003849"/>
            <a:chOff x="3106739" y="1475321"/>
            <a:chExt cx="870054" cy="1003849"/>
          </a:xfrm>
        </p:grpSpPr>
        <p:sp>
          <p:nvSpPr>
            <p:cNvPr id="29" name="Freeform 28"/>
            <p:cNvSpPr/>
            <p:nvPr/>
          </p:nvSpPr>
          <p:spPr>
            <a:xfrm rot="7563100" flipH="1">
              <a:off x="2836202" y="1947050"/>
              <a:ext cx="802657" cy="261583"/>
            </a:xfrm>
            <a:custGeom>
              <a:avLst/>
              <a:gdLst>
                <a:gd name="connsiteX0" fmla="*/ 9027 w 802657"/>
                <a:gd name="connsiteY0" fmla="*/ 261583 h 261583"/>
                <a:gd name="connsiteX1" fmla="*/ 78038 w 802657"/>
                <a:gd name="connsiteY1" fmla="*/ 175318 h 261583"/>
                <a:gd name="connsiteX2" fmla="*/ 112544 w 802657"/>
                <a:gd name="connsiteY2" fmla="*/ 123560 h 261583"/>
                <a:gd name="connsiteX3" fmla="*/ 164302 w 802657"/>
                <a:gd name="connsiteY3" fmla="*/ 89054 h 261583"/>
                <a:gd name="connsiteX4" fmla="*/ 371336 w 802657"/>
                <a:gd name="connsiteY4" fmla="*/ 37296 h 261583"/>
                <a:gd name="connsiteX5" fmla="*/ 699140 w 802657"/>
                <a:gd name="connsiteY5" fmla="*/ 20043 h 261583"/>
                <a:gd name="connsiteX6" fmla="*/ 802657 w 802657"/>
                <a:gd name="connsiteY6" fmla="*/ 2790 h 26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657" h="261583">
                  <a:moveTo>
                    <a:pt x="9027" y="261583"/>
                  </a:moveTo>
                  <a:cubicBezTo>
                    <a:pt x="42615" y="160820"/>
                    <a:pt x="0" y="253356"/>
                    <a:pt x="78038" y="175318"/>
                  </a:cubicBezTo>
                  <a:cubicBezTo>
                    <a:pt x="92700" y="160656"/>
                    <a:pt x="97882" y="138222"/>
                    <a:pt x="112544" y="123560"/>
                  </a:cubicBezTo>
                  <a:cubicBezTo>
                    <a:pt x="127206" y="108898"/>
                    <a:pt x="145354" y="97475"/>
                    <a:pt x="164302" y="89054"/>
                  </a:cubicBezTo>
                  <a:cubicBezTo>
                    <a:pt x="224859" y="62140"/>
                    <a:pt x="305178" y="42589"/>
                    <a:pt x="371336" y="37296"/>
                  </a:cubicBezTo>
                  <a:cubicBezTo>
                    <a:pt x="480407" y="28570"/>
                    <a:pt x="589872" y="25794"/>
                    <a:pt x="699140" y="20043"/>
                  </a:cubicBezTo>
                  <a:cubicBezTo>
                    <a:pt x="779310" y="0"/>
                    <a:pt x="744439" y="2790"/>
                    <a:pt x="802657" y="27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ound Diagonal Corner Rectangle 29"/>
            <p:cNvSpPr/>
            <p:nvPr/>
          </p:nvSpPr>
          <p:spPr>
            <a:xfrm rot="2612447">
              <a:off x="3414908" y="1890461"/>
              <a:ext cx="561885" cy="40471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16725151">
              <a:off x="3086009" y="1553904"/>
              <a:ext cx="561885" cy="40471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670432" y="4088065"/>
            <a:ext cx="921025" cy="960274"/>
            <a:chOff x="2133600" y="1917084"/>
            <a:chExt cx="921025" cy="960274"/>
          </a:xfrm>
        </p:grpSpPr>
        <p:sp>
          <p:nvSpPr>
            <p:cNvPr id="25" name="Freeform 24"/>
            <p:cNvSpPr/>
            <p:nvPr/>
          </p:nvSpPr>
          <p:spPr>
            <a:xfrm>
              <a:off x="2133600" y="2362200"/>
              <a:ext cx="802657" cy="261583"/>
            </a:xfrm>
            <a:custGeom>
              <a:avLst/>
              <a:gdLst>
                <a:gd name="connsiteX0" fmla="*/ 9027 w 802657"/>
                <a:gd name="connsiteY0" fmla="*/ 261583 h 261583"/>
                <a:gd name="connsiteX1" fmla="*/ 78038 w 802657"/>
                <a:gd name="connsiteY1" fmla="*/ 175318 h 261583"/>
                <a:gd name="connsiteX2" fmla="*/ 112544 w 802657"/>
                <a:gd name="connsiteY2" fmla="*/ 123560 h 261583"/>
                <a:gd name="connsiteX3" fmla="*/ 164302 w 802657"/>
                <a:gd name="connsiteY3" fmla="*/ 89054 h 261583"/>
                <a:gd name="connsiteX4" fmla="*/ 371336 w 802657"/>
                <a:gd name="connsiteY4" fmla="*/ 37296 h 261583"/>
                <a:gd name="connsiteX5" fmla="*/ 699140 w 802657"/>
                <a:gd name="connsiteY5" fmla="*/ 20043 h 261583"/>
                <a:gd name="connsiteX6" fmla="*/ 802657 w 802657"/>
                <a:gd name="connsiteY6" fmla="*/ 2790 h 26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657" h="261583">
                  <a:moveTo>
                    <a:pt x="9027" y="261583"/>
                  </a:moveTo>
                  <a:cubicBezTo>
                    <a:pt x="42615" y="160820"/>
                    <a:pt x="0" y="253356"/>
                    <a:pt x="78038" y="175318"/>
                  </a:cubicBezTo>
                  <a:cubicBezTo>
                    <a:pt x="92700" y="160656"/>
                    <a:pt x="97882" y="138222"/>
                    <a:pt x="112544" y="123560"/>
                  </a:cubicBezTo>
                  <a:cubicBezTo>
                    <a:pt x="127206" y="108898"/>
                    <a:pt x="145354" y="97475"/>
                    <a:pt x="164302" y="89054"/>
                  </a:cubicBezTo>
                  <a:cubicBezTo>
                    <a:pt x="224859" y="62140"/>
                    <a:pt x="305178" y="42589"/>
                    <a:pt x="371336" y="37296"/>
                  </a:cubicBezTo>
                  <a:cubicBezTo>
                    <a:pt x="480407" y="28570"/>
                    <a:pt x="589872" y="25794"/>
                    <a:pt x="699140" y="20043"/>
                  </a:cubicBezTo>
                  <a:cubicBezTo>
                    <a:pt x="779310" y="0"/>
                    <a:pt x="744439" y="2790"/>
                    <a:pt x="802657" y="27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 Diagonal Corner Rectangle 25"/>
            <p:cNvSpPr/>
            <p:nvPr/>
          </p:nvSpPr>
          <p:spPr>
            <a:xfrm rot="18900000">
              <a:off x="2492740" y="1917084"/>
              <a:ext cx="561885" cy="40471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6665549">
              <a:off x="2595896" y="2482943"/>
              <a:ext cx="497791" cy="29104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 Diagonal Corner Rectangle 22"/>
          <p:cNvSpPr/>
          <p:nvPr/>
        </p:nvSpPr>
        <p:spPr>
          <a:xfrm rot="20321018">
            <a:off x="5330833" y="4700543"/>
            <a:ext cx="561885" cy="40471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
            <a:extLst>
              <a:ext uri="{FF2B5EF4-FFF2-40B4-BE49-F238E27FC236}">
                <a16:creationId xmlns:a16="http://schemas.microsoft.com/office/drawing/2014/main" id="{33CDEF1D-E411-4C3C-BE39-D698EE51CD14}"/>
              </a:ext>
            </a:extLst>
          </p:cNvPr>
          <p:cNvGrpSpPr/>
          <p:nvPr/>
        </p:nvGrpSpPr>
        <p:grpSpPr>
          <a:xfrm>
            <a:off x="1080654" y="4217276"/>
            <a:ext cx="2031972" cy="2301261"/>
            <a:chOff x="71718" y="1120588"/>
            <a:chExt cx="3070535" cy="4572000"/>
          </a:xfrm>
        </p:grpSpPr>
        <p:grpSp>
          <p:nvGrpSpPr>
            <p:cNvPr id="34" name="Group 13">
              <a:extLst>
                <a:ext uri="{FF2B5EF4-FFF2-40B4-BE49-F238E27FC236}">
                  <a16:creationId xmlns:a16="http://schemas.microsoft.com/office/drawing/2014/main" id="{042B46A8-7F7B-4B42-8493-56293CD67079}"/>
                </a:ext>
              </a:extLst>
            </p:cNvPr>
            <p:cNvGrpSpPr/>
            <p:nvPr/>
          </p:nvGrpSpPr>
          <p:grpSpPr>
            <a:xfrm>
              <a:off x="71718" y="1120588"/>
              <a:ext cx="3048000" cy="4572000"/>
              <a:chOff x="838200" y="1066800"/>
              <a:chExt cx="2438400" cy="3352800"/>
            </a:xfrm>
          </p:grpSpPr>
          <p:sp>
            <p:nvSpPr>
              <p:cNvPr id="36" name="Rounded Rectangle 61">
                <a:extLst>
                  <a:ext uri="{FF2B5EF4-FFF2-40B4-BE49-F238E27FC236}">
                    <a16:creationId xmlns:a16="http://schemas.microsoft.com/office/drawing/2014/main" id="{70BEF4F1-1440-41A0-916F-053BEB0B37E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
                <a:extLst>
                  <a:ext uri="{FF2B5EF4-FFF2-40B4-BE49-F238E27FC236}">
                    <a16:creationId xmlns:a16="http://schemas.microsoft.com/office/drawing/2014/main" id="{1D88B36C-BAC9-4243-8009-70A941BE7DD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
                <a:extLst>
                  <a:ext uri="{FF2B5EF4-FFF2-40B4-BE49-F238E27FC236}">
                    <a16:creationId xmlns:a16="http://schemas.microsoft.com/office/drawing/2014/main" id="{CC1E1A92-77B9-4D09-A2A2-486C9BDF9C0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
                <a:extLst>
                  <a:ext uri="{FF2B5EF4-FFF2-40B4-BE49-F238E27FC236}">
                    <a16:creationId xmlns:a16="http://schemas.microsoft.com/office/drawing/2014/main" id="{DD72A4EC-A76F-43C9-8F36-FD2E27331D6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5">
                <a:extLst>
                  <a:ext uri="{FF2B5EF4-FFF2-40B4-BE49-F238E27FC236}">
                    <a16:creationId xmlns:a16="http://schemas.microsoft.com/office/drawing/2014/main" id="{0499F3BD-11D1-4778-A5A3-7FAA11F1A89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6">
                <a:extLst>
                  <a:ext uri="{FF2B5EF4-FFF2-40B4-BE49-F238E27FC236}">
                    <a16:creationId xmlns:a16="http://schemas.microsoft.com/office/drawing/2014/main" id="{4404A0E2-B0B6-416C-9864-DCACA5186EB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7">
                <a:extLst>
                  <a:ext uri="{FF2B5EF4-FFF2-40B4-BE49-F238E27FC236}">
                    <a16:creationId xmlns:a16="http://schemas.microsoft.com/office/drawing/2014/main" id="{8D7575D9-C285-4662-B467-569E0A9DE34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Plaque 8">
                <a:extLst>
                  <a:ext uri="{FF2B5EF4-FFF2-40B4-BE49-F238E27FC236}">
                    <a16:creationId xmlns:a16="http://schemas.microsoft.com/office/drawing/2014/main" id="{69858FE7-2ECF-4A07-96E7-37711A994C4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9">
                <a:extLst>
                  <a:ext uri="{FF2B5EF4-FFF2-40B4-BE49-F238E27FC236}">
                    <a16:creationId xmlns:a16="http://schemas.microsoft.com/office/drawing/2014/main" id="{875E1ACE-2CF1-476F-BDC6-F62298290C0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10">
                <a:extLst>
                  <a:ext uri="{FF2B5EF4-FFF2-40B4-BE49-F238E27FC236}">
                    <a16:creationId xmlns:a16="http://schemas.microsoft.com/office/drawing/2014/main" id="{0715A036-11BD-4637-AA1B-9A94E9DEAE6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5099615E-7960-44A8-BD6D-8F5F71AB10EA}"/>
                </a:ext>
              </a:extLst>
            </p:cNvPr>
            <p:cNvSpPr txBox="1"/>
            <p:nvPr/>
          </p:nvSpPr>
          <p:spPr>
            <a:xfrm>
              <a:off x="856810" y="1254182"/>
              <a:ext cx="2285443" cy="4096856"/>
            </a:xfrm>
            <a:prstGeom prst="rect">
              <a:avLst/>
            </a:prstGeom>
            <a:noFill/>
          </p:spPr>
          <p:txBody>
            <a:bodyPr wrap="square" rtlCol="0">
              <a:spAutoFit/>
            </a:bodyPr>
            <a:lstStyle/>
            <a:p>
              <a:pPr algn="ctr"/>
              <a:r>
                <a:rPr lang="en-US" sz="1600" b="1" dirty="0"/>
                <a:t>If we give place in our hearts for Jesus Christ and His gospel, then our testimony of Him will begin to grow.</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02840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par>
                                <p:cTn id="28" presetID="9" presetClass="exit" presetSubtype="0" fill="hold" grpId="1" nodeType="withEffect">
                                  <p:stCondLst>
                                    <p:cond delay="0"/>
                                  </p:stCondLst>
                                  <p:childTnLst>
                                    <p:animEffect transition="out" filter="dissolve">
                                      <p:cBhvr>
                                        <p:cTn id="29" dur="2000"/>
                                        <p:tgtEl>
                                          <p:spTgt spid="23"/>
                                        </p:tgtEl>
                                      </p:cBhvr>
                                    </p:animEffect>
                                    <p:set>
                                      <p:cBhvr>
                                        <p:cTn id="30" dur="1" fill="hold">
                                          <p:stCondLst>
                                            <p:cond delay="1999"/>
                                          </p:stCondLst>
                                        </p:cTn>
                                        <p:tgtEl>
                                          <p:spTgt spid="23"/>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2000"/>
                                        <p:tgtEl>
                                          <p:spTgt spid="24"/>
                                        </p:tgtEl>
                                      </p:cBhvr>
                                    </p:animEffect>
                                    <p:set>
                                      <p:cBhvr>
                                        <p:cTn id="33" dur="1" fill="hold">
                                          <p:stCondLst>
                                            <p:cond delay="1999"/>
                                          </p:stCondLst>
                                        </p:cTn>
                                        <p:tgtEl>
                                          <p:spTgt spid="24"/>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2000"/>
                                        <p:tgtEl>
                                          <p:spTgt spid="28"/>
                                        </p:tgtEl>
                                      </p:cBhvr>
                                    </p:animEffect>
                                    <p:set>
                                      <p:cBhvr>
                                        <p:cTn id="36" dur="1" fill="hold">
                                          <p:stCondLst>
                                            <p:cond delay="1999"/>
                                          </p:stCondLst>
                                        </p:cTn>
                                        <p:tgtEl>
                                          <p:spTgt spid="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E4171-8D54-4A2A-B36D-F933D0CFED19}"/>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2019" y="0"/>
            <a:ext cx="11823403" cy="830997"/>
          </a:xfrm>
          <a:prstGeom prst="rect">
            <a:avLst/>
          </a:prstGeom>
          <a:noFill/>
        </p:spPr>
        <p:txBody>
          <a:bodyPr wrap="square" rtlCol="0">
            <a:spAutoFit/>
          </a:bodyPr>
          <a:lstStyle/>
          <a:p>
            <a:pPr algn="ctr"/>
            <a:r>
              <a:rPr lang="en-US" sz="4800" dirty="0">
                <a:solidFill>
                  <a:schemeClr val="bg1"/>
                </a:solidFill>
                <a:latin typeface="Gabriola" pitchFamily="82" charset="0"/>
              </a:rPr>
              <a:t>Who Has Exercised Their Faith?</a:t>
            </a:r>
          </a:p>
        </p:txBody>
      </p:sp>
      <p:sp>
        <p:nvSpPr>
          <p:cNvPr id="9" name="TextBox 8"/>
          <p:cNvSpPr txBox="1"/>
          <p:nvPr/>
        </p:nvSpPr>
        <p:spPr>
          <a:xfrm>
            <a:off x="748146" y="1177290"/>
            <a:ext cx="6844145" cy="5170646"/>
          </a:xfrm>
          <a:prstGeom prst="rect">
            <a:avLst/>
          </a:prstGeom>
          <a:noFill/>
        </p:spPr>
        <p:txBody>
          <a:bodyPr wrap="square" rtlCol="0">
            <a:spAutoFit/>
          </a:bodyPr>
          <a:lstStyle/>
          <a:p>
            <a:pPr fontAlgn="base"/>
            <a:r>
              <a:rPr lang="en-US" sz="2400" dirty="0">
                <a:solidFill>
                  <a:schemeClr val="bg1"/>
                </a:solidFill>
              </a:rPr>
              <a:t>1. A young woman wants physical evidence that the Book of Mormon is true before she will believe it.</a:t>
            </a:r>
          </a:p>
          <a:p>
            <a:pPr fontAlgn="base"/>
            <a:endParaRPr lang="en-US" sz="2400" dirty="0">
              <a:solidFill>
                <a:schemeClr val="bg1"/>
              </a:solidFill>
            </a:endParaRPr>
          </a:p>
          <a:p>
            <a:pPr fontAlgn="base"/>
            <a:r>
              <a:rPr lang="en-US" sz="2400" dirty="0">
                <a:solidFill>
                  <a:schemeClr val="bg1"/>
                </a:solidFill>
              </a:rPr>
              <a:t>2. A young man hears that all worthy young men should serve a full-time mission. Though his family is poor, he is determined to serve and make preparations to serve.</a:t>
            </a:r>
          </a:p>
          <a:p>
            <a:pPr fontAlgn="base"/>
            <a:endParaRPr lang="en-US" sz="2400" dirty="0">
              <a:solidFill>
                <a:schemeClr val="bg1"/>
              </a:solidFill>
            </a:endParaRPr>
          </a:p>
          <a:p>
            <a:pPr fontAlgn="base"/>
            <a:r>
              <a:rPr lang="en-US" sz="2400" dirty="0">
                <a:solidFill>
                  <a:schemeClr val="bg1"/>
                </a:solidFill>
              </a:rPr>
              <a:t>3. A young woman wants to become clean from her sins through the Atonement of Jesus Christ. She knows she needs to confess some transgressions to her bishop in order to fully repent. She makes an appointment to see her bishop</a:t>
            </a:r>
          </a:p>
          <a:p>
            <a:pPr fontAlgn="base"/>
            <a:endParaRPr lang="en-US" dirty="0">
              <a:solidFill>
                <a:schemeClr val="bg1"/>
              </a:solidFill>
            </a:endParaRPr>
          </a:p>
        </p:txBody>
      </p:sp>
      <p:pic>
        <p:nvPicPr>
          <p:cNvPr id="6" name="Picture 5">
            <a:extLst>
              <a:ext uri="{FF2B5EF4-FFF2-40B4-BE49-F238E27FC236}">
                <a16:creationId xmlns:a16="http://schemas.microsoft.com/office/drawing/2014/main" id="{7308AF3B-D3D7-4182-A75D-2ADEC9534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351" y="2242902"/>
            <a:ext cx="2341498" cy="1757598"/>
          </a:xfrm>
          <a:prstGeom prst="rect">
            <a:avLst/>
          </a:prstGeom>
        </p:spPr>
      </p:pic>
      <p:pic>
        <p:nvPicPr>
          <p:cNvPr id="13" name="Picture 12">
            <a:extLst>
              <a:ext uri="{FF2B5EF4-FFF2-40B4-BE49-F238E27FC236}">
                <a16:creationId xmlns:a16="http://schemas.microsoft.com/office/drawing/2014/main" id="{6B3ABC9F-709A-4727-B4BA-EA9D0B3A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282" y="1067234"/>
            <a:ext cx="1547812" cy="1547812"/>
          </a:xfrm>
          <a:prstGeom prst="rect">
            <a:avLst/>
          </a:prstGeom>
        </p:spPr>
      </p:pic>
      <p:pic>
        <p:nvPicPr>
          <p:cNvPr id="15" name="Picture 14">
            <a:extLst>
              <a:ext uri="{FF2B5EF4-FFF2-40B4-BE49-F238E27FC236}">
                <a16:creationId xmlns:a16="http://schemas.microsoft.com/office/drawing/2014/main" id="{E2C75509-FD01-4340-9F15-8D13AE989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524" y="4171950"/>
            <a:ext cx="1643698" cy="2332759"/>
          </a:xfrm>
          <a:prstGeom prst="rect">
            <a:avLst/>
          </a:prstGeom>
        </p:spPr>
      </p:pic>
    </p:spTree>
    <p:extLst>
      <p:ext uri="{BB962C8B-B14F-4D97-AF65-F5344CB8AC3E}">
        <p14:creationId xmlns:p14="http://schemas.microsoft.com/office/powerpoint/2010/main" val="21154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8EB838-3732-4EC3-B924-21462CFD18CF}"/>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1768" y="197668"/>
            <a:ext cx="8915400"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Joseph Fielding McConkie and Robert L. Millet Doctrinal Commentary on the Book of Mormon Vol. 3 pg. 224-225</a:t>
            </a:r>
          </a:p>
          <a:p>
            <a:endParaRPr lang="en-US" dirty="0">
              <a:solidFill>
                <a:schemeClr val="bg1"/>
              </a:solidFill>
            </a:endParaRPr>
          </a:p>
          <a:p>
            <a:r>
              <a:rPr lang="en-US" dirty="0">
                <a:solidFill>
                  <a:schemeClr val="bg1"/>
                </a:solidFill>
              </a:rPr>
              <a:t>Joseph Smith Lectures on Faith 3:2-5 </a:t>
            </a:r>
          </a:p>
          <a:p>
            <a:endParaRPr lang="en-US" dirty="0">
              <a:solidFill>
                <a:schemeClr val="bg1"/>
              </a:solidFill>
            </a:endParaRPr>
          </a:p>
          <a:p>
            <a:r>
              <a:rPr lang="en-US" dirty="0">
                <a:solidFill>
                  <a:schemeClr val="bg1"/>
                </a:solidFill>
              </a:rPr>
              <a:t>Richard C. </a:t>
            </a:r>
            <a:r>
              <a:rPr lang="en-US" dirty="0" err="1">
                <a:solidFill>
                  <a:schemeClr val="bg1"/>
                </a:solidFill>
              </a:rPr>
              <a:t>Edgley</a:t>
            </a:r>
            <a:r>
              <a:rPr lang="en-US" dirty="0">
                <a:solidFill>
                  <a:schemeClr val="bg1"/>
                </a:solidFill>
              </a:rPr>
              <a:t>, “Faith—the Choice Is Yours,”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31–32</a:t>
            </a:r>
          </a:p>
          <a:p>
            <a:endParaRPr lang="en-US" dirty="0">
              <a:solidFill>
                <a:schemeClr val="bg1"/>
              </a:solidFill>
            </a:endParaRPr>
          </a:p>
          <a:p>
            <a:r>
              <a:rPr lang="en-US" dirty="0">
                <a:solidFill>
                  <a:schemeClr val="bg1"/>
                </a:solidFill>
              </a:rPr>
              <a:t>Student Manual  Religion 121-122 Book of Mormon pg. 300 </a:t>
            </a:r>
          </a:p>
        </p:txBody>
      </p:sp>
      <p:sp>
        <p:nvSpPr>
          <p:cNvPr id="6" name="Footer Placeholder 14">
            <a:extLst>
              <a:ext uri="{FF2B5EF4-FFF2-40B4-BE49-F238E27FC236}">
                <a16:creationId xmlns:a16="http://schemas.microsoft.com/office/drawing/2014/main" id="{ED4E322B-8743-40CD-834B-D6A43B96CD4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8687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06F60E-3039-4582-B788-0DD4F1CE7315}"/>
              </a:ext>
            </a:extLst>
          </p:cNvPr>
          <p:cNvGraphicFramePr>
            <a:graphicFrameLocks noGrp="1"/>
          </p:cNvGraphicFramePr>
          <p:nvPr>
            <p:extLst>
              <p:ext uri="{D42A27DB-BD31-4B8C-83A1-F6EECF244321}">
                <p14:modId xmlns:p14="http://schemas.microsoft.com/office/powerpoint/2010/main" val="180514344"/>
              </p:ext>
            </p:extLst>
          </p:nvPr>
        </p:nvGraphicFramePr>
        <p:xfrm>
          <a:off x="0" y="0"/>
          <a:ext cx="6089073" cy="3408217"/>
        </p:xfrm>
        <a:graphic>
          <a:graphicData uri="http://schemas.openxmlformats.org/drawingml/2006/table">
            <a:tbl>
              <a:tblPr firstRow="1" bandRow="1">
                <a:tableStyleId>{5940675A-B579-460E-94D1-54222C63F5DA}</a:tableStyleId>
              </a:tblPr>
              <a:tblGrid>
                <a:gridCol w="2029691">
                  <a:extLst>
                    <a:ext uri="{9D8B030D-6E8A-4147-A177-3AD203B41FA5}">
                      <a16:colId xmlns:a16="http://schemas.microsoft.com/office/drawing/2014/main" val="769102898"/>
                    </a:ext>
                  </a:extLst>
                </a:gridCol>
                <a:gridCol w="2029691">
                  <a:extLst>
                    <a:ext uri="{9D8B030D-6E8A-4147-A177-3AD203B41FA5}">
                      <a16:colId xmlns:a16="http://schemas.microsoft.com/office/drawing/2014/main" val="1530304611"/>
                    </a:ext>
                  </a:extLst>
                </a:gridCol>
                <a:gridCol w="2029691">
                  <a:extLst>
                    <a:ext uri="{9D8B030D-6E8A-4147-A177-3AD203B41FA5}">
                      <a16:colId xmlns:a16="http://schemas.microsoft.com/office/drawing/2014/main" val="123126868"/>
                    </a:ext>
                  </a:extLst>
                </a:gridCol>
              </a:tblGrid>
              <a:tr h="1295425">
                <a:tc>
                  <a:txBody>
                    <a:bodyPr/>
                    <a:lstStyle/>
                    <a:p>
                      <a:pPr algn="ctr" fontAlgn="b"/>
                      <a:r>
                        <a:rPr lang="en-US" sz="1600" b="1" i="0" cap="all" dirty="0">
                          <a:solidFill>
                            <a:schemeClr val="tx1"/>
                          </a:solidFill>
                          <a:effectLst/>
                          <a:latin typeface="Lucida Sans" panose="020B0602030504020204" pitchFamily="34" charset="0"/>
                        </a:rPr>
                        <a:t>Experimenting on the word</a:t>
                      </a:r>
                    </a:p>
                    <a:p>
                      <a:pPr algn="ctr" fontAlgn="b"/>
                      <a:endParaRPr lang="en-US" sz="1600"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INSTRUCT US TO DO WITH THE WORD?</a:t>
                      </a:r>
                      <a:endParaRPr lang="en-US" b="0" i="0" cap="all">
                        <a:solidFill>
                          <a:srgbClr val="737373"/>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SAY THE RESULTS WILL BE?</a:t>
                      </a:r>
                      <a:endParaRPr lang="en-US" b="0" i="0" cap="all">
                        <a:solidFill>
                          <a:srgbClr val="737373"/>
                        </a:solidFill>
                        <a:effectLst/>
                        <a:latin typeface="Lucida Sans" panose="020B0602030504020204" pitchFamily="34" charset="0"/>
                      </a:endParaRPr>
                    </a:p>
                  </a:txBody>
                  <a:tcPr marL="95250" marR="95250" marT="66675" marB="66675" anchor="b"/>
                </a:tc>
                <a:extLst>
                  <a:ext uri="{0D108BD9-81ED-4DB2-BD59-A6C34878D82A}">
                    <a16:rowId xmlns:a16="http://schemas.microsoft.com/office/drawing/2014/main" val="1597869766"/>
                  </a:ext>
                </a:extLst>
              </a:tr>
              <a:tr h="1056396">
                <a:tc>
                  <a:txBody>
                    <a:bodyPr/>
                    <a:lstStyle/>
                    <a:p>
                      <a:pPr algn="l" fontAlgn="base"/>
                      <a:r>
                        <a:rPr lang="en-US" dirty="0">
                          <a:effectLst/>
                        </a:rPr>
                        <a:t>Phase 1 </a:t>
                      </a:r>
                    </a:p>
                    <a:p>
                      <a:pPr algn="l" fontAlgn="base"/>
                      <a:r>
                        <a:rPr lang="en-US" dirty="0">
                          <a:effectLst/>
                        </a:rPr>
                        <a:t>(</a:t>
                      </a:r>
                      <a:r>
                        <a:rPr lang="en-US" u="none" strike="noStrike" dirty="0">
                          <a:effectLst/>
                        </a:rPr>
                        <a:t>Alma 32:28–34</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extLst>
                  <a:ext uri="{0D108BD9-81ED-4DB2-BD59-A6C34878D82A}">
                    <a16:rowId xmlns:a16="http://schemas.microsoft.com/office/drawing/2014/main" val="402928750"/>
                  </a:ext>
                </a:extLst>
              </a:tr>
              <a:tr h="1056396">
                <a:tc>
                  <a:txBody>
                    <a:bodyPr/>
                    <a:lstStyle/>
                    <a:p>
                      <a:pPr algn="l" fontAlgn="base"/>
                      <a:r>
                        <a:rPr lang="en-US" dirty="0">
                          <a:effectLst/>
                        </a:rPr>
                        <a:t>Phase 2 </a:t>
                      </a:r>
                    </a:p>
                    <a:p>
                      <a:pPr algn="l" fontAlgn="base"/>
                      <a:r>
                        <a:rPr lang="en-US" dirty="0">
                          <a:effectLst/>
                        </a:rPr>
                        <a:t>(</a:t>
                      </a:r>
                      <a:r>
                        <a:rPr lang="en-US" u="none" strike="noStrike" dirty="0">
                          <a:effectLst/>
                        </a:rPr>
                        <a:t>Alma 32:37–43</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dirty="0">
                          <a:effectLst/>
                        </a:rPr>
                        <a:t> </a:t>
                      </a:r>
                      <a:endParaRPr lang="en-US" dirty="0">
                        <a:solidFill>
                          <a:srgbClr val="434444"/>
                        </a:solidFill>
                        <a:effectLst/>
                      </a:endParaRPr>
                    </a:p>
                  </a:txBody>
                  <a:tcPr marL="95250" marR="95250" marT="66675" marB="66675" anchor="ctr"/>
                </a:tc>
                <a:extLst>
                  <a:ext uri="{0D108BD9-81ED-4DB2-BD59-A6C34878D82A}">
                    <a16:rowId xmlns:a16="http://schemas.microsoft.com/office/drawing/2014/main" val="2060683559"/>
                  </a:ext>
                </a:extLst>
              </a:tr>
            </a:tbl>
          </a:graphicData>
        </a:graphic>
      </p:graphicFrame>
      <p:graphicFrame>
        <p:nvGraphicFramePr>
          <p:cNvPr id="3" name="Table 2">
            <a:extLst>
              <a:ext uri="{FF2B5EF4-FFF2-40B4-BE49-F238E27FC236}">
                <a16:creationId xmlns:a16="http://schemas.microsoft.com/office/drawing/2014/main" id="{131D1D71-E343-4336-B17C-693241F19B1B}"/>
              </a:ext>
            </a:extLst>
          </p:cNvPr>
          <p:cNvGraphicFramePr>
            <a:graphicFrameLocks noGrp="1"/>
          </p:cNvGraphicFramePr>
          <p:nvPr>
            <p:extLst>
              <p:ext uri="{D42A27DB-BD31-4B8C-83A1-F6EECF244321}">
                <p14:modId xmlns:p14="http://schemas.microsoft.com/office/powerpoint/2010/main" val="4135144704"/>
              </p:ext>
            </p:extLst>
          </p:nvPr>
        </p:nvGraphicFramePr>
        <p:xfrm>
          <a:off x="6102927" y="0"/>
          <a:ext cx="6089073" cy="3408217"/>
        </p:xfrm>
        <a:graphic>
          <a:graphicData uri="http://schemas.openxmlformats.org/drawingml/2006/table">
            <a:tbl>
              <a:tblPr firstRow="1" bandRow="1">
                <a:tableStyleId>{5940675A-B579-460E-94D1-54222C63F5DA}</a:tableStyleId>
              </a:tblPr>
              <a:tblGrid>
                <a:gridCol w="2029691">
                  <a:extLst>
                    <a:ext uri="{9D8B030D-6E8A-4147-A177-3AD203B41FA5}">
                      <a16:colId xmlns:a16="http://schemas.microsoft.com/office/drawing/2014/main" val="769102898"/>
                    </a:ext>
                  </a:extLst>
                </a:gridCol>
                <a:gridCol w="2029691">
                  <a:extLst>
                    <a:ext uri="{9D8B030D-6E8A-4147-A177-3AD203B41FA5}">
                      <a16:colId xmlns:a16="http://schemas.microsoft.com/office/drawing/2014/main" val="1530304611"/>
                    </a:ext>
                  </a:extLst>
                </a:gridCol>
                <a:gridCol w="2029691">
                  <a:extLst>
                    <a:ext uri="{9D8B030D-6E8A-4147-A177-3AD203B41FA5}">
                      <a16:colId xmlns:a16="http://schemas.microsoft.com/office/drawing/2014/main" val="123126868"/>
                    </a:ext>
                  </a:extLst>
                </a:gridCol>
              </a:tblGrid>
              <a:tr h="1295425">
                <a:tc>
                  <a:txBody>
                    <a:bodyPr/>
                    <a:lstStyle/>
                    <a:p>
                      <a:pPr algn="ctr" fontAlgn="b"/>
                      <a:r>
                        <a:rPr lang="en-US" sz="1600" b="1" i="0" cap="all" dirty="0">
                          <a:solidFill>
                            <a:schemeClr val="tx1"/>
                          </a:solidFill>
                          <a:effectLst/>
                          <a:latin typeface="Lucida Sans" panose="020B0602030504020204" pitchFamily="34" charset="0"/>
                        </a:rPr>
                        <a:t>Experimenting on the word</a:t>
                      </a:r>
                    </a:p>
                    <a:p>
                      <a:pPr algn="ctr" fontAlgn="b"/>
                      <a:endParaRPr lang="en-US" sz="1600"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INSTRUCT US TO DO WITH THE WORD?</a:t>
                      </a:r>
                      <a:endParaRPr lang="en-US" b="0" i="0" cap="all">
                        <a:solidFill>
                          <a:srgbClr val="737373"/>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SAY THE RESULTS WILL BE?</a:t>
                      </a:r>
                      <a:endParaRPr lang="en-US" b="0" i="0" cap="all">
                        <a:solidFill>
                          <a:srgbClr val="737373"/>
                        </a:solidFill>
                        <a:effectLst/>
                        <a:latin typeface="Lucida Sans" panose="020B0602030504020204" pitchFamily="34" charset="0"/>
                      </a:endParaRPr>
                    </a:p>
                  </a:txBody>
                  <a:tcPr marL="95250" marR="95250" marT="66675" marB="66675" anchor="b"/>
                </a:tc>
                <a:extLst>
                  <a:ext uri="{0D108BD9-81ED-4DB2-BD59-A6C34878D82A}">
                    <a16:rowId xmlns:a16="http://schemas.microsoft.com/office/drawing/2014/main" val="1597869766"/>
                  </a:ext>
                </a:extLst>
              </a:tr>
              <a:tr h="1056396">
                <a:tc>
                  <a:txBody>
                    <a:bodyPr/>
                    <a:lstStyle/>
                    <a:p>
                      <a:pPr algn="l" fontAlgn="base"/>
                      <a:r>
                        <a:rPr lang="en-US" dirty="0">
                          <a:effectLst/>
                        </a:rPr>
                        <a:t>Phase 1 </a:t>
                      </a:r>
                    </a:p>
                    <a:p>
                      <a:pPr algn="l" fontAlgn="base"/>
                      <a:r>
                        <a:rPr lang="en-US" dirty="0">
                          <a:effectLst/>
                        </a:rPr>
                        <a:t>(</a:t>
                      </a:r>
                      <a:r>
                        <a:rPr lang="en-US" u="none" strike="noStrike" dirty="0">
                          <a:effectLst/>
                        </a:rPr>
                        <a:t>Alma 32:28–34</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extLst>
                  <a:ext uri="{0D108BD9-81ED-4DB2-BD59-A6C34878D82A}">
                    <a16:rowId xmlns:a16="http://schemas.microsoft.com/office/drawing/2014/main" val="402928750"/>
                  </a:ext>
                </a:extLst>
              </a:tr>
              <a:tr h="1056396">
                <a:tc>
                  <a:txBody>
                    <a:bodyPr/>
                    <a:lstStyle/>
                    <a:p>
                      <a:pPr algn="l" fontAlgn="base"/>
                      <a:r>
                        <a:rPr lang="en-US" dirty="0">
                          <a:effectLst/>
                        </a:rPr>
                        <a:t>Phase 2 </a:t>
                      </a:r>
                    </a:p>
                    <a:p>
                      <a:pPr algn="l" fontAlgn="base"/>
                      <a:r>
                        <a:rPr lang="en-US" dirty="0">
                          <a:effectLst/>
                        </a:rPr>
                        <a:t>(</a:t>
                      </a:r>
                      <a:r>
                        <a:rPr lang="en-US" u="none" strike="noStrike" dirty="0">
                          <a:effectLst/>
                        </a:rPr>
                        <a:t>Alma 32:37–43</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dirty="0">
                          <a:effectLst/>
                        </a:rPr>
                        <a:t> </a:t>
                      </a:r>
                      <a:endParaRPr lang="en-US" dirty="0">
                        <a:solidFill>
                          <a:srgbClr val="434444"/>
                        </a:solidFill>
                        <a:effectLst/>
                      </a:endParaRPr>
                    </a:p>
                  </a:txBody>
                  <a:tcPr marL="95250" marR="95250" marT="66675" marB="66675" anchor="ctr"/>
                </a:tc>
                <a:extLst>
                  <a:ext uri="{0D108BD9-81ED-4DB2-BD59-A6C34878D82A}">
                    <a16:rowId xmlns:a16="http://schemas.microsoft.com/office/drawing/2014/main" val="2060683559"/>
                  </a:ext>
                </a:extLst>
              </a:tr>
            </a:tbl>
          </a:graphicData>
        </a:graphic>
      </p:graphicFrame>
      <p:graphicFrame>
        <p:nvGraphicFramePr>
          <p:cNvPr id="4" name="Table 3">
            <a:extLst>
              <a:ext uri="{FF2B5EF4-FFF2-40B4-BE49-F238E27FC236}">
                <a16:creationId xmlns:a16="http://schemas.microsoft.com/office/drawing/2014/main" id="{5E2CFDD5-D916-4E8D-8D0E-0CE8109E797E}"/>
              </a:ext>
            </a:extLst>
          </p:cNvPr>
          <p:cNvGraphicFramePr>
            <a:graphicFrameLocks noGrp="1"/>
          </p:cNvGraphicFramePr>
          <p:nvPr>
            <p:extLst>
              <p:ext uri="{D42A27DB-BD31-4B8C-83A1-F6EECF244321}">
                <p14:modId xmlns:p14="http://schemas.microsoft.com/office/powerpoint/2010/main" val="1069442838"/>
              </p:ext>
            </p:extLst>
          </p:nvPr>
        </p:nvGraphicFramePr>
        <p:xfrm>
          <a:off x="0" y="3449783"/>
          <a:ext cx="6089073" cy="3408217"/>
        </p:xfrm>
        <a:graphic>
          <a:graphicData uri="http://schemas.openxmlformats.org/drawingml/2006/table">
            <a:tbl>
              <a:tblPr firstRow="1" bandRow="1">
                <a:tableStyleId>{5940675A-B579-460E-94D1-54222C63F5DA}</a:tableStyleId>
              </a:tblPr>
              <a:tblGrid>
                <a:gridCol w="2029691">
                  <a:extLst>
                    <a:ext uri="{9D8B030D-6E8A-4147-A177-3AD203B41FA5}">
                      <a16:colId xmlns:a16="http://schemas.microsoft.com/office/drawing/2014/main" val="769102898"/>
                    </a:ext>
                  </a:extLst>
                </a:gridCol>
                <a:gridCol w="2029691">
                  <a:extLst>
                    <a:ext uri="{9D8B030D-6E8A-4147-A177-3AD203B41FA5}">
                      <a16:colId xmlns:a16="http://schemas.microsoft.com/office/drawing/2014/main" val="1530304611"/>
                    </a:ext>
                  </a:extLst>
                </a:gridCol>
                <a:gridCol w="2029691">
                  <a:extLst>
                    <a:ext uri="{9D8B030D-6E8A-4147-A177-3AD203B41FA5}">
                      <a16:colId xmlns:a16="http://schemas.microsoft.com/office/drawing/2014/main" val="123126868"/>
                    </a:ext>
                  </a:extLst>
                </a:gridCol>
              </a:tblGrid>
              <a:tr h="1295425">
                <a:tc>
                  <a:txBody>
                    <a:bodyPr/>
                    <a:lstStyle/>
                    <a:p>
                      <a:pPr algn="ctr" fontAlgn="b"/>
                      <a:r>
                        <a:rPr lang="en-US" sz="1600" b="1" i="0" cap="all" dirty="0">
                          <a:solidFill>
                            <a:schemeClr val="tx1"/>
                          </a:solidFill>
                          <a:effectLst/>
                          <a:latin typeface="Lucida Sans" panose="020B0602030504020204" pitchFamily="34" charset="0"/>
                        </a:rPr>
                        <a:t>Experimenting on the word</a:t>
                      </a:r>
                    </a:p>
                    <a:p>
                      <a:pPr algn="ctr" fontAlgn="b"/>
                      <a:endParaRPr lang="en-US" sz="1600"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INSTRUCT US TO DO WITH THE WORD?</a:t>
                      </a:r>
                      <a:endParaRPr lang="en-US" b="0" i="0" cap="all">
                        <a:solidFill>
                          <a:srgbClr val="737373"/>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SAY THE RESULTS WILL BE?</a:t>
                      </a:r>
                      <a:endParaRPr lang="en-US" b="0" i="0" cap="all">
                        <a:solidFill>
                          <a:srgbClr val="737373"/>
                        </a:solidFill>
                        <a:effectLst/>
                        <a:latin typeface="Lucida Sans" panose="020B0602030504020204" pitchFamily="34" charset="0"/>
                      </a:endParaRPr>
                    </a:p>
                  </a:txBody>
                  <a:tcPr marL="95250" marR="95250" marT="66675" marB="66675" anchor="b"/>
                </a:tc>
                <a:extLst>
                  <a:ext uri="{0D108BD9-81ED-4DB2-BD59-A6C34878D82A}">
                    <a16:rowId xmlns:a16="http://schemas.microsoft.com/office/drawing/2014/main" val="1597869766"/>
                  </a:ext>
                </a:extLst>
              </a:tr>
              <a:tr h="1056396">
                <a:tc>
                  <a:txBody>
                    <a:bodyPr/>
                    <a:lstStyle/>
                    <a:p>
                      <a:pPr algn="l" fontAlgn="base"/>
                      <a:r>
                        <a:rPr lang="en-US" dirty="0">
                          <a:effectLst/>
                        </a:rPr>
                        <a:t>Phase 1 </a:t>
                      </a:r>
                    </a:p>
                    <a:p>
                      <a:pPr algn="l" fontAlgn="base"/>
                      <a:r>
                        <a:rPr lang="en-US" dirty="0">
                          <a:effectLst/>
                        </a:rPr>
                        <a:t>(</a:t>
                      </a:r>
                      <a:r>
                        <a:rPr lang="en-US" u="none" strike="noStrike" dirty="0">
                          <a:effectLst/>
                        </a:rPr>
                        <a:t>Alma 32:28–34</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extLst>
                  <a:ext uri="{0D108BD9-81ED-4DB2-BD59-A6C34878D82A}">
                    <a16:rowId xmlns:a16="http://schemas.microsoft.com/office/drawing/2014/main" val="402928750"/>
                  </a:ext>
                </a:extLst>
              </a:tr>
              <a:tr h="1056396">
                <a:tc>
                  <a:txBody>
                    <a:bodyPr/>
                    <a:lstStyle/>
                    <a:p>
                      <a:pPr algn="l" fontAlgn="base"/>
                      <a:r>
                        <a:rPr lang="en-US" dirty="0">
                          <a:effectLst/>
                        </a:rPr>
                        <a:t>Phase 2 </a:t>
                      </a:r>
                    </a:p>
                    <a:p>
                      <a:pPr algn="l" fontAlgn="base"/>
                      <a:r>
                        <a:rPr lang="en-US" dirty="0">
                          <a:effectLst/>
                        </a:rPr>
                        <a:t>(</a:t>
                      </a:r>
                      <a:r>
                        <a:rPr lang="en-US" u="none" strike="noStrike" dirty="0">
                          <a:effectLst/>
                        </a:rPr>
                        <a:t>Alma 32:37–43</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dirty="0">
                          <a:effectLst/>
                        </a:rPr>
                        <a:t> </a:t>
                      </a:r>
                      <a:endParaRPr lang="en-US" dirty="0">
                        <a:solidFill>
                          <a:srgbClr val="434444"/>
                        </a:solidFill>
                        <a:effectLst/>
                      </a:endParaRPr>
                    </a:p>
                  </a:txBody>
                  <a:tcPr marL="95250" marR="95250" marT="66675" marB="66675" anchor="ctr"/>
                </a:tc>
                <a:extLst>
                  <a:ext uri="{0D108BD9-81ED-4DB2-BD59-A6C34878D82A}">
                    <a16:rowId xmlns:a16="http://schemas.microsoft.com/office/drawing/2014/main" val="2060683559"/>
                  </a:ext>
                </a:extLst>
              </a:tr>
            </a:tbl>
          </a:graphicData>
        </a:graphic>
      </p:graphicFrame>
      <p:graphicFrame>
        <p:nvGraphicFramePr>
          <p:cNvPr id="5" name="Table 4">
            <a:extLst>
              <a:ext uri="{FF2B5EF4-FFF2-40B4-BE49-F238E27FC236}">
                <a16:creationId xmlns:a16="http://schemas.microsoft.com/office/drawing/2014/main" id="{9C8900B3-AF4F-4F8C-AD12-906BEC8ABE0D}"/>
              </a:ext>
            </a:extLst>
          </p:cNvPr>
          <p:cNvGraphicFramePr>
            <a:graphicFrameLocks noGrp="1"/>
          </p:cNvGraphicFramePr>
          <p:nvPr>
            <p:extLst>
              <p:ext uri="{D42A27DB-BD31-4B8C-83A1-F6EECF244321}">
                <p14:modId xmlns:p14="http://schemas.microsoft.com/office/powerpoint/2010/main" val="1098104635"/>
              </p:ext>
            </p:extLst>
          </p:nvPr>
        </p:nvGraphicFramePr>
        <p:xfrm>
          <a:off x="6102927" y="3449783"/>
          <a:ext cx="6089073" cy="3408217"/>
        </p:xfrm>
        <a:graphic>
          <a:graphicData uri="http://schemas.openxmlformats.org/drawingml/2006/table">
            <a:tbl>
              <a:tblPr firstRow="1" bandRow="1">
                <a:tableStyleId>{5940675A-B579-460E-94D1-54222C63F5DA}</a:tableStyleId>
              </a:tblPr>
              <a:tblGrid>
                <a:gridCol w="2029691">
                  <a:extLst>
                    <a:ext uri="{9D8B030D-6E8A-4147-A177-3AD203B41FA5}">
                      <a16:colId xmlns:a16="http://schemas.microsoft.com/office/drawing/2014/main" val="769102898"/>
                    </a:ext>
                  </a:extLst>
                </a:gridCol>
                <a:gridCol w="2029691">
                  <a:extLst>
                    <a:ext uri="{9D8B030D-6E8A-4147-A177-3AD203B41FA5}">
                      <a16:colId xmlns:a16="http://schemas.microsoft.com/office/drawing/2014/main" val="1530304611"/>
                    </a:ext>
                  </a:extLst>
                </a:gridCol>
                <a:gridCol w="2029691">
                  <a:extLst>
                    <a:ext uri="{9D8B030D-6E8A-4147-A177-3AD203B41FA5}">
                      <a16:colId xmlns:a16="http://schemas.microsoft.com/office/drawing/2014/main" val="123126868"/>
                    </a:ext>
                  </a:extLst>
                </a:gridCol>
              </a:tblGrid>
              <a:tr h="1295425">
                <a:tc>
                  <a:txBody>
                    <a:bodyPr/>
                    <a:lstStyle/>
                    <a:p>
                      <a:pPr algn="ctr" fontAlgn="b"/>
                      <a:r>
                        <a:rPr lang="en-US" sz="1600" b="1" i="0" cap="all" dirty="0">
                          <a:solidFill>
                            <a:schemeClr val="tx1"/>
                          </a:solidFill>
                          <a:effectLst/>
                          <a:latin typeface="Lucida Sans" panose="020B0602030504020204" pitchFamily="34" charset="0"/>
                        </a:rPr>
                        <a:t>Experimenting on the word</a:t>
                      </a:r>
                    </a:p>
                    <a:p>
                      <a:pPr algn="ctr" fontAlgn="b"/>
                      <a:endParaRPr lang="en-US" sz="1600"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INSTRUCT US TO DO WITH THE WORD?</a:t>
                      </a:r>
                      <a:endParaRPr lang="en-US" b="0" i="0" cap="all">
                        <a:solidFill>
                          <a:srgbClr val="737373"/>
                        </a:solidFill>
                        <a:effectLst/>
                        <a:latin typeface="Lucida Sans" panose="020B0602030504020204" pitchFamily="34" charset="0"/>
                      </a:endParaRPr>
                    </a:p>
                  </a:txBody>
                  <a:tcPr marL="95250" marR="95250" marT="66675" marB="66675" anchor="b"/>
                </a:tc>
                <a:tc>
                  <a:txBody>
                    <a:bodyPr/>
                    <a:lstStyle/>
                    <a:p>
                      <a:pPr algn="l" fontAlgn="base"/>
                      <a:r>
                        <a:rPr lang="en-US" cap="all">
                          <a:effectLst/>
                        </a:rPr>
                        <a:t>WHAT DID ALMA SAY THE RESULTS WILL BE?</a:t>
                      </a:r>
                      <a:endParaRPr lang="en-US" b="0" i="0" cap="all">
                        <a:solidFill>
                          <a:srgbClr val="737373"/>
                        </a:solidFill>
                        <a:effectLst/>
                        <a:latin typeface="Lucida Sans" panose="020B0602030504020204" pitchFamily="34" charset="0"/>
                      </a:endParaRPr>
                    </a:p>
                  </a:txBody>
                  <a:tcPr marL="95250" marR="95250" marT="66675" marB="66675" anchor="b"/>
                </a:tc>
                <a:extLst>
                  <a:ext uri="{0D108BD9-81ED-4DB2-BD59-A6C34878D82A}">
                    <a16:rowId xmlns:a16="http://schemas.microsoft.com/office/drawing/2014/main" val="1597869766"/>
                  </a:ext>
                </a:extLst>
              </a:tr>
              <a:tr h="1056396">
                <a:tc>
                  <a:txBody>
                    <a:bodyPr/>
                    <a:lstStyle/>
                    <a:p>
                      <a:pPr algn="l" fontAlgn="base"/>
                      <a:r>
                        <a:rPr lang="en-US" dirty="0">
                          <a:effectLst/>
                        </a:rPr>
                        <a:t>Phase 1 </a:t>
                      </a:r>
                    </a:p>
                    <a:p>
                      <a:pPr algn="l" fontAlgn="base"/>
                      <a:r>
                        <a:rPr lang="en-US" dirty="0">
                          <a:effectLst/>
                        </a:rPr>
                        <a:t>(</a:t>
                      </a:r>
                      <a:r>
                        <a:rPr lang="en-US" u="none" strike="noStrike" dirty="0">
                          <a:effectLst/>
                        </a:rPr>
                        <a:t>Alma 32:28–34</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extLst>
                  <a:ext uri="{0D108BD9-81ED-4DB2-BD59-A6C34878D82A}">
                    <a16:rowId xmlns:a16="http://schemas.microsoft.com/office/drawing/2014/main" val="402928750"/>
                  </a:ext>
                </a:extLst>
              </a:tr>
              <a:tr h="1056396">
                <a:tc>
                  <a:txBody>
                    <a:bodyPr/>
                    <a:lstStyle/>
                    <a:p>
                      <a:pPr algn="l" fontAlgn="base"/>
                      <a:r>
                        <a:rPr lang="en-US" dirty="0">
                          <a:effectLst/>
                        </a:rPr>
                        <a:t>Phase 2 </a:t>
                      </a:r>
                    </a:p>
                    <a:p>
                      <a:pPr algn="l" fontAlgn="base"/>
                      <a:r>
                        <a:rPr lang="en-US" dirty="0">
                          <a:effectLst/>
                        </a:rPr>
                        <a:t>(</a:t>
                      </a:r>
                      <a:r>
                        <a:rPr lang="en-US" u="none" strike="noStrike" dirty="0">
                          <a:effectLst/>
                        </a:rPr>
                        <a:t>Alma 32:37–43</a:t>
                      </a:r>
                      <a:r>
                        <a:rPr lang="en-US" dirty="0">
                          <a:effectLst/>
                        </a:rPr>
                        <a:t>)</a:t>
                      </a:r>
                      <a:endParaRPr lang="en-US" dirty="0">
                        <a:solidFill>
                          <a:srgbClr val="434444"/>
                        </a:solidFill>
                        <a:effectLst/>
                      </a:endParaRPr>
                    </a:p>
                  </a:txBody>
                  <a:tcPr marL="95250" marR="95250" marT="66675" marB="66675" anchor="ctr"/>
                </a:tc>
                <a:tc>
                  <a:txBody>
                    <a:bodyPr/>
                    <a:lstStyle/>
                    <a:p>
                      <a:pPr algn="l" fontAlgn="ctr"/>
                      <a:r>
                        <a:rPr lang="en-US">
                          <a:effectLst/>
                        </a:rPr>
                        <a:t> </a:t>
                      </a:r>
                      <a:endParaRPr lang="en-US">
                        <a:solidFill>
                          <a:srgbClr val="434444"/>
                        </a:solidFill>
                        <a:effectLst/>
                      </a:endParaRPr>
                    </a:p>
                  </a:txBody>
                  <a:tcPr marL="95250" marR="95250" marT="66675" marB="66675" anchor="ctr"/>
                </a:tc>
                <a:tc>
                  <a:txBody>
                    <a:bodyPr/>
                    <a:lstStyle/>
                    <a:p>
                      <a:pPr algn="l" fontAlgn="ctr"/>
                      <a:r>
                        <a:rPr lang="en-US" dirty="0">
                          <a:effectLst/>
                        </a:rPr>
                        <a:t> </a:t>
                      </a:r>
                      <a:endParaRPr lang="en-US" dirty="0">
                        <a:solidFill>
                          <a:srgbClr val="434444"/>
                        </a:solidFill>
                        <a:effectLst/>
                      </a:endParaRPr>
                    </a:p>
                  </a:txBody>
                  <a:tcPr marL="95250" marR="95250" marT="66675" marB="66675" anchor="ctr"/>
                </a:tc>
                <a:extLst>
                  <a:ext uri="{0D108BD9-81ED-4DB2-BD59-A6C34878D82A}">
                    <a16:rowId xmlns:a16="http://schemas.microsoft.com/office/drawing/2014/main" val="2060683559"/>
                  </a:ext>
                </a:extLst>
              </a:tr>
            </a:tbl>
          </a:graphicData>
        </a:graphic>
      </p:graphicFrame>
    </p:spTree>
    <p:extLst>
      <p:ext uri="{BB962C8B-B14F-4D97-AF65-F5344CB8AC3E}">
        <p14:creationId xmlns:p14="http://schemas.microsoft.com/office/powerpoint/2010/main" val="262412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8FB94CA7-48DE-4D17-BDB6-12C0D38F1887}"/>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816" y="6488668"/>
            <a:ext cx="3581400" cy="369332"/>
          </a:xfrm>
          <a:prstGeom prst="rect">
            <a:avLst/>
          </a:prstGeom>
          <a:noFill/>
        </p:spPr>
        <p:txBody>
          <a:bodyPr wrap="square" rtlCol="0">
            <a:spAutoFit/>
          </a:bodyPr>
          <a:lstStyle/>
          <a:p>
            <a:r>
              <a:rPr lang="en-US" dirty="0">
                <a:solidFill>
                  <a:schemeClr val="bg1"/>
                </a:solidFill>
              </a:rPr>
              <a:t>Alma 32:1-3</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Poor, and Poor in Spirit</a:t>
            </a:r>
          </a:p>
        </p:txBody>
      </p:sp>
      <p:sp>
        <p:nvSpPr>
          <p:cNvPr id="7" name="TextBox 6"/>
          <p:cNvSpPr txBox="1"/>
          <p:nvPr/>
        </p:nvSpPr>
        <p:spPr>
          <a:xfrm>
            <a:off x="6400800" y="3657601"/>
            <a:ext cx="3581400" cy="646331"/>
          </a:xfrm>
          <a:prstGeom prst="rect">
            <a:avLst/>
          </a:prstGeom>
          <a:noFill/>
        </p:spPr>
        <p:txBody>
          <a:bodyPr wrap="square" rtlCol="0">
            <a:spAutoFit/>
          </a:bodyPr>
          <a:lstStyle/>
          <a:p>
            <a:r>
              <a:rPr lang="en-US" dirty="0">
                <a:solidFill>
                  <a:schemeClr val="bg1"/>
                </a:solidFill>
              </a:rPr>
              <a:t>Dross—The scum thrown off in the smelting process</a:t>
            </a:r>
          </a:p>
        </p:txBody>
      </p:sp>
      <p:sp>
        <p:nvSpPr>
          <p:cNvPr id="9" name="TextBox 8"/>
          <p:cNvSpPr txBox="1"/>
          <p:nvPr/>
        </p:nvSpPr>
        <p:spPr>
          <a:xfrm>
            <a:off x="2209800" y="1524000"/>
            <a:ext cx="3581400" cy="1477328"/>
          </a:xfrm>
          <a:prstGeom prst="rect">
            <a:avLst/>
          </a:prstGeom>
          <a:noFill/>
        </p:spPr>
        <p:txBody>
          <a:bodyPr wrap="square" rtlCol="0">
            <a:spAutoFit/>
          </a:bodyPr>
          <a:lstStyle/>
          <a:p>
            <a:r>
              <a:rPr lang="en-US" dirty="0">
                <a:solidFill>
                  <a:schemeClr val="bg1"/>
                </a:solidFill>
              </a:rPr>
              <a:t>The poor had been cast our of the synagogues because of their apparel</a:t>
            </a:r>
          </a:p>
          <a:p>
            <a:endParaRPr lang="en-US" dirty="0">
              <a:solidFill>
                <a:schemeClr val="bg1"/>
              </a:solidFill>
            </a:endParaRPr>
          </a:p>
          <a:p>
            <a:r>
              <a:rPr lang="en-US" dirty="0">
                <a:solidFill>
                  <a:schemeClr val="bg1"/>
                </a:solidFill>
              </a:rPr>
              <a:t>They could not worship  God…having been esteemed filthy</a:t>
            </a:r>
          </a:p>
        </p:txBody>
      </p:sp>
      <p:sp>
        <p:nvSpPr>
          <p:cNvPr id="8" name="TextBox 7"/>
          <p:cNvSpPr txBox="1"/>
          <p:nvPr/>
        </p:nvSpPr>
        <p:spPr>
          <a:xfrm>
            <a:off x="4495800" y="5029200"/>
            <a:ext cx="5562600" cy="1415772"/>
          </a:xfrm>
          <a:prstGeom prst="rect">
            <a:avLst/>
          </a:prstGeom>
          <a:noFill/>
        </p:spPr>
        <p:txBody>
          <a:bodyPr wrap="square" rtlCol="0">
            <a:spAutoFit/>
          </a:bodyPr>
          <a:lstStyle/>
          <a:p>
            <a:r>
              <a:rPr lang="en-US" sz="3200" dirty="0">
                <a:solidFill>
                  <a:srgbClr val="FFFF00"/>
                </a:solidFill>
              </a:rPr>
              <a:t>However:</a:t>
            </a:r>
          </a:p>
          <a:p>
            <a:endParaRPr lang="en-US" dirty="0">
              <a:solidFill>
                <a:schemeClr val="bg1"/>
              </a:solidFill>
            </a:endParaRPr>
          </a:p>
          <a:p>
            <a:r>
              <a:rPr lang="en-US" dirty="0">
                <a:solidFill>
                  <a:schemeClr val="bg1"/>
                </a:solidFill>
              </a:rPr>
              <a:t>They were in a state ready to receive  to the word of God…a state of humility</a:t>
            </a:r>
          </a:p>
        </p:txBody>
      </p:sp>
      <p:grpSp>
        <p:nvGrpSpPr>
          <p:cNvPr id="79" name="Group 78"/>
          <p:cNvGrpSpPr/>
          <p:nvPr/>
        </p:nvGrpSpPr>
        <p:grpSpPr>
          <a:xfrm>
            <a:off x="1752600" y="3048001"/>
            <a:ext cx="3892432" cy="2027499"/>
            <a:chOff x="4038600" y="3276600"/>
            <a:chExt cx="3892432" cy="2027499"/>
          </a:xfrm>
        </p:grpSpPr>
        <p:grpSp>
          <p:nvGrpSpPr>
            <p:cNvPr id="10" name="Group 60"/>
            <p:cNvGrpSpPr/>
            <p:nvPr/>
          </p:nvGrpSpPr>
          <p:grpSpPr>
            <a:xfrm>
              <a:off x="5486400" y="3276600"/>
              <a:ext cx="821331" cy="1989784"/>
              <a:chOff x="4796444" y="836392"/>
              <a:chExt cx="1380536" cy="3344532"/>
            </a:xfrm>
          </p:grpSpPr>
          <p:sp>
            <p:nvSpPr>
              <p:cNvPr id="11" name="Oval 10"/>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06"/>
            <p:cNvGrpSpPr/>
            <p:nvPr/>
          </p:nvGrpSpPr>
          <p:grpSpPr>
            <a:xfrm>
              <a:off x="7010400" y="3276600"/>
              <a:ext cx="920632" cy="1994703"/>
              <a:chOff x="3581400" y="381000"/>
              <a:chExt cx="2286000" cy="4953000"/>
            </a:xfrm>
          </p:grpSpPr>
          <p:sp>
            <p:nvSpPr>
              <p:cNvPr id="24" name="Cloud 23"/>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31"/>
            <p:cNvGrpSpPr/>
            <p:nvPr/>
          </p:nvGrpSpPr>
          <p:grpSpPr>
            <a:xfrm flipH="1">
              <a:off x="4800600" y="3581400"/>
              <a:ext cx="771378" cy="1722698"/>
              <a:chOff x="3604364" y="381000"/>
              <a:chExt cx="2217821" cy="4953000"/>
            </a:xfrm>
          </p:grpSpPr>
          <p:sp>
            <p:nvSpPr>
              <p:cNvPr id="38" name="Cloud 37"/>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45"/>
            <p:cNvGrpSpPr/>
            <p:nvPr/>
          </p:nvGrpSpPr>
          <p:grpSpPr>
            <a:xfrm>
              <a:off x="4038600" y="3352800"/>
              <a:ext cx="946355" cy="1949369"/>
              <a:chOff x="634635" y="609600"/>
              <a:chExt cx="2404519" cy="4953000"/>
            </a:xfrm>
          </p:grpSpPr>
          <p:sp>
            <p:nvSpPr>
              <p:cNvPr id="52" name="Rounded Rectangle 51"/>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74"/>
            <p:cNvGrpSpPr/>
            <p:nvPr/>
          </p:nvGrpSpPr>
          <p:grpSpPr>
            <a:xfrm>
              <a:off x="6248400" y="3581400"/>
              <a:ext cx="783431" cy="1722699"/>
              <a:chOff x="4114800" y="533400"/>
              <a:chExt cx="2217821" cy="4876800"/>
            </a:xfrm>
          </p:grpSpPr>
          <p:sp>
            <p:nvSpPr>
              <p:cNvPr id="66" name="Oval 65"/>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2751F413-3518-4296-A71C-11E0D2C9C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939" y="1393762"/>
            <a:ext cx="2956663" cy="2215858"/>
          </a:xfrm>
          <a:prstGeom prst="rect">
            <a:avLst/>
          </a:prstGeom>
        </p:spPr>
      </p:pic>
    </p:spTree>
    <p:extLst>
      <p:ext uri="{BB962C8B-B14F-4D97-AF65-F5344CB8AC3E}">
        <p14:creationId xmlns:p14="http://schemas.microsoft.com/office/powerpoint/2010/main" val="19430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79"/>
                                        </p:tgtEl>
                                      </p:cBhvr>
                                    </p:animEffect>
                                    <p:set>
                                      <p:cBhvr>
                                        <p:cTn id="9" dur="1" fill="hold">
                                          <p:stCondLst>
                                            <p:cond delay="999"/>
                                          </p:stCondLst>
                                        </p:cTn>
                                        <p:tgtEl>
                                          <p:spTgt spid="7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38AFDB-DE1D-4D0E-8765-19D4EA43E82C}"/>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0" y="1447800"/>
            <a:ext cx="3581400" cy="2862322"/>
          </a:xfrm>
          <a:prstGeom prst="rect">
            <a:avLst/>
          </a:prstGeom>
          <a:noFill/>
        </p:spPr>
        <p:txBody>
          <a:bodyPr wrap="square" rtlCol="0">
            <a:spAutoFit/>
          </a:bodyPr>
          <a:lstStyle/>
          <a:p>
            <a:r>
              <a:rPr lang="en-US" dirty="0">
                <a:solidFill>
                  <a:schemeClr val="bg1"/>
                </a:solidFill>
              </a:rPr>
              <a:t>“Wherefore, I call upon the weak things of the world, those who are unlearned and despised, to thresh the nations by the power of my Spirit</a:t>
            </a:r>
          </a:p>
          <a:p>
            <a:endParaRPr lang="en-US" dirty="0">
              <a:solidFill>
                <a:schemeClr val="bg1"/>
              </a:solidFill>
            </a:endParaRPr>
          </a:p>
          <a:p>
            <a:r>
              <a:rPr lang="en-US" dirty="0">
                <a:solidFill>
                  <a:schemeClr val="bg1"/>
                </a:solidFill>
              </a:rPr>
              <a:t>And the poor and the meek shall have the gospel preached unto them…”</a:t>
            </a:r>
          </a:p>
          <a:p>
            <a:r>
              <a:rPr lang="en-US" dirty="0">
                <a:solidFill>
                  <a:schemeClr val="bg1"/>
                </a:solidFill>
              </a:rPr>
              <a:t>D&amp;C 35:13, 15  </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A Humble Group</a:t>
            </a:r>
          </a:p>
        </p:txBody>
      </p:sp>
      <p:sp>
        <p:nvSpPr>
          <p:cNvPr id="7" name="TextBox 6"/>
          <p:cNvSpPr txBox="1"/>
          <p:nvPr/>
        </p:nvSpPr>
        <p:spPr>
          <a:xfrm>
            <a:off x="7252854" y="1596736"/>
            <a:ext cx="3581400" cy="1477328"/>
          </a:xfrm>
          <a:prstGeom prst="rect">
            <a:avLst/>
          </a:prstGeom>
          <a:noFill/>
        </p:spPr>
        <p:txBody>
          <a:bodyPr wrap="square" rtlCol="0">
            <a:spAutoFit/>
          </a:bodyPr>
          <a:lstStyle/>
          <a:p>
            <a:r>
              <a:rPr lang="en-US" dirty="0">
                <a:solidFill>
                  <a:schemeClr val="bg1"/>
                </a:solidFill>
              </a:rPr>
              <a:t>“The meek also shall increase their joy in the LORD, and the poor among men shall rejoice in the Holy One of Israel.”</a:t>
            </a:r>
          </a:p>
          <a:p>
            <a:r>
              <a:rPr lang="en-US" dirty="0">
                <a:solidFill>
                  <a:schemeClr val="bg1"/>
                </a:solidFill>
              </a:rPr>
              <a:t>Isaiah 29:19</a:t>
            </a:r>
          </a:p>
        </p:txBody>
      </p:sp>
      <p:sp>
        <p:nvSpPr>
          <p:cNvPr id="9" name="TextBox 8"/>
          <p:cNvSpPr txBox="1"/>
          <p:nvPr/>
        </p:nvSpPr>
        <p:spPr>
          <a:xfrm>
            <a:off x="3200400" y="4724400"/>
            <a:ext cx="3581400" cy="1754326"/>
          </a:xfrm>
          <a:prstGeom prst="rect">
            <a:avLst/>
          </a:prstGeom>
          <a:noFill/>
        </p:spPr>
        <p:txBody>
          <a:bodyPr wrap="square" rtlCol="0">
            <a:spAutoFit/>
          </a:bodyPr>
          <a:lstStyle/>
          <a:p>
            <a:r>
              <a:rPr lang="en-US" dirty="0">
                <a:solidFill>
                  <a:schemeClr val="bg1"/>
                </a:solidFill>
              </a:rPr>
              <a:t>“Hearken, my beloved brethren, Hath not God chosen the poor of this world rich in faith and heirs of the kingdom which he hath promised to them that love him?</a:t>
            </a:r>
          </a:p>
          <a:p>
            <a:r>
              <a:rPr lang="en-US" dirty="0">
                <a:solidFill>
                  <a:schemeClr val="bg1"/>
                </a:solidFill>
              </a:rPr>
              <a:t>James 2:5</a:t>
            </a:r>
          </a:p>
        </p:txBody>
      </p:sp>
      <p:pic>
        <p:nvPicPr>
          <p:cNvPr id="3" name="Picture 2">
            <a:extLst>
              <a:ext uri="{FF2B5EF4-FFF2-40B4-BE49-F238E27FC236}">
                <a16:creationId xmlns:a16="http://schemas.microsoft.com/office/drawing/2014/main" id="{3221BEAA-CEAE-4140-8264-F3BDC33C1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909" y="3344735"/>
            <a:ext cx="4043273" cy="3212294"/>
          </a:xfrm>
          <a:prstGeom prst="rect">
            <a:avLst/>
          </a:prstGeom>
        </p:spPr>
      </p:pic>
    </p:spTree>
    <p:extLst>
      <p:ext uri="{BB962C8B-B14F-4D97-AF65-F5344CB8AC3E}">
        <p14:creationId xmlns:p14="http://schemas.microsoft.com/office/powerpoint/2010/main" val="40737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C65C01C-3C34-40D0-8CCF-83F96F08C727}"/>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0" y="1447800"/>
            <a:ext cx="3581400" cy="923330"/>
          </a:xfrm>
          <a:prstGeom prst="rect">
            <a:avLst/>
          </a:prstGeom>
          <a:noFill/>
        </p:spPr>
        <p:txBody>
          <a:bodyPr wrap="square" rtlCol="0">
            <a:spAutoFit/>
          </a:bodyPr>
          <a:lstStyle/>
          <a:p>
            <a:r>
              <a:rPr lang="en-US" dirty="0">
                <a:solidFill>
                  <a:schemeClr val="bg1"/>
                </a:solidFill>
              </a:rPr>
              <a:t>The poor ask Alma what they should do because they could not worship in the synagogues</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Hill </a:t>
            </a:r>
            <a:r>
              <a:rPr lang="en-US" sz="4800" dirty="0" err="1">
                <a:solidFill>
                  <a:schemeClr val="bg1"/>
                </a:solidFill>
                <a:latin typeface="Gabriola" pitchFamily="82" charset="0"/>
              </a:rPr>
              <a:t>Onidah</a:t>
            </a:r>
            <a:endParaRPr lang="en-US" sz="4800" dirty="0">
              <a:solidFill>
                <a:schemeClr val="bg1"/>
              </a:solidFill>
              <a:latin typeface="Gabriola" pitchFamily="82" charset="0"/>
            </a:endParaRPr>
          </a:p>
        </p:txBody>
      </p:sp>
      <p:sp>
        <p:nvSpPr>
          <p:cNvPr id="7" name="TextBox 6"/>
          <p:cNvSpPr txBox="1"/>
          <p:nvPr/>
        </p:nvSpPr>
        <p:spPr>
          <a:xfrm>
            <a:off x="6324600" y="1447801"/>
            <a:ext cx="3581400" cy="646331"/>
          </a:xfrm>
          <a:prstGeom prst="rect">
            <a:avLst/>
          </a:prstGeom>
          <a:noFill/>
        </p:spPr>
        <p:txBody>
          <a:bodyPr wrap="square" rtlCol="0">
            <a:spAutoFit/>
          </a:bodyPr>
          <a:lstStyle/>
          <a:p>
            <a:r>
              <a:rPr lang="en-US" dirty="0">
                <a:solidFill>
                  <a:schemeClr val="bg1"/>
                </a:solidFill>
              </a:rPr>
              <a:t>Alma knew they were prepared to hear the word</a:t>
            </a:r>
          </a:p>
        </p:txBody>
      </p:sp>
      <p:sp>
        <p:nvSpPr>
          <p:cNvPr id="9" name="TextBox 8"/>
          <p:cNvSpPr txBox="1"/>
          <p:nvPr/>
        </p:nvSpPr>
        <p:spPr>
          <a:xfrm>
            <a:off x="3810000" y="5638801"/>
            <a:ext cx="6096000" cy="1015663"/>
          </a:xfrm>
          <a:prstGeom prst="rect">
            <a:avLst/>
          </a:prstGeom>
          <a:noFill/>
        </p:spPr>
        <p:txBody>
          <a:bodyPr wrap="square" rtlCol="0">
            <a:spAutoFit/>
          </a:bodyPr>
          <a:lstStyle/>
          <a:p>
            <a:pPr algn="ctr"/>
            <a:r>
              <a:rPr lang="en-US" sz="2400" dirty="0">
                <a:solidFill>
                  <a:srgbClr val="FFFF00"/>
                </a:solidFill>
              </a:rPr>
              <a:t>“In order to receive or accept the word of truth, the person must be prepared to hear it.”</a:t>
            </a:r>
          </a:p>
          <a:p>
            <a:pPr algn="ctr"/>
            <a:r>
              <a:rPr lang="en-US" sz="1200" dirty="0">
                <a:solidFill>
                  <a:srgbClr val="FFFF00"/>
                </a:solidFill>
              </a:rPr>
              <a:t>JFM and RLM</a:t>
            </a:r>
          </a:p>
        </p:txBody>
      </p:sp>
      <p:sp>
        <p:nvSpPr>
          <p:cNvPr id="8" name="TextBox 7"/>
          <p:cNvSpPr txBox="1"/>
          <p:nvPr/>
        </p:nvSpPr>
        <p:spPr>
          <a:xfrm>
            <a:off x="129767" y="6425294"/>
            <a:ext cx="3581400" cy="369332"/>
          </a:xfrm>
          <a:prstGeom prst="rect">
            <a:avLst/>
          </a:prstGeom>
          <a:noFill/>
        </p:spPr>
        <p:txBody>
          <a:bodyPr wrap="square" rtlCol="0">
            <a:spAutoFit/>
          </a:bodyPr>
          <a:lstStyle/>
          <a:p>
            <a:r>
              <a:rPr lang="en-US" dirty="0">
                <a:solidFill>
                  <a:schemeClr val="bg1"/>
                </a:solidFill>
              </a:rPr>
              <a:t>Alma 32:4-6</a:t>
            </a:r>
          </a:p>
        </p:txBody>
      </p:sp>
      <p:grpSp>
        <p:nvGrpSpPr>
          <p:cNvPr id="19" name="Group 18"/>
          <p:cNvGrpSpPr/>
          <p:nvPr/>
        </p:nvGrpSpPr>
        <p:grpSpPr>
          <a:xfrm>
            <a:off x="7449493" y="2556849"/>
            <a:ext cx="4064000" cy="2743200"/>
            <a:chOff x="4114800" y="2819400"/>
            <a:chExt cx="4064000" cy="2743200"/>
          </a:xfrm>
        </p:grpSpPr>
        <p:grpSp>
          <p:nvGrpSpPr>
            <p:cNvPr id="11" name="Group 18"/>
            <p:cNvGrpSpPr/>
            <p:nvPr/>
          </p:nvGrpSpPr>
          <p:grpSpPr>
            <a:xfrm>
              <a:off x="4114800" y="2819400"/>
              <a:ext cx="40640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191000" y="2971800"/>
              <a:ext cx="3886200" cy="1754326"/>
            </a:xfrm>
            <a:prstGeom prst="rect">
              <a:avLst/>
            </a:prstGeom>
          </p:spPr>
          <p:txBody>
            <a:bodyPr wrap="square">
              <a:spAutoFit/>
            </a:bodyPr>
            <a:lstStyle/>
            <a:p>
              <a:pPr algn="ctr"/>
              <a:r>
                <a:rPr lang="en-US" sz="3600" dirty="0">
                  <a:solidFill>
                    <a:schemeClr val="bg1"/>
                  </a:solidFill>
                </a:rPr>
                <a:t> </a:t>
              </a:r>
              <a:r>
                <a:rPr lang="en-US" sz="3600" b="1" dirty="0">
                  <a:solidFill>
                    <a:schemeClr val="bg1"/>
                  </a:solidFill>
                </a:rPr>
                <a:t>Humility prepares us to receive the word of God</a:t>
              </a:r>
              <a:endParaRPr lang="en-US" sz="3600" dirty="0">
                <a:solidFill>
                  <a:schemeClr val="bg1"/>
                </a:solidFill>
              </a:endParaRPr>
            </a:p>
          </p:txBody>
        </p:sp>
      </p:grpSp>
      <p:pic>
        <p:nvPicPr>
          <p:cNvPr id="3" name="Picture 2">
            <a:extLst>
              <a:ext uri="{FF2B5EF4-FFF2-40B4-BE49-F238E27FC236}">
                <a16:creationId xmlns:a16="http://schemas.microsoft.com/office/drawing/2014/main" id="{2BA1A8E3-3F3A-4FEB-B952-2F9D9A4DC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355" y="2553078"/>
            <a:ext cx="4587089" cy="2580238"/>
          </a:xfrm>
          <a:prstGeom prst="rect">
            <a:avLst/>
          </a:prstGeom>
        </p:spPr>
      </p:pic>
      <p:pic>
        <p:nvPicPr>
          <p:cNvPr id="10" name="Picture 9">
            <a:extLst>
              <a:ext uri="{FF2B5EF4-FFF2-40B4-BE49-F238E27FC236}">
                <a16:creationId xmlns:a16="http://schemas.microsoft.com/office/drawing/2014/main" id="{37D903B4-DAF2-40AA-8E34-7B0B4041C29C}"/>
              </a:ext>
            </a:extLst>
          </p:cNvPr>
          <p:cNvPicPr>
            <a:picLocks noChangeAspect="1"/>
          </p:cNvPicPr>
          <p:nvPr/>
        </p:nvPicPr>
        <p:blipFill rotWithShape="1">
          <a:blip r:embed="rId3">
            <a:extLst>
              <a:ext uri="{28A0092B-C50C-407E-A947-70E740481C1C}">
                <a14:useLocalDpi xmlns:a14="http://schemas.microsoft.com/office/drawing/2010/main" val="0"/>
              </a:ext>
            </a:extLst>
          </a:blip>
          <a:srcRect l="2064" t="4891" r="7092" b="3405"/>
          <a:stretch/>
        </p:blipFill>
        <p:spPr>
          <a:xfrm>
            <a:off x="9777744" y="150619"/>
            <a:ext cx="2136618" cy="2185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A3475083-CB65-4DC2-AB28-EA2B359118ED}"/>
              </a:ext>
            </a:extLst>
          </p:cNvPr>
          <p:cNvPicPr>
            <a:picLocks noChangeAspect="1"/>
          </p:cNvPicPr>
          <p:nvPr/>
        </p:nvPicPr>
        <p:blipFill rotWithShape="1">
          <a:blip r:embed="rId4">
            <a:extLst>
              <a:ext uri="{28A0092B-C50C-407E-A947-70E740481C1C}">
                <a14:useLocalDpi xmlns:a14="http://schemas.microsoft.com/office/drawing/2010/main" val="0"/>
              </a:ext>
            </a:extLst>
          </a:blip>
          <a:srcRect t="2591" b="5140"/>
          <a:stretch/>
        </p:blipFill>
        <p:spPr>
          <a:xfrm>
            <a:off x="10422082" y="5704609"/>
            <a:ext cx="1402339" cy="945045"/>
          </a:xfrm>
          <a:prstGeom prst="rect">
            <a:avLst/>
          </a:prstGeom>
        </p:spPr>
      </p:pic>
    </p:spTree>
    <p:extLst>
      <p:ext uri="{BB962C8B-B14F-4D97-AF65-F5344CB8AC3E}">
        <p14:creationId xmlns:p14="http://schemas.microsoft.com/office/powerpoint/2010/main" val="27543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24CE6D-56D4-46A0-96C8-DF40E93232CD}"/>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89826" y="5024674"/>
            <a:ext cx="4267200" cy="1200329"/>
          </a:xfrm>
          <a:prstGeom prst="rect">
            <a:avLst/>
          </a:prstGeom>
          <a:noFill/>
        </p:spPr>
        <p:txBody>
          <a:bodyPr wrap="square" rtlCol="0">
            <a:spAutoFit/>
          </a:bodyPr>
          <a:lstStyle/>
          <a:p>
            <a:r>
              <a:rPr lang="en-US" sz="2400" b="1" dirty="0">
                <a:solidFill>
                  <a:schemeClr val="bg1"/>
                </a:solidFill>
              </a:rPr>
              <a:t>We are more blessed when we choose to be humble than when we are compelled to be humble</a:t>
            </a:r>
            <a:endParaRPr lang="en-US" sz="2400" dirty="0">
              <a:solidFill>
                <a:schemeClr val="bg1"/>
              </a:solidFill>
            </a:endParaRP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Blessed Are They</a:t>
            </a:r>
          </a:p>
        </p:txBody>
      </p:sp>
      <p:sp>
        <p:nvSpPr>
          <p:cNvPr id="9" name="TextBox 8"/>
          <p:cNvSpPr txBox="1"/>
          <p:nvPr/>
        </p:nvSpPr>
        <p:spPr>
          <a:xfrm>
            <a:off x="841972" y="1295401"/>
            <a:ext cx="5787428" cy="3539430"/>
          </a:xfrm>
          <a:prstGeom prst="rect">
            <a:avLst/>
          </a:prstGeom>
          <a:noFill/>
        </p:spPr>
        <p:txBody>
          <a:bodyPr wrap="square" rtlCol="0">
            <a:spAutoFit/>
          </a:bodyPr>
          <a:lstStyle/>
          <a:p>
            <a:r>
              <a:rPr lang="en-US" sz="2800" i="1" dirty="0">
                <a:solidFill>
                  <a:schemeClr val="bg1"/>
                </a:solidFill>
              </a:rPr>
              <a:t>“And now, because ye are compelled to be humble blessed are ye; for a man sometimes, if he is compelled to be humble, </a:t>
            </a:r>
            <a:r>
              <a:rPr lang="en-US" sz="2800" i="1" dirty="0" err="1">
                <a:solidFill>
                  <a:schemeClr val="bg1"/>
                </a:solidFill>
              </a:rPr>
              <a:t>seeketh</a:t>
            </a:r>
            <a:r>
              <a:rPr lang="en-US" sz="2800" i="1" baseline="30000" dirty="0">
                <a:solidFill>
                  <a:schemeClr val="bg1"/>
                </a:solidFill>
              </a:rPr>
              <a:t> </a:t>
            </a:r>
            <a:r>
              <a:rPr lang="en-US" sz="2800" i="1" dirty="0">
                <a:solidFill>
                  <a:schemeClr val="bg1"/>
                </a:solidFill>
              </a:rPr>
              <a:t>repentance; and now surely, whosoever </a:t>
            </a:r>
            <a:r>
              <a:rPr lang="en-US" sz="2800" i="1" dirty="0" err="1">
                <a:solidFill>
                  <a:schemeClr val="bg1"/>
                </a:solidFill>
              </a:rPr>
              <a:t>repenteth</a:t>
            </a:r>
            <a:r>
              <a:rPr lang="en-US" sz="2800" i="1" dirty="0">
                <a:solidFill>
                  <a:schemeClr val="bg1"/>
                </a:solidFill>
              </a:rPr>
              <a:t> shall find mercy; and he that </a:t>
            </a:r>
            <a:r>
              <a:rPr lang="en-US" sz="2800" i="1" dirty="0" err="1">
                <a:solidFill>
                  <a:schemeClr val="bg1"/>
                </a:solidFill>
              </a:rPr>
              <a:t>findeth</a:t>
            </a:r>
            <a:r>
              <a:rPr lang="en-US" sz="2800" i="1" dirty="0">
                <a:solidFill>
                  <a:schemeClr val="bg1"/>
                </a:solidFill>
              </a:rPr>
              <a:t> mercy and </a:t>
            </a:r>
            <a:r>
              <a:rPr lang="en-US" sz="2800" i="1" dirty="0" err="1">
                <a:solidFill>
                  <a:schemeClr val="bg1"/>
                </a:solidFill>
              </a:rPr>
              <a:t>endureth</a:t>
            </a:r>
            <a:r>
              <a:rPr lang="en-US" sz="2800" i="1" dirty="0">
                <a:solidFill>
                  <a:schemeClr val="bg1"/>
                </a:solidFill>
              </a:rPr>
              <a:t> to the end the same shall be saved.”</a:t>
            </a:r>
          </a:p>
        </p:txBody>
      </p:sp>
      <p:sp>
        <p:nvSpPr>
          <p:cNvPr id="8" name="TextBox 7"/>
          <p:cNvSpPr txBox="1"/>
          <p:nvPr/>
        </p:nvSpPr>
        <p:spPr>
          <a:xfrm>
            <a:off x="120713" y="6488668"/>
            <a:ext cx="3581400" cy="369332"/>
          </a:xfrm>
          <a:prstGeom prst="rect">
            <a:avLst/>
          </a:prstGeom>
          <a:noFill/>
        </p:spPr>
        <p:txBody>
          <a:bodyPr wrap="square" rtlCol="0">
            <a:spAutoFit/>
          </a:bodyPr>
          <a:lstStyle/>
          <a:p>
            <a:r>
              <a:rPr lang="en-US" dirty="0">
                <a:solidFill>
                  <a:schemeClr val="bg1"/>
                </a:solidFill>
              </a:rPr>
              <a:t>Alma 32:13</a:t>
            </a:r>
          </a:p>
        </p:txBody>
      </p:sp>
      <p:pic>
        <p:nvPicPr>
          <p:cNvPr id="3" name="Picture 2">
            <a:extLst>
              <a:ext uri="{FF2B5EF4-FFF2-40B4-BE49-F238E27FC236}">
                <a16:creationId xmlns:a16="http://schemas.microsoft.com/office/drawing/2014/main" id="{6C59FE2A-8FC0-47F2-AF10-3B4778022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110" y="1490898"/>
            <a:ext cx="4000500" cy="2952750"/>
          </a:xfrm>
          <a:prstGeom prst="rect">
            <a:avLst/>
          </a:prstGeom>
        </p:spPr>
      </p:pic>
    </p:spTree>
    <p:extLst>
      <p:ext uri="{BB962C8B-B14F-4D97-AF65-F5344CB8AC3E}">
        <p14:creationId xmlns:p14="http://schemas.microsoft.com/office/powerpoint/2010/main" val="17267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5BB126-9608-46C3-9B5E-0B509AE8F0F3}"/>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Therefore:</a:t>
            </a:r>
          </a:p>
        </p:txBody>
      </p:sp>
      <p:sp>
        <p:nvSpPr>
          <p:cNvPr id="9" name="TextBox 8"/>
          <p:cNvSpPr txBox="1"/>
          <p:nvPr/>
        </p:nvSpPr>
        <p:spPr>
          <a:xfrm>
            <a:off x="262551" y="1295401"/>
            <a:ext cx="5300050" cy="2246769"/>
          </a:xfrm>
          <a:prstGeom prst="rect">
            <a:avLst/>
          </a:prstGeom>
          <a:noFill/>
        </p:spPr>
        <p:txBody>
          <a:bodyPr wrap="square" rtlCol="0">
            <a:spAutoFit/>
          </a:bodyPr>
          <a:lstStyle/>
          <a:p>
            <a:r>
              <a:rPr lang="en-US" sz="2000" dirty="0">
                <a:solidFill>
                  <a:schemeClr val="bg1"/>
                </a:solidFill>
              </a:rPr>
              <a:t>“Therefore, blessed are they who humble themselves without being compelled to be humble; or rather, in other words, blessed is he that believeth in the word of God, and is baptized without stubbornness of heart, yea, without being brought to know the word, or even compelled to know, before they will believe.”</a:t>
            </a:r>
          </a:p>
        </p:txBody>
      </p:sp>
      <p:sp>
        <p:nvSpPr>
          <p:cNvPr id="8" name="TextBox 7"/>
          <p:cNvSpPr txBox="1"/>
          <p:nvPr/>
        </p:nvSpPr>
        <p:spPr>
          <a:xfrm>
            <a:off x="66392" y="6488668"/>
            <a:ext cx="3581400" cy="369332"/>
          </a:xfrm>
          <a:prstGeom prst="rect">
            <a:avLst/>
          </a:prstGeom>
          <a:noFill/>
        </p:spPr>
        <p:txBody>
          <a:bodyPr wrap="square" rtlCol="0">
            <a:spAutoFit/>
          </a:bodyPr>
          <a:lstStyle/>
          <a:p>
            <a:r>
              <a:rPr lang="en-US" dirty="0">
                <a:solidFill>
                  <a:schemeClr val="bg1"/>
                </a:solidFill>
              </a:rPr>
              <a:t>Alma 32:16</a:t>
            </a:r>
          </a:p>
        </p:txBody>
      </p:sp>
      <p:sp>
        <p:nvSpPr>
          <p:cNvPr id="7" name="TextBox 6"/>
          <p:cNvSpPr txBox="1"/>
          <p:nvPr/>
        </p:nvSpPr>
        <p:spPr>
          <a:xfrm>
            <a:off x="5196689" y="4737227"/>
            <a:ext cx="5261572" cy="2031325"/>
          </a:xfrm>
          <a:prstGeom prst="rect">
            <a:avLst/>
          </a:prstGeom>
          <a:noFill/>
        </p:spPr>
        <p:txBody>
          <a:bodyPr wrap="square" rtlCol="0">
            <a:spAutoFit/>
          </a:bodyPr>
          <a:lstStyle/>
          <a:p>
            <a:r>
              <a:rPr lang="en-US" dirty="0">
                <a:solidFill>
                  <a:schemeClr val="bg1"/>
                </a:solidFill>
              </a:rPr>
              <a:t>“…those who respond most readily to the message of the missionaries continue after baptism to grow in the things of the Spirit more rapidly, and sink their spiritual roots deeper, than those who confused intellect and independence of thought with stubbornness of heart.”</a:t>
            </a:r>
          </a:p>
          <a:p>
            <a:r>
              <a:rPr lang="en-US" dirty="0">
                <a:solidFill>
                  <a:schemeClr val="bg1"/>
                </a:solidFill>
              </a:rPr>
              <a:t>JFM and RLM</a:t>
            </a:r>
          </a:p>
        </p:txBody>
      </p:sp>
      <p:pic>
        <p:nvPicPr>
          <p:cNvPr id="3" name="Picture 2">
            <a:extLst>
              <a:ext uri="{FF2B5EF4-FFF2-40B4-BE49-F238E27FC236}">
                <a16:creationId xmlns:a16="http://schemas.microsoft.com/office/drawing/2014/main" id="{F9A072D8-BB92-45B6-97F5-96EE2DDAB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868" y="1362405"/>
            <a:ext cx="3946745" cy="3057912"/>
          </a:xfrm>
          <a:prstGeom prst="rect">
            <a:avLst/>
          </a:prstGeom>
        </p:spPr>
      </p:pic>
      <p:pic>
        <p:nvPicPr>
          <p:cNvPr id="11" name="Picture 10">
            <a:extLst>
              <a:ext uri="{FF2B5EF4-FFF2-40B4-BE49-F238E27FC236}">
                <a16:creationId xmlns:a16="http://schemas.microsoft.com/office/drawing/2014/main" id="{A1AD36D4-2EAC-4F1C-8DF8-65515A7600F4}"/>
              </a:ext>
            </a:extLst>
          </p:cNvPr>
          <p:cNvPicPr>
            <a:picLocks noChangeAspect="1"/>
          </p:cNvPicPr>
          <p:nvPr/>
        </p:nvPicPr>
        <p:blipFill rotWithShape="1">
          <a:blip r:embed="rId3">
            <a:extLst>
              <a:ext uri="{28A0092B-C50C-407E-A947-70E740481C1C}">
                <a14:useLocalDpi xmlns:a14="http://schemas.microsoft.com/office/drawing/2010/main" val="0"/>
              </a:ext>
            </a:extLst>
          </a:blip>
          <a:srcRect t="2591" b="5140"/>
          <a:stretch/>
        </p:blipFill>
        <p:spPr>
          <a:xfrm>
            <a:off x="10422082" y="5704609"/>
            <a:ext cx="1402339" cy="945045"/>
          </a:xfrm>
          <a:prstGeom prst="rect">
            <a:avLst/>
          </a:prstGeom>
        </p:spPr>
      </p:pic>
    </p:spTree>
    <p:extLst>
      <p:ext uri="{BB962C8B-B14F-4D97-AF65-F5344CB8AC3E}">
        <p14:creationId xmlns:p14="http://schemas.microsoft.com/office/powerpoint/2010/main" val="23612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a:extLst>
              <a:ext uri="{FF2B5EF4-FFF2-40B4-BE49-F238E27FC236}">
                <a16:creationId xmlns:a16="http://schemas.microsoft.com/office/drawing/2014/main" id="{4F9410E3-7800-4DCF-BEBD-9EF2861DD647}"/>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Sign Demanders</a:t>
            </a:r>
          </a:p>
        </p:txBody>
      </p:sp>
      <p:sp>
        <p:nvSpPr>
          <p:cNvPr id="9" name="TextBox 8"/>
          <p:cNvSpPr txBox="1"/>
          <p:nvPr/>
        </p:nvSpPr>
        <p:spPr>
          <a:xfrm>
            <a:off x="496432" y="1476469"/>
            <a:ext cx="3581400" cy="461665"/>
          </a:xfrm>
          <a:prstGeom prst="rect">
            <a:avLst/>
          </a:prstGeom>
          <a:noFill/>
        </p:spPr>
        <p:txBody>
          <a:bodyPr wrap="square" rtlCol="0">
            <a:spAutoFit/>
          </a:bodyPr>
          <a:lstStyle/>
          <a:p>
            <a:r>
              <a:rPr lang="en-US" sz="2400" dirty="0" err="1">
                <a:solidFill>
                  <a:schemeClr val="bg1"/>
                </a:solidFill>
                <a:effectLst>
                  <a:glow rad="101600">
                    <a:schemeClr val="accent2">
                      <a:satMod val="175000"/>
                      <a:alpha val="40000"/>
                    </a:schemeClr>
                  </a:glow>
                </a:effectLst>
              </a:rPr>
              <a:t>Sherem</a:t>
            </a:r>
            <a:r>
              <a:rPr lang="en-US" sz="2400" dirty="0">
                <a:solidFill>
                  <a:schemeClr val="bg1"/>
                </a:solidFill>
                <a:effectLst>
                  <a:glow rad="101600">
                    <a:schemeClr val="accent2">
                      <a:satMod val="175000"/>
                      <a:alpha val="40000"/>
                    </a:schemeClr>
                  </a:glow>
                </a:effectLst>
              </a:rPr>
              <a:t> in Jacob 7:13-16</a:t>
            </a:r>
          </a:p>
        </p:txBody>
      </p:sp>
      <p:sp>
        <p:nvSpPr>
          <p:cNvPr id="8" name="TextBox 7"/>
          <p:cNvSpPr txBox="1"/>
          <p:nvPr/>
        </p:nvSpPr>
        <p:spPr>
          <a:xfrm>
            <a:off x="111659" y="6488668"/>
            <a:ext cx="3581400" cy="369332"/>
          </a:xfrm>
          <a:prstGeom prst="rect">
            <a:avLst/>
          </a:prstGeom>
          <a:noFill/>
        </p:spPr>
        <p:txBody>
          <a:bodyPr wrap="square" rtlCol="0">
            <a:spAutoFit/>
          </a:bodyPr>
          <a:lstStyle/>
          <a:p>
            <a:r>
              <a:rPr lang="en-US" dirty="0">
                <a:solidFill>
                  <a:schemeClr val="bg1"/>
                </a:solidFill>
              </a:rPr>
              <a:t>Alma 32:17-20</a:t>
            </a:r>
          </a:p>
        </p:txBody>
      </p:sp>
      <p:sp>
        <p:nvSpPr>
          <p:cNvPr id="7" name="TextBox 6"/>
          <p:cNvSpPr txBox="1"/>
          <p:nvPr/>
        </p:nvSpPr>
        <p:spPr>
          <a:xfrm>
            <a:off x="7392909" y="1530790"/>
            <a:ext cx="3581400" cy="461665"/>
          </a:xfrm>
          <a:prstGeom prst="rect">
            <a:avLst/>
          </a:prstGeom>
          <a:noFill/>
        </p:spPr>
        <p:txBody>
          <a:bodyPr wrap="square" rtlCol="0">
            <a:spAutoFit/>
          </a:bodyPr>
          <a:lstStyle/>
          <a:p>
            <a:r>
              <a:rPr lang="en-US" sz="2400" dirty="0" err="1">
                <a:solidFill>
                  <a:schemeClr val="bg1"/>
                </a:solidFill>
                <a:effectLst>
                  <a:glow rad="101600">
                    <a:schemeClr val="accent2">
                      <a:satMod val="175000"/>
                      <a:alpha val="40000"/>
                    </a:schemeClr>
                  </a:glow>
                </a:effectLst>
              </a:rPr>
              <a:t>Korihor</a:t>
            </a:r>
            <a:r>
              <a:rPr lang="en-US" sz="2400" dirty="0">
                <a:solidFill>
                  <a:schemeClr val="bg1"/>
                </a:solidFill>
                <a:effectLst>
                  <a:glow rad="101600">
                    <a:schemeClr val="accent2">
                      <a:satMod val="175000"/>
                      <a:alpha val="40000"/>
                    </a:schemeClr>
                  </a:glow>
                </a:effectLst>
              </a:rPr>
              <a:t> in Alma 30:43-52</a:t>
            </a:r>
          </a:p>
        </p:txBody>
      </p:sp>
      <p:sp>
        <p:nvSpPr>
          <p:cNvPr id="10" name="Rectangle 9"/>
          <p:cNvSpPr/>
          <p:nvPr/>
        </p:nvSpPr>
        <p:spPr>
          <a:xfrm>
            <a:off x="3458424" y="2505547"/>
            <a:ext cx="5293259" cy="3170099"/>
          </a:xfrm>
          <a:prstGeom prst="rect">
            <a:avLst/>
          </a:prstGeom>
        </p:spPr>
        <p:txBody>
          <a:bodyPr wrap="square">
            <a:spAutoFit/>
          </a:bodyPr>
          <a:lstStyle/>
          <a:p>
            <a:pPr fontAlgn="base"/>
            <a:r>
              <a:rPr lang="en-US" sz="2000" dirty="0">
                <a:solidFill>
                  <a:schemeClr val="bg1"/>
                </a:solidFill>
              </a:rPr>
              <a:t>“And he that </a:t>
            </a:r>
            <a:r>
              <a:rPr lang="en-US" sz="2000" dirty="0" err="1">
                <a:solidFill>
                  <a:schemeClr val="bg1"/>
                </a:solidFill>
              </a:rPr>
              <a:t>seeketh</a:t>
            </a:r>
            <a:r>
              <a:rPr lang="en-US" sz="2000" dirty="0">
                <a:solidFill>
                  <a:schemeClr val="bg1"/>
                </a:solidFill>
              </a:rPr>
              <a:t> signs shall see signs, but not unto salvation…</a:t>
            </a:r>
          </a:p>
          <a:p>
            <a:pPr fontAlgn="base"/>
            <a:endParaRPr lang="en-US" sz="2000" dirty="0">
              <a:solidFill>
                <a:schemeClr val="bg1"/>
              </a:solidFill>
            </a:endParaRPr>
          </a:p>
          <a:p>
            <a:pPr fontAlgn="base"/>
            <a:r>
              <a:rPr lang="en-US" sz="2000" dirty="0">
                <a:solidFill>
                  <a:schemeClr val="bg1"/>
                </a:solidFill>
              </a:rPr>
              <a:t>But, behold, faith cometh not by signs, but signs follow those that believe…</a:t>
            </a:r>
          </a:p>
          <a:p>
            <a:pPr fontAlgn="base"/>
            <a:endParaRPr lang="en-US" sz="2000" dirty="0">
              <a:solidFill>
                <a:schemeClr val="bg1"/>
              </a:solidFill>
            </a:endParaRPr>
          </a:p>
          <a:p>
            <a:pPr fontAlgn="base"/>
            <a:r>
              <a:rPr lang="en-US" sz="2000" dirty="0">
                <a:solidFill>
                  <a:schemeClr val="bg1"/>
                </a:solidFill>
              </a:rPr>
              <a:t>Yea, signs come by faith, not by the will of men, nor as they please, but by the will of God.”</a:t>
            </a:r>
          </a:p>
          <a:p>
            <a:pPr fontAlgn="base"/>
            <a:r>
              <a:rPr lang="en-US" sz="2000" dirty="0">
                <a:solidFill>
                  <a:schemeClr val="bg1"/>
                </a:solidFill>
              </a:rPr>
              <a:t>D&amp;C 63:7,9,10</a:t>
            </a:r>
          </a:p>
          <a:p>
            <a:pPr fontAlgn="base"/>
            <a:endParaRPr lang="en-US" sz="2000" dirty="0">
              <a:solidFill>
                <a:schemeClr val="bg1"/>
              </a:solidFill>
            </a:endParaRPr>
          </a:p>
        </p:txBody>
      </p:sp>
      <p:grpSp>
        <p:nvGrpSpPr>
          <p:cNvPr id="11" name="Group 10"/>
          <p:cNvGrpSpPr/>
          <p:nvPr/>
        </p:nvGrpSpPr>
        <p:grpSpPr>
          <a:xfrm>
            <a:off x="1013989" y="2317687"/>
            <a:ext cx="1221355" cy="3048000"/>
            <a:chOff x="816594" y="304800"/>
            <a:chExt cx="2246849" cy="5607212"/>
          </a:xfrm>
        </p:grpSpPr>
        <p:sp>
          <p:nvSpPr>
            <p:cNvPr id="12" name="Oval 112"/>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303158">
              <a:off x="816594" y="3268578"/>
              <a:ext cx="463095"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739751">
              <a:off x="2628594" y="3333888"/>
              <a:ext cx="434849"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2"/>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880348">
              <a:off x="2051263" y="2057929"/>
              <a:ext cx="769496" cy="1759729"/>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24899">
              <a:off x="961313" y="2355976"/>
              <a:ext cx="769496" cy="1537382"/>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127155" y="2251481"/>
              <a:ext cx="1676400" cy="3124200"/>
            </a:xfrm>
            <a:prstGeom prst="trapezoid">
              <a:avLst>
                <a:gd name="adj" fmla="val 2349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1447800" y="2057400"/>
              <a:ext cx="990600" cy="1237478"/>
            </a:xfrm>
            <a:prstGeom prst="triangle">
              <a:avLst>
                <a:gd name="adj" fmla="val 545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1159032" y="483618"/>
              <a:ext cx="1423429" cy="21458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8"/>
            <p:cNvGrpSpPr/>
            <p:nvPr/>
          </p:nvGrpSpPr>
          <p:grpSpPr>
            <a:xfrm flipH="1">
              <a:off x="1159032" y="304800"/>
              <a:ext cx="1518324" cy="1041881"/>
              <a:chOff x="4850118" y="788842"/>
              <a:chExt cx="2160282" cy="1573358"/>
            </a:xfrm>
          </p:grpSpPr>
          <p:grpSp>
            <p:nvGrpSpPr>
              <p:cNvPr id="66" name="Group 10"/>
              <p:cNvGrpSpPr/>
              <p:nvPr/>
            </p:nvGrpSpPr>
            <p:grpSpPr>
              <a:xfrm rot="10800000">
                <a:off x="5181600" y="1371600"/>
                <a:ext cx="1295400" cy="990600"/>
                <a:chOff x="4850118" y="788842"/>
                <a:chExt cx="2160282" cy="1497158"/>
              </a:xfrm>
            </p:grpSpPr>
            <p:sp>
              <p:nvSpPr>
                <p:cNvPr id="75" name="Moon 7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9"/>
              <p:cNvGrpSpPr/>
              <p:nvPr/>
            </p:nvGrpSpPr>
            <p:grpSpPr>
              <a:xfrm>
                <a:off x="4850118" y="788842"/>
                <a:ext cx="2160282" cy="1497158"/>
                <a:chOff x="4850118" y="788842"/>
                <a:chExt cx="2160282" cy="1497158"/>
              </a:xfrm>
            </p:grpSpPr>
            <p:sp>
              <p:nvSpPr>
                <p:cNvPr id="68" name="Moon 6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Oval 22"/>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30"/>
            <p:cNvGrpSpPr/>
            <p:nvPr/>
          </p:nvGrpSpPr>
          <p:grpSpPr>
            <a:xfrm>
              <a:off x="1143000" y="4800600"/>
              <a:ext cx="1600200" cy="533400"/>
              <a:chOff x="5029200" y="1371600"/>
              <a:chExt cx="6791793" cy="1933731"/>
            </a:xfrm>
          </p:grpSpPr>
          <p:grpSp>
            <p:nvGrpSpPr>
              <p:cNvPr id="54" name="Group 16"/>
              <p:cNvGrpSpPr/>
              <p:nvPr/>
            </p:nvGrpSpPr>
            <p:grpSpPr>
              <a:xfrm>
                <a:off x="5029200" y="1371600"/>
                <a:ext cx="1752600" cy="1905000"/>
                <a:chOff x="5029200" y="1371600"/>
                <a:chExt cx="1752600" cy="1905000"/>
              </a:xfrm>
            </p:grpSpPr>
            <p:sp>
              <p:nvSpPr>
                <p:cNvPr id="64" name="4-Point Star 6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4-Point Star 6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7"/>
              <p:cNvGrpSpPr/>
              <p:nvPr/>
            </p:nvGrpSpPr>
            <p:grpSpPr>
              <a:xfrm>
                <a:off x="6713095" y="1400331"/>
                <a:ext cx="1752600" cy="1905000"/>
                <a:chOff x="5029200" y="1371600"/>
                <a:chExt cx="1752600" cy="1905000"/>
              </a:xfrm>
            </p:grpSpPr>
            <p:sp>
              <p:nvSpPr>
                <p:cNvPr id="62" name="4-Point Star 6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0"/>
              <p:cNvGrpSpPr/>
              <p:nvPr/>
            </p:nvGrpSpPr>
            <p:grpSpPr>
              <a:xfrm>
                <a:off x="8404486" y="1389088"/>
                <a:ext cx="1752600" cy="1905000"/>
                <a:chOff x="5029200" y="1371600"/>
                <a:chExt cx="1752600" cy="1905000"/>
              </a:xfrm>
            </p:grpSpPr>
            <p:sp>
              <p:nvSpPr>
                <p:cNvPr id="60" name="4-Point Star 5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6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3"/>
              <p:cNvGrpSpPr/>
              <p:nvPr/>
            </p:nvGrpSpPr>
            <p:grpSpPr>
              <a:xfrm>
                <a:off x="10068393" y="1389089"/>
                <a:ext cx="1752600" cy="1905000"/>
                <a:chOff x="5029200" y="1371600"/>
                <a:chExt cx="1752600" cy="1905000"/>
              </a:xfrm>
            </p:grpSpPr>
            <p:sp>
              <p:nvSpPr>
                <p:cNvPr id="58" name="4-Point Star 5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5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43"/>
            <p:cNvGrpSpPr/>
            <p:nvPr/>
          </p:nvGrpSpPr>
          <p:grpSpPr>
            <a:xfrm rot="4213636">
              <a:off x="1086426" y="3023269"/>
              <a:ext cx="1295400" cy="304800"/>
              <a:chOff x="5029200" y="1371600"/>
              <a:chExt cx="6791793" cy="1933731"/>
            </a:xfrm>
          </p:grpSpPr>
          <p:grpSp>
            <p:nvGrpSpPr>
              <p:cNvPr id="42" name="Group 16"/>
              <p:cNvGrpSpPr/>
              <p:nvPr/>
            </p:nvGrpSpPr>
            <p:grpSpPr>
              <a:xfrm>
                <a:off x="5029200" y="1371600"/>
                <a:ext cx="1752600" cy="1905000"/>
                <a:chOff x="5029200" y="1371600"/>
                <a:chExt cx="1752600" cy="1905000"/>
              </a:xfrm>
            </p:grpSpPr>
            <p:sp>
              <p:nvSpPr>
                <p:cNvPr id="52" name="4-Point Star 5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5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
              <p:cNvGrpSpPr/>
              <p:nvPr/>
            </p:nvGrpSpPr>
            <p:grpSpPr>
              <a:xfrm>
                <a:off x="6713095" y="1400331"/>
                <a:ext cx="1752600" cy="1905000"/>
                <a:chOff x="5029200" y="1371600"/>
                <a:chExt cx="1752600" cy="1905000"/>
              </a:xfrm>
            </p:grpSpPr>
            <p:sp>
              <p:nvSpPr>
                <p:cNvPr id="50" name="4-Point Star 4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5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0"/>
              <p:cNvGrpSpPr/>
              <p:nvPr/>
            </p:nvGrpSpPr>
            <p:grpSpPr>
              <a:xfrm>
                <a:off x="8404486" y="1389088"/>
                <a:ext cx="1752600" cy="1905000"/>
                <a:chOff x="5029200" y="1371600"/>
                <a:chExt cx="1752600" cy="1905000"/>
              </a:xfrm>
            </p:grpSpPr>
            <p:sp>
              <p:nvSpPr>
                <p:cNvPr id="48" name="4-Point Star 4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4-Point Star 4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p:cNvGrpSpPr/>
              <p:nvPr/>
            </p:nvGrpSpPr>
            <p:grpSpPr>
              <a:xfrm>
                <a:off x="10068393" y="1389089"/>
                <a:ext cx="1752600" cy="1905000"/>
                <a:chOff x="5029200" y="1371600"/>
                <a:chExt cx="1752600" cy="1905000"/>
              </a:xfrm>
            </p:grpSpPr>
            <p:sp>
              <p:nvSpPr>
                <p:cNvPr id="46" name="4-Point Star 4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Point Star 4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56"/>
            <p:cNvGrpSpPr/>
            <p:nvPr/>
          </p:nvGrpSpPr>
          <p:grpSpPr>
            <a:xfrm rot="17386364" flipH="1">
              <a:off x="1467425" y="3023268"/>
              <a:ext cx="1295400" cy="304800"/>
              <a:chOff x="5029200" y="1371600"/>
              <a:chExt cx="6791793" cy="1933731"/>
            </a:xfrm>
          </p:grpSpPr>
          <p:grpSp>
            <p:nvGrpSpPr>
              <p:cNvPr id="30" name="Group 16"/>
              <p:cNvGrpSpPr/>
              <p:nvPr/>
            </p:nvGrpSpPr>
            <p:grpSpPr>
              <a:xfrm>
                <a:off x="5029200" y="1371600"/>
                <a:ext cx="1752600" cy="1905000"/>
                <a:chOff x="5029200" y="1371600"/>
                <a:chExt cx="1752600" cy="1905000"/>
              </a:xfrm>
            </p:grpSpPr>
            <p:sp>
              <p:nvSpPr>
                <p:cNvPr id="40" name="4-Point Star 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
              <p:cNvGrpSpPr/>
              <p:nvPr/>
            </p:nvGrpSpPr>
            <p:grpSpPr>
              <a:xfrm>
                <a:off x="6713095" y="1400331"/>
                <a:ext cx="1752600" cy="1905000"/>
                <a:chOff x="5029200" y="1371600"/>
                <a:chExt cx="1752600" cy="1905000"/>
              </a:xfrm>
            </p:grpSpPr>
            <p:sp>
              <p:nvSpPr>
                <p:cNvPr id="38" name="4-Point Star 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0"/>
              <p:cNvGrpSpPr/>
              <p:nvPr/>
            </p:nvGrpSpPr>
            <p:grpSpPr>
              <a:xfrm>
                <a:off x="8404486" y="1389088"/>
                <a:ext cx="1752600" cy="1905000"/>
                <a:chOff x="5029200" y="1371600"/>
                <a:chExt cx="1752600" cy="1905000"/>
              </a:xfrm>
            </p:grpSpPr>
            <p:sp>
              <p:nvSpPr>
                <p:cNvPr id="36" name="4-Point Star 3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0068393" y="1389089"/>
                <a:ext cx="1752600" cy="1905000"/>
                <a:chOff x="5029200" y="1371600"/>
                <a:chExt cx="1752600" cy="1905000"/>
              </a:xfrm>
            </p:grpSpPr>
            <p:sp>
              <p:nvSpPr>
                <p:cNvPr id="34" name="4-Point Star 3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Plaque 27"/>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0157988" y="1350475"/>
            <a:ext cx="1647648" cy="3855268"/>
            <a:chOff x="1874341" y="228600"/>
            <a:chExt cx="2601121" cy="6130709"/>
          </a:xfrm>
        </p:grpSpPr>
        <p:grpSp>
          <p:nvGrpSpPr>
            <p:cNvPr id="83" name="Group 123"/>
            <p:cNvGrpSpPr/>
            <p:nvPr/>
          </p:nvGrpSpPr>
          <p:grpSpPr>
            <a:xfrm>
              <a:off x="1874341" y="228600"/>
              <a:ext cx="2601121" cy="6130709"/>
              <a:chOff x="2156765" y="457199"/>
              <a:chExt cx="2601121" cy="6130709"/>
            </a:xfrm>
          </p:grpSpPr>
          <p:sp>
            <p:nvSpPr>
              <p:cNvPr id="87" name="Oval 86"/>
              <p:cNvSpPr/>
              <p:nvPr/>
            </p:nvSpPr>
            <p:spPr>
              <a:xfrm rot="2028515">
                <a:off x="2156765" y="4166481"/>
                <a:ext cx="458234" cy="1052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75723">
                <a:off x="4322391" y="4041286"/>
                <a:ext cx="435495" cy="1052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3155750">
                <a:off x="2827808" y="5567935"/>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225752">
                <a:off x="3398215" y="5535738"/>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2627026" y="5326505"/>
                <a:ext cx="1752600" cy="76200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62"/>
              <p:cNvGrpSpPr/>
              <p:nvPr/>
            </p:nvGrpSpPr>
            <p:grpSpPr>
              <a:xfrm rot="19784978">
                <a:off x="3387924" y="3012599"/>
                <a:ext cx="1296852" cy="1809573"/>
                <a:chOff x="5105400" y="1143000"/>
                <a:chExt cx="1752600" cy="2057400"/>
              </a:xfrm>
            </p:grpSpPr>
            <p:sp>
              <p:nvSpPr>
                <p:cNvPr id="161" name="Trapezoid 3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36"/>
                <p:cNvGrpSpPr/>
                <p:nvPr/>
              </p:nvGrpSpPr>
              <p:grpSpPr>
                <a:xfrm>
                  <a:off x="5181600" y="2438400"/>
                  <a:ext cx="1596724" cy="490202"/>
                  <a:chOff x="5334000" y="1161737"/>
                  <a:chExt cx="3194154" cy="1124263"/>
                </a:xfrm>
              </p:grpSpPr>
              <p:grpSp>
                <p:nvGrpSpPr>
                  <p:cNvPr id="163" name="Group 21"/>
                  <p:cNvGrpSpPr/>
                  <p:nvPr/>
                </p:nvGrpSpPr>
                <p:grpSpPr>
                  <a:xfrm>
                    <a:off x="5334000" y="1219200"/>
                    <a:ext cx="838200" cy="1066800"/>
                    <a:chOff x="5334000" y="1219200"/>
                    <a:chExt cx="838200" cy="1066800"/>
                  </a:xfrm>
                </p:grpSpPr>
                <p:sp>
                  <p:nvSpPr>
                    <p:cNvPr id="173" name="Diamond 4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4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2"/>
                  <p:cNvGrpSpPr/>
                  <p:nvPr/>
                </p:nvGrpSpPr>
                <p:grpSpPr>
                  <a:xfrm>
                    <a:off x="6112240" y="1215452"/>
                    <a:ext cx="838200" cy="1066800"/>
                    <a:chOff x="5334000" y="1219200"/>
                    <a:chExt cx="838200" cy="1066800"/>
                  </a:xfrm>
                </p:grpSpPr>
                <p:sp>
                  <p:nvSpPr>
                    <p:cNvPr id="171" name="Diamond 4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4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5"/>
                  <p:cNvGrpSpPr/>
                  <p:nvPr/>
                </p:nvGrpSpPr>
                <p:grpSpPr>
                  <a:xfrm>
                    <a:off x="6895475" y="1191718"/>
                    <a:ext cx="838200" cy="1066800"/>
                    <a:chOff x="5334000" y="1219200"/>
                    <a:chExt cx="838200" cy="1066800"/>
                  </a:xfrm>
                </p:grpSpPr>
                <p:sp>
                  <p:nvSpPr>
                    <p:cNvPr id="169" name="Diamond 4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4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8"/>
                  <p:cNvGrpSpPr/>
                  <p:nvPr/>
                </p:nvGrpSpPr>
                <p:grpSpPr>
                  <a:xfrm>
                    <a:off x="7689954" y="1161737"/>
                    <a:ext cx="838200" cy="1066800"/>
                    <a:chOff x="5334000" y="1219200"/>
                    <a:chExt cx="838200" cy="1066800"/>
                  </a:xfrm>
                </p:grpSpPr>
                <p:sp>
                  <p:nvSpPr>
                    <p:cNvPr id="167" name="Diamond 16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76"/>
              <p:cNvGrpSpPr/>
              <p:nvPr/>
            </p:nvGrpSpPr>
            <p:grpSpPr>
              <a:xfrm rot="1567545">
                <a:off x="2273217" y="3006769"/>
                <a:ext cx="1296852" cy="1921507"/>
                <a:chOff x="5105400" y="1143000"/>
                <a:chExt cx="1752600" cy="2057400"/>
              </a:xfrm>
            </p:grpSpPr>
            <p:sp>
              <p:nvSpPr>
                <p:cNvPr id="147" name="Trapezoid 146"/>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36"/>
                <p:cNvGrpSpPr/>
                <p:nvPr/>
              </p:nvGrpSpPr>
              <p:grpSpPr>
                <a:xfrm>
                  <a:off x="5181600" y="2438400"/>
                  <a:ext cx="1596724" cy="490202"/>
                  <a:chOff x="5334000" y="1161737"/>
                  <a:chExt cx="3194154" cy="1124263"/>
                </a:xfrm>
              </p:grpSpPr>
              <p:grpSp>
                <p:nvGrpSpPr>
                  <p:cNvPr id="149" name="Group 21"/>
                  <p:cNvGrpSpPr/>
                  <p:nvPr/>
                </p:nvGrpSpPr>
                <p:grpSpPr>
                  <a:xfrm>
                    <a:off x="5334000" y="1219200"/>
                    <a:ext cx="838200" cy="1066800"/>
                    <a:chOff x="5334000" y="1219200"/>
                    <a:chExt cx="838200" cy="1066800"/>
                  </a:xfrm>
                </p:grpSpPr>
                <p:sp>
                  <p:nvSpPr>
                    <p:cNvPr id="159" name="Diamond 15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2"/>
                  <p:cNvGrpSpPr/>
                  <p:nvPr/>
                </p:nvGrpSpPr>
                <p:grpSpPr>
                  <a:xfrm>
                    <a:off x="6112240" y="1215452"/>
                    <a:ext cx="838200" cy="1066800"/>
                    <a:chOff x="5334000" y="1219200"/>
                    <a:chExt cx="838200" cy="1066800"/>
                  </a:xfrm>
                </p:grpSpPr>
                <p:sp>
                  <p:nvSpPr>
                    <p:cNvPr id="157" name="Diamond 15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5"/>
                  <p:cNvGrpSpPr/>
                  <p:nvPr/>
                </p:nvGrpSpPr>
                <p:grpSpPr>
                  <a:xfrm>
                    <a:off x="6895475" y="1191718"/>
                    <a:ext cx="838200" cy="1066800"/>
                    <a:chOff x="5334000" y="1219200"/>
                    <a:chExt cx="838200" cy="1066800"/>
                  </a:xfrm>
                </p:grpSpPr>
                <p:sp>
                  <p:nvSpPr>
                    <p:cNvPr id="155" name="Diamond 15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8"/>
                  <p:cNvGrpSpPr/>
                  <p:nvPr/>
                </p:nvGrpSpPr>
                <p:grpSpPr>
                  <a:xfrm>
                    <a:off x="7689954" y="1161737"/>
                    <a:ext cx="838200" cy="1066800"/>
                    <a:chOff x="5334000" y="1219200"/>
                    <a:chExt cx="838200" cy="1066800"/>
                  </a:xfrm>
                </p:grpSpPr>
                <p:sp>
                  <p:nvSpPr>
                    <p:cNvPr id="153" name="Diamond 152"/>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4" name="Trapezoid 93"/>
              <p:cNvSpPr/>
              <p:nvPr/>
            </p:nvSpPr>
            <p:spPr>
              <a:xfrm>
                <a:off x="2726125" y="2982451"/>
                <a:ext cx="1522392" cy="2580149"/>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94"/>
              <p:cNvSpPr/>
              <p:nvPr/>
            </p:nvSpPr>
            <p:spPr>
              <a:xfrm rot="10800000">
                <a:off x="3120819" y="2598174"/>
                <a:ext cx="676619" cy="8783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895279" y="1939412"/>
                <a:ext cx="1127698" cy="12626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6200000">
                <a:off x="3323256" y="1622717"/>
                <a:ext cx="323207" cy="106639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8"/>
              <p:cNvGrpSpPr/>
              <p:nvPr/>
            </p:nvGrpSpPr>
            <p:grpSpPr>
              <a:xfrm rot="2382292">
                <a:off x="3016232" y="457199"/>
                <a:ext cx="942894" cy="1411767"/>
                <a:chOff x="5992532" y="1567293"/>
                <a:chExt cx="966701" cy="2785287"/>
              </a:xfrm>
            </p:grpSpPr>
            <p:sp>
              <p:nvSpPr>
                <p:cNvPr id="136" name="Moon 135"/>
                <p:cNvSpPr/>
                <p:nvPr/>
              </p:nvSpPr>
              <p:spPr>
                <a:xfrm rot="576449">
                  <a:off x="6186765" y="1624473"/>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Moon 136"/>
                <p:cNvSpPr/>
                <p:nvPr/>
              </p:nvSpPr>
              <p:spPr>
                <a:xfrm rot="20448269">
                  <a:off x="6110564" y="1776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Moon 137"/>
                <p:cNvSpPr/>
                <p:nvPr/>
              </p:nvSpPr>
              <p:spPr>
                <a:xfrm rot="19585995">
                  <a:off x="5992532" y="2146650"/>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Moon 11"/>
                <p:cNvSpPr/>
                <p:nvPr/>
              </p:nvSpPr>
              <p:spPr>
                <a:xfrm rot="19617088">
                  <a:off x="6034365" y="2538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Moon 12"/>
                <p:cNvSpPr/>
                <p:nvPr/>
              </p:nvSpPr>
              <p:spPr>
                <a:xfrm rot="19439708">
                  <a:off x="6110564" y="30722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Moon 7"/>
                <p:cNvSpPr/>
                <p:nvPr/>
              </p:nvSpPr>
              <p:spPr>
                <a:xfrm rot="21173667">
                  <a:off x="6084494" y="1567293"/>
                  <a:ext cx="862841" cy="262289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3"/>
                <p:cNvSpPr/>
                <p:nvPr/>
              </p:nvSpPr>
              <p:spPr>
                <a:xfrm rot="1712194">
                  <a:off x="6574226" y="178475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Moon 14"/>
                <p:cNvSpPr/>
                <p:nvPr/>
              </p:nvSpPr>
              <p:spPr>
                <a:xfrm rot="141223">
                  <a:off x="6468072" y="208947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Moon 15"/>
                <p:cNvSpPr/>
                <p:nvPr/>
              </p:nvSpPr>
              <p:spPr>
                <a:xfrm rot="19978641">
                  <a:off x="6262295" y="2227417"/>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Moon 16"/>
                <p:cNvSpPr/>
                <p:nvPr/>
              </p:nvSpPr>
              <p:spPr>
                <a:xfrm rot="20009734">
                  <a:off x="6421826" y="26991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Moon 17"/>
                <p:cNvSpPr/>
                <p:nvPr/>
              </p:nvSpPr>
              <p:spPr>
                <a:xfrm rot="19832354">
                  <a:off x="6498025" y="32325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Moon 3"/>
              <p:cNvSpPr/>
              <p:nvPr/>
            </p:nvSpPr>
            <p:spPr>
              <a:xfrm>
                <a:off x="2838895" y="1961837"/>
                <a:ext cx="225540" cy="74613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10604928">
                <a:off x="3842939" y="1970131"/>
                <a:ext cx="214915" cy="74436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962152" y="1857262"/>
                <a:ext cx="1020396" cy="26143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0800000">
                <a:off x="2854741" y="1543536"/>
                <a:ext cx="1235216" cy="36601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31"/>
              <p:cNvGrpSpPr/>
              <p:nvPr/>
            </p:nvGrpSpPr>
            <p:grpSpPr>
              <a:xfrm>
                <a:off x="2838895" y="1809259"/>
                <a:ext cx="1181511" cy="353156"/>
                <a:chOff x="5334000" y="1161737"/>
                <a:chExt cx="3194154" cy="1124263"/>
              </a:xfrm>
            </p:grpSpPr>
            <p:grpSp>
              <p:nvGrpSpPr>
                <p:cNvPr id="124" name="Group 21"/>
                <p:cNvGrpSpPr/>
                <p:nvPr/>
              </p:nvGrpSpPr>
              <p:grpSpPr>
                <a:xfrm>
                  <a:off x="5334000" y="1219200"/>
                  <a:ext cx="838200" cy="1066800"/>
                  <a:chOff x="5334000" y="1219200"/>
                  <a:chExt cx="838200" cy="1066800"/>
                </a:xfrm>
              </p:grpSpPr>
              <p:sp>
                <p:nvSpPr>
                  <p:cNvPr id="134" name="Diamond 13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2"/>
                <p:cNvGrpSpPr/>
                <p:nvPr/>
              </p:nvGrpSpPr>
              <p:grpSpPr>
                <a:xfrm>
                  <a:off x="6112240" y="1215452"/>
                  <a:ext cx="838200" cy="1066800"/>
                  <a:chOff x="5334000" y="1219200"/>
                  <a:chExt cx="838200" cy="1066800"/>
                </a:xfrm>
              </p:grpSpPr>
              <p:sp>
                <p:nvSpPr>
                  <p:cNvPr id="132" name="Diamond 13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5"/>
                <p:cNvGrpSpPr/>
                <p:nvPr/>
              </p:nvGrpSpPr>
              <p:grpSpPr>
                <a:xfrm>
                  <a:off x="6895475" y="1191718"/>
                  <a:ext cx="838200" cy="1066800"/>
                  <a:chOff x="5334000" y="1219200"/>
                  <a:chExt cx="838200" cy="1066800"/>
                </a:xfrm>
              </p:grpSpPr>
              <p:sp>
                <p:nvSpPr>
                  <p:cNvPr id="130" name="Diamond 129"/>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8"/>
                <p:cNvGrpSpPr/>
                <p:nvPr/>
              </p:nvGrpSpPr>
              <p:grpSpPr>
                <a:xfrm>
                  <a:off x="7689954" y="1161737"/>
                  <a:ext cx="838200" cy="1066800"/>
                  <a:chOff x="5334000" y="1219200"/>
                  <a:chExt cx="838200" cy="1066800"/>
                </a:xfrm>
              </p:grpSpPr>
              <p:sp>
                <p:nvSpPr>
                  <p:cNvPr id="128" name="Diamond 12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Moon 103"/>
              <p:cNvSpPr/>
              <p:nvPr/>
            </p:nvSpPr>
            <p:spPr>
              <a:xfrm rot="14641121">
                <a:off x="3190618" y="3014921"/>
                <a:ext cx="605757" cy="1027740"/>
              </a:xfrm>
              <a:prstGeom prst="moon">
                <a:avLst>
                  <a:gd name="adj" fmla="val 7389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Moon 104"/>
              <p:cNvSpPr/>
              <p:nvPr/>
            </p:nvSpPr>
            <p:spPr>
              <a:xfrm rot="16611988">
                <a:off x="3065474" y="3066224"/>
                <a:ext cx="770566" cy="830233"/>
              </a:xfrm>
              <a:prstGeom prst="moon">
                <a:avLst>
                  <a:gd name="adj" fmla="val 50815"/>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oon 105"/>
              <p:cNvSpPr/>
              <p:nvPr/>
            </p:nvSpPr>
            <p:spPr>
              <a:xfrm rot="21412579">
                <a:off x="2782291" y="3156666"/>
                <a:ext cx="415588" cy="201811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Moon 106"/>
              <p:cNvSpPr/>
              <p:nvPr/>
            </p:nvSpPr>
            <p:spPr>
              <a:xfrm rot="164113">
                <a:off x="2640093" y="3155643"/>
                <a:ext cx="415588" cy="2024566"/>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98"/>
              <p:cNvGrpSpPr/>
              <p:nvPr/>
            </p:nvGrpSpPr>
            <p:grpSpPr>
              <a:xfrm>
                <a:off x="2726125" y="5178323"/>
                <a:ext cx="1522392" cy="353156"/>
                <a:chOff x="5334000" y="1161737"/>
                <a:chExt cx="3194154" cy="1124263"/>
              </a:xfrm>
            </p:grpSpPr>
            <p:grpSp>
              <p:nvGrpSpPr>
                <p:cNvPr id="112" name="Group 21"/>
                <p:cNvGrpSpPr/>
                <p:nvPr/>
              </p:nvGrpSpPr>
              <p:grpSpPr>
                <a:xfrm>
                  <a:off x="5334000" y="1219200"/>
                  <a:ext cx="838200" cy="1066800"/>
                  <a:chOff x="5334000" y="1219200"/>
                  <a:chExt cx="838200" cy="1066800"/>
                </a:xfrm>
              </p:grpSpPr>
              <p:sp>
                <p:nvSpPr>
                  <p:cNvPr id="122" name="Diamond 12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2"/>
                <p:cNvGrpSpPr/>
                <p:nvPr/>
              </p:nvGrpSpPr>
              <p:grpSpPr>
                <a:xfrm>
                  <a:off x="6112240" y="1215452"/>
                  <a:ext cx="838200" cy="1066800"/>
                  <a:chOff x="5334000" y="1219200"/>
                  <a:chExt cx="838200" cy="1066800"/>
                </a:xfrm>
              </p:grpSpPr>
              <p:sp>
                <p:nvSpPr>
                  <p:cNvPr id="120" name="Diamond 119"/>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5"/>
                <p:cNvGrpSpPr/>
                <p:nvPr/>
              </p:nvGrpSpPr>
              <p:grpSpPr>
                <a:xfrm>
                  <a:off x="6895475" y="1191718"/>
                  <a:ext cx="838200" cy="1066800"/>
                  <a:chOff x="5334000" y="1219200"/>
                  <a:chExt cx="838200" cy="1066800"/>
                </a:xfrm>
              </p:grpSpPr>
              <p:sp>
                <p:nvSpPr>
                  <p:cNvPr id="118" name="Diamond 11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8"/>
                <p:cNvGrpSpPr/>
                <p:nvPr/>
              </p:nvGrpSpPr>
              <p:grpSpPr>
                <a:xfrm>
                  <a:off x="7689954" y="1161737"/>
                  <a:ext cx="838200" cy="1066800"/>
                  <a:chOff x="5334000" y="1219200"/>
                  <a:chExt cx="838200" cy="1066800"/>
                </a:xfrm>
              </p:grpSpPr>
              <p:sp>
                <p:nvSpPr>
                  <p:cNvPr id="116" name="Diamond 11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11"/>
              <p:cNvGrpSpPr/>
              <p:nvPr/>
            </p:nvGrpSpPr>
            <p:grpSpPr>
              <a:xfrm>
                <a:off x="2838895" y="3037348"/>
                <a:ext cx="394694" cy="439174"/>
                <a:chOff x="5334000" y="1219200"/>
                <a:chExt cx="838200" cy="1066800"/>
              </a:xfrm>
            </p:grpSpPr>
            <p:sp>
              <p:nvSpPr>
                <p:cNvPr id="110" name="Diamond 109"/>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126"/>
            <p:cNvGrpSpPr/>
            <p:nvPr/>
          </p:nvGrpSpPr>
          <p:grpSpPr>
            <a:xfrm>
              <a:off x="2946230" y="2587018"/>
              <a:ext cx="477110" cy="498494"/>
              <a:chOff x="6657545" y="2608254"/>
              <a:chExt cx="477110" cy="498494"/>
            </a:xfrm>
          </p:grpSpPr>
          <p:sp>
            <p:nvSpPr>
              <p:cNvPr id="85" name="Oval 84"/>
              <p:cNvSpPr/>
              <p:nvPr/>
            </p:nvSpPr>
            <p:spPr>
              <a:xfrm rot="3155750">
                <a:off x="6646853" y="2618946"/>
                <a:ext cx="498494" cy="47711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310090">
                <a:off x="6748853" y="2621199"/>
                <a:ext cx="257090" cy="3197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Rectangle 174"/>
          <p:cNvSpPr/>
          <p:nvPr/>
        </p:nvSpPr>
        <p:spPr>
          <a:xfrm>
            <a:off x="3133254" y="5673506"/>
            <a:ext cx="6934200" cy="954107"/>
          </a:xfrm>
          <a:prstGeom prst="rect">
            <a:avLst/>
          </a:prstGeom>
        </p:spPr>
        <p:txBody>
          <a:bodyPr wrap="square">
            <a:spAutoFit/>
          </a:bodyPr>
          <a:lstStyle/>
          <a:p>
            <a:pPr algn="ctr"/>
            <a:r>
              <a:rPr lang="en-US" sz="2800" b="1" i="1" dirty="0">
                <a:solidFill>
                  <a:srgbClr val="FFFF00"/>
                </a:solidFill>
              </a:rPr>
              <a:t>Signs are a product of faith, not something we should demand before we have faith</a:t>
            </a:r>
          </a:p>
        </p:txBody>
      </p:sp>
    </p:spTree>
    <p:extLst>
      <p:ext uri="{BB962C8B-B14F-4D97-AF65-F5344CB8AC3E}">
        <p14:creationId xmlns:p14="http://schemas.microsoft.com/office/powerpoint/2010/main" val="19665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FD3974-352F-4AE8-AD3E-D422319E2738}"/>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Gabriola" pitchFamily="82" charset="0"/>
              </a:rPr>
              <a:t>Faith is Built On:</a:t>
            </a:r>
          </a:p>
        </p:txBody>
      </p:sp>
      <p:sp>
        <p:nvSpPr>
          <p:cNvPr id="9" name="TextBox 8"/>
          <p:cNvSpPr txBox="1"/>
          <p:nvPr/>
        </p:nvSpPr>
        <p:spPr>
          <a:xfrm>
            <a:off x="1828800" y="1348800"/>
            <a:ext cx="5486400" cy="3539430"/>
          </a:xfrm>
          <a:prstGeom prst="rect">
            <a:avLst/>
          </a:prstGeom>
          <a:noFill/>
        </p:spPr>
        <p:txBody>
          <a:bodyPr wrap="square" rtlCol="0">
            <a:spAutoFit/>
          </a:bodyPr>
          <a:lstStyle/>
          <a:p>
            <a:pPr marL="514350" indent="-514350">
              <a:buAutoNum type="arabicPeriod"/>
            </a:pPr>
            <a:r>
              <a:rPr lang="en-US" sz="2800" dirty="0">
                <a:solidFill>
                  <a:schemeClr val="bg1"/>
                </a:solidFill>
              </a:rPr>
              <a:t>The idea of the Existence of God</a:t>
            </a:r>
          </a:p>
          <a:p>
            <a:pPr marL="514350" indent="-514350">
              <a:buAutoNum type="arabicPeriod"/>
            </a:pPr>
            <a:endParaRPr lang="en-US" sz="2800" dirty="0">
              <a:solidFill>
                <a:schemeClr val="bg1"/>
              </a:solidFill>
            </a:endParaRPr>
          </a:p>
          <a:p>
            <a:pPr marL="514350" indent="-514350">
              <a:buAutoNum type="arabicPeriod"/>
            </a:pPr>
            <a:r>
              <a:rPr lang="en-US" sz="2800" dirty="0">
                <a:solidFill>
                  <a:schemeClr val="bg1"/>
                </a:solidFill>
              </a:rPr>
              <a:t>A correct idea of his character, perfections, and attributes</a:t>
            </a:r>
          </a:p>
          <a:p>
            <a:pPr marL="514350" indent="-514350">
              <a:buAutoNum type="arabicPeriod"/>
            </a:pPr>
            <a:endParaRPr lang="en-US" sz="2800" dirty="0">
              <a:solidFill>
                <a:schemeClr val="bg1"/>
              </a:solidFill>
            </a:endParaRPr>
          </a:p>
          <a:p>
            <a:pPr marL="514350" indent="-514350">
              <a:buAutoNum type="arabicPeriod"/>
            </a:pPr>
            <a:r>
              <a:rPr lang="en-US" sz="2800" dirty="0">
                <a:solidFill>
                  <a:schemeClr val="bg1"/>
                </a:solidFill>
              </a:rPr>
              <a:t>An actual knowledge that the course in life one is pursuing is according to God’s will</a:t>
            </a:r>
          </a:p>
        </p:txBody>
      </p:sp>
      <p:sp>
        <p:nvSpPr>
          <p:cNvPr id="20" name="Right Arrow 19"/>
          <p:cNvSpPr/>
          <p:nvPr/>
        </p:nvSpPr>
        <p:spPr>
          <a:xfrm rot="2632487">
            <a:off x="6589151" y="4714843"/>
            <a:ext cx="10668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ight Brace 21"/>
          <p:cNvSpPr/>
          <p:nvPr/>
        </p:nvSpPr>
        <p:spPr>
          <a:xfrm>
            <a:off x="7315200" y="1371600"/>
            <a:ext cx="533400" cy="1752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229600" y="1524000"/>
            <a:ext cx="2438400" cy="1477328"/>
          </a:xfrm>
          <a:prstGeom prst="rect">
            <a:avLst/>
          </a:prstGeom>
          <a:noFill/>
        </p:spPr>
        <p:txBody>
          <a:bodyPr wrap="square" rtlCol="0">
            <a:spAutoFit/>
          </a:bodyPr>
          <a:lstStyle/>
          <a:p>
            <a:r>
              <a:rPr lang="en-US" dirty="0">
                <a:solidFill>
                  <a:schemeClr val="bg1"/>
                </a:solidFill>
              </a:rPr>
              <a:t>Through:</a:t>
            </a:r>
          </a:p>
          <a:p>
            <a:r>
              <a:rPr lang="en-US" dirty="0">
                <a:solidFill>
                  <a:schemeClr val="bg1"/>
                </a:solidFill>
              </a:rPr>
              <a:t>Studying, searching, pondering the words of the Lord, and through testimonies of others</a:t>
            </a:r>
          </a:p>
        </p:txBody>
      </p:sp>
      <p:sp>
        <p:nvSpPr>
          <p:cNvPr id="24" name="TextBox 23"/>
          <p:cNvSpPr txBox="1"/>
          <p:nvPr/>
        </p:nvSpPr>
        <p:spPr>
          <a:xfrm>
            <a:off x="7772400" y="4724400"/>
            <a:ext cx="3429000" cy="1200329"/>
          </a:xfrm>
          <a:prstGeom prst="rect">
            <a:avLst/>
          </a:prstGeom>
          <a:noFill/>
        </p:spPr>
        <p:txBody>
          <a:bodyPr wrap="square" rtlCol="0">
            <a:spAutoFit/>
          </a:bodyPr>
          <a:lstStyle/>
          <a:p>
            <a:r>
              <a:rPr lang="en-US" dirty="0">
                <a:solidFill>
                  <a:schemeClr val="bg1"/>
                </a:solidFill>
              </a:rPr>
              <a:t>Ourselves:</a:t>
            </a:r>
          </a:p>
          <a:p>
            <a:r>
              <a:rPr lang="en-US" dirty="0">
                <a:solidFill>
                  <a:schemeClr val="bg1"/>
                </a:solidFill>
              </a:rPr>
              <a:t>A person may have the assurance that they are on the course only if they are “on the course”</a:t>
            </a:r>
          </a:p>
        </p:txBody>
      </p:sp>
      <p:sp>
        <p:nvSpPr>
          <p:cNvPr id="2" name="Rectangle 1">
            <a:extLst>
              <a:ext uri="{FF2B5EF4-FFF2-40B4-BE49-F238E27FC236}">
                <a16:creationId xmlns:a16="http://schemas.microsoft.com/office/drawing/2014/main" id="{BBDD09F7-8904-4F3C-9FD5-9AAA30CDA619}"/>
              </a:ext>
            </a:extLst>
          </p:cNvPr>
          <p:cNvSpPr/>
          <p:nvPr/>
        </p:nvSpPr>
        <p:spPr>
          <a:xfrm>
            <a:off x="69722" y="6488668"/>
            <a:ext cx="1423788" cy="369332"/>
          </a:xfrm>
          <a:prstGeom prst="rect">
            <a:avLst/>
          </a:prstGeom>
        </p:spPr>
        <p:txBody>
          <a:bodyPr wrap="none">
            <a:spAutoFit/>
          </a:bodyPr>
          <a:lstStyle/>
          <a:p>
            <a:pPr marL="514350" indent="-514350"/>
            <a:r>
              <a:rPr lang="en-US" dirty="0">
                <a:solidFill>
                  <a:schemeClr val="bg1"/>
                </a:solidFill>
              </a:rPr>
              <a:t>Joseph Smith</a:t>
            </a:r>
          </a:p>
        </p:txBody>
      </p:sp>
      <p:grpSp>
        <p:nvGrpSpPr>
          <p:cNvPr id="11" name="Group 10">
            <a:extLst>
              <a:ext uri="{FF2B5EF4-FFF2-40B4-BE49-F238E27FC236}">
                <a16:creationId xmlns:a16="http://schemas.microsoft.com/office/drawing/2014/main" id="{5A27F34E-2899-4977-85CF-863360DFC210}"/>
              </a:ext>
            </a:extLst>
          </p:cNvPr>
          <p:cNvGrpSpPr/>
          <p:nvPr/>
        </p:nvGrpSpPr>
        <p:grpSpPr>
          <a:xfrm>
            <a:off x="9593951" y="3292717"/>
            <a:ext cx="831259" cy="1696580"/>
            <a:chOff x="288648" y="1045622"/>
            <a:chExt cx="1903857" cy="3885726"/>
          </a:xfrm>
          <a:solidFill>
            <a:schemeClr val="accent1">
              <a:lumMod val="40000"/>
              <a:lumOff val="60000"/>
            </a:schemeClr>
          </a:solidFill>
        </p:grpSpPr>
        <p:sp>
          <p:nvSpPr>
            <p:cNvPr id="12" name="Freeform: Shape 11">
              <a:extLst>
                <a:ext uri="{FF2B5EF4-FFF2-40B4-BE49-F238E27FC236}">
                  <a16:creationId xmlns:a16="http://schemas.microsoft.com/office/drawing/2014/main" id="{A3600A77-A6B1-4B2D-A224-ED03F0126A0E}"/>
                </a:ext>
              </a:extLst>
            </p:cNvPr>
            <p:cNvSpPr/>
            <p:nvPr/>
          </p:nvSpPr>
          <p:spPr>
            <a:xfrm rot="9815699">
              <a:off x="288648" y="1984237"/>
              <a:ext cx="1903857" cy="2947111"/>
            </a:xfrm>
            <a:custGeom>
              <a:avLst/>
              <a:gdLst>
                <a:gd name="connsiteX0" fmla="*/ 475322 w 1903857"/>
                <a:gd name="connsiteY0" fmla="*/ 2936059 h 2947111"/>
                <a:gd name="connsiteX1" fmla="*/ 283420 w 1903857"/>
                <a:gd name="connsiteY1" fmla="*/ 2707820 h 2947111"/>
                <a:gd name="connsiteX2" fmla="*/ 283091 w 1903857"/>
                <a:gd name="connsiteY2" fmla="*/ 2685431 h 2947111"/>
                <a:gd name="connsiteX3" fmla="*/ 4001 w 1903857"/>
                <a:gd name="connsiteY3" fmla="*/ 1574214 h 2947111"/>
                <a:gd name="connsiteX4" fmla="*/ 99739 w 1903857"/>
                <a:gd name="connsiteY4" fmla="*/ 1414256 h 2947111"/>
                <a:gd name="connsiteX5" fmla="*/ 99738 w 1903857"/>
                <a:gd name="connsiteY5" fmla="*/ 1414258 h 2947111"/>
                <a:gd name="connsiteX6" fmla="*/ 259695 w 1903857"/>
                <a:gd name="connsiteY6" fmla="*/ 1509996 h 2947111"/>
                <a:gd name="connsiteX7" fmla="*/ 422792 w 1903857"/>
                <a:gd name="connsiteY7" fmla="*/ 2159372 h 2947111"/>
                <a:gd name="connsiteX8" fmla="*/ 650096 w 1903857"/>
                <a:gd name="connsiteY8" fmla="*/ 1387308 h 2947111"/>
                <a:gd name="connsiteX9" fmla="*/ 670707 w 1903857"/>
                <a:gd name="connsiteY9" fmla="*/ 1336705 h 2947111"/>
                <a:gd name="connsiteX10" fmla="*/ 699164 w 1903857"/>
                <a:gd name="connsiteY10" fmla="*/ 1293957 h 2947111"/>
                <a:gd name="connsiteX11" fmla="*/ 687425 w 1903857"/>
                <a:gd name="connsiteY11" fmla="*/ 1276547 h 2947111"/>
                <a:gd name="connsiteX12" fmla="*/ 675311 w 1903857"/>
                <a:gd name="connsiteY12" fmla="*/ 1216543 h 2947111"/>
                <a:gd name="connsiteX13" fmla="*/ 675311 w 1903857"/>
                <a:gd name="connsiteY13" fmla="*/ 154155 h 2947111"/>
                <a:gd name="connsiteX14" fmla="*/ 829466 w 1903857"/>
                <a:gd name="connsiteY14" fmla="*/ 0 h 2947111"/>
                <a:gd name="connsiteX15" fmla="*/ 983621 w 1903857"/>
                <a:gd name="connsiteY15" fmla="*/ 154155 h 2947111"/>
                <a:gd name="connsiteX16" fmla="*/ 983621 w 1903857"/>
                <a:gd name="connsiteY16" fmla="*/ 1204600 h 2947111"/>
                <a:gd name="connsiteX17" fmla="*/ 985046 w 1903857"/>
                <a:gd name="connsiteY17" fmla="*/ 1204725 h 2947111"/>
                <a:gd name="connsiteX18" fmla="*/ 985045 w 1903857"/>
                <a:gd name="connsiteY18" fmla="*/ 1204726 h 2947111"/>
                <a:gd name="connsiteX19" fmla="*/ 1002144 w 1903857"/>
                <a:gd name="connsiteY19" fmla="*/ 1213749 h 2947111"/>
                <a:gd name="connsiteX20" fmla="*/ 1620535 w 1903857"/>
                <a:gd name="connsiteY20" fmla="*/ 304661 h 2947111"/>
                <a:gd name="connsiteX21" fmla="*/ 1835987 w 1903857"/>
                <a:gd name="connsiteY21" fmla="*/ 263658 h 2947111"/>
                <a:gd name="connsiteX22" fmla="*/ 1835985 w 1903857"/>
                <a:gd name="connsiteY22" fmla="*/ 263658 h 2947111"/>
                <a:gd name="connsiteX23" fmla="*/ 1876989 w 1903857"/>
                <a:gd name="connsiteY23" fmla="*/ 479110 h 2947111"/>
                <a:gd name="connsiteX24" fmla="*/ 1225787 w 1903857"/>
                <a:gd name="connsiteY24" fmla="*/ 1436435 h 2947111"/>
                <a:gd name="connsiteX25" fmla="*/ 1181759 w 1903857"/>
                <a:gd name="connsiteY25" fmla="*/ 1479492 h 2947111"/>
                <a:gd name="connsiteX26" fmla="*/ 1177653 w 1903857"/>
                <a:gd name="connsiteY26" fmla="*/ 1481133 h 2947111"/>
                <a:gd name="connsiteX27" fmla="*/ 1177724 w 1903857"/>
                <a:gd name="connsiteY27" fmla="*/ 1485979 h 2947111"/>
                <a:gd name="connsiteX28" fmla="*/ 1167628 w 1903857"/>
                <a:gd name="connsiteY28" fmla="*/ 1539677 h 2947111"/>
                <a:gd name="connsiteX29" fmla="*/ 958194 w 1903857"/>
                <a:gd name="connsiteY29" fmla="*/ 2251037 h 2947111"/>
                <a:gd name="connsiteX30" fmla="*/ 1394950 w 1903857"/>
                <a:gd name="connsiteY30" fmla="*/ 1791151 h 2947111"/>
                <a:gd name="connsiteX31" fmla="*/ 1578086 w 1903857"/>
                <a:gd name="connsiteY31" fmla="*/ 1786426 h 2947111"/>
                <a:gd name="connsiteX32" fmla="*/ 1582811 w 1903857"/>
                <a:gd name="connsiteY32" fmla="*/ 1969563 h 2947111"/>
                <a:gd name="connsiteX33" fmla="*/ 788236 w 1903857"/>
                <a:gd name="connsiteY33" fmla="*/ 2806218 h 2947111"/>
                <a:gd name="connsiteX34" fmla="*/ 760282 w 1903857"/>
                <a:gd name="connsiteY34" fmla="*/ 2848214 h 2947111"/>
                <a:gd name="connsiteX35" fmla="*/ 475322 w 1903857"/>
                <a:gd name="connsiteY35" fmla="*/ 2936059 h 294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3857" h="2947111">
                  <a:moveTo>
                    <a:pt x="475322" y="2936059"/>
                  </a:moveTo>
                  <a:cubicBezTo>
                    <a:pt x="368136" y="2904503"/>
                    <a:pt x="295360" y="2812261"/>
                    <a:pt x="283420" y="2707820"/>
                  </a:cubicBezTo>
                  <a:lnTo>
                    <a:pt x="283091" y="2685431"/>
                  </a:lnTo>
                  <a:lnTo>
                    <a:pt x="4001" y="1574214"/>
                  </a:lnTo>
                  <a:cubicBezTo>
                    <a:pt x="-13733" y="1503606"/>
                    <a:pt x="29131" y="1431990"/>
                    <a:pt x="99739" y="1414256"/>
                  </a:cubicBezTo>
                  <a:lnTo>
                    <a:pt x="99738" y="1414258"/>
                  </a:lnTo>
                  <a:cubicBezTo>
                    <a:pt x="170346" y="1396524"/>
                    <a:pt x="241961" y="1439388"/>
                    <a:pt x="259695" y="1509996"/>
                  </a:cubicBezTo>
                  <a:lnTo>
                    <a:pt x="422792" y="2159372"/>
                  </a:lnTo>
                  <a:lnTo>
                    <a:pt x="650096" y="1387308"/>
                  </a:lnTo>
                  <a:cubicBezTo>
                    <a:pt x="655356" y="1369444"/>
                    <a:pt x="662301" y="1352536"/>
                    <a:pt x="670707" y="1336705"/>
                  </a:cubicBezTo>
                  <a:lnTo>
                    <a:pt x="699164" y="1293957"/>
                  </a:lnTo>
                  <a:lnTo>
                    <a:pt x="687425" y="1276547"/>
                  </a:lnTo>
                  <a:cubicBezTo>
                    <a:pt x="679625" y="1258104"/>
                    <a:pt x="675311" y="1237827"/>
                    <a:pt x="675311" y="1216543"/>
                  </a:cubicBezTo>
                  <a:lnTo>
                    <a:pt x="675311" y="154155"/>
                  </a:lnTo>
                  <a:cubicBezTo>
                    <a:pt x="675311" y="69018"/>
                    <a:pt x="744329" y="0"/>
                    <a:pt x="829466" y="0"/>
                  </a:cubicBezTo>
                  <a:cubicBezTo>
                    <a:pt x="914603" y="0"/>
                    <a:pt x="983621" y="69018"/>
                    <a:pt x="983621" y="154155"/>
                  </a:cubicBezTo>
                  <a:lnTo>
                    <a:pt x="983621" y="1204600"/>
                  </a:lnTo>
                  <a:lnTo>
                    <a:pt x="985046" y="1204725"/>
                  </a:lnTo>
                  <a:lnTo>
                    <a:pt x="985045" y="1204726"/>
                  </a:lnTo>
                  <a:lnTo>
                    <a:pt x="1002144" y="1213749"/>
                  </a:lnTo>
                  <a:lnTo>
                    <a:pt x="1620535" y="304661"/>
                  </a:lnTo>
                  <a:cubicBezTo>
                    <a:pt x="1668707" y="233843"/>
                    <a:pt x="1765169" y="215486"/>
                    <a:pt x="1835987" y="263658"/>
                  </a:cubicBezTo>
                  <a:lnTo>
                    <a:pt x="1835985" y="263658"/>
                  </a:lnTo>
                  <a:cubicBezTo>
                    <a:pt x="1906803" y="311831"/>
                    <a:pt x="1925161" y="408292"/>
                    <a:pt x="1876989" y="479110"/>
                  </a:cubicBezTo>
                  <a:lnTo>
                    <a:pt x="1225787" y="1436435"/>
                  </a:lnTo>
                  <a:cubicBezTo>
                    <a:pt x="1213744" y="1454139"/>
                    <a:pt x="1198683" y="1468565"/>
                    <a:pt x="1181759" y="1479492"/>
                  </a:cubicBezTo>
                  <a:lnTo>
                    <a:pt x="1177653" y="1481133"/>
                  </a:lnTo>
                  <a:lnTo>
                    <a:pt x="1177724" y="1485979"/>
                  </a:lnTo>
                  <a:cubicBezTo>
                    <a:pt x="1176212" y="1503839"/>
                    <a:pt x="1172887" y="1521813"/>
                    <a:pt x="1167628" y="1539677"/>
                  </a:cubicBezTo>
                  <a:lnTo>
                    <a:pt x="958194" y="2251037"/>
                  </a:lnTo>
                  <a:lnTo>
                    <a:pt x="1394950" y="1791151"/>
                  </a:lnTo>
                  <a:cubicBezTo>
                    <a:pt x="1444217" y="1739274"/>
                    <a:pt x="1526210" y="1737159"/>
                    <a:pt x="1578086" y="1786426"/>
                  </a:cubicBezTo>
                  <a:cubicBezTo>
                    <a:pt x="1629962" y="1835694"/>
                    <a:pt x="1632077" y="1917686"/>
                    <a:pt x="1582811" y="1969563"/>
                  </a:cubicBezTo>
                  <a:lnTo>
                    <a:pt x="788236" y="2806218"/>
                  </a:lnTo>
                  <a:lnTo>
                    <a:pt x="760282" y="2848214"/>
                  </a:lnTo>
                  <a:cubicBezTo>
                    <a:pt x="693656" y="2929523"/>
                    <a:pt x="582505" y="2967616"/>
                    <a:pt x="475322" y="293605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B8107C7E-8405-40F5-B1AB-88BBED18AA53}"/>
                </a:ext>
              </a:extLst>
            </p:cNvPr>
            <p:cNvSpPr/>
            <p:nvPr/>
          </p:nvSpPr>
          <p:spPr>
            <a:xfrm>
              <a:off x="862223" y="104562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5C7013D-791B-4D70-92C0-AFCF7A1527CE}"/>
              </a:ext>
            </a:extLst>
          </p:cNvPr>
          <p:cNvGrpSpPr/>
          <p:nvPr/>
        </p:nvGrpSpPr>
        <p:grpSpPr>
          <a:xfrm>
            <a:off x="8842664" y="3325311"/>
            <a:ext cx="820298" cy="1734065"/>
            <a:chOff x="2012743" y="1056767"/>
            <a:chExt cx="1858543" cy="3928857"/>
          </a:xfrm>
          <a:solidFill>
            <a:srgbClr val="FFCCFF"/>
          </a:solidFill>
        </p:grpSpPr>
        <p:sp>
          <p:nvSpPr>
            <p:cNvPr id="15" name="Freeform: Shape 14">
              <a:extLst>
                <a:ext uri="{FF2B5EF4-FFF2-40B4-BE49-F238E27FC236}">
                  <a16:creationId xmlns:a16="http://schemas.microsoft.com/office/drawing/2014/main" id="{6E65B417-2D74-4E78-81C0-FB9F1ADCF9FC}"/>
                </a:ext>
              </a:extLst>
            </p:cNvPr>
            <p:cNvSpPr/>
            <p:nvPr/>
          </p:nvSpPr>
          <p:spPr>
            <a:xfrm rot="9815699">
              <a:off x="2012743" y="1999936"/>
              <a:ext cx="1858543" cy="2985688"/>
            </a:xfrm>
            <a:custGeom>
              <a:avLst/>
              <a:gdLst>
                <a:gd name="connsiteX0" fmla="*/ 465141 w 1858543"/>
                <a:gd name="connsiteY0" fmla="*/ 2975914 h 2985688"/>
                <a:gd name="connsiteX1" fmla="*/ 305075 w 1858543"/>
                <a:gd name="connsiteY1" fmla="*/ 2819142 h 2985688"/>
                <a:gd name="connsiteX2" fmla="*/ 298499 w 1858543"/>
                <a:gd name="connsiteY2" fmla="*/ 2788432 h 2985688"/>
                <a:gd name="connsiteX3" fmla="*/ 4037 w 1858543"/>
                <a:gd name="connsiteY3" fmla="*/ 1616013 h 2985688"/>
                <a:gd name="connsiteX4" fmla="*/ 100611 w 1858543"/>
                <a:gd name="connsiteY4" fmla="*/ 1454660 h 2985688"/>
                <a:gd name="connsiteX5" fmla="*/ 100610 w 1858543"/>
                <a:gd name="connsiteY5" fmla="*/ 1454661 h 2985688"/>
                <a:gd name="connsiteX6" fmla="*/ 261964 w 1858543"/>
                <a:gd name="connsiteY6" fmla="*/ 1551234 h 2985688"/>
                <a:gd name="connsiteX7" fmla="*/ 434104 w 1858543"/>
                <a:gd name="connsiteY7" fmla="*/ 2236618 h 2985688"/>
                <a:gd name="connsiteX8" fmla="*/ 546293 w 1858543"/>
                <a:gd name="connsiteY8" fmla="*/ 1855559 h 2985688"/>
                <a:gd name="connsiteX9" fmla="*/ 550647 w 1858543"/>
                <a:gd name="connsiteY9" fmla="*/ 504186 h 2985688"/>
                <a:gd name="connsiteX10" fmla="*/ 680020 w 1858543"/>
                <a:gd name="connsiteY10" fmla="*/ 542275 h 2985688"/>
                <a:gd name="connsiteX11" fmla="*/ 680020 w 1858543"/>
                <a:gd name="connsiteY11" fmla="*/ 155501 h 2985688"/>
                <a:gd name="connsiteX12" fmla="*/ 835521 w 1858543"/>
                <a:gd name="connsiteY12" fmla="*/ 0 h 2985688"/>
                <a:gd name="connsiteX13" fmla="*/ 991022 w 1858543"/>
                <a:gd name="connsiteY13" fmla="*/ 155501 h 2985688"/>
                <a:gd name="connsiteX14" fmla="*/ 991022 w 1858543"/>
                <a:gd name="connsiteY14" fmla="*/ 633838 h 2985688"/>
                <a:gd name="connsiteX15" fmla="*/ 1296204 w 1858543"/>
                <a:gd name="connsiteY15" fmla="*/ 723687 h 2985688"/>
                <a:gd name="connsiteX16" fmla="*/ 1572746 w 1858543"/>
                <a:gd name="connsiteY16" fmla="*/ 317145 h 2985688"/>
                <a:gd name="connsiteX17" fmla="*/ 1790079 w 1858543"/>
                <a:gd name="connsiteY17" fmla="*/ 275783 h 2985688"/>
                <a:gd name="connsiteX18" fmla="*/ 1790078 w 1858543"/>
                <a:gd name="connsiteY18" fmla="*/ 275784 h 2985688"/>
                <a:gd name="connsiteX19" fmla="*/ 1831440 w 1858543"/>
                <a:gd name="connsiteY19" fmla="*/ 493117 h 2985688"/>
                <a:gd name="connsiteX20" fmla="*/ 1611462 w 1858543"/>
                <a:gd name="connsiteY20" fmla="*/ 816503 h 2985688"/>
                <a:gd name="connsiteX21" fmla="*/ 1715962 w 1858543"/>
                <a:gd name="connsiteY21" fmla="*/ 847268 h 2985688"/>
                <a:gd name="connsiteX22" fmla="*/ 1020841 w 1858543"/>
                <a:gd name="connsiteY22" fmla="*/ 1933139 h 2985688"/>
                <a:gd name="connsiteX23" fmla="*/ 911810 w 1858543"/>
                <a:gd name="connsiteY23" fmla="*/ 2303472 h 2985688"/>
                <a:gd name="connsiteX24" fmla="*/ 1332168 w 1858543"/>
                <a:gd name="connsiteY24" fmla="*/ 1860851 h 2985688"/>
                <a:gd name="connsiteX25" fmla="*/ 1516903 w 1858543"/>
                <a:gd name="connsiteY25" fmla="*/ 1856085 h 2985688"/>
                <a:gd name="connsiteX26" fmla="*/ 1516902 w 1858543"/>
                <a:gd name="connsiteY26" fmla="*/ 1856086 h 2985688"/>
                <a:gd name="connsiteX27" fmla="*/ 1521668 w 1858543"/>
                <a:gd name="connsiteY27" fmla="*/ 2040822 h 2985688"/>
                <a:gd name="connsiteX28" fmla="*/ 740070 w 1858543"/>
                <a:gd name="connsiteY28" fmla="*/ 2863814 h 2985688"/>
                <a:gd name="connsiteX29" fmla="*/ 717166 w 1858543"/>
                <a:gd name="connsiteY29" fmla="*/ 2898222 h 2985688"/>
                <a:gd name="connsiteX30" fmla="*/ 684620 w 1858543"/>
                <a:gd name="connsiteY30" fmla="*/ 2930884 h 2985688"/>
                <a:gd name="connsiteX31" fmla="*/ 649483 w 1858543"/>
                <a:gd name="connsiteY31" fmla="*/ 2954647 h 2985688"/>
                <a:gd name="connsiteX32" fmla="*/ 635013 w 1858543"/>
                <a:gd name="connsiteY32" fmla="*/ 2965904 h 2985688"/>
                <a:gd name="connsiteX33" fmla="*/ 599538 w 1858543"/>
                <a:gd name="connsiteY33" fmla="*/ 2979382 h 2985688"/>
                <a:gd name="connsiteX34" fmla="*/ 579144 w 1858543"/>
                <a:gd name="connsiteY34" fmla="*/ 2977937 h 2985688"/>
                <a:gd name="connsiteX35" fmla="*/ 559518 w 1858543"/>
                <a:gd name="connsiteY35" fmla="*/ 2984156 h 2985688"/>
                <a:gd name="connsiteX36" fmla="*/ 465141 w 1858543"/>
                <a:gd name="connsiteY36" fmla="*/ 2975914 h 298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8543" h="2985688">
                  <a:moveTo>
                    <a:pt x="465141" y="2975914"/>
                  </a:moveTo>
                  <a:cubicBezTo>
                    <a:pt x="386144" y="2952657"/>
                    <a:pt x="328280" y="2892127"/>
                    <a:pt x="305075" y="2819142"/>
                  </a:cubicBezTo>
                  <a:lnTo>
                    <a:pt x="298499" y="2788432"/>
                  </a:lnTo>
                  <a:lnTo>
                    <a:pt x="4037" y="1616013"/>
                  </a:lnTo>
                  <a:cubicBezTo>
                    <a:pt x="-13852" y="1544788"/>
                    <a:pt x="29386" y="1472549"/>
                    <a:pt x="100611" y="1454660"/>
                  </a:cubicBezTo>
                  <a:lnTo>
                    <a:pt x="100610" y="1454661"/>
                  </a:lnTo>
                  <a:cubicBezTo>
                    <a:pt x="171835" y="1436772"/>
                    <a:pt x="244075" y="1480009"/>
                    <a:pt x="261964" y="1551234"/>
                  </a:cubicBezTo>
                  <a:lnTo>
                    <a:pt x="434104" y="2236618"/>
                  </a:lnTo>
                  <a:lnTo>
                    <a:pt x="546293" y="1855559"/>
                  </a:lnTo>
                  <a:lnTo>
                    <a:pt x="550647" y="504186"/>
                  </a:lnTo>
                  <a:lnTo>
                    <a:pt x="680020" y="542275"/>
                  </a:lnTo>
                  <a:lnTo>
                    <a:pt x="680020" y="155501"/>
                  </a:lnTo>
                  <a:cubicBezTo>
                    <a:pt x="680020" y="69620"/>
                    <a:pt x="749640" y="0"/>
                    <a:pt x="835521" y="0"/>
                  </a:cubicBezTo>
                  <a:cubicBezTo>
                    <a:pt x="921402" y="0"/>
                    <a:pt x="991022" y="69620"/>
                    <a:pt x="991022" y="155501"/>
                  </a:cubicBezTo>
                  <a:lnTo>
                    <a:pt x="991022" y="633838"/>
                  </a:lnTo>
                  <a:lnTo>
                    <a:pt x="1296204" y="723687"/>
                  </a:lnTo>
                  <a:lnTo>
                    <a:pt x="1572746" y="317145"/>
                  </a:lnTo>
                  <a:cubicBezTo>
                    <a:pt x="1621340" y="245708"/>
                    <a:pt x="1718643" y="227190"/>
                    <a:pt x="1790079" y="275783"/>
                  </a:cubicBezTo>
                  <a:lnTo>
                    <a:pt x="1790078" y="275784"/>
                  </a:lnTo>
                  <a:cubicBezTo>
                    <a:pt x="1861514" y="324377"/>
                    <a:pt x="1880033" y="421680"/>
                    <a:pt x="1831440" y="493117"/>
                  </a:cubicBezTo>
                  <a:lnTo>
                    <a:pt x="1611462" y="816503"/>
                  </a:lnTo>
                  <a:lnTo>
                    <a:pt x="1715962" y="847268"/>
                  </a:lnTo>
                  <a:lnTo>
                    <a:pt x="1020841" y="1933139"/>
                  </a:lnTo>
                  <a:lnTo>
                    <a:pt x="911810" y="2303472"/>
                  </a:lnTo>
                  <a:lnTo>
                    <a:pt x="1332168" y="1860851"/>
                  </a:lnTo>
                  <a:cubicBezTo>
                    <a:pt x="1381865" y="1808522"/>
                    <a:pt x="1464574" y="1806387"/>
                    <a:pt x="1516903" y="1856085"/>
                  </a:cubicBezTo>
                  <a:lnTo>
                    <a:pt x="1516902" y="1856086"/>
                  </a:lnTo>
                  <a:cubicBezTo>
                    <a:pt x="1569231" y="1905784"/>
                    <a:pt x="1571366" y="1988492"/>
                    <a:pt x="1521668" y="2040822"/>
                  </a:cubicBezTo>
                  <a:lnTo>
                    <a:pt x="740070" y="2863814"/>
                  </a:lnTo>
                  <a:lnTo>
                    <a:pt x="717166" y="2898222"/>
                  </a:lnTo>
                  <a:cubicBezTo>
                    <a:pt x="707345" y="2910207"/>
                    <a:pt x="696430" y="2921131"/>
                    <a:pt x="684620" y="2930884"/>
                  </a:cubicBezTo>
                  <a:lnTo>
                    <a:pt x="649483" y="2954647"/>
                  </a:lnTo>
                  <a:lnTo>
                    <a:pt x="635013" y="2965904"/>
                  </a:lnTo>
                  <a:cubicBezTo>
                    <a:pt x="623791" y="2972175"/>
                    <a:pt x="611827" y="2976672"/>
                    <a:pt x="599538" y="2979382"/>
                  </a:cubicBezTo>
                  <a:lnTo>
                    <a:pt x="579144" y="2977937"/>
                  </a:lnTo>
                  <a:lnTo>
                    <a:pt x="559518" y="2984156"/>
                  </a:lnTo>
                  <a:cubicBezTo>
                    <a:pt x="528728" y="2987676"/>
                    <a:pt x="496740" y="2985217"/>
                    <a:pt x="465141" y="29759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154418EA-D626-414D-A276-6D36EF2AA4B9}"/>
                </a:ext>
              </a:extLst>
            </p:cNvPr>
            <p:cNvSpPr/>
            <p:nvPr/>
          </p:nvSpPr>
          <p:spPr>
            <a:xfrm>
              <a:off x="2533764" y="1056767"/>
              <a:ext cx="815269" cy="8153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F958921-8365-4730-AED3-CC1490D775C3}"/>
              </a:ext>
            </a:extLst>
          </p:cNvPr>
          <p:cNvGrpSpPr/>
          <p:nvPr/>
        </p:nvGrpSpPr>
        <p:grpSpPr>
          <a:xfrm>
            <a:off x="10420960" y="3403553"/>
            <a:ext cx="582677" cy="1189229"/>
            <a:chOff x="288648" y="1045622"/>
            <a:chExt cx="1903857" cy="3885726"/>
          </a:xfrm>
          <a:solidFill>
            <a:schemeClr val="accent1">
              <a:lumMod val="40000"/>
              <a:lumOff val="60000"/>
            </a:schemeClr>
          </a:solidFill>
        </p:grpSpPr>
        <p:sp>
          <p:nvSpPr>
            <p:cNvPr id="18" name="Freeform: Shape 17">
              <a:extLst>
                <a:ext uri="{FF2B5EF4-FFF2-40B4-BE49-F238E27FC236}">
                  <a16:creationId xmlns:a16="http://schemas.microsoft.com/office/drawing/2014/main" id="{97974C71-6A39-47CE-BD01-46C311E6CE21}"/>
                </a:ext>
              </a:extLst>
            </p:cNvPr>
            <p:cNvSpPr/>
            <p:nvPr/>
          </p:nvSpPr>
          <p:spPr>
            <a:xfrm rot="9815699">
              <a:off x="288648" y="1984237"/>
              <a:ext cx="1903857" cy="2947111"/>
            </a:xfrm>
            <a:custGeom>
              <a:avLst/>
              <a:gdLst>
                <a:gd name="connsiteX0" fmla="*/ 475322 w 1903857"/>
                <a:gd name="connsiteY0" fmla="*/ 2936059 h 2947111"/>
                <a:gd name="connsiteX1" fmla="*/ 283420 w 1903857"/>
                <a:gd name="connsiteY1" fmla="*/ 2707820 h 2947111"/>
                <a:gd name="connsiteX2" fmla="*/ 283091 w 1903857"/>
                <a:gd name="connsiteY2" fmla="*/ 2685431 h 2947111"/>
                <a:gd name="connsiteX3" fmla="*/ 4001 w 1903857"/>
                <a:gd name="connsiteY3" fmla="*/ 1574214 h 2947111"/>
                <a:gd name="connsiteX4" fmla="*/ 99739 w 1903857"/>
                <a:gd name="connsiteY4" fmla="*/ 1414256 h 2947111"/>
                <a:gd name="connsiteX5" fmla="*/ 99738 w 1903857"/>
                <a:gd name="connsiteY5" fmla="*/ 1414258 h 2947111"/>
                <a:gd name="connsiteX6" fmla="*/ 259695 w 1903857"/>
                <a:gd name="connsiteY6" fmla="*/ 1509996 h 2947111"/>
                <a:gd name="connsiteX7" fmla="*/ 422792 w 1903857"/>
                <a:gd name="connsiteY7" fmla="*/ 2159372 h 2947111"/>
                <a:gd name="connsiteX8" fmla="*/ 650096 w 1903857"/>
                <a:gd name="connsiteY8" fmla="*/ 1387308 h 2947111"/>
                <a:gd name="connsiteX9" fmla="*/ 670707 w 1903857"/>
                <a:gd name="connsiteY9" fmla="*/ 1336705 h 2947111"/>
                <a:gd name="connsiteX10" fmla="*/ 699164 w 1903857"/>
                <a:gd name="connsiteY10" fmla="*/ 1293957 h 2947111"/>
                <a:gd name="connsiteX11" fmla="*/ 687425 w 1903857"/>
                <a:gd name="connsiteY11" fmla="*/ 1276547 h 2947111"/>
                <a:gd name="connsiteX12" fmla="*/ 675311 w 1903857"/>
                <a:gd name="connsiteY12" fmla="*/ 1216543 h 2947111"/>
                <a:gd name="connsiteX13" fmla="*/ 675311 w 1903857"/>
                <a:gd name="connsiteY13" fmla="*/ 154155 h 2947111"/>
                <a:gd name="connsiteX14" fmla="*/ 829466 w 1903857"/>
                <a:gd name="connsiteY14" fmla="*/ 0 h 2947111"/>
                <a:gd name="connsiteX15" fmla="*/ 983621 w 1903857"/>
                <a:gd name="connsiteY15" fmla="*/ 154155 h 2947111"/>
                <a:gd name="connsiteX16" fmla="*/ 983621 w 1903857"/>
                <a:gd name="connsiteY16" fmla="*/ 1204600 h 2947111"/>
                <a:gd name="connsiteX17" fmla="*/ 985046 w 1903857"/>
                <a:gd name="connsiteY17" fmla="*/ 1204725 h 2947111"/>
                <a:gd name="connsiteX18" fmla="*/ 985045 w 1903857"/>
                <a:gd name="connsiteY18" fmla="*/ 1204726 h 2947111"/>
                <a:gd name="connsiteX19" fmla="*/ 1002144 w 1903857"/>
                <a:gd name="connsiteY19" fmla="*/ 1213749 h 2947111"/>
                <a:gd name="connsiteX20" fmla="*/ 1620535 w 1903857"/>
                <a:gd name="connsiteY20" fmla="*/ 304661 h 2947111"/>
                <a:gd name="connsiteX21" fmla="*/ 1835987 w 1903857"/>
                <a:gd name="connsiteY21" fmla="*/ 263658 h 2947111"/>
                <a:gd name="connsiteX22" fmla="*/ 1835985 w 1903857"/>
                <a:gd name="connsiteY22" fmla="*/ 263658 h 2947111"/>
                <a:gd name="connsiteX23" fmla="*/ 1876989 w 1903857"/>
                <a:gd name="connsiteY23" fmla="*/ 479110 h 2947111"/>
                <a:gd name="connsiteX24" fmla="*/ 1225787 w 1903857"/>
                <a:gd name="connsiteY24" fmla="*/ 1436435 h 2947111"/>
                <a:gd name="connsiteX25" fmla="*/ 1181759 w 1903857"/>
                <a:gd name="connsiteY25" fmla="*/ 1479492 h 2947111"/>
                <a:gd name="connsiteX26" fmla="*/ 1177653 w 1903857"/>
                <a:gd name="connsiteY26" fmla="*/ 1481133 h 2947111"/>
                <a:gd name="connsiteX27" fmla="*/ 1177724 w 1903857"/>
                <a:gd name="connsiteY27" fmla="*/ 1485979 h 2947111"/>
                <a:gd name="connsiteX28" fmla="*/ 1167628 w 1903857"/>
                <a:gd name="connsiteY28" fmla="*/ 1539677 h 2947111"/>
                <a:gd name="connsiteX29" fmla="*/ 958194 w 1903857"/>
                <a:gd name="connsiteY29" fmla="*/ 2251037 h 2947111"/>
                <a:gd name="connsiteX30" fmla="*/ 1394950 w 1903857"/>
                <a:gd name="connsiteY30" fmla="*/ 1791151 h 2947111"/>
                <a:gd name="connsiteX31" fmla="*/ 1578086 w 1903857"/>
                <a:gd name="connsiteY31" fmla="*/ 1786426 h 2947111"/>
                <a:gd name="connsiteX32" fmla="*/ 1582811 w 1903857"/>
                <a:gd name="connsiteY32" fmla="*/ 1969563 h 2947111"/>
                <a:gd name="connsiteX33" fmla="*/ 788236 w 1903857"/>
                <a:gd name="connsiteY33" fmla="*/ 2806218 h 2947111"/>
                <a:gd name="connsiteX34" fmla="*/ 760282 w 1903857"/>
                <a:gd name="connsiteY34" fmla="*/ 2848214 h 2947111"/>
                <a:gd name="connsiteX35" fmla="*/ 475322 w 1903857"/>
                <a:gd name="connsiteY35" fmla="*/ 2936059 h 294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3857" h="2947111">
                  <a:moveTo>
                    <a:pt x="475322" y="2936059"/>
                  </a:moveTo>
                  <a:cubicBezTo>
                    <a:pt x="368136" y="2904503"/>
                    <a:pt x="295360" y="2812261"/>
                    <a:pt x="283420" y="2707820"/>
                  </a:cubicBezTo>
                  <a:lnTo>
                    <a:pt x="283091" y="2685431"/>
                  </a:lnTo>
                  <a:lnTo>
                    <a:pt x="4001" y="1574214"/>
                  </a:lnTo>
                  <a:cubicBezTo>
                    <a:pt x="-13733" y="1503606"/>
                    <a:pt x="29131" y="1431990"/>
                    <a:pt x="99739" y="1414256"/>
                  </a:cubicBezTo>
                  <a:lnTo>
                    <a:pt x="99738" y="1414258"/>
                  </a:lnTo>
                  <a:cubicBezTo>
                    <a:pt x="170346" y="1396524"/>
                    <a:pt x="241961" y="1439388"/>
                    <a:pt x="259695" y="1509996"/>
                  </a:cubicBezTo>
                  <a:lnTo>
                    <a:pt x="422792" y="2159372"/>
                  </a:lnTo>
                  <a:lnTo>
                    <a:pt x="650096" y="1387308"/>
                  </a:lnTo>
                  <a:cubicBezTo>
                    <a:pt x="655356" y="1369444"/>
                    <a:pt x="662301" y="1352536"/>
                    <a:pt x="670707" y="1336705"/>
                  </a:cubicBezTo>
                  <a:lnTo>
                    <a:pt x="699164" y="1293957"/>
                  </a:lnTo>
                  <a:lnTo>
                    <a:pt x="687425" y="1276547"/>
                  </a:lnTo>
                  <a:cubicBezTo>
                    <a:pt x="679625" y="1258104"/>
                    <a:pt x="675311" y="1237827"/>
                    <a:pt x="675311" y="1216543"/>
                  </a:cubicBezTo>
                  <a:lnTo>
                    <a:pt x="675311" y="154155"/>
                  </a:lnTo>
                  <a:cubicBezTo>
                    <a:pt x="675311" y="69018"/>
                    <a:pt x="744329" y="0"/>
                    <a:pt x="829466" y="0"/>
                  </a:cubicBezTo>
                  <a:cubicBezTo>
                    <a:pt x="914603" y="0"/>
                    <a:pt x="983621" y="69018"/>
                    <a:pt x="983621" y="154155"/>
                  </a:cubicBezTo>
                  <a:lnTo>
                    <a:pt x="983621" y="1204600"/>
                  </a:lnTo>
                  <a:lnTo>
                    <a:pt x="985046" y="1204725"/>
                  </a:lnTo>
                  <a:lnTo>
                    <a:pt x="985045" y="1204726"/>
                  </a:lnTo>
                  <a:lnTo>
                    <a:pt x="1002144" y="1213749"/>
                  </a:lnTo>
                  <a:lnTo>
                    <a:pt x="1620535" y="304661"/>
                  </a:lnTo>
                  <a:cubicBezTo>
                    <a:pt x="1668707" y="233843"/>
                    <a:pt x="1765169" y="215486"/>
                    <a:pt x="1835987" y="263658"/>
                  </a:cubicBezTo>
                  <a:lnTo>
                    <a:pt x="1835985" y="263658"/>
                  </a:lnTo>
                  <a:cubicBezTo>
                    <a:pt x="1906803" y="311831"/>
                    <a:pt x="1925161" y="408292"/>
                    <a:pt x="1876989" y="479110"/>
                  </a:cubicBezTo>
                  <a:lnTo>
                    <a:pt x="1225787" y="1436435"/>
                  </a:lnTo>
                  <a:cubicBezTo>
                    <a:pt x="1213744" y="1454139"/>
                    <a:pt x="1198683" y="1468565"/>
                    <a:pt x="1181759" y="1479492"/>
                  </a:cubicBezTo>
                  <a:lnTo>
                    <a:pt x="1177653" y="1481133"/>
                  </a:lnTo>
                  <a:lnTo>
                    <a:pt x="1177724" y="1485979"/>
                  </a:lnTo>
                  <a:cubicBezTo>
                    <a:pt x="1176212" y="1503839"/>
                    <a:pt x="1172887" y="1521813"/>
                    <a:pt x="1167628" y="1539677"/>
                  </a:cubicBezTo>
                  <a:lnTo>
                    <a:pt x="958194" y="2251037"/>
                  </a:lnTo>
                  <a:lnTo>
                    <a:pt x="1394950" y="1791151"/>
                  </a:lnTo>
                  <a:cubicBezTo>
                    <a:pt x="1444217" y="1739274"/>
                    <a:pt x="1526210" y="1737159"/>
                    <a:pt x="1578086" y="1786426"/>
                  </a:cubicBezTo>
                  <a:cubicBezTo>
                    <a:pt x="1629962" y="1835694"/>
                    <a:pt x="1632077" y="1917686"/>
                    <a:pt x="1582811" y="1969563"/>
                  </a:cubicBezTo>
                  <a:lnTo>
                    <a:pt x="788236" y="2806218"/>
                  </a:lnTo>
                  <a:lnTo>
                    <a:pt x="760282" y="2848214"/>
                  </a:lnTo>
                  <a:cubicBezTo>
                    <a:pt x="693656" y="2929523"/>
                    <a:pt x="582505" y="2967616"/>
                    <a:pt x="475322" y="293605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9B1E58C2-5DFD-48C2-AD7D-0B8877DD9F47}"/>
                </a:ext>
              </a:extLst>
            </p:cNvPr>
            <p:cNvSpPr/>
            <p:nvPr/>
          </p:nvSpPr>
          <p:spPr>
            <a:xfrm>
              <a:off x="862223" y="104562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319664A-1482-4F98-9960-A8C4E7608FE0}"/>
              </a:ext>
            </a:extLst>
          </p:cNvPr>
          <p:cNvGrpSpPr/>
          <p:nvPr/>
        </p:nvGrpSpPr>
        <p:grpSpPr>
          <a:xfrm>
            <a:off x="10900064" y="3633574"/>
            <a:ext cx="640190" cy="1353327"/>
            <a:chOff x="2012743" y="1056767"/>
            <a:chExt cx="1858543" cy="3928857"/>
          </a:xfrm>
          <a:solidFill>
            <a:srgbClr val="FFCCFF"/>
          </a:solidFill>
        </p:grpSpPr>
        <p:sp>
          <p:nvSpPr>
            <p:cNvPr id="25" name="Freeform: Shape 24">
              <a:extLst>
                <a:ext uri="{FF2B5EF4-FFF2-40B4-BE49-F238E27FC236}">
                  <a16:creationId xmlns:a16="http://schemas.microsoft.com/office/drawing/2014/main" id="{098EE310-83F7-4119-8636-74366CF896D4}"/>
                </a:ext>
              </a:extLst>
            </p:cNvPr>
            <p:cNvSpPr/>
            <p:nvPr/>
          </p:nvSpPr>
          <p:spPr>
            <a:xfrm rot="9815699">
              <a:off x="2012743" y="1999936"/>
              <a:ext cx="1858543" cy="2985688"/>
            </a:xfrm>
            <a:custGeom>
              <a:avLst/>
              <a:gdLst>
                <a:gd name="connsiteX0" fmla="*/ 465141 w 1858543"/>
                <a:gd name="connsiteY0" fmla="*/ 2975914 h 2985688"/>
                <a:gd name="connsiteX1" fmla="*/ 305075 w 1858543"/>
                <a:gd name="connsiteY1" fmla="*/ 2819142 h 2985688"/>
                <a:gd name="connsiteX2" fmla="*/ 298499 w 1858543"/>
                <a:gd name="connsiteY2" fmla="*/ 2788432 h 2985688"/>
                <a:gd name="connsiteX3" fmla="*/ 4037 w 1858543"/>
                <a:gd name="connsiteY3" fmla="*/ 1616013 h 2985688"/>
                <a:gd name="connsiteX4" fmla="*/ 100611 w 1858543"/>
                <a:gd name="connsiteY4" fmla="*/ 1454660 h 2985688"/>
                <a:gd name="connsiteX5" fmla="*/ 100610 w 1858543"/>
                <a:gd name="connsiteY5" fmla="*/ 1454661 h 2985688"/>
                <a:gd name="connsiteX6" fmla="*/ 261964 w 1858543"/>
                <a:gd name="connsiteY6" fmla="*/ 1551234 h 2985688"/>
                <a:gd name="connsiteX7" fmla="*/ 434104 w 1858543"/>
                <a:gd name="connsiteY7" fmla="*/ 2236618 h 2985688"/>
                <a:gd name="connsiteX8" fmla="*/ 546293 w 1858543"/>
                <a:gd name="connsiteY8" fmla="*/ 1855559 h 2985688"/>
                <a:gd name="connsiteX9" fmla="*/ 550647 w 1858543"/>
                <a:gd name="connsiteY9" fmla="*/ 504186 h 2985688"/>
                <a:gd name="connsiteX10" fmla="*/ 680020 w 1858543"/>
                <a:gd name="connsiteY10" fmla="*/ 542275 h 2985688"/>
                <a:gd name="connsiteX11" fmla="*/ 680020 w 1858543"/>
                <a:gd name="connsiteY11" fmla="*/ 155501 h 2985688"/>
                <a:gd name="connsiteX12" fmla="*/ 835521 w 1858543"/>
                <a:gd name="connsiteY12" fmla="*/ 0 h 2985688"/>
                <a:gd name="connsiteX13" fmla="*/ 991022 w 1858543"/>
                <a:gd name="connsiteY13" fmla="*/ 155501 h 2985688"/>
                <a:gd name="connsiteX14" fmla="*/ 991022 w 1858543"/>
                <a:gd name="connsiteY14" fmla="*/ 633838 h 2985688"/>
                <a:gd name="connsiteX15" fmla="*/ 1296204 w 1858543"/>
                <a:gd name="connsiteY15" fmla="*/ 723687 h 2985688"/>
                <a:gd name="connsiteX16" fmla="*/ 1572746 w 1858543"/>
                <a:gd name="connsiteY16" fmla="*/ 317145 h 2985688"/>
                <a:gd name="connsiteX17" fmla="*/ 1790079 w 1858543"/>
                <a:gd name="connsiteY17" fmla="*/ 275783 h 2985688"/>
                <a:gd name="connsiteX18" fmla="*/ 1790078 w 1858543"/>
                <a:gd name="connsiteY18" fmla="*/ 275784 h 2985688"/>
                <a:gd name="connsiteX19" fmla="*/ 1831440 w 1858543"/>
                <a:gd name="connsiteY19" fmla="*/ 493117 h 2985688"/>
                <a:gd name="connsiteX20" fmla="*/ 1611462 w 1858543"/>
                <a:gd name="connsiteY20" fmla="*/ 816503 h 2985688"/>
                <a:gd name="connsiteX21" fmla="*/ 1715962 w 1858543"/>
                <a:gd name="connsiteY21" fmla="*/ 847268 h 2985688"/>
                <a:gd name="connsiteX22" fmla="*/ 1020841 w 1858543"/>
                <a:gd name="connsiteY22" fmla="*/ 1933139 h 2985688"/>
                <a:gd name="connsiteX23" fmla="*/ 911810 w 1858543"/>
                <a:gd name="connsiteY23" fmla="*/ 2303472 h 2985688"/>
                <a:gd name="connsiteX24" fmla="*/ 1332168 w 1858543"/>
                <a:gd name="connsiteY24" fmla="*/ 1860851 h 2985688"/>
                <a:gd name="connsiteX25" fmla="*/ 1516903 w 1858543"/>
                <a:gd name="connsiteY25" fmla="*/ 1856085 h 2985688"/>
                <a:gd name="connsiteX26" fmla="*/ 1516902 w 1858543"/>
                <a:gd name="connsiteY26" fmla="*/ 1856086 h 2985688"/>
                <a:gd name="connsiteX27" fmla="*/ 1521668 w 1858543"/>
                <a:gd name="connsiteY27" fmla="*/ 2040822 h 2985688"/>
                <a:gd name="connsiteX28" fmla="*/ 740070 w 1858543"/>
                <a:gd name="connsiteY28" fmla="*/ 2863814 h 2985688"/>
                <a:gd name="connsiteX29" fmla="*/ 717166 w 1858543"/>
                <a:gd name="connsiteY29" fmla="*/ 2898222 h 2985688"/>
                <a:gd name="connsiteX30" fmla="*/ 684620 w 1858543"/>
                <a:gd name="connsiteY30" fmla="*/ 2930884 h 2985688"/>
                <a:gd name="connsiteX31" fmla="*/ 649483 w 1858543"/>
                <a:gd name="connsiteY31" fmla="*/ 2954647 h 2985688"/>
                <a:gd name="connsiteX32" fmla="*/ 635013 w 1858543"/>
                <a:gd name="connsiteY32" fmla="*/ 2965904 h 2985688"/>
                <a:gd name="connsiteX33" fmla="*/ 599538 w 1858543"/>
                <a:gd name="connsiteY33" fmla="*/ 2979382 h 2985688"/>
                <a:gd name="connsiteX34" fmla="*/ 579144 w 1858543"/>
                <a:gd name="connsiteY34" fmla="*/ 2977937 h 2985688"/>
                <a:gd name="connsiteX35" fmla="*/ 559518 w 1858543"/>
                <a:gd name="connsiteY35" fmla="*/ 2984156 h 2985688"/>
                <a:gd name="connsiteX36" fmla="*/ 465141 w 1858543"/>
                <a:gd name="connsiteY36" fmla="*/ 2975914 h 298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8543" h="2985688">
                  <a:moveTo>
                    <a:pt x="465141" y="2975914"/>
                  </a:moveTo>
                  <a:cubicBezTo>
                    <a:pt x="386144" y="2952657"/>
                    <a:pt x="328280" y="2892127"/>
                    <a:pt x="305075" y="2819142"/>
                  </a:cubicBezTo>
                  <a:lnTo>
                    <a:pt x="298499" y="2788432"/>
                  </a:lnTo>
                  <a:lnTo>
                    <a:pt x="4037" y="1616013"/>
                  </a:lnTo>
                  <a:cubicBezTo>
                    <a:pt x="-13852" y="1544788"/>
                    <a:pt x="29386" y="1472549"/>
                    <a:pt x="100611" y="1454660"/>
                  </a:cubicBezTo>
                  <a:lnTo>
                    <a:pt x="100610" y="1454661"/>
                  </a:lnTo>
                  <a:cubicBezTo>
                    <a:pt x="171835" y="1436772"/>
                    <a:pt x="244075" y="1480009"/>
                    <a:pt x="261964" y="1551234"/>
                  </a:cubicBezTo>
                  <a:lnTo>
                    <a:pt x="434104" y="2236618"/>
                  </a:lnTo>
                  <a:lnTo>
                    <a:pt x="546293" y="1855559"/>
                  </a:lnTo>
                  <a:lnTo>
                    <a:pt x="550647" y="504186"/>
                  </a:lnTo>
                  <a:lnTo>
                    <a:pt x="680020" y="542275"/>
                  </a:lnTo>
                  <a:lnTo>
                    <a:pt x="680020" y="155501"/>
                  </a:lnTo>
                  <a:cubicBezTo>
                    <a:pt x="680020" y="69620"/>
                    <a:pt x="749640" y="0"/>
                    <a:pt x="835521" y="0"/>
                  </a:cubicBezTo>
                  <a:cubicBezTo>
                    <a:pt x="921402" y="0"/>
                    <a:pt x="991022" y="69620"/>
                    <a:pt x="991022" y="155501"/>
                  </a:cubicBezTo>
                  <a:lnTo>
                    <a:pt x="991022" y="633838"/>
                  </a:lnTo>
                  <a:lnTo>
                    <a:pt x="1296204" y="723687"/>
                  </a:lnTo>
                  <a:lnTo>
                    <a:pt x="1572746" y="317145"/>
                  </a:lnTo>
                  <a:cubicBezTo>
                    <a:pt x="1621340" y="245708"/>
                    <a:pt x="1718643" y="227190"/>
                    <a:pt x="1790079" y="275783"/>
                  </a:cubicBezTo>
                  <a:lnTo>
                    <a:pt x="1790078" y="275784"/>
                  </a:lnTo>
                  <a:cubicBezTo>
                    <a:pt x="1861514" y="324377"/>
                    <a:pt x="1880033" y="421680"/>
                    <a:pt x="1831440" y="493117"/>
                  </a:cubicBezTo>
                  <a:lnTo>
                    <a:pt x="1611462" y="816503"/>
                  </a:lnTo>
                  <a:lnTo>
                    <a:pt x="1715962" y="847268"/>
                  </a:lnTo>
                  <a:lnTo>
                    <a:pt x="1020841" y="1933139"/>
                  </a:lnTo>
                  <a:lnTo>
                    <a:pt x="911810" y="2303472"/>
                  </a:lnTo>
                  <a:lnTo>
                    <a:pt x="1332168" y="1860851"/>
                  </a:lnTo>
                  <a:cubicBezTo>
                    <a:pt x="1381865" y="1808522"/>
                    <a:pt x="1464574" y="1806387"/>
                    <a:pt x="1516903" y="1856085"/>
                  </a:cubicBezTo>
                  <a:lnTo>
                    <a:pt x="1516902" y="1856086"/>
                  </a:lnTo>
                  <a:cubicBezTo>
                    <a:pt x="1569231" y="1905784"/>
                    <a:pt x="1571366" y="1988492"/>
                    <a:pt x="1521668" y="2040822"/>
                  </a:cubicBezTo>
                  <a:lnTo>
                    <a:pt x="740070" y="2863814"/>
                  </a:lnTo>
                  <a:lnTo>
                    <a:pt x="717166" y="2898222"/>
                  </a:lnTo>
                  <a:cubicBezTo>
                    <a:pt x="707345" y="2910207"/>
                    <a:pt x="696430" y="2921131"/>
                    <a:pt x="684620" y="2930884"/>
                  </a:cubicBezTo>
                  <a:lnTo>
                    <a:pt x="649483" y="2954647"/>
                  </a:lnTo>
                  <a:lnTo>
                    <a:pt x="635013" y="2965904"/>
                  </a:lnTo>
                  <a:cubicBezTo>
                    <a:pt x="623791" y="2972175"/>
                    <a:pt x="611827" y="2976672"/>
                    <a:pt x="599538" y="2979382"/>
                  </a:cubicBezTo>
                  <a:lnTo>
                    <a:pt x="579144" y="2977937"/>
                  </a:lnTo>
                  <a:lnTo>
                    <a:pt x="559518" y="2984156"/>
                  </a:lnTo>
                  <a:cubicBezTo>
                    <a:pt x="528728" y="2987676"/>
                    <a:pt x="496740" y="2985217"/>
                    <a:pt x="465141" y="29759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443257CD-C489-45F6-8D72-303D07FEC300}"/>
                </a:ext>
              </a:extLst>
            </p:cNvPr>
            <p:cNvSpPr/>
            <p:nvPr/>
          </p:nvSpPr>
          <p:spPr>
            <a:xfrm>
              <a:off x="2533764" y="1056767"/>
              <a:ext cx="815269" cy="8153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41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5DDD2-E6D2-421B-BB3B-2B7443EF8D7B}"/>
              </a:ext>
            </a:extLst>
          </p:cNvPr>
          <p:cNvSpPr/>
          <p:nvPr/>
        </p:nvSpPr>
        <p:spPr>
          <a:xfrm>
            <a:off x="0" y="0"/>
            <a:ext cx="12192000" cy="6858000"/>
          </a:xfrm>
          <a:prstGeom prst="rect">
            <a:avLst/>
          </a:prstGeom>
          <a:gradFill>
            <a:gsLst>
              <a:gs pos="0">
                <a:srgbClr val="996600"/>
              </a:gs>
              <a:gs pos="71000">
                <a:schemeClr val="tx2">
                  <a:lumMod val="40000"/>
                  <a:lumOff val="60000"/>
                </a:schemeClr>
              </a:gs>
              <a:gs pos="83000">
                <a:schemeClr val="tx2">
                  <a:lumMod val="60000"/>
                  <a:lumOff val="40000"/>
                </a:schemeClr>
              </a:gs>
              <a:gs pos="100000">
                <a:schemeClr val="accent5">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8998" y="186351"/>
            <a:ext cx="7162800" cy="3416320"/>
          </a:xfrm>
          <a:prstGeom prst="rect">
            <a:avLst/>
          </a:prstGeom>
          <a:noFill/>
        </p:spPr>
        <p:txBody>
          <a:bodyPr wrap="square" rtlCol="0">
            <a:spAutoFit/>
          </a:bodyPr>
          <a:lstStyle/>
          <a:p>
            <a:r>
              <a:rPr lang="en-US" dirty="0">
                <a:solidFill>
                  <a:schemeClr val="bg1"/>
                </a:solidFill>
              </a:rPr>
              <a:t>“Because of the conflicts and challenges we face in today’s world, I wish to suggest a single choice—</a:t>
            </a:r>
          </a:p>
          <a:p>
            <a:r>
              <a:rPr lang="en-US" dirty="0">
                <a:solidFill>
                  <a:schemeClr val="bg1"/>
                </a:solidFill>
              </a:rPr>
              <a:t>a choice of peace and protection and a choice that is appropriate for all.</a:t>
            </a:r>
          </a:p>
          <a:p>
            <a:r>
              <a:rPr lang="en-US" dirty="0">
                <a:solidFill>
                  <a:schemeClr val="bg1"/>
                </a:solidFill>
              </a:rPr>
              <a:t> That choice is faith. </a:t>
            </a:r>
          </a:p>
          <a:p>
            <a:r>
              <a:rPr lang="en-US" dirty="0">
                <a:solidFill>
                  <a:schemeClr val="bg1"/>
                </a:solidFill>
              </a:rPr>
              <a:t>Be aware that faith is not a free gift given without thought, desire, or effort. It does not come as the dew falls from heaven. </a:t>
            </a:r>
          </a:p>
          <a:p>
            <a:endParaRPr lang="en-US" dirty="0">
              <a:solidFill>
                <a:schemeClr val="bg1"/>
              </a:solidFill>
            </a:endParaRPr>
          </a:p>
          <a:p>
            <a:r>
              <a:rPr lang="en-US" dirty="0">
                <a:solidFill>
                  <a:schemeClr val="bg1"/>
                </a:solidFill>
              </a:rPr>
              <a:t>The Savior said, ‘Come unto me’ (Matthew 11:28) and ‘Knock, and it shall be [given] you’ (Matthew 7:7). These are action verbs—</a:t>
            </a:r>
            <a:r>
              <a:rPr lang="en-US" i="1" dirty="0">
                <a:solidFill>
                  <a:schemeClr val="bg1"/>
                </a:solidFill>
              </a:rPr>
              <a:t>come, knock.</a:t>
            </a:r>
            <a:r>
              <a:rPr lang="en-US" dirty="0">
                <a:solidFill>
                  <a:schemeClr val="bg1"/>
                </a:solidFill>
              </a:rPr>
              <a:t> They are choices. So I say, choose faith. Choose faith over doubt, choose faith over fear, choose faith over the unknown and the unseen, and choose faith over pessimism…</a:t>
            </a:r>
            <a:endParaRPr lang="en-US" sz="3200" dirty="0">
              <a:solidFill>
                <a:schemeClr val="bg1"/>
              </a:solidFill>
            </a:endParaRPr>
          </a:p>
        </p:txBody>
      </p:sp>
      <p:sp>
        <p:nvSpPr>
          <p:cNvPr id="8" name="TextBox 7"/>
          <p:cNvSpPr txBox="1"/>
          <p:nvPr/>
        </p:nvSpPr>
        <p:spPr>
          <a:xfrm>
            <a:off x="0" y="6550223"/>
            <a:ext cx="3581400" cy="307777"/>
          </a:xfrm>
          <a:prstGeom prst="rect">
            <a:avLst/>
          </a:prstGeom>
          <a:noFill/>
        </p:spPr>
        <p:txBody>
          <a:bodyPr wrap="square" rtlCol="0">
            <a:spAutoFit/>
          </a:bodyPr>
          <a:lstStyle/>
          <a:p>
            <a:r>
              <a:rPr lang="en-US" sz="1400" dirty="0">
                <a:solidFill>
                  <a:schemeClr val="bg1"/>
                </a:solidFill>
              </a:rPr>
              <a:t>Alma 32:21-22, 26-27</a:t>
            </a:r>
          </a:p>
        </p:txBody>
      </p:sp>
      <p:sp>
        <p:nvSpPr>
          <p:cNvPr id="2" name="Rectangle 1">
            <a:extLst>
              <a:ext uri="{FF2B5EF4-FFF2-40B4-BE49-F238E27FC236}">
                <a16:creationId xmlns:a16="http://schemas.microsoft.com/office/drawing/2014/main" id="{C6CC4884-21C9-48E9-B56A-ABCAF8ED4A99}"/>
              </a:ext>
            </a:extLst>
          </p:cNvPr>
          <p:cNvSpPr/>
          <p:nvPr/>
        </p:nvSpPr>
        <p:spPr>
          <a:xfrm>
            <a:off x="5429062" y="3565824"/>
            <a:ext cx="6096000" cy="1754326"/>
          </a:xfrm>
          <a:prstGeom prst="rect">
            <a:avLst/>
          </a:prstGeom>
        </p:spPr>
        <p:txBody>
          <a:bodyPr>
            <a:spAutoFit/>
          </a:bodyPr>
          <a:lstStyle/>
          <a:p>
            <a:r>
              <a:rPr lang="en-US" dirty="0">
                <a:solidFill>
                  <a:schemeClr val="bg1"/>
                </a:solidFill>
                <a:latin typeface="Open Sans"/>
              </a:rPr>
              <a:t>…Alma gave us a directive to choose. His were words of action initiated by choosing. He used the words </a:t>
            </a:r>
            <a:r>
              <a:rPr lang="en-US" i="1" dirty="0">
                <a:solidFill>
                  <a:schemeClr val="bg1"/>
                </a:solidFill>
                <a:latin typeface="Open Sans"/>
              </a:rPr>
              <a:t>awake, arouse, experiment, exercise, desire, work,</a:t>
            </a:r>
            <a:r>
              <a:rPr lang="en-US" dirty="0">
                <a:solidFill>
                  <a:schemeClr val="bg1"/>
                </a:solidFill>
                <a:latin typeface="Open Sans"/>
              </a:rPr>
              <a:t> and</a:t>
            </a:r>
            <a:r>
              <a:rPr lang="en-US" i="1" dirty="0">
                <a:solidFill>
                  <a:schemeClr val="bg1"/>
                </a:solidFill>
                <a:latin typeface="Open Sans"/>
              </a:rPr>
              <a:t> plant.</a:t>
            </a:r>
            <a:r>
              <a:rPr lang="en-US" dirty="0">
                <a:solidFill>
                  <a:schemeClr val="bg1"/>
                </a:solidFill>
                <a:latin typeface="Open Sans"/>
              </a:rPr>
              <a:t> Then Alma explained that if we make these choices and do not cast the seed out by unbelief, then ‘it will begin to swell within [our] breasts’… </a:t>
            </a:r>
            <a:endParaRPr lang="en-US" dirty="0">
              <a:solidFill>
                <a:schemeClr val="bg1"/>
              </a:solidFill>
            </a:endParaRPr>
          </a:p>
        </p:txBody>
      </p:sp>
      <p:sp>
        <p:nvSpPr>
          <p:cNvPr id="3" name="Rectangle 2">
            <a:extLst>
              <a:ext uri="{FF2B5EF4-FFF2-40B4-BE49-F238E27FC236}">
                <a16:creationId xmlns:a16="http://schemas.microsoft.com/office/drawing/2014/main" id="{266EB7FF-A706-48CB-AECB-5B69610C9326}"/>
              </a:ext>
            </a:extLst>
          </p:cNvPr>
          <p:cNvSpPr/>
          <p:nvPr/>
        </p:nvSpPr>
        <p:spPr>
          <a:xfrm>
            <a:off x="2313554" y="5600529"/>
            <a:ext cx="7564891" cy="830997"/>
          </a:xfrm>
          <a:prstGeom prst="rect">
            <a:avLst/>
          </a:prstGeom>
        </p:spPr>
        <p:txBody>
          <a:bodyPr wrap="none">
            <a:spAutoFit/>
          </a:bodyPr>
          <a:lstStyle/>
          <a:p>
            <a:pPr algn="ctr"/>
            <a:r>
              <a:rPr lang="en-US" sz="4800" dirty="0">
                <a:solidFill>
                  <a:schemeClr val="bg1"/>
                </a:solidFill>
                <a:latin typeface="Gabriola" pitchFamily="82" charset="0"/>
              </a:rPr>
              <a:t>Faith is a Choice; it is our responsibility</a:t>
            </a:r>
          </a:p>
        </p:txBody>
      </p:sp>
      <p:sp>
        <p:nvSpPr>
          <p:cNvPr id="4" name="Rectangle 3">
            <a:extLst>
              <a:ext uri="{FF2B5EF4-FFF2-40B4-BE49-F238E27FC236}">
                <a16:creationId xmlns:a16="http://schemas.microsoft.com/office/drawing/2014/main" id="{F8529516-9B7B-4DB1-832F-A839E79A46CA}"/>
              </a:ext>
            </a:extLst>
          </p:cNvPr>
          <p:cNvSpPr/>
          <p:nvPr/>
        </p:nvSpPr>
        <p:spPr>
          <a:xfrm>
            <a:off x="10402728" y="6488668"/>
            <a:ext cx="1789272" cy="369332"/>
          </a:xfrm>
          <a:prstGeom prst="rect">
            <a:avLst/>
          </a:prstGeom>
        </p:spPr>
        <p:txBody>
          <a:bodyPr wrap="none">
            <a:spAutoFit/>
          </a:bodyPr>
          <a:lstStyle/>
          <a:p>
            <a:r>
              <a:rPr lang="en-US" dirty="0">
                <a:solidFill>
                  <a:schemeClr val="bg1"/>
                </a:solidFill>
              </a:rPr>
              <a:t>Richard C. </a:t>
            </a:r>
            <a:r>
              <a:rPr lang="en-US" dirty="0" err="1">
                <a:solidFill>
                  <a:schemeClr val="bg1"/>
                </a:solidFill>
              </a:rPr>
              <a:t>Edgley</a:t>
            </a:r>
            <a:endParaRPr lang="en-US" dirty="0"/>
          </a:p>
        </p:txBody>
      </p:sp>
      <p:pic>
        <p:nvPicPr>
          <p:cNvPr id="10" name="Picture 9">
            <a:extLst>
              <a:ext uri="{FF2B5EF4-FFF2-40B4-BE49-F238E27FC236}">
                <a16:creationId xmlns:a16="http://schemas.microsoft.com/office/drawing/2014/main" id="{37652E4E-7A7B-4812-90AE-F74C2C2BD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478" y="5460302"/>
            <a:ext cx="784974" cy="1044357"/>
          </a:xfrm>
          <a:prstGeom prst="rect">
            <a:avLst/>
          </a:prstGeom>
        </p:spPr>
      </p:pic>
      <p:pic>
        <p:nvPicPr>
          <p:cNvPr id="11" name="Picture 2" descr="Image result for drawn faces">
            <a:extLst>
              <a:ext uri="{FF2B5EF4-FFF2-40B4-BE49-F238E27FC236}">
                <a16:creationId xmlns:a16="http://schemas.microsoft.com/office/drawing/2014/main" id="{2284420C-957A-46F3-997B-DC5861051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3" t="58292" r="66001" b="7089"/>
          <a:stretch/>
        </p:blipFill>
        <p:spPr bwMode="auto">
          <a:xfrm>
            <a:off x="10864158" y="2272419"/>
            <a:ext cx="1050202" cy="12736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drawn faces">
            <a:extLst>
              <a:ext uri="{FF2B5EF4-FFF2-40B4-BE49-F238E27FC236}">
                <a16:creationId xmlns:a16="http://schemas.microsoft.com/office/drawing/2014/main" id="{7FD88632-BA89-4851-886C-97DEC549A7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61" t="5024" r="35305" b="58080"/>
          <a:stretch/>
        </p:blipFill>
        <p:spPr bwMode="auto">
          <a:xfrm>
            <a:off x="9702616" y="1729213"/>
            <a:ext cx="1016685" cy="13574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drawn faces">
            <a:extLst>
              <a:ext uri="{FF2B5EF4-FFF2-40B4-BE49-F238E27FC236}">
                <a16:creationId xmlns:a16="http://schemas.microsoft.com/office/drawing/2014/main" id="{BFEB0953-C817-407D-84DA-71B0B7A42E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7" t="4745" r="67925" b="58965"/>
          <a:stretch/>
        </p:blipFill>
        <p:spPr bwMode="auto">
          <a:xfrm>
            <a:off x="8517193" y="841972"/>
            <a:ext cx="1061374" cy="13350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B40F6FC-141E-4F1D-9554-28CEE08E87FA}"/>
              </a:ext>
            </a:extLst>
          </p:cNvPr>
          <p:cNvPicPr>
            <a:picLocks noChangeAspect="1"/>
          </p:cNvPicPr>
          <p:nvPr/>
        </p:nvPicPr>
        <p:blipFill rotWithShape="1">
          <a:blip r:embed="rId4">
            <a:extLst>
              <a:ext uri="{28A0092B-C50C-407E-A947-70E740481C1C}">
                <a14:useLocalDpi xmlns:a14="http://schemas.microsoft.com/office/drawing/2010/main" val="0"/>
              </a:ext>
            </a:extLst>
          </a:blip>
          <a:srcRect l="-1" r="4124" b="7006"/>
          <a:stretch/>
        </p:blipFill>
        <p:spPr>
          <a:xfrm>
            <a:off x="2765910" y="3523583"/>
            <a:ext cx="1704033" cy="2182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Image result for drawn faces">
            <a:extLst>
              <a:ext uri="{FF2B5EF4-FFF2-40B4-BE49-F238E27FC236}">
                <a16:creationId xmlns:a16="http://schemas.microsoft.com/office/drawing/2014/main" id="{4D44A850-F002-4317-8391-D07DB3BFA0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76" t="57837" r="37153" b="6025"/>
          <a:stretch/>
        </p:blipFill>
        <p:spPr bwMode="auto">
          <a:xfrm>
            <a:off x="7396680" y="280658"/>
            <a:ext cx="1011858" cy="137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1700</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Open Sans</vt:lpstr>
      <vt:lpstr>Gabriola</vt:lpstr>
      <vt:lpstr>Arial</vt:lpstr>
      <vt:lpstr>Lucida Sans</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2017-09-06T15:42:20Z</dcterms:created>
  <dcterms:modified xsi:type="dcterms:W3CDTF">2020-06-16T17:00:32Z</dcterms:modified>
</cp:coreProperties>
</file>