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1" r:id="rId3"/>
    <p:sldId id="282" r:id="rId4"/>
    <p:sldId id="258" r:id="rId5"/>
    <p:sldId id="259" r:id="rId6"/>
    <p:sldId id="260" r:id="rId7"/>
    <p:sldId id="261" r:id="rId8"/>
    <p:sldId id="262" r:id="rId9"/>
    <p:sldId id="263" r:id="rId10"/>
    <p:sldId id="264" r:id="rId11"/>
    <p:sldId id="265" r:id="rId12"/>
    <p:sldId id="278" r:id="rId13"/>
    <p:sldId id="266" r:id="rId14"/>
    <p:sldId id="279" r:id="rId15"/>
    <p:sldId id="267" r:id="rId16"/>
    <p:sldId id="268" r:id="rId17"/>
    <p:sldId id="280" r:id="rId18"/>
    <p:sldId id="269" r:id="rId19"/>
    <p:sldId id="270" r:id="rId20"/>
    <p:sldId id="271" r:id="rId21"/>
    <p:sldId id="272" r:id="rId22"/>
    <p:sldId id="273" r:id="rId23"/>
    <p:sldId id="274" r:id="rId24"/>
    <p:sldId id="276" r:id="rId25"/>
    <p:sldId id="277" r:id="rId26"/>
    <p:sldId id="283"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Tempus Sans ITC" panose="04020404030D0702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8999-323E-4F04-92F9-8543A8B85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C54B21-826B-4172-8E5D-6676B3E2B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22077-B183-4013-B443-6EDF102E52E1}"/>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91D64363-FA5E-44DC-920E-F4023D5CD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5C73C-62E4-4034-AE19-D0B2C1C65F87}"/>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67445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CE44-ED89-45AC-A7CC-A9D690C770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6E85DE-EF8B-4AB7-8C23-5DC7108FE0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DC513-D72D-4F54-B761-4A6E3FFC97F9}"/>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E1B2C6CC-8243-44B2-85D8-EF0AD6343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72B31-8A63-48C8-8D18-5682DA7C0EA3}"/>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32774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342AC-AEE9-403E-AB01-875DE0657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0D562-96A7-4374-8CEA-CB4C299506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DD3A7-293E-4BCB-A549-86F238C53BF2}"/>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352DF26A-3C26-48FF-9E46-40CC23345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98E10-614B-4CBB-8979-480D6868F566}"/>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92927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2B4A-2AEA-439A-9798-70F1F40F1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2ABBA-02E2-40EB-9403-A176B3FFFE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819AA-74B9-4152-A49A-FA721321FE04}"/>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86E01916-62E6-4419-AD23-26703B199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369DC-4AA0-4864-A277-D1B5F9E47338}"/>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380849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19C7-859F-4A7F-B162-663634255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041D4-7EBC-44A1-915B-429618CE3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D47CD9-3BC7-44A8-B10E-728A4BE166BB}"/>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7F0EDD25-9536-4E06-85A5-810B88622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A7EC9-B2CC-47E8-95EE-D44CA7B69CE5}"/>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230109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FDB5-E206-4B0B-8CA6-69F72A793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8B13A-8B6A-4E78-A6F7-9FC775F701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424FD-81DD-41BE-938F-8707348C60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77A33-6BCC-4F4A-AEEA-9B8112F7FA32}"/>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6" name="Footer Placeholder 5">
            <a:extLst>
              <a:ext uri="{FF2B5EF4-FFF2-40B4-BE49-F238E27FC236}">
                <a16:creationId xmlns:a16="http://schemas.microsoft.com/office/drawing/2014/main" id="{414154F5-0D3E-4E9D-916B-FA24E3AA6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82F33-BF5A-49F8-92EF-29197CD15043}"/>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156992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3D5B-83BE-46E0-A81C-6CDD6938E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3E21A-4BB2-4636-9D4A-8182C8954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AC5E11-ABB1-4809-B362-3D2EF0D9CF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641470-0685-402C-9692-F76F287D5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D99E72-8965-411E-804A-40966BF0EB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F4E9E7-B6FF-4897-8C1F-137EFA73B662}"/>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8" name="Footer Placeholder 7">
            <a:extLst>
              <a:ext uri="{FF2B5EF4-FFF2-40B4-BE49-F238E27FC236}">
                <a16:creationId xmlns:a16="http://schemas.microsoft.com/office/drawing/2014/main" id="{540EC3B2-DE57-4990-8CE6-790AD3CC4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6AC29E-40B4-46AA-A2DC-948DB8EEDCCB}"/>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420023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491E-306E-4C5C-8733-1EBC9C328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654DA-C5DA-4083-8697-94173022455B}"/>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4" name="Footer Placeholder 3">
            <a:extLst>
              <a:ext uri="{FF2B5EF4-FFF2-40B4-BE49-F238E27FC236}">
                <a16:creationId xmlns:a16="http://schemas.microsoft.com/office/drawing/2014/main" id="{92B13EC0-D191-4614-BBD8-A9C7C61549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DF4102-6247-46F4-B961-B4361EA0D6C4}"/>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262462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1F73C-B6BA-4303-B239-CF9D3DEA7D47}"/>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3" name="Footer Placeholder 2">
            <a:extLst>
              <a:ext uri="{FF2B5EF4-FFF2-40B4-BE49-F238E27FC236}">
                <a16:creationId xmlns:a16="http://schemas.microsoft.com/office/drawing/2014/main" id="{0D8A6792-9A13-4438-AC61-6234EB280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517F3-BE6D-49A8-8DE0-A2D5913EE51D}"/>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15233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2389-F2D0-4E22-917F-1AC8A0DA2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55660-2577-4A62-9634-1D45462BB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6C185-5AEA-438D-A308-EF895288E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08067E-4593-49EF-8E7B-5751845D2567}"/>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6" name="Footer Placeholder 5">
            <a:extLst>
              <a:ext uri="{FF2B5EF4-FFF2-40B4-BE49-F238E27FC236}">
                <a16:creationId xmlns:a16="http://schemas.microsoft.com/office/drawing/2014/main" id="{2D88597E-8F4F-4C3D-8962-CA154ABCB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DAA10-7C66-4847-919E-3D67C4398439}"/>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111469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C755-7622-49D8-8128-C5303291F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E94B8-6AD0-4D89-9376-AD65338E2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281A09-4CA5-4A2F-9663-AF9274D48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4E757-9639-4174-9AF6-8F65EE1E6024}"/>
              </a:ext>
            </a:extLst>
          </p:cNvPr>
          <p:cNvSpPr>
            <a:spLocks noGrp="1"/>
          </p:cNvSpPr>
          <p:nvPr>
            <p:ph type="dt" sz="half" idx="10"/>
          </p:nvPr>
        </p:nvSpPr>
        <p:spPr/>
        <p:txBody>
          <a:bodyPr/>
          <a:lstStyle/>
          <a:p>
            <a:fld id="{B63C1F11-9B29-4D96-8196-5500C4026AE8}" type="datetimeFigureOut">
              <a:rPr lang="en-US" smtClean="0"/>
              <a:t>6/16/2020</a:t>
            </a:fld>
            <a:endParaRPr lang="en-US"/>
          </a:p>
        </p:txBody>
      </p:sp>
      <p:sp>
        <p:nvSpPr>
          <p:cNvPr id="6" name="Footer Placeholder 5">
            <a:extLst>
              <a:ext uri="{FF2B5EF4-FFF2-40B4-BE49-F238E27FC236}">
                <a16:creationId xmlns:a16="http://schemas.microsoft.com/office/drawing/2014/main" id="{8356C8AE-CBED-40A5-B81B-DFCD61CFA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4FCC6-52A7-414F-BE40-ADC5656B1B20}"/>
              </a:ext>
            </a:extLst>
          </p:cNvPr>
          <p:cNvSpPr>
            <a:spLocks noGrp="1"/>
          </p:cNvSpPr>
          <p:nvPr>
            <p:ph type="sldNum" sz="quarter" idx="12"/>
          </p:nvPr>
        </p:nvSpPr>
        <p:spPr/>
        <p:txBody>
          <a:bodyPr/>
          <a:lstStyle/>
          <a:p>
            <a:fld id="{79D26730-8940-4D2A-8E64-A8A3F43C6122}" type="slidenum">
              <a:rPr lang="en-US" smtClean="0"/>
              <a:t>‹#›</a:t>
            </a:fld>
            <a:endParaRPr lang="en-US"/>
          </a:p>
        </p:txBody>
      </p:sp>
    </p:spTree>
    <p:extLst>
      <p:ext uri="{BB962C8B-B14F-4D97-AF65-F5344CB8AC3E}">
        <p14:creationId xmlns:p14="http://schemas.microsoft.com/office/powerpoint/2010/main" val="3623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FD60F-2815-4078-925D-69C7B4F0B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DF658-55F5-4BC9-9C31-89CD7D6ED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C3C09-4894-4870-BA01-1E4921574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C1F11-9B29-4D96-8196-5500C4026AE8}" type="datetimeFigureOut">
              <a:rPr lang="en-US" smtClean="0"/>
              <a:t>6/16/2020</a:t>
            </a:fld>
            <a:endParaRPr lang="en-US"/>
          </a:p>
        </p:txBody>
      </p:sp>
      <p:sp>
        <p:nvSpPr>
          <p:cNvPr id="5" name="Footer Placeholder 4">
            <a:extLst>
              <a:ext uri="{FF2B5EF4-FFF2-40B4-BE49-F238E27FC236}">
                <a16:creationId xmlns:a16="http://schemas.microsoft.com/office/drawing/2014/main" id="{C2BE69C6-2F24-4D1F-8D00-03A7DFC11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3B945F-2DE1-4029-94FB-3396643F1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26730-8940-4D2A-8E64-A8A3F43C6122}" type="slidenum">
              <a:rPr lang="en-US" smtClean="0"/>
              <a:t>‹#›</a:t>
            </a:fld>
            <a:endParaRPr lang="en-US"/>
          </a:p>
        </p:txBody>
      </p:sp>
    </p:spTree>
    <p:extLst>
      <p:ext uri="{BB962C8B-B14F-4D97-AF65-F5344CB8AC3E}">
        <p14:creationId xmlns:p14="http://schemas.microsoft.com/office/powerpoint/2010/main" val="68584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a:extLst>
              <a:ext uri="{FF2B5EF4-FFF2-40B4-BE49-F238E27FC236}">
                <a16:creationId xmlns:a16="http://schemas.microsoft.com/office/drawing/2014/main" id="{8B554B97-1BB3-4882-9101-80DC4CD5E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639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FC57B0-0462-4DF0-9DF3-076F483927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596080" y="4485237"/>
            <a:ext cx="7217875" cy="1938992"/>
          </a:xfrm>
          <a:prstGeom prst="rect">
            <a:avLst/>
          </a:prstGeom>
          <a:noFill/>
        </p:spPr>
        <p:txBody>
          <a:bodyPr wrap="square" rtlCol="0">
            <a:spAutoFit/>
          </a:bodyPr>
          <a:lstStyle/>
          <a:p>
            <a:pPr fontAlgn="base"/>
            <a:r>
              <a:rPr lang="en-US" sz="2400" dirty="0">
                <a:solidFill>
                  <a:schemeClr val="bg1"/>
                </a:solidFill>
              </a:rPr>
              <a:t>“Where is the spirit world? It is right here. … Do they [the spirits of those who have died] go beyond the boundaries of the organized earth? </a:t>
            </a:r>
            <a:r>
              <a:rPr lang="en-US" sz="2400" dirty="0">
                <a:solidFill>
                  <a:srgbClr val="FFFF00"/>
                </a:solidFill>
              </a:rPr>
              <a:t>No, they do not. </a:t>
            </a:r>
            <a:r>
              <a:rPr lang="en-US" sz="2400" dirty="0">
                <a:solidFill>
                  <a:schemeClr val="bg1"/>
                </a:solidFill>
              </a:rPr>
              <a:t>They are brought forth upon this earth.” </a:t>
            </a:r>
          </a:p>
          <a:p>
            <a:pPr fontAlgn="base"/>
            <a:r>
              <a:rPr lang="en-US" sz="2400" dirty="0">
                <a:solidFill>
                  <a:schemeClr val="bg1"/>
                </a:solidFill>
              </a:rPr>
              <a:t>Brigham  Young</a:t>
            </a:r>
          </a:p>
        </p:txBody>
      </p:sp>
      <p:pic>
        <p:nvPicPr>
          <p:cNvPr id="3" name="Picture 2">
            <a:extLst>
              <a:ext uri="{FF2B5EF4-FFF2-40B4-BE49-F238E27FC236}">
                <a16:creationId xmlns:a16="http://schemas.microsoft.com/office/drawing/2014/main" id="{2B53F3AA-7449-4475-B6AA-96974E7C0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363" y="273255"/>
            <a:ext cx="6829425" cy="4048125"/>
          </a:xfrm>
          <a:prstGeom prst="rect">
            <a:avLst/>
          </a:prstGeom>
        </p:spPr>
      </p:pic>
      <p:pic>
        <p:nvPicPr>
          <p:cNvPr id="7" name="Picture 6">
            <a:extLst>
              <a:ext uri="{FF2B5EF4-FFF2-40B4-BE49-F238E27FC236}">
                <a16:creationId xmlns:a16="http://schemas.microsoft.com/office/drawing/2014/main" id="{C0887D1F-6B63-4C48-86A1-8B2AE6E59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9548" y="4823097"/>
            <a:ext cx="1587652" cy="1722558"/>
          </a:xfrm>
          <a:prstGeom prst="rect">
            <a:avLst/>
          </a:prstGeom>
        </p:spPr>
      </p:pic>
    </p:spTree>
    <p:extLst>
      <p:ext uri="{BB962C8B-B14F-4D97-AF65-F5344CB8AC3E}">
        <p14:creationId xmlns:p14="http://schemas.microsoft.com/office/powerpoint/2010/main" val="254289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EAAED8-1329-431A-90CF-BB020650D8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2606" y="6411362"/>
            <a:ext cx="1676400" cy="369332"/>
          </a:xfrm>
          <a:prstGeom prst="rect">
            <a:avLst/>
          </a:prstGeom>
          <a:noFill/>
        </p:spPr>
        <p:txBody>
          <a:bodyPr wrap="square" rtlCol="0">
            <a:spAutoFit/>
          </a:bodyPr>
          <a:lstStyle/>
          <a:p>
            <a:r>
              <a:rPr lang="en-US" dirty="0">
                <a:solidFill>
                  <a:schemeClr val="bg1"/>
                </a:solidFill>
              </a:rPr>
              <a:t>Alma 40:8</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Eternal Compass</a:t>
            </a:r>
          </a:p>
        </p:txBody>
      </p:sp>
      <p:sp>
        <p:nvSpPr>
          <p:cNvPr id="8" name="TextBox 7"/>
          <p:cNvSpPr txBox="1"/>
          <p:nvPr/>
        </p:nvSpPr>
        <p:spPr>
          <a:xfrm>
            <a:off x="488887" y="954386"/>
            <a:ext cx="3733800" cy="2677656"/>
          </a:xfrm>
          <a:prstGeom prst="rect">
            <a:avLst/>
          </a:prstGeom>
          <a:noFill/>
        </p:spPr>
        <p:txBody>
          <a:bodyPr wrap="square" rtlCol="0">
            <a:spAutoFit/>
          </a:bodyPr>
          <a:lstStyle/>
          <a:p>
            <a:pPr fontAlgn="base"/>
            <a:r>
              <a:rPr lang="en-US" sz="2400" dirty="0">
                <a:solidFill>
                  <a:schemeClr val="bg1"/>
                </a:solidFill>
              </a:rPr>
              <a:t>Alma does not know the appointed times of the resurrection because:</a:t>
            </a:r>
          </a:p>
          <a:p>
            <a:pPr fontAlgn="base"/>
            <a:endParaRPr lang="en-US" sz="2400" dirty="0">
              <a:solidFill>
                <a:schemeClr val="bg1"/>
              </a:solidFill>
            </a:endParaRPr>
          </a:p>
          <a:p>
            <a:pPr fontAlgn="base"/>
            <a:r>
              <a:rPr lang="en-US" sz="2400" i="1" dirty="0">
                <a:solidFill>
                  <a:srgbClr val="FFFF00"/>
                </a:solidFill>
              </a:rPr>
              <a:t>“…all is as one day with God, and time only is measured unto men.”</a:t>
            </a:r>
          </a:p>
        </p:txBody>
      </p:sp>
      <p:sp>
        <p:nvSpPr>
          <p:cNvPr id="9" name="TextBox 8"/>
          <p:cNvSpPr txBox="1"/>
          <p:nvPr/>
        </p:nvSpPr>
        <p:spPr>
          <a:xfrm>
            <a:off x="6550182" y="1163371"/>
            <a:ext cx="4343400" cy="1569660"/>
          </a:xfrm>
          <a:prstGeom prst="rect">
            <a:avLst/>
          </a:prstGeom>
          <a:noFill/>
        </p:spPr>
        <p:txBody>
          <a:bodyPr wrap="square" rtlCol="0">
            <a:spAutoFit/>
          </a:bodyPr>
          <a:lstStyle/>
          <a:p>
            <a:pPr fontAlgn="base"/>
            <a:r>
              <a:rPr lang="en-US" sz="2400" i="1" dirty="0">
                <a:solidFill>
                  <a:srgbClr val="FFFF00"/>
                </a:solidFill>
              </a:rPr>
              <a:t>“Where God dwells, all things ‘are manifest, past, present, and future and are continually before the Lord’” D&amp;C 130:7</a:t>
            </a:r>
          </a:p>
        </p:txBody>
      </p:sp>
      <p:sp>
        <p:nvSpPr>
          <p:cNvPr id="10" name="TextBox 9"/>
          <p:cNvSpPr txBox="1"/>
          <p:nvPr/>
        </p:nvSpPr>
        <p:spPr>
          <a:xfrm>
            <a:off x="2052119" y="3911851"/>
            <a:ext cx="4876800" cy="1938992"/>
          </a:xfrm>
          <a:prstGeom prst="rect">
            <a:avLst/>
          </a:prstGeom>
          <a:noFill/>
        </p:spPr>
        <p:txBody>
          <a:bodyPr wrap="square" rtlCol="0">
            <a:spAutoFit/>
          </a:bodyPr>
          <a:lstStyle/>
          <a:p>
            <a:pPr fontAlgn="base"/>
            <a:r>
              <a:rPr lang="en-US" sz="2400" dirty="0">
                <a:solidFill>
                  <a:schemeClr val="bg1"/>
                </a:solidFill>
              </a:rPr>
              <a:t>The duration of the circumstances in which God resides and by which He is encompassed is eternal, infinite, and unlimited. It will never have an end.</a:t>
            </a:r>
          </a:p>
          <a:p>
            <a:pPr fontAlgn="base"/>
            <a:r>
              <a:rPr lang="en-US" sz="2400" dirty="0">
                <a:solidFill>
                  <a:schemeClr val="bg1"/>
                </a:solidFill>
              </a:rPr>
              <a:t>Hebrews 1:12—</a:t>
            </a:r>
            <a:r>
              <a:rPr lang="en-US" sz="1200" dirty="0">
                <a:solidFill>
                  <a:schemeClr val="bg1"/>
                </a:solidFill>
              </a:rPr>
              <a:t>Student Manuel </a:t>
            </a:r>
          </a:p>
        </p:txBody>
      </p:sp>
      <p:pic>
        <p:nvPicPr>
          <p:cNvPr id="3" name="Picture 2">
            <a:extLst>
              <a:ext uri="{FF2B5EF4-FFF2-40B4-BE49-F238E27FC236}">
                <a16:creationId xmlns:a16="http://schemas.microsoft.com/office/drawing/2014/main" id="{17C286AC-F96E-46FD-ADE1-6A37294C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049" y="2877305"/>
            <a:ext cx="3603987" cy="3619864"/>
          </a:xfrm>
          <a:prstGeom prst="rect">
            <a:avLst/>
          </a:prstGeom>
        </p:spPr>
      </p:pic>
    </p:spTree>
    <p:extLst>
      <p:ext uri="{BB962C8B-B14F-4D97-AF65-F5344CB8AC3E}">
        <p14:creationId xmlns:p14="http://schemas.microsoft.com/office/powerpoint/2010/main" val="42152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EAAED8-1329-431A-90CF-BB020650D8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2606" y="6411362"/>
            <a:ext cx="1676400" cy="369332"/>
          </a:xfrm>
          <a:prstGeom prst="rect">
            <a:avLst/>
          </a:prstGeom>
          <a:noFill/>
        </p:spPr>
        <p:txBody>
          <a:bodyPr wrap="square" rtlCol="0">
            <a:spAutoFit/>
          </a:bodyPr>
          <a:lstStyle/>
          <a:p>
            <a:r>
              <a:rPr lang="en-US" dirty="0">
                <a:solidFill>
                  <a:schemeClr val="bg1"/>
                </a:solidFill>
              </a:rPr>
              <a:t>Alma 40:11-12</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Paradise</a:t>
            </a:r>
          </a:p>
        </p:txBody>
      </p:sp>
      <p:sp>
        <p:nvSpPr>
          <p:cNvPr id="8" name="TextBox 7"/>
          <p:cNvSpPr txBox="1"/>
          <p:nvPr/>
        </p:nvSpPr>
        <p:spPr>
          <a:xfrm>
            <a:off x="488887" y="954386"/>
            <a:ext cx="3992578" cy="1569660"/>
          </a:xfrm>
          <a:prstGeom prst="rect">
            <a:avLst/>
          </a:prstGeom>
          <a:noFill/>
        </p:spPr>
        <p:txBody>
          <a:bodyPr wrap="square" rtlCol="0">
            <a:spAutoFit/>
          </a:bodyPr>
          <a:lstStyle/>
          <a:p>
            <a:pPr fontAlgn="base"/>
            <a:r>
              <a:rPr lang="en-US" sz="2400" dirty="0">
                <a:solidFill>
                  <a:schemeClr val="bg1"/>
                </a:solidFill>
              </a:rPr>
              <a:t>Taken home = Not to the presence of Heavenly Father, but to an ‘in between place’ called Paradise.</a:t>
            </a:r>
          </a:p>
        </p:txBody>
      </p:sp>
      <p:sp>
        <p:nvSpPr>
          <p:cNvPr id="9" name="TextBox 8"/>
          <p:cNvSpPr txBox="1"/>
          <p:nvPr/>
        </p:nvSpPr>
        <p:spPr>
          <a:xfrm>
            <a:off x="6550182" y="1163371"/>
            <a:ext cx="4343400" cy="1323439"/>
          </a:xfrm>
          <a:prstGeom prst="rect">
            <a:avLst/>
          </a:prstGeom>
          <a:noFill/>
        </p:spPr>
        <p:txBody>
          <a:bodyPr wrap="square" rtlCol="0">
            <a:spAutoFit/>
          </a:bodyPr>
          <a:lstStyle/>
          <a:p>
            <a:pPr fontAlgn="base"/>
            <a:r>
              <a:rPr lang="en-US" sz="2000" i="1" dirty="0">
                <a:solidFill>
                  <a:srgbClr val="FFFF00"/>
                </a:solidFill>
              </a:rPr>
              <a:t>Then shall the dust return to the earth as it was: and the spirit shall return unto God who gave it.</a:t>
            </a:r>
          </a:p>
          <a:p>
            <a:pPr fontAlgn="base"/>
            <a:r>
              <a:rPr lang="en-US" sz="2000" i="1" dirty="0">
                <a:solidFill>
                  <a:srgbClr val="FFFF00"/>
                </a:solidFill>
              </a:rPr>
              <a:t>Ecclesiastes 12:7</a:t>
            </a:r>
          </a:p>
        </p:txBody>
      </p:sp>
      <p:sp>
        <p:nvSpPr>
          <p:cNvPr id="2" name="Rectangle 1">
            <a:extLst>
              <a:ext uri="{FF2B5EF4-FFF2-40B4-BE49-F238E27FC236}">
                <a16:creationId xmlns:a16="http://schemas.microsoft.com/office/drawing/2014/main" id="{F8A748C8-368C-411E-8C1E-17123CAC8F3B}"/>
              </a:ext>
            </a:extLst>
          </p:cNvPr>
          <p:cNvSpPr/>
          <p:nvPr/>
        </p:nvSpPr>
        <p:spPr>
          <a:xfrm>
            <a:off x="5736879" y="4265639"/>
            <a:ext cx="6096000" cy="1631216"/>
          </a:xfrm>
          <a:prstGeom prst="rect">
            <a:avLst/>
          </a:prstGeom>
        </p:spPr>
        <p:txBody>
          <a:bodyPr>
            <a:spAutoFit/>
          </a:bodyPr>
          <a:lstStyle/>
          <a:p>
            <a:pPr fontAlgn="base"/>
            <a:r>
              <a:rPr lang="en-US" sz="2000" dirty="0">
                <a:solidFill>
                  <a:schemeClr val="bg1"/>
                </a:solidFill>
              </a:rPr>
              <a:t>“The mortal existence has come to an end, and returned to the spirit world, where they are assigned to a place according to their works with the just or with the unjust, there to await the resurrection.”</a:t>
            </a:r>
          </a:p>
          <a:p>
            <a:pPr fontAlgn="base"/>
            <a:r>
              <a:rPr lang="en-US" sz="2000" dirty="0">
                <a:solidFill>
                  <a:schemeClr val="bg1"/>
                </a:solidFill>
              </a:rPr>
              <a:t>Joseph Fielding Smith</a:t>
            </a:r>
            <a:endParaRPr lang="en-US" sz="2000" dirty="0">
              <a:solidFill>
                <a:srgbClr val="FFFF00"/>
              </a:solidFill>
            </a:endParaRPr>
          </a:p>
        </p:txBody>
      </p:sp>
      <p:grpSp>
        <p:nvGrpSpPr>
          <p:cNvPr id="11" name="Group 3">
            <a:extLst>
              <a:ext uri="{FF2B5EF4-FFF2-40B4-BE49-F238E27FC236}">
                <a16:creationId xmlns:a16="http://schemas.microsoft.com/office/drawing/2014/main" id="{BAEA3132-5876-432A-8D47-1F64114C9E88}"/>
              </a:ext>
            </a:extLst>
          </p:cNvPr>
          <p:cNvGrpSpPr/>
          <p:nvPr/>
        </p:nvGrpSpPr>
        <p:grpSpPr>
          <a:xfrm>
            <a:off x="1181477" y="3628080"/>
            <a:ext cx="2059132" cy="2301261"/>
            <a:chOff x="71718" y="1120588"/>
            <a:chExt cx="3111577" cy="4572000"/>
          </a:xfrm>
        </p:grpSpPr>
        <p:grpSp>
          <p:nvGrpSpPr>
            <p:cNvPr id="13" name="Group 13">
              <a:extLst>
                <a:ext uri="{FF2B5EF4-FFF2-40B4-BE49-F238E27FC236}">
                  <a16:creationId xmlns:a16="http://schemas.microsoft.com/office/drawing/2014/main" id="{5F4FC8DA-6976-49F8-ACBF-28D3835BB9B4}"/>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1FA998EF-6CE8-461F-87E9-DE7C714EB994}"/>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79D594EF-2970-48A1-BFA6-8CA7787025A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2882C2D9-559D-4B2D-A884-A6A84ED010B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6CDAFC8B-1F24-4AA1-8C5A-1905537E95C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B771888D-7045-497E-9EFD-A4DE6FDEF1B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8EC56C30-142B-4114-B3C1-D05D08ACD66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0900F9DE-DBE4-4F46-9CDC-F0DF0A6BD7B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AC213588-32EF-4ECF-A964-84C93A1C8CB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22F15196-94B4-490A-AEFE-95BDD9B036F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0B668949-3C6F-432A-8F61-A334E1020DA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728AE24-0DE3-4A31-BD7A-55E22A2A6E2E}"/>
                </a:ext>
              </a:extLst>
            </p:cNvPr>
            <p:cNvSpPr txBox="1"/>
            <p:nvPr/>
          </p:nvSpPr>
          <p:spPr>
            <a:xfrm>
              <a:off x="803640" y="1595933"/>
              <a:ext cx="2379655" cy="3118501"/>
            </a:xfrm>
            <a:prstGeom prst="rect">
              <a:avLst/>
            </a:prstGeom>
            <a:noFill/>
          </p:spPr>
          <p:txBody>
            <a:bodyPr wrap="square" rtlCol="0">
              <a:spAutoFit/>
            </a:bodyPr>
            <a:lstStyle/>
            <a:p>
              <a:pPr algn="ctr"/>
              <a:r>
                <a:rPr lang="en-US" sz="1600" b="1" dirty="0"/>
                <a:t>Between death and resurrection, the spirits of the righteous dwell in paradise</a:t>
              </a:r>
              <a:endParaRPr lang="en-US" sz="1600" b="1" dirty="0">
                <a:solidFill>
                  <a:schemeClr val="bg2">
                    <a:lumMod val="25000"/>
                  </a:schemeClr>
                </a:solidFill>
                <a:latin typeface="Tempus Sans ITC" pitchFamily="82" charset="0"/>
              </a:endParaRPr>
            </a:p>
          </p:txBody>
        </p:sp>
      </p:grpSp>
      <p:pic>
        <p:nvPicPr>
          <p:cNvPr id="6" name="Picture 5">
            <a:extLst>
              <a:ext uri="{FF2B5EF4-FFF2-40B4-BE49-F238E27FC236}">
                <a16:creationId xmlns:a16="http://schemas.microsoft.com/office/drawing/2014/main" id="{F715ED19-B013-49B8-81E7-E68BAD10C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9694" y="5357719"/>
            <a:ext cx="1022335" cy="1323740"/>
          </a:xfrm>
          <a:prstGeom prst="rect">
            <a:avLst/>
          </a:prstGeom>
        </p:spPr>
      </p:pic>
      <p:grpSp>
        <p:nvGrpSpPr>
          <p:cNvPr id="28" name="Group 27">
            <a:extLst>
              <a:ext uri="{FF2B5EF4-FFF2-40B4-BE49-F238E27FC236}">
                <a16:creationId xmlns:a16="http://schemas.microsoft.com/office/drawing/2014/main" id="{CC3A533C-2164-4F67-A613-993A3253C813}"/>
              </a:ext>
            </a:extLst>
          </p:cNvPr>
          <p:cNvGrpSpPr/>
          <p:nvPr/>
        </p:nvGrpSpPr>
        <p:grpSpPr>
          <a:xfrm>
            <a:off x="4265691" y="1258432"/>
            <a:ext cx="1953025" cy="2886216"/>
            <a:chOff x="4383386" y="1149790"/>
            <a:chExt cx="1953025" cy="2886216"/>
          </a:xfrm>
        </p:grpSpPr>
        <p:pic>
          <p:nvPicPr>
            <p:cNvPr id="26" name="Picture 25">
              <a:extLst>
                <a:ext uri="{FF2B5EF4-FFF2-40B4-BE49-F238E27FC236}">
                  <a16:creationId xmlns:a16="http://schemas.microsoft.com/office/drawing/2014/main" id="{47112FE5-E1EC-4913-B6D9-3B9E6C4A5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714" y="1149790"/>
              <a:ext cx="1853697" cy="2824681"/>
            </a:xfrm>
            <a:prstGeom prst="rect">
              <a:avLst/>
            </a:prstGeom>
          </p:spPr>
        </p:pic>
        <p:sp>
          <p:nvSpPr>
            <p:cNvPr id="27" name="TextBox 26">
              <a:extLst>
                <a:ext uri="{FF2B5EF4-FFF2-40B4-BE49-F238E27FC236}">
                  <a16:creationId xmlns:a16="http://schemas.microsoft.com/office/drawing/2014/main" id="{F3C09B79-218E-446F-8D0F-C450C9881697}"/>
                </a:ext>
              </a:extLst>
            </p:cNvPr>
            <p:cNvSpPr txBox="1"/>
            <p:nvPr/>
          </p:nvSpPr>
          <p:spPr>
            <a:xfrm>
              <a:off x="4383386" y="3820562"/>
              <a:ext cx="1676400" cy="215444"/>
            </a:xfrm>
            <a:prstGeom prst="rect">
              <a:avLst/>
            </a:prstGeom>
            <a:noFill/>
          </p:spPr>
          <p:txBody>
            <a:bodyPr wrap="square" rtlCol="0">
              <a:spAutoFit/>
            </a:bodyPr>
            <a:lstStyle/>
            <a:p>
              <a:r>
                <a:rPr lang="en-US" sz="800" dirty="0">
                  <a:solidFill>
                    <a:schemeClr val="bg1"/>
                  </a:solidFill>
                </a:rPr>
                <a:t>Shelby </a:t>
              </a:r>
              <a:r>
                <a:rPr lang="en-US" sz="800" dirty="0" err="1">
                  <a:solidFill>
                    <a:schemeClr val="bg1"/>
                  </a:solidFill>
                </a:rPr>
                <a:t>McQuilkin</a:t>
              </a:r>
              <a:endParaRPr lang="en-US" sz="800" dirty="0">
                <a:solidFill>
                  <a:schemeClr val="bg1"/>
                </a:solidFill>
              </a:endParaRPr>
            </a:p>
          </p:txBody>
        </p:sp>
      </p:grpSp>
    </p:spTree>
    <p:extLst>
      <p:ext uri="{BB962C8B-B14F-4D97-AF65-F5344CB8AC3E}">
        <p14:creationId xmlns:p14="http://schemas.microsoft.com/office/powerpoint/2010/main" val="36581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26C143-7CBA-4190-9E58-514A246E8CC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2578" y="6488668"/>
            <a:ext cx="1676400" cy="369332"/>
          </a:xfrm>
          <a:prstGeom prst="rect">
            <a:avLst/>
          </a:prstGeom>
          <a:noFill/>
        </p:spPr>
        <p:txBody>
          <a:bodyPr wrap="square" rtlCol="0">
            <a:spAutoFit/>
          </a:bodyPr>
          <a:lstStyle/>
          <a:p>
            <a:r>
              <a:rPr lang="en-US" dirty="0">
                <a:solidFill>
                  <a:schemeClr val="bg1"/>
                </a:solidFill>
              </a:rPr>
              <a:t>Alma 40:11-15</a:t>
            </a:r>
          </a:p>
        </p:txBody>
      </p:sp>
      <p:sp>
        <p:nvSpPr>
          <p:cNvPr id="8" name="TextBox 7"/>
          <p:cNvSpPr txBox="1"/>
          <p:nvPr/>
        </p:nvSpPr>
        <p:spPr>
          <a:xfrm>
            <a:off x="615636" y="1066800"/>
            <a:ext cx="6242364" cy="1754326"/>
          </a:xfrm>
          <a:prstGeom prst="rect">
            <a:avLst/>
          </a:prstGeom>
          <a:noFill/>
        </p:spPr>
        <p:txBody>
          <a:bodyPr wrap="square" rtlCol="0">
            <a:spAutoFit/>
          </a:bodyPr>
          <a:lstStyle/>
          <a:p>
            <a:pPr fontAlgn="base"/>
            <a:r>
              <a:rPr lang="en-US" sz="2400" dirty="0">
                <a:solidFill>
                  <a:schemeClr val="bg1"/>
                </a:solidFill>
              </a:rPr>
              <a:t>Those spirits who have not been righteous are received into a “spirit prison” where they remain until their punishment for sin has been completed. </a:t>
            </a:r>
          </a:p>
          <a:p>
            <a:pPr fontAlgn="base"/>
            <a:r>
              <a:rPr lang="en-US" sz="1200" dirty="0">
                <a:solidFill>
                  <a:schemeClr val="bg1"/>
                </a:solidFill>
              </a:rPr>
              <a:t>Student Manual</a:t>
            </a:r>
          </a:p>
        </p:txBody>
      </p:sp>
      <p:sp>
        <p:nvSpPr>
          <p:cNvPr id="6" name="TextBox 5"/>
          <p:cNvSpPr txBox="1"/>
          <p:nvPr/>
        </p:nvSpPr>
        <p:spPr>
          <a:xfrm>
            <a:off x="4807390" y="3892235"/>
            <a:ext cx="6448331" cy="2308324"/>
          </a:xfrm>
          <a:prstGeom prst="rect">
            <a:avLst/>
          </a:prstGeom>
          <a:noFill/>
        </p:spPr>
        <p:txBody>
          <a:bodyPr wrap="square" rtlCol="0">
            <a:spAutoFit/>
          </a:bodyPr>
          <a:lstStyle/>
          <a:p>
            <a:pPr fontAlgn="base"/>
            <a:r>
              <a:rPr lang="en-US" sz="2400" dirty="0">
                <a:solidFill>
                  <a:schemeClr val="bg1"/>
                </a:solidFill>
              </a:rPr>
              <a:t>“Before Christ bridged the gulf between paradise and hell—so that the righteous could mingle with the wicked and preach them the gospel—the wicked in hell were confined to locations which precluded them from contact with the righteous in paradise…</a:t>
            </a:r>
          </a:p>
        </p:txBody>
      </p:sp>
      <p:sp>
        <p:nvSpPr>
          <p:cNvPr id="7" name="TextBox 6"/>
          <p:cNvSpPr txBox="1"/>
          <p:nvPr/>
        </p:nvSpPr>
        <p:spPr>
          <a:xfrm>
            <a:off x="369668" y="1"/>
            <a:ext cx="11452664"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rPr>
              <a:t>Commissioned to Carry the Message of Salvation</a:t>
            </a:r>
          </a:p>
        </p:txBody>
      </p:sp>
      <p:pic>
        <p:nvPicPr>
          <p:cNvPr id="3" name="Picture 2">
            <a:extLst>
              <a:ext uri="{FF2B5EF4-FFF2-40B4-BE49-F238E27FC236}">
                <a16:creationId xmlns:a16="http://schemas.microsoft.com/office/drawing/2014/main" id="{CB5318FC-17F1-4930-99F6-2097E30A2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751" y="2902908"/>
            <a:ext cx="2762250" cy="3514725"/>
          </a:xfrm>
          <a:prstGeom prst="rect">
            <a:avLst/>
          </a:prstGeom>
        </p:spPr>
      </p:pic>
      <p:pic>
        <p:nvPicPr>
          <p:cNvPr id="11" name="Picture 10">
            <a:extLst>
              <a:ext uri="{FF2B5EF4-FFF2-40B4-BE49-F238E27FC236}">
                <a16:creationId xmlns:a16="http://schemas.microsoft.com/office/drawing/2014/main" id="{AAC04904-E081-41E1-8E9F-E6312CDA2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799" y="1134800"/>
            <a:ext cx="4808533" cy="2233089"/>
          </a:xfrm>
          <a:prstGeom prst="rect">
            <a:avLst/>
          </a:prstGeom>
        </p:spPr>
      </p:pic>
    </p:spTree>
    <p:extLst>
      <p:ext uri="{BB962C8B-B14F-4D97-AF65-F5344CB8AC3E}">
        <p14:creationId xmlns:p14="http://schemas.microsoft.com/office/powerpoint/2010/main" val="34476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EAAED8-1329-431A-90CF-BB020650D85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85602B9-D2C8-4AD9-833E-32796FFB743A}"/>
              </a:ext>
            </a:extLst>
          </p:cNvPr>
          <p:cNvPicPr>
            <a:picLocks noChangeAspect="1"/>
          </p:cNvPicPr>
          <p:nvPr/>
        </p:nvPicPr>
        <p:blipFill rotWithShape="1">
          <a:blip r:embed="rId4">
            <a:extLst>
              <a:ext uri="{28A0092B-C50C-407E-A947-70E740481C1C}">
                <a14:useLocalDpi xmlns:a14="http://schemas.microsoft.com/office/drawing/2010/main" val="0"/>
              </a:ext>
            </a:extLst>
          </a:blip>
          <a:srcRect t="398" r="2574"/>
          <a:stretch/>
        </p:blipFill>
        <p:spPr>
          <a:xfrm>
            <a:off x="1" y="0"/>
            <a:ext cx="12192000" cy="6785572"/>
          </a:xfrm>
          <a:prstGeom prst="rect">
            <a:avLst/>
          </a:prstGeom>
        </p:spPr>
      </p:pic>
      <p:sp>
        <p:nvSpPr>
          <p:cNvPr id="5" name="TextBox 4"/>
          <p:cNvSpPr txBox="1"/>
          <p:nvPr/>
        </p:nvSpPr>
        <p:spPr>
          <a:xfrm>
            <a:off x="102606" y="6411362"/>
            <a:ext cx="1676400" cy="369332"/>
          </a:xfrm>
          <a:prstGeom prst="rect">
            <a:avLst/>
          </a:prstGeom>
          <a:noFill/>
        </p:spPr>
        <p:txBody>
          <a:bodyPr wrap="square" rtlCol="0">
            <a:spAutoFit/>
          </a:bodyPr>
          <a:lstStyle/>
          <a:p>
            <a:r>
              <a:rPr lang="en-US" dirty="0">
                <a:solidFill>
                  <a:schemeClr val="bg1"/>
                </a:solidFill>
              </a:rPr>
              <a:t>Alma 40:13-14</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Spirit Prison</a:t>
            </a:r>
          </a:p>
        </p:txBody>
      </p:sp>
      <p:sp>
        <p:nvSpPr>
          <p:cNvPr id="8" name="TextBox 7"/>
          <p:cNvSpPr txBox="1"/>
          <p:nvPr/>
        </p:nvSpPr>
        <p:spPr>
          <a:xfrm>
            <a:off x="778598" y="1624343"/>
            <a:ext cx="5386812" cy="3785652"/>
          </a:xfrm>
          <a:prstGeom prst="rect">
            <a:avLst/>
          </a:prstGeom>
          <a:noFill/>
        </p:spPr>
        <p:txBody>
          <a:bodyPr wrap="square" rtlCol="0">
            <a:spAutoFit/>
          </a:bodyPr>
          <a:lstStyle/>
          <a:p>
            <a:pPr fontAlgn="base"/>
            <a:r>
              <a:rPr lang="en-US" sz="2400" dirty="0">
                <a:solidFill>
                  <a:schemeClr val="bg1"/>
                </a:solidFill>
              </a:rPr>
              <a:t>Alma used the phrase “outer darkness,” he did not refer to the final state of Satan and those who are damned. </a:t>
            </a:r>
          </a:p>
          <a:p>
            <a:pPr fontAlgn="base"/>
            <a:endParaRPr lang="en-US" sz="2400" dirty="0">
              <a:solidFill>
                <a:schemeClr val="bg1"/>
              </a:solidFill>
            </a:endParaRPr>
          </a:p>
          <a:p>
            <a:pPr fontAlgn="base"/>
            <a:r>
              <a:rPr lang="en-US" sz="2400" dirty="0">
                <a:solidFill>
                  <a:schemeClr val="bg1"/>
                </a:solidFill>
              </a:rPr>
              <a:t>He referred to the state of the wicked between the time of their death and the time of their resurrection. </a:t>
            </a:r>
          </a:p>
          <a:p>
            <a:pPr fontAlgn="base"/>
            <a:endParaRPr lang="en-US" sz="2400" dirty="0">
              <a:solidFill>
                <a:schemeClr val="bg1"/>
              </a:solidFill>
            </a:endParaRPr>
          </a:p>
          <a:p>
            <a:pPr fontAlgn="base"/>
            <a:r>
              <a:rPr lang="en-US" sz="2400" dirty="0">
                <a:solidFill>
                  <a:schemeClr val="bg1"/>
                </a:solidFill>
              </a:rPr>
              <a:t>Today, we usually refer to this state as spirit prison.</a:t>
            </a:r>
          </a:p>
        </p:txBody>
      </p:sp>
      <p:grpSp>
        <p:nvGrpSpPr>
          <p:cNvPr id="29" name="Group 3">
            <a:extLst>
              <a:ext uri="{FF2B5EF4-FFF2-40B4-BE49-F238E27FC236}">
                <a16:creationId xmlns:a16="http://schemas.microsoft.com/office/drawing/2014/main" id="{1162E92C-EC3B-415F-A7C2-242156E1F839}"/>
              </a:ext>
            </a:extLst>
          </p:cNvPr>
          <p:cNvGrpSpPr/>
          <p:nvPr/>
        </p:nvGrpSpPr>
        <p:grpSpPr>
          <a:xfrm>
            <a:off x="9220954" y="4189395"/>
            <a:ext cx="2059132" cy="2301261"/>
            <a:chOff x="71718" y="1120588"/>
            <a:chExt cx="3111577" cy="4572000"/>
          </a:xfrm>
        </p:grpSpPr>
        <p:grpSp>
          <p:nvGrpSpPr>
            <p:cNvPr id="30" name="Group 13">
              <a:extLst>
                <a:ext uri="{FF2B5EF4-FFF2-40B4-BE49-F238E27FC236}">
                  <a16:creationId xmlns:a16="http://schemas.microsoft.com/office/drawing/2014/main" id="{9409ED65-6E8B-4124-A460-0C0A2CE99D3F}"/>
                </a:ext>
              </a:extLst>
            </p:cNvPr>
            <p:cNvGrpSpPr/>
            <p:nvPr/>
          </p:nvGrpSpPr>
          <p:grpSpPr>
            <a:xfrm>
              <a:off x="71718" y="1120588"/>
              <a:ext cx="3048000" cy="4572000"/>
              <a:chOff x="838200" y="1066800"/>
              <a:chExt cx="2438400" cy="3352800"/>
            </a:xfrm>
          </p:grpSpPr>
          <p:sp>
            <p:nvSpPr>
              <p:cNvPr id="32" name="Rounded Rectangle 61">
                <a:extLst>
                  <a:ext uri="{FF2B5EF4-FFF2-40B4-BE49-F238E27FC236}">
                    <a16:creationId xmlns:a16="http://schemas.microsoft.com/office/drawing/2014/main" id="{3092AEF8-D718-4113-A3F7-646FF62341A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
                <a:extLst>
                  <a:ext uri="{FF2B5EF4-FFF2-40B4-BE49-F238E27FC236}">
                    <a16:creationId xmlns:a16="http://schemas.microsoft.com/office/drawing/2014/main" id="{3E9920A6-A8F8-4F96-BFB9-F443C841923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
                <a:extLst>
                  <a:ext uri="{FF2B5EF4-FFF2-40B4-BE49-F238E27FC236}">
                    <a16:creationId xmlns:a16="http://schemas.microsoft.com/office/drawing/2014/main" id="{3F39B58B-CD2C-4317-909D-4476105A934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4">
                <a:extLst>
                  <a:ext uri="{FF2B5EF4-FFF2-40B4-BE49-F238E27FC236}">
                    <a16:creationId xmlns:a16="http://schemas.microsoft.com/office/drawing/2014/main" id="{7494B690-1903-4E59-8EFF-383B455FD87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nut 5">
                <a:extLst>
                  <a:ext uri="{FF2B5EF4-FFF2-40B4-BE49-F238E27FC236}">
                    <a16:creationId xmlns:a16="http://schemas.microsoft.com/office/drawing/2014/main" id="{605483CA-A0C6-4165-94B1-773D04DC8E9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6">
                <a:extLst>
                  <a:ext uri="{FF2B5EF4-FFF2-40B4-BE49-F238E27FC236}">
                    <a16:creationId xmlns:a16="http://schemas.microsoft.com/office/drawing/2014/main" id="{DC992062-096C-487F-93C6-21D6E3AF1A4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7">
                <a:extLst>
                  <a:ext uri="{FF2B5EF4-FFF2-40B4-BE49-F238E27FC236}">
                    <a16:creationId xmlns:a16="http://schemas.microsoft.com/office/drawing/2014/main" id="{D793B7D2-D673-4CC2-A747-64A9825488E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Plaque 8">
                <a:extLst>
                  <a:ext uri="{FF2B5EF4-FFF2-40B4-BE49-F238E27FC236}">
                    <a16:creationId xmlns:a16="http://schemas.microsoft.com/office/drawing/2014/main" id="{CA816CB0-7B96-4E09-966B-F124DED0A3B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que 9">
                <a:extLst>
                  <a:ext uri="{FF2B5EF4-FFF2-40B4-BE49-F238E27FC236}">
                    <a16:creationId xmlns:a16="http://schemas.microsoft.com/office/drawing/2014/main" id="{9CB8D67C-4B41-457E-B024-76283F52561E}"/>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10">
                <a:extLst>
                  <a:ext uri="{FF2B5EF4-FFF2-40B4-BE49-F238E27FC236}">
                    <a16:creationId xmlns:a16="http://schemas.microsoft.com/office/drawing/2014/main" id="{2BDC191A-E9ED-4666-B9E8-0173C965958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D4003839-DECB-4C1B-B10E-2A9DD5CC460D}"/>
                </a:ext>
              </a:extLst>
            </p:cNvPr>
            <p:cNvSpPr txBox="1"/>
            <p:nvPr/>
          </p:nvSpPr>
          <p:spPr>
            <a:xfrm>
              <a:off x="803640" y="1559957"/>
              <a:ext cx="2379655" cy="3118501"/>
            </a:xfrm>
            <a:prstGeom prst="rect">
              <a:avLst/>
            </a:prstGeom>
            <a:noFill/>
          </p:spPr>
          <p:txBody>
            <a:bodyPr wrap="square" rtlCol="0">
              <a:spAutoFit/>
            </a:bodyPr>
            <a:lstStyle/>
            <a:p>
              <a:pPr algn="ctr"/>
              <a:r>
                <a:rPr lang="en-US" sz="1600" b="1" dirty="0"/>
                <a:t>Between death and resurrection, the spirits of the wicked dwell in spirit prison</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5413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0A57C63-4C02-448D-9A4D-AA85C77D3A2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1631" y="6488668"/>
            <a:ext cx="1676400" cy="369332"/>
          </a:xfrm>
          <a:prstGeom prst="rect">
            <a:avLst/>
          </a:prstGeom>
          <a:noFill/>
        </p:spPr>
        <p:txBody>
          <a:bodyPr wrap="square" rtlCol="0">
            <a:spAutoFit/>
          </a:bodyPr>
          <a:lstStyle/>
          <a:p>
            <a:r>
              <a:rPr lang="en-US" dirty="0">
                <a:solidFill>
                  <a:schemeClr val="bg1"/>
                </a:solidFill>
              </a:rPr>
              <a:t>Alma 40:11-15</a:t>
            </a:r>
          </a:p>
        </p:txBody>
      </p:sp>
      <p:sp>
        <p:nvSpPr>
          <p:cNvPr id="8" name="TextBox 7"/>
          <p:cNvSpPr txBox="1"/>
          <p:nvPr/>
        </p:nvSpPr>
        <p:spPr>
          <a:xfrm>
            <a:off x="1752600" y="838200"/>
            <a:ext cx="5105400" cy="2308324"/>
          </a:xfrm>
          <a:prstGeom prst="rect">
            <a:avLst/>
          </a:prstGeom>
          <a:noFill/>
        </p:spPr>
        <p:txBody>
          <a:bodyPr wrap="square" rtlCol="0">
            <a:spAutoFit/>
          </a:bodyPr>
          <a:lstStyle/>
          <a:p>
            <a:pPr fontAlgn="base"/>
            <a:r>
              <a:rPr lang="en-US" dirty="0">
                <a:solidFill>
                  <a:schemeClr val="bg1"/>
                </a:solidFill>
              </a:rPr>
              <a:t>“…Now that the righteous spirits in paradise have been commissioned to carry the message of salvation to the wicked spirits in hell, there is a certain amount of mingling together of the good and bad spirits. Repentance opens the prison doors to the spirits in hell; it enables those bound with the chains of hell to free themselves from darkness, unbelief, ignorance, and sin. </a:t>
            </a:r>
          </a:p>
        </p:txBody>
      </p:sp>
      <p:sp>
        <p:nvSpPr>
          <p:cNvPr id="6" name="TextBox 5"/>
          <p:cNvSpPr txBox="1"/>
          <p:nvPr/>
        </p:nvSpPr>
        <p:spPr>
          <a:xfrm>
            <a:off x="5694218" y="3763979"/>
            <a:ext cx="5985163" cy="2677656"/>
          </a:xfrm>
          <a:prstGeom prst="rect">
            <a:avLst/>
          </a:prstGeom>
          <a:noFill/>
        </p:spPr>
        <p:txBody>
          <a:bodyPr wrap="square" rtlCol="0">
            <a:spAutoFit/>
          </a:bodyPr>
          <a:lstStyle/>
          <a:p>
            <a:pPr fontAlgn="base"/>
            <a:r>
              <a:rPr lang="en-US" sz="2400" dirty="0">
                <a:solidFill>
                  <a:schemeClr val="bg1"/>
                </a:solidFill>
              </a:rPr>
              <a:t>“…As rapidly as they can overcome these obstacles—gain light, believe truth, acquire intelligence, cast off sin, and break the chains of hell—they can leave the hell that imprisons them and dwell with the righteous in the peace of paradise.”</a:t>
            </a:r>
          </a:p>
          <a:p>
            <a:pPr fontAlgn="base"/>
            <a:r>
              <a:rPr lang="en-US" sz="2400" dirty="0">
                <a:solidFill>
                  <a:schemeClr val="bg1"/>
                </a:solidFill>
              </a:rPr>
              <a:t>Bruce R. McConkie</a:t>
            </a:r>
          </a:p>
        </p:txBody>
      </p:sp>
      <p:sp>
        <p:nvSpPr>
          <p:cNvPr id="7" name="TextBox 6"/>
          <p:cNvSpPr txBox="1"/>
          <p:nvPr/>
        </p:nvSpPr>
        <p:spPr>
          <a:xfrm>
            <a:off x="1828800" y="1"/>
            <a:ext cx="8382000"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rPr>
              <a:t>Repentance Opens the Prison Doors</a:t>
            </a:r>
          </a:p>
        </p:txBody>
      </p:sp>
      <p:grpSp>
        <p:nvGrpSpPr>
          <p:cNvPr id="9" name="Group 8"/>
          <p:cNvGrpSpPr/>
          <p:nvPr/>
        </p:nvGrpSpPr>
        <p:grpSpPr>
          <a:xfrm>
            <a:off x="7162801" y="990601"/>
            <a:ext cx="1347217" cy="1833069"/>
            <a:chOff x="5715000" y="1295400"/>
            <a:chExt cx="2718817" cy="3699315"/>
          </a:xfrm>
        </p:grpSpPr>
        <p:grpSp>
          <p:nvGrpSpPr>
            <p:cNvPr id="10" name="Group 15"/>
            <p:cNvGrpSpPr/>
            <p:nvPr/>
          </p:nvGrpSpPr>
          <p:grpSpPr>
            <a:xfrm>
              <a:off x="5715000" y="1295400"/>
              <a:ext cx="1271017" cy="3165915"/>
              <a:chOff x="5891782" y="1905000"/>
              <a:chExt cx="1271017" cy="3165915"/>
            </a:xfrm>
          </p:grpSpPr>
          <p:sp>
            <p:nvSpPr>
              <p:cNvPr id="17" name="Oval 16"/>
              <p:cNvSpPr/>
              <p:nvPr/>
            </p:nvSpPr>
            <p:spPr>
              <a:xfrm>
                <a:off x="6019800" y="19050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423263">
                <a:off x="6044184" y="43851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24600" y="2819400"/>
                <a:ext cx="381000" cy="1828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657015">
                <a:off x="6600982" y="43508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6336791" y="27971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a:off x="7162800" y="1828800"/>
              <a:ext cx="1271017" cy="3165915"/>
              <a:chOff x="7162800" y="1828800"/>
              <a:chExt cx="1271017" cy="3165915"/>
            </a:xfrm>
          </p:grpSpPr>
          <p:sp>
            <p:nvSpPr>
              <p:cNvPr id="12" name="Oval 11"/>
              <p:cNvSpPr/>
              <p:nvPr/>
            </p:nvSpPr>
            <p:spPr>
              <a:xfrm>
                <a:off x="7290818" y="18288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423263">
                <a:off x="7315202" y="43089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8657015">
                <a:off x="7872000" y="42746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5400000">
                <a:off x="7607809" y="27209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7315200" y="2743200"/>
                <a:ext cx="990600" cy="1828800"/>
              </a:xfrm>
              <a:prstGeom prst="trapezoid">
                <a:avLst>
                  <a:gd name="adj" fmla="val 3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8686800" y="1066800"/>
            <a:ext cx="1120066" cy="1524000"/>
            <a:chOff x="5715000" y="1295400"/>
            <a:chExt cx="2718817" cy="3699315"/>
          </a:xfrm>
        </p:grpSpPr>
        <p:grpSp>
          <p:nvGrpSpPr>
            <p:cNvPr id="23" name="Group 15"/>
            <p:cNvGrpSpPr/>
            <p:nvPr/>
          </p:nvGrpSpPr>
          <p:grpSpPr>
            <a:xfrm>
              <a:off x="5715000" y="1295400"/>
              <a:ext cx="1271017" cy="3165915"/>
              <a:chOff x="5891782" y="1905000"/>
              <a:chExt cx="1271017" cy="3165915"/>
            </a:xfrm>
          </p:grpSpPr>
          <p:sp>
            <p:nvSpPr>
              <p:cNvPr id="30" name="Oval 29"/>
              <p:cNvSpPr/>
              <p:nvPr/>
            </p:nvSpPr>
            <p:spPr>
              <a:xfrm>
                <a:off x="6019800" y="19050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44184" y="43851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62800" y="1828800"/>
              <a:ext cx="1271017" cy="3165915"/>
              <a:chOff x="7162800" y="1828800"/>
              <a:chExt cx="1271017" cy="3165915"/>
            </a:xfrm>
          </p:grpSpPr>
          <p:sp>
            <p:nvSpPr>
              <p:cNvPr id="25" name="Oval 24"/>
              <p:cNvSpPr/>
              <p:nvPr/>
            </p:nvSpPr>
            <p:spPr>
              <a:xfrm>
                <a:off x="7290818" y="18288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423263">
                <a:off x="7315202" y="43089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657015">
                <a:off x="7872000" y="42746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400000">
                <a:off x="7607809" y="27209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315200" y="2743200"/>
                <a:ext cx="990600" cy="1828800"/>
              </a:xfrm>
              <a:prstGeom prst="trapezoid">
                <a:avLst>
                  <a:gd name="adj" fmla="val 3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1E75F6D0-50B4-4E95-A047-DF72E0F80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692" y="3428717"/>
            <a:ext cx="2963029" cy="2963029"/>
          </a:xfrm>
          <a:prstGeom prst="rect">
            <a:avLst/>
          </a:prstGeom>
        </p:spPr>
      </p:pic>
      <p:pic>
        <p:nvPicPr>
          <p:cNvPr id="37" name="Picture 36" descr="bruce R. McConkie.jpg">
            <a:extLst>
              <a:ext uri="{FF2B5EF4-FFF2-40B4-BE49-F238E27FC236}">
                <a16:creationId xmlns:a16="http://schemas.microsoft.com/office/drawing/2014/main" id="{BB98811C-6859-4ACF-998D-B095C9790322}"/>
              </a:ext>
            </a:extLst>
          </p:cNvPr>
          <p:cNvPicPr>
            <a:picLocks noChangeAspect="1"/>
          </p:cNvPicPr>
          <p:nvPr/>
        </p:nvPicPr>
        <p:blipFill>
          <a:blip r:embed="rId5" cstate="print"/>
          <a:stretch>
            <a:fillRect/>
          </a:stretch>
        </p:blipFill>
        <p:spPr>
          <a:xfrm>
            <a:off x="348558" y="241426"/>
            <a:ext cx="949128" cy="1324824"/>
          </a:xfrm>
          <a:prstGeom prst="rect">
            <a:avLst/>
          </a:prstGeom>
        </p:spPr>
      </p:pic>
    </p:spTree>
    <p:extLst>
      <p:ext uri="{BB962C8B-B14F-4D97-AF65-F5344CB8AC3E}">
        <p14:creationId xmlns:p14="http://schemas.microsoft.com/office/powerpoint/2010/main" val="24491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1000" fill="hold"/>
                                        <p:tgtEl>
                                          <p:spTgt spid="22"/>
                                        </p:tgtEl>
                                        <p:attrNameLst>
                                          <p:attrName>ppt_x</p:attrName>
                                        </p:attrNameLst>
                                      </p:cBhvr>
                                      <p:tavLst>
                                        <p:tav tm="0">
                                          <p:val>
                                            <p:strVal val="1+#ppt_w/2"/>
                                          </p:val>
                                        </p:tav>
                                        <p:tav tm="100000">
                                          <p:val>
                                            <p:strVal val="#ppt_x"/>
                                          </p:val>
                                        </p:tav>
                                      </p:tavLst>
                                    </p:anim>
                                    <p:anim calcmode="lin" valueType="num">
                                      <p:cBhvr additive="base">
                                        <p:cTn id="10" dur="1000" fill="hold"/>
                                        <p:tgtEl>
                                          <p:spTgt spid="22"/>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E5295-6B41-473D-8CFD-545C2BD802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713" y="6488668"/>
            <a:ext cx="1676400" cy="369332"/>
          </a:xfrm>
          <a:prstGeom prst="rect">
            <a:avLst/>
          </a:prstGeom>
          <a:noFill/>
        </p:spPr>
        <p:txBody>
          <a:bodyPr wrap="square" rtlCol="0">
            <a:spAutoFit/>
          </a:bodyPr>
          <a:lstStyle/>
          <a:p>
            <a:r>
              <a:rPr lang="en-US" dirty="0">
                <a:solidFill>
                  <a:schemeClr val="bg1"/>
                </a:solidFill>
              </a:rPr>
              <a:t>Alma 40:21-26</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What is Resurrection?</a:t>
            </a:r>
          </a:p>
        </p:txBody>
      </p:sp>
      <p:sp>
        <p:nvSpPr>
          <p:cNvPr id="8" name="TextBox 7"/>
          <p:cNvSpPr txBox="1"/>
          <p:nvPr/>
        </p:nvSpPr>
        <p:spPr>
          <a:xfrm>
            <a:off x="5897578" y="2214327"/>
            <a:ext cx="5105400" cy="3785652"/>
          </a:xfrm>
          <a:prstGeom prst="rect">
            <a:avLst/>
          </a:prstGeom>
          <a:noFill/>
        </p:spPr>
        <p:txBody>
          <a:bodyPr wrap="square" rtlCol="0">
            <a:spAutoFit/>
          </a:bodyPr>
          <a:lstStyle/>
          <a:p>
            <a:pPr fontAlgn="base"/>
            <a:r>
              <a:rPr lang="en-US" sz="2400" dirty="0">
                <a:solidFill>
                  <a:schemeClr val="bg1"/>
                </a:solidFill>
              </a:rPr>
              <a:t>The reuniting of the spirit body with the physical body of flesh and bones after death. </a:t>
            </a:r>
          </a:p>
          <a:p>
            <a:pPr fontAlgn="base"/>
            <a:endParaRPr lang="en-US" sz="2400" dirty="0">
              <a:solidFill>
                <a:schemeClr val="bg1"/>
              </a:solidFill>
            </a:endParaRPr>
          </a:p>
          <a:p>
            <a:pPr fontAlgn="base"/>
            <a:r>
              <a:rPr lang="en-US" sz="2400" dirty="0">
                <a:solidFill>
                  <a:schemeClr val="bg1"/>
                </a:solidFill>
              </a:rPr>
              <a:t>After resurrection, the spirit and body will never again be separated, and the person will become immortal. Every person born on earth will be resurrected because Jesus Christ overcame death (1 Cor. 15:20–22).</a:t>
            </a:r>
          </a:p>
        </p:txBody>
      </p:sp>
      <p:sp>
        <p:nvSpPr>
          <p:cNvPr id="10" name="TextBox 9"/>
          <p:cNvSpPr txBox="1"/>
          <p:nvPr/>
        </p:nvSpPr>
        <p:spPr>
          <a:xfrm>
            <a:off x="3489357" y="964195"/>
            <a:ext cx="5105400" cy="830997"/>
          </a:xfrm>
          <a:prstGeom prst="rect">
            <a:avLst/>
          </a:prstGeom>
          <a:noFill/>
        </p:spPr>
        <p:txBody>
          <a:bodyPr wrap="square" rtlCol="0">
            <a:spAutoFit/>
          </a:bodyPr>
          <a:lstStyle/>
          <a:p>
            <a:pPr algn="ctr" fontAlgn="base"/>
            <a:r>
              <a:rPr lang="en-US" sz="2400" dirty="0">
                <a:solidFill>
                  <a:srgbClr val="FFFF00"/>
                </a:solidFill>
              </a:rPr>
              <a:t>All things restored to their proper and perfect frame</a:t>
            </a:r>
          </a:p>
        </p:txBody>
      </p:sp>
      <p:pic>
        <p:nvPicPr>
          <p:cNvPr id="3" name="Picture 2">
            <a:extLst>
              <a:ext uri="{FF2B5EF4-FFF2-40B4-BE49-F238E27FC236}">
                <a16:creationId xmlns:a16="http://schemas.microsoft.com/office/drawing/2014/main" id="{E94269DC-6D85-48F7-BA8F-286825F46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359" y="2183119"/>
            <a:ext cx="3193759" cy="3855645"/>
          </a:xfrm>
          <a:prstGeom prst="rect">
            <a:avLst/>
          </a:prstGeom>
        </p:spPr>
      </p:pic>
    </p:spTree>
    <p:extLst>
      <p:ext uri="{BB962C8B-B14F-4D97-AF65-F5344CB8AC3E}">
        <p14:creationId xmlns:p14="http://schemas.microsoft.com/office/powerpoint/2010/main" val="22599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E5295-6B41-473D-8CFD-545C2BD802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0713" y="6488668"/>
            <a:ext cx="3926186" cy="369332"/>
          </a:xfrm>
          <a:prstGeom prst="rect">
            <a:avLst/>
          </a:prstGeom>
          <a:noFill/>
        </p:spPr>
        <p:txBody>
          <a:bodyPr wrap="square" rtlCol="0">
            <a:spAutoFit/>
          </a:bodyPr>
          <a:lstStyle/>
          <a:p>
            <a:r>
              <a:rPr lang="en-US" dirty="0">
                <a:solidFill>
                  <a:schemeClr val="bg1"/>
                </a:solidFill>
              </a:rPr>
              <a:t>Alma 40:21-25; Alma 11:43</a:t>
            </a:r>
          </a:p>
        </p:txBody>
      </p:sp>
      <p:sp>
        <p:nvSpPr>
          <p:cNvPr id="8" name="TextBox 7"/>
          <p:cNvSpPr txBox="1"/>
          <p:nvPr/>
        </p:nvSpPr>
        <p:spPr>
          <a:xfrm>
            <a:off x="403771" y="391702"/>
            <a:ext cx="3856501" cy="2677656"/>
          </a:xfrm>
          <a:prstGeom prst="rect">
            <a:avLst/>
          </a:prstGeom>
          <a:noFill/>
        </p:spPr>
        <p:txBody>
          <a:bodyPr wrap="square" rtlCol="0">
            <a:spAutoFit/>
          </a:bodyPr>
          <a:lstStyle/>
          <a:p>
            <a:pPr fontAlgn="base"/>
            <a:r>
              <a:rPr lang="en-US" sz="2400" dirty="0">
                <a:solidFill>
                  <a:schemeClr val="bg1"/>
                </a:solidFill>
              </a:rPr>
              <a:t>“Resurrection makes it possible for a person’s spirit and body to be united again, only this time that body will be immortal and perfect—not subject to pain, disease, or other problems…</a:t>
            </a:r>
          </a:p>
        </p:txBody>
      </p:sp>
      <p:grpSp>
        <p:nvGrpSpPr>
          <p:cNvPr id="11" name="Group 10">
            <a:extLst>
              <a:ext uri="{FF2B5EF4-FFF2-40B4-BE49-F238E27FC236}">
                <a16:creationId xmlns:a16="http://schemas.microsoft.com/office/drawing/2014/main" id="{E84194C3-2674-4BA0-9FCD-DD78527FE929}"/>
              </a:ext>
            </a:extLst>
          </p:cNvPr>
          <p:cNvGrpSpPr/>
          <p:nvPr/>
        </p:nvGrpSpPr>
        <p:grpSpPr>
          <a:xfrm>
            <a:off x="4611425" y="1804938"/>
            <a:ext cx="2739695" cy="3699315"/>
            <a:chOff x="5706644" y="1295400"/>
            <a:chExt cx="2739695" cy="3699315"/>
          </a:xfrm>
          <a:solidFill>
            <a:schemeClr val="tx1">
              <a:lumMod val="50000"/>
              <a:lumOff val="50000"/>
            </a:schemeClr>
          </a:solidFill>
        </p:grpSpPr>
        <p:grpSp>
          <p:nvGrpSpPr>
            <p:cNvPr id="12" name="Group 15">
              <a:extLst>
                <a:ext uri="{FF2B5EF4-FFF2-40B4-BE49-F238E27FC236}">
                  <a16:creationId xmlns:a16="http://schemas.microsoft.com/office/drawing/2014/main" id="{7C92B54C-6618-4724-8E78-3CB01925E4DF}"/>
                </a:ext>
              </a:extLst>
            </p:cNvPr>
            <p:cNvGrpSpPr/>
            <p:nvPr/>
          </p:nvGrpSpPr>
          <p:grpSpPr>
            <a:xfrm>
              <a:off x="5706644" y="1295400"/>
              <a:ext cx="1271017" cy="3165915"/>
              <a:chOff x="5883426" y="1905000"/>
              <a:chExt cx="1271017" cy="3165915"/>
            </a:xfrm>
            <a:grpFill/>
          </p:grpSpPr>
          <p:sp>
            <p:nvSpPr>
              <p:cNvPr id="19" name="Oval 18">
                <a:extLst>
                  <a:ext uri="{FF2B5EF4-FFF2-40B4-BE49-F238E27FC236}">
                    <a16:creationId xmlns:a16="http://schemas.microsoft.com/office/drawing/2014/main" id="{39147A0C-5921-4CFA-A65C-BED3425ABB69}"/>
                  </a:ext>
                </a:extLst>
              </p:cNvPr>
              <p:cNvSpPr/>
              <p:nvPr/>
            </p:nvSpPr>
            <p:spPr>
              <a:xfrm>
                <a:off x="6019800" y="1905000"/>
                <a:ext cx="1016000" cy="10668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84">
                <a:extLst>
                  <a:ext uri="{FF2B5EF4-FFF2-40B4-BE49-F238E27FC236}">
                    <a16:creationId xmlns:a16="http://schemas.microsoft.com/office/drawing/2014/main" id="{76ED8617-0340-490B-AB0B-2BD5C72CD386}"/>
                  </a:ext>
                </a:extLst>
              </p:cNvPr>
              <p:cNvSpPr/>
              <p:nvPr/>
            </p:nvSpPr>
            <p:spPr>
              <a:xfrm rot="2423263">
                <a:off x="6068520" y="4385115"/>
                <a:ext cx="381000" cy="68580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85">
                <a:extLst>
                  <a:ext uri="{FF2B5EF4-FFF2-40B4-BE49-F238E27FC236}">
                    <a16:creationId xmlns:a16="http://schemas.microsoft.com/office/drawing/2014/main" id="{67CC67C4-60CB-4BB6-8FA1-6C20390455D7}"/>
                  </a:ext>
                </a:extLst>
              </p:cNvPr>
              <p:cNvSpPr/>
              <p:nvPr/>
            </p:nvSpPr>
            <p:spPr>
              <a:xfrm>
                <a:off x="6324600" y="2819400"/>
                <a:ext cx="381000" cy="182880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86">
                <a:extLst>
                  <a:ext uri="{FF2B5EF4-FFF2-40B4-BE49-F238E27FC236}">
                    <a16:creationId xmlns:a16="http://schemas.microsoft.com/office/drawing/2014/main" id="{54643734-F141-4455-8414-5823D35C2F28}"/>
                  </a:ext>
                </a:extLst>
              </p:cNvPr>
              <p:cNvSpPr/>
              <p:nvPr/>
            </p:nvSpPr>
            <p:spPr>
              <a:xfrm rot="18930933">
                <a:off x="6612190" y="4346223"/>
                <a:ext cx="381000" cy="71779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87">
                <a:extLst>
                  <a:ext uri="{FF2B5EF4-FFF2-40B4-BE49-F238E27FC236}">
                    <a16:creationId xmlns:a16="http://schemas.microsoft.com/office/drawing/2014/main" id="{8D30D73C-049D-4C86-9758-64C12434E737}"/>
                  </a:ext>
                </a:extLst>
              </p:cNvPr>
              <p:cNvSpPr/>
              <p:nvPr/>
            </p:nvSpPr>
            <p:spPr>
              <a:xfrm rot="5400000">
                <a:off x="6328435" y="2612275"/>
                <a:ext cx="381000" cy="1271017"/>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3">
              <a:extLst>
                <a:ext uri="{FF2B5EF4-FFF2-40B4-BE49-F238E27FC236}">
                  <a16:creationId xmlns:a16="http://schemas.microsoft.com/office/drawing/2014/main" id="{C37BE161-5A8A-41E9-AFFE-69A7F0FB1906}"/>
                </a:ext>
              </a:extLst>
            </p:cNvPr>
            <p:cNvGrpSpPr/>
            <p:nvPr/>
          </p:nvGrpSpPr>
          <p:grpSpPr>
            <a:xfrm>
              <a:off x="7175322" y="1828800"/>
              <a:ext cx="1271017" cy="3165915"/>
              <a:chOff x="7175322" y="1828800"/>
              <a:chExt cx="1271017" cy="3165915"/>
            </a:xfrm>
            <a:grpFill/>
          </p:grpSpPr>
          <p:sp>
            <p:nvSpPr>
              <p:cNvPr id="14" name="Oval 13">
                <a:extLst>
                  <a:ext uri="{FF2B5EF4-FFF2-40B4-BE49-F238E27FC236}">
                    <a16:creationId xmlns:a16="http://schemas.microsoft.com/office/drawing/2014/main" id="{6B66AA5E-79B3-46AA-9C25-74A490277AB4}"/>
                  </a:ext>
                </a:extLst>
              </p:cNvPr>
              <p:cNvSpPr/>
              <p:nvPr/>
            </p:nvSpPr>
            <p:spPr>
              <a:xfrm>
                <a:off x="7290818" y="1828800"/>
                <a:ext cx="1016000" cy="10668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79">
                <a:extLst>
                  <a:ext uri="{FF2B5EF4-FFF2-40B4-BE49-F238E27FC236}">
                    <a16:creationId xmlns:a16="http://schemas.microsoft.com/office/drawing/2014/main" id="{7C3CB05B-82CB-4071-8DDF-D55AF1F17F8C}"/>
                  </a:ext>
                </a:extLst>
              </p:cNvPr>
              <p:cNvSpPr/>
              <p:nvPr/>
            </p:nvSpPr>
            <p:spPr>
              <a:xfrm rot="2423263">
                <a:off x="7315202" y="4308915"/>
                <a:ext cx="381000" cy="68580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80">
                <a:extLst>
                  <a:ext uri="{FF2B5EF4-FFF2-40B4-BE49-F238E27FC236}">
                    <a16:creationId xmlns:a16="http://schemas.microsoft.com/office/drawing/2014/main" id="{382AAE78-7D63-4466-9AB8-C7CCD578799F}"/>
                  </a:ext>
                </a:extLst>
              </p:cNvPr>
              <p:cNvSpPr/>
              <p:nvPr/>
            </p:nvSpPr>
            <p:spPr>
              <a:xfrm rot="19233497">
                <a:off x="7890880" y="4308915"/>
                <a:ext cx="381000" cy="68580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81">
                <a:extLst>
                  <a:ext uri="{FF2B5EF4-FFF2-40B4-BE49-F238E27FC236}">
                    <a16:creationId xmlns:a16="http://schemas.microsoft.com/office/drawing/2014/main" id="{5A1EF42C-C562-447C-ACAC-19B59ED44144}"/>
                  </a:ext>
                </a:extLst>
              </p:cNvPr>
              <p:cNvSpPr/>
              <p:nvPr/>
            </p:nvSpPr>
            <p:spPr>
              <a:xfrm rot="5400000">
                <a:off x="7620331" y="2544930"/>
                <a:ext cx="381000" cy="1271017"/>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07D783DF-4893-4372-B09E-36E227F04B50}"/>
                  </a:ext>
                </a:extLst>
              </p:cNvPr>
              <p:cNvSpPr/>
              <p:nvPr/>
            </p:nvSpPr>
            <p:spPr>
              <a:xfrm>
                <a:off x="7280002" y="2741614"/>
                <a:ext cx="990600" cy="1828800"/>
              </a:xfrm>
              <a:prstGeom prst="trapezoid">
                <a:avLst>
                  <a:gd name="adj" fmla="val 33571"/>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Box 49">
            <a:extLst>
              <a:ext uri="{FF2B5EF4-FFF2-40B4-BE49-F238E27FC236}">
                <a16:creationId xmlns:a16="http://schemas.microsoft.com/office/drawing/2014/main" id="{70D57D1C-530E-4BAA-88EB-44ED84F5A3C9}"/>
              </a:ext>
            </a:extLst>
          </p:cNvPr>
          <p:cNvSpPr txBox="1"/>
          <p:nvPr/>
        </p:nvSpPr>
        <p:spPr>
          <a:xfrm>
            <a:off x="7959436" y="803874"/>
            <a:ext cx="3550228" cy="5262979"/>
          </a:xfrm>
          <a:prstGeom prst="rect">
            <a:avLst/>
          </a:prstGeom>
          <a:noFill/>
        </p:spPr>
        <p:txBody>
          <a:bodyPr wrap="square" rtlCol="0">
            <a:spAutoFit/>
          </a:bodyPr>
          <a:lstStyle/>
          <a:p>
            <a:pPr fontAlgn="base"/>
            <a:r>
              <a:rPr lang="en-US" sz="2400" dirty="0">
                <a:solidFill>
                  <a:schemeClr val="bg1"/>
                </a:solidFill>
              </a:rPr>
              <a:t>“Each of us has physical, mental, and emotional limitations and weaknesses.</a:t>
            </a:r>
          </a:p>
          <a:p>
            <a:pPr fontAlgn="base"/>
            <a:endParaRPr lang="en-US" sz="2400" dirty="0">
              <a:solidFill>
                <a:schemeClr val="bg1"/>
              </a:solidFill>
            </a:endParaRPr>
          </a:p>
          <a:p>
            <a:pPr fontAlgn="base"/>
            <a:r>
              <a:rPr lang="en-US" sz="2400" dirty="0">
                <a:solidFill>
                  <a:schemeClr val="bg1"/>
                </a:solidFill>
              </a:rPr>
              <a:t> . . . None of these problems will plague us after we are resurrected. . . .</a:t>
            </a:r>
          </a:p>
          <a:p>
            <a:pPr fontAlgn="base"/>
            <a:endParaRPr lang="en-US" sz="2400" dirty="0">
              <a:solidFill>
                <a:schemeClr val="bg1"/>
              </a:solidFill>
            </a:endParaRPr>
          </a:p>
          <a:p>
            <a:pPr fontAlgn="base"/>
            <a:r>
              <a:rPr lang="en-US" sz="2400" dirty="0">
                <a:solidFill>
                  <a:schemeClr val="bg1"/>
                </a:solidFill>
              </a:rPr>
              <a:t>“. . . [Jesus Christ] can make us whole no matter what is broken in us.”</a:t>
            </a:r>
          </a:p>
          <a:p>
            <a:pPr fontAlgn="base"/>
            <a:r>
              <a:rPr lang="en-US" sz="2400" dirty="0">
                <a:solidFill>
                  <a:schemeClr val="bg1"/>
                </a:solidFill>
              </a:rPr>
              <a:t>Paul V. Johnson</a:t>
            </a:r>
          </a:p>
        </p:txBody>
      </p:sp>
      <p:grpSp>
        <p:nvGrpSpPr>
          <p:cNvPr id="2" name="Group 1">
            <a:extLst>
              <a:ext uri="{FF2B5EF4-FFF2-40B4-BE49-F238E27FC236}">
                <a16:creationId xmlns:a16="http://schemas.microsoft.com/office/drawing/2014/main" id="{4207BFCF-B3D9-4B85-81C0-2C110D67F9CF}"/>
              </a:ext>
            </a:extLst>
          </p:cNvPr>
          <p:cNvGrpSpPr/>
          <p:nvPr/>
        </p:nvGrpSpPr>
        <p:grpSpPr>
          <a:xfrm>
            <a:off x="3906161" y="2134090"/>
            <a:ext cx="4039718" cy="3293255"/>
            <a:chOff x="3906161" y="2134090"/>
            <a:chExt cx="4039718" cy="3293255"/>
          </a:xfrm>
        </p:grpSpPr>
        <p:sp>
          <p:nvSpPr>
            <p:cNvPr id="51" name="Freeform: Shape 50">
              <a:extLst>
                <a:ext uri="{FF2B5EF4-FFF2-40B4-BE49-F238E27FC236}">
                  <a16:creationId xmlns:a16="http://schemas.microsoft.com/office/drawing/2014/main" id="{62EE9048-CE97-40EE-A58F-C010A6765BD6}"/>
                </a:ext>
              </a:extLst>
            </p:cNvPr>
            <p:cNvSpPr/>
            <p:nvPr/>
          </p:nvSpPr>
          <p:spPr>
            <a:xfrm rot="18930933">
              <a:off x="3906161" y="2134090"/>
              <a:ext cx="2669890" cy="2689768"/>
            </a:xfrm>
            <a:custGeom>
              <a:avLst/>
              <a:gdLst>
                <a:gd name="connsiteX0" fmla="*/ 2523026 w 2669890"/>
                <a:gd name="connsiteY0" fmla="*/ 140535 h 2689768"/>
                <a:gd name="connsiteX1" fmla="*/ 2511692 w 2669890"/>
                <a:gd name="connsiteY1" fmla="*/ 877048 h 2689768"/>
                <a:gd name="connsiteX2" fmla="*/ 1945948 w 2669890"/>
                <a:gd name="connsiteY2" fmla="*/ 1010286 h 2689768"/>
                <a:gd name="connsiteX3" fmla="*/ 1927170 w 2669890"/>
                <a:gd name="connsiteY3" fmla="*/ 1000952 h 2689768"/>
                <a:gd name="connsiteX4" fmla="*/ 1842453 w 2669890"/>
                <a:gd name="connsiteY4" fmla="*/ 1087208 h 2689768"/>
                <a:gd name="connsiteX5" fmla="*/ 2117371 w 2669890"/>
                <a:gd name="connsiteY5" fmla="*/ 1357223 h 2689768"/>
                <a:gd name="connsiteX6" fmla="*/ 2118182 w 2669890"/>
                <a:gd name="connsiteY6" fmla="*/ 1447026 h 2689768"/>
                <a:gd name="connsiteX7" fmla="*/ 1940200 w 2669890"/>
                <a:gd name="connsiteY7" fmla="*/ 1628238 h 2689768"/>
                <a:gd name="connsiteX8" fmla="*/ 1850399 w 2669890"/>
                <a:gd name="connsiteY8" fmla="*/ 1629045 h 2689768"/>
                <a:gd name="connsiteX9" fmla="*/ 1575480 w 2669890"/>
                <a:gd name="connsiteY9" fmla="*/ 1359029 h 2689768"/>
                <a:gd name="connsiteX10" fmla="*/ 936742 w 2669890"/>
                <a:gd name="connsiteY10" fmla="*/ 2009368 h 2689768"/>
                <a:gd name="connsiteX11" fmla="*/ 947557 w 2669890"/>
                <a:gd name="connsiteY11" fmla="*/ 2035479 h 2689768"/>
                <a:gd name="connsiteX12" fmla="*/ 947557 w 2669890"/>
                <a:gd name="connsiteY12" fmla="*/ 2626267 h 2689768"/>
                <a:gd name="connsiteX13" fmla="*/ 884056 w 2669890"/>
                <a:gd name="connsiteY13" fmla="*/ 2689768 h 2689768"/>
                <a:gd name="connsiteX14" fmla="*/ 630058 w 2669890"/>
                <a:gd name="connsiteY14" fmla="*/ 2689768 h 2689768"/>
                <a:gd name="connsiteX15" fmla="*/ 566557 w 2669890"/>
                <a:gd name="connsiteY15" fmla="*/ 2626267 h 2689768"/>
                <a:gd name="connsiteX16" fmla="*/ 566557 w 2669890"/>
                <a:gd name="connsiteY16" fmla="*/ 2138365 h 2689768"/>
                <a:gd name="connsiteX17" fmla="*/ 91882 w 2669890"/>
                <a:gd name="connsiteY17" fmla="*/ 2180961 h 2689768"/>
                <a:gd name="connsiteX18" fmla="*/ 22960 w 2669890"/>
                <a:gd name="connsiteY18" fmla="*/ 2123389 h 2689768"/>
                <a:gd name="connsiteX19" fmla="*/ 258 w 2669890"/>
                <a:gd name="connsiteY19" fmla="*/ 1870408 h 2689768"/>
                <a:gd name="connsiteX20" fmla="*/ 57829 w 2669890"/>
                <a:gd name="connsiteY20" fmla="*/ 1801485 h 2689768"/>
                <a:gd name="connsiteX21" fmla="*/ 614390 w 2669890"/>
                <a:gd name="connsiteY21" fmla="*/ 1751541 h 2689768"/>
                <a:gd name="connsiteX22" fmla="*/ 646172 w 2669890"/>
                <a:gd name="connsiteY22" fmla="*/ 1761483 h 2689768"/>
                <a:gd name="connsiteX23" fmla="*/ 1303660 w 2669890"/>
                <a:gd name="connsiteY23" fmla="*/ 1092056 h 2689768"/>
                <a:gd name="connsiteX24" fmla="*/ 1034212 w 2669890"/>
                <a:gd name="connsiteY24" fmla="*/ 827416 h 2689768"/>
                <a:gd name="connsiteX25" fmla="*/ 1033404 w 2669890"/>
                <a:gd name="connsiteY25" fmla="*/ 737615 h 2689768"/>
                <a:gd name="connsiteX26" fmla="*/ 1211385 w 2669890"/>
                <a:gd name="connsiteY26" fmla="*/ 556403 h 2689768"/>
                <a:gd name="connsiteX27" fmla="*/ 1301185 w 2669890"/>
                <a:gd name="connsiteY27" fmla="*/ 555595 h 2689768"/>
                <a:gd name="connsiteX28" fmla="*/ 1570633 w 2669890"/>
                <a:gd name="connsiteY28" fmla="*/ 820236 h 2689768"/>
                <a:gd name="connsiteX29" fmla="*/ 1662085 w 2669890"/>
                <a:gd name="connsiteY29" fmla="*/ 727123 h 2689768"/>
                <a:gd name="connsiteX30" fmla="*/ 1636698 w 2669890"/>
                <a:gd name="connsiteY30" fmla="*/ 637620 h 2689768"/>
                <a:gd name="connsiteX31" fmla="*/ 1786836 w 2669890"/>
                <a:gd name="connsiteY31" fmla="*/ 165121 h 2689768"/>
                <a:gd name="connsiteX32" fmla="*/ 2523026 w 2669890"/>
                <a:gd name="connsiteY32" fmla="*/ 140535 h 26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9890" h="2689768">
                  <a:moveTo>
                    <a:pt x="2523026" y="140535"/>
                  </a:moveTo>
                  <a:cubicBezTo>
                    <a:pt x="2723189" y="337129"/>
                    <a:pt x="2718115" y="666878"/>
                    <a:pt x="2511692" y="877048"/>
                  </a:cubicBezTo>
                  <a:cubicBezTo>
                    <a:pt x="2356874" y="1034677"/>
                    <a:pt x="2132769" y="1080276"/>
                    <a:pt x="1945948" y="1010286"/>
                  </a:cubicBezTo>
                  <a:lnTo>
                    <a:pt x="1927170" y="1000952"/>
                  </a:lnTo>
                  <a:lnTo>
                    <a:pt x="1842453" y="1087208"/>
                  </a:lnTo>
                  <a:lnTo>
                    <a:pt x="2117371" y="1357223"/>
                  </a:lnTo>
                  <a:cubicBezTo>
                    <a:pt x="2142394" y="1381800"/>
                    <a:pt x="2142756" y="1422004"/>
                    <a:pt x="2118182" y="1447026"/>
                  </a:cubicBezTo>
                  <a:lnTo>
                    <a:pt x="1940200" y="1628238"/>
                  </a:lnTo>
                  <a:cubicBezTo>
                    <a:pt x="1915627" y="1653259"/>
                    <a:pt x="1875421" y="1653620"/>
                    <a:pt x="1850399" y="1629045"/>
                  </a:cubicBezTo>
                  <a:lnTo>
                    <a:pt x="1575480" y="1359029"/>
                  </a:lnTo>
                  <a:lnTo>
                    <a:pt x="936742" y="2009368"/>
                  </a:lnTo>
                  <a:lnTo>
                    <a:pt x="947557" y="2035479"/>
                  </a:lnTo>
                  <a:lnTo>
                    <a:pt x="947557" y="2626267"/>
                  </a:lnTo>
                  <a:cubicBezTo>
                    <a:pt x="947557" y="2661338"/>
                    <a:pt x="919127" y="2689768"/>
                    <a:pt x="884056" y="2689768"/>
                  </a:cubicBezTo>
                  <a:lnTo>
                    <a:pt x="630058" y="2689768"/>
                  </a:lnTo>
                  <a:cubicBezTo>
                    <a:pt x="594987" y="2689768"/>
                    <a:pt x="566557" y="2661338"/>
                    <a:pt x="566557" y="2626267"/>
                  </a:cubicBezTo>
                  <a:lnTo>
                    <a:pt x="566557" y="2138365"/>
                  </a:lnTo>
                  <a:lnTo>
                    <a:pt x="91882" y="2180961"/>
                  </a:lnTo>
                  <a:cubicBezTo>
                    <a:pt x="56952" y="2184095"/>
                    <a:pt x="26094" y="2158320"/>
                    <a:pt x="22960" y="2123389"/>
                  </a:cubicBezTo>
                  <a:lnTo>
                    <a:pt x="258" y="1870408"/>
                  </a:lnTo>
                  <a:cubicBezTo>
                    <a:pt x="-2877" y="1835477"/>
                    <a:pt x="22899" y="1804620"/>
                    <a:pt x="57829" y="1801485"/>
                  </a:cubicBezTo>
                  <a:lnTo>
                    <a:pt x="614390" y="1751541"/>
                  </a:lnTo>
                  <a:lnTo>
                    <a:pt x="646172" y="1761483"/>
                  </a:lnTo>
                  <a:lnTo>
                    <a:pt x="1303660" y="1092056"/>
                  </a:lnTo>
                  <a:lnTo>
                    <a:pt x="1034212" y="827416"/>
                  </a:lnTo>
                  <a:cubicBezTo>
                    <a:pt x="1009190" y="802841"/>
                    <a:pt x="1008829" y="762636"/>
                    <a:pt x="1033404" y="737615"/>
                  </a:cubicBezTo>
                  <a:lnTo>
                    <a:pt x="1211385" y="556403"/>
                  </a:lnTo>
                  <a:cubicBezTo>
                    <a:pt x="1235959" y="531381"/>
                    <a:pt x="1276163" y="531019"/>
                    <a:pt x="1301185" y="555595"/>
                  </a:cubicBezTo>
                  <a:lnTo>
                    <a:pt x="1570633" y="820236"/>
                  </a:lnTo>
                  <a:lnTo>
                    <a:pt x="1662085" y="727123"/>
                  </a:lnTo>
                  <a:lnTo>
                    <a:pt x="1636698" y="637620"/>
                  </a:lnTo>
                  <a:cubicBezTo>
                    <a:pt x="1607459" y="474545"/>
                    <a:pt x="1657822" y="296479"/>
                    <a:pt x="1786836" y="165121"/>
                  </a:cubicBezTo>
                  <a:cubicBezTo>
                    <a:pt x="1993260" y="-45050"/>
                    <a:pt x="2322862" y="-56058"/>
                    <a:pt x="2523026" y="140535"/>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9E330CA1-37AA-4217-8C45-93E2F30F5A51}"/>
                </a:ext>
              </a:extLst>
            </p:cNvPr>
            <p:cNvSpPr/>
            <p:nvPr/>
          </p:nvSpPr>
          <p:spPr>
            <a:xfrm rot="19233497">
              <a:off x="5385582" y="2613412"/>
              <a:ext cx="2560297" cy="2813933"/>
            </a:xfrm>
            <a:custGeom>
              <a:avLst/>
              <a:gdLst>
                <a:gd name="connsiteX0" fmla="*/ 2380752 w 2560297"/>
                <a:gd name="connsiteY0" fmla="*/ 111390 h 2813933"/>
                <a:gd name="connsiteX1" fmla="*/ 2434201 w 2560297"/>
                <a:gd name="connsiteY1" fmla="*/ 846048 h 2813933"/>
                <a:gd name="connsiteX2" fmla="*/ 1882357 w 2560297"/>
                <a:gd name="connsiteY2" fmla="*/ 1028498 h 2813933"/>
                <a:gd name="connsiteX3" fmla="*/ 1847107 w 2560297"/>
                <a:gd name="connsiteY3" fmla="*/ 1014691 h 2813933"/>
                <a:gd name="connsiteX4" fmla="*/ 1785484 w 2560297"/>
                <a:gd name="connsiteY4" fmla="*/ 1125243 h 2813933"/>
                <a:gd name="connsiteX5" fmla="*/ 2094111 w 2560297"/>
                <a:gd name="connsiteY5" fmla="*/ 1379128 h 2813933"/>
                <a:gd name="connsiteX6" fmla="*/ 2102811 w 2560297"/>
                <a:gd name="connsiteY6" fmla="*/ 1468511 h 2813933"/>
                <a:gd name="connsiteX7" fmla="*/ 1941447 w 2560297"/>
                <a:gd name="connsiteY7" fmla="*/ 1664666 h 2813933"/>
                <a:gd name="connsiteX8" fmla="*/ 1852064 w 2560297"/>
                <a:gd name="connsiteY8" fmla="*/ 1673363 h 2813933"/>
                <a:gd name="connsiteX9" fmla="*/ 1596942 w 2560297"/>
                <a:gd name="connsiteY9" fmla="*/ 1463492 h 2813933"/>
                <a:gd name="connsiteX10" fmla="*/ 1003369 w 2560297"/>
                <a:gd name="connsiteY10" fmla="*/ 2528382 h 2813933"/>
                <a:gd name="connsiteX11" fmla="*/ 996025 w 2560297"/>
                <a:gd name="connsiteY11" fmla="*/ 2522341 h 2813933"/>
                <a:gd name="connsiteX12" fmla="*/ 996025 w 2560297"/>
                <a:gd name="connsiteY12" fmla="*/ 2750432 h 2813933"/>
                <a:gd name="connsiteX13" fmla="*/ 932524 w 2560297"/>
                <a:gd name="connsiteY13" fmla="*/ 2813933 h 2813933"/>
                <a:gd name="connsiteX14" fmla="*/ 678526 w 2560297"/>
                <a:gd name="connsiteY14" fmla="*/ 2813933 h 2813933"/>
                <a:gd name="connsiteX15" fmla="*/ 615025 w 2560297"/>
                <a:gd name="connsiteY15" fmla="*/ 2750432 h 2813933"/>
                <a:gd name="connsiteX16" fmla="*/ 615025 w 2560297"/>
                <a:gd name="connsiteY16" fmla="*/ 2253269 h 2813933"/>
                <a:gd name="connsiteX17" fmla="*/ 119575 w 2560297"/>
                <a:gd name="connsiteY17" fmla="*/ 2342152 h 2813933"/>
                <a:gd name="connsiteX18" fmla="*/ 45859 w 2560297"/>
                <a:gd name="connsiteY18" fmla="*/ 2290862 h 2813933"/>
                <a:gd name="connsiteX19" fmla="*/ 1008 w 2560297"/>
                <a:gd name="connsiteY19" fmla="*/ 2040854 h 2813933"/>
                <a:gd name="connsiteX20" fmla="*/ 52298 w 2560297"/>
                <a:gd name="connsiteY20" fmla="*/ 1967139 h 2813933"/>
                <a:gd name="connsiteX21" fmla="*/ 272988 w 2560297"/>
                <a:gd name="connsiteY21" fmla="*/ 1927547 h 2813933"/>
                <a:gd name="connsiteX22" fmla="*/ 238357 w 2560297"/>
                <a:gd name="connsiteY22" fmla="*/ 1899058 h 2813933"/>
                <a:gd name="connsiteX23" fmla="*/ 1168820 w 2560297"/>
                <a:gd name="connsiteY23" fmla="*/ 1111307 h 2813933"/>
                <a:gd name="connsiteX24" fmla="*/ 968574 w 2560297"/>
                <a:gd name="connsiteY24" fmla="*/ 946578 h 2813933"/>
                <a:gd name="connsiteX25" fmla="*/ 959875 w 2560297"/>
                <a:gd name="connsiteY25" fmla="*/ 857196 h 2813933"/>
                <a:gd name="connsiteX26" fmla="*/ 1121239 w 2560297"/>
                <a:gd name="connsiteY26" fmla="*/ 661041 h 2813933"/>
                <a:gd name="connsiteX27" fmla="*/ 1210622 w 2560297"/>
                <a:gd name="connsiteY27" fmla="*/ 652343 h 2813933"/>
                <a:gd name="connsiteX28" fmla="*/ 1464372 w 2560297"/>
                <a:gd name="connsiteY28" fmla="*/ 861086 h 2813933"/>
                <a:gd name="connsiteX29" fmla="*/ 1573635 w 2560297"/>
                <a:gd name="connsiteY29" fmla="*/ 768580 h 2813933"/>
                <a:gd name="connsiteX30" fmla="*/ 1541548 w 2560297"/>
                <a:gd name="connsiteY30" fmla="*/ 684457 h 2813933"/>
                <a:gd name="connsiteX31" fmla="*/ 1649573 w 2560297"/>
                <a:gd name="connsiteY31" fmla="*/ 200590 h 2813933"/>
                <a:gd name="connsiteX32" fmla="*/ 2380752 w 2560297"/>
                <a:gd name="connsiteY32" fmla="*/ 111390 h 2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60297" h="2813933">
                  <a:moveTo>
                    <a:pt x="2380752" y="111390"/>
                  </a:moveTo>
                  <a:cubicBezTo>
                    <a:pt x="2597422" y="289628"/>
                    <a:pt x="2621351" y="618545"/>
                    <a:pt x="2434201" y="846048"/>
                  </a:cubicBezTo>
                  <a:cubicBezTo>
                    <a:pt x="2293838" y="1016675"/>
                    <a:pt x="2074609" y="1081796"/>
                    <a:pt x="1882357" y="1028498"/>
                  </a:cubicBezTo>
                  <a:lnTo>
                    <a:pt x="1847107" y="1014691"/>
                  </a:lnTo>
                  <a:lnTo>
                    <a:pt x="1785484" y="1125243"/>
                  </a:lnTo>
                  <a:lnTo>
                    <a:pt x="2094111" y="1379128"/>
                  </a:lnTo>
                  <a:cubicBezTo>
                    <a:pt x="2121196" y="1401409"/>
                    <a:pt x="2125091" y="1441426"/>
                    <a:pt x="2102811" y="1468511"/>
                  </a:cubicBezTo>
                  <a:lnTo>
                    <a:pt x="1941447" y="1664666"/>
                  </a:lnTo>
                  <a:cubicBezTo>
                    <a:pt x="1919167" y="1691750"/>
                    <a:pt x="1879149" y="1695643"/>
                    <a:pt x="1852064" y="1673363"/>
                  </a:cubicBezTo>
                  <a:lnTo>
                    <a:pt x="1596942" y="1463492"/>
                  </a:lnTo>
                  <a:lnTo>
                    <a:pt x="1003369" y="2528382"/>
                  </a:lnTo>
                  <a:lnTo>
                    <a:pt x="996025" y="2522341"/>
                  </a:lnTo>
                  <a:lnTo>
                    <a:pt x="996025" y="2750432"/>
                  </a:lnTo>
                  <a:cubicBezTo>
                    <a:pt x="996025" y="2785503"/>
                    <a:pt x="967595" y="2813933"/>
                    <a:pt x="932524" y="2813933"/>
                  </a:cubicBezTo>
                  <a:lnTo>
                    <a:pt x="678526" y="2813933"/>
                  </a:lnTo>
                  <a:cubicBezTo>
                    <a:pt x="643455" y="2813933"/>
                    <a:pt x="615025" y="2785503"/>
                    <a:pt x="615025" y="2750432"/>
                  </a:cubicBezTo>
                  <a:lnTo>
                    <a:pt x="615025" y="2253269"/>
                  </a:lnTo>
                  <a:lnTo>
                    <a:pt x="119575" y="2342152"/>
                  </a:lnTo>
                  <a:cubicBezTo>
                    <a:pt x="85055" y="2348344"/>
                    <a:pt x="52051" y="2325381"/>
                    <a:pt x="45859" y="2290862"/>
                  </a:cubicBezTo>
                  <a:lnTo>
                    <a:pt x="1008" y="2040854"/>
                  </a:lnTo>
                  <a:cubicBezTo>
                    <a:pt x="-5185" y="2006334"/>
                    <a:pt x="17778" y="1973331"/>
                    <a:pt x="52298" y="1967139"/>
                  </a:cubicBezTo>
                  <a:lnTo>
                    <a:pt x="272988" y="1927547"/>
                  </a:lnTo>
                  <a:lnTo>
                    <a:pt x="238357" y="1899058"/>
                  </a:lnTo>
                  <a:lnTo>
                    <a:pt x="1168820" y="1111307"/>
                  </a:lnTo>
                  <a:lnTo>
                    <a:pt x="968574" y="946578"/>
                  </a:lnTo>
                  <a:cubicBezTo>
                    <a:pt x="941490" y="924298"/>
                    <a:pt x="937596" y="884281"/>
                    <a:pt x="959875" y="857196"/>
                  </a:cubicBezTo>
                  <a:lnTo>
                    <a:pt x="1121239" y="661041"/>
                  </a:lnTo>
                  <a:cubicBezTo>
                    <a:pt x="1143519" y="633956"/>
                    <a:pt x="1183536" y="630062"/>
                    <a:pt x="1210622" y="652343"/>
                  </a:cubicBezTo>
                  <a:lnTo>
                    <a:pt x="1464372" y="861086"/>
                  </a:lnTo>
                  <a:lnTo>
                    <a:pt x="1573635" y="768580"/>
                  </a:lnTo>
                  <a:lnTo>
                    <a:pt x="1541548" y="684457"/>
                  </a:lnTo>
                  <a:cubicBezTo>
                    <a:pt x="1498088" y="524583"/>
                    <a:pt x="1532604" y="342779"/>
                    <a:pt x="1649573" y="200590"/>
                  </a:cubicBezTo>
                  <a:cubicBezTo>
                    <a:pt x="1836724" y="-26912"/>
                    <a:pt x="2164083" y="-66849"/>
                    <a:pt x="2380752" y="111390"/>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6ACE75C8-002B-4A9E-AB00-D765C3D792AE}"/>
              </a:ext>
            </a:extLst>
          </p:cNvPr>
          <p:cNvGrpSpPr/>
          <p:nvPr/>
        </p:nvGrpSpPr>
        <p:grpSpPr>
          <a:xfrm>
            <a:off x="3902697" y="2141016"/>
            <a:ext cx="4039718" cy="3293255"/>
            <a:chOff x="3906160" y="2134090"/>
            <a:chExt cx="4039719" cy="3293255"/>
          </a:xfrm>
          <a:solidFill>
            <a:srgbClr val="FF0000"/>
          </a:solidFill>
        </p:grpSpPr>
        <p:sp>
          <p:nvSpPr>
            <p:cNvPr id="54" name="Freeform: Shape 53">
              <a:extLst>
                <a:ext uri="{FF2B5EF4-FFF2-40B4-BE49-F238E27FC236}">
                  <a16:creationId xmlns:a16="http://schemas.microsoft.com/office/drawing/2014/main" id="{192CFA71-2EB3-49A2-8ED9-658476CE7BD7}"/>
                </a:ext>
              </a:extLst>
            </p:cNvPr>
            <p:cNvSpPr/>
            <p:nvPr/>
          </p:nvSpPr>
          <p:spPr>
            <a:xfrm rot="18930933">
              <a:off x="3906160" y="2134090"/>
              <a:ext cx="2669890" cy="2689768"/>
            </a:xfrm>
            <a:custGeom>
              <a:avLst/>
              <a:gdLst>
                <a:gd name="connsiteX0" fmla="*/ 2523026 w 2669890"/>
                <a:gd name="connsiteY0" fmla="*/ 140535 h 2689768"/>
                <a:gd name="connsiteX1" fmla="*/ 2511692 w 2669890"/>
                <a:gd name="connsiteY1" fmla="*/ 877048 h 2689768"/>
                <a:gd name="connsiteX2" fmla="*/ 1945948 w 2669890"/>
                <a:gd name="connsiteY2" fmla="*/ 1010286 h 2689768"/>
                <a:gd name="connsiteX3" fmla="*/ 1927170 w 2669890"/>
                <a:gd name="connsiteY3" fmla="*/ 1000952 h 2689768"/>
                <a:gd name="connsiteX4" fmla="*/ 1842453 w 2669890"/>
                <a:gd name="connsiteY4" fmla="*/ 1087208 h 2689768"/>
                <a:gd name="connsiteX5" fmla="*/ 2117371 w 2669890"/>
                <a:gd name="connsiteY5" fmla="*/ 1357223 h 2689768"/>
                <a:gd name="connsiteX6" fmla="*/ 2118182 w 2669890"/>
                <a:gd name="connsiteY6" fmla="*/ 1447026 h 2689768"/>
                <a:gd name="connsiteX7" fmla="*/ 1940200 w 2669890"/>
                <a:gd name="connsiteY7" fmla="*/ 1628238 h 2689768"/>
                <a:gd name="connsiteX8" fmla="*/ 1850399 w 2669890"/>
                <a:gd name="connsiteY8" fmla="*/ 1629045 h 2689768"/>
                <a:gd name="connsiteX9" fmla="*/ 1575480 w 2669890"/>
                <a:gd name="connsiteY9" fmla="*/ 1359029 h 2689768"/>
                <a:gd name="connsiteX10" fmla="*/ 936742 w 2669890"/>
                <a:gd name="connsiteY10" fmla="*/ 2009368 h 2689768"/>
                <a:gd name="connsiteX11" fmla="*/ 947557 w 2669890"/>
                <a:gd name="connsiteY11" fmla="*/ 2035479 h 2689768"/>
                <a:gd name="connsiteX12" fmla="*/ 947557 w 2669890"/>
                <a:gd name="connsiteY12" fmla="*/ 2626267 h 2689768"/>
                <a:gd name="connsiteX13" fmla="*/ 884056 w 2669890"/>
                <a:gd name="connsiteY13" fmla="*/ 2689768 h 2689768"/>
                <a:gd name="connsiteX14" fmla="*/ 630058 w 2669890"/>
                <a:gd name="connsiteY14" fmla="*/ 2689768 h 2689768"/>
                <a:gd name="connsiteX15" fmla="*/ 566557 w 2669890"/>
                <a:gd name="connsiteY15" fmla="*/ 2626267 h 2689768"/>
                <a:gd name="connsiteX16" fmla="*/ 566557 w 2669890"/>
                <a:gd name="connsiteY16" fmla="*/ 2138365 h 2689768"/>
                <a:gd name="connsiteX17" fmla="*/ 91882 w 2669890"/>
                <a:gd name="connsiteY17" fmla="*/ 2180961 h 2689768"/>
                <a:gd name="connsiteX18" fmla="*/ 22960 w 2669890"/>
                <a:gd name="connsiteY18" fmla="*/ 2123389 h 2689768"/>
                <a:gd name="connsiteX19" fmla="*/ 258 w 2669890"/>
                <a:gd name="connsiteY19" fmla="*/ 1870408 h 2689768"/>
                <a:gd name="connsiteX20" fmla="*/ 57829 w 2669890"/>
                <a:gd name="connsiteY20" fmla="*/ 1801485 h 2689768"/>
                <a:gd name="connsiteX21" fmla="*/ 614390 w 2669890"/>
                <a:gd name="connsiteY21" fmla="*/ 1751541 h 2689768"/>
                <a:gd name="connsiteX22" fmla="*/ 646172 w 2669890"/>
                <a:gd name="connsiteY22" fmla="*/ 1761483 h 2689768"/>
                <a:gd name="connsiteX23" fmla="*/ 1303660 w 2669890"/>
                <a:gd name="connsiteY23" fmla="*/ 1092056 h 2689768"/>
                <a:gd name="connsiteX24" fmla="*/ 1034212 w 2669890"/>
                <a:gd name="connsiteY24" fmla="*/ 827416 h 2689768"/>
                <a:gd name="connsiteX25" fmla="*/ 1033404 w 2669890"/>
                <a:gd name="connsiteY25" fmla="*/ 737615 h 2689768"/>
                <a:gd name="connsiteX26" fmla="*/ 1211385 w 2669890"/>
                <a:gd name="connsiteY26" fmla="*/ 556403 h 2689768"/>
                <a:gd name="connsiteX27" fmla="*/ 1301185 w 2669890"/>
                <a:gd name="connsiteY27" fmla="*/ 555595 h 2689768"/>
                <a:gd name="connsiteX28" fmla="*/ 1570633 w 2669890"/>
                <a:gd name="connsiteY28" fmla="*/ 820236 h 2689768"/>
                <a:gd name="connsiteX29" fmla="*/ 1662085 w 2669890"/>
                <a:gd name="connsiteY29" fmla="*/ 727123 h 2689768"/>
                <a:gd name="connsiteX30" fmla="*/ 1636698 w 2669890"/>
                <a:gd name="connsiteY30" fmla="*/ 637620 h 2689768"/>
                <a:gd name="connsiteX31" fmla="*/ 1786836 w 2669890"/>
                <a:gd name="connsiteY31" fmla="*/ 165121 h 2689768"/>
                <a:gd name="connsiteX32" fmla="*/ 2523026 w 2669890"/>
                <a:gd name="connsiteY32" fmla="*/ 140535 h 26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9890" h="2689768">
                  <a:moveTo>
                    <a:pt x="2523026" y="140535"/>
                  </a:moveTo>
                  <a:cubicBezTo>
                    <a:pt x="2723189" y="337129"/>
                    <a:pt x="2718115" y="666878"/>
                    <a:pt x="2511692" y="877048"/>
                  </a:cubicBezTo>
                  <a:cubicBezTo>
                    <a:pt x="2356874" y="1034677"/>
                    <a:pt x="2132769" y="1080276"/>
                    <a:pt x="1945948" y="1010286"/>
                  </a:cubicBezTo>
                  <a:lnTo>
                    <a:pt x="1927170" y="1000952"/>
                  </a:lnTo>
                  <a:lnTo>
                    <a:pt x="1842453" y="1087208"/>
                  </a:lnTo>
                  <a:lnTo>
                    <a:pt x="2117371" y="1357223"/>
                  </a:lnTo>
                  <a:cubicBezTo>
                    <a:pt x="2142394" y="1381800"/>
                    <a:pt x="2142756" y="1422004"/>
                    <a:pt x="2118182" y="1447026"/>
                  </a:cubicBezTo>
                  <a:lnTo>
                    <a:pt x="1940200" y="1628238"/>
                  </a:lnTo>
                  <a:cubicBezTo>
                    <a:pt x="1915627" y="1653259"/>
                    <a:pt x="1875421" y="1653620"/>
                    <a:pt x="1850399" y="1629045"/>
                  </a:cubicBezTo>
                  <a:lnTo>
                    <a:pt x="1575480" y="1359029"/>
                  </a:lnTo>
                  <a:lnTo>
                    <a:pt x="936742" y="2009368"/>
                  </a:lnTo>
                  <a:lnTo>
                    <a:pt x="947557" y="2035479"/>
                  </a:lnTo>
                  <a:lnTo>
                    <a:pt x="947557" y="2626267"/>
                  </a:lnTo>
                  <a:cubicBezTo>
                    <a:pt x="947557" y="2661338"/>
                    <a:pt x="919127" y="2689768"/>
                    <a:pt x="884056" y="2689768"/>
                  </a:cubicBezTo>
                  <a:lnTo>
                    <a:pt x="630058" y="2689768"/>
                  </a:lnTo>
                  <a:cubicBezTo>
                    <a:pt x="594987" y="2689768"/>
                    <a:pt x="566557" y="2661338"/>
                    <a:pt x="566557" y="2626267"/>
                  </a:cubicBezTo>
                  <a:lnTo>
                    <a:pt x="566557" y="2138365"/>
                  </a:lnTo>
                  <a:lnTo>
                    <a:pt x="91882" y="2180961"/>
                  </a:lnTo>
                  <a:cubicBezTo>
                    <a:pt x="56952" y="2184095"/>
                    <a:pt x="26094" y="2158320"/>
                    <a:pt x="22960" y="2123389"/>
                  </a:cubicBezTo>
                  <a:lnTo>
                    <a:pt x="258" y="1870408"/>
                  </a:lnTo>
                  <a:cubicBezTo>
                    <a:pt x="-2877" y="1835477"/>
                    <a:pt x="22899" y="1804620"/>
                    <a:pt x="57829" y="1801485"/>
                  </a:cubicBezTo>
                  <a:lnTo>
                    <a:pt x="614390" y="1751541"/>
                  </a:lnTo>
                  <a:lnTo>
                    <a:pt x="646172" y="1761483"/>
                  </a:lnTo>
                  <a:lnTo>
                    <a:pt x="1303660" y="1092056"/>
                  </a:lnTo>
                  <a:lnTo>
                    <a:pt x="1034212" y="827416"/>
                  </a:lnTo>
                  <a:cubicBezTo>
                    <a:pt x="1009190" y="802841"/>
                    <a:pt x="1008829" y="762636"/>
                    <a:pt x="1033404" y="737615"/>
                  </a:cubicBezTo>
                  <a:lnTo>
                    <a:pt x="1211385" y="556403"/>
                  </a:lnTo>
                  <a:cubicBezTo>
                    <a:pt x="1235959" y="531381"/>
                    <a:pt x="1276163" y="531019"/>
                    <a:pt x="1301185" y="555595"/>
                  </a:cubicBezTo>
                  <a:lnTo>
                    <a:pt x="1570633" y="820236"/>
                  </a:lnTo>
                  <a:lnTo>
                    <a:pt x="1662085" y="727123"/>
                  </a:lnTo>
                  <a:lnTo>
                    <a:pt x="1636698" y="637620"/>
                  </a:lnTo>
                  <a:cubicBezTo>
                    <a:pt x="1607459" y="474545"/>
                    <a:pt x="1657822" y="296479"/>
                    <a:pt x="1786836" y="165121"/>
                  </a:cubicBezTo>
                  <a:cubicBezTo>
                    <a:pt x="1993260" y="-45050"/>
                    <a:pt x="2322862" y="-56058"/>
                    <a:pt x="2523026" y="140535"/>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E8CFFE5C-FCDC-4887-A1C1-DD60F9595CF7}"/>
                </a:ext>
              </a:extLst>
            </p:cNvPr>
            <p:cNvSpPr/>
            <p:nvPr/>
          </p:nvSpPr>
          <p:spPr>
            <a:xfrm rot="19233497">
              <a:off x="5385582" y="2613412"/>
              <a:ext cx="2560297" cy="2813933"/>
            </a:xfrm>
            <a:custGeom>
              <a:avLst/>
              <a:gdLst>
                <a:gd name="connsiteX0" fmla="*/ 2380752 w 2560297"/>
                <a:gd name="connsiteY0" fmla="*/ 111390 h 2813933"/>
                <a:gd name="connsiteX1" fmla="*/ 2434201 w 2560297"/>
                <a:gd name="connsiteY1" fmla="*/ 846048 h 2813933"/>
                <a:gd name="connsiteX2" fmla="*/ 1882357 w 2560297"/>
                <a:gd name="connsiteY2" fmla="*/ 1028498 h 2813933"/>
                <a:gd name="connsiteX3" fmla="*/ 1847107 w 2560297"/>
                <a:gd name="connsiteY3" fmla="*/ 1014691 h 2813933"/>
                <a:gd name="connsiteX4" fmla="*/ 1785484 w 2560297"/>
                <a:gd name="connsiteY4" fmla="*/ 1125243 h 2813933"/>
                <a:gd name="connsiteX5" fmla="*/ 2094111 w 2560297"/>
                <a:gd name="connsiteY5" fmla="*/ 1379128 h 2813933"/>
                <a:gd name="connsiteX6" fmla="*/ 2102811 w 2560297"/>
                <a:gd name="connsiteY6" fmla="*/ 1468511 h 2813933"/>
                <a:gd name="connsiteX7" fmla="*/ 1941447 w 2560297"/>
                <a:gd name="connsiteY7" fmla="*/ 1664666 h 2813933"/>
                <a:gd name="connsiteX8" fmla="*/ 1852064 w 2560297"/>
                <a:gd name="connsiteY8" fmla="*/ 1673363 h 2813933"/>
                <a:gd name="connsiteX9" fmla="*/ 1596942 w 2560297"/>
                <a:gd name="connsiteY9" fmla="*/ 1463492 h 2813933"/>
                <a:gd name="connsiteX10" fmla="*/ 1003369 w 2560297"/>
                <a:gd name="connsiteY10" fmla="*/ 2528382 h 2813933"/>
                <a:gd name="connsiteX11" fmla="*/ 996025 w 2560297"/>
                <a:gd name="connsiteY11" fmla="*/ 2522341 h 2813933"/>
                <a:gd name="connsiteX12" fmla="*/ 996025 w 2560297"/>
                <a:gd name="connsiteY12" fmla="*/ 2750432 h 2813933"/>
                <a:gd name="connsiteX13" fmla="*/ 932524 w 2560297"/>
                <a:gd name="connsiteY13" fmla="*/ 2813933 h 2813933"/>
                <a:gd name="connsiteX14" fmla="*/ 678526 w 2560297"/>
                <a:gd name="connsiteY14" fmla="*/ 2813933 h 2813933"/>
                <a:gd name="connsiteX15" fmla="*/ 615025 w 2560297"/>
                <a:gd name="connsiteY15" fmla="*/ 2750432 h 2813933"/>
                <a:gd name="connsiteX16" fmla="*/ 615025 w 2560297"/>
                <a:gd name="connsiteY16" fmla="*/ 2253269 h 2813933"/>
                <a:gd name="connsiteX17" fmla="*/ 119575 w 2560297"/>
                <a:gd name="connsiteY17" fmla="*/ 2342152 h 2813933"/>
                <a:gd name="connsiteX18" fmla="*/ 45859 w 2560297"/>
                <a:gd name="connsiteY18" fmla="*/ 2290862 h 2813933"/>
                <a:gd name="connsiteX19" fmla="*/ 1008 w 2560297"/>
                <a:gd name="connsiteY19" fmla="*/ 2040854 h 2813933"/>
                <a:gd name="connsiteX20" fmla="*/ 52298 w 2560297"/>
                <a:gd name="connsiteY20" fmla="*/ 1967139 h 2813933"/>
                <a:gd name="connsiteX21" fmla="*/ 272988 w 2560297"/>
                <a:gd name="connsiteY21" fmla="*/ 1927547 h 2813933"/>
                <a:gd name="connsiteX22" fmla="*/ 238357 w 2560297"/>
                <a:gd name="connsiteY22" fmla="*/ 1899058 h 2813933"/>
                <a:gd name="connsiteX23" fmla="*/ 1168820 w 2560297"/>
                <a:gd name="connsiteY23" fmla="*/ 1111307 h 2813933"/>
                <a:gd name="connsiteX24" fmla="*/ 968574 w 2560297"/>
                <a:gd name="connsiteY24" fmla="*/ 946578 h 2813933"/>
                <a:gd name="connsiteX25" fmla="*/ 959875 w 2560297"/>
                <a:gd name="connsiteY25" fmla="*/ 857196 h 2813933"/>
                <a:gd name="connsiteX26" fmla="*/ 1121239 w 2560297"/>
                <a:gd name="connsiteY26" fmla="*/ 661041 h 2813933"/>
                <a:gd name="connsiteX27" fmla="*/ 1210622 w 2560297"/>
                <a:gd name="connsiteY27" fmla="*/ 652343 h 2813933"/>
                <a:gd name="connsiteX28" fmla="*/ 1464372 w 2560297"/>
                <a:gd name="connsiteY28" fmla="*/ 861086 h 2813933"/>
                <a:gd name="connsiteX29" fmla="*/ 1573635 w 2560297"/>
                <a:gd name="connsiteY29" fmla="*/ 768580 h 2813933"/>
                <a:gd name="connsiteX30" fmla="*/ 1541548 w 2560297"/>
                <a:gd name="connsiteY30" fmla="*/ 684457 h 2813933"/>
                <a:gd name="connsiteX31" fmla="*/ 1649573 w 2560297"/>
                <a:gd name="connsiteY31" fmla="*/ 200590 h 2813933"/>
                <a:gd name="connsiteX32" fmla="*/ 2380752 w 2560297"/>
                <a:gd name="connsiteY32" fmla="*/ 111390 h 2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60297" h="2813933">
                  <a:moveTo>
                    <a:pt x="2380752" y="111390"/>
                  </a:moveTo>
                  <a:cubicBezTo>
                    <a:pt x="2597422" y="289628"/>
                    <a:pt x="2621351" y="618545"/>
                    <a:pt x="2434201" y="846048"/>
                  </a:cubicBezTo>
                  <a:cubicBezTo>
                    <a:pt x="2293838" y="1016675"/>
                    <a:pt x="2074609" y="1081796"/>
                    <a:pt x="1882357" y="1028498"/>
                  </a:cubicBezTo>
                  <a:lnTo>
                    <a:pt x="1847107" y="1014691"/>
                  </a:lnTo>
                  <a:lnTo>
                    <a:pt x="1785484" y="1125243"/>
                  </a:lnTo>
                  <a:lnTo>
                    <a:pt x="2094111" y="1379128"/>
                  </a:lnTo>
                  <a:cubicBezTo>
                    <a:pt x="2121196" y="1401409"/>
                    <a:pt x="2125091" y="1441426"/>
                    <a:pt x="2102811" y="1468511"/>
                  </a:cubicBezTo>
                  <a:lnTo>
                    <a:pt x="1941447" y="1664666"/>
                  </a:lnTo>
                  <a:cubicBezTo>
                    <a:pt x="1919167" y="1691750"/>
                    <a:pt x="1879149" y="1695643"/>
                    <a:pt x="1852064" y="1673363"/>
                  </a:cubicBezTo>
                  <a:lnTo>
                    <a:pt x="1596942" y="1463492"/>
                  </a:lnTo>
                  <a:lnTo>
                    <a:pt x="1003369" y="2528382"/>
                  </a:lnTo>
                  <a:lnTo>
                    <a:pt x="996025" y="2522341"/>
                  </a:lnTo>
                  <a:lnTo>
                    <a:pt x="996025" y="2750432"/>
                  </a:lnTo>
                  <a:cubicBezTo>
                    <a:pt x="996025" y="2785503"/>
                    <a:pt x="967595" y="2813933"/>
                    <a:pt x="932524" y="2813933"/>
                  </a:cubicBezTo>
                  <a:lnTo>
                    <a:pt x="678526" y="2813933"/>
                  </a:lnTo>
                  <a:cubicBezTo>
                    <a:pt x="643455" y="2813933"/>
                    <a:pt x="615025" y="2785503"/>
                    <a:pt x="615025" y="2750432"/>
                  </a:cubicBezTo>
                  <a:lnTo>
                    <a:pt x="615025" y="2253269"/>
                  </a:lnTo>
                  <a:lnTo>
                    <a:pt x="119575" y="2342152"/>
                  </a:lnTo>
                  <a:cubicBezTo>
                    <a:pt x="85055" y="2348344"/>
                    <a:pt x="52051" y="2325381"/>
                    <a:pt x="45859" y="2290862"/>
                  </a:cubicBezTo>
                  <a:lnTo>
                    <a:pt x="1008" y="2040854"/>
                  </a:lnTo>
                  <a:cubicBezTo>
                    <a:pt x="-5185" y="2006334"/>
                    <a:pt x="17778" y="1973331"/>
                    <a:pt x="52298" y="1967139"/>
                  </a:cubicBezTo>
                  <a:lnTo>
                    <a:pt x="272988" y="1927547"/>
                  </a:lnTo>
                  <a:lnTo>
                    <a:pt x="238357" y="1899058"/>
                  </a:lnTo>
                  <a:lnTo>
                    <a:pt x="1168820" y="1111307"/>
                  </a:lnTo>
                  <a:lnTo>
                    <a:pt x="968574" y="946578"/>
                  </a:lnTo>
                  <a:cubicBezTo>
                    <a:pt x="941490" y="924298"/>
                    <a:pt x="937596" y="884281"/>
                    <a:pt x="959875" y="857196"/>
                  </a:cubicBezTo>
                  <a:lnTo>
                    <a:pt x="1121239" y="661041"/>
                  </a:lnTo>
                  <a:cubicBezTo>
                    <a:pt x="1143519" y="633956"/>
                    <a:pt x="1183536" y="630062"/>
                    <a:pt x="1210622" y="652343"/>
                  </a:cubicBezTo>
                  <a:lnTo>
                    <a:pt x="1464372" y="861086"/>
                  </a:lnTo>
                  <a:lnTo>
                    <a:pt x="1573635" y="768580"/>
                  </a:lnTo>
                  <a:lnTo>
                    <a:pt x="1541548" y="684457"/>
                  </a:lnTo>
                  <a:cubicBezTo>
                    <a:pt x="1498088" y="524583"/>
                    <a:pt x="1532604" y="342779"/>
                    <a:pt x="1649573" y="200590"/>
                  </a:cubicBezTo>
                  <a:cubicBezTo>
                    <a:pt x="1836724" y="-26912"/>
                    <a:pt x="2164083" y="-66849"/>
                    <a:pt x="2380752" y="111390"/>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3">
            <a:extLst>
              <a:ext uri="{FF2B5EF4-FFF2-40B4-BE49-F238E27FC236}">
                <a16:creationId xmlns:a16="http://schemas.microsoft.com/office/drawing/2014/main" id="{0BB0570E-D480-4E8B-A2DA-EF1A0B93AA4E}"/>
              </a:ext>
            </a:extLst>
          </p:cNvPr>
          <p:cNvGrpSpPr/>
          <p:nvPr/>
        </p:nvGrpSpPr>
        <p:grpSpPr>
          <a:xfrm>
            <a:off x="1620982" y="3604212"/>
            <a:ext cx="2021581" cy="2301261"/>
            <a:chOff x="71718" y="1120588"/>
            <a:chExt cx="3054833" cy="4572000"/>
          </a:xfrm>
        </p:grpSpPr>
        <p:grpSp>
          <p:nvGrpSpPr>
            <p:cNvPr id="57" name="Group 13">
              <a:extLst>
                <a:ext uri="{FF2B5EF4-FFF2-40B4-BE49-F238E27FC236}">
                  <a16:creationId xmlns:a16="http://schemas.microsoft.com/office/drawing/2014/main" id="{A2F5354A-AF9C-409B-99B3-9231D1F9D648}"/>
                </a:ext>
              </a:extLst>
            </p:cNvPr>
            <p:cNvGrpSpPr/>
            <p:nvPr/>
          </p:nvGrpSpPr>
          <p:grpSpPr>
            <a:xfrm>
              <a:off x="71718" y="1120588"/>
              <a:ext cx="3048000" cy="4572000"/>
              <a:chOff x="838200" y="1066800"/>
              <a:chExt cx="2438400" cy="3352800"/>
            </a:xfrm>
          </p:grpSpPr>
          <p:sp>
            <p:nvSpPr>
              <p:cNvPr id="59" name="Rounded Rectangle 61">
                <a:extLst>
                  <a:ext uri="{FF2B5EF4-FFF2-40B4-BE49-F238E27FC236}">
                    <a16:creationId xmlns:a16="http://schemas.microsoft.com/office/drawing/2014/main" id="{3BA1A225-C084-45F9-B683-FF554311FE6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
                <a:extLst>
                  <a:ext uri="{FF2B5EF4-FFF2-40B4-BE49-F238E27FC236}">
                    <a16:creationId xmlns:a16="http://schemas.microsoft.com/office/drawing/2014/main" id="{C99F67AE-4CEF-45A5-B00D-0DC998FF615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3">
                <a:extLst>
                  <a:ext uri="{FF2B5EF4-FFF2-40B4-BE49-F238E27FC236}">
                    <a16:creationId xmlns:a16="http://schemas.microsoft.com/office/drawing/2014/main" id="{41112F4A-A3DC-4203-A06F-FB728D544959}"/>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4">
                <a:extLst>
                  <a:ext uri="{FF2B5EF4-FFF2-40B4-BE49-F238E27FC236}">
                    <a16:creationId xmlns:a16="http://schemas.microsoft.com/office/drawing/2014/main" id="{05FE60E2-8999-49DE-B130-6B42B3D60FF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5">
                <a:extLst>
                  <a:ext uri="{FF2B5EF4-FFF2-40B4-BE49-F238E27FC236}">
                    <a16:creationId xmlns:a16="http://schemas.microsoft.com/office/drawing/2014/main" id="{E0B8F5AC-245C-4912-9493-6653693035B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
                <a:extLst>
                  <a:ext uri="{FF2B5EF4-FFF2-40B4-BE49-F238E27FC236}">
                    <a16:creationId xmlns:a16="http://schemas.microsoft.com/office/drawing/2014/main" id="{08D4B318-FB84-4FD8-9363-73938C219E2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7">
                <a:extLst>
                  <a:ext uri="{FF2B5EF4-FFF2-40B4-BE49-F238E27FC236}">
                    <a16:creationId xmlns:a16="http://schemas.microsoft.com/office/drawing/2014/main" id="{69FFA0A7-FC11-4F7E-A3BE-CDC5F726127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Plaque 8">
                <a:extLst>
                  <a:ext uri="{FF2B5EF4-FFF2-40B4-BE49-F238E27FC236}">
                    <a16:creationId xmlns:a16="http://schemas.microsoft.com/office/drawing/2014/main" id="{BE4BF299-651A-49E2-BD7F-E99E35A003F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laque 9">
                <a:extLst>
                  <a:ext uri="{FF2B5EF4-FFF2-40B4-BE49-F238E27FC236}">
                    <a16:creationId xmlns:a16="http://schemas.microsoft.com/office/drawing/2014/main" id="{906E70EE-53EE-412C-B420-9CEBA580B9F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aque 10">
                <a:extLst>
                  <a:ext uri="{FF2B5EF4-FFF2-40B4-BE49-F238E27FC236}">
                    <a16:creationId xmlns:a16="http://schemas.microsoft.com/office/drawing/2014/main" id="{02661F61-0DCA-49DE-BEE5-83176E9631D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731591E6-EE28-4720-90AE-E8F6CAB30AC2}"/>
                </a:ext>
              </a:extLst>
            </p:cNvPr>
            <p:cNvSpPr txBox="1"/>
            <p:nvPr/>
          </p:nvSpPr>
          <p:spPr>
            <a:xfrm>
              <a:off x="746896" y="1150961"/>
              <a:ext cx="2379655" cy="4096856"/>
            </a:xfrm>
            <a:prstGeom prst="rect">
              <a:avLst/>
            </a:prstGeom>
            <a:noFill/>
          </p:spPr>
          <p:txBody>
            <a:bodyPr wrap="square" rtlCol="0">
              <a:spAutoFit/>
            </a:bodyPr>
            <a:lstStyle/>
            <a:p>
              <a:pPr algn="ctr"/>
              <a:r>
                <a:rPr lang="en-US" sz="1600" b="1" dirty="0"/>
                <a:t>Resurrection is the reuniting of the spirit and the body, with all things restored to their proper and perfect frame</a:t>
              </a:r>
              <a:endParaRPr lang="en-US" sz="1600" b="1" dirty="0">
                <a:solidFill>
                  <a:schemeClr val="bg2">
                    <a:lumMod val="25000"/>
                  </a:schemeClr>
                </a:solidFill>
                <a:latin typeface="Tempus Sans ITC" pitchFamily="82" charset="0"/>
              </a:endParaRPr>
            </a:p>
          </p:txBody>
        </p:sp>
      </p:grpSp>
      <p:pic>
        <p:nvPicPr>
          <p:cNvPr id="6" name="Picture 5">
            <a:extLst>
              <a:ext uri="{FF2B5EF4-FFF2-40B4-BE49-F238E27FC236}">
                <a16:creationId xmlns:a16="http://schemas.microsoft.com/office/drawing/2014/main" id="{3FBE781D-760E-4941-9086-3FF663E2C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843" y="150669"/>
            <a:ext cx="878643" cy="1168977"/>
          </a:xfrm>
          <a:prstGeom prst="rect">
            <a:avLst/>
          </a:prstGeom>
        </p:spPr>
      </p:pic>
      <p:grpSp>
        <p:nvGrpSpPr>
          <p:cNvPr id="69" name="Group 68">
            <a:extLst>
              <a:ext uri="{FF2B5EF4-FFF2-40B4-BE49-F238E27FC236}">
                <a16:creationId xmlns:a16="http://schemas.microsoft.com/office/drawing/2014/main" id="{6F14CE6B-5DAA-4D21-A6B6-AFBF1062D536}"/>
              </a:ext>
            </a:extLst>
          </p:cNvPr>
          <p:cNvGrpSpPr/>
          <p:nvPr/>
        </p:nvGrpSpPr>
        <p:grpSpPr>
          <a:xfrm>
            <a:off x="3863258" y="2098966"/>
            <a:ext cx="4096474" cy="3373406"/>
            <a:chOff x="3926448" y="2103659"/>
            <a:chExt cx="3999142" cy="3293253"/>
          </a:xfrm>
          <a:solidFill>
            <a:schemeClr val="bg1"/>
          </a:solidFill>
        </p:grpSpPr>
        <p:sp>
          <p:nvSpPr>
            <p:cNvPr id="70" name="Freeform: Shape 69">
              <a:extLst>
                <a:ext uri="{FF2B5EF4-FFF2-40B4-BE49-F238E27FC236}">
                  <a16:creationId xmlns:a16="http://schemas.microsoft.com/office/drawing/2014/main" id="{48285FB6-77B0-459A-9EBF-0E02341B6EFB}"/>
                </a:ext>
              </a:extLst>
            </p:cNvPr>
            <p:cNvSpPr/>
            <p:nvPr/>
          </p:nvSpPr>
          <p:spPr>
            <a:xfrm rot="18930933">
              <a:off x="3926448" y="2103659"/>
              <a:ext cx="2669890" cy="2689768"/>
            </a:xfrm>
            <a:custGeom>
              <a:avLst/>
              <a:gdLst>
                <a:gd name="connsiteX0" fmla="*/ 2523026 w 2669890"/>
                <a:gd name="connsiteY0" fmla="*/ 140535 h 2689768"/>
                <a:gd name="connsiteX1" fmla="*/ 2511692 w 2669890"/>
                <a:gd name="connsiteY1" fmla="*/ 877048 h 2689768"/>
                <a:gd name="connsiteX2" fmla="*/ 1945948 w 2669890"/>
                <a:gd name="connsiteY2" fmla="*/ 1010286 h 2689768"/>
                <a:gd name="connsiteX3" fmla="*/ 1927170 w 2669890"/>
                <a:gd name="connsiteY3" fmla="*/ 1000952 h 2689768"/>
                <a:gd name="connsiteX4" fmla="*/ 1842453 w 2669890"/>
                <a:gd name="connsiteY4" fmla="*/ 1087208 h 2689768"/>
                <a:gd name="connsiteX5" fmla="*/ 2117371 w 2669890"/>
                <a:gd name="connsiteY5" fmla="*/ 1357223 h 2689768"/>
                <a:gd name="connsiteX6" fmla="*/ 2118182 w 2669890"/>
                <a:gd name="connsiteY6" fmla="*/ 1447026 h 2689768"/>
                <a:gd name="connsiteX7" fmla="*/ 1940200 w 2669890"/>
                <a:gd name="connsiteY7" fmla="*/ 1628238 h 2689768"/>
                <a:gd name="connsiteX8" fmla="*/ 1850399 w 2669890"/>
                <a:gd name="connsiteY8" fmla="*/ 1629045 h 2689768"/>
                <a:gd name="connsiteX9" fmla="*/ 1575480 w 2669890"/>
                <a:gd name="connsiteY9" fmla="*/ 1359029 h 2689768"/>
                <a:gd name="connsiteX10" fmla="*/ 936742 w 2669890"/>
                <a:gd name="connsiteY10" fmla="*/ 2009368 h 2689768"/>
                <a:gd name="connsiteX11" fmla="*/ 947557 w 2669890"/>
                <a:gd name="connsiteY11" fmla="*/ 2035479 h 2689768"/>
                <a:gd name="connsiteX12" fmla="*/ 947557 w 2669890"/>
                <a:gd name="connsiteY12" fmla="*/ 2626267 h 2689768"/>
                <a:gd name="connsiteX13" fmla="*/ 884056 w 2669890"/>
                <a:gd name="connsiteY13" fmla="*/ 2689768 h 2689768"/>
                <a:gd name="connsiteX14" fmla="*/ 630058 w 2669890"/>
                <a:gd name="connsiteY14" fmla="*/ 2689768 h 2689768"/>
                <a:gd name="connsiteX15" fmla="*/ 566557 w 2669890"/>
                <a:gd name="connsiteY15" fmla="*/ 2626267 h 2689768"/>
                <a:gd name="connsiteX16" fmla="*/ 566557 w 2669890"/>
                <a:gd name="connsiteY16" fmla="*/ 2138365 h 2689768"/>
                <a:gd name="connsiteX17" fmla="*/ 91882 w 2669890"/>
                <a:gd name="connsiteY17" fmla="*/ 2180961 h 2689768"/>
                <a:gd name="connsiteX18" fmla="*/ 22960 w 2669890"/>
                <a:gd name="connsiteY18" fmla="*/ 2123389 h 2689768"/>
                <a:gd name="connsiteX19" fmla="*/ 258 w 2669890"/>
                <a:gd name="connsiteY19" fmla="*/ 1870408 h 2689768"/>
                <a:gd name="connsiteX20" fmla="*/ 57829 w 2669890"/>
                <a:gd name="connsiteY20" fmla="*/ 1801485 h 2689768"/>
                <a:gd name="connsiteX21" fmla="*/ 614390 w 2669890"/>
                <a:gd name="connsiteY21" fmla="*/ 1751541 h 2689768"/>
                <a:gd name="connsiteX22" fmla="*/ 646172 w 2669890"/>
                <a:gd name="connsiteY22" fmla="*/ 1761483 h 2689768"/>
                <a:gd name="connsiteX23" fmla="*/ 1303660 w 2669890"/>
                <a:gd name="connsiteY23" fmla="*/ 1092056 h 2689768"/>
                <a:gd name="connsiteX24" fmla="*/ 1034212 w 2669890"/>
                <a:gd name="connsiteY24" fmla="*/ 827416 h 2689768"/>
                <a:gd name="connsiteX25" fmla="*/ 1033404 w 2669890"/>
                <a:gd name="connsiteY25" fmla="*/ 737615 h 2689768"/>
                <a:gd name="connsiteX26" fmla="*/ 1211385 w 2669890"/>
                <a:gd name="connsiteY26" fmla="*/ 556403 h 2689768"/>
                <a:gd name="connsiteX27" fmla="*/ 1301185 w 2669890"/>
                <a:gd name="connsiteY27" fmla="*/ 555595 h 2689768"/>
                <a:gd name="connsiteX28" fmla="*/ 1570633 w 2669890"/>
                <a:gd name="connsiteY28" fmla="*/ 820236 h 2689768"/>
                <a:gd name="connsiteX29" fmla="*/ 1662085 w 2669890"/>
                <a:gd name="connsiteY29" fmla="*/ 727123 h 2689768"/>
                <a:gd name="connsiteX30" fmla="*/ 1636698 w 2669890"/>
                <a:gd name="connsiteY30" fmla="*/ 637620 h 2689768"/>
                <a:gd name="connsiteX31" fmla="*/ 1786836 w 2669890"/>
                <a:gd name="connsiteY31" fmla="*/ 165121 h 2689768"/>
                <a:gd name="connsiteX32" fmla="*/ 2523026 w 2669890"/>
                <a:gd name="connsiteY32" fmla="*/ 140535 h 26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9890" h="2689768">
                  <a:moveTo>
                    <a:pt x="2523026" y="140535"/>
                  </a:moveTo>
                  <a:cubicBezTo>
                    <a:pt x="2723189" y="337129"/>
                    <a:pt x="2718115" y="666878"/>
                    <a:pt x="2511692" y="877048"/>
                  </a:cubicBezTo>
                  <a:cubicBezTo>
                    <a:pt x="2356874" y="1034677"/>
                    <a:pt x="2132769" y="1080276"/>
                    <a:pt x="1945948" y="1010286"/>
                  </a:cubicBezTo>
                  <a:lnTo>
                    <a:pt x="1927170" y="1000952"/>
                  </a:lnTo>
                  <a:lnTo>
                    <a:pt x="1842453" y="1087208"/>
                  </a:lnTo>
                  <a:lnTo>
                    <a:pt x="2117371" y="1357223"/>
                  </a:lnTo>
                  <a:cubicBezTo>
                    <a:pt x="2142394" y="1381800"/>
                    <a:pt x="2142756" y="1422004"/>
                    <a:pt x="2118182" y="1447026"/>
                  </a:cubicBezTo>
                  <a:lnTo>
                    <a:pt x="1940200" y="1628238"/>
                  </a:lnTo>
                  <a:cubicBezTo>
                    <a:pt x="1915627" y="1653259"/>
                    <a:pt x="1875421" y="1653620"/>
                    <a:pt x="1850399" y="1629045"/>
                  </a:cubicBezTo>
                  <a:lnTo>
                    <a:pt x="1575480" y="1359029"/>
                  </a:lnTo>
                  <a:lnTo>
                    <a:pt x="936742" y="2009368"/>
                  </a:lnTo>
                  <a:lnTo>
                    <a:pt x="947557" y="2035479"/>
                  </a:lnTo>
                  <a:lnTo>
                    <a:pt x="947557" y="2626267"/>
                  </a:lnTo>
                  <a:cubicBezTo>
                    <a:pt x="947557" y="2661338"/>
                    <a:pt x="919127" y="2689768"/>
                    <a:pt x="884056" y="2689768"/>
                  </a:cubicBezTo>
                  <a:lnTo>
                    <a:pt x="630058" y="2689768"/>
                  </a:lnTo>
                  <a:cubicBezTo>
                    <a:pt x="594987" y="2689768"/>
                    <a:pt x="566557" y="2661338"/>
                    <a:pt x="566557" y="2626267"/>
                  </a:cubicBezTo>
                  <a:lnTo>
                    <a:pt x="566557" y="2138365"/>
                  </a:lnTo>
                  <a:lnTo>
                    <a:pt x="91882" y="2180961"/>
                  </a:lnTo>
                  <a:cubicBezTo>
                    <a:pt x="56952" y="2184095"/>
                    <a:pt x="26094" y="2158320"/>
                    <a:pt x="22960" y="2123389"/>
                  </a:cubicBezTo>
                  <a:lnTo>
                    <a:pt x="258" y="1870408"/>
                  </a:lnTo>
                  <a:cubicBezTo>
                    <a:pt x="-2877" y="1835477"/>
                    <a:pt x="22899" y="1804620"/>
                    <a:pt x="57829" y="1801485"/>
                  </a:cubicBezTo>
                  <a:lnTo>
                    <a:pt x="614390" y="1751541"/>
                  </a:lnTo>
                  <a:lnTo>
                    <a:pt x="646172" y="1761483"/>
                  </a:lnTo>
                  <a:lnTo>
                    <a:pt x="1303660" y="1092056"/>
                  </a:lnTo>
                  <a:lnTo>
                    <a:pt x="1034212" y="827416"/>
                  </a:lnTo>
                  <a:cubicBezTo>
                    <a:pt x="1009190" y="802841"/>
                    <a:pt x="1008829" y="762636"/>
                    <a:pt x="1033404" y="737615"/>
                  </a:cubicBezTo>
                  <a:lnTo>
                    <a:pt x="1211385" y="556403"/>
                  </a:lnTo>
                  <a:cubicBezTo>
                    <a:pt x="1235959" y="531381"/>
                    <a:pt x="1276163" y="531019"/>
                    <a:pt x="1301185" y="555595"/>
                  </a:cubicBezTo>
                  <a:lnTo>
                    <a:pt x="1570633" y="820236"/>
                  </a:lnTo>
                  <a:lnTo>
                    <a:pt x="1662085" y="727123"/>
                  </a:lnTo>
                  <a:lnTo>
                    <a:pt x="1636698" y="637620"/>
                  </a:lnTo>
                  <a:cubicBezTo>
                    <a:pt x="1607459" y="474545"/>
                    <a:pt x="1657822" y="296479"/>
                    <a:pt x="1786836" y="165121"/>
                  </a:cubicBezTo>
                  <a:cubicBezTo>
                    <a:pt x="1993260" y="-45050"/>
                    <a:pt x="2322862" y="-56058"/>
                    <a:pt x="2523026" y="14053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1A979E0-E327-41E9-972D-DCE827FBA421}"/>
                </a:ext>
              </a:extLst>
            </p:cNvPr>
            <p:cNvSpPr/>
            <p:nvPr/>
          </p:nvSpPr>
          <p:spPr>
            <a:xfrm rot="19233497">
              <a:off x="5365293" y="2582979"/>
              <a:ext cx="2560297" cy="2813933"/>
            </a:xfrm>
            <a:custGeom>
              <a:avLst/>
              <a:gdLst>
                <a:gd name="connsiteX0" fmla="*/ 2380752 w 2560297"/>
                <a:gd name="connsiteY0" fmla="*/ 111390 h 2813933"/>
                <a:gd name="connsiteX1" fmla="*/ 2434201 w 2560297"/>
                <a:gd name="connsiteY1" fmla="*/ 846048 h 2813933"/>
                <a:gd name="connsiteX2" fmla="*/ 1882357 w 2560297"/>
                <a:gd name="connsiteY2" fmla="*/ 1028498 h 2813933"/>
                <a:gd name="connsiteX3" fmla="*/ 1847107 w 2560297"/>
                <a:gd name="connsiteY3" fmla="*/ 1014691 h 2813933"/>
                <a:gd name="connsiteX4" fmla="*/ 1785484 w 2560297"/>
                <a:gd name="connsiteY4" fmla="*/ 1125243 h 2813933"/>
                <a:gd name="connsiteX5" fmla="*/ 2094111 w 2560297"/>
                <a:gd name="connsiteY5" fmla="*/ 1379128 h 2813933"/>
                <a:gd name="connsiteX6" fmla="*/ 2102811 w 2560297"/>
                <a:gd name="connsiteY6" fmla="*/ 1468511 h 2813933"/>
                <a:gd name="connsiteX7" fmla="*/ 1941447 w 2560297"/>
                <a:gd name="connsiteY7" fmla="*/ 1664666 h 2813933"/>
                <a:gd name="connsiteX8" fmla="*/ 1852064 w 2560297"/>
                <a:gd name="connsiteY8" fmla="*/ 1673363 h 2813933"/>
                <a:gd name="connsiteX9" fmla="*/ 1596942 w 2560297"/>
                <a:gd name="connsiteY9" fmla="*/ 1463492 h 2813933"/>
                <a:gd name="connsiteX10" fmla="*/ 1003369 w 2560297"/>
                <a:gd name="connsiteY10" fmla="*/ 2528382 h 2813933"/>
                <a:gd name="connsiteX11" fmla="*/ 996025 w 2560297"/>
                <a:gd name="connsiteY11" fmla="*/ 2522341 h 2813933"/>
                <a:gd name="connsiteX12" fmla="*/ 996025 w 2560297"/>
                <a:gd name="connsiteY12" fmla="*/ 2750432 h 2813933"/>
                <a:gd name="connsiteX13" fmla="*/ 932524 w 2560297"/>
                <a:gd name="connsiteY13" fmla="*/ 2813933 h 2813933"/>
                <a:gd name="connsiteX14" fmla="*/ 678526 w 2560297"/>
                <a:gd name="connsiteY14" fmla="*/ 2813933 h 2813933"/>
                <a:gd name="connsiteX15" fmla="*/ 615025 w 2560297"/>
                <a:gd name="connsiteY15" fmla="*/ 2750432 h 2813933"/>
                <a:gd name="connsiteX16" fmla="*/ 615025 w 2560297"/>
                <a:gd name="connsiteY16" fmla="*/ 2253269 h 2813933"/>
                <a:gd name="connsiteX17" fmla="*/ 119575 w 2560297"/>
                <a:gd name="connsiteY17" fmla="*/ 2342152 h 2813933"/>
                <a:gd name="connsiteX18" fmla="*/ 45859 w 2560297"/>
                <a:gd name="connsiteY18" fmla="*/ 2290862 h 2813933"/>
                <a:gd name="connsiteX19" fmla="*/ 1008 w 2560297"/>
                <a:gd name="connsiteY19" fmla="*/ 2040854 h 2813933"/>
                <a:gd name="connsiteX20" fmla="*/ 52298 w 2560297"/>
                <a:gd name="connsiteY20" fmla="*/ 1967139 h 2813933"/>
                <a:gd name="connsiteX21" fmla="*/ 272988 w 2560297"/>
                <a:gd name="connsiteY21" fmla="*/ 1927547 h 2813933"/>
                <a:gd name="connsiteX22" fmla="*/ 238357 w 2560297"/>
                <a:gd name="connsiteY22" fmla="*/ 1899058 h 2813933"/>
                <a:gd name="connsiteX23" fmla="*/ 1168820 w 2560297"/>
                <a:gd name="connsiteY23" fmla="*/ 1111307 h 2813933"/>
                <a:gd name="connsiteX24" fmla="*/ 968574 w 2560297"/>
                <a:gd name="connsiteY24" fmla="*/ 946578 h 2813933"/>
                <a:gd name="connsiteX25" fmla="*/ 959875 w 2560297"/>
                <a:gd name="connsiteY25" fmla="*/ 857196 h 2813933"/>
                <a:gd name="connsiteX26" fmla="*/ 1121239 w 2560297"/>
                <a:gd name="connsiteY26" fmla="*/ 661041 h 2813933"/>
                <a:gd name="connsiteX27" fmla="*/ 1210622 w 2560297"/>
                <a:gd name="connsiteY27" fmla="*/ 652343 h 2813933"/>
                <a:gd name="connsiteX28" fmla="*/ 1464372 w 2560297"/>
                <a:gd name="connsiteY28" fmla="*/ 861086 h 2813933"/>
                <a:gd name="connsiteX29" fmla="*/ 1573635 w 2560297"/>
                <a:gd name="connsiteY29" fmla="*/ 768580 h 2813933"/>
                <a:gd name="connsiteX30" fmla="*/ 1541548 w 2560297"/>
                <a:gd name="connsiteY30" fmla="*/ 684457 h 2813933"/>
                <a:gd name="connsiteX31" fmla="*/ 1649573 w 2560297"/>
                <a:gd name="connsiteY31" fmla="*/ 200590 h 2813933"/>
                <a:gd name="connsiteX32" fmla="*/ 2380752 w 2560297"/>
                <a:gd name="connsiteY32" fmla="*/ 111390 h 2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60297" h="2813933">
                  <a:moveTo>
                    <a:pt x="2380752" y="111390"/>
                  </a:moveTo>
                  <a:cubicBezTo>
                    <a:pt x="2597422" y="289628"/>
                    <a:pt x="2621351" y="618545"/>
                    <a:pt x="2434201" y="846048"/>
                  </a:cubicBezTo>
                  <a:cubicBezTo>
                    <a:pt x="2293838" y="1016675"/>
                    <a:pt x="2074609" y="1081796"/>
                    <a:pt x="1882357" y="1028498"/>
                  </a:cubicBezTo>
                  <a:lnTo>
                    <a:pt x="1847107" y="1014691"/>
                  </a:lnTo>
                  <a:lnTo>
                    <a:pt x="1785484" y="1125243"/>
                  </a:lnTo>
                  <a:lnTo>
                    <a:pt x="2094111" y="1379128"/>
                  </a:lnTo>
                  <a:cubicBezTo>
                    <a:pt x="2121196" y="1401409"/>
                    <a:pt x="2125091" y="1441426"/>
                    <a:pt x="2102811" y="1468511"/>
                  </a:cubicBezTo>
                  <a:lnTo>
                    <a:pt x="1941447" y="1664666"/>
                  </a:lnTo>
                  <a:cubicBezTo>
                    <a:pt x="1919167" y="1691750"/>
                    <a:pt x="1879149" y="1695643"/>
                    <a:pt x="1852064" y="1673363"/>
                  </a:cubicBezTo>
                  <a:lnTo>
                    <a:pt x="1596942" y="1463492"/>
                  </a:lnTo>
                  <a:lnTo>
                    <a:pt x="1003369" y="2528382"/>
                  </a:lnTo>
                  <a:lnTo>
                    <a:pt x="996025" y="2522341"/>
                  </a:lnTo>
                  <a:lnTo>
                    <a:pt x="996025" y="2750432"/>
                  </a:lnTo>
                  <a:cubicBezTo>
                    <a:pt x="996025" y="2785503"/>
                    <a:pt x="967595" y="2813933"/>
                    <a:pt x="932524" y="2813933"/>
                  </a:cubicBezTo>
                  <a:lnTo>
                    <a:pt x="678526" y="2813933"/>
                  </a:lnTo>
                  <a:cubicBezTo>
                    <a:pt x="643455" y="2813933"/>
                    <a:pt x="615025" y="2785503"/>
                    <a:pt x="615025" y="2750432"/>
                  </a:cubicBezTo>
                  <a:lnTo>
                    <a:pt x="615025" y="2253269"/>
                  </a:lnTo>
                  <a:lnTo>
                    <a:pt x="119575" y="2342152"/>
                  </a:lnTo>
                  <a:cubicBezTo>
                    <a:pt x="85055" y="2348344"/>
                    <a:pt x="52051" y="2325381"/>
                    <a:pt x="45859" y="2290862"/>
                  </a:cubicBezTo>
                  <a:lnTo>
                    <a:pt x="1008" y="2040854"/>
                  </a:lnTo>
                  <a:cubicBezTo>
                    <a:pt x="-5185" y="2006334"/>
                    <a:pt x="17778" y="1973331"/>
                    <a:pt x="52298" y="1967139"/>
                  </a:cubicBezTo>
                  <a:lnTo>
                    <a:pt x="272988" y="1927547"/>
                  </a:lnTo>
                  <a:lnTo>
                    <a:pt x="238357" y="1899058"/>
                  </a:lnTo>
                  <a:lnTo>
                    <a:pt x="1168820" y="1111307"/>
                  </a:lnTo>
                  <a:lnTo>
                    <a:pt x="968574" y="946578"/>
                  </a:lnTo>
                  <a:cubicBezTo>
                    <a:pt x="941490" y="924298"/>
                    <a:pt x="937596" y="884281"/>
                    <a:pt x="959875" y="857196"/>
                  </a:cubicBezTo>
                  <a:lnTo>
                    <a:pt x="1121239" y="661041"/>
                  </a:lnTo>
                  <a:cubicBezTo>
                    <a:pt x="1143519" y="633956"/>
                    <a:pt x="1183536" y="630062"/>
                    <a:pt x="1210622" y="652343"/>
                  </a:cubicBezTo>
                  <a:lnTo>
                    <a:pt x="1464372" y="861086"/>
                  </a:lnTo>
                  <a:lnTo>
                    <a:pt x="1573635" y="768580"/>
                  </a:lnTo>
                  <a:lnTo>
                    <a:pt x="1541548" y="684457"/>
                  </a:lnTo>
                  <a:cubicBezTo>
                    <a:pt x="1498088" y="524583"/>
                    <a:pt x="1532604" y="342779"/>
                    <a:pt x="1649573" y="200590"/>
                  </a:cubicBezTo>
                  <a:cubicBezTo>
                    <a:pt x="1836724" y="-26912"/>
                    <a:pt x="2164083" y="-66849"/>
                    <a:pt x="2380752" y="11139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914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250"/>
                                        <p:tgtEl>
                                          <p:spTgt spid="2"/>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0">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25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circle(in)">
                                      <p:cBhvr>
                                        <p:cTn id="33" dur="20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0"/>
                                        <p:tgtEl>
                                          <p:spTgt spid="69"/>
                                        </p:tgtEl>
                                      </p:cBhvr>
                                    </p:animEffect>
                                  </p:childTnLst>
                                </p:cTn>
                              </p:par>
                              <p:par>
                                <p:cTn id="37" presetID="1" presetClass="exit" presetSubtype="0" fill="hold" nodeType="withEffect">
                                  <p:stCondLst>
                                    <p:cond delay="0"/>
                                  </p:stCondLst>
                                  <p:childTnLst>
                                    <p:set>
                                      <p:cBhvr>
                                        <p:cTn id="38"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7DC217-C9A7-45B8-B68F-5488BD74CCD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034" y="6420416"/>
            <a:ext cx="1676400" cy="369332"/>
          </a:xfrm>
          <a:prstGeom prst="rect">
            <a:avLst/>
          </a:prstGeom>
          <a:noFill/>
        </p:spPr>
        <p:txBody>
          <a:bodyPr wrap="square" rtlCol="0">
            <a:spAutoFit/>
          </a:bodyPr>
          <a:lstStyle/>
          <a:p>
            <a:r>
              <a:rPr lang="en-US" dirty="0">
                <a:solidFill>
                  <a:schemeClr val="bg1"/>
                </a:solidFill>
              </a:rPr>
              <a:t>Alma 40:21-26</a:t>
            </a:r>
          </a:p>
        </p:txBody>
      </p:sp>
      <p:sp>
        <p:nvSpPr>
          <p:cNvPr id="7" name="TextBox 6"/>
          <p:cNvSpPr txBox="1"/>
          <p:nvPr/>
        </p:nvSpPr>
        <p:spPr>
          <a:xfrm>
            <a:off x="1828800" y="0"/>
            <a:ext cx="8382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Stages of Resurrection</a:t>
            </a:r>
          </a:p>
        </p:txBody>
      </p:sp>
      <p:sp>
        <p:nvSpPr>
          <p:cNvPr id="6" name="TextBox 5"/>
          <p:cNvSpPr txBox="1"/>
          <p:nvPr/>
        </p:nvSpPr>
        <p:spPr>
          <a:xfrm>
            <a:off x="4636883" y="2683599"/>
            <a:ext cx="5105400" cy="1200329"/>
          </a:xfrm>
          <a:prstGeom prst="rect">
            <a:avLst/>
          </a:prstGeom>
          <a:noFill/>
        </p:spPr>
        <p:txBody>
          <a:bodyPr wrap="square" rtlCol="0">
            <a:spAutoFit/>
          </a:bodyPr>
          <a:lstStyle/>
          <a:p>
            <a:pPr fontAlgn="base"/>
            <a:r>
              <a:rPr lang="en-US" sz="2400" dirty="0">
                <a:solidFill>
                  <a:schemeClr val="bg1"/>
                </a:solidFill>
              </a:rPr>
              <a:t>1</a:t>
            </a:r>
            <a:r>
              <a:rPr lang="en-US" sz="2400" baseline="30000" dirty="0">
                <a:solidFill>
                  <a:schemeClr val="bg1"/>
                </a:solidFill>
              </a:rPr>
              <a:t>st</a:t>
            </a:r>
            <a:r>
              <a:rPr lang="en-US" sz="2400" dirty="0">
                <a:solidFill>
                  <a:schemeClr val="bg1"/>
                </a:solidFill>
              </a:rPr>
              <a:t> Resurrection—a resurrection of the righteous at the Second Coming of Christ—The first to us.</a:t>
            </a:r>
          </a:p>
        </p:txBody>
      </p:sp>
      <p:sp>
        <p:nvSpPr>
          <p:cNvPr id="9" name="TextBox 8"/>
          <p:cNvSpPr txBox="1"/>
          <p:nvPr/>
        </p:nvSpPr>
        <p:spPr>
          <a:xfrm>
            <a:off x="5133315" y="1124893"/>
            <a:ext cx="5105400" cy="1477328"/>
          </a:xfrm>
          <a:prstGeom prst="rect">
            <a:avLst/>
          </a:prstGeom>
          <a:noFill/>
        </p:spPr>
        <p:txBody>
          <a:bodyPr wrap="square" rtlCol="0">
            <a:spAutoFit/>
          </a:bodyPr>
          <a:lstStyle/>
          <a:p>
            <a:pPr fontAlgn="base"/>
            <a:r>
              <a:rPr lang="en-US" sz="2400" dirty="0">
                <a:solidFill>
                  <a:schemeClr val="bg1"/>
                </a:solidFill>
              </a:rPr>
              <a:t>A general resurrection---At the time Christ arose from the dead—of the righteous.</a:t>
            </a:r>
          </a:p>
          <a:p>
            <a:pPr fontAlgn="base"/>
            <a:r>
              <a:rPr lang="en-US" dirty="0">
                <a:solidFill>
                  <a:schemeClr val="bg1"/>
                </a:solidFill>
              </a:rPr>
              <a:t>Matthew 28:52-53</a:t>
            </a:r>
          </a:p>
        </p:txBody>
      </p:sp>
      <p:sp>
        <p:nvSpPr>
          <p:cNvPr id="10" name="TextBox 9"/>
          <p:cNvSpPr txBox="1"/>
          <p:nvPr/>
        </p:nvSpPr>
        <p:spPr>
          <a:xfrm>
            <a:off x="1981200" y="4343400"/>
            <a:ext cx="5105400" cy="1569660"/>
          </a:xfrm>
          <a:prstGeom prst="rect">
            <a:avLst/>
          </a:prstGeom>
          <a:noFill/>
        </p:spPr>
        <p:txBody>
          <a:bodyPr wrap="square" rtlCol="0">
            <a:spAutoFit/>
          </a:bodyPr>
          <a:lstStyle/>
          <a:p>
            <a:pPr fontAlgn="base"/>
            <a:r>
              <a:rPr lang="en-US" sz="2400" dirty="0">
                <a:solidFill>
                  <a:schemeClr val="bg1"/>
                </a:solidFill>
              </a:rPr>
              <a:t>“The graves will be opened and the just shall come forth to reign with him on the earth for a thousand years”</a:t>
            </a:r>
          </a:p>
          <a:p>
            <a:pPr fontAlgn="base"/>
            <a:r>
              <a:rPr lang="en-US" sz="2400" dirty="0">
                <a:solidFill>
                  <a:schemeClr val="bg1"/>
                </a:solidFill>
              </a:rPr>
              <a:t>Joseph Fielding Smith</a:t>
            </a:r>
          </a:p>
        </p:txBody>
      </p:sp>
      <p:sp>
        <p:nvSpPr>
          <p:cNvPr id="11" name="TextBox 10"/>
          <p:cNvSpPr txBox="1"/>
          <p:nvPr/>
        </p:nvSpPr>
        <p:spPr>
          <a:xfrm>
            <a:off x="6504160" y="6019801"/>
            <a:ext cx="5105400" cy="461665"/>
          </a:xfrm>
          <a:prstGeom prst="rect">
            <a:avLst/>
          </a:prstGeom>
          <a:noFill/>
        </p:spPr>
        <p:txBody>
          <a:bodyPr wrap="square" rtlCol="0">
            <a:spAutoFit/>
          </a:bodyPr>
          <a:lstStyle/>
          <a:p>
            <a:pPr fontAlgn="base"/>
            <a:r>
              <a:rPr lang="en-US" sz="2400" dirty="0">
                <a:solidFill>
                  <a:srgbClr val="FFFF00"/>
                </a:solidFill>
                <a:effectLst>
                  <a:glow rad="139700">
                    <a:schemeClr val="accent5">
                      <a:satMod val="175000"/>
                      <a:alpha val="40000"/>
                    </a:schemeClr>
                  </a:glow>
                </a:effectLst>
              </a:rPr>
              <a:t>See also: D&amp;C 88:97-98</a:t>
            </a:r>
          </a:p>
        </p:txBody>
      </p:sp>
      <p:sp>
        <p:nvSpPr>
          <p:cNvPr id="28674" name="AutoShape 2" descr="data:image/jpeg;base64,/9j/4AAQSkZJRgABAQAAAQABAAD/2wCEAAkGBxQTEhUUExQWFRQXGBsaGRgYGRsbHhsbHBgbHBsYHRsaHSkgGhslHRgcITIhJSkrLi4uGSAzODMsNygtLisBCgoKDg0OGhAQGiwfHCQsLCwsLCwsLCwsLCwsLCwsLCwsLCwsLCwsLCwsLCwsLCwsLCwsLCwsLCwsLCwsNzcsN//AABEIAMIBBAMBIgACEQEDEQH/xAAbAAACAgMBAAAAAAAAAAAAAAAEBQMGAAECB//EAEEQAAEDAgQEBAQEBQQBAQkAAAECESEAAwQSMUEFIlFhEzJxgQZCkaFSscHwFCNy0eEHM2LxopIVFjRDY3OCsrP/xAAZAQEBAQEBAQAAAAAAAAAAAAABAAIDBAX/xAAiEQEBAQADAQADAAIDAAAAAAAAARECITESA0FRE3EiQmH/2gAMAwEAAhEDEQA/APcEqFaUodaA4fcy27fiwvKHeS7bsKj4hcSogg6dHGlQhpXCkS9ZZuAgEF42ro0io1IftUGIwqCJeJgl/WJohT7Uux94pSrMrQOzDbfQx1d6YASsWtJ5LmdM65VKT3ASXUBJaNNTpU1ji+aRlWH2ChqAd3li7bggvQS7hUr/AHLQ9cpghwlynf8AOlmIu3cMrOUsg8qk5iUyosoHKMqnOjtOzxvGRHxLiEOi4lAWFBVtaVeVrgdPUZs6R2P3ryvj3w5dw6fGyi5ZzKtLEEpOmVUQZBChuNtD6NxRZvWLirSWJAVA/DKS2ysyNf8Aixc6YsjF2AAXGItcyRtdSAHIEtzuNZQPYw2a8SUgsC8gf3Ya9jQGLuBLh4Ms09J9utO8fwbEBdxAQSbcOkQQxVmB3DT6etIOIocg9kpIZpAbbXRyd3Nc7FANtZCnEQRU2VQTnMEn3Om21bw9sNzfl3rLlwEsNKy1oR3Ll/8AJotRYR2/PetHDF2ievp+/rUeItkMn39TUvXC1kqj9tReEca7neuUWgkZiSXDkOxemfBcJmDqUYf2HV3qVSKwwuJYQUsdHHb99q5sZgsgmMhchtX09dxTG5aYFthDl1RHtvQwB1ljv7Efq9IgXFkZQ28n6Pr0ArvDE5CYIUP1eOhihMUv5izAszfQDfp9KnTyIIcqkMH0jf7fSiixtYyp1d5YONWigL2ISkEAlz0261vxio7nXc+wj0FRYi1unTQyzOazhkRpxjvXC8Qflj0oVY9KxALdq1kOGGHklyAoBnPT971u5ZZ+u376UJhyAXJIbpq9SXiRJc5j9envFWLHV22dAwc6O7F9H9aLs4diJGb/AKdqG8YMAxZ3mu7V8pIZnfVuoqB0g5fMYDx1jcdCw9nqO5ILb8w7AbnprUCMYFDnG+3r+VTYZYzZjoB+Q0+r/SlGQw6SASkkkSW1+g9vQCsru1cU0N3chM+jGGaspGPecJygAnMYB9kgPJJ+UURjsU4YACNR9qpuBs3Ld3OLdzoeVRfu7VaL9vMCNMw6GIA36U2OkrjBYgpygPPR9W3bej041W6gBG7PG0aTVPxfEFWbgCedDpOYob+pIJ1J69qO4TxS4tIH8OtSgeYoQwZ4j0inKJyh7f8AiBKA6iddgT+SaqnxVxjxVsjMBlZU+aXECpuI4C+tR/lLZ4GXvv1pVi+D3Q721iOn73OlPGM8u3fDeNqSSFuQdszBwGDu5ZogiKExfHbpCkpWoWt0QR0YMNxQdzDqA2eIgu8iPQ0IbkMR1DmP3NNBrwfjptxzDVpgg6uIzDcue/WouF8dOHvgAOhNwuH2ILEKIdwdPv2XBIMhp/OX9Yj370BdskmAZcP3DqY9CyT9DRacWzg/E7SSogKSxuFOhbMuArMkwEJSO/avLfimyEXrkM5cMDlno+w0q78PTyG5lURm8zHKITlB6H+9D8UyrtFN45kAPO0liDLf5qs2J5Yu6TB0qay0OCe1OMJwPxMV4KeUKUoAsSwAJED0oXifD12VsraXGjda540FyM5efbvrXGJXMOCBXWGScwTqHP5NXSkKWpgCSogAepgD7UJEAS1WDC3fCtDcnXr9e0/egP4ZSQHDF2Y9N6aWeFLLOlQBYJJSQNNHIk7+9MmiiRcC05soCPyOm5dzr+xXFq0l2zFIJb6S/sC3vT694CcOm2UKJAbM+hbX6h/ftNVxyyMqSWYFiNJMM3UNWqo5uWy5TJCZifo8vNS8N4Yu6pRZmHrmMR2LbGR9q7w2DzhJ766t9Jp7wzhi2SglSUElWU7nct1ajGaqN/CFCuQGYI6Hp6b0LiklyANSSZg7bVeb/BUqUlNsZXIcku06mYFA/Evwp/DJC7avESpsxA0Pr0ovHGopFy22k962q2wie351IpOv7bvUnCrFy6sW7SCu4fKB07kwAOpapAFIGj61IqyRq7Cf0q78Q/0+KLOe2pSrqQ5SwynqEgB09nJ9qqIsExIP1bq4aB1qN6BrcmRFH2AwKdn+sBx6VFYwhUQH1c/SrfwH4MuKzG4YB0Se3UjoaZN8BKLKdtHf9alSQoZUjQj9fbWrle+D7ZQcoUg5WhRJD78z/wDXSqtdwCsOWJCnJZUB2bbUEe89aswicLZDcyg77/4rdB2SWj9wKyjWXtaONJswpanUM0yzqIhxEjSRHrR1ziQ8UW1BRUCnmhudm6RzDakyMTeSlICrNt3/ANzUBwRok7L6mpL3GUlLeJbAhjzkTpIQ+3t3rdaO8NxBNvDJukqNshIDpSVAEsHYD9ipMfxnwrqEeHnCsrqEM6meAdNaQj4pw6QxXnDbJ+mp6vDdKV474vQSBbCgBDAa79ILRVKt6ejY3EoFtRzAuCBIlxtVS4hnFnKFLLpVHK8k6lgRuWDaB+9cTxq+oZwkkAakpAAYnrEA/T6tsKnEKfkTmZy60gpG5IEgKq+sRbh8Na5PETcJXmcIhi5A110LCNZiijwfCeB46rV2V5DbHyJkE9TEyd9KkRaxKVEhNvMkZjzh8sgHWASIO7Uww2BulXOlwCDykkFw7A7x2pnIYpfF1WHzWwoiUlCidMoZY7GeUnptBQYjFBE5VuGUCSGfqwTIUkj36ir/AMStWHKTYUggj8adJPmcSPo1U74uwiE2km2CEkwSQW+YofcaKHTMobijkhPwje8S1iQQYQlYIdgxb75hMaGp8Sn+WraKVcDxAtptZAB4tpdq50ITcFwEH8Xl9qcXlpyKkaH8qZ4rCf4QwXiY9G0LPlJ0QdQCD+96ef6g/DCVYb+IsIACACtiXKVtlLH5Q4MNqaXfAWO8HGBZDkoKRG6lJA9KuuM+JcN4KsMpJINkoUQA7BAblzO+Vj103isS9YZx14PhFMVONkn7Amrb8GfD/jqVcYEoICQSNhJk/tqrqrI8ZUfIR9gKf8AUE20pCikrWT+YD/RveiLNNMJwcK4lbsXRGYqMQUhKiAO2lXv40tWxhyYbRpE/Lp0Yj0NVf4cwh/i7VxSvLmlQaClTAOe4I7H0qz/FVwHD5QUupTQR0P61049RSPOV2irMswmAPyEfvQ0Lxj4avW8OLygnKSGnmCWhRSwDHVhIeau3AvhsqXaUtWZloICZGXMNY61ZPi7DBFnMHHOmA7nVx3rMWPHfhvEcpH/IdjIcAerK+teg8I4PaXlJcg+Y5jmALFw4I069apHwGoW8QXkZYHdw4b7e9eqcOxlvKSYGbKC7uyXc9Nx/3VKpx/daxPBLSriWdaQkyt1B39RLdO9Vj/UfAJt4YG2AmRo43HUnY1dcJjbajDlo5QWB3doekXxvhhdTaQNDcTmcNGYA+utN8LzrGfCVtdi2u1ey3coK7SgTmcuCFAAJYGQdWhi4pd8LcKWMbYSpLOpQLiGCCQe4PavX08PtpKMvK3SIykDUdT96XYjh4/jLS0NlSFKJDMHBG3cv9auXHOI4+uOJ8KCbVxTBwkkN6etUb4a4aAtfikB0nNmLedSUneTzPvXpvG7ilWyhLOoHfQDX3mKqtnhAQCq4kLBQQX2fRXsUiddazwnWtc/VJRZWm3mB5QSoJBaMxnptp0FepC3fQi0UC0TcTnUChUQlwOfqaouCwKjYt2WlShP9SwRGsZkj2r1XEWpSnpbaPX/Fan/jMhNh7l9wnw7YCiATzfXWqD/qSk2rqLZAc5i4ftt/navWcNaGYfrXnPx7w1eIxhZJyJASpewDur3ZqrvzVyJOA2Sq2VFLcxaBIYBx2d/pWVa8DYQEJDaCtVyyH/E3jLiigrKiSmNS7cgpfdw125KAtZDAsCppYelWNfDAp8zJcFgkuA7trq3rttSs4NQzZEkTqcrfYxWtXyS+GEsVPmBHYySG+1dWbqXDEs7ydIp4jDEgBaHAA1JbUwzmZiKJtYFDHlSPQffc6/uKPpfIDDcRKEhKAllgklQUXhbH8LBx9B0qx2+PXAkhXhkKcFkp5pZvLpOhePY0lxiQg8qCQTzcs9tABv8AQ0Zh0oWMuS2Ceok9DJ21imctSwcN414wZK8pSwUjKiBMSAcsFq1xHjq7C0yFIIPLmSG6F3dh0oRWAQoZSFMNGuXE+/KoNS/jlopyhKlGGDkkgDd9/XWtXUjxlxa1quotqUlRKgR4gB5Whkt1+lIMfilKtrtqs5hI5s3KQgJCnJDEFQOmrUwt4dRIKlPES51+woTE2FIWUkF5LHoQliyXcQR7Vi1uEOFseEcxOZkqLEEMeUvzQY/Kp7twlQ5SH5dNoc6f8fzpteuqU4OZLWriYLu6E6dQSmtcTugqUxHmOhPzDopI3VRtWQp4bgTdupGmVlHQxmAaSH1pyvhqvPmU5D8wSR5AdGkT20+mvgzFpRi7ilkBJtnzAn57ZGmhZP0Bp9xHFW12mtpdeUpgNIQlJ1ksX0eoSdPLuKoyXlpJzMRL6udW2q0cHXaQMKlRScikqgO4KQVEuQIU/wBNq5tW1lRBCA76TqlKTr0yv70+RwlBBKk4cEsNEkg9CQn9xVqy/oPfv28uUoDJUACAhIIGXot+u3WmOK4nh1KRlJyhRKgMwDOr5gCPeoE8BJPIbDs8DpH4aAXhlhRClrSxfLoOrN0p+llWPhPGLFkIKMOoqSgJKvEJYMAYI/SmGO4gvGW/DTZUkFi+aQxBl7bD60ktYdKEJK7ypcNlh31hZDjSQfWtox9xv9xgP/quI6ZwDoNGrQ0LxX4VvKy5Jyg/OH2YMS3XRvyqJeGNi0lKkqFwLSTzOSM0nKkHUR704GPUBz3ioEOPDyv6ZgI1/bUqxLlRbMlJPlJ09e9S01wGYWUFKmVcKFl3d1KKm1DNlA029a7xX8y5bdSjlUHcu5cTAG4pGSpHlUW1Z4/wfSn/AAZKsiFKR52IIlnneR9/WnR0ZrS0gqjRwX6H5aScavKStwXdPzMNM0eXRwKsi7WpYfX23FIOKI51MzBGVipKddw9tTt1A3mun5PFx9C4G6p7yiAoJYJHqlLzFSfw928kpNoIeCcxO3Rpqfh9lRzJQtCriiFk7AMlPlAG7bCmSMPiQZ8IjbzCscPDfShHBUWU+IpbEM5kQ+gD1Jf44oqKkW+VgOY7AnpprUXEUXF3UC6EOgOySSJ9RrAqS5hQ1aCfhvHkLUErGRR0fT60ku8PXcu31gnIVkN1YN+n3qPH4Z9IPX3qf4Yxv8o+K7lapKSdT2DbVT+UaHQtIg5g2zKP3DitU6xHglU5H7lqyj54n6rDZSoAzI6f3IioAhJ+YjZiNO8AuPSa2pSUyTEgwJEbPOx3M+lbS3zMAZfM0di8D3rjhcqtKIZJS2gJWAS0AMSN+30qK1hFmShTAs40E9Xpjh8O5YAlw4dJEEeZoZMEv9KgxmKQhTOklRZkh4l1Egu2u0OYh6fkF5tr7g6M3s3uYoz4fsZrjtoC7jqNXKtX7b+1axGMtyRetJaQVFTLLSEksOmr7DSifhPFpuKUQCWErcMcxdgG5SGkP0q4zsnJw/aq98RA+IndgzDu86dKtl4pth1qCQxIG5YOW3MCqTjuNoVe8mZyzGT0gOG2lxvW+V/QR2VgKGZxM8ob2Yb1riGESVi7bVLZW5dATzSXn0FGLtIyAqUm0+6lSRuyA6mjVj61FZvWieU3VkbhORvRyST7COjVzsaLrmGVlzFad/mSekwfT71YsVw614BQsKYDNyLVCtHZRyv6jegrVlKlAJOupU2Vm1zAlttAdaZ4q0chAUgkhmCx10YtEH+9Mhqp4DhhQStQGRQBSc4CmDvDs7lMGYjsQu4c4UzN5Z0H1IGsGjVYBaEgqtqdhokl+spBA921rSLDqCS7lmHV+nUd3oxQNcupQM5nMd3nTM8a+hmphwxRQLiSXYuHZuhEN016+9SY7h/iXAhPkTqf0djzE796f2rLQGYCNBHbqzVrweqrZRctlK9iCehiNQZgvE/nUWP4wHCV5VECC0wYl4JAPq860fxNdsXVrUYCcoAcHMN2/FsJ2I3im8TvKBUN/csw+vQTRWdxaQzAjQiek/nAqO3dMllT0j2I/elF4LDlKEpZ4SH/AORSP1Pf2orMTr9i+gD+nqaxWrQNuywLoDFn6nfq7zXYT7UWvDrkGJ0JJ2dmMjX/AMqgKa3wFQXtD6GjMDiL3IkLdCMkBBtgDKxBJQM20uaGxCeVXofyoq3xq8EuyYYOUkfd/wB6Vq2SiGHxBjf5aShZJBc5HGgbUs8npVZt8QuXCpKsyhkdn7jvBZy/R+tH3lKCCoi4XJTmYACZABBY6CaiwOLtW1KWUmUtFxIYPqQElz9KLd7Tr4WxSkLvLGV02ZCl5SSVEgBwSosnSucR8V3hqC4PmMDVolj9Kmvfwq2cYjMmUkqQoPs8AtSfEWStTE5Uku+VUcwJ0BeO1FhlW+7zXVnaB/4ipVCKG4akBMaOW7z3ou6YrpowpxSdxUXwrcCbJcxmUf8AyNEYsMk0l4fhL6UAhTpVIGXQfmYq+s7WGWL4tzcsBvwO/et1XMXZGYsT7GPvWVnv+rZ/FgwN+2nmuG+bhDshA5evnLEep2IrjE2UqYgLgkBRIkEasAG99NJrnD8YQgn+Uq4DBKlBMEsAEpBeTuamxnxDdCmRatoPUIClerknp9qgZYDh9wqY3FqBS64JgE8icrS+yevvQuF4Wu3cuKFtCCQoIz3EhUhmYqcv0Md6D/iMXcL3VrCGnMphsRyhm326BpohPAsyfEBJymSNJEnmTpPmdtO7Rd2+E3MijescqQ3mSdNyx9Oo13rtGIxN1ATaQE2xAygpBIaTuT121ehrGEvZXRdNoA7rPq5NuEDQbu50apcHj8URCs6JBOYHqNSx1j3+lEaXLJUc2KKri0gDIkZU9i+pd80RHtUf8GqVgKR0FpCUgBzBKZJjU9dqBurzEheHtKIM5AQQf/wLt30kda5w4tqIi4gwHTdPLuIyOInrR6hCeHqUQpdpZcHmuKjWA6j+lYeGqALgAOGygrH9IypKfq2sVNd4XbTmCMRbJIjO7g9c4Ovs/wCi3F4PHBB8FfinR0XQptyNYLSwmaPmnUqsNcIa3auKTqSopSH/ABFIB66P9JqK6nww1zE2rCfwoWyj6gZir9PtUGIVbI8PE28Rb7i7cDnZWW84JkfvSAcCwl0HLiFoywAu1mPUuUmDOo6VZVa2MfhB5RfxKmBckoT6tK+g0FG8Lxeckps2bSWhg6yT/wAlEkmNm3eocHw3D2xnFxK2LOhKip2LlSVMwOmp9KnxvELSE+YkmWNt37RcA0q0jMItluwdmMMott39fvRWKxqQkly7l4ns9VccWXcUkJthlKAJyqHLoTqfXU1a08PC0HmBcwlZBIG4CZO+9SUril1WoGb5i+ruYb6kj0pICFYhOby5gowCdQdyx/Kr9i/hnDJe4u7cOnKkHZgQzMnY7tXXBuG4RXNYsJhue86zOhyaHbtNOMhrRUsfywq5MjIruT1+z7etHL4aUgm+pFoO+Uk5mGhCAST77v7O7dtNwZDdWQ7MlWQBi+VrYE6mSftXdnhNhBzBDkySognsXUYkxPWmcTpWrhFtRATnSk7qjcMQgIl2PzD70nWiG3q9qQD+wN9BPfb9YHuYMXCOVKpktIH3eW+9akkCj37bILdKmVYXlCvDUegykkFhLkQIaD/mw8UGEsOb2V/wJkmfwggDTfrSfG/FCgGs4N2MeIk6TJGVkgNu9Z5cZVCW8nKqUAE7HVgA57amO1DrZmyoYz5VORpuNO3b6zIVirvNeuABSpQkBKSzxEHfWY32YYPhYukJtIKi3NzREOS3K5lj0OrxxvC71SS3AcrZEFKS/wApkhn1kxtRnA7KLt1Fv5Z5QWcB4By8o2g1ZsuFwRSLzX7xZwlKTkbQkkRpqoijsR8T2FsBnSrYm0T6jl7VqcLPaG1YG2B/tFP9Kz+RqC7gkHQ3R/6SP712OLJMC9bJ/wCaF2x9SCK6Rilq8vgr/oug/mBXo/4rsqxnD0gH+cRBhVs/3qmC4Uk5bWgYqzpD92OskRV94pbvrQUpsKKiGHMhp6nNpSkfAZUJWAehS/3ChWecv/WJVLt8kyQlobMNvQtWUVjOHmytVtD3AknmQ7A7p01G7VlcN5fxLBhuCJBdCUuoZXWCSDrnbaejuCdIqTDYAoWCpCVHRWUlMnlDBSjLEdurOBXVq+gFAWNZTszO2qu3/ENW04sZSQVMC7pOYK1AIAKcr/TTo9bIwYhSlKJZVwJCU5NtSSCfMJf3FRlSlSvJylKic7DRxA5QGhgJk6mprSy3nKioyQB0AO20eYno50AuLu3HJKSQwHMXMaKDoJ3l+m9KF2ryilil3keYAD8Kc5iAwkDSOsP8QAspGQh2LaBp8wBAMCNI2oDiVxFkHxEqS6gS4B+YaAqPUbbue6+//FYu4TYtLUgBgohIA28ygEvrpoCYms2s3l8iviLMu2BaFxDkApYsoEAeXMcqYgNmLtNIMPgbrK8RdzMYQlGrmcxP4QAS2p2YOQ6V8M+GB/F4wIZiLdt7io0JJICW9D60Vd+JLFi2Ldi1ols9wklTF5A1mRPSKPmbtZz6u2Af/d/GXkICCw0UpZKR6+VyNofWnHC02cElQv4rx1lWYItAmWSGKiWPl3y1XMVxi9fHOVqBBgcoadhBG29DeBcDcpGYuCNB+jHXV40rWzj4Zxm6s/E/iq4pJTatJtpAYBWZZI9NCw7Gk2FthScyspLucwKDMOwZPsP8UPh1oSoEgqP4td5dLkNEHlLfY3HLAOZiAhgVJJB5iS87sWgNoZeufL8krccZEJLhgXywwMdXDRM6Tr0nXhbSjuoE6K1AEE6yxJDs3KIiu12UXAggZcoZTZgdQJJDLgvGmadq2jDJSBlZswDApMkPqFOS0s5E7aUT6UG4ReWWOjZUgDKWPaC7Av12euPEWVICspEsnmADDrkmG0ifpHbxCWICUqBJBVBcFmLgSezdY3rLd1LBinLspktJMKBbYMBmchoeK6dkPgV4m2GdTgk8iizlR26P2pmrjF8Ai5JDMSEqSXDsCBL9u+9DXkkMHhQh2AZiTJY5Qz5dgQ4FcWitQRnyh8wflzZZkBREM+42dqvpWD8N8QoSrMqyjMAQSCUnUnyyCcxMtqe9N8Px6yo8yVpLdcw9ztVftYBSyAoqSonM+QGdSeY9nfrpD0wt8KslZYDMNUguwJhoYBgYHT0rUtGHicRbSM7ACXMfT84pcnEXbzfzMlpzyoSUlQctmUSCkkdOj11/DI5goAzo5VtsnYHodJqJdy2CAzsnvA5WJ7HL80azWtAizw9KXGQD6E6y5Jcjq/rUoQl+UMW0LCSID7Rt3oNGLWCrlhwwBB1hy5YkRy7TSnjHE0nkOgdUH5soli0lzo+o61aVkTgrSEZ7pypSNEnaX8shxEfaqfx/43WoeDhE+Encsyj3b5QeuvpUOH40kHluXUH1JTr6tTEcVWpmupX/AFhJD+4ej6RDw/B5AVKBJVquXli7lJYRqepch63dtm4CMwJBYOoEAuXgwkmTFN7+KU3PZslvwgpPrB19qhVeQ04e4jd0XCZboofrrWLEV4NKmUC0ywZTBjsTAdp7ip1YdLwo9ubTUMQ5rvw8KSHVfQxcOhJb/wBJDD0root/JiR1IWlSX+pL/wBquMsXQjguFvXV5UrIAlSiIAftqeg/zRfxt8S/w6Bh7KjnYOQXKR6/iNS47j1nCYQ+Cc6zALgusjzFjt07V5jmVeWVrOYkuSdyd667kAzDqW0gffeayuwthWVy04u12wpDDKkEkZSUPvqQAEiCN5yln1orD2rhIStOZRkNlAdwxyuSAG0IGujwQcZxq/bQWKVF2dSZ36MNuhquYrjF4kvcPNJZku3ZLA+/60jV1xVhCD/MWhKkne4OjkBIK1N0BAPfrzZ4phypIN5ZCZJCd2YHMogy2uWXntRcLigXZ+6pG8Q+h6daZLwN0lSVh2Yncse4BDMW1aTrV9JZUccsoP8AItpUsfOtWYwdZc9dDSjiXG8TiLiUi4opJhnQHLHYAs0zs3aobAsWVKe2q0oJJ5CXDOS5dwQzyzv7mfB8TtcygvKkaqW61KJYg5QAPUsS/VpzfyQZ2W4jh10gl2AftmYqBIIL/K7RrU9zh9pIQQi8StPMCpIJKTPNMMXZtG6vXOO4ota2UkApEJAVlSGcumC5HoaD/iFKSbbJU3TlZjrs8q1V1beuHL80/S6TYjDEHLbSoEOMrjQsAwABUXcuAGYa1IMRcSGSspEurMWSFMCOUE5S2gDdnZhrGFUTlSBkcupKSW7QA4caA+3RxcwoSoIWSopAEcrAkiT1BzOACBImaxx4Xlt8MlpTYwpkkkBJcEEBPcOdyJBD/wBm6bKFMCLbkspOZBIf8IAAeNEkAya7WlYdLhCQlwyhs2wAcaydO8vDxPE2UFSylIWUuBI0TsSTED7T078OE4w5g3wc7xkLkkgnmmCVARroDP1dbcv2gHK0hiyQRGVI1JU3VwCTIAY0i4h8Rgh0pGSEmfTs/U5X33qpcSvlSlHYKIDdBW1q8W8VYvKc3EjUMTP9SlCJYD/FPsBaTkZKkZQoQFM0hXygXAzauYAaAx8x4AEBLqgmQdY+hmaeWLuV1JOZ4mX7s+lK1e0WVs6SAkn5Ckks4SXJAUYDyB6sw5tWi5BSpSocqAA6gQwhmdtt3qsYXE3dllhKZICZmNDRo40tEqWVKEN8o0Mhv32ik6sOEsuo5wkFiCCxSfUywIA6Bwx2o1d1WZWUEK1SmWAMTBAH6BxsareG+IAVZSgFRDcskkiWcEn0Gs1bbKVkOoZQZCSA4Gs9C/SffWXoTHYpSUuCpKdcwLBwXdpJc68221J/hrFrGYLCgpwGbZhlIKd2OncwHmX4k44jCj+YQpX4AzgFQnTlefqfWl3CeJWbiDKRJIKjILbJA0kxu+zVfsZN1bbqfFSWCjBAGU8xJaJAMgvO49KrXEcOMgypLvLKSBmYbEuQHk6fSi7OIDFIvTGgBEO6SUjRy/WNRrWIsBOYqyqABDasHBCeYHNCiNv1pvZV1Vgs6kBsoEAeznKZ3zf2qBwJbN1DMW3k+/0p3cw6kEuEsoM6S4gHqYAbRmgSKjvnVWYO+5B2Ohkhvu5rGLC5QWn/AOZoWhRZ9JO2hroX7gIdcEaqHrpv29qlWjJlU410Zxywd2PSAxAGj1BdRbWcpK+3Qd2nXdiOs1JuxxBYIe4D1gR03A+9THHpWk5iCoERkMg6y+oig04VKGUCUnoQC3eWcnT71JfxawkJUvMlMBMwH1ganu+2tU6ADG4PxBJShpI5peGEax6d61ZtBOjaCQ/1Z/30ojMdkkgh/LLNIDh1BqDNlWcDMDMOQpP0EdqKnaktrlP79KyoCgjQt61lZyhZOJLzJYEO8d2ckhhMA6ClaeFhShnJJdgUqAIJnQmQYG7OffMRiFuA2geQZGoUR6F+nrv1g+JLSrNrBdJAykalLBizlyBWL+fjuM/U0dYs5fDISlGRkklRSSSuJ8qUh5J1ExFaVcWAsBLpUoAqIg/PyklJQSS56j0oYcQJJOZYLu6QQNGACQpgwf2Gkly0HK11KcynCjmIYhg7iYkguZ+tP3OXUp3XNtaiE2ivKlLlIL5XcqzFCgQZcuRPrps4S0oMg3CHBA5F5izu6SGEmGLUXew8hSvCUlYKstklwB7Hl7F9+lYtKbj8yiUlnKFEZQIkOEwC8ABqvjYcAYfg2YuVhtgCAxMnl0DDaBBmCKYKtLtgskOgpTmBZLJAIDAEgwA4IECDJrBgQJUpI5REpJgch1AALQIgHpWsXi0JBzrSwDpCGWSztJDk66t6U/En6OSJUhRWTlS+ZwAQph+ERHqOoEiK4WUoTzMCZS8PvBdyOugd4qtcT+JCiEulW5ASc6WMKOwDkAB++4qr43ily8oquKOjGdp/u32rWi1ZeKfFhJyIIKXaHDy2Z4Y6S3+Kzi8Su4pXM/2EaaelRItMoDLLPqzdD6RRfgEOAAcrmN5b7VBo21GylMQ5jXX9KExBa1l330/P96UdgsQSG0bXuf3JoK/aKywEqln07npFMLeCJKEpePtpoasOEYMCQeraUmweHIAAGkn3ga6DvVg4Zw+5fKRatZlHqrKE6STo39orQM8IQdNN/TenOA+H1X5Iyo/Ep+uw+b8u9MeA/DaLc3CLixqgHkHaZV79RFG8b+ILWGDXC69raSCe2nlHrVreCuHcHsYUFaGzNNxWrdOiR6To70k4r8SKWfDwicxEKuFPKn0Jgb6/SqXx74mu4ggKOVClJAQnQOQH7mf+qsnErvLbShLJyZmDBOYljsOh06Gpf6UH4o8RLm45Ky7u+adXrnguI5QGDTTH41s5rGYfIoHXYlj98tVrhl5j7D7iplbbFtmMlWruX7lxRqMXd0zlmaZj31pRYunSmODXmcVRJbl24fmfvLzru5PrRCOImMwCmkFUtoYBOXb9xQt9behrrDqCge1JGjHW2UwWl/lSXEdQY2BhqJw+GUClRSoJLsDlCmKS8HaTLD61zwLCZlZiQEoIJfq8dhPWmGOxZWpwA0ySnWHEykeU923qphX/AA+qSMojrHUnffWh14ZLQD3JeGEBmYmW+mj0zUsQ/lMvpLsSC07D1H1ExNwKSS6gJgu2XQEnctEBg3csEqvP5YctoAT6s5JOmvXaobKQ8g7g5Sz/AF2Pt0rk3NJf0A9ncMZ6+lGmwwi5ygQyVEkNqXAGsPQyhSvLA5OwKhv61lOMJgrt1IVYTyaFiosrd+8v7+wytZV0S3LKwdHjpoG16s1do4aslgCSJYbew2mmdnBquZlISsi3B1UJdmCUCXAYFtXaKjPDrhGdUAcpAIzeugSQX1H0LPXh/wAff9c/mBsTYXaI5sqgHLsCC7MHkkEeoopCCpiq6EukEDLBkyR9fpRScKFKRmScxIhRf1lSmB6P0fQ11i8MokpErcgJSz5dQORRZOjAaD7dficfGvlxbuLMqUlTM5CNWAABZG2s9HcHVjfChazW7WdSWypgFjuBt19XOjUDZSkQ5TAnMz6eUa/Kd5YOQ9SKKhqxIBI+V06JMsFhxuD01gdd6bVri/G77hNw5DPlCkGW1cvESOupiq1/HnMRDBxG8DU16fi+HW8SyVpzpABcFiPK8BTguziA8AGq6fg6yVKyXLqTLOkKA2IkCXDM769KWbKpl65nku7fvXaukYZrgQdVMZ92en+N+FMQgiAqNXCfRsx/L9KWcRsXLRSL6ckwoyz/AOdqAHVcykxmIh29WjbfTrWXMRlAIVJZ/aorwKlDK5BnNLb/ANqb8MwNokKuBaknzJEF2MZjAn9zTiK14G7mSVIUkqBLndyZBOvtTnheFyFJtObnlgOWl4aTJ/vVvwvw/ZuWw3j2gAwFwhY12JkwTGgbUNTrhfDrdkfykB282qyA0FWrdgwfSnDhTwX4TJUbl9RAPyvzGPmghMyGJ9iAatFzEWsOhyU2rc67nvupUa/nVc498WIsDIj+Zc6fKn16t2qhcT4pcvqzXVFR+wHQDYUNeLZx743UolGG5UfjI5j6DRPrr6VULtwkuokkySdTUNqaix2IyJJ+lQtM+G4VC0+LczulZCAlSQFKGgIZzzPoRAPSrFxFQcJBblYkQx6Doz/nSb4TxPi2rYZACAeUkOoh3WOgbMGLu7wweXiWPGaOrD9PrTegnuFKgUknKQ09D6UhthPzJaCOrHVkgNMbnWKaYXCLUefMA2gICxuCQQX9AH09DlrhgzecTqXIT2dSmAnbbVqIZEeBUk5vOQNeVwA+hIOvajLCPmQrYPEbD11I/R6IwmGyBTpSpO7pCgW05iHZ20mubSUkhxkAPKQf2QdYrRxAq2pZAJG7f29aL4Xw1d05UkgfMqNHZg8PO/epbZS+UkruGAAc0kGO323mJt+HyYdGXUOFH8SiQzsfKIDAnYOd6ZCS8RxuUptJJQIgOwb8RBZy4MPprStdxTsP0GpltutMsfiklR5WBeWd+0jTT7axUSikJBAWlXYOMuYyCJAG+UEQNzRTA3jKEgbejahywgA6Eltq5vLBBcKAWObcl2MPLdD+dZxbDlKgSQ4AkH/juACdmjTShEWSDkEK3QUsrQMWHZjoaBa3jsGFHlBDAAAydBq0DbQb6l6HTZy+V3fQmNOg3aj7ZQPEF0+EQnlCecKLuzh8rlPVyOlH/DFgXLoKgCEgLLyxgAPAkt1MGmTaOlm4VbVYtIthIcB1cxHMZPy7ae1bogreayvTJjm88x2KJUBctoeQUhgmCAFNZA5WfUl5IrfDMIu7cCUs7seYJBEvzKLCBsPZ6SWbQ+YnQ6M+0AEz/wB9KZ8PuXVFKQknMMqQQ782jAOsOGYuID6NXzOPLe6ZRi8coG4xCXBEBxlJLklclwRLP6MBWW8QhQKCgeVxlUt+wKpd3aA2gGWpsKLSEqCra2KYYjI/QqWCXCiYH3rWEJU4DIZT5laFQPdJB65i8FR3NdMvpRYe6lOqQsgNlUVAkhuhJUAlLvtG7VxiMWkqPKcpVm6bSNIJGVuUjT0HN0ksCpLqBS7/AJbgGNZotCOV8pKglkJIBBGpLEFjMBhq4bSsWWkOHC2ClJmdOXs6SXLO5YHt07tY9eaVhYcBjmZUsCzaPo412qTxwbaVAJCkgM8MEkkFKk5SG1iSxO1DLxSsjqUFoTKXUVBIL8oSpy7nv+tHzZ5Ua4XFLKVgcyUyrKGAPUqUxSR6Hygd6lTiwQEkw2hIYqeXOdlagfo1V1F8Dmygzlll5YYsG1mBHrRKLqCsJUQCwBK1EZfoIDMGeK3OVMpncwmHJOZAcEh0DLvoQFEfbr1hjwPg2HGVSU82WASWI6Eh8zAvvO+9IMGlSlKCFBQShTqCsiACwbMogyflaXLaVzg7wSWSFKTmAUpmSOjuCobmZjStznnsS/f+z1ORlyjqVbejFy0t3qh/GV+/kORRTaBZQEE9zzdw6UgM4cnYzDcWS7XLqUh4/wBxwlnYEdW1iAIaKItcWSAQcqrZJBJSkQzzu7KfcuD3rp9SjHl4ujasuX/+69J4hwzBXjNu2AwIWgeHtMIPMHLzLDqQaT3fgmwoJyYkoJk58qgNf6SGbWczwAxrOLKpqcRyk9falXEMS4bWvQcX/p2rLmTiUNrKCCQxIIYqggFnEtrtVbu/CF4OVJVrsgkN/VE6QQDI0pkBZ8PY3K46T7b1YuGpWu4FJcAnaCEPOV4DyNX160LheAISpwX+22mvXrTuxhU7EtEAs8N3/Wq+mQSrAp8RwFZxJa4CAJjQ5zPm2kNRCcCtZIbQ+Zy0HroZYa7jqBWWLgTPKguwDbauI/L9ILVijMpCflCQUAqDJd9AA3XYvrTjSP8AglIDHKCUiFSQznMC0BxtsWfeok4K7cZckqOscxM6NOnT1qROKyvlypy6wIB1eG7+9O+DYXKjxSwKjAIywQwJYFon09av9M/c3G8Fgf4ZClBKTdVJV0GjCA5h83ptNQi4o6upnBLJZy7eXfTUuGOtbxqVZ83MT0YkCHHMRp21ZND3LGZJgqV2ScrbBmlTggkw3fR1sILwZTpTzfMXgjs06+nrUFxYmOZOpAJhuiTl7u+3qKhxWJ5iA6lS5LlyZaASx0Hr0oRIuXF+fwgp1OfK34WQCT10761z1Wo8WAVagQGYMIfzO7qPqN6YXBiCAVeJypAClA+VyzkkONTq1D3sJdJZKkKWqAApsuvKCoNoGZy0jeorkolQUHjKI0cOpnJY+zGkRvxQoAFI6AgAb6ltferz8N4DwbMsVXC8FxlEJYjbU+9UzheD8a8hJ1KpDAhh5lOS0AaMQa9CWZYBgAAB2Ggrr+Kd6zy/jZP7isqNS6yu7GPMbRQ7ZSYaSxBbWNZ6+tNracwCk3A5SlGVGYqyiOaI2DOH/Nai0mSJDB2+U9+ummk02xOL8VQYJfRIDklgEgSHAjtrpJNfO4TGp0xHD7ipAyW0pJzKSE+UsBDnM/KEjpI1Nd4a4EpC8qi4LiEsYc7khnct71BisEpKgCVJUXHOkBlOQWAJDNlMPLgGCBLbs3LaCoJypzMbhLJd2ICUysy0ONTtWkmvYYm2LgyEhaUKzKILlmKUwDsdydaGw1i6u4bVvKrNm2DaGQoPljuJ10ehkZMwzEpSICk5XADnRQl4DuGYODpU60jzBcgAkKy6Ej5TrJ2BirJUJWnwUKSvIlSFNlUofMASoMgi4GaM4boYFC4nE2QRlWi4AAHZQYtr1JHZIbXYtzimbKtZUoEqCjmSlYaCCshg+gAI10rfFsdcuEKWsqYRnCWkAMlABTlBcBvXWjlUBTcC1apTbd8pKinyy5lRMep06VOu2lBTDvqC2jgpZQd4JOg6GsGPyKCkkpJSdRnLszkrSA8DQfk1bwdy5dJDG7kSTzL2k6nv12++OklxbBASCkjMQ6c3Ucz+Uto+vq9ZjeJhIUi0WQQM4cozdRlBIIckyTHSsxNu24R4mYBvKjKCp/Kytvzb0qG7auJIShrZHMCFEGSA7qYOCWDMYPatdlq4tSyVAOohwyeXIDqHDlLAnSWMPXd64ClSlOFNqrNq4dIZIZx7T3qO1ZWpeZRJzEEkgMQJAO4GjyNfSpsNbSFPdCihQISQU5goANqGLA/RpioObWICbKQlDKZRcL8xBSwMaMCyXLvBFEJxJPItKgUljpPqlofqA0zpQeGsKuFaioJQkEnMoc0E5QAXdTEQG66SZiUrWlIyqCC6EhIZOYgEJBUXXHViX1rU07gs8WyDI9wEFilnZZJAGUwxDAwXbTSpbXEFEcyw0oKVAJyku4KVMBq8jp0quDDrWklIXkAAXmGVKVAjO6oSkbOZ5kjeu8NcWprScxAU6QkqUA4dRCFFy7PodO805VfR9/F27qixtkDyJuypQJbX2zGYmu0XMOoghABc+UkCAnMRlUT1YbzIpJh8XcQ7pnMoFwgJBeX5S/lE9qIw+GKrirdq4HShyVBnJAJCQkqY6kEkQDWpzWmFzBWvEyEKSRGUK3DA5hccguCNv1rL+ABIy3gknTMAWbyuUEs7voZpZdukuhSMykllFI5txLKZTOC+8GaN8RKQbZQlw4L6v32LdvRxrT9NTt1gLduyvMr+Yp9ZIB6gOAVev1FNbnEUFMsVasRBJaWmQebXvqaSKu+bIchbmGcSJHQA8xgSQ+m9Di6+5DaOzfvs8UyyHJ+j26VEjxGIJBBJZMyXiW0HeHJpTjbxKeUqMOoAsAQQBADBtnc6965xeISSMmdeoJUzFgAlg+zP9Kc2bF7EZCu4i2hIAQFMpRYSx8yR9Pdgac0WkFzij5HsJQbYUQEunmgOoBQJG4knXVzWzfthKVeVUuA0N2SZiXg7d6nvysBZ8RCXJSkgiCTCnMaS/wCUi3MNaTbSzSOYKCQYUcp5XOmpAYlvfPbPlcnKfLlUQ5iH5iN1OSX0j9ahvu5y7Fi+YESXLPDem9R4vhsjJmREhQ5pbRu0yB6GuV2UISFIU5AZQKcrE9FAQn+pv0Ge/wBtbT74axQtla8mZTZXG2hVBbtT+3xm2TJKf6hVTw6LgyjLlzjMMujMGfVh0JAdqX3+IrYHMC4MN0LT3MGCdWrvx55GbHoYxCDOdP1FZXn6OKqTBR9Kytf5IzlG8SSB4TBntglty65PU0tspBQHmD+dZWV4r63yMOLn+ZbG2S1+VZexKxYKQtQT0BIHzbVlZXb91zjWGvK8BHMZuJBkyM12D1rfwwom+hyTI17XEtWqys8vYUXFC9++881zXsthTFFhJvoBSkjKqGDf7JOnrPrWVlY/qV/Ch1AbOmpmkf1ge3T0rKyscfTPUyQ5BMlzTJSR4tuBoke2QFvqSfesrK3xMdYUeX2/J/zmg+GHMebmYXiHliLNwgh+hAPsKysrVa5eJfiqwlOJuAJSAEWWAAADoSS3RyST3JoTC/7Z/pP/AOyayso4+uaz/CSQcPiQQCOm0uDHpFVv4TL3bbzzDX1rdZWr7CjxX/xC/wD7tz/+i/7VJxLlugJgFAJaNlVlZRfWqjxQbwmh0ofvAreCWSzk6r/MVlZTFxNFBlLaOZaY/D4jZfRoaly9Fe/2MfSsrKa6cQqT/t9itvrRnEkgFgGDj9P71qsrTLjFlkgCA40pbbPMPr79aysornyS2FEkOX5CfeZrtZ5fcfrWqyitTxxxG+oEoClBAWWSCWHJbOmmpP1oZfmT6it1lavjMR4tRCiBA7VlZWU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26A576C-90E7-4386-8721-0E672EB24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90" y="1036245"/>
            <a:ext cx="3571875" cy="2667000"/>
          </a:xfrm>
          <a:prstGeom prst="rect">
            <a:avLst/>
          </a:prstGeom>
        </p:spPr>
      </p:pic>
      <p:pic>
        <p:nvPicPr>
          <p:cNvPr id="14" name="Picture 13">
            <a:extLst>
              <a:ext uri="{FF2B5EF4-FFF2-40B4-BE49-F238E27FC236}">
                <a16:creationId xmlns:a16="http://schemas.microsoft.com/office/drawing/2014/main" id="{DCE0E6C0-7AD1-4773-B65C-25639CD9B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170" y="3530244"/>
            <a:ext cx="3450933" cy="2291135"/>
          </a:xfrm>
          <a:prstGeom prst="rect">
            <a:avLst/>
          </a:prstGeom>
        </p:spPr>
      </p:pic>
      <p:pic>
        <p:nvPicPr>
          <p:cNvPr id="17" name="Picture 16">
            <a:extLst>
              <a:ext uri="{FF2B5EF4-FFF2-40B4-BE49-F238E27FC236}">
                <a16:creationId xmlns:a16="http://schemas.microsoft.com/office/drawing/2014/main" id="{AD2F08B8-B084-4404-86C8-47C6D7623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03" y="4426550"/>
            <a:ext cx="1022335" cy="1323740"/>
          </a:xfrm>
          <a:prstGeom prst="rect">
            <a:avLst/>
          </a:prstGeom>
        </p:spPr>
      </p:pic>
    </p:spTree>
    <p:extLst>
      <p:ext uri="{BB962C8B-B14F-4D97-AF65-F5344CB8AC3E}">
        <p14:creationId xmlns:p14="http://schemas.microsoft.com/office/powerpoint/2010/main" val="25279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0C7067-3871-4FF8-8974-1AA934FFD8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1676400" cy="369332"/>
          </a:xfrm>
          <a:prstGeom prst="rect">
            <a:avLst/>
          </a:prstGeom>
          <a:noFill/>
        </p:spPr>
        <p:txBody>
          <a:bodyPr wrap="square" rtlCol="0">
            <a:spAutoFit/>
          </a:bodyPr>
          <a:lstStyle/>
          <a:p>
            <a:r>
              <a:rPr lang="en-US" dirty="0">
                <a:solidFill>
                  <a:schemeClr val="bg1"/>
                </a:solidFill>
              </a:rPr>
              <a:t>Alma 40:21-26</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Another Resurrection</a:t>
            </a:r>
          </a:p>
        </p:txBody>
      </p:sp>
      <p:sp>
        <p:nvSpPr>
          <p:cNvPr id="9" name="TextBox 8"/>
          <p:cNvSpPr txBox="1"/>
          <p:nvPr/>
        </p:nvSpPr>
        <p:spPr>
          <a:xfrm>
            <a:off x="574139" y="1322560"/>
            <a:ext cx="6143531" cy="4801314"/>
          </a:xfrm>
          <a:prstGeom prst="rect">
            <a:avLst/>
          </a:prstGeom>
          <a:noFill/>
        </p:spPr>
        <p:txBody>
          <a:bodyPr wrap="square" rtlCol="0">
            <a:spAutoFit/>
          </a:bodyPr>
          <a:lstStyle/>
          <a:p>
            <a:pPr fontAlgn="base"/>
            <a:r>
              <a:rPr lang="en-US" sz="2400" dirty="0">
                <a:solidFill>
                  <a:schemeClr val="bg1"/>
                </a:solidFill>
              </a:rPr>
              <a:t>Those who have met with Christ and descended upon the earth…</a:t>
            </a:r>
          </a:p>
          <a:p>
            <a:pPr fontAlgn="base"/>
            <a:endParaRPr lang="en-US" sz="2400" dirty="0">
              <a:solidFill>
                <a:schemeClr val="bg1"/>
              </a:solidFill>
            </a:endParaRPr>
          </a:p>
          <a:p>
            <a:pPr fontAlgn="base"/>
            <a:r>
              <a:rPr lang="en-US" sz="2400" dirty="0">
                <a:solidFill>
                  <a:schemeClr val="bg1"/>
                </a:solidFill>
              </a:rPr>
              <a:t>“There will come to pass another resurrection. </a:t>
            </a:r>
          </a:p>
          <a:p>
            <a:pPr fontAlgn="base"/>
            <a:endParaRPr lang="en-US" sz="2400" dirty="0">
              <a:solidFill>
                <a:schemeClr val="bg1"/>
              </a:solidFill>
            </a:endParaRPr>
          </a:p>
          <a:p>
            <a:pPr fontAlgn="base"/>
            <a:r>
              <a:rPr lang="en-US" sz="2400" dirty="0">
                <a:solidFill>
                  <a:schemeClr val="bg1"/>
                </a:solidFill>
              </a:rPr>
              <a:t>This may be considered as a part of the first, although it comes later. </a:t>
            </a:r>
          </a:p>
          <a:p>
            <a:pPr fontAlgn="base"/>
            <a:endParaRPr lang="en-US" sz="2400" dirty="0">
              <a:solidFill>
                <a:schemeClr val="bg1"/>
              </a:solidFill>
            </a:endParaRPr>
          </a:p>
          <a:p>
            <a:pPr fontAlgn="base"/>
            <a:r>
              <a:rPr lang="en-US" sz="2400" dirty="0">
                <a:solidFill>
                  <a:schemeClr val="bg1"/>
                </a:solidFill>
              </a:rPr>
              <a:t>In this resurrection will come forth those of the terrestrial order, who were not worthy to be caught up to meet him, but who are worthy to come forth to enjoy the millennial reign…”</a:t>
            </a:r>
          </a:p>
          <a:p>
            <a:pPr fontAlgn="base"/>
            <a:r>
              <a:rPr lang="en-US" dirty="0">
                <a:solidFill>
                  <a:schemeClr val="bg1"/>
                </a:solidFill>
              </a:rPr>
              <a:t>Joseph Fielding Smith</a:t>
            </a:r>
          </a:p>
        </p:txBody>
      </p:sp>
      <p:pic>
        <p:nvPicPr>
          <p:cNvPr id="3" name="Picture 2">
            <a:extLst>
              <a:ext uri="{FF2B5EF4-FFF2-40B4-BE49-F238E27FC236}">
                <a16:creationId xmlns:a16="http://schemas.microsoft.com/office/drawing/2014/main" id="{E63AD8DA-BFE9-42DD-884A-DF9E8A3F2C17}"/>
              </a:ext>
            </a:extLst>
          </p:cNvPr>
          <p:cNvPicPr>
            <a:picLocks noChangeAspect="1"/>
          </p:cNvPicPr>
          <p:nvPr/>
        </p:nvPicPr>
        <p:blipFill rotWithShape="1">
          <a:blip r:embed="rId4">
            <a:extLst>
              <a:ext uri="{28A0092B-C50C-407E-A947-70E740481C1C}">
                <a14:useLocalDpi xmlns:a14="http://schemas.microsoft.com/office/drawing/2010/main" val="0"/>
              </a:ext>
            </a:extLst>
          </a:blip>
          <a:srcRect b="8716"/>
          <a:stretch/>
        </p:blipFill>
        <p:spPr>
          <a:xfrm>
            <a:off x="7034817" y="2480650"/>
            <a:ext cx="4699559" cy="3032911"/>
          </a:xfrm>
          <a:prstGeom prst="rect">
            <a:avLst/>
          </a:prstGeom>
        </p:spPr>
      </p:pic>
      <p:pic>
        <p:nvPicPr>
          <p:cNvPr id="10" name="Picture 9">
            <a:extLst>
              <a:ext uri="{FF2B5EF4-FFF2-40B4-BE49-F238E27FC236}">
                <a16:creationId xmlns:a16="http://schemas.microsoft.com/office/drawing/2014/main" id="{0E33F70E-1AEE-4168-9BE6-C8EA989B9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713" y="124815"/>
            <a:ext cx="826556" cy="1070242"/>
          </a:xfrm>
          <a:prstGeom prst="rect">
            <a:avLst/>
          </a:prstGeom>
        </p:spPr>
      </p:pic>
    </p:spTree>
    <p:extLst>
      <p:ext uri="{BB962C8B-B14F-4D97-AF65-F5344CB8AC3E}">
        <p14:creationId xmlns:p14="http://schemas.microsoft.com/office/powerpoint/2010/main" val="364512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EB3C7-6298-48D6-A4C6-07F9D8A957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6B4007B-3676-4DF2-B599-A332D76A5C13}"/>
              </a:ext>
            </a:extLst>
          </p:cNvPr>
          <p:cNvPicPr>
            <a:picLocks noChangeAspect="1"/>
          </p:cNvPicPr>
          <p:nvPr/>
        </p:nvPicPr>
        <p:blipFill rotWithShape="1">
          <a:blip r:embed="rId4">
            <a:extLst>
              <a:ext uri="{28A0092B-C50C-407E-A947-70E740481C1C}">
                <a14:useLocalDpi xmlns:a14="http://schemas.microsoft.com/office/drawing/2010/main" val="0"/>
              </a:ext>
            </a:extLst>
          </a:blip>
          <a:srcRect l="21220" t="1490" r="30588" b="26890"/>
          <a:stretch/>
        </p:blipFill>
        <p:spPr>
          <a:xfrm>
            <a:off x="2915218" y="1097371"/>
            <a:ext cx="5893804" cy="5395963"/>
          </a:xfrm>
          <a:prstGeom prst="rect">
            <a:avLst/>
          </a:prstGeom>
        </p:spPr>
      </p:pic>
      <p:sp>
        <p:nvSpPr>
          <p:cNvPr id="6" name="TextBox 5">
            <a:extLst>
              <a:ext uri="{FF2B5EF4-FFF2-40B4-BE49-F238E27FC236}">
                <a16:creationId xmlns:a16="http://schemas.microsoft.com/office/drawing/2014/main" id="{33FFC716-DD88-41DD-93D9-3FC03A7D8003}"/>
              </a:ext>
            </a:extLst>
          </p:cNvPr>
          <p:cNvSpPr txBox="1"/>
          <p:nvPr/>
        </p:nvSpPr>
        <p:spPr>
          <a:xfrm>
            <a:off x="2163778" y="344032"/>
            <a:ext cx="7432895" cy="646331"/>
          </a:xfrm>
          <a:prstGeom prst="rect">
            <a:avLst/>
          </a:prstGeom>
          <a:noFill/>
        </p:spPr>
        <p:txBody>
          <a:bodyPr wrap="square" rtlCol="0">
            <a:spAutoFit/>
          </a:bodyPr>
          <a:lstStyle/>
          <a:p>
            <a:pPr algn="ctr"/>
            <a:r>
              <a:rPr lang="en-US" dirty="0">
                <a:solidFill>
                  <a:schemeClr val="bg1"/>
                </a:solidFill>
              </a:rPr>
              <a:t>Relax and concentrate on the 4 small dots in the middle of the picture for about 30 seconds. Then look at the next slide.</a:t>
            </a:r>
          </a:p>
        </p:txBody>
      </p:sp>
    </p:spTree>
    <p:extLst>
      <p:ext uri="{BB962C8B-B14F-4D97-AF65-F5344CB8AC3E}">
        <p14:creationId xmlns:p14="http://schemas.microsoft.com/office/powerpoint/2010/main" val="299008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DC68C8-679E-444F-91CA-50D00A8D511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766" y="6488668"/>
            <a:ext cx="1676400" cy="369332"/>
          </a:xfrm>
          <a:prstGeom prst="rect">
            <a:avLst/>
          </a:prstGeom>
          <a:noFill/>
        </p:spPr>
        <p:txBody>
          <a:bodyPr wrap="square" rtlCol="0">
            <a:spAutoFit/>
          </a:bodyPr>
          <a:lstStyle/>
          <a:p>
            <a:r>
              <a:rPr lang="en-US" dirty="0">
                <a:solidFill>
                  <a:schemeClr val="bg1"/>
                </a:solidFill>
              </a:rPr>
              <a:t>Alma 40:21-26</a:t>
            </a:r>
          </a:p>
        </p:txBody>
      </p:sp>
      <p:sp>
        <p:nvSpPr>
          <p:cNvPr id="7" name="TextBox 6"/>
          <p:cNvSpPr txBox="1"/>
          <p:nvPr/>
        </p:nvSpPr>
        <p:spPr>
          <a:xfrm>
            <a:off x="129765" y="1"/>
            <a:ext cx="11902683"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rPr>
              <a:t>Those Not Resurrected—at this time</a:t>
            </a:r>
          </a:p>
        </p:txBody>
      </p:sp>
      <p:pic>
        <p:nvPicPr>
          <p:cNvPr id="3" name="Picture 2">
            <a:extLst>
              <a:ext uri="{FF2B5EF4-FFF2-40B4-BE49-F238E27FC236}">
                <a16:creationId xmlns:a16="http://schemas.microsoft.com/office/drawing/2014/main" id="{1E5F90A0-14E6-4DEA-8C16-E2D375C4098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587302" y="3223034"/>
            <a:ext cx="5236524" cy="3272828"/>
          </a:xfrm>
          <a:prstGeom prst="rect">
            <a:avLst/>
          </a:prstGeom>
        </p:spPr>
      </p:pic>
      <p:sp>
        <p:nvSpPr>
          <p:cNvPr id="9" name="TextBox 8"/>
          <p:cNvSpPr txBox="1"/>
          <p:nvPr/>
        </p:nvSpPr>
        <p:spPr>
          <a:xfrm>
            <a:off x="6209169" y="1004936"/>
            <a:ext cx="5867400" cy="1938992"/>
          </a:xfrm>
          <a:prstGeom prst="rect">
            <a:avLst/>
          </a:prstGeom>
          <a:noFill/>
        </p:spPr>
        <p:txBody>
          <a:bodyPr wrap="square" rtlCol="0">
            <a:spAutoFit/>
          </a:bodyPr>
          <a:lstStyle/>
          <a:p>
            <a:pPr fontAlgn="base"/>
            <a:r>
              <a:rPr lang="en-US" sz="2000" dirty="0">
                <a:solidFill>
                  <a:schemeClr val="bg1"/>
                </a:solidFill>
              </a:rPr>
              <a:t>“All liars, and sorcerers, and adulterers and all who love and make a lie, shall not receive the resurrection at this time, but for a thousand years shall be thrust down into hell where they shall suffer the wrath of God until they pay the price of their sinning, if it is possible, by the things which they shall suffer…</a:t>
            </a:r>
          </a:p>
        </p:txBody>
      </p:sp>
      <p:sp>
        <p:nvSpPr>
          <p:cNvPr id="10" name="TextBox 9">
            <a:extLst>
              <a:ext uri="{FF2B5EF4-FFF2-40B4-BE49-F238E27FC236}">
                <a16:creationId xmlns:a16="http://schemas.microsoft.com/office/drawing/2014/main" id="{30FC302F-7175-4F9A-B81A-09B9CE46C249}"/>
              </a:ext>
            </a:extLst>
          </p:cNvPr>
          <p:cNvSpPr txBox="1"/>
          <p:nvPr/>
        </p:nvSpPr>
        <p:spPr>
          <a:xfrm>
            <a:off x="485870" y="4244568"/>
            <a:ext cx="5867400" cy="1938992"/>
          </a:xfrm>
          <a:prstGeom prst="rect">
            <a:avLst/>
          </a:prstGeom>
          <a:noFill/>
        </p:spPr>
        <p:txBody>
          <a:bodyPr wrap="square" rtlCol="0">
            <a:spAutoFit/>
          </a:bodyPr>
          <a:lstStyle/>
          <a:p>
            <a:pPr fontAlgn="base"/>
            <a:r>
              <a:rPr lang="en-US" sz="2000" dirty="0">
                <a:solidFill>
                  <a:schemeClr val="bg1"/>
                </a:solidFill>
              </a:rPr>
              <a:t>These are the ‘spirits of men who are to be judged, and are found under condemnation; and these are the rest of the dead; and they live not again until the thousand years are ended, neither again, until the end of the earth’ (D&amp;C 88:100-101)</a:t>
            </a:r>
          </a:p>
          <a:p>
            <a:pPr fontAlgn="base"/>
            <a:r>
              <a:rPr lang="en-US" sz="2000" dirty="0">
                <a:solidFill>
                  <a:schemeClr val="bg1"/>
                </a:solidFill>
              </a:rPr>
              <a:t>Joseph Fielding Smith</a:t>
            </a:r>
          </a:p>
        </p:txBody>
      </p:sp>
      <p:pic>
        <p:nvPicPr>
          <p:cNvPr id="11" name="Picture 10">
            <a:extLst>
              <a:ext uri="{FF2B5EF4-FFF2-40B4-BE49-F238E27FC236}">
                <a16:creationId xmlns:a16="http://schemas.microsoft.com/office/drawing/2014/main" id="{DB066EC9-BA33-41EE-A600-EED9B9EE58AF}"/>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7354" t="4946" r="6150" b="9382"/>
          <a:stretch/>
        </p:blipFill>
        <p:spPr>
          <a:xfrm>
            <a:off x="1647731" y="1113576"/>
            <a:ext cx="3668394" cy="2725093"/>
          </a:xfrm>
          <a:prstGeom prst="rect">
            <a:avLst/>
          </a:prstGeom>
        </p:spPr>
      </p:pic>
      <p:pic>
        <p:nvPicPr>
          <p:cNvPr id="13" name="Picture 12">
            <a:extLst>
              <a:ext uri="{FF2B5EF4-FFF2-40B4-BE49-F238E27FC236}">
                <a16:creationId xmlns:a16="http://schemas.microsoft.com/office/drawing/2014/main" id="{5F532316-7D8C-425D-8111-D3941554BC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3702" y="97655"/>
            <a:ext cx="658747" cy="852959"/>
          </a:xfrm>
          <a:prstGeom prst="rect">
            <a:avLst/>
          </a:prstGeom>
        </p:spPr>
      </p:pic>
    </p:spTree>
    <p:extLst>
      <p:ext uri="{BB962C8B-B14F-4D97-AF65-F5344CB8AC3E}">
        <p14:creationId xmlns:p14="http://schemas.microsoft.com/office/powerpoint/2010/main" val="34794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E43924-03AC-4278-9D1F-3D581956305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1463" y="6488668"/>
            <a:ext cx="1676400" cy="369332"/>
          </a:xfrm>
          <a:prstGeom prst="rect">
            <a:avLst/>
          </a:prstGeom>
          <a:noFill/>
        </p:spPr>
        <p:txBody>
          <a:bodyPr wrap="square" rtlCol="0">
            <a:spAutoFit/>
          </a:bodyPr>
          <a:lstStyle/>
          <a:p>
            <a:r>
              <a:rPr lang="en-US" dirty="0">
                <a:solidFill>
                  <a:schemeClr val="bg1"/>
                </a:solidFill>
              </a:rPr>
              <a:t>Alma 40:26</a:t>
            </a:r>
          </a:p>
        </p:txBody>
      </p:sp>
      <p:sp>
        <p:nvSpPr>
          <p:cNvPr id="7" name="TextBox 6"/>
          <p:cNvSpPr txBox="1"/>
          <p:nvPr/>
        </p:nvSpPr>
        <p:spPr>
          <a:xfrm>
            <a:off x="393405" y="1"/>
            <a:ext cx="1155759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Death Pronounced Upon the Wicked</a:t>
            </a:r>
          </a:p>
        </p:txBody>
      </p:sp>
      <p:sp>
        <p:nvSpPr>
          <p:cNvPr id="9" name="TextBox 8"/>
          <p:cNvSpPr txBox="1"/>
          <p:nvPr/>
        </p:nvSpPr>
        <p:spPr>
          <a:xfrm>
            <a:off x="724277" y="914400"/>
            <a:ext cx="6895723" cy="2677656"/>
          </a:xfrm>
          <a:prstGeom prst="rect">
            <a:avLst/>
          </a:prstGeom>
          <a:noFill/>
        </p:spPr>
        <p:txBody>
          <a:bodyPr wrap="square" rtlCol="0">
            <a:spAutoFit/>
          </a:bodyPr>
          <a:lstStyle/>
          <a:p>
            <a:pPr fontAlgn="base"/>
            <a:r>
              <a:rPr lang="en-US" sz="2400" i="1" dirty="0">
                <a:solidFill>
                  <a:srgbClr val="FFFF00"/>
                </a:solidFill>
              </a:rPr>
              <a:t>“But behold, an awful death cometh upon the wicked; for they die as to things pertaining to things of righteousness; for they are unclean, and no unclean thing can inherit the kingdom of God; but they are cast out, and consigned to partake of the fruits of their labors or their works, which have been evil; and they drink the dregs of a bitter cup.”</a:t>
            </a:r>
          </a:p>
        </p:txBody>
      </p:sp>
      <p:sp>
        <p:nvSpPr>
          <p:cNvPr id="6" name="TextBox 5"/>
          <p:cNvSpPr txBox="1"/>
          <p:nvPr/>
        </p:nvSpPr>
        <p:spPr>
          <a:xfrm>
            <a:off x="6114861" y="3791045"/>
            <a:ext cx="5105400" cy="2677656"/>
          </a:xfrm>
          <a:prstGeom prst="rect">
            <a:avLst/>
          </a:prstGeom>
          <a:noFill/>
        </p:spPr>
        <p:txBody>
          <a:bodyPr wrap="square" rtlCol="0">
            <a:spAutoFit/>
          </a:bodyPr>
          <a:lstStyle/>
          <a:p>
            <a:pPr fontAlgn="base"/>
            <a:r>
              <a:rPr lang="en-US" sz="2400" dirty="0">
                <a:solidFill>
                  <a:schemeClr val="bg1"/>
                </a:solidFill>
              </a:rPr>
              <a:t>The 2</a:t>
            </a:r>
            <a:r>
              <a:rPr lang="en-US" sz="2400" baseline="30000" dirty="0">
                <a:solidFill>
                  <a:schemeClr val="bg1"/>
                </a:solidFill>
              </a:rPr>
              <a:t>nd</a:t>
            </a:r>
            <a:r>
              <a:rPr lang="en-US" sz="2400" dirty="0">
                <a:solidFill>
                  <a:schemeClr val="bg1"/>
                </a:solidFill>
              </a:rPr>
              <a:t> Death—The sons of perdition</a:t>
            </a:r>
          </a:p>
          <a:p>
            <a:pPr fontAlgn="base"/>
            <a:r>
              <a:rPr lang="en-US" sz="2400" dirty="0">
                <a:solidFill>
                  <a:schemeClr val="bg1"/>
                </a:solidFill>
              </a:rPr>
              <a:t>Judged out of Book of Life</a:t>
            </a:r>
          </a:p>
          <a:p>
            <a:pPr fontAlgn="base"/>
            <a:endParaRPr lang="en-US" sz="2400" dirty="0">
              <a:solidFill>
                <a:schemeClr val="bg1"/>
              </a:solidFill>
            </a:endParaRPr>
          </a:p>
          <a:p>
            <a:pPr fontAlgn="base"/>
            <a:r>
              <a:rPr lang="en-US" sz="2400" dirty="0">
                <a:solidFill>
                  <a:schemeClr val="bg1"/>
                </a:solidFill>
              </a:rPr>
              <a:t>Cast into the lake of fire</a:t>
            </a:r>
          </a:p>
          <a:p>
            <a:pPr fontAlgn="base"/>
            <a:endParaRPr lang="en-US" sz="2400" dirty="0">
              <a:solidFill>
                <a:schemeClr val="bg1"/>
              </a:solidFill>
            </a:endParaRPr>
          </a:p>
          <a:p>
            <a:pPr fontAlgn="base"/>
            <a:r>
              <a:rPr lang="en-US" sz="2400" dirty="0">
                <a:solidFill>
                  <a:schemeClr val="bg1"/>
                </a:solidFill>
              </a:rPr>
              <a:t>No place for them in heaven</a:t>
            </a:r>
          </a:p>
          <a:p>
            <a:pPr fontAlgn="base"/>
            <a:r>
              <a:rPr lang="en-US" sz="2400" dirty="0">
                <a:solidFill>
                  <a:schemeClr val="bg1"/>
                </a:solidFill>
              </a:rPr>
              <a:t>Revelation 20:12-15</a:t>
            </a:r>
          </a:p>
        </p:txBody>
      </p:sp>
      <p:pic>
        <p:nvPicPr>
          <p:cNvPr id="3" name="Picture 2">
            <a:extLst>
              <a:ext uri="{FF2B5EF4-FFF2-40B4-BE49-F238E27FC236}">
                <a16:creationId xmlns:a16="http://schemas.microsoft.com/office/drawing/2014/main" id="{2A1302FF-2AE3-49AA-9C09-64D61E60E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437" y="939627"/>
            <a:ext cx="3030139" cy="2274354"/>
          </a:xfrm>
          <a:prstGeom prst="rect">
            <a:avLst/>
          </a:prstGeom>
        </p:spPr>
      </p:pic>
      <p:pic>
        <p:nvPicPr>
          <p:cNvPr id="11" name="Picture 10">
            <a:extLst>
              <a:ext uri="{FF2B5EF4-FFF2-40B4-BE49-F238E27FC236}">
                <a16:creationId xmlns:a16="http://schemas.microsoft.com/office/drawing/2014/main" id="{FD958B7E-C90C-4DF6-8486-722B7E2A0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730" y="3811984"/>
            <a:ext cx="3385294" cy="2538971"/>
          </a:xfrm>
          <a:prstGeom prst="rect">
            <a:avLst/>
          </a:prstGeom>
        </p:spPr>
      </p:pic>
    </p:spTree>
    <p:extLst>
      <p:ext uri="{BB962C8B-B14F-4D97-AF65-F5344CB8AC3E}">
        <p14:creationId xmlns:p14="http://schemas.microsoft.com/office/powerpoint/2010/main" val="209514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33EA77-BEAC-431B-9238-C38B480BCD4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4F609CB-BBA1-4A56-AB76-A474476D0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624" y="3793402"/>
            <a:ext cx="4608213" cy="2561126"/>
          </a:xfrm>
          <a:prstGeom prst="rect">
            <a:avLst/>
          </a:prstGeom>
        </p:spPr>
      </p:pic>
      <p:sp>
        <p:nvSpPr>
          <p:cNvPr id="5" name="TextBox 4"/>
          <p:cNvSpPr txBox="1"/>
          <p:nvPr/>
        </p:nvSpPr>
        <p:spPr>
          <a:xfrm>
            <a:off x="165980" y="6488668"/>
            <a:ext cx="1676400" cy="369332"/>
          </a:xfrm>
          <a:prstGeom prst="rect">
            <a:avLst/>
          </a:prstGeom>
          <a:noFill/>
        </p:spPr>
        <p:txBody>
          <a:bodyPr wrap="square" rtlCol="0">
            <a:spAutoFit/>
          </a:bodyPr>
          <a:lstStyle/>
          <a:p>
            <a:r>
              <a:rPr lang="en-US" dirty="0">
                <a:solidFill>
                  <a:schemeClr val="bg1"/>
                </a:solidFill>
              </a:rPr>
              <a:t>Alma 40:21-26</a:t>
            </a:r>
          </a:p>
        </p:txBody>
      </p:sp>
      <p:sp>
        <p:nvSpPr>
          <p:cNvPr id="6" name="TextBox 5"/>
          <p:cNvSpPr txBox="1"/>
          <p:nvPr/>
        </p:nvSpPr>
        <p:spPr>
          <a:xfrm>
            <a:off x="1905000" y="838201"/>
            <a:ext cx="8382000" cy="461665"/>
          </a:xfrm>
          <a:prstGeom prst="rect">
            <a:avLst/>
          </a:prstGeom>
          <a:noFill/>
        </p:spPr>
        <p:txBody>
          <a:bodyPr wrap="square" rtlCol="0">
            <a:spAutoFit/>
          </a:bodyPr>
          <a:lstStyle/>
          <a:p>
            <a:pPr algn="ctr" fontAlgn="base"/>
            <a:r>
              <a:rPr lang="en-US" sz="2400" dirty="0">
                <a:solidFill>
                  <a:schemeClr val="bg1"/>
                </a:solidFill>
              </a:rPr>
              <a:t>What will we do after we are resurrected?</a:t>
            </a:r>
          </a:p>
        </p:txBody>
      </p:sp>
      <p:sp>
        <p:nvSpPr>
          <p:cNvPr id="7" name="TextBox 6"/>
          <p:cNvSpPr txBox="1"/>
          <p:nvPr/>
        </p:nvSpPr>
        <p:spPr>
          <a:xfrm>
            <a:off x="1928387" y="99588"/>
            <a:ext cx="838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Finale</a:t>
            </a:r>
          </a:p>
        </p:txBody>
      </p:sp>
      <p:sp>
        <p:nvSpPr>
          <p:cNvPr id="9" name="TextBox 8"/>
          <p:cNvSpPr txBox="1"/>
          <p:nvPr/>
        </p:nvSpPr>
        <p:spPr>
          <a:xfrm>
            <a:off x="2616451" y="1547389"/>
            <a:ext cx="6682966" cy="1846659"/>
          </a:xfrm>
          <a:prstGeom prst="rect">
            <a:avLst/>
          </a:prstGeom>
          <a:noFill/>
        </p:spPr>
        <p:txBody>
          <a:bodyPr wrap="square" rtlCol="0">
            <a:spAutoFit/>
          </a:bodyPr>
          <a:lstStyle/>
          <a:p>
            <a:pPr fontAlgn="base"/>
            <a:r>
              <a:rPr lang="en-US" sz="2400" dirty="0">
                <a:solidFill>
                  <a:schemeClr val="bg1"/>
                </a:solidFill>
              </a:rPr>
              <a:t>“Here, then, is eternal life…to know the only wise and true God; and you have got to learn how to be Gods yourselves, and to be kings and priests to God, the same as all Gods have done before you…”</a:t>
            </a:r>
          </a:p>
          <a:p>
            <a:pPr fontAlgn="base"/>
            <a:r>
              <a:rPr lang="en-US" dirty="0">
                <a:solidFill>
                  <a:schemeClr val="bg1"/>
                </a:solidFill>
              </a:rPr>
              <a:t>Joseph Smith</a:t>
            </a:r>
          </a:p>
        </p:txBody>
      </p:sp>
      <p:sp>
        <p:nvSpPr>
          <p:cNvPr id="10" name="Rectangle 9"/>
          <p:cNvSpPr/>
          <p:nvPr/>
        </p:nvSpPr>
        <p:spPr>
          <a:xfrm>
            <a:off x="6483790" y="4111782"/>
            <a:ext cx="4953000" cy="1938992"/>
          </a:xfrm>
          <a:prstGeom prst="rect">
            <a:avLst/>
          </a:prstGeom>
        </p:spPr>
        <p:txBody>
          <a:bodyPr wrap="square">
            <a:spAutoFit/>
          </a:bodyPr>
          <a:lstStyle/>
          <a:p>
            <a:r>
              <a:rPr lang="en-US" sz="2000" i="1" dirty="0">
                <a:solidFill>
                  <a:srgbClr val="FFFF00"/>
                </a:solidFill>
              </a:rPr>
              <a:t> ”And I heard a voice from heaven saying unto me, Write, Blessed are the</a:t>
            </a:r>
            <a:r>
              <a:rPr lang="en-US" sz="2000" i="1" baseline="30000" dirty="0">
                <a:solidFill>
                  <a:srgbClr val="FFFF00"/>
                </a:solidFill>
              </a:rPr>
              <a:t> </a:t>
            </a:r>
            <a:r>
              <a:rPr lang="en-US" sz="2000" i="1" dirty="0">
                <a:solidFill>
                  <a:srgbClr val="FFFF00"/>
                </a:solidFill>
              </a:rPr>
              <a:t>dead which die in the Lord from henceforth: Yea, </a:t>
            </a:r>
            <a:r>
              <a:rPr lang="en-US" sz="2000" i="1" dirty="0" err="1">
                <a:solidFill>
                  <a:srgbClr val="FFFF00"/>
                </a:solidFill>
              </a:rPr>
              <a:t>saith</a:t>
            </a:r>
            <a:r>
              <a:rPr lang="en-US" sz="2000" i="1" dirty="0">
                <a:solidFill>
                  <a:srgbClr val="FFFF00"/>
                </a:solidFill>
              </a:rPr>
              <a:t> the Spirit, that they may rest from their </a:t>
            </a:r>
            <a:r>
              <a:rPr lang="en-US" sz="2000" i="1" dirty="0" err="1">
                <a:solidFill>
                  <a:srgbClr val="FFFF00"/>
                </a:solidFill>
              </a:rPr>
              <a:t>labours</a:t>
            </a:r>
            <a:r>
              <a:rPr lang="en-US" sz="2000" i="1" dirty="0">
                <a:solidFill>
                  <a:srgbClr val="FFFF00"/>
                </a:solidFill>
              </a:rPr>
              <a:t>; and their works do follow them.”</a:t>
            </a:r>
          </a:p>
          <a:p>
            <a:r>
              <a:rPr lang="en-US" sz="2000" i="1" dirty="0">
                <a:solidFill>
                  <a:srgbClr val="FFFF00"/>
                </a:solidFill>
              </a:rPr>
              <a:t>Revelation 14:13</a:t>
            </a:r>
          </a:p>
        </p:txBody>
      </p:sp>
      <p:pic>
        <p:nvPicPr>
          <p:cNvPr id="3" name="Picture 2">
            <a:extLst>
              <a:ext uri="{FF2B5EF4-FFF2-40B4-BE49-F238E27FC236}">
                <a16:creationId xmlns:a16="http://schemas.microsoft.com/office/drawing/2014/main" id="{1250C521-E0BF-41BE-B62A-EFD48D6A3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424" y="1513344"/>
            <a:ext cx="1366530" cy="1727797"/>
          </a:xfrm>
          <a:prstGeom prst="rect">
            <a:avLst/>
          </a:prstGeom>
        </p:spPr>
      </p:pic>
    </p:spTree>
    <p:extLst>
      <p:ext uri="{BB962C8B-B14F-4D97-AF65-F5344CB8AC3E}">
        <p14:creationId xmlns:p14="http://schemas.microsoft.com/office/powerpoint/2010/main" val="32421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D640F-9ED6-498A-AF22-038BAE9CE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414655"/>
            <a:ext cx="1676400" cy="369332"/>
          </a:xfrm>
          <a:prstGeom prst="rect">
            <a:avLst/>
          </a:prstGeom>
          <a:noFill/>
        </p:spPr>
        <p:txBody>
          <a:bodyPr wrap="square" rtlCol="0">
            <a:spAutoFit/>
          </a:bodyPr>
          <a:lstStyle/>
          <a:p>
            <a:r>
              <a:rPr lang="en-US" dirty="0">
                <a:solidFill>
                  <a:schemeClr val="bg1"/>
                </a:solidFill>
              </a:rPr>
              <a:t>Alma 40:25</a:t>
            </a:r>
          </a:p>
        </p:txBody>
      </p:sp>
      <p:sp>
        <p:nvSpPr>
          <p:cNvPr id="6" name="TextBox 5"/>
          <p:cNvSpPr txBox="1"/>
          <p:nvPr/>
        </p:nvSpPr>
        <p:spPr>
          <a:xfrm>
            <a:off x="1828800" y="4800600"/>
            <a:ext cx="8382000" cy="1446550"/>
          </a:xfrm>
          <a:prstGeom prst="rect">
            <a:avLst/>
          </a:prstGeom>
          <a:noFill/>
        </p:spPr>
        <p:txBody>
          <a:bodyPr wrap="square" rtlCol="0">
            <a:spAutoFit/>
          </a:bodyPr>
          <a:lstStyle/>
          <a:p>
            <a:pPr algn="ctr" fontAlgn="base"/>
            <a:r>
              <a:rPr lang="en-US" sz="4400" dirty="0">
                <a:solidFill>
                  <a:srgbClr val="FFFF00"/>
                </a:solidFill>
              </a:rPr>
              <a:t> And then shall the righteous shine forth in the kingdom of God.</a:t>
            </a:r>
          </a:p>
        </p:txBody>
      </p:sp>
    </p:spTree>
    <p:extLst>
      <p:ext uri="{BB962C8B-B14F-4D97-AF65-F5344CB8AC3E}">
        <p14:creationId xmlns:p14="http://schemas.microsoft.com/office/powerpoint/2010/main" val="30565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74257-A86C-4521-8DA5-2932621CEE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3497" y="152401"/>
            <a:ext cx="10185903"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rgbClr val="FFFF00"/>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3 pg. 295</a:t>
            </a:r>
          </a:p>
          <a:p>
            <a:endParaRPr lang="en-US" dirty="0">
              <a:solidFill>
                <a:schemeClr val="bg1"/>
              </a:solidFill>
            </a:endParaRPr>
          </a:p>
          <a:p>
            <a:r>
              <a:rPr lang="en-US" dirty="0">
                <a:solidFill>
                  <a:schemeClr val="bg1"/>
                </a:solidFill>
              </a:rPr>
              <a:t>Bruce R. McConkie </a:t>
            </a:r>
            <a:r>
              <a:rPr lang="en-US" i="1" dirty="0">
                <a:solidFill>
                  <a:schemeClr val="bg1"/>
                </a:solidFill>
              </a:rPr>
              <a:t>Mormon Doctrine </a:t>
            </a:r>
            <a:r>
              <a:rPr lang="en-US" dirty="0">
                <a:solidFill>
                  <a:schemeClr val="bg1"/>
                </a:solidFill>
              </a:rPr>
              <a:t>pg. 638, 755</a:t>
            </a:r>
          </a:p>
          <a:p>
            <a:endParaRPr lang="en-US" dirty="0">
              <a:solidFill>
                <a:schemeClr val="bg1"/>
              </a:solidFill>
            </a:endParaRPr>
          </a:p>
          <a:p>
            <a:r>
              <a:rPr lang="en-US" dirty="0">
                <a:solidFill>
                  <a:schemeClr val="bg1"/>
                </a:solidFill>
              </a:rPr>
              <a:t>Student Manual Book of Mormon Religion 121-122 pg. 320</a:t>
            </a: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 </a:t>
            </a:r>
            <a:r>
              <a:rPr lang="en-US" dirty="0">
                <a:solidFill>
                  <a:schemeClr val="bg1"/>
                </a:solidFill>
              </a:rPr>
              <a:t>2:230, 2:295-97; Answers to Gospel Questions, comp. Joseph Fielding Smith Jr. [1958], 2:85</a:t>
            </a:r>
          </a:p>
          <a:p>
            <a:endParaRPr lang="en-US" dirty="0">
              <a:solidFill>
                <a:schemeClr val="bg1"/>
              </a:solidFill>
            </a:endParaRPr>
          </a:p>
          <a:p>
            <a:r>
              <a:rPr lang="en-US" dirty="0">
                <a:solidFill>
                  <a:schemeClr val="bg1"/>
                </a:solidFill>
              </a:rPr>
              <a:t>Elder Orson Pratt…quoted from Student Manual Religion 121-122 (JD; 1:289-90)</a:t>
            </a:r>
          </a:p>
          <a:p>
            <a:endParaRPr lang="en-US" dirty="0">
              <a:solidFill>
                <a:schemeClr val="bg1"/>
              </a:solidFill>
            </a:endParaRPr>
          </a:p>
          <a:p>
            <a:r>
              <a:rPr lang="en-US" dirty="0">
                <a:solidFill>
                  <a:schemeClr val="bg1"/>
                </a:solidFill>
              </a:rPr>
              <a:t>Brigham  Young (</a:t>
            </a:r>
            <a:r>
              <a:rPr lang="en-US" i="1" dirty="0">
                <a:solidFill>
                  <a:schemeClr val="bg1"/>
                </a:solidFill>
              </a:rPr>
              <a:t>Discourses of Brigham Young,</a:t>
            </a:r>
            <a:r>
              <a:rPr lang="en-US" dirty="0">
                <a:solidFill>
                  <a:schemeClr val="bg1"/>
                </a:solidFill>
              </a:rPr>
              <a:t> sel. John A. </a:t>
            </a:r>
            <a:r>
              <a:rPr lang="en-US" dirty="0" err="1">
                <a:solidFill>
                  <a:schemeClr val="bg1"/>
                </a:solidFill>
              </a:rPr>
              <a:t>Widtsoe</a:t>
            </a:r>
            <a:r>
              <a:rPr lang="en-US" dirty="0">
                <a:solidFill>
                  <a:schemeClr val="bg1"/>
                </a:solidFill>
              </a:rPr>
              <a:t> [1954], 376).</a:t>
            </a:r>
          </a:p>
          <a:p>
            <a:endParaRPr lang="en-US" dirty="0">
              <a:solidFill>
                <a:schemeClr val="bg1"/>
              </a:solidFill>
            </a:endParaRPr>
          </a:p>
          <a:p>
            <a:r>
              <a:rPr lang="en-US" dirty="0">
                <a:solidFill>
                  <a:schemeClr val="bg1"/>
                </a:solidFill>
              </a:rPr>
              <a:t>Joseph Smith </a:t>
            </a:r>
            <a:r>
              <a:rPr lang="en-US" i="1" dirty="0">
                <a:solidFill>
                  <a:schemeClr val="bg1"/>
                </a:solidFill>
              </a:rPr>
              <a:t>Teachings</a:t>
            </a:r>
            <a:r>
              <a:rPr lang="en-US" dirty="0">
                <a:solidFill>
                  <a:schemeClr val="bg1"/>
                </a:solidFill>
              </a:rPr>
              <a:t> pg. 346-47</a:t>
            </a:r>
          </a:p>
          <a:p>
            <a:endParaRPr lang="en-US" dirty="0">
              <a:solidFill>
                <a:schemeClr val="bg1"/>
              </a:solidFill>
            </a:endParaRPr>
          </a:p>
          <a:p>
            <a:r>
              <a:rPr lang="en-US" dirty="0">
                <a:solidFill>
                  <a:schemeClr val="bg1"/>
                </a:solidFill>
              </a:rPr>
              <a:t>Paul V. Johnson, “And There Shall Be No More Death,” Ensign or Liahona, May 2016, 121–22, 123</a:t>
            </a:r>
          </a:p>
        </p:txBody>
      </p:sp>
      <p:sp>
        <p:nvSpPr>
          <p:cNvPr id="7" name="Footer Placeholder 14">
            <a:extLst>
              <a:ext uri="{FF2B5EF4-FFF2-40B4-BE49-F238E27FC236}">
                <a16:creationId xmlns:a16="http://schemas.microsoft.com/office/drawing/2014/main" id="{6AD3AACA-22D4-43B7-81B7-65D4D11E82BB}"/>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0413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91" y="124691"/>
            <a:ext cx="6324600" cy="3785652"/>
          </a:xfrm>
          <a:prstGeom prst="rect">
            <a:avLst/>
          </a:prstGeom>
          <a:noFill/>
          <a:ln>
            <a:solidFill>
              <a:schemeClr val="tx1"/>
            </a:solidFill>
          </a:ln>
        </p:spPr>
        <p:txBody>
          <a:bodyPr wrap="square" rtlCol="0">
            <a:spAutoFit/>
          </a:bodyPr>
          <a:lstStyle/>
          <a:p>
            <a:pPr fontAlgn="base"/>
            <a:r>
              <a:rPr lang="en-US" sz="1600" b="1" dirty="0"/>
              <a:t>What happens to spirits in the spirit world? Alma 40:11-15</a:t>
            </a:r>
          </a:p>
          <a:p>
            <a:pPr fontAlgn="base"/>
            <a:endParaRPr lang="en-US" sz="1600" dirty="0"/>
          </a:p>
          <a:p>
            <a:pPr fontAlgn="base"/>
            <a:r>
              <a:rPr lang="en-US" sz="1600" dirty="0"/>
              <a:t>“When the physical body dies, the spirit continues to live. In the spirit world, the spirits of the righteous ‘are received into a state of happiness, which is called paradise, a state of rest, a state of peace, where they shall rest from all their troubles and from all care, and sorrow’ (Alma 40:12). A place called spirit prison is reserved for ‘those who [have] died in their sins, without a knowledge of the truth, or in transgression, having rejected the prophets’ (D&amp;C 138:32). The spirits in prison are ‘taught faith in God, repentance from sin, vicarious baptism for the remission of sins, the gift of the Holy Ghost by the laying on of hands, and all other principles of the gospel that [are] necessary for them to know’ (D&amp;C 138:33–34). If they accept the principles of the gospel, repent of their sins, and accept ordinances performed in their behalf in temples, they will be welcomed into paradise” (</a:t>
            </a:r>
            <a:r>
              <a:rPr lang="en-US" sz="1600" i="1" dirty="0"/>
              <a:t>True to the Faith: A Gospel Reference</a:t>
            </a:r>
            <a:r>
              <a:rPr lang="en-US" sz="1600" dirty="0"/>
              <a:t> [2004], 46–47).</a:t>
            </a:r>
          </a:p>
        </p:txBody>
      </p:sp>
      <p:sp>
        <p:nvSpPr>
          <p:cNvPr id="3" name="Rectangle 2"/>
          <p:cNvSpPr/>
          <p:nvPr/>
        </p:nvSpPr>
        <p:spPr>
          <a:xfrm>
            <a:off x="183573" y="3913909"/>
            <a:ext cx="6300353" cy="1754326"/>
          </a:xfrm>
          <a:prstGeom prst="rect">
            <a:avLst/>
          </a:prstGeom>
          <a:ln>
            <a:solidFill>
              <a:schemeClr val="tx1"/>
            </a:solidFill>
          </a:ln>
        </p:spPr>
        <p:txBody>
          <a:bodyPr wrap="square">
            <a:spAutoFit/>
          </a:bodyPr>
          <a:lstStyle/>
          <a:p>
            <a:pPr fontAlgn="base"/>
            <a:r>
              <a:rPr lang="en-US" dirty="0"/>
              <a:t>Outer darkness</a:t>
            </a:r>
          </a:p>
          <a:p>
            <a:pPr fontAlgn="base"/>
            <a:r>
              <a:rPr lang="en-US" dirty="0"/>
              <a:t>When Alma used the phrase “outer darkness,” he referred to the temporary place in the </a:t>
            </a:r>
            <a:r>
              <a:rPr lang="en-US" dirty="0" err="1"/>
              <a:t>postmortal</a:t>
            </a:r>
            <a:r>
              <a:rPr lang="en-US" dirty="0"/>
              <a:t> spirit world in which the wicked will wait for the resurrection (see Alma 40:13–14). Other prophets have referred to this place as a prison (see 1 Peter 3:18–20; D&amp;C 76:73;138:28–42).</a:t>
            </a:r>
          </a:p>
        </p:txBody>
      </p:sp>
    </p:spTree>
    <p:extLst>
      <p:ext uri="{BB962C8B-B14F-4D97-AF65-F5344CB8AC3E}">
        <p14:creationId xmlns:p14="http://schemas.microsoft.com/office/powerpoint/2010/main" val="384600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31283D-D61A-4520-A376-2EDC7614C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21018" y="1323594"/>
            <a:ext cx="6894576" cy="4247388"/>
          </a:xfrm>
          <a:prstGeom prst="rect">
            <a:avLst/>
          </a:prstGeom>
        </p:spPr>
      </p:pic>
      <p:pic>
        <p:nvPicPr>
          <p:cNvPr id="6" name="Picture 5">
            <a:extLst>
              <a:ext uri="{FF2B5EF4-FFF2-40B4-BE49-F238E27FC236}">
                <a16:creationId xmlns:a16="http://schemas.microsoft.com/office/drawing/2014/main" id="{E1E41E66-D308-4C28-A470-D397A78E9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48438" y="1323594"/>
            <a:ext cx="6894576" cy="4247388"/>
          </a:xfrm>
          <a:prstGeom prst="rect">
            <a:avLst/>
          </a:prstGeom>
        </p:spPr>
      </p:pic>
      <p:pic>
        <p:nvPicPr>
          <p:cNvPr id="7" name="Picture 6">
            <a:extLst>
              <a:ext uri="{FF2B5EF4-FFF2-40B4-BE49-F238E27FC236}">
                <a16:creationId xmlns:a16="http://schemas.microsoft.com/office/drawing/2014/main" id="{350756F4-CEA7-4560-AE40-6049F9B17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51273" y="1323594"/>
            <a:ext cx="6894576" cy="4247388"/>
          </a:xfrm>
          <a:prstGeom prst="rect">
            <a:avLst/>
          </a:prstGeom>
        </p:spPr>
      </p:pic>
    </p:spTree>
    <p:extLst>
      <p:ext uri="{BB962C8B-B14F-4D97-AF65-F5344CB8AC3E}">
        <p14:creationId xmlns:p14="http://schemas.microsoft.com/office/powerpoint/2010/main" val="14181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1FEFC4-B2C7-495F-A9D4-4D2B046C053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636A0F5-C283-406C-ABD9-4D4FBC8C95F7}"/>
              </a:ext>
            </a:extLst>
          </p:cNvPr>
          <p:cNvSpPr txBox="1"/>
          <p:nvPr/>
        </p:nvSpPr>
        <p:spPr>
          <a:xfrm>
            <a:off x="2245260" y="5920966"/>
            <a:ext cx="7432895" cy="646331"/>
          </a:xfrm>
          <a:prstGeom prst="rect">
            <a:avLst/>
          </a:prstGeom>
          <a:noFill/>
        </p:spPr>
        <p:txBody>
          <a:bodyPr wrap="square" rtlCol="0">
            <a:spAutoFit/>
          </a:bodyPr>
          <a:lstStyle/>
          <a:p>
            <a:pPr algn="ctr"/>
            <a:r>
              <a:rPr lang="en-US" dirty="0"/>
              <a:t>You will see a circle of light developing. Start blinking your eyes a couple of times and you will see a figure emerging.</a:t>
            </a:r>
          </a:p>
        </p:txBody>
      </p:sp>
    </p:spTree>
    <p:extLst>
      <p:ext uri="{BB962C8B-B14F-4D97-AF65-F5344CB8AC3E}">
        <p14:creationId xmlns:p14="http://schemas.microsoft.com/office/powerpoint/2010/main" val="18877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305453-BCFC-4962-A218-BAD7E2A4C9D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3553" y="6488668"/>
            <a:ext cx="1676400" cy="369332"/>
          </a:xfrm>
          <a:prstGeom prst="rect">
            <a:avLst/>
          </a:prstGeom>
          <a:noFill/>
        </p:spPr>
        <p:txBody>
          <a:bodyPr wrap="square" rtlCol="0">
            <a:spAutoFit/>
          </a:bodyPr>
          <a:lstStyle/>
          <a:p>
            <a:r>
              <a:rPr lang="en-US" dirty="0">
                <a:solidFill>
                  <a:schemeClr val="bg1"/>
                </a:solidFill>
              </a:rPr>
              <a:t>Alma 40:1-5</a:t>
            </a:r>
          </a:p>
        </p:txBody>
      </p:sp>
      <p:sp>
        <p:nvSpPr>
          <p:cNvPr id="6" name="TextBox 5"/>
          <p:cNvSpPr txBox="1"/>
          <p:nvPr/>
        </p:nvSpPr>
        <p:spPr>
          <a:xfrm>
            <a:off x="1828800" y="1066801"/>
            <a:ext cx="8382000" cy="830997"/>
          </a:xfrm>
          <a:prstGeom prst="rect">
            <a:avLst/>
          </a:prstGeom>
          <a:noFill/>
        </p:spPr>
        <p:txBody>
          <a:bodyPr wrap="square" rtlCol="0">
            <a:spAutoFit/>
          </a:bodyPr>
          <a:lstStyle/>
          <a:p>
            <a:pPr algn="ctr" fontAlgn="base"/>
            <a:r>
              <a:rPr lang="en-US" sz="2400" dirty="0">
                <a:solidFill>
                  <a:schemeClr val="bg1"/>
                </a:solidFill>
              </a:rPr>
              <a:t> What makes it possible for us to live after we die? </a:t>
            </a:r>
          </a:p>
          <a:p>
            <a:pPr algn="ctr" fontAlgn="base"/>
            <a:r>
              <a:rPr lang="en-US" sz="2400" dirty="0">
                <a:solidFill>
                  <a:schemeClr val="bg1"/>
                </a:solidFill>
              </a:rPr>
              <a:t>Who will be resurrected?</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Resurrection</a:t>
            </a:r>
          </a:p>
        </p:txBody>
      </p:sp>
      <p:sp>
        <p:nvSpPr>
          <p:cNvPr id="8" name="TextBox 7"/>
          <p:cNvSpPr txBox="1"/>
          <p:nvPr/>
        </p:nvSpPr>
        <p:spPr>
          <a:xfrm>
            <a:off x="464745" y="2247523"/>
            <a:ext cx="3581400" cy="1200329"/>
          </a:xfrm>
          <a:prstGeom prst="rect">
            <a:avLst/>
          </a:prstGeom>
          <a:noFill/>
        </p:spPr>
        <p:txBody>
          <a:bodyPr wrap="square" rtlCol="0">
            <a:spAutoFit/>
          </a:bodyPr>
          <a:lstStyle/>
          <a:p>
            <a:pPr algn="just" fontAlgn="base"/>
            <a:r>
              <a:rPr lang="en-US" sz="2400" dirty="0">
                <a:solidFill>
                  <a:schemeClr val="bg1"/>
                </a:solidFill>
              </a:rPr>
              <a:t>There was no resurrection from the dead in history until Christ’s death</a:t>
            </a:r>
          </a:p>
        </p:txBody>
      </p:sp>
      <p:sp>
        <p:nvSpPr>
          <p:cNvPr id="9" name="Rectangle 8"/>
          <p:cNvSpPr/>
          <p:nvPr/>
        </p:nvSpPr>
        <p:spPr>
          <a:xfrm>
            <a:off x="8265813" y="4371314"/>
            <a:ext cx="3160414" cy="2031325"/>
          </a:xfrm>
          <a:prstGeom prst="rect">
            <a:avLst/>
          </a:prstGeom>
        </p:spPr>
        <p:txBody>
          <a:bodyPr wrap="square">
            <a:spAutoFit/>
          </a:bodyPr>
          <a:lstStyle/>
          <a:p>
            <a:pPr fontAlgn="base"/>
            <a:r>
              <a:rPr lang="en-US" i="1" dirty="0">
                <a:solidFill>
                  <a:srgbClr val="FFFF00"/>
                </a:solidFill>
              </a:rPr>
              <a:t>“But now is Christ risen from the dead, and become the</a:t>
            </a:r>
            <a:r>
              <a:rPr lang="en-US" i="1" baseline="30000" dirty="0">
                <a:solidFill>
                  <a:srgbClr val="FFFF00"/>
                </a:solidFill>
              </a:rPr>
              <a:t> </a:t>
            </a:r>
            <a:r>
              <a:rPr lang="en-US" i="1" dirty="0" err="1">
                <a:solidFill>
                  <a:srgbClr val="FFFF00"/>
                </a:solidFill>
              </a:rPr>
              <a:t>firstfruits</a:t>
            </a:r>
            <a:r>
              <a:rPr lang="en-US" i="1" dirty="0">
                <a:solidFill>
                  <a:srgbClr val="FFFF00"/>
                </a:solidFill>
              </a:rPr>
              <a:t> of them that slept.</a:t>
            </a:r>
          </a:p>
          <a:p>
            <a:pPr fontAlgn="base"/>
            <a:r>
              <a:rPr lang="en-US" i="1" dirty="0">
                <a:solidFill>
                  <a:srgbClr val="FFFF00"/>
                </a:solidFill>
              </a:rPr>
              <a:t>For since by man came death by man came also the</a:t>
            </a:r>
            <a:r>
              <a:rPr lang="en-US" i="1" baseline="30000" dirty="0">
                <a:solidFill>
                  <a:srgbClr val="FFFF00"/>
                </a:solidFill>
              </a:rPr>
              <a:t> </a:t>
            </a:r>
            <a:r>
              <a:rPr lang="en-US" i="1" dirty="0">
                <a:solidFill>
                  <a:srgbClr val="FFFF00"/>
                </a:solidFill>
              </a:rPr>
              <a:t>resurrection of the dead.”</a:t>
            </a:r>
          </a:p>
          <a:p>
            <a:pPr fontAlgn="base"/>
            <a:r>
              <a:rPr lang="en-US" i="1" dirty="0">
                <a:solidFill>
                  <a:srgbClr val="FFFF00"/>
                </a:solidFill>
              </a:rPr>
              <a:t>1 Corinthians 15:20-21</a:t>
            </a:r>
          </a:p>
        </p:txBody>
      </p:sp>
      <p:sp>
        <p:nvSpPr>
          <p:cNvPr id="10" name="TextBox 9"/>
          <p:cNvSpPr txBox="1"/>
          <p:nvPr/>
        </p:nvSpPr>
        <p:spPr>
          <a:xfrm>
            <a:off x="7819931" y="2285247"/>
            <a:ext cx="3581400" cy="1200329"/>
          </a:xfrm>
          <a:prstGeom prst="rect">
            <a:avLst/>
          </a:prstGeom>
          <a:noFill/>
        </p:spPr>
        <p:txBody>
          <a:bodyPr wrap="square" rtlCol="0">
            <a:spAutoFit/>
          </a:bodyPr>
          <a:lstStyle/>
          <a:p>
            <a:pPr algn="just" fontAlgn="base"/>
            <a:r>
              <a:rPr lang="en-US" sz="2400" dirty="0">
                <a:solidFill>
                  <a:schemeClr val="bg1"/>
                </a:solidFill>
              </a:rPr>
              <a:t>All men who had mortal bodies shall rise from the dead in resurrection</a:t>
            </a:r>
          </a:p>
        </p:txBody>
      </p:sp>
      <p:pic>
        <p:nvPicPr>
          <p:cNvPr id="3" name="Picture 2">
            <a:extLst>
              <a:ext uri="{FF2B5EF4-FFF2-40B4-BE49-F238E27FC236}">
                <a16:creationId xmlns:a16="http://schemas.microsoft.com/office/drawing/2014/main" id="{43157E5C-B8E6-4B67-AB7B-5FFBDAE73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516" y="2451132"/>
            <a:ext cx="3286973" cy="3786706"/>
          </a:xfrm>
          <a:prstGeom prst="rect">
            <a:avLst/>
          </a:prstGeom>
        </p:spPr>
      </p:pic>
      <p:grpSp>
        <p:nvGrpSpPr>
          <p:cNvPr id="13" name="Group 3">
            <a:extLst>
              <a:ext uri="{FF2B5EF4-FFF2-40B4-BE49-F238E27FC236}">
                <a16:creationId xmlns:a16="http://schemas.microsoft.com/office/drawing/2014/main" id="{B5B1E0EB-BD68-4A9A-9317-05F2FAB15FB9}"/>
              </a:ext>
            </a:extLst>
          </p:cNvPr>
          <p:cNvGrpSpPr/>
          <p:nvPr/>
        </p:nvGrpSpPr>
        <p:grpSpPr>
          <a:xfrm>
            <a:off x="1181477" y="3935897"/>
            <a:ext cx="2041025" cy="2301261"/>
            <a:chOff x="71718" y="1120588"/>
            <a:chExt cx="3084215" cy="4572000"/>
          </a:xfrm>
        </p:grpSpPr>
        <p:grpSp>
          <p:nvGrpSpPr>
            <p:cNvPr id="14" name="Group 13">
              <a:extLst>
                <a:ext uri="{FF2B5EF4-FFF2-40B4-BE49-F238E27FC236}">
                  <a16:creationId xmlns:a16="http://schemas.microsoft.com/office/drawing/2014/main" id="{38A4C803-D1D9-4E56-8AB9-C43328B5131F}"/>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ED0F7F09-E9FC-46A9-8503-FDBF57C58A8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57E98C2A-C5F5-4551-B6B4-F8995B1884B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098EEDA9-BBD4-4514-B584-C8BA710A5BE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67F6A363-EEF2-4DEA-B126-ECEE5671823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D5982B75-8122-42D2-837C-85476505B3E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D7152DA6-C6FC-4DDC-891C-9FF5E022266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D4946ED1-94FD-4351-B6E0-4082EEE6FFE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7BC4D303-FA5A-406A-BF22-C8858BD8282A}"/>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37E0ECDB-F4A0-4030-9DD3-15456F3855C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243E5A0B-63EF-4BBD-8353-F4445302B10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1C1073B-9258-4FC7-8E4D-57D06D18A2AC}"/>
                </a:ext>
              </a:extLst>
            </p:cNvPr>
            <p:cNvSpPr txBox="1"/>
            <p:nvPr/>
          </p:nvSpPr>
          <p:spPr>
            <a:xfrm>
              <a:off x="776278" y="1559959"/>
              <a:ext cx="2379655" cy="2935062"/>
            </a:xfrm>
            <a:prstGeom prst="rect">
              <a:avLst/>
            </a:prstGeom>
            <a:noFill/>
          </p:spPr>
          <p:txBody>
            <a:bodyPr wrap="square" rtlCol="0">
              <a:spAutoFit/>
            </a:bodyPr>
            <a:lstStyle/>
            <a:p>
              <a:pPr algn="ctr"/>
              <a:r>
                <a:rPr lang="en-US" b="1" dirty="0"/>
                <a:t>Because of Jesus Christ, all mankind will be resurrected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845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2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B2B7593-D592-4637-925A-DF0819C6777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874" y="6488668"/>
            <a:ext cx="1676400" cy="369332"/>
          </a:xfrm>
          <a:prstGeom prst="rect">
            <a:avLst/>
          </a:prstGeom>
          <a:noFill/>
        </p:spPr>
        <p:txBody>
          <a:bodyPr wrap="square" rtlCol="0">
            <a:spAutoFit/>
          </a:bodyPr>
          <a:lstStyle/>
          <a:p>
            <a:r>
              <a:rPr lang="en-US" dirty="0">
                <a:solidFill>
                  <a:schemeClr val="bg1"/>
                </a:solidFill>
              </a:rPr>
              <a:t>Alma 40:2</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Mortal--Immortality</a:t>
            </a:r>
          </a:p>
        </p:txBody>
      </p:sp>
      <p:sp>
        <p:nvSpPr>
          <p:cNvPr id="11" name="TextBox 10"/>
          <p:cNvSpPr txBox="1"/>
          <p:nvPr/>
        </p:nvSpPr>
        <p:spPr>
          <a:xfrm>
            <a:off x="394854" y="2511137"/>
            <a:ext cx="3761510" cy="2154436"/>
          </a:xfrm>
          <a:prstGeom prst="rect">
            <a:avLst/>
          </a:prstGeom>
          <a:noFill/>
        </p:spPr>
        <p:txBody>
          <a:bodyPr wrap="square" rtlCol="0">
            <a:spAutoFit/>
          </a:bodyPr>
          <a:lstStyle/>
          <a:p>
            <a:pPr fontAlgn="base"/>
            <a:r>
              <a:rPr lang="en-US" sz="2400" dirty="0">
                <a:solidFill>
                  <a:schemeClr val="bg1"/>
                </a:solidFill>
              </a:rPr>
              <a:t>This physical body, subject to death, does not become immortal—no longer subject to death—until after Christ rises from the grave.</a:t>
            </a:r>
          </a:p>
          <a:p>
            <a:pPr fontAlgn="base"/>
            <a:r>
              <a:rPr lang="en-US" sz="1400" dirty="0">
                <a:solidFill>
                  <a:schemeClr val="bg1"/>
                </a:solidFill>
              </a:rPr>
              <a:t>JFM and RLM</a:t>
            </a:r>
          </a:p>
        </p:txBody>
      </p:sp>
      <p:pic>
        <p:nvPicPr>
          <p:cNvPr id="26" name="Picture 25">
            <a:extLst>
              <a:ext uri="{FF2B5EF4-FFF2-40B4-BE49-F238E27FC236}">
                <a16:creationId xmlns:a16="http://schemas.microsoft.com/office/drawing/2014/main" id="{3B353F79-38D6-4B23-B751-77C1C5392D97}"/>
              </a:ext>
            </a:extLst>
          </p:cNvPr>
          <p:cNvPicPr>
            <a:picLocks noChangeAspect="1"/>
          </p:cNvPicPr>
          <p:nvPr/>
        </p:nvPicPr>
        <p:blipFill rotWithShape="1">
          <a:blip r:embed="rId4">
            <a:extLst>
              <a:ext uri="{28A0092B-C50C-407E-A947-70E740481C1C}">
                <a14:useLocalDpi xmlns:a14="http://schemas.microsoft.com/office/drawing/2010/main" val="0"/>
              </a:ext>
            </a:extLst>
          </a:blip>
          <a:srcRect l="-1" t="3030" r="3070" b="10359"/>
          <a:stretch/>
        </p:blipFill>
        <p:spPr>
          <a:xfrm>
            <a:off x="10502019" y="135802"/>
            <a:ext cx="1457609" cy="951261"/>
          </a:xfrm>
          <a:prstGeom prst="rect">
            <a:avLst/>
          </a:prstGeom>
        </p:spPr>
      </p:pic>
      <p:sp>
        <p:nvSpPr>
          <p:cNvPr id="27" name="Freeform: Shape 26">
            <a:extLst>
              <a:ext uri="{FF2B5EF4-FFF2-40B4-BE49-F238E27FC236}">
                <a16:creationId xmlns:a16="http://schemas.microsoft.com/office/drawing/2014/main" id="{BF874F9F-87C1-4282-A9D3-36186DB7071E}"/>
              </a:ext>
            </a:extLst>
          </p:cNvPr>
          <p:cNvSpPr/>
          <p:nvPr/>
        </p:nvSpPr>
        <p:spPr>
          <a:xfrm rot="18930933">
            <a:off x="3532089" y="2321127"/>
            <a:ext cx="2669890" cy="2689768"/>
          </a:xfrm>
          <a:custGeom>
            <a:avLst/>
            <a:gdLst>
              <a:gd name="connsiteX0" fmla="*/ 2523026 w 2669890"/>
              <a:gd name="connsiteY0" fmla="*/ 140535 h 2689768"/>
              <a:gd name="connsiteX1" fmla="*/ 2511692 w 2669890"/>
              <a:gd name="connsiteY1" fmla="*/ 877048 h 2689768"/>
              <a:gd name="connsiteX2" fmla="*/ 1945948 w 2669890"/>
              <a:gd name="connsiteY2" fmla="*/ 1010286 h 2689768"/>
              <a:gd name="connsiteX3" fmla="*/ 1927170 w 2669890"/>
              <a:gd name="connsiteY3" fmla="*/ 1000952 h 2689768"/>
              <a:gd name="connsiteX4" fmla="*/ 1842453 w 2669890"/>
              <a:gd name="connsiteY4" fmla="*/ 1087208 h 2689768"/>
              <a:gd name="connsiteX5" fmla="*/ 2117371 w 2669890"/>
              <a:gd name="connsiteY5" fmla="*/ 1357223 h 2689768"/>
              <a:gd name="connsiteX6" fmla="*/ 2118182 w 2669890"/>
              <a:gd name="connsiteY6" fmla="*/ 1447026 h 2689768"/>
              <a:gd name="connsiteX7" fmla="*/ 1940200 w 2669890"/>
              <a:gd name="connsiteY7" fmla="*/ 1628238 h 2689768"/>
              <a:gd name="connsiteX8" fmla="*/ 1850399 w 2669890"/>
              <a:gd name="connsiteY8" fmla="*/ 1629045 h 2689768"/>
              <a:gd name="connsiteX9" fmla="*/ 1575480 w 2669890"/>
              <a:gd name="connsiteY9" fmla="*/ 1359029 h 2689768"/>
              <a:gd name="connsiteX10" fmla="*/ 936742 w 2669890"/>
              <a:gd name="connsiteY10" fmla="*/ 2009368 h 2689768"/>
              <a:gd name="connsiteX11" fmla="*/ 947557 w 2669890"/>
              <a:gd name="connsiteY11" fmla="*/ 2035479 h 2689768"/>
              <a:gd name="connsiteX12" fmla="*/ 947557 w 2669890"/>
              <a:gd name="connsiteY12" fmla="*/ 2626267 h 2689768"/>
              <a:gd name="connsiteX13" fmla="*/ 884056 w 2669890"/>
              <a:gd name="connsiteY13" fmla="*/ 2689768 h 2689768"/>
              <a:gd name="connsiteX14" fmla="*/ 630058 w 2669890"/>
              <a:gd name="connsiteY14" fmla="*/ 2689768 h 2689768"/>
              <a:gd name="connsiteX15" fmla="*/ 566557 w 2669890"/>
              <a:gd name="connsiteY15" fmla="*/ 2626267 h 2689768"/>
              <a:gd name="connsiteX16" fmla="*/ 566557 w 2669890"/>
              <a:gd name="connsiteY16" fmla="*/ 2138365 h 2689768"/>
              <a:gd name="connsiteX17" fmla="*/ 91882 w 2669890"/>
              <a:gd name="connsiteY17" fmla="*/ 2180961 h 2689768"/>
              <a:gd name="connsiteX18" fmla="*/ 22960 w 2669890"/>
              <a:gd name="connsiteY18" fmla="*/ 2123389 h 2689768"/>
              <a:gd name="connsiteX19" fmla="*/ 258 w 2669890"/>
              <a:gd name="connsiteY19" fmla="*/ 1870408 h 2689768"/>
              <a:gd name="connsiteX20" fmla="*/ 57829 w 2669890"/>
              <a:gd name="connsiteY20" fmla="*/ 1801485 h 2689768"/>
              <a:gd name="connsiteX21" fmla="*/ 614390 w 2669890"/>
              <a:gd name="connsiteY21" fmla="*/ 1751541 h 2689768"/>
              <a:gd name="connsiteX22" fmla="*/ 646172 w 2669890"/>
              <a:gd name="connsiteY22" fmla="*/ 1761483 h 2689768"/>
              <a:gd name="connsiteX23" fmla="*/ 1303660 w 2669890"/>
              <a:gd name="connsiteY23" fmla="*/ 1092056 h 2689768"/>
              <a:gd name="connsiteX24" fmla="*/ 1034212 w 2669890"/>
              <a:gd name="connsiteY24" fmla="*/ 827416 h 2689768"/>
              <a:gd name="connsiteX25" fmla="*/ 1033404 w 2669890"/>
              <a:gd name="connsiteY25" fmla="*/ 737615 h 2689768"/>
              <a:gd name="connsiteX26" fmla="*/ 1211385 w 2669890"/>
              <a:gd name="connsiteY26" fmla="*/ 556403 h 2689768"/>
              <a:gd name="connsiteX27" fmla="*/ 1301185 w 2669890"/>
              <a:gd name="connsiteY27" fmla="*/ 555595 h 2689768"/>
              <a:gd name="connsiteX28" fmla="*/ 1570633 w 2669890"/>
              <a:gd name="connsiteY28" fmla="*/ 820236 h 2689768"/>
              <a:gd name="connsiteX29" fmla="*/ 1662085 w 2669890"/>
              <a:gd name="connsiteY29" fmla="*/ 727123 h 2689768"/>
              <a:gd name="connsiteX30" fmla="*/ 1636698 w 2669890"/>
              <a:gd name="connsiteY30" fmla="*/ 637620 h 2689768"/>
              <a:gd name="connsiteX31" fmla="*/ 1786836 w 2669890"/>
              <a:gd name="connsiteY31" fmla="*/ 165121 h 2689768"/>
              <a:gd name="connsiteX32" fmla="*/ 2523026 w 2669890"/>
              <a:gd name="connsiteY32" fmla="*/ 140535 h 26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9890" h="2689768">
                <a:moveTo>
                  <a:pt x="2523026" y="140535"/>
                </a:moveTo>
                <a:cubicBezTo>
                  <a:pt x="2723189" y="337129"/>
                  <a:pt x="2718115" y="666878"/>
                  <a:pt x="2511692" y="877048"/>
                </a:cubicBezTo>
                <a:cubicBezTo>
                  <a:pt x="2356874" y="1034677"/>
                  <a:pt x="2132769" y="1080276"/>
                  <a:pt x="1945948" y="1010286"/>
                </a:cubicBezTo>
                <a:lnTo>
                  <a:pt x="1927170" y="1000952"/>
                </a:lnTo>
                <a:lnTo>
                  <a:pt x="1842453" y="1087208"/>
                </a:lnTo>
                <a:lnTo>
                  <a:pt x="2117371" y="1357223"/>
                </a:lnTo>
                <a:cubicBezTo>
                  <a:pt x="2142394" y="1381800"/>
                  <a:pt x="2142756" y="1422004"/>
                  <a:pt x="2118182" y="1447026"/>
                </a:cubicBezTo>
                <a:lnTo>
                  <a:pt x="1940200" y="1628238"/>
                </a:lnTo>
                <a:cubicBezTo>
                  <a:pt x="1915627" y="1653259"/>
                  <a:pt x="1875421" y="1653620"/>
                  <a:pt x="1850399" y="1629045"/>
                </a:cubicBezTo>
                <a:lnTo>
                  <a:pt x="1575480" y="1359029"/>
                </a:lnTo>
                <a:lnTo>
                  <a:pt x="936742" y="2009368"/>
                </a:lnTo>
                <a:lnTo>
                  <a:pt x="947557" y="2035479"/>
                </a:lnTo>
                <a:lnTo>
                  <a:pt x="947557" y="2626267"/>
                </a:lnTo>
                <a:cubicBezTo>
                  <a:pt x="947557" y="2661338"/>
                  <a:pt x="919127" y="2689768"/>
                  <a:pt x="884056" y="2689768"/>
                </a:cubicBezTo>
                <a:lnTo>
                  <a:pt x="630058" y="2689768"/>
                </a:lnTo>
                <a:cubicBezTo>
                  <a:pt x="594987" y="2689768"/>
                  <a:pt x="566557" y="2661338"/>
                  <a:pt x="566557" y="2626267"/>
                </a:cubicBezTo>
                <a:lnTo>
                  <a:pt x="566557" y="2138365"/>
                </a:lnTo>
                <a:lnTo>
                  <a:pt x="91882" y="2180961"/>
                </a:lnTo>
                <a:cubicBezTo>
                  <a:pt x="56952" y="2184095"/>
                  <a:pt x="26094" y="2158320"/>
                  <a:pt x="22960" y="2123389"/>
                </a:cubicBezTo>
                <a:lnTo>
                  <a:pt x="258" y="1870408"/>
                </a:lnTo>
                <a:cubicBezTo>
                  <a:pt x="-2877" y="1835477"/>
                  <a:pt x="22899" y="1804620"/>
                  <a:pt x="57829" y="1801485"/>
                </a:cubicBezTo>
                <a:lnTo>
                  <a:pt x="614390" y="1751541"/>
                </a:lnTo>
                <a:lnTo>
                  <a:pt x="646172" y="1761483"/>
                </a:lnTo>
                <a:lnTo>
                  <a:pt x="1303660" y="1092056"/>
                </a:lnTo>
                <a:lnTo>
                  <a:pt x="1034212" y="827416"/>
                </a:lnTo>
                <a:cubicBezTo>
                  <a:pt x="1009190" y="802841"/>
                  <a:pt x="1008829" y="762636"/>
                  <a:pt x="1033404" y="737615"/>
                </a:cubicBezTo>
                <a:lnTo>
                  <a:pt x="1211385" y="556403"/>
                </a:lnTo>
                <a:cubicBezTo>
                  <a:pt x="1235959" y="531381"/>
                  <a:pt x="1276163" y="531019"/>
                  <a:pt x="1301185" y="555595"/>
                </a:cubicBezTo>
                <a:lnTo>
                  <a:pt x="1570633" y="820236"/>
                </a:lnTo>
                <a:lnTo>
                  <a:pt x="1662085" y="727123"/>
                </a:lnTo>
                <a:lnTo>
                  <a:pt x="1636698" y="637620"/>
                </a:lnTo>
                <a:cubicBezTo>
                  <a:pt x="1607459" y="474545"/>
                  <a:pt x="1657822" y="296479"/>
                  <a:pt x="1786836" y="165121"/>
                </a:cubicBezTo>
                <a:cubicBezTo>
                  <a:pt x="1993260" y="-45050"/>
                  <a:pt x="2322862" y="-56058"/>
                  <a:pt x="2523026" y="140535"/>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5A0D601-7E0D-4957-A692-C43BE66FD663}"/>
              </a:ext>
            </a:extLst>
          </p:cNvPr>
          <p:cNvSpPr/>
          <p:nvPr/>
        </p:nvSpPr>
        <p:spPr>
          <a:xfrm rot="19233497">
            <a:off x="5562228" y="2322467"/>
            <a:ext cx="2560297" cy="2813933"/>
          </a:xfrm>
          <a:custGeom>
            <a:avLst/>
            <a:gdLst>
              <a:gd name="connsiteX0" fmla="*/ 2380752 w 2560297"/>
              <a:gd name="connsiteY0" fmla="*/ 111390 h 2813933"/>
              <a:gd name="connsiteX1" fmla="*/ 2434201 w 2560297"/>
              <a:gd name="connsiteY1" fmla="*/ 846048 h 2813933"/>
              <a:gd name="connsiteX2" fmla="*/ 1882357 w 2560297"/>
              <a:gd name="connsiteY2" fmla="*/ 1028498 h 2813933"/>
              <a:gd name="connsiteX3" fmla="*/ 1847107 w 2560297"/>
              <a:gd name="connsiteY3" fmla="*/ 1014691 h 2813933"/>
              <a:gd name="connsiteX4" fmla="*/ 1785484 w 2560297"/>
              <a:gd name="connsiteY4" fmla="*/ 1125243 h 2813933"/>
              <a:gd name="connsiteX5" fmla="*/ 2094111 w 2560297"/>
              <a:gd name="connsiteY5" fmla="*/ 1379128 h 2813933"/>
              <a:gd name="connsiteX6" fmla="*/ 2102811 w 2560297"/>
              <a:gd name="connsiteY6" fmla="*/ 1468511 h 2813933"/>
              <a:gd name="connsiteX7" fmla="*/ 1941447 w 2560297"/>
              <a:gd name="connsiteY7" fmla="*/ 1664666 h 2813933"/>
              <a:gd name="connsiteX8" fmla="*/ 1852064 w 2560297"/>
              <a:gd name="connsiteY8" fmla="*/ 1673363 h 2813933"/>
              <a:gd name="connsiteX9" fmla="*/ 1596942 w 2560297"/>
              <a:gd name="connsiteY9" fmla="*/ 1463492 h 2813933"/>
              <a:gd name="connsiteX10" fmla="*/ 1003369 w 2560297"/>
              <a:gd name="connsiteY10" fmla="*/ 2528382 h 2813933"/>
              <a:gd name="connsiteX11" fmla="*/ 996025 w 2560297"/>
              <a:gd name="connsiteY11" fmla="*/ 2522341 h 2813933"/>
              <a:gd name="connsiteX12" fmla="*/ 996025 w 2560297"/>
              <a:gd name="connsiteY12" fmla="*/ 2750432 h 2813933"/>
              <a:gd name="connsiteX13" fmla="*/ 932524 w 2560297"/>
              <a:gd name="connsiteY13" fmla="*/ 2813933 h 2813933"/>
              <a:gd name="connsiteX14" fmla="*/ 678526 w 2560297"/>
              <a:gd name="connsiteY14" fmla="*/ 2813933 h 2813933"/>
              <a:gd name="connsiteX15" fmla="*/ 615025 w 2560297"/>
              <a:gd name="connsiteY15" fmla="*/ 2750432 h 2813933"/>
              <a:gd name="connsiteX16" fmla="*/ 615025 w 2560297"/>
              <a:gd name="connsiteY16" fmla="*/ 2253269 h 2813933"/>
              <a:gd name="connsiteX17" fmla="*/ 119575 w 2560297"/>
              <a:gd name="connsiteY17" fmla="*/ 2342152 h 2813933"/>
              <a:gd name="connsiteX18" fmla="*/ 45859 w 2560297"/>
              <a:gd name="connsiteY18" fmla="*/ 2290862 h 2813933"/>
              <a:gd name="connsiteX19" fmla="*/ 1008 w 2560297"/>
              <a:gd name="connsiteY19" fmla="*/ 2040854 h 2813933"/>
              <a:gd name="connsiteX20" fmla="*/ 52298 w 2560297"/>
              <a:gd name="connsiteY20" fmla="*/ 1967139 h 2813933"/>
              <a:gd name="connsiteX21" fmla="*/ 272988 w 2560297"/>
              <a:gd name="connsiteY21" fmla="*/ 1927547 h 2813933"/>
              <a:gd name="connsiteX22" fmla="*/ 238357 w 2560297"/>
              <a:gd name="connsiteY22" fmla="*/ 1899058 h 2813933"/>
              <a:gd name="connsiteX23" fmla="*/ 1168820 w 2560297"/>
              <a:gd name="connsiteY23" fmla="*/ 1111307 h 2813933"/>
              <a:gd name="connsiteX24" fmla="*/ 968574 w 2560297"/>
              <a:gd name="connsiteY24" fmla="*/ 946578 h 2813933"/>
              <a:gd name="connsiteX25" fmla="*/ 959875 w 2560297"/>
              <a:gd name="connsiteY25" fmla="*/ 857196 h 2813933"/>
              <a:gd name="connsiteX26" fmla="*/ 1121239 w 2560297"/>
              <a:gd name="connsiteY26" fmla="*/ 661041 h 2813933"/>
              <a:gd name="connsiteX27" fmla="*/ 1210622 w 2560297"/>
              <a:gd name="connsiteY27" fmla="*/ 652343 h 2813933"/>
              <a:gd name="connsiteX28" fmla="*/ 1464372 w 2560297"/>
              <a:gd name="connsiteY28" fmla="*/ 861086 h 2813933"/>
              <a:gd name="connsiteX29" fmla="*/ 1573635 w 2560297"/>
              <a:gd name="connsiteY29" fmla="*/ 768580 h 2813933"/>
              <a:gd name="connsiteX30" fmla="*/ 1541548 w 2560297"/>
              <a:gd name="connsiteY30" fmla="*/ 684457 h 2813933"/>
              <a:gd name="connsiteX31" fmla="*/ 1649573 w 2560297"/>
              <a:gd name="connsiteY31" fmla="*/ 200590 h 2813933"/>
              <a:gd name="connsiteX32" fmla="*/ 2380752 w 2560297"/>
              <a:gd name="connsiteY32" fmla="*/ 111390 h 2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60297" h="2813933">
                <a:moveTo>
                  <a:pt x="2380752" y="111390"/>
                </a:moveTo>
                <a:cubicBezTo>
                  <a:pt x="2597422" y="289628"/>
                  <a:pt x="2621351" y="618545"/>
                  <a:pt x="2434201" y="846048"/>
                </a:cubicBezTo>
                <a:cubicBezTo>
                  <a:pt x="2293838" y="1016675"/>
                  <a:pt x="2074609" y="1081796"/>
                  <a:pt x="1882357" y="1028498"/>
                </a:cubicBezTo>
                <a:lnTo>
                  <a:pt x="1847107" y="1014691"/>
                </a:lnTo>
                <a:lnTo>
                  <a:pt x="1785484" y="1125243"/>
                </a:lnTo>
                <a:lnTo>
                  <a:pt x="2094111" y="1379128"/>
                </a:lnTo>
                <a:cubicBezTo>
                  <a:pt x="2121196" y="1401409"/>
                  <a:pt x="2125091" y="1441426"/>
                  <a:pt x="2102811" y="1468511"/>
                </a:cubicBezTo>
                <a:lnTo>
                  <a:pt x="1941447" y="1664666"/>
                </a:lnTo>
                <a:cubicBezTo>
                  <a:pt x="1919167" y="1691750"/>
                  <a:pt x="1879149" y="1695643"/>
                  <a:pt x="1852064" y="1673363"/>
                </a:cubicBezTo>
                <a:lnTo>
                  <a:pt x="1596942" y="1463492"/>
                </a:lnTo>
                <a:lnTo>
                  <a:pt x="1003369" y="2528382"/>
                </a:lnTo>
                <a:lnTo>
                  <a:pt x="996025" y="2522341"/>
                </a:lnTo>
                <a:lnTo>
                  <a:pt x="996025" y="2750432"/>
                </a:lnTo>
                <a:cubicBezTo>
                  <a:pt x="996025" y="2785503"/>
                  <a:pt x="967595" y="2813933"/>
                  <a:pt x="932524" y="2813933"/>
                </a:cubicBezTo>
                <a:lnTo>
                  <a:pt x="678526" y="2813933"/>
                </a:lnTo>
                <a:cubicBezTo>
                  <a:pt x="643455" y="2813933"/>
                  <a:pt x="615025" y="2785503"/>
                  <a:pt x="615025" y="2750432"/>
                </a:cubicBezTo>
                <a:lnTo>
                  <a:pt x="615025" y="2253269"/>
                </a:lnTo>
                <a:lnTo>
                  <a:pt x="119575" y="2342152"/>
                </a:lnTo>
                <a:cubicBezTo>
                  <a:pt x="85055" y="2348344"/>
                  <a:pt x="52051" y="2325381"/>
                  <a:pt x="45859" y="2290862"/>
                </a:cubicBezTo>
                <a:lnTo>
                  <a:pt x="1008" y="2040854"/>
                </a:lnTo>
                <a:cubicBezTo>
                  <a:pt x="-5185" y="2006334"/>
                  <a:pt x="17778" y="1973331"/>
                  <a:pt x="52298" y="1967139"/>
                </a:cubicBezTo>
                <a:lnTo>
                  <a:pt x="272988" y="1927547"/>
                </a:lnTo>
                <a:lnTo>
                  <a:pt x="238357" y="1899058"/>
                </a:lnTo>
                <a:lnTo>
                  <a:pt x="1168820" y="1111307"/>
                </a:lnTo>
                <a:lnTo>
                  <a:pt x="968574" y="946578"/>
                </a:lnTo>
                <a:cubicBezTo>
                  <a:pt x="941490" y="924298"/>
                  <a:pt x="937596" y="884281"/>
                  <a:pt x="959875" y="857196"/>
                </a:cubicBezTo>
                <a:lnTo>
                  <a:pt x="1121239" y="661041"/>
                </a:lnTo>
                <a:cubicBezTo>
                  <a:pt x="1143519" y="633956"/>
                  <a:pt x="1183536" y="630062"/>
                  <a:pt x="1210622" y="652343"/>
                </a:cubicBezTo>
                <a:lnTo>
                  <a:pt x="1464372" y="861086"/>
                </a:lnTo>
                <a:lnTo>
                  <a:pt x="1573635" y="768580"/>
                </a:lnTo>
                <a:lnTo>
                  <a:pt x="1541548" y="684457"/>
                </a:lnTo>
                <a:cubicBezTo>
                  <a:pt x="1498088" y="524583"/>
                  <a:pt x="1532604" y="342779"/>
                  <a:pt x="1649573" y="200590"/>
                </a:cubicBezTo>
                <a:cubicBezTo>
                  <a:pt x="1836724" y="-26912"/>
                  <a:pt x="2164083" y="-66849"/>
                  <a:pt x="2380752" y="111390"/>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a16="http://schemas.microsoft.com/office/drawing/2014/main" id="{BBA1C61A-DE39-4205-A2B8-38A4C61111D6}"/>
              </a:ext>
            </a:extLst>
          </p:cNvPr>
          <p:cNvGrpSpPr/>
          <p:nvPr/>
        </p:nvGrpSpPr>
        <p:grpSpPr>
          <a:xfrm>
            <a:off x="8089628" y="2881745"/>
            <a:ext cx="3510090" cy="2022764"/>
            <a:chOff x="4343400" y="3962400"/>
            <a:chExt cx="4495800" cy="2590800"/>
          </a:xfrm>
        </p:grpSpPr>
        <p:grpSp>
          <p:nvGrpSpPr>
            <p:cNvPr id="30" name="Group 3">
              <a:extLst>
                <a:ext uri="{FF2B5EF4-FFF2-40B4-BE49-F238E27FC236}">
                  <a16:creationId xmlns:a16="http://schemas.microsoft.com/office/drawing/2014/main" id="{DE473B8D-B6FB-422B-AF14-F03D6A512010}"/>
                </a:ext>
              </a:extLst>
            </p:cNvPr>
            <p:cNvGrpSpPr/>
            <p:nvPr/>
          </p:nvGrpSpPr>
          <p:grpSpPr>
            <a:xfrm>
              <a:off x="4343400" y="3962400"/>
              <a:ext cx="4495800" cy="2478993"/>
              <a:chOff x="609600" y="1066800"/>
              <a:chExt cx="8153400" cy="4495800"/>
            </a:xfrm>
          </p:grpSpPr>
          <p:sp>
            <p:nvSpPr>
              <p:cNvPr id="34" name="Rounded Rectangle 8">
                <a:extLst>
                  <a:ext uri="{FF2B5EF4-FFF2-40B4-BE49-F238E27FC236}">
                    <a16:creationId xmlns:a16="http://schemas.microsoft.com/office/drawing/2014/main" id="{14E903C2-7B29-4FC1-9602-BF5F3817C658}"/>
                  </a:ext>
                </a:extLst>
              </p:cNvPr>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 name="Rounded Rectangle 9">
                <a:extLst>
                  <a:ext uri="{FF2B5EF4-FFF2-40B4-BE49-F238E27FC236}">
                    <a16:creationId xmlns:a16="http://schemas.microsoft.com/office/drawing/2014/main" id="{305D4B3C-564F-449E-940F-761C0B978205}"/>
                  </a:ext>
                </a:extLst>
              </p:cNvPr>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Rounded Rectangle 10">
                <a:extLst>
                  <a:ext uri="{FF2B5EF4-FFF2-40B4-BE49-F238E27FC236}">
                    <a16:creationId xmlns:a16="http://schemas.microsoft.com/office/drawing/2014/main" id="{1F9E38DC-7415-4EBC-82B7-F4C628FFF2E0}"/>
                  </a:ext>
                </a:extLst>
              </p:cNvPr>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Rounded Rectangle 11">
                <a:extLst>
                  <a:ext uri="{FF2B5EF4-FFF2-40B4-BE49-F238E27FC236}">
                    <a16:creationId xmlns:a16="http://schemas.microsoft.com/office/drawing/2014/main" id="{95AA707D-44B1-4BEB-8978-5B66C5ECA95F}"/>
                  </a:ext>
                </a:extLst>
              </p:cNvPr>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 name="Rounded Rectangle 12">
                <a:extLst>
                  <a:ext uri="{FF2B5EF4-FFF2-40B4-BE49-F238E27FC236}">
                    <a16:creationId xmlns:a16="http://schemas.microsoft.com/office/drawing/2014/main" id="{71DDF17D-B406-4E1E-AAD5-9A6636D0FB5A}"/>
                  </a:ext>
                </a:extLst>
              </p:cNvPr>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 name="Rounded Rectangle 13">
                <a:extLst>
                  <a:ext uri="{FF2B5EF4-FFF2-40B4-BE49-F238E27FC236}">
                    <a16:creationId xmlns:a16="http://schemas.microsoft.com/office/drawing/2014/main" id="{D538F87B-6711-4D3A-86D6-31520BF092E6}"/>
                  </a:ext>
                </a:extLst>
              </p:cNvPr>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 name="Rounded Rectangle 14">
                <a:extLst>
                  <a:ext uri="{FF2B5EF4-FFF2-40B4-BE49-F238E27FC236}">
                    <a16:creationId xmlns:a16="http://schemas.microsoft.com/office/drawing/2014/main" id="{2BBF8514-2261-415F-98BE-7138503A237F}"/>
                  </a:ext>
                </a:extLst>
              </p:cNvPr>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1" name="Rounded Rectangle 15">
                <a:extLst>
                  <a:ext uri="{FF2B5EF4-FFF2-40B4-BE49-F238E27FC236}">
                    <a16:creationId xmlns:a16="http://schemas.microsoft.com/office/drawing/2014/main" id="{72C4C98C-C036-4B38-B284-C9A8BF559000}"/>
                  </a:ext>
                </a:extLst>
              </p:cNvPr>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 name="Rounded Rectangle 16">
                <a:extLst>
                  <a:ext uri="{FF2B5EF4-FFF2-40B4-BE49-F238E27FC236}">
                    <a16:creationId xmlns:a16="http://schemas.microsoft.com/office/drawing/2014/main" id="{23E76BB9-9054-4F1A-A56B-D6B99AF56CCF}"/>
                  </a:ext>
                </a:extLst>
              </p:cNvPr>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Rounded Rectangle 17">
                <a:extLst>
                  <a:ext uri="{FF2B5EF4-FFF2-40B4-BE49-F238E27FC236}">
                    <a16:creationId xmlns:a16="http://schemas.microsoft.com/office/drawing/2014/main" id="{639FD37E-5C34-4DCA-8864-204AD2CB53D6}"/>
                  </a:ext>
                </a:extLst>
              </p:cNvPr>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Rounded Rectangle 18">
                <a:extLst>
                  <a:ext uri="{FF2B5EF4-FFF2-40B4-BE49-F238E27FC236}">
                    <a16:creationId xmlns:a16="http://schemas.microsoft.com/office/drawing/2014/main" id="{CB2B1E0D-87B9-4FA4-AF22-8D81DC4B2A11}"/>
                  </a:ext>
                </a:extLst>
              </p:cNvPr>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Rounded Rectangle 19">
                <a:extLst>
                  <a:ext uri="{FF2B5EF4-FFF2-40B4-BE49-F238E27FC236}">
                    <a16:creationId xmlns:a16="http://schemas.microsoft.com/office/drawing/2014/main" id="{28AA118C-BDAA-4E6B-AE0C-660DA0E15156}"/>
                  </a:ext>
                </a:extLst>
              </p:cNvPr>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 name="Rounded Rectangle 20">
                <a:extLst>
                  <a:ext uri="{FF2B5EF4-FFF2-40B4-BE49-F238E27FC236}">
                    <a16:creationId xmlns:a16="http://schemas.microsoft.com/office/drawing/2014/main" id="{6A59BA32-511A-4B2B-B7E9-3F2FD0FFC183}"/>
                  </a:ext>
                </a:extLst>
              </p:cNvPr>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7" name="Rounded Rectangle 21">
                <a:extLst>
                  <a:ext uri="{FF2B5EF4-FFF2-40B4-BE49-F238E27FC236}">
                    <a16:creationId xmlns:a16="http://schemas.microsoft.com/office/drawing/2014/main" id="{8E27ABDB-B10C-4A17-B5F4-9E17C656B150}"/>
                  </a:ext>
                </a:extLst>
              </p:cNvPr>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8" name="Rounded Rectangle 22">
                <a:extLst>
                  <a:ext uri="{FF2B5EF4-FFF2-40B4-BE49-F238E27FC236}">
                    <a16:creationId xmlns:a16="http://schemas.microsoft.com/office/drawing/2014/main" id="{3633BC50-4A28-4EF8-9B04-F8CC0D3E6A6E}"/>
                  </a:ext>
                </a:extLst>
              </p:cNvPr>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9" name="Rounded Rectangle 23">
                <a:extLst>
                  <a:ext uri="{FF2B5EF4-FFF2-40B4-BE49-F238E27FC236}">
                    <a16:creationId xmlns:a16="http://schemas.microsoft.com/office/drawing/2014/main" id="{E26A4D94-ADF9-472D-A75F-03190D44ED36}"/>
                  </a:ext>
                </a:extLst>
              </p:cNvPr>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0" name="Rounded Rectangle 24">
                <a:extLst>
                  <a:ext uri="{FF2B5EF4-FFF2-40B4-BE49-F238E27FC236}">
                    <a16:creationId xmlns:a16="http://schemas.microsoft.com/office/drawing/2014/main" id="{8D460B56-358F-48CC-B673-6DA48AA61ED0}"/>
                  </a:ext>
                </a:extLst>
              </p:cNvPr>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1" name="Rounded Rectangle 25">
                <a:extLst>
                  <a:ext uri="{FF2B5EF4-FFF2-40B4-BE49-F238E27FC236}">
                    <a16:creationId xmlns:a16="http://schemas.microsoft.com/office/drawing/2014/main" id="{E4E91566-BBBB-4446-8892-FCEB5E333E89}"/>
                  </a:ext>
                </a:extLst>
              </p:cNvPr>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2" name="Rounded Rectangle 26">
                <a:extLst>
                  <a:ext uri="{FF2B5EF4-FFF2-40B4-BE49-F238E27FC236}">
                    <a16:creationId xmlns:a16="http://schemas.microsoft.com/office/drawing/2014/main" id="{544F0505-AE05-410E-ABAA-24291418AB8F}"/>
                  </a:ext>
                </a:extLst>
              </p:cNvPr>
              <p:cNvSpPr/>
              <p:nvPr/>
            </p:nvSpPr>
            <p:spPr>
              <a:xfrm>
                <a:off x="645095" y="4064000"/>
                <a:ext cx="847790" cy="749301"/>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3" name="Rounded Rectangle 27">
                <a:extLst>
                  <a:ext uri="{FF2B5EF4-FFF2-40B4-BE49-F238E27FC236}">
                    <a16:creationId xmlns:a16="http://schemas.microsoft.com/office/drawing/2014/main" id="{9B7621DA-6D08-4CD6-8F02-C62036BE0A27}"/>
                  </a:ext>
                </a:extLst>
              </p:cNvPr>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4" name="Rounded Rectangle 28">
                <a:extLst>
                  <a:ext uri="{FF2B5EF4-FFF2-40B4-BE49-F238E27FC236}">
                    <a16:creationId xmlns:a16="http://schemas.microsoft.com/office/drawing/2014/main" id="{021A7CAB-4347-436A-89D9-3FCC3C2CA634}"/>
                  </a:ext>
                </a:extLst>
              </p:cNvPr>
              <p:cNvSpPr/>
              <p:nvPr/>
            </p:nvSpPr>
            <p:spPr>
              <a:xfrm>
                <a:off x="669232" y="3314701"/>
                <a:ext cx="1435159" cy="749301"/>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5" name="Rounded Rectangle 29">
                <a:extLst>
                  <a:ext uri="{FF2B5EF4-FFF2-40B4-BE49-F238E27FC236}">
                    <a16:creationId xmlns:a16="http://schemas.microsoft.com/office/drawing/2014/main" id="{537BA0DE-9F13-4A31-A5D2-D9B5F198AA80}"/>
                  </a:ext>
                </a:extLst>
              </p:cNvPr>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6" name="Rounded Rectangle 30">
                <a:extLst>
                  <a:ext uri="{FF2B5EF4-FFF2-40B4-BE49-F238E27FC236}">
                    <a16:creationId xmlns:a16="http://schemas.microsoft.com/office/drawing/2014/main" id="{13756EDD-44C6-456F-8A1E-6934505846B4}"/>
                  </a:ext>
                </a:extLst>
              </p:cNvPr>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 name="Rounded Rectangle 31">
                <a:extLst>
                  <a:ext uri="{FF2B5EF4-FFF2-40B4-BE49-F238E27FC236}">
                    <a16:creationId xmlns:a16="http://schemas.microsoft.com/office/drawing/2014/main" id="{BAB34CE9-1A3B-4DEB-BE82-3B766D44156C}"/>
                  </a:ext>
                </a:extLst>
              </p:cNvPr>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 name="Rounded Rectangle 32">
                <a:extLst>
                  <a:ext uri="{FF2B5EF4-FFF2-40B4-BE49-F238E27FC236}">
                    <a16:creationId xmlns:a16="http://schemas.microsoft.com/office/drawing/2014/main" id="{D1675BDD-5E5B-48E7-8679-B2B9146EE0A7}"/>
                  </a:ext>
                </a:extLst>
              </p:cNvPr>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9" name="Rounded Rectangle 33">
                <a:extLst>
                  <a:ext uri="{FF2B5EF4-FFF2-40B4-BE49-F238E27FC236}">
                    <a16:creationId xmlns:a16="http://schemas.microsoft.com/office/drawing/2014/main" id="{D6FD935D-373E-4544-833F-758940E84E7A}"/>
                  </a:ext>
                </a:extLst>
              </p:cNvPr>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0" name="Rounded Rectangle 34">
                <a:extLst>
                  <a:ext uri="{FF2B5EF4-FFF2-40B4-BE49-F238E27FC236}">
                    <a16:creationId xmlns:a16="http://schemas.microsoft.com/office/drawing/2014/main" id="{E3302AC4-733D-4BF3-95C1-9A3EA20414F4}"/>
                  </a:ext>
                </a:extLst>
              </p:cNvPr>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1" name="Rounded Rectangle 35">
                <a:extLst>
                  <a:ext uri="{FF2B5EF4-FFF2-40B4-BE49-F238E27FC236}">
                    <a16:creationId xmlns:a16="http://schemas.microsoft.com/office/drawing/2014/main" id="{CA6C3F97-3491-4C42-9519-7D7D5211058D}"/>
                  </a:ext>
                </a:extLst>
              </p:cNvPr>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1" name="Group 149">
              <a:extLst>
                <a:ext uri="{FF2B5EF4-FFF2-40B4-BE49-F238E27FC236}">
                  <a16:creationId xmlns:a16="http://schemas.microsoft.com/office/drawing/2014/main" id="{A99EF8D4-6D24-42F8-AB8C-33B7589BD5A9}"/>
                </a:ext>
              </a:extLst>
            </p:cNvPr>
            <p:cNvGrpSpPr/>
            <p:nvPr/>
          </p:nvGrpSpPr>
          <p:grpSpPr>
            <a:xfrm>
              <a:off x="6477000" y="5257800"/>
              <a:ext cx="1363579" cy="1295400"/>
              <a:chOff x="3048000" y="2895600"/>
              <a:chExt cx="3048000" cy="2895600"/>
            </a:xfrm>
          </p:grpSpPr>
          <p:sp>
            <p:nvSpPr>
              <p:cNvPr id="32" name="Oval 31">
                <a:extLst>
                  <a:ext uri="{FF2B5EF4-FFF2-40B4-BE49-F238E27FC236}">
                    <a16:creationId xmlns:a16="http://schemas.microsoft.com/office/drawing/2014/main" id="{79420753-83C2-435A-94F6-6147AB108939}"/>
                  </a:ext>
                </a:extLst>
              </p:cNvPr>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34423D-18B3-46E9-AC61-03B604504002}"/>
                  </a:ext>
                </a:extLst>
              </p:cNvPr>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8856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0E297A8-17AB-4A77-BC98-39B7E077C04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5980" y="6488668"/>
            <a:ext cx="1676400" cy="369332"/>
          </a:xfrm>
          <a:prstGeom prst="rect">
            <a:avLst/>
          </a:prstGeom>
          <a:noFill/>
        </p:spPr>
        <p:txBody>
          <a:bodyPr wrap="square" rtlCol="0">
            <a:spAutoFit/>
          </a:bodyPr>
          <a:lstStyle/>
          <a:p>
            <a:r>
              <a:rPr lang="en-US" dirty="0">
                <a:solidFill>
                  <a:schemeClr val="bg1"/>
                </a:solidFill>
              </a:rPr>
              <a:t>Alma 40:2</a:t>
            </a:r>
          </a:p>
        </p:txBody>
      </p:sp>
      <p:sp>
        <p:nvSpPr>
          <p:cNvPr id="7" name="TextBox 6"/>
          <p:cNvSpPr txBox="1"/>
          <p:nvPr/>
        </p:nvSpPr>
        <p:spPr>
          <a:xfrm>
            <a:off x="308344" y="0"/>
            <a:ext cx="9902456"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Corruption--Incorruption</a:t>
            </a:r>
          </a:p>
        </p:txBody>
      </p:sp>
      <p:sp>
        <p:nvSpPr>
          <p:cNvPr id="11" name="TextBox 10"/>
          <p:cNvSpPr txBox="1"/>
          <p:nvPr/>
        </p:nvSpPr>
        <p:spPr>
          <a:xfrm>
            <a:off x="5715000" y="1600200"/>
            <a:ext cx="4648200" cy="2154436"/>
          </a:xfrm>
          <a:prstGeom prst="rect">
            <a:avLst/>
          </a:prstGeom>
          <a:noFill/>
        </p:spPr>
        <p:txBody>
          <a:bodyPr wrap="square" rtlCol="0">
            <a:spAutoFit/>
          </a:bodyPr>
          <a:lstStyle/>
          <a:p>
            <a:pPr fontAlgn="base"/>
            <a:r>
              <a:rPr lang="en-US" sz="2400" dirty="0">
                <a:solidFill>
                  <a:schemeClr val="bg1"/>
                </a:solidFill>
              </a:rPr>
              <a:t>The physical body, subject to disease and decay, does not become incorrupt—no longer subject to those conditions—until after Christ rises from the grave.</a:t>
            </a:r>
          </a:p>
          <a:p>
            <a:pPr fontAlgn="base"/>
            <a:r>
              <a:rPr lang="en-US" sz="1400" dirty="0">
                <a:solidFill>
                  <a:schemeClr val="bg1"/>
                </a:solidFill>
              </a:rPr>
              <a:t>JFM and RLM</a:t>
            </a:r>
          </a:p>
        </p:txBody>
      </p:sp>
      <p:sp>
        <p:nvSpPr>
          <p:cNvPr id="46" name="Freeform: Shape 45">
            <a:extLst>
              <a:ext uri="{FF2B5EF4-FFF2-40B4-BE49-F238E27FC236}">
                <a16:creationId xmlns:a16="http://schemas.microsoft.com/office/drawing/2014/main" id="{A8B25866-6D84-4C79-AA3D-92671F8BEF58}"/>
              </a:ext>
            </a:extLst>
          </p:cNvPr>
          <p:cNvSpPr/>
          <p:nvPr/>
        </p:nvSpPr>
        <p:spPr>
          <a:xfrm rot="18930933">
            <a:off x="1900717" y="2175653"/>
            <a:ext cx="2669890" cy="2689768"/>
          </a:xfrm>
          <a:custGeom>
            <a:avLst/>
            <a:gdLst>
              <a:gd name="connsiteX0" fmla="*/ 2523026 w 2669890"/>
              <a:gd name="connsiteY0" fmla="*/ 140535 h 2689768"/>
              <a:gd name="connsiteX1" fmla="*/ 2511692 w 2669890"/>
              <a:gd name="connsiteY1" fmla="*/ 877048 h 2689768"/>
              <a:gd name="connsiteX2" fmla="*/ 1945948 w 2669890"/>
              <a:gd name="connsiteY2" fmla="*/ 1010286 h 2689768"/>
              <a:gd name="connsiteX3" fmla="*/ 1927170 w 2669890"/>
              <a:gd name="connsiteY3" fmla="*/ 1000952 h 2689768"/>
              <a:gd name="connsiteX4" fmla="*/ 1842453 w 2669890"/>
              <a:gd name="connsiteY4" fmla="*/ 1087208 h 2689768"/>
              <a:gd name="connsiteX5" fmla="*/ 2117371 w 2669890"/>
              <a:gd name="connsiteY5" fmla="*/ 1357223 h 2689768"/>
              <a:gd name="connsiteX6" fmla="*/ 2118182 w 2669890"/>
              <a:gd name="connsiteY6" fmla="*/ 1447026 h 2689768"/>
              <a:gd name="connsiteX7" fmla="*/ 1940200 w 2669890"/>
              <a:gd name="connsiteY7" fmla="*/ 1628238 h 2689768"/>
              <a:gd name="connsiteX8" fmla="*/ 1850399 w 2669890"/>
              <a:gd name="connsiteY8" fmla="*/ 1629045 h 2689768"/>
              <a:gd name="connsiteX9" fmla="*/ 1575480 w 2669890"/>
              <a:gd name="connsiteY9" fmla="*/ 1359029 h 2689768"/>
              <a:gd name="connsiteX10" fmla="*/ 936742 w 2669890"/>
              <a:gd name="connsiteY10" fmla="*/ 2009368 h 2689768"/>
              <a:gd name="connsiteX11" fmla="*/ 947557 w 2669890"/>
              <a:gd name="connsiteY11" fmla="*/ 2035479 h 2689768"/>
              <a:gd name="connsiteX12" fmla="*/ 947557 w 2669890"/>
              <a:gd name="connsiteY12" fmla="*/ 2626267 h 2689768"/>
              <a:gd name="connsiteX13" fmla="*/ 884056 w 2669890"/>
              <a:gd name="connsiteY13" fmla="*/ 2689768 h 2689768"/>
              <a:gd name="connsiteX14" fmla="*/ 630058 w 2669890"/>
              <a:gd name="connsiteY14" fmla="*/ 2689768 h 2689768"/>
              <a:gd name="connsiteX15" fmla="*/ 566557 w 2669890"/>
              <a:gd name="connsiteY15" fmla="*/ 2626267 h 2689768"/>
              <a:gd name="connsiteX16" fmla="*/ 566557 w 2669890"/>
              <a:gd name="connsiteY16" fmla="*/ 2138365 h 2689768"/>
              <a:gd name="connsiteX17" fmla="*/ 91882 w 2669890"/>
              <a:gd name="connsiteY17" fmla="*/ 2180961 h 2689768"/>
              <a:gd name="connsiteX18" fmla="*/ 22960 w 2669890"/>
              <a:gd name="connsiteY18" fmla="*/ 2123389 h 2689768"/>
              <a:gd name="connsiteX19" fmla="*/ 258 w 2669890"/>
              <a:gd name="connsiteY19" fmla="*/ 1870408 h 2689768"/>
              <a:gd name="connsiteX20" fmla="*/ 57829 w 2669890"/>
              <a:gd name="connsiteY20" fmla="*/ 1801485 h 2689768"/>
              <a:gd name="connsiteX21" fmla="*/ 614390 w 2669890"/>
              <a:gd name="connsiteY21" fmla="*/ 1751541 h 2689768"/>
              <a:gd name="connsiteX22" fmla="*/ 646172 w 2669890"/>
              <a:gd name="connsiteY22" fmla="*/ 1761483 h 2689768"/>
              <a:gd name="connsiteX23" fmla="*/ 1303660 w 2669890"/>
              <a:gd name="connsiteY23" fmla="*/ 1092056 h 2689768"/>
              <a:gd name="connsiteX24" fmla="*/ 1034212 w 2669890"/>
              <a:gd name="connsiteY24" fmla="*/ 827416 h 2689768"/>
              <a:gd name="connsiteX25" fmla="*/ 1033404 w 2669890"/>
              <a:gd name="connsiteY25" fmla="*/ 737615 h 2689768"/>
              <a:gd name="connsiteX26" fmla="*/ 1211385 w 2669890"/>
              <a:gd name="connsiteY26" fmla="*/ 556403 h 2689768"/>
              <a:gd name="connsiteX27" fmla="*/ 1301185 w 2669890"/>
              <a:gd name="connsiteY27" fmla="*/ 555595 h 2689768"/>
              <a:gd name="connsiteX28" fmla="*/ 1570633 w 2669890"/>
              <a:gd name="connsiteY28" fmla="*/ 820236 h 2689768"/>
              <a:gd name="connsiteX29" fmla="*/ 1662085 w 2669890"/>
              <a:gd name="connsiteY29" fmla="*/ 727123 h 2689768"/>
              <a:gd name="connsiteX30" fmla="*/ 1636698 w 2669890"/>
              <a:gd name="connsiteY30" fmla="*/ 637620 h 2689768"/>
              <a:gd name="connsiteX31" fmla="*/ 1786836 w 2669890"/>
              <a:gd name="connsiteY31" fmla="*/ 165121 h 2689768"/>
              <a:gd name="connsiteX32" fmla="*/ 2523026 w 2669890"/>
              <a:gd name="connsiteY32" fmla="*/ 140535 h 26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9890" h="2689768">
                <a:moveTo>
                  <a:pt x="2523026" y="140535"/>
                </a:moveTo>
                <a:cubicBezTo>
                  <a:pt x="2723189" y="337129"/>
                  <a:pt x="2718115" y="666878"/>
                  <a:pt x="2511692" y="877048"/>
                </a:cubicBezTo>
                <a:cubicBezTo>
                  <a:pt x="2356874" y="1034677"/>
                  <a:pt x="2132769" y="1080276"/>
                  <a:pt x="1945948" y="1010286"/>
                </a:cubicBezTo>
                <a:lnTo>
                  <a:pt x="1927170" y="1000952"/>
                </a:lnTo>
                <a:lnTo>
                  <a:pt x="1842453" y="1087208"/>
                </a:lnTo>
                <a:lnTo>
                  <a:pt x="2117371" y="1357223"/>
                </a:lnTo>
                <a:cubicBezTo>
                  <a:pt x="2142394" y="1381800"/>
                  <a:pt x="2142756" y="1422004"/>
                  <a:pt x="2118182" y="1447026"/>
                </a:cubicBezTo>
                <a:lnTo>
                  <a:pt x="1940200" y="1628238"/>
                </a:lnTo>
                <a:cubicBezTo>
                  <a:pt x="1915627" y="1653259"/>
                  <a:pt x="1875421" y="1653620"/>
                  <a:pt x="1850399" y="1629045"/>
                </a:cubicBezTo>
                <a:lnTo>
                  <a:pt x="1575480" y="1359029"/>
                </a:lnTo>
                <a:lnTo>
                  <a:pt x="936742" y="2009368"/>
                </a:lnTo>
                <a:lnTo>
                  <a:pt x="947557" y="2035479"/>
                </a:lnTo>
                <a:lnTo>
                  <a:pt x="947557" y="2626267"/>
                </a:lnTo>
                <a:cubicBezTo>
                  <a:pt x="947557" y="2661338"/>
                  <a:pt x="919127" y="2689768"/>
                  <a:pt x="884056" y="2689768"/>
                </a:cubicBezTo>
                <a:lnTo>
                  <a:pt x="630058" y="2689768"/>
                </a:lnTo>
                <a:cubicBezTo>
                  <a:pt x="594987" y="2689768"/>
                  <a:pt x="566557" y="2661338"/>
                  <a:pt x="566557" y="2626267"/>
                </a:cubicBezTo>
                <a:lnTo>
                  <a:pt x="566557" y="2138365"/>
                </a:lnTo>
                <a:lnTo>
                  <a:pt x="91882" y="2180961"/>
                </a:lnTo>
                <a:cubicBezTo>
                  <a:pt x="56952" y="2184095"/>
                  <a:pt x="26094" y="2158320"/>
                  <a:pt x="22960" y="2123389"/>
                </a:cubicBezTo>
                <a:lnTo>
                  <a:pt x="258" y="1870408"/>
                </a:lnTo>
                <a:cubicBezTo>
                  <a:pt x="-2877" y="1835477"/>
                  <a:pt x="22899" y="1804620"/>
                  <a:pt x="57829" y="1801485"/>
                </a:cubicBezTo>
                <a:lnTo>
                  <a:pt x="614390" y="1751541"/>
                </a:lnTo>
                <a:lnTo>
                  <a:pt x="646172" y="1761483"/>
                </a:lnTo>
                <a:lnTo>
                  <a:pt x="1303660" y="1092056"/>
                </a:lnTo>
                <a:lnTo>
                  <a:pt x="1034212" y="827416"/>
                </a:lnTo>
                <a:cubicBezTo>
                  <a:pt x="1009190" y="802841"/>
                  <a:pt x="1008829" y="762636"/>
                  <a:pt x="1033404" y="737615"/>
                </a:cubicBezTo>
                <a:lnTo>
                  <a:pt x="1211385" y="556403"/>
                </a:lnTo>
                <a:cubicBezTo>
                  <a:pt x="1235959" y="531381"/>
                  <a:pt x="1276163" y="531019"/>
                  <a:pt x="1301185" y="555595"/>
                </a:cubicBezTo>
                <a:lnTo>
                  <a:pt x="1570633" y="820236"/>
                </a:lnTo>
                <a:lnTo>
                  <a:pt x="1662085" y="727123"/>
                </a:lnTo>
                <a:lnTo>
                  <a:pt x="1636698" y="637620"/>
                </a:lnTo>
                <a:cubicBezTo>
                  <a:pt x="1607459" y="474545"/>
                  <a:pt x="1657822" y="296479"/>
                  <a:pt x="1786836" y="165121"/>
                </a:cubicBezTo>
                <a:cubicBezTo>
                  <a:pt x="1993260" y="-45050"/>
                  <a:pt x="2322862" y="-56058"/>
                  <a:pt x="2523026" y="140535"/>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075F14A2-F03D-4D1F-83B4-A18251D852BE}"/>
              </a:ext>
            </a:extLst>
          </p:cNvPr>
          <p:cNvSpPr/>
          <p:nvPr/>
        </p:nvSpPr>
        <p:spPr>
          <a:xfrm rot="19233497">
            <a:off x="3380138" y="2654975"/>
            <a:ext cx="2560297" cy="2813933"/>
          </a:xfrm>
          <a:custGeom>
            <a:avLst/>
            <a:gdLst>
              <a:gd name="connsiteX0" fmla="*/ 2380752 w 2560297"/>
              <a:gd name="connsiteY0" fmla="*/ 111390 h 2813933"/>
              <a:gd name="connsiteX1" fmla="*/ 2434201 w 2560297"/>
              <a:gd name="connsiteY1" fmla="*/ 846048 h 2813933"/>
              <a:gd name="connsiteX2" fmla="*/ 1882357 w 2560297"/>
              <a:gd name="connsiteY2" fmla="*/ 1028498 h 2813933"/>
              <a:gd name="connsiteX3" fmla="*/ 1847107 w 2560297"/>
              <a:gd name="connsiteY3" fmla="*/ 1014691 h 2813933"/>
              <a:gd name="connsiteX4" fmla="*/ 1785484 w 2560297"/>
              <a:gd name="connsiteY4" fmla="*/ 1125243 h 2813933"/>
              <a:gd name="connsiteX5" fmla="*/ 2094111 w 2560297"/>
              <a:gd name="connsiteY5" fmla="*/ 1379128 h 2813933"/>
              <a:gd name="connsiteX6" fmla="*/ 2102811 w 2560297"/>
              <a:gd name="connsiteY6" fmla="*/ 1468511 h 2813933"/>
              <a:gd name="connsiteX7" fmla="*/ 1941447 w 2560297"/>
              <a:gd name="connsiteY7" fmla="*/ 1664666 h 2813933"/>
              <a:gd name="connsiteX8" fmla="*/ 1852064 w 2560297"/>
              <a:gd name="connsiteY8" fmla="*/ 1673363 h 2813933"/>
              <a:gd name="connsiteX9" fmla="*/ 1596942 w 2560297"/>
              <a:gd name="connsiteY9" fmla="*/ 1463492 h 2813933"/>
              <a:gd name="connsiteX10" fmla="*/ 1003369 w 2560297"/>
              <a:gd name="connsiteY10" fmla="*/ 2528382 h 2813933"/>
              <a:gd name="connsiteX11" fmla="*/ 996025 w 2560297"/>
              <a:gd name="connsiteY11" fmla="*/ 2522341 h 2813933"/>
              <a:gd name="connsiteX12" fmla="*/ 996025 w 2560297"/>
              <a:gd name="connsiteY12" fmla="*/ 2750432 h 2813933"/>
              <a:gd name="connsiteX13" fmla="*/ 932524 w 2560297"/>
              <a:gd name="connsiteY13" fmla="*/ 2813933 h 2813933"/>
              <a:gd name="connsiteX14" fmla="*/ 678526 w 2560297"/>
              <a:gd name="connsiteY14" fmla="*/ 2813933 h 2813933"/>
              <a:gd name="connsiteX15" fmla="*/ 615025 w 2560297"/>
              <a:gd name="connsiteY15" fmla="*/ 2750432 h 2813933"/>
              <a:gd name="connsiteX16" fmla="*/ 615025 w 2560297"/>
              <a:gd name="connsiteY16" fmla="*/ 2253269 h 2813933"/>
              <a:gd name="connsiteX17" fmla="*/ 119575 w 2560297"/>
              <a:gd name="connsiteY17" fmla="*/ 2342152 h 2813933"/>
              <a:gd name="connsiteX18" fmla="*/ 45859 w 2560297"/>
              <a:gd name="connsiteY18" fmla="*/ 2290862 h 2813933"/>
              <a:gd name="connsiteX19" fmla="*/ 1008 w 2560297"/>
              <a:gd name="connsiteY19" fmla="*/ 2040854 h 2813933"/>
              <a:gd name="connsiteX20" fmla="*/ 52298 w 2560297"/>
              <a:gd name="connsiteY20" fmla="*/ 1967139 h 2813933"/>
              <a:gd name="connsiteX21" fmla="*/ 272988 w 2560297"/>
              <a:gd name="connsiteY21" fmla="*/ 1927547 h 2813933"/>
              <a:gd name="connsiteX22" fmla="*/ 238357 w 2560297"/>
              <a:gd name="connsiteY22" fmla="*/ 1899058 h 2813933"/>
              <a:gd name="connsiteX23" fmla="*/ 1168820 w 2560297"/>
              <a:gd name="connsiteY23" fmla="*/ 1111307 h 2813933"/>
              <a:gd name="connsiteX24" fmla="*/ 968574 w 2560297"/>
              <a:gd name="connsiteY24" fmla="*/ 946578 h 2813933"/>
              <a:gd name="connsiteX25" fmla="*/ 959875 w 2560297"/>
              <a:gd name="connsiteY25" fmla="*/ 857196 h 2813933"/>
              <a:gd name="connsiteX26" fmla="*/ 1121239 w 2560297"/>
              <a:gd name="connsiteY26" fmla="*/ 661041 h 2813933"/>
              <a:gd name="connsiteX27" fmla="*/ 1210622 w 2560297"/>
              <a:gd name="connsiteY27" fmla="*/ 652343 h 2813933"/>
              <a:gd name="connsiteX28" fmla="*/ 1464372 w 2560297"/>
              <a:gd name="connsiteY28" fmla="*/ 861086 h 2813933"/>
              <a:gd name="connsiteX29" fmla="*/ 1573635 w 2560297"/>
              <a:gd name="connsiteY29" fmla="*/ 768580 h 2813933"/>
              <a:gd name="connsiteX30" fmla="*/ 1541548 w 2560297"/>
              <a:gd name="connsiteY30" fmla="*/ 684457 h 2813933"/>
              <a:gd name="connsiteX31" fmla="*/ 1649573 w 2560297"/>
              <a:gd name="connsiteY31" fmla="*/ 200590 h 2813933"/>
              <a:gd name="connsiteX32" fmla="*/ 2380752 w 2560297"/>
              <a:gd name="connsiteY32" fmla="*/ 111390 h 2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60297" h="2813933">
                <a:moveTo>
                  <a:pt x="2380752" y="111390"/>
                </a:moveTo>
                <a:cubicBezTo>
                  <a:pt x="2597422" y="289628"/>
                  <a:pt x="2621351" y="618545"/>
                  <a:pt x="2434201" y="846048"/>
                </a:cubicBezTo>
                <a:cubicBezTo>
                  <a:pt x="2293838" y="1016675"/>
                  <a:pt x="2074609" y="1081796"/>
                  <a:pt x="1882357" y="1028498"/>
                </a:cubicBezTo>
                <a:lnTo>
                  <a:pt x="1847107" y="1014691"/>
                </a:lnTo>
                <a:lnTo>
                  <a:pt x="1785484" y="1125243"/>
                </a:lnTo>
                <a:lnTo>
                  <a:pt x="2094111" y="1379128"/>
                </a:lnTo>
                <a:cubicBezTo>
                  <a:pt x="2121196" y="1401409"/>
                  <a:pt x="2125091" y="1441426"/>
                  <a:pt x="2102811" y="1468511"/>
                </a:cubicBezTo>
                <a:lnTo>
                  <a:pt x="1941447" y="1664666"/>
                </a:lnTo>
                <a:cubicBezTo>
                  <a:pt x="1919167" y="1691750"/>
                  <a:pt x="1879149" y="1695643"/>
                  <a:pt x="1852064" y="1673363"/>
                </a:cubicBezTo>
                <a:lnTo>
                  <a:pt x="1596942" y="1463492"/>
                </a:lnTo>
                <a:lnTo>
                  <a:pt x="1003369" y="2528382"/>
                </a:lnTo>
                <a:lnTo>
                  <a:pt x="996025" y="2522341"/>
                </a:lnTo>
                <a:lnTo>
                  <a:pt x="996025" y="2750432"/>
                </a:lnTo>
                <a:cubicBezTo>
                  <a:pt x="996025" y="2785503"/>
                  <a:pt x="967595" y="2813933"/>
                  <a:pt x="932524" y="2813933"/>
                </a:cubicBezTo>
                <a:lnTo>
                  <a:pt x="678526" y="2813933"/>
                </a:lnTo>
                <a:cubicBezTo>
                  <a:pt x="643455" y="2813933"/>
                  <a:pt x="615025" y="2785503"/>
                  <a:pt x="615025" y="2750432"/>
                </a:cubicBezTo>
                <a:lnTo>
                  <a:pt x="615025" y="2253269"/>
                </a:lnTo>
                <a:lnTo>
                  <a:pt x="119575" y="2342152"/>
                </a:lnTo>
                <a:cubicBezTo>
                  <a:pt x="85055" y="2348344"/>
                  <a:pt x="52051" y="2325381"/>
                  <a:pt x="45859" y="2290862"/>
                </a:cubicBezTo>
                <a:lnTo>
                  <a:pt x="1008" y="2040854"/>
                </a:lnTo>
                <a:cubicBezTo>
                  <a:pt x="-5185" y="2006334"/>
                  <a:pt x="17778" y="1973331"/>
                  <a:pt x="52298" y="1967139"/>
                </a:cubicBezTo>
                <a:lnTo>
                  <a:pt x="272988" y="1927547"/>
                </a:lnTo>
                <a:lnTo>
                  <a:pt x="238357" y="1899058"/>
                </a:lnTo>
                <a:lnTo>
                  <a:pt x="1168820" y="1111307"/>
                </a:lnTo>
                <a:lnTo>
                  <a:pt x="968574" y="946578"/>
                </a:lnTo>
                <a:cubicBezTo>
                  <a:pt x="941490" y="924298"/>
                  <a:pt x="937596" y="884281"/>
                  <a:pt x="959875" y="857196"/>
                </a:cubicBezTo>
                <a:lnTo>
                  <a:pt x="1121239" y="661041"/>
                </a:lnTo>
                <a:cubicBezTo>
                  <a:pt x="1143519" y="633956"/>
                  <a:pt x="1183536" y="630062"/>
                  <a:pt x="1210622" y="652343"/>
                </a:cubicBezTo>
                <a:lnTo>
                  <a:pt x="1464372" y="861086"/>
                </a:lnTo>
                <a:lnTo>
                  <a:pt x="1573635" y="768580"/>
                </a:lnTo>
                <a:lnTo>
                  <a:pt x="1541548" y="684457"/>
                </a:lnTo>
                <a:cubicBezTo>
                  <a:pt x="1498088" y="524583"/>
                  <a:pt x="1532604" y="342779"/>
                  <a:pt x="1649573" y="200590"/>
                </a:cubicBezTo>
                <a:cubicBezTo>
                  <a:pt x="1836724" y="-26912"/>
                  <a:pt x="2164083" y="-66849"/>
                  <a:pt x="2380752" y="111390"/>
                </a:cubicBezTo>
                <a:close/>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p:cNvGrpSpPr/>
          <p:nvPr/>
        </p:nvGrpSpPr>
        <p:grpSpPr>
          <a:xfrm rot="17781318">
            <a:off x="2995749" y="3124201"/>
            <a:ext cx="603738" cy="381000"/>
            <a:chOff x="1143000" y="990600"/>
            <a:chExt cx="4267200" cy="2971800"/>
          </a:xfrm>
        </p:grpSpPr>
        <p:sp>
          <p:nvSpPr>
            <p:cNvPr id="25" name="Oval 24"/>
            <p:cNvSpPr/>
            <p:nvPr/>
          </p:nvSpPr>
          <p:spPr>
            <a:xfrm>
              <a:off x="11430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52600" y="18288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590800" y="9906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048000" y="19050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148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19200" y="32004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38400" y="29718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28956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876800" y="22860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958465">
            <a:off x="4445875" y="3727141"/>
            <a:ext cx="603738" cy="381000"/>
            <a:chOff x="1143000" y="990600"/>
            <a:chExt cx="4267200" cy="2971800"/>
          </a:xfrm>
        </p:grpSpPr>
        <p:sp>
          <p:nvSpPr>
            <p:cNvPr id="35" name="Oval 34"/>
            <p:cNvSpPr/>
            <p:nvPr/>
          </p:nvSpPr>
          <p:spPr>
            <a:xfrm>
              <a:off x="11430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52600" y="18288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9906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8000" y="19050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148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19200" y="32004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438400" y="29718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00400" y="28956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76800" y="2286000"/>
              <a:ext cx="5334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26BE03D-E2B1-4B3A-8E6F-3A99E6A8C2D5}"/>
              </a:ext>
            </a:extLst>
          </p:cNvPr>
          <p:cNvPicPr>
            <a:picLocks noChangeAspect="1"/>
          </p:cNvPicPr>
          <p:nvPr/>
        </p:nvPicPr>
        <p:blipFill rotWithShape="1">
          <a:blip r:embed="rId4">
            <a:extLst>
              <a:ext uri="{28A0092B-C50C-407E-A947-70E740481C1C}">
                <a14:useLocalDpi xmlns:a14="http://schemas.microsoft.com/office/drawing/2010/main" val="0"/>
              </a:ext>
            </a:extLst>
          </a:blip>
          <a:srcRect l="-1" t="3030" r="3070" b="10359"/>
          <a:stretch/>
        </p:blipFill>
        <p:spPr>
          <a:xfrm>
            <a:off x="10502019" y="135802"/>
            <a:ext cx="1457609" cy="951261"/>
          </a:xfrm>
          <a:prstGeom prst="rect">
            <a:avLst/>
          </a:prstGeom>
        </p:spPr>
      </p:pic>
    </p:spTree>
    <p:extLst>
      <p:ext uri="{BB962C8B-B14F-4D97-AF65-F5344CB8AC3E}">
        <p14:creationId xmlns:p14="http://schemas.microsoft.com/office/powerpoint/2010/main" val="266945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D5400D0-9C8A-4CEC-8307-991CF6F48A1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06081"/>
            <a:ext cx="4508626" cy="369332"/>
          </a:xfrm>
          <a:prstGeom prst="rect">
            <a:avLst/>
          </a:prstGeom>
          <a:noFill/>
        </p:spPr>
        <p:txBody>
          <a:bodyPr wrap="square" rtlCol="0">
            <a:spAutoFit/>
          </a:bodyPr>
          <a:lstStyle/>
          <a:p>
            <a:r>
              <a:rPr lang="en-US" dirty="0">
                <a:solidFill>
                  <a:schemeClr val="bg1"/>
                </a:solidFill>
              </a:rPr>
              <a:t>Alma 40:1-5; 1 Corinthians 15:22</a:t>
            </a:r>
          </a:p>
        </p:txBody>
      </p:sp>
      <p:sp>
        <p:nvSpPr>
          <p:cNvPr id="6" name="TextBox 5"/>
          <p:cNvSpPr txBox="1"/>
          <p:nvPr/>
        </p:nvSpPr>
        <p:spPr>
          <a:xfrm>
            <a:off x="1904999" y="381001"/>
            <a:ext cx="6270279" cy="4524315"/>
          </a:xfrm>
          <a:prstGeom prst="rect">
            <a:avLst/>
          </a:prstGeom>
          <a:noFill/>
        </p:spPr>
        <p:txBody>
          <a:bodyPr wrap="square" rtlCol="0">
            <a:spAutoFit/>
          </a:bodyPr>
          <a:lstStyle/>
          <a:p>
            <a:pPr fontAlgn="base"/>
            <a:r>
              <a:rPr lang="en-US" sz="2400" dirty="0">
                <a:solidFill>
                  <a:schemeClr val="bg1"/>
                </a:solidFill>
              </a:rPr>
              <a:t>“Every living being will be resurrected. </a:t>
            </a:r>
            <a:r>
              <a:rPr lang="en-US" sz="2400" i="1" dirty="0">
                <a:solidFill>
                  <a:srgbClr val="FFFF00"/>
                </a:solidFill>
              </a:rPr>
              <a:t>‘As Adam all die, even so in Christ shall all be made alive.’</a:t>
            </a:r>
          </a:p>
          <a:p>
            <a:pPr fontAlgn="base"/>
            <a:endParaRPr lang="en-US" sz="2400" i="1" dirty="0">
              <a:solidFill>
                <a:srgbClr val="FFFF00"/>
              </a:solidFill>
            </a:endParaRPr>
          </a:p>
          <a:p>
            <a:pPr fontAlgn="base"/>
            <a:r>
              <a:rPr lang="en-US" sz="2400" dirty="0">
                <a:solidFill>
                  <a:schemeClr val="bg1"/>
                </a:solidFill>
              </a:rPr>
              <a:t>Those who live and die before the millennial era, all in their proper order, will have their bodies and spirits reunited in resurrected immortality. </a:t>
            </a:r>
          </a:p>
          <a:p>
            <a:pPr fontAlgn="base"/>
            <a:endParaRPr lang="en-US" sz="2400" dirty="0">
              <a:solidFill>
                <a:schemeClr val="bg1"/>
              </a:solidFill>
            </a:endParaRPr>
          </a:p>
          <a:p>
            <a:pPr fontAlgn="base"/>
            <a:r>
              <a:rPr lang="en-US" sz="2400" dirty="0">
                <a:solidFill>
                  <a:schemeClr val="bg1"/>
                </a:solidFill>
              </a:rPr>
              <a:t>The righteous who live after the Second Coming shall be changed from mortality to immortality in the twinkling of an eye, their bodies and spirits being united inseparably.”</a:t>
            </a:r>
          </a:p>
          <a:p>
            <a:pPr fontAlgn="base"/>
            <a:r>
              <a:rPr lang="en-US" sz="2400" dirty="0">
                <a:solidFill>
                  <a:schemeClr val="bg1"/>
                </a:solidFill>
              </a:rPr>
              <a:t>Bruce R. McConkie</a:t>
            </a:r>
          </a:p>
        </p:txBody>
      </p:sp>
      <p:pic>
        <p:nvPicPr>
          <p:cNvPr id="8" name="Picture 7" descr="bruce R. McConkie.jpg"/>
          <p:cNvPicPr>
            <a:picLocks noChangeAspect="1"/>
          </p:cNvPicPr>
          <p:nvPr/>
        </p:nvPicPr>
        <p:blipFill>
          <a:blip r:embed="rId4" cstate="print"/>
          <a:stretch>
            <a:fillRect/>
          </a:stretch>
        </p:blipFill>
        <p:spPr>
          <a:xfrm>
            <a:off x="348558" y="241426"/>
            <a:ext cx="949128" cy="1324824"/>
          </a:xfrm>
          <a:prstGeom prst="rect">
            <a:avLst/>
          </a:prstGeom>
        </p:spPr>
      </p:pic>
      <p:grpSp>
        <p:nvGrpSpPr>
          <p:cNvPr id="23" name="Group 22"/>
          <p:cNvGrpSpPr/>
          <p:nvPr/>
        </p:nvGrpSpPr>
        <p:grpSpPr>
          <a:xfrm>
            <a:off x="8517049" y="1597183"/>
            <a:ext cx="2718817" cy="3699315"/>
            <a:chOff x="5562600" y="990600"/>
            <a:chExt cx="2718817" cy="3699315"/>
          </a:xfrm>
        </p:grpSpPr>
        <p:grpSp>
          <p:nvGrpSpPr>
            <p:cNvPr id="10" name="Group 15"/>
            <p:cNvGrpSpPr/>
            <p:nvPr/>
          </p:nvGrpSpPr>
          <p:grpSpPr>
            <a:xfrm>
              <a:off x="5562600" y="990600"/>
              <a:ext cx="1271017" cy="3165915"/>
              <a:chOff x="5891782" y="1905000"/>
              <a:chExt cx="1271017" cy="3165915"/>
            </a:xfrm>
          </p:grpSpPr>
          <p:sp>
            <p:nvSpPr>
              <p:cNvPr id="18" name="Oval 17"/>
              <p:cNvSpPr/>
              <p:nvPr/>
            </p:nvSpPr>
            <p:spPr>
              <a:xfrm>
                <a:off x="6019800" y="19050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44184" y="43851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7010400" y="1524000"/>
              <a:ext cx="1271017" cy="3165915"/>
              <a:chOff x="7162800" y="1828800"/>
              <a:chExt cx="1271017" cy="3165915"/>
            </a:xfrm>
          </p:grpSpPr>
          <p:sp>
            <p:nvSpPr>
              <p:cNvPr id="13" name="Oval 12"/>
              <p:cNvSpPr/>
              <p:nvPr/>
            </p:nvSpPr>
            <p:spPr>
              <a:xfrm>
                <a:off x="7290818" y="1828800"/>
                <a:ext cx="10160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656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D48D9-18DA-472E-83F0-B936BCF685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766" y="6488668"/>
            <a:ext cx="1676400" cy="369332"/>
          </a:xfrm>
          <a:prstGeom prst="rect">
            <a:avLst/>
          </a:prstGeom>
          <a:noFill/>
        </p:spPr>
        <p:txBody>
          <a:bodyPr wrap="square" rtlCol="0">
            <a:spAutoFit/>
          </a:bodyPr>
          <a:lstStyle/>
          <a:p>
            <a:r>
              <a:rPr lang="en-US" dirty="0">
                <a:solidFill>
                  <a:schemeClr val="bg1"/>
                </a:solidFill>
              </a:rPr>
              <a:t>Alma 40:12</a:t>
            </a:r>
          </a:p>
        </p:txBody>
      </p:sp>
      <p:sp>
        <p:nvSpPr>
          <p:cNvPr id="6" name="TextBox 5"/>
          <p:cNvSpPr txBox="1"/>
          <p:nvPr/>
        </p:nvSpPr>
        <p:spPr>
          <a:xfrm>
            <a:off x="1868787" y="838956"/>
            <a:ext cx="8382000" cy="830997"/>
          </a:xfrm>
          <a:prstGeom prst="rect">
            <a:avLst/>
          </a:prstGeom>
          <a:noFill/>
        </p:spPr>
        <p:txBody>
          <a:bodyPr wrap="square" rtlCol="0">
            <a:spAutoFit/>
          </a:bodyPr>
          <a:lstStyle/>
          <a:p>
            <a:pPr algn="ctr" fontAlgn="base"/>
            <a:r>
              <a:rPr lang="en-US" sz="2400" dirty="0">
                <a:solidFill>
                  <a:schemeClr val="bg1"/>
                </a:solidFill>
              </a:rPr>
              <a:t> Where will we go when we die? </a:t>
            </a:r>
          </a:p>
          <a:p>
            <a:pPr algn="ctr" fontAlgn="base"/>
            <a:r>
              <a:rPr lang="en-US" sz="2400" dirty="0">
                <a:solidFill>
                  <a:schemeClr val="bg1"/>
                </a:solidFill>
              </a:rPr>
              <a:t>What is it like there?</a:t>
            </a:r>
          </a:p>
        </p:txBody>
      </p:sp>
      <p:sp>
        <p:nvSpPr>
          <p:cNvPr id="7" name="TextBox 6"/>
          <p:cNvSpPr txBox="1"/>
          <p:nvPr/>
        </p:nvSpPr>
        <p:spPr>
          <a:xfrm>
            <a:off x="1828800" y="0"/>
            <a:ext cx="838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Life After Death</a:t>
            </a:r>
          </a:p>
        </p:txBody>
      </p:sp>
      <p:sp>
        <p:nvSpPr>
          <p:cNvPr id="8" name="TextBox 7"/>
          <p:cNvSpPr txBox="1"/>
          <p:nvPr/>
        </p:nvSpPr>
        <p:spPr>
          <a:xfrm>
            <a:off x="497941" y="2084560"/>
            <a:ext cx="5674259" cy="3046988"/>
          </a:xfrm>
          <a:prstGeom prst="rect">
            <a:avLst/>
          </a:prstGeom>
          <a:noFill/>
        </p:spPr>
        <p:txBody>
          <a:bodyPr wrap="square" rtlCol="0">
            <a:spAutoFit/>
          </a:bodyPr>
          <a:lstStyle/>
          <a:p>
            <a:pPr fontAlgn="base"/>
            <a:r>
              <a:rPr lang="en-US" sz="2400" dirty="0">
                <a:solidFill>
                  <a:schemeClr val="bg1"/>
                </a:solidFill>
              </a:rPr>
              <a:t>“All spirits of men after death return to the spirit world…</a:t>
            </a:r>
          </a:p>
          <a:p>
            <a:pPr fontAlgn="base"/>
            <a:endParaRPr lang="en-US" sz="2400" dirty="0">
              <a:solidFill>
                <a:schemeClr val="bg1"/>
              </a:solidFill>
            </a:endParaRPr>
          </a:p>
          <a:p>
            <a:pPr fontAlgn="base"/>
            <a:r>
              <a:rPr lang="en-US" sz="2400" dirty="0">
                <a:solidFill>
                  <a:schemeClr val="bg1"/>
                </a:solidFill>
              </a:rPr>
              <a:t>The righteous--</a:t>
            </a:r>
            <a:r>
              <a:rPr lang="en-US" sz="2400" i="1" dirty="0">
                <a:solidFill>
                  <a:schemeClr val="bg1"/>
                </a:solidFill>
              </a:rPr>
              <a:t>meaning those who have been baptized and who have been faithfu</a:t>
            </a:r>
            <a:r>
              <a:rPr lang="en-US" sz="2400" dirty="0">
                <a:solidFill>
                  <a:schemeClr val="bg1"/>
                </a:solidFill>
              </a:rPr>
              <a:t>l—are gathered in one part and all the others in another part of the spirit world.”</a:t>
            </a:r>
          </a:p>
          <a:p>
            <a:pPr fontAlgn="base"/>
            <a:r>
              <a:rPr lang="en-US" sz="2400" dirty="0">
                <a:solidFill>
                  <a:schemeClr val="bg1"/>
                </a:solidFill>
              </a:rPr>
              <a:t>Joseph Fielding Smith</a:t>
            </a:r>
          </a:p>
        </p:txBody>
      </p:sp>
      <p:sp>
        <p:nvSpPr>
          <p:cNvPr id="9" name="TextBox 8"/>
          <p:cNvSpPr txBox="1"/>
          <p:nvPr/>
        </p:nvSpPr>
        <p:spPr>
          <a:xfrm>
            <a:off x="6324600" y="4648201"/>
            <a:ext cx="4343400" cy="2062103"/>
          </a:xfrm>
          <a:prstGeom prst="rect">
            <a:avLst/>
          </a:prstGeom>
          <a:noFill/>
        </p:spPr>
        <p:txBody>
          <a:bodyPr wrap="square" rtlCol="0">
            <a:spAutoFit/>
          </a:bodyPr>
          <a:lstStyle/>
          <a:p>
            <a:pPr algn="ctr" fontAlgn="base"/>
            <a:r>
              <a:rPr lang="en-US" sz="3200" dirty="0">
                <a:solidFill>
                  <a:srgbClr val="FFFF00"/>
                </a:solidFill>
              </a:rPr>
              <a:t>The faithful</a:t>
            </a:r>
          </a:p>
          <a:p>
            <a:pPr fontAlgn="base"/>
            <a:endParaRPr lang="en-US" sz="2400" dirty="0">
              <a:solidFill>
                <a:srgbClr val="FFFF00"/>
              </a:solidFill>
            </a:endParaRPr>
          </a:p>
          <a:p>
            <a:pPr algn="ctr" fontAlgn="base"/>
            <a:r>
              <a:rPr lang="en-US" sz="2400" dirty="0">
                <a:solidFill>
                  <a:srgbClr val="FFFF00"/>
                </a:solidFill>
              </a:rPr>
              <a:t>Received into paradise—a state of Happiness, Rest, and Peace</a:t>
            </a:r>
          </a:p>
          <a:p>
            <a:pPr fontAlgn="base"/>
            <a:endParaRPr lang="en-US" sz="2400" dirty="0">
              <a:solidFill>
                <a:srgbClr val="FFFF00"/>
              </a:solidFill>
            </a:endParaRPr>
          </a:p>
        </p:txBody>
      </p:sp>
      <p:pic>
        <p:nvPicPr>
          <p:cNvPr id="3" name="Picture 2">
            <a:extLst>
              <a:ext uri="{FF2B5EF4-FFF2-40B4-BE49-F238E27FC236}">
                <a16:creationId xmlns:a16="http://schemas.microsoft.com/office/drawing/2014/main" id="{F006A26D-B999-44F3-A8F7-81840467A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88" y="1721714"/>
            <a:ext cx="4515554" cy="2977035"/>
          </a:xfrm>
          <a:prstGeom prst="rect">
            <a:avLst/>
          </a:prstGeom>
        </p:spPr>
      </p:pic>
      <p:pic>
        <p:nvPicPr>
          <p:cNvPr id="12" name="Picture 11">
            <a:extLst>
              <a:ext uri="{FF2B5EF4-FFF2-40B4-BE49-F238E27FC236}">
                <a16:creationId xmlns:a16="http://schemas.microsoft.com/office/drawing/2014/main" id="{D26B2B60-4631-4B1E-BFA5-37BB7FA97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1648" y="151874"/>
            <a:ext cx="1022335" cy="1323740"/>
          </a:xfrm>
          <a:prstGeom prst="rect">
            <a:avLst/>
          </a:prstGeom>
        </p:spPr>
      </p:pic>
    </p:spTree>
    <p:extLst>
      <p:ext uri="{BB962C8B-B14F-4D97-AF65-F5344CB8AC3E}">
        <p14:creationId xmlns:p14="http://schemas.microsoft.com/office/powerpoint/2010/main" val="28709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5D259-D596-46C8-BD80-24DBEBFBD71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3525" y="6488668"/>
            <a:ext cx="1676400" cy="369332"/>
          </a:xfrm>
          <a:prstGeom prst="rect">
            <a:avLst/>
          </a:prstGeom>
          <a:noFill/>
        </p:spPr>
        <p:txBody>
          <a:bodyPr wrap="square" rtlCol="0">
            <a:spAutoFit/>
          </a:bodyPr>
          <a:lstStyle/>
          <a:p>
            <a:r>
              <a:rPr lang="en-US" dirty="0">
                <a:solidFill>
                  <a:schemeClr val="bg1"/>
                </a:solidFill>
              </a:rPr>
              <a:t>Alma 40:11-15</a:t>
            </a:r>
          </a:p>
        </p:txBody>
      </p:sp>
      <p:sp>
        <p:nvSpPr>
          <p:cNvPr id="8" name="TextBox 7"/>
          <p:cNvSpPr txBox="1"/>
          <p:nvPr/>
        </p:nvSpPr>
        <p:spPr>
          <a:xfrm>
            <a:off x="2674543" y="251636"/>
            <a:ext cx="6777273" cy="6370975"/>
          </a:xfrm>
          <a:prstGeom prst="rect">
            <a:avLst/>
          </a:prstGeom>
          <a:noFill/>
        </p:spPr>
        <p:txBody>
          <a:bodyPr wrap="square" rtlCol="0">
            <a:spAutoFit/>
          </a:bodyPr>
          <a:lstStyle/>
          <a:p>
            <a:pPr fontAlgn="base"/>
            <a:r>
              <a:rPr lang="en-US" sz="2400" dirty="0">
                <a:solidFill>
                  <a:schemeClr val="bg1"/>
                </a:solidFill>
              </a:rPr>
              <a:t>“When our spirits leave these bodies, will they be happy? Not perfectly so.</a:t>
            </a:r>
          </a:p>
          <a:p>
            <a:pPr fontAlgn="base"/>
            <a:endParaRPr lang="en-US" sz="2400" dirty="0">
              <a:solidFill>
                <a:schemeClr val="bg1"/>
              </a:solidFill>
            </a:endParaRPr>
          </a:p>
          <a:p>
            <a:pPr fontAlgn="base"/>
            <a:r>
              <a:rPr lang="en-US" sz="2400" dirty="0">
                <a:solidFill>
                  <a:schemeClr val="bg1"/>
                </a:solidFill>
              </a:rPr>
              <a:t>Why? Because the spirit is absent from the body; it cannot be perfectly happy while a part of the man is lying in the earth. </a:t>
            </a:r>
          </a:p>
          <a:p>
            <a:pPr fontAlgn="base"/>
            <a:endParaRPr lang="en-US" sz="2400" dirty="0">
              <a:solidFill>
                <a:schemeClr val="bg1"/>
              </a:solidFill>
            </a:endParaRPr>
          </a:p>
          <a:p>
            <a:pPr fontAlgn="base"/>
            <a:r>
              <a:rPr lang="en-US" sz="2400" dirty="0">
                <a:solidFill>
                  <a:schemeClr val="bg1"/>
                </a:solidFill>
              </a:rPr>
              <a:t>How can the happiness be complete when only part of the redemption is accomplished?</a:t>
            </a:r>
          </a:p>
          <a:p>
            <a:pPr fontAlgn="base"/>
            <a:endParaRPr lang="en-US" sz="2400" dirty="0">
              <a:solidFill>
                <a:schemeClr val="bg1"/>
              </a:solidFill>
            </a:endParaRPr>
          </a:p>
          <a:p>
            <a:pPr fontAlgn="base"/>
            <a:r>
              <a:rPr lang="en-US" sz="2400" dirty="0">
                <a:solidFill>
                  <a:schemeClr val="bg1"/>
                </a:solidFill>
              </a:rPr>
              <a:t>You cannot be perfectly happy until you get to a new house… </a:t>
            </a:r>
          </a:p>
          <a:p>
            <a:pPr fontAlgn="base"/>
            <a:endParaRPr lang="en-US" sz="2400" dirty="0">
              <a:solidFill>
                <a:schemeClr val="bg1"/>
              </a:solidFill>
            </a:endParaRPr>
          </a:p>
          <a:p>
            <a:pPr fontAlgn="base"/>
            <a:r>
              <a:rPr lang="en-US" sz="2400" dirty="0">
                <a:solidFill>
                  <a:schemeClr val="bg1"/>
                </a:solidFill>
              </a:rPr>
              <a:t>All the holy men that have lived in days of old, have looked forward to the resurrection of their bodies; for then their glory will be complete.”</a:t>
            </a:r>
          </a:p>
          <a:p>
            <a:pPr fontAlgn="base"/>
            <a:r>
              <a:rPr lang="en-US" sz="2400" dirty="0">
                <a:solidFill>
                  <a:schemeClr val="bg1"/>
                </a:solidFill>
              </a:rPr>
              <a:t>Elder Orson Pratt</a:t>
            </a:r>
          </a:p>
        </p:txBody>
      </p:sp>
      <p:pic>
        <p:nvPicPr>
          <p:cNvPr id="3" name="Picture 2">
            <a:extLst>
              <a:ext uri="{FF2B5EF4-FFF2-40B4-BE49-F238E27FC236}">
                <a16:creationId xmlns:a16="http://schemas.microsoft.com/office/drawing/2014/main" id="{F54F4B8C-02FA-4483-B96C-044B6EB9E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8892" y="290088"/>
            <a:ext cx="2095500" cy="2819400"/>
          </a:xfrm>
          <a:prstGeom prst="rect">
            <a:avLst/>
          </a:prstGeom>
        </p:spPr>
      </p:pic>
    </p:spTree>
    <p:extLst>
      <p:ext uri="{BB962C8B-B14F-4D97-AF65-F5344CB8AC3E}">
        <p14:creationId xmlns:p14="http://schemas.microsoft.com/office/powerpoint/2010/main" val="10668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2197</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 Light</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19</cp:revision>
  <dcterms:created xsi:type="dcterms:W3CDTF">2017-09-18T13:44:35Z</dcterms:created>
  <dcterms:modified xsi:type="dcterms:W3CDTF">2020-06-16T16:44:39Z</dcterms:modified>
</cp:coreProperties>
</file>