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Lst>
  <p:sldSz cx="12192000" cy="6858000"/>
  <p:notesSz cx="6858000" cy="9144000"/>
  <p:embeddedFontLst>
    <p:embeddedFont>
      <p:font typeface="Baskerville Old Face" panose="02020602080505020303" pitchFamily="18"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empus Sans ITC" panose="04020404030D07020202" pitchFamily="8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DE7-82DF-47AF-8F4A-A2A5DFC00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360A5-7FC1-4D13-92C1-EBB09DE9B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2FF5D1-9060-4095-BB03-2C1908E1F7E2}"/>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A8C3E806-545D-4FC5-B002-8C4693F8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37B7F-D7B9-45B8-A8D8-428ACBB4DDFF}"/>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88846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8375-CF93-4E55-926B-0F05E7C5C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64FD-688E-46CC-B571-1A9406FDFE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9E00-9EF1-4200-824E-D75D1B3EEE6F}"/>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978391CC-F156-4695-B90E-4218A8F3F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162A4-9538-403A-BE33-9F103905E201}"/>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177201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029AD-6AC1-472E-89E0-D5711B33C2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20024-0B6E-4303-A9DE-64FF13E5E4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020D9-825E-47A5-884B-E5EF0C92B863}"/>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E64300F7-C582-4C62-8D1E-094925C26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8B168-E03C-472F-B11D-76E8D42518CE}"/>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229824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F760-ED5C-4796-B11F-A1352DE0C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CC0BE-25F1-4100-8951-2E95B7C6DB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7964F-0C2D-4B15-86B6-4140B8F4C578}"/>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F3373900-63A1-49DD-9D62-80C11BE9B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C18E7-2759-453C-AC69-638D0F77DA57}"/>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67891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3F4D-353E-4BC9-92AA-7A4DEEAB8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77312-AF94-4305-AC0F-E79A3F692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5F23D9-5D25-4756-B9A9-AAE3F4A057AD}"/>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6313B0AE-F2C8-4A23-8FCE-FC2AC9618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6DF6-66F6-47E0-A1BB-936747A01814}"/>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397689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ADD9-CA69-4269-A7D5-542EA72CF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88D83-CE00-4A0B-B186-1DF088721E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1F0A62-E01D-4E26-AF94-EF0682B236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7AB67C-40AC-4095-9C0D-50D54228F67E}"/>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6" name="Footer Placeholder 5">
            <a:extLst>
              <a:ext uri="{FF2B5EF4-FFF2-40B4-BE49-F238E27FC236}">
                <a16:creationId xmlns:a16="http://schemas.microsoft.com/office/drawing/2014/main" id="{C994CF3A-3A71-4545-92C0-0DE4C54CB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9887B-83F4-460E-AE30-C37682922B2B}"/>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213610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0B88-ABE1-45B0-8F3B-8BDFE6BE3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918008-FA5C-4FCD-9EA7-F787F310C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0F0C7C-739A-4C63-B47F-FDF06D9647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DE3CF6-1F35-442D-AF01-38D85D1BF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6F2169-7674-4C2E-A573-AD1247FC04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694A2D-2F47-4C91-9938-416EF2E8D19E}"/>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8" name="Footer Placeholder 7">
            <a:extLst>
              <a:ext uri="{FF2B5EF4-FFF2-40B4-BE49-F238E27FC236}">
                <a16:creationId xmlns:a16="http://schemas.microsoft.com/office/drawing/2014/main" id="{05D8BB2E-51E4-4668-832E-4E22ED1A7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1353B-7477-47CE-B15F-37A3AA852D9D}"/>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300580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D437-9617-4527-8DA3-55F6631D3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EDFBE7-8AAD-4D44-8626-5C86824258F7}"/>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4" name="Footer Placeholder 3">
            <a:extLst>
              <a:ext uri="{FF2B5EF4-FFF2-40B4-BE49-F238E27FC236}">
                <a16:creationId xmlns:a16="http://schemas.microsoft.com/office/drawing/2014/main" id="{EBD43579-2DD8-4D47-9989-2155168F58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9A7CA-82C6-4090-98A3-DED80DD291BD}"/>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29826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CDA1C-FC3E-4925-B7A1-0AA5280FC6AB}"/>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3" name="Footer Placeholder 2">
            <a:extLst>
              <a:ext uri="{FF2B5EF4-FFF2-40B4-BE49-F238E27FC236}">
                <a16:creationId xmlns:a16="http://schemas.microsoft.com/office/drawing/2014/main" id="{50CEFEE1-679B-4A98-AAC4-F86AAC73A8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9DA4E6-A440-46DA-AD13-1D25D61FCE9C}"/>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37830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17DF-CAA2-4C66-B2FE-BCD74EEAA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4790B-E5EC-46E5-944D-CA479064E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9070C-B514-47F6-B48D-9C4BE5D05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EA06D3-6D0D-4DE5-B952-48759E2C7BFA}"/>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6" name="Footer Placeholder 5">
            <a:extLst>
              <a:ext uri="{FF2B5EF4-FFF2-40B4-BE49-F238E27FC236}">
                <a16:creationId xmlns:a16="http://schemas.microsoft.com/office/drawing/2014/main" id="{0FD59429-73F8-44BF-A3F9-95920720E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3C151-F8D3-4D6E-BB3D-F4744FA5FC90}"/>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131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811D-D3FA-4C48-8C54-A0ECF47BD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30861-2C54-44B9-912D-18DCBBF82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C8CC3-2167-45B6-93D7-CA90FFF94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49556F-48BB-4B09-9768-0C24A9A40752}"/>
              </a:ext>
            </a:extLst>
          </p:cNvPr>
          <p:cNvSpPr>
            <a:spLocks noGrp="1"/>
          </p:cNvSpPr>
          <p:nvPr>
            <p:ph type="dt" sz="half" idx="10"/>
          </p:nvPr>
        </p:nvSpPr>
        <p:spPr/>
        <p:txBody>
          <a:bodyPr/>
          <a:lstStyle/>
          <a:p>
            <a:fld id="{054FF681-69EE-4F82-8243-5ACB441D0424}" type="datetimeFigureOut">
              <a:rPr lang="en-US" smtClean="0"/>
              <a:t>6/16/2020</a:t>
            </a:fld>
            <a:endParaRPr lang="en-US"/>
          </a:p>
        </p:txBody>
      </p:sp>
      <p:sp>
        <p:nvSpPr>
          <p:cNvPr id="6" name="Footer Placeholder 5">
            <a:extLst>
              <a:ext uri="{FF2B5EF4-FFF2-40B4-BE49-F238E27FC236}">
                <a16:creationId xmlns:a16="http://schemas.microsoft.com/office/drawing/2014/main" id="{5A4C9785-ABD9-4093-B6D1-6C39B0693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B2A41-172E-4E3B-A940-80B113E159A5}"/>
              </a:ext>
            </a:extLst>
          </p:cNvPr>
          <p:cNvSpPr>
            <a:spLocks noGrp="1"/>
          </p:cNvSpPr>
          <p:nvPr>
            <p:ph type="sldNum" sz="quarter" idx="12"/>
          </p:nvPr>
        </p:nvSpPr>
        <p:spPr/>
        <p:txBody>
          <a:bodyPr/>
          <a:lstStyle/>
          <a:p>
            <a:fld id="{D7C6F6BF-CA61-47FD-BD58-89AF84D7BD24}" type="slidenum">
              <a:rPr lang="en-US" smtClean="0"/>
              <a:t>‹#›</a:t>
            </a:fld>
            <a:endParaRPr lang="en-US"/>
          </a:p>
        </p:txBody>
      </p:sp>
    </p:spTree>
    <p:extLst>
      <p:ext uri="{BB962C8B-B14F-4D97-AF65-F5344CB8AC3E}">
        <p14:creationId xmlns:p14="http://schemas.microsoft.com/office/powerpoint/2010/main" val="235616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0D08-67F3-43FE-8468-4EE9DDCC2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FCBF6-9C69-433B-A92C-91F7DE940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970F-36E8-46BA-B933-6B818E620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FF681-69EE-4F82-8243-5ACB441D0424}" type="datetimeFigureOut">
              <a:rPr lang="en-US" smtClean="0"/>
              <a:t>6/16/2020</a:t>
            </a:fld>
            <a:endParaRPr lang="en-US"/>
          </a:p>
        </p:txBody>
      </p:sp>
      <p:sp>
        <p:nvSpPr>
          <p:cNvPr id="5" name="Footer Placeholder 4">
            <a:extLst>
              <a:ext uri="{FF2B5EF4-FFF2-40B4-BE49-F238E27FC236}">
                <a16:creationId xmlns:a16="http://schemas.microsoft.com/office/drawing/2014/main" id="{98E11126-96DE-410C-AC59-CCF34F2CD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9732A8-C44D-4464-B308-FA56B814E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6F6BF-CA61-47FD-BD58-89AF84D7BD24}" type="slidenum">
              <a:rPr lang="en-US" smtClean="0"/>
              <a:t>‹#›</a:t>
            </a:fld>
            <a:endParaRPr lang="en-US"/>
          </a:p>
        </p:txBody>
      </p:sp>
    </p:spTree>
    <p:extLst>
      <p:ext uri="{BB962C8B-B14F-4D97-AF65-F5344CB8AC3E}">
        <p14:creationId xmlns:p14="http://schemas.microsoft.com/office/powerpoint/2010/main" val="89817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a:extLst>
              <a:ext uri="{FF2B5EF4-FFF2-40B4-BE49-F238E27FC236}">
                <a16:creationId xmlns:a16="http://schemas.microsoft.com/office/drawing/2014/main" id="{0B087565-4854-46E7-A7D7-353C9E8C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873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B18E9EE9-F27A-4863-9645-A42DE08AA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01582"/>
            <a:ext cx="2438400" cy="369332"/>
          </a:xfrm>
          <a:prstGeom prst="rect">
            <a:avLst/>
          </a:prstGeom>
          <a:noFill/>
        </p:spPr>
        <p:txBody>
          <a:bodyPr wrap="square" rtlCol="0">
            <a:spAutoFit/>
          </a:bodyPr>
          <a:lstStyle/>
          <a:p>
            <a:r>
              <a:rPr lang="en-US" dirty="0">
                <a:solidFill>
                  <a:schemeClr val="bg1"/>
                </a:solidFill>
              </a:rPr>
              <a:t>Alma 42:6-12</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The Fall of Adam—All Men to Die</a:t>
            </a:r>
          </a:p>
        </p:txBody>
      </p:sp>
      <p:sp>
        <p:nvSpPr>
          <p:cNvPr id="46" name="TextBox 45"/>
          <p:cNvSpPr txBox="1"/>
          <p:nvPr/>
        </p:nvSpPr>
        <p:spPr>
          <a:xfrm>
            <a:off x="1752600" y="2667001"/>
            <a:ext cx="2971800" cy="1200329"/>
          </a:xfrm>
          <a:prstGeom prst="rect">
            <a:avLst/>
          </a:prstGeom>
          <a:noFill/>
        </p:spPr>
        <p:txBody>
          <a:bodyPr wrap="square" rtlCol="0">
            <a:spAutoFit/>
          </a:bodyPr>
          <a:lstStyle/>
          <a:p>
            <a:pPr algn="ctr"/>
            <a:r>
              <a:rPr lang="en-US" sz="3600" dirty="0">
                <a:solidFill>
                  <a:schemeClr val="bg1"/>
                </a:solidFill>
              </a:rPr>
              <a:t>The Fall of Adam</a:t>
            </a:r>
            <a:endParaRPr lang="en-US" sz="2000" dirty="0">
              <a:solidFill>
                <a:schemeClr val="bg1"/>
              </a:solidFill>
            </a:endParaRPr>
          </a:p>
        </p:txBody>
      </p:sp>
      <p:sp>
        <p:nvSpPr>
          <p:cNvPr id="47" name="TextBox 46"/>
          <p:cNvSpPr txBox="1"/>
          <p:nvPr/>
        </p:nvSpPr>
        <p:spPr>
          <a:xfrm>
            <a:off x="1905000" y="4572001"/>
            <a:ext cx="2971800" cy="1323439"/>
          </a:xfrm>
          <a:prstGeom prst="rect">
            <a:avLst/>
          </a:prstGeom>
          <a:noFill/>
        </p:spPr>
        <p:txBody>
          <a:bodyPr wrap="square" rtlCol="0">
            <a:spAutoFit/>
          </a:bodyPr>
          <a:lstStyle/>
          <a:p>
            <a:r>
              <a:rPr lang="en-US" sz="2000" dirty="0">
                <a:solidFill>
                  <a:schemeClr val="bg1"/>
                </a:solidFill>
              </a:rPr>
              <a:t>Brought all mankind into a fallen state in which they must experience physical death and spiritual death</a:t>
            </a:r>
          </a:p>
        </p:txBody>
      </p:sp>
      <p:sp>
        <p:nvSpPr>
          <p:cNvPr id="48" name="TextBox 47"/>
          <p:cNvSpPr txBox="1"/>
          <p:nvPr/>
        </p:nvSpPr>
        <p:spPr>
          <a:xfrm>
            <a:off x="8274627" y="4973782"/>
            <a:ext cx="3505200" cy="1631216"/>
          </a:xfrm>
          <a:prstGeom prst="rect">
            <a:avLst/>
          </a:prstGeom>
          <a:noFill/>
        </p:spPr>
        <p:txBody>
          <a:bodyPr wrap="square" rtlCol="0">
            <a:spAutoFit/>
          </a:bodyPr>
          <a:lstStyle/>
          <a:p>
            <a:r>
              <a:rPr lang="en-US" sz="2000" dirty="0">
                <a:solidFill>
                  <a:schemeClr val="bg1"/>
                </a:solidFill>
              </a:rPr>
              <a:t>There must be a way to be reclaimed from this fallen state; for all mankind would be miserable and cut off from God’s presence forever</a:t>
            </a:r>
          </a:p>
        </p:txBody>
      </p:sp>
      <p:grpSp>
        <p:nvGrpSpPr>
          <p:cNvPr id="9" name="Group 73"/>
          <p:cNvGrpSpPr/>
          <p:nvPr/>
        </p:nvGrpSpPr>
        <p:grpSpPr>
          <a:xfrm>
            <a:off x="2362200" y="914400"/>
            <a:ext cx="990600" cy="1524000"/>
            <a:chOff x="685800" y="914400"/>
            <a:chExt cx="990600" cy="1524000"/>
          </a:xfrm>
        </p:grpSpPr>
        <p:sp>
          <p:nvSpPr>
            <p:cNvPr id="69" name="Double Wave 68"/>
            <p:cNvSpPr/>
            <p:nvPr/>
          </p:nvSpPr>
          <p:spPr>
            <a:xfrm rot="16200000">
              <a:off x="762000" y="1828800"/>
              <a:ext cx="914400" cy="3048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685800" y="914400"/>
              <a:ext cx="990600" cy="9906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38200" y="12954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219200" y="1447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295400" y="1066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581400" y="2362200"/>
            <a:ext cx="5105400" cy="2057400"/>
            <a:chOff x="2057400" y="2362200"/>
            <a:chExt cx="5105400" cy="2057400"/>
          </a:xfrm>
        </p:grpSpPr>
        <p:grpSp>
          <p:nvGrpSpPr>
            <p:cNvPr id="8" name="Group 67"/>
            <p:cNvGrpSpPr/>
            <p:nvPr/>
          </p:nvGrpSpPr>
          <p:grpSpPr>
            <a:xfrm>
              <a:off x="3657600" y="2362200"/>
              <a:ext cx="1905000" cy="2057400"/>
              <a:chOff x="2514600" y="2057400"/>
              <a:chExt cx="1905000" cy="2057400"/>
            </a:xfrm>
          </p:grpSpPr>
          <p:cxnSp>
            <p:nvCxnSpPr>
              <p:cNvPr id="64" name="Straight Connector 63"/>
              <p:cNvCxnSpPr/>
              <p:nvPr/>
            </p:nvCxnSpPr>
            <p:spPr>
              <a:xfrm>
                <a:off x="2514600" y="2057400"/>
                <a:ext cx="0" cy="2057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514600" y="4114800"/>
                <a:ext cx="1905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19600" y="2057400"/>
                <a:ext cx="0" cy="2057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5562600" y="23622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57400" y="23622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7696200" y="914401"/>
            <a:ext cx="2971800" cy="646331"/>
          </a:xfrm>
          <a:prstGeom prst="rect">
            <a:avLst/>
          </a:prstGeom>
          <a:noFill/>
        </p:spPr>
        <p:txBody>
          <a:bodyPr wrap="square" rtlCol="0">
            <a:spAutoFit/>
          </a:bodyPr>
          <a:lstStyle/>
          <a:p>
            <a:pPr algn="ctr"/>
            <a:r>
              <a:rPr lang="en-US" sz="3600" dirty="0">
                <a:solidFill>
                  <a:schemeClr val="bg1"/>
                </a:solidFill>
              </a:rPr>
              <a:t>To Return</a:t>
            </a:r>
            <a:endParaRPr lang="en-US" sz="2000" dirty="0">
              <a:solidFill>
                <a:schemeClr val="bg1"/>
              </a:solidFill>
            </a:endParaRPr>
          </a:p>
        </p:txBody>
      </p:sp>
      <p:grpSp>
        <p:nvGrpSpPr>
          <p:cNvPr id="45" name="Group 44"/>
          <p:cNvGrpSpPr/>
          <p:nvPr/>
        </p:nvGrpSpPr>
        <p:grpSpPr>
          <a:xfrm>
            <a:off x="6400800" y="2362200"/>
            <a:ext cx="1143000" cy="2209800"/>
            <a:chOff x="6934200" y="1524000"/>
            <a:chExt cx="1143000" cy="2362200"/>
          </a:xfrm>
        </p:grpSpPr>
        <p:sp>
          <p:nvSpPr>
            <p:cNvPr id="49" name="Rounded Rectangle 48"/>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391401" y="457200"/>
            <a:ext cx="845549" cy="1935430"/>
            <a:chOff x="1161358" y="381000"/>
            <a:chExt cx="2496242" cy="5713803"/>
          </a:xfrm>
        </p:grpSpPr>
        <p:sp>
          <p:nvSpPr>
            <p:cNvPr id="84" name="Cloud 83"/>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2047407" y="1391587"/>
              <a:ext cx="685800"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Block Arc 100"/>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Block Arc 101"/>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loud 102"/>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61"/>
          <p:cNvGrpSpPr/>
          <p:nvPr/>
        </p:nvGrpSpPr>
        <p:grpSpPr>
          <a:xfrm>
            <a:off x="3581401" y="990600"/>
            <a:ext cx="1219200" cy="1371600"/>
            <a:chOff x="457200" y="838200"/>
            <a:chExt cx="1733721" cy="2086809"/>
          </a:xfrm>
        </p:grpSpPr>
        <p:grpSp>
          <p:nvGrpSpPr>
            <p:cNvPr id="3" name="Group 15"/>
            <p:cNvGrpSpPr/>
            <p:nvPr/>
          </p:nvGrpSpPr>
          <p:grpSpPr>
            <a:xfrm>
              <a:off x="457200" y="838200"/>
              <a:ext cx="819321" cy="2086809"/>
              <a:chOff x="5891782" y="1905000"/>
              <a:chExt cx="1271017" cy="3165915"/>
            </a:xfrm>
          </p:grpSpPr>
          <p:sp>
            <p:nvSpPr>
              <p:cNvPr id="57" name="Oval 56"/>
              <p:cNvSpPr/>
              <p:nvPr/>
            </p:nvSpPr>
            <p:spPr>
              <a:xfrm>
                <a:off x="6019800" y="19050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423263">
                <a:off x="6044184" y="43851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324600" y="2819400"/>
                <a:ext cx="381000" cy="1828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8657015">
                <a:off x="6600982" y="43508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5400000">
                <a:off x="6336791" y="27971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a:off x="1371600" y="838200"/>
              <a:ext cx="819321" cy="2086809"/>
              <a:chOff x="7162800" y="1828800"/>
              <a:chExt cx="1271017" cy="3165915"/>
            </a:xfrm>
          </p:grpSpPr>
          <p:sp>
            <p:nvSpPr>
              <p:cNvPr id="52" name="Oval 51"/>
              <p:cNvSpPr/>
              <p:nvPr/>
            </p:nvSpPr>
            <p:spPr>
              <a:xfrm>
                <a:off x="7290818" y="18288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2423263">
                <a:off x="7315202" y="43089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8657015">
                <a:off x="7872000" y="42746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400000">
                <a:off x="7607809" y="27209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7315200" y="2743200"/>
                <a:ext cx="990600" cy="1828800"/>
              </a:xfrm>
              <a:prstGeom prst="trapezoid">
                <a:avLst>
                  <a:gd name="adj" fmla="val 3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0432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33333E-6 -4.44444E-6 L 0.19166 0.52223 " pathEditMode="relative" rAng="0" ptsTypes="AA">
                                      <p:cBhvr>
                                        <p:cTn id="8" dur="2000" fill="hold"/>
                                        <p:tgtEl>
                                          <p:spTgt spid="2"/>
                                        </p:tgtEl>
                                        <p:attrNameLst>
                                          <p:attrName>ppt_x</p:attrName>
                                          <p:attrName>ppt_y</p:attrName>
                                        </p:attrNameLst>
                                      </p:cBhvr>
                                      <p:rCtr x="9600" y="261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BBA67D36-F665-460E-954A-F379BFB74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28800" y="3962401"/>
            <a:ext cx="2971800" cy="1200329"/>
          </a:xfrm>
          <a:prstGeom prst="rect">
            <a:avLst/>
          </a:prstGeom>
          <a:noFill/>
        </p:spPr>
        <p:txBody>
          <a:bodyPr wrap="square" rtlCol="0">
            <a:spAutoFit/>
          </a:bodyPr>
          <a:lstStyle/>
          <a:p>
            <a:pPr algn="ctr"/>
            <a:r>
              <a:rPr lang="en-US" sz="3600" dirty="0">
                <a:solidFill>
                  <a:schemeClr val="bg1"/>
                </a:solidFill>
              </a:rPr>
              <a:t>Disobedience</a:t>
            </a:r>
          </a:p>
          <a:p>
            <a:pPr algn="ctr"/>
            <a:r>
              <a:rPr lang="en-US" sz="3600" dirty="0">
                <a:solidFill>
                  <a:schemeClr val="bg1"/>
                </a:solidFill>
              </a:rPr>
              <a:t>or sin</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Being “Cut Off” from God’s Presence</a:t>
            </a:r>
          </a:p>
        </p:txBody>
      </p:sp>
      <p:grpSp>
        <p:nvGrpSpPr>
          <p:cNvPr id="2" name="Group 6"/>
          <p:cNvGrpSpPr/>
          <p:nvPr/>
        </p:nvGrpSpPr>
        <p:grpSpPr>
          <a:xfrm>
            <a:off x="2590801" y="685801"/>
            <a:ext cx="6587913" cy="5083387"/>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flipH="1">
              <a:off x="3799840" y="685800"/>
              <a:ext cx="601980" cy="4615180"/>
              <a:chOff x="4038600" y="0"/>
              <a:chExt cx="685800" cy="5867400"/>
            </a:xfrm>
          </p:grpSpPr>
          <p:sp>
            <p:nvSpPr>
              <p:cNvPr id="40" name="Isosceles Triangle 39"/>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flipH="1">
              <a:off x="5410200" y="1524000"/>
              <a:ext cx="1939713" cy="2431625"/>
              <a:chOff x="1066800" y="2258995"/>
              <a:chExt cx="2209800" cy="2770205"/>
            </a:xfrm>
          </p:grpSpPr>
          <p:sp>
            <p:nvSpPr>
              <p:cNvPr id="28" name="Oval 2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rot="1206892">
                <a:off x="1673878" y="2258995"/>
                <a:ext cx="240914" cy="2243809"/>
                <a:chOff x="1524000" y="685800"/>
                <a:chExt cx="990600" cy="6400800"/>
              </a:xfrm>
            </p:grpSpPr>
            <p:sp>
              <p:nvSpPr>
                <p:cNvPr id="24" name="Donut 2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48" name="TextBox 47"/>
          <p:cNvSpPr txBox="1"/>
          <p:nvPr/>
        </p:nvSpPr>
        <p:spPr>
          <a:xfrm>
            <a:off x="7239000" y="3962401"/>
            <a:ext cx="3429000" cy="1200329"/>
          </a:xfrm>
          <a:prstGeom prst="rect">
            <a:avLst/>
          </a:prstGeom>
          <a:noFill/>
        </p:spPr>
        <p:txBody>
          <a:bodyPr wrap="square" rtlCol="0">
            <a:spAutoFit/>
          </a:bodyPr>
          <a:lstStyle/>
          <a:p>
            <a:pPr algn="ctr"/>
            <a:r>
              <a:rPr lang="en-US" sz="3600" dirty="0">
                <a:solidFill>
                  <a:schemeClr val="bg1"/>
                </a:solidFill>
              </a:rPr>
              <a:t>Cut off from God’s Presence</a:t>
            </a:r>
          </a:p>
        </p:txBody>
      </p:sp>
      <p:sp>
        <p:nvSpPr>
          <p:cNvPr id="49" name="TextBox 48"/>
          <p:cNvSpPr txBox="1"/>
          <p:nvPr/>
        </p:nvSpPr>
        <p:spPr>
          <a:xfrm>
            <a:off x="1905000" y="5551716"/>
            <a:ext cx="8305800" cy="769441"/>
          </a:xfrm>
          <a:prstGeom prst="rect">
            <a:avLst/>
          </a:prstGeom>
          <a:noFill/>
        </p:spPr>
        <p:txBody>
          <a:bodyPr wrap="square" rtlCol="0">
            <a:spAutoFit/>
          </a:bodyPr>
          <a:lstStyle/>
          <a:p>
            <a:pPr algn="ctr"/>
            <a:r>
              <a:rPr lang="en-US" sz="4400" dirty="0">
                <a:solidFill>
                  <a:schemeClr val="bg1"/>
                </a:solidFill>
              </a:rPr>
              <a:t>Justice</a:t>
            </a:r>
          </a:p>
        </p:txBody>
      </p:sp>
      <p:sp>
        <p:nvSpPr>
          <p:cNvPr id="61" name="TextBox 60"/>
          <p:cNvSpPr txBox="1"/>
          <p:nvPr/>
        </p:nvSpPr>
        <p:spPr>
          <a:xfrm>
            <a:off x="76200" y="6488668"/>
            <a:ext cx="2438400" cy="369332"/>
          </a:xfrm>
          <a:prstGeom prst="rect">
            <a:avLst/>
          </a:prstGeom>
          <a:noFill/>
        </p:spPr>
        <p:txBody>
          <a:bodyPr wrap="square" rtlCol="0">
            <a:spAutoFit/>
          </a:bodyPr>
          <a:lstStyle/>
          <a:p>
            <a:r>
              <a:rPr lang="en-US" dirty="0">
                <a:solidFill>
                  <a:schemeClr val="bg1"/>
                </a:solidFill>
              </a:rPr>
              <a:t>Alma 42:11</a:t>
            </a:r>
          </a:p>
        </p:txBody>
      </p:sp>
      <p:grpSp>
        <p:nvGrpSpPr>
          <p:cNvPr id="68" name="Group 3">
            <a:extLst>
              <a:ext uri="{FF2B5EF4-FFF2-40B4-BE49-F238E27FC236}">
                <a16:creationId xmlns:a16="http://schemas.microsoft.com/office/drawing/2014/main" id="{F0977EE4-1E51-46DB-9FB6-53587FC615CA}"/>
              </a:ext>
            </a:extLst>
          </p:cNvPr>
          <p:cNvGrpSpPr/>
          <p:nvPr/>
        </p:nvGrpSpPr>
        <p:grpSpPr>
          <a:xfrm>
            <a:off x="4855028" y="2196985"/>
            <a:ext cx="2031972" cy="2301261"/>
            <a:chOff x="71718" y="1120588"/>
            <a:chExt cx="3070535" cy="4572000"/>
          </a:xfrm>
        </p:grpSpPr>
        <p:grpSp>
          <p:nvGrpSpPr>
            <p:cNvPr id="69" name="Group 13">
              <a:extLst>
                <a:ext uri="{FF2B5EF4-FFF2-40B4-BE49-F238E27FC236}">
                  <a16:creationId xmlns:a16="http://schemas.microsoft.com/office/drawing/2014/main" id="{CE086FD6-97C3-4316-B67C-C2E328FA0986}"/>
                </a:ext>
              </a:extLst>
            </p:cNvPr>
            <p:cNvGrpSpPr/>
            <p:nvPr/>
          </p:nvGrpSpPr>
          <p:grpSpPr>
            <a:xfrm>
              <a:off x="71718" y="1120588"/>
              <a:ext cx="3048000" cy="4572000"/>
              <a:chOff x="838200" y="1066800"/>
              <a:chExt cx="2438400" cy="3352800"/>
            </a:xfrm>
          </p:grpSpPr>
          <p:sp>
            <p:nvSpPr>
              <p:cNvPr id="71" name="Rounded Rectangle 61">
                <a:extLst>
                  <a:ext uri="{FF2B5EF4-FFF2-40B4-BE49-F238E27FC236}">
                    <a16:creationId xmlns:a16="http://schemas.microsoft.com/office/drawing/2014/main" id="{BEE8F5D1-F34F-4B8A-9E5B-E0802C5B7E3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2">
                <a:extLst>
                  <a:ext uri="{FF2B5EF4-FFF2-40B4-BE49-F238E27FC236}">
                    <a16:creationId xmlns:a16="http://schemas.microsoft.com/office/drawing/2014/main" id="{83C3F768-133A-47A8-8151-A3DF859A0EB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3">
                <a:extLst>
                  <a:ext uri="{FF2B5EF4-FFF2-40B4-BE49-F238E27FC236}">
                    <a16:creationId xmlns:a16="http://schemas.microsoft.com/office/drawing/2014/main" id="{FCC23215-2B23-41DF-BC73-743C45B792F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4">
                <a:extLst>
                  <a:ext uri="{FF2B5EF4-FFF2-40B4-BE49-F238E27FC236}">
                    <a16:creationId xmlns:a16="http://schemas.microsoft.com/office/drawing/2014/main" id="{2E799BEA-16C5-4C15-8CEB-7918D9E156B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5">
                <a:extLst>
                  <a:ext uri="{FF2B5EF4-FFF2-40B4-BE49-F238E27FC236}">
                    <a16:creationId xmlns:a16="http://schemas.microsoft.com/office/drawing/2014/main" id="{A03030AF-F757-4BF5-BBBE-72B4399A479F}"/>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6">
                <a:extLst>
                  <a:ext uri="{FF2B5EF4-FFF2-40B4-BE49-F238E27FC236}">
                    <a16:creationId xmlns:a16="http://schemas.microsoft.com/office/drawing/2014/main" id="{920E92CE-C8A0-4DC6-B17E-CE6148080835}"/>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
                <a:extLst>
                  <a:ext uri="{FF2B5EF4-FFF2-40B4-BE49-F238E27FC236}">
                    <a16:creationId xmlns:a16="http://schemas.microsoft.com/office/drawing/2014/main" id="{632CD167-9678-4F5B-930B-44AF0D84A31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laque 8">
                <a:extLst>
                  <a:ext uri="{FF2B5EF4-FFF2-40B4-BE49-F238E27FC236}">
                    <a16:creationId xmlns:a16="http://schemas.microsoft.com/office/drawing/2014/main" id="{D27892D3-758A-4B25-8A84-20D391EA7AA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9">
                <a:extLst>
                  <a:ext uri="{FF2B5EF4-FFF2-40B4-BE49-F238E27FC236}">
                    <a16:creationId xmlns:a16="http://schemas.microsoft.com/office/drawing/2014/main" id="{70EEF16C-B705-4B22-A8FA-98C5F1E346F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10">
                <a:extLst>
                  <a:ext uri="{FF2B5EF4-FFF2-40B4-BE49-F238E27FC236}">
                    <a16:creationId xmlns:a16="http://schemas.microsoft.com/office/drawing/2014/main" id="{9B3E71EB-D412-4CF5-95C5-B254FB2FD35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3FAEC5A9-89E1-4E9D-9720-7AD2E76B4F92}"/>
                </a:ext>
              </a:extLst>
            </p:cNvPr>
            <p:cNvSpPr txBox="1"/>
            <p:nvPr/>
          </p:nvSpPr>
          <p:spPr>
            <a:xfrm>
              <a:off x="762598" y="1492080"/>
              <a:ext cx="2379655" cy="3607680"/>
            </a:xfrm>
            <a:prstGeom prst="rect">
              <a:avLst/>
            </a:prstGeom>
            <a:noFill/>
          </p:spPr>
          <p:txBody>
            <a:bodyPr wrap="square" rtlCol="0">
              <a:spAutoFit/>
            </a:bodyPr>
            <a:lstStyle/>
            <a:p>
              <a:pPr algn="ctr"/>
              <a:r>
                <a:rPr lang="en-US" sz="1600" b="1" i="1" dirty="0"/>
                <a:t>Because of our disobedience, the law of justice requires that we be cut off from God’s presence</a:t>
              </a:r>
              <a:endParaRPr lang="en-US" sz="1600" dirty="0">
                <a:latin typeface="Child's Play" pitchFamily="2" charset="0"/>
              </a:endParaRPr>
            </a:p>
          </p:txBody>
        </p:sp>
      </p:grpSp>
    </p:spTree>
    <p:extLst>
      <p:ext uri="{BB962C8B-B14F-4D97-AF65-F5344CB8AC3E}">
        <p14:creationId xmlns:p14="http://schemas.microsoft.com/office/powerpoint/2010/main" val="4157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circle(in)">
                                      <p:cBhvr>
                                        <p:cTn id="13"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060D03-8D95-4D2D-98A5-9FFF44D2E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110" name="TextBox 109"/>
          <p:cNvSpPr txBox="1"/>
          <p:nvPr/>
        </p:nvSpPr>
        <p:spPr>
          <a:xfrm>
            <a:off x="1164770" y="304800"/>
            <a:ext cx="10080172" cy="2308324"/>
          </a:xfrm>
          <a:prstGeom prst="rect">
            <a:avLst/>
          </a:prstGeom>
          <a:noFill/>
        </p:spPr>
        <p:txBody>
          <a:bodyPr wrap="square" rtlCol="0">
            <a:spAutoFit/>
          </a:bodyPr>
          <a:lstStyle/>
          <a:p>
            <a:pPr algn="ctr"/>
            <a:r>
              <a:rPr lang="en-US" sz="3600" dirty="0">
                <a:solidFill>
                  <a:srgbClr val="FFFF00"/>
                </a:solidFill>
              </a:rPr>
              <a:t>If the demands of justice cannot be erased, then how can those who have sinned (each of us) ever have peace of conscience and be restored to the presence of God?</a:t>
            </a:r>
            <a:endParaRPr lang="en-US" sz="3600" dirty="0">
              <a:solidFill>
                <a:schemeClr val="bg1"/>
              </a:solidFill>
            </a:endParaRPr>
          </a:p>
        </p:txBody>
      </p:sp>
      <p:sp>
        <p:nvSpPr>
          <p:cNvPr id="20" name="Rectangle 19">
            <a:extLst>
              <a:ext uri="{FF2B5EF4-FFF2-40B4-BE49-F238E27FC236}">
                <a16:creationId xmlns:a16="http://schemas.microsoft.com/office/drawing/2014/main" id="{D99EDA72-BD30-4E5A-9213-17E865480323}"/>
              </a:ext>
            </a:extLst>
          </p:cNvPr>
          <p:cNvSpPr/>
          <p:nvPr/>
        </p:nvSpPr>
        <p:spPr>
          <a:xfrm>
            <a:off x="5529943" y="4535268"/>
            <a:ext cx="6096000" cy="1384995"/>
          </a:xfrm>
          <a:prstGeom prst="rect">
            <a:avLst/>
          </a:prstGeom>
        </p:spPr>
        <p:txBody>
          <a:bodyPr>
            <a:spAutoFit/>
          </a:bodyPr>
          <a:lstStyle/>
          <a:p>
            <a:pPr algn="ctr"/>
            <a:r>
              <a:rPr lang="en-US" sz="2800" b="1" i="0" dirty="0">
                <a:solidFill>
                  <a:srgbClr val="FF0000"/>
                </a:solidFill>
                <a:effectLst/>
                <a:latin typeface="Open Sans"/>
              </a:rPr>
              <a:t>God has made it possible for us to be saved from misery and to return to His presence for eternity.</a:t>
            </a:r>
            <a:endParaRPr lang="en-US" sz="2800" b="1" dirty="0">
              <a:solidFill>
                <a:srgbClr val="FF0000"/>
              </a:solidFill>
            </a:endParaRPr>
          </a:p>
        </p:txBody>
      </p:sp>
      <p:pic>
        <p:nvPicPr>
          <p:cNvPr id="3" name="Picture 2">
            <a:extLst>
              <a:ext uri="{FF2B5EF4-FFF2-40B4-BE49-F238E27FC236}">
                <a16:creationId xmlns:a16="http://schemas.microsoft.com/office/drawing/2014/main" id="{B1383E1E-54C9-437B-B908-8601F8615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16" y="2839129"/>
            <a:ext cx="4970055" cy="3311299"/>
          </a:xfrm>
          <a:prstGeom prst="rect">
            <a:avLst/>
          </a:prstGeom>
        </p:spPr>
      </p:pic>
    </p:spTree>
    <p:extLst>
      <p:ext uri="{BB962C8B-B14F-4D97-AF65-F5344CB8AC3E}">
        <p14:creationId xmlns:p14="http://schemas.microsoft.com/office/powerpoint/2010/main" val="31527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DB4D70-129F-4319-B24D-56CE4CA7D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The Plan of Mercy</a:t>
            </a:r>
          </a:p>
        </p:txBody>
      </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61" name="TextBox 60"/>
          <p:cNvSpPr txBox="1"/>
          <p:nvPr/>
        </p:nvSpPr>
        <p:spPr>
          <a:xfrm>
            <a:off x="130629" y="6412468"/>
            <a:ext cx="2438400" cy="369332"/>
          </a:xfrm>
          <a:prstGeom prst="rect">
            <a:avLst/>
          </a:prstGeom>
          <a:noFill/>
        </p:spPr>
        <p:txBody>
          <a:bodyPr wrap="square" rtlCol="0">
            <a:spAutoFit/>
          </a:bodyPr>
          <a:lstStyle/>
          <a:p>
            <a:r>
              <a:rPr lang="en-US" dirty="0">
                <a:solidFill>
                  <a:schemeClr val="bg1"/>
                </a:solidFill>
              </a:rPr>
              <a:t>Alma 42:15-31</a:t>
            </a:r>
          </a:p>
        </p:txBody>
      </p:sp>
      <p:sp>
        <p:nvSpPr>
          <p:cNvPr id="109" name="TextBox 108"/>
          <p:cNvSpPr txBox="1"/>
          <p:nvPr/>
        </p:nvSpPr>
        <p:spPr>
          <a:xfrm>
            <a:off x="6248399" y="762001"/>
            <a:ext cx="5347855" cy="2431435"/>
          </a:xfrm>
          <a:prstGeom prst="rect">
            <a:avLst/>
          </a:prstGeom>
          <a:noFill/>
        </p:spPr>
        <p:txBody>
          <a:bodyPr wrap="square" rtlCol="0">
            <a:spAutoFit/>
          </a:bodyPr>
          <a:lstStyle/>
          <a:p>
            <a:pPr algn="ctr"/>
            <a:r>
              <a:rPr lang="en-US" sz="2800" dirty="0">
                <a:solidFill>
                  <a:srgbClr val="FFFF00"/>
                </a:solidFill>
              </a:rPr>
              <a:t>The demands of Justice must be satisfied</a:t>
            </a:r>
          </a:p>
          <a:p>
            <a:endParaRPr lang="en-US" sz="2400" dirty="0">
              <a:solidFill>
                <a:schemeClr val="bg1"/>
              </a:solidFill>
            </a:endParaRPr>
          </a:p>
          <a:p>
            <a:r>
              <a:rPr lang="en-US" sz="2400" dirty="0">
                <a:solidFill>
                  <a:schemeClr val="bg1"/>
                </a:solidFill>
              </a:rPr>
              <a:t>When God’s laws are broken, justice requires punishment…the demands must somehow be met.</a:t>
            </a:r>
          </a:p>
        </p:txBody>
      </p:sp>
      <p:sp>
        <p:nvSpPr>
          <p:cNvPr id="111" name="TextBox 110"/>
          <p:cNvSpPr txBox="1"/>
          <p:nvPr/>
        </p:nvSpPr>
        <p:spPr>
          <a:xfrm>
            <a:off x="838200" y="1230087"/>
            <a:ext cx="5050971" cy="4401205"/>
          </a:xfrm>
          <a:prstGeom prst="rect">
            <a:avLst/>
          </a:prstGeom>
          <a:noFill/>
        </p:spPr>
        <p:txBody>
          <a:bodyPr wrap="square" rtlCol="0">
            <a:spAutoFit/>
          </a:bodyPr>
          <a:lstStyle/>
          <a:p>
            <a:r>
              <a:rPr lang="en-US" sz="2800" i="1" dirty="0">
                <a:solidFill>
                  <a:srgbClr val="FFFF00"/>
                </a:solidFill>
              </a:rPr>
              <a:t>“And now, the plan of mercy could not be brought about except an atonement should be made; therefore God himself </a:t>
            </a:r>
            <a:r>
              <a:rPr lang="en-US" sz="2800" i="1" dirty="0" err="1">
                <a:solidFill>
                  <a:srgbClr val="FFFF00"/>
                </a:solidFill>
              </a:rPr>
              <a:t>atoneth</a:t>
            </a:r>
            <a:r>
              <a:rPr lang="en-US" sz="2800" i="1" dirty="0">
                <a:solidFill>
                  <a:srgbClr val="FFFF00"/>
                </a:solidFill>
              </a:rPr>
              <a:t> for the sins of the world, to bring about the plan of</a:t>
            </a:r>
            <a:r>
              <a:rPr lang="en-US" sz="2800" i="1" baseline="30000" dirty="0">
                <a:solidFill>
                  <a:srgbClr val="FFFF00"/>
                </a:solidFill>
              </a:rPr>
              <a:t> </a:t>
            </a:r>
            <a:r>
              <a:rPr lang="en-US" sz="2800" i="1" dirty="0">
                <a:solidFill>
                  <a:srgbClr val="FFFF00"/>
                </a:solidFill>
              </a:rPr>
              <a:t>mercy, to appease the demands of justice, that God might be a perfect, just God, and a</a:t>
            </a:r>
            <a:r>
              <a:rPr lang="en-US" sz="2800" i="1" baseline="30000" dirty="0">
                <a:solidFill>
                  <a:srgbClr val="FFFF00"/>
                </a:solidFill>
              </a:rPr>
              <a:t> </a:t>
            </a:r>
            <a:r>
              <a:rPr lang="en-US" sz="2800" i="1" dirty="0">
                <a:solidFill>
                  <a:srgbClr val="FFFF00"/>
                </a:solidFill>
              </a:rPr>
              <a:t>merciful God also.”</a:t>
            </a:r>
            <a:endParaRPr lang="en-US" sz="2400" i="1" dirty="0">
              <a:solidFill>
                <a:srgbClr val="FFFF00"/>
              </a:solidFill>
            </a:endParaRPr>
          </a:p>
        </p:txBody>
      </p:sp>
      <p:pic>
        <p:nvPicPr>
          <p:cNvPr id="3" name="Picture 2">
            <a:extLst>
              <a:ext uri="{FF2B5EF4-FFF2-40B4-BE49-F238E27FC236}">
                <a16:creationId xmlns:a16="http://schemas.microsoft.com/office/drawing/2014/main" id="{208FF633-FBC9-4420-B671-2371E3A5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1" y="3238184"/>
            <a:ext cx="3096491" cy="3465659"/>
          </a:xfrm>
          <a:prstGeom prst="rect">
            <a:avLst/>
          </a:prstGeom>
        </p:spPr>
      </p:pic>
    </p:spTree>
    <p:extLst>
      <p:ext uri="{BB962C8B-B14F-4D97-AF65-F5344CB8AC3E}">
        <p14:creationId xmlns:p14="http://schemas.microsoft.com/office/powerpoint/2010/main" val="32614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55D0D31-3BD4-4244-B6EC-6AC1846E6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28800" y="3962401"/>
            <a:ext cx="2971800" cy="1200329"/>
          </a:xfrm>
          <a:prstGeom prst="rect">
            <a:avLst/>
          </a:prstGeom>
          <a:noFill/>
        </p:spPr>
        <p:txBody>
          <a:bodyPr wrap="square" rtlCol="0">
            <a:spAutoFit/>
          </a:bodyPr>
          <a:lstStyle/>
          <a:p>
            <a:pPr algn="ctr"/>
            <a:r>
              <a:rPr lang="en-US" sz="3600" dirty="0">
                <a:solidFill>
                  <a:schemeClr val="bg1"/>
                </a:solidFill>
              </a:rPr>
              <a:t>Disobedience</a:t>
            </a:r>
          </a:p>
          <a:p>
            <a:pPr algn="ctr"/>
            <a:r>
              <a:rPr lang="en-US" sz="3600" dirty="0">
                <a:solidFill>
                  <a:schemeClr val="bg1"/>
                </a:solidFill>
              </a:rPr>
              <a:t>or sin</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Atonement of Jesus Christ and Mercy</a:t>
            </a:r>
          </a:p>
        </p:txBody>
      </p:sp>
      <p:grpSp>
        <p:nvGrpSpPr>
          <p:cNvPr id="2" name="Group 6"/>
          <p:cNvGrpSpPr/>
          <p:nvPr/>
        </p:nvGrpSpPr>
        <p:grpSpPr>
          <a:xfrm>
            <a:off x="2590801" y="685801"/>
            <a:ext cx="6587913" cy="5083387"/>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flipH="1">
              <a:off x="3799840" y="685800"/>
              <a:ext cx="601980" cy="4615180"/>
              <a:chOff x="4038600" y="0"/>
              <a:chExt cx="685800" cy="5867400"/>
            </a:xfrm>
          </p:grpSpPr>
          <p:sp>
            <p:nvSpPr>
              <p:cNvPr id="40" name="Isosceles Triangle 39"/>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flipH="1">
              <a:off x="5410200" y="1524000"/>
              <a:ext cx="1939713" cy="2431625"/>
              <a:chOff x="1066800" y="2258995"/>
              <a:chExt cx="2209800" cy="2770205"/>
            </a:xfrm>
          </p:grpSpPr>
          <p:sp>
            <p:nvSpPr>
              <p:cNvPr id="28" name="Oval 2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rot="1206892">
                <a:off x="1673878" y="2258995"/>
                <a:ext cx="240914" cy="2243809"/>
                <a:chOff x="1524000" y="685800"/>
                <a:chExt cx="990600" cy="6400800"/>
              </a:xfrm>
            </p:grpSpPr>
            <p:sp>
              <p:nvSpPr>
                <p:cNvPr id="24" name="Donut 2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48" name="TextBox 47"/>
          <p:cNvSpPr txBox="1"/>
          <p:nvPr/>
        </p:nvSpPr>
        <p:spPr>
          <a:xfrm>
            <a:off x="7239000" y="3962400"/>
            <a:ext cx="3429000" cy="1754326"/>
          </a:xfrm>
          <a:prstGeom prst="rect">
            <a:avLst/>
          </a:prstGeom>
          <a:noFill/>
        </p:spPr>
        <p:txBody>
          <a:bodyPr wrap="square" rtlCol="0">
            <a:spAutoFit/>
          </a:bodyPr>
          <a:lstStyle/>
          <a:p>
            <a:pPr algn="ctr"/>
            <a:r>
              <a:rPr lang="en-US" sz="3600" dirty="0">
                <a:solidFill>
                  <a:schemeClr val="bg1"/>
                </a:solidFill>
              </a:rPr>
              <a:t>Atonement of Jesus Christ</a:t>
            </a:r>
          </a:p>
          <a:p>
            <a:pPr algn="ctr"/>
            <a:r>
              <a:rPr lang="en-US" sz="3600" dirty="0">
                <a:solidFill>
                  <a:schemeClr val="bg1"/>
                </a:solidFill>
              </a:rPr>
              <a:t>Mercy</a:t>
            </a:r>
          </a:p>
        </p:txBody>
      </p:sp>
      <p:sp>
        <p:nvSpPr>
          <p:cNvPr id="49" name="TextBox 48"/>
          <p:cNvSpPr txBox="1"/>
          <p:nvPr/>
        </p:nvSpPr>
        <p:spPr>
          <a:xfrm>
            <a:off x="1828800" y="5867401"/>
            <a:ext cx="8305800" cy="769441"/>
          </a:xfrm>
          <a:prstGeom prst="rect">
            <a:avLst/>
          </a:prstGeom>
          <a:noFill/>
        </p:spPr>
        <p:txBody>
          <a:bodyPr wrap="square" rtlCol="0">
            <a:spAutoFit/>
          </a:bodyPr>
          <a:lstStyle/>
          <a:p>
            <a:pPr algn="ctr"/>
            <a:r>
              <a:rPr lang="en-US" sz="4400" dirty="0">
                <a:solidFill>
                  <a:schemeClr val="bg1"/>
                </a:solidFill>
              </a:rPr>
              <a:t>Justice</a:t>
            </a:r>
          </a:p>
        </p:txBody>
      </p:sp>
      <p:sp>
        <p:nvSpPr>
          <p:cNvPr id="61" name="TextBox 60"/>
          <p:cNvSpPr txBox="1"/>
          <p:nvPr/>
        </p:nvSpPr>
        <p:spPr>
          <a:xfrm>
            <a:off x="174171" y="6412468"/>
            <a:ext cx="2438400" cy="369332"/>
          </a:xfrm>
          <a:prstGeom prst="rect">
            <a:avLst/>
          </a:prstGeom>
          <a:noFill/>
        </p:spPr>
        <p:txBody>
          <a:bodyPr wrap="square" rtlCol="0">
            <a:spAutoFit/>
          </a:bodyPr>
          <a:lstStyle/>
          <a:p>
            <a:r>
              <a:rPr lang="en-US" dirty="0">
                <a:solidFill>
                  <a:schemeClr val="bg1"/>
                </a:solidFill>
              </a:rPr>
              <a:t>Alma 42:15</a:t>
            </a:r>
          </a:p>
        </p:txBody>
      </p:sp>
      <p:grpSp>
        <p:nvGrpSpPr>
          <p:cNvPr id="51" name="Group 3">
            <a:extLst>
              <a:ext uri="{FF2B5EF4-FFF2-40B4-BE49-F238E27FC236}">
                <a16:creationId xmlns:a16="http://schemas.microsoft.com/office/drawing/2014/main" id="{9E0880B5-5957-4BB5-9C64-EC75124B0FB8}"/>
              </a:ext>
            </a:extLst>
          </p:cNvPr>
          <p:cNvGrpSpPr/>
          <p:nvPr/>
        </p:nvGrpSpPr>
        <p:grpSpPr>
          <a:xfrm>
            <a:off x="4855028" y="2284071"/>
            <a:ext cx="2017059" cy="2301261"/>
            <a:chOff x="71718" y="1120588"/>
            <a:chExt cx="3048000" cy="4572000"/>
          </a:xfrm>
        </p:grpSpPr>
        <p:grpSp>
          <p:nvGrpSpPr>
            <p:cNvPr id="52" name="Group 13">
              <a:extLst>
                <a:ext uri="{FF2B5EF4-FFF2-40B4-BE49-F238E27FC236}">
                  <a16:creationId xmlns:a16="http://schemas.microsoft.com/office/drawing/2014/main" id="{4130E849-5858-47F9-8F81-CA959B08109B}"/>
                </a:ext>
              </a:extLst>
            </p:cNvPr>
            <p:cNvGrpSpPr/>
            <p:nvPr/>
          </p:nvGrpSpPr>
          <p:grpSpPr>
            <a:xfrm>
              <a:off x="71718" y="1120588"/>
              <a:ext cx="3048000" cy="4572000"/>
              <a:chOff x="838200" y="1066800"/>
              <a:chExt cx="2438400" cy="3352800"/>
            </a:xfrm>
          </p:grpSpPr>
          <p:sp>
            <p:nvSpPr>
              <p:cNvPr id="55" name="Rounded Rectangle 61">
                <a:extLst>
                  <a:ext uri="{FF2B5EF4-FFF2-40B4-BE49-F238E27FC236}">
                    <a16:creationId xmlns:a16="http://schemas.microsoft.com/office/drawing/2014/main" id="{9581A2B9-9B68-4FBD-8736-FDA1149557F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2">
                <a:extLst>
                  <a:ext uri="{FF2B5EF4-FFF2-40B4-BE49-F238E27FC236}">
                    <a16:creationId xmlns:a16="http://schemas.microsoft.com/office/drawing/2014/main" id="{E64C30E5-791D-4E23-B315-30ABF28FB9B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
                <a:extLst>
                  <a:ext uri="{FF2B5EF4-FFF2-40B4-BE49-F238E27FC236}">
                    <a16:creationId xmlns:a16="http://schemas.microsoft.com/office/drawing/2014/main" id="{B77FCE8E-1889-445A-87E7-3A4F4659585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a:extLst>
                  <a:ext uri="{FF2B5EF4-FFF2-40B4-BE49-F238E27FC236}">
                    <a16:creationId xmlns:a16="http://schemas.microsoft.com/office/drawing/2014/main" id="{D483A85B-283E-40EF-A73B-71CF8CB2E859}"/>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
                <a:extLst>
                  <a:ext uri="{FF2B5EF4-FFF2-40B4-BE49-F238E27FC236}">
                    <a16:creationId xmlns:a16="http://schemas.microsoft.com/office/drawing/2014/main" id="{06F03E07-6FFC-408C-A618-FCD5E8B9E69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
                <a:extLst>
                  <a:ext uri="{FF2B5EF4-FFF2-40B4-BE49-F238E27FC236}">
                    <a16:creationId xmlns:a16="http://schemas.microsoft.com/office/drawing/2014/main" id="{6EFEC53A-A5CE-4DA1-B2B6-3973E52836E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7">
                <a:extLst>
                  <a:ext uri="{FF2B5EF4-FFF2-40B4-BE49-F238E27FC236}">
                    <a16:creationId xmlns:a16="http://schemas.microsoft.com/office/drawing/2014/main" id="{B92B6D71-C999-4DE5-9DF7-FCB1A6BEF5F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Plaque 8">
                <a:extLst>
                  <a:ext uri="{FF2B5EF4-FFF2-40B4-BE49-F238E27FC236}">
                    <a16:creationId xmlns:a16="http://schemas.microsoft.com/office/drawing/2014/main" id="{12B826B7-B50A-47FF-9E83-9D185599282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aque 9">
                <a:extLst>
                  <a:ext uri="{FF2B5EF4-FFF2-40B4-BE49-F238E27FC236}">
                    <a16:creationId xmlns:a16="http://schemas.microsoft.com/office/drawing/2014/main" id="{3E85391C-4F3A-4559-95DF-5E58930F743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10">
                <a:extLst>
                  <a:ext uri="{FF2B5EF4-FFF2-40B4-BE49-F238E27FC236}">
                    <a16:creationId xmlns:a16="http://schemas.microsoft.com/office/drawing/2014/main" id="{9FA58488-8D63-4FF8-B796-6FACF9CE2FD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B9F359C2-1AD2-49B4-BE83-795F434FEDEB}"/>
                </a:ext>
              </a:extLst>
            </p:cNvPr>
            <p:cNvSpPr txBox="1"/>
            <p:nvPr/>
          </p:nvSpPr>
          <p:spPr>
            <a:xfrm>
              <a:off x="713248" y="1210929"/>
              <a:ext cx="2379655" cy="4096856"/>
            </a:xfrm>
            <a:prstGeom prst="rect">
              <a:avLst/>
            </a:prstGeom>
            <a:noFill/>
          </p:spPr>
          <p:txBody>
            <a:bodyPr wrap="square" rtlCol="0">
              <a:spAutoFit/>
            </a:bodyPr>
            <a:lstStyle/>
            <a:p>
              <a:pPr algn="ctr"/>
              <a:r>
                <a:rPr lang="en-US" sz="1600" b="1" dirty="0"/>
                <a:t>Through His Atonement, Jesus Christ satisfied the demands of justice so that mercy could be extended to us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4952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circle(in)">
                                      <p:cBhvr>
                                        <p:cTn id="1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2A70D-AD56-4897-BCA0-8488A1579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111" name="TextBox 110"/>
          <p:cNvSpPr txBox="1"/>
          <p:nvPr/>
        </p:nvSpPr>
        <p:spPr>
          <a:xfrm>
            <a:off x="326573" y="2294054"/>
            <a:ext cx="5366656" cy="4154984"/>
          </a:xfrm>
          <a:prstGeom prst="rect">
            <a:avLst/>
          </a:prstGeom>
          <a:noFill/>
        </p:spPr>
        <p:txBody>
          <a:bodyPr wrap="square" rtlCol="0">
            <a:spAutoFit/>
          </a:bodyPr>
          <a:lstStyle/>
          <a:p>
            <a:pPr fontAlgn="base"/>
            <a:r>
              <a:rPr lang="en-US" sz="2400" dirty="0">
                <a:solidFill>
                  <a:schemeClr val="bg1"/>
                </a:solidFill>
              </a:rPr>
              <a:t>It is as if the judge in that great courtroom in heaven, unwilling to ask anyone but himself to bear the burdens of the guilty people standing in the dock, takes off his judicial robes and comes down to earth to bear their stripes personally. Christ as merciful judge is as beautiful and wonderful a concept as that of Christ as counselor, mediator, and advocate.”</a:t>
            </a:r>
          </a:p>
          <a:p>
            <a:pPr fontAlgn="base"/>
            <a:r>
              <a:rPr lang="en-US" sz="2400" dirty="0">
                <a:solidFill>
                  <a:schemeClr val="bg1"/>
                </a:solidFill>
              </a:rPr>
              <a:t>Elder Jeffrey R. Holland</a:t>
            </a:r>
          </a:p>
        </p:txBody>
      </p:sp>
      <p:pic>
        <p:nvPicPr>
          <p:cNvPr id="10" name="Picture 9" descr="Jeffrey R. Holland.jpg"/>
          <p:cNvPicPr>
            <a:picLocks noChangeAspect="1"/>
          </p:cNvPicPr>
          <p:nvPr/>
        </p:nvPicPr>
        <p:blipFill>
          <a:blip r:embed="rId3" cstate="print"/>
          <a:stretch>
            <a:fillRect/>
          </a:stretch>
        </p:blipFill>
        <p:spPr>
          <a:xfrm>
            <a:off x="311829" y="130629"/>
            <a:ext cx="1192377" cy="1489364"/>
          </a:xfrm>
          <a:prstGeom prst="rect">
            <a:avLst/>
          </a:prstGeom>
        </p:spPr>
      </p:pic>
      <p:sp>
        <p:nvSpPr>
          <p:cNvPr id="8" name="TextBox 7">
            <a:extLst>
              <a:ext uri="{FF2B5EF4-FFF2-40B4-BE49-F238E27FC236}">
                <a16:creationId xmlns:a16="http://schemas.microsoft.com/office/drawing/2014/main" id="{589EB14B-2AD6-448A-B562-C6A978F62F7D}"/>
              </a:ext>
            </a:extLst>
          </p:cNvPr>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The Mediator</a:t>
            </a:r>
          </a:p>
        </p:txBody>
      </p:sp>
      <p:pic>
        <p:nvPicPr>
          <p:cNvPr id="1026" name="Picture 2" descr="Image result for heavenly courtroom">
            <a:extLst>
              <a:ext uri="{FF2B5EF4-FFF2-40B4-BE49-F238E27FC236}">
                <a16:creationId xmlns:a16="http://schemas.microsoft.com/office/drawing/2014/main" id="{DC13AB8F-C11C-4700-880D-CC345806F1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714" r="10714" b="15079"/>
          <a:stretch/>
        </p:blipFill>
        <p:spPr bwMode="auto">
          <a:xfrm>
            <a:off x="5747864" y="2405745"/>
            <a:ext cx="6291737" cy="3657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5C08BC1-D2F6-44F7-A4B3-AADE61CCB967}"/>
              </a:ext>
            </a:extLst>
          </p:cNvPr>
          <p:cNvSpPr/>
          <p:nvPr/>
        </p:nvSpPr>
        <p:spPr>
          <a:xfrm>
            <a:off x="1719943" y="695236"/>
            <a:ext cx="9579429" cy="1200329"/>
          </a:xfrm>
          <a:prstGeom prst="rect">
            <a:avLst/>
          </a:prstGeom>
        </p:spPr>
        <p:txBody>
          <a:bodyPr wrap="square">
            <a:spAutoFit/>
          </a:bodyPr>
          <a:lstStyle/>
          <a:p>
            <a:pPr fontAlgn="base"/>
            <a:r>
              <a:rPr lang="en-US" sz="2400" dirty="0">
                <a:solidFill>
                  <a:schemeClr val="bg1"/>
                </a:solidFill>
              </a:rPr>
              <a:t>“Christ is not only a mediator but also a judge. It is in that role of judge that we may find even greater meaning in [the] expression that ‘God himself’ will come down to redeem his people. </a:t>
            </a:r>
          </a:p>
        </p:txBody>
      </p:sp>
    </p:spTree>
    <p:extLst>
      <p:ext uri="{BB962C8B-B14F-4D97-AF65-F5344CB8AC3E}">
        <p14:creationId xmlns:p14="http://schemas.microsoft.com/office/powerpoint/2010/main" val="20274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E247C66-2510-4337-9F8E-76E51AB75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Repentance And Suffering</a:t>
            </a:r>
          </a:p>
        </p:txBody>
      </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48" name="TextBox 47"/>
          <p:cNvSpPr txBox="1"/>
          <p:nvPr/>
        </p:nvSpPr>
        <p:spPr>
          <a:xfrm>
            <a:off x="1752600" y="5562601"/>
            <a:ext cx="3429000" cy="646331"/>
          </a:xfrm>
          <a:prstGeom prst="rect">
            <a:avLst/>
          </a:prstGeom>
          <a:noFill/>
        </p:spPr>
        <p:txBody>
          <a:bodyPr wrap="square" rtlCol="0">
            <a:spAutoFit/>
          </a:bodyPr>
          <a:lstStyle/>
          <a:p>
            <a:pPr algn="r"/>
            <a:r>
              <a:rPr lang="en-US" sz="3600" dirty="0">
                <a:solidFill>
                  <a:schemeClr val="bg1"/>
                </a:solidFill>
              </a:rPr>
              <a:t>Faith</a:t>
            </a:r>
          </a:p>
        </p:txBody>
      </p:sp>
      <p:sp>
        <p:nvSpPr>
          <p:cNvPr id="61" name="TextBox 60"/>
          <p:cNvSpPr txBox="1"/>
          <p:nvPr/>
        </p:nvSpPr>
        <p:spPr>
          <a:xfrm>
            <a:off x="0" y="6488668"/>
            <a:ext cx="2438400" cy="369332"/>
          </a:xfrm>
          <a:prstGeom prst="rect">
            <a:avLst/>
          </a:prstGeom>
          <a:noFill/>
        </p:spPr>
        <p:txBody>
          <a:bodyPr wrap="square" rtlCol="0">
            <a:spAutoFit/>
          </a:bodyPr>
          <a:lstStyle/>
          <a:p>
            <a:r>
              <a:rPr lang="en-US" dirty="0">
                <a:solidFill>
                  <a:schemeClr val="bg1"/>
                </a:solidFill>
              </a:rPr>
              <a:t>Alma 42:22-24</a:t>
            </a:r>
          </a:p>
        </p:txBody>
      </p:sp>
      <p:grpSp>
        <p:nvGrpSpPr>
          <p:cNvPr id="54" name="Group 53"/>
          <p:cNvGrpSpPr/>
          <p:nvPr/>
        </p:nvGrpSpPr>
        <p:grpSpPr>
          <a:xfrm>
            <a:off x="5181600" y="1524000"/>
            <a:ext cx="1905000" cy="5029200"/>
            <a:chOff x="6934200" y="1524000"/>
            <a:chExt cx="1143000" cy="2362200"/>
          </a:xfrm>
        </p:grpSpPr>
        <p:sp>
          <p:nvSpPr>
            <p:cNvPr id="55" name="Rounded Rectangle 54"/>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1828800" y="4724401"/>
            <a:ext cx="3429000" cy="646331"/>
          </a:xfrm>
          <a:prstGeom prst="rect">
            <a:avLst/>
          </a:prstGeom>
          <a:noFill/>
        </p:spPr>
        <p:txBody>
          <a:bodyPr wrap="square" rtlCol="0">
            <a:spAutoFit/>
          </a:bodyPr>
          <a:lstStyle/>
          <a:p>
            <a:pPr algn="r"/>
            <a:r>
              <a:rPr lang="en-US" sz="3600" dirty="0">
                <a:solidFill>
                  <a:schemeClr val="bg1"/>
                </a:solidFill>
              </a:rPr>
              <a:t>Repentance</a:t>
            </a:r>
          </a:p>
        </p:txBody>
      </p:sp>
      <p:sp>
        <p:nvSpPr>
          <p:cNvPr id="86" name="TextBox 85"/>
          <p:cNvSpPr txBox="1"/>
          <p:nvPr/>
        </p:nvSpPr>
        <p:spPr>
          <a:xfrm>
            <a:off x="1828800" y="3962401"/>
            <a:ext cx="3429000" cy="646331"/>
          </a:xfrm>
          <a:prstGeom prst="rect">
            <a:avLst/>
          </a:prstGeom>
          <a:noFill/>
        </p:spPr>
        <p:txBody>
          <a:bodyPr wrap="square" rtlCol="0">
            <a:spAutoFit/>
          </a:bodyPr>
          <a:lstStyle/>
          <a:p>
            <a:pPr algn="r"/>
            <a:r>
              <a:rPr lang="en-US" sz="3600" dirty="0">
                <a:solidFill>
                  <a:schemeClr val="bg1"/>
                </a:solidFill>
              </a:rPr>
              <a:t>Baptism</a:t>
            </a:r>
          </a:p>
        </p:txBody>
      </p:sp>
      <p:sp>
        <p:nvSpPr>
          <p:cNvPr id="87" name="TextBox 86"/>
          <p:cNvSpPr txBox="1"/>
          <p:nvPr/>
        </p:nvSpPr>
        <p:spPr>
          <a:xfrm>
            <a:off x="1828800" y="3200400"/>
            <a:ext cx="3429000" cy="523220"/>
          </a:xfrm>
          <a:prstGeom prst="rect">
            <a:avLst/>
          </a:prstGeom>
          <a:noFill/>
        </p:spPr>
        <p:txBody>
          <a:bodyPr wrap="square" rtlCol="0">
            <a:spAutoFit/>
          </a:bodyPr>
          <a:lstStyle/>
          <a:p>
            <a:pPr algn="r"/>
            <a:r>
              <a:rPr lang="en-US" sz="2800" dirty="0">
                <a:solidFill>
                  <a:schemeClr val="bg1"/>
                </a:solidFill>
              </a:rPr>
              <a:t>Gift of the Holy Ghost</a:t>
            </a:r>
          </a:p>
        </p:txBody>
      </p:sp>
      <p:sp>
        <p:nvSpPr>
          <p:cNvPr id="88" name="Donut 87"/>
          <p:cNvSpPr/>
          <p:nvPr/>
        </p:nvSpPr>
        <p:spPr>
          <a:xfrm>
            <a:off x="2438400" y="4495800"/>
            <a:ext cx="3048000" cy="1143000"/>
          </a:xfrm>
          <a:prstGeom prst="donut">
            <a:avLst>
              <a:gd name="adj" fmla="val 1423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 name="Group 3">
            <a:extLst>
              <a:ext uri="{FF2B5EF4-FFF2-40B4-BE49-F238E27FC236}">
                <a16:creationId xmlns:a16="http://schemas.microsoft.com/office/drawing/2014/main" id="{6F586A12-5CA0-4822-9888-D654F798C8E6}"/>
              </a:ext>
            </a:extLst>
          </p:cNvPr>
          <p:cNvGrpSpPr/>
          <p:nvPr/>
        </p:nvGrpSpPr>
        <p:grpSpPr>
          <a:xfrm>
            <a:off x="729342" y="433499"/>
            <a:ext cx="2031972" cy="2301261"/>
            <a:chOff x="71718" y="1120588"/>
            <a:chExt cx="3070535" cy="4572000"/>
          </a:xfrm>
        </p:grpSpPr>
        <p:grpSp>
          <p:nvGrpSpPr>
            <p:cNvPr id="49" name="Group 13">
              <a:extLst>
                <a:ext uri="{FF2B5EF4-FFF2-40B4-BE49-F238E27FC236}">
                  <a16:creationId xmlns:a16="http://schemas.microsoft.com/office/drawing/2014/main" id="{51C22FB4-DB03-4663-8A67-059719062F80}"/>
                </a:ext>
              </a:extLst>
            </p:cNvPr>
            <p:cNvGrpSpPr/>
            <p:nvPr/>
          </p:nvGrpSpPr>
          <p:grpSpPr>
            <a:xfrm>
              <a:off x="71718" y="1120588"/>
              <a:ext cx="3048000" cy="4572000"/>
              <a:chOff x="838200" y="1066800"/>
              <a:chExt cx="2438400" cy="3352800"/>
            </a:xfrm>
          </p:grpSpPr>
          <p:sp>
            <p:nvSpPr>
              <p:cNvPr id="59" name="Rounded Rectangle 61">
                <a:extLst>
                  <a:ext uri="{FF2B5EF4-FFF2-40B4-BE49-F238E27FC236}">
                    <a16:creationId xmlns:a16="http://schemas.microsoft.com/office/drawing/2014/main" id="{BD0349F2-7DBC-4D33-85E6-2AFE92F340A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2">
                <a:extLst>
                  <a:ext uri="{FF2B5EF4-FFF2-40B4-BE49-F238E27FC236}">
                    <a16:creationId xmlns:a16="http://schemas.microsoft.com/office/drawing/2014/main" id="{FBB5A41C-5926-42F1-9420-539A7B31BE5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3">
                <a:extLst>
                  <a:ext uri="{FF2B5EF4-FFF2-40B4-BE49-F238E27FC236}">
                    <a16:creationId xmlns:a16="http://schemas.microsoft.com/office/drawing/2014/main" id="{F6A21792-7E97-4B4B-BDF0-1D4F3B3883F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4">
                <a:extLst>
                  <a:ext uri="{FF2B5EF4-FFF2-40B4-BE49-F238E27FC236}">
                    <a16:creationId xmlns:a16="http://schemas.microsoft.com/office/drawing/2014/main" id="{23D08734-DFBA-4332-85F3-B1C6E6F47ED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nut 5">
                <a:extLst>
                  <a:ext uri="{FF2B5EF4-FFF2-40B4-BE49-F238E27FC236}">
                    <a16:creationId xmlns:a16="http://schemas.microsoft.com/office/drawing/2014/main" id="{B414B327-768E-4514-9B32-7B8DE6335A2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6">
                <a:extLst>
                  <a:ext uri="{FF2B5EF4-FFF2-40B4-BE49-F238E27FC236}">
                    <a16:creationId xmlns:a16="http://schemas.microsoft.com/office/drawing/2014/main" id="{58AA533B-1A57-4605-8D9F-CFD4D6FB1C6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7">
                <a:extLst>
                  <a:ext uri="{FF2B5EF4-FFF2-40B4-BE49-F238E27FC236}">
                    <a16:creationId xmlns:a16="http://schemas.microsoft.com/office/drawing/2014/main" id="{F2EC5498-2A66-496D-BE2C-7ED800B6584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Plaque 8">
                <a:extLst>
                  <a:ext uri="{FF2B5EF4-FFF2-40B4-BE49-F238E27FC236}">
                    <a16:creationId xmlns:a16="http://schemas.microsoft.com/office/drawing/2014/main" id="{44A01D33-9B8A-4689-9716-0C53AD4E817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
                <a:extLst>
                  <a:ext uri="{FF2B5EF4-FFF2-40B4-BE49-F238E27FC236}">
                    <a16:creationId xmlns:a16="http://schemas.microsoft.com/office/drawing/2014/main" id="{16A9A29E-E6A4-493C-833B-A5BA1C85CB9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aque 10">
                <a:extLst>
                  <a:ext uri="{FF2B5EF4-FFF2-40B4-BE49-F238E27FC236}">
                    <a16:creationId xmlns:a16="http://schemas.microsoft.com/office/drawing/2014/main" id="{7AABACE1-A414-46B9-BDCC-1B9520A99A4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218A0E79-AF74-4C70-B076-3340C07DE25D}"/>
                </a:ext>
              </a:extLst>
            </p:cNvPr>
            <p:cNvSpPr txBox="1"/>
            <p:nvPr/>
          </p:nvSpPr>
          <p:spPr>
            <a:xfrm>
              <a:off x="762598" y="1254182"/>
              <a:ext cx="2379655" cy="4035708"/>
            </a:xfrm>
            <a:prstGeom prst="rect">
              <a:avLst/>
            </a:prstGeom>
            <a:noFill/>
          </p:spPr>
          <p:txBody>
            <a:bodyPr wrap="square" rtlCol="0">
              <a:spAutoFit/>
            </a:bodyPr>
            <a:lstStyle/>
            <a:p>
              <a:pPr algn="ctr"/>
              <a:r>
                <a:rPr lang="en-US" b="1" dirty="0"/>
                <a:t>The plan of redemption can be brought about only on conditions of repentance</a:t>
              </a:r>
              <a:endParaRPr lang="en-US" sz="1600" b="1" dirty="0">
                <a:solidFill>
                  <a:schemeClr val="bg2">
                    <a:lumMod val="25000"/>
                  </a:schemeClr>
                </a:solidFill>
                <a:latin typeface="Tempus Sans ITC" pitchFamily="82" charset="0"/>
              </a:endParaRPr>
            </a:p>
          </p:txBody>
        </p:sp>
      </p:grpSp>
      <p:grpSp>
        <p:nvGrpSpPr>
          <p:cNvPr id="98" name="Group 3">
            <a:extLst>
              <a:ext uri="{FF2B5EF4-FFF2-40B4-BE49-F238E27FC236}">
                <a16:creationId xmlns:a16="http://schemas.microsoft.com/office/drawing/2014/main" id="{A2C13FE7-58C5-4D5B-BBA5-7C5A90874AED}"/>
              </a:ext>
            </a:extLst>
          </p:cNvPr>
          <p:cNvGrpSpPr/>
          <p:nvPr/>
        </p:nvGrpSpPr>
        <p:grpSpPr>
          <a:xfrm>
            <a:off x="9274627" y="4156414"/>
            <a:ext cx="2031972" cy="2301261"/>
            <a:chOff x="71718" y="1120588"/>
            <a:chExt cx="3070535" cy="4572000"/>
          </a:xfrm>
        </p:grpSpPr>
        <p:grpSp>
          <p:nvGrpSpPr>
            <p:cNvPr id="99" name="Group 13">
              <a:extLst>
                <a:ext uri="{FF2B5EF4-FFF2-40B4-BE49-F238E27FC236}">
                  <a16:creationId xmlns:a16="http://schemas.microsoft.com/office/drawing/2014/main" id="{B1FF7791-93F3-423E-8B75-F964CCA84E71}"/>
                </a:ext>
              </a:extLst>
            </p:cNvPr>
            <p:cNvGrpSpPr/>
            <p:nvPr/>
          </p:nvGrpSpPr>
          <p:grpSpPr>
            <a:xfrm>
              <a:off x="71718" y="1120588"/>
              <a:ext cx="3048000" cy="4572000"/>
              <a:chOff x="838200" y="1066800"/>
              <a:chExt cx="2438400" cy="3352800"/>
            </a:xfrm>
          </p:grpSpPr>
          <p:sp>
            <p:nvSpPr>
              <p:cNvPr id="101" name="Rounded Rectangle 61">
                <a:extLst>
                  <a:ext uri="{FF2B5EF4-FFF2-40B4-BE49-F238E27FC236}">
                    <a16:creationId xmlns:a16="http://schemas.microsoft.com/office/drawing/2014/main" id="{6B6516B8-B9A4-42B5-9EBF-8EB4FB42F062}"/>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2">
                <a:extLst>
                  <a:ext uri="{FF2B5EF4-FFF2-40B4-BE49-F238E27FC236}">
                    <a16:creationId xmlns:a16="http://schemas.microsoft.com/office/drawing/2014/main" id="{171D1CCC-04D5-4845-866C-9F758BA80DB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3">
                <a:extLst>
                  <a:ext uri="{FF2B5EF4-FFF2-40B4-BE49-F238E27FC236}">
                    <a16:creationId xmlns:a16="http://schemas.microsoft.com/office/drawing/2014/main" id="{91C72118-802C-4F36-A8F8-A8721B1F4A49}"/>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4">
                <a:extLst>
                  <a:ext uri="{FF2B5EF4-FFF2-40B4-BE49-F238E27FC236}">
                    <a16:creationId xmlns:a16="http://schemas.microsoft.com/office/drawing/2014/main" id="{52A4835C-9F4E-4723-86EE-E62904788EB6}"/>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nut 5">
                <a:extLst>
                  <a:ext uri="{FF2B5EF4-FFF2-40B4-BE49-F238E27FC236}">
                    <a16:creationId xmlns:a16="http://schemas.microsoft.com/office/drawing/2014/main" id="{FEB6D957-7E43-4887-B6E0-4913BD15D27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6">
                <a:extLst>
                  <a:ext uri="{FF2B5EF4-FFF2-40B4-BE49-F238E27FC236}">
                    <a16:creationId xmlns:a16="http://schemas.microsoft.com/office/drawing/2014/main" id="{EAD18816-B4E9-41F7-A0FB-40CC8C461AE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7">
                <a:extLst>
                  <a:ext uri="{FF2B5EF4-FFF2-40B4-BE49-F238E27FC236}">
                    <a16:creationId xmlns:a16="http://schemas.microsoft.com/office/drawing/2014/main" id="{0C7F32E5-0BB6-464E-82A5-42A9F2DE634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Plaque 8">
                <a:extLst>
                  <a:ext uri="{FF2B5EF4-FFF2-40B4-BE49-F238E27FC236}">
                    <a16:creationId xmlns:a16="http://schemas.microsoft.com/office/drawing/2014/main" id="{1CFF9307-7789-4828-85DC-D28C8426C7A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9">
                <a:extLst>
                  <a:ext uri="{FF2B5EF4-FFF2-40B4-BE49-F238E27FC236}">
                    <a16:creationId xmlns:a16="http://schemas.microsoft.com/office/drawing/2014/main" id="{3607DA76-5F80-4656-B360-1F960AD922E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aque 10">
                <a:extLst>
                  <a:ext uri="{FF2B5EF4-FFF2-40B4-BE49-F238E27FC236}">
                    <a16:creationId xmlns:a16="http://schemas.microsoft.com/office/drawing/2014/main" id="{E282F660-29DE-4383-8F8B-7210A45F477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8861A45B-C71A-41D8-A5C9-E69D8D1E7EC9}"/>
                </a:ext>
              </a:extLst>
            </p:cNvPr>
            <p:cNvSpPr txBox="1"/>
            <p:nvPr/>
          </p:nvSpPr>
          <p:spPr>
            <a:xfrm>
              <a:off x="762598" y="1254182"/>
              <a:ext cx="2379655" cy="3485384"/>
            </a:xfrm>
            <a:prstGeom prst="rect">
              <a:avLst/>
            </a:prstGeom>
            <a:noFill/>
          </p:spPr>
          <p:txBody>
            <a:bodyPr wrap="square" rtlCol="0">
              <a:spAutoFit/>
            </a:bodyPr>
            <a:lstStyle/>
            <a:p>
              <a:pPr algn="ctr"/>
              <a:r>
                <a:rPr lang="en-US" b="1" dirty="0"/>
                <a:t>If we repent, we will receive mercy through the Savior’s Atonement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9437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20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ircle(in)">
                                      <p:cBhvr>
                                        <p:cTn id="24" dur="20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circle(in)">
                                      <p:cBhvr>
                                        <p:cTn id="29"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6" grpId="0"/>
      <p:bldP spid="86" grpId="0"/>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a:extLst>
              <a:ext uri="{FF2B5EF4-FFF2-40B4-BE49-F238E27FC236}">
                <a16:creationId xmlns:a16="http://schemas.microsoft.com/office/drawing/2014/main" id="{0C166574-B9B2-4B3A-8AAA-0EC742566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Partake of the Waters Freely</a:t>
            </a:r>
          </a:p>
        </p:txBody>
      </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61" name="TextBox 60"/>
          <p:cNvSpPr txBox="1"/>
          <p:nvPr/>
        </p:nvSpPr>
        <p:spPr>
          <a:xfrm>
            <a:off x="108857" y="6488668"/>
            <a:ext cx="2438400" cy="369332"/>
          </a:xfrm>
          <a:prstGeom prst="rect">
            <a:avLst/>
          </a:prstGeom>
          <a:noFill/>
        </p:spPr>
        <p:txBody>
          <a:bodyPr wrap="square" rtlCol="0">
            <a:spAutoFit/>
          </a:bodyPr>
          <a:lstStyle/>
          <a:p>
            <a:r>
              <a:rPr lang="en-US" dirty="0">
                <a:solidFill>
                  <a:schemeClr val="bg1"/>
                </a:solidFill>
              </a:rPr>
              <a:t>Alma 42:29-31</a:t>
            </a:r>
          </a:p>
        </p:txBody>
      </p:sp>
      <p:sp>
        <p:nvSpPr>
          <p:cNvPr id="111" name="TextBox 110"/>
          <p:cNvSpPr txBox="1"/>
          <p:nvPr/>
        </p:nvSpPr>
        <p:spPr>
          <a:xfrm>
            <a:off x="2656114" y="820332"/>
            <a:ext cx="6509657" cy="5693866"/>
          </a:xfrm>
          <a:prstGeom prst="rect">
            <a:avLst/>
          </a:prstGeom>
          <a:noFill/>
        </p:spPr>
        <p:txBody>
          <a:bodyPr wrap="square" rtlCol="0">
            <a:spAutoFit/>
          </a:bodyPr>
          <a:lstStyle/>
          <a:p>
            <a:r>
              <a:rPr lang="en-US" sz="2800" dirty="0">
                <a:solidFill>
                  <a:schemeClr val="bg1"/>
                </a:solidFill>
              </a:rPr>
              <a:t>Alma encourages </a:t>
            </a:r>
            <a:r>
              <a:rPr lang="en-US" sz="2800" dirty="0" err="1">
                <a:solidFill>
                  <a:schemeClr val="bg1"/>
                </a:solidFill>
              </a:rPr>
              <a:t>Corianton</a:t>
            </a:r>
            <a:r>
              <a:rPr lang="en-US" sz="2800" dirty="0">
                <a:solidFill>
                  <a:schemeClr val="bg1"/>
                </a:solidFill>
              </a:rPr>
              <a:t> to:</a:t>
            </a:r>
          </a:p>
          <a:p>
            <a:endParaRPr lang="en-US" sz="2800" dirty="0">
              <a:solidFill>
                <a:schemeClr val="bg1"/>
              </a:solidFill>
            </a:endParaRPr>
          </a:p>
          <a:p>
            <a:r>
              <a:rPr lang="en-US" sz="2800" dirty="0">
                <a:solidFill>
                  <a:schemeClr val="bg1"/>
                </a:solidFill>
              </a:rPr>
              <a:t>To not let the plan of salvation trouble him</a:t>
            </a:r>
          </a:p>
          <a:p>
            <a:endParaRPr lang="en-US" sz="2800" dirty="0">
              <a:solidFill>
                <a:schemeClr val="bg1"/>
              </a:solidFill>
            </a:endParaRPr>
          </a:p>
          <a:p>
            <a:r>
              <a:rPr lang="en-US" sz="2800" dirty="0">
                <a:solidFill>
                  <a:schemeClr val="bg1"/>
                </a:solidFill>
              </a:rPr>
              <a:t>That his sins will bring him down to repentance</a:t>
            </a:r>
          </a:p>
          <a:p>
            <a:endParaRPr lang="en-US" sz="2800" dirty="0">
              <a:solidFill>
                <a:schemeClr val="bg1"/>
              </a:solidFill>
            </a:endParaRPr>
          </a:p>
          <a:p>
            <a:r>
              <a:rPr lang="en-US" sz="2800" dirty="0">
                <a:solidFill>
                  <a:schemeClr val="bg1"/>
                </a:solidFill>
              </a:rPr>
              <a:t>Cease from excusing himself in sin and in denying the justice of God</a:t>
            </a:r>
          </a:p>
          <a:p>
            <a:endParaRPr lang="en-US" sz="2800" dirty="0">
              <a:solidFill>
                <a:schemeClr val="bg1"/>
              </a:solidFill>
            </a:endParaRPr>
          </a:p>
          <a:p>
            <a:r>
              <a:rPr lang="en-US" sz="2800" dirty="0">
                <a:solidFill>
                  <a:schemeClr val="bg1"/>
                </a:solidFill>
              </a:rPr>
              <a:t>To return to his missionary labor and “declare the word with truth and soberness”</a:t>
            </a:r>
          </a:p>
        </p:txBody>
      </p:sp>
      <p:grpSp>
        <p:nvGrpSpPr>
          <p:cNvPr id="10" name="Group 9"/>
          <p:cNvGrpSpPr/>
          <p:nvPr/>
        </p:nvGrpSpPr>
        <p:grpSpPr>
          <a:xfrm>
            <a:off x="9710057" y="2253344"/>
            <a:ext cx="1773653" cy="3276599"/>
            <a:chOff x="5181600" y="457201"/>
            <a:chExt cx="1904282" cy="3276599"/>
          </a:xfrm>
        </p:grpSpPr>
        <p:sp>
          <p:nvSpPr>
            <p:cNvPr id="11" name="Oval 10"/>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71"/>
            <p:cNvGrpSpPr/>
            <p:nvPr/>
          </p:nvGrpSpPr>
          <p:grpSpPr>
            <a:xfrm>
              <a:off x="5410200" y="685800"/>
              <a:ext cx="1447800" cy="381000"/>
              <a:chOff x="7086600" y="914400"/>
              <a:chExt cx="1828800" cy="472130"/>
            </a:xfrm>
          </p:grpSpPr>
          <p:sp>
            <p:nvSpPr>
              <p:cNvPr id="51" name="Rounded Rectangle 50"/>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69"/>
              <p:cNvGrpSpPr/>
              <p:nvPr/>
            </p:nvGrpSpPr>
            <p:grpSpPr>
              <a:xfrm>
                <a:off x="7086600" y="914400"/>
                <a:ext cx="1828800" cy="472130"/>
                <a:chOff x="1578077" y="297425"/>
                <a:chExt cx="3603523" cy="958646"/>
              </a:xfrm>
            </p:grpSpPr>
            <p:grpSp>
              <p:nvGrpSpPr>
                <p:cNvPr id="53" name="Group 259"/>
                <p:cNvGrpSpPr/>
                <p:nvPr/>
              </p:nvGrpSpPr>
              <p:grpSpPr>
                <a:xfrm>
                  <a:off x="3352800" y="304800"/>
                  <a:ext cx="1828800" cy="951271"/>
                  <a:chOff x="3352800" y="304800"/>
                  <a:chExt cx="1828800" cy="951271"/>
                </a:xfrm>
              </p:grpSpPr>
              <p:grpSp>
                <p:nvGrpSpPr>
                  <p:cNvPr id="64" name="Group 256"/>
                  <p:cNvGrpSpPr/>
                  <p:nvPr/>
                </p:nvGrpSpPr>
                <p:grpSpPr>
                  <a:xfrm>
                    <a:off x="4267200" y="341671"/>
                    <a:ext cx="914400" cy="914400"/>
                    <a:chOff x="3352800" y="304800"/>
                    <a:chExt cx="914400" cy="914400"/>
                  </a:xfrm>
                </p:grpSpPr>
                <p:sp>
                  <p:nvSpPr>
                    <p:cNvPr id="69" name="Quad Arrow Callout 6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54"/>
                  <p:cNvGrpSpPr/>
                  <p:nvPr/>
                </p:nvGrpSpPr>
                <p:grpSpPr>
                  <a:xfrm>
                    <a:off x="3352800" y="304800"/>
                    <a:ext cx="914400" cy="914400"/>
                    <a:chOff x="3352800" y="304800"/>
                    <a:chExt cx="914400" cy="914400"/>
                  </a:xfrm>
                </p:grpSpPr>
                <p:sp>
                  <p:nvSpPr>
                    <p:cNvPr id="67" name="Quad Arrow Callout 6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Quad Arrow 65"/>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60"/>
                <p:cNvGrpSpPr/>
                <p:nvPr/>
              </p:nvGrpSpPr>
              <p:grpSpPr>
                <a:xfrm>
                  <a:off x="1578077" y="297425"/>
                  <a:ext cx="1828800" cy="951271"/>
                  <a:chOff x="3352800" y="304800"/>
                  <a:chExt cx="1828800" cy="951271"/>
                </a:xfrm>
              </p:grpSpPr>
              <p:grpSp>
                <p:nvGrpSpPr>
                  <p:cNvPr id="56" name="Group 256"/>
                  <p:cNvGrpSpPr/>
                  <p:nvPr/>
                </p:nvGrpSpPr>
                <p:grpSpPr>
                  <a:xfrm>
                    <a:off x="4267200" y="341671"/>
                    <a:ext cx="914400" cy="914400"/>
                    <a:chOff x="3352800" y="304800"/>
                    <a:chExt cx="914400" cy="914400"/>
                  </a:xfrm>
                </p:grpSpPr>
                <p:sp>
                  <p:nvSpPr>
                    <p:cNvPr id="62" name="Quad Arrow Callout 6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54"/>
                  <p:cNvGrpSpPr/>
                  <p:nvPr/>
                </p:nvGrpSpPr>
                <p:grpSpPr>
                  <a:xfrm>
                    <a:off x="3352800" y="304800"/>
                    <a:ext cx="914400" cy="914400"/>
                    <a:chOff x="3352800" y="304800"/>
                    <a:chExt cx="914400" cy="914400"/>
                  </a:xfrm>
                </p:grpSpPr>
                <p:sp>
                  <p:nvSpPr>
                    <p:cNvPr id="59" name="Quad Arrow Callout 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57"/>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Quad Arrow 54"/>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69"/>
            <p:cNvGrpSpPr/>
            <p:nvPr/>
          </p:nvGrpSpPr>
          <p:grpSpPr>
            <a:xfrm>
              <a:off x="5562600" y="3124200"/>
              <a:ext cx="1066800" cy="304800"/>
              <a:chOff x="1578077" y="297425"/>
              <a:chExt cx="3603523" cy="958646"/>
            </a:xfrm>
          </p:grpSpPr>
          <p:grpSp>
            <p:nvGrpSpPr>
              <p:cNvPr id="32" name="Group 259"/>
              <p:cNvGrpSpPr/>
              <p:nvPr/>
            </p:nvGrpSpPr>
            <p:grpSpPr>
              <a:xfrm>
                <a:off x="3352800" y="304800"/>
                <a:ext cx="1828800" cy="951271"/>
                <a:chOff x="3352800" y="304800"/>
                <a:chExt cx="1828800" cy="951271"/>
              </a:xfrm>
            </p:grpSpPr>
            <p:grpSp>
              <p:nvGrpSpPr>
                <p:cNvPr id="42" name="Group 256"/>
                <p:cNvGrpSpPr/>
                <p:nvPr/>
              </p:nvGrpSpPr>
              <p:grpSpPr>
                <a:xfrm>
                  <a:off x="4267200" y="341671"/>
                  <a:ext cx="914400" cy="914400"/>
                  <a:chOff x="3352800" y="304800"/>
                  <a:chExt cx="914400" cy="914400"/>
                </a:xfrm>
              </p:grpSpPr>
              <p:sp>
                <p:nvSpPr>
                  <p:cNvPr id="49" name="Quad Arrow Callout 4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54"/>
                <p:cNvGrpSpPr/>
                <p:nvPr/>
              </p:nvGrpSpPr>
              <p:grpSpPr>
                <a:xfrm>
                  <a:off x="3352800" y="304800"/>
                  <a:ext cx="914400" cy="914400"/>
                  <a:chOff x="3352800" y="304800"/>
                  <a:chExt cx="914400" cy="914400"/>
                </a:xfrm>
              </p:grpSpPr>
              <p:sp>
                <p:nvSpPr>
                  <p:cNvPr id="45" name="Quad Arrow Callout 4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43"/>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60"/>
              <p:cNvGrpSpPr/>
              <p:nvPr/>
            </p:nvGrpSpPr>
            <p:grpSpPr>
              <a:xfrm>
                <a:off x="1578077" y="297425"/>
                <a:ext cx="1828800" cy="951271"/>
                <a:chOff x="3352800" y="304800"/>
                <a:chExt cx="1828800" cy="951271"/>
              </a:xfrm>
            </p:grpSpPr>
            <p:grpSp>
              <p:nvGrpSpPr>
                <p:cNvPr id="35" name="Group 256"/>
                <p:cNvGrpSpPr/>
                <p:nvPr/>
              </p:nvGrpSpPr>
              <p:grpSpPr>
                <a:xfrm>
                  <a:off x="4267200" y="341671"/>
                  <a:ext cx="914400" cy="914400"/>
                  <a:chOff x="3352800" y="304800"/>
                  <a:chExt cx="914400" cy="914400"/>
                </a:xfrm>
              </p:grpSpPr>
              <p:sp>
                <p:nvSpPr>
                  <p:cNvPr id="40" name="Quad Arrow Callout 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54"/>
                <p:cNvGrpSpPr/>
                <p:nvPr/>
              </p:nvGrpSpPr>
              <p:grpSpPr>
                <a:xfrm>
                  <a:off x="3352800" y="304800"/>
                  <a:ext cx="914400" cy="914400"/>
                  <a:chOff x="3352800" y="304800"/>
                  <a:chExt cx="914400" cy="914400"/>
                </a:xfrm>
              </p:grpSpPr>
              <p:sp>
                <p:nvSpPr>
                  <p:cNvPr id="38" name="Quad Arrow Callout 3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36"/>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Quad Arrow 33"/>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93"/>
            <p:cNvGrpSpPr/>
            <p:nvPr/>
          </p:nvGrpSpPr>
          <p:grpSpPr>
            <a:xfrm>
              <a:off x="5715000" y="1828800"/>
              <a:ext cx="228600" cy="304800"/>
              <a:chOff x="3352800" y="304800"/>
              <a:chExt cx="914400" cy="914400"/>
            </a:xfrm>
          </p:grpSpPr>
          <p:sp>
            <p:nvSpPr>
              <p:cNvPr id="30" name="Quad Arrow Callout 2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96"/>
            <p:cNvGrpSpPr/>
            <p:nvPr/>
          </p:nvGrpSpPr>
          <p:grpSpPr>
            <a:xfrm>
              <a:off x="6248400" y="1828800"/>
              <a:ext cx="228600" cy="304800"/>
              <a:chOff x="3352800" y="304800"/>
              <a:chExt cx="914400" cy="914400"/>
            </a:xfrm>
          </p:grpSpPr>
          <p:sp>
            <p:nvSpPr>
              <p:cNvPr id="28" name="Quad Arrow Callout 2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a:extLst>
              <a:ext uri="{FF2B5EF4-FFF2-40B4-BE49-F238E27FC236}">
                <a16:creationId xmlns:a16="http://schemas.microsoft.com/office/drawing/2014/main" id="{303C9A1F-65B7-4118-9BF4-46BF89543565}"/>
              </a:ext>
            </a:extLst>
          </p:cNvPr>
          <p:cNvGrpSpPr/>
          <p:nvPr/>
        </p:nvGrpSpPr>
        <p:grpSpPr>
          <a:xfrm>
            <a:off x="522514" y="1828800"/>
            <a:ext cx="1524000" cy="3766449"/>
            <a:chOff x="2133600" y="1752600"/>
            <a:chExt cx="1524000" cy="3766449"/>
          </a:xfrm>
        </p:grpSpPr>
        <p:grpSp>
          <p:nvGrpSpPr>
            <p:cNvPr id="126" name="Group 49">
              <a:extLst>
                <a:ext uri="{FF2B5EF4-FFF2-40B4-BE49-F238E27FC236}">
                  <a16:creationId xmlns:a16="http://schemas.microsoft.com/office/drawing/2014/main" id="{CF94B46F-78D8-408D-98DE-96C924B871FB}"/>
                </a:ext>
              </a:extLst>
            </p:cNvPr>
            <p:cNvGrpSpPr/>
            <p:nvPr/>
          </p:nvGrpSpPr>
          <p:grpSpPr>
            <a:xfrm rot="9550070">
              <a:off x="2918578" y="4905265"/>
              <a:ext cx="304800" cy="613784"/>
              <a:chOff x="1295400" y="4546730"/>
              <a:chExt cx="409568" cy="689984"/>
            </a:xfrm>
          </p:grpSpPr>
          <p:sp>
            <p:nvSpPr>
              <p:cNvPr id="174" name="Oval 173">
                <a:extLst>
                  <a:ext uri="{FF2B5EF4-FFF2-40B4-BE49-F238E27FC236}">
                    <a16:creationId xmlns:a16="http://schemas.microsoft.com/office/drawing/2014/main" id="{98CF1B91-55CC-49CA-A4E7-7514644CF898}"/>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569A1DB-BE5C-431E-836A-5607937F89CA}"/>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42">
              <a:extLst>
                <a:ext uri="{FF2B5EF4-FFF2-40B4-BE49-F238E27FC236}">
                  <a16:creationId xmlns:a16="http://schemas.microsoft.com/office/drawing/2014/main" id="{85139E3E-3B10-424A-887C-2A1FFAA63E42}"/>
                </a:ext>
              </a:extLst>
            </p:cNvPr>
            <p:cNvGrpSpPr/>
            <p:nvPr/>
          </p:nvGrpSpPr>
          <p:grpSpPr>
            <a:xfrm rot="15885139">
              <a:off x="2681745" y="4896468"/>
              <a:ext cx="304800" cy="613784"/>
              <a:chOff x="1295400" y="4546730"/>
              <a:chExt cx="409568" cy="689984"/>
            </a:xfrm>
          </p:grpSpPr>
          <p:sp>
            <p:nvSpPr>
              <p:cNvPr id="172" name="Oval 5">
                <a:extLst>
                  <a:ext uri="{FF2B5EF4-FFF2-40B4-BE49-F238E27FC236}">
                    <a16:creationId xmlns:a16="http://schemas.microsoft.com/office/drawing/2014/main" id="{F67A1FE5-654F-4541-862B-A2EE627782EC}"/>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0361106-C4C3-41C8-9B6E-DA8232566945}"/>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rapezoid 127">
              <a:extLst>
                <a:ext uri="{FF2B5EF4-FFF2-40B4-BE49-F238E27FC236}">
                  <a16:creationId xmlns:a16="http://schemas.microsoft.com/office/drawing/2014/main" id="{4663416E-EADC-4353-A596-A289058A77A5}"/>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9200175-9075-4D84-B896-AF0A75530182}"/>
                </a:ext>
              </a:extLst>
            </p:cNvPr>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7F0A04D-BCD3-45E0-83B1-D2A5F83D6E9C}"/>
                </a:ext>
              </a:extLst>
            </p:cNvPr>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a:extLst>
                <a:ext uri="{FF2B5EF4-FFF2-40B4-BE49-F238E27FC236}">
                  <a16:creationId xmlns:a16="http://schemas.microsoft.com/office/drawing/2014/main" id="{ED0BA150-73CE-48B9-95A6-07020B3037C5}"/>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511C35F-5310-4E1A-B338-B0AA352D690B}"/>
                </a:ext>
              </a:extLst>
            </p:cNvPr>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6D752DAA-4E82-4DE5-A3A5-DE57176FB8D6}"/>
                </a:ext>
              </a:extLst>
            </p:cNvPr>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FC71B82D-E965-471A-9550-1A5E66418ABF}"/>
                </a:ext>
              </a:extLst>
            </p:cNvPr>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5D15F071-C9F3-4EA4-A6A1-69517914EC3C}"/>
                </a:ext>
              </a:extLst>
            </p:cNvPr>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AEC90742-632D-44A4-8719-D72D4ED7FAA0}"/>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AEC58EE7-FA44-4489-8D68-1AC2077D6FC5}"/>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1">
              <a:extLst>
                <a:ext uri="{FF2B5EF4-FFF2-40B4-BE49-F238E27FC236}">
                  <a16:creationId xmlns:a16="http://schemas.microsoft.com/office/drawing/2014/main" id="{3D15FED0-224B-460A-8FCE-5FC3FFC9B5D2}"/>
                </a:ext>
              </a:extLst>
            </p:cNvPr>
            <p:cNvGrpSpPr/>
            <p:nvPr/>
          </p:nvGrpSpPr>
          <p:grpSpPr>
            <a:xfrm rot="21151532">
              <a:off x="3114271" y="2096236"/>
              <a:ext cx="343204" cy="757299"/>
              <a:chOff x="1434718" y="4935165"/>
              <a:chExt cx="343204" cy="757299"/>
            </a:xfrm>
            <a:solidFill>
              <a:schemeClr val="bg1">
                <a:lumMod val="65000"/>
              </a:schemeClr>
            </a:solidFill>
          </p:grpSpPr>
          <p:sp>
            <p:nvSpPr>
              <p:cNvPr id="169" name="Moon 168">
                <a:extLst>
                  <a:ext uri="{FF2B5EF4-FFF2-40B4-BE49-F238E27FC236}">
                    <a16:creationId xmlns:a16="http://schemas.microsoft.com/office/drawing/2014/main" id="{F2E39D3E-EFD3-47F5-B70E-3C08796176A8}"/>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AA059953-CEDF-4974-8BB3-E21C5EDCFAFB}"/>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a:extLst>
                  <a:ext uri="{FF2B5EF4-FFF2-40B4-BE49-F238E27FC236}">
                    <a16:creationId xmlns:a16="http://schemas.microsoft.com/office/drawing/2014/main" id="{26827EBE-734C-495E-80C1-25A1AFE5E6E9}"/>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9">
              <a:extLst>
                <a:ext uri="{FF2B5EF4-FFF2-40B4-BE49-F238E27FC236}">
                  <a16:creationId xmlns:a16="http://schemas.microsoft.com/office/drawing/2014/main" id="{4718E9E9-3BA1-4B8A-8EC6-4129641C6555}"/>
                </a:ext>
              </a:extLst>
            </p:cNvPr>
            <p:cNvGrpSpPr/>
            <p:nvPr/>
          </p:nvGrpSpPr>
          <p:grpSpPr>
            <a:xfrm rot="1653802">
              <a:off x="2395553" y="2166668"/>
              <a:ext cx="343204" cy="757299"/>
              <a:chOff x="1434718" y="4935165"/>
              <a:chExt cx="343204" cy="757299"/>
            </a:xfrm>
            <a:solidFill>
              <a:schemeClr val="bg1">
                <a:lumMod val="65000"/>
              </a:schemeClr>
            </a:solidFill>
          </p:grpSpPr>
          <p:sp>
            <p:nvSpPr>
              <p:cNvPr id="166" name="Moon 165">
                <a:extLst>
                  <a:ext uri="{FF2B5EF4-FFF2-40B4-BE49-F238E27FC236}">
                    <a16:creationId xmlns:a16="http://schemas.microsoft.com/office/drawing/2014/main" id="{442DFD50-FF64-4ECA-B385-5C5C5D0AC88C}"/>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27">
                <a:extLst>
                  <a:ext uri="{FF2B5EF4-FFF2-40B4-BE49-F238E27FC236}">
                    <a16:creationId xmlns:a16="http://schemas.microsoft.com/office/drawing/2014/main" id="{48508967-802A-4612-9B44-8EF706A941BD}"/>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28">
                <a:extLst>
                  <a:ext uri="{FF2B5EF4-FFF2-40B4-BE49-F238E27FC236}">
                    <a16:creationId xmlns:a16="http://schemas.microsoft.com/office/drawing/2014/main" id="{276EB1E8-9BB7-48D0-B6EA-A461D0751D98}"/>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4">
              <a:extLst>
                <a:ext uri="{FF2B5EF4-FFF2-40B4-BE49-F238E27FC236}">
                  <a16:creationId xmlns:a16="http://schemas.microsoft.com/office/drawing/2014/main" id="{5C959C49-4B97-4868-9998-79010A82963B}"/>
                </a:ext>
              </a:extLst>
            </p:cNvPr>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a:extLst>
                <a:ext uri="{FF2B5EF4-FFF2-40B4-BE49-F238E27FC236}">
                  <a16:creationId xmlns:a16="http://schemas.microsoft.com/office/drawing/2014/main" id="{D5931902-6451-4E99-8843-2099403FD544}"/>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3B470A83-1C29-4A19-8388-E9027565EDD4}"/>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3426464C-484B-48FB-88F4-F29944CEBF2D}"/>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25B64FE1-BDCC-42C7-A4EE-7F5E390AE013}"/>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33320969-716A-4438-B9CD-313317E87172}"/>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6415D332-E5A1-47F3-BCDE-521291B723A7}"/>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84F495D0-24DB-4556-B51F-5245332C3A88}"/>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D7D3DFB2-F617-49FB-8679-D9BF96ED2572}"/>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6208CEED-0C52-4EC9-9DB0-07F3C8B0E691}"/>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AA085FC8-D65F-48B4-A93C-DD5CF98D0B05}"/>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48">
              <a:extLst>
                <a:ext uri="{FF2B5EF4-FFF2-40B4-BE49-F238E27FC236}">
                  <a16:creationId xmlns:a16="http://schemas.microsoft.com/office/drawing/2014/main" id="{6D719E5F-EDB8-4CDA-A712-F09A15885885}"/>
                </a:ext>
              </a:extLst>
            </p:cNvPr>
            <p:cNvGrpSpPr/>
            <p:nvPr/>
          </p:nvGrpSpPr>
          <p:grpSpPr>
            <a:xfrm>
              <a:off x="2595418" y="4667930"/>
              <a:ext cx="609600" cy="164123"/>
              <a:chOff x="553453" y="4798401"/>
              <a:chExt cx="1858183" cy="519282"/>
            </a:xfrm>
          </p:grpSpPr>
          <p:sp>
            <p:nvSpPr>
              <p:cNvPr id="161" name="Frame 160">
                <a:extLst>
                  <a:ext uri="{FF2B5EF4-FFF2-40B4-BE49-F238E27FC236}">
                    <a16:creationId xmlns:a16="http://schemas.microsoft.com/office/drawing/2014/main" id="{EC52C589-B701-40B8-8539-72AC3BAF1DC7}"/>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Frame 161">
                <a:extLst>
                  <a:ext uri="{FF2B5EF4-FFF2-40B4-BE49-F238E27FC236}">
                    <a16:creationId xmlns:a16="http://schemas.microsoft.com/office/drawing/2014/main" id="{25E7BC97-581C-4CCE-BD45-19B854F6994C}"/>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Frame 162">
                <a:extLst>
                  <a:ext uri="{FF2B5EF4-FFF2-40B4-BE49-F238E27FC236}">
                    <a16:creationId xmlns:a16="http://schemas.microsoft.com/office/drawing/2014/main" id="{AFD5A3DC-07E8-4A2F-B884-BD66E2D3C1E4}"/>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Frame 163">
                <a:extLst>
                  <a:ext uri="{FF2B5EF4-FFF2-40B4-BE49-F238E27FC236}">
                    <a16:creationId xmlns:a16="http://schemas.microsoft.com/office/drawing/2014/main" id="{237C033A-819F-4119-80DD-18C643BCACBE}"/>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Frame 164">
                <a:extLst>
                  <a:ext uri="{FF2B5EF4-FFF2-40B4-BE49-F238E27FC236}">
                    <a16:creationId xmlns:a16="http://schemas.microsoft.com/office/drawing/2014/main" id="{FDF1D9A5-F884-4B3A-9C68-F58DEBA89B88}"/>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53">
              <a:extLst>
                <a:ext uri="{FF2B5EF4-FFF2-40B4-BE49-F238E27FC236}">
                  <a16:creationId xmlns:a16="http://schemas.microsoft.com/office/drawing/2014/main" id="{E103B38F-3E84-4465-A7A2-5155BFACE92E}"/>
                </a:ext>
              </a:extLst>
            </p:cNvPr>
            <p:cNvGrpSpPr/>
            <p:nvPr/>
          </p:nvGrpSpPr>
          <p:grpSpPr>
            <a:xfrm rot="1653802">
              <a:off x="2396391" y="2001353"/>
              <a:ext cx="243277" cy="536804"/>
              <a:chOff x="1434718" y="4935165"/>
              <a:chExt cx="343204" cy="757299"/>
            </a:xfrm>
            <a:solidFill>
              <a:schemeClr val="bg1">
                <a:lumMod val="65000"/>
              </a:schemeClr>
            </a:solidFill>
          </p:grpSpPr>
          <p:sp>
            <p:nvSpPr>
              <p:cNvPr id="158" name="Moon 157">
                <a:extLst>
                  <a:ext uri="{FF2B5EF4-FFF2-40B4-BE49-F238E27FC236}">
                    <a16:creationId xmlns:a16="http://schemas.microsoft.com/office/drawing/2014/main" id="{7FAFB457-156D-4181-BD94-AF1F0D4ECCD8}"/>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a:extLst>
                  <a:ext uri="{FF2B5EF4-FFF2-40B4-BE49-F238E27FC236}">
                    <a16:creationId xmlns:a16="http://schemas.microsoft.com/office/drawing/2014/main" id="{4F9ECE34-EB3D-442D-A805-28D1BB4212CE}"/>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a:extLst>
                  <a:ext uri="{FF2B5EF4-FFF2-40B4-BE49-F238E27FC236}">
                    <a16:creationId xmlns:a16="http://schemas.microsoft.com/office/drawing/2014/main" id="{EF75FF01-C00E-4B8D-8CEB-93CEFB2A84CE}"/>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57">
              <a:extLst>
                <a:ext uri="{FF2B5EF4-FFF2-40B4-BE49-F238E27FC236}">
                  <a16:creationId xmlns:a16="http://schemas.microsoft.com/office/drawing/2014/main" id="{91C29D6F-455F-4F9A-A4EB-D8CE1D706A31}"/>
                </a:ext>
              </a:extLst>
            </p:cNvPr>
            <p:cNvGrpSpPr/>
            <p:nvPr/>
          </p:nvGrpSpPr>
          <p:grpSpPr>
            <a:xfrm rot="20849912">
              <a:off x="3255616" y="1995496"/>
              <a:ext cx="243277" cy="536804"/>
              <a:chOff x="1434718" y="4935165"/>
              <a:chExt cx="343204" cy="757299"/>
            </a:xfrm>
            <a:solidFill>
              <a:schemeClr val="bg1">
                <a:lumMod val="65000"/>
              </a:schemeClr>
            </a:solidFill>
          </p:grpSpPr>
          <p:sp>
            <p:nvSpPr>
              <p:cNvPr id="155" name="Moon 154">
                <a:extLst>
                  <a:ext uri="{FF2B5EF4-FFF2-40B4-BE49-F238E27FC236}">
                    <a16:creationId xmlns:a16="http://schemas.microsoft.com/office/drawing/2014/main" id="{685E2CEC-43F7-4EE9-9EF8-697CE28EB413}"/>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a:extLst>
                  <a:ext uri="{FF2B5EF4-FFF2-40B4-BE49-F238E27FC236}">
                    <a16:creationId xmlns:a16="http://schemas.microsoft.com/office/drawing/2014/main" id="{A9D0CD55-4891-4A18-9B35-1C83A53C754F}"/>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a:extLst>
                  <a:ext uri="{FF2B5EF4-FFF2-40B4-BE49-F238E27FC236}">
                    <a16:creationId xmlns:a16="http://schemas.microsoft.com/office/drawing/2014/main" id="{21B6289A-46D4-4FB4-9B57-2FF9522B7B5C}"/>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ounded Rectangle 330">
              <a:extLst>
                <a:ext uri="{FF2B5EF4-FFF2-40B4-BE49-F238E27FC236}">
                  <a16:creationId xmlns:a16="http://schemas.microsoft.com/office/drawing/2014/main" id="{D8B07D0C-96A1-4AF4-B9BB-245F1C9827EC}"/>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F56CE3-B84E-437C-ABA8-B21AC57FA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Trouble Down Unto Repentance</a:t>
            </a:r>
          </a:p>
        </p:txBody>
      </p:sp>
      <p:sp>
        <p:nvSpPr>
          <p:cNvPr id="46" name="TextBox 45"/>
          <p:cNvSpPr txBox="1"/>
          <p:nvPr/>
        </p:nvSpPr>
        <p:spPr>
          <a:xfrm>
            <a:off x="3048000" y="3276601"/>
            <a:ext cx="1066800" cy="646331"/>
          </a:xfrm>
          <a:prstGeom prst="rect">
            <a:avLst/>
          </a:prstGeom>
          <a:noFill/>
        </p:spPr>
        <p:txBody>
          <a:bodyPr wrap="square" rtlCol="0">
            <a:spAutoFit/>
          </a:bodyPr>
          <a:lstStyle/>
          <a:p>
            <a:pPr algn="ctr"/>
            <a:endParaRPr lang="en-US" sz="3600" dirty="0"/>
          </a:p>
        </p:txBody>
      </p:sp>
      <p:sp>
        <p:nvSpPr>
          <p:cNvPr id="47" name="TextBox 46"/>
          <p:cNvSpPr txBox="1"/>
          <p:nvPr/>
        </p:nvSpPr>
        <p:spPr>
          <a:xfrm>
            <a:off x="7391400" y="3276601"/>
            <a:ext cx="1676400" cy="646331"/>
          </a:xfrm>
          <a:prstGeom prst="rect">
            <a:avLst/>
          </a:prstGeom>
          <a:noFill/>
        </p:spPr>
        <p:txBody>
          <a:bodyPr wrap="square" rtlCol="0">
            <a:spAutoFit/>
          </a:bodyPr>
          <a:lstStyle/>
          <a:p>
            <a:pPr algn="ctr"/>
            <a:endParaRPr lang="en-US" sz="3600" dirty="0"/>
          </a:p>
        </p:txBody>
      </p:sp>
      <p:sp>
        <p:nvSpPr>
          <p:cNvPr id="61" name="TextBox 60"/>
          <p:cNvSpPr txBox="1"/>
          <p:nvPr/>
        </p:nvSpPr>
        <p:spPr>
          <a:xfrm>
            <a:off x="97972" y="6368925"/>
            <a:ext cx="2438400" cy="369332"/>
          </a:xfrm>
          <a:prstGeom prst="rect">
            <a:avLst/>
          </a:prstGeom>
          <a:noFill/>
        </p:spPr>
        <p:txBody>
          <a:bodyPr wrap="square" rtlCol="0">
            <a:spAutoFit/>
          </a:bodyPr>
          <a:lstStyle/>
          <a:p>
            <a:r>
              <a:rPr lang="en-US" dirty="0">
                <a:solidFill>
                  <a:schemeClr val="bg1"/>
                </a:solidFill>
              </a:rPr>
              <a:t>Alma 42:29</a:t>
            </a:r>
          </a:p>
        </p:txBody>
      </p:sp>
      <p:sp>
        <p:nvSpPr>
          <p:cNvPr id="111" name="TextBox 110"/>
          <p:cNvSpPr txBox="1"/>
          <p:nvPr/>
        </p:nvSpPr>
        <p:spPr>
          <a:xfrm>
            <a:off x="4038600" y="3646715"/>
            <a:ext cx="7576457" cy="2308324"/>
          </a:xfrm>
          <a:prstGeom prst="rect">
            <a:avLst/>
          </a:prstGeom>
          <a:noFill/>
        </p:spPr>
        <p:txBody>
          <a:bodyPr wrap="square" rtlCol="0">
            <a:spAutoFit/>
          </a:bodyPr>
          <a:lstStyle/>
          <a:p>
            <a:r>
              <a:rPr lang="en-US" sz="4000" dirty="0">
                <a:solidFill>
                  <a:schemeClr val="bg1"/>
                </a:solidFill>
              </a:rPr>
              <a:t>“(We) should not persist in remembering that which the Lord has said He is willing to forget”</a:t>
            </a:r>
          </a:p>
          <a:p>
            <a:r>
              <a:rPr lang="en-US" sz="2400" dirty="0">
                <a:solidFill>
                  <a:schemeClr val="bg1"/>
                </a:solidFill>
              </a:rPr>
              <a:t>Thomas S. Monson</a:t>
            </a:r>
          </a:p>
        </p:txBody>
      </p:sp>
      <p:pic>
        <p:nvPicPr>
          <p:cNvPr id="124" name="Picture 123" descr="Thomas S. Monson 1.jpg"/>
          <p:cNvPicPr>
            <a:picLocks noChangeAspect="1"/>
          </p:cNvPicPr>
          <p:nvPr/>
        </p:nvPicPr>
        <p:blipFill>
          <a:blip r:embed="rId3" cstate="print"/>
          <a:stretch>
            <a:fillRect/>
          </a:stretch>
        </p:blipFill>
        <p:spPr>
          <a:xfrm>
            <a:off x="1436914" y="3788228"/>
            <a:ext cx="1905000" cy="2364828"/>
          </a:xfrm>
          <a:prstGeom prst="rect">
            <a:avLst/>
          </a:prstGeom>
        </p:spPr>
      </p:pic>
      <p:sp>
        <p:nvSpPr>
          <p:cNvPr id="2" name="Rectangle 1">
            <a:extLst>
              <a:ext uri="{FF2B5EF4-FFF2-40B4-BE49-F238E27FC236}">
                <a16:creationId xmlns:a16="http://schemas.microsoft.com/office/drawing/2014/main" id="{8D0EC094-5CD1-485F-BD48-EBE0112EAEF9}"/>
              </a:ext>
            </a:extLst>
          </p:cNvPr>
          <p:cNvSpPr/>
          <p:nvPr/>
        </p:nvSpPr>
        <p:spPr>
          <a:xfrm>
            <a:off x="326571" y="1516521"/>
            <a:ext cx="6096000" cy="1015663"/>
          </a:xfrm>
          <a:prstGeom prst="rect">
            <a:avLst/>
          </a:prstGeom>
        </p:spPr>
        <p:txBody>
          <a:bodyPr>
            <a:spAutoFit/>
          </a:bodyPr>
          <a:lstStyle/>
          <a:p>
            <a:pPr algn="ctr"/>
            <a:r>
              <a:rPr lang="en-US" sz="2000" b="1" i="0" dirty="0">
                <a:solidFill>
                  <a:schemeClr val="bg1"/>
                </a:solidFill>
                <a:effectLst/>
                <a:latin typeface="Open Sans"/>
              </a:rPr>
              <a:t>Rather than seeking to excuse our sins, we can let our sins trouble us and bring us to repentance.</a:t>
            </a:r>
            <a:endParaRPr lang="en-US" sz="2000" dirty="0">
              <a:solidFill>
                <a:schemeClr val="bg1"/>
              </a:solidFill>
            </a:endParaRPr>
          </a:p>
        </p:txBody>
      </p:sp>
      <p:pic>
        <p:nvPicPr>
          <p:cNvPr id="5" name="Picture 4">
            <a:extLst>
              <a:ext uri="{FF2B5EF4-FFF2-40B4-BE49-F238E27FC236}">
                <a16:creationId xmlns:a16="http://schemas.microsoft.com/office/drawing/2014/main" id="{D756C3FE-2A3E-47BB-A66B-49D185245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885" y="783771"/>
            <a:ext cx="3679371" cy="2564477"/>
          </a:xfrm>
          <a:prstGeom prst="rect">
            <a:avLst/>
          </a:prstGeom>
        </p:spPr>
      </p:pic>
    </p:spTree>
    <p:extLst>
      <p:ext uri="{BB962C8B-B14F-4D97-AF65-F5344CB8AC3E}">
        <p14:creationId xmlns:p14="http://schemas.microsoft.com/office/powerpoint/2010/main" val="15389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E02362-B5A6-4AA4-BCAC-02E6B4F0E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829" y="76201"/>
            <a:ext cx="11789228" cy="649408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a:t>
            </a:r>
          </a:p>
          <a:p>
            <a:r>
              <a:rPr lang="en-US" sz="1600" dirty="0">
                <a:solidFill>
                  <a:schemeClr val="bg1"/>
                </a:solidFill>
              </a:rPr>
              <a:t>The Mediator (10:44)</a:t>
            </a:r>
          </a:p>
          <a:p>
            <a:endParaRPr lang="en-US" sz="1600" dirty="0">
              <a:solidFill>
                <a:schemeClr val="bg1"/>
              </a:solidFill>
            </a:endParaRPr>
          </a:p>
          <a:p>
            <a:r>
              <a:rPr lang="en-US" sz="1600" dirty="0" err="1">
                <a:solidFill>
                  <a:schemeClr val="bg1"/>
                </a:solidFill>
              </a:rPr>
              <a:t>Dallin</a:t>
            </a:r>
            <a:r>
              <a:rPr lang="en-US" sz="1600" dirty="0">
                <a:solidFill>
                  <a:schemeClr val="bg1"/>
                </a:solidFill>
              </a:rPr>
              <a:t> H. Oaks (“Sins, Crimes, and Atonement” [address to CES religious educators, Feb. 7, 1992], 1, si.lds.org).</a:t>
            </a:r>
          </a:p>
          <a:p>
            <a:endParaRPr lang="en-US" sz="1600" dirty="0">
              <a:solidFill>
                <a:schemeClr val="bg1"/>
              </a:solidFill>
            </a:endParaRPr>
          </a:p>
          <a:p>
            <a:r>
              <a:rPr lang="en-US" sz="1600" dirty="0">
                <a:solidFill>
                  <a:schemeClr val="bg1"/>
                </a:solidFill>
              </a:rPr>
              <a:t>Joseph Fielding McConkie and Robert L. Millet </a:t>
            </a:r>
            <a:r>
              <a:rPr lang="en-US" sz="1600" i="1" dirty="0">
                <a:solidFill>
                  <a:schemeClr val="bg1"/>
                </a:solidFill>
              </a:rPr>
              <a:t>Doctrinal Commentary on the Book of Mormon</a:t>
            </a:r>
            <a:r>
              <a:rPr lang="en-US" sz="1600" dirty="0">
                <a:solidFill>
                  <a:schemeClr val="bg1"/>
                </a:solidFill>
              </a:rPr>
              <a:t> Vol. 3 pg. 311</a:t>
            </a:r>
          </a:p>
          <a:p>
            <a:endParaRPr lang="en-US" sz="1600" dirty="0">
              <a:solidFill>
                <a:schemeClr val="bg1"/>
              </a:solidFill>
            </a:endParaRPr>
          </a:p>
          <a:p>
            <a:r>
              <a:rPr lang="en-US" sz="1600" dirty="0">
                <a:solidFill>
                  <a:schemeClr val="bg1"/>
                </a:solidFill>
              </a:rPr>
              <a:t>Elder D. Todd </a:t>
            </a:r>
            <a:r>
              <a:rPr lang="en-US" sz="1600" dirty="0" err="1">
                <a:solidFill>
                  <a:schemeClr val="bg1"/>
                </a:solidFill>
              </a:rPr>
              <a:t>Christofferson</a:t>
            </a:r>
            <a:r>
              <a:rPr lang="en-US" sz="1600" dirty="0">
                <a:solidFill>
                  <a:schemeClr val="bg1"/>
                </a:solidFill>
              </a:rPr>
              <a:t> (“The Blessing of Scripture,”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2010, 34).</a:t>
            </a:r>
          </a:p>
          <a:p>
            <a:endParaRPr lang="en-US" sz="1600" dirty="0">
              <a:solidFill>
                <a:schemeClr val="bg1"/>
              </a:solidFill>
            </a:endParaRPr>
          </a:p>
          <a:p>
            <a:pPr fontAlgn="base"/>
            <a:r>
              <a:rPr lang="en-US" sz="1600" dirty="0">
                <a:solidFill>
                  <a:schemeClr val="bg1"/>
                </a:solidFill>
              </a:rPr>
              <a:t>C. Wilfred Griggs </a:t>
            </a:r>
            <a:r>
              <a:rPr lang="en-US" sz="1600" i="1" dirty="0">
                <a:solidFill>
                  <a:schemeClr val="bg1"/>
                </a:solidFill>
              </a:rPr>
              <a:t>The Tree of Life in Ancient Cultures </a:t>
            </a:r>
            <a:r>
              <a:rPr lang="en-US" sz="1600" dirty="0">
                <a:solidFill>
                  <a:schemeClr val="bg1"/>
                </a:solidFill>
              </a:rPr>
              <a:t>June Ensign 1988</a:t>
            </a:r>
          </a:p>
          <a:p>
            <a:pPr fontAlgn="base"/>
            <a:endParaRPr lang="en-US" sz="1600" dirty="0">
              <a:solidFill>
                <a:schemeClr val="bg1"/>
              </a:solidFill>
            </a:endParaRPr>
          </a:p>
          <a:p>
            <a:r>
              <a:rPr lang="en-US" sz="1600" dirty="0">
                <a:solidFill>
                  <a:schemeClr val="bg1"/>
                </a:solidFill>
              </a:rPr>
              <a:t> </a:t>
            </a:r>
            <a:r>
              <a:rPr lang="en-US" sz="1600" b="1" dirty="0">
                <a:solidFill>
                  <a:schemeClr val="bg1"/>
                </a:solidFill>
              </a:rPr>
              <a:t>The Two Trees of </a:t>
            </a:r>
            <a:r>
              <a:rPr lang="en-US" sz="1600" b="1" dirty="0" err="1">
                <a:solidFill>
                  <a:schemeClr val="bg1"/>
                </a:solidFill>
              </a:rPr>
              <a:t>Valinor</a:t>
            </a:r>
            <a:r>
              <a:rPr lang="en-US" sz="1600" b="1" dirty="0">
                <a:solidFill>
                  <a:schemeClr val="bg1"/>
                </a:solidFill>
              </a:rPr>
              <a:t>  by rainqueen01</a:t>
            </a:r>
          </a:p>
          <a:p>
            <a:endParaRPr lang="en-US" sz="1600" b="1" dirty="0">
              <a:solidFill>
                <a:schemeClr val="bg1"/>
              </a:solidFill>
            </a:endParaRPr>
          </a:p>
          <a:p>
            <a:r>
              <a:rPr lang="en-US" sz="1600" dirty="0">
                <a:solidFill>
                  <a:schemeClr val="bg1"/>
                </a:solidFill>
              </a:rPr>
              <a:t>Elder Jeffrey R. Holland (</a:t>
            </a:r>
            <a:r>
              <a:rPr lang="en-US" sz="1600" i="1" dirty="0">
                <a:solidFill>
                  <a:schemeClr val="bg1"/>
                </a:solidFill>
              </a:rPr>
              <a:t>Christ and the New Covenant: The Messianic Message of the Book of Mormon</a:t>
            </a:r>
            <a:r>
              <a:rPr lang="en-US" sz="1600" dirty="0">
                <a:solidFill>
                  <a:schemeClr val="bg1"/>
                </a:solidFill>
              </a:rPr>
              <a:t> [1997], 81).</a:t>
            </a:r>
            <a:endParaRPr lang="en-US" sz="1600" b="1" dirty="0">
              <a:solidFill>
                <a:schemeClr val="bg1"/>
              </a:solidFill>
            </a:endParaRPr>
          </a:p>
          <a:p>
            <a:endParaRPr lang="en-US" sz="1600" b="1" dirty="0">
              <a:solidFill>
                <a:schemeClr val="bg1"/>
              </a:solidFill>
            </a:endParaRPr>
          </a:p>
          <a:p>
            <a:r>
              <a:rPr lang="en-US" sz="1600" dirty="0">
                <a:solidFill>
                  <a:schemeClr val="bg1"/>
                </a:solidFill>
              </a:rPr>
              <a:t>“The Mediator,” which is found on </a:t>
            </a:r>
            <a:r>
              <a:rPr lang="en-US" sz="1600" i="1" dirty="0">
                <a:solidFill>
                  <a:schemeClr val="bg1"/>
                </a:solidFill>
              </a:rPr>
              <a:t>Book of Mormon DVD Presentations 1–19</a:t>
            </a:r>
            <a:r>
              <a:rPr lang="en-US" sz="1600" dirty="0">
                <a:solidFill>
                  <a:schemeClr val="bg1"/>
                </a:solidFill>
              </a:rPr>
              <a:t> (54011) and LDS.org. Allow 10:44…This video presentation could be used in place of the statement by President Boyd K. Packer in the lesson. If you choose to use the video, adjust your lesson plan to make sure you have enough time to finish the video and teach the principle of repentance and receiving mercy through the Savior’s Atonement. April 1997 Gen. Conf. Address</a:t>
            </a:r>
          </a:p>
          <a:p>
            <a:endParaRPr lang="en-US" sz="1600" b="1" dirty="0">
              <a:solidFill>
                <a:schemeClr val="bg1"/>
              </a:solidFill>
            </a:endParaRPr>
          </a:p>
          <a:p>
            <a:r>
              <a:rPr lang="en-US" sz="1600" b="1" dirty="0">
                <a:solidFill>
                  <a:schemeClr val="bg1"/>
                </a:solidFill>
              </a:rPr>
              <a:t>Thomas S. Monson quoting Hugh B. Brown---Ensign May 1995 pg 59-60</a:t>
            </a:r>
          </a:p>
          <a:p>
            <a:br>
              <a:rPr lang="en-US" sz="1600" dirty="0"/>
            </a:br>
            <a:endParaRPr lang="en-US" sz="1600" dirty="0">
              <a:solidFill>
                <a:schemeClr val="bg1"/>
              </a:solidFill>
            </a:endParaRPr>
          </a:p>
          <a:p>
            <a:endParaRPr lang="en-US" sz="1600" dirty="0">
              <a:solidFill>
                <a:schemeClr val="bg1"/>
              </a:solidFill>
            </a:endParaRPr>
          </a:p>
        </p:txBody>
      </p:sp>
      <p:grpSp>
        <p:nvGrpSpPr>
          <p:cNvPr id="8" name="Group 7">
            <a:extLst>
              <a:ext uri="{FF2B5EF4-FFF2-40B4-BE49-F238E27FC236}">
                <a16:creationId xmlns:a16="http://schemas.microsoft.com/office/drawing/2014/main" id="{3228CDE3-166B-43B3-893A-34C7BF926C8A}"/>
              </a:ext>
            </a:extLst>
          </p:cNvPr>
          <p:cNvGrpSpPr/>
          <p:nvPr/>
        </p:nvGrpSpPr>
        <p:grpSpPr>
          <a:xfrm>
            <a:off x="2177142" y="391887"/>
            <a:ext cx="740229" cy="932271"/>
            <a:chOff x="990600" y="381000"/>
            <a:chExt cx="2362200" cy="2905035"/>
          </a:xfrm>
        </p:grpSpPr>
        <p:sp>
          <p:nvSpPr>
            <p:cNvPr id="10" name="Trapezoid 9">
              <a:extLst>
                <a:ext uri="{FF2B5EF4-FFF2-40B4-BE49-F238E27FC236}">
                  <a16:creationId xmlns:a16="http://schemas.microsoft.com/office/drawing/2014/main" id="{431332EC-85A6-4C07-BE92-89C8219CD719}"/>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8">
              <a:extLst>
                <a:ext uri="{FF2B5EF4-FFF2-40B4-BE49-F238E27FC236}">
                  <a16:creationId xmlns:a16="http://schemas.microsoft.com/office/drawing/2014/main" id="{A33D880F-A567-4CC9-A350-81DA6CBE3F63}"/>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69">
              <a:extLst>
                <a:ext uri="{FF2B5EF4-FFF2-40B4-BE49-F238E27FC236}">
                  <a16:creationId xmlns:a16="http://schemas.microsoft.com/office/drawing/2014/main" id="{C7BD07E2-6158-45BA-A3BF-3423BB904324}"/>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0">
              <a:extLst>
                <a:ext uri="{FF2B5EF4-FFF2-40B4-BE49-F238E27FC236}">
                  <a16:creationId xmlns:a16="http://schemas.microsoft.com/office/drawing/2014/main" id="{880D53D5-C806-4ECB-A0B3-BCD600D31314}"/>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EFC7245-33EE-4DE5-9CAD-A9E997F7EE74}"/>
                </a:ext>
              </a:extLst>
            </p:cNvPr>
            <p:cNvGrpSpPr/>
            <p:nvPr/>
          </p:nvGrpSpPr>
          <p:grpSpPr>
            <a:xfrm>
              <a:off x="1828800" y="381000"/>
              <a:ext cx="1250371" cy="1224010"/>
              <a:chOff x="3037563" y="3121795"/>
              <a:chExt cx="1250371" cy="1224010"/>
            </a:xfrm>
          </p:grpSpPr>
          <p:sp>
            <p:nvSpPr>
              <p:cNvPr id="21" name="Oval 20">
                <a:extLst>
                  <a:ext uri="{FF2B5EF4-FFF2-40B4-BE49-F238E27FC236}">
                    <a16:creationId xmlns:a16="http://schemas.microsoft.com/office/drawing/2014/main" id="{602B486C-57D0-47E3-AB67-0E19072DDFE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04310B-0D52-4FF7-8B19-1EBD542C710F}"/>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3C085AF-F56B-4D5A-A1AC-61F9111CFAD4}"/>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CAB6501-9553-4710-8C98-2711BD9354CE}"/>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605A79-B972-425A-944F-43C757CD3569}"/>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4138240-5746-4AF7-A179-E9E458E82DA2}"/>
                </a:ext>
              </a:extLst>
            </p:cNvPr>
            <p:cNvGrpSpPr/>
            <p:nvPr/>
          </p:nvGrpSpPr>
          <p:grpSpPr>
            <a:xfrm>
              <a:off x="990600" y="685800"/>
              <a:ext cx="856252" cy="838200"/>
              <a:chOff x="3037563" y="3121795"/>
              <a:chExt cx="1250371" cy="1224010"/>
            </a:xfrm>
          </p:grpSpPr>
          <p:sp>
            <p:nvSpPr>
              <p:cNvPr id="16" name="Oval 15">
                <a:extLst>
                  <a:ext uri="{FF2B5EF4-FFF2-40B4-BE49-F238E27FC236}">
                    <a16:creationId xmlns:a16="http://schemas.microsoft.com/office/drawing/2014/main" id="{E734889C-5A92-46BB-AC63-7B0574433AB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39A8EB-4C67-484F-AA02-8A99B694AB99}"/>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7D9387-F04C-4CA9-BD2B-ADF65A94AA1B}"/>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4B45B8-0D22-4A4D-BF87-001304BD412C}"/>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E78003-3EA4-477E-B56A-FFC11A7BECF2}"/>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ooter Placeholder 14">
            <a:extLst>
              <a:ext uri="{FF2B5EF4-FFF2-40B4-BE49-F238E27FC236}">
                <a16:creationId xmlns:a16="http://schemas.microsoft.com/office/drawing/2014/main" id="{C7D6F05C-4701-40E3-B12A-3D9A0323FBE3}"/>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59542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55DB37-877D-4BA2-BD4D-BE0AA1E08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Excuses</a:t>
            </a:r>
          </a:p>
        </p:txBody>
      </p:sp>
      <p:sp>
        <p:nvSpPr>
          <p:cNvPr id="2" name="Rectangle 1">
            <a:extLst>
              <a:ext uri="{FF2B5EF4-FFF2-40B4-BE49-F238E27FC236}">
                <a16:creationId xmlns:a16="http://schemas.microsoft.com/office/drawing/2014/main" id="{8D32BE37-F8AB-4C38-9C8F-4C88EFA8A640}"/>
              </a:ext>
            </a:extLst>
          </p:cNvPr>
          <p:cNvSpPr/>
          <p:nvPr/>
        </p:nvSpPr>
        <p:spPr>
          <a:xfrm>
            <a:off x="468086" y="1270338"/>
            <a:ext cx="4985657" cy="3785652"/>
          </a:xfrm>
          <a:prstGeom prst="rect">
            <a:avLst/>
          </a:prstGeom>
        </p:spPr>
        <p:txBody>
          <a:bodyPr wrap="square">
            <a:spAutoFit/>
          </a:bodyPr>
          <a:lstStyle/>
          <a:p>
            <a:r>
              <a:rPr lang="en-US" sz="2000" b="0" i="0" dirty="0">
                <a:solidFill>
                  <a:schemeClr val="bg1"/>
                </a:solidFill>
                <a:effectLst/>
                <a:latin typeface="Open Sans"/>
              </a:rPr>
              <a:t>A young man’s parents find out that he has done something wrong. </a:t>
            </a:r>
          </a:p>
          <a:p>
            <a:endParaRPr lang="en-US" sz="2000" dirty="0">
              <a:solidFill>
                <a:schemeClr val="bg1"/>
              </a:solidFill>
              <a:latin typeface="Open Sans"/>
            </a:endParaRPr>
          </a:p>
          <a:p>
            <a:r>
              <a:rPr lang="en-US" sz="2000" b="0" i="0" dirty="0">
                <a:solidFill>
                  <a:schemeClr val="bg1"/>
                </a:solidFill>
                <a:effectLst/>
                <a:latin typeface="Open Sans"/>
              </a:rPr>
              <a:t>When they discuss the problem with him, he tries to excuse his behavior rather than acknowledging the wrong choice he has made. </a:t>
            </a:r>
          </a:p>
          <a:p>
            <a:endParaRPr lang="en-US" sz="2000" dirty="0">
              <a:solidFill>
                <a:schemeClr val="bg1"/>
              </a:solidFill>
              <a:latin typeface="Open Sans"/>
            </a:endParaRPr>
          </a:p>
          <a:p>
            <a:r>
              <a:rPr lang="en-US" sz="2000" b="0" i="0" dirty="0">
                <a:solidFill>
                  <a:schemeClr val="bg1"/>
                </a:solidFill>
                <a:effectLst/>
                <a:latin typeface="Open Sans"/>
              </a:rPr>
              <a:t>After the young man’s parents explain that he will receive consequences for his poor choice, he becomes upset and claims it is not fair that he will receive consequences.</a:t>
            </a:r>
            <a:endParaRPr lang="en-US" sz="2000" dirty="0">
              <a:solidFill>
                <a:schemeClr val="bg1"/>
              </a:solidFill>
            </a:endParaRPr>
          </a:p>
        </p:txBody>
      </p:sp>
      <p:pic>
        <p:nvPicPr>
          <p:cNvPr id="4" name="Picture 3">
            <a:extLst>
              <a:ext uri="{FF2B5EF4-FFF2-40B4-BE49-F238E27FC236}">
                <a16:creationId xmlns:a16="http://schemas.microsoft.com/office/drawing/2014/main" id="{111D16F9-84CF-4E46-93F5-131A8CCF8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403" y="1504949"/>
            <a:ext cx="5655518" cy="3045279"/>
          </a:xfrm>
          <a:prstGeom prst="rect">
            <a:avLst/>
          </a:prstGeom>
        </p:spPr>
      </p:pic>
      <p:sp>
        <p:nvSpPr>
          <p:cNvPr id="7" name="Rectangle 6">
            <a:extLst>
              <a:ext uri="{FF2B5EF4-FFF2-40B4-BE49-F238E27FC236}">
                <a16:creationId xmlns:a16="http://schemas.microsoft.com/office/drawing/2014/main" id="{3A02F42D-C689-4F51-BF60-3A0F80246764}"/>
              </a:ext>
            </a:extLst>
          </p:cNvPr>
          <p:cNvSpPr/>
          <p:nvPr/>
        </p:nvSpPr>
        <p:spPr>
          <a:xfrm>
            <a:off x="5747658" y="5256350"/>
            <a:ext cx="6096000" cy="1200329"/>
          </a:xfrm>
          <a:prstGeom prst="rect">
            <a:avLst/>
          </a:prstGeom>
        </p:spPr>
        <p:txBody>
          <a:bodyPr>
            <a:spAutoFit/>
          </a:bodyPr>
          <a:lstStyle/>
          <a:p>
            <a:pPr fontAlgn="base"/>
            <a:r>
              <a:rPr lang="en-US" b="0" i="0" dirty="0">
                <a:solidFill>
                  <a:schemeClr val="bg1"/>
                </a:solidFill>
                <a:effectLst/>
                <a:latin typeface="Open Sans"/>
              </a:rPr>
              <a:t>What are some other examples of times when we might be tempted to try to excuse our wrong behavior rather than acknowledging our errors and accepting the consequences?</a:t>
            </a:r>
          </a:p>
        </p:txBody>
      </p:sp>
    </p:spTree>
    <p:extLst>
      <p:ext uri="{BB962C8B-B14F-4D97-AF65-F5344CB8AC3E}">
        <p14:creationId xmlns:p14="http://schemas.microsoft.com/office/powerpoint/2010/main" val="5015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54486" cy="2677656"/>
          </a:xfrm>
          <a:prstGeom prst="rect">
            <a:avLst/>
          </a:prstGeom>
          <a:ln>
            <a:solidFill>
              <a:schemeClr val="tx1"/>
            </a:solidFill>
          </a:ln>
        </p:spPr>
        <p:txBody>
          <a:bodyPr wrap="square">
            <a:spAutoFit/>
          </a:bodyPr>
          <a:lstStyle/>
          <a:p>
            <a:pPr fontAlgn="base"/>
            <a:r>
              <a:rPr lang="en-US" sz="1200" dirty="0"/>
              <a:t>Jesus Christ is our Mediator. A mediator is one who stands between two parties to help resolve a conflict. Ask a student to read aloud the following statement by President Boyd K. Packer of the Quorum of the Twelve Apostles:</a:t>
            </a:r>
          </a:p>
          <a:p>
            <a:pPr fontAlgn="base"/>
            <a:endParaRPr lang="en-US" sz="1200" dirty="0"/>
          </a:p>
          <a:p>
            <a:pPr fontAlgn="base"/>
            <a:r>
              <a:rPr lang="en-US" sz="1200" dirty="0"/>
              <a:t>“By eternal law, mercy cannot be extended save there be one who is both willing and able to assume our debt and pay the price and arrange the terms for our redemption.</a:t>
            </a:r>
          </a:p>
          <a:p>
            <a:pPr fontAlgn="base"/>
            <a:r>
              <a:rPr lang="en-US" sz="1200" dirty="0"/>
              <a:t>“Unless there is a mediator, unless we have a friend, the full weight of justice </a:t>
            </a:r>
            <a:r>
              <a:rPr lang="en-US" sz="1200" dirty="0" err="1"/>
              <a:t>untempered</a:t>
            </a:r>
            <a:r>
              <a:rPr lang="en-US" sz="1200" dirty="0"/>
              <a:t>, unsympathetic, must, positively must fall on us. The full recompense for every transgression, however minor or however deep, will be exacted from us to the uttermost farthing.</a:t>
            </a:r>
          </a:p>
          <a:p>
            <a:pPr fontAlgn="base"/>
            <a:r>
              <a:rPr lang="en-US" sz="1200" dirty="0"/>
              <a:t>“But know this: Truth, glorious truth, proclaims there is such a Mediator. …</a:t>
            </a:r>
          </a:p>
          <a:p>
            <a:pPr fontAlgn="base"/>
            <a:r>
              <a:rPr lang="en-US" sz="1200" dirty="0"/>
              <a:t>“Through Him mercy can be fully extended to each of us without offending the eternal law of justice. …</a:t>
            </a:r>
          </a:p>
          <a:p>
            <a:pPr fontAlgn="base"/>
            <a:r>
              <a:rPr lang="en-US" sz="1200" dirty="0"/>
              <a:t>“The extension of mercy will not be automatic. It will be through covenant with Him. It will be on His terms, His generous terms</a:t>
            </a:r>
            <a:r>
              <a:rPr lang="en-US" sz="1200" b="1" dirty="0"/>
              <a:t>” (“The Mediator,” </a:t>
            </a:r>
            <a:r>
              <a:rPr lang="en-US" sz="1200" b="1" i="1" dirty="0"/>
              <a:t>Ensign,</a:t>
            </a:r>
            <a:r>
              <a:rPr lang="en-US" sz="1200" b="1" dirty="0"/>
              <a:t> May 1977, 55–56).</a:t>
            </a:r>
          </a:p>
        </p:txBody>
      </p:sp>
    </p:spTree>
    <p:extLst>
      <p:ext uri="{BB962C8B-B14F-4D97-AF65-F5344CB8AC3E}">
        <p14:creationId xmlns:p14="http://schemas.microsoft.com/office/powerpoint/2010/main" val="153656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E120E5DC-EB17-411D-AFD0-06B05F265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33" y="0"/>
            <a:ext cx="10223734" cy="6858000"/>
          </a:xfrm>
          <a:prstGeom prst="rect">
            <a:avLst/>
          </a:prstGeom>
        </p:spPr>
      </p:pic>
    </p:spTree>
    <p:extLst>
      <p:ext uri="{BB962C8B-B14F-4D97-AF65-F5344CB8AC3E}">
        <p14:creationId xmlns:p14="http://schemas.microsoft.com/office/powerpoint/2010/main" val="164978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6267F3AE-6FF5-4981-A4FD-11B1AB3D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28800" y="3962400"/>
            <a:ext cx="2971800" cy="1754326"/>
          </a:xfrm>
          <a:prstGeom prst="rect">
            <a:avLst/>
          </a:prstGeom>
          <a:noFill/>
        </p:spPr>
        <p:txBody>
          <a:bodyPr wrap="square" rtlCol="0">
            <a:spAutoFit/>
          </a:bodyPr>
          <a:lstStyle/>
          <a:p>
            <a:r>
              <a:rPr lang="en-US" sz="3600" dirty="0">
                <a:solidFill>
                  <a:schemeClr val="bg1"/>
                </a:solidFill>
              </a:rPr>
              <a:t>Fairness is getting what you deserve</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I Want The Final Judgment To Be Fair</a:t>
            </a:r>
          </a:p>
        </p:txBody>
      </p:sp>
      <p:grpSp>
        <p:nvGrpSpPr>
          <p:cNvPr id="50" name="Group 49"/>
          <p:cNvGrpSpPr/>
          <p:nvPr/>
        </p:nvGrpSpPr>
        <p:grpSpPr>
          <a:xfrm>
            <a:off x="2590801" y="685801"/>
            <a:ext cx="6587913" cy="5083387"/>
            <a:chOff x="1066800" y="685800"/>
            <a:chExt cx="6587913" cy="5083387"/>
          </a:xfrm>
        </p:grpSpPr>
        <p:grpSp>
          <p:nvGrpSpPr>
            <p:cNvPr id="7" name="Group 6"/>
            <p:cNvGrpSpPr/>
            <p:nvPr/>
          </p:nvGrpSpPr>
          <p:grpSpPr>
            <a:xfrm>
              <a:off x="1066800" y="685800"/>
              <a:ext cx="6587913" cy="5083387"/>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p:cNvGrpSpPr/>
              <p:nvPr/>
            </p:nvGrpSpPr>
            <p:grpSpPr>
              <a:xfrm flipH="1">
                <a:off x="3799840" y="685800"/>
                <a:ext cx="601980" cy="4615180"/>
                <a:chOff x="4038600" y="0"/>
                <a:chExt cx="685800" cy="5867400"/>
              </a:xfrm>
            </p:grpSpPr>
            <p:sp>
              <p:nvSpPr>
                <p:cNvPr id="40" name="Isosceles Triangle 39"/>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
              <p:cNvGrpSpPr/>
              <p:nvPr/>
            </p:nvGrpSpPr>
            <p:grpSpPr>
              <a:xfrm flipH="1">
                <a:off x="5410200" y="1524000"/>
                <a:ext cx="1939713" cy="2431625"/>
                <a:chOff x="1066800" y="2258995"/>
                <a:chExt cx="2209800" cy="2770205"/>
              </a:xfrm>
            </p:grpSpPr>
            <p:sp>
              <p:nvSpPr>
                <p:cNvPr id="28" name="Oval 2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p:cNvGrpSpPr/>
                <p:nvPr/>
              </p:nvGrpSpPr>
              <p:grpSpPr>
                <a:xfrm rot="1206892">
                  <a:off x="1673878" y="2258995"/>
                  <a:ext cx="240914" cy="2243809"/>
                  <a:chOff x="1524000" y="685800"/>
                  <a:chExt cx="990600" cy="6400800"/>
                </a:xfrm>
              </p:grpSpPr>
              <p:sp>
                <p:nvSpPr>
                  <p:cNvPr id="24" name="Donut 2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p:cNvSpPr txBox="1"/>
            <p:nvPr/>
          </p:nvSpPr>
          <p:spPr>
            <a:xfrm>
              <a:off x="1524000" y="3276600"/>
              <a:ext cx="1066800" cy="646331"/>
            </a:xfrm>
            <a:prstGeom prst="rect">
              <a:avLst/>
            </a:prstGeom>
            <a:noFill/>
          </p:spPr>
          <p:txBody>
            <a:bodyPr wrap="square" rtlCol="0">
              <a:spAutoFit/>
            </a:bodyPr>
            <a:lstStyle/>
            <a:p>
              <a:pPr algn="ctr"/>
              <a:r>
                <a:rPr lang="en-US" sz="3600" dirty="0"/>
                <a:t>Fair</a:t>
              </a:r>
            </a:p>
          </p:txBody>
        </p:sp>
        <p:sp>
          <p:nvSpPr>
            <p:cNvPr id="47" name="TextBox 46"/>
            <p:cNvSpPr txBox="1"/>
            <p:nvPr/>
          </p:nvSpPr>
          <p:spPr>
            <a:xfrm>
              <a:off x="5867400" y="3276600"/>
              <a:ext cx="1676400" cy="646331"/>
            </a:xfrm>
            <a:prstGeom prst="rect">
              <a:avLst/>
            </a:prstGeom>
            <a:noFill/>
          </p:spPr>
          <p:txBody>
            <a:bodyPr wrap="square" rtlCol="0">
              <a:spAutoFit/>
            </a:bodyPr>
            <a:lstStyle/>
            <a:p>
              <a:pPr algn="ctr"/>
              <a:r>
                <a:rPr lang="en-US" sz="3600" dirty="0"/>
                <a:t>Justice</a:t>
              </a:r>
            </a:p>
          </p:txBody>
        </p:sp>
      </p:grpSp>
      <p:sp>
        <p:nvSpPr>
          <p:cNvPr id="48" name="TextBox 47"/>
          <p:cNvSpPr txBox="1"/>
          <p:nvPr/>
        </p:nvSpPr>
        <p:spPr>
          <a:xfrm>
            <a:off x="7239000" y="3962401"/>
            <a:ext cx="3429000" cy="1200329"/>
          </a:xfrm>
          <a:prstGeom prst="rect">
            <a:avLst/>
          </a:prstGeom>
          <a:noFill/>
        </p:spPr>
        <p:txBody>
          <a:bodyPr wrap="square" rtlCol="0">
            <a:spAutoFit/>
          </a:bodyPr>
          <a:lstStyle/>
          <a:p>
            <a:r>
              <a:rPr lang="en-US" sz="3600" dirty="0">
                <a:solidFill>
                  <a:schemeClr val="bg1"/>
                </a:solidFill>
              </a:rPr>
              <a:t>A concept of moral rightness</a:t>
            </a:r>
          </a:p>
        </p:txBody>
      </p:sp>
      <p:sp>
        <p:nvSpPr>
          <p:cNvPr id="49" name="TextBox 48"/>
          <p:cNvSpPr txBox="1"/>
          <p:nvPr/>
        </p:nvSpPr>
        <p:spPr>
          <a:xfrm>
            <a:off x="1905000" y="5867401"/>
            <a:ext cx="8305800" cy="954107"/>
          </a:xfrm>
          <a:prstGeom prst="rect">
            <a:avLst/>
          </a:prstGeom>
          <a:noFill/>
        </p:spPr>
        <p:txBody>
          <a:bodyPr wrap="square" rtlCol="0">
            <a:spAutoFit/>
          </a:bodyPr>
          <a:lstStyle/>
          <a:p>
            <a:pPr algn="ctr"/>
            <a:r>
              <a:rPr lang="en-US" sz="2800" dirty="0">
                <a:solidFill>
                  <a:srgbClr val="FF0000"/>
                </a:solidFill>
              </a:rPr>
              <a:t>The justice of God either rewards righteousness or punishes sin</a:t>
            </a:r>
          </a:p>
        </p:txBody>
      </p:sp>
    </p:spTree>
    <p:extLst>
      <p:ext uri="{BB962C8B-B14F-4D97-AF65-F5344CB8AC3E}">
        <p14:creationId xmlns:p14="http://schemas.microsoft.com/office/powerpoint/2010/main" val="398062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2722B-357D-44A0-8A9E-5008279D6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7314" cy="6858000"/>
          </a:xfrm>
          <a:prstGeom prst="rect">
            <a:avLst/>
          </a:prstGeom>
        </p:spPr>
      </p:pic>
      <p:sp>
        <p:nvSpPr>
          <p:cNvPr id="7" name="TextBox 6"/>
          <p:cNvSpPr txBox="1"/>
          <p:nvPr/>
        </p:nvSpPr>
        <p:spPr>
          <a:xfrm>
            <a:off x="4249882" y="3797137"/>
            <a:ext cx="7942118" cy="2677656"/>
          </a:xfrm>
          <a:prstGeom prst="rect">
            <a:avLst/>
          </a:prstGeom>
          <a:noFill/>
        </p:spPr>
        <p:txBody>
          <a:bodyPr wrap="square" rtlCol="0">
            <a:spAutoFit/>
          </a:bodyPr>
          <a:lstStyle/>
          <a:p>
            <a:pPr fontAlgn="base"/>
            <a:r>
              <a:rPr lang="en-US" sz="2800" dirty="0">
                <a:solidFill>
                  <a:schemeClr val="bg1"/>
                </a:solidFill>
              </a:rPr>
              <a:t>“[The] laws of God are likewise concerned with justice. The idea of justice as what one deserves is the fundamental premise of all scriptures that speak of men’s being judged according to their works.” </a:t>
            </a:r>
          </a:p>
          <a:p>
            <a:pPr fontAlgn="base"/>
            <a:r>
              <a:rPr lang="en-US" sz="2800" dirty="0" err="1">
                <a:solidFill>
                  <a:schemeClr val="bg1"/>
                </a:solidFill>
              </a:rPr>
              <a:t>Dallin</a:t>
            </a:r>
            <a:r>
              <a:rPr lang="en-US" sz="2800" dirty="0">
                <a:solidFill>
                  <a:schemeClr val="bg1"/>
                </a:solidFill>
              </a:rPr>
              <a:t> H. Oaks</a:t>
            </a:r>
          </a:p>
          <a:p>
            <a:pPr fontAlgn="base"/>
            <a:endParaRPr lang="en-US" sz="2800" dirty="0">
              <a:solidFill>
                <a:schemeClr val="bg1"/>
              </a:solidFill>
            </a:endParaRPr>
          </a:p>
        </p:txBody>
      </p:sp>
      <p:pic>
        <p:nvPicPr>
          <p:cNvPr id="8" name="Picture 7" descr="Dallin H. Oaks.jpg"/>
          <p:cNvPicPr>
            <a:picLocks noChangeAspect="1"/>
          </p:cNvPicPr>
          <p:nvPr/>
        </p:nvPicPr>
        <p:blipFill>
          <a:blip r:embed="rId3" cstate="print"/>
          <a:stretch>
            <a:fillRect/>
          </a:stretch>
        </p:blipFill>
        <p:spPr>
          <a:xfrm>
            <a:off x="158726" y="238991"/>
            <a:ext cx="1199887" cy="1495426"/>
          </a:xfrm>
          <a:prstGeom prst="rect">
            <a:avLst/>
          </a:prstGeom>
        </p:spPr>
      </p:pic>
      <p:pic>
        <p:nvPicPr>
          <p:cNvPr id="3" name="Picture 2">
            <a:extLst>
              <a:ext uri="{FF2B5EF4-FFF2-40B4-BE49-F238E27FC236}">
                <a16:creationId xmlns:a16="http://schemas.microsoft.com/office/drawing/2014/main" id="{1904EBB9-6DC3-46C5-99CD-08BC6BD7A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863" y="334413"/>
            <a:ext cx="3429000" cy="2282190"/>
          </a:xfrm>
          <a:prstGeom prst="rect">
            <a:avLst/>
          </a:prstGeom>
        </p:spPr>
      </p:pic>
      <p:sp>
        <p:nvSpPr>
          <p:cNvPr id="6" name="Rectangle 5">
            <a:extLst>
              <a:ext uri="{FF2B5EF4-FFF2-40B4-BE49-F238E27FC236}">
                <a16:creationId xmlns:a16="http://schemas.microsoft.com/office/drawing/2014/main" id="{1AD34670-7416-43D0-BAEB-DD5B4833046A}"/>
              </a:ext>
            </a:extLst>
          </p:cNvPr>
          <p:cNvSpPr/>
          <p:nvPr/>
        </p:nvSpPr>
        <p:spPr>
          <a:xfrm>
            <a:off x="2289464" y="373163"/>
            <a:ext cx="6096000" cy="2308324"/>
          </a:xfrm>
          <a:prstGeom prst="rect">
            <a:avLst/>
          </a:prstGeom>
        </p:spPr>
        <p:txBody>
          <a:bodyPr>
            <a:spAutoFit/>
          </a:bodyPr>
          <a:lstStyle/>
          <a:p>
            <a:pPr fontAlgn="base"/>
            <a:r>
              <a:rPr lang="en-US" sz="2400" i="1" dirty="0">
                <a:solidFill>
                  <a:schemeClr val="bg1"/>
                </a:solidFill>
              </a:rPr>
              <a:t>“Justice</a:t>
            </a:r>
            <a:r>
              <a:rPr lang="en-US" sz="2400" dirty="0">
                <a:solidFill>
                  <a:schemeClr val="bg1"/>
                </a:solidFill>
              </a:rPr>
              <a:t> has many meanings. One is balance. A popular symbol of justice is scales in balance. Thus, when the laws of man have been violated, justice usually requires that a punishment be imposed, a penalty that will restore the balance [to the scales]. …</a:t>
            </a:r>
          </a:p>
        </p:txBody>
      </p:sp>
      <p:pic>
        <p:nvPicPr>
          <p:cNvPr id="10" name="Picture 9">
            <a:extLst>
              <a:ext uri="{FF2B5EF4-FFF2-40B4-BE49-F238E27FC236}">
                <a16:creationId xmlns:a16="http://schemas.microsoft.com/office/drawing/2014/main" id="{4F66CEC5-F0B1-451F-B761-0BE2AB67B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18" y="4127269"/>
            <a:ext cx="3425398" cy="1781721"/>
          </a:xfrm>
          <a:prstGeom prst="rect">
            <a:avLst/>
          </a:prstGeom>
        </p:spPr>
      </p:pic>
    </p:spTree>
    <p:extLst>
      <p:ext uri="{BB962C8B-B14F-4D97-AF65-F5344CB8AC3E}">
        <p14:creationId xmlns:p14="http://schemas.microsoft.com/office/powerpoint/2010/main" val="32606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02D6402E-6078-4EF4-947C-D9D4FC55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488668"/>
            <a:ext cx="2438400" cy="369332"/>
          </a:xfrm>
          <a:prstGeom prst="rect">
            <a:avLst/>
          </a:prstGeom>
          <a:noFill/>
        </p:spPr>
        <p:txBody>
          <a:bodyPr wrap="square" rtlCol="0">
            <a:spAutoFit/>
          </a:bodyPr>
          <a:lstStyle/>
          <a:p>
            <a:r>
              <a:rPr lang="en-US" dirty="0">
                <a:solidFill>
                  <a:schemeClr val="bg1"/>
                </a:solidFill>
              </a:rPr>
              <a:t>Alma 42:1</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The Fairness of the Final Judgment</a:t>
            </a:r>
          </a:p>
        </p:txBody>
      </p:sp>
      <p:grpSp>
        <p:nvGrpSpPr>
          <p:cNvPr id="2" name="Group 6"/>
          <p:cNvGrpSpPr/>
          <p:nvPr/>
        </p:nvGrpSpPr>
        <p:grpSpPr>
          <a:xfrm>
            <a:off x="6324601" y="685800"/>
            <a:ext cx="3089361" cy="2286000"/>
            <a:chOff x="762000" y="685800"/>
            <a:chExt cx="6587913" cy="5083387"/>
          </a:xfrm>
        </p:grpSpPr>
        <p:sp>
          <p:nvSpPr>
            <p:cNvPr id="8" name="Oval 7"/>
            <p:cNvSpPr/>
            <p:nvPr/>
          </p:nvSpPr>
          <p:spPr>
            <a:xfrm flipH="1">
              <a:off x="2912071" y="4899660"/>
              <a:ext cx="2292389" cy="869527"/>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3130973" y="4899660"/>
              <a:ext cx="1939713" cy="73575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flipH="1">
              <a:off x="3799840" y="685800"/>
              <a:ext cx="601980" cy="4615180"/>
              <a:chOff x="4038600" y="0"/>
              <a:chExt cx="685800" cy="5867400"/>
            </a:xfrm>
          </p:grpSpPr>
          <p:sp>
            <p:nvSpPr>
              <p:cNvPr id="40" name="Isosceles Triangle 39"/>
              <p:cNvSpPr/>
              <p:nvPr/>
            </p:nvSpPr>
            <p:spPr>
              <a:xfrm>
                <a:off x="4267200" y="228600"/>
                <a:ext cx="2286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
              <p:cNvSpPr/>
              <p:nvPr/>
            </p:nvSpPr>
            <p:spPr>
              <a:xfrm>
                <a:off x="4267200" y="990600"/>
                <a:ext cx="228600" cy="2286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
              <p:cNvSpPr/>
              <p:nvPr/>
            </p:nvSpPr>
            <p:spPr>
              <a:xfrm>
                <a:off x="4267200" y="3352800"/>
                <a:ext cx="228600" cy="2514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4191000" y="3124200"/>
                <a:ext cx="381000" cy="457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a:off x="4191000" y="914400"/>
                <a:ext cx="381000" cy="457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1"/>
              <p:cNvSpPr/>
              <p:nvPr/>
            </p:nvSpPr>
            <p:spPr>
              <a:xfrm>
                <a:off x="4038600" y="0"/>
                <a:ext cx="685800" cy="6858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flipH="1">
              <a:off x="5410200" y="1524000"/>
              <a:ext cx="1939713" cy="2431625"/>
              <a:chOff x="1066800" y="2258995"/>
              <a:chExt cx="2209800" cy="2770205"/>
            </a:xfrm>
          </p:grpSpPr>
          <p:sp>
            <p:nvSpPr>
              <p:cNvPr id="28" name="Oval 27"/>
              <p:cNvSpPr/>
              <p:nvPr/>
            </p:nvSpPr>
            <p:spPr>
              <a:xfrm>
                <a:off x="1066800" y="4191000"/>
                <a:ext cx="2209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1"/>
                <p:cNvSpPr/>
                <p:nvPr/>
              </p:nvSpPr>
              <p:spPr>
                <a:xfrm>
                  <a:off x="1524000" y="20574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22"/>
                <p:cNvSpPr/>
                <p:nvPr/>
              </p:nvSpPr>
              <p:spPr>
                <a:xfrm>
                  <a:off x="1524000" y="34290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rot="1206892">
                <a:off x="1673878" y="2258995"/>
                <a:ext cx="240914" cy="2243809"/>
                <a:chOff x="1524000" y="685800"/>
                <a:chExt cx="990600" cy="6400800"/>
              </a:xfrm>
            </p:grpSpPr>
            <p:sp>
              <p:nvSpPr>
                <p:cNvPr id="24" name="Donut 23"/>
                <p:cNvSpPr/>
                <p:nvPr/>
              </p:nvSpPr>
              <p:spPr>
                <a:xfrm>
                  <a:off x="1524000" y="6858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20574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34290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48006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p:cNvSpPr txBox="1"/>
          <p:nvPr/>
        </p:nvSpPr>
        <p:spPr>
          <a:xfrm>
            <a:off x="1676400" y="914400"/>
            <a:ext cx="2971800" cy="2123658"/>
          </a:xfrm>
          <a:prstGeom prst="rect">
            <a:avLst/>
          </a:prstGeom>
          <a:noFill/>
        </p:spPr>
        <p:txBody>
          <a:bodyPr wrap="square" rtlCol="0">
            <a:spAutoFit/>
          </a:bodyPr>
          <a:lstStyle/>
          <a:p>
            <a:r>
              <a:rPr lang="en-US" sz="3600" dirty="0" err="1">
                <a:solidFill>
                  <a:schemeClr val="bg1"/>
                </a:solidFill>
              </a:rPr>
              <a:t>Corianton</a:t>
            </a:r>
            <a:endParaRPr lang="en-US" sz="3600" dirty="0">
              <a:solidFill>
                <a:schemeClr val="bg1"/>
              </a:solidFill>
            </a:endParaRPr>
          </a:p>
          <a:p>
            <a:endParaRPr lang="en-US" sz="3600" dirty="0">
              <a:solidFill>
                <a:schemeClr val="bg1"/>
              </a:solidFill>
            </a:endParaRPr>
          </a:p>
          <a:p>
            <a:r>
              <a:rPr lang="en-US" sz="2000" dirty="0">
                <a:solidFill>
                  <a:schemeClr val="bg1"/>
                </a:solidFill>
              </a:rPr>
              <a:t>Should a sinner be confined to a state of misery?</a:t>
            </a:r>
          </a:p>
        </p:txBody>
      </p:sp>
      <p:sp>
        <p:nvSpPr>
          <p:cNvPr id="47" name="TextBox 46"/>
          <p:cNvSpPr txBox="1"/>
          <p:nvPr/>
        </p:nvSpPr>
        <p:spPr>
          <a:xfrm>
            <a:off x="6019800" y="3352801"/>
            <a:ext cx="4114800" cy="1384995"/>
          </a:xfrm>
          <a:prstGeom prst="rect">
            <a:avLst/>
          </a:prstGeom>
          <a:noFill/>
        </p:spPr>
        <p:txBody>
          <a:bodyPr wrap="square" rtlCol="0">
            <a:spAutoFit/>
          </a:bodyPr>
          <a:lstStyle/>
          <a:p>
            <a:r>
              <a:rPr lang="en-US" sz="2800" dirty="0">
                <a:solidFill>
                  <a:schemeClr val="bg1"/>
                </a:solidFill>
              </a:rPr>
              <a:t>Justice means receiving what we deserve and being punished for our sins</a:t>
            </a:r>
          </a:p>
        </p:txBody>
      </p:sp>
      <p:sp>
        <p:nvSpPr>
          <p:cNvPr id="48" name="TextBox 47"/>
          <p:cNvSpPr txBox="1"/>
          <p:nvPr/>
        </p:nvSpPr>
        <p:spPr>
          <a:xfrm>
            <a:off x="2133600" y="3657601"/>
            <a:ext cx="2971800" cy="1384995"/>
          </a:xfrm>
          <a:prstGeom prst="rect">
            <a:avLst/>
          </a:prstGeom>
          <a:noFill/>
        </p:spPr>
        <p:txBody>
          <a:bodyPr wrap="square" rtlCol="0">
            <a:spAutoFit/>
          </a:bodyPr>
          <a:lstStyle/>
          <a:p>
            <a:r>
              <a:rPr lang="en-US" sz="2800" dirty="0">
                <a:solidFill>
                  <a:schemeClr val="bg1"/>
                </a:solidFill>
              </a:rPr>
              <a:t>We all sin and are subject to the demands of justice</a:t>
            </a:r>
          </a:p>
        </p:txBody>
      </p:sp>
      <p:sp>
        <p:nvSpPr>
          <p:cNvPr id="62" name="TextBox 61"/>
          <p:cNvSpPr txBox="1"/>
          <p:nvPr/>
        </p:nvSpPr>
        <p:spPr>
          <a:xfrm>
            <a:off x="4495800" y="5410201"/>
            <a:ext cx="5943600" cy="1200329"/>
          </a:xfrm>
          <a:prstGeom prst="rect">
            <a:avLst/>
          </a:prstGeom>
          <a:noFill/>
        </p:spPr>
        <p:txBody>
          <a:bodyPr wrap="square" rtlCol="0">
            <a:spAutoFit/>
          </a:bodyPr>
          <a:lstStyle/>
          <a:p>
            <a:pPr fontAlgn="base"/>
            <a:r>
              <a:rPr lang="en-US" dirty="0">
                <a:solidFill>
                  <a:schemeClr val="bg1"/>
                </a:solidFill>
              </a:rPr>
              <a:t>“Real happiness lies not in denying the justice of God or trying to circumvent the consequences of sin but in repentance and forgiveness through the atoning grace of the Son of God” 	--Elder D. Todd </a:t>
            </a:r>
            <a:r>
              <a:rPr lang="en-US" dirty="0" err="1">
                <a:solidFill>
                  <a:schemeClr val="bg1"/>
                </a:solidFill>
              </a:rPr>
              <a:t>Christofferson</a:t>
            </a:r>
            <a:endParaRPr lang="en-US" dirty="0">
              <a:solidFill>
                <a:schemeClr val="bg1"/>
              </a:solidFill>
            </a:endParaRPr>
          </a:p>
        </p:txBody>
      </p:sp>
      <p:grpSp>
        <p:nvGrpSpPr>
          <p:cNvPr id="63" name="Group 62"/>
          <p:cNvGrpSpPr/>
          <p:nvPr/>
        </p:nvGrpSpPr>
        <p:grpSpPr>
          <a:xfrm>
            <a:off x="4191000" y="914400"/>
            <a:ext cx="1239998" cy="2133600"/>
            <a:chOff x="5181600" y="457201"/>
            <a:chExt cx="1904282" cy="3276599"/>
          </a:xfrm>
        </p:grpSpPr>
        <p:sp>
          <p:nvSpPr>
            <p:cNvPr id="64" name="Oval 63"/>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71"/>
            <p:cNvGrpSpPr/>
            <p:nvPr/>
          </p:nvGrpSpPr>
          <p:grpSpPr>
            <a:xfrm>
              <a:off x="5410200" y="685800"/>
              <a:ext cx="1447800" cy="381000"/>
              <a:chOff x="7086600" y="914400"/>
              <a:chExt cx="1828800" cy="472130"/>
            </a:xfrm>
          </p:grpSpPr>
          <p:sp>
            <p:nvSpPr>
              <p:cNvPr id="102" name="Rounded Rectangle 101"/>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69"/>
              <p:cNvGrpSpPr/>
              <p:nvPr/>
            </p:nvGrpSpPr>
            <p:grpSpPr>
              <a:xfrm>
                <a:off x="7086600" y="914400"/>
                <a:ext cx="1828800" cy="472130"/>
                <a:chOff x="1578077" y="297425"/>
                <a:chExt cx="3603523" cy="958646"/>
              </a:xfrm>
            </p:grpSpPr>
            <p:grpSp>
              <p:nvGrpSpPr>
                <p:cNvPr id="104" name="Group 259"/>
                <p:cNvGrpSpPr/>
                <p:nvPr/>
              </p:nvGrpSpPr>
              <p:grpSpPr>
                <a:xfrm>
                  <a:off x="3352800" y="304800"/>
                  <a:ext cx="1828800" cy="951271"/>
                  <a:chOff x="3352800" y="304800"/>
                  <a:chExt cx="1828800" cy="951271"/>
                </a:xfrm>
              </p:grpSpPr>
              <p:grpSp>
                <p:nvGrpSpPr>
                  <p:cNvPr id="114" name="Group 256"/>
                  <p:cNvGrpSpPr/>
                  <p:nvPr/>
                </p:nvGrpSpPr>
                <p:grpSpPr>
                  <a:xfrm>
                    <a:off x="4267200" y="341671"/>
                    <a:ext cx="914400" cy="914400"/>
                    <a:chOff x="3352800" y="304800"/>
                    <a:chExt cx="914400" cy="914400"/>
                  </a:xfrm>
                </p:grpSpPr>
                <p:sp>
                  <p:nvSpPr>
                    <p:cNvPr id="119" name="Quad Arrow Callout 1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54"/>
                  <p:cNvGrpSpPr/>
                  <p:nvPr/>
                </p:nvGrpSpPr>
                <p:grpSpPr>
                  <a:xfrm>
                    <a:off x="3352800" y="304800"/>
                    <a:ext cx="914400" cy="914400"/>
                    <a:chOff x="3352800" y="304800"/>
                    <a:chExt cx="914400" cy="914400"/>
                  </a:xfrm>
                </p:grpSpPr>
                <p:sp>
                  <p:nvSpPr>
                    <p:cNvPr id="117" name="Quad Arrow Callout 11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Quad Arrow 115"/>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60"/>
                <p:cNvGrpSpPr/>
                <p:nvPr/>
              </p:nvGrpSpPr>
              <p:grpSpPr>
                <a:xfrm>
                  <a:off x="1578077" y="297425"/>
                  <a:ext cx="1828800" cy="951271"/>
                  <a:chOff x="3352800" y="304800"/>
                  <a:chExt cx="1828800" cy="951271"/>
                </a:xfrm>
              </p:grpSpPr>
              <p:grpSp>
                <p:nvGrpSpPr>
                  <p:cNvPr id="107" name="Group 256"/>
                  <p:cNvGrpSpPr/>
                  <p:nvPr/>
                </p:nvGrpSpPr>
                <p:grpSpPr>
                  <a:xfrm>
                    <a:off x="4267200" y="341671"/>
                    <a:ext cx="914400" cy="914400"/>
                    <a:chOff x="3352800" y="304800"/>
                    <a:chExt cx="914400" cy="914400"/>
                  </a:xfrm>
                </p:grpSpPr>
                <p:sp>
                  <p:nvSpPr>
                    <p:cNvPr id="112" name="Quad Arrow Callout 11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54"/>
                  <p:cNvGrpSpPr/>
                  <p:nvPr/>
                </p:nvGrpSpPr>
                <p:grpSpPr>
                  <a:xfrm>
                    <a:off x="3352800" y="304800"/>
                    <a:ext cx="914400" cy="914400"/>
                    <a:chOff x="3352800" y="304800"/>
                    <a:chExt cx="914400" cy="914400"/>
                  </a:xfrm>
                </p:grpSpPr>
                <p:sp>
                  <p:nvSpPr>
                    <p:cNvPr id="110" name="Quad Arrow Callout 10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Quad Arrow 108"/>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Quad Arrow 105"/>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269"/>
            <p:cNvGrpSpPr/>
            <p:nvPr/>
          </p:nvGrpSpPr>
          <p:grpSpPr>
            <a:xfrm>
              <a:off x="5562600" y="3124200"/>
              <a:ext cx="1066800" cy="304800"/>
              <a:chOff x="1578077" y="297425"/>
              <a:chExt cx="3603523" cy="958646"/>
            </a:xfrm>
          </p:grpSpPr>
          <p:grpSp>
            <p:nvGrpSpPr>
              <p:cNvPr id="85" name="Group 259"/>
              <p:cNvGrpSpPr/>
              <p:nvPr/>
            </p:nvGrpSpPr>
            <p:grpSpPr>
              <a:xfrm>
                <a:off x="3352800" y="304800"/>
                <a:ext cx="1828800" cy="951271"/>
                <a:chOff x="3352800" y="304800"/>
                <a:chExt cx="1828800" cy="951271"/>
              </a:xfrm>
            </p:grpSpPr>
            <p:grpSp>
              <p:nvGrpSpPr>
                <p:cNvPr id="95" name="Group 256"/>
                <p:cNvGrpSpPr/>
                <p:nvPr/>
              </p:nvGrpSpPr>
              <p:grpSpPr>
                <a:xfrm>
                  <a:off x="4267200" y="341671"/>
                  <a:ext cx="914400" cy="914400"/>
                  <a:chOff x="3352800" y="304800"/>
                  <a:chExt cx="914400" cy="914400"/>
                </a:xfrm>
              </p:grpSpPr>
              <p:sp>
                <p:nvSpPr>
                  <p:cNvPr id="100" name="Quad Arrow Callout 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4"/>
                <p:cNvGrpSpPr/>
                <p:nvPr/>
              </p:nvGrpSpPr>
              <p:grpSpPr>
                <a:xfrm>
                  <a:off x="3352800" y="304800"/>
                  <a:ext cx="914400" cy="914400"/>
                  <a:chOff x="3352800" y="304800"/>
                  <a:chExt cx="914400" cy="914400"/>
                </a:xfrm>
              </p:grpSpPr>
              <p:sp>
                <p:nvSpPr>
                  <p:cNvPr id="98" name="Quad Arrow Callout 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Quad Arrow 96"/>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60"/>
              <p:cNvGrpSpPr/>
              <p:nvPr/>
            </p:nvGrpSpPr>
            <p:grpSpPr>
              <a:xfrm>
                <a:off x="1578077" y="297425"/>
                <a:ext cx="1828800" cy="951271"/>
                <a:chOff x="3352800" y="304800"/>
                <a:chExt cx="1828800" cy="951271"/>
              </a:xfrm>
            </p:grpSpPr>
            <p:grpSp>
              <p:nvGrpSpPr>
                <p:cNvPr id="88" name="Group 256"/>
                <p:cNvGrpSpPr/>
                <p:nvPr/>
              </p:nvGrpSpPr>
              <p:grpSpPr>
                <a:xfrm>
                  <a:off x="4267200" y="341671"/>
                  <a:ext cx="914400" cy="914400"/>
                  <a:chOff x="3352800" y="304800"/>
                  <a:chExt cx="914400" cy="914400"/>
                </a:xfrm>
              </p:grpSpPr>
              <p:sp>
                <p:nvSpPr>
                  <p:cNvPr id="93" name="Quad Arrow Callout 9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254"/>
                <p:cNvGrpSpPr/>
                <p:nvPr/>
              </p:nvGrpSpPr>
              <p:grpSpPr>
                <a:xfrm>
                  <a:off x="3352800" y="304800"/>
                  <a:ext cx="914400" cy="914400"/>
                  <a:chOff x="3352800" y="304800"/>
                  <a:chExt cx="914400" cy="914400"/>
                </a:xfrm>
              </p:grpSpPr>
              <p:sp>
                <p:nvSpPr>
                  <p:cNvPr id="91" name="Quad Arrow Callout 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Quad Arrow 89"/>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Quad Arrow 86"/>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Moon 77"/>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93"/>
            <p:cNvGrpSpPr/>
            <p:nvPr/>
          </p:nvGrpSpPr>
          <p:grpSpPr>
            <a:xfrm>
              <a:off x="5715000" y="1828800"/>
              <a:ext cx="228600" cy="304800"/>
              <a:chOff x="3352800" y="304800"/>
              <a:chExt cx="914400" cy="914400"/>
            </a:xfrm>
          </p:grpSpPr>
          <p:sp>
            <p:nvSpPr>
              <p:cNvPr id="83" name="Quad Arrow Callout 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96"/>
            <p:cNvGrpSpPr/>
            <p:nvPr/>
          </p:nvGrpSpPr>
          <p:grpSpPr>
            <a:xfrm>
              <a:off x="6248400" y="1828800"/>
              <a:ext cx="228600" cy="304800"/>
              <a:chOff x="3352800" y="304800"/>
              <a:chExt cx="914400" cy="914400"/>
            </a:xfrm>
          </p:grpSpPr>
          <p:sp>
            <p:nvSpPr>
              <p:cNvPr id="81" name="Quad Arrow Callout 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a:extLst>
              <a:ext uri="{FF2B5EF4-FFF2-40B4-BE49-F238E27FC236}">
                <a16:creationId xmlns:a16="http://schemas.microsoft.com/office/drawing/2014/main" id="{59AA49B9-80C4-48A6-8D58-D96556FED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82" y="5387013"/>
            <a:ext cx="909274" cy="1209730"/>
          </a:xfrm>
          <a:prstGeom prst="rect">
            <a:avLst/>
          </a:prstGeom>
        </p:spPr>
      </p:pic>
    </p:spTree>
    <p:extLst>
      <p:ext uri="{BB962C8B-B14F-4D97-AF65-F5344CB8AC3E}">
        <p14:creationId xmlns:p14="http://schemas.microsoft.com/office/powerpoint/2010/main" val="10094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55DB37-877D-4BA2-BD4D-BE0AA1E08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8857" y="6488668"/>
            <a:ext cx="2438400" cy="369332"/>
          </a:xfrm>
          <a:prstGeom prst="rect">
            <a:avLst/>
          </a:prstGeom>
          <a:noFill/>
        </p:spPr>
        <p:txBody>
          <a:bodyPr wrap="square" rtlCol="0">
            <a:spAutoFit/>
          </a:bodyPr>
          <a:lstStyle/>
          <a:p>
            <a:r>
              <a:rPr lang="en-US" dirty="0">
                <a:solidFill>
                  <a:schemeClr val="bg1"/>
                </a:solidFill>
              </a:rPr>
              <a:t>Alma 42:2</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Cherubim</a:t>
            </a:r>
          </a:p>
        </p:txBody>
      </p:sp>
      <p:sp>
        <p:nvSpPr>
          <p:cNvPr id="46" name="TextBox 45"/>
          <p:cNvSpPr txBox="1"/>
          <p:nvPr/>
        </p:nvSpPr>
        <p:spPr>
          <a:xfrm>
            <a:off x="97972" y="2329544"/>
            <a:ext cx="2688771" cy="1938992"/>
          </a:xfrm>
          <a:prstGeom prst="rect">
            <a:avLst/>
          </a:prstGeom>
          <a:noFill/>
        </p:spPr>
        <p:txBody>
          <a:bodyPr wrap="square" rtlCol="0">
            <a:spAutoFit/>
          </a:bodyPr>
          <a:lstStyle/>
          <a:p>
            <a:pPr algn="ctr"/>
            <a:r>
              <a:rPr lang="en-US" sz="2400" dirty="0">
                <a:solidFill>
                  <a:schemeClr val="bg1"/>
                </a:solidFill>
              </a:rPr>
              <a:t>Hebrew word—plural of cherub though it is used in scriptures as a singular noun.</a:t>
            </a:r>
          </a:p>
        </p:txBody>
      </p:sp>
      <p:sp>
        <p:nvSpPr>
          <p:cNvPr id="48" name="TextBox 47"/>
          <p:cNvSpPr txBox="1"/>
          <p:nvPr/>
        </p:nvSpPr>
        <p:spPr>
          <a:xfrm>
            <a:off x="2667000" y="620486"/>
            <a:ext cx="7021286" cy="707886"/>
          </a:xfrm>
          <a:prstGeom prst="rect">
            <a:avLst/>
          </a:prstGeom>
          <a:noFill/>
        </p:spPr>
        <p:txBody>
          <a:bodyPr wrap="square" rtlCol="0">
            <a:spAutoFit/>
          </a:bodyPr>
          <a:lstStyle/>
          <a:p>
            <a:pPr algn="ctr"/>
            <a:r>
              <a:rPr lang="en-US" sz="2000" dirty="0">
                <a:solidFill>
                  <a:schemeClr val="bg1"/>
                </a:solidFill>
              </a:rPr>
              <a:t>Webster’s Dictionary 1828—in the celestial hierarchy, cherubs are represented as spirits next in order to seraphs”</a:t>
            </a:r>
          </a:p>
        </p:txBody>
      </p:sp>
      <p:sp>
        <p:nvSpPr>
          <p:cNvPr id="84" name="TextBox 83"/>
          <p:cNvSpPr txBox="1"/>
          <p:nvPr/>
        </p:nvSpPr>
        <p:spPr>
          <a:xfrm>
            <a:off x="4474029" y="5159830"/>
            <a:ext cx="4191000" cy="1384995"/>
          </a:xfrm>
          <a:prstGeom prst="rect">
            <a:avLst/>
          </a:prstGeom>
          <a:noFill/>
        </p:spPr>
        <p:txBody>
          <a:bodyPr wrap="square" rtlCol="0">
            <a:spAutoFit/>
          </a:bodyPr>
          <a:lstStyle/>
          <a:p>
            <a:pPr algn="ctr"/>
            <a:r>
              <a:rPr lang="en-US" sz="2800" dirty="0">
                <a:solidFill>
                  <a:schemeClr val="bg1"/>
                </a:solidFill>
              </a:rPr>
              <a:t>Their duties are to guard the holy place, or the place where God dwells</a:t>
            </a:r>
          </a:p>
        </p:txBody>
      </p:sp>
      <p:pic>
        <p:nvPicPr>
          <p:cNvPr id="3" name="Picture 2">
            <a:extLst>
              <a:ext uri="{FF2B5EF4-FFF2-40B4-BE49-F238E27FC236}">
                <a16:creationId xmlns:a16="http://schemas.microsoft.com/office/drawing/2014/main" id="{53FF4035-318F-418A-871B-190E33F6A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829" y="1448708"/>
            <a:ext cx="6350000" cy="3568700"/>
          </a:xfrm>
          <a:prstGeom prst="rect">
            <a:avLst/>
          </a:prstGeom>
        </p:spPr>
      </p:pic>
      <p:pic>
        <p:nvPicPr>
          <p:cNvPr id="8" name="Picture 7">
            <a:extLst>
              <a:ext uri="{FF2B5EF4-FFF2-40B4-BE49-F238E27FC236}">
                <a16:creationId xmlns:a16="http://schemas.microsoft.com/office/drawing/2014/main" id="{B8B40A30-3768-4291-B8B6-DF7366CBE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085" y="4314371"/>
            <a:ext cx="2351314" cy="2319963"/>
          </a:xfrm>
          <a:prstGeom prst="rect">
            <a:avLst/>
          </a:prstGeom>
        </p:spPr>
      </p:pic>
    </p:spTree>
    <p:extLst>
      <p:ext uri="{BB962C8B-B14F-4D97-AF65-F5344CB8AC3E}">
        <p14:creationId xmlns:p14="http://schemas.microsoft.com/office/powerpoint/2010/main" val="809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E0968-A9BF-4B61-B194-1ABA2509A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88668"/>
            <a:ext cx="2438400" cy="369332"/>
          </a:xfrm>
          <a:prstGeom prst="rect">
            <a:avLst/>
          </a:prstGeom>
          <a:noFill/>
        </p:spPr>
        <p:txBody>
          <a:bodyPr wrap="square" rtlCol="0">
            <a:spAutoFit/>
          </a:bodyPr>
          <a:lstStyle/>
          <a:p>
            <a:r>
              <a:rPr lang="en-US" dirty="0">
                <a:solidFill>
                  <a:schemeClr val="bg1"/>
                </a:solidFill>
              </a:rPr>
              <a:t>Alma 42:2</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The Flaming Sword—The Tree of Life</a:t>
            </a:r>
          </a:p>
        </p:txBody>
      </p:sp>
      <p:sp>
        <p:nvSpPr>
          <p:cNvPr id="46" name="TextBox 45"/>
          <p:cNvSpPr txBox="1"/>
          <p:nvPr/>
        </p:nvSpPr>
        <p:spPr>
          <a:xfrm>
            <a:off x="3439885" y="1600201"/>
            <a:ext cx="4572000" cy="3662541"/>
          </a:xfrm>
          <a:prstGeom prst="rect">
            <a:avLst/>
          </a:prstGeom>
          <a:noFill/>
        </p:spPr>
        <p:txBody>
          <a:bodyPr wrap="square" rtlCol="0">
            <a:spAutoFit/>
          </a:bodyPr>
          <a:lstStyle/>
          <a:p>
            <a:pPr algn="ctr"/>
            <a:r>
              <a:rPr lang="en-US" sz="2400" dirty="0">
                <a:solidFill>
                  <a:schemeClr val="bg1"/>
                </a:solidFill>
              </a:rPr>
              <a:t>In the allegorical representations of Eden it is from the tree of life that the nourishment of immortality is obtained. </a:t>
            </a:r>
          </a:p>
          <a:p>
            <a:pPr algn="ctr"/>
            <a:endParaRPr lang="en-US" sz="2400" dirty="0">
              <a:solidFill>
                <a:schemeClr val="bg1"/>
              </a:solidFill>
            </a:endParaRPr>
          </a:p>
          <a:p>
            <a:pPr algn="ctr"/>
            <a:r>
              <a:rPr lang="en-US" sz="2400" dirty="0">
                <a:solidFill>
                  <a:schemeClr val="bg1"/>
                </a:solidFill>
              </a:rPr>
              <a:t>Thus the cherubim were called upon to guard the fruits of the tree from Adam and Eve in their fallen state.”</a:t>
            </a:r>
          </a:p>
          <a:p>
            <a:pPr algn="ctr"/>
            <a:r>
              <a:rPr lang="en-US" sz="1600" dirty="0">
                <a:solidFill>
                  <a:schemeClr val="bg1"/>
                </a:solidFill>
              </a:rPr>
              <a:t>JFM and RLM</a:t>
            </a:r>
          </a:p>
        </p:txBody>
      </p:sp>
      <p:pic>
        <p:nvPicPr>
          <p:cNvPr id="3" name="Picture 2">
            <a:extLst>
              <a:ext uri="{FF2B5EF4-FFF2-40B4-BE49-F238E27FC236}">
                <a16:creationId xmlns:a16="http://schemas.microsoft.com/office/drawing/2014/main" id="{013E4ACA-39F4-41FC-BAA8-435C44BC3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86" y="2045153"/>
            <a:ext cx="2736152" cy="2581275"/>
          </a:xfrm>
          <a:prstGeom prst="rect">
            <a:avLst/>
          </a:prstGeom>
        </p:spPr>
      </p:pic>
      <p:pic>
        <p:nvPicPr>
          <p:cNvPr id="8" name="Picture 7">
            <a:extLst>
              <a:ext uri="{FF2B5EF4-FFF2-40B4-BE49-F238E27FC236}">
                <a16:creationId xmlns:a16="http://schemas.microsoft.com/office/drawing/2014/main" id="{18469A2C-CE37-4DAC-9E56-806E3C028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724" y="2957394"/>
            <a:ext cx="2955830" cy="3595807"/>
          </a:xfrm>
          <a:prstGeom prst="rect">
            <a:avLst/>
          </a:prstGeom>
        </p:spPr>
      </p:pic>
      <p:pic>
        <p:nvPicPr>
          <p:cNvPr id="11" name="Picture 10">
            <a:extLst>
              <a:ext uri="{FF2B5EF4-FFF2-40B4-BE49-F238E27FC236}">
                <a16:creationId xmlns:a16="http://schemas.microsoft.com/office/drawing/2014/main" id="{CEC57DD6-65BD-436F-925F-96F366570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942" y="771979"/>
            <a:ext cx="2841171" cy="1949359"/>
          </a:xfrm>
          <a:prstGeom prst="rect">
            <a:avLst/>
          </a:prstGeom>
        </p:spPr>
      </p:pic>
    </p:spTree>
    <p:extLst>
      <p:ext uri="{BB962C8B-B14F-4D97-AF65-F5344CB8AC3E}">
        <p14:creationId xmlns:p14="http://schemas.microsoft.com/office/powerpoint/2010/main" val="18772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2DC0A8-EB60-4E78-ADB6-60D8BA974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9742" y="6401582"/>
            <a:ext cx="2438400" cy="369332"/>
          </a:xfrm>
          <a:prstGeom prst="rect">
            <a:avLst/>
          </a:prstGeom>
          <a:noFill/>
        </p:spPr>
        <p:txBody>
          <a:bodyPr wrap="square" rtlCol="0">
            <a:spAutoFit/>
          </a:bodyPr>
          <a:lstStyle/>
          <a:p>
            <a:r>
              <a:rPr lang="en-US" dirty="0">
                <a:solidFill>
                  <a:schemeClr val="bg1"/>
                </a:solidFill>
              </a:rPr>
              <a:t>Alma 42:3, 5</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Two Trees</a:t>
            </a:r>
          </a:p>
        </p:txBody>
      </p:sp>
      <p:sp>
        <p:nvSpPr>
          <p:cNvPr id="46" name="TextBox 45"/>
          <p:cNvSpPr txBox="1"/>
          <p:nvPr/>
        </p:nvSpPr>
        <p:spPr>
          <a:xfrm>
            <a:off x="174171" y="685801"/>
            <a:ext cx="4572000" cy="1200329"/>
          </a:xfrm>
          <a:prstGeom prst="rect">
            <a:avLst/>
          </a:prstGeom>
          <a:noFill/>
        </p:spPr>
        <p:txBody>
          <a:bodyPr wrap="square" rtlCol="0">
            <a:spAutoFit/>
          </a:bodyPr>
          <a:lstStyle/>
          <a:p>
            <a:pPr algn="ctr"/>
            <a:r>
              <a:rPr lang="en-US" sz="2400" dirty="0">
                <a:solidFill>
                  <a:srgbClr val="FFFF00"/>
                </a:solidFill>
              </a:rPr>
              <a:t>The Tree of Life</a:t>
            </a:r>
          </a:p>
          <a:p>
            <a:pPr algn="ctr"/>
            <a:endParaRPr lang="en-US" sz="2400" dirty="0">
              <a:solidFill>
                <a:srgbClr val="FFFF00"/>
              </a:solidFill>
            </a:endParaRPr>
          </a:p>
          <a:p>
            <a:pPr algn="ctr"/>
            <a:r>
              <a:rPr lang="en-US" sz="2400" dirty="0">
                <a:solidFill>
                  <a:srgbClr val="FFFF00"/>
                </a:solidFill>
              </a:rPr>
              <a:t>Leading to Eternal life</a:t>
            </a:r>
          </a:p>
        </p:txBody>
      </p:sp>
      <p:sp>
        <p:nvSpPr>
          <p:cNvPr id="10" name="TextBox 9"/>
          <p:cNvSpPr txBox="1"/>
          <p:nvPr/>
        </p:nvSpPr>
        <p:spPr>
          <a:xfrm>
            <a:off x="6096000" y="762001"/>
            <a:ext cx="5573486" cy="1661993"/>
          </a:xfrm>
          <a:prstGeom prst="rect">
            <a:avLst/>
          </a:prstGeom>
          <a:noFill/>
        </p:spPr>
        <p:txBody>
          <a:bodyPr wrap="square" rtlCol="0">
            <a:spAutoFit/>
          </a:bodyPr>
          <a:lstStyle/>
          <a:p>
            <a:pPr algn="ctr"/>
            <a:r>
              <a:rPr lang="en-US" sz="2400" dirty="0">
                <a:solidFill>
                  <a:srgbClr val="FFFF00"/>
                </a:solidFill>
              </a:rPr>
              <a:t>The Tree of Knowledge of Good and Evil</a:t>
            </a:r>
          </a:p>
          <a:p>
            <a:pPr algn="ctr"/>
            <a:endParaRPr lang="en-US" sz="2400" dirty="0">
              <a:solidFill>
                <a:schemeClr val="bg1"/>
              </a:solidFill>
            </a:endParaRPr>
          </a:p>
          <a:p>
            <a:r>
              <a:rPr lang="en-US" dirty="0">
                <a:solidFill>
                  <a:schemeClr val="bg1"/>
                </a:solidFill>
              </a:rPr>
              <a:t>Leading to death (the fall)—away from the presence of God—once taken of the fruit the access to the Tree of Life was taken away</a:t>
            </a:r>
          </a:p>
        </p:txBody>
      </p:sp>
      <p:sp>
        <p:nvSpPr>
          <p:cNvPr id="13" name="TextBox 12"/>
          <p:cNvSpPr txBox="1"/>
          <p:nvPr/>
        </p:nvSpPr>
        <p:spPr>
          <a:xfrm>
            <a:off x="478971" y="1981201"/>
            <a:ext cx="4114800" cy="3693319"/>
          </a:xfrm>
          <a:prstGeom prst="rect">
            <a:avLst/>
          </a:prstGeom>
          <a:noFill/>
        </p:spPr>
        <p:txBody>
          <a:bodyPr wrap="square" rtlCol="0">
            <a:spAutoFit/>
          </a:bodyPr>
          <a:lstStyle/>
          <a:p>
            <a:pPr fontAlgn="base"/>
            <a:r>
              <a:rPr lang="en-US" dirty="0">
                <a:solidFill>
                  <a:schemeClr val="bg1"/>
                </a:solidFill>
              </a:rPr>
              <a:t>“I, the Lord God, planted the tree of life also in the midst of the garden, and also the tree of knowledge of good and evil. …</a:t>
            </a:r>
          </a:p>
          <a:p>
            <a:pPr fontAlgn="base"/>
            <a:r>
              <a:rPr lang="en-US" dirty="0">
                <a:solidFill>
                  <a:schemeClr val="bg1"/>
                </a:solidFill>
              </a:rPr>
              <a:t>“And I, the Lord God, commanded the man, saying: Of every tree of the garden thou </a:t>
            </a:r>
            <a:r>
              <a:rPr lang="en-US" dirty="0" err="1">
                <a:solidFill>
                  <a:schemeClr val="bg1"/>
                </a:solidFill>
              </a:rPr>
              <a:t>mayest</a:t>
            </a:r>
            <a:r>
              <a:rPr lang="en-US" dirty="0">
                <a:solidFill>
                  <a:schemeClr val="bg1"/>
                </a:solidFill>
              </a:rPr>
              <a:t> freely eat,</a:t>
            </a:r>
          </a:p>
          <a:p>
            <a:pPr fontAlgn="base"/>
            <a:r>
              <a:rPr lang="en-US" dirty="0">
                <a:solidFill>
                  <a:schemeClr val="bg1"/>
                </a:solidFill>
              </a:rPr>
              <a:t>“But of the tree of the knowledge of good and evil, thou </a:t>
            </a:r>
            <a:r>
              <a:rPr lang="en-US" dirty="0" err="1">
                <a:solidFill>
                  <a:schemeClr val="bg1"/>
                </a:solidFill>
              </a:rPr>
              <a:t>shalt</a:t>
            </a:r>
            <a:r>
              <a:rPr lang="en-US" dirty="0">
                <a:solidFill>
                  <a:schemeClr val="bg1"/>
                </a:solidFill>
              </a:rPr>
              <a:t> not eat of it, nevertheless, thou </a:t>
            </a:r>
            <a:r>
              <a:rPr lang="en-US" dirty="0" err="1">
                <a:solidFill>
                  <a:schemeClr val="bg1"/>
                </a:solidFill>
              </a:rPr>
              <a:t>mayest</a:t>
            </a:r>
            <a:r>
              <a:rPr lang="en-US" dirty="0">
                <a:solidFill>
                  <a:schemeClr val="bg1"/>
                </a:solidFill>
              </a:rPr>
              <a:t> choose for thyself, for it is given unto thee; but, remember that I forbid it, for in the day thou </a:t>
            </a:r>
            <a:r>
              <a:rPr lang="en-US" dirty="0" err="1">
                <a:solidFill>
                  <a:schemeClr val="bg1"/>
                </a:solidFill>
              </a:rPr>
              <a:t>eatest</a:t>
            </a:r>
            <a:r>
              <a:rPr lang="en-US" dirty="0">
                <a:solidFill>
                  <a:schemeClr val="bg1"/>
                </a:solidFill>
              </a:rPr>
              <a:t> thereof thou </a:t>
            </a:r>
            <a:r>
              <a:rPr lang="en-US" dirty="0" err="1">
                <a:solidFill>
                  <a:schemeClr val="bg1"/>
                </a:solidFill>
              </a:rPr>
              <a:t>shalt</a:t>
            </a:r>
            <a:r>
              <a:rPr lang="en-US" dirty="0">
                <a:solidFill>
                  <a:schemeClr val="bg1"/>
                </a:solidFill>
              </a:rPr>
              <a:t> surely die.” (Moses 3:9, 16–17.)</a:t>
            </a:r>
          </a:p>
        </p:txBody>
      </p:sp>
      <p:sp>
        <p:nvSpPr>
          <p:cNvPr id="14" name="TextBox 13"/>
          <p:cNvSpPr txBox="1"/>
          <p:nvPr/>
        </p:nvSpPr>
        <p:spPr>
          <a:xfrm>
            <a:off x="3907972" y="5755643"/>
            <a:ext cx="7946571" cy="861774"/>
          </a:xfrm>
          <a:prstGeom prst="rect">
            <a:avLst/>
          </a:prstGeom>
          <a:noFill/>
        </p:spPr>
        <p:txBody>
          <a:bodyPr wrap="square" rtlCol="0">
            <a:spAutoFit/>
          </a:bodyPr>
          <a:lstStyle/>
          <a:p>
            <a:r>
              <a:rPr lang="en-US" dirty="0">
                <a:solidFill>
                  <a:schemeClr val="bg1"/>
                </a:solidFill>
              </a:rPr>
              <a:t>If Adam and Eve had partaken of the tree of life they would have lived in their sins forever—so He took Adam and Eve away from the Tree of Life.</a:t>
            </a:r>
          </a:p>
          <a:p>
            <a:r>
              <a:rPr lang="en-US" sz="1400" dirty="0">
                <a:solidFill>
                  <a:schemeClr val="bg1"/>
                </a:solidFill>
              </a:rPr>
              <a:t>C. Wilfred Griggs</a:t>
            </a:r>
          </a:p>
        </p:txBody>
      </p:sp>
      <p:pic>
        <p:nvPicPr>
          <p:cNvPr id="3" name="Picture 2">
            <a:extLst>
              <a:ext uri="{FF2B5EF4-FFF2-40B4-BE49-F238E27FC236}">
                <a16:creationId xmlns:a16="http://schemas.microsoft.com/office/drawing/2014/main" id="{0CA09B13-DEC1-40D0-848A-9162989D3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3" y="2600560"/>
            <a:ext cx="3863068" cy="2907612"/>
          </a:xfrm>
          <a:prstGeom prst="rect">
            <a:avLst/>
          </a:prstGeom>
        </p:spPr>
      </p:pic>
    </p:spTree>
    <p:extLst>
      <p:ext uri="{BB962C8B-B14F-4D97-AF65-F5344CB8AC3E}">
        <p14:creationId xmlns:p14="http://schemas.microsoft.com/office/powerpoint/2010/main" val="21730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EFAA8F-CBD5-41CD-9C88-2B0BDC2EC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0629" y="6488668"/>
            <a:ext cx="2438400" cy="369332"/>
          </a:xfrm>
          <a:prstGeom prst="rect">
            <a:avLst/>
          </a:prstGeom>
          <a:noFill/>
        </p:spPr>
        <p:txBody>
          <a:bodyPr wrap="square" rtlCol="0">
            <a:spAutoFit/>
          </a:bodyPr>
          <a:lstStyle/>
          <a:p>
            <a:r>
              <a:rPr lang="en-US" dirty="0">
                <a:solidFill>
                  <a:schemeClr val="bg1"/>
                </a:solidFill>
              </a:rPr>
              <a:t>Alma 42:3</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Baskerville Old Face" pitchFamily="18" charset="0"/>
              </a:rPr>
              <a:t>Probationary Time—Mortal Life</a:t>
            </a:r>
          </a:p>
        </p:txBody>
      </p:sp>
      <p:sp>
        <p:nvSpPr>
          <p:cNvPr id="14" name="TextBox 13"/>
          <p:cNvSpPr txBox="1"/>
          <p:nvPr/>
        </p:nvSpPr>
        <p:spPr>
          <a:xfrm>
            <a:off x="283028" y="1219202"/>
            <a:ext cx="4833257" cy="3785652"/>
          </a:xfrm>
          <a:prstGeom prst="rect">
            <a:avLst/>
          </a:prstGeom>
          <a:noFill/>
        </p:spPr>
        <p:txBody>
          <a:bodyPr wrap="square" rtlCol="0">
            <a:spAutoFit/>
          </a:bodyPr>
          <a:lstStyle/>
          <a:p>
            <a:r>
              <a:rPr lang="en-US" sz="2000" i="1" dirty="0">
                <a:solidFill>
                  <a:srgbClr val="FFFF00"/>
                </a:solidFill>
              </a:rPr>
              <a:t>“And the days of the children of men were prolonged, according to the will of God, that they might repent while in the flesh; wherefore, their state became a state of probation, and their time was lengthened, according to the commandments which the Lord God gave unto the children of men. For he gave commandment that all men must repent; for he showed unto all men that they were lost, because of the transgression of their parents.”</a:t>
            </a:r>
          </a:p>
          <a:p>
            <a:r>
              <a:rPr lang="en-US" sz="2000" i="1" dirty="0">
                <a:solidFill>
                  <a:srgbClr val="FFFF00"/>
                </a:solidFill>
              </a:rPr>
              <a:t>2 Nephi 2:21</a:t>
            </a:r>
          </a:p>
        </p:txBody>
      </p:sp>
      <p:sp>
        <p:nvSpPr>
          <p:cNvPr id="11" name="TextBox 10"/>
          <p:cNvSpPr txBox="1"/>
          <p:nvPr/>
        </p:nvSpPr>
        <p:spPr>
          <a:xfrm>
            <a:off x="6052457" y="5323115"/>
            <a:ext cx="4572000" cy="1323439"/>
          </a:xfrm>
          <a:prstGeom prst="rect">
            <a:avLst/>
          </a:prstGeom>
          <a:noFill/>
        </p:spPr>
        <p:txBody>
          <a:bodyPr wrap="square" rtlCol="0">
            <a:spAutoFit/>
          </a:bodyPr>
          <a:lstStyle/>
          <a:p>
            <a:r>
              <a:rPr lang="en-US" sz="2000" i="1" dirty="0">
                <a:solidFill>
                  <a:srgbClr val="FFFF00"/>
                </a:solidFill>
              </a:rPr>
              <a:t>“And we will prove them herewith, to see if they will do all things whatsoever the Lord their God shall command them;”</a:t>
            </a:r>
          </a:p>
          <a:p>
            <a:r>
              <a:rPr lang="en-US" sz="2000" i="1" dirty="0">
                <a:solidFill>
                  <a:srgbClr val="FFFF00"/>
                </a:solidFill>
              </a:rPr>
              <a:t>Abraham 3:25</a:t>
            </a:r>
          </a:p>
        </p:txBody>
      </p:sp>
      <p:pic>
        <p:nvPicPr>
          <p:cNvPr id="3" name="Picture 2">
            <a:extLst>
              <a:ext uri="{FF2B5EF4-FFF2-40B4-BE49-F238E27FC236}">
                <a16:creationId xmlns:a16="http://schemas.microsoft.com/office/drawing/2014/main" id="{EDC5F0A3-83A1-4FDC-87D2-CDDB843A4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029" y="1139597"/>
            <a:ext cx="5783036" cy="3857779"/>
          </a:xfrm>
          <a:prstGeom prst="rect">
            <a:avLst/>
          </a:prstGeom>
        </p:spPr>
      </p:pic>
    </p:spTree>
    <p:extLst>
      <p:ext uri="{BB962C8B-B14F-4D97-AF65-F5344CB8AC3E}">
        <p14:creationId xmlns:p14="http://schemas.microsoft.com/office/powerpoint/2010/main" val="36059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1759</Words>
  <Application>Microsoft Office PowerPoint</Application>
  <PresentationFormat>Widescreen</PresentationFormat>
  <Paragraphs>140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 Light</vt:lpstr>
      <vt:lpstr>Open Sans</vt:lpstr>
      <vt:lpstr>Child's Play</vt:lpstr>
      <vt:lpstr>Arial</vt:lpstr>
      <vt:lpstr>Baskerville Old Face</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2017-09-20T13:47:22Z</dcterms:created>
  <dcterms:modified xsi:type="dcterms:W3CDTF">2020-06-16T16:40:53Z</dcterms:modified>
</cp:coreProperties>
</file>