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Tw Cen MT" panose="020B0602020104020603"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99" d="100"/>
          <a:sy n="9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5B5F-58F9-49C2-8468-4F1859A9DA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8F709-7C75-49CC-8FC4-15775EEBE3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CB1143-DBC5-45FF-B674-2FB25BE6CA52}"/>
              </a:ext>
            </a:extLst>
          </p:cNvPr>
          <p:cNvSpPr>
            <a:spLocks noGrp="1"/>
          </p:cNvSpPr>
          <p:nvPr>
            <p:ph type="dt" sz="half" idx="10"/>
          </p:nvPr>
        </p:nvSpPr>
        <p:spPr/>
        <p:txBody>
          <a:bodyPr/>
          <a:lstStyle/>
          <a:p>
            <a:fld id="{CC8F7D9E-F9CF-44E2-B458-83F925E630CD}" type="datetimeFigureOut">
              <a:rPr lang="en-US" smtClean="0"/>
              <a:t>6/11/2020</a:t>
            </a:fld>
            <a:endParaRPr lang="en-US"/>
          </a:p>
        </p:txBody>
      </p:sp>
      <p:sp>
        <p:nvSpPr>
          <p:cNvPr id="5" name="Footer Placeholder 4">
            <a:extLst>
              <a:ext uri="{FF2B5EF4-FFF2-40B4-BE49-F238E27FC236}">
                <a16:creationId xmlns:a16="http://schemas.microsoft.com/office/drawing/2014/main" id="{954CFF8C-6448-48E7-A681-BABA713D2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E50E3-0221-4E8B-9902-975FA27BFECE}"/>
              </a:ext>
            </a:extLst>
          </p:cNvPr>
          <p:cNvSpPr>
            <a:spLocks noGrp="1"/>
          </p:cNvSpPr>
          <p:nvPr>
            <p:ph type="sldNum" sz="quarter" idx="12"/>
          </p:nvPr>
        </p:nvSpPr>
        <p:spPr/>
        <p:txBody>
          <a:bodyPr/>
          <a:lstStyle/>
          <a:p>
            <a:fld id="{AD39D50E-A99F-4743-B001-B44546EA4F93}" type="slidenum">
              <a:rPr lang="en-US" smtClean="0"/>
              <a:t>‹#›</a:t>
            </a:fld>
            <a:endParaRPr lang="en-US"/>
          </a:p>
        </p:txBody>
      </p:sp>
    </p:spTree>
    <p:extLst>
      <p:ext uri="{BB962C8B-B14F-4D97-AF65-F5344CB8AC3E}">
        <p14:creationId xmlns:p14="http://schemas.microsoft.com/office/powerpoint/2010/main" val="322882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43C0-0462-4FA7-84E0-DAE9A81D4B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74B72A-F698-45CA-AEFC-B4D6A1AA9E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5C6C4-6E06-44D7-A8BC-B603F5C47026}"/>
              </a:ext>
            </a:extLst>
          </p:cNvPr>
          <p:cNvSpPr>
            <a:spLocks noGrp="1"/>
          </p:cNvSpPr>
          <p:nvPr>
            <p:ph type="dt" sz="half" idx="10"/>
          </p:nvPr>
        </p:nvSpPr>
        <p:spPr/>
        <p:txBody>
          <a:bodyPr/>
          <a:lstStyle/>
          <a:p>
            <a:fld id="{CC8F7D9E-F9CF-44E2-B458-83F925E630CD}" type="datetimeFigureOut">
              <a:rPr lang="en-US" smtClean="0"/>
              <a:t>6/11/2020</a:t>
            </a:fld>
            <a:endParaRPr lang="en-US"/>
          </a:p>
        </p:txBody>
      </p:sp>
      <p:sp>
        <p:nvSpPr>
          <p:cNvPr id="5" name="Footer Placeholder 4">
            <a:extLst>
              <a:ext uri="{FF2B5EF4-FFF2-40B4-BE49-F238E27FC236}">
                <a16:creationId xmlns:a16="http://schemas.microsoft.com/office/drawing/2014/main" id="{0280EB4B-232D-494C-A68F-A655D2CD8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DC4F1-C145-4FC2-A3AD-DAA02B3E2908}"/>
              </a:ext>
            </a:extLst>
          </p:cNvPr>
          <p:cNvSpPr>
            <a:spLocks noGrp="1"/>
          </p:cNvSpPr>
          <p:nvPr>
            <p:ph type="sldNum" sz="quarter" idx="12"/>
          </p:nvPr>
        </p:nvSpPr>
        <p:spPr/>
        <p:txBody>
          <a:bodyPr/>
          <a:lstStyle/>
          <a:p>
            <a:fld id="{AD39D50E-A99F-4743-B001-B44546EA4F93}" type="slidenum">
              <a:rPr lang="en-US" smtClean="0"/>
              <a:t>‹#›</a:t>
            </a:fld>
            <a:endParaRPr lang="en-US"/>
          </a:p>
        </p:txBody>
      </p:sp>
    </p:spTree>
    <p:extLst>
      <p:ext uri="{BB962C8B-B14F-4D97-AF65-F5344CB8AC3E}">
        <p14:creationId xmlns:p14="http://schemas.microsoft.com/office/powerpoint/2010/main" val="284195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302D4-F634-427F-8D2E-1AF9926C8F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6F5DED-54A9-47BD-B8A9-BA0BBD05C4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3D943-B26F-4E68-B8DE-15D75CEABF5C}"/>
              </a:ext>
            </a:extLst>
          </p:cNvPr>
          <p:cNvSpPr>
            <a:spLocks noGrp="1"/>
          </p:cNvSpPr>
          <p:nvPr>
            <p:ph type="dt" sz="half" idx="10"/>
          </p:nvPr>
        </p:nvSpPr>
        <p:spPr/>
        <p:txBody>
          <a:bodyPr/>
          <a:lstStyle/>
          <a:p>
            <a:fld id="{CC8F7D9E-F9CF-44E2-B458-83F925E630CD}" type="datetimeFigureOut">
              <a:rPr lang="en-US" smtClean="0"/>
              <a:t>6/11/2020</a:t>
            </a:fld>
            <a:endParaRPr lang="en-US"/>
          </a:p>
        </p:txBody>
      </p:sp>
      <p:sp>
        <p:nvSpPr>
          <p:cNvPr id="5" name="Footer Placeholder 4">
            <a:extLst>
              <a:ext uri="{FF2B5EF4-FFF2-40B4-BE49-F238E27FC236}">
                <a16:creationId xmlns:a16="http://schemas.microsoft.com/office/drawing/2014/main" id="{E6D08094-7721-4EC1-A9F2-2FF1215B8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DC76B-7E19-45FF-97E2-D380115BD7DF}"/>
              </a:ext>
            </a:extLst>
          </p:cNvPr>
          <p:cNvSpPr>
            <a:spLocks noGrp="1"/>
          </p:cNvSpPr>
          <p:nvPr>
            <p:ph type="sldNum" sz="quarter" idx="12"/>
          </p:nvPr>
        </p:nvSpPr>
        <p:spPr/>
        <p:txBody>
          <a:bodyPr/>
          <a:lstStyle/>
          <a:p>
            <a:fld id="{AD39D50E-A99F-4743-B001-B44546EA4F93}" type="slidenum">
              <a:rPr lang="en-US" smtClean="0"/>
              <a:t>‹#›</a:t>
            </a:fld>
            <a:endParaRPr lang="en-US"/>
          </a:p>
        </p:txBody>
      </p:sp>
    </p:spTree>
    <p:extLst>
      <p:ext uri="{BB962C8B-B14F-4D97-AF65-F5344CB8AC3E}">
        <p14:creationId xmlns:p14="http://schemas.microsoft.com/office/powerpoint/2010/main" val="324240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90A5-B330-4F97-B7D2-5C609D4FC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C2F2C3-3AA5-451B-AC9C-80B30EF3CF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F6C4B-9590-4416-A7E9-450222959DDA}"/>
              </a:ext>
            </a:extLst>
          </p:cNvPr>
          <p:cNvSpPr>
            <a:spLocks noGrp="1"/>
          </p:cNvSpPr>
          <p:nvPr>
            <p:ph type="dt" sz="half" idx="10"/>
          </p:nvPr>
        </p:nvSpPr>
        <p:spPr/>
        <p:txBody>
          <a:bodyPr/>
          <a:lstStyle/>
          <a:p>
            <a:fld id="{CC8F7D9E-F9CF-44E2-B458-83F925E630CD}" type="datetimeFigureOut">
              <a:rPr lang="en-US" smtClean="0"/>
              <a:t>6/11/2020</a:t>
            </a:fld>
            <a:endParaRPr lang="en-US"/>
          </a:p>
        </p:txBody>
      </p:sp>
      <p:sp>
        <p:nvSpPr>
          <p:cNvPr id="5" name="Footer Placeholder 4">
            <a:extLst>
              <a:ext uri="{FF2B5EF4-FFF2-40B4-BE49-F238E27FC236}">
                <a16:creationId xmlns:a16="http://schemas.microsoft.com/office/drawing/2014/main" id="{0409E1B1-E664-4EE7-929F-E178D477A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1F48B-46D1-447B-8F27-EEE4D5E688C4}"/>
              </a:ext>
            </a:extLst>
          </p:cNvPr>
          <p:cNvSpPr>
            <a:spLocks noGrp="1"/>
          </p:cNvSpPr>
          <p:nvPr>
            <p:ph type="sldNum" sz="quarter" idx="12"/>
          </p:nvPr>
        </p:nvSpPr>
        <p:spPr/>
        <p:txBody>
          <a:bodyPr/>
          <a:lstStyle/>
          <a:p>
            <a:fld id="{AD39D50E-A99F-4743-B001-B44546EA4F93}" type="slidenum">
              <a:rPr lang="en-US" smtClean="0"/>
              <a:t>‹#›</a:t>
            </a:fld>
            <a:endParaRPr lang="en-US"/>
          </a:p>
        </p:txBody>
      </p:sp>
    </p:spTree>
    <p:extLst>
      <p:ext uri="{BB962C8B-B14F-4D97-AF65-F5344CB8AC3E}">
        <p14:creationId xmlns:p14="http://schemas.microsoft.com/office/powerpoint/2010/main" val="401204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2EEB-87FA-4704-B595-6F37CCF99B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692CA2-7CF0-453C-9B3A-D422F2B7E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25583F-E1E8-45BD-970C-1A6421F35B1E}"/>
              </a:ext>
            </a:extLst>
          </p:cNvPr>
          <p:cNvSpPr>
            <a:spLocks noGrp="1"/>
          </p:cNvSpPr>
          <p:nvPr>
            <p:ph type="dt" sz="half" idx="10"/>
          </p:nvPr>
        </p:nvSpPr>
        <p:spPr/>
        <p:txBody>
          <a:bodyPr/>
          <a:lstStyle/>
          <a:p>
            <a:fld id="{CC8F7D9E-F9CF-44E2-B458-83F925E630CD}" type="datetimeFigureOut">
              <a:rPr lang="en-US" smtClean="0"/>
              <a:t>6/11/2020</a:t>
            </a:fld>
            <a:endParaRPr lang="en-US"/>
          </a:p>
        </p:txBody>
      </p:sp>
      <p:sp>
        <p:nvSpPr>
          <p:cNvPr id="5" name="Footer Placeholder 4">
            <a:extLst>
              <a:ext uri="{FF2B5EF4-FFF2-40B4-BE49-F238E27FC236}">
                <a16:creationId xmlns:a16="http://schemas.microsoft.com/office/drawing/2014/main" id="{A4576172-B453-429F-B91D-6E670E4D6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93C53-FAC2-4052-9260-827292AAC4EE}"/>
              </a:ext>
            </a:extLst>
          </p:cNvPr>
          <p:cNvSpPr>
            <a:spLocks noGrp="1"/>
          </p:cNvSpPr>
          <p:nvPr>
            <p:ph type="sldNum" sz="quarter" idx="12"/>
          </p:nvPr>
        </p:nvSpPr>
        <p:spPr/>
        <p:txBody>
          <a:bodyPr/>
          <a:lstStyle/>
          <a:p>
            <a:fld id="{AD39D50E-A99F-4743-B001-B44546EA4F93}" type="slidenum">
              <a:rPr lang="en-US" smtClean="0"/>
              <a:t>‹#›</a:t>
            </a:fld>
            <a:endParaRPr lang="en-US"/>
          </a:p>
        </p:txBody>
      </p:sp>
    </p:spTree>
    <p:extLst>
      <p:ext uri="{BB962C8B-B14F-4D97-AF65-F5344CB8AC3E}">
        <p14:creationId xmlns:p14="http://schemas.microsoft.com/office/powerpoint/2010/main" val="417006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FC63-80A9-4A6C-9699-9A5A3B8A4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FE990D-7BDD-4EBC-AF40-829F4E4B9A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9C97A5-D94B-4C3C-884F-0223D98526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6C2A09-F063-4774-92FD-8A7CF5BA976A}"/>
              </a:ext>
            </a:extLst>
          </p:cNvPr>
          <p:cNvSpPr>
            <a:spLocks noGrp="1"/>
          </p:cNvSpPr>
          <p:nvPr>
            <p:ph type="dt" sz="half" idx="10"/>
          </p:nvPr>
        </p:nvSpPr>
        <p:spPr/>
        <p:txBody>
          <a:bodyPr/>
          <a:lstStyle/>
          <a:p>
            <a:fld id="{CC8F7D9E-F9CF-44E2-B458-83F925E630CD}" type="datetimeFigureOut">
              <a:rPr lang="en-US" smtClean="0"/>
              <a:t>6/11/2020</a:t>
            </a:fld>
            <a:endParaRPr lang="en-US"/>
          </a:p>
        </p:txBody>
      </p:sp>
      <p:sp>
        <p:nvSpPr>
          <p:cNvPr id="6" name="Footer Placeholder 5">
            <a:extLst>
              <a:ext uri="{FF2B5EF4-FFF2-40B4-BE49-F238E27FC236}">
                <a16:creationId xmlns:a16="http://schemas.microsoft.com/office/drawing/2014/main" id="{3B306B3A-9BE3-4B98-951A-4A1DF13B1D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9AAFD-DE6A-4940-8C4D-3DE68460BF1E}"/>
              </a:ext>
            </a:extLst>
          </p:cNvPr>
          <p:cNvSpPr>
            <a:spLocks noGrp="1"/>
          </p:cNvSpPr>
          <p:nvPr>
            <p:ph type="sldNum" sz="quarter" idx="12"/>
          </p:nvPr>
        </p:nvSpPr>
        <p:spPr/>
        <p:txBody>
          <a:bodyPr/>
          <a:lstStyle/>
          <a:p>
            <a:fld id="{AD39D50E-A99F-4743-B001-B44546EA4F93}" type="slidenum">
              <a:rPr lang="en-US" smtClean="0"/>
              <a:t>‹#›</a:t>
            </a:fld>
            <a:endParaRPr lang="en-US"/>
          </a:p>
        </p:txBody>
      </p:sp>
    </p:spTree>
    <p:extLst>
      <p:ext uri="{BB962C8B-B14F-4D97-AF65-F5344CB8AC3E}">
        <p14:creationId xmlns:p14="http://schemas.microsoft.com/office/powerpoint/2010/main" val="14510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01F2-46EC-4CDC-B7A9-42F18806C0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B4CABB-6074-4788-8CB8-18441D1AA2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AC158C-DA4B-4E0C-80C5-E830561F36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3DA46A-7E9B-4338-9D46-D0E1846F1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FA98B1-68AD-460F-AC53-59B18A99F7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447EAB-C48A-4684-B276-B10BCF2CC406}"/>
              </a:ext>
            </a:extLst>
          </p:cNvPr>
          <p:cNvSpPr>
            <a:spLocks noGrp="1"/>
          </p:cNvSpPr>
          <p:nvPr>
            <p:ph type="dt" sz="half" idx="10"/>
          </p:nvPr>
        </p:nvSpPr>
        <p:spPr/>
        <p:txBody>
          <a:bodyPr/>
          <a:lstStyle/>
          <a:p>
            <a:fld id="{CC8F7D9E-F9CF-44E2-B458-83F925E630CD}" type="datetimeFigureOut">
              <a:rPr lang="en-US" smtClean="0"/>
              <a:t>6/11/2020</a:t>
            </a:fld>
            <a:endParaRPr lang="en-US"/>
          </a:p>
        </p:txBody>
      </p:sp>
      <p:sp>
        <p:nvSpPr>
          <p:cNvPr id="8" name="Footer Placeholder 7">
            <a:extLst>
              <a:ext uri="{FF2B5EF4-FFF2-40B4-BE49-F238E27FC236}">
                <a16:creationId xmlns:a16="http://schemas.microsoft.com/office/drawing/2014/main" id="{DD1195D9-ADD7-4DFF-B70D-540A300C39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117F66-E3B9-43FA-BF6F-1EE2B1DC284D}"/>
              </a:ext>
            </a:extLst>
          </p:cNvPr>
          <p:cNvSpPr>
            <a:spLocks noGrp="1"/>
          </p:cNvSpPr>
          <p:nvPr>
            <p:ph type="sldNum" sz="quarter" idx="12"/>
          </p:nvPr>
        </p:nvSpPr>
        <p:spPr/>
        <p:txBody>
          <a:bodyPr/>
          <a:lstStyle/>
          <a:p>
            <a:fld id="{AD39D50E-A99F-4743-B001-B44546EA4F93}" type="slidenum">
              <a:rPr lang="en-US" smtClean="0"/>
              <a:t>‹#›</a:t>
            </a:fld>
            <a:endParaRPr lang="en-US"/>
          </a:p>
        </p:txBody>
      </p:sp>
    </p:spTree>
    <p:extLst>
      <p:ext uri="{BB962C8B-B14F-4D97-AF65-F5344CB8AC3E}">
        <p14:creationId xmlns:p14="http://schemas.microsoft.com/office/powerpoint/2010/main" val="39540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7590-13A5-42C5-A02B-16F09D4FE6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4D7594-A4AA-49EB-B83B-20BC47D6FBB4}"/>
              </a:ext>
            </a:extLst>
          </p:cNvPr>
          <p:cNvSpPr>
            <a:spLocks noGrp="1"/>
          </p:cNvSpPr>
          <p:nvPr>
            <p:ph type="dt" sz="half" idx="10"/>
          </p:nvPr>
        </p:nvSpPr>
        <p:spPr/>
        <p:txBody>
          <a:bodyPr/>
          <a:lstStyle/>
          <a:p>
            <a:fld id="{CC8F7D9E-F9CF-44E2-B458-83F925E630CD}" type="datetimeFigureOut">
              <a:rPr lang="en-US" smtClean="0"/>
              <a:t>6/11/2020</a:t>
            </a:fld>
            <a:endParaRPr lang="en-US"/>
          </a:p>
        </p:txBody>
      </p:sp>
      <p:sp>
        <p:nvSpPr>
          <p:cNvPr id="4" name="Footer Placeholder 3">
            <a:extLst>
              <a:ext uri="{FF2B5EF4-FFF2-40B4-BE49-F238E27FC236}">
                <a16:creationId xmlns:a16="http://schemas.microsoft.com/office/drawing/2014/main" id="{D3279FE3-0EFE-4F4E-900D-0C3CC7D508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6524ED-6A07-46FE-857C-0A41D8E5A8C6}"/>
              </a:ext>
            </a:extLst>
          </p:cNvPr>
          <p:cNvSpPr>
            <a:spLocks noGrp="1"/>
          </p:cNvSpPr>
          <p:nvPr>
            <p:ph type="sldNum" sz="quarter" idx="12"/>
          </p:nvPr>
        </p:nvSpPr>
        <p:spPr/>
        <p:txBody>
          <a:bodyPr/>
          <a:lstStyle/>
          <a:p>
            <a:fld id="{AD39D50E-A99F-4743-B001-B44546EA4F93}" type="slidenum">
              <a:rPr lang="en-US" smtClean="0"/>
              <a:t>‹#›</a:t>
            </a:fld>
            <a:endParaRPr lang="en-US"/>
          </a:p>
        </p:txBody>
      </p:sp>
    </p:spTree>
    <p:extLst>
      <p:ext uri="{BB962C8B-B14F-4D97-AF65-F5344CB8AC3E}">
        <p14:creationId xmlns:p14="http://schemas.microsoft.com/office/powerpoint/2010/main" val="406566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FA32D-0129-457B-9F0C-662A3253AC83}"/>
              </a:ext>
            </a:extLst>
          </p:cNvPr>
          <p:cNvSpPr>
            <a:spLocks noGrp="1"/>
          </p:cNvSpPr>
          <p:nvPr>
            <p:ph type="dt" sz="half" idx="10"/>
          </p:nvPr>
        </p:nvSpPr>
        <p:spPr/>
        <p:txBody>
          <a:bodyPr/>
          <a:lstStyle/>
          <a:p>
            <a:fld id="{CC8F7D9E-F9CF-44E2-B458-83F925E630CD}" type="datetimeFigureOut">
              <a:rPr lang="en-US" smtClean="0"/>
              <a:t>6/11/2020</a:t>
            </a:fld>
            <a:endParaRPr lang="en-US"/>
          </a:p>
        </p:txBody>
      </p:sp>
      <p:sp>
        <p:nvSpPr>
          <p:cNvPr id="3" name="Footer Placeholder 2">
            <a:extLst>
              <a:ext uri="{FF2B5EF4-FFF2-40B4-BE49-F238E27FC236}">
                <a16:creationId xmlns:a16="http://schemas.microsoft.com/office/drawing/2014/main" id="{8FA7F57F-B523-4871-B423-ED34BA8D37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883FD3-8F2F-4E09-AC75-F13463353FD7}"/>
              </a:ext>
            </a:extLst>
          </p:cNvPr>
          <p:cNvSpPr>
            <a:spLocks noGrp="1"/>
          </p:cNvSpPr>
          <p:nvPr>
            <p:ph type="sldNum" sz="quarter" idx="12"/>
          </p:nvPr>
        </p:nvSpPr>
        <p:spPr/>
        <p:txBody>
          <a:bodyPr/>
          <a:lstStyle/>
          <a:p>
            <a:fld id="{AD39D50E-A99F-4743-B001-B44546EA4F93}" type="slidenum">
              <a:rPr lang="en-US" smtClean="0"/>
              <a:t>‹#›</a:t>
            </a:fld>
            <a:endParaRPr lang="en-US"/>
          </a:p>
        </p:txBody>
      </p:sp>
    </p:spTree>
    <p:extLst>
      <p:ext uri="{BB962C8B-B14F-4D97-AF65-F5344CB8AC3E}">
        <p14:creationId xmlns:p14="http://schemas.microsoft.com/office/powerpoint/2010/main" val="171540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83FF3-2A0F-4672-8331-CCFCDF6DA4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A1056C-F8F1-48D8-A237-494043A38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7C5A6C-BF9A-47B0-8CF5-C701351F84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209351-6598-4F45-8E9D-C3CF530B43CB}"/>
              </a:ext>
            </a:extLst>
          </p:cNvPr>
          <p:cNvSpPr>
            <a:spLocks noGrp="1"/>
          </p:cNvSpPr>
          <p:nvPr>
            <p:ph type="dt" sz="half" idx="10"/>
          </p:nvPr>
        </p:nvSpPr>
        <p:spPr/>
        <p:txBody>
          <a:bodyPr/>
          <a:lstStyle/>
          <a:p>
            <a:fld id="{CC8F7D9E-F9CF-44E2-B458-83F925E630CD}" type="datetimeFigureOut">
              <a:rPr lang="en-US" smtClean="0"/>
              <a:t>6/11/2020</a:t>
            </a:fld>
            <a:endParaRPr lang="en-US"/>
          </a:p>
        </p:txBody>
      </p:sp>
      <p:sp>
        <p:nvSpPr>
          <p:cNvPr id="6" name="Footer Placeholder 5">
            <a:extLst>
              <a:ext uri="{FF2B5EF4-FFF2-40B4-BE49-F238E27FC236}">
                <a16:creationId xmlns:a16="http://schemas.microsoft.com/office/drawing/2014/main" id="{548A094E-6C01-40EB-A520-9CDAA8655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C8D0C0-E53D-4F7C-9092-C6A4B9A6CAD3}"/>
              </a:ext>
            </a:extLst>
          </p:cNvPr>
          <p:cNvSpPr>
            <a:spLocks noGrp="1"/>
          </p:cNvSpPr>
          <p:nvPr>
            <p:ph type="sldNum" sz="quarter" idx="12"/>
          </p:nvPr>
        </p:nvSpPr>
        <p:spPr/>
        <p:txBody>
          <a:bodyPr/>
          <a:lstStyle/>
          <a:p>
            <a:fld id="{AD39D50E-A99F-4743-B001-B44546EA4F93}" type="slidenum">
              <a:rPr lang="en-US" smtClean="0"/>
              <a:t>‹#›</a:t>
            </a:fld>
            <a:endParaRPr lang="en-US"/>
          </a:p>
        </p:txBody>
      </p:sp>
    </p:spTree>
    <p:extLst>
      <p:ext uri="{BB962C8B-B14F-4D97-AF65-F5344CB8AC3E}">
        <p14:creationId xmlns:p14="http://schemas.microsoft.com/office/powerpoint/2010/main" val="142670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09C2-7B0E-418E-A086-16B3856846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51166B-2C74-4F30-B605-9DB109BD05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B5C50D-ABC8-4CC0-92EF-A3D2E9E62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8D2780-7BA9-4168-AE2D-4A4D5F275B0E}"/>
              </a:ext>
            </a:extLst>
          </p:cNvPr>
          <p:cNvSpPr>
            <a:spLocks noGrp="1"/>
          </p:cNvSpPr>
          <p:nvPr>
            <p:ph type="dt" sz="half" idx="10"/>
          </p:nvPr>
        </p:nvSpPr>
        <p:spPr/>
        <p:txBody>
          <a:bodyPr/>
          <a:lstStyle/>
          <a:p>
            <a:fld id="{CC8F7D9E-F9CF-44E2-B458-83F925E630CD}" type="datetimeFigureOut">
              <a:rPr lang="en-US" smtClean="0"/>
              <a:t>6/11/2020</a:t>
            </a:fld>
            <a:endParaRPr lang="en-US"/>
          </a:p>
        </p:txBody>
      </p:sp>
      <p:sp>
        <p:nvSpPr>
          <p:cNvPr id="6" name="Footer Placeholder 5">
            <a:extLst>
              <a:ext uri="{FF2B5EF4-FFF2-40B4-BE49-F238E27FC236}">
                <a16:creationId xmlns:a16="http://schemas.microsoft.com/office/drawing/2014/main" id="{586383BF-DF4A-433A-A677-D0E57D33D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A17D9-3C69-44C7-99ED-1C3EBB0F692E}"/>
              </a:ext>
            </a:extLst>
          </p:cNvPr>
          <p:cNvSpPr>
            <a:spLocks noGrp="1"/>
          </p:cNvSpPr>
          <p:nvPr>
            <p:ph type="sldNum" sz="quarter" idx="12"/>
          </p:nvPr>
        </p:nvSpPr>
        <p:spPr/>
        <p:txBody>
          <a:bodyPr/>
          <a:lstStyle/>
          <a:p>
            <a:fld id="{AD39D50E-A99F-4743-B001-B44546EA4F93}" type="slidenum">
              <a:rPr lang="en-US" smtClean="0"/>
              <a:t>‹#›</a:t>
            </a:fld>
            <a:endParaRPr lang="en-US"/>
          </a:p>
        </p:txBody>
      </p:sp>
    </p:spTree>
    <p:extLst>
      <p:ext uri="{BB962C8B-B14F-4D97-AF65-F5344CB8AC3E}">
        <p14:creationId xmlns:p14="http://schemas.microsoft.com/office/powerpoint/2010/main" val="1780058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BFB0B9-8049-47E5-BC13-384FF83049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392F57-B64A-424A-BD62-D970537A1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FC8B3-C03C-4678-AEC0-187FF8C98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F7D9E-F9CF-44E2-B458-83F925E630CD}" type="datetimeFigureOut">
              <a:rPr lang="en-US" smtClean="0"/>
              <a:t>6/11/2020</a:t>
            </a:fld>
            <a:endParaRPr lang="en-US"/>
          </a:p>
        </p:txBody>
      </p:sp>
      <p:sp>
        <p:nvSpPr>
          <p:cNvPr id="5" name="Footer Placeholder 4">
            <a:extLst>
              <a:ext uri="{FF2B5EF4-FFF2-40B4-BE49-F238E27FC236}">
                <a16:creationId xmlns:a16="http://schemas.microsoft.com/office/drawing/2014/main" id="{D2A1F58D-941E-461C-9838-5366D6F234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4DEDA9-2B37-4F98-BA29-2DDF026C1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9D50E-A99F-4743-B001-B44546EA4F93}" type="slidenum">
              <a:rPr lang="en-US" smtClean="0"/>
              <a:t>‹#›</a:t>
            </a:fld>
            <a:endParaRPr lang="en-US"/>
          </a:p>
        </p:txBody>
      </p:sp>
    </p:spTree>
    <p:extLst>
      <p:ext uri="{BB962C8B-B14F-4D97-AF65-F5344CB8AC3E}">
        <p14:creationId xmlns:p14="http://schemas.microsoft.com/office/powerpoint/2010/main" val="3391665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7.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F8BC86-3C66-4DCF-8548-53035ED73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9627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2234F81-214A-487C-8617-DADC13CFF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3" name="TextBox 2"/>
          <p:cNvSpPr txBox="1"/>
          <p:nvPr/>
        </p:nvSpPr>
        <p:spPr>
          <a:xfrm>
            <a:off x="0" y="6380041"/>
            <a:ext cx="2667000" cy="369332"/>
          </a:xfrm>
          <a:prstGeom prst="rect">
            <a:avLst/>
          </a:prstGeom>
          <a:noFill/>
        </p:spPr>
        <p:txBody>
          <a:bodyPr wrap="square" rtlCol="0">
            <a:spAutoFit/>
          </a:bodyPr>
          <a:lstStyle/>
          <a:p>
            <a:r>
              <a:rPr lang="en-US" dirty="0">
                <a:solidFill>
                  <a:schemeClr val="bg1"/>
                </a:solidFill>
              </a:rPr>
              <a:t>Mormon 5:16-18</a:t>
            </a:r>
          </a:p>
        </p:txBody>
      </p:sp>
      <p:sp>
        <p:nvSpPr>
          <p:cNvPr id="11" name="TextBox 10"/>
          <p:cNvSpPr txBox="1"/>
          <p:nvPr/>
        </p:nvSpPr>
        <p:spPr>
          <a:xfrm>
            <a:off x="1371600" y="0"/>
            <a:ext cx="9296400" cy="707886"/>
          </a:xfrm>
          <a:prstGeom prst="rect">
            <a:avLst/>
          </a:prstGeom>
          <a:noFill/>
        </p:spPr>
        <p:txBody>
          <a:bodyPr wrap="square" rtlCol="0">
            <a:spAutoFit/>
          </a:bodyPr>
          <a:lstStyle/>
          <a:p>
            <a:pPr algn="ctr"/>
            <a:r>
              <a:rPr lang="en-US" sz="4000" dirty="0">
                <a:solidFill>
                  <a:schemeClr val="bg1"/>
                </a:solidFill>
              </a:rPr>
              <a:t>“driven about as chaff before the wind”</a:t>
            </a:r>
            <a:endParaRPr lang="en-US" sz="4000" dirty="0">
              <a:solidFill>
                <a:schemeClr val="bg1"/>
              </a:solidFill>
              <a:latin typeface="Tw Cen MT" pitchFamily="34" charset="0"/>
            </a:endParaRPr>
          </a:p>
        </p:txBody>
      </p:sp>
      <p:sp>
        <p:nvSpPr>
          <p:cNvPr id="22" name="Rectangle 21"/>
          <p:cNvSpPr/>
          <p:nvPr/>
        </p:nvSpPr>
        <p:spPr>
          <a:xfrm>
            <a:off x="3316941" y="1066801"/>
            <a:ext cx="5105400" cy="1200329"/>
          </a:xfrm>
          <a:prstGeom prst="rect">
            <a:avLst/>
          </a:prstGeom>
        </p:spPr>
        <p:txBody>
          <a:bodyPr wrap="square">
            <a:spAutoFit/>
          </a:bodyPr>
          <a:lstStyle/>
          <a:p>
            <a:pPr algn="ctr" fontAlgn="base"/>
            <a:r>
              <a:rPr lang="en-US" sz="2400" dirty="0">
                <a:solidFill>
                  <a:schemeClr val="bg1"/>
                </a:solidFill>
              </a:rPr>
              <a:t>Chaff is a light husk on the outside of grain. When the grain is harvested, the chaff is discarded. </a:t>
            </a:r>
          </a:p>
        </p:txBody>
      </p:sp>
      <p:pic>
        <p:nvPicPr>
          <p:cNvPr id="1026" name="Picture 2" descr="Related image">
            <a:extLst>
              <a:ext uri="{FF2B5EF4-FFF2-40B4-BE49-F238E27FC236}">
                <a16:creationId xmlns:a16="http://schemas.microsoft.com/office/drawing/2014/main" id="{BE8A3296-A512-434A-B479-53E60D618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166" y="2466205"/>
            <a:ext cx="5137222" cy="25814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DCD84AB-3966-4F5A-9D8B-828DDD3434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679" y="1954644"/>
            <a:ext cx="4572000" cy="3429000"/>
          </a:xfrm>
          <a:prstGeom prst="rect">
            <a:avLst/>
          </a:prstGeom>
        </p:spPr>
      </p:pic>
      <p:grpSp>
        <p:nvGrpSpPr>
          <p:cNvPr id="13" name="Group 12">
            <a:extLst>
              <a:ext uri="{FF2B5EF4-FFF2-40B4-BE49-F238E27FC236}">
                <a16:creationId xmlns:a16="http://schemas.microsoft.com/office/drawing/2014/main" id="{4D9A0EC2-B5CE-4943-99DE-CB06E66F4CFE}"/>
              </a:ext>
            </a:extLst>
          </p:cNvPr>
          <p:cNvGrpSpPr/>
          <p:nvPr/>
        </p:nvGrpSpPr>
        <p:grpSpPr>
          <a:xfrm>
            <a:off x="3682588" y="5462515"/>
            <a:ext cx="4038600" cy="1238069"/>
            <a:chOff x="4724400" y="4114800"/>
            <a:chExt cx="4038600" cy="2209800"/>
          </a:xfrm>
        </p:grpSpPr>
        <p:grpSp>
          <p:nvGrpSpPr>
            <p:cNvPr id="14" name="Group 9">
              <a:extLst>
                <a:ext uri="{FF2B5EF4-FFF2-40B4-BE49-F238E27FC236}">
                  <a16:creationId xmlns:a16="http://schemas.microsoft.com/office/drawing/2014/main" id="{934D5627-569B-44B2-8652-E8B402962DB9}"/>
                </a:ext>
              </a:extLst>
            </p:cNvPr>
            <p:cNvGrpSpPr/>
            <p:nvPr/>
          </p:nvGrpSpPr>
          <p:grpSpPr>
            <a:xfrm>
              <a:off x="4724400" y="4114800"/>
              <a:ext cx="4038600" cy="2209800"/>
              <a:chOff x="965200" y="2286000"/>
              <a:chExt cx="7315200" cy="2743200"/>
            </a:xfrm>
          </p:grpSpPr>
          <p:grpSp>
            <p:nvGrpSpPr>
              <p:cNvPr id="16" name="Group 18">
                <a:extLst>
                  <a:ext uri="{FF2B5EF4-FFF2-40B4-BE49-F238E27FC236}">
                    <a16:creationId xmlns:a16="http://schemas.microsoft.com/office/drawing/2014/main" id="{4E05161F-0563-49D3-B9E9-276EB00675B5}"/>
                  </a:ext>
                </a:extLst>
              </p:cNvPr>
              <p:cNvGrpSpPr/>
              <p:nvPr/>
            </p:nvGrpSpPr>
            <p:grpSpPr>
              <a:xfrm>
                <a:off x="965200" y="2286000"/>
                <a:ext cx="7315200" cy="2743200"/>
                <a:chOff x="965200" y="2286000"/>
                <a:chExt cx="7379144" cy="2743200"/>
              </a:xfrm>
            </p:grpSpPr>
            <p:sp>
              <p:nvSpPr>
                <p:cNvPr id="18" name="Rectangle 17">
                  <a:extLst>
                    <a:ext uri="{FF2B5EF4-FFF2-40B4-BE49-F238E27FC236}">
                      <a16:creationId xmlns:a16="http://schemas.microsoft.com/office/drawing/2014/main" id="{34B90E99-76C1-4662-97C9-332BDE268A80}"/>
                    </a:ext>
                  </a:extLst>
                </p:cNvPr>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A116BE7-1870-4A19-8D7E-2A8C111F59E7}"/>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D1037F24-BECE-45F4-9CE7-800564A62104}"/>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D9FAE7A-352E-44C6-8DC5-1CC983C77C8A}"/>
                    </a:ext>
                  </a:extLst>
                </p:cNvPr>
                <p:cNvCxnSpPr>
                  <a:stCxn id="19"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2A19E4F-013A-4C1B-869D-E2117FFE60EF}"/>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9F73E8F8-586E-4D88-AE7B-5B246022E0AC}"/>
                  </a:ext>
                </a:extLst>
              </p:cNvPr>
              <p:cNvSpPr txBox="1"/>
              <p:nvPr/>
            </p:nvSpPr>
            <p:spPr>
              <a:xfrm>
                <a:off x="1117601" y="2514599"/>
                <a:ext cx="7010400" cy="573101"/>
              </a:xfrm>
              <a:prstGeom prst="rect">
                <a:avLst/>
              </a:prstGeom>
              <a:noFill/>
            </p:spPr>
            <p:txBody>
              <a:bodyPr wrap="square" rtlCol="0">
                <a:spAutoFit/>
              </a:bodyPr>
              <a:lstStyle/>
              <a:p>
                <a:endParaRPr lang="en-US" sz="2400" dirty="0">
                  <a:solidFill>
                    <a:schemeClr val="bg1"/>
                  </a:solidFill>
                  <a:latin typeface="Child's Play" pitchFamily="2" charset="0"/>
                </a:endParaRPr>
              </a:p>
            </p:txBody>
          </p:sp>
        </p:grpSp>
        <p:sp>
          <p:nvSpPr>
            <p:cNvPr id="15" name="Rectangle 14">
              <a:extLst>
                <a:ext uri="{FF2B5EF4-FFF2-40B4-BE49-F238E27FC236}">
                  <a16:creationId xmlns:a16="http://schemas.microsoft.com/office/drawing/2014/main" id="{E320C5F3-7481-4961-9F29-2A34240EDD42}"/>
                </a:ext>
              </a:extLst>
            </p:cNvPr>
            <p:cNvSpPr/>
            <p:nvPr/>
          </p:nvSpPr>
          <p:spPr>
            <a:xfrm>
              <a:off x="4800600" y="4114800"/>
              <a:ext cx="3886200" cy="1015663"/>
            </a:xfrm>
            <a:prstGeom prst="rect">
              <a:avLst/>
            </a:prstGeom>
          </p:spPr>
          <p:txBody>
            <a:bodyPr wrap="square">
              <a:spAutoFit/>
            </a:bodyPr>
            <a:lstStyle/>
            <a:p>
              <a:pPr algn="ctr"/>
              <a:r>
                <a:rPr lang="en-US" sz="2000" dirty="0">
                  <a:solidFill>
                    <a:schemeClr val="bg1"/>
                  </a:solidFill>
                </a:rPr>
                <a:t> </a:t>
              </a:r>
              <a:r>
                <a:rPr lang="en-US" sz="2000" b="1" dirty="0">
                  <a:solidFill>
                    <a:schemeClr val="bg1"/>
                  </a:solidFill>
                </a:rPr>
                <a:t>If we refuse to repent, the Spirit will withdraw and we will lose the Lord’s guidance.</a:t>
              </a:r>
              <a:endParaRPr lang="en-US" sz="2000" dirty="0">
                <a:solidFill>
                  <a:schemeClr val="bg1"/>
                </a:solidFill>
              </a:endParaRPr>
            </a:p>
          </p:txBody>
        </p:sp>
      </p:grpSp>
    </p:spTree>
    <p:extLst>
      <p:ext uri="{BB962C8B-B14F-4D97-AF65-F5344CB8AC3E}">
        <p14:creationId xmlns:p14="http://schemas.microsoft.com/office/powerpoint/2010/main" val="310563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F8D843-72FF-48FD-91AC-8AB90DA66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3" name="TextBox 2"/>
          <p:cNvSpPr txBox="1"/>
          <p:nvPr/>
        </p:nvSpPr>
        <p:spPr>
          <a:xfrm>
            <a:off x="145676" y="6411950"/>
            <a:ext cx="2667000" cy="369332"/>
          </a:xfrm>
          <a:prstGeom prst="rect">
            <a:avLst/>
          </a:prstGeom>
          <a:noFill/>
        </p:spPr>
        <p:txBody>
          <a:bodyPr wrap="square" rtlCol="0">
            <a:spAutoFit/>
          </a:bodyPr>
          <a:lstStyle/>
          <a:p>
            <a:r>
              <a:rPr lang="en-US" dirty="0">
                <a:solidFill>
                  <a:schemeClr val="bg1"/>
                </a:solidFill>
              </a:rPr>
              <a:t>Mormon 5:17-18</a:t>
            </a:r>
          </a:p>
        </p:txBody>
      </p:sp>
      <p:sp>
        <p:nvSpPr>
          <p:cNvPr id="11" name="TextBox 10"/>
          <p:cNvSpPr txBox="1"/>
          <p:nvPr/>
        </p:nvSpPr>
        <p:spPr>
          <a:xfrm>
            <a:off x="1371600" y="0"/>
            <a:ext cx="9296400" cy="707886"/>
          </a:xfrm>
          <a:prstGeom prst="rect">
            <a:avLst/>
          </a:prstGeom>
          <a:noFill/>
        </p:spPr>
        <p:txBody>
          <a:bodyPr wrap="square" rtlCol="0">
            <a:spAutoFit/>
          </a:bodyPr>
          <a:lstStyle/>
          <a:p>
            <a:pPr algn="ctr"/>
            <a:r>
              <a:rPr lang="en-US" sz="4000" dirty="0">
                <a:solidFill>
                  <a:schemeClr val="bg1"/>
                </a:solidFill>
              </a:rPr>
              <a:t>Remembering How They Used To Be</a:t>
            </a:r>
            <a:endParaRPr lang="en-US" sz="4000" dirty="0">
              <a:solidFill>
                <a:schemeClr val="bg1"/>
              </a:solidFill>
              <a:latin typeface="Tw Cen MT" pitchFamily="34" charset="0"/>
            </a:endParaRPr>
          </a:p>
        </p:txBody>
      </p:sp>
      <p:sp>
        <p:nvSpPr>
          <p:cNvPr id="22" name="Rectangle 21"/>
          <p:cNvSpPr/>
          <p:nvPr/>
        </p:nvSpPr>
        <p:spPr>
          <a:xfrm>
            <a:off x="1752600" y="990600"/>
            <a:ext cx="4267200" cy="1569660"/>
          </a:xfrm>
          <a:prstGeom prst="rect">
            <a:avLst/>
          </a:prstGeom>
        </p:spPr>
        <p:txBody>
          <a:bodyPr wrap="square">
            <a:spAutoFit/>
          </a:bodyPr>
          <a:lstStyle/>
          <a:p>
            <a:pPr fontAlgn="base"/>
            <a:r>
              <a:rPr lang="en-US" sz="2400" dirty="0">
                <a:solidFill>
                  <a:schemeClr val="bg1"/>
                </a:solidFill>
              </a:rPr>
              <a:t>“They were once a delightsome people, and they had Christ for their shepherd; yea, they were led even by God the Father.”</a:t>
            </a:r>
          </a:p>
        </p:txBody>
      </p:sp>
      <p:sp>
        <p:nvSpPr>
          <p:cNvPr id="6" name="Rectangle 5"/>
          <p:cNvSpPr/>
          <p:nvPr/>
        </p:nvSpPr>
        <p:spPr>
          <a:xfrm>
            <a:off x="6172202" y="3905262"/>
            <a:ext cx="5257800" cy="2308324"/>
          </a:xfrm>
          <a:prstGeom prst="rect">
            <a:avLst/>
          </a:prstGeom>
        </p:spPr>
        <p:txBody>
          <a:bodyPr wrap="square">
            <a:spAutoFit/>
          </a:bodyPr>
          <a:lstStyle/>
          <a:p>
            <a:r>
              <a:rPr lang="en-US" sz="2400" dirty="0">
                <a:solidFill>
                  <a:schemeClr val="bg1"/>
                </a:solidFill>
              </a:rPr>
              <a:t>“But now, behold, they are led about by Satan, even as chaff is driven before the wind, or as a vessel is tossed about upon the waves, without sail or anchor, or without anything wherewith to steer her; and even as she is, so are they.”</a:t>
            </a:r>
          </a:p>
        </p:txBody>
      </p:sp>
      <p:pic>
        <p:nvPicPr>
          <p:cNvPr id="4" name="Picture 3">
            <a:extLst>
              <a:ext uri="{FF2B5EF4-FFF2-40B4-BE49-F238E27FC236}">
                <a16:creationId xmlns:a16="http://schemas.microsoft.com/office/drawing/2014/main" id="{11F99CF8-550C-438D-B4E6-016049AE6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2" y="707886"/>
            <a:ext cx="4459941" cy="2971028"/>
          </a:xfrm>
          <a:prstGeom prst="rect">
            <a:avLst/>
          </a:prstGeom>
        </p:spPr>
      </p:pic>
      <p:pic>
        <p:nvPicPr>
          <p:cNvPr id="5" name="Picture 4">
            <a:extLst>
              <a:ext uri="{FF2B5EF4-FFF2-40B4-BE49-F238E27FC236}">
                <a16:creationId xmlns:a16="http://schemas.microsoft.com/office/drawing/2014/main" id="{EBAC1C8A-BD05-4A2B-BAA4-D302DF5DA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659" y="3233986"/>
            <a:ext cx="5679140" cy="2842410"/>
          </a:xfrm>
          <a:prstGeom prst="rect">
            <a:avLst/>
          </a:prstGeom>
        </p:spPr>
      </p:pic>
    </p:spTree>
    <p:extLst>
      <p:ext uri="{BB962C8B-B14F-4D97-AF65-F5344CB8AC3E}">
        <p14:creationId xmlns:p14="http://schemas.microsoft.com/office/powerpoint/2010/main" val="248144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730A658-A2DA-4AC3-89A9-4C4F2EEEC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3" name="TextBox 2"/>
          <p:cNvSpPr txBox="1"/>
          <p:nvPr/>
        </p:nvSpPr>
        <p:spPr>
          <a:xfrm>
            <a:off x="291353" y="6430999"/>
            <a:ext cx="2667000" cy="369332"/>
          </a:xfrm>
          <a:prstGeom prst="rect">
            <a:avLst/>
          </a:prstGeom>
          <a:noFill/>
        </p:spPr>
        <p:txBody>
          <a:bodyPr wrap="square" rtlCol="0">
            <a:spAutoFit/>
          </a:bodyPr>
          <a:lstStyle/>
          <a:p>
            <a:r>
              <a:rPr lang="en-US" dirty="0">
                <a:solidFill>
                  <a:schemeClr val="bg1"/>
                </a:solidFill>
              </a:rPr>
              <a:t>Mormon 5:21</a:t>
            </a:r>
          </a:p>
        </p:txBody>
      </p:sp>
      <p:sp>
        <p:nvSpPr>
          <p:cNvPr id="11" name="TextBox 10"/>
          <p:cNvSpPr txBox="1"/>
          <p:nvPr/>
        </p:nvSpPr>
        <p:spPr>
          <a:xfrm>
            <a:off x="1371600" y="0"/>
            <a:ext cx="9296400" cy="707886"/>
          </a:xfrm>
          <a:prstGeom prst="rect">
            <a:avLst/>
          </a:prstGeom>
          <a:noFill/>
        </p:spPr>
        <p:txBody>
          <a:bodyPr wrap="square" rtlCol="0">
            <a:spAutoFit/>
          </a:bodyPr>
          <a:lstStyle/>
          <a:p>
            <a:pPr algn="ctr"/>
            <a:r>
              <a:rPr lang="en-US" sz="4000" dirty="0">
                <a:solidFill>
                  <a:schemeClr val="bg1"/>
                </a:solidFill>
              </a:rPr>
              <a:t>The Prayers of the Righteous</a:t>
            </a:r>
            <a:endParaRPr lang="en-US" sz="4000" dirty="0">
              <a:solidFill>
                <a:schemeClr val="bg1"/>
              </a:solidFill>
              <a:latin typeface="Tw Cen MT" pitchFamily="34" charset="0"/>
            </a:endParaRPr>
          </a:p>
        </p:txBody>
      </p:sp>
      <p:sp>
        <p:nvSpPr>
          <p:cNvPr id="22" name="Rectangle 21"/>
          <p:cNvSpPr/>
          <p:nvPr/>
        </p:nvSpPr>
        <p:spPr>
          <a:xfrm>
            <a:off x="2147857" y="913977"/>
            <a:ext cx="5105400" cy="2431435"/>
          </a:xfrm>
          <a:prstGeom prst="rect">
            <a:avLst/>
          </a:prstGeom>
        </p:spPr>
        <p:txBody>
          <a:bodyPr wrap="square">
            <a:spAutoFit/>
          </a:bodyPr>
          <a:lstStyle/>
          <a:p>
            <a:pPr fontAlgn="base"/>
            <a:r>
              <a:rPr lang="en-US" sz="2000" dirty="0">
                <a:solidFill>
                  <a:schemeClr val="bg1"/>
                </a:solidFill>
              </a:rPr>
              <a:t>“Speaking specifically of the record that will be preserved to come forth for the Lord’s righteous purposes, it is clear that the prayers of the righteous that the Lord will remember will be those of the prophets who preceded Mormon and who had fervently prayed that their records would be preserved.”</a:t>
            </a:r>
          </a:p>
          <a:p>
            <a:pPr fontAlgn="base"/>
            <a:r>
              <a:rPr lang="en-US" sz="1200" dirty="0">
                <a:solidFill>
                  <a:schemeClr val="bg1"/>
                </a:solidFill>
              </a:rPr>
              <a:t>JFM and RLM </a:t>
            </a:r>
          </a:p>
        </p:txBody>
      </p:sp>
      <p:sp>
        <p:nvSpPr>
          <p:cNvPr id="7" name="Rectangle 6"/>
          <p:cNvSpPr/>
          <p:nvPr/>
        </p:nvSpPr>
        <p:spPr>
          <a:xfrm>
            <a:off x="4267200" y="3657601"/>
            <a:ext cx="4572000" cy="646331"/>
          </a:xfrm>
          <a:prstGeom prst="rect">
            <a:avLst/>
          </a:prstGeom>
        </p:spPr>
        <p:txBody>
          <a:bodyPr>
            <a:spAutoFit/>
          </a:bodyPr>
          <a:lstStyle/>
          <a:p>
            <a:r>
              <a:rPr lang="en-US" dirty="0">
                <a:solidFill>
                  <a:schemeClr val="bg1"/>
                </a:solidFill>
              </a:rPr>
              <a:t>“…the Lord said unto me: I will grant unto thee according to thy desires, because of thy faith.”</a:t>
            </a:r>
          </a:p>
        </p:txBody>
      </p:sp>
      <p:sp>
        <p:nvSpPr>
          <p:cNvPr id="8" name="Rectangle 7"/>
          <p:cNvSpPr/>
          <p:nvPr/>
        </p:nvSpPr>
        <p:spPr>
          <a:xfrm>
            <a:off x="5867400" y="4953000"/>
            <a:ext cx="4572000" cy="1477328"/>
          </a:xfrm>
          <a:prstGeom prst="rect">
            <a:avLst/>
          </a:prstGeom>
        </p:spPr>
        <p:txBody>
          <a:bodyPr>
            <a:spAutoFit/>
          </a:bodyPr>
          <a:lstStyle/>
          <a:p>
            <a:r>
              <a:rPr lang="en-US" dirty="0">
                <a:solidFill>
                  <a:schemeClr val="bg1"/>
                </a:solidFill>
              </a:rPr>
              <a:t>“And I had faith, and I did cry unto God that he would</a:t>
            </a:r>
            <a:r>
              <a:rPr lang="en-US" baseline="30000" dirty="0">
                <a:solidFill>
                  <a:schemeClr val="bg1"/>
                </a:solidFill>
              </a:rPr>
              <a:t> </a:t>
            </a:r>
            <a:r>
              <a:rPr lang="en-US" dirty="0">
                <a:solidFill>
                  <a:schemeClr val="bg1"/>
                </a:solidFill>
              </a:rPr>
              <a:t>preserve the records; and he covenanted with me that he would</a:t>
            </a:r>
            <a:r>
              <a:rPr lang="en-US" baseline="30000" dirty="0">
                <a:solidFill>
                  <a:schemeClr val="bg1"/>
                </a:solidFill>
              </a:rPr>
              <a:t> </a:t>
            </a:r>
            <a:r>
              <a:rPr lang="en-US" dirty="0">
                <a:solidFill>
                  <a:schemeClr val="bg1"/>
                </a:solidFill>
              </a:rPr>
              <a:t>bring </a:t>
            </a:r>
            <a:r>
              <a:rPr lang="en-US" baseline="30000" dirty="0">
                <a:solidFill>
                  <a:schemeClr val="bg1"/>
                </a:solidFill>
              </a:rPr>
              <a:t> </a:t>
            </a:r>
            <a:r>
              <a:rPr lang="en-US" dirty="0">
                <a:solidFill>
                  <a:schemeClr val="bg1"/>
                </a:solidFill>
              </a:rPr>
              <a:t>them forth unto the Lamanites in his own due time.” (</a:t>
            </a:r>
            <a:r>
              <a:rPr lang="en-US" dirty="0" err="1">
                <a:solidFill>
                  <a:schemeClr val="bg1"/>
                </a:solidFill>
              </a:rPr>
              <a:t>Enos</a:t>
            </a:r>
            <a:r>
              <a:rPr lang="en-US" dirty="0">
                <a:solidFill>
                  <a:schemeClr val="bg1"/>
                </a:solidFill>
              </a:rPr>
              <a:t> 1:12-18)</a:t>
            </a:r>
          </a:p>
        </p:txBody>
      </p:sp>
      <p:sp>
        <p:nvSpPr>
          <p:cNvPr id="9" name="TextBox 8"/>
          <p:cNvSpPr txBox="1"/>
          <p:nvPr/>
        </p:nvSpPr>
        <p:spPr>
          <a:xfrm>
            <a:off x="1676400" y="4267200"/>
            <a:ext cx="3048000" cy="707886"/>
          </a:xfrm>
          <a:prstGeom prst="rect">
            <a:avLst/>
          </a:prstGeom>
          <a:noFill/>
        </p:spPr>
        <p:txBody>
          <a:bodyPr wrap="square" rtlCol="0">
            <a:spAutoFit/>
          </a:bodyPr>
          <a:lstStyle/>
          <a:p>
            <a:pPr algn="ctr"/>
            <a:r>
              <a:rPr lang="en-US" sz="4000" dirty="0">
                <a:solidFill>
                  <a:schemeClr val="bg1"/>
                </a:solidFill>
              </a:rPr>
              <a:t>To </a:t>
            </a:r>
            <a:r>
              <a:rPr lang="en-US" sz="4000" dirty="0" err="1">
                <a:solidFill>
                  <a:schemeClr val="bg1"/>
                </a:solidFill>
              </a:rPr>
              <a:t>Enos</a:t>
            </a:r>
            <a:r>
              <a:rPr lang="en-US" sz="4000" dirty="0">
                <a:solidFill>
                  <a:schemeClr val="bg1"/>
                </a:solidFill>
              </a:rPr>
              <a:t>:</a:t>
            </a:r>
            <a:endParaRPr lang="en-US" sz="4000" dirty="0">
              <a:solidFill>
                <a:schemeClr val="bg1"/>
              </a:solidFill>
              <a:latin typeface="Tw Cen MT" pitchFamily="34" charset="0"/>
            </a:endParaRPr>
          </a:p>
        </p:txBody>
      </p:sp>
      <p:pic>
        <p:nvPicPr>
          <p:cNvPr id="4" name="Picture 3">
            <a:extLst>
              <a:ext uri="{FF2B5EF4-FFF2-40B4-BE49-F238E27FC236}">
                <a16:creationId xmlns:a16="http://schemas.microsoft.com/office/drawing/2014/main" id="{A83A6D37-8408-45C8-A923-A7C899F29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897389"/>
            <a:ext cx="1905000" cy="1752600"/>
          </a:xfrm>
          <a:prstGeom prst="rect">
            <a:avLst/>
          </a:prstGeom>
        </p:spPr>
      </p:pic>
      <p:pic>
        <p:nvPicPr>
          <p:cNvPr id="6" name="Picture 5">
            <a:extLst>
              <a:ext uri="{FF2B5EF4-FFF2-40B4-BE49-F238E27FC236}">
                <a16:creationId xmlns:a16="http://schemas.microsoft.com/office/drawing/2014/main" id="{4DD26070-8B27-4D19-8217-FE0449A34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4057" y="2714625"/>
            <a:ext cx="1104900" cy="1428750"/>
          </a:xfrm>
          <a:prstGeom prst="rect">
            <a:avLst/>
          </a:prstGeom>
        </p:spPr>
      </p:pic>
      <p:pic>
        <p:nvPicPr>
          <p:cNvPr id="14" name="Picture 13">
            <a:extLst>
              <a:ext uri="{FF2B5EF4-FFF2-40B4-BE49-F238E27FC236}">
                <a16:creationId xmlns:a16="http://schemas.microsoft.com/office/drawing/2014/main" id="{09434676-EB97-4D31-8800-3B1409346DFA}"/>
              </a:ext>
            </a:extLst>
          </p:cNvPr>
          <p:cNvPicPr>
            <a:picLocks noChangeAspect="1"/>
          </p:cNvPicPr>
          <p:nvPr/>
        </p:nvPicPr>
        <p:blipFill rotWithShape="1">
          <a:blip r:embed="rId5">
            <a:extLst>
              <a:ext uri="{28A0092B-C50C-407E-A947-70E740481C1C}">
                <a14:useLocalDpi xmlns:a14="http://schemas.microsoft.com/office/drawing/2010/main" val="0"/>
              </a:ext>
            </a:extLst>
          </a:blip>
          <a:srcRect t="2562" b="7432"/>
          <a:stretch/>
        </p:blipFill>
        <p:spPr>
          <a:xfrm>
            <a:off x="44824" y="164048"/>
            <a:ext cx="1888691" cy="1241596"/>
          </a:xfrm>
          <a:prstGeom prst="rect">
            <a:avLst/>
          </a:prstGeom>
        </p:spPr>
      </p:pic>
      <p:grpSp>
        <p:nvGrpSpPr>
          <p:cNvPr id="2" name="Group 1">
            <a:extLst>
              <a:ext uri="{FF2B5EF4-FFF2-40B4-BE49-F238E27FC236}">
                <a16:creationId xmlns:a16="http://schemas.microsoft.com/office/drawing/2014/main" id="{E1B94434-DA64-4314-8953-A903D9E522DD}"/>
              </a:ext>
            </a:extLst>
          </p:cNvPr>
          <p:cNvGrpSpPr/>
          <p:nvPr/>
        </p:nvGrpSpPr>
        <p:grpSpPr>
          <a:xfrm>
            <a:off x="2043953" y="4855059"/>
            <a:ext cx="2857500" cy="1858553"/>
            <a:chOff x="2043953" y="4855059"/>
            <a:chExt cx="2857500" cy="1858553"/>
          </a:xfrm>
        </p:grpSpPr>
        <p:pic>
          <p:nvPicPr>
            <p:cNvPr id="13" name="Picture 12">
              <a:extLst>
                <a:ext uri="{FF2B5EF4-FFF2-40B4-BE49-F238E27FC236}">
                  <a16:creationId xmlns:a16="http://schemas.microsoft.com/office/drawing/2014/main" id="{389D4607-F842-43C6-81FE-8C7E630163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3953" y="4855059"/>
              <a:ext cx="2857500" cy="1600200"/>
            </a:xfrm>
            <a:prstGeom prst="rect">
              <a:avLst/>
            </a:prstGeom>
          </p:spPr>
        </p:pic>
        <p:sp>
          <p:nvSpPr>
            <p:cNvPr id="15" name="Rectangle 14">
              <a:extLst>
                <a:ext uri="{FF2B5EF4-FFF2-40B4-BE49-F238E27FC236}">
                  <a16:creationId xmlns:a16="http://schemas.microsoft.com/office/drawing/2014/main" id="{254D4619-D30D-4190-A96E-3DEF86D62CA1}"/>
                </a:ext>
              </a:extLst>
            </p:cNvPr>
            <p:cNvSpPr/>
            <p:nvPr/>
          </p:nvSpPr>
          <p:spPr>
            <a:xfrm>
              <a:off x="2182908" y="6467391"/>
              <a:ext cx="2227728" cy="246221"/>
            </a:xfrm>
            <a:prstGeom prst="rect">
              <a:avLst/>
            </a:prstGeom>
          </p:spPr>
          <p:txBody>
            <a:bodyPr wrap="square">
              <a:spAutoFit/>
            </a:bodyPr>
            <a:lstStyle/>
            <a:p>
              <a:r>
                <a:rPr lang="en-US" sz="1000" dirty="0">
                  <a:solidFill>
                    <a:schemeClr val="bg1"/>
                  </a:solidFill>
                </a:rPr>
                <a:t>James H. </a:t>
              </a:r>
              <a:r>
                <a:rPr lang="en-US" sz="1000" dirty="0" err="1">
                  <a:solidFill>
                    <a:schemeClr val="bg1"/>
                  </a:solidFill>
                </a:rPr>
                <a:t>Fullmer</a:t>
              </a:r>
              <a:endParaRPr lang="en-US" sz="1000" dirty="0">
                <a:solidFill>
                  <a:schemeClr val="bg1"/>
                </a:solidFill>
              </a:endParaRPr>
            </a:p>
          </p:txBody>
        </p:sp>
      </p:grpSp>
    </p:spTree>
    <p:extLst>
      <p:ext uri="{BB962C8B-B14F-4D97-AF65-F5344CB8AC3E}">
        <p14:creationId xmlns:p14="http://schemas.microsoft.com/office/powerpoint/2010/main" val="394566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7C77EE-C524-4EDE-81E3-3FF9FB35E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3" name="TextBox 2"/>
          <p:cNvSpPr txBox="1"/>
          <p:nvPr/>
        </p:nvSpPr>
        <p:spPr>
          <a:xfrm>
            <a:off x="219636" y="6455259"/>
            <a:ext cx="2667000" cy="369332"/>
          </a:xfrm>
          <a:prstGeom prst="rect">
            <a:avLst/>
          </a:prstGeom>
          <a:noFill/>
        </p:spPr>
        <p:txBody>
          <a:bodyPr wrap="square" rtlCol="0">
            <a:spAutoFit/>
          </a:bodyPr>
          <a:lstStyle/>
          <a:p>
            <a:r>
              <a:rPr lang="en-US" dirty="0">
                <a:solidFill>
                  <a:schemeClr val="bg1"/>
                </a:solidFill>
              </a:rPr>
              <a:t>Mormon 5:23</a:t>
            </a:r>
          </a:p>
        </p:txBody>
      </p:sp>
      <p:sp>
        <p:nvSpPr>
          <p:cNvPr id="11" name="TextBox 10"/>
          <p:cNvSpPr txBox="1"/>
          <p:nvPr/>
        </p:nvSpPr>
        <p:spPr>
          <a:xfrm>
            <a:off x="1371600" y="1"/>
            <a:ext cx="9296400" cy="646331"/>
          </a:xfrm>
          <a:prstGeom prst="rect">
            <a:avLst/>
          </a:prstGeom>
          <a:noFill/>
        </p:spPr>
        <p:txBody>
          <a:bodyPr wrap="square" rtlCol="0">
            <a:spAutoFit/>
          </a:bodyPr>
          <a:lstStyle/>
          <a:p>
            <a:pPr algn="ctr"/>
            <a:r>
              <a:rPr lang="en-US" sz="3600" dirty="0">
                <a:solidFill>
                  <a:schemeClr val="bg1"/>
                </a:solidFill>
              </a:rPr>
              <a:t>‘The Earth shall be rolled together as a scroll’</a:t>
            </a:r>
            <a:endParaRPr lang="en-US" sz="3600" dirty="0">
              <a:solidFill>
                <a:schemeClr val="bg1"/>
              </a:solidFill>
              <a:latin typeface="Tw Cen MT" pitchFamily="34" charset="0"/>
            </a:endParaRPr>
          </a:p>
        </p:txBody>
      </p:sp>
      <p:sp>
        <p:nvSpPr>
          <p:cNvPr id="22" name="Rectangle 21"/>
          <p:cNvSpPr/>
          <p:nvPr/>
        </p:nvSpPr>
        <p:spPr>
          <a:xfrm>
            <a:off x="2286000" y="838201"/>
            <a:ext cx="5105400" cy="5293757"/>
          </a:xfrm>
          <a:prstGeom prst="rect">
            <a:avLst/>
          </a:prstGeom>
        </p:spPr>
        <p:txBody>
          <a:bodyPr wrap="square">
            <a:spAutoFit/>
          </a:bodyPr>
          <a:lstStyle/>
          <a:p>
            <a:pPr fontAlgn="base"/>
            <a:r>
              <a:rPr lang="en-US" dirty="0">
                <a:solidFill>
                  <a:schemeClr val="bg1"/>
                </a:solidFill>
              </a:rPr>
              <a:t>“Before his death, Mormon wrote that his record would, of course, be a warning to those he called Gentiles, but that it would be a blessing to the Lamanites. </a:t>
            </a:r>
          </a:p>
          <a:p>
            <a:pPr fontAlgn="base"/>
            <a:endParaRPr lang="en-US" dirty="0">
              <a:solidFill>
                <a:schemeClr val="bg1"/>
              </a:solidFill>
            </a:endParaRPr>
          </a:p>
          <a:p>
            <a:pPr fontAlgn="base"/>
            <a:r>
              <a:rPr lang="en-US" dirty="0">
                <a:solidFill>
                  <a:schemeClr val="bg1"/>
                </a:solidFill>
              </a:rPr>
              <a:t>Also he said that it would come with a special message to the Jews. </a:t>
            </a:r>
          </a:p>
          <a:p>
            <a:pPr fontAlgn="base"/>
            <a:endParaRPr lang="en-US" dirty="0">
              <a:solidFill>
                <a:schemeClr val="bg1"/>
              </a:solidFill>
            </a:endParaRPr>
          </a:p>
          <a:p>
            <a:pPr fontAlgn="base"/>
            <a:r>
              <a:rPr lang="en-US" dirty="0">
                <a:solidFill>
                  <a:schemeClr val="bg1"/>
                </a:solidFill>
              </a:rPr>
              <a:t>For them it was published that they “may be persuaded that Jesus is the Christ, the Son of the living God; that the Father may bring about, through his most Beloved, his great and eternal purpose, in restoring the Jews, or all the house of Israel, to the land of their inheritance, which the Lord their God hath given them, unto the fulfilling of his covenant” (</a:t>
            </a:r>
            <a:r>
              <a:rPr lang="en-US" dirty="0" err="1">
                <a:solidFill>
                  <a:schemeClr val="bg1"/>
                </a:solidFill>
              </a:rPr>
              <a:t>Morm</a:t>
            </a:r>
            <a:r>
              <a:rPr lang="en-US" dirty="0">
                <a:solidFill>
                  <a:schemeClr val="bg1"/>
                </a:solidFill>
              </a:rPr>
              <a:t>. 5:14). </a:t>
            </a:r>
          </a:p>
          <a:p>
            <a:pPr fontAlgn="base"/>
            <a:endParaRPr lang="en-US" dirty="0">
              <a:solidFill>
                <a:schemeClr val="bg1"/>
              </a:solidFill>
            </a:endParaRPr>
          </a:p>
          <a:p>
            <a:pPr fontAlgn="base"/>
            <a:r>
              <a:rPr lang="en-US" dirty="0">
                <a:solidFill>
                  <a:schemeClr val="bg1"/>
                </a:solidFill>
              </a:rPr>
              <a:t>Consider the current significance of that scripture!”</a:t>
            </a:r>
          </a:p>
          <a:p>
            <a:pPr fontAlgn="base"/>
            <a:r>
              <a:rPr lang="en-US" sz="1400" dirty="0">
                <a:solidFill>
                  <a:schemeClr val="bg1"/>
                </a:solidFill>
              </a:rPr>
              <a:t>Mark E. Peterson</a:t>
            </a:r>
          </a:p>
        </p:txBody>
      </p:sp>
      <p:pic>
        <p:nvPicPr>
          <p:cNvPr id="4" name="Picture 3">
            <a:extLst>
              <a:ext uri="{FF2B5EF4-FFF2-40B4-BE49-F238E27FC236}">
                <a16:creationId xmlns:a16="http://schemas.microsoft.com/office/drawing/2014/main" id="{8B5E79C6-CE57-4855-9179-BAD181AD7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7600" y="1558738"/>
            <a:ext cx="3259599" cy="3740523"/>
          </a:xfrm>
          <a:prstGeom prst="rect">
            <a:avLst/>
          </a:prstGeom>
        </p:spPr>
      </p:pic>
      <p:pic>
        <p:nvPicPr>
          <p:cNvPr id="5" name="Picture 4">
            <a:extLst>
              <a:ext uri="{FF2B5EF4-FFF2-40B4-BE49-F238E27FC236}">
                <a16:creationId xmlns:a16="http://schemas.microsoft.com/office/drawing/2014/main" id="{64E564F6-1669-4547-8237-AF8FE92F7D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92" y="679742"/>
            <a:ext cx="1347216" cy="1792224"/>
          </a:xfrm>
          <a:prstGeom prst="rect">
            <a:avLst/>
          </a:prstGeom>
        </p:spPr>
      </p:pic>
    </p:spTree>
    <p:extLst>
      <p:ext uri="{BB962C8B-B14F-4D97-AF65-F5344CB8AC3E}">
        <p14:creationId xmlns:p14="http://schemas.microsoft.com/office/powerpoint/2010/main" val="114351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B6E8D61-3EC8-4331-A499-03D58FE69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3" name="TextBox 2"/>
          <p:cNvSpPr txBox="1"/>
          <p:nvPr/>
        </p:nvSpPr>
        <p:spPr>
          <a:xfrm>
            <a:off x="138953" y="6455259"/>
            <a:ext cx="2667000" cy="369332"/>
          </a:xfrm>
          <a:prstGeom prst="rect">
            <a:avLst/>
          </a:prstGeom>
          <a:noFill/>
        </p:spPr>
        <p:txBody>
          <a:bodyPr wrap="square" rtlCol="0">
            <a:spAutoFit/>
          </a:bodyPr>
          <a:lstStyle/>
          <a:p>
            <a:r>
              <a:rPr lang="en-US" dirty="0">
                <a:solidFill>
                  <a:schemeClr val="bg1"/>
                </a:solidFill>
              </a:rPr>
              <a:t>Mormon 6:1-6</a:t>
            </a:r>
          </a:p>
        </p:txBody>
      </p:sp>
      <p:sp>
        <p:nvSpPr>
          <p:cNvPr id="11" name="TextBox 10"/>
          <p:cNvSpPr txBox="1"/>
          <p:nvPr/>
        </p:nvSpPr>
        <p:spPr>
          <a:xfrm>
            <a:off x="1371600" y="1"/>
            <a:ext cx="9296400" cy="646331"/>
          </a:xfrm>
          <a:prstGeom prst="rect">
            <a:avLst/>
          </a:prstGeom>
          <a:noFill/>
        </p:spPr>
        <p:txBody>
          <a:bodyPr wrap="square" rtlCol="0">
            <a:spAutoFit/>
          </a:bodyPr>
          <a:lstStyle/>
          <a:p>
            <a:pPr algn="ctr"/>
            <a:r>
              <a:rPr lang="en-US" sz="3600" dirty="0">
                <a:solidFill>
                  <a:schemeClr val="bg1"/>
                </a:solidFill>
              </a:rPr>
              <a:t>The Death of a Loved One</a:t>
            </a:r>
            <a:endParaRPr lang="en-US" sz="3600" dirty="0">
              <a:solidFill>
                <a:schemeClr val="bg1"/>
              </a:solidFill>
              <a:latin typeface="Tw Cen MT" pitchFamily="34" charset="0"/>
            </a:endParaRPr>
          </a:p>
        </p:txBody>
      </p:sp>
      <p:sp>
        <p:nvSpPr>
          <p:cNvPr id="22" name="Rectangle 21"/>
          <p:cNvSpPr/>
          <p:nvPr/>
        </p:nvSpPr>
        <p:spPr>
          <a:xfrm>
            <a:off x="909987" y="777502"/>
            <a:ext cx="6530788" cy="3539430"/>
          </a:xfrm>
          <a:prstGeom prst="rect">
            <a:avLst/>
          </a:prstGeom>
        </p:spPr>
        <p:txBody>
          <a:bodyPr wrap="square">
            <a:spAutoFit/>
          </a:bodyPr>
          <a:lstStyle/>
          <a:p>
            <a:pPr fontAlgn="base"/>
            <a:r>
              <a:rPr lang="en-US" sz="2800" dirty="0">
                <a:solidFill>
                  <a:srgbClr val="FFFF00"/>
                </a:solidFill>
              </a:rPr>
              <a:t>How might you feel at the death of a loved one who was faithful to God throughout his or her life?</a:t>
            </a:r>
          </a:p>
          <a:p>
            <a:pPr fontAlgn="base"/>
            <a:endParaRPr lang="en-US" sz="2800" dirty="0">
              <a:solidFill>
                <a:srgbClr val="FFFF00"/>
              </a:solidFill>
            </a:endParaRPr>
          </a:p>
          <a:p>
            <a:pPr fontAlgn="base"/>
            <a:endParaRPr lang="en-US" sz="2800" dirty="0">
              <a:solidFill>
                <a:srgbClr val="FFFF00"/>
              </a:solidFill>
            </a:endParaRPr>
          </a:p>
          <a:p>
            <a:pPr fontAlgn="base"/>
            <a:r>
              <a:rPr lang="en-US" sz="2800" dirty="0">
                <a:solidFill>
                  <a:srgbClr val="FFFF00"/>
                </a:solidFill>
              </a:rPr>
              <a:t>How might you feel at the death of a loved one who was disobedient to God’s commandments throughout his or her life?</a:t>
            </a:r>
          </a:p>
        </p:txBody>
      </p:sp>
      <p:sp>
        <p:nvSpPr>
          <p:cNvPr id="6" name="Rectangle 5"/>
          <p:cNvSpPr/>
          <p:nvPr/>
        </p:nvSpPr>
        <p:spPr>
          <a:xfrm>
            <a:off x="5226424" y="5039046"/>
            <a:ext cx="5334000" cy="1200329"/>
          </a:xfrm>
          <a:prstGeom prst="rect">
            <a:avLst/>
          </a:prstGeom>
        </p:spPr>
        <p:txBody>
          <a:bodyPr wrap="square">
            <a:spAutoFit/>
          </a:bodyPr>
          <a:lstStyle/>
          <a:p>
            <a:r>
              <a:rPr lang="en-US" sz="2400" dirty="0">
                <a:solidFill>
                  <a:schemeClr val="bg1"/>
                </a:solidFill>
              </a:rPr>
              <a:t>Mormon felt great sorrow at the death of all his people because he knew they were not prepared to meet God.</a:t>
            </a:r>
          </a:p>
        </p:txBody>
      </p:sp>
      <p:pic>
        <p:nvPicPr>
          <p:cNvPr id="8" name="Picture 7" descr="20140426_124940.jpeg"/>
          <p:cNvPicPr>
            <a:picLocks noChangeAspect="1"/>
          </p:cNvPicPr>
          <p:nvPr/>
        </p:nvPicPr>
        <p:blipFill>
          <a:blip r:embed="rId3" cstate="print"/>
          <a:srcRect l="20000" t="12500" r="32500"/>
          <a:stretch>
            <a:fillRect/>
          </a:stretch>
        </p:blipFill>
        <p:spPr>
          <a:xfrm>
            <a:off x="7893424" y="992261"/>
            <a:ext cx="2481943" cy="2743200"/>
          </a:xfrm>
          <a:prstGeom prst="rect">
            <a:avLst/>
          </a:prstGeom>
        </p:spPr>
      </p:pic>
      <p:grpSp>
        <p:nvGrpSpPr>
          <p:cNvPr id="7" name="Group 6">
            <a:extLst>
              <a:ext uri="{FF2B5EF4-FFF2-40B4-BE49-F238E27FC236}">
                <a16:creationId xmlns:a16="http://schemas.microsoft.com/office/drawing/2014/main" id="{2EB248B2-C42B-4D8D-83DE-8603FAE4BC3A}"/>
              </a:ext>
            </a:extLst>
          </p:cNvPr>
          <p:cNvGrpSpPr/>
          <p:nvPr/>
        </p:nvGrpSpPr>
        <p:grpSpPr>
          <a:xfrm>
            <a:off x="2703000" y="4554374"/>
            <a:ext cx="1855413" cy="2193273"/>
            <a:chOff x="2703000" y="4554374"/>
            <a:chExt cx="1855413" cy="2193273"/>
          </a:xfrm>
        </p:grpSpPr>
        <p:grpSp>
          <p:nvGrpSpPr>
            <p:cNvPr id="5" name="Group 4">
              <a:extLst>
                <a:ext uri="{FF2B5EF4-FFF2-40B4-BE49-F238E27FC236}">
                  <a16:creationId xmlns:a16="http://schemas.microsoft.com/office/drawing/2014/main" id="{8C0B7A9E-7060-46C6-B709-9F2426F3A1CB}"/>
                </a:ext>
              </a:extLst>
            </p:cNvPr>
            <p:cNvGrpSpPr/>
            <p:nvPr/>
          </p:nvGrpSpPr>
          <p:grpSpPr>
            <a:xfrm>
              <a:off x="2703000" y="4554374"/>
              <a:ext cx="1855413" cy="2169671"/>
              <a:chOff x="2703000" y="4554374"/>
              <a:chExt cx="1855413" cy="2169671"/>
            </a:xfrm>
          </p:grpSpPr>
          <p:pic>
            <p:nvPicPr>
              <p:cNvPr id="4" name="Picture 3">
                <a:extLst>
                  <a:ext uri="{FF2B5EF4-FFF2-40B4-BE49-F238E27FC236}">
                    <a16:creationId xmlns:a16="http://schemas.microsoft.com/office/drawing/2014/main" id="{169AD178-6A23-4BC1-9564-6C7502B54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000" y="4554374"/>
                <a:ext cx="1855413" cy="2169671"/>
              </a:xfrm>
              <a:prstGeom prst="rect">
                <a:avLst/>
              </a:prstGeom>
            </p:spPr>
          </p:pic>
          <p:pic>
            <p:nvPicPr>
              <p:cNvPr id="10" name="Picture 9">
                <a:extLst>
                  <a:ext uri="{FF2B5EF4-FFF2-40B4-BE49-F238E27FC236}">
                    <a16:creationId xmlns:a16="http://schemas.microsoft.com/office/drawing/2014/main" id="{68515A37-764D-4533-872B-F3FA4070271F}"/>
                  </a:ext>
                </a:extLst>
              </p:cNvPr>
              <p:cNvPicPr>
                <a:picLocks noChangeAspect="1"/>
              </p:cNvPicPr>
              <p:nvPr/>
            </p:nvPicPr>
            <p:blipFill rotWithShape="1">
              <a:blip r:embed="rId4">
                <a:extLst>
                  <a:ext uri="{28A0092B-C50C-407E-A947-70E740481C1C}">
                    <a14:useLocalDpi xmlns:a14="http://schemas.microsoft.com/office/drawing/2010/main" val="0"/>
                  </a:ext>
                </a:extLst>
              </a:blip>
              <a:srcRect l="61354" t="6803" r="1" b="84686"/>
              <a:stretch/>
            </p:blipFill>
            <p:spPr>
              <a:xfrm>
                <a:off x="3816863" y="4629568"/>
                <a:ext cx="717037" cy="184659"/>
              </a:xfrm>
              <a:prstGeom prst="rect">
                <a:avLst/>
              </a:prstGeom>
            </p:spPr>
          </p:pic>
        </p:grpSp>
        <p:sp>
          <p:nvSpPr>
            <p:cNvPr id="12" name="Rectangle 11">
              <a:extLst>
                <a:ext uri="{FF2B5EF4-FFF2-40B4-BE49-F238E27FC236}">
                  <a16:creationId xmlns:a16="http://schemas.microsoft.com/office/drawing/2014/main" id="{17BB68DE-77EC-4116-9DC3-90D07EE7A8C7}"/>
                </a:ext>
              </a:extLst>
            </p:cNvPr>
            <p:cNvSpPr/>
            <p:nvPr/>
          </p:nvSpPr>
          <p:spPr>
            <a:xfrm>
              <a:off x="2703000" y="6532203"/>
              <a:ext cx="1855413" cy="215444"/>
            </a:xfrm>
            <a:prstGeom prst="rect">
              <a:avLst/>
            </a:prstGeom>
          </p:spPr>
          <p:txBody>
            <a:bodyPr wrap="square">
              <a:spAutoFit/>
            </a:bodyPr>
            <a:lstStyle/>
            <a:p>
              <a:r>
                <a:rPr lang="en-US" sz="800" dirty="0">
                  <a:solidFill>
                    <a:schemeClr val="bg1"/>
                  </a:solidFill>
                </a:rPr>
                <a:t>James H. </a:t>
              </a:r>
              <a:r>
                <a:rPr lang="en-US" sz="800" dirty="0" err="1">
                  <a:solidFill>
                    <a:schemeClr val="bg1"/>
                  </a:solidFill>
                </a:rPr>
                <a:t>Fullmer</a:t>
              </a:r>
              <a:endParaRPr lang="en-US" sz="800" dirty="0">
                <a:solidFill>
                  <a:schemeClr val="bg1"/>
                </a:solidFill>
              </a:endParaRPr>
            </a:p>
          </p:txBody>
        </p:sp>
      </p:grpSp>
    </p:spTree>
    <p:extLst>
      <p:ext uri="{BB962C8B-B14F-4D97-AF65-F5344CB8AC3E}">
        <p14:creationId xmlns:p14="http://schemas.microsoft.com/office/powerpoint/2010/main" val="210446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CB151A-9863-47B3-97C8-D8B8ACF33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3" name="TextBox 2"/>
          <p:cNvSpPr txBox="1"/>
          <p:nvPr/>
        </p:nvSpPr>
        <p:spPr>
          <a:xfrm>
            <a:off x="190500" y="6415084"/>
            <a:ext cx="2667000" cy="369332"/>
          </a:xfrm>
          <a:prstGeom prst="rect">
            <a:avLst/>
          </a:prstGeom>
          <a:noFill/>
        </p:spPr>
        <p:txBody>
          <a:bodyPr wrap="square" rtlCol="0">
            <a:spAutoFit/>
          </a:bodyPr>
          <a:lstStyle/>
          <a:p>
            <a:r>
              <a:rPr lang="en-US" dirty="0">
                <a:solidFill>
                  <a:schemeClr val="bg1"/>
                </a:solidFill>
              </a:rPr>
              <a:t>Mormon 6:1-6</a:t>
            </a:r>
          </a:p>
        </p:txBody>
      </p:sp>
      <p:sp>
        <p:nvSpPr>
          <p:cNvPr id="11" name="TextBox 10"/>
          <p:cNvSpPr txBox="1"/>
          <p:nvPr/>
        </p:nvSpPr>
        <p:spPr>
          <a:xfrm>
            <a:off x="1371600" y="1"/>
            <a:ext cx="9296400" cy="646331"/>
          </a:xfrm>
          <a:prstGeom prst="rect">
            <a:avLst/>
          </a:prstGeom>
          <a:noFill/>
        </p:spPr>
        <p:txBody>
          <a:bodyPr wrap="square" rtlCol="0">
            <a:spAutoFit/>
          </a:bodyPr>
          <a:lstStyle/>
          <a:p>
            <a:pPr algn="ctr"/>
            <a:r>
              <a:rPr lang="en-US" sz="3600" dirty="0">
                <a:solidFill>
                  <a:schemeClr val="bg1"/>
                </a:solidFill>
              </a:rPr>
              <a:t>Gathering At Hill Cumorah</a:t>
            </a:r>
            <a:endParaRPr lang="en-US" sz="3600" dirty="0">
              <a:solidFill>
                <a:schemeClr val="bg1"/>
              </a:solidFill>
              <a:latin typeface="Tw Cen MT" pitchFamily="34" charset="0"/>
            </a:endParaRPr>
          </a:p>
        </p:txBody>
      </p:sp>
      <p:sp>
        <p:nvSpPr>
          <p:cNvPr id="22" name="Rectangle 21"/>
          <p:cNvSpPr/>
          <p:nvPr/>
        </p:nvSpPr>
        <p:spPr>
          <a:xfrm>
            <a:off x="1828800" y="762001"/>
            <a:ext cx="5486400" cy="2585323"/>
          </a:xfrm>
          <a:prstGeom prst="rect">
            <a:avLst/>
          </a:prstGeom>
        </p:spPr>
        <p:txBody>
          <a:bodyPr wrap="square">
            <a:spAutoFit/>
          </a:bodyPr>
          <a:lstStyle/>
          <a:p>
            <a:pPr fontAlgn="base"/>
            <a:r>
              <a:rPr lang="en-US" dirty="0">
                <a:solidFill>
                  <a:schemeClr val="bg1"/>
                </a:solidFill>
              </a:rPr>
              <a:t>“It is known that the Hill Cumorah where the Nephites were destroyed is the hill where the </a:t>
            </a:r>
            <a:r>
              <a:rPr lang="en-US" dirty="0" err="1">
                <a:solidFill>
                  <a:schemeClr val="bg1"/>
                </a:solidFill>
              </a:rPr>
              <a:t>Jaredites</a:t>
            </a:r>
            <a:r>
              <a:rPr lang="en-US" dirty="0">
                <a:solidFill>
                  <a:schemeClr val="bg1"/>
                </a:solidFill>
              </a:rPr>
              <a:t> were also destroyed.</a:t>
            </a:r>
          </a:p>
          <a:p>
            <a:pPr fontAlgn="base"/>
            <a:endParaRPr lang="en-US" dirty="0">
              <a:solidFill>
                <a:schemeClr val="bg1"/>
              </a:solidFill>
            </a:endParaRPr>
          </a:p>
          <a:p>
            <a:pPr fontAlgn="base"/>
            <a:r>
              <a:rPr lang="en-US" dirty="0">
                <a:solidFill>
                  <a:schemeClr val="bg1"/>
                </a:solidFill>
              </a:rPr>
              <a:t>This hill was known to the </a:t>
            </a:r>
            <a:r>
              <a:rPr lang="en-US" dirty="0" err="1">
                <a:solidFill>
                  <a:schemeClr val="bg1"/>
                </a:solidFill>
              </a:rPr>
              <a:t>Jaredites</a:t>
            </a:r>
            <a:r>
              <a:rPr lang="en-US" dirty="0">
                <a:solidFill>
                  <a:schemeClr val="bg1"/>
                </a:solidFill>
              </a:rPr>
              <a:t> as </a:t>
            </a:r>
            <a:r>
              <a:rPr lang="en-US" i="1" dirty="0">
                <a:solidFill>
                  <a:schemeClr val="bg1"/>
                </a:solidFill>
              </a:rPr>
              <a:t>Ramah</a:t>
            </a:r>
            <a:r>
              <a:rPr lang="en-US" dirty="0">
                <a:solidFill>
                  <a:schemeClr val="bg1"/>
                </a:solidFill>
              </a:rPr>
              <a:t>. </a:t>
            </a:r>
          </a:p>
          <a:p>
            <a:pPr fontAlgn="base"/>
            <a:endParaRPr lang="en-US" dirty="0">
              <a:solidFill>
                <a:schemeClr val="bg1"/>
              </a:solidFill>
            </a:endParaRPr>
          </a:p>
          <a:p>
            <a:pPr fontAlgn="base"/>
            <a:r>
              <a:rPr lang="en-US" dirty="0">
                <a:solidFill>
                  <a:schemeClr val="bg1"/>
                </a:solidFill>
              </a:rPr>
              <a:t>It was approximately near the waters of </a:t>
            </a:r>
            <a:r>
              <a:rPr lang="en-US" dirty="0" err="1">
                <a:solidFill>
                  <a:schemeClr val="bg1"/>
                </a:solidFill>
              </a:rPr>
              <a:t>Ripliancum</a:t>
            </a:r>
            <a:r>
              <a:rPr lang="en-US" dirty="0">
                <a:solidFill>
                  <a:schemeClr val="bg1"/>
                </a:solidFill>
              </a:rPr>
              <a:t>, which the Book of Ether says, ‘by interpretation, is large, or to exceed all.’ (Ether 15:8-11).</a:t>
            </a:r>
          </a:p>
        </p:txBody>
      </p:sp>
      <p:sp>
        <p:nvSpPr>
          <p:cNvPr id="7" name="Rectangle 6"/>
          <p:cNvSpPr/>
          <p:nvPr/>
        </p:nvSpPr>
        <p:spPr>
          <a:xfrm>
            <a:off x="5181600" y="3733800"/>
            <a:ext cx="5486400" cy="2862322"/>
          </a:xfrm>
          <a:prstGeom prst="rect">
            <a:avLst/>
          </a:prstGeom>
        </p:spPr>
        <p:txBody>
          <a:bodyPr wrap="square">
            <a:spAutoFit/>
          </a:bodyPr>
          <a:lstStyle/>
          <a:p>
            <a:pPr fontAlgn="base"/>
            <a:r>
              <a:rPr lang="en-US" dirty="0">
                <a:solidFill>
                  <a:schemeClr val="bg1"/>
                </a:solidFill>
              </a:rPr>
              <a:t>It must be conceded that this description fits perfectly the land of Cumorah in New York, as it has been know since the visitation of Moroni to the Prophet Joseph Smith, for the hill is in the proximity of the Great lakes and also in the land of many rivers and fountains.</a:t>
            </a:r>
          </a:p>
          <a:p>
            <a:pPr fontAlgn="base"/>
            <a:endParaRPr lang="en-US" dirty="0">
              <a:solidFill>
                <a:schemeClr val="bg1"/>
              </a:solidFill>
            </a:endParaRPr>
          </a:p>
          <a:p>
            <a:pPr fontAlgn="base"/>
            <a:r>
              <a:rPr lang="en-US" dirty="0">
                <a:solidFill>
                  <a:schemeClr val="bg1"/>
                </a:solidFill>
              </a:rPr>
              <a:t>Moreover, </a:t>
            </a:r>
            <a:r>
              <a:rPr lang="en-US" i="1" dirty="0">
                <a:solidFill>
                  <a:schemeClr val="bg1"/>
                </a:solidFill>
              </a:rPr>
              <a:t>the Prophet Joseph Smith himself is on record, definitely declaring the present hill called Cumorah to be the exact hill spoken of in the Book of Mormon.”</a:t>
            </a:r>
          </a:p>
          <a:p>
            <a:pPr fontAlgn="base"/>
            <a:r>
              <a:rPr lang="en-US" dirty="0">
                <a:solidFill>
                  <a:schemeClr val="bg1"/>
                </a:solidFill>
              </a:rPr>
              <a:t>Joseph Fielding Smith</a:t>
            </a:r>
          </a:p>
        </p:txBody>
      </p:sp>
      <p:pic>
        <p:nvPicPr>
          <p:cNvPr id="4" name="Picture 3">
            <a:extLst>
              <a:ext uri="{FF2B5EF4-FFF2-40B4-BE49-F238E27FC236}">
                <a16:creationId xmlns:a16="http://schemas.microsoft.com/office/drawing/2014/main" id="{2AB9D9CC-6E23-4B6C-935A-EC18A76B3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48" y="1084419"/>
            <a:ext cx="3985504" cy="2291665"/>
          </a:xfrm>
          <a:prstGeom prst="rect">
            <a:avLst/>
          </a:prstGeom>
        </p:spPr>
      </p:pic>
      <p:pic>
        <p:nvPicPr>
          <p:cNvPr id="6" name="Picture 5">
            <a:extLst>
              <a:ext uri="{FF2B5EF4-FFF2-40B4-BE49-F238E27FC236}">
                <a16:creationId xmlns:a16="http://schemas.microsoft.com/office/drawing/2014/main" id="{142C3D6D-8492-4C44-8824-0D594B1E1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 y="3733800"/>
            <a:ext cx="4184046" cy="2250141"/>
          </a:xfrm>
          <a:prstGeom prst="rect">
            <a:avLst/>
          </a:prstGeom>
        </p:spPr>
      </p:pic>
      <p:pic>
        <p:nvPicPr>
          <p:cNvPr id="5" name="Picture 4">
            <a:extLst>
              <a:ext uri="{FF2B5EF4-FFF2-40B4-BE49-F238E27FC236}">
                <a16:creationId xmlns:a16="http://schemas.microsoft.com/office/drawing/2014/main" id="{0DBED6DA-97FE-44C9-A949-A93FC1429C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9859" y="4982678"/>
            <a:ext cx="1221641" cy="1581806"/>
          </a:xfrm>
          <a:prstGeom prst="rect">
            <a:avLst/>
          </a:prstGeom>
        </p:spPr>
      </p:pic>
    </p:spTree>
    <p:extLst>
      <p:ext uri="{BB962C8B-B14F-4D97-AF65-F5344CB8AC3E}">
        <p14:creationId xmlns:p14="http://schemas.microsoft.com/office/powerpoint/2010/main" val="118927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6889AB-E665-410C-A018-6C02657E2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3" name="TextBox 2"/>
          <p:cNvSpPr txBox="1"/>
          <p:nvPr/>
        </p:nvSpPr>
        <p:spPr>
          <a:xfrm>
            <a:off x="192741" y="6455259"/>
            <a:ext cx="2667000" cy="369332"/>
          </a:xfrm>
          <a:prstGeom prst="rect">
            <a:avLst/>
          </a:prstGeom>
          <a:noFill/>
        </p:spPr>
        <p:txBody>
          <a:bodyPr wrap="square" rtlCol="0">
            <a:spAutoFit/>
          </a:bodyPr>
          <a:lstStyle/>
          <a:p>
            <a:r>
              <a:rPr lang="en-US" dirty="0">
                <a:solidFill>
                  <a:schemeClr val="bg1"/>
                </a:solidFill>
              </a:rPr>
              <a:t>Mormon 6:6-7</a:t>
            </a:r>
          </a:p>
        </p:txBody>
      </p:sp>
      <p:sp>
        <p:nvSpPr>
          <p:cNvPr id="11" name="TextBox 10"/>
          <p:cNvSpPr txBox="1"/>
          <p:nvPr/>
        </p:nvSpPr>
        <p:spPr>
          <a:xfrm>
            <a:off x="1371600" y="1"/>
            <a:ext cx="9296400" cy="646331"/>
          </a:xfrm>
          <a:prstGeom prst="rect">
            <a:avLst/>
          </a:prstGeom>
          <a:noFill/>
        </p:spPr>
        <p:txBody>
          <a:bodyPr wrap="square" rtlCol="0">
            <a:spAutoFit/>
          </a:bodyPr>
          <a:lstStyle/>
          <a:p>
            <a:pPr algn="ctr"/>
            <a:r>
              <a:rPr lang="en-US" sz="3600" dirty="0">
                <a:solidFill>
                  <a:schemeClr val="bg1"/>
                </a:solidFill>
              </a:rPr>
              <a:t>Entrusting the Records</a:t>
            </a:r>
            <a:endParaRPr lang="en-US" sz="3600" dirty="0">
              <a:solidFill>
                <a:schemeClr val="bg1"/>
              </a:solidFill>
              <a:latin typeface="Tw Cen MT" pitchFamily="34" charset="0"/>
            </a:endParaRPr>
          </a:p>
        </p:txBody>
      </p:sp>
      <p:sp>
        <p:nvSpPr>
          <p:cNvPr id="22" name="Rectangle 21"/>
          <p:cNvSpPr/>
          <p:nvPr/>
        </p:nvSpPr>
        <p:spPr>
          <a:xfrm>
            <a:off x="1828800" y="762001"/>
            <a:ext cx="3886200" cy="2031325"/>
          </a:xfrm>
          <a:prstGeom prst="rect">
            <a:avLst/>
          </a:prstGeom>
        </p:spPr>
        <p:txBody>
          <a:bodyPr wrap="square">
            <a:spAutoFit/>
          </a:bodyPr>
          <a:lstStyle/>
          <a:p>
            <a:pPr fontAlgn="base"/>
            <a:r>
              <a:rPr lang="en-US" dirty="0">
                <a:solidFill>
                  <a:schemeClr val="bg1"/>
                </a:solidFill>
              </a:rPr>
              <a:t>Mormon entrusted a few of the sacred records to his son Moroni, and he hid the rest of the records in the Hill Cumorah. </a:t>
            </a:r>
          </a:p>
          <a:p>
            <a:pPr fontAlgn="base"/>
            <a:endParaRPr lang="en-US" dirty="0">
              <a:solidFill>
                <a:schemeClr val="bg1"/>
              </a:solidFill>
            </a:endParaRPr>
          </a:p>
          <a:p>
            <a:pPr fontAlgn="base"/>
            <a:r>
              <a:rPr lang="en-US" dirty="0">
                <a:solidFill>
                  <a:schemeClr val="bg1"/>
                </a:solidFill>
              </a:rPr>
              <a:t>He recorded what he witnessed of the final destruction of his people.</a:t>
            </a:r>
          </a:p>
        </p:txBody>
      </p:sp>
      <p:sp>
        <p:nvSpPr>
          <p:cNvPr id="7" name="Rectangle 6"/>
          <p:cNvSpPr/>
          <p:nvPr/>
        </p:nvSpPr>
        <p:spPr>
          <a:xfrm>
            <a:off x="2133600" y="4064675"/>
            <a:ext cx="8534400" cy="2677656"/>
          </a:xfrm>
          <a:prstGeom prst="rect">
            <a:avLst/>
          </a:prstGeom>
        </p:spPr>
        <p:txBody>
          <a:bodyPr wrap="square">
            <a:spAutoFit/>
          </a:bodyPr>
          <a:lstStyle/>
          <a:p>
            <a:pPr fontAlgn="base"/>
            <a:r>
              <a:rPr lang="en-US" sz="2400" dirty="0">
                <a:solidFill>
                  <a:srgbClr val="FFFF00"/>
                </a:solidFill>
              </a:rPr>
              <a:t>Fearing death– </a:t>
            </a:r>
          </a:p>
          <a:p>
            <a:pPr fontAlgn="base"/>
            <a:endParaRPr lang="en-US" dirty="0">
              <a:solidFill>
                <a:schemeClr val="bg1"/>
              </a:solidFill>
            </a:endParaRPr>
          </a:p>
          <a:p>
            <a:pPr fontAlgn="base"/>
            <a:r>
              <a:rPr lang="en-US" dirty="0">
                <a:solidFill>
                  <a:schemeClr val="bg1"/>
                </a:solidFill>
              </a:rPr>
              <a:t>“And it shall come to pass that those that die in me shall not</a:t>
            </a:r>
            <a:r>
              <a:rPr lang="en-US" baseline="30000" dirty="0">
                <a:solidFill>
                  <a:schemeClr val="bg1"/>
                </a:solidFill>
              </a:rPr>
              <a:t> </a:t>
            </a:r>
            <a:r>
              <a:rPr lang="en-US" dirty="0">
                <a:solidFill>
                  <a:schemeClr val="bg1"/>
                </a:solidFill>
              </a:rPr>
              <a:t>taste of death, for it shall be sweet unto them;</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And they that die not in me, </a:t>
            </a:r>
            <a:r>
              <a:rPr lang="en-US" dirty="0" err="1">
                <a:solidFill>
                  <a:schemeClr val="bg1"/>
                </a:solidFill>
              </a:rPr>
              <a:t>wo</a:t>
            </a:r>
            <a:r>
              <a:rPr lang="en-US" dirty="0">
                <a:solidFill>
                  <a:schemeClr val="bg1"/>
                </a:solidFill>
              </a:rPr>
              <a:t> unto them, for their death is bitter.”</a:t>
            </a:r>
          </a:p>
          <a:p>
            <a:pPr fontAlgn="base"/>
            <a:r>
              <a:rPr lang="en-US" dirty="0">
                <a:solidFill>
                  <a:schemeClr val="bg1"/>
                </a:solidFill>
              </a:rPr>
              <a:t>D&amp;C 42:46-47</a:t>
            </a:r>
          </a:p>
          <a:p>
            <a:pPr fontAlgn="base"/>
            <a:endParaRPr lang="en-US" dirty="0">
              <a:solidFill>
                <a:schemeClr val="bg1"/>
              </a:solidFill>
            </a:endParaRPr>
          </a:p>
        </p:txBody>
      </p:sp>
      <p:grpSp>
        <p:nvGrpSpPr>
          <p:cNvPr id="2" name="Group 1">
            <a:extLst>
              <a:ext uri="{FF2B5EF4-FFF2-40B4-BE49-F238E27FC236}">
                <a16:creationId xmlns:a16="http://schemas.microsoft.com/office/drawing/2014/main" id="{BCCE30CC-F024-4A71-AD8E-8384DD825EA4}"/>
              </a:ext>
            </a:extLst>
          </p:cNvPr>
          <p:cNvGrpSpPr/>
          <p:nvPr/>
        </p:nvGrpSpPr>
        <p:grpSpPr>
          <a:xfrm>
            <a:off x="6477002" y="810629"/>
            <a:ext cx="3493993" cy="2748617"/>
            <a:chOff x="6477002" y="810629"/>
            <a:chExt cx="3493993" cy="2748617"/>
          </a:xfrm>
        </p:grpSpPr>
        <p:pic>
          <p:nvPicPr>
            <p:cNvPr id="4" name="Picture 3">
              <a:extLst>
                <a:ext uri="{FF2B5EF4-FFF2-40B4-BE49-F238E27FC236}">
                  <a16:creationId xmlns:a16="http://schemas.microsoft.com/office/drawing/2014/main" id="{1DBE31E0-44F6-4ADC-9BDD-AC23CA704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2" y="810629"/>
              <a:ext cx="3493993" cy="2556438"/>
            </a:xfrm>
            <a:prstGeom prst="rect">
              <a:avLst/>
            </a:prstGeom>
          </p:spPr>
        </p:pic>
        <p:sp>
          <p:nvSpPr>
            <p:cNvPr id="9" name="Rectangle 8">
              <a:extLst>
                <a:ext uri="{FF2B5EF4-FFF2-40B4-BE49-F238E27FC236}">
                  <a16:creationId xmlns:a16="http://schemas.microsoft.com/office/drawing/2014/main" id="{82DDEB0B-1B4E-4513-A34C-1372272DAECE}"/>
                </a:ext>
              </a:extLst>
            </p:cNvPr>
            <p:cNvSpPr/>
            <p:nvPr/>
          </p:nvSpPr>
          <p:spPr>
            <a:xfrm>
              <a:off x="6477002" y="3313025"/>
              <a:ext cx="3493993" cy="246221"/>
            </a:xfrm>
            <a:prstGeom prst="rect">
              <a:avLst/>
            </a:prstGeom>
          </p:spPr>
          <p:txBody>
            <a:bodyPr wrap="square">
              <a:spAutoFit/>
            </a:bodyPr>
            <a:lstStyle/>
            <a:p>
              <a:r>
                <a:rPr lang="en-US" sz="1000" dirty="0">
                  <a:solidFill>
                    <a:schemeClr val="bg1"/>
                  </a:solidFill>
                </a:rPr>
                <a:t>Joseph </a:t>
              </a:r>
              <a:r>
                <a:rPr lang="en-US" sz="1000" dirty="0" err="1">
                  <a:solidFill>
                    <a:schemeClr val="bg1"/>
                  </a:solidFill>
                </a:rPr>
                <a:t>Brickey</a:t>
              </a:r>
              <a:endParaRPr lang="en-US" sz="1000" dirty="0">
                <a:solidFill>
                  <a:schemeClr val="bg1"/>
                </a:solidFill>
              </a:endParaRPr>
            </a:p>
          </p:txBody>
        </p:sp>
      </p:grpSp>
    </p:spTree>
    <p:extLst>
      <p:ext uri="{BB962C8B-B14F-4D97-AF65-F5344CB8AC3E}">
        <p14:creationId xmlns:p14="http://schemas.microsoft.com/office/powerpoint/2010/main" val="159092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7C06ABE-361F-485F-8F42-9170300DD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5" name="TextBox 4"/>
          <p:cNvSpPr txBox="1"/>
          <p:nvPr/>
        </p:nvSpPr>
        <p:spPr>
          <a:xfrm>
            <a:off x="1524000" y="-152400"/>
            <a:ext cx="9144000" cy="1107996"/>
          </a:xfrm>
          <a:prstGeom prst="rect">
            <a:avLst/>
          </a:prstGeom>
          <a:noFill/>
        </p:spPr>
        <p:txBody>
          <a:bodyPr wrap="square" rtlCol="0">
            <a:spAutoFit/>
          </a:bodyPr>
          <a:lstStyle/>
          <a:p>
            <a:pPr algn="ctr"/>
            <a:r>
              <a:rPr lang="en-US" sz="6600" dirty="0">
                <a:solidFill>
                  <a:schemeClr val="bg2"/>
                </a:solidFill>
                <a:latin typeface="A Yummy Apology" pitchFamily="2" charset="0"/>
              </a:rPr>
              <a:t>       Moroni</a:t>
            </a:r>
            <a:endParaRPr lang="en-US" sz="4800" dirty="0">
              <a:solidFill>
                <a:schemeClr val="bg2"/>
              </a:solidFill>
              <a:latin typeface="A Yummy Apology" pitchFamily="2" charset="0"/>
            </a:endParaRPr>
          </a:p>
        </p:txBody>
      </p:sp>
      <p:grpSp>
        <p:nvGrpSpPr>
          <p:cNvPr id="2" name="Group 78"/>
          <p:cNvGrpSpPr/>
          <p:nvPr/>
        </p:nvGrpSpPr>
        <p:grpSpPr>
          <a:xfrm>
            <a:off x="9476588" y="1580422"/>
            <a:ext cx="1396584" cy="3276600"/>
            <a:chOff x="1600200" y="4114800"/>
            <a:chExt cx="1981200" cy="4648200"/>
          </a:xfrm>
        </p:grpSpPr>
        <p:grpSp>
          <p:nvGrpSpPr>
            <p:cNvPr id="4" name="Group 285"/>
            <p:cNvGrpSpPr/>
            <p:nvPr/>
          </p:nvGrpSpPr>
          <p:grpSpPr>
            <a:xfrm rot="17194410">
              <a:off x="2602773" y="8085383"/>
              <a:ext cx="509454" cy="722914"/>
              <a:chOff x="4934260" y="5008578"/>
              <a:chExt cx="373811" cy="553131"/>
            </a:xfrm>
          </p:grpSpPr>
          <p:sp>
            <p:nvSpPr>
              <p:cNvPr id="113" name="Oval 112"/>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84"/>
            <p:cNvGrpSpPr/>
            <p:nvPr/>
          </p:nvGrpSpPr>
          <p:grpSpPr>
            <a:xfrm>
              <a:off x="2057400" y="8077200"/>
              <a:ext cx="533400" cy="685800"/>
              <a:chOff x="4934260" y="5008578"/>
              <a:chExt cx="373811" cy="553131"/>
            </a:xfrm>
          </p:grpSpPr>
          <p:sp>
            <p:nvSpPr>
              <p:cNvPr id="111" name="Oval 110"/>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1"/>
            <p:cNvGrpSpPr/>
            <p:nvPr/>
          </p:nvGrpSpPr>
          <p:grpSpPr>
            <a:xfrm>
              <a:off x="1600200" y="5638800"/>
              <a:ext cx="1981200" cy="2743200"/>
              <a:chOff x="4419600" y="2060454"/>
              <a:chExt cx="3045502" cy="4187946"/>
            </a:xfrm>
          </p:grpSpPr>
          <p:sp>
            <p:nvSpPr>
              <p:cNvPr id="92" name="Oval 91"/>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4876800" y="2133600"/>
                <a:ext cx="2133600" cy="41148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Rounded Rectangle 82"/>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057400" y="4267200"/>
              <a:ext cx="1052977" cy="15498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268941" y="610136"/>
            <a:ext cx="8646459" cy="6001643"/>
          </a:xfrm>
          <a:prstGeom prst="rect">
            <a:avLst/>
          </a:prstGeom>
          <a:noFill/>
        </p:spPr>
        <p:txBody>
          <a:bodyPr wrap="square" rtlCol="0">
            <a:spAutoFit/>
          </a:bodyPr>
          <a:lstStyle/>
          <a:p>
            <a:pPr fontAlgn="base"/>
            <a:r>
              <a:rPr lang="en-US" sz="1600" dirty="0">
                <a:solidFill>
                  <a:schemeClr val="bg2"/>
                </a:solidFill>
              </a:rPr>
              <a:t>He was the son of Mormon and lived about 350 to 421 AD</a:t>
            </a:r>
          </a:p>
          <a:p>
            <a:pPr fontAlgn="base"/>
            <a:endParaRPr lang="en-US" sz="1600" dirty="0">
              <a:solidFill>
                <a:schemeClr val="bg2"/>
              </a:solidFill>
            </a:endParaRPr>
          </a:p>
          <a:p>
            <a:pPr fontAlgn="base"/>
            <a:r>
              <a:rPr lang="en-US" sz="1600" dirty="0">
                <a:solidFill>
                  <a:schemeClr val="bg2"/>
                </a:solidFill>
              </a:rPr>
              <a:t>He was the protector and additional author to ancient records given to him by his father Mormon</a:t>
            </a:r>
          </a:p>
          <a:p>
            <a:pPr fontAlgn="base"/>
            <a:endParaRPr lang="en-US" sz="1600" dirty="0">
              <a:solidFill>
                <a:schemeClr val="bg2"/>
              </a:solidFill>
            </a:endParaRPr>
          </a:p>
          <a:p>
            <a:pPr fontAlgn="base"/>
            <a:r>
              <a:rPr lang="en-US" sz="1600" dirty="0">
                <a:solidFill>
                  <a:schemeClr val="bg2"/>
                </a:solidFill>
              </a:rPr>
              <a:t>He made an Abridgement of the </a:t>
            </a:r>
            <a:r>
              <a:rPr lang="en-US" sz="1600" dirty="0" err="1">
                <a:solidFill>
                  <a:schemeClr val="bg2"/>
                </a:solidFill>
              </a:rPr>
              <a:t>Jaradites</a:t>
            </a:r>
            <a:r>
              <a:rPr lang="en-US" sz="1600" dirty="0">
                <a:solidFill>
                  <a:schemeClr val="bg2"/>
                </a:solidFill>
              </a:rPr>
              <a:t> –Book of Ether and the Book of Moroni</a:t>
            </a:r>
          </a:p>
          <a:p>
            <a:pPr fontAlgn="base"/>
            <a:endParaRPr lang="en-US" sz="1600" dirty="0">
              <a:solidFill>
                <a:schemeClr val="bg2"/>
              </a:solidFill>
            </a:endParaRPr>
          </a:p>
          <a:p>
            <a:pPr fontAlgn="base"/>
            <a:r>
              <a:rPr lang="en-US" sz="1600" dirty="0">
                <a:solidFill>
                  <a:schemeClr val="bg2"/>
                </a:solidFill>
              </a:rPr>
              <a:t>He wrote the title page for the entire Book of Mormon</a:t>
            </a:r>
          </a:p>
          <a:p>
            <a:pPr fontAlgn="base"/>
            <a:endParaRPr lang="en-US" sz="1600" dirty="0">
              <a:solidFill>
                <a:schemeClr val="bg2"/>
              </a:solidFill>
            </a:endParaRPr>
          </a:p>
          <a:p>
            <a:pPr fontAlgn="base"/>
            <a:r>
              <a:rPr lang="en-US" sz="1600" dirty="0">
                <a:solidFill>
                  <a:schemeClr val="bg2"/>
                </a:solidFill>
              </a:rPr>
              <a:t>He was entrusted with the keys of restoring the divine message of hope and exaltation in the latter-days.</a:t>
            </a:r>
          </a:p>
          <a:p>
            <a:pPr fontAlgn="base"/>
            <a:endParaRPr lang="en-US" sz="1600" dirty="0">
              <a:solidFill>
                <a:schemeClr val="bg2"/>
              </a:solidFill>
            </a:endParaRPr>
          </a:p>
          <a:p>
            <a:pPr fontAlgn="base"/>
            <a:r>
              <a:rPr lang="en-US" sz="1600" dirty="0">
                <a:solidFill>
                  <a:schemeClr val="bg2"/>
                </a:solidFill>
              </a:rPr>
              <a:t>He was viewed by John the Revelator “And I saw another angel fly in the midst of heaven, having the everlasting gospel to preach unto them that dwell on the earth, and to every nation, and kindred, and tongue, and people…”</a:t>
            </a:r>
          </a:p>
          <a:p>
            <a:pPr fontAlgn="base"/>
            <a:r>
              <a:rPr lang="en-US" sz="1600" dirty="0">
                <a:solidFill>
                  <a:schemeClr val="bg2"/>
                </a:solidFill>
              </a:rPr>
              <a:t>Revelation 14:6-7</a:t>
            </a:r>
          </a:p>
          <a:p>
            <a:pPr fontAlgn="base"/>
            <a:endParaRPr lang="en-US" sz="1600" dirty="0">
              <a:solidFill>
                <a:schemeClr val="bg2"/>
              </a:solidFill>
            </a:endParaRPr>
          </a:p>
          <a:p>
            <a:pPr fontAlgn="base"/>
            <a:r>
              <a:rPr lang="en-US" sz="1600" dirty="0">
                <a:solidFill>
                  <a:schemeClr val="bg2"/>
                </a:solidFill>
              </a:rPr>
              <a:t>He buried the records in a vault, then in the ground</a:t>
            </a:r>
          </a:p>
          <a:p>
            <a:pPr fontAlgn="base"/>
            <a:endParaRPr lang="en-US" sz="1600" dirty="0">
              <a:solidFill>
                <a:schemeClr val="bg2"/>
              </a:solidFill>
            </a:endParaRPr>
          </a:p>
          <a:p>
            <a:pPr fontAlgn="base"/>
            <a:r>
              <a:rPr lang="en-US" sz="1600" dirty="0">
                <a:solidFill>
                  <a:schemeClr val="bg2"/>
                </a:solidFill>
              </a:rPr>
              <a:t>He was an Angelic messenger who visited the young Joseph Smith on Sept 21, 1832</a:t>
            </a:r>
          </a:p>
          <a:p>
            <a:pPr fontAlgn="base"/>
            <a:endParaRPr lang="en-US" sz="1600" dirty="0">
              <a:solidFill>
                <a:schemeClr val="bg2"/>
              </a:solidFill>
            </a:endParaRPr>
          </a:p>
          <a:p>
            <a:pPr fontAlgn="base"/>
            <a:r>
              <a:rPr lang="en-US" sz="1600" dirty="0">
                <a:solidFill>
                  <a:schemeClr val="bg2"/>
                </a:solidFill>
              </a:rPr>
              <a:t>His image appears on spires of modern-day temples throughout the world</a:t>
            </a:r>
          </a:p>
          <a:p>
            <a:pPr fontAlgn="base"/>
            <a:endParaRPr lang="en-US" sz="1600" dirty="0">
              <a:solidFill>
                <a:schemeClr val="bg2"/>
              </a:solidFill>
            </a:endParaRPr>
          </a:p>
          <a:p>
            <a:pPr fontAlgn="base"/>
            <a:r>
              <a:rPr lang="en-US" sz="1600" dirty="0">
                <a:solidFill>
                  <a:schemeClr val="bg2"/>
                </a:solidFill>
              </a:rPr>
              <a:t>After his father’s slaying by the </a:t>
            </a:r>
            <a:r>
              <a:rPr lang="en-US" sz="1600" dirty="0" err="1">
                <a:solidFill>
                  <a:schemeClr val="bg2"/>
                </a:solidFill>
              </a:rPr>
              <a:t>Lamanites</a:t>
            </a:r>
            <a:r>
              <a:rPr lang="en-US" sz="1600" dirty="0">
                <a:solidFill>
                  <a:schemeClr val="bg2"/>
                </a:solidFill>
              </a:rPr>
              <a:t>, Moroni was left alone to wander and protect his own life for 35 years</a:t>
            </a:r>
          </a:p>
        </p:txBody>
      </p:sp>
      <p:grpSp>
        <p:nvGrpSpPr>
          <p:cNvPr id="8" name="Group 31"/>
          <p:cNvGrpSpPr/>
          <p:nvPr/>
        </p:nvGrpSpPr>
        <p:grpSpPr>
          <a:xfrm>
            <a:off x="6252187" y="3956258"/>
            <a:ext cx="2209800" cy="1066800"/>
            <a:chOff x="3403435" y="5504783"/>
            <a:chExt cx="2997365" cy="2355433"/>
          </a:xfrm>
        </p:grpSpPr>
        <p:sp>
          <p:nvSpPr>
            <p:cNvPr id="33" name="Cube 32"/>
            <p:cNvSpPr/>
            <p:nvPr/>
          </p:nvSpPr>
          <p:spPr>
            <a:xfrm>
              <a:off x="3810000" y="6019800"/>
              <a:ext cx="2590800" cy="1219200"/>
            </a:xfrm>
            <a:prstGeom prst="cube">
              <a:avLst>
                <a:gd name="adj" fmla="val 43506"/>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p:cNvSpPr/>
            <p:nvPr/>
          </p:nvSpPr>
          <p:spPr>
            <a:xfrm>
              <a:off x="4038600" y="6096000"/>
              <a:ext cx="2133600" cy="381000"/>
            </a:xfrm>
            <a:prstGeom prst="parallelogram">
              <a:avLst>
                <a:gd name="adj" fmla="val 102922"/>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8314819">
              <a:off x="2568856" y="6339362"/>
              <a:ext cx="2355433" cy="686275"/>
            </a:xfrm>
            <a:custGeom>
              <a:avLst/>
              <a:gdLst>
                <a:gd name="connsiteX0" fmla="*/ 1990917 w 3099497"/>
                <a:gd name="connsiteY0" fmla="*/ 465 h 558606"/>
                <a:gd name="connsiteX1" fmla="*/ 1990917 w 3099497"/>
                <a:gd name="connsiteY1" fmla="*/ 465 h 558606"/>
                <a:gd name="connsiteX2" fmla="*/ 577754 w 3099497"/>
                <a:gd name="connsiteY2" fmla="*/ 12341 h 558606"/>
                <a:gd name="connsiteX3" fmla="*/ 530253 w 3099497"/>
                <a:gd name="connsiteY3" fmla="*/ 24216 h 558606"/>
                <a:gd name="connsiteX4" fmla="*/ 470876 w 3099497"/>
                <a:gd name="connsiteY4" fmla="*/ 36091 h 558606"/>
                <a:gd name="connsiteX5" fmla="*/ 435250 w 3099497"/>
                <a:gd name="connsiteY5" fmla="*/ 47967 h 558606"/>
                <a:gd name="connsiteX6" fmla="*/ 387749 w 3099497"/>
                <a:gd name="connsiteY6" fmla="*/ 59842 h 558606"/>
                <a:gd name="connsiteX7" fmla="*/ 352123 w 3099497"/>
                <a:gd name="connsiteY7" fmla="*/ 83593 h 558606"/>
                <a:gd name="connsiteX8" fmla="*/ 316497 w 3099497"/>
                <a:gd name="connsiteY8" fmla="*/ 95468 h 558606"/>
                <a:gd name="connsiteX9" fmla="*/ 209619 w 3099497"/>
                <a:gd name="connsiteY9" fmla="*/ 154845 h 558606"/>
                <a:gd name="connsiteX10" fmla="*/ 173993 w 3099497"/>
                <a:gd name="connsiteY10" fmla="*/ 190471 h 558606"/>
                <a:gd name="connsiteX11" fmla="*/ 102741 w 3099497"/>
                <a:gd name="connsiteY11" fmla="*/ 249847 h 558606"/>
                <a:gd name="connsiteX12" fmla="*/ 55240 w 3099497"/>
                <a:gd name="connsiteY12" fmla="*/ 321099 h 558606"/>
                <a:gd name="connsiteX13" fmla="*/ 31489 w 3099497"/>
                <a:gd name="connsiteY13" fmla="*/ 356725 h 558606"/>
                <a:gd name="connsiteX14" fmla="*/ 31489 w 3099497"/>
                <a:gd name="connsiteY14" fmla="*/ 475478 h 558606"/>
                <a:gd name="connsiteX15" fmla="*/ 90866 w 3099497"/>
                <a:gd name="connsiteY15" fmla="*/ 487354 h 558606"/>
                <a:gd name="connsiteX16" fmla="*/ 126491 w 3099497"/>
                <a:gd name="connsiteY16" fmla="*/ 499229 h 558606"/>
                <a:gd name="connsiteX17" fmla="*/ 268995 w 3099497"/>
                <a:gd name="connsiteY17" fmla="*/ 522980 h 558606"/>
                <a:gd name="connsiteX18" fmla="*/ 387749 w 3099497"/>
                <a:gd name="connsiteY18" fmla="*/ 546730 h 558606"/>
                <a:gd name="connsiteX19" fmla="*/ 613380 w 3099497"/>
                <a:gd name="connsiteY19" fmla="*/ 558606 h 558606"/>
                <a:gd name="connsiteX20" fmla="*/ 969640 w 3099497"/>
                <a:gd name="connsiteY20" fmla="*/ 546730 h 558606"/>
                <a:gd name="connsiteX21" fmla="*/ 2560933 w 3099497"/>
                <a:gd name="connsiteY21" fmla="*/ 522980 h 558606"/>
                <a:gd name="connsiteX22" fmla="*/ 2703437 w 3099497"/>
                <a:gd name="connsiteY22" fmla="*/ 511104 h 558606"/>
                <a:gd name="connsiteX23" fmla="*/ 2786564 w 3099497"/>
                <a:gd name="connsiteY23" fmla="*/ 499229 h 558606"/>
                <a:gd name="connsiteX24" fmla="*/ 2881567 w 3099497"/>
                <a:gd name="connsiteY24" fmla="*/ 487354 h 558606"/>
                <a:gd name="connsiteX25" fmla="*/ 2929068 w 3099497"/>
                <a:gd name="connsiteY25" fmla="*/ 475478 h 558606"/>
                <a:gd name="connsiteX26" fmla="*/ 3000320 w 3099497"/>
                <a:gd name="connsiteY26" fmla="*/ 451728 h 558606"/>
                <a:gd name="connsiteX27" fmla="*/ 3059697 w 3099497"/>
                <a:gd name="connsiteY27" fmla="*/ 380476 h 558606"/>
                <a:gd name="connsiteX28" fmla="*/ 3083447 w 3099497"/>
                <a:gd name="connsiteY28" fmla="*/ 344850 h 558606"/>
                <a:gd name="connsiteX29" fmla="*/ 3047821 w 3099497"/>
                <a:gd name="connsiteY29" fmla="*/ 142969 h 558606"/>
                <a:gd name="connsiteX30" fmla="*/ 3012195 w 3099497"/>
                <a:gd name="connsiteY30" fmla="*/ 131094 h 558606"/>
                <a:gd name="connsiteX31" fmla="*/ 2940943 w 3099497"/>
                <a:gd name="connsiteY31" fmla="*/ 83593 h 558606"/>
                <a:gd name="connsiteX32" fmla="*/ 2869691 w 3099497"/>
                <a:gd name="connsiteY32" fmla="*/ 59842 h 558606"/>
                <a:gd name="connsiteX33" fmla="*/ 2834066 w 3099497"/>
                <a:gd name="connsiteY33" fmla="*/ 47967 h 558606"/>
                <a:gd name="connsiteX34" fmla="*/ 2774689 w 3099497"/>
                <a:gd name="connsiteY34" fmla="*/ 36091 h 558606"/>
                <a:gd name="connsiteX35" fmla="*/ 2727188 w 3099497"/>
                <a:gd name="connsiteY35" fmla="*/ 24216 h 558606"/>
                <a:gd name="connsiteX36" fmla="*/ 2109671 w 3099497"/>
                <a:gd name="connsiteY36" fmla="*/ 12341 h 558606"/>
                <a:gd name="connsiteX37" fmla="*/ 1884040 w 3099497"/>
                <a:gd name="connsiteY37" fmla="*/ 465 h 558606"/>
                <a:gd name="connsiteX38" fmla="*/ 1884040 w 3099497"/>
                <a:gd name="connsiteY38" fmla="*/ 465 h 558606"/>
                <a:gd name="connsiteX39" fmla="*/ 1907790 w 3099497"/>
                <a:gd name="connsiteY39" fmla="*/ 12341 h 55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99497" h="558606">
                  <a:moveTo>
                    <a:pt x="1990917" y="465"/>
                  </a:moveTo>
                  <a:lnTo>
                    <a:pt x="1990917" y="465"/>
                  </a:lnTo>
                  <a:lnTo>
                    <a:pt x="577754" y="12341"/>
                  </a:lnTo>
                  <a:cubicBezTo>
                    <a:pt x="561435" y="12606"/>
                    <a:pt x="546185" y="20676"/>
                    <a:pt x="530253" y="24216"/>
                  </a:cubicBezTo>
                  <a:cubicBezTo>
                    <a:pt x="510549" y="28594"/>
                    <a:pt x="490458" y="31196"/>
                    <a:pt x="470876" y="36091"/>
                  </a:cubicBezTo>
                  <a:cubicBezTo>
                    <a:pt x="458732" y="39127"/>
                    <a:pt x="447286" y="44528"/>
                    <a:pt x="435250" y="47967"/>
                  </a:cubicBezTo>
                  <a:cubicBezTo>
                    <a:pt x="419557" y="52451"/>
                    <a:pt x="403583" y="55884"/>
                    <a:pt x="387749" y="59842"/>
                  </a:cubicBezTo>
                  <a:cubicBezTo>
                    <a:pt x="375874" y="67759"/>
                    <a:pt x="364889" y="77210"/>
                    <a:pt x="352123" y="83593"/>
                  </a:cubicBezTo>
                  <a:cubicBezTo>
                    <a:pt x="340927" y="89191"/>
                    <a:pt x="327439" y="89389"/>
                    <a:pt x="316497" y="95468"/>
                  </a:cubicBezTo>
                  <a:cubicBezTo>
                    <a:pt x="193991" y="163526"/>
                    <a:pt x="290234" y="127972"/>
                    <a:pt x="209619" y="154845"/>
                  </a:cubicBezTo>
                  <a:cubicBezTo>
                    <a:pt x="197744" y="166720"/>
                    <a:pt x="186895" y="179720"/>
                    <a:pt x="173993" y="190471"/>
                  </a:cubicBezTo>
                  <a:cubicBezTo>
                    <a:pt x="130657" y="226584"/>
                    <a:pt x="141088" y="200543"/>
                    <a:pt x="102741" y="249847"/>
                  </a:cubicBezTo>
                  <a:cubicBezTo>
                    <a:pt x="85216" y="272379"/>
                    <a:pt x="71074" y="297348"/>
                    <a:pt x="55240" y="321099"/>
                  </a:cubicBezTo>
                  <a:lnTo>
                    <a:pt x="31489" y="356725"/>
                  </a:lnTo>
                  <a:cubicBezTo>
                    <a:pt x="18743" y="394964"/>
                    <a:pt x="0" y="433492"/>
                    <a:pt x="31489" y="475478"/>
                  </a:cubicBezTo>
                  <a:cubicBezTo>
                    <a:pt x="43600" y="491625"/>
                    <a:pt x="71284" y="482458"/>
                    <a:pt x="90866" y="487354"/>
                  </a:cubicBezTo>
                  <a:cubicBezTo>
                    <a:pt x="103010" y="490390"/>
                    <a:pt x="114217" y="496774"/>
                    <a:pt x="126491" y="499229"/>
                  </a:cubicBezTo>
                  <a:cubicBezTo>
                    <a:pt x="173712" y="508673"/>
                    <a:pt x="222276" y="511301"/>
                    <a:pt x="268995" y="522980"/>
                  </a:cubicBezTo>
                  <a:cubicBezTo>
                    <a:pt x="309671" y="533148"/>
                    <a:pt x="344930" y="543304"/>
                    <a:pt x="387749" y="546730"/>
                  </a:cubicBezTo>
                  <a:cubicBezTo>
                    <a:pt x="462824" y="552736"/>
                    <a:pt x="538170" y="554647"/>
                    <a:pt x="613380" y="558606"/>
                  </a:cubicBezTo>
                  <a:lnTo>
                    <a:pt x="969640" y="546730"/>
                  </a:lnTo>
                  <a:lnTo>
                    <a:pt x="2560933" y="522980"/>
                  </a:lnTo>
                  <a:cubicBezTo>
                    <a:pt x="2608434" y="519021"/>
                    <a:pt x="2656033" y="516094"/>
                    <a:pt x="2703437" y="511104"/>
                  </a:cubicBezTo>
                  <a:cubicBezTo>
                    <a:pt x="2731274" y="508174"/>
                    <a:pt x="2758819" y="502928"/>
                    <a:pt x="2786564" y="499229"/>
                  </a:cubicBezTo>
                  <a:lnTo>
                    <a:pt x="2881567" y="487354"/>
                  </a:lnTo>
                  <a:cubicBezTo>
                    <a:pt x="2897401" y="483395"/>
                    <a:pt x="2913435" y="480168"/>
                    <a:pt x="2929068" y="475478"/>
                  </a:cubicBezTo>
                  <a:cubicBezTo>
                    <a:pt x="2953047" y="468284"/>
                    <a:pt x="3000320" y="451728"/>
                    <a:pt x="3000320" y="451728"/>
                  </a:cubicBezTo>
                  <a:cubicBezTo>
                    <a:pt x="3059294" y="363269"/>
                    <a:pt x="2983495" y="471920"/>
                    <a:pt x="3059697" y="380476"/>
                  </a:cubicBezTo>
                  <a:cubicBezTo>
                    <a:pt x="3068834" y="369512"/>
                    <a:pt x="3075530" y="356725"/>
                    <a:pt x="3083447" y="344850"/>
                  </a:cubicBezTo>
                  <a:cubicBezTo>
                    <a:pt x="3081820" y="322069"/>
                    <a:pt x="3099497" y="184310"/>
                    <a:pt x="3047821" y="142969"/>
                  </a:cubicBezTo>
                  <a:cubicBezTo>
                    <a:pt x="3038046" y="135149"/>
                    <a:pt x="3024070" y="135052"/>
                    <a:pt x="3012195" y="131094"/>
                  </a:cubicBezTo>
                  <a:cubicBezTo>
                    <a:pt x="2988444" y="115260"/>
                    <a:pt x="2968023" y="92620"/>
                    <a:pt x="2940943" y="83593"/>
                  </a:cubicBezTo>
                  <a:lnTo>
                    <a:pt x="2869691" y="59842"/>
                  </a:lnTo>
                  <a:cubicBezTo>
                    <a:pt x="2857816" y="55884"/>
                    <a:pt x="2846340" y="50422"/>
                    <a:pt x="2834066" y="47967"/>
                  </a:cubicBezTo>
                  <a:cubicBezTo>
                    <a:pt x="2814274" y="44008"/>
                    <a:pt x="2794393" y="40470"/>
                    <a:pt x="2774689" y="36091"/>
                  </a:cubicBezTo>
                  <a:cubicBezTo>
                    <a:pt x="2758757" y="32550"/>
                    <a:pt x="2743499" y="24799"/>
                    <a:pt x="2727188" y="24216"/>
                  </a:cubicBezTo>
                  <a:cubicBezTo>
                    <a:pt x="2521442" y="16868"/>
                    <a:pt x="2315510" y="16299"/>
                    <a:pt x="2109671" y="12341"/>
                  </a:cubicBezTo>
                  <a:cubicBezTo>
                    <a:pt x="1899887" y="0"/>
                    <a:pt x="1975200" y="465"/>
                    <a:pt x="1884040" y="465"/>
                  </a:cubicBezTo>
                  <a:lnTo>
                    <a:pt x="1884040" y="465"/>
                  </a:lnTo>
                  <a:lnTo>
                    <a:pt x="1907790" y="12341"/>
                  </a:lnTo>
                </a:path>
              </a:pathLst>
            </a:custGeom>
            <a:solidFill>
              <a:schemeClr val="bg1">
                <a:lumMod val="50000"/>
              </a:schemeClr>
            </a:solidFill>
            <a:ln w="25400">
              <a:solidFill>
                <a:schemeClr val="tx1"/>
              </a:solidFill>
            </a:ln>
            <a:effectLst>
              <a:innerShdw blurRad="63500" dist="50800" dir="81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35"/>
          <p:cNvGrpSpPr/>
          <p:nvPr/>
        </p:nvGrpSpPr>
        <p:grpSpPr>
          <a:xfrm>
            <a:off x="8433209" y="5392520"/>
            <a:ext cx="615650" cy="1286307"/>
            <a:chOff x="374950" y="1685493"/>
            <a:chExt cx="2444450" cy="4258107"/>
          </a:xfrm>
          <a:solidFill>
            <a:srgbClr val="FFC000"/>
          </a:solidFill>
        </p:grpSpPr>
        <p:sp>
          <p:nvSpPr>
            <p:cNvPr id="37" name="Trapezoid 36"/>
            <p:cNvSpPr/>
            <p:nvPr/>
          </p:nvSpPr>
          <p:spPr>
            <a:xfrm rot="10800000">
              <a:off x="1905000" y="4419600"/>
              <a:ext cx="304800" cy="12192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0800000">
              <a:off x="2209800" y="4419600"/>
              <a:ext cx="381000" cy="12192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1925385">
              <a:off x="618902" y="2325922"/>
              <a:ext cx="1351819" cy="1455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1752600" y="3048000"/>
              <a:ext cx="990600" cy="1676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676400" y="1981200"/>
              <a:ext cx="1143000" cy="1143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600200" y="5334000"/>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Bent-Up Arrow 42"/>
            <p:cNvSpPr/>
            <p:nvPr/>
          </p:nvSpPr>
          <p:spPr>
            <a:xfrm rot="21151173" flipH="1">
              <a:off x="967331" y="2376205"/>
              <a:ext cx="1445097" cy="907617"/>
            </a:xfrm>
            <a:prstGeom prst="bentUpArrow">
              <a:avLst>
                <a:gd name="adj1" fmla="val 25000"/>
                <a:gd name="adj2" fmla="val 25000"/>
                <a:gd name="adj3" fmla="val 2782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7421427">
              <a:off x="355432" y="1705011"/>
              <a:ext cx="527176" cy="48813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885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1">
                                            <p:txEl>
                                              <p:pRg st="13" end="13"/>
                                            </p:txEl>
                                          </p:spTgt>
                                        </p:tgtEl>
                                        <p:attrNameLst>
                                          <p:attrName>style.visibility</p:attrName>
                                        </p:attrNameLst>
                                      </p:cBhvr>
                                      <p:to>
                                        <p:strVal val="visible"/>
                                      </p:to>
                                    </p:set>
                                  </p:childTnLst>
                                </p:cTn>
                              </p:par>
                              <p:par>
                                <p:cTn id="49" presetID="26"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80">
                                          <p:stCondLst>
                                            <p:cond delay="0"/>
                                          </p:stCondLst>
                                        </p:cTn>
                                        <p:tgtEl>
                                          <p:spTgt spid="8"/>
                                        </p:tgtEl>
                                      </p:cBhvr>
                                    </p:animEffect>
                                    <p:anim calcmode="lin" valueType="num">
                                      <p:cBhvr>
                                        <p:cTn id="5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7" dur="26">
                                          <p:stCondLst>
                                            <p:cond delay="650"/>
                                          </p:stCondLst>
                                        </p:cTn>
                                        <p:tgtEl>
                                          <p:spTgt spid="8"/>
                                        </p:tgtEl>
                                      </p:cBhvr>
                                      <p:to x="100000" y="60000"/>
                                    </p:animScale>
                                    <p:animScale>
                                      <p:cBhvr>
                                        <p:cTn id="58" dur="166" decel="50000">
                                          <p:stCondLst>
                                            <p:cond delay="676"/>
                                          </p:stCondLst>
                                        </p:cTn>
                                        <p:tgtEl>
                                          <p:spTgt spid="8"/>
                                        </p:tgtEl>
                                      </p:cBhvr>
                                      <p:to x="100000" y="100000"/>
                                    </p:animScale>
                                    <p:animScale>
                                      <p:cBhvr>
                                        <p:cTn id="59" dur="26">
                                          <p:stCondLst>
                                            <p:cond delay="1312"/>
                                          </p:stCondLst>
                                        </p:cTn>
                                        <p:tgtEl>
                                          <p:spTgt spid="8"/>
                                        </p:tgtEl>
                                      </p:cBhvr>
                                      <p:to x="100000" y="80000"/>
                                    </p:animScale>
                                    <p:animScale>
                                      <p:cBhvr>
                                        <p:cTn id="60" dur="166" decel="50000">
                                          <p:stCondLst>
                                            <p:cond delay="1338"/>
                                          </p:stCondLst>
                                        </p:cTn>
                                        <p:tgtEl>
                                          <p:spTgt spid="8"/>
                                        </p:tgtEl>
                                      </p:cBhvr>
                                      <p:to x="100000" y="100000"/>
                                    </p:animScale>
                                    <p:animScale>
                                      <p:cBhvr>
                                        <p:cTn id="61" dur="26">
                                          <p:stCondLst>
                                            <p:cond delay="1642"/>
                                          </p:stCondLst>
                                        </p:cTn>
                                        <p:tgtEl>
                                          <p:spTgt spid="8"/>
                                        </p:tgtEl>
                                      </p:cBhvr>
                                      <p:to x="100000" y="90000"/>
                                    </p:animScale>
                                    <p:animScale>
                                      <p:cBhvr>
                                        <p:cTn id="62" dur="166" decel="50000">
                                          <p:stCondLst>
                                            <p:cond delay="1668"/>
                                          </p:stCondLst>
                                        </p:cTn>
                                        <p:tgtEl>
                                          <p:spTgt spid="8"/>
                                        </p:tgtEl>
                                      </p:cBhvr>
                                      <p:to x="100000" y="100000"/>
                                    </p:animScale>
                                    <p:animScale>
                                      <p:cBhvr>
                                        <p:cTn id="63" dur="26">
                                          <p:stCondLst>
                                            <p:cond delay="1808"/>
                                          </p:stCondLst>
                                        </p:cTn>
                                        <p:tgtEl>
                                          <p:spTgt spid="8"/>
                                        </p:tgtEl>
                                      </p:cBhvr>
                                      <p:to x="100000" y="95000"/>
                                    </p:animScale>
                                    <p:animScale>
                                      <p:cBhvr>
                                        <p:cTn id="64" dur="166" decel="50000">
                                          <p:stCondLst>
                                            <p:cond delay="1834"/>
                                          </p:stCondLst>
                                        </p:cTn>
                                        <p:tgtEl>
                                          <p:spTgt spid="8"/>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1">
                                            <p:txEl>
                                              <p:pRg st="15" end="1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1">
                                            <p:txEl>
                                              <p:pRg st="17" end="17"/>
                                            </p:txEl>
                                          </p:spTgt>
                                        </p:tgtEl>
                                        <p:attrNameLst>
                                          <p:attrName>style.visibility</p:attrName>
                                        </p:attrNameLst>
                                      </p:cBhvr>
                                      <p:to>
                                        <p:strVal val="visible"/>
                                      </p:to>
                                    </p:set>
                                  </p:childTnLst>
                                </p:cTn>
                              </p:par>
                              <p:par>
                                <p:cTn id="73" presetID="26" presetClass="entr" presetSubtype="0"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down)">
                                      <p:cBhvr>
                                        <p:cTn id="75" dur="580">
                                          <p:stCondLst>
                                            <p:cond delay="0"/>
                                          </p:stCondLst>
                                        </p:cTn>
                                        <p:tgtEl>
                                          <p:spTgt spid="9"/>
                                        </p:tgtEl>
                                      </p:cBhvr>
                                    </p:animEffect>
                                    <p:anim calcmode="lin" valueType="num">
                                      <p:cBhvr>
                                        <p:cTn id="7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1" dur="26">
                                          <p:stCondLst>
                                            <p:cond delay="650"/>
                                          </p:stCondLst>
                                        </p:cTn>
                                        <p:tgtEl>
                                          <p:spTgt spid="9"/>
                                        </p:tgtEl>
                                      </p:cBhvr>
                                      <p:to x="100000" y="60000"/>
                                    </p:animScale>
                                    <p:animScale>
                                      <p:cBhvr>
                                        <p:cTn id="82" dur="166" decel="50000">
                                          <p:stCondLst>
                                            <p:cond delay="676"/>
                                          </p:stCondLst>
                                        </p:cTn>
                                        <p:tgtEl>
                                          <p:spTgt spid="9"/>
                                        </p:tgtEl>
                                      </p:cBhvr>
                                      <p:to x="100000" y="100000"/>
                                    </p:animScale>
                                    <p:animScale>
                                      <p:cBhvr>
                                        <p:cTn id="83" dur="26">
                                          <p:stCondLst>
                                            <p:cond delay="1312"/>
                                          </p:stCondLst>
                                        </p:cTn>
                                        <p:tgtEl>
                                          <p:spTgt spid="9"/>
                                        </p:tgtEl>
                                      </p:cBhvr>
                                      <p:to x="100000" y="80000"/>
                                    </p:animScale>
                                    <p:animScale>
                                      <p:cBhvr>
                                        <p:cTn id="84" dur="166" decel="50000">
                                          <p:stCondLst>
                                            <p:cond delay="1338"/>
                                          </p:stCondLst>
                                        </p:cTn>
                                        <p:tgtEl>
                                          <p:spTgt spid="9"/>
                                        </p:tgtEl>
                                      </p:cBhvr>
                                      <p:to x="100000" y="100000"/>
                                    </p:animScale>
                                    <p:animScale>
                                      <p:cBhvr>
                                        <p:cTn id="85" dur="26">
                                          <p:stCondLst>
                                            <p:cond delay="1642"/>
                                          </p:stCondLst>
                                        </p:cTn>
                                        <p:tgtEl>
                                          <p:spTgt spid="9"/>
                                        </p:tgtEl>
                                      </p:cBhvr>
                                      <p:to x="100000" y="90000"/>
                                    </p:animScale>
                                    <p:animScale>
                                      <p:cBhvr>
                                        <p:cTn id="86" dur="166" decel="50000">
                                          <p:stCondLst>
                                            <p:cond delay="1668"/>
                                          </p:stCondLst>
                                        </p:cTn>
                                        <p:tgtEl>
                                          <p:spTgt spid="9"/>
                                        </p:tgtEl>
                                      </p:cBhvr>
                                      <p:to x="100000" y="100000"/>
                                    </p:animScale>
                                    <p:animScale>
                                      <p:cBhvr>
                                        <p:cTn id="87" dur="26">
                                          <p:stCondLst>
                                            <p:cond delay="1808"/>
                                          </p:stCondLst>
                                        </p:cTn>
                                        <p:tgtEl>
                                          <p:spTgt spid="9"/>
                                        </p:tgtEl>
                                      </p:cBhvr>
                                      <p:to x="100000" y="95000"/>
                                    </p:animScale>
                                    <p:animScale>
                                      <p:cBhvr>
                                        <p:cTn id="88" dur="166" decel="50000">
                                          <p:stCondLst>
                                            <p:cond delay="1834"/>
                                          </p:stCondLst>
                                        </p:cTn>
                                        <p:tgtEl>
                                          <p:spTgt spid="9"/>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1">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3BC276-C18B-4F95-B7B8-2745ED933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3" name="TextBox 2"/>
          <p:cNvSpPr txBox="1"/>
          <p:nvPr/>
        </p:nvSpPr>
        <p:spPr>
          <a:xfrm>
            <a:off x="38100" y="6408530"/>
            <a:ext cx="2667000" cy="369332"/>
          </a:xfrm>
          <a:prstGeom prst="rect">
            <a:avLst/>
          </a:prstGeom>
          <a:noFill/>
        </p:spPr>
        <p:txBody>
          <a:bodyPr wrap="square" rtlCol="0">
            <a:spAutoFit/>
          </a:bodyPr>
          <a:lstStyle/>
          <a:p>
            <a:r>
              <a:rPr lang="en-US" dirty="0">
                <a:solidFill>
                  <a:schemeClr val="bg1"/>
                </a:solidFill>
              </a:rPr>
              <a:t>Mormon 6:9-15</a:t>
            </a:r>
          </a:p>
        </p:txBody>
      </p:sp>
      <p:sp>
        <p:nvSpPr>
          <p:cNvPr id="11" name="TextBox 10"/>
          <p:cNvSpPr txBox="1"/>
          <p:nvPr/>
        </p:nvSpPr>
        <p:spPr>
          <a:xfrm>
            <a:off x="1371600" y="1"/>
            <a:ext cx="9296400" cy="646331"/>
          </a:xfrm>
          <a:prstGeom prst="rect">
            <a:avLst/>
          </a:prstGeom>
          <a:noFill/>
        </p:spPr>
        <p:txBody>
          <a:bodyPr wrap="square" rtlCol="0">
            <a:spAutoFit/>
          </a:bodyPr>
          <a:lstStyle/>
          <a:p>
            <a:pPr algn="ctr"/>
            <a:r>
              <a:rPr lang="en-US" sz="3600" dirty="0">
                <a:solidFill>
                  <a:schemeClr val="bg1"/>
                </a:solidFill>
              </a:rPr>
              <a:t>Those That Fell In Death</a:t>
            </a:r>
            <a:endParaRPr lang="en-US" sz="3600" dirty="0">
              <a:solidFill>
                <a:schemeClr val="bg1"/>
              </a:solidFill>
              <a:latin typeface="Tw Cen MT" pitchFamily="34" charset="0"/>
            </a:endParaRPr>
          </a:p>
        </p:txBody>
      </p:sp>
      <p:sp>
        <p:nvSpPr>
          <p:cNvPr id="22" name="Rectangle 21"/>
          <p:cNvSpPr/>
          <p:nvPr/>
        </p:nvSpPr>
        <p:spPr>
          <a:xfrm>
            <a:off x="1855693" y="593509"/>
            <a:ext cx="7637929" cy="923330"/>
          </a:xfrm>
          <a:prstGeom prst="rect">
            <a:avLst/>
          </a:prstGeom>
        </p:spPr>
        <p:txBody>
          <a:bodyPr wrap="square">
            <a:spAutoFit/>
          </a:bodyPr>
          <a:lstStyle/>
          <a:p>
            <a:pPr fontAlgn="base"/>
            <a:r>
              <a:rPr lang="en-US" dirty="0">
                <a:solidFill>
                  <a:schemeClr val="bg1"/>
                </a:solidFill>
              </a:rPr>
              <a:t>Mormon fell wounded but did not die</a:t>
            </a:r>
          </a:p>
          <a:p>
            <a:pPr fontAlgn="base"/>
            <a:endParaRPr lang="en-US" dirty="0">
              <a:solidFill>
                <a:schemeClr val="bg1"/>
              </a:solidFill>
            </a:endParaRPr>
          </a:p>
          <a:p>
            <a:pPr fontAlgn="base"/>
            <a:r>
              <a:rPr lang="en-US" dirty="0">
                <a:solidFill>
                  <a:schemeClr val="bg1"/>
                </a:solidFill>
              </a:rPr>
              <a:t>Twenty four saved: Mormon and Moroni included fled to the south</a:t>
            </a:r>
          </a:p>
        </p:txBody>
      </p:sp>
      <p:sp>
        <p:nvSpPr>
          <p:cNvPr id="7" name="Rectangle 6"/>
          <p:cNvSpPr/>
          <p:nvPr/>
        </p:nvSpPr>
        <p:spPr>
          <a:xfrm>
            <a:off x="5372599" y="1974395"/>
            <a:ext cx="5486400" cy="4524315"/>
          </a:xfrm>
          <a:prstGeom prst="rect">
            <a:avLst/>
          </a:prstGeom>
        </p:spPr>
        <p:txBody>
          <a:bodyPr wrap="square">
            <a:spAutoFit/>
          </a:bodyPr>
          <a:lstStyle/>
          <a:p>
            <a:pPr algn="ctr" fontAlgn="base"/>
            <a:r>
              <a:rPr lang="en-US" sz="2400" dirty="0">
                <a:solidFill>
                  <a:srgbClr val="FFFF00"/>
                </a:solidFill>
              </a:rPr>
              <a:t>Those who died led by Moroni:</a:t>
            </a:r>
          </a:p>
          <a:p>
            <a:pPr algn="ctr" fontAlgn="base"/>
            <a:r>
              <a:rPr lang="en-US" sz="2400" dirty="0">
                <a:solidFill>
                  <a:srgbClr val="FFFF00"/>
                </a:solidFill>
              </a:rPr>
              <a:t> 10 thousand each ‘tribe’</a:t>
            </a:r>
          </a:p>
          <a:p>
            <a:pPr fontAlgn="base"/>
            <a:endParaRPr lang="en-US" sz="2400" dirty="0">
              <a:solidFill>
                <a:srgbClr val="FFFF00"/>
              </a:solidFill>
            </a:endParaRPr>
          </a:p>
          <a:p>
            <a:pPr algn="ctr" fontAlgn="base"/>
            <a:r>
              <a:rPr lang="en-US" dirty="0" err="1">
                <a:solidFill>
                  <a:schemeClr val="bg1"/>
                </a:solidFill>
              </a:rPr>
              <a:t>Gidgiddonah</a:t>
            </a:r>
            <a:endParaRPr lang="en-US" dirty="0">
              <a:solidFill>
                <a:schemeClr val="bg1"/>
              </a:solidFill>
            </a:endParaRPr>
          </a:p>
          <a:p>
            <a:pPr algn="ctr" fontAlgn="base"/>
            <a:r>
              <a:rPr lang="en-US" dirty="0" err="1">
                <a:solidFill>
                  <a:schemeClr val="bg1"/>
                </a:solidFill>
              </a:rPr>
              <a:t>Lamah</a:t>
            </a:r>
            <a:endParaRPr lang="en-US" dirty="0">
              <a:solidFill>
                <a:schemeClr val="bg1"/>
              </a:solidFill>
            </a:endParaRPr>
          </a:p>
          <a:p>
            <a:pPr algn="ctr" fontAlgn="base"/>
            <a:r>
              <a:rPr lang="en-US" dirty="0" err="1">
                <a:solidFill>
                  <a:schemeClr val="bg1"/>
                </a:solidFill>
              </a:rPr>
              <a:t>Gilgal</a:t>
            </a:r>
            <a:endParaRPr lang="en-US" dirty="0">
              <a:solidFill>
                <a:schemeClr val="bg1"/>
              </a:solidFill>
            </a:endParaRPr>
          </a:p>
          <a:p>
            <a:pPr algn="ctr" fontAlgn="base"/>
            <a:r>
              <a:rPr lang="en-US" dirty="0" err="1">
                <a:solidFill>
                  <a:schemeClr val="bg1"/>
                </a:solidFill>
              </a:rPr>
              <a:t>Jeneum</a:t>
            </a:r>
            <a:endParaRPr lang="en-US" dirty="0">
              <a:solidFill>
                <a:schemeClr val="bg1"/>
              </a:solidFill>
            </a:endParaRPr>
          </a:p>
          <a:p>
            <a:pPr algn="ctr" fontAlgn="base"/>
            <a:r>
              <a:rPr lang="en-US" dirty="0" err="1">
                <a:solidFill>
                  <a:schemeClr val="bg1"/>
                </a:solidFill>
              </a:rPr>
              <a:t>Cumenihah</a:t>
            </a:r>
            <a:endParaRPr lang="en-US" dirty="0">
              <a:solidFill>
                <a:schemeClr val="bg1"/>
              </a:solidFill>
            </a:endParaRPr>
          </a:p>
          <a:p>
            <a:pPr algn="ctr" fontAlgn="base"/>
            <a:r>
              <a:rPr lang="en-US" dirty="0" err="1">
                <a:solidFill>
                  <a:schemeClr val="bg1"/>
                </a:solidFill>
              </a:rPr>
              <a:t>Moronihah</a:t>
            </a:r>
            <a:endParaRPr lang="en-US" dirty="0">
              <a:solidFill>
                <a:schemeClr val="bg1"/>
              </a:solidFill>
            </a:endParaRPr>
          </a:p>
          <a:p>
            <a:pPr algn="ctr" fontAlgn="base"/>
            <a:r>
              <a:rPr lang="en-US" dirty="0" err="1">
                <a:solidFill>
                  <a:schemeClr val="bg1"/>
                </a:solidFill>
              </a:rPr>
              <a:t>Antionum</a:t>
            </a:r>
            <a:endParaRPr lang="en-US" dirty="0">
              <a:solidFill>
                <a:schemeClr val="bg1"/>
              </a:solidFill>
            </a:endParaRPr>
          </a:p>
          <a:p>
            <a:pPr algn="ctr" fontAlgn="base"/>
            <a:r>
              <a:rPr lang="en-US" dirty="0" err="1">
                <a:solidFill>
                  <a:schemeClr val="bg1"/>
                </a:solidFill>
              </a:rPr>
              <a:t>Shiblom</a:t>
            </a:r>
            <a:endParaRPr lang="en-US" dirty="0">
              <a:solidFill>
                <a:schemeClr val="bg1"/>
              </a:solidFill>
            </a:endParaRPr>
          </a:p>
          <a:p>
            <a:pPr algn="ctr" fontAlgn="base"/>
            <a:r>
              <a:rPr lang="en-US" dirty="0">
                <a:solidFill>
                  <a:schemeClr val="bg1"/>
                </a:solidFill>
              </a:rPr>
              <a:t>Shem</a:t>
            </a:r>
          </a:p>
          <a:p>
            <a:pPr algn="ctr" fontAlgn="base"/>
            <a:r>
              <a:rPr lang="en-US" dirty="0">
                <a:solidFill>
                  <a:schemeClr val="bg1"/>
                </a:solidFill>
              </a:rPr>
              <a:t>Josh</a:t>
            </a:r>
          </a:p>
          <a:p>
            <a:pPr algn="ctr" fontAlgn="base"/>
            <a:r>
              <a:rPr lang="en-US" dirty="0">
                <a:solidFill>
                  <a:schemeClr val="bg1"/>
                </a:solidFill>
              </a:rPr>
              <a:t>And 10 more with 10,000 each</a:t>
            </a:r>
          </a:p>
          <a:p>
            <a:pPr fontAlgn="base"/>
            <a:endParaRPr lang="en-US" dirty="0">
              <a:solidFill>
                <a:schemeClr val="bg1"/>
              </a:solidFill>
            </a:endParaRPr>
          </a:p>
        </p:txBody>
      </p:sp>
      <p:grpSp>
        <p:nvGrpSpPr>
          <p:cNvPr id="2" name="Group 1">
            <a:extLst>
              <a:ext uri="{FF2B5EF4-FFF2-40B4-BE49-F238E27FC236}">
                <a16:creationId xmlns:a16="http://schemas.microsoft.com/office/drawing/2014/main" id="{B12B466B-C170-4280-80F1-6024A3199548}"/>
              </a:ext>
            </a:extLst>
          </p:cNvPr>
          <p:cNvGrpSpPr/>
          <p:nvPr/>
        </p:nvGrpSpPr>
        <p:grpSpPr>
          <a:xfrm>
            <a:off x="2442882" y="1835914"/>
            <a:ext cx="3082616" cy="4953669"/>
            <a:chOff x="2442882" y="1835914"/>
            <a:chExt cx="3082616" cy="4953669"/>
          </a:xfrm>
        </p:grpSpPr>
        <p:pic>
          <p:nvPicPr>
            <p:cNvPr id="4" name="Picture 3">
              <a:extLst>
                <a:ext uri="{FF2B5EF4-FFF2-40B4-BE49-F238E27FC236}">
                  <a16:creationId xmlns:a16="http://schemas.microsoft.com/office/drawing/2014/main" id="{BA1FDFA5-EFDB-47D0-A822-F522B7CF27F6}"/>
                </a:ext>
              </a:extLst>
            </p:cNvPr>
            <p:cNvPicPr>
              <a:picLocks noChangeAspect="1"/>
            </p:cNvPicPr>
            <p:nvPr/>
          </p:nvPicPr>
          <p:blipFill rotWithShape="1">
            <a:blip r:embed="rId3">
              <a:extLst>
                <a:ext uri="{28A0092B-C50C-407E-A947-70E740481C1C}">
                  <a14:useLocalDpi xmlns:a14="http://schemas.microsoft.com/office/drawing/2010/main" val="0"/>
                </a:ext>
              </a:extLst>
            </a:blip>
            <a:srcRect r="3596"/>
            <a:stretch/>
          </p:blipFill>
          <p:spPr>
            <a:xfrm>
              <a:off x="2561665" y="1835914"/>
              <a:ext cx="2963833" cy="4814888"/>
            </a:xfrm>
            <a:prstGeom prst="rect">
              <a:avLst/>
            </a:prstGeom>
          </p:spPr>
        </p:pic>
        <p:sp>
          <p:nvSpPr>
            <p:cNvPr id="9" name="Rectangle 8">
              <a:extLst>
                <a:ext uri="{FF2B5EF4-FFF2-40B4-BE49-F238E27FC236}">
                  <a16:creationId xmlns:a16="http://schemas.microsoft.com/office/drawing/2014/main" id="{E411CDF8-A002-438C-A57A-E55C219B0734}"/>
                </a:ext>
              </a:extLst>
            </p:cNvPr>
            <p:cNvSpPr/>
            <p:nvPr/>
          </p:nvSpPr>
          <p:spPr>
            <a:xfrm>
              <a:off x="2442882" y="6558751"/>
              <a:ext cx="1039905" cy="230832"/>
            </a:xfrm>
            <a:prstGeom prst="rect">
              <a:avLst/>
            </a:prstGeom>
          </p:spPr>
          <p:txBody>
            <a:bodyPr wrap="square">
              <a:spAutoFit/>
            </a:bodyPr>
            <a:lstStyle/>
            <a:p>
              <a:r>
                <a:rPr lang="en-US" sz="900" dirty="0">
                  <a:solidFill>
                    <a:schemeClr val="bg1"/>
                  </a:solidFill>
                </a:rPr>
                <a:t>Walter </a:t>
              </a:r>
              <a:r>
                <a:rPr lang="en-US" sz="900" dirty="0" err="1">
                  <a:solidFill>
                    <a:schemeClr val="bg1"/>
                  </a:solidFill>
                </a:rPr>
                <a:t>Rane</a:t>
              </a:r>
              <a:endParaRPr lang="en-US" sz="900" dirty="0">
                <a:solidFill>
                  <a:schemeClr val="bg1"/>
                </a:solidFill>
              </a:endParaRPr>
            </a:p>
          </p:txBody>
        </p:sp>
      </p:grpSp>
    </p:spTree>
    <p:extLst>
      <p:ext uri="{BB962C8B-B14F-4D97-AF65-F5344CB8AC3E}">
        <p14:creationId xmlns:p14="http://schemas.microsoft.com/office/powerpoint/2010/main" val="107194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C356F1-C02F-4966-9F60-03A058CA1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3" name="TextBox 2"/>
          <p:cNvSpPr txBox="1"/>
          <p:nvPr/>
        </p:nvSpPr>
        <p:spPr>
          <a:xfrm>
            <a:off x="38100" y="6455259"/>
            <a:ext cx="2667000" cy="369332"/>
          </a:xfrm>
          <a:prstGeom prst="rect">
            <a:avLst/>
          </a:prstGeom>
          <a:noFill/>
        </p:spPr>
        <p:txBody>
          <a:bodyPr wrap="square" rtlCol="0">
            <a:spAutoFit/>
          </a:bodyPr>
          <a:lstStyle/>
          <a:p>
            <a:r>
              <a:rPr lang="en-US" dirty="0">
                <a:solidFill>
                  <a:schemeClr val="bg1"/>
                </a:solidFill>
              </a:rPr>
              <a:t>Mormon 6:16-22</a:t>
            </a:r>
          </a:p>
        </p:txBody>
      </p:sp>
      <p:sp>
        <p:nvSpPr>
          <p:cNvPr id="11" name="TextBox 10"/>
          <p:cNvSpPr txBox="1"/>
          <p:nvPr/>
        </p:nvSpPr>
        <p:spPr>
          <a:xfrm>
            <a:off x="1371600" y="1"/>
            <a:ext cx="9296400" cy="646331"/>
          </a:xfrm>
          <a:prstGeom prst="rect">
            <a:avLst/>
          </a:prstGeom>
          <a:noFill/>
        </p:spPr>
        <p:txBody>
          <a:bodyPr wrap="square" rtlCol="0">
            <a:spAutoFit/>
          </a:bodyPr>
          <a:lstStyle/>
          <a:p>
            <a:pPr algn="ctr"/>
            <a:r>
              <a:rPr lang="en-US" sz="3600" dirty="0">
                <a:solidFill>
                  <a:schemeClr val="bg1"/>
                </a:solidFill>
              </a:rPr>
              <a:t>Do Not Reject His Open Arms</a:t>
            </a:r>
            <a:endParaRPr lang="en-US" sz="3600" dirty="0">
              <a:solidFill>
                <a:schemeClr val="bg1"/>
              </a:solidFill>
              <a:latin typeface="Tw Cen MT" pitchFamily="34" charset="0"/>
            </a:endParaRPr>
          </a:p>
        </p:txBody>
      </p:sp>
      <p:sp>
        <p:nvSpPr>
          <p:cNvPr id="22" name="Rectangle 21"/>
          <p:cNvSpPr/>
          <p:nvPr/>
        </p:nvSpPr>
        <p:spPr>
          <a:xfrm>
            <a:off x="2541493" y="726088"/>
            <a:ext cx="7328647" cy="923330"/>
          </a:xfrm>
          <a:prstGeom prst="rect">
            <a:avLst/>
          </a:prstGeom>
        </p:spPr>
        <p:txBody>
          <a:bodyPr wrap="square">
            <a:spAutoFit/>
          </a:bodyPr>
          <a:lstStyle/>
          <a:p>
            <a:pPr fontAlgn="base"/>
            <a:r>
              <a:rPr lang="en-US" dirty="0">
                <a:solidFill>
                  <a:srgbClr val="FFFF00"/>
                </a:solidFill>
              </a:rPr>
              <a:t>Mormon mourned the deaths of his people and sorrowed that they had not changed their ways. He said that if they had set aside their pride and repented of their sins, their reunion with the Savior would have been joyful.</a:t>
            </a:r>
          </a:p>
        </p:txBody>
      </p:sp>
      <p:sp>
        <p:nvSpPr>
          <p:cNvPr id="8" name="Rectangle 7"/>
          <p:cNvSpPr/>
          <p:nvPr/>
        </p:nvSpPr>
        <p:spPr>
          <a:xfrm>
            <a:off x="3415545" y="1729174"/>
            <a:ext cx="7096683" cy="5078313"/>
          </a:xfrm>
          <a:prstGeom prst="rect">
            <a:avLst/>
          </a:prstGeom>
        </p:spPr>
        <p:txBody>
          <a:bodyPr wrap="square">
            <a:spAutoFit/>
          </a:bodyPr>
          <a:lstStyle/>
          <a:p>
            <a:pPr fontAlgn="base"/>
            <a:r>
              <a:rPr lang="en-US" dirty="0">
                <a:solidFill>
                  <a:schemeClr val="bg1"/>
                </a:solidFill>
              </a:rPr>
              <a:t>“We long for the ultimate blessing of the Atonement—to become one with Him, to be in His divine presence, to be called individually by name as He warmly welcomes us home with a radiant smile, beckoning us with open arms to be enfolded in His boundless love. How gloriously sublime this experience will be if we can feel worthy enough to be in His presence! </a:t>
            </a:r>
          </a:p>
          <a:p>
            <a:pPr fontAlgn="base"/>
            <a:endParaRPr lang="en-US" dirty="0">
              <a:solidFill>
                <a:schemeClr val="bg1"/>
              </a:solidFill>
            </a:endParaRPr>
          </a:p>
          <a:p>
            <a:pPr fontAlgn="base"/>
            <a:r>
              <a:rPr lang="en-US" dirty="0">
                <a:solidFill>
                  <a:schemeClr val="bg1"/>
                </a:solidFill>
              </a:rPr>
              <a:t>The free gift of His great atoning sacrifice for each of us is the only way we can be exalted enough to stand before Him and see Him face-to-face. The overwhelming message of the Atonement is the perfect love the Savior has for each and all of us. It is a love which is full of mercy, patience, grace, equity, long-suffering, and, above all, forgiving.</a:t>
            </a:r>
          </a:p>
          <a:p>
            <a:pPr fontAlgn="base"/>
            <a:endParaRPr lang="en-US" dirty="0">
              <a:solidFill>
                <a:schemeClr val="bg1"/>
              </a:solidFill>
            </a:endParaRPr>
          </a:p>
          <a:p>
            <a:pPr fontAlgn="base"/>
            <a:r>
              <a:rPr lang="en-US" dirty="0">
                <a:solidFill>
                  <a:schemeClr val="bg1"/>
                </a:solidFill>
              </a:rPr>
              <a:t>“The evil influence of Satan would destroy any hope we have in overcoming our mistakes. He would have us feel that we are lost and that there is no hope. In contrast, Jesus reaches down to us to lift us up. Through our repentance and the gift of the Atonement, we can prepare to be worthy to stand in His presence.” </a:t>
            </a:r>
          </a:p>
          <a:p>
            <a:pPr fontAlgn="base"/>
            <a:r>
              <a:rPr lang="en-US" dirty="0">
                <a:solidFill>
                  <a:schemeClr val="bg1"/>
                </a:solidFill>
              </a:rPr>
              <a:t>President James E. Faust</a:t>
            </a:r>
          </a:p>
        </p:txBody>
      </p:sp>
      <p:grpSp>
        <p:nvGrpSpPr>
          <p:cNvPr id="5" name="Group 4">
            <a:extLst>
              <a:ext uri="{FF2B5EF4-FFF2-40B4-BE49-F238E27FC236}">
                <a16:creationId xmlns:a16="http://schemas.microsoft.com/office/drawing/2014/main" id="{1E811622-A036-40A2-AB41-AEFBBDD25578}"/>
              </a:ext>
            </a:extLst>
          </p:cNvPr>
          <p:cNvGrpSpPr/>
          <p:nvPr/>
        </p:nvGrpSpPr>
        <p:grpSpPr>
          <a:xfrm>
            <a:off x="374273" y="2313317"/>
            <a:ext cx="2749925" cy="3540382"/>
            <a:chOff x="1056714" y="2724327"/>
            <a:chExt cx="2749925" cy="3540382"/>
          </a:xfrm>
        </p:grpSpPr>
        <p:grpSp>
          <p:nvGrpSpPr>
            <p:cNvPr id="2" name="Group 1">
              <a:extLst>
                <a:ext uri="{FF2B5EF4-FFF2-40B4-BE49-F238E27FC236}">
                  <a16:creationId xmlns:a16="http://schemas.microsoft.com/office/drawing/2014/main" id="{BC3E125B-31F2-48EE-9AAF-19BC8098253D}"/>
                </a:ext>
              </a:extLst>
            </p:cNvPr>
            <p:cNvGrpSpPr/>
            <p:nvPr/>
          </p:nvGrpSpPr>
          <p:grpSpPr>
            <a:xfrm>
              <a:off x="1056714" y="2724327"/>
              <a:ext cx="2666999" cy="3314329"/>
              <a:chOff x="1056714" y="2724327"/>
              <a:chExt cx="2666999" cy="3314329"/>
            </a:xfrm>
          </p:grpSpPr>
          <p:pic>
            <p:nvPicPr>
              <p:cNvPr id="4" name="Picture 3">
                <a:extLst>
                  <a:ext uri="{FF2B5EF4-FFF2-40B4-BE49-F238E27FC236}">
                    <a16:creationId xmlns:a16="http://schemas.microsoft.com/office/drawing/2014/main" id="{F4A20C99-AA6F-4089-A47D-23B9E677F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714" y="2724327"/>
                <a:ext cx="2666999" cy="3314329"/>
              </a:xfrm>
              <a:prstGeom prst="rect">
                <a:avLst/>
              </a:prstGeom>
            </p:spPr>
          </p:pic>
          <p:pic>
            <p:nvPicPr>
              <p:cNvPr id="10" name="Picture 9">
                <a:extLst>
                  <a:ext uri="{FF2B5EF4-FFF2-40B4-BE49-F238E27FC236}">
                    <a16:creationId xmlns:a16="http://schemas.microsoft.com/office/drawing/2014/main" id="{41D5A897-5106-4062-AFC0-0A404FC9D76C}"/>
                  </a:ext>
                </a:extLst>
              </p:cNvPr>
              <p:cNvPicPr>
                <a:picLocks noChangeAspect="1"/>
              </p:cNvPicPr>
              <p:nvPr/>
            </p:nvPicPr>
            <p:blipFill rotWithShape="1">
              <a:blip r:embed="rId3">
                <a:extLst>
                  <a:ext uri="{28A0092B-C50C-407E-A947-70E740481C1C}">
                    <a14:useLocalDpi xmlns:a14="http://schemas.microsoft.com/office/drawing/2010/main" val="0"/>
                  </a:ext>
                </a:extLst>
              </a:blip>
              <a:srcRect l="68614" t="4897" b="80497"/>
              <a:stretch/>
            </p:blipFill>
            <p:spPr>
              <a:xfrm>
                <a:off x="2886635" y="2780077"/>
                <a:ext cx="837078" cy="484095"/>
              </a:xfrm>
              <a:prstGeom prst="rect">
                <a:avLst/>
              </a:prstGeom>
            </p:spPr>
          </p:pic>
        </p:grpSp>
        <p:sp>
          <p:nvSpPr>
            <p:cNvPr id="12" name="Rectangle 11">
              <a:extLst>
                <a:ext uri="{FF2B5EF4-FFF2-40B4-BE49-F238E27FC236}">
                  <a16:creationId xmlns:a16="http://schemas.microsoft.com/office/drawing/2014/main" id="{4BDD6FEC-8EF7-470E-A218-AC79C4DC4F35}"/>
                </a:ext>
              </a:extLst>
            </p:cNvPr>
            <p:cNvSpPr/>
            <p:nvPr/>
          </p:nvSpPr>
          <p:spPr>
            <a:xfrm>
              <a:off x="1139639" y="6018488"/>
              <a:ext cx="2667000" cy="246221"/>
            </a:xfrm>
            <a:prstGeom prst="rect">
              <a:avLst/>
            </a:prstGeom>
          </p:spPr>
          <p:txBody>
            <a:bodyPr wrap="square">
              <a:spAutoFit/>
            </a:bodyPr>
            <a:lstStyle/>
            <a:p>
              <a:r>
                <a:rPr lang="en-US" sz="1000" dirty="0">
                  <a:solidFill>
                    <a:schemeClr val="bg1"/>
                  </a:solidFill>
                </a:rPr>
                <a:t>James H. </a:t>
              </a:r>
              <a:r>
                <a:rPr lang="en-US" sz="1000" dirty="0" err="1">
                  <a:solidFill>
                    <a:schemeClr val="bg1"/>
                  </a:solidFill>
                </a:rPr>
                <a:t>Fullmer</a:t>
              </a:r>
              <a:endParaRPr lang="en-US" sz="1000" dirty="0">
                <a:solidFill>
                  <a:schemeClr val="bg1"/>
                </a:solidFill>
              </a:endParaRPr>
            </a:p>
          </p:txBody>
        </p:sp>
      </p:grpSp>
      <p:pic>
        <p:nvPicPr>
          <p:cNvPr id="7" name="Picture 6">
            <a:extLst>
              <a:ext uri="{FF2B5EF4-FFF2-40B4-BE49-F238E27FC236}">
                <a16:creationId xmlns:a16="http://schemas.microsoft.com/office/drawing/2014/main" id="{A613D42B-E6C8-4C8C-91B3-FF80360F3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8450" y="255931"/>
            <a:ext cx="1581150" cy="1905000"/>
          </a:xfrm>
          <a:prstGeom prst="rect">
            <a:avLst/>
          </a:prstGeom>
        </p:spPr>
      </p:pic>
    </p:spTree>
    <p:extLst>
      <p:ext uri="{BB962C8B-B14F-4D97-AF65-F5344CB8AC3E}">
        <p14:creationId xmlns:p14="http://schemas.microsoft.com/office/powerpoint/2010/main" val="139342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65F64514-206D-4612-A2FF-38025EE03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2" name="Rectangle 1"/>
          <p:cNvSpPr/>
          <p:nvPr/>
        </p:nvSpPr>
        <p:spPr>
          <a:xfrm>
            <a:off x="3810000" y="1720841"/>
            <a:ext cx="6128944" cy="4401205"/>
          </a:xfrm>
          <a:prstGeom prst="rect">
            <a:avLst/>
          </a:prstGeom>
        </p:spPr>
        <p:txBody>
          <a:bodyPr wrap="square">
            <a:spAutoFit/>
          </a:bodyPr>
          <a:lstStyle/>
          <a:p>
            <a:r>
              <a:rPr lang="en-US" sz="2000" dirty="0">
                <a:solidFill>
                  <a:schemeClr val="bg1"/>
                </a:solidFill>
              </a:rPr>
              <a:t>After retaking their lands from the Lamanites, the Nephites prepared again for battle. </a:t>
            </a:r>
          </a:p>
          <a:p>
            <a:endParaRPr lang="en-US" sz="2000" dirty="0">
              <a:solidFill>
                <a:schemeClr val="bg1"/>
              </a:solidFill>
            </a:endParaRPr>
          </a:p>
          <a:p>
            <a:r>
              <a:rPr lang="en-US" sz="2000" dirty="0">
                <a:solidFill>
                  <a:schemeClr val="bg1"/>
                </a:solidFill>
              </a:rPr>
              <a:t>Mormon pleaded with the Nephites to repent. Instead, they boasted in their own strength and swore to avenge their fallen brethren. </a:t>
            </a:r>
          </a:p>
          <a:p>
            <a:endParaRPr lang="en-US" sz="2000" dirty="0">
              <a:solidFill>
                <a:schemeClr val="bg1"/>
              </a:solidFill>
            </a:endParaRPr>
          </a:p>
          <a:p>
            <a:r>
              <a:rPr lang="en-US" sz="2000" dirty="0">
                <a:solidFill>
                  <a:schemeClr val="bg1"/>
                </a:solidFill>
              </a:rPr>
              <a:t>Because the Lord had forbidden His people to seek revenge, Mormon refused to lead the Nephite army and they were defeated. </a:t>
            </a:r>
          </a:p>
          <a:p>
            <a:endParaRPr lang="en-US" sz="2000" dirty="0">
              <a:solidFill>
                <a:schemeClr val="bg1"/>
              </a:solidFill>
            </a:endParaRPr>
          </a:p>
          <a:p>
            <a:r>
              <a:rPr lang="en-US" sz="2000" dirty="0">
                <a:solidFill>
                  <a:schemeClr val="bg1"/>
                </a:solidFill>
              </a:rPr>
              <a:t>As the Nephites persisted in wickedness, God poured out His judgments upon them, and the Lamanites began to sweep them from the earth.</a:t>
            </a:r>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Tw Cen MT" pitchFamily="34" charset="0"/>
              </a:rPr>
              <a:t>Previously on Mormon</a:t>
            </a:r>
          </a:p>
        </p:txBody>
      </p:sp>
      <p:grpSp>
        <p:nvGrpSpPr>
          <p:cNvPr id="5" name="Group 4"/>
          <p:cNvGrpSpPr/>
          <p:nvPr/>
        </p:nvGrpSpPr>
        <p:grpSpPr>
          <a:xfrm>
            <a:off x="1300018" y="2168099"/>
            <a:ext cx="1209964" cy="3352800"/>
            <a:chOff x="2133600" y="3124200"/>
            <a:chExt cx="1209964" cy="3352800"/>
          </a:xfrm>
        </p:grpSpPr>
        <p:grpSp>
          <p:nvGrpSpPr>
            <p:cNvPr id="6" name="Group 285"/>
            <p:cNvGrpSpPr/>
            <p:nvPr/>
          </p:nvGrpSpPr>
          <p:grpSpPr>
            <a:xfrm rot="17194410">
              <a:off x="2764132" y="5999335"/>
              <a:ext cx="359123" cy="509595"/>
              <a:chOff x="4934260" y="5008578"/>
              <a:chExt cx="373811" cy="553131"/>
            </a:xfrm>
          </p:grpSpPr>
          <p:sp>
            <p:nvSpPr>
              <p:cNvPr id="84"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84"/>
            <p:cNvGrpSpPr/>
            <p:nvPr/>
          </p:nvGrpSpPr>
          <p:grpSpPr>
            <a:xfrm>
              <a:off x="2379689" y="5993567"/>
              <a:ext cx="376003" cy="483433"/>
              <a:chOff x="4934260" y="5008578"/>
              <a:chExt cx="373811" cy="553131"/>
            </a:xfrm>
          </p:grpSpPr>
          <p:sp>
            <p:nvSpPr>
              <p:cNvPr id="82"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5"/>
            <p:cNvGrpSpPr/>
            <p:nvPr/>
          </p:nvGrpSpPr>
          <p:grpSpPr>
            <a:xfrm>
              <a:off x="2480714" y="4105564"/>
              <a:ext cx="546919" cy="609600"/>
              <a:chOff x="2321193" y="914400"/>
              <a:chExt cx="1962699" cy="2187638"/>
            </a:xfrm>
          </p:grpSpPr>
          <p:sp>
            <p:nvSpPr>
              <p:cNvPr id="76" name="Oval 17"/>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5"/>
            <p:cNvGrpSpPr/>
            <p:nvPr/>
          </p:nvGrpSpPr>
          <p:grpSpPr>
            <a:xfrm rot="1699902">
              <a:off x="2147930" y="4740678"/>
              <a:ext cx="291183" cy="118991"/>
              <a:chOff x="2209800" y="1905000"/>
              <a:chExt cx="2286000" cy="1066800"/>
            </a:xfrm>
          </p:grpSpPr>
          <p:grpSp>
            <p:nvGrpSpPr>
              <p:cNvPr id="70" name="Group 29"/>
              <p:cNvGrpSpPr/>
              <p:nvPr/>
            </p:nvGrpSpPr>
            <p:grpSpPr>
              <a:xfrm>
                <a:off x="2209800" y="1905000"/>
                <a:ext cx="1066800" cy="1066800"/>
                <a:chOff x="990600" y="1905000"/>
                <a:chExt cx="1066800" cy="1066800"/>
              </a:xfrm>
            </p:grpSpPr>
            <p:sp>
              <p:nvSpPr>
                <p:cNvPr id="74" name="&quot;No&quot; Symbol 73"/>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Oval 7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32"/>
              <p:cNvGrpSpPr/>
              <p:nvPr/>
            </p:nvGrpSpPr>
            <p:grpSpPr>
              <a:xfrm>
                <a:off x="3429000" y="1905000"/>
                <a:ext cx="1066800" cy="1066800"/>
                <a:chOff x="990600" y="1905000"/>
                <a:chExt cx="1066800" cy="1066800"/>
              </a:xfrm>
            </p:grpSpPr>
            <p:sp>
              <p:nvSpPr>
                <p:cNvPr id="72" name="&quot;No&quot; Symbol 71"/>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36"/>
            <p:cNvGrpSpPr/>
            <p:nvPr/>
          </p:nvGrpSpPr>
          <p:grpSpPr>
            <a:xfrm rot="20019181">
              <a:off x="3048475" y="4742987"/>
              <a:ext cx="291183" cy="118991"/>
              <a:chOff x="2209800" y="1905000"/>
              <a:chExt cx="2286000" cy="1066800"/>
            </a:xfrm>
          </p:grpSpPr>
          <p:grpSp>
            <p:nvGrpSpPr>
              <p:cNvPr id="64" name="Group 29"/>
              <p:cNvGrpSpPr/>
              <p:nvPr/>
            </p:nvGrpSpPr>
            <p:grpSpPr>
              <a:xfrm>
                <a:off x="2209800" y="1905000"/>
                <a:ext cx="1066800" cy="1066800"/>
                <a:chOff x="990600" y="1905000"/>
                <a:chExt cx="1066800" cy="1066800"/>
              </a:xfrm>
            </p:grpSpPr>
            <p:sp>
              <p:nvSpPr>
                <p:cNvPr id="68" name="&quot;No&quot; Symbol 67"/>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Oval 68"/>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32"/>
              <p:cNvGrpSpPr/>
              <p:nvPr/>
            </p:nvGrpSpPr>
            <p:grpSpPr>
              <a:xfrm>
                <a:off x="3429000" y="1905000"/>
                <a:ext cx="1066800" cy="1066800"/>
                <a:chOff x="990600" y="1905000"/>
                <a:chExt cx="1066800" cy="1066800"/>
              </a:xfrm>
            </p:grpSpPr>
            <p:sp>
              <p:nvSpPr>
                <p:cNvPr id="66" name="&quot;No&quot; Symbol 65"/>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Oval 66"/>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rapezoid 15"/>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65"/>
            <p:cNvGrpSpPr/>
            <p:nvPr/>
          </p:nvGrpSpPr>
          <p:grpSpPr>
            <a:xfrm rot="10800000" flipH="1" flipV="1">
              <a:off x="2235200" y="6029036"/>
              <a:ext cx="990600" cy="158496"/>
              <a:chOff x="1447800" y="2040716"/>
              <a:chExt cx="3102900" cy="387950"/>
            </a:xfrm>
          </p:grpSpPr>
          <p:sp>
            <p:nvSpPr>
              <p:cNvPr id="58" name="Diagonal Stripe 57"/>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iagonal Stripe 58"/>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iagonal Stripe 59"/>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iagonal Stripe 60"/>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iagonal Stripe 61"/>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08"/>
            <p:cNvGrpSpPr/>
            <p:nvPr/>
          </p:nvGrpSpPr>
          <p:grpSpPr>
            <a:xfrm>
              <a:off x="2209800" y="6172199"/>
              <a:ext cx="1087582" cy="152401"/>
              <a:chOff x="1295400" y="2819400"/>
              <a:chExt cx="1327484" cy="304800"/>
            </a:xfrm>
          </p:grpSpPr>
          <p:grpSp>
            <p:nvGrpSpPr>
              <p:cNvPr id="29" name="Group 86"/>
              <p:cNvGrpSpPr/>
              <p:nvPr/>
            </p:nvGrpSpPr>
            <p:grpSpPr>
              <a:xfrm>
                <a:off x="1295400" y="2819400"/>
                <a:ext cx="914400" cy="304800"/>
                <a:chOff x="838200" y="2193636"/>
                <a:chExt cx="2895600" cy="946728"/>
              </a:xfrm>
            </p:grpSpPr>
            <p:grpSp>
              <p:nvGrpSpPr>
                <p:cNvPr id="38" name="Group 69"/>
                <p:cNvGrpSpPr/>
                <p:nvPr/>
              </p:nvGrpSpPr>
              <p:grpSpPr>
                <a:xfrm>
                  <a:off x="838200" y="2193636"/>
                  <a:ext cx="381000" cy="930564"/>
                  <a:chOff x="838200" y="2193636"/>
                  <a:chExt cx="381000" cy="930564"/>
                </a:xfrm>
              </p:grpSpPr>
              <p:sp>
                <p:nvSpPr>
                  <p:cNvPr id="55" name="Isosceles Triangle 5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70"/>
                <p:cNvGrpSpPr/>
                <p:nvPr/>
              </p:nvGrpSpPr>
              <p:grpSpPr>
                <a:xfrm>
                  <a:off x="2133600" y="2209800"/>
                  <a:ext cx="381000" cy="930564"/>
                  <a:chOff x="838200" y="2193636"/>
                  <a:chExt cx="381000" cy="930564"/>
                </a:xfrm>
              </p:grpSpPr>
              <p:sp>
                <p:nvSpPr>
                  <p:cNvPr id="52" name="Isosceles Triangle 51"/>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74"/>
                <p:cNvGrpSpPr/>
                <p:nvPr/>
              </p:nvGrpSpPr>
              <p:grpSpPr>
                <a:xfrm>
                  <a:off x="1524000" y="2209800"/>
                  <a:ext cx="381000" cy="930564"/>
                  <a:chOff x="838200" y="2193636"/>
                  <a:chExt cx="381000" cy="930564"/>
                </a:xfrm>
              </p:grpSpPr>
              <p:sp>
                <p:nvSpPr>
                  <p:cNvPr id="49" name="Isosceles Triangle 48"/>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78"/>
                <p:cNvGrpSpPr/>
                <p:nvPr/>
              </p:nvGrpSpPr>
              <p:grpSpPr>
                <a:xfrm>
                  <a:off x="2667000" y="2209800"/>
                  <a:ext cx="381000" cy="930564"/>
                  <a:chOff x="838200" y="2193636"/>
                  <a:chExt cx="381000" cy="930564"/>
                </a:xfrm>
              </p:grpSpPr>
              <p:sp>
                <p:nvSpPr>
                  <p:cNvPr id="46" name="Isosceles Triangle 4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82"/>
                <p:cNvGrpSpPr/>
                <p:nvPr/>
              </p:nvGrpSpPr>
              <p:grpSpPr>
                <a:xfrm>
                  <a:off x="3352800" y="2209800"/>
                  <a:ext cx="381000" cy="930564"/>
                  <a:chOff x="838200" y="2193636"/>
                  <a:chExt cx="381000" cy="930564"/>
                </a:xfrm>
              </p:grpSpPr>
              <p:sp>
                <p:nvSpPr>
                  <p:cNvPr id="43" name="Isosceles Triangle 4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69"/>
              <p:cNvGrpSpPr/>
              <p:nvPr/>
            </p:nvGrpSpPr>
            <p:grpSpPr>
              <a:xfrm>
                <a:off x="2286000" y="2819400"/>
                <a:ext cx="120316" cy="299596"/>
                <a:chOff x="838200" y="2193636"/>
                <a:chExt cx="381000" cy="930564"/>
              </a:xfrm>
            </p:grpSpPr>
            <p:sp>
              <p:nvSpPr>
                <p:cNvPr id="35" name="Isosceles Triangle 3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74"/>
              <p:cNvGrpSpPr/>
              <p:nvPr/>
            </p:nvGrpSpPr>
            <p:grpSpPr>
              <a:xfrm>
                <a:off x="2502568" y="2824604"/>
                <a:ext cx="120316" cy="299596"/>
                <a:chOff x="838200" y="2193636"/>
                <a:chExt cx="381000" cy="930564"/>
              </a:xfrm>
            </p:grpSpPr>
            <p:sp>
              <p:nvSpPr>
                <p:cNvPr id="32" name="Isosceles Triangle 31"/>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Oval 18"/>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10"/>
            <p:cNvGrpSpPr/>
            <p:nvPr/>
          </p:nvGrpSpPr>
          <p:grpSpPr>
            <a:xfrm>
              <a:off x="2362200" y="3505200"/>
              <a:ext cx="762000" cy="228600"/>
              <a:chOff x="1600200" y="1219200"/>
              <a:chExt cx="838200" cy="228600"/>
            </a:xfrm>
          </p:grpSpPr>
          <p:sp>
            <p:nvSpPr>
              <p:cNvPr id="27"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uble Wave 27"/>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7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BE033E-E9DC-4C60-B5B0-B5568250B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7" name="Rectangle 6"/>
          <p:cNvSpPr/>
          <p:nvPr/>
        </p:nvSpPr>
        <p:spPr>
          <a:xfrm>
            <a:off x="2810435" y="335845"/>
            <a:ext cx="8323729" cy="6186309"/>
          </a:xfrm>
          <a:prstGeom prst="rect">
            <a:avLst/>
          </a:prstGeom>
        </p:spPr>
        <p:txBody>
          <a:bodyPr wrap="square">
            <a:spAutoFit/>
          </a:bodyPr>
          <a:lstStyle/>
          <a:p>
            <a:r>
              <a:rPr lang="en-US" sz="3600" dirty="0">
                <a:solidFill>
                  <a:srgbClr val="FFFF00"/>
                </a:solidFill>
              </a:rPr>
              <a:t>Why do prophets and priesthood leaders encourage us so diligently to repent?</a:t>
            </a:r>
          </a:p>
          <a:p>
            <a:endParaRPr lang="en-US" sz="3600" dirty="0">
              <a:solidFill>
                <a:srgbClr val="FFFF00"/>
              </a:solidFill>
            </a:endParaRPr>
          </a:p>
          <a:p>
            <a:endParaRPr lang="en-US" sz="3600" dirty="0">
              <a:solidFill>
                <a:srgbClr val="FFFF00"/>
              </a:solidFill>
            </a:endParaRPr>
          </a:p>
          <a:p>
            <a:r>
              <a:rPr lang="en-US" sz="3600" dirty="0">
                <a:solidFill>
                  <a:srgbClr val="FFFF00"/>
                </a:solidFill>
              </a:rPr>
              <a:t>How does the hope of the Lord’s embrace help you to repent?</a:t>
            </a:r>
          </a:p>
          <a:p>
            <a:r>
              <a:rPr lang="en-US" sz="3600" dirty="0">
                <a:solidFill>
                  <a:srgbClr val="FFFF00"/>
                </a:solidFill>
              </a:rPr>
              <a:t> (See Mormon 6:17.)</a:t>
            </a:r>
          </a:p>
          <a:p>
            <a:endParaRPr lang="en-US" sz="3600" dirty="0">
              <a:solidFill>
                <a:srgbClr val="FFFF00"/>
              </a:solidFill>
            </a:endParaRPr>
          </a:p>
          <a:p>
            <a:endParaRPr lang="en-US" sz="3600" dirty="0">
              <a:solidFill>
                <a:srgbClr val="FFFF00"/>
              </a:solidFill>
            </a:endParaRPr>
          </a:p>
          <a:p>
            <a:r>
              <a:rPr lang="en-US" sz="3600" dirty="0">
                <a:solidFill>
                  <a:srgbClr val="FFFF00"/>
                </a:solidFill>
              </a:rPr>
              <a:t>In what ways do you feel the Lord wants you to improve right now?</a:t>
            </a:r>
          </a:p>
        </p:txBody>
      </p:sp>
      <p:pic>
        <p:nvPicPr>
          <p:cNvPr id="5" name="Picture 2" descr="http://www.uni.edu/becker/anImated%20question%20mark%20.gif">
            <a:extLst>
              <a:ext uri="{FF2B5EF4-FFF2-40B4-BE49-F238E27FC236}">
                <a16:creationId xmlns:a16="http://schemas.microsoft.com/office/drawing/2014/main" id="{B8D48317-CC3C-4499-8380-8D702D63D53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962" y="1552673"/>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6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C43220B-105C-456A-94F2-83644E7A0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3" name="TextBox 2"/>
          <p:cNvSpPr txBox="1"/>
          <p:nvPr/>
        </p:nvSpPr>
        <p:spPr>
          <a:xfrm>
            <a:off x="210671" y="40341"/>
            <a:ext cx="899160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In The Hands of God (1:59)</a:t>
            </a:r>
          </a:p>
          <a:p>
            <a:r>
              <a:rPr lang="en-US" dirty="0">
                <a:solidFill>
                  <a:schemeClr val="bg1"/>
                </a:solidFill>
              </a:rPr>
              <a:t>Oh ye Fair Ones (5:21)</a:t>
            </a:r>
          </a:p>
          <a:p>
            <a:endParaRPr lang="en-US" dirty="0">
              <a:solidFill>
                <a:schemeClr val="bg1"/>
              </a:solidFill>
            </a:endParaRPr>
          </a:p>
          <a:p>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 pgs. 229,230</a:t>
            </a:r>
          </a:p>
          <a:p>
            <a:endParaRPr lang="en-US" dirty="0">
              <a:solidFill>
                <a:schemeClr val="bg1"/>
              </a:solidFill>
            </a:endParaRPr>
          </a:p>
          <a:p>
            <a:r>
              <a:rPr lang="en-US" dirty="0">
                <a:solidFill>
                  <a:schemeClr val="bg1"/>
                </a:solidFill>
              </a:rPr>
              <a:t>Elder Kent F. Richards (“The Atonement Covers All Pain,”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2011, 16).</a:t>
            </a:r>
          </a:p>
          <a:p>
            <a:endParaRPr lang="en-US" dirty="0">
              <a:solidFill>
                <a:schemeClr val="bg1"/>
              </a:solidFill>
            </a:endParaRPr>
          </a:p>
          <a:p>
            <a:r>
              <a:rPr lang="en-US" dirty="0">
                <a:solidFill>
                  <a:schemeClr val="bg1"/>
                </a:solidFill>
              </a:rPr>
              <a:t>Elder Russell M. Nelson (“The Atonement,” </a:t>
            </a:r>
            <a:r>
              <a:rPr lang="en-US" i="1" dirty="0">
                <a:solidFill>
                  <a:schemeClr val="bg1"/>
                </a:solidFill>
              </a:rPr>
              <a:t>Ensign,</a:t>
            </a:r>
            <a:r>
              <a:rPr lang="en-US" dirty="0">
                <a:solidFill>
                  <a:schemeClr val="bg1"/>
                </a:solidFill>
              </a:rPr>
              <a:t> Nov. 1996, 34).</a:t>
            </a:r>
          </a:p>
          <a:p>
            <a:endParaRPr lang="en-US" dirty="0">
              <a:solidFill>
                <a:schemeClr val="bg1"/>
              </a:solidFill>
            </a:endParaRPr>
          </a:p>
          <a:p>
            <a:r>
              <a:rPr lang="en-US" dirty="0">
                <a:solidFill>
                  <a:schemeClr val="bg1"/>
                </a:solidFill>
              </a:rPr>
              <a:t>President Harold B. Lee CR, April 1956 pg. 108</a:t>
            </a:r>
          </a:p>
          <a:p>
            <a:endParaRPr lang="en-US" dirty="0">
              <a:solidFill>
                <a:schemeClr val="bg1"/>
              </a:solidFill>
            </a:endParaRPr>
          </a:p>
          <a:p>
            <a:r>
              <a:rPr lang="en-US" dirty="0">
                <a:solidFill>
                  <a:schemeClr val="bg1"/>
                </a:solidFill>
              </a:rPr>
              <a:t>Mark E. Peterson </a:t>
            </a:r>
            <a:r>
              <a:rPr lang="en-US" i="1" dirty="0">
                <a:solidFill>
                  <a:schemeClr val="bg1"/>
                </a:solidFill>
              </a:rPr>
              <a:t>The Last Words of Moroni </a:t>
            </a:r>
            <a:r>
              <a:rPr lang="en-US" dirty="0">
                <a:solidFill>
                  <a:schemeClr val="bg1"/>
                </a:solidFill>
              </a:rPr>
              <a:t>Conf Report October 1978</a:t>
            </a:r>
          </a:p>
          <a:p>
            <a:endParaRPr lang="en-US" dirty="0">
              <a:solidFill>
                <a:schemeClr val="bg1"/>
              </a:solidFill>
            </a:endParaRPr>
          </a:p>
          <a:p>
            <a:r>
              <a:rPr lang="en-US" dirty="0">
                <a:solidFill>
                  <a:schemeClr val="bg1"/>
                </a:solidFill>
              </a:rPr>
              <a:t>Joseph Fielding Smith </a:t>
            </a:r>
            <a:r>
              <a:rPr lang="en-US" i="1" dirty="0">
                <a:solidFill>
                  <a:schemeClr val="bg1"/>
                </a:solidFill>
              </a:rPr>
              <a:t>Doctrines of Salvation</a:t>
            </a:r>
            <a:r>
              <a:rPr lang="en-US" dirty="0">
                <a:solidFill>
                  <a:schemeClr val="bg1"/>
                </a:solidFill>
              </a:rPr>
              <a:t> 3:233-34</a:t>
            </a:r>
          </a:p>
          <a:p>
            <a:endParaRPr lang="en-US" dirty="0">
              <a:solidFill>
                <a:schemeClr val="bg1"/>
              </a:solidFill>
            </a:endParaRPr>
          </a:p>
          <a:p>
            <a:r>
              <a:rPr lang="en-US" dirty="0">
                <a:solidFill>
                  <a:schemeClr val="bg1"/>
                </a:solidFill>
              </a:rPr>
              <a:t>President James E. Faust (“The Atonement: Our Greatest Hope,” </a:t>
            </a:r>
            <a:r>
              <a:rPr lang="en-US" i="1" dirty="0">
                <a:solidFill>
                  <a:schemeClr val="bg1"/>
                </a:solidFill>
              </a:rPr>
              <a:t>Ensign,</a:t>
            </a:r>
            <a:r>
              <a:rPr lang="en-US" dirty="0">
                <a:solidFill>
                  <a:schemeClr val="bg1"/>
                </a:solidFill>
              </a:rPr>
              <a:t> Nov. 2001, 20).</a:t>
            </a:r>
          </a:p>
          <a:p>
            <a:endParaRPr lang="en-US" dirty="0">
              <a:solidFill>
                <a:schemeClr val="bg1"/>
              </a:solidFill>
            </a:endParaRPr>
          </a:p>
        </p:txBody>
      </p:sp>
      <p:grpSp>
        <p:nvGrpSpPr>
          <p:cNvPr id="6" name="Group 5"/>
          <p:cNvGrpSpPr/>
          <p:nvPr/>
        </p:nvGrpSpPr>
        <p:grpSpPr>
          <a:xfrm>
            <a:off x="2989729" y="336129"/>
            <a:ext cx="681318" cy="849219"/>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2"/>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33"/>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ooter Placeholder 14">
            <a:extLst>
              <a:ext uri="{FF2B5EF4-FFF2-40B4-BE49-F238E27FC236}">
                <a16:creationId xmlns:a16="http://schemas.microsoft.com/office/drawing/2014/main" id="{1437BCE5-A8D4-4826-94F9-73F8959545C9}"/>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276692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1400" y="0"/>
            <a:ext cx="2514600" cy="3970318"/>
          </a:xfrm>
          <a:prstGeom prst="rect">
            <a:avLst/>
          </a:prstGeom>
          <a:noFill/>
          <a:ln>
            <a:solidFill>
              <a:schemeClr val="tx1"/>
            </a:solidFill>
          </a:ln>
        </p:spPr>
        <p:txBody>
          <a:bodyPr wrap="square" rtlCol="0">
            <a:spAutoFit/>
          </a:bodyPr>
          <a:lstStyle/>
          <a:p>
            <a:r>
              <a:rPr lang="en-US" sz="1200" b="1" dirty="0"/>
              <a:t>Further information on Hill Cumorah by Joseph Fielding Smith:</a:t>
            </a:r>
          </a:p>
          <a:p>
            <a:r>
              <a:rPr lang="en-US" sz="1200" dirty="0"/>
              <a:t>“Further, the fact that all of his associates from the beginning down have spoken of it as the identical hill where Mormon and Moroni hid the records, must carry some weight. It is difficult for a reasonable person to believe that such men as Oliver </a:t>
            </a:r>
            <a:r>
              <a:rPr lang="en-US" sz="1200" dirty="0" err="1"/>
              <a:t>Cowdery</a:t>
            </a:r>
            <a:r>
              <a:rPr lang="en-US" sz="1200" dirty="0"/>
              <a:t>, Brigham Young, Parley P. Pratt, Orson Pratt, David </a:t>
            </a:r>
            <a:r>
              <a:rPr lang="en-US" sz="1200" dirty="0" err="1"/>
              <a:t>Whitmer</a:t>
            </a:r>
            <a:r>
              <a:rPr lang="en-US" sz="1200" dirty="0"/>
              <a:t>, and many others, could speak frequently of the spot where the prophet Joseph Smith obtained the plates as the Hill Cumorah, and not be corrected by the Prophet, if that were not the fact. That they did speak of this hill in the days of the Prophet in this definite manner is an established record of history.” </a:t>
            </a:r>
            <a:r>
              <a:rPr lang="en-US" sz="1200" i="1" dirty="0"/>
              <a:t>Doctrines of Salvation </a:t>
            </a:r>
            <a:r>
              <a:rPr lang="en-US" sz="1200" dirty="0"/>
              <a:t>3:233-34</a:t>
            </a:r>
          </a:p>
        </p:txBody>
      </p:sp>
      <p:grpSp>
        <p:nvGrpSpPr>
          <p:cNvPr id="2" name="Group 1">
            <a:extLst>
              <a:ext uri="{FF2B5EF4-FFF2-40B4-BE49-F238E27FC236}">
                <a16:creationId xmlns:a16="http://schemas.microsoft.com/office/drawing/2014/main" id="{15F7BF12-0E68-4FB7-9B70-ACB59F167636}"/>
              </a:ext>
            </a:extLst>
          </p:cNvPr>
          <p:cNvGrpSpPr/>
          <p:nvPr/>
        </p:nvGrpSpPr>
        <p:grpSpPr>
          <a:xfrm>
            <a:off x="0" y="13447"/>
            <a:ext cx="4648200" cy="6400800"/>
            <a:chOff x="1752600" y="0"/>
            <a:chExt cx="4648200" cy="6400800"/>
          </a:xfrm>
        </p:grpSpPr>
        <p:sp>
          <p:nvSpPr>
            <p:cNvPr id="27649" name="Rectangle 1"/>
            <p:cNvSpPr>
              <a:spLocks noChangeArrowheads="1"/>
            </p:cNvSpPr>
            <p:nvPr/>
          </p:nvSpPr>
          <p:spPr bwMode="auto">
            <a:xfrm>
              <a:off x="1828800" y="1"/>
              <a:ext cx="4572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30175" fontAlgn="base">
                <a:spcBef>
                  <a:spcPct val="0"/>
                </a:spcBef>
                <a:spcAft>
                  <a:spcPct val="0"/>
                </a:spcAft>
              </a:pPr>
              <a:r>
                <a:rPr lang="en-US" sz="1200" b="1" dirty="0">
                  <a:solidFill>
                    <a:srgbClr val="342E2C"/>
                  </a:solidFill>
                  <a:latin typeface="Times New Roman" pitchFamily="18" charset="0"/>
                  <a:ea typeface="Times New Roman" pitchFamily="18" charset="0"/>
                  <a:cs typeface="Times New Roman" pitchFamily="18" charset="0"/>
                </a:rPr>
                <a:t>Hugh </a:t>
              </a:r>
              <a:r>
                <a:rPr lang="en-US" sz="1200" b="1" dirty="0" err="1">
                  <a:solidFill>
                    <a:srgbClr val="342E2C"/>
                  </a:solidFill>
                  <a:latin typeface="Times New Roman" pitchFamily="18" charset="0"/>
                  <a:ea typeface="Times New Roman" pitchFamily="18" charset="0"/>
                  <a:cs typeface="Times New Roman" pitchFamily="18" charset="0"/>
                </a:rPr>
                <a:t>Nibley</a:t>
              </a:r>
              <a:r>
                <a:rPr lang="en-US" sz="1200" b="1" dirty="0">
                  <a:solidFill>
                    <a:srgbClr val="342E2C"/>
                  </a:solidFill>
                  <a:latin typeface="Times New Roman" pitchFamily="18" charset="0"/>
                  <a:ea typeface="Times New Roman" pitchFamily="18" charset="0"/>
                  <a:cs typeface="Times New Roman" pitchFamily="18" charset="0"/>
                </a:rPr>
                <a:t> adds an important insight about </a:t>
              </a:r>
              <a:br>
                <a:rPr lang="en-US" sz="1200" b="1" dirty="0">
                  <a:solidFill>
                    <a:srgbClr val="342E2C"/>
                  </a:solidFill>
                  <a:latin typeface="Times New Roman" pitchFamily="18" charset="0"/>
                  <a:ea typeface="Times New Roman" pitchFamily="18" charset="0"/>
                  <a:cs typeface="Times New Roman" pitchFamily="18" charset="0"/>
                </a:rPr>
              </a:br>
              <a:r>
                <a:rPr lang="en-US" sz="1200" b="1" dirty="0">
                  <a:solidFill>
                    <a:srgbClr val="342E2C"/>
                  </a:solidFill>
                  <a:latin typeface="Times New Roman" pitchFamily="18" charset="0"/>
                  <a:ea typeface="Times New Roman" pitchFamily="18" charset="0"/>
                  <a:cs typeface="Times New Roman" pitchFamily="18" charset="0"/>
                </a:rPr>
                <a:t>the Nephite society at this time. </a:t>
              </a:r>
            </a:p>
            <a:p>
              <a:pPr indent="130175" fontAlgn="base">
                <a:spcBef>
                  <a:spcPct val="0"/>
                </a:spcBef>
                <a:spcAft>
                  <a:spcPct val="0"/>
                </a:spcAft>
              </a:pPr>
              <a:endParaRPr lang="en-US" sz="1200" dirty="0">
                <a:latin typeface="Arial" pitchFamily="34" charset="0"/>
                <a:cs typeface="Arial" pitchFamily="34" charset="0"/>
              </a:endParaRPr>
            </a:p>
            <a:p>
              <a:r>
                <a:rPr lang="en-US" sz="1200" dirty="0">
                  <a:solidFill>
                    <a:srgbClr val="342E2C"/>
                  </a:solidFill>
                  <a:latin typeface="Times New Roman" pitchFamily="18" charset="0"/>
                  <a:ea typeface="Times New Roman" pitchFamily="18" charset="0"/>
                  <a:cs typeface="Times New Roman" pitchFamily="18" charset="0"/>
                </a:rPr>
                <a:t>"The Nephites foolishly took the offensive and </a:t>
              </a:r>
              <a:br>
                <a:rPr lang="en-US" sz="1200" dirty="0">
                  <a:solidFill>
                    <a:srgbClr val="342E2C"/>
                  </a:solidFill>
                  <a:latin typeface="Times New Roman" pitchFamily="18" charset="0"/>
                  <a:ea typeface="Times New Roman" pitchFamily="18" charset="0"/>
                  <a:cs typeface="Times New Roman" pitchFamily="18" charset="0"/>
                </a:rPr>
              </a:br>
              <a:r>
                <a:rPr lang="en-US" sz="1200" dirty="0">
                  <a:solidFill>
                    <a:srgbClr val="342E2C"/>
                  </a:solidFill>
                  <a:latin typeface="Times New Roman" pitchFamily="18" charset="0"/>
                  <a:ea typeface="Times New Roman" pitchFamily="18" charset="0"/>
                  <a:cs typeface="Times New Roman" pitchFamily="18" charset="0"/>
                </a:rPr>
                <a:t>as a result lost both the land and the city of </a:t>
              </a:r>
              <a:br>
                <a:rPr lang="en-US" sz="1200" dirty="0">
                  <a:solidFill>
                    <a:srgbClr val="342E2C"/>
                  </a:solidFill>
                  <a:latin typeface="Times New Roman" pitchFamily="18" charset="0"/>
                  <a:ea typeface="Times New Roman" pitchFamily="18" charset="0"/>
                  <a:cs typeface="Times New Roman" pitchFamily="18" charset="0"/>
                </a:rPr>
              </a:br>
              <a:r>
                <a:rPr lang="en-US" sz="1200" dirty="0">
                  <a:solidFill>
                    <a:srgbClr val="342E2C"/>
                  </a:solidFill>
                  <a:latin typeface="Times New Roman" pitchFamily="18" charset="0"/>
                  <a:ea typeface="Times New Roman" pitchFamily="18" charset="0"/>
                  <a:cs typeface="Times New Roman" pitchFamily="18" charset="0"/>
                </a:rPr>
                <a:t>Desolatio</a:t>
              </a:r>
              <a:r>
                <a:rPr lang="en-US" sz="1200" dirty="0">
                  <a:solidFill>
                    <a:srgbClr val="56524E"/>
                  </a:solidFill>
                  <a:latin typeface="Times New Roman" pitchFamily="18" charset="0"/>
                  <a:ea typeface="Times New Roman" pitchFamily="18" charset="0"/>
                  <a:cs typeface="Times New Roman" pitchFamily="18" charset="0"/>
                </a:rPr>
                <a:t>n</a:t>
              </a:r>
              <a:r>
                <a:rPr lang="en-US" sz="1200" dirty="0">
                  <a:solidFill>
                    <a:srgbClr val="342E2C"/>
                  </a:solidFill>
                  <a:latin typeface="Times New Roman" pitchFamily="18" charset="0"/>
                  <a:ea typeface="Times New Roman" pitchFamily="18" charset="0"/>
                  <a:cs typeface="Times New Roman" pitchFamily="18" charset="0"/>
                </a:rPr>
                <a:t>. 'And the remainder did flee and join </a:t>
              </a:r>
              <a:br>
                <a:rPr lang="en-US" sz="1200" dirty="0">
                  <a:solidFill>
                    <a:srgbClr val="342E2C"/>
                  </a:solidFill>
                  <a:latin typeface="Times New Roman" pitchFamily="18" charset="0"/>
                  <a:ea typeface="Times New Roman" pitchFamily="18" charset="0"/>
                  <a:cs typeface="Times New Roman" pitchFamily="18" charset="0"/>
                </a:rPr>
              </a:br>
              <a:r>
                <a:rPr lang="en-US" sz="1200" dirty="0">
                  <a:solidFill>
                    <a:srgbClr val="342E2C"/>
                  </a:solidFill>
                  <a:latin typeface="Times New Roman" pitchFamily="18" charset="0"/>
                  <a:ea typeface="Times New Roman" pitchFamily="18" charset="0"/>
                  <a:cs typeface="Times New Roman" pitchFamily="18" charset="0"/>
                </a:rPr>
                <a:t>the inhabitants of the city of </a:t>
              </a:r>
              <a:r>
                <a:rPr lang="en-US" sz="1200" dirty="0" err="1">
                  <a:solidFill>
                    <a:srgbClr val="342E2C"/>
                  </a:solidFill>
                  <a:latin typeface="Times New Roman" pitchFamily="18" charset="0"/>
                  <a:ea typeface="Times New Roman" pitchFamily="18" charset="0"/>
                  <a:cs typeface="Times New Roman" pitchFamily="18" charset="0"/>
                </a:rPr>
                <a:t>Teancum</a:t>
              </a:r>
              <a:r>
                <a:rPr lang="en-US" sz="1200" dirty="0">
                  <a:solidFill>
                    <a:srgbClr val="342E2C"/>
                  </a:solidFill>
                  <a:latin typeface="Times New Roman" pitchFamily="18" charset="0"/>
                  <a:ea typeface="Times New Roman" pitchFamily="18" charset="0"/>
                  <a:cs typeface="Times New Roman" pitchFamily="18" charset="0"/>
                </a:rPr>
                <a:t> .</a:t>
              </a:r>
              <a:r>
                <a:rPr lang="en-US" sz="1200" dirty="0">
                  <a:solidFill>
                    <a:srgbClr val="56524E"/>
                  </a:solidFill>
                  <a:latin typeface="Times New Roman" pitchFamily="18" charset="0"/>
                  <a:ea typeface="Times New Roman" pitchFamily="18" charset="0"/>
                  <a:cs typeface="Times New Roman" pitchFamily="18" charset="0"/>
                </a:rPr>
                <a:t>.</a:t>
              </a:r>
              <a:r>
                <a:rPr lang="en-US" sz="1200" dirty="0">
                  <a:solidFill>
                    <a:srgbClr val="342E2C"/>
                  </a:solidFill>
                  <a:latin typeface="Times New Roman" pitchFamily="18" charset="0"/>
                  <a:ea typeface="Times New Roman" pitchFamily="18" charset="0"/>
                  <a:cs typeface="Times New Roman" pitchFamily="18" charset="0"/>
                </a:rPr>
                <a:t>.</a:t>
              </a:r>
              <a:r>
                <a:rPr lang="en-US" sz="1200" dirty="0">
                  <a:solidFill>
                    <a:srgbClr val="56524E"/>
                  </a:solidFill>
                  <a:latin typeface="Times New Roman" pitchFamily="18" charset="0"/>
                  <a:ea typeface="Times New Roman" pitchFamily="18" charset="0"/>
                  <a:cs typeface="Times New Roman" pitchFamily="18" charset="0"/>
                </a:rPr>
                <a:t>. </a:t>
              </a:r>
              <a:r>
                <a:rPr lang="en-US" sz="1200" dirty="0">
                  <a:solidFill>
                    <a:srgbClr val="342E2C"/>
                  </a:solidFill>
                  <a:latin typeface="Times New Roman" pitchFamily="18" charset="0"/>
                  <a:ea typeface="Times New Roman" pitchFamily="18" charset="0"/>
                  <a:cs typeface="Times New Roman" pitchFamily="18" charset="0"/>
                </a:rPr>
                <a:t>' </a:t>
              </a:r>
            </a:p>
            <a:p>
              <a:r>
                <a:rPr lang="en-US" sz="1200" dirty="0"/>
                <a:t>(</a:t>
              </a:r>
              <a:r>
                <a:rPr lang="en-US" sz="1200" dirty="0" err="1"/>
                <a:t>Morm</a:t>
              </a:r>
              <a:r>
                <a:rPr lang="en-US" sz="1200" dirty="0"/>
                <a:t>. 4:3) This makes it clear that we are still </a:t>
              </a:r>
              <a:br>
                <a:rPr lang="en-US" sz="1200" dirty="0"/>
              </a:br>
              <a:r>
                <a:rPr lang="en-US" sz="1200" dirty="0"/>
                <a:t>reading only of Mormon's band of Nephites, and </a:t>
              </a:r>
              <a:br>
                <a:rPr lang="en-US" sz="1200" dirty="0"/>
              </a:br>
              <a:r>
                <a:rPr lang="en-US" sz="1200" dirty="0"/>
                <a:t>not a history of the whole nation, for the people </a:t>
              </a:r>
              <a:br>
                <a:rPr lang="en-US" sz="1200" dirty="0"/>
              </a:br>
              <a:r>
                <a:rPr lang="en-US" sz="1200" dirty="0"/>
                <a:t>of </a:t>
              </a:r>
              <a:r>
                <a:rPr lang="en-US" sz="1200" dirty="0" err="1"/>
                <a:t>Teancum</a:t>
              </a:r>
              <a:r>
                <a:rPr lang="en-US" sz="1200" dirty="0"/>
                <a:t>, which was' ... in the borders by the </a:t>
              </a:r>
              <a:br>
                <a:rPr lang="en-US" sz="1200" dirty="0"/>
              </a:br>
              <a:r>
                <a:rPr lang="en-US" sz="1200" dirty="0"/>
                <a:t>seashore ... near the city Desolation' (</a:t>
              </a:r>
              <a:r>
                <a:rPr lang="en-US" sz="1200" dirty="0" err="1"/>
                <a:t>Morm</a:t>
              </a:r>
              <a:r>
                <a:rPr lang="en-US" sz="1200" dirty="0"/>
                <a:t>. 4:3) </a:t>
              </a:r>
              <a:br>
                <a:rPr lang="en-US" sz="1200" dirty="0"/>
              </a:br>
              <a:r>
                <a:rPr lang="en-US" sz="1200" dirty="0"/>
                <a:t>had up to then taken no part in the fighting. It </a:t>
              </a:r>
              <a:br>
                <a:rPr lang="en-US" sz="1200" dirty="0"/>
              </a:br>
              <a:r>
                <a:rPr lang="en-US" sz="1200" dirty="0"/>
                <a:t>must always be borne in mind that by this time </a:t>
              </a:r>
              <a:br>
                <a:rPr lang="en-US" sz="1200" dirty="0"/>
              </a:br>
              <a:r>
                <a:rPr lang="en-US" sz="1200" dirty="0"/>
                <a:t>the Nephite people had become broken up into </a:t>
              </a:r>
              <a:br>
                <a:rPr lang="en-US" sz="1200" dirty="0"/>
              </a:br>
              <a:r>
                <a:rPr lang="en-US" sz="1200" dirty="0"/>
                <a:t>'tribes,' each living by itself and following its own </a:t>
              </a:r>
              <a:br>
                <a:rPr lang="en-US" sz="1200" dirty="0"/>
              </a:br>
              <a:r>
                <a:rPr lang="en-US" sz="1200" dirty="0"/>
                <a:t>tribal laws. (Hel. 7:2-4,11.) So what Mormon </a:t>
              </a:r>
              <a:br>
                <a:rPr lang="en-US" sz="1200" dirty="0"/>
              </a:br>
              <a:r>
                <a:rPr lang="en-US" sz="1200" dirty="0"/>
                <a:t>gives us is only a sampling of the sort of thing </a:t>
              </a:r>
              <a:br>
                <a:rPr lang="en-US" sz="1200" dirty="0"/>
              </a:br>
              <a:r>
                <a:rPr lang="en-US" sz="1200" dirty="0"/>
                <a:t>that was going on. </a:t>
              </a:r>
            </a:p>
            <a:p>
              <a:r>
                <a:rPr lang="en-US" sz="1200" dirty="0"/>
                <a:t>" ... Here you have a clear picture of Nephite </a:t>
              </a:r>
              <a:br>
                <a:rPr lang="en-US" sz="1200" dirty="0"/>
              </a:br>
              <a:r>
                <a:rPr lang="en-US" sz="1200" dirty="0"/>
                <a:t>society. Separate 'lands' living their own lives, </a:t>
              </a:r>
              <a:br>
                <a:rPr lang="en-US" sz="1200" dirty="0"/>
              </a:br>
              <a:r>
                <a:rPr lang="en-US" sz="1200" dirty="0"/>
                <a:t>now in this last crisis terribly reluctant to move </a:t>
              </a:r>
              <a:br>
                <a:rPr lang="en-US" sz="1200" dirty="0"/>
              </a:br>
              <a:r>
                <a:rPr lang="en-US" sz="1200" dirty="0"/>
                <a:t>and join the swelling host in the retreat to the </a:t>
              </a:r>
              <a:br>
                <a:rPr lang="en-US" sz="1200" dirty="0"/>
              </a:br>
              <a:r>
                <a:rPr lang="en-US" sz="1200" dirty="0"/>
                <a:t>north. Those who refused to pull up stakes were </a:t>
              </a:r>
              <a:br>
                <a:rPr lang="en-US" sz="1200" dirty="0"/>
              </a:br>
              <a:r>
                <a:rPr lang="en-US" sz="1200" dirty="0"/>
                <a:t>one by one completely wiped out by the </a:t>
              </a:r>
              <a:br>
                <a:rPr lang="en-US" sz="1200" dirty="0"/>
              </a:br>
              <a:r>
                <a:rPr lang="en-US" sz="1200" dirty="0"/>
                <a:t>Lamanites. This was no planned migration but a </a:t>
              </a:r>
              <a:br>
                <a:rPr lang="en-US" sz="1200" dirty="0"/>
              </a:br>
              <a:r>
                <a:rPr lang="en-US" sz="1200" dirty="0"/>
                <a:t>forced evacuation, like dozens of such we read </a:t>
              </a:r>
              <a:br>
                <a:rPr lang="en-US" sz="1200" dirty="0"/>
              </a:br>
              <a:r>
                <a:rPr lang="en-US" sz="1200" dirty="0"/>
                <a:t>about in the grim and terrible times of the </a:t>
              </a:r>
              <a:br>
                <a:rPr lang="en-US" sz="1200" dirty="0"/>
              </a:br>
              <a:r>
                <a:rPr lang="en-US" sz="1200" dirty="0"/>
                <a:t>'Invasion of the Barbarians' that destroyed the </a:t>
              </a:r>
              <a:br>
                <a:rPr lang="en-US" sz="1200" dirty="0"/>
              </a:br>
              <a:r>
                <a:rPr lang="en-US" sz="1200" dirty="0"/>
                <a:t>classic civilizations of the Old World. In this case </a:t>
              </a:r>
              <a:br>
                <a:rPr lang="en-US" sz="1200" dirty="0"/>
              </a:br>
              <a:r>
                <a:rPr lang="en-US" sz="1200" dirty="0"/>
                <a:t>Mormon's people were only part of the general </a:t>
              </a:r>
              <a:br>
                <a:rPr lang="en-US" sz="1200" dirty="0"/>
              </a:br>
              <a:r>
                <a:rPr lang="en-US" sz="1200" dirty="0"/>
                <a:t>and gradual evacuation of the whole land." </a:t>
              </a:r>
              <a:r>
                <a:rPr lang="en-US" sz="1200" i="1" dirty="0"/>
                <a:t>(An </a:t>
              </a:r>
              <a:br>
                <a:rPr lang="en-US" sz="1200" i="1" dirty="0"/>
              </a:br>
              <a:r>
                <a:rPr lang="en-US" sz="1200" i="1" dirty="0"/>
                <a:t>Approach, </a:t>
              </a:r>
              <a:r>
                <a:rPr lang="en-US" sz="1200" dirty="0"/>
                <a:t>pp. 361-62.) </a:t>
              </a:r>
            </a:p>
            <a:p>
              <a:pPr indent="133350" eaLnBrk="0" fontAlgn="base" hangingPunct="0">
                <a:spcBef>
                  <a:spcPct val="0"/>
                </a:spcBef>
                <a:spcAft>
                  <a:spcPct val="0"/>
                </a:spcAft>
              </a:pPr>
              <a:endParaRPr lang="en-US" sz="1200" dirty="0">
                <a:latin typeface="Arial" pitchFamily="34" charset="0"/>
                <a:cs typeface="Arial" pitchFamily="34" charset="0"/>
              </a:endParaRPr>
            </a:p>
          </p:txBody>
        </p:sp>
        <p:sp>
          <p:nvSpPr>
            <p:cNvPr id="4" name="Rectangle 3"/>
            <p:cNvSpPr/>
            <p:nvPr/>
          </p:nvSpPr>
          <p:spPr>
            <a:xfrm>
              <a:off x="1752600" y="0"/>
              <a:ext cx="3581400" cy="640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0E246365-D018-4157-9B9C-280455B42007}"/>
              </a:ext>
            </a:extLst>
          </p:cNvPr>
          <p:cNvSpPr/>
          <p:nvPr/>
        </p:nvSpPr>
        <p:spPr>
          <a:xfrm>
            <a:off x="6096000" y="13447"/>
            <a:ext cx="3048000" cy="6186309"/>
          </a:xfrm>
          <a:prstGeom prst="rect">
            <a:avLst/>
          </a:prstGeom>
          <a:ln>
            <a:solidFill>
              <a:schemeClr val="tx1"/>
            </a:solidFill>
          </a:ln>
        </p:spPr>
        <p:txBody>
          <a:bodyPr wrap="square">
            <a:spAutoFit/>
          </a:bodyPr>
          <a:lstStyle/>
          <a:p>
            <a:pPr indent="136525" fontAlgn="base">
              <a:spcBef>
                <a:spcPct val="0"/>
              </a:spcBef>
              <a:spcAft>
                <a:spcPct val="0"/>
              </a:spcAft>
            </a:pPr>
            <a:r>
              <a:rPr lang="en-US" sz="1200" b="1" dirty="0">
                <a:solidFill>
                  <a:srgbClr val="2F2926"/>
                </a:solidFill>
                <a:ea typeface="Times New Roman" pitchFamily="18" charset="0"/>
                <a:cs typeface="Arial" pitchFamily="34" charset="0"/>
              </a:rPr>
              <a:t>Mormon 6:7-11. How </a:t>
            </a:r>
            <a:br>
              <a:rPr lang="en-US" sz="1200" b="1" dirty="0">
                <a:solidFill>
                  <a:srgbClr val="2F2926"/>
                </a:solidFill>
                <a:ea typeface="Times New Roman" pitchFamily="18" charset="0"/>
                <a:cs typeface="Arial" pitchFamily="34" charset="0"/>
              </a:rPr>
            </a:br>
            <a:r>
              <a:rPr lang="en-US" sz="1200" b="1" dirty="0">
                <a:solidFill>
                  <a:srgbClr val="2F2926"/>
                </a:solidFill>
                <a:ea typeface="Times New Roman" pitchFamily="18" charset="0"/>
                <a:cs typeface="Arial" pitchFamily="34" charset="0"/>
              </a:rPr>
              <a:t>Long Did the Battle of the Hil</a:t>
            </a:r>
            <a:r>
              <a:rPr lang="en-US" sz="1200" b="1" dirty="0">
                <a:solidFill>
                  <a:srgbClr val="5C5853"/>
                </a:solidFill>
                <a:ea typeface="Times New Roman" pitchFamily="18" charset="0"/>
                <a:cs typeface="Arial" pitchFamily="34" charset="0"/>
              </a:rPr>
              <a:t>l </a:t>
            </a:r>
            <a:br>
              <a:rPr lang="en-US" sz="1200" b="1" dirty="0">
                <a:solidFill>
                  <a:srgbClr val="5C5853"/>
                </a:solidFill>
                <a:ea typeface="Times New Roman" pitchFamily="18" charset="0"/>
                <a:cs typeface="Arial" pitchFamily="34" charset="0"/>
              </a:rPr>
            </a:br>
            <a:r>
              <a:rPr lang="en-US" sz="1200" b="1" dirty="0">
                <a:solidFill>
                  <a:srgbClr val="2F2926"/>
                </a:solidFill>
                <a:ea typeface="Times New Roman" pitchFamily="18" charset="0"/>
                <a:cs typeface="Arial" pitchFamily="34" charset="0"/>
              </a:rPr>
              <a:t>Cumorah Last? </a:t>
            </a:r>
            <a:endParaRPr lang="en-US" sz="1200" b="1" dirty="0">
              <a:cs typeface="Arial" pitchFamily="34" charset="0"/>
            </a:endParaRPr>
          </a:p>
          <a:p>
            <a:pPr indent="136525" eaLnBrk="0" fontAlgn="base" hangingPunct="0">
              <a:spcBef>
                <a:spcPct val="0"/>
              </a:spcBef>
              <a:spcAft>
                <a:spcPct val="0"/>
              </a:spcAft>
            </a:pPr>
            <a:r>
              <a:rPr lang="en-US" sz="1200" dirty="0">
                <a:solidFill>
                  <a:srgbClr val="2F2926"/>
                </a:solidFill>
                <a:ea typeface="Times New Roman" pitchFamily="18" charset="0"/>
                <a:cs typeface="Arial" pitchFamily="34" charset="0"/>
              </a:rPr>
              <a:t>"The Book of Mormon is not absolutely clear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on this point. It states that the battle of Cumorah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started when 'three hundred and eighty and four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years had passed away,' that is, A.D</a:t>
            </a:r>
            <a:r>
              <a:rPr lang="en-US" sz="1200" dirty="0">
                <a:solidFill>
                  <a:srgbClr val="5C5853"/>
                </a:solidFill>
                <a:ea typeface="Times New Roman" pitchFamily="18" charset="0"/>
                <a:cs typeface="Arial" pitchFamily="34" charset="0"/>
              </a:rPr>
              <a:t>. </a:t>
            </a:r>
            <a:r>
              <a:rPr lang="en-US" sz="1200" dirty="0">
                <a:solidFill>
                  <a:srgbClr val="2F2926"/>
                </a:solidFill>
                <a:ea typeface="Times New Roman" pitchFamily="18" charset="0"/>
                <a:cs typeface="Arial" pitchFamily="34" charset="0"/>
              </a:rPr>
              <a:t>385.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(Mormon 6:5.) After the battle was completed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and the Lamanites had killed most of the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Nephites</a:t>
            </a:r>
            <a:r>
              <a:rPr lang="en-US" sz="1200" dirty="0">
                <a:solidFill>
                  <a:srgbClr val="0C0A06"/>
                </a:solidFill>
                <a:ea typeface="Times New Roman" pitchFamily="18" charset="0"/>
                <a:cs typeface="Arial" pitchFamily="34" charset="0"/>
              </a:rPr>
              <a:t>, </a:t>
            </a:r>
            <a:r>
              <a:rPr lang="en-US" sz="1200" dirty="0">
                <a:solidFill>
                  <a:srgbClr val="2F2926"/>
                </a:solidFill>
                <a:ea typeface="Times New Roman" pitchFamily="18" charset="0"/>
                <a:cs typeface="Arial" pitchFamily="34" charset="0"/>
              </a:rPr>
              <a:t>Mormon took the Nephite survivors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with him and they' did behold on the morrow,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when the Lamanites had returned unto their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camps</a:t>
            </a:r>
            <a:r>
              <a:rPr lang="en-US" sz="1200" dirty="0">
                <a:solidFill>
                  <a:srgbClr val="000000"/>
                </a:solidFill>
                <a:ea typeface="Times New Roman" pitchFamily="18" charset="0"/>
                <a:cs typeface="Arial" pitchFamily="34" charset="0"/>
              </a:rPr>
              <a:t>,</a:t>
            </a:r>
            <a:r>
              <a:rPr lang="en-US" sz="1200" dirty="0">
                <a:solidFill>
                  <a:srgbClr val="2F2926"/>
                </a:solidFill>
                <a:ea typeface="Times New Roman" pitchFamily="18" charset="0"/>
                <a:cs typeface="Arial" pitchFamily="34" charset="0"/>
              </a:rPr>
              <a:t>' the terrible scene of destruction.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(Mormon 6:11,15.) This could mean 'on the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morrow' after the battle was completed,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regardless of how long the battle lasted. (Ludlow, </a:t>
            </a:r>
            <a:r>
              <a:rPr lang="en-US" sz="1200" i="1" dirty="0">
                <a:solidFill>
                  <a:srgbClr val="2F2926"/>
                </a:solidFill>
                <a:ea typeface="Times New Roman" pitchFamily="18" charset="0"/>
                <a:cs typeface="Arial" pitchFamily="34" charset="0"/>
              </a:rPr>
              <a:t>Companion, </a:t>
            </a:r>
            <a:r>
              <a:rPr lang="en-US" sz="1200" dirty="0">
                <a:solidFill>
                  <a:srgbClr val="2F2926"/>
                </a:solidFill>
                <a:ea typeface="Times New Roman" pitchFamily="18" charset="0"/>
                <a:cs typeface="Arial" pitchFamily="34" charset="0"/>
              </a:rPr>
              <a:t>p. 302.) </a:t>
            </a:r>
          </a:p>
          <a:p>
            <a:pPr indent="136525" eaLnBrk="0" fontAlgn="base" hangingPunct="0">
              <a:spcBef>
                <a:spcPct val="0"/>
              </a:spcBef>
              <a:spcAft>
                <a:spcPct val="0"/>
              </a:spcAft>
            </a:pPr>
            <a:endParaRPr lang="en-US" sz="1200" dirty="0">
              <a:cs typeface="Arial" pitchFamily="34" charset="0"/>
            </a:endParaRPr>
          </a:p>
          <a:p>
            <a:pPr indent="136525" eaLnBrk="0" fontAlgn="base" hangingPunct="0">
              <a:spcBef>
                <a:spcPct val="0"/>
              </a:spcBef>
              <a:spcAft>
                <a:spcPct val="0"/>
              </a:spcAft>
            </a:pPr>
            <a:r>
              <a:rPr lang="en-US" sz="1200" dirty="0">
                <a:solidFill>
                  <a:srgbClr val="2F2926"/>
                </a:solidFill>
                <a:ea typeface="Times New Roman" pitchFamily="18" charset="0"/>
                <a:cs typeface="Arial" pitchFamily="34" charset="0"/>
              </a:rPr>
              <a:t>Note that both Mormon and his son Moroni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were among the "twenty and four" (vs. 11)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Nephites who survived the last great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Nephite-Lamanite conflict. What happened to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each of these people is not known. Moroni does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inform us later that "the Nephites who had </a:t>
            </a:r>
            <a:br>
              <a:rPr lang="en-US" sz="1200" dirty="0">
                <a:solidFill>
                  <a:srgbClr val="2F2926"/>
                </a:solidFill>
                <a:ea typeface="Times New Roman" pitchFamily="18" charset="0"/>
                <a:cs typeface="Arial" pitchFamily="34" charset="0"/>
              </a:rPr>
            </a:br>
            <a:r>
              <a:rPr lang="en-US" sz="1200" dirty="0">
                <a:solidFill>
                  <a:srgbClr val="2F2926"/>
                </a:solidFill>
                <a:ea typeface="Times New Roman" pitchFamily="18" charset="0"/>
                <a:cs typeface="Arial" pitchFamily="34" charset="0"/>
              </a:rPr>
              <a:t>escaped into the country southward were hunted by the Lamanites, until they were all destroyed." (Mormon 8:2; see also Mormon 6:15</a:t>
            </a:r>
            <a:r>
              <a:rPr lang="en-US" sz="1200" dirty="0">
                <a:solidFill>
                  <a:srgbClr val="5C5853"/>
                </a:solidFill>
                <a:ea typeface="Times New Roman" pitchFamily="18" charset="0"/>
                <a:cs typeface="Arial" pitchFamily="34" charset="0"/>
              </a:rPr>
              <a:t>.</a:t>
            </a:r>
            <a:r>
              <a:rPr lang="en-US" sz="1200" dirty="0">
                <a:solidFill>
                  <a:srgbClr val="2F2926"/>
                </a:solidFill>
                <a:ea typeface="Times New Roman" pitchFamily="18" charset="0"/>
                <a:cs typeface="Arial" pitchFamily="34" charset="0"/>
              </a:rPr>
              <a:t>)</a:t>
            </a:r>
            <a:endParaRPr lang="en-US" sz="1200" dirty="0"/>
          </a:p>
        </p:txBody>
      </p:sp>
      <p:sp>
        <p:nvSpPr>
          <p:cNvPr id="10" name="Rectangle 9">
            <a:extLst>
              <a:ext uri="{FF2B5EF4-FFF2-40B4-BE49-F238E27FC236}">
                <a16:creationId xmlns:a16="http://schemas.microsoft.com/office/drawing/2014/main" id="{59AB1CAA-A54F-4891-BE89-50B243903619}"/>
              </a:ext>
            </a:extLst>
          </p:cNvPr>
          <p:cNvSpPr/>
          <p:nvPr/>
        </p:nvSpPr>
        <p:spPr>
          <a:xfrm>
            <a:off x="9144000" y="13447"/>
            <a:ext cx="3048000" cy="6186309"/>
          </a:xfrm>
          <a:prstGeom prst="rect">
            <a:avLst/>
          </a:prstGeom>
          <a:ln>
            <a:solidFill>
              <a:schemeClr val="tx1"/>
            </a:solidFill>
          </a:ln>
        </p:spPr>
        <p:txBody>
          <a:bodyPr wrap="square">
            <a:spAutoFit/>
          </a:bodyPr>
          <a:lstStyle/>
          <a:p>
            <a:pPr indent="136525" eaLnBrk="0" fontAlgn="base" hangingPunct="0">
              <a:spcBef>
                <a:spcPct val="0"/>
              </a:spcBef>
              <a:spcAft>
                <a:spcPct val="0"/>
              </a:spcAft>
            </a:pPr>
            <a:r>
              <a:rPr lang="en-US" sz="1200" dirty="0">
                <a:solidFill>
                  <a:srgbClr val="2F2926"/>
                </a:solidFill>
                <a:latin typeface="Arial" pitchFamily="34" charset="0"/>
                <a:ea typeface="Times New Roman" pitchFamily="18" charset="0"/>
                <a:cs typeface="Arial" pitchFamily="34" charset="0"/>
              </a:rPr>
              <a:t>These people may have been among those thus killed, for Moroni sadly adds: "And my father also was killed by them, and I even remain alone to write the sad tale of the destruction of my people</a:t>
            </a:r>
            <a:r>
              <a:rPr lang="en-US" sz="1200" dirty="0">
                <a:solidFill>
                  <a:srgbClr val="5C5853"/>
                </a:solidFill>
                <a:latin typeface="Arial" pitchFamily="34" charset="0"/>
                <a:ea typeface="Times New Roman" pitchFamily="18" charset="0"/>
                <a:cs typeface="Arial" pitchFamily="34" charset="0"/>
              </a:rPr>
              <a:t>.</a:t>
            </a:r>
            <a:r>
              <a:rPr lang="en-US" sz="1200" dirty="0">
                <a:solidFill>
                  <a:srgbClr val="2F2926"/>
                </a:solidFill>
                <a:latin typeface="Arial" pitchFamily="34" charset="0"/>
                <a:ea typeface="Times New Roman" pitchFamily="18" charset="0"/>
                <a:cs typeface="Arial" pitchFamily="34" charset="0"/>
              </a:rPr>
              <a:t>“</a:t>
            </a:r>
            <a:r>
              <a:rPr lang="en-US" sz="1200" dirty="0"/>
              <a:t>(Mormon 8:3.)</a:t>
            </a:r>
          </a:p>
          <a:p>
            <a:pPr indent="136525" eaLnBrk="0" fontAlgn="base" hangingPunct="0">
              <a:spcBef>
                <a:spcPct val="0"/>
              </a:spcBef>
              <a:spcAft>
                <a:spcPct val="0"/>
              </a:spcAft>
            </a:pPr>
            <a:endParaRPr lang="en-US" sz="1200" dirty="0"/>
          </a:p>
          <a:p>
            <a:pPr indent="136525" eaLnBrk="0" fontAlgn="base" hangingPunct="0">
              <a:spcBef>
                <a:spcPct val="0"/>
              </a:spcBef>
              <a:spcAft>
                <a:spcPct val="0"/>
              </a:spcAft>
            </a:pPr>
            <a:r>
              <a:rPr lang="en-US" sz="1200" dirty="0"/>
              <a:t> Later Moroni says of his solitary state: "I make not myself known to the Lamanites lest they should destroy me ... wherefore, I wander whithersoever I can for the safety of mine own life." (Moroni 1:1, 3.) </a:t>
            </a:r>
          </a:p>
          <a:p>
            <a:r>
              <a:rPr lang="en-US" sz="1200" dirty="0"/>
              <a:t>(48-19) Mormon 6:10-22 </a:t>
            </a:r>
          </a:p>
          <a:p>
            <a:endParaRPr lang="en-US" sz="1200" dirty="0"/>
          </a:p>
          <a:p>
            <a:r>
              <a:rPr lang="en-US" sz="1200" dirty="0"/>
              <a:t>Mormon here records the number of the dead in terms of his military leaders, each of whom commanded ten thousand men. What is the total of the number killed? The scene of carnage must have been one of inexpressible horror. How does Mormon express himself as he views the </a:t>
            </a:r>
            <a:br>
              <a:rPr lang="en-US" sz="1200" dirty="0"/>
            </a:br>
            <a:r>
              <a:rPr lang="en-US" sz="1200" dirty="0"/>
              <a:t>slaughtered dead "from the top of the hill </a:t>
            </a:r>
            <a:br>
              <a:rPr lang="en-US" sz="1200" dirty="0"/>
            </a:br>
            <a:r>
              <a:rPr lang="en-US" sz="1200" dirty="0"/>
              <a:t>Cumorah" (vs. 11)? What one thing could have </a:t>
            </a:r>
            <a:br>
              <a:rPr lang="en-US" sz="1200" dirty="0"/>
            </a:br>
            <a:r>
              <a:rPr lang="en-US" sz="1200" dirty="0"/>
              <a:t>prevented "this great destruction" (vs. 22)? </a:t>
            </a:r>
            <a:br>
              <a:rPr lang="en-US" sz="1200" dirty="0"/>
            </a:br>
            <a:r>
              <a:rPr lang="en-US" sz="1200" dirty="0"/>
              <a:t>Mormon's lament (see vss. 16-22) is one of those </a:t>
            </a:r>
            <a:br>
              <a:rPr lang="en-US" sz="1200" dirty="0"/>
            </a:br>
            <a:r>
              <a:rPr lang="en-US" sz="1200" dirty="0"/>
              <a:t>beautiful and moving pieces of literature that we </a:t>
            </a:r>
            <a:br>
              <a:rPr lang="en-US" sz="1200" dirty="0"/>
            </a:br>
            <a:r>
              <a:rPr lang="en-US" sz="1200" dirty="0"/>
              <a:t>find so often being written by inspired men of </a:t>
            </a:r>
            <a:br>
              <a:rPr lang="en-US" sz="1200" dirty="0"/>
            </a:br>
            <a:r>
              <a:rPr lang="en-US" sz="1200" dirty="0"/>
              <a:t>God. </a:t>
            </a:r>
          </a:p>
          <a:p>
            <a:r>
              <a:rPr lang="en-US" sz="1200" dirty="0"/>
              <a:t>Student Manual Religion 121-122 Book of Mormon </a:t>
            </a:r>
          </a:p>
        </p:txBody>
      </p:sp>
    </p:spTree>
    <p:extLst>
      <p:ext uri="{BB962C8B-B14F-4D97-AF65-F5344CB8AC3E}">
        <p14:creationId xmlns:p14="http://schemas.microsoft.com/office/powerpoint/2010/main" val="189361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D83A9F-11FC-4466-9CF5-19CFF8A0C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3" name="TextBox 2"/>
          <p:cNvSpPr txBox="1"/>
          <p:nvPr/>
        </p:nvSpPr>
        <p:spPr>
          <a:xfrm>
            <a:off x="192742" y="6455259"/>
            <a:ext cx="3962400" cy="369332"/>
          </a:xfrm>
          <a:prstGeom prst="rect">
            <a:avLst/>
          </a:prstGeom>
          <a:noFill/>
        </p:spPr>
        <p:txBody>
          <a:bodyPr wrap="square" rtlCol="0">
            <a:spAutoFit/>
          </a:bodyPr>
          <a:lstStyle/>
          <a:p>
            <a:r>
              <a:rPr lang="en-US" dirty="0">
                <a:solidFill>
                  <a:schemeClr val="bg1"/>
                </a:solidFill>
              </a:rPr>
              <a:t>Mormon 5:1-8   </a:t>
            </a:r>
            <a:r>
              <a:rPr lang="en-US" sz="1200" dirty="0">
                <a:solidFill>
                  <a:schemeClr val="bg1"/>
                </a:solidFill>
              </a:rPr>
              <a:t>JFM and RLM</a:t>
            </a:r>
          </a:p>
        </p:txBody>
      </p:sp>
      <p:sp>
        <p:nvSpPr>
          <p:cNvPr id="4" name="TextBox 3"/>
          <p:cNvSpPr txBox="1"/>
          <p:nvPr/>
        </p:nvSpPr>
        <p:spPr>
          <a:xfrm>
            <a:off x="1676400" y="1"/>
            <a:ext cx="8839200" cy="830997"/>
          </a:xfrm>
          <a:prstGeom prst="rect">
            <a:avLst/>
          </a:prstGeom>
          <a:noFill/>
        </p:spPr>
        <p:txBody>
          <a:bodyPr wrap="square" rtlCol="0">
            <a:spAutoFit/>
          </a:bodyPr>
          <a:lstStyle/>
          <a:p>
            <a:pPr algn="ctr"/>
            <a:r>
              <a:rPr lang="en-US" sz="4800" dirty="0">
                <a:solidFill>
                  <a:schemeClr val="bg1"/>
                </a:solidFill>
                <a:latin typeface="Tw Cen MT" pitchFamily="34" charset="0"/>
              </a:rPr>
              <a:t>Mormon ‘Repents’ of the Oath</a:t>
            </a:r>
          </a:p>
        </p:txBody>
      </p:sp>
      <p:sp>
        <p:nvSpPr>
          <p:cNvPr id="5" name="TextBox 4"/>
          <p:cNvSpPr txBox="1"/>
          <p:nvPr/>
        </p:nvSpPr>
        <p:spPr>
          <a:xfrm>
            <a:off x="1107561" y="2133600"/>
            <a:ext cx="5217039" cy="1569660"/>
          </a:xfrm>
          <a:prstGeom prst="rect">
            <a:avLst/>
          </a:prstGeom>
          <a:noFill/>
        </p:spPr>
        <p:txBody>
          <a:bodyPr wrap="square" rtlCol="0">
            <a:spAutoFit/>
          </a:bodyPr>
          <a:lstStyle/>
          <a:p>
            <a:endParaRPr lang="en-US" sz="2400" dirty="0">
              <a:solidFill>
                <a:schemeClr val="bg1"/>
              </a:solidFill>
            </a:endParaRPr>
          </a:p>
          <a:p>
            <a:r>
              <a:rPr lang="en-US" sz="2400" dirty="0">
                <a:solidFill>
                  <a:schemeClr val="bg1"/>
                </a:solidFill>
              </a:rPr>
              <a:t>With compassion for his people, he relented and again took up the command of their armies.</a:t>
            </a:r>
          </a:p>
        </p:txBody>
      </p:sp>
      <p:sp>
        <p:nvSpPr>
          <p:cNvPr id="6" name="TextBox 5"/>
          <p:cNvSpPr txBox="1"/>
          <p:nvPr/>
        </p:nvSpPr>
        <p:spPr>
          <a:xfrm>
            <a:off x="2514600" y="1136303"/>
            <a:ext cx="3581400" cy="461665"/>
          </a:xfrm>
          <a:prstGeom prst="rect">
            <a:avLst/>
          </a:prstGeom>
          <a:noFill/>
        </p:spPr>
        <p:txBody>
          <a:bodyPr wrap="square" rtlCol="0">
            <a:spAutoFit/>
          </a:bodyPr>
          <a:lstStyle/>
          <a:p>
            <a:r>
              <a:rPr lang="en-US" sz="2400" dirty="0">
                <a:solidFill>
                  <a:schemeClr val="bg1"/>
                </a:solidFill>
              </a:rPr>
              <a:t>The </a:t>
            </a:r>
            <a:r>
              <a:rPr lang="en-US" sz="2400" dirty="0" err="1">
                <a:solidFill>
                  <a:schemeClr val="bg1"/>
                </a:solidFill>
              </a:rPr>
              <a:t>Nephite’s</a:t>
            </a:r>
            <a:r>
              <a:rPr lang="en-US" sz="2400" dirty="0">
                <a:solidFill>
                  <a:schemeClr val="bg1"/>
                </a:solidFill>
              </a:rPr>
              <a:t> last hope:</a:t>
            </a:r>
          </a:p>
        </p:txBody>
      </p:sp>
      <p:sp>
        <p:nvSpPr>
          <p:cNvPr id="7" name="TextBox 6"/>
          <p:cNvSpPr txBox="1"/>
          <p:nvPr/>
        </p:nvSpPr>
        <p:spPr>
          <a:xfrm>
            <a:off x="5244353" y="4038600"/>
            <a:ext cx="4280647" cy="2677656"/>
          </a:xfrm>
          <a:prstGeom prst="rect">
            <a:avLst/>
          </a:prstGeom>
          <a:noFill/>
        </p:spPr>
        <p:txBody>
          <a:bodyPr wrap="square" rtlCol="0">
            <a:spAutoFit/>
          </a:bodyPr>
          <a:lstStyle/>
          <a:p>
            <a:r>
              <a:rPr lang="en-US" sz="2400" dirty="0">
                <a:solidFill>
                  <a:schemeClr val="bg1"/>
                </a:solidFill>
              </a:rPr>
              <a:t>Not only could Mormon see that their efforts were futile but also he was well aware of the prophecies, as to the final fate of his people.</a:t>
            </a:r>
          </a:p>
          <a:p>
            <a:endParaRPr lang="en-US" sz="2400" dirty="0">
              <a:solidFill>
                <a:schemeClr val="bg1"/>
              </a:solidFill>
            </a:endParaRPr>
          </a:p>
          <a:p>
            <a:r>
              <a:rPr lang="en-US" sz="2400" dirty="0">
                <a:solidFill>
                  <a:schemeClr val="bg1"/>
                </a:solidFill>
                <a:effectLst>
                  <a:glow rad="139700">
                    <a:schemeClr val="accent5">
                      <a:satMod val="175000"/>
                      <a:alpha val="40000"/>
                    </a:schemeClr>
                  </a:glow>
                </a:effectLst>
              </a:rPr>
              <a:t>Read: 1 Nephi 12</a:t>
            </a:r>
          </a:p>
        </p:txBody>
      </p:sp>
      <p:pic>
        <p:nvPicPr>
          <p:cNvPr id="8" name="Picture 7">
            <a:extLst>
              <a:ext uri="{FF2B5EF4-FFF2-40B4-BE49-F238E27FC236}">
                <a16:creationId xmlns:a16="http://schemas.microsoft.com/office/drawing/2014/main" id="{3418E77F-6D6F-4CF9-B0FC-5BE0C05ED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824" y="980778"/>
            <a:ext cx="3931011" cy="2810328"/>
          </a:xfrm>
          <a:prstGeom prst="rect">
            <a:avLst/>
          </a:prstGeom>
        </p:spPr>
      </p:pic>
    </p:spTree>
    <p:extLst>
      <p:ext uri="{BB962C8B-B14F-4D97-AF65-F5344CB8AC3E}">
        <p14:creationId xmlns:p14="http://schemas.microsoft.com/office/powerpoint/2010/main" val="310958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25D239-F675-4760-956E-3DFCD95F7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3" name="TextBox 2"/>
          <p:cNvSpPr txBox="1"/>
          <p:nvPr/>
        </p:nvSpPr>
        <p:spPr>
          <a:xfrm>
            <a:off x="0" y="6376399"/>
            <a:ext cx="2667000" cy="369332"/>
          </a:xfrm>
          <a:prstGeom prst="rect">
            <a:avLst/>
          </a:prstGeom>
          <a:noFill/>
        </p:spPr>
        <p:txBody>
          <a:bodyPr wrap="square" rtlCol="0">
            <a:spAutoFit/>
          </a:bodyPr>
          <a:lstStyle/>
          <a:p>
            <a:r>
              <a:rPr lang="en-US" dirty="0">
                <a:solidFill>
                  <a:schemeClr val="bg1"/>
                </a:solidFill>
              </a:rPr>
              <a:t>Mormon 5:1-8</a:t>
            </a:r>
          </a:p>
        </p:txBody>
      </p:sp>
      <p:sp>
        <p:nvSpPr>
          <p:cNvPr id="11" name="TextBox 10"/>
          <p:cNvSpPr txBox="1"/>
          <p:nvPr/>
        </p:nvSpPr>
        <p:spPr>
          <a:xfrm>
            <a:off x="1676400" y="1"/>
            <a:ext cx="8839200" cy="830997"/>
          </a:xfrm>
          <a:prstGeom prst="rect">
            <a:avLst/>
          </a:prstGeom>
          <a:noFill/>
        </p:spPr>
        <p:txBody>
          <a:bodyPr wrap="square" rtlCol="0">
            <a:spAutoFit/>
          </a:bodyPr>
          <a:lstStyle/>
          <a:p>
            <a:pPr algn="ctr"/>
            <a:r>
              <a:rPr lang="en-US" sz="4800" dirty="0">
                <a:solidFill>
                  <a:schemeClr val="bg1"/>
                </a:solidFill>
                <a:latin typeface="Tw Cen MT" pitchFamily="34" charset="0"/>
              </a:rPr>
              <a:t>Lamanites Defeat the Nephites</a:t>
            </a:r>
          </a:p>
        </p:txBody>
      </p:sp>
      <p:sp>
        <p:nvSpPr>
          <p:cNvPr id="12" name="Rectangle 11"/>
          <p:cNvSpPr/>
          <p:nvPr/>
        </p:nvSpPr>
        <p:spPr>
          <a:xfrm>
            <a:off x="847164" y="896412"/>
            <a:ext cx="4572000" cy="2677656"/>
          </a:xfrm>
          <a:prstGeom prst="rect">
            <a:avLst/>
          </a:prstGeom>
        </p:spPr>
        <p:txBody>
          <a:bodyPr>
            <a:spAutoFit/>
          </a:bodyPr>
          <a:lstStyle/>
          <a:p>
            <a:r>
              <a:rPr lang="en-US" sz="2400" dirty="0">
                <a:solidFill>
                  <a:schemeClr val="bg1"/>
                </a:solidFill>
              </a:rPr>
              <a:t>Eventually the Lamanites “did tread the people of the Nephites under their feet”.</a:t>
            </a:r>
          </a:p>
          <a:p>
            <a:endParaRPr lang="en-US" sz="2400" dirty="0">
              <a:solidFill>
                <a:schemeClr val="bg1"/>
              </a:solidFill>
            </a:endParaRPr>
          </a:p>
          <a:p>
            <a:r>
              <a:rPr lang="en-US" sz="2400" dirty="0">
                <a:solidFill>
                  <a:schemeClr val="bg1"/>
                </a:solidFill>
              </a:rPr>
              <a:t> As the Nephites retreated, those who could not flee quickly enough were destroyed.</a:t>
            </a:r>
          </a:p>
        </p:txBody>
      </p:sp>
      <p:sp>
        <p:nvSpPr>
          <p:cNvPr id="13" name="Rectangle 12"/>
          <p:cNvSpPr/>
          <p:nvPr/>
        </p:nvSpPr>
        <p:spPr>
          <a:xfrm>
            <a:off x="8915400" y="685800"/>
            <a:ext cx="1524000" cy="369332"/>
          </a:xfrm>
          <a:prstGeom prst="rect">
            <a:avLst/>
          </a:prstGeom>
        </p:spPr>
        <p:txBody>
          <a:bodyPr wrap="square">
            <a:spAutoFit/>
          </a:bodyPr>
          <a:lstStyle/>
          <a:p>
            <a:r>
              <a:rPr lang="en-US" dirty="0">
                <a:solidFill>
                  <a:schemeClr val="bg1"/>
                </a:solidFill>
              </a:rPr>
              <a:t>AD 375-380</a:t>
            </a:r>
          </a:p>
        </p:txBody>
      </p:sp>
      <p:pic>
        <p:nvPicPr>
          <p:cNvPr id="4" name="Picture 3">
            <a:extLst>
              <a:ext uri="{FF2B5EF4-FFF2-40B4-BE49-F238E27FC236}">
                <a16:creationId xmlns:a16="http://schemas.microsoft.com/office/drawing/2014/main" id="{A3C56A24-B778-46B1-BDBA-64AE1DC7D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247" y="3395591"/>
            <a:ext cx="7492533" cy="2951373"/>
          </a:xfrm>
          <a:prstGeom prst="rect">
            <a:avLst/>
          </a:prstGeom>
        </p:spPr>
      </p:pic>
    </p:spTree>
    <p:extLst>
      <p:ext uri="{BB962C8B-B14F-4D97-AF65-F5344CB8AC3E}">
        <p14:creationId xmlns:p14="http://schemas.microsoft.com/office/powerpoint/2010/main" val="335732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C0EEA54-BE81-4555-BE3D-C7EA02CCB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3" name="TextBox 2"/>
          <p:cNvSpPr txBox="1"/>
          <p:nvPr/>
        </p:nvSpPr>
        <p:spPr>
          <a:xfrm>
            <a:off x="30816" y="6421563"/>
            <a:ext cx="2667000" cy="369332"/>
          </a:xfrm>
          <a:prstGeom prst="rect">
            <a:avLst/>
          </a:prstGeom>
          <a:noFill/>
        </p:spPr>
        <p:txBody>
          <a:bodyPr wrap="square" rtlCol="0">
            <a:spAutoFit/>
          </a:bodyPr>
          <a:lstStyle/>
          <a:p>
            <a:r>
              <a:rPr lang="en-US" dirty="0">
                <a:solidFill>
                  <a:schemeClr val="bg1"/>
                </a:solidFill>
              </a:rPr>
              <a:t>Mormon 5:8-9</a:t>
            </a:r>
          </a:p>
        </p:txBody>
      </p:sp>
      <p:sp>
        <p:nvSpPr>
          <p:cNvPr id="11" name="TextBox 10"/>
          <p:cNvSpPr txBox="1"/>
          <p:nvPr/>
        </p:nvSpPr>
        <p:spPr>
          <a:xfrm>
            <a:off x="1676400" y="1"/>
            <a:ext cx="8839200" cy="830997"/>
          </a:xfrm>
          <a:prstGeom prst="rect">
            <a:avLst/>
          </a:prstGeom>
          <a:noFill/>
        </p:spPr>
        <p:txBody>
          <a:bodyPr wrap="square" rtlCol="0">
            <a:spAutoFit/>
          </a:bodyPr>
          <a:lstStyle/>
          <a:p>
            <a:pPr algn="ctr"/>
            <a:r>
              <a:rPr lang="en-US" sz="4800" dirty="0">
                <a:solidFill>
                  <a:schemeClr val="bg1"/>
                </a:solidFill>
                <a:latin typeface="Tw Cen MT" pitchFamily="34" charset="0"/>
              </a:rPr>
              <a:t>Revealed Upon the Housetops</a:t>
            </a:r>
          </a:p>
        </p:txBody>
      </p:sp>
      <p:sp>
        <p:nvSpPr>
          <p:cNvPr id="12" name="Rectangle 11"/>
          <p:cNvSpPr/>
          <p:nvPr/>
        </p:nvSpPr>
        <p:spPr>
          <a:xfrm>
            <a:off x="1828800" y="1143001"/>
            <a:ext cx="4572000" cy="646331"/>
          </a:xfrm>
          <a:prstGeom prst="rect">
            <a:avLst/>
          </a:prstGeom>
        </p:spPr>
        <p:txBody>
          <a:bodyPr>
            <a:spAutoFit/>
          </a:bodyPr>
          <a:lstStyle/>
          <a:p>
            <a:pPr fontAlgn="base"/>
            <a:r>
              <a:rPr lang="en-US" dirty="0">
                <a:solidFill>
                  <a:schemeClr val="bg1"/>
                </a:solidFill>
              </a:rPr>
              <a:t>“…and that all things which are hid must be revealed upon the house-tops—</a:t>
            </a:r>
          </a:p>
        </p:txBody>
      </p:sp>
      <p:sp>
        <p:nvSpPr>
          <p:cNvPr id="13" name="Rectangle 12"/>
          <p:cNvSpPr/>
          <p:nvPr/>
        </p:nvSpPr>
        <p:spPr>
          <a:xfrm>
            <a:off x="8915400" y="685800"/>
            <a:ext cx="1524000" cy="369332"/>
          </a:xfrm>
          <a:prstGeom prst="rect">
            <a:avLst/>
          </a:prstGeom>
        </p:spPr>
        <p:txBody>
          <a:bodyPr wrap="square">
            <a:spAutoFit/>
          </a:bodyPr>
          <a:lstStyle/>
          <a:p>
            <a:r>
              <a:rPr lang="en-US" dirty="0">
                <a:solidFill>
                  <a:schemeClr val="bg1"/>
                </a:solidFill>
              </a:rPr>
              <a:t>AD 375-380</a:t>
            </a:r>
          </a:p>
        </p:txBody>
      </p:sp>
      <p:sp>
        <p:nvSpPr>
          <p:cNvPr id="14" name="Rectangle 13"/>
          <p:cNvSpPr/>
          <p:nvPr/>
        </p:nvSpPr>
        <p:spPr>
          <a:xfrm>
            <a:off x="5943600" y="1788376"/>
            <a:ext cx="4572000" cy="1754326"/>
          </a:xfrm>
          <a:prstGeom prst="rect">
            <a:avLst/>
          </a:prstGeom>
        </p:spPr>
        <p:txBody>
          <a:bodyPr>
            <a:spAutoFit/>
          </a:bodyPr>
          <a:lstStyle/>
          <a:p>
            <a:r>
              <a:rPr lang="en-US" dirty="0">
                <a:solidFill>
                  <a:schemeClr val="bg1"/>
                </a:solidFill>
              </a:rPr>
              <a:t>“…therefore I write a small abridgment, daring not to give a full account of the things which I have seen, because of the commandment which I have received, and also that ye might not have too great sorrow because of the wickedness of this people.”</a:t>
            </a:r>
          </a:p>
        </p:txBody>
      </p:sp>
      <p:sp>
        <p:nvSpPr>
          <p:cNvPr id="9" name="Rectangle 8"/>
          <p:cNvSpPr/>
          <p:nvPr/>
        </p:nvSpPr>
        <p:spPr>
          <a:xfrm>
            <a:off x="1925171" y="4351003"/>
            <a:ext cx="4572000" cy="1938992"/>
          </a:xfrm>
          <a:prstGeom prst="rect">
            <a:avLst/>
          </a:prstGeom>
        </p:spPr>
        <p:txBody>
          <a:bodyPr>
            <a:spAutoFit/>
          </a:bodyPr>
          <a:lstStyle/>
          <a:p>
            <a:r>
              <a:rPr lang="en-US" dirty="0">
                <a:solidFill>
                  <a:schemeClr val="bg1"/>
                </a:solidFill>
              </a:rPr>
              <a:t>“As this record which is ‘sealed by the power of God” comes to light in the last days, all the working of God will be revealed, and the deeds and destructions of the Nephites and the Lamanites which Mormon could not describe will indeed “be reveled upon the house-tops” </a:t>
            </a:r>
          </a:p>
          <a:p>
            <a:r>
              <a:rPr lang="en-US" sz="1200" dirty="0">
                <a:solidFill>
                  <a:schemeClr val="bg1"/>
                </a:solidFill>
              </a:rPr>
              <a:t>JFM and RLM</a:t>
            </a:r>
          </a:p>
        </p:txBody>
      </p:sp>
      <p:pic>
        <p:nvPicPr>
          <p:cNvPr id="4" name="Picture 3">
            <a:extLst>
              <a:ext uri="{FF2B5EF4-FFF2-40B4-BE49-F238E27FC236}">
                <a16:creationId xmlns:a16="http://schemas.microsoft.com/office/drawing/2014/main" id="{8F6DEA01-5156-4976-A485-4CE63F8E1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113" y="1913948"/>
            <a:ext cx="2695575" cy="2133600"/>
          </a:xfrm>
          <a:prstGeom prst="rect">
            <a:avLst/>
          </a:prstGeom>
        </p:spPr>
      </p:pic>
      <p:pic>
        <p:nvPicPr>
          <p:cNvPr id="6" name="Picture 5">
            <a:extLst>
              <a:ext uri="{FF2B5EF4-FFF2-40B4-BE49-F238E27FC236}">
                <a16:creationId xmlns:a16="http://schemas.microsoft.com/office/drawing/2014/main" id="{78082715-3596-422E-BE9B-B4655F45B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941" y="3794973"/>
            <a:ext cx="3700743" cy="2777347"/>
          </a:xfrm>
          <a:prstGeom prst="rect">
            <a:avLst/>
          </a:prstGeom>
        </p:spPr>
      </p:pic>
      <p:pic>
        <p:nvPicPr>
          <p:cNvPr id="5" name="Picture 4">
            <a:extLst>
              <a:ext uri="{FF2B5EF4-FFF2-40B4-BE49-F238E27FC236}">
                <a16:creationId xmlns:a16="http://schemas.microsoft.com/office/drawing/2014/main" id="{1243BBDA-C2AE-479C-9B18-05DE4E5F1EA4}"/>
              </a:ext>
            </a:extLst>
          </p:cNvPr>
          <p:cNvPicPr>
            <a:picLocks noChangeAspect="1"/>
          </p:cNvPicPr>
          <p:nvPr/>
        </p:nvPicPr>
        <p:blipFill rotWithShape="1">
          <a:blip r:embed="rId5">
            <a:extLst>
              <a:ext uri="{28A0092B-C50C-407E-A947-70E740481C1C}">
                <a14:useLocalDpi xmlns:a14="http://schemas.microsoft.com/office/drawing/2010/main" val="0"/>
              </a:ext>
            </a:extLst>
          </a:blip>
          <a:srcRect t="2562" b="7432"/>
          <a:stretch/>
        </p:blipFill>
        <p:spPr>
          <a:xfrm>
            <a:off x="10197164" y="65002"/>
            <a:ext cx="1888691" cy="1241596"/>
          </a:xfrm>
          <a:prstGeom prst="rect">
            <a:avLst/>
          </a:prstGeom>
        </p:spPr>
      </p:pic>
    </p:spTree>
    <p:extLst>
      <p:ext uri="{BB962C8B-B14F-4D97-AF65-F5344CB8AC3E}">
        <p14:creationId xmlns:p14="http://schemas.microsoft.com/office/powerpoint/2010/main" val="26562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B913B29-0D50-421A-A893-09B0F45E8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3" name="TextBox 2"/>
          <p:cNvSpPr txBox="1"/>
          <p:nvPr/>
        </p:nvSpPr>
        <p:spPr>
          <a:xfrm>
            <a:off x="0" y="6426595"/>
            <a:ext cx="2667000" cy="369332"/>
          </a:xfrm>
          <a:prstGeom prst="rect">
            <a:avLst/>
          </a:prstGeom>
          <a:noFill/>
        </p:spPr>
        <p:txBody>
          <a:bodyPr wrap="square" rtlCol="0">
            <a:spAutoFit/>
          </a:bodyPr>
          <a:lstStyle/>
          <a:p>
            <a:r>
              <a:rPr lang="en-US" dirty="0">
                <a:solidFill>
                  <a:schemeClr val="bg1"/>
                </a:solidFill>
              </a:rPr>
              <a:t>Mormon 5:11</a:t>
            </a:r>
          </a:p>
        </p:txBody>
      </p:sp>
      <p:sp>
        <p:nvSpPr>
          <p:cNvPr id="11" name="TextBox 10"/>
          <p:cNvSpPr txBox="1"/>
          <p:nvPr/>
        </p:nvSpPr>
        <p:spPr>
          <a:xfrm>
            <a:off x="1676400" y="1"/>
            <a:ext cx="8839200" cy="830997"/>
          </a:xfrm>
          <a:prstGeom prst="rect">
            <a:avLst/>
          </a:prstGeom>
          <a:noFill/>
        </p:spPr>
        <p:txBody>
          <a:bodyPr wrap="square" rtlCol="0">
            <a:spAutoFit/>
          </a:bodyPr>
          <a:lstStyle/>
          <a:p>
            <a:pPr algn="ctr"/>
            <a:r>
              <a:rPr lang="en-US" sz="4800" dirty="0">
                <a:solidFill>
                  <a:schemeClr val="bg1"/>
                </a:solidFill>
                <a:latin typeface="Tw Cen MT" pitchFamily="34" charset="0"/>
              </a:rPr>
              <a:t>Clasped in the Arms of Jesus</a:t>
            </a:r>
          </a:p>
        </p:txBody>
      </p:sp>
      <p:sp>
        <p:nvSpPr>
          <p:cNvPr id="12" name="Rectangle 11"/>
          <p:cNvSpPr/>
          <p:nvPr/>
        </p:nvSpPr>
        <p:spPr>
          <a:xfrm>
            <a:off x="1828800" y="1143001"/>
            <a:ext cx="6324600" cy="461665"/>
          </a:xfrm>
          <a:prstGeom prst="rect">
            <a:avLst/>
          </a:prstGeom>
        </p:spPr>
        <p:txBody>
          <a:bodyPr wrap="square">
            <a:spAutoFit/>
          </a:bodyPr>
          <a:lstStyle/>
          <a:p>
            <a:pPr fontAlgn="base"/>
            <a:r>
              <a:rPr lang="en-US" sz="2400" dirty="0">
                <a:solidFill>
                  <a:srgbClr val="FFFF00"/>
                </a:solidFill>
              </a:rPr>
              <a:t>To be held tightly or securely or to be embraced</a:t>
            </a:r>
          </a:p>
        </p:txBody>
      </p:sp>
      <p:grpSp>
        <p:nvGrpSpPr>
          <p:cNvPr id="22" name="Group 21"/>
          <p:cNvGrpSpPr/>
          <p:nvPr/>
        </p:nvGrpSpPr>
        <p:grpSpPr>
          <a:xfrm>
            <a:off x="5943600" y="3276600"/>
            <a:ext cx="4038600" cy="1600200"/>
            <a:chOff x="4191000" y="1981200"/>
            <a:chExt cx="4038600" cy="1600200"/>
          </a:xfrm>
        </p:grpSpPr>
        <p:grpSp>
          <p:nvGrpSpPr>
            <p:cNvPr id="10" name="Group 9"/>
            <p:cNvGrpSpPr/>
            <p:nvPr/>
          </p:nvGrpSpPr>
          <p:grpSpPr>
            <a:xfrm>
              <a:off x="4191000" y="1981200"/>
              <a:ext cx="4038600" cy="1600200"/>
              <a:chOff x="965200" y="2286000"/>
              <a:chExt cx="7315200" cy="2743200"/>
            </a:xfrm>
          </p:grpSpPr>
          <p:grpSp>
            <p:nvGrpSpPr>
              <p:cNvPr id="15" name="Group 18"/>
              <p:cNvGrpSpPr/>
              <p:nvPr/>
            </p:nvGrpSpPr>
            <p:grpSpPr>
              <a:xfrm>
                <a:off x="965200" y="2286000"/>
                <a:ext cx="7315200" cy="2743200"/>
                <a:chOff x="965200" y="2286000"/>
                <a:chExt cx="7379144"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117601" y="2514598"/>
                <a:ext cx="7010400" cy="791426"/>
              </a:xfrm>
              <a:prstGeom prst="rect">
                <a:avLst/>
              </a:prstGeom>
              <a:noFill/>
            </p:spPr>
            <p:txBody>
              <a:bodyPr wrap="square" rtlCol="0">
                <a:spAutoFit/>
              </a:bodyPr>
              <a:lstStyle/>
              <a:p>
                <a:endParaRPr lang="en-US" sz="2400" dirty="0">
                  <a:solidFill>
                    <a:schemeClr val="bg1"/>
                  </a:solidFill>
                  <a:latin typeface="Child's Play" pitchFamily="2" charset="0"/>
                </a:endParaRPr>
              </a:p>
            </p:txBody>
          </p:sp>
        </p:grpSp>
        <p:sp>
          <p:nvSpPr>
            <p:cNvPr id="14" name="Rectangle 13"/>
            <p:cNvSpPr/>
            <p:nvPr/>
          </p:nvSpPr>
          <p:spPr>
            <a:xfrm>
              <a:off x="4267200" y="2057400"/>
              <a:ext cx="3886200" cy="1200329"/>
            </a:xfrm>
            <a:prstGeom prst="rect">
              <a:avLst/>
            </a:prstGeom>
          </p:spPr>
          <p:txBody>
            <a:bodyPr wrap="square">
              <a:spAutoFit/>
            </a:bodyPr>
            <a:lstStyle/>
            <a:p>
              <a:pPr algn="ctr"/>
              <a:r>
                <a:rPr lang="en-US" sz="2400" b="1" dirty="0">
                  <a:solidFill>
                    <a:schemeClr val="bg1"/>
                  </a:solidFill>
                </a:rPr>
                <a:t>Through repentance, we can be “clasped in the arms of Jesus</a:t>
              </a:r>
              <a:endParaRPr lang="en-US" sz="2400" dirty="0">
                <a:solidFill>
                  <a:schemeClr val="bg1"/>
                </a:solidFill>
              </a:endParaRPr>
            </a:p>
          </p:txBody>
        </p:sp>
      </p:grpSp>
      <p:pic>
        <p:nvPicPr>
          <p:cNvPr id="4" name="Picture 3">
            <a:extLst>
              <a:ext uri="{FF2B5EF4-FFF2-40B4-BE49-F238E27FC236}">
                <a16:creationId xmlns:a16="http://schemas.microsoft.com/office/drawing/2014/main" id="{2D488D64-FCA0-4537-A10E-EFC775160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273" y="1957476"/>
            <a:ext cx="1685925" cy="3990975"/>
          </a:xfrm>
          <a:prstGeom prst="rect">
            <a:avLst/>
          </a:prstGeom>
        </p:spPr>
      </p:pic>
    </p:spTree>
    <p:extLst>
      <p:ext uri="{BB962C8B-B14F-4D97-AF65-F5344CB8AC3E}">
        <p14:creationId xmlns:p14="http://schemas.microsoft.com/office/powerpoint/2010/main" val="150723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F0EA5B-9D06-4BEE-A2C2-0CAB6C88E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642"/>
            <a:ext cx="12192000" cy="6899355"/>
          </a:xfrm>
          <a:prstGeom prst="rect">
            <a:avLst/>
          </a:prstGeom>
        </p:spPr>
      </p:pic>
      <p:sp>
        <p:nvSpPr>
          <p:cNvPr id="12" name="Rectangle 11"/>
          <p:cNvSpPr/>
          <p:nvPr/>
        </p:nvSpPr>
        <p:spPr>
          <a:xfrm>
            <a:off x="1981200" y="609600"/>
            <a:ext cx="3352800" cy="3416320"/>
          </a:xfrm>
          <a:prstGeom prst="rect">
            <a:avLst/>
          </a:prstGeom>
        </p:spPr>
        <p:txBody>
          <a:bodyPr wrap="square">
            <a:spAutoFit/>
          </a:bodyPr>
          <a:lstStyle/>
          <a:p>
            <a:pPr fontAlgn="base"/>
            <a:r>
              <a:rPr lang="en-US" dirty="0">
                <a:solidFill>
                  <a:schemeClr val="bg1"/>
                </a:solidFill>
              </a:rPr>
              <a:t>“All that will come may be ‘clasped in the arms of Jesus.’ [Mormon 5:11.] All souls can be healed by His power. All pain can be soothed. In Him, we can ‘find rest unto [our] souls.’ [Matthew 11:29.] Our mortal circumstances may not immediately change, but our pain, worry, suffering, and fear can be swallowed up in His peace and healing balm”</a:t>
            </a:r>
          </a:p>
          <a:p>
            <a:pPr fontAlgn="base"/>
            <a:r>
              <a:rPr lang="en-US" sz="1200" dirty="0">
                <a:solidFill>
                  <a:schemeClr val="bg1"/>
                </a:solidFill>
              </a:rPr>
              <a:t>Elder Kent F. Richards</a:t>
            </a:r>
          </a:p>
        </p:txBody>
      </p:sp>
      <p:sp>
        <p:nvSpPr>
          <p:cNvPr id="22" name="Rectangle 21"/>
          <p:cNvSpPr/>
          <p:nvPr/>
        </p:nvSpPr>
        <p:spPr>
          <a:xfrm>
            <a:off x="6096000" y="477143"/>
            <a:ext cx="4572000" cy="4801314"/>
          </a:xfrm>
          <a:prstGeom prst="rect">
            <a:avLst/>
          </a:prstGeom>
        </p:spPr>
        <p:txBody>
          <a:bodyPr>
            <a:spAutoFit/>
          </a:bodyPr>
          <a:lstStyle/>
          <a:p>
            <a:pPr fontAlgn="base"/>
            <a:r>
              <a:rPr lang="en-US" dirty="0">
                <a:solidFill>
                  <a:schemeClr val="bg1"/>
                </a:solidFill>
              </a:rPr>
              <a:t>“Rich meaning is found in study of the word </a:t>
            </a:r>
            <a:r>
              <a:rPr lang="en-US" i="1" dirty="0">
                <a:solidFill>
                  <a:schemeClr val="bg1"/>
                </a:solidFill>
              </a:rPr>
              <a:t>atonement</a:t>
            </a:r>
            <a:r>
              <a:rPr lang="en-US" dirty="0">
                <a:solidFill>
                  <a:schemeClr val="bg1"/>
                </a:solidFill>
              </a:rPr>
              <a:t> in the Semitic languages of Old Testament times. In Hebrew, the basic word for atonement is </a:t>
            </a:r>
            <a:r>
              <a:rPr lang="en-US" i="1" dirty="0" err="1">
                <a:solidFill>
                  <a:schemeClr val="bg1"/>
                </a:solidFill>
              </a:rPr>
              <a:t>kaphar</a:t>
            </a:r>
            <a:r>
              <a:rPr lang="en-US" i="1" dirty="0">
                <a:solidFill>
                  <a:schemeClr val="bg1"/>
                </a:solidFill>
              </a:rPr>
              <a:t>,</a:t>
            </a:r>
            <a:r>
              <a:rPr lang="en-US" dirty="0">
                <a:solidFill>
                  <a:schemeClr val="bg1"/>
                </a:solidFill>
              </a:rPr>
              <a:t> a verb that means ‘to cover’ or ‘to forgive.’ Closely related is the Aramaic and Arabic word </a:t>
            </a:r>
            <a:r>
              <a:rPr lang="en-US" i="1" dirty="0" err="1">
                <a:solidFill>
                  <a:schemeClr val="bg1"/>
                </a:solidFill>
              </a:rPr>
              <a:t>kafat</a:t>
            </a:r>
            <a:r>
              <a:rPr lang="en-US" i="1" dirty="0">
                <a:solidFill>
                  <a:schemeClr val="bg1"/>
                </a:solidFill>
              </a:rPr>
              <a:t>, </a:t>
            </a:r>
            <a:r>
              <a:rPr lang="en-US" dirty="0">
                <a:solidFill>
                  <a:schemeClr val="bg1"/>
                </a:solidFill>
              </a:rPr>
              <a:t>meaning ‘a close embrace’—no doubt related to the Egyptian ritual embrace. </a:t>
            </a:r>
          </a:p>
          <a:p>
            <a:pPr fontAlgn="base"/>
            <a:endParaRPr lang="en-US" dirty="0">
              <a:solidFill>
                <a:schemeClr val="bg1"/>
              </a:solidFill>
            </a:endParaRPr>
          </a:p>
          <a:p>
            <a:pPr fontAlgn="base"/>
            <a:r>
              <a:rPr lang="en-US" dirty="0">
                <a:solidFill>
                  <a:schemeClr val="bg1"/>
                </a:solidFill>
              </a:rPr>
              <a:t>References to that embrace are evident in the Book of Mormon. One states that ‘the Lord hath redeemed my soul … ; I have beheld his glory, and I am encircled about eternally in the arms of his love.’ [2 Nephi 1:15.] Another proffers the glorious hope of our being ‘clasped in the arms of Jesus.’ [Mormon 5:11.]” </a:t>
            </a:r>
            <a:r>
              <a:rPr lang="en-US" sz="1200" dirty="0">
                <a:solidFill>
                  <a:schemeClr val="bg1"/>
                </a:solidFill>
              </a:rPr>
              <a:t>Elder Russell M. Nelson</a:t>
            </a:r>
          </a:p>
        </p:txBody>
      </p:sp>
      <p:pic>
        <p:nvPicPr>
          <p:cNvPr id="3" name="Picture 2">
            <a:extLst>
              <a:ext uri="{FF2B5EF4-FFF2-40B4-BE49-F238E27FC236}">
                <a16:creationId xmlns:a16="http://schemas.microsoft.com/office/drawing/2014/main" id="{13575AE2-DB48-432F-B435-D94DE0BDC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475" y="4025920"/>
            <a:ext cx="4467225" cy="2505075"/>
          </a:xfrm>
          <a:prstGeom prst="rect">
            <a:avLst/>
          </a:prstGeom>
        </p:spPr>
      </p:pic>
      <p:pic>
        <p:nvPicPr>
          <p:cNvPr id="4" name="Picture 3">
            <a:extLst>
              <a:ext uri="{FF2B5EF4-FFF2-40B4-BE49-F238E27FC236}">
                <a16:creationId xmlns:a16="http://schemas.microsoft.com/office/drawing/2014/main" id="{25C2C082-3272-41B5-BCAF-93CF9BD64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5504" y="0"/>
            <a:ext cx="1266825" cy="1585913"/>
          </a:xfrm>
          <a:prstGeom prst="rect">
            <a:avLst/>
          </a:prstGeom>
        </p:spPr>
      </p:pic>
      <p:pic>
        <p:nvPicPr>
          <p:cNvPr id="7" name="Picture 6">
            <a:extLst>
              <a:ext uri="{FF2B5EF4-FFF2-40B4-BE49-F238E27FC236}">
                <a16:creationId xmlns:a16="http://schemas.microsoft.com/office/drawing/2014/main" id="{9198133B-59EE-4451-A6BB-B70A03FB7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338" y="211231"/>
            <a:ext cx="1323975" cy="1646334"/>
          </a:xfrm>
          <a:prstGeom prst="rect">
            <a:avLst/>
          </a:prstGeom>
        </p:spPr>
      </p:pic>
    </p:spTree>
    <p:extLst>
      <p:ext uri="{BB962C8B-B14F-4D97-AF65-F5344CB8AC3E}">
        <p14:creationId xmlns:p14="http://schemas.microsoft.com/office/powerpoint/2010/main" val="194814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6194F29-0B67-4E8B-9099-DA6F767F7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3" name="TextBox 2"/>
          <p:cNvSpPr txBox="1"/>
          <p:nvPr/>
        </p:nvSpPr>
        <p:spPr>
          <a:xfrm>
            <a:off x="179295" y="6464694"/>
            <a:ext cx="2667000" cy="369332"/>
          </a:xfrm>
          <a:prstGeom prst="rect">
            <a:avLst/>
          </a:prstGeom>
          <a:noFill/>
        </p:spPr>
        <p:txBody>
          <a:bodyPr wrap="square" rtlCol="0">
            <a:spAutoFit/>
          </a:bodyPr>
          <a:lstStyle/>
          <a:p>
            <a:r>
              <a:rPr lang="en-US" dirty="0">
                <a:solidFill>
                  <a:schemeClr val="bg1"/>
                </a:solidFill>
              </a:rPr>
              <a:t>Mormon 5:12-15</a:t>
            </a:r>
          </a:p>
        </p:txBody>
      </p:sp>
      <p:sp>
        <p:nvSpPr>
          <p:cNvPr id="11" name="TextBox 10"/>
          <p:cNvSpPr txBox="1"/>
          <p:nvPr/>
        </p:nvSpPr>
        <p:spPr>
          <a:xfrm>
            <a:off x="1676400" y="1"/>
            <a:ext cx="8839200" cy="830997"/>
          </a:xfrm>
          <a:prstGeom prst="rect">
            <a:avLst/>
          </a:prstGeom>
          <a:noFill/>
        </p:spPr>
        <p:txBody>
          <a:bodyPr wrap="square" rtlCol="0">
            <a:spAutoFit/>
          </a:bodyPr>
          <a:lstStyle/>
          <a:p>
            <a:pPr algn="ctr"/>
            <a:r>
              <a:rPr lang="en-US" sz="4800" dirty="0">
                <a:solidFill>
                  <a:schemeClr val="bg1"/>
                </a:solidFill>
                <a:latin typeface="Tw Cen MT" pitchFamily="34" charset="0"/>
              </a:rPr>
              <a:t>Hidden and Brought Forth</a:t>
            </a:r>
          </a:p>
        </p:txBody>
      </p:sp>
      <p:sp>
        <p:nvSpPr>
          <p:cNvPr id="12" name="Rectangle 11"/>
          <p:cNvSpPr/>
          <p:nvPr/>
        </p:nvSpPr>
        <p:spPr>
          <a:xfrm>
            <a:off x="5257800" y="1219200"/>
            <a:ext cx="5105400" cy="1569660"/>
          </a:xfrm>
          <a:prstGeom prst="rect">
            <a:avLst/>
          </a:prstGeom>
        </p:spPr>
        <p:txBody>
          <a:bodyPr wrap="square">
            <a:spAutoFit/>
          </a:bodyPr>
          <a:lstStyle/>
          <a:p>
            <a:pPr fontAlgn="base"/>
            <a:r>
              <a:rPr lang="en-US" sz="2400" dirty="0">
                <a:solidFill>
                  <a:schemeClr val="bg1"/>
                </a:solidFill>
              </a:rPr>
              <a:t>To be read by all people</a:t>
            </a:r>
          </a:p>
          <a:p>
            <a:pPr fontAlgn="base"/>
            <a:endParaRPr lang="en-US" sz="2400" dirty="0">
              <a:solidFill>
                <a:schemeClr val="bg1"/>
              </a:solidFill>
            </a:endParaRPr>
          </a:p>
          <a:p>
            <a:pPr fontAlgn="base"/>
            <a:r>
              <a:rPr lang="en-US" sz="2400" dirty="0">
                <a:solidFill>
                  <a:schemeClr val="bg1"/>
                </a:solidFill>
              </a:rPr>
              <a:t>In His wisdom--When He shall see fit to bring the writings to the people</a:t>
            </a:r>
          </a:p>
        </p:txBody>
      </p:sp>
      <p:sp>
        <p:nvSpPr>
          <p:cNvPr id="9" name="Rectangle 8"/>
          <p:cNvSpPr/>
          <p:nvPr/>
        </p:nvSpPr>
        <p:spPr>
          <a:xfrm>
            <a:off x="1676400" y="4267200"/>
            <a:ext cx="4572000" cy="1077218"/>
          </a:xfrm>
          <a:prstGeom prst="rect">
            <a:avLst/>
          </a:prstGeom>
        </p:spPr>
        <p:txBody>
          <a:bodyPr>
            <a:spAutoFit/>
          </a:bodyPr>
          <a:lstStyle/>
          <a:p>
            <a:pPr algn="ctr"/>
            <a:r>
              <a:rPr lang="en-US" sz="3200" dirty="0">
                <a:solidFill>
                  <a:schemeClr val="bg1"/>
                </a:solidFill>
              </a:rPr>
              <a:t>The Purpose of the Book of Mormon</a:t>
            </a:r>
          </a:p>
        </p:txBody>
      </p:sp>
      <p:grpSp>
        <p:nvGrpSpPr>
          <p:cNvPr id="22" name="Group 21"/>
          <p:cNvGrpSpPr/>
          <p:nvPr/>
        </p:nvGrpSpPr>
        <p:grpSpPr>
          <a:xfrm>
            <a:off x="6248400" y="4114800"/>
            <a:ext cx="4038600" cy="2209800"/>
            <a:chOff x="4724400" y="4114800"/>
            <a:chExt cx="4038600" cy="2209800"/>
          </a:xfrm>
        </p:grpSpPr>
        <p:grpSp>
          <p:nvGrpSpPr>
            <p:cNvPr id="2" name="Group 9"/>
            <p:cNvGrpSpPr/>
            <p:nvPr/>
          </p:nvGrpSpPr>
          <p:grpSpPr>
            <a:xfrm>
              <a:off x="4724400" y="4114800"/>
              <a:ext cx="4038600" cy="2209800"/>
              <a:chOff x="965200" y="2286000"/>
              <a:chExt cx="7315200" cy="2743200"/>
            </a:xfrm>
          </p:grpSpPr>
          <p:grpSp>
            <p:nvGrpSpPr>
              <p:cNvPr id="4" name="Group 18"/>
              <p:cNvGrpSpPr/>
              <p:nvPr/>
            </p:nvGrpSpPr>
            <p:grpSpPr>
              <a:xfrm>
                <a:off x="965200" y="2286000"/>
                <a:ext cx="7315200" cy="2743200"/>
                <a:chOff x="965200" y="2286000"/>
                <a:chExt cx="7379144"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117601" y="2514599"/>
                <a:ext cx="7010400" cy="573101"/>
              </a:xfrm>
              <a:prstGeom prst="rect">
                <a:avLst/>
              </a:prstGeom>
              <a:noFill/>
            </p:spPr>
            <p:txBody>
              <a:bodyPr wrap="square" rtlCol="0">
                <a:spAutoFit/>
              </a:bodyPr>
              <a:lstStyle/>
              <a:p>
                <a:endParaRPr lang="en-US" sz="2400" dirty="0">
                  <a:solidFill>
                    <a:schemeClr val="bg1"/>
                  </a:solidFill>
                  <a:latin typeface="Child's Play" pitchFamily="2" charset="0"/>
                </a:endParaRPr>
              </a:p>
            </p:txBody>
          </p:sp>
        </p:grpSp>
        <p:sp>
          <p:nvSpPr>
            <p:cNvPr id="14" name="Rectangle 13"/>
            <p:cNvSpPr/>
            <p:nvPr/>
          </p:nvSpPr>
          <p:spPr>
            <a:xfrm>
              <a:off x="4800600" y="4114800"/>
              <a:ext cx="3886200" cy="1938992"/>
            </a:xfrm>
            <a:prstGeom prst="rect">
              <a:avLst/>
            </a:prstGeom>
          </p:spPr>
          <p:txBody>
            <a:bodyPr wrap="square">
              <a:spAutoFit/>
            </a:bodyPr>
            <a:lstStyle/>
            <a:p>
              <a:pPr algn="ctr"/>
              <a:r>
                <a:rPr lang="en-US" sz="2000" b="1" dirty="0">
                  <a:solidFill>
                    <a:schemeClr val="bg1"/>
                  </a:solidFill>
                </a:rPr>
                <a:t>Written to persuade all people that Jesus is the Christ, to help God fulfill His covenant with the house of Israel, and to help descendants of the Lamanites believe the gospel more fully</a:t>
              </a:r>
              <a:endParaRPr lang="en-US" sz="2000" dirty="0">
                <a:solidFill>
                  <a:schemeClr val="bg1"/>
                </a:solidFill>
              </a:endParaRPr>
            </a:p>
          </p:txBody>
        </p:sp>
      </p:grpSp>
      <p:pic>
        <p:nvPicPr>
          <p:cNvPr id="6" name="Picture 5">
            <a:extLst>
              <a:ext uri="{FF2B5EF4-FFF2-40B4-BE49-F238E27FC236}">
                <a16:creationId xmlns:a16="http://schemas.microsoft.com/office/drawing/2014/main" id="{C7941398-0DE1-48AB-BC87-9AA7717E7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08" y="970567"/>
            <a:ext cx="4293390" cy="2700480"/>
          </a:xfrm>
          <a:prstGeom prst="rect">
            <a:avLst/>
          </a:prstGeom>
        </p:spPr>
      </p:pic>
    </p:spTree>
    <p:extLst>
      <p:ext uri="{BB962C8B-B14F-4D97-AF65-F5344CB8AC3E}">
        <p14:creationId xmlns:p14="http://schemas.microsoft.com/office/powerpoint/2010/main" val="48655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4E80A0E-0B48-451F-9FD5-89FAB75B2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
            <a:ext cx="12192000" cy="6899355"/>
          </a:xfrm>
          <a:prstGeom prst="rect">
            <a:avLst/>
          </a:prstGeom>
        </p:spPr>
      </p:pic>
      <p:sp>
        <p:nvSpPr>
          <p:cNvPr id="3" name="TextBox 2"/>
          <p:cNvSpPr txBox="1"/>
          <p:nvPr/>
        </p:nvSpPr>
        <p:spPr>
          <a:xfrm>
            <a:off x="38100" y="6455259"/>
            <a:ext cx="2667000" cy="369332"/>
          </a:xfrm>
          <a:prstGeom prst="rect">
            <a:avLst/>
          </a:prstGeom>
          <a:noFill/>
        </p:spPr>
        <p:txBody>
          <a:bodyPr wrap="square" rtlCol="0">
            <a:spAutoFit/>
          </a:bodyPr>
          <a:lstStyle/>
          <a:p>
            <a:r>
              <a:rPr lang="en-US" dirty="0">
                <a:solidFill>
                  <a:schemeClr val="bg1"/>
                </a:solidFill>
              </a:rPr>
              <a:t>Mormon 5:16</a:t>
            </a:r>
          </a:p>
        </p:txBody>
      </p:sp>
      <p:sp>
        <p:nvSpPr>
          <p:cNvPr id="11" name="TextBox 10"/>
          <p:cNvSpPr txBox="1"/>
          <p:nvPr/>
        </p:nvSpPr>
        <p:spPr>
          <a:xfrm>
            <a:off x="1371600" y="0"/>
            <a:ext cx="9296400" cy="707886"/>
          </a:xfrm>
          <a:prstGeom prst="rect">
            <a:avLst/>
          </a:prstGeom>
          <a:noFill/>
        </p:spPr>
        <p:txBody>
          <a:bodyPr wrap="square" rtlCol="0">
            <a:spAutoFit/>
          </a:bodyPr>
          <a:lstStyle/>
          <a:p>
            <a:pPr algn="ctr"/>
            <a:r>
              <a:rPr lang="en-US" sz="4000" dirty="0">
                <a:solidFill>
                  <a:schemeClr val="bg1"/>
                </a:solidFill>
              </a:rPr>
              <a:t>“without Christ and God in the world”</a:t>
            </a:r>
            <a:endParaRPr lang="en-US" sz="4000" dirty="0">
              <a:solidFill>
                <a:schemeClr val="bg1"/>
              </a:solidFill>
              <a:latin typeface="Tw Cen MT" pitchFamily="34" charset="0"/>
            </a:endParaRPr>
          </a:p>
        </p:txBody>
      </p:sp>
      <p:sp>
        <p:nvSpPr>
          <p:cNvPr id="12" name="Rectangle 11"/>
          <p:cNvSpPr/>
          <p:nvPr/>
        </p:nvSpPr>
        <p:spPr>
          <a:xfrm>
            <a:off x="1752600" y="838201"/>
            <a:ext cx="6705600" cy="461665"/>
          </a:xfrm>
          <a:prstGeom prst="rect">
            <a:avLst/>
          </a:prstGeom>
        </p:spPr>
        <p:txBody>
          <a:bodyPr wrap="square">
            <a:spAutoFit/>
          </a:bodyPr>
          <a:lstStyle/>
          <a:p>
            <a:pPr fontAlgn="base"/>
            <a:r>
              <a:rPr lang="en-US" sz="2400" dirty="0">
                <a:solidFill>
                  <a:srgbClr val="FFFF00"/>
                </a:solidFill>
              </a:rPr>
              <a:t>Refusal to repent--The spirit will cease to be present</a:t>
            </a:r>
          </a:p>
        </p:txBody>
      </p:sp>
      <p:sp>
        <p:nvSpPr>
          <p:cNvPr id="22" name="Rectangle 21"/>
          <p:cNvSpPr/>
          <p:nvPr/>
        </p:nvSpPr>
        <p:spPr>
          <a:xfrm>
            <a:off x="4343400" y="1752601"/>
            <a:ext cx="5105400" cy="1200329"/>
          </a:xfrm>
          <a:prstGeom prst="rect">
            <a:avLst/>
          </a:prstGeom>
        </p:spPr>
        <p:txBody>
          <a:bodyPr wrap="square">
            <a:spAutoFit/>
          </a:bodyPr>
          <a:lstStyle/>
          <a:p>
            <a:pPr algn="ctr" fontAlgn="base"/>
            <a:r>
              <a:rPr lang="en-US" sz="2400" dirty="0">
                <a:solidFill>
                  <a:schemeClr val="bg1"/>
                </a:solidFill>
              </a:rPr>
              <a:t>To live without faith in Jesus Christ or Heavenly Father and without divine influence and guidance.</a:t>
            </a:r>
          </a:p>
        </p:txBody>
      </p:sp>
      <p:sp>
        <p:nvSpPr>
          <p:cNvPr id="23" name="Rectangle 22"/>
          <p:cNvSpPr/>
          <p:nvPr/>
        </p:nvSpPr>
        <p:spPr>
          <a:xfrm>
            <a:off x="1981200" y="4267200"/>
            <a:ext cx="5105400" cy="1815882"/>
          </a:xfrm>
          <a:prstGeom prst="rect">
            <a:avLst/>
          </a:prstGeom>
        </p:spPr>
        <p:txBody>
          <a:bodyPr wrap="square">
            <a:spAutoFit/>
          </a:bodyPr>
          <a:lstStyle/>
          <a:p>
            <a:pPr fontAlgn="base"/>
            <a:r>
              <a:rPr lang="en-US" sz="1600" dirty="0">
                <a:solidFill>
                  <a:schemeClr val="bg1"/>
                </a:solidFill>
              </a:rPr>
              <a:t>“…it seems clear to me that what he (Mormon) was talking about was not merely the inability to have the companionship of or the gift of the Holy Ghost, but he was talking of the light of truth to which every one born into the world is entitled and which will never cease in strive with the individual unless he loses it through his own sinning.”  President Harold B. Lee</a:t>
            </a:r>
          </a:p>
        </p:txBody>
      </p:sp>
      <p:pic>
        <p:nvPicPr>
          <p:cNvPr id="8" name="Picture 7" descr="1999 SV0039.jpg"/>
          <p:cNvPicPr>
            <a:picLocks noChangeAspect="1"/>
          </p:cNvPicPr>
          <p:nvPr/>
        </p:nvPicPr>
        <p:blipFill>
          <a:blip r:embed="rId3" cstate="print"/>
          <a:stretch>
            <a:fillRect/>
          </a:stretch>
        </p:blipFill>
        <p:spPr>
          <a:xfrm>
            <a:off x="7086600" y="3505200"/>
            <a:ext cx="3284874" cy="2420112"/>
          </a:xfrm>
          <a:prstGeom prst="rect">
            <a:avLst/>
          </a:prstGeom>
        </p:spPr>
      </p:pic>
      <p:pic>
        <p:nvPicPr>
          <p:cNvPr id="4" name="Picture 3">
            <a:extLst>
              <a:ext uri="{FF2B5EF4-FFF2-40B4-BE49-F238E27FC236}">
                <a16:creationId xmlns:a16="http://schemas.microsoft.com/office/drawing/2014/main" id="{B3A8FEC6-EDD3-4B4A-8A56-A4D10CC0F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 y="3791349"/>
            <a:ext cx="1097280" cy="1383792"/>
          </a:xfrm>
          <a:prstGeom prst="rect">
            <a:avLst/>
          </a:prstGeom>
        </p:spPr>
      </p:pic>
    </p:spTree>
    <p:extLst>
      <p:ext uri="{BB962C8B-B14F-4D97-AF65-F5344CB8AC3E}">
        <p14:creationId xmlns:p14="http://schemas.microsoft.com/office/powerpoint/2010/main" val="166641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3188</Words>
  <Application>Microsoft Office PowerPoint</Application>
  <PresentationFormat>Widescreen</PresentationFormat>
  <Paragraphs>204</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Times New Roman</vt:lpstr>
      <vt:lpstr>A Yummy Apology</vt:lpstr>
      <vt:lpstr>Arial</vt:lpstr>
      <vt:lpstr>Calibri</vt:lpstr>
      <vt:lpstr>Child's Play</vt:lpstr>
      <vt:lpstr>Tw Cen MT</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11</cp:revision>
  <dcterms:created xsi:type="dcterms:W3CDTF">2017-11-28T19:05:58Z</dcterms:created>
  <dcterms:modified xsi:type="dcterms:W3CDTF">2020-06-11T16:28:00Z</dcterms:modified>
</cp:coreProperties>
</file>