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embeddedFontLst>
    <p:embeddedFont>
      <p:font typeface="Calibri" panose="020F0502020204030204" pitchFamily="34" charset="0"/>
      <p:regular r:id="rId7"/>
      <p:bold r:id="rId8"/>
      <p:italic r:id="rId9"/>
      <p:boldItalic r:id="rId10"/>
    </p:embeddedFont>
    <p:embeddedFont>
      <p:font typeface="Comic Sans MS" panose="030F0702030302020204" pitchFamily="66" charset="0"/>
      <p:regular r:id="rId11"/>
      <p:bold r:id="rId12"/>
      <p:italic r:id="rId13"/>
      <p:boldItalic r:id="rId1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716" y="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font" Target="fonts/font8.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0A4B4A9-9B84-4DA9-8380-4E529BEEA003}" type="datetimeFigureOut">
              <a:rPr lang="en-US" smtClean="0"/>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20DE90-7BFE-4712-BCCF-BA5900A9EE4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A4B4A9-9B84-4DA9-8380-4E529BEEA003}" type="datetimeFigureOut">
              <a:rPr lang="en-US" smtClean="0"/>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20DE90-7BFE-4712-BCCF-BA5900A9EE4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A4B4A9-9B84-4DA9-8380-4E529BEEA003}" type="datetimeFigureOut">
              <a:rPr lang="en-US" smtClean="0"/>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20DE90-7BFE-4712-BCCF-BA5900A9EE4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A4B4A9-9B84-4DA9-8380-4E529BEEA003}" type="datetimeFigureOut">
              <a:rPr lang="en-US" smtClean="0"/>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20DE90-7BFE-4712-BCCF-BA5900A9EE4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A4B4A9-9B84-4DA9-8380-4E529BEEA003}" type="datetimeFigureOut">
              <a:rPr lang="en-US" smtClean="0"/>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20DE90-7BFE-4712-BCCF-BA5900A9EE4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0A4B4A9-9B84-4DA9-8380-4E529BEEA003}" type="datetimeFigureOut">
              <a:rPr lang="en-US" smtClean="0"/>
              <a:t>6/30/2020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20DE90-7BFE-4712-BCCF-BA5900A9EE4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0A4B4A9-9B84-4DA9-8380-4E529BEEA003}" type="datetimeFigureOut">
              <a:rPr lang="en-US" smtClean="0"/>
              <a:t>6/30/2020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20DE90-7BFE-4712-BCCF-BA5900A9EE4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0A4B4A9-9B84-4DA9-8380-4E529BEEA003}" type="datetimeFigureOut">
              <a:rPr lang="en-US" smtClean="0"/>
              <a:t>6/30/2020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20DE90-7BFE-4712-BCCF-BA5900A9EE4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A4B4A9-9B84-4DA9-8380-4E529BEEA003}" type="datetimeFigureOut">
              <a:rPr lang="en-US" smtClean="0"/>
              <a:t>6/30/2020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20DE90-7BFE-4712-BCCF-BA5900A9EE4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A4B4A9-9B84-4DA9-8380-4E529BEEA003}" type="datetimeFigureOut">
              <a:rPr lang="en-US" smtClean="0"/>
              <a:t>6/30/2020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20DE90-7BFE-4712-BCCF-BA5900A9EE4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A4B4A9-9B84-4DA9-8380-4E529BEEA003}" type="datetimeFigureOut">
              <a:rPr lang="en-US" smtClean="0"/>
              <a:t>6/30/2020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20DE90-7BFE-4712-BCCF-BA5900A9EE4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A4B4A9-9B84-4DA9-8380-4E529BEEA003}" type="datetimeFigureOut">
              <a:rPr lang="en-US" smtClean="0"/>
              <a:t>6/30/2020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20DE90-7BFE-4712-BCCF-BA5900A9EE4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0" y="0"/>
            <a:ext cx="9144000" cy="6858000"/>
          </a:xfrm>
          <a:prstGeom prst="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514600" y="457200"/>
            <a:ext cx="6324600" cy="3139321"/>
          </a:xfrm>
          <a:prstGeom prst="rect">
            <a:avLst/>
          </a:prstGeom>
          <a:noFill/>
        </p:spPr>
        <p:txBody>
          <a:bodyPr wrap="square" rtlCol="0">
            <a:spAutoFit/>
          </a:bodyPr>
          <a:lstStyle/>
          <a:p>
            <a:pPr algn="ctr"/>
            <a:r>
              <a:rPr lang="en-US" sz="6600" dirty="0">
                <a:solidFill>
                  <a:schemeClr val="bg1"/>
                </a:solidFill>
              </a:rPr>
              <a:t>The Nephite Disease Cycle</a:t>
            </a:r>
          </a:p>
          <a:p>
            <a:pPr algn="ctr"/>
            <a:r>
              <a:rPr lang="en-US" sz="6600" dirty="0">
                <a:solidFill>
                  <a:schemeClr val="bg1"/>
                </a:solidFill>
              </a:rPr>
              <a:t>Helaman 3-13</a:t>
            </a:r>
          </a:p>
        </p:txBody>
      </p:sp>
      <p:sp>
        <p:nvSpPr>
          <p:cNvPr id="11" name="TextBox 10"/>
          <p:cNvSpPr txBox="1"/>
          <p:nvPr/>
        </p:nvSpPr>
        <p:spPr>
          <a:xfrm>
            <a:off x="3810000" y="3657600"/>
            <a:ext cx="1828800" cy="381000"/>
          </a:xfrm>
          <a:prstGeom prst="rect">
            <a:avLst/>
          </a:prstGeom>
          <a:noFill/>
        </p:spPr>
        <p:txBody>
          <a:bodyPr wrap="square" rtlCol="0">
            <a:spAutoFit/>
          </a:bodyPr>
          <a:lstStyle/>
          <a:p>
            <a:r>
              <a:rPr lang="en-US" dirty="0">
                <a:solidFill>
                  <a:schemeClr val="bg1"/>
                </a:solidFill>
              </a:rPr>
              <a:t>Righteousness</a:t>
            </a:r>
          </a:p>
        </p:txBody>
      </p:sp>
      <p:sp>
        <p:nvSpPr>
          <p:cNvPr id="12" name="TextBox 11"/>
          <p:cNvSpPr txBox="1"/>
          <p:nvPr/>
        </p:nvSpPr>
        <p:spPr>
          <a:xfrm>
            <a:off x="5791200" y="4572000"/>
            <a:ext cx="1828800" cy="381000"/>
          </a:xfrm>
          <a:prstGeom prst="rect">
            <a:avLst/>
          </a:prstGeom>
          <a:noFill/>
        </p:spPr>
        <p:txBody>
          <a:bodyPr wrap="square" rtlCol="0">
            <a:spAutoFit/>
          </a:bodyPr>
          <a:lstStyle/>
          <a:p>
            <a:r>
              <a:rPr lang="en-US" dirty="0">
                <a:solidFill>
                  <a:schemeClr val="bg1"/>
                </a:solidFill>
              </a:rPr>
              <a:t>Prosperous</a:t>
            </a:r>
          </a:p>
        </p:txBody>
      </p:sp>
      <p:sp>
        <p:nvSpPr>
          <p:cNvPr id="13" name="TextBox 12"/>
          <p:cNvSpPr txBox="1"/>
          <p:nvPr/>
        </p:nvSpPr>
        <p:spPr>
          <a:xfrm>
            <a:off x="5486400" y="6096000"/>
            <a:ext cx="1828800" cy="381000"/>
          </a:xfrm>
          <a:prstGeom prst="rect">
            <a:avLst/>
          </a:prstGeom>
          <a:noFill/>
        </p:spPr>
        <p:txBody>
          <a:bodyPr wrap="square" rtlCol="0">
            <a:spAutoFit/>
          </a:bodyPr>
          <a:lstStyle/>
          <a:p>
            <a:r>
              <a:rPr lang="en-US" dirty="0">
                <a:solidFill>
                  <a:schemeClr val="bg1"/>
                </a:solidFill>
              </a:rPr>
              <a:t>Prideful</a:t>
            </a:r>
          </a:p>
        </p:txBody>
      </p:sp>
      <p:sp>
        <p:nvSpPr>
          <p:cNvPr id="14" name="TextBox 13"/>
          <p:cNvSpPr txBox="1"/>
          <p:nvPr/>
        </p:nvSpPr>
        <p:spPr>
          <a:xfrm>
            <a:off x="3429000" y="6477000"/>
            <a:ext cx="1828800" cy="381000"/>
          </a:xfrm>
          <a:prstGeom prst="rect">
            <a:avLst/>
          </a:prstGeom>
          <a:noFill/>
        </p:spPr>
        <p:txBody>
          <a:bodyPr wrap="square" rtlCol="0">
            <a:spAutoFit/>
          </a:bodyPr>
          <a:lstStyle/>
          <a:p>
            <a:r>
              <a:rPr lang="en-US" dirty="0">
                <a:solidFill>
                  <a:schemeClr val="bg1"/>
                </a:solidFill>
              </a:rPr>
              <a:t>Wickedness</a:t>
            </a:r>
          </a:p>
        </p:txBody>
      </p:sp>
      <p:sp>
        <p:nvSpPr>
          <p:cNvPr id="15" name="TextBox 14"/>
          <p:cNvSpPr txBox="1"/>
          <p:nvPr/>
        </p:nvSpPr>
        <p:spPr>
          <a:xfrm>
            <a:off x="1447800" y="5562600"/>
            <a:ext cx="1828800" cy="646331"/>
          </a:xfrm>
          <a:prstGeom prst="rect">
            <a:avLst/>
          </a:prstGeom>
          <a:noFill/>
        </p:spPr>
        <p:txBody>
          <a:bodyPr wrap="square" rtlCol="0">
            <a:spAutoFit/>
          </a:bodyPr>
          <a:lstStyle/>
          <a:p>
            <a:r>
              <a:rPr lang="en-US" dirty="0">
                <a:solidFill>
                  <a:schemeClr val="bg1"/>
                </a:solidFill>
              </a:rPr>
              <a:t>Destruction and suffering</a:t>
            </a:r>
          </a:p>
        </p:txBody>
      </p:sp>
      <p:sp>
        <p:nvSpPr>
          <p:cNvPr id="16" name="TextBox 15"/>
          <p:cNvSpPr txBox="1"/>
          <p:nvPr/>
        </p:nvSpPr>
        <p:spPr>
          <a:xfrm>
            <a:off x="1447800" y="4267200"/>
            <a:ext cx="1828800" cy="381000"/>
          </a:xfrm>
          <a:prstGeom prst="rect">
            <a:avLst/>
          </a:prstGeom>
          <a:noFill/>
        </p:spPr>
        <p:txBody>
          <a:bodyPr wrap="square" rtlCol="0">
            <a:spAutoFit/>
          </a:bodyPr>
          <a:lstStyle/>
          <a:p>
            <a:pPr algn="r"/>
            <a:r>
              <a:rPr lang="en-US" dirty="0">
                <a:solidFill>
                  <a:schemeClr val="bg1"/>
                </a:solidFill>
              </a:rPr>
              <a:t>Humility</a:t>
            </a:r>
          </a:p>
        </p:txBody>
      </p:sp>
      <p:sp>
        <p:nvSpPr>
          <p:cNvPr id="17" name="Right Arrow 16"/>
          <p:cNvSpPr/>
          <p:nvPr/>
        </p:nvSpPr>
        <p:spPr>
          <a:xfrm rot="2550303">
            <a:off x="5494987" y="4006741"/>
            <a:ext cx="638822" cy="31458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rot="5755634">
            <a:off x="5737422" y="5282056"/>
            <a:ext cx="638822" cy="31458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rot="10018720">
            <a:off x="4863685" y="6421710"/>
            <a:ext cx="638822" cy="31458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rot="13354896">
            <a:off x="2841737" y="6118079"/>
            <a:ext cx="638822" cy="31458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rot="17000968">
            <a:off x="2460739" y="4898879"/>
            <a:ext cx="638822" cy="31458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p:cNvSpPr/>
          <p:nvPr/>
        </p:nvSpPr>
        <p:spPr>
          <a:xfrm rot="20100147">
            <a:off x="3083785" y="3854491"/>
            <a:ext cx="638822" cy="31458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rot="20592705">
            <a:off x="560536" y="611908"/>
            <a:ext cx="1981200" cy="2590800"/>
            <a:chOff x="228600" y="685800"/>
            <a:chExt cx="5867400" cy="7696200"/>
          </a:xfrm>
        </p:grpSpPr>
        <p:grpSp>
          <p:nvGrpSpPr>
            <p:cNvPr id="25" name="Group 16"/>
            <p:cNvGrpSpPr/>
            <p:nvPr/>
          </p:nvGrpSpPr>
          <p:grpSpPr>
            <a:xfrm>
              <a:off x="228600" y="685800"/>
              <a:ext cx="5867400" cy="7696200"/>
              <a:chOff x="914400" y="1143000"/>
              <a:chExt cx="4572000" cy="6553200"/>
            </a:xfrm>
          </p:grpSpPr>
          <p:grpSp>
            <p:nvGrpSpPr>
              <p:cNvPr id="63" name="Group 1"/>
              <p:cNvGrpSpPr/>
              <p:nvPr/>
            </p:nvGrpSpPr>
            <p:grpSpPr>
              <a:xfrm>
                <a:off x="914400" y="1143000"/>
                <a:ext cx="4572000" cy="6553200"/>
                <a:chOff x="838200" y="1371600"/>
                <a:chExt cx="1524000" cy="1752600"/>
              </a:xfrm>
            </p:grpSpPr>
            <p:sp>
              <p:nvSpPr>
                <p:cNvPr id="68" name="Rounded Rectangle 2"/>
                <p:cNvSpPr/>
                <p:nvPr/>
              </p:nvSpPr>
              <p:spPr>
                <a:xfrm>
                  <a:off x="990600" y="1447800"/>
                  <a:ext cx="1219200" cy="1676400"/>
                </a:xfrm>
                <a:prstGeom prst="roundRect">
                  <a:avLst/>
                </a:prstGeom>
                <a:solidFill>
                  <a:srgbClr val="FFC000"/>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ounded Rectangle 3"/>
                <p:cNvSpPr/>
                <p:nvPr/>
              </p:nvSpPr>
              <p:spPr>
                <a:xfrm>
                  <a:off x="1066800" y="1447800"/>
                  <a:ext cx="1219200" cy="1676400"/>
                </a:xfrm>
                <a:prstGeom prst="roundRect">
                  <a:avLst/>
                </a:prstGeom>
                <a:solidFill>
                  <a:srgbClr val="FFC000"/>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ounded Rectangle 4"/>
                <p:cNvSpPr/>
                <p:nvPr/>
              </p:nvSpPr>
              <p:spPr>
                <a:xfrm>
                  <a:off x="1143000" y="1371600"/>
                  <a:ext cx="1219200" cy="1676400"/>
                </a:xfrm>
                <a:prstGeom prst="roundRect">
                  <a:avLst/>
                </a:prstGeom>
                <a:solidFill>
                  <a:srgbClr val="FFC000"/>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Donut 5"/>
                <p:cNvSpPr/>
                <p:nvPr/>
              </p:nvSpPr>
              <p:spPr>
                <a:xfrm>
                  <a:off x="838200" y="2057400"/>
                  <a:ext cx="533400" cy="304800"/>
                </a:xfrm>
                <a:prstGeom prst="donut">
                  <a:avLst/>
                </a:prstGeom>
                <a:solidFill>
                  <a:srgbClr val="FFC0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Donut 6"/>
                <p:cNvSpPr/>
                <p:nvPr/>
              </p:nvSpPr>
              <p:spPr>
                <a:xfrm>
                  <a:off x="838200" y="2438400"/>
                  <a:ext cx="533400" cy="304800"/>
                </a:xfrm>
                <a:prstGeom prst="donut">
                  <a:avLst/>
                </a:prstGeom>
                <a:solidFill>
                  <a:srgbClr val="FFC0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3" name="Donut 7"/>
                <p:cNvSpPr/>
                <p:nvPr/>
              </p:nvSpPr>
              <p:spPr>
                <a:xfrm>
                  <a:off x="838200" y="1676400"/>
                  <a:ext cx="533400" cy="304800"/>
                </a:xfrm>
                <a:prstGeom prst="donut">
                  <a:avLst/>
                </a:prstGeom>
                <a:solidFill>
                  <a:srgbClr val="FFC0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4" name="TextBox 11"/>
                <p:cNvSpPr txBox="1"/>
                <p:nvPr/>
              </p:nvSpPr>
              <p:spPr>
                <a:xfrm>
                  <a:off x="1295400" y="1676400"/>
                  <a:ext cx="914400" cy="98775"/>
                </a:xfrm>
                <a:prstGeom prst="rect">
                  <a:avLst/>
                </a:prstGeom>
                <a:noFill/>
              </p:spPr>
              <p:txBody>
                <a:bodyPr wrap="square" rtlCol="0">
                  <a:spAutoFit/>
                </a:bodyPr>
                <a:lstStyle/>
                <a:p>
                  <a:pPr algn="ctr"/>
                  <a:endParaRPr lang="en-US" dirty="0">
                    <a:solidFill>
                      <a:schemeClr val="bg2">
                        <a:lumMod val="50000"/>
                      </a:schemeClr>
                    </a:solidFill>
                    <a:latin typeface="Symbol" pitchFamily="18" charset="2"/>
                    <a:cs typeface="Narkisim" pitchFamily="34" charset="-79"/>
                  </a:endParaRPr>
                </a:p>
              </p:txBody>
            </p:sp>
          </p:grpSp>
          <p:sp>
            <p:nvSpPr>
              <p:cNvPr id="64" name="Frame 12"/>
              <p:cNvSpPr/>
              <p:nvPr/>
            </p:nvSpPr>
            <p:spPr>
              <a:xfrm>
                <a:off x="1219200" y="2438400"/>
                <a:ext cx="914400" cy="838200"/>
              </a:xfrm>
              <a:prstGeom prst="frame">
                <a:avLst>
                  <a:gd name="adj1" fmla="val 21057"/>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5" name="Frame 64"/>
              <p:cNvSpPr/>
              <p:nvPr/>
            </p:nvSpPr>
            <p:spPr>
              <a:xfrm>
                <a:off x="1219200" y="3886200"/>
                <a:ext cx="914400" cy="838200"/>
              </a:xfrm>
              <a:prstGeom prst="frame">
                <a:avLst>
                  <a:gd name="adj1" fmla="val 21057"/>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6" name="Frame 65"/>
              <p:cNvSpPr/>
              <p:nvPr/>
            </p:nvSpPr>
            <p:spPr>
              <a:xfrm>
                <a:off x="1219200" y="5257800"/>
                <a:ext cx="914400" cy="838200"/>
              </a:xfrm>
              <a:prstGeom prst="frame">
                <a:avLst>
                  <a:gd name="adj1" fmla="val 21057"/>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7" name="Rectangle 66"/>
              <p:cNvSpPr/>
              <p:nvPr/>
            </p:nvSpPr>
            <p:spPr>
              <a:xfrm>
                <a:off x="2133600" y="1447800"/>
                <a:ext cx="3124200" cy="5715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TextBox 25"/>
            <p:cNvSpPr txBox="1"/>
            <p:nvPr/>
          </p:nvSpPr>
          <p:spPr>
            <a:xfrm>
              <a:off x="2057400" y="1600200"/>
              <a:ext cx="3276600" cy="1761507"/>
            </a:xfrm>
            <a:prstGeom prst="rect">
              <a:avLst/>
            </a:prstGeom>
            <a:noFill/>
          </p:spPr>
          <p:txBody>
            <a:bodyPr wrap="square" rtlCol="0">
              <a:spAutoFit/>
            </a:bodyPr>
            <a:lstStyle/>
            <a:p>
              <a:pPr algn="ctr"/>
              <a:endParaRPr lang="en-US" sz="2800" dirty="0">
                <a:latin typeface="Comic Sans MS" pitchFamily="66" charset="0"/>
              </a:endParaRPr>
            </a:p>
          </p:txBody>
        </p:sp>
        <p:grpSp>
          <p:nvGrpSpPr>
            <p:cNvPr id="27" name="Group 19"/>
            <p:cNvGrpSpPr/>
            <p:nvPr/>
          </p:nvGrpSpPr>
          <p:grpSpPr>
            <a:xfrm>
              <a:off x="2286000" y="4800601"/>
              <a:ext cx="381000" cy="990600"/>
              <a:chOff x="990600" y="685800"/>
              <a:chExt cx="990600" cy="2536273"/>
            </a:xfrm>
          </p:grpSpPr>
          <p:sp>
            <p:nvSpPr>
              <p:cNvPr id="60" name="Cross 59"/>
              <p:cNvSpPr/>
              <p:nvPr/>
            </p:nvSpPr>
            <p:spPr>
              <a:xfrm>
                <a:off x="990600" y="1371600"/>
                <a:ext cx="990600" cy="990600"/>
              </a:xfrm>
              <a:prstGeom prst="plus">
                <a:avLst>
                  <a:gd name="adj" fmla="val 4672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1143000" y="685800"/>
                <a:ext cx="685800" cy="838200"/>
              </a:xfrm>
              <a:prstGeom prst="ellips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L-Shape 61"/>
              <p:cNvSpPr/>
              <p:nvPr/>
            </p:nvSpPr>
            <p:spPr>
              <a:xfrm rot="7671296">
                <a:off x="1176741" y="2422337"/>
                <a:ext cx="757381" cy="842091"/>
              </a:xfrm>
              <a:prstGeom prst="corner">
                <a:avLst>
                  <a:gd name="adj1" fmla="val 10391"/>
                  <a:gd name="adj2" fmla="val 1147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3"/>
            <p:cNvGrpSpPr/>
            <p:nvPr/>
          </p:nvGrpSpPr>
          <p:grpSpPr>
            <a:xfrm>
              <a:off x="3048000" y="4800600"/>
              <a:ext cx="381000" cy="990600"/>
              <a:chOff x="990600" y="685800"/>
              <a:chExt cx="990600" cy="2536273"/>
            </a:xfrm>
          </p:grpSpPr>
          <p:sp>
            <p:nvSpPr>
              <p:cNvPr id="57" name="Cross 56"/>
              <p:cNvSpPr/>
              <p:nvPr/>
            </p:nvSpPr>
            <p:spPr>
              <a:xfrm>
                <a:off x="990600" y="1371600"/>
                <a:ext cx="990600" cy="990600"/>
              </a:xfrm>
              <a:prstGeom prst="plus">
                <a:avLst>
                  <a:gd name="adj" fmla="val 4672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1143000" y="685800"/>
                <a:ext cx="685800" cy="838200"/>
              </a:xfrm>
              <a:prstGeom prst="ellips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L-Shape 58"/>
              <p:cNvSpPr/>
              <p:nvPr/>
            </p:nvSpPr>
            <p:spPr>
              <a:xfrm rot="7671296">
                <a:off x="1176741" y="2422337"/>
                <a:ext cx="757381" cy="842091"/>
              </a:xfrm>
              <a:prstGeom prst="corner">
                <a:avLst>
                  <a:gd name="adj1" fmla="val 10391"/>
                  <a:gd name="adj2" fmla="val 1147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27"/>
            <p:cNvGrpSpPr/>
            <p:nvPr/>
          </p:nvGrpSpPr>
          <p:grpSpPr>
            <a:xfrm>
              <a:off x="3810000" y="4800600"/>
              <a:ext cx="381000" cy="990600"/>
              <a:chOff x="990600" y="685800"/>
              <a:chExt cx="990600" cy="2536273"/>
            </a:xfrm>
          </p:grpSpPr>
          <p:sp>
            <p:nvSpPr>
              <p:cNvPr id="54" name="Cross 53"/>
              <p:cNvSpPr/>
              <p:nvPr/>
            </p:nvSpPr>
            <p:spPr>
              <a:xfrm>
                <a:off x="990600" y="1371600"/>
                <a:ext cx="990600" cy="990600"/>
              </a:xfrm>
              <a:prstGeom prst="plus">
                <a:avLst>
                  <a:gd name="adj" fmla="val 4672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1143000" y="685800"/>
                <a:ext cx="685800" cy="838200"/>
              </a:xfrm>
              <a:prstGeom prst="ellips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L-Shape 55"/>
              <p:cNvSpPr/>
              <p:nvPr/>
            </p:nvSpPr>
            <p:spPr>
              <a:xfrm rot="7671296">
                <a:off x="1176741" y="2422337"/>
                <a:ext cx="757381" cy="842091"/>
              </a:xfrm>
              <a:prstGeom prst="corner">
                <a:avLst>
                  <a:gd name="adj1" fmla="val 10391"/>
                  <a:gd name="adj2" fmla="val 1147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31"/>
            <p:cNvGrpSpPr/>
            <p:nvPr/>
          </p:nvGrpSpPr>
          <p:grpSpPr>
            <a:xfrm>
              <a:off x="4495800" y="4800600"/>
              <a:ext cx="381000" cy="990600"/>
              <a:chOff x="990600" y="685800"/>
              <a:chExt cx="990600" cy="2536273"/>
            </a:xfrm>
          </p:grpSpPr>
          <p:sp>
            <p:nvSpPr>
              <p:cNvPr id="51" name="Cross 50"/>
              <p:cNvSpPr/>
              <p:nvPr/>
            </p:nvSpPr>
            <p:spPr>
              <a:xfrm>
                <a:off x="990600" y="1371600"/>
                <a:ext cx="990600" cy="990600"/>
              </a:xfrm>
              <a:prstGeom prst="plus">
                <a:avLst>
                  <a:gd name="adj" fmla="val 4672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1143000" y="685800"/>
                <a:ext cx="685800" cy="838200"/>
              </a:xfrm>
              <a:prstGeom prst="ellips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L-Shape 52"/>
              <p:cNvSpPr/>
              <p:nvPr/>
            </p:nvSpPr>
            <p:spPr>
              <a:xfrm rot="7671296">
                <a:off x="1176741" y="2422337"/>
                <a:ext cx="757381" cy="842091"/>
              </a:xfrm>
              <a:prstGeom prst="corner">
                <a:avLst>
                  <a:gd name="adj1" fmla="val 10391"/>
                  <a:gd name="adj2" fmla="val 1147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5"/>
            <p:cNvGrpSpPr/>
            <p:nvPr/>
          </p:nvGrpSpPr>
          <p:grpSpPr>
            <a:xfrm>
              <a:off x="2743200" y="5867400"/>
              <a:ext cx="381000" cy="990600"/>
              <a:chOff x="990600" y="685800"/>
              <a:chExt cx="990600" cy="2536273"/>
            </a:xfrm>
          </p:grpSpPr>
          <p:sp>
            <p:nvSpPr>
              <p:cNvPr id="48" name="Cross 47"/>
              <p:cNvSpPr/>
              <p:nvPr/>
            </p:nvSpPr>
            <p:spPr>
              <a:xfrm>
                <a:off x="990600" y="1371600"/>
                <a:ext cx="990600" cy="990600"/>
              </a:xfrm>
              <a:prstGeom prst="plus">
                <a:avLst>
                  <a:gd name="adj" fmla="val 4672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1143000" y="685800"/>
                <a:ext cx="685800" cy="838200"/>
              </a:xfrm>
              <a:prstGeom prst="ellips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L-Shape 49"/>
              <p:cNvSpPr/>
              <p:nvPr/>
            </p:nvSpPr>
            <p:spPr>
              <a:xfrm rot="7671296">
                <a:off x="1176741" y="2422337"/>
                <a:ext cx="757381" cy="842091"/>
              </a:xfrm>
              <a:prstGeom prst="corner">
                <a:avLst>
                  <a:gd name="adj1" fmla="val 10391"/>
                  <a:gd name="adj2" fmla="val 1147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9"/>
            <p:cNvGrpSpPr/>
            <p:nvPr/>
          </p:nvGrpSpPr>
          <p:grpSpPr>
            <a:xfrm>
              <a:off x="3505200" y="5791200"/>
              <a:ext cx="381000" cy="990600"/>
              <a:chOff x="990600" y="685800"/>
              <a:chExt cx="990600" cy="2536273"/>
            </a:xfrm>
          </p:grpSpPr>
          <p:sp>
            <p:nvSpPr>
              <p:cNvPr id="45" name="Cross 44"/>
              <p:cNvSpPr/>
              <p:nvPr/>
            </p:nvSpPr>
            <p:spPr>
              <a:xfrm>
                <a:off x="990600" y="1371600"/>
                <a:ext cx="990600" cy="990600"/>
              </a:xfrm>
              <a:prstGeom prst="plus">
                <a:avLst>
                  <a:gd name="adj" fmla="val 4672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1143000" y="685800"/>
                <a:ext cx="685800" cy="838200"/>
              </a:xfrm>
              <a:prstGeom prst="ellips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L-Shape 46"/>
              <p:cNvSpPr/>
              <p:nvPr/>
            </p:nvSpPr>
            <p:spPr>
              <a:xfrm rot="7671296">
                <a:off x="1176741" y="2422337"/>
                <a:ext cx="757381" cy="842091"/>
              </a:xfrm>
              <a:prstGeom prst="corner">
                <a:avLst>
                  <a:gd name="adj1" fmla="val 10391"/>
                  <a:gd name="adj2" fmla="val 1147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Group 43"/>
            <p:cNvGrpSpPr/>
            <p:nvPr/>
          </p:nvGrpSpPr>
          <p:grpSpPr>
            <a:xfrm>
              <a:off x="4191000" y="5791200"/>
              <a:ext cx="381000" cy="990600"/>
              <a:chOff x="990600" y="685800"/>
              <a:chExt cx="990600" cy="2536273"/>
            </a:xfrm>
          </p:grpSpPr>
          <p:sp>
            <p:nvSpPr>
              <p:cNvPr id="42" name="Cross 41"/>
              <p:cNvSpPr/>
              <p:nvPr/>
            </p:nvSpPr>
            <p:spPr>
              <a:xfrm>
                <a:off x="990600" y="1371600"/>
                <a:ext cx="990600" cy="990600"/>
              </a:xfrm>
              <a:prstGeom prst="plus">
                <a:avLst>
                  <a:gd name="adj" fmla="val 4672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1143000" y="685800"/>
                <a:ext cx="685800" cy="838200"/>
              </a:xfrm>
              <a:prstGeom prst="ellips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L-Shape 43"/>
              <p:cNvSpPr/>
              <p:nvPr/>
            </p:nvSpPr>
            <p:spPr>
              <a:xfrm rot="7671296">
                <a:off x="1176741" y="2422337"/>
                <a:ext cx="757381" cy="842091"/>
              </a:xfrm>
              <a:prstGeom prst="corner">
                <a:avLst>
                  <a:gd name="adj1" fmla="val 10391"/>
                  <a:gd name="adj2" fmla="val 1147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 name="Group 47"/>
            <p:cNvGrpSpPr/>
            <p:nvPr/>
          </p:nvGrpSpPr>
          <p:grpSpPr>
            <a:xfrm>
              <a:off x="3124200" y="6705600"/>
              <a:ext cx="381000" cy="990600"/>
              <a:chOff x="990600" y="685800"/>
              <a:chExt cx="990600" cy="2536273"/>
            </a:xfrm>
          </p:grpSpPr>
          <p:sp>
            <p:nvSpPr>
              <p:cNvPr id="39" name="Cross 38"/>
              <p:cNvSpPr/>
              <p:nvPr/>
            </p:nvSpPr>
            <p:spPr>
              <a:xfrm>
                <a:off x="990600" y="1371600"/>
                <a:ext cx="990600" cy="990600"/>
              </a:xfrm>
              <a:prstGeom prst="plus">
                <a:avLst>
                  <a:gd name="adj" fmla="val 4672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1143000" y="685800"/>
                <a:ext cx="685800" cy="838200"/>
              </a:xfrm>
              <a:prstGeom prst="ellips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L-Shape 40"/>
              <p:cNvSpPr/>
              <p:nvPr/>
            </p:nvSpPr>
            <p:spPr>
              <a:xfrm rot="7671296">
                <a:off x="1176741" y="2422337"/>
                <a:ext cx="757381" cy="842091"/>
              </a:xfrm>
              <a:prstGeom prst="corner">
                <a:avLst>
                  <a:gd name="adj1" fmla="val 10391"/>
                  <a:gd name="adj2" fmla="val 1147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Group 51"/>
            <p:cNvGrpSpPr/>
            <p:nvPr/>
          </p:nvGrpSpPr>
          <p:grpSpPr>
            <a:xfrm>
              <a:off x="3886200" y="6705600"/>
              <a:ext cx="381000" cy="990600"/>
              <a:chOff x="990600" y="685800"/>
              <a:chExt cx="990600" cy="2536273"/>
            </a:xfrm>
          </p:grpSpPr>
          <p:sp>
            <p:nvSpPr>
              <p:cNvPr id="36" name="Cross 35"/>
              <p:cNvSpPr/>
              <p:nvPr/>
            </p:nvSpPr>
            <p:spPr>
              <a:xfrm>
                <a:off x="990600" y="1371600"/>
                <a:ext cx="990600" cy="990600"/>
              </a:xfrm>
              <a:prstGeom prst="plus">
                <a:avLst>
                  <a:gd name="adj" fmla="val 4672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1143000" y="685800"/>
                <a:ext cx="685800" cy="838200"/>
              </a:xfrm>
              <a:prstGeom prst="ellipse">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L-Shape 37"/>
              <p:cNvSpPr/>
              <p:nvPr/>
            </p:nvSpPr>
            <p:spPr>
              <a:xfrm rot="7671296">
                <a:off x="1176741" y="2422337"/>
                <a:ext cx="757381" cy="842091"/>
              </a:xfrm>
              <a:prstGeom prst="corner">
                <a:avLst>
                  <a:gd name="adj1" fmla="val 10391"/>
                  <a:gd name="adj2" fmla="val 1147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7"/>
          <p:cNvGrpSpPr/>
          <p:nvPr/>
        </p:nvGrpSpPr>
        <p:grpSpPr>
          <a:xfrm>
            <a:off x="533400" y="60960"/>
            <a:ext cx="7985760" cy="6570617"/>
            <a:chOff x="533400" y="60960"/>
            <a:chExt cx="7985760" cy="6570617"/>
          </a:xfrm>
        </p:grpSpPr>
        <p:sp>
          <p:nvSpPr>
            <p:cNvPr id="35" name="Oval 34"/>
            <p:cNvSpPr/>
            <p:nvPr/>
          </p:nvSpPr>
          <p:spPr>
            <a:xfrm>
              <a:off x="1676400" y="228600"/>
              <a:ext cx="6019800" cy="6019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37"/>
            <p:cNvGrpSpPr/>
            <p:nvPr/>
          </p:nvGrpSpPr>
          <p:grpSpPr>
            <a:xfrm>
              <a:off x="3405051" y="60960"/>
              <a:ext cx="2514600" cy="1691640"/>
              <a:chOff x="3405051" y="60960"/>
              <a:chExt cx="2514600" cy="1691640"/>
            </a:xfrm>
          </p:grpSpPr>
          <p:grpSp>
            <p:nvGrpSpPr>
              <p:cNvPr id="4" name="Group 7"/>
              <p:cNvGrpSpPr/>
              <p:nvPr/>
            </p:nvGrpSpPr>
            <p:grpSpPr>
              <a:xfrm>
                <a:off x="3581400" y="304800"/>
                <a:ext cx="2057400" cy="1447800"/>
                <a:chOff x="5562600" y="685800"/>
                <a:chExt cx="2057400" cy="1447800"/>
              </a:xfrm>
            </p:grpSpPr>
            <p:sp>
              <p:nvSpPr>
                <p:cNvPr id="6" name="Rounded Rectangle 5"/>
                <p:cNvSpPr/>
                <p:nvPr/>
              </p:nvSpPr>
              <p:spPr>
                <a:xfrm>
                  <a:off x="5562600" y="685800"/>
                  <a:ext cx="2057400" cy="1447800"/>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638800" y="914400"/>
                  <a:ext cx="1828800" cy="646331"/>
                </a:xfrm>
                <a:prstGeom prst="rect">
                  <a:avLst/>
                </a:prstGeom>
                <a:noFill/>
              </p:spPr>
              <p:txBody>
                <a:bodyPr wrap="square" rtlCol="0">
                  <a:spAutoFit/>
                </a:bodyPr>
                <a:lstStyle/>
                <a:p>
                  <a:endParaRPr lang="en-US" dirty="0">
                    <a:solidFill>
                      <a:schemeClr val="bg1"/>
                    </a:solidFill>
                  </a:endParaRPr>
                </a:p>
                <a:p>
                  <a:endParaRPr lang="en-US" dirty="0">
                    <a:solidFill>
                      <a:schemeClr val="bg1"/>
                    </a:solidFill>
                  </a:endParaRPr>
                </a:p>
              </p:txBody>
            </p:sp>
          </p:grpSp>
          <p:sp>
            <p:nvSpPr>
              <p:cNvPr id="25" name="TextBox 24"/>
              <p:cNvSpPr txBox="1"/>
              <p:nvPr/>
            </p:nvSpPr>
            <p:spPr>
              <a:xfrm>
                <a:off x="3405051" y="60960"/>
                <a:ext cx="2514600" cy="461665"/>
              </a:xfrm>
              <a:prstGeom prst="rect">
                <a:avLst/>
              </a:prstGeom>
              <a:solidFill>
                <a:schemeClr val="bg2">
                  <a:lumMod val="75000"/>
                </a:schemeClr>
              </a:solidFill>
            </p:spPr>
            <p:txBody>
              <a:bodyPr wrap="square" rtlCol="0">
                <a:spAutoFit/>
              </a:bodyPr>
              <a:lstStyle/>
              <a:p>
                <a:pPr algn="ctr"/>
                <a:r>
                  <a:rPr lang="en-US" sz="2400" dirty="0"/>
                  <a:t>Righteousness</a:t>
                </a:r>
              </a:p>
            </p:txBody>
          </p:sp>
        </p:grpSp>
        <p:grpSp>
          <p:nvGrpSpPr>
            <p:cNvPr id="5" name="Group 38"/>
            <p:cNvGrpSpPr/>
            <p:nvPr/>
          </p:nvGrpSpPr>
          <p:grpSpPr>
            <a:xfrm>
              <a:off x="6004560" y="914400"/>
              <a:ext cx="2514600" cy="2055223"/>
              <a:chOff x="6004560" y="914400"/>
              <a:chExt cx="2514600" cy="2055223"/>
            </a:xfrm>
          </p:grpSpPr>
          <p:grpSp>
            <p:nvGrpSpPr>
              <p:cNvPr id="8" name="Group 8"/>
              <p:cNvGrpSpPr/>
              <p:nvPr/>
            </p:nvGrpSpPr>
            <p:grpSpPr>
              <a:xfrm>
                <a:off x="6259286" y="1521823"/>
                <a:ext cx="2057400" cy="1447800"/>
                <a:chOff x="5562600" y="685800"/>
                <a:chExt cx="2057400" cy="1447800"/>
              </a:xfrm>
            </p:grpSpPr>
            <p:sp>
              <p:nvSpPr>
                <p:cNvPr id="10" name="Rounded Rectangle 9"/>
                <p:cNvSpPr/>
                <p:nvPr/>
              </p:nvSpPr>
              <p:spPr>
                <a:xfrm>
                  <a:off x="5562600" y="685800"/>
                  <a:ext cx="2057400" cy="1447800"/>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638800" y="914400"/>
                  <a:ext cx="1828800" cy="923330"/>
                </a:xfrm>
                <a:prstGeom prst="rect">
                  <a:avLst/>
                </a:prstGeom>
                <a:noFill/>
              </p:spPr>
              <p:txBody>
                <a:bodyPr wrap="square" rtlCol="0">
                  <a:spAutoFit/>
                </a:bodyPr>
                <a:lstStyle/>
                <a:p>
                  <a:pPr algn="ctr"/>
                  <a:r>
                    <a:rPr lang="en-US" dirty="0">
                      <a:solidFill>
                        <a:schemeClr val="bg1"/>
                      </a:solidFill>
                    </a:rPr>
                    <a:t>3:22, 24-25</a:t>
                  </a:r>
                </a:p>
                <a:p>
                  <a:pPr algn="ctr"/>
                  <a:r>
                    <a:rPr lang="en-US" dirty="0">
                      <a:solidFill>
                        <a:schemeClr val="bg1"/>
                      </a:solidFill>
                    </a:rPr>
                    <a:t>Reign of Judges</a:t>
                  </a:r>
                </a:p>
                <a:p>
                  <a:pPr algn="ctr"/>
                  <a:r>
                    <a:rPr lang="en-US" dirty="0">
                      <a:solidFill>
                        <a:schemeClr val="bg1"/>
                      </a:solidFill>
                    </a:rPr>
                    <a:t>49</a:t>
                  </a:r>
                  <a:r>
                    <a:rPr lang="en-US" baseline="30000" dirty="0">
                      <a:solidFill>
                        <a:schemeClr val="bg1"/>
                      </a:solidFill>
                    </a:rPr>
                    <a:t>th</a:t>
                  </a:r>
                  <a:r>
                    <a:rPr lang="en-US" dirty="0">
                      <a:solidFill>
                        <a:schemeClr val="bg1"/>
                      </a:solidFill>
                    </a:rPr>
                    <a:t> Year</a:t>
                  </a:r>
                </a:p>
              </p:txBody>
            </p:sp>
          </p:grpSp>
          <p:sp>
            <p:nvSpPr>
              <p:cNvPr id="26" name="TextBox 25"/>
              <p:cNvSpPr txBox="1"/>
              <p:nvPr/>
            </p:nvSpPr>
            <p:spPr>
              <a:xfrm>
                <a:off x="6004560" y="914400"/>
                <a:ext cx="2514600" cy="830997"/>
              </a:xfrm>
              <a:prstGeom prst="rect">
                <a:avLst/>
              </a:prstGeom>
              <a:solidFill>
                <a:schemeClr val="bg2">
                  <a:lumMod val="75000"/>
                </a:schemeClr>
              </a:solidFill>
            </p:spPr>
            <p:txBody>
              <a:bodyPr wrap="square" rtlCol="0">
                <a:spAutoFit/>
              </a:bodyPr>
              <a:lstStyle/>
              <a:p>
                <a:pPr algn="ctr"/>
                <a:r>
                  <a:rPr lang="en-US" sz="2400" dirty="0"/>
                  <a:t>Prosperity and Blessings</a:t>
                </a:r>
              </a:p>
            </p:txBody>
          </p:sp>
        </p:grpSp>
        <p:grpSp>
          <p:nvGrpSpPr>
            <p:cNvPr id="9" name="Group 39"/>
            <p:cNvGrpSpPr/>
            <p:nvPr/>
          </p:nvGrpSpPr>
          <p:grpSpPr>
            <a:xfrm>
              <a:off x="5984965" y="3581400"/>
              <a:ext cx="2514600" cy="1780903"/>
              <a:chOff x="5984965" y="3581400"/>
              <a:chExt cx="2514600" cy="1780903"/>
            </a:xfrm>
          </p:grpSpPr>
          <p:grpSp>
            <p:nvGrpSpPr>
              <p:cNvPr id="12" name="Group 11"/>
              <p:cNvGrpSpPr/>
              <p:nvPr/>
            </p:nvGrpSpPr>
            <p:grpSpPr>
              <a:xfrm>
                <a:off x="6235338" y="3914503"/>
                <a:ext cx="2057400" cy="1447800"/>
                <a:chOff x="5562600" y="685800"/>
                <a:chExt cx="2057400" cy="1447800"/>
              </a:xfrm>
            </p:grpSpPr>
            <p:sp>
              <p:nvSpPr>
                <p:cNvPr id="13" name="Rounded Rectangle 12"/>
                <p:cNvSpPr/>
                <p:nvPr/>
              </p:nvSpPr>
              <p:spPr>
                <a:xfrm>
                  <a:off x="5562600" y="685800"/>
                  <a:ext cx="2057400" cy="1447800"/>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5638800" y="914400"/>
                  <a:ext cx="1828800" cy="1200329"/>
                </a:xfrm>
                <a:prstGeom prst="rect">
                  <a:avLst/>
                </a:prstGeom>
                <a:noFill/>
              </p:spPr>
              <p:txBody>
                <a:bodyPr wrap="square" rtlCol="0">
                  <a:spAutoFit/>
                </a:bodyPr>
                <a:lstStyle/>
                <a:p>
                  <a:pPr algn="ctr"/>
                  <a:r>
                    <a:rPr lang="en-US" dirty="0">
                      <a:solidFill>
                        <a:schemeClr val="bg1"/>
                      </a:solidFill>
                    </a:rPr>
                    <a:t>3:33-34, 36</a:t>
                  </a:r>
                </a:p>
                <a:p>
                  <a:pPr algn="ctr"/>
                  <a:endParaRPr lang="en-US" dirty="0">
                    <a:solidFill>
                      <a:schemeClr val="bg1"/>
                    </a:solidFill>
                  </a:endParaRPr>
                </a:p>
                <a:p>
                  <a:pPr algn="ctr"/>
                  <a:r>
                    <a:rPr lang="en-US" dirty="0">
                      <a:solidFill>
                        <a:schemeClr val="bg1"/>
                      </a:solidFill>
                    </a:rPr>
                    <a:t>Reign of Judges</a:t>
                  </a:r>
                </a:p>
                <a:p>
                  <a:pPr algn="ctr"/>
                  <a:r>
                    <a:rPr lang="en-US" dirty="0">
                      <a:solidFill>
                        <a:schemeClr val="bg1"/>
                      </a:solidFill>
                    </a:rPr>
                    <a:t>51</a:t>
                  </a:r>
                  <a:r>
                    <a:rPr lang="en-US" baseline="30000" dirty="0">
                      <a:solidFill>
                        <a:schemeClr val="bg1"/>
                      </a:solidFill>
                    </a:rPr>
                    <a:t>st</a:t>
                  </a:r>
                  <a:r>
                    <a:rPr lang="en-US" dirty="0">
                      <a:solidFill>
                        <a:schemeClr val="bg1"/>
                      </a:solidFill>
                    </a:rPr>
                    <a:t> Year</a:t>
                  </a:r>
                </a:p>
              </p:txBody>
            </p:sp>
          </p:grpSp>
          <p:sp>
            <p:nvSpPr>
              <p:cNvPr id="27" name="TextBox 26"/>
              <p:cNvSpPr txBox="1"/>
              <p:nvPr/>
            </p:nvSpPr>
            <p:spPr>
              <a:xfrm>
                <a:off x="5984965" y="3581400"/>
                <a:ext cx="2514600" cy="461665"/>
              </a:xfrm>
              <a:prstGeom prst="rect">
                <a:avLst/>
              </a:prstGeom>
              <a:solidFill>
                <a:schemeClr val="bg2">
                  <a:lumMod val="75000"/>
                </a:schemeClr>
              </a:solidFill>
            </p:spPr>
            <p:txBody>
              <a:bodyPr wrap="square" rtlCol="0">
                <a:spAutoFit/>
              </a:bodyPr>
              <a:lstStyle/>
              <a:p>
                <a:pPr algn="ctr"/>
                <a:r>
                  <a:rPr lang="en-US" sz="2400" dirty="0"/>
                  <a:t>Pride</a:t>
                </a:r>
              </a:p>
            </p:txBody>
          </p:sp>
        </p:grpSp>
        <p:grpSp>
          <p:nvGrpSpPr>
            <p:cNvPr id="15" name="Group 40"/>
            <p:cNvGrpSpPr/>
            <p:nvPr/>
          </p:nvGrpSpPr>
          <p:grpSpPr>
            <a:xfrm>
              <a:off x="3274422" y="4896394"/>
              <a:ext cx="2514600" cy="1735183"/>
              <a:chOff x="3274422" y="4896394"/>
              <a:chExt cx="2514600" cy="1735183"/>
            </a:xfrm>
          </p:grpSpPr>
          <p:grpSp>
            <p:nvGrpSpPr>
              <p:cNvPr id="18" name="Group 14"/>
              <p:cNvGrpSpPr/>
              <p:nvPr/>
            </p:nvGrpSpPr>
            <p:grpSpPr>
              <a:xfrm>
                <a:off x="3522617" y="5183777"/>
                <a:ext cx="2057400" cy="1447800"/>
                <a:chOff x="5562600" y="685800"/>
                <a:chExt cx="2057400" cy="1447800"/>
              </a:xfrm>
            </p:grpSpPr>
            <p:sp>
              <p:nvSpPr>
                <p:cNvPr id="16" name="Rounded Rectangle 15"/>
                <p:cNvSpPr/>
                <p:nvPr/>
              </p:nvSpPr>
              <p:spPr>
                <a:xfrm>
                  <a:off x="5562600" y="685800"/>
                  <a:ext cx="2057400" cy="1447800"/>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638800" y="914400"/>
                  <a:ext cx="1828800" cy="1200329"/>
                </a:xfrm>
                <a:prstGeom prst="rect">
                  <a:avLst/>
                </a:prstGeom>
                <a:noFill/>
              </p:spPr>
              <p:txBody>
                <a:bodyPr wrap="square" rtlCol="0">
                  <a:spAutoFit/>
                </a:bodyPr>
                <a:lstStyle/>
                <a:p>
                  <a:pPr algn="ctr"/>
                  <a:r>
                    <a:rPr lang="en-US" dirty="0">
                      <a:solidFill>
                        <a:schemeClr val="bg1"/>
                      </a:solidFill>
                    </a:rPr>
                    <a:t>4:1-10</a:t>
                  </a:r>
                </a:p>
                <a:p>
                  <a:pPr algn="ctr"/>
                  <a:endParaRPr lang="en-US" dirty="0">
                    <a:solidFill>
                      <a:schemeClr val="bg1"/>
                    </a:solidFill>
                  </a:endParaRPr>
                </a:p>
                <a:p>
                  <a:pPr algn="ctr"/>
                  <a:r>
                    <a:rPr lang="en-US" dirty="0">
                      <a:solidFill>
                        <a:schemeClr val="bg1"/>
                      </a:solidFill>
                    </a:rPr>
                    <a:t>Reign of Judges</a:t>
                  </a:r>
                </a:p>
                <a:p>
                  <a:pPr algn="ctr"/>
                  <a:r>
                    <a:rPr lang="en-US" dirty="0">
                      <a:solidFill>
                        <a:schemeClr val="bg1"/>
                      </a:solidFill>
                    </a:rPr>
                    <a:t>54</a:t>
                  </a:r>
                  <a:r>
                    <a:rPr lang="en-US" baseline="30000" dirty="0">
                      <a:solidFill>
                        <a:schemeClr val="bg1"/>
                      </a:solidFill>
                    </a:rPr>
                    <a:t>th</a:t>
                  </a:r>
                  <a:r>
                    <a:rPr lang="en-US" dirty="0">
                      <a:solidFill>
                        <a:schemeClr val="bg1"/>
                      </a:solidFill>
                    </a:rPr>
                    <a:t> Year</a:t>
                  </a:r>
                </a:p>
              </p:txBody>
            </p:sp>
          </p:grpSp>
          <p:sp>
            <p:nvSpPr>
              <p:cNvPr id="28" name="TextBox 27"/>
              <p:cNvSpPr txBox="1"/>
              <p:nvPr/>
            </p:nvSpPr>
            <p:spPr>
              <a:xfrm>
                <a:off x="3274422" y="4896394"/>
                <a:ext cx="2514600" cy="461665"/>
              </a:xfrm>
              <a:prstGeom prst="rect">
                <a:avLst/>
              </a:prstGeom>
              <a:solidFill>
                <a:schemeClr val="bg2">
                  <a:lumMod val="75000"/>
                </a:schemeClr>
              </a:solidFill>
            </p:spPr>
            <p:txBody>
              <a:bodyPr wrap="square" rtlCol="0">
                <a:spAutoFit/>
              </a:bodyPr>
              <a:lstStyle/>
              <a:p>
                <a:pPr algn="ctr"/>
                <a:r>
                  <a:rPr lang="en-US" sz="2400" dirty="0"/>
                  <a:t>Wickedness</a:t>
                </a:r>
              </a:p>
            </p:txBody>
          </p:sp>
        </p:grpSp>
        <p:grpSp>
          <p:nvGrpSpPr>
            <p:cNvPr id="21" name="Group 35"/>
            <p:cNvGrpSpPr/>
            <p:nvPr/>
          </p:nvGrpSpPr>
          <p:grpSpPr>
            <a:xfrm>
              <a:off x="533400" y="3429000"/>
              <a:ext cx="2514600" cy="2061754"/>
              <a:chOff x="533400" y="3196046"/>
              <a:chExt cx="2514600" cy="2061754"/>
            </a:xfrm>
          </p:grpSpPr>
          <p:grpSp>
            <p:nvGrpSpPr>
              <p:cNvPr id="24" name="Group 20"/>
              <p:cNvGrpSpPr/>
              <p:nvPr/>
            </p:nvGrpSpPr>
            <p:grpSpPr>
              <a:xfrm>
                <a:off x="785949" y="3810000"/>
                <a:ext cx="2057400" cy="1447800"/>
                <a:chOff x="5562600" y="685800"/>
                <a:chExt cx="2057400" cy="1447800"/>
              </a:xfrm>
            </p:grpSpPr>
            <p:sp>
              <p:nvSpPr>
                <p:cNvPr id="22" name="Rounded Rectangle 21"/>
                <p:cNvSpPr/>
                <p:nvPr/>
              </p:nvSpPr>
              <p:spPr>
                <a:xfrm>
                  <a:off x="5562600" y="685800"/>
                  <a:ext cx="2057400" cy="1447800"/>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5638799" y="914400"/>
                  <a:ext cx="1957251" cy="923330"/>
                </a:xfrm>
                <a:prstGeom prst="rect">
                  <a:avLst/>
                </a:prstGeom>
                <a:noFill/>
              </p:spPr>
              <p:txBody>
                <a:bodyPr wrap="square" rtlCol="0">
                  <a:spAutoFit/>
                </a:bodyPr>
                <a:lstStyle/>
                <a:p>
                  <a:pPr algn="ctr"/>
                  <a:r>
                    <a:rPr lang="en-US" dirty="0">
                      <a:solidFill>
                        <a:schemeClr val="bg1"/>
                      </a:solidFill>
                    </a:rPr>
                    <a:t>4: 10-13</a:t>
                  </a:r>
                </a:p>
                <a:p>
                  <a:pPr algn="ctr"/>
                  <a:r>
                    <a:rPr lang="en-US" dirty="0">
                      <a:solidFill>
                        <a:schemeClr val="bg1"/>
                      </a:solidFill>
                    </a:rPr>
                    <a:t>Reign of Judges</a:t>
                  </a:r>
                </a:p>
                <a:p>
                  <a:pPr algn="ctr"/>
                  <a:r>
                    <a:rPr lang="en-US" dirty="0">
                      <a:solidFill>
                        <a:schemeClr val="bg1"/>
                      </a:solidFill>
                    </a:rPr>
                    <a:t>61</a:t>
                  </a:r>
                  <a:r>
                    <a:rPr lang="en-US" baseline="30000" dirty="0">
                      <a:solidFill>
                        <a:schemeClr val="bg1"/>
                      </a:solidFill>
                    </a:rPr>
                    <a:t>st</a:t>
                  </a:r>
                  <a:r>
                    <a:rPr lang="en-US" dirty="0">
                      <a:solidFill>
                        <a:schemeClr val="bg1"/>
                      </a:solidFill>
                    </a:rPr>
                    <a:t> Year</a:t>
                  </a:r>
                </a:p>
              </p:txBody>
            </p:sp>
          </p:grpSp>
          <p:sp>
            <p:nvSpPr>
              <p:cNvPr id="29" name="TextBox 28"/>
              <p:cNvSpPr txBox="1"/>
              <p:nvPr/>
            </p:nvSpPr>
            <p:spPr>
              <a:xfrm>
                <a:off x="533400" y="3196046"/>
                <a:ext cx="2514600" cy="830997"/>
              </a:xfrm>
              <a:prstGeom prst="rect">
                <a:avLst/>
              </a:prstGeom>
              <a:solidFill>
                <a:schemeClr val="bg2">
                  <a:lumMod val="75000"/>
                </a:schemeClr>
              </a:solidFill>
            </p:spPr>
            <p:txBody>
              <a:bodyPr wrap="square" rtlCol="0">
                <a:spAutoFit/>
              </a:bodyPr>
              <a:lstStyle/>
              <a:p>
                <a:pPr algn="ctr"/>
                <a:r>
                  <a:rPr lang="en-US" sz="2400" dirty="0"/>
                  <a:t>Destruction and Suffering</a:t>
                </a:r>
              </a:p>
            </p:txBody>
          </p:sp>
        </p:grpSp>
        <p:grpSp>
          <p:nvGrpSpPr>
            <p:cNvPr id="31" name="Group 36"/>
            <p:cNvGrpSpPr/>
            <p:nvPr/>
          </p:nvGrpSpPr>
          <p:grpSpPr>
            <a:xfrm>
              <a:off x="650965" y="801188"/>
              <a:ext cx="2514600" cy="2118360"/>
              <a:chOff x="650965" y="801188"/>
              <a:chExt cx="2514600" cy="2118360"/>
            </a:xfrm>
          </p:grpSpPr>
          <p:grpSp>
            <p:nvGrpSpPr>
              <p:cNvPr id="34" name="Group 17"/>
              <p:cNvGrpSpPr/>
              <p:nvPr/>
            </p:nvGrpSpPr>
            <p:grpSpPr>
              <a:xfrm>
                <a:off x="825137" y="1471748"/>
                <a:ext cx="2057400" cy="1447800"/>
                <a:chOff x="5562600" y="685800"/>
                <a:chExt cx="2057400" cy="1447800"/>
              </a:xfrm>
            </p:grpSpPr>
            <p:sp>
              <p:nvSpPr>
                <p:cNvPr id="19" name="Rounded Rectangle 18"/>
                <p:cNvSpPr/>
                <p:nvPr/>
              </p:nvSpPr>
              <p:spPr>
                <a:xfrm>
                  <a:off x="5562600" y="685800"/>
                  <a:ext cx="2057400" cy="1447800"/>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5638800" y="914400"/>
                  <a:ext cx="1828800" cy="923330"/>
                </a:xfrm>
                <a:prstGeom prst="rect">
                  <a:avLst/>
                </a:prstGeom>
                <a:noFill/>
              </p:spPr>
              <p:txBody>
                <a:bodyPr wrap="square" rtlCol="0">
                  <a:spAutoFit/>
                </a:bodyPr>
                <a:lstStyle/>
                <a:p>
                  <a:pPr algn="ctr"/>
                  <a:r>
                    <a:rPr lang="en-US" dirty="0">
                      <a:solidFill>
                        <a:schemeClr val="bg1"/>
                      </a:solidFill>
                    </a:rPr>
                    <a:t>4:15-17</a:t>
                  </a:r>
                </a:p>
                <a:p>
                  <a:pPr algn="ctr"/>
                  <a:r>
                    <a:rPr lang="en-US" dirty="0">
                      <a:solidFill>
                        <a:schemeClr val="bg1"/>
                      </a:solidFill>
                    </a:rPr>
                    <a:t>Reign of Judges</a:t>
                  </a:r>
                </a:p>
                <a:p>
                  <a:pPr algn="ctr"/>
                  <a:r>
                    <a:rPr lang="en-US" dirty="0">
                      <a:solidFill>
                        <a:schemeClr val="bg1"/>
                      </a:solidFill>
                    </a:rPr>
                    <a:t>61</a:t>
                  </a:r>
                  <a:r>
                    <a:rPr lang="en-US" baseline="30000" dirty="0">
                      <a:solidFill>
                        <a:schemeClr val="bg1"/>
                      </a:solidFill>
                    </a:rPr>
                    <a:t>st</a:t>
                  </a:r>
                  <a:r>
                    <a:rPr lang="en-US" dirty="0">
                      <a:solidFill>
                        <a:schemeClr val="bg1"/>
                      </a:solidFill>
                    </a:rPr>
                    <a:t> and 62</a:t>
                  </a:r>
                  <a:r>
                    <a:rPr lang="en-US" baseline="30000" dirty="0">
                      <a:solidFill>
                        <a:schemeClr val="bg1"/>
                      </a:solidFill>
                    </a:rPr>
                    <a:t>nd</a:t>
                  </a:r>
                  <a:r>
                    <a:rPr lang="en-US" dirty="0">
                      <a:solidFill>
                        <a:schemeClr val="bg1"/>
                      </a:solidFill>
                    </a:rPr>
                    <a:t> Year</a:t>
                  </a:r>
                </a:p>
              </p:txBody>
            </p:sp>
          </p:grpSp>
          <p:sp>
            <p:nvSpPr>
              <p:cNvPr id="30" name="TextBox 29"/>
              <p:cNvSpPr txBox="1"/>
              <p:nvPr/>
            </p:nvSpPr>
            <p:spPr>
              <a:xfrm>
                <a:off x="650965" y="801188"/>
                <a:ext cx="2514600" cy="830997"/>
              </a:xfrm>
              <a:prstGeom prst="rect">
                <a:avLst/>
              </a:prstGeom>
              <a:solidFill>
                <a:schemeClr val="bg2">
                  <a:lumMod val="75000"/>
                </a:schemeClr>
              </a:solidFill>
            </p:spPr>
            <p:txBody>
              <a:bodyPr wrap="square" rtlCol="0">
                <a:spAutoFit/>
              </a:bodyPr>
              <a:lstStyle/>
              <a:p>
                <a:pPr algn="ctr"/>
                <a:r>
                  <a:rPr lang="en-US" sz="2400" dirty="0"/>
                  <a:t>Humility and Repentance</a:t>
                </a:r>
              </a:p>
            </p:txBody>
          </p:sp>
        </p:grpSp>
        <p:sp>
          <p:nvSpPr>
            <p:cNvPr id="32" name="Oval 31"/>
            <p:cNvSpPr/>
            <p:nvPr/>
          </p:nvSpPr>
          <p:spPr>
            <a:xfrm>
              <a:off x="3276600" y="2057400"/>
              <a:ext cx="2590800" cy="2590800"/>
            </a:xfrm>
            <a:prstGeom prst="ellipse">
              <a:avLst/>
            </a:prstGeom>
            <a:solidFill>
              <a:schemeClr val="accent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3581400" y="2286000"/>
              <a:ext cx="1981200" cy="2308324"/>
            </a:xfrm>
            <a:prstGeom prst="rect">
              <a:avLst/>
            </a:prstGeom>
            <a:noFill/>
          </p:spPr>
          <p:txBody>
            <a:bodyPr wrap="square" rtlCol="0">
              <a:spAutoFit/>
            </a:bodyPr>
            <a:lstStyle/>
            <a:p>
              <a:pPr algn="ctr"/>
              <a:r>
                <a:rPr lang="en-US" sz="3600" dirty="0">
                  <a:solidFill>
                    <a:schemeClr val="bg1"/>
                  </a:solidFill>
                </a:rPr>
                <a:t>1</a:t>
              </a:r>
              <a:r>
                <a:rPr lang="en-US" sz="3600" baseline="30000" dirty="0">
                  <a:solidFill>
                    <a:schemeClr val="bg1"/>
                  </a:solidFill>
                </a:rPr>
                <a:t>st</a:t>
              </a:r>
              <a:r>
                <a:rPr lang="en-US" sz="3600" dirty="0">
                  <a:solidFill>
                    <a:schemeClr val="bg1"/>
                  </a:solidFill>
                </a:rPr>
                <a:t> Cycle of Nephite Disease</a:t>
              </a:r>
            </a:p>
          </p:txBody>
        </p:sp>
        <p:sp>
          <p:nvSpPr>
            <p:cNvPr id="42" name="Isosceles Triangle 41"/>
            <p:cNvSpPr/>
            <p:nvPr/>
          </p:nvSpPr>
          <p:spPr>
            <a:xfrm rot="7502031">
              <a:off x="6054466" y="544168"/>
              <a:ext cx="352894" cy="23826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Isosceles Triangle 42"/>
            <p:cNvSpPr/>
            <p:nvPr/>
          </p:nvSpPr>
          <p:spPr>
            <a:xfrm rot="10985911">
              <a:off x="7515392" y="3217934"/>
              <a:ext cx="352894" cy="23826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Isosceles Triangle 43"/>
            <p:cNvSpPr/>
            <p:nvPr/>
          </p:nvSpPr>
          <p:spPr>
            <a:xfrm rot="13834445">
              <a:off x="6117966" y="5674968"/>
              <a:ext cx="352894" cy="23826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Isosceles Triangle 44"/>
            <p:cNvSpPr/>
            <p:nvPr/>
          </p:nvSpPr>
          <p:spPr>
            <a:xfrm rot="3618238">
              <a:off x="3006467" y="480667"/>
              <a:ext cx="352894" cy="23826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Isosceles Triangle 45"/>
            <p:cNvSpPr/>
            <p:nvPr/>
          </p:nvSpPr>
          <p:spPr>
            <a:xfrm rot="164395">
              <a:off x="1495166" y="3084168"/>
              <a:ext cx="352894" cy="23826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Isosceles Triangle 46"/>
            <p:cNvSpPr/>
            <p:nvPr/>
          </p:nvSpPr>
          <p:spPr>
            <a:xfrm rot="18451165">
              <a:off x="2777866" y="5586068"/>
              <a:ext cx="352894" cy="23826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TextBox 49"/>
          <p:cNvSpPr txBox="1"/>
          <p:nvPr/>
        </p:nvSpPr>
        <p:spPr>
          <a:xfrm>
            <a:off x="457200" y="152400"/>
            <a:ext cx="1752600" cy="369332"/>
          </a:xfrm>
          <a:prstGeom prst="rect">
            <a:avLst/>
          </a:prstGeom>
          <a:noFill/>
        </p:spPr>
        <p:txBody>
          <a:bodyPr wrap="square" rtlCol="0">
            <a:spAutoFit/>
          </a:bodyPr>
          <a:lstStyle/>
          <a:p>
            <a:r>
              <a:rPr lang="en-US" dirty="0"/>
              <a:t>Helaman</a:t>
            </a:r>
          </a:p>
        </p:txBody>
      </p:sp>
      <p:sp>
        <p:nvSpPr>
          <p:cNvPr id="51" name="TextBox 50"/>
          <p:cNvSpPr txBox="1"/>
          <p:nvPr/>
        </p:nvSpPr>
        <p:spPr>
          <a:xfrm>
            <a:off x="533400" y="5562600"/>
            <a:ext cx="2743200" cy="1200329"/>
          </a:xfrm>
          <a:prstGeom prst="rect">
            <a:avLst/>
          </a:prstGeom>
          <a:noFill/>
        </p:spPr>
        <p:txBody>
          <a:bodyPr wrap="square" rtlCol="0">
            <a:spAutoFit/>
          </a:bodyPr>
          <a:lstStyle/>
          <a:p>
            <a:r>
              <a:rPr lang="en-US" dirty="0"/>
              <a:t>Postscript to the war</a:t>
            </a:r>
          </a:p>
          <a:p>
            <a:r>
              <a:rPr lang="en-US" dirty="0"/>
              <a:t>3:23 Secret Combinations</a:t>
            </a:r>
          </a:p>
          <a:p>
            <a:r>
              <a:rPr lang="en-US" dirty="0"/>
              <a:t>4:24 Spirit Withdrawal</a:t>
            </a:r>
          </a:p>
          <a:p>
            <a:r>
              <a:rPr lang="en-US" dirty="0"/>
              <a:t>5:2 Most Choose Evil</a:t>
            </a:r>
          </a:p>
        </p:txBody>
      </p:sp>
      <p:sp>
        <p:nvSpPr>
          <p:cNvPr id="52" name="TextBox 51"/>
          <p:cNvSpPr txBox="1"/>
          <p:nvPr/>
        </p:nvSpPr>
        <p:spPr>
          <a:xfrm>
            <a:off x="3733800" y="533400"/>
            <a:ext cx="1828800" cy="923330"/>
          </a:xfrm>
          <a:prstGeom prst="rect">
            <a:avLst/>
          </a:prstGeom>
          <a:noFill/>
        </p:spPr>
        <p:txBody>
          <a:bodyPr wrap="square" rtlCol="0">
            <a:spAutoFit/>
          </a:bodyPr>
          <a:lstStyle/>
          <a:p>
            <a:pPr algn="ctr"/>
            <a:r>
              <a:rPr lang="en-US" dirty="0">
                <a:solidFill>
                  <a:schemeClr val="bg1"/>
                </a:solidFill>
              </a:rPr>
              <a:t>6:1-8</a:t>
            </a:r>
          </a:p>
          <a:p>
            <a:pPr algn="ctr"/>
            <a:r>
              <a:rPr lang="en-US" dirty="0">
                <a:solidFill>
                  <a:schemeClr val="bg1"/>
                </a:solidFill>
              </a:rPr>
              <a:t>Reign of Judges</a:t>
            </a:r>
          </a:p>
          <a:p>
            <a:pPr algn="ctr"/>
            <a:r>
              <a:rPr lang="en-US" dirty="0">
                <a:solidFill>
                  <a:schemeClr val="bg1"/>
                </a:solidFill>
              </a:rPr>
              <a:t>61</a:t>
            </a:r>
            <a:r>
              <a:rPr lang="en-US" baseline="30000" dirty="0">
                <a:solidFill>
                  <a:schemeClr val="bg1"/>
                </a:solidFill>
              </a:rPr>
              <a:t>st</a:t>
            </a:r>
            <a:r>
              <a:rPr lang="en-US" dirty="0">
                <a:solidFill>
                  <a:schemeClr val="bg1"/>
                </a:solidFill>
              </a:rPr>
              <a:t> and 62</a:t>
            </a:r>
            <a:r>
              <a:rPr lang="en-US" baseline="30000" dirty="0">
                <a:solidFill>
                  <a:schemeClr val="bg1"/>
                </a:solidFill>
              </a:rPr>
              <a:t>nd</a:t>
            </a:r>
            <a:r>
              <a:rPr lang="en-US" dirty="0">
                <a:solidFill>
                  <a:schemeClr val="bg1"/>
                </a:solidFill>
              </a:rPr>
              <a:t> Year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3400" y="60960"/>
            <a:ext cx="7985760" cy="6570617"/>
            <a:chOff x="533400" y="60960"/>
            <a:chExt cx="7985760" cy="6570617"/>
          </a:xfrm>
        </p:grpSpPr>
        <p:sp>
          <p:nvSpPr>
            <p:cNvPr id="3" name="Oval 2"/>
            <p:cNvSpPr/>
            <p:nvPr/>
          </p:nvSpPr>
          <p:spPr>
            <a:xfrm>
              <a:off x="1676400" y="228600"/>
              <a:ext cx="6019800" cy="6019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7"/>
            <p:cNvGrpSpPr/>
            <p:nvPr/>
          </p:nvGrpSpPr>
          <p:grpSpPr>
            <a:xfrm>
              <a:off x="3405051" y="60960"/>
              <a:ext cx="2514600" cy="1691640"/>
              <a:chOff x="3405051" y="60960"/>
              <a:chExt cx="2514600" cy="1691640"/>
            </a:xfrm>
          </p:grpSpPr>
          <p:grpSp>
            <p:nvGrpSpPr>
              <p:cNvPr id="5" name="Group 7"/>
              <p:cNvGrpSpPr/>
              <p:nvPr/>
            </p:nvGrpSpPr>
            <p:grpSpPr>
              <a:xfrm>
                <a:off x="3581400" y="304800"/>
                <a:ext cx="2057400" cy="1447800"/>
                <a:chOff x="5562600" y="685800"/>
                <a:chExt cx="2057400" cy="1447800"/>
              </a:xfrm>
            </p:grpSpPr>
            <p:sp>
              <p:nvSpPr>
                <p:cNvPr id="40" name="Rounded Rectangle 5"/>
                <p:cNvSpPr/>
                <p:nvPr/>
              </p:nvSpPr>
              <p:spPr>
                <a:xfrm>
                  <a:off x="5562600" y="685800"/>
                  <a:ext cx="2057400" cy="1447800"/>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6"/>
                <p:cNvSpPr txBox="1"/>
                <p:nvPr/>
              </p:nvSpPr>
              <p:spPr>
                <a:xfrm>
                  <a:off x="5638800" y="914400"/>
                  <a:ext cx="1828800" cy="1200329"/>
                </a:xfrm>
                <a:prstGeom prst="rect">
                  <a:avLst/>
                </a:prstGeom>
                <a:noFill/>
              </p:spPr>
              <p:txBody>
                <a:bodyPr wrap="square" rtlCol="0">
                  <a:spAutoFit/>
                </a:bodyPr>
                <a:lstStyle/>
                <a:p>
                  <a:pPr algn="ctr"/>
                  <a:r>
                    <a:rPr lang="en-US" dirty="0">
                      <a:solidFill>
                        <a:schemeClr val="bg1"/>
                      </a:solidFill>
                    </a:rPr>
                    <a:t>11:18-19</a:t>
                  </a:r>
                </a:p>
                <a:p>
                  <a:pPr algn="ctr"/>
                  <a:endParaRPr lang="en-US" dirty="0">
                    <a:solidFill>
                      <a:schemeClr val="bg1"/>
                    </a:solidFill>
                  </a:endParaRPr>
                </a:p>
                <a:p>
                  <a:pPr algn="ctr"/>
                  <a:r>
                    <a:rPr lang="en-US" dirty="0">
                      <a:solidFill>
                        <a:schemeClr val="bg1"/>
                      </a:solidFill>
                    </a:rPr>
                    <a:t>Reign of Judges</a:t>
                  </a:r>
                </a:p>
                <a:p>
                  <a:pPr algn="ctr"/>
                  <a:r>
                    <a:rPr lang="en-US" dirty="0">
                      <a:solidFill>
                        <a:schemeClr val="bg1"/>
                      </a:solidFill>
                    </a:rPr>
                    <a:t>76</a:t>
                  </a:r>
                  <a:r>
                    <a:rPr lang="en-US" baseline="30000" dirty="0">
                      <a:solidFill>
                        <a:schemeClr val="bg1"/>
                      </a:solidFill>
                    </a:rPr>
                    <a:t>th</a:t>
                  </a:r>
                  <a:r>
                    <a:rPr lang="en-US" dirty="0">
                      <a:solidFill>
                        <a:schemeClr val="bg1"/>
                      </a:solidFill>
                    </a:rPr>
                    <a:t> Year</a:t>
                  </a:r>
                </a:p>
              </p:txBody>
            </p:sp>
          </p:grpSp>
          <p:sp>
            <p:nvSpPr>
              <p:cNvPr id="39" name="TextBox 38"/>
              <p:cNvSpPr txBox="1"/>
              <p:nvPr/>
            </p:nvSpPr>
            <p:spPr>
              <a:xfrm>
                <a:off x="3405051" y="60960"/>
                <a:ext cx="2514600" cy="461665"/>
              </a:xfrm>
              <a:prstGeom prst="rect">
                <a:avLst/>
              </a:prstGeom>
              <a:solidFill>
                <a:schemeClr val="bg2">
                  <a:lumMod val="75000"/>
                </a:schemeClr>
              </a:solidFill>
            </p:spPr>
            <p:txBody>
              <a:bodyPr wrap="square" rtlCol="0">
                <a:spAutoFit/>
              </a:bodyPr>
              <a:lstStyle/>
              <a:p>
                <a:pPr algn="ctr"/>
                <a:r>
                  <a:rPr lang="en-US" sz="2400" dirty="0"/>
                  <a:t>Righteousness</a:t>
                </a:r>
              </a:p>
            </p:txBody>
          </p:sp>
        </p:grpSp>
        <p:grpSp>
          <p:nvGrpSpPr>
            <p:cNvPr id="6" name="Group 38"/>
            <p:cNvGrpSpPr/>
            <p:nvPr/>
          </p:nvGrpSpPr>
          <p:grpSpPr>
            <a:xfrm>
              <a:off x="6004560" y="914400"/>
              <a:ext cx="2514600" cy="2055223"/>
              <a:chOff x="6004560" y="914400"/>
              <a:chExt cx="2514600" cy="2055223"/>
            </a:xfrm>
          </p:grpSpPr>
          <p:grpSp>
            <p:nvGrpSpPr>
              <p:cNvPr id="7" name="Group 8"/>
              <p:cNvGrpSpPr/>
              <p:nvPr/>
            </p:nvGrpSpPr>
            <p:grpSpPr>
              <a:xfrm>
                <a:off x="6259286" y="1521823"/>
                <a:ext cx="2057400" cy="1447800"/>
                <a:chOff x="5562600" y="685800"/>
                <a:chExt cx="2057400" cy="1447800"/>
              </a:xfrm>
            </p:grpSpPr>
            <p:sp>
              <p:nvSpPr>
                <p:cNvPr id="36" name="Rounded Rectangle 35"/>
                <p:cNvSpPr/>
                <p:nvPr/>
              </p:nvSpPr>
              <p:spPr>
                <a:xfrm>
                  <a:off x="5562600" y="685800"/>
                  <a:ext cx="2057400" cy="1447800"/>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5638800" y="914400"/>
                  <a:ext cx="1828800" cy="1200329"/>
                </a:xfrm>
                <a:prstGeom prst="rect">
                  <a:avLst/>
                </a:prstGeom>
                <a:noFill/>
              </p:spPr>
              <p:txBody>
                <a:bodyPr wrap="square" rtlCol="0">
                  <a:spAutoFit/>
                </a:bodyPr>
                <a:lstStyle/>
                <a:p>
                  <a:pPr algn="ctr"/>
                  <a:r>
                    <a:rPr lang="en-US" dirty="0">
                      <a:solidFill>
                        <a:schemeClr val="bg1"/>
                      </a:solidFill>
                    </a:rPr>
                    <a:t>6: 1, 6-14</a:t>
                  </a:r>
                </a:p>
                <a:p>
                  <a:pPr algn="ctr"/>
                  <a:endParaRPr lang="en-US" dirty="0">
                    <a:solidFill>
                      <a:schemeClr val="bg1"/>
                    </a:solidFill>
                  </a:endParaRPr>
                </a:p>
                <a:p>
                  <a:pPr algn="ctr"/>
                  <a:r>
                    <a:rPr lang="en-US" dirty="0">
                      <a:solidFill>
                        <a:schemeClr val="bg1"/>
                      </a:solidFill>
                    </a:rPr>
                    <a:t>Reign of Judges</a:t>
                  </a:r>
                </a:p>
                <a:p>
                  <a:pPr algn="ctr"/>
                  <a:r>
                    <a:rPr lang="en-US" dirty="0">
                      <a:solidFill>
                        <a:schemeClr val="bg1"/>
                      </a:solidFill>
                    </a:rPr>
                    <a:t>63</a:t>
                  </a:r>
                  <a:r>
                    <a:rPr lang="en-US" baseline="30000" dirty="0">
                      <a:solidFill>
                        <a:schemeClr val="bg1"/>
                      </a:solidFill>
                    </a:rPr>
                    <a:t>rd</a:t>
                  </a:r>
                  <a:r>
                    <a:rPr lang="en-US" dirty="0">
                      <a:solidFill>
                        <a:schemeClr val="bg1"/>
                      </a:solidFill>
                    </a:rPr>
                    <a:t> Year</a:t>
                  </a:r>
                </a:p>
              </p:txBody>
            </p:sp>
          </p:grpSp>
          <p:sp>
            <p:nvSpPr>
              <p:cNvPr id="35" name="TextBox 25"/>
              <p:cNvSpPr txBox="1"/>
              <p:nvPr/>
            </p:nvSpPr>
            <p:spPr>
              <a:xfrm>
                <a:off x="6004560" y="914400"/>
                <a:ext cx="2514600" cy="830997"/>
              </a:xfrm>
              <a:prstGeom prst="rect">
                <a:avLst/>
              </a:prstGeom>
              <a:solidFill>
                <a:schemeClr val="bg2">
                  <a:lumMod val="75000"/>
                </a:schemeClr>
              </a:solidFill>
            </p:spPr>
            <p:txBody>
              <a:bodyPr wrap="square" rtlCol="0">
                <a:spAutoFit/>
              </a:bodyPr>
              <a:lstStyle/>
              <a:p>
                <a:pPr algn="ctr"/>
                <a:r>
                  <a:rPr lang="en-US" sz="2400" dirty="0"/>
                  <a:t>Prosperity and Blessings</a:t>
                </a:r>
              </a:p>
            </p:txBody>
          </p:sp>
        </p:grpSp>
        <p:grpSp>
          <p:nvGrpSpPr>
            <p:cNvPr id="8" name="Group 39"/>
            <p:cNvGrpSpPr/>
            <p:nvPr/>
          </p:nvGrpSpPr>
          <p:grpSpPr>
            <a:xfrm>
              <a:off x="5984965" y="3581400"/>
              <a:ext cx="2514600" cy="1780903"/>
              <a:chOff x="5984965" y="3581400"/>
              <a:chExt cx="2514600" cy="1780903"/>
            </a:xfrm>
          </p:grpSpPr>
          <p:grpSp>
            <p:nvGrpSpPr>
              <p:cNvPr id="9" name="Group 11"/>
              <p:cNvGrpSpPr/>
              <p:nvPr/>
            </p:nvGrpSpPr>
            <p:grpSpPr>
              <a:xfrm>
                <a:off x="6235338" y="3914503"/>
                <a:ext cx="2057400" cy="1447800"/>
                <a:chOff x="5562600" y="685800"/>
                <a:chExt cx="2057400" cy="1447800"/>
              </a:xfrm>
            </p:grpSpPr>
            <p:sp>
              <p:nvSpPr>
                <p:cNvPr id="32" name="Rounded Rectangle 31"/>
                <p:cNvSpPr/>
                <p:nvPr/>
              </p:nvSpPr>
              <p:spPr>
                <a:xfrm>
                  <a:off x="5562600" y="685800"/>
                  <a:ext cx="2057400" cy="1447800"/>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5638800" y="914400"/>
                  <a:ext cx="1828800" cy="1200329"/>
                </a:xfrm>
                <a:prstGeom prst="rect">
                  <a:avLst/>
                </a:prstGeom>
                <a:noFill/>
              </p:spPr>
              <p:txBody>
                <a:bodyPr wrap="square" rtlCol="0">
                  <a:spAutoFit/>
                </a:bodyPr>
                <a:lstStyle/>
                <a:p>
                  <a:pPr algn="ctr"/>
                  <a:r>
                    <a:rPr lang="en-US" dirty="0">
                      <a:solidFill>
                        <a:schemeClr val="bg1"/>
                      </a:solidFill>
                    </a:rPr>
                    <a:t>6: 15-17</a:t>
                  </a:r>
                </a:p>
                <a:p>
                  <a:pPr algn="ctr"/>
                  <a:endParaRPr lang="en-US" dirty="0">
                    <a:solidFill>
                      <a:schemeClr val="bg1"/>
                    </a:solidFill>
                  </a:endParaRPr>
                </a:p>
                <a:p>
                  <a:pPr algn="ctr"/>
                  <a:r>
                    <a:rPr lang="en-US" dirty="0">
                      <a:solidFill>
                        <a:schemeClr val="bg1"/>
                      </a:solidFill>
                    </a:rPr>
                    <a:t>Reign of Judges</a:t>
                  </a:r>
                </a:p>
                <a:p>
                  <a:pPr algn="ctr"/>
                  <a:r>
                    <a:rPr lang="en-US" dirty="0">
                      <a:solidFill>
                        <a:schemeClr val="bg1"/>
                      </a:solidFill>
                    </a:rPr>
                    <a:t>66</a:t>
                  </a:r>
                  <a:r>
                    <a:rPr lang="en-US" baseline="30000" dirty="0">
                      <a:solidFill>
                        <a:schemeClr val="bg1"/>
                      </a:solidFill>
                    </a:rPr>
                    <a:t>th</a:t>
                  </a:r>
                  <a:r>
                    <a:rPr lang="en-US" dirty="0">
                      <a:solidFill>
                        <a:schemeClr val="bg1"/>
                      </a:solidFill>
                    </a:rPr>
                    <a:t> and 67thYear</a:t>
                  </a:r>
                </a:p>
              </p:txBody>
            </p:sp>
          </p:grpSp>
          <p:sp>
            <p:nvSpPr>
              <p:cNvPr id="31" name="TextBox 30"/>
              <p:cNvSpPr txBox="1"/>
              <p:nvPr/>
            </p:nvSpPr>
            <p:spPr>
              <a:xfrm>
                <a:off x="5984965" y="3581400"/>
                <a:ext cx="2514600" cy="461665"/>
              </a:xfrm>
              <a:prstGeom prst="rect">
                <a:avLst/>
              </a:prstGeom>
              <a:solidFill>
                <a:schemeClr val="bg2">
                  <a:lumMod val="75000"/>
                </a:schemeClr>
              </a:solidFill>
            </p:spPr>
            <p:txBody>
              <a:bodyPr wrap="square" rtlCol="0">
                <a:spAutoFit/>
              </a:bodyPr>
              <a:lstStyle/>
              <a:p>
                <a:pPr algn="ctr"/>
                <a:r>
                  <a:rPr lang="en-US" sz="2400" dirty="0"/>
                  <a:t>Pride</a:t>
                </a:r>
              </a:p>
            </p:txBody>
          </p:sp>
        </p:grpSp>
        <p:grpSp>
          <p:nvGrpSpPr>
            <p:cNvPr id="18" name="Group 40"/>
            <p:cNvGrpSpPr/>
            <p:nvPr/>
          </p:nvGrpSpPr>
          <p:grpSpPr>
            <a:xfrm>
              <a:off x="3274422" y="4896394"/>
              <a:ext cx="2514600" cy="1735183"/>
              <a:chOff x="3274422" y="4896394"/>
              <a:chExt cx="2514600" cy="1735183"/>
            </a:xfrm>
          </p:grpSpPr>
          <p:grpSp>
            <p:nvGrpSpPr>
              <p:cNvPr id="22" name="Group 14"/>
              <p:cNvGrpSpPr/>
              <p:nvPr/>
            </p:nvGrpSpPr>
            <p:grpSpPr>
              <a:xfrm>
                <a:off x="3522617" y="5183777"/>
                <a:ext cx="2057400" cy="1447800"/>
                <a:chOff x="5562600" y="685800"/>
                <a:chExt cx="2057400" cy="1447800"/>
              </a:xfrm>
            </p:grpSpPr>
            <p:sp>
              <p:nvSpPr>
                <p:cNvPr id="28" name="Rounded Rectangle 27"/>
                <p:cNvSpPr/>
                <p:nvPr/>
              </p:nvSpPr>
              <p:spPr>
                <a:xfrm>
                  <a:off x="5562600" y="685800"/>
                  <a:ext cx="2057400" cy="1447800"/>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5638800" y="914400"/>
                  <a:ext cx="1828800" cy="1200329"/>
                </a:xfrm>
                <a:prstGeom prst="rect">
                  <a:avLst/>
                </a:prstGeom>
                <a:noFill/>
              </p:spPr>
              <p:txBody>
                <a:bodyPr wrap="square" rtlCol="0">
                  <a:spAutoFit/>
                </a:bodyPr>
                <a:lstStyle/>
                <a:p>
                  <a:pPr algn="ctr"/>
                  <a:r>
                    <a:rPr lang="en-US" dirty="0">
                      <a:solidFill>
                        <a:schemeClr val="bg1"/>
                      </a:solidFill>
                    </a:rPr>
                    <a:t>6:15-18</a:t>
                  </a:r>
                </a:p>
                <a:p>
                  <a:pPr algn="ctr"/>
                  <a:endParaRPr lang="en-US" dirty="0">
                    <a:solidFill>
                      <a:schemeClr val="bg1"/>
                    </a:solidFill>
                  </a:endParaRPr>
                </a:p>
                <a:p>
                  <a:pPr algn="ctr"/>
                  <a:r>
                    <a:rPr lang="en-US" dirty="0">
                      <a:solidFill>
                        <a:schemeClr val="bg1"/>
                      </a:solidFill>
                    </a:rPr>
                    <a:t>Reign of Judges</a:t>
                  </a:r>
                </a:p>
                <a:p>
                  <a:pPr algn="ctr"/>
                  <a:r>
                    <a:rPr lang="en-US" dirty="0">
                      <a:solidFill>
                        <a:schemeClr val="bg1"/>
                      </a:solidFill>
                    </a:rPr>
                    <a:t>67</a:t>
                  </a:r>
                  <a:r>
                    <a:rPr lang="en-US" baseline="30000" dirty="0">
                      <a:solidFill>
                        <a:schemeClr val="bg1"/>
                      </a:solidFill>
                    </a:rPr>
                    <a:t>th</a:t>
                  </a:r>
                  <a:r>
                    <a:rPr lang="en-US" dirty="0">
                      <a:solidFill>
                        <a:schemeClr val="bg1"/>
                      </a:solidFill>
                    </a:rPr>
                    <a:t> Year</a:t>
                  </a:r>
                </a:p>
              </p:txBody>
            </p:sp>
          </p:grpSp>
          <p:sp>
            <p:nvSpPr>
              <p:cNvPr id="27" name="TextBox 26"/>
              <p:cNvSpPr txBox="1"/>
              <p:nvPr/>
            </p:nvSpPr>
            <p:spPr>
              <a:xfrm>
                <a:off x="3274422" y="4896394"/>
                <a:ext cx="2514600" cy="461665"/>
              </a:xfrm>
              <a:prstGeom prst="rect">
                <a:avLst/>
              </a:prstGeom>
              <a:solidFill>
                <a:schemeClr val="bg2">
                  <a:lumMod val="75000"/>
                </a:schemeClr>
              </a:solidFill>
            </p:spPr>
            <p:txBody>
              <a:bodyPr wrap="square" rtlCol="0">
                <a:spAutoFit/>
              </a:bodyPr>
              <a:lstStyle/>
              <a:p>
                <a:pPr algn="ctr"/>
                <a:r>
                  <a:rPr lang="en-US" sz="2400" dirty="0"/>
                  <a:t>Wickedness</a:t>
                </a:r>
              </a:p>
            </p:txBody>
          </p:sp>
        </p:grpSp>
        <p:grpSp>
          <p:nvGrpSpPr>
            <p:cNvPr id="26" name="Group 35"/>
            <p:cNvGrpSpPr/>
            <p:nvPr/>
          </p:nvGrpSpPr>
          <p:grpSpPr>
            <a:xfrm>
              <a:off x="533400" y="3429000"/>
              <a:ext cx="2514600" cy="2061754"/>
              <a:chOff x="533400" y="3196046"/>
              <a:chExt cx="2514600" cy="2061754"/>
            </a:xfrm>
          </p:grpSpPr>
          <p:grpSp>
            <p:nvGrpSpPr>
              <p:cNvPr id="30" name="Group 20"/>
              <p:cNvGrpSpPr/>
              <p:nvPr/>
            </p:nvGrpSpPr>
            <p:grpSpPr>
              <a:xfrm>
                <a:off x="785949" y="3810000"/>
                <a:ext cx="2057400" cy="1447800"/>
                <a:chOff x="5562600" y="685800"/>
                <a:chExt cx="2057400" cy="1447800"/>
              </a:xfrm>
            </p:grpSpPr>
            <p:sp>
              <p:nvSpPr>
                <p:cNvPr id="24" name="Rounded Rectangle 21"/>
                <p:cNvSpPr/>
                <p:nvPr/>
              </p:nvSpPr>
              <p:spPr>
                <a:xfrm>
                  <a:off x="5562600" y="685800"/>
                  <a:ext cx="2057400" cy="1447800"/>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5638799" y="914400"/>
                  <a:ext cx="1957251" cy="1200329"/>
                </a:xfrm>
                <a:prstGeom prst="rect">
                  <a:avLst/>
                </a:prstGeom>
                <a:noFill/>
              </p:spPr>
              <p:txBody>
                <a:bodyPr wrap="square" rtlCol="0">
                  <a:spAutoFit/>
                </a:bodyPr>
                <a:lstStyle/>
                <a:p>
                  <a:pPr algn="ctr"/>
                  <a:r>
                    <a:rPr lang="en-US" dirty="0">
                      <a:solidFill>
                        <a:schemeClr val="bg1"/>
                      </a:solidFill>
                    </a:rPr>
                    <a:t>11:1-5</a:t>
                  </a:r>
                </a:p>
                <a:p>
                  <a:pPr algn="ctr"/>
                  <a:endParaRPr lang="en-US" dirty="0">
                    <a:solidFill>
                      <a:schemeClr val="bg1"/>
                    </a:solidFill>
                  </a:endParaRPr>
                </a:p>
                <a:p>
                  <a:pPr algn="ctr"/>
                  <a:r>
                    <a:rPr lang="en-US" dirty="0">
                      <a:solidFill>
                        <a:schemeClr val="bg1"/>
                      </a:solidFill>
                    </a:rPr>
                    <a:t>Reign of Judges</a:t>
                  </a:r>
                </a:p>
                <a:p>
                  <a:pPr algn="ctr"/>
                  <a:r>
                    <a:rPr lang="en-US" dirty="0">
                      <a:solidFill>
                        <a:schemeClr val="bg1"/>
                      </a:solidFill>
                    </a:rPr>
                    <a:t>72</a:t>
                  </a:r>
                  <a:r>
                    <a:rPr lang="en-US" baseline="30000" dirty="0">
                      <a:solidFill>
                        <a:schemeClr val="bg1"/>
                      </a:solidFill>
                    </a:rPr>
                    <a:t>nd</a:t>
                  </a:r>
                  <a:r>
                    <a:rPr lang="en-US" dirty="0">
                      <a:solidFill>
                        <a:schemeClr val="bg1"/>
                      </a:solidFill>
                    </a:rPr>
                    <a:t> Year</a:t>
                  </a:r>
                </a:p>
              </p:txBody>
            </p:sp>
          </p:grpSp>
          <p:sp>
            <p:nvSpPr>
              <p:cNvPr id="23" name="TextBox 22"/>
              <p:cNvSpPr txBox="1"/>
              <p:nvPr/>
            </p:nvSpPr>
            <p:spPr>
              <a:xfrm>
                <a:off x="533400" y="3196046"/>
                <a:ext cx="2514600" cy="830997"/>
              </a:xfrm>
              <a:prstGeom prst="rect">
                <a:avLst/>
              </a:prstGeom>
              <a:solidFill>
                <a:schemeClr val="bg2">
                  <a:lumMod val="75000"/>
                </a:schemeClr>
              </a:solidFill>
            </p:spPr>
            <p:txBody>
              <a:bodyPr wrap="square" rtlCol="0">
                <a:spAutoFit/>
              </a:bodyPr>
              <a:lstStyle/>
              <a:p>
                <a:pPr algn="ctr"/>
                <a:r>
                  <a:rPr lang="en-US" sz="2400" dirty="0"/>
                  <a:t>Destruction and Suffering</a:t>
                </a:r>
              </a:p>
            </p:txBody>
          </p:sp>
        </p:grpSp>
        <p:grpSp>
          <p:nvGrpSpPr>
            <p:cNvPr id="34" name="Group 36"/>
            <p:cNvGrpSpPr/>
            <p:nvPr/>
          </p:nvGrpSpPr>
          <p:grpSpPr>
            <a:xfrm>
              <a:off x="650965" y="801188"/>
              <a:ext cx="2514600" cy="2118360"/>
              <a:chOff x="650965" y="801188"/>
              <a:chExt cx="2514600" cy="2118360"/>
            </a:xfrm>
          </p:grpSpPr>
          <p:grpSp>
            <p:nvGrpSpPr>
              <p:cNvPr id="38" name="Group 17"/>
              <p:cNvGrpSpPr/>
              <p:nvPr/>
            </p:nvGrpSpPr>
            <p:grpSpPr>
              <a:xfrm>
                <a:off x="825137" y="1471748"/>
                <a:ext cx="2057400" cy="1447800"/>
                <a:chOff x="5562600" y="685800"/>
                <a:chExt cx="2057400" cy="1447800"/>
              </a:xfrm>
            </p:grpSpPr>
            <p:sp>
              <p:nvSpPr>
                <p:cNvPr id="20" name="Rounded Rectangle 19"/>
                <p:cNvSpPr/>
                <p:nvPr/>
              </p:nvSpPr>
              <p:spPr>
                <a:xfrm>
                  <a:off x="5562600" y="685800"/>
                  <a:ext cx="2057400" cy="1447800"/>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5638800" y="914400"/>
                  <a:ext cx="1828800" cy="1200329"/>
                </a:xfrm>
                <a:prstGeom prst="rect">
                  <a:avLst/>
                </a:prstGeom>
                <a:noFill/>
              </p:spPr>
              <p:txBody>
                <a:bodyPr wrap="square" rtlCol="0">
                  <a:spAutoFit/>
                </a:bodyPr>
                <a:lstStyle/>
                <a:p>
                  <a:pPr algn="ctr"/>
                  <a:r>
                    <a:rPr lang="en-US" dirty="0">
                      <a:solidFill>
                        <a:schemeClr val="bg1"/>
                      </a:solidFill>
                    </a:rPr>
                    <a:t>11:6-9</a:t>
                  </a:r>
                </a:p>
                <a:p>
                  <a:pPr algn="ctr"/>
                  <a:endParaRPr lang="en-US" dirty="0">
                    <a:solidFill>
                      <a:schemeClr val="bg1"/>
                    </a:solidFill>
                  </a:endParaRPr>
                </a:p>
                <a:p>
                  <a:pPr algn="ctr"/>
                  <a:r>
                    <a:rPr lang="en-US" dirty="0">
                      <a:solidFill>
                        <a:schemeClr val="bg1"/>
                      </a:solidFill>
                    </a:rPr>
                    <a:t>Reign of Judges</a:t>
                  </a:r>
                </a:p>
                <a:p>
                  <a:pPr algn="ctr"/>
                  <a:r>
                    <a:rPr lang="en-US" dirty="0">
                      <a:solidFill>
                        <a:schemeClr val="bg1"/>
                      </a:solidFill>
                    </a:rPr>
                    <a:t>75</a:t>
                  </a:r>
                  <a:r>
                    <a:rPr lang="en-US" baseline="30000" dirty="0">
                      <a:solidFill>
                        <a:schemeClr val="bg1"/>
                      </a:solidFill>
                    </a:rPr>
                    <a:t>th</a:t>
                  </a:r>
                  <a:r>
                    <a:rPr lang="en-US" dirty="0">
                      <a:solidFill>
                        <a:schemeClr val="bg1"/>
                      </a:solidFill>
                    </a:rPr>
                    <a:t> Year</a:t>
                  </a:r>
                </a:p>
              </p:txBody>
            </p:sp>
          </p:grpSp>
          <p:sp>
            <p:nvSpPr>
              <p:cNvPr id="19" name="TextBox 18"/>
              <p:cNvSpPr txBox="1"/>
              <p:nvPr/>
            </p:nvSpPr>
            <p:spPr>
              <a:xfrm>
                <a:off x="650965" y="801188"/>
                <a:ext cx="2514600" cy="830997"/>
              </a:xfrm>
              <a:prstGeom prst="rect">
                <a:avLst/>
              </a:prstGeom>
              <a:solidFill>
                <a:schemeClr val="bg2">
                  <a:lumMod val="75000"/>
                </a:schemeClr>
              </a:solidFill>
            </p:spPr>
            <p:txBody>
              <a:bodyPr wrap="square" rtlCol="0">
                <a:spAutoFit/>
              </a:bodyPr>
              <a:lstStyle/>
              <a:p>
                <a:pPr algn="ctr"/>
                <a:r>
                  <a:rPr lang="en-US" sz="2400" dirty="0"/>
                  <a:t>Humility and Repentance</a:t>
                </a:r>
              </a:p>
            </p:txBody>
          </p:sp>
        </p:grpSp>
        <p:sp>
          <p:nvSpPr>
            <p:cNvPr id="10" name="Oval 9"/>
            <p:cNvSpPr/>
            <p:nvPr/>
          </p:nvSpPr>
          <p:spPr>
            <a:xfrm>
              <a:off x="3276600" y="2057400"/>
              <a:ext cx="2590800" cy="2590800"/>
            </a:xfrm>
            <a:prstGeom prst="ellipse">
              <a:avLst/>
            </a:prstGeom>
            <a:solidFill>
              <a:schemeClr val="accent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581400" y="2286000"/>
              <a:ext cx="1981200" cy="2308324"/>
            </a:xfrm>
            <a:prstGeom prst="rect">
              <a:avLst/>
            </a:prstGeom>
            <a:noFill/>
          </p:spPr>
          <p:txBody>
            <a:bodyPr wrap="square" rtlCol="0">
              <a:spAutoFit/>
            </a:bodyPr>
            <a:lstStyle/>
            <a:p>
              <a:pPr algn="ctr"/>
              <a:r>
                <a:rPr lang="en-US" sz="3600" dirty="0">
                  <a:solidFill>
                    <a:schemeClr val="bg1"/>
                  </a:solidFill>
                </a:rPr>
                <a:t>2</a:t>
              </a:r>
              <a:r>
                <a:rPr lang="en-US" sz="3600" baseline="30000" dirty="0">
                  <a:solidFill>
                    <a:schemeClr val="bg1"/>
                  </a:solidFill>
                </a:rPr>
                <a:t>nd</a:t>
              </a:r>
              <a:r>
                <a:rPr lang="en-US" sz="3600" dirty="0">
                  <a:solidFill>
                    <a:schemeClr val="bg1"/>
                  </a:solidFill>
                </a:rPr>
                <a:t> Cycle of Nephite Disease</a:t>
              </a:r>
            </a:p>
          </p:txBody>
        </p:sp>
        <p:sp>
          <p:nvSpPr>
            <p:cNvPr id="12" name="Isosceles Triangle 11"/>
            <p:cNvSpPr/>
            <p:nvPr/>
          </p:nvSpPr>
          <p:spPr>
            <a:xfrm rot="7502031">
              <a:off x="6054466" y="544168"/>
              <a:ext cx="352894" cy="238268"/>
            </a:xfrm>
            <a:prstGeom prst="triangl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p:cNvSpPr/>
            <p:nvPr/>
          </p:nvSpPr>
          <p:spPr>
            <a:xfrm rot="10985911">
              <a:off x="7515392" y="3217934"/>
              <a:ext cx="352894" cy="238268"/>
            </a:xfrm>
            <a:prstGeom prst="triangl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p:nvSpPr>
          <p:spPr>
            <a:xfrm rot="13834445">
              <a:off x="6117966" y="5674968"/>
              <a:ext cx="352894" cy="238268"/>
            </a:xfrm>
            <a:prstGeom prst="triangl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p:cNvSpPr/>
            <p:nvPr/>
          </p:nvSpPr>
          <p:spPr>
            <a:xfrm rot="3618238">
              <a:off x="3006467" y="480667"/>
              <a:ext cx="352894" cy="238268"/>
            </a:xfrm>
            <a:prstGeom prst="triangle">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p:cNvSpPr/>
            <p:nvPr/>
          </p:nvSpPr>
          <p:spPr>
            <a:xfrm rot="164395">
              <a:off x="1495166" y="3084168"/>
              <a:ext cx="352894" cy="238268"/>
            </a:xfrm>
            <a:prstGeom prst="triangl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p:nvSpPr>
          <p:spPr>
            <a:xfrm rot="18451165">
              <a:off x="2777866" y="5586068"/>
              <a:ext cx="352894" cy="238268"/>
            </a:xfrm>
            <a:prstGeom prst="triangl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2" name="TextBox 41"/>
          <p:cNvSpPr txBox="1"/>
          <p:nvPr/>
        </p:nvSpPr>
        <p:spPr>
          <a:xfrm>
            <a:off x="533400" y="228600"/>
            <a:ext cx="1524000" cy="369332"/>
          </a:xfrm>
          <a:prstGeom prst="rect">
            <a:avLst/>
          </a:prstGeom>
          <a:noFill/>
        </p:spPr>
        <p:txBody>
          <a:bodyPr wrap="square" rtlCol="0">
            <a:spAutoFit/>
          </a:bodyPr>
          <a:lstStyle/>
          <a:p>
            <a:r>
              <a:rPr lang="en-US" dirty="0"/>
              <a:t>Helaman </a:t>
            </a:r>
          </a:p>
        </p:txBody>
      </p:sp>
      <p:sp>
        <p:nvSpPr>
          <p:cNvPr id="43" name="TextBox 42"/>
          <p:cNvSpPr txBox="1"/>
          <p:nvPr/>
        </p:nvSpPr>
        <p:spPr>
          <a:xfrm>
            <a:off x="381000" y="5657671"/>
            <a:ext cx="3276600" cy="1200329"/>
          </a:xfrm>
          <a:prstGeom prst="rect">
            <a:avLst/>
          </a:prstGeom>
          <a:noFill/>
        </p:spPr>
        <p:txBody>
          <a:bodyPr wrap="square" rtlCol="0">
            <a:spAutoFit/>
          </a:bodyPr>
          <a:lstStyle/>
          <a:p>
            <a:r>
              <a:rPr lang="en-US" dirty="0"/>
              <a:t>Postscript to the war</a:t>
            </a:r>
          </a:p>
          <a:p>
            <a:r>
              <a:rPr lang="en-US" dirty="0"/>
              <a:t>6:18 Secret Combinations</a:t>
            </a:r>
          </a:p>
          <a:p>
            <a:r>
              <a:rPr lang="en-US" dirty="0"/>
              <a:t>6:31 Most Choose Evil</a:t>
            </a:r>
          </a:p>
          <a:p>
            <a:r>
              <a:rPr lang="en-US" dirty="0"/>
              <a:t>6:35 Spirit Withdrawal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3400" y="60960"/>
            <a:ext cx="7985760" cy="6570617"/>
            <a:chOff x="533400" y="60960"/>
            <a:chExt cx="7985760" cy="6570617"/>
          </a:xfrm>
        </p:grpSpPr>
        <p:sp>
          <p:nvSpPr>
            <p:cNvPr id="3" name="Oval 2"/>
            <p:cNvSpPr/>
            <p:nvPr/>
          </p:nvSpPr>
          <p:spPr>
            <a:xfrm>
              <a:off x="1676400" y="228600"/>
              <a:ext cx="6019800" cy="6019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7"/>
            <p:cNvGrpSpPr/>
            <p:nvPr/>
          </p:nvGrpSpPr>
          <p:grpSpPr>
            <a:xfrm>
              <a:off x="3405051" y="60960"/>
              <a:ext cx="2514600" cy="1691640"/>
              <a:chOff x="3405051" y="60960"/>
              <a:chExt cx="2514600" cy="1691640"/>
            </a:xfrm>
          </p:grpSpPr>
          <p:grpSp>
            <p:nvGrpSpPr>
              <p:cNvPr id="5" name="Group 7"/>
              <p:cNvGrpSpPr/>
              <p:nvPr/>
            </p:nvGrpSpPr>
            <p:grpSpPr>
              <a:xfrm>
                <a:off x="3581400" y="304800"/>
                <a:ext cx="2057400" cy="1447800"/>
                <a:chOff x="5562600" y="685800"/>
                <a:chExt cx="2057400" cy="1447800"/>
              </a:xfrm>
            </p:grpSpPr>
            <p:sp>
              <p:nvSpPr>
                <p:cNvPr id="40" name="Rounded Rectangle 5"/>
                <p:cNvSpPr/>
                <p:nvPr/>
              </p:nvSpPr>
              <p:spPr>
                <a:xfrm>
                  <a:off x="5562600" y="685800"/>
                  <a:ext cx="2057400" cy="1447800"/>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6"/>
                <p:cNvSpPr txBox="1"/>
                <p:nvPr/>
              </p:nvSpPr>
              <p:spPr>
                <a:xfrm>
                  <a:off x="5638800" y="914400"/>
                  <a:ext cx="1828800" cy="1200329"/>
                </a:xfrm>
                <a:prstGeom prst="rect">
                  <a:avLst/>
                </a:prstGeom>
                <a:noFill/>
              </p:spPr>
              <p:txBody>
                <a:bodyPr wrap="square" rtlCol="0">
                  <a:spAutoFit/>
                </a:bodyPr>
                <a:lstStyle/>
                <a:p>
                  <a:pPr algn="ctr"/>
                  <a:r>
                    <a:rPr lang="en-US" dirty="0">
                      <a:solidFill>
                        <a:schemeClr val="bg1"/>
                      </a:solidFill>
                    </a:rPr>
                    <a:t>11:18-19</a:t>
                  </a:r>
                </a:p>
                <a:p>
                  <a:pPr algn="ctr"/>
                  <a:endParaRPr lang="en-US" dirty="0">
                    <a:solidFill>
                      <a:schemeClr val="bg1"/>
                    </a:solidFill>
                  </a:endParaRPr>
                </a:p>
                <a:p>
                  <a:pPr algn="ctr"/>
                  <a:r>
                    <a:rPr lang="en-US" dirty="0">
                      <a:solidFill>
                        <a:schemeClr val="bg1"/>
                      </a:solidFill>
                    </a:rPr>
                    <a:t>Reign of Judges</a:t>
                  </a:r>
                </a:p>
                <a:p>
                  <a:pPr algn="ctr"/>
                  <a:r>
                    <a:rPr lang="en-US" dirty="0">
                      <a:solidFill>
                        <a:schemeClr val="bg1"/>
                      </a:solidFill>
                    </a:rPr>
                    <a:t>76</a:t>
                  </a:r>
                  <a:r>
                    <a:rPr lang="en-US" baseline="30000" dirty="0">
                      <a:solidFill>
                        <a:schemeClr val="bg1"/>
                      </a:solidFill>
                    </a:rPr>
                    <a:t>th</a:t>
                  </a:r>
                  <a:r>
                    <a:rPr lang="en-US" dirty="0">
                      <a:solidFill>
                        <a:schemeClr val="bg1"/>
                      </a:solidFill>
                    </a:rPr>
                    <a:t> Year</a:t>
                  </a:r>
                </a:p>
              </p:txBody>
            </p:sp>
          </p:grpSp>
          <p:sp>
            <p:nvSpPr>
              <p:cNvPr id="39" name="TextBox 38"/>
              <p:cNvSpPr txBox="1"/>
              <p:nvPr/>
            </p:nvSpPr>
            <p:spPr>
              <a:xfrm>
                <a:off x="3405051" y="60960"/>
                <a:ext cx="2514600" cy="461665"/>
              </a:xfrm>
              <a:prstGeom prst="rect">
                <a:avLst/>
              </a:prstGeom>
              <a:solidFill>
                <a:schemeClr val="bg2">
                  <a:lumMod val="75000"/>
                </a:schemeClr>
              </a:solidFill>
            </p:spPr>
            <p:txBody>
              <a:bodyPr wrap="square" rtlCol="0">
                <a:spAutoFit/>
              </a:bodyPr>
              <a:lstStyle/>
              <a:p>
                <a:pPr algn="ctr"/>
                <a:r>
                  <a:rPr lang="en-US" sz="2400" dirty="0"/>
                  <a:t>Righteousness</a:t>
                </a:r>
              </a:p>
            </p:txBody>
          </p:sp>
        </p:grpSp>
        <p:grpSp>
          <p:nvGrpSpPr>
            <p:cNvPr id="6" name="Group 38"/>
            <p:cNvGrpSpPr/>
            <p:nvPr/>
          </p:nvGrpSpPr>
          <p:grpSpPr>
            <a:xfrm>
              <a:off x="6004560" y="914400"/>
              <a:ext cx="2514600" cy="2055223"/>
              <a:chOff x="6004560" y="914400"/>
              <a:chExt cx="2514600" cy="2055223"/>
            </a:xfrm>
          </p:grpSpPr>
          <p:grpSp>
            <p:nvGrpSpPr>
              <p:cNvPr id="7" name="Group 8"/>
              <p:cNvGrpSpPr/>
              <p:nvPr/>
            </p:nvGrpSpPr>
            <p:grpSpPr>
              <a:xfrm>
                <a:off x="6259286" y="1521823"/>
                <a:ext cx="2057400" cy="1447800"/>
                <a:chOff x="5562600" y="685800"/>
                <a:chExt cx="2057400" cy="1447800"/>
              </a:xfrm>
            </p:grpSpPr>
            <p:sp>
              <p:nvSpPr>
                <p:cNvPr id="36" name="Rounded Rectangle 35"/>
                <p:cNvSpPr/>
                <p:nvPr/>
              </p:nvSpPr>
              <p:spPr>
                <a:xfrm>
                  <a:off x="5562600" y="685800"/>
                  <a:ext cx="2057400" cy="1447800"/>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5638800" y="914400"/>
                  <a:ext cx="1828800" cy="1200329"/>
                </a:xfrm>
                <a:prstGeom prst="rect">
                  <a:avLst/>
                </a:prstGeom>
                <a:noFill/>
              </p:spPr>
              <p:txBody>
                <a:bodyPr wrap="square" rtlCol="0">
                  <a:spAutoFit/>
                </a:bodyPr>
                <a:lstStyle/>
                <a:p>
                  <a:pPr algn="ctr"/>
                  <a:r>
                    <a:rPr lang="en-US" dirty="0">
                      <a:solidFill>
                        <a:schemeClr val="bg1"/>
                      </a:solidFill>
                    </a:rPr>
                    <a:t>11:20-21</a:t>
                  </a:r>
                </a:p>
                <a:p>
                  <a:pPr algn="ctr"/>
                  <a:endParaRPr lang="en-US" dirty="0">
                    <a:solidFill>
                      <a:schemeClr val="bg1"/>
                    </a:solidFill>
                  </a:endParaRPr>
                </a:p>
                <a:p>
                  <a:pPr algn="ctr"/>
                  <a:r>
                    <a:rPr lang="en-US" dirty="0">
                      <a:solidFill>
                        <a:schemeClr val="bg1"/>
                      </a:solidFill>
                    </a:rPr>
                    <a:t>Reign of Judges</a:t>
                  </a:r>
                </a:p>
                <a:p>
                  <a:pPr algn="ctr"/>
                  <a:r>
                    <a:rPr lang="en-US" dirty="0">
                      <a:solidFill>
                        <a:schemeClr val="bg1"/>
                      </a:solidFill>
                    </a:rPr>
                    <a:t>76</a:t>
                  </a:r>
                  <a:r>
                    <a:rPr lang="en-US" baseline="30000" dirty="0">
                      <a:solidFill>
                        <a:schemeClr val="bg1"/>
                      </a:solidFill>
                    </a:rPr>
                    <a:t>th</a:t>
                  </a:r>
                  <a:r>
                    <a:rPr lang="en-US" dirty="0">
                      <a:solidFill>
                        <a:schemeClr val="bg1"/>
                      </a:solidFill>
                    </a:rPr>
                    <a:t> Year</a:t>
                  </a:r>
                </a:p>
              </p:txBody>
            </p:sp>
          </p:grpSp>
          <p:sp>
            <p:nvSpPr>
              <p:cNvPr id="35" name="TextBox 25"/>
              <p:cNvSpPr txBox="1"/>
              <p:nvPr/>
            </p:nvSpPr>
            <p:spPr>
              <a:xfrm>
                <a:off x="6004560" y="914400"/>
                <a:ext cx="2514600" cy="830997"/>
              </a:xfrm>
              <a:prstGeom prst="rect">
                <a:avLst/>
              </a:prstGeom>
              <a:solidFill>
                <a:schemeClr val="bg2">
                  <a:lumMod val="75000"/>
                </a:schemeClr>
              </a:solidFill>
            </p:spPr>
            <p:txBody>
              <a:bodyPr wrap="square" rtlCol="0">
                <a:spAutoFit/>
              </a:bodyPr>
              <a:lstStyle/>
              <a:p>
                <a:pPr algn="ctr"/>
                <a:r>
                  <a:rPr lang="en-US" sz="2400" dirty="0"/>
                  <a:t>Prosperity and Blessings</a:t>
                </a:r>
              </a:p>
            </p:txBody>
          </p:sp>
        </p:grpSp>
        <p:grpSp>
          <p:nvGrpSpPr>
            <p:cNvPr id="8" name="Group 39"/>
            <p:cNvGrpSpPr/>
            <p:nvPr/>
          </p:nvGrpSpPr>
          <p:grpSpPr>
            <a:xfrm>
              <a:off x="5984965" y="3581400"/>
              <a:ext cx="2514600" cy="1780903"/>
              <a:chOff x="5984965" y="3581400"/>
              <a:chExt cx="2514600" cy="1780903"/>
            </a:xfrm>
          </p:grpSpPr>
          <p:grpSp>
            <p:nvGrpSpPr>
              <p:cNvPr id="9" name="Group 11"/>
              <p:cNvGrpSpPr/>
              <p:nvPr/>
            </p:nvGrpSpPr>
            <p:grpSpPr>
              <a:xfrm>
                <a:off x="6235338" y="3914503"/>
                <a:ext cx="2057400" cy="1447800"/>
                <a:chOff x="5562600" y="685800"/>
                <a:chExt cx="2057400" cy="1447800"/>
              </a:xfrm>
            </p:grpSpPr>
            <p:sp>
              <p:nvSpPr>
                <p:cNvPr id="32" name="Rounded Rectangle 31"/>
                <p:cNvSpPr/>
                <p:nvPr/>
              </p:nvSpPr>
              <p:spPr>
                <a:xfrm>
                  <a:off x="5562600" y="685800"/>
                  <a:ext cx="2057400" cy="1447800"/>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5638800" y="914400"/>
                  <a:ext cx="1828800" cy="1200329"/>
                </a:xfrm>
                <a:prstGeom prst="rect">
                  <a:avLst/>
                </a:prstGeom>
                <a:noFill/>
              </p:spPr>
              <p:txBody>
                <a:bodyPr wrap="square" rtlCol="0">
                  <a:spAutoFit/>
                </a:bodyPr>
                <a:lstStyle/>
                <a:p>
                  <a:pPr algn="ctr"/>
                  <a:r>
                    <a:rPr lang="en-US" dirty="0">
                      <a:solidFill>
                        <a:schemeClr val="bg1"/>
                      </a:solidFill>
                    </a:rPr>
                    <a:t>11:24 (War)</a:t>
                  </a:r>
                </a:p>
                <a:p>
                  <a:pPr algn="ctr"/>
                  <a:r>
                    <a:rPr lang="en-US" dirty="0">
                      <a:solidFill>
                        <a:schemeClr val="bg1"/>
                      </a:solidFill>
                    </a:rPr>
                    <a:t>11:37</a:t>
                  </a:r>
                </a:p>
                <a:p>
                  <a:pPr algn="ctr"/>
                  <a:r>
                    <a:rPr lang="en-US" dirty="0">
                      <a:solidFill>
                        <a:schemeClr val="bg1"/>
                      </a:solidFill>
                    </a:rPr>
                    <a:t>Reign of Judges</a:t>
                  </a:r>
                </a:p>
                <a:p>
                  <a:pPr algn="ctr"/>
                  <a:r>
                    <a:rPr lang="en-US" dirty="0">
                      <a:solidFill>
                        <a:schemeClr val="bg1"/>
                      </a:solidFill>
                    </a:rPr>
                    <a:t>80</a:t>
                  </a:r>
                  <a:r>
                    <a:rPr lang="en-US" baseline="30000" dirty="0">
                      <a:solidFill>
                        <a:schemeClr val="bg1"/>
                      </a:solidFill>
                    </a:rPr>
                    <a:t>th</a:t>
                  </a:r>
                  <a:r>
                    <a:rPr lang="en-US" dirty="0">
                      <a:solidFill>
                        <a:schemeClr val="bg1"/>
                      </a:solidFill>
                    </a:rPr>
                    <a:t>-85</a:t>
                  </a:r>
                  <a:r>
                    <a:rPr lang="en-US" baseline="30000" dirty="0">
                      <a:solidFill>
                        <a:schemeClr val="bg1"/>
                      </a:solidFill>
                    </a:rPr>
                    <a:t>th</a:t>
                  </a:r>
                  <a:r>
                    <a:rPr lang="en-US" dirty="0">
                      <a:solidFill>
                        <a:schemeClr val="bg1"/>
                      </a:solidFill>
                    </a:rPr>
                    <a:t> Year</a:t>
                  </a:r>
                </a:p>
              </p:txBody>
            </p:sp>
          </p:grpSp>
          <p:sp>
            <p:nvSpPr>
              <p:cNvPr id="31" name="TextBox 30"/>
              <p:cNvSpPr txBox="1"/>
              <p:nvPr/>
            </p:nvSpPr>
            <p:spPr>
              <a:xfrm>
                <a:off x="5984965" y="3581400"/>
                <a:ext cx="2514600" cy="461665"/>
              </a:xfrm>
              <a:prstGeom prst="rect">
                <a:avLst/>
              </a:prstGeom>
              <a:solidFill>
                <a:schemeClr val="bg2">
                  <a:lumMod val="75000"/>
                </a:schemeClr>
              </a:solidFill>
            </p:spPr>
            <p:txBody>
              <a:bodyPr wrap="square" rtlCol="0">
                <a:spAutoFit/>
              </a:bodyPr>
              <a:lstStyle/>
              <a:p>
                <a:pPr algn="ctr"/>
                <a:r>
                  <a:rPr lang="en-US" sz="2400" dirty="0"/>
                  <a:t>Pride</a:t>
                </a:r>
              </a:p>
            </p:txBody>
          </p:sp>
        </p:grpSp>
        <p:grpSp>
          <p:nvGrpSpPr>
            <p:cNvPr id="18" name="Group 40"/>
            <p:cNvGrpSpPr/>
            <p:nvPr/>
          </p:nvGrpSpPr>
          <p:grpSpPr>
            <a:xfrm>
              <a:off x="3274422" y="4896394"/>
              <a:ext cx="2514600" cy="1735183"/>
              <a:chOff x="3274422" y="4896394"/>
              <a:chExt cx="2514600" cy="1735183"/>
            </a:xfrm>
          </p:grpSpPr>
          <p:grpSp>
            <p:nvGrpSpPr>
              <p:cNvPr id="22" name="Group 14"/>
              <p:cNvGrpSpPr/>
              <p:nvPr/>
            </p:nvGrpSpPr>
            <p:grpSpPr>
              <a:xfrm>
                <a:off x="3522617" y="5183777"/>
                <a:ext cx="2057400" cy="1447800"/>
                <a:chOff x="5562600" y="685800"/>
                <a:chExt cx="2057400" cy="1447800"/>
              </a:xfrm>
            </p:grpSpPr>
            <p:sp>
              <p:nvSpPr>
                <p:cNvPr id="28" name="Rounded Rectangle 27"/>
                <p:cNvSpPr/>
                <p:nvPr/>
              </p:nvSpPr>
              <p:spPr>
                <a:xfrm>
                  <a:off x="5562600" y="685800"/>
                  <a:ext cx="2057400" cy="1447800"/>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5638800" y="914400"/>
                  <a:ext cx="1828800" cy="1200329"/>
                </a:xfrm>
                <a:prstGeom prst="rect">
                  <a:avLst/>
                </a:prstGeom>
                <a:noFill/>
              </p:spPr>
              <p:txBody>
                <a:bodyPr wrap="square" rtlCol="0">
                  <a:spAutoFit/>
                </a:bodyPr>
                <a:lstStyle/>
                <a:p>
                  <a:pPr algn="ctr"/>
                  <a:r>
                    <a:rPr lang="en-US" dirty="0">
                      <a:solidFill>
                        <a:schemeClr val="bg1"/>
                      </a:solidFill>
                    </a:rPr>
                    <a:t>13:1</a:t>
                  </a:r>
                </a:p>
                <a:p>
                  <a:pPr algn="ctr"/>
                  <a:endParaRPr lang="en-US" dirty="0">
                    <a:solidFill>
                      <a:schemeClr val="bg1"/>
                    </a:solidFill>
                  </a:endParaRPr>
                </a:p>
                <a:p>
                  <a:pPr algn="ctr"/>
                  <a:r>
                    <a:rPr lang="en-US" dirty="0">
                      <a:solidFill>
                        <a:schemeClr val="bg1"/>
                      </a:solidFill>
                    </a:rPr>
                    <a:t>Reign of Judges</a:t>
                  </a:r>
                </a:p>
                <a:p>
                  <a:pPr algn="ctr"/>
                  <a:r>
                    <a:rPr lang="en-US" dirty="0">
                      <a:solidFill>
                        <a:schemeClr val="bg1"/>
                      </a:solidFill>
                    </a:rPr>
                    <a:t>86</a:t>
                  </a:r>
                  <a:r>
                    <a:rPr lang="en-US" baseline="30000" dirty="0">
                      <a:solidFill>
                        <a:schemeClr val="bg1"/>
                      </a:solidFill>
                    </a:rPr>
                    <a:t>th</a:t>
                  </a:r>
                  <a:r>
                    <a:rPr lang="en-US" dirty="0">
                      <a:solidFill>
                        <a:schemeClr val="bg1"/>
                      </a:solidFill>
                    </a:rPr>
                    <a:t> Year</a:t>
                  </a:r>
                </a:p>
              </p:txBody>
            </p:sp>
          </p:grpSp>
          <p:sp>
            <p:nvSpPr>
              <p:cNvPr id="27" name="TextBox 26"/>
              <p:cNvSpPr txBox="1"/>
              <p:nvPr/>
            </p:nvSpPr>
            <p:spPr>
              <a:xfrm>
                <a:off x="3274422" y="4896394"/>
                <a:ext cx="2514600" cy="461665"/>
              </a:xfrm>
              <a:prstGeom prst="rect">
                <a:avLst/>
              </a:prstGeom>
              <a:solidFill>
                <a:schemeClr val="bg2">
                  <a:lumMod val="75000"/>
                </a:schemeClr>
              </a:solidFill>
            </p:spPr>
            <p:txBody>
              <a:bodyPr wrap="square" rtlCol="0">
                <a:spAutoFit/>
              </a:bodyPr>
              <a:lstStyle/>
              <a:p>
                <a:pPr algn="ctr"/>
                <a:r>
                  <a:rPr lang="en-US" sz="2400" dirty="0"/>
                  <a:t>Wickedness</a:t>
                </a:r>
              </a:p>
            </p:txBody>
          </p:sp>
        </p:grpSp>
        <p:grpSp>
          <p:nvGrpSpPr>
            <p:cNvPr id="26" name="Group 35"/>
            <p:cNvGrpSpPr/>
            <p:nvPr/>
          </p:nvGrpSpPr>
          <p:grpSpPr>
            <a:xfrm>
              <a:off x="533400" y="3429000"/>
              <a:ext cx="2514600" cy="2061754"/>
              <a:chOff x="533400" y="3196046"/>
              <a:chExt cx="2514600" cy="2061754"/>
            </a:xfrm>
          </p:grpSpPr>
          <p:grpSp>
            <p:nvGrpSpPr>
              <p:cNvPr id="30" name="Group 20"/>
              <p:cNvGrpSpPr/>
              <p:nvPr/>
            </p:nvGrpSpPr>
            <p:grpSpPr>
              <a:xfrm>
                <a:off x="785949" y="3810000"/>
                <a:ext cx="2057400" cy="1447800"/>
                <a:chOff x="5562600" y="685800"/>
                <a:chExt cx="2057400" cy="1447800"/>
              </a:xfrm>
            </p:grpSpPr>
            <p:sp>
              <p:nvSpPr>
                <p:cNvPr id="24" name="Rounded Rectangle 21"/>
                <p:cNvSpPr/>
                <p:nvPr/>
              </p:nvSpPr>
              <p:spPr>
                <a:xfrm>
                  <a:off x="5562600" y="685800"/>
                  <a:ext cx="2057400" cy="1447800"/>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5638799" y="914400"/>
                  <a:ext cx="1957251" cy="369332"/>
                </a:xfrm>
                <a:prstGeom prst="rect">
                  <a:avLst/>
                </a:prstGeom>
                <a:noFill/>
              </p:spPr>
              <p:txBody>
                <a:bodyPr wrap="square" rtlCol="0">
                  <a:spAutoFit/>
                </a:bodyPr>
                <a:lstStyle/>
                <a:p>
                  <a:pPr algn="ctr"/>
                  <a:endParaRPr lang="en-US" dirty="0">
                    <a:solidFill>
                      <a:schemeClr val="bg1"/>
                    </a:solidFill>
                  </a:endParaRPr>
                </a:p>
              </p:txBody>
            </p:sp>
          </p:grpSp>
          <p:sp>
            <p:nvSpPr>
              <p:cNvPr id="23" name="TextBox 22"/>
              <p:cNvSpPr txBox="1"/>
              <p:nvPr/>
            </p:nvSpPr>
            <p:spPr>
              <a:xfrm>
                <a:off x="533400" y="3196046"/>
                <a:ext cx="2514600" cy="830997"/>
              </a:xfrm>
              <a:prstGeom prst="rect">
                <a:avLst/>
              </a:prstGeom>
              <a:solidFill>
                <a:schemeClr val="bg2">
                  <a:lumMod val="75000"/>
                </a:schemeClr>
              </a:solidFill>
            </p:spPr>
            <p:txBody>
              <a:bodyPr wrap="square" rtlCol="0">
                <a:spAutoFit/>
              </a:bodyPr>
              <a:lstStyle/>
              <a:p>
                <a:pPr algn="ctr"/>
                <a:r>
                  <a:rPr lang="en-US" sz="2400" dirty="0"/>
                  <a:t>Destruction and Suffering</a:t>
                </a:r>
              </a:p>
            </p:txBody>
          </p:sp>
        </p:grpSp>
        <p:grpSp>
          <p:nvGrpSpPr>
            <p:cNvPr id="34" name="Group 36"/>
            <p:cNvGrpSpPr/>
            <p:nvPr/>
          </p:nvGrpSpPr>
          <p:grpSpPr>
            <a:xfrm>
              <a:off x="650965" y="801188"/>
              <a:ext cx="2514600" cy="2118360"/>
              <a:chOff x="650965" y="801188"/>
              <a:chExt cx="2514600" cy="2118360"/>
            </a:xfrm>
          </p:grpSpPr>
          <p:grpSp>
            <p:nvGrpSpPr>
              <p:cNvPr id="38" name="Group 17"/>
              <p:cNvGrpSpPr/>
              <p:nvPr/>
            </p:nvGrpSpPr>
            <p:grpSpPr>
              <a:xfrm>
                <a:off x="825137" y="1471748"/>
                <a:ext cx="2057400" cy="1447800"/>
                <a:chOff x="5562600" y="685800"/>
                <a:chExt cx="2057400" cy="1447800"/>
              </a:xfrm>
            </p:grpSpPr>
            <p:sp>
              <p:nvSpPr>
                <p:cNvPr id="20" name="Rounded Rectangle 19"/>
                <p:cNvSpPr/>
                <p:nvPr/>
              </p:nvSpPr>
              <p:spPr>
                <a:xfrm>
                  <a:off x="5562600" y="685800"/>
                  <a:ext cx="2057400" cy="1447800"/>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5638800" y="914400"/>
                  <a:ext cx="1828800" cy="369332"/>
                </a:xfrm>
                <a:prstGeom prst="rect">
                  <a:avLst/>
                </a:prstGeom>
                <a:noFill/>
              </p:spPr>
              <p:txBody>
                <a:bodyPr wrap="square" rtlCol="0">
                  <a:spAutoFit/>
                </a:bodyPr>
                <a:lstStyle/>
                <a:p>
                  <a:pPr algn="ctr"/>
                  <a:endParaRPr lang="en-US" dirty="0">
                    <a:solidFill>
                      <a:schemeClr val="bg1"/>
                    </a:solidFill>
                  </a:endParaRPr>
                </a:p>
              </p:txBody>
            </p:sp>
          </p:grpSp>
          <p:sp>
            <p:nvSpPr>
              <p:cNvPr id="19" name="TextBox 18"/>
              <p:cNvSpPr txBox="1"/>
              <p:nvPr/>
            </p:nvSpPr>
            <p:spPr>
              <a:xfrm>
                <a:off x="650965" y="801188"/>
                <a:ext cx="2514600" cy="830997"/>
              </a:xfrm>
              <a:prstGeom prst="rect">
                <a:avLst/>
              </a:prstGeom>
              <a:solidFill>
                <a:schemeClr val="bg2">
                  <a:lumMod val="75000"/>
                </a:schemeClr>
              </a:solidFill>
            </p:spPr>
            <p:txBody>
              <a:bodyPr wrap="square" rtlCol="0">
                <a:spAutoFit/>
              </a:bodyPr>
              <a:lstStyle/>
              <a:p>
                <a:pPr algn="ctr"/>
                <a:r>
                  <a:rPr lang="en-US" sz="2400" dirty="0"/>
                  <a:t>Humility and Repentance</a:t>
                </a:r>
              </a:p>
            </p:txBody>
          </p:sp>
        </p:grpSp>
        <p:sp>
          <p:nvSpPr>
            <p:cNvPr id="10" name="Oval 9"/>
            <p:cNvSpPr/>
            <p:nvPr/>
          </p:nvSpPr>
          <p:spPr>
            <a:xfrm>
              <a:off x="3276600" y="2057400"/>
              <a:ext cx="2590800" cy="2590800"/>
            </a:xfrm>
            <a:prstGeom prst="ellipse">
              <a:avLst/>
            </a:prstGeom>
            <a:solidFill>
              <a:schemeClr val="accent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581400" y="2286000"/>
              <a:ext cx="1981200" cy="2308324"/>
            </a:xfrm>
            <a:prstGeom prst="rect">
              <a:avLst/>
            </a:prstGeom>
            <a:noFill/>
          </p:spPr>
          <p:txBody>
            <a:bodyPr wrap="square" rtlCol="0">
              <a:spAutoFit/>
            </a:bodyPr>
            <a:lstStyle/>
            <a:p>
              <a:pPr algn="ctr"/>
              <a:r>
                <a:rPr lang="en-US" sz="3600" dirty="0">
                  <a:solidFill>
                    <a:schemeClr val="bg1"/>
                  </a:solidFill>
                </a:rPr>
                <a:t>3</a:t>
              </a:r>
              <a:r>
                <a:rPr lang="en-US" sz="3600" baseline="30000" dirty="0">
                  <a:solidFill>
                    <a:schemeClr val="bg1"/>
                  </a:solidFill>
                </a:rPr>
                <a:t>rd</a:t>
              </a:r>
              <a:r>
                <a:rPr lang="en-US" sz="3600" dirty="0">
                  <a:solidFill>
                    <a:schemeClr val="bg1"/>
                  </a:solidFill>
                </a:rPr>
                <a:t> Cycle of Nephite Disease</a:t>
              </a:r>
            </a:p>
          </p:txBody>
        </p:sp>
        <p:sp>
          <p:nvSpPr>
            <p:cNvPr id="12" name="Isosceles Triangle 11"/>
            <p:cNvSpPr/>
            <p:nvPr/>
          </p:nvSpPr>
          <p:spPr>
            <a:xfrm rot="7502031">
              <a:off x="6054466" y="544168"/>
              <a:ext cx="352894" cy="238268"/>
            </a:xfrm>
            <a:prstGeom prst="triangl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p:cNvSpPr/>
            <p:nvPr/>
          </p:nvSpPr>
          <p:spPr>
            <a:xfrm rot="10985911">
              <a:off x="7515392" y="3217934"/>
              <a:ext cx="352894" cy="238268"/>
            </a:xfrm>
            <a:prstGeom prst="triangl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p:nvSpPr>
          <p:spPr>
            <a:xfrm rot="13834445">
              <a:off x="6117966" y="5674968"/>
              <a:ext cx="352894" cy="238268"/>
            </a:xfrm>
            <a:prstGeom prst="triangl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p:cNvSpPr/>
            <p:nvPr/>
          </p:nvSpPr>
          <p:spPr>
            <a:xfrm rot="3618238">
              <a:off x="3006467" y="480667"/>
              <a:ext cx="352894" cy="238268"/>
            </a:xfrm>
            <a:prstGeom prst="triangle">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p:cNvSpPr/>
            <p:nvPr/>
          </p:nvSpPr>
          <p:spPr>
            <a:xfrm rot="164395">
              <a:off x="1495166" y="3084168"/>
              <a:ext cx="352894" cy="238268"/>
            </a:xfrm>
            <a:prstGeom prst="triangl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p:nvSpPr>
          <p:spPr>
            <a:xfrm rot="18451165">
              <a:off x="2777866" y="5586068"/>
              <a:ext cx="352894" cy="238268"/>
            </a:xfrm>
            <a:prstGeom prst="triangl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2" name="TextBox 41"/>
          <p:cNvSpPr txBox="1"/>
          <p:nvPr/>
        </p:nvSpPr>
        <p:spPr>
          <a:xfrm>
            <a:off x="533400" y="228600"/>
            <a:ext cx="1524000" cy="369332"/>
          </a:xfrm>
          <a:prstGeom prst="rect">
            <a:avLst/>
          </a:prstGeom>
          <a:noFill/>
        </p:spPr>
        <p:txBody>
          <a:bodyPr wrap="square" rtlCol="0">
            <a:spAutoFit/>
          </a:bodyPr>
          <a:lstStyle/>
          <a:p>
            <a:r>
              <a:rPr lang="en-US" dirty="0"/>
              <a:t>Helaman </a:t>
            </a:r>
          </a:p>
        </p:txBody>
      </p:sp>
      <p:sp>
        <p:nvSpPr>
          <p:cNvPr id="43" name="TextBox 42"/>
          <p:cNvSpPr txBox="1"/>
          <p:nvPr/>
        </p:nvSpPr>
        <p:spPr>
          <a:xfrm>
            <a:off x="304800" y="5638800"/>
            <a:ext cx="3276600" cy="1077218"/>
          </a:xfrm>
          <a:prstGeom prst="rect">
            <a:avLst/>
          </a:prstGeom>
          <a:noFill/>
        </p:spPr>
        <p:txBody>
          <a:bodyPr wrap="square" rtlCol="0">
            <a:spAutoFit/>
          </a:bodyPr>
          <a:lstStyle/>
          <a:p>
            <a:r>
              <a:rPr lang="en-US" sz="1600" dirty="0"/>
              <a:t>11:26 Secret Combinations</a:t>
            </a:r>
          </a:p>
          <a:p>
            <a:r>
              <a:rPr lang="en-US" sz="1600" dirty="0"/>
              <a:t>13:8 Spirit Withdrawal</a:t>
            </a:r>
          </a:p>
          <a:p>
            <a:r>
              <a:rPr lang="en-US" sz="1600" dirty="0"/>
              <a:t>   Prophecy of Samuel the Lamanite</a:t>
            </a:r>
          </a:p>
          <a:p>
            <a:r>
              <a:rPr lang="en-US" sz="1600" dirty="0"/>
              <a:t>16:10 Majority Choose Evil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8839200" cy="5909310"/>
          </a:xfrm>
          <a:prstGeom prst="rect">
            <a:avLst/>
          </a:prstGeom>
          <a:noFill/>
        </p:spPr>
        <p:txBody>
          <a:bodyPr wrap="square" rtlCol="0">
            <a:spAutoFit/>
          </a:bodyPr>
          <a:lstStyle/>
          <a:p>
            <a:r>
              <a:rPr lang="en-US" dirty="0"/>
              <a:t>“In 1787 Edward Gibbon completed his noble work </a:t>
            </a:r>
            <a:r>
              <a:rPr lang="en-US" i="1" dirty="0"/>
              <a:t>The Decline and Fall of the Roman Empire. </a:t>
            </a:r>
            <a:r>
              <a:rPr lang="en-US" dirty="0"/>
              <a:t>Here is the way he accounted for the fall.</a:t>
            </a:r>
          </a:p>
          <a:p>
            <a:endParaRPr lang="en-US" dirty="0"/>
          </a:p>
          <a:p>
            <a:pPr marL="342900" indent="-342900">
              <a:buAutoNum type="arabicPeriod"/>
            </a:pPr>
            <a:r>
              <a:rPr lang="en-US" dirty="0"/>
              <a:t>The undermining of the dignity and sanctity of the home, which is the basis of human society.</a:t>
            </a:r>
          </a:p>
          <a:p>
            <a:pPr marL="342900" indent="-342900"/>
            <a:r>
              <a:rPr lang="en-US" dirty="0"/>
              <a:t>2	 Higher and higher taxes and the spending of public monies for free bread and circuses for the populace.</a:t>
            </a:r>
          </a:p>
          <a:p>
            <a:pPr marL="342900" indent="-342900"/>
            <a:r>
              <a:rPr lang="en-US" dirty="0"/>
              <a:t>3.	The mad craze for pleasure, sports becoming every year more and more exciting and brutal.</a:t>
            </a:r>
          </a:p>
          <a:p>
            <a:pPr marL="342900" indent="-342900"/>
            <a:r>
              <a:rPr lang="en-US" dirty="0"/>
              <a:t>4.	The building of gigantic armaments when the real enemy was within the decadence of the people.</a:t>
            </a:r>
          </a:p>
          <a:p>
            <a:pPr marL="342900" indent="-342900"/>
            <a:r>
              <a:rPr lang="en-US" dirty="0"/>
              <a:t>5.	The decay of religion—faith fading into mere form, losing touch with life, and becoming impotent to warn and guide the people.</a:t>
            </a:r>
          </a:p>
          <a:p>
            <a:pPr marL="342900" indent="-342900"/>
            <a:endParaRPr lang="en-US" dirty="0"/>
          </a:p>
          <a:p>
            <a:pPr marL="342900" indent="-342900"/>
            <a:r>
              <a:rPr lang="en-US" dirty="0"/>
              <a:t>		Is there a parallel for us in America today? Could the same reasons that destroyed Rome destroy America?...The lessons of history, many of them very sobering, ought to be turned to during this hour of our great achievements, because during the hour of our success is our greatest danger. Even during the hour of our great prosperity, a nation may sow the seeds of its own destruction. History reveals that rarely is a great civilization conquered from without unless it has weakened or destroyed itself within.”</a:t>
            </a:r>
          </a:p>
          <a:p>
            <a:pPr marL="342900" indent="-342900"/>
            <a:r>
              <a:rPr lang="en-US" dirty="0"/>
              <a:t>					--Ezra Taft Benson (God, Family</a:t>
            </a:r>
            <a:r>
              <a:rPr lang="en-US"/>
              <a:t>, Country</a:t>
            </a:r>
            <a:r>
              <a:rPr lang="en-US" dirty="0"/>
              <a:t>, pp. 363-364)</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485</Words>
  <Application>Microsoft Office PowerPoint</Application>
  <PresentationFormat>On-screen Show (4:3)</PresentationFormat>
  <Paragraphs>114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Symbol</vt:lpstr>
      <vt:lpstr>Comic Sans MS</vt:lpstr>
      <vt:lpstr>Arial</vt:lpstr>
      <vt:lpstr>Calibri</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lblau</dc:creator>
  <cp:lastModifiedBy>lynda blau</cp:lastModifiedBy>
  <cp:revision>2</cp:revision>
  <dcterms:created xsi:type="dcterms:W3CDTF">2014-03-09T13:38:43Z</dcterms:created>
  <dcterms:modified xsi:type="dcterms:W3CDTF">2020-06-30T14:49:29Z</dcterms:modified>
</cp:coreProperties>
</file>