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73" r:id="rId3"/>
    <p:sldId id="274" r:id="rId4"/>
    <p:sldId id="262" r:id="rId5"/>
    <p:sldId id="264" r:id="rId6"/>
    <p:sldId id="267" r:id="rId7"/>
    <p:sldId id="271" r:id="rId8"/>
    <p:sldId id="269" r:id="rId9"/>
    <p:sldId id="270" r:id="rId10"/>
    <p:sldId id="265" r:id="rId11"/>
    <p:sldId id="259" r:id="rId12"/>
    <p:sldId id="263" r:id="rId13"/>
    <p:sldId id="268" r:id="rId14"/>
    <p:sldId id="260" r:id="rId15"/>
    <p:sldId id="258" r:id="rId16"/>
    <p:sldId id="261" r:id="rId17"/>
    <p:sldId id="272" r:id="rId18"/>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Calibri Light" panose="020F0302020204030204" pitchFamily="34" charset="0"/>
      <p:regular r:id="rId23"/>
      <p: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75" autoAdjust="0"/>
    <p:restoredTop sz="94660"/>
  </p:normalViewPr>
  <p:slideViewPr>
    <p:cSldViewPr snapToGrid="0">
      <p:cViewPr varScale="1">
        <p:scale>
          <a:sx n="61" d="100"/>
          <a:sy n="61" d="100"/>
        </p:scale>
        <p:origin x="72" y="1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B4FDF-A6FA-4D13-B021-43E8C59499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BB2EB93-FB0E-4009-83B6-9CFB482BEE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CD8960A-5EC8-4906-B566-F8D2C0429971}"/>
              </a:ext>
            </a:extLst>
          </p:cNvPr>
          <p:cNvSpPr>
            <a:spLocks noGrp="1"/>
          </p:cNvSpPr>
          <p:nvPr>
            <p:ph type="dt" sz="half" idx="10"/>
          </p:nvPr>
        </p:nvSpPr>
        <p:spPr/>
        <p:txBody>
          <a:bodyPr/>
          <a:lstStyle/>
          <a:p>
            <a:fld id="{37FD5582-C5E5-4C53-A511-92714F1900B3}" type="datetimeFigureOut">
              <a:rPr lang="en-US" smtClean="0"/>
              <a:t>7/28/2020</a:t>
            </a:fld>
            <a:endParaRPr lang="en-US"/>
          </a:p>
        </p:txBody>
      </p:sp>
      <p:sp>
        <p:nvSpPr>
          <p:cNvPr id="5" name="Footer Placeholder 4">
            <a:extLst>
              <a:ext uri="{FF2B5EF4-FFF2-40B4-BE49-F238E27FC236}">
                <a16:creationId xmlns:a16="http://schemas.microsoft.com/office/drawing/2014/main" id="{3D6A6811-C7CB-4175-AE2B-6B6881EE36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C7EDD4-528F-4D19-A297-DE5B372BE75F}"/>
              </a:ext>
            </a:extLst>
          </p:cNvPr>
          <p:cNvSpPr>
            <a:spLocks noGrp="1"/>
          </p:cNvSpPr>
          <p:nvPr>
            <p:ph type="sldNum" sz="quarter" idx="12"/>
          </p:nvPr>
        </p:nvSpPr>
        <p:spPr/>
        <p:txBody>
          <a:bodyPr/>
          <a:lstStyle/>
          <a:p>
            <a:fld id="{868DA726-AC2D-40F8-BEFF-EA1CE2BE0908}" type="slidenum">
              <a:rPr lang="en-US" smtClean="0"/>
              <a:t>‹#›</a:t>
            </a:fld>
            <a:endParaRPr lang="en-US"/>
          </a:p>
        </p:txBody>
      </p:sp>
    </p:spTree>
    <p:extLst>
      <p:ext uri="{BB962C8B-B14F-4D97-AF65-F5344CB8AC3E}">
        <p14:creationId xmlns:p14="http://schemas.microsoft.com/office/powerpoint/2010/main" val="640594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EC956-C8C3-4ECF-A9D1-61C1553BFB0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A1E75D8-ED4C-4248-8801-4DCA0D455C0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F2E86E-D859-4BF6-86C1-97814B1FC5FF}"/>
              </a:ext>
            </a:extLst>
          </p:cNvPr>
          <p:cNvSpPr>
            <a:spLocks noGrp="1"/>
          </p:cNvSpPr>
          <p:nvPr>
            <p:ph type="dt" sz="half" idx="10"/>
          </p:nvPr>
        </p:nvSpPr>
        <p:spPr/>
        <p:txBody>
          <a:bodyPr/>
          <a:lstStyle/>
          <a:p>
            <a:fld id="{37FD5582-C5E5-4C53-A511-92714F1900B3}" type="datetimeFigureOut">
              <a:rPr lang="en-US" smtClean="0"/>
              <a:t>7/28/2020</a:t>
            </a:fld>
            <a:endParaRPr lang="en-US"/>
          </a:p>
        </p:txBody>
      </p:sp>
      <p:sp>
        <p:nvSpPr>
          <p:cNvPr id="5" name="Footer Placeholder 4">
            <a:extLst>
              <a:ext uri="{FF2B5EF4-FFF2-40B4-BE49-F238E27FC236}">
                <a16:creationId xmlns:a16="http://schemas.microsoft.com/office/drawing/2014/main" id="{0C0C03EA-19BB-4234-B8CC-D0ECCB06D3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8C422E-C3D4-4C2B-97E9-8558A626ACE1}"/>
              </a:ext>
            </a:extLst>
          </p:cNvPr>
          <p:cNvSpPr>
            <a:spLocks noGrp="1"/>
          </p:cNvSpPr>
          <p:nvPr>
            <p:ph type="sldNum" sz="quarter" idx="12"/>
          </p:nvPr>
        </p:nvSpPr>
        <p:spPr/>
        <p:txBody>
          <a:bodyPr/>
          <a:lstStyle/>
          <a:p>
            <a:fld id="{868DA726-AC2D-40F8-BEFF-EA1CE2BE0908}" type="slidenum">
              <a:rPr lang="en-US" smtClean="0"/>
              <a:t>‹#›</a:t>
            </a:fld>
            <a:endParaRPr lang="en-US"/>
          </a:p>
        </p:txBody>
      </p:sp>
    </p:spTree>
    <p:extLst>
      <p:ext uri="{BB962C8B-B14F-4D97-AF65-F5344CB8AC3E}">
        <p14:creationId xmlns:p14="http://schemas.microsoft.com/office/powerpoint/2010/main" val="2596639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43A06D-5A25-42FF-BB6D-CDEDD511AD9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2AA10AB-FB66-4A37-9AB7-59B841E1A2B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0F62DA-AAB8-4C46-AB97-F113D4C347CF}"/>
              </a:ext>
            </a:extLst>
          </p:cNvPr>
          <p:cNvSpPr>
            <a:spLocks noGrp="1"/>
          </p:cNvSpPr>
          <p:nvPr>
            <p:ph type="dt" sz="half" idx="10"/>
          </p:nvPr>
        </p:nvSpPr>
        <p:spPr/>
        <p:txBody>
          <a:bodyPr/>
          <a:lstStyle/>
          <a:p>
            <a:fld id="{37FD5582-C5E5-4C53-A511-92714F1900B3}" type="datetimeFigureOut">
              <a:rPr lang="en-US" smtClean="0"/>
              <a:t>7/28/2020</a:t>
            </a:fld>
            <a:endParaRPr lang="en-US"/>
          </a:p>
        </p:txBody>
      </p:sp>
      <p:sp>
        <p:nvSpPr>
          <p:cNvPr id="5" name="Footer Placeholder 4">
            <a:extLst>
              <a:ext uri="{FF2B5EF4-FFF2-40B4-BE49-F238E27FC236}">
                <a16:creationId xmlns:a16="http://schemas.microsoft.com/office/drawing/2014/main" id="{60566A14-3735-4CDD-BE8C-ABF3044BFE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4C4FF5-D129-4977-A054-F009CB4BFCCE}"/>
              </a:ext>
            </a:extLst>
          </p:cNvPr>
          <p:cNvSpPr>
            <a:spLocks noGrp="1"/>
          </p:cNvSpPr>
          <p:nvPr>
            <p:ph type="sldNum" sz="quarter" idx="12"/>
          </p:nvPr>
        </p:nvSpPr>
        <p:spPr/>
        <p:txBody>
          <a:bodyPr/>
          <a:lstStyle/>
          <a:p>
            <a:fld id="{868DA726-AC2D-40F8-BEFF-EA1CE2BE0908}" type="slidenum">
              <a:rPr lang="en-US" smtClean="0"/>
              <a:t>‹#›</a:t>
            </a:fld>
            <a:endParaRPr lang="en-US"/>
          </a:p>
        </p:txBody>
      </p:sp>
    </p:spTree>
    <p:extLst>
      <p:ext uri="{BB962C8B-B14F-4D97-AF65-F5344CB8AC3E}">
        <p14:creationId xmlns:p14="http://schemas.microsoft.com/office/powerpoint/2010/main" val="607735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B28D8-10A5-4B05-A60A-8803A79F0B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5DB429-82B0-4B18-BDB9-624438C84BE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A8EB5C-C685-40CC-801F-FF90BCEDF900}"/>
              </a:ext>
            </a:extLst>
          </p:cNvPr>
          <p:cNvSpPr>
            <a:spLocks noGrp="1"/>
          </p:cNvSpPr>
          <p:nvPr>
            <p:ph type="dt" sz="half" idx="10"/>
          </p:nvPr>
        </p:nvSpPr>
        <p:spPr/>
        <p:txBody>
          <a:bodyPr/>
          <a:lstStyle/>
          <a:p>
            <a:fld id="{37FD5582-C5E5-4C53-A511-92714F1900B3}" type="datetimeFigureOut">
              <a:rPr lang="en-US" smtClean="0"/>
              <a:t>7/28/2020</a:t>
            </a:fld>
            <a:endParaRPr lang="en-US"/>
          </a:p>
        </p:txBody>
      </p:sp>
      <p:sp>
        <p:nvSpPr>
          <p:cNvPr id="5" name="Footer Placeholder 4">
            <a:extLst>
              <a:ext uri="{FF2B5EF4-FFF2-40B4-BE49-F238E27FC236}">
                <a16:creationId xmlns:a16="http://schemas.microsoft.com/office/drawing/2014/main" id="{E8ADF785-76BF-4874-9BE1-BB0277FF08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FABCB8-101F-4B30-AE35-BEC6296D22CA}"/>
              </a:ext>
            </a:extLst>
          </p:cNvPr>
          <p:cNvSpPr>
            <a:spLocks noGrp="1"/>
          </p:cNvSpPr>
          <p:nvPr>
            <p:ph type="sldNum" sz="quarter" idx="12"/>
          </p:nvPr>
        </p:nvSpPr>
        <p:spPr/>
        <p:txBody>
          <a:bodyPr/>
          <a:lstStyle/>
          <a:p>
            <a:fld id="{868DA726-AC2D-40F8-BEFF-EA1CE2BE0908}" type="slidenum">
              <a:rPr lang="en-US" smtClean="0"/>
              <a:t>‹#›</a:t>
            </a:fld>
            <a:endParaRPr lang="en-US"/>
          </a:p>
        </p:txBody>
      </p:sp>
    </p:spTree>
    <p:extLst>
      <p:ext uri="{BB962C8B-B14F-4D97-AF65-F5344CB8AC3E}">
        <p14:creationId xmlns:p14="http://schemas.microsoft.com/office/powerpoint/2010/main" val="1909035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C2EAF-5231-4F5C-A37E-715687AFFA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91CB603-4FA2-44BF-8AC2-D8024167D7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D89101B-6ECE-4F16-BCC0-5F7AF929FEA6}"/>
              </a:ext>
            </a:extLst>
          </p:cNvPr>
          <p:cNvSpPr>
            <a:spLocks noGrp="1"/>
          </p:cNvSpPr>
          <p:nvPr>
            <p:ph type="dt" sz="half" idx="10"/>
          </p:nvPr>
        </p:nvSpPr>
        <p:spPr/>
        <p:txBody>
          <a:bodyPr/>
          <a:lstStyle/>
          <a:p>
            <a:fld id="{37FD5582-C5E5-4C53-A511-92714F1900B3}" type="datetimeFigureOut">
              <a:rPr lang="en-US" smtClean="0"/>
              <a:t>7/28/2020</a:t>
            </a:fld>
            <a:endParaRPr lang="en-US"/>
          </a:p>
        </p:txBody>
      </p:sp>
      <p:sp>
        <p:nvSpPr>
          <p:cNvPr id="5" name="Footer Placeholder 4">
            <a:extLst>
              <a:ext uri="{FF2B5EF4-FFF2-40B4-BE49-F238E27FC236}">
                <a16:creationId xmlns:a16="http://schemas.microsoft.com/office/drawing/2014/main" id="{87506CF4-067E-4E26-96EA-E7245C08D3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9FEC52-C46E-4952-8A7A-0B4C9F5FE6C3}"/>
              </a:ext>
            </a:extLst>
          </p:cNvPr>
          <p:cNvSpPr>
            <a:spLocks noGrp="1"/>
          </p:cNvSpPr>
          <p:nvPr>
            <p:ph type="sldNum" sz="quarter" idx="12"/>
          </p:nvPr>
        </p:nvSpPr>
        <p:spPr/>
        <p:txBody>
          <a:bodyPr/>
          <a:lstStyle/>
          <a:p>
            <a:fld id="{868DA726-AC2D-40F8-BEFF-EA1CE2BE0908}" type="slidenum">
              <a:rPr lang="en-US" smtClean="0"/>
              <a:t>‹#›</a:t>
            </a:fld>
            <a:endParaRPr lang="en-US"/>
          </a:p>
        </p:txBody>
      </p:sp>
    </p:spTree>
    <p:extLst>
      <p:ext uri="{BB962C8B-B14F-4D97-AF65-F5344CB8AC3E}">
        <p14:creationId xmlns:p14="http://schemas.microsoft.com/office/powerpoint/2010/main" val="1973404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C497B-2BE4-448F-BAD1-3686321AE5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59D1C1-EC00-4FC8-AEFE-29830AF5ED0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79E8E1-6566-4730-A18E-4F51A93DAF5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C5451BC-C6D0-4A78-A6E1-95242950F82F}"/>
              </a:ext>
            </a:extLst>
          </p:cNvPr>
          <p:cNvSpPr>
            <a:spLocks noGrp="1"/>
          </p:cNvSpPr>
          <p:nvPr>
            <p:ph type="dt" sz="half" idx="10"/>
          </p:nvPr>
        </p:nvSpPr>
        <p:spPr/>
        <p:txBody>
          <a:bodyPr/>
          <a:lstStyle/>
          <a:p>
            <a:fld id="{37FD5582-C5E5-4C53-A511-92714F1900B3}" type="datetimeFigureOut">
              <a:rPr lang="en-US" smtClean="0"/>
              <a:t>7/28/2020</a:t>
            </a:fld>
            <a:endParaRPr lang="en-US"/>
          </a:p>
        </p:txBody>
      </p:sp>
      <p:sp>
        <p:nvSpPr>
          <p:cNvPr id="6" name="Footer Placeholder 5">
            <a:extLst>
              <a:ext uri="{FF2B5EF4-FFF2-40B4-BE49-F238E27FC236}">
                <a16:creationId xmlns:a16="http://schemas.microsoft.com/office/drawing/2014/main" id="{00CA89CF-6A4A-4E88-8881-CE141C6BDC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5448B5-2B23-4E13-804E-6AF68D28EA5D}"/>
              </a:ext>
            </a:extLst>
          </p:cNvPr>
          <p:cNvSpPr>
            <a:spLocks noGrp="1"/>
          </p:cNvSpPr>
          <p:nvPr>
            <p:ph type="sldNum" sz="quarter" idx="12"/>
          </p:nvPr>
        </p:nvSpPr>
        <p:spPr/>
        <p:txBody>
          <a:bodyPr/>
          <a:lstStyle/>
          <a:p>
            <a:fld id="{868DA726-AC2D-40F8-BEFF-EA1CE2BE0908}" type="slidenum">
              <a:rPr lang="en-US" smtClean="0"/>
              <a:t>‹#›</a:t>
            </a:fld>
            <a:endParaRPr lang="en-US"/>
          </a:p>
        </p:txBody>
      </p:sp>
    </p:spTree>
    <p:extLst>
      <p:ext uri="{BB962C8B-B14F-4D97-AF65-F5344CB8AC3E}">
        <p14:creationId xmlns:p14="http://schemas.microsoft.com/office/powerpoint/2010/main" val="1353863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D9E25-FD1A-43FC-8C4D-98C805650FA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EFD276A-931B-497F-AB66-7C4C588AE1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CCF4402-ECE9-4DA1-B473-6A5FFA5D773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733A5D0-8F12-453D-AA03-27A4FE2C3B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9A393E2-6426-4017-A5D3-05F5E62DCD3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0BEF82A-B3D9-4A40-9039-9E8C295CA119}"/>
              </a:ext>
            </a:extLst>
          </p:cNvPr>
          <p:cNvSpPr>
            <a:spLocks noGrp="1"/>
          </p:cNvSpPr>
          <p:nvPr>
            <p:ph type="dt" sz="half" idx="10"/>
          </p:nvPr>
        </p:nvSpPr>
        <p:spPr/>
        <p:txBody>
          <a:bodyPr/>
          <a:lstStyle/>
          <a:p>
            <a:fld id="{37FD5582-C5E5-4C53-A511-92714F1900B3}" type="datetimeFigureOut">
              <a:rPr lang="en-US" smtClean="0"/>
              <a:t>7/28/2020</a:t>
            </a:fld>
            <a:endParaRPr lang="en-US"/>
          </a:p>
        </p:txBody>
      </p:sp>
      <p:sp>
        <p:nvSpPr>
          <p:cNvPr id="8" name="Footer Placeholder 7">
            <a:extLst>
              <a:ext uri="{FF2B5EF4-FFF2-40B4-BE49-F238E27FC236}">
                <a16:creationId xmlns:a16="http://schemas.microsoft.com/office/drawing/2014/main" id="{DA2EF917-6C8A-401A-9A13-E00FA8B9E4B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E5AA50-873E-4CA6-9FA6-9862E1451D7A}"/>
              </a:ext>
            </a:extLst>
          </p:cNvPr>
          <p:cNvSpPr>
            <a:spLocks noGrp="1"/>
          </p:cNvSpPr>
          <p:nvPr>
            <p:ph type="sldNum" sz="quarter" idx="12"/>
          </p:nvPr>
        </p:nvSpPr>
        <p:spPr/>
        <p:txBody>
          <a:bodyPr/>
          <a:lstStyle/>
          <a:p>
            <a:fld id="{868DA726-AC2D-40F8-BEFF-EA1CE2BE0908}" type="slidenum">
              <a:rPr lang="en-US" smtClean="0"/>
              <a:t>‹#›</a:t>
            </a:fld>
            <a:endParaRPr lang="en-US"/>
          </a:p>
        </p:txBody>
      </p:sp>
    </p:spTree>
    <p:extLst>
      <p:ext uri="{BB962C8B-B14F-4D97-AF65-F5344CB8AC3E}">
        <p14:creationId xmlns:p14="http://schemas.microsoft.com/office/powerpoint/2010/main" val="1912930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D588B-2BA5-4CFE-8260-0DFABB9BE63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DC64C8D-39E7-4F13-A981-F4840A35F412}"/>
              </a:ext>
            </a:extLst>
          </p:cNvPr>
          <p:cNvSpPr>
            <a:spLocks noGrp="1"/>
          </p:cNvSpPr>
          <p:nvPr>
            <p:ph type="dt" sz="half" idx="10"/>
          </p:nvPr>
        </p:nvSpPr>
        <p:spPr/>
        <p:txBody>
          <a:bodyPr/>
          <a:lstStyle/>
          <a:p>
            <a:fld id="{37FD5582-C5E5-4C53-A511-92714F1900B3}" type="datetimeFigureOut">
              <a:rPr lang="en-US" smtClean="0"/>
              <a:t>7/28/2020</a:t>
            </a:fld>
            <a:endParaRPr lang="en-US"/>
          </a:p>
        </p:txBody>
      </p:sp>
      <p:sp>
        <p:nvSpPr>
          <p:cNvPr id="4" name="Footer Placeholder 3">
            <a:extLst>
              <a:ext uri="{FF2B5EF4-FFF2-40B4-BE49-F238E27FC236}">
                <a16:creationId xmlns:a16="http://schemas.microsoft.com/office/drawing/2014/main" id="{FC63F005-1F80-4B5C-93B6-7BAB08AAA49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B4DBF43-7CFA-46B9-B44E-3497AD737003}"/>
              </a:ext>
            </a:extLst>
          </p:cNvPr>
          <p:cNvSpPr>
            <a:spLocks noGrp="1"/>
          </p:cNvSpPr>
          <p:nvPr>
            <p:ph type="sldNum" sz="quarter" idx="12"/>
          </p:nvPr>
        </p:nvSpPr>
        <p:spPr/>
        <p:txBody>
          <a:bodyPr/>
          <a:lstStyle/>
          <a:p>
            <a:fld id="{868DA726-AC2D-40F8-BEFF-EA1CE2BE0908}" type="slidenum">
              <a:rPr lang="en-US" smtClean="0"/>
              <a:t>‹#›</a:t>
            </a:fld>
            <a:endParaRPr lang="en-US"/>
          </a:p>
        </p:txBody>
      </p:sp>
    </p:spTree>
    <p:extLst>
      <p:ext uri="{BB962C8B-B14F-4D97-AF65-F5344CB8AC3E}">
        <p14:creationId xmlns:p14="http://schemas.microsoft.com/office/powerpoint/2010/main" val="1530623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47A997-1965-4DE7-8405-0CE31ABF94CE}"/>
              </a:ext>
            </a:extLst>
          </p:cNvPr>
          <p:cNvSpPr>
            <a:spLocks noGrp="1"/>
          </p:cNvSpPr>
          <p:nvPr>
            <p:ph type="dt" sz="half" idx="10"/>
          </p:nvPr>
        </p:nvSpPr>
        <p:spPr/>
        <p:txBody>
          <a:bodyPr/>
          <a:lstStyle/>
          <a:p>
            <a:fld id="{37FD5582-C5E5-4C53-A511-92714F1900B3}" type="datetimeFigureOut">
              <a:rPr lang="en-US" smtClean="0"/>
              <a:t>7/28/2020</a:t>
            </a:fld>
            <a:endParaRPr lang="en-US"/>
          </a:p>
        </p:txBody>
      </p:sp>
      <p:sp>
        <p:nvSpPr>
          <p:cNvPr id="3" name="Footer Placeholder 2">
            <a:extLst>
              <a:ext uri="{FF2B5EF4-FFF2-40B4-BE49-F238E27FC236}">
                <a16:creationId xmlns:a16="http://schemas.microsoft.com/office/drawing/2014/main" id="{E57E10F0-F9DD-420A-9E77-90AC83A4036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6C93287-A03E-4CA2-BA3A-FEF296379131}"/>
              </a:ext>
            </a:extLst>
          </p:cNvPr>
          <p:cNvSpPr>
            <a:spLocks noGrp="1"/>
          </p:cNvSpPr>
          <p:nvPr>
            <p:ph type="sldNum" sz="quarter" idx="12"/>
          </p:nvPr>
        </p:nvSpPr>
        <p:spPr/>
        <p:txBody>
          <a:bodyPr/>
          <a:lstStyle/>
          <a:p>
            <a:fld id="{868DA726-AC2D-40F8-BEFF-EA1CE2BE0908}" type="slidenum">
              <a:rPr lang="en-US" smtClean="0"/>
              <a:t>‹#›</a:t>
            </a:fld>
            <a:endParaRPr lang="en-US"/>
          </a:p>
        </p:txBody>
      </p:sp>
    </p:spTree>
    <p:extLst>
      <p:ext uri="{BB962C8B-B14F-4D97-AF65-F5344CB8AC3E}">
        <p14:creationId xmlns:p14="http://schemas.microsoft.com/office/powerpoint/2010/main" val="2021025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DE375-08CD-4BD1-8B91-6DFBE4E6C1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1B5E81D-7348-4DBD-9A01-726793C9AF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FD4E8C1-5689-4592-AEED-8C4CFC1C78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32BB8E-2A89-43DB-9E5E-11AAB0059872}"/>
              </a:ext>
            </a:extLst>
          </p:cNvPr>
          <p:cNvSpPr>
            <a:spLocks noGrp="1"/>
          </p:cNvSpPr>
          <p:nvPr>
            <p:ph type="dt" sz="half" idx="10"/>
          </p:nvPr>
        </p:nvSpPr>
        <p:spPr/>
        <p:txBody>
          <a:bodyPr/>
          <a:lstStyle/>
          <a:p>
            <a:fld id="{37FD5582-C5E5-4C53-A511-92714F1900B3}" type="datetimeFigureOut">
              <a:rPr lang="en-US" smtClean="0"/>
              <a:t>7/28/2020</a:t>
            </a:fld>
            <a:endParaRPr lang="en-US"/>
          </a:p>
        </p:txBody>
      </p:sp>
      <p:sp>
        <p:nvSpPr>
          <p:cNvPr id="6" name="Footer Placeholder 5">
            <a:extLst>
              <a:ext uri="{FF2B5EF4-FFF2-40B4-BE49-F238E27FC236}">
                <a16:creationId xmlns:a16="http://schemas.microsoft.com/office/drawing/2014/main" id="{C7BEEF7B-DD14-4194-A84C-C6416146D3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A74C0F-0A8B-4017-87BE-C24144886BFA}"/>
              </a:ext>
            </a:extLst>
          </p:cNvPr>
          <p:cNvSpPr>
            <a:spLocks noGrp="1"/>
          </p:cNvSpPr>
          <p:nvPr>
            <p:ph type="sldNum" sz="quarter" idx="12"/>
          </p:nvPr>
        </p:nvSpPr>
        <p:spPr/>
        <p:txBody>
          <a:bodyPr/>
          <a:lstStyle/>
          <a:p>
            <a:fld id="{868DA726-AC2D-40F8-BEFF-EA1CE2BE0908}" type="slidenum">
              <a:rPr lang="en-US" smtClean="0"/>
              <a:t>‹#›</a:t>
            </a:fld>
            <a:endParaRPr lang="en-US"/>
          </a:p>
        </p:txBody>
      </p:sp>
    </p:spTree>
    <p:extLst>
      <p:ext uri="{BB962C8B-B14F-4D97-AF65-F5344CB8AC3E}">
        <p14:creationId xmlns:p14="http://schemas.microsoft.com/office/powerpoint/2010/main" val="2028606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E3FBB-7886-4CB2-ACC4-05F0485631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09ECA4-640B-41D5-B9F5-B1C9A5BF16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802B19B-CC41-4E13-AEE1-2EFB6366EE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9D24A8-5B95-4643-89CC-F8CC780E5490}"/>
              </a:ext>
            </a:extLst>
          </p:cNvPr>
          <p:cNvSpPr>
            <a:spLocks noGrp="1"/>
          </p:cNvSpPr>
          <p:nvPr>
            <p:ph type="dt" sz="half" idx="10"/>
          </p:nvPr>
        </p:nvSpPr>
        <p:spPr/>
        <p:txBody>
          <a:bodyPr/>
          <a:lstStyle/>
          <a:p>
            <a:fld id="{37FD5582-C5E5-4C53-A511-92714F1900B3}" type="datetimeFigureOut">
              <a:rPr lang="en-US" smtClean="0"/>
              <a:t>7/28/2020</a:t>
            </a:fld>
            <a:endParaRPr lang="en-US"/>
          </a:p>
        </p:txBody>
      </p:sp>
      <p:sp>
        <p:nvSpPr>
          <p:cNvPr id="6" name="Footer Placeholder 5">
            <a:extLst>
              <a:ext uri="{FF2B5EF4-FFF2-40B4-BE49-F238E27FC236}">
                <a16:creationId xmlns:a16="http://schemas.microsoft.com/office/drawing/2014/main" id="{2383236A-840D-4697-92F1-58FB56E46E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B645AD-10AC-4444-B822-D18231A418DD}"/>
              </a:ext>
            </a:extLst>
          </p:cNvPr>
          <p:cNvSpPr>
            <a:spLocks noGrp="1"/>
          </p:cNvSpPr>
          <p:nvPr>
            <p:ph type="sldNum" sz="quarter" idx="12"/>
          </p:nvPr>
        </p:nvSpPr>
        <p:spPr/>
        <p:txBody>
          <a:bodyPr/>
          <a:lstStyle/>
          <a:p>
            <a:fld id="{868DA726-AC2D-40F8-BEFF-EA1CE2BE0908}" type="slidenum">
              <a:rPr lang="en-US" smtClean="0"/>
              <a:t>‹#›</a:t>
            </a:fld>
            <a:endParaRPr lang="en-US"/>
          </a:p>
        </p:txBody>
      </p:sp>
    </p:spTree>
    <p:extLst>
      <p:ext uri="{BB962C8B-B14F-4D97-AF65-F5344CB8AC3E}">
        <p14:creationId xmlns:p14="http://schemas.microsoft.com/office/powerpoint/2010/main" val="2543315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6C35A8-9559-4843-AB59-ABF3E067F8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ACBC2D-393C-4780-900C-9221B4CE26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F044E6-8A64-4AFD-90EA-388F3E1A23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FD5582-C5E5-4C53-A511-92714F1900B3}" type="datetimeFigureOut">
              <a:rPr lang="en-US" smtClean="0"/>
              <a:t>7/28/2020</a:t>
            </a:fld>
            <a:endParaRPr lang="en-US"/>
          </a:p>
        </p:txBody>
      </p:sp>
      <p:sp>
        <p:nvSpPr>
          <p:cNvPr id="5" name="Footer Placeholder 4">
            <a:extLst>
              <a:ext uri="{FF2B5EF4-FFF2-40B4-BE49-F238E27FC236}">
                <a16:creationId xmlns:a16="http://schemas.microsoft.com/office/drawing/2014/main" id="{281E99F6-8B16-4062-BF45-1CD9D00CFE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11112C1-C009-4F57-8CD5-BEA812D97F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8DA726-AC2D-40F8-BEFF-EA1CE2BE0908}" type="slidenum">
              <a:rPr lang="en-US" smtClean="0"/>
              <a:t>‹#›</a:t>
            </a:fld>
            <a:endParaRPr lang="en-US"/>
          </a:p>
        </p:txBody>
      </p:sp>
    </p:spTree>
    <p:extLst>
      <p:ext uri="{BB962C8B-B14F-4D97-AF65-F5344CB8AC3E}">
        <p14:creationId xmlns:p14="http://schemas.microsoft.com/office/powerpoint/2010/main" val="39538693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supportingevidences.net/katherine-smith-salisbury/"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hyperlink" Target="http://josephsmithpapers.org/person/lucy-smith-millikin" TargetMode="Externa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http://mormonlit.lib.byu.edu/lit_author.php?a_id=2627"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https://www.lds.org/ensign/2005/12/family-of-joseph-smith-sr-and-lucy-mack-smith-the-first-family-of-the-restoration?lang=eng"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josephsmithsr.com/wiki/SMITH,_Sophronia_-_I39"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100000">
                <a:schemeClr val="accent1">
                  <a:lumMod val="75000"/>
                </a:schemeClr>
              </a:gs>
              <a:gs pos="7000">
                <a:schemeClr val="tx2">
                  <a:lumMod val="75000"/>
                </a:schemeClr>
              </a:gs>
              <a:gs pos="100000">
                <a:schemeClr val="accent1">
                  <a:lumMod val="30000"/>
                  <a:lumOff val="70000"/>
                </a:schemeClr>
              </a:gs>
            </a:gsLst>
            <a:path path="shap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4000" y="228600"/>
            <a:ext cx="9144000" cy="1938992"/>
          </a:xfrm>
          <a:prstGeom prst="rect">
            <a:avLst/>
          </a:prstGeom>
          <a:noFill/>
        </p:spPr>
        <p:txBody>
          <a:bodyPr wrap="square" rtlCol="0">
            <a:spAutoFit/>
          </a:bodyPr>
          <a:lstStyle/>
          <a:p>
            <a:pPr algn="ctr"/>
            <a:r>
              <a:rPr lang="en-US" sz="6000" dirty="0">
                <a:solidFill>
                  <a:schemeClr val="bg1"/>
                </a:solidFill>
              </a:rPr>
              <a:t>Joseph Smith’s Family—Short Biography</a:t>
            </a:r>
          </a:p>
        </p:txBody>
      </p:sp>
      <p:pic>
        <p:nvPicPr>
          <p:cNvPr id="13314" name="Picture 2" descr="http://scottwoodward.org/Pictures/Smith%20Family%20Portrait.jpg"/>
          <p:cNvPicPr>
            <a:picLocks noChangeAspect="1" noChangeArrowheads="1"/>
          </p:cNvPicPr>
          <p:nvPr/>
        </p:nvPicPr>
        <p:blipFill>
          <a:blip r:embed="rId2" cstate="print"/>
          <a:srcRect/>
          <a:stretch>
            <a:fillRect/>
          </a:stretch>
        </p:blipFill>
        <p:spPr bwMode="auto">
          <a:xfrm>
            <a:off x="4648200" y="2438400"/>
            <a:ext cx="3024280" cy="38862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157FE0-B0C7-4F8D-9B2C-A101FB5E86D7}"/>
              </a:ext>
            </a:extLst>
          </p:cNvPr>
          <p:cNvSpPr/>
          <p:nvPr/>
        </p:nvSpPr>
        <p:spPr>
          <a:xfrm>
            <a:off x="0" y="0"/>
            <a:ext cx="12192000" cy="6858000"/>
          </a:xfrm>
          <a:prstGeom prst="rect">
            <a:avLst/>
          </a:prstGeom>
          <a:gradFill flip="none" rotWithShape="1">
            <a:gsLst>
              <a:gs pos="100000">
                <a:schemeClr val="accent1">
                  <a:lumMod val="75000"/>
                </a:schemeClr>
              </a:gs>
              <a:gs pos="7000">
                <a:schemeClr val="tx2">
                  <a:lumMod val="75000"/>
                </a:schemeClr>
              </a:gs>
              <a:gs pos="100000">
                <a:schemeClr val="accent1">
                  <a:lumMod val="30000"/>
                  <a:lumOff val="70000"/>
                </a:schemeClr>
              </a:gs>
            </a:gsLst>
            <a:path path="shap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4000" y="0"/>
            <a:ext cx="9144000" cy="523220"/>
          </a:xfrm>
          <a:prstGeom prst="rect">
            <a:avLst/>
          </a:prstGeom>
          <a:noFill/>
        </p:spPr>
        <p:txBody>
          <a:bodyPr wrap="square" rtlCol="0">
            <a:spAutoFit/>
          </a:bodyPr>
          <a:lstStyle/>
          <a:p>
            <a:pPr algn="ctr"/>
            <a:r>
              <a:rPr lang="en-US" sz="2800" dirty="0">
                <a:solidFill>
                  <a:schemeClr val="bg1"/>
                </a:solidFill>
              </a:rPr>
              <a:t>William Smith</a:t>
            </a:r>
          </a:p>
        </p:txBody>
      </p:sp>
      <p:sp>
        <p:nvSpPr>
          <p:cNvPr id="6" name="TextBox 5"/>
          <p:cNvSpPr txBox="1"/>
          <p:nvPr/>
        </p:nvSpPr>
        <p:spPr>
          <a:xfrm>
            <a:off x="115614" y="457200"/>
            <a:ext cx="7732986" cy="6247864"/>
          </a:xfrm>
          <a:prstGeom prst="rect">
            <a:avLst/>
          </a:prstGeom>
          <a:noFill/>
        </p:spPr>
        <p:txBody>
          <a:bodyPr wrap="square" rtlCol="0">
            <a:spAutoFit/>
          </a:bodyPr>
          <a:lstStyle/>
          <a:p>
            <a:r>
              <a:rPr lang="en-US" sz="1600" dirty="0">
                <a:solidFill>
                  <a:schemeClr val="bg1"/>
                </a:solidFill>
              </a:rPr>
              <a:t>He was born on March 13, 1811, at Royalton, Windsor County, Vermont and was the 8</a:t>
            </a:r>
            <a:r>
              <a:rPr lang="en-US" sz="1600" baseline="30000" dirty="0">
                <a:solidFill>
                  <a:schemeClr val="bg1"/>
                </a:solidFill>
              </a:rPr>
              <a:t>th</a:t>
            </a:r>
            <a:r>
              <a:rPr lang="en-US" sz="1600" dirty="0">
                <a:solidFill>
                  <a:schemeClr val="bg1"/>
                </a:solidFill>
              </a:rPr>
              <a:t> child of Joseph Smith Sr. and Lucy Mack Smith</a:t>
            </a:r>
          </a:p>
          <a:p>
            <a:endParaRPr lang="en-US" sz="1600" dirty="0">
              <a:solidFill>
                <a:schemeClr val="bg1"/>
              </a:solidFill>
            </a:endParaRPr>
          </a:p>
          <a:p>
            <a:r>
              <a:rPr lang="en-US" sz="1600" dirty="0">
                <a:solidFill>
                  <a:schemeClr val="bg1"/>
                </a:solidFill>
              </a:rPr>
              <a:t>He was baptized by David </a:t>
            </a:r>
            <a:r>
              <a:rPr lang="en-US" sz="1600" dirty="0" err="1">
                <a:solidFill>
                  <a:schemeClr val="bg1"/>
                </a:solidFill>
              </a:rPr>
              <a:t>Whitmer</a:t>
            </a:r>
            <a:r>
              <a:rPr lang="en-US" sz="1600" dirty="0">
                <a:solidFill>
                  <a:schemeClr val="bg1"/>
                </a:solidFill>
              </a:rPr>
              <a:t> on June 9, 1830</a:t>
            </a:r>
          </a:p>
          <a:p>
            <a:endParaRPr lang="en-US" sz="1600" dirty="0">
              <a:solidFill>
                <a:schemeClr val="bg1"/>
              </a:solidFill>
            </a:endParaRPr>
          </a:p>
          <a:p>
            <a:r>
              <a:rPr lang="en-US" sz="1600" dirty="0">
                <a:solidFill>
                  <a:schemeClr val="bg1"/>
                </a:solidFill>
              </a:rPr>
              <a:t>He served as a missionary and ordained an elder</a:t>
            </a:r>
          </a:p>
          <a:p>
            <a:endParaRPr lang="en-US" sz="1600" dirty="0">
              <a:solidFill>
                <a:schemeClr val="bg1"/>
              </a:solidFill>
            </a:endParaRPr>
          </a:p>
          <a:p>
            <a:r>
              <a:rPr lang="en-US" sz="1600" dirty="0">
                <a:solidFill>
                  <a:schemeClr val="bg1"/>
                </a:solidFill>
              </a:rPr>
              <a:t>In February 1835 he became a member of the original Quorum of Twelve Apostles (D&amp;D 124:129</a:t>
            </a:r>
          </a:p>
          <a:p>
            <a:endParaRPr lang="en-US" sz="1600" dirty="0">
              <a:solidFill>
                <a:schemeClr val="bg1"/>
              </a:solidFill>
            </a:endParaRPr>
          </a:p>
          <a:p>
            <a:r>
              <a:rPr lang="en-US" sz="1600" dirty="0">
                <a:solidFill>
                  <a:schemeClr val="bg1"/>
                </a:solidFill>
              </a:rPr>
              <a:t>He was given to outbursts of anger, even against his brother the Prophet Joseph, he demonstrated that his faith in the gospel was unstable, and did not heed to warnings to correct his ways and declined to serve a mission with the Twelve in England. </a:t>
            </a:r>
          </a:p>
          <a:p>
            <a:endParaRPr lang="en-US" sz="1600" dirty="0">
              <a:solidFill>
                <a:schemeClr val="bg1"/>
              </a:solidFill>
            </a:endParaRPr>
          </a:p>
          <a:p>
            <a:r>
              <a:rPr lang="en-US" sz="1600" dirty="0">
                <a:solidFill>
                  <a:schemeClr val="bg1"/>
                </a:solidFill>
              </a:rPr>
              <a:t>He was by lineage, ordained Patriarch to the church on May 24, 1845</a:t>
            </a:r>
          </a:p>
          <a:p>
            <a:endParaRPr lang="en-US" sz="1600" dirty="0">
              <a:solidFill>
                <a:schemeClr val="bg1"/>
              </a:solidFill>
            </a:endParaRPr>
          </a:p>
          <a:p>
            <a:r>
              <a:rPr lang="en-US" sz="1600" dirty="0">
                <a:solidFill>
                  <a:schemeClr val="bg1"/>
                </a:solidFill>
              </a:rPr>
              <a:t>But because of his attitude, his calling as an apostle was revoked on October 6, 1845 (HC 7:458)</a:t>
            </a:r>
          </a:p>
          <a:p>
            <a:endParaRPr lang="en-US" sz="1600" dirty="0">
              <a:solidFill>
                <a:schemeClr val="bg1"/>
              </a:solidFill>
            </a:endParaRPr>
          </a:p>
          <a:p>
            <a:r>
              <a:rPr lang="en-US" sz="1600" dirty="0">
                <a:solidFill>
                  <a:schemeClr val="bg1"/>
                </a:solidFill>
              </a:rPr>
              <a:t>He was excommunicated on October 12, 1845</a:t>
            </a:r>
          </a:p>
          <a:p>
            <a:endParaRPr lang="en-US" sz="1600" dirty="0">
              <a:solidFill>
                <a:schemeClr val="bg1"/>
              </a:solidFill>
            </a:endParaRPr>
          </a:p>
          <a:p>
            <a:r>
              <a:rPr lang="en-US" sz="1600" dirty="0">
                <a:solidFill>
                  <a:schemeClr val="bg1"/>
                </a:solidFill>
              </a:rPr>
              <a:t>He attempted to form his own church, but latter he joined the Reorganized Church of Jesus Christ of latter Day Saints</a:t>
            </a:r>
          </a:p>
          <a:p>
            <a:endParaRPr lang="en-US" sz="1600" dirty="0">
              <a:solidFill>
                <a:schemeClr val="bg1"/>
              </a:solidFill>
            </a:endParaRPr>
          </a:p>
          <a:p>
            <a:r>
              <a:rPr lang="en-US" sz="1600" dirty="0">
                <a:solidFill>
                  <a:schemeClr val="bg1"/>
                </a:solidFill>
              </a:rPr>
              <a:t>He died on November 13, 1893, at </a:t>
            </a:r>
            <a:r>
              <a:rPr lang="en-US" sz="1600" dirty="0" err="1">
                <a:solidFill>
                  <a:schemeClr val="bg1"/>
                </a:solidFill>
              </a:rPr>
              <a:t>Osterdock</a:t>
            </a:r>
            <a:r>
              <a:rPr lang="en-US" sz="1600" dirty="0">
                <a:solidFill>
                  <a:schemeClr val="bg1"/>
                </a:solidFill>
              </a:rPr>
              <a:t>, Iowa</a:t>
            </a:r>
          </a:p>
        </p:txBody>
      </p:sp>
      <p:sp>
        <p:nvSpPr>
          <p:cNvPr id="7" name="Rectangle 6"/>
          <p:cNvSpPr/>
          <p:nvPr/>
        </p:nvSpPr>
        <p:spPr>
          <a:xfrm>
            <a:off x="4191000" y="6488669"/>
            <a:ext cx="6477000" cy="276999"/>
          </a:xfrm>
          <a:prstGeom prst="rect">
            <a:avLst/>
          </a:prstGeom>
        </p:spPr>
        <p:txBody>
          <a:bodyPr wrap="square">
            <a:spAutoFit/>
          </a:bodyPr>
          <a:lstStyle/>
          <a:p>
            <a:pPr algn="r"/>
            <a:r>
              <a:rPr lang="en-US" sz="1200" dirty="0">
                <a:solidFill>
                  <a:schemeClr val="bg1"/>
                </a:solidFill>
              </a:rPr>
              <a:t>Who’s Who</a:t>
            </a:r>
          </a:p>
        </p:txBody>
      </p:sp>
      <p:pic>
        <p:nvPicPr>
          <p:cNvPr id="22530" name="Picture 2" descr="Williamsmith.gif"/>
          <p:cNvPicPr>
            <a:picLocks noChangeAspect="1" noChangeArrowheads="1"/>
          </p:cNvPicPr>
          <p:nvPr/>
        </p:nvPicPr>
        <p:blipFill>
          <a:blip r:embed="rId2" cstate="print"/>
          <a:srcRect/>
          <a:stretch>
            <a:fillRect/>
          </a:stretch>
        </p:blipFill>
        <p:spPr bwMode="auto">
          <a:xfrm>
            <a:off x="9963150" y="3714749"/>
            <a:ext cx="1704975" cy="2286001"/>
          </a:xfrm>
          <a:prstGeom prst="rect">
            <a:avLst/>
          </a:prstGeom>
          <a:noFill/>
        </p:spPr>
      </p:pic>
      <p:pic>
        <p:nvPicPr>
          <p:cNvPr id="1026" name="Picture 2" descr="William Smith (1811-1893) - Find A Grave Memorial">
            <a:extLst>
              <a:ext uri="{FF2B5EF4-FFF2-40B4-BE49-F238E27FC236}">
                <a16:creationId xmlns:a16="http://schemas.microsoft.com/office/drawing/2014/main" id="{BFCCF89A-C0B0-4E34-B05A-EA231B6BFD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7811" y="562366"/>
            <a:ext cx="2190750" cy="2857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C0B115-C921-4DC8-B0A3-184588ED8941}"/>
              </a:ext>
            </a:extLst>
          </p:cNvPr>
          <p:cNvSpPr/>
          <p:nvPr/>
        </p:nvSpPr>
        <p:spPr>
          <a:xfrm>
            <a:off x="0" y="0"/>
            <a:ext cx="12192000" cy="6858000"/>
          </a:xfrm>
          <a:prstGeom prst="rect">
            <a:avLst/>
          </a:prstGeom>
          <a:gradFill flip="none" rotWithShape="1">
            <a:gsLst>
              <a:gs pos="100000">
                <a:schemeClr val="accent1">
                  <a:lumMod val="75000"/>
                </a:schemeClr>
              </a:gs>
              <a:gs pos="7000">
                <a:schemeClr val="tx2">
                  <a:lumMod val="75000"/>
                </a:schemeClr>
              </a:gs>
              <a:gs pos="100000">
                <a:schemeClr val="accent1">
                  <a:lumMod val="30000"/>
                  <a:lumOff val="70000"/>
                </a:schemeClr>
              </a:gs>
            </a:gsLst>
            <a:path path="shap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4000" y="0"/>
            <a:ext cx="9144000" cy="523220"/>
          </a:xfrm>
          <a:prstGeom prst="rect">
            <a:avLst/>
          </a:prstGeom>
          <a:noFill/>
        </p:spPr>
        <p:txBody>
          <a:bodyPr wrap="square" rtlCol="0">
            <a:spAutoFit/>
          </a:bodyPr>
          <a:lstStyle/>
          <a:p>
            <a:pPr algn="ctr"/>
            <a:r>
              <a:rPr lang="en-US" sz="2800" dirty="0">
                <a:solidFill>
                  <a:schemeClr val="bg1"/>
                </a:solidFill>
              </a:rPr>
              <a:t>Katherine Smith</a:t>
            </a:r>
          </a:p>
        </p:txBody>
      </p:sp>
      <p:sp>
        <p:nvSpPr>
          <p:cNvPr id="6" name="TextBox 5"/>
          <p:cNvSpPr txBox="1"/>
          <p:nvPr/>
        </p:nvSpPr>
        <p:spPr>
          <a:xfrm>
            <a:off x="412531" y="829273"/>
            <a:ext cx="7512269" cy="5478423"/>
          </a:xfrm>
          <a:prstGeom prst="rect">
            <a:avLst/>
          </a:prstGeom>
          <a:noFill/>
        </p:spPr>
        <p:txBody>
          <a:bodyPr wrap="square" rtlCol="0">
            <a:spAutoFit/>
          </a:bodyPr>
          <a:lstStyle/>
          <a:p>
            <a:r>
              <a:rPr lang="en-US" sz="1400" dirty="0">
                <a:solidFill>
                  <a:schemeClr val="bg1"/>
                </a:solidFill>
              </a:rPr>
              <a:t>Katherine Smith (sometimes spelled Catherine) was born July 28, 1812 in Lebanon, New Hampshire. </a:t>
            </a:r>
          </a:p>
          <a:p>
            <a:endParaRPr lang="en-US" sz="1400" dirty="0">
              <a:solidFill>
                <a:schemeClr val="bg1"/>
              </a:solidFill>
            </a:endParaRPr>
          </a:p>
          <a:p>
            <a:r>
              <a:rPr lang="en-US" sz="1400" dirty="0">
                <a:solidFill>
                  <a:schemeClr val="bg1"/>
                </a:solidFill>
              </a:rPr>
              <a:t>She was the second daughter of Joseph Smith Sr. and Lucy Mack Smith. She was 15-years-old when Joseph received the golden plates. </a:t>
            </a:r>
          </a:p>
          <a:p>
            <a:endParaRPr lang="en-US" sz="1400" dirty="0">
              <a:solidFill>
                <a:schemeClr val="bg1"/>
              </a:solidFill>
            </a:endParaRPr>
          </a:p>
          <a:p>
            <a:r>
              <a:rPr lang="en-US" sz="1400" dirty="0">
                <a:solidFill>
                  <a:schemeClr val="bg1"/>
                </a:solidFill>
              </a:rPr>
              <a:t>Katherine supported and believed in her older brother's prophetic calling. </a:t>
            </a:r>
          </a:p>
          <a:p>
            <a:endParaRPr lang="en-US" sz="1400" dirty="0">
              <a:solidFill>
                <a:schemeClr val="bg1"/>
              </a:solidFill>
            </a:endParaRPr>
          </a:p>
          <a:p>
            <a:r>
              <a:rPr lang="en-US" sz="1400" dirty="0">
                <a:solidFill>
                  <a:schemeClr val="bg1"/>
                </a:solidFill>
              </a:rPr>
              <a:t>She was baptized when the church was organized in 1830. In January 1831, Katherine married a blacksmith named Wilkins Jenkins Salisbury were married on 8 June 1830, by Sidney </a:t>
            </a:r>
            <a:r>
              <a:rPr lang="en-US" sz="1400" dirty="0" err="1">
                <a:solidFill>
                  <a:schemeClr val="bg1"/>
                </a:solidFill>
              </a:rPr>
              <a:t>Rigdon</a:t>
            </a:r>
            <a:r>
              <a:rPr lang="en-US" sz="1400" dirty="0">
                <a:solidFill>
                  <a:schemeClr val="bg1"/>
                </a:solidFill>
              </a:rPr>
              <a:t>, they had 8 children</a:t>
            </a:r>
          </a:p>
          <a:p>
            <a:endParaRPr lang="en-US" sz="1400" dirty="0">
              <a:solidFill>
                <a:schemeClr val="bg1"/>
              </a:solidFill>
            </a:endParaRPr>
          </a:p>
          <a:p>
            <a:r>
              <a:rPr lang="en-US" sz="1400" dirty="0">
                <a:solidFill>
                  <a:schemeClr val="bg1"/>
                </a:solidFill>
              </a:rPr>
              <a:t>The Salisbury's followed Joseph, Emma and the rest of the Smith family to Kirtland, Ohio, then to Missouri and on to Illinois. </a:t>
            </a:r>
          </a:p>
          <a:p>
            <a:endParaRPr lang="en-US" sz="1400" dirty="0">
              <a:solidFill>
                <a:schemeClr val="bg1"/>
              </a:solidFill>
            </a:endParaRPr>
          </a:p>
          <a:p>
            <a:r>
              <a:rPr lang="en-US" sz="1400" dirty="0">
                <a:solidFill>
                  <a:schemeClr val="bg1"/>
                </a:solidFill>
              </a:rPr>
              <a:t>Katherine was living in Plymouth, Illinois in 1844 when she was notified of the martyrdom of her brothers Joseph and Hyrum at Carthage Jail. </a:t>
            </a:r>
          </a:p>
          <a:p>
            <a:endParaRPr lang="en-US" sz="1400" dirty="0">
              <a:solidFill>
                <a:schemeClr val="bg1"/>
              </a:solidFill>
            </a:endParaRPr>
          </a:p>
          <a:p>
            <a:r>
              <a:rPr lang="en-US" sz="1400" dirty="0">
                <a:solidFill>
                  <a:schemeClr val="bg1"/>
                </a:solidFill>
              </a:rPr>
              <a:t>Katherine and Wilkins did not follow the church to Utah, opting instead to remain behind in Illinois with her mother and remaining siblings.</a:t>
            </a:r>
          </a:p>
          <a:p>
            <a:endParaRPr lang="en-US" sz="1400" dirty="0">
              <a:solidFill>
                <a:schemeClr val="bg1"/>
              </a:solidFill>
            </a:endParaRPr>
          </a:p>
          <a:p>
            <a:r>
              <a:rPr lang="en-US" sz="1400" dirty="0">
                <a:solidFill>
                  <a:schemeClr val="bg1"/>
                </a:solidFill>
              </a:rPr>
              <a:t>After Wilkins death she married Joseph Younger, then divorced</a:t>
            </a:r>
          </a:p>
          <a:p>
            <a:endParaRPr lang="en-US" sz="1400" dirty="0">
              <a:solidFill>
                <a:schemeClr val="bg1"/>
              </a:solidFill>
            </a:endParaRPr>
          </a:p>
          <a:p>
            <a:r>
              <a:rPr lang="en-US" sz="1400" dirty="0">
                <a:solidFill>
                  <a:schemeClr val="bg1"/>
                </a:solidFill>
              </a:rPr>
              <a:t>Katherine touched the Golden Plates 3 times</a:t>
            </a:r>
          </a:p>
          <a:p>
            <a:endParaRPr lang="en-US" sz="1400" dirty="0">
              <a:solidFill>
                <a:schemeClr val="bg1"/>
              </a:solidFill>
            </a:endParaRPr>
          </a:p>
          <a:p>
            <a:r>
              <a:rPr lang="en-US" sz="1400" dirty="0">
                <a:solidFill>
                  <a:schemeClr val="bg1"/>
                </a:solidFill>
              </a:rPr>
              <a:t>She died February 1, 1900, in Fountain Green, Illinois.</a:t>
            </a:r>
          </a:p>
        </p:txBody>
      </p:sp>
      <p:sp>
        <p:nvSpPr>
          <p:cNvPr id="7" name="Rectangle 6"/>
          <p:cNvSpPr/>
          <p:nvPr/>
        </p:nvSpPr>
        <p:spPr>
          <a:xfrm>
            <a:off x="4191000" y="6488669"/>
            <a:ext cx="6477000" cy="276999"/>
          </a:xfrm>
          <a:prstGeom prst="rect">
            <a:avLst/>
          </a:prstGeom>
        </p:spPr>
        <p:txBody>
          <a:bodyPr wrap="square">
            <a:spAutoFit/>
          </a:bodyPr>
          <a:lstStyle/>
          <a:p>
            <a:pPr algn="r"/>
            <a:r>
              <a:rPr lang="en-US" sz="1200" dirty="0">
                <a:hlinkClick r:id="rId2"/>
              </a:rPr>
              <a:t>http://www.supportingevidences.net/katherine-smith-salisbury/</a:t>
            </a:r>
            <a:endParaRPr lang="en-US" sz="1200" dirty="0">
              <a:solidFill>
                <a:schemeClr val="bg1"/>
              </a:solidFill>
            </a:endParaRPr>
          </a:p>
        </p:txBody>
      </p:sp>
      <p:pic>
        <p:nvPicPr>
          <p:cNvPr id="16386" name="Picture 2" descr="http://www.supportingevidences.net/storage/Katherine%20Smith%20Salisbury.%20jpg?__SQUARESPACE_CACHEVERSION=1338763672523"/>
          <p:cNvPicPr>
            <a:picLocks noChangeAspect="1" noChangeArrowheads="1"/>
          </p:cNvPicPr>
          <p:nvPr/>
        </p:nvPicPr>
        <p:blipFill>
          <a:blip r:embed="rId3" cstate="print"/>
          <a:srcRect/>
          <a:stretch>
            <a:fillRect/>
          </a:stretch>
        </p:blipFill>
        <p:spPr bwMode="auto">
          <a:xfrm>
            <a:off x="8944304" y="2401671"/>
            <a:ext cx="1981200" cy="2333626"/>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0F09DF-6FB3-49EF-9C08-130D1156C8FE}"/>
              </a:ext>
            </a:extLst>
          </p:cNvPr>
          <p:cNvSpPr/>
          <p:nvPr/>
        </p:nvSpPr>
        <p:spPr>
          <a:xfrm>
            <a:off x="0" y="0"/>
            <a:ext cx="12192000" cy="6858000"/>
          </a:xfrm>
          <a:prstGeom prst="rect">
            <a:avLst/>
          </a:prstGeom>
          <a:gradFill flip="none" rotWithShape="1">
            <a:gsLst>
              <a:gs pos="100000">
                <a:schemeClr val="accent1">
                  <a:lumMod val="75000"/>
                </a:schemeClr>
              </a:gs>
              <a:gs pos="7000">
                <a:schemeClr val="tx2">
                  <a:lumMod val="75000"/>
                </a:schemeClr>
              </a:gs>
              <a:gs pos="100000">
                <a:schemeClr val="accent1">
                  <a:lumMod val="30000"/>
                  <a:lumOff val="70000"/>
                </a:schemeClr>
              </a:gs>
            </a:gsLst>
            <a:path path="shap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4000" y="0"/>
            <a:ext cx="9144000" cy="523220"/>
          </a:xfrm>
          <a:prstGeom prst="rect">
            <a:avLst/>
          </a:prstGeom>
          <a:noFill/>
        </p:spPr>
        <p:txBody>
          <a:bodyPr wrap="square" rtlCol="0">
            <a:spAutoFit/>
          </a:bodyPr>
          <a:lstStyle/>
          <a:p>
            <a:pPr algn="ctr"/>
            <a:r>
              <a:rPr lang="en-US" sz="2800" dirty="0">
                <a:solidFill>
                  <a:schemeClr val="bg1"/>
                </a:solidFill>
              </a:rPr>
              <a:t>Don Carlos Smith</a:t>
            </a:r>
          </a:p>
        </p:txBody>
      </p:sp>
      <p:sp>
        <p:nvSpPr>
          <p:cNvPr id="6" name="TextBox 5"/>
          <p:cNvSpPr txBox="1"/>
          <p:nvPr/>
        </p:nvSpPr>
        <p:spPr>
          <a:xfrm>
            <a:off x="212835" y="1022131"/>
            <a:ext cx="7575331" cy="4832092"/>
          </a:xfrm>
          <a:prstGeom prst="rect">
            <a:avLst/>
          </a:prstGeom>
          <a:noFill/>
        </p:spPr>
        <p:txBody>
          <a:bodyPr wrap="square" rtlCol="0">
            <a:spAutoFit/>
          </a:bodyPr>
          <a:lstStyle/>
          <a:p>
            <a:r>
              <a:rPr lang="en-US" sz="1400" dirty="0">
                <a:solidFill>
                  <a:schemeClr val="bg1"/>
                </a:solidFill>
              </a:rPr>
              <a:t>He was born on March 25, 1816 at Norwich, Windsor County, Vermont</a:t>
            </a:r>
          </a:p>
          <a:p>
            <a:endParaRPr lang="en-US" sz="1400" dirty="0">
              <a:solidFill>
                <a:schemeClr val="bg1"/>
              </a:solidFill>
            </a:endParaRPr>
          </a:p>
          <a:p>
            <a:r>
              <a:rPr lang="en-US" sz="1400" dirty="0">
                <a:solidFill>
                  <a:schemeClr val="bg1"/>
                </a:solidFill>
              </a:rPr>
              <a:t>He was the younger brother of Joseph Smith Jr.</a:t>
            </a:r>
          </a:p>
          <a:p>
            <a:endParaRPr lang="en-US" sz="1400" dirty="0">
              <a:solidFill>
                <a:schemeClr val="bg1"/>
              </a:solidFill>
            </a:endParaRPr>
          </a:p>
          <a:p>
            <a:r>
              <a:rPr lang="en-US" sz="1400" dirty="0">
                <a:solidFill>
                  <a:schemeClr val="bg1"/>
                </a:solidFill>
              </a:rPr>
              <a:t>He was baptized on June 9, 1830 by David </a:t>
            </a:r>
            <a:r>
              <a:rPr lang="en-US" sz="1400" dirty="0" err="1">
                <a:solidFill>
                  <a:schemeClr val="bg1"/>
                </a:solidFill>
              </a:rPr>
              <a:t>Whitmer</a:t>
            </a:r>
            <a:r>
              <a:rPr lang="en-US" sz="1400" dirty="0">
                <a:solidFill>
                  <a:schemeClr val="bg1"/>
                </a:solidFill>
              </a:rPr>
              <a:t>, then journeyed with his family to Kirtland, Ohio</a:t>
            </a:r>
          </a:p>
          <a:p>
            <a:endParaRPr lang="en-US" sz="1400" dirty="0">
              <a:solidFill>
                <a:schemeClr val="bg1"/>
              </a:solidFill>
            </a:endParaRPr>
          </a:p>
          <a:p>
            <a:r>
              <a:rPr lang="en-US" sz="1400" dirty="0">
                <a:solidFill>
                  <a:schemeClr val="bg1"/>
                </a:solidFill>
              </a:rPr>
              <a:t>He was ordained a high priest at 19 and became president of the high priests quorum in Kirtland</a:t>
            </a:r>
          </a:p>
          <a:p>
            <a:endParaRPr lang="en-US" sz="1400" dirty="0">
              <a:solidFill>
                <a:schemeClr val="bg1"/>
              </a:solidFill>
            </a:endParaRPr>
          </a:p>
          <a:p>
            <a:r>
              <a:rPr lang="en-US" sz="1400" dirty="0">
                <a:solidFill>
                  <a:schemeClr val="bg1"/>
                </a:solidFill>
              </a:rPr>
              <a:t>In 1838 the family moved to Missouri so he and his cousin George A. Smith traveled to Tennessee and Kentucky to obtain revenue for buying property.</a:t>
            </a:r>
          </a:p>
          <a:p>
            <a:endParaRPr lang="en-US" sz="1400" dirty="0">
              <a:solidFill>
                <a:schemeClr val="bg1"/>
              </a:solidFill>
            </a:endParaRPr>
          </a:p>
          <a:p>
            <a:r>
              <a:rPr lang="en-US" sz="1400" dirty="0">
                <a:solidFill>
                  <a:schemeClr val="bg1"/>
                </a:solidFill>
              </a:rPr>
              <a:t>While they were away, Don Carlos’s wife, Agnes </a:t>
            </a:r>
            <a:r>
              <a:rPr lang="en-US" sz="1400" dirty="0" err="1">
                <a:solidFill>
                  <a:schemeClr val="bg1"/>
                </a:solidFill>
              </a:rPr>
              <a:t>Coolbrith</a:t>
            </a:r>
            <a:r>
              <a:rPr lang="en-US" sz="1400" dirty="0">
                <a:solidFill>
                  <a:schemeClr val="bg1"/>
                </a:solidFill>
              </a:rPr>
              <a:t>, and two children suffered hardships because of mob violence.</a:t>
            </a:r>
          </a:p>
          <a:p>
            <a:endParaRPr lang="en-US" sz="1400" dirty="0">
              <a:solidFill>
                <a:schemeClr val="bg1"/>
              </a:solidFill>
            </a:endParaRPr>
          </a:p>
          <a:p>
            <a:r>
              <a:rPr lang="en-US" sz="1400" dirty="0">
                <a:solidFill>
                  <a:schemeClr val="bg1"/>
                </a:solidFill>
              </a:rPr>
              <a:t>When they were reunited again in Illinois he contributed service on behalf of the poor and since</a:t>
            </a:r>
          </a:p>
          <a:p>
            <a:endParaRPr lang="en-US" sz="1400" dirty="0">
              <a:solidFill>
                <a:schemeClr val="bg1"/>
              </a:solidFill>
            </a:endParaRPr>
          </a:p>
          <a:p>
            <a:r>
              <a:rPr lang="en-US" sz="1400" dirty="0">
                <a:solidFill>
                  <a:schemeClr val="bg1"/>
                </a:solidFill>
              </a:rPr>
              <a:t>He was editor of the </a:t>
            </a:r>
            <a:r>
              <a:rPr lang="en-US" sz="1400" i="1" dirty="0">
                <a:solidFill>
                  <a:schemeClr val="bg1"/>
                </a:solidFill>
              </a:rPr>
              <a:t>Times and Seasons </a:t>
            </a:r>
            <a:r>
              <a:rPr lang="en-US" sz="1400" dirty="0">
                <a:solidFill>
                  <a:schemeClr val="bg1"/>
                </a:solidFill>
              </a:rPr>
              <a:t>from 1839 to 1840 and president of the high priest quorum</a:t>
            </a:r>
          </a:p>
          <a:p>
            <a:endParaRPr lang="en-US" sz="1400" dirty="0">
              <a:solidFill>
                <a:schemeClr val="bg1"/>
              </a:solidFill>
            </a:endParaRPr>
          </a:p>
          <a:p>
            <a:r>
              <a:rPr lang="en-US" sz="1400" dirty="0">
                <a:solidFill>
                  <a:schemeClr val="bg1"/>
                </a:solidFill>
              </a:rPr>
              <a:t>He was elected on the Nauvoo city council and Nauvoo legion and served as regent to the University of Nauvoo</a:t>
            </a:r>
          </a:p>
          <a:p>
            <a:endParaRPr lang="en-US" sz="1400" dirty="0">
              <a:solidFill>
                <a:schemeClr val="bg1"/>
              </a:solidFill>
            </a:endParaRPr>
          </a:p>
          <a:p>
            <a:r>
              <a:rPr lang="en-US" sz="1400" dirty="0">
                <a:solidFill>
                  <a:schemeClr val="bg1"/>
                </a:solidFill>
              </a:rPr>
              <a:t>He was overtaken by an illness and passed away August 8, 1841 at the age of 25</a:t>
            </a:r>
          </a:p>
        </p:txBody>
      </p:sp>
      <p:sp>
        <p:nvSpPr>
          <p:cNvPr id="7" name="Rectangle 6"/>
          <p:cNvSpPr/>
          <p:nvPr/>
        </p:nvSpPr>
        <p:spPr>
          <a:xfrm>
            <a:off x="6096000" y="6488669"/>
            <a:ext cx="4572000" cy="276999"/>
          </a:xfrm>
          <a:prstGeom prst="rect">
            <a:avLst/>
          </a:prstGeom>
        </p:spPr>
        <p:txBody>
          <a:bodyPr>
            <a:spAutoFit/>
          </a:bodyPr>
          <a:lstStyle/>
          <a:p>
            <a:pPr algn="r"/>
            <a:r>
              <a:rPr lang="en-US" sz="1200" dirty="0">
                <a:solidFill>
                  <a:schemeClr val="bg1"/>
                </a:solidFill>
              </a:rPr>
              <a:t>Who’s Who</a:t>
            </a:r>
          </a:p>
        </p:txBody>
      </p:sp>
      <p:pic>
        <p:nvPicPr>
          <p:cNvPr id="20482" name="Picture 2" descr="http://3.bp.blogspot.com/_xGBjhSV9jN4/S0J_py4XTmI/AAAAAAAAAE0/22L1j9koYag/s400/John+Taylor+and+me+002.jpg"/>
          <p:cNvPicPr>
            <a:picLocks noChangeAspect="1" noChangeArrowheads="1"/>
          </p:cNvPicPr>
          <p:nvPr/>
        </p:nvPicPr>
        <p:blipFill>
          <a:blip r:embed="rId2" cstate="print"/>
          <a:srcRect l="18000" r="10000"/>
          <a:stretch>
            <a:fillRect/>
          </a:stretch>
        </p:blipFill>
        <p:spPr bwMode="auto">
          <a:xfrm>
            <a:off x="8382000" y="1295400"/>
            <a:ext cx="1889760" cy="2286000"/>
          </a:xfrm>
          <a:prstGeom prst="rect">
            <a:avLst/>
          </a:prstGeom>
          <a:noFill/>
        </p:spPr>
      </p:pic>
      <p:pic>
        <p:nvPicPr>
          <p:cNvPr id="20484" name="Picture 4" descr="http://mormonlit.lib.byu.edu/images/CoolbrithIna.jpg"/>
          <p:cNvPicPr>
            <a:picLocks noChangeAspect="1" noChangeArrowheads="1"/>
          </p:cNvPicPr>
          <p:nvPr/>
        </p:nvPicPr>
        <p:blipFill>
          <a:blip r:embed="rId3" cstate="print"/>
          <a:srcRect/>
          <a:stretch>
            <a:fillRect/>
          </a:stretch>
        </p:blipFill>
        <p:spPr bwMode="auto">
          <a:xfrm>
            <a:off x="8915400" y="4038600"/>
            <a:ext cx="1122362" cy="1600200"/>
          </a:xfrm>
          <a:prstGeom prst="rect">
            <a:avLst/>
          </a:prstGeom>
          <a:noFill/>
        </p:spPr>
      </p:pic>
      <p:sp>
        <p:nvSpPr>
          <p:cNvPr id="10" name="Rectangle 9"/>
          <p:cNvSpPr/>
          <p:nvPr/>
        </p:nvSpPr>
        <p:spPr>
          <a:xfrm>
            <a:off x="8458200" y="5638801"/>
            <a:ext cx="2133600" cy="646331"/>
          </a:xfrm>
          <a:prstGeom prst="rect">
            <a:avLst/>
          </a:prstGeom>
        </p:spPr>
        <p:txBody>
          <a:bodyPr wrap="square">
            <a:spAutoFit/>
          </a:bodyPr>
          <a:lstStyle/>
          <a:p>
            <a:pPr algn="ctr"/>
            <a:r>
              <a:rPr lang="en-US" sz="1200" dirty="0">
                <a:solidFill>
                  <a:schemeClr val="bg1"/>
                </a:solidFill>
              </a:rPr>
              <a:t>Josephine Donna Smith pen name:  Ina </a:t>
            </a:r>
            <a:r>
              <a:rPr lang="en-US" sz="1200" dirty="0" err="1">
                <a:solidFill>
                  <a:schemeClr val="bg1"/>
                </a:solidFill>
              </a:rPr>
              <a:t>Coolbrith</a:t>
            </a:r>
            <a:r>
              <a:rPr lang="en-US" sz="1200" dirty="0">
                <a:solidFill>
                  <a:schemeClr val="bg1"/>
                </a:solidFill>
              </a:rPr>
              <a:t> daughter of Don Carlos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90C7F3D-72C0-41A5-A1A1-091BDD043A5F}"/>
              </a:ext>
            </a:extLst>
          </p:cNvPr>
          <p:cNvSpPr/>
          <p:nvPr/>
        </p:nvSpPr>
        <p:spPr>
          <a:xfrm>
            <a:off x="0" y="0"/>
            <a:ext cx="12192000" cy="6858000"/>
          </a:xfrm>
          <a:prstGeom prst="rect">
            <a:avLst/>
          </a:prstGeom>
          <a:gradFill flip="none" rotWithShape="1">
            <a:gsLst>
              <a:gs pos="100000">
                <a:schemeClr val="accent1">
                  <a:lumMod val="75000"/>
                </a:schemeClr>
              </a:gs>
              <a:gs pos="7000">
                <a:schemeClr val="tx2">
                  <a:lumMod val="75000"/>
                </a:schemeClr>
              </a:gs>
              <a:gs pos="100000">
                <a:schemeClr val="accent1">
                  <a:lumMod val="30000"/>
                  <a:lumOff val="70000"/>
                </a:schemeClr>
              </a:gs>
            </a:gsLst>
            <a:path path="shap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4000" y="0"/>
            <a:ext cx="9144000" cy="523220"/>
          </a:xfrm>
          <a:prstGeom prst="rect">
            <a:avLst/>
          </a:prstGeom>
          <a:noFill/>
        </p:spPr>
        <p:txBody>
          <a:bodyPr wrap="square" rtlCol="0">
            <a:spAutoFit/>
          </a:bodyPr>
          <a:lstStyle/>
          <a:p>
            <a:pPr algn="ctr"/>
            <a:r>
              <a:rPr lang="en-US" sz="2800" dirty="0">
                <a:solidFill>
                  <a:schemeClr val="bg1"/>
                </a:solidFill>
              </a:rPr>
              <a:t>Lucy Smith </a:t>
            </a:r>
            <a:r>
              <a:rPr lang="en-US" sz="2800" dirty="0" err="1">
                <a:solidFill>
                  <a:schemeClr val="bg1"/>
                </a:solidFill>
              </a:rPr>
              <a:t>Millikin</a:t>
            </a:r>
            <a:endParaRPr lang="en-US" sz="2800" dirty="0">
              <a:solidFill>
                <a:schemeClr val="bg1"/>
              </a:solidFill>
            </a:endParaRPr>
          </a:p>
        </p:txBody>
      </p:sp>
      <p:sp>
        <p:nvSpPr>
          <p:cNvPr id="6" name="TextBox 5"/>
          <p:cNvSpPr txBox="1"/>
          <p:nvPr/>
        </p:nvSpPr>
        <p:spPr>
          <a:xfrm>
            <a:off x="204174" y="641132"/>
            <a:ext cx="7617372" cy="7232749"/>
          </a:xfrm>
          <a:prstGeom prst="rect">
            <a:avLst/>
          </a:prstGeom>
          <a:noFill/>
        </p:spPr>
        <p:txBody>
          <a:bodyPr wrap="square" rtlCol="0">
            <a:spAutoFit/>
          </a:bodyPr>
          <a:lstStyle/>
          <a:p>
            <a:pPr fontAlgn="base"/>
            <a:r>
              <a:rPr lang="en-US" sz="1600" dirty="0">
                <a:solidFill>
                  <a:schemeClr val="bg1"/>
                </a:solidFill>
              </a:rPr>
              <a:t>She was born July 18, 1821 youngest child of Joseph Smith Sr. and Lucy Mack Smith at Palmyra, Ontario Co., New York</a:t>
            </a:r>
          </a:p>
          <a:p>
            <a:pPr fontAlgn="base"/>
            <a:endParaRPr lang="en-US" sz="1600" dirty="0">
              <a:solidFill>
                <a:schemeClr val="bg1"/>
              </a:solidFill>
            </a:endParaRPr>
          </a:p>
          <a:p>
            <a:pPr fontAlgn="base"/>
            <a:r>
              <a:rPr lang="en-US" sz="1600" dirty="0">
                <a:solidFill>
                  <a:schemeClr val="bg1"/>
                </a:solidFill>
              </a:rPr>
              <a:t>She was baptized around 1830</a:t>
            </a:r>
          </a:p>
          <a:p>
            <a:pPr fontAlgn="base"/>
            <a:endParaRPr lang="en-US" sz="1600" dirty="0">
              <a:solidFill>
                <a:schemeClr val="bg1"/>
              </a:solidFill>
            </a:endParaRPr>
          </a:p>
          <a:p>
            <a:pPr fontAlgn="base"/>
            <a:r>
              <a:rPr lang="en-US" sz="1600" dirty="0">
                <a:solidFill>
                  <a:schemeClr val="bg1"/>
                </a:solidFill>
              </a:rPr>
              <a:t>She lived in an unincorporated settlement near Waterloo, Seneca Co., New York in 1830 and migrated to Kirtland, Geauga Co., Ohio in May 1831 then to Far West, and Quincy, Illinois in 1839</a:t>
            </a:r>
          </a:p>
          <a:p>
            <a:pPr fontAlgn="base"/>
            <a:endParaRPr lang="en-US" sz="1600" dirty="0">
              <a:solidFill>
                <a:schemeClr val="bg1"/>
              </a:solidFill>
            </a:endParaRPr>
          </a:p>
          <a:p>
            <a:pPr fontAlgn="base"/>
            <a:r>
              <a:rPr lang="en-US" sz="1600" dirty="0">
                <a:solidFill>
                  <a:schemeClr val="bg1"/>
                </a:solidFill>
              </a:rPr>
              <a:t>She married Arthur </a:t>
            </a:r>
            <a:r>
              <a:rPr lang="en-US" sz="1600" dirty="0" err="1">
                <a:solidFill>
                  <a:schemeClr val="bg1"/>
                </a:solidFill>
              </a:rPr>
              <a:t>Millikin</a:t>
            </a:r>
            <a:r>
              <a:rPr lang="en-US" sz="1600" dirty="0">
                <a:solidFill>
                  <a:schemeClr val="bg1"/>
                </a:solidFill>
              </a:rPr>
              <a:t> by Joseph Smith on June 4, 1840 in Nauvoo</a:t>
            </a:r>
          </a:p>
          <a:p>
            <a:pPr fontAlgn="base"/>
            <a:endParaRPr lang="en-US" sz="1600" dirty="0">
              <a:solidFill>
                <a:schemeClr val="bg1"/>
              </a:solidFill>
            </a:endParaRPr>
          </a:p>
          <a:p>
            <a:pPr fontAlgn="base"/>
            <a:r>
              <a:rPr lang="en-US" sz="1600" dirty="0">
                <a:solidFill>
                  <a:schemeClr val="bg1"/>
                </a:solidFill>
              </a:rPr>
              <a:t>She had 9 children</a:t>
            </a:r>
          </a:p>
          <a:p>
            <a:pPr fontAlgn="base"/>
            <a:endParaRPr lang="en-US" sz="1600" dirty="0">
              <a:solidFill>
                <a:schemeClr val="bg1"/>
              </a:solidFill>
            </a:endParaRPr>
          </a:p>
          <a:p>
            <a:pPr fontAlgn="base"/>
            <a:r>
              <a:rPr lang="en-US" sz="1600" dirty="0">
                <a:solidFill>
                  <a:schemeClr val="bg1"/>
                </a:solidFill>
              </a:rPr>
              <a:t>She joined the Female Relief Society in March 24, 1842</a:t>
            </a:r>
          </a:p>
          <a:p>
            <a:pPr fontAlgn="base"/>
            <a:endParaRPr lang="en-US" sz="1600" dirty="0">
              <a:solidFill>
                <a:schemeClr val="bg1"/>
              </a:solidFill>
            </a:endParaRPr>
          </a:p>
          <a:p>
            <a:pPr fontAlgn="base"/>
            <a:r>
              <a:rPr lang="en-US" sz="1600" dirty="0">
                <a:solidFill>
                  <a:schemeClr val="bg1"/>
                </a:solidFill>
              </a:rPr>
              <a:t>She moved to Maine in 1843 and returned to Nauvoo in 1844</a:t>
            </a:r>
          </a:p>
          <a:p>
            <a:pPr fontAlgn="base"/>
            <a:endParaRPr lang="en-US" sz="1600" dirty="0">
              <a:solidFill>
                <a:schemeClr val="bg1"/>
              </a:solidFill>
            </a:endParaRPr>
          </a:p>
          <a:p>
            <a:pPr fontAlgn="base"/>
            <a:r>
              <a:rPr lang="en-US" sz="1600" dirty="0">
                <a:solidFill>
                  <a:schemeClr val="bg1"/>
                </a:solidFill>
              </a:rPr>
              <a:t>She cared for her mother, Lucy Mack Smith from 1846-1852 and moved to Knoxville, Illinois in 1946</a:t>
            </a:r>
          </a:p>
          <a:p>
            <a:pPr fontAlgn="base"/>
            <a:endParaRPr lang="en-US" sz="1600" dirty="0">
              <a:solidFill>
                <a:schemeClr val="bg1"/>
              </a:solidFill>
            </a:endParaRPr>
          </a:p>
          <a:p>
            <a:pPr fontAlgn="base"/>
            <a:r>
              <a:rPr lang="en-US" sz="1600" dirty="0">
                <a:solidFill>
                  <a:schemeClr val="bg1"/>
                </a:solidFill>
              </a:rPr>
              <a:t>She was received into the Reorganized LDS Church April 8, 1873, based on original baptism</a:t>
            </a:r>
          </a:p>
          <a:p>
            <a:pPr fontAlgn="base"/>
            <a:endParaRPr lang="en-US" sz="1600" dirty="0">
              <a:solidFill>
                <a:schemeClr val="bg1"/>
              </a:solidFill>
            </a:endParaRPr>
          </a:p>
          <a:p>
            <a:pPr fontAlgn="base"/>
            <a:r>
              <a:rPr lang="en-US" sz="1600" dirty="0">
                <a:solidFill>
                  <a:schemeClr val="bg1"/>
                </a:solidFill>
              </a:rPr>
              <a:t>She died December 9, 1882 near Colchester, Illinois</a:t>
            </a:r>
          </a:p>
          <a:p>
            <a:pPr fontAlgn="base"/>
            <a:endParaRPr lang="en-US" sz="1600" dirty="0">
              <a:solidFill>
                <a:schemeClr val="bg1"/>
              </a:solidFill>
            </a:endParaRPr>
          </a:p>
          <a:p>
            <a:endParaRPr lang="en-US" sz="1600" dirty="0">
              <a:solidFill>
                <a:schemeClr val="bg1"/>
              </a:solidFill>
            </a:endParaRPr>
          </a:p>
          <a:p>
            <a:endParaRPr lang="en-US" sz="1600" dirty="0">
              <a:solidFill>
                <a:schemeClr val="bg1"/>
              </a:solidFill>
            </a:endParaRPr>
          </a:p>
          <a:p>
            <a:endParaRPr lang="en-US" sz="1600" dirty="0">
              <a:solidFill>
                <a:schemeClr val="bg1"/>
              </a:solidFill>
            </a:endParaRPr>
          </a:p>
          <a:p>
            <a:endParaRPr lang="en-US" sz="1600" dirty="0">
              <a:solidFill>
                <a:schemeClr val="bg1"/>
              </a:solidFill>
            </a:endParaRPr>
          </a:p>
        </p:txBody>
      </p:sp>
      <p:sp>
        <p:nvSpPr>
          <p:cNvPr id="7" name="Rectangle 6"/>
          <p:cNvSpPr/>
          <p:nvPr/>
        </p:nvSpPr>
        <p:spPr>
          <a:xfrm>
            <a:off x="4191000" y="6488669"/>
            <a:ext cx="6477000" cy="276999"/>
          </a:xfrm>
          <a:prstGeom prst="rect">
            <a:avLst/>
          </a:prstGeom>
        </p:spPr>
        <p:txBody>
          <a:bodyPr wrap="square">
            <a:spAutoFit/>
          </a:bodyPr>
          <a:lstStyle/>
          <a:p>
            <a:pPr algn="r"/>
            <a:r>
              <a:rPr lang="en-US" sz="1200" dirty="0">
                <a:hlinkClick r:id="rId2"/>
              </a:rPr>
              <a:t>http://josephsmithpapers.org/person/lucy-smith-millikin</a:t>
            </a:r>
            <a:endParaRPr lang="en-US" sz="1200" dirty="0">
              <a:solidFill>
                <a:schemeClr val="bg1"/>
              </a:solidFill>
            </a:endParaRPr>
          </a:p>
        </p:txBody>
      </p:sp>
      <p:pic>
        <p:nvPicPr>
          <p:cNvPr id="25602" name="Picture 2" descr="http://image2.findagrave.com/photos/2005/25/10360045_110680660982.gif"/>
          <p:cNvPicPr>
            <a:picLocks noChangeAspect="1" noChangeArrowheads="1"/>
          </p:cNvPicPr>
          <p:nvPr/>
        </p:nvPicPr>
        <p:blipFill>
          <a:blip r:embed="rId3" cstate="print"/>
          <a:srcRect/>
          <a:stretch>
            <a:fillRect/>
          </a:stretch>
        </p:blipFill>
        <p:spPr bwMode="auto">
          <a:xfrm>
            <a:off x="8179141" y="2971801"/>
            <a:ext cx="2117385" cy="3171825"/>
          </a:xfrm>
          <a:prstGeom prst="rect">
            <a:avLst/>
          </a:prstGeom>
          <a:noFill/>
        </p:spPr>
      </p:pic>
      <p:pic>
        <p:nvPicPr>
          <p:cNvPr id="25604" name="Picture 4" descr="http://mediasvc.ancestry.com/image/1c63968a-e07e-46ab-97ea-84c2671117e2.jpg?Client=MCCManager&amp;NamespaceID=1093&amp;MaxSide=160"/>
          <p:cNvPicPr>
            <a:picLocks noChangeAspect="1" noChangeArrowheads="1"/>
          </p:cNvPicPr>
          <p:nvPr/>
        </p:nvPicPr>
        <p:blipFill>
          <a:blip r:embed="rId4" cstate="print"/>
          <a:srcRect/>
          <a:stretch>
            <a:fillRect/>
          </a:stretch>
        </p:blipFill>
        <p:spPr bwMode="auto">
          <a:xfrm>
            <a:off x="8686800" y="914401"/>
            <a:ext cx="1200150" cy="1524001"/>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739160-79E8-4F28-AFD6-9D0611E1C14F}"/>
              </a:ext>
            </a:extLst>
          </p:cNvPr>
          <p:cNvSpPr/>
          <p:nvPr/>
        </p:nvSpPr>
        <p:spPr>
          <a:xfrm>
            <a:off x="0" y="0"/>
            <a:ext cx="12192000" cy="6858000"/>
          </a:xfrm>
          <a:prstGeom prst="rect">
            <a:avLst/>
          </a:prstGeom>
          <a:gradFill flip="none" rotWithShape="1">
            <a:gsLst>
              <a:gs pos="100000">
                <a:schemeClr val="accent1">
                  <a:lumMod val="75000"/>
                </a:schemeClr>
              </a:gs>
              <a:gs pos="7000">
                <a:schemeClr val="tx2">
                  <a:lumMod val="75000"/>
                </a:schemeClr>
              </a:gs>
              <a:gs pos="100000">
                <a:schemeClr val="accent1">
                  <a:lumMod val="30000"/>
                  <a:lumOff val="70000"/>
                </a:schemeClr>
              </a:gs>
            </a:gsLst>
            <a:path path="shap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31074" y="1028343"/>
            <a:ext cx="4861035" cy="4801314"/>
          </a:xfrm>
          <a:prstGeom prst="rect">
            <a:avLst/>
          </a:prstGeom>
        </p:spPr>
        <p:txBody>
          <a:bodyPr wrap="square">
            <a:spAutoFit/>
          </a:bodyPr>
          <a:lstStyle/>
          <a:p>
            <a:r>
              <a:rPr lang="en-US" dirty="0">
                <a:solidFill>
                  <a:schemeClr val="bg1"/>
                </a:solidFill>
              </a:rPr>
              <a:t>(“The Prophet’s Sister Testifies She Lifted the B. of M. Plates,” The Messenger, October 1954, 1, 6, typescript copy, LDS Church Archives. This account parallels Emma Smith’s, who said, “The plates often lay on the table without any attempt at concealment, wrapped in a small linen table cloth, which I had given him to fold them in. I once felt of the plates, as they lay on the table, tracing their outline and shape. They seemed to be pliable like thick paper, and would rustle with a metallic sound when the edges were moved by the thumb, as one does sometimes thumb the edges of a book.”(Joseph Smith III, “Last Testimony of Sister Emma,” Saints’ Herald 26, no. 19 </a:t>
            </a:r>
            <a:r>
              <a:rPr lang="en-US" i="1" dirty="0">
                <a:solidFill>
                  <a:schemeClr val="bg1"/>
                </a:solidFill>
              </a:rPr>
              <a:t>(1 October 1879): 289–90; Dan Vogel, Early Mormon Documents, Volume I (Salt Lake City: Signature Books, 1996), 525.)</a:t>
            </a:r>
            <a:endParaRPr lang="en-US" dirty="0">
              <a:solidFill>
                <a:schemeClr val="bg1"/>
              </a:solidFill>
            </a:endParaRPr>
          </a:p>
        </p:txBody>
      </p:sp>
      <p:sp>
        <p:nvSpPr>
          <p:cNvPr id="3" name="Rectangle 2"/>
          <p:cNvSpPr/>
          <p:nvPr/>
        </p:nvSpPr>
        <p:spPr>
          <a:xfrm>
            <a:off x="6190592" y="1028343"/>
            <a:ext cx="5328745" cy="5078313"/>
          </a:xfrm>
          <a:prstGeom prst="rect">
            <a:avLst/>
          </a:prstGeom>
        </p:spPr>
        <p:txBody>
          <a:bodyPr wrap="square">
            <a:spAutoFit/>
          </a:bodyPr>
          <a:lstStyle/>
          <a:p>
            <a:r>
              <a:rPr lang="en-US" i="1" dirty="0">
                <a:solidFill>
                  <a:schemeClr val="bg1"/>
                </a:solidFill>
              </a:rPr>
              <a:t>I desire before I pass away, to place my testimony on record. I have been a member of this church, ever since its first organization on the 6</a:t>
            </a:r>
            <a:r>
              <a:rPr lang="en-US" i="1" baseline="30000" dirty="0">
                <a:solidFill>
                  <a:schemeClr val="bg1"/>
                </a:solidFill>
              </a:rPr>
              <a:t>th</a:t>
            </a:r>
            <a:r>
              <a:rPr lang="en-US" i="1" dirty="0">
                <a:solidFill>
                  <a:schemeClr val="bg1"/>
                </a:solidFill>
              </a:rPr>
              <a:t> day of April, 1830. I am the only surviving sister of the martyrs Joseph and Hyrum Smith and will soon be 73 years old. I can testify to the fact of the coming forth of the Book of Mormon, and also to its truth, and the truth of the everlasting gospel as contained therein.</a:t>
            </a:r>
            <a:endParaRPr lang="en-US" dirty="0">
              <a:solidFill>
                <a:schemeClr val="bg1"/>
              </a:solidFill>
            </a:endParaRPr>
          </a:p>
          <a:p>
            <a:r>
              <a:rPr lang="en-US" i="1" dirty="0">
                <a:solidFill>
                  <a:schemeClr val="bg1"/>
                </a:solidFill>
              </a:rPr>
              <a:t>I well remember the trials my brother had, before he obtained the records. After he had the vision, he went frequently to the hill, and upon returning would tell us, "I have seen the records, also the brass plates and the sword of Laban with the breast plate and interpreters. ...My brother William and myself are all who are left now, and we shall soon pass away, but while I can I will bear my testimony to the truth of the latter day work, both spiritual and temporal. I know that it is true."   (Saints Herald 33, no. 17, 1 May 1886)</a:t>
            </a:r>
            <a:endParaRPr lang="en-US" dirty="0">
              <a:solidFill>
                <a:schemeClr val="bg1"/>
              </a:solidFill>
            </a:endParaRPr>
          </a:p>
        </p:txBody>
      </p:sp>
      <p:sp>
        <p:nvSpPr>
          <p:cNvPr id="5" name="TextBox 4"/>
          <p:cNvSpPr txBox="1"/>
          <p:nvPr/>
        </p:nvSpPr>
        <p:spPr>
          <a:xfrm>
            <a:off x="1524000" y="0"/>
            <a:ext cx="9144000" cy="523220"/>
          </a:xfrm>
          <a:prstGeom prst="rect">
            <a:avLst/>
          </a:prstGeom>
          <a:noFill/>
        </p:spPr>
        <p:txBody>
          <a:bodyPr wrap="square" rtlCol="0">
            <a:spAutoFit/>
          </a:bodyPr>
          <a:lstStyle/>
          <a:p>
            <a:pPr algn="ctr"/>
            <a:r>
              <a:rPr lang="en-US" sz="2800" dirty="0">
                <a:solidFill>
                  <a:schemeClr val="bg1"/>
                </a:solidFill>
              </a:rPr>
              <a:t>Katherine Smith Salisbury’s Testimony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899E2ED-A029-42DE-8E55-D5ED91836B2E}"/>
              </a:ext>
            </a:extLst>
          </p:cNvPr>
          <p:cNvSpPr/>
          <p:nvPr/>
        </p:nvSpPr>
        <p:spPr>
          <a:xfrm>
            <a:off x="0" y="0"/>
            <a:ext cx="12192000" cy="6858000"/>
          </a:xfrm>
          <a:prstGeom prst="rect">
            <a:avLst/>
          </a:prstGeom>
          <a:gradFill flip="none" rotWithShape="1">
            <a:gsLst>
              <a:gs pos="100000">
                <a:schemeClr val="accent1">
                  <a:lumMod val="75000"/>
                </a:schemeClr>
              </a:gs>
              <a:gs pos="7000">
                <a:schemeClr val="tx2">
                  <a:lumMod val="75000"/>
                </a:schemeClr>
              </a:gs>
              <a:gs pos="100000">
                <a:schemeClr val="accent1">
                  <a:lumMod val="30000"/>
                  <a:lumOff val="70000"/>
                </a:schemeClr>
              </a:gs>
            </a:gsLst>
            <a:path path="shap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4593" y="0"/>
            <a:ext cx="9144000" cy="8833187"/>
          </a:xfrm>
          <a:prstGeom prst="rect">
            <a:avLst/>
          </a:prstGeom>
          <a:noFill/>
        </p:spPr>
        <p:txBody>
          <a:bodyPr wrap="square" rtlCol="0">
            <a:spAutoFit/>
          </a:bodyPr>
          <a:lstStyle/>
          <a:p>
            <a:r>
              <a:rPr lang="en-US" sz="1600" dirty="0">
                <a:solidFill>
                  <a:schemeClr val="bg1"/>
                </a:solidFill>
              </a:rPr>
              <a:t>Sources:</a:t>
            </a:r>
          </a:p>
          <a:p>
            <a:endParaRPr lang="en-US" sz="1600" dirty="0">
              <a:solidFill>
                <a:schemeClr val="bg1"/>
              </a:solidFill>
            </a:endParaRPr>
          </a:p>
          <a:p>
            <a:r>
              <a:rPr lang="en-US" sz="1600" i="1" dirty="0">
                <a:solidFill>
                  <a:schemeClr val="bg1"/>
                </a:solidFill>
              </a:rPr>
              <a:t>Who’s Who in the Doctrine and Covenants </a:t>
            </a:r>
            <a:r>
              <a:rPr lang="en-US" sz="1600" dirty="0">
                <a:solidFill>
                  <a:schemeClr val="bg1"/>
                </a:solidFill>
              </a:rPr>
              <a:t>by Ed J. Pinegar and Richard J. Allen pp 132-133,  135-137, 146-149</a:t>
            </a:r>
          </a:p>
          <a:p>
            <a:endParaRPr lang="en-US" sz="1600" dirty="0">
              <a:solidFill>
                <a:schemeClr val="bg1"/>
              </a:solidFill>
            </a:endParaRPr>
          </a:p>
          <a:p>
            <a:r>
              <a:rPr lang="en-US" sz="1600" i="1" dirty="0">
                <a:solidFill>
                  <a:schemeClr val="bg1"/>
                </a:solidFill>
              </a:rPr>
              <a:t>Joseph Smith </a:t>
            </a:r>
            <a:r>
              <a:rPr lang="en-US" sz="1600" dirty="0">
                <a:solidFill>
                  <a:schemeClr val="bg1"/>
                </a:solidFill>
              </a:rPr>
              <a:t>by Robert V. </a:t>
            </a:r>
            <a:r>
              <a:rPr lang="en-US" sz="1600" dirty="0" err="1">
                <a:solidFill>
                  <a:schemeClr val="bg1"/>
                </a:solidFill>
              </a:rPr>
              <a:t>Remini</a:t>
            </a:r>
            <a:r>
              <a:rPr lang="en-US" sz="1600" dirty="0">
                <a:solidFill>
                  <a:schemeClr val="bg1"/>
                </a:solidFill>
              </a:rPr>
              <a:t> p 8</a:t>
            </a:r>
          </a:p>
          <a:p>
            <a:endParaRPr lang="en-US" sz="1600" dirty="0">
              <a:solidFill>
                <a:schemeClr val="bg1"/>
              </a:solidFill>
            </a:endParaRPr>
          </a:p>
          <a:p>
            <a:r>
              <a:rPr lang="en-US" sz="1600" b="1" dirty="0">
                <a:solidFill>
                  <a:schemeClr val="bg1"/>
                </a:solidFill>
              </a:rPr>
              <a:t>Other Sources: </a:t>
            </a:r>
          </a:p>
          <a:p>
            <a:endParaRPr lang="en-US" sz="1600" dirty="0">
              <a:solidFill>
                <a:schemeClr val="bg1"/>
              </a:solidFill>
            </a:endParaRPr>
          </a:p>
          <a:p>
            <a:pPr fontAlgn="base"/>
            <a:r>
              <a:rPr lang="en-US" sz="1600" dirty="0" err="1">
                <a:solidFill>
                  <a:schemeClr val="bg1"/>
                </a:solidFill>
              </a:rPr>
              <a:t>Larene</a:t>
            </a:r>
            <a:r>
              <a:rPr lang="en-US" sz="1600" dirty="0">
                <a:solidFill>
                  <a:schemeClr val="bg1"/>
                </a:solidFill>
              </a:rPr>
              <a:t> Porter Gaunt Samuel H. Smith: Faithful Brother of Joseph and Hyrum Aug. 2008 Ensign</a:t>
            </a:r>
          </a:p>
          <a:p>
            <a:pPr fontAlgn="base"/>
            <a:endParaRPr lang="en-US" sz="1600" dirty="0">
              <a:solidFill>
                <a:schemeClr val="bg1"/>
              </a:solidFill>
            </a:endParaRPr>
          </a:p>
          <a:p>
            <a:pPr fontAlgn="base"/>
            <a:r>
              <a:rPr lang="en-US" sz="1600" dirty="0">
                <a:solidFill>
                  <a:schemeClr val="bg1"/>
                </a:solidFill>
              </a:rPr>
              <a:t>Richard Lloyd Anderson The Alvin Smith Story: Fact and Fiction Aug. 1987 Ensign</a:t>
            </a:r>
          </a:p>
          <a:p>
            <a:pPr fontAlgn="base"/>
            <a:endParaRPr lang="en-US" sz="1600" dirty="0">
              <a:solidFill>
                <a:schemeClr val="bg1"/>
              </a:solidFill>
            </a:endParaRPr>
          </a:p>
          <a:p>
            <a:pPr fontAlgn="base"/>
            <a:r>
              <a:rPr lang="en-US" sz="1600" dirty="0">
                <a:solidFill>
                  <a:schemeClr val="bg1"/>
                </a:solidFill>
              </a:rPr>
              <a:t>M. Russell Ballard Hyrum Smith: “Firm As the Pillars of Heaven” Oct. 1995 Gen. Conf</a:t>
            </a:r>
          </a:p>
          <a:p>
            <a:pPr fontAlgn="base"/>
            <a:endParaRPr lang="en-US" sz="1600" dirty="0">
              <a:solidFill>
                <a:schemeClr val="bg1"/>
              </a:solidFill>
            </a:endParaRPr>
          </a:p>
          <a:p>
            <a:pPr fontAlgn="base"/>
            <a:r>
              <a:rPr lang="en-US" sz="1600" dirty="0" err="1">
                <a:solidFill>
                  <a:schemeClr val="bg1"/>
                </a:solidFill>
              </a:rPr>
              <a:t>Jaynann</a:t>
            </a:r>
            <a:r>
              <a:rPr lang="en-US" sz="1600" dirty="0">
                <a:solidFill>
                  <a:schemeClr val="bg1"/>
                </a:solidFill>
              </a:rPr>
              <a:t> Payne Lucy Mack Smith: Woman of Great Faith Nov. 1972 Ensign</a:t>
            </a:r>
          </a:p>
          <a:p>
            <a:pPr fontAlgn="base"/>
            <a:endParaRPr lang="en-US" sz="1600" dirty="0">
              <a:solidFill>
                <a:schemeClr val="bg1"/>
              </a:solidFill>
            </a:endParaRPr>
          </a:p>
          <a:p>
            <a:pPr fontAlgn="base"/>
            <a:r>
              <a:rPr lang="en-US" sz="1600" b="1" dirty="0">
                <a:solidFill>
                  <a:schemeClr val="bg1"/>
                </a:solidFill>
              </a:rPr>
              <a:t>Smith</a:t>
            </a:r>
            <a:r>
              <a:rPr lang="en-US" sz="1600" dirty="0">
                <a:solidFill>
                  <a:schemeClr val="bg1"/>
                </a:solidFill>
              </a:rPr>
              <a:t>, </a:t>
            </a:r>
            <a:r>
              <a:rPr lang="en-US" sz="1600" b="1" dirty="0">
                <a:solidFill>
                  <a:schemeClr val="bg1"/>
                </a:solidFill>
              </a:rPr>
              <a:t>Joseph Sr</a:t>
            </a:r>
            <a:r>
              <a:rPr lang="en-US" sz="1600" dirty="0">
                <a:solidFill>
                  <a:schemeClr val="bg1"/>
                </a:solidFill>
              </a:rPr>
              <a:t>. - Details</a:t>
            </a:r>
          </a:p>
          <a:p>
            <a:pPr fontAlgn="base"/>
            <a:r>
              <a:rPr lang="en-US" sz="1600" dirty="0">
                <a:solidFill>
                  <a:schemeClr val="bg1"/>
                </a:solidFill>
              </a:rPr>
              <a:t>josephsmithpapers.org/person/</a:t>
            </a:r>
            <a:r>
              <a:rPr lang="en-US" sz="1600" dirty="0" err="1">
                <a:solidFill>
                  <a:schemeClr val="bg1"/>
                </a:solidFill>
              </a:rPr>
              <a:t>joseph</a:t>
            </a:r>
            <a:r>
              <a:rPr lang="en-US" sz="1600" dirty="0">
                <a:solidFill>
                  <a:schemeClr val="bg1"/>
                </a:solidFill>
              </a:rPr>
              <a:t>-smith-</a:t>
            </a:r>
            <a:r>
              <a:rPr lang="en-US" sz="1600" dirty="0" err="1">
                <a:solidFill>
                  <a:schemeClr val="bg1"/>
                </a:solidFill>
              </a:rPr>
              <a:t>sr</a:t>
            </a:r>
            <a:endParaRPr lang="en-US" sz="1600" dirty="0">
              <a:solidFill>
                <a:schemeClr val="bg1"/>
              </a:solidFill>
            </a:endParaRPr>
          </a:p>
          <a:p>
            <a:pPr fontAlgn="base"/>
            <a:r>
              <a:rPr lang="en-US" sz="1600" dirty="0">
                <a:solidFill>
                  <a:schemeClr val="bg1"/>
                </a:solidFill>
              </a:rPr>
              <a:t>And Richard Lloyd Anderson Joseph Smith, Sr. Dec. 1973 Ensign</a:t>
            </a:r>
          </a:p>
          <a:p>
            <a:pPr fontAlgn="base"/>
            <a:endParaRPr lang="en-US" sz="1600" dirty="0">
              <a:solidFill>
                <a:schemeClr val="bg1"/>
              </a:solidFill>
            </a:endParaRPr>
          </a:p>
          <a:p>
            <a:pPr fontAlgn="base"/>
            <a:r>
              <a:rPr lang="en-US" sz="1600" dirty="0">
                <a:solidFill>
                  <a:schemeClr val="bg1"/>
                </a:solidFill>
              </a:rPr>
              <a:t>Richard Lloyd Anderson Joseph Smith’s Brothers: Nauvoo and After Sept. 1979 Ensign</a:t>
            </a:r>
          </a:p>
          <a:p>
            <a:pPr fontAlgn="base"/>
            <a:endParaRPr lang="en-US" sz="1600" dirty="0">
              <a:solidFill>
                <a:schemeClr val="bg1"/>
              </a:solidFill>
            </a:endParaRPr>
          </a:p>
          <a:p>
            <a:pPr fontAlgn="base"/>
            <a:r>
              <a:rPr lang="en-US" sz="1600" dirty="0">
                <a:solidFill>
                  <a:schemeClr val="bg1"/>
                </a:solidFill>
              </a:rPr>
              <a:t>Emma Hale Smith</a:t>
            </a:r>
          </a:p>
          <a:p>
            <a:pPr fontAlgn="base"/>
            <a:r>
              <a:rPr lang="en-US" sz="1600" dirty="0">
                <a:solidFill>
                  <a:schemeClr val="bg1"/>
                </a:solidFill>
              </a:rPr>
              <a:t>First General President</a:t>
            </a:r>
            <a:br>
              <a:rPr lang="en-US" sz="1600" dirty="0">
                <a:solidFill>
                  <a:schemeClr val="bg1"/>
                </a:solidFill>
              </a:rPr>
            </a:br>
            <a:r>
              <a:rPr lang="en-US" sz="1600" dirty="0">
                <a:solidFill>
                  <a:schemeClr val="bg1"/>
                </a:solidFill>
              </a:rPr>
              <a:t>of the Relief Society</a:t>
            </a:r>
          </a:p>
          <a:p>
            <a:pPr fontAlgn="base"/>
            <a:r>
              <a:rPr lang="en-US" sz="1600" dirty="0">
                <a:solidFill>
                  <a:schemeClr val="bg1"/>
                </a:solidFill>
              </a:rPr>
              <a:t>1842–1844</a:t>
            </a:r>
          </a:p>
          <a:p>
            <a:pPr fontAlgn="base"/>
            <a:endParaRPr lang="en-US" sz="1600" dirty="0">
              <a:solidFill>
                <a:schemeClr val="bg1"/>
              </a:solidFill>
            </a:endParaRPr>
          </a:p>
          <a:p>
            <a:pPr fontAlgn="base"/>
            <a:endParaRPr lang="en-US" sz="1600" dirty="0">
              <a:solidFill>
                <a:schemeClr val="bg1"/>
              </a:solidFill>
            </a:endParaRPr>
          </a:p>
          <a:p>
            <a:pPr fontAlgn="base"/>
            <a:endParaRPr lang="en-US" sz="1600" dirty="0">
              <a:solidFill>
                <a:schemeClr val="bg1"/>
              </a:solidFill>
            </a:endParaRPr>
          </a:p>
          <a:p>
            <a:pPr fontAlgn="base"/>
            <a:endParaRPr lang="en-US" sz="1600" dirty="0">
              <a:solidFill>
                <a:schemeClr val="bg1"/>
              </a:solidFill>
            </a:endParaRPr>
          </a:p>
          <a:p>
            <a:pPr fontAlgn="base"/>
            <a:endParaRPr lang="en-US" sz="1600" dirty="0">
              <a:solidFill>
                <a:schemeClr val="bg1"/>
              </a:solidFill>
            </a:endParaRPr>
          </a:p>
          <a:p>
            <a:endParaRPr lang="en-US" sz="1600" dirty="0">
              <a:solidFill>
                <a:schemeClr val="bg1"/>
              </a:solidFill>
            </a:endParaRPr>
          </a:p>
          <a:p>
            <a:endParaRPr lang="en-US" sz="1600" dirty="0">
              <a:solidFill>
                <a:schemeClr val="bg1"/>
              </a:solidFill>
            </a:endParaRPr>
          </a:p>
          <a:p>
            <a:endParaRPr lang="en-US" sz="1600" dirty="0">
              <a:solidFill>
                <a:schemeClr val="bg1"/>
              </a:solidFill>
            </a:endParaRPr>
          </a:p>
        </p:txBody>
      </p:sp>
      <p:sp>
        <p:nvSpPr>
          <p:cNvPr id="7" name="Rectangle 6"/>
          <p:cNvSpPr/>
          <p:nvPr/>
        </p:nvSpPr>
        <p:spPr>
          <a:xfrm>
            <a:off x="7220607" y="6404585"/>
            <a:ext cx="4572000" cy="369332"/>
          </a:xfrm>
          <a:prstGeom prst="rect">
            <a:avLst/>
          </a:prstGeom>
        </p:spPr>
        <p:txBody>
          <a:bodyPr>
            <a:spAutoFit/>
          </a:bodyPr>
          <a:lstStyle/>
          <a:p>
            <a:pPr algn="r"/>
            <a:r>
              <a:rPr lang="en-US" dirty="0">
                <a:solidFill>
                  <a:schemeClr val="bg1"/>
                </a:solidFill>
              </a:rPr>
              <a:t>Who’s Who and Joseph Smith</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1200" y="1981200"/>
            <a:ext cx="3429000" cy="2308324"/>
          </a:xfrm>
          <a:prstGeom prst="rect">
            <a:avLst/>
          </a:prstGeom>
        </p:spPr>
        <p:txBody>
          <a:bodyPr wrap="square">
            <a:spAutoFit/>
          </a:bodyPr>
          <a:lstStyle/>
          <a:p>
            <a:r>
              <a:rPr lang="en-US" sz="1200" b="1" dirty="0"/>
              <a:t>Touching the Plates: </a:t>
            </a:r>
          </a:p>
          <a:p>
            <a:r>
              <a:rPr lang="en-US" sz="1200" b="1" dirty="0"/>
              <a:t>Katharine’s grandson, Herbert S. Salisbury, remembered his grandmother telling [him]</a:t>
            </a:r>
            <a:r>
              <a:rPr lang="en-US" sz="1200" dirty="0"/>
              <a:t>: “[Katharine] told me that while dusting up the room where the Prophet had his study she saw a package on the table containing the gold plates on which was engraved the story of the Book of Mormon. </a:t>
            </a:r>
            <a:r>
              <a:rPr lang="en-US" sz="1200" b="1" dirty="0"/>
              <a:t>She said she hefted those plates and found them very heavy like gold and also rippled her fingers up the edge of the plates and felt that they were separate metal plates and heard the tinkle of sound that they made."</a:t>
            </a:r>
            <a:endParaRPr lang="en-US" sz="1200" dirty="0"/>
          </a:p>
        </p:txBody>
      </p:sp>
      <p:sp>
        <p:nvSpPr>
          <p:cNvPr id="3" name="Rectangle 2"/>
          <p:cNvSpPr/>
          <p:nvPr/>
        </p:nvSpPr>
        <p:spPr>
          <a:xfrm>
            <a:off x="6096000" y="228600"/>
            <a:ext cx="4572000" cy="2123658"/>
          </a:xfrm>
          <a:prstGeom prst="rect">
            <a:avLst/>
          </a:prstGeom>
        </p:spPr>
        <p:txBody>
          <a:bodyPr>
            <a:spAutoFit/>
          </a:bodyPr>
          <a:lstStyle/>
          <a:p>
            <a:r>
              <a:rPr lang="en-US" sz="1200" b="1" dirty="0"/>
              <a:t>Ina </a:t>
            </a:r>
            <a:r>
              <a:rPr lang="en-US" sz="1200" b="1" dirty="0" err="1"/>
              <a:t>Coolbrith</a:t>
            </a:r>
            <a:r>
              <a:rPr lang="en-US" sz="1200" dirty="0"/>
              <a:t> (1842-1928) was a niece of Joseph Smith, the daughter of Don Carlos Smith. Brought by covered wagon to California as a child, she lived, after 1865, in the San Francisco Bay region. Disassociated with the Church, she became an important literary figure in California, assisting Bret Harte in editing the </a:t>
            </a:r>
            <a:r>
              <a:rPr lang="en-US" sz="1200" i="1" dirty="0"/>
              <a:t>Overland Monthly</a:t>
            </a:r>
            <a:r>
              <a:rPr lang="en-US" sz="1200" dirty="0"/>
              <a:t>, and associating with the literary circle which included Mark Twain, C. W. Stoddard, and Joaquin Miller. Her simple lyric poems, such as "Millennium," were collected in </a:t>
            </a:r>
            <a:r>
              <a:rPr lang="en-US" sz="1200" i="1" dirty="0"/>
              <a:t>A Perfect Day</a:t>
            </a:r>
            <a:r>
              <a:rPr lang="en-US" sz="1200" dirty="0"/>
              <a:t> (1881), </a:t>
            </a:r>
            <a:r>
              <a:rPr lang="en-US" sz="1200" i="1" dirty="0"/>
              <a:t>The Singer of the Sea</a:t>
            </a:r>
            <a:r>
              <a:rPr lang="en-US" sz="1200" dirty="0"/>
              <a:t> (1894), and </a:t>
            </a:r>
            <a:r>
              <a:rPr lang="en-US" sz="1200" i="1" dirty="0"/>
              <a:t>Songs from the Golden Gate</a:t>
            </a:r>
            <a:r>
              <a:rPr lang="en-US" sz="1200" dirty="0"/>
              <a:t> (1895). She was named by the California legislature as the state's first Poet Laureate. </a:t>
            </a:r>
          </a:p>
          <a:p>
            <a:r>
              <a:rPr lang="en-US" sz="1200" dirty="0">
                <a:hlinkClick r:id="rId2"/>
              </a:rPr>
              <a:t>http://mormonlit.lib.byu.edu/lit_author.php?a_id=2627</a:t>
            </a:r>
            <a:endParaRPr lang="en-US" sz="1200" dirty="0"/>
          </a:p>
        </p:txBody>
      </p:sp>
      <p:sp>
        <p:nvSpPr>
          <p:cNvPr id="4" name="Rectangle 3"/>
          <p:cNvSpPr/>
          <p:nvPr/>
        </p:nvSpPr>
        <p:spPr>
          <a:xfrm>
            <a:off x="1676400" y="4267200"/>
            <a:ext cx="4572000" cy="2308324"/>
          </a:xfrm>
          <a:prstGeom prst="rect">
            <a:avLst/>
          </a:prstGeom>
        </p:spPr>
        <p:txBody>
          <a:bodyPr>
            <a:spAutoFit/>
          </a:bodyPr>
          <a:lstStyle/>
          <a:p>
            <a:r>
              <a:rPr lang="en-US" sz="1200" b="1" dirty="0" err="1"/>
              <a:t>Sophronia</a:t>
            </a:r>
            <a:r>
              <a:rPr lang="en-US" sz="1200" b="1" dirty="0"/>
              <a:t> Smith </a:t>
            </a:r>
            <a:r>
              <a:rPr lang="en-US" sz="1200" dirty="0"/>
              <a:t>suffered a serious case of Typhus Fever, which nearly took her life, when she was about nine years of age. Doctors declared the girl could not live, but her parents fell upon their knees beside her bed praying that God would spare their child's life. In faith and determination, her mother picked </a:t>
            </a:r>
            <a:r>
              <a:rPr lang="en-US" sz="1200" dirty="0" err="1"/>
              <a:t>Sophronia</a:t>
            </a:r>
            <a:r>
              <a:rPr lang="en-US" sz="1200" dirty="0"/>
              <a:t> up, wrapped her in a blanket and paced the floor hour after hour, refusing to heed those who told her she was behaving foolishly, that her child was certainly already dead. After a long time, the child sobbed, and began to breathe normally. Only then did her mother sink down in triumphant exhaustion and gratitude.</a:t>
            </a:r>
            <a:r>
              <a:rPr lang="en-US" sz="1200" baseline="30000" dirty="0"/>
              <a:t> </a:t>
            </a:r>
            <a:r>
              <a:rPr lang="en-US" sz="1200" dirty="0"/>
              <a:t>This near death experience may have left </a:t>
            </a:r>
            <a:r>
              <a:rPr lang="en-US" sz="1200" dirty="0" err="1"/>
              <a:t>Sophronia</a:t>
            </a:r>
            <a:r>
              <a:rPr lang="en-US" sz="1200" dirty="0"/>
              <a:t> more sober than others her age—certainly she would never lack faith to be healed in later years.</a:t>
            </a:r>
          </a:p>
        </p:txBody>
      </p:sp>
      <p:sp>
        <p:nvSpPr>
          <p:cNvPr id="5" name="Rectangle 4"/>
          <p:cNvSpPr/>
          <p:nvPr/>
        </p:nvSpPr>
        <p:spPr>
          <a:xfrm>
            <a:off x="6096000" y="2743201"/>
            <a:ext cx="4572000" cy="2462213"/>
          </a:xfrm>
          <a:prstGeom prst="rect">
            <a:avLst/>
          </a:prstGeom>
        </p:spPr>
        <p:txBody>
          <a:bodyPr>
            <a:spAutoFit/>
          </a:bodyPr>
          <a:lstStyle/>
          <a:p>
            <a:r>
              <a:rPr lang="en-US" sz="1100" b="1" dirty="0"/>
              <a:t>Samuel’s wife Mary in Mob crisis:</a:t>
            </a:r>
          </a:p>
          <a:p>
            <a:r>
              <a:rPr lang="en-US" sz="1100" dirty="0"/>
              <a:t>In March 1838, as the Saints were continuing to gather to Missouri, Samuel and Mary settled on a 160-acre tract in Marrowbone, Daviess County. Samuel began again to clear the land. Here Mary gave birth in August 1838 to a son, named Samuel Harrison Bailey Smith. When violence against the Saints escalated, Samuel went to Far West to get a wagon to move his family. While he was gone, a mob carried Mary and her newborn son on a featherbed out into the rain. They put toddlers Susannah and Mary on the bed with them and then burned the house to the ground. Soon after, a neighbor furnished a wagon, horses, and a boy to take them to Far West to find Samuel. After a day and a half in the pouring rain, they met up with Samuel, who was returning home. They went on to Far West, where Samuel’s mother cared for them. Samuel’s gentle wife, Mary, however, never fully recovered</a:t>
            </a:r>
          </a:p>
        </p:txBody>
      </p:sp>
      <p:sp>
        <p:nvSpPr>
          <p:cNvPr id="6" name="TextBox 5"/>
          <p:cNvSpPr txBox="1"/>
          <p:nvPr/>
        </p:nvSpPr>
        <p:spPr>
          <a:xfrm>
            <a:off x="1905000" y="609600"/>
            <a:ext cx="3886200" cy="523220"/>
          </a:xfrm>
          <a:prstGeom prst="rect">
            <a:avLst/>
          </a:prstGeom>
          <a:noFill/>
        </p:spPr>
        <p:txBody>
          <a:bodyPr wrap="square" rtlCol="0">
            <a:spAutoFit/>
          </a:bodyPr>
          <a:lstStyle/>
          <a:p>
            <a:r>
              <a:rPr lang="en-US" sz="2800" dirty="0"/>
              <a:t>Other Interesting Stories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1"/>
            <a:ext cx="9144000" cy="6894195"/>
          </a:xfrm>
          <a:prstGeom prst="rect">
            <a:avLst/>
          </a:prstGeom>
        </p:spPr>
        <p:txBody>
          <a:bodyPr wrap="square">
            <a:spAutoFit/>
          </a:bodyPr>
          <a:lstStyle/>
          <a:p>
            <a:pPr fontAlgn="base"/>
            <a:r>
              <a:rPr lang="en-US" sz="1400" b="1" dirty="0"/>
              <a:t>Family of Joseph Smith Sr. and Lucy Mack Smith: The First Family of the Restoration Dec. 2005 Ensign</a:t>
            </a:r>
          </a:p>
          <a:p>
            <a:pPr fontAlgn="base"/>
            <a:endParaRPr lang="en-US" sz="1200" dirty="0"/>
          </a:p>
          <a:p>
            <a:pPr fontAlgn="base"/>
            <a:r>
              <a:rPr lang="en-US" sz="1200" b="1" dirty="0"/>
              <a:t>Joseph SMITH Sr.</a:t>
            </a:r>
            <a:r>
              <a:rPr lang="en-US" sz="1200" dirty="0"/>
              <a:t> was born July 12, 1771, in Topsfield, Massachusetts. He married </a:t>
            </a:r>
            <a:r>
              <a:rPr lang="en-US" sz="1200" b="1" dirty="0"/>
              <a:t>Lucy MACK</a:t>
            </a:r>
            <a:r>
              <a:rPr lang="en-US" sz="1200" dirty="0"/>
              <a:t> on January 24, 1796, in </a:t>
            </a:r>
            <a:r>
              <a:rPr lang="en-US" sz="1200" dirty="0" err="1"/>
              <a:t>Tunbridge</a:t>
            </a:r>
            <a:r>
              <a:rPr lang="en-US" sz="1200" dirty="0"/>
              <a:t>, Vermont. Lucy was born July 8, 1775, in </a:t>
            </a:r>
            <a:r>
              <a:rPr lang="en-US" sz="1200" dirty="0" err="1"/>
              <a:t>Gilsum</a:t>
            </a:r>
            <a:r>
              <a:rPr lang="en-US" sz="1200" dirty="0"/>
              <a:t>, New Hampshire. They were the parents of 11 children, listed here in order of birth. Joseph Sr. died September 14, 1840, in Nauvoo, Illinois. Lucy died May 8, 1856, in Nauvoo, Illinois.</a:t>
            </a:r>
          </a:p>
          <a:p>
            <a:pPr fontAlgn="base"/>
            <a:r>
              <a:rPr lang="en-US" sz="1200" baseline="30000" dirty="0">
                <a:hlinkClick r:id="rId2"/>
              </a:rPr>
              <a:t>*</a:t>
            </a:r>
            <a:r>
              <a:rPr lang="en-US" sz="1200" baseline="30000" dirty="0"/>
              <a:t> </a:t>
            </a:r>
            <a:r>
              <a:rPr lang="en-US" sz="1200" b="1" dirty="0"/>
              <a:t>Infant son SMITH</a:t>
            </a:r>
            <a:r>
              <a:rPr lang="en-US" sz="1200" dirty="0"/>
              <a:t> was born and died in 1797, </a:t>
            </a:r>
            <a:r>
              <a:rPr lang="en-US" sz="1200" dirty="0" err="1"/>
              <a:t>Tunbridge</a:t>
            </a:r>
            <a:r>
              <a:rPr lang="en-US" sz="1200" dirty="0"/>
              <a:t>, Vermont.</a:t>
            </a:r>
          </a:p>
          <a:p>
            <a:pPr fontAlgn="base"/>
            <a:r>
              <a:rPr lang="en-US" sz="1200" b="1" dirty="0"/>
              <a:t>Alvin SMITH</a:t>
            </a:r>
            <a:r>
              <a:rPr lang="en-US" sz="1200" dirty="0"/>
              <a:t> was born February 11, 1798, in </a:t>
            </a:r>
            <a:r>
              <a:rPr lang="en-US" sz="1200" dirty="0" err="1"/>
              <a:t>Tunbridge</a:t>
            </a:r>
            <a:r>
              <a:rPr lang="en-US" sz="1200" dirty="0"/>
              <a:t>, Vermont, and died November 19, 1823, in Manchester Township, New York, at the age of 25.</a:t>
            </a:r>
          </a:p>
          <a:p>
            <a:pPr fontAlgn="base"/>
            <a:r>
              <a:rPr lang="en-US" sz="1200" b="1" dirty="0"/>
              <a:t>Hyrum SMITH</a:t>
            </a:r>
            <a:r>
              <a:rPr lang="en-US" sz="1200" dirty="0"/>
              <a:t> was born February 9, 1800, in </a:t>
            </a:r>
            <a:r>
              <a:rPr lang="en-US" sz="1200" dirty="0" err="1"/>
              <a:t>Tunbridge</a:t>
            </a:r>
            <a:r>
              <a:rPr lang="en-US" sz="1200" dirty="0"/>
              <a:t>, Vermont. He married </a:t>
            </a:r>
            <a:r>
              <a:rPr lang="en-US" sz="1200" b="1" dirty="0" err="1"/>
              <a:t>Jerusha</a:t>
            </a:r>
            <a:r>
              <a:rPr lang="en-US" sz="1200" b="1" dirty="0"/>
              <a:t> BARDEN</a:t>
            </a:r>
            <a:r>
              <a:rPr lang="en-US" sz="1200" dirty="0"/>
              <a:t> on November 2, 1826, in Manchester Township, New York. They had six children. After </a:t>
            </a:r>
            <a:r>
              <a:rPr lang="en-US" sz="1200" dirty="0" err="1"/>
              <a:t>Jerusha’s</a:t>
            </a:r>
            <a:r>
              <a:rPr lang="en-US" sz="1200" dirty="0"/>
              <a:t> death, Hyrum married </a:t>
            </a:r>
            <a:r>
              <a:rPr lang="en-US" sz="1200" b="1" dirty="0"/>
              <a:t>Mary FIELDING</a:t>
            </a:r>
            <a:r>
              <a:rPr lang="en-US" sz="1200" dirty="0"/>
              <a:t> on December 24, 1837, in Kirtland, Ohio. They had two children. Hyrum was martyred June 27, 1844, in Carthage, Illinois. He has 13,583 known descendants.</a:t>
            </a:r>
            <a:r>
              <a:rPr lang="en-US" sz="1200" baseline="30000" dirty="0"/>
              <a:t> </a:t>
            </a:r>
            <a:r>
              <a:rPr lang="en-US" sz="1200" baseline="30000" dirty="0">
                <a:hlinkClick r:id="rId2"/>
              </a:rPr>
              <a:t>**</a:t>
            </a:r>
            <a:endParaRPr lang="en-US" sz="1200" dirty="0"/>
          </a:p>
          <a:p>
            <a:pPr fontAlgn="base"/>
            <a:r>
              <a:rPr lang="en-US" sz="1200" b="1" dirty="0" err="1"/>
              <a:t>Sophronia</a:t>
            </a:r>
            <a:r>
              <a:rPr lang="en-US" sz="1200" b="1" dirty="0"/>
              <a:t> SMITH</a:t>
            </a:r>
            <a:r>
              <a:rPr lang="en-US" sz="1200" dirty="0"/>
              <a:t> was born May 17, 1803, in </a:t>
            </a:r>
            <a:r>
              <a:rPr lang="en-US" sz="1200" dirty="0" err="1"/>
              <a:t>Tunbridge</a:t>
            </a:r>
            <a:r>
              <a:rPr lang="en-US" sz="1200" dirty="0"/>
              <a:t>, Vermont. She married </a:t>
            </a:r>
            <a:r>
              <a:rPr lang="en-US" sz="1200" b="1" dirty="0"/>
              <a:t>Calvin W. STODDARD</a:t>
            </a:r>
            <a:r>
              <a:rPr lang="en-US" sz="1200" dirty="0"/>
              <a:t> on December 2, 1827, in Palmyra, New York. They had two children. After Calvin’s death, </a:t>
            </a:r>
            <a:r>
              <a:rPr lang="en-US" sz="1200" dirty="0" err="1"/>
              <a:t>Sophronia</a:t>
            </a:r>
            <a:r>
              <a:rPr lang="en-US" sz="1200" dirty="0"/>
              <a:t> </a:t>
            </a:r>
            <a:r>
              <a:rPr lang="en-US" sz="1200" dirty="0" err="1"/>
              <a:t>married</a:t>
            </a:r>
            <a:r>
              <a:rPr lang="en-US" sz="1200" b="1" dirty="0" err="1"/>
              <a:t>William</a:t>
            </a:r>
            <a:r>
              <a:rPr lang="en-US" sz="1200" b="1" dirty="0"/>
              <a:t> </a:t>
            </a:r>
            <a:r>
              <a:rPr lang="en-US" sz="1200" b="1" baseline="30000" dirty="0">
                <a:hlinkClick r:id="rId2"/>
              </a:rPr>
              <a:t>*</a:t>
            </a:r>
            <a:r>
              <a:rPr lang="en-US" sz="1200" b="1" baseline="30000" dirty="0"/>
              <a:t> </a:t>
            </a:r>
            <a:r>
              <a:rPr lang="en-US" sz="1200" b="1" dirty="0" err="1"/>
              <a:t>McCLEARY</a:t>
            </a:r>
            <a:r>
              <a:rPr lang="en-US" sz="1200" dirty="0"/>
              <a:t> on February 11, 1838, in Kirtland, Ohio. No children. She died October 28, 1876, in Colchester, Illinois. </a:t>
            </a:r>
            <a:r>
              <a:rPr lang="en-US" sz="1200" dirty="0" err="1"/>
              <a:t>Sophronia</a:t>
            </a:r>
            <a:r>
              <a:rPr lang="en-US" sz="1200" dirty="0"/>
              <a:t> has five known descendants.</a:t>
            </a:r>
            <a:r>
              <a:rPr lang="en-US" sz="1200" baseline="30000" dirty="0"/>
              <a:t> </a:t>
            </a:r>
            <a:r>
              <a:rPr lang="en-US" sz="1200" baseline="30000" dirty="0">
                <a:hlinkClick r:id="rId2"/>
              </a:rPr>
              <a:t>**</a:t>
            </a:r>
            <a:endParaRPr lang="en-US" sz="1200" dirty="0"/>
          </a:p>
          <a:p>
            <a:pPr fontAlgn="base"/>
            <a:r>
              <a:rPr lang="en-US" sz="1200" b="1" dirty="0"/>
              <a:t>Joseph SMITH Jr.</a:t>
            </a:r>
            <a:r>
              <a:rPr lang="en-US" sz="1200" dirty="0"/>
              <a:t> was born December 23, 1805, in Sharon, Vermont. He married </a:t>
            </a:r>
            <a:r>
              <a:rPr lang="en-US" sz="1200" b="1" dirty="0"/>
              <a:t>Emma HALE</a:t>
            </a:r>
            <a:r>
              <a:rPr lang="en-US" sz="1200" dirty="0"/>
              <a:t> on January 18, 1827, in South Bainbridge, New York. They had 11 children. The Prophet Joseph was martyred June 27, 1844, in Carthage, Illinois. He has 1,112 known descendants.</a:t>
            </a:r>
            <a:r>
              <a:rPr lang="en-US" sz="1200" baseline="30000" dirty="0"/>
              <a:t> </a:t>
            </a:r>
            <a:r>
              <a:rPr lang="en-US" sz="1200" baseline="30000" dirty="0">
                <a:hlinkClick r:id="rId2"/>
              </a:rPr>
              <a:t>**</a:t>
            </a:r>
            <a:endParaRPr lang="en-US" sz="1200" dirty="0"/>
          </a:p>
          <a:p>
            <a:pPr fontAlgn="base"/>
            <a:r>
              <a:rPr lang="en-US" sz="1200" b="1" dirty="0"/>
              <a:t>Samuel Harrison SMITH</a:t>
            </a:r>
            <a:r>
              <a:rPr lang="en-US" sz="1200" dirty="0"/>
              <a:t> was born March 13, 1808, in </a:t>
            </a:r>
            <a:r>
              <a:rPr lang="en-US" sz="1200" dirty="0" err="1"/>
              <a:t>Tunbridge</a:t>
            </a:r>
            <a:r>
              <a:rPr lang="en-US" sz="1200" dirty="0"/>
              <a:t>, Vermont. He married </a:t>
            </a:r>
            <a:r>
              <a:rPr lang="en-US" sz="1200" b="1" dirty="0"/>
              <a:t>Mary BAILEY</a:t>
            </a:r>
            <a:r>
              <a:rPr lang="en-US" sz="1200" dirty="0"/>
              <a:t> on August 13, 1834, in Kirtland, Ohio. They had six children. After Mary’s death, Samuel married </a:t>
            </a:r>
            <a:r>
              <a:rPr lang="en-US" sz="1200" b="1" dirty="0" err="1"/>
              <a:t>Levira</a:t>
            </a:r>
            <a:r>
              <a:rPr lang="en-US" sz="1200" b="1" dirty="0"/>
              <a:t> </a:t>
            </a:r>
            <a:r>
              <a:rPr lang="en-US" sz="1200" b="1" dirty="0" err="1"/>
              <a:t>CLARK</a:t>
            </a:r>
            <a:r>
              <a:rPr lang="en-US" sz="1200" dirty="0" err="1"/>
              <a:t>on</a:t>
            </a:r>
            <a:r>
              <a:rPr lang="en-US" sz="1200" dirty="0"/>
              <a:t> April 29, 1841, in Nauvoo, Illinois. They had three children. Sometimes called the third martyr, Samuel died July 30, 1844, in Nauvoo, Illinois, of injuries sustained while riding from Nauvoo to Carthage to aid his brothers. He has 460 known descendants.</a:t>
            </a:r>
            <a:r>
              <a:rPr lang="en-US" sz="1200" baseline="30000" dirty="0"/>
              <a:t> </a:t>
            </a:r>
            <a:r>
              <a:rPr lang="en-US" sz="1200" baseline="30000" dirty="0">
                <a:hlinkClick r:id="rId2"/>
              </a:rPr>
              <a:t>**</a:t>
            </a:r>
            <a:endParaRPr lang="en-US" sz="1200" dirty="0"/>
          </a:p>
          <a:p>
            <a:pPr fontAlgn="base"/>
            <a:r>
              <a:rPr lang="en-US" sz="1200" b="1" dirty="0"/>
              <a:t>Ephraim SMITH</a:t>
            </a:r>
            <a:r>
              <a:rPr lang="en-US" sz="1200" dirty="0"/>
              <a:t> was born and died March 13, 1810, in Royalton, Vermont.</a:t>
            </a:r>
          </a:p>
          <a:p>
            <a:pPr fontAlgn="base"/>
            <a:r>
              <a:rPr lang="en-US" sz="1200" b="1" dirty="0"/>
              <a:t>William B. SMITH</a:t>
            </a:r>
            <a:r>
              <a:rPr lang="en-US" sz="1200" dirty="0"/>
              <a:t> was born March 13, 1811, in Royalton, Vermont. He married </a:t>
            </a:r>
            <a:r>
              <a:rPr lang="en-US" sz="1200" b="1" dirty="0"/>
              <a:t>Caroline A. GRANT</a:t>
            </a:r>
            <a:r>
              <a:rPr lang="en-US" sz="1200" dirty="0"/>
              <a:t> on February 14, 1833, in Kirtland, Ohio. They had two children. After Caroline’s death, he married </a:t>
            </a:r>
            <a:r>
              <a:rPr lang="en-US" sz="1200" b="1" dirty="0"/>
              <a:t>Roxie R. GRANT</a:t>
            </a:r>
            <a:r>
              <a:rPr lang="en-US" sz="1200" dirty="0"/>
              <a:t> on May 19, 1847, in Knox, Illinois. They had two children. After they divorced, William married </a:t>
            </a:r>
            <a:r>
              <a:rPr lang="en-US" sz="1200" b="1" dirty="0"/>
              <a:t>Eliza E. SANBORN</a:t>
            </a:r>
            <a:r>
              <a:rPr lang="en-US" sz="1200" dirty="0"/>
              <a:t> on November 12, 1857, in Kirtland, Ohio. They had three children. After Eliza’s death, William married Rosella GOYETTE on December 21, 1889, in Clinton, Iowa. No children. William died on November 13, 1893, in </a:t>
            </a:r>
            <a:r>
              <a:rPr lang="en-US" sz="1200" dirty="0" err="1"/>
              <a:t>Osterdock</a:t>
            </a:r>
            <a:r>
              <a:rPr lang="en-US" sz="1200" dirty="0"/>
              <a:t>, Iowa. He has 234 known descendants.</a:t>
            </a:r>
            <a:r>
              <a:rPr lang="en-US" sz="1200" baseline="30000" dirty="0"/>
              <a:t> </a:t>
            </a:r>
            <a:r>
              <a:rPr lang="en-US" sz="1200" baseline="30000" dirty="0">
                <a:hlinkClick r:id="rId2"/>
              </a:rPr>
              <a:t>**</a:t>
            </a:r>
            <a:endParaRPr lang="en-US" sz="1200" dirty="0"/>
          </a:p>
          <a:p>
            <a:pPr fontAlgn="base"/>
            <a:r>
              <a:rPr lang="en-US" sz="1200" baseline="30000" dirty="0">
                <a:hlinkClick r:id="rId2"/>
              </a:rPr>
              <a:t>*</a:t>
            </a:r>
            <a:r>
              <a:rPr lang="en-US" sz="1200" baseline="30000" dirty="0"/>
              <a:t> </a:t>
            </a:r>
            <a:r>
              <a:rPr lang="en-US" sz="1200" b="1" dirty="0"/>
              <a:t>Katharine SMITH</a:t>
            </a:r>
            <a:r>
              <a:rPr lang="en-US" sz="1200" dirty="0"/>
              <a:t> was born July 28, 1813, in Lebanon, New Hampshire. She married </a:t>
            </a:r>
            <a:r>
              <a:rPr lang="en-US" sz="1200" b="1" dirty="0"/>
              <a:t>Wilkins J. SALISBURY</a:t>
            </a:r>
            <a:r>
              <a:rPr lang="en-US" sz="1200" dirty="0"/>
              <a:t> on January 8, 1831, in Kirtland, Ohio. They had eight children. After his death, she married </a:t>
            </a:r>
            <a:r>
              <a:rPr lang="en-US" sz="1200" b="1" dirty="0"/>
              <a:t>Joseph </a:t>
            </a:r>
            <a:r>
              <a:rPr lang="en-US" sz="1200" b="1" dirty="0" err="1"/>
              <a:t>YOUNGER</a:t>
            </a:r>
            <a:r>
              <a:rPr lang="en-US" sz="1200" dirty="0" err="1"/>
              <a:t>in</a:t>
            </a:r>
            <a:r>
              <a:rPr lang="en-US" sz="1200" dirty="0"/>
              <a:t> Illinois. Soon afterward, they divorced. No children. She died February 1, 1900, in Fountain Green, Illinois. Katharine has 92 known descendants.</a:t>
            </a:r>
            <a:r>
              <a:rPr lang="en-US" sz="1200" baseline="30000" dirty="0"/>
              <a:t> </a:t>
            </a:r>
            <a:r>
              <a:rPr lang="en-US" sz="1200" baseline="30000" dirty="0">
                <a:hlinkClick r:id="rId2"/>
              </a:rPr>
              <a:t>**</a:t>
            </a:r>
            <a:endParaRPr lang="en-US" sz="1200" dirty="0"/>
          </a:p>
          <a:p>
            <a:pPr fontAlgn="base"/>
            <a:r>
              <a:rPr lang="en-US" sz="1200" b="1" dirty="0"/>
              <a:t>Don Carlos SMITH</a:t>
            </a:r>
            <a:r>
              <a:rPr lang="en-US" sz="1200" dirty="0"/>
              <a:t> was born March 25, 1816, in Norwich, Vermont. He married </a:t>
            </a:r>
            <a:r>
              <a:rPr lang="en-US" sz="1200" b="1" dirty="0"/>
              <a:t>Agnes </a:t>
            </a:r>
            <a:r>
              <a:rPr lang="en-US" sz="1200" b="1" dirty="0" err="1"/>
              <a:t>Moultin</a:t>
            </a:r>
            <a:r>
              <a:rPr lang="en-US" sz="1200" b="1" dirty="0"/>
              <a:t> COOLBRITH</a:t>
            </a:r>
            <a:r>
              <a:rPr lang="en-US" sz="1200" dirty="0"/>
              <a:t> on July 30, 1835, in Kirtland, Ohio. They had three children. He died August 7, 1841, in Nauvoo, Illinois. Don Carlos has six known descendants.</a:t>
            </a:r>
            <a:r>
              <a:rPr lang="en-US" sz="1200" baseline="30000" dirty="0"/>
              <a:t> </a:t>
            </a:r>
            <a:r>
              <a:rPr lang="en-US" sz="1200" baseline="30000" dirty="0">
                <a:hlinkClick r:id="rId2"/>
              </a:rPr>
              <a:t>**</a:t>
            </a:r>
            <a:endParaRPr lang="en-US" sz="1200" dirty="0"/>
          </a:p>
          <a:p>
            <a:pPr fontAlgn="base"/>
            <a:r>
              <a:rPr lang="en-US" sz="1200" b="1" dirty="0"/>
              <a:t>Lucy SMITH</a:t>
            </a:r>
            <a:r>
              <a:rPr lang="en-US" sz="1200" dirty="0"/>
              <a:t> was born July 18, 1821, in Manchester Township, New York. She married </a:t>
            </a:r>
            <a:r>
              <a:rPr lang="en-US" sz="1200" b="1" dirty="0"/>
              <a:t>Arthur MILLIKIN</a:t>
            </a:r>
            <a:r>
              <a:rPr lang="en-US" sz="1200" dirty="0"/>
              <a:t> on June 4, 1840, in Nauvoo, Illinois. They had nine children. She died December 9, 1882, in Colchester, Illinois. Lucy has 92 known descendants.</a:t>
            </a:r>
            <a:r>
              <a:rPr lang="en-US" sz="1200" baseline="30000" dirty="0"/>
              <a:t> </a:t>
            </a:r>
            <a:r>
              <a:rPr lang="en-US" sz="1200" baseline="30000" dirty="0">
                <a:hlinkClick r:id="rId2"/>
              </a:rPr>
              <a:t>**</a:t>
            </a:r>
            <a:endParaRPr lang="en-US" sz="1200" baseline="30000" dirty="0"/>
          </a:p>
          <a:p>
            <a:pPr fontAlgn="base"/>
            <a:endParaRPr lang="en-US" sz="1200" baseline="30000" dirty="0"/>
          </a:p>
          <a:p>
            <a:pPr fontAlgn="base"/>
            <a:r>
              <a:rPr lang="en-US" sz="1200" dirty="0">
                <a:hlinkClick r:id="rId2"/>
              </a:rPr>
              <a:t>https://www.lds.org/ensign/2005/12/family-of-joseph-smith-sr-and-lucy-mack-smith-the-first-family-of-the-restoration?lang=eng</a:t>
            </a:r>
            <a:endParaRPr lang="en-US" sz="1200" dirty="0"/>
          </a:p>
          <a:p>
            <a:pPr fontAlgn="base"/>
            <a:endParaRPr lang="en-US" sz="1200" dirty="0"/>
          </a:p>
          <a:p>
            <a:pPr fontAlgn="base"/>
            <a:endParaRPr lang="en-US" sz="1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893DD72-CB92-4117-B170-3AFF22D496CF}"/>
              </a:ext>
            </a:extLst>
          </p:cNvPr>
          <p:cNvSpPr/>
          <p:nvPr/>
        </p:nvSpPr>
        <p:spPr>
          <a:xfrm>
            <a:off x="0" y="0"/>
            <a:ext cx="12192000" cy="6858000"/>
          </a:xfrm>
          <a:prstGeom prst="rect">
            <a:avLst/>
          </a:prstGeom>
          <a:gradFill flip="none" rotWithShape="1">
            <a:gsLst>
              <a:gs pos="100000">
                <a:schemeClr val="accent1">
                  <a:lumMod val="75000"/>
                </a:schemeClr>
              </a:gs>
              <a:gs pos="7000">
                <a:schemeClr val="tx2">
                  <a:lumMod val="75000"/>
                </a:schemeClr>
              </a:gs>
              <a:gs pos="100000">
                <a:schemeClr val="accent1">
                  <a:lumMod val="30000"/>
                  <a:lumOff val="70000"/>
                </a:schemeClr>
              </a:gs>
            </a:gsLst>
            <a:path path="shap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4000" y="0"/>
            <a:ext cx="9144000" cy="523220"/>
          </a:xfrm>
          <a:prstGeom prst="rect">
            <a:avLst/>
          </a:prstGeom>
          <a:noFill/>
        </p:spPr>
        <p:txBody>
          <a:bodyPr wrap="square" rtlCol="0">
            <a:spAutoFit/>
          </a:bodyPr>
          <a:lstStyle/>
          <a:p>
            <a:pPr algn="ctr"/>
            <a:r>
              <a:rPr lang="en-US" sz="2800" dirty="0">
                <a:solidFill>
                  <a:schemeClr val="bg1"/>
                </a:solidFill>
              </a:rPr>
              <a:t>Joseph Smith Sr.</a:t>
            </a:r>
          </a:p>
        </p:txBody>
      </p:sp>
      <p:sp>
        <p:nvSpPr>
          <p:cNvPr id="6" name="TextBox 5"/>
          <p:cNvSpPr txBox="1"/>
          <p:nvPr/>
        </p:nvSpPr>
        <p:spPr>
          <a:xfrm>
            <a:off x="302303" y="812899"/>
            <a:ext cx="8257081" cy="5755422"/>
          </a:xfrm>
          <a:prstGeom prst="rect">
            <a:avLst/>
          </a:prstGeom>
          <a:noFill/>
        </p:spPr>
        <p:txBody>
          <a:bodyPr wrap="square" rtlCol="0">
            <a:spAutoFit/>
          </a:bodyPr>
          <a:lstStyle/>
          <a:p>
            <a:r>
              <a:rPr lang="en-US" sz="1600" dirty="0">
                <a:solidFill>
                  <a:schemeClr val="bg1"/>
                </a:solidFill>
              </a:rPr>
              <a:t>He was born on July 12, 1771 in Essex County, Massachusetts.</a:t>
            </a:r>
          </a:p>
          <a:p>
            <a:endParaRPr lang="en-US" sz="1600" dirty="0">
              <a:solidFill>
                <a:schemeClr val="bg1"/>
              </a:solidFill>
            </a:endParaRPr>
          </a:p>
          <a:p>
            <a:r>
              <a:rPr lang="en-US" sz="1600" dirty="0">
                <a:solidFill>
                  <a:schemeClr val="bg1"/>
                </a:solidFill>
              </a:rPr>
              <a:t>He was a farmer and teacher, and father of Joseph Smith Jr. </a:t>
            </a:r>
          </a:p>
          <a:p>
            <a:endParaRPr lang="en-US" sz="1600" dirty="0">
              <a:solidFill>
                <a:schemeClr val="bg1"/>
              </a:solidFill>
            </a:endParaRPr>
          </a:p>
          <a:p>
            <a:r>
              <a:rPr lang="en-US" sz="1600" dirty="0">
                <a:solidFill>
                  <a:schemeClr val="bg1"/>
                </a:solidFill>
              </a:rPr>
              <a:t>He relocated from Vermont and New Hampshire and found that prosperity was elusive</a:t>
            </a:r>
          </a:p>
          <a:p>
            <a:endParaRPr lang="en-US" sz="1600" dirty="0">
              <a:solidFill>
                <a:schemeClr val="bg1"/>
              </a:solidFill>
            </a:endParaRPr>
          </a:p>
          <a:p>
            <a:r>
              <a:rPr lang="en-US" sz="1600" dirty="0">
                <a:solidFill>
                  <a:schemeClr val="bg1"/>
                </a:solidFill>
              </a:rPr>
              <a:t>In 1816 the family moved to Palmyra, New York</a:t>
            </a:r>
          </a:p>
          <a:p>
            <a:endParaRPr lang="en-US" sz="1600" dirty="0">
              <a:solidFill>
                <a:schemeClr val="bg1"/>
              </a:solidFill>
            </a:endParaRPr>
          </a:p>
          <a:p>
            <a:r>
              <a:rPr lang="en-US" sz="1600" dirty="0">
                <a:solidFill>
                  <a:schemeClr val="bg1"/>
                </a:solidFill>
              </a:rPr>
              <a:t>He had faith in the reports of his son, Joseph Smith about the Restoration and supported him</a:t>
            </a:r>
          </a:p>
          <a:p>
            <a:endParaRPr lang="en-US" sz="1600" dirty="0">
              <a:solidFill>
                <a:schemeClr val="bg1"/>
              </a:solidFill>
            </a:endParaRPr>
          </a:p>
          <a:p>
            <a:r>
              <a:rPr lang="en-US" sz="1600" dirty="0">
                <a:solidFill>
                  <a:schemeClr val="bg1"/>
                </a:solidFill>
              </a:rPr>
              <a:t>He was one of the 8 witnesses of the Book of Mormon</a:t>
            </a:r>
          </a:p>
          <a:p>
            <a:endParaRPr lang="en-US" sz="1600" dirty="0">
              <a:solidFill>
                <a:schemeClr val="bg1"/>
              </a:solidFill>
            </a:endParaRPr>
          </a:p>
          <a:p>
            <a:r>
              <a:rPr lang="en-US" sz="1600" dirty="0">
                <a:solidFill>
                  <a:schemeClr val="bg1"/>
                </a:solidFill>
              </a:rPr>
              <a:t>He was baptized on April 6, 1830, the day the Church was organized</a:t>
            </a:r>
          </a:p>
          <a:p>
            <a:endParaRPr lang="en-US" sz="1600" dirty="0">
              <a:solidFill>
                <a:schemeClr val="bg1"/>
              </a:solidFill>
            </a:endParaRPr>
          </a:p>
          <a:p>
            <a:r>
              <a:rPr lang="en-US" sz="1600" dirty="0">
                <a:solidFill>
                  <a:schemeClr val="bg1"/>
                </a:solidFill>
              </a:rPr>
              <a:t>He was ordained the 1</a:t>
            </a:r>
            <a:r>
              <a:rPr lang="en-US" sz="1600" baseline="30000" dirty="0">
                <a:solidFill>
                  <a:schemeClr val="bg1"/>
                </a:solidFill>
              </a:rPr>
              <a:t>st</a:t>
            </a:r>
            <a:r>
              <a:rPr lang="en-US" sz="1600" dirty="0">
                <a:solidFill>
                  <a:schemeClr val="bg1"/>
                </a:solidFill>
              </a:rPr>
              <a:t> Patriarch of the Church in this new dispensation</a:t>
            </a:r>
          </a:p>
          <a:p>
            <a:endParaRPr lang="en-US" sz="1600" dirty="0">
              <a:solidFill>
                <a:schemeClr val="bg1"/>
              </a:solidFill>
            </a:endParaRPr>
          </a:p>
          <a:p>
            <a:r>
              <a:rPr lang="en-US" sz="1600" dirty="0">
                <a:solidFill>
                  <a:schemeClr val="bg1"/>
                </a:solidFill>
              </a:rPr>
              <a:t>He was also a member of the 1</a:t>
            </a:r>
            <a:r>
              <a:rPr lang="en-US" sz="1600" baseline="30000" dirty="0">
                <a:solidFill>
                  <a:schemeClr val="bg1"/>
                </a:solidFill>
              </a:rPr>
              <a:t>st</a:t>
            </a:r>
            <a:r>
              <a:rPr lang="en-US" sz="1600" dirty="0">
                <a:solidFill>
                  <a:schemeClr val="bg1"/>
                </a:solidFill>
              </a:rPr>
              <a:t> high council organized in Kirtland on Feb. 17, 1834</a:t>
            </a:r>
          </a:p>
          <a:p>
            <a:endParaRPr lang="en-US" sz="1600" dirty="0">
              <a:solidFill>
                <a:schemeClr val="bg1"/>
              </a:solidFill>
            </a:endParaRPr>
          </a:p>
          <a:p>
            <a:r>
              <a:rPr lang="en-US" sz="1600" dirty="0">
                <a:solidFill>
                  <a:schemeClr val="bg1"/>
                </a:solidFill>
              </a:rPr>
              <a:t>He served an extended mission in the eastern stated</a:t>
            </a:r>
          </a:p>
          <a:p>
            <a:endParaRPr lang="en-US" sz="1600" dirty="0">
              <a:solidFill>
                <a:schemeClr val="bg1"/>
              </a:solidFill>
            </a:endParaRPr>
          </a:p>
          <a:p>
            <a:r>
              <a:rPr lang="en-US" sz="1600" dirty="0">
                <a:solidFill>
                  <a:schemeClr val="bg1"/>
                </a:solidFill>
              </a:rPr>
              <a:t>He died in Nauvoo from ill health on Sept. 14, 1840</a:t>
            </a:r>
          </a:p>
          <a:p>
            <a:endParaRPr lang="en-US" sz="1600" dirty="0">
              <a:solidFill>
                <a:schemeClr val="bg1"/>
              </a:solidFill>
            </a:endParaRPr>
          </a:p>
          <a:p>
            <a:r>
              <a:rPr lang="en-US" sz="1600" dirty="0">
                <a:solidFill>
                  <a:schemeClr val="bg1"/>
                </a:solidFill>
              </a:rPr>
              <a:t>He inherited a place with Abraham at his right hand (D&amp;C 124:19)</a:t>
            </a:r>
          </a:p>
        </p:txBody>
      </p:sp>
      <p:pic>
        <p:nvPicPr>
          <p:cNvPr id="8" name="Picture 10" descr="http://rsc.byu.edu/sites/default/files/image001_22.gif"/>
          <p:cNvPicPr>
            <a:picLocks noChangeAspect="1" noChangeArrowheads="1"/>
          </p:cNvPicPr>
          <p:nvPr/>
        </p:nvPicPr>
        <p:blipFill>
          <a:blip r:embed="rId2" cstate="print"/>
          <a:srcRect/>
          <a:stretch>
            <a:fillRect/>
          </a:stretch>
        </p:blipFill>
        <p:spPr bwMode="auto">
          <a:xfrm>
            <a:off x="8559384" y="1668973"/>
            <a:ext cx="2749497" cy="3362792"/>
          </a:xfrm>
          <a:prstGeom prst="rect">
            <a:avLst/>
          </a:prstGeom>
          <a:noFill/>
        </p:spPr>
      </p:pic>
      <p:sp>
        <p:nvSpPr>
          <p:cNvPr id="7" name="Rectangle 6"/>
          <p:cNvSpPr/>
          <p:nvPr/>
        </p:nvSpPr>
        <p:spPr>
          <a:xfrm>
            <a:off x="6096000" y="6488669"/>
            <a:ext cx="4572000" cy="276999"/>
          </a:xfrm>
          <a:prstGeom prst="rect">
            <a:avLst/>
          </a:prstGeom>
        </p:spPr>
        <p:txBody>
          <a:bodyPr>
            <a:spAutoFit/>
          </a:bodyPr>
          <a:lstStyle/>
          <a:p>
            <a:pPr algn="r"/>
            <a:r>
              <a:rPr lang="en-US" sz="1200" dirty="0">
                <a:solidFill>
                  <a:schemeClr val="bg1"/>
                </a:solidFill>
              </a:rPr>
              <a:t>Who’s Who</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38B85FB-D370-4304-8BD1-5EDFB9611BD3}"/>
              </a:ext>
            </a:extLst>
          </p:cNvPr>
          <p:cNvSpPr/>
          <p:nvPr/>
        </p:nvSpPr>
        <p:spPr>
          <a:xfrm>
            <a:off x="0" y="0"/>
            <a:ext cx="12192000" cy="6858000"/>
          </a:xfrm>
          <a:prstGeom prst="rect">
            <a:avLst/>
          </a:prstGeom>
          <a:gradFill flip="none" rotWithShape="1">
            <a:gsLst>
              <a:gs pos="100000">
                <a:schemeClr val="accent1">
                  <a:lumMod val="75000"/>
                </a:schemeClr>
              </a:gs>
              <a:gs pos="7000">
                <a:schemeClr val="tx2">
                  <a:lumMod val="75000"/>
                </a:schemeClr>
              </a:gs>
              <a:gs pos="100000">
                <a:schemeClr val="accent1">
                  <a:lumMod val="30000"/>
                  <a:lumOff val="70000"/>
                </a:schemeClr>
              </a:gs>
            </a:gsLst>
            <a:path path="shap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4000" y="0"/>
            <a:ext cx="9144000" cy="523220"/>
          </a:xfrm>
          <a:prstGeom prst="rect">
            <a:avLst/>
          </a:prstGeom>
          <a:noFill/>
        </p:spPr>
        <p:txBody>
          <a:bodyPr wrap="square" rtlCol="0">
            <a:spAutoFit/>
          </a:bodyPr>
          <a:lstStyle/>
          <a:p>
            <a:pPr algn="ctr"/>
            <a:r>
              <a:rPr lang="en-US" sz="2800" dirty="0">
                <a:solidFill>
                  <a:schemeClr val="bg1"/>
                </a:solidFill>
              </a:rPr>
              <a:t>Lucy Mack Smith</a:t>
            </a:r>
          </a:p>
        </p:txBody>
      </p:sp>
      <p:sp>
        <p:nvSpPr>
          <p:cNvPr id="6" name="TextBox 5"/>
          <p:cNvSpPr txBox="1"/>
          <p:nvPr/>
        </p:nvSpPr>
        <p:spPr>
          <a:xfrm>
            <a:off x="380999" y="838259"/>
            <a:ext cx="6787055" cy="5047536"/>
          </a:xfrm>
          <a:prstGeom prst="rect">
            <a:avLst/>
          </a:prstGeom>
          <a:noFill/>
        </p:spPr>
        <p:txBody>
          <a:bodyPr wrap="square" rtlCol="0">
            <a:spAutoFit/>
          </a:bodyPr>
          <a:lstStyle/>
          <a:p>
            <a:r>
              <a:rPr lang="en-US" sz="1400" dirty="0">
                <a:solidFill>
                  <a:schemeClr val="bg1"/>
                </a:solidFill>
              </a:rPr>
              <a:t>She was born on July 8, 1776 in New Hampshire</a:t>
            </a:r>
          </a:p>
          <a:p>
            <a:endParaRPr lang="en-US" sz="1400" dirty="0">
              <a:solidFill>
                <a:schemeClr val="bg1"/>
              </a:solidFill>
            </a:endParaRPr>
          </a:p>
          <a:p>
            <a:r>
              <a:rPr lang="en-US" sz="1400" dirty="0">
                <a:solidFill>
                  <a:schemeClr val="bg1"/>
                </a:solidFill>
              </a:rPr>
              <a:t>She was a descendant of an immigrant from Inverness, Scotland who came to this country in 1699 and settled in Salisbury, Massachusetts</a:t>
            </a:r>
          </a:p>
          <a:p>
            <a:endParaRPr lang="en-US" sz="1400" dirty="0">
              <a:solidFill>
                <a:schemeClr val="bg1"/>
              </a:solidFill>
            </a:endParaRPr>
          </a:p>
          <a:p>
            <a:r>
              <a:rPr lang="en-US" sz="1400" dirty="0">
                <a:solidFill>
                  <a:schemeClr val="bg1"/>
                </a:solidFill>
              </a:rPr>
              <a:t>Her father, Solomon Mack, took up residence in </a:t>
            </a:r>
            <a:r>
              <a:rPr lang="en-US" sz="1400" dirty="0" err="1">
                <a:solidFill>
                  <a:schemeClr val="bg1"/>
                </a:solidFill>
              </a:rPr>
              <a:t>Gilsum</a:t>
            </a:r>
            <a:r>
              <a:rPr lang="en-US" sz="1400" dirty="0">
                <a:solidFill>
                  <a:schemeClr val="bg1"/>
                </a:solidFill>
              </a:rPr>
              <a:t>, New Hampshire, he was a farmer. Solomon Mack married Lydia Gates, a schoolteacher and a member of the Congregational Church. They had eight children and Lucy was the youngest.</a:t>
            </a:r>
          </a:p>
          <a:p>
            <a:endParaRPr lang="en-US" sz="1400" dirty="0">
              <a:solidFill>
                <a:schemeClr val="bg1"/>
              </a:solidFill>
            </a:endParaRPr>
          </a:p>
          <a:p>
            <a:r>
              <a:rPr lang="en-US" sz="1400" dirty="0">
                <a:solidFill>
                  <a:schemeClr val="bg1"/>
                </a:solidFill>
              </a:rPr>
              <a:t>She married Joseph Smith Sr. on January 24, 1796</a:t>
            </a:r>
          </a:p>
          <a:p>
            <a:endParaRPr lang="en-US" sz="1400" dirty="0">
              <a:solidFill>
                <a:schemeClr val="bg1"/>
              </a:solidFill>
            </a:endParaRPr>
          </a:p>
          <a:p>
            <a:r>
              <a:rPr lang="en-US" sz="1400" dirty="0">
                <a:solidFill>
                  <a:schemeClr val="bg1"/>
                </a:solidFill>
              </a:rPr>
              <a:t>She and her husband were unshakably supportive of their prophet son, Joseph Smith Jr.</a:t>
            </a:r>
          </a:p>
          <a:p>
            <a:endParaRPr lang="en-US" sz="1400" dirty="0">
              <a:solidFill>
                <a:schemeClr val="bg1"/>
              </a:solidFill>
            </a:endParaRPr>
          </a:p>
          <a:p>
            <a:r>
              <a:rPr lang="en-US" sz="1400" dirty="0">
                <a:solidFill>
                  <a:schemeClr val="bg1"/>
                </a:solidFill>
              </a:rPr>
              <a:t>On October 8, 1845 spoke before some 5,000 Saints assembled for the last conference of the Church in Nauvoo under the direction of Brigham Young</a:t>
            </a:r>
          </a:p>
          <a:p>
            <a:endParaRPr lang="en-US" sz="1400" dirty="0">
              <a:solidFill>
                <a:schemeClr val="bg1"/>
              </a:solidFill>
            </a:endParaRPr>
          </a:p>
          <a:p>
            <a:r>
              <a:rPr lang="en-US" sz="1400" dirty="0">
                <a:solidFill>
                  <a:schemeClr val="bg1"/>
                </a:solidFill>
              </a:rPr>
              <a:t>In Joseph Smith </a:t>
            </a:r>
            <a:r>
              <a:rPr lang="en-US" sz="1400" dirty="0" err="1">
                <a:solidFill>
                  <a:schemeClr val="bg1"/>
                </a:solidFill>
              </a:rPr>
              <a:t>Jr.’s</a:t>
            </a:r>
            <a:r>
              <a:rPr lang="en-US" sz="1400" dirty="0">
                <a:solidFill>
                  <a:schemeClr val="bg1"/>
                </a:solidFill>
              </a:rPr>
              <a:t> vision of the celestial realm on January 21, 1836 in the Kirtland Temple he was permitted to view both of his parents together with his deceased brother Alvin (D&amp;C 137:5)</a:t>
            </a:r>
          </a:p>
          <a:p>
            <a:endParaRPr lang="en-US" sz="1400" dirty="0">
              <a:solidFill>
                <a:schemeClr val="bg1"/>
              </a:solidFill>
            </a:endParaRPr>
          </a:p>
          <a:p>
            <a:r>
              <a:rPr lang="en-US" sz="1400" dirty="0">
                <a:solidFill>
                  <a:schemeClr val="bg1"/>
                </a:solidFill>
              </a:rPr>
              <a:t>She went to live with Emma in Nauvoo, by 1852.</a:t>
            </a:r>
          </a:p>
          <a:p>
            <a:endParaRPr lang="en-US" sz="1400" dirty="0">
              <a:solidFill>
                <a:schemeClr val="bg1"/>
              </a:solidFill>
            </a:endParaRPr>
          </a:p>
          <a:p>
            <a:r>
              <a:rPr lang="en-US" sz="1400" dirty="0">
                <a:solidFill>
                  <a:schemeClr val="bg1"/>
                </a:solidFill>
              </a:rPr>
              <a:t>She passed away on May 5, 1855 </a:t>
            </a:r>
          </a:p>
        </p:txBody>
      </p:sp>
      <p:sp>
        <p:nvSpPr>
          <p:cNvPr id="7" name="Rectangle 6"/>
          <p:cNvSpPr/>
          <p:nvPr/>
        </p:nvSpPr>
        <p:spPr>
          <a:xfrm>
            <a:off x="6096000" y="6488669"/>
            <a:ext cx="4572000" cy="276999"/>
          </a:xfrm>
          <a:prstGeom prst="rect">
            <a:avLst/>
          </a:prstGeom>
        </p:spPr>
        <p:txBody>
          <a:bodyPr>
            <a:spAutoFit/>
          </a:bodyPr>
          <a:lstStyle/>
          <a:p>
            <a:pPr algn="r"/>
            <a:r>
              <a:rPr lang="en-US" sz="1200" dirty="0">
                <a:solidFill>
                  <a:schemeClr val="bg1"/>
                </a:solidFill>
              </a:rPr>
              <a:t>Who’s Who and Joseph Smith</a:t>
            </a:r>
          </a:p>
        </p:txBody>
      </p:sp>
      <p:pic>
        <p:nvPicPr>
          <p:cNvPr id="2050" name="Picture 2" descr="http://www.mormonwiki.com/wiki/images/9/9f/Lucy_Mack_Smith.jpg"/>
          <p:cNvPicPr>
            <a:picLocks noChangeAspect="1" noChangeArrowheads="1"/>
          </p:cNvPicPr>
          <p:nvPr/>
        </p:nvPicPr>
        <p:blipFill>
          <a:blip r:embed="rId2" cstate="print"/>
          <a:srcRect/>
          <a:stretch>
            <a:fillRect/>
          </a:stretch>
        </p:blipFill>
        <p:spPr bwMode="auto">
          <a:xfrm>
            <a:off x="8727527" y="2014239"/>
            <a:ext cx="1905000" cy="269557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5289074-B99C-404B-BAFF-8F9156621597}"/>
              </a:ext>
            </a:extLst>
          </p:cNvPr>
          <p:cNvSpPr/>
          <p:nvPr/>
        </p:nvSpPr>
        <p:spPr>
          <a:xfrm>
            <a:off x="0" y="0"/>
            <a:ext cx="12192000" cy="6858000"/>
          </a:xfrm>
          <a:prstGeom prst="rect">
            <a:avLst/>
          </a:prstGeom>
          <a:gradFill flip="none" rotWithShape="1">
            <a:gsLst>
              <a:gs pos="100000">
                <a:schemeClr val="accent1">
                  <a:lumMod val="75000"/>
                </a:schemeClr>
              </a:gs>
              <a:gs pos="7000">
                <a:schemeClr val="tx2">
                  <a:lumMod val="75000"/>
                </a:schemeClr>
              </a:gs>
              <a:gs pos="100000">
                <a:schemeClr val="accent1">
                  <a:lumMod val="30000"/>
                  <a:lumOff val="70000"/>
                </a:schemeClr>
              </a:gs>
            </a:gsLst>
            <a:path path="shap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4000" y="0"/>
            <a:ext cx="9144000" cy="523220"/>
          </a:xfrm>
          <a:prstGeom prst="rect">
            <a:avLst/>
          </a:prstGeom>
          <a:noFill/>
        </p:spPr>
        <p:txBody>
          <a:bodyPr wrap="square" rtlCol="0">
            <a:spAutoFit/>
          </a:bodyPr>
          <a:lstStyle/>
          <a:p>
            <a:pPr algn="ctr"/>
            <a:r>
              <a:rPr lang="en-US" sz="2800" dirty="0">
                <a:solidFill>
                  <a:schemeClr val="bg1"/>
                </a:solidFill>
              </a:rPr>
              <a:t>Alvin Smith</a:t>
            </a:r>
          </a:p>
        </p:txBody>
      </p:sp>
      <p:sp>
        <p:nvSpPr>
          <p:cNvPr id="6" name="TextBox 5"/>
          <p:cNvSpPr txBox="1"/>
          <p:nvPr/>
        </p:nvSpPr>
        <p:spPr>
          <a:xfrm>
            <a:off x="380999" y="1182231"/>
            <a:ext cx="6408683" cy="4770537"/>
          </a:xfrm>
          <a:prstGeom prst="rect">
            <a:avLst/>
          </a:prstGeom>
          <a:noFill/>
        </p:spPr>
        <p:txBody>
          <a:bodyPr wrap="square" rtlCol="0">
            <a:spAutoFit/>
          </a:bodyPr>
          <a:lstStyle/>
          <a:p>
            <a:r>
              <a:rPr lang="en-US" sz="1600" dirty="0">
                <a:solidFill>
                  <a:schemeClr val="bg1"/>
                </a:solidFill>
              </a:rPr>
              <a:t>He was born February 11, 1798 (or 1799) at </a:t>
            </a:r>
            <a:r>
              <a:rPr lang="en-US" sz="1600" dirty="0" err="1">
                <a:solidFill>
                  <a:schemeClr val="bg1"/>
                </a:solidFill>
              </a:rPr>
              <a:t>Tunbridge</a:t>
            </a:r>
            <a:r>
              <a:rPr lang="en-US" sz="1600" dirty="0">
                <a:solidFill>
                  <a:schemeClr val="bg1"/>
                </a:solidFill>
              </a:rPr>
              <a:t>, Orange County, Vermont</a:t>
            </a:r>
          </a:p>
          <a:p>
            <a:endParaRPr lang="en-US" sz="1600" dirty="0">
              <a:solidFill>
                <a:schemeClr val="bg1"/>
              </a:solidFill>
            </a:endParaRPr>
          </a:p>
          <a:p>
            <a:r>
              <a:rPr lang="en-US" sz="1600" dirty="0">
                <a:solidFill>
                  <a:schemeClr val="bg1"/>
                </a:solidFill>
              </a:rPr>
              <a:t>He was the oldest son of Joseph and Lucy Smith</a:t>
            </a:r>
          </a:p>
          <a:p>
            <a:endParaRPr lang="en-US" sz="1600" dirty="0">
              <a:solidFill>
                <a:schemeClr val="bg1"/>
              </a:solidFill>
            </a:endParaRPr>
          </a:p>
          <a:p>
            <a:r>
              <a:rPr lang="en-US" sz="1600" dirty="0">
                <a:solidFill>
                  <a:schemeClr val="bg1"/>
                </a:solidFill>
              </a:rPr>
              <a:t>He had a strong work ethic and was a great help to his family in their years of financial struggle</a:t>
            </a:r>
          </a:p>
          <a:p>
            <a:endParaRPr lang="en-US" sz="1600" dirty="0">
              <a:solidFill>
                <a:schemeClr val="bg1"/>
              </a:solidFill>
            </a:endParaRPr>
          </a:p>
          <a:p>
            <a:r>
              <a:rPr lang="en-US" sz="1600" dirty="0">
                <a:solidFill>
                  <a:schemeClr val="bg1"/>
                </a:solidFill>
              </a:rPr>
              <a:t>He helped build across the street from their log cabin in Palmyra area</a:t>
            </a:r>
          </a:p>
          <a:p>
            <a:endParaRPr lang="en-US" sz="1600" dirty="0">
              <a:solidFill>
                <a:schemeClr val="bg1"/>
              </a:solidFill>
            </a:endParaRPr>
          </a:p>
          <a:p>
            <a:r>
              <a:rPr lang="en-US" sz="1600" dirty="0">
                <a:solidFill>
                  <a:schemeClr val="bg1"/>
                </a:solidFill>
              </a:rPr>
              <a:t>He encouraged Joseph Smith Jr., his younger brother, to continue on the Restoration</a:t>
            </a:r>
          </a:p>
          <a:p>
            <a:endParaRPr lang="en-US" sz="1600" dirty="0">
              <a:solidFill>
                <a:schemeClr val="bg1"/>
              </a:solidFill>
            </a:endParaRPr>
          </a:p>
          <a:p>
            <a:r>
              <a:rPr lang="en-US" sz="1600" dirty="0">
                <a:solidFill>
                  <a:schemeClr val="bg1"/>
                </a:solidFill>
              </a:rPr>
              <a:t>He became seriously ill in November 1823 and died of mercury poisoning from calomel, which had been administered to cure a case of “bilious colic” and died Nov. 19, 1823</a:t>
            </a:r>
          </a:p>
          <a:p>
            <a:endParaRPr lang="en-US" sz="1600" dirty="0">
              <a:solidFill>
                <a:schemeClr val="bg1"/>
              </a:solidFill>
            </a:endParaRPr>
          </a:p>
          <a:p>
            <a:r>
              <a:rPr lang="en-US" sz="1600" dirty="0">
                <a:solidFill>
                  <a:schemeClr val="bg1"/>
                </a:solidFill>
              </a:rPr>
              <a:t>On Jan. 21, 1836 the Prophet Joseph beheld his brother once again in the celestial kingdom (D&amp;C 137:5-9)</a:t>
            </a:r>
          </a:p>
        </p:txBody>
      </p:sp>
      <p:sp>
        <p:nvSpPr>
          <p:cNvPr id="7" name="Rectangle 6"/>
          <p:cNvSpPr/>
          <p:nvPr/>
        </p:nvSpPr>
        <p:spPr>
          <a:xfrm>
            <a:off x="6096000" y="6488669"/>
            <a:ext cx="4572000" cy="276999"/>
          </a:xfrm>
          <a:prstGeom prst="rect">
            <a:avLst/>
          </a:prstGeom>
        </p:spPr>
        <p:txBody>
          <a:bodyPr>
            <a:spAutoFit/>
          </a:bodyPr>
          <a:lstStyle/>
          <a:p>
            <a:pPr algn="r"/>
            <a:r>
              <a:rPr lang="en-US" sz="1200" dirty="0">
                <a:solidFill>
                  <a:schemeClr val="bg1"/>
                </a:solidFill>
              </a:rPr>
              <a:t>Who’s Who and Wikipedia </a:t>
            </a:r>
          </a:p>
        </p:txBody>
      </p:sp>
      <p:pic>
        <p:nvPicPr>
          <p:cNvPr id="17410" name="Picture 2" descr="http://upload.wikimedia.org/wikipedia/commons/3/3e/Alvin_Smith.jpg"/>
          <p:cNvPicPr>
            <a:picLocks noChangeAspect="1" noChangeArrowheads="1"/>
          </p:cNvPicPr>
          <p:nvPr/>
        </p:nvPicPr>
        <p:blipFill>
          <a:blip r:embed="rId2" cstate="print"/>
          <a:srcRect/>
          <a:stretch>
            <a:fillRect/>
          </a:stretch>
        </p:blipFill>
        <p:spPr bwMode="auto">
          <a:xfrm>
            <a:off x="7620000" y="1295400"/>
            <a:ext cx="2571750" cy="299085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E3E7DAF-E326-4DF0-9849-8E2B3D743BEB}"/>
              </a:ext>
            </a:extLst>
          </p:cNvPr>
          <p:cNvSpPr/>
          <p:nvPr/>
        </p:nvSpPr>
        <p:spPr>
          <a:xfrm>
            <a:off x="0" y="0"/>
            <a:ext cx="12192000" cy="6858000"/>
          </a:xfrm>
          <a:prstGeom prst="rect">
            <a:avLst/>
          </a:prstGeom>
          <a:gradFill flip="none" rotWithShape="1">
            <a:gsLst>
              <a:gs pos="100000">
                <a:schemeClr val="accent1">
                  <a:lumMod val="75000"/>
                </a:schemeClr>
              </a:gs>
              <a:gs pos="7000">
                <a:schemeClr val="tx2">
                  <a:lumMod val="75000"/>
                </a:schemeClr>
              </a:gs>
              <a:gs pos="100000">
                <a:schemeClr val="accent1">
                  <a:lumMod val="30000"/>
                  <a:lumOff val="70000"/>
                </a:schemeClr>
              </a:gs>
            </a:gsLst>
            <a:path path="shap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4000" y="0"/>
            <a:ext cx="9144000" cy="523220"/>
          </a:xfrm>
          <a:prstGeom prst="rect">
            <a:avLst/>
          </a:prstGeom>
          <a:noFill/>
        </p:spPr>
        <p:txBody>
          <a:bodyPr wrap="square" rtlCol="0">
            <a:spAutoFit/>
          </a:bodyPr>
          <a:lstStyle/>
          <a:p>
            <a:pPr algn="ctr"/>
            <a:r>
              <a:rPr lang="en-US" sz="2800" dirty="0">
                <a:solidFill>
                  <a:schemeClr val="bg1"/>
                </a:solidFill>
              </a:rPr>
              <a:t>Hyrum Smith</a:t>
            </a:r>
          </a:p>
        </p:txBody>
      </p:sp>
      <p:sp>
        <p:nvSpPr>
          <p:cNvPr id="6" name="TextBox 5"/>
          <p:cNvSpPr txBox="1"/>
          <p:nvPr/>
        </p:nvSpPr>
        <p:spPr>
          <a:xfrm>
            <a:off x="457201" y="523220"/>
            <a:ext cx="6705600" cy="6340197"/>
          </a:xfrm>
          <a:prstGeom prst="rect">
            <a:avLst/>
          </a:prstGeom>
          <a:noFill/>
        </p:spPr>
        <p:txBody>
          <a:bodyPr wrap="square" rtlCol="0">
            <a:spAutoFit/>
          </a:bodyPr>
          <a:lstStyle/>
          <a:p>
            <a:r>
              <a:rPr lang="en-US" sz="1400" dirty="0">
                <a:solidFill>
                  <a:schemeClr val="bg1"/>
                </a:solidFill>
              </a:rPr>
              <a:t>He was born on February 9, 1800, at </a:t>
            </a:r>
            <a:r>
              <a:rPr lang="en-US" sz="1400" dirty="0" err="1">
                <a:solidFill>
                  <a:schemeClr val="bg1"/>
                </a:solidFill>
              </a:rPr>
              <a:t>Tunbridge</a:t>
            </a:r>
            <a:r>
              <a:rPr lang="en-US" sz="1400" dirty="0">
                <a:solidFill>
                  <a:schemeClr val="bg1"/>
                </a:solidFill>
              </a:rPr>
              <a:t>, Orange County, Vermont</a:t>
            </a:r>
          </a:p>
          <a:p>
            <a:endParaRPr lang="en-US" sz="1400" dirty="0">
              <a:solidFill>
                <a:schemeClr val="bg1"/>
              </a:solidFill>
            </a:endParaRPr>
          </a:p>
          <a:p>
            <a:r>
              <a:rPr lang="en-US" sz="1400" dirty="0">
                <a:solidFill>
                  <a:schemeClr val="bg1"/>
                </a:solidFill>
              </a:rPr>
              <a:t>He was the older brother of Joseph Smith Jr. </a:t>
            </a:r>
          </a:p>
          <a:p>
            <a:endParaRPr lang="en-US" sz="1400" dirty="0">
              <a:solidFill>
                <a:schemeClr val="bg1"/>
              </a:solidFill>
            </a:endParaRPr>
          </a:p>
          <a:p>
            <a:r>
              <a:rPr lang="en-US" sz="1400" dirty="0">
                <a:solidFill>
                  <a:schemeClr val="bg1"/>
                </a:solidFill>
              </a:rPr>
              <a:t>He married </a:t>
            </a:r>
            <a:r>
              <a:rPr lang="en-US" sz="1400" dirty="0" err="1">
                <a:solidFill>
                  <a:schemeClr val="bg1"/>
                </a:solidFill>
              </a:rPr>
              <a:t>Jerusha</a:t>
            </a:r>
            <a:r>
              <a:rPr lang="en-US" sz="1400" dirty="0">
                <a:solidFill>
                  <a:schemeClr val="bg1"/>
                </a:solidFill>
              </a:rPr>
              <a:t> Barden, in 1826</a:t>
            </a:r>
          </a:p>
          <a:p>
            <a:endParaRPr lang="en-US" sz="1400" dirty="0">
              <a:solidFill>
                <a:schemeClr val="bg1"/>
              </a:solidFill>
            </a:endParaRPr>
          </a:p>
          <a:p>
            <a:r>
              <a:rPr lang="en-US" sz="1400" dirty="0">
                <a:solidFill>
                  <a:schemeClr val="bg1"/>
                </a:solidFill>
              </a:rPr>
              <a:t>He was baptized by Joseph in June 1829 </a:t>
            </a:r>
          </a:p>
          <a:p>
            <a:endParaRPr lang="en-US" sz="1400" dirty="0">
              <a:solidFill>
                <a:schemeClr val="bg1"/>
              </a:solidFill>
            </a:endParaRPr>
          </a:p>
          <a:p>
            <a:r>
              <a:rPr lang="en-US" sz="1400" dirty="0">
                <a:solidFill>
                  <a:schemeClr val="bg1"/>
                </a:solidFill>
              </a:rPr>
              <a:t>On April 6, 1830 he became one of the six original members of the church</a:t>
            </a:r>
          </a:p>
          <a:p>
            <a:endParaRPr lang="en-US" sz="1400" dirty="0">
              <a:solidFill>
                <a:schemeClr val="bg1"/>
              </a:solidFill>
            </a:endParaRPr>
          </a:p>
          <a:p>
            <a:r>
              <a:rPr lang="en-US" sz="1400" dirty="0">
                <a:solidFill>
                  <a:schemeClr val="bg1"/>
                </a:solidFill>
              </a:rPr>
              <a:t>He moved to Kirtland Ohio where he became an elder and later a high priest.</a:t>
            </a:r>
          </a:p>
          <a:p>
            <a:endParaRPr lang="en-US" sz="1400" dirty="0">
              <a:solidFill>
                <a:schemeClr val="bg1"/>
              </a:solidFill>
            </a:endParaRPr>
          </a:p>
          <a:p>
            <a:r>
              <a:rPr lang="en-US" sz="1400" dirty="0">
                <a:solidFill>
                  <a:schemeClr val="bg1"/>
                </a:solidFill>
              </a:rPr>
              <a:t>He served an extended mission in 1831 to Ohio and Missouri</a:t>
            </a:r>
          </a:p>
          <a:p>
            <a:endParaRPr lang="en-US" sz="1400" dirty="0">
              <a:solidFill>
                <a:schemeClr val="bg1"/>
              </a:solidFill>
            </a:endParaRPr>
          </a:p>
          <a:p>
            <a:r>
              <a:rPr lang="en-US" sz="1400" dirty="0">
                <a:solidFill>
                  <a:schemeClr val="bg1"/>
                </a:solidFill>
              </a:rPr>
              <a:t>In 1836-37 he was given higher priesthood duties, serving on the high council and as Second Counselor in the First Presidency (D&amp;C 112:17)</a:t>
            </a:r>
          </a:p>
          <a:p>
            <a:endParaRPr lang="en-US" sz="1400" dirty="0">
              <a:solidFill>
                <a:schemeClr val="bg1"/>
              </a:solidFill>
            </a:endParaRPr>
          </a:p>
          <a:p>
            <a:r>
              <a:rPr lang="en-US" sz="1400" dirty="0">
                <a:solidFill>
                  <a:schemeClr val="bg1"/>
                </a:solidFill>
              </a:rPr>
              <a:t>In November 1838 until April 1839 he was imprisoned along with Joseph and others in the Liberty Jail</a:t>
            </a:r>
          </a:p>
          <a:p>
            <a:endParaRPr lang="en-US" sz="1400" dirty="0">
              <a:solidFill>
                <a:schemeClr val="bg1"/>
              </a:solidFill>
            </a:endParaRPr>
          </a:p>
          <a:p>
            <a:r>
              <a:rPr lang="en-US" sz="1400" dirty="0">
                <a:solidFill>
                  <a:schemeClr val="bg1"/>
                </a:solidFill>
              </a:rPr>
              <a:t>He later settled in Nauvoo and was called a patriarch to the Church by a revelation on January 19, 1841 (D&amp;C 124:91)</a:t>
            </a:r>
          </a:p>
          <a:p>
            <a:endParaRPr lang="en-US" sz="1400" dirty="0">
              <a:solidFill>
                <a:schemeClr val="bg1"/>
              </a:solidFill>
            </a:endParaRPr>
          </a:p>
          <a:p>
            <a:r>
              <a:rPr lang="en-US" sz="1400" dirty="0">
                <a:solidFill>
                  <a:schemeClr val="bg1"/>
                </a:solidFill>
              </a:rPr>
              <a:t>He, along with Joseph Smith Jr. were martyred on June 27, 1844 at Carthage, Hancock County, Illinois</a:t>
            </a:r>
          </a:p>
          <a:p>
            <a:endParaRPr lang="en-US" sz="1400" dirty="0">
              <a:solidFill>
                <a:schemeClr val="bg1"/>
              </a:solidFill>
            </a:endParaRPr>
          </a:p>
          <a:p>
            <a:r>
              <a:rPr lang="en-US" sz="1400" dirty="0">
                <a:solidFill>
                  <a:schemeClr val="bg1"/>
                </a:solidFill>
              </a:rPr>
              <a:t>His son, Joseph F. Smith received the revelation concerning the glorious ongoing work of salvation in the spirit realm. (D&amp;C 138:53)</a:t>
            </a:r>
          </a:p>
        </p:txBody>
      </p:sp>
      <p:sp>
        <p:nvSpPr>
          <p:cNvPr id="7" name="Rectangle 6"/>
          <p:cNvSpPr/>
          <p:nvPr/>
        </p:nvSpPr>
        <p:spPr>
          <a:xfrm>
            <a:off x="6096000" y="6488669"/>
            <a:ext cx="4572000" cy="276999"/>
          </a:xfrm>
          <a:prstGeom prst="rect">
            <a:avLst/>
          </a:prstGeom>
        </p:spPr>
        <p:txBody>
          <a:bodyPr>
            <a:spAutoFit/>
          </a:bodyPr>
          <a:lstStyle/>
          <a:p>
            <a:pPr algn="r"/>
            <a:r>
              <a:rPr lang="en-US" sz="1200" dirty="0">
                <a:solidFill>
                  <a:schemeClr val="bg1"/>
                </a:solidFill>
              </a:rPr>
              <a:t>Who’s Who</a:t>
            </a:r>
          </a:p>
        </p:txBody>
      </p:sp>
      <p:pic>
        <p:nvPicPr>
          <p:cNvPr id="21508" name="Picture 4" descr="http://mormonitemusings.files.wordpress.com/2011/12/hyrum-smith.jpg"/>
          <p:cNvPicPr>
            <a:picLocks noChangeAspect="1" noChangeArrowheads="1"/>
          </p:cNvPicPr>
          <p:nvPr/>
        </p:nvPicPr>
        <p:blipFill>
          <a:blip r:embed="rId2" cstate="print"/>
          <a:srcRect r="162" b="28571"/>
          <a:stretch>
            <a:fillRect/>
          </a:stretch>
        </p:blipFill>
        <p:spPr bwMode="auto">
          <a:xfrm>
            <a:off x="7543800" y="304800"/>
            <a:ext cx="2133600" cy="1905000"/>
          </a:xfrm>
          <a:prstGeom prst="rect">
            <a:avLst/>
          </a:prstGeom>
          <a:noFill/>
        </p:spPr>
      </p:pic>
      <p:pic>
        <p:nvPicPr>
          <p:cNvPr id="21510" name="Picture 6" descr="http://upload.wikimedia.org/wikipedia/commons/0/07/Hyrum_Smith_ca_1880-1920.png"/>
          <p:cNvPicPr>
            <a:picLocks noChangeAspect="1" noChangeArrowheads="1"/>
          </p:cNvPicPr>
          <p:nvPr/>
        </p:nvPicPr>
        <p:blipFill>
          <a:blip r:embed="rId3" cstate="print"/>
          <a:srcRect/>
          <a:stretch>
            <a:fillRect/>
          </a:stretch>
        </p:blipFill>
        <p:spPr bwMode="auto">
          <a:xfrm>
            <a:off x="8534400" y="2362200"/>
            <a:ext cx="1752600" cy="2096110"/>
          </a:xfrm>
          <a:prstGeom prst="rect">
            <a:avLst/>
          </a:prstGeom>
          <a:noFill/>
        </p:spPr>
      </p:pic>
      <p:pic>
        <p:nvPicPr>
          <p:cNvPr id="13314" name="Picture 2" descr="https://familysearch.org/patron/v2/TH-231-36473-22-14/thumb200.jpg?ctx=ArtCtxPublic"/>
          <p:cNvPicPr>
            <a:picLocks noChangeAspect="1" noChangeArrowheads="1"/>
          </p:cNvPicPr>
          <p:nvPr/>
        </p:nvPicPr>
        <p:blipFill>
          <a:blip r:embed="rId4" cstate="print"/>
          <a:srcRect/>
          <a:stretch>
            <a:fillRect/>
          </a:stretch>
        </p:blipFill>
        <p:spPr bwMode="auto">
          <a:xfrm>
            <a:off x="8382000" y="4648201"/>
            <a:ext cx="1905000" cy="1809751"/>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40C7EB0-C0B8-460E-B2E5-820331F15038}"/>
              </a:ext>
            </a:extLst>
          </p:cNvPr>
          <p:cNvSpPr/>
          <p:nvPr/>
        </p:nvSpPr>
        <p:spPr>
          <a:xfrm>
            <a:off x="0" y="0"/>
            <a:ext cx="12192000" cy="6858000"/>
          </a:xfrm>
          <a:prstGeom prst="rect">
            <a:avLst/>
          </a:prstGeom>
          <a:gradFill flip="none" rotWithShape="1">
            <a:gsLst>
              <a:gs pos="100000">
                <a:schemeClr val="accent1">
                  <a:lumMod val="75000"/>
                </a:schemeClr>
              </a:gs>
              <a:gs pos="7000">
                <a:schemeClr val="tx2">
                  <a:lumMod val="75000"/>
                </a:schemeClr>
              </a:gs>
              <a:gs pos="100000">
                <a:schemeClr val="accent1">
                  <a:lumMod val="30000"/>
                  <a:lumOff val="70000"/>
                </a:schemeClr>
              </a:gs>
            </a:gsLst>
            <a:path path="shap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4000" y="0"/>
            <a:ext cx="9144000" cy="523220"/>
          </a:xfrm>
          <a:prstGeom prst="rect">
            <a:avLst/>
          </a:prstGeom>
          <a:noFill/>
        </p:spPr>
        <p:txBody>
          <a:bodyPr wrap="square" rtlCol="0">
            <a:spAutoFit/>
          </a:bodyPr>
          <a:lstStyle/>
          <a:p>
            <a:pPr algn="ctr"/>
            <a:r>
              <a:rPr lang="en-US" sz="2800" dirty="0" err="1">
                <a:solidFill>
                  <a:schemeClr val="bg1"/>
                </a:solidFill>
              </a:rPr>
              <a:t>Sophronia</a:t>
            </a:r>
            <a:r>
              <a:rPr lang="en-US" sz="2800" dirty="0">
                <a:solidFill>
                  <a:schemeClr val="bg1"/>
                </a:solidFill>
              </a:rPr>
              <a:t> Smith</a:t>
            </a:r>
          </a:p>
        </p:txBody>
      </p:sp>
      <p:sp>
        <p:nvSpPr>
          <p:cNvPr id="6" name="TextBox 5"/>
          <p:cNvSpPr txBox="1"/>
          <p:nvPr/>
        </p:nvSpPr>
        <p:spPr>
          <a:xfrm>
            <a:off x="157655" y="856358"/>
            <a:ext cx="7514897" cy="5632311"/>
          </a:xfrm>
          <a:prstGeom prst="rect">
            <a:avLst/>
          </a:prstGeom>
          <a:noFill/>
        </p:spPr>
        <p:txBody>
          <a:bodyPr wrap="square" rtlCol="0">
            <a:spAutoFit/>
          </a:bodyPr>
          <a:lstStyle/>
          <a:p>
            <a:r>
              <a:rPr lang="en-US" sz="1200" dirty="0">
                <a:solidFill>
                  <a:schemeClr val="bg1"/>
                </a:solidFill>
              </a:rPr>
              <a:t>She was born May 17, 1803 at </a:t>
            </a:r>
            <a:r>
              <a:rPr lang="en-US" sz="1200" dirty="0" err="1">
                <a:solidFill>
                  <a:schemeClr val="bg1"/>
                </a:solidFill>
              </a:rPr>
              <a:t>Tunbridge</a:t>
            </a:r>
            <a:r>
              <a:rPr lang="en-US" sz="1200" dirty="0">
                <a:solidFill>
                  <a:schemeClr val="bg1"/>
                </a:solidFill>
              </a:rPr>
              <a:t>, Vermont  the eldest daughter of Joseph Smith Sr. and Lucy Mack Smith</a:t>
            </a:r>
          </a:p>
          <a:p>
            <a:endParaRPr lang="en-US" sz="1200" dirty="0">
              <a:solidFill>
                <a:schemeClr val="bg1"/>
              </a:solidFill>
            </a:endParaRPr>
          </a:p>
          <a:p>
            <a:r>
              <a:rPr lang="en-US" sz="1200" dirty="0">
                <a:solidFill>
                  <a:schemeClr val="bg1"/>
                </a:solidFill>
              </a:rPr>
              <a:t>She was witness to tension that existed in her family due to her mother's deep longing for religious contentment, and her father's resistance to joining any organized religion. </a:t>
            </a:r>
          </a:p>
          <a:p>
            <a:endParaRPr lang="en-US" sz="1200" dirty="0">
              <a:solidFill>
                <a:schemeClr val="bg1"/>
              </a:solidFill>
            </a:endParaRPr>
          </a:p>
          <a:p>
            <a:r>
              <a:rPr lang="en-US" sz="1200" dirty="0">
                <a:solidFill>
                  <a:schemeClr val="bg1"/>
                </a:solidFill>
              </a:rPr>
              <a:t>Whether, because of this tension, or in spite of it, faith in God was a dominant factor in her upbringing. </a:t>
            </a:r>
          </a:p>
          <a:p>
            <a:endParaRPr lang="en-US" sz="1200" dirty="0">
              <a:solidFill>
                <a:schemeClr val="bg1"/>
              </a:solidFill>
            </a:endParaRPr>
          </a:p>
          <a:p>
            <a:r>
              <a:rPr lang="en-US" sz="1200" dirty="0">
                <a:solidFill>
                  <a:schemeClr val="bg1"/>
                </a:solidFill>
              </a:rPr>
              <a:t>Father Smith always led out in family devotions, with bible reading and prayers,</a:t>
            </a:r>
            <a:r>
              <a:rPr lang="en-US" sz="1200" baseline="30000" dirty="0">
                <a:solidFill>
                  <a:schemeClr val="bg1"/>
                </a:solidFill>
              </a:rPr>
              <a:t>[</a:t>
            </a:r>
            <a:r>
              <a:rPr lang="en-US" sz="1200" dirty="0">
                <a:solidFill>
                  <a:schemeClr val="bg1"/>
                </a:solidFill>
              </a:rPr>
              <a:t>each evening; and Mother Smith taught her children to read, using the bible as their first primer.</a:t>
            </a:r>
          </a:p>
          <a:p>
            <a:endParaRPr lang="en-US" sz="1200" dirty="0">
              <a:solidFill>
                <a:schemeClr val="bg1"/>
              </a:solidFill>
            </a:endParaRPr>
          </a:p>
          <a:p>
            <a:r>
              <a:rPr lang="en-US" sz="1200" dirty="0">
                <a:solidFill>
                  <a:schemeClr val="bg1"/>
                </a:solidFill>
              </a:rPr>
              <a:t>She suffered a serious case of Typhus Fever, which nearly took her life, when she was about nine years of age</a:t>
            </a:r>
          </a:p>
          <a:p>
            <a:endParaRPr lang="en-US" sz="1200" dirty="0">
              <a:solidFill>
                <a:schemeClr val="bg1"/>
              </a:solidFill>
            </a:endParaRPr>
          </a:p>
          <a:p>
            <a:r>
              <a:rPr lang="en-US" sz="1200" dirty="0">
                <a:solidFill>
                  <a:schemeClr val="bg1"/>
                </a:solidFill>
              </a:rPr>
              <a:t>At age 13 the family moved to Palmyra, New York </a:t>
            </a:r>
          </a:p>
          <a:p>
            <a:endParaRPr lang="en-US" sz="1200" dirty="0">
              <a:solidFill>
                <a:schemeClr val="bg1"/>
              </a:solidFill>
            </a:endParaRPr>
          </a:p>
          <a:p>
            <a:r>
              <a:rPr lang="en-US" sz="1200" dirty="0">
                <a:solidFill>
                  <a:schemeClr val="bg1"/>
                </a:solidFill>
              </a:rPr>
              <a:t>She was 17 years old when Joseph received his vision. She is credited with helping her sister Katharine hide them from intruders in 1827</a:t>
            </a:r>
          </a:p>
          <a:p>
            <a:endParaRPr lang="en-US" sz="1200" dirty="0">
              <a:solidFill>
                <a:schemeClr val="bg1"/>
              </a:solidFill>
            </a:endParaRPr>
          </a:p>
          <a:p>
            <a:r>
              <a:rPr lang="en-US" sz="1200" dirty="0">
                <a:solidFill>
                  <a:schemeClr val="bg1"/>
                </a:solidFill>
              </a:rPr>
              <a:t>At age 23 she and Calvin Stoddard, were married 30 December 1827.</a:t>
            </a:r>
            <a:r>
              <a:rPr lang="en-US" sz="1200" baseline="30000" dirty="0">
                <a:solidFill>
                  <a:schemeClr val="bg1"/>
                </a:solidFill>
              </a:rPr>
              <a:t> </a:t>
            </a:r>
            <a:r>
              <a:rPr lang="en-US" sz="1200" dirty="0">
                <a:solidFill>
                  <a:schemeClr val="bg1"/>
                </a:solidFill>
              </a:rPr>
              <a:t>They made their home in Palmyra. </a:t>
            </a:r>
          </a:p>
          <a:p>
            <a:endParaRPr lang="en-US" sz="1200" dirty="0">
              <a:solidFill>
                <a:schemeClr val="bg1"/>
              </a:solidFill>
            </a:endParaRPr>
          </a:p>
          <a:p>
            <a:r>
              <a:rPr lang="en-US" sz="1200" dirty="0" err="1">
                <a:solidFill>
                  <a:schemeClr val="bg1"/>
                </a:solidFill>
              </a:rPr>
              <a:t>Sophronia</a:t>
            </a:r>
            <a:r>
              <a:rPr lang="en-US" sz="1200" dirty="0">
                <a:solidFill>
                  <a:schemeClr val="bg1"/>
                </a:solidFill>
              </a:rPr>
              <a:t>, Calvin and their fourteen month old baby, Eunice, moved from New York to Ohio, where Eunice died on  June 24, 1831. Calvin was later ex-communicated after 1833, reason unknown.</a:t>
            </a:r>
          </a:p>
          <a:p>
            <a:endParaRPr lang="en-US" sz="1200" dirty="0">
              <a:solidFill>
                <a:schemeClr val="bg1"/>
              </a:solidFill>
            </a:endParaRPr>
          </a:p>
          <a:p>
            <a:r>
              <a:rPr lang="en-US" sz="1200" dirty="0">
                <a:solidFill>
                  <a:schemeClr val="bg1"/>
                </a:solidFill>
              </a:rPr>
              <a:t>She was widowed at age 34, 1936, and married William </a:t>
            </a:r>
            <a:r>
              <a:rPr lang="en-US" sz="1200" dirty="0" err="1">
                <a:solidFill>
                  <a:schemeClr val="bg1"/>
                </a:solidFill>
              </a:rPr>
              <a:t>McCleary</a:t>
            </a:r>
            <a:r>
              <a:rPr lang="en-US" sz="1200" dirty="0">
                <a:solidFill>
                  <a:schemeClr val="bg1"/>
                </a:solidFill>
              </a:rPr>
              <a:t> in 1838</a:t>
            </a:r>
          </a:p>
          <a:p>
            <a:endParaRPr lang="en-US" sz="1200" dirty="0">
              <a:solidFill>
                <a:schemeClr val="bg1"/>
              </a:solidFill>
            </a:endParaRPr>
          </a:p>
          <a:p>
            <a:r>
              <a:rPr lang="en-US" sz="1200" dirty="0">
                <a:solidFill>
                  <a:schemeClr val="bg1"/>
                </a:solidFill>
              </a:rPr>
              <a:t>On 27 January 1846, William and </a:t>
            </a:r>
            <a:r>
              <a:rPr lang="en-US" sz="1200" dirty="0" err="1">
                <a:solidFill>
                  <a:schemeClr val="bg1"/>
                </a:solidFill>
              </a:rPr>
              <a:t>Sophronia</a:t>
            </a:r>
            <a:r>
              <a:rPr lang="en-US" sz="1200" dirty="0">
                <a:solidFill>
                  <a:schemeClr val="bg1"/>
                </a:solidFill>
              </a:rPr>
              <a:t>  </a:t>
            </a:r>
            <a:r>
              <a:rPr lang="en-US" sz="1200" dirty="0" err="1">
                <a:solidFill>
                  <a:schemeClr val="bg1"/>
                </a:solidFill>
              </a:rPr>
              <a:t>McCLeary</a:t>
            </a:r>
            <a:r>
              <a:rPr lang="en-US" sz="1200" baseline="30000" dirty="0">
                <a:solidFill>
                  <a:schemeClr val="bg1"/>
                </a:solidFill>
              </a:rPr>
              <a:t> </a:t>
            </a:r>
            <a:r>
              <a:rPr lang="en-US" sz="1200" dirty="0">
                <a:solidFill>
                  <a:schemeClr val="bg1"/>
                </a:solidFill>
              </a:rPr>
              <a:t>were sealed for time and eternity</a:t>
            </a:r>
          </a:p>
          <a:p>
            <a:endParaRPr lang="en-US" sz="1200" dirty="0">
              <a:solidFill>
                <a:schemeClr val="bg1"/>
              </a:solidFill>
            </a:endParaRPr>
          </a:p>
          <a:p>
            <a:r>
              <a:rPr lang="en-US" sz="1200" dirty="0">
                <a:solidFill>
                  <a:schemeClr val="bg1"/>
                </a:solidFill>
              </a:rPr>
              <a:t>She and her daughter, Marie did not go west with the other saints</a:t>
            </a:r>
          </a:p>
          <a:p>
            <a:endParaRPr lang="en-US" sz="1200" dirty="0">
              <a:solidFill>
                <a:schemeClr val="bg1"/>
              </a:solidFill>
            </a:endParaRPr>
          </a:p>
          <a:p>
            <a:r>
              <a:rPr lang="en-US" sz="1200" dirty="0">
                <a:solidFill>
                  <a:schemeClr val="bg1"/>
                </a:solidFill>
              </a:rPr>
              <a:t>She passed away on October 28, 1876 at Colchester, Illinois at the age of 73</a:t>
            </a:r>
          </a:p>
          <a:p>
            <a:endParaRPr lang="en-US" sz="1200" dirty="0">
              <a:solidFill>
                <a:schemeClr val="bg1"/>
              </a:solidFill>
            </a:endParaRPr>
          </a:p>
        </p:txBody>
      </p:sp>
      <p:sp>
        <p:nvSpPr>
          <p:cNvPr id="7" name="Rectangle 6"/>
          <p:cNvSpPr/>
          <p:nvPr/>
        </p:nvSpPr>
        <p:spPr>
          <a:xfrm>
            <a:off x="4572000" y="6488669"/>
            <a:ext cx="6096000" cy="246221"/>
          </a:xfrm>
          <a:prstGeom prst="rect">
            <a:avLst/>
          </a:prstGeom>
        </p:spPr>
        <p:txBody>
          <a:bodyPr wrap="square">
            <a:spAutoFit/>
          </a:bodyPr>
          <a:lstStyle/>
          <a:p>
            <a:pPr algn="r"/>
            <a:r>
              <a:rPr lang="en-US" sz="1000" dirty="0">
                <a:hlinkClick r:id="rId2"/>
              </a:rPr>
              <a:t>http://www.josephsmithsr.com/wiki/SMITH,_Sophronia_-_I39</a:t>
            </a:r>
            <a:endParaRPr lang="en-US" sz="1000" dirty="0">
              <a:solidFill>
                <a:schemeClr val="bg1"/>
              </a:solidFill>
            </a:endParaRPr>
          </a:p>
        </p:txBody>
      </p:sp>
      <p:pic>
        <p:nvPicPr>
          <p:cNvPr id="24578" name="Picture 2" descr="http://www.josephsmithsr.com/photos/sophronia.jpg"/>
          <p:cNvPicPr>
            <a:picLocks noChangeAspect="1" noChangeArrowheads="1"/>
          </p:cNvPicPr>
          <p:nvPr/>
        </p:nvPicPr>
        <p:blipFill>
          <a:blip r:embed="rId3" cstate="print"/>
          <a:srcRect l="8864" r="4709" b="2703"/>
          <a:stretch>
            <a:fillRect/>
          </a:stretch>
        </p:blipFill>
        <p:spPr bwMode="auto">
          <a:xfrm>
            <a:off x="8423166" y="1981944"/>
            <a:ext cx="2641600" cy="30480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1FB4FB-4AF4-4DCB-BC0B-1934389E1325}"/>
              </a:ext>
            </a:extLst>
          </p:cNvPr>
          <p:cNvSpPr/>
          <p:nvPr/>
        </p:nvSpPr>
        <p:spPr>
          <a:xfrm>
            <a:off x="0" y="0"/>
            <a:ext cx="12192000" cy="6858000"/>
          </a:xfrm>
          <a:prstGeom prst="rect">
            <a:avLst/>
          </a:prstGeom>
          <a:gradFill flip="none" rotWithShape="1">
            <a:gsLst>
              <a:gs pos="100000">
                <a:schemeClr val="accent1">
                  <a:lumMod val="75000"/>
                </a:schemeClr>
              </a:gs>
              <a:gs pos="7000">
                <a:schemeClr val="tx2">
                  <a:lumMod val="75000"/>
                </a:schemeClr>
              </a:gs>
              <a:gs pos="100000">
                <a:schemeClr val="accent1">
                  <a:lumMod val="30000"/>
                  <a:lumOff val="70000"/>
                </a:schemeClr>
              </a:gs>
            </a:gsLst>
            <a:path path="shap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4000" y="0"/>
            <a:ext cx="9144000" cy="523220"/>
          </a:xfrm>
          <a:prstGeom prst="rect">
            <a:avLst/>
          </a:prstGeom>
          <a:noFill/>
        </p:spPr>
        <p:txBody>
          <a:bodyPr wrap="square" rtlCol="0">
            <a:spAutoFit/>
          </a:bodyPr>
          <a:lstStyle/>
          <a:p>
            <a:pPr algn="ctr"/>
            <a:r>
              <a:rPr lang="en-US" sz="2800" dirty="0">
                <a:solidFill>
                  <a:schemeClr val="bg1"/>
                </a:solidFill>
              </a:rPr>
              <a:t>Joseph  Smith Jr.</a:t>
            </a:r>
          </a:p>
        </p:txBody>
      </p:sp>
      <p:sp>
        <p:nvSpPr>
          <p:cNvPr id="6" name="TextBox 5"/>
          <p:cNvSpPr txBox="1"/>
          <p:nvPr/>
        </p:nvSpPr>
        <p:spPr>
          <a:xfrm>
            <a:off x="1676400" y="457201"/>
            <a:ext cx="5943600" cy="461665"/>
          </a:xfrm>
          <a:prstGeom prst="rect">
            <a:avLst/>
          </a:prstGeom>
          <a:noFill/>
        </p:spPr>
        <p:txBody>
          <a:bodyPr wrap="square" rtlCol="0">
            <a:spAutoFit/>
          </a:bodyPr>
          <a:lstStyle/>
          <a:p>
            <a:endParaRPr lang="en-US" sz="1200" dirty="0">
              <a:solidFill>
                <a:schemeClr val="bg1"/>
              </a:solidFill>
            </a:endParaRPr>
          </a:p>
          <a:p>
            <a:endParaRPr lang="en-US" sz="1200" dirty="0">
              <a:solidFill>
                <a:schemeClr val="bg1"/>
              </a:solidFill>
            </a:endParaRPr>
          </a:p>
        </p:txBody>
      </p:sp>
      <p:sp>
        <p:nvSpPr>
          <p:cNvPr id="8" name="Rectangle 7"/>
          <p:cNvSpPr/>
          <p:nvPr/>
        </p:nvSpPr>
        <p:spPr>
          <a:xfrm>
            <a:off x="1143000" y="1489842"/>
            <a:ext cx="4572000" cy="3416320"/>
          </a:xfrm>
          <a:prstGeom prst="rect">
            <a:avLst/>
          </a:prstGeom>
        </p:spPr>
        <p:txBody>
          <a:bodyPr>
            <a:spAutoFit/>
          </a:bodyPr>
          <a:lstStyle/>
          <a:p>
            <a:r>
              <a:rPr lang="en-US" dirty="0">
                <a:solidFill>
                  <a:schemeClr val="bg1"/>
                </a:solidFill>
              </a:rPr>
              <a:t>He was born December 23, 1805, in Sharon, Vermont to Joseph Smith Sr. and Lucy Mack Smith</a:t>
            </a:r>
          </a:p>
          <a:p>
            <a:endParaRPr lang="en-US" dirty="0">
              <a:solidFill>
                <a:schemeClr val="bg1"/>
              </a:solidFill>
            </a:endParaRPr>
          </a:p>
          <a:p>
            <a:r>
              <a:rPr lang="en-US" dirty="0">
                <a:solidFill>
                  <a:schemeClr val="bg1"/>
                </a:solidFill>
              </a:rPr>
              <a:t>He married Emma Hale on January 18, 1827, in South Bainbridge, New York. </a:t>
            </a:r>
          </a:p>
          <a:p>
            <a:endParaRPr lang="en-US" dirty="0">
              <a:solidFill>
                <a:schemeClr val="bg1"/>
              </a:solidFill>
            </a:endParaRPr>
          </a:p>
          <a:p>
            <a:r>
              <a:rPr lang="en-US" dirty="0">
                <a:solidFill>
                  <a:schemeClr val="bg1"/>
                </a:solidFill>
              </a:rPr>
              <a:t>They had 9 children and only 4 grew to maturity.</a:t>
            </a:r>
          </a:p>
          <a:p>
            <a:endParaRPr lang="en-US" dirty="0">
              <a:solidFill>
                <a:schemeClr val="bg1"/>
              </a:solidFill>
            </a:endParaRPr>
          </a:p>
          <a:p>
            <a:r>
              <a:rPr lang="en-US" dirty="0">
                <a:solidFill>
                  <a:schemeClr val="bg1"/>
                </a:solidFill>
              </a:rPr>
              <a:t>The Prophet Joseph was martyred June 27, 1844, in Carthage, Illinois.</a:t>
            </a:r>
          </a:p>
        </p:txBody>
      </p:sp>
      <p:pic>
        <p:nvPicPr>
          <p:cNvPr id="27650" name="Picture 2" descr="http://www.pbs.org/weta/thewest/people/images/smith.jpg"/>
          <p:cNvPicPr>
            <a:picLocks noChangeAspect="1" noChangeArrowheads="1"/>
          </p:cNvPicPr>
          <p:nvPr/>
        </p:nvPicPr>
        <p:blipFill>
          <a:blip r:embed="rId2" cstate="print"/>
          <a:srcRect/>
          <a:stretch>
            <a:fillRect/>
          </a:stretch>
        </p:blipFill>
        <p:spPr bwMode="auto">
          <a:xfrm>
            <a:off x="7543801" y="1143001"/>
            <a:ext cx="2143125" cy="2143125"/>
          </a:xfrm>
          <a:prstGeom prst="rect">
            <a:avLst/>
          </a:prstGeom>
          <a:noFill/>
        </p:spPr>
      </p:pic>
      <p:pic>
        <p:nvPicPr>
          <p:cNvPr id="27652" name="Picture 4" descr="Emma Smith"/>
          <p:cNvPicPr>
            <a:picLocks noChangeAspect="1" noChangeArrowheads="1"/>
          </p:cNvPicPr>
          <p:nvPr/>
        </p:nvPicPr>
        <p:blipFill>
          <a:blip r:embed="rId3" cstate="print"/>
          <a:srcRect/>
          <a:stretch>
            <a:fillRect/>
          </a:stretch>
        </p:blipFill>
        <p:spPr bwMode="auto">
          <a:xfrm>
            <a:off x="6477001" y="3657600"/>
            <a:ext cx="1895475" cy="28575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0126F49-7713-40B9-ABEB-6FC1585BADE3}"/>
              </a:ext>
            </a:extLst>
          </p:cNvPr>
          <p:cNvSpPr/>
          <p:nvPr/>
        </p:nvSpPr>
        <p:spPr>
          <a:xfrm>
            <a:off x="0" y="0"/>
            <a:ext cx="12192000" cy="6858000"/>
          </a:xfrm>
          <a:prstGeom prst="rect">
            <a:avLst/>
          </a:prstGeom>
          <a:gradFill flip="none" rotWithShape="1">
            <a:gsLst>
              <a:gs pos="100000">
                <a:schemeClr val="accent1">
                  <a:lumMod val="75000"/>
                </a:schemeClr>
              </a:gs>
              <a:gs pos="7000">
                <a:schemeClr val="tx2">
                  <a:lumMod val="75000"/>
                </a:schemeClr>
              </a:gs>
              <a:gs pos="100000">
                <a:schemeClr val="accent1">
                  <a:lumMod val="30000"/>
                  <a:lumOff val="70000"/>
                </a:schemeClr>
              </a:gs>
            </a:gsLst>
            <a:path path="shap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4000" y="0"/>
            <a:ext cx="9144000" cy="523220"/>
          </a:xfrm>
          <a:prstGeom prst="rect">
            <a:avLst/>
          </a:prstGeom>
          <a:noFill/>
        </p:spPr>
        <p:txBody>
          <a:bodyPr wrap="square" rtlCol="0">
            <a:spAutoFit/>
          </a:bodyPr>
          <a:lstStyle/>
          <a:p>
            <a:pPr algn="ctr"/>
            <a:r>
              <a:rPr lang="en-US" sz="2800" dirty="0">
                <a:solidFill>
                  <a:schemeClr val="bg1"/>
                </a:solidFill>
              </a:rPr>
              <a:t>Samuel Harrison Smith—look in </a:t>
            </a:r>
            <a:r>
              <a:rPr lang="en-US" sz="2800">
                <a:solidFill>
                  <a:schemeClr val="bg1"/>
                </a:solidFill>
              </a:rPr>
              <a:t>who’s who book</a:t>
            </a:r>
            <a:endParaRPr lang="en-US" sz="2800" dirty="0">
              <a:solidFill>
                <a:schemeClr val="bg1"/>
              </a:solidFill>
            </a:endParaRPr>
          </a:p>
        </p:txBody>
      </p:sp>
      <p:sp>
        <p:nvSpPr>
          <p:cNvPr id="6" name="TextBox 5"/>
          <p:cNvSpPr txBox="1"/>
          <p:nvPr/>
        </p:nvSpPr>
        <p:spPr>
          <a:xfrm>
            <a:off x="290349" y="575860"/>
            <a:ext cx="8442434" cy="6340197"/>
          </a:xfrm>
          <a:prstGeom prst="rect">
            <a:avLst/>
          </a:prstGeom>
          <a:noFill/>
        </p:spPr>
        <p:txBody>
          <a:bodyPr wrap="square" rtlCol="0">
            <a:spAutoFit/>
          </a:bodyPr>
          <a:lstStyle/>
          <a:p>
            <a:r>
              <a:rPr lang="en-US" sz="1400" dirty="0">
                <a:solidFill>
                  <a:schemeClr val="bg1"/>
                </a:solidFill>
              </a:rPr>
              <a:t> He was born on March 13, 1808 at </a:t>
            </a:r>
            <a:r>
              <a:rPr lang="en-US" sz="1400" dirty="0" err="1">
                <a:solidFill>
                  <a:schemeClr val="bg1"/>
                </a:solidFill>
              </a:rPr>
              <a:t>Tunbridge</a:t>
            </a:r>
            <a:r>
              <a:rPr lang="en-US" sz="1400" dirty="0">
                <a:solidFill>
                  <a:schemeClr val="bg1"/>
                </a:solidFill>
              </a:rPr>
              <a:t>, Orange County, Vermont and one of the younger brothers of Joseph Smith, Jr.  He was 6</a:t>
            </a:r>
            <a:r>
              <a:rPr lang="en-US" sz="1400" baseline="30000" dirty="0">
                <a:solidFill>
                  <a:schemeClr val="bg1"/>
                </a:solidFill>
              </a:rPr>
              <a:t>th</a:t>
            </a:r>
            <a:r>
              <a:rPr lang="en-US" sz="1400" dirty="0">
                <a:solidFill>
                  <a:schemeClr val="bg1"/>
                </a:solidFill>
              </a:rPr>
              <a:t>  child of Joseph Smith Sr. and Lucy Mack Smith</a:t>
            </a:r>
          </a:p>
          <a:p>
            <a:endParaRPr lang="en-US" sz="1400" dirty="0">
              <a:solidFill>
                <a:schemeClr val="bg1"/>
              </a:solidFill>
            </a:endParaRPr>
          </a:p>
          <a:p>
            <a:r>
              <a:rPr lang="en-US" sz="1400" dirty="0">
                <a:solidFill>
                  <a:schemeClr val="bg1"/>
                </a:solidFill>
              </a:rPr>
              <a:t>He was baptized by Oliver </a:t>
            </a:r>
            <a:r>
              <a:rPr lang="en-US" sz="1400" dirty="0" err="1">
                <a:solidFill>
                  <a:schemeClr val="bg1"/>
                </a:solidFill>
              </a:rPr>
              <a:t>Cowdery</a:t>
            </a:r>
            <a:r>
              <a:rPr lang="en-US" sz="1400" dirty="0">
                <a:solidFill>
                  <a:schemeClr val="bg1"/>
                </a:solidFill>
              </a:rPr>
              <a:t> on May 25, 1829</a:t>
            </a:r>
          </a:p>
          <a:p>
            <a:r>
              <a:rPr lang="en-US" sz="1400" dirty="0">
                <a:solidFill>
                  <a:schemeClr val="bg1"/>
                </a:solidFill>
              </a:rPr>
              <a:t> and the 3</a:t>
            </a:r>
            <a:r>
              <a:rPr lang="en-US" sz="1400" baseline="30000" dirty="0">
                <a:solidFill>
                  <a:schemeClr val="bg1"/>
                </a:solidFill>
              </a:rPr>
              <a:t>rd</a:t>
            </a:r>
            <a:r>
              <a:rPr lang="en-US" sz="1400" dirty="0">
                <a:solidFill>
                  <a:schemeClr val="bg1"/>
                </a:solidFill>
              </a:rPr>
              <a:t> person to be baptized in this dispensation</a:t>
            </a:r>
          </a:p>
          <a:p>
            <a:endParaRPr lang="en-US" sz="1400" dirty="0">
              <a:solidFill>
                <a:schemeClr val="bg1"/>
              </a:solidFill>
            </a:endParaRPr>
          </a:p>
          <a:p>
            <a:r>
              <a:rPr lang="en-US" sz="1400" dirty="0">
                <a:solidFill>
                  <a:schemeClr val="bg1"/>
                </a:solidFill>
              </a:rPr>
              <a:t>He was one of the Eight Witnesses to the Book of Mormon and one of the six original members of the church upon its organization </a:t>
            </a:r>
          </a:p>
          <a:p>
            <a:endParaRPr lang="en-US" sz="1400" dirty="0">
              <a:solidFill>
                <a:schemeClr val="bg1"/>
              </a:solidFill>
            </a:endParaRPr>
          </a:p>
          <a:p>
            <a:r>
              <a:rPr lang="en-US" sz="1400" dirty="0">
                <a:solidFill>
                  <a:schemeClr val="bg1"/>
                </a:solidFill>
              </a:rPr>
              <a:t>He helped chop the wood, plow the land, and harvest the crops in 1829 so that Joseph was free to translate the gold plates. </a:t>
            </a:r>
          </a:p>
          <a:p>
            <a:endParaRPr lang="en-US" sz="1400" dirty="0">
              <a:solidFill>
                <a:schemeClr val="bg1"/>
              </a:solidFill>
            </a:endParaRPr>
          </a:p>
          <a:p>
            <a:r>
              <a:rPr lang="en-US" sz="1400" dirty="0">
                <a:solidFill>
                  <a:schemeClr val="bg1"/>
                </a:solidFill>
              </a:rPr>
              <a:t>The Lord had counseled him in D&amp;C 23:4 to strengthen the church</a:t>
            </a:r>
          </a:p>
          <a:p>
            <a:endParaRPr lang="en-US" sz="1400" dirty="0">
              <a:solidFill>
                <a:schemeClr val="bg1"/>
              </a:solidFill>
            </a:endParaRPr>
          </a:p>
          <a:p>
            <a:r>
              <a:rPr lang="en-US" sz="1400" dirty="0">
                <a:solidFill>
                  <a:schemeClr val="bg1"/>
                </a:solidFill>
              </a:rPr>
              <a:t>He was the first missionary in the result of converting Heber C. Kimball and Brigham Young at age 22</a:t>
            </a:r>
          </a:p>
          <a:p>
            <a:endParaRPr lang="en-US" sz="1400" dirty="0">
              <a:solidFill>
                <a:schemeClr val="bg1"/>
              </a:solidFill>
            </a:endParaRPr>
          </a:p>
          <a:p>
            <a:r>
              <a:rPr lang="en-US" sz="1400" dirty="0">
                <a:solidFill>
                  <a:schemeClr val="bg1"/>
                </a:solidFill>
              </a:rPr>
              <a:t>He married Mary Bailey  on August 12, 1834. and had two daughters, Susannah and Mary,  born in October 1835, and a son, Samuel Harrison Bailey Smith in August 1838</a:t>
            </a:r>
          </a:p>
          <a:p>
            <a:endParaRPr lang="en-US" sz="1400" dirty="0">
              <a:solidFill>
                <a:schemeClr val="bg1"/>
              </a:solidFill>
            </a:endParaRPr>
          </a:p>
          <a:p>
            <a:r>
              <a:rPr lang="en-US" sz="1400" dirty="0">
                <a:solidFill>
                  <a:schemeClr val="bg1"/>
                </a:solidFill>
              </a:rPr>
              <a:t>He was a member of the high council in Kirtland and later Presiding Bishop of the Church, then later serving as bishop in Nauvoo, and captain in the Nauvoo legion</a:t>
            </a:r>
          </a:p>
          <a:p>
            <a:endParaRPr lang="en-US" sz="1400" dirty="0">
              <a:solidFill>
                <a:schemeClr val="bg1"/>
              </a:solidFill>
            </a:endParaRPr>
          </a:p>
          <a:p>
            <a:r>
              <a:rPr lang="en-US" sz="1400" dirty="0">
                <a:solidFill>
                  <a:schemeClr val="bg1"/>
                </a:solidFill>
              </a:rPr>
              <a:t>Mary, died in January 1841 at age 32 after giving birth to Lucy Bailey Smith, who died several weeks later. He later married </a:t>
            </a:r>
            <a:r>
              <a:rPr lang="en-US" sz="1400" dirty="0" err="1">
                <a:solidFill>
                  <a:schemeClr val="bg1"/>
                </a:solidFill>
              </a:rPr>
              <a:t>Levira</a:t>
            </a:r>
            <a:r>
              <a:rPr lang="en-US" sz="1400" dirty="0">
                <a:solidFill>
                  <a:schemeClr val="bg1"/>
                </a:solidFill>
              </a:rPr>
              <a:t> Clark and had a daughter named </a:t>
            </a:r>
            <a:r>
              <a:rPr lang="en-US" sz="1400" dirty="0" err="1">
                <a:solidFill>
                  <a:schemeClr val="bg1"/>
                </a:solidFill>
              </a:rPr>
              <a:t>Levira</a:t>
            </a:r>
            <a:r>
              <a:rPr lang="en-US" sz="1400" dirty="0">
                <a:solidFill>
                  <a:schemeClr val="bg1"/>
                </a:solidFill>
              </a:rPr>
              <a:t> Annette</a:t>
            </a:r>
          </a:p>
          <a:p>
            <a:endParaRPr lang="en-US" sz="1400" dirty="0">
              <a:solidFill>
                <a:schemeClr val="bg1"/>
              </a:solidFill>
            </a:endParaRPr>
          </a:p>
          <a:p>
            <a:r>
              <a:rPr lang="en-US" sz="1400" dirty="0">
                <a:solidFill>
                  <a:schemeClr val="bg1"/>
                </a:solidFill>
              </a:rPr>
              <a:t>He accompanied the bodies of Hyrum and Joseph back to Nauvoo from Carthage</a:t>
            </a:r>
            <a:r>
              <a:rPr lang="en-US" sz="1400" dirty="0"/>
              <a:t>.</a:t>
            </a:r>
            <a:endParaRPr lang="en-US" sz="1400" dirty="0">
              <a:solidFill>
                <a:schemeClr val="bg1"/>
              </a:solidFill>
            </a:endParaRPr>
          </a:p>
          <a:p>
            <a:endParaRPr lang="en-US" sz="1400" dirty="0">
              <a:solidFill>
                <a:schemeClr val="bg1"/>
              </a:solidFill>
            </a:endParaRPr>
          </a:p>
          <a:p>
            <a:r>
              <a:rPr lang="en-US" sz="1400" dirty="0">
                <a:solidFill>
                  <a:schemeClr val="bg1"/>
                </a:solidFill>
              </a:rPr>
              <a:t>He died on July 30, 1844, 34 days after the death of his brothers</a:t>
            </a:r>
          </a:p>
        </p:txBody>
      </p:sp>
      <p:pic>
        <p:nvPicPr>
          <p:cNvPr id="26628" name="Picture 4" descr="Drawing of Samuel H. Smith"/>
          <p:cNvPicPr>
            <a:picLocks noChangeAspect="1" noChangeArrowheads="1"/>
          </p:cNvPicPr>
          <p:nvPr/>
        </p:nvPicPr>
        <p:blipFill>
          <a:blip r:embed="rId2" cstate="print"/>
          <a:srcRect/>
          <a:stretch>
            <a:fillRect/>
          </a:stretch>
        </p:blipFill>
        <p:spPr bwMode="auto">
          <a:xfrm>
            <a:off x="9351580" y="2553444"/>
            <a:ext cx="1669721" cy="1905000"/>
          </a:xfrm>
          <a:prstGeom prst="rect">
            <a:avLst/>
          </a:prstGeom>
          <a:noFill/>
        </p:spPr>
      </p:pic>
      <p:sp>
        <p:nvSpPr>
          <p:cNvPr id="8" name="Rectangle 7"/>
          <p:cNvSpPr/>
          <p:nvPr/>
        </p:nvSpPr>
        <p:spPr>
          <a:xfrm>
            <a:off x="6096000" y="6488669"/>
            <a:ext cx="4572000" cy="276999"/>
          </a:xfrm>
          <a:prstGeom prst="rect">
            <a:avLst/>
          </a:prstGeom>
        </p:spPr>
        <p:txBody>
          <a:bodyPr>
            <a:spAutoFit/>
          </a:bodyPr>
          <a:lstStyle/>
          <a:p>
            <a:pPr algn="r"/>
            <a:r>
              <a:rPr lang="en-US" sz="1200" dirty="0">
                <a:solidFill>
                  <a:schemeClr val="bg1"/>
                </a:solidFill>
              </a:rPr>
              <a:t>Who’s Who and </a:t>
            </a:r>
            <a:r>
              <a:rPr lang="en-US" sz="1200" dirty="0" err="1">
                <a:solidFill>
                  <a:schemeClr val="bg1"/>
                </a:solidFill>
              </a:rPr>
              <a:t>Larene</a:t>
            </a:r>
            <a:r>
              <a:rPr lang="en-US" sz="1200" dirty="0">
                <a:solidFill>
                  <a:schemeClr val="bg1"/>
                </a:solidFill>
              </a:rPr>
              <a:t> Porter Gaunt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B6DC78-0F83-412C-89ED-86F7E36E4091}"/>
              </a:ext>
            </a:extLst>
          </p:cNvPr>
          <p:cNvSpPr/>
          <p:nvPr/>
        </p:nvSpPr>
        <p:spPr>
          <a:xfrm>
            <a:off x="0" y="0"/>
            <a:ext cx="12192000" cy="6858000"/>
          </a:xfrm>
          <a:prstGeom prst="rect">
            <a:avLst/>
          </a:prstGeom>
          <a:gradFill flip="none" rotWithShape="1">
            <a:gsLst>
              <a:gs pos="100000">
                <a:schemeClr val="accent1">
                  <a:lumMod val="75000"/>
                </a:schemeClr>
              </a:gs>
              <a:gs pos="7000">
                <a:schemeClr val="tx2">
                  <a:lumMod val="75000"/>
                </a:schemeClr>
              </a:gs>
              <a:gs pos="100000">
                <a:schemeClr val="accent1">
                  <a:lumMod val="30000"/>
                  <a:lumOff val="70000"/>
                </a:schemeClr>
              </a:gs>
            </a:gsLst>
            <a:path path="shap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4000" y="0"/>
            <a:ext cx="9144000" cy="523220"/>
          </a:xfrm>
          <a:prstGeom prst="rect">
            <a:avLst/>
          </a:prstGeom>
          <a:noFill/>
        </p:spPr>
        <p:txBody>
          <a:bodyPr wrap="square" rtlCol="0">
            <a:spAutoFit/>
          </a:bodyPr>
          <a:lstStyle/>
          <a:p>
            <a:pPr algn="ctr"/>
            <a:r>
              <a:rPr lang="en-US" sz="2800" dirty="0">
                <a:solidFill>
                  <a:schemeClr val="bg1"/>
                </a:solidFill>
              </a:rPr>
              <a:t>Ephraim Smith</a:t>
            </a:r>
          </a:p>
        </p:txBody>
      </p:sp>
      <p:sp>
        <p:nvSpPr>
          <p:cNvPr id="6" name="TextBox 5"/>
          <p:cNvSpPr txBox="1"/>
          <p:nvPr/>
        </p:nvSpPr>
        <p:spPr>
          <a:xfrm>
            <a:off x="1676400" y="685800"/>
            <a:ext cx="6477000" cy="1600438"/>
          </a:xfrm>
          <a:prstGeom prst="rect">
            <a:avLst/>
          </a:prstGeom>
          <a:noFill/>
        </p:spPr>
        <p:txBody>
          <a:bodyPr wrap="square" rtlCol="0">
            <a:spAutoFit/>
          </a:bodyPr>
          <a:lstStyle/>
          <a:p>
            <a:r>
              <a:rPr lang="en-US" sz="1400" dirty="0">
                <a:solidFill>
                  <a:schemeClr val="bg1"/>
                </a:solidFill>
              </a:rPr>
              <a:t>He was born</a:t>
            </a:r>
            <a:r>
              <a:rPr lang="en-US" sz="1400" b="1" dirty="0">
                <a:solidFill>
                  <a:schemeClr val="bg1"/>
                </a:solidFill>
              </a:rPr>
              <a:t> </a:t>
            </a:r>
            <a:r>
              <a:rPr lang="en-US" sz="1400" dirty="0">
                <a:solidFill>
                  <a:schemeClr val="bg1"/>
                </a:solidFill>
              </a:rPr>
              <a:t>was born and died March 13, 1810, in Royalton, Vermont.</a:t>
            </a:r>
          </a:p>
          <a:p>
            <a:endParaRPr lang="en-US" sz="1400" dirty="0">
              <a:solidFill>
                <a:schemeClr val="bg1"/>
              </a:solidFill>
            </a:endParaRPr>
          </a:p>
          <a:p>
            <a:endParaRPr lang="en-US" sz="1400" dirty="0">
              <a:solidFill>
                <a:schemeClr val="bg1"/>
              </a:solidFill>
            </a:endParaRPr>
          </a:p>
          <a:p>
            <a:endParaRPr lang="en-US" sz="1400" dirty="0">
              <a:solidFill>
                <a:schemeClr val="bg1"/>
              </a:solidFill>
            </a:endParaRPr>
          </a:p>
          <a:p>
            <a:endParaRPr lang="en-US" sz="1400" dirty="0">
              <a:solidFill>
                <a:schemeClr val="bg1"/>
              </a:solidFill>
            </a:endParaRPr>
          </a:p>
          <a:p>
            <a:endParaRPr lang="en-US" sz="1400" dirty="0">
              <a:solidFill>
                <a:schemeClr val="bg1"/>
              </a:solidFill>
            </a:endParaRPr>
          </a:p>
          <a:p>
            <a:endParaRPr lang="en-US" sz="1400" dirty="0">
              <a:solidFill>
                <a:schemeClr val="bg1"/>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TotalTime>
  <Words>4196</Words>
  <Application>Microsoft Office PowerPoint</Application>
  <PresentationFormat>Widescreen</PresentationFormat>
  <Paragraphs>298</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Calibri</vt:lpstr>
      <vt:lpstr>Arial</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2</cp:revision>
  <dcterms:created xsi:type="dcterms:W3CDTF">2020-07-28T16:19:39Z</dcterms:created>
  <dcterms:modified xsi:type="dcterms:W3CDTF">2020-07-28T16:34:22Z</dcterms:modified>
</cp:coreProperties>
</file>