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75"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opperplate Gothic Bold" panose="020E0705020206020404" pitchFamily="3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12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C91C-6442-4E88-A226-1B16F6A1DB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EFECE4-7C52-4B50-9104-F8161C52F6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DC697E-8C63-44B1-80FA-9B169759E667}"/>
              </a:ext>
            </a:extLst>
          </p:cNvPr>
          <p:cNvSpPr>
            <a:spLocks noGrp="1"/>
          </p:cNvSpPr>
          <p:nvPr>
            <p:ph type="dt" sz="half" idx="10"/>
          </p:nvPr>
        </p:nvSpPr>
        <p:spPr/>
        <p:txBody>
          <a:bodyPr/>
          <a:lstStyle/>
          <a:p>
            <a:fld id="{E1D9F07A-5660-4B34-91FF-CFF838045B48}" type="datetimeFigureOut">
              <a:rPr lang="en-US" smtClean="0"/>
              <a:t>7/2/2020</a:t>
            </a:fld>
            <a:endParaRPr lang="en-US"/>
          </a:p>
        </p:txBody>
      </p:sp>
      <p:sp>
        <p:nvSpPr>
          <p:cNvPr id="5" name="Footer Placeholder 4">
            <a:extLst>
              <a:ext uri="{FF2B5EF4-FFF2-40B4-BE49-F238E27FC236}">
                <a16:creationId xmlns:a16="http://schemas.microsoft.com/office/drawing/2014/main" id="{AF0F400D-3002-4E06-9832-042D8DA3C4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9ECFF-16F7-4F82-A70B-A315EB70106D}"/>
              </a:ext>
            </a:extLst>
          </p:cNvPr>
          <p:cNvSpPr>
            <a:spLocks noGrp="1"/>
          </p:cNvSpPr>
          <p:nvPr>
            <p:ph type="sldNum" sz="quarter" idx="12"/>
          </p:nvPr>
        </p:nvSpPr>
        <p:spPr/>
        <p:txBody>
          <a:bodyPr/>
          <a:lstStyle/>
          <a:p>
            <a:fld id="{541AFC74-306B-494E-A723-51AE254A6EE2}" type="slidenum">
              <a:rPr lang="en-US" smtClean="0"/>
              <a:t>‹#›</a:t>
            </a:fld>
            <a:endParaRPr lang="en-US"/>
          </a:p>
        </p:txBody>
      </p:sp>
    </p:spTree>
    <p:extLst>
      <p:ext uri="{BB962C8B-B14F-4D97-AF65-F5344CB8AC3E}">
        <p14:creationId xmlns:p14="http://schemas.microsoft.com/office/powerpoint/2010/main" val="2932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47E01-2C59-44C1-85DF-1E8A074633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E15CAE-35F8-4608-B931-0D511A47BE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1DC368-14BE-4882-8729-89FAB6010C5F}"/>
              </a:ext>
            </a:extLst>
          </p:cNvPr>
          <p:cNvSpPr>
            <a:spLocks noGrp="1"/>
          </p:cNvSpPr>
          <p:nvPr>
            <p:ph type="dt" sz="half" idx="10"/>
          </p:nvPr>
        </p:nvSpPr>
        <p:spPr/>
        <p:txBody>
          <a:bodyPr/>
          <a:lstStyle/>
          <a:p>
            <a:fld id="{E1D9F07A-5660-4B34-91FF-CFF838045B48}" type="datetimeFigureOut">
              <a:rPr lang="en-US" smtClean="0"/>
              <a:t>7/2/2020</a:t>
            </a:fld>
            <a:endParaRPr lang="en-US"/>
          </a:p>
        </p:txBody>
      </p:sp>
      <p:sp>
        <p:nvSpPr>
          <p:cNvPr id="5" name="Footer Placeholder 4">
            <a:extLst>
              <a:ext uri="{FF2B5EF4-FFF2-40B4-BE49-F238E27FC236}">
                <a16:creationId xmlns:a16="http://schemas.microsoft.com/office/drawing/2014/main" id="{BAA2A27C-B6B6-4ED2-8310-28C553EA4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89B64-9F1C-4949-806E-CE670046C716}"/>
              </a:ext>
            </a:extLst>
          </p:cNvPr>
          <p:cNvSpPr>
            <a:spLocks noGrp="1"/>
          </p:cNvSpPr>
          <p:nvPr>
            <p:ph type="sldNum" sz="quarter" idx="12"/>
          </p:nvPr>
        </p:nvSpPr>
        <p:spPr/>
        <p:txBody>
          <a:bodyPr/>
          <a:lstStyle/>
          <a:p>
            <a:fld id="{541AFC74-306B-494E-A723-51AE254A6EE2}" type="slidenum">
              <a:rPr lang="en-US" smtClean="0"/>
              <a:t>‹#›</a:t>
            </a:fld>
            <a:endParaRPr lang="en-US"/>
          </a:p>
        </p:txBody>
      </p:sp>
    </p:spTree>
    <p:extLst>
      <p:ext uri="{BB962C8B-B14F-4D97-AF65-F5344CB8AC3E}">
        <p14:creationId xmlns:p14="http://schemas.microsoft.com/office/powerpoint/2010/main" val="1839675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C6A8B8-ABEB-4126-A0D0-D538A3B598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D66E78-FAB1-41F5-BAE4-3F80F85CBD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25B70-3330-4575-ABD4-FB275A19D1BE}"/>
              </a:ext>
            </a:extLst>
          </p:cNvPr>
          <p:cNvSpPr>
            <a:spLocks noGrp="1"/>
          </p:cNvSpPr>
          <p:nvPr>
            <p:ph type="dt" sz="half" idx="10"/>
          </p:nvPr>
        </p:nvSpPr>
        <p:spPr/>
        <p:txBody>
          <a:bodyPr/>
          <a:lstStyle/>
          <a:p>
            <a:fld id="{E1D9F07A-5660-4B34-91FF-CFF838045B48}" type="datetimeFigureOut">
              <a:rPr lang="en-US" smtClean="0"/>
              <a:t>7/2/2020</a:t>
            </a:fld>
            <a:endParaRPr lang="en-US"/>
          </a:p>
        </p:txBody>
      </p:sp>
      <p:sp>
        <p:nvSpPr>
          <p:cNvPr id="5" name="Footer Placeholder 4">
            <a:extLst>
              <a:ext uri="{FF2B5EF4-FFF2-40B4-BE49-F238E27FC236}">
                <a16:creationId xmlns:a16="http://schemas.microsoft.com/office/drawing/2014/main" id="{C08C0CC4-7AB7-428E-B4AA-20B7DC9E89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ECE73-AE8D-407B-9132-26308331A856}"/>
              </a:ext>
            </a:extLst>
          </p:cNvPr>
          <p:cNvSpPr>
            <a:spLocks noGrp="1"/>
          </p:cNvSpPr>
          <p:nvPr>
            <p:ph type="sldNum" sz="quarter" idx="12"/>
          </p:nvPr>
        </p:nvSpPr>
        <p:spPr/>
        <p:txBody>
          <a:bodyPr/>
          <a:lstStyle/>
          <a:p>
            <a:fld id="{541AFC74-306B-494E-A723-51AE254A6EE2}" type="slidenum">
              <a:rPr lang="en-US" smtClean="0"/>
              <a:t>‹#›</a:t>
            </a:fld>
            <a:endParaRPr lang="en-US"/>
          </a:p>
        </p:txBody>
      </p:sp>
    </p:spTree>
    <p:extLst>
      <p:ext uri="{BB962C8B-B14F-4D97-AF65-F5344CB8AC3E}">
        <p14:creationId xmlns:p14="http://schemas.microsoft.com/office/powerpoint/2010/main" val="419782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8AB0-04B6-45D8-91C9-CEDAABD0FB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B10FB0-8384-4163-B802-4ADB717E57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20199-8E4A-40E4-8E8D-EBF9DDDAF04A}"/>
              </a:ext>
            </a:extLst>
          </p:cNvPr>
          <p:cNvSpPr>
            <a:spLocks noGrp="1"/>
          </p:cNvSpPr>
          <p:nvPr>
            <p:ph type="dt" sz="half" idx="10"/>
          </p:nvPr>
        </p:nvSpPr>
        <p:spPr/>
        <p:txBody>
          <a:bodyPr/>
          <a:lstStyle/>
          <a:p>
            <a:fld id="{E1D9F07A-5660-4B34-91FF-CFF838045B48}" type="datetimeFigureOut">
              <a:rPr lang="en-US" smtClean="0"/>
              <a:t>7/2/2020</a:t>
            </a:fld>
            <a:endParaRPr lang="en-US"/>
          </a:p>
        </p:txBody>
      </p:sp>
      <p:sp>
        <p:nvSpPr>
          <p:cNvPr id="5" name="Footer Placeholder 4">
            <a:extLst>
              <a:ext uri="{FF2B5EF4-FFF2-40B4-BE49-F238E27FC236}">
                <a16:creationId xmlns:a16="http://schemas.microsoft.com/office/drawing/2014/main" id="{D09B3E90-D733-4084-8A3C-F8D5BE7CC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CA37A4-0F25-4270-AB9A-5AF5782B6E97}"/>
              </a:ext>
            </a:extLst>
          </p:cNvPr>
          <p:cNvSpPr>
            <a:spLocks noGrp="1"/>
          </p:cNvSpPr>
          <p:nvPr>
            <p:ph type="sldNum" sz="quarter" idx="12"/>
          </p:nvPr>
        </p:nvSpPr>
        <p:spPr/>
        <p:txBody>
          <a:bodyPr/>
          <a:lstStyle/>
          <a:p>
            <a:fld id="{541AFC74-306B-494E-A723-51AE254A6EE2}" type="slidenum">
              <a:rPr lang="en-US" smtClean="0"/>
              <a:t>‹#›</a:t>
            </a:fld>
            <a:endParaRPr lang="en-US"/>
          </a:p>
        </p:txBody>
      </p:sp>
    </p:spTree>
    <p:extLst>
      <p:ext uri="{BB962C8B-B14F-4D97-AF65-F5344CB8AC3E}">
        <p14:creationId xmlns:p14="http://schemas.microsoft.com/office/powerpoint/2010/main" val="1645454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42D91-0653-4A2F-9CB4-7C86E7A810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815215-C75E-4E79-9B5F-2B080A64C5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44CFB80-D24F-4A7B-A758-41B730977753}"/>
              </a:ext>
            </a:extLst>
          </p:cNvPr>
          <p:cNvSpPr>
            <a:spLocks noGrp="1"/>
          </p:cNvSpPr>
          <p:nvPr>
            <p:ph type="dt" sz="half" idx="10"/>
          </p:nvPr>
        </p:nvSpPr>
        <p:spPr/>
        <p:txBody>
          <a:bodyPr/>
          <a:lstStyle/>
          <a:p>
            <a:fld id="{E1D9F07A-5660-4B34-91FF-CFF838045B48}" type="datetimeFigureOut">
              <a:rPr lang="en-US" smtClean="0"/>
              <a:t>7/2/2020</a:t>
            </a:fld>
            <a:endParaRPr lang="en-US"/>
          </a:p>
        </p:txBody>
      </p:sp>
      <p:sp>
        <p:nvSpPr>
          <p:cNvPr id="5" name="Footer Placeholder 4">
            <a:extLst>
              <a:ext uri="{FF2B5EF4-FFF2-40B4-BE49-F238E27FC236}">
                <a16:creationId xmlns:a16="http://schemas.microsoft.com/office/drawing/2014/main" id="{5179E532-D278-46C0-9EE3-FBA2D5A1A9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CFC4A-2756-4FEF-B10C-76F7DAB72275}"/>
              </a:ext>
            </a:extLst>
          </p:cNvPr>
          <p:cNvSpPr>
            <a:spLocks noGrp="1"/>
          </p:cNvSpPr>
          <p:nvPr>
            <p:ph type="sldNum" sz="quarter" idx="12"/>
          </p:nvPr>
        </p:nvSpPr>
        <p:spPr/>
        <p:txBody>
          <a:bodyPr/>
          <a:lstStyle/>
          <a:p>
            <a:fld id="{541AFC74-306B-494E-A723-51AE254A6EE2}" type="slidenum">
              <a:rPr lang="en-US" smtClean="0"/>
              <a:t>‹#›</a:t>
            </a:fld>
            <a:endParaRPr lang="en-US"/>
          </a:p>
        </p:txBody>
      </p:sp>
    </p:spTree>
    <p:extLst>
      <p:ext uri="{BB962C8B-B14F-4D97-AF65-F5344CB8AC3E}">
        <p14:creationId xmlns:p14="http://schemas.microsoft.com/office/powerpoint/2010/main" val="3775177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63384-75D4-45C1-A4A3-87B885876A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EC30ED-541A-47B6-A8AF-7553FB67178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99D273-67A0-420A-AECE-0A79577BA5F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286A3D-2C96-4D97-BD43-83729382AF91}"/>
              </a:ext>
            </a:extLst>
          </p:cNvPr>
          <p:cNvSpPr>
            <a:spLocks noGrp="1"/>
          </p:cNvSpPr>
          <p:nvPr>
            <p:ph type="dt" sz="half" idx="10"/>
          </p:nvPr>
        </p:nvSpPr>
        <p:spPr/>
        <p:txBody>
          <a:bodyPr/>
          <a:lstStyle/>
          <a:p>
            <a:fld id="{E1D9F07A-5660-4B34-91FF-CFF838045B48}" type="datetimeFigureOut">
              <a:rPr lang="en-US" smtClean="0"/>
              <a:t>7/2/2020</a:t>
            </a:fld>
            <a:endParaRPr lang="en-US"/>
          </a:p>
        </p:txBody>
      </p:sp>
      <p:sp>
        <p:nvSpPr>
          <p:cNvPr id="6" name="Footer Placeholder 5">
            <a:extLst>
              <a:ext uri="{FF2B5EF4-FFF2-40B4-BE49-F238E27FC236}">
                <a16:creationId xmlns:a16="http://schemas.microsoft.com/office/drawing/2014/main" id="{EAAC6929-0A2B-420E-B774-06D54076C4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867565-FB3D-4A04-BBBE-33081336E397}"/>
              </a:ext>
            </a:extLst>
          </p:cNvPr>
          <p:cNvSpPr>
            <a:spLocks noGrp="1"/>
          </p:cNvSpPr>
          <p:nvPr>
            <p:ph type="sldNum" sz="quarter" idx="12"/>
          </p:nvPr>
        </p:nvSpPr>
        <p:spPr/>
        <p:txBody>
          <a:bodyPr/>
          <a:lstStyle/>
          <a:p>
            <a:fld id="{541AFC74-306B-494E-A723-51AE254A6EE2}" type="slidenum">
              <a:rPr lang="en-US" smtClean="0"/>
              <a:t>‹#›</a:t>
            </a:fld>
            <a:endParaRPr lang="en-US"/>
          </a:p>
        </p:txBody>
      </p:sp>
    </p:spTree>
    <p:extLst>
      <p:ext uri="{BB962C8B-B14F-4D97-AF65-F5344CB8AC3E}">
        <p14:creationId xmlns:p14="http://schemas.microsoft.com/office/powerpoint/2010/main" val="237980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77FFA-73F1-490D-A2D0-6CE3F600F6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01315E-2FC4-44BA-862E-D469CA5A58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8C388F-2B40-4C74-B737-EA1F712741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875AF0-AB8A-40E5-90B9-D23E0200D0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6134F4A-04CE-41C9-90FC-0E90FAE9FD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01F18A-92C8-4D40-8DB1-4C0B611181FC}"/>
              </a:ext>
            </a:extLst>
          </p:cNvPr>
          <p:cNvSpPr>
            <a:spLocks noGrp="1"/>
          </p:cNvSpPr>
          <p:nvPr>
            <p:ph type="dt" sz="half" idx="10"/>
          </p:nvPr>
        </p:nvSpPr>
        <p:spPr/>
        <p:txBody>
          <a:bodyPr/>
          <a:lstStyle/>
          <a:p>
            <a:fld id="{E1D9F07A-5660-4B34-91FF-CFF838045B48}" type="datetimeFigureOut">
              <a:rPr lang="en-US" smtClean="0"/>
              <a:t>7/2/2020</a:t>
            </a:fld>
            <a:endParaRPr lang="en-US"/>
          </a:p>
        </p:txBody>
      </p:sp>
      <p:sp>
        <p:nvSpPr>
          <p:cNvPr id="8" name="Footer Placeholder 7">
            <a:extLst>
              <a:ext uri="{FF2B5EF4-FFF2-40B4-BE49-F238E27FC236}">
                <a16:creationId xmlns:a16="http://schemas.microsoft.com/office/drawing/2014/main" id="{952C879C-3B83-4CCF-BBAE-331B4181DD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F59CDF-7902-4078-8021-B5FDA17A1678}"/>
              </a:ext>
            </a:extLst>
          </p:cNvPr>
          <p:cNvSpPr>
            <a:spLocks noGrp="1"/>
          </p:cNvSpPr>
          <p:nvPr>
            <p:ph type="sldNum" sz="quarter" idx="12"/>
          </p:nvPr>
        </p:nvSpPr>
        <p:spPr/>
        <p:txBody>
          <a:bodyPr/>
          <a:lstStyle/>
          <a:p>
            <a:fld id="{541AFC74-306B-494E-A723-51AE254A6EE2}" type="slidenum">
              <a:rPr lang="en-US" smtClean="0"/>
              <a:t>‹#›</a:t>
            </a:fld>
            <a:endParaRPr lang="en-US"/>
          </a:p>
        </p:txBody>
      </p:sp>
    </p:spTree>
    <p:extLst>
      <p:ext uri="{BB962C8B-B14F-4D97-AF65-F5344CB8AC3E}">
        <p14:creationId xmlns:p14="http://schemas.microsoft.com/office/powerpoint/2010/main" val="315745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21AA0-DB8C-4771-88BD-93E86346A0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64EBA8-81B7-4B90-9F78-06B3A973EA4C}"/>
              </a:ext>
            </a:extLst>
          </p:cNvPr>
          <p:cNvSpPr>
            <a:spLocks noGrp="1"/>
          </p:cNvSpPr>
          <p:nvPr>
            <p:ph type="dt" sz="half" idx="10"/>
          </p:nvPr>
        </p:nvSpPr>
        <p:spPr/>
        <p:txBody>
          <a:bodyPr/>
          <a:lstStyle/>
          <a:p>
            <a:fld id="{E1D9F07A-5660-4B34-91FF-CFF838045B48}" type="datetimeFigureOut">
              <a:rPr lang="en-US" smtClean="0"/>
              <a:t>7/2/2020</a:t>
            </a:fld>
            <a:endParaRPr lang="en-US"/>
          </a:p>
        </p:txBody>
      </p:sp>
      <p:sp>
        <p:nvSpPr>
          <p:cNvPr id="4" name="Footer Placeholder 3">
            <a:extLst>
              <a:ext uri="{FF2B5EF4-FFF2-40B4-BE49-F238E27FC236}">
                <a16:creationId xmlns:a16="http://schemas.microsoft.com/office/drawing/2014/main" id="{05007F5B-9700-4082-8B98-BC50024B20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269E4A-1B37-4371-930A-81F17AA876D3}"/>
              </a:ext>
            </a:extLst>
          </p:cNvPr>
          <p:cNvSpPr>
            <a:spLocks noGrp="1"/>
          </p:cNvSpPr>
          <p:nvPr>
            <p:ph type="sldNum" sz="quarter" idx="12"/>
          </p:nvPr>
        </p:nvSpPr>
        <p:spPr/>
        <p:txBody>
          <a:bodyPr/>
          <a:lstStyle/>
          <a:p>
            <a:fld id="{541AFC74-306B-494E-A723-51AE254A6EE2}" type="slidenum">
              <a:rPr lang="en-US" smtClean="0"/>
              <a:t>‹#›</a:t>
            </a:fld>
            <a:endParaRPr lang="en-US"/>
          </a:p>
        </p:txBody>
      </p:sp>
    </p:spTree>
    <p:extLst>
      <p:ext uri="{BB962C8B-B14F-4D97-AF65-F5344CB8AC3E}">
        <p14:creationId xmlns:p14="http://schemas.microsoft.com/office/powerpoint/2010/main" val="2508151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E6FF26-C909-4C01-B78F-CEDBF91C1CA7}"/>
              </a:ext>
            </a:extLst>
          </p:cNvPr>
          <p:cNvSpPr>
            <a:spLocks noGrp="1"/>
          </p:cNvSpPr>
          <p:nvPr>
            <p:ph type="dt" sz="half" idx="10"/>
          </p:nvPr>
        </p:nvSpPr>
        <p:spPr/>
        <p:txBody>
          <a:bodyPr/>
          <a:lstStyle/>
          <a:p>
            <a:fld id="{E1D9F07A-5660-4B34-91FF-CFF838045B48}" type="datetimeFigureOut">
              <a:rPr lang="en-US" smtClean="0"/>
              <a:t>7/2/2020</a:t>
            </a:fld>
            <a:endParaRPr lang="en-US"/>
          </a:p>
        </p:txBody>
      </p:sp>
      <p:sp>
        <p:nvSpPr>
          <p:cNvPr id="3" name="Footer Placeholder 2">
            <a:extLst>
              <a:ext uri="{FF2B5EF4-FFF2-40B4-BE49-F238E27FC236}">
                <a16:creationId xmlns:a16="http://schemas.microsoft.com/office/drawing/2014/main" id="{1DCD33A3-C4A1-4327-9D99-AE7CE76976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9D4A9C-4A6F-413F-91F2-A044F43FD797}"/>
              </a:ext>
            </a:extLst>
          </p:cNvPr>
          <p:cNvSpPr>
            <a:spLocks noGrp="1"/>
          </p:cNvSpPr>
          <p:nvPr>
            <p:ph type="sldNum" sz="quarter" idx="12"/>
          </p:nvPr>
        </p:nvSpPr>
        <p:spPr/>
        <p:txBody>
          <a:bodyPr/>
          <a:lstStyle/>
          <a:p>
            <a:fld id="{541AFC74-306B-494E-A723-51AE254A6EE2}" type="slidenum">
              <a:rPr lang="en-US" smtClean="0"/>
              <a:t>‹#›</a:t>
            </a:fld>
            <a:endParaRPr lang="en-US"/>
          </a:p>
        </p:txBody>
      </p:sp>
    </p:spTree>
    <p:extLst>
      <p:ext uri="{BB962C8B-B14F-4D97-AF65-F5344CB8AC3E}">
        <p14:creationId xmlns:p14="http://schemas.microsoft.com/office/powerpoint/2010/main" val="118977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1793-E823-44C8-9FC5-7FD120D8D4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1CE2BF-CC4F-42C6-BD08-4CC1B01FA8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57BE87-B783-4DB3-9FD9-409DF6C8D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CDEA33-DF41-4C0F-AA73-59505F117FE5}"/>
              </a:ext>
            </a:extLst>
          </p:cNvPr>
          <p:cNvSpPr>
            <a:spLocks noGrp="1"/>
          </p:cNvSpPr>
          <p:nvPr>
            <p:ph type="dt" sz="half" idx="10"/>
          </p:nvPr>
        </p:nvSpPr>
        <p:spPr/>
        <p:txBody>
          <a:bodyPr/>
          <a:lstStyle/>
          <a:p>
            <a:fld id="{E1D9F07A-5660-4B34-91FF-CFF838045B48}" type="datetimeFigureOut">
              <a:rPr lang="en-US" smtClean="0"/>
              <a:t>7/2/2020</a:t>
            </a:fld>
            <a:endParaRPr lang="en-US"/>
          </a:p>
        </p:txBody>
      </p:sp>
      <p:sp>
        <p:nvSpPr>
          <p:cNvPr id="6" name="Footer Placeholder 5">
            <a:extLst>
              <a:ext uri="{FF2B5EF4-FFF2-40B4-BE49-F238E27FC236}">
                <a16:creationId xmlns:a16="http://schemas.microsoft.com/office/drawing/2014/main" id="{520A4B6F-EEE4-41CD-822F-9B29B02BD1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4BA531-C16C-4DAA-B2D8-AD1C284960E3}"/>
              </a:ext>
            </a:extLst>
          </p:cNvPr>
          <p:cNvSpPr>
            <a:spLocks noGrp="1"/>
          </p:cNvSpPr>
          <p:nvPr>
            <p:ph type="sldNum" sz="quarter" idx="12"/>
          </p:nvPr>
        </p:nvSpPr>
        <p:spPr/>
        <p:txBody>
          <a:bodyPr/>
          <a:lstStyle/>
          <a:p>
            <a:fld id="{541AFC74-306B-494E-A723-51AE254A6EE2}" type="slidenum">
              <a:rPr lang="en-US" smtClean="0"/>
              <a:t>‹#›</a:t>
            </a:fld>
            <a:endParaRPr lang="en-US"/>
          </a:p>
        </p:txBody>
      </p:sp>
    </p:spTree>
    <p:extLst>
      <p:ext uri="{BB962C8B-B14F-4D97-AF65-F5344CB8AC3E}">
        <p14:creationId xmlns:p14="http://schemas.microsoft.com/office/powerpoint/2010/main" val="3366249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158F-A291-4A10-9D70-F7969CAF48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E6DE9F-6370-4947-8B5E-56CF465D2B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0EC500-F820-42BC-A580-92FF0C9B1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83A74A-737B-445E-8CEC-70576A185186}"/>
              </a:ext>
            </a:extLst>
          </p:cNvPr>
          <p:cNvSpPr>
            <a:spLocks noGrp="1"/>
          </p:cNvSpPr>
          <p:nvPr>
            <p:ph type="dt" sz="half" idx="10"/>
          </p:nvPr>
        </p:nvSpPr>
        <p:spPr/>
        <p:txBody>
          <a:bodyPr/>
          <a:lstStyle/>
          <a:p>
            <a:fld id="{E1D9F07A-5660-4B34-91FF-CFF838045B48}" type="datetimeFigureOut">
              <a:rPr lang="en-US" smtClean="0"/>
              <a:t>7/2/2020</a:t>
            </a:fld>
            <a:endParaRPr lang="en-US"/>
          </a:p>
        </p:txBody>
      </p:sp>
      <p:sp>
        <p:nvSpPr>
          <p:cNvPr id="6" name="Footer Placeholder 5">
            <a:extLst>
              <a:ext uri="{FF2B5EF4-FFF2-40B4-BE49-F238E27FC236}">
                <a16:creationId xmlns:a16="http://schemas.microsoft.com/office/drawing/2014/main" id="{AD5D762E-B686-4432-A956-86FD812102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F678E6-D42A-4469-9568-791B3E0922F9}"/>
              </a:ext>
            </a:extLst>
          </p:cNvPr>
          <p:cNvSpPr>
            <a:spLocks noGrp="1"/>
          </p:cNvSpPr>
          <p:nvPr>
            <p:ph type="sldNum" sz="quarter" idx="12"/>
          </p:nvPr>
        </p:nvSpPr>
        <p:spPr/>
        <p:txBody>
          <a:bodyPr/>
          <a:lstStyle/>
          <a:p>
            <a:fld id="{541AFC74-306B-494E-A723-51AE254A6EE2}" type="slidenum">
              <a:rPr lang="en-US" smtClean="0"/>
              <a:t>‹#›</a:t>
            </a:fld>
            <a:endParaRPr lang="en-US"/>
          </a:p>
        </p:txBody>
      </p:sp>
    </p:spTree>
    <p:extLst>
      <p:ext uri="{BB962C8B-B14F-4D97-AF65-F5344CB8AC3E}">
        <p14:creationId xmlns:p14="http://schemas.microsoft.com/office/powerpoint/2010/main" val="3837193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F36395-8EFF-477B-991E-8B02A9F62B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452458-959D-4472-8A0F-98CB884A97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1C734-3AF4-4AD9-B2CF-F3F2014353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9F07A-5660-4B34-91FF-CFF838045B48}" type="datetimeFigureOut">
              <a:rPr lang="en-US" smtClean="0"/>
              <a:t>7/2/2020</a:t>
            </a:fld>
            <a:endParaRPr lang="en-US"/>
          </a:p>
        </p:txBody>
      </p:sp>
      <p:sp>
        <p:nvSpPr>
          <p:cNvPr id="5" name="Footer Placeholder 4">
            <a:extLst>
              <a:ext uri="{FF2B5EF4-FFF2-40B4-BE49-F238E27FC236}">
                <a16:creationId xmlns:a16="http://schemas.microsoft.com/office/drawing/2014/main" id="{6FF6675C-05A8-4531-A2EB-BEDA3AA9FC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4F309B-AC84-4A7C-9B46-FD94FFF47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AFC74-306B-494E-A723-51AE254A6EE2}" type="slidenum">
              <a:rPr lang="en-US" smtClean="0"/>
              <a:t>‹#›</a:t>
            </a:fld>
            <a:endParaRPr lang="en-US"/>
          </a:p>
        </p:txBody>
      </p:sp>
    </p:spTree>
    <p:extLst>
      <p:ext uri="{BB962C8B-B14F-4D97-AF65-F5344CB8AC3E}">
        <p14:creationId xmlns:p14="http://schemas.microsoft.com/office/powerpoint/2010/main" val="1145722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jpeg"/><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attspalmyramission.blogspot.com/2011/04/historic-harmony-susquehanna-river-lds.html" TargetMode="External"/><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CB36AAB4-A2B4-485D-85D3-64562F206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9284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A4641D-5BA0-4107-85AA-0FE7B7B06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6488668"/>
            <a:ext cx="3962400" cy="369332"/>
          </a:xfrm>
          <a:prstGeom prst="rect">
            <a:avLst/>
          </a:prstGeom>
          <a:noFill/>
        </p:spPr>
        <p:txBody>
          <a:bodyPr wrap="square" rtlCol="0">
            <a:spAutoFit/>
          </a:bodyPr>
          <a:lstStyle/>
          <a:p>
            <a:r>
              <a:rPr lang="en-US" dirty="0"/>
              <a:t>Joseph Smith –History 1:59</a:t>
            </a:r>
          </a:p>
        </p:txBody>
      </p:sp>
      <p:sp>
        <p:nvSpPr>
          <p:cNvPr id="4" name="TextBox 3"/>
          <p:cNvSpPr txBox="1"/>
          <p:nvPr/>
        </p:nvSpPr>
        <p:spPr>
          <a:xfrm>
            <a:off x="1524000" y="1"/>
            <a:ext cx="9144000" cy="646331"/>
          </a:xfrm>
          <a:prstGeom prst="rect">
            <a:avLst/>
          </a:prstGeom>
          <a:noFill/>
        </p:spPr>
        <p:txBody>
          <a:bodyPr wrap="square" rtlCol="0">
            <a:spAutoFit/>
          </a:bodyPr>
          <a:lstStyle/>
          <a:p>
            <a:pPr algn="ctr"/>
            <a:r>
              <a:rPr lang="en-US" sz="3600" dirty="0">
                <a:latin typeface="Copperplate Gothic Bold" pitchFamily="34" charset="0"/>
              </a:rPr>
              <a:t>Urim and Thummim</a:t>
            </a:r>
          </a:p>
        </p:txBody>
      </p:sp>
      <p:grpSp>
        <p:nvGrpSpPr>
          <p:cNvPr id="2" name="Group 47"/>
          <p:cNvGrpSpPr/>
          <p:nvPr/>
        </p:nvGrpSpPr>
        <p:grpSpPr>
          <a:xfrm>
            <a:off x="1828800" y="1066801"/>
            <a:ext cx="4876801" cy="4724399"/>
            <a:chOff x="3124201" y="3733800"/>
            <a:chExt cx="3962402" cy="3726378"/>
          </a:xfrm>
        </p:grpSpPr>
        <p:pic>
          <p:nvPicPr>
            <p:cNvPr id="17410" name="Picture 2" descr="http://framemytv.com/images/gallery/41/FrameMyTV1029.jpg"/>
            <p:cNvPicPr>
              <a:picLocks noChangeAspect="1" noChangeArrowheads="1"/>
            </p:cNvPicPr>
            <p:nvPr/>
          </p:nvPicPr>
          <p:blipFill>
            <a:blip r:embed="rId3" cstate="print"/>
            <a:srcRect l="3535" t="4054" r="2195" b="5405"/>
            <a:stretch>
              <a:fillRect/>
            </a:stretch>
          </p:blipFill>
          <p:spPr bwMode="auto">
            <a:xfrm>
              <a:off x="3124201" y="3733800"/>
              <a:ext cx="3962402" cy="3726378"/>
            </a:xfrm>
            <a:prstGeom prst="rect">
              <a:avLst/>
            </a:prstGeom>
            <a:noFill/>
          </p:spPr>
        </p:pic>
        <p:sp>
          <p:nvSpPr>
            <p:cNvPr id="47" name="TextBox 46"/>
            <p:cNvSpPr txBox="1"/>
            <p:nvPr/>
          </p:nvSpPr>
          <p:spPr>
            <a:xfrm>
              <a:off x="3619502" y="4309624"/>
              <a:ext cx="2971801" cy="2476145"/>
            </a:xfrm>
            <a:prstGeom prst="rect">
              <a:avLst/>
            </a:prstGeom>
            <a:noFill/>
          </p:spPr>
          <p:txBody>
            <a:bodyPr wrap="square" rtlCol="0">
              <a:spAutoFit/>
            </a:bodyPr>
            <a:lstStyle/>
            <a:p>
              <a:pPr fontAlgn="base"/>
              <a:r>
                <a:rPr lang="en-US" dirty="0"/>
                <a:t>The Urim and Thummim was “an instrument prepared of God to assist man in obtaining revelation from the Lord and in translating languages” (Bible Dictionary, “Urim and Thummim”). Joseph Smith used the Urim and Thummim to aid in the translation of the Book of Mormon. In addition to the Urim and Thummim, the Prophet used a seer stone in the translation process.</a:t>
              </a:r>
            </a:p>
          </p:txBody>
        </p:sp>
      </p:grpSp>
      <p:pic>
        <p:nvPicPr>
          <p:cNvPr id="6" name="Picture 5">
            <a:extLst>
              <a:ext uri="{FF2B5EF4-FFF2-40B4-BE49-F238E27FC236}">
                <a16:creationId xmlns:a16="http://schemas.microsoft.com/office/drawing/2014/main" id="{5E247F54-7B56-4DD7-9EDA-CDFDA72F99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8077" y="1634455"/>
            <a:ext cx="2699112" cy="3589089"/>
          </a:xfrm>
          <a:prstGeom prst="rect">
            <a:avLst/>
          </a:prstGeom>
        </p:spPr>
      </p:pic>
    </p:spTree>
    <p:extLst>
      <p:ext uri="{BB962C8B-B14F-4D97-AF65-F5344CB8AC3E}">
        <p14:creationId xmlns:p14="http://schemas.microsoft.com/office/powerpoint/2010/main" val="1447593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B69D579-BC10-45C3-A7DF-3CC9E30A6C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6488668"/>
            <a:ext cx="3962400" cy="369332"/>
          </a:xfrm>
          <a:prstGeom prst="rect">
            <a:avLst/>
          </a:prstGeom>
          <a:noFill/>
        </p:spPr>
        <p:txBody>
          <a:bodyPr wrap="square" rtlCol="0">
            <a:spAutoFit/>
          </a:bodyPr>
          <a:lstStyle/>
          <a:p>
            <a:r>
              <a:rPr lang="en-US" dirty="0"/>
              <a:t>Joseph Smith –History 1:60</a:t>
            </a:r>
          </a:p>
        </p:txBody>
      </p:sp>
      <p:sp>
        <p:nvSpPr>
          <p:cNvPr id="4" name="TextBox 3"/>
          <p:cNvSpPr txBox="1"/>
          <p:nvPr/>
        </p:nvSpPr>
        <p:spPr>
          <a:xfrm>
            <a:off x="1524000" y="1"/>
            <a:ext cx="9144000" cy="646331"/>
          </a:xfrm>
          <a:prstGeom prst="rect">
            <a:avLst/>
          </a:prstGeom>
          <a:noFill/>
        </p:spPr>
        <p:txBody>
          <a:bodyPr wrap="square" rtlCol="0">
            <a:spAutoFit/>
          </a:bodyPr>
          <a:lstStyle/>
          <a:p>
            <a:pPr algn="ctr"/>
            <a:r>
              <a:rPr lang="en-US" sz="3600" dirty="0">
                <a:latin typeface="Copperplate Gothic Bold" pitchFamily="34" charset="0"/>
              </a:rPr>
              <a:t>Respect for Sacred Things</a:t>
            </a:r>
          </a:p>
        </p:txBody>
      </p:sp>
      <p:grpSp>
        <p:nvGrpSpPr>
          <p:cNvPr id="2" name="Group 47"/>
          <p:cNvGrpSpPr/>
          <p:nvPr/>
        </p:nvGrpSpPr>
        <p:grpSpPr>
          <a:xfrm>
            <a:off x="1828800" y="1066800"/>
            <a:ext cx="3657599" cy="5029200"/>
            <a:chOff x="3124201" y="3733800"/>
            <a:chExt cx="2971800" cy="3966790"/>
          </a:xfrm>
        </p:grpSpPr>
        <p:pic>
          <p:nvPicPr>
            <p:cNvPr id="17410" name="Picture 2" descr="http://framemytv.com/images/gallery/41/FrameMyTV1029.jpg"/>
            <p:cNvPicPr>
              <a:picLocks noChangeAspect="1" noChangeArrowheads="1"/>
            </p:cNvPicPr>
            <p:nvPr/>
          </p:nvPicPr>
          <p:blipFill>
            <a:blip r:embed="rId3" cstate="print"/>
            <a:srcRect l="3535" t="4054" r="2195" b="5405"/>
            <a:stretch>
              <a:fillRect/>
            </a:stretch>
          </p:blipFill>
          <p:spPr bwMode="auto">
            <a:xfrm>
              <a:off x="3124201" y="3733800"/>
              <a:ext cx="2971800" cy="3966790"/>
            </a:xfrm>
            <a:prstGeom prst="rect">
              <a:avLst/>
            </a:prstGeom>
            <a:noFill/>
          </p:spPr>
        </p:pic>
        <p:sp>
          <p:nvSpPr>
            <p:cNvPr id="47" name="TextBox 46"/>
            <p:cNvSpPr txBox="1"/>
            <p:nvPr/>
          </p:nvSpPr>
          <p:spPr>
            <a:xfrm>
              <a:off x="3433764" y="4309624"/>
              <a:ext cx="2286000" cy="2840284"/>
            </a:xfrm>
            <a:prstGeom prst="rect">
              <a:avLst/>
            </a:prstGeom>
            <a:noFill/>
          </p:spPr>
          <p:txBody>
            <a:bodyPr wrap="square" rtlCol="0">
              <a:spAutoFit/>
            </a:bodyPr>
            <a:lstStyle/>
            <a:p>
              <a:pPr fontAlgn="base"/>
              <a:r>
                <a:rPr lang="en-US" dirty="0"/>
                <a:t>“Be wise with what the Lord gives you. It is a trust. …</a:t>
              </a:r>
            </a:p>
            <a:p>
              <a:pPr fontAlgn="base"/>
              <a:r>
                <a:rPr lang="en-US" dirty="0"/>
                <a:t>“Rather than drifting into carelessness, may your life be one of increasing exactness in obedience. I hope you will think and feel and dress and act in ways that show reverence and respect for sacred things, sacred places, sacred occasions” </a:t>
              </a:r>
            </a:p>
            <a:p>
              <a:pPr fontAlgn="base"/>
              <a:r>
                <a:rPr lang="en-US" sz="1200" dirty="0"/>
                <a:t>Elder D. Todd </a:t>
              </a:r>
              <a:r>
                <a:rPr lang="en-US" sz="1200" dirty="0" err="1"/>
                <a:t>Christofferson</a:t>
              </a:r>
              <a:endParaRPr lang="en-US" sz="1200" dirty="0"/>
            </a:p>
          </p:txBody>
        </p:sp>
      </p:grpSp>
      <p:grpSp>
        <p:nvGrpSpPr>
          <p:cNvPr id="5" name="Group 11"/>
          <p:cNvGrpSpPr/>
          <p:nvPr/>
        </p:nvGrpSpPr>
        <p:grpSpPr>
          <a:xfrm>
            <a:off x="6019800" y="762001"/>
            <a:ext cx="2286000" cy="2773681"/>
            <a:chOff x="4876800" y="1600200"/>
            <a:chExt cx="2286000" cy="2773681"/>
          </a:xfrm>
        </p:grpSpPr>
        <p:pic>
          <p:nvPicPr>
            <p:cNvPr id="10" name="Picture 4" descr="http://www.customframingdesigns.com/i/Ovals/OV_14_AG.jpg"/>
            <p:cNvPicPr>
              <a:picLocks noChangeAspect="1" noChangeArrowheads="1"/>
            </p:cNvPicPr>
            <p:nvPr/>
          </p:nvPicPr>
          <p:blipFill>
            <a:blip r:embed="rId4" cstate="print"/>
            <a:srcRect/>
            <a:stretch>
              <a:fillRect/>
            </a:stretch>
          </p:blipFill>
          <p:spPr bwMode="auto">
            <a:xfrm>
              <a:off x="4876800" y="1600200"/>
              <a:ext cx="2286000" cy="2773681"/>
            </a:xfrm>
            <a:prstGeom prst="ellipse">
              <a:avLst/>
            </a:prstGeom>
            <a:ln>
              <a:noFill/>
            </a:ln>
            <a:effectLst>
              <a:softEdge rad="112500"/>
            </a:effectLst>
          </p:spPr>
        </p:pic>
        <p:pic>
          <p:nvPicPr>
            <p:cNvPr id="11" name="Picture 10" descr="d. Todd Christofferson.jpg"/>
            <p:cNvPicPr>
              <a:picLocks noChangeAspect="1"/>
            </p:cNvPicPr>
            <p:nvPr/>
          </p:nvPicPr>
          <p:blipFill>
            <a:blip r:embed="rId5" cstate="print"/>
            <a:stretch>
              <a:fillRect/>
            </a:stretch>
          </p:blipFill>
          <p:spPr>
            <a:xfrm>
              <a:off x="5132294" y="1887071"/>
              <a:ext cx="1767840" cy="2209800"/>
            </a:xfrm>
            <a:prstGeom prst="ellipse">
              <a:avLst/>
            </a:prstGeom>
            <a:ln>
              <a:noFill/>
            </a:ln>
            <a:effectLst>
              <a:softEdge rad="112500"/>
            </a:effectLst>
          </p:spPr>
        </p:pic>
      </p:grpSp>
      <p:grpSp>
        <p:nvGrpSpPr>
          <p:cNvPr id="6" name="Group 17"/>
          <p:cNvGrpSpPr/>
          <p:nvPr/>
        </p:nvGrpSpPr>
        <p:grpSpPr>
          <a:xfrm>
            <a:off x="7620000" y="3429001"/>
            <a:ext cx="2286000" cy="2773681"/>
            <a:chOff x="6172200" y="3657600"/>
            <a:chExt cx="2286000" cy="2773681"/>
          </a:xfrm>
        </p:grpSpPr>
        <p:pic>
          <p:nvPicPr>
            <p:cNvPr id="16" name="Picture 4" descr="http://www.customframingdesigns.com/i/Ovals/OV_14_AG.jpg"/>
            <p:cNvPicPr>
              <a:picLocks noChangeAspect="1" noChangeArrowheads="1"/>
            </p:cNvPicPr>
            <p:nvPr/>
          </p:nvPicPr>
          <p:blipFill>
            <a:blip r:embed="rId4" cstate="print"/>
            <a:srcRect/>
            <a:stretch>
              <a:fillRect/>
            </a:stretch>
          </p:blipFill>
          <p:spPr bwMode="auto">
            <a:xfrm>
              <a:off x="6172200" y="3657600"/>
              <a:ext cx="2286000" cy="2773681"/>
            </a:xfrm>
            <a:prstGeom prst="ellipse">
              <a:avLst/>
            </a:prstGeom>
            <a:ln>
              <a:noFill/>
            </a:ln>
            <a:effectLst>
              <a:softEdge rad="112500"/>
            </a:effectLst>
          </p:spPr>
        </p:pic>
        <p:pic>
          <p:nvPicPr>
            <p:cNvPr id="25602" name="Picture 2" descr="http://thomasmonson.com/files/2010/06/mormon-teen-boys.jpg"/>
            <p:cNvPicPr>
              <a:picLocks noChangeAspect="1" noChangeArrowheads="1"/>
            </p:cNvPicPr>
            <p:nvPr/>
          </p:nvPicPr>
          <p:blipFill>
            <a:blip r:embed="rId6" cstate="print"/>
            <a:srcRect/>
            <a:stretch>
              <a:fillRect/>
            </a:stretch>
          </p:blipFill>
          <p:spPr bwMode="auto">
            <a:xfrm>
              <a:off x="6432175" y="3881717"/>
              <a:ext cx="1815353" cy="2269191"/>
            </a:xfrm>
            <a:prstGeom prst="ellipse">
              <a:avLst/>
            </a:prstGeom>
            <a:ln>
              <a:noFill/>
            </a:ln>
            <a:effectLst>
              <a:softEdge rad="112500"/>
            </a:effectLst>
          </p:spPr>
        </p:pic>
      </p:grpSp>
    </p:spTree>
    <p:extLst>
      <p:ext uri="{BB962C8B-B14F-4D97-AF65-F5344CB8AC3E}">
        <p14:creationId xmlns:p14="http://schemas.microsoft.com/office/powerpoint/2010/main" val="3149761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2037414-3CE7-4FB6-B40B-3D1184B7A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6488668"/>
            <a:ext cx="3962400" cy="369332"/>
          </a:xfrm>
          <a:prstGeom prst="rect">
            <a:avLst/>
          </a:prstGeom>
          <a:noFill/>
        </p:spPr>
        <p:txBody>
          <a:bodyPr wrap="square" rtlCol="0">
            <a:spAutoFit/>
          </a:bodyPr>
          <a:lstStyle/>
          <a:p>
            <a:r>
              <a:rPr lang="en-US" dirty="0"/>
              <a:t>Joseph Smith –History 1:63-65</a:t>
            </a:r>
          </a:p>
        </p:txBody>
      </p:sp>
      <p:sp>
        <p:nvSpPr>
          <p:cNvPr id="4" name="TextBox 3"/>
          <p:cNvSpPr txBox="1"/>
          <p:nvPr/>
        </p:nvSpPr>
        <p:spPr>
          <a:xfrm>
            <a:off x="1524000" y="1"/>
            <a:ext cx="9144000" cy="646331"/>
          </a:xfrm>
          <a:prstGeom prst="rect">
            <a:avLst/>
          </a:prstGeom>
          <a:noFill/>
        </p:spPr>
        <p:txBody>
          <a:bodyPr wrap="square" rtlCol="0">
            <a:spAutoFit/>
          </a:bodyPr>
          <a:lstStyle/>
          <a:p>
            <a:pPr algn="ctr"/>
            <a:r>
              <a:rPr lang="en-US" sz="3600" dirty="0">
                <a:latin typeface="Copperplate Gothic Bold" pitchFamily="34" charset="0"/>
              </a:rPr>
              <a:t>Martin Harris’ Journey</a:t>
            </a:r>
          </a:p>
        </p:txBody>
      </p:sp>
      <p:grpSp>
        <p:nvGrpSpPr>
          <p:cNvPr id="2" name="Group 47"/>
          <p:cNvGrpSpPr/>
          <p:nvPr/>
        </p:nvGrpSpPr>
        <p:grpSpPr>
          <a:xfrm>
            <a:off x="1828800" y="1066800"/>
            <a:ext cx="3962400" cy="4876800"/>
            <a:chOff x="3124200" y="3733800"/>
            <a:chExt cx="2971800" cy="3966789"/>
          </a:xfrm>
        </p:grpSpPr>
        <p:pic>
          <p:nvPicPr>
            <p:cNvPr id="17410" name="Picture 2" descr="http://framemytv.com/images/gallery/41/FrameMyTV1029.jpg"/>
            <p:cNvPicPr>
              <a:picLocks noChangeAspect="1" noChangeArrowheads="1"/>
            </p:cNvPicPr>
            <p:nvPr/>
          </p:nvPicPr>
          <p:blipFill>
            <a:blip r:embed="rId3" cstate="print"/>
            <a:srcRect l="3535" t="4054" r="2195" b="5405"/>
            <a:stretch>
              <a:fillRect/>
            </a:stretch>
          </p:blipFill>
          <p:spPr bwMode="auto">
            <a:xfrm>
              <a:off x="3124200" y="3733800"/>
              <a:ext cx="2971800" cy="3966789"/>
            </a:xfrm>
            <a:prstGeom prst="rect">
              <a:avLst/>
            </a:prstGeom>
            <a:noFill/>
          </p:spPr>
        </p:pic>
        <p:sp>
          <p:nvSpPr>
            <p:cNvPr id="47" name="TextBox 46"/>
            <p:cNvSpPr txBox="1"/>
            <p:nvPr/>
          </p:nvSpPr>
          <p:spPr>
            <a:xfrm>
              <a:off x="3429000" y="4343400"/>
              <a:ext cx="2286000" cy="310106"/>
            </a:xfrm>
            <a:prstGeom prst="rect">
              <a:avLst/>
            </a:prstGeom>
            <a:noFill/>
          </p:spPr>
          <p:txBody>
            <a:bodyPr wrap="square" rtlCol="0">
              <a:spAutoFit/>
            </a:bodyPr>
            <a:lstStyle/>
            <a:p>
              <a:endParaRPr lang="en-US" dirty="0"/>
            </a:p>
          </p:txBody>
        </p:sp>
      </p:grpSp>
      <p:sp>
        <p:nvSpPr>
          <p:cNvPr id="14" name="Rectangle 13"/>
          <p:cNvSpPr/>
          <p:nvPr/>
        </p:nvSpPr>
        <p:spPr>
          <a:xfrm>
            <a:off x="2286000" y="1752601"/>
            <a:ext cx="2971800" cy="3293209"/>
          </a:xfrm>
          <a:prstGeom prst="rect">
            <a:avLst/>
          </a:prstGeom>
        </p:spPr>
        <p:txBody>
          <a:bodyPr wrap="square">
            <a:spAutoFit/>
          </a:bodyPr>
          <a:lstStyle/>
          <a:p>
            <a:r>
              <a:rPr lang="en-US" sz="1600" dirty="0"/>
              <a:t>In 1828, Joseph Smith copied some of the characters onto a piece of paper. Martin Harris asked if he could present a copy of some of the characters from the plates to scholars in New York who had knowledge of ancient languages and civilizations. Several copies of the characters were made. It is unknown whether this was the actual copy that Martin Harris presented to the scholars.</a:t>
            </a:r>
          </a:p>
        </p:txBody>
      </p:sp>
      <p:sp>
        <p:nvSpPr>
          <p:cNvPr id="1028" name="AutoShape 4" descr="data:image/jpeg;base64,/9j/4AAQSkZJRgABAQAAAQABAAD/2wCEAAkGBxQTEhUUEhQUFRUXFxwWFRQYFxUYGBUWFRcYFxYXFxgYHCggGBolGxcYITEhJSksLi4uGB8zODMsNygtLiwBCgoKBQUFDgUFDisZExkrKysrKysrKysrKysrKysrKysrKysrKysrKysrKysrKysrKysrKysrKysrKysrKysrK//AABEIAQYAwAMBIgACEQEDEQH/xAAcAAAABwEBAAAAAAAAAAAAAAAAAQIDBAUGBwj/xAA/EAABAwIEAwYEBAUDAgcAAAABAAIRAyEEEjFBBVFhBnGBkaHwEyIysQdCwdEjUoLh8RRicjNDFRckc6Kywv/EABQBAQAAAAAAAAAAAAAAAAAAAAD/xAAUEQEAAAAAAAAAAAAAAAAAAAAA/9oADAMBAAIRAxEAPwDl7U4xNtToQLTtMptgTzGH36oHQU42U23378E41ApieH+Ehg8ksWQPNEp9qPD4Oo+MrHRzgj7qa3hb+d+tv0QQsiNghTzw9zZ0Mcr3HdY+ajupeCBtP0afvzT1HCiAZ3HS2ycpt5oAGJUJYajIQNwi/ZKcEMqBbUaS0JxxQIhGEYHvvhAoDARPajYEUIObJwH33JATjQgdotupA2UZikgoDaE4kn3780IQOsdHufRaPgHBc0PfLRrMabWB1cfTvVZwTAZjMTy/e/eF0ChRa3KHOsN2xrfrdAKLGthogDnq5xnc80/Vwxyk03AEaA6HTdpgd5S2uGX5Zg/7Da+8G6YbgX2yAAjUjNGgsZ0EjaUFFxWoIIqt+HUiQbQ42sXQJ3uqX/UGCSTa1wSOZIO9h4rf47B06rMr2gOIMAnLJGwdoO49NFisfwPLcXF5bLWuF+cwTZBEpcVYBD7QY0kSI5bX3UmjxKi4wHCetvv71VDi8KBNmtJnUtLpudgSVAdw2pqWGNicsQg3NO+l+cXQesNh8Q9pmnmEcnfa60/BOLfFltQfMNCN459UE1zUbU9l/wAoAe+qBOVBOZdEgt/X7oCKIpUe/fchPvuQEClSgERGx96IOahPlqYAT1MoHKYT9Mppnsp1ohA44+/Y6p/A4f4jjrlFzG/8rR3mPCVDJWk4DSADGicxGc/8jGvSP0QaPgnD8vyNu62d+wOpA6z5adVbjAt/NJIMQ0GD4kel0vhlFrW5T3kbudaddbqy4bTDqk2t1+9u5BJ4fwpoH0x0t6q1/wBOE9TYpIpoKjFYFpBEC+ttVkuJcMiflbrF81rATqZGq31RigY3CBwMjxQcrxvD3i7XiNsv6WnoqrGcLLruLz1MD1Iuul4/ANbqXDqJI3PgqStgM3/dI6ZQ0+JM+YQc/GAFxlt9+cBXHA8EXVBlEGQZHIbz+yuv/AnE/M57uQHLqSPsFd8L4b8MSdY2JjprqgzfEsOaLp205jS09OqRQrg6a+c937d60fFqTXNIItv1Hv8ARc74604cgtJyzIIm3+EGn9hE5McPxfxabXi2x7xaR70KlQgZRpTmprLdA4USUAihBzNO0yEywp5rEDzDyTjWlF192TjSgOm2/T+2y1/Z1gjMLkgCNbD+/wCiyrT78NVteyTSWtnaI6DURHM79EGjFB9gAZiT/tHU7f3V/wAHweUCTManSegjrdR/9SLMadfYA5nTzVxhWjKIQS2J0OTASi7mgKo5Ic5E9yYc4IDc5RzRb/K3yCdc3f33pBcAeXRAxWFvYUB8j3qrKrpuoOIjf1QZ/ilUwVluL0PiU3Ni8W6xstNxciDFum1unis9Wff0QUfYquW/EpO1mR4W8bR5hagNN+v7f2WNw9UUsUDYSSHcu/otmdLac7oCRAIwUtAkhJDUtKAQctowpOZRmC9/drJ0lA6HJ1pUYOU7hNL4jw3W8x4+iBeR1gN7noB7HsrTcKrljWtBl0gnQ/SIa2driVIo9nXFuZ5iYFNjQPNx5dSpHDuHRmNjDSQBuZAgc+n7ILLDVS9wM7wD/Md485J6reYF3ygrnpd8N4OpymCBY7SOhhx/qK2vDca0gATB06WQWwcjlIIVfxTjDKRay7nExA2jdxkQEFg5NloWTxnbBk5GuAMgzP5RrrDQTtJ8FU1e27SbOt1IaBfQlw+rTpyQdBbCYe8h0HTZY7Bdt2aPzDluCDuHDUWN1bt4o2o+08+ttNdLoLl15gqtxdtD32TFDiYbnBIbB3O0iPuqvGdpGC4EjfS8cokdL80EXHk3ka6dFSV2we9TcZxcOaHiQN2lp5xYif725qvfUFTS0gkbeHf0hBiOI1f4tTkCR6AE/fyW74TXz0aZO7BPeBB/dc8xpIr1djncD3k/3C03ZHHCPhbn5hbcASOvf0QakI0GoBAEpqMI8qDlLXo8+spnMizIJIPvy9+Kuuz1QtJc3cEbzrJiP+Pqs+FacKq2y7TJ00a1zjE9Wj2UG/OMAhrTmll9ZjfWTcwI6HqrnABoLmuHzNaC6+gLnWtyLCJ6HmVz/h2I+drcpzF0EkgZY26w0RG9+auOIcUdSqF0QLMIF4bBt1uT3yg1buLYY/I8tBAjKeukHUff7pfCK7A6KUls6zMnYDqsZhMIcQf4VQO3Iyx18NF0fs5w34VNuYQ6LzFugsgtK9bIySbgXPM9O9c37X4uoSAXOk2ytgAzM3gmNuuwXS8Th87YPv1WY4h2YzOlxsdcoEmOrhYfdBhKHZZjm/GxlVuHpn6W5gCRe5dUMNHQeajcR4JgHWw2Ia58fSKrXnvABg9wW2x3B2BrnUz/AOplrm1a13BzXtfEnQHLEDmsdhey7mse1xYS55f8TPmdmcLwBTEASTA33sgqOEcPcKhzEjJs2b366CDO+9l1Ls/w4tZbf5i7nN950VB2a4C41AanzADK19jmYdnWuQZ15nx6RgcMGjKBaLeF0HIvxFa9jmMMgvOpjQTpBNruWTwnCnVDLDv9ZMNHlc7dy6B+LeAzCjUH5HFhFxaoOncR/V0WUrUazMO19F9R05g6mwZRTkDK4QC8wQZmZkaIK/GYCvTGbOC0XLgTaNzN/FRcLi3thriYEXnYT5q5Zh8S6hmqPc6R/wBN7YcdZDSRM3GojUaKsZhZNoIB1jnoD3aEdCgj8UZNUxckA67QAdet/ErRdmuEua4PeI3aflvaJkHkqPC0fi1ZBy3u7ppHkAug4LDkMZOsA+YuEDganGtRo42QBrUpoSmBEQg4yCltPJNhLBQLzJ/C4nI4OE2UaUSDW4vD5qjW0pL3NFZp0j5nRvecp81Po434kCqC10w4ECCR+aRp4qb2YAdTpVIuKOQH/g8A+MSe4hQ+z1AVcZUc8TlqZROxzhtusZj3gINb2X4cGwWgt3Mxz0+y2lJ9haFGwLNdiBedZvPr+qDKvzG4127hHogtmnRFUYFEpV7qSatkFfj+HsfqJ8Cqw8DaD8rf28d1fNdKdzAIK/AcPDLmJIVjTCisxWf6fp+8J+m7bdBjvxCwefC1I1bDh/SZWJ4NJpxET/uO/srp/HaYLXsdcEX7iIP3XLuF1CC5jtWnKet7HyQSq2HcQfmM95FuXoqvHYYMpuiLAkd4GveruoZVRxd8sI1t9xCCL2X4KXAvkCT+tunNbYj33Kn7Ft/gDqT79VdlkSdvDVAlrU4adtPWUKLR7HdKcKBqEhyceEzUMIOMIwUhBA6jakByOUG27CY76qRO+dul5GV48gFpXcLDH/FpGJIJFodBnXY9fRcuwWKLHBzTBGngt/w7tIxzQTLTuDoT0P7oNfS4n8zDmGY6t3JH1SJt5ndSq+I/i23brcB3zGCJ6a9/RYbD4hr6ge0nKDck6Q0w2OZMDpM7LU4bDnK117bi8jQnmb/qg0lB+n2UlzlX4R8j3yUx10Eik9U/HcY4kUKf11LE/wArbyT75KXXrFrTAk8veiY4NhozVH/W4+TdgJQVnE6+KoMyYek6o8QGuIhhB/MT+iq8N2mx9Bw/11KkGOs1zCZaTsdo6rdudCyHb6oPhNET82nggpOIdozULi2XnTK35r9dh6KgYXCrLm5S4aeissOwN2i+miRxOlOVw2Pp/lAdY2HqqXilWGk9Crl9x73Wb4w+G98D9UGt7KQMOwDr5yroiypuzNLLhmTuC7zJ9FdE/sgFM2jxREoQg4e+fNAl5TLwnSmajkHF0AiQQOISjaURQLCncPxIab6R6m32PooAKWwoOgdl6orPDGw1gOd0/lJDnOjn82k9F0Dg9b5LD6RIAMzAg33EnXeFyTsni2teA52VrjBgSSIMDUWsPNdZ7OUXZC46O25xEGZkz+iCZhnSbc/KVNKrcMwteWn3JVoAgYquAgO0OvrqomI49QYcpcJ2AvPcrF7AdQPFN08Kxv0saDzDWj7IKLFdonH/AKWHxFTupuAPi6AqfiPEsRU+vA1wAZH/AEz/APpbZ/RVXGa1TLDWhx2vH6FBz7E8Vdm+bD1qQ3lhLe8luiVTxtOo0w9h5/MLfspeLbVk5gB0EnzI0VfUoCQS1pvMlosgfJOWL212/wAKmOHbUrMY64nSY1IVtVtz9g/2Vdwv5sWDOgzeVvJBtWQBlGkQO6Nkprk2CjQOtKMv9wmg5Fm5oFOcmKjkeZMvcg48EJRBGUCwg4JIQKAwl00gBKCC34Fes0ExJA8zH7+a75w4iGgNgRDO4AagaRDvRed8A4Co0klonXe2w6nRd17LYwGhnJ2ESfygmSNggucawGXctOsWKUxyq8Ric5AEAdf+LhGvMqwqUslzcaGNigfCS5yYFcc0RqhA64ph9IOMedz6ddPVIfXUWpX/AE0hBT8SwzZt4db7qhxbIuFose+J97nl7us3jq97e/d0EGs6AVC7K/NiHP5DL37n1KY45jcoyjV20+v3Vl2Kwxy1HGJzNGu2Ukn3y6oNUxG5NhKQEkFyTUKbdUQOFyYrPQ+Io9VyDk8pRSUZKBSBSZRoF0/X2Ubjukgpl9Se5A9SqS4E6Bdb7J13VMExzOeR0GRLTN5Fhl/+pXH2ldg/AniIP+owztflqt6t+lw8NfFBo+Dv+K4xaCBJ6X06Eei0dStmmWkRqZ6mPvKzzazKZeWiHiqaVVpIIY6zhMndpBFwDIiUWD7QFzXN/OQbc+pgaQQUE7G0BkLmfUNQJ5bqhr8Te0kOBB6+at8JiMtUvLhlgXtqbyfLXr0U3HYWi5pJYBcF1zsDy6lBlqnFiRc+oTNTiuUKyZ2XpvqFge9pLJtcgmemgHMpzF9k6enxSPl1DWi8yfpj5ekeKDKY3jYMzb7nwAVJia79xHKeZ71r8V2ZbSALXOO+Zk7A6jdUHEqMC2UN1JF8w520nWEGWxdK81PzGASb2gm2w6rY9lWhtExu43iJGxWJ7QY0s/hgAS35uYBIidibeR6pngnaWpQIFnNH5TymYkbSg6uxE5wVdwfjNOuwFtjyuY2iY9yptV3f3SgQ93p/dMuKOoT4afom3FAEy8pRCbeg5aggETnBAaSXQkGpySJQLe+UQSQUoBA4xan8OOKDD8Rw1Rxhpeabz/tqtLBP9TmnwWVYnaeveg9V4/glKq/4kZakZS9sfO0TDXggh4EmJuJMRJWF4z2YxFB3xKbc7bh2UCCyB8uQRoWNMi9lsew/FTicDh6xMudTAf8A82Esf/8AJpV6Qg4xS42+mSWsLrEPLhDoHzZQDBF7TcWClVe0oq0xALHG1xmGU29Ct/x7stQxI+Zoa7UPGs8yN1geM9iMRRGeiRUAvIMPA2gEXiJ1nvQWvDOJgQ5huQAXZQZIgZTBJk66fynuk8Vx9MHNmbmMZpc0QBpDTrrsVieEY59E5XEtEQ4XGYXIBtfU7J3CYbEYqqW0Q8MEgnMfhsEWuRAudAJuUE7i/HxkyiofmdNmkSNRbW0+iGIws0XPqANcLMZ0gkiB3DRXvB+ytLDDPUPxquudws2JtTbtqfmKr+1FcCjJAsSTtAykEeRCDifE8S6pUJcZI+WbXAJ5a66qJKVUqSS7mSfMykFBKwWPfScHMcWuBkHktnwvtox3y1xkd/O0EtNt26t8JWBRgoOx0MW17czXBwO4M+CJxuuWcN4tVomabiObdWu6EGy1fDu11N1qrfhnmJy/2QaYlJem8PVa8BzHBzTuDP2SnFBygvSEEEAQQQQGEaIBGgW0pYcmglSg7P8Agbxpxp1sM4zkIq0x0qSKgA5Bwaf6yrnjv4vYWhUNOmypXLbF7C0MncBxPzd4ELhGFxb6cmm5zHQRLSWktOrZGx/RRg7ZB2r/AM7qe+EqR/7jP2TtP8aMMfqw9cdxYf1XEHlJLkHXeIfiXhazgRhC92gLmMc7uGlz4oU/xUDG5KeEqcgM1MCe5gv3ALk9IyPRNucf0QdHr/ipUd9NAiLkfEiR1IaSPBUPHO2tasILabQRoJceWpN1knFAmUCYRhGiQEgjKSgCOUSCCRhsW+n9D3NPQkK+wPauoIFUCoOejvPQrNFCUCkEEEARhCEEBoJN0YKA0aJGEBgoqeiOE2TdAp5SEZKEoFMfEhIcUSBKAFGCkowUBuRBHKIhApJRhEUARII0ARIyUECigjRlAEEEEAKIo0EAQRBGEASXBLSXIJvD+HtqU6js8VGDMKUfWz8xDp1H8sKDU6ImOIMgweaJxugJBGiQXfZbs3Uxz306JYHtbnhxIkTEC2t94THG+AV8I/LXpls/SdnAakf3Wq/BnFBmPyn/ALlMtb3gF/2aV23iGCp1mGnVYx7Ds9ocNZmD70QeVoRLp3bX8MXUg6thCXM1+DBLmi0lp3G8a/Zc2qUi0kEEEGCCCCCNQevRA21Ao4QKBCCCCAIIIIHEaCCAIIIIAghKNAlKCJAIFhIKXCSUDbkEHIAoCQSiEUINL+HOILOI4cj+eDePra5o9XBeiqjrg+9l5f4DWy4mg4WitTPk9q9PkSwHkfQ+wEBSAL2EXnSAuLfinxjD1ahp0GtJa7+JVEaiwa0gXF3SOgV1+Kfa/KTg6Jgx/HeDcBwn4Y5EiCTygblcme/TogbJQRxOnP7oIEFElOSUAQQQQOoIIIAggggTKUEEEBwiQQQLzIiUEECCkhEggcSSgggVQflIdu05h3i4XfO2Pal2FwLajG/xKhyUzaGHKTmNrwBIEaoIIOEV6pJJcS4k3cSSSTqSTqUwUEEAcjBQQQEUhBBAEEEEH//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bookofmormononline.com/files/2013/03/martin-harris-mormon.gif"/>
          <p:cNvPicPr>
            <a:picLocks noChangeAspect="1" noChangeArrowheads="1"/>
          </p:cNvPicPr>
          <p:nvPr/>
        </p:nvPicPr>
        <p:blipFill>
          <a:blip r:embed="rId4" cstate="print"/>
          <a:srcRect/>
          <a:stretch>
            <a:fillRect/>
          </a:stretch>
        </p:blipFill>
        <p:spPr bwMode="auto">
          <a:xfrm>
            <a:off x="7239000" y="1295401"/>
            <a:ext cx="1847850" cy="2514599"/>
          </a:xfrm>
          <a:prstGeom prst="ellipse">
            <a:avLst/>
          </a:prstGeom>
          <a:ln>
            <a:noFill/>
          </a:ln>
          <a:effectLst>
            <a:softEdge rad="112500"/>
          </a:effectLst>
        </p:spPr>
      </p:pic>
      <p:grpSp>
        <p:nvGrpSpPr>
          <p:cNvPr id="9" name="Group 8">
            <a:extLst>
              <a:ext uri="{FF2B5EF4-FFF2-40B4-BE49-F238E27FC236}">
                <a16:creationId xmlns:a16="http://schemas.microsoft.com/office/drawing/2014/main" id="{A586B28D-794C-495B-A880-D39EB4AA9757}"/>
              </a:ext>
            </a:extLst>
          </p:cNvPr>
          <p:cNvGrpSpPr/>
          <p:nvPr/>
        </p:nvGrpSpPr>
        <p:grpSpPr>
          <a:xfrm>
            <a:off x="6858000" y="990600"/>
            <a:ext cx="2590800" cy="3143504"/>
            <a:chOff x="6858000" y="990600"/>
            <a:chExt cx="2590800" cy="3143504"/>
          </a:xfrm>
        </p:grpSpPr>
        <p:pic>
          <p:nvPicPr>
            <p:cNvPr id="12" name="Picture 4" descr="http://www.customframingdesigns.com/i/Ovals/OV_14_AG.jpg"/>
            <p:cNvPicPr>
              <a:picLocks noChangeAspect="1" noChangeArrowheads="1"/>
            </p:cNvPicPr>
            <p:nvPr/>
          </p:nvPicPr>
          <p:blipFill>
            <a:blip r:embed="rId5" cstate="print"/>
            <a:srcRect/>
            <a:stretch>
              <a:fillRect/>
            </a:stretch>
          </p:blipFill>
          <p:spPr bwMode="auto">
            <a:xfrm>
              <a:off x="6858000" y="990600"/>
              <a:ext cx="2590800" cy="3143504"/>
            </a:xfrm>
            <a:prstGeom prst="ellipse">
              <a:avLst/>
            </a:prstGeom>
            <a:ln>
              <a:noFill/>
            </a:ln>
            <a:effectLst>
              <a:softEdge rad="112500"/>
            </a:effectLst>
          </p:spPr>
        </p:pic>
        <p:pic>
          <p:nvPicPr>
            <p:cNvPr id="6" name="Picture 5">
              <a:extLst>
                <a:ext uri="{FF2B5EF4-FFF2-40B4-BE49-F238E27FC236}">
                  <a16:creationId xmlns:a16="http://schemas.microsoft.com/office/drawing/2014/main" id="{5B630AD5-BB86-4DAC-ADD3-991267995A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0308" y="1304876"/>
              <a:ext cx="2122415" cy="2587616"/>
            </a:xfrm>
            <a:prstGeom prst="rect">
              <a:avLst/>
            </a:prstGeom>
          </p:spPr>
        </p:pic>
      </p:grpSp>
      <p:pic>
        <p:nvPicPr>
          <p:cNvPr id="8" name="Picture 7">
            <a:extLst>
              <a:ext uri="{FF2B5EF4-FFF2-40B4-BE49-F238E27FC236}">
                <a16:creationId xmlns:a16="http://schemas.microsoft.com/office/drawing/2014/main" id="{8874477B-5AA9-4579-B587-105D2A64E8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7475" y="4288393"/>
            <a:ext cx="4743450" cy="2200275"/>
          </a:xfrm>
          <a:prstGeom prst="rect">
            <a:avLst/>
          </a:prstGeom>
        </p:spPr>
      </p:pic>
    </p:spTree>
    <p:extLst>
      <p:ext uri="{BB962C8B-B14F-4D97-AF65-F5344CB8AC3E}">
        <p14:creationId xmlns:p14="http://schemas.microsoft.com/office/powerpoint/2010/main" val="471742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32A3237-FDA6-43D7-8D52-36F3F684D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6488668"/>
            <a:ext cx="3962400" cy="369332"/>
          </a:xfrm>
          <a:prstGeom prst="rect">
            <a:avLst/>
          </a:prstGeom>
          <a:noFill/>
        </p:spPr>
        <p:txBody>
          <a:bodyPr wrap="square" rtlCol="0">
            <a:spAutoFit/>
          </a:bodyPr>
          <a:lstStyle/>
          <a:p>
            <a:r>
              <a:rPr lang="en-US" dirty="0"/>
              <a:t>Joseph Smith –History 1:64</a:t>
            </a:r>
          </a:p>
        </p:txBody>
      </p:sp>
      <p:sp>
        <p:nvSpPr>
          <p:cNvPr id="4" name="TextBox 3"/>
          <p:cNvSpPr txBox="1"/>
          <p:nvPr/>
        </p:nvSpPr>
        <p:spPr>
          <a:xfrm>
            <a:off x="1524000" y="1"/>
            <a:ext cx="9144000" cy="584775"/>
          </a:xfrm>
          <a:prstGeom prst="rect">
            <a:avLst/>
          </a:prstGeom>
          <a:noFill/>
        </p:spPr>
        <p:txBody>
          <a:bodyPr wrap="square" rtlCol="0">
            <a:spAutoFit/>
          </a:bodyPr>
          <a:lstStyle/>
          <a:p>
            <a:pPr algn="ctr"/>
            <a:r>
              <a:rPr lang="en-US" sz="3200" dirty="0">
                <a:latin typeface="Copperplate Gothic Bold" pitchFamily="34" charset="0"/>
              </a:rPr>
              <a:t>Taking the Writings to a Professor</a:t>
            </a:r>
          </a:p>
        </p:txBody>
      </p:sp>
      <p:grpSp>
        <p:nvGrpSpPr>
          <p:cNvPr id="21" name="Group 20"/>
          <p:cNvGrpSpPr/>
          <p:nvPr/>
        </p:nvGrpSpPr>
        <p:grpSpPr>
          <a:xfrm>
            <a:off x="1676400" y="685800"/>
            <a:ext cx="5105400" cy="5638800"/>
            <a:chOff x="152400" y="685800"/>
            <a:chExt cx="5105400" cy="5638800"/>
          </a:xfrm>
        </p:grpSpPr>
        <p:sp>
          <p:nvSpPr>
            <p:cNvPr id="15" name="Rectangle 14"/>
            <p:cNvSpPr/>
            <p:nvPr/>
          </p:nvSpPr>
          <p:spPr>
            <a:xfrm>
              <a:off x="152400" y="685800"/>
              <a:ext cx="5105400" cy="56388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8600" y="685800"/>
              <a:ext cx="5029200" cy="5632311"/>
            </a:xfrm>
            <a:prstGeom prst="rect">
              <a:avLst/>
            </a:prstGeom>
          </p:spPr>
          <p:txBody>
            <a:bodyPr wrap="square">
              <a:spAutoFit/>
            </a:bodyPr>
            <a:lstStyle/>
            <a:p>
              <a:r>
                <a:rPr lang="en-US" dirty="0"/>
                <a:t>“I went to the city of New York, and presented the characters which had been translated, with the translation thereof, to Professor Charles Anthon, a gentleman celebrated for his literary attainments. Professor Anthon stated that the translation was correct, more so than any he had before seen translated from the Egyptian. I then showed him those which were not yet translated, and he said that they were Egyptian, </a:t>
              </a:r>
              <a:r>
                <a:rPr lang="en-US" dirty="0" err="1"/>
                <a:t>Chaldaic</a:t>
              </a:r>
              <a:r>
                <a:rPr lang="en-US" dirty="0"/>
                <a:t>, </a:t>
              </a:r>
              <a:r>
                <a:rPr lang="en-US" dirty="0" err="1"/>
                <a:t>Assyriac</a:t>
              </a:r>
              <a:r>
                <a:rPr lang="en-US" dirty="0"/>
                <a:t>, and Arabic; and he said they were true characters. He gave me a certificate, certifying to the people of Palmyra that they were true characters, and that the translation of such of them as had been translated was also correct. I took the certificate and put it into my pocket, and was just leaving the house, when Mr. Anthon called me back, and asked me how the young man found out that there were gold plates in the place where he found them. I answered that an angel of God had revealed it unto him.”</a:t>
              </a:r>
            </a:p>
          </p:txBody>
        </p:sp>
      </p:grpSp>
      <p:sp>
        <p:nvSpPr>
          <p:cNvPr id="29698" name="AutoShape 2" descr="data:image/jpeg;base64,/9j/4AAQSkZJRgABAQAAAQABAAD/2wCEAAkGBhQSERUUExQVFRUWGBgYGBgXGRgYGBgXGBgYFxgXGRgXHCYfFxwjHBcYHy8gJCcpLCwsGh4xNTAqNSYrLCkBCQoKBQUFDQUFDSkYEhgpKSkpKSkpKSkpKSkpKSkpKSkpKSkpKSkpKSkpKSkpKSkpKSkpKSkpKSkpKSkpKSkpKf/AABEIALsBDgMBIgACEQEDEQH/xAAbAAACAwEBAQAAAAAAAAAAAAAEBQIDBgEAB//EAEEQAAECAwUFBgMFBwQCAwAAAAECEQADIQQFEjFBBlFhcYETIpGhscEy0fBCUmJy4RQVI4KSsvEHJDPCFqI0U3P/xAAUAQEAAAAAAAAAAAAAAAAAAAAA/8QAFBEBAAAAAAAAAAAAAAAAAAAAAP/aAAwDAQACEQMRAD8AVyUDWDbLLasBSC5oINsyDU5QF1rmigAL6/XWAlIBzA8PCCJ63Nd3rHUkNAC9hLb4a+UeRZkbm+e6GVms5WWCXhmq4UywFWgCUgkDEUlVTvw/COZEBmptkGivl5xUm63pjHUPG1/8XlqJwLQwyIdjvqDTziifsYWUUKSvDoCXI0POhpAY5N2LBoUkbhT1hsFujk3WsV9gx7wUPL1EV8ngOhUEP3RArx1E14AyzocZZE/9Yze0ymnDcUinKnSNTZVJDucL9I5OsUpdVpSsswyJHDfAZGx2zC5ry4vrTWLP30xPpUesaCZcMj/6vAkekQVs7IO8dTAAS7WlTbouQ1YsGzksBkrIb3jwuApLhb/XKAFmkENuaG2z6T2ahxLtyHhpAP7uWT3iT16NDi7kkAgAAbwT3t5NBXfAUy7MWJNO8ef1SByWMEyyWI/Ev+5XtAswZ8oCuYc4hZs4m1IrQWPWAJTNckaQ4uY91fNPvCNC6w9uf4Vc0+8AxmRGPLU8dSmkB5JjqzSOBDCIK9oCILF4kFbgYOsdjQUuVEnUCnrHAUOyQl/xEq9GHrABhJP08EyrIojLxpFqkzA7kJHBkxSVrUaBgOFTxc5wHzGzXqihZYfh+sEIvqWK4uYIU/PKM6iSpSUFIp+keMhbAl6g5A5wGml3pILEzkjnTXWC0W2STSdL/qEYv9kOFyKjPlDO6LAFTJadVKr+VKStXkD5QH0G7bSZKVYQApj3t3LdpFM+8lditKiWBBD1Gru/AiBZ9sKZQrUs53a/XSFNonGYcFe8cSjw0EBrrnvBMpMoLpiCjwAqQ/SkaCxWxEw4kbi+mZYecfN5toKnAzZydwyA6lugi6xbQmSlnBq5NfiOtNB8oDeW67ETEJKkhWEng4JNHFRnGRtt0qQo4UFmKtTQFvHI+O6Hl37Somhge6lLkmlGqotplBNjtBUETlpZEz4CXHIqoyQRv4QGGWYnKQAIb7ZTJGAzJcxPaA5CoU+7iN+7pGUTeaj/AI/WAalfhHCuAzbfwv1b1jgvBP3T4wBqJ5ehbrF/an6aAU25JbuqDahj7xfLtaMySOh9ngLzNI1iWOBptrRRlgc3HtHUz0t8ST1EAZLQ8Xnu1rkxbWBrOvg8RtJLCp5GAlZ1uo51Kj4klvOB5hdTR6zqL5R77We6A9gAL0jqm3eESmB8ooS9ecBbJjQ3XIUEEsWJDFqQvuSyJ7RJWciO6zlXCNDabfPUD2cv/jYMQaqLDLcK8KQEFSiGcEPk4ikqYs9dzxUq7bSGWokqzOjk113ZboXWpc/Fimd1NKMFJ3l93vWAbBcRJzhXZbaFEsV0qSSMLb2V6Q0KFAAqDOH4cGLwF9knoSCpainIUDv5RYJkpLES1EtRSi2XI8fOAlZcIa2a5AUJxKNBkOLb4AaZeBwkgJTlxOvygW0WpRLFWUO/3RKGj8yYsRJljRA6CA+By7UTLSBRiPWC5TlAGIisyuT1MKZV4JSwAJ+vOGEq2ggNvLb61gOKmAhnJIHp7/pDC50zB/FS2FAIUeCgR5t5QAoMXPLz4RpJ1nMm66BzNPaHgkjCB4B+pgAP3hjKXNaqVwAanOoETFtIQcLFa8tWGQp4fQMBiX2dmXNZyaJ6qwnmzeUDy7IUPiJdKMZ3kklKRyZ/6oDU3fdSpyS6sMqWxmqS5rqHyJbTR6AvE71uqTgQEHP4QPiKaspT5kk05mLbNa0fuvCUg5AJqxUpRxTCPvOMI3RQmZNK0qmpJXLEsHEGUQMgaO7NxgCNmruCyqU5FASB91xnvJj6VLtI7JmAAGFtGAZoyWxtgxLmKDA0cv3mbJuBAhteG01llAoUSo1dkkh+eUB8+2vsgRa1tQKY+P6vClEuG209pTMtBUhQUnCC48WO48IWy9eRgPTQ2L+VuogULZTcfZ4OWzktoPSKAkZtqT0YfOA7LtKhBiJysAO8e8VJy8PQQUZ7Sw1GHuTAUC0E5iIqTQkfpExPd+Q8wYtQRh6v5QC1NrmOaAdImL0UWBxO9GLDXzhtLsySPowuvGwg1FD9UgDrtmKUjGS40ep6+UXTDWKrCGlDc5fpFswgmA6hWkWkNlA0tXehpc9l7WchOhIflrAbbZi4kypaZig81Qdz9kHQdNeMOFGOpimcqsBycpxCa1SA5B18otvW8RLFSzVhHZrdMmEqZ2yT954BHetm7MFCcQcnvE97OrHwpw8Arpv4yllBJUFO5U5clmLGj0z/AEiM5RXNJIwkl1BT4QTmSN3KKb4Y4SFJIFHSkBLGvdarau+7jAa5JjQWia0lSgckkjm1Izkh2rmIeWo/7Y/k9oBBf96qlJSMRJI1313Rlhf8xT1A5AQ82/Ydm31nGKlLYwGURLrDCSmKezbRvHfxfSDpMsYXNaecBKWnnUxr5tux2JKDojA+Y+FSQ7ZM6POMrJlcI3myl2TJIxrSkhSSMCnBIJFSRlkKQGanTsaJcvDhKVJxA8FYvR4rvZJKi32kV/kU5j6dNttmm4UzkYWIPe7wJH4s/GI2vY+zmWWR3VZkEuHINCdKCAymxVtR2a5MwlKkd5OQLuFa6pUnFyJhre1t7RaVsznCTo4Y59aPuMdn7JIQcUqpDfF8RrVzkTo8RtGNASlQUgKCUlTEJJoSSWZQ65NAPrtWJaUksKVPOucZTbCzy12hMyStkzfiAyxDOnFwebw8kTkqIlKINKF8y9RxIiFvuaTMmpQlaE9mAGKqqJrhCeALvx4QHzy0T0yyQX40fxj1ntiVVDwftDYTLmzE/jOe4l/eAbNZKJDZ4supgLhNcHjFE1YFMjX5e0WTpWFCDR3r13wHNmVBIFf1+UAdZ5hTUjX5eGvlFiprpIAL108IFlSMZYa5fKK7OmoD05ndAGKmVND8I01ZT+3jF8me4bkSOggUkg0J3e0VuvFmYBpJtAalRX9IHmTHHv1IiMvHv0LPX6y84GtU5aSzAv4168oBxYayq/e/WOLoTzim61vLrooegjiluTAXSxWGV221UpeJCgnCCXwlVAHPdArSF8uoBfOH2y9nSZlQ6ihYT+c0HLMl9IB0NrVmym0YB3VYVAOBmliHqxBEUWXbhSwVCQcOpopudYYWq5Zaky7OonskirFipde8dc6+EKpWxiUlSUsCWdVXIqwd2RxDVgBrZOTaVDBOck1SzFuRERtS5lkUmgUDmPvJrR9NfWHFju+VZgVlQWseXKMntJea5xJUo7gBzfrAQ2kvlC1Uk4iQO8R3h+EkB1c6dYRzbR2igkDCXbeAOJ10NN0ESULlzUALUoqDslwQVFmpqaVi6Vd6VWxYAYIZwN6QAr/2eA1UlICRyEOrV/8AFV+Q+kI5B7oh3aFf7ZX5D/bAZLb5ThB4D/tGKSaxuNtx/DTyDecYWXnAASlOGYeMW2asK5bqManZ+60gBczI/CN/E8PWAdbKXYl+1mJUQD3BhJD/AHidW3RoZ9+JDulfPCT6QLdtsGIBVAaADID5RK29wkQFf7elbl34CvjBV17RqlEoYql6jNvy8OELThVnnvyPiI5ZrOUE1xJVyB8oDW9qCykl0nI+0Uz7TgSSogJGZOXUawkuy3FJP2k6p15jcYB2wnErltMTgKQpKSWB3KG+h+qwDC030hBcSUpOEFB7rKJJ7zDup6VpWM9fd/GYpJwlM1DBWVSk5s0CTranCSVJcDu4S5d3dhoK574XSp5JKj3i9Sc4A6ba1THXMUVKOpqYkhTBHM79YXotQFGi+baThCev0YC6agqlp/OPrlC61pIA5U84YInDCA4LEFoHvCb2lAGo3PQUgCLDNKSBubOn3YHkqZX1w+cSssxqE/o2F/QxJmcu1Q3gICZm9/8Ap+vOC5UvXlAFnS630p6jQ8oYibTr/wBj7NARTNy/Kr1SPeK7VMcF91MtWjiwCAMqEdXTFFqmg1B0bPclPu8Awu1HdI4nygZC6/XGDblYpUfxH0ELFHvcjAOJXw9IfbKWlaJroAUpiGUWzbI6f5jP2dfd+uMM7gcrLAksSMJY0zYjVngG9hvyfa54SEoCUHGTrTIPxyhlec9M0FIUUlu9p9GMybSiUVdnOKnLgBADAZBZo5z0i5FrGFSiSFH7x1IqU8ICu8FYAlCSwYkV03nnCVaCVDUCsamVsfMJxKmpqA9FKIploKQxstxyJPeqtWj/ACEBkVWtcmSZiUBGYExQALtpqpW7d0iezdjICllJGKgfPeXhBtZtCq0zSX7iXSgaAPn1z8I1tx2sTLPLUDox4EUIgCJJoIfTx/tz+Q+kZ+VlGgtdLOr/APM/2wGY26ohPL5xgkZxr9spxIS/1nGPQawF1w3SkgzV/wDGksB95TO3IZk9IItV6ErpVtMst3AQLbp5RJ7NKnSlIJqwNTVt+deMJ5VpLjf84DYWS3KKXAc6knQegi6beSZcvGpPaPk5OHwEB2G1lMhVO6STxIFG5UeJAI7PsyHS7MdNxgI2vaiWogS0Yad52z/C31lxidivl6Pwq7eIyhVa9ninvIOIbvr65wDIcFi9IDaJtKpKwtXw0fiN4Orbt3SObW2NOBC0nuk90bsXePnXqYGuq+ElHZTQ6fMfXDLk4iq9JC5Y7IHElsaDopGYPTI/KAUz5A5ZdYmZRCWAzb1jy+8XG4QTLUezaAEEoEhhWnyhvbpKQHyq0JFEhSePzEM7Va6FtFgQFAlAhn1ig2euerRbLXr+MeoiUxQf+b3aAFVJYE84ilAMMLSgJltvJ+vKBZX14N7wFyEhqQWJFM4os+dfqogxS2YCv+HgApVnOLM04xReMpSB8RP1lB+LM7y0AXmvMcfaAYXEtkJ/Mr0gZMo4z4xdclUJ/N8ounSSCfbdAesswB31gyxWxUpYUgsdD7coX0SzlhHJtteiSW1OXhAaX9vklRmKQlRdykPnrFilzLbMT3UoSmgowSPfkI0uylyplWJAWhK+1PaEEClKZ8EiLpk4YgnCpOuEADJtQcoCE+erIUH3jn/KnU86Rj9tNoOyR2EsstQ71XKUnefvGvLwjYP3mIADUHLMlR9OecfHL9tImWiasFwpaiDvDsPKAXKh5stfwkFSVglCq0zB3trT2hIpNIrSWMB9QsVrRNTiQoKHDQ7iDURpLQHkn8n/AFj4tZbeuUcSFFJ4a8CNRG7ubbiXOlGVOIlrKWclkK0oT8J4GAo2xT3gOsZKWmpjY7dKDpY/ZNd9YxctbEwHL1Q4VwB8gwaEclJKhxMPL2JTicPQ1FRCyzpfARo/lAbKzyQmzSjyB8C/pCGx2lpmBe/D/SXBh1d87FJCOo6F/Qxk71BROVvfEPF4DR2hKpasQJajGKgtKlfxPH/EXWS8gUh6ggGu6Dk3PKnp/hKIXmUmvhugJI2YxJxy1ADMVcNSjjI849brOtMhJVUy1EDjLWcJHJ2PSAZS7RZVFgQ+YZ0nnDP96GfZ5mIAKSNMil604QGZCm6t5Fxlzi5E9gMup4x602TukjIqFfzfrApspA60gL5q0uDV0g6CvnwiK7aDmFfEDm1KPkc84mZAbofJ/nAhR5QBItaR94d7LMNTrFv7Qk5b3y4wJLS9Y8VVbSAZT7SkgAFy7xSiYl8/qkCpVF8t21gDEKHgFVHMR3tkmj6n3igILb4gmwqJoD0gC0qAdz9owDagH5h/L9YlPuqakOUrw7yC3nSAVuPKA0VyLSJQJphVUnQBIJr4wFar2KiyMjrv5CKUTx2BH3lhPlX0849YJaajNsvOAgHzL8zBElFU8VAecSKOAFfGLZUnGtAfNQHjrAfbLEgploSquFLBt2QhbbpP8QFAqHozAhj+kOJ/w9IW3nbRKTMWtTJSn69IDAbY7TYAZKFBUwhllJdKAc0itVacIxH7ISAercImmTjVXU161MEpAeuQgFsxFKAnoflFJkq+6rwMaMrcEJ0z4x0q7rwGdwKFFAjmGeOlFOGcGoHaTFE0AoIpnsmmjQEZdtUGc4gzAKJI6boslrClbiMwS2u8xVY7MZiq5DM+jcY9bksphoIA28j8DcYVmysXBZ6tpXNovt9tqxBDbw0RE4FNKMKQDK4lkpWmoUllAcs+cCbWWf4Fjl8oCuW+OynBSsie9yOfhn0jQX3Y3RMlagY0cU508COkAiuua6G1HpDBE1QqCQRkQWPiIQXfPwrG40MPQmsBqrot6lJHbFKktR6nrugv9nQASgMFghSdGhJJR3A2ngOphvZVgSc3JBHlAZGTbGTMSrl4ZEcQQD1ifaOQDQv6j9Ypn2FUucsFGaVKAOoZy3FngaZNWMjmQeTQDFSfh5K9YCb19oql2mZv31g2zWGZNUAgFSuH+YAMxdJkkxprJsZrOmDkmvnGj2Q2fshmlE1JUvOWCThIDkgtqNxoYDG3Vs/MnHDLQVHhkOZyHUxsbp/02Oc9bfgRU9VGg6Axu+7LGABKQMgkABuQge0TmSSz8iR6QCiz3HIlf8dnQVD7UxWNjvrl4RG032JQJVaEJ/DKQCQdzkn0gO22+zgNMlrSHzCl0PEg+sATbDd88sJ81BP3iSP/AH+cBbb9prLPlqlTJ01lb8OYqDUcBGCv+ySpc0pkzO1QwOJmz+yRvETva7OzJKFBaHIxD3GkLSmAumEGSlJzMx+gS3qYhZV4ZtdY4jMPpDS7tk7RPQqalBwgOFKpibRP3vSA9j4PHbJaQibLUod0KBPTOB60OkbDYUSZuORNkomOCpJI7wIFQ+eVeh3wG+mW5EyTjQtJSQ4IMfNtvL5XPKUpCkyt7EJWoZMciB7xoE7IyAovKWn8IKyn+6DrNaMKzKUhUwpYywoAIlpAwuSaBi9TXdAfMf3VMlIExUtaUKyUQcuZgaUHePrt4JtBGJE6SsMHlqT3Twep6xlNu9npcuUidLlCWoqZYQXRUUbdXgBAZdMpQTT6pAtptpSg5fW7dHU2hSQQC4hbaZ2JbDRn5wE5a8CW+0amB7RMJU273iwzMSnL065R2ySXUSQ7qP6wDCUOyltqanrChS3UTnDW1AqLQBOlEKc5ZCAbWmQ+bf4hbe84JlFKczTprBqJ2h4/XlCa9rvmgFXxIzpmBxHCAWyFAKBIcRs5Fq7SQlQLrk0PFBpGKS4/WC7tvJUlYU7jJSd6TQ89D0gO3hZ8E2nwmo65jpDaxWpsJIeofKraRGZZhMqGIzSeBy+XSOCSQ6T/AJ1BgNZZhjIyJ0GiRvrnzgigUAahObawpsd5JpLQClX2sZdSm4xG9rUEIJep9soA6+7ciYpCUEFQJIIrhcFxuLjPnC6fspMBS+Fi2td1XaBtnbLiTNnK+FCC3M0HnGpvK8RMlIOTgFvDKAHsGzchJZQmLVqCMA8nJ8YJt1hCR/CCUcAa72rAt3X6qY8maWJBCJgzB0J48RA02e6HUWmpLfmb3gGtzXiFJEsuF1rv3Z68OEDduqXMdJZSFODuILiF9jtPexefGJLtBUok1JMBvL0vnHZk2gDJnHAnCoeLeECf+UAyu81eIyijZqahdnXKmlh3gfyqDg9Kx87n25YJAahZ2L84Df2bbJIOFUtOCtQC6tK1aM/tBJkF5lmKkl3WirDinhwjJTZxdySfOCLutzKYlgd+XXgcoAuRb8woZgjxEavZPZGROlCZaJuEEkJSCAS2ZLg68NIw6JgxHc+fvH0RNqkKstmPYlSEIAVQ/E/fqB94EwDOzbL2OzOsjtWNMRDAflADmHQvFKkApZjlhqIyN8yhNlJXZpc5CahVFlB3s+7hDbZ2wqWVEMlIYECneAH2cxnAIdtLmSgpny0shb4wMgt8+rv0Me/07kKVau7kkEnll7xqrxu9PwzElSFAgud+7cdXiWy91S7LMVhKiJgZyzBqs437+EA0tU4JNVKS3h4GM9eM9Zm1xTpXdJQhLlXxVVSqQ2W8iNLeFkCwXDxjtsZs2yIEySsgEhKt+pT0qfKANlpl4gqVZlJU9QRMQBxLDCRAO396YLIJRT3phHIBJB18IS2XbKeZSlYgVOxdzh6bzveARZ1WsTypWJUuXjTu7hBI4Ol/KAztqn4UZ/WkL7NMYvvziFstRWeEQlz8IprAXTZ+YgmVOAAOjVML1zXyygixrGajlUD1gGEmYakilM/eK12kqJYDwgabae0ISmifMxfjSnSA7bJxlgE5gke9fGJC9v4awC1DnqGf3gC97TjlJUDmPMEA+R8oHukJU4UHJDVo2j84AJUwmpjqYstVjMosogvkxinFANrntzEIP8vXMePvDxcl2O70jITJ+TaFxw+jGtsdpEyWlQq4rlQ5EHkYCVmwptLkhlA5lq7oVX3aiuZhGRVTxYQVaKs4qIDloebX7NOsA/uokoXISQlKkM5+8Kg9S8E2qZhSlAOSW5tlAFhtKEvjCuLNk3+POCbJKxqxmiRk8BKTIKO+7HTpAq1GYsnJy50EG2m1gpYN8h84Ak2tCXJc8EwF8+0plgAVDs+884NmWUgBT5VOWXWFM69llJAlpCdxD+kBWm3zVVKyORaAcbQXlL7LClXecZFsnz4MYzaJwEQmIfOB1iAInzQSGL9I8FdYEjoT5Z8IA9KhG/2b2jKrIJYZ5JYCjkKJPw6/pHzlC+MWItKpakqQoJNHfIVzNMqPAfRrDb5gSsdspBcsgVzq7E0flGTvS3zUWhR7RQWG7ySxoBuyjX2aVNCqrS2pCEpcHJj9p4+c3jaiuatTu6jWA3Fzf6lTAybQO1H3xRY5jJfkY1idu7EoMVsDQuFDzakfFpc+LVzNYD7xcm0EubRMwLDtiBFee4xl/wDVm0sJMveVK8GA9T4Rg9mb9/Zp4UScBots20U2rGvjDz/Ue8O0XZ1BQUkye6QXChiJCgRmCCIBDdk5lFBdl0pU4n7rDXdGzuqyfsyZqyRVOGrVHLiQ0fOzbFSylac0qCh0Ov1rGiXtL28vEAp8QBC8IDioCcJYAkZ5khoBJYrHKWChYwzA7LcsVORhw5aQEbvLsFIJBZsTF+Sm8nimbajicHj7xBc0klRzgJLlFJIUCCPr3iKa0iYmxMWvLEAoDQgZc8x0MBLGEihrHJSq184jPQl3QSx35jhHJKqwC5U0lJToCVD0PrHpEzCoEForZz1iLwDadYVTHXiTk5JJryELo8ZxbCMo9jrWAsI7o5n2hhcNuwrKCaKqOeviPSAbOMQIoTpFCqcxqKVHHSA1doJD1pAckl+cByL3xABYc7/nF6C/J9A8A2TM3sAM3NaRfaL3SWSmiQaby2ZrCWfNBwsDnUnhuAyim2qw4FcSPGA2VmMiZRUoUZy6w56GNRdeytlw4zLd3oVK384wFjtRBFc2Eai07TmW6QQySzOOvrAak3RZVoZMmX/KMJ/qFYRW/YqzEsmatCjkFgEexjO2S/JmPuE1LtGts95pmjBPZChUHjoQrSAwd+bPLs0zDMTnVJGShvB1HCM/PRH161KlrQqRalgYqy1q03KS+e4iPlF5AIWpFCxIcZU9oAKbLj0pLlvr0ji7QGADRyRND1gLlFm+vrOOy5mIk8h0rEZxBSKgwPLWzjeIBxK2lnoQJeIYUAhIataB1bgHYD2hSFRErJzjjwFgXFpm93ygYGJBWcBYZkT/AGpRCUkkhOLCN2IupuZDxQDHgqAInrziuzWwoCk/ZUKjiCCD4gHoIrXMeOS0PygOPEniJjgMBZHREExJ4CQiUo1it4nKNYCi7bGZhKhoT5D9YHSxTxGXGrH284fbMoDD+f1PyEKFF0KByQuZh4Ylh/SAHxeI1+s4umz8Qqz6EdXB3QOfl6RZNSy1AZU9oBhckjvhSh3KjE7ADXrC+0ABRYv3leRIgidIT2btV/eA1q8ifnAXSpDh/rOGdlDJNWgCSqnT3i+zrKjUwFhSXdzn5Ry9CrAh8noOhgmK73H8FPMe8BdYLWyEndXwrDS3AmbMIyxHIiusZ+7zTor+0QNaZpfPNngN3cgS5xAAk0qKcaPlDufbkoHZqYhNcWr5ueLx80u2aQXBIIAYx68LctRBKj6Z8BAaDaXa0TpKJWa0rxE6MxFPEeEZIzSTFa1OY5ASJjzxAR4KgJhUSxb4rj0BcFR7FFYjkAQrRtw8Y48RUcuXuY5ATEdBiCY88B0mPBZGUcjhgO4jHUqiEdeAIKAwIqPQ7jERFYguypcV0gB1RKUaxA6dY7JzgP/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0" name="AutoShape 4" descr="data:image/jpeg;base64,/9j/4AAQSkZJRgABAQAAAQABAAD/2wCEAAkGBxQTEhUUEhQVFBQVFxYUGBUVFxgUFRgUFxYXFxUYFBUYHCggGBolGxUUITEhJSkrLi4uFx8zODMsNygtLisBCgoKBQUFDgUFDisZExkrKysrKysrKysrKysrKysrKysrKysrKysrKysrKysrKysrKysrKysrKysrKysrKysrK//AABEIAP0AxwMBIgACEQEDEQH/xAAcAAABBAMBAAAAAAAAAAAAAAAAAQIDBwQFBgj/xABHEAABAwIDBAYGBgYJBQEAAAABAAIDBBESITEFBkFRBxMiYXGBFDJikaGxI0JSksHwM0NygtHxCBdTY3OTosLhFiQ0g7IV/8QAFAEBAAAAAAAAAAAAAAAAAAAAAP/EABQRAQAAAAAAAAAAAAAAAAAAAAD/2gAMAwEAAhEDEQA/ALxQhCAQhCAQhCAQkJXDb0dJMMF2U4E8mmIH6Jp73D1j3D3oO5c4AXJsBxOi5fbPSBRU9wZetcPqwjrD964aPMqndt7y1NWbzyuc2+UY7MYzyGEZG3M3OWq1BCCz63pcP6mmy5yP/Bo/FamfpPrnadQz9ljif9TiuGQDZB156S6/7bP8tqzKfpSrBbE2B/O7HNPvD7fBcKgnJBaVD0ut/XUzh3xvDsu4Ot8112x99KOosGTNa4/Uk+jdfkL5E+BK87g5pxcg9ToXnvd3fOqpSAyUvjH6qTtMt3cW+RCtbdbf6nq7McepmOWB5FnH+7dx8Mig65CEIBCEIBCEIBCEIBCEIBCEIBYu09ox08ZkmcGMbxPE8ABxJ5KPbO1Y6aJ0sps1vvJ4NaOJKpPebeOWskxP7LB6kYPZaOfe7mUGdvjvtLV3ZHeKDMYQe08f3h5eyMs87rjAFk8VA4IIXX5p5Fh+ckls/l/NKWlBHZTukGEANFxx4lNjiJ0ByWxoaBjrlzgCALN5nxQatxTHHJbCSdjJLWBdoBfLxuNNFk7Kq6d8pEkZN7jCLtz7xfNBoHOT1sKyCMlwjtrZuWWRFxf8VgPjc31gfzogc1vJSXt4696gJQ56CxNyukd8JEVWTJFoJNZIxwv9tvxHforfpqhsjWvjcHMcLtc03BHMFeWi5dVuHvs+hfgeS+mce0zUsJ1fH38xx8UHoBCgoqtksbZI3B7HgOa4aEFToBCEIBCEIBCEIBRVVS2NjnvIaxoLiToAFKqr6S95Osf6NGfo4z9IR9aQcPBvz8EHP74bwvrJcWYibcRs4AfaPtH/AIXP3y4JS66heUDi4+SjL+9NSuagQuKeHHmmi4WsY19RIxguGF2G40vyHPJB0W67hLNZrHTYSLxtHZIPN18l2P8AVw2Xtvb6MM7Rsf1jjf7TiLDwF12W6mx46aBjI2gZC5sLk8SSNVu7IKq/qya/EAHsaL4c7uceBN9G6JdodExLLw1DhIBaz7YTpcEgZK1UxyDzlPtKeikMNRG4OaLFoOG7TncFvrNy71DHtSnls0h0buGd2HTLTIqz+l/YnWxRTM/Sxuwgi1y05kKszO0fpGNcWtMePCc2HUOb9oXyKDFkYDdzDdo1PEZ2z5KMlbtsUMkD3UziTG3G5pFiMrOHtC3yWhwlArgm3QXJjjog7vo031NHIIZifRpXcc+qefrj2T9b3873003zGYXkprlcvQ5vbjYKKY9pg+hJ4xtGcfi0Zju8EFooQhAIQhAIQhBz2++3fRaclptLJdkfO/F1u4fEhUiZL3vmuk382yaipdY3jjvGzyPad5n4ALlLoH3WO9Tv00WOXZoFahhQ8WQzuKCTL8PNG4kDpa1rbZRnTgM8yB5LHqX2Y7Ph8VsOjCUipkkaCbWyAvmSSgviBhAAWQ0rW0W1Y5BYOGIEAjiCdB8FOa5gvicBY2zNs9QgzFDI+yRtUw6PafBwKjqDbuQc7vdTOqG9SzUjEOeIHL5qq6h9SLsNO3FfAcQvG5xtYPHqi9xmLLt+k0TQsbUwlwsQ1wBysdLhcVu/vnNE4xytEzJnNJMlyRkG5a6WHmEHL0jpaeSV2BzB2myMANmnlfgM3AKOGW98WnDvXf7dpJYYpZXkGOR9y1wtjBNw4G975j4KvqmW5OVszYckD+sUJeoi9AdZBPGs2iq3wyMkjdhexwe08nD8Fro5PcsouyQeoN1tuMrKWOdmWIdpv2ZBk9vkfhZbZUb0L7w9TUupXH6Oozb3TNGX3mi3i1qvJAIQhALRb6bT6ikkcDZ7x1bDxDnA5jvAufJb1Vl0pV4dK2IH9G25HtPz+Vvegr6Z/LNY4OeSSodY/nRQ4kGTI/K2SxHHvRI8/JQOdmgkc5Eb1GXJt7IJakAtIOhWj2bWyxucI5XsJNrxk3ceAyK2rpF1nR5sSmmfI6RoL2lpDSbXFs8kGl3cra2KpiL+tIdNHE4yYg0Oc8NYXOItxvldWP0l7DkfEJIsRfb6RkdziwjUcslsaOiYZ4444mMYw9Y7CSbBlsOK/HF8l1BOefggpXduCWHC70GSd0mINLJXseHAgWdlYZEuBOWSsfdyZ7xhIqGW1ZUXL229o5OHeCtpTxdU+xYzCc2yBoDvB1uPfxWyMotqg5bpHDvQJSzVmF9uYBz+ao3YG2QyRvWRtlBcDnlxvYEaK+6mbrS6Mi49Ug6WOt1xe29wYJLiEFkwdjbh5WyBBytcIOe312vLMQ2RuBjQMLMyDkDflxtlyXFSC5zXa9Id2SRxl2Pq4WNcfaA7R7syVw7noGuao3FPc5QuuglY5T41isBUgKDOpapzHNew4XtIc13EOabgi/IgL1Nu9tRtVTRTt0kYHEDg7RzfJwI8l5QacldXQRtrFFNSuOcbutYPYfk+3cHC/wC/3oLWQhCAKoveWu66Z8n2nk/u3y+FlcW8VR1dNK72CB4u7P4qka/Jx9/8kGlqTzWMHrKq3DzWFZASOzTD70pCa4/JAFISmgppegV66PcKpLag24t91lzLvFT7NmLZLjUNdpyGaCwtib/wxVczZQQC4Na/hYXviv3ldAN/oC8MZDUPEjsDZGsvGXE27Jve1zrZVNsb0WWqjfO6zA4FwALr2N7Wbc2uM1cWwNv0kcLY2F+FlwD1MgBGIkAHDnqg2lHWfSOppv0jBjabZOjJsCDxI9U+XNZkzVzW2dr009mkyRSxkPieWPjufrBjnCzsr9k5Gy28k7vVJBPAtyv5IMSh7Lnv5k+PeVpNqb70tG93XB7pXgkNYARgBs25JGG+azC50svVsBOEXNshfgCeH/CqfpJiZ6bhZJ1jmsa2Vw9USAm7W+A177oNXtjaUlRI+Z7s5XF2EaAaADwAC1rgh70jn/BAwuSJCUYkDrpzVGCjEgma5dl0VbT9H2nASbNlxQHwkthH32sXFNU0M5Y9j25OY5sg8WEOFvMBB7CQoaKoEkbJBo9rXjjk4A/ihBz3SDUYaYC/rPAPgAT8w1VFWz3yPC/5urL6TpezE39o/IKqqkoNbNqoTYeClmGagcgHlRYk52axyUEjufNRByVx/lwQ2yBTpqt7Hu1M2j9OFg0PwhvFzM2vJ7r5eS0JXWbr7xD0eShqDaCYODJSb9S92hI+wTYnl70Dd09m1DnY6YmK9rHJo8j7+CtnYVLVNH08mLlZ2K3nhGSpfYG9r6RxikAdhOE2OWRycw6WIzurK2Vv0J3sjgYZHO+q3MgZZnkO82QdVUwhzS02Iz1+aw6Wje469n7VtfALKraiOJnW1T2MaBniPYv/ALiqe366Unzh0NJeGK4+lBLZXjO4FvUacu9But+t+IqRr6WhOKZ1xJOHXwHQgG3afr3BVBFUHHmb3OZOpvx8ViyyXUV0G0lZmktkmQ1AcM9Rl496dogQhMKVzk0lAt0BCEChymaclBZStCD070WVvW7KpXcWsMR/9L3RXPjgv5oWm6C577NLfsTSD71nfiUiCXpL7T4xyaT7yR+CrarbYWVnb+NvM3/Db/8AT1W202oNJUALFcVPPksVyBpOZUTgpSVFI5AzjxSNS8UtkCjRAfbtE2Az9yL+S1O1Ku/ZacuPf3IMapqMbi7S/BbTd3eeeic91O4NdI3A4kB3ZvcWvobrRgJcKDabU29PUHFPNJKeGNxIHg3QeQWse9IQmoFSIQgFNHUEd/ioUIM6OQO/ggrBUjZTxzQZSVRiUJ6BQVJizUakaEF6f0fpL0tSOU4PkY2/iChQf0e3fRVYt+sjN+GbDl45fFIg6zfSK8gPsD4F38VWm1m5ngrT30+oTpY/MKrtuR5oOYqxxWG8rNqgsGVqCNRylOUcyBofcqCqrcGQzPyRUvwNvzyC1BOd0E89W52ROXJQtZ+SlYLrrujjYXpdfDG4XY09bJfTBHY2Pi7CPMoJKPo0rpBG5sfZexr7uBbhxZhpuMzaxPitk3odriAbwC9jYvcCPEYF6CI/PBNIQUO7oXqg0udPTNsCTnIbAC9ycCrCVtivQPTLvMIKb0aN9pp/WtmWw/WueGK1hxtdef5kEaEIQCEIQCEIQKCpoH8FAnNQZwKe1YjJs881lxaILw/o9t/7eqPDrmDzEYJ+YQszoCp8NDK/7c7j91jGn5IQdbvjHeNp5OI94v8A7Sqx2y2wI/N1be8cd4HezZ3uOdvIlVHtYXcfA/Dkg5GsbYm61srluNoDX3LSTmyCMFD3cFGHpjnWF0Gv2hLd1uAyWIle65JSsGaCaNuSvHoH2VhgmqCP0jhG0+yzN1v3jb91Ui0L1XuxswU1JBBbNkbQf2jm4+8lBsnOt5m3mtXvPtyOjp3zyH1R2W8XvPqtA7z7hdbOaQNaXOIDWguJOgAFyfcvOfSXvg6uqOyfoIi4RCxFwbXe4czbyGXNBze3drSVUz55jd8hueAA0DWjgALDyWocpHuULigQhIhCAQhCAQlCRAJQgFKEDlLBLY93FRIsg9P9C1Ng2TCf7R80nkZXtafNrWnzQuj3ToPR6Kmh/s4Y26WzDRe/fe6VBsaiLGxzT9YEe8WVMbdhIJB4ZHxvYq61WG/VFgmfyfZ489R96/wQVntA2WmqM1u9qHPRaKqCDGJUFVL2TfyUvwWtq5cR7gghCcEiLoNzu1h9Kp8Xq9dDfwxtXrFwXjymmLSCNWkEeIzHxC9Mbc31ih2eKsFpdJG10TLg4pHtuBbiBnfwQcj0y734R6FC4Zi85GoBsWx30z1I5WHFUpM+5WRX1rpHuke4ue9xc5x1LjqVgXQOabG4UbkpKRAiEIQCEIQCEtkWQACcAm2TggULdblbL9Jr6aG1w+Vhd/htON/+lpWnYrX/AKPexS+rlqSOxDH1bf8AEkI08GNd98IL/QhCAXLb/wBBjhEgFyw2P7J5+Bt711Kiq6cSMcx2jgWnzFkHnDasefv+a5+p/Pkuv3lo3RSyRuHaY4t8uB8CLHzXIVXwzQa6tfhB56fn3rVhZO0DmsZqBUy6cSmIHByyZK57mNYXEtZfC0kkC+tvzxKxEIHFyahCBQEJEIBCEIBCEIFBSjNInAIFQhAQOYvUXRFsD0TZsQcLSTXnfzBfbC3yYGjxuqD6Ot3DXV0UJF4wesl5dUzMg/tHC395erwECoQhAIQhBXPSzsS7G1TB6tmSeF+w73m3mFS9azMr1TVU7ZGOY8Xa8FpB4gixXnLf7Y7qKd8bsx6zD9qMk4T45EHvBQV9UOu4qJPkNymIGuTU+yYgEJbJEAhCEAhCWyBEIQgUBBStCUhANSpGhKgEIXc9Eu53/wChVh0jb00BD5b6POZZH33Iue4d6C2ehLdY0tH18gtNVYX6WLYbfRt8TcuP7QHBWMgBCAQhCAQhCAXKdI+57do0pYLNnju+F50DuLXey4Cx8jwXVoQeM6ukdE90cjSx7CWuY4WLXDUFYhC9HdLHR4K1pqaZoFUxvab/AGzG3s3kHi+R46HhbzrLEQ4gggg2IIsQRqCDoe5BEmkKTCmoJ6SJhDsbrWGVuaxbJ9kFBGlQAnEIGJ7UmFKAga4J1kEJbIBCEIBCFk7OoZJ5GxQsdJI8hrWNFySfkOZ0AQZG7+xZayojp4G4nyG3c1v1nuPBoGf816u3R3dioKWOni0aLudxfIfXefE+4WC0nRnuIzZsF3WfUygdbIL2FrkRsvo0X1+sczwA7RAIQhAIQhAIQhAIQhAKt+k3ozZW3qKbDHVD1hoyYAZB32X6Wd3WPAiyEIPGtfQPikdHKx0cjDZzHCzge8fisYsz5L1bvnuRTbRZaVuCUCzJ2AdY3uP2m+yfK2q8/wC+PR/V7Pc50jOsg4Txi7Le2NYz45d5QclMwA2Buo8KyMKbZBBZCe5qC1AxCWyQoBCAE+yBgCcGpwb5Lvdyui2qrSHyA01ObHrHjtvH93Gc/wB42Hig5DYmxJqyZsNNGZJHcBkGji57tGtHMr0l0c9H0OzY8RtLVPFnzWtYfYiB9Vul+LrXPADd7sbsU1BF1dNGG/aec5Hnm9+p+Q4LcoBCEIBCEIBCEIBCEIBCEIBCEIBI5oIsRcHIg5hKhBX+8/RJQ1RL4gaWQ53it1bjr2oiLfdsqx250P7QhuY2sqW84nYX+cb7W8iV6OQg8dbR2ZLTm08UkR0HWMcy/gXCx8lgsscr/Fe0nC+RzC1lTu7SSevTQO8Y2fw7kHkEgKN5HML1x/0ZQXv6HT/5bf4LNpdhU0durp4W20tG0H32QeTNk7Bqan/xoJZeF2MJbfvf6o967zYHQrWzEGodHTMyyJ6yW3c1vZGV9XeS9EIQcXup0ZUNEQ8MM8wz62azyD7DbYWeQv3ldohCAQhCAQhCAQhCAQhC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DEA73D52-5268-453E-B39A-8034723CD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888" y="1596790"/>
            <a:ext cx="3139712" cy="3810330"/>
          </a:xfrm>
          <a:prstGeom prst="rect">
            <a:avLst/>
          </a:prstGeom>
        </p:spPr>
      </p:pic>
    </p:spTree>
    <p:extLst>
      <p:ext uri="{BB962C8B-B14F-4D97-AF65-F5344CB8AC3E}">
        <p14:creationId xmlns:p14="http://schemas.microsoft.com/office/powerpoint/2010/main" val="3152642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469D571-70D3-48D4-AC12-0A14E50D8E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6488668"/>
            <a:ext cx="3962400" cy="369332"/>
          </a:xfrm>
          <a:prstGeom prst="rect">
            <a:avLst/>
          </a:prstGeom>
          <a:noFill/>
        </p:spPr>
        <p:txBody>
          <a:bodyPr wrap="square" rtlCol="0">
            <a:spAutoFit/>
          </a:bodyPr>
          <a:lstStyle/>
          <a:p>
            <a:r>
              <a:rPr lang="en-US" dirty="0"/>
              <a:t>Joseph Smith –History 1:65</a:t>
            </a:r>
          </a:p>
        </p:txBody>
      </p:sp>
      <p:sp>
        <p:nvSpPr>
          <p:cNvPr id="4" name="TextBox 3"/>
          <p:cNvSpPr txBox="1"/>
          <p:nvPr/>
        </p:nvSpPr>
        <p:spPr>
          <a:xfrm>
            <a:off x="1524000" y="1"/>
            <a:ext cx="9144000" cy="646331"/>
          </a:xfrm>
          <a:prstGeom prst="rect">
            <a:avLst/>
          </a:prstGeom>
          <a:noFill/>
        </p:spPr>
        <p:txBody>
          <a:bodyPr wrap="square" rtlCol="0">
            <a:spAutoFit/>
          </a:bodyPr>
          <a:lstStyle/>
          <a:p>
            <a:pPr algn="ctr"/>
            <a:r>
              <a:rPr lang="en-US" sz="3600" dirty="0">
                <a:latin typeface="Copperplate Gothic Bold" pitchFamily="34" charset="0"/>
              </a:rPr>
              <a:t>Tearing the Translation</a:t>
            </a:r>
          </a:p>
        </p:txBody>
      </p:sp>
      <p:sp>
        <p:nvSpPr>
          <p:cNvPr id="12" name="Rectangle 11"/>
          <p:cNvSpPr/>
          <p:nvPr/>
        </p:nvSpPr>
        <p:spPr>
          <a:xfrm>
            <a:off x="1676400" y="1066800"/>
            <a:ext cx="4876800" cy="4114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 name="TextBox 12"/>
          <p:cNvSpPr txBox="1"/>
          <p:nvPr/>
        </p:nvSpPr>
        <p:spPr>
          <a:xfrm>
            <a:off x="1752600" y="1161143"/>
            <a:ext cx="4501662" cy="3970318"/>
          </a:xfrm>
          <a:prstGeom prst="rect">
            <a:avLst/>
          </a:prstGeom>
          <a:noFill/>
        </p:spPr>
        <p:txBody>
          <a:bodyPr wrap="square" rtlCol="0">
            <a:spAutoFit/>
          </a:bodyPr>
          <a:lstStyle/>
          <a:p>
            <a:pPr fontAlgn="base"/>
            <a:r>
              <a:rPr lang="en-US" dirty="0"/>
              <a:t>“He then said to me, ‘Let me see that certificate.’ I accordingly took it out of my pocket and gave it to him, when he took it and tore it to pieces, saying that there was no such thing now as ministering of angels, and that if I would bring the plates to him he would translate them. I informed him that part of the plates were sealed, and that I was forbidden to bring them. He replied, ‘I cannot read a sealed book.’ </a:t>
            </a:r>
          </a:p>
          <a:p>
            <a:pPr fontAlgn="base"/>
            <a:r>
              <a:rPr lang="en-US" dirty="0"/>
              <a:t>I left him and went to Dr. Mitchell, who sanctioned what Professor Anthon had said respecting both the characters and the translation.”</a:t>
            </a:r>
          </a:p>
        </p:txBody>
      </p:sp>
      <p:sp>
        <p:nvSpPr>
          <p:cNvPr id="15" name="TextBox 14"/>
          <p:cNvSpPr txBox="1"/>
          <p:nvPr/>
        </p:nvSpPr>
        <p:spPr>
          <a:xfrm>
            <a:off x="6477000" y="6019801"/>
            <a:ext cx="4501662" cy="646331"/>
          </a:xfrm>
          <a:prstGeom prst="rect">
            <a:avLst/>
          </a:prstGeom>
          <a:noFill/>
        </p:spPr>
        <p:txBody>
          <a:bodyPr wrap="square" rtlCol="0">
            <a:spAutoFit/>
          </a:bodyPr>
          <a:lstStyle/>
          <a:p>
            <a:pPr algn="ctr" fontAlgn="base"/>
            <a:r>
              <a:rPr lang="en-US" b="1" dirty="0"/>
              <a:t>Dr. Samuel Latham Mitchell—1764-1831</a:t>
            </a:r>
          </a:p>
          <a:p>
            <a:pPr algn="ctr" fontAlgn="base"/>
            <a:r>
              <a:rPr lang="en-US" b="1" dirty="0"/>
              <a:t>Born in Long Island--manual</a:t>
            </a:r>
          </a:p>
        </p:txBody>
      </p:sp>
      <p:pic>
        <p:nvPicPr>
          <p:cNvPr id="5" name="Picture 4">
            <a:extLst>
              <a:ext uri="{FF2B5EF4-FFF2-40B4-BE49-F238E27FC236}">
                <a16:creationId xmlns:a16="http://schemas.microsoft.com/office/drawing/2014/main" id="{6FA8BE08-46A9-4854-99C6-6778A048B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2868" y="790575"/>
            <a:ext cx="3209925" cy="2219325"/>
          </a:xfrm>
          <a:prstGeom prst="rect">
            <a:avLst/>
          </a:prstGeom>
        </p:spPr>
      </p:pic>
      <p:pic>
        <p:nvPicPr>
          <p:cNvPr id="7" name="Picture 6">
            <a:extLst>
              <a:ext uri="{FF2B5EF4-FFF2-40B4-BE49-F238E27FC236}">
                <a16:creationId xmlns:a16="http://schemas.microsoft.com/office/drawing/2014/main" id="{C9AE012E-3311-42D7-B710-FD688F0B5A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0962" y="3124200"/>
            <a:ext cx="2438611" cy="2956816"/>
          </a:xfrm>
          <a:prstGeom prst="rect">
            <a:avLst/>
          </a:prstGeom>
        </p:spPr>
      </p:pic>
    </p:spTree>
    <p:extLst>
      <p:ext uri="{BB962C8B-B14F-4D97-AF65-F5344CB8AC3E}">
        <p14:creationId xmlns:p14="http://schemas.microsoft.com/office/powerpoint/2010/main" val="256881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2000"/>
                                        <p:tgtEl>
                                          <p:spTgt spid="15"/>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EBBFA9-D4DD-4CC0-98FE-BBC4BE916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6488668"/>
            <a:ext cx="3962400" cy="369332"/>
          </a:xfrm>
          <a:prstGeom prst="rect">
            <a:avLst/>
          </a:prstGeom>
          <a:noFill/>
        </p:spPr>
        <p:txBody>
          <a:bodyPr wrap="square" rtlCol="0">
            <a:spAutoFit/>
          </a:bodyPr>
          <a:lstStyle/>
          <a:p>
            <a:r>
              <a:rPr lang="en-US" dirty="0"/>
              <a:t>Joseph Smith –History 1:63-65</a:t>
            </a:r>
          </a:p>
        </p:txBody>
      </p:sp>
      <p:sp>
        <p:nvSpPr>
          <p:cNvPr id="4" name="TextBox 3"/>
          <p:cNvSpPr txBox="1"/>
          <p:nvPr/>
        </p:nvSpPr>
        <p:spPr>
          <a:xfrm>
            <a:off x="1524000" y="1"/>
            <a:ext cx="9144000" cy="646331"/>
          </a:xfrm>
          <a:prstGeom prst="rect">
            <a:avLst/>
          </a:prstGeom>
          <a:noFill/>
        </p:spPr>
        <p:txBody>
          <a:bodyPr wrap="square" rtlCol="0">
            <a:spAutoFit/>
          </a:bodyPr>
          <a:lstStyle/>
          <a:p>
            <a:pPr algn="ctr"/>
            <a:r>
              <a:rPr lang="en-US" sz="3600" dirty="0">
                <a:latin typeface="Copperplate Gothic Bold" pitchFamily="34" charset="0"/>
              </a:rPr>
              <a:t>Prudent Men Shall Be Hid</a:t>
            </a:r>
          </a:p>
        </p:txBody>
      </p:sp>
      <p:grpSp>
        <p:nvGrpSpPr>
          <p:cNvPr id="2" name="Group 10"/>
          <p:cNvGrpSpPr/>
          <p:nvPr/>
        </p:nvGrpSpPr>
        <p:grpSpPr>
          <a:xfrm>
            <a:off x="1059111" y="1257300"/>
            <a:ext cx="4724400" cy="4343400"/>
            <a:chOff x="4267200" y="1447800"/>
            <a:chExt cx="4876800" cy="7016262"/>
          </a:xfrm>
        </p:grpSpPr>
        <p:sp>
          <p:nvSpPr>
            <p:cNvPr id="12" name="Rectangle 11"/>
            <p:cNvSpPr/>
            <p:nvPr/>
          </p:nvSpPr>
          <p:spPr>
            <a:xfrm>
              <a:off x="4267200" y="1447800"/>
              <a:ext cx="4876800" cy="701626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343400" y="1600200"/>
              <a:ext cx="4501662" cy="6861051"/>
            </a:xfrm>
            <a:prstGeom prst="rect">
              <a:avLst/>
            </a:prstGeom>
            <a:noFill/>
          </p:spPr>
          <p:txBody>
            <a:bodyPr wrap="square" rtlCol="0">
              <a:spAutoFit/>
            </a:bodyPr>
            <a:lstStyle/>
            <a:p>
              <a:pPr fontAlgn="base"/>
              <a:r>
                <a:rPr lang="en-US" i="1" dirty="0"/>
                <a:t>For the </a:t>
              </a:r>
              <a:r>
                <a:rPr lang="en-US" i="1" cap="small" dirty="0"/>
                <a:t>Lord</a:t>
              </a:r>
              <a:r>
                <a:rPr lang="en-US" i="1" dirty="0"/>
                <a:t> hath poured out upon you the spirit of deep</a:t>
              </a:r>
              <a:r>
                <a:rPr lang="en-US" i="1" baseline="30000" dirty="0"/>
                <a:t> </a:t>
              </a:r>
              <a:r>
                <a:rPr lang="en-US" i="1" dirty="0"/>
                <a:t>sleep, and hath closed your eyes: the prophets and your rulers, the seers hath he covered.</a:t>
              </a:r>
            </a:p>
            <a:p>
              <a:pPr fontAlgn="base"/>
              <a:endParaRPr lang="en-US" i="1" dirty="0"/>
            </a:p>
            <a:p>
              <a:pPr fontAlgn="base"/>
              <a:r>
                <a:rPr lang="en-US" i="1" dirty="0"/>
                <a:t>And the vision of all is become unto you as the words of a book that is sealed, which men deliver to one that is learned, saying, Read this, I pray thee: and he </a:t>
              </a:r>
              <a:r>
                <a:rPr lang="en-US" i="1" dirty="0" err="1"/>
                <a:t>saith</a:t>
              </a:r>
              <a:r>
                <a:rPr lang="en-US" i="1" dirty="0"/>
                <a:t>, I cannot; for it is sealed:</a:t>
              </a:r>
            </a:p>
            <a:p>
              <a:pPr fontAlgn="base"/>
              <a:endParaRPr lang="en-US" i="1" dirty="0"/>
            </a:p>
            <a:p>
              <a:pPr fontAlgn="base"/>
              <a:r>
                <a:rPr lang="en-US" i="1" dirty="0"/>
                <a:t>And the book is delivered to him that is not learned, saying, Read this, I pray thee: and he </a:t>
              </a:r>
              <a:r>
                <a:rPr lang="en-US" i="1" dirty="0" err="1"/>
                <a:t>saith</a:t>
              </a:r>
              <a:r>
                <a:rPr lang="en-US" i="1" dirty="0"/>
                <a:t>, I am not learned.</a:t>
              </a:r>
            </a:p>
            <a:p>
              <a:pPr fontAlgn="base"/>
              <a:r>
                <a:rPr lang="en-US" dirty="0"/>
                <a:t>Isaiah 29:10-12</a:t>
              </a:r>
            </a:p>
          </p:txBody>
        </p:sp>
      </p:grpSp>
      <p:sp>
        <p:nvSpPr>
          <p:cNvPr id="16" name="Rectangle 15"/>
          <p:cNvSpPr/>
          <p:nvPr/>
        </p:nvSpPr>
        <p:spPr>
          <a:xfrm>
            <a:off x="6842621" y="4549676"/>
            <a:ext cx="4572000" cy="2123658"/>
          </a:xfrm>
          <a:prstGeom prst="rect">
            <a:avLst/>
          </a:prstGeom>
        </p:spPr>
        <p:txBody>
          <a:bodyPr>
            <a:spAutoFit/>
          </a:bodyPr>
          <a:lstStyle/>
          <a:p>
            <a:pPr algn="ctr"/>
            <a:r>
              <a:rPr lang="en-US" sz="4300" b="1" dirty="0"/>
              <a:t>The prophecies of the Lord’s servants will come to pass</a:t>
            </a:r>
            <a:endParaRPr lang="en-US" sz="4300" dirty="0"/>
          </a:p>
        </p:txBody>
      </p:sp>
      <p:pic>
        <p:nvPicPr>
          <p:cNvPr id="8" name="Picture 7">
            <a:extLst>
              <a:ext uri="{FF2B5EF4-FFF2-40B4-BE49-F238E27FC236}">
                <a16:creationId xmlns:a16="http://schemas.microsoft.com/office/drawing/2014/main" id="{9128C327-A5D5-4895-A0F3-612CED873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207" y="1236315"/>
            <a:ext cx="3523793" cy="2908044"/>
          </a:xfrm>
          <a:prstGeom prst="rect">
            <a:avLst/>
          </a:prstGeom>
        </p:spPr>
      </p:pic>
    </p:spTree>
    <p:extLst>
      <p:ext uri="{BB962C8B-B14F-4D97-AF65-F5344CB8AC3E}">
        <p14:creationId xmlns:p14="http://schemas.microsoft.com/office/powerpoint/2010/main" val="174593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48C755-15D2-4929-A774-9484E81EC2E8}"/>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15317" y="176169"/>
            <a:ext cx="9144000" cy="5632311"/>
          </a:xfrm>
          <a:prstGeom prst="rect">
            <a:avLst/>
          </a:prstGeom>
          <a:noFill/>
        </p:spPr>
        <p:txBody>
          <a:bodyPr wrap="square" rtlCol="0">
            <a:spAutoFit/>
          </a:bodyPr>
          <a:lstStyle/>
          <a:p>
            <a:r>
              <a:rPr lang="en-US" b="1" dirty="0"/>
              <a:t>Sources:</a:t>
            </a:r>
          </a:p>
          <a:p>
            <a:endParaRPr lang="en-US" b="1" dirty="0"/>
          </a:p>
          <a:p>
            <a:r>
              <a:rPr lang="en-US" b="1" dirty="0"/>
              <a:t>Video:</a:t>
            </a:r>
          </a:p>
          <a:p>
            <a:r>
              <a:rPr lang="en-US" b="1" dirty="0"/>
              <a:t>A Marvelous Work and a Wonder (3:57)</a:t>
            </a:r>
          </a:p>
          <a:p>
            <a:endParaRPr lang="en-US" b="1" dirty="0"/>
          </a:p>
          <a:p>
            <a:r>
              <a:rPr lang="en-US" b="1" dirty="0"/>
              <a:t>Who’s Who in the Doctrine and Covenants by Ed. J. Pinegar and Richard J. Allen pg. 133-134</a:t>
            </a:r>
          </a:p>
          <a:p>
            <a:endParaRPr lang="en-US" b="1" dirty="0"/>
          </a:p>
          <a:p>
            <a:r>
              <a:rPr lang="en-US" b="1" dirty="0"/>
              <a:t>Emma Smith Art sketch –Chris White   Photo Courtesy of RLDS Archives</a:t>
            </a:r>
          </a:p>
          <a:p>
            <a:endParaRPr lang="en-US" b="1" dirty="0"/>
          </a:p>
          <a:p>
            <a:r>
              <a:rPr lang="en-US" b="1" dirty="0"/>
              <a:t>Lucy Mack Smith, History of Joseph Smith by His Mother, ed. Preston Nibley [1958], 93).</a:t>
            </a:r>
            <a:endParaRPr lang="en-US" sz="1400" b="1" dirty="0"/>
          </a:p>
          <a:p>
            <a:endParaRPr lang="en-US" b="1" dirty="0"/>
          </a:p>
          <a:p>
            <a:r>
              <a:rPr lang="en-US" b="1" dirty="0"/>
              <a:t>Joseph Smith (in Lucy Mack Smith, History of Joseph Smith by His Mother, ed. Preston </a:t>
            </a:r>
            <a:r>
              <a:rPr lang="en-US" b="1" dirty="0" err="1"/>
              <a:t>Nibley</a:t>
            </a:r>
            <a:r>
              <a:rPr lang="en-US" b="1" dirty="0"/>
              <a:t> [1958], 108).</a:t>
            </a:r>
          </a:p>
          <a:p>
            <a:endParaRPr lang="en-US" b="1" dirty="0"/>
          </a:p>
          <a:p>
            <a:r>
              <a:rPr lang="en-US" b="1" dirty="0"/>
              <a:t>Elder D. Todd Christofferson (“A Sense of the Sacred” [Church Educational System fireside for young adults, Nov. 7, 2004], 9,</a:t>
            </a:r>
          </a:p>
          <a:p>
            <a:endParaRPr lang="en-US" b="1" dirty="0"/>
          </a:p>
          <a:p>
            <a:pPr fontAlgn="base"/>
            <a:r>
              <a:rPr lang="en-US" b="1" dirty="0"/>
              <a:t>Manual on Dr. Samuel L. Mitchell-- Chapter Four: A Period Of Preparation, 1823–29</a:t>
            </a:r>
          </a:p>
          <a:p>
            <a:pPr fontAlgn="base"/>
            <a:r>
              <a:rPr lang="en-US" b="1" dirty="0"/>
              <a:t>Church History In The Fulness Of Times Student Manual, (2003), 37–51</a:t>
            </a:r>
          </a:p>
          <a:p>
            <a:endParaRPr lang="en-US" b="1" dirty="0"/>
          </a:p>
        </p:txBody>
      </p:sp>
      <p:sp>
        <p:nvSpPr>
          <p:cNvPr id="5" name="Footer Placeholder 14">
            <a:extLst>
              <a:ext uri="{FF2B5EF4-FFF2-40B4-BE49-F238E27FC236}">
                <a16:creationId xmlns:a16="http://schemas.microsoft.com/office/drawing/2014/main" id="{CEDAEDD0-905D-4BCF-9D67-3269FDB989FE}"/>
              </a:ext>
            </a:extLst>
          </p:cNvPr>
          <p:cNvSpPr>
            <a:spLocks noGrp="1"/>
          </p:cNvSpPr>
          <p:nvPr/>
        </p:nvSpPr>
        <p:spPr>
          <a:xfrm>
            <a:off x="40982" y="654348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grpSp>
        <p:nvGrpSpPr>
          <p:cNvPr id="6" name="Group 5">
            <a:extLst>
              <a:ext uri="{FF2B5EF4-FFF2-40B4-BE49-F238E27FC236}">
                <a16:creationId xmlns:a16="http://schemas.microsoft.com/office/drawing/2014/main" id="{2071E16A-6FFB-469F-92A0-385E844B467B}"/>
              </a:ext>
            </a:extLst>
          </p:cNvPr>
          <p:cNvGrpSpPr/>
          <p:nvPr/>
        </p:nvGrpSpPr>
        <p:grpSpPr>
          <a:xfrm>
            <a:off x="4667448" y="495923"/>
            <a:ext cx="778214" cy="985738"/>
            <a:chOff x="7543800" y="3810000"/>
            <a:chExt cx="1143000" cy="1447800"/>
          </a:xfrm>
        </p:grpSpPr>
        <p:sp>
          <p:nvSpPr>
            <p:cNvPr id="7" name="Trapezoid 6">
              <a:extLst>
                <a:ext uri="{FF2B5EF4-FFF2-40B4-BE49-F238E27FC236}">
                  <a16:creationId xmlns:a16="http://schemas.microsoft.com/office/drawing/2014/main" id="{33597F21-2FE3-4C2D-A199-2D0061D3B670}"/>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A536F5A4-8DF3-4D30-9531-1FC1041A7655}"/>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CD822497-D124-43BE-B6E5-395B3B91AFB5}"/>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2110560B-E5FD-4112-9319-D9F114CACA9E}"/>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4BB8A4A-22A1-4D09-9957-0A7B787A8072}"/>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CA7095C4-DBED-42AD-920B-24E544A697DB}"/>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6613B94E-81CB-4B25-96A3-C13810ACC8E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7E6F791-37BF-467A-8656-C90A581D14C7}"/>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20D616B-1971-4EF9-98EC-9867A1B5157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67DE9B5-FC89-454B-A5A2-C7537FE5488D}"/>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A6AD89EE-852A-419C-AEC0-2D79F453CB4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C1FD507E-3BB0-45A5-8E5D-E39AB3683A34}"/>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ADE0A8FE-8436-4A78-9BBB-7D4AF327AF06}"/>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51663C4E-429A-43F5-81B5-A9B7D5225BC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6C81C4D-3505-41E3-9A08-11173586541A}"/>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2831ADE-EFCC-4A12-B3DA-051F5DC9EDF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D6A2686-EC6B-4A53-BDFF-00C1E3DFCFD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0E59A71E-5FF1-4DA4-9197-298CC24E230D}"/>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16211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52401"/>
            <a:ext cx="8153400" cy="5447645"/>
          </a:xfrm>
          <a:prstGeom prst="rect">
            <a:avLst/>
          </a:prstGeom>
        </p:spPr>
        <p:txBody>
          <a:bodyPr wrap="square">
            <a:spAutoFit/>
          </a:bodyPr>
          <a:lstStyle/>
          <a:p>
            <a:pPr fontAlgn="base"/>
            <a:r>
              <a:rPr lang="en-US" sz="1200" dirty="0"/>
              <a:t>Joseph Smith—History 1:59–62. </a:t>
            </a:r>
            <a:r>
              <a:rPr lang="en-US" sz="1200" b="1" dirty="0"/>
              <a:t>“By means of the Urim and Thummim I translated”</a:t>
            </a:r>
          </a:p>
          <a:p>
            <a:pPr fontAlgn="base"/>
            <a:endParaRPr lang="en-US" sz="1200" dirty="0"/>
          </a:p>
          <a:p>
            <a:pPr fontAlgn="base"/>
            <a:r>
              <a:rPr lang="en-US" sz="1200" dirty="0"/>
              <a:t>Elder Neal A. Maxwell of the Quorum of the Twelve Apostles said the following about the translation process and Joseph Smith’s use of the Urim and Thummim and the seer stone:</a:t>
            </a:r>
          </a:p>
          <a:p>
            <a:pPr fontAlgn="base"/>
            <a:endParaRPr lang="en-US" sz="1200" dirty="0"/>
          </a:p>
          <a:p>
            <a:pPr fontAlgn="base"/>
            <a:r>
              <a:rPr lang="en-US" sz="1200" dirty="0"/>
              <a:t>“The Prophet Joseph alone knew the full process, and he was deliberately reluctant to describe details. We take passing notice of the words of David </a:t>
            </a:r>
            <a:r>
              <a:rPr lang="en-US" sz="1200" dirty="0" err="1"/>
              <a:t>Whitmer</a:t>
            </a:r>
            <a:r>
              <a:rPr lang="en-US" sz="1200" dirty="0"/>
              <a:t>, Joseph Knight, and Martin Harris, who were observers, not translators. David </a:t>
            </a:r>
            <a:r>
              <a:rPr lang="en-US" sz="1200" dirty="0" err="1"/>
              <a:t>Whitmer</a:t>
            </a:r>
            <a:r>
              <a:rPr lang="en-US" sz="1200" dirty="0"/>
              <a:t> indicated that as the Prophet used the divine instrumentalities provided to help him, ‘the hieroglyphics would appear, and also the translation in the English language … in bright luminous letters.’ Then Joseph would read the words to Oliver (quoted in James H. Hart, “About the Book of Mormon,” </a:t>
            </a:r>
            <a:r>
              <a:rPr lang="en-US" sz="1200" i="1" dirty="0"/>
              <a:t>Deseret Evening News,</a:t>
            </a:r>
            <a:r>
              <a:rPr lang="en-US" sz="1200" dirty="0"/>
              <a:t> 25 Mar. 1884, 2). Martin Harris related of the seer stone: ‘Sentences would appear and were read by the Prophet and written by Martin’ (quoted in Edward Stevenson, “One of the Three Witnesses: Incidents in the Life of Martin Harris,” </a:t>
            </a:r>
            <a:r>
              <a:rPr lang="en-US" sz="1200" i="1" dirty="0"/>
              <a:t>Latter-day Saints’ Millennial Star,</a:t>
            </a:r>
            <a:r>
              <a:rPr lang="en-US" sz="1200" dirty="0"/>
              <a:t> 6 Feb. 1882, 86–87). Joseph Knight made similar observations (see Dean </a:t>
            </a:r>
            <a:r>
              <a:rPr lang="en-US" sz="1200" dirty="0" err="1"/>
              <a:t>Jessee</a:t>
            </a:r>
            <a:r>
              <a:rPr lang="en-US" sz="1200" dirty="0"/>
              <a:t>, “Joseph Knight’s Recollection of Early Mormon History,” </a:t>
            </a:r>
            <a:r>
              <a:rPr lang="en-US" sz="1200" i="1" dirty="0"/>
              <a:t>BYU Studies</a:t>
            </a:r>
            <a:r>
              <a:rPr lang="en-US" sz="1200" dirty="0"/>
              <a:t> 17 [Autumn 1976]: 35).</a:t>
            </a:r>
          </a:p>
          <a:p>
            <a:pPr fontAlgn="base"/>
            <a:r>
              <a:rPr lang="en-US" sz="1200" dirty="0"/>
              <a:t>“Oliver Cowdery is reported to have testified in court that the Urim and Thummim enabled Joseph ‘to read in English, the reformed Egyptian characters, which were engraved on the plates’ (“</a:t>
            </a:r>
            <a:r>
              <a:rPr lang="en-US" sz="1200" dirty="0" err="1"/>
              <a:t>Mormonites</a:t>
            </a:r>
            <a:r>
              <a:rPr lang="en-US" sz="1200" dirty="0"/>
              <a:t>,” </a:t>
            </a:r>
            <a:r>
              <a:rPr lang="en-US" sz="1200" i="1" dirty="0"/>
              <a:t>Evangelical Magazine and Gospel Advocate,</a:t>
            </a:r>
            <a:r>
              <a:rPr lang="en-US" sz="1200" dirty="0"/>
              <a:t> 9 Apr. 1831). If these reports are accurate, they suggest a process indicative of God’s having given Joseph ‘sight and power to translate’ (D&amp;C 3:12).</a:t>
            </a:r>
          </a:p>
          <a:p>
            <a:pPr fontAlgn="base"/>
            <a:endParaRPr lang="en-US" sz="1200" dirty="0"/>
          </a:p>
          <a:p>
            <a:pPr fontAlgn="base"/>
            <a:r>
              <a:rPr lang="en-US" sz="1200" dirty="0"/>
              <a:t>“If by means of these divine instrumentalities the Prophet was seeing ancient words rendered in English and then dictating, he was not necessarily and constantly scrutinizing the characters on the plates—the usual translation process of going back and forth between pondering an ancient text and providing a modern rendering.</a:t>
            </a:r>
          </a:p>
          <a:p>
            <a:pPr fontAlgn="base"/>
            <a:r>
              <a:rPr lang="en-US" sz="1200" dirty="0"/>
              <a:t>“The revelatory process apparently did not require the Prophet to become expert in the ancient language. …</a:t>
            </a:r>
          </a:p>
          <a:p>
            <a:pPr fontAlgn="base"/>
            <a:r>
              <a:rPr lang="en-US" sz="1200" dirty="0"/>
              <a:t>“Whatever the details of the process, it required Joseph’s intense, personal efforts along with the aid of the revelatory instruments. The process may have varied as Joseph’s capabilities grew, involving the Urim and Thummim but perhaps with less reliance upon such instrumentalities in the Prophet’s later work of translation. Elder Orson Pratt of the Quorum of the Twelve Apostles said Joseph Smith told him that he used the Urim and Thummim when he was inexperienced at translation but that later he did not need it, which was the case in Joseph’s translation of many verses of the Bible (see </a:t>
            </a:r>
            <a:r>
              <a:rPr lang="en-US" sz="1200" i="1" dirty="0"/>
              <a:t>Latter-day Saints’ Millennial Star,</a:t>
            </a:r>
            <a:r>
              <a:rPr lang="en-US" sz="1200" dirty="0"/>
              <a:t> 11 Aug. 1874, 498–99)” (“By the Gift and Power of God,” </a:t>
            </a:r>
            <a:r>
              <a:rPr lang="en-US" sz="1200" i="1" dirty="0"/>
              <a:t>Ensign,</a:t>
            </a:r>
            <a:r>
              <a:rPr lang="en-US" sz="1200" dirty="0"/>
              <a:t> Jan. 1997, 39).</a:t>
            </a:r>
          </a:p>
          <a:p>
            <a:pPr fontAlgn="base"/>
            <a:endParaRPr lang="en-US" sz="1200" dirty="0"/>
          </a:p>
        </p:txBody>
      </p:sp>
    </p:spTree>
    <p:extLst>
      <p:ext uri="{BB962C8B-B14F-4D97-AF65-F5344CB8AC3E}">
        <p14:creationId xmlns:p14="http://schemas.microsoft.com/office/powerpoint/2010/main" val="989891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994" y="0"/>
            <a:ext cx="4572000" cy="6370975"/>
          </a:xfrm>
          <a:prstGeom prst="rect">
            <a:avLst/>
          </a:prstGeom>
        </p:spPr>
        <p:txBody>
          <a:bodyPr>
            <a:spAutoFit/>
          </a:bodyPr>
          <a:lstStyle/>
          <a:p>
            <a:pPr fontAlgn="base"/>
            <a:r>
              <a:rPr lang="en-US" sz="1200" b="1" dirty="0"/>
              <a:t>Elder Neal A. Maxwell</a:t>
            </a:r>
          </a:p>
          <a:p>
            <a:pPr fontAlgn="base"/>
            <a:r>
              <a:rPr lang="en-US" sz="1200" dirty="0"/>
              <a:t>“Many who read the Book of Mormon understandably desire to know more about its coming forth, including the actual process of translation. This was certainly so with faithful and loyal Hyrum Smith. Upon inquiring, Hyrum was told by the Prophet Joseph that ‘it was not intended to tell the world all the particulars of the coming forth of the Book of Mormon’ and that ‘it was not expedient for him to relate these things’ (</a:t>
            </a:r>
            <a:r>
              <a:rPr lang="en-US" sz="1200" i="1" dirty="0"/>
              <a:t>History of the Church,</a:t>
            </a:r>
            <a:r>
              <a:rPr lang="en-US" sz="1200" dirty="0"/>
              <a:t> 1:220). Thus what we do know about the actual coming forth of the Book of Mormon is adequate, but it is not comprehensive. …</a:t>
            </a:r>
          </a:p>
          <a:p>
            <a:pPr fontAlgn="base"/>
            <a:r>
              <a:rPr lang="en-US" sz="1200" dirty="0"/>
              <a:t>“Whatever the details of the process, it required Joseph’s intense, personal efforts along with the aid of the revelatory instruments. The process may have varied as Joseph’s capabilities grew, involving the Urim and Thummim but perhaps with less reliance upon such instrumentalities in the Prophet’s later work of translation. Elder Orson Pratt of the Quorum of the Twelve Apostles said Joseph Smith told him that he used the Urim and Thummim when he was inexperienced at translation but that later he did not need it, which was the case in Joseph’s translation of many verses of the Bible (see </a:t>
            </a:r>
            <a:r>
              <a:rPr lang="en-US" sz="1200" i="1" dirty="0"/>
              <a:t>Latter-day Saints’ Millennial Star,</a:t>
            </a:r>
            <a:r>
              <a:rPr lang="en-US" sz="1200" dirty="0"/>
              <a:t> 11 Aug. 1874, 498–99). …</a:t>
            </a:r>
          </a:p>
          <a:p>
            <a:pPr fontAlgn="base"/>
            <a:endParaRPr lang="en-US" sz="1200" dirty="0"/>
          </a:p>
          <a:p>
            <a:pPr fontAlgn="base"/>
            <a:r>
              <a:rPr lang="en-US" sz="1200" dirty="0"/>
              <a:t>“Why do we not have more disclosure concerning the process of translation of the Book of Mormon? Perhaps the full process was not disclosed because we would not be ready to understand it, even if given. Perhaps, too, the Lord wanted to leave the Book of Mormon in the realm of faith, though it is drenched with intrinsic evidence. After all, Christ instructed Mormon, who was reviewing the Savior’s own teachings among the Nephites, not to record all of them on the plates because ‘I will try the faith of my people’ (3 Ne. 26:11). Perhaps the details of translation are withheld also because we are intended to immerse ourselves in the substance of the book rather than becoming unduly concerned with the process by which we received it” (“By the Gift and Power of God,” </a:t>
            </a:r>
            <a:r>
              <a:rPr lang="en-US" sz="1200" i="1" dirty="0"/>
              <a:t>Ensign,</a:t>
            </a:r>
            <a:r>
              <a:rPr lang="en-US" sz="1200" dirty="0"/>
              <a:t> Jan. 1997, 39, 41).</a:t>
            </a:r>
          </a:p>
        </p:txBody>
      </p:sp>
      <p:sp>
        <p:nvSpPr>
          <p:cNvPr id="4" name="Rectangle 3"/>
          <p:cNvSpPr/>
          <p:nvPr/>
        </p:nvSpPr>
        <p:spPr>
          <a:xfrm>
            <a:off x="4640826" y="185172"/>
            <a:ext cx="4572000" cy="2677656"/>
          </a:xfrm>
          <a:prstGeom prst="rect">
            <a:avLst/>
          </a:prstGeom>
        </p:spPr>
        <p:txBody>
          <a:bodyPr>
            <a:spAutoFit/>
          </a:bodyPr>
          <a:lstStyle/>
          <a:p>
            <a:pPr fontAlgn="base"/>
            <a:r>
              <a:rPr lang="en-US" sz="1200" dirty="0"/>
              <a:t>Joseph Smith—History 1:63–65. Who were the </a:t>
            </a:r>
            <a:r>
              <a:rPr lang="en-US" sz="1200" b="1" dirty="0"/>
              <a:t>scholars</a:t>
            </a:r>
            <a:r>
              <a:rPr lang="en-US" sz="1200" dirty="0"/>
              <a:t> Martin Harris visited?</a:t>
            </a:r>
          </a:p>
          <a:p>
            <a:pPr fontAlgn="base"/>
            <a:r>
              <a:rPr lang="en-US" sz="1200" dirty="0"/>
              <a:t>Martin Harris visited at least three men who had reputations as able linguists. In Albany, New York, he talked with Luther </a:t>
            </a:r>
            <a:r>
              <a:rPr lang="en-US" sz="1200" dirty="0" err="1"/>
              <a:t>Bradish</a:t>
            </a:r>
            <a:r>
              <a:rPr lang="en-US" sz="1200" dirty="0"/>
              <a:t>, a diplomat, statesman, world traveler, and student of languages. In New York City he visited Dr. Samuel Mitchell, vice president of Rutgers Medical College. He also visited a man who knew several languages including Hebrew and Babylonian. This was Professor Charles Anthon of Columbia College in New York City, who was among the leading classical scholars of his day. At the time of Martin Harris’s visit, Charles Anthon was adjunct professor of Greek and Latin. He knew French, German, Greek, and Latin and was familiar, if books in his library are evidence, with the latest discoveries pertaining to the Egyptian language, including the early work of Champollion.</a:t>
            </a:r>
          </a:p>
        </p:txBody>
      </p:sp>
      <p:sp>
        <p:nvSpPr>
          <p:cNvPr id="5" name="Rectangle 4"/>
          <p:cNvSpPr/>
          <p:nvPr/>
        </p:nvSpPr>
        <p:spPr>
          <a:xfrm>
            <a:off x="0" y="0"/>
            <a:ext cx="45720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62168" y="0"/>
            <a:ext cx="4572000" cy="304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171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3.bp.blogspot.com/-hLMnjSH-jCc/TbI4bankX2I/AAAAAAAAB2k/RFjA59NbBEY/s1600/13.JPG"/>
          <p:cNvPicPr>
            <a:picLocks noChangeAspect="1" noChangeArrowheads="1"/>
          </p:cNvPicPr>
          <p:nvPr/>
        </p:nvPicPr>
        <p:blipFill>
          <a:blip r:embed="rId2" cstate="print"/>
          <a:srcRect/>
          <a:stretch>
            <a:fillRect/>
          </a:stretch>
        </p:blipFill>
        <p:spPr bwMode="auto">
          <a:xfrm>
            <a:off x="2085583" y="228600"/>
            <a:ext cx="4478789" cy="2987428"/>
          </a:xfrm>
          <a:prstGeom prst="rect">
            <a:avLst/>
          </a:prstGeom>
          <a:noFill/>
        </p:spPr>
      </p:pic>
      <p:sp>
        <p:nvSpPr>
          <p:cNvPr id="3" name="Rectangle 2"/>
          <p:cNvSpPr/>
          <p:nvPr/>
        </p:nvSpPr>
        <p:spPr>
          <a:xfrm>
            <a:off x="383458" y="3352800"/>
            <a:ext cx="9751142" cy="1384995"/>
          </a:xfrm>
          <a:prstGeom prst="rect">
            <a:avLst/>
          </a:prstGeom>
        </p:spPr>
        <p:txBody>
          <a:bodyPr wrap="square">
            <a:spAutoFit/>
          </a:bodyPr>
          <a:lstStyle/>
          <a:p>
            <a:r>
              <a:rPr lang="en-US" sz="1400" dirty="0"/>
              <a:t>Joseph and Emma lived in a small three room farm house on a 13 1/2 acre farm that they purchased from Emma's brother.  The house burned down in 1918, but this sketch (below) was made from a photograph of the original home before it burned.</a:t>
            </a:r>
          </a:p>
          <a:p>
            <a:r>
              <a:rPr lang="en-US" sz="1400" dirty="0"/>
              <a:t> While living on this small farm Joseph translated most of the Book of Mormon, with Oliver Cowdery acting a scribe.  Also, while they were living here Emma was asked to make a selection of sacred hymns which became the first hymn book for the Church.</a:t>
            </a:r>
          </a:p>
          <a:p>
            <a:r>
              <a:rPr lang="en-US" sz="1400" dirty="0"/>
              <a:t>Emma's parents, Isaac and Elizabeth Hale, lived on a farm next to where Joseph and Emma settled.  The sketch below is an artist's rendition of their home, the home where Emma grew up.</a:t>
            </a:r>
          </a:p>
        </p:txBody>
      </p:sp>
      <p:sp>
        <p:nvSpPr>
          <p:cNvPr id="4" name="Rectangle 3"/>
          <p:cNvSpPr/>
          <p:nvPr/>
        </p:nvSpPr>
        <p:spPr>
          <a:xfrm>
            <a:off x="6096000" y="6457890"/>
            <a:ext cx="4572000" cy="400110"/>
          </a:xfrm>
          <a:prstGeom prst="rect">
            <a:avLst/>
          </a:prstGeom>
        </p:spPr>
        <p:txBody>
          <a:bodyPr>
            <a:spAutoFit/>
          </a:bodyPr>
          <a:lstStyle/>
          <a:p>
            <a:r>
              <a:rPr lang="en-US" sz="1000" dirty="0">
                <a:hlinkClick r:id="rId3"/>
              </a:rPr>
              <a:t>http://wattspalmyramission.blogspot.com/2011/04/historic-harmony-susquehanna-river-lds.html</a:t>
            </a:r>
            <a:endParaRPr lang="en-US" sz="1000" dirty="0"/>
          </a:p>
        </p:txBody>
      </p:sp>
      <p:sp>
        <p:nvSpPr>
          <p:cNvPr id="5" name="Rectangle 4"/>
          <p:cNvSpPr/>
          <p:nvPr/>
        </p:nvSpPr>
        <p:spPr>
          <a:xfrm>
            <a:off x="6705600" y="0"/>
            <a:ext cx="3657600" cy="1569660"/>
          </a:xfrm>
          <a:prstGeom prst="rect">
            <a:avLst/>
          </a:prstGeom>
        </p:spPr>
        <p:txBody>
          <a:bodyPr wrap="square">
            <a:spAutoFit/>
          </a:bodyPr>
          <a:lstStyle/>
          <a:p>
            <a:r>
              <a:rPr lang="en-US" sz="1200" dirty="0"/>
              <a:t>Joseph said that he was married to Emma Hale on January 1827  "while I was yet employed in the service of Mr. </a:t>
            </a:r>
            <a:r>
              <a:rPr lang="en-US" sz="1200" dirty="0" err="1"/>
              <a:t>Stoal</a:t>
            </a:r>
            <a:r>
              <a:rPr lang="en-US" sz="1200" dirty="0"/>
              <a:t>."  (There are two known spellings of Josiah's last name, </a:t>
            </a:r>
            <a:r>
              <a:rPr lang="en-US" sz="1200" dirty="0" err="1"/>
              <a:t>Stowell</a:t>
            </a:r>
            <a:r>
              <a:rPr lang="en-US" sz="1200" dirty="0"/>
              <a:t> and </a:t>
            </a:r>
            <a:r>
              <a:rPr lang="en-US" sz="1200" dirty="0" err="1"/>
              <a:t>Stoal</a:t>
            </a:r>
            <a:r>
              <a:rPr lang="en-US" sz="1200" dirty="0"/>
              <a:t>.) After Joseph and Emma were married, the newlyweds were taken by Josiah to Joseph's parents home in Manchester, New York, (the Smith Family Farm) where they stayed from January to December 1827. </a:t>
            </a:r>
          </a:p>
        </p:txBody>
      </p:sp>
      <p:pic>
        <p:nvPicPr>
          <p:cNvPr id="19460" name="Picture 4" descr="http://s2.hubimg.com/u/564403_f248.jpg"/>
          <p:cNvPicPr>
            <a:picLocks noChangeAspect="1" noChangeArrowheads="1"/>
          </p:cNvPicPr>
          <p:nvPr/>
        </p:nvPicPr>
        <p:blipFill>
          <a:blip r:embed="rId4" cstate="print"/>
          <a:srcRect/>
          <a:stretch>
            <a:fillRect/>
          </a:stretch>
        </p:blipFill>
        <p:spPr bwMode="auto">
          <a:xfrm>
            <a:off x="7543800" y="1676400"/>
            <a:ext cx="1981200" cy="1573776"/>
          </a:xfrm>
          <a:prstGeom prst="rect">
            <a:avLst/>
          </a:prstGeom>
          <a:noFill/>
        </p:spPr>
      </p:pic>
      <p:sp>
        <p:nvSpPr>
          <p:cNvPr id="7" name="Rectangle 6"/>
          <p:cNvSpPr/>
          <p:nvPr/>
        </p:nvSpPr>
        <p:spPr>
          <a:xfrm>
            <a:off x="1676400" y="5105401"/>
            <a:ext cx="4572000" cy="1615827"/>
          </a:xfrm>
          <a:prstGeom prst="rect">
            <a:avLst/>
          </a:prstGeom>
        </p:spPr>
        <p:txBody>
          <a:bodyPr>
            <a:spAutoFit/>
          </a:bodyPr>
          <a:lstStyle/>
          <a:p>
            <a:pPr fontAlgn="base"/>
            <a:r>
              <a:rPr lang="en-US" sz="1100" b="1" dirty="0"/>
              <a:t>Joseph Smith—History 1:56. “Hence arose the very prevalent story of my having been a money-digger”</a:t>
            </a:r>
          </a:p>
          <a:p>
            <a:pPr fontAlgn="base"/>
            <a:r>
              <a:rPr lang="en-US" sz="1100" dirty="0"/>
              <a:t>Since the early days of the Restoration, critics have attacked Joseph Smith’s character because he was employed as a youth to dig for money. Critics labeled his efforts as “money-digging” or “treasure-seeking” in an effort to blot his character. Joseph Smith grew up in a time and culture in which treasure-seeking or digging for buried gold and silver was common and accepted. In his history, Joseph Smith explains that he and his family were hired to dig for silver (see Joseph Smith—History 1:56).</a:t>
            </a:r>
          </a:p>
        </p:txBody>
      </p:sp>
      <p:sp>
        <p:nvSpPr>
          <p:cNvPr id="8" name="Rectangle 7"/>
          <p:cNvSpPr/>
          <p:nvPr/>
        </p:nvSpPr>
        <p:spPr>
          <a:xfrm>
            <a:off x="1524000" y="5105400"/>
            <a:ext cx="4572000" cy="16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62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89F86D4-A5C4-4F31-BF8C-DC81BF87D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6488668"/>
            <a:ext cx="3962400" cy="369332"/>
          </a:xfrm>
          <a:prstGeom prst="rect">
            <a:avLst/>
          </a:prstGeom>
          <a:noFill/>
        </p:spPr>
        <p:txBody>
          <a:bodyPr wrap="square" rtlCol="0">
            <a:spAutoFit/>
          </a:bodyPr>
          <a:lstStyle/>
          <a:p>
            <a:r>
              <a:rPr lang="en-US" dirty="0"/>
              <a:t>Joseph Smith –History 1:55-56</a:t>
            </a:r>
          </a:p>
        </p:txBody>
      </p:sp>
      <p:sp>
        <p:nvSpPr>
          <p:cNvPr id="4" name="TextBox 3"/>
          <p:cNvSpPr txBox="1"/>
          <p:nvPr/>
        </p:nvSpPr>
        <p:spPr>
          <a:xfrm>
            <a:off x="1524000" y="1"/>
            <a:ext cx="9144000" cy="646331"/>
          </a:xfrm>
          <a:prstGeom prst="rect">
            <a:avLst/>
          </a:prstGeom>
          <a:noFill/>
        </p:spPr>
        <p:txBody>
          <a:bodyPr wrap="square" rtlCol="0">
            <a:spAutoFit/>
          </a:bodyPr>
          <a:lstStyle/>
          <a:p>
            <a:pPr algn="ctr"/>
            <a:r>
              <a:rPr lang="en-US" sz="3600" dirty="0">
                <a:latin typeface="Copperplate Gothic Bold" pitchFamily="34" charset="0"/>
              </a:rPr>
              <a:t>What Can happen in Five years?</a:t>
            </a:r>
          </a:p>
        </p:txBody>
      </p:sp>
      <p:grpSp>
        <p:nvGrpSpPr>
          <p:cNvPr id="41" name="Group 40"/>
          <p:cNvGrpSpPr/>
          <p:nvPr/>
        </p:nvGrpSpPr>
        <p:grpSpPr>
          <a:xfrm>
            <a:off x="1905000" y="609601"/>
            <a:ext cx="2914650" cy="3536443"/>
            <a:chOff x="381000" y="762000"/>
            <a:chExt cx="2914650" cy="3536443"/>
          </a:xfrm>
        </p:grpSpPr>
        <p:pic>
          <p:nvPicPr>
            <p:cNvPr id="39" name="Picture 4" descr="http://www.customframingdesigns.com/i/Ovals/OV_14_AG.jpg"/>
            <p:cNvPicPr>
              <a:picLocks noChangeAspect="1" noChangeArrowheads="1"/>
            </p:cNvPicPr>
            <p:nvPr/>
          </p:nvPicPr>
          <p:blipFill>
            <a:blip r:embed="rId3" cstate="print"/>
            <a:srcRect/>
            <a:stretch>
              <a:fillRect/>
            </a:stretch>
          </p:blipFill>
          <p:spPr bwMode="auto">
            <a:xfrm>
              <a:off x="381000" y="762000"/>
              <a:ext cx="2914650" cy="3536443"/>
            </a:xfrm>
            <a:prstGeom prst="ellipse">
              <a:avLst/>
            </a:prstGeom>
            <a:ln>
              <a:noFill/>
            </a:ln>
            <a:effectLst>
              <a:softEdge rad="112500"/>
            </a:effectLst>
          </p:spPr>
        </p:pic>
        <p:sp>
          <p:nvSpPr>
            <p:cNvPr id="40" name="TextBox 39"/>
            <p:cNvSpPr txBox="1"/>
            <p:nvPr/>
          </p:nvSpPr>
          <p:spPr>
            <a:xfrm>
              <a:off x="1066800" y="1371600"/>
              <a:ext cx="1524000" cy="2308324"/>
            </a:xfrm>
            <a:prstGeom prst="rect">
              <a:avLst/>
            </a:prstGeom>
            <a:noFill/>
          </p:spPr>
          <p:txBody>
            <a:bodyPr wrap="square" rtlCol="0">
              <a:spAutoFit/>
            </a:bodyPr>
            <a:lstStyle/>
            <a:p>
              <a:pPr algn="ctr"/>
              <a:r>
                <a:rPr lang="en-US" sz="2400" dirty="0"/>
                <a:t>What things might change in your life in 5 years?</a:t>
              </a:r>
            </a:p>
          </p:txBody>
        </p:sp>
      </p:grpSp>
      <p:grpSp>
        <p:nvGrpSpPr>
          <p:cNvPr id="42" name="Group 41"/>
          <p:cNvGrpSpPr/>
          <p:nvPr/>
        </p:nvGrpSpPr>
        <p:grpSpPr>
          <a:xfrm>
            <a:off x="7239000" y="685801"/>
            <a:ext cx="2914650" cy="3536443"/>
            <a:chOff x="381000" y="762000"/>
            <a:chExt cx="2914650" cy="3536443"/>
          </a:xfrm>
        </p:grpSpPr>
        <p:pic>
          <p:nvPicPr>
            <p:cNvPr id="43" name="Picture 4" descr="http://www.customframingdesigns.com/i/Ovals/OV_14_AG.jpg"/>
            <p:cNvPicPr>
              <a:picLocks noChangeAspect="1" noChangeArrowheads="1"/>
            </p:cNvPicPr>
            <p:nvPr/>
          </p:nvPicPr>
          <p:blipFill>
            <a:blip r:embed="rId3" cstate="print"/>
            <a:srcRect/>
            <a:stretch>
              <a:fillRect/>
            </a:stretch>
          </p:blipFill>
          <p:spPr bwMode="auto">
            <a:xfrm>
              <a:off x="381000" y="762000"/>
              <a:ext cx="2914650" cy="3536443"/>
            </a:xfrm>
            <a:prstGeom prst="ellipse">
              <a:avLst/>
            </a:prstGeom>
            <a:ln>
              <a:noFill/>
            </a:ln>
            <a:effectLst>
              <a:softEdge rad="112500"/>
            </a:effectLst>
          </p:spPr>
        </p:pic>
        <p:sp>
          <p:nvSpPr>
            <p:cNvPr id="44" name="TextBox 43"/>
            <p:cNvSpPr txBox="1"/>
            <p:nvPr/>
          </p:nvSpPr>
          <p:spPr>
            <a:xfrm>
              <a:off x="838200" y="1524000"/>
              <a:ext cx="2057400" cy="1938992"/>
            </a:xfrm>
            <a:prstGeom prst="rect">
              <a:avLst/>
            </a:prstGeom>
            <a:noFill/>
          </p:spPr>
          <p:txBody>
            <a:bodyPr wrap="square" rtlCol="0">
              <a:spAutoFit/>
            </a:bodyPr>
            <a:lstStyle/>
            <a:p>
              <a:pPr algn="ctr"/>
              <a:r>
                <a:rPr lang="en-US" sz="2000" dirty="0"/>
                <a:t>What things are you prepared for if something happens different than what you expected?</a:t>
              </a:r>
            </a:p>
          </p:txBody>
        </p:sp>
      </p:grpSp>
      <p:grpSp>
        <p:nvGrpSpPr>
          <p:cNvPr id="48" name="Group 47"/>
          <p:cNvGrpSpPr/>
          <p:nvPr/>
        </p:nvGrpSpPr>
        <p:grpSpPr>
          <a:xfrm>
            <a:off x="4495800" y="3810001"/>
            <a:ext cx="2971800" cy="2488883"/>
            <a:chOff x="3124200" y="3733800"/>
            <a:chExt cx="2971800" cy="2488883"/>
          </a:xfrm>
        </p:grpSpPr>
        <p:pic>
          <p:nvPicPr>
            <p:cNvPr id="17410" name="Picture 2" descr="http://framemytv.com/images/gallery/41/FrameMyTV1029.jpg"/>
            <p:cNvPicPr>
              <a:picLocks noChangeAspect="1" noChangeArrowheads="1"/>
            </p:cNvPicPr>
            <p:nvPr/>
          </p:nvPicPr>
          <p:blipFill>
            <a:blip r:embed="rId4" cstate="print"/>
            <a:srcRect l="3535" t="4054" r="2195" b="5405"/>
            <a:stretch>
              <a:fillRect/>
            </a:stretch>
          </p:blipFill>
          <p:spPr bwMode="auto">
            <a:xfrm>
              <a:off x="3124200" y="3733800"/>
              <a:ext cx="2971800" cy="2488883"/>
            </a:xfrm>
            <a:prstGeom prst="rect">
              <a:avLst/>
            </a:prstGeom>
            <a:noFill/>
          </p:spPr>
        </p:pic>
        <p:sp>
          <p:nvSpPr>
            <p:cNvPr id="47" name="TextBox 46"/>
            <p:cNvSpPr txBox="1"/>
            <p:nvPr/>
          </p:nvSpPr>
          <p:spPr>
            <a:xfrm>
              <a:off x="3429000" y="4114800"/>
              <a:ext cx="2286000" cy="2062103"/>
            </a:xfrm>
            <a:prstGeom prst="rect">
              <a:avLst/>
            </a:prstGeom>
            <a:noFill/>
          </p:spPr>
          <p:txBody>
            <a:bodyPr wrap="square" rtlCol="0">
              <a:spAutoFit/>
            </a:bodyPr>
            <a:lstStyle/>
            <a:p>
              <a:pPr algn="ctr"/>
              <a:r>
                <a:rPr lang="en-US" sz="1600" dirty="0"/>
                <a:t>Joseph Smith’s brother Alvin dies in 1823 and he goes to Chenango County, NY and labors for a man named </a:t>
              </a:r>
            </a:p>
            <a:p>
              <a:pPr algn="ctr"/>
              <a:r>
                <a:rPr lang="en-US" sz="1600" dirty="0"/>
                <a:t>Josiah </a:t>
              </a:r>
              <a:r>
                <a:rPr lang="en-US" sz="1600" dirty="0" err="1"/>
                <a:t>Stoal</a:t>
              </a:r>
              <a:r>
                <a:rPr lang="en-US" sz="1600" dirty="0"/>
                <a:t> (or </a:t>
              </a:r>
              <a:r>
                <a:rPr lang="en-US" sz="1600" dirty="0" err="1"/>
                <a:t>Stowell</a:t>
              </a:r>
              <a:r>
                <a:rPr lang="en-US" sz="1600" dirty="0"/>
                <a:t>)</a:t>
              </a:r>
            </a:p>
            <a:p>
              <a:pPr algn="ctr"/>
              <a:r>
                <a:rPr lang="en-US" sz="1600" dirty="0"/>
                <a:t>1825</a:t>
              </a:r>
            </a:p>
            <a:p>
              <a:pPr algn="ctr"/>
              <a:endParaRPr lang="en-US" sz="1600" dirty="0"/>
            </a:p>
          </p:txBody>
        </p:sp>
      </p:grpSp>
      <p:sp>
        <p:nvSpPr>
          <p:cNvPr id="51" name="Rectangle 50"/>
          <p:cNvSpPr/>
          <p:nvPr/>
        </p:nvSpPr>
        <p:spPr>
          <a:xfrm>
            <a:off x="7772400" y="5821830"/>
            <a:ext cx="4402123" cy="954107"/>
          </a:xfrm>
          <a:prstGeom prst="rect">
            <a:avLst/>
          </a:prstGeom>
          <a:solidFill>
            <a:schemeClr val="bg2">
              <a:lumMod val="75000"/>
            </a:schemeClr>
          </a:solidFill>
        </p:spPr>
        <p:txBody>
          <a:bodyPr wrap="square">
            <a:spAutoFit/>
          </a:bodyPr>
          <a:lstStyle/>
          <a:p>
            <a:r>
              <a:rPr lang="en-US" sz="1400" b="1" dirty="0"/>
              <a:t>Original home of Josiah </a:t>
            </a:r>
            <a:r>
              <a:rPr lang="en-US" sz="1400" b="1" dirty="0" err="1"/>
              <a:t>Stowell</a:t>
            </a:r>
            <a:r>
              <a:rPr lang="en-US" sz="1400" b="1" dirty="0"/>
              <a:t> and now sits vacant.  Josiah </a:t>
            </a:r>
            <a:r>
              <a:rPr lang="en-US" sz="1400" b="1" dirty="0" err="1"/>
              <a:t>Stowell</a:t>
            </a:r>
            <a:r>
              <a:rPr lang="en-US" sz="1400" b="1" dirty="0"/>
              <a:t> took Joseph as one of his hired hands to his farm where he was employed as a wool carder, farmer, and worker looking for a silver mine.</a:t>
            </a:r>
          </a:p>
        </p:txBody>
      </p:sp>
      <p:pic>
        <p:nvPicPr>
          <p:cNvPr id="5" name="Picture 4">
            <a:extLst>
              <a:ext uri="{FF2B5EF4-FFF2-40B4-BE49-F238E27FC236}">
                <a16:creationId xmlns:a16="http://schemas.microsoft.com/office/drawing/2014/main" id="{1C9D725A-9E0D-434F-93A6-AFD9E793B7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151" y="3949280"/>
            <a:ext cx="1706880" cy="2444496"/>
          </a:xfrm>
          <a:prstGeom prst="rect">
            <a:avLst/>
          </a:prstGeom>
        </p:spPr>
      </p:pic>
      <p:pic>
        <p:nvPicPr>
          <p:cNvPr id="7" name="Picture 6">
            <a:extLst>
              <a:ext uri="{FF2B5EF4-FFF2-40B4-BE49-F238E27FC236}">
                <a16:creationId xmlns:a16="http://schemas.microsoft.com/office/drawing/2014/main" id="{EB854C69-3DA2-4A1E-85AD-9B96FDCCC7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636" y="4141700"/>
            <a:ext cx="2267176" cy="1598067"/>
          </a:xfrm>
          <a:prstGeom prst="rect">
            <a:avLst/>
          </a:prstGeom>
        </p:spPr>
      </p:pic>
    </p:spTree>
    <p:extLst>
      <p:ext uri="{BB962C8B-B14F-4D97-AF65-F5344CB8AC3E}">
        <p14:creationId xmlns:p14="http://schemas.microsoft.com/office/powerpoint/2010/main" val="418655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3000"/>
                                        <p:tgtEl>
                                          <p:spTgt spid="51"/>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EC10B4C-79BA-4430-A9C2-28B69244D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6488668"/>
            <a:ext cx="3962400" cy="369332"/>
          </a:xfrm>
          <a:prstGeom prst="rect">
            <a:avLst/>
          </a:prstGeom>
          <a:noFill/>
        </p:spPr>
        <p:txBody>
          <a:bodyPr wrap="square" rtlCol="0">
            <a:spAutoFit/>
          </a:bodyPr>
          <a:lstStyle/>
          <a:p>
            <a:r>
              <a:rPr lang="en-US" dirty="0"/>
              <a:t>Joseph Smith –History 1:57</a:t>
            </a:r>
          </a:p>
        </p:txBody>
      </p:sp>
      <p:sp>
        <p:nvSpPr>
          <p:cNvPr id="4" name="TextBox 3"/>
          <p:cNvSpPr txBox="1"/>
          <p:nvPr/>
        </p:nvSpPr>
        <p:spPr>
          <a:xfrm>
            <a:off x="1524000" y="1"/>
            <a:ext cx="9144000" cy="646331"/>
          </a:xfrm>
          <a:prstGeom prst="rect">
            <a:avLst/>
          </a:prstGeom>
          <a:noFill/>
        </p:spPr>
        <p:txBody>
          <a:bodyPr wrap="square" rtlCol="0">
            <a:spAutoFit/>
          </a:bodyPr>
          <a:lstStyle/>
          <a:p>
            <a:pPr algn="ctr"/>
            <a:r>
              <a:rPr lang="en-US" sz="3600" dirty="0">
                <a:latin typeface="Copperplate Gothic Bold" pitchFamily="34" charset="0"/>
              </a:rPr>
              <a:t>Joseph’s Life Changes</a:t>
            </a:r>
          </a:p>
        </p:txBody>
      </p:sp>
      <p:grpSp>
        <p:nvGrpSpPr>
          <p:cNvPr id="6" name="Group 47"/>
          <p:cNvGrpSpPr/>
          <p:nvPr/>
        </p:nvGrpSpPr>
        <p:grpSpPr>
          <a:xfrm>
            <a:off x="1828800" y="1066801"/>
            <a:ext cx="2971800" cy="2488883"/>
            <a:chOff x="3124200" y="3733800"/>
            <a:chExt cx="2971800" cy="2488883"/>
          </a:xfrm>
        </p:grpSpPr>
        <p:pic>
          <p:nvPicPr>
            <p:cNvPr id="17410" name="Picture 2" descr="http://framemytv.com/images/gallery/41/FrameMyTV1029.jpg"/>
            <p:cNvPicPr>
              <a:picLocks noChangeAspect="1" noChangeArrowheads="1"/>
            </p:cNvPicPr>
            <p:nvPr/>
          </p:nvPicPr>
          <p:blipFill>
            <a:blip r:embed="rId3" cstate="print"/>
            <a:srcRect l="3535" t="4054" r="2195" b="5405"/>
            <a:stretch>
              <a:fillRect/>
            </a:stretch>
          </p:blipFill>
          <p:spPr bwMode="auto">
            <a:xfrm>
              <a:off x="3124200" y="3733800"/>
              <a:ext cx="2971800" cy="2488883"/>
            </a:xfrm>
            <a:prstGeom prst="rect">
              <a:avLst/>
            </a:prstGeom>
            <a:noFill/>
          </p:spPr>
        </p:pic>
        <p:sp>
          <p:nvSpPr>
            <p:cNvPr id="47" name="TextBox 46"/>
            <p:cNvSpPr txBox="1"/>
            <p:nvPr/>
          </p:nvSpPr>
          <p:spPr>
            <a:xfrm>
              <a:off x="3429000" y="4343400"/>
              <a:ext cx="2286000" cy="1200329"/>
            </a:xfrm>
            <a:prstGeom prst="rect">
              <a:avLst/>
            </a:prstGeom>
            <a:noFill/>
          </p:spPr>
          <p:txBody>
            <a:bodyPr wrap="square" rtlCol="0">
              <a:spAutoFit/>
            </a:bodyPr>
            <a:lstStyle/>
            <a:p>
              <a:pPr algn="ctr"/>
              <a:r>
                <a:rPr lang="en-US" dirty="0"/>
                <a:t>Joseph boarded with Mr. Isaac Hales who had a daughter, Emma</a:t>
              </a:r>
            </a:p>
            <a:p>
              <a:pPr algn="ctr"/>
              <a:endParaRPr lang="en-US" dirty="0"/>
            </a:p>
          </p:txBody>
        </p:sp>
      </p:grpSp>
      <p:grpSp>
        <p:nvGrpSpPr>
          <p:cNvPr id="16" name="Group 15"/>
          <p:cNvGrpSpPr/>
          <p:nvPr/>
        </p:nvGrpSpPr>
        <p:grpSpPr>
          <a:xfrm>
            <a:off x="6324600" y="838200"/>
            <a:ext cx="4572000" cy="2548354"/>
            <a:chOff x="4800600" y="838200"/>
            <a:chExt cx="4572000" cy="2548354"/>
          </a:xfrm>
        </p:grpSpPr>
        <p:pic>
          <p:nvPicPr>
            <p:cNvPr id="18434" name="Picture 2" descr="http://3.bp.blogspot.com/-syDvd-VE3eE/TbI4lBtYbnI/AAAAAAAAB2w/v4lvCTqW8qY/s400/15.JPG"/>
            <p:cNvPicPr>
              <a:picLocks noChangeAspect="1" noChangeArrowheads="1"/>
            </p:cNvPicPr>
            <p:nvPr/>
          </p:nvPicPr>
          <p:blipFill>
            <a:blip r:embed="rId4" cstate="print"/>
            <a:srcRect/>
            <a:stretch>
              <a:fillRect/>
            </a:stretch>
          </p:blipFill>
          <p:spPr bwMode="auto">
            <a:xfrm>
              <a:off x="4800600" y="838200"/>
              <a:ext cx="3810000" cy="2543175"/>
            </a:xfrm>
            <a:prstGeom prst="rect">
              <a:avLst/>
            </a:prstGeom>
            <a:noFill/>
          </p:spPr>
        </p:pic>
        <p:sp>
          <p:nvSpPr>
            <p:cNvPr id="15" name="Rectangle 14"/>
            <p:cNvSpPr/>
            <p:nvPr/>
          </p:nvSpPr>
          <p:spPr>
            <a:xfrm>
              <a:off x="4800600" y="3048000"/>
              <a:ext cx="4572000" cy="338554"/>
            </a:xfrm>
            <a:prstGeom prst="rect">
              <a:avLst/>
            </a:prstGeom>
          </p:spPr>
          <p:txBody>
            <a:bodyPr>
              <a:spAutoFit/>
            </a:bodyPr>
            <a:lstStyle/>
            <a:p>
              <a:r>
                <a:rPr lang="en-US" sz="1600" dirty="0">
                  <a:solidFill>
                    <a:schemeClr val="bg1"/>
                  </a:solidFill>
                </a:rPr>
                <a:t>Rendition of home where Emma grew up</a:t>
              </a:r>
            </a:p>
          </p:txBody>
        </p:sp>
      </p:grpSp>
      <p:pic>
        <p:nvPicPr>
          <p:cNvPr id="5" name="Picture 4">
            <a:extLst>
              <a:ext uri="{FF2B5EF4-FFF2-40B4-BE49-F238E27FC236}">
                <a16:creationId xmlns:a16="http://schemas.microsoft.com/office/drawing/2014/main" id="{55313B94-C644-49BD-808F-76844E205A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3555684"/>
            <a:ext cx="3566469" cy="2969009"/>
          </a:xfrm>
          <a:prstGeom prst="rect">
            <a:avLst/>
          </a:prstGeom>
        </p:spPr>
      </p:pic>
    </p:spTree>
    <p:extLst>
      <p:ext uri="{BB962C8B-B14F-4D97-AF65-F5344CB8AC3E}">
        <p14:creationId xmlns:p14="http://schemas.microsoft.com/office/powerpoint/2010/main" val="395516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D743472-2A0A-4D1A-B1EA-0A50414F9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6705600" y="6488668"/>
            <a:ext cx="3962400" cy="369332"/>
          </a:xfrm>
          <a:prstGeom prst="rect">
            <a:avLst/>
          </a:prstGeom>
          <a:noFill/>
        </p:spPr>
        <p:txBody>
          <a:bodyPr wrap="square" rtlCol="0">
            <a:spAutoFit/>
          </a:bodyPr>
          <a:lstStyle/>
          <a:p>
            <a:pPr algn="r"/>
            <a:r>
              <a:rPr lang="en-US" dirty="0"/>
              <a:t>Who’s Who</a:t>
            </a:r>
          </a:p>
        </p:txBody>
      </p:sp>
      <p:sp>
        <p:nvSpPr>
          <p:cNvPr id="4" name="TextBox 3"/>
          <p:cNvSpPr txBox="1"/>
          <p:nvPr/>
        </p:nvSpPr>
        <p:spPr>
          <a:xfrm>
            <a:off x="1524000" y="1"/>
            <a:ext cx="9144000" cy="646331"/>
          </a:xfrm>
          <a:prstGeom prst="rect">
            <a:avLst/>
          </a:prstGeom>
          <a:noFill/>
        </p:spPr>
        <p:txBody>
          <a:bodyPr wrap="square" rtlCol="0">
            <a:spAutoFit/>
          </a:bodyPr>
          <a:lstStyle/>
          <a:p>
            <a:pPr algn="ctr"/>
            <a:r>
              <a:rPr lang="en-US" sz="3600" dirty="0">
                <a:latin typeface="Copperplate Gothic Bold" pitchFamily="34" charset="0"/>
              </a:rPr>
              <a:t>Emma Hale Smith</a:t>
            </a:r>
          </a:p>
        </p:txBody>
      </p:sp>
      <p:pic>
        <p:nvPicPr>
          <p:cNvPr id="17410" name="Picture 2" descr="http://framemytv.com/images/gallery/41/FrameMyTV1029.jpg"/>
          <p:cNvPicPr>
            <a:picLocks noChangeAspect="1" noChangeArrowheads="1"/>
          </p:cNvPicPr>
          <p:nvPr/>
        </p:nvPicPr>
        <p:blipFill>
          <a:blip r:embed="rId3" cstate="print"/>
          <a:srcRect l="10081" t="12285" r="10051" b="13636"/>
          <a:stretch>
            <a:fillRect/>
          </a:stretch>
        </p:blipFill>
        <p:spPr bwMode="auto">
          <a:xfrm>
            <a:off x="1676400" y="685800"/>
            <a:ext cx="5943600" cy="6019800"/>
          </a:xfrm>
          <a:prstGeom prst="rect">
            <a:avLst/>
          </a:prstGeom>
          <a:noFill/>
        </p:spPr>
      </p:pic>
      <p:sp>
        <p:nvSpPr>
          <p:cNvPr id="47" name="TextBox 46"/>
          <p:cNvSpPr txBox="1"/>
          <p:nvPr/>
        </p:nvSpPr>
        <p:spPr>
          <a:xfrm>
            <a:off x="2057400" y="1143000"/>
            <a:ext cx="5181600" cy="5693866"/>
          </a:xfrm>
          <a:prstGeom prst="rect">
            <a:avLst/>
          </a:prstGeom>
          <a:noFill/>
        </p:spPr>
        <p:txBody>
          <a:bodyPr wrap="square" rtlCol="0">
            <a:spAutoFit/>
          </a:bodyPr>
          <a:lstStyle/>
          <a:p>
            <a:r>
              <a:rPr lang="en-US" sz="1400" dirty="0"/>
              <a:t>She was born July 10, 1804 in Harmony, Susquehanna County, Pennsylvania, daughter of Isaac Hale and Elizabeth Lewis Hale</a:t>
            </a:r>
          </a:p>
          <a:p>
            <a:endParaRPr lang="en-US" sz="1400" dirty="0"/>
          </a:p>
          <a:p>
            <a:r>
              <a:rPr lang="en-US" sz="1400" dirty="0"/>
              <a:t>Her father did not consent for Joseph to marry her so they eloped and married in January 1827</a:t>
            </a:r>
          </a:p>
          <a:p>
            <a:endParaRPr lang="en-US" sz="1400" dirty="0"/>
          </a:p>
          <a:p>
            <a:r>
              <a:rPr lang="en-US" sz="1400" dirty="0"/>
              <a:t>She assisted as a scribe in the translation of the Book of Mormon</a:t>
            </a:r>
          </a:p>
          <a:p>
            <a:endParaRPr lang="en-US" sz="1400" dirty="0"/>
          </a:p>
          <a:p>
            <a:r>
              <a:rPr lang="en-US" sz="1400" dirty="0"/>
              <a:t>She was baptized on June 28, 1830 by Oliver Cowdery</a:t>
            </a:r>
          </a:p>
          <a:p>
            <a:endParaRPr lang="en-US" sz="1400" dirty="0"/>
          </a:p>
          <a:p>
            <a:r>
              <a:rPr lang="en-US" sz="1400" dirty="0"/>
              <a:t>She was instrumental in preparing a selection of hymns for the Church </a:t>
            </a:r>
          </a:p>
          <a:p>
            <a:endParaRPr lang="en-US" sz="1400" dirty="0"/>
          </a:p>
          <a:p>
            <a:r>
              <a:rPr lang="en-US" sz="1400" dirty="0"/>
              <a:t>She was given a revelation (D&amp;C 25) outlining her role in the Restoration</a:t>
            </a:r>
          </a:p>
          <a:p>
            <a:endParaRPr lang="en-US" sz="1400" dirty="0"/>
          </a:p>
          <a:p>
            <a:r>
              <a:rPr lang="en-US" sz="1400" dirty="0"/>
              <a:t>She was the first President of the Relief Society in 1879</a:t>
            </a:r>
          </a:p>
          <a:p>
            <a:endParaRPr lang="en-US" sz="1400" dirty="0"/>
          </a:p>
          <a:p>
            <a:r>
              <a:rPr lang="en-US" sz="1400" dirty="0"/>
              <a:t>She and Joseph had 9 children—only  4 grew to maturity</a:t>
            </a:r>
          </a:p>
          <a:p>
            <a:endParaRPr lang="en-US" sz="1400" dirty="0"/>
          </a:p>
          <a:p>
            <a:r>
              <a:rPr lang="en-US" sz="1400" dirty="0"/>
              <a:t>Following the Martyrdom she declined to go west with the Saints</a:t>
            </a:r>
          </a:p>
          <a:p>
            <a:endParaRPr lang="en-US" sz="1400" dirty="0"/>
          </a:p>
          <a:p>
            <a:r>
              <a:rPr lang="en-US" sz="1400" dirty="0"/>
              <a:t>She married Major Lewis </a:t>
            </a:r>
            <a:r>
              <a:rPr lang="en-US" sz="1400" dirty="0" err="1"/>
              <a:t>Bidamon</a:t>
            </a:r>
            <a:r>
              <a:rPr lang="en-US" sz="1400" dirty="0"/>
              <a:t> and died April 30, 1879 in Nauvoo, Illinois at the age of 74</a:t>
            </a:r>
          </a:p>
          <a:p>
            <a:endParaRPr lang="en-US" sz="1400" dirty="0"/>
          </a:p>
          <a:p>
            <a:endParaRPr lang="en-US" sz="1400" dirty="0"/>
          </a:p>
        </p:txBody>
      </p:sp>
      <p:pic>
        <p:nvPicPr>
          <p:cNvPr id="5" name="Picture 4">
            <a:extLst>
              <a:ext uri="{FF2B5EF4-FFF2-40B4-BE49-F238E27FC236}">
                <a16:creationId xmlns:a16="http://schemas.microsoft.com/office/drawing/2014/main" id="{3792DF39-A85C-44A7-A377-8EA63B2F36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2966" y="691383"/>
            <a:ext cx="2341067" cy="2895851"/>
          </a:xfrm>
          <a:prstGeom prst="rect">
            <a:avLst/>
          </a:prstGeom>
        </p:spPr>
      </p:pic>
      <p:pic>
        <p:nvPicPr>
          <p:cNvPr id="7" name="Picture 6">
            <a:extLst>
              <a:ext uri="{FF2B5EF4-FFF2-40B4-BE49-F238E27FC236}">
                <a16:creationId xmlns:a16="http://schemas.microsoft.com/office/drawing/2014/main" id="{DDB8E16D-798C-4FDB-9D0D-849F929B68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1173" y="3429000"/>
            <a:ext cx="2259301" cy="2743437"/>
          </a:xfrm>
          <a:prstGeom prst="rect">
            <a:avLst/>
          </a:prstGeom>
        </p:spPr>
      </p:pic>
    </p:spTree>
    <p:extLst>
      <p:ext uri="{BB962C8B-B14F-4D97-AF65-F5344CB8AC3E}">
        <p14:creationId xmlns:p14="http://schemas.microsoft.com/office/powerpoint/2010/main" val="28788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D743472-2A0A-4D1A-B1EA-0A50414F9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6705600" y="6488668"/>
            <a:ext cx="3962400" cy="369332"/>
          </a:xfrm>
          <a:prstGeom prst="rect">
            <a:avLst/>
          </a:prstGeom>
          <a:noFill/>
        </p:spPr>
        <p:txBody>
          <a:bodyPr wrap="square" rtlCol="0">
            <a:spAutoFit/>
          </a:bodyPr>
          <a:lstStyle/>
          <a:p>
            <a:pPr algn="r"/>
            <a:r>
              <a:rPr lang="en-US" dirty="0"/>
              <a:t>Who’s Who</a:t>
            </a:r>
          </a:p>
        </p:txBody>
      </p:sp>
      <p:sp>
        <p:nvSpPr>
          <p:cNvPr id="4" name="TextBox 3"/>
          <p:cNvSpPr txBox="1"/>
          <p:nvPr/>
        </p:nvSpPr>
        <p:spPr>
          <a:xfrm>
            <a:off x="1524000" y="1"/>
            <a:ext cx="9144000" cy="646331"/>
          </a:xfrm>
          <a:prstGeom prst="rect">
            <a:avLst/>
          </a:prstGeom>
          <a:noFill/>
        </p:spPr>
        <p:txBody>
          <a:bodyPr wrap="square" rtlCol="0">
            <a:spAutoFit/>
          </a:bodyPr>
          <a:lstStyle/>
          <a:p>
            <a:pPr algn="ctr"/>
            <a:r>
              <a:rPr lang="en-US" sz="3600" dirty="0">
                <a:latin typeface="Copperplate Gothic Bold" pitchFamily="34" charset="0"/>
              </a:rPr>
              <a:t>Lucy Mack Smith</a:t>
            </a:r>
          </a:p>
        </p:txBody>
      </p:sp>
      <p:pic>
        <p:nvPicPr>
          <p:cNvPr id="17410" name="Picture 2" descr="http://framemytv.com/images/gallery/41/FrameMyTV1029.jpg"/>
          <p:cNvPicPr>
            <a:picLocks noChangeAspect="1" noChangeArrowheads="1"/>
          </p:cNvPicPr>
          <p:nvPr/>
        </p:nvPicPr>
        <p:blipFill>
          <a:blip r:embed="rId3" cstate="print"/>
          <a:srcRect l="10081" t="12285" r="10051" b="13636"/>
          <a:stretch>
            <a:fillRect/>
          </a:stretch>
        </p:blipFill>
        <p:spPr bwMode="auto">
          <a:xfrm>
            <a:off x="1238865" y="1435370"/>
            <a:ext cx="6243484" cy="3987260"/>
          </a:xfrm>
          <a:prstGeom prst="rect">
            <a:avLst/>
          </a:prstGeom>
          <a:noFill/>
        </p:spPr>
      </p:pic>
      <p:sp>
        <p:nvSpPr>
          <p:cNvPr id="47" name="TextBox 46"/>
          <p:cNvSpPr txBox="1"/>
          <p:nvPr/>
        </p:nvSpPr>
        <p:spPr>
          <a:xfrm>
            <a:off x="1641987" y="2044005"/>
            <a:ext cx="5597013" cy="2554545"/>
          </a:xfrm>
          <a:prstGeom prst="rect">
            <a:avLst/>
          </a:prstGeom>
          <a:noFill/>
        </p:spPr>
        <p:txBody>
          <a:bodyPr wrap="square" rtlCol="0">
            <a:spAutoFit/>
          </a:bodyPr>
          <a:lstStyle/>
          <a:p>
            <a:pPr algn="ctr"/>
            <a:r>
              <a:rPr lang="en-US" sz="3200" i="1" dirty="0"/>
              <a:t>“We were pleased with his choice and not only consented to his marrying her, but requested him to bring her home with him and live with us.”</a:t>
            </a:r>
            <a:endParaRPr lang="en-US" sz="3200" dirty="0"/>
          </a:p>
        </p:txBody>
      </p:sp>
      <p:pic>
        <p:nvPicPr>
          <p:cNvPr id="8" name="Picture 7">
            <a:extLst>
              <a:ext uri="{FF2B5EF4-FFF2-40B4-BE49-F238E27FC236}">
                <a16:creationId xmlns:a16="http://schemas.microsoft.com/office/drawing/2014/main" id="{179D7E84-630A-409B-85CB-9B171A20A5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4005" y="1759879"/>
            <a:ext cx="2981202" cy="3615241"/>
          </a:xfrm>
          <a:prstGeom prst="rect">
            <a:avLst/>
          </a:prstGeom>
        </p:spPr>
      </p:pic>
    </p:spTree>
    <p:extLst>
      <p:ext uri="{BB962C8B-B14F-4D97-AF65-F5344CB8AC3E}">
        <p14:creationId xmlns:p14="http://schemas.microsoft.com/office/powerpoint/2010/main" val="196743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1BC2055-CD47-4B8C-8013-ED56E8FF8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6488668"/>
            <a:ext cx="3962400" cy="369332"/>
          </a:xfrm>
          <a:prstGeom prst="rect">
            <a:avLst/>
          </a:prstGeom>
          <a:noFill/>
        </p:spPr>
        <p:txBody>
          <a:bodyPr wrap="square" rtlCol="0">
            <a:spAutoFit/>
          </a:bodyPr>
          <a:lstStyle/>
          <a:p>
            <a:r>
              <a:rPr lang="en-US" dirty="0"/>
              <a:t>Joseph Smith –History 1:59</a:t>
            </a:r>
          </a:p>
        </p:txBody>
      </p:sp>
      <p:sp>
        <p:nvSpPr>
          <p:cNvPr id="4" name="TextBox 3"/>
          <p:cNvSpPr txBox="1"/>
          <p:nvPr/>
        </p:nvSpPr>
        <p:spPr>
          <a:xfrm>
            <a:off x="1524000" y="1"/>
            <a:ext cx="9144000" cy="646331"/>
          </a:xfrm>
          <a:prstGeom prst="rect">
            <a:avLst/>
          </a:prstGeom>
          <a:noFill/>
        </p:spPr>
        <p:txBody>
          <a:bodyPr wrap="square" rtlCol="0">
            <a:spAutoFit/>
          </a:bodyPr>
          <a:lstStyle/>
          <a:p>
            <a:pPr algn="ctr"/>
            <a:r>
              <a:rPr lang="en-US" sz="3600" dirty="0">
                <a:latin typeface="Copperplate Gothic Bold" pitchFamily="34" charset="0"/>
              </a:rPr>
              <a:t>Responsibility and Preservation</a:t>
            </a:r>
          </a:p>
        </p:txBody>
      </p:sp>
      <p:grpSp>
        <p:nvGrpSpPr>
          <p:cNvPr id="2" name="Group 47"/>
          <p:cNvGrpSpPr/>
          <p:nvPr/>
        </p:nvGrpSpPr>
        <p:grpSpPr>
          <a:xfrm>
            <a:off x="1828800" y="1066801"/>
            <a:ext cx="2971800" cy="2488883"/>
            <a:chOff x="3124200" y="3733800"/>
            <a:chExt cx="2971800" cy="2488883"/>
          </a:xfrm>
        </p:grpSpPr>
        <p:pic>
          <p:nvPicPr>
            <p:cNvPr id="17410" name="Picture 2" descr="http://framemytv.com/images/gallery/41/FrameMyTV1029.jpg"/>
            <p:cNvPicPr>
              <a:picLocks noChangeAspect="1" noChangeArrowheads="1"/>
            </p:cNvPicPr>
            <p:nvPr/>
          </p:nvPicPr>
          <p:blipFill>
            <a:blip r:embed="rId3" cstate="print"/>
            <a:srcRect l="3535" t="4054" r="2195" b="5405"/>
            <a:stretch>
              <a:fillRect/>
            </a:stretch>
          </p:blipFill>
          <p:spPr bwMode="auto">
            <a:xfrm>
              <a:off x="3124200" y="3733800"/>
              <a:ext cx="2971800" cy="2488883"/>
            </a:xfrm>
            <a:prstGeom prst="rect">
              <a:avLst/>
            </a:prstGeom>
            <a:noFill/>
          </p:spPr>
        </p:pic>
        <p:sp>
          <p:nvSpPr>
            <p:cNvPr id="47" name="TextBox 46"/>
            <p:cNvSpPr txBox="1"/>
            <p:nvPr/>
          </p:nvSpPr>
          <p:spPr>
            <a:xfrm>
              <a:off x="3429000" y="4343400"/>
              <a:ext cx="2286000" cy="1200329"/>
            </a:xfrm>
            <a:prstGeom prst="rect">
              <a:avLst/>
            </a:prstGeom>
            <a:noFill/>
          </p:spPr>
          <p:txBody>
            <a:bodyPr wrap="square" rtlCol="0">
              <a:spAutoFit/>
            </a:bodyPr>
            <a:lstStyle/>
            <a:p>
              <a:pPr algn="ctr"/>
              <a:r>
                <a:rPr lang="en-US" dirty="0"/>
                <a:t>How would you treat something that was valuable?</a:t>
              </a:r>
            </a:p>
            <a:p>
              <a:pPr algn="ctr"/>
              <a:endParaRPr lang="en-US" dirty="0"/>
            </a:p>
          </p:txBody>
        </p:sp>
      </p:grpSp>
      <p:grpSp>
        <p:nvGrpSpPr>
          <p:cNvPr id="17" name="Group 47"/>
          <p:cNvGrpSpPr/>
          <p:nvPr/>
        </p:nvGrpSpPr>
        <p:grpSpPr>
          <a:xfrm>
            <a:off x="7010400" y="3886201"/>
            <a:ext cx="2971800" cy="2488883"/>
            <a:chOff x="3124200" y="3733800"/>
            <a:chExt cx="2971800" cy="2488883"/>
          </a:xfrm>
        </p:grpSpPr>
        <p:pic>
          <p:nvPicPr>
            <p:cNvPr id="19" name="Picture 2" descr="http://framemytv.com/images/gallery/41/FrameMyTV1029.jpg"/>
            <p:cNvPicPr>
              <a:picLocks noChangeAspect="1" noChangeArrowheads="1"/>
            </p:cNvPicPr>
            <p:nvPr/>
          </p:nvPicPr>
          <p:blipFill>
            <a:blip r:embed="rId3" cstate="print"/>
            <a:srcRect l="3535" t="4054" r="2195" b="5405"/>
            <a:stretch>
              <a:fillRect/>
            </a:stretch>
          </p:blipFill>
          <p:spPr bwMode="auto">
            <a:xfrm>
              <a:off x="3124200" y="3733800"/>
              <a:ext cx="2971800" cy="2488883"/>
            </a:xfrm>
            <a:prstGeom prst="rect">
              <a:avLst/>
            </a:prstGeom>
            <a:noFill/>
          </p:spPr>
        </p:pic>
        <p:sp>
          <p:nvSpPr>
            <p:cNvPr id="20" name="TextBox 19"/>
            <p:cNvSpPr txBox="1"/>
            <p:nvPr/>
          </p:nvSpPr>
          <p:spPr>
            <a:xfrm>
              <a:off x="3429000" y="4343400"/>
              <a:ext cx="2286000" cy="1754326"/>
            </a:xfrm>
            <a:prstGeom prst="rect">
              <a:avLst/>
            </a:prstGeom>
            <a:noFill/>
          </p:spPr>
          <p:txBody>
            <a:bodyPr wrap="square" rtlCol="0">
              <a:spAutoFit/>
            </a:bodyPr>
            <a:lstStyle/>
            <a:p>
              <a:pPr algn="ctr"/>
              <a:r>
                <a:rPr lang="en-US" dirty="0"/>
                <a:t>Joseph was entrusted with something very valuable, to not let them go carelessly or neglect them</a:t>
              </a:r>
            </a:p>
            <a:p>
              <a:pPr algn="ctr"/>
              <a:endParaRPr lang="en-US" dirty="0"/>
            </a:p>
          </p:txBody>
        </p:sp>
      </p:grpSp>
      <p:pic>
        <p:nvPicPr>
          <p:cNvPr id="6" name="Picture 5">
            <a:extLst>
              <a:ext uri="{FF2B5EF4-FFF2-40B4-BE49-F238E27FC236}">
                <a16:creationId xmlns:a16="http://schemas.microsoft.com/office/drawing/2014/main" id="{E0DA3BA9-A2A7-47C3-B991-A67BB98B0E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6564" y="850470"/>
            <a:ext cx="4230624" cy="2901696"/>
          </a:xfrm>
          <a:prstGeom prst="rect">
            <a:avLst/>
          </a:prstGeom>
        </p:spPr>
      </p:pic>
      <p:pic>
        <p:nvPicPr>
          <p:cNvPr id="8" name="Picture 7">
            <a:extLst>
              <a:ext uri="{FF2B5EF4-FFF2-40B4-BE49-F238E27FC236}">
                <a16:creationId xmlns:a16="http://schemas.microsoft.com/office/drawing/2014/main" id="{2E68CDF7-26AA-4FC1-8DFC-B3F70ABE20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2487" y="3676556"/>
            <a:ext cx="3552825" cy="2619375"/>
          </a:xfrm>
          <a:prstGeom prst="rect">
            <a:avLst/>
          </a:prstGeom>
        </p:spPr>
      </p:pic>
    </p:spTree>
    <p:extLst>
      <p:ext uri="{BB962C8B-B14F-4D97-AF65-F5344CB8AC3E}">
        <p14:creationId xmlns:p14="http://schemas.microsoft.com/office/powerpoint/2010/main" val="44938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2970BB0-461C-48E8-8E0D-491E9D443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6488668"/>
            <a:ext cx="3962400" cy="369332"/>
          </a:xfrm>
          <a:prstGeom prst="rect">
            <a:avLst/>
          </a:prstGeom>
          <a:noFill/>
        </p:spPr>
        <p:txBody>
          <a:bodyPr wrap="square" rtlCol="0">
            <a:spAutoFit/>
          </a:bodyPr>
          <a:lstStyle/>
          <a:p>
            <a:r>
              <a:rPr lang="en-US" dirty="0"/>
              <a:t>Joseph Smith –History 1:60</a:t>
            </a:r>
          </a:p>
        </p:txBody>
      </p:sp>
      <p:sp>
        <p:nvSpPr>
          <p:cNvPr id="4" name="TextBox 3"/>
          <p:cNvSpPr txBox="1"/>
          <p:nvPr/>
        </p:nvSpPr>
        <p:spPr>
          <a:xfrm>
            <a:off x="1524000" y="1"/>
            <a:ext cx="9144000" cy="646331"/>
          </a:xfrm>
          <a:prstGeom prst="rect">
            <a:avLst/>
          </a:prstGeom>
          <a:noFill/>
        </p:spPr>
        <p:txBody>
          <a:bodyPr wrap="square" rtlCol="0">
            <a:spAutoFit/>
          </a:bodyPr>
          <a:lstStyle/>
          <a:p>
            <a:pPr algn="ctr"/>
            <a:r>
              <a:rPr lang="en-US" sz="3600" dirty="0">
                <a:latin typeface="Copperplate Gothic Bold" pitchFamily="34" charset="0"/>
              </a:rPr>
              <a:t>Keeping Them Safe</a:t>
            </a:r>
          </a:p>
        </p:txBody>
      </p:sp>
      <p:grpSp>
        <p:nvGrpSpPr>
          <p:cNvPr id="2" name="Group 47"/>
          <p:cNvGrpSpPr/>
          <p:nvPr/>
        </p:nvGrpSpPr>
        <p:grpSpPr>
          <a:xfrm>
            <a:off x="1828800" y="1066801"/>
            <a:ext cx="3657600" cy="4724399"/>
            <a:chOff x="3124200" y="3733800"/>
            <a:chExt cx="2971800" cy="3966789"/>
          </a:xfrm>
        </p:grpSpPr>
        <p:pic>
          <p:nvPicPr>
            <p:cNvPr id="17410" name="Picture 2" descr="http://framemytv.com/images/gallery/41/FrameMyTV1029.jpg"/>
            <p:cNvPicPr>
              <a:picLocks noChangeAspect="1" noChangeArrowheads="1"/>
            </p:cNvPicPr>
            <p:nvPr/>
          </p:nvPicPr>
          <p:blipFill>
            <a:blip r:embed="rId3" cstate="print"/>
            <a:srcRect l="3535" t="4054" r="2195" b="5405"/>
            <a:stretch>
              <a:fillRect/>
            </a:stretch>
          </p:blipFill>
          <p:spPr bwMode="auto">
            <a:xfrm>
              <a:off x="3124200" y="3733800"/>
              <a:ext cx="2971800" cy="3966789"/>
            </a:xfrm>
            <a:prstGeom prst="rect">
              <a:avLst/>
            </a:prstGeom>
            <a:noFill/>
          </p:spPr>
        </p:pic>
        <p:sp>
          <p:nvSpPr>
            <p:cNvPr id="47" name="TextBox 46"/>
            <p:cNvSpPr txBox="1"/>
            <p:nvPr/>
          </p:nvSpPr>
          <p:spPr>
            <a:xfrm>
              <a:off x="3429000" y="4343400"/>
              <a:ext cx="2286000" cy="2635896"/>
            </a:xfrm>
            <a:prstGeom prst="rect">
              <a:avLst/>
            </a:prstGeom>
            <a:noFill/>
          </p:spPr>
          <p:txBody>
            <a:bodyPr wrap="square" rtlCol="0">
              <a:spAutoFit/>
            </a:bodyPr>
            <a:lstStyle/>
            <a:p>
              <a:r>
                <a:rPr lang="en-US" dirty="0"/>
                <a:t>“The persecution became more bitter and severe than before, and multitudes were on the alert continually to get them from me if possible. But by the wisdom of God, they remained safe in my hands, until I had accomplished by them what was required at my hand.”</a:t>
              </a:r>
            </a:p>
          </p:txBody>
        </p:sp>
      </p:grpSp>
      <p:sp>
        <p:nvSpPr>
          <p:cNvPr id="14" name="Rectangle 13"/>
          <p:cNvSpPr/>
          <p:nvPr/>
        </p:nvSpPr>
        <p:spPr>
          <a:xfrm>
            <a:off x="5852720" y="5582171"/>
            <a:ext cx="5486400" cy="1200329"/>
          </a:xfrm>
          <a:prstGeom prst="rect">
            <a:avLst/>
          </a:prstGeom>
        </p:spPr>
        <p:txBody>
          <a:bodyPr wrap="square">
            <a:spAutoFit/>
          </a:bodyPr>
          <a:lstStyle/>
          <a:p>
            <a:r>
              <a:rPr lang="en-US" sz="2400" b="1" i="1" dirty="0"/>
              <a:t>As we take responsibility for and preserve that which the Lord has given us, He will extend His protection and help.</a:t>
            </a:r>
            <a:endParaRPr lang="en-US" sz="2400" dirty="0"/>
          </a:p>
        </p:txBody>
      </p:sp>
      <p:pic>
        <p:nvPicPr>
          <p:cNvPr id="6" name="Picture 5">
            <a:extLst>
              <a:ext uri="{FF2B5EF4-FFF2-40B4-BE49-F238E27FC236}">
                <a16:creationId xmlns:a16="http://schemas.microsoft.com/office/drawing/2014/main" id="{E1DA3EB5-C0D9-4315-A062-D752EA508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2" y="772749"/>
            <a:ext cx="3590925" cy="4591050"/>
          </a:xfrm>
          <a:prstGeom prst="rect">
            <a:avLst/>
          </a:prstGeom>
        </p:spPr>
      </p:pic>
    </p:spTree>
    <p:extLst>
      <p:ext uri="{BB962C8B-B14F-4D97-AF65-F5344CB8AC3E}">
        <p14:creationId xmlns:p14="http://schemas.microsoft.com/office/powerpoint/2010/main" val="170444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6E3840-3B4E-4003-84C0-A175CA334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
            <a:ext cx="9144000" cy="646331"/>
          </a:xfrm>
          <a:prstGeom prst="rect">
            <a:avLst/>
          </a:prstGeom>
          <a:noFill/>
        </p:spPr>
        <p:txBody>
          <a:bodyPr wrap="square" rtlCol="0">
            <a:spAutoFit/>
          </a:bodyPr>
          <a:lstStyle/>
          <a:p>
            <a:pPr algn="ctr"/>
            <a:r>
              <a:rPr lang="en-US" sz="3600" dirty="0">
                <a:latin typeface="Copperplate Gothic Bold" pitchFamily="34" charset="0"/>
              </a:rPr>
              <a:t>Keeping Our Sacred Obligations</a:t>
            </a:r>
          </a:p>
        </p:txBody>
      </p:sp>
      <p:sp>
        <p:nvSpPr>
          <p:cNvPr id="14" name="Rectangle 13"/>
          <p:cNvSpPr/>
          <p:nvPr/>
        </p:nvSpPr>
        <p:spPr>
          <a:xfrm>
            <a:off x="3657600" y="609601"/>
            <a:ext cx="4572000" cy="830997"/>
          </a:xfrm>
          <a:prstGeom prst="rect">
            <a:avLst/>
          </a:prstGeom>
        </p:spPr>
        <p:txBody>
          <a:bodyPr>
            <a:spAutoFit/>
          </a:bodyPr>
          <a:lstStyle/>
          <a:p>
            <a:pPr algn="ctr"/>
            <a:r>
              <a:rPr lang="en-US" sz="2400" b="1" i="1" dirty="0"/>
              <a:t>We are also responsible for taking care of our covenants</a:t>
            </a:r>
            <a:endParaRPr lang="en-US" sz="2400" dirty="0"/>
          </a:p>
        </p:txBody>
      </p:sp>
      <p:grpSp>
        <p:nvGrpSpPr>
          <p:cNvPr id="12" name="Group 11"/>
          <p:cNvGrpSpPr/>
          <p:nvPr/>
        </p:nvGrpSpPr>
        <p:grpSpPr>
          <a:xfrm>
            <a:off x="1981200" y="1524000"/>
            <a:ext cx="3505200" cy="4495800"/>
            <a:chOff x="457200" y="1524000"/>
            <a:chExt cx="3505200" cy="4495800"/>
          </a:xfrm>
        </p:grpSpPr>
        <p:pic>
          <p:nvPicPr>
            <p:cNvPr id="17410" name="Picture 2" descr="http://framemytv.com/images/gallery/41/FrameMyTV1029.jpg"/>
            <p:cNvPicPr>
              <a:picLocks noChangeAspect="1" noChangeArrowheads="1"/>
            </p:cNvPicPr>
            <p:nvPr/>
          </p:nvPicPr>
          <p:blipFill>
            <a:blip r:embed="rId3" cstate="print"/>
            <a:srcRect l="3535" t="4054" r="2195" b="5405"/>
            <a:stretch>
              <a:fillRect/>
            </a:stretch>
          </p:blipFill>
          <p:spPr bwMode="auto">
            <a:xfrm>
              <a:off x="457200" y="1524000"/>
              <a:ext cx="3505200" cy="4495800"/>
            </a:xfrm>
            <a:prstGeom prst="rect">
              <a:avLst/>
            </a:prstGeom>
            <a:noFill/>
          </p:spPr>
        </p:pic>
        <p:pic>
          <p:nvPicPr>
            <p:cNvPr id="23556" name="Picture 4" descr="http://www.allaboutmormons.com/IMG/FreeMormonImages/mormon-baptism.jpg"/>
            <p:cNvPicPr>
              <a:picLocks noChangeAspect="1" noChangeArrowheads="1"/>
            </p:cNvPicPr>
            <p:nvPr/>
          </p:nvPicPr>
          <p:blipFill>
            <a:blip r:embed="rId4" cstate="print"/>
            <a:srcRect/>
            <a:stretch>
              <a:fillRect/>
            </a:stretch>
          </p:blipFill>
          <p:spPr bwMode="auto">
            <a:xfrm>
              <a:off x="887506" y="2173941"/>
              <a:ext cx="2614978" cy="3276600"/>
            </a:xfrm>
            <a:prstGeom prst="rect">
              <a:avLst/>
            </a:prstGeom>
            <a:noFill/>
          </p:spPr>
        </p:pic>
      </p:grpSp>
      <p:grpSp>
        <p:nvGrpSpPr>
          <p:cNvPr id="19" name="Group 18"/>
          <p:cNvGrpSpPr/>
          <p:nvPr/>
        </p:nvGrpSpPr>
        <p:grpSpPr>
          <a:xfrm>
            <a:off x="6248400" y="2133601"/>
            <a:ext cx="3733800" cy="3254693"/>
            <a:chOff x="4724400" y="1524000"/>
            <a:chExt cx="3733800" cy="3254693"/>
          </a:xfrm>
        </p:grpSpPr>
        <p:pic>
          <p:nvPicPr>
            <p:cNvPr id="15" name="Picture 2" descr="http://framemytv.com/images/gallery/41/FrameMyTV1029.jpg"/>
            <p:cNvPicPr>
              <a:picLocks noChangeAspect="1" noChangeArrowheads="1"/>
            </p:cNvPicPr>
            <p:nvPr/>
          </p:nvPicPr>
          <p:blipFill>
            <a:blip r:embed="rId3" cstate="print"/>
            <a:srcRect l="3535" t="4054" r="2195" b="5405"/>
            <a:stretch>
              <a:fillRect/>
            </a:stretch>
          </p:blipFill>
          <p:spPr bwMode="auto">
            <a:xfrm>
              <a:off x="4724400" y="1524000"/>
              <a:ext cx="3733800" cy="3254693"/>
            </a:xfrm>
            <a:prstGeom prst="rect">
              <a:avLst/>
            </a:prstGeom>
            <a:noFill/>
          </p:spPr>
        </p:pic>
        <p:pic>
          <p:nvPicPr>
            <p:cNvPr id="18" name="Picture 17" descr="Burton Family0059.jpg"/>
            <p:cNvPicPr>
              <a:picLocks noChangeAspect="1"/>
            </p:cNvPicPr>
            <p:nvPr/>
          </p:nvPicPr>
          <p:blipFill>
            <a:blip r:embed="rId5" cstate="print"/>
            <a:stretch>
              <a:fillRect/>
            </a:stretch>
          </p:blipFill>
          <p:spPr>
            <a:xfrm>
              <a:off x="5181600" y="1981199"/>
              <a:ext cx="2819400" cy="2374063"/>
            </a:xfrm>
            <a:prstGeom prst="rect">
              <a:avLst/>
            </a:prstGeom>
          </p:spPr>
        </p:pic>
      </p:grpSp>
    </p:spTree>
    <p:extLst>
      <p:ext uri="{BB962C8B-B14F-4D97-AF65-F5344CB8AC3E}">
        <p14:creationId xmlns:p14="http://schemas.microsoft.com/office/powerpoint/2010/main" val="4265264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8801698-20EE-4B21-908E-7912E0CD62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6488668"/>
            <a:ext cx="3962400" cy="369332"/>
          </a:xfrm>
          <a:prstGeom prst="rect">
            <a:avLst/>
          </a:prstGeom>
          <a:noFill/>
        </p:spPr>
        <p:txBody>
          <a:bodyPr wrap="square" rtlCol="0">
            <a:spAutoFit/>
          </a:bodyPr>
          <a:lstStyle/>
          <a:p>
            <a:r>
              <a:rPr lang="en-US" dirty="0"/>
              <a:t>Joseph Smith –History 1:62</a:t>
            </a:r>
          </a:p>
        </p:txBody>
      </p:sp>
      <p:sp>
        <p:nvSpPr>
          <p:cNvPr id="4" name="TextBox 3"/>
          <p:cNvSpPr txBox="1"/>
          <p:nvPr/>
        </p:nvSpPr>
        <p:spPr>
          <a:xfrm>
            <a:off x="1524000" y="1"/>
            <a:ext cx="9144000" cy="646331"/>
          </a:xfrm>
          <a:prstGeom prst="rect">
            <a:avLst/>
          </a:prstGeom>
          <a:noFill/>
        </p:spPr>
        <p:txBody>
          <a:bodyPr wrap="square" rtlCol="0">
            <a:spAutoFit/>
          </a:bodyPr>
          <a:lstStyle/>
          <a:p>
            <a:pPr algn="ctr"/>
            <a:r>
              <a:rPr lang="en-US" sz="3600" dirty="0">
                <a:latin typeface="Copperplate Gothic Bold" pitchFamily="34" charset="0"/>
              </a:rPr>
              <a:t>An Excerpt—Lucy Mack Smith</a:t>
            </a:r>
          </a:p>
        </p:txBody>
      </p:sp>
      <p:grpSp>
        <p:nvGrpSpPr>
          <p:cNvPr id="2" name="Group 47"/>
          <p:cNvGrpSpPr/>
          <p:nvPr/>
        </p:nvGrpSpPr>
        <p:grpSpPr>
          <a:xfrm>
            <a:off x="887506" y="1138518"/>
            <a:ext cx="3657600" cy="4724399"/>
            <a:chOff x="3124200" y="3733800"/>
            <a:chExt cx="2971800" cy="3966789"/>
          </a:xfrm>
        </p:grpSpPr>
        <p:pic>
          <p:nvPicPr>
            <p:cNvPr id="17410" name="Picture 2" descr="http://framemytv.com/images/gallery/41/FrameMyTV1029.jpg"/>
            <p:cNvPicPr>
              <a:picLocks noChangeAspect="1" noChangeArrowheads="1"/>
            </p:cNvPicPr>
            <p:nvPr/>
          </p:nvPicPr>
          <p:blipFill>
            <a:blip r:embed="rId3" cstate="print"/>
            <a:srcRect l="3535" t="4054" r="2195" b="5405"/>
            <a:stretch>
              <a:fillRect/>
            </a:stretch>
          </p:blipFill>
          <p:spPr bwMode="auto">
            <a:xfrm>
              <a:off x="3124200" y="3733800"/>
              <a:ext cx="2971800" cy="3966789"/>
            </a:xfrm>
            <a:prstGeom prst="rect">
              <a:avLst/>
            </a:prstGeom>
            <a:noFill/>
          </p:spPr>
        </p:pic>
        <p:sp>
          <p:nvSpPr>
            <p:cNvPr id="47" name="TextBox 46"/>
            <p:cNvSpPr txBox="1"/>
            <p:nvPr/>
          </p:nvSpPr>
          <p:spPr>
            <a:xfrm>
              <a:off x="3444128" y="4515536"/>
              <a:ext cx="2331944" cy="2403317"/>
            </a:xfrm>
            <a:prstGeom prst="rect">
              <a:avLst/>
            </a:prstGeom>
            <a:noFill/>
          </p:spPr>
          <p:txBody>
            <a:bodyPr wrap="square" rtlCol="0">
              <a:spAutoFit/>
            </a:bodyPr>
            <a:lstStyle/>
            <a:p>
              <a:pPr algn="ctr"/>
              <a:r>
                <a:rPr lang="en-US" dirty="0"/>
                <a:t>When Joseph Smith received the plates from Moroni, he initially hid them in a decayed birch log about 3 miles from his home. Joseph Smith’s mother recorded what occurred as he later retrieved the plates from his hiding place and brought them home:</a:t>
              </a:r>
            </a:p>
          </p:txBody>
        </p:sp>
      </p:grpSp>
      <p:grpSp>
        <p:nvGrpSpPr>
          <p:cNvPr id="15" name="Group 14"/>
          <p:cNvGrpSpPr/>
          <p:nvPr/>
        </p:nvGrpSpPr>
        <p:grpSpPr>
          <a:xfrm>
            <a:off x="5638800" y="1447800"/>
            <a:ext cx="4876800" cy="4800600"/>
            <a:chOff x="4267200" y="1447800"/>
            <a:chExt cx="4876800" cy="4800600"/>
          </a:xfrm>
        </p:grpSpPr>
        <p:sp>
          <p:nvSpPr>
            <p:cNvPr id="13" name="Rectangle 12"/>
            <p:cNvSpPr/>
            <p:nvPr/>
          </p:nvSpPr>
          <p:spPr>
            <a:xfrm>
              <a:off x="4267200" y="1447800"/>
              <a:ext cx="4876800" cy="4800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343400" y="1600200"/>
              <a:ext cx="4501662" cy="4616648"/>
            </a:xfrm>
            <a:prstGeom prst="rect">
              <a:avLst/>
            </a:prstGeom>
            <a:noFill/>
          </p:spPr>
          <p:txBody>
            <a:bodyPr wrap="square" rtlCol="0">
              <a:spAutoFit/>
            </a:bodyPr>
            <a:lstStyle/>
            <a:p>
              <a:pPr fontAlgn="base"/>
              <a:r>
                <a:rPr lang="en-US" sz="1400" dirty="0"/>
                <a:t>“Joseph, on coming to them, took them from their secret place, and, wrapping them in his linen frock, placed them under his arm and started for home.</a:t>
              </a:r>
            </a:p>
            <a:p>
              <a:pPr fontAlgn="base"/>
              <a:r>
                <a:rPr lang="en-US" sz="1400" dirty="0"/>
                <a:t>“After proceeding a short distance, he thought it would be more safe to leave the road and go through the woods. Traveling some distance after he left the road, he came to a large windfall, and as he was jumping over a log, a man sprang up from behind it and gave him a heavy blow with a gun. Joseph turned around and knocked him down, then ran at the top of his speed. About half a mile farther he was attacked again in the same manner as before; he knocked this man down in like manner as the former and ran on again; and before he reached home he was assaulted the third time. In striking the last one, he dislocated his thumb, which, however, he did not notice until he came within sight of the house, when he threw himself down in the corner of the fence in order to recover his breath. As soon as he was able, he arose and came to the house. He was still altogether speechless from fright and the fatigue of running” </a:t>
              </a:r>
            </a:p>
            <a:p>
              <a:pPr fontAlgn="base"/>
              <a:r>
                <a:rPr lang="en-US" sz="1200" dirty="0"/>
                <a:t>Joseph Smith from Lucy Mack Smith</a:t>
              </a:r>
            </a:p>
          </p:txBody>
        </p:sp>
      </p:grpSp>
    </p:spTree>
    <p:extLst>
      <p:ext uri="{BB962C8B-B14F-4D97-AF65-F5344CB8AC3E}">
        <p14:creationId xmlns:p14="http://schemas.microsoft.com/office/powerpoint/2010/main" val="405419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3085</Words>
  <Application>Microsoft Office PowerPoint</Application>
  <PresentationFormat>Widescreen</PresentationFormat>
  <Paragraphs>123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Copperplate Gothic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9</cp:revision>
  <dcterms:created xsi:type="dcterms:W3CDTF">2018-02-06T15:42:33Z</dcterms:created>
  <dcterms:modified xsi:type="dcterms:W3CDTF">2020-07-02T15:09:35Z</dcterms:modified>
</cp:coreProperties>
</file>