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8" r:id="rId12"/>
    <p:sldId id="276" r:id="rId13"/>
    <p:sldId id="269" r:id="rId14"/>
    <p:sldId id="270" r:id="rId15"/>
    <p:sldId id="272" r:id="rId16"/>
    <p:sldId id="273" r:id="rId17"/>
    <p:sldId id="274" r:id="rId18"/>
    <p:sldId id="257" r:id="rId19"/>
    <p:sldId id="271" r:id="rId20"/>
    <p:sldId id="267" r:id="rId21"/>
  </p:sldIdLst>
  <p:sldSz cx="12192000" cy="6858000"/>
  <p:notesSz cx="6858000" cy="9144000"/>
  <p:embeddedFontLst>
    <p:embeddedFont>
      <p:font typeface="Abadi" panose="020B0604020104020204" pitchFamily="34" charset="0"/>
      <p:regular r:id="rId22"/>
    </p:embeddedFont>
    <p:embeddedFont>
      <p:font typeface="AR ESSENCE" panose="02000000000000000000" pitchFamily="2" charset="0"/>
      <p:regular r:id="rId23"/>
    </p:embeddedFon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Georgia" panose="02040502050405020303" pitchFamily="18" charset="0"/>
      <p:regular r:id="rId30"/>
      <p:bold r:id="rId31"/>
      <p:italic r:id="rId32"/>
      <p:boldItalic r:id="rId33"/>
    </p:embeddedFont>
    <p:embeddedFont>
      <p:font typeface="Georgia" panose="02040502050405020303" pitchFamily="18" charset="0"/>
      <p:regular r:id="rId30"/>
      <p:bold r:id="rId31"/>
      <p:italic r:id="rId32"/>
      <p:boldItalic r:id="rId33"/>
    </p:embeddedFont>
    <p:embeddedFont>
      <p:font typeface="Harrington" panose="04040505050A02020702" pitchFamily="82"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7C39"/>
    <a:srgbClr val="FFCC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27D8362-EE2B-4BB7-9FEB-0613F1C7754B}"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1BBA9-C627-4817-AD21-7D9E81FA8537}" type="slidenum">
              <a:rPr lang="en-US" smtClean="0"/>
              <a:t>‹#›</a:t>
            </a:fld>
            <a:endParaRPr lang="en-US"/>
          </a:p>
        </p:txBody>
      </p:sp>
    </p:spTree>
    <p:extLst>
      <p:ext uri="{BB962C8B-B14F-4D97-AF65-F5344CB8AC3E}">
        <p14:creationId xmlns:p14="http://schemas.microsoft.com/office/powerpoint/2010/main" val="3013721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D8362-EE2B-4BB7-9FEB-0613F1C7754B}"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1BBA9-C627-4817-AD21-7D9E81FA8537}" type="slidenum">
              <a:rPr lang="en-US" smtClean="0"/>
              <a:t>‹#›</a:t>
            </a:fld>
            <a:endParaRPr lang="en-US"/>
          </a:p>
        </p:txBody>
      </p:sp>
    </p:spTree>
    <p:extLst>
      <p:ext uri="{BB962C8B-B14F-4D97-AF65-F5344CB8AC3E}">
        <p14:creationId xmlns:p14="http://schemas.microsoft.com/office/powerpoint/2010/main" val="3268600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D8362-EE2B-4BB7-9FEB-0613F1C7754B}"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1BBA9-C627-4817-AD21-7D9E81FA8537}" type="slidenum">
              <a:rPr lang="en-US" smtClean="0"/>
              <a:t>‹#›</a:t>
            </a:fld>
            <a:endParaRPr lang="en-US"/>
          </a:p>
        </p:txBody>
      </p:sp>
    </p:spTree>
    <p:extLst>
      <p:ext uri="{BB962C8B-B14F-4D97-AF65-F5344CB8AC3E}">
        <p14:creationId xmlns:p14="http://schemas.microsoft.com/office/powerpoint/2010/main" val="1246202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D8362-EE2B-4BB7-9FEB-0613F1C7754B}"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1BBA9-C627-4817-AD21-7D9E81FA8537}" type="slidenum">
              <a:rPr lang="en-US" smtClean="0"/>
              <a:t>‹#›</a:t>
            </a:fld>
            <a:endParaRPr lang="en-US"/>
          </a:p>
        </p:txBody>
      </p:sp>
    </p:spTree>
    <p:extLst>
      <p:ext uri="{BB962C8B-B14F-4D97-AF65-F5344CB8AC3E}">
        <p14:creationId xmlns:p14="http://schemas.microsoft.com/office/powerpoint/2010/main" val="2280862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7D8362-EE2B-4BB7-9FEB-0613F1C7754B}"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1BBA9-C627-4817-AD21-7D9E81FA8537}" type="slidenum">
              <a:rPr lang="en-US" smtClean="0"/>
              <a:t>‹#›</a:t>
            </a:fld>
            <a:endParaRPr lang="en-US"/>
          </a:p>
        </p:txBody>
      </p:sp>
    </p:spTree>
    <p:extLst>
      <p:ext uri="{BB962C8B-B14F-4D97-AF65-F5344CB8AC3E}">
        <p14:creationId xmlns:p14="http://schemas.microsoft.com/office/powerpoint/2010/main" val="2251699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7D8362-EE2B-4BB7-9FEB-0613F1C7754B}"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E1BBA9-C627-4817-AD21-7D9E81FA8537}" type="slidenum">
              <a:rPr lang="en-US" smtClean="0"/>
              <a:t>‹#›</a:t>
            </a:fld>
            <a:endParaRPr lang="en-US"/>
          </a:p>
        </p:txBody>
      </p:sp>
    </p:spTree>
    <p:extLst>
      <p:ext uri="{BB962C8B-B14F-4D97-AF65-F5344CB8AC3E}">
        <p14:creationId xmlns:p14="http://schemas.microsoft.com/office/powerpoint/2010/main" val="4256138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7D8362-EE2B-4BB7-9FEB-0613F1C7754B}" type="datetimeFigureOut">
              <a:rPr lang="en-US" smtClean="0"/>
              <a:t>7/22/2020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E1BBA9-C627-4817-AD21-7D9E81FA8537}" type="slidenum">
              <a:rPr lang="en-US" smtClean="0"/>
              <a:t>‹#›</a:t>
            </a:fld>
            <a:endParaRPr lang="en-US"/>
          </a:p>
        </p:txBody>
      </p:sp>
    </p:spTree>
    <p:extLst>
      <p:ext uri="{BB962C8B-B14F-4D97-AF65-F5344CB8AC3E}">
        <p14:creationId xmlns:p14="http://schemas.microsoft.com/office/powerpoint/2010/main" val="3309893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7D8362-EE2B-4BB7-9FEB-0613F1C7754B}" type="datetimeFigureOut">
              <a:rPr lang="en-US" smtClean="0"/>
              <a:t>7/22/2020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E1BBA9-C627-4817-AD21-7D9E81FA8537}" type="slidenum">
              <a:rPr lang="en-US" smtClean="0"/>
              <a:t>‹#›</a:t>
            </a:fld>
            <a:endParaRPr lang="en-US"/>
          </a:p>
        </p:txBody>
      </p:sp>
    </p:spTree>
    <p:extLst>
      <p:ext uri="{BB962C8B-B14F-4D97-AF65-F5344CB8AC3E}">
        <p14:creationId xmlns:p14="http://schemas.microsoft.com/office/powerpoint/2010/main" val="437636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D8362-EE2B-4BB7-9FEB-0613F1C7754B}" type="datetimeFigureOut">
              <a:rPr lang="en-US" smtClean="0"/>
              <a:t>7/22/2020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E1BBA9-C627-4817-AD21-7D9E81FA8537}" type="slidenum">
              <a:rPr lang="en-US" smtClean="0"/>
              <a:t>‹#›</a:t>
            </a:fld>
            <a:endParaRPr lang="en-US"/>
          </a:p>
        </p:txBody>
      </p:sp>
    </p:spTree>
    <p:extLst>
      <p:ext uri="{BB962C8B-B14F-4D97-AF65-F5344CB8AC3E}">
        <p14:creationId xmlns:p14="http://schemas.microsoft.com/office/powerpoint/2010/main" val="2082827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7D8362-EE2B-4BB7-9FEB-0613F1C7754B}"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E1BBA9-C627-4817-AD21-7D9E81FA8537}" type="slidenum">
              <a:rPr lang="en-US" smtClean="0"/>
              <a:t>‹#›</a:t>
            </a:fld>
            <a:endParaRPr lang="en-US"/>
          </a:p>
        </p:txBody>
      </p:sp>
    </p:spTree>
    <p:extLst>
      <p:ext uri="{BB962C8B-B14F-4D97-AF65-F5344CB8AC3E}">
        <p14:creationId xmlns:p14="http://schemas.microsoft.com/office/powerpoint/2010/main" val="3423167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7D8362-EE2B-4BB7-9FEB-0613F1C7754B}"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E1BBA9-C627-4817-AD21-7D9E81FA8537}" type="slidenum">
              <a:rPr lang="en-US" smtClean="0"/>
              <a:t>‹#›</a:t>
            </a:fld>
            <a:endParaRPr lang="en-US"/>
          </a:p>
        </p:txBody>
      </p:sp>
    </p:spTree>
    <p:extLst>
      <p:ext uri="{BB962C8B-B14F-4D97-AF65-F5344CB8AC3E}">
        <p14:creationId xmlns:p14="http://schemas.microsoft.com/office/powerpoint/2010/main" val="1602645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7D8362-EE2B-4BB7-9FEB-0613F1C7754B}" type="datetimeFigureOut">
              <a:rPr lang="en-US" smtClean="0"/>
              <a:t>7/22/2020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E1BBA9-C627-4817-AD21-7D9E81FA8537}" type="slidenum">
              <a:rPr lang="en-US" smtClean="0"/>
              <a:t>‹#›</a:t>
            </a:fld>
            <a:endParaRPr lang="en-US"/>
          </a:p>
        </p:txBody>
      </p:sp>
    </p:spTree>
    <p:extLst>
      <p:ext uri="{BB962C8B-B14F-4D97-AF65-F5344CB8AC3E}">
        <p14:creationId xmlns:p14="http://schemas.microsoft.com/office/powerpoint/2010/main" val="3405059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8F1D56-CC9D-4572-B279-A307A82053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6986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488668"/>
            <a:ext cx="1261884" cy="369332"/>
          </a:xfrm>
          <a:prstGeom prst="rect">
            <a:avLst/>
          </a:prstGeom>
        </p:spPr>
        <p:txBody>
          <a:bodyPr wrap="none">
            <a:spAutoFit/>
          </a:bodyPr>
          <a:lstStyle/>
          <a:p>
            <a:r>
              <a:rPr lang="en-US" dirty="0">
                <a:solidFill>
                  <a:schemeClr val="bg1"/>
                </a:solidFill>
              </a:rPr>
              <a:t>D&amp;C 98:5-6</a:t>
            </a:r>
          </a:p>
        </p:txBody>
      </p:sp>
      <p:sp>
        <p:nvSpPr>
          <p:cNvPr id="11" name="TextBox 10"/>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Benefits of the Law</a:t>
            </a:r>
          </a:p>
        </p:txBody>
      </p:sp>
      <p:sp>
        <p:nvSpPr>
          <p:cNvPr id="33" name="Rectangle 32"/>
          <p:cNvSpPr/>
          <p:nvPr/>
        </p:nvSpPr>
        <p:spPr>
          <a:xfrm>
            <a:off x="469105" y="1119787"/>
            <a:ext cx="4101219" cy="2862322"/>
          </a:xfrm>
          <a:prstGeom prst="rect">
            <a:avLst/>
          </a:prstGeom>
        </p:spPr>
        <p:txBody>
          <a:bodyPr wrap="square">
            <a:spAutoFit/>
          </a:bodyPr>
          <a:lstStyle/>
          <a:p>
            <a:r>
              <a:rPr lang="en-US" dirty="0">
                <a:solidFill>
                  <a:schemeClr val="bg1"/>
                </a:solidFill>
              </a:rPr>
              <a:t>“All the laws of god and the laws of nature and the laws of the land are made for the benefit of man, for his comfort, enjoyment, safety, and well-being; and it is up to the individual to learn these laws and to determine whether or not he will enjoy these benefits by obeying the law and keeping the commandments.</a:t>
            </a:r>
          </a:p>
          <a:p>
            <a:r>
              <a:rPr lang="en-US" sz="1200" dirty="0">
                <a:solidFill>
                  <a:schemeClr val="bg1"/>
                </a:solidFill>
              </a:rPr>
              <a:t>President N. Eldon Tanner</a:t>
            </a:r>
          </a:p>
          <a:p>
            <a:endParaRPr lang="en-US" dirty="0">
              <a:solidFill>
                <a:schemeClr val="bg1"/>
              </a:solidFill>
            </a:endParaRPr>
          </a:p>
        </p:txBody>
      </p:sp>
      <p:sp>
        <p:nvSpPr>
          <p:cNvPr id="14" name="Rectangle 13"/>
          <p:cNvSpPr/>
          <p:nvPr/>
        </p:nvSpPr>
        <p:spPr>
          <a:xfrm>
            <a:off x="5921829" y="1704068"/>
            <a:ext cx="4101219" cy="1200329"/>
          </a:xfrm>
          <a:prstGeom prst="rect">
            <a:avLst/>
          </a:prstGeom>
        </p:spPr>
        <p:txBody>
          <a:bodyPr wrap="square">
            <a:spAutoFit/>
          </a:bodyPr>
          <a:lstStyle/>
          <a:p>
            <a:r>
              <a:rPr lang="en-US" sz="2400" dirty="0">
                <a:solidFill>
                  <a:srgbClr val="FFFF00"/>
                </a:solidFill>
              </a:rPr>
              <a:t>How do I know that a given law is constitutional and justifiable before the Lord? </a:t>
            </a:r>
          </a:p>
        </p:txBody>
      </p:sp>
      <p:sp>
        <p:nvSpPr>
          <p:cNvPr id="15" name="Rectangle 14"/>
          <p:cNvSpPr/>
          <p:nvPr/>
        </p:nvSpPr>
        <p:spPr>
          <a:xfrm>
            <a:off x="6846118" y="3592803"/>
            <a:ext cx="4834253" cy="2215991"/>
          </a:xfrm>
          <a:prstGeom prst="rect">
            <a:avLst/>
          </a:prstGeom>
        </p:spPr>
        <p:txBody>
          <a:bodyPr wrap="square">
            <a:spAutoFit/>
          </a:bodyPr>
          <a:lstStyle/>
          <a:p>
            <a:r>
              <a:rPr lang="en-US" dirty="0">
                <a:solidFill>
                  <a:schemeClr val="bg1"/>
                </a:solidFill>
              </a:rPr>
              <a:t>“Any law that supports the principle of freedom in maintaining the rights and privileges, of mankind is constitutional in the eyes of the Lord” </a:t>
            </a:r>
          </a:p>
          <a:p>
            <a:endParaRPr lang="en-US" dirty="0">
              <a:solidFill>
                <a:schemeClr val="bg1"/>
              </a:solidFill>
            </a:endParaRPr>
          </a:p>
          <a:p>
            <a:r>
              <a:rPr lang="en-US" dirty="0">
                <a:solidFill>
                  <a:schemeClr val="bg1"/>
                </a:solidFill>
              </a:rPr>
              <a:t>“Any law that restricts or diminishes the right of agree agency of an individual is not constitutional.”</a:t>
            </a:r>
          </a:p>
          <a:p>
            <a:r>
              <a:rPr lang="en-US" sz="1200" dirty="0">
                <a:solidFill>
                  <a:schemeClr val="bg1"/>
                </a:solidFill>
              </a:rPr>
              <a:t> </a:t>
            </a:r>
            <a:r>
              <a:rPr lang="en-US" sz="1200" dirty="0">
                <a:solidFill>
                  <a:srgbClr val="FFFF00"/>
                </a:solidFill>
              </a:rPr>
              <a:t>(see comment of Elder Marion G. Romney)</a:t>
            </a:r>
          </a:p>
        </p:txBody>
      </p:sp>
      <p:pic>
        <p:nvPicPr>
          <p:cNvPr id="3" name="Picture 2">
            <a:extLst>
              <a:ext uri="{FF2B5EF4-FFF2-40B4-BE49-F238E27FC236}">
                <a16:creationId xmlns:a16="http://schemas.microsoft.com/office/drawing/2014/main" id="{AB4C538F-6FBA-4569-B9B9-2D6ED8014C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2375" y="3704286"/>
            <a:ext cx="4470400" cy="2971800"/>
          </a:xfrm>
          <a:prstGeom prst="rect">
            <a:avLst/>
          </a:prstGeom>
        </p:spPr>
      </p:pic>
    </p:spTree>
    <p:extLst>
      <p:ext uri="{BB962C8B-B14F-4D97-AF65-F5344CB8AC3E}">
        <p14:creationId xmlns:p14="http://schemas.microsoft.com/office/powerpoint/2010/main" val="425117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488668"/>
            <a:ext cx="2622449" cy="369332"/>
          </a:xfrm>
          <a:prstGeom prst="rect">
            <a:avLst/>
          </a:prstGeom>
        </p:spPr>
        <p:txBody>
          <a:bodyPr wrap="none">
            <a:spAutoFit/>
          </a:bodyPr>
          <a:lstStyle/>
          <a:p>
            <a:r>
              <a:rPr lang="en-US" dirty="0">
                <a:solidFill>
                  <a:schemeClr val="bg1"/>
                </a:solidFill>
              </a:rPr>
              <a:t>D&amp;C 98:9-10 </a:t>
            </a:r>
            <a:r>
              <a:rPr lang="en-US" sz="1200" dirty="0" err="1">
                <a:solidFill>
                  <a:schemeClr val="bg1"/>
                </a:solidFill>
              </a:rPr>
              <a:t>Otten</a:t>
            </a:r>
            <a:r>
              <a:rPr lang="en-US" sz="1200" dirty="0">
                <a:solidFill>
                  <a:schemeClr val="bg1"/>
                </a:solidFill>
              </a:rPr>
              <a:t> and Caldwell</a:t>
            </a:r>
          </a:p>
        </p:txBody>
      </p:sp>
      <p:sp>
        <p:nvSpPr>
          <p:cNvPr id="11" name="TextBox 10"/>
          <p:cNvSpPr txBox="1"/>
          <p:nvPr/>
        </p:nvSpPr>
        <p:spPr>
          <a:xfrm>
            <a:off x="0" y="0"/>
            <a:ext cx="12192000" cy="769441"/>
          </a:xfrm>
          <a:prstGeom prst="rect">
            <a:avLst/>
          </a:prstGeom>
          <a:noFill/>
        </p:spPr>
        <p:txBody>
          <a:bodyPr wrap="square" rtlCol="0">
            <a:spAutoFit/>
          </a:bodyPr>
          <a:lstStyle/>
          <a:p>
            <a:pPr algn="ctr"/>
            <a:r>
              <a:rPr lang="en-US" sz="4400" dirty="0">
                <a:solidFill>
                  <a:schemeClr val="bg1"/>
                </a:solidFill>
                <a:latin typeface="AR ESSENCE" panose="02000000000000000000" pitchFamily="2" charset="0"/>
              </a:rPr>
              <a:t>When Wicked Rules—Others Mourn</a:t>
            </a:r>
          </a:p>
        </p:txBody>
      </p:sp>
      <p:sp>
        <p:nvSpPr>
          <p:cNvPr id="33" name="Rectangle 32"/>
          <p:cNvSpPr/>
          <p:nvPr/>
        </p:nvSpPr>
        <p:spPr>
          <a:xfrm>
            <a:off x="469105" y="1119787"/>
            <a:ext cx="5221430" cy="1569660"/>
          </a:xfrm>
          <a:prstGeom prst="rect">
            <a:avLst/>
          </a:prstGeom>
        </p:spPr>
        <p:txBody>
          <a:bodyPr wrap="square">
            <a:spAutoFit/>
          </a:bodyPr>
          <a:lstStyle/>
          <a:p>
            <a:r>
              <a:rPr lang="en-US" sz="2400" dirty="0">
                <a:solidFill>
                  <a:schemeClr val="bg1"/>
                </a:solidFill>
              </a:rPr>
              <a:t>“However, constitutional laws alone do not necessarily insure a righteous environments as a blessing for the people.”</a:t>
            </a:r>
          </a:p>
        </p:txBody>
      </p:sp>
      <p:sp>
        <p:nvSpPr>
          <p:cNvPr id="14" name="Rectangle 13"/>
          <p:cNvSpPr/>
          <p:nvPr/>
        </p:nvSpPr>
        <p:spPr>
          <a:xfrm>
            <a:off x="6809748" y="3934123"/>
            <a:ext cx="4987300" cy="1569660"/>
          </a:xfrm>
          <a:prstGeom prst="rect">
            <a:avLst/>
          </a:prstGeom>
        </p:spPr>
        <p:txBody>
          <a:bodyPr wrap="square">
            <a:spAutoFit/>
          </a:bodyPr>
          <a:lstStyle/>
          <a:p>
            <a:r>
              <a:rPr lang="en-US" sz="3200" dirty="0">
                <a:solidFill>
                  <a:srgbClr val="FFFF00"/>
                </a:solidFill>
              </a:rPr>
              <a:t>We must seek and uphold honest and righteous men to administer righteous laws </a:t>
            </a:r>
          </a:p>
        </p:txBody>
      </p:sp>
      <p:sp>
        <p:nvSpPr>
          <p:cNvPr id="15" name="Rectangle 14"/>
          <p:cNvSpPr/>
          <p:nvPr/>
        </p:nvSpPr>
        <p:spPr>
          <a:xfrm>
            <a:off x="6344697" y="2228671"/>
            <a:ext cx="4195737" cy="1200329"/>
          </a:xfrm>
          <a:prstGeom prst="rect">
            <a:avLst/>
          </a:prstGeom>
        </p:spPr>
        <p:txBody>
          <a:bodyPr wrap="square">
            <a:spAutoFit/>
          </a:bodyPr>
          <a:lstStyle/>
          <a:p>
            <a:r>
              <a:rPr lang="en-US" sz="2400" dirty="0">
                <a:solidFill>
                  <a:schemeClr val="bg1"/>
                </a:solidFill>
              </a:rPr>
              <a:t>“The Lord expects His people to be righteously involved in the political process.”</a:t>
            </a:r>
            <a:endParaRPr lang="en-US" sz="2400" dirty="0">
              <a:solidFill>
                <a:srgbClr val="FFFF00"/>
              </a:solidFill>
            </a:endParaRPr>
          </a:p>
        </p:txBody>
      </p:sp>
      <p:pic>
        <p:nvPicPr>
          <p:cNvPr id="2052" name="Picture 4" descr="Image result for voting gif">
            <a:extLst>
              <a:ext uri="{FF2B5EF4-FFF2-40B4-BE49-F238E27FC236}">
                <a16:creationId xmlns:a16="http://schemas.microsoft.com/office/drawing/2014/main" id="{08166F6D-2357-40C6-9FAB-60158CAF961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80535" y="2828835"/>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82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500"/>
                                        <p:tgtEl>
                                          <p:spTgt spid="205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Men of Honor</a:t>
            </a:r>
          </a:p>
        </p:txBody>
      </p:sp>
      <p:pic>
        <p:nvPicPr>
          <p:cNvPr id="9" name="Picture 8">
            <a:extLst>
              <a:ext uri="{FF2B5EF4-FFF2-40B4-BE49-F238E27FC236}">
                <a16:creationId xmlns:a16="http://schemas.microsoft.com/office/drawing/2014/main" id="{95225438-92BD-4549-9CD1-1D87D156C2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648" y="1462405"/>
            <a:ext cx="3158002" cy="3548180"/>
          </a:xfrm>
          <a:prstGeom prst="rect">
            <a:avLst/>
          </a:prstGeom>
        </p:spPr>
      </p:pic>
      <p:pic>
        <p:nvPicPr>
          <p:cNvPr id="12" name="Picture 11">
            <a:extLst>
              <a:ext uri="{FF2B5EF4-FFF2-40B4-BE49-F238E27FC236}">
                <a16:creationId xmlns:a16="http://schemas.microsoft.com/office/drawing/2014/main" id="{7E4CB99C-5CA8-4E1B-B572-EEBBEED64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1039" y="2098728"/>
            <a:ext cx="2578832" cy="3676207"/>
          </a:xfrm>
          <a:prstGeom prst="rect">
            <a:avLst/>
          </a:prstGeom>
        </p:spPr>
      </p:pic>
      <p:pic>
        <p:nvPicPr>
          <p:cNvPr id="14" name="Picture 13">
            <a:extLst>
              <a:ext uri="{FF2B5EF4-FFF2-40B4-BE49-F238E27FC236}">
                <a16:creationId xmlns:a16="http://schemas.microsoft.com/office/drawing/2014/main" id="{A212691D-4D72-4690-BD82-22D6AFE0B4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053" y="1253403"/>
            <a:ext cx="2987299" cy="4456562"/>
          </a:xfrm>
          <a:prstGeom prst="rect">
            <a:avLst/>
          </a:prstGeom>
        </p:spPr>
      </p:pic>
      <p:pic>
        <p:nvPicPr>
          <p:cNvPr id="19" name="Picture 18">
            <a:extLst>
              <a:ext uri="{FF2B5EF4-FFF2-40B4-BE49-F238E27FC236}">
                <a16:creationId xmlns:a16="http://schemas.microsoft.com/office/drawing/2014/main" id="{B20F44F3-2323-420D-BB5F-9209179051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08178" y="1836577"/>
            <a:ext cx="3164098" cy="4200508"/>
          </a:xfrm>
          <a:prstGeom prst="rect">
            <a:avLst/>
          </a:prstGeom>
        </p:spPr>
      </p:pic>
    </p:spTree>
    <p:extLst>
      <p:ext uri="{BB962C8B-B14F-4D97-AF65-F5344CB8AC3E}">
        <p14:creationId xmlns:p14="http://schemas.microsoft.com/office/powerpoint/2010/main" val="129527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04800" y="151180"/>
            <a:ext cx="10940143" cy="6555641"/>
          </a:xfrm>
          <a:prstGeom prst="rect">
            <a:avLst/>
          </a:prstGeom>
        </p:spPr>
        <p:txBody>
          <a:bodyPr wrap="square">
            <a:spAutoFit/>
          </a:bodyPr>
          <a:lstStyle/>
          <a:p>
            <a:pPr fontAlgn="base"/>
            <a:r>
              <a:rPr lang="en-US" sz="2000" b="0" i="0" dirty="0">
                <a:solidFill>
                  <a:schemeClr val="bg1"/>
                </a:solidFill>
                <a:effectLst/>
                <a:latin typeface="georgia" panose="02040502050405020303" pitchFamily="18" charset="0"/>
              </a:rPr>
              <a:t>The following letter was issued by the First Presidency of The Church of Jesus Christ of Latter-day Saints on September 11, 2008, to be read to Church congregations throughout the United States:</a:t>
            </a:r>
          </a:p>
          <a:p>
            <a:pPr fontAlgn="base"/>
            <a:r>
              <a:rPr lang="en-US" sz="2000" b="1" i="0" dirty="0">
                <a:solidFill>
                  <a:schemeClr val="bg1"/>
                </a:solidFill>
                <a:effectLst/>
                <a:latin typeface="georgia" panose="02040502050405020303" pitchFamily="18" charset="0"/>
              </a:rPr>
              <a:t>Political Participation, Voting, and the Political Neutrality of the Church</a:t>
            </a:r>
            <a:endParaRPr lang="en-US" sz="2000" b="0" i="0" dirty="0">
              <a:solidFill>
                <a:schemeClr val="bg1"/>
              </a:solidFill>
              <a:effectLst/>
              <a:latin typeface="georgia" panose="02040502050405020303" pitchFamily="18" charset="0"/>
            </a:endParaRPr>
          </a:p>
          <a:p>
            <a:pPr fontAlgn="base"/>
            <a:r>
              <a:rPr lang="en-US" sz="2000" b="0" i="0" dirty="0">
                <a:solidFill>
                  <a:schemeClr val="bg1"/>
                </a:solidFill>
                <a:effectLst/>
                <a:latin typeface="georgia" panose="02040502050405020303" pitchFamily="18" charset="0"/>
              </a:rPr>
              <a:t>As citizens we have the privilege and duty of electing office holders and influencing public policy. Participation in the political process affects our communities and nation today and in the future.</a:t>
            </a:r>
          </a:p>
          <a:p>
            <a:pPr fontAlgn="base"/>
            <a:r>
              <a:rPr lang="en-US" sz="2000" b="0" i="0" dirty="0">
                <a:solidFill>
                  <a:schemeClr val="bg1"/>
                </a:solidFill>
                <a:effectLst/>
                <a:latin typeface="georgia" panose="02040502050405020303" pitchFamily="18" charset="0"/>
              </a:rPr>
              <a:t>Latter-day Saints as citizens are to seek out and then uphold leaders who will act with integrity and are wise, good, and honest. Principles compatible with the gospel may be found in various political parties.</a:t>
            </a:r>
          </a:p>
          <a:p>
            <a:pPr fontAlgn="base"/>
            <a:r>
              <a:rPr lang="en-US" sz="2000" b="0" i="0" dirty="0">
                <a:solidFill>
                  <a:schemeClr val="bg1"/>
                </a:solidFill>
                <a:effectLst/>
                <a:latin typeface="georgia" panose="02040502050405020303" pitchFamily="18" charset="0"/>
              </a:rPr>
              <a:t>Therefore, in this election year, we urge you to register to vote, to study the issues and candidates carefully and prayerfully, and then to vote for and actively support those you believe will most nearly carry out your ideas of good government.</a:t>
            </a:r>
          </a:p>
          <a:p>
            <a:pPr fontAlgn="base"/>
            <a:r>
              <a:rPr lang="en-US" sz="2000" b="0" i="0" dirty="0">
                <a:solidFill>
                  <a:schemeClr val="bg1"/>
                </a:solidFill>
                <a:effectLst/>
                <a:latin typeface="georgia" panose="02040502050405020303" pitchFamily="18" charset="0"/>
              </a:rPr>
              <a:t>The Church affirms its neutrality regarding political parties, platforms, and candidates. The Church also affirms its constitutional right of expression on political and social issues.</a:t>
            </a:r>
          </a:p>
          <a:p>
            <a:pPr fontAlgn="base"/>
            <a:r>
              <a:rPr lang="en-US" sz="2000" b="0" i="0" dirty="0">
                <a:solidFill>
                  <a:schemeClr val="bg1"/>
                </a:solidFill>
                <a:effectLst/>
                <a:latin typeface="georgia" panose="02040502050405020303" pitchFamily="18" charset="0"/>
              </a:rPr>
              <a:t>Sincerely yours,</a:t>
            </a:r>
          </a:p>
          <a:p>
            <a:pPr fontAlgn="base"/>
            <a:br>
              <a:rPr lang="en-US" sz="2000" b="0" i="0" dirty="0">
                <a:solidFill>
                  <a:schemeClr val="bg1"/>
                </a:solidFill>
                <a:effectLst/>
                <a:latin typeface="georgia" panose="02040502050405020303" pitchFamily="18" charset="0"/>
              </a:rPr>
            </a:br>
            <a:r>
              <a:rPr lang="en-US" sz="2000" b="0" i="0" dirty="0">
                <a:solidFill>
                  <a:schemeClr val="bg1"/>
                </a:solidFill>
                <a:effectLst/>
                <a:latin typeface="georgia" panose="02040502050405020303" pitchFamily="18" charset="0"/>
              </a:rPr>
              <a:t>Thomas S. Monson</a:t>
            </a:r>
            <a:br>
              <a:rPr lang="en-US" sz="2000" b="0" i="0" dirty="0">
                <a:solidFill>
                  <a:schemeClr val="bg1"/>
                </a:solidFill>
                <a:effectLst/>
                <a:latin typeface="georgia" panose="02040502050405020303" pitchFamily="18" charset="0"/>
              </a:rPr>
            </a:br>
            <a:r>
              <a:rPr lang="en-US" sz="2000" b="0" i="0" dirty="0">
                <a:solidFill>
                  <a:schemeClr val="bg1"/>
                </a:solidFill>
                <a:effectLst/>
                <a:latin typeface="georgia" panose="02040502050405020303" pitchFamily="18" charset="0"/>
              </a:rPr>
              <a:t>Henry B. </a:t>
            </a:r>
            <a:r>
              <a:rPr lang="en-US" sz="2000" b="0" i="0" dirty="0" err="1">
                <a:solidFill>
                  <a:schemeClr val="bg1"/>
                </a:solidFill>
                <a:effectLst/>
                <a:latin typeface="georgia" panose="02040502050405020303" pitchFamily="18" charset="0"/>
              </a:rPr>
              <a:t>Eyring</a:t>
            </a:r>
            <a:br>
              <a:rPr lang="en-US" sz="2000" b="0" i="0" dirty="0">
                <a:solidFill>
                  <a:schemeClr val="bg1"/>
                </a:solidFill>
                <a:effectLst/>
                <a:latin typeface="georgia" panose="02040502050405020303" pitchFamily="18" charset="0"/>
              </a:rPr>
            </a:br>
            <a:r>
              <a:rPr lang="en-US" sz="2000" b="0" i="0" dirty="0">
                <a:solidFill>
                  <a:schemeClr val="bg1"/>
                </a:solidFill>
                <a:effectLst/>
                <a:latin typeface="georgia" panose="02040502050405020303" pitchFamily="18" charset="0"/>
              </a:rPr>
              <a:t>Dieter F. Uchtdorf</a:t>
            </a:r>
            <a:br>
              <a:rPr lang="en-US" sz="2000" b="0" i="0" dirty="0">
                <a:solidFill>
                  <a:schemeClr val="bg1"/>
                </a:solidFill>
                <a:effectLst/>
                <a:latin typeface="georgia" panose="02040502050405020303" pitchFamily="18" charset="0"/>
              </a:rPr>
            </a:br>
            <a:r>
              <a:rPr lang="en-US" sz="2000" b="0" i="0" dirty="0">
                <a:solidFill>
                  <a:schemeClr val="bg1"/>
                </a:solidFill>
                <a:effectLst/>
                <a:latin typeface="georgia" panose="02040502050405020303" pitchFamily="18" charset="0"/>
              </a:rPr>
              <a:t>The First Presidency  (2016)</a:t>
            </a:r>
          </a:p>
        </p:txBody>
      </p:sp>
      <p:pic>
        <p:nvPicPr>
          <p:cNvPr id="12290" name="Picture 2" descr="https://www.lds.org/bc/content/shared/content/images/magazines/liahona/2013/09/first-presidency-2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3898" y="4833867"/>
            <a:ext cx="2858273" cy="1948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26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additive="base">
                                        <p:cTn id="33"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 calcmode="lin" valueType="num">
                                      <p:cBhvr additive="base">
                                        <p:cTn id="39"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488668"/>
            <a:ext cx="1495922" cy="369332"/>
          </a:xfrm>
          <a:prstGeom prst="rect">
            <a:avLst/>
          </a:prstGeom>
        </p:spPr>
        <p:txBody>
          <a:bodyPr wrap="none">
            <a:spAutoFit/>
          </a:bodyPr>
          <a:lstStyle/>
          <a:p>
            <a:r>
              <a:rPr lang="en-US" dirty="0">
                <a:solidFill>
                  <a:schemeClr val="bg1"/>
                </a:solidFill>
              </a:rPr>
              <a:t>D&amp;C 98:11-13</a:t>
            </a:r>
            <a:endParaRPr lang="en-US" sz="1200" dirty="0">
              <a:solidFill>
                <a:schemeClr val="bg1"/>
              </a:solidFill>
            </a:endParaRPr>
          </a:p>
        </p:txBody>
      </p:sp>
      <p:sp>
        <p:nvSpPr>
          <p:cNvPr id="11" name="TextBox 10"/>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Forsake All Evil</a:t>
            </a:r>
          </a:p>
        </p:txBody>
      </p:sp>
      <p:sp>
        <p:nvSpPr>
          <p:cNvPr id="33" name="Rectangle 32"/>
          <p:cNvSpPr/>
          <p:nvPr/>
        </p:nvSpPr>
        <p:spPr>
          <a:xfrm>
            <a:off x="469105" y="1119787"/>
            <a:ext cx="5221430" cy="1077218"/>
          </a:xfrm>
          <a:prstGeom prst="rect">
            <a:avLst/>
          </a:prstGeom>
        </p:spPr>
        <p:txBody>
          <a:bodyPr wrap="square">
            <a:spAutoFit/>
          </a:bodyPr>
          <a:lstStyle/>
          <a:p>
            <a:r>
              <a:rPr lang="en-US" sz="3200" dirty="0">
                <a:solidFill>
                  <a:schemeClr val="bg1"/>
                </a:solidFill>
              </a:rPr>
              <a:t>Everything that is contrary to the will of God</a:t>
            </a:r>
          </a:p>
        </p:txBody>
      </p:sp>
      <p:sp>
        <p:nvSpPr>
          <p:cNvPr id="14" name="Rectangle 13"/>
          <p:cNvSpPr/>
          <p:nvPr/>
        </p:nvSpPr>
        <p:spPr>
          <a:xfrm>
            <a:off x="6096000" y="4265474"/>
            <a:ext cx="5806270" cy="1569660"/>
          </a:xfrm>
          <a:prstGeom prst="rect">
            <a:avLst/>
          </a:prstGeom>
        </p:spPr>
        <p:txBody>
          <a:bodyPr wrap="square">
            <a:spAutoFit/>
          </a:bodyPr>
          <a:lstStyle/>
          <a:p>
            <a:r>
              <a:rPr lang="en-US" sz="3200" dirty="0">
                <a:solidFill>
                  <a:srgbClr val="FFFF00"/>
                </a:solidFill>
              </a:rPr>
              <a:t>Obedience to the commandments of God opens a door to the revelations of God</a:t>
            </a:r>
          </a:p>
        </p:txBody>
      </p:sp>
      <p:sp>
        <p:nvSpPr>
          <p:cNvPr id="15" name="Rectangle 14"/>
          <p:cNvSpPr/>
          <p:nvPr/>
        </p:nvSpPr>
        <p:spPr>
          <a:xfrm>
            <a:off x="6016109" y="1995129"/>
            <a:ext cx="4834253" cy="1569660"/>
          </a:xfrm>
          <a:prstGeom prst="rect">
            <a:avLst/>
          </a:prstGeom>
        </p:spPr>
        <p:txBody>
          <a:bodyPr wrap="square">
            <a:spAutoFit/>
          </a:bodyPr>
          <a:lstStyle/>
          <a:p>
            <a:r>
              <a:rPr lang="en-US" sz="3200" dirty="0">
                <a:solidFill>
                  <a:schemeClr val="bg1"/>
                </a:solidFill>
              </a:rPr>
              <a:t>All good includes all that is in harmony with the will of God</a:t>
            </a:r>
            <a:endParaRPr lang="en-US" sz="3200" dirty="0">
              <a:solidFill>
                <a:srgbClr val="FFFF00"/>
              </a:solidFill>
            </a:endParaRPr>
          </a:p>
        </p:txBody>
      </p:sp>
      <p:grpSp>
        <p:nvGrpSpPr>
          <p:cNvPr id="8" name="Group 7"/>
          <p:cNvGrpSpPr/>
          <p:nvPr/>
        </p:nvGrpSpPr>
        <p:grpSpPr>
          <a:xfrm>
            <a:off x="3265965" y="1644134"/>
            <a:ext cx="2667000" cy="5029200"/>
            <a:chOff x="838200" y="76200"/>
            <a:chExt cx="2667000" cy="5029200"/>
          </a:xfrm>
        </p:grpSpPr>
        <p:grpSp>
          <p:nvGrpSpPr>
            <p:cNvPr id="9" name="Group 17"/>
            <p:cNvGrpSpPr/>
            <p:nvPr/>
          </p:nvGrpSpPr>
          <p:grpSpPr>
            <a:xfrm>
              <a:off x="838200" y="76200"/>
              <a:ext cx="2667000" cy="5029200"/>
              <a:chOff x="838200" y="76200"/>
              <a:chExt cx="2667000" cy="5029200"/>
            </a:xfrm>
          </p:grpSpPr>
          <p:grpSp>
            <p:nvGrpSpPr>
              <p:cNvPr id="13" name="Group 17"/>
              <p:cNvGrpSpPr/>
              <p:nvPr/>
            </p:nvGrpSpPr>
            <p:grpSpPr>
              <a:xfrm flipH="1">
                <a:off x="2209800" y="1447800"/>
                <a:ext cx="1295400" cy="3429000"/>
                <a:chOff x="685800" y="1447800"/>
                <a:chExt cx="1295400" cy="3124200"/>
              </a:xfrm>
            </p:grpSpPr>
            <p:sp>
              <p:nvSpPr>
                <p:cNvPr id="31" name="Bent Arrow 30"/>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Bent Arrow 31"/>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6"/>
              <p:cNvGrpSpPr/>
              <p:nvPr/>
            </p:nvGrpSpPr>
            <p:grpSpPr>
              <a:xfrm>
                <a:off x="838200" y="1447800"/>
                <a:ext cx="1295400" cy="3429000"/>
                <a:chOff x="685800" y="1447800"/>
                <a:chExt cx="1295400" cy="3429000"/>
              </a:xfrm>
            </p:grpSpPr>
            <p:sp>
              <p:nvSpPr>
                <p:cNvPr id="29" name="Bent Arrow 28"/>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nut 21"/>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1290965" y="2449872"/>
              <a:ext cx="1905000" cy="1323439"/>
            </a:xfrm>
            <a:prstGeom prst="rect">
              <a:avLst/>
            </a:prstGeom>
          </p:spPr>
          <p:txBody>
            <a:bodyPr wrap="square">
              <a:spAutoFit/>
            </a:bodyPr>
            <a:lstStyle/>
            <a:p>
              <a:pPr algn="ctr"/>
              <a:r>
                <a:rPr lang="en-US" sz="1600" b="1" i="1" dirty="0"/>
                <a:t>The Lord will test us to see if we will keep our covenants even when it is difficult to do so</a:t>
              </a:r>
              <a:endParaRPr lang="en-US" sz="1600" dirty="0">
                <a:solidFill>
                  <a:schemeClr val="bg1"/>
                </a:solidFill>
              </a:endParaRPr>
            </a:p>
          </p:txBody>
        </p:sp>
      </p:grpSp>
    </p:spTree>
    <p:extLst>
      <p:ext uri="{BB962C8B-B14F-4D97-AF65-F5344CB8AC3E}">
        <p14:creationId xmlns:p14="http://schemas.microsoft.com/office/powerpoint/2010/main" val="20655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488668"/>
            <a:ext cx="4061048" cy="369332"/>
          </a:xfrm>
          <a:prstGeom prst="rect">
            <a:avLst/>
          </a:prstGeom>
        </p:spPr>
        <p:txBody>
          <a:bodyPr wrap="none">
            <a:spAutoFit/>
          </a:bodyPr>
          <a:lstStyle/>
          <a:p>
            <a:r>
              <a:rPr lang="en-US" dirty="0">
                <a:solidFill>
                  <a:schemeClr val="bg1"/>
                </a:solidFill>
              </a:rPr>
              <a:t>D&amp;C 98:14-15 </a:t>
            </a:r>
            <a:r>
              <a:rPr lang="en-US" sz="1200" dirty="0">
                <a:solidFill>
                  <a:schemeClr val="bg1"/>
                </a:solidFill>
              </a:rPr>
              <a:t>President Joseph F. Smith (excerpt from)</a:t>
            </a:r>
          </a:p>
        </p:txBody>
      </p:sp>
      <p:sp>
        <p:nvSpPr>
          <p:cNvPr id="11" name="TextBox 10"/>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Fear Not Your Enemies</a:t>
            </a:r>
          </a:p>
        </p:txBody>
      </p:sp>
      <p:sp>
        <p:nvSpPr>
          <p:cNvPr id="15" name="Rectangle 14"/>
          <p:cNvSpPr/>
          <p:nvPr/>
        </p:nvSpPr>
        <p:spPr>
          <a:xfrm>
            <a:off x="3139271" y="1120676"/>
            <a:ext cx="5188300" cy="5262979"/>
          </a:xfrm>
          <a:prstGeom prst="rect">
            <a:avLst/>
          </a:prstGeom>
        </p:spPr>
        <p:txBody>
          <a:bodyPr wrap="square">
            <a:spAutoFit/>
          </a:bodyPr>
          <a:lstStyle/>
          <a:p>
            <a:r>
              <a:rPr lang="en-US" sz="2800" dirty="0">
                <a:solidFill>
                  <a:srgbClr val="FFFF99"/>
                </a:solidFill>
              </a:rPr>
              <a:t>Live to be immune from the world</a:t>
            </a:r>
          </a:p>
          <a:p>
            <a:endParaRPr lang="en-US" sz="2800" dirty="0">
              <a:solidFill>
                <a:srgbClr val="FFFF99"/>
              </a:solidFill>
            </a:endParaRPr>
          </a:p>
          <a:p>
            <a:r>
              <a:rPr lang="en-US" sz="2800" dirty="0">
                <a:solidFill>
                  <a:srgbClr val="FFFF99"/>
                </a:solidFill>
              </a:rPr>
              <a:t>Be in the line of duty</a:t>
            </a:r>
          </a:p>
          <a:p>
            <a:endParaRPr lang="en-US" sz="2800" dirty="0">
              <a:solidFill>
                <a:srgbClr val="FFFF99"/>
              </a:solidFill>
            </a:endParaRPr>
          </a:p>
          <a:p>
            <a:r>
              <a:rPr lang="en-US" sz="2800" dirty="0">
                <a:solidFill>
                  <a:srgbClr val="FFFF99"/>
                </a:solidFill>
              </a:rPr>
              <a:t>Be worthy of the Fellowship with God</a:t>
            </a:r>
          </a:p>
          <a:p>
            <a:endParaRPr lang="en-US" sz="2800" dirty="0">
              <a:solidFill>
                <a:srgbClr val="FFFF99"/>
              </a:solidFill>
            </a:endParaRPr>
          </a:p>
          <a:p>
            <a:r>
              <a:rPr lang="en-US" sz="2800" dirty="0">
                <a:solidFill>
                  <a:srgbClr val="FFFF99"/>
                </a:solidFill>
              </a:rPr>
              <a:t>Stand spotless before the world—without blemish or transgression</a:t>
            </a:r>
          </a:p>
          <a:p>
            <a:endParaRPr lang="en-US" sz="2800" dirty="0">
              <a:solidFill>
                <a:srgbClr val="FFFF99"/>
              </a:solidFill>
            </a:endParaRPr>
          </a:p>
          <a:p>
            <a:r>
              <a:rPr lang="en-US" sz="2800" dirty="0">
                <a:solidFill>
                  <a:srgbClr val="FFFF99"/>
                </a:solidFill>
              </a:rPr>
              <a:t>Be ready, in frame of understanding, mind, and conduct</a:t>
            </a:r>
          </a:p>
        </p:txBody>
      </p:sp>
      <p:pic>
        <p:nvPicPr>
          <p:cNvPr id="3" name="Picture 2">
            <a:extLst>
              <a:ext uri="{FF2B5EF4-FFF2-40B4-BE49-F238E27FC236}">
                <a16:creationId xmlns:a16="http://schemas.microsoft.com/office/drawing/2014/main" id="{FF552754-5032-4ED8-AA80-1115E0784E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619" y="1883579"/>
            <a:ext cx="9827604" cy="3737172"/>
          </a:xfrm>
          <a:prstGeom prst="rect">
            <a:avLst/>
          </a:prstGeom>
        </p:spPr>
      </p:pic>
    </p:spTree>
    <p:extLst>
      <p:ext uri="{BB962C8B-B14F-4D97-AF65-F5344CB8AC3E}">
        <p14:creationId xmlns:p14="http://schemas.microsoft.com/office/powerpoint/2010/main" val="35292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xEl>
                                              <p:pRg st="2" end="2"/>
                                            </p:txEl>
                                          </p:spTgt>
                                        </p:tgtEl>
                                        <p:attrNameLst>
                                          <p:attrName>style.visibility</p:attrName>
                                        </p:attrNameLst>
                                      </p:cBhvr>
                                      <p:to>
                                        <p:strVal val="visible"/>
                                      </p:to>
                                    </p:set>
                                    <p:animEffect transition="in" filter="fade">
                                      <p:cBhvr>
                                        <p:cTn id="14" dur="1000"/>
                                        <p:tgtEl>
                                          <p:spTgt spid="15">
                                            <p:txEl>
                                              <p:pRg st="2" end="2"/>
                                            </p:txEl>
                                          </p:spTgt>
                                        </p:tgtEl>
                                      </p:cBhvr>
                                    </p:animEffect>
                                    <p:anim calcmode="lin" valueType="num">
                                      <p:cBhvr>
                                        <p:cTn id="15"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xEl>
                                              <p:pRg st="4" end="4"/>
                                            </p:txEl>
                                          </p:spTgt>
                                        </p:tgtEl>
                                        <p:attrNameLst>
                                          <p:attrName>style.visibility</p:attrName>
                                        </p:attrNameLst>
                                      </p:cBhvr>
                                      <p:to>
                                        <p:strVal val="visible"/>
                                      </p:to>
                                    </p:set>
                                    <p:animEffect transition="in" filter="fade">
                                      <p:cBhvr>
                                        <p:cTn id="21" dur="1000"/>
                                        <p:tgtEl>
                                          <p:spTgt spid="15">
                                            <p:txEl>
                                              <p:pRg st="4" end="4"/>
                                            </p:txEl>
                                          </p:spTgt>
                                        </p:tgtEl>
                                      </p:cBhvr>
                                    </p:animEffect>
                                    <p:anim calcmode="lin" valueType="num">
                                      <p:cBhvr>
                                        <p:cTn id="22" dur="10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xEl>
                                              <p:pRg st="6" end="6"/>
                                            </p:txEl>
                                          </p:spTgt>
                                        </p:tgtEl>
                                        <p:attrNameLst>
                                          <p:attrName>style.visibility</p:attrName>
                                        </p:attrNameLst>
                                      </p:cBhvr>
                                      <p:to>
                                        <p:strVal val="visible"/>
                                      </p:to>
                                    </p:set>
                                    <p:animEffect transition="in" filter="fade">
                                      <p:cBhvr>
                                        <p:cTn id="28" dur="1000"/>
                                        <p:tgtEl>
                                          <p:spTgt spid="15">
                                            <p:txEl>
                                              <p:pRg st="6" end="6"/>
                                            </p:txEl>
                                          </p:spTgt>
                                        </p:tgtEl>
                                      </p:cBhvr>
                                    </p:animEffect>
                                    <p:anim calcmode="lin" valueType="num">
                                      <p:cBhvr>
                                        <p:cTn id="29" dur="10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5">
                                            <p:txEl>
                                              <p:pRg st="8" end="8"/>
                                            </p:txEl>
                                          </p:spTgt>
                                        </p:tgtEl>
                                        <p:attrNameLst>
                                          <p:attrName>style.visibility</p:attrName>
                                        </p:attrNameLst>
                                      </p:cBhvr>
                                      <p:to>
                                        <p:strVal val="visible"/>
                                      </p:to>
                                    </p:set>
                                    <p:animEffect transition="in" filter="fade">
                                      <p:cBhvr>
                                        <p:cTn id="35" dur="1000"/>
                                        <p:tgtEl>
                                          <p:spTgt spid="15">
                                            <p:txEl>
                                              <p:pRg st="8" end="8"/>
                                            </p:txEl>
                                          </p:spTgt>
                                        </p:tgtEl>
                                      </p:cBhvr>
                                    </p:animEffect>
                                    <p:anim calcmode="lin" valueType="num">
                                      <p:cBhvr>
                                        <p:cTn id="36" dur="10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021479-08CA-4374-A413-64AD99327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p:cNvSpPr/>
          <p:nvPr/>
        </p:nvSpPr>
        <p:spPr>
          <a:xfrm>
            <a:off x="0" y="6488668"/>
            <a:ext cx="1495922" cy="369332"/>
          </a:xfrm>
          <a:prstGeom prst="rect">
            <a:avLst/>
          </a:prstGeom>
        </p:spPr>
        <p:txBody>
          <a:bodyPr wrap="none">
            <a:spAutoFit/>
          </a:bodyPr>
          <a:lstStyle/>
          <a:p>
            <a:r>
              <a:rPr lang="en-US" dirty="0">
                <a:solidFill>
                  <a:schemeClr val="bg1"/>
                </a:solidFill>
              </a:rPr>
              <a:t>D&amp;C 98:16-22</a:t>
            </a:r>
            <a:endParaRPr lang="en-US" sz="1200" dirty="0">
              <a:solidFill>
                <a:schemeClr val="bg1"/>
              </a:solidFill>
            </a:endParaRPr>
          </a:p>
        </p:txBody>
      </p:sp>
      <p:sp>
        <p:nvSpPr>
          <p:cNvPr id="11" name="TextBox 10"/>
          <p:cNvSpPr txBox="1"/>
          <p:nvPr/>
        </p:nvSpPr>
        <p:spPr>
          <a:xfrm>
            <a:off x="0" y="0"/>
            <a:ext cx="12192000" cy="1015663"/>
          </a:xfrm>
          <a:prstGeom prst="rect">
            <a:avLst/>
          </a:prstGeom>
          <a:noFill/>
        </p:spPr>
        <p:txBody>
          <a:bodyPr wrap="square" rtlCol="0">
            <a:spAutoFit/>
          </a:bodyPr>
          <a:lstStyle/>
          <a:p>
            <a:pPr algn="ctr"/>
            <a:r>
              <a:rPr lang="en-US" sz="6000" dirty="0">
                <a:latin typeface="AR ESSENCE" panose="02000000000000000000" pitchFamily="2" charset="0"/>
              </a:rPr>
              <a:t>Proclaim Peace</a:t>
            </a:r>
          </a:p>
        </p:txBody>
      </p:sp>
      <p:sp>
        <p:nvSpPr>
          <p:cNvPr id="33" name="Rectangle 32"/>
          <p:cNvSpPr/>
          <p:nvPr/>
        </p:nvSpPr>
        <p:spPr>
          <a:xfrm>
            <a:off x="9557303" y="1277016"/>
            <a:ext cx="2078152" cy="1200329"/>
          </a:xfrm>
          <a:prstGeom prst="rect">
            <a:avLst/>
          </a:prstGeom>
          <a:solidFill>
            <a:schemeClr val="bg2">
              <a:lumMod val="90000"/>
            </a:schemeClr>
          </a:solidFill>
        </p:spPr>
        <p:txBody>
          <a:bodyPr wrap="square">
            <a:spAutoFit/>
          </a:bodyPr>
          <a:lstStyle/>
          <a:p>
            <a:r>
              <a:rPr lang="en-US" sz="2400" dirty="0"/>
              <a:t>There is no greater evil than war</a:t>
            </a:r>
          </a:p>
        </p:txBody>
      </p:sp>
      <p:sp>
        <p:nvSpPr>
          <p:cNvPr id="15" name="Rectangle 14"/>
          <p:cNvSpPr/>
          <p:nvPr/>
        </p:nvSpPr>
        <p:spPr>
          <a:xfrm>
            <a:off x="472103" y="474007"/>
            <a:ext cx="2522791" cy="1200329"/>
          </a:xfrm>
          <a:prstGeom prst="rect">
            <a:avLst/>
          </a:prstGeom>
          <a:solidFill>
            <a:srgbClr val="FFCC99"/>
          </a:solidFill>
        </p:spPr>
        <p:txBody>
          <a:bodyPr wrap="square">
            <a:spAutoFit/>
          </a:bodyPr>
          <a:lstStyle/>
          <a:p>
            <a:r>
              <a:rPr lang="en-US" sz="2400" dirty="0"/>
              <a:t>There is no blessing greater than peace</a:t>
            </a:r>
          </a:p>
        </p:txBody>
      </p:sp>
      <p:sp>
        <p:nvSpPr>
          <p:cNvPr id="9" name="Rectangle 8"/>
          <p:cNvSpPr/>
          <p:nvPr/>
        </p:nvSpPr>
        <p:spPr>
          <a:xfrm>
            <a:off x="7480853" y="3014435"/>
            <a:ext cx="3906952" cy="1200329"/>
          </a:xfrm>
          <a:prstGeom prst="rect">
            <a:avLst/>
          </a:prstGeom>
          <a:solidFill>
            <a:schemeClr val="bg2">
              <a:lumMod val="90000"/>
            </a:schemeClr>
          </a:solidFill>
        </p:spPr>
        <p:txBody>
          <a:bodyPr wrap="square">
            <a:spAutoFit/>
          </a:bodyPr>
          <a:lstStyle/>
          <a:p>
            <a:r>
              <a:rPr lang="en-US" sz="2400" dirty="0"/>
              <a:t>An evil reaction is not in harmony with the godliness required of the Saints</a:t>
            </a:r>
          </a:p>
        </p:txBody>
      </p:sp>
      <p:sp>
        <p:nvSpPr>
          <p:cNvPr id="12" name="Rectangle 11"/>
          <p:cNvSpPr/>
          <p:nvPr/>
        </p:nvSpPr>
        <p:spPr>
          <a:xfrm>
            <a:off x="2369147" y="1951672"/>
            <a:ext cx="3906952" cy="1200329"/>
          </a:xfrm>
          <a:prstGeom prst="rect">
            <a:avLst/>
          </a:prstGeom>
          <a:solidFill>
            <a:srgbClr val="FFCC99"/>
          </a:solidFill>
        </p:spPr>
        <p:txBody>
          <a:bodyPr wrap="square">
            <a:spAutoFit/>
          </a:bodyPr>
          <a:lstStyle/>
          <a:p>
            <a:r>
              <a:rPr lang="en-US" sz="2400" dirty="0"/>
              <a:t>Our righteous attitudes are pre-requisite to our righteous relationship to the Lord</a:t>
            </a:r>
          </a:p>
        </p:txBody>
      </p:sp>
    </p:spTree>
    <p:extLst>
      <p:ext uri="{BB962C8B-B14F-4D97-AF65-F5344CB8AC3E}">
        <p14:creationId xmlns:p14="http://schemas.microsoft.com/office/powerpoint/2010/main" val="319015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out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arn(outVertic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out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5" grpId="0" animBg="1"/>
      <p:bldP spid="9"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A8C128-8E07-4955-B8F0-02955D225E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p:cNvSpPr/>
          <p:nvPr/>
        </p:nvSpPr>
        <p:spPr>
          <a:xfrm>
            <a:off x="0" y="6488668"/>
            <a:ext cx="1495922" cy="369332"/>
          </a:xfrm>
          <a:prstGeom prst="rect">
            <a:avLst/>
          </a:prstGeom>
        </p:spPr>
        <p:txBody>
          <a:bodyPr wrap="none">
            <a:spAutoFit/>
          </a:bodyPr>
          <a:lstStyle/>
          <a:p>
            <a:r>
              <a:rPr lang="en-US" dirty="0">
                <a:solidFill>
                  <a:schemeClr val="bg1"/>
                </a:solidFill>
              </a:rPr>
              <a:t>D&amp;C 98:16-22</a:t>
            </a:r>
            <a:endParaRPr lang="en-US" sz="1200" dirty="0">
              <a:solidFill>
                <a:schemeClr val="bg1"/>
              </a:solidFill>
            </a:endParaRPr>
          </a:p>
        </p:txBody>
      </p:sp>
      <p:sp>
        <p:nvSpPr>
          <p:cNvPr id="11" name="TextBox 10"/>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Turn the Hearts of the Children</a:t>
            </a:r>
          </a:p>
        </p:txBody>
      </p:sp>
      <p:sp>
        <p:nvSpPr>
          <p:cNvPr id="8" name="Rectangle 7"/>
          <p:cNvSpPr/>
          <p:nvPr/>
        </p:nvSpPr>
        <p:spPr>
          <a:xfrm>
            <a:off x="2879945" y="3072348"/>
            <a:ext cx="8397656" cy="3600986"/>
          </a:xfrm>
          <a:prstGeom prst="rect">
            <a:avLst/>
          </a:prstGeom>
        </p:spPr>
        <p:txBody>
          <a:bodyPr wrap="square">
            <a:spAutoFit/>
          </a:bodyPr>
          <a:lstStyle/>
          <a:p>
            <a:r>
              <a:rPr lang="en-US" sz="3600" dirty="0">
                <a:solidFill>
                  <a:schemeClr val="bg1"/>
                </a:solidFill>
              </a:rPr>
              <a:t>This is the great mission of the Church of Jesus Christ of Letter-day Saints. War is one with he evils they must forsake; peace is one of the blessings they must cleave to. For they are to link together the hearts of the ancestors and their descendants.”</a:t>
            </a:r>
          </a:p>
          <a:p>
            <a:r>
              <a:rPr lang="en-US" sz="1200" dirty="0">
                <a:solidFill>
                  <a:schemeClr val="bg1"/>
                </a:solidFill>
              </a:rPr>
              <a:t>Smith and Sjodahl</a:t>
            </a:r>
          </a:p>
        </p:txBody>
      </p:sp>
    </p:spTree>
    <p:extLst>
      <p:ext uri="{BB962C8B-B14F-4D97-AF65-F5344CB8AC3E}">
        <p14:creationId xmlns:p14="http://schemas.microsoft.com/office/powerpoint/2010/main" val="26947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72428"/>
            <a:ext cx="12421356" cy="6740307"/>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Videos: Afflictions Can Be For Our Good (1:44)</a:t>
            </a:r>
          </a:p>
          <a:p>
            <a:r>
              <a:rPr lang="en-US" dirty="0">
                <a:solidFill>
                  <a:schemeClr val="bg1"/>
                </a:solidFill>
              </a:rPr>
              <a:t>Prayers Feel Unanswered (You Tube) Michael S. Wilcox (1:00:00)</a:t>
            </a:r>
          </a:p>
          <a:p>
            <a:r>
              <a:rPr lang="en-US" b="1" dirty="0">
                <a:solidFill>
                  <a:schemeClr val="bg1"/>
                </a:solidFill>
              </a:rPr>
              <a:t>God Will Lift Us Up</a:t>
            </a:r>
            <a:r>
              <a:rPr lang="en-US" dirty="0">
                <a:solidFill>
                  <a:schemeClr val="bg1"/>
                </a:solidFill>
              </a:rPr>
              <a:t> (4:59)</a:t>
            </a:r>
          </a:p>
          <a:p>
            <a:r>
              <a:rPr lang="en-US" dirty="0">
                <a:solidFill>
                  <a:schemeClr val="bg1"/>
                </a:solidFill>
              </a:rPr>
              <a:t>Legacy Video (time codes: 5:39 and 7:45</a:t>
            </a:r>
          </a:p>
          <a:p>
            <a:endParaRPr lang="en-US" dirty="0">
              <a:solidFill>
                <a:schemeClr val="bg1"/>
              </a:solidFill>
            </a:endParaRPr>
          </a:p>
          <a:p>
            <a:r>
              <a:rPr lang="en-US" dirty="0">
                <a:solidFill>
                  <a:schemeClr val="bg1"/>
                </a:solidFill>
              </a:rPr>
              <a:t>(See </a:t>
            </a:r>
            <a:r>
              <a:rPr lang="en-US" i="1" dirty="0">
                <a:solidFill>
                  <a:schemeClr val="bg1"/>
                </a:solidFill>
              </a:rPr>
              <a:t>Church History in the </a:t>
            </a:r>
            <a:r>
              <a:rPr lang="en-US" i="1" dirty="0" err="1">
                <a:solidFill>
                  <a:schemeClr val="bg1"/>
                </a:solidFill>
              </a:rPr>
              <a:t>Fulness</a:t>
            </a:r>
            <a:r>
              <a:rPr lang="en-US" i="1" dirty="0">
                <a:solidFill>
                  <a:schemeClr val="bg1"/>
                </a:solidFill>
              </a:rPr>
              <a:t> of Times Student Manual,</a:t>
            </a:r>
            <a:r>
              <a:rPr lang="en-US" dirty="0">
                <a:solidFill>
                  <a:schemeClr val="bg1"/>
                </a:solidFill>
              </a:rPr>
              <a:t> 2nd ed. [Church Educational System manual, 2003], 132–34.)</a:t>
            </a:r>
          </a:p>
          <a:p>
            <a:endParaRPr lang="en-US" dirty="0">
              <a:solidFill>
                <a:schemeClr val="bg1"/>
              </a:solidFill>
            </a:endParaRPr>
          </a:p>
          <a:p>
            <a:r>
              <a:rPr lang="en-US" dirty="0">
                <a:solidFill>
                  <a:schemeClr val="bg1"/>
                </a:solidFill>
              </a:rPr>
              <a:t>Robert D. Hales (“Waiting upon the Lord: Thy Will Be Done,”</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Nov. 2011, 72).</a:t>
            </a:r>
          </a:p>
          <a:p>
            <a:endParaRPr lang="en-US" dirty="0">
              <a:solidFill>
                <a:schemeClr val="bg1"/>
              </a:solidFill>
            </a:endParaRPr>
          </a:p>
          <a:p>
            <a:r>
              <a:rPr lang="en-US" dirty="0">
                <a:solidFill>
                  <a:schemeClr val="bg1"/>
                </a:solidFill>
              </a:rPr>
              <a:t>Hyrum M. Smith and </a:t>
            </a:r>
            <a:r>
              <a:rPr lang="en-US" dirty="0" err="1">
                <a:solidFill>
                  <a:schemeClr val="bg1"/>
                </a:solidFill>
              </a:rPr>
              <a:t>Janne</a:t>
            </a:r>
            <a:r>
              <a:rPr lang="en-US" dirty="0">
                <a:solidFill>
                  <a:schemeClr val="bg1"/>
                </a:solidFill>
              </a:rPr>
              <a:t> M. Sjodahl </a:t>
            </a:r>
            <a:r>
              <a:rPr lang="en-US" i="1" dirty="0">
                <a:solidFill>
                  <a:schemeClr val="bg1"/>
                </a:solidFill>
              </a:rPr>
              <a:t>Doctrine and Covenants Commentary </a:t>
            </a:r>
            <a:r>
              <a:rPr lang="en-US" dirty="0">
                <a:solidFill>
                  <a:schemeClr val="bg1"/>
                </a:solidFill>
              </a:rPr>
              <a:t>pg. 616, 621</a:t>
            </a:r>
          </a:p>
          <a:p>
            <a:endParaRPr lang="en-US" dirty="0">
              <a:solidFill>
                <a:schemeClr val="bg1"/>
              </a:solidFill>
            </a:endParaRPr>
          </a:p>
          <a:p>
            <a:r>
              <a:rPr lang="en-US" dirty="0">
                <a:solidFill>
                  <a:schemeClr val="bg1"/>
                </a:solidFill>
              </a:rPr>
              <a:t>Joseph Fielding Smith CHMR, Vol. 2, p. 191</a:t>
            </a:r>
          </a:p>
          <a:p>
            <a:endParaRPr lang="en-US" dirty="0">
              <a:solidFill>
                <a:schemeClr val="bg1"/>
              </a:solidFill>
            </a:endParaRPr>
          </a:p>
          <a:p>
            <a:r>
              <a:rPr lang="en-US" dirty="0">
                <a:solidFill>
                  <a:schemeClr val="bg1"/>
                </a:solidFill>
              </a:rPr>
              <a:t>Joseph Smith </a:t>
            </a:r>
            <a:r>
              <a:rPr lang="en-US" i="1" dirty="0">
                <a:solidFill>
                  <a:schemeClr val="bg1"/>
                </a:solidFill>
              </a:rPr>
              <a:t>Teachings of the Prophet Joseph Smith </a:t>
            </a:r>
            <a:r>
              <a:rPr lang="en-US" dirty="0">
                <a:solidFill>
                  <a:schemeClr val="bg1"/>
                </a:solidFill>
              </a:rPr>
              <a:t>p. 326</a:t>
            </a:r>
          </a:p>
          <a:p>
            <a:endParaRPr lang="en-US" dirty="0">
              <a:solidFill>
                <a:schemeClr val="bg1"/>
              </a:solidFill>
            </a:endParaRPr>
          </a:p>
          <a:p>
            <a:r>
              <a:rPr lang="en-US" dirty="0">
                <a:solidFill>
                  <a:schemeClr val="bg1"/>
                </a:solidFill>
              </a:rPr>
              <a:t>Elder Mark E. Petersen </a:t>
            </a:r>
            <a:r>
              <a:rPr lang="fr-FR" dirty="0">
                <a:solidFill>
                  <a:schemeClr val="bg1"/>
                </a:solidFill>
              </a:rPr>
              <a:t>(</a:t>
            </a:r>
            <a:r>
              <a:rPr lang="fr-FR" i="1" dirty="0">
                <a:solidFill>
                  <a:schemeClr val="bg1"/>
                </a:solidFill>
              </a:rPr>
              <a:t>Great Prologue,</a:t>
            </a:r>
            <a:r>
              <a:rPr lang="fr-FR" dirty="0">
                <a:solidFill>
                  <a:schemeClr val="bg1"/>
                </a:solidFill>
              </a:rPr>
              <a:t> pp. 74–75, 78.)</a:t>
            </a:r>
            <a:r>
              <a:rPr lang="en-US" dirty="0">
                <a:solidFill>
                  <a:schemeClr val="bg1"/>
                </a:solidFill>
              </a:rPr>
              <a:t> </a:t>
            </a:r>
          </a:p>
          <a:p>
            <a:endParaRPr lang="en-US" dirty="0">
              <a:solidFill>
                <a:schemeClr val="bg1"/>
              </a:solidFill>
            </a:endParaRPr>
          </a:p>
          <a:p>
            <a:r>
              <a:rPr lang="en-US" dirty="0">
                <a:solidFill>
                  <a:schemeClr val="bg1"/>
                </a:solidFill>
              </a:rPr>
              <a:t>President N. Eldon Tanner April 1970 Conf. Report</a:t>
            </a:r>
          </a:p>
          <a:p>
            <a:endParaRPr lang="en-US" dirty="0">
              <a:solidFill>
                <a:schemeClr val="bg1"/>
              </a:solidFill>
            </a:endParaRPr>
          </a:p>
          <a:p>
            <a:r>
              <a:rPr lang="en-US" dirty="0">
                <a:solidFill>
                  <a:schemeClr val="bg1"/>
                </a:solidFill>
              </a:rPr>
              <a:t>L.G. </a:t>
            </a:r>
            <a:r>
              <a:rPr lang="en-US" dirty="0" err="1">
                <a:solidFill>
                  <a:schemeClr val="bg1"/>
                </a:solidFill>
              </a:rPr>
              <a:t>Otten</a:t>
            </a:r>
            <a:r>
              <a:rPr lang="en-US" dirty="0">
                <a:solidFill>
                  <a:schemeClr val="bg1"/>
                </a:solidFill>
              </a:rPr>
              <a:t> and C.M. Caldwell </a:t>
            </a:r>
            <a:r>
              <a:rPr lang="en-US" i="1" dirty="0">
                <a:solidFill>
                  <a:schemeClr val="bg1"/>
                </a:solidFill>
              </a:rPr>
              <a:t>Sacred Truths of the Doctrine and Covenants </a:t>
            </a:r>
            <a:r>
              <a:rPr lang="en-US" dirty="0">
                <a:solidFill>
                  <a:schemeClr val="bg1"/>
                </a:solidFill>
              </a:rPr>
              <a:t>pg. 166</a:t>
            </a:r>
          </a:p>
          <a:p>
            <a:endParaRPr lang="en-US" dirty="0">
              <a:solidFill>
                <a:schemeClr val="bg1"/>
              </a:solidFill>
            </a:endParaRPr>
          </a:p>
          <a:p>
            <a:r>
              <a:rPr lang="en-US" dirty="0">
                <a:solidFill>
                  <a:schemeClr val="bg1"/>
                </a:solidFill>
              </a:rPr>
              <a:t>President Joseph F. Smith </a:t>
            </a:r>
            <a:r>
              <a:rPr lang="en-US" i="1" dirty="0">
                <a:solidFill>
                  <a:schemeClr val="bg1"/>
                </a:solidFill>
              </a:rPr>
              <a:t>The Gospel a Shield from Terror</a:t>
            </a:r>
            <a:r>
              <a:rPr lang="en-US" dirty="0">
                <a:solidFill>
                  <a:schemeClr val="bg1"/>
                </a:solidFill>
              </a:rPr>
              <a:t>, Improvement Era</a:t>
            </a:r>
            <a:r>
              <a:rPr lang="en-US" i="1" dirty="0">
                <a:solidFill>
                  <a:schemeClr val="bg1"/>
                </a:solidFill>
              </a:rPr>
              <a:t>,</a:t>
            </a:r>
            <a:r>
              <a:rPr lang="en-US" dirty="0">
                <a:solidFill>
                  <a:schemeClr val="bg1"/>
                </a:solidFill>
              </a:rPr>
              <a:t> July 1917, p. 827</a:t>
            </a:r>
          </a:p>
        </p:txBody>
      </p:sp>
      <p:grpSp>
        <p:nvGrpSpPr>
          <p:cNvPr id="6" name="Group 5"/>
          <p:cNvGrpSpPr/>
          <p:nvPr/>
        </p:nvGrpSpPr>
        <p:grpSpPr>
          <a:xfrm>
            <a:off x="6210677" y="501041"/>
            <a:ext cx="841475" cy="1090973"/>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2A481CD2-87CE-47E8-A350-73748AFCF7D8}"/>
              </a:ext>
            </a:extLst>
          </p:cNvPr>
          <p:cNvSpPr>
            <a:spLocks noGrp="1"/>
          </p:cNvSpPr>
          <p:nvPr/>
        </p:nvSpPr>
        <p:spPr>
          <a:xfrm>
            <a:off x="6706002" y="656529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chemeClr val="bg1"/>
                </a:solidFill>
              </a:rPr>
              <a:t>Presentation by ©http://fashionsbylynda.com/blog/</a:t>
            </a:r>
          </a:p>
        </p:txBody>
      </p:sp>
    </p:spTree>
    <p:extLst>
      <p:ext uri="{BB962C8B-B14F-4D97-AF65-F5344CB8AC3E}">
        <p14:creationId xmlns:p14="http://schemas.microsoft.com/office/powerpoint/2010/main" val="875344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87085"/>
            <a:ext cx="10537372" cy="7201972"/>
          </a:xfrm>
          <a:prstGeom prst="rect">
            <a:avLst/>
          </a:prstGeom>
          <a:noFill/>
        </p:spPr>
        <p:txBody>
          <a:bodyPr wrap="square" rtlCol="0">
            <a:spAutoFit/>
          </a:bodyPr>
          <a:lstStyle/>
          <a:p>
            <a:pPr fontAlgn="base"/>
            <a:r>
              <a:rPr lang="de-DE" sz="1400" b="1" dirty="0"/>
              <a:t> Elder Mark E. Petersen explained:</a:t>
            </a:r>
          </a:p>
          <a:p>
            <a:pPr fontAlgn="base"/>
            <a:r>
              <a:rPr lang="en-US" sz="1400" dirty="0"/>
              <a:t>“</a:t>
            </a:r>
            <a:r>
              <a:rPr lang="en-US" sz="1400" b="1" dirty="0"/>
              <a:t>When the Kirtland Temple was to be dedicated </a:t>
            </a:r>
            <a:r>
              <a:rPr lang="en-US" sz="1400" dirty="0"/>
              <a:t>and the Prophet Joseph sought direction from the Lord in accomplishing this important responsibility, the Lord gave to the Prophet the dedicatory prayer for the occasion. It was revelation—the word of the Lord—and not of man. Yet in it, the Lord directed the prophet to pray: "… may those principles, which were so honorably and nobly defended, namely, the Constitution of our land, by our fathers, be established forever.’ (D&amp;C 109:54.) This is significant!</a:t>
            </a:r>
          </a:p>
          <a:p>
            <a:pPr fontAlgn="base"/>
            <a:r>
              <a:rPr lang="en-US" sz="1400" dirty="0"/>
              <a:t>“Let us recall again the words of the Lord to the </a:t>
            </a:r>
            <a:r>
              <a:rPr lang="en-US" sz="1400" dirty="0" err="1"/>
              <a:t>Nephites</a:t>
            </a:r>
            <a:r>
              <a:rPr lang="en-US" sz="1400" dirty="0"/>
              <a:t>. Said he, in speaking of this mighty nation of the Gentiles that he said would be established on this land in latter days: ‘For it is wisdom in the Father that they should be established in this land, </a:t>
            </a:r>
            <a:r>
              <a:rPr lang="en-US" sz="1400" i="1" dirty="0"/>
              <a:t>and be set up as a free people by the power of the Father</a:t>
            </a:r>
            <a:r>
              <a:rPr lang="en-US" sz="1400" dirty="0"/>
              <a:t>. …’ (3 Nephi 21:4. Italics added.)</a:t>
            </a:r>
          </a:p>
          <a:p>
            <a:pPr fontAlgn="base"/>
            <a:r>
              <a:rPr lang="en-US" sz="1400" dirty="0"/>
              <a:t>“Without the Constitution there would be no government such as the Lord had in mind. The Lord gave us that government by </a:t>
            </a:r>
            <a:r>
              <a:rPr lang="en-US" sz="1400" i="1" dirty="0"/>
              <a:t>providing the Constitution</a:t>
            </a:r>
            <a:r>
              <a:rPr lang="en-US" sz="1400" dirty="0"/>
              <a:t> written by the hands of wise men </a:t>
            </a:r>
            <a:r>
              <a:rPr lang="en-US" sz="1400" i="1" dirty="0"/>
              <a:t>whom he raised up for this very purpose</a:t>
            </a:r>
            <a:r>
              <a:rPr lang="en-US" sz="1400" dirty="0"/>
              <a:t>. It was an act of God. It was another step in establishing the free conditions under which the gospel could be restored and then taken by the believing Gentiles to all other nations.</a:t>
            </a:r>
          </a:p>
          <a:p>
            <a:pPr fontAlgn="base"/>
            <a:r>
              <a:rPr lang="en-US" sz="1400" dirty="0"/>
              <a:t>“As the Lord indicated so plainly through Nephi and likewise in his own declaration to the </a:t>
            </a:r>
            <a:r>
              <a:rPr lang="en-US" sz="1400" dirty="0" err="1"/>
              <a:t>Nephites</a:t>
            </a:r>
            <a:r>
              <a:rPr lang="en-US" sz="1400" dirty="0"/>
              <a:t> after his resurrection as quoted above, it was a giant step in the divine plan to fulfill the promise made to Abraham, that God would recover his scattered seed by the preaching of the gospel. (See 1 Nephi 22:7–11; 3 Nephi 21:4.) His sheep would know his voice.</a:t>
            </a:r>
          </a:p>
          <a:p>
            <a:pPr fontAlgn="base"/>
            <a:r>
              <a:rPr lang="en-US" sz="1400" dirty="0"/>
              <a:t>“This, then, is why there is a United States.</a:t>
            </a:r>
          </a:p>
          <a:p>
            <a:pPr fontAlgn="base"/>
            <a:r>
              <a:rPr lang="en-US" sz="1400" b="0" i="0" dirty="0">
                <a:solidFill>
                  <a:srgbClr val="2F393A"/>
                </a:solidFill>
                <a:effectLst/>
                <a:latin typeface="Abadi" panose="020B0604020104020204" pitchFamily="34" charset="0"/>
              </a:rPr>
              <a:t>“The Prophet Joseph Smith said that ‘the Constitution of the United States is a glorious standard; </a:t>
            </a:r>
            <a:r>
              <a:rPr lang="en-US" sz="1400" b="0" i="1" dirty="0">
                <a:solidFill>
                  <a:srgbClr val="2F393A"/>
                </a:solidFill>
                <a:effectLst/>
                <a:latin typeface="Abadi" panose="020B0604020104020204" pitchFamily="34" charset="0"/>
              </a:rPr>
              <a:t>it is founded in the wisdom of God. It is a heavenly banner</a:t>
            </a:r>
            <a:r>
              <a:rPr lang="en-US" sz="1400" b="0" i="0" dirty="0">
                <a:solidFill>
                  <a:srgbClr val="2F393A"/>
                </a:solidFill>
                <a:effectLst/>
                <a:latin typeface="Abadi" panose="020B0604020104020204" pitchFamily="34" charset="0"/>
              </a:rPr>
              <a:t>. …’ (</a:t>
            </a:r>
            <a:r>
              <a:rPr lang="en-US" sz="1400" b="0" i="1" dirty="0">
                <a:solidFill>
                  <a:srgbClr val="2F393A"/>
                </a:solidFill>
                <a:effectLst/>
                <a:latin typeface="Abadi" panose="020B0604020104020204" pitchFamily="34" charset="0"/>
              </a:rPr>
              <a:t>Teachings of the Prophet Joseph Smith,</a:t>
            </a:r>
            <a:r>
              <a:rPr lang="en-US" sz="1400" b="0" i="0" dirty="0">
                <a:solidFill>
                  <a:srgbClr val="2F393A"/>
                </a:solidFill>
                <a:effectLst/>
                <a:latin typeface="Abadi" panose="020B0604020104020204" pitchFamily="34" charset="0"/>
              </a:rPr>
              <a:t> p. 147. Italics added.)</a:t>
            </a:r>
          </a:p>
          <a:p>
            <a:pPr fontAlgn="base"/>
            <a:r>
              <a:rPr lang="en-US" sz="1400" b="0" i="0" dirty="0">
                <a:solidFill>
                  <a:srgbClr val="2F393A"/>
                </a:solidFill>
                <a:effectLst/>
                <a:latin typeface="Abadi" panose="020B0604020104020204" pitchFamily="34" charset="0"/>
              </a:rPr>
              <a:t>“He also said, ‘I am the greatest advocate of the Constitution of the United States there is on earth.’ (Ibid., p. 326.)</a:t>
            </a:r>
          </a:p>
          <a:p>
            <a:pPr fontAlgn="base"/>
            <a:r>
              <a:rPr lang="en-US" sz="1400" b="0" i="0" dirty="0">
                <a:solidFill>
                  <a:srgbClr val="2F393A"/>
                </a:solidFill>
                <a:effectLst/>
                <a:latin typeface="Abadi" panose="020B0604020104020204" pitchFamily="34" charset="0"/>
              </a:rPr>
              <a:t>“The Constitution provided freedom of religion, speech, press, and assembly. Therefore, under the Constitution the Lord could restore the gospel and reestablish his church. The preparation of the Constitution was the work of his own hand. The restoration of the gospel was likewise his work. Both were part of a greater whole. Both fit into his pattern for the latter days.</a:t>
            </a:r>
          </a:p>
          <a:p>
            <a:pPr fontAlgn="base"/>
            <a:r>
              <a:rPr lang="en-US" sz="1400" b="0" i="0" dirty="0">
                <a:solidFill>
                  <a:srgbClr val="2F393A"/>
                </a:solidFill>
                <a:effectLst/>
                <a:latin typeface="Abadi" panose="020B0604020104020204" pitchFamily="34" charset="0"/>
              </a:rPr>
              <a:t>“There would be no state church in America to interfere. All men in this land now were given the right to worship God according to the dictates of their own conscience, and that included Joseph Smith and his followers. It is true they were persecuted, as the people of God always have been, but the law—the Constitution—provided the very thing the Lord had in mind: freedom to reestablish his work in these last days, for he had so arranged it. …</a:t>
            </a:r>
          </a:p>
          <a:p>
            <a:pPr fontAlgn="base"/>
            <a:r>
              <a:rPr lang="en-US" sz="1400" b="0" i="0" dirty="0">
                <a:solidFill>
                  <a:srgbClr val="2F393A"/>
                </a:solidFill>
                <a:effectLst/>
                <a:latin typeface="Abadi" panose="020B0604020104020204" pitchFamily="34" charset="0"/>
              </a:rPr>
              <a:t>“For years the Church has held that the Constitution is an inspired document. But how many know </a:t>
            </a:r>
            <a:r>
              <a:rPr lang="en-US" sz="1400" b="0" i="1" dirty="0">
                <a:solidFill>
                  <a:srgbClr val="2F393A"/>
                </a:solidFill>
                <a:effectLst/>
                <a:latin typeface="Abadi" panose="020B0604020104020204" pitchFamily="34" charset="0"/>
              </a:rPr>
              <a:t>why</a:t>
            </a:r>
            <a:r>
              <a:rPr lang="en-US" sz="1400" b="0" i="0" dirty="0">
                <a:solidFill>
                  <a:srgbClr val="2F393A"/>
                </a:solidFill>
                <a:effectLst/>
                <a:latin typeface="Abadi" panose="020B0604020104020204" pitchFamily="34" charset="0"/>
              </a:rPr>
              <a:t> it was inspired and </a:t>
            </a:r>
            <a:r>
              <a:rPr lang="en-US" sz="1400" b="0" i="1" dirty="0">
                <a:solidFill>
                  <a:srgbClr val="2F393A"/>
                </a:solidFill>
                <a:effectLst/>
                <a:latin typeface="Abadi" panose="020B0604020104020204" pitchFamily="34" charset="0"/>
              </a:rPr>
              <a:t>what</a:t>
            </a:r>
            <a:r>
              <a:rPr lang="en-US" sz="1400" b="0" i="0" dirty="0">
                <a:solidFill>
                  <a:srgbClr val="2F393A"/>
                </a:solidFill>
                <a:effectLst/>
                <a:latin typeface="Abadi" panose="020B0604020104020204" pitchFamily="34" charset="0"/>
              </a:rPr>
              <a:t> the Almighty had in mind in giving such inspiration?</a:t>
            </a:r>
          </a:p>
          <a:p>
            <a:pPr fontAlgn="base"/>
            <a:r>
              <a:rPr lang="en-US" sz="1400" b="0" i="0" dirty="0">
                <a:solidFill>
                  <a:srgbClr val="2F393A"/>
                </a:solidFill>
                <a:effectLst/>
                <a:latin typeface="Abadi" panose="020B0604020104020204" pitchFamily="34" charset="0"/>
              </a:rPr>
              <a:t>“May we never forget the underlying reasons for it all: to provide a proper place for the restoration of the gospel and to allow for the worldwide preaching of that sacred word.</a:t>
            </a:r>
          </a:p>
          <a:p>
            <a:pPr fontAlgn="base"/>
            <a:r>
              <a:rPr lang="en-US" sz="1400" b="0" i="0" dirty="0">
                <a:solidFill>
                  <a:srgbClr val="2F393A"/>
                </a:solidFill>
                <a:effectLst/>
                <a:latin typeface="Abadi" panose="020B0604020104020204" pitchFamily="34" charset="0"/>
              </a:rPr>
              <a:t>“Let us always remember that its formation was one of the vital steps preparatory to the second coming of the Savior.” (</a:t>
            </a:r>
            <a:r>
              <a:rPr lang="en-US" sz="1400" b="0" i="1" dirty="0">
                <a:solidFill>
                  <a:srgbClr val="2F393A"/>
                </a:solidFill>
                <a:effectLst/>
                <a:latin typeface="Abadi" panose="020B0604020104020204" pitchFamily="34" charset="0"/>
              </a:rPr>
              <a:t>Great Prologue,</a:t>
            </a:r>
            <a:r>
              <a:rPr lang="en-US" sz="1400" b="0" i="0" dirty="0">
                <a:solidFill>
                  <a:srgbClr val="2F393A"/>
                </a:solidFill>
                <a:effectLst/>
                <a:latin typeface="Abadi" panose="020B0604020104020204" pitchFamily="34" charset="0"/>
              </a:rPr>
              <a:t> pp. 74–75, 78.)</a:t>
            </a:r>
          </a:p>
          <a:p>
            <a:pPr fontAlgn="base"/>
            <a:endParaRPr lang="en-US" sz="1400" dirty="0"/>
          </a:p>
          <a:p>
            <a:endParaRPr lang="en-US" sz="1400" dirty="0"/>
          </a:p>
        </p:txBody>
      </p:sp>
    </p:spTree>
    <p:extLst>
      <p:ext uri="{BB962C8B-B14F-4D97-AF65-F5344CB8AC3E}">
        <p14:creationId xmlns:p14="http://schemas.microsoft.com/office/powerpoint/2010/main" val="3994155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9709" y="1305341"/>
            <a:ext cx="3675709" cy="2031325"/>
          </a:xfrm>
          <a:prstGeom prst="rect">
            <a:avLst/>
          </a:prstGeom>
          <a:noFill/>
        </p:spPr>
        <p:txBody>
          <a:bodyPr wrap="square" rtlCol="0">
            <a:spAutoFit/>
          </a:bodyPr>
          <a:lstStyle/>
          <a:p>
            <a:r>
              <a:rPr lang="en-US" dirty="0">
                <a:solidFill>
                  <a:schemeClr val="bg1"/>
                </a:solidFill>
              </a:rPr>
              <a:t>On Saturday, July 20, 1833, between 400 and 500 angry Missouri citizens met at the courthouse in Independence, Missouri. They chose a committee to draft a document outlining their demands of the Mormons. </a:t>
            </a:r>
          </a:p>
        </p:txBody>
      </p:sp>
      <p:sp>
        <p:nvSpPr>
          <p:cNvPr id="7" name="TextBox 6"/>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Background</a:t>
            </a:r>
          </a:p>
        </p:txBody>
      </p:sp>
      <p:sp>
        <p:nvSpPr>
          <p:cNvPr id="2" name="Rectangle 1"/>
          <p:cNvSpPr/>
          <p:nvPr/>
        </p:nvSpPr>
        <p:spPr>
          <a:xfrm>
            <a:off x="7749766" y="1166841"/>
            <a:ext cx="4101219" cy="2308324"/>
          </a:xfrm>
          <a:prstGeom prst="rect">
            <a:avLst/>
          </a:prstGeom>
        </p:spPr>
        <p:txBody>
          <a:bodyPr wrap="square">
            <a:spAutoFit/>
          </a:bodyPr>
          <a:lstStyle/>
          <a:p>
            <a:r>
              <a:rPr lang="en-US" dirty="0">
                <a:solidFill>
                  <a:schemeClr val="bg1"/>
                </a:solidFill>
              </a:rPr>
              <a:t>They demanded that no more Latter-day Saints be allowed to move to Jackson County and said that those already living there must pledge to leave as soon as possible.</a:t>
            </a:r>
          </a:p>
          <a:p>
            <a:endParaRPr lang="en-US" dirty="0">
              <a:solidFill>
                <a:schemeClr val="bg1"/>
              </a:solidFill>
            </a:endParaRPr>
          </a:p>
          <a:p>
            <a:r>
              <a:rPr lang="en-US" dirty="0">
                <a:solidFill>
                  <a:schemeClr val="bg1"/>
                </a:solidFill>
              </a:rPr>
              <a:t> In addition, they demanded that the Church newspaper stop publication. </a:t>
            </a:r>
          </a:p>
        </p:txBody>
      </p:sp>
      <p:sp>
        <p:nvSpPr>
          <p:cNvPr id="3" name="Rectangle 2"/>
          <p:cNvSpPr/>
          <p:nvPr/>
        </p:nvSpPr>
        <p:spPr>
          <a:xfrm>
            <a:off x="418506" y="4275346"/>
            <a:ext cx="3179276" cy="2031325"/>
          </a:xfrm>
          <a:prstGeom prst="rect">
            <a:avLst/>
          </a:prstGeom>
        </p:spPr>
        <p:txBody>
          <a:bodyPr wrap="square">
            <a:spAutoFit/>
          </a:bodyPr>
          <a:lstStyle/>
          <a:p>
            <a:r>
              <a:rPr lang="en-US" dirty="0">
                <a:solidFill>
                  <a:schemeClr val="bg1"/>
                </a:solidFill>
              </a:rPr>
              <a:t>When these demands were presented to the Church leaders in Missouri, the Church leaders were startled and asked for three months to consider the proposition and to consult with Church leaders in Ohio. </a:t>
            </a:r>
          </a:p>
        </p:txBody>
      </p:sp>
      <p:sp>
        <p:nvSpPr>
          <p:cNvPr id="6" name="Rectangle 5"/>
          <p:cNvSpPr/>
          <p:nvPr/>
        </p:nvSpPr>
        <p:spPr>
          <a:xfrm>
            <a:off x="7739043" y="4438704"/>
            <a:ext cx="4390932" cy="1754326"/>
          </a:xfrm>
          <a:prstGeom prst="rect">
            <a:avLst/>
          </a:prstGeom>
        </p:spPr>
        <p:txBody>
          <a:bodyPr wrap="square">
            <a:spAutoFit/>
          </a:bodyPr>
          <a:lstStyle/>
          <a:p>
            <a:r>
              <a:rPr lang="en-US" dirty="0">
                <a:solidFill>
                  <a:schemeClr val="bg1"/>
                </a:solidFill>
              </a:rPr>
              <a:t>The group of Missouri citizens presenting the demands denied the Church leaders’ request. </a:t>
            </a:r>
          </a:p>
          <a:p>
            <a:endParaRPr lang="en-US" dirty="0">
              <a:solidFill>
                <a:schemeClr val="bg1"/>
              </a:solidFill>
            </a:endParaRPr>
          </a:p>
          <a:p>
            <a:r>
              <a:rPr lang="en-US" dirty="0">
                <a:solidFill>
                  <a:schemeClr val="bg1"/>
                </a:solidFill>
              </a:rPr>
              <a:t>The Saints then asked for 10 days, but they were allowed only 15 minutes to respond. </a:t>
            </a:r>
          </a:p>
        </p:txBody>
      </p:sp>
      <p:sp>
        <p:nvSpPr>
          <p:cNvPr id="8" name="Rectangle 7"/>
          <p:cNvSpPr/>
          <p:nvPr/>
        </p:nvSpPr>
        <p:spPr>
          <a:xfrm>
            <a:off x="0" y="6488668"/>
            <a:ext cx="2229778" cy="276999"/>
          </a:xfrm>
          <a:prstGeom prst="rect">
            <a:avLst/>
          </a:prstGeom>
        </p:spPr>
        <p:txBody>
          <a:bodyPr wrap="none">
            <a:spAutoFit/>
          </a:bodyPr>
          <a:lstStyle/>
          <a:p>
            <a:r>
              <a:rPr lang="en-US" sz="1200" i="1" dirty="0" err="1">
                <a:solidFill>
                  <a:schemeClr val="bg1"/>
                </a:solidFill>
              </a:rPr>
              <a:t>Fulness</a:t>
            </a:r>
            <a:r>
              <a:rPr lang="en-US" sz="1200" i="1" dirty="0">
                <a:solidFill>
                  <a:schemeClr val="bg1"/>
                </a:solidFill>
              </a:rPr>
              <a:t> of Times Student Manual</a:t>
            </a:r>
            <a:endParaRPr lang="en-US" sz="1200" dirty="0">
              <a:solidFill>
                <a:schemeClr val="bg1"/>
              </a:solidFill>
            </a:endParaRPr>
          </a:p>
        </p:txBody>
      </p:sp>
      <p:pic>
        <p:nvPicPr>
          <p:cNvPr id="14" name="Picture 13">
            <a:extLst>
              <a:ext uri="{FF2B5EF4-FFF2-40B4-BE49-F238E27FC236}">
                <a16:creationId xmlns:a16="http://schemas.microsoft.com/office/drawing/2014/main" id="{802DA500-5B57-4F1C-A891-7EE928D998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2050" y="1166841"/>
            <a:ext cx="2247900" cy="2997200"/>
          </a:xfrm>
          <a:prstGeom prst="rect">
            <a:avLst/>
          </a:prstGeom>
        </p:spPr>
      </p:pic>
      <p:pic>
        <p:nvPicPr>
          <p:cNvPr id="16" name="Picture 15">
            <a:extLst>
              <a:ext uri="{FF2B5EF4-FFF2-40B4-BE49-F238E27FC236}">
                <a16:creationId xmlns:a16="http://schemas.microsoft.com/office/drawing/2014/main" id="{A5645E80-1A00-4FCD-AB13-4F121216C9E0}"/>
              </a:ext>
            </a:extLst>
          </p:cNvPr>
          <p:cNvPicPr>
            <a:picLocks noChangeAspect="1"/>
          </p:cNvPicPr>
          <p:nvPr/>
        </p:nvPicPr>
        <p:blipFill rotWithShape="1">
          <a:blip r:embed="rId3">
            <a:extLst>
              <a:ext uri="{28A0092B-C50C-407E-A947-70E740481C1C}">
                <a14:useLocalDpi xmlns:a14="http://schemas.microsoft.com/office/drawing/2010/main" val="0"/>
              </a:ext>
            </a:extLst>
          </a:blip>
          <a:srcRect l="26684" t="4898"/>
          <a:stretch/>
        </p:blipFill>
        <p:spPr>
          <a:xfrm>
            <a:off x="4380904" y="4350870"/>
            <a:ext cx="3296114" cy="2137798"/>
          </a:xfrm>
          <a:prstGeom prst="rect">
            <a:avLst/>
          </a:prstGeom>
        </p:spPr>
      </p:pic>
    </p:spTree>
    <p:extLst>
      <p:ext uri="{BB962C8B-B14F-4D97-AF65-F5344CB8AC3E}">
        <p14:creationId xmlns:p14="http://schemas.microsoft.com/office/powerpoint/2010/main" val="335143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199" y="185057"/>
            <a:ext cx="4528457" cy="2123658"/>
          </a:xfrm>
          <a:prstGeom prst="rect">
            <a:avLst/>
          </a:prstGeom>
          <a:noFill/>
        </p:spPr>
        <p:txBody>
          <a:bodyPr wrap="square" rtlCol="0">
            <a:spAutoFit/>
          </a:bodyPr>
          <a:lstStyle/>
          <a:p>
            <a:r>
              <a:rPr lang="en-US" sz="1200" b="1" dirty="0"/>
              <a:t>Elder Marion G. Romney</a:t>
            </a:r>
          </a:p>
          <a:p>
            <a:r>
              <a:rPr lang="en-US" sz="1200" dirty="0"/>
              <a:t>“We who hold the Priesthood must beware concerning ourselves, that we do not fall into the traps he (Satan) lays to rob us of our freedom. We must be careful that we are not led to accept or support in any way any organization, cause, or measure which, in its remotest effect, would jeopardize free agency, whether it be in politics, government, religion, employment, education, or any other field. It is not enough for us to be sincere in what we support. We must be right?” (CR October 1960 p. 75)</a:t>
            </a:r>
          </a:p>
          <a:p>
            <a:endParaRPr lang="en-US" sz="1200" dirty="0"/>
          </a:p>
          <a:p>
            <a:endParaRPr lang="en-US" sz="1200" dirty="0"/>
          </a:p>
        </p:txBody>
      </p:sp>
    </p:spTree>
    <p:extLst>
      <p:ext uri="{BB962C8B-B14F-4D97-AF65-F5344CB8AC3E}">
        <p14:creationId xmlns:p14="http://schemas.microsoft.com/office/powerpoint/2010/main" val="1737667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19465" y="332651"/>
            <a:ext cx="3675709" cy="1477328"/>
          </a:xfrm>
          <a:prstGeom prst="rect">
            <a:avLst/>
          </a:prstGeom>
          <a:noFill/>
        </p:spPr>
        <p:txBody>
          <a:bodyPr wrap="square" rtlCol="0">
            <a:spAutoFit/>
          </a:bodyPr>
          <a:lstStyle/>
          <a:p>
            <a:r>
              <a:rPr lang="en-US" dirty="0">
                <a:solidFill>
                  <a:schemeClr val="bg1"/>
                </a:solidFill>
              </a:rPr>
              <a:t>The Missourians at the meeting in the Independence courthouse quickly turned into a mob and decided to destroy the printing office and the press. </a:t>
            </a:r>
          </a:p>
        </p:txBody>
      </p:sp>
      <p:sp>
        <p:nvSpPr>
          <p:cNvPr id="2" name="Rectangle 1"/>
          <p:cNvSpPr/>
          <p:nvPr/>
        </p:nvSpPr>
        <p:spPr>
          <a:xfrm>
            <a:off x="7648508" y="780099"/>
            <a:ext cx="4101219" cy="1754326"/>
          </a:xfrm>
          <a:prstGeom prst="rect">
            <a:avLst/>
          </a:prstGeom>
        </p:spPr>
        <p:txBody>
          <a:bodyPr wrap="square">
            <a:spAutoFit/>
          </a:bodyPr>
          <a:lstStyle/>
          <a:p>
            <a:r>
              <a:rPr lang="en-US" dirty="0">
                <a:solidFill>
                  <a:schemeClr val="bg1"/>
                </a:solidFill>
              </a:rPr>
              <a:t>They broke into the printing office, threw the furniture into the street and garden, broke the press, scattered the type, and destroyed nearly all the printed work, including most of the unbound sheets of the Book of Commandments. </a:t>
            </a:r>
          </a:p>
        </p:txBody>
      </p:sp>
      <p:sp>
        <p:nvSpPr>
          <p:cNvPr id="3" name="Rectangle 2"/>
          <p:cNvSpPr/>
          <p:nvPr/>
        </p:nvSpPr>
        <p:spPr>
          <a:xfrm>
            <a:off x="690245" y="3812986"/>
            <a:ext cx="3675709" cy="1754326"/>
          </a:xfrm>
          <a:prstGeom prst="rect">
            <a:avLst/>
          </a:prstGeom>
        </p:spPr>
        <p:txBody>
          <a:bodyPr wrap="square">
            <a:spAutoFit/>
          </a:bodyPr>
          <a:lstStyle/>
          <a:p>
            <a:r>
              <a:rPr lang="en-US" dirty="0">
                <a:solidFill>
                  <a:schemeClr val="bg1"/>
                </a:solidFill>
              </a:rPr>
              <a:t>The mob next went to destroy the Gilbert and Whitney Store. However, Sidney Gilbert met the mob before they could carry out their plan and promised that he would pack the goods and leave in three days. </a:t>
            </a:r>
          </a:p>
        </p:txBody>
      </p:sp>
      <p:sp>
        <p:nvSpPr>
          <p:cNvPr id="10" name="Rectangle 9"/>
          <p:cNvSpPr/>
          <p:nvPr/>
        </p:nvSpPr>
        <p:spPr>
          <a:xfrm>
            <a:off x="0" y="6488668"/>
            <a:ext cx="2229778" cy="276999"/>
          </a:xfrm>
          <a:prstGeom prst="rect">
            <a:avLst/>
          </a:prstGeom>
        </p:spPr>
        <p:txBody>
          <a:bodyPr wrap="none">
            <a:spAutoFit/>
          </a:bodyPr>
          <a:lstStyle/>
          <a:p>
            <a:r>
              <a:rPr lang="en-US" sz="1200" i="1" dirty="0" err="1">
                <a:solidFill>
                  <a:schemeClr val="bg1"/>
                </a:solidFill>
              </a:rPr>
              <a:t>Fulness</a:t>
            </a:r>
            <a:r>
              <a:rPr lang="en-US" sz="1200" i="1" dirty="0">
                <a:solidFill>
                  <a:schemeClr val="bg1"/>
                </a:solidFill>
              </a:rPr>
              <a:t> of Times Student Manual</a:t>
            </a:r>
            <a:endParaRPr lang="en-US" sz="1200" dirty="0">
              <a:solidFill>
                <a:schemeClr val="bg1"/>
              </a:solidFill>
            </a:endParaRPr>
          </a:p>
        </p:txBody>
      </p:sp>
      <p:pic>
        <p:nvPicPr>
          <p:cNvPr id="7" name="Picture 6">
            <a:extLst>
              <a:ext uri="{FF2B5EF4-FFF2-40B4-BE49-F238E27FC236}">
                <a16:creationId xmlns:a16="http://schemas.microsoft.com/office/drawing/2014/main" id="{75209CE9-3038-43D2-9ACE-9B3762A7A4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6404" y="1809979"/>
            <a:ext cx="1847850" cy="1847850"/>
          </a:xfrm>
          <a:prstGeom prst="rect">
            <a:avLst/>
          </a:prstGeom>
        </p:spPr>
      </p:pic>
      <p:pic>
        <p:nvPicPr>
          <p:cNvPr id="9" name="Picture 8">
            <a:extLst>
              <a:ext uri="{FF2B5EF4-FFF2-40B4-BE49-F238E27FC236}">
                <a16:creationId xmlns:a16="http://schemas.microsoft.com/office/drawing/2014/main" id="{5C4A484D-AC2D-4D01-8824-6CDCAC683E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9749" y="664083"/>
            <a:ext cx="2170176" cy="1840992"/>
          </a:xfrm>
          <a:prstGeom prst="rect">
            <a:avLst/>
          </a:prstGeom>
        </p:spPr>
      </p:pic>
      <p:pic>
        <p:nvPicPr>
          <p:cNvPr id="12" name="Picture 11">
            <a:extLst>
              <a:ext uri="{FF2B5EF4-FFF2-40B4-BE49-F238E27FC236}">
                <a16:creationId xmlns:a16="http://schemas.microsoft.com/office/drawing/2014/main" id="{81B25F05-0810-4A16-AD51-FF9A1420FA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9168" y="3429000"/>
            <a:ext cx="4940300" cy="3111500"/>
          </a:xfrm>
          <a:prstGeom prst="rect">
            <a:avLst/>
          </a:prstGeom>
        </p:spPr>
      </p:pic>
    </p:spTree>
    <p:extLst>
      <p:ext uri="{BB962C8B-B14F-4D97-AF65-F5344CB8AC3E}">
        <p14:creationId xmlns:p14="http://schemas.microsoft.com/office/powerpoint/2010/main" val="131601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19465" y="332651"/>
            <a:ext cx="5248828" cy="1477328"/>
          </a:xfrm>
          <a:prstGeom prst="rect">
            <a:avLst/>
          </a:prstGeom>
          <a:noFill/>
        </p:spPr>
        <p:txBody>
          <a:bodyPr wrap="square" rtlCol="0">
            <a:spAutoFit/>
          </a:bodyPr>
          <a:lstStyle/>
          <a:p>
            <a:r>
              <a:rPr lang="en-US" dirty="0">
                <a:solidFill>
                  <a:schemeClr val="bg1"/>
                </a:solidFill>
              </a:rPr>
              <a:t>Three days later, on July 23, a mob appeared again in Jackson County, Missouri, this time armed with rifles, pistols, whips, and clubs. They set fire to haystacks and grain fields and destroyed several homes, barns, and businesses. </a:t>
            </a:r>
          </a:p>
        </p:txBody>
      </p:sp>
      <p:sp>
        <p:nvSpPr>
          <p:cNvPr id="2" name="Rectangle 1"/>
          <p:cNvSpPr/>
          <p:nvPr/>
        </p:nvSpPr>
        <p:spPr>
          <a:xfrm>
            <a:off x="7853992" y="236954"/>
            <a:ext cx="4101219" cy="2585323"/>
          </a:xfrm>
          <a:prstGeom prst="rect">
            <a:avLst/>
          </a:prstGeom>
        </p:spPr>
        <p:txBody>
          <a:bodyPr wrap="square">
            <a:spAutoFit/>
          </a:bodyPr>
          <a:lstStyle/>
          <a:p>
            <a:r>
              <a:rPr lang="en-US" dirty="0">
                <a:solidFill>
                  <a:schemeClr val="bg1"/>
                </a:solidFill>
              </a:rPr>
              <a:t>They eventually confronted six Church leaders who, seeing that the property and lives of the Saints were in jeopardy, offered their lives as a ransom. </a:t>
            </a:r>
          </a:p>
          <a:p>
            <a:endParaRPr lang="en-US" dirty="0">
              <a:solidFill>
                <a:schemeClr val="bg1"/>
              </a:solidFill>
            </a:endParaRPr>
          </a:p>
          <a:p>
            <a:r>
              <a:rPr lang="en-US" dirty="0">
                <a:solidFill>
                  <a:schemeClr val="bg1"/>
                </a:solidFill>
              </a:rPr>
              <a:t>Rejecting this offer, the mob leaders threatened that every man, woman, and child would be whipped unless they consented to leave the county. </a:t>
            </a:r>
          </a:p>
        </p:txBody>
      </p:sp>
      <p:sp>
        <p:nvSpPr>
          <p:cNvPr id="3" name="Rectangle 2"/>
          <p:cNvSpPr/>
          <p:nvPr/>
        </p:nvSpPr>
        <p:spPr>
          <a:xfrm>
            <a:off x="509177" y="3925647"/>
            <a:ext cx="3675709" cy="2308324"/>
          </a:xfrm>
          <a:prstGeom prst="rect">
            <a:avLst/>
          </a:prstGeom>
        </p:spPr>
        <p:txBody>
          <a:bodyPr wrap="square">
            <a:spAutoFit/>
          </a:bodyPr>
          <a:lstStyle/>
          <a:p>
            <a:r>
              <a:rPr lang="en-US" dirty="0">
                <a:solidFill>
                  <a:schemeClr val="bg1"/>
                </a:solidFill>
              </a:rPr>
              <a:t>Under pressure, the brethren signed an agreement to leave Jackson County.</a:t>
            </a:r>
          </a:p>
          <a:p>
            <a:endParaRPr lang="en-US" dirty="0">
              <a:solidFill>
                <a:schemeClr val="bg1"/>
              </a:solidFill>
            </a:endParaRPr>
          </a:p>
          <a:p>
            <a:r>
              <a:rPr lang="en-US" dirty="0">
                <a:solidFill>
                  <a:schemeClr val="bg1"/>
                </a:solidFill>
              </a:rPr>
              <a:t>Half of the Church members and most of the leaders would leave by January 1, 1834, and the rest would leave by April 1, 1834. </a:t>
            </a:r>
          </a:p>
        </p:txBody>
      </p:sp>
      <p:sp>
        <p:nvSpPr>
          <p:cNvPr id="10" name="Rectangle 9"/>
          <p:cNvSpPr/>
          <p:nvPr/>
        </p:nvSpPr>
        <p:spPr>
          <a:xfrm>
            <a:off x="0" y="6488668"/>
            <a:ext cx="2229778" cy="276999"/>
          </a:xfrm>
          <a:prstGeom prst="rect">
            <a:avLst/>
          </a:prstGeom>
        </p:spPr>
        <p:txBody>
          <a:bodyPr wrap="none">
            <a:spAutoFit/>
          </a:bodyPr>
          <a:lstStyle/>
          <a:p>
            <a:r>
              <a:rPr lang="en-US" sz="1200" i="1" dirty="0" err="1">
                <a:solidFill>
                  <a:schemeClr val="bg1"/>
                </a:solidFill>
              </a:rPr>
              <a:t>Fulness</a:t>
            </a:r>
            <a:r>
              <a:rPr lang="en-US" sz="1200" i="1" dirty="0">
                <a:solidFill>
                  <a:schemeClr val="bg1"/>
                </a:solidFill>
              </a:rPr>
              <a:t> of Times Student Manual</a:t>
            </a:r>
            <a:endParaRPr lang="en-US" sz="1200" dirty="0">
              <a:solidFill>
                <a:schemeClr val="bg1"/>
              </a:solidFill>
            </a:endParaRPr>
          </a:p>
        </p:txBody>
      </p:sp>
      <p:sp>
        <p:nvSpPr>
          <p:cNvPr id="6" name="Rectangle 5"/>
          <p:cNvSpPr/>
          <p:nvPr/>
        </p:nvSpPr>
        <p:spPr>
          <a:xfrm>
            <a:off x="7818609" y="5424061"/>
            <a:ext cx="3657600" cy="1200329"/>
          </a:xfrm>
          <a:prstGeom prst="rect">
            <a:avLst/>
          </a:prstGeom>
        </p:spPr>
        <p:txBody>
          <a:bodyPr wrap="square">
            <a:spAutoFit/>
          </a:bodyPr>
          <a:lstStyle/>
          <a:p>
            <a:r>
              <a:rPr lang="en-US" dirty="0">
                <a:solidFill>
                  <a:schemeClr val="bg1"/>
                </a:solidFill>
              </a:rPr>
              <a:t>The mob allowed John </a:t>
            </a:r>
            <a:r>
              <a:rPr lang="en-US" dirty="0" err="1">
                <a:solidFill>
                  <a:schemeClr val="bg1"/>
                </a:solidFill>
              </a:rPr>
              <a:t>Corrill</a:t>
            </a:r>
            <a:r>
              <a:rPr lang="en-US" dirty="0">
                <a:solidFill>
                  <a:schemeClr val="bg1"/>
                </a:solidFill>
              </a:rPr>
              <a:t> and Sidney Gilbert to remain to sell the property of the Saints who had been driven out. </a:t>
            </a:r>
          </a:p>
        </p:txBody>
      </p:sp>
      <p:sp>
        <p:nvSpPr>
          <p:cNvPr id="7" name="Rectangle 6"/>
          <p:cNvSpPr/>
          <p:nvPr/>
        </p:nvSpPr>
        <p:spPr>
          <a:xfrm>
            <a:off x="5921828" y="519509"/>
            <a:ext cx="1896781" cy="1569660"/>
          </a:xfrm>
          <a:prstGeom prst="rect">
            <a:avLst/>
          </a:prstGeom>
          <a:solidFill>
            <a:schemeClr val="accent1">
              <a:lumMod val="75000"/>
            </a:schemeClr>
          </a:solidFill>
        </p:spPr>
        <p:txBody>
          <a:bodyPr wrap="square">
            <a:spAutoFit/>
          </a:bodyPr>
          <a:lstStyle/>
          <a:p>
            <a:r>
              <a:rPr lang="en-US" sz="1600" b="0" i="1" dirty="0">
                <a:solidFill>
                  <a:schemeClr val="bg1"/>
                </a:solidFill>
                <a:effectLst/>
                <a:latin typeface="Abadi" panose="020B0604020104020204" pitchFamily="34" charset="0"/>
              </a:rPr>
              <a:t>Edward Partridge, William Phelps, </a:t>
            </a:r>
          </a:p>
          <a:p>
            <a:r>
              <a:rPr lang="en-US" sz="1600" b="0" i="1" dirty="0">
                <a:solidFill>
                  <a:schemeClr val="bg1"/>
                </a:solidFill>
                <a:effectLst/>
                <a:latin typeface="Abadi" panose="020B0604020104020204" pitchFamily="34" charset="0"/>
              </a:rPr>
              <a:t>Isaac Morley, A. Sidney Gilbert, John Whitmer, and John </a:t>
            </a:r>
            <a:r>
              <a:rPr lang="en-US" sz="1600" b="0" i="1" dirty="0" err="1">
                <a:solidFill>
                  <a:schemeClr val="bg1"/>
                </a:solidFill>
                <a:effectLst/>
                <a:latin typeface="Abadi" panose="020B0604020104020204" pitchFamily="34" charset="0"/>
              </a:rPr>
              <a:t>Corrill</a:t>
            </a:r>
            <a:endParaRPr lang="en-US" sz="1600" i="1" dirty="0">
              <a:solidFill>
                <a:schemeClr val="bg1"/>
              </a:solidFill>
            </a:endParaRPr>
          </a:p>
        </p:txBody>
      </p:sp>
      <p:pic>
        <p:nvPicPr>
          <p:cNvPr id="9" name="Picture 8">
            <a:extLst>
              <a:ext uri="{FF2B5EF4-FFF2-40B4-BE49-F238E27FC236}">
                <a16:creationId xmlns:a16="http://schemas.microsoft.com/office/drawing/2014/main" id="{B0BDAF5F-2BD1-4D8F-920D-C08F782CAC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3744" y="1731664"/>
            <a:ext cx="3286125" cy="2181225"/>
          </a:xfrm>
          <a:prstGeom prst="rect">
            <a:avLst/>
          </a:prstGeom>
        </p:spPr>
      </p:pic>
      <p:pic>
        <p:nvPicPr>
          <p:cNvPr id="12" name="Picture 11">
            <a:extLst>
              <a:ext uri="{FF2B5EF4-FFF2-40B4-BE49-F238E27FC236}">
                <a16:creationId xmlns:a16="http://schemas.microsoft.com/office/drawing/2014/main" id="{6A95473E-F875-4F77-852E-9C7443CAFA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2406" y="2971438"/>
            <a:ext cx="2944368" cy="2206752"/>
          </a:xfrm>
          <a:prstGeom prst="rect">
            <a:avLst/>
          </a:prstGeom>
        </p:spPr>
      </p:pic>
      <p:grpSp>
        <p:nvGrpSpPr>
          <p:cNvPr id="13" name="Group 12">
            <a:extLst>
              <a:ext uri="{FF2B5EF4-FFF2-40B4-BE49-F238E27FC236}">
                <a16:creationId xmlns:a16="http://schemas.microsoft.com/office/drawing/2014/main" id="{F052CA53-E918-401A-99C0-47FC1D953258}"/>
              </a:ext>
            </a:extLst>
          </p:cNvPr>
          <p:cNvGrpSpPr/>
          <p:nvPr/>
        </p:nvGrpSpPr>
        <p:grpSpPr>
          <a:xfrm>
            <a:off x="5713143" y="4609578"/>
            <a:ext cx="1809263" cy="2066787"/>
            <a:chOff x="5713143" y="4609578"/>
            <a:chExt cx="1809263" cy="2066787"/>
          </a:xfrm>
        </p:grpSpPr>
        <p:grpSp>
          <p:nvGrpSpPr>
            <p:cNvPr id="15" name="Group 14">
              <a:extLst>
                <a:ext uri="{FF2B5EF4-FFF2-40B4-BE49-F238E27FC236}">
                  <a16:creationId xmlns:a16="http://schemas.microsoft.com/office/drawing/2014/main" id="{9E7321AC-5F00-4A30-9095-49C05C7634BD}"/>
                </a:ext>
              </a:extLst>
            </p:cNvPr>
            <p:cNvGrpSpPr/>
            <p:nvPr/>
          </p:nvGrpSpPr>
          <p:grpSpPr>
            <a:xfrm>
              <a:off x="6688807" y="4609578"/>
              <a:ext cx="833599" cy="2014812"/>
              <a:chOff x="914400" y="1165412"/>
              <a:chExt cx="1524000" cy="3757108"/>
            </a:xfrm>
          </p:grpSpPr>
          <p:sp>
            <p:nvSpPr>
              <p:cNvPr id="16" name="Rounded Rectangle 29">
                <a:extLst>
                  <a:ext uri="{FF2B5EF4-FFF2-40B4-BE49-F238E27FC236}">
                    <a16:creationId xmlns:a16="http://schemas.microsoft.com/office/drawing/2014/main" id="{8748FB26-A284-4AF5-A989-EBE0A0B5594A}"/>
                  </a:ext>
                </a:extLst>
              </p:cNvPr>
              <p:cNvSpPr/>
              <p:nvPr/>
            </p:nvSpPr>
            <p:spPr>
              <a:xfrm rot="21154251">
                <a:off x="1905000" y="1981200"/>
                <a:ext cx="228600" cy="609600"/>
              </a:xfrm>
              <a:prstGeom prst="round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30">
                <a:extLst>
                  <a:ext uri="{FF2B5EF4-FFF2-40B4-BE49-F238E27FC236}">
                    <a16:creationId xmlns:a16="http://schemas.microsoft.com/office/drawing/2014/main" id="{9761A0A5-FA64-4423-B9C0-0832B5381E93}"/>
                  </a:ext>
                </a:extLst>
              </p:cNvPr>
              <p:cNvSpPr/>
              <p:nvPr/>
            </p:nvSpPr>
            <p:spPr>
              <a:xfrm rot="795701">
                <a:off x="1219200" y="1981200"/>
                <a:ext cx="228600" cy="609600"/>
              </a:xfrm>
              <a:prstGeom prst="round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C139FFE-21B8-431A-BBD9-DC1323C75102}"/>
                  </a:ext>
                </a:extLst>
              </p:cNvPr>
              <p:cNvSpPr/>
              <p:nvPr/>
            </p:nvSpPr>
            <p:spPr>
              <a:xfrm rot="19780665">
                <a:off x="1676400" y="4495800"/>
                <a:ext cx="304800" cy="42672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2725B2B-4C42-4517-9A91-91F304FB9AB8}"/>
                  </a:ext>
                </a:extLst>
              </p:cNvPr>
              <p:cNvSpPr/>
              <p:nvPr/>
            </p:nvSpPr>
            <p:spPr>
              <a:xfrm rot="2700000">
                <a:off x="1153669" y="4467354"/>
                <a:ext cx="304800" cy="42672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5E2EC2B-B2C1-4E0B-BF62-FE533E0ADE85}"/>
                  </a:ext>
                </a:extLst>
              </p:cNvPr>
              <p:cNvSpPr/>
              <p:nvPr/>
            </p:nvSpPr>
            <p:spPr>
              <a:xfrm>
                <a:off x="2133600" y="3276600"/>
                <a:ext cx="304800" cy="4267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32716DA-4BD7-49E3-BF6F-D1DF68153948}"/>
                  </a:ext>
                </a:extLst>
              </p:cNvPr>
              <p:cNvSpPr/>
              <p:nvPr/>
            </p:nvSpPr>
            <p:spPr>
              <a:xfrm>
                <a:off x="914400" y="3276600"/>
                <a:ext cx="304800" cy="4267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a:extLst>
                  <a:ext uri="{FF2B5EF4-FFF2-40B4-BE49-F238E27FC236}">
                    <a16:creationId xmlns:a16="http://schemas.microsoft.com/office/drawing/2014/main" id="{68B7FC85-710A-4039-BD64-8895ABB17C52}"/>
                  </a:ext>
                </a:extLst>
              </p:cNvPr>
              <p:cNvSpPr/>
              <p:nvPr/>
            </p:nvSpPr>
            <p:spPr>
              <a:xfrm>
                <a:off x="1143000" y="2748602"/>
                <a:ext cx="1066800" cy="1442398"/>
              </a:xfrm>
              <a:prstGeom prst="trapezoid">
                <a:avLst>
                  <a:gd name="adj" fmla="val 16987"/>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a:extLst>
                  <a:ext uri="{FF2B5EF4-FFF2-40B4-BE49-F238E27FC236}">
                    <a16:creationId xmlns:a16="http://schemas.microsoft.com/office/drawing/2014/main" id="{454D8CE3-AFF2-477F-9C56-ABBAAE72D21E}"/>
                  </a:ext>
                </a:extLst>
              </p:cNvPr>
              <p:cNvSpPr/>
              <p:nvPr/>
            </p:nvSpPr>
            <p:spPr>
              <a:xfrm>
                <a:off x="1600200" y="3581400"/>
                <a:ext cx="457200" cy="1143000"/>
              </a:xfrm>
              <a:prstGeom prst="trapezoid">
                <a:avLst>
                  <a:gd name="adj" fmla="val 14216"/>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40B58918-2D50-411A-885B-45B17BA149AB}"/>
                  </a:ext>
                </a:extLst>
              </p:cNvPr>
              <p:cNvSpPr/>
              <p:nvPr/>
            </p:nvSpPr>
            <p:spPr>
              <a:xfrm rot="795413">
                <a:off x="1191764" y="3542392"/>
                <a:ext cx="457200" cy="1143000"/>
              </a:xfrm>
              <a:prstGeom prst="trapezoid">
                <a:avLst>
                  <a:gd name="adj" fmla="val 14216"/>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a:extLst>
                  <a:ext uri="{FF2B5EF4-FFF2-40B4-BE49-F238E27FC236}">
                    <a16:creationId xmlns:a16="http://schemas.microsoft.com/office/drawing/2014/main" id="{0643ECDB-2013-41AA-8C02-0DD57B4161B5}"/>
                  </a:ext>
                </a:extLst>
              </p:cNvPr>
              <p:cNvSpPr/>
              <p:nvPr/>
            </p:nvSpPr>
            <p:spPr>
              <a:xfrm rot="1714014">
                <a:off x="1080688" y="2489783"/>
                <a:ext cx="505905" cy="1143000"/>
              </a:xfrm>
              <a:prstGeom prst="trapezoid">
                <a:avLst>
                  <a:gd name="adj" fmla="val 187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a:extLst>
                  <a:ext uri="{FF2B5EF4-FFF2-40B4-BE49-F238E27FC236}">
                    <a16:creationId xmlns:a16="http://schemas.microsoft.com/office/drawing/2014/main" id="{024BE7D8-D7B6-4C8F-B05A-4F479D475E86}"/>
                  </a:ext>
                </a:extLst>
              </p:cNvPr>
              <p:cNvSpPr/>
              <p:nvPr/>
            </p:nvSpPr>
            <p:spPr>
              <a:xfrm rot="20009071">
                <a:off x="1772854" y="2489660"/>
                <a:ext cx="505905" cy="1143000"/>
              </a:xfrm>
              <a:prstGeom prst="trapezoid">
                <a:avLst>
                  <a:gd name="adj" fmla="val 187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a:extLst>
                  <a:ext uri="{FF2B5EF4-FFF2-40B4-BE49-F238E27FC236}">
                    <a16:creationId xmlns:a16="http://schemas.microsoft.com/office/drawing/2014/main" id="{73A8DC9F-C71B-4583-AB1A-D37387D2F120}"/>
                  </a:ext>
                </a:extLst>
              </p:cNvPr>
              <p:cNvSpPr/>
              <p:nvPr/>
            </p:nvSpPr>
            <p:spPr>
              <a:xfrm>
                <a:off x="1219200" y="2590800"/>
                <a:ext cx="914400" cy="11430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1EB00952-65C0-4FFB-B897-ACFDA38A8ADA}"/>
                  </a:ext>
                </a:extLst>
              </p:cNvPr>
              <p:cNvSpPr/>
              <p:nvPr/>
            </p:nvSpPr>
            <p:spPr>
              <a:xfrm rot="632785">
                <a:off x="1232236" y="2652146"/>
                <a:ext cx="316377" cy="1165531"/>
              </a:xfrm>
              <a:prstGeom prst="trapezoid">
                <a:avLst>
                  <a:gd name="adj" fmla="val 7743"/>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a:extLst>
                  <a:ext uri="{FF2B5EF4-FFF2-40B4-BE49-F238E27FC236}">
                    <a16:creationId xmlns:a16="http://schemas.microsoft.com/office/drawing/2014/main" id="{3E05963D-AB9E-4171-9BC7-B830446ABAB1}"/>
                  </a:ext>
                </a:extLst>
              </p:cNvPr>
              <p:cNvSpPr/>
              <p:nvPr/>
            </p:nvSpPr>
            <p:spPr>
              <a:xfrm rot="21030941">
                <a:off x="1783951" y="2609632"/>
                <a:ext cx="316377" cy="1211230"/>
              </a:xfrm>
              <a:prstGeom prst="trapezoid">
                <a:avLst>
                  <a:gd name="adj" fmla="val 7743"/>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0">
                <a:extLst>
                  <a:ext uri="{FF2B5EF4-FFF2-40B4-BE49-F238E27FC236}">
                    <a16:creationId xmlns:a16="http://schemas.microsoft.com/office/drawing/2014/main" id="{286D33E6-DB9F-4D32-929A-CD964C00078D}"/>
                  </a:ext>
                </a:extLst>
              </p:cNvPr>
              <p:cNvGrpSpPr/>
              <p:nvPr/>
            </p:nvGrpSpPr>
            <p:grpSpPr>
              <a:xfrm>
                <a:off x="1371600" y="2590800"/>
                <a:ext cx="641825" cy="533400"/>
                <a:chOff x="3864471" y="1752599"/>
                <a:chExt cx="848344" cy="705031"/>
              </a:xfrm>
            </p:grpSpPr>
            <p:sp>
              <p:nvSpPr>
                <p:cNvPr id="38" name="Isosceles Triangle 37">
                  <a:extLst>
                    <a:ext uri="{FF2B5EF4-FFF2-40B4-BE49-F238E27FC236}">
                      <a16:creationId xmlns:a16="http://schemas.microsoft.com/office/drawing/2014/main" id="{E4517A75-D8A2-4F09-8593-CCEB710FBE88}"/>
                    </a:ext>
                  </a:extLst>
                </p:cNvPr>
                <p:cNvSpPr/>
                <p:nvPr/>
              </p:nvSpPr>
              <p:spPr>
                <a:xfrm rot="5400000">
                  <a:off x="4065250" y="1802149"/>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0AD1270-B26D-461D-B38A-7503BAFA18B2}"/>
                    </a:ext>
                  </a:extLst>
                </p:cNvPr>
                <p:cNvSpPr/>
                <p:nvPr/>
              </p:nvSpPr>
              <p:spPr>
                <a:xfrm rot="16399489">
                  <a:off x="4225146" y="1810437"/>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a:extLst>
                    <a:ext uri="{FF2B5EF4-FFF2-40B4-BE49-F238E27FC236}">
                      <a16:creationId xmlns:a16="http://schemas.microsoft.com/office/drawing/2014/main" id="{5C46D74A-30FA-4DFA-A293-30482CD9B58E}"/>
                    </a:ext>
                  </a:extLst>
                </p:cNvPr>
                <p:cNvSpPr/>
                <p:nvPr/>
              </p:nvSpPr>
              <p:spPr>
                <a:xfrm rot="21110260">
                  <a:off x="4315486" y="2020475"/>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a:extLst>
                    <a:ext uri="{FF2B5EF4-FFF2-40B4-BE49-F238E27FC236}">
                      <a16:creationId xmlns:a16="http://schemas.microsoft.com/office/drawing/2014/main" id="{A8CDE7AB-DA26-42EF-B26D-03F63168FFA5}"/>
                    </a:ext>
                  </a:extLst>
                </p:cNvPr>
                <p:cNvSpPr/>
                <p:nvPr/>
              </p:nvSpPr>
              <p:spPr>
                <a:xfrm rot="929944">
                  <a:off x="4170023" y="1966266"/>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a:extLst>
                    <a:ext uri="{FF2B5EF4-FFF2-40B4-BE49-F238E27FC236}">
                      <a16:creationId xmlns:a16="http://schemas.microsoft.com/office/drawing/2014/main" id="{8527650D-BBD2-44A8-B877-24605271F4E2}"/>
                    </a:ext>
                  </a:extLst>
                </p:cNvPr>
                <p:cNvSpPr/>
                <p:nvPr/>
              </p:nvSpPr>
              <p:spPr>
                <a:xfrm rot="15405854">
                  <a:off x="4547583" y="1764947"/>
                  <a:ext cx="125035" cy="205428"/>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a:extLst>
                    <a:ext uri="{FF2B5EF4-FFF2-40B4-BE49-F238E27FC236}">
                      <a16:creationId xmlns:a16="http://schemas.microsoft.com/office/drawing/2014/main" id="{8EAAFEC7-B637-4AED-8246-76157EA5DCDB}"/>
                    </a:ext>
                  </a:extLst>
                </p:cNvPr>
                <p:cNvSpPr/>
                <p:nvPr/>
              </p:nvSpPr>
              <p:spPr>
                <a:xfrm rot="6200046">
                  <a:off x="3992927" y="1668211"/>
                  <a:ext cx="141818" cy="398729"/>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ounded Rectangle 18">
                <a:extLst>
                  <a:ext uri="{FF2B5EF4-FFF2-40B4-BE49-F238E27FC236}">
                    <a16:creationId xmlns:a16="http://schemas.microsoft.com/office/drawing/2014/main" id="{8EB4E53D-B002-4737-A6FE-FD6FE60929F4}"/>
                  </a:ext>
                </a:extLst>
              </p:cNvPr>
              <p:cNvSpPr/>
              <p:nvPr/>
            </p:nvSpPr>
            <p:spPr>
              <a:xfrm>
                <a:off x="1524000" y="3810000"/>
                <a:ext cx="304800" cy="1524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20">
                <a:extLst>
                  <a:ext uri="{FF2B5EF4-FFF2-40B4-BE49-F238E27FC236}">
                    <a16:creationId xmlns:a16="http://schemas.microsoft.com/office/drawing/2014/main" id="{7873ECD5-BFD2-472B-BDFB-564DF396E40F}"/>
                  </a:ext>
                </a:extLst>
              </p:cNvPr>
              <p:cNvSpPr/>
              <p:nvPr/>
            </p:nvSpPr>
            <p:spPr>
              <a:xfrm>
                <a:off x="2057400" y="3657600"/>
                <a:ext cx="76200" cy="3810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21">
                <a:extLst>
                  <a:ext uri="{FF2B5EF4-FFF2-40B4-BE49-F238E27FC236}">
                    <a16:creationId xmlns:a16="http://schemas.microsoft.com/office/drawing/2014/main" id="{7393AF6C-1122-49BC-B036-C683F840940C}"/>
                  </a:ext>
                </a:extLst>
              </p:cNvPr>
              <p:cNvSpPr/>
              <p:nvPr/>
            </p:nvSpPr>
            <p:spPr>
              <a:xfrm>
                <a:off x="1219200" y="3657600"/>
                <a:ext cx="45719" cy="3048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6B1D8C44-5D3F-4CA6-AF5F-AA0B4D0C7E7D}"/>
                  </a:ext>
                </a:extLst>
              </p:cNvPr>
              <p:cNvSpPr/>
              <p:nvPr/>
            </p:nvSpPr>
            <p:spPr>
              <a:xfrm>
                <a:off x="1295400" y="1676400"/>
                <a:ext cx="762000" cy="1066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F3EE7851-9513-4E77-ACCE-4CC7C1CCC44B}"/>
                  </a:ext>
                </a:extLst>
              </p:cNvPr>
              <p:cNvGrpSpPr/>
              <p:nvPr/>
            </p:nvGrpSpPr>
            <p:grpSpPr>
              <a:xfrm>
                <a:off x="1268506" y="1165412"/>
                <a:ext cx="838200" cy="838200"/>
                <a:chOff x="2362200" y="2209800"/>
                <a:chExt cx="1828800" cy="1600200"/>
              </a:xfrm>
              <a:solidFill>
                <a:schemeClr val="tx1">
                  <a:lumMod val="65000"/>
                  <a:lumOff val="35000"/>
                </a:schemeClr>
              </a:solidFill>
            </p:grpSpPr>
            <p:sp>
              <p:nvSpPr>
                <p:cNvPr id="36" name="Oval 35">
                  <a:extLst>
                    <a:ext uri="{FF2B5EF4-FFF2-40B4-BE49-F238E27FC236}">
                      <a16:creationId xmlns:a16="http://schemas.microsoft.com/office/drawing/2014/main" id="{A7F86CE7-A251-4D56-868F-40E2937B2777}"/>
                    </a:ext>
                  </a:extLst>
                </p:cNvPr>
                <p:cNvSpPr/>
                <p:nvPr/>
              </p:nvSpPr>
              <p:spPr>
                <a:xfrm>
                  <a:off x="2362200" y="3429000"/>
                  <a:ext cx="1828800" cy="381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agnetic Disk 36">
                  <a:extLst>
                    <a:ext uri="{FF2B5EF4-FFF2-40B4-BE49-F238E27FC236}">
                      <a16:creationId xmlns:a16="http://schemas.microsoft.com/office/drawing/2014/main" id="{EAC3103F-F5C1-4E30-A11A-D8C68825A7B4}"/>
                    </a:ext>
                  </a:extLst>
                </p:cNvPr>
                <p:cNvSpPr/>
                <p:nvPr/>
              </p:nvSpPr>
              <p:spPr>
                <a:xfrm>
                  <a:off x="2667000" y="2209800"/>
                  <a:ext cx="1219200" cy="1447800"/>
                </a:xfrm>
                <a:prstGeom prst="flowChartMagneticDisk">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 name="Group 43">
              <a:extLst>
                <a:ext uri="{FF2B5EF4-FFF2-40B4-BE49-F238E27FC236}">
                  <a16:creationId xmlns:a16="http://schemas.microsoft.com/office/drawing/2014/main" id="{567E9B02-087C-4A7F-A668-E6D6241619CC}"/>
                </a:ext>
              </a:extLst>
            </p:cNvPr>
            <p:cNvGrpSpPr/>
            <p:nvPr/>
          </p:nvGrpSpPr>
          <p:grpSpPr>
            <a:xfrm>
              <a:off x="5713143" y="4894837"/>
              <a:ext cx="841005" cy="1781528"/>
              <a:chOff x="1277655" y="893616"/>
              <a:chExt cx="2594343" cy="5495683"/>
            </a:xfrm>
          </p:grpSpPr>
          <p:sp>
            <p:nvSpPr>
              <p:cNvPr id="45" name="Oval 44">
                <a:extLst>
                  <a:ext uri="{FF2B5EF4-FFF2-40B4-BE49-F238E27FC236}">
                    <a16:creationId xmlns:a16="http://schemas.microsoft.com/office/drawing/2014/main" id="{E41A4534-593C-482F-9244-73752B18D0D0}"/>
                  </a:ext>
                </a:extLst>
              </p:cNvPr>
              <p:cNvSpPr/>
              <p:nvPr/>
            </p:nvSpPr>
            <p:spPr>
              <a:xfrm rot="19338880">
                <a:off x="3392688" y="3828886"/>
                <a:ext cx="479310" cy="58553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CAB4A94-BDAA-4B99-AD6B-01EBA4A193A3}"/>
                  </a:ext>
                </a:extLst>
              </p:cNvPr>
              <p:cNvSpPr/>
              <p:nvPr/>
            </p:nvSpPr>
            <p:spPr>
              <a:xfrm rot="1933618">
                <a:off x="1277655" y="3827892"/>
                <a:ext cx="479310" cy="58553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6A9529C-957E-4A0A-B63D-00E16FC70764}"/>
                  </a:ext>
                </a:extLst>
              </p:cNvPr>
              <p:cNvSpPr/>
              <p:nvPr/>
            </p:nvSpPr>
            <p:spPr>
              <a:xfrm rot="19570491">
                <a:off x="2591654" y="5312432"/>
                <a:ext cx="518987" cy="974817"/>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B8963E92-2846-4003-A58A-BFEB103658F4}"/>
                  </a:ext>
                </a:extLst>
              </p:cNvPr>
              <p:cNvSpPr/>
              <p:nvPr/>
            </p:nvSpPr>
            <p:spPr>
              <a:xfrm rot="2393332">
                <a:off x="1834542" y="5414482"/>
                <a:ext cx="497753" cy="974817"/>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a:extLst>
                  <a:ext uri="{FF2B5EF4-FFF2-40B4-BE49-F238E27FC236}">
                    <a16:creationId xmlns:a16="http://schemas.microsoft.com/office/drawing/2014/main" id="{48054B1D-C7A8-404F-95D4-85039F5E98D7}"/>
                  </a:ext>
                </a:extLst>
              </p:cNvPr>
              <p:cNvSpPr/>
              <p:nvPr/>
            </p:nvSpPr>
            <p:spPr>
              <a:xfrm>
                <a:off x="2402985" y="4208473"/>
                <a:ext cx="944435" cy="1661067"/>
              </a:xfrm>
              <a:prstGeom prst="trapezoid">
                <a:avLst>
                  <a:gd name="adj" fmla="val 78"/>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a:extLst>
                  <a:ext uri="{FF2B5EF4-FFF2-40B4-BE49-F238E27FC236}">
                    <a16:creationId xmlns:a16="http://schemas.microsoft.com/office/drawing/2014/main" id="{4FA3B3DA-25E0-4143-A763-6108A48640F9}"/>
                  </a:ext>
                </a:extLst>
              </p:cNvPr>
              <p:cNvSpPr/>
              <p:nvPr/>
            </p:nvSpPr>
            <p:spPr>
              <a:xfrm rot="263894">
                <a:off x="1788584" y="4136932"/>
                <a:ext cx="848499" cy="1762532"/>
              </a:xfrm>
              <a:prstGeom prst="trapezoid">
                <a:avLst>
                  <a:gd name="adj" fmla="val 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a:extLst>
                  <a:ext uri="{FF2B5EF4-FFF2-40B4-BE49-F238E27FC236}">
                    <a16:creationId xmlns:a16="http://schemas.microsoft.com/office/drawing/2014/main" id="{EDFC4B6E-0D14-4A7E-BCCB-91F653ED95E8}"/>
                  </a:ext>
                </a:extLst>
              </p:cNvPr>
              <p:cNvSpPr/>
              <p:nvPr/>
            </p:nvSpPr>
            <p:spPr>
              <a:xfrm rot="1375821">
                <a:off x="1520939" y="2385158"/>
                <a:ext cx="723382" cy="1746112"/>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a:extLst>
                  <a:ext uri="{FF2B5EF4-FFF2-40B4-BE49-F238E27FC236}">
                    <a16:creationId xmlns:a16="http://schemas.microsoft.com/office/drawing/2014/main" id="{A896EE92-B162-4F91-A08B-2D4B6D333510}"/>
                  </a:ext>
                </a:extLst>
              </p:cNvPr>
              <p:cNvSpPr/>
              <p:nvPr/>
            </p:nvSpPr>
            <p:spPr>
              <a:xfrm rot="20337671">
                <a:off x="2914271" y="2384557"/>
                <a:ext cx="723382" cy="1786500"/>
              </a:xfrm>
              <a:prstGeom prst="trapezoid">
                <a:avLst>
                  <a:gd name="adj" fmla="val 30985"/>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a:extLst>
                  <a:ext uri="{FF2B5EF4-FFF2-40B4-BE49-F238E27FC236}">
                    <a16:creationId xmlns:a16="http://schemas.microsoft.com/office/drawing/2014/main" id="{689CF611-9206-458D-9A5E-7956F3538141}"/>
                  </a:ext>
                </a:extLst>
              </p:cNvPr>
              <p:cNvSpPr/>
              <p:nvPr/>
            </p:nvSpPr>
            <p:spPr>
              <a:xfrm>
                <a:off x="1765376" y="2559549"/>
                <a:ext cx="1607514" cy="1785232"/>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a:extLst>
                  <a:ext uri="{FF2B5EF4-FFF2-40B4-BE49-F238E27FC236}">
                    <a16:creationId xmlns:a16="http://schemas.microsoft.com/office/drawing/2014/main" id="{EB377ABD-AEDC-4924-AAB8-414FF9C91563}"/>
                  </a:ext>
                </a:extLst>
              </p:cNvPr>
              <p:cNvCxnSpPr>
                <a:endCxn id="53" idx="2"/>
              </p:cNvCxnSpPr>
              <p:nvPr/>
            </p:nvCxnSpPr>
            <p:spPr>
              <a:xfrm flipH="1">
                <a:off x="2569134" y="2955139"/>
                <a:ext cx="48231" cy="138964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F4DE877C-97A8-45F0-9021-E04E4DDD0526}"/>
                  </a:ext>
                </a:extLst>
              </p:cNvPr>
              <p:cNvSpPr/>
              <p:nvPr/>
            </p:nvSpPr>
            <p:spPr>
              <a:xfrm rot="15873315">
                <a:off x="2220606" y="4105701"/>
                <a:ext cx="622503" cy="1157482"/>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a:extLst>
                  <a:ext uri="{FF2B5EF4-FFF2-40B4-BE49-F238E27FC236}">
                    <a16:creationId xmlns:a16="http://schemas.microsoft.com/office/drawing/2014/main" id="{36818797-C4B8-4046-B6FC-6182D3033D9C}"/>
                  </a:ext>
                </a:extLst>
              </p:cNvPr>
              <p:cNvSpPr/>
              <p:nvPr/>
            </p:nvSpPr>
            <p:spPr>
              <a:xfrm>
                <a:off x="1762223" y="4172313"/>
                <a:ext cx="1682993" cy="197176"/>
              </a:xfrm>
              <a:prstGeom prst="trapezoid">
                <a:avLst>
                  <a:gd name="adj" fmla="val 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a:extLst>
                  <a:ext uri="{FF2B5EF4-FFF2-40B4-BE49-F238E27FC236}">
                    <a16:creationId xmlns:a16="http://schemas.microsoft.com/office/drawing/2014/main" id="{B34E3B93-30FE-4CE9-87E9-D5F450DECA51}"/>
                  </a:ext>
                </a:extLst>
              </p:cNvPr>
              <p:cNvSpPr/>
              <p:nvPr/>
            </p:nvSpPr>
            <p:spPr>
              <a:xfrm rot="10800000">
                <a:off x="2226536" y="2545980"/>
                <a:ext cx="723382" cy="582430"/>
              </a:xfrm>
              <a:prstGeom prst="trapezoid">
                <a:avLst>
                  <a:gd name="adj" fmla="val 62100"/>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66CF723E-5E93-4AB3-86AD-DB3F8012076B}"/>
                  </a:ext>
                </a:extLst>
              </p:cNvPr>
              <p:cNvSpPr/>
              <p:nvPr/>
            </p:nvSpPr>
            <p:spPr>
              <a:xfrm>
                <a:off x="2129177" y="2580318"/>
                <a:ext cx="203019" cy="1610739"/>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5E9D9B40-FD45-460A-AAA6-F6E0C9831A2C}"/>
                  </a:ext>
                </a:extLst>
              </p:cNvPr>
              <p:cNvSpPr/>
              <p:nvPr/>
            </p:nvSpPr>
            <p:spPr>
              <a:xfrm>
                <a:off x="2817477" y="2573909"/>
                <a:ext cx="203019" cy="1610739"/>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2C263014-ECC5-435E-83CD-976AF74F5CCB}"/>
                  </a:ext>
                </a:extLst>
              </p:cNvPr>
              <p:cNvSpPr/>
              <p:nvPr/>
            </p:nvSpPr>
            <p:spPr>
              <a:xfrm>
                <a:off x="1938413" y="978277"/>
                <a:ext cx="1262877" cy="174564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A8E11D3-BDEC-4242-BD70-ABD22F803603}"/>
                  </a:ext>
                </a:extLst>
              </p:cNvPr>
              <p:cNvSpPr/>
              <p:nvPr/>
            </p:nvSpPr>
            <p:spPr>
              <a:xfrm rot="2359803">
                <a:off x="2022571" y="893616"/>
                <a:ext cx="1617215" cy="882062"/>
              </a:xfrm>
              <a:custGeom>
                <a:avLst/>
                <a:gdLst>
                  <a:gd name="connsiteX0" fmla="*/ 183860 w 1540976"/>
                  <a:gd name="connsiteY0" fmla="*/ 164412 h 1090366"/>
                  <a:gd name="connsiteX1" fmla="*/ 466326 w 1540976"/>
                  <a:gd name="connsiteY1" fmla="*/ 105273 h 1090366"/>
                  <a:gd name="connsiteX2" fmla="*/ 566758 w 1540976"/>
                  <a:gd name="connsiteY2" fmla="*/ 134402 h 1090366"/>
                  <a:gd name="connsiteX3" fmla="*/ 633927 w 1540976"/>
                  <a:gd name="connsiteY3" fmla="*/ 79365 h 1090366"/>
                  <a:gd name="connsiteX4" fmla="*/ 1126991 w 1540976"/>
                  <a:gd name="connsiteY4" fmla="*/ 128318 h 1090366"/>
                  <a:gd name="connsiteX5" fmla="*/ 1540976 w 1540976"/>
                  <a:gd name="connsiteY5" fmla="*/ 633567 h 1090366"/>
                  <a:gd name="connsiteX6" fmla="*/ 1269967 w 1540976"/>
                  <a:gd name="connsiteY6" fmla="*/ 855623 h 1090366"/>
                  <a:gd name="connsiteX7" fmla="*/ 827161 w 1540976"/>
                  <a:gd name="connsiteY7" fmla="*/ 856776 h 1090366"/>
                  <a:gd name="connsiteX8" fmla="*/ 817867 w 1540976"/>
                  <a:gd name="connsiteY8" fmla="*/ 847510 h 1090366"/>
                  <a:gd name="connsiteX9" fmla="*/ 791547 w 1540976"/>
                  <a:gd name="connsiteY9" fmla="*/ 866230 h 1090366"/>
                  <a:gd name="connsiteX10" fmla="*/ 787524 w 1540976"/>
                  <a:gd name="connsiteY10" fmla="*/ 879192 h 1090366"/>
                  <a:gd name="connsiteX11" fmla="*/ 468936 w 1540976"/>
                  <a:gd name="connsiteY11" fmla="*/ 1090366 h 1090366"/>
                  <a:gd name="connsiteX12" fmla="*/ 18850 w 1540976"/>
                  <a:gd name="connsiteY12" fmla="*/ 1090366 h 1090366"/>
                  <a:gd name="connsiteX13" fmla="*/ 18850 w 1540976"/>
                  <a:gd name="connsiteY13" fmla="*/ 744607 h 1090366"/>
                  <a:gd name="connsiteX14" fmla="*/ 25875 w 1540976"/>
                  <a:gd name="connsiteY14" fmla="*/ 674925 h 1090366"/>
                  <a:gd name="connsiteX15" fmla="*/ 42247 w 1540976"/>
                  <a:gd name="connsiteY15" fmla="*/ 622182 h 1090366"/>
                  <a:gd name="connsiteX16" fmla="*/ 0 w 1540976"/>
                  <a:gd name="connsiteY16" fmla="*/ 609929 h 1090366"/>
                  <a:gd name="connsiteX17" fmla="*/ 85599 w 1540976"/>
                  <a:gd name="connsiteY17" fmla="*/ 314802 h 1090366"/>
                  <a:gd name="connsiteX18" fmla="*/ 183860 w 1540976"/>
                  <a:gd name="connsiteY18" fmla="*/ 164412 h 109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40976" h="1090366">
                    <a:moveTo>
                      <a:pt x="183860" y="164412"/>
                    </a:moveTo>
                    <a:cubicBezTo>
                      <a:pt x="259667" y="101290"/>
                      <a:pt x="364454" y="75725"/>
                      <a:pt x="466326" y="105273"/>
                    </a:cubicBezTo>
                    <a:lnTo>
                      <a:pt x="566758" y="134402"/>
                    </a:lnTo>
                    <a:lnTo>
                      <a:pt x="633927" y="79365"/>
                    </a:lnTo>
                    <a:cubicBezTo>
                      <a:pt x="783601" y="-43273"/>
                      <a:pt x="1004354" y="-21356"/>
                      <a:pt x="1126991" y="128318"/>
                    </a:cubicBezTo>
                    <a:lnTo>
                      <a:pt x="1540976" y="633567"/>
                    </a:lnTo>
                    <a:lnTo>
                      <a:pt x="1269967" y="855623"/>
                    </a:lnTo>
                    <a:cubicBezTo>
                      <a:pt x="1139002" y="962931"/>
                      <a:pt x="953618" y="959564"/>
                      <a:pt x="827161" y="856776"/>
                    </a:cubicBezTo>
                    <a:lnTo>
                      <a:pt x="817867" y="847510"/>
                    </a:lnTo>
                    <a:lnTo>
                      <a:pt x="791547" y="866230"/>
                    </a:lnTo>
                    <a:lnTo>
                      <a:pt x="787524" y="879192"/>
                    </a:lnTo>
                    <a:cubicBezTo>
                      <a:pt x="735034" y="1003290"/>
                      <a:pt x="612154" y="1090366"/>
                      <a:pt x="468936" y="1090366"/>
                    </a:cubicBezTo>
                    <a:lnTo>
                      <a:pt x="18850" y="1090366"/>
                    </a:lnTo>
                    <a:lnTo>
                      <a:pt x="18850" y="744607"/>
                    </a:lnTo>
                    <a:cubicBezTo>
                      <a:pt x="18850" y="720737"/>
                      <a:pt x="21269" y="697433"/>
                      <a:pt x="25875" y="674925"/>
                    </a:cubicBezTo>
                    <a:lnTo>
                      <a:pt x="42247" y="622182"/>
                    </a:lnTo>
                    <a:lnTo>
                      <a:pt x="0" y="609929"/>
                    </a:lnTo>
                    <a:lnTo>
                      <a:pt x="85599" y="314802"/>
                    </a:lnTo>
                    <a:cubicBezTo>
                      <a:pt x="103328" y="253679"/>
                      <a:pt x="138378" y="202285"/>
                      <a:pt x="183860" y="164412"/>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Tree>
    <p:extLst>
      <p:ext uri="{BB962C8B-B14F-4D97-AF65-F5344CB8AC3E}">
        <p14:creationId xmlns:p14="http://schemas.microsoft.com/office/powerpoint/2010/main" val="389863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70980" y="920059"/>
            <a:ext cx="4211020" cy="830997"/>
          </a:xfrm>
          <a:prstGeom prst="rect">
            <a:avLst/>
          </a:prstGeom>
          <a:noFill/>
        </p:spPr>
        <p:txBody>
          <a:bodyPr wrap="square" rtlCol="0">
            <a:spAutoFit/>
          </a:bodyPr>
          <a:lstStyle/>
          <a:p>
            <a:pPr algn="ctr"/>
            <a:r>
              <a:rPr lang="en-US" sz="2400" dirty="0">
                <a:solidFill>
                  <a:schemeClr val="bg1"/>
                </a:solidFill>
              </a:rPr>
              <a:t> Hebrew word meaning “hosts” or “armies.”</a:t>
            </a:r>
          </a:p>
        </p:txBody>
      </p:sp>
      <p:sp>
        <p:nvSpPr>
          <p:cNvPr id="2" name="Rectangle 1"/>
          <p:cNvSpPr/>
          <p:nvPr/>
        </p:nvSpPr>
        <p:spPr>
          <a:xfrm>
            <a:off x="473853" y="1904815"/>
            <a:ext cx="4101219" cy="2954655"/>
          </a:xfrm>
          <a:prstGeom prst="rect">
            <a:avLst/>
          </a:prstGeom>
        </p:spPr>
        <p:txBody>
          <a:bodyPr wrap="square">
            <a:spAutoFit/>
          </a:bodyPr>
          <a:lstStyle/>
          <a:p>
            <a:r>
              <a:rPr lang="en-US" sz="2400" dirty="0">
                <a:solidFill>
                  <a:srgbClr val="FFFF00"/>
                </a:solidFill>
              </a:rPr>
              <a:t>What, then, does it mean to wait upon the Lord? </a:t>
            </a:r>
          </a:p>
          <a:p>
            <a:endParaRPr lang="en-US" dirty="0">
              <a:solidFill>
                <a:schemeClr val="bg1"/>
              </a:solidFill>
            </a:endParaRPr>
          </a:p>
          <a:p>
            <a:r>
              <a:rPr lang="en-US" dirty="0">
                <a:solidFill>
                  <a:schemeClr val="bg1"/>
                </a:solidFill>
              </a:rPr>
              <a:t>In the scriptures, the word </a:t>
            </a:r>
            <a:r>
              <a:rPr lang="en-US" i="1" dirty="0">
                <a:solidFill>
                  <a:schemeClr val="bg1"/>
                </a:solidFill>
              </a:rPr>
              <a:t>wait</a:t>
            </a:r>
            <a:r>
              <a:rPr lang="en-US" dirty="0">
                <a:solidFill>
                  <a:schemeClr val="bg1"/>
                </a:solidFill>
              </a:rPr>
              <a:t> means to hope, to anticipate, and to trust. To hope and trust in the Lord requires faith, patience, humility, meekness, long-suffering, keeping the commandments, and enduring to the end” </a:t>
            </a:r>
          </a:p>
          <a:p>
            <a:r>
              <a:rPr lang="en-US" sz="1200" dirty="0">
                <a:solidFill>
                  <a:schemeClr val="bg1"/>
                </a:solidFill>
              </a:rPr>
              <a:t>Robert D. Hales</a:t>
            </a:r>
          </a:p>
        </p:txBody>
      </p:sp>
      <p:sp>
        <p:nvSpPr>
          <p:cNvPr id="10" name="Rectangle 9"/>
          <p:cNvSpPr/>
          <p:nvPr/>
        </p:nvSpPr>
        <p:spPr>
          <a:xfrm>
            <a:off x="0" y="6488668"/>
            <a:ext cx="1261884" cy="369332"/>
          </a:xfrm>
          <a:prstGeom prst="rect">
            <a:avLst/>
          </a:prstGeom>
        </p:spPr>
        <p:txBody>
          <a:bodyPr wrap="none">
            <a:spAutoFit/>
          </a:bodyPr>
          <a:lstStyle/>
          <a:p>
            <a:r>
              <a:rPr lang="en-US" dirty="0">
                <a:solidFill>
                  <a:schemeClr val="bg1"/>
                </a:solidFill>
              </a:rPr>
              <a:t>D&amp;C 98:1-2</a:t>
            </a:r>
          </a:p>
        </p:txBody>
      </p:sp>
      <p:sp>
        <p:nvSpPr>
          <p:cNvPr id="11" name="TextBox 10"/>
          <p:cNvSpPr txBox="1"/>
          <p:nvPr/>
        </p:nvSpPr>
        <p:spPr>
          <a:xfrm>
            <a:off x="0" y="0"/>
            <a:ext cx="12192000" cy="1015663"/>
          </a:xfrm>
          <a:prstGeom prst="rect">
            <a:avLst/>
          </a:prstGeom>
          <a:noFill/>
        </p:spPr>
        <p:txBody>
          <a:bodyPr wrap="square" rtlCol="0">
            <a:spAutoFit/>
          </a:bodyPr>
          <a:lstStyle/>
          <a:p>
            <a:pPr algn="ctr"/>
            <a:r>
              <a:rPr lang="en-US" sz="6000" dirty="0" err="1">
                <a:solidFill>
                  <a:schemeClr val="bg1"/>
                </a:solidFill>
                <a:latin typeface="AR ESSENCE" panose="02000000000000000000" pitchFamily="2" charset="0"/>
              </a:rPr>
              <a:t>Sabaoth</a:t>
            </a:r>
            <a:endParaRPr lang="en-US" sz="6000" dirty="0">
              <a:solidFill>
                <a:schemeClr val="bg1"/>
              </a:solidFill>
              <a:latin typeface="AR ESSENCE" panose="02000000000000000000" pitchFamily="2" charset="0"/>
            </a:endParaRPr>
          </a:p>
        </p:txBody>
      </p:sp>
      <p:grpSp>
        <p:nvGrpSpPr>
          <p:cNvPr id="12" name="Group 11"/>
          <p:cNvGrpSpPr/>
          <p:nvPr/>
        </p:nvGrpSpPr>
        <p:grpSpPr>
          <a:xfrm>
            <a:off x="7620000" y="1362987"/>
            <a:ext cx="2667000" cy="5029200"/>
            <a:chOff x="838200" y="76200"/>
            <a:chExt cx="2667000" cy="5029200"/>
          </a:xfrm>
        </p:grpSpPr>
        <p:grpSp>
          <p:nvGrpSpPr>
            <p:cNvPr id="13" name="Group 17"/>
            <p:cNvGrpSpPr/>
            <p:nvPr/>
          </p:nvGrpSpPr>
          <p:grpSpPr>
            <a:xfrm>
              <a:off x="838200" y="76200"/>
              <a:ext cx="2667000" cy="5029200"/>
              <a:chOff x="838200" y="76200"/>
              <a:chExt cx="2667000" cy="5029200"/>
            </a:xfrm>
          </p:grpSpPr>
          <p:grpSp>
            <p:nvGrpSpPr>
              <p:cNvPr id="15" name="Group 17"/>
              <p:cNvGrpSpPr/>
              <p:nvPr/>
            </p:nvGrpSpPr>
            <p:grpSpPr>
              <a:xfrm flipH="1">
                <a:off x="2209800" y="1447800"/>
                <a:ext cx="1295400" cy="3429000"/>
                <a:chOff x="685800" y="1447800"/>
                <a:chExt cx="1295400" cy="3124200"/>
              </a:xfrm>
            </p:grpSpPr>
            <p:sp>
              <p:nvSpPr>
                <p:cNvPr id="31" name="Bent Arrow 30"/>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Bent Arrow 31"/>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6"/>
              <p:cNvGrpSpPr/>
              <p:nvPr/>
            </p:nvGrpSpPr>
            <p:grpSpPr>
              <a:xfrm>
                <a:off x="838200" y="1447800"/>
                <a:ext cx="1295400" cy="3429000"/>
                <a:chOff x="685800" y="1447800"/>
                <a:chExt cx="1295400" cy="3429000"/>
              </a:xfrm>
            </p:grpSpPr>
            <p:sp>
              <p:nvSpPr>
                <p:cNvPr id="29" name="Bent Arrow 28"/>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nut 21"/>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1270747" y="2339173"/>
              <a:ext cx="1905000" cy="1600438"/>
            </a:xfrm>
            <a:prstGeom prst="rect">
              <a:avLst/>
            </a:prstGeom>
          </p:spPr>
          <p:txBody>
            <a:bodyPr wrap="square">
              <a:spAutoFit/>
            </a:bodyPr>
            <a:lstStyle/>
            <a:p>
              <a:pPr algn="ctr"/>
              <a:r>
                <a:rPr lang="en-US" sz="1400" b="1" dirty="0"/>
                <a:t>If we give thanks in all things and wait patiently on the Lord, then the Lord can make our afflictions work together for our good</a:t>
              </a:r>
              <a:endParaRPr lang="en-US" sz="1400" dirty="0">
                <a:solidFill>
                  <a:schemeClr val="bg1"/>
                </a:solidFill>
              </a:endParaRPr>
            </a:p>
          </p:txBody>
        </p:sp>
      </p:gr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438" y="4544461"/>
            <a:ext cx="1409700" cy="1771650"/>
          </a:xfrm>
          <a:prstGeom prst="rect">
            <a:avLst/>
          </a:prstGeom>
        </p:spPr>
      </p:pic>
    </p:spTree>
    <p:extLst>
      <p:ext uri="{BB962C8B-B14F-4D97-AF65-F5344CB8AC3E}">
        <p14:creationId xmlns:p14="http://schemas.microsoft.com/office/powerpoint/2010/main" val="148145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08539" y="1600015"/>
            <a:ext cx="4101219" cy="3600986"/>
          </a:xfrm>
          <a:prstGeom prst="rect">
            <a:avLst/>
          </a:prstGeom>
        </p:spPr>
        <p:txBody>
          <a:bodyPr wrap="square">
            <a:spAutoFit/>
          </a:bodyPr>
          <a:lstStyle/>
          <a:p>
            <a:r>
              <a:rPr lang="en-US" sz="2400" dirty="0">
                <a:solidFill>
                  <a:schemeClr val="bg1"/>
                </a:solidFill>
              </a:rPr>
              <a:t>“Even the evil designs of men, in the hands of the </a:t>
            </a:r>
            <a:r>
              <a:rPr lang="en-US" sz="2400" dirty="0" err="1">
                <a:solidFill>
                  <a:schemeClr val="bg1"/>
                </a:solidFill>
              </a:rPr>
              <a:t>Masterworkman</a:t>
            </a:r>
            <a:r>
              <a:rPr lang="en-US" sz="2400" dirty="0">
                <a:solidFill>
                  <a:schemeClr val="bg1"/>
                </a:solidFill>
              </a:rPr>
              <a:t>, will turn out for the benefit of the people of God, and for His glory. </a:t>
            </a:r>
          </a:p>
          <a:p>
            <a:endParaRPr lang="en-US" sz="2400" dirty="0">
              <a:solidFill>
                <a:schemeClr val="bg1"/>
              </a:solidFill>
            </a:endParaRPr>
          </a:p>
          <a:p>
            <a:r>
              <a:rPr lang="en-US" sz="2400" dirty="0">
                <a:solidFill>
                  <a:schemeClr val="bg1"/>
                </a:solidFill>
              </a:rPr>
              <a:t>The divine Will overrules all things for the </a:t>
            </a:r>
            <a:r>
              <a:rPr lang="en-US" sz="2400" i="1" dirty="0">
                <a:solidFill>
                  <a:schemeClr val="bg1"/>
                </a:solidFill>
              </a:rPr>
              <a:t>final</a:t>
            </a:r>
            <a:r>
              <a:rPr lang="en-US" sz="2400" dirty="0">
                <a:solidFill>
                  <a:schemeClr val="bg1"/>
                </a:solidFill>
              </a:rPr>
              <a:t> good of His children.”</a:t>
            </a:r>
          </a:p>
          <a:p>
            <a:r>
              <a:rPr lang="en-US" sz="1200" dirty="0">
                <a:solidFill>
                  <a:schemeClr val="bg1"/>
                </a:solidFill>
              </a:rPr>
              <a:t>Smith and Sjodahl</a:t>
            </a:r>
          </a:p>
        </p:txBody>
      </p:sp>
      <p:sp>
        <p:nvSpPr>
          <p:cNvPr id="10" name="Rectangle 9"/>
          <p:cNvSpPr/>
          <p:nvPr/>
        </p:nvSpPr>
        <p:spPr>
          <a:xfrm>
            <a:off x="0" y="6488668"/>
            <a:ext cx="1074333" cy="369332"/>
          </a:xfrm>
          <a:prstGeom prst="rect">
            <a:avLst/>
          </a:prstGeom>
        </p:spPr>
        <p:txBody>
          <a:bodyPr wrap="none">
            <a:spAutoFit/>
          </a:bodyPr>
          <a:lstStyle/>
          <a:p>
            <a:r>
              <a:rPr lang="en-US" dirty="0">
                <a:solidFill>
                  <a:schemeClr val="bg1"/>
                </a:solidFill>
              </a:rPr>
              <a:t>D&amp;C 98:3</a:t>
            </a:r>
          </a:p>
        </p:txBody>
      </p:sp>
      <p:sp>
        <p:nvSpPr>
          <p:cNvPr id="11" name="TextBox 10"/>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A Call To Show Great Faith</a:t>
            </a:r>
          </a:p>
        </p:txBody>
      </p:sp>
      <p:sp>
        <p:nvSpPr>
          <p:cNvPr id="33" name="Rectangle 32"/>
          <p:cNvSpPr/>
          <p:nvPr/>
        </p:nvSpPr>
        <p:spPr>
          <a:xfrm>
            <a:off x="6640285" y="1189258"/>
            <a:ext cx="4101219" cy="1200329"/>
          </a:xfrm>
          <a:prstGeom prst="rect">
            <a:avLst/>
          </a:prstGeom>
        </p:spPr>
        <p:txBody>
          <a:bodyPr wrap="square">
            <a:spAutoFit/>
          </a:bodyPr>
          <a:lstStyle/>
          <a:p>
            <a:r>
              <a:rPr lang="en-US" sz="2400" dirty="0">
                <a:solidFill>
                  <a:schemeClr val="bg1"/>
                </a:solidFill>
              </a:rPr>
              <a:t>Example:</a:t>
            </a:r>
          </a:p>
          <a:p>
            <a:endParaRPr lang="en-US" sz="2400" dirty="0">
              <a:solidFill>
                <a:schemeClr val="bg1"/>
              </a:solidFill>
            </a:endParaRPr>
          </a:p>
          <a:p>
            <a:r>
              <a:rPr lang="en-US" sz="2400" dirty="0">
                <a:solidFill>
                  <a:schemeClr val="bg1"/>
                </a:solidFill>
              </a:rPr>
              <a:t>The Trials of Job</a:t>
            </a:r>
            <a:endParaRPr lang="en-US" sz="1200" dirty="0">
              <a:solidFill>
                <a:schemeClr val="bg1"/>
              </a:solidFill>
            </a:endParaRPr>
          </a:p>
        </p:txBody>
      </p:sp>
      <p:sp>
        <p:nvSpPr>
          <p:cNvPr id="3" name="Rectangle 2"/>
          <p:cNvSpPr/>
          <p:nvPr/>
        </p:nvSpPr>
        <p:spPr>
          <a:xfrm>
            <a:off x="6038499" y="2486522"/>
            <a:ext cx="6096000" cy="923330"/>
          </a:xfrm>
          <a:prstGeom prst="rect">
            <a:avLst/>
          </a:prstGeom>
        </p:spPr>
        <p:txBody>
          <a:bodyPr>
            <a:spAutoFit/>
          </a:bodyPr>
          <a:lstStyle/>
          <a:p>
            <a:r>
              <a:rPr lang="en-US" b="0" i="0" dirty="0">
                <a:solidFill>
                  <a:srgbClr val="FFFF00"/>
                </a:solidFill>
                <a:effectLst/>
                <a:latin typeface="Georgia" panose="02040502050405020303" pitchFamily="18" charset="0"/>
              </a:rPr>
              <a:t>Though he slay me, yet will I trust in him: but I will maintain mine own ways before him.</a:t>
            </a:r>
          </a:p>
          <a:p>
            <a:r>
              <a:rPr lang="en-US" dirty="0">
                <a:solidFill>
                  <a:srgbClr val="FFFF00"/>
                </a:solidFill>
                <a:latin typeface="Georgia" panose="02040502050405020303" pitchFamily="18" charset="0"/>
              </a:rPr>
              <a:t>Job 13:15</a:t>
            </a:r>
            <a:endParaRPr lang="en-US" dirty="0">
              <a:solidFill>
                <a:srgbClr val="FFFF00"/>
              </a:solidFill>
            </a:endParaRPr>
          </a:p>
        </p:txBody>
      </p:sp>
      <p:pic>
        <p:nvPicPr>
          <p:cNvPr id="6" name="Picture 5">
            <a:extLst>
              <a:ext uri="{FF2B5EF4-FFF2-40B4-BE49-F238E27FC236}">
                <a16:creationId xmlns:a16="http://schemas.microsoft.com/office/drawing/2014/main" id="{95CA1AFC-0182-4504-946F-D2765A341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5671" y="3400508"/>
            <a:ext cx="3733800" cy="3136900"/>
          </a:xfrm>
          <a:prstGeom prst="rect">
            <a:avLst/>
          </a:prstGeom>
        </p:spPr>
      </p:pic>
      <p:pic>
        <p:nvPicPr>
          <p:cNvPr id="8" name="Picture 7">
            <a:extLst>
              <a:ext uri="{FF2B5EF4-FFF2-40B4-BE49-F238E27FC236}">
                <a16:creationId xmlns:a16="http://schemas.microsoft.com/office/drawing/2014/main" id="{EDD53739-1C0A-4801-AFAC-D59EFEA648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347" y="5181342"/>
            <a:ext cx="1459170" cy="1111749"/>
          </a:xfrm>
          <a:prstGeom prst="rect">
            <a:avLst/>
          </a:prstGeom>
        </p:spPr>
      </p:pic>
    </p:spTree>
    <p:extLst>
      <p:ext uri="{BB962C8B-B14F-4D97-AF65-F5344CB8AC3E}">
        <p14:creationId xmlns:p14="http://schemas.microsoft.com/office/powerpoint/2010/main" val="311138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7513491" y="1258286"/>
            <a:ext cx="4101219" cy="2862322"/>
          </a:xfrm>
          <a:prstGeom prst="rect">
            <a:avLst/>
          </a:prstGeom>
        </p:spPr>
        <p:txBody>
          <a:bodyPr wrap="square">
            <a:spAutoFit/>
          </a:bodyPr>
          <a:lstStyle/>
          <a:p>
            <a:r>
              <a:rPr lang="en-US" sz="2400" dirty="0">
                <a:solidFill>
                  <a:schemeClr val="bg1"/>
                </a:solidFill>
              </a:rPr>
              <a:t>“…The law of forgiveness and retribution depicted in the latter half of this revelation is most worthy of careful study. This law applies to individuals and to families, as well as to the Church at large.” </a:t>
            </a:r>
          </a:p>
          <a:p>
            <a:r>
              <a:rPr lang="en-US" sz="1200" dirty="0">
                <a:solidFill>
                  <a:schemeClr val="bg1"/>
                </a:solidFill>
              </a:rPr>
              <a:t>Joseph Fielding Smith</a:t>
            </a:r>
          </a:p>
        </p:txBody>
      </p:sp>
      <p:sp>
        <p:nvSpPr>
          <p:cNvPr id="10" name="Rectangle 9"/>
          <p:cNvSpPr/>
          <p:nvPr/>
        </p:nvSpPr>
        <p:spPr>
          <a:xfrm>
            <a:off x="0" y="6488668"/>
            <a:ext cx="1074333" cy="369332"/>
          </a:xfrm>
          <a:prstGeom prst="rect">
            <a:avLst/>
          </a:prstGeom>
        </p:spPr>
        <p:txBody>
          <a:bodyPr wrap="none">
            <a:spAutoFit/>
          </a:bodyPr>
          <a:lstStyle/>
          <a:p>
            <a:r>
              <a:rPr lang="en-US" dirty="0">
                <a:solidFill>
                  <a:schemeClr val="bg1"/>
                </a:solidFill>
              </a:rPr>
              <a:t>D&amp;C 98:4</a:t>
            </a:r>
          </a:p>
        </p:txBody>
      </p:sp>
      <p:sp>
        <p:nvSpPr>
          <p:cNvPr id="11" name="TextBox 10"/>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Law of Forgiveness</a:t>
            </a:r>
          </a:p>
        </p:txBody>
      </p:sp>
      <p:sp>
        <p:nvSpPr>
          <p:cNvPr id="33" name="Rectangle 32"/>
          <p:cNvSpPr/>
          <p:nvPr/>
        </p:nvSpPr>
        <p:spPr>
          <a:xfrm>
            <a:off x="469105" y="1119787"/>
            <a:ext cx="4101219" cy="1569660"/>
          </a:xfrm>
          <a:prstGeom prst="rect">
            <a:avLst/>
          </a:prstGeom>
        </p:spPr>
        <p:txBody>
          <a:bodyPr wrap="square">
            <a:spAutoFit/>
          </a:bodyPr>
          <a:lstStyle/>
          <a:p>
            <a:r>
              <a:rPr lang="en-US" sz="2400" dirty="0">
                <a:solidFill>
                  <a:schemeClr val="bg1"/>
                </a:solidFill>
              </a:rPr>
              <a:t>“It is natural for people’s feelings to be aroused when they suffer unjust abuses. …some felt a desire to retaliate.</a:t>
            </a:r>
            <a:endParaRPr lang="en-US" sz="1200" dirty="0">
              <a:solidFill>
                <a:schemeClr val="bg1"/>
              </a:solidFill>
            </a:endParaRPr>
          </a:p>
        </p:txBody>
      </p:sp>
      <p:sp>
        <p:nvSpPr>
          <p:cNvPr id="5" name="Rectangle 4"/>
          <p:cNvSpPr/>
          <p:nvPr/>
        </p:nvSpPr>
        <p:spPr>
          <a:xfrm>
            <a:off x="5214257" y="4839665"/>
            <a:ext cx="6096000" cy="1200329"/>
          </a:xfrm>
          <a:prstGeom prst="rect">
            <a:avLst/>
          </a:prstGeom>
        </p:spPr>
        <p:txBody>
          <a:bodyPr>
            <a:spAutoFit/>
          </a:bodyPr>
          <a:lstStyle/>
          <a:p>
            <a:r>
              <a:rPr lang="en-US" b="0" i="1" dirty="0">
                <a:solidFill>
                  <a:srgbClr val="FFFF00"/>
                </a:solidFill>
                <a:effectLst/>
                <a:latin typeface="Georgia" panose="02040502050405020303" pitchFamily="18" charset="0"/>
              </a:rPr>
              <a:t>For the eyes of the Lord are over the righteous, and his ears are open unto their prayers: but the face of the Lord is against them that do evil</a:t>
            </a:r>
          </a:p>
          <a:p>
            <a:r>
              <a:rPr lang="en-US" i="1" dirty="0">
                <a:solidFill>
                  <a:srgbClr val="FFFF00"/>
                </a:solidFill>
                <a:latin typeface="Georgia" panose="02040502050405020303" pitchFamily="18" charset="0"/>
              </a:rPr>
              <a:t>1 Peter 3:12</a:t>
            </a:r>
            <a:endParaRPr lang="en-US" i="1" dirty="0">
              <a:solidFill>
                <a:srgbClr val="FFFF00"/>
              </a:solidFill>
            </a:endParaRPr>
          </a:p>
        </p:txBody>
      </p:sp>
      <p:pic>
        <p:nvPicPr>
          <p:cNvPr id="6" name="Picture 5">
            <a:extLst>
              <a:ext uri="{FF2B5EF4-FFF2-40B4-BE49-F238E27FC236}">
                <a16:creationId xmlns:a16="http://schemas.microsoft.com/office/drawing/2014/main" id="{0359AD47-3277-4B46-80C5-569771F5AF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4157" y="1967778"/>
            <a:ext cx="2095500" cy="1400175"/>
          </a:xfrm>
          <a:prstGeom prst="rect">
            <a:avLst/>
          </a:prstGeom>
        </p:spPr>
      </p:pic>
      <p:pic>
        <p:nvPicPr>
          <p:cNvPr id="8" name="Picture 7">
            <a:extLst>
              <a:ext uri="{FF2B5EF4-FFF2-40B4-BE49-F238E27FC236}">
                <a16:creationId xmlns:a16="http://schemas.microsoft.com/office/drawing/2014/main" id="{0F44B961-50D1-4CC7-B9A8-84C4CE7017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5915" y="3234174"/>
            <a:ext cx="2450592" cy="2450592"/>
          </a:xfrm>
          <a:prstGeom prst="rect">
            <a:avLst/>
          </a:prstGeom>
        </p:spPr>
      </p:pic>
    </p:spTree>
    <p:extLst>
      <p:ext uri="{BB962C8B-B14F-4D97-AF65-F5344CB8AC3E}">
        <p14:creationId xmlns:p14="http://schemas.microsoft.com/office/powerpoint/2010/main" val="290031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488668"/>
            <a:ext cx="1378904" cy="369332"/>
          </a:xfrm>
          <a:prstGeom prst="rect">
            <a:avLst/>
          </a:prstGeom>
        </p:spPr>
        <p:txBody>
          <a:bodyPr wrap="none">
            <a:spAutoFit/>
          </a:bodyPr>
          <a:lstStyle/>
          <a:p>
            <a:r>
              <a:rPr lang="en-US" dirty="0">
                <a:solidFill>
                  <a:schemeClr val="bg1"/>
                </a:solidFill>
              </a:rPr>
              <a:t>D&amp;C 98:4-10</a:t>
            </a:r>
          </a:p>
        </p:txBody>
      </p:sp>
      <p:sp>
        <p:nvSpPr>
          <p:cNvPr id="11" name="TextBox 10"/>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Principle of Freedom</a:t>
            </a:r>
          </a:p>
        </p:txBody>
      </p:sp>
      <p:sp>
        <p:nvSpPr>
          <p:cNvPr id="33" name="Rectangle 32"/>
          <p:cNvSpPr/>
          <p:nvPr/>
        </p:nvSpPr>
        <p:spPr>
          <a:xfrm>
            <a:off x="469105" y="1119787"/>
            <a:ext cx="4101219" cy="830997"/>
          </a:xfrm>
          <a:prstGeom prst="rect">
            <a:avLst/>
          </a:prstGeom>
        </p:spPr>
        <p:txBody>
          <a:bodyPr wrap="square">
            <a:spAutoFit/>
          </a:bodyPr>
          <a:lstStyle/>
          <a:p>
            <a:r>
              <a:rPr lang="en-US" sz="2400" dirty="0">
                <a:solidFill>
                  <a:schemeClr val="bg1"/>
                </a:solidFill>
              </a:rPr>
              <a:t>Constitutional Law of the Land</a:t>
            </a:r>
          </a:p>
          <a:p>
            <a:endParaRPr lang="en-US" sz="2400" dirty="0">
              <a:solidFill>
                <a:schemeClr val="bg1"/>
              </a:solidFill>
            </a:endParaRPr>
          </a:p>
        </p:txBody>
      </p:sp>
      <p:grpSp>
        <p:nvGrpSpPr>
          <p:cNvPr id="6" name="Group 5"/>
          <p:cNvGrpSpPr/>
          <p:nvPr/>
        </p:nvGrpSpPr>
        <p:grpSpPr>
          <a:xfrm>
            <a:off x="674914" y="1907490"/>
            <a:ext cx="3069772" cy="2496902"/>
            <a:chOff x="3341914" y="2782669"/>
            <a:chExt cx="3069772" cy="2496902"/>
          </a:xfrm>
        </p:grpSpPr>
        <p:sp>
          <p:nvSpPr>
            <p:cNvPr id="3" name="Vertical Scroll 2"/>
            <p:cNvSpPr/>
            <p:nvPr/>
          </p:nvSpPr>
          <p:spPr>
            <a:xfrm>
              <a:off x="3341914" y="2782669"/>
              <a:ext cx="3069772" cy="2496902"/>
            </a:xfrm>
            <a:prstGeom prst="verticalScroll">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669659" y="3141515"/>
              <a:ext cx="2414281" cy="2031325"/>
            </a:xfrm>
            <a:prstGeom prst="rect">
              <a:avLst/>
            </a:prstGeom>
          </p:spPr>
          <p:txBody>
            <a:bodyPr wrap="square">
              <a:spAutoFit/>
            </a:bodyPr>
            <a:lstStyle/>
            <a:p>
              <a:pPr algn="ctr"/>
              <a:r>
                <a:rPr lang="en-US" b="1" dirty="0">
                  <a:latin typeface="Harrington" panose="04040505050A02020702" pitchFamily="82" charset="0"/>
                </a:rPr>
                <a:t>We believe in being subject to kings, presidents, rulers, and magistrates, in obeying, honoring, and sustaining the law.</a:t>
              </a:r>
            </a:p>
          </p:txBody>
        </p:sp>
      </p:grpSp>
      <p:sp>
        <p:nvSpPr>
          <p:cNvPr id="7" name="Rectangle 6"/>
          <p:cNvSpPr/>
          <p:nvPr/>
        </p:nvSpPr>
        <p:spPr>
          <a:xfrm>
            <a:off x="5452905" y="1627618"/>
            <a:ext cx="6096000" cy="646331"/>
          </a:xfrm>
          <a:prstGeom prst="rect">
            <a:avLst/>
          </a:prstGeom>
        </p:spPr>
        <p:txBody>
          <a:bodyPr>
            <a:spAutoFit/>
          </a:bodyPr>
          <a:lstStyle/>
          <a:p>
            <a:r>
              <a:rPr lang="en-US" b="0" i="0" dirty="0">
                <a:solidFill>
                  <a:srgbClr val="FFFF00"/>
                </a:solidFill>
                <a:effectLst/>
                <a:latin typeface="Abadi" panose="020B0604020104020204" pitchFamily="34" charset="0"/>
              </a:rPr>
              <a:t> “that principle of freedom in maintaining rights and privileges” and belonged “to all mankind” </a:t>
            </a:r>
            <a:endParaRPr lang="en-US" dirty="0">
              <a:solidFill>
                <a:srgbClr val="FFFF00"/>
              </a:solidFill>
            </a:endParaRPr>
          </a:p>
        </p:txBody>
      </p:sp>
      <p:sp>
        <p:nvSpPr>
          <p:cNvPr id="13" name="Rectangle 12"/>
          <p:cNvSpPr/>
          <p:nvPr/>
        </p:nvSpPr>
        <p:spPr>
          <a:xfrm>
            <a:off x="7652658" y="3155941"/>
            <a:ext cx="4276410" cy="3139321"/>
          </a:xfrm>
          <a:prstGeom prst="rect">
            <a:avLst/>
          </a:prstGeom>
        </p:spPr>
        <p:txBody>
          <a:bodyPr wrap="square">
            <a:spAutoFit/>
          </a:bodyPr>
          <a:lstStyle/>
          <a:p>
            <a:r>
              <a:rPr lang="en-US" dirty="0">
                <a:solidFill>
                  <a:schemeClr val="bg1"/>
                </a:solidFill>
              </a:rPr>
              <a:t>“It is one of the first principles of my life, and one that I have cultivated from my childhood, having been taught it by my father, to allow every one that liberty of conscience. I am the greatest advocate of the Constitution of the Untitled States there is on the earth. In my feelings I am always ready to die for the protection of the weak and oppressed in their just rights”</a:t>
            </a:r>
          </a:p>
          <a:p>
            <a:r>
              <a:rPr lang="en-US" sz="1200" dirty="0">
                <a:solidFill>
                  <a:schemeClr val="bg1"/>
                </a:solidFill>
              </a:rPr>
              <a:t>Joseph Smith</a:t>
            </a:r>
          </a:p>
          <a:p>
            <a:endParaRPr lang="en-US" dirty="0">
              <a:solidFill>
                <a:schemeClr val="bg1"/>
              </a:solidFill>
            </a:endParaRPr>
          </a:p>
        </p:txBody>
      </p:sp>
      <p:pic>
        <p:nvPicPr>
          <p:cNvPr id="8" name="Picture 7">
            <a:extLst>
              <a:ext uri="{FF2B5EF4-FFF2-40B4-BE49-F238E27FC236}">
                <a16:creationId xmlns:a16="http://schemas.microsoft.com/office/drawing/2014/main" id="{B577F277-8235-475C-BE40-4DE896BF46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4685" y="3101110"/>
            <a:ext cx="3377184" cy="2237232"/>
          </a:xfrm>
          <a:prstGeom prst="rect">
            <a:avLst/>
          </a:prstGeom>
        </p:spPr>
      </p:pic>
      <p:pic>
        <p:nvPicPr>
          <p:cNvPr id="12" name="Picture 11">
            <a:extLst>
              <a:ext uri="{FF2B5EF4-FFF2-40B4-BE49-F238E27FC236}">
                <a16:creationId xmlns:a16="http://schemas.microsoft.com/office/drawing/2014/main" id="{D043323C-45E5-4E84-AA4F-786D401DB9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3494" y="45345"/>
            <a:ext cx="950822" cy="1276296"/>
          </a:xfrm>
          <a:prstGeom prst="rect">
            <a:avLst/>
          </a:prstGeom>
        </p:spPr>
      </p:pic>
    </p:spTree>
    <p:extLst>
      <p:ext uri="{BB962C8B-B14F-4D97-AF65-F5344CB8AC3E}">
        <p14:creationId xmlns:p14="http://schemas.microsoft.com/office/powerpoint/2010/main" val="160941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7"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488668"/>
            <a:ext cx="1074333" cy="369332"/>
          </a:xfrm>
          <a:prstGeom prst="rect">
            <a:avLst/>
          </a:prstGeom>
        </p:spPr>
        <p:txBody>
          <a:bodyPr wrap="none">
            <a:spAutoFit/>
          </a:bodyPr>
          <a:lstStyle/>
          <a:p>
            <a:r>
              <a:rPr lang="en-US" dirty="0">
                <a:solidFill>
                  <a:schemeClr val="bg1"/>
                </a:solidFill>
              </a:rPr>
              <a:t>D&amp;C 98:8</a:t>
            </a:r>
          </a:p>
        </p:txBody>
      </p:sp>
      <p:sp>
        <p:nvSpPr>
          <p:cNvPr id="11" name="TextBox 10"/>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Purpose of the Law</a:t>
            </a:r>
          </a:p>
        </p:txBody>
      </p:sp>
      <p:sp>
        <p:nvSpPr>
          <p:cNvPr id="33" name="Rectangle 32"/>
          <p:cNvSpPr/>
          <p:nvPr/>
        </p:nvSpPr>
        <p:spPr>
          <a:xfrm>
            <a:off x="469105" y="1119787"/>
            <a:ext cx="4101219" cy="923330"/>
          </a:xfrm>
          <a:prstGeom prst="rect">
            <a:avLst/>
          </a:prstGeom>
        </p:spPr>
        <p:txBody>
          <a:bodyPr wrap="square">
            <a:spAutoFit/>
          </a:bodyPr>
          <a:lstStyle/>
          <a:p>
            <a:r>
              <a:rPr lang="en-US" dirty="0">
                <a:solidFill>
                  <a:schemeClr val="bg1"/>
                </a:solidFill>
              </a:rPr>
              <a:t>“Without the Constitution there would be no government such as the Lord had in mind. </a:t>
            </a:r>
          </a:p>
        </p:txBody>
      </p:sp>
      <p:sp>
        <p:nvSpPr>
          <p:cNvPr id="14" name="Rectangle 13"/>
          <p:cNvSpPr/>
          <p:nvPr/>
        </p:nvSpPr>
        <p:spPr>
          <a:xfrm>
            <a:off x="4570324" y="2205462"/>
            <a:ext cx="4101219" cy="1200329"/>
          </a:xfrm>
          <a:prstGeom prst="rect">
            <a:avLst/>
          </a:prstGeom>
        </p:spPr>
        <p:txBody>
          <a:bodyPr wrap="square">
            <a:spAutoFit/>
          </a:bodyPr>
          <a:lstStyle/>
          <a:p>
            <a:r>
              <a:rPr lang="en-US" dirty="0">
                <a:solidFill>
                  <a:schemeClr val="bg1"/>
                </a:solidFill>
              </a:rPr>
              <a:t>“The Lord gave us that government by </a:t>
            </a:r>
            <a:r>
              <a:rPr lang="en-US" i="1" dirty="0">
                <a:solidFill>
                  <a:schemeClr val="bg1"/>
                </a:solidFill>
              </a:rPr>
              <a:t>providing the Constitution</a:t>
            </a:r>
            <a:r>
              <a:rPr lang="en-US" dirty="0">
                <a:solidFill>
                  <a:schemeClr val="bg1"/>
                </a:solidFill>
              </a:rPr>
              <a:t> written by the hands of wise men </a:t>
            </a:r>
            <a:r>
              <a:rPr lang="en-US" i="1" dirty="0">
                <a:solidFill>
                  <a:schemeClr val="bg1"/>
                </a:solidFill>
              </a:rPr>
              <a:t>whom he raised up for this very purpose</a:t>
            </a:r>
            <a:r>
              <a:rPr lang="en-US" dirty="0">
                <a:solidFill>
                  <a:schemeClr val="bg1"/>
                </a:solidFill>
              </a:rPr>
              <a:t>.  </a:t>
            </a:r>
          </a:p>
        </p:txBody>
      </p:sp>
      <p:sp>
        <p:nvSpPr>
          <p:cNvPr id="15" name="Rectangle 14"/>
          <p:cNvSpPr/>
          <p:nvPr/>
        </p:nvSpPr>
        <p:spPr>
          <a:xfrm>
            <a:off x="4505690" y="4714389"/>
            <a:ext cx="4101219" cy="1754326"/>
          </a:xfrm>
          <a:prstGeom prst="rect">
            <a:avLst/>
          </a:prstGeom>
        </p:spPr>
        <p:txBody>
          <a:bodyPr wrap="square">
            <a:spAutoFit/>
          </a:bodyPr>
          <a:lstStyle/>
          <a:p>
            <a:r>
              <a:rPr lang="en-US" dirty="0">
                <a:solidFill>
                  <a:schemeClr val="bg1"/>
                </a:solidFill>
              </a:rPr>
              <a:t>“It was an act of God. It was another step in establishing the free conditions under which the gospel could be restored and then taken by the believing Gentiles to all other nations.”</a:t>
            </a:r>
          </a:p>
          <a:p>
            <a:r>
              <a:rPr lang="en-US" sz="1200" dirty="0">
                <a:solidFill>
                  <a:schemeClr val="bg1"/>
                </a:solidFill>
              </a:rPr>
              <a:t>Elder Mark E. Petersen</a:t>
            </a:r>
            <a:r>
              <a:rPr lang="en-US" dirty="0">
                <a:solidFill>
                  <a:schemeClr val="bg1"/>
                </a:solidFill>
              </a:rPr>
              <a:t> </a:t>
            </a:r>
          </a:p>
        </p:txBody>
      </p:sp>
      <p:pic>
        <p:nvPicPr>
          <p:cNvPr id="3" name="Picture 2">
            <a:extLst>
              <a:ext uri="{FF2B5EF4-FFF2-40B4-BE49-F238E27FC236}">
                <a16:creationId xmlns:a16="http://schemas.microsoft.com/office/drawing/2014/main" id="{D3CF8DFA-A493-4C92-AF6A-1876AB7DEC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177" y="2672393"/>
            <a:ext cx="3676650" cy="2752725"/>
          </a:xfrm>
          <a:prstGeom prst="rect">
            <a:avLst/>
          </a:prstGeom>
        </p:spPr>
      </p:pic>
      <p:pic>
        <p:nvPicPr>
          <p:cNvPr id="6" name="Picture 5">
            <a:extLst>
              <a:ext uri="{FF2B5EF4-FFF2-40B4-BE49-F238E27FC236}">
                <a16:creationId xmlns:a16="http://schemas.microsoft.com/office/drawing/2014/main" id="{FC79399F-85A3-4D5B-9B23-CFF12C650C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1318" y="841414"/>
            <a:ext cx="2871216" cy="3627120"/>
          </a:xfrm>
          <a:prstGeom prst="rect">
            <a:avLst/>
          </a:prstGeom>
        </p:spPr>
      </p:pic>
      <p:pic>
        <p:nvPicPr>
          <p:cNvPr id="8" name="Picture 7">
            <a:extLst>
              <a:ext uri="{FF2B5EF4-FFF2-40B4-BE49-F238E27FC236}">
                <a16:creationId xmlns:a16="http://schemas.microsoft.com/office/drawing/2014/main" id="{B88F6964-F6A1-43AF-AEEA-EAC8C59872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6909" y="4668490"/>
            <a:ext cx="3095625" cy="1800225"/>
          </a:xfrm>
          <a:prstGeom prst="rect">
            <a:avLst/>
          </a:prstGeom>
        </p:spPr>
      </p:pic>
      <p:pic>
        <p:nvPicPr>
          <p:cNvPr id="12" name="Picture 11">
            <a:extLst>
              <a:ext uri="{FF2B5EF4-FFF2-40B4-BE49-F238E27FC236}">
                <a16:creationId xmlns:a16="http://schemas.microsoft.com/office/drawing/2014/main" id="{47663E1F-6D32-4066-86CC-BE4434305F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38971" y="5582490"/>
            <a:ext cx="707856" cy="943808"/>
          </a:xfrm>
          <a:prstGeom prst="rect">
            <a:avLst/>
          </a:prstGeom>
        </p:spPr>
      </p:pic>
    </p:spTree>
    <p:extLst>
      <p:ext uri="{BB962C8B-B14F-4D97-AF65-F5344CB8AC3E}">
        <p14:creationId xmlns:p14="http://schemas.microsoft.com/office/powerpoint/2010/main" val="3380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TotalTime>
  <Words>2701</Words>
  <Application>Microsoft Office PowerPoint</Application>
  <PresentationFormat>Widescreen</PresentationFormat>
  <Paragraphs>154</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 ESSENCE</vt:lpstr>
      <vt:lpstr>Calibri</vt:lpstr>
      <vt:lpstr>Harrington</vt:lpstr>
      <vt:lpstr>Abadi</vt:lpstr>
      <vt:lpstr>Georgia</vt:lpstr>
      <vt:lpstr>Georgia</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34</cp:revision>
  <dcterms:created xsi:type="dcterms:W3CDTF">2015-01-01T13:43:25Z</dcterms:created>
  <dcterms:modified xsi:type="dcterms:W3CDTF">2020-07-22T15:47:13Z</dcterms:modified>
</cp:coreProperties>
</file>