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5" r:id="rId4"/>
    <p:sldId id="257" r:id="rId5"/>
    <p:sldId id="260"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59" r:id="rId20"/>
    <p:sldId id="261" r:id="rId21"/>
  </p:sldIdLst>
  <p:sldSz cx="12192000" cy="6858000"/>
  <p:notesSz cx="6858000" cy="9144000"/>
  <p:embeddedFontLst>
    <p:embeddedFont>
      <p:font typeface="Abadi" panose="020B0604020104020204" pitchFamily="34" charset="0"/>
      <p:regular r:id="rId22"/>
    </p:embeddedFont>
    <p:embeddedFont>
      <p:font typeface="AR JULIAN"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eorgia" panose="02040502050405020303"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3" d="100"/>
          <a:sy n="63"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4C3380-AA26-4D5E-84FE-991FEC8349E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2233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46849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80192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C3380-AA26-4D5E-84FE-991FEC8349E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3318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C3380-AA26-4D5E-84FE-991FEC8349E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4658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C3380-AA26-4D5E-84FE-991FEC8349E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13946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C3380-AA26-4D5E-84FE-991FEC8349E4}"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60448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C3380-AA26-4D5E-84FE-991FEC8349E4}"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24980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C3380-AA26-4D5E-84FE-991FEC8349E4}"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372574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C3380-AA26-4D5E-84FE-991FEC8349E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85535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C3380-AA26-4D5E-84FE-991FEC8349E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DEBF5-96F4-46BE-9CD1-949E26F77E80}" type="slidenum">
              <a:rPr lang="en-US" smtClean="0"/>
              <a:t>‹#›</a:t>
            </a:fld>
            <a:endParaRPr lang="en-US"/>
          </a:p>
        </p:txBody>
      </p:sp>
    </p:spTree>
    <p:extLst>
      <p:ext uri="{BB962C8B-B14F-4D97-AF65-F5344CB8AC3E}">
        <p14:creationId xmlns:p14="http://schemas.microsoft.com/office/powerpoint/2010/main" val="226291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C3380-AA26-4D5E-84FE-991FEC8349E4}"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DEBF5-96F4-46BE-9CD1-949E26F77E80}" type="slidenum">
              <a:rPr lang="en-US" smtClean="0"/>
              <a:t>‹#›</a:t>
            </a:fld>
            <a:endParaRPr lang="en-US"/>
          </a:p>
        </p:txBody>
      </p:sp>
    </p:spTree>
    <p:extLst>
      <p:ext uri="{BB962C8B-B14F-4D97-AF65-F5344CB8AC3E}">
        <p14:creationId xmlns:p14="http://schemas.microsoft.com/office/powerpoint/2010/main" val="253790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josephsmithpapers.org/person/john-murdock"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DB190E38-D6FA-4039-86F9-89AFE6C5A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393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D377EB1-97F1-4E73-8239-D485515A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100:1-2</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Words of Comfort</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8" name="Rectangle 7"/>
          <p:cNvSpPr/>
          <p:nvPr/>
        </p:nvSpPr>
        <p:spPr>
          <a:xfrm>
            <a:off x="3436188" y="896456"/>
            <a:ext cx="6096000" cy="923330"/>
          </a:xfrm>
          <a:prstGeom prst="rect">
            <a:avLst/>
          </a:prstGeom>
        </p:spPr>
        <p:txBody>
          <a:bodyPr>
            <a:spAutoFit/>
          </a:bodyPr>
          <a:lstStyle/>
          <a:p>
            <a:r>
              <a:rPr lang="en-US" i="1" dirty="0">
                <a:solidFill>
                  <a:srgbClr val="2F393A"/>
                </a:solidFill>
                <a:latin typeface="Georgia" panose="02040502050405020303" pitchFamily="18" charset="0"/>
              </a:rPr>
              <a:t>Greater love hath no man than this, that a man lay down his life for his friends.</a:t>
            </a:r>
          </a:p>
          <a:p>
            <a:r>
              <a:rPr lang="en-US" i="1" dirty="0">
                <a:solidFill>
                  <a:srgbClr val="2F393A"/>
                </a:solidFill>
                <a:latin typeface="Georgia" panose="02040502050405020303" pitchFamily="18" charset="0"/>
              </a:rPr>
              <a:t>John 15:13</a:t>
            </a:r>
            <a:endParaRPr lang="en-US" i="1" dirty="0"/>
          </a:p>
        </p:txBody>
      </p:sp>
      <p:sp>
        <p:nvSpPr>
          <p:cNvPr id="2" name="TextBox 1"/>
          <p:cNvSpPr txBox="1"/>
          <p:nvPr/>
        </p:nvSpPr>
        <p:spPr>
          <a:xfrm>
            <a:off x="508957" y="1109741"/>
            <a:ext cx="2191109" cy="1200329"/>
          </a:xfrm>
          <a:prstGeom prst="rect">
            <a:avLst/>
          </a:prstGeom>
          <a:solidFill>
            <a:schemeClr val="accent4">
              <a:lumMod val="75000"/>
            </a:schemeClr>
          </a:solidFill>
        </p:spPr>
        <p:txBody>
          <a:bodyPr wrap="square" rtlCol="0">
            <a:spAutoFit/>
          </a:bodyPr>
          <a:lstStyle/>
          <a:p>
            <a:r>
              <a:rPr lang="en-US" dirty="0">
                <a:solidFill>
                  <a:schemeClr val="bg1"/>
                </a:solidFill>
              </a:rPr>
              <a:t>His Friends--The friend of God is the one for whom the Savior died</a:t>
            </a:r>
          </a:p>
        </p:txBody>
      </p:sp>
      <p:sp>
        <p:nvSpPr>
          <p:cNvPr id="7" name="Rectangle 6"/>
          <p:cNvSpPr/>
          <p:nvPr/>
        </p:nvSpPr>
        <p:spPr>
          <a:xfrm>
            <a:off x="3379546" y="2711822"/>
            <a:ext cx="6096000" cy="3108543"/>
          </a:xfrm>
          <a:prstGeom prst="rect">
            <a:avLst/>
          </a:prstGeom>
        </p:spPr>
        <p:txBody>
          <a:bodyPr>
            <a:spAutoFit/>
          </a:bodyPr>
          <a:lstStyle/>
          <a:p>
            <a:pPr fontAlgn="base"/>
            <a:r>
              <a:rPr lang="en-US" sz="2800" dirty="0"/>
              <a:t>How will I find people to teach? </a:t>
            </a:r>
          </a:p>
          <a:p>
            <a:pPr fontAlgn="base"/>
            <a:endParaRPr lang="en-US" sz="2800" dirty="0"/>
          </a:p>
          <a:p>
            <a:pPr fontAlgn="base"/>
            <a:r>
              <a:rPr lang="en-US" sz="2800" dirty="0"/>
              <a:t>How will I know what to say? </a:t>
            </a:r>
          </a:p>
          <a:p>
            <a:pPr fontAlgn="base"/>
            <a:endParaRPr lang="en-US" sz="2800" dirty="0"/>
          </a:p>
          <a:p>
            <a:pPr fontAlgn="base"/>
            <a:r>
              <a:rPr lang="en-US" sz="2800" dirty="0"/>
              <a:t>Will I get along with my companions? </a:t>
            </a:r>
          </a:p>
          <a:p>
            <a:pPr fontAlgn="base"/>
            <a:endParaRPr lang="en-US" sz="2800" dirty="0"/>
          </a:p>
          <a:p>
            <a:pPr fontAlgn="base"/>
            <a:r>
              <a:rPr lang="en-US" sz="2800" dirty="0"/>
              <a:t>Will my family be okay while I am gone?</a:t>
            </a:r>
            <a:endParaRPr lang="en-US" sz="2800" b="0" i="1" dirty="0">
              <a:solidFill>
                <a:schemeClr val="accent2">
                  <a:lumMod val="75000"/>
                </a:schemeClr>
              </a:solidFill>
              <a:effectLst/>
              <a:latin typeface="Georgia" panose="02040502050405020303" pitchFamily="18" charset="0"/>
            </a:endParaRPr>
          </a:p>
        </p:txBody>
      </p:sp>
      <p:sp>
        <p:nvSpPr>
          <p:cNvPr id="9" name="TextBox 8"/>
          <p:cNvSpPr txBox="1"/>
          <p:nvPr/>
        </p:nvSpPr>
        <p:spPr>
          <a:xfrm>
            <a:off x="3996035" y="2046891"/>
            <a:ext cx="5684807" cy="461665"/>
          </a:xfrm>
          <a:prstGeom prst="rect">
            <a:avLst/>
          </a:prstGeom>
          <a:solidFill>
            <a:schemeClr val="accent5">
              <a:lumMod val="75000"/>
            </a:schemeClr>
          </a:solidFill>
        </p:spPr>
        <p:txBody>
          <a:bodyPr wrap="square" rtlCol="0">
            <a:spAutoFit/>
          </a:bodyPr>
          <a:lstStyle/>
          <a:p>
            <a:r>
              <a:rPr lang="en-US" sz="2400" dirty="0">
                <a:solidFill>
                  <a:schemeClr val="bg1"/>
                </a:solidFill>
              </a:rPr>
              <a:t>Questions a missionary might ask himself</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014" y="2707534"/>
            <a:ext cx="2154890" cy="1606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2827" y="2617327"/>
            <a:ext cx="2164462" cy="1623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http://3.bp.blogspot.com/-lY253F7edaw/VKQ2Py9BFgI/AAAAAAABItg/GXbVTZ0Ox0Y/s1600/Family%2BTal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93" t="7163" r="7091" b="12499"/>
          <a:stretch/>
        </p:blipFill>
        <p:spPr bwMode="auto">
          <a:xfrm>
            <a:off x="9475546" y="4953287"/>
            <a:ext cx="2400300" cy="1558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4.bp.blogspot.com/-nJC5BC1UsA0/VDV6Pcm7R_I/AAAAAAAADh0/FjAbyXlg2DM/s1600/WeLoveCarePackage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97" t="9923" r="20794" b="26044"/>
          <a:stretch/>
        </p:blipFill>
        <p:spPr bwMode="auto">
          <a:xfrm>
            <a:off x="1140823" y="4660762"/>
            <a:ext cx="1979211" cy="1480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500"/>
                                        <p:tgtEl>
                                          <p:spTgt spid="51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fade">
                                      <p:cBhvr>
                                        <p:cTn id="4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3425C-BB98-46A1-B1F3-2D2B36BF5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451295" y="573649"/>
            <a:ext cx="7481977" cy="2308324"/>
          </a:xfrm>
          <a:prstGeom prst="rect">
            <a:avLst/>
          </a:prstGeom>
        </p:spPr>
        <p:txBody>
          <a:bodyPr wrap="square">
            <a:spAutoFit/>
          </a:bodyPr>
          <a:lstStyle/>
          <a:p>
            <a:pPr fontAlgn="base"/>
            <a:r>
              <a:rPr lang="en-US" sz="2400" dirty="0"/>
              <a:t>In April 1833 a man named Freeman Nickerson joined the Church in New York and came to Kirtland, Ohio. When Freeman met Joseph Smith, he asked the Prophet to visit the Nickerson family in New York and Canada. Joseph Smith and Sidney Rigdon agreed to his proposal, and they left Kirtland with him on October 5, 1833. </a:t>
            </a:r>
            <a:endParaRPr lang="en-US" sz="2400" b="0" i="1" dirty="0">
              <a:solidFill>
                <a:schemeClr val="accent2">
                  <a:lumMod val="75000"/>
                </a:schemeClr>
              </a:solidFill>
              <a:effectLst/>
              <a:latin typeface="Georgia" panose="02040502050405020303" pitchFamily="18" charset="0"/>
            </a:endParaRPr>
          </a:p>
        </p:txBody>
      </p:sp>
      <p:sp>
        <p:nvSpPr>
          <p:cNvPr id="2" name="Rectangle 1"/>
          <p:cNvSpPr/>
          <p:nvPr/>
        </p:nvSpPr>
        <p:spPr>
          <a:xfrm>
            <a:off x="7502236" y="3548729"/>
            <a:ext cx="4430054" cy="2308324"/>
          </a:xfrm>
          <a:prstGeom prst="rect">
            <a:avLst/>
          </a:prstGeom>
        </p:spPr>
        <p:txBody>
          <a:bodyPr wrap="square">
            <a:spAutoFit/>
          </a:bodyPr>
          <a:lstStyle/>
          <a:p>
            <a:pPr fontAlgn="base"/>
            <a:r>
              <a:rPr lang="en-US" sz="2400" dirty="0"/>
              <a:t>Along the way, they preached the gospel. After they arrived at the Nickerson home in Perrysburg, New York, Joseph received the revelation recorded in Doctrine and Covenants 100.</a:t>
            </a:r>
            <a:endParaRPr lang="en-US" sz="2400" b="0" i="1" dirty="0">
              <a:solidFill>
                <a:schemeClr val="accent2">
                  <a:lumMod val="75000"/>
                </a:schemeClr>
              </a:solidFill>
              <a:effectLst/>
              <a:latin typeface="Georgia" panose="02040502050405020303" pitchFamily="18" charset="0"/>
            </a:endParaRPr>
          </a:p>
        </p:txBody>
      </p:sp>
      <p:pic>
        <p:nvPicPr>
          <p:cNvPr id="5" name="Picture 4">
            <a:extLst>
              <a:ext uri="{FF2B5EF4-FFF2-40B4-BE49-F238E27FC236}">
                <a16:creationId xmlns:a16="http://schemas.microsoft.com/office/drawing/2014/main" id="{82978662-C614-4750-AA1F-B0A959829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22" y="3532222"/>
            <a:ext cx="6327648" cy="2292096"/>
          </a:xfrm>
          <a:prstGeom prst="rect">
            <a:avLst/>
          </a:prstGeom>
        </p:spPr>
      </p:pic>
    </p:spTree>
    <p:extLst>
      <p:ext uri="{BB962C8B-B14F-4D97-AF65-F5344CB8AC3E}">
        <p14:creationId xmlns:p14="http://schemas.microsoft.com/office/powerpoint/2010/main" val="4312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F535E6-F054-44ED-8473-5DCD682C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9979" y="610136"/>
            <a:ext cx="9050742" cy="6247864"/>
          </a:xfrm>
          <a:prstGeom prst="rect">
            <a:avLst/>
          </a:prstGeom>
          <a:noFill/>
        </p:spPr>
        <p:txBody>
          <a:bodyPr wrap="square" rtlCol="0">
            <a:spAutoFit/>
          </a:bodyPr>
          <a:lstStyle/>
          <a:p>
            <a:r>
              <a:rPr lang="en-US" sz="1600" dirty="0"/>
              <a:t>He was born on February 5, 1779 in South Dennis, Massachusetts and moved to Vermont in 1800 and married Huldah Chapman</a:t>
            </a:r>
          </a:p>
          <a:p>
            <a:endParaRPr lang="en-US" sz="1600" dirty="0"/>
          </a:p>
          <a:p>
            <a:r>
              <a:rPr lang="en-US" sz="1600" dirty="0"/>
              <a:t>He served in the war of 1812 as a lieutenant in the Untied States military</a:t>
            </a:r>
          </a:p>
          <a:p>
            <a:endParaRPr lang="en-US" sz="1600" dirty="0"/>
          </a:p>
          <a:p>
            <a:r>
              <a:rPr lang="en-US" sz="1600" dirty="0"/>
              <a:t>He moved to Springville, Pennsylvania and in 1824 moved to Perrysburg, New York and worked on the construction of the Erie Canal</a:t>
            </a:r>
          </a:p>
          <a:p>
            <a:endParaRPr lang="en-US" sz="1600" dirty="0"/>
          </a:p>
          <a:p>
            <a:r>
              <a:rPr lang="en-US" sz="1600" dirty="0"/>
              <a:t>He was baptized in April 1833 by Zerubbabel Snow</a:t>
            </a:r>
          </a:p>
          <a:p>
            <a:endParaRPr lang="en-US" sz="1600" dirty="0"/>
          </a:p>
          <a:p>
            <a:r>
              <a:rPr lang="en-US" sz="1600" dirty="0"/>
              <a:t>He served a mission in western New York and Upper Canada with Joseph Smith, Jr. and Sidney Rigdon in the fall of 1833</a:t>
            </a:r>
          </a:p>
          <a:p>
            <a:endParaRPr lang="en-US" sz="1600" dirty="0"/>
          </a:p>
          <a:p>
            <a:r>
              <a:rPr lang="en-US" sz="1600" dirty="0"/>
              <a:t>Joseph Smith received a revelation at the Nickerson’s home (Section 100)</a:t>
            </a:r>
          </a:p>
          <a:p>
            <a:endParaRPr lang="en-US" sz="1600" dirty="0"/>
          </a:p>
          <a:p>
            <a:r>
              <a:rPr lang="en-US" sz="1600" dirty="0"/>
              <a:t>He was a member of Zion’s Camp in 1834 and served as branch president in New York</a:t>
            </a:r>
          </a:p>
          <a:p>
            <a:endParaRPr lang="en-US" sz="1600" dirty="0"/>
          </a:p>
          <a:p>
            <a:r>
              <a:rPr lang="en-US" sz="1600" dirty="0"/>
              <a:t>In 1835-1836 he served on a mission to Cape Cod and baptized about 40 people in Pennsylvania in 1839, establishing the first branch of the church in that city</a:t>
            </a:r>
          </a:p>
          <a:p>
            <a:endParaRPr lang="en-US" sz="1600" dirty="0"/>
          </a:p>
          <a:p>
            <a:r>
              <a:rPr lang="en-US" sz="1600" dirty="0"/>
              <a:t>In 1840 he settled in Nauvoo, Illinois and served a mission to Peoria, Illinois, and Boston in 1847</a:t>
            </a:r>
          </a:p>
          <a:p>
            <a:endParaRPr lang="en-US" sz="1600" dirty="0"/>
          </a:p>
          <a:p>
            <a:r>
              <a:rPr lang="en-US" sz="1600" dirty="0"/>
              <a:t>He died in 1847 along the banks of the Chariton River in Iowa as the Latter-day Saints were moving west.</a:t>
            </a:r>
          </a:p>
          <a:p>
            <a:endParaRPr lang="en-US" sz="1600" dirty="0"/>
          </a:p>
          <a:p>
            <a:endParaRPr lang="en-US" sz="1600" dirty="0"/>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8" name="TextBox 7"/>
          <p:cNvSpPr txBox="1"/>
          <p:nvPr/>
        </p:nvSpPr>
        <p:spPr>
          <a:xfrm>
            <a:off x="0" y="0"/>
            <a:ext cx="12192000" cy="707886"/>
          </a:xfrm>
          <a:prstGeom prst="rect">
            <a:avLst/>
          </a:prstGeom>
          <a:noFill/>
        </p:spPr>
        <p:txBody>
          <a:bodyPr wrap="square" rtlCol="0">
            <a:spAutoFit/>
          </a:bodyPr>
          <a:lstStyle/>
          <a:p>
            <a:pPr algn="ctr"/>
            <a:r>
              <a:rPr lang="en-US" sz="4000" dirty="0">
                <a:latin typeface="AR JULIAN" panose="02000000000000000000" pitchFamily="2" charset="0"/>
              </a:rPr>
              <a:t>Freeman Nickerson</a:t>
            </a:r>
          </a:p>
        </p:txBody>
      </p:sp>
      <p:grpSp>
        <p:nvGrpSpPr>
          <p:cNvPr id="39" name="Group 38"/>
          <p:cNvGrpSpPr/>
          <p:nvPr/>
        </p:nvGrpSpPr>
        <p:grpSpPr>
          <a:xfrm>
            <a:off x="9769933" y="1197661"/>
            <a:ext cx="1767835" cy="3810046"/>
            <a:chOff x="838200" y="1665295"/>
            <a:chExt cx="1767835" cy="3810046"/>
          </a:xfrm>
        </p:grpSpPr>
        <p:sp>
          <p:nvSpPr>
            <p:cNvPr id="40" name="Cloud 39"/>
            <p:cNvSpPr/>
            <p:nvPr/>
          </p:nvSpPr>
          <p:spPr>
            <a:xfrm rot="6220648">
              <a:off x="1135587" y="1648407"/>
              <a:ext cx="1056758" cy="1090533"/>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38880">
              <a:off x="2300964" y="3763381"/>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33618">
              <a:off x="838200" y="3764679"/>
              <a:ext cx="305071" cy="4260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3417779">
              <a:off x="1741926" y="4944132"/>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3713177">
              <a:off x="1221325" y="4988771"/>
              <a:ext cx="289188" cy="683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1575022" y="4099984"/>
              <a:ext cx="601110" cy="120874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63894">
              <a:off x="1183972" y="4047924"/>
              <a:ext cx="540049" cy="1282583"/>
            </a:xfrm>
            <a:prstGeom prst="trapezoid">
              <a:avLst>
                <a:gd name="adj" fmla="val 47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375821">
              <a:off x="964269" y="2887294"/>
              <a:ext cx="460415" cy="1138488"/>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337671">
              <a:off x="1954483" y="2910330"/>
              <a:ext cx="460415" cy="106903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1209775" y="2900074"/>
              <a:ext cx="982570" cy="1299101"/>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49" idx="2"/>
            </p:cNvCxnSpPr>
            <p:nvPr/>
          </p:nvCxnSpPr>
          <p:spPr>
            <a:xfrm flipH="1">
              <a:off x="1701060" y="3187942"/>
              <a:ext cx="10414" cy="101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15873315">
              <a:off x="1518345" y="4077908"/>
              <a:ext cx="277392" cy="736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Input 51"/>
            <p:cNvSpPr/>
            <p:nvPr/>
          </p:nvSpPr>
          <p:spPr>
            <a:xfrm rot="7269359" flipV="1">
              <a:off x="1665015"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Input 52"/>
            <p:cNvSpPr/>
            <p:nvPr/>
          </p:nvSpPr>
          <p:spPr>
            <a:xfrm rot="14330641" flipH="1" flipV="1">
              <a:off x="1255757" y="2922137"/>
              <a:ext cx="463837" cy="169635"/>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77875" y="1744570"/>
              <a:ext cx="803791" cy="12702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flipH="1">
              <a:off x="1617465" y="3317096"/>
              <a:ext cx="147266" cy="579670"/>
              <a:chOff x="3716383" y="2576920"/>
              <a:chExt cx="326571" cy="1285451"/>
            </a:xfrm>
          </p:grpSpPr>
          <p:sp>
            <p:nvSpPr>
              <p:cNvPr id="56" name="Oval 55"/>
              <p:cNvSpPr/>
              <p:nvPr/>
            </p:nvSpPr>
            <p:spPr>
              <a:xfrm>
                <a:off x="3716383" y="2576920"/>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29446" y="3060246"/>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738154" y="3539217"/>
                <a:ext cx="304800" cy="323154"/>
              </a:xfrm>
              <a:prstGeom prst="ellips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p:cNvSpPr txBox="1"/>
          <p:nvPr/>
        </p:nvSpPr>
        <p:spPr>
          <a:xfrm>
            <a:off x="11095066" y="6525369"/>
            <a:ext cx="1255538" cy="292388"/>
          </a:xfrm>
          <a:prstGeom prst="rect">
            <a:avLst/>
          </a:prstGeom>
          <a:noFill/>
        </p:spPr>
        <p:txBody>
          <a:bodyPr wrap="square" rtlCol="0">
            <a:spAutoFit/>
          </a:bodyPr>
          <a:lstStyle/>
          <a:p>
            <a:r>
              <a:rPr lang="en-US" sz="1300" dirty="0"/>
              <a:t>Wikipedia</a:t>
            </a:r>
          </a:p>
        </p:txBody>
      </p:sp>
    </p:spTree>
    <p:extLst>
      <p:ext uri="{BB962C8B-B14F-4D97-AF65-F5344CB8AC3E}">
        <p14:creationId xmlns:p14="http://schemas.microsoft.com/office/powerpoint/2010/main" val="37093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wipe(down)">
                                      <p:cBhvr>
                                        <p:cTn id="9" dur="580">
                                          <p:stCondLst>
                                            <p:cond delay="0"/>
                                          </p:stCondLst>
                                        </p:cTn>
                                        <p:tgtEl>
                                          <p:spTgt spid="39"/>
                                        </p:tgtEl>
                                      </p:cBhvr>
                                    </p:animEffect>
                                    <p:anim calcmode="lin" valueType="num">
                                      <p:cBhvr>
                                        <p:cTn id="1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 dur="26">
                                          <p:stCondLst>
                                            <p:cond delay="650"/>
                                          </p:stCondLst>
                                        </p:cTn>
                                        <p:tgtEl>
                                          <p:spTgt spid="39"/>
                                        </p:tgtEl>
                                      </p:cBhvr>
                                      <p:to x="100000" y="60000"/>
                                    </p:animScale>
                                    <p:animScale>
                                      <p:cBhvr>
                                        <p:cTn id="16" dur="166" decel="50000">
                                          <p:stCondLst>
                                            <p:cond delay="676"/>
                                          </p:stCondLst>
                                        </p:cTn>
                                        <p:tgtEl>
                                          <p:spTgt spid="39"/>
                                        </p:tgtEl>
                                      </p:cBhvr>
                                      <p:to x="100000" y="100000"/>
                                    </p:animScale>
                                    <p:animScale>
                                      <p:cBhvr>
                                        <p:cTn id="17" dur="26">
                                          <p:stCondLst>
                                            <p:cond delay="1312"/>
                                          </p:stCondLst>
                                        </p:cTn>
                                        <p:tgtEl>
                                          <p:spTgt spid="39"/>
                                        </p:tgtEl>
                                      </p:cBhvr>
                                      <p:to x="100000" y="80000"/>
                                    </p:animScale>
                                    <p:animScale>
                                      <p:cBhvr>
                                        <p:cTn id="18" dur="166" decel="50000">
                                          <p:stCondLst>
                                            <p:cond delay="1338"/>
                                          </p:stCondLst>
                                        </p:cTn>
                                        <p:tgtEl>
                                          <p:spTgt spid="39"/>
                                        </p:tgtEl>
                                      </p:cBhvr>
                                      <p:to x="100000" y="100000"/>
                                    </p:animScale>
                                    <p:animScale>
                                      <p:cBhvr>
                                        <p:cTn id="19" dur="26">
                                          <p:stCondLst>
                                            <p:cond delay="1642"/>
                                          </p:stCondLst>
                                        </p:cTn>
                                        <p:tgtEl>
                                          <p:spTgt spid="39"/>
                                        </p:tgtEl>
                                      </p:cBhvr>
                                      <p:to x="100000" y="90000"/>
                                    </p:animScale>
                                    <p:animScale>
                                      <p:cBhvr>
                                        <p:cTn id="20" dur="166" decel="50000">
                                          <p:stCondLst>
                                            <p:cond delay="1668"/>
                                          </p:stCondLst>
                                        </p:cTn>
                                        <p:tgtEl>
                                          <p:spTgt spid="39"/>
                                        </p:tgtEl>
                                      </p:cBhvr>
                                      <p:to x="100000" y="100000"/>
                                    </p:animScale>
                                    <p:animScale>
                                      <p:cBhvr>
                                        <p:cTn id="21" dur="26">
                                          <p:stCondLst>
                                            <p:cond delay="1808"/>
                                          </p:stCondLst>
                                        </p:cTn>
                                        <p:tgtEl>
                                          <p:spTgt spid="39"/>
                                        </p:tgtEl>
                                      </p:cBhvr>
                                      <p:to x="100000" y="95000"/>
                                    </p:animScale>
                                    <p:animScale>
                                      <p:cBhvr>
                                        <p:cTn id="22" dur="166" decel="50000">
                                          <p:stCondLst>
                                            <p:cond delay="1834"/>
                                          </p:stCondLst>
                                        </p:cTn>
                                        <p:tgtEl>
                                          <p:spTgt spid="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13423D-27C1-4F14-839F-860F24B86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26888" y="1372026"/>
            <a:ext cx="4698796" cy="923330"/>
          </a:xfrm>
          <a:prstGeom prst="rect">
            <a:avLst/>
          </a:prstGeom>
        </p:spPr>
        <p:txBody>
          <a:bodyPr wrap="square">
            <a:spAutoFit/>
          </a:bodyPr>
          <a:lstStyle/>
          <a:p>
            <a:pPr fontAlgn="base"/>
            <a:r>
              <a:rPr lang="en-US" dirty="0"/>
              <a:t>While the enemies were gathering against the Saints the Lord was preparing the hearts of others to receive the gospel</a:t>
            </a:r>
            <a:endParaRPr lang="en-US" b="0" i="1" dirty="0">
              <a:solidFill>
                <a:schemeClr val="accent2">
                  <a:lumMod val="75000"/>
                </a:schemeClr>
              </a:solidFill>
              <a:effectLst/>
              <a:latin typeface="Georgia" panose="02040502050405020303" pitchFamily="18" charset="0"/>
            </a:endParaRPr>
          </a:p>
        </p:txBody>
      </p:sp>
      <p:sp>
        <p:nvSpPr>
          <p:cNvPr id="2" name="Rectangle 1"/>
          <p:cNvSpPr/>
          <p:nvPr/>
        </p:nvSpPr>
        <p:spPr>
          <a:xfrm>
            <a:off x="5248059" y="1200329"/>
            <a:ext cx="6535949" cy="3693319"/>
          </a:xfrm>
          <a:prstGeom prst="rect">
            <a:avLst/>
          </a:prstGeom>
        </p:spPr>
        <p:txBody>
          <a:bodyPr wrap="square">
            <a:spAutoFit/>
          </a:bodyPr>
          <a:lstStyle/>
          <a:p>
            <a:pPr fontAlgn="base"/>
            <a:r>
              <a:rPr lang="en-US" dirty="0"/>
              <a:t>Joseph Smith and Sidney Rigdon went on a mission as far as Canada</a:t>
            </a:r>
          </a:p>
          <a:p>
            <a:pPr fontAlgn="base"/>
            <a:endParaRPr lang="en-US" dirty="0"/>
          </a:p>
          <a:p>
            <a:pPr fontAlgn="base"/>
            <a:r>
              <a:rPr lang="en-US" dirty="0"/>
              <a:t>The Lord promised that if they would lift up their voices and “speak the thoughts” he put into their hearts  “an effectual door” to missionary labor would be opened unto them. </a:t>
            </a:r>
          </a:p>
          <a:p>
            <a:pPr fontAlgn="base"/>
            <a:endParaRPr lang="en-US" dirty="0"/>
          </a:p>
          <a:p>
            <a:pPr fontAlgn="base"/>
            <a:r>
              <a:rPr lang="en-US" dirty="0"/>
              <a:t>Thus began the labor in Canada that was to result in the conversion of so many souls. </a:t>
            </a:r>
          </a:p>
          <a:p>
            <a:pPr fontAlgn="base"/>
            <a:endParaRPr lang="en-US" dirty="0"/>
          </a:p>
          <a:p>
            <a:pPr fontAlgn="base"/>
            <a:r>
              <a:rPr lang="en-US" dirty="0"/>
              <a:t>It was through this “door” that Parley P. Pratt walked two years later to contact John Taylor, future President of the Church. When we place themselves in the Lord’s hands, as did Joseph and Sidney, we cannot help but succeed.</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Effectual Door</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100:3-5 </a:t>
            </a:r>
            <a:r>
              <a:rPr lang="en-US" sz="1200" dirty="0"/>
              <a:t>Student Manual</a:t>
            </a:r>
          </a:p>
        </p:txBody>
      </p:sp>
      <p:sp>
        <p:nvSpPr>
          <p:cNvPr id="29" name="Rectangle 28"/>
          <p:cNvSpPr/>
          <p:nvPr/>
        </p:nvSpPr>
        <p:spPr>
          <a:xfrm>
            <a:off x="4047747" y="758508"/>
            <a:ext cx="6096000" cy="369332"/>
          </a:xfrm>
          <a:prstGeom prst="rect">
            <a:avLst/>
          </a:prstGeom>
        </p:spPr>
        <p:txBody>
          <a:bodyPr>
            <a:spAutoFit/>
          </a:bodyPr>
          <a:lstStyle/>
          <a:p>
            <a:pPr fontAlgn="base"/>
            <a:r>
              <a:rPr lang="en-US" dirty="0"/>
              <a:t>To produce a desired  or intended result</a:t>
            </a:r>
          </a:p>
        </p:txBody>
      </p:sp>
      <p:pic>
        <p:nvPicPr>
          <p:cNvPr id="5" name="Picture 4">
            <a:extLst>
              <a:ext uri="{FF2B5EF4-FFF2-40B4-BE49-F238E27FC236}">
                <a16:creationId xmlns:a16="http://schemas.microsoft.com/office/drawing/2014/main" id="{51FC8ED1-52D0-4B5E-9D7D-DA27F003E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76" y="2673243"/>
            <a:ext cx="4200508" cy="3426249"/>
          </a:xfrm>
          <a:prstGeom prst="rect">
            <a:avLst/>
          </a:prstGeom>
        </p:spPr>
      </p:pic>
      <p:pic>
        <p:nvPicPr>
          <p:cNvPr id="9" name="Picture 8">
            <a:extLst>
              <a:ext uri="{FF2B5EF4-FFF2-40B4-BE49-F238E27FC236}">
                <a16:creationId xmlns:a16="http://schemas.microsoft.com/office/drawing/2014/main" id="{7979A1CB-D482-43D0-840B-432DB9403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218" y="4842104"/>
            <a:ext cx="3779848" cy="1841152"/>
          </a:xfrm>
          <a:prstGeom prst="rect">
            <a:avLst/>
          </a:prstGeom>
        </p:spPr>
      </p:pic>
    </p:spTree>
    <p:extLst>
      <p:ext uri="{BB962C8B-B14F-4D97-AF65-F5344CB8AC3E}">
        <p14:creationId xmlns:p14="http://schemas.microsoft.com/office/powerpoint/2010/main" val="37121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09773E9-FB0A-44AB-88AC-594EE704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54892" y="2263621"/>
            <a:ext cx="4698796" cy="4247317"/>
          </a:xfrm>
          <a:prstGeom prst="rect">
            <a:avLst/>
          </a:prstGeom>
        </p:spPr>
        <p:txBody>
          <a:bodyPr wrap="square">
            <a:spAutoFit/>
          </a:bodyPr>
          <a:lstStyle/>
          <a:p>
            <a:pPr fontAlgn="base"/>
            <a:r>
              <a:rPr lang="en-US" dirty="0"/>
              <a:t>1837—</a:t>
            </a:r>
          </a:p>
          <a:p>
            <a:pPr fontAlgn="base"/>
            <a:r>
              <a:rPr lang="en-US" dirty="0"/>
              <a:t>“When but a boy of sixteen, two strangers came to my home, and they were indeed strangers, and very unwelcome ones in the section of the country as the prejudice of the people was great against them.</a:t>
            </a:r>
          </a:p>
          <a:p>
            <a:pPr fontAlgn="base"/>
            <a:endParaRPr lang="en-US" b="0" dirty="0">
              <a:effectLst/>
            </a:endParaRPr>
          </a:p>
          <a:p>
            <a:pPr fontAlgn="base"/>
            <a:r>
              <a:rPr lang="en-US" dirty="0"/>
              <a:t>They sought the privilege of holding meetings, to present their strange doctrine. We were indeed entire strangers and none of our neighbors would give shelter to these men. I prevailed upon my father to invite them to our home, and to give them an opportunity to be hears. He did so, and they held meetings in the place.”</a:t>
            </a:r>
          </a:p>
        </p:txBody>
      </p:sp>
      <p:sp>
        <p:nvSpPr>
          <p:cNvPr id="2" name="Rectangle 1"/>
          <p:cNvSpPr/>
          <p:nvPr/>
        </p:nvSpPr>
        <p:spPr>
          <a:xfrm>
            <a:off x="4688977" y="819133"/>
            <a:ext cx="3307710" cy="369332"/>
          </a:xfrm>
          <a:prstGeom prst="rect">
            <a:avLst/>
          </a:prstGeom>
        </p:spPr>
        <p:txBody>
          <a:bodyPr wrap="square">
            <a:spAutoFit/>
          </a:bodyPr>
          <a:lstStyle/>
          <a:p>
            <a:pPr fontAlgn="base"/>
            <a:r>
              <a:rPr lang="en-US" dirty="0" err="1"/>
              <a:t>Zerah</a:t>
            </a:r>
            <a:r>
              <a:rPr lang="en-US" dirty="0"/>
              <a:t> </a:t>
            </a:r>
            <a:r>
              <a:rPr lang="en-US" dirty="0" err="1"/>
              <a:t>Pulsipher</a:t>
            </a:r>
            <a:r>
              <a:rPr lang="en-US" dirty="0"/>
              <a:t> and Jesse Baker</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Missionaries In Canada</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100:3-5 </a:t>
            </a:r>
            <a:r>
              <a:rPr lang="en-US" sz="1200" dirty="0"/>
              <a:t>Robert Taylor Burton</a:t>
            </a:r>
          </a:p>
        </p:txBody>
      </p:sp>
      <p:sp>
        <p:nvSpPr>
          <p:cNvPr id="10" name="Rectangle 9"/>
          <p:cNvSpPr/>
          <p:nvPr/>
        </p:nvSpPr>
        <p:spPr>
          <a:xfrm>
            <a:off x="4953688" y="1545933"/>
            <a:ext cx="6592356" cy="923330"/>
          </a:xfrm>
          <a:prstGeom prst="rect">
            <a:avLst/>
          </a:prstGeom>
        </p:spPr>
        <p:txBody>
          <a:bodyPr wrap="square">
            <a:spAutoFit/>
          </a:bodyPr>
          <a:lstStyle/>
          <a:p>
            <a:pPr fontAlgn="base"/>
            <a:r>
              <a:rPr lang="en-US" dirty="0"/>
              <a:t>The meeting was held in the home of Samuel and Hannah Burton—the family was converted, and later Robert Taylor Burton was baptized in 1838</a:t>
            </a:r>
          </a:p>
        </p:txBody>
      </p:sp>
      <p:sp>
        <p:nvSpPr>
          <p:cNvPr id="11" name="Rectangle 10"/>
          <p:cNvSpPr/>
          <p:nvPr/>
        </p:nvSpPr>
        <p:spPr>
          <a:xfrm>
            <a:off x="6254151" y="5082935"/>
            <a:ext cx="3802291" cy="1754326"/>
          </a:xfrm>
          <a:prstGeom prst="rect">
            <a:avLst/>
          </a:prstGeom>
        </p:spPr>
        <p:txBody>
          <a:bodyPr wrap="square">
            <a:spAutoFit/>
          </a:bodyPr>
          <a:lstStyle/>
          <a:p>
            <a:pPr fontAlgn="base"/>
            <a:r>
              <a:rPr lang="en-US" dirty="0"/>
              <a:t>“The Lord showed me </a:t>
            </a:r>
          </a:p>
          <a:p>
            <a:pPr fontAlgn="base"/>
            <a:r>
              <a:rPr lang="en-US" dirty="0"/>
              <a:t>by unmistakable evidence</a:t>
            </a:r>
          </a:p>
          <a:p>
            <a:pPr fontAlgn="base"/>
            <a:r>
              <a:rPr lang="en-US" dirty="0"/>
              <a:t>that this doctrine taught by the Latter Day Saints, was correct, and so sure was my conversion that it has never left me to this day.” --1903</a:t>
            </a:r>
          </a:p>
        </p:txBody>
      </p:sp>
      <p:pic>
        <p:nvPicPr>
          <p:cNvPr id="5" name="Picture 4">
            <a:extLst>
              <a:ext uri="{FF2B5EF4-FFF2-40B4-BE49-F238E27FC236}">
                <a16:creationId xmlns:a16="http://schemas.microsoft.com/office/drawing/2014/main" id="{AC44B16B-A6D4-488F-B9E0-615521CA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784" y="1092897"/>
            <a:ext cx="914400" cy="1216241"/>
          </a:xfrm>
          <a:prstGeom prst="rect">
            <a:avLst/>
          </a:prstGeom>
        </p:spPr>
      </p:pic>
      <p:pic>
        <p:nvPicPr>
          <p:cNvPr id="13" name="Picture 12">
            <a:extLst>
              <a:ext uri="{FF2B5EF4-FFF2-40B4-BE49-F238E27FC236}">
                <a16:creationId xmlns:a16="http://schemas.microsoft.com/office/drawing/2014/main" id="{AB3F1AC4-3741-4E15-97FE-FBBF7B00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247" y="1082089"/>
            <a:ext cx="914400" cy="1213104"/>
          </a:xfrm>
          <a:prstGeom prst="rect">
            <a:avLst/>
          </a:prstGeom>
        </p:spPr>
      </p:pic>
      <p:pic>
        <p:nvPicPr>
          <p:cNvPr id="15" name="Picture 14">
            <a:extLst>
              <a:ext uri="{FF2B5EF4-FFF2-40B4-BE49-F238E27FC236}">
                <a16:creationId xmlns:a16="http://schemas.microsoft.com/office/drawing/2014/main" id="{174CF783-FB23-4F9E-A80B-57B3D49C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580" y="2626903"/>
            <a:ext cx="3005588" cy="2298391"/>
          </a:xfrm>
          <a:prstGeom prst="rect">
            <a:avLst/>
          </a:prstGeom>
        </p:spPr>
      </p:pic>
      <p:pic>
        <p:nvPicPr>
          <p:cNvPr id="18" name="Picture 17">
            <a:extLst>
              <a:ext uri="{FF2B5EF4-FFF2-40B4-BE49-F238E27FC236}">
                <a16:creationId xmlns:a16="http://schemas.microsoft.com/office/drawing/2014/main" id="{B9500F04-8C56-4F38-BD66-A66827927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3382" y="2309138"/>
            <a:ext cx="2085975" cy="3162300"/>
          </a:xfrm>
          <a:prstGeom prst="rect">
            <a:avLst/>
          </a:prstGeom>
        </p:spPr>
      </p:pic>
    </p:spTree>
    <p:extLst>
      <p:ext uri="{BB962C8B-B14F-4D97-AF65-F5344CB8AC3E}">
        <p14:creationId xmlns:p14="http://schemas.microsoft.com/office/powerpoint/2010/main" val="4190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895A56B-361D-47AE-8ECA-AF18B87A2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 name="Rectangle 1"/>
          <p:cNvSpPr/>
          <p:nvPr/>
        </p:nvSpPr>
        <p:spPr>
          <a:xfrm>
            <a:off x="3278887" y="1034385"/>
            <a:ext cx="2975264" cy="1200329"/>
          </a:xfrm>
          <a:prstGeom prst="rect">
            <a:avLst/>
          </a:prstGeom>
        </p:spPr>
        <p:txBody>
          <a:bodyPr wrap="square">
            <a:spAutoFit/>
          </a:bodyPr>
          <a:lstStyle/>
          <a:p>
            <a:pPr fontAlgn="base"/>
            <a:r>
              <a:rPr lang="en-US" i="1" dirty="0"/>
              <a:t>And I was led by the Spirit, not knowing beforehand the things which I should do.</a:t>
            </a:r>
          </a:p>
          <a:p>
            <a:pPr fontAlgn="base"/>
            <a:r>
              <a:rPr lang="en-US" i="1" dirty="0"/>
              <a:t>1 Nephi 4:6</a:t>
            </a:r>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Lead By the Spirit</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100:6-8</a:t>
            </a:r>
            <a:endParaRPr lang="en-US" sz="1200" dirty="0"/>
          </a:p>
        </p:txBody>
      </p:sp>
      <p:grpSp>
        <p:nvGrpSpPr>
          <p:cNvPr id="10" name="Group 9"/>
          <p:cNvGrpSpPr/>
          <p:nvPr/>
        </p:nvGrpSpPr>
        <p:grpSpPr>
          <a:xfrm>
            <a:off x="758536" y="943174"/>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0747" y="2410361"/>
              <a:ext cx="1905000" cy="1323439"/>
            </a:xfrm>
            <a:prstGeom prst="rect">
              <a:avLst/>
            </a:prstGeom>
          </p:spPr>
          <p:txBody>
            <a:bodyPr wrap="square">
              <a:spAutoFit/>
            </a:bodyPr>
            <a:lstStyle/>
            <a:p>
              <a:pPr algn="ctr"/>
              <a:r>
                <a:rPr lang="en-US" sz="1600" dirty="0"/>
                <a:t> </a:t>
              </a:r>
              <a:r>
                <a:rPr lang="en-US" sz="1600" b="1" dirty="0"/>
                <a:t>If we will lift up our voices to share the gospel, then the Lord will help us know what to say</a:t>
              </a:r>
              <a:endParaRPr lang="en-US" sz="1600" dirty="0">
                <a:solidFill>
                  <a:schemeClr val="bg1"/>
                </a:solidFill>
              </a:endParaRPr>
            </a:p>
          </p:txBody>
        </p:sp>
      </p:grpSp>
      <p:sp>
        <p:nvSpPr>
          <p:cNvPr id="8" name="Rectangle 7"/>
          <p:cNvSpPr/>
          <p:nvPr/>
        </p:nvSpPr>
        <p:spPr>
          <a:xfrm>
            <a:off x="6594991" y="1581944"/>
            <a:ext cx="4629771" cy="923330"/>
          </a:xfrm>
          <a:prstGeom prst="rect">
            <a:avLst/>
          </a:prstGeom>
          <a:solidFill>
            <a:srgbClr val="C00000"/>
          </a:solidFill>
        </p:spPr>
        <p:txBody>
          <a:bodyPr wrap="square">
            <a:spAutoFit/>
          </a:bodyPr>
          <a:lstStyle/>
          <a:p>
            <a:r>
              <a:rPr lang="en-US" i="1" dirty="0">
                <a:solidFill>
                  <a:schemeClr val="bg1"/>
                </a:solidFill>
                <a:latin typeface="Abadi" panose="020B0604020104020204" pitchFamily="34" charset="0"/>
              </a:rPr>
              <a:t>But the things of God are sacred “and must be spoken with care, and by constraint of the Spirit” D&amp;C 63:64</a:t>
            </a:r>
            <a:endParaRPr lang="en-US" i="1" dirty="0">
              <a:solidFill>
                <a:schemeClr val="bg1"/>
              </a:solidFill>
            </a:endParaRPr>
          </a:p>
        </p:txBody>
      </p:sp>
      <p:sp>
        <p:nvSpPr>
          <p:cNvPr id="9" name="Rectangle 8"/>
          <p:cNvSpPr/>
          <p:nvPr/>
        </p:nvSpPr>
        <p:spPr>
          <a:xfrm>
            <a:off x="6474940" y="2742644"/>
            <a:ext cx="5246070" cy="3877985"/>
          </a:xfrm>
          <a:prstGeom prst="rect">
            <a:avLst/>
          </a:prstGeom>
        </p:spPr>
        <p:txBody>
          <a:bodyPr wrap="square">
            <a:spAutoFit/>
          </a:bodyPr>
          <a:lstStyle/>
          <a:p>
            <a:r>
              <a:rPr lang="en-US" dirty="0">
                <a:latin typeface="Abadi" panose="020B0604020104020204" pitchFamily="34" charset="0"/>
              </a:rPr>
              <a:t>“I will say as Paul did, ‘Woe be unto me if I preach not the Gospel’ [1 Corinthians 9:16]. I will say the same for the Apostles, the High Priests, the Seventies, and the Elders, so far as they are called to declare the words of life and salvation to this generation; the judgments of God will rest upon us if we do not do it. </a:t>
            </a:r>
          </a:p>
          <a:p>
            <a:endParaRPr lang="en-US" dirty="0">
              <a:latin typeface="Abadi" panose="020B0604020104020204" pitchFamily="34" charset="0"/>
            </a:endParaRPr>
          </a:p>
          <a:p>
            <a:r>
              <a:rPr lang="en-US" dirty="0">
                <a:latin typeface="Abadi" panose="020B0604020104020204" pitchFamily="34" charset="0"/>
              </a:rPr>
              <a:t>You may ask why. I answer, because a dispensation of the Gospel of Jesus Christ has never been given to man in ancient days or in this age, for any other purpose than for the salvation of the human family.” </a:t>
            </a:r>
          </a:p>
          <a:p>
            <a:r>
              <a:rPr lang="en-US" sz="1200" dirty="0">
                <a:latin typeface="Abadi" panose="020B0604020104020204" pitchFamily="34" charset="0"/>
              </a:rPr>
              <a:t>President </a:t>
            </a:r>
            <a:r>
              <a:rPr lang="en-US" sz="1200" dirty="0" err="1">
                <a:latin typeface="Abadi" panose="020B0604020104020204" pitchFamily="34" charset="0"/>
              </a:rPr>
              <a:t>Wilford</a:t>
            </a:r>
            <a:r>
              <a:rPr lang="en-US" sz="1200" dirty="0">
                <a:latin typeface="Abadi" panose="020B0604020104020204" pitchFamily="34" charset="0"/>
              </a:rPr>
              <a:t> Woodruff</a:t>
            </a:r>
            <a:endParaRPr lang="en-US" sz="1200" dirty="0"/>
          </a:p>
        </p:txBody>
      </p:sp>
      <p:pic>
        <p:nvPicPr>
          <p:cNvPr id="5" name="Picture 4">
            <a:extLst>
              <a:ext uri="{FF2B5EF4-FFF2-40B4-BE49-F238E27FC236}">
                <a16:creationId xmlns:a16="http://schemas.microsoft.com/office/drawing/2014/main" id="{528CC2FF-B335-4551-AC4E-EF8366E8E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415" y="2749114"/>
            <a:ext cx="2139696" cy="2651760"/>
          </a:xfrm>
          <a:prstGeom prst="rect">
            <a:avLst/>
          </a:prstGeom>
        </p:spPr>
      </p:pic>
    </p:spTree>
    <p:extLst>
      <p:ext uri="{BB962C8B-B14F-4D97-AF65-F5344CB8AC3E}">
        <p14:creationId xmlns:p14="http://schemas.microsoft.com/office/powerpoint/2010/main" val="30962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0" presetClass="exit" presetSubtype="0" fill="hold" grpId="0" nodeType="withEffect">
                                  <p:stCondLst>
                                    <p:cond delay="0"/>
                                  </p:stCondLst>
                                  <p:childTnLst>
                                    <p:animEffect transition="out" filter="fade">
                                      <p:cBhvr>
                                        <p:cTn id="37" dur="500"/>
                                        <p:tgtEl>
                                          <p:spTgt spid="9">
                                            <p:txEl>
                                              <p:pRg st="0" end="0"/>
                                            </p:txEl>
                                          </p:spTgt>
                                        </p:tgtEl>
                                      </p:cBhvr>
                                    </p:animEffect>
                                    <p:set>
                                      <p:cBhvr>
                                        <p:cTn id="38" dur="1" fill="hold">
                                          <p:stCondLst>
                                            <p:cond delay="499"/>
                                          </p:stCondLst>
                                        </p:cTn>
                                        <p:tgtEl>
                                          <p:spTgt spid="9">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9">
                                            <p:txEl>
                                              <p:pRg st="2" end="2"/>
                                            </p:txEl>
                                          </p:spTgt>
                                        </p:tgtEl>
                                      </p:cBhvr>
                                    </p:animEffect>
                                    <p:set>
                                      <p:cBhvr>
                                        <p:cTn id="41" dur="1" fill="hold">
                                          <p:stCondLst>
                                            <p:cond delay="499"/>
                                          </p:stCondLst>
                                        </p:cTn>
                                        <p:tgtEl>
                                          <p:spTgt spid="9">
                                            <p:txEl>
                                              <p:pRg st="2" end="2"/>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
                                            <p:txEl>
                                              <p:pRg st="3" end="3"/>
                                            </p:txEl>
                                          </p:spTgt>
                                        </p:tgtEl>
                                      </p:cBhvr>
                                    </p:animEffect>
                                    <p:set>
                                      <p:cBhvr>
                                        <p:cTn id="44" dur="1" fill="hold">
                                          <p:stCondLst>
                                            <p:cond delay="499"/>
                                          </p:stCondLst>
                                        </p:cTn>
                                        <p:tgtEl>
                                          <p:spTgt spid="9">
                                            <p:txEl>
                                              <p:pRg st="3" end="3"/>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8" grpId="1" animBg="1"/>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A9B69F-3F26-424B-9547-EF2042646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Spokesman</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100:9-11 </a:t>
            </a:r>
            <a:r>
              <a:rPr lang="en-US" sz="1200" dirty="0"/>
              <a:t>Student Manual</a:t>
            </a:r>
          </a:p>
        </p:txBody>
      </p:sp>
      <p:sp>
        <p:nvSpPr>
          <p:cNvPr id="9" name="Rectangle 8"/>
          <p:cNvSpPr/>
          <p:nvPr/>
        </p:nvSpPr>
        <p:spPr>
          <a:xfrm>
            <a:off x="316302" y="943174"/>
            <a:ext cx="6096000" cy="2246769"/>
          </a:xfrm>
          <a:prstGeom prst="rect">
            <a:avLst/>
          </a:prstGeom>
        </p:spPr>
        <p:txBody>
          <a:bodyPr>
            <a:spAutoFit/>
          </a:bodyPr>
          <a:lstStyle/>
          <a:p>
            <a:r>
              <a:rPr lang="en-US" sz="2000" dirty="0"/>
              <a:t>Sidney Rigdon, like Aaron in an earlier time (see Exodus 4:16), was appointed a spokesman for the Prophet Joseph Smith. </a:t>
            </a:r>
          </a:p>
          <a:p>
            <a:endParaRPr lang="en-US" sz="2000" dirty="0"/>
          </a:p>
          <a:p>
            <a:r>
              <a:rPr lang="en-US" sz="2000" dirty="0"/>
              <a:t>Blessed with great gifts as an orator and student of scripture, Sidney was promised “power to be mighty in testimony”</a:t>
            </a:r>
          </a:p>
        </p:txBody>
      </p:sp>
      <p:sp>
        <p:nvSpPr>
          <p:cNvPr id="5" name="Rectangle 4"/>
          <p:cNvSpPr/>
          <p:nvPr/>
        </p:nvSpPr>
        <p:spPr>
          <a:xfrm>
            <a:off x="5157354" y="3513157"/>
            <a:ext cx="6096000" cy="3170099"/>
          </a:xfrm>
          <a:prstGeom prst="rect">
            <a:avLst/>
          </a:prstGeom>
        </p:spPr>
        <p:txBody>
          <a:bodyPr>
            <a:spAutoFit/>
          </a:bodyPr>
          <a:lstStyle/>
          <a:p>
            <a:r>
              <a:rPr lang="en-US" sz="2000" dirty="0">
                <a:solidFill>
                  <a:srgbClr val="2F393A"/>
                </a:solidFill>
              </a:rPr>
              <a:t>While Sidney was to be a spokesman for Joseph Smith, the Prophet was to “be a revelator” unto Sidney. In this way Brother Rigdon was to “know the certainty of all things pertaining to the things of my kingdom on the earth”.</a:t>
            </a:r>
          </a:p>
          <a:p>
            <a:endParaRPr lang="en-US" sz="2000" dirty="0">
              <a:solidFill>
                <a:srgbClr val="2F393A"/>
              </a:solidFill>
            </a:endParaRPr>
          </a:p>
          <a:p>
            <a:r>
              <a:rPr lang="en-US" sz="2000" dirty="0">
                <a:solidFill>
                  <a:srgbClr val="2F393A"/>
                </a:solidFill>
              </a:rPr>
              <a:t> Sidney, because of his call to be a spokesman for the Prophet Joseph Smith, claimed to be guardian of the Church after Joseph’s death. To lead the Church, however, was not within the scope of his calling.</a:t>
            </a:r>
            <a:endParaRPr lang="en-US" sz="2000" dirty="0"/>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r="1350" b="20788"/>
          <a:stretch/>
        </p:blipFill>
        <p:spPr>
          <a:xfrm>
            <a:off x="7221682" y="1122783"/>
            <a:ext cx="1779352" cy="1960039"/>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8BF4C36F-264A-464C-B0BB-6712197B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832" y="3926739"/>
            <a:ext cx="1725318" cy="18350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8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0D90F9-B45C-4DBE-87C7-BE13303F9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Reassurance</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100:13-17</a:t>
            </a:r>
            <a:endParaRPr lang="en-US" sz="1200" dirty="0"/>
          </a:p>
        </p:txBody>
      </p:sp>
      <p:sp>
        <p:nvSpPr>
          <p:cNvPr id="9" name="Rectangle 8"/>
          <p:cNvSpPr/>
          <p:nvPr/>
        </p:nvSpPr>
        <p:spPr>
          <a:xfrm>
            <a:off x="316302" y="943174"/>
            <a:ext cx="6096000" cy="4093428"/>
          </a:xfrm>
          <a:prstGeom prst="rect">
            <a:avLst/>
          </a:prstGeom>
        </p:spPr>
        <p:txBody>
          <a:bodyPr>
            <a:spAutoFit/>
          </a:bodyPr>
          <a:lstStyle/>
          <a:p>
            <a:r>
              <a:rPr lang="en-US" sz="2000" dirty="0"/>
              <a:t>Just before starting for Canada, Oliver Cowdery brought word to the Prophet that enemies of Zion were working to destroy the Church. </a:t>
            </a:r>
          </a:p>
          <a:p>
            <a:endParaRPr lang="en-US" sz="2000" dirty="0"/>
          </a:p>
          <a:p>
            <a:r>
              <a:rPr lang="en-US" sz="2000" dirty="0"/>
              <a:t>Joseph sent Orson Hyde and John Gould from Kirtland to Jackson County, Missouri, “with advice to the Saints in their unfortunate situation.” </a:t>
            </a:r>
            <a:r>
              <a:rPr lang="en-US" sz="1200" dirty="0"/>
              <a:t>HC</a:t>
            </a:r>
            <a:r>
              <a:rPr lang="en-US" sz="2000" dirty="0"/>
              <a:t> </a:t>
            </a:r>
          </a:p>
          <a:p>
            <a:endParaRPr lang="en-US" sz="2000" dirty="0"/>
          </a:p>
          <a:p>
            <a:r>
              <a:rPr lang="en-US" sz="2000" dirty="0"/>
              <a:t> This journey would be very hazardous because they would be traveling near anti-Mormon mobs. </a:t>
            </a:r>
          </a:p>
          <a:p>
            <a:endParaRPr lang="en-US" sz="2000" dirty="0"/>
          </a:p>
          <a:p>
            <a:r>
              <a:rPr lang="en-US" sz="2000" dirty="0"/>
              <a:t>The Lord assured them that He would be with them so long as they kept His commandments.</a:t>
            </a:r>
          </a:p>
        </p:txBody>
      </p:sp>
      <p:sp>
        <p:nvSpPr>
          <p:cNvPr id="5" name="Rectangle 4"/>
          <p:cNvSpPr/>
          <p:nvPr/>
        </p:nvSpPr>
        <p:spPr>
          <a:xfrm>
            <a:off x="5153891" y="4744264"/>
            <a:ext cx="6785263" cy="1938992"/>
          </a:xfrm>
          <a:prstGeom prst="rect">
            <a:avLst/>
          </a:prstGeom>
        </p:spPr>
        <p:txBody>
          <a:bodyPr wrap="square">
            <a:spAutoFit/>
          </a:bodyPr>
          <a:lstStyle/>
          <a:p>
            <a:r>
              <a:rPr lang="en-US" sz="2000" dirty="0"/>
              <a:t>Joseph also received a promise from the Lord concerning Zion’s future state: Zion would be redeemed after a season.</a:t>
            </a:r>
          </a:p>
          <a:p>
            <a:endParaRPr lang="en-US" sz="2000" dirty="0"/>
          </a:p>
          <a:p>
            <a:r>
              <a:rPr lang="en-US" sz="2000" dirty="0"/>
              <a:t>Such a delay was the means of purifying a people who would serve the Lord in righteousness. Serving in righteousness is a prerequisite for building Zion.</a:t>
            </a:r>
          </a:p>
        </p:txBody>
      </p:sp>
      <p:pic>
        <p:nvPicPr>
          <p:cNvPr id="15" name="Picture 14">
            <a:extLst>
              <a:ext uri="{FF2B5EF4-FFF2-40B4-BE49-F238E27FC236}">
                <a16:creationId xmlns:a16="http://schemas.microsoft.com/office/drawing/2014/main" id="{1A717D92-06F7-4428-99B2-F063AF3AF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098" y="4815274"/>
            <a:ext cx="1679642" cy="2089311"/>
          </a:xfrm>
          <a:prstGeom prst="rect">
            <a:avLst/>
          </a:prstGeom>
        </p:spPr>
      </p:pic>
      <p:pic>
        <p:nvPicPr>
          <p:cNvPr id="19" name="Picture 18">
            <a:extLst>
              <a:ext uri="{FF2B5EF4-FFF2-40B4-BE49-F238E27FC236}">
                <a16:creationId xmlns:a16="http://schemas.microsoft.com/office/drawing/2014/main" id="{AD695F86-7159-4277-A086-35E9974C4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302" y="1475498"/>
            <a:ext cx="2432515" cy="2981202"/>
          </a:xfrm>
          <a:prstGeom prst="rect">
            <a:avLst/>
          </a:prstGeom>
        </p:spPr>
      </p:pic>
      <p:pic>
        <p:nvPicPr>
          <p:cNvPr id="23" name="Picture 22">
            <a:extLst>
              <a:ext uri="{FF2B5EF4-FFF2-40B4-BE49-F238E27FC236}">
                <a16:creationId xmlns:a16="http://schemas.microsoft.com/office/drawing/2014/main" id="{9D3958BE-1AC5-4D98-972A-93138F77D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113" y="558188"/>
            <a:ext cx="2121592" cy="2621507"/>
          </a:xfrm>
          <a:prstGeom prst="rect">
            <a:avLst/>
          </a:prstGeom>
        </p:spPr>
      </p:pic>
    </p:spTree>
    <p:extLst>
      <p:ext uri="{BB962C8B-B14F-4D97-AF65-F5344CB8AC3E}">
        <p14:creationId xmlns:p14="http://schemas.microsoft.com/office/powerpoint/2010/main" val="31728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8C34724-6E6F-4F94-B926-8863236D4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8" name="TextBox 27"/>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Walk Uprightly</a:t>
            </a:r>
          </a:p>
        </p:txBody>
      </p:sp>
      <p:sp>
        <p:nvSpPr>
          <p:cNvPr id="6" name="TextBox 5"/>
          <p:cNvSpPr txBox="1"/>
          <p:nvPr/>
        </p:nvSpPr>
        <p:spPr>
          <a:xfrm>
            <a:off x="-1" y="6498590"/>
            <a:ext cx="3269411" cy="369332"/>
          </a:xfrm>
          <a:prstGeom prst="rect">
            <a:avLst/>
          </a:prstGeom>
          <a:noFill/>
        </p:spPr>
        <p:txBody>
          <a:bodyPr wrap="square" rtlCol="0">
            <a:spAutoFit/>
          </a:bodyPr>
          <a:lstStyle/>
          <a:p>
            <a:r>
              <a:rPr lang="en-US" dirty="0"/>
              <a:t>D&amp;C 100:15</a:t>
            </a:r>
            <a:endParaRPr lang="en-US" sz="1200" dirty="0"/>
          </a:p>
        </p:txBody>
      </p:sp>
      <p:grpSp>
        <p:nvGrpSpPr>
          <p:cNvPr id="8" name="Group 7"/>
          <p:cNvGrpSpPr/>
          <p:nvPr/>
        </p:nvGrpSpPr>
        <p:grpSpPr>
          <a:xfrm>
            <a:off x="1059873"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32647"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308847" y="2438400"/>
              <a:ext cx="1905000" cy="1323439"/>
            </a:xfrm>
            <a:prstGeom prst="rect">
              <a:avLst/>
            </a:prstGeom>
          </p:spPr>
          <p:txBody>
            <a:bodyPr wrap="square">
              <a:spAutoFit/>
            </a:bodyPr>
            <a:lstStyle/>
            <a:p>
              <a:pPr algn="ctr"/>
              <a:r>
                <a:rPr lang="en-US" sz="1600" b="1" dirty="0"/>
                <a:t>All things will work together for our good if we walk uprightly before the Lord</a:t>
              </a:r>
              <a:endParaRPr lang="en-US" sz="1600" dirty="0">
                <a:solidFill>
                  <a:schemeClr val="bg1"/>
                </a:solidFill>
              </a:endParaRPr>
            </a:p>
          </p:txBody>
        </p:sp>
      </p:grpSp>
      <p:pic>
        <p:nvPicPr>
          <p:cNvPr id="4" name="Picture 3">
            <a:extLst>
              <a:ext uri="{FF2B5EF4-FFF2-40B4-BE49-F238E27FC236}">
                <a16:creationId xmlns:a16="http://schemas.microsoft.com/office/drawing/2014/main" id="{B95D2854-ADB2-4F4B-A0E1-88D090EF579D}"/>
              </a:ext>
            </a:extLst>
          </p:cNvPr>
          <p:cNvPicPr>
            <a:picLocks noChangeAspect="1"/>
          </p:cNvPicPr>
          <p:nvPr/>
        </p:nvPicPr>
        <p:blipFill rotWithShape="1">
          <a:blip r:embed="rId3">
            <a:extLst>
              <a:ext uri="{28A0092B-C50C-407E-A947-70E740481C1C}">
                <a14:useLocalDpi xmlns:a14="http://schemas.microsoft.com/office/drawing/2010/main" val="0"/>
              </a:ext>
            </a:extLst>
          </a:blip>
          <a:srcRect l="2371" r="7680" b="7075"/>
          <a:stretch/>
        </p:blipFill>
        <p:spPr>
          <a:xfrm>
            <a:off x="5545261" y="1205571"/>
            <a:ext cx="5270885" cy="5338955"/>
          </a:xfrm>
          <a:prstGeom prst="rect">
            <a:avLst/>
          </a:prstGeom>
        </p:spPr>
      </p:pic>
    </p:spTree>
    <p:extLst>
      <p:ext uri="{BB962C8B-B14F-4D97-AF65-F5344CB8AC3E}">
        <p14:creationId xmlns:p14="http://schemas.microsoft.com/office/powerpoint/2010/main" val="24459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4980C-89D7-4ECC-A409-694CFF38E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712" y="87996"/>
            <a:ext cx="12113288" cy="5755422"/>
          </a:xfrm>
          <a:prstGeom prst="rect">
            <a:avLst/>
          </a:prstGeom>
          <a:noFill/>
        </p:spPr>
        <p:txBody>
          <a:bodyPr wrap="square" rtlCol="0">
            <a:spAutoFit/>
          </a:bodyPr>
          <a:lstStyle/>
          <a:p>
            <a:r>
              <a:rPr lang="en-US" sz="1600" dirty="0"/>
              <a:t>Sources:</a:t>
            </a:r>
          </a:p>
          <a:p>
            <a:endParaRPr lang="en-US" sz="1600" dirty="0"/>
          </a:p>
          <a:p>
            <a:r>
              <a:rPr lang="en-US" sz="1600" i="1" dirty="0"/>
              <a:t>Doctrine and Covenants Who’s Who </a:t>
            </a:r>
            <a:r>
              <a:rPr lang="en-US" sz="1600" dirty="0"/>
              <a:t>by Ed J. </a:t>
            </a:r>
            <a:r>
              <a:rPr lang="en-US" sz="1600" dirty="0" err="1"/>
              <a:t>Pinegar</a:t>
            </a:r>
            <a:r>
              <a:rPr lang="en-US" sz="1600" dirty="0"/>
              <a:t> and Richard J. Allen pgs. 103-104</a:t>
            </a:r>
          </a:p>
          <a:p>
            <a:endParaRPr lang="en-US" sz="1600" i="1" dirty="0"/>
          </a:p>
          <a:p>
            <a:r>
              <a:rPr lang="en-US" sz="1600" dirty="0"/>
              <a:t>Hyrum M. Smith and </a:t>
            </a:r>
            <a:r>
              <a:rPr lang="en-US" sz="1600" dirty="0" err="1"/>
              <a:t>Janne</a:t>
            </a:r>
            <a:r>
              <a:rPr lang="en-US" sz="1600" dirty="0"/>
              <a:t> M. Sjodahl </a:t>
            </a:r>
            <a:r>
              <a:rPr lang="en-US" sz="1600" i="1" dirty="0"/>
              <a:t>Doctrine and Covenants Commentary</a:t>
            </a:r>
            <a:r>
              <a:rPr lang="en-US" sz="1600" dirty="0"/>
              <a:t> p. 629</a:t>
            </a:r>
          </a:p>
          <a:p>
            <a:endParaRPr lang="en-US" sz="1600" dirty="0"/>
          </a:p>
          <a:p>
            <a:r>
              <a:rPr lang="en-US" sz="1600" dirty="0"/>
              <a:t>L.G. </a:t>
            </a:r>
            <a:r>
              <a:rPr lang="en-US" sz="1600" dirty="0" err="1"/>
              <a:t>Otten</a:t>
            </a:r>
            <a:r>
              <a:rPr lang="en-US" sz="1600" dirty="0"/>
              <a:t> and C.M Caldwell </a:t>
            </a:r>
            <a:r>
              <a:rPr lang="en-US" sz="1600" i="1" dirty="0"/>
              <a:t>Sacred Truths of the Doctrine and Covenants </a:t>
            </a:r>
            <a:r>
              <a:rPr lang="en-US" sz="1600" dirty="0"/>
              <a:t>p. 172</a:t>
            </a:r>
          </a:p>
          <a:p>
            <a:endParaRPr lang="en-US" sz="1600" dirty="0"/>
          </a:p>
          <a:p>
            <a:r>
              <a:rPr lang="en-US" sz="1600" dirty="0">
                <a:hlinkClick r:id="rId3"/>
              </a:rPr>
              <a:t>http://josephsmithpapers.org/person/john-murdock</a:t>
            </a:r>
            <a:endParaRPr lang="en-US" sz="1600" dirty="0"/>
          </a:p>
          <a:p>
            <a:endParaRPr lang="en-US" sz="1600" dirty="0"/>
          </a:p>
          <a:p>
            <a:r>
              <a:rPr lang="en-US" sz="1600" b="0" dirty="0">
                <a:effectLst/>
              </a:rPr>
              <a:t>President Thomas S. Monson  </a:t>
            </a:r>
            <a:r>
              <a:rPr lang="en-US" sz="1600" i="1" dirty="0"/>
              <a:t>The Lord Needs Missionaries </a:t>
            </a:r>
            <a:r>
              <a:rPr lang="en-US" sz="1600" dirty="0"/>
              <a:t>January Ensign 2011 Presidency Message</a:t>
            </a:r>
          </a:p>
          <a:p>
            <a:endParaRPr lang="en-US" sz="1600" dirty="0"/>
          </a:p>
          <a:p>
            <a:r>
              <a:rPr lang="en-US" sz="1600" i="1" dirty="0"/>
              <a:t>Doctrine and Covenants Student Manual Religion 324-325 Section 24 (D&amp;C 24:15)</a:t>
            </a:r>
            <a:r>
              <a:rPr lang="en-US" sz="1600" dirty="0"/>
              <a:t> </a:t>
            </a:r>
          </a:p>
          <a:p>
            <a:endParaRPr lang="en-US" sz="1600" dirty="0"/>
          </a:p>
          <a:p>
            <a:r>
              <a:rPr lang="en-US" sz="1600" dirty="0"/>
              <a:t>Joseph Fielding McConkie and Craig J. </a:t>
            </a:r>
            <a:r>
              <a:rPr lang="en-US" sz="1600" dirty="0" err="1"/>
              <a:t>Ostler</a:t>
            </a:r>
            <a:r>
              <a:rPr lang="en-US" sz="1600" dirty="0"/>
              <a:t> </a:t>
            </a:r>
            <a:r>
              <a:rPr lang="en-US" sz="1600" i="1" dirty="0"/>
              <a:t>Revelations of the Restoration </a:t>
            </a:r>
            <a:r>
              <a:rPr lang="en-US" sz="1600" dirty="0"/>
              <a:t>pg. 720-721</a:t>
            </a:r>
          </a:p>
          <a:p>
            <a:endParaRPr lang="en-US" sz="1600" i="1" dirty="0"/>
          </a:p>
          <a:p>
            <a:r>
              <a:rPr lang="en-US" sz="1600" dirty="0">
                <a:latin typeface="Abadi" panose="020B0604020104020204" pitchFamily="34" charset="0"/>
              </a:rPr>
              <a:t>Russell M. Ballard (</a:t>
            </a:r>
            <a:r>
              <a:rPr lang="en-US" sz="1600" i="1" dirty="0">
                <a:latin typeface="Abadi" panose="020B0604020104020204" pitchFamily="34" charset="0"/>
              </a:rPr>
              <a:t>Our Search for Happiness,</a:t>
            </a:r>
            <a:r>
              <a:rPr lang="en-US" sz="1600" dirty="0">
                <a:latin typeface="Abadi" panose="020B0604020104020204" pitchFamily="34" charset="0"/>
              </a:rPr>
              <a:t> p. 108).</a:t>
            </a:r>
          </a:p>
          <a:p>
            <a:endParaRPr lang="en-US" sz="1600" dirty="0">
              <a:latin typeface="Abadi" panose="020B0604020104020204" pitchFamily="34" charset="0"/>
            </a:endParaRPr>
          </a:p>
          <a:p>
            <a:r>
              <a:rPr lang="en-US" sz="1600" dirty="0">
                <a:latin typeface="Abadi" panose="020B0604020104020204" pitchFamily="34" charset="0"/>
              </a:rPr>
              <a:t>Robert Taylor Burton </a:t>
            </a:r>
            <a:r>
              <a:rPr lang="en-US" sz="1600" i="1" dirty="0">
                <a:latin typeface="Abadi" panose="020B0604020104020204" pitchFamily="34" charset="0"/>
              </a:rPr>
              <a:t>The Life Story of Robert Taylor Burton </a:t>
            </a:r>
            <a:r>
              <a:rPr lang="en-US" sz="1600" dirty="0">
                <a:latin typeface="Abadi" panose="020B0604020104020204" pitchFamily="34" charset="0"/>
              </a:rPr>
              <a:t>by Janet Burton </a:t>
            </a:r>
            <a:r>
              <a:rPr lang="en-US" sz="1600" dirty="0" err="1">
                <a:latin typeface="Abadi" panose="020B0604020104020204" pitchFamily="34" charset="0"/>
              </a:rPr>
              <a:t>Seegmiller</a:t>
            </a:r>
            <a:r>
              <a:rPr lang="en-US" sz="1600" dirty="0">
                <a:latin typeface="Abadi" panose="020B0604020104020204" pitchFamily="34" charset="0"/>
              </a:rPr>
              <a:t> pg. 15,20</a:t>
            </a:r>
          </a:p>
          <a:p>
            <a:endParaRPr lang="en-US" sz="1600" dirty="0">
              <a:latin typeface="Abadi" panose="020B0604020104020204" pitchFamily="34" charset="0"/>
            </a:endParaRPr>
          </a:p>
          <a:p>
            <a:r>
              <a:rPr lang="en-US" sz="1600" dirty="0">
                <a:latin typeface="Abadi" panose="020B0604020104020204" pitchFamily="34" charset="0"/>
              </a:rPr>
              <a:t>President </a:t>
            </a:r>
            <a:r>
              <a:rPr lang="en-US" sz="1600" dirty="0" err="1">
                <a:latin typeface="Abadi" panose="020B0604020104020204" pitchFamily="34" charset="0"/>
              </a:rPr>
              <a:t>Wilford</a:t>
            </a:r>
            <a:r>
              <a:rPr lang="en-US" sz="1600" dirty="0">
                <a:latin typeface="Abadi" panose="020B0604020104020204" pitchFamily="34" charset="0"/>
              </a:rPr>
              <a:t> Woodruff (In </a:t>
            </a:r>
            <a:r>
              <a:rPr lang="en-US" sz="1600" i="1" dirty="0">
                <a:latin typeface="Abadi" panose="020B0604020104020204" pitchFamily="34" charset="0"/>
              </a:rPr>
              <a:t>Journal of Discourses,</a:t>
            </a:r>
            <a:r>
              <a:rPr lang="en-US" sz="1600" dirty="0">
                <a:latin typeface="Abadi" panose="020B0604020104020204" pitchFamily="34" charset="0"/>
              </a:rPr>
              <a:t> 22:204.)</a:t>
            </a:r>
          </a:p>
          <a:p>
            <a:endParaRPr lang="en-US" sz="1600" dirty="0">
              <a:latin typeface="Abadi" panose="020B0604020104020204" pitchFamily="34" charset="0"/>
            </a:endParaRPr>
          </a:p>
          <a:p>
            <a:r>
              <a:rPr lang="en-US" sz="1600" dirty="0"/>
              <a:t>(</a:t>
            </a:r>
            <a:r>
              <a:rPr lang="en-US" sz="1600" i="1" dirty="0"/>
              <a:t>History of the Church,</a:t>
            </a:r>
            <a:r>
              <a:rPr lang="en-US" sz="1600" dirty="0"/>
              <a:t> 1:407). </a:t>
            </a:r>
            <a:endParaRPr lang="en-US" sz="1600" i="1" dirty="0"/>
          </a:p>
        </p:txBody>
      </p:sp>
      <p:sp>
        <p:nvSpPr>
          <p:cNvPr id="4" name="Footer Placeholder 14">
            <a:extLst>
              <a:ext uri="{FF2B5EF4-FFF2-40B4-BE49-F238E27FC236}">
                <a16:creationId xmlns:a16="http://schemas.microsoft.com/office/drawing/2014/main" id="{8BD0865B-8613-4320-9F44-4D16735C7FDD}"/>
              </a:ext>
            </a:extLst>
          </p:cNvPr>
          <p:cNvSpPr>
            <a:spLocks noGrp="1"/>
          </p:cNvSpPr>
          <p:nvPr/>
        </p:nvSpPr>
        <p:spPr>
          <a:xfrm>
            <a:off x="78712" y="65533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lumMod val="50000"/>
                  </a:schemeClr>
                </a:solidFill>
              </a:rPr>
              <a:t>Presentation by ©http://fashionsbylynda.com/blog/</a:t>
            </a:r>
          </a:p>
        </p:txBody>
      </p:sp>
    </p:spTree>
    <p:extLst>
      <p:ext uri="{BB962C8B-B14F-4D97-AF65-F5344CB8AC3E}">
        <p14:creationId xmlns:p14="http://schemas.microsoft.com/office/powerpoint/2010/main" val="28977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DB0B31-645D-468B-89BF-F200CDA2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29120" y="1176803"/>
            <a:ext cx="5636842" cy="369332"/>
          </a:xfrm>
          <a:prstGeom prst="rect">
            <a:avLst/>
          </a:prstGeom>
          <a:noFill/>
        </p:spPr>
        <p:txBody>
          <a:bodyPr wrap="square" rtlCol="0">
            <a:spAutoFit/>
          </a:bodyPr>
          <a:lstStyle/>
          <a:p>
            <a:r>
              <a:rPr lang="en-US" dirty="0"/>
              <a:t>August 24, 1832 at Hiram,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Background</a:t>
            </a:r>
          </a:p>
        </p:txBody>
      </p:sp>
      <p:sp>
        <p:nvSpPr>
          <p:cNvPr id="44" name="TextBox 43"/>
          <p:cNvSpPr txBox="1"/>
          <p:nvPr/>
        </p:nvSpPr>
        <p:spPr>
          <a:xfrm>
            <a:off x="6095081" y="1967990"/>
            <a:ext cx="5636842" cy="3600986"/>
          </a:xfrm>
          <a:prstGeom prst="rect">
            <a:avLst/>
          </a:prstGeom>
          <a:noFill/>
        </p:spPr>
        <p:txBody>
          <a:bodyPr wrap="square" rtlCol="0">
            <a:spAutoFit/>
          </a:bodyPr>
          <a:lstStyle/>
          <a:p>
            <a:r>
              <a:rPr lang="en-US" dirty="0"/>
              <a:t> “This is a Revelation calling Elder John Murdock to go on a mission to the Eastern States. </a:t>
            </a:r>
          </a:p>
          <a:p>
            <a:endParaRPr lang="en-US" dirty="0"/>
          </a:p>
          <a:p>
            <a:r>
              <a:rPr lang="en-US" dirty="0"/>
              <a:t>He was one of the men who received the gospel in Kirtland when Oliver Cowdery and companions passed through that city on the first western journey to the Lamanites, and together with Sidney Rigdon, Edward Partridge, Isaac Morley, Lyman Wight, and others, he was called to the ministry at that time. </a:t>
            </a:r>
          </a:p>
          <a:p>
            <a:endParaRPr lang="en-US" dirty="0"/>
          </a:p>
          <a:p>
            <a:r>
              <a:rPr lang="en-US" dirty="0"/>
              <a:t>He held many important positions in the Church and discharged his duties faithfully.” </a:t>
            </a:r>
          </a:p>
          <a:p>
            <a:r>
              <a:rPr lang="en-US" sz="1200" dirty="0"/>
              <a:t>Smith and Sjodahl</a:t>
            </a:r>
          </a:p>
        </p:txBody>
      </p:sp>
      <p:sp>
        <p:nvSpPr>
          <p:cNvPr id="46" name="TextBox 45"/>
          <p:cNvSpPr txBox="1"/>
          <p:nvPr/>
        </p:nvSpPr>
        <p:spPr>
          <a:xfrm>
            <a:off x="352534" y="5653308"/>
            <a:ext cx="5636842" cy="646331"/>
          </a:xfrm>
          <a:prstGeom prst="rect">
            <a:avLst/>
          </a:prstGeom>
          <a:noFill/>
        </p:spPr>
        <p:txBody>
          <a:bodyPr wrap="square" rtlCol="0">
            <a:spAutoFit/>
          </a:bodyPr>
          <a:lstStyle/>
          <a:p>
            <a:pPr algn="ctr"/>
            <a:r>
              <a:rPr lang="en-US" dirty="0"/>
              <a:t>John Murdock was called on another mission 2 months after his return from his first mission</a:t>
            </a:r>
          </a:p>
        </p:txBody>
      </p:sp>
      <p:pic>
        <p:nvPicPr>
          <p:cNvPr id="7" name="Picture 6">
            <a:extLst>
              <a:ext uri="{FF2B5EF4-FFF2-40B4-BE49-F238E27FC236}">
                <a16:creationId xmlns:a16="http://schemas.microsoft.com/office/drawing/2014/main" id="{8490B62C-EED5-4237-87CB-4A85D1E0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15" y="1843921"/>
            <a:ext cx="2895851" cy="3511600"/>
          </a:xfrm>
          <a:prstGeom prst="rect">
            <a:avLst/>
          </a:prstGeom>
        </p:spPr>
      </p:pic>
    </p:spTree>
    <p:extLst>
      <p:ext uri="{BB962C8B-B14F-4D97-AF65-F5344CB8AC3E}">
        <p14:creationId xmlns:p14="http://schemas.microsoft.com/office/powerpoint/2010/main" val="11937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00113" cy="3416320"/>
          </a:xfrm>
          <a:prstGeom prst="rect">
            <a:avLst/>
          </a:prstGeom>
          <a:ln>
            <a:solidFill>
              <a:schemeClr val="tx1"/>
            </a:solidFill>
          </a:ln>
        </p:spPr>
        <p:txBody>
          <a:bodyPr wrap="square">
            <a:spAutoFit/>
          </a:bodyPr>
          <a:lstStyle/>
          <a:p>
            <a:pPr fontAlgn="base"/>
            <a:r>
              <a:rPr lang="en-US" sz="1200" b="1" i="0" dirty="0">
                <a:effectLst/>
              </a:rPr>
              <a:t>John Murdock </a:t>
            </a:r>
            <a:r>
              <a:rPr lang="en-US" sz="1200" b="0" i="0" dirty="0">
                <a:effectLst/>
              </a:rPr>
              <a:t>investigated many churches and concluded that all religions had lost their way. However, in late 1830, he read the </a:t>
            </a:r>
            <a:r>
              <a:rPr lang="en-US" sz="1200" b="0" i="0" u="none" strike="noStrike" dirty="0">
                <a:effectLst/>
              </a:rPr>
              <a:t>Book of Mormon</a:t>
            </a:r>
            <a:r>
              <a:rPr lang="en-US" sz="1200" b="0" i="0" dirty="0">
                <a:effectLst/>
              </a:rPr>
              <a:t> and felt the Holy Ghost bear witness of its truth. He was baptized on November 5, 1830. Shortly thereafter, he served a mission, </a:t>
            </a:r>
            <a:r>
              <a:rPr lang="en-US" sz="1200" b="0" i="0" u="none" strike="noStrike" dirty="0">
                <a:effectLst/>
              </a:rPr>
              <a:t>baptizing </a:t>
            </a:r>
            <a:r>
              <a:rPr lang="en-US" sz="1200" b="0" i="0" dirty="0">
                <a:effectLst/>
              </a:rPr>
              <a:t>about 70 people in four months in Orange, Ohio, and Warrensville, Ohio.</a:t>
            </a:r>
          </a:p>
          <a:p>
            <a:pPr fontAlgn="base"/>
            <a:r>
              <a:rPr lang="en-US" sz="1200" b="0" i="0" dirty="0">
                <a:effectLst/>
              </a:rPr>
              <a:t>On April 30, 1831, shortly after Brother Murdock returned from his mission, his wife, Julia, died after giving birth to twins. In June 1831, the Lord called him to go to Missouri and preach the gospel along the way (see </a:t>
            </a:r>
            <a:r>
              <a:rPr lang="en-US" sz="1200" b="0" i="0" u="none" strike="noStrike" dirty="0">
                <a:effectLst/>
              </a:rPr>
              <a:t>D&amp;C 52:8–9</a:t>
            </a:r>
            <a:r>
              <a:rPr lang="en-US" sz="1200" b="0" i="0" dirty="0">
                <a:effectLst/>
              </a:rPr>
              <a:t>). Before he could go, he needed to make sure his five children, all under the age of seven, were provided for. He arranged for several individuals to care for his older children, and Joseph and Emma Smith adopted the infant twins. For the rest of 1831 and the first half of 1832, John Murdock preached in Michigan Territory, Indiana, Missouri, and Ohio. When he returned to Hiram, Ohio, in June 1832, he was suffering from the effects of a long illness. He learned that one of his twins had been sick and had died because of exposure to the cold during an attack on Joseph Smith.</a:t>
            </a:r>
          </a:p>
        </p:txBody>
      </p:sp>
      <p:sp>
        <p:nvSpPr>
          <p:cNvPr id="3" name="Rectangle 2"/>
          <p:cNvSpPr/>
          <p:nvPr/>
        </p:nvSpPr>
        <p:spPr>
          <a:xfrm>
            <a:off x="0" y="3416320"/>
            <a:ext cx="4500113" cy="2123658"/>
          </a:xfrm>
          <a:prstGeom prst="rect">
            <a:avLst/>
          </a:prstGeom>
          <a:ln>
            <a:solidFill>
              <a:schemeClr val="tx1"/>
            </a:solidFill>
          </a:ln>
        </p:spPr>
        <p:txBody>
          <a:bodyPr wrap="square">
            <a:spAutoFit/>
          </a:bodyPr>
          <a:lstStyle/>
          <a:p>
            <a:r>
              <a:rPr lang="en-US" sz="1200" b="1" dirty="0">
                <a:latin typeface="Abadi" panose="020B0604020104020204" pitchFamily="34" charset="0"/>
              </a:rPr>
              <a:t>“Those who knew Sidney Rigdon</a:t>
            </a:r>
            <a:r>
              <a:rPr lang="en-US" sz="1200" dirty="0">
                <a:latin typeface="Abadi" panose="020B0604020104020204" pitchFamily="34" charset="0"/>
              </a:rPr>
              <a:t>, know how wonderfully God inspired him, and with what wonderful eloquence he declared the word of God to the people. He was a mighty man in the hands of God, as a spokesman, as long as the prophet lived, or up to a short time before his death. Thus you see that even this which many might look upon as a small matter, was predicted about 1,700 years before the birth of the Savior [see 2 Nephi 3:18], and was quoted by Lehi 600 years before the same event, and about 2,400 years before its fulfillment, and was translated by the power of God, through his servant Joseph, as was predicted should be the case.” (In </a:t>
            </a:r>
            <a:r>
              <a:rPr lang="en-US" sz="1200" i="1" dirty="0">
                <a:latin typeface="Abadi" panose="020B0604020104020204" pitchFamily="34" charset="0"/>
              </a:rPr>
              <a:t>Journal of Discourses,</a:t>
            </a:r>
            <a:r>
              <a:rPr lang="en-US" sz="1200" dirty="0">
                <a:latin typeface="Abadi" panose="020B0604020104020204" pitchFamily="34" charset="0"/>
              </a:rPr>
              <a:t> 25:126.)</a:t>
            </a:r>
            <a:endParaRPr lang="en-US" sz="1200" dirty="0"/>
          </a:p>
        </p:txBody>
      </p:sp>
      <p:sp>
        <p:nvSpPr>
          <p:cNvPr id="4" name="Rectangle 3"/>
          <p:cNvSpPr/>
          <p:nvPr/>
        </p:nvSpPr>
        <p:spPr>
          <a:xfrm>
            <a:off x="4500113" y="0"/>
            <a:ext cx="6096000" cy="1384995"/>
          </a:xfrm>
          <a:prstGeom prst="rect">
            <a:avLst/>
          </a:prstGeom>
          <a:ln>
            <a:solidFill>
              <a:schemeClr val="tx1"/>
            </a:solidFill>
          </a:ln>
        </p:spPr>
        <p:txBody>
          <a:bodyPr>
            <a:spAutoFit/>
          </a:bodyPr>
          <a:lstStyle/>
          <a:p>
            <a:pPr fontAlgn="base"/>
            <a:r>
              <a:rPr lang="en-US" sz="1200" b="1" dirty="0">
                <a:latin typeface="Abadi" panose="020B0604020104020204" pitchFamily="34" charset="0"/>
              </a:rPr>
              <a:t>The Role of the Holy Ghost D&amp;C 100:5-8 </a:t>
            </a:r>
          </a:p>
          <a:p>
            <a:pPr fontAlgn="base"/>
            <a:r>
              <a:rPr lang="en-US" sz="1200" dirty="0">
                <a:latin typeface="Abadi" panose="020B0604020104020204" pitchFamily="34" charset="0"/>
              </a:rPr>
              <a:t>Elder D. Todd </a:t>
            </a:r>
            <a:r>
              <a:rPr lang="en-US" sz="1200" dirty="0" err="1">
                <a:latin typeface="Abadi" panose="020B0604020104020204" pitchFamily="34" charset="0"/>
              </a:rPr>
              <a:t>Christofferson</a:t>
            </a:r>
            <a:r>
              <a:rPr lang="en-US" sz="1200" dirty="0">
                <a:latin typeface="Abadi" panose="020B0604020104020204" pitchFamily="34" charset="0"/>
              </a:rPr>
              <a:t> of the Quorum of the Twelve Apostles explained the role of the Holy Ghost in our efforts to preach the gospel:</a:t>
            </a:r>
          </a:p>
          <a:p>
            <a:pPr fontAlgn="base"/>
            <a:r>
              <a:rPr lang="en-US" sz="1200" dirty="0">
                <a:latin typeface="Abadi" panose="020B0604020104020204" pitchFamily="34" charset="0"/>
              </a:rPr>
              <a:t>“It is the Holy Ghost that bears witness of your words when you teach and testify. It is the Holy Ghost that, as you speak in hostile venues, puts into your heart what you should say and fulfills the Lord’s promise that ‘you shall not be confounded before men’ (D&amp;C 100:5)” (“The Power of Covenants,”</a:t>
            </a:r>
            <a:r>
              <a:rPr lang="en-US" sz="1200" i="1" dirty="0">
                <a:latin typeface="Abadi" panose="020B0604020104020204" pitchFamily="34" charset="0"/>
              </a:rPr>
              <a:t> Ensign</a:t>
            </a:r>
            <a:r>
              <a:rPr lang="en-US" sz="1200" dirty="0">
                <a:latin typeface="Abadi" panose="020B0604020104020204" pitchFamily="34" charset="0"/>
              </a:rPr>
              <a:t> or </a:t>
            </a:r>
            <a:r>
              <a:rPr lang="en-US" sz="1200" i="1" dirty="0">
                <a:latin typeface="Abadi" panose="020B0604020104020204" pitchFamily="34" charset="0"/>
              </a:rPr>
              <a:t>Liahona,</a:t>
            </a:r>
            <a:r>
              <a:rPr lang="en-US" sz="1200" dirty="0">
                <a:latin typeface="Abadi" panose="020B0604020104020204" pitchFamily="34" charset="0"/>
              </a:rPr>
              <a:t> May 2009, 22).</a:t>
            </a:r>
            <a:endParaRPr lang="en-US" sz="1200" b="0" i="0" dirty="0">
              <a:effectLst/>
              <a:latin typeface="Abadi" panose="020B0604020104020204" pitchFamily="34" charset="0"/>
            </a:endParaRPr>
          </a:p>
        </p:txBody>
      </p:sp>
      <p:sp>
        <p:nvSpPr>
          <p:cNvPr id="5" name="Rectangle 4">
            <a:extLst>
              <a:ext uri="{FF2B5EF4-FFF2-40B4-BE49-F238E27FC236}">
                <a16:creationId xmlns:a16="http://schemas.microsoft.com/office/drawing/2014/main" id="{0D506AFE-4BCA-49B2-B73D-0CEC4E7B4639}"/>
              </a:ext>
            </a:extLst>
          </p:cNvPr>
          <p:cNvSpPr/>
          <p:nvPr/>
        </p:nvSpPr>
        <p:spPr>
          <a:xfrm>
            <a:off x="5332542" y="2257049"/>
            <a:ext cx="5398273" cy="646331"/>
          </a:xfrm>
          <a:prstGeom prst="rect">
            <a:avLst/>
          </a:prstGeom>
        </p:spPr>
        <p:txBody>
          <a:bodyPr wrap="none">
            <a:spAutoFit/>
          </a:bodyPr>
          <a:lstStyle/>
          <a:p>
            <a:r>
              <a:rPr lang="en-US" dirty="0"/>
              <a:t>For John Murdock Biography:</a:t>
            </a:r>
          </a:p>
          <a:p>
            <a:r>
              <a:rPr lang="en-US" dirty="0"/>
              <a:t>https://www.boap.org/LDS/Early-Saints/JMurdock.html</a:t>
            </a:r>
          </a:p>
        </p:txBody>
      </p:sp>
    </p:spTree>
    <p:extLst>
      <p:ext uri="{BB962C8B-B14F-4D97-AF65-F5344CB8AC3E}">
        <p14:creationId xmlns:p14="http://schemas.microsoft.com/office/powerpoint/2010/main" val="247660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DB0B31-645D-468B-89BF-F200CDA25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5" y="656317"/>
            <a:ext cx="10078976" cy="5509200"/>
          </a:xfrm>
          <a:prstGeom prst="rect">
            <a:avLst/>
          </a:prstGeom>
          <a:noFill/>
        </p:spPr>
        <p:txBody>
          <a:bodyPr wrap="square" rtlCol="0">
            <a:spAutoFit/>
          </a:bodyPr>
          <a:lstStyle/>
          <a:p>
            <a:r>
              <a:rPr lang="en-US" sz="1600" dirty="0"/>
              <a:t>He was born July 15, 1792 at </a:t>
            </a:r>
            <a:r>
              <a:rPr lang="en-US" sz="1600" dirty="0" err="1"/>
              <a:t>Kortright</a:t>
            </a:r>
            <a:r>
              <a:rPr lang="en-US" sz="1600" dirty="0"/>
              <a:t>, New York and the son of John Murdock Sr. and Eleanor Riggs</a:t>
            </a:r>
          </a:p>
          <a:p>
            <a:endParaRPr lang="en-US" sz="1600" dirty="0"/>
          </a:p>
          <a:p>
            <a:r>
              <a:rPr lang="en-US" sz="1600" dirty="0"/>
              <a:t>He joined the Lutheran Dutch Church around 1817, the Presbyterian Church shortly after. Later he was baptized into the Baptist church in Orange, Ohio, then the reformed Baptist (later Disciples of Christ or Campbellite) around 1827</a:t>
            </a:r>
          </a:p>
          <a:p>
            <a:endParaRPr lang="en-US" sz="1600" dirty="0"/>
          </a:p>
          <a:p>
            <a:r>
              <a:rPr lang="en-US" sz="1600" dirty="0"/>
              <a:t>He married Julia Clapp of Mentor, Ohio on December 14, 1823. They had five children</a:t>
            </a:r>
          </a:p>
          <a:p>
            <a:endParaRPr lang="en-US" sz="1600" dirty="0"/>
          </a:p>
          <a:p>
            <a:r>
              <a:rPr lang="en-US" sz="1600" dirty="0"/>
              <a:t>He was baptized into the church of Jesus Christ of Latter-day Saints by Elder Parley P. Pratt on Nov. 5, 1830 in Kirtland, Ohio and ordained an elder by Oliver Cowdery </a:t>
            </a:r>
          </a:p>
          <a:p>
            <a:endParaRPr lang="en-US" sz="1600" dirty="0"/>
          </a:p>
          <a:p>
            <a:r>
              <a:rPr lang="en-US" sz="1600" dirty="0"/>
              <a:t>His wife died following the birth of twins on April 30, 1831 and Joseph Emma Smith adopted the twins, Joseph and Julia </a:t>
            </a:r>
          </a:p>
          <a:p>
            <a:endParaRPr lang="en-US" sz="1600" dirty="0"/>
          </a:p>
          <a:p>
            <a:r>
              <a:rPr lang="en-US" sz="1600" dirty="0"/>
              <a:t>He serve many missions for the church, was president of Zion high council, participated in the School of the Prophets and the Camp of Israel expedition to Missouri</a:t>
            </a:r>
          </a:p>
          <a:p>
            <a:endParaRPr lang="en-US" sz="1600" dirty="0"/>
          </a:p>
          <a:p>
            <a:r>
              <a:rPr lang="en-US" sz="1600" dirty="0"/>
              <a:t>He went with the saints to Utah in 1847 and was a member of the Salt Lake High council and bishop in 14</a:t>
            </a:r>
            <a:r>
              <a:rPr lang="en-US" sz="1600" baseline="30000" dirty="0"/>
              <a:t>th</a:t>
            </a:r>
            <a:r>
              <a:rPr lang="en-US" sz="1600" dirty="0"/>
              <a:t> ward. He served in the Utah territorial legislation</a:t>
            </a:r>
          </a:p>
          <a:p>
            <a:endParaRPr lang="en-US" sz="1600" dirty="0"/>
          </a:p>
          <a:p>
            <a:r>
              <a:rPr lang="en-US" sz="1600" dirty="0"/>
              <a:t>He served a mission to Australia, then moved to Lehi, Utah and became patriarch, moved to Beaver, Utah and died December 23, 1871</a:t>
            </a:r>
          </a:p>
          <a:p>
            <a:endParaRPr lang="en-US" sz="1600" dirty="0"/>
          </a:p>
          <a:p>
            <a:r>
              <a:rPr lang="en-US" sz="1600" dirty="0"/>
              <a:t>He had dedicated his life to the church</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R JULIAN" panose="02000000000000000000" pitchFamily="2" charset="0"/>
              </a:rPr>
              <a:t>John Murdock</a:t>
            </a:r>
          </a:p>
        </p:txBody>
      </p:sp>
      <p:grpSp>
        <p:nvGrpSpPr>
          <p:cNvPr id="8" name="Group 7">
            <a:extLst>
              <a:ext uri="{FF2B5EF4-FFF2-40B4-BE49-F238E27FC236}">
                <a16:creationId xmlns:a16="http://schemas.microsoft.com/office/drawing/2014/main" id="{CCE00791-95AA-41E0-A0DF-4FAAB378DEA9}"/>
              </a:ext>
            </a:extLst>
          </p:cNvPr>
          <p:cNvGrpSpPr/>
          <p:nvPr/>
        </p:nvGrpSpPr>
        <p:grpSpPr>
          <a:xfrm>
            <a:off x="10008942" y="1453771"/>
            <a:ext cx="1911589" cy="4634603"/>
            <a:chOff x="5574971" y="1438650"/>
            <a:chExt cx="1993362" cy="4832861"/>
          </a:xfrm>
        </p:grpSpPr>
        <p:sp>
          <p:nvSpPr>
            <p:cNvPr id="9" name="Round Diagonal Corner Rectangle 7">
              <a:extLst>
                <a:ext uri="{FF2B5EF4-FFF2-40B4-BE49-F238E27FC236}">
                  <a16:creationId xmlns:a16="http://schemas.microsoft.com/office/drawing/2014/main" id="{1BA5C65E-38B7-477E-A554-44D831CBBC1C}"/>
                </a:ext>
              </a:extLst>
            </p:cNvPr>
            <p:cNvSpPr/>
            <p:nvPr/>
          </p:nvSpPr>
          <p:spPr>
            <a:xfrm rot="1517047" flipH="1">
              <a:off x="5937546" y="1750139"/>
              <a:ext cx="1346201" cy="880661"/>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51D4F30-9245-4C76-8178-86297D8F906C}"/>
                </a:ext>
              </a:extLst>
            </p:cNvPr>
            <p:cNvSpPr/>
            <p:nvPr/>
          </p:nvSpPr>
          <p:spPr>
            <a:xfrm>
              <a:off x="5574971" y="4258396"/>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1A41044E-D1B0-41F7-BA20-B86471AED32E}"/>
                </a:ext>
              </a:extLst>
            </p:cNvPr>
            <p:cNvSpPr/>
            <p:nvPr/>
          </p:nvSpPr>
          <p:spPr>
            <a:xfrm rot="1457923">
              <a:off x="5820083" y="317186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8B6893F-3F4A-4CEC-BCDC-DFA4C0971854}"/>
                </a:ext>
              </a:extLst>
            </p:cNvPr>
            <p:cNvSpPr/>
            <p:nvPr/>
          </p:nvSpPr>
          <p:spPr>
            <a:xfrm rot="20767032">
              <a:off x="7194199" y="4286050"/>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46FA647-A483-41A6-8973-EAE9D94340B3}"/>
                </a:ext>
              </a:extLst>
            </p:cNvPr>
            <p:cNvSpPr/>
            <p:nvPr/>
          </p:nvSpPr>
          <p:spPr>
            <a:xfrm rot="20380163">
              <a:off x="6905799" y="3203256"/>
              <a:ext cx="478081" cy="1500918"/>
            </a:xfrm>
            <a:prstGeom prst="trapezoid">
              <a:avLst>
                <a:gd name="adj" fmla="val 2724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5">
              <a:extLst>
                <a:ext uri="{FF2B5EF4-FFF2-40B4-BE49-F238E27FC236}">
                  <a16:creationId xmlns:a16="http://schemas.microsoft.com/office/drawing/2014/main" id="{1624A0C5-DD39-4BCB-9840-C52332A78279}"/>
                </a:ext>
              </a:extLst>
            </p:cNvPr>
            <p:cNvSpPr/>
            <p:nvPr/>
          </p:nvSpPr>
          <p:spPr>
            <a:xfrm>
              <a:off x="6272474" y="1867393"/>
              <a:ext cx="665648"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DEFFAB-06CD-4D26-82C2-2C9C0A1BDFA6}"/>
                </a:ext>
              </a:extLst>
            </p:cNvPr>
            <p:cNvSpPr/>
            <p:nvPr/>
          </p:nvSpPr>
          <p:spPr>
            <a:xfrm rot="2704841" flipH="1">
              <a:off x="6095535" y="5805535"/>
              <a:ext cx="28508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8047D0D7-4F3E-43E5-8A1E-352F4E735DFD}"/>
                </a:ext>
              </a:extLst>
            </p:cNvPr>
            <p:cNvSpPr/>
            <p:nvPr/>
          </p:nvSpPr>
          <p:spPr>
            <a:xfrm>
              <a:off x="6105646" y="3271865"/>
              <a:ext cx="1068955" cy="136257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283D51-7E68-456D-B0A6-7483BD649249}"/>
                </a:ext>
              </a:extLst>
            </p:cNvPr>
            <p:cNvSpPr/>
            <p:nvPr/>
          </p:nvSpPr>
          <p:spPr>
            <a:xfrm rot="17610301" flipH="1">
              <a:off x="6815277" y="5793073"/>
              <a:ext cx="23006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a:extLst>
                <a:ext uri="{FF2B5EF4-FFF2-40B4-BE49-F238E27FC236}">
                  <a16:creationId xmlns:a16="http://schemas.microsoft.com/office/drawing/2014/main" id="{012789A6-33A5-4BB1-ABEA-39438614FF6B}"/>
                </a:ext>
              </a:extLst>
            </p:cNvPr>
            <p:cNvSpPr/>
            <p:nvPr/>
          </p:nvSpPr>
          <p:spPr>
            <a:xfrm rot="10800000">
              <a:off x="5973809"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a:extLst>
                <a:ext uri="{FF2B5EF4-FFF2-40B4-BE49-F238E27FC236}">
                  <a16:creationId xmlns:a16="http://schemas.microsoft.com/office/drawing/2014/main" id="{596B372C-AA45-42DD-818E-2CB67D76D0D5}"/>
                </a:ext>
              </a:extLst>
            </p:cNvPr>
            <p:cNvSpPr/>
            <p:nvPr/>
          </p:nvSpPr>
          <p:spPr>
            <a:xfrm rot="10800000">
              <a:off x="6497597" y="4707935"/>
              <a:ext cx="823096" cy="1405502"/>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8">
              <a:extLst>
                <a:ext uri="{FF2B5EF4-FFF2-40B4-BE49-F238E27FC236}">
                  <a16:creationId xmlns:a16="http://schemas.microsoft.com/office/drawing/2014/main" id="{D5F1763C-312F-48A3-BFD7-B7D389FD50C1}"/>
                </a:ext>
              </a:extLst>
            </p:cNvPr>
            <p:cNvSpPr/>
            <p:nvPr/>
          </p:nvSpPr>
          <p:spPr>
            <a:xfrm>
              <a:off x="6048636" y="4559988"/>
              <a:ext cx="1197230" cy="1479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510424-AC36-40BB-8E5E-70D5E1E3684C}"/>
                </a:ext>
              </a:extLst>
            </p:cNvPr>
            <p:cNvSpPr/>
            <p:nvPr/>
          </p:nvSpPr>
          <p:spPr>
            <a:xfrm>
              <a:off x="6497597" y="4559988"/>
              <a:ext cx="299308" cy="14794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013F1AB0-3482-4E4E-8D54-F370C1C85EB2}"/>
                </a:ext>
              </a:extLst>
            </p:cNvPr>
            <p:cNvSpPr/>
            <p:nvPr/>
          </p:nvSpPr>
          <p:spPr>
            <a:xfrm>
              <a:off x="6016567" y="3191713"/>
              <a:ext cx="712637" cy="1362578"/>
            </a:xfrm>
            <a:prstGeom prst="trapezoid">
              <a:avLst>
                <a:gd name="adj" fmla="val 33575"/>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D8F05244-F469-486A-8692-45B005B94409}"/>
                </a:ext>
              </a:extLst>
            </p:cNvPr>
            <p:cNvSpPr/>
            <p:nvPr/>
          </p:nvSpPr>
          <p:spPr>
            <a:xfrm>
              <a:off x="6551045" y="3191713"/>
              <a:ext cx="712637" cy="1362578"/>
            </a:xfrm>
            <a:prstGeom prst="trapezoid">
              <a:avLst>
                <a:gd name="adj" fmla="val 3577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a:extLst>
                <a:ext uri="{FF2B5EF4-FFF2-40B4-BE49-F238E27FC236}">
                  <a16:creationId xmlns:a16="http://schemas.microsoft.com/office/drawing/2014/main" id="{07407179-5093-4445-822D-D68DA75BF243}"/>
                </a:ext>
              </a:extLst>
            </p:cNvPr>
            <p:cNvSpPr/>
            <p:nvPr/>
          </p:nvSpPr>
          <p:spPr>
            <a:xfrm>
              <a:off x="6016567" y="1612685"/>
              <a:ext cx="1200793"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EAF4DB-94A4-43F9-85EF-2B8E0E3F4E16}"/>
                </a:ext>
              </a:extLst>
            </p:cNvPr>
            <p:cNvSpPr/>
            <p:nvPr/>
          </p:nvSpPr>
          <p:spPr>
            <a:xfrm>
              <a:off x="6461965" y="4714594"/>
              <a:ext cx="445398" cy="320606"/>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B961B61-4849-4FAF-8D71-1A9980825E68}"/>
                </a:ext>
              </a:extLst>
            </p:cNvPr>
            <p:cNvSpPr/>
            <p:nvPr/>
          </p:nvSpPr>
          <p:spPr>
            <a:xfrm>
              <a:off x="6566506" y="3964005"/>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B4AB5F4-BB13-4153-A3AE-DCC6D845E01A}"/>
                </a:ext>
              </a:extLst>
            </p:cNvPr>
            <p:cNvGrpSpPr/>
            <p:nvPr/>
          </p:nvGrpSpPr>
          <p:grpSpPr>
            <a:xfrm rot="10800000">
              <a:off x="6127461" y="3158369"/>
              <a:ext cx="963857" cy="210814"/>
              <a:chOff x="4378664" y="1933672"/>
              <a:chExt cx="1150849" cy="210814"/>
            </a:xfrm>
            <a:solidFill>
              <a:schemeClr val="bg2">
                <a:lumMod val="90000"/>
              </a:schemeClr>
            </a:solidFill>
          </p:grpSpPr>
          <p:sp>
            <p:nvSpPr>
              <p:cNvPr id="45" name="Flowchart: Data 44">
                <a:extLst>
                  <a:ext uri="{FF2B5EF4-FFF2-40B4-BE49-F238E27FC236}">
                    <a16:creationId xmlns:a16="http://schemas.microsoft.com/office/drawing/2014/main" id="{D18BA550-5E7E-41D8-939C-BA7C0FB4FBC5}"/>
                  </a:ext>
                </a:extLst>
              </p:cNvPr>
              <p:cNvSpPr/>
              <p:nvPr/>
            </p:nvSpPr>
            <p:spPr>
              <a:xfrm>
                <a:off x="4953000"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ata 46">
                <a:extLst>
                  <a:ext uri="{FF2B5EF4-FFF2-40B4-BE49-F238E27FC236}">
                    <a16:creationId xmlns:a16="http://schemas.microsoft.com/office/drawing/2014/main" id="{DDF59AE7-69A8-4746-9933-B2B2CB42EB44}"/>
                  </a:ext>
                </a:extLst>
              </p:cNvPr>
              <p:cNvSpPr/>
              <p:nvPr/>
            </p:nvSpPr>
            <p:spPr>
              <a:xfrm flipH="1">
                <a:off x="4378664"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82B2DE6-D7DC-4944-832B-E45B62011C45}"/>
                </a:ext>
              </a:extLst>
            </p:cNvPr>
            <p:cNvGrpSpPr/>
            <p:nvPr/>
          </p:nvGrpSpPr>
          <p:grpSpPr>
            <a:xfrm rot="11409596">
              <a:off x="6475778" y="3182996"/>
              <a:ext cx="228600" cy="228600"/>
              <a:chOff x="3124200" y="4782301"/>
              <a:chExt cx="920754" cy="856499"/>
            </a:xfrm>
          </p:grpSpPr>
          <p:grpSp>
            <p:nvGrpSpPr>
              <p:cNvPr id="35" name="Group 34">
                <a:extLst>
                  <a:ext uri="{FF2B5EF4-FFF2-40B4-BE49-F238E27FC236}">
                    <a16:creationId xmlns:a16="http://schemas.microsoft.com/office/drawing/2014/main" id="{0F267D5E-CFC9-451D-862D-04BE1C7B0B7F}"/>
                  </a:ext>
                </a:extLst>
              </p:cNvPr>
              <p:cNvGrpSpPr/>
              <p:nvPr/>
            </p:nvGrpSpPr>
            <p:grpSpPr>
              <a:xfrm>
                <a:off x="3124200" y="4800600"/>
                <a:ext cx="604516" cy="838200"/>
                <a:chOff x="3124200" y="4800600"/>
                <a:chExt cx="604516" cy="838200"/>
              </a:xfrm>
            </p:grpSpPr>
            <p:sp>
              <p:nvSpPr>
                <p:cNvPr id="41" name="Donut 38">
                  <a:extLst>
                    <a:ext uri="{FF2B5EF4-FFF2-40B4-BE49-F238E27FC236}">
                      <a16:creationId xmlns:a16="http://schemas.microsoft.com/office/drawing/2014/main" id="{A4353D43-EDD7-4CA0-AE4A-0484272A57C9}"/>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39">
                  <a:extLst>
                    <a:ext uri="{FF2B5EF4-FFF2-40B4-BE49-F238E27FC236}">
                      <a16:creationId xmlns:a16="http://schemas.microsoft.com/office/drawing/2014/main" id="{6188AFEE-73DA-4A77-BEF9-A0F4874BB776}"/>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0">
                  <a:extLst>
                    <a:ext uri="{FF2B5EF4-FFF2-40B4-BE49-F238E27FC236}">
                      <a16:creationId xmlns:a16="http://schemas.microsoft.com/office/drawing/2014/main" id="{0F5FF540-7285-4003-9A4E-1374EE3096E6}"/>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4D12F562-21F6-40F4-8BB3-45ABACC513DD}"/>
                  </a:ext>
                </a:extLst>
              </p:cNvPr>
              <p:cNvGrpSpPr/>
              <p:nvPr/>
            </p:nvGrpSpPr>
            <p:grpSpPr>
              <a:xfrm rot="20808811" flipH="1">
                <a:off x="3440438" y="4782301"/>
                <a:ext cx="604516" cy="838200"/>
                <a:chOff x="3124200" y="4800600"/>
                <a:chExt cx="604516" cy="838200"/>
              </a:xfrm>
            </p:grpSpPr>
            <p:sp>
              <p:nvSpPr>
                <p:cNvPr id="38" name="Donut 35">
                  <a:extLst>
                    <a:ext uri="{FF2B5EF4-FFF2-40B4-BE49-F238E27FC236}">
                      <a16:creationId xmlns:a16="http://schemas.microsoft.com/office/drawing/2014/main" id="{2D093ABB-89DC-4AAE-860B-43E72CDB1026}"/>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6">
                  <a:extLst>
                    <a:ext uri="{FF2B5EF4-FFF2-40B4-BE49-F238E27FC236}">
                      <a16:creationId xmlns:a16="http://schemas.microsoft.com/office/drawing/2014/main" id="{A31861AF-3B34-47B3-84D9-F634E675CA07}"/>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7">
                  <a:extLst>
                    <a:ext uri="{FF2B5EF4-FFF2-40B4-BE49-F238E27FC236}">
                      <a16:creationId xmlns:a16="http://schemas.microsoft.com/office/drawing/2014/main" id="{D107E455-3109-48A8-B8EC-6223D3760EF6}"/>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Donut 34">
                <a:extLst>
                  <a:ext uri="{FF2B5EF4-FFF2-40B4-BE49-F238E27FC236}">
                    <a16:creationId xmlns:a16="http://schemas.microsoft.com/office/drawing/2014/main" id="{7E570699-D499-4801-820F-7CCEDA79583D}"/>
                  </a:ext>
                </a:extLst>
              </p:cNvPr>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Oval 29">
              <a:extLst>
                <a:ext uri="{FF2B5EF4-FFF2-40B4-BE49-F238E27FC236}">
                  <a16:creationId xmlns:a16="http://schemas.microsoft.com/office/drawing/2014/main" id="{80F5D3E1-865B-49EC-BBA5-E66A50AF8BB8}"/>
                </a:ext>
              </a:extLst>
            </p:cNvPr>
            <p:cNvSpPr/>
            <p:nvPr/>
          </p:nvSpPr>
          <p:spPr>
            <a:xfrm>
              <a:off x="6571560" y="4194206"/>
              <a:ext cx="146836" cy="142505"/>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28">
              <a:extLst>
                <a:ext uri="{FF2B5EF4-FFF2-40B4-BE49-F238E27FC236}">
                  <a16:creationId xmlns:a16="http://schemas.microsoft.com/office/drawing/2014/main" id="{1318F538-EE5F-471C-A7F7-5432DC80D34F}"/>
                </a:ext>
              </a:extLst>
            </p:cNvPr>
            <p:cNvSpPr/>
            <p:nvPr/>
          </p:nvSpPr>
          <p:spPr>
            <a:xfrm rot="5400000">
              <a:off x="6794342" y="3630918"/>
              <a:ext cx="203712" cy="269998"/>
            </a:xfrm>
            <a:prstGeom prst="homePlate">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ound Diagonal Corner Rectangle 29">
              <a:extLst>
                <a:ext uri="{FF2B5EF4-FFF2-40B4-BE49-F238E27FC236}">
                  <a16:creationId xmlns:a16="http://schemas.microsoft.com/office/drawing/2014/main" id="{11C6643B-C2D2-481E-B2C2-A74962B3948C}"/>
                </a:ext>
              </a:extLst>
            </p:cNvPr>
            <p:cNvSpPr/>
            <p:nvPr/>
          </p:nvSpPr>
          <p:spPr>
            <a:xfrm rot="18123538" flipH="1">
              <a:off x="5921483" y="1561923"/>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0">
              <a:extLst>
                <a:ext uri="{FF2B5EF4-FFF2-40B4-BE49-F238E27FC236}">
                  <a16:creationId xmlns:a16="http://schemas.microsoft.com/office/drawing/2014/main" id="{F099AE65-6152-4E8E-A5B5-A2085035BB3D}"/>
                </a:ext>
              </a:extLst>
            </p:cNvPr>
            <p:cNvSpPr/>
            <p:nvPr/>
          </p:nvSpPr>
          <p:spPr>
            <a:xfrm rot="476046" flipH="1">
              <a:off x="6489445" y="1523038"/>
              <a:ext cx="689556" cy="443010"/>
            </a:xfrm>
            <a:prstGeom prst="round2DiagRect">
              <a:avLst>
                <a:gd name="adj1" fmla="val 500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A3188C-9B28-477C-983B-2069F7838607}"/>
                </a:ext>
              </a:extLst>
            </p:cNvPr>
            <p:cNvSpPr/>
            <p:nvPr/>
          </p:nvSpPr>
          <p:spPr>
            <a:xfrm>
              <a:off x="6320400" y="1521696"/>
              <a:ext cx="288077" cy="29461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37488F5-1B4D-4BB4-83C6-CE7D70A80442}"/>
              </a:ext>
            </a:extLst>
          </p:cNvPr>
          <p:cNvSpPr txBox="1"/>
          <p:nvPr/>
        </p:nvSpPr>
        <p:spPr>
          <a:xfrm>
            <a:off x="10525651" y="6574695"/>
            <a:ext cx="1596059" cy="261610"/>
          </a:xfrm>
          <a:prstGeom prst="rect">
            <a:avLst/>
          </a:prstGeom>
          <a:noFill/>
        </p:spPr>
        <p:txBody>
          <a:bodyPr wrap="square" rtlCol="0">
            <a:spAutoFit/>
          </a:bodyPr>
          <a:lstStyle/>
          <a:p>
            <a:r>
              <a:rPr lang="en-US" sz="1100" dirty="0"/>
              <a:t>Joseph Smith Papers</a:t>
            </a:r>
          </a:p>
        </p:txBody>
      </p:sp>
    </p:spTree>
    <p:extLst>
      <p:ext uri="{BB962C8B-B14F-4D97-AF65-F5344CB8AC3E}">
        <p14:creationId xmlns:p14="http://schemas.microsoft.com/office/powerpoint/2010/main" val="12800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60BAEF-495E-4531-883F-07D8DC3E7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06378" y="1"/>
            <a:ext cx="8863914" cy="769441"/>
          </a:xfrm>
          <a:prstGeom prst="rect">
            <a:avLst/>
          </a:prstGeom>
          <a:noFill/>
        </p:spPr>
        <p:txBody>
          <a:bodyPr wrap="square" rtlCol="0">
            <a:spAutoFit/>
          </a:bodyPr>
          <a:lstStyle/>
          <a:p>
            <a:pPr algn="ctr"/>
            <a:r>
              <a:rPr lang="en-US" sz="4400" dirty="0">
                <a:latin typeface="AR JULIAN" panose="02000000000000000000" pitchFamily="2" charset="0"/>
              </a:rPr>
              <a:t>The Missions of John Murdock</a:t>
            </a:r>
          </a:p>
        </p:txBody>
      </p:sp>
      <p:sp>
        <p:nvSpPr>
          <p:cNvPr id="42" name="TextBox 41"/>
          <p:cNvSpPr txBox="1"/>
          <p:nvPr/>
        </p:nvSpPr>
        <p:spPr>
          <a:xfrm>
            <a:off x="9845852" y="6512950"/>
            <a:ext cx="2286000" cy="338554"/>
          </a:xfrm>
          <a:prstGeom prst="rect">
            <a:avLst/>
          </a:prstGeom>
          <a:noFill/>
        </p:spPr>
        <p:txBody>
          <a:bodyPr wrap="square" rtlCol="0">
            <a:spAutoFit/>
          </a:bodyPr>
          <a:lstStyle/>
          <a:p>
            <a:pPr algn="r"/>
            <a:r>
              <a:rPr lang="en-US" sz="1600" dirty="0"/>
              <a:t>The Joseph Smith Papers</a:t>
            </a:r>
          </a:p>
        </p:txBody>
      </p:sp>
      <p:graphicFrame>
        <p:nvGraphicFramePr>
          <p:cNvPr id="44" name="Table 43"/>
          <p:cNvGraphicFramePr>
            <a:graphicFrameLocks noGrp="1"/>
          </p:cNvGraphicFramePr>
          <p:nvPr>
            <p:extLst>
              <p:ext uri="{D42A27DB-BD31-4B8C-83A1-F6EECF244321}">
                <p14:modId xmlns:p14="http://schemas.microsoft.com/office/powerpoint/2010/main" val="880911681"/>
              </p:ext>
            </p:extLst>
          </p:nvPr>
        </p:nvGraphicFramePr>
        <p:xfrm>
          <a:off x="413260" y="833120"/>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dirty="0"/>
                        <a:t>Date</a:t>
                      </a:r>
                    </a:p>
                  </a:txBody>
                  <a:tcPr/>
                </a:tc>
                <a:tc>
                  <a:txBody>
                    <a:bodyPr/>
                    <a:lstStyle/>
                    <a:p>
                      <a:r>
                        <a:rPr lang="en-US" dirty="0"/>
                        <a:t>Places</a:t>
                      </a:r>
                      <a:r>
                        <a:rPr lang="en-US" baseline="0" dirty="0"/>
                        <a:t> Served</a:t>
                      </a:r>
                      <a:endParaRPr lang="en-US" dirty="0"/>
                    </a:p>
                  </a:txBody>
                  <a:tcPr/>
                </a:tc>
                <a:tc>
                  <a:txBody>
                    <a:bodyPr/>
                    <a:lstStyle/>
                    <a:p>
                      <a:r>
                        <a:rPr lang="en-US" dirty="0"/>
                        <a:t>Companion</a:t>
                      </a:r>
                    </a:p>
                  </a:txBody>
                  <a:tcPr/>
                </a:tc>
                <a:extLst>
                  <a:ext uri="{0D108BD9-81ED-4DB2-BD59-A6C34878D82A}">
                    <a16:rowId xmlns:a16="http://schemas.microsoft.com/office/drawing/2014/main" val="10000"/>
                  </a:ext>
                </a:extLst>
              </a:tr>
              <a:tr h="370840">
                <a:tc>
                  <a:txBody>
                    <a:bodyPr/>
                    <a:lstStyle/>
                    <a:p>
                      <a:r>
                        <a:rPr lang="en-US" dirty="0"/>
                        <a:t>1831</a:t>
                      </a:r>
                    </a:p>
                  </a:txBody>
                  <a:tcPr/>
                </a:tc>
                <a:tc>
                  <a:txBody>
                    <a:bodyPr/>
                    <a:lstStyle/>
                    <a:p>
                      <a:r>
                        <a:rPr lang="en-US" dirty="0"/>
                        <a:t>Missouri, Michigan</a:t>
                      </a:r>
                    </a:p>
                  </a:txBody>
                  <a:tcPr/>
                </a:tc>
                <a:tc>
                  <a:txBody>
                    <a:bodyPr/>
                    <a:lstStyle/>
                    <a:p>
                      <a:r>
                        <a:rPr lang="en-US" dirty="0"/>
                        <a:t>Hyrum Smith</a:t>
                      </a:r>
                    </a:p>
                  </a:txBody>
                  <a:tcPr/>
                </a:tc>
                <a:extLst>
                  <a:ext uri="{0D108BD9-81ED-4DB2-BD59-A6C34878D82A}">
                    <a16:rowId xmlns:a16="http://schemas.microsoft.com/office/drawing/2014/main" val="10001"/>
                  </a:ext>
                </a:extLst>
              </a:tr>
              <a:tr h="370840">
                <a:tc>
                  <a:txBody>
                    <a:bodyPr/>
                    <a:lstStyle/>
                    <a:p>
                      <a:r>
                        <a:rPr lang="en-US" dirty="0"/>
                        <a:t>1832</a:t>
                      </a:r>
                    </a:p>
                  </a:txBody>
                  <a:tcPr/>
                </a:tc>
                <a:tc>
                  <a:txBody>
                    <a:bodyPr/>
                    <a:lstStyle/>
                    <a:p>
                      <a:r>
                        <a:rPr lang="en-US" dirty="0"/>
                        <a:t>Missouri, Ohio, Virginia</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1833</a:t>
                      </a:r>
                    </a:p>
                  </a:txBody>
                  <a:tcPr/>
                </a:tc>
                <a:tc>
                  <a:txBody>
                    <a:bodyPr/>
                    <a:lstStyle/>
                    <a:p>
                      <a:r>
                        <a:rPr lang="en-US" dirty="0"/>
                        <a:t>Eastern States</a:t>
                      </a:r>
                    </a:p>
                  </a:txBody>
                  <a:tcPr/>
                </a:tc>
                <a:tc>
                  <a:txBody>
                    <a:bodyPr/>
                    <a:lstStyle/>
                    <a:p>
                      <a:r>
                        <a:rPr lang="en-US" dirty="0"/>
                        <a:t>Zebedee</a:t>
                      </a:r>
                      <a:r>
                        <a:rPr lang="en-US" baseline="0" dirty="0"/>
                        <a:t> </a:t>
                      </a:r>
                      <a:r>
                        <a:rPr lang="en-US" baseline="0" dirty="0" err="1"/>
                        <a:t>Coltrin</a:t>
                      </a:r>
                      <a:endParaRPr lang="en-US" dirty="0"/>
                    </a:p>
                  </a:txBody>
                  <a:tcPr/>
                </a:tc>
                <a:extLst>
                  <a:ext uri="{0D108BD9-81ED-4DB2-BD59-A6C34878D82A}">
                    <a16:rowId xmlns:a16="http://schemas.microsoft.com/office/drawing/2014/main" val="10003"/>
                  </a:ext>
                </a:extLst>
              </a:tr>
              <a:tr h="370840">
                <a:tc>
                  <a:txBody>
                    <a:bodyPr/>
                    <a:lstStyle/>
                    <a:p>
                      <a:r>
                        <a:rPr lang="en-US" dirty="0"/>
                        <a:t>1835-1836</a:t>
                      </a:r>
                    </a:p>
                  </a:txBody>
                  <a:tcPr/>
                </a:tc>
                <a:tc>
                  <a:txBody>
                    <a:bodyPr/>
                    <a:lstStyle/>
                    <a:p>
                      <a:r>
                        <a:rPr lang="en-US" dirty="0"/>
                        <a:t>Vermont,</a:t>
                      </a:r>
                      <a:r>
                        <a:rPr lang="en-US" baseline="0" dirty="0"/>
                        <a:t> New York</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1844-1845</a:t>
                      </a:r>
                    </a:p>
                  </a:txBody>
                  <a:tcPr/>
                </a:tc>
                <a:tc>
                  <a:txBody>
                    <a:bodyPr/>
                    <a:lstStyle/>
                    <a:p>
                      <a:r>
                        <a:rPr lang="en-US" dirty="0"/>
                        <a:t>Indiana</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1851-1853</a:t>
                      </a:r>
                    </a:p>
                  </a:txBody>
                  <a:tcPr/>
                </a:tc>
                <a:tc>
                  <a:txBody>
                    <a:bodyPr/>
                    <a:lstStyle/>
                    <a:p>
                      <a:r>
                        <a:rPr lang="en-US" dirty="0"/>
                        <a:t>Australia</a:t>
                      </a:r>
                    </a:p>
                  </a:txBody>
                  <a:tcPr/>
                </a:tc>
                <a:tc>
                  <a:txBody>
                    <a:bodyPr/>
                    <a:lstStyle/>
                    <a:p>
                      <a:r>
                        <a:rPr lang="en-US" dirty="0"/>
                        <a:t>Charles</a:t>
                      </a:r>
                      <a:r>
                        <a:rPr lang="en-US" baseline="0" dirty="0"/>
                        <a:t> </a:t>
                      </a:r>
                      <a:r>
                        <a:rPr lang="en-US" baseline="0" dirty="0" err="1"/>
                        <a:t>Wandell</a:t>
                      </a:r>
                      <a:endParaRPr lang="en-US" dirty="0"/>
                    </a:p>
                  </a:txBody>
                  <a:tcPr/>
                </a:tc>
                <a:extLst>
                  <a:ext uri="{0D108BD9-81ED-4DB2-BD59-A6C34878D82A}">
                    <a16:rowId xmlns:a16="http://schemas.microsoft.com/office/drawing/2014/main" val="10006"/>
                  </a:ext>
                </a:extLst>
              </a:tr>
            </a:tbl>
          </a:graphicData>
        </a:graphic>
      </p:graphicFrame>
      <p:sp>
        <p:nvSpPr>
          <p:cNvPr id="45" name="Rectangle 44"/>
          <p:cNvSpPr/>
          <p:nvPr/>
        </p:nvSpPr>
        <p:spPr>
          <a:xfrm>
            <a:off x="675735" y="3632048"/>
            <a:ext cx="6734355" cy="3046988"/>
          </a:xfrm>
          <a:prstGeom prst="rect">
            <a:avLst/>
          </a:prstGeom>
        </p:spPr>
        <p:txBody>
          <a:bodyPr wrap="square">
            <a:spAutoFit/>
          </a:bodyPr>
          <a:lstStyle/>
          <a:p>
            <a:r>
              <a:rPr lang="en-US" sz="1600" b="0" i="0" dirty="0">
                <a:solidFill>
                  <a:srgbClr val="000000"/>
                </a:solidFill>
                <a:effectLst/>
              </a:rPr>
              <a:t>Wives:</a:t>
            </a:r>
          </a:p>
          <a:p>
            <a:r>
              <a:rPr lang="en-US" sz="1600" dirty="0"/>
              <a:t>Married first Julia Clapp of Mentor, Geauga Co., Ohio, 14 Dec. 1823. Wife died following birth of twins, 30 Apr. 1831, at Warrensville.</a:t>
            </a:r>
          </a:p>
          <a:p>
            <a:r>
              <a:rPr lang="en-US" sz="1600" dirty="0"/>
              <a:t>(5 Children)</a:t>
            </a:r>
            <a:endParaRPr lang="en-US" sz="1600" b="0" i="0" dirty="0">
              <a:solidFill>
                <a:srgbClr val="000000"/>
              </a:solidFill>
              <a:effectLst/>
            </a:endParaRPr>
          </a:p>
          <a:p>
            <a:endParaRPr lang="en-US" sz="1600" b="0" i="0" dirty="0">
              <a:solidFill>
                <a:srgbClr val="000000"/>
              </a:solidFill>
              <a:effectLst/>
            </a:endParaRPr>
          </a:p>
          <a:p>
            <a:r>
              <a:rPr lang="en-US" sz="1600" b="0" i="0" dirty="0">
                <a:solidFill>
                  <a:srgbClr val="000000"/>
                </a:solidFill>
                <a:effectLst/>
              </a:rPr>
              <a:t>Married second </a:t>
            </a:r>
            <a:r>
              <a:rPr lang="en-US" sz="1600" b="0" i="0" dirty="0" err="1">
                <a:solidFill>
                  <a:srgbClr val="000000"/>
                </a:solidFill>
                <a:effectLst/>
              </a:rPr>
              <a:t>Amoranda</a:t>
            </a:r>
            <a:r>
              <a:rPr lang="en-US" sz="1600" b="0" i="0" dirty="0">
                <a:solidFill>
                  <a:srgbClr val="000000"/>
                </a:solidFill>
                <a:effectLst/>
              </a:rPr>
              <a:t> Turner, 4 Feb. 1836; she died, 1837. </a:t>
            </a:r>
          </a:p>
          <a:p>
            <a:endParaRPr lang="en-US" sz="1600" dirty="0">
              <a:solidFill>
                <a:srgbClr val="000000"/>
              </a:solidFill>
            </a:endParaRPr>
          </a:p>
          <a:p>
            <a:r>
              <a:rPr lang="en-US" sz="1600" b="0" i="0" dirty="0">
                <a:solidFill>
                  <a:srgbClr val="000000"/>
                </a:solidFill>
                <a:effectLst/>
              </a:rPr>
              <a:t>Married third Electra Allen, 3 May 1838. (3 Children)</a:t>
            </a:r>
          </a:p>
          <a:p>
            <a:endParaRPr lang="en-US" sz="1600" dirty="0">
              <a:solidFill>
                <a:srgbClr val="000000"/>
              </a:solidFill>
            </a:endParaRPr>
          </a:p>
          <a:p>
            <a:r>
              <a:rPr lang="en-US" sz="1600" dirty="0"/>
              <a:t>Married fourth Sarah </a:t>
            </a:r>
            <a:r>
              <a:rPr lang="en-US" sz="1600" dirty="0" err="1"/>
              <a:t>Zufelt</a:t>
            </a:r>
            <a:r>
              <a:rPr lang="en-US" sz="1600" dirty="0"/>
              <a:t>, 13 Mar. 1846, in Fulton Co., Illinois</a:t>
            </a:r>
          </a:p>
          <a:p>
            <a:endParaRPr lang="en-US" sz="1600" dirty="0"/>
          </a:p>
          <a:p>
            <a:r>
              <a:rPr lang="en-US" sz="1600" dirty="0"/>
              <a:t>Married fifth May McEwan, 27 Jan 1857, Salt Lake City, Salt Lake, Utah</a:t>
            </a:r>
          </a:p>
        </p:txBody>
      </p:sp>
      <p:pic>
        <p:nvPicPr>
          <p:cNvPr id="4" name="Picture 3">
            <a:extLst>
              <a:ext uri="{FF2B5EF4-FFF2-40B4-BE49-F238E27FC236}">
                <a16:creationId xmlns:a16="http://schemas.microsoft.com/office/drawing/2014/main" id="{DFB2517C-C5B6-48E4-B04C-F5ACC54E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54" y="2382982"/>
            <a:ext cx="2647950" cy="3810000"/>
          </a:xfrm>
          <a:prstGeom prst="rect">
            <a:avLst/>
          </a:prstGeom>
        </p:spPr>
      </p:pic>
    </p:spTree>
    <p:extLst>
      <p:ext uri="{BB962C8B-B14F-4D97-AF65-F5344CB8AC3E}">
        <p14:creationId xmlns:p14="http://schemas.microsoft.com/office/powerpoint/2010/main" val="40363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7B9912C-0328-44B9-8E94-5D86283DC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99:2-3 </a:t>
            </a:r>
            <a:r>
              <a:rPr lang="en-US" sz="1200" dirty="0"/>
              <a:t>President Thomas S. Monson</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Power to Declare</a:t>
            </a:r>
          </a:p>
        </p:txBody>
      </p:sp>
      <p:sp>
        <p:nvSpPr>
          <p:cNvPr id="44" name="TextBox 43"/>
          <p:cNvSpPr txBox="1"/>
          <p:nvPr/>
        </p:nvSpPr>
        <p:spPr>
          <a:xfrm>
            <a:off x="3858275" y="844501"/>
            <a:ext cx="4295954" cy="369332"/>
          </a:xfrm>
          <a:prstGeom prst="rect">
            <a:avLst/>
          </a:prstGeom>
          <a:noFill/>
        </p:spPr>
        <p:txBody>
          <a:bodyPr wrap="square" rtlCol="0">
            <a:spAutoFit/>
          </a:bodyPr>
          <a:lstStyle/>
          <a:p>
            <a:r>
              <a:rPr lang="en-US" dirty="0"/>
              <a:t>To those who will receive the message</a:t>
            </a:r>
            <a:endParaRPr lang="en-US" sz="1200" dirty="0"/>
          </a:p>
        </p:txBody>
      </p:sp>
      <p:grpSp>
        <p:nvGrpSpPr>
          <p:cNvPr id="12" name="Group 11"/>
          <p:cNvGrpSpPr/>
          <p:nvPr/>
        </p:nvGrpSpPr>
        <p:grpSpPr>
          <a:xfrm>
            <a:off x="310662" y="844501"/>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95400" y="2594343"/>
              <a:ext cx="1905000" cy="830997"/>
            </a:xfrm>
            <a:prstGeom prst="rect">
              <a:avLst/>
            </a:prstGeom>
          </p:spPr>
          <p:txBody>
            <a:bodyPr wrap="square">
              <a:spAutoFit/>
            </a:bodyPr>
            <a:lstStyle/>
            <a:p>
              <a:pPr algn="ctr"/>
              <a:r>
                <a:rPr lang="en-US" sz="1600" b="1" dirty="0"/>
                <a:t>We represent the Lord when we serve missions. </a:t>
              </a:r>
              <a:endParaRPr lang="en-US" sz="1600" dirty="0">
                <a:solidFill>
                  <a:schemeClr val="bg1"/>
                </a:solidFill>
              </a:endParaRPr>
            </a:p>
          </p:txBody>
        </p:sp>
      </p:grpSp>
      <p:sp>
        <p:nvSpPr>
          <p:cNvPr id="8" name="Rectangle 7"/>
          <p:cNvSpPr/>
          <p:nvPr/>
        </p:nvSpPr>
        <p:spPr>
          <a:xfrm>
            <a:off x="3306153" y="1396005"/>
            <a:ext cx="5138468" cy="3693319"/>
          </a:xfrm>
          <a:prstGeom prst="rect">
            <a:avLst/>
          </a:prstGeom>
        </p:spPr>
        <p:txBody>
          <a:bodyPr wrap="square">
            <a:spAutoFit/>
          </a:bodyPr>
          <a:lstStyle/>
          <a:p>
            <a:r>
              <a:rPr lang="en-US" b="0" i="0" dirty="0">
                <a:solidFill>
                  <a:srgbClr val="2F393A"/>
                </a:solidFill>
                <a:effectLst/>
                <a:latin typeface="Abadi" panose="020B0604020104020204" pitchFamily="34" charset="0"/>
              </a:rPr>
              <a:t>“Every worthy, able young man should prepare to serve a mission. Such service is a priesthood duty—an obligation the Lord expects of us who have been given so very much. Young men, I admonish you to prepare for service as a missionary.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Keep yourselves clean and pure and worthy to represent the Lord. Maintain your health and strength. Study the scriptures. Where such is available, participate in seminary and institute. Familiarize yourself with the missionary handbook </a:t>
            </a:r>
            <a:r>
              <a:rPr lang="en-US" b="0" i="1" dirty="0">
                <a:solidFill>
                  <a:srgbClr val="2F393A"/>
                </a:solidFill>
                <a:effectLst/>
                <a:latin typeface="Abadi" panose="020B0604020104020204" pitchFamily="34" charset="0"/>
              </a:rPr>
              <a:t>Preach My Gospel.” </a:t>
            </a:r>
            <a:endParaRPr lang="en-US" dirty="0"/>
          </a:p>
        </p:txBody>
      </p:sp>
      <p:sp>
        <p:nvSpPr>
          <p:cNvPr id="10" name="Rectangle 9"/>
          <p:cNvSpPr/>
          <p:nvPr/>
        </p:nvSpPr>
        <p:spPr>
          <a:xfrm>
            <a:off x="4428226" y="5335375"/>
            <a:ext cx="6096000" cy="1200329"/>
          </a:xfrm>
          <a:prstGeom prst="rect">
            <a:avLst/>
          </a:prstGeom>
        </p:spPr>
        <p:txBody>
          <a:bodyPr>
            <a:spAutoFit/>
          </a:bodyPr>
          <a:lstStyle/>
          <a:p>
            <a:r>
              <a:rPr lang="en-US" b="0" i="0" dirty="0">
                <a:solidFill>
                  <a:srgbClr val="2F393A"/>
                </a:solidFill>
                <a:effectLst/>
                <a:latin typeface="Abadi" panose="020B0604020104020204" pitchFamily="34" charset="0"/>
              </a:rPr>
              <a:t>“Sisters, while you do not have the same priesthood responsibility as do the young men to serve as full-time missionaries, you also make a valuable contribution as missionaries, and we welcome your service.”</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502" t="10522" r="6664" b="4181"/>
          <a:stretch/>
        </p:blipFill>
        <p:spPr>
          <a:xfrm>
            <a:off x="8444621" y="1953369"/>
            <a:ext cx="3226653" cy="2853532"/>
          </a:xfrm>
          <a:prstGeom prst="rect">
            <a:avLst/>
          </a:prstGeom>
        </p:spPr>
      </p:pic>
      <p:pic>
        <p:nvPicPr>
          <p:cNvPr id="4" name="Picture 3">
            <a:extLst>
              <a:ext uri="{FF2B5EF4-FFF2-40B4-BE49-F238E27FC236}">
                <a16:creationId xmlns:a16="http://schemas.microsoft.com/office/drawing/2014/main" id="{750A9FFC-EE01-4863-9540-0049D742C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0112" y="140546"/>
            <a:ext cx="935375" cy="1161155"/>
          </a:xfrm>
          <a:prstGeom prst="rect">
            <a:avLst/>
          </a:prstGeom>
        </p:spPr>
      </p:pic>
    </p:spTree>
    <p:extLst>
      <p:ext uri="{BB962C8B-B14F-4D97-AF65-F5344CB8AC3E}">
        <p14:creationId xmlns:p14="http://schemas.microsoft.com/office/powerpoint/2010/main" val="31382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6A9A91-0F7E-43EA-946B-66BF937D2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99:2-3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Receive as Little Children</a:t>
            </a:r>
          </a:p>
        </p:txBody>
      </p:sp>
      <p:sp>
        <p:nvSpPr>
          <p:cNvPr id="9" name="TextBox 8"/>
          <p:cNvSpPr txBox="1"/>
          <p:nvPr/>
        </p:nvSpPr>
        <p:spPr>
          <a:xfrm>
            <a:off x="452500" y="1398499"/>
            <a:ext cx="3745427" cy="646331"/>
          </a:xfrm>
          <a:prstGeom prst="rect">
            <a:avLst/>
          </a:prstGeom>
          <a:noFill/>
        </p:spPr>
        <p:txBody>
          <a:bodyPr wrap="square" rtlCol="0">
            <a:spAutoFit/>
          </a:bodyPr>
          <a:lstStyle/>
          <a:p>
            <a:r>
              <a:rPr lang="en-US" dirty="0"/>
              <a:t>Children are willing to learn…they are full of trust and hope for the future</a:t>
            </a:r>
            <a:endParaRPr lang="en-US" sz="1200" dirty="0"/>
          </a:p>
        </p:txBody>
      </p:sp>
      <p:sp>
        <p:nvSpPr>
          <p:cNvPr id="3" name="Rectangle 2"/>
          <p:cNvSpPr/>
          <p:nvPr/>
        </p:nvSpPr>
        <p:spPr>
          <a:xfrm>
            <a:off x="5394385" y="2491343"/>
            <a:ext cx="6096000" cy="2862322"/>
          </a:xfrm>
          <a:prstGeom prst="rect">
            <a:avLst/>
          </a:prstGeom>
          <a:solidFill>
            <a:schemeClr val="tx2">
              <a:lumMod val="75000"/>
            </a:schemeClr>
          </a:solidFill>
        </p:spPr>
        <p:txBody>
          <a:bodyPr>
            <a:spAutoFit/>
          </a:bodyPr>
          <a:lstStyle/>
          <a:p>
            <a:pPr fontAlgn="base"/>
            <a:r>
              <a:rPr lang="en-US" b="0" i="1" dirty="0">
                <a:solidFill>
                  <a:schemeClr val="bg1"/>
                </a:solidFill>
                <a:effectLst/>
                <a:latin typeface="Georgia" panose="02040502050405020303" pitchFamily="18" charset="0"/>
              </a:rPr>
              <a:t>And Jesus called a little child unto him, and set him in the midst of them,</a:t>
            </a:r>
          </a:p>
          <a:p>
            <a:pPr fontAlgn="base"/>
            <a:endParaRPr lang="en-US" b="0" i="1" dirty="0">
              <a:solidFill>
                <a:schemeClr val="bg1"/>
              </a:solidFill>
              <a:effectLst/>
              <a:latin typeface="Georgia" panose="02040502050405020303" pitchFamily="18" charset="0"/>
            </a:endParaRPr>
          </a:p>
          <a:p>
            <a:pPr fontAlgn="base"/>
            <a:r>
              <a:rPr lang="en-US" b="0" i="1" dirty="0">
                <a:solidFill>
                  <a:schemeClr val="bg1"/>
                </a:solidFill>
                <a:effectLst/>
                <a:latin typeface="Georgia" panose="02040502050405020303" pitchFamily="18" charset="0"/>
              </a:rPr>
              <a:t>And said, Verily I say unto you, Except ye be converted, and become as little children, ye shall not enter into the kingdom of heaven.</a:t>
            </a:r>
          </a:p>
          <a:p>
            <a:pPr fontAlgn="base"/>
            <a:endParaRPr lang="en-US" i="1" dirty="0">
              <a:solidFill>
                <a:schemeClr val="bg1"/>
              </a:solidFill>
              <a:latin typeface="Georgia" panose="02040502050405020303" pitchFamily="18" charset="0"/>
            </a:endParaRPr>
          </a:p>
          <a:p>
            <a:pPr fontAlgn="base"/>
            <a:r>
              <a:rPr lang="en-US" b="0" i="1" dirty="0">
                <a:solidFill>
                  <a:schemeClr val="bg1"/>
                </a:solidFill>
                <a:effectLst/>
                <a:latin typeface="Georgia" panose="02040502050405020303" pitchFamily="18" charset="0"/>
              </a:rPr>
              <a:t>Whosoever therefore shall humble himself as this little child, the same is greatest in the kingdom of heaven.</a:t>
            </a:r>
          </a:p>
          <a:p>
            <a:pPr fontAlgn="base"/>
            <a:r>
              <a:rPr lang="en-US" i="1" dirty="0">
                <a:solidFill>
                  <a:schemeClr val="bg1"/>
                </a:solidFill>
                <a:latin typeface="Georgia" panose="02040502050405020303" pitchFamily="18" charset="0"/>
              </a:rPr>
              <a:t>Matthew 18:2-4</a:t>
            </a:r>
            <a:endParaRPr lang="en-US" b="0" i="1"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915DA25D-2B25-4267-A144-AF34779EC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07" y="2427666"/>
            <a:ext cx="3714750" cy="3933825"/>
          </a:xfrm>
          <a:prstGeom prst="rect">
            <a:avLst/>
          </a:prstGeom>
        </p:spPr>
      </p:pic>
    </p:spTree>
    <p:extLst>
      <p:ext uri="{BB962C8B-B14F-4D97-AF65-F5344CB8AC3E}">
        <p14:creationId xmlns:p14="http://schemas.microsoft.com/office/powerpoint/2010/main" val="13370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2892FB-296E-4544-BDC4-F6393DAE5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99:4-5 </a:t>
            </a:r>
            <a:r>
              <a:rPr lang="en-US" sz="1200" dirty="0"/>
              <a:t>Student Manual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Cleanse Your Feet</a:t>
            </a:r>
          </a:p>
        </p:txBody>
      </p:sp>
      <p:sp>
        <p:nvSpPr>
          <p:cNvPr id="3" name="Rectangle 2"/>
          <p:cNvSpPr/>
          <p:nvPr/>
        </p:nvSpPr>
        <p:spPr>
          <a:xfrm>
            <a:off x="382438" y="1397675"/>
            <a:ext cx="6096000" cy="2308324"/>
          </a:xfrm>
          <a:prstGeom prst="rect">
            <a:avLst/>
          </a:prstGeom>
        </p:spPr>
        <p:txBody>
          <a:bodyPr>
            <a:spAutoFit/>
          </a:bodyPr>
          <a:lstStyle/>
          <a:p>
            <a:pPr fontAlgn="base"/>
            <a:r>
              <a:rPr lang="en-US" sz="2400" dirty="0"/>
              <a:t>The act of cleansing the feet as a testimony against those who reject the servants of the Lord is an ordinance of cursing and is not just a demonstration that a witness of the truth has been given and has been rejected. </a:t>
            </a:r>
          </a:p>
          <a:p>
            <a:pPr fontAlgn="base"/>
            <a:endParaRPr lang="en-US" sz="2400" dirty="0"/>
          </a:p>
        </p:txBody>
      </p:sp>
      <p:sp>
        <p:nvSpPr>
          <p:cNvPr id="7" name="Rectangle 6"/>
          <p:cNvSpPr/>
          <p:nvPr/>
        </p:nvSpPr>
        <p:spPr>
          <a:xfrm>
            <a:off x="5850082" y="3642605"/>
            <a:ext cx="5620175" cy="2308324"/>
          </a:xfrm>
          <a:prstGeom prst="rect">
            <a:avLst/>
          </a:prstGeom>
        </p:spPr>
        <p:txBody>
          <a:bodyPr wrap="square">
            <a:spAutoFit/>
          </a:bodyPr>
          <a:lstStyle/>
          <a:p>
            <a:pPr fontAlgn="base"/>
            <a:r>
              <a:rPr lang="en-US" sz="2400" dirty="0"/>
              <a:t>Through this cleansing ordinance, those who rejected the truth are on their own, and those who preached the gospel to them are no longer responsible for them before the Lord.</a:t>
            </a:r>
          </a:p>
          <a:p>
            <a:pPr fontAlgn="base"/>
            <a:endParaRPr lang="en-US" sz="2400" b="0" i="1" dirty="0">
              <a:solidFill>
                <a:schemeClr val="accent2">
                  <a:lumMod val="75000"/>
                </a:schemeClr>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55DB20BC-C8B8-4A85-8491-C9CD3E56C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876" y="1409700"/>
            <a:ext cx="2857500" cy="2019300"/>
          </a:xfrm>
          <a:prstGeom prst="rect">
            <a:avLst/>
          </a:prstGeom>
        </p:spPr>
      </p:pic>
      <p:pic>
        <p:nvPicPr>
          <p:cNvPr id="10" name="Picture 9">
            <a:extLst>
              <a:ext uri="{FF2B5EF4-FFF2-40B4-BE49-F238E27FC236}">
                <a16:creationId xmlns:a16="http://schemas.microsoft.com/office/drawing/2014/main" id="{B5C90B37-C0D9-4A02-AA4B-3C0B8F5BB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89" y="3477399"/>
            <a:ext cx="2162175" cy="2876550"/>
          </a:xfrm>
          <a:prstGeom prst="rect">
            <a:avLst/>
          </a:prstGeom>
        </p:spPr>
      </p:pic>
    </p:spTree>
    <p:extLst>
      <p:ext uri="{BB962C8B-B14F-4D97-AF65-F5344CB8AC3E}">
        <p14:creationId xmlns:p14="http://schemas.microsoft.com/office/powerpoint/2010/main" val="6571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781C8A0-23AB-4B8F-8E79-544909E3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99:6-8 </a:t>
            </a:r>
            <a:r>
              <a:rPr lang="en-US" sz="1200" dirty="0"/>
              <a:t>McConkie and </a:t>
            </a:r>
            <a:r>
              <a:rPr lang="en-US" sz="1200" dirty="0" err="1"/>
              <a:t>Ostler</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Mission Postponed</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7" name="Rectangle 6"/>
          <p:cNvSpPr/>
          <p:nvPr/>
        </p:nvSpPr>
        <p:spPr>
          <a:xfrm>
            <a:off x="297911" y="846734"/>
            <a:ext cx="6096000" cy="4247317"/>
          </a:xfrm>
          <a:prstGeom prst="rect">
            <a:avLst/>
          </a:prstGeom>
        </p:spPr>
        <p:txBody>
          <a:bodyPr>
            <a:spAutoFit/>
          </a:bodyPr>
          <a:lstStyle/>
          <a:p>
            <a:pPr fontAlgn="base"/>
            <a:r>
              <a:rPr lang="en-US" dirty="0"/>
              <a:t>John Murdock, at the time of this missionary call, was a widower left to bring up five children at the death of his wife, Julia, who had died in giving birth to twins (Joseph and Julia).</a:t>
            </a:r>
          </a:p>
          <a:p>
            <a:pPr fontAlgn="base"/>
            <a:endParaRPr lang="en-US" dirty="0"/>
          </a:p>
          <a:p>
            <a:pPr fontAlgn="base"/>
            <a:r>
              <a:rPr lang="en-US" dirty="0"/>
              <a:t>About this same time, Emma Smith had also given birth to twins, both of whom died within hours.</a:t>
            </a:r>
          </a:p>
          <a:p>
            <a:pPr fontAlgn="base"/>
            <a:endParaRPr lang="en-US" dirty="0"/>
          </a:p>
          <a:p>
            <a:pPr fontAlgn="base"/>
            <a:r>
              <a:rPr lang="en-US" dirty="0"/>
              <a:t>John, having no relatives …to entrust the babies, took his motherless twins to Emma for her to nurse and rear as her own. </a:t>
            </a:r>
          </a:p>
          <a:p>
            <a:pPr fontAlgn="base"/>
            <a:endParaRPr lang="en-US" dirty="0"/>
          </a:p>
          <a:p>
            <a:pPr fontAlgn="base"/>
            <a:r>
              <a:rPr lang="en-US" dirty="0"/>
              <a:t>The babies had become ill with the measles and during a mob rampage, where upon they took Joseph and left the door open to the cold winds, baby Joseph died on March 29</a:t>
            </a:r>
            <a:r>
              <a:rPr lang="en-US" baseline="30000" dirty="0"/>
              <a:t>th</a:t>
            </a:r>
            <a:r>
              <a:rPr lang="en-US" dirty="0"/>
              <a:t> 1832.</a:t>
            </a:r>
          </a:p>
          <a:p>
            <a:pPr fontAlgn="base"/>
            <a:endParaRPr lang="en-US" b="0" i="1" dirty="0">
              <a:solidFill>
                <a:schemeClr val="accent2">
                  <a:lumMod val="75000"/>
                </a:schemeClr>
              </a:solidFill>
              <a:effectLst/>
              <a:latin typeface="Georgia" panose="02040502050405020303" pitchFamily="18" charset="0"/>
            </a:endParaRPr>
          </a:p>
        </p:txBody>
      </p:sp>
      <p:sp>
        <p:nvSpPr>
          <p:cNvPr id="8" name="Rectangle 7"/>
          <p:cNvSpPr/>
          <p:nvPr/>
        </p:nvSpPr>
        <p:spPr>
          <a:xfrm>
            <a:off x="7010402" y="2955869"/>
            <a:ext cx="4718651" cy="3970318"/>
          </a:xfrm>
          <a:prstGeom prst="rect">
            <a:avLst/>
          </a:prstGeom>
        </p:spPr>
        <p:txBody>
          <a:bodyPr wrap="square">
            <a:spAutoFit/>
          </a:bodyPr>
          <a:lstStyle/>
          <a:p>
            <a:pPr fontAlgn="base"/>
            <a:r>
              <a:rPr lang="en-US" dirty="0"/>
              <a:t>John Murdock needed time to make sure his children were cared for.</a:t>
            </a:r>
          </a:p>
          <a:p>
            <a:pPr fontAlgn="base"/>
            <a:endParaRPr lang="en-US" dirty="0"/>
          </a:p>
          <a:p>
            <a:pPr fontAlgn="base"/>
            <a:r>
              <a:rPr lang="en-US" dirty="0"/>
              <a:t>His eldest Children went to Missouri</a:t>
            </a:r>
          </a:p>
          <a:p>
            <a:pPr fontAlgn="base"/>
            <a:endParaRPr lang="en-US" dirty="0"/>
          </a:p>
          <a:p>
            <a:pPr fontAlgn="base"/>
            <a:r>
              <a:rPr lang="en-US" dirty="0" err="1"/>
              <a:t>Orrice</a:t>
            </a:r>
            <a:r>
              <a:rPr lang="en-US" dirty="0"/>
              <a:t>, John, and Phebe, who died at age of 6, stayed with various church members</a:t>
            </a:r>
          </a:p>
          <a:p>
            <a:pPr fontAlgn="base"/>
            <a:endParaRPr lang="en-US" dirty="0"/>
          </a:p>
          <a:p>
            <a:pPr fontAlgn="base"/>
            <a:r>
              <a:rPr lang="en-US" dirty="0"/>
              <a:t>Julia Murdock Smith remained with Joseph and Emma in Ohio.</a:t>
            </a:r>
          </a:p>
          <a:p>
            <a:pPr fontAlgn="base"/>
            <a:endParaRPr lang="en-US" dirty="0"/>
          </a:p>
          <a:p>
            <a:pPr fontAlgn="base"/>
            <a:r>
              <a:rPr lang="en-US" dirty="0"/>
              <a:t>John reunited with his children…</a:t>
            </a:r>
            <a:r>
              <a:rPr lang="en-US" dirty="0" err="1"/>
              <a:t>Orrice</a:t>
            </a:r>
            <a:r>
              <a:rPr lang="en-US" dirty="0"/>
              <a:t> and John served in the Mormon Battalion</a:t>
            </a:r>
          </a:p>
          <a:p>
            <a:pPr fontAlgn="base"/>
            <a:endParaRPr lang="en-US" b="0" i="1" dirty="0">
              <a:solidFill>
                <a:schemeClr val="accent2">
                  <a:lumMod val="75000"/>
                </a:schemeClr>
              </a:solidFill>
              <a:effectLst/>
              <a:latin typeface="Georgia" panose="02040502050405020303" pitchFamily="18" charset="0"/>
            </a:endParaRPr>
          </a:p>
        </p:txBody>
      </p:sp>
      <p:pic>
        <p:nvPicPr>
          <p:cNvPr id="16" name="Picture 15">
            <a:extLst>
              <a:ext uri="{FF2B5EF4-FFF2-40B4-BE49-F238E27FC236}">
                <a16:creationId xmlns:a16="http://schemas.microsoft.com/office/drawing/2014/main" id="{0D650540-181E-454F-B37D-E268EC438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608" y="1057136"/>
            <a:ext cx="951058" cy="1700931"/>
          </a:xfrm>
          <a:prstGeom prst="rect">
            <a:avLst/>
          </a:prstGeom>
        </p:spPr>
      </p:pic>
      <p:pic>
        <p:nvPicPr>
          <p:cNvPr id="18" name="Picture 17">
            <a:extLst>
              <a:ext uri="{FF2B5EF4-FFF2-40B4-BE49-F238E27FC236}">
                <a16:creationId xmlns:a16="http://schemas.microsoft.com/office/drawing/2014/main" id="{0139BA88-B877-47EF-966E-0D87086D5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602" y="1057136"/>
            <a:ext cx="902286" cy="1615580"/>
          </a:xfrm>
          <a:prstGeom prst="rect">
            <a:avLst/>
          </a:prstGeom>
        </p:spPr>
      </p:pic>
      <p:pic>
        <p:nvPicPr>
          <p:cNvPr id="21" name="Picture 20">
            <a:extLst>
              <a:ext uri="{FF2B5EF4-FFF2-40B4-BE49-F238E27FC236}">
                <a16:creationId xmlns:a16="http://schemas.microsoft.com/office/drawing/2014/main" id="{D4C1E890-96E1-477F-87DF-6E817A35B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816" y="4892060"/>
            <a:ext cx="1286367" cy="1926503"/>
          </a:xfrm>
          <a:prstGeom prst="rect">
            <a:avLst/>
          </a:prstGeom>
        </p:spPr>
      </p:pic>
      <p:pic>
        <p:nvPicPr>
          <p:cNvPr id="23" name="Picture 22">
            <a:extLst>
              <a:ext uri="{FF2B5EF4-FFF2-40B4-BE49-F238E27FC236}">
                <a16:creationId xmlns:a16="http://schemas.microsoft.com/office/drawing/2014/main" id="{E15E42DD-E826-422D-A219-E086EDF4B4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79" y="4836530"/>
            <a:ext cx="2420322" cy="1688738"/>
          </a:xfrm>
          <a:prstGeom prst="rect">
            <a:avLst/>
          </a:prstGeom>
        </p:spPr>
      </p:pic>
      <p:pic>
        <p:nvPicPr>
          <p:cNvPr id="25" name="Picture 24">
            <a:extLst>
              <a:ext uri="{FF2B5EF4-FFF2-40B4-BE49-F238E27FC236}">
                <a16:creationId xmlns:a16="http://schemas.microsoft.com/office/drawing/2014/main" id="{7A7E7940-35CD-42A3-9D9D-9EBBACF2F2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70" b="-1"/>
          <a:stretch/>
        </p:blipFill>
        <p:spPr>
          <a:xfrm>
            <a:off x="10992405" y="183150"/>
            <a:ext cx="1051905" cy="649361"/>
          </a:xfrm>
          <a:prstGeom prst="rect">
            <a:avLst/>
          </a:prstGeom>
        </p:spPr>
      </p:pic>
    </p:spTree>
    <p:extLst>
      <p:ext uri="{BB962C8B-B14F-4D97-AF65-F5344CB8AC3E}">
        <p14:creationId xmlns:p14="http://schemas.microsoft.com/office/powerpoint/2010/main" val="6352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A34E418-36C2-483E-A4D0-01B4A1E93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18" y="6461661"/>
            <a:ext cx="5636842" cy="369332"/>
          </a:xfrm>
          <a:prstGeom prst="rect">
            <a:avLst/>
          </a:prstGeom>
          <a:noFill/>
        </p:spPr>
        <p:txBody>
          <a:bodyPr wrap="square" rtlCol="0">
            <a:spAutoFit/>
          </a:bodyPr>
          <a:lstStyle/>
          <a:p>
            <a:r>
              <a:rPr lang="en-US" dirty="0"/>
              <a:t>D&amp;C 100:1 </a:t>
            </a:r>
            <a:r>
              <a:rPr lang="en-US" sz="1200" dirty="0"/>
              <a:t>Student Manual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 JULIAN" panose="02000000000000000000" pitchFamily="2" charset="0"/>
              </a:rPr>
              <a:t>Sacrifice and Family</a:t>
            </a:r>
          </a:p>
        </p:txBody>
      </p:sp>
      <p:sp>
        <p:nvSpPr>
          <p:cNvPr id="3" name="Rectangle 2"/>
          <p:cNvSpPr/>
          <p:nvPr/>
        </p:nvSpPr>
        <p:spPr>
          <a:xfrm>
            <a:off x="158151" y="943174"/>
            <a:ext cx="6096000" cy="461665"/>
          </a:xfrm>
          <a:prstGeom prst="rect">
            <a:avLst/>
          </a:prstGeom>
        </p:spPr>
        <p:txBody>
          <a:bodyPr>
            <a:spAutoFit/>
          </a:bodyPr>
          <a:lstStyle/>
          <a:p>
            <a:pPr fontAlgn="base"/>
            <a:endParaRPr lang="en-US" sz="2400" dirty="0"/>
          </a:p>
        </p:txBody>
      </p:sp>
      <p:sp>
        <p:nvSpPr>
          <p:cNvPr id="2" name="TextBox 1"/>
          <p:cNvSpPr txBox="1"/>
          <p:nvPr/>
        </p:nvSpPr>
        <p:spPr>
          <a:xfrm>
            <a:off x="701155" y="1600974"/>
            <a:ext cx="2182484" cy="646331"/>
          </a:xfrm>
          <a:prstGeom prst="rect">
            <a:avLst/>
          </a:prstGeom>
          <a:solidFill>
            <a:schemeClr val="accent2">
              <a:lumMod val="75000"/>
            </a:schemeClr>
          </a:solidFill>
        </p:spPr>
        <p:txBody>
          <a:bodyPr wrap="square" rtlCol="0">
            <a:spAutoFit/>
          </a:bodyPr>
          <a:lstStyle/>
          <a:p>
            <a:pPr fontAlgn="base"/>
            <a:r>
              <a:rPr lang="en-US" dirty="0">
                <a:solidFill>
                  <a:schemeClr val="bg1"/>
                </a:solidFill>
              </a:rPr>
              <a:t>Men and families are in the Lords care</a:t>
            </a:r>
          </a:p>
        </p:txBody>
      </p:sp>
      <p:sp>
        <p:nvSpPr>
          <p:cNvPr id="10" name="Rectangle 9"/>
          <p:cNvSpPr/>
          <p:nvPr/>
        </p:nvSpPr>
        <p:spPr>
          <a:xfrm>
            <a:off x="478767" y="3076788"/>
            <a:ext cx="2654060" cy="2031325"/>
          </a:xfrm>
          <a:prstGeom prst="rect">
            <a:avLst/>
          </a:prstGeom>
          <a:solidFill>
            <a:schemeClr val="tx2">
              <a:lumMod val="75000"/>
            </a:schemeClr>
          </a:solidFill>
        </p:spPr>
        <p:txBody>
          <a:bodyPr wrap="square">
            <a:spAutoFit/>
          </a:bodyPr>
          <a:lstStyle/>
          <a:p>
            <a:r>
              <a:rPr lang="en-US" dirty="0">
                <a:solidFill>
                  <a:schemeClr val="bg1"/>
                </a:solidFill>
              </a:rPr>
              <a:t>Since they had left their families behind before embarking on their mission, it was only natural that Joseph Smith and Sidney Rigdon should feel some concern</a:t>
            </a:r>
          </a:p>
        </p:txBody>
      </p:sp>
      <p:sp>
        <p:nvSpPr>
          <p:cNvPr id="11" name="TextBox 10"/>
          <p:cNvSpPr txBox="1"/>
          <p:nvPr/>
        </p:nvSpPr>
        <p:spPr>
          <a:xfrm>
            <a:off x="3931745" y="1438021"/>
            <a:ext cx="2182484" cy="369332"/>
          </a:xfrm>
          <a:prstGeom prst="rect">
            <a:avLst/>
          </a:prstGeom>
          <a:solidFill>
            <a:schemeClr val="accent2">
              <a:lumMod val="75000"/>
            </a:schemeClr>
          </a:solidFill>
        </p:spPr>
        <p:txBody>
          <a:bodyPr wrap="square" rtlCol="0">
            <a:spAutoFit/>
          </a:bodyPr>
          <a:lstStyle/>
          <a:p>
            <a:pPr algn="ctr" fontAlgn="base"/>
            <a:r>
              <a:rPr lang="en-US" dirty="0">
                <a:solidFill>
                  <a:schemeClr val="bg1"/>
                </a:solidFill>
              </a:rPr>
              <a:t>In the early days</a:t>
            </a:r>
          </a:p>
        </p:txBody>
      </p:sp>
      <p:sp>
        <p:nvSpPr>
          <p:cNvPr id="12" name="Rectangle 11"/>
          <p:cNvSpPr/>
          <p:nvPr/>
        </p:nvSpPr>
        <p:spPr>
          <a:xfrm>
            <a:off x="3771178" y="2676637"/>
            <a:ext cx="2654060" cy="923330"/>
          </a:xfrm>
          <a:prstGeom prst="rect">
            <a:avLst/>
          </a:prstGeom>
          <a:solidFill>
            <a:schemeClr val="tx2">
              <a:lumMod val="75000"/>
            </a:schemeClr>
          </a:solidFill>
        </p:spPr>
        <p:txBody>
          <a:bodyPr wrap="square">
            <a:spAutoFit/>
          </a:bodyPr>
          <a:lstStyle/>
          <a:p>
            <a:r>
              <a:rPr lang="en-US" dirty="0">
                <a:solidFill>
                  <a:schemeClr val="bg1"/>
                </a:solidFill>
              </a:rPr>
              <a:t>Some were asked to leave their families in the hands of the Lord</a:t>
            </a:r>
          </a:p>
        </p:txBody>
      </p:sp>
      <p:sp>
        <p:nvSpPr>
          <p:cNvPr id="13" name="Rectangle 12"/>
          <p:cNvSpPr/>
          <p:nvPr/>
        </p:nvSpPr>
        <p:spPr>
          <a:xfrm>
            <a:off x="3771178" y="4318512"/>
            <a:ext cx="2654060" cy="1200329"/>
          </a:xfrm>
          <a:prstGeom prst="rect">
            <a:avLst/>
          </a:prstGeom>
          <a:solidFill>
            <a:schemeClr val="tx2">
              <a:lumMod val="75000"/>
            </a:schemeClr>
          </a:solidFill>
        </p:spPr>
        <p:txBody>
          <a:bodyPr wrap="square">
            <a:spAutoFit/>
          </a:bodyPr>
          <a:lstStyle/>
          <a:p>
            <a:r>
              <a:rPr lang="en-US" dirty="0">
                <a:solidFill>
                  <a:schemeClr val="bg1"/>
                </a:solidFill>
              </a:rPr>
              <a:t>Some were asked to provide for their families before they left on missions</a:t>
            </a:r>
          </a:p>
        </p:txBody>
      </p:sp>
      <p:sp>
        <p:nvSpPr>
          <p:cNvPr id="14" name="TextBox 13"/>
          <p:cNvSpPr txBox="1"/>
          <p:nvPr/>
        </p:nvSpPr>
        <p:spPr>
          <a:xfrm>
            <a:off x="7807195" y="1431647"/>
            <a:ext cx="2182484" cy="646331"/>
          </a:xfrm>
          <a:prstGeom prst="rect">
            <a:avLst/>
          </a:prstGeom>
          <a:solidFill>
            <a:schemeClr val="accent2">
              <a:lumMod val="75000"/>
            </a:schemeClr>
          </a:solidFill>
        </p:spPr>
        <p:txBody>
          <a:bodyPr wrap="square" rtlCol="0">
            <a:spAutoFit/>
          </a:bodyPr>
          <a:lstStyle/>
          <a:p>
            <a:pPr algn="ctr" fontAlgn="base"/>
            <a:r>
              <a:rPr lang="en-US" dirty="0">
                <a:solidFill>
                  <a:schemeClr val="bg1"/>
                </a:solidFill>
              </a:rPr>
              <a:t>Today in the lives of a missionary</a:t>
            </a:r>
          </a:p>
        </p:txBody>
      </p:sp>
      <p:sp>
        <p:nvSpPr>
          <p:cNvPr id="15" name="Rectangle 14"/>
          <p:cNvSpPr/>
          <p:nvPr/>
        </p:nvSpPr>
        <p:spPr>
          <a:xfrm>
            <a:off x="7634376" y="2906444"/>
            <a:ext cx="2838091" cy="923330"/>
          </a:xfrm>
          <a:prstGeom prst="rect">
            <a:avLst/>
          </a:prstGeom>
          <a:solidFill>
            <a:schemeClr val="tx2">
              <a:lumMod val="75000"/>
            </a:schemeClr>
          </a:solidFill>
        </p:spPr>
        <p:txBody>
          <a:bodyPr wrap="square">
            <a:spAutoFit/>
          </a:bodyPr>
          <a:lstStyle/>
          <a:p>
            <a:r>
              <a:rPr lang="en-US" dirty="0">
                <a:solidFill>
                  <a:schemeClr val="bg1"/>
                </a:solidFill>
              </a:rPr>
              <a:t>The Lord helps those who make sacrifices to keep their missionaries in the field</a:t>
            </a:r>
          </a:p>
        </p:txBody>
      </p:sp>
      <p:sp>
        <p:nvSpPr>
          <p:cNvPr id="16" name="Rectangle 15"/>
          <p:cNvSpPr/>
          <p:nvPr/>
        </p:nvSpPr>
        <p:spPr>
          <a:xfrm>
            <a:off x="7001314" y="4509328"/>
            <a:ext cx="4655388" cy="2246769"/>
          </a:xfrm>
          <a:prstGeom prst="rect">
            <a:avLst/>
          </a:prstGeom>
          <a:solidFill>
            <a:schemeClr val="accent6">
              <a:lumMod val="75000"/>
            </a:schemeClr>
          </a:solidFill>
        </p:spPr>
        <p:txBody>
          <a:bodyPr wrap="square">
            <a:spAutoFit/>
          </a:bodyPr>
          <a:lstStyle/>
          <a:p>
            <a:r>
              <a:rPr lang="en-US" sz="1400" dirty="0">
                <a:solidFill>
                  <a:schemeClr val="bg1"/>
                </a:solidFill>
                <a:latin typeface="Abadi" panose="020B0604020104020204" pitchFamily="34" charset="0"/>
              </a:rPr>
              <a:t>“The Lord does bless His missionaries just as surely as they bless the lives of those they teach and baptize. Difficult languages are learned with astonishing speed and skill. Financially strapped families back home find unforeseen means to support their missionaries. Weaknesses become strengths, challenges become opportunities, trials become triumphs, and adversity becomes an adventure in the service of the Lord—another fruit of gospel living”</a:t>
            </a:r>
          </a:p>
          <a:p>
            <a:r>
              <a:rPr lang="en-US" sz="1400" dirty="0">
                <a:solidFill>
                  <a:schemeClr val="bg1"/>
                </a:solidFill>
                <a:latin typeface="Abadi" panose="020B0604020104020204" pitchFamily="34" charset="0"/>
              </a:rPr>
              <a:t> </a:t>
            </a:r>
            <a:r>
              <a:rPr lang="en-US" sz="1200" dirty="0">
                <a:solidFill>
                  <a:schemeClr val="bg1"/>
                </a:solidFill>
                <a:latin typeface="Abadi" panose="020B0604020104020204" pitchFamily="34" charset="0"/>
              </a:rPr>
              <a:t>Russell M. Ballard </a:t>
            </a:r>
            <a:endParaRPr lang="en-US" sz="1200" dirty="0">
              <a:solidFill>
                <a:schemeClr val="bg1"/>
              </a:solidFill>
            </a:endParaRPr>
          </a:p>
        </p:txBody>
      </p:sp>
      <p:sp>
        <p:nvSpPr>
          <p:cNvPr id="17" name="Down Arrow 16"/>
          <p:cNvSpPr/>
          <p:nvPr/>
        </p:nvSpPr>
        <p:spPr>
          <a:xfrm>
            <a:off x="1552755" y="2314831"/>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794849" y="1853996"/>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772608" y="2126797"/>
            <a:ext cx="370934" cy="68200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8824779" y="3888444"/>
            <a:ext cx="305779" cy="562213"/>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889247" y="3674577"/>
            <a:ext cx="305779" cy="562213"/>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5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ppt_x"/>
                                          </p:val>
                                        </p:tav>
                                        <p:tav tm="100000">
                                          <p:val>
                                            <p:strVal val="#ppt_x"/>
                                          </p:val>
                                        </p:tav>
                                      </p:tavLst>
                                    </p:anim>
                                    <p:anim calcmode="lin" valueType="num">
                                      <p:cBhvr additive="base">
                                        <p:cTn id="26" dur="10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ppt_x"/>
                                          </p:val>
                                        </p:tav>
                                        <p:tav tm="100000">
                                          <p:val>
                                            <p:strVal val="#ppt_x"/>
                                          </p:val>
                                        </p:tav>
                                      </p:tavLst>
                                    </p:anim>
                                    <p:anim calcmode="lin" valueType="num">
                                      <p:cBhvr additive="base">
                                        <p:cTn id="5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1000" fill="hold"/>
                                        <p:tgtEl>
                                          <p:spTgt spid="20"/>
                                        </p:tgtEl>
                                        <p:attrNameLst>
                                          <p:attrName>ppt_x</p:attrName>
                                        </p:attrNameLst>
                                      </p:cBhvr>
                                      <p:tavLst>
                                        <p:tav tm="0">
                                          <p:val>
                                            <p:strVal val="#ppt_x"/>
                                          </p:val>
                                        </p:tav>
                                        <p:tav tm="100000">
                                          <p:val>
                                            <p:strVal val="#ppt_x"/>
                                          </p:val>
                                        </p:tav>
                                      </p:tavLst>
                                    </p:anim>
                                    <p:anim calcmode="lin" valueType="num">
                                      <p:cBhvr additive="base">
                                        <p:cTn id="60" dur="1000" fill="hold"/>
                                        <p:tgtEl>
                                          <p:spTgt spid="2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3140</Words>
  <Application>Microsoft Office PowerPoint</Application>
  <PresentationFormat>Widescreen</PresentationFormat>
  <Paragraphs>232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 JULIAN</vt:lpstr>
      <vt:lpstr>Calibri</vt:lpstr>
      <vt:lpstr>Abadi</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50</cp:revision>
  <dcterms:created xsi:type="dcterms:W3CDTF">2015-01-03T15:05:58Z</dcterms:created>
  <dcterms:modified xsi:type="dcterms:W3CDTF">2020-07-22T15:50:28Z</dcterms:modified>
</cp:coreProperties>
</file>