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0" r:id="rId5"/>
    <p:sldId id="262" r:id="rId6"/>
    <p:sldId id="263" r:id="rId7"/>
    <p:sldId id="264" r:id="rId8"/>
    <p:sldId id="265" r:id="rId9"/>
    <p:sldId id="266" r:id="rId10"/>
    <p:sldId id="267" r:id="rId11"/>
    <p:sldId id="268" r:id="rId12"/>
    <p:sldId id="269" r:id="rId13"/>
    <p:sldId id="270" r:id="rId14"/>
    <p:sldId id="271" r:id="rId15"/>
    <p:sldId id="275" r:id="rId16"/>
    <p:sldId id="276" r:id="rId17"/>
    <p:sldId id="272" r:id="rId18"/>
    <p:sldId id="273" r:id="rId19"/>
    <p:sldId id="258" r:id="rId20"/>
    <p:sldId id="278" r:id="rId21"/>
    <p:sldId id="261" r:id="rId22"/>
    <p:sldId id="274" r:id="rId23"/>
    <p:sldId id="277" r:id="rId24"/>
  </p:sldIdLst>
  <p:sldSz cx="12192000" cy="6858000"/>
  <p:notesSz cx="6858000" cy="9144000"/>
  <p:embeddedFontLst>
    <p:embeddedFont>
      <p:font typeface="Abadi" panose="020B0604020104020204" pitchFamily="34" charset="0"/>
      <p:regular r:id="rId25"/>
    </p:embeddedFont>
    <p:embeddedFont>
      <p:font typeface="Britannic Bold" panose="020B0903060703020204" pitchFamily="34" charset="0"/>
      <p:regular r:id="rId26"/>
    </p:embeddedFon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Georgia" panose="02040502050405020303" pitchFamily="18" charset="0"/>
      <p:regular r:id="rId33"/>
      <p:bold r:id="rId34"/>
      <p:italic r:id="rId35"/>
      <p:boldItalic r:id="rId36"/>
    </p:embeddedFont>
    <p:embeddedFont>
      <p:font typeface="Open Sans" panose="020B0606030504020204"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9087890-CC47-421E-B909-1C6FD186D558}"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221229-994E-4120-8091-EFBC1A10A3AD}" type="slidenum">
              <a:rPr lang="en-US" smtClean="0"/>
              <a:t>‹#›</a:t>
            </a:fld>
            <a:endParaRPr lang="en-US"/>
          </a:p>
        </p:txBody>
      </p:sp>
    </p:spTree>
    <p:extLst>
      <p:ext uri="{BB962C8B-B14F-4D97-AF65-F5344CB8AC3E}">
        <p14:creationId xmlns:p14="http://schemas.microsoft.com/office/powerpoint/2010/main" val="1161573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087890-CC47-421E-B909-1C6FD186D558}"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221229-994E-4120-8091-EFBC1A10A3AD}" type="slidenum">
              <a:rPr lang="en-US" smtClean="0"/>
              <a:t>‹#›</a:t>
            </a:fld>
            <a:endParaRPr lang="en-US"/>
          </a:p>
        </p:txBody>
      </p:sp>
    </p:spTree>
    <p:extLst>
      <p:ext uri="{BB962C8B-B14F-4D97-AF65-F5344CB8AC3E}">
        <p14:creationId xmlns:p14="http://schemas.microsoft.com/office/powerpoint/2010/main" val="6697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087890-CC47-421E-B909-1C6FD186D558}"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221229-994E-4120-8091-EFBC1A10A3AD}" type="slidenum">
              <a:rPr lang="en-US" smtClean="0"/>
              <a:t>‹#›</a:t>
            </a:fld>
            <a:endParaRPr lang="en-US"/>
          </a:p>
        </p:txBody>
      </p:sp>
    </p:spTree>
    <p:extLst>
      <p:ext uri="{BB962C8B-B14F-4D97-AF65-F5344CB8AC3E}">
        <p14:creationId xmlns:p14="http://schemas.microsoft.com/office/powerpoint/2010/main" val="2746777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087890-CC47-421E-B909-1C6FD186D558}"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221229-994E-4120-8091-EFBC1A10A3AD}" type="slidenum">
              <a:rPr lang="en-US" smtClean="0"/>
              <a:t>‹#›</a:t>
            </a:fld>
            <a:endParaRPr lang="en-US"/>
          </a:p>
        </p:txBody>
      </p:sp>
    </p:spTree>
    <p:extLst>
      <p:ext uri="{BB962C8B-B14F-4D97-AF65-F5344CB8AC3E}">
        <p14:creationId xmlns:p14="http://schemas.microsoft.com/office/powerpoint/2010/main" val="2449813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087890-CC47-421E-B909-1C6FD186D558}"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221229-994E-4120-8091-EFBC1A10A3AD}" type="slidenum">
              <a:rPr lang="en-US" smtClean="0"/>
              <a:t>‹#›</a:t>
            </a:fld>
            <a:endParaRPr lang="en-US"/>
          </a:p>
        </p:txBody>
      </p:sp>
    </p:spTree>
    <p:extLst>
      <p:ext uri="{BB962C8B-B14F-4D97-AF65-F5344CB8AC3E}">
        <p14:creationId xmlns:p14="http://schemas.microsoft.com/office/powerpoint/2010/main" val="348243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087890-CC47-421E-B909-1C6FD186D558}"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221229-994E-4120-8091-EFBC1A10A3AD}" type="slidenum">
              <a:rPr lang="en-US" smtClean="0"/>
              <a:t>‹#›</a:t>
            </a:fld>
            <a:endParaRPr lang="en-US"/>
          </a:p>
        </p:txBody>
      </p:sp>
    </p:spTree>
    <p:extLst>
      <p:ext uri="{BB962C8B-B14F-4D97-AF65-F5344CB8AC3E}">
        <p14:creationId xmlns:p14="http://schemas.microsoft.com/office/powerpoint/2010/main" val="2202725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087890-CC47-421E-B909-1C6FD186D558}" type="datetimeFigureOut">
              <a:rPr lang="en-US" smtClean="0"/>
              <a:t>7/22/2020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221229-994E-4120-8091-EFBC1A10A3AD}" type="slidenum">
              <a:rPr lang="en-US" smtClean="0"/>
              <a:t>‹#›</a:t>
            </a:fld>
            <a:endParaRPr lang="en-US"/>
          </a:p>
        </p:txBody>
      </p:sp>
    </p:spTree>
    <p:extLst>
      <p:ext uri="{BB962C8B-B14F-4D97-AF65-F5344CB8AC3E}">
        <p14:creationId xmlns:p14="http://schemas.microsoft.com/office/powerpoint/2010/main" val="324483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087890-CC47-421E-B909-1C6FD186D558}" type="datetimeFigureOut">
              <a:rPr lang="en-US" smtClean="0"/>
              <a:t>7/22/2020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221229-994E-4120-8091-EFBC1A10A3AD}" type="slidenum">
              <a:rPr lang="en-US" smtClean="0"/>
              <a:t>‹#›</a:t>
            </a:fld>
            <a:endParaRPr lang="en-US"/>
          </a:p>
        </p:txBody>
      </p:sp>
    </p:spTree>
    <p:extLst>
      <p:ext uri="{BB962C8B-B14F-4D97-AF65-F5344CB8AC3E}">
        <p14:creationId xmlns:p14="http://schemas.microsoft.com/office/powerpoint/2010/main" val="3285518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087890-CC47-421E-B909-1C6FD186D558}" type="datetimeFigureOut">
              <a:rPr lang="en-US" smtClean="0"/>
              <a:t>7/22/2020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221229-994E-4120-8091-EFBC1A10A3AD}" type="slidenum">
              <a:rPr lang="en-US" smtClean="0"/>
              <a:t>‹#›</a:t>
            </a:fld>
            <a:endParaRPr lang="en-US"/>
          </a:p>
        </p:txBody>
      </p:sp>
    </p:spTree>
    <p:extLst>
      <p:ext uri="{BB962C8B-B14F-4D97-AF65-F5344CB8AC3E}">
        <p14:creationId xmlns:p14="http://schemas.microsoft.com/office/powerpoint/2010/main" val="4052955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087890-CC47-421E-B909-1C6FD186D558}"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221229-994E-4120-8091-EFBC1A10A3AD}" type="slidenum">
              <a:rPr lang="en-US" smtClean="0"/>
              <a:t>‹#›</a:t>
            </a:fld>
            <a:endParaRPr lang="en-US"/>
          </a:p>
        </p:txBody>
      </p:sp>
    </p:spTree>
    <p:extLst>
      <p:ext uri="{BB962C8B-B14F-4D97-AF65-F5344CB8AC3E}">
        <p14:creationId xmlns:p14="http://schemas.microsoft.com/office/powerpoint/2010/main" val="2129627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087890-CC47-421E-B909-1C6FD186D558}"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221229-994E-4120-8091-EFBC1A10A3AD}" type="slidenum">
              <a:rPr lang="en-US" smtClean="0"/>
              <a:t>‹#›</a:t>
            </a:fld>
            <a:endParaRPr lang="en-US"/>
          </a:p>
        </p:txBody>
      </p:sp>
    </p:spTree>
    <p:extLst>
      <p:ext uri="{BB962C8B-B14F-4D97-AF65-F5344CB8AC3E}">
        <p14:creationId xmlns:p14="http://schemas.microsoft.com/office/powerpoint/2010/main" val="405002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87890-CC47-421E-B909-1C6FD186D558}" type="datetimeFigureOut">
              <a:rPr lang="en-US" smtClean="0"/>
              <a:t>7/22/2020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221229-994E-4120-8091-EFBC1A10A3AD}" type="slidenum">
              <a:rPr lang="en-US" smtClean="0"/>
              <a:t>‹#›</a:t>
            </a:fld>
            <a:endParaRPr lang="en-US"/>
          </a:p>
        </p:txBody>
      </p:sp>
    </p:spTree>
    <p:extLst>
      <p:ext uri="{BB962C8B-B14F-4D97-AF65-F5344CB8AC3E}">
        <p14:creationId xmlns:p14="http://schemas.microsoft.com/office/powerpoint/2010/main" val="215900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ldsliving.com/Why-Two-Members-of-a-Branch-Presidency-Were-Executed/s/88602" TargetMode="External"/><Relationship Id="rId2" Type="http://schemas.openxmlformats.org/officeDocument/2006/relationships/hyperlink" Target="https://www.lds.org/ensign/1997/07/los-primeros-mexicos-pioneer-saints?lang=en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2F5C0F7-7B3C-4D6D-B858-C5D1A2136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27653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A25C4D7-B5AD-43CD-B214-0C91867850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 y="0"/>
            <a:ext cx="12182535" cy="6858000"/>
          </a:xfrm>
          <a:prstGeom prst="rect">
            <a:avLst/>
          </a:prstGeom>
        </p:spPr>
      </p:pic>
      <p:sp>
        <p:nvSpPr>
          <p:cNvPr id="7" name="TextBox 6"/>
          <p:cNvSpPr txBox="1"/>
          <p:nvPr/>
        </p:nvSpPr>
        <p:spPr>
          <a:xfrm>
            <a:off x="261041" y="6060"/>
            <a:ext cx="11796666"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Death Will Vanish</a:t>
            </a:r>
          </a:p>
        </p:txBody>
      </p:sp>
      <p:sp>
        <p:nvSpPr>
          <p:cNvPr id="8" name="TextBox 7"/>
          <p:cNvSpPr txBox="1"/>
          <p:nvPr/>
        </p:nvSpPr>
        <p:spPr>
          <a:xfrm>
            <a:off x="197667" y="6290338"/>
            <a:ext cx="4879818" cy="369332"/>
          </a:xfrm>
          <a:prstGeom prst="rect">
            <a:avLst/>
          </a:prstGeom>
          <a:noFill/>
        </p:spPr>
        <p:txBody>
          <a:bodyPr wrap="square" rtlCol="0">
            <a:spAutoFit/>
          </a:bodyPr>
          <a:lstStyle/>
          <a:p>
            <a:r>
              <a:rPr lang="en-US" dirty="0">
                <a:solidFill>
                  <a:schemeClr val="bg1"/>
                </a:solidFill>
              </a:rPr>
              <a:t>D&amp;C 101:29 </a:t>
            </a:r>
            <a:r>
              <a:rPr lang="en-US" sz="1200" dirty="0">
                <a:solidFill>
                  <a:schemeClr val="bg1"/>
                </a:solidFill>
              </a:rPr>
              <a:t>Student Manual</a:t>
            </a:r>
          </a:p>
        </p:txBody>
      </p:sp>
      <p:sp>
        <p:nvSpPr>
          <p:cNvPr id="9" name="TextBox 8"/>
          <p:cNvSpPr txBox="1"/>
          <p:nvPr/>
        </p:nvSpPr>
        <p:spPr>
          <a:xfrm>
            <a:off x="732546" y="1397674"/>
            <a:ext cx="5211123" cy="1754326"/>
          </a:xfrm>
          <a:prstGeom prst="rect">
            <a:avLst/>
          </a:prstGeom>
          <a:noFill/>
        </p:spPr>
        <p:txBody>
          <a:bodyPr wrap="square" rtlCol="0">
            <a:spAutoFit/>
          </a:bodyPr>
          <a:lstStyle/>
          <a:p>
            <a:pPr fontAlgn="base"/>
            <a:r>
              <a:rPr lang="en-US" dirty="0">
                <a:solidFill>
                  <a:schemeClr val="bg1"/>
                </a:solidFill>
              </a:rPr>
              <a:t>During the Millennium, death will cease among the righteous inhabitants of the earth. They will live to be very old, and when the time for the change known as death arrives, they will “be changed in the twinkling of an eye” from mortality to immortality and their “rest shall be glorious”.</a:t>
            </a:r>
          </a:p>
        </p:txBody>
      </p:sp>
      <p:sp>
        <p:nvSpPr>
          <p:cNvPr id="3" name="Rectangle 2"/>
          <p:cNvSpPr/>
          <p:nvPr/>
        </p:nvSpPr>
        <p:spPr>
          <a:xfrm>
            <a:off x="628871" y="1166842"/>
            <a:ext cx="5022595" cy="461665"/>
          </a:xfrm>
          <a:prstGeom prst="rect">
            <a:avLst/>
          </a:prstGeom>
        </p:spPr>
        <p:txBody>
          <a:bodyPr wrap="square">
            <a:spAutoFit/>
          </a:bodyPr>
          <a:lstStyle/>
          <a:p>
            <a:endParaRPr lang="en-US" sz="1200" dirty="0">
              <a:solidFill>
                <a:schemeClr val="bg1"/>
              </a:solidFill>
            </a:endParaRPr>
          </a:p>
          <a:p>
            <a:endParaRPr lang="en-US" sz="1200" dirty="0">
              <a:solidFill>
                <a:schemeClr val="bg1"/>
              </a:solidFill>
            </a:endParaRPr>
          </a:p>
        </p:txBody>
      </p:sp>
      <p:sp>
        <p:nvSpPr>
          <p:cNvPr id="11" name="TextBox 10"/>
          <p:cNvSpPr txBox="1"/>
          <p:nvPr/>
        </p:nvSpPr>
        <p:spPr>
          <a:xfrm>
            <a:off x="6560858" y="4259013"/>
            <a:ext cx="4815242" cy="2031325"/>
          </a:xfrm>
          <a:prstGeom prst="rect">
            <a:avLst/>
          </a:prstGeom>
          <a:noFill/>
        </p:spPr>
        <p:txBody>
          <a:bodyPr wrap="square" rtlCol="0">
            <a:spAutoFit/>
          </a:bodyPr>
          <a:lstStyle/>
          <a:p>
            <a:pPr fontAlgn="base"/>
            <a:r>
              <a:rPr lang="en-US" dirty="0">
                <a:solidFill>
                  <a:schemeClr val="bg1"/>
                </a:solidFill>
              </a:rPr>
              <a:t>Among those that have “kept the faith” there will not be a separation of the spirit and body where the spirit passes into the spirit world and the body is laid in the ground to await the Resurrection. Instead, at the appropriate time, there will be an instantaneous change from a mortal to a resurrected, immortal condition.</a:t>
            </a:r>
          </a:p>
        </p:txBody>
      </p:sp>
      <p:pic>
        <p:nvPicPr>
          <p:cNvPr id="6" name="Picture 5">
            <a:extLst>
              <a:ext uri="{FF2B5EF4-FFF2-40B4-BE49-F238E27FC236}">
                <a16:creationId xmlns:a16="http://schemas.microsoft.com/office/drawing/2014/main" id="{AD4F51E1-3219-4E2F-9CA6-A3E6BEDF8C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1478" y="3512634"/>
            <a:ext cx="3898900" cy="2603500"/>
          </a:xfrm>
          <a:prstGeom prst="rect">
            <a:avLst/>
          </a:prstGeom>
        </p:spPr>
      </p:pic>
      <p:pic>
        <p:nvPicPr>
          <p:cNvPr id="13" name="Picture 12">
            <a:extLst>
              <a:ext uri="{FF2B5EF4-FFF2-40B4-BE49-F238E27FC236}">
                <a16:creationId xmlns:a16="http://schemas.microsoft.com/office/drawing/2014/main" id="{054DFC9E-A2E0-4153-A441-66B28024E7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6631" y="1139511"/>
            <a:ext cx="4257675" cy="2800350"/>
          </a:xfrm>
          <a:prstGeom prst="rect">
            <a:avLst/>
          </a:prstGeom>
        </p:spPr>
      </p:pic>
    </p:spTree>
    <p:extLst>
      <p:ext uri="{BB962C8B-B14F-4D97-AF65-F5344CB8AC3E}">
        <p14:creationId xmlns:p14="http://schemas.microsoft.com/office/powerpoint/2010/main" val="153339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4462586-6319-4683-9F9B-3EBAEB7CAC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 y="0"/>
            <a:ext cx="12182535" cy="6858000"/>
          </a:xfrm>
          <a:prstGeom prst="rect">
            <a:avLst/>
          </a:prstGeom>
        </p:spPr>
      </p:pic>
      <p:sp>
        <p:nvSpPr>
          <p:cNvPr id="7" name="TextBox 6"/>
          <p:cNvSpPr txBox="1"/>
          <p:nvPr/>
        </p:nvSpPr>
        <p:spPr>
          <a:xfrm>
            <a:off x="261041" y="6060"/>
            <a:ext cx="11796666"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Age of the Tree</a:t>
            </a:r>
          </a:p>
        </p:txBody>
      </p:sp>
      <p:sp>
        <p:nvSpPr>
          <p:cNvPr id="8" name="TextBox 7"/>
          <p:cNvSpPr txBox="1"/>
          <p:nvPr/>
        </p:nvSpPr>
        <p:spPr>
          <a:xfrm>
            <a:off x="197667" y="6290338"/>
            <a:ext cx="4879818" cy="369332"/>
          </a:xfrm>
          <a:prstGeom prst="rect">
            <a:avLst/>
          </a:prstGeom>
          <a:noFill/>
        </p:spPr>
        <p:txBody>
          <a:bodyPr wrap="square" rtlCol="0">
            <a:spAutoFit/>
          </a:bodyPr>
          <a:lstStyle/>
          <a:p>
            <a:r>
              <a:rPr lang="en-US" dirty="0">
                <a:solidFill>
                  <a:schemeClr val="bg1"/>
                </a:solidFill>
              </a:rPr>
              <a:t>D&amp;C 101:30</a:t>
            </a:r>
            <a:endParaRPr lang="en-US" sz="1200" dirty="0">
              <a:solidFill>
                <a:schemeClr val="bg1"/>
              </a:solidFill>
            </a:endParaRPr>
          </a:p>
        </p:txBody>
      </p:sp>
      <p:sp>
        <p:nvSpPr>
          <p:cNvPr id="9" name="TextBox 8"/>
          <p:cNvSpPr txBox="1"/>
          <p:nvPr/>
        </p:nvSpPr>
        <p:spPr>
          <a:xfrm>
            <a:off x="441844" y="1265127"/>
            <a:ext cx="4635642" cy="1754326"/>
          </a:xfrm>
          <a:prstGeom prst="rect">
            <a:avLst/>
          </a:prstGeom>
          <a:noFill/>
        </p:spPr>
        <p:txBody>
          <a:bodyPr wrap="square" rtlCol="0">
            <a:spAutoFit/>
          </a:bodyPr>
          <a:lstStyle/>
          <a:p>
            <a:pPr fontAlgn="base"/>
            <a:r>
              <a:rPr lang="en-US" i="1" dirty="0">
                <a:solidFill>
                  <a:srgbClr val="FFFF00"/>
                </a:solidFill>
              </a:rPr>
              <a:t>There shall be no more thence an infant of days, nor an old man that hath not filled his days: for the child shall die an hundred years old; but the sinner being an hundred years old shall be accursed.</a:t>
            </a:r>
          </a:p>
          <a:p>
            <a:pPr fontAlgn="base"/>
            <a:r>
              <a:rPr lang="en-US" i="1" dirty="0">
                <a:solidFill>
                  <a:srgbClr val="FFFF00"/>
                </a:solidFill>
              </a:rPr>
              <a:t>Isaiah 65:20</a:t>
            </a:r>
          </a:p>
        </p:txBody>
      </p:sp>
      <p:sp>
        <p:nvSpPr>
          <p:cNvPr id="3" name="Rectangle 2"/>
          <p:cNvSpPr/>
          <p:nvPr/>
        </p:nvSpPr>
        <p:spPr>
          <a:xfrm>
            <a:off x="628871" y="1166842"/>
            <a:ext cx="5022595" cy="461665"/>
          </a:xfrm>
          <a:prstGeom prst="rect">
            <a:avLst/>
          </a:prstGeom>
        </p:spPr>
        <p:txBody>
          <a:bodyPr wrap="square">
            <a:spAutoFit/>
          </a:bodyPr>
          <a:lstStyle/>
          <a:p>
            <a:endParaRPr lang="en-US" sz="1200" dirty="0">
              <a:solidFill>
                <a:schemeClr val="bg1"/>
              </a:solidFill>
            </a:endParaRPr>
          </a:p>
          <a:p>
            <a:endParaRPr lang="en-US" sz="1200" dirty="0">
              <a:solidFill>
                <a:schemeClr val="bg1"/>
              </a:solidFill>
            </a:endParaRPr>
          </a:p>
        </p:txBody>
      </p:sp>
      <p:sp>
        <p:nvSpPr>
          <p:cNvPr id="12" name="TextBox 11"/>
          <p:cNvSpPr txBox="1"/>
          <p:nvPr/>
        </p:nvSpPr>
        <p:spPr>
          <a:xfrm>
            <a:off x="441844" y="3500114"/>
            <a:ext cx="3559788" cy="1200329"/>
          </a:xfrm>
          <a:prstGeom prst="rect">
            <a:avLst/>
          </a:prstGeom>
          <a:noFill/>
        </p:spPr>
        <p:txBody>
          <a:bodyPr wrap="square" rtlCol="0">
            <a:spAutoFit/>
          </a:bodyPr>
          <a:lstStyle/>
          <a:p>
            <a:r>
              <a:rPr lang="en-US" dirty="0">
                <a:solidFill>
                  <a:schemeClr val="bg1"/>
                </a:solidFill>
              </a:rPr>
              <a:t>Children will live to be 100 years old and when the time comes for men to die, it will be in the twinkling of an eye…</a:t>
            </a:r>
            <a:r>
              <a:rPr lang="en-US" sz="1200" dirty="0">
                <a:solidFill>
                  <a:schemeClr val="bg1"/>
                </a:solidFill>
              </a:rPr>
              <a:t>Elder Joseph Fielding Smith</a:t>
            </a:r>
          </a:p>
        </p:txBody>
      </p:sp>
      <p:pic>
        <p:nvPicPr>
          <p:cNvPr id="6" name="Picture 5">
            <a:extLst>
              <a:ext uri="{FF2B5EF4-FFF2-40B4-BE49-F238E27FC236}">
                <a16:creationId xmlns:a16="http://schemas.microsoft.com/office/drawing/2014/main" id="{608806EF-4A24-4975-8551-FC85D161A4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7485" y="1950629"/>
            <a:ext cx="6791325" cy="4524375"/>
          </a:xfrm>
          <a:prstGeom prst="rect">
            <a:avLst/>
          </a:prstGeom>
        </p:spPr>
      </p:pic>
    </p:spTree>
    <p:extLst>
      <p:ext uri="{BB962C8B-B14F-4D97-AF65-F5344CB8AC3E}">
        <p14:creationId xmlns:p14="http://schemas.microsoft.com/office/powerpoint/2010/main" val="234799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95A2E4E-4CA5-400B-ADDE-78079CF52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 y="0"/>
            <a:ext cx="12182535" cy="6858000"/>
          </a:xfrm>
          <a:prstGeom prst="rect">
            <a:avLst/>
          </a:prstGeom>
        </p:spPr>
      </p:pic>
      <p:sp>
        <p:nvSpPr>
          <p:cNvPr id="7" name="TextBox 6"/>
          <p:cNvSpPr txBox="1"/>
          <p:nvPr/>
        </p:nvSpPr>
        <p:spPr>
          <a:xfrm>
            <a:off x="261041" y="6060"/>
            <a:ext cx="11796666"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Twinkling of an Eye</a:t>
            </a:r>
          </a:p>
        </p:txBody>
      </p:sp>
      <p:sp>
        <p:nvSpPr>
          <p:cNvPr id="8" name="TextBox 7"/>
          <p:cNvSpPr txBox="1"/>
          <p:nvPr/>
        </p:nvSpPr>
        <p:spPr>
          <a:xfrm>
            <a:off x="197667" y="6290338"/>
            <a:ext cx="4879818" cy="369332"/>
          </a:xfrm>
          <a:prstGeom prst="rect">
            <a:avLst/>
          </a:prstGeom>
          <a:noFill/>
        </p:spPr>
        <p:txBody>
          <a:bodyPr wrap="square" rtlCol="0">
            <a:spAutoFit/>
          </a:bodyPr>
          <a:lstStyle/>
          <a:p>
            <a:r>
              <a:rPr lang="en-US" dirty="0">
                <a:solidFill>
                  <a:schemeClr val="bg1"/>
                </a:solidFill>
              </a:rPr>
              <a:t>D&amp;C 101:31</a:t>
            </a:r>
            <a:endParaRPr lang="en-US" sz="1200" dirty="0">
              <a:solidFill>
                <a:schemeClr val="bg1"/>
              </a:solidFill>
            </a:endParaRPr>
          </a:p>
        </p:txBody>
      </p:sp>
      <p:sp>
        <p:nvSpPr>
          <p:cNvPr id="3" name="Rectangle 2"/>
          <p:cNvSpPr/>
          <p:nvPr/>
        </p:nvSpPr>
        <p:spPr>
          <a:xfrm>
            <a:off x="628871" y="1166842"/>
            <a:ext cx="5022595" cy="461665"/>
          </a:xfrm>
          <a:prstGeom prst="rect">
            <a:avLst/>
          </a:prstGeom>
        </p:spPr>
        <p:txBody>
          <a:bodyPr wrap="square">
            <a:spAutoFit/>
          </a:bodyPr>
          <a:lstStyle/>
          <a:p>
            <a:endParaRPr lang="en-US" sz="1200" dirty="0">
              <a:solidFill>
                <a:schemeClr val="bg1"/>
              </a:solidFill>
            </a:endParaRPr>
          </a:p>
          <a:p>
            <a:endParaRPr lang="en-US" sz="1200" dirty="0">
              <a:solidFill>
                <a:schemeClr val="bg1"/>
              </a:solidFill>
            </a:endParaRPr>
          </a:p>
        </p:txBody>
      </p:sp>
      <p:sp>
        <p:nvSpPr>
          <p:cNvPr id="12" name="TextBox 11"/>
          <p:cNvSpPr txBox="1"/>
          <p:nvPr/>
        </p:nvSpPr>
        <p:spPr>
          <a:xfrm>
            <a:off x="857682" y="1344676"/>
            <a:ext cx="3559788" cy="3693319"/>
          </a:xfrm>
          <a:prstGeom prst="rect">
            <a:avLst/>
          </a:prstGeom>
          <a:noFill/>
        </p:spPr>
        <p:txBody>
          <a:bodyPr wrap="square" rtlCol="0">
            <a:spAutoFit/>
          </a:bodyPr>
          <a:lstStyle/>
          <a:p>
            <a:r>
              <a:rPr lang="en-US" dirty="0">
                <a:solidFill>
                  <a:schemeClr val="bg1"/>
                </a:solidFill>
              </a:rPr>
              <a:t>“No grave will be dug during the Millennium. Death and suffering as we now know them will not exist. </a:t>
            </a:r>
          </a:p>
          <a:p>
            <a:endParaRPr lang="en-US" dirty="0">
              <a:solidFill>
                <a:schemeClr val="bg1"/>
              </a:solidFill>
            </a:endParaRPr>
          </a:p>
          <a:p>
            <a:r>
              <a:rPr lang="en-US" dirty="0">
                <a:solidFill>
                  <a:schemeClr val="bg1"/>
                </a:solidFill>
              </a:rPr>
              <a:t>The body and the spirit will no longer separate for a long period of time.</a:t>
            </a:r>
          </a:p>
          <a:p>
            <a:endParaRPr lang="en-US" dirty="0">
              <a:solidFill>
                <a:schemeClr val="bg1"/>
              </a:solidFill>
            </a:endParaRPr>
          </a:p>
          <a:p>
            <a:r>
              <a:rPr lang="en-US" dirty="0">
                <a:solidFill>
                  <a:schemeClr val="bg1"/>
                </a:solidFill>
              </a:rPr>
              <a:t>For now the body and the dust while the spirit awaits in the world of spirits for the day of its reunion with a perfected body.</a:t>
            </a:r>
          </a:p>
          <a:p>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sp>
        <p:nvSpPr>
          <p:cNvPr id="2" name="Rectangle 1"/>
          <p:cNvSpPr/>
          <p:nvPr/>
        </p:nvSpPr>
        <p:spPr>
          <a:xfrm>
            <a:off x="5314384" y="1772627"/>
            <a:ext cx="6096000" cy="1477328"/>
          </a:xfrm>
          <a:prstGeom prst="rect">
            <a:avLst/>
          </a:prstGeom>
        </p:spPr>
        <p:txBody>
          <a:bodyPr>
            <a:spAutoFit/>
          </a:bodyPr>
          <a:lstStyle/>
          <a:p>
            <a:r>
              <a:rPr lang="en-US" b="0" i="1" dirty="0">
                <a:solidFill>
                  <a:srgbClr val="FFFF00"/>
                </a:solidFill>
                <a:effectLst/>
                <a:latin typeface="Georgia" panose="02040502050405020303" pitchFamily="18" charset="0"/>
              </a:rPr>
              <a:t>And ye shall never endure the pains of death; but when I shall come in my glory ye shall be changed in the twinkling of an eye from mortality to immortality; and then shall ye be blessed in the kingdom of my Father.</a:t>
            </a:r>
          </a:p>
          <a:p>
            <a:r>
              <a:rPr lang="en-US" i="1" dirty="0">
                <a:solidFill>
                  <a:srgbClr val="FFFF00"/>
                </a:solidFill>
                <a:latin typeface="Georgia" panose="02040502050405020303" pitchFamily="18" charset="0"/>
              </a:rPr>
              <a:t>3 Nephi 28:8</a:t>
            </a:r>
            <a:endParaRPr lang="en-US" i="1" dirty="0">
              <a:solidFill>
                <a:srgbClr val="FFFF00"/>
              </a:solidFill>
            </a:endParaRPr>
          </a:p>
        </p:txBody>
      </p:sp>
      <p:pic>
        <p:nvPicPr>
          <p:cNvPr id="10" name="Picture 9">
            <a:extLst>
              <a:ext uri="{FF2B5EF4-FFF2-40B4-BE49-F238E27FC236}">
                <a16:creationId xmlns:a16="http://schemas.microsoft.com/office/drawing/2014/main" id="{B2E6A058-B19F-4CFE-92CC-7D371D3BB1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9000" y="3394075"/>
            <a:ext cx="2990850" cy="2657475"/>
          </a:xfrm>
          <a:prstGeom prst="rect">
            <a:avLst/>
          </a:prstGeom>
        </p:spPr>
      </p:pic>
    </p:spTree>
    <p:extLst>
      <p:ext uri="{BB962C8B-B14F-4D97-AF65-F5344CB8AC3E}">
        <p14:creationId xmlns:p14="http://schemas.microsoft.com/office/powerpoint/2010/main" val="184248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F7D8E59-3D81-465E-BE23-4BEF3EF278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 y="0"/>
            <a:ext cx="12182535" cy="6858000"/>
          </a:xfrm>
          <a:prstGeom prst="rect">
            <a:avLst/>
          </a:prstGeom>
        </p:spPr>
      </p:pic>
      <p:sp>
        <p:nvSpPr>
          <p:cNvPr id="7" name="TextBox 6"/>
          <p:cNvSpPr txBox="1"/>
          <p:nvPr/>
        </p:nvSpPr>
        <p:spPr>
          <a:xfrm>
            <a:off x="261041" y="6060"/>
            <a:ext cx="11796666"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Mysteries Revealed</a:t>
            </a:r>
          </a:p>
        </p:txBody>
      </p:sp>
      <p:sp>
        <p:nvSpPr>
          <p:cNvPr id="8" name="TextBox 7"/>
          <p:cNvSpPr txBox="1"/>
          <p:nvPr/>
        </p:nvSpPr>
        <p:spPr>
          <a:xfrm>
            <a:off x="197667" y="6290338"/>
            <a:ext cx="4879818" cy="369332"/>
          </a:xfrm>
          <a:prstGeom prst="rect">
            <a:avLst/>
          </a:prstGeom>
          <a:noFill/>
        </p:spPr>
        <p:txBody>
          <a:bodyPr wrap="square" rtlCol="0">
            <a:spAutoFit/>
          </a:bodyPr>
          <a:lstStyle/>
          <a:p>
            <a:r>
              <a:rPr lang="en-US" dirty="0">
                <a:solidFill>
                  <a:schemeClr val="bg1"/>
                </a:solidFill>
              </a:rPr>
              <a:t>D&amp;C 101:32-34 </a:t>
            </a:r>
            <a:r>
              <a:rPr lang="en-US" sz="1200" dirty="0">
                <a:solidFill>
                  <a:schemeClr val="bg1"/>
                </a:solidFill>
              </a:rPr>
              <a:t>Student Manual</a:t>
            </a:r>
          </a:p>
        </p:txBody>
      </p:sp>
      <p:sp>
        <p:nvSpPr>
          <p:cNvPr id="3" name="Rectangle 2"/>
          <p:cNvSpPr/>
          <p:nvPr/>
        </p:nvSpPr>
        <p:spPr>
          <a:xfrm>
            <a:off x="628871" y="1166842"/>
            <a:ext cx="5022595" cy="461665"/>
          </a:xfrm>
          <a:prstGeom prst="rect">
            <a:avLst/>
          </a:prstGeom>
        </p:spPr>
        <p:txBody>
          <a:bodyPr wrap="square">
            <a:spAutoFit/>
          </a:bodyPr>
          <a:lstStyle/>
          <a:p>
            <a:endParaRPr lang="en-US" sz="1200" dirty="0">
              <a:solidFill>
                <a:schemeClr val="bg1"/>
              </a:solidFill>
            </a:endParaRPr>
          </a:p>
          <a:p>
            <a:endParaRPr lang="en-US" sz="1200" dirty="0">
              <a:solidFill>
                <a:schemeClr val="bg1"/>
              </a:solidFill>
            </a:endParaRPr>
          </a:p>
        </p:txBody>
      </p:sp>
      <p:sp>
        <p:nvSpPr>
          <p:cNvPr id="12" name="TextBox 11"/>
          <p:cNvSpPr txBox="1"/>
          <p:nvPr/>
        </p:nvSpPr>
        <p:spPr>
          <a:xfrm>
            <a:off x="494578" y="912174"/>
            <a:ext cx="3559788" cy="3693319"/>
          </a:xfrm>
          <a:prstGeom prst="rect">
            <a:avLst/>
          </a:prstGeom>
          <a:noFill/>
        </p:spPr>
        <p:txBody>
          <a:bodyPr wrap="square" rtlCol="0">
            <a:spAutoFit/>
          </a:bodyPr>
          <a:lstStyle/>
          <a:p>
            <a:r>
              <a:rPr lang="en-US" dirty="0">
                <a:solidFill>
                  <a:schemeClr val="bg1"/>
                </a:solidFill>
              </a:rPr>
              <a:t>The Millennium is the time when the Savior will personally work with the faithful, obedient members of His Church who have lived on the earth since the days of Adam. </a:t>
            </a:r>
          </a:p>
          <a:p>
            <a:endParaRPr lang="en-US" dirty="0">
              <a:solidFill>
                <a:schemeClr val="bg1"/>
              </a:solidFill>
            </a:endParaRPr>
          </a:p>
          <a:p>
            <a:r>
              <a:rPr lang="en-US" dirty="0">
                <a:solidFill>
                  <a:schemeClr val="bg1"/>
                </a:solidFill>
              </a:rPr>
              <a:t>One can only imagine the blessings that are in store for those who have been faithful. For example, the first ten chapters (about fifteen pages) in the book of Genesis cover approximately two thousand years of history. </a:t>
            </a:r>
            <a:endParaRPr lang="en-US" sz="1200" dirty="0">
              <a:solidFill>
                <a:schemeClr val="bg1"/>
              </a:solidFill>
            </a:endParaRPr>
          </a:p>
        </p:txBody>
      </p:sp>
      <p:sp>
        <p:nvSpPr>
          <p:cNvPr id="6" name="Rectangle 5"/>
          <p:cNvSpPr/>
          <p:nvPr/>
        </p:nvSpPr>
        <p:spPr>
          <a:xfrm>
            <a:off x="5077485" y="4813010"/>
            <a:ext cx="6096000" cy="1477328"/>
          </a:xfrm>
          <a:prstGeom prst="rect">
            <a:avLst/>
          </a:prstGeom>
        </p:spPr>
        <p:txBody>
          <a:bodyPr>
            <a:spAutoFit/>
          </a:bodyPr>
          <a:lstStyle/>
          <a:p>
            <a:r>
              <a:rPr lang="en-US" dirty="0">
                <a:solidFill>
                  <a:schemeClr val="bg1"/>
                </a:solidFill>
              </a:rPr>
              <a:t>The amount of knowledge that has been lost concerning just this period is astounding. In the Millennium all that knowledge, and more, will be restored. It is of little wonder, then, that Saints have longed for the day when Christ would be in their midst, a day in which He will make all things known.</a:t>
            </a:r>
            <a:endParaRPr lang="en-US" sz="1200" dirty="0">
              <a:solidFill>
                <a:schemeClr val="bg1"/>
              </a:solidFill>
            </a:endParaRPr>
          </a:p>
        </p:txBody>
      </p:sp>
      <p:pic>
        <p:nvPicPr>
          <p:cNvPr id="10" name="Picture 9">
            <a:extLst>
              <a:ext uri="{FF2B5EF4-FFF2-40B4-BE49-F238E27FC236}">
                <a16:creationId xmlns:a16="http://schemas.microsoft.com/office/drawing/2014/main" id="{BC11799E-D83E-4760-8E06-6A25573F42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7788" y="1282171"/>
            <a:ext cx="4787305" cy="2808552"/>
          </a:xfrm>
          <a:prstGeom prst="rect">
            <a:avLst/>
          </a:prstGeom>
        </p:spPr>
      </p:pic>
    </p:spTree>
    <p:extLst>
      <p:ext uri="{BB962C8B-B14F-4D97-AF65-F5344CB8AC3E}">
        <p14:creationId xmlns:p14="http://schemas.microsoft.com/office/powerpoint/2010/main" val="419581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ABD96F9B-9D06-422E-919B-F944B4B81D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 y="0"/>
            <a:ext cx="12182535" cy="6858000"/>
          </a:xfrm>
          <a:prstGeom prst="rect">
            <a:avLst/>
          </a:prstGeom>
        </p:spPr>
      </p:pic>
      <p:sp>
        <p:nvSpPr>
          <p:cNvPr id="7" name="TextBox 6"/>
          <p:cNvSpPr txBox="1"/>
          <p:nvPr/>
        </p:nvSpPr>
        <p:spPr>
          <a:xfrm>
            <a:off x="261041" y="6060"/>
            <a:ext cx="11796666"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Enduring to the End</a:t>
            </a:r>
          </a:p>
        </p:txBody>
      </p:sp>
      <p:sp>
        <p:nvSpPr>
          <p:cNvPr id="8" name="TextBox 7"/>
          <p:cNvSpPr txBox="1"/>
          <p:nvPr/>
        </p:nvSpPr>
        <p:spPr>
          <a:xfrm>
            <a:off x="197667" y="6290338"/>
            <a:ext cx="4879818" cy="369332"/>
          </a:xfrm>
          <a:prstGeom prst="rect">
            <a:avLst/>
          </a:prstGeom>
          <a:noFill/>
        </p:spPr>
        <p:txBody>
          <a:bodyPr wrap="square" rtlCol="0">
            <a:spAutoFit/>
          </a:bodyPr>
          <a:lstStyle/>
          <a:p>
            <a:r>
              <a:rPr lang="en-US" dirty="0">
                <a:solidFill>
                  <a:schemeClr val="bg1"/>
                </a:solidFill>
              </a:rPr>
              <a:t>D&amp;C 101:35-38 </a:t>
            </a:r>
            <a:r>
              <a:rPr lang="en-US" sz="1200" dirty="0">
                <a:solidFill>
                  <a:schemeClr val="bg1"/>
                </a:solidFill>
              </a:rPr>
              <a:t>Student Manual</a:t>
            </a:r>
          </a:p>
        </p:txBody>
      </p:sp>
      <p:sp>
        <p:nvSpPr>
          <p:cNvPr id="3" name="Rectangle 2"/>
          <p:cNvSpPr/>
          <p:nvPr/>
        </p:nvSpPr>
        <p:spPr>
          <a:xfrm>
            <a:off x="628871" y="1166842"/>
            <a:ext cx="5022595" cy="461665"/>
          </a:xfrm>
          <a:prstGeom prst="rect">
            <a:avLst/>
          </a:prstGeom>
        </p:spPr>
        <p:txBody>
          <a:bodyPr wrap="square">
            <a:spAutoFit/>
          </a:bodyPr>
          <a:lstStyle/>
          <a:p>
            <a:endParaRPr lang="en-US" sz="1200" dirty="0">
              <a:solidFill>
                <a:schemeClr val="bg1"/>
              </a:solidFill>
            </a:endParaRPr>
          </a:p>
          <a:p>
            <a:endParaRPr lang="en-US" sz="1200" dirty="0">
              <a:solidFill>
                <a:schemeClr val="bg1"/>
              </a:solidFill>
            </a:endParaRPr>
          </a:p>
        </p:txBody>
      </p:sp>
      <p:sp>
        <p:nvSpPr>
          <p:cNvPr id="6" name="Rectangle 5"/>
          <p:cNvSpPr/>
          <p:nvPr/>
        </p:nvSpPr>
        <p:spPr>
          <a:xfrm>
            <a:off x="380999" y="1265635"/>
            <a:ext cx="6401017" cy="2031325"/>
          </a:xfrm>
          <a:prstGeom prst="rect">
            <a:avLst/>
          </a:prstGeom>
        </p:spPr>
        <p:txBody>
          <a:bodyPr wrap="square">
            <a:spAutoFit/>
          </a:bodyPr>
          <a:lstStyle/>
          <a:p>
            <a:r>
              <a:rPr lang="en-US" dirty="0">
                <a:solidFill>
                  <a:schemeClr val="bg1"/>
                </a:solidFill>
              </a:rPr>
              <a:t>The Lord urged the Saints in these verses to place more attention on eternal life than on the pursuits of mortal life. He indicates that those who had lost their lives in Jackson County (there were some), and those who would do so in future persecutions (six thousand lost their lives while crossing the plains to Utah) need not fear. Those who are faithful have the hope of a glorious resurrection and the blessings of eternal life with God.</a:t>
            </a:r>
            <a:endParaRPr lang="en-US" sz="1200" dirty="0">
              <a:solidFill>
                <a:schemeClr val="bg1"/>
              </a:solidFill>
            </a:endParaRPr>
          </a:p>
        </p:txBody>
      </p:sp>
      <p:grpSp>
        <p:nvGrpSpPr>
          <p:cNvPr id="10" name="Group 9"/>
          <p:cNvGrpSpPr/>
          <p:nvPr/>
        </p:nvGrpSpPr>
        <p:grpSpPr>
          <a:xfrm>
            <a:off x="7620217" y="1059359"/>
            <a:ext cx="2667000" cy="5029200"/>
            <a:chOff x="838200" y="76200"/>
            <a:chExt cx="2667000" cy="5029200"/>
          </a:xfrm>
        </p:grpSpPr>
        <p:grpSp>
          <p:nvGrpSpPr>
            <p:cNvPr id="11" name="Group 17"/>
            <p:cNvGrpSpPr/>
            <p:nvPr/>
          </p:nvGrpSpPr>
          <p:grpSpPr>
            <a:xfrm>
              <a:off x="838200" y="76200"/>
              <a:ext cx="2667000" cy="5029200"/>
              <a:chOff x="838200" y="76200"/>
              <a:chExt cx="2667000" cy="5029200"/>
            </a:xfrm>
          </p:grpSpPr>
          <p:grpSp>
            <p:nvGrpSpPr>
              <p:cNvPr id="14" name="Group 17"/>
              <p:cNvGrpSpPr/>
              <p:nvPr/>
            </p:nvGrpSpPr>
            <p:grpSpPr>
              <a:xfrm flipH="1">
                <a:off x="2209800" y="1447800"/>
                <a:ext cx="1295400" cy="3429000"/>
                <a:chOff x="685800" y="1447800"/>
                <a:chExt cx="1295400" cy="3124200"/>
              </a:xfrm>
            </p:grpSpPr>
            <p:sp>
              <p:nvSpPr>
                <p:cNvPr id="30" name="Bent Arrow 29"/>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30"/>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6"/>
              <p:cNvGrpSpPr/>
              <p:nvPr/>
            </p:nvGrpSpPr>
            <p:grpSpPr>
              <a:xfrm>
                <a:off x="838200" y="1447800"/>
                <a:ext cx="1295400" cy="3429000"/>
                <a:chOff x="685800" y="1447800"/>
                <a:chExt cx="1295400" cy="3429000"/>
              </a:xfrm>
            </p:grpSpPr>
            <p:sp>
              <p:nvSpPr>
                <p:cNvPr id="28" name="Bent Arrow 27"/>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20"/>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1332379" y="2328685"/>
              <a:ext cx="1799665" cy="1384995"/>
            </a:xfrm>
            <a:prstGeom prst="rect">
              <a:avLst/>
            </a:prstGeom>
          </p:spPr>
          <p:txBody>
            <a:bodyPr wrap="square">
              <a:spAutoFit/>
            </a:bodyPr>
            <a:lstStyle/>
            <a:p>
              <a:pPr algn="ctr"/>
              <a:r>
                <a:rPr lang="en-US" sz="1400" b="1" dirty="0"/>
                <a:t>Those who suffer persecution for the name of the Savior and endure in faith will partake of God’s glory</a:t>
              </a:r>
              <a:endParaRPr lang="en-US" sz="1400" dirty="0">
                <a:solidFill>
                  <a:schemeClr val="bg1"/>
                </a:solidFill>
              </a:endParaRPr>
            </a:p>
          </p:txBody>
        </p:sp>
      </p:grpSp>
      <p:pic>
        <p:nvPicPr>
          <p:cNvPr id="9" name="Picture 8">
            <a:extLst>
              <a:ext uri="{FF2B5EF4-FFF2-40B4-BE49-F238E27FC236}">
                <a16:creationId xmlns:a16="http://schemas.microsoft.com/office/drawing/2014/main" id="{262712E6-75EA-467C-AD7C-C59EF05110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217" y="3311844"/>
            <a:ext cx="4978400" cy="2806700"/>
          </a:xfrm>
          <a:prstGeom prst="rect">
            <a:avLst/>
          </a:prstGeom>
        </p:spPr>
      </p:pic>
    </p:spTree>
    <p:extLst>
      <p:ext uri="{BB962C8B-B14F-4D97-AF65-F5344CB8AC3E}">
        <p14:creationId xmlns:p14="http://schemas.microsoft.com/office/powerpoint/2010/main" val="101355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ABD96F9B-9D06-422E-919B-F944B4B81D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 y="0"/>
            <a:ext cx="12182535" cy="6858000"/>
          </a:xfrm>
          <a:prstGeom prst="rect">
            <a:avLst/>
          </a:prstGeom>
        </p:spPr>
      </p:pic>
      <p:sp>
        <p:nvSpPr>
          <p:cNvPr id="8" name="TextBox 7"/>
          <p:cNvSpPr txBox="1"/>
          <p:nvPr/>
        </p:nvSpPr>
        <p:spPr>
          <a:xfrm>
            <a:off x="197667" y="6290338"/>
            <a:ext cx="4879818" cy="369332"/>
          </a:xfrm>
          <a:prstGeom prst="rect">
            <a:avLst/>
          </a:prstGeom>
          <a:noFill/>
        </p:spPr>
        <p:txBody>
          <a:bodyPr wrap="square" rtlCol="0">
            <a:spAutoFit/>
          </a:bodyPr>
          <a:lstStyle/>
          <a:p>
            <a:r>
              <a:rPr lang="en-US" dirty="0">
                <a:solidFill>
                  <a:schemeClr val="bg1"/>
                </a:solidFill>
              </a:rPr>
              <a:t>D&amp;C 101:35-38 </a:t>
            </a:r>
            <a:r>
              <a:rPr lang="en-US" sz="1200" dirty="0">
                <a:solidFill>
                  <a:schemeClr val="bg1"/>
                </a:solidFill>
              </a:rPr>
              <a:t>James E. Faust</a:t>
            </a:r>
          </a:p>
        </p:txBody>
      </p:sp>
      <p:sp>
        <p:nvSpPr>
          <p:cNvPr id="3" name="Rectangle 2"/>
          <p:cNvSpPr/>
          <p:nvPr/>
        </p:nvSpPr>
        <p:spPr>
          <a:xfrm>
            <a:off x="628871" y="1166842"/>
            <a:ext cx="5022595" cy="461665"/>
          </a:xfrm>
          <a:prstGeom prst="rect">
            <a:avLst/>
          </a:prstGeom>
        </p:spPr>
        <p:txBody>
          <a:bodyPr wrap="square">
            <a:spAutoFit/>
          </a:bodyPr>
          <a:lstStyle/>
          <a:p>
            <a:endParaRPr lang="en-US" sz="1200" dirty="0">
              <a:solidFill>
                <a:schemeClr val="bg1"/>
              </a:solidFill>
            </a:endParaRPr>
          </a:p>
          <a:p>
            <a:endParaRPr lang="en-US" sz="1200" dirty="0">
              <a:solidFill>
                <a:schemeClr val="bg1"/>
              </a:solidFill>
            </a:endParaRPr>
          </a:p>
        </p:txBody>
      </p:sp>
      <p:sp>
        <p:nvSpPr>
          <p:cNvPr id="2" name="Rectangle 1">
            <a:extLst>
              <a:ext uri="{FF2B5EF4-FFF2-40B4-BE49-F238E27FC236}">
                <a16:creationId xmlns:a16="http://schemas.microsoft.com/office/drawing/2014/main" id="{B39D5176-3706-4F14-82BF-23331154A59F}"/>
              </a:ext>
            </a:extLst>
          </p:cNvPr>
          <p:cNvSpPr/>
          <p:nvPr/>
        </p:nvSpPr>
        <p:spPr>
          <a:xfrm>
            <a:off x="1393954" y="612844"/>
            <a:ext cx="5720563" cy="5632311"/>
          </a:xfrm>
          <a:prstGeom prst="rect">
            <a:avLst/>
          </a:prstGeom>
        </p:spPr>
        <p:txBody>
          <a:bodyPr wrap="square">
            <a:spAutoFit/>
          </a:bodyPr>
          <a:lstStyle/>
          <a:p>
            <a:pPr fontAlgn="base"/>
            <a:r>
              <a:rPr lang="en-US" dirty="0">
                <a:solidFill>
                  <a:schemeClr val="bg1"/>
                </a:solidFill>
                <a:latin typeface="Abadi" panose="020B0604020104020204" pitchFamily="34" charset="0"/>
              </a:rPr>
              <a:t>“Rafael Monroy was the president of the small San Marcos Mexico Branch, and Vicente Morales was his first counselor. … They were told they would be spared if they would give up their weapons and renounce their strange religion. Brother Monroy told his captors that he did not have any weapons and simply drew from his pocket his Bible and Book of Mormon. He said, ‘Gentlemen, these are the only arms I ever carry; they are the arms of truth against error.’</a:t>
            </a:r>
          </a:p>
          <a:p>
            <a:pPr fontAlgn="base"/>
            <a:endParaRPr lang="en-US" dirty="0">
              <a:solidFill>
                <a:schemeClr val="bg1"/>
              </a:solidFill>
              <a:latin typeface="Abadi" panose="020B0604020104020204" pitchFamily="34" charset="0"/>
            </a:endParaRPr>
          </a:p>
          <a:p>
            <a:pPr fontAlgn="base"/>
            <a:endParaRPr lang="en-US" dirty="0">
              <a:solidFill>
                <a:schemeClr val="bg1"/>
              </a:solidFill>
              <a:latin typeface="Abadi" panose="020B0604020104020204" pitchFamily="34" charset="0"/>
            </a:endParaRPr>
          </a:p>
          <a:p>
            <a:pPr fontAlgn="base"/>
            <a:r>
              <a:rPr lang="en-US" dirty="0">
                <a:solidFill>
                  <a:schemeClr val="bg1"/>
                </a:solidFill>
                <a:latin typeface="Abadi" panose="020B0604020104020204" pitchFamily="34" charset="0"/>
              </a:rPr>
              <a:t>“When no arms were found, the brethren were cruelly tortured to make them divulge where arms were hidden. But there were no arms. They were then taken under guard to the outskirts of the little town, where their captors stood them up by a large ash tree in front of a firing squad. The officer in charge offered them freedom if they would forsake their religion and join the [soldiers], but Brother Monroy replied, ‘My religion is dearer to me than my life, and I cannot forsake it.’</a:t>
            </a:r>
            <a:endParaRPr lang="en-US" b="0" i="0" dirty="0">
              <a:solidFill>
                <a:schemeClr val="bg1"/>
              </a:solidFill>
              <a:effectLst/>
              <a:latin typeface="Abadi" panose="020B0604020104020204" pitchFamily="34" charset="0"/>
            </a:endParaRPr>
          </a:p>
        </p:txBody>
      </p:sp>
      <p:pic>
        <p:nvPicPr>
          <p:cNvPr id="5" name="Picture 4">
            <a:extLst>
              <a:ext uri="{FF2B5EF4-FFF2-40B4-BE49-F238E27FC236}">
                <a16:creationId xmlns:a16="http://schemas.microsoft.com/office/drawing/2014/main" id="{775DAF02-03D4-4752-9EA3-CFC7C0ACA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6272" y="3670597"/>
            <a:ext cx="1743318" cy="2619741"/>
          </a:xfrm>
          <a:prstGeom prst="rect">
            <a:avLst/>
          </a:prstGeom>
        </p:spPr>
      </p:pic>
      <p:pic>
        <p:nvPicPr>
          <p:cNvPr id="33" name="Picture 32">
            <a:extLst>
              <a:ext uri="{FF2B5EF4-FFF2-40B4-BE49-F238E27FC236}">
                <a16:creationId xmlns:a16="http://schemas.microsoft.com/office/drawing/2014/main" id="{06281977-74FB-4A72-AB11-31874EE6AE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225" y="331477"/>
            <a:ext cx="991101" cy="1194097"/>
          </a:xfrm>
          <a:prstGeom prst="rect">
            <a:avLst/>
          </a:prstGeom>
        </p:spPr>
      </p:pic>
      <p:pic>
        <p:nvPicPr>
          <p:cNvPr id="35" name="Picture 34">
            <a:extLst>
              <a:ext uri="{FF2B5EF4-FFF2-40B4-BE49-F238E27FC236}">
                <a16:creationId xmlns:a16="http://schemas.microsoft.com/office/drawing/2014/main" id="{2F1A3185-9A47-4287-A822-892C4AA345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3781" y="567662"/>
            <a:ext cx="2381582" cy="3038899"/>
          </a:xfrm>
          <a:prstGeom prst="rect">
            <a:avLst/>
          </a:prstGeom>
        </p:spPr>
      </p:pic>
    </p:spTree>
    <p:extLst>
      <p:ext uri="{BB962C8B-B14F-4D97-AF65-F5344CB8AC3E}">
        <p14:creationId xmlns:p14="http://schemas.microsoft.com/office/powerpoint/2010/main" val="13034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ABD96F9B-9D06-422E-919B-F944B4B81D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 y="0"/>
            <a:ext cx="12182535" cy="6858000"/>
          </a:xfrm>
          <a:prstGeom prst="rect">
            <a:avLst/>
          </a:prstGeom>
        </p:spPr>
      </p:pic>
      <p:sp>
        <p:nvSpPr>
          <p:cNvPr id="8" name="TextBox 7"/>
          <p:cNvSpPr txBox="1"/>
          <p:nvPr/>
        </p:nvSpPr>
        <p:spPr>
          <a:xfrm>
            <a:off x="197667" y="6290338"/>
            <a:ext cx="4879818" cy="369332"/>
          </a:xfrm>
          <a:prstGeom prst="rect">
            <a:avLst/>
          </a:prstGeom>
          <a:noFill/>
        </p:spPr>
        <p:txBody>
          <a:bodyPr wrap="square" rtlCol="0">
            <a:spAutoFit/>
          </a:bodyPr>
          <a:lstStyle/>
          <a:p>
            <a:r>
              <a:rPr lang="en-US" dirty="0">
                <a:solidFill>
                  <a:schemeClr val="bg1"/>
                </a:solidFill>
              </a:rPr>
              <a:t>D&amp;C 101:35-38 </a:t>
            </a:r>
            <a:r>
              <a:rPr lang="en-US" sz="1200" dirty="0">
                <a:solidFill>
                  <a:schemeClr val="bg1"/>
                </a:solidFill>
              </a:rPr>
              <a:t>James E. Faust</a:t>
            </a:r>
          </a:p>
        </p:txBody>
      </p:sp>
      <p:sp>
        <p:nvSpPr>
          <p:cNvPr id="3" name="Rectangle 2"/>
          <p:cNvSpPr/>
          <p:nvPr/>
        </p:nvSpPr>
        <p:spPr>
          <a:xfrm>
            <a:off x="628871" y="1166842"/>
            <a:ext cx="5022595" cy="461665"/>
          </a:xfrm>
          <a:prstGeom prst="rect">
            <a:avLst/>
          </a:prstGeom>
        </p:spPr>
        <p:txBody>
          <a:bodyPr wrap="square">
            <a:spAutoFit/>
          </a:bodyPr>
          <a:lstStyle/>
          <a:p>
            <a:endParaRPr lang="en-US" sz="1200" dirty="0">
              <a:solidFill>
                <a:schemeClr val="bg1"/>
              </a:solidFill>
            </a:endParaRPr>
          </a:p>
          <a:p>
            <a:endParaRPr lang="en-US" sz="1200" dirty="0">
              <a:solidFill>
                <a:schemeClr val="bg1"/>
              </a:solidFill>
            </a:endParaRPr>
          </a:p>
        </p:txBody>
      </p:sp>
      <p:sp>
        <p:nvSpPr>
          <p:cNvPr id="2" name="Rectangle 1">
            <a:extLst>
              <a:ext uri="{FF2B5EF4-FFF2-40B4-BE49-F238E27FC236}">
                <a16:creationId xmlns:a16="http://schemas.microsoft.com/office/drawing/2014/main" id="{B39D5176-3706-4F14-82BF-23331154A59F}"/>
              </a:ext>
            </a:extLst>
          </p:cNvPr>
          <p:cNvSpPr/>
          <p:nvPr/>
        </p:nvSpPr>
        <p:spPr>
          <a:xfrm>
            <a:off x="455616" y="302451"/>
            <a:ext cx="6917336" cy="2862322"/>
          </a:xfrm>
          <a:prstGeom prst="rect">
            <a:avLst/>
          </a:prstGeom>
        </p:spPr>
        <p:txBody>
          <a:bodyPr wrap="square">
            <a:spAutoFit/>
          </a:bodyPr>
          <a:lstStyle/>
          <a:p>
            <a:pPr fontAlgn="base"/>
            <a:r>
              <a:rPr lang="en-US" dirty="0">
                <a:solidFill>
                  <a:schemeClr val="bg1"/>
                </a:solidFill>
              </a:rPr>
              <a:t>“They were then told that they were to be shot and asked if they had any request to make. Brother Rafael requested that he be permitted to pray before he was executed. There, in the presence of his executioners, he kneeled down and, in a voice that all could hear, prayed that God would bless and protect his loved ones and care for the little struggling branch that would be left without a leader. As he finished his prayer, he used the words of the Savior when He hung upon the cross and prayed for His executioners: ‘Father, forgive them; for they know not what they do.’ [Luke 23:34.] With that the firing squad shot both Brother Monroy and Brother Morales.”</a:t>
            </a:r>
            <a:endParaRPr lang="en-US" b="0" i="0" dirty="0">
              <a:solidFill>
                <a:schemeClr val="bg1"/>
              </a:solidFill>
              <a:effectLst/>
              <a:latin typeface="Abadi" panose="020B0604020104020204" pitchFamily="34" charset="0"/>
            </a:endParaRPr>
          </a:p>
        </p:txBody>
      </p:sp>
      <p:pic>
        <p:nvPicPr>
          <p:cNvPr id="3074" name="Picture 2" descr="45203">
            <a:extLst>
              <a:ext uri="{FF2B5EF4-FFF2-40B4-BE49-F238E27FC236}">
                <a16:creationId xmlns:a16="http://schemas.microsoft.com/office/drawing/2014/main" id="{FA80F8A0-4F28-4174-81AB-5D2C3DD643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316"/>
          <a:stretch/>
        </p:blipFill>
        <p:spPr bwMode="auto">
          <a:xfrm>
            <a:off x="5377314" y="3166138"/>
            <a:ext cx="5893869"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125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EB0F46A-5294-40E7-A518-9CFD0904E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 y="0"/>
            <a:ext cx="12182535" cy="6858000"/>
          </a:xfrm>
          <a:prstGeom prst="rect">
            <a:avLst/>
          </a:prstGeom>
        </p:spPr>
      </p:pic>
      <p:sp>
        <p:nvSpPr>
          <p:cNvPr id="7" name="TextBox 6"/>
          <p:cNvSpPr txBox="1"/>
          <p:nvPr/>
        </p:nvSpPr>
        <p:spPr>
          <a:xfrm>
            <a:off x="261041" y="6060"/>
            <a:ext cx="11796666"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The Salt of the Earth</a:t>
            </a:r>
          </a:p>
        </p:txBody>
      </p:sp>
      <p:sp>
        <p:nvSpPr>
          <p:cNvPr id="8" name="TextBox 7"/>
          <p:cNvSpPr txBox="1"/>
          <p:nvPr/>
        </p:nvSpPr>
        <p:spPr>
          <a:xfrm>
            <a:off x="197667" y="6290338"/>
            <a:ext cx="4879818" cy="369332"/>
          </a:xfrm>
          <a:prstGeom prst="rect">
            <a:avLst/>
          </a:prstGeom>
          <a:noFill/>
        </p:spPr>
        <p:txBody>
          <a:bodyPr wrap="square" rtlCol="0">
            <a:spAutoFit/>
          </a:bodyPr>
          <a:lstStyle/>
          <a:p>
            <a:r>
              <a:rPr lang="en-US" dirty="0">
                <a:solidFill>
                  <a:schemeClr val="bg1"/>
                </a:solidFill>
              </a:rPr>
              <a:t>D&amp;C 101:35-38 </a:t>
            </a:r>
            <a:r>
              <a:rPr lang="en-US" sz="1200" dirty="0">
                <a:solidFill>
                  <a:schemeClr val="bg1"/>
                </a:solidFill>
              </a:rPr>
              <a:t>Student Manual</a:t>
            </a:r>
          </a:p>
        </p:txBody>
      </p:sp>
      <p:sp>
        <p:nvSpPr>
          <p:cNvPr id="3" name="Rectangle 2"/>
          <p:cNvSpPr/>
          <p:nvPr/>
        </p:nvSpPr>
        <p:spPr>
          <a:xfrm>
            <a:off x="628871" y="1166842"/>
            <a:ext cx="5022595" cy="461665"/>
          </a:xfrm>
          <a:prstGeom prst="rect">
            <a:avLst/>
          </a:prstGeom>
        </p:spPr>
        <p:txBody>
          <a:bodyPr wrap="square">
            <a:spAutoFit/>
          </a:bodyPr>
          <a:lstStyle/>
          <a:p>
            <a:endParaRPr lang="en-US" sz="1200" dirty="0">
              <a:solidFill>
                <a:schemeClr val="bg1"/>
              </a:solidFill>
            </a:endParaRPr>
          </a:p>
          <a:p>
            <a:endParaRPr lang="en-US" sz="1200" dirty="0">
              <a:solidFill>
                <a:schemeClr val="bg1"/>
              </a:solidFill>
            </a:endParaRPr>
          </a:p>
        </p:txBody>
      </p:sp>
      <p:sp>
        <p:nvSpPr>
          <p:cNvPr id="6" name="Rectangle 5"/>
          <p:cNvSpPr/>
          <p:nvPr/>
        </p:nvSpPr>
        <p:spPr>
          <a:xfrm>
            <a:off x="3662837" y="968512"/>
            <a:ext cx="5258896" cy="646331"/>
          </a:xfrm>
          <a:prstGeom prst="rect">
            <a:avLst/>
          </a:prstGeom>
        </p:spPr>
        <p:txBody>
          <a:bodyPr wrap="square">
            <a:spAutoFit/>
          </a:bodyPr>
          <a:lstStyle/>
          <a:p>
            <a:pPr algn="ctr"/>
            <a:r>
              <a:rPr lang="en-US" dirty="0">
                <a:solidFill>
                  <a:schemeClr val="bg1"/>
                </a:solidFill>
              </a:rPr>
              <a:t>Salt can be used to flavor and preserve food and to heal wounds as a disinfectant</a:t>
            </a:r>
            <a:endParaRPr lang="en-US" sz="1200" dirty="0">
              <a:solidFill>
                <a:schemeClr val="bg1"/>
              </a:solidFill>
            </a:endParaRPr>
          </a:p>
        </p:txBody>
      </p:sp>
      <p:sp>
        <p:nvSpPr>
          <p:cNvPr id="2" name="Rectangle 1"/>
          <p:cNvSpPr/>
          <p:nvPr/>
        </p:nvSpPr>
        <p:spPr>
          <a:xfrm>
            <a:off x="5749437" y="2300845"/>
            <a:ext cx="6096000" cy="2215991"/>
          </a:xfrm>
          <a:prstGeom prst="rect">
            <a:avLst/>
          </a:prstGeom>
        </p:spPr>
        <p:txBody>
          <a:bodyPr>
            <a:spAutoFit/>
          </a:bodyPr>
          <a:lstStyle/>
          <a:p>
            <a:r>
              <a:rPr lang="en-US" b="0" i="0" dirty="0">
                <a:solidFill>
                  <a:schemeClr val="bg1"/>
                </a:solidFill>
                <a:effectLst/>
                <a:latin typeface="Abadi" panose="020B0604020104020204" pitchFamily="34" charset="0"/>
              </a:rPr>
              <a:t>“When the Lord used the expression ‘savor of men,’ he was speaking of those who represent him. He was referring to those who have repented, who have been washed clean in the waters of </a:t>
            </a:r>
            <a:r>
              <a:rPr lang="en-US" b="0" i="0" u="none" strike="noStrike" dirty="0">
                <a:solidFill>
                  <a:schemeClr val="bg1"/>
                </a:solidFill>
                <a:effectLst/>
                <a:latin typeface="Abadi" panose="020B0604020104020204" pitchFamily="34" charset="0"/>
              </a:rPr>
              <a:t>baptism</a:t>
            </a:r>
            <a:r>
              <a:rPr lang="en-US" b="0" i="0" dirty="0">
                <a:solidFill>
                  <a:schemeClr val="bg1"/>
                </a:solidFill>
                <a:effectLst/>
                <a:latin typeface="Abadi" panose="020B0604020104020204" pitchFamily="34" charset="0"/>
              </a:rPr>
              <a:t>, and who have covenanted to take upon them his name and his cause. Moreover, he was speaking of those who would share by covenant his priesthood power. He was speaking of you and me” </a:t>
            </a:r>
          </a:p>
          <a:p>
            <a:r>
              <a:rPr lang="en-US" sz="1200" b="0" i="0" dirty="0">
                <a:solidFill>
                  <a:schemeClr val="bg1"/>
                </a:solidFill>
                <a:effectLst/>
                <a:latin typeface="Abadi" panose="020B0604020104020204" pitchFamily="34" charset="0"/>
              </a:rPr>
              <a:t>Elder Carlos E. </a:t>
            </a:r>
            <a:r>
              <a:rPr lang="en-US" sz="1200" b="0" i="0" dirty="0" err="1">
                <a:solidFill>
                  <a:schemeClr val="bg1"/>
                </a:solidFill>
                <a:effectLst/>
                <a:latin typeface="Abadi" panose="020B0604020104020204" pitchFamily="34" charset="0"/>
              </a:rPr>
              <a:t>Asay</a:t>
            </a:r>
            <a:endParaRPr lang="en-US" sz="1200" dirty="0">
              <a:solidFill>
                <a:schemeClr val="bg1"/>
              </a:solidFill>
            </a:endParaRPr>
          </a:p>
        </p:txBody>
      </p:sp>
      <p:sp>
        <p:nvSpPr>
          <p:cNvPr id="9" name="Rectangle 8"/>
          <p:cNvSpPr/>
          <p:nvPr/>
        </p:nvSpPr>
        <p:spPr>
          <a:xfrm>
            <a:off x="4288971" y="5410419"/>
            <a:ext cx="4809545" cy="923330"/>
          </a:xfrm>
          <a:prstGeom prst="rect">
            <a:avLst/>
          </a:prstGeom>
        </p:spPr>
        <p:txBody>
          <a:bodyPr wrap="square">
            <a:spAutoFit/>
          </a:bodyPr>
          <a:lstStyle/>
          <a:p>
            <a:r>
              <a:rPr lang="en-US" dirty="0">
                <a:solidFill>
                  <a:schemeClr val="bg1"/>
                </a:solidFill>
                <a:latin typeface="Abadi" panose="020B0604020104020204" pitchFamily="34" charset="0"/>
              </a:rPr>
              <a:t>S</a:t>
            </a:r>
            <a:r>
              <a:rPr lang="en-US" b="0" i="0" dirty="0">
                <a:solidFill>
                  <a:schemeClr val="bg1"/>
                </a:solidFill>
                <a:effectLst/>
                <a:latin typeface="Abadi" panose="020B0604020104020204" pitchFamily="34" charset="0"/>
              </a:rPr>
              <a:t>alt does not lose its savor when it ages. It loses its savor when it is mixed with other substances and contaminated by them.</a:t>
            </a:r>
            <a:endParaRPr lang="en-US" dirty="0">
              <a:solidFill>
                <a:schemeClr val="bg1"/>
              </a:solidFill>
            </a:endParaRPr>
          </a:p>
        </p:txBody>
      </p:sp>
      <p:pic>
        <p:nvPicPr>
          <p:cNvPr id="11" name="Picture 10">
            <a:extLst>
              <a:ext uri="{FF2B5EF4-FFF2-40B4-BE49-F238E27FC236}">
                <a16:creationId xmlns:a16="http://schemas.microsoft.com/office/drawing/2014/main" id="{1FF6625E-93A8-495D-872B-1F8F473B90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871" y="1713132"/>
            <a:ext cx="4602480" cy="3456432"/>
          </a:xfrm>
          <a:prstGeom prst="rect">
            <a:avLst/>
          </a:prstGeom>
        </p:spPr>
      </p:pic>
      <p:pic>
        <p:nvPicPr>
          <p:cNvPr id="14" name="Picture 13">
            <a:extLst>
              <a:ext uri="{FF2B5EF4-FFF2-40B4-BE49-F238E27FC236}">
                <a16:creationId xmlns:a16="http://schemas.microsoft.com/office/drawing/2014/main" id="{F9675FAF-D294-49E4-B6D2-58DD63FA05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8026" y="4483891"/>
            <a:ext cx="2706624" cy="2029968"/>
          </a:xfrm>
          <a:prstGeom prst="rect">
            <a:avLst/>
          </a:prstGeom>
        </p:spPr>
      </p:pic>
      <p:pic>
        <p:nvPicPr>
          <p:cNvPr id="16" name="Picture 15">
            <a:extLst>
              <a:ext uri="{FF2B5EF4-FFF2-40B4-BE49-F238E27FC236}">
                <a16:creationId xmlns:a16="http://schemas.microsoft.com/office/drawing/2014/main" id="{C978331D-54A9-46CC-ABDD-42BA406C47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453" y="307348"/>
            <a:ext cx="877580" cy="1164929"/>
          </a:xfrm>
          <a:prstGeom prst="rect">
            <a:avLst/>
          </a:prstGeom>
        </p:spPr>
      </p:pic>
    </p:spTree>
    <p:extLst>
      <p:ext uri="{BB962C8B-B14F-4D97-AF65-F5344CB8AC3E}">
        <p14:creationId xmlns:p14="http://schemas.microsoft.com/office/powerpoint/2010/main" val="123503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9B45A27-3F0A-41DD-8E14-299018FA2C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 y="0"/>
            <a:ext cx="12182535" cy="6858000"/>
          </a:xfrm>
          <a:prstGeom prst="rect">
            <a:avLst/>
          </a:prstGeom>
        </p:spPr>
      </p:pic>
      <p:sp>
        <p:nvSpPr>
          <p:cNvPr id="8" name="TextBox 7"/>
          <p:cNvSpPr txBox="1"/>
          <p:nvPr/>
        </p:nvSpPr>
        <p:spPr>
          <a:xfrm>
            <a:off x="197667" y="6290338"/>
            <a:ext cx="4879818" cy="369332"/>
          </a:xfrm>
          <a:prstGeom prst="rect">
            <a:avLst/>
          </a:prstGeom>
          <a:noFill/>
        </p:spPr>
        <p:txBody>
          <a:bodyPr wrap="square" rtlCol="0">
            <a:spAutoFit/>
          </a:bodyPr>
          <a:lstStyle/>
          <a:p>
            <a:r>
              <a:rPr lang="en-US" dirty="0">
                <a:solidFill>
                  <a:schemeClr val="bg1"/>
                </a:solidFill>
              </a:rPr>
              <a:t>D&amp;C 101:40-42</a:t>
            </a:r>
            <a:endParaRPr lang="en-US" sz="1200" dirty="0">
              <a:solidFill>
                <a:schemeClr val="bg1"/>
              </a:solidFill>
            </a:endParaRPr>
          </a:p>
        </p:txBody>
      </p:sp>
      <p:sp>
        <p:nvSpPr>
          <p:cNvPr id="3" name="Rectangle 2"/>
          <p:cNvSpPr/>
          <p:nvPr/>
        </p:nvSpPr>
        <p:spPr>
          <a:xfrm>
            <a:off x="628871" y="1166842"/>
            <a:ext cx="5022595" cy="461665"/>
          </a:xfrm>
          <a:prstGeom prst="rect">
            <a:avLst/>
          </a:prstGeom>
        </p:spPr>
        <p:txBody>
          <a:bodyPr wrap="square">
            <a:spAutoFit/>
          </a:bodyPr>
          <a:lstStyle/>
          <a:p>
            <a:endParaRPr lang="en-US" sz="1200" dirty="0">
              <a:solidFill>
                <a:schemeClr val="bg1"/>
              </a:solidFill>
            </a:endParaRPr>
          </a:p>
          <a:p>
            <a:endParaRPr lang="en-US" sz="1200" dirty="0">
              <a:solidFill>
                <a:schemeClr val="bg1"/>
              </a:solidFill>
            </a:endParaRPr>
          </a:p>
        </p:txBody>
      </p:sp>
      <p:grpSp>
        <p:nvGrpSpPr>
          <p:cNvPr id="12" name="Group 11"/>
          <p:cNvGrpSpPr/>
          <p:nvPr/>
        </p:nvGrpSpPr>
        <p:grpSpPr>
          <a:xfrm>
            <a:off x="6923314" y="346809"/>
            <a:ext cx="3094144" cy="5834672"/>
            <a:chOff x="838200" y="76200"/>
            <a:chExt cx="2667000" cy="5029200"/>
          </a:xfrm>
        </p:grpSpPr>
        <p:grpSp>
          <p:nvGrpSpPr>
            <p:cNvPr id="13" name="Group 17"/>
            <p:cNvGrpSpPr/>
            <p:nvPr/>
          </p:nvGrpSpPr>
          <p:grpSpPr>
            <a:xfrm>
              <a:off x="838200" y="76200"/>
              <a:ext cx="2667000" cy="5029200"/>
              <a:chOff x="838200" y="76200"/>
              <a:chExt cx="2667000" cy="5029200"/>
            </a:xfrm>
          </p:grpSpPr>
          <p:grpSp>
            <p:nvGrpSpPr>
              <p:cNvPr id="15" name="Group 17"/>
              <p:cNvGrpSpPr/>
              <p:nvPr/>
            </p:nvGrpSpPr>
            <p:grpSpPr>
              <a:xfrm flipH="1">
                <a:off x="2209800" y="1447800"/>
                <a:ext cx="1295400" cy="3429000"/>
                <a:chOff x="685800" y="1447800"/>
                <a:chExt cx="1295400" cy="3124200"/>
              </a:xfrm>
            </p:grpSpPr>
            <p:sp>
              <p:nvSpPr>
                <p:cNvPr id="31" name="Bent Arrow 30"/>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Bent Arrow 31"/>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6"/>
              <p:cNvGrpSpPr/>
              <p:nvPr/>
            </p:nvGrpSpPr>
            <p:grpSpPr>
              <a:xfrm>
                <a:off x="838200" y="1447800"/>
                <a:ext cx="1295400" cy="3429000"/>
                <a:chOff x="685800" y="1447800"/>
                <a:chExt cx="1295400" cy="3429000"/>
              </a:xfrm>
            </p:grpSpPr>
            <p:sp>
              <p:nvSpPr>
                <p:cNvPr id="29" name="Bent Arrow 28"/>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nut 21"/>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1301002" y="2278903"/>
              <a:ext cx="1799665" cy="1273384"/>
            </a:xfrm>
            <a:prstGeom prst="rect">
              <a:avLst/>
            </a:prstGeom>
          </p:spPr>
          <p:txBody>
            <a:bodyPr wrap="square">
              <a:spAutoFit/>
            </a:bodyPr>
            <a:lstStyle/>
            <a:p>
              <a:pPr algn="ctr"/>
              <a:r>
                <a:rPr lang="en-US" b="1" i="1" dirty="0"/>
                <a:t>To help the people of the earth receive God’s blessings, we must repent of our sins and be humble</a:t>
              </a:r>
              <a:endParaRPr lang="en-US" dirty="0">
                <a:solidFill>
                  <a:schemeClr val="bg1"/>
                </a:solidFill>
              </a:endParaRPr>
            </a:p>
          </p:txBody>
        </p:sp>
      </p:grpSp>
      <p:pic>
        <p:nvPicPr>
          <p:cNvPr id="6" name="Picture 5">
            <a:extLst>
              <a:ext uri="{FF2B5EF4-FFF2-40B4-BE49-F238E27FC236}">
                <a16:creationId xmlns:a16="http://schemas.microsoft.com/office/drawing/2014/main" id="{D3953682-0606-4911-93C1-2D17BBF3C8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529" y="1107927"/>
            <a:ext cx="5362575" cy="3924300"/>
          </a:xfrm>
          <a:prstGeom prst="rect">
            <a:avLst/>
          </a:prstGeom>
        </p:spPr>
      </p:pic>
    </p:spTree>
    <p:extLst>
      <p:ext uri="{BB962C8B-B14F-4D97-AF65-F5344CB8AC3E}">
        <p14:creationId xmlns:p14="http://schemas.microsoft.com/office/powerpoint/2010/main" val="894705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36FE00-75FE-4FA4-AD80-44282C4003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 y="0"/>
            <a:ext cx="12182535" cy="6858000"/>
          </a:xfrm>
          <a:prstGeom prst="rect">
            <a:avLst/>
          </a:prstGeom>
        </p:spPr>
      </p:pic>
      <p:sp>
        <p:nvSpPr>
          <p:cNvPr id="6" name="TextBox 5"/>
          <p:cNvSpPr txBox="1"/>
          <p:nvPr/>
        </p:nvSpPr>
        <p:spPr>
          <a:xfrm>
            <a:off x="197667" y="144545"/>
            <a:ext cx="11796666" cy="5693866"/>
          </a:xfrm>
          <a:prstGeom prst="rect">
            <a:avLst/>
          </a:prstGeom>
          <a:noFill/>
        </p:spPr>
        <p:txBody>
          <a:bodyPr wrap="square" rtlCol="0">
            <a:spAutoFit/>
          </a:bodyPr>
          <a:lstStyle/>
          <a:p>
            <a:r>
              <a:rPr lang="en-US" sz="1400" dirty="0">
                <a:solidFill>
                  <a:schemeClr val="bg1"/>
                </a:solidFill>
              </a:rPr>
              <a:t>Sources:</a:t>
            </a:r>
          </a:p>
          <a:p>
            <a:endParaRPr lang="en-US" sz="1400" dirty="0">
              <a:solidFill>
                <a:schemeClr val="bg1"/>
              </a:solidFill>
            </a:endParaRPr>
          </a:p>
          <a:p>
            <a:r>
              <a:rPr lang="en-US" sz="1400" dirty="0">
                <a:solidFill>
                  <a:schemeClr val="bg1"/>
                </a:solidFill>
              </a:rPr>
              <a:t>Videos:</a:t>
            </a:r>
          </a:p>
          <a:p>
            <a:r>
              <a:rPr lang="en-US" sz="1400" b="1" dirty="0">
                <a:solidFill>
                  <a:schemeClr val="bg1"/>
                </a:solidFill>
              </a:rPr>
              <a:t>Gather in Stakes </a:t>
            </a:r>
            <a:r>
              <a:rPr lang="en-US" sz="1400" dirty="0">
                <a:solidFill>
                  <a:schemeClr val="bg1"/>
                </a:solidFill>
              </a:rPr>
              <a:t>(1:17)</a:t>
            </a:r>
          </a:p>
          <a:p>
            <a:r>
              <a:rPr lang="en-US" sz="1400" b="1" dirty="0">
                <a:solidFill>
                  <a:schemeClr val="bg1"/>
                </a:solidFill>
              </a:rPr>
              <a:t>Latter-day Martyrs</a:t>
            </a:r>
            <a:r>
              <a:rPr lang="en-US" sz="1400" dirty="0">
                <a:solidFill>
                  <a:schemeClr val="bg1"/>
                </a:solidFill>
              </a:rPr>
              <a:t> (2:03)</a:t>
            </a:r>
          </a:p>
          <a:p>
            <a:r>
              <a:rPr lang="en-US" sz="1400" b="1" dirty="0">
                <a:solidFill>
                  <a:schemeClr val="bg1"/>
                </a:solidFill>
              </a:rPr>
              <a:t>The Savor of Men</a:t>
            </a:r>
            <a:r>
              <a:rPr lang="en-US" sz="1400" dirty="0">
                <a:solidFill>
                  <a:schemeClr val="bg1"/>
                </a:solidFill>
              </a:rPr>
              <a:t> (0:31)</a:t>
            </a:r>
          </a:p>
          <a:p>
            <a:endParaRPr lang="en-US" sz="1400" dirty="0">
              <a:solidFill>
                <a:schemeClr val="bg1"/>
              </a:solidFill>
            </a:endParaRPr>
          </a:p>
          <a:p>
            <a:r>
              <a:rPr lang="en-US" sz="1400" dirty="0">
                <a:solidFill>
                  <a:schemeClr val="bg1"/>
                </a:solidFill>
              </a:rPr>
              <a:t>Bruce R. McConkie </a:t>
            </a:r>
            <a:r>
              <a:rPr lang="en-US" sz="1400" i="1" dirty="0">
                <a:solidFill>
                  <a:schemeClr val="bg1"/>
                </a:solidFill>
              </a:rPr>
              <a:t>New Witness </a:t>
            </a:r>
            <a:r>
              <a:rPr lang="en-US" sz="1400" dirty="0">
                <a:solidFill>
                  <a:schemeClr val="bg1"/>
                </a:solidFill>
              </a:rPr>
              <a:t>pg. 595</a:t>
            </a:r>
          </a:p>
          <a:p>
            <a:r>
              <a:rPr lang="en-US" sz="1400" dirty="0">
                <a:solidFill>
                  <a:schemeClr val="bg1"/>
                </a:solidFill>
              </a:rPr>
              <a:t>	</a:t>
            </a:r>
            <a:r>
              <a:rPr lang="en-US" sz="1400" i="1" dirty="0">
                <a:solidFill>
                  <a:schemeClr val="bg1"/>
                </a:solidFill>
              </a:rPr>
              <a:t>Millennial Messiah, pg. 658</a:t>
            </a:r>
            <a:endParaRPr lang="en-US" sz="1400" dirty="0">
              <a:solidFill>
                <a:schemeClr val="bg1"/>
              </a:solidFill>
            </a:endParaRPr>
          </a:p>
          <a:p>
            <a:endParaRPr lang="en-US" sz="1400" dirty="0">
              <a:solidFill>
                <a:schemeClr val="bg1"/>
              </a:solidFill>
            </a:endParaRPr>
          </a:p>
          <a:p>
            <a:r>
              <a:rPr lang="en-US" sz="1400" i="1" dirty="0">
                <a:solidFill>
                  <a:schemeClr val="bg1"/>
                </a:solidFill>
              </a:rPr>
              <a:t>Richard O. Cowan </a:t>
            </a:r>
            <a:r>
              <a:rPr lang="en-US" sz="1400" dirty="0">
                <a:solidFill>
                  <a:schemeClr val="bg1"/>
                </a:solidFill>
              </a:rPr>
              <a:t>Regional Studies in Latter-day Saint History: Missouri, 1994 p. 138-152</a:t>
            </a:r>
          </a:p>
          <a:p>
            <a:r>
              <a:rPr lang="en-US" sz="1400" dirty="0">
                <a:solidFill>
                  <a:schemeClr val="bg1"/>
                </a:solidFill>
              </a:rPr>
              <a:t>Elder Harold B. Lee (</a:t>
            </a:r>
            <a:r>
              <a:rPr lang="en-US" sz="1400" i="1" dirty="0">
                <a:solidFill>
                  <a:schemeClr val="bg1"/>
                </a:solidFill>
              </a:rPr>
              <a:t>Stand Ye in Holy Places,</a:t>
            </a:r>
            <a:r>
              <a:rPr lang="en-US" sz="1400" dirty="0">
                <a:solidFill>
                  <a:schemeClr val="bg1"/>
                </a:solidFill>
              </a:rPr>
              <a:t> pp. 21–24.)</a:t>
            </a:r>
          </a:p>
          <a:p>
            <a:pPr fontAlgn="base"/>
            <a:r>
              <a:rPr lang="en-US" sz="1400" dirty="0">
                <a:solidFill>
                  <a:schemeClr val="bg1"/>
                </a:solidFill>
              </a:rPr>
              <a:t>Elder D. Todd </a:t>
            </a:r>
            <a:r>
              <a:rPr lang="en-US" sz="1400" dirty="0" err="1">
                <a:solidFill>
                  <a:schemeClr val="bg1"/>
                </a:solidFill>
              </a:rPr>
              <a:t>Christofferson</a:t>
            </a:r>
            <a:r>
              <a:rPr lang="en-US" sz="1400" dirty="0">
                <a:solidFill>
                  <a:schemeClr val="bg1"/>
                </a:solidFill>
              </a:rPr>
              <a:t> </a:t>
            </a:r>
            <a:r>
              <a:rPr lang="en-US" sz="1400" i="1" dirty="0">
                <a:solidFill>
                  <a:schemeClr val="bg1"/>
                </a:solidFill>
              </a:rPr>
              <a:t>Come to Zion October </a:t>
            </a:r>
            <a:r>
              <a:rPr lang="en-US" sz="1400" dirty="0">
                <a:solidFill>
                  <a:schemeClr val="bg1"/>
                </a:solidFill>
              </a:rPr>
              <a:t>2008 Gen. Con.</a:t>
            </a:r>
          </a:p>
          <a:p>
            <a:pPr fontAlgn="base"/>
            <a:r>
              <a:rPr lang="en-US" sz="1400" dirty="0">
                <a:solidFill>
                  <a:schemeClr val="bg1"/>
                </a:solidFill>
              </a:rPr>
              <a:t>Elder Orson Pratt (in </a:t>
            </a:r>
            <a:r>
              <a:rPr lang="en-US" sz="1400" i="1" dirty="0">
                <a:solidFill>
                  <a:schemeClr val="bg1"/>
                </a:solidFill>
              </a:rPr>
              <a:t>Journal of Discourses,</a:t>
            </a:r>
            <a:r>
              <a:rPr lang="en-US" sz="1400" dirty="0">
                <a:solidFill>
                  <a:schemeClr val="bg1"/>
                </a:solidFill>
              </a:rPr>
              <a:t>18:170).</a:t>
            </a:r>
          </a:p>
          <a:p>
            <a:pPr fontAlgn="base"/>
            <a:r>
              <a:rPr lang="en-US" sz="1400" dirty="0">
                <a:solidFill>
                  <a:schemeClr val="bg1"/>
                </a:solidFill>
              </a:rPr>
              <a:t>Joseph Fielding McConkie and Craig J. </a:t>
            </a:r>
            <a:r>
              <a:rPr lang="en-US" sz="1400" dirty="0" err="1">
                <a:solidFill>
                  <a:schemeClr val="bg1"/>
                </a:solidFill>
              </a:rPr>
              <a:t>Ostler</a:t>
            </a:r>
            <a:r>
              <a:rPr lang="en-US" sz="1400" dirty="0">
                <a:solidFill>
                  <a:schemeClr val="bg1"/>
                </a:solidFill>
              </a:rPr>
              <a:t> </a:t>
            </a:r>
            <a:r>
              <a:rPr lang="en-US" sz="1400" i="1" dirty="0">
                <a:solidFill>
                  <a:schemeClr val="bg1"/>
                </a:solidFill>
              </a:rPr>
              <a:t>Revelations of the Restoration </a:t>
            </a:r>
            <a:r>
              <a:rPr lang="en-US" sz="1400" dirty="0">
                <a:solidFill>
                  <a:schemeClr val="bg1"/>
                </a:solidFill>
              </a:rPr>
              <a:t>pg. 733, 735</a:t>
            </a:r>
          </a:p>
          <a:p>
            <a:pPr fontAlgn="base"/>
            <a:r>
              <a:rPr lang="en-US" sz="1400" b="0" i="0" dirty="0">
                <a:solidFill>
                  <a:schemeClr val="bg1"/>
                </a:solidFill>
                <a:effectLst/>
                <a:latin typeface="Abadi" panose="020B0604020104020204" pitchFamily="34" charset="0"/>
              </a:rPr>
              <a:t>Elder Parley P. Pratt (</a:t>
            </a:r>
            <a:r>
              <a:rPr lang="en-US" sz="1400" b="0" i="1" dirty="0">
                <a:solidFill>
                  <a:schemeClr val="bg1"/>
                </a:solidFill>
                <a:effectLst/>
                <a:latin typeface="Abadi" panose="020B0604020104020204" pitchFamily="34" charset="0"/>
              </a:rPr>
              <a:t>Key to the Science of Theology</a:t>
            </a:r>
            <a:r>
              <a:rPr lang="en-US" sz="1400" b="0" i="0" dirty="0">
                <a:solidFill>
                  <a:schemeClr val="bg1"/>
                </a:solidFill>
                <a:effectLst/>
                <a:latin typeface="Abadi" panose="020B0604020104020204" pitchFamily="34" charset="0"/>
              </a:rPr>
              <a:t>, p. 61.)</a:t>
            </a:r>
          </a:p>
          <a:p>
            <a:pPr fontAlgn="base"/>
            <a:r>
              <a:rPr lang="en-US" sz="1400" b="0" i="0" dirty="0">
                <a:solidFill>
                  <a:schemeClr val="bg1"/>
                </a:solidFill>
                <a:effectLst/>
                <a:latin typeface="Abadi" panose="020B0604020104020204" pitchFamily="34" charset="0"/>
              </a:rPr>
              <a:t>President Joseph Fielding Smith (</a:t>
            </a:r>
            <a:r>
              <a:rPr lang="en-US" sz="1400" b="0" i="1" dirty="0">
                <a:solidFill>
                  <a:schemeClr val="bg1"/>
                </a:solidFill>
                <a:effectLst/>
                <a:latin typeface="Abadi" panose="020B0604020104020204" pitchFamily="34" charset="0"/>
              </a:rPr>
              <a:t>Church History and Modern Revelation,</a:t>
            </a:r>
            <a:r>
              <a:rPr lang="en-US" sz="1400" b="0" i="0" dirty="0">
                <a:solidFill>
                  <a:schemeClr val="bg1"/>
                </a:solidFill>
                <a:effectLst/>
                <a:latin typeface="Abadi" panose="020B0604020104020204" pitchFamily="34" charset="0"/>
              </a:rPr>
              <a:t> 1:192.)</a:t>
            </a:r>
          </a:p>
          <a:p>
            <a:pPr fontAlgn="base"/>
            <a:r>
              <a:rPr lang="en-US" sz="1400" dirty="0">
                <a:solidFill>
                  <a:schemeClr val="bg1"/>
                </a:solidFill>
                <a:latin typeface="Abadi" panose="020B0604020104020204" pitchFamily="34" charset="0"/>
              </a:rPr>
              <a:t>	Elder Joseph Fielding Smith </a:t>
            </a:r>
            <a:r>
              <a:rPr lang="en-US" sz="1400" i="1" dirty="0">
                <a:solidFill>
                  <a:schemeClr val="bg1"/>
                </a:solidFill>
                <a:latin typeface="Abadi" panose="020B0604020104020204" pitchFamily="34" charset="0"/>
              </a:rPr>
              <a:t>Doctrines of Salvation 1:86-87</a:t>
            </a:r>
            <a:endParaRPr lang="en-US" sz="1400" dirty="0">
              <a:solidFill>
                <a:schemeClr val="bg1"/>
              </a:solidFill>
              <a:latin typeface="Abadi" panose="020B0604020104020204" pitchFamily="34" charset="0"/>
            </a:endParaRPr>
          </a:p>
          <a:p>
            <a:pPr fontAlgn="base"/>
            <a:r>
              <a:rPr lang="en-US" sz="1400" i="1" dirty="0">
                <a:solidFill>
                  <a:schemeClr val="bg1"/>
                </a:solidFill>
                <a:latin typeface="Abadi" panose="020B0604020104020204" pitchFamily="34" charset="0"/>
              </a:rPr>
              <a:t>Doctrine and Covenants Student Manual Religion 324-325 Section 101</a:t>
            </a:r>
          </a:p>
          <a:p>
            <a:pPr fontAlgn="base"/>
            <a:r>
              <a:rPr lang="en-US" sz="1400" dirty="0">
                <a:solidFill>
                  <a:schemeClr val="bg1"/>
                </a:solidFill>
              </a:rPr>
              <a:t>President James E. Faust (“Discipleship,”</a:t>
            </a:r>
            <a:r>
              <a:rPr lang="en-US" sz="1400" i="1" dirty="0">
                <a:solidFill>
                  <a:schemeClr val="bg1"/>
                </a:solidFill>
              </a:rPr>
              <a:t> Ensign</a:t>
            </a:r>
            <a:r>
              <a:rPr lang="en-US" sz="1400" dirty="0">
                <a:solidFill>
                  <a:schemeClr val="bg1"/>
                </a:solidFill>
              </a:rPr>
              <a:t> or </a:t>
            </a:r>
            <a:r>
              <a:rPr lang="en-US" sz="1400" i="1" dirty="0">
                <a:solidFill>
                  <a:schemeClr val="bg1"/>
                </a:solidFill>
              </a:rPr>
              <a:t>Liahona,</a:t>
            </a:r>
            <a:r>
              <a:rPr lang="en-US" sz="1400" dirty="0">
                <a:solidFill>
                  <a:schemeClr val="bg1"/>
                </a:solidFill>
              </a:rPr>
              <a:t> Nov. 2006, 21–22; based on Rey L. Pratt, “A Latter-day Martyr,” </a:t>
            </a:r>
            <a:r>
              <a:rPr lang="en-US" sz="1400" i="1" dirty="0">
                <a:solidFill>
                  <a:schemeClr val="bg1"/>
                </a:solidFill>
              </a:rPr>
              <a:t>Improvement Era,</a:t>
            </a:r>
            <a:r>
              <a:rPr lang="en-US" sz="1400" dirty="0">
                <a:solidFill>
                  <a:schemeClr val="bg1"/>
                </a:solidFill>
              </a:rPr>
              <a:t> June 1918, 720–26).</a:t>
            </a:r>
            <a:endParaRPr lang="en-US" sz="1400" i="1" dirty="0">
              <a:solidFill>
                <a:schemeClr val="bg1"/>
              </a:solidFill>
              <a:latin typeface="Abadi" panose="020B0604020104020204" pitchFamily="34" charset="0"/>
            </a:endParaRPr>
          </a:p>
          <a:p>
            <a:pPr fontAlgn="base"/>
            <a:r>
              <a:rPr lang="en-US" sz="1400" b="0" i="0" dirty="0">
                <a:solidFill>
                  <a:schemeClr val="bg1"/>
                </a:solidFill>
                <a:effectLst/>
                <a:latin typeface="Abadi" panose="020B0604020104020204" pitchFamily="34" charset="0"/>
              </a:rPr>
              <a:t>Elder Carlos E. </a:t>
            </a:r>
            <a:r>
              <a:rPr lang="en-US" sz="1400" b="0" i="0" dirty="0" err="1">
                <a:solidFill>
                  <a:schemeClr val="bg1"/>
                </a:solidFill>
                <a:effectLst/>
                <a:latin typeface="Abadi" panose="020B0604020104020204" pitchFamily="34" charset="0"/>
              </a:rPr>
              <a:t>Asay</a:t>
            </a:r>
            <a:r>
              <a:rPr lang="en-US" sz="1400" b="0" i="0" dirty="0">
                <a:solidFill>
                  <a:schemeClr val="bg1"/>
                </a:solidFill>
                <a:effectLst/>
                <a:latin typeface="Abadi" panose="020B0604020104020204" pitchFamily="34" charset="0"/>
              </a:rPr>
              <a:t> (“Salt of the Earth: Savor of Men and Saviors of Men,”</a:t>
            </a:r>
            <a:r>
              <a:rPr lang="en-US" sz="1400" b="0" i="1" dirty="0">
                <a:solidFill>
                  <a:schemeClr val="bg1"/>
                </a:solidFill>
                <a:effectLst/>
                <a:latin typeface="Abadi" panose="020B0604020104020204" pitchFamily="34" charset="0"/>
              </a:rPr>
              <a:t> Ensign,</a:t>
            </a:r>
            <a:r>
              <a:rPr lang="en-US" sz="1400" b="0" i="0" dirty="0">
                <a:solidFill>
                  <a:schemeClr val="bg1"/>
                </a:solidFill>
                <a:effectLst/>
                <a:latin typeface="Abadi" panose="020B0604020104020204" pitchFamily="34" charset="0"/>
              </a:rPr>
              <a:t> May 1980, 42).</a:t>
            </a:r>
            <a:endParaRPr lang="en-US" sz="1400" dirty="0">
              <a:solidFill>
                <a:schemeClr val="bg1"/>
              </a:solidFill>
            </a:endParaRPr>
          </a:p>
          <a:p>
            <a:pPr fontAlgn="base"/>
            <a:endParaRPr lang="en-US" sz="1400" i="1" dirty="0">
              <a:solidFill>
                <a:schemeClr val="bg1"/>
              </a:solidFill>
            </a:endParaRPr>
          </a:p>
          <a:p>
            <a:pPr fontAlgn="base"/>
            <a:endParaRPr lang="en-US" sz="1400" dirty="0">
              <a:solidFill>
                <a:schemeClr val="bg1"/>
              </a:solidFill>
            </a:endParaRPr>
          </a:p>
          <a:p>
            <a:endParaRPr lang="en-US" sz="1400" dirty="0">
              <a:solidFill>
                <a:schemeClr val="bg1"/>
              </a:solidFill>
            </a:endParaRPr>
          </a:p>
          <a:p>
            <a:endParaRPr lang="en-US" sz="1400" dirty="0">
              <a:solidFill>
                <a:schemeClr val="bg1"/>
              </a:solidFill>
            </a:endParaRPr>
          </a:p>
        </p:txBody>
      </p:sp>
      <p:sp>
        <p:nvSpPr>
          <p:cNvPr id="8" name="Footer Placeholder 14">
            <a:extLst>
              <a:ext uri="{FF2B5EF4-FFF2-40B4-BE49-F238E27FC236}">
                <a16:creationId xmlns:a16="http://schemas.microsoft.com/office/drawing/2014/main" id="{7EEB50AB-221E-44F8-B10A-B15152AA310B}"/>
              </a:ext>
            </a:extLst>
          </p:cNvPr>
          <p:cNvSpPr>
            <a:spLocks noGrp="1"/>
          </p:cNvSpPr>
          <p:nvPr/>
        </p:nvSpPr>
        <p:spPr>
          <a:xfrm>
            <a:off x="197667" y="6380333"/>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9" name="Group 8">
            <a:extLst>
              <a:ext uri="{FF2B5EF4-FFF2-40B4-BE49-F238E27FC236}">
                <a16:creationId xmlns:a16="http://schemas.microsoft.com/office/drawing/2014/main" id="{CDBA637F-466E-4604-80F2-C53426C94B47}"/>
              </a:ext>
            </a:extLst>
          </p:cNvPr>
          <p:cNvGrpSpPr/>
          <p:nvPr/>
        </p:nvGrpSpPr>
        <p:grpSpPr>
          <a:xfrm>
            <a:off x="2550694" y="487643"/>
            <a:ext cx="616201" cy="780521"/>
            <a:chOff x="7543800" y="3810000"/>
            <a:chExt cx="1143000" cy="1447800"/>
          </a:xfrm>
        </p:grpSpPr>
        <p:sp>
          <p:nvSpPr>
            <p:cNvPr id="10" name="Trapezoid 9">
              <a:extLst>
                <a:ext uri="{FF2B5EF4-FFF2-40B4-BE49-F238E27FC236}">
                  <a16:creationId xmlns:a16="http://schemas.microsoft.com/office/drawing/2014/main" id="{F37E95B3-8E59-426E-B8AC-6B3A4A9E663E}"/>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79">
              <a:extLst>
                <a:ext uri="{FF2B5EF4-FFF2-40B4-BE49-F238E27FC236}">
                  <a16:creationId xmlns:a16="http://schemas.microsoft.com/office/drawing/2014/main" id="{A6B53F67-54A9-4A76-AD9D-2BDD3DA0644C}"/>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80">
              <a:extLst>
                <a:ext uri="{FF2B5EF4-FFF2-40B4-BE49-F238E27FC236}">
                  <a16:creationId xmlns:a16="http://schemas.microsoft.com/office/drawing/2014/main" id="{F4027FE1-9638-450C-A0B9-5990DFC9B149}"/>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81">
              <a:extLst>
                <a:ext uri="{FF2B5EF4-FFF2-40B4-BE49-F238E27FC236}">
                  <a16:creationId xmlns:a16="http://schemas.microsoft.com/office/drawing/2014/main" id="{0BD72799-1FA1-46B9-86F7-89DBCCF7A1D7}"/>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BB93EDE-77C2-4034-A6AB-F8781539E873}"/>
                </a:ext>
              </a:extLst>
            </p:cNvPr>
            <p:cNvGrpSpPr/>
            <p:nvPr/>
          </p:nvGrpSpPr>
          <p:grpSpPr>
            <a:xfrm>
              <a:off x="7924800" y="3810000"/>
              <a:ext cx="645353" cy="610017"/>
              <a:chOff x="7924800" y="5867400"/>
              <a:chExt cx="645353" cy="610017"/>
            </a:xfrm>
          </p:grpSpPr>
          <p:grpSp>
            <p:nvGrpSpPr>
              <p:cNvPr id="22" name="Group 13">
                <a:extLst>
                  <a:ext uri="{FF2B5EF4-FFF2-40B4-BE49-F238E27FC236}">
                    <a16:creationId xmlns:a16="http://schemas.microsoft.com/office/drawing/2014/main" id="{4EC8598B-A568-44DA-9623-AD51F44293B8}"/>
                  </a:ext>
                </a:extLst>
              </p:cNvPr>
              <p:cNvGrpSpPr/>
              <p:nvPr/>
            </p:nvGrpSpPr>
            <p:grpSpPr>
              <a:xfrm>
                <a:off x="7924800" y="5867400"/>
                <a:ext cx="645353" cy="610017"/>
                <a:chOff x="3037563" y="3121795"/>
                <a:chExt cx="1250371" cy="1224010"/>
              </a:xfrm>
            </p:grpSpPr>
            <p:sp>
              <p:nvSpPr>
                <p:cNvPr id="24" name="Oval 23">
                  <a:extLst>
                    <a:ext uri="{FF2B5EF4-FFF2-40B4-BE49-F238E27FC236}">
                      <a16:creationId xmlns:a16="http://schemas.microsoft.com/office/drawing/2014/main" id="{D8CDD085-38EE-484B-8719-615EC2E546C4}"/>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C480B9B-7293-4860-8FF8-BD25252D3F89}"/>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0EAA835-D0D1-4DB6-A85A-2E4D304BF91D}"/>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072D396-88CA-4626-B5EE-CD39AD58099E}"/>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a:extLst>
                  <a:ext uri="{FF2B5EF4-FFF2-40B4-BE49-F238E27FC236}">
                    <a16:creationId xmlns:a16="http://schemas.microsoft.com/office/drawing/2014/main" id="{B687CB2C-9F49-4E44-96F2-90D2CAAB4507}"/>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BD3E06BE-AD05-4554-905C-E87E3C2E99CE}"/>
                </a:ext>
              </a:extLst>
            </p:cNvPr>
            <p:cNvGrpSpPr/>
            <p:nvPr/>
          </p:nvGrpSpPr>
          <p:grpSpPr>
            <a:xfrm>
              <a:off x="7543800" y="4038600"/>
              <a:ext cx="403070" cy="381000"/>
              <a:chOff x="7924800" y="5867400"/>
              <a:chExt cx="645353" cy="610017"/>
            </a:xfrm>
          </p:grpSpPr>
          <p:grpSp>
            <p:nvGrpSpPr>
              <p:cNvPr id="16" name="Group 13">
                <a:extLst>
                  <a:ext uri="{FF2B5EF4-FFF2-40B4-BE49-F238E27FC236}">
                    <a16:creationId xmlns:a16="http://schemas.microsoft.com/office/drawing/2014/main" id="{98445C61-2A1A-4783-8BC0-0C1374712A4E}"/>
                  </a:ext>
                </a:extLst>
              </p:cNvPr>
              <p:cNvGrpSpPr/>
              <p:nvPr/>
            </p:nvGrpSpPr>
            <p:grpSpPr>
              <a:xfrm>
                <a:off x="7924800" y="5867400"/>
                <a:ext cx="645353" cy="610017"/>
                <a:chOff x="3037563" y="3121795"/>
                <a:chExt cx="1250371" cy="1224010"/>
              </a:xfrm>
            </p:grpSpPr>
            <p:sp>
              <p:nvSpPr>
                <p:cNvPr id="18" name="Oval 17">
                  <a:extLst>
                    <a:ext uri="{FF2B5EF4-FFF2-40B4-BE49-F238E27FC236}">
                      <a16:creationId xmlns:a16="http://schemas.microsoft.com/office/drawing/2014/main" id="{88269789-13F5-47BF-9CD4-C47997B33DF8}"/>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CFE328E-F0BA-4A2F-AA92-2145D3CE5A2B}"/>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F2B2ACA-87A9-497B-9FA0-2FFEA7688053}"/>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4D22E8A-4B5A-43DD-9313-32FE761DF968}"/>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a:extLst>
                  <a:ext uri="{FF2B5EF4-FFF2-40B4-BE49-F238E27FC236}">
                    <a16:creationId xmlns:a16="http://schemas.microsoft.com/office/drawing/2014/main" id="{35DD064A-6701-48F7-B297-21DCC5F41C01}"/>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406171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D1C0F13-1422-44AF-A431-04EF37859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 y="0"/>
            <a:ext cx="12182535" cy="6858000"/>
          </a:xfrm>
          <a:prstGeom prst="rect">
            <a:avLst/>
          </a:prstGeom>
        </p:spPr>
      </p:pic>
      <p:sp>
        <p:nvSpPr>
          <p:cNvPr id="6" name="TextBox 5"/>
          <p:cNvSpPr txBox="1"/>
          <p:nvPr/>
        </p:nvSpPr>
        <p:spPr>
          <a:xfrm>
            <a:off x="543207" y="1457297"/>
            <a:ext cx="4879818" cy="923330"/>
          </a:xfrm>
          <a:prstGeom prst="rect">
            <a:avLst/>
          </a:prstGeom>
          <a:noFill/>
        </p:spPr>
        <p:txBody>
          <a:bodyPr wrap="square" rtlCol="0">
            <a:spAutoFit/>
          </a:bodyPr>
          <a:lstStyle/>
          <a:p>
            <a:r>
              <a:rPr lang="en-US" dirty="0">
                <a:solidFill>
                  <a:schemeClr val="bg1"/>
                </a:solidFill>
              </a:rPr>
              <a:t>Even though the Saints were driven out of Missouri the place of Zion remains the same, and in some future day the Saints of will posses it.</a:t>
            </a:r>
          </a:p>
        </p:txBody>
      </p:sp>
      <p:sp>
        <p:nvSpPr>
          <p:cNvPr id="7" name="TextBox 6"/>
          <p:cNvSpPr txBox="1"/>
          <p:nvPr/>
        </p:nvSpPr>
        <p:spPr>
          <a:xfrm>
            <a:off x="197667" y="79621"/>
            <a:ext cx="11796666" cy="923330"/>
          </a:xfrm>
          <a:prstGeom prst="rect">
            <a:avLst/>
          </a:prstGeom>
          <a:noFill/>
        </p:spPr>
        <p:txBody>
          <a:bodyPr wrap="square" rtlCol="0">
            <a:spAutoFit/>
          </a:bodyPr>
          <a:lstStyle/>
          <a:p>
            <a:pPr algn="ctr"/>
            <a:r>
              <a:rPr lang="en-US" sz="5400" dirty="0">
                <a:solidFill>
                  <a:schemeClr val="bg1"/>
                </a:solidFill>
                <a:latin typeface="Britannic Bold" panose="020B0903060703020204" pitchFamily="34" charset="0"/>
              </a:rPr>
              <a:t>Lands of Inheritance Are Everlasting</a:t>
            </a:r>
          </a:p>
        </p:txBody>
      </p:sp>
      <p:sp>
        <p:nvSpPr>
          <p:cNvPr id="8" name="TextBox 7"/>
          <p:cNvSpPr txBox="1"/>
          <p:nvPr/>
        </p:nvSpPr>
        <p:spPr>
          <a:xfrm>
            <a:off x="197667" y="6290338"/>
            <a:ext cx="4879818" cy="369332"/>
          </a:xfrm>
          <a:prstGeom prst="rect">
            <a:avLst/>
          </a:prstGeom>
          <a:noFill/>
        </p:spPr>
        <p:txBody>
          <a:bodyPr wrap="square" rtlCol="0">
            <a:spAutoFit/>
          </a:bodyPr>
          <a:lstStyle/>
          <a:p>
            <a:r>
              <a:rPr lang="en-US" dirty="0">
                <a:solidFill>
                  <a:schemeClr val="bg1"/>
                </a:solidFill>
              </a:rPr>
              <a:t>D&amp;C 101:17-18</a:t>
            </a:r>
          </a:p>
        </p:txBody>
      </p:sp>
      <p:sp>
        <p:nvSpPr>
          <p:cNvPr id="9" name="TextBox 8"/>
          <p:cNvSpPr txBox="1"/>
          <p:nvPr/>
        </p:nvSpPr>
        <p:spPr>
          <a:xfrm>
            <a:off x="4134415" y="3429000"/>
            <a:ext cx="4879818" cy="2862322"/>
          </a:xfrm>
          <a:prstGeom prst="rect">
            <a:avLst/>
          </a:prstGeom>
          <a:noFill/>
        </p:spPr>
        <p:txBody>
          <a:bodyPr wrap="square" rtlCol="0">
            <a:spAutoFit/>
          </a:bodyPr>
          <a:lstStyle/>
          <a:p>
            <a:r>
              <a:rPr lang="en-US" dirty="0">
                <a:solidFill>
                  <a:schemeClr val="bg1"/>
                </a:solidFill>
              </a:rPr>
              <a:t>“…but still there is a center place, a place where the chief temple shall stand, a place to which the Lord shall come, a place whence the law shall go forth to govern all the earth in that day…</a:t>
            </a:r>
          </a:p>
          <a:p>
            <a:endParaRPr lang="en-US" dirty="0">
              <a:solidFill>
                <a:schemeClr val="bg1"/>
              </a:solidFill>
            </a:endParaRPr>
          </a:p>
          <a:p>
            <a:r>
              <a:rPr lang="en-US" dirty="0">
                <a:solidFill>
                  <a:schemeClr val="bg1"/>
                </a:solidFill>
              </a:rPr>
              <a:t>And center place is what men now call Independence in Jackson County, Missouri, but which in a day to come will be the Zion of our God and the city of Holiness of His people.</a:t>
            </a:r>
          </a:p>
          <a:p>
            <a:r>
              <a:rPr lang="en-US" sz="1200" dirty="0">
                <a:solidFill>
                  <a:schemeClr val="bg1"/>
                </a:solidFill>
              </a:rPr>
              <a:t>Elder Bruce R. McConkie</a:t>
            </a:r>
          </a:p>
        </p:txBody>
      </p:sp>
      <p:pic>
        <p:nvPicPr>
          <p:cNvPr id="10" name="Picture 9">
            <a:extLst>
              <a:ext uri="{FF2B5EF4-FFF2-40B4-BE49-F238E27FC236}">
                <a16:creationId xmlns:a16="http://schemas.microsoft.com/office/drawing/2014/main" id="{43040365-B6DA-4B84-A05E-1C471B3ACD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542" y="2742640"/>
            <a:ext cx="3191320" cy="2991267"/>
          </a:xfrm>
          <a:prstGeom prst="rect">
            <a:avLst/>
          </a:prstGeom>
        </p:spPr>
      </p:pic>
      <p:pic>
        <p:nvPicPr>
          <p:cNvPr id="13" name="Picture 12">
            <a:extLst>
              <a:ext uri="{FF2B5EF4-FFF2-40B4-BE49-F238E27FC236}">
                <a16:creationId xmlns:a16="http://schemas.microsoft.com/office/drawing/2014/main" id="{170915BA-9FD5-47D3-B2C5-ABAFEE679B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6758" y="1263935"/>
            <a:ext cx="2552700" cy="2428875"/>
          </a:xfrm>
          <a:prstGeom prst="rect">
            <a:avLst/>
          </a:prstGeom>
        </p:spPr>
      </p:pic>
      <p:pic>
        <p:nvPicPr>
          <p:cNvPr id="15" name="Picture 14">
            <a:extLst>
              <a:ext uri="{FF2B5EF4-FFF2-40B4-BE49-F238E27FC236}">
                <a16:creationId xmlns:a16="http://schemas.microsoft.com/office/drawing/2014/main" id="{B6BF2DE4-CD0B-469B-B036-DEC5F1FFDF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9893" y="4860161"/>
            <a:ext cx="1048900" cy="1464090"/>
          </a:xfrm>
          <a:prstGeom prst="rect">
            <a:avLst/>
          </a:prstGeom>
        </p:spPr>
      </p:pic>
    </p:spTree>
    <p:extLst>
      <p:ext uri="{BB962C8B-B14F-4D97-AF65-F5344CB8AC3E}">
        <p14:creationId xmlns:p14="http://schemas.microsoft.com/office/powerpoint/2010/main" val="277217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99E14E-021D-4C54-8B26-7CF67A893E3C}"/>
              </a:ext>
            </a:extLst>
          </p:cNvPr>
          <p:cNvSpPr/>
          <p:nvPr/>
        </p:nvSpPr>
        <p:spPr>
          <a:xfrm>
            <a:off x="198922" y="171695"/>
            <a:ext cx="5897078" cy="2492990"/>
          </a:xfrm>
          <a:prstGeom prst="rect">
            <a:avLst/>
          </a:prstGeom>
          <a:ln>
            <a:solidFill>
              <a:schemeClr val="tx1"/>
            </a:solidFill>
          </a:ln>
        </p:spPr>
        <p:txBody>
          <a:bodyPr wrap="square">
            <a:spAutoFit/>
          </a:bodyPr>
          <a:lstStyle/>
          <a:p>
            <a:r>
              <a:rPr lang="en-US" sz="1200" b="1" i="1">
                <a:solidFill>
                  <a:srgbClr val="333333"/>
                </a:solidFill>
                <a:latin typeface="Open Sans"/>
              </a:rPr>
              <a:t>D&amp;C 101:17-21  Zion:</a:t>
            </a:r>
          </a:p>
          <a:p>
            <a:r>
              <a:rPr lang="en-US" sz="1200" i="1">
                <a:solidFill>
                  <a:srgbClr val="333333"/>
                </a:solidFill>
                <a:latin typeface="Open Sans"/>
              </a:rPr>
              <a:t>“There is no occasion for uncertainty or anxiety about the building up of Zion—meaning the New Jerusalem—in the last days. The Lord once offered his people the chance to build that Zion from which the law shall go forth to all the world. They failed. Why? Because they were unprepared and unworthy, as is yet the case with those of us who now comprise the kingdom. When we as a people are prepared and worthy, the Lord will again command us and the work will go forward—on schedule, before the Second Coming, and at the direction of the President of the Church. Until then, none of us need take any personal steps toward gathering to Missouri or preparing for a landed-inheritance there. Let us, rather, learn the great concepts involved and make ourselves worthy for any work the Lord may lay upon us in our day and time. Some things must yet precede the building up of Jackson County” Bruce R. McConkie (</a:t>
            </a:r>
            <a:r>
              <a:rPr lang="en-US" sz="1200" i="1">
                <a:solidFill>
                  <a:srgbClr val="333333"/>
                </a:solidFill>
                <a:latin typeface="Georgia" panose="02040502050405020303" pitchFamily="18" charset="0"/>
              </a:rPr>
              <a:t>A New Witness for the Articles of Faith</a:t>
            </a:r>
            <a:r>
              <a:rPr lang="en-US" sz="1200" i="1">
                <a:solidFill>
                  <a:srgbClr val="333333"/>
                </a:solidFill>
                <a:latin typeface="Open Sans"/>
              </a:rPr>
              <a:t> [1985], 586).</a:t>
            </a:r>
            <a:endParaRPr lang="en-US" sz="1200" dirty="0"/>
          </a:p>
        </p:txBody>
      </p:sp>
      <p:sp>
        <p:nvSpPr>
          <p:cNvPr id="3" name="Rectangle 2">
            <a:extLst>
              <a:ext uri="{FF2B5EF4-FFF2-40B4-BE49-F238E27FC236}">
                <a16:creationId xmlns:a16="http://schemas.microsoft.com/office/drawing/2014/main" id="{E7486409-D7C0-49B2-A2AD-2385DDE6F5C8}"/>
              </a:ext>
            </a:extLst>
          </p:cNvPr>
          <p:cNvSpPr/>
          <p:nvPr/>
        </p:nvSpPr>
        <p:spPr>
          <a:xfrm>
            <a:off x="6096000" y="171695"/>
            <a:ext cx="5897078" cy="5262979"/>
          </a:xfrm>
          <a:prstGeom prst="rect">
            <a:avLst/>
          </a:prstGeom>
          <a:ln>
            <a:solidFill>
              <a:schemeClr val="tx1"/>
            </a:solidFill>
          </a:ln>
        </p:spPr>
        <p:txBody>
          <a:bodyPr wrap="square">
            <a:spAutoFit/>
          </a:bodyPr>
          <a:lstStyle/>
          <a:p>
            <a:r>
              <a:rPr lang="en-US" sz="1200" b="1" dirty="0">
                <a:latin typeface="Open Sans"/>
              </a:rPr>
              <a:t>Three World Wide Signs Associated With the Coming of the Savior</a:t>
            </a:r>
          </a:p>
          <a:p>
            <a:pPr marL="228600" indent="-228600">
              <a:buAutoNum type="arabicPeriod"/>
            </a:pPr>
            <a:r>
              <a:rPr lang="en-US" sz="1200" dirty="0">
                <a:latin typeface="Open Sans"/>
              </a:rPr>
              <a:t>“All flesh shall see [Him] together” (D&amp;C 101:23). Elder Orson Pratt of the Quorum of the Twelve Apostles said: “The second advent of the Son of God is to be something altogether of a different nature from anything that has hitherto transpired on the face of the earth, accompanied with great power and glory, something that will not be done in a small portion of the earth … and seen only by a few; but it will be an event that will be seen by all, all flesh shall see the glory of the Lord; when he reveals himself the second time every eye, not only those living at that time in the flesh, in mortality on the earth, but also the very dead themselves … will also see him at that time” (in </a:t>
            </a:r>
            <a:r>
              <a:rPr lang="en-US" sz="1200" i="1" dirty="0">
                <a:latin typeface="Open Sans"/>
              </a:rPr>
              <a:t>Deseret News: Semi-Weekly,</a:t>
            </a:r>
            <a:r>
              <a:rPr lang="en-US" sz="1200" dirty="0">
                <a:latin typeface="Open Sans"/>
              </a:rPr>
              <a:t> Apr. 25, 1876, 1).</a:t>
            </a:r>
          </a:p>
          <a:p>
            <a:pPr marL="228600" indent="-228600">
              <a:buAutoNum type="arabicPeriod"/>
            </a:pPr>
            <a:endParaRPr lang="en-US" sz="1200" dirty="0">
              <a:latin typeface="Open Sans"/>
            </a:endParaRPr>
          </a:p>
          <a:p>
            <a:pPr marL="228600" indent="-228600">
              <a:buAutoNum type="arabicPeriod"/>
            </a:pPr>
            <a:r>
              <a:rPr lang="en-US" sz="1200" dirty="0">
                <a:latin typeface="Open Sans"/>
              </a:rPr>
              <a:t> “Every corruptible thing … shall be consumed” (D&amp;C 101:24). Elder Bruce R. McConkie of the Quorum of the Twelve Apostles explained: “Incident to the commencement of the millennial era, the earth (the Lord’s vineyard) will be burned. Every corruptible thing will be consumed (D. &amp; C. 101:24); all the proud and they that do wickedly shall be burned as stubble (Mal. 4:1; D. &amp; C. 29:9; 64:23–25; 133:63–64); the sinners will be destroyed (Isa. 13:9–14); and there will be an entire separation of the righteous and the wicked. (D. &amp; C. 63:54.) Those only shall be able to abide that day who are worthy to live on a paradisiacal or terrestrial sphere” (</a:t>
            </a:r>
            <a:r>
              <a:rPr lang="en-US" sz="1200" i="1" dirty="0">
                <a:latin typeface="Open Sans"/>
              </a:rPr>
              <a:t>Mormon Doctrine,</a:t>
            </a:r>
            <a:r>
              <a:rPr lang="en-US" sz="1200" dirty="0">
                <a:latin typeface="Open Sans"/>
              </a:rPr>
              <a:t> 2nd ed. [1966], 494).</a:t>
            </a:r>
          </a:p>
          <a:p>
            <a:pPr marL="228600" indent="-228600">
              <a:buAutoNum type="arabicPeriod"/>
            </a:pPr>
            <a:endParaRPr lang="en-US" sz="1200" dirty="0">
              <a:latin typeface="Open Sans"/>
            </a:endParaRPr>
          </a:p>
          <a:p>
            <a:pPr marL="228600" indent="-228600">
              <a:buAutoNum type="arabicPeriod"/>
            </a:pPr>
            <a:r>
              <a:rPr lang="en-US" sz="1200" dirty="0"/>
              <a:t> “All things shall become new” (D&amp;C 101:25). Of this newness Elder Parley P. Pratt of the Quorum of the Twelve Apostles wrote: “A </a:t>
            </a:r>
            <a:r>
              <a:rPr lang="en-US" sz="1200" i="1" dirty="0"/>
              <a:t>new heaven and a new earth</a:t>
            </a:r>
            <a:r>
              <a:rPr lang="en-US" sz="1200" dirty="0"/>
              <a:t> are promised by the sacred writers. Or, in other words, the planetary systems are to be changed, purified, refined, exalted and glorified, in the similitude of the resurrection, by which means all physical evil or imperfection will be done away” (</a:t>
            </a:r>
            <a:r>
              <a:rPr lang="en-US" sz="1200" i="1" dirty="0"/>
              <a:t>Key to the Science of Theology,</a:t>
            </a:r>
            <a:r>
              <a:rPr lang="en-US" sz="1200" dirty="0"/>
              <a:t> 10th ed. [1965], 61.)</a:t>
            </a:r>
          </a:p>
        </p:txBody>
      </p:sp>
    </p:spTree>
    <p:extLst>
      <p:ext uri="{BB962C8B-B14F-4D97-AF65-F5344CB8AC3E}">
        <p14:creationId xmlns:p14="http://schemas.microsoft.com/office/powerpoint/2010/main" val="821254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194509556"/>
              </p:ext>
            </p:extLst>
          </p:nvPr>
        </p:nvGraphicFramePr>
        <p:xfrm>
          <a:off x="219145" y="205055"/>
          <a:ext cx="6797290" cy="4351336"/>
        </p:xfrm>
        <a:graphic>
          <a:graphicData uri="http://schemas.openxmlformats.org/drawingml/2006/table">
            <a:tbl>
              <a:tblPr>
                <a:tableStyleId>{5940675A-B579-460E-94D1-54222C63F5DA}</a:tableStyleId>
              </a:tblPr>
              <a:tblGrid>
                <a:gridCol w="4758104">
                  <a:extLst>
                    <a:ext uri="{9D8B030D-6E8A-4147-A177-3AD203B41FA5}">
                      <a16:colId xmlns:a16="http://schemas.microsoft.com/office/drawing/2014/main" val="20000"/>
                    </a:ext>
                  </a:extLst>
                </a:gridCol>
                <a:gridCol w="2039186">
                  <a:extLst>
                    <a:ext uri="{9D8B030D-6E8A-4147-A177-3AD203B41FA5}">
                      <a16:colId xmlns:a16="http://schemas.microsoft.com/office/drawing/2014/main" val="20001"/>
                    </a:ext>
                  </a:extLst>
                </a:gridCol>
              </a:tblGrid>
              <a:tr h="307670">
                <a:tc>
                  <a:txBody>
                    <a:bodyPr/>
                    <a:lstStyle/>
                    <a:p>
                      <a:pPr algn="ctr"/>
                      <a:r>
                        <a:rPr lang="en-US" sz="900" dirty="0"/>
                        <a:t>TEMPLE NUMBERS AND NAMES</a:t>
                      </a:r>
                    </a:p>
                  </a:txBody>
                  <a:tcPr marL="9989" marR="9989" marT="9989" marB="9989" anchor="ctr"/>
                </a:tc>
                <a:tc>
                  <a:txBody>
                    <a:bodyPr/>
                    <a:lstStyle/>
                    <a:p>
                      <a:pPr algn="ctr"/>
                      <a:r>
                        <a:rPr lang="en-US" sz="900"/>
                        <a:t>PULPITS</a:t>
                      </a:r>
                    </a:p>
                  </a:txBody>
                  <a:tcPr marL="9989" marR="9989" marT="9989" marB="9989" anchor="ctr"/>
                </a:tc>
                <a:extLst>
                  <a:ext uri="{0D108BD9-81ED-4DB2-BD59-A6C34878D82A}">
                    <a16:rowId xmlns:a16="http://schemas.microsoft.com/office/drawing/2014/main" val="10000"/>
                  </a:ext>
                </a:extLst>
              </a:tr>
              <a:tr h="595362">
                <a:tc>
                  <a:txBody>
                    <a:bodyPr/>
                    <a:lstStyle/>
                    <a:p>
                      <a:pPr algn="l"/>
                      <a:r>
                        <a:rPr lang="en-US" sz="900" dirty="0"/>
                        <a:t>10-12 House of the Lord, for the Presidency of the High and most Holy Priesthood, after the order of Melchizedek.</a:t>
                      </a:r>
                    </a:p>
                  </a:txBody>
                  <a:tcPr marL="9989" marR="9989" marT="9989" marB="9989" anchor="ctr"/>
                </a:tc>
                <a:tc>
                  <a:txBody>
                    <a:bodyPr/>
                    <a:lstStyle/>
                    <a:p>
                      <a:pPr algn="l"/>
                      <a:r>
                        <a:rPr lang="en-US" sz="900"/>
                        <a:t>West:</a:t>
                      </a:r>
                      <a:br>
                        <a:rPr lang="en-US" sz="900"/>
                      </a:br>
                      <a:r>
                        <a:rPr lang="en-US" sz="900"/>
                        <a:t>Melchizedek Presidency</a:t>
                      </a:r>
                    </a:p>
                  </a:txBody>
                  <a:tcPr marL="9989" marR="9989" marT="9989" marB="9989" anchor="ctr"/>
                </a:tc>
                <a:extLst>
                  <a:ext uri="{0D108BD9-81ED-4DB2-BD59-A6C34878D82A}">
                    <a16:rowId xmlns:a16="http://schemas.microsoft.com/office/drawing/2014/main" val="10001"/>
                  </a:ext>
                </a:extLst>
              </a:tr>
              <a:tr h="307670">
                <a:tc>
                  <a:txBody>
                    <a:bodyPr/>
                    <a:lstStyle/>
                    <a:p>
                      <a:pPr algn="l"/>
                      <a:r>
                        <a:rPr lang="en-US" sz="900" dirty="0"/>
                        <a:t>7-9 Sacred Apostolic Repository, for the use of the Bishop.</a:t>
                      </a:r>
                    </a:p>
                  </a:txBody>
                  <a:tcPr marL="9989" marR="9989" marT="9989" marB="9989" anchor="ctr"/>
                </a:tc>
                <a:tc>
                  <a:txBody>
                    <a:bodyPr/>
                    <a:lstStyle/>
                    <a:p>
                      <a:pPr algn="l"/>
                      <a:r>
                        <a:rPr lang="en-US" sz="900"/>
                        <a:t>Bishopric</a:t>
                      </a:r>
                    </a:p>
                  </a:txBody>
                  <a:tcPr marL="9989" marR="9989" marT="9989" marB="9989" anchor="ctr"/>
                </a:tc>
                <a:extLst>
                  <a:ext uri="{0D108BD9-81ED-4DB2-BD59-A6C34878D82A}">
                    <a16:rowId xmlns:a16="http://schemas.microsoft.com/office/drawing/2014/main" val="10002"/>
                  </a:ext>
                </a:extLst>
              </a:tr>
              <a:tr h="451516">
                <a:tc>
                  <a:txBody>
                    <a:bodyPr/>
                    <a:lstStyle/>
                    <a:p>
                      <a:pPr algn="l"/>
                      <a:r>
                        <a:rPr lang="en-US" sz="900" dirty="0"/>
                        <a:t>4-6 Holy Evangelical House, for the High Priesthood of the High Priests Holy Order of God.</a:t>
                      </a:r>
                    </a:p>
                  </a:txBody>
                  <a:tcPr marL="9989" marR="9989" marT="9989" marB="9989" anchor="ctr"/>
                </a:tc>
                <a:tc>
                  <a:txBody>
                    <a:bodyPr/>
                    <a:lstStyle/>
                    <a:p>
                      <a:pPr algn="l"/>
                      <a:r>
                        <a:rPr lang="en-US" sz="900"/>
                        <a:t>High Priests</a:t>
                      </a:r>
                    </a:p>
                  </a:txBody>
                  <a:tcPr marL="9989" marR="9989" marT="9989" marB="9989" anchor="ctr"/>
                </a:tc>
                <a:extLst>
                  <a:ext uri="{0D108BD9-81ED-4DB2-BD59-A6C34878D82A}">
                    <a16:rowId xmlns:a16="http://schemas.microsoft.com/office/drawing/2014/main" val="10003"/>
                  </a:ext>
                </a:extLst>
              </a:tr>
              <a:tr h="451516">
                <a:tc>
                  <a:txBody>
                    <a:bodyPr/>
                    <a:lstStyle/>
                    <a:p>
                      <a:pPr algn="l"/>
                      <a:r>
                        <a:rPr lang="en-US" sz="900" dirty="0"/>
                        <a:t>1-3 House of the Lord, for the Elders of Zion, and Ensign Elders of the Nations.</a:t>
                      </a:r>
                    </a:p>
                  </a:txBody>
                  <a:tcPr marL="9989" marR="9989" marT="9989" marB="9989" anchor="ctr"/>
                </a:tc>
                <a:tc>
                  <a:txBody>
                    <a:bodyPr/>
                    <a:lstStyle/>
                    <a:p>
                      <a:pPr algn="l"/>
                      <a:r>
                        <a:rPr lang="en-US" sz="900"/>
                        <a:t>Elders</a:t>
                      </a:r>
                      <a:br>
                        <a:rPr lang="en-US" sz="900"/>
                      </a:br>
                      <a:r>
                        <a:rPr lang="en-US" sz="900"/>
                        <a:t>East: Aaronic</a:t>
                      </a:r>
                    </a:p>
                  </a:txBody>
                  <a:tcPr marL="9989" marR="9989" marT="9989" marB="9989" anchor="ctr"/>
                </a:tc>
                <a:extLst>
                  <a:ext uri="{0D108BD9-81ED-4DB2-BD59-A6C34878D82A}">
                    <a16:rowId xmlns:a16="http://schemas.microsoft.com/office/drawing/2014/main" val="10004"/>
                  </a:ext>
                </a:extLst>
              </a:tr>
              <a:tr h="595362">
                <a:tc>
                  <a:txBody>
                    <a:bodyPr/>
                    <a:lstStyle/>
                    <a:p>
                      <a:pPr algn="l"/>
                      <a:r>
                        <a:rPr lang="en-US" sz="900" dirty="0"/>
                        <a:t>22-24 House of the Lord for the Presidency of the High Presidency Priesthood, after the Order of Aaron.</a:t>
                      </a:r>
                    </a:p>
                  </a:txBody>
                  <a:tcPr marL="9989" marR="9989" marT="9989" marB="9989" anchor="ctr"/>
                </a:tc>
                <a:tc>
                  <a:txBody>
                    <a:bodyPr/>
                    <a:lstStyle/>
                    <a:p>
                      <a:pPr algn="l"/>
                      <a:r>
                        <a:rPr lang="en-US" sz="900"/>
                        <a:t>Presidency</a:t>
                      </a:r>
                    </a:p>
                  </a:txBody>
                  <a:tcPr marL="9989" marR="9989" marT="9989" marB="9989" anchor="ctr"/>
                </a:tc>
                <a:extLst>
                  <a:ext uri="{0D108BD9-81ED-4DB2-BD59-A6C34878D82A}">
                    <a16:rowId xmlns:a16="http://schemas.microsoft.com/office/drawing/2014/main" val="10005"/>
                  </a:ext>
                </a:extLst>
              </a:tr>
              <a:tr h="739208">
                <a:tc>
                  <a:txBody>
                    <a:bodyPr/>
                    <a:lstStyle/>
                    <a:p>
                      <a:pPr algn="l"/>
                      <a:r>
                        <a:rPr lang="en-US" sz="900" dirty="0"/>
                        <a:t>19-21 House of the Lord, Law of the Kingdom of Heaven, Messenger to the People; for the Highest Priesthood after the Order of Aaron.</a:t>
                      </a:r>
                    </a:p>
                  </a:txBody>
                  <a:tcPr marL="9989" marR="9989" marT="9989" marB="9989" anchor="ctr"/>
                </a:tc>
                <a:tc>
                  <a:txBody>
                    <a:bodyPr/>
                    <a:lstStyle/>
                    <a:p>
                      <a:pPr algn="l"/>
                      <a:r>
                        <a:rPr lang="en-US" sz="900" dirty="0"/>
                        <a:t>Priests</a:t>
                      </a:r>
                    </a:p>
                  </a:txBody>
                  <a:tcPr marL="9989" marR="9989" marT="9989" marB="9989" anchor="ctr"/>
                </a:tc>
                <a:extLst>
                  <a:ext uri="{0D108BD9-81ED-4DB2-BD59-A6C34878D82A}">
                    <a16:rowId xmlns:a16="http://schemas.microsoft.com/office/drawing/2014/main" val="10006"/>
                  </a:ext>
                </a:extLst>
              </a:tr>
              <a:tr h="451516">
                <a:tc>
                  <a:txBody>
                    <a:bodyPr/>
                    <a:lstStyle/>
                    <a:p>
                      <a:pPr algn="l"/>
                      <a:r>
                        <a:rPr lang="en-US" sz="900"/>
                        <a:t>16-18 House of the Lord for the Teachers in Zion, Messenger to the Church.</a:t>
                      </a:r>
                    </a:p>
                  </a:txBody>
                  <a:tcPr marL="9989" marR="9989" marT="9989" marB="9989" anchor="ctr"/>
                </a:tc>
                <a:tc>
                  <a:txBody>
                    <a:bodyPr/>
                    <a:lstStyle/>
                    <a:p>
                      <a:pPr algn="l"/>
                      <a:r>
                        <a:rPr lang="en-US" sz="900" dirty="0"/>
                        <a:t>Teachers</a:t>
                      </a:r>
                    </a:p>
                  </a:txBody>
                  <a:tcPr marL="9989" marR="9989" marT="9989" marB="9989" anchor="ctr"/>
                </a:tc>
                <a:extLst>
                  <a:ext uri="{0D108BD9-81ED-4DB2-BD59-A6C34878D82A}">
                    <a16:rowId xmlns:a16="http://schemas.microsoft.com/office/drawing/2014/main" val="10007"/>
                  </a:ext>
                </a:extLst>
              </a:tr>
              <a:tr h="451516">
                <a:tc>
                  <a:txBody>
                    <a:bodyPr/>
                    <a:lstStyle/>
                    <a:p>
                      <a:pPr algn="l"/>
                      <a:r>
                        <a:rPr lang="en-US" sz="900"/>
                        <a:t>13-15 House of the Lord for the Deacons in Zion, Helps in Government.</a:t>
                      </a:r>
                    </a:p>
                  </a:txBody>
                  <a:tcPr marL="9989" marR="9989" marT="9989" marB="9989" anchor="ctr"/>
                </a:tc>
                <a:tc>
                  <a:txBody>
                    <a:bodyPr/>
                    <a:lstStyle/>
                    <a:p>
                      <a:pPr algn="l"/>
                      <a:r>
                        <a:rPr lang="en-US" sz="900" dirty="0"/>
                        <a:t>Deacons</a:t>
                      </a:r>
                    </a:p>
                  </a:txBody>
                  <a:tcPr marL="9989" marR="9989" marT="9989" marB="9989" anchor="ctr"/>
                </a:tc>
                <a:extLst>
                  <a:ext uri="{0D108BD9-81ED-4DB2-BD59-A6C34878D82A}">
                    <a16:rowId xmlns:a16="http://schemas.microsoft.com/office/drawing/2014/main" val="10008"/>
                  </a:ext>
                </a:extLst>
              </a:tr>
            </a:tbl>
          </a:graphicData>
        </a:graphic>
      </p:graphicFrame>
      <p:pic>
        <p:nvPicPr>
          <p:cNvPr id="8" name="Picture 2" descr="http://urbanplanning.library.cornell.edu/DOCS/zioncit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4271" y="343402"/>
            <a:ext cx="4010182" cy="408889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673220" y="4062969"/>
            <a:ext cx="1928388" cy="369332"/>
          </a:xfrm>
          <a:prstGeom prst="rect">
            <a:avLst/>
          </a:prstGeom>
          <a:noFill/>
        </p:spPr>
        <p:txBody>
          <a:bodyPr wrap="square" rtlCol="0">
            <a:spAutoFit/>
          </a:bodyPr>
          <a:lstStyle/>
          <a:p>
            <a:r>
              <a:rPr lang="en-US" dirty="0"/>
              <a:t>Plat of City of Zion</a:t>
            </a:r>
          </a:p>
        </p:txBody>
      </p:sp>
      <p:sp>
        <p:nvSpPr>
          <p:cNvPr id="10" name="Rectangle 9"/>
          <p:cNvSpPr/>
          <p:nvPr/>
        </p:nvSpPr>
        <p:spPr>
          <a:xfrm>
            <a:off x="223318" y="4740079"/>
            <a:ext cx="8449901" cy="1754326"/>
          </a:xfrm>
          <a:prstGeom prst="rect">
            <a:avLst/>
          </a:prstGeom>
        </p:spPr>
        <p:txBody>
          <a:bodyPr wrap="square">
            <a:spAutoFit/>
          </a:bodyPr>
          <a:lstStyle/>
          <a:p>
            <a:r>
              <a:rPr lang="en-US" dirty="0">
                <a:solidFill>
                  <a:srgbClr val="333333"/>
                </a:solidFill>
                <a:latin typeface="Abadi" panose="020B0604020104020204" pitchFamily="34" charset="0"/>
              </a:rPr>
              <a:t>T</a:t>
            </a:r>
            <a:r>
              <a:rPr lang="en-US" b="0" i="0" dirty="0">
                <a:solidFill>
                  <a:srgbClr val="333333"/>
                </a:solidFill>
                <a:effectLst/>
                <a:latin typeface="Abadi" panose="020B0604020104020204" pitchFamily="34" charset="0"/>
              </a:rPr>
              <a:t>his plan for the city of Zion came at a time when the organization of priesthood quorums was still being unfolded. Significantly, the names to be given to the 24 temples emphasize the roles of various priesthood officers in these sacred structures. These officers corresponded precisely to those who were to occupy the tiered pulpits at the two ends of the temple's main rooms. </a:t>
            </a:r>
            <a:r>
              <a:rPr lang="en-US" i="1" dirty="0"/>
              <a:t>Richard O. Cowan</a:t>
            </a:r>
            <a:br>
              <a:rPr lang="en-US" dirty="0"/>
            </a:br>
            <a:r>
              <a:rPr lang="en-US" dirty="0"/>
              <a:t>Regional Studies in Latter-day Saint History: Missouri, 1994 p. 138-152</a:t>
            </a:r>
            <a:r>
              <a:rPr lang="en-US" b="0" i="0" dirty="0">
                <a:solidFill>
                  <a:srgbClr val="333333"/>
                </a:solidFill>
                <a:effectLst/>
                <a:latin typeface="Abadi" panose="020B0604020104020204" pitchFamily="34" charset="0"/>
              </a:rPr>
              <a:t> </a:t>
            </a:r>
            <a:endParaRPr lang="en-US" dirty="0"/>
          </a:p>
        </p:txBody>
      </p:sp>
    </p:spTree>
    <p:extLst>
      <p:ext uri="{BB962C8B-B14F-4D97-AF65-F5344CB8AC3E}">
        <p14:creationId xmlns:p14="http://schemas.microsoft.com/office/powerpoint/2010/main" val="2798725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119" t="19862" r="23214" b="4793"/>
          <a:stretch/>
        </p:blipFill>
        <p:spPr>
          <a:xfrm>
            <a:off x="5527670" y="3138054"/>
            <a:ext cx="5725686" cy="3792683"/>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7041" t="16185" r="12722" b="15064"/>
          <a:stretch/>
        </p:blipFill>
        <p:spPr>
          <a:xfrm>
            <a:off x="84993" y="405245"/>
            <a:ext cx="5369939" cy="6328063"/>
          </a:xfrm>
          <a:prstGeom prst="rect">
            <a:avLst/>
          </a:prstGeom>
        </p:spPr>
      </p:pic>
      <p:sp>
        <p:nvSpPr>
          <p:cNvPr id="4" name="TextBox 3"/>
          <p:cNvSpPr txBox="1"/>
          <p:nvPr/>
        </p:nvSpPr>
        <p:spPr>
          <a:xfrm>
            <a:off x="6504708" y="322118"/>
            <a:ext cx="5403273" cy="646331"/>
          </a:xfrm>
          <a:prstGeom prst="rect">
            <a:avLst/>
          </a:prstGeom>
          <a:noFill/>
        </p:spPr>
        <p:txBody>
          <a:bodyPr wrap="square" rtlCol="0">
            <a:spAutoFit/>
          </a:bodyPr>
          <a:lstStyle/>
          <a:p>
            <a:r>
              <a:rPr lang="en-US" sz="3600" dirty="0"/>
              <a:t>How Am I Doing In Zion?</a:t>
            </a:r>
          </a:p>
        </p:txBody>
      </p:sp>
    </p:spTree>
    <p:extLst>
      <p:ext uri="{BB962C8B-B14F-4D97-AF65-F5344CB8AC3E}">
        <p14:creationId xmlns:p14="http://schemas.microsoft.com/office/powerpoint/2010/main" val="1368997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0F6204-164D-46C9-8816-015CE2189B9D}"/>
              </a:ext>
            </a:extLst>
          </p:cNvPr>
          <p:cNvSpPr/>
          <p:nvPr/>
        </p:nvSpPr>
        <p:spPr>
          <a:xfrm>
            <a:off x="112294" y="218256"/>
            <a:ext cx="6096000" cy="2308324"/>
          </a:xfrm>
          <a:prstGeom prst="rect">
            <a:avLst/>
          </a:prstGeom>
        </p:spPr>
        <p:txBody>
          <a:bodyPr>
            <a:spAutoFit/>
          </a:bodyPr>
          <a:lstStyle/>
          <a:p>
            <a:r>
              <a:rPr lang="en-US" dirty="0"/>
              <a:t>To read more about Rafael Monroy and Vicente Morales:</a:t>
            </a:r>
          </a:p>
          <a:p>
            <a:endParaRPr lang="en-US" dirty="0"/>
          </a:p>
          <a:p>
            <a:r>
              <a:rPr lang="en-US" dirty="0">
                <a:hlinkClick r:id="rId2"/>
              </a:rPr>
              <a:t>https://www.lds.org/ensign/1997/07/los-primeros-mexicos-pioneer-saints?lang=eng</a:t>
            </a:r>
            <a:endParaRPr lang="en-US" dirty="0"/>
          </a:p>
          <a:p>
            <a:endParaRPr lang="en-US" dirty="0"/>
          </a:p>
          <a:p>
            <a:r>
              <a:rPr lang="en-US" dirty="0">
                <a:hlinkClick r:id="rId3"/>
              </a:rPr>
              <a:t>http://www.ldsliving.com/Why-Two-Members-of-a-Branch-Presidency-Were-Executed/s/88602</a:t>
            </a:r>
            <a:endParaRPr lang="en-US" dirty="0"/>
          </a:p>
          <a:p>
            <a:endParaRPr lang="en-US" dirty="0"/>
          </a:p>
        </p:txBody>
      </p:sp>
    </p:spTree>
    <p:extLst>
      <p:ext uri="{BB962C8B-B14F-4D97-AF65-F5344CB8AC3E}">
        <p14:creationId xmlns:p14="http://schemas.microsoft.com/office/powerpoint/2010/main" val="2363875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DA35907-3BFB-4ED2-9C17-1D63031B4C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 y="0"/>
            <a:ext cx="12182535" cy="6858000"/>
          </a:xfrm>
          <a:prstGeom prst="rect">
            <a:avLst/>
          </a:prstGeom>
        </p:spPr>
      </p:pic>
      <p:sp>
        <p:nvSpPr>
          <p:cNvPr id="6" name="TextBox 5"/>
          <p:cNvSpPr txBox="1"/>
          <p:nvPr/>
        </p:nvSpPr>
        <p:spPr>
          <a:xfrm>
            <a:off x="543207" y="1457297"/>
            <a:ext cx="4879818" cy="1200329"/>
          </a:xfrm>
          <a:prstGeom prst="rect">
            <a:avLst/>
          </a:prstGeom>
          <a:noFill/>
        </p:spPr>
        <p:txBody>
          <a:bodyPr wrap="square" rtlCol="0">
            <a:spAutoFit/>
          </a:bodyPr>
          <a:lstStyle/>
          <a:p>
            <a:r>
              <a:rPr lang="en-US" dirty="0">
                <a:solidFill>
                  <a:schemeClr val="bg1"/>
                </a:solidFill>
              </a:rPr>
              <a:t>“Among all houses of the Lord, the temple to be built at the center place of Zion will stand supreme. It is destined to consist of a complex of  24 buildings, all dedicated as houses of the Lord.”</a:t>
            </a:r>
          </a:p>
        </p:txBody>
      </p:sp>
      <p:sp>
        <p:nvSpPr>
          <p:cNvPr id="7" name="TextBox 6"/>
          <p:cNvSpPr txBox="1"/>
          <p:nvPr/>
        </p:nvSpPr>
        <p:spPr>
          <a:xfrm>
            <a:off x="197667" y="79621"/>
            <a:ext cx="11796666"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Temple in Zion</a:t>
            </a:r>
          </a:p>
        </p:txBody>
      </p:sp>
      <p:sp>
        <p:nvSpPr>
          <p:cNvPr id="8" name="TextBox 7"/>
          <p:cNvSpPr txBox="1"/>
          <p:nvPr/>
        </p:nvSpPr>
        <p:spPr>
          <a:xfrm>
            <a:off x="197667" y="6290338"/>
            <a:ext cx="4879818" cy="369332"/>
          </a:xfrm>
          <a:prstGeom prst="rect">
            <a:avLst/>
          </a:prstGeom>
          <a:noFill/>
        </p:spPr>
        <p:txBody>
          <a:bodyPr wrap="square" rtlCol="0">
            <a:spAutoFit/>
          </a:bodyPr>
          <a:lstStyle/>
          <a:p>
            <a:r>
              <a:rPr lang="en-US" dirty="0">
                <a:solidFill>
                  <a:schemeClr val="bg1"/>
                </a:solidFill>
              </a:rPr>
              <a:t>D&amp;C 101:17-20</a:t>
            </a:r>
          </a:p>
        </p:txBody>
      </p:sp>
      <p:sp>
        <p:nvSpPr>
          <p:cNvPr id="9" name="TextBox 8"/>
          <p:cNvSpPr txBox="1"/>
          <p:nvPr/>
        </p:nvSpPr>
        <p:spPr>
          <a:xfrm>
            <a:off x="5966232" y="4806832"/>
            <a:ext cx="4879818" cy="1107996"/>
          </a:xfrm>
          <a:prstGeom prst="rect">
            <a:avLst/>
          </a:prstGeom>
          <a:noFill/>
        </p:spPr>
        <p:txBody>
          <a:bodyPr wrap="square" rtlCol="0">
            <a:spAutoFit/>
          </a:bodyPr>
          <a:lstStyle/>
          <a:p>
            <a:r>
              <a:rPr lang="en-US" dirty="0">
                <a:solidFill>
                  <a:schemeClr val="bg1"/>
                </a:solidFill>
              </a:rPr>
              <a:t>“Along with the companion temple to be built in the Jerusalem of old, this is the temple in which Isaiah’s words will find fulfillment.</a:t>
            </a:r>
            <a:r>
              <a:rPr lang="en-US" sz="1200" dirty="0">
                <a:solidFill>
                  <a:schemeClr val="bg1"/>
                </a:solidFill>
              </a:rPr>
              <a:t>”</a:t>
            </a:r>
          </a:p>
          <a:p>
            <a:r>
              <a:rPr lang="en-US" sz="1200" dirty="0">
                <a:solidFill>
                  <a:schemeClr val="bg1"/>
                </a:solidFill>
              </a:rPr>
              <a:t>Elder Bruce R. McConkie</a:t>
            </a:r>
            <a:endParaRPr lang="en-US" dirty="0">
              <a:solidFill>
                <a:schemeClr val="bg1"/>
              </a:solidFill>
            </a:endParaRPr>
          </a:p>
        </p:txBody>
      </p:sp>
      <p:sp>
        <p:nvSpPr>
          <p:cNvPr id="2" name="Rectangle 1"/>
          <p:cNvSpPr/>
          <p:nvPr/>
        </p:nvSpPr>
        <p:spPr>
          <a:xfrm>
            <a:off x="848008" y="3527667"/>
            <a:ext cx="4448269" cy="2031325"/>
          </a:xfrm>
          <a:prstGeom prst="rect">
            <a:avLst/>
          </a:prstGeom>
        </p:spPr>
        <p:txBody>
          <a:bodyPr wrap="square">
            <a:spAutoFit/>
          </a:bodyPr>
          <a:lstStyle/>
          <a:p>
            <a:r>
              <a:rPr lang="en-US" b="0" i="1" dirty="0">
                <a:solidFill>
                  <a:srgbClr val="FFFF00"/>
                </a:solidFill>
                <a:effectLst/>
                <a:latin typeface="Georgia" panose="02040502050405020303" pitchFamily="18" charset="0"/>
              </a:rPr>
              <a:t>And it shall come to pass in the last days, that the mountain of the </a:t>
            </a:r>
            <a:r>
              <a:rPr lang="en-US" b="0" i="1" cap="small" dirty="0">
                <a:solidFill>
                  <a:srgbClr val="FFFF00"/>
                </a:solidFill>
                <a:effectLst/>
                <a:latin typeface="Georgia" panose="02040502050405020303" pitchFamily="18" charset="0"/>
              </a:rPr>
              <a:t>Lord</a:t>
            </a:r>
            <a:r>
              <a:rPr lang="en-US" b="0" i="1" dirty="0">
                <a:solidFill>
                  <a:srgbClr val="FFFF00"/>
                </a:solidFill>
                <a:effectLst/>
                <a:latin typeface="Georgia" panose="02040502050405020303" pitchFamily="18" charset="0"/>
              </a:rPr>
              <a:t>’s house shall be established in the top of the mountains, and shall be exalted above the hills; and all nations shall flow unto it.</a:t>
            </a:r>
          </a:p>
          <a:p>
            <a:r>
              <a:rPr lang="en-US" i="1" dirty="0">
                <a:solidFill>
                  <a:srgbClr val="FFFF00"/>
                </a:solidFill>
                <a:latin typeface="Georgia" panose="02040502050405020303" pitchFamily="18" charset="0"/>
              </a:rPr>
              <a:t>Isaiah 2:2</a:t>
            </a:r>
            <a:endParaRPr lang="en-US" i="1" dirty="0">
              <a:solidFill>
                <a:srgbClr val="FFFF00"/>
              </a:solidFill>
            </a:endParaRPr>
          </a:p>
        </p:txBody>
      </p:sp>
      <p:pic>
        <p:nvPicPr>
          <p:cNvPr id="10" name="Picture 9">
            <a:extLst>
              <a:ext uri="{FF2B5EF4-FFF2-40B4-BE49-F238E27FC236}">
                <a16:creationId xmlns:a16="http://schemas.microsoft.com/office/drawing/2014/main" id="{A3A65F14-2088-4014-89B8-1DD7DA493B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7350" y="1457175"/>
            <a:ext cx="4838700" cy="2743200"/>
          </a:xfrm>
          <a:prstGeom prst="rect">
            <a:avLst/>
          </a:prstGeom>
        </p:spPr>
      </p:pic>
    </p:spTree>
    <p:extLst>
      <p:ext uri="{BB962C8B-B14F-4D97-AF65-F5344CB8AC3E}">
        <p14:creationId xmlns:p14="http://schemas.microsoft.com/office/powerpoint/2010/main" val="239453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F7D662F-20E0-4FBE-9114-416822A38B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 y="0"/>
            <a:ext cx="12182535" cy="6858000"/>
          </a:xfrm>
          <a:prstGeom prst="rect">
            <a:avLst/>
          </a:prstGeom>
        </p:spPr>
      </p:pic>
      <p:sp>
        <p:nvSpPr>
          <p:cNvPr id="7" name="TextBox 6"/>
          <p:cNvSpPr txBox="1"/>
          <p:nvPr/>
        </p:nvSpPr>
        <p:spPr>
          <a:xfrm>
            <a:off x="197667" y="79621"/>
            <a:ext cx="11796666"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Plat of City of Zion</a:t>
            </a:r>
          </a:p>
        </p:txBody>
      </p:sp>
      <p:sp>
        <p:nvSpPr>
          <p:cNvPr id="8" name="TextBox 7"/>
          <p:cNvSpPr txBox="1"/>
          <p:nvPr/>
        </p:nvSpPr>
        <p:spPr>
          <a:xfrm>
            <a:off x="197667" y="6290338"/>
            <a:ext cx="4879818" cy="369332"/>
          </a:xfrm>
          <a:prstGeom prst="rect">
            <a:avLst/>
          </a:prstGeom>
          <a:noFill/>
        </p:spPr>
        <p:txBody>
          <a:bodyPr wrap="square" rtlCol="0">
            <a:spAutoFit/>
          </a:bodyPr>
          <a:lstStyle/>
          <a:p>
            <a:r>
              <a:rPr lang="en-US" dirty="0">
                <a:solidFill>
                  <a:schemeClr val="bg1"/>
                </a:solidFill>
              </a:rPr>
              <a:t>Joseph Smith’s Plan---</a:t>
            </a:r>
            <a:r>
              <a:rPr lang="en-US" sz="1200" dirty="0">
                <a:solidFill>
                  <a:schemeClr val="bg1"/>
                </a:solidFill>
              </a:rPr>
              <a:t>Richard O. Cowan</a:t>
            </a:r>
          </a:p>
        </p:txBody>
      </p:sp>
      <p:graphicFrame>
        <p:nvGraphicFramePr>
          <p:cNvPr id="12" name="Table 11"/>
          <p:cNvGraphicFramePr>
            <a:graphicFrameLocks noGrp="1"/>
          </p:cNvGraphicFramePr>
          <p:nvPr>
            <p:extLst>
              <p:ext uri="{D42A27DB-BD31-4B8C-83A1-F6EECF244321}">
                <p14:modId xmlns:p14="http://schemas.microsoft.com/office/powerpoint/2010/main" val="2507083268"/>
              </p:ext>
            </p:extLst>
          </p:nvPr>
        </p:nvGraphicFramePr>
        <p:xfrm>
          <a:off x="501781" y="1613526"/>
          <a:ext cx="7180907" cy="4351336"/>
        </p:xfrm>
        <a:graphic>
          <a:graphicData uri="http://schemas.openxmlformats.org/drawingml/2006/table">
            <a:tbl>
              <a:tblPr>
                <a:tableStyleId>{C4B1156A-380E-4F78-BDF5-A606A8083BF9}</a:tableStyleId>
              </a:tblPr>
              <a:tblGrid>
                <a:gridCol w="5026636">
                  <a:extLst>
                    <a:ext uri="{9D8B030D-6E8A-4147-A177-3AD203B41FA5}">
                      <a16:colId xmlns:a16="http://schemas.microsoft.com/office/drawing/2014/main" val="20000"/>
                    </a:ext>
                  </a:extLst>
                </a:gridCol>
                <a:gridCol w="2154271">
                  <a:extLst>
                    <a:ext uri="{9D8B030D-6E8A-4147-A177-3AD203B41FA5}">
                      <a16:colId xmlns:a16="http://schemas.microsoft.com/office/drawing/2014/main" val="20001"/>
                    </a:ext>
                  </a:extLst>
                </a:gridCol>
              </a:tblGrid>
              <a:tr h="307670">
                <a:tc>
                  <a:txBody>
                    <a:bodyPr/>
                    <a:lstStyle/>
                    <a:p>
                      <a:pPr algn="ctr"/>
                      <a:r>
                        <a:rPr lang="en-US" sz="1200" b="1" dirty="0"/>
                        <a:t>TEMPLE NUMBERS AND NAMES</a:t>
                      </a:r>
                      <a:endParaRPr lang="en-US" sz="1200" b="1" dirty="0">
                        <a:solidFill>
                          <a:schemeClr val="tx1"/>
                        </a:solidFill>
                      </a:endParaRPr>
                    </a:p>
                  </a:txBody>
                  <a:tcPr marL="9989" marR="9989" marT="9989" marB="9989" anchor="ctr"/>
                </a:tc>
                <a:tc>
                  <a:txBody>
                    <a:bodyPr/>
                    <a:lstStyle/>
                    <a:p>
                      <a:pPr algn="ctr"/>
                      <a:r>
                        <a:rPr lang="en-US" sz="1200" b="1"/>
                        <a:t>PULPITS</a:t>
                      </a:r>
                      <a:endParaRPr lang="en-US" sz="1200" b="1">
                        <a:solidFill>
                          <a:schemeClr val="tx1"/>
                        </a:solidFill>
                      </a:endParaRPr>
                    </a:p>
                  </a:txBody>
                  <a:tcPr marL="9989" marR="9989" marT="9989" marB="9989" anchor="ctr"/>
                </a:tc>
                <a:extLst>
                  <a:ext uri="{0D108BD9-81ED-4DB2-BD59-A6C34878D82A}">
                    <a16:rowId xmlns:a16="http://schemas.microsoft.com/office/drawing/2014/main" val="10000"/>
                  </a:ext>
                </a:extLst>
              </a:tr>
              <a:tr h="595362">
                <a:tc>
                  <a:txBody>
                    <a:bodyPr/>
                    <a:lstStyle/>
                    <a:p>
                      <a:pPr algn="l"/>
                      <a:r>
                        <a:rPr lang="en-US" sz="1200" b="1" dirty="0"/>
                        <a:t>10-12 House of the Lord, for the Presidency of the High and most Holy Priesthood, after the order of Melchizedek.</a:t>
                      </a:r>
                      <a:endParaRPr lang="en-US" sz="1200" b="1" dirty="0">
                        <a:solidFill>
                          <a:schemeClr val="tx1"/>
                        </a:solidFill>
                      </a:endParaRPr>
                    </a:p>
                  </a:txBody>
                  <a:tcPr marL="9989" marR="9989" marT="9989" marB="9989" anchor="ctr"/>
                </a:tc>
                <a:tc>
                  <a:txBody>
                    <a:bodyPr/>
                    <a:lstStyle/>
                    <a:p>
                      <a:pPr algn="l"/>
                      <a:r>
                        <a:rPr lang="en-US" sz="1200" b="1"/>
                        <a:t>West:</a:t>
                      </a:r>
                      <a:br>
                        <a:rPr lang="en-US" sz="1200" b="1"/>
                      </a:br>
                      <a:r>
                        <a:rPr lang="en-US" sz="1200" b="1"/>
                        <a:t>Melchizedek Presidency</a:t>
                      </a:r>
                      <a:endParaRPr lang="en-US" sz="1200" b="1">
                        <a:solidFill>
                          <a:schemeClr val="tx1"/>
                        </a:solidFill>
                      </a:endParaRPr>
                    </a:p>
                  </a:txBody>
                  <a:tcPr marL="9989" marR="9989" marT="9989" marB="9989" anchor="ctr"/>
                </a:tc>
                <a:extLst>
                  <a:ext uri="{0D108BD9-81ED-4DB2-BD59-A6C34878D82A}">
                    <a16:rowId xmlns:a16="http://schemas.microsoft.com/office/drawing/2014/main" val="10001"/>
                  </a:ext>
                </a:extLst>
              </a:tr>
              <a:tr h="307670">
                <a:tc>
                  <a:txBody>
                    <a:bodyPr/>
                    <a:lstStyle/>
                    <a:p>
                      <a:pPr algn="l"/>
                      <a:r>
                        <a:rPr lang="en-US" sz="1200" b="1" dirty="0"/>
                        <a:t>7-9 Sacred Apostolic Repository, for the use of the Bishop.</a:t>
                      </a:r>
                      <a:endParaRPr lang="en-US" sz="1200" b="1" dirty="0">
                        <a:solidFill>
                          <a:schemeClr val="tx1"/>
                        </a:solidFill>
                      </a:endParaRPr>
                    </a:p>
                  </a:txBody>
                  <a:tcPr marL="9989" marR="9989" marT="9989" marB="9989" anchor="ctr"/>
                </a:tc>
                <a:tc>
                  <a:txBody>
                    <a:bodyPr/>
                    <a:lstStyle/>
                    <a:p>
                      <a:pPr algn="l"/>
                      <a:r>
                        <a:rPr lang="en-US" sz="1200" b="1"/>
                        <a:t>Bishopric</a:t>
                      </a:r>
                      <a:endParaRPr lang="en-US" sz="1200" b="1">
                        <a:solidFill>
                          <a:schemeClr val="tx1"/>
                        </a:solidFill>
                      </a:endParaRPr>
                    </a:p>
                  </a:txBody>
                  <a:tcPr marL="9989" marR="9989" marT="9989" marB="9989" anchor="ctr"/>
                </a:tc>
                <a:extLst>
                  <a:ext uri="{0D108BD9-81ED-4DB2-BD59-A6C34878D82A}">
                    <a16:rowId xmlns:a16="http://schemas.microsoft.com/office/drawing/2014/main" val="10002"/>
                  </a:ext>
                </a:extLst>
              </a:tr>
              <a:tr h="451516">
                <a:tc>
                  <a:txBody>
                    <a:bodyPr/>
                    <a:lstStyle/>
                    <a:p>
                      <a:pPr algn="l"/>
                      <a:r>
                        <a:rPr lang="en-US" sz="1200" b="1" dirty="0"/>
                        <a:t>4-6 Holy Evangelical House, for the High Priesthood of the High Priests Holy Order of God.</a:t>
                      </a:r>
                      <a:endParaRPr lang="en-US" sz="1200" b="1" dirty="0">
                        <a:solidFill>
                          <a:schemeClr val="tx1"/>
                        </a:solidFill>
                      </a:endParaRPr>
                    </a:p>
                  </a:txBody>
                  <a:tcPr marL="9989" marR="9989" marT="9989" marB="9989" anchor="ctr"/>
                </a:tc>
                <a:tc>
                  <a:txBody>
                    <a:bodyPr/>
                    <a:lstStyle/>
                    <a:p>
                      <a:pPr algn="l"/>
                      <a:r>
                        <a:rPr lang="en-US" sz="1200" b="1"/>
                        <a:t>High Priests</a:t>
                      </a:r>
                      <a:endParaRPr lang="en-US" sz="1200" b="1">
                        <a:solidFill>
                          <a:schemeClr val="tx1"/>
                        </a:solidFill>
                      </a:endParaRPr>
                    </a:p>
                  </a:txBody>
                  <a:tcPr marL="9989" marR="9989" marT="9989" marB="9989" anchor="ctr"/>
                </a:tc>
                <a:extLst>
                  <a:ext uri="{0D108BD9-81ED-4DB2-BD59-A6C34878D82A}">
                    <a16:rowId xmlns:a16="http://schemas.microsoft.com/office/drawing/2014/main" val="10003"/>
                  </a:ext>
                </a:extLst>
              </a:tr>
              <a:tr h="451516">
                <a:tc>
                  <a:txBody>
                    <a:bodyPr/>
                    <a:lstStyle/>
                    <a:p>
                      <a:pPr algn="l"/>
                      <a:r>
                        <a:rPr lang="en-US" sz="1200" b="1" dirty="0"/>
                        <a:t>1-3 House of the Lord, for the Elders of Zion, and Ensign Elders of the Nations.</a:t>
                      </a:r>
                      <a:endParaRPr lang="en-US" sz="1200" b="1" dirty="0">
                        <a:solidFill>
                          <a:schemeClr val="tx1"/>
                        </a:solidFill>
                      </a:endParaRPr>
                    </a:p>
                  </a:txBody>
                  <a:tcPr marL="9989" marR="9989" marT="9989" marB="9989" anchor="ctr"/>
                </a:tc>
                <a:tc>
                  <a:txBody>
                    <a:bodyPr/>
                    <a:lstStyle/>
                    <a:p>
                      <a:pPr algn="l"/>
                      <a:r>
                        <a:rPr lang="en-US" sz="1200" b="1"/>
                        <a:t>Elders</a:t>
                      </a:r>
                      <a:br>
                        <a:rPr lang="en-US" sz="1200" b="1"/>
                      </a:br>
                      <a:r>
                        <a:rPr lang="en-US" sz="1200" b="1"/>
                        <a:t>East: Aaronic</a:t>
                      </a:r>
                      <a:endParaRPr lang="en-US" sz="1200" b="1">
                        <a:solidFill>
                          <a:schemeClr val="tx1"/>
                        </a:solidFill>
                      </a:endParaRPr>
                    </a:p>
                  </a:txBody>
                  <a:tcPr marL="9989" marR="9989" marT="9989" marB="9989" anchor="ctr"/>
                </a:tc>
                <a:extLst>
                  <a:ext uri="{0D108BD9-81ED-4DB2-BD59-A6C34878D82A}">
                    <a16:rowId xmlns:a16="http://schemas.microsoft.com/office/drawing/2014/main" val="10004"/>
                  </a:ext>
                </a:extLst>
              </a:tr>
              <a:tr h="595362">
                <a:tc>
                  <a:txBody>
                    <a:bodyPr/>
                    <a:lstStyle/>
                    <a:p>
                      <a:pPr algn="l"/>
                      <a:r>
                        <a:rPr lang="en-US" sz="1200" b="1" dirty="0"/>
                        <a:t>22-24 House of the Lord for the Presidency of the High Presidency Priesthood, after the Order of Aaron.</a:t>
                      </a:r>
                      <a:endParaRPr lang="en-US" sz="1200" b="1" dirty="0">
                        <a:solidFill>
                          <a:schemeClr val="tx1"/>
                        </a:solidFill>
                      </a:endParaRPr>
                    </a:p>
                  </a:txBody>
                  <a:tcPr marL="9989" marR="9989" marT="9989" marB="9989" anchor="ctr"/>
                </a:tc>
                <a:tc>
                  <a:txBody>
                    <a:bodyPr/>
                    <a:lstStyle/>
                    <a:p>
                      <a:pPr algn="l"/>
                      <a:r>
                        <a:rPr lang="en-US" sz="1200" b="1"/>
                        <a:t>Presidency</a:t>
                      </a:r>
                      <a:endParaRPr lang="en-US" sz="1200" b="1">
                        <a:solidFill>
                          <a:schemeClr val="tx1"/>
                        </a:solidFill>
                      </a:endParaRPr>
                    </a:p>
                  </a:txBody>
                  <a:tcPr marL="9989" marR="9989" marT="9989" marB="9989" anchor="ctr"/>
                </a:tc>
                <a:extLst>
                  <a:ext uri="{0D108BD9-81ED-4DB2-BD59-A6C34878D82A}">
                    <a16:rowId xmlns:a16="http://schemas.microsoft.com/office/drawing/2014/main" val="10005"/>
                  </a:ext>
                </a:extLst>
              </a:tr>
              <a:tr h="739208">
                <a:tc>
                  <a:txBody>
                    <a:bodyPr/>
                    <a:lstStyle/>
                    <a:p>
                      <a:pPr algn="l"/>
                      <a:r>
                        <a:rPr lang="en-US" sz="1200" b="1" dirty="0"/>
                        <a:t>19-21 House of the Lord, Law of the Kingdom of Heaven, Messenger to the People; for the Highest Priesthood after the Order of Aaron.</a:t>
                      </a:r>
                      <a:endParaRPr lang="en-US" sz="1200" b="1" dirty="0">
                        <a:solidFill>
                          <a:schemeClr val="tx1"/>
                        </a:solidFill>
                      </a:endParaRPr>
                    </a:p>
                  </a:txBody>
                  <a:tcPr marL="9989" marR="9989" marT="9989" marB="9989" anchor="ctr"/>
                </a:tc>
                <a:tc>
                  <a:txBody>
                    <a:bodyPr/>
                    <a:lstStyle/>
                    <a:p>
                      <a:pPr algn="l"/>
                      <a:r>
                        <a:rPr lang="en-US" sz="1200" b="1" dirty="0"/>
                        <a:t>Priests</a:t>
                      </a:r>
                      <a:endParaRPr lang="en-US" sz="1200" b="1" dirty="0">
                        <a:solidFill>
                          <a:schemeClr val="tx1"/>
                        </a:solidFill>
                      </a:endParaRPr>
                    </a:p>
                  </a:txBody>
                  <a:tcPr marL="9989" marR="9989" marT="9989" marB="9989" anchor="ctr"/>
                </a:tc>
                <a:extLst>
                  <a:ext uri="{0D108BD9-81ED-4DB2-BD59-A6C34878D82A}">
                    <a16:rowId xmlns:a16="http://schemas.microsoft.com/office/drawing/2014/main" val="10006"/>
                  </a:ext>
                </a:extLst>
              </a:tr>
              <a:tr h="451516">
                <a:tc>
                  <a:txBody>
                    <a:bodyPr/>
                    <a:lstStyle/>
                    <a:p>
                      <a:pPr algn="l"/>
                      <a:r>
                        <a:rPr lang="en-US" sz="1200" b="1"/>
                        <a:t>16-18 House of the Lord for the Teachers in Zion, Messenger to the Church.</a:t>
                      </a:r>
                      <a:endParaRPr lang="en-US" sz="1200" b="1">
                        <a:solidFill>
                          <a:schemeClr val="tx1"/>
                        </a:solidFill>
                      </a:endParaRPr>
                    </a:p>
                  </a:txBody>
                  <a:tcPr marL="9989" marR="9989" marT="9989" marB="9989" anchor="ctr"/>
                </a:tc>
                <a:tc>
                  <a:txBody>
                    <a:bodyPr/>
                    <a:lstStyle/>
                    <a:p>
                      <a:pPr algn="l"/>
                      <a:r>
                        <a:rPr lang="en-US" sz="1200" b="1" dirty="0"/>
                        <a:t>Teachers</a:t>
                      </a:r>
                      <a:endParaRPr lang="en-US" sz="1200" b="1" dirty="0">
                        <a:solidFill>
                          <a:schemeClr val="tx1"/>
                        </a:solidFill>
                      </a:endParaRPr>
                    </a:p>
                  </a:txBody>
                  <a:tcPr marL="9989" marR="9989" marT="9989" marB="9989" anchor="ctr"/>
                </a:tc>
                <a:extLst>
                  <a:ext uri="{0D108BD9-81ED-4DB2-BD59-A6C34878D82A}">
                    <a16:rowId xmlns:a16="http://schemas.microsoft.com/office/drawing/2014/main" val="10007"/>
                  </a:ext>
                </a:extLst>
              </a:tr>
              <a:tr h="451516">
                <a:tc>
                  <a:txBody>
                    <a:bodyPr/>
                    <a:lstStyle/>
                    <a:p>
                      <a:pPr algn="l"/>
                      <a:r>
                        <a:rPr lang="en-US" sz="1200" b="1"/>
                        <a:t>13-15 House of the Lord for the Deacons in Zion, Helps in Government.</a:t>
                      </a:r>
                      <a:endParaRPr lang="en-US" sz="1200" b="1">
                        <a:solidFill>
                          <a:schemeClr val="tx1"/>
                        </a:solidFill>
                      </a:endParaRPr>
                    </a:p>
                  </a:txBody>
                  <a:tcPr marL="9989" marR="9989" marT="9989" marB="9989" anchor="ctr"/>
                </a:tc>
                <a:tc>
                  <a:txBody>
                    <a:bodyPr/>
                    <a:lstStyle/>
                    <a:p>
                      <a:pPr algn="l"/>
                      <a:r>
                        <a:rPr lang="en-US" sz="1200" b="1" dirty="0"/>
                        <a:t>Deacons</a:t>
                      </a:r>
                      <a:endParaRPr lang="en-US" sz="1200" b="1" dirty="0">
                        <a:solidFill>
                          <a:schemeClr val="tx1"/>
                        </a:solidFill>
                      </a:endParaRPr>
                    </a:p>
                  </a:txBody>
                  <a:tcPr marL="9989" marR="9989" marT="9989" marB="9989" anchor="ctr"/>
                </a:tc>
                <a:extLst>
                  <a:ext uri="{0D108BD9-81ED-4DB2-BD59-A6C34878D82A}">
                    <a16:rowId xmlns:a16="http://schemas.microsoft.com/office/drawing/2014/main" val="10008"/>
                  </a:ext>
                </a:extLst>
              </a:tr>
            </a:tbl>
          </a:graphicData>
        </a:graphic>
      </p:graphicFrame>
      <p:sp>
        <p:nvSpPr>
          <p:cNvPr id="2" name="Rectangle 1"/>
          <p:cNvSpPr/>
          <p:nvPr/>
        </p:nvSpPr>
        <p:spPr>
          <a:xfrm>
            <a:off x="581891" y="965818"/>
            <a:ext cx="6920378" cy="338554"/>
          </a:xfrm>
          <a:prstGeom prst="rect">
            <a:avLst/>
          </a:prstGeom>
        </p:spPr>
        <p:txBody>
          <a:bodyPr wrap="square">
            <a:spAutoFit/>
          </a:bodyPr>
          <a:lstStyle/>
          <a:p>
            <a:r>
              <a:rPr lang="en-US" sz="1600" dirty="0">
                <a:solidFill>
                  <a:schemeClr val="bg1"/>
                </a:solidFill>
                <a:latin typeface="arial" panose="020B0604020202020204" pitchFamily="34" charset="0"/>
              </a:rPr>
              <a:t>A Plat is a map, drawn to scale, showing the divisions of a piece of land</a:t>
            </a:r>
            <a:endParaRPr lang="en-US" sz="1600" dirty="0">
              <a:solidFill>
                <a:schemeClr val="bg1"/>
              </a:solidFill>
            </a:endParaRPr>
          </a:p>
        </p:txBody>
      </p:sp>
      <p:sp>
        <p:nvSpPr>
          <p:cNvPr id="3" name="Rectangle 2"/>
          <p:cNvSpPr/>
          <p:nvPr/>
        </p:nvSpPr>
        <p:spPr>
          <a:xfrm>
            <a:off x="3671696" y="6086980"/>
            <a:ext cx="8717971" cy="553998"/>
          </a:xfrm>
          <a:prstGeom prst="rect">
            <a:avLst/>
          </a:prstGeom>
        </p:spPr>
        <p:txBody>
          <a:bodyPr wrap="square">
            <a:spAutoFit/>
          </a:bodyPr>
          <a:lstStyle/>
          <a:p>
            <a:r>
              <a:rPr lang="en-US" dirty="0">
                <a:solidFill>
                  <a:schemeClr val="bg1"/>
                </a:solidFill>
              </a:rPr>
              <a:t>The 24 buildings aforementioned were located on a map of the future city of Zion.”</a:t>
            </a:r>
          </a:p>
          <a:p>
            <a:r>
              <a:rPr lang="en-US" sz="1200" dirty="0">
                <a:solidFill>
                  <a:schemeClr val="bg1"/>
                </a:solidFill>
              </a:rPr>
              <a:t>Bruce R. McConkie</a:t>
            </a:r>
          </a:p>
        </p:txBody>
      </p:sp>
      <p:pic>
        <p:nvPicPr>
          <p:cNvPr id="9" name="Picture 8">
            <a:extLst>
              <a:ext uri="{FF2B5EF4-FFF2-40B4-BE49-F238E27FC236}">
                <a16:creationId xmlns:a16="http://schemas.microsoft.com/office/drawing/2014/main" id="{C005A13A-0C7D-4517-8B78-923D5EFD0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9428" y="1095284"/>
            <a:ext cx="3614928" cy="4858512"/>
          </a:xfrm>
          <a:prstGeom prst="rect">
            <a:avLst/>
          </a:prstGeom>
        </p:spPr>
      </p:pic>
    </p:spTree>
    <p:extLst>
      <p:ext uri="{BB962C8B-B14F-4D97-AF65-F5344CB8AC3E}">
        <p14:creationId xmlns:p14="http://schemas.microsoft.com/office/powerpoint/2010/main" val="14088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4FAF86-26C4-493E-ADD1-9FFCE647CE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 y="0"/>
            <a:ext cx="12182535" cy="6858000"/>
          </a:xfrm>
          <a:prstGeom prst="rect">
            <a:avLst/>
          </a:prstGeom>
        </p:spPr>
      </p:pic>
      <p:sp>
        <p:nvSpPr>
          <p:cNvPr id="7" name="TextBox 6"/>
          <p:cNvSpPr txBox="1"/>
          <p:nvPr/>
        </p:nvSpPr>
        <p:spPr>
          <a:xfrm>
            <a:off x="261041" y="6060"/>
            <a:ext cx="11796666"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Where is Zion?</a:t>
            </a:r>
          </a:p>
        </p:txBody>
      </p:sp>
      <p:sp>
        <p:nvSpPr>
          <p:cNvPr id="8" name="TextBox 7"/>
          <p:cNvSpPr txBox="1"/>
          <p:nvPr/>
        </p:nvSpPr>
        <p:spPr>
          <a:xfrm>
            <a:off x="197667" y="6290338"/>
            <a:ext cx="4879818" cy="369332"/>
          </a:xfrm>
          <a:prstGeom prst="rect">
            <a:avLst/>
          </a:prstGeom>
          <a:noFill/>
        </p:spPr>
        <p:txBody>
          <a:bodyPr wrap="square" rtlCol="0">
            <a:spAutoFit/>
          </a:bodyPr>
          <a:lstStyle/>
          <a:p>
            <a:r>
              <a:rPr lang="en-US" dirty="0">
                <a:solidFill>
                  <a:schemeClr val="bg1"/>
                </a:solidFill>
              </a:rPr>
              <a:t>D&amp;C 101:20-22 </a:t>
            </a:r>
            <a:r>
              <a:rPr lang="en-US" sz="1200" dirty="0">
                <a:solidFill>
                  <a:schemeClr val="bg1"/>
                </a:solidFill>
              </a:rPr>
              <a:t>Excerpts from Elder D. Todd </a:t>
            </a:r>
            <a:r>
              <a:rPr lang="en-US" sz="1200" dirty="0" err="1">
                <a:solidFill>
                  <a:schemeClr val="bg1"/>
                </a:solidFill>
              </a:rPr>
              <a:t>Christofferson</a:t>
            </a:r>
            <a:r>
              <a:rPr lang="en-US" sz="1200" dirty="0">
                <a:solidFill>
                  <a:schemeClr val="bg1"/>
                </a:solidFill>
              </a:rPr>
              <a:t> </a:t>
            </a:r>
          </a:p>
        </p:txBody>
      </p:sp>
      <p:sp>
        <p:nvSpPr>
          <p:cNvPr id="9" name="TextBox 8"/>
          <p:cNvSpPr txBox="1"/>
          <p:nvPr/>
        </p:nvSpPr>
        <p:spPr>
          <a:xfrm>
            <a:off x="506604" y="1632336"/>
            <a:ext cx="3228966" cy="2031325"/>
          </a:xfrm>
          <a:prstGeom prst="rect">
            <a:avLst/>
          </a:prstGeom>
          <a:noFill/>
        </p:spPr>
        <p:txBody>
          <a:bodyPr wrap="square" rtlCol="0">
            <a:spAutoFit/>
          </a:bodyPr>
          <a:lstStyle/>
          <a:p>
            <a:r>
              <a:rPr lang="en-US" dirty="0">
                <a:solidFill>
                  <a:schemeClr val="bg1"/>
                </a:solidFill>
              </a:rPr>
              <a:t>“As one studies the commandments of God, it seems crystal clear that the all-important thing is not where we live, but whether or not our hearts are pure.”</a:t>
            </a:r>
          </a:p>
          <a:p>
            <a:r>
              <a:rPr lang="en-US" dirty="0">
                <a:solidFill>
                  <a:schemeClr val="bg1"/>
                </a:solidFill>
              </a:rPr>
              <a:t> </a:t>
            </a:r>
            <a:r>
              <a:rPr lang="en-US" sz="1200" dirty="0">
                <a:solidFill>
                  <a:schemeClr val="bg1"/>
                </a:solidFill>
              </a:rPr>
              <a:t>Elder Harold B. Lee</a:t>
            </a:r>
          </a:p>
        </p:txBody>
      </p:sp>
      <p:grpSp>
        <p:nvGrpSpPr>
          <p:cNvPr id="10" name="Group 9"/>
          <p:cNvGrpSpPr/>
          <p:nvPr/>
        </p:nvGrpSpPr>
        <p:grpSpPr>
          <a:xfrm>
            <a:off x="3429000" y="1021723"/>
            <a:ext cx="2667000" cy="5029200"/>
            <a:chOff x="838200" y="76200"/>
            <a:chExt cx="2667000" cy="5029200"/>
          </a:xfrm>
        </p:grpSpPr>
        <p:grpSp>
          <p:nvGrpSpPr>
            <p:cNvPr id="11" name="Group 17"/>
            <p:cNvGrpSpPr/>
            <p:nvPr/>
          </p:nvGrpSpPr>
          <p:grpSpPr>
            <a:xfrm>
              <a:off x="838200" y="76200"/>
              <a:ext cx="2667000" cy="5029200"/>
              <a:chOff x="838200" y="76200"/>
              <a:chExt cx="2667000" cy="5029200"/>
            </a:xfrm>
          </p:grpSpPr>
          <p:grpSp>
            <p:nvGrpSpPr>
              <p:cNvPr id="13" name="Group 17"/>
              <p:cNvGrpSpPr/>
              <p:nvPr/>
            </p:nvGrpSpPr>
            <p:grpSpPr>
              <a:xfrm flipH="1">
                <a:off x="2209800" y="1447800"/>
                <a:ext cx="1295400" cy="3429000"/>
                <a:chOff x="685800" y="1447800"/>
                <a:chExt cx="1295400" cy="3124200"/>
              </a:xfrm>
            </p:grpSpPr>
            <p:sp>
              <p:nvSpPr>
                <p:cNvPr id="29" name="Bent Arrow 28"/>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9"/>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6"/>
              <p:cNvGrpSpPr/>
              <p:nvPr/>
            </p:nvGrpSpPr>
            <p:grpSpPr>
              <a:xfrm>
                <a:off x="838200" y="1447800"/>
                <a:ext cx="1295400" cy="3429000"/>
                <a:chOff x="685800" y="1447800"/>
                <a:chExt cx="1295400" cy="3429000"/>
              </a:xfrm>
            </p:grpSpPr>
            <p:sp>
              <p:nvSpPr>
                <p:cNvPr id="27" name="Bent Arrow 26"/>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9"/>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309966" y="2094626"/>
              <a:ext cx="1799665" cy="2031325"/>
            </a:xfrm>
            <a:prstGeom prst="rect">
              <a:avLst/>
            </a:prstGeom>
          </p:spPr>
          <p:txBody>
            <a:bodyPr wrap="square">
              <a:spAutoFit/>
            </a:bodyPr>
            <a:lstStyle/>
            <a:p>
              <a:pPr algn="ctr"/>
              <a:r>
                <a:rPr lang="en-US" sz="1400" b="1" i="1" dirty="0"/>
                <a:t>We can prepare for the Savior’s Second Coming by calling on His name, living according to gospel principles, gathering together, and standing in holy places</a:t>
              </a:r>
              <a:endParaRPr lang="en-US" sz="1400" dirty="0">
                <a:solidFill>
                  <a:schemeClr val="bg1"/>
                </a:solidFill>
              </a:endParaRPr>
            </a:p>
          </p:txBody>
        </p:sp>
      </p:grpSp>
      <p:sp>
        <p:nvSpPr>
          <p:cNvPr id="3" name="Rectangle 2"/>
          <p:cNvSpPr/>
          <p:nvPr/>
        </p:nvSpPr>
        <p:spPr>
          <a:xfrm>
            <a:off x="6531731" y="1464024"/>
            <a:ext cx="5022595" cy="3693319"/>
          </a:xfrm>
          <a:prstGeom prst="rect">
            <a:avLst/>
          </a:prstGeom>
        </p:spPr>
        <p:txBody>
          <a:bodyPr wrap="square">
            <a:spAutoFit/>
          </a:bodyPr>
          <a:lstStyle/>
          <a:p>
            <a:r>
              <a:rPr lang="en-US" b="0" i="0" dirty="0">
                <a:solidFill>
                  <a:schemeClr val="bg1"/>
                </a:solidFill>
                <a:effectLst/>
                <a:latin typeface="Abadi" panose="020B0604020104020204" pitchFamily="34" charset="0"/>
              </a:rPr>
              <a:t>Zion is both a place and a people</a:t>
            </a:r>
          </a:p>
          <a:p>
            <a:endParaRPr lang="en-US" dirty="0">
              <a:solidFill>
                <a:schemeClr val="bg1"/>
              </a:solidFill>
              <a:latin typeface="Abadi" panose="020B0604020104020204" pitchFamily="34" charset="0"/>
            </a:endParaRPr>
          </a:p>
          <a:p>
            <a:r>
              <a:rPr lang="en-US" dirty="0">
                <a:solidFill>
                  <a:schemeClr val="bg1"/>
                </a:solidFill>
              </a:rPr>
              <a:t>Zion was the name given to the ancient city of Enoch in the days before the Flood</a:t>
            </a:r>
          </a:p>
          <a:p>
            <a:endParaRPr lang="en-US" dirty="0">
              <a:solidFill>
                <a:schemeClr val="bg1"/>
              </a:solidFill>
            </a:endParaRPr>
          </a:p>
          <a:p>
            <a:r>
              <a:rPr lang="en-US" dirty="0">
                <a:solidFill>
                  <a:schemeClr val="bg1"/>
                </a:solidFill>
              </a:rPr>
              <a:t>The Lord called Enoch’s people Zion</a:t>
            </a:r>
          </a:p>
          <a:p>
            <a:endParaRPr lang="en-US" dirty="0">
              <a:solidFill>
                <a:schemeClr val="bg1"/>
              </a:solidFill>
            </a:endParaRPr>
          </a:p>
          <a:p>
            <a:r>
              <a:rPr lang="en-US" dirty="0">
                <a:solidFill>
                  <a:schemeClr val="bg1"/>
                </a:solidFill>
              </a:rPr>
              <a:t>The antithesis and antagonist of Zion is Babylon</a:t>
            </a:r>
          </a:p>
          <a:p>
            <a:endParaRPr lang="en-US" dirty="0">
              <a:solidFill>
                <a:schemeClr val="bg1"/>
              </a:solidFill>
            </a:endParaRPr>
          </a:p>
          <a:p>
            <a:r>
              <a:rPr lang="en-US" dirty="0">
                <a:solidFill>
                  <a:schemeClr val="bg1"/>
                </a:solidFill>
              </a:rPr>
              <a:t>Zion is Zion because of the character, attributes, and faithfulness of her citizens. </a:t>
            </a:r>
          </a:p>
          <a:p>
            <a:endParaRPr lang="en-US" dirty="0">
              <a:solidFill>
                <a:schemeClr val="bg1"/>
              </a:solidFill>
            </a:endParaRPr>
          </a:p>
          <a:p>
            <a:r>
              <a:rPr lang="en-US" dirty="0">
                <a:solidFill>
                  <a:schemeClr val="bg1"/>
                </a:solidFill>
              </a:rPr>
              <a:t>One Heart One Mind </a:t>
            </a:r>
            <a:r>
              <a:rPr lang="en-US" dirty="0">
                <a:solidFill>
                  <a:srgbClr val="FFFF00"/>
                </a:solidFill>
              </a:rPr>
              <a:t>(Mosiah 7:18)</a:t>
            </a:r>
          </a:p>
        </p:txBody>
      </p:sp>
      <p:pic>
        <p:nvPicPr>
          <p:cNvPr id="6" name="Picture 5">
            <a:extLst>
              <a:ext uri="{FF2B5EF4-FFF2-40B4-BE49-F238E27FC236}">
                <a16:creationId xmlns:a16="http://schemas.microsoft.com/office/drawing/2014/main" id="{7006171D-8B6C-4319-B412-682E0D18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0607" y="5469064"/>
            <a:ext cx="794883" cy="1064576"/>
          </a:xfrm>
          <a:prstGeom prst="rect">
            <a:avLst/>
          </a:prstGeom>
        </p:spPr>
      </p:pic>
      <p:pic>
        <p:nvPicPr>
          <p:cNvPr id="1025" name="Picture 1024">
            <a:extLst>
              <a:ext uri="{FF2B5EF4-FFF2-40B4-BE49-F238E27FC236}">
                <a16:creationId xmlns:a16="http://schemas.microsoft.com/office/drawing/2014/main" id="{0380DC04-37A5-44D6-9E26-A5285AC6EC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733" y="511326"/>
            <a:ext cx="775833" cy="978412"/>
          </a:xfrm>
          <a:prstGeom prst="rect">
            <a:avLst/>
          </a:prstGeom>
        </p:spPr>
      </p:pic>
    </p:spTree>
    <p:extLst>
      <p:ext uri="{BB962C8B-B14F-4D97-AF65-F5344CB8AC3E}">
        <p14:creationId xmlns:p14="http://schemas.microsoft.com/office/powerpoint/2010/main" val="363469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F4D7D3-8578-4C48-BF13-7D526B5B3F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 y="0"/>
            <a:ext cx="12182535" cy="6858000"/>
          </a:xfrm>
          <a:prstGeom prst="rect">
            <a:avLst/>
          </a:prstGeom>
        </p:spPr>
      </p:pic>
      <p:sp>
        <p:nvSpPr>
          <p:cNvPr id="7" name="TextBox 6"/>
          <p:cNvSpPr txBox="1"/>
          <p:nvPr/>
        </p:nvSpPr>
        <p:spPr>
          <a:xfrm>
            <a:off x="261041" y="6060"/>
            <a:ext cx="11796666"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Veil of the Covering</a:t>
            </a:r>
          </a:p>
        </p:txBody>
      </p:sp>
      <p:sp>
        <p:nvSpPr>
          <p:cNvPr id="8" name="TextBox 7"/>
          <p:cNvSpPr txBox="1"/>
          <p:nvPr/>
        </p:nvSpPr>
        <p:spPr>
          <a:xfrm>
            <a:off x="197667" y="6290338"/>
            <a:ext cx="4879818" cy="369332"/>
          </a:xfrm>
          <a:prstGeom prst="rect">
            <a:avLst/>
          </a:prstGeom>
          <a:noFill/>
        </p:spPr>
        <p:txBody>
          <a:bodyPr wrap="square" rtlCol="0">
            <a:spAutoFit/>
          </a:bodyPr>
          <a:lstStyle/>
          <a:p>
            <a:r>
              <a:rPr lang="en-US" dirty="0">
                <a:solidFill>
                  <a:schemeClr val="bg1"/>
                </a:solidFill>
              </a:rPr>
              <a:t>D&amp;C 101:23</a:t>
            </a:r>
            <a:endParaRPr lang="en-US" sz="1200" dirty="0">
              <a:solidFill>
                <a:schemeClr val="bg1"/>
              </a:solidFill>
            </a:endParaRPr>
          </a:p>
        </p:txBody>
      </p:sp>
      <p:sp>
        <p:nvSpPr>
          <p:cNvPr id="9" name="TextBox 8"/>
          <p:cNvSpPr txBox="1"/>
          <p:nvPr/>
        </p:nvSpPr>
        <p:spPr>
          <a:xfrm>
            <a:off x="6874598" y="4351346"/>
            <a:ext cx="4815242" cy="1938992"/>
          </a:xfrm>
          <a:prstGeom prst="rect">
            <a:avLst/>
          </a:prstGeom>
          <a:noFill/>
        </p:spPr>
        <p:txBody>
          <a:bodyPr wrap="square" rtlCol="0">
            <a:spAutoFit/>
          </a:bodyPr>
          <a:lstStyle/>
          <a:p>
            <a:pPr fontAlgn="base"/>
            <a:r>
              <a:rPr lang="en-US" dirty="0">
                <a:solidFill>
                  <a:schemeClr val="bg1"/>
                </a:solidFill>
              </a:rPr>
              <a:t>“…it will be an event that will be seen by all—all flesh shall see the glory of the Lord; when he reveals himself the second time, every eye, not only those living at that time in the flesh, in mortality on the earth, but also the very dead themselves” </a:t>
            </a:r>
          </a:p>
          <a:p>
            <a:pPr fontAlgn="base"/>
            <a:r>
              <a:rPr lang="en-US" sz="1200" dirty="0">
                <a:solidFill>
                  <a:schemeClr val="bg1"/>
                </a:solidFill>
              </a:rPr>
              <a:t>Elder Orson Pratt</a:t>
            </a:r>
          </a:p>
        </p:txBody>
      </p:sp>
      <p:sp>
        <p:nvSpPr>
          <p:cNvPr id="3" name="Rectangle 2"/>
          <p:cNvSpPr/>
          <p:nvPr/>
        </p:nvSpPr>
        <p:spPr>
          <a:xfrm>
            <a:off x="628871" y="1166842"/>
            <a:ext cx="5022595" cy="4524315"/>
          </a:xfrm>
          <a:prstGeom prst="rect">
            <a:avLst/>
          </a:prstGeom>
        </p:spPr>
        <p:txBody>
          <a:bodyPr wrap="square">
            <a:spAutoFit/>
          </a:bodyPr>
          <a:lstStyle/>
          <a:p>
            <a:r>
              <a:rPr lang="en-US" b="0" i="0" dirty="0">
                <a:solidFill>
                  <a:schemeClr val="bg1"/>
                </a:solidFill>
                <a:effectLst/>
                <a:latin typeface="Abadi" panose="020B0604020104020204" pitchFamily="34" charset="0"/>
              </a:rPr>
              <a:t>“Anciently, a veil hung between the two holy chambers of the tabernacle (Exodus 26:31)</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Its presence in Herod’s temple is supported by the statement in each of the synoptic gospels that at the time of Christ’s death the veil of the temple was rent from top to bottom</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Christ, by his sacrificial death, opened a way for the faithful to enter the holiest place, meaning the celestial kingdom. (Hebrews 10:20)</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The veil separating us from the presence of the Lord will be rent, and all will be able to see what otherwise would remain hidden to them.”</a:t>
            </a:r>
          </a:p>
          <a:p>
            <a:r>
              <a:rPr lang="en-US" sz="1200" dirty="0">
                <a:solidFill>
                  <a:schemeClr val="bg1"/>
                </a:solidFill>
                <a:latin typeface="Abadi" panose="020B0604020104020204" pitchFamily="34" charset="0"/>
              </a:rPr>
              <a:t>McConkie and </a:t>
            </a:r>
            <a:r>
              <a:rPr lang="en-US" sz="1200" dirty="0" err="1">
                <a:solidFill>
                  <a:schemeClr val="bg1"/>
                </a:solidFill>
                <a:latin typeface="Abadi" panose="020B0604020104020204" pitchFamily="34" charset="0"/>
              </a:rPr>
              <a:t>Ostler</a:t>
            </a:r>
            <a:endParaRPr lang="en-US" sz="1200" dirty="0">
              <a:solidFill>
                <a:schemeClr val="bg1"/>
              </a:solidFill>
            </a:endParaRPr>
          </a:p>
        </p:txBody>
      </p:sp>
      <p:pic>
        <p:nvPicPr>
          <p:cNvPr id="6" name="Picture 5">
            <a:extLst>
              <a:ext uri="{FF2B5EF4-FFF2-40B4-BE49-F238E27FC236}">
                <a16:creationId xmlns:a16="http://schemas.microsoft.com/office/drawing/2014/main" id="{A3F639D0-D5DC-4C73-B60C-DD260CD89D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5131" y="1417319"/>
            <a:ext cx="2971800" cy="2011680"/>
          </a:xfrm>
          <a:prstGeom prst="rect">
            <a:avLst/>
          </a:prstGeom>
        </p:spPr>
      </p:pic>
      <p:pic>
        <p:nvPicPr>
          <p:cNvPr id="12" name="Picture 11">
            <a:extLst>
              <a:ext uri="{FF2B5EF4-FFF2-40B4-BE49-F238E27FC236}">
                <a16:creationId xmlns:a16="http://schemas.microsoft.com/office/drawing/2014/main" id="{4208B487-57F9-4B98-BD92-5A1F1527C7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0699" y="1649746"/>
            <a:ext cx="1933575" cy="2600325"/>
          </a:xfrm>
          <a:prstGeom prst="rect">
            <a:avLst/>
          </a:prstGeom>
        </p:spPr>
      </p:pic>
      <p:pic>
        <p:nvPicPr>
          <p:cNvPr id="14" name="Picture 13">
            <a:extLst>
              <a:ext uri="{FF2B5EF4-FFF2-40B4-BE49-F238E27FC236}">
                <a16:creationId xmlns:a16="http://schemas.microsoft.com/office/drawing/2014/main" id="{AC26C776-DBBC-4795-A01E-92634FD7A21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000"/>
          <a:stretch/>
        </p:blipFill>
        <p:spPr>
          <a:xfrm>
            <a:off x="261041" y="314721"/>
            <a:ext cx="1303100" cy="779562"/>
          </a:xfrm>
          <a:prstGeom prst="rect">
            <a:avLst/>
          </a:prstGeom>
        </p:spPr>
      </p:pic>
      <p:pic>
        <p:nvPicPr>
          <p:cNvPr id="16" name="Picture 15">
            <a:extLst>
              <a:ext uri="{FF2B5EF4-FFF2-40B4-BE49-F238E27FC236}">
                <a16:creationId xmlns:a16="http://schemas.microsoft.com/office/drawing/2014/main" id="{5A9C6249-D2E2-428A-93DC-C7E544D03F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83129" y="4668874"/>
            <a:ext cx="759805" cy="1022283"/>
          </a:xfrm>
          <a:prstGeom prst="rect">
            <a:avLst/>
          </a:prstGeom>
        </p:spPr>
      </p:pic>
    </p:spTree>
    <p:extLst>
      <p:ext uri="{BB962C8B-B14F-4D97-AF65-F5344CB8AC3E}">
        <p14:creationId xmlns:p14="http://schemas.microsoft.com/office/powerpoint/2010/main" val="199647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CB04C6E-0612-428B-9DEC-35797055F7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 y="0"/>
            <a:ext cx="12182535" cy="6858000"/>
          </a:xfrm>
          <a:prstGeom prst="rect">
            <a:avLst/>
          </a:prstGeom>
        </p:spPr>
      </p:pic>
      <p:sp>
        <p:nvSpPr>
          <p:cNvPr id="7" name="TextBox 6"/>
          <p:cNvSpPr txBox="1"/>
          <p:nvPr/>
        </p:nvSpPr>
        <p:spPr>
          <a:xfrm>
            <a:off x="261041" y="6060"/>
            <a:ext cx="11796666"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Renewal of the Earth</a:t>
            </a:r>
          </a:p>
        </p:txBody>
      </p:sp>
      <p:sp>
        <p:nvSpPr>
          <p:cNvPr id="8" name="TextBox 7"/>
          <p:cNvSpPr txBox="1"/>
          <p:nvPr/>
        </p:nvSpPr>
        <p:spPr>
          <a:xfrm>
            <a:off x="197667" y="6290338"/>
            <a:ext cx="4879818" cy="369332"/>
          </a:xfrm>
          <a:prstGeom prst="rect">
            <a:avLst/>
          </a:prstGeom>
          <a:noFill/>
        </p:spPr>
        <p:txBody>
          <a:bodyPr wrap="square" rtlCol="0">
            <a:spAutoFit/>
          </a:bodyPr>
          <a:lstStyle/>
          <a:p>
            <a:r>
              <a:rPr lang="en-US" dirty="0">
                <a:solidFill>
                  <a:schemeClr val="bg1"/>
                </a:solidFill>
              </a:rPr>
              <a:t>D&amp;C 101:24-25</a:t>
            </a:r>
            <a:endParaRPr lang="en-US" sz="1200" dirty="0">
              <a:solidFill>
                <a:schemeClr val="bg1"/>
              </a:solidFill>
            </a:endParaRPr>
          </a:p>
        </p:txBody>
      </p:sp>
      <p:sp>
        <p:nvSpPr>
          <p:cNvPr id="9" name="TextBox 8"/>
          <p:cNvSpPr txBox="1"/>
          <p:nvPr/>
        </p:nvSpPr>
        <p:spPr>
          <a:xfrm>
            <a:off x="6449381" y="1490008"/>
            <a:ext cx="4815242" cy="1938992"/>
          </a:xfrm>
          <a:prstGeom prst="rect">
            <a:avLst/>
          </a:prstGeom>
          <a:noFill/>
        </p:spPr>
        <p:txBody>
          <a:bodyPr wrap="square" rtlCol="0">
            <a:spAutoFit/>
          </a:bodyPr>
          <a:lstStyle/>
          <a:p>
            <a:pPr fontAlgn="base"/>
            <a:r>
              <a:rPr lang="en-US" dirty="0">
                <a:solidFill>
                  <a:schemeClr val="bg1"/>
                </a:solidFill>
              </a:rPr>
              <a:t>“All that is corruptible—everything of a telestial order—will be destroyed, for terrestrial or </a:t>
            </a:r>
            <a:r>
              <a:rPr lang="en-US" dirty="0" err="1">
                <a:solidFill>
                  <a:schemeClr val="bg1"/>
                </a:solidFill>
              </a:rPr>
              <a:t>Edenic</a:t>
            </a:r>
            <a:r>
              <a:rPr lang="en-US" dirty="0">
                <a:solidFill>
                  <a:schemeClr val="bg1"/>
                </a:solidFill>
              </a:rPr>
              <a:t> law will rule during the Millennium. </a:t>
            </a:r>
          </a:p>
          <a:p>
            <a:pPr fontAlgn="base"/>
            <a:endParaRPr lang="en-US" dirty="0">
              <a:solidFill>
                <a:schemeClr val="bg1"/>
              </a:solidFill>
            </a:endParaRPr>
          </a:p>
          <a:p>
            <a:pPr fontAlgn="base"/>
            <a:r>
              <a:rPr lang="en-US" dirty="0">
                <a:solidFill>
                  <a:schemeClr val="bg1"/>
                </a:solidFill>
              </a:rPr>
              <a:t>With the return of Christ all things will return to a state like that known in Eden.” </a:t>
            </a:r>
          </a:p>
          <a:p>
            <a:pPr fontAlgn="base"/>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sp>
        <p:nvSpPr>
          <p:cNvPr id="3" name="Rectangle 2"/>
          <p:cNvSpPr/>
          <p:nvPr/>
        </p:nvSpPr>
        <p:spPr>
          <a:xfrm>
            <a:off x="628871" y="1166842"/>
            <a:ext cx="5022595" cy="461665"/>
          </a:xfrm>
          <a:prstGeom prst="rect">
            <a:avLst/>
          </a:prstGeom>
        </p:spPr>
        <p:txBody>
          <a:bodyPr wrap="square">
            <a:spAutoFit/>
          </a:bodyPr>
          <a:lstStyle/>
          <a:p>
            <a:endParaRPr lang="en-US" sz="1200" dirty="0">
              <a:solidFill>
                <a:schemeClr val="bg1"/>
              </a:solidFill>
            </a:endParaRPr>
          </a:p>
          <a:p>
            <a:endParaRPr lang="en-US" sz="1200" dirty="0">
              <a:solidFill>
                <a:schemeClr val="bg1"/>
              </a:solidFill>
            </a:endParaRPr>
          </a:p>
        </p:txBody>
      </p:sp>
      <p:sp>
        <p:nvSpPr>
          <p:cNvPr id="2" name="Rectangle 1"/>
          <p:cNvSpPr/>
          <p:nvPr/>
        </p:nvSpPr>
        <p:spPr>
          <a:xfrm>
            <a:off x="1412636" y="1396003"/>
            <a:ext cx="5036745" cy="1200329"/>
          </a:xfrm>
          <a:prstGeom prst="rect">
            <a:avLst/>
          </a:prstGeom>
        </p:spPr>
        <p:txBody>
          <a:bodyPr wrap="square">
            <a:spAutoFit/>
          </a:bodyPr>
          <a:lstStyle/>
          <a:p>
            <a:r>
              <a:rPr lang="en-US" b="0" i="1" dirty="0">
                <a:solidFill>
                  <a:srgbClr val="FFFF00"/>
                </a:solidFill>
                <a:effectLst/>
                <a:latin typeface="Georgia" panose="02040502050405020303" pitchFamily="18" charset="0"/>
              </a:rPr>
              <a:t>For, behold, I create new heavens and a new earth: and the former shall not be remembered, nor come into mind.</a:t>
            </a:r>
          </a:p>
          <a:p>
            <a:r>
              <a:rPr lang="en-US" i="1" dirty="0">
                <a:solidFill>
                  <a:srgbClr val="FFFF00"/>
                </a:solidFill>
                <a:latin typeface="Georgia" panose="02040502050405020303" pitchFamily="18" charset="0"/>
              </a:rPr>
              <a:t>Isaiah 65:17</a:t>
            </a:r>
            <a:endParaRPr lang="en-US" i="1" dirty="0">
              <a:solidFill>
                <a:srgbClr val="FFFF00"/>
              </a:solidFill>
            </a:endParaRPr>
          </a:p>
        </p:txBody>
      </p:sp>
      <p:sp>
        <p:nvSpPr>
          <p:cNvPr id="6" name="Rectangle 5"/>
          <p:cNvSpPr/>
          <p:nvPr/>
        </p:nvSpPr>
        <p:spPr>
          <a:xfrm>
            <a:off x="6636190" y="4121343"/>
            <a:ext cx="5078994" cy="1938992"/>
          </a:xfrm>
          <a:prstGeom prst="rect">
            <a:avLst/>
          </a:prstGeom>
        </p:spPr>
        <p:txBody>
          <a:bodyPr wrap="square">
            <a:spAutoFit/>
          </a:bodyPr>
          <a:lstStyle/>
          <a:p>
            <a:r>
              <a:rPr lang="en-US" b="0" i="0" dirty="0">
                <a:solidFill>
                  <a:schemeClr val="bg1"/>
                </a:solidFill>
                <a:effectLst/>
                <a:latin typeface="Abadi" panose="020B0604020104020204" pitchFamily="34" charset="0"/>
              </a:rPr>
              <a:t>“A new heaven and a new earth are promised by the sacred writers. Or, in other words, the planetary systems are to be changed, purified, refined, exalted and glorified, in the similitude of the </a:t>
            </a:r>
            <a:r>
              <a:rPr lang="en-US" b="0" i="0" u="none" strike="noStrike" dirty="0">
                <a:solidFill>
                  <a:schemeClr val="bg1"/>
                </a:solidFill>
                <a:effectLst/>
                <a:latin typeface="Abadi" panose="020B0604020104020204" pitchFamily="34" charset="0"/>
              </a:rPr>
              <a:t>resurrection</a:t>
            </a:r>
            <a:r>
              <a:rPr lang="en-US" b="0" i="0" dirty="0">
                <a:solidFill>
                  <a:schemeClr val="bg1"/>
                </a:solidFill>
                <a:effectLst/>
                <a:latin typeface="Abadi" panose="020B0604020104020204" pitchFamily="34" charset="0"/>
              </a:rPr>
              <a:t>, by which means all physical evil or imperfections will be done away.”</a:t>
            </a:r>
          </a:p>
          <a:p>
            <a:r>
              <a:rPr lang="en-US" sz="1200" b="0" i="0" dirty="0">
                <a:solidFill>
                  <a:schemeClr val="bg1"/>
                </a:solidFill>
                <a:effectLst/>
                <a:latin typeface="Abadi" panose="020B0604020104020204" pitchFamily="34" charset="0"/>
              </a:rPr>
              <a:t>Elder Parley P. Pratt</a:t>
            </a:r>
            <a:endParaRPr lang="en-US" sz="1200" dirty="0">
              <a:solidFill>
                <a:schemeClr val="bg1"/>
              </a:solidFill>
            </a:endParaRPr>
          </a:p>
        </p:txBody>
      </p:sp>
      <p:pic>
        <p:nvPicPr>
          <p:cNvPr id="11" name="Picture 10">
            <a:extLst>
              <a:ext uri="{FF2B5EF4-FFF2-40B4-BE49-F238E27FC236}">
                <a16:creationId xmlns:a16="http://schemas.microsoft.com/office/drawing/2014/main" id="{6FC2B9ED-96BE-470B-9AAA-27425AA006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573" y="2661469"/>
            <a:ext cx="5038725" cy="3200400"/>
          </a:xfrm>
          <a:prstGeom prst="rect">
            <a:avLst/>
          </a:prstGeom>
        </p:spPr>
      </p:pic>
      <p:pic>
        <p:nvPicPr>
          <p:cNvPr id="14" name="Picture 13">
            <a:extLst>
              <a:ext uri="{FF2B5EF4-FFF2-40B4-BE49-F238E27FC236}">
                <a16:creationId xmlns:a16="http://schemas.microsoft.com/office/drawing/2014/main" id="{D404F9DC-694F-48FC-9139-BF190D9F04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5590" y="5577245"/>
            <a:ext cx="731521" cy="982328"/>
          </a:xfrm>
          <a:prstGeom prst="rect">
            <a:avLst/>
          </a:prstGeom>
        </p:spPr>
      </p:pic>
    </p:spTree>
    <p:extLst>
      <p:ext uri="{BB962C8B-B14F-4D97-AF65-F5344CB8AC3E}">
        <p14:creationId xmlns:p14="http://schemas.microsoft.com/office/powerpoint/2010/main" val="423188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6898052-8F78-4AAA-9895-31899EB880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 y="0"/>
            <a:ext cx="12182535" cy="6858000"/>
          </a:xfrm>
          <a:prstGeom prst="rect">
            <a:avLst/>
          </a:prstGeom>
        </p:spPr>
      </p:pic>
      <p:sp>
        <p:nvSpPr>
          <p:cNvPr id="7" name="TextBox 6"/>
          <p:cNvSpPr txBox="1"/>
          <p:nvPr/>
        </p:nvSpPr>
        <p:spPr>
          <a:xfrm>
            <a:off x="261041" y="6060"/>
            <a:ext cx="11796666"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Men Will Learn Peace</a:t>
            </a:r>
          </a:p>
        </p:txBody>
      </p:sp>
      <p:sp>
        <p:nvSpPr>
          <p:cNvPr id="8" name="TextBox 7"/>
          <p:cNvSpPr txBox="1"/>
          <p:nvPr/>
        </p:nvSpPr>
        <p:spPr>
          <a:xfrm>
            <a:off x="197667" y="6290338"/>
            <a:ext cx="4879818" cy="369332"/>
          </a:xfrm>
          <a:prstGeom prst="rect">
            <a:avLst/>
          </a:prstGeom>
          <a:noFill/>
        </p:spPr>
        <p:txBody>
          <a:bodyPr wrap="square" rtlCol="0">
            <a:spAutoFit/>
          </a:bodyPr>
          <a:lstStyle/>
          <a:p>
            <a:r>
              <a:rPr lang="en-US" dirty="0">
                <a:solidFill>
                  <a:schemeClr val="bg1"/>
                </a:solidFill>
              </a:rPr>
              <a:t>D&amp;C 101:26</a:t>
            </a:r>
            <a:endParaRPr lang="en-US" sz="1200" dirty="0">
              <a:solidFill>
                <a:schemeClr val="bg1"/>
              </a:solidFill>
            </a:endParaRPr>
          </a:p>
        </p:txBody>
      </p:sp>
      <p:sp>
        <p:nvSpPr>
          <p:cNvPr id="9" name="TextBox 8"/>
          <p:cNvSpPr txBox="1"/>
          <p:nvPr/>
        </p:nvSpPr>
        <p:spPr>
          <a:xfrm>
            <a:off x="836224" y="1219671"/>
            <a:ext cx="4815242" cy="1661993"/>
          </a:xfrm>
          <a:prstGeom prst="rect">
            <a:avLst/>
          </a:prstGeom>
          <a:noFill/>
        </p:spPr>
        <p:txBody>
          <a:bodyPr wrap="square" rtlCol="0">
            <a:spAutoFit/>
          </a:bodyPr>
          <a:lstStyle/>
          <a:p>
            <a:pPr fontAlgn="base"/>
            <a:r>
              <a:rPr lang="en-US" dirty="0">
                <a:solidFill>
                  <a:schemeClr val="bg1"/>
                </a:solidFill>
              </a:rPr>
              <a:t>All will live together, animal and man in harmony</a:t>
            </a:r>
          </a:p>
          <a:p>
            <a:pPr fontAlgn="base"/>
            <a:endParaRPr lang="en-US" dirty="0">
              <a:solidFill>
                <a:schemeClr val="bg1"/>
              </a:solidFill>
            </a:endParaRPr>
          </a:p>
          <a:p>
            <a:pPr fontAlgn="base"/>
            <a:r>
              <a:rPr lang="en-US" dirty="0">
                <a:solidFill>
                  <a:schemeClr val="bg1"/>
                </a:solidFill>
              </a:rPr>
              <a:t>“The coyote will not stalk the deer, and the wolf will not kill the sheep, and all forms of life will be the friends and servants of men.”</a:t>
            </a:r>
          </a:p>
          <a:p>
            <a:pPr fontAlgn="base"/>
            <a:r>
              <a:rPr lang="en-US" sz="1200" dirty="0">
                <a:solidFill>
                  <a:schemeClr val="bg1"/>
                </a:solidFill>
              </a:rPr>
              <a:t>Elder Bruce R. McConkie</a:t>
            </a:r>
          </a:p>
        </p:txBody>
      </p:sp>
      <p:sp>
        <p:nvSpPr>
          <p:cNvPr id="3" name="Rectangle 2"/>
          <p:cNvSpPr/>
          <p:nvPr/>
        </p:nvSpPr>
        <p:spPr>
          <a:xfrm>
            <a:off x="628871" y="1166842"/>
            <a:ext cx="5022595" cy="461665"/>
          </a:xfrm>
          <a:prstGeom prst="rect">
            <a:avLst/>
          </a:prstGeom>
        </p:spPr>
        <p:txBody>
          <a:bodyPr wrap="square">
            <a:spAutoFit/>
          </a:bodyPr>
          <a:lstStyle/>
          <a:p>
            <a:endParaRPr lang="en-US" sz="1200" dirty="0">
              <a:solidFill>
                <a:schemeClr val="bg1"/>
              </a:solidFill>
            </a:endParaRPr>
          </a:p>
          <a:p>
            <a:endParaRPr lang="en-US" sz="1200" dirty="0">
              <a:solidFill>
                <a:schemeClr val="bg1"/>
              </a:solidFill>
            </a:endParaRPr>
          </a:p>
        </p:txBody>
      </p:sp>
      <p:sp>
        <p:nvSpPr>
          <p:cNvPr id="6" name="Rectangle 5"/>
          <p:cNvSpPr/>
          <p:nvPr/>
        </p:nvSpPr>
        <p:spPr>
          <a:xfrm>
            <a:off x="5166511" y="3937183"/>
            <a:ext cx="6096000" cy="1477328"/>
          </a:xfrm>
          <a:prstGeom prst="rect">
            <a:avLst/>
          </a:prstGeom>
        </p:spPr>
        <p:txBody>
          <a:bodyPr>
            <a:spAutoFit/>
          </a:bodyPr>
          <a:lstStyle/>
          <a:p>
            <a:r>
              <a:rPr lang="en-US" b="0" i="1" dirty="0">
                <a:solidFill>
                  <a:srgbClr val="FFFF00"/>
                </a:solidFill>
                <a:effectLst/>
                <a:latin typeface="Georgia" panose="02040502050405020303" pitchFamily="18" charset="0"/>
              </a:rPr>
              <a:t>They shall not hurt nor destroy in all my holy mountain: for the earth shall be full of the knowledge of the </a:t>
            </a:r>
            <a:r>
              <a:rPr lang="en-US" b="0" i="1" cap="small" dirty="0">
                <a:solidFill>
                  <a:srgbClr val="FFFF00"/>
                </a:solidFill>
                <a:effectLst/>
                <a:latin typeface="Georgia" panose="02040502050405020303" pitchFamily="18" charset="0"/>
              </a:rPr>
              <a:t>Lord</a:t>
            </a:r>
            <a:r>
              <a:rPr lang="en-US" b="0" i="1" dirty="0">
                <a:solidFill>
                  <a:srgbClr val="FFFF00"/>
                </a:solidFill>
                <a:effectLst/>
                <a:latin typeface="Georgia" panose="02040502050405020303" pitchFamily="18" charset="0"/>
              </a:rPr>
              <a:t>, as the waters cover the sea.</a:t>
            </a:r>
          </a:p>
          <a:p>
            <a:endParaRPr lang="en-US" i="1" dirty="0">
              <a:solidFill>
                <a:srgbClr val="FFFF00"/>
              </a:solidFill>
              <a:latin typeface="Georgia" panose="02040502050405020303" pitchFamily="18" charset="0"/>
            </a:endParaRPr>
          </a:p>
          <a:p>
            <a:r>
              <a:rPr lang="en-US" i="1" dirty="0">
                <a:solidFill>
                  <a:srgbClr val="FFFF00"/>
                </a:solidFill>
                <a:latin typeface="Georgia" panose="02040502050405020303" pitchFamily="18" charset="0"/>
              </a:rPr>
              <a:t>Isaiah 11:6,9</a:t>
            </a:r>
            <a:endParaRPr lang="en-US" i="1" dirty="0">
              <a:solidFill>
                <a:srgbClr val="FFFF00"/>
              </a:solidFill>
            </a:endParaRPr>
          </a:p>
        </p:txBody>
      </p:sp>
      <p:sp>
        <p:nvSpPr>
          <p:cNvPr id="10" name="Rectangle 9"/>
          <p:cNvSpPr/>
          <p:nvPr/>
        </p:nvSpPr>
        <p:spPr>
          <a:xfrm>
            <a:off x="5166511" y="2623303"/>
            <a:ext cx="6096000" cy="1200329"/>
          </a:xfrm>
          <a:prstGeom prst="rect">
            <a:avLst/>
          </a:prstGeom>
        </p:spPr>
        <p:txBody>
          <a:bodyPr>
            <a:spAutoFit/>
          </a:bodyPr>
          <a:lstStyle/>
          <a:p>
            <a:r>
              <a:rPr lang="en-US" b="0" i="1" dirty="0">
                <a:solidFill>
                  <a:srgbClr val="FFFF00"/>
                </a:solidFill>
                <a:effectLst/>
                <a:latin typeface="Georgia" panose="02040502050405020303" pitchFamily="18" charset="0"/>
              </a:rPr>
              <a:t>The wolf also shall dwell with the lamb, and the leopard shall lie down with the kid; and the calf and the young lion and the fatling together; and a little child shall lead them.</a:t>
            </a:r>
            <a:endParaRPr lang="en-US" i="1" dirty="0">
              <a:solidFill>
                <a:srgbClr val="FFFF00"/>
              </a:solidFill>
            </a:endParaRPr>
          </a:p>
        </p:txBody>
      </p:sp>
      <p:pic>
        <p:nvPicPr>
          <p:cNvPr id="11" name="Picture 10">
            <a:extLst>
              <a:ext uri="{FF2B5EF4-FFF2-40B4-BE49-F238E27FC236}">
                <a16:creationId xmlns:a16="http://schemas.microsoft.com/office/drawing/2014/main" id="{A0BC1B2E-A141-4622-8ABB-11F24856D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361" y="3208477"/>
            <a:ext cx="3295650" cy="2571750"/>
          </a:xfrm>
          <a:prstGeom prst="rect">
            <a:avLst/>
          </a:prstGeom>
        </p:spPr>
      </p:pic>
      <p:pic>
        <p:nvPicPr>
          <p:cNvPr id="14" name="Picture 13">
            <a:extLst>
              <a:ext uri="{FF2B5EF4-FFF2-40B4-BE49-F238E27FC236}">
                <a16:creationId xmlns:a16="http://schemas.microsoft.com/office/drawing/2014/main" id="{B2D0ACD3-DD98-4089-A94C-D1C996E061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384" y="267357"/>
            <a:ext cx="676977" cy="944947"/>
          </a:xfrm>
          <a:prstGeom prst="rect">
            <a:avLst/>
          </a:prstGeom>
        </p:spPr>
      </p:pic>
    </p:spTree>
    <p:extLst>
      <p:ext uri="{BB962C8B-B14F-4D97-AF65-F5344CB8AC3E}">
        <p14:creationId xmlns:p14="http://schemas.microsoft.com/office/powerpoint/2010/main" val="137345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5AD9833-3AA5-48B8-9800-72D0E5F316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 y="0"/>
            <a:ext cx="12182535" cy="6858000"/>
          </a:xfrm>
          <a:prstGeom prst="rect">
            <a:avLst/>
          </a:prstGeom>
        </p:spPr>
      </p:pic>
      <p:sp>
        <p:nvSpPr>
          <p:cNvPr id="7" name="TextBox 6"/>
          <p:cNvSpPr txBox="1"/>
          <p:nvPr/>
        </p:nvSpPr>
        <p:spPr>
          <a:xfrm>
            <a:off x="261041" y="6060"/>
            <a:ext cx="11796666" cy="923330"/>
          </a:xfrm>
          <a:prstGeom prst="rect">
            <a:avLst/>
          </a:prstGeom>
          <a:noFill/>
        </p:spPr>
        <p:txBody>
          <a:bodyPr wrap="square" rtlCol="0">
            <a:spAutoFit/>
          </a:bodyPr>
          <a:lstStyle/>
          <a:p>
            <a:pPr algn="ctr"/>
            <a:r>
              <a:rPr lang="en-US" sz="5400" dirty="0">
                <a:solidFill>
                  <a:schemeClr val="bg1"/>
                </a:solidFill>
                <a:latin typeface="Britannic Bold" panose="020B0903060703020204" pitchFamily="34" charset="0"/>
              </a:rPr>
              <a:t>No More Temptation From Satan</a:t>
            </a:r>
          </a:p>
        </p:txBody>
      </p:sp>
      <p:sp>
        <p:nvSpPr>
          <p:cNvPr id="8" name="TextBox 7"/>
          <p:cNvSpPr txBox="1"/>
          <p:nvPr/>
        </p:nvSpPr>
        <p:spPr>
          <a:xfrm>
            <a:off x="197667" y="6290338"/>
            <a:ext cx="4879818" cy="369332"/>
          </a:xfrm>
          <a:prstGeom prst="rect">
            <a:avLst/>
          </a:prstGeom>
          <a:noFill/>
        </p:spPr>
        <p:txBody>
          <a:bodyPr wrap="square" rtlCol="0">
            <a:spAutoFit/>
          </a:bodyPr>
          <a:lstStyle/>
          <a:p>
            <a:r>
              <a:rPr lang="en-US" dirty="0">
                <a:solidFill>
                  <a:schemeClr val="bg1"/>
                </a:solidFill>
              </a:rPr>
              <a:t>D&amp;C 101:28</a:t>
            </a:r>
            <a:endParaRPr lang="en-US" sz="1200" dirty="0">
              <a:solidFill>
                <a:schemeClr val="bg1"/>
              </a:solidFill>
            </a:endParaRPr>
          </a:p>
        </p:txBody>
      </p:sp>
      <p:sp>
        <p:nvSpPr>
          <p:cNvPr id="9" name="TextBox 8"/>
          <p:cNvSpPr txBox="1"/>
          <p:nvPr/>
        </p:nvSpPr>
        <p:spPr>
          <a:xfrm>
            <a:off x="628871" y="1582185"/>
            <a:ext cx="4815242" cy="2215991"/>
          </a:xfrm>
          <a:prstGeom prst="rect">
            <a:avLst/>
          </a:prstGeom>
          <a:noFill/>
        </p:spPr>
        <p:txBody>
          <a:bodyPr wrap="square" rtlCol="0">
            <a:spAutoFit/>
          </a:bodyPr>
          <a:lstStyle/>
          <a:p>
            <a:pPr fontAlgn="base"/>
            <a:r>
              <a:rPr lang="en-US" dirty="0">
                <a:solidFill>
                  <a:schemeClr val="bg1"/>
                </a:solidFill>
              </a:rPr>
              <a:t>“A change will come to the inhabitants of the earth similar to that experienced by the three Nephite disciples who were translated.</a:t>
            </a:r>
          </a:p>
          <a:p>
            <a:pPr fontAlgn="base"/>
            <a:endParaRPr lang="en-US" sz="1200" dirty="0">
              <a:solidFill>
                <a:schemeClr val="bg1"/>
              </a:solidFill>
            </a:endParaRPr>
          </a:p>
          <a:p>
            <a:pPr fontAlgn="base"/>
            <a:r>
              <a:rPr lang="en-US" dirty="0">
                <a:solidFill>
                  <a:schemeClr val="bg1"/>
                </a:solidFill>
              </a:rPr>
              <a:t>By revelation Mormon learned that </a:t>
            </a:r>
            <a:r>
              <a:rPr lang="en-US" i="1" dirty="0">
                <a:solidFill>
                  <a:srgbClr val="FFFF00"/>
                </a:solidFill>
              </a:rPr>
              <a:t>“there was a change wrought upon them, insomuch that Satan could…not tempt them and they were sanctified in the flesh, that they were holy.” </a:t>
            </a:r>
            <a:r>
              <a:rPr lang="en-US" dirty="0">
                <a:solidFill>
                  <a:schemeClr val="bg1"/>
                </a:solidFill>
              </a:rPr>
              <a:t>(3 Nephi 28:39)</a:t>
            </a:r>
          </a:p>
        </p:txBody>
      </p:sp>
      <p:sp>
        <p:nvSpPr>
          <p:cNvPr id="3" name="Rectangle 2"/>
          <p:cNvSpPr/>
          <p:nvPr/>
        </p:nvSpPr>
        <p:spPr>
          <a:xfrm>
            <a:off x="628871" y="1166842"/>
            <a:ext cx="5022595" cy="461665"/>
          </a:xfrm>
          <a:prstGeom prst="rect">
            <a:avLst/>
          </a:prstGeom>
        </p:spPr>
        <p:txBody>
          <a:bodyPr wrap="square">
            <a:spAutoFit/>
          </a:bodyPr>
          <a:lstStyle/>
          <a:p>
            <a:endParaRPr lang="en-US" sz="1200" dirty="0">
              <a:solidFill>
                <a:schemeClr val="bg1"/>
              </a:solidFill>
            </a:endParaRPr>
          </a:p>
          <a:p>
            <a:endParaRPr lang="en-US" sz="1200" dirty="0">
              <a:solidFill>
                <a:schemeClr val="bg1"/>
              </a:solidFill>
            </a:endParaRPr>
          </a:p>
        </p:txBody>
      </p:sp>
      <p:sp>
        <p:nvSpPr>
          <p:cNvPr id="2" name="Rectangle 1"/>
          <p:cNvSpPr/>
          <p:nvPr/>
        </p:nvSpPr>
        <p:spPr>
          <a:xfrm>
            <a:off x="5873733" y="1397674"/>
            <a:ext cx="6096000" cy="1323439"/>
          </a:xfrm>
          <a:prstGeom prst="rect">
            <a:avLst/>
          </a:prstGeom>
        </p:spPr>
        <p:txBody>
          <a:bodyPr>
            <a:spAutoFit/>
          </a:bodyPr>
          <a:lstStyle/>
          <a:p>
            <a:r>
              <a:rPr lang="en-US" sz="1600" b="0" i="1" dirty="0">
                <a:solidFill>
                  <a:srgbClr val="FFFF00"/>
                </a:solidFill>
                <a:effectLst/>
                <a:latin typeface="Georgia" panose="02040502050405020303" pitchFamily="18" charset="0"/>
              </a:rPr>
              <a:t>And because of the righteousness of his people, Satan has no power; wherefore, he cannot be loosed for the space of many years; for he hath no power over the hearts of the people, for they dwell in righteousness, and the Holy One of Israel </a:t>
            </a:r>
            <a:r>
              <a:rPr lang="en-US" sz="1600" b="0" i="1" dirty="0" err="1">
                <a:solidFill>
                  <a:srgbClr val="FFFF00"/>
                </a:solidFill>
                <a:effectLst/>
                <a:latin typeface="Georgia" panose="02040502050405020303" pitchFamily="18" charset="0"/>
              </a:rPr>
              <a:t>reigneth</a:t>
            </a:r>
            <a:r>
              <a:rPr lang="en-US" sz="1600" b="0" i="1" dirty="0">
                <a:solidFill>
                  <a:srgbClr val="FFFF00"/>
                </a:solidFill>
                <a:effectLst/>
                <a:latin typeface="Georgia" panose="02040502050405020303" pitchFamily="18" charset="0"/>
              </a:rPr>
              <a:t>.</a:t>
            </a:r>
          </a:p>
          <a:p>
            <a:r>
              <a:rPr lang="en-US" sz="1600" i="1" dirty="0">
                <a:solidFill>
                  <a:srgbClr val="FFFF00"/>
                </a:solidFill>
                <a:latin typeface="Georgia" panose="02040502050405020303" pitchFamily="18" charset="0"/>
              </a:rPr>
              <a:t>1 Nephi 22:26</a:t>
            </a:r>
            <a:endParaRPr lang="en-US" sz="1600" i="1" dirty="0">
              <a:solidFill>
                <a:srgbClr val="FFFF00"/>
              </a:solidFill>
            </a:endParaRPr>
          </a:p>
        </p:txBody>
      </p:sp>
      <p:sp>
        <p:nvSpPr>
          <p:cNvPr id="12" name="Rectangle 11"/>
          <p:cNvSpPr/>
          <p:nvPr/>
        </p:nvSpPr>
        <p:spPr>
          <a:xfrm>
            <a:off x="5507487" y="4259013"/>
            <a:ext cx="6096000" cy="2215991"/>
          </a:xfrm>
          <a:prstGeom prst="rect">
            <a:avLst/>
          </a:prstGeom>
        </p:spPr>
        <p:txBody>
          <a:bodyPr>
            <a:spAutoFit/>
          </a:bodyPr>
          <a:lstStyle/>
          <a:p>
            <a:r>
              <a:rPr lang="en-US" b="0" i="0" dirty="0">
                <a:solidFill>
                  <a:schemeClr val="bg1"/>
                </a:solidFill>
                <a:effectLst/>
                <a:latin typeface="Abadi" panose="020B0604020104020204" pitchFamily="34" charset="0"/>
              </a:rPr>
              <a:t>“There are many among us who teach that the binding of Satan will be merely the binding which those dwelling on the earth will place upon him by their refusal to hear his </a:t>
            </a:r>
            <a:r>
              <a:rPr lang="en-US" b="0" i="0" dirty="0" err="1">
                <a:solidFill>
                  <a:schemeClr val="bg1"/>
                </a:solidFill>
                <a:effectLst/>
                <a:latin typeface="Abadi" panose="020B0604020104020204" pitchFamily="34" charset="0"/>
              </a:rPr>
              <a:t>enticings</a:t>
            </a:r>
            <a:r>
              <a:rPr lang="en-US" b="0" i="0" dirty="0">
                <a:solidFill>
                  <a:schemeClr val="bg1"/>
                </a:solidFill>
                <a:effectLst/>
                <a:latin typeface="Abadi" panose="020B0604020104020204" pitchFamily="34" charset="0"/>
              </a:rPr>
              <a:t>.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This is not so. He will not have the privilege during that period of time to tempt any man.” </a:t>
            </a:r>
          </a:p>
          <a:p>
            <a:r>
              <a:rPr lang="en-US" sz="1200" b="0" i="0" dirty="0">
                <a:solidFill>
                  <a:schemeClr val="bg1"/>
                </a:solidFill>
                <a:effectLst/>
                <a:latin typeface="Abadi" panose="020B0604020104020204" pitchFamily="34" charset="0"/>
              </a:rPr>
              <a:t>President Joseph Fielding Smith</a:t>
            </a:r>
            <a:endParaRPr lang="en-US" sz="1200" dirty="0">
              <a:solidFill>
                <a:schemeClr val="bg1"/>
              </a:solidFill>
            </a:endParaRPr>
          </a:p>
        </p:txBody>
      </p:sp>
      <p:pic>
        <p:nvPicPr>
          <p:cNvPr id="10" name="Picture 9">
            <a:extLst>
              <a:ext uri="{FF2B5EF4-FFF2-40B4-BE49-F238E27FC236}">
                <a16:creationId xmlns:a16="http://schemas.microsoft.com/office/drawing/2014/main" id="{9748CABE-CF14-4A6D-9212-816927931C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9732" y="3943378"/>
            <a:ext cx="3980688" cy="2346960"/>
          </a:xfrm>
          <a:prstGeom prst="rect">
            <a:avLst/>
          </a:prstGeom>
        </p:spPr>
      </p:pic>
      <p:pic>
        <p:nvPicPr>
          <p:cNvPr id="14" name="Picture 13">
            <a:extLst>
              <a:ext uri="{FF2B5EF4-FFF2-40B4-BE49-F238E27FC236}">
                <a16:creationId xmlns:a16="http://schemas.microsoft.com/office/drawing/2014/main" id="{6891BA2D-47FE-4D0F-8B9A-D77821C713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041" y="268497"/>
            <a:ext cx="849006" cy="1129178"/>
          </a:xfrm>
          <a:prstGeom prst="rect">
            <a:avLst/>
          </a:prstGeom>
        </p:spPr>
      </p:pic>
    </p:spTree>
    <p:extLst>
      <p:ext uri="{BB962C8B-B14F-4D97-AF65-F5344CB8AC3E}">
        <p14:creationId xmlns:p14="http://schemas.microsoft.com/office/powerpoint/2010/main" val="121696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TotalTime>
  <Words>3570</Words>
  <Application>Microsoft Office PowerPoint</Application>
  <PresentationFormat>Widescreen</PresentationFormat>
  <Paragraphs>198</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Calibri</vt:lpstr>
      <vt:lpstr>arial</vt:lpstr>
      <vt:lpstr>Georgia</vt:lpstr>
      <vt:lpstr>arial</vt:lpstr>
      <vt:lpstr>Britannic Bold</vt:lpstr>
      <vt:lpstr>Calibri Light</vt:lpstr>
      <vt:lpstr>Open Sans</vt:lpstr>
      <vt:lpstr>Abadi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32</cp:revision>
  <dcterms:created xsi:type="dcterms:W3CDTF">2015-01-07T13:37:23Z</dcterms:created>
  <dcterms:modified xsi:type="dcterms:W3CDTF">2020-07-22T15:55:16Z</dcterms:modified>
</cp:coreProperties>
</file>