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9" r:id="rId3"/>
    <p:sldId id="259" r:id="rId4"/>
    <p:sldId id="260" r:id="rId5"/>
    <p:sldId id="261" r:id="rId6"/>
    <p:sldId id="263" r:id="rId7"/>
    <p:sldId id="262" r:id="rId8"/>
    <p:sldId id="264" r:id="rId9"/>
    <p:sldId id="266" r:id="rId10"/>
    <p:sldId id="267" r:id="rId11"/>
    <p:sldId id="268" r:id="rId12"/>
    <p:sldId id="280" r:id="rId13"/>
    <p:sldId id="278" r:id="rId14"/>
    <p:sldId id="270" r:id="rId15"/>
    <p:sldId id="279" r:id="rId16"/>
    <p:sldId id="271" r:id="rId17"/>
    <p:sldId id="272" r:id="rId18"/>
    <p:sldId id="273" r:id="rId19"/>
    <p:sldId id="274" r:id="rId20"/>
    <p:sldId id="275" r:id="rId21"/>
    <p:sldId id="276" r:id="rId22"/>
    <p:sldId id="277" r:id="rId23"/>
    <p:sldId id="258" r:id="rId24"/>
    <p:sldId id="265" r:id="rId25"/>
    <p:sldId id="257" r:id="rId26"/>
  </p:sldIdLst>
  <p:sldSz cx="12192000" cy="6858000"/>
  <p:notesSz cx="6858000" cy="9144000"/>
  <p:embeddedFontLst>
    <p:embeddedFont>
      <p:font typeface="Abadi" panose="020B0604020104020204" pitchFamily="34" charset="0"/>
      <p:regular r:id="rId27"/>
    </p:embeddedFont>
    <p:embeddedFont>
      <p:font typeface="Berlin Sans FB Demi" panose="020E0802020502020306" pitchFamily="34" charset="0"/>
      <p:bold r:id="rId28"/>
    </p:embeddedFon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Open Sans" panose="020B0606030504020204"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AF7D910-5A79-4BD0-B3D3-64EDC6A3962A}"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FF895-9A34-4E72-80AF-CD6A386932A6}" type="slidenum">
              <a:rPr lang="en-US" smtClean="0"/>
              <a:t>‹#›</a:t>
            </a:fld>
            <a:endParaRPr lang="en-US"/>
          </a:p>
        </p:txBody>
      </p:sp>
    </p:spTree>
    <p:extLst>
      <p:ext uri="{BB962C8B-B14F-4D97-AF65-F5344CB8AC3E}">
        <p14:creationId xmlns:p14="http://schemas.microsoft.com/office/powerpoint/2010/main" val="2631304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F7D910-5A79-4BD0-B3D3-64EDC6A3962A}"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FF895-9A34-4E72-80AF-CD6A386932A6}" type="slidenum">
              <a:rPr lang="en-US" smtClean="0"/>
              <a:t>‹#›</a:t>
            </a:fld>
            <a:endParaRPr lang="en-US"/>
          </a:p>
        </p:txBody>
      </p:sp>
    </p:spTree>
    <p:extLst>
      <p:ext uri="{BB962C8B-B14F-4D97-AF65-F5344CB8AC3E}">
        <p14:creationId xmlns:p14="http://schemas.microsoft.com/office/powerpoint/2010/main" val="507892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F7D910-5A79-4BD0-B3D3-64EDC6A3962A}"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FF895-9A34-4E72-80AF-CD6A386932A6}" type="slidenum">
              <a:rPr lang="en-US" smtClean="0"/>
              <a:t>‹#›</a:t>
            </a:fld>
            <a:endParaRPr lang="en-US"/>
          </a:p>
        </p:txBody>
      </p:sp>
    </p:spTree>
    <p:extLst>
      <p:ext uri="{BB962C8B-B14F-4D97-AF65-F5344CB8AC3E}">
        <p14:creationId xmlns:p14="http://schemas.microsoft.com/office/powerpoint/2010/main" val="288388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F7D910-5A79-4BD0-B3D3-64EDC6A3962A}"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FF895-9A34-4E72-80AF-CD6A386932A6}" type="slidenum">
              <a:rPr lang="en-US" smtClean="0"/>
              <a:t>‹#›</a:t>
            </a:fld>
            <a:endParaRPr lang="en-US"/>
          </a:p>
        </p:txBody>
      </p:sp>
    </p:spTree>
    <p:extLst>
      <p:ext uri="{BB962C8B-B14F-4D97-AF65-F5344CB8AC3E}">
        <p14:creationId xmlns:p14="http://schemas.microsoft.com/office/powerpoint/2010/main" val="2946786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7D910-5A79-4BD0-B3D3-64EDC6A3962A}"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FF895-9A34-4E72-80AF-CD6A386932A6}" type="slidenum">
              <a:rPr lang="en-US" smtClean="0"/>
              <a:t>‹#›</a:t>
            </a:fld>
            <a:endParaRPr lang="en-US"/>
          </a:p>
        </p:txBody>
      </p:sp>
    </p:spTree>
    <p:extLst>
      <p:ext uri="{BB962C8B-B14F-4D97-AF65-F5344CB8AC3E}">
        <p14:creationId xmlns:p14="http://schemas.microsoft.com/office/powerpoint/2010/main" val="2114626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F7D910-5A79-4BD0-B3D3-64EDC6A3962A}"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3FF895-9A34-4E72-80AF-CD6A386932A6}" type="slidenum">
              <a:rPr lang="en-US" smtClean="0"/>
              <a:t>‹#›</a:t>
            </a:fld>
            <a:endParaRPr lang="en-US"/>
          </a:p>
        </p:txBody>
      </p:sp>
    </p:spTree>
    <p:extLst>
      <p:ext uri="{BB962C8B-B14F-4D97-AF65-F5344CB8AC3E}">
        <p14:creationId xmlns:p14="http://schemas.microsoft.com/office/powerpoint/2010/main" val="1004481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F7D910-5A79-4BD0-B3D3-64EDC6A3962A}" type="datetimeFigureOut">
              <a:rPr lang="en-US" smtClean="0"/>
              <a:t>7/22/2020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3FF895-9A34-4E72-80AF-CD6A386932A6}" type="slidenum">
              <a:rPr lang="en-US" smtClean="0"/>
              <a:t>‹#›</a:t>
            </a:fld>
            <a:endParaRPr lang="en-US"/>
          </a:p>
        </p:txBody>
      </p:sp>
    </p:spTree>
    <p:extLst>
      <p:ext uri="{BB962C8B-B14F-4D97-AF65-F5344CB8AC3E}">
        <p14:creationId xmlns:p14="http://schemas.microsoft.com/office/powerpoint/2010/main" val="40248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F7D910-5A79-4BD0-B3D3-64EDC6A3962A}" type="datetimeFigureOut">
              <a:rPr lang="en-US" smtClean="0"/>
              <a:t>7/22/2020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3FF895-9A34-4E72-80AF-CD6A386932A6}" type="slidenum">
              <a:rPr lang="en-US" smtClean="0"/>
              <a:t>‹#›</a:t>
            </a:fld>
            <a:endParaRPr lang="en-US"/>
          </a:p>
        </p:txBody>
      </p:sp>
    </p:spTree>
    <p:extLst>
      <p:ext uri="{BB962C8B-B14F-4D97-AF65-F5344CB8AC3E}">
        <p14:creationId xmlns:p14="http://schemas.microsoft.com/office/powerpoint/2010/main" val="3150797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7D910-5A79-4BD0-B3D3-64EDC6A3962A}" type="datetimeFigureOut">
              <a:rPr lang="en-US" smtClean="0"/>
              <a:t>7/22/2020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3FF895-9A34-4E72-80AF-CD6A386932A6}" type="slidenum">
              <a:rPr lang="en-US" smtClean="0"/>
              <a:t>‹#›</a:t>
            </a:fld>
            <a:endParaRPr lang="en-US"/>
          </a:p>
        </p:txBody>
      </p:sp>
    </p:spTree>
    <p:extLst>
      <p:ext uri="{BB962C8B-B14F-4D97-AF65-F5344CB8AC3E}">
        <p14:creationId xmlns:p14="http://schemas.microsoft.com/office/powerpoint/2010/main" val="723406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7D910-5A79-4BD0-B3D3-64EDC6A3962A}"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3FF895-9A34-4E72-80AF-CD6A386932A6}" type="slidenum">
              <a:rPr lang="en-US" smtClean="0"/>
              <a:t>‹#›</a:t>
            </a:fld>
            <a:endParaRPr lang="en-US"/>
          </a:p>
        </p:txBody>
      </p:sp>
    </p:spTree>
    <p:extLst>
      <p:ext uri="{BB962C8B-B14F-4D97-AF65-F5344CB8AC3E}">
        <p14:creationId xmlns:p14="http://schemas.microsoft.com/office/powerpoint/2010/main" val="4107990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7D910-5A79-4BD0-B3D3-64EDC6A3962A}"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3FF895-9A34-4E72-80AF-CD6A386932A6}" type="slidenum">
              <a:rPr lang="en-US" smtClean="0"/>
              <a:t>‹#›</a:t>
            </a:fld>
            <a:endParaRPr lang="en-US"/>
          </a:p>
        </p:txBody>
      </p:sp>
    </p:spTree>
    <p:extLst>
      <p:ext uri="{BB962C8B-B14F-4D97-AF65-F5344CB8AC3E}">
        <p14:creationId xmlns:p14="http://schemas.microsoft.com/office/powerpoint/2010/main" val="778582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7D910-5A79-4BD0-B3D3-64EDC6A3962A}" type="datetimeFigureOut">
              <a:rPr lang="en-US" smtClean="0"/>
              <a:t>7/22/2020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3FF895-9A34-4E72-80AF-CD6A386932A6}" type="slidenum">
              <a:rPr lang="en-US" smtClean="0"/>
              <a:t>‹#›</a:t>
            </a:fld>
            <a:endParaRPr lang="en-US"/>
          </a:p>
        </p:txBody>
      </p:sp>
    </p:spTree>
    <p:extLst>
      <p:ext uri="{BB962C8B-B14F-4D97-AF65-F5344CB8AC3E}">
        <p14:creationId xmlns:p14="http://schemas.microsoft.com/office/powerpoint/2010/main" val="1053512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icture 232">
            <a:extLst>
              <a:ext uri="{FF2B5EF4-FFF2-40B4-BE49-F238E27FC236}">
                <a16:creationId xmlns:a16="http://schemas.microsoft.com/office/drawing/2014/main" id="{0E761B3C-E444-460F-9CC3-EF316F76E9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62774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E766C3-B907-44E2-A365-9090111D9D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547037" y="1176554"/>
            <a:ext cx="6096000" cy="4339650"/>
          </a:xfrm>
          <a:prstGeom prst="rect">
            <a:avLst/>
          </a:prstGeom>
        </p:spPr>
        <p:txBody>
          <a:bodyPr>
            <a:spAutoFit/>
          </a:bodyPr>
          <a:lstStyle/>
          <a:p>
            <a:pPr fontAlgn="base"/>
            <a:r>
              <a:rPr lang="en-US" sz="2400" dirty="0">
                <a:solidFill>
                  <a:schemeClr val="bg1"/>
                </a:solidFill>
              </a:rPr>
              <a:t>“Sometimes questions arise because we simply don’t have all the information and we just need a bit more patience. When the entire truth is eventually known, things that didn’t make sense to us before will be resolved to our satisfaction.</a:t>
            </a:r>
          </a:p>
          <a:p>
            <a:pPr fontAlgn="base"/>
            <a:endParaRPr lang="en-US" sz="2400" dirty="0">
              <a:solidFill>
                <a:schemeClr val="bg1"/>
              </a:solidFill>
            </a:endParaRPr>
          </a:p>
          <a:p>
            <a:pPr fontAlgn="base"/>
            <a:r>
              <a:rPr lang="en-US" sz="2400" dirty="0">
                <a:solidFill>
                  <a:schemeClr val="bg1"/>
                </a:solidFill>
              </a:rPr>
              <a:t>Sometimes there is a difference of opinion as to what the “facts” really mean. A question that creates doubt in some can, after careful investigation, build faith in others.”</a:t>
            </a:r>
          </a:p>
          <a:p>
            <a:pPr fontAlgn="base"/>
            <a:r>
              <a:rPr lang="en-US" sz="1200" dirty="0">
                <a:solidFill>
                  <a:schemeClr val="bg1"/>
                </a:solidFill>
              </a:rPr>
              <a:t>President Dieter F. Uchtdorf</a:t>
            </a:r>
          </a:p>
        </p:txBody>
      </p:sp>
      <p:sp>
        <p:nvSpPr>
          <p:cNvPr id="7" name="TextBox 6"/>
          <p:cNvSpPr txBox="1"/>
          <p:nvPr/>
        </p:nvSpPr>
        <p:spPr>
          <a:xfrm>
            <a:off x="40740" y="0"/>
            <a:ext cx="12110519" cy="707886"/>
          </a:xfrm>
          <a:prstGeom prst="rect">
            <a:avLst/>
          </a:prstGeom>
          <a:noFill/>
        </p:spPr>
        <p:txBody>
          <a:bodyPr wrap="square" rtlCol="0">
            <a:spAutoFit/>
          </a:bodyPr>
          <a:lstStyle/>
          <a:p>
            <a:pPr algn="ctr"/>
            <a:r>
              <a:rPr lang="en-US" sz="4000" dirty="0">
                <a:solidFill>
                  <a:schemeClr val="bg1"/>
                </a:solidFill>
                <a:latin typeface="Berlin Sans FB Demi" panose="020E0802020502020306" pitchFamily="34" charset="0"/>
              </a:rPr>
              <a:t>Doubt Your Doubts Before You Doubt Your Faith</a:t>
            </a:r>
          </a:p>
        </p:txBody>
      </p:sp>
      <p:pic>
        <p:nvPicPr>
          <p:cNvPr id="7170" name="Picture 2" descr="https://www.lds.org/bc/content/shared/content/images/leaders/dieter-f-uchtdorf-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3653" y="1643307"/>
            <a:ext cx="3105295" cy="3872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93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3219EA5D-5B48-4D8D-AE37-6D398C611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418046" y="2274838"/>
            <a:ext cx="3494347" cy="2308324"/>
          </a:xfrm>
          <a:prstGeom prst="rect">
            <a:avLst/>
          </a:prstGeom>
          <a:solidFill>
            <a:schemeClr val="accent3">
              <a:lumMod val="50000"/>
            </a:schemeClr>
          </a:solidFill>
        </p:spPr>
        <p:txBody>
          <a:bodyPr wrap="square">
            <a:spAutoFit/>
          </a:bodyPr>
          <a:lstStyle/>
          <a:p>
            <a:pPr fontAlgn="base"/>
            <a:r>
              <a:rPr lang="en-US" sz="2400" dirty="0">
                <a:solidFill>
                  <a:schemeClr val="bg1"/>
                </a:solidFill>
              </a:rPr>
              <a:t>The Lord works through His children and honors their agency, so their wickedness or righteousness can impede or accelerate His work. </a:t>
            </a:r>
            <a:endParaRPr lang="en-US" sz="1200" dirty="0">
              <a:solidFill>
                <a:schemeClr val="bg1"/>
              </a:solidFill>
            </a:endParaRPr>
          </a:p>
        </p:txBody>
      </p:sp>
      <p:sp>
        <p:nvSpPr>
          <p:cNvPr id="7" name="TextBox 6"/>
          <p:cNvSpPr txBox="1"/>
          <p:nvPr/>
        </p:nvSpPr>
        <p:spPr>
          <a:xfrm>
            <a:off x="40740" y="0"/>
            <a:ext cx="12110519" cy="769441"/>
          </a:xfrm>
          <a:prstGeom prst="rect">
            <a:avLst/>
          </a:prstGeom>
          <a:noFill/>
        </p:spPr>
        <p:txBody>
          <a:bodyPr wrap="square" rtlCol="0">
            <a:spAutoFit/>
          </a:bodyPr>
          <a:lstStyle/>
          <a:p>
            <a:pPr algn="ctr"/>
            <a:r>
              <a:rPr lang="en-US" sz="4400" dirty="0">
                <a:solidFill>
                  <a:schemeClr val="bg1"/>
                </a:solidFill>
                <a:latin typeface="Berlin Sans FB Demi" panose="020E0802020502020306" pitchFamily="34" charset="0"/>
              </a:rPr>
              <a:t>How Long Before The Saints Are Redeemed?</a:t>
            </a:r>
          </a:p>
        </p:txBody>
      </p:sp>
      <p:sp>
        <p:nvSpPr>
          <p:cNvPr id="2" name="Rectangle 1"/>
          <p:cNvSpPr/>
          <p:nvPr/>
        </p:nvSpPr>
        <p:spPr>
          <a:xfrm>
            <a:off x="5739685" y="1305341"/>
            <a:ext cx="6096000" cy="5016758"/>
          </a:xfrm>
          <a:prstGeom prst="rect">
            <a:avLst/>
          </a:prstGeom>
        </p:spPr>
        <p:txBody>
          <a:bodyPr>
            <a:spAutoFit/>
          </a:bodyPr>
          <a:lstStyle/>
          <a:p>
            <a:pPr fontAlgn="base"/>
            <a:r>
              <a:rPr lang="en-US" sz="2000" b="0" i="0" dirty="0">
                <a:solidFill>
                  <a:schemeClr val="bg1"/>
                </a:solidFill>
                <a:effectLst/>
                <a:latin typeface="Abadi" panose="020B0604020104020204" pitchFamily="34" charset="0"/>
              </a:rPr>
              <a:t>He wanted His leaders to be prepared.</a:t>
            </a:r>
          </a:p>
          <a:p>
            <a:pPr fontAlgn="base"/>
            <a:endParaRPr lang="en-US" sz="2000" b="0" i="0" dirty="0">
              <a:solidFill>
                <a:schemeClr val="bg1"/>
              </a:solidFill>
              <a:effectLst/>
              <a:latin typeface="Abadi" panose="020B0604020104020204" pitchFamily="34" charset="0"/>
            </a:endParaRPr>
          </a:p>
          <a:p>
            <a:pPr fontAlgn="base"/>
            <a:r>
              <a:rPr lang="en-US" sz="2000" b="0" i="0" dirty="0">
                <a:solidFill>
                  <a:schemeClr val="bg1"/>
                </a:solidFill>
                <a:effectLst/>
                <a:latin typeface="Abadi" panose="020B0604020104020204" pitchFamily="34" charset="0"/>
              </a:rPr>
              <a:t>He wanted the Saints to be taught more perfectly what He requires of them.</a:t>
            </a:r>
          </a:p>
          <a:p>
            <a:pPr fontAlgn="base"/>
            <a:endParaRPr lang="en-US" sz="2000" b="0" i="0" dirty="0">
              <a:solidFill>
                <a:schemeClr val="bg1"/>
              </a:solidFill>
              <a:effectLst/>
              <a:latin typeface="Abadi" panose="020B0604020104020204" pitchFamily="34" charset="0"/>
            </a:endParaRPr>
          </a:p>
          <a:p>
            <a:pPr fontAlgn="base"/>
            <a:r>
              <a:rPr lang="en-US" sz="2000" b="0" i="0" dirty="0">
                <a:solidFill>
                  <a:schemeClr val="bg1"/>
                </a:solidFill>
                <a:effectLst/>
                <a:latin typeface="Abadi" panose="020B0604020104020204" pitchFamily="34" charset="0"/>
              </a:rPr>
              <a:t>He wanted the Saints to gain experience. No one can know the things of God without doing them.</a:t>
            </a:r>
          </a:p>
          <a:p>
            <a:pPr fontAlgn="base"/>
            <a:endParaRPr lang="en-US" sz="2000" b="0" i="0" dirty="0">
              <a:solidFill>
                <a:schemeClr val="bg1"/>
              </a:solidFill>
              <a:effectLst/>
              <a:latin typeface="Abadi" panose="020B0604020104020204" pitchFamily="34" charset="0"/>
            </a:endParaRPr>
          </a:p>
          <a:p>
            <a:pPr fontAlgn="base"/>
            <a:r>
              <a:rPr lang="en-US" sz="2000" b="0" i="0" dirty="0">
                <a:solidFill>
                  <a:schemeClr val="bg1"/>
                </a:solidFill>
                <a:effectLst/>
                <a:latin typeface="Abadi" panose="020B0604020104020204" pitchFamily="34" charset="0"/>
              </a:rPr>
              <a:t>He wanted the Saints to know their duty more perfectly.</a:t>
            </a:r>
          </a:p>
          <a:p>
            <a:pPr fontAlgn="base"/>
            <a:endParaRPr lang="en-US" sz="2000" b="0" i="0" dirty="0">
              <a:solidFill>
                <a:schemeClr val="bg1"/>
              </a:solidFill>
              <a:effectLst/>
              <a:latin typeface="Abadi" panose="020B0604020104020204" pitchFamily="34" charset="0"/>
            </a:endParaRPr>
          </a:p>
          <a:p>
            <a:pPr fontAlgn="base"/>
            <a:r>
              <a:rPr lang="en-US" sz="2000" b="0" i="0" dirty="0">
                <a:solidFill>
                  <a:schemeClr val="bg1"/>
                </a:solidFill>
                <a:effectLst/>
                <a:latin typeface="Abadi" panose="020B0604020104020204" pitchFamily="34" charset="0"/>
              </a:rPr>
              <a:t>He wanted the Saints to be endowed with power from on high. </a:t>
            </a:r>
          </a:p>
          <a:p>
            <a:pPr fontAlgn="base"/>
            <a:endParaRPr lang="en-US" sz="2000" b="0" i="0" dirty="0">
              <a:solidFill>
                <a:schemeClr val="bg1"/>
              </a:solidFill>
              <a:effectLst/>
              <a:latin typeface="Abadi" panose="020B0604020104020204" pitchFamily="34" charset="0"/>
            </a:endParaRPr>
          </a:p>
          <a:p>
            <a:pPr fontAlgn="base"/>
            <a:r>
              <a:rPr lang="en-US" sz="2000" b="0" i="0" dirty="0">
                <a:solidFill>
                  <a:schemeClr val="bg1"/>
                </a:solidFill>
                <a:effectLst/>
                <a:latin typeface="Abadi" panose="020B0604020104020204" pitchFamily="34" charset="0"/>
              </a:rPr>
              <a:t>He wanted the Saints to be faithful, enduring in humility to the end. </a:t>
            </a:r>
          </a:p>
        </p:txBody>
      </p:sp>
      <p:sp>
        <p:nvSpPr>
          <p:cNvPr id="9" name="TextBox 8"/>
          <p:cNvSpPr txBox="1"/>
          <p:nvPr/>
        </p:nvSpPr>
        <p:spPr>
          <a:xfrm>
            <a:off x="9353" y="6483318"/>
            <a:ext cx="4032031" cy="338554"/>
          </a:xfrm>
          <a:prstGeom prst="rect">
            <a:avLst/>
          </a:prstGeom>
          <a:noFill/>
        </p:spPr>
        <p:txBody>
          <a:bodyPr wrap="square" rtlCol="0">
            <a:spAutoFit/>
          </a:bodyPr>
          <a:lstStyle/>
          <a:p>
            <a:r>
              <a:rPr lang="en-US" sz="1600" dirty="0">
                <a:solidFill>
                  <a:schemeClr val="bg1"/>
                </a:solidFill>
              </a:rPr>
              <a:t>D&amp;C 105:9-12 Student Manual</a:t>
            </a:r>
          </a:p>
        </p:txBody>
      </p:sp>
      <p:grpSp>
        <p:nvGrpSpPr>
          <p:cNvPr id="52" name="Group 1"/>
          <p:cNvGrpSpPr/>
          <p:nvPr/>
        </p:nvGrpSpPr>
        <p:grpSpPr>
          <a:xfrm rot="16200000">
            <a:off x="5074103" y="1055731"/>
            <a:ext cx="155204" cy="855482"/>
            <a:chOff x="228600" y="228600"/>
            <a:chExt cx="762000" cy="4648200"/>
          </a:xfrm>
        </p:grpSpPr>
        <p:sp>
          <p:nvSpPr>
            <p:cNvPr id="53" name="Isosceles Triangle 2"/>
            <p:cNvSpPr/>
            <p:nvPr/>
          </p:nvSpPr>
          <p:spPr>
            <a:xfrm rot="10800000">
              <a:off x="228600" y="4114800"/>
              <a:ext cx="762000" cy="762000"/>
            </a:xfrm>
            <a:prstGeom prst="triangle">
              <a:avLst>
                <a:gd name="adj" fmla="val 49795"/>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47"/>
            <p:cNvGrpSpPr/>
            <p:nvPr/>
          </p:nvGrpSpPr>
          <p:grpSpPr>
            <a:xfrm>
              <a:off x="228600" y="228600"/>
              <a:ext cx="762000" cy="3962400"/>
              <a:chOff x="228600" y="228600"/>
              <a:chExt cx="762000" cy="3962400"/>
            </a:xfrm>
          </p:grpSpPr>
          <p:sp>
            <p:nvSpPr>
              <p:cNvPr id="55" name="Rounded Rectangle 4"/>
              <p:cNvSpPr/>
              <p:nvPr/>
            </p:nvSpPr>
            <p:spPr>
              <a:xfrm>
                <a:off x="228600" y="609600"/>
                <a:ext cx="762000" cy="3581400"/>
              </a:xfrm>
              <a:prstGeom prst="roundRect">
                <a:avLst/>
              </a:prstGeom>
              <a:solidFill>
                <a:srgbClr val="FF5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
              <p:cNvSpPr/>
              <p:nvPr/>
            </p:nvSpPr>
            <p:spPr>
              <a:xfrm>
                <a:off x="228600" y="228600"/>
                <a:ext cx="762000" cy="457200"/>
              </a:xfrm>
              <a:prstGeom prst="round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6"/>
              <p:cNvSpPr/>
              <p:nvPr/>
            </p:nvSpPr>
            <p:spPr>
              <a:xfrm>
                <a:off x="228600" y="914400"/>
                <a:ext cx="762000" cy="304800"/>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8" name="Rounded Rectangle 7"/>
              <p:cNvSpPr/>
              <p:nvPr/>
            </p:nvSpPr>
            <p:spPr>
              <a:xfrm>
                <a:off x="228600" y="3581400"/>
                <a:ext cx="762000" cy="304800"/>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pSp>
      <p:grpSp>
        <p:nvGrpSpPr>
          <p:cNvPr id="59" name="Group 1"/>
          <p:cNvGrpSpPr/>
          <p:nvPr/>
        </p:nvGrpSpPr>
        <p:grpSpPr>
          <a:xfrm rot="16200000">
            <a:off x="5091114" y="1617617"/>
            <a:ext cx="155204" cy="855482"/>
            <a:chOff x="228600" y="228600"/>
            <a:chExt cx="762000" cy="4648200"/>
          </a:xfrm>
        </p:grpSpPr>
        <p:sp>
          <p:nvSpPr>
            <p:cNvPr id="60" name="Isosceles Triangle 2"/>
            <p:cNvSpPr/>
            <p:nvPr/>
          </p:nvSpPr>
          <p:spPr>
            <a:xfrm rot="10800000">
              <a:off x="228600" y="4114800"/>
              <a:ext cx="762000" cy="762000"/>
            </a:xfrm>
            <a:prstGeom prst="triangle">
              <a:avLst>
                <a:gd name="adj" fmla="val 49795"/>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47"/>
            <p:cNvGrpSpPr/>
            <p:nvPr/>
          </p:nvGrpSpPr>
          <p:grpSpPr>
            <a:xfrm>
              <a:off x="228600" y="228600"/>
              <a:ext cx="762000" cy="3962400"/>
              <a:chOff x="228600" y="228600"/>
              <a:chExt cx="762000" cy="3962400"/>
            </a:xfrm>
          </p:grpSpPr>
          <p:sp>
            <p:nvSpPr>
              <p:cNvPr id="62" name="Rounded Rectangle 4"/>
              <p:cNvSpPr/>
              <p:nvPr/>
            </p:nvSpPr>
            <p:spPr>
              <a:xfrm>
                <a:off x="228600" y="609600"/>
                <a:ext cx="762000" cy="3581400"/>
              </a:xfrm>
              <a:prstGeom prst="roundRect">
                <a:avLst/>
              </a:prstGeom>
              <a:solidFill>
                <a:srgbClr val="FF5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5"/>
              <p:cNvSpPr/>
              <p:nvPr/>
            </p:nvSpPr>
            <p:spPr>
              <a:xfrm>
                <a:off x="228600" y="228600"/>
                <a:ext cx="762000" cy="457200"/>
              </a:xfrm>
              <a:prstGeom prst="round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
              <p:cNvSpPr/>
              <p:nvPr/>
            </p:nvSpPr>
            <p:spPr>
              <a:xfrm>
                <a:off x="228600" y="914400"/>
                <a:ext cx="762000" cy="304800"/>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5" name="Rounded Rectangle 7"/>
              <p:cNvSpPr/>
              <p:nvPr/>
            </p:nvSpPr>
            <p:spPr>
              <a:xfrm>
                <a:off x="228600" y="3581400"/>
                <a:ext cx="762000" cy="304800"/>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pSp>
      <p:grpSp>
        <p:nvGrpSpPr>
          <p:cNvPr id="66" name="Group 1"/>
          <p:cNvGrpSpPr/>
          <p:nvPr/>
        </p:nvGrpSpPr>
        <p:grpSpPr>
          <a:xfrm rot="16200000">
            <a:off x="5099619" y="2554015"/>
            <a:ext cx="155204" cy="855482"/>
            <a:chOff x="228600" y="228600"/>
            <a:chExt cx="762000" cy="4648200"/>
          </a:xfrm>
        </p:grpSpPr>
        <p:sp>
          <p:nvSpPr>
            <p:cNvPr id="67" name="Isosceles Triangle 2"/>
            <p:cNvSpPr/>
            <p:nvPr/>
          </p:nvSpPr>
          <p:spPr>
            <a:xfrm rot="10800000">
              <a:off x="228600" y="4114800"/>
              <a:ext cx="762000" cy="762000"/>
            </a:xfrm>
            <a:prstGeom prst="triangle">
              <a:avLst>
                <a:gd name="adj" fmla="val 49795"/>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47"/>
            <p:cNvGrpSpPr/>
            <p:nvPr/>
          </p:nvGrpSpPr>
          <p:grpSpPr>
            <a:xfrm>
              <a:off x="228600" y="228600"/>
              <a:ext cx="762000" cy="3962400"/>
              <a:chOff x="228600" y="228600"/>
              <a:chExt cx="762000" cy="3962400"/>
            </a:xfrm>
          </p:grpSpPr>
          <p:sp>
            <p:nvSpPr>
              <p:cNvPr id="69" name="Rounded Rectangle 4"/>
              <p:cNvSpPr/>
              <p:nvPr/>
            </p:nvSpPr>
            <p:spPr>
              <a:xfrm>
                <a:off x="228600" y="609600"/>
                <a:ext cx="762000" cy="3581400"/>
              </a:xfrm>
              <a:prstGeom prst="roundRect">
                <a:avLst/>
              </a:prstGeom>
              <a:solidFill>
                <a:srgbClr val="FF5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5"/>
              <p:cNvSpPr/>
              <p:nvPr/>
            </p:nvSpPr>
            <p:spPr>
              <a:xfrm>
                <a:off x="228600" y="228600"/>
                <a:ext cx="762000" cy="457200"/>
              </a:xfrm>
              <a:prstGeom prst="round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6"/>
              <p:cNvSpPr/>
              <p:nvPr/>
            </p:nvSpPr>
            <p:spPr>
              <a:xfrm>
                <a:off x="228600" y="914400"/>
                <a:ext cx="762000" cy="304800"/>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2" name="Rounded Rectangle 7"/>
              <p:cNvSpPr/>
              <p:nvPr/>
            </p:nvSpPr>
            <p:spPr>
              <a:xfrm>
                <a:off x="228600" y="3581400"/>
                <a:ext cx="762000" cy="304800"/>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pSp>
      <p:grpSp>
        <p:nvGrpSpPr>
          <p:cNvPr id="73" name="Group 1"/>
          <p:cNvGrpSpPr/>
          <p:nvPr/>
        </p:nvGrpSpPr>
        <p:grpSpPr>
          <a:xfrm rot="16200000">
            <a:off x="5119177" y="3463581"/>
            <a:ext cx="155204" cy="855482"/>
            <a:chOff x="228600" y="228600"/>
            <a:chExt cx="762000" cy="4648200"/>
          </a:xfrm>
        </p:grpSpPr>
        <p:sp>
          <p:nvSpPr>
            <p:cNvPr id="74" name="Isosceles Triangle 2"/>
            <p:cNvSpPr/>
            <p:nvPr/>
          </p:nvSpPr>
          <p:spPr>
            <a:xfrm rot="10800000">
              <a:off x="228600" y="4114800"/>
              <a:ext cx="762000" cy="762000"/>
            </a:xfrm>
            <a:prstGeom prst="triangle">
              <a:avLst>
                <a:gd name="adj" fmla="val 49795"/>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47"/>
            <p:cNvGrpSpPr/>
            <p:nvPr/>
          </p:nvGrpSpPr>
          <p:grpSpPr>
            <a:xfrm>
              <a:off x="228600" y="228600"/>
              <a:ext cx="762000" cy="3962400"/>
              <a:chOff x="228600" y="228600"/>
              <a:chExt cx="762000" cy="3962400"/>
            </a:xfrm>
          </p:grpSpPr>
          <p:sp>
            <p:nvSpPr>
              <p:cNvPr id="76" name="Rounded Rectangle 4"/>
              <p:cNvSpPr/>
              <p:nvPr/>
            </p:nvSpPr>
            <p:spPr>
              <a:xfrm>
                <a:off x="228600" y="609600"/>
                <a:ext cx="762000" cy="3581400"/>
              </a:xfrm>
              <a:prstGeom prst="roundRect">
                <a:avLst/>
              </a:prstGeom>
              <a:solidFill>
                <a:srgbClr val="FF5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5"/>
              <p:cNvSpPr/>
              <p:nvPr/>
            </p:nvSpPr>
            <p:spPr>
              <a:xfrm>
                <a:off x="228600" y="228600"/>
                <a:ext cx="762000" cy="457200"/>
              </a:xfrm>
              <a:prstGeom prst="round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6"/>
              <p:cNvSpPr/>
              <p:nvPr/>
            </p:nvSpPr>
            <p:spPr>
              <a:xfrm>
                <a:off x="228600" y="914400"/>
                <a:ext cx="762000" cy="304800"/>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9" name="Rounded Rectangle 7"/>
              <p:cNvSpPr/>
              <p:nvPr/>
            </p:nvSpPr>
            <p:spPr>
              <a:xfrm>
                <a:off x="228600" y="3581400"/>
                <a:ext cx="762000" cy="304800"/>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pSp>
      <p:grpSp>
        <p:nvGrpSpPr>
          <p:cNvPr id="80" name="Group 1"/>
          <p:cNvGrpSpPr/>
          <p:nvPr/>
        </p:nvGrpSpPr>
        <p:grpSpPr>
          <a:xfrm rot="16200000">
            <a:off x="5085602" y="4373145"/>
            <a:ext cx="155204" cy="855482"/>
            <a:chOff x="228600" y="228600"/>
            <a:chExt cx="762000" cy="4648200"/>
          </a:xfrm>
        </p:grpSpPr>
        <p:sp>
          <p:nvSpPr>
            <p:cNvPr id="81" name="Isosceles Triangle 2"/>
            <p:cNvSpPr/>
            <p:nvPr/>
          </p:nvSpPr>
          <p:spPr>
            <a:xfrm rot="10800000">
              <a:off x="228600" y="4114800"/>
              <a:ext cx="762000" cy="762000"/>
            </a:xfrm>
            <a:prstGeom prst="triangle">
              <a:avLst>
                <a:gd name="adj" fmla="val 49795"/>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47"/>
            <p:cNvGrpSpPr/>
            <p:nvPr/>
          </p:nvGrpSpPr>
          <p:grpSpPr>
            <a:xfrm>
              <a:off x="228600" y="228600"/>
              <a:ext cx="762000" cy="3962400"/>
              <a:chOff x="228600" y="228600"/>
              <a:chExt cx="762000" cy="3962400"/>
            </a:xfrm>
          </p:grpSpPr>
          <p:sp>
            <p:nvSpPr>
              <p:cNvPr id="83" name="Rounded Rectangle 4"/>
              <p:cNvSpPr/>
              <p:nvPr/>
            </p:nvSpPr>
            <p:spPr>
              <a:xfrm>
                <a:off x="228600" y="609600"/>
                <a:ext cx="762000" cy="3581400"/>
              </a:xfrm>
              <a:prstGeom prst="roundRect">
                <a:avLst/>
              </a:prstGeom>
              <a:solidFill>
                <a:srgbClr val="FF5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5"/>
              <p:cNvSpPr/>
              <p:nvPr/>
            </p:nvSpPr>
            <p:spPr>
              <a:xfrm>
                <a:off x="228600" y="228600"/>
                <a:ext cx="762000" cy="457200"/>
              </a:xfrm>
              <a:prstGeom prst="round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6"/>
              <p:cNvSpPr/>
              <p:nvPr/>
            </p:nvSpPr>
            <p:spPr>
              <a:xfrm>
                <a:off x="228600" y="914400"/>
                <a:ext cx="762000" cy="304800"/>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6" name="Rounded Rectangle 7"/>
              <p:cNvSpPr/>
              <p:nvPr/>
            </p:nvSpPr>
            <p:spPr>
              <a:xfrm>
                <a:off x="228600" y="3581400"/>
                <a:ext cx="762000" cy="304800"/>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pSp>
      <p:grpSp>
        <p:nvGrpSpPr>
          <p:cNvPr id="87" name="Group 1"/>
          <p:cNvGrpSpPr/>
          <p:nvPr/>
        </p:nvGrpSpPr>
        <p:grpSpPr>
          <a:xfrm rot="16200000">
            <a:off x="5127675" y="5309542"/>
            <a:ext cx="155204" cy="855482"/>
            <a:chOff x="228600" y="228600"/>
            <a:chExt cx="762000" cy="4648200"/>
          </a:xfrm>
        </p:grpSpPr>
        <p:sp>
          <p:nvSpPr>
            <p:cNvPr id="88" name="Isosceles Triangle 2"/>
            <p:cNvSpPr/>
            <p:nvPr/>
          </p:nvSpPr>
          <p:spPr>
            <a:xfrm rot="10800000">
              <a:off x="228600" y="4114800"/>
              <a:ext cx="762000" cy="762000"/>
            </a:xfrm>
            <a:prstGeom prst="triangle">
              <a:avLst>
                <a:gd name="adj" fmla="val 49795"/>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47"/>
            <p:cNvGrpSpPr/>
            <p:nvPr/>
          </p:nvGrpSpPr>
          <p:grpSpPr>
            <a:xfrm>
              <a:off x="228600" y="228600"/>
              <a:ext cx="762000" cy="3962400"/>
              <a:chOff x="228600" y="228600"/>
              <a:chExt cx="762000" cy="3962400"/>
            </a:xfrm>
          </p:grpSpPr>
          <p:sp>
            <p:nvSpPr>
              <p:cNvPr id="90" name="Rounded Rectangle 4"/>
              <p:cNvSpPr/>
              <p:nvPr/>
            </p:nvSpPr>
            <p:spPr>
              <a:xfrm>
                <a:off x="228600" y="609600"/>
                <a:ext cx="762000" cy="3581400"/>
              </a:xfrm>
              <a:prstGeom prst="roundRect">
                <a:avLst/>
              </a:prstGeom>
              <a:solidFill>
                <a:srgbClr val="FF5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5"/>
              <p:cNvSpPr/>
              <p:nvPr/>
            </p:nvSpPr>
            <p:spPr>
              <a:xfrm>
                <a:off x="228600" y="228600"/>
                <a:ext cx="762000" cy="457200"/>
              </a:xfrm>
              <a:prstGeom prst="round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6"/>
              <p:cNvSpPr/>
              <p:nvPr/>
            </p:nvSpPr>
            <p:spPr>
              <a:xfrm>
                <a:off x="228600" y="914400"/>
                <a:ext cx="762000" cy="304800"/>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3" name="Rounded Rectangle 7"/>
              <p:cNvSpPr/>
              <p:nvPr/>
            </p:nvSpPr>
            <p:spPr>
              <a:xfrm>
                <a:off x="228600" y="3581400"/>
                <a:ext cx="762000" cy="304800"/>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pSp>
    </p:spTree>
    <p:extLst>
      <p:ext uri="{BB962C8B-B14F-4D97-AF65-F5344CB8AC3E}">
        <p14:creationId xmlns:p14="http://schemas.microsoft.com/office/powerpoint/2010/main" val="252404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71F0B6-9E90-41E3-B937-BF60E9F09E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237742" y="997565"/>
            <a:ext cx="8300952" cy="5447645"/>
          </a:xfrm>
          <a:prstGeom prst="rect">
            <a:avLst/>
          </a:prstGeom>
          <a:noFill/>
        </p:spPr>
        <p:txBody>
          <a:bodyPr wrap="square">
            <a:spAutoFit/>
          </a:bodyPr>
          <a:lstStyle/>
          <a:p>
            <a:pPr fontAlgn="base"/>
            <a:r>
              <a:rPr lang="en-US" sz="2400" dirty="0">
                <a:solidFill>
                  <a:schemeClr val="bg1"/>
                </a:solidFill>
              </a:rPr>
              <a:t>Zion’s Camp marched about 900 miles (1,450 kilometers) through 4 states, traveling between 20 and 40 miles (about 30–60 kilometers) a day for 45 days. </a:t>
            </a:r>
          </a:p>
          <a:p>
            <a:pPr fontAlgn="base"/>
            <a:endParaRPr lang="en-US" sz="2400" dirty="0">
              <a:solidFill>
                <a:schemeClr val="bg1"/>
              </a:solidFill>
            </a:endParaRPr>
          </a:p>
          <a:p>
            <a:pPr fontAlgn="base"/>
            <a:r>
              <a:rPr lang="en-US" sz="2400" dirty="0">
                <a:solidFill>
                  <a:schemeClr val="bg1"/>
                </a:solidFill>
              </a:rPr>
              <a:t>Camp members experienced blistered feet, hot and humid weather conditions, food shortages, and unhealthy food. </a:t>
            </a:r>
          </a:p>
          <a:p>
            <a:pPr fontAlgn="base"/>
            <a:endParaRPr lang="en-US" sz="2400" dirty="0">
              <a:solidFill>
                <a:schemeClr val="bg1"/>
              </a:solidFill>
            </a:endParaRPr>
          </a:p>
          <a:p>
            <a:pPr fontAlgn="base"/>
            <a:r>
              <a:rPr lang="en-US" sz="2400" dirty="0">
                <a:solidFill>
                  <a:schemeClr val="bg1"/>
                </a:solidFill>
              </a:rPr>
              <a:t>On occasion, intense thirst moved some camp members to drink swamp water from which mosquito larvae had been strained out (sometimes using their teeth as strainers) or to drink water out of horse tracks after a rainstorm. </a:t>
            </a:r>
          </a:p>
          <a:p>
            <a:pPr fontAlgn="base"/>
            <a:endParaRPr lang="en-US" sz="2400" dirty="0">
              <a:solidFill>
                <a:schemeClr val="bg1"/>
              </a:solidFill>
            </a:endParaRPr>
          </a:p>
          <a:p>
            <a:pPr fontAlgn="base"/>
            <a:r>
              <a:rPr lang="en-US" sz="2400" dirty="0">
                <a:solidFill>
                  <a:schemeClr val="bg1"/>
                </a:solidFill>
              </a:rPr>
              <a:t>Throughout the expedition, Zion’s Camp was also often threatened with violence from others. </a:t>
            </a:r>
          </a:p>
        </p:txBody>
      </p:sp>
      <p:sp>
        <p:nvSpPr>
          <p:cNvPr id="7" name="TextBox 6"/>
          <p:cNvSpPr txBox="1"/>
          <p:nvPr/>
        </p:nvSpPr>
        <p:spPr>
          <a:xfrm>
            <a:off x="40740" y="0"/>
            <a:ext cx="12110519" cy="769441"/>
          </a:xfrm>
          <a:prstGeom prst="rect">
            <a:avLst/>
          </a:prstGeom>
          <a:noFill/>
        </p:spPr>
        <p:txBody>
          <a:bodyPr wrap="square" rtlCol="0">
            <a:spAutoFit/>
          </a:bodyPr>
          <a:lstStyle/>
          <a:p>
            <a:pPr algn="ctr"/>
            <a:r>
              <a:rPr lang="en-US" sz="4400" dirty="0">
                <a:solidFill>
                  <a:schemeClr val="bg1"/>
                </a:solidFill>
                <a:latin typeface="Berlin Sans FB Demi" panose="020E0802020502020306" pitchFamily="34" charset="0"/>
              </a:rPr>
              <a:t>Challenges of Zion’s Camp</a:t>
            </a:r>
          </a:p>
        </p:txBody>
      </p:sp>
      <p:sp>
        <p:nvSpPr>
          <p:cNvPr id="9" name="TextBox 8"/>
          <p:cNvSpPr txBox="1"/>
          <p:nvPr/>
        </p:nvSpPr>
        <p:spPr>
          <a:xfrm>
            <a:off x="9353" y="6483318"/>
            <a:ext cx="4032031" cy="338554"/>
          </a:xfrm>
          <a:prstGeom prst="rect">
            <a:avLst/>
          </a:prstGeom>
          <a:noFill/>
        </p:spPr>
        <p:txBody>
          <a:bodyPr wrap="square" rtlCol="0">
            <a:spAutoFit/>
          </a:bodyPr>
          <a:lstStyle/>
          <a:p>
            <a:r>
              <a:rPr lang="en-US" sz="1600" dirty="0">
                <a:solidFill>
                  <a:schemeClr val="bg1"/>
                </a:solidFill>
              </a:rPr>
              <a:t>D&amp;C 105:15-17 Church History</a:t>
            </a:r>
          </a:p>
        </p:txBody>
      </p:sp>
      <p:pic>
        <p:nvPicPr>
          <p:cNvPr id="3" name="Picture 2">
            <a:extLst>
              <a:ext uri="{FF2B5EF4-FFF2-40B4-BE49-F238E27FC236}">
                <a16:creationId xmlns:a16="http://schemas.microsoft.com/office/drawing/2014/main" id="{925460D5-9360-48E4-A6FA-6CE2621AA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133" y="997565"/>
            <a:ext cx="3286125" cy="2457450"/>
          </a:xfrm>
          <a:prstGeom prst="rect">
            <a:avLst/>
          </a:prstGeom>
        </p:spPr>
      </p:pic>
      <p:pic>
        <p:nvPicPr>
          <p:cNvPr id="6" name="Picture 5">
            <a:extLst>
              <a:ext uri="{FF2B5EF4-FFF2-40B4-BE49-F238E27FC236}">
                <a16:creationId xmlns:a16="http://schemas.microsoft.com/office/drawing/2014/main" id="{82070BBB-C0BE-445C-95F9-807F631E3D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3331" y="4054213"/>
            <a:ext cx="2533650" cy="2343150"/>
          </a:xfrm>
          <a:prstGeom prst="rect">
            <a:avLst/>
          </a:prstGeom>
        </p:spPr>
      </p:pic>
    </p:spTree>
    <p:extLst>
      <p:ext uri="{BB962C8B-B14F-4D97-AF65-F5344CB8AC3E}">
        <p14:creationId xmlns:p14="http://schemas.microsoft.com/office/powerpoint/2010/main" val="120251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71F0B6-9E90-41E3-B937-BF60E9F09E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52" y="0"/>
            <a:ext cx="12232952" cy="6858000"/>
          </a:xfrm>
          <a:prstGeom prst="rect">
            <a:avLst/>
          </a:prstGeom>
        </p:spPr>
      </p:pic>
      <p:sp>
        <p:nvSpPr>
          <p:cNvPr id="4" name="Rectangle 3"/>
          <p:cNvSpPr/>
          <p:nvPr/>
        </p:nvSpPr>
        <p:spPr>
          <a:xfrm>
            <a:off x="568686" y="3141228"/>
            <a:ext cx="5360097" cy="2862322"/>
          </a:xfrm>
          <a:prstGeom prst="rect">
            <a:avLst/>
          </a:prstGeom>
          <a:noFill/>
        </p:spPr>
        <p:txBody>
          <a:bodyPr wrap="square">
            <a:spAutoFit/>
          </a:bodyPr>
          <a:lstStyle/>
          <a:p>
            <a:pPr fontAlgn="base"/>
            <a:r>
              <a:rPr lang="en-US" sz="2000" dirty="0">
                <a:solidFill>
                  <a:schemeClr val="bg1"/>
                </a:solidFill>
              </a:rPr>
              <a:t>Despite this discouraging news, Zion’s Camp continued on toward Jackson County, awaiting additional direction from the Lord.</a:t>
            </a:r>
          </a:p>
          <a:p>
            <a:pPr fontAlgn="base"/>
            <a:endParaRPr lang="en-US" sz="2000" dirty="0">
              <a:solidFill>
                <a:schemeClr val="bg1"/>
              </a:solidFill>
            </a:endParaRPr>
          </a:p>
          <a:p>
            <a:pPr fontAlgn="base"/>
            <a:r>
              <a:rPr lang="en-US" sz="2000" dirty="0">
                <a:solidFill>
                  <a:schemeClr val="bg1"/>
                </a:solidFill>
              </a:rPr>
              <a:t>The following direction came in a revelation from the Lord on June 22, 1834, after Zion’s Camp had been traveling for nearly seven weeks and was only 10–20 miles (about 15–30 kilometers) from Jackson County. </a:t>
            </a:r>
          </a:p>
        </p:txBody>
      </p:sp>
      <p:sp>
        <p:nvSpPr>
          <p:cNvPr id="7" name="TextBox 6"/>
          <p:cNvSpPr txBox="1"/>
          <p:nvPr/>
        </p:nvSpPr>
        <p:spPr>
          <a:xfrm>
            <a:off x="40740" y="0"/>
            <a:ext cx="12110519" cy="769441"/>
          </a:xfrm>
          <a:prstGeom prst="rect">
            <a:avLst/>
          </a:prstGeom>
          <a:noFill/>
        </p:spPr>
        <p:txBody>
          <a:bodyPr wrap="square" rtlCol="0">
            <a:spAutoFit/>
          </a:bodyPr>
          <a:lstStyle/>
          <a:p>
            <a:pPr algn="ctr"/>
            <a:r>
              <a:rPr lang="en-US" sz="4400" dirty="0">
                <a:solidFill>
                  <a:schemeClr val="bg1"/>
                </a:solidFill>
                <a:latin typeface="Berlin Sans FB Demi" panose="020E0802020502020306" pitchFamily="34" charset="0"/>
              </a:rPr>
              <a:t>Promises Broken</a:t>
            </a:r>
          </a:p>
        </p:txBody>
      </p:sp>
      <p:sp>
        <p:nvSpPr>
          <p:cNvPr id="9" name="TextBox 8"/>
          <p:cNvSpPr txBox="1"/>
          <p:nvPr/>
        </p:nvSpPr>
        <p:spPr>
          <a:xfrm>
            <a:off x="9353" y="6483318"/>
            <a:ext cx="4032031" cy="338554"/>
          </a:xfrm>
          <a:prstGeom prst="rect">
            <a:avLst/>
          </a:prstGeom>
          <a:noFill/>
        </p:spPr>
        <p:txBody>
          <a:bodyPr wrap="square" rtlCol="0">
            <a:spAutoFit/>
          </a:bodyPr>
          <a:lstStyle/>
          <a:p>
            <a:r>
              <a:rPr lang="en-US" sz="1600" dirty="0">
                <a:solidFill>
                  <a:schemeClr val="bg1"/>
                </a:solidFill>
              </a:rPr>
              <a:t>D&amp;C 105:15-17 Church History</a:t>
            </a:r>
          </a:p>
        </p:txBody>
      </p:sp>
      <p:pic>
        <p:nvPicPr>
          <p:cNvPr id="5" name="Picture 4">
            <a:extLst>
              <a:ext uri="{FF2B5EF4-FFF2-40B4-BE49-F238E27FC236}">
                <a16:creationId xmlns:a16="http://schemas.microsoft.com/office/drawing/2014/main" id="{1711B870-941A-4E16-AF52-453B59BC57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0729" y="769441"/>
            <a:ext cx="1884204" cy="2302296"/>
          </a:xfrm>
          <a:prstGeom prst="ellipse">
            <a:avLst/>
          </a:prstGeom>
          <a:ln>
            <a:noFill/>
          </a:ln>
          <a:effectLst>
            <a:softEdge rad="112500"/>
          </a:effectLst>
        </p:spPr>
      </p:pic>
      <p:pic>
        <p:nvPicPr>
          <p:cNvPr id="13" name="Picture 12">
            <a:extLst>
              <a:ext uri="{FF2B5EF4-FFF2-40B4-BE49-F238E27FC236}">
                <a16:creationId xmlns:a16="http://schemas.microsoft.com/office/drawing/2014/main" id="{F11FCC0A-EB8C-4059-94DC-E2189C616D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5048" y="3510093"/>
            <a:ext cx="5675868" cy="3218967"/>
          </a:xfrm>
          <a:prstGeom prst="rect">
            <a:avLst/>
          </a:prstGeom>
        </p:spPr>
      </p:pic>
      <p:sp>
        <p:nvSpPr>
          <p:cNvPr id="14" name="Rectangle 13">
            <a:extLst>
              <a:ext uri="{FF2B5EF4-FFF2-40B4-BE49-F238E27FC236}">
                <a16:creationId xmlns:a16="http://schemas.microsoft.com/office/drawing/2014/main" id="{7C7BD486-4D3A-4C73-8067-E5563F7E95F4}"/>
              </a:ext>
            </a:extLst>
          </p:cNvPr>
          <p:cNvSpPr/>
          <p:nvPr/>
        </p:nvSpPr>
        <p:spPr>
          <a:xfrm>
            <a:off x="5411065" y="1184132"/>
            <a:ext cx="4667714" cy="1477328"/>
          </a:xfrm>
          <a:prstGeom prst="rect">
            <a:avLst/>
          </a:prstGeom>
        </p:spPr>
        <p:txBody>
          <a:bodyPr wrap="square">
            <a:spAutoFit/>
          </a:bodyPr>
          <a:lstStyle/>
          <a:p>
            <a:pPr fontAlgn="base"/>
            <a:r>
              <a:rPr lang="en-US" dirty="0">
                <a:solidFill>
                  <a:schemeClr val="bg1"/>
                </a:solidFill>
              </a:rPr>
              <a:t>The members of Zion’s Camp arrived in Missouri, they learned that Daniel Dunklin, the governor of Missouri, would not keep his promise to help the Saints return to their lands in Jackson County.</a:t>
            </a:r>
          </a:p>
        </p:txBody>
      </p:sp>
    </p:spTree>
    <p:extLst>
      <p:ext uri="{BB962C8B-B14F-4D97-AF65-F5344CB8AC3E}">
        <p14:creationId xmlns:p14="http://schemas.microsoft.com/office/powerpoint/2010/main" val="258238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E54F03E-B7AB-4318-8E8D-C536CCEDC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237742" y="997565"/>
            <a:ext cx="4038044" cy="3046988"/>
          </a:xfrm>
          <a:prstGeom prst="rect">
            <a:avLst/>
          </a:prstGeom>
          <a:noFill/>
        </p:spPr>
        <p:txBody>
          <a:bodyPr wrap="square">
            <a:spAutoFit/>
          </a:bodyPr>
          <a:lstStyle/>
          <a:p>
            <a:pPr fontAlgn="base"/>
            <a:r>
              <a:rPr lang="en-US" sz="3200" dirty="0">
                <a:solidFill>
                  <a:srgbClr val="FFFF00"/>
                </a:solidFill>
              </a:rPr>
              <a:t>Why did the Lord command Zion’s Camp to travel all the way to Missouri and then reveal that Zion would not yet be redeemed?</a:t>
            </a:r>
          </a:p>
        </p:txBody>
      </p:sp>
      <p:sp>
        <p:nvSpPr>
          <p:cNvPr id="7" name="TextBox 6"/>
          <p:cNvSpPr txBox="1"/>
          <p:nvPr/>
        </p:nvSpPr>
        <p:spPr>
          <a:xfrm>
            <a:off x="40740" y="0"/>
            <a:ext cx="12110519"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Not Yet Time</a:t>
            </a:r>
          </a:p>
        </p:txBody>
      </p:sp>
      <p:sp>
        <p:nvSpPr>
          <p:cNvPr id="9" name="TextBox 8"/>
          <p:cNvSpPr txBox="1"/>
          <p:nvPr/>
        </p:nvSpPr>
        <p:spPr>
          <a:xfrm>
            <a:off x="9353" y="6483318"/>
            <a:ext cx="4032031" cy="338554"/>
          </a:xfrm>
          <a:prstGeom prst="rect">
            <a:avLst/>
          </a:prstGeom>
          <a:noFill/>
        </p:spPr>
        <p:txBody>
          <a:bodyPr wrap="square" rtlCol="0">
            <a:spAutoFit/>
          </a:bodyPr>
          <a:lstStyle/>
          <a:p>
            <a:r>
              <a:rPr lang="en-US" sz="1600" dirty="0">
                <a:solidFill>
                  <a:schemeClr val="bg1"/>
                </a:solidFill>
              </a:rPr>
              <a:t>D&amp;C 105:18-19</a:t>
            </a:r>
          </a:p>
        </p:txBody>
      </p:sp>
      <p:sp>
        <p:nvSpPr>
          <p:cNvPr id="2" name="AutoShape 2" descr="data:image/jpeg;base64,/9j/4AAQSkZJRgABAQAAAQABAAD/2wCEAAkGBxQTEhUUEhQUFBUXGBcYGBUYGBcUHBcVFxQXGBgXGBwYHCggGBonHB0VITEhJiksLi4uFx8zODMsNygtLisBCgoKDg0OGxAQGiwkHyQsLCwsLCw0LCwsLCwsLCwsLCwsLCwsLCwsLCwsLCwsLCwsLCwsLCwsLCwsLCwsLCwsLP/AABEIALwBDAMBIgACEQEDEQH/xAAbAAACAwEBAQAAAAAAAAAAAAADBAIFBgEAB//EAEEQAAEDAgQDBgQEBAQEBwAAAAEAAhEDIQQSMUEFIlETMmFxgZEGobHBQlLR8BQjYuEzcpLxFUOisiQ0U4KDwsP/xAAYAQADAQEAAAAAAAAAAAAAAAAAAQIDBP/EACIRAAICAgIDAQEBAQAAAAAAAAABAhESITFBAxNRIjJhQv/aAAwDAQACEQMRAD8AtMHhvBW1CioYairfDYZdrdHGkCp0yAuV6WYQbp57ELslClsvEo61GDF0p2HgtHUwoKC7BiFvHyIycCkOC3CZpUOqsqeFCOKQ6JudgolazDphuH8E42l6KbiGgkwABJJ6DcrKU6LULEaVOSbEe36pptGFW8K4tTqValNpvOZv9TcrdPnZXJYsfbezR+PF0xIUIMr1elN08GIb2JZBiVdSjCE8K0fTStSitIy+kNFe6l0AURSk3TvZqLad1qmSBp0FYMpwLqVFl11wMrDyzo0irIu06pJ7E+9qC5qXjY2hVrV01Qy5N+iNkM6JTGvaLxJ6+WyPLOkEI2yGI4lmtEKj4higQbomJfOiqq1Imbrj9lnX60hV2IBOiM2lohMoQU9R+SeVixog2nARqd0w2lKmMPCpIlgezlSdSERAlNtYAhVWJW0NJCTqIjRVeIwt7K3qlKVH3VKYnA+k0KDZkJ1jEvRbomWldLOdHS1cyIoXoWdlUBLFF1NMZVAhUmJoX7JSayESFEq7Jo9CFiaDXNIcAWnvTcQL6FGCjWAIuYF52/CRf3US4KXJnMXgKbHsqUQyRDmgANtpPKBYzEeK0YVViMDIGV0ckCf88q1LlC0U9nlBwRVxzU0IAQhuYmezUXMVE0K9hJUuxTAapFqpyFQsGLzn7JkNQa1GSFjOTotIFnlQcwJrsUGpTSTaG0hOu4gQFWOoX0V66jKiKCx8icmawkooz7sLfS6OOHiASFcimF6qy0JQh9CXk+GRxmHaDohin4D99Fd1cDuhUsKcypRG5iVFnQQmRTViMFbSFB2GhXlqjPuyufStKFlVyyhIhQdggjAeZRYikIVZVbdaOrg3GTFgkq3C3k91RKLLjJG4aihQKmxdTOdBGogUAFMKCjhUSpkKOVUhEHIZai5V3KnYqByq/FPNSQ0w0C7vHorGtRBaQf0QqzA2lAECFMikZ0sqtJjS/huIFo2zJvBcQqFwaWkz9Ou0D3Vw2iC1sjZLCjlrMg2IcPks1ZQ81qllXSV6VZJwiAhyFMoLajSSAQSEWBNdheheLkm/oHsq5lXsy9nU5phR4sQHt6o/akJaqN0pNDSIuf0Qc665ygVk5GiiFpulTe1AbZerOJWinSIcdnDSnxXW0ANAoNcQUwCCqVMlpo4AlKpunhUb1SD3SdIQ0CJhikbIAcdiolyaBhnOjdSZjhGiTqyUv2JSk2CSNQF4LoavELUkmxyICgBGYgZNeXl0KRkYXl0lcJTsDlQw0+Xz2SD3lwLRJGkxP0/RFxdW371/2+oUaNdlPKxx53yYudt+nqpGDbjC0AGm8gDVkP8AlId8kjieO0GvYS/LlmQWuaRIi4InVXtVo1dEddPmszx/G03AtgOAvzAO+ZHL5a/RS7RSp8lzh+KUancq03eAcJ9tUw6sBuvmzqdB2tMD/I+Pk9N4VxpkGlWe2DMPZnbbxG3op9j+FvxR6ZtcTSc9rjoIsP3+/DdUnAsT2r7NDHCCSCXTIOsi5tH+yawnxBmaW1A0mIzU3W/0vgj3KUwuIZhw6pzvsBlDHC1xOkb9dleUaIxfBo6j41skq2NINmkgG58P3+wl+AvoPaMlUVCbkFxLpOsh1/YAKt4zSnGNIzDuSAYnzHRTV7CqdGlY8ESuoTDoGX+gVXxqr2bhmBcHDXobbJYiLcuQqhlCwxOQFx9fDx8ULEYqNBO/S26TTGgjmLmVdpVQ4SNFI2UUVZ5rV1zV4r2ZAgFQQhSRujvQciNlC8mbohfKK+kh5ISVhSIlBqVFOo1IVXlaqRGIbto3UBivFJ1CSl3NKT8jGvGj6CCpITCpyukxJAKbULOvByTGHC7KGxykpGcchufAnopuKXxD/lc/b9+CABMbmcAdrn9+ai/C5azqrjaBA8h1PhP30C8cU2jTL3m5uB4bLPYjFVcQ6ADHSY8s3Qf06/dOVFJWF4xxp1TlZIbMAi5cejep8f2QDhZYM1TWCQwXjxdsT4q0wmAZQaajyC5rSXO2a0CSG9BCLxKCBuMpI1PrH3WE5NmkaMozCAZSQzKSIkVJ16tsfVXR4TSP4QPLlj2SGEqDKJI3tmeN94BHsrbib+xY5+rQJB1g7AqoTvTFJNcCdTgbIs53rzj/AKkH/hFUd17T/qYfkSED4V4mXuex5mZc2dRe4+YWkIVuK+CUmZ2rh6342Z46htX20KI3i72ATI3uXSPLtAQE9xLiraTmtN5N/wClvVOEA+IUOPweX0osBjzTtTqVAJ0cG1Wy4ye6bCSm8Vj214zlsgHumLTqRUgj3TVfh9IyXMb4nS3mgnhVMt5S4Ai15HneZSVrgbafIzQ4i3MQ9lUNBhpDc4jxySR7IXxFTFbs+zh8B2hFpgARqN9tko7gxHceB6FvzaUKphq43zeoPycPuqUpIHGL4NBhtAxty0AHw8CkONkscwWIcCLzYiP1VSA9jp7OHfmbmYfU0yQfVGPFS4jPJLdM2V0e2UpRmk9icH0aCg0hokyY/YUiqGnxV40exw6ODqZ8hYp6jxKdWHzaWvHyM/JRY8Wh4hcyqNPEsOhHkbH2N1MoEcIUCFN7kLtE7CiD6cpaphgme2C8bqlsT0V5wqE/BidVZliWqC6boSs0S6uNU5XQZHgF4hdClCko41SXgFKEAQIVPxfHikLgknRuk/2AV3CV4nBpOBuDFvUJPgaMnhsJVxLs9Qw3Y7eTB/8AZabD4VrGENAACDg64zZI0YHT5kiPp7rlfHzNOk3O6YJ0a0ReT11ss1/pbIce/wDLvGxAaR4OcAfkSlWXoM17p3gWJi2pPgneMwaTm2mWH/rEfQ+yQpu/ltFvxASJOk26DW/is5Ia4E+HNd2YjtovGUS3U6J/4mH/AIWp5NF/8wCp6DmgX7PfvGpOvVtlb8fqfyKo6Nad93eHkl2hmW+G6JFcGLCb3GoPU9Vs5We4Af5jbC7mxrcZHEgyfHwWifT5Q5o1i3T+y2lL9NEJaMXxusDXqB0zMCAToLaaLScKdNGmTrlE+lvssvxOp/Ne46OgrRcKqRRZA0tf1Kb4QLlgviPEkUw1pjOYPlv9lD4XrnK5hnkNp6Gbe4Pug/FMZGaHmOvkhfC8Bz4iIbHu77I/4Dsv8biezY5x2E/2VDwzjZcKme5bf0J+yc+JX/8Ahn+n1We4Jh5qPa6CHMd8nNIPuFCX5bKvZo+D8R7Zj3OAGV7mjblEd7xUsDjqdYuaIOXreR191X8PbkoVxIuC8AfhzCCPOQUh8LiKzYtLXSJnaeiFwD5NJVwFMjugeUt+iS/gGG7XEXjbUbTqmuN1i2g9w1At6kD7qn+GaxJqN1s12+uh19PZGKqwyZOo6qx4aHktJAm5FzF5F/daejSLRBdmPWAPkFm8cf5g01ZeG/mHjPyWtePBSkEmBcEvUEJotKg9hVUKxMtRKTuqmaZXhSQlQN2cLlB7/AInZrhw4VUItMymChAojVqZhgVKUNqkEgO5l2VBdBQM6XJfHnkPp9QjlLY5vIfT6hJjRX4Intj/AJG/vVU3F8e/tiGvLGtIAawDmOaCXki15Ea2V9hKR7QugwQBJ8hpeVnMd/ivn8//AOhWfZZoMaC5pgAlzGGJDdHyTPRK1gQGh1iHuEA2J7K3jp+7pHifGyzlZTM9nGZ0AFvLLmy4Zo891TY74jxAJmgZFQwS0i5blLcpuTfSdxrCzLSCjGVJLRUeBmgBrSBOpE7nVWNfijXUX9pHO1oAMtzPEmDYgCx/use/jlVxaWYdwcHd6HOvNzeQ3bQaJYcYeAG1KJyiG3B7oJ3MATNvBJxY9dm64OWOc0tcGZLuBiJLWRBtMAnYLS4M8rfRfI6XGxSZky8gJHiM7TFyBPd1g6lNH4laHEQ6mTMgWF3Tq25Pok8gUUazEcH7aDlPcZ3S0beMSVY4HCNDYLS2HxE6DKDHSVlMP8UBjjlqOPMA1oBdy3NxtuNE2PikAu5iBnHMaboLw1oIiJ2iLIzbVDwLP4k4ZNNoaSObUyQBH9LSQl+DYKHd4ZnE2gmNfLqVFvxeCbOpxbvBzLyNMwFkBvxM1r2Q6kQ0PB59yQRJBibFGbqgw2WXxBgHmg8AgzEAWMzZJYLBFr2kDRpZE3kw7dPHjTKwDSy2Zs3DgYM+1lE16LXAluU9owAj8sDp4qlP8k47AYym9ofyuu14i5Fxm6wLA/2VX8PtiqwkCA1177gQrziOLoufIdrlBIABEEh0kiRYhEoNpNdm7YABwgOLOgvNje6LChHjGIBoPEyZHpz2+Sr/AIceAah6s+hV5hcIKzKwGW7gJImwa0kWMjcWKG3gxpNcYbEHQumdon6eKMtUKtldxJ+VwnbLuNiNon2K2PajMW7zA/0z9FnOKUGkkgEATu890m55o9wrl7x/EBu5ebeAof7e6cXYpIsA1cexew1YPmPwuLZ6wAZ+aM5amYEMUDSR1Ep0KwPZBDcxMEocq0kJtnsNVDhITLVQ4fiQblMHK5xb5X1IKvA5SpWVKLQULsoWZdzJkk1JQlezJDJpfH/4Z8x9Qi9oEDHvBZ6t+qllIlhu6PJUj+FvdUeYgFxufM9NU/RxoFRtM/8Apl89I/sCj8PxrazczJiSINjIKyTaKFcfh+SLE9k9uaNbM+4Wexzw53aCwzF40m7W+v2T7+LOe+o20NdDYNwC4Nk9NJSj6ILRsORsWHeDSb66JFGco0v5jWunNIBMOuZHjH2QsVhgcjdntJMWHfdt1Ajzi3haBgdWFoOdt8jjEZfxEx+/NJ405ZF8woNGsggtn3ubqeyxB9ZjaRdNQtL2sjNcDI/TUEd0wRBgenOIYTK924LzBOVwgHdrjGtohDdTHYPtpVp2mdWVN4HT5qdY5atQh0Bzt7j5uAmCfsqkqehRtrYbH0aUDMGS4CDEHMREAtNuu6DTw1MZmupguFNji4OLCZLLdBd2qW4m/naPOP8AUfEnonKj+dzRdxpsH/TTOvmEmvzZSf6oDhsA02fTO5kuI5Y3LTE/OfNCrU6ZEtZDZ03LjJBNxJ1tNk//ABoDexHM0wzOdS4kCfKLDwSuJuw9O1bBi1w+Qkrqym9jXBnhrpGaIGt4+Z6qeMx5NoMyXdRlbJIsbaH+yHQpuFF0SHwY8h+wl8LVILNbUgZ65mZvW91dvEzpOQLEYmrMscQSbkFw9eY/NG/i8QCA0AwAYAac3KJJ5pTDa1J4PaB4c0TAytDrTqAhV6R7UTdoqU2n0jb0KzVs00gf/GKrZGQuJl3Kyo6AbbE9N1PDcfJcWZXBxDtyJhpJtA6KAeC5guOUHMLGILj5qVLHVCZJdHMMpkjukg3ubfROrV0S3ug9L4gY6M4cTy+JmxGUTJn76K6HxPSGLa85g0OJ2J5jGUhpN9PZUNDEAG+XODJcWWaSIIOXfXTuzHVW/GuGUzXYwMBc4sEWAOdz+UwIA5ReJhVAmRffD3GmuhjC69Qlx7N5EENa1sgWJINzHdWpWZ+FuHU6TTzFpadnuY0w5wMtmIkFX1TH0m61Ge4P0WidIykthiVFZx/xDmqEFsMEw4SZvGnldePxO0E8jiPQfvZL2IfrkaErmVZ8/FQOlL3d+gVViPjWoHcrGx5F3zzj6J+xdB632IitDQM+nkfqnG8arD/nH1y/ouOxTA0GHuMxAeRsTKeGKkFlwCxuW995dOp1iR1WVNK7OjJN1RLCfFThao1rvFpyn2Nvor3B8Zo1O68A/lNj/f0WYxhDADd0mO+4fdTe9tOHAXBG5O+0qlOUeWZuMZcI2L6wDS6QAOpA+ZStfGiLECYv56X6LF/FeKbUo0mSC7OXFtyBaGl36IeAxDW0y2o5xiZI0BdcAA2i2icvJ8CPgfZrzjLa9b+FygU8VmGUTYiftsVUcFxzXuLbugEt0ERmk302smcFiZeWxqZETYdBcW1U5BgGquP8Sdf8A++R3W6e+GWwx2pkg3M6hJ1R/OJtHZERI17J2wKd+H3ch9PojsllUGgA9e0d/wB7l1zv5YI3fT3A0Y3rf7KLph+tnVT6DO6fKLqbG5WgGRFSI5dQwfvpdLorso6NWHvJ/DnPccdGT3iYBnb9V7iIDqVW05WWdMOswat2n1Q8TiAO0npA757xaLCQDvb5rtWs0U3MY1rs0AmS0Q1gbGaDsIH1U/Cil/5DiJntaXU/gq+u6JiZNVwkkAjNFyCQJ0uPNSxbmuY5oDGEOBnM9+aA7q3XptfWyO/KKodmaAXRO+uUhw2keeqqTsEqK3icuA70gm2V27nN9DOUI+NaHOLWzmhrXGBaA1uQHz19lINbZwADi2wzU2EZjqJ06gzohsoh78xdSptyCz3CSYaREC89U+gXIKnIe1rpBD2f94spYcctYGSJMDxDgDAO8FFw/M9rSCXh7cxGW47SSTfY2tsh0i0tqd43m+W+Z+0H6pf8jf8ARaYRmamWE+T9Np9tFW4AEvABmKbYPUDDg7+/qncSYw8AmT0v6eyWY1rC9zSe7EkbNpBtr+Cb4JX9AKlzvebE7EGPRGwuIIru3Bq9Z/MPug0HBzxzgjMNNRMjQmfbqpZWipZxJNUk8pECTod0lxRT5PXeJa02ZFrgE0vdcwrDTZB/xLk/0Q1x/wBUSD0lTwtTLOUntC3KYzHIMupA3t6I1OiwUzkcX1L/AIXtFxG4uZKFxQnzZXNp5S4EEwRsT75Ra/1WnxmNaKtKrzAgctiQWt7Ql+muYCPDzWbrn+YTr1BA1gGLkW2jwV3iK7nFpcBLTEdBlqn7p2Joao4sa3ObMZ/+aqvOrTs72d+inw+pZ0XjNbT8Tz9042tIG3hM7lTQWV4I6OP/ALX/AKKQI/I71aR9QrIVIQ8ZiS0DLluTrJ0HgQikCbboqsa85OVrhMagQBPn9lQYzB1S6WzEDeFp+LViaQdaYGg3joqBmJcQC6xjy+qqLraBq9DvD8UWw1zJn7DxXquLa6o59RxBa5gAFiGkDLEC41B9U674ecBmJ5RebaRc6KlrYsOqGQCO0a2P6cpmP3uqjvgmTVo0eIqZ47FwdIsKkXMxEhup281X4rGvcS0Ns1ocT1yiTN4mcyjhYpAk8pIDp6gQ4a6XCsMPwcveGNa5rMr+ciJJAIk9JNh4O8Flw2jZqkpdFTgMAcRLnONNxuywiP30I36Ky4rhG4XDHMc7uXmIBaOXLDWm5nqb31iyj8QcE7NgNJ72lrdA4wSG38rqGMw1I4em6pVIqPAdL3OqAkWIgSQJGoESrtNEuUm7so+FYsEujldvaLHfvC36+KvvhmiTVkukCR1AGa5u4iI8F3CtwzHA1LvcxpEteQGm88jNz1+SsH0hlJpNBDgYc0mRs4DcFTKVBFXo5jPik9mSymcrbEltnbEGO79FV4j4iFSm1uWBcnK51Ofy3YQdB13ROK4djKD6jYGUbH8R5RNgZkhU/D+GVXUuUMI1Mk5oi2ggevyVeNR/pkzb/lIs8Hji57W53OpgOkucczTlIDCdXtIO/lpZMMLXy3tXHmaSMxP4YnWZjXqs5wsOFYNMtBMVAZsDY3GxBsQtUeBhzXGm5wMl0mHC0y2YBjzRNxTErozmAwzf4jI+q8iXiO8CZGWQYgd72Ku3htF7mkBwlxkRcE2EROhHzWbqv7Ko404IsCQLF8cwBNzA1P6KOBxtSvVDC8sa57ZcDB1gfM/NU4LGwU25cF5jK7S5rm5IBiwbEkT+qI8ANdBbHMAIFzOviP8AZPf8GIgBzyQ6S7M43gi8z126BK4r4fdnFRr6jzmBOZwa2xsA0N00WKafZbKuvRZqCHNgG7WRGa4mZmfpsp1uKA0uzeL5mjMQ1pLRfNAkEQ6J6NCYpfD7u6NhF3NbpJkBt5lV+K4cWudnbEAyeZ4vEQesa6eAVJpi2juAxLS9rQ6JfJknUuk7RCX5XMIBJiDl5bGYtZFpcNpi4DLQZFKtYgT3ip4bANGljAv2bxmAvebFNtDX+hX0poBpnlJnxBCDUoAZu9FzqfzhW1NrXNIIvYGN5FjHUWS9XhPLksSZBtOYFwMesJWCWxLDNadzJPgbT19F3DYQA5WyXncS7LO5AHe+nno3R4PRw5zVA11SHOyNdGVmkgaSTa5iJUuEcXe+qGUWikyDIblsALmYAn0vKTfaCvpXYXhhIaHFzJ6i5J/phMM4a5pcAHPGWeUm4DmmYBnQn3UsdxBjapcTUqR+F1QQ50XAGWwG6rTWLnHLDA7UAlrdPHwR+nsNcDZoU3TBex0zAJIuJAgnXRL1GZP8VzgQXW1ImRf5W2uu4HGCmxxbIfmDGu/LmnM4ToQBYzYkdFEvnvRabW/2V1QuQ/AcdTY4lz6gJcQ2TIiNXW11F1d4ni9NgBcZzaAXJ8QG7a3WfoGHCGgSSSYHmT8kM4wOe8uIzE2gNECBDW/0gWjaJSewqi+pcbpPtJ9bfdexeOYW2Isdz4eKz+KxNN05bO5so6FxEHysf9XiuPxTsovN8p0cNDefOLpYlJotsbxBhpQHDbcKp/iwfxD3CSxBBdL7iSTsSIFges2nxSL6s9G+AEW9r+a0ULRL8lM+o8Z4n/JMa/oJ9pgeqxWWGhx/3JLr+wHui4niheIPVvsDJ8kviqwIiensKY+5KqCxRhLctEuD4w9qHVC53Wb6HabdVvuH8Tac3Z58oAgunWNjN9PmvnWDbzDp19VreF4gw6b5QAPfzWPl/qzpSuCRa8Sqy0OO7o9DKwGJqZnAEtbkblAM/mJJGu5Wv4jix2dHxeB7NJWM4qIJ5dWgzfdVBEvSGcICTBrMiDYPcfHQDyTmH4m+kOzpult3SGkXJvqdPTqs/ggJGpPgf7K3Zgqz7tERaBYjxIMuhOUdhF6LPt+0p1TiOaIDbAXJN5Gth85sqitxZzYymOg0t9SrHERTpXLXOPNBk5QCQOU6mZubeBWbxbC6majpLs41/KQYj1H0RCKfIpya4L7hVU1arXOBMNjWATmBE9dDZad+OIE80QYyxYDU3IA8PHyWO4Zii3KMv8skc50zAaa2cNPBXhpVy8SxzJs3NYGPwtP4vvdZzg7NIyQvgsUK1SWMGSm8xIJl05i4ltpuFzijGtqvqEAZ23LdGvm7rE69esqxqnseWo2ZBIAylsxPMTofQqvpYp1Z5bFKmxtnAAAvmwaSdtZgDTRFuTtomlFaLXhmPz05ptAIs7mdY+HgdjCZGLBZJ5SAZFyYE6GRPss3geE1qVd4o87MsuAcCA25EkkARtffe6X4jioBawwABYn8WeJaT+GPok/HvQJ/S6ocXcTdr3M6iJ6b7fNEzuc0vY7kDhJOxABgjbUe6y1JpiC9nWc0wPGJRMNjqlMPbTqWNy0NF50AzCfpoFeArRoziiJJkj5ems+yXHFiTAA1ibn6NuqPB4svJNQkEWAmQHf5T9dkGs8uBE1CQbDmgR1ymAZ8FPrY1JF9hSC88wYQAYdYknpuj4XiLpP5mnSMwPiIBWU7MtE5gSTJuQ753KdwPFM3fku6g3PmIgensUvU1b5K9kXrgs+J4eq55h2YvEOIuSNQDEgRoBKH/BGkzm1JgNbzEmNTFvBP4bEOnlY8jQ2Bt7fQqz7So1stpua3f+XMedklLoHZm6vCmyC9xLj+FodI8JykAzG6nW4Y5gJy9QLA2gXBJMm5vA0V67Fs1PZyf6WAn5KFd2HLZexs6TLd+gi3mFWb7IozHZhpy5d5l5/FEa+SR4hhiSCIIPrYHxkrR4mjRyluXLuIBJB1mdVXUMcWmCwVYIOYHLygG0EaTf3VqXaBr6V2Hohsvta1rQHWn5rlbCcsg6joYmNLnXy90Wo8lozMDaYkATrqRJHQRYdATKVo4omzi42ytN7NJg28psr3yTrg9hsKX2LIga6T12ufnqjswBrGGQDMCDA0galWuBwhJEtBLjIDiYs4kOIBmbm3muY+mab3NljTeQzQA7QNPqpc2GKKR3B6mblioZiGS4k5oIFtvsU8eB1m2s3wzMttuVJtcjmp8obHMYF/dENarU5g11QfmyG/sjKQYoYw7KQiY+aLiqtOwygzMaWAVTh3Tbxj0T1FgaZiT1N1MlXJaVidQy+CYGwgOAEePr7lWuDxbKVIyd5iI36BV2NpjKXCQfAxqUTCcwAdeZ9PLom0mrFdOgdfjTCxgvLXyRH4TTj6qsrYyXtdTL2OygEyRJAHT1Wt4Lw2m45XNDhfXWx6i67jOD0g82JAMAE2AiUKcU6oWLMeMbU3qkTvmP2umsFxMNDgAXPJ7+nT1N5TuJwjO0PKOv8AbyS9LDNFSowWAuLCQcs6xK0tNcE04vkZrccPY5SO9ImTMxqg1OMDszSdTplrxOYNDXAjcZYE+MKPF8A1oZE/IbA3gCTfVWvD+F03sOZvcpGoL6lsWPgk6VUNbuyi4PxBzC9lg03ktBcDG0yAY33gXTNfHl7Bd7ucwHEuPdJG9rwlPhuk2rXYHNEOcAQJFnWte2q1mMwVOg8NptAB1m5u4CZ10KJLYRejPYahiaxNqkCxJznUeJ1jotPwfggLR2gjoC3mt+aQDHqtPh+GMAbMutaTIHkNFU/FjezbDdxebzr8kn9EnekMVMQylTfTp9mMzSIBE3EEmLSvmFY5iC92wEkeZ2Vk/i9VsNBEA9Beeqr6WGbUdBkAl+nhpqmhVWguDqMbPPJA0DT9ymMFgxWJFMw8NzjM4MzQe7bSxO+yVZgmh9QSeUeGxOtlZcMoNAzRJG1/91MnWy0rPUOG1KjstMuqOIIE5gWtB5j0bBuATuBfVWdfBCeZuUDUFrxH+kzP6I7dC8WcHWI1Euk69STPWUeu4k3c42B6XJj8MLGU2WolI3DGwY4t8gfnmEoowNQDv1JJERI3Hsn4yOABMeJlXlWiOxa7dwHhfqIuCqVsVpGZdSphwbUrueHaHM55aYsCJJE+Ws+CYocIz9HlsyWgEE6Xbr8lHFYVocREzIMnNPmTcqww7M7ASSHczc4MOGXQz1Q1oFIRfStDmR5ZQdeh090engRBIOnUFp8ri/ulOB8dq1arqNXLUaCQHObzWnUi3yWodw1kSMw8j+qT1oWVlG4MkZmubG+Wfm0lFbQpugNNMeOYt8e65sfNNU6AfAcXEa67jRMYfBsLgMo8xYoQmyroYIOJIjU3kwN7QyEnVwWGb/zabHg/hBfv8itZW4RSdZwc4E3Bc6PYFV/E/h3DgAtZlNtCdINrqqpWJSRnD2LMrmueCSYzU+Ua3uebrZKNw4eC6XkFxk5O8ddtBsratwqm093N/m5ojpKYpkweZw8oFullFmi2KGhScxwrsFMCIDHZ3NJ0JDQS31VRjcBnd/iNDQMrQ7VrQTA+p9Srx2DbDWtloJuQbkC8SbwlMXVDHloYwgWu2ToFcXoT0z//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320714BE-123F-4E91-9F54-D78595171526}"/>
              </a:ext>
            </a:extLst>
          </p:cNvPr>
          <p:cNvSpPr/>
          <p:nvPr/>
        </p:nvSpPr>
        <p:spPr>
          <a:xfrm>
            <a:off x="5167524" y="1462076"/>
            <a:ext cx="4689239" cy="1938992"/>
          </a:xfrm>
          <a:prstGeom prst="rect">
            <a:avLst/>
          </a:prstGeom>
        </p:spPr>
        <p:txBody>
          <a:bodyPr wrap="square">
            <a:spAutoFit/>
          </a:bodyPr>
          <a:lstStyle/>
          <a:p>
            <a:r>
              <a:rPr lang="en-US" sz="2400" dirty="0">
                <a:solidFill>
                  <a:srgbClr val="FF0000"/>
                </a:solidFill>
                <a:latin typeface="Open Sans"/>
              </a:rPr>
              <a:t>A trial of faith = a trial of faith can refer to a test of whether we will choose to trust and obey the Lord no matter what the circumstances are.</a:t>
            </a:r>
            <a:endParaRPr lang="en-US" sz="2400" dirty="0">
              <a:solidFill>
                <a:srgbClr val="FF0000"/>
              </a:solidFill>
            </a:endParaRPr>
          </a:p>
        </p:txBody>
      </p:sp>
      <p:pic>
        <p:nvPicPr>
          <p:cNvPr id="2050" name="Picture 2" descr="Related image">
            <a:extLst>
              <a:ext uri="{FF2B5EF4-FFF2-40B4-BE49-F238E27FC236}">
                <a16:creationId xmlns:a16="http://schemas.microsoft.com/office/drawing/2014/main" id="{AD973FED-35F5-467E-B84F-557A59676C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9395" y="4197124"/>
            <a:ext cx="6799963" cy="226665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9805A3A4-9EF7-4234-962F-E776302BCC4C}"/>
              </a:ext>
            </a:extLst>
          </p:cNvPr>
          <p:cNvGrpSpPr/>
          <p:nvPr/>
        </p:nvGrpSpPr>
        <p:grpSpPr>
          <a:xfrm>
            <a:off x="9278539" y="1623395"/>
            <a:ext cx="2667000" cy="5029200"/>
            <a:chOff x="838200" y="76200"/>
            <a:chExt cx="2667000" cy="5029200"/>
          </a:xfrm>
        </p:grpSpPr>
        <p:grpSp>
          <p:nvGrpSpPr>
            <p:cNvPr id="15" name="Group 17">
              <a:extLst>
                <a:ext uri="{FF2B5EF4-FFF2-40B4-BE49-F238E27FC236}">
                  <a16:creationId xmlns:a16="http://schemas.microsoft.com/office/drawing/2014/main" id="{5E7389F5-037A-4C0B-A497-45123ABB197A}"/>
                </a:ext>
              </a:extLst>
            </p:cNvPr>
            <p:cNvGrpSpPr/>
            <p:nvPr/>
          </p:nvGrpSpPr>
          <p:grpSpPr>
            <a:xfrm>
              <a:off x="838200" y="76200"/>
              <a:ext cx="2667000" cy="5029200"/>
              <a:chOff x="838200" y="76200"/>
              <a:chExt cx="2667000" cy="5029200"/>
            </a:xfrm>
          </p:grpSpPr>
          <p:grpSp>
            <p:nvGrpSpPr>
              <p:cNvPr id="17" name="Group 17">
                <a:extLst>
                  <a:ext uri="{FF2B5EF4-FFF2-40B4-BE49-F238E27FC236}">
                    <a16:creationId xmlns:a16="http://schemas.microsoft.com/office/drawing/2014/main" id="{AD7DFEEB-F0B1-4565-AF71-F28D22B4B55D}"/>
                  </a:ext>
                </a:extLst>
              </p:cNvPr>
              <p:cNvGrpSpPr/>
              <p:nvPr/>
            </p:nvGrpSpPr>
            <p:grpSpPr>
              <a:xfrm flipH="1">
                <a:off x="2209800" y="1447800"/>
                <a:ext cx="1295400" cy="3429000"/>
                <a:chOff x="685800" y="1447800"/>
                <a:chExt cx="1295400" cy="3124200"/>
              </a:xfrm>
            </p:grpSpPr>
            <p:sp>
              <p:nvSpPr>
                <p:cNvPr id="33" name="Bent Arrow 25">
                  <a:extLst>
                    <a:ext uri="{FF2B5EF4-FFF2-40B4-BE49-F238E27FC236}">
                      <a16:creationId xmlns:a16="http://schemas.microsoft.com/office/drawing/2014/main" id="{B15B274D-9B11-4BDC-935D-8DE7498F55B8}"/>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26">
                  <a:extLst>
                    <a:ext uri="{FF2B5EF4-FFF2-40B4-BE49-F238E27FC236}">
                      <a16:creationId xmlns:a16="http://schemas.microsoft.com/office/drawing/2014/main" id="{A1FF6EDD-3603-413E-8582-7D09A30731BF}"/>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Group 16">
                <a:extLst>
                  <a:ext uri="{FF2B5EF4-FFF2-40B4-BE49-F238E27FC236}">
                    <a16:creationId xmlns:a16="http://schemas.microsoft.com/office/drawing/2014/main" id="{4E85B696-AA75-499B-84C2-B0C4270B48F9}"/>
                  </a:ext>
                </a:extLst>
              </p:cNvPr>
              <p:cNvGrpSpPr/>
              <p:nvPr/>
            </p:nvGrpSpPr>
            <p:grpSpPr>
              <a:xfrm>
                <a:off x="838200" y="1447800"/>
                <a:ext cx="1295400" cy="3429000"/>
                <a:chOff x="685800" y="1447800"/>
                <a:chExt cx="1295400" cy="3429000"/>
              </a:xfrm>
            </p:grpSpPr>
            <p:sp>
              <p:nvSpPr>
                <p:cNvPr id="31" name="Bent Arrow 23">
                  <a:extLst>
                    <a:ext uri="{FF2B5EF4-FFF2-40B4-BE49-F238E27FC236}">
                      <a16:creationId xmlns:a16="http://schemas.microsoft.com/office/drawing/2014/main" id="{FFD50CFB-BAA5-485B-92AA-761D0B83B802}"/>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Bent Arrow 14">
                  <a:extLst>
                    <a:ext uri="{FF2B5EF4-FFF2-40B4-BE49-F238E27FC236}">
                      <a16:creationId xmlns:a16="http://schemas.microsoft.com/office/drawing/2014/main" id="{B7E98B57-3D78-4715-964A-3FEAC7FFB38A}"/>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9" name="Oval 2">
                <a:extLst>
                  <a:ext uri="{FF2B5EF4-FFF2-40B4-BE49-F238E27FC236}">
                    <a16:creationId xmlns:a16="http://schemas.microsoft.com/office/drawing/2014/main" id="{B304F5BD-9F77-4976-95B5-6B1D48B4C734}"/>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nual Operation 3">
                <a:extLst>
                  <a:ext uri="{FF2B5EF4-FFF2-40B4-BE49-F238E27FC236}">
                    <a16:creationId xmlns:a16="http://schemas.microsoft.com/office/drawing/2014/main" id="{18BAD5FA-6FA2-4DF4-A780-3E4D0540B28D}"/>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nual Operation 4">
                <a:extLst>
                  <a:ext uri="{FF2B5EF4-FFF2-40B4-BE49-F238E27FC236}">
                    <a16:creationId xmlns:a16="http://schemas.microsoft.com/office/drawing/2014/main" id="{54998EB2-76C8-4AF9-AAF0-15EA6B5128A6}"/>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4">
                <a:extLst>
                  <a:ext uri="{FF2B5EF4-FFF2-40B4-BE49-F238E27FC236}">
                    <a16:creationId xmlns:a16="http://schemas.microsoft.com/office/drawing/2014/main" id="{EE2CBF93-DC8D-4356-AC60-A7563CAFE56E}"/>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5">
                <a:extLst>
                  <a:ext uri="{FF2B5EF4-FFF2-40B4-BE49-F238E27FC236}">
                    <a16:creationId xmlns:a16="http://schemas.microsoft.com/office/drawing/2014/main" id="{63D862F8-C082-4055-A323-83DC10F7EF1A}"/>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nut 16">
                <a:extLst>
                  <a:ext uri="{FF2B5EF4-FFF2-40B4-BE49-F238E27FC236}">
                    <a16:creationId xmlns:a16="http://schemas.microsoft.com/office/drawing/2014/main" id="{C048ABAD-70F4-45DB-A96C-938FA86DE7A3}"/>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Rounded Rectangle 7">
                <a:extLst>
                  <a:ext uri="{FF2B5EF4-FFF2-40B4-BE49-F238E27FC236}">
                    <a16:creationId xmlns:a16="http://schemas.microsoft.com/office/drawing/2014/main" id="{139E31F6-BEC6-45FF-B236-F1C661FE2CC3}"/>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9">
                <a:extLst>
                  <a:ext uri="{FF2B5EF4-FFF2-40B4-BE49-F238E27FC236}">
                    <a16:creationId xmlns:a16="http://schemas.microsoft.com/office/drawing/2014/main" id="{FC982262-C711-4CB3-B82F-8B15AC3564E1}"/>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0">
                <a:extLst>
                  <a:ext uri="{FF2B5EF4-FFF2-40B4-BE49-F238E27FC236}">
                    <a16:creationId xmlns:a16="http://schemas.microsoft.com/office/drawing/2014/main" id="{F0A6BA97-23C8-4CBB-A974-E24352777B0A}"/>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1">
                <a:extLst>
                  <a:ext uri="{FF2B5EF4-FFF2-40B4-BE49-F238E27FC236}">
                    <a16:creationId xmlns:a16="http://schemas.microsoft.com/office/drawing/2014/main" id="{49243BF9-5501-45B9-9347-61280D2C02FC}"/>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2">
                <a:extLst>
                  <a:ext uri="{FF2B5EF4-FFF2-40B4-BE49-F238E27FC236}">
                    <a16:creationId xmlns:a16="http://schemas.microsoft.com/office/drawing/2014/main" id="{447215FE-E045-4687-8937-B9F2FE8457C5}"/>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nual Operation 13">
                <a:extLst>
                  <a:ext uri="{FF2B5EF4-FFF2-40B4-BE49-F238E27FC236}">
                    <a16:creationId xmlns:a16="http://schemas.microsoft.com/office/drawing/2014/main" id="{56C3DEA9-4947-4F87-8856-89CF2657BBF7}"/>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0770DC47-3A66-434C-AB3D-B6D59DBAE151}"/>
                </a:ext>
              </a:extLst>
            </p:cNvPr>
            <p:cNvSpPr/>
            <p:nvPr/>
          </p:nvSpPr>
          <p:spPr>
            <a:xfrm>
              <a:off x="1270747" y="2382924"/>
              <a:ext cx="1905000" cy="1477328"/>
            </a:xfrm>
            <a:prstGeom prst="rect">
              <a:avLst/>
            </a:prstGeom>
          </p:spPr>
          <p:txBody>
            <a:bodyPr wrap="square">
              <a:spAutoFit/>
            </a:bodyPr>
            <a:lstStyle/>
            <a:p>
              <a:pPr algn="ctr"/>
              <a:r>
                <a:rPr lang="en-US" b="1" dirty="0"/>
                <a:t>God has prepared great blessings for those who are faithful through their trials</a:t>
              </a:r>
              <a:endParaRPr lang="en-US" sz="1600" dirty="0">
                <a:solidFill>
                  <a:schemeClr val="bg1"/>
                </a:solidFill>
              </a:endParaRPr>
            </a:p>
          </p:txBody>
        </p:sp>
      </p:grpSp>
    </p:spTree>
    <p:extLst>
      <p:ext uri="{BB962C8B-B14F-4D97-AF65-F5344CB8AC3E}">
        <p14:creationId xmlns:p14="http://schemas.microsoft.com/office/powerpoint/2010/main" val="355626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E54F03E-B7AB-4318-8E8D-C536CCEDC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237742" y="997565"/>
            <a:ext cx="4038044" cy="1938992"/>
          </a:xfrm>
          <a:prstGeom prst="rect">
            <a:avLst/>
          </a:prstGeom>
          <a:noFill/>
        </p:spPr>
        <p:txBody>
          <a:bodyPr wrap="square">
            <a:spAutoFit/>
          </a:bodyPr>
          <a:lstStyle/>
          <a:p>
            <a:pPr fontAlgn="base"/>
            <a:r>
              <a:rPr lang="en-US" sz="2400" dirty="0">
                <a:solidFill>
                  <a:schemeClr val="bg1"/>
                </a:solidFill>
              </a:rPr>
              <a:t>1834-The full ordinance of the endowment was not administered in the Kirtland Temple, as the Lord had not yet revealed it.</a:t>
            </a:r>
          </a:p>
        </p:txBody>
      </p:sp>
      <p:sp>
        <p:nvSpPr>
          <p:cNvPr id="7" name="TextBox 6"/>
          <p:cNvSpPr txBox="1"/>
          <p:nvPr/>
        </p:nvSpPr>
        <p:spPr>
          <a:xfrm>
            <a:off x="40740" y="0"/>
            <a:ext cx="12110519"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Promised Endowment</a:t>
            </a:r>
          </a:p>
        </p:txBody>
      </p:sp>
      <p:sp>
        <p:nvSpPr>
          <p:cNvPr id="9" name="TextBox 8"/>
          <p:cNvSpPr txBox="1"/>
          <p:nvPr/>
        </p:nvSpPr>
        <p:spPr>
          <a:xfrm>
            <a:off x="9353" y="6483318"/>
            <a:ext cx="4032031" cy="338554"/>
          </a:xfrm>
          <a:prstGeom prst="rect">
            <a:avLst/>
          </a:prstGeom>
          <a:noFill/>
        </p:spPr>
        <p:txBody>
          <a:bodyPr wrap="square" rtlCol="0">
            <a:spAutoFit/>
          </a:bodyPr>
          <a:lstStyle/>
          <a:p>
            <a:r>
              <a:rPr lang="en-US" sz="1600" dirty="0">
                <a:solidFill>
                  <a:schemeClr val="bg1"/>
                </a:solidFill>
              </a:rPr>
              <a:t>D&amp;C 105:18-19</a:t>
            </a:r>
          </a:p>
        </p:txBody>
      </p:sp>
      <p:sp>
        <p:nvSpPr>
          <p:cNvPr id="10" name="Rectangle 9"/>
          <p:cNvSpPr/>
          <p:nvPr/>
        </p:nvSpPr>
        <p:spPr>
          <a:xfrm>
            <a:off x="6095999" y="2936557"/>
            <a:ext cx="5435385" cy="3477875"/>
          </a:xfrm>
          <a:prstGeom prst="rect">
            <a:avLst/>
          </a:prstGeom>
          <a:noFill/>
        </p:spPr>
        <p:txBody>
          <a:bodyPr wrap="square">
            <a:spAutoFit/>
          </a:bodyPr>
          <a:lstStyle/>
          <a:p>
            <a:pPr fontAlgn="base"/>
            <a:r>
              <a:rPr lang="en-US" sz="4000" dirty="0">
                <a:solidFill>
                  <a:schemeClr val="bg1"/>
                </a:solidFill>
              </a:rPr>
              <a:t>Later--1836 </a:t>
            </a:r>
          </a:p>
          <a:p>
            <a:pPr fontAlgn="base"/>
            <a:r>
              <a:rPr lang="en-US" sz="2400" dirty="0">
                <a:solidFill>
                  <a:schemeClr val="bg1"/>
                </a:solidFill>
              </a:rPr>
              <a:t>The Kirtland Saints experienced just such an outpouring at the dedication of the Kirtland Temple on 27 March 1836 which helped give them the spiritual strength they needed to build the Lord’s kingdom.</a:t>
            </a:r>
          </a:p>
          <a:p>
            <a:pPr fontAlgn="base"/>
            <a:r>
              <a:rPr lang="en-US" sz="2400" dirty="0">
                <a:solidFill>
                  <a:schemeClr val="bg1"/>
                </a:solidFill>
              </a:rPr>
              <a:t>This includes also the ordinances of washing and anointing.</a:t>
            </a:r>
          </a:p>
          <a:p>
            <a:pPr fontAlgn="base"/>
            <a:r>
              <a:rPr lang="en-US" sz="1200" dirty="0">
                <a:solidFill>
                  <a:schemeClr val="bg1"/>
                </a:solidFill>
              </a:rPr>
              <a:t>Church History</a:t>
            </a:r>
          </a:p>
        </p:txBody>
      </p:sp>
      <p:sp>
        <p:nvSpPr>
          <p:cNvPr id="2" name="AutoShape 2" descr="data:image/jpeg;base64,/9j/4AAQSkZJRgABAQAAAQABAAD/2wCEAAkGBxQTEhUUEhQUFBUXGBcYGBUYGBcUHBcVFxQXGBgXGBwYHCggGBonHB0VITEhJiksLi4uFx8zODMsNygtLisBCgoKDg0OGxAQGiwkHyQsLCwsLCw0LCwsLCwsLCwsLCwsLCwsLCwsLCwsLCwsLCwsLCwsLCwsLCwsLCwsLCwsLP/AABEIALwBDAMBIgACEQEDEQH/xAAbAAACAwEBAQAAAAAAAAAAAAADBAIFBgEAB//EAEEQAAEDAgQDBgQEBAQEBwAAAAEAAhEDIQQSMUEFIlETMmFxgZEGobHBQlLR8BQjYuEzcpLxFUOisiQ0U4KDwsP/xAAYAQADAQEAAAAAAAAAAAAAAAAAAQIDBP/EACIRAAICAgIDAQEBAQAAAAAAAAABAhESITFBAxNRIjJhQv/aAAwDAQACEQMRAD8AtMHhvBW1CioYairfDYZdrdHGkCp0yAuV6WYQbp57ELslClsvEo61GDF0p2HgtHUwoKC7BiFvHyIycCkOC3CZpUOqsqeFCOKQ6JudgolazDphuH8E42l6KbiGgkwABJJ6DcrKU6LULEaVOSbEe36pptGFW8K4tTqValNpvOZv9TcrdPnZXJYsfbezR+PF0xIUIMr1elN08GIb2JZBiVdSjCE8K0fTStSitIy+kNFe6l0AURSk3TvZqLad1qmSBp0FYMpwLqVFl11wMrDyzo0irIu06pJ7E+9qC5qXjY2hVrV01Qy5N+iNkM6JTGvaLxJ6+WyPLOkEI2yGI4lmtEKj4higQbomJfOiqq1Imbrj9lnX60hV2IBOiM2lohMoQU9R+SeVixog2nARqd0w2lKmMPCpIlgezlSdSERAlNtYAhVWJW0NJCTqIjRVeIwt7K3qlKVH3VKYnA+k0KDZkJ1jEvRbomWldLOdHS1cyIoXoWdlUBLFF1NMZVAhUmJoX7JSayESFEq7Jo9CFiaDXNIcAWnvTcQL6FGCjWAIuYF52/CRf3US4KXJnMXgKbHsqUQyRDmgANtpPKBYzEeK0YVViMDIGV0ckCf88q1LlC0U9nlBwRVxzU0IAQhuYmezUXMVE0K9hJUuxTAapFqpyFQsGLzn7JkNQa1GSFjOTotIFnlQcwJrsUGpTSTaG0hOu4gQFWOoX0V66jKiKCx8icmawkooz7sLfS6OOHiASFcimF6qy0JQh9CXk+GRxmHaDohin4D99Fd1cDuhUsKcypRG5iVFnQQmRTViMFbSFB2GhXlqjPuyufStKFlVyyhIhQdggjAeZRYikIVZVbdaOrg3GTFgkq3C3k91RKLLjJG4aihQKmxdTOdBGogUAFMKCjhUSpkKOVUhEHIZai5V3KnYqByq/FPNSQ0w0C7vHorGtRBaQf0QqzA2lAECFMikZ0sqtJjS/huIFo2zJvBcQqFwaWkz9Ou0D3Vw2iC1sjZLCjlrMg2IcPks1ZQ81qllXSV6VZJwiAhyFMoLajSSAQSEWBNdheheLkm/oHsq5lXsy9nU5phR4sQHt6o/akJaqN0pNDSIuf0Qc665ygVk5GiiFpulTe1AbZerOJWinSIcdnDSnxXW0ANAoNcQUwCCqVMlpo4AlKpunhUb1SD3SdIQ0CJhikbIAcdiolyaBhnOjdSZjhGiTqyUv2JSk2CSNQF4LoavELUkmxyICgBGYgZNeXl0KRkYXl0lcJTsDlQw0+Xz2SD3lwLRJGkxP0/RFxdW371/2+oUaNdlPKxx53yYudt+nqpGDbjC0AGm8gDVkP8AlId8kjieO0GvYS/LlmQWuaRIi4InVXtVo1dEddPmszx/G03AtgOAvzAO+ZHL5a/RS7RSp8lzh+KUancq03eAcJ9tUw6sBuvmzqdB2tMD/I+Pk9N4VxpkGlWe2DMPZnbbxG3op9j+FvxR6ZtcTSc9rjoIsP3+/DdUnAsT2r7NDHCCSCXTIOsi5tH+yawnxBmaW1A0mIzU3W/0vgj3KUwuIZhw6pzvsBlDHC1xOkb9dleUaIxfBo6j41skq2NINmkgG58P3+wl+AvoPaMlUVCbkFxLpOsh1/YAKt4zSnGNIzDuSAYnzHRTV7CqdGlY8ESuoTDoGX+gVXxqr2bhmBcHDXobbJYiLcuQqhlCwxOQFx9fDx8ULEYqNBO/S26TTGgjmLmVdpVQ4SNFI2UUVZ5rV1zV4r2ZAgFQQhSRujvQciNlC8mbohfKK+kh5ISVhSIlBqVFOo1IVXlaqRGIbto3UBivFJ1CSl3NKT8jGvGj6CCpITCpyukxJAKbULOvByTGHC7KGxykpGcchufAnopuKXxD/lc/b9+CABMbmcAdrn9+ai/C5azqrjaBA8h1PhP30C8cU2jTL3m5uB4bLPYjFVcQ6ADHSY8s3Qf06/dOVFJWF4xxp1TlZIbMAi5cejep8f2QDhZYM1TWCQwXjxdsT4q0wmAZQaajyC5rSXO2a0CSG9BCLxKCBuMpI1PrH3WE5NmkaMozCAZSQzKSIkVJ16tsfVXR4TSP4QPLlj2SGEqDKJI3tmeN94BHsrbib+xY5+rQJB1g7AqoTvTFJNcCdTgbIs53rzj/AKkH/hFUd17T/qYfkSED4V4mXuex5mZc2dRe4+YWkIVuK+CUmZ2rh6342Z46htX20KI3i72ATI3uXSPLtAQE9xLiraTmtN5N/wClvVOEA+IUOPweX0osBjzTtTqVAJ0cG1Wy4ye6bCSm8Vj214zlsgHumLTqRUgj3TVfh9IyXMb4nS3mgnhVMt5S4Ai15HneZSVrgbafIzQ4i3MQ9lUNBhpDc4jxySR7IXxFTFbs+zh8B2hFpgARqN9tko7gxHceB6FvzaUKphq43zeoPycPuqUpIHGL4NBhtAxty0AHw8CkONkscwWIcCLzYiP1VSA9jp7OHfmbmYfU0yQfVGPFS4jPJLdM2V0e2UpRmk9icH0aCg0hokyY/YUiqGnxV40exw6ODqZ8hYp6jxKdWHzaWvHyM/JRY8Wh4hcyqNPEsOhHkbH2N1MoEcIUCFN7kLtE7CiD6cpaphgme2C8bqlsT0V5wqE/BidVZliWqC6boSs0S6uNU5XQZHgF4hdClCko41SXgFKEAQIVPxfHikLgknRuk/2AV3CV4nBpOBuDFvUJPgaMnhsJVxLs9Qw3Y7eTB/8AZabD4VrGENAACDg64zZI0YHT5kiPp7rlfHzNOk3O6YJ0a0ReT11ss1/pbIce/wDLvGxAaR4OcAfkSlWXoM17p3gWJi2pPgneMwaTm2mWH/rEfQ+yQpu/ltFvxASJOk26DW/is5Ia4E+HNd2YjtovGUS3U6J/4mH/AIWp5NF/8wCp6DmgX7PfvGpOvVtlb8fqfyKo6Nad93eHkl2hmW+G6JFcGLCb3GoPU9Vs5We4Af5jbC7mxrcZHEgyfHwWifT5Q5o1i3T+y2lL9NEJaMXxusDXqB0zMCAToLaaLScKdNGmTrlE+lvssvxOp/Ne46OgrRcKqRRZA0tf1Kb4QLlgviPEkUw1pjOYPlv9lD4XrnK5hnkNp6Gbe4Pug/FMZGaHmOvkhfC8Bz4iIbHu77I/4Dsv8biezY5x2E/2VDwzjZcKme5bf0J+yc+JX/8Ahn+n1We4Jh5qPa6CHMd8nNIPuFCX5bKvZo+D8R7Zj3OAGV7mjblEd7xUsDjqdYuaIOXreR191X8PbkoVxIuC8AfhzCCPOQUh8LiKzYtLXSJnaeiFwD5NJVwFMjugeUt+iS/gGG7XEXjbUbTqmuN1i2g9w1At6kD7qn+GaxJqN1s12+uh19PZGKqwyZOo6qx4aHktJAm5FzF5F/daejSLRBdmPWAPkFm8cf5g01ZeG/mHjPyWtePBSkEmBcEvUEJotKg9hVUKxMtRKTuqmaZXhSQlQN2cLlB7/AInZrhw4VUItMymChAojVqZhgVKUNqkEgO5l2VBdBQM6XJfHnkPp9QjlLY5vIfT6hJjRX4Intj/AJG/vVU3F8e/tiGvLGtIAawDmOaCXki15Ea2V9hKR7QugwQBJ8hpeVnMd/ivn8//AOhWfZZoMaC5pgAlzGGJDdHyTPRK1gQGh1iHuEA2J7K3jp+7pHifGyzlZTM9nGZ0AFvLLmy4Zo891TY74jxAJmgZFQwS0i5blLcpuTfSdxrCzLSCjGVJLRUeBmgBrSBOpE7nVWNfijXUX9pHO1oAMtzPEmDYgCx/use/jlVxaWYdwcHd6HOvNzeQ3bQaJYcYeAG1KJyiG3B7oJ3MATNvBJxY9dm64OWOc0tcGZLuBiJLWRBtMAnYLS4M8rfRfI6XGxSZky8gJHiM7TFyBPd1g6lNH4laHEQ6mTMgWF3Tq25Pok8gUUazEcH7aDlPcZ3S0beMSVY4HCNDYLS2HxE6DKDHSVlMP8UBjjlqOPMA1oBdy3NxtuNE2PikAu5iBnHMaboLw1oIiJ2iLIzbVDwLP4k4ZNNoaSObUyQBH9LSQl+DYKHd4ZnE2gmNfLqVFvxeCbOpxbvBzLyNMwFkBvxM1r2Q6kQ0PB59yQRJBibFGbqgw2WXxBgHmg8AgzEAWMzZJYLBFr2kDRpZE3kw7dPHjTKwDSy2Zs3DgYM+1lE16LXAluU9owAj8sDp4qlP8k47AYym9ofyuu14i5Fxm6wLA/2VX8PtiqwkCA1177gQrziOLoufIdrlBIABEEh0kiRYhEoNpNdm7YABwgOLOgvNje6LChHjGIBoPEyZHpz2+Sr/AIceAah6s+hV5hcIKzKwGW7gJImwa0kWMjcWKG3gxpNcYbEHQumdon6eKMtUKtldxJ+VwnbLuNiNon2K2PajMW7zA/0z9FnOKUGkkgEATu890m55o9wrl7x/EBu5ebeAof7e6cXYpIsA1cexew1YPmPwuLZ6wAZ+aM5amYEMUDSR1Ep0KwPZBDcxMEocq0kJtnsNVDhITLVQ4fiQblMHK5xb5X1IKvA5SpWVKLQULsoWZdzJkk1JQlezJDJpfH/4Z8x9Qi9oEDHvBZ6t+qllIlhu6PJUj+FvdUeYgFxufM9NU/RxoFRtM/8Apl89I/sCj8PxrazczJiSINjIKyTaKFcfh+SLE9k9uaNbM+4Wexzw53aCwzF40m7W+v2T7+LOe+o20NdDYNwC4Nk9NJSj6ILRsORsWHeDSb66JFGco0v5jWunNIBMOuZHjH2QsVhgcjdntJMWHfdt1Ajzi3haBgdWFoOdt8jjEZfxEx+/NJ405ZF8woNGsggtn3ubqeyxB9ZjaRdNQtL2sjNcDI/TUEd0wRBgenOIYTK924LzBOVwgHdrjGtohDdTHYPtpVp2mdWVN4HT5qdY5atQh0Bzt7j5uAmCfsqkqehRtrYbH0aUDMGS4CDEHMREAtNuu6DTw1MZmupguFNji4OLCZLLdBd2qW4m/naPOP8AUfEnonKj+dzRdxpsH/TTOvmEmvzZSf6oDhsA02fTO5kuI5Y3LTE/OfNCrU6ZEtZDZ03LjJBNxJ1tNk//ABoDexHM0wzOdS4kCfKLDwSuJuw9O1bBi1w+Qkrqym9jXBnhrpGaIGt4+Z6qeMx5NoMyXdRlbJIsbaH+yHQpuFF0SHwY8h+wl8LVILNbUgZ65mZvW91dvEzpOQLEYmrMscQSbkFw9eY/NG/i8QCA0AwAYAac3KJJ5pTDa1J4PaB4c0TAytDrTqAhV6R7UTdoqU2n0jb0KzVs00gf/GKrZGQuJl3Kyo6AbbE9N1PDcfJcWZXBxDtyJhpJtA6KAeC5guOUHMLGILj5qVLHVCZJdHMMpkjukg3ubfROrV0S3ug9L4gY6M4cTy+JmxGUTJn76K6HxPSGLa85g0OJ2J5jGUhpN9PZUNDEAG+XODJcWWaSIIOXfXTuzHVW/GuGUzXYwMBc4sEWAOdz+UwIA5ReJhVAmRffD3GmuhjC69Qlx7N5EENa1sgWJINzHdWpWZ+FuHU6TTzFpadnuY0w5wMtmIkFX1TH0m61Ge4P0WidIykthiVFZx/xDmqEFsMEw4SZvGnldePxO0E8jiPQfvZL2IfrkaErmVZ8/FQOlL3d+gVViPjWoHcrGx5F3zzj6J+xdB632IitDQM+nkfqnG8arD/nH1y/ouOxTA0GHuMxAeRsTKeGKkFlwCxuW995dOp1iR1WVNK7OjJN1RLCfFThao1rvFpyn2Nvor3B8Zo1O68A/lNj/f0WYxhDADd0mO+4fdTe9tOHAXBG5O+0qlOUeWZuMZcI2L6wDS6QAOpA+ZStfGiLECYv56X6LF/FeKbUo0mSC7OXFtyBaGl36IeAxDW0y2o5xiZI0BdcAA2i2icvJ8CPgfZrzjLa9b+FygU8VmGUTYiftsVUcFxzXuLbugEt0ERmk302smcFiZeWxqZETYdBcW1U5BgGquP8Sdf8A++R3W6e+GWwx2pkg3M6hJ1R/OJtHZERI17J2wKd+H3ch9PojsllUGgA9e0d/wB7l1zv5YI3fT3A0Y3rf7KLph+tnVT6DO6fKLqbG5WgGRFSI5dQwfvpdLorso6NWHvJ/DnPccdGT3iYBnb9V7iIDqVW05WWdMOswat2n1Q8TiAO0npA757xaLCQDvb5rtWs0U3MY1rs0AmS0Q1gbGaDsIH1U/Cil/5DiJntaXU/gq+u6JiZNVwkkAjNFyCQJ0uPNSxbmuY5oDGEOBnM9+aA7q3XptfWyO/KKodmaAXRO+uUhw2keeqqTsEqK3icuA70gm2V27nN9DOUI+NaHOLWzmhrXGBaA1uQHz19lINbZwADi2wzU2EZjqJ06gzohsoh78xdSptyCz3CSYaREC89U+gXIKnIe1rpBD2f94spYcctYGSJMDxDgDAO8FFw/M9rSCXh7cxGW47SSTfY2tsh0i0tqd43m+W+Z+0H6pf8jf8ARaYRmamWE+T9Np9tFW4AEvABmKbYPUDDg7+/qncSYw8AmT0v6eyWY1rC9zSe7EkbNpBtr+Cb4JX9AKlzvebE7EGPRGwuIIru3Bq9Z/MPug0HBzxzgjMNNRMjQmfbqpZWipZxJNUk8pECTod0lxRT5PXeJa02ZFrgE0vdcwrDTZB/xLk/0Q1x/wBUSD0lTwtTLOUntC3KYzHIMupA3t6I1OiwUzkcX1L/AIXtFxG4uZKFxQnzZXNp5S4EEwRsT75Ra/1WnxmNaKtKrzAgctiQWt7Ql+muYCPDzWbrn+YTr1BA1gGLkW2jwV3iK7nFpcBLTEdBlqn7p2Joao4sa3ObMZ/+aqvOrTs72d+inw+pZ0XjNbT8Tz9042tIG3hM7lTQWV4I6OP/ALX/AKKQI/I71aR9QrIVIQ8ZiS0DLluTrJ0HgQikCbboqsa85OVrhMagQBPn9lQYzB1S6WzEDeFp+LViaQdaYGg3joqBmJcQC6xjy+qqLraBq9DvD8UWw1zJn7DxXquLa6o59RxBa5gAFiGkDLEC41B9U674ecBmJ5RebaRc6KlrYsOqGQCO0a2P6cpmP3uqjvgmTVo0eIqZ47FwdIsKkXMxEhup281X4rGvcS0Ns1ocT1yiTN4mcyjhYpAk8pIDp6gQ4a6XCsMPwcveGNa5rMr+ciJJAIk9JNh4O8Flw2jZqkpdFTgMAcRLnONNxuywiP30I36Ky4rhG4XDHMc7uXmIBaOXLDWm5nqb31iyj8QcE7NgNJ72lrdA4wSG38rqGMw1I4em6pVIqPAdL3OqAkWIgSQJGoESrtNEuUm7so+FYsEujldvaLHfvC36+KvvhmiTVkukCR1AGa5u4iI8F3CtwzHA1LvcxpEteQGm88jNz1+SsH0hlJpNBDgYc0mRs4DcFTKVBFXo5jPik9mSymcrbEltnbEGO79FV4j4iFSm1uWBcnK51Ofy3YQdB13ROK4djKD6jYGUbH8R5RNgZkhU/D+GVXUuUMI1Mk5oi2ggevyVeNR/pkzb/lIs8Hji57W53OpgOkucczTlIDCdXtIO/lpZMMLXy3tXHmaSMxP4YnWZjXqs5wsOFYNMtBMVAZsDY3GxBsQtUeBhzXGm5wMl0mHC0y2YBjzRNxTErozmAwzf4jI+q8iXiO8CZGWQYgd72Ku3htF7mkBwlxkRcE2EROhHzWbqv7Ko404IsCQLF8cwBNzA1P6KOBxtSvVDC8sa57ZcDB1gfM/NU4LGwU25cF5jK7S5rm5IBiwbEkT+qI8ANdBbHMAIFzOviP8AZPf8GIgBzyQ6S7M43gi8z126BK4r4fdnFRr6jzmBOZwa2xsA0N00WKafZbKuvRZqCHNgG7WRGa4mZmfpsp1uKA0uzeL5mjMQ1pLRfNAkEQ6J6NCYpfD7u6NhF3NbpJkBt5lV+K4cWudnbEAyeZ4vEQesa6eAVJpi2juAxLS9rQ6JfJknUuk7RCX5XMIBJiDl5bGYtZFpcNpi4DLQZFKtYgT3ip4bANGljAv2bxmAvebFNtDX+hX0poBpnlJnxBCDUoAZu9FzqfzhW1NrXNIIvYGN5FjHUWS9XhPLksSZBtOYFwMesJWCWxLDNadzJPgbT19F3DYQA5WyXncS7LO5AHe+nno3R4PRw5zVA11SHOyNdGVmkgaSTa5iJUuEcXe+qGUWikyDIblsALmYAn0vKTfaCvpXYXhhIaHFzJ6i5J/phMM4a5pcAHPGWeUm4DmmYBnQn3UsdxBjapcTUqR+F1QQ50XAGWwG6rTWLnHLDA7UAlrdPHwR+nsNcDZoU3TBex0zAJIuJAgnXRL1GZP8VzgQXW1ImRf5W2uu4HGCmxxbIfmDGu/LmnM4ToQBYzYkdFEvnvRabW/2V1QuQ/AcdTY4lz6gJcQ2TIiNXW11F1d4ni9NgBcZzaAXJ8QG7a3WfoGHCGgSSSYHmT8kM4wOe8uIzE2gNECBDW/0gWjaJSewqi+pcbpPtJ9bfdexeOYW2Isdz4eKz+KxNN05bO5so6FxEHysf9XiuPxTsovN8p0cNDefOLpYlJotsbxBhpQHDbcKp/iwfxD3CSxBBdL7iSTsSIFges2nxSL6s9G+AEW9r+a0ULRL8lM+o8Z4n/JMa/oJ9pgeqxWWGhx/3JLr+wHui4niheIPVvsDJ8kviqwIiensKY+5KqCxRhLctEuD4w9qHVC53Wb6HabdVvuH8Tac3Z58oAgunWNjN9PmvnWDbzDp19VreF4gw6b5QAPfzWPl/qzpSuCRa8Sqy0OO7o9DKwGJqZnAEtbkblAM/mJJGu5Wv4jix2dHxeB7NJWM4qIJ5dWgzfdVBEvSGcICTBrMiDYPcfHQDyTmH4m+kOzpult3SGkXJvqdPTqs/ggJGpPgf7K3Zgqz7tERaBYjxIMuhOUdhF6LPt+0p1TiOaIDbAXJN5Gth85sqitxZzYymOg0t9SrHERTpXLXOPNBk5QCQOU6mZubeBWbxbC6majpLs41/KQYj1H0RCKfIpya4L7hVU1arXOBMNjWATmBE9dDZad+OIE80QYyxYDU3IA8PHyWO4Zii3KMv8skc50zAaa2cNPBXhpVy8SxzJs3NYGPwtP4vvdZzg7NIyQvgsUK1SWMGSm8xIJl05i4ltpuFzijGtqvqEAZ23LdGvm7rE69esqxqnseWo2ZBIAylsxPMTofQqvpYp1Z5bFKmxtnAAAvmwaSdtZgDTRFuTtomlFaLXhmPz05ptAIs7mdY+HgdjCZGLBZJ5SAZFyYE6GRPss3geE1qVd4o87MsuAcCA25EkkARtffe6X4jioBawwABYn8WeJaT+GPok/HvQJ/S6ocXcTdr3M6iJ6b7fNEzuc0vY7kDhJOxABgjbUe6y1JpiC9nWc0wPGJRMNjqlMPbTqWNy0NF50AzCfpoFeArRoziiJJkj5ems+yXHFiTAA1ibn6NuqPB4svJNQkEWAmQHf5T9dkGs8uBE1CQbDmgR1ymAZ8FPrY1JF9hSC88wYQAYdYknpuj4XiLpP5mnSMwPiIBWU7MtE5gSTJuQ753KdwPFM3fku6g3PmIgensUvU1b5K9kXrgs+J4eq55h2YvEOIuSNQDEgRoBKH/BGkzm1JgNbzEmNTFvBP4bEOnlY8jQ2Bt7fQqz7So1stpua3f+XMedklLoHZm6vCmyC9xLj+FodI8JykAzG6nW4Y5gJy9QLA2gXBJMm5vA0V67Fs1PZyf6WAn5KFd2HLZexs6TLd+gi3mFWb7IozHZhpy5d5l5/FEa+SR4hhiSCIIPrYHxkrR4mjRyluXLuIBJB1mdVXUMcWmCwVYIOYHLygG0EaTf3VqXaBr6V2Hohsvta1rQHWn5rlbCcsg6joYmNLnXy90Wo8lozMDaYkATrqRJHQRYdATKVo4omzi42ytN7NJg28psr3yTrg9hsKX2LIga6T12ufnqjswBrGGQDMCDA0galWuBwhJEtBLjIDiYs4kOIBmbm3muY+mab3NljTeQzQA7QNPqpc2GKKR3B6mblioZiGS4k5oIFtvsU8eB1m2s3wzMttuVJtcjmp8obHMYF/dENarU5g11QfmyG/sjKQYoYw7KQiY+aLiqtOwygzMaWAVTh3Tbxj0T1FgaZiT1N1MlXJaVidQy+CYGwgOAEePr7lWuDxbKVIyd5iI36BV2NpjKXCQfAxqUTCcwAdeZ9PLom0mrFdOgdfjTCxgvLXyRH4TTj6qsrYyXtdTL2OygEyRJAHT1Wt4Lw2m45XNDhfXWx6i67jOD0g82JAMAE2AiUKcU6oWLMeMbU3qkTvmP2umsFxMNDgAXPJ7+nT1N5TuJwjO0PKOv8AbyS9LDNFSowWAuLCQcs6xK0tNcE04vkZrccPY5SO9ImTMxqg1OMDszSdTplrxOYNDXAjcZYE+MKPF8A1oZE/IbA3gCTfVWvD+F03sOZvcpGoL6lsWPgk6VUNbuyi4PxBzC9lg03ktBcDG0yAY33gXTNfHl7Bd7ucwHEuPdJG9rwlPhuk2rXYHNEOcAQJFnWte2q1mMwVOg8NptAB1m5u4CZ10KJLYRejPYahiaxNqkCxJznUeJ1jotPwfggLR2gjoC3mt+aQDHqtPh+GMAbMutaTIHkNFU/FjezbDdxebzr8kn9EnekMVMQylTfTp9mMzSIBE3EEmLSvmFY5iC92wEkeZ2Vk/i9VsNBEA9Beeqr6WGbUdBkAl+nhpqmhVWguDqMbPPJA0DT9ymMFgxWJFMw8NzjM4MzQe7bSxO+yVZgmh9QSeUeGxOtlZcMoNAzRJG1/91MnWy0rPUOG1KjstMuqOIIE5gWtB5j0bBuATuBfVWdfBCeZuUDUFrxH+kzP6I7dC8WcHWI1Euk69STPWUeu4k3c42B6XJj8MLGU2WolI3DGwY4t8gfnmEoowNQDv1JJERI3Hsn4yOABMeJlXlWiOxa7dwHhfqIuCqVsVpGZdSphwbUrueHaHM55aYsCJJE+Ws+CYocIz9HlsyWgEE6Xbr8lHFYVocREzIMnNPmTcqww7M7ASSHczc4MOGXQz1Q1oFIRfStDmR5ZQdeh090engRBIOnUFp8ri/ulOB8dq1arqNXLUaCQHObzWnUi3yWodw1kSMw8j+qT1oWVlG4MkZmubG+Wfm0lFbQpugNNMeOYt8e65sfNNU6AfAcXEa67jRMYfBsLgMo8xYoQmyroYIOJIjU3kwN7QyEnVwWGb/zabHg/hBfv8itZW4RSdZwc4E3Bc6PYFV/E/h3DgAtZlNtCdINrqqpWJSRnD2LMrmueCSYzU+Ua3uebrZKNw4eC6XkFxk5O8ddtBsratwqm093N/m5ojpKYpkweZw8oFullFmi2KGhScxwrsFMCIDHZ3NJ0JDQS31VRjcBnd/iNDQMrQ7VrQTA+p9Srx2DbDWtloJuQbkC8SbwlMXVDHloYwgWu2ToFcXoT0z//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6BE2CF74-29BF-415E-A044-FEDE53FD0B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105" y="2791830"/>
            <a:ext cx="3255264" cy="3767328"/>
          </a:xfrm>
          <a:prstGeom prst="rect">
            <a:avLst/>
          </a:prstGeom>
        </p:spPr>
      </p:pic>
    </p:spTree>
    <p:extLst>
      <p:ext uri="{BB962C8B-B14F-4D97-AF65-F5344CB8AC3E}">
        <p14:creationId xmlns:p14="http://schemas.microsoft.com/office/powerpoint/2010/main" val="100689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53A30B-B638-4DCE-A0A7-A89D62C95B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237742" y="997565"/>
            <a:ext cx="2904703" cy="4708981"/>
          </a:xfrm>
          <a:prstGeom prst="rect">
            <a:avLst/>
          </a:prstGeom>
          <a:noFill/>
        </p:spPr>
        <p:txBody>
          <a:bodyPr wrap="square">
            <a:spAutoFit/>
          </a:bodyPr>
          <a:lstStyle/>
          <a:p>
            <a:pPr fontAlgn="base"/>
            <a:r>
              <a:rPr lang="en-US" dirty="0">
                <a:solidFill>
                  <a:schemeClr val="bg1"/>
                </a:solidFill>
              </a:rPr>
              <a:t>Many men who had served with Zion’s Camp were blessed with opportunities to serve in the Lord’s kingdom. </a:t>
            </a:r>
          </a:p>
          <a:p>
            <a:pPr fontAlgn="base"/>
            <a:endParaRPr lang="en-US" dirty="0">
              <a:solidFill>
                <a:schemeClr val="bg1"/>
              </a:solidFill>
            </a:endParaRPr>
          </a:p>
          <a:p>
            <a:pPr fontAlgn="base"/>
            <a:r>
              <a:rPr lang="en-US" dirty="0">
                <a:solidFill>
                  <a:schemeClr val="bg1"/>
                </a:solidFill>
              </a:rPr>
              <a:t>In February 1835, the Quorum of the Twelve Apostles and the First Quorum of the Seventy were organized. </a:t>
            </a:r>
          </a:p>
          <a:p>
            <a:pPr fontAlgn="base"/>
            <a:endParaRPr lang="en-US" dirty="0">
              <a:solidFill>
                <a:schemeClr val="bg1"/>
              </a:solidFill>
            </a:endParaRPr>
          </a:p>
          <a:p>
            <a:pPr fontAlgn="base"/>
            <a:r>
              <a:rPr lang="en-US" dirty="0">
                <a:solidFill>
                  <a:schemeClr val="bg1"/>
                </a:solidFill>
              </a:rPr>
              <a:t>Nine of the original Apostles and all of the members of the Quorum of the Seventy served in Zion’s Camp. </a:t>
            </a:r>
          </a:p>
          <a:p>
            <a:pPr fontAlgn="base"/>
            <a:r>
              <a:rPr lang="en-US" sz="1200" dirty="0">
                <a:solidFill>
                  <a:schemeClr val="bg1"/>
                </a:solidFill>
              </a:rPr>
              <a:t>Church History</a:t>
            </a:r>
          </a:p>
        </p:txBody>
      </p:sp>
      <p:sp>
        <p:nvSpPr>
          <p:cNvPr id="7" name="TextBox 6"/>
          <p:cNvSpPr txBox="1"/>
          <p:nvPr/>
        </p:nvSpPr>
        <p:spPr>
          <a:xfrm>
            <a:off x="40740" y="0"/>
            <a:ext cx="12110519" cy="769441"/>
          </a:xfrm>
          <a:prstGeom prst="rect">
            <a:avLst/>
          </a:prstGeom>
          <a:noFill/>
        </p:spPr>
        <p:txBody>
          <a:bodyPr wrap="square" rtlCol="0">
            <a:spAutoFit/>
          </a:bodyPr>
          <a:lstStyle/>
          <a:p>
            <a:pPr algn="ctr"/>
            <a:r>
              <a:rPr lang="en-US" sz="4400" dirty="0">
                <a:solidFill>
                  <a:schemeClr val="bg1"/>
                </a:solidFill>
                <a:latin typeface="Berlin Sans FB Demi" panose="020E0802020502020306" pitchFamily="34" charset="0"/>
              </a:rPr>
              <a:t>Blessings of Those Who Served in Zion’s Camp</a:t>
            </a:r>
          </a:p>
        </p:txBody>
      </p:sp>
      <p:sp>
        <p:nvSpPr>
          <p:cNvPr id="9" name="TextBox 8"/>
          <p:cNvSpPr txBox="1"/>
          <p:nvPr/>
        </p:nvSpPr>
        <p:spPr>
          <a:xfrm>
            <a:off x="9353" y="6483318"/>
            <a:ext cx="4032031" cy="338554"/>
          </a:xfrm>
          <a:prstGeom prst="rect">
            <a:avLst/>
          </a:prstGeom>
          <a:noFill/>
        </p:spPr>
        <p:txBody>
          <a:bodyPr wrap="square" rtlCol="0">
            <a:spAutoFit/>
          </a:bodyPr>
          <a:lstStyle/>
          <a:p>
            <a:r>
              <a:rPr lang="en-US" sz="1600" dirty="0">
                <a:solidFill>
                  <a:schemeClr val="bg1"/>
                </a:solidFill>
              </a:rPr>
              <a:t>D&amp;C 105:18-19</a:t>
            </a:r>
          </a:p>
        </p:txBody>
      </p:sp>
      <p:sp>
        <p:nvSpPr>
          <p:cNvPr id="2" name="AutoShape 2" descr="data:image/jpeg;base64,/9j/4AAQSkZJRgABAQAAAQABAAD/2wCEAAkGBxQTEhUUEhQUFBUXGBcYGBUYGBcUHBcVFxQXGBgXGBwYHCggGBonHB0VITEhJiksLi4uFx8zODMsNygtLisBCgoKDg0OGxAQGiwkHyQsLCwsLCw0LCwsLCwsLCwsLCwsLCwsLCwsLCwsLCwsLCwsLCwsLCwsLCwsLCwsLCwsLP/AABEIALwBDAMBIgACEQEDEQH/xAAbAAACAwEBAQAAAAAAAAAAAAADBAIFBgEAB//EAEEQAAEDAgQDBgQEBAQEBwAAAAEAAhEDIQQSMUEFIlETMmFxgZEGobHBQlLR8BQjYuEzcpLxFUOisiQ0U4KDwsP/xAAYAQADAQEAAAAAAAAAAAAAAAAAAQIDBP/EACIRAAICAgIDAQEBAQAAAAAAAAABAhESITFBAxNRIjJhQv/aAAwDAQACEQMRAD8AtMHhvBW1CioYairfDYZdrdHGkCp0yAuV6WYQbp57ELslClsvEo61GDF0p2HgtHUwoKC7BiFvHyIycCkOC3CZpUOqsqeFCOKQ6JudgolazDphuH8E42l6KbiGgkwABJJ6DcrKU6LULEaVOSbEe36pptGFW8K4tTqValNpvOZv9TcrdPnZXJYsfbezR+PF0xIUIMr1elN08GIb2JZBiVdSjCE8K0fTStSitIy+kNFe6l0AURSk3TvZqLad1qmSBp0FYMpwLqVFl11wMrDyzo0irIu06pJ7E+9qC5qXjY2hVrV01Qy5N+iNkM6JTGvaLxJ6+WyPLOkEI2yGI4lmtEKj4higQbomJfOiqq1Imbrj9lnX60hV2IBOiM2lohMoQU9R+SeVixog2nARqd0w2lKmMPCpIlgezlSdSERAlNtYAhVWJW0NJCTqIjRVeIwt7K3qlKVH3VKYnA+k0KDZkJ1jEvRbomWldLOdHS1cyIoXoWdlUBLFF1NMZVAhUmJoX7JSayESFEq7Jo9CFiaDXNIcAWnvTcQL6FGCjWAIuYF52/CRf3US4KXJnMXgKbHsqUQyRDmgANtpPKBYzEeK0YVViMDIGV0ckCf88q1LlC0U9nlBwRVxzU0IAQhuYmezUXMVE0K9hJUuxTAapFqpyFQsGLzn7JkNQa1GSFjOTotIFnlQcwJrsUGpTSTaG0hOu4gQFWOoX0V66jKiKCx8icmawkooz7sLfS6OOHiASFcimF6qy0JQh9CXk+GRxmHaDohin4D99Fd1cDuhUsKcypRG5iVFnQQmRTViMFbSFB2GhXlqjPuyufStKFlVyyhIhQdggjAeZRYikIVZVbdaOrg3GTFgkq3C3k91RKLLjJG4aihQKmxdTOdBGogUAFMKCjhUSpkKOVUhEHIZai5V3KnYqByq/FPNSQ0w0C7vHorGtRBaQf0QqzA2lAECFMikZ0sqtJjS/huIFo2zJvBcQqFwaWkz9Ou0D3Vw2iC1sjZLCjlrMg2IcPks1ZQ81qllXSV6VZJwiAhyFMoLajSSAQSEWBNdheheLkm/oHsq5lXsy9nU5phR4sQHt6o/akJaqN0pNDSIuf0Qc665ygVk5GiiFpulTe1AbZerOJWinSIcdnDSnxXW0ANAoNcQUwCCqVMlpo4AlKpunhUb1SD3SdIQ0CJhikbIAcdiolyaBhnOjdSZjhGiTqyUv2JSk2CSNQF4LoavELUkmxyICgBGYgZNeXl0KRkYXl0lcJTsDlQw0+Xz2SD3lwLRJGkxP0/RFxdW371/2+oUaNdlPKxx53yYudt+nqpGDbjC0AGm8gDVkP8AlId8kjieO0GvYS/LlmQWuaRIi4InVXtVo1dEddPmszx/G03AtgOAvzAO+ZHL5a/RS7RSp8lzh+KUancq03eAcJ9tUw6sBuvmzqdB2tMD/I+Pk9N4VxpkGlWe2DMPZnbbxG3op9j+FvxR6ZtcTSc9rjoIsP3+/DdUnAsT2r7NDHCCSCXTIOsi5tH+yawnxBmaW1A0mIzU3W/0vgj3KUwuIZhw6pzvsBlDHC1xOkb9dleUaIxfBo6j41skq2NINmkgG58P3+wl+AvoPaMlUVCbkFxLpOsh1/YAKt4zSnGNIzDuSAYnzHRTV7CqdGlY8ESuoTDoGX+gVXxqr2bhmBcHDXobbJYiLcuQqhlCwxOQFx9fDx8ULEYqNBO/S26TTGgjmLmVdpVQ4SNFI2UUVZ5rV1zV4r2ZAgFQQhSRujvQciNlC8mbohfKK+kh5ISVhSIlBqVFOo1IVXlaqRGIbto3UBivFJ1CSl3NKT8jGvGj6CCpITCpyukxJAKbULOvByTGHC7KGxykpGcchufAnopuKXxD/lc/b9+CABMbmcAdrn9+ai/C5azqrjaBA8h1PhP30C8cU2jTL3m5uB4bLPYjFVcQ6ADHSY8s3Qf06/dOVFJWF4xxp1TlZIbMAi5cejep8f2QDhZYM1TWCQwXjxdsT4q0wmAZQaajyC5rSXO2a0CSG9BCLxKCBuMpI1PrH3WE5NmkaMozCAZSQzKSIkVJ16tsfVXR4TSP4QPLlj2SGEqDKJI3tmeN94BHsrbib+xY5+rQJB1g7AqoTvTFJNcCdTgbIs53rzj/AKkH/hFUd17T/qYfkSED4V4mXuex5mZc2dRe4+YWkIVuK+CUmZ2rh6342Z46htX20KI3i72ATI3uXSPLtAQE9xLiraTmtN5N/wClvVOEA+IUOPweX0osBjzTtTqVAJ0cG1Wy4ye6bCSm8Vj214zlsgHumLTqRUgj3TVfh9IyXMb4nS3mgnhVMt5S4Ai15HneZSVrgbafIzQ4i3MQ9lUNBhpDc4jxySR7IXxFTFbs+zh8B2hFpgARqN9tko7gxHceB6FvzaUKphq43zeoPycPuqUpIHGL4NBhtAxty0AHw8CkONkscwWIcCLzYiP1VSA9jp7OHfmbmYfU0yQfVGPFS4jPJLdM2V0e2UpRmk9icH0aCg0hokyY/YUiqGnxV40exw6ODqZ8hYp6jxKdWHzaWvHyM/JRY8Wh4hcyqNPEsOhHkbH2N1MoEcIUCFN7kLtE7CiD6cpaphgme2C8bqlsT0V5wqE/BidVZliWqC6boSs0S6uNU5XQZHgF4hdClCko41SXgFKEAQIVPxfHikLgknRuk/2AV3CV4nBpOBuDFvUJPgaMnhsJVxLs9Qw3Y7eTB/8AZabD4VrGENAACDg64zZI0YHT5kiPp7rlfHzNOk3O6YJ0a0ReT11ss1/pbIce/wDLvGxAaR4OcAfkSlWXoM17p3gWJi2pPgneMwaTm2mWH/rEfQ+yQpu/ltFvxASJOk26DW/is5Ia4E+HNd2YjtovGUS3U6J/4mH/AIWp5NF/8wCp6DmgX7PfvGpOvVtlb8fqfyKo6Nad93eHkl2hmW+G6JFcGLCb3GoPU9Vs5We4Af5jbC7mxrcZHEgyfHwWifT5Q5o1i3T+y2lL9NEJaMXxusDXqB0zMCAToLaaLScKdNGmTrlE+lvssvxOp/Ne46OgrRcKqRRZA0tf1Kb4QLlgviPEkUw1pjOYPlv9lD4XrnK5hnkNp6Gbe4Pug/FMZGaHmOvkhfC8Bz4iIbHu77I/4Dsv8biezY5x2E/2VDwzjZcKme5bf0J+yc+JX/8Ahn+n1We4Jh5qPa6CHMd8nNIPuFCX5bKvZo+D8R7Zj3OAGV7mjblEd7xUsDjqdYuaIOXreR191X8PbkoVxIuC8AfhzCCPOQUh8LiKzYtLXSJnaeiFwD5NJVwFMjugeUt+iS/gGG7XEXjbUbTqmuN1i2g9w1At6kD7qn+GaxJqN1s12+uh19PZGKqwyZOo6qx4aHktJAm5FzF5F/daejSLRBdmPWAPkFm8cf5g01ZeG/mHjPyWtePBSkEmBcEvUEJotKg9hVUKxMtRKTuqmaZXhSQlQN2cLlB7/AInZrhw4VUItMymChAojVqZhgVKUNqkEgO5l2VBdBQM6XJfHnkPp9QjlLY5vIfT6hJjRX4Intj/AJG/vVU3F8e/tiGvLGtIAawDmOaCXki15Ea2V9hKR7QugwQBJ8hpeVnMd/ivn8//AOhWfZZoMaC5pgAlzGGJDdHyTPRK1gQGh1iHuEA2J7K3jp+7pHifGyzlZTM9nGZ0AFvLLmy4Zo891TY74jxAJmgZFQwS0i5blLcpuTfSdxrCzLSCjGVJLRUeBmgBrSBOpE7nVWNfijXUX9pHO1oAMtzPEmDYgCx/use/jlVxaWYdwcHd6HOvNzeQ3bQaJYcYeAG1KJyiG3B7oJ3MATNvBJxY9dm64OWOc0tcGZLuBiJLWRBtMAnYLS4M8rfRfI6XGxSZky8gJHiM7TFyBPd1g6lNH4laHEQ6mTMgWF3Tq25Pok8gUUazEcH7aDlPcZ3S0beMSVY4HCNDYLS2HxE6DKDHSVlMP8UBjjlqOPMA1oBdy3NxtuNE2PikAu5iBnHMaboLw1oIiJ2iLIzbVDwLP4k4ZNNoaSObUyQBH9LSQl+DYKHd4ZnE2gmNfLqVFvxeCbOpxbvBzLyNMwFkBvxM1r2Q6kQ0PB59yQRJBibFGbqgw2WXxBgHmg8AgzEAWMzZJYLBFr2kDRpZE3kw7dPHjTKwDSy2Zs3DgYM+1lE16LXAluU9owAj8sDp4qlP8k47AYym9ofyuu14i5Fxm6wLA/2VX8PtiqwkCA1177gQrziOLoufIdrlBIABEEh0kiRYhEoNpNdm7YABwgOLOgvNje6LChHjGIBoPEyZHpz2+Sr/AIceAah6s+hV5hcIKzKwGW7gJImwa0kWMjcWKG3gxpNcYbEHQumdon6eKMtUKtldxJ+VwnbLuNiNon2K2PajMW7zA/0z9FnOKUGkkgEATu890m55o9wrl7x/EBu5ebeAof7e6cXYpIsA1cexew1YPmPwuLZ6wAZ+aM5amYEMUDSR1Ep0KwPZBDcxMEocq0kJtnsNVDhITLVQ4fiQblMHK5xb5X1IKvA5SpWVKLQULsoWZdzJkk1JQlezJDJpfH/4Z8x9Qi9oEDHvBZ6t+qllIlhu6PJUj+FvdUeYgFxufM9NU/RxoFRtM/8Apl89I/sCj8PxrazczJiSINjIKyTaKFcfh+SLE9k9uaNbM+4Wexzw53aCwzF40m7W+v2T7+LOe+o20NdDYNwC4Nk9NJSj6ILRsORsWHeDSb66JFGco0v5jWunNIBMOuZHjH2QsVhgcjdntJMWHfdt1Ajzi3haBgdWFoOdt8jjEZfxEx+/NJ405ZF8woNGsggtn3ubqeyxB9ZjaRdNQtL2sjNcDI/TUEd0wRBgenOIYTK924LzBOVwgHdrjGtohDdTHYPtpVp2mdWVN4HT5qdY5atQh0Bzt7j5uAmCfsqkqehRtrYbH0aUDMGS4CDEHMREAtNuu6DTw1MZmupguFNji4OLCZLLdBd2qW4m/naPOP8AUfEnonKj+dzRdxpsH/TTOvmEmvzZSf6oDhsA02fTO5kuI5Y3LTE/OfNCrU6ZEtZDZ03LjJBNxJ1tNk//ABoDexHM0wzOdS4kCfKLDwSuJuw9O1bBi1w+Qkrqym9jXBnhrpGaIGt4+Z6qeMx5NoMyXdRlbJIsbaH+yHQpuFF0SHwY8h+wl8LVILNbUgZ65mZvW91dvEzpOQLEYmrMscQSbkFw9eY/NG/i8QCA0AwAYAac3KJJ5pTDa1J4PaB4c0TAytDrTqAhV6R7UTdoqU2n0jb0KzVs00gf/GKrZGQuJl3Kyo6AbbE9N1PDcfJcWZXBxDtyJhpJtA6KAeC5guOUHMLGILj5qVLHVCZJdHMMpkjukg3ubfROrV0S3ug9L4gY6M4cTy+JmxGUTJn76K6HxPSGLa85g0OJ2J5jGUhpN9PZUNDEAG+XODJcWWaSIIOXfXTuzHVW/GuGUzXYwMBc4sEWAOdz+UwIA5ReJhVAmRffD3GmuhjC69Qlx7N5EENa1sgWJINzHdWpWZ+FuHU6TTzFpadnuY0w5wMtmIkFX1TH0m61Ge4P0WidIykthiVFZx/xDmqEFsMEw4SZvGnldePxO0E8jiPQfvZL2IfrkaErmVZ8/FQOlL3d+gVViPjWoHcrGx5F3zzj6J+xdB632IitDQM+nkfqnG8arD/nH1y/ouOxTA0GHuMxAeRsTKeGKkFlwCxuW995dOp1iR1WVNK7OjJN1RLCfFThao1rvFpyn2Nvor3B8Zo1O68A/lNj/f0WYxhDADd0mO+4fdTe9tOHAXBG5O+0qlOUeWZuMZcI2L6wDS6QAOpA+ZStfGiLECYv56X6LF/FeKbUo0mSC7OXFtyBaGl36IeAxDW0y2o5xiZI0BdcAA2i2icvJ8CPgfZrzjLa9b+FygU8VmGUTYiftsVUcFxzXuLbugEt0ERmk302smcFiZeWxqZETYdBcW1U5BgGquP8Sdf8A++R3W6e+GWwx2pkg3M6hJ1R/OJtHZERI17J2wKd+H3ch9PojsllUGgA9e0d/wB7l1zv5YI3fT3A0Y3rf7KLph+tnVT6DO6fKLqbG5WgGRFSI5dQwfvpdLorso6NWHvJ/DnPccdGT3iYBnb9V7iIDqVW05WWdMOswat2n1Q8TiAO0npA757xaLCQDvb5rtWs0U3MY1rs0AmS0Q1gbGaDsIH1U/Cil/5DiJntaXU/gq+u6JiZNVwkkAjNFyCQJ0uPNSxbmuY5oDGEOBnM9+aA7q3XptfWyO/KKodmaAXRO+uUhw2keeqqTsEqK3icuA70gm2V27nN9DOUI+NaHOLWzmhrXGBaA1uQHz19lINbZwADi2wzU2EZjqJ06gzohsoh78xdSptyCz3CSYaREC89U+gXIKnIe1rpBD2f94spYcctYGSJMDxDgDAO8FFw/M9rSCXh7cxGW47SSTfY2tsh0i0tqd43m+W+Z+0H6pf8jf8ARaYRmamWE+T9Np9tFW4AEvABmKbYPUDDg7+/qncSYw8AmT0v6eyWY1rC9zSe7EkbNpBtr+Cb4JX9AKlzvebE7EGPRGwuIIru3Bq9Z/MPug0HBzxzgjMNNRMjQmfbqpZWipZxJNUk8pECTod0lxRT5PXeJa02ZFrgE0vdcwrDTZB/xLk/0Q1x/wBUSD0lTwtTLOUntC3KYzHIMupA3t6I1OiwUzkcX1L/AIXtFxG4uZKFxQnzZXNp5S4EEwRsT75Ra/1WnxmNaKtKrzAgctiQWt7Ql+muYCPDzWbrn+YTr1BA1gGLkW2jwV3iK7nFpcBLTEdBlqn7p2Joao4sa3ObMZ/+aqvOrTs72d+inw+pZ0XjNbT8Tz9042tIG3hM7lTQWV4I6OP/ALX/AKKQI/I71aR9QrIVIQ8ZiS0DLluTrJ0HgQikCbboqsa85OVrhMagQBPn9lQYzB1S6WzEDeFp+LViaQdaYGg3joqBmJcQC6xjy+qqLraBq9DvD8UWw1zJn7DxXquLa6o59RxBa5gAFiGkDLEC41B9U674ecBmJ5RebaRc6KlrYsOqGQCO0a2P6cpmP3uqjvgmTVo0eIqZ47FwdIsKkXMxEhup281X4rGvcS0Ns1ocT1yiTN4mcyjhYpAk8pIDp6gQ4a6XCsMPwcveGNa5rMr+ciJJAIk9JNh4O8Flw2jZqkpdFTgMAcRLnONNxuywiP30I36Ky4rhG4XDHMc7uXmIBaOXLDWm5nqb31iyj8QcE7NgNJ72lrdA4wSG38rqGMw1I4em6pVIqPAdL3OqAkWIgSQJGoESrtNEuUm7so+FYsEujldvaLHfvC36+KvvhmiTVkukCR1AGa5u4iI8F3CtwzHA1LvcxpEteQGm88jNz1+SsH0hlJpNBDgYc0mRs4DcFTKVBFXo5jPik9mSymcrbEltnbEGO79FV4j4iFSm1uWBcnK51Ofy3YQdB13ROK4djKD6jYGUbH8R5RNgZkhU/D+GVXUuUMI1Mk5oi2ggevyVeNR/pkzb/lIs8Hji57W53OpgOkucczTlIDCdXtIO/lpZMMLXy3tXHmaSMxP4YnWZjXqs5wsOFYNMtBMVAZsDY3GxBsQtUeBhzXGm5wMl0mHC0y2YBjzRNxTErozmAwzf4jI+q8iXiO8CZGWQYgd72Ku3htF7mkBwlxkRcE2EROhHzWbqv7Ko404IsCQLF8cwBNzA1P6KOBxtSvVDC8sa57ZcDB1gfM/NU4LGwU25cF5jK7S5rm5IBiwbEkT+qI8ANdBbHMAIFzOviP8AZPf8GIgBzyQ6S7M43gi8z126BK4r4fdnFRr6jzmBOZwa2xsA0N00WKafZbKuvRZqCHNgG7WRGa4mZmfpsp1uKA0uzeL5mjMQ1pLRfNAkEQ6J6NCYpfD7u6NhF3NbpJkBt5lV+K4cWudnbEAyeZ4vEQesa6eAVJpi2juAxLS9rQ6JfJknUuk7RCX5XMIBJiDl5bGYtZFpcNpi4DLQZFKtYgT3ip4bANGljAv2bxmAvebFNtDX+hX0poBpnlJnxBCDUoAZu9FzqfzhW1NrXNIIvYGN5FjHUWS9XhPLksSZBtOYFwMesJWCWxLDNadzJPgbT19F3DYQA5WyXncS7LO5AHe+nno3R4PRw5zVA11SHOyNdGVmkgaSTa5iJUuEcXe+qGUWikyDIblsALmYAn0vKTfaCvpXYXhhIaHFzJ6i5J/phMM4a5pcAHPGWeUm4DmmYBnQn3UsdxBjapcTUqR+F1QQ50XAGWwG6rTWLnHLDA7UAlrdPHwR+nsNcDZoU3TBex0zAJIuJAgnXRL1GZP8VzgQXW1ImRf5W2uu4HGCmxxbIfmDGu/LmnM4ToQBYzYkdFEvnvRabW/2V1QuQ/AcdTY4lz6gJcQ2TIiNXW11F1d4ni9NgBcZzaAXJ8QG7a3WfoGHCGgSSSYHmT8kM4wOe8uIzE2gNECBDW/0gWjaJSewqi+pcbpPtJ9bfdexeOYW2Isdz4eKz+KxNN05bO5so6FxEHysf9XiuPxTsovN8p0cNDefOLpYlJotsbxBhpQHDbcKp/iwfxD3CSxBBdL7iSTsSIFges2nxSL6s9G+AEW9r+a0ULRL8lM+o8Z4n/JMa/oJ9pgeqxWWGhx/3JLr+wHui4niheIPVvsDJ8kviqwIiensKY+5KqCxRhLctEuD4w9qHVC53Wb6HabdVvuH8Tac3Z58oAgunWNjN9PmvnWDbzDp19VreF4gw6b5QAPfzWPl/qzpSuCRa8Sqy0OO7o9DKwGJqZnAEtbkblAM/mJJGu5Wv4jix2dHxeB7NJWM4qIJ5dWgzfdVBEvSGcICTBrMiDYPcfHQDyTmH4m+kOzpult3SGkXJvqdPTqs/ggJGpPgf7K3Zgqz7tERaBYjxIMuhOUdhF6LPt+0p1TiOaIDbAXJN5Gth85sqitxZzYymOg0t9SrHERTpXLXOPNBk5QCQOU6mZubeBWbxbC6majpLs41/KQYj1H0RCKfIpya4L7hVU1arXOBMNjWATmBE9dDZad+OIE80QYyxYDU3IA8PHyWO4Zii3KMv8skc50zAaa2cNPBXhpVy8SxzJs3NYGPwtP4vvdZzg7NIyQvgsUK1SWMGSm8xIJl05i4ltpuFzijGtqvqEAZ23LdGvm7rE69esqxqnseWo2ZBIAylsxPMTofQqvpYp1Z5bFKmxtnAAAvmwaSdtZgDTRFuTtomlFaLXhmPz05ptAIs7mdY+HgdjCZGLBZJ5SAZFyYE6GRPss3geE1qVd4o87MsuAcCA25EkkARtffe6X4jioBawwABYn8WeJaT+GPok/HvQJ/S6ocXcTdr3M6iJ6b7fNEzuc0vY7kDhJOxABgjbUe6y1JpiC9nWc0wPGJRMNjqlMPbTqWNy0NF50AzCfpoFeArRoziiJJkj5ems+yXHFiTAA1ibn6NuqPB4svJNQkEWAmQHf5T9dkGs8uBE1CQbDmgR1ymAZ8FPrY1JF9hSC88wYQAYdYknpuj4XiLpP5mnSMwPiIBWU7MtE5gSTJuQ753KdwPFM3fku6g3PmIgensUvU1b5K9kXrgs+J4eq55h2YvEOIuSNQDEgRoBKH/BGkzm1JgNbzEmNTFvBP4bEOnlY8jQ2Bt7fQqz7So1stpua3f+XMedklLoHZm6vCmyC9xLj+FodI8JykAzG6nW4Y5gJy9QLA2gXBJMm5vA0V67Fs1PZyf6WAn5KFd2HLZexs6TLd+gi3mFWb7IozHZhpy5d5l5/FEa+SR4hhiSCIIPrYHxkrR4mjRyluXLuIBJB1mdVXUMcWmCwVYIOYHLygG0EaTf3VqXaBr6V2Hohsvta1rQHWn5rlbCcsg6joYmNLnXy90Wo8lozMDaYkATrqRJHQRYdATKVo4omzi42ytN7NJg28psr3yTrg9hsKX2LIga6T12ufnqjswBrGGQDMCDA0galWuBwhJEtBLjIDiYs4kOIBmbm3muY+mab3NljTeQzQA7QNPqpc2GKKR3B6mblioZiGS4k5oIFtvsU8eB1m2s3wzMttuVJtcjmp8obHMYF/dENarU5g11QfmyG/sjKQYoYw7KQiY+aLiqtOwygzMaWAVTh3Tbxj0T1FgaZiT1N1MlXJaVidQy+CYGwgOAEePr7lWuDxbKVIyd5iI36BV2NpjKXCQfAxqUTCcwAdeZ9PLom0mrFdOgdfjTCxgvLXyRH4TTj6qsrYyXtdTL2OygEyRJAHT1Wt4Lw2m45XNDhfXWx6i67jOD0g82JAMAE2AiUKcU6oWLMeMbU3qkTvmP2umsFxMNDgAXPJ7+nT1N5TuJwjO0PKOv8AbyS9LDNFSowWAuLCQcs6xK0tNcE04vkZrccPY5SO9ImTMxqg1OMDszSdTplrxOYNDXAjcZYE+MKPF8A1oZE/IbA3gCTfVWvD+F03sOZvcpGoL6lsWPgk6VUNbuyi4PxBzC9lg03ktBcDG0yAY33gXTNfHl7Bd7ucwHEuPdJG9rwlPhuk2rXYHNEOcAQJFnWte2q1mMwVOg8NptAB1m5u4CZ10KJLYRejPYahiaxNqkCxJznUeJ1jotPwfggLR2gjoC3mt+aQDHqtPh+GMAbMutaTIHkNFU/FjezbDdxebzr8kn9EnekMVMQylTfTp9mMzSIBE3EEmLSvmFY5iC92wEkeZ2Vk/i9VsNBEA9Beeqr6WGbUdBkAl+nhpqmhVWguDqMbPPJA0DT9ymMFgxWJFMw8NzjM4MzQe7bSxO+yVZgmh9QSeUeGxOtlZcMoNAzRJG1/91MnWy0rPUOG1KjstMuqOIIE5gWtB5j0bBuATuBfVWdfBCeZuUDUFrxH+kzP6I7dC8WcHWI1Euk69STPWUeu4k3c42B6XJj8MLGU2WolI3DGwY4t8gfnmEoowNQDv1JJERI3Hsn4yOABMeJlXlWiOxa7dwHhfqIuCqVsVpGZdSphwbUrueHaHM55aYsCJJE+Ws+CYocIz9HlsyWgEE6Xbr8lHFYVocREzIMnNPmTcqww7M7ASSHczc4MOGXQz1Q1oFIRfStDmR5ZQdeh090engRBIOnUFp8ri/ulOB8dq1arqNXLUaCQHObzWnUi3yWodw1kSMw8j+qT1oWVlG4MkZmubG+Wfm0lFbQpugNNMeOYt8e65sfNNU6AfAcXEa67jRMYfBsLgMo8xYoQmyroYIOJIjU3kwN7QyEnVwWGb/zabHg/hBfv8itZW4RSdZwc4E3Bc6PYFV/E/h3DgAtZlNtCdINrqqpWJSRnD2LMrmueCSYzU+Ua3uebrZKNw4eC6XkFxk5O8ddtBsratwqm093N/m5ojpKYpkweZw8oFullFmi2KGhScxwrsFMCIDHZ3NJ0JDQS31VRjcBnd/iNDQMrQ7VrQTA+p9Srx2DbDWtloJuQbkC8SbwlMXVDHloYwgWu2ToFcXoT0z//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2717483967"/>
              </p:ext>
            </p:extLst>
          </p:nvPr>
        </p:nvGraphicFramePr>
        <p:xfrm>
          <a:off x="6934862" y="1060004"/>
          <a:ext cx="4672740" cy="5349500"/>
        </p:xfrm>
        <a:graphic>
          <a:graphicData uri="http://schemas.openxmlformats.org/drawingml/2006/table">
            <a:tbl>
              <a:tblPr/>
              <a:tblGrid>
                <a:gridCol w="2336370">
                  <a:extLst>
                    <a:ext uri="{9D8B030D-6E8A-4147-A177-3AD203B41FA5}">
                      <a16:colId xmlns:a16="http://schemas.microsoft.com/office/drawing/2014/main" val="20000"/>
                    </a:ext>
                  </a:extLst>
                </a:gridCol>
                <a:gridCol w="2336370">
                  <a:extLst>
                    <a:ext uri="{9D8B030D-6E8A-4147-A177-3AD203B41FA5}">
                      <a16:colId xmlns:a16="http://schemas.microsoft.com/office/drawing/2014/main" val="20001"/>
                    </a:ext>
                  </a:extLst>
                </a:gridCol>
              </a:tblGrid>
              <a:tr h="394827">
                <a:tc>
                  <a:txBody>
                    <a:bodyPr/>
                    <a:lstStyle/>
                    <a:p>
                      <a:pPr fontAlgn="base"/>
                      <a:r>
                        <a:rPr lang="en-US" sz="1800" dirty="0">
                          <a:solidFill>
                            <a:schemeClr val="bg1"/>
                          </a:solidFill>
                          <a:effectLst/>
                        </a:rPr>
                        <a:t>Name</a:t>
                      </a:r>
                    </a:p>
                  </a:txBody>
                  <a:tcPr marL="68590" marR="68590" marT="68590" marB="68590" anchor="ctr">
                    <a:lnL>
                      <a:noFill/>
                    </a:lnL>
                    <a:lnR>
                      <a:noFill/>
                    </a:lnR>
                    <a:lnT>
                      <a:noFill/>
                    </a:lnT>
                    <a:lnB>
                      <a:noFill/>
                    </a:lnB>
                  </a:tcPr>
                </a:tc>
                <a:tc>
                  <a:txBody>
                    <a:bodyPr/>
                    <a:lstStyle/>
                    <a:p>
                      <a:pPr fontAlgn="base"/>
                      <a:r>
                        <a:rPr lang="en-US" sz="1800">
                          <a:solidFill>
                            <a:schemeClr val="bg1"/>
                          </a:solidFill>
                          <a:effectLst/>
                        </a:rPr>
                        <a:t>Age at Call</a:t>
                      </a:r>
                    </a:p>
                  </a:txBody>
                  <a:tcPr marL="68590" marR="68590" marT="68590" marB="68590" anchor="ctr">
                    <a:lnL>
                      <a:noFill/>
                    </a:lnL>
                    <a:lnR>
                      <a:noFill/>
                    </a:lnR>
                    <a:lnT>
                      <a:noFill/>
                    </a:lnT>
                    <a:lnB>
                      <a:noFill/>
                    </a:lnB>
                  </a:tcPr>
                </a:tc>
                <a:extLst>
                  <a:ext uri="{0D108BD9-81ED-4DB2-BD59-A6C34878D82A}">
                    <a16:rowId xmlns:a16="http://schemas.microsoft.com/office/drawing/2014/main" val="10000"/>
                  </a:ext>
                </a:extLst>
              </a:tr>
              <a:tr h="394827">
                <a:tc>
                  <a:txBody>
                    <a:bodyPr/>
                    <a:lstStyle/>
                    <a:p>
                      <a:pPr fontAlgn="base"/>
                      <a:r>
                        <a:rPr lang="en-US" sz="1800" dirty="0">
                          <a:solidFill>
                            <a:schemeClr val="bg1"/>
                          </a:solidFill>
                          <a:effectLst/>
                        </a:rPr>
                        <a:t>Thomas B. Marsh*</a:t>
                      </a:r>
                    </a:p>
                  </a:txBody>
                  <a:tcPr marL="68590" marR="68590" marT="68590" marB="68590" anchor="ctr">
                    <a:lnL>
                      <a:noFill/>
                    </a:lnL>
                    <a:lnR>
                      <a:noFill/>
                    </a:lnR>
                    <a:lnT>
                      <a:noFill/>
                    </a:lnT>
                    <a:lnB>
                      <a:noFill/>
                    </a:lnB>
                  </a:tcPr>
                </a:tc>
                <a:tc>
                  <a:txBody>
                    <a:bodyPr/>
                    <a:lstStyle/>
                    <a:p>
                      <a:pPr fontAlgn="base"/>
                      <a:r>
                        <a:rPr lang="en-US" sz="1800" dirty="0">
                          <a:solidFill>
                            <a:schemeClr val="bg1"/>
                          </a:solidFill>
                          <a:effectLst/>
                        </a:rPr>
                        <a:t>35</a:t>
                      </a:r>
                    </a:p>
                  </a:txBody>
                  <a:tcPr marL="68590" marR="68590" marT="68590" marB="68590" anchor="ctr">
                    <a:lnL>
                      <a:noFill/>
                    </a:lnL>
                    <a:lnR>
                      <a:noFill/>
                    </a:lnR>
                    <a:lnT>
                      <a:noFill/>
                    </a:lnT>
                    <a:lnB>
                      <a:noFill/>
                    </a:lnB>
                  </a:tcPr>
                </a:tc>
                <a:extLst>
                  <a:ext uri="{0D108BD9-81ED-4DB2-BD59-A6C34878D82A}">
                    <a16:rowId xmlns:a16="http://schemas.microsoft.com/office/drawing/2014/main" val="10001"/>
                  </a:ext>
                </a:extLst>
              </a:tr>
              <a:tr h="394827">
                <a:tc>
                  <a:txBody>
                    <a:bodyPr/>
                    <a:lstStyle/>
                    <a:p>
                      <a:pPr fontAlgn="base"/>
                      <a:r>
                        <a:rPr lang="en-US" sz="1800" dirty="0">
                          <a:solidFill>
                            <a:schemeClr val="bg1"/>
                          </a:solidFill>
                          <a:effectLst/>
                        </a:rPr>
                        <a:t>David W. Patten</a:t>
                      </a:r>
                    </a:p>
                  </a:txBody>
                  <a:tcPr marL="68590" marR="68590" marT="68590" marB="68590" anchor="ctr">
                    <a:lnL>
                      <a:noFill/>
                    </a:lnL>
                    <a:lnR>
                      <a:noFill/>
                    </a:lnR>
                    <a:lnT>
                      <a:noFill/>
                    </a:lnT>
                    <a:lnB>
                      <a:noFill/>
                    </a:lnB>
                  </a:tcPr>
                </a:tc>
                <a:tc>
                  <a:txBody>
                    <a:bodyPr/>
                    <a:lstStyle/>
                    <a:p>
                      <a:pPr fontAlgn="base"/>
                      <a:r>
                        <a:rPr lang="en-US" sz="1800" dirty="0">
                          <a:solidFill>
                            <a:schemeClr val="bg1"/>
                          </a:solidFill>
                          <a:effectLst/>
                        </a:rPr>
                        <a:t>35  (Zion’s Camp)</a:t>
                      </a:r>
                    </a:p>
                  </a:txBody>
                  <a:tcPr marL="68590" marR="68590" marT="68590" marB="68590" anchor="ctr">
                    <a:lnL>
                      <a:noFill/>
                    </a:lnL>
                    <a:lnR>
                      <a:noFill/>
                    </a:lnR>
                    <a:lnT>
                      <a:noFill/>
                    </a:lnT>
                    <a:lnB>
                      <a:noFill/>
                    </a:lnB>
                  </a:tcPr>
                </a:tc>
                <a:extLst>
                  <a:ext uri="{0D108BD9-81ED-4DB2-BD59-A6C34878D82A}">
                    <a16:rowId xmlns:a16="http://schemas.microsoft.com/office/drawing/2014/main" val="10002"/>
                  </a:ext>
                </a:extLst>
              </a:tr>
              <a:tr h="394827">
                <a:tc>
                  <a:txBody>
                    <a:bodyPr/>
                    <a:lstStyle/>
                    <a:p>
                      <a:pPr fontAlgn="base"/>
                      <a:r>
                        <a:rPr lang="en-US" sz="1800">
                          <a:solidFill>
                            <a:schemeClr val="bg1"/>
                          </a:solidFill>
                          <a:effectLst/>
                        </a:rPr>
                        <a:t>Brigham Young</a:t>
                      </a:r>
                    </a:p>
                  </a:txBody>
                  <a:tcPr marL="68590" marR="68590" marT="68590" marB="68590" anchor="ctr">
                    <a:lnL>
                      <a:noFill/>
                    </a:lnL>
                    <a:lnR>
                      <a:noFill/>
                    </a:lnR>
                    <a:lnT>
                      <a:noFill/>
                    </a:lnT>
                    <a:lnB>
                      <a:noFill/>
                    </a:lnB>
                  </a:tcPr>
                </a:tc>
                <a:tc>
                  <a:txBody>
                    <a:bodyPr/>
                    <a:lstStyle/>
                    <a:p>
                      <a:pPr fontAlgn="base"/>
                      <a:r>
                        <a:rPr lang="en-US" sz="1800" dirty="0">
                          <a:solidFill>
                            <a:schemeClr val="bg1"/>
                          </a:solidFill>
                          <a:effectLst/>
                        </a:rPr>
                        <a:t>33  (Zion’s Camp)</a:t>
                      </a:r>
                    </a:p>
                  </a:txBody>
                  <a:tcPr marL="68590" marR="68590" marT="68590" marB="68590" anchor="ctr">
                    <a:lnL>
                      <a:noFill/>
                    </a:lnL>
                    <a:lnR>
                      <a:noFill/>
                    </a:lnR>
                    <a:lnT>
                      <a:noFill/>
                    </a:lnT>
                    <a:lnB>
                      <a:noFill/>
                    </a:lnB>
                  </a:tcPr>
                </a:tc>
                <a:extLst>
                  <a:ext uri="{0D108BD9-81ED-4DB2-BD59-A6C34878D82A}">
                    <a16:rowId xmlns:a16="http://schemas.microsoft.com/office/drawing/2014/main" val="10003"/>
                  </a:ext>
                </a:extLst>
              </a:tr>
              <a:tr h="394827">
                <a:tc>
                  <a:txBody>
                    <a:bodyPr/>
                    <a:lstStyle/>
                    <a:p>
                      <a:pPr fontAlgn="base"/>
                      <a:r>
                        <a:rPr lang="en-US" sz="1800">
                          <a:solidFill>
                            <a:schemeClr val="bg1"/>
                          </a:solidFill>
                          <a:effectLst/>
                        </a:rPr>
                        <a:t>Heber C. Kimball</a:t>
                      </a:r>
                    </a:p>
                  </a:txBody>
                  <a:tcPr marL="68590" marR="68590" marT="68590" marB="68590" anchor="ctr">
                    <a:lnL>
                      <a:noFill/>
                    </a:lnL>
                    <a:lnR>
                      <a:noFill/>
                    </a:lnR>
                    <a:lnT>
                      <a:noFill/>
                    </a:lnT>
                    <a:lnB>
                      <a:noFill/>
                    </a:lnB>
                  </a:tcPr>
                </a:tc>
                <a:tc>
                  <a:txBody>
                    <a:bodyPr/>
                    <a:lstStyle/>
                    <a:p>
                      <a:pPr fontAlgn="base"/>
                      <a:r>
                        <a:rPr lang="en-US" sz="1800" dirty="0">
                          <a:solidFill>
                            <a:schemeClr val="bg1"/>
                          </a:solidFill>
                          <a:effectLst/>
                        </a:rPr>
                        <a:t>33  (Zion’s Camp)</a:t>
                      </a:r>
                    </a:p>
                  </a:txBody>
                  <a:tcPr marL="68590" marR="68590" marT="68590" marB="68590" anchor="ctr">
                    <a:lnL>
                      <a:noFill/>
                    </a:lnL>
                    <a:lnR>
                      <a:noFill/>
                    </a:lnR>
                    <a:lnT>
                      <a:noFill/>
                    </a:lnT>
                    <a:lnB>
                      <a:noFill/>
                    </a:lnB>
                  </a:tcPr>
                </a:tc>
                <a:extLst>
                  <a:ext uri="{0D108BD9-81ED-4DB2-BD59-A6C34878D82A}">
                    <a16:rowId xmlns:a16="http://schemas.microsoft.com/office/drawing/2014/main" val="10004"/>
                  </a:ext>
                </a:extLst>
              </a:tr>
              <a:tr h="394827">
                <a:tc>
                  <a:txBody>
                    <a:bodyPr/>
                    <a:lstStyle/>
                    <a:p>
                      <a:pPr fontAlgn="base"/>
                      <a:r>
                        <a:rPr lang="en-US" sz="1800">
                          <a:solidFill>
                            <a:schemeClr val="bg1"/>
                          </a:solidFill>
                          <a:effectLst/>
                        </a:rPr>
                        <a:t>Orson Hyde</a:t>
                      </a:r>
                    </a:p>
                  </a:txBody>
                  <a:tcPr marL="68590" marR="68590" marT="68590" marB="68590" anchor="ctr">
                    <a:lnL>
                      <a:noFill/>
                    </a:lnL>
                    <a:lnR>
                      <a:noFill/>
                    </a:lnR>
                    <a:lnT>
                      <a:noFill/>
                    </a:lnT>
                    <a:lnB>
                      <a:noFill/>
                    </a:lnB>
                  </a:tcPr>
                </a:tc>
                <a:tc>
                  <a:txBody>
                    <a:bodyPr/>
                    <a:lstStyle/>
                    <a:p>
                      <a:pPr fontAlgn="base"/>
                      <a:r>
                        <a:rPr lang="en-US" sz="1800" dirty="0">
                          <a:solidFill>
                            <a:schemeClr val="bg1"/>
                          </a:solidFill>
                          <a:effectLst/>
                        </a:rPr>
                        <a:t>30  (Zion’s Camp)</a:t>
                      </a:r>
                    </a:p>
                  </a:txBody>
                  <a:tcPr marL="68590" marR="68590" marT="68590" marB="68590" anchor="ctr">
                    <a:lnL>
                      <a:noFill/>
                    </a:lnL>
                    <a:lnR>
                      <a:noFill/>
                    </a:lnR>
                    <a:lnT>
                      <a:noFill/>
                    </a:lnT>
                    <a:lnB>
                      <a:noFill/>
                    </a:lnB>
                  </a:tcPr>
                </a:tc>
                <a:extLst>
                  <a:ext uri="{0D108BD9-81ED-4DB2-BD59-A6C34878D82A}">
                    <a16:rowId xmlns:a16="http://schemas.microsoft.com/office/drawing/2014/main" val="10005"/>
                  </a:ext>
                </a:extLst>
              </a:tr>
              <a:tr h="394827">
                <a:tc>
                  <a:txBody>
                    <a:bodyPr/>
                    <a:lstStyle/>
                    <a:p>
                      <a:pPr fontAlgn="base"/>
                      <a:r>
                        <a:rPr lang="en-US" sz="1800">
                          <a:solidFill>
                            <a:schemeClr val="bg1"/>
                          </a:solidFill>
                          <a:effectLst/>
                        </a:rPr>
                        <a:t>William E. McLellin</a:t>
                      </a:r>
                    </a:p>
                  </a:txBody>
                  <a:tcPr marL="68590" marR="68590" marT="68590" marB="68590" anchor="ctr">
                    <a:lnL>
                      <a:noFill/>
                    </a:lnL>
                    <a:lnR>
                      <a:noFill/>
                    </a:lnR>
                    <a:lnT>
                      <a:noFill/>
                    </a:lnT>
                    <a:lnB>
                      <a:noFill/>
                    </a:lnB>
                  </a:tcPr>
                </a:tc>
                <a:tc>
                  <a:txBody>
                    <a:bodyPr/>
                    <a:lstStyle/>
                    <a:p>
                      <a:pPr fontAlgn="base"/>
                      <a:r>
                        <a:rPr lang="en-US" sz="1800" dirty="0">
                          <a:solidFill>
                            <a:schemeClr val="bg1"/>
                          </a:solidFill>
                          <a:effectLst/>
                        </a:rPr>
                        <a:t>29  </a:t>
                      </a:r>
                    </a:p>
                  </a:txBody>
                  <a:tcPr marL="68590" marR="68590" marT="68590" marB="68590" anchor="ctr">
                    <a:lnL>
                      <a:noFill/>
                    </a:lnL>
                    <a:lnR>
                      <a:noFill/>
                    </a:lnR>
                    <a:lnT>
                      <a:noFill/>
                    </a:lnT>
                    <a:lnB>
                      <a:noFill/>
                    </a:lnB>
                  </a:tcPr>
                </a:tc>
                <a:extLst>
                  <a:ext uri="{0D108BD9-81ED-4DB2-BD59-A6C34878D82A}">
                    <a16:rowId xmlns:a16="http://schemas.microsoft.com/office/drawing/2014/main" val="10006"/>
                  </a:ext>
                </a:extLst>
              </a:tr>
              <a:tr h="394827">
                <a:tc>
                  <a:txBody>
                    <a:bodyPr/>
                    <a:lstStyle/>
                    <a:p>
                      <a:pPr fontAlgn="base"/>
                      <a:r>
                        <a:rPr lang="en-US" sz="1800">
                          <a:solidFill>
                            <a:schemeClr val="bg1"/>
                          </a:solidFill>
                          <a:effectLst/>
                        </a:rPr>
                        <a:t>Parley P. Pratt</a:t>
                      </a:r>
                    </a:p>
                  </a:txBody>
                  <a:tcPr marL="68590" marR="68590" marT="68590" marB="68590" anchor="ctr">
                    <a:lnL>
                      <a:noFill/>
                    </a:lnL>
                    <a:lnR>
                      <a:noFill/>
                    </a:lnR>
                    <a:lnT>
                      <a:noFill/>
                    </a:lnT>
                    <a:lnB>
                      <a:noFill/>
                    </a:lnB>
                  </a:tcPr>
                </a:tc>
                <a:tc>
                  <a:txBody>
                    <a:bodyPr/>
                    <a:lstStyle/>
                    <a:p>
                      <a:pPr fontAlgn="base"/>
                      <a:r>
                        <a:rPr lang="en-US" sz="1800" dirty="0">
                          <a:solidFill>
                            <a:schemeClr val="bg1"/>
                          </a:solidFill>
                          <a:effectLst/>
                        </a:rPr>
                        <a:t>27  (Zion’s Camp)</a:t>
                      </a:r>
                    </a:p>
                  </a:txBody>
                  <a:tcPr marL="68590" marR="68590" marT="68590" marB="68590" anchor="ctr">
                    <a:lnL>
                      <a:noFill/>
                    </a:lnL>
                    <a:lnR>
                      <a:noFill/>
                    </a:lnR>
                    <a:lnT>
                      <a:noFill/>
                    </a:lnT>
                    <a:lnB>
                      <a:noFill/>
                    </a:lnB>
                  </a:tcPr>
                </a:tc>
                <a:extLst>
                  <a:ext uri="{0D108BD9-81ED-4DB2-BD59-A6C34878D82A}">
                    <a16:rowId xmlns:a16="http://schemas.microsoft.com/office/drawing/2014/main" val="10007"/>
                  </a:ext>
                </a:extLst>
              </a:tr>
              <a:tr h="394827">
                <a:tc>
                  <a:txBody>
                    <a:bodyPr/>
                    <a:lstStyle/>
                    <a:p>
                      <a:pPr fontAlgn="base"/>
                      <a:r>
                        <a:rPr lang="en-US" sz="1800">
                          <a:solidFill>
                            <a:schemeClr val="bg1"/>
                          </a:solidFill>
                          <a:effectLst/>
                        </a:rPr>
                        <a:t>Luke S. Johnson</a:t>
                      </a:r>
                    </a:p>
                  </a:txBody>
                  <a:tcPr marL="68590" marR="68590" marT="68590" marB="68590" anchor="ctr">
                    <a:lnL>
                      <a:noFill/>
                    </a:lnL>
                    <a:lnR>
                      <a:noFill/>
                    </a:lnR>
                    <a:lnT>
                      <a:noFill/>
                    </a:lnT>
                    <a:lnB>
                      <a:noFill/>
                    </a:lnB>
                  </a:tcPr>
                </a:tc>
                <a:tc>
                  <a:txBody>
                    <a:bodyPr/>
                    <a:lstStyle/>
                    <a:p>
                      <a:pPr fontAlgn="base"/>
                      <a:r>
                        <a:rPr lang="en-US" sz="1800" dirty="0">
                          <a:solidFill>
                            <a:schemeClr val="bg1"/>
                          </a:solidFill>
                          <a:effectLst/>
                        </a:rPr>
                        <a:t>27  (Zion’s Camp)</a:t>
                      </a:r>
                    </a:p>
                  </a:txBody>
                  <a:tcPr marL="68590" marR="68590" marT="68590" marB="68590" anchor="ctr">
                    <a:lnL>
                      <a:noFill/>
                    </a:lnL>
                    <a:lnR>
                      <a:noFill/>
                    </a:lnR>
                    <a:lnT>
                      <a:noFill/>
                    </a:lnT>
                    <a:lnB>
                      <a:noFill/>
                    </a:lnB>
                  </a:tcPr>
                </a:tc>
                <a:extLst>
                  <a:ext uri="{0D108BD9-81ED-4DB2-BD59-A6C34878D82A}">
                    <a16:rowId xmlns:a16="http://schemas.microsoft.com/office/drawing/2014/main" val="10008"/>
                  </a:ext>
                </a:extLst>
              </a:tr>
              <a:tr h="394827">
                <a:tc>
                  <a:txBody>
                    <a:bodyPr/>
                    <a:lstStyle/>
                    <a:p>
                      <a:pPr fontAlgn="base"/>
                      <a:r>
                        <a:rPr lang="en-US" sz="1800">
                          <a:solidFill>
                            <a:schemeClr val="bg1"/>
                          </a:solidFill>
                          <a:effectLst/>
                        </a:rPr>
                        <a:t>William B. Smith</a:t>
                      </a:r>
                    </a:p>
                  </a:txBody>
                  <a:tcPr marL="68590" marR="68590" marT="68590" marB="68590" anchor="ctr">
                    <a:lnL>
                      <a:noFill/>
                    </a:lnL>
                    <a:lnR>
                      <a:noFill/>
                    </a:lnR>
                    <a:lnT>
                      <a:noFill/>
                    </a:lnT>
                    <a:lnB>
                      <a:noFill/>
                    </a:lnB>
                  </a:tcPr>
                </a:tc>
                <a:tc>
                  <a:txBody>
                    <a:bodyPr/>
                    <a:lstStyle/>
                    <a:p>
                      <a:pPr fontAlgn="base"/>
                      <a:r>
                        <a:rPr lang="en-US" sz="1800" dirty="0">
                          <a:solidFill>
                            <a:schemeClr val="bg1"/>
                          </a:solidFill>
                          <a:effectLst/>
                        </a:rPr>
                        <a:t>23  (Zion’s Camp)</a:t>
                      </a:r>
                    </a:p>
                  </a:txBody>
                  <a:tcPr marL="68590" marR="68590" marT="68590" marB="68590" anchor="ctr">
                    <a:lnL>
                      <a:noFill/>
                    </a:lnL>
                    <a:lnR>
                      <a:noFill/>
                    </a:lnR>
                    <a:lnT>
                      <a:noFill/>
                    </a:lnT>
                    <a:lnB>
                      <a:noFill/>
                    </a:lnB>
                  </a:tcPr>
                </a:tc>
                <a:extLst>
                  <a:ext uri="{0D108BD9-81ED-4DB2-BD59-A6C34878D82A}">
                    <a16:rowId xmlns:a16="http://schemas.microsoft.com/office/drawing/2014/main" val="10009"/>
                  </a:ext>
                </a:extLst>
              </a:tr>
              <a:tr h="394827">
                <a:tc>
                  <a:txBody>
                    <a:bodyPr/>
                    <a:lstStyle/>
                    <a:p>
                      <a:pPr fontAlgn="base"/>
                      <a:r>
                        <a:rPr lang="en-US" sz="1800">
                          <a:solidFill>
                            <a:schemeClr val="bg1"/>
                          </a:solidFill>
                          <a:effectLst/>
                        </a:rPr>
                        <a:t>Orson Pratt</a:t>
                      </a:r>
                    </a:p>
                  </a:txBody>
                  <a:tcPr marL="68590" marR="68590" marT="68590" marB="68590" anchor="ctr">
                    <a:lnL>
                      <a:noFill/>
                    </a:lnL>
                    <a:lnR>
                      <a:noFill/>
                    </a:lnR>
                    <a:lnT>
                      <a:noFill/>
                    </a:lnT>
                    <a:lnB>
                      <a:noFill/>
                    </a:lnB>
                  </a:tcPr>
                </a:tc>
                <a:tc>
                  <a:txBody>
                    <a:bodyPr/>
                    <a:lstStyle/>
                    <a:p>
                      <a:pPr fontAlgn="base"/>
                      <a:r>
                        <a:rPr lang="en-US" sz="1800" dirty="0">
                          <a:solidFill>
                            <a:schemeClr val="bg1"/>
                          </a:solidFill>
                          <a:effectLst/>
                        </a:rPr>
                        <a:t>23  (Zion’s Camp)</a:t>
                      </a:r>
                    </a:p>
                  </a:txBody>
                  <a:tcPr marL="68590" marR="68590" marT="68590" marB="68590" anchor="ctr">
                    <a:lnL>
                      <a:noFill/>
                    </a:lnL>
                    <a:lnR>
                      <a:noFill/>
                    </a:lnR>
                    <a:lnT>
                      <a:noFill/>
                    </a:lnT>
                    <a:lnB>
                      <a:noFill/>
                    </a:lnB>
                  </a:tcPr>
                </a:tc>
                <a:extLst>
                  <a:ext uri="{0D108BD9-81ED-4DB2-BD59-A6C34878D82A}">
                    <a16:rowId xmlns:a16="http://schemas.microsoft.com/office/drawing/2014/main" val="10010"/>
                  </a:ext>
                </a:extLst>
              </a:tr>
              <a:tr h="394827">
                <a:tc>
                  <a:txBody>
                    <a:bodyPr/>
                    <a:lstStyle/>
                    <a:p>
                      <a:pPr fontAlgn="base"/>
                      <a:r>
                        <a:rPr lang="en-US" sz="1800">
                          <a:solidFill>
                            <a:schemeClr val="bg1"/>
                          </a:solidFill>
                          <a:effectLst/>
                        </a:rPr>
                        <a:t>John F. Boynton</a:t>
                      </a:r>
                    </a:p>
                  </a:txBody>
                  <a:tcPr marL="68590" marR="68590" marT="68590" marB="68590" anchor="ctr">
                    <a:lnL>
                      <a:noFill/>
                    </a:lnL>
                    <a:lnR>
                      <a:noFill/>
                    </a:lnR>
                    <a:lnT>
                      <a:noFill/>
                    </a:lnT>
                    <a:lnB>
                      <a:noFill/>
                    </a:lnB>
                  </a:tcPr>
                </a:tc>
                <a:tc>
                  <a:txBody>
                    <a:bodyPr/>
                    <a:lstStyle/>
                    <a:p>
                      <a:pPr fontAlgn="base"/>
                      <a:r>
                        <a:rPr lang="en-US" sz="1800" dirty="0">
                          <a:solidFill>
                            <a:schemeClr val="bg1"/>
                          </a:solidFill>
                          <a:effectLst/>
                        </a:rPr>
                        <a:t>23</a:t>
                      </a:r>
                    </a:p>
                  </a:txBody>
                  <a:tcPr marL="68590" marR="68590" marT="68590" marB="68590" anchor="ctr">
                    <a:lnL>
                      <a:noFill/>
                    </a:lnL>
                    <a:lnR>
                      <a:noFill/>
                    </a:lnR>
                    <a:lnT>
                      <a:noFill/>
                    </a:lnT>
                    <a:lnB>
                      <a:noFill/>
                    </a:lnB>
                  </a:tcPr>
                </a:tc>
                <a:extLst>
                  <a:ext uri="{0D108BD9-81ED-4DB2-BD59-A6C34878D82A}">
                    <a16:rowId xmlns:a16="http://schemas.microsoft.com/office/drawing/2014/main" val="10011"/>
                  </a:ext>
                </a:extLst>
              </a:tr>
              <a:tr h="394827">
                <a:tc>
                  <a:txBody>
                    <a:bodyPr/>
                    <a:lstStyle/>
                    <a:p>
                      <a:pPr fontAlgn="base"/>
                      <a:r>
                        <a:rPr lang="en-US" sz="1800" dirty="0">
                          <a:solidFill>
                            <a:schemeClr val="bg1"/>
                          </a:solidFill>
                          <a:effectLst/>
                        </a:rPr>
                        <a:t>Lyman E. Johnson</a:t>
                      </a:r>
                    </a:p>
                  </a:txBody>
                  <a:tcPr marL="68590" marR="68590" marT="68590" marB="68590" anchor="ctr">
                    <a:lnL>
                      <a:noFill/>
                    </a:lnL>
                    <a:lnR>
                      <a:noFill/>
                    </a:lnR>
                    <a:lnT>
                      <a:noFill/>
                    </a:lnT>
                    <a:lnB>
                      <a:noFill/>
                    </a:lnB>
                  </a:tcPr>
                </a:tc>
                <a:tc>
                  <a:txBody>
                    <a:bodyPr/>
                    <a:lstStyle/>
                    <a:p>
                      <a:pPr fontAlgn="base"/>
                      <a:r>
                        <a:rPr lang="en-US" sz="1800" dirty="0">
                          <a:solidFill>
                            <a:schemeClr val="bg1"/>
                          </a:solidFill>
                          <a:effectLst/>
                        </a:rPr>
                        <a:t>23  (Zion’s Camp)</a:t>
                      </a:r>
                    </a:p>
                  </a:txBody>
                  <a:tcPr marL="68590" marR="68590" marT="68590" marB="68590" anchor="ctr">
                    <a:lnL>
                      <a:noFill/>
                    </a:lnL>
                    <a:lnR>
                      <a:noFill/>
                    </a:lnR>
                    <a:lnT>
                      <a:noFill/>
                    </a:lnT>
                    <a:lnB>
                      <a:noFill/>
                    </a:lnB>
                  </a:tcPr>
                </a:tc>
                <a:extLst>
                  <a:ext uri="{0D108BD9-81ED-4DB2-BD59-A6C34878D82A}">
                    <a16:rowId xmlns:a16="http://schemas.microsoft.com/office/drawing/2014/main" val="10012"/>
                  </a:ext>
                </a:extLst>
              </a:tr>
            </a:tbl>
          </a:graphicData>
        </a:graphic>
      </p:graphicFrame>
      <p:pic>
        <p:nvPicPr>
          <p:cNvPr id="5" name="Picture 4">
            <a:extLst>
              <a:ext uri="{FF2B5EF4-FFF2-40B4-BE49-F238E27FC236}">
                <a16:creationId xmlns:a16="http://schemas.microsoft.com/office/drawing/2014/main" id="{DA69F5DD-4565-458E-ABB6-34D8CBE043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841" y="1881187"/>
            <a:ext cx="3095625" cy="3095625"/>
          </a:xfrm>
          <a:prstGeom prst="rect">
            <a:avLst/>
          </a:prstGeom>
        </p:spPr>
      </p:pic>
    </p:spTree>
    <p:extLst>
      <p:ext uri="{BB962C8B-B14F-4D97-AF65-F5344CB8AC3E}">
        <p14:creationId xmlns:p14="http://schemas.microsoft.com/office/powerpoint/2010/main" val="163672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28202F-1ABC-409F-BE44-B92B54CB8D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4256846" y="1719757"/>
            <a:ext cx="6343362" cy="3724096"/>
          </a:xfrm>
          <a:prstGeom prst="rect">
            <a:avLst/>
          </a:prstGeom>
          <a:noFill/>
        </p:spPr>
        <p:txBody>
          <a:bodyPr wrap="square">
            <a:spAutoFit/>
          </a:bodyPr>
          <a:lstStyle/>
          <a:p>
            <a:pPr fontAlgn="base"/>
            <a:r>
              <a:rPr lang="en-US" sz="2800" dirty="0">
                <a:solidFill>
                  <a:srgbClr val="FFFF00"/>
                </a:solidFill>
              </a:rPr>
              <a:t>“God did not want you to fight. He could not organize His kingdom with twelve men to open the Gospel door to the nations of the earth, and with seventy men under their direction to follow in their tracks, unless He took them from a body of men who had offered their lives, and who had made as great a sacrifice as did Abraham” </a:t>
            </a:r>
          </a:p>
          <a:p>
            <a:pPr fontAlgn="base"/>
            <a:r>
              <a:rPr lang="en-US" sz="1200" dirty="0">
                <a:solidFill>
                  <a:srgbClr val="FFFF00"/>
                </a:solidFill>
              </a:rPr>
              <a:t>History of the Church</a:t>
            </a:r>
          </a:p>
        </p:txBody>
      </p:sp>
      <p:sp>
        <p:nvSpPr>
          <p:cNvPr id="2" name="AutoShape 2" descr="data:image/jpeg;base64,/9j/4AAQSkZJRgABAQAAAQABAAD/2wCEAAkGBxQTEhUUEhQUFBUXGBcYGBUYGBcUHBcVFxQXGBgXGBwYHCggGBonHB0VITEhJiksLi4uFx8zODMsNygtLisBCgoKDg0OGxAQGiwkHyQsLCwsLCw0LCwsLCwsLCwsLCwsLCwsLCwsLCwsLCwsLCwsLCwsLCwsLCwsLCwsLCwsLP/AABEIALwBDAMBIgACEQEDEQH/xAAbAAACAwEBAQAAAAAAAAAAAAADBAIFBgEAB//EAEEQAAEDAgQDBgQEBAQEBwAAAAEAAhEDIQQSMUEFIlETMmFxgZEGobHBQlLR8BQjYuEzcpLxFUOisiQ0U4KDwsP/xAAYAQADAQEAAAAAAAAAAAAAAAAAAQIDBP/EACIRAAICAgIDAQEBAQAAAAAAAAABAhESITFBAxNRIjJhQv/aAAwDAQACEQMRAD8AtMHhvBW1CioYairfDYZdrdHGkCp0yAuV6WYQbp57ELslClsvEo61GDF0p2HgtHUwoKC7BiFvHyIycCkOC3CZpUOqsqeFCOKQ6JudgolazDphuH8E42l6KbiGgkwABJJ6DcrKU6LULEaVOSbEe36pptGFW8K4tTqValNpvOZv9TcrdPnZXJYsfbezR+PF0xIUIMr1elN08GIb2JZBiVdSjCE8K0fTStSitIy+kNFe6l0AURSk3TvZqLad1qmSBp0FYMpwLqVFl11wMrDyzo0irIu06pJ7E+9qC5qXjY2hVrV01Qy5N+iNkM6JTGvaLxJ6+WyPLOkEI2yGI4lmtEKj4higQbomJfOiqq1Imbrj9lnX60hV2IBOiM2lohMoQU9R+SeVixog2nARqd0w2lKmMPCpIlgezlSdSERAlNtYAhVWJW0NJCTqIjRVeIwt7K3qlKVH3VKYnA+k0KDZkJ1jEvRbomWldLOdHS1cyIoXoWdlUBLFF1NMZVAhUmJoX7JSayESFEq7Jo9CFiaDXNIcAWnvTcQL6FGCjWAIuYF52/CRf3US4KXJnMXgKbHsqUQyRDmgANtpPKBYzEeK0YVViMDIGV0ckCf88q1LlC0U9nlBwRVxzU0IAQhuYmezUXMVE0K9hJUuxTAapFqpyFQsGLzn7JkNQa1GSFjOTotIFnlQcwJrsUGpTSTaG0hOu4gQFWOoX0V66jKiKCx8icmawkooz7sLfS6OOHiASFcimF6qy0JQh9CXk+GRxmHaDohin4D99Fd1cDuhUsKcypRG5iVFnQQmRTViMFbSFB2GhXlqjPuyufStKFlVyyhIhQdggjAeZRYikIVZVbdaOrg3GTFgkq3C3k91RKLLjJG4aihQKmxdTOdBGogUAFMKCjhUSpkKOVUhEHIZai5V3KnYqByq/FPNSQ0w0C7vHorGtRBaQf0QqzA2lAECFMikZ0sqtJjS/huIFo2zJvBcQqFwaWkz9Ou0D3Vw2iC1sjZLCjlrMg2IcPks1ZQ81qllXSV6VZJwiAhyFMoLajSSAQSEWBNdheheLkm/oHsq5lXsy9nU5phR4sQHt6o/akJaqN0pNDSIuf0Qc665ygVk5GiiFpulTe1AbZerOJWinSIcdnDSnxXW0ANAoNcQUwCCqVMlpo4AlKpunhUb1SD3SdIQ0CJhikbIAcdiolyaBhnOjdSZjhGiTqyUv2JSk2CSNQF4LoavELUkmxyICgBGYgZNeXl0KRkYXl0lcJTsDlQw0+Xz2SD3lwLRJGkxP0/RFxdW371/2+oUaNdlPKxx53yYudt+nqpGDbjC0AGm8gDVkP8AlId8kjieO0GvYS/LlmQWuaRIi4InVXtVo1dEddPmszx/G03AtgOAvzAO+ZHL5a/RS7RSp8lzh+KUancq03eAcJ9tUw6sBuvmzqdB2tMD/I+Pk9N4VxpkGlWe2DMPZnbbxG3op9j+FvxR6ZtcTSc9rjoIsP3+/DdUnAsT2r7NDHCCSCXTIOsi5tH+yawnxBmaW1A0mIzU3W/0vgj3KUwuIZhw6pzvsBlDHC1xOkb9dleUaIxfBo6j41skq2NINmkgG58P3+wl+AvoPaMlUVCbkFxLpOsh1/YAKt4zSnGNIzDuSAYnzHRTV7CqdGlY8ESuoTDoGX+gVXxqr2bhmBcHDXobbJYiLcuQqhlCwxOQFx9fDx8ULEYqNBO/S26TTGgjmLmVdpVQ4SNFI2UUVZ5rV1zV4r2ZAgFQQhSRujvQciNlC8mbohfKK+kh5ISVhSIlBqVFOo1IVXlaqRGIbto3UBivFJ1CSl3NKT8jGvGj6CCpITCpyukxJAKbULOvByTGHC7KGxykpGcchufAnopuKXxD/lc/b9+CABMbmcAdrn9+ai/C5azqrjaBA8h1PhP30C8cU2jTL3m5uB4bLPYjFVcQ6ADHSY8s3Qf06/dOVFJWF4xxp1TlZIbMAi5cejep8f2QDhZYM1TWCQwXjxdsT4q0wmAZQaajyC5rSXO2a0CSG9BCLxKCBuMpI1PrH3WE5NmkaMozCAZSQzKSIkVJ16tsfVXR4TSP4QPLlj2SGEqDKJI3tmeN94BHsrbib+xY5+rQJB1g7AqoTvTFJNcCdTgbIs53rzj/AKkH/hFUd17T/qYfkSED4V4mXuex5mZc2dRe4+YWkIVuK+CUmZ2rh6342Z46htX20KI3i72ATI3uXSPLtAQE9xLiraTmtN5N/wClvVOEA+IUOPweX0osBjzTtTqVAJ0cG1Wy4ye6bCSm8Vj214zlsgHumLTqRUgj3TVfh9IyXMb4nS3mgnhVMt5S4Ai15HneZSVrgbafIzQ4i3MQ9lUNBhpDc4jxySR7IXxFTFbs+zh8B2hFpgARqN9tko7gxHceB6FvzaUKphq43zeoPycPuqUpIHGL4NBhtAxty0AHw8CkONkscwWIcCLzYiP1VSA9jp7OHfmbmYfU0yQfVGPFS4jPJLdM2V0e2UpRmk9icH0aCg0hokyY/YUiqGnxV40exw6ODqZ8hYp6jxKdWHzaWvHyM/JRY8Wh4hcyqNPEsOhHkbH2N1MoEcIUCFN7kLtE7CiD6cpaphgme2C8bqlsT0V5wqE/BidVZliWqC6boSs0S6uNU5XQZHgF4hdClCko41SXgFKEAQIVPxfHikLgknRuk/2AV3CV4nBpOBuDFvUJPgaMnhsJVxLs9Qw3Y7eTB/8AZabD4VrGENAACDg64zZI0YHT5kiPp7rlfHzNOk3O6YJ0a0ReT11ss1/pbIce/wDLvGxAaR4OcAfkSlWXoM17p3gWJi2pPgneMwaTm2mWH/rEfQ+yQpu/ltFvxASJOk26DW/is5Ia4E+HNd2YjtovGUS3U6J/4mH/AIWp5NF/8wCp6DmgX7PfvGpOvVtlb8fqfyKo6Nad93eHkl2hmW+G6JFcGLCb3GoPU9Vs5We4Af5jbC7mxrcZHEgyfHwWifT5Q5o1i3T+y2lL9NEJaMXxusDXqB0zMCAToLaaLScKdNGmTrlE+lvssvxOp/Ne46OgrRcKqRRZA0tf1Kb4QLlgviPEkUw1pjOYPlv9lD4XrnK5hnkNp6Gbe4Pug/FMZGaHmOvkhfC8Bz4iIbHu77I/4Dsv8biezY5x2E/2VDwzjZcKme5bf0J+yc+JX/8Ahn+n1We4Jh5qPa6CHMd8nNIPuFCX5bKvZo+D8R7Zj3OAGV7mjblEd7xUsDjqdYuaIOXreR191X8PbkoVxIuC8AfhzCCPOQUh8LiKzYtLXSJnaeiFwD5NJVwFMjugeUt+iS/gGG7XEXjbUbTqmuN1i2g9w1At6kD7qn+GaxJqN1s12+uh19PZGKqwyZOo6qx4aHktJAm5FzF5F/daejSLRBdmPWAPkFm8cf5g01ZeG/mHjPyWtePBSkEmBcEvUEJotKg9hVUKxMtRKTuqmaZXhSQlQN2cLlB7/AInZrhw4VUItMymChAojVqZhgVKUNqkEgO5l2VBdBQM6XJfHnkPp9QjlLY5vIfT6hJjRX4Intj/AJG/vVU3F8e/tiGvLGtIAawDmOaCXki15Ea2V9hKR7QugwQBJ8hpeVnMd/ivn8//AOhWfZZoMaC5pgAlzGGJDdHyTPRK1gQGh1iHuEA2J7K3jp+7pHifGyzlZTM9nGZ0AFvLLmy4Zo891TY74jxAJmgZFQwS0i5blLcpuTfSdxrCzLSCjGVJLRUeBmgBrSBOpE7nVWNfijXUX9pHO1oAMtzPEmDYgCx/use/jlVxaWYdwcHd6HOvNzeQ3bQaJYcYeAG1KJyiG3B7oJ3MATNvBJxY9dm64OWOc0tcGZLuBiJLWRBtMAnYLS4M8rfRfI6XGxSZky8gJHiM7TFyBPd1g6lNH4laHEQ6mTMgWF3Tq25Pok8gUUazEcH7aDlPcZ3S0beMSVY4HCNDYLS2HxE6DKDHSVlMP8UBjjlqOPMA1oBdy3NxtuNE2PikAu5iBnHMaboLw1oIiJ2iLIzbVDwLP4k4ZNNoaSObUyQBH9LSQl+DYKHd4ZnE2gmNfLqVFvxeCbOpxbvBzLyNMwFkBvxM1r2Q6kQ0PB59yQRJBibFGbqgw2WXxBgHmg8AgzEAWMzZJYLBFr2kDRpZE3kw7dPHjTKwDSy2Zs3DgYM+1lE16LXAluU9owAj8sDp4qlP8k47AYym9ofyuu14i5Fxm6wLA/2VX8PtiqwkCA1177gQrziOLoufIdrlBIABEEh0kiRYhEoNpNdm7YABwgOLOgvNje6LChHjGIBoPEyZHpz2+Sr/AIceAah6s+hV5hcIKzKwGW7gJImwa0kWMjcWKG3gxpNcYbEHQumdon6eKMtUKtldxJ+VwnbLuNiNon2K2PajMW7zA/0z9FnOKUGkkgEATu890m55o9wrl7x/EBu5ebeAof7e6cXYpIsA1cexew1YPmPwuLZ6wAZ+aM5amYEMUDSR1Ep0KwPZBDcxMEocq0kJtnsNVDhITLVQ4fiQblMHK5xb5X1IKvA5SpWVKLQULsoWZdzJkk1JQlezJDJpfH/4Z8x9Qi9oEDHvBZ6t+qllIlhu6PJUj+FvdUeYgFxufM9NU/RxoFRtM/8Apl89I/sCj8PxrazczJiSINjIKyTaKFcfh+SLE9k9uaNbM+4Wexzw53aCwzF40m7W+v2T7+LOe+o20NdDYNwC4Nk9NJSj6ILRsORsWHeDSb66JFGco0v5jWunNIBMOuZHjH2QsVhgcjdntJMWHfdt1Ajzi3haBgdWFoOdt8jjEZfxEx+/NJ405ZF8woNGsggtn3ubqeyxB9ZjaRdNQtL2sjNcDI/TUEd0wRBgenOIYTK924LzBOVwgHdrjGtohDdTHYPtpVp2mdWVN4HT5qdY5atQh0Bzt7j5uAmCfsqkqehRtrYbH0aUDMGS4CDEHMREAtNuu6DTw1MZmupguFNji4OLCZLLdBd2qW4m/naPOP8AUfEnonKj+dzRdxpsH/TTOvmEmvzZSf6oDhsA02fTO5kuI5Y3LTE/OfNCrU6ZEtZDZ03LjJBNxJ1tNk//ABoDexHM0wzOdS4kCfKLDwSuJuw9O1bBi1w+Qkrqym9jXBnhrpGaIGt4+Z6qeMx5NoMyXdRlbJIsbaH+yHQpuFF0SHwY8h+wl8LVILNbUgZ65mZvW91dvEzpOQLEYmrMscQSbkFw9eY/NG/i8QCA0AwAYAac3KJJ5pTDa1J4PaB4c0TAytDrTqAhV6R7UTdoqU2n0jb0KzVs00gf/GKrZGQuJl3Kyo6AbbE9N1PDcfJcWZXBxDtyJhpJtA6KAeC5guOUHMLGILj5qVLHVCZJdHMMpkjukg3ubfROrV0S3ug9L4gY6M4cTy+JmxGUTJn76K6HxPSGLa85g0OJ2J5jGUhpN9PZUNDEAG+XODJcWWaSIIOXfXTuzHVW/GuGUzXYwMBc4sEWAOdz+UwIA5ReJhVAmRffD3GmuhjC69Qlx7N5EENa1sgWJINzHdWpWZ+FuHU6TTzFpadnuY0w5wMtmIkFX1TH0m61Ge4P0WidIykthiVFZx/xDmqEFsMEw4SZvGnldePxO0E8jiPQfvZL2IfrkaErmVZ8/FQOlL3d+gVViPjWoHcrGx5F3zzj6J+xdB632IitDQM+nkfqnG8arD/nH1y/ouOxTA0GHuMxAeRsTKeGKkFlwCxuW995dOp1iR1WVNK7OjJN1RLCfFThao1rvFpyn2Nvor3B8Zo1O68A/lNj/f0WYxhDADd0mO+4fdTe9tOHAXBG5O+0qlOUeWZuMZcI2L6wDS6QAOpA+ZStfGiLECYv56X6LF/FeKbUo0mSC7OXFtyBaGl36IeAxDW0y2o5xiZI0BdcAA2i2icvJ8CPgfZrzjLa9b+FygU8VmGUTYiftsVUcFxzXuLbugEt0ERmk302smcFiZeWxqZETYdBcW1U5BgGquP8Sdf8A++R3W6e+GWwx2pkg3M6hJ1R/OJtHZERI17J2wKd+H3ch9PojsllUGgA9e0d/wB7l1zv5YI3fT3A0Y3rf7KLph+tnVT6DO6fKLqbG5WgGRFSI5dQwfvpdLorso6NWHvJ/DnPccdGT3iYBnb9V7iIDqVW05WWdMOswat2n1Q8TiAO0npA757xaLCQDvb5rtWs0U3MY1rs0AmS0Q1gbGaDsIH1U/Cil/5DiJntaXU/gq+u6JiZNVwkkAjNFyCQJ0uPNSxbmuY5oDGEOBnM9+aA7q3XptfWyO/KKodmaAXRO+uUhw2keeqqTsEqK3icuA70gm2V27nN9DOUI+NaHOLWzmhrXGBaA1uQHz19lINbZwADi2wzU2EZjqJ06gzohsoh78xdSptyCz3CSYaREC89U+gXIKnIe1rpBD2f94spYcctYGSJMDxDgDAO8FFw/M9rSCXh7cxGW47SSTfY2tsh0i0tqd43m+W+Z+0H6pf8jf8ARaYRmamWE+T9Np9tFW4AEvABmKbYPUDDg7+/qncSYw8AmT0v6eyWY1rC9zSe7EkbNpBtr+Cb4JX9AKlzvebE7EGPRGwuIIru3Bq9Z/MPug0HBzxzgjMNNRMjQmfbqpZWipZxJNUk8pECTod0lxRT5PXeJa02ZFrgE0vdcwrDTZB/xLk/0Q1x/wBUSD0lTwtTLOUntC3KYzHIMupA3t6I1OiwUzkcX1L/AIXtFxG4uZKFxQnzZXNp5S4EEwRsT75Ra/1WnxmNaKtKrzAgctiQWt7Ql+muYCPDzWbrn+YTr1BA1gGLkW2jwV3iK7nFpcBLTEdBlqn7p2Joao4sa3ObMZ/+aqvOrTs72d+inw+pZ0XjNbT8Tz9042tIG3hM7lTQWV4I6OP/ALX/AKKQI/I71aR9QrIVIQ8ZiS0DLluTrJ0HgQikCbboqsa85OVrhMagQBPn9lQYzB1S6WzEDeFp+LViaQdaYGg3joqBmJcQC6xjy+qqLraBq9DvD8UWw1zJn7DxXquLa6o59RxBa5gAFiGkDLEC41B9U674ecBmJ5RebaRc6KlrYsOqGQCO0a2P6cpmP3uqjvgmTVo0eIqZ47FwdIsKkXMxEhup281X4rGvcS0Ns1ocT1yiTN4mcyjhYpAk8pIDp6gQ4a6XCsMPwcveGNa5rMr+ciJJAIk9JNh4O8Flw2jZqkpdFTgMAcRLnONNxuywiP30I36Ky4rhG4XDHMc7uXmIBaOXLDWm5nqb31iyj8QcE7NgNJ72lrdA4wSG38rqGMw1I4em6pVIqPAdL3OqAkWIgSQJGoESrtNEuUm7so+FYsEujldvaLHfvC36+KvvhmiTVkukCR1AGa5u4iI8F3CtwzHA1LvcxpEteQGm88jNz1+SsH0hlJpNBDgYc0mRs4DcFTKVBFXo5jPik9mSymcrbEltnbEGO79FV4j4iFSm1uWBcnK51Ofy3YQdB13ROK4djKD6jYGUbH8R5RNgZkhU/D+GVXUuUMI1Mk5oi2ggevyVeNR/pkzb/lIs8Hji57W53OpgOkucczTlIDCdXtIO/lpZMMLXy3tXHmaSMxP4YnWZjXqs5wsOFYNMtBMVAZsDY3GxBsQtUeBhzXGm5wMl0mHC0y2YBjzRNxTErozmAwzf4jI+q8iXiO8CZGWQYgd72Ku3htF7mkBwlxkRcE2EROhHzWbqv7Ko404IsCQLF8cwBNzA1P6KOBxtSvVDC8sa57ZcDB1gfM/NU4LGwU25cF5jK7S5rm5IBiwbEkT+qI8ANdBbHMAIFzOviP8AZPf8GIgBzyQ6S7M43gi8z126BK4r4fdnFRr6jzmBOZwa2xsA0N00WKafZbKuvRZqCHNgG7WRGa4mZmfpsp1uKA0uzeL5mjMQ1pLRfNAkEQ6J6NCYpfD7u6NhF3NbpJkBt5lV+K4cWudnbEAyeZ4vEQesa6eAVJpi2juAxLS9rQ6JfJknUuk7RCX5XMIBJiDl5bGYtZFpcNpi4DLQZFKtYgT3ip4bANGljAv2bxmAvebFNtDX+hX0poBpnlJnxBCDUoAZu9FzqfzhW1NrXNIIvYGN5FjHUWS9XhPLksSZBtOYFwMesJWCWxLDNadzJPgbT19F3DYQA5WyXncS7LO5AHe+nno3R4PRw5zVA11SHOyNdGVmkgaSTa5iJUuEcXe+qGUWikyDIblsALmYAn0vKTfaCvpXYXhhIaHFzJ6i5J/phMM4a5pcAHPGWeUm4DmmYBnQn3UsdxBjapcTUqR+F1QQ50XAGWwG6rTWLnHLDA7UAlrdPHwR+nsNcDZoU3TBex0zAJIuJAgnXRL1GZP8VzgQXW1ImRf5W2uu4HGCmxxbIfmDGu/LmnM4ToQBYzYkdFEvnvRabW/2V1QuQ/AcdTY4lz6gJcQ2TIiNXW11F1d4ni9NgBcZzaAXJ8QG7a3WfoGHCGgSSSYHmT8kM4wOe8uIzE2gNECBDW/0gWjaJSewqi+pcbpPtJ9bfdexeOYW2Isdz4eKz+KxNN05bO5so6FxEHysf9XiuPxTsovN8p0cNDefOLpYlJotsbxBhpQHDbcKp/iwfxD3CSxBBdL7iSTsSIFges2nxSL6s9G+AEW9r+a0ULRL8lM+o8Z4n/JMa/oJ9pgeqxWWGhx/3JLr+wHui4niheIPVvsDJ8kviqwIiensKY+5KqCxRhLctEuD4w9qHVC53Wb6HabdVvuH8Tac3Z58oAgunWNjN9PmvnWDbzDp19VreF4gw6b5QAPfzWPl/qzpSuCRa8Sqy0OO7o9DKwGJqZnAEtbkblAM/mJJGu5Wv4jix2dHxeB7NJWM4qIJ5dWgzfdVBEvSGcICTBrMiDYPcfHQDyTmH4m+kOzpult3SGkXJvqdPTqs/ggJGpPgf7K3Zgqz7tERaBYjxIMuhOUdhF6LPt+0p1TiOaIDbAXJN5Gth85sqitxZzYymOg0t9SrHERTpXLXOPNBk5QCQOU6mZubeBWbxbC6majpLs41/KQYj1H0RCKfIpya4L7hVU1arXOBMNjWATmBE9dDZad+OIE80QYyxYDU3IA8PHyWO4Zii3KMv8skc50zAaa2cNPBXhpVy8SxzJs3NYGPwtP4vvdZzg7NIyQvgsUK1SWMGSm8xIJl05i4ltpuFzijGtqvqEAZ23LdGvm7rE69esqxqnseWo2ZBIAylsxPMTofQqvpYp1Z5bFKmxtnAAAvmwaSdtZgDTRFuTtomlFaLXhmPz05ptAIs7mdY+HgdjCZGLBZJ5SAZFyYE6GRPss3geE1qVd4o87MsuAcCA25EkkARtffe6X4jioBawwABYn8WeJaT+GPok/HvQJ/S6ocXcTdr3M6iJ6b7fNEzuc0vY7kDhJOxABgjbUe6y1JpiC9nWc0wPGJRMNjqlMPbTqWNy0NF50AzCfpoFeArRoziiJJkj5ems+yXHFiTAA1ibn6NuqPB4svJNQkEWAmQHf5T9dkGs8uBE1CQbDmgR1ymAZ8FPrY1JF9hSC88wYQAYdYknpuj4XiLpP5mnSMwPiIBWU7MtE5gSTJuQ753KdwPFM3fku6g3PmIgensUvU1b5K9kXrgs+J4eq55h2YvEOIuSNQDEgRoBKH/BGkzm1JgNbzEmNTFvBP4bEOnlY8jQ2Bt7fQqz7So1stpua3f+XMedklLoHZm6vCmyC9xLj+FodI8JykAzG6nW4Y5gJy9QLA2gXBJMm5vA0V67Fs1PZyf6WAn5KFd2HLZexs6TLd+gi3mFWb7IozHZhpy5d5l5/FEa+SR4hhiSCIIPrYHxkrR4mjRyluXLuIBJB1mdVXUMcWmCwVYIOYHLygG0EaTf3VqXaBr6V2Hohsvta1rQHWn5rlbCcsg6joYmNLnXy90Wo8lozMDaYkATrqRJHQRYdATKVo4omzi42ytN7NJg28psr3yTrg9hsKX2LIga6T12ufnqjswBrGGQDMCDA0galWuBwhJEtBLjIDiYs4kOIBmbm3muY+mab3NljTeQzQA7QNPqpc2GKKR3B6mblioZiGS4k5oIFtvsU8eB1m2s3wzMttuVJtcjmp8obHMYF/dENarU5g11QfmyG/sjKQYoYw7KQiY+aLiqtOwygzMaWAVTh3Tbxj0T1FgaZiT1N1MlXJaVidQy+CYGwgOAEePr7lWuDxbKVIyd5iI36BV2NpjKXCQfAxqUTCcwAdeZ9PLom0mrFdOgdfjTCxgvLXyRH4TTj6qsrYyXtdTL2OygEyRJAHT1Wt4Lw2m45XNDhfXWx6i67jOD0g82JAMAE2AiUKcU6oWLMeMbU3qkTvmP2umsFxMNDgAXPJ7+nT1N5TuJwjO0PKOv8AbyS9LDNFSowWAuLCQcs6xK0tNcE04vkZrccPY5SO9ImTMxqg1OMDszSdTplrxOYNDXAjcZYE+MKPF8A1oZE/IbA3gCTfVWvD+F03sOZvcpGoL6lsWPgk6VUNbuyi4PxBzC9lg03ktBcDG0yAY33gXTNfHl7Bd7ucwHEuPdJG9rwlPhuk2rXYHNEOcAQJFnWte2q1mMwVOg8NptAB1m5u4CZ10KJLYRejPYahiaxNqkCxJznUeJ1jotPwfggLR2gjoC3mt+aQDHqtPh+GMAbMutaTIHkNFU/FjezbDdxebzr8kn9EnekMVMQylTfTp9mMzSIBE3EEmLSvmFY5iC92wEkeZ2Vk/i9VsNBEA9Beeqr6WGbUdBkAl+nhpqmhVWguDqMbPPJA0DT9ymMFgxWJFMw8NzjM4MzQe7bSxO+yVZgmh9QSeUeGxOtlZcMoNAzRJG1/91MnWy0rPUOG1KjstMuqOIIE5gWtB5j0bBuATuBfVWdfBCeZuUDUFrxH+kzP6I7dC8WcHWI1Euk69STPWUeu4k3c42B6XJj8MLGU2WolI3DGwY4t8gfnmEoowNQDv1JJERI3Hsn4yOABMeJlXlWiOxa7dwHhfqIuCqVsVpGZdSphwbUrueHaHM55aYsCJJE+Ws+CYocIz9HlsyWgEE6Xbr8lHFYVocREzIMnNPmTcqww7M7ASSHczc4MOGXQz1Q1oFIRfStDmR5ZQdeh090engRBIOnUFp8ri/ulOB8dq1arqNXLUaCQHObzWnUi3yWodw1kSMw8j+qT1oWVlG4MkZmubG+Wfm0lFbQpugNNMeOYt8e65sfNNU6AfAcXEa67jRMYfBsLgMo8xYoQmyroYIOJIjU3kwN7QyEnVwWGb/zabHg/hBfv8itZW4RSdZwc4E3Bc6PYFV/E/h3DgAtZlNtCdINrqqpWJSRnD2LMrmueCSYzU+Ua3uebrZKNw4eC6XkFxk5O8ddtBsratwqm093N/m5ojpKYpkweZw8oFullFmi2KGhScxwrsFMCIDHZ3NJ0JDQS31VRjcBnd/iNDQMrQ7VrQTA+p9Srx2DbDWtloJuQbkC8SbwlMXVDHloYwgWu2ToFcXoT0z//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362" name="Picture 2" descr="Brother Jose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703" y="1665242"/>
            <a:ext cx="2909596" cy="3896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738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E338D6F-D51F-45ED-9F30-CF55735C2B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237741" y="997565"/>
            <a:ext cx="4785019" cy="5078313"/>
          </a:xfrm>
          <a:prstGeom prst="rect">
            <a:avLst/>
          </a:prstGeom>
          <a:noFill/>
        </p:spPr>
        <p:txBody>
          <a:bodyPr wrap="square">
            <a:spAutoFit/>
          </a:bodyPr>
          <a:lstStyle/>
          <a:p>
            <a:pPr fontAlgn="base"/>
            <a:r>
              <a:rPr lang="en-US" dirty="0">
                <a:solidFill>
                  <a:schemeClr val="bg1"/>
                </a:solidFill>
              </a:rPr>
              <a:t>On 2 June 1834 the army crossed the Illinois River at Phillips Ferry. </a:t>
            </a:r>
          </a:p>
          <a:p>
            <a:pPr fontAlgn="base"/>
            <a:endParaRPr lang="en-US" dirty="0">
              <a:solidFill>
                <a:schemeClr val="bg1"/>
              </a:solidFill>
            </a:endParaRPr>
          </a:p>
          <a:p>
            <a:pPr fontAlgn="base"/>
            <a:r>
              <a:rPr lang="en-US" dirty="0">
                <a:solidFill>
                  <a:schemeClr val="bg1"/>
                </a:solidFill>
              </a:rPr>
              <a:t>The Prophet and a few others walked along the bluffs and found a huge mound with human bones scattered about and what appeared to be the remains of three ancient altars. </a:t>
            </a:r>
          </a:p>
          <a:p>
            <a:pPr fontAlgn="base"/>
            <a:endParaRPr lang="en-US" dirty="0">
              <a:solidFill>
                <a:schemeClr val="bg1"/>
              </a:solidFill>
            </a:endParaRPr>
          </a:p>
          <a:p>
            <a:pPr fontAlgn="base"/>
            <a:r>
              <a:rPr lang="en-US" dirty="0">
                <a:solidFill>
                  <a:schemeClr val="bg1"/>
                </a:solidFill>
              </a:rPr>
              <a:t>A hole was dug and a large human skeleton was discovered with a stone arrowhead between its ribs. </a:t>
            </a:r>
          </a:p>
          <a:p>
            <a:pPr fontAlgn="base"/>
            <a:endParaRPr lang="en-US" dirty="0">
              <a:solidFill>
                <a:schemeClr val="bg1"/>
              </a:solidFill>
            </a:endParaRPr>
          </a:p>
          <a:p>
            <a:pPr fontAlgn="base"/>
            <a:r>
              <a:rPr lang="en-US" dirty="0">
                <a:solidFill>
                  <a:schemeClr val="bg1"/>
                </a:solidFill>
              </a:rPr>
              <a:t>As the brethren left the hill, the Prophet inquired of the Lord and learned in an open vision that the remains were those of a man named </a:t>
            </a:r>
            <a:r>
              <a:rPr lang="en-US" dirty="0" err="1">
                <a:solidFill>
                  <a:schemeClr val="bg1"/>
                </a:solidFill>
              </a:rPr>
              <a:t>Zelph</a:t>
            </a:r>
            <a:r>
              <a:rPr lang="en-US" dirty="0">
                <a:solidFill>
                  <a:schemeClr val="bg1"/>
                </a:solidFill>
              </a:rPr>
              <a:t>, a former Lamanite warrior chieftain who was killed “during the last great struggle of the Lamanites and </a:t>
            </a:r>
            <a:r>
              <a:rPr lang="en-US" dirty="0" err="1">
                <a:solidFill>
                  <a:schemeClr val="bg1"/>
                </a:solidFill>
              </a:rPr>
              <a:t>Nephites</a:t>
            </a:r>
            <a:r>
              <a:rPr lang="en-US" dirty="0">
                <a:solidFill>
                  <a:schemeClr val="bg1"/>
                </a:solidFill>
              </a:rPr>
              <a:t>.”</a:t>
            </a:r>
          </a:p>
        </p:txBody>
      </p:sp>
      <p:sp>
        <p:nvSpPr>
          <p:cNvPr id="7" name="TextBox 6"/>
          <p:cNvSpPr txBox="1"/>
          <p:nvPr/>
        </p:nvSpPr>
        <p:spPr>
          <a:xfrm>
            <a:off x="40740" y="0"/>
            <a:ext cx="12110519"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Human Skeleton</a:t>
            </a:r>
          </a:p>
        </p:txBody>
      </p:sp>
      <p:sp>
        <p:nvSpPr>
          <p:cNvPr id="9" name="TextBox 8"/>
          <p:cNvSpPr txBox="1"/>
          <p:nvPr/>
        </p:nvSpPr>
        <p:spPr>
          <a:xfrm>
            <a:off x="9353" y="6483318"/>
            <a:ext cx="4032031" cy="338554"/>
          </a:xfrm>
          <a:prstGeom prst="rect">
            <a:avLst/>
          </a:prstGeom>
          <a:noFill/>
        </p:spPr>
        <p:txBody>
          <a:bodyPr wrap="square" rtlCol="0">
            <a:spAutoFit/>
          </a:bodyPr>
          <a:lstStyle/>
          <a:p>
            <a:r>
              <a:rPr lang="en-US" sz="1600" dirty="0">
                <a:solidFill>
                  <a:schemeClr val="bg1"/>
                </a:solidFill>
              </a:rPr>
              <a:t>History of the Church</a:t>
            </a:r>
          </a:p>
        </p:txBody>
      </p:sp>
      <p:sp>
        <p:nvSpPr>
          <p:cNvPr id="2" name="AutoShape 2" descr="data:image/jpeg;base64,/9j/4AAQSkZJRgABAQAAAQABAAD/2wCEAAkGBxQTEhUUEhQUFBUXGBcYGBUYGBcUHBcVFxQXGBgXGBwYHCggGBonHB0VITEhJiksLi4uFx8zODMsNygtLisBCgoKDg0OGxAQGiwkHyQsLCwsLCw0LCwsLCwsLCwsLCwsLCwsLCwsLCwsLCwsLCwsLCwsLCwsLCwsLCwsLCwsLP/AABEIALwBDAMBIgACEQEDEQH/xAAbAAACAwEBAQAAAAAAAAAAAAADBAIFBgEAB//EAEEQAAEDAgQDBgQEBAQEBwAAAAEAAhEDIQQSMUEFIlETMmFxgZEGobHBQlLR8BQjYuEzcpLxFUOisiQ0U4KDwsP/xAAYAQADAQEAAAAAAAAAAAAAAAAAAQIDBP/EACIRAAICAgIDAQEBAQAAAAAAAAABAhESITFBAxNRIjJhQv/aAAwDAQACEQMRAD8AtMHhvBW1CioYairfDYZdrdHGkCp0yAuV6WYQbp57ELslClsvEo61GDF0p2HgtHUwoKC7BiFvHyIycCkOC3CZpUOqsqeFCOKQ6JudgolazDphuH8E42l6KbiGgkwABJJ6DcrKU6LULEaVOSbEe36pptGFW8K4tTqValNpvOZv9TcrdPnZXJYsfbezR+PF0xIUIMr1elN08GIb2JZBiVdSjCE8K0fTStSitIy+kNFe6l0AURSk3TvZqLad1qmSBp0FYMpwLqVFl11wMrDyzo0irIu06pJ7E+9qC5qXjY2hVrV01Qy5N+iNkM6JTGvaLxJ6+WyPLOkEI2yGI4lmtEKj4higQbomJfOiqq1Imbrj9lnX60hV2IBOiM2lohMoQU9R+SeVixog2nARqd0w2lKmMPCpIlgezlSdSERAlNtYAhVWJW0NJCTqIjRVeIwt7K3qlKVH3VKYnA+k0KDZkJ1jEvRbomWldLOdHS1cyIoXoWdlUBLFF1NMZVAhUmJoX7JSayESFEq7Jo9CFiaDXNIcAWnvTcQL6FGCjWAIuYF52/CRf3US4KXJnMXgKbHsqUQyRDmgANtpPKBYzEeK0YVViMDIGV0ckCf88q1LlC0U9nlBwRVxzU0IAQhuYmezUXMVE0K9hJUuxTAapFqpyFQsGLzn7JkNQa1GSFjOTotIFnlQcwJrsUGpTSTaG0hOu4gQFWOoX0V66jKiKCx8icmawkooz7sLfS6OOHiASFcimF6qy0JQh9CXk+GRxmHaDohin4D99Fd1cDuhUsKcypRG5iVFnQQmRTViMFbSFB2GhXlqjPuyufStKFlVyyhIhQdggjAeZRYikIVZVbdaOrg3GTFgkq3C3k91RKLLjJG4aihQKmxdTOdBGogUAFMKCjhUSpkKOVUhEHIZai5V3KnYqByq/FPNSQ0w0C7vHorGtRBaQf0QqzA2lAECFMikZ0sqtJjS/huIFo2zJvBcQqFwaWkz9Ou0D3Vw2iC1sjZLCjlrMg2IcPks1ZQ81qllXSV6VZJwiAhyFMoLajSSAQSEWBNdheheLkm/oHsq5lXsy9nU5phR4sQHt6o/akJaqN0pNDSIuf0Qc665ygVk5GiiFpulTe1AbZerOJWinSIcdnDSnxXW0ANAoNcQUwCCqVMlpo4AlKpunhUb1SD3SdIQ0CJhikbIAcdiolyaBhnOjdSZjhGiTqyUv2JSk2CSNQF4LoavELUkmxyICgBGYgZNeXl0KRkYXl0lcJTsDlQw0+Xz2SD3lwLRJGkxP0/RFxdW371/2+oUaNdlPKxx53yYudt+nqpGDbjC0AGm8gDVkP8AlId8kjieO0GvYS/LlmQWuaRIi4InVXtVo1dEddPmszx/G03AtgOAvzAO+ZHL5a/RS7RSp8lzh+KUancq03eAcJ9tUw6sBuvmzqdB2tMD/I+Pk9N4VxpkGlWe2DMPZnbbxG3op9j+FvxR6ZtcTSc9rjoIsP3+/DdUnAsT2r7NDHCCSCXTIOsi5tH+yawnxBmaW1A0mIzU3W/0vgj3KUwuIZhw6pzvsBlDHC1xOkb9dleUaIxfBo6j41skq2NINmkgG58P3+wl+AvoPaMlUVCbkFxLpOsh1/YAKt4zSnGNIzDuSAYnzHRTV7CqdGlY8ESuoTDoGX+gVXxqr2bhmBcHDXobbJYiLcuQqhlCwxOQFx9fDx8ULEYqNBO/S26TTGgjmLmVdpVQ4SNFI2UUVZ5rV1zV4r2ZAgFQQhSRujvQciNlC8mbohfKK+kh5ISVhSIlBqVFOo1IVXlaqRGIbto3UBivFJ1CSl3NKT8jGvGj6CCpITCpyukxJAKbULOvByTGHC7KGxykpGcchufAnopuKXxD/lc/b9+CABMbmcAdrn9+ai/C5azqrjaBA8h1PhP30C8cU2jTL3m5uB4bLPYjFVcQ6ADHSY8s3Qf06/dOVFJWF4xxp1TlZIbMAi5cejep8f2QDhZYM1TWCQwXjxdsT4q0wmAZQaajyC5rSXO2a0CSG9BCLxKCBuMpI1PrH3WE5NmkaMozCAZSQzKSIkVJ16tsfVXR4TSP4QPLlj2SGEqDKJI3tmeN94BHsrbib+xY5+rQJB1g7AqoTvTFJNcCdTgbIs53rzj/AKkH/hFUd17T/qYfkSED4V4mXuex5mZc2dRe4+YWkIVuK+CUmZ2rh6342Z46htX20KI3i72ATI3uXSPLtAQE9xLiraTmtN5N/wClvVOEA+IUOPweX0osBjzTtTqVAJ0cG1Wy4ye6bCSm8Vj214zlsgHumLTqRUgj3TVfh9IyXMb4nS3mgnhVMt5S4Ai15HneZSVrgbafIzQ4i3MQ9lUNBhpDc4jxySR7IXxFTFbs+zh8B2hFpgARqN9tko7gxHceB6FvzaUKphq43zeoPycPuqUpIHGL4NBhtAxty0AHw8CkONkscwWIcCLzYiP1VSA9jp7OHfmbmYfU0yQfVGPFS4jPJLdM2V0e2UpRmk9icH0aCg0hokyY/YUiqGnxV40exw6ODqZ8hYp6jxKdWHzaWvHyM/JRY8Wh4hcyqNPEsOhHkbH2N1MoEcIUCFN7kLtE7CiD6cpaphgme2C8bqlsT0V5wqE/BidVZliWqC6boSs0S6uNU5XQZHgF4hdClCko41SXgFKEAQIVPxfHikLgknRuk/2AV3CV4nBpOBuDFvUJPgaMnhsJVxLs9Qw3Y7eTB/8AZabD4VrGENAACDg64zZI0YHT5kiPp7rlfHzNOk3O6YJ0a0ReT11ss1/pbIce/wDLvGxAaR4OcAfkSlWXoM17p3gWJi2pPgneMwaTm2mWH/rEfQ+yQpu/ltFvxASJOk26DW/is5Ia4E+HNd2YjtovGUS3U6J/4mH/AIWp5NF/8wCp6DmgX7PfvGpOvVtlb8fqfyKo6Nad93eHkl2hmW+G6JFcGLCb3GoPU9Vs5We4Af5jbC7mxrcZHEgyfHwWifT5Q5o1i3T+y2lL9NEJaMXxusDXqB0zMCAToLaaLScKdNGmTrlE+lvssvxOp/Ne46OgrRcKqRRZA0tf1Kb4QLlgviPEkUw1pjOYPlv9lD4XrnK5hnkNp6Gbe4Pug/FMZGaHmOvkhfC8Bz4iIbHu77I/4Dsv8biezY5x2E/2VDwzjZcKme5bf0J+yc+JX/8Ahn+n1We4Jh5qPa6CHMd8nNIPuFCX5bKvZo+D8R7Zj3OAGV7mjblEd7xUsDjqdYuaIOXreR191X8PbkoVxIuC8AfhzCCPOQUh8LiKzYtLXSJnaeiFwD5NJVwFMjugeUt+iS/gGG7XEXjbUbTqmuN1i2g9w1At6kD7qn+GaxJqN1s12+uh19PZGKqwyZOo6qx4aHktJAm5FzF5F/daejSLRBdmPWAPkFm8cf5g01ZeG/mHjPyWtePBSkEmBcEvUEJotKg9hVUKxMtRKTuqmaZXhSQlQN2cLlB7/AInZrhw4VUItMymChAojVqZhgVKUNqkEgO5l2VBdBQM6XJfHnkPp9QjlLY5vIfT6hJjRX4Intj/AJG/vVU3F8e/tiGvLGtIAawDmOaCXki15Ea2V9hKR7QugwQBJ8hpeVnMd/ivn8//AOhWfZZoMaC5pgAlzGGJDdHyTPRK1gQGh1iHuEA2J7K3jp+7pHifGyzlZTM9nGZ0AFvLLmy4Zo891TY74jxAJmgZFQwS0i5blLcpuTfSdxrCzLSCjGVJLRUeBmgBrSBOpE7nVWNfijXUX9pHO1oAMtzPEmDYgCx/use/jlVxaWYdwcHd6HOvNzeQ3bQaJYcYeAG1KJyiG3B7oJ3MATNvBJxY9dm64OWOc0tcGZLuBiJLWRBtMAnYLS4M8rfRfI6XGxSZky8gJHiM7TFyBPd1g6lNH4laHEQ6mTMgWF3Tq25Pok8gUUazEcH7aDlPcZ3S0beMSVY4HCNDYLS2HxE6DKDHSVlMP8UBjjlqOPMA1oBdy3NxtuNE2PikAu5iBnHMaboLw1oIiJ2iLIzbVDwLP4k4ZNNoaSObUyQBH9LSQl+DYKHd4ZnE2gmNfLqVFvxeCbOpxbvBzLyNMwFkBvxM1r2Q6kQ0PB59yQRJBibFGbqgw2WXxBgHmg8AgzEAWMzZJYLBFr2kDRpZE3kw7dPHjTKwDSy2Zs3DgYM+1lE16LXAluU9owAj8sDp4qlP8k47AYym9ofyuu14i5Fxm6wLA/2VX8PtiqwkCA1177gQrziOLoufIdrlBIABEEh0kiRYhEoNpNdm7YABwgOLOgvNje6LChHjGIBoPEyZHpz2+Sr/AIceAah6s+hV5hcIKzKwGW7gJImwa0kWMjcWKG3gxpNcYbEHQumdon6eKMtUKtldxJ+VwnbLuNiNon2K2PajMW7zA/0z9FnOKUGkkgEATu890m55o9wrl7x/EBu5ebeAof7e6cXYpIsA1cexew1YPmPwuLZ6wAZ+aM5amYEMUDSR1Ep0KwPZBDcxMEocq0kJtnsNVDhITLVQ4fiQblMHK5xb5X1IKvA5SpWVKLQULsoWZdzJkk1JQlezJDJpfH/4Z8x9Qi9oEDHvBZ6t+qllIlhu6PJUj+FvdUeYgFxufM9NU/RxoFRtM/8Apl89I/sCj8PxrazczJiSINjIKyTaKFcfh+SLE9k9uaNbM+4Wexzw53aCwzF40m7W+v2T7+LOe+o20NdDYNwC4Nk9NJSj6ILRsORsWHeDSb66JFGco0v5jWunNIBMOuZHjH2QsVhgcjdntJMWHfdt1Ajzi3haBgdWFoOdt8jjEZfxEx+/NJ405ZF8woNGsggtn3ubqeyxB9ZjaRdNQtL2sjNcDI/TUEd0wRBgenOIYTK924LzBOVwgHdrjGtohDdTHYPtpVp2mdWVN4HT5qdY5atQh0Bzt7j5uAmCfsqkqehRtrYbH0aUDMGS4CDEHMREAtNuu6DTw1MZmupguFNji4OLCZLLdBd2qW4m/naPOP8AUfEnonKj+dzRdxpsH/TTOvmEmvzZSf6oDhsA02fTO5kuI5Y3LTE/OfNCrU6ZEtZDZ03LjJBNxJ1tNk//ABoDexHM0wzOdS4kCfKLDwSuJuw9O1bBi1w+Qkrqym9jXBnhrpGaIGt4+Z6qeMx5NoMyXdRlbJIsbaH+yHQpuFF0SHwY8h+wl8LVILNbUgZ65mZvW91dvEzpOQLEYmrMscQSbkFw9eY/NG/i8QCA0AwAYAac3KJJ5pTDa1J4PaB4c0TAytDrTqAhV6R7UTdoqU2n0jb0KzVs00gf/GKrZGQuJl3Kyo6AbbE9N1PDcfJcWZXBxDtyJhpJtA6KAeC5guOUHMLGILj5qVLHVCZJdHMMpkjukg3ubfROrV0S3ug9L4gY6M4cTy+JmxGUTJn76K6HxPSGLa85g0OJ2J5jGUhpN9PZUNDEAG+XODJcWWaSIIOXfXTuzHVW/GuGUzXYwMBc4sEWAOdz+UwIA5ReJhVAmRffD3GmuhjC69Qlx7N5EENa1sgWJINzHdWpWZ+FuHU6TTzFpadnuY0w5wMtmIkFX1TH0m61Ge4P0WidIykthiVFZx/xDmqEFsMEw4SZvGnldePxO0E8jiPQfvZL2IfrkaErmVZ8/FQOlL3d+gVViPjWoHcrGx5F3zzj6J+xdB632IitDQM+nkfqnG8arD/nH1y/ouOxTA0GHuMxAeRsTKeGKkFlwCxuW995dOp1iR1WVNK7OjJN1RLCfFThao1rvFpyn2Nvor3B8Zo1O68A/lNj/f0WYxhDADd0mO+4fdTe9tOHAXBG5O+0qlOUeWZuMZcI2L6wDS6QAOpA+ZStfGiLECYv56X6LF/FeKbUo0mSC7OXFtyBaGl36IeAxDW0y2o5xiZI0BdcAA2i2icvJ8CPgfZrzjLa9b+FygU8VmGUTYiftsVUcFxzXuLbugEt0ERmk302smcFiZeWxqZETYdBcW1U5BgGquP8Sdf8A++R3W6e+GWwx2pkg3M6hJ1R/OJtHZERI17J2wKd+H3ch9PojsllUGgA9e0d/wB7l1zv5YI3fT3A0Y3rf7KLph+tnVT6DO6fKLqbG5WgGRFSI5dQwfvpdLorso6NWHvJ/DnPccdGT3iYBnb9V7iIDqVW05WWdMOswat2n1Q8TiAO0npA757xaLCQDvb5rtWs0U3MY1rs0AmS0Q1gbGaDsIH1U/Cil/5DiJntaXU/gq+u6JiZNVwkkAjNFyCQJ0uPNSxbmuY5oDGEOBnM9+aA7q3XptfWyO/KKodmaAXRO+uUhw2keeqqTsEqK3icuA70gm2V27nN9DOUI+NaHOLWzmhrXGBaA1uQHz19lINbZwADi2wzU2EZjqJ06gzohsoh78xdSptyCz3CSYaREC89U+gXIKnIe1rpBD2f94spYcctYGSJMDxDgDAO8FFw/M9rSCXh7cxGW47SSTfY2tsh0i0tqd43m+W+Z+0H6pf8jf8ARaYRmamWE+T9Np9tFW4AEvABmKbYPUDDg7+/qncSYw8AmT0v6eyWY1rC9zSe7EkbNpBtr+Cb4JX9AKlzvebE7EGPRGwuIIru3Bq9Z/MPug0HBzxzgjMNNRMjQmfbqpZWipZxJNUk8pECTod0lxRT5PXeJa02ZFrgE0vdcwrDTZB/xLk/0Q1x/wBUSD0lTwtTLOUntC3KYzHIMupA3t6I1OiwUzkcX1L/AIXtFxG4uZKFxQnzZXNp5S4EEwRsT75Ra/1WnxmNaKtKrzAgctiQWt7Ql+muYCPDzWbrn+YTr1BA1gGLkW2jwV3iK7nFpcBLTEdBlqn7p2Joao4sa3ObMZ/+aqvOrTs72d+inw+pZ0XjNbT8Tz9042tIG3hM7lTQWV4I6OP/ALX/AKKQI/I71aR9QrIVIQ8ZiS0DLluTrJ0HgQikCbboqsa85OVrhMagQBPn9lQYzB1S6WzEDeFp+LViaQdaYGg3joqBmJcQC6xjy+qqLraBq9DvD8UWw1zJn7DxXquLa6o59RxBa5gAFiGkDLEC41B9U674ecBmJ5RebaRc6KlrYsOqGQCO0a2P6cpmP3uqjvgmTVo0eIqZ47FwdIsKkXMxEhup281X4rGvcS0Ns1ocT1yiTN4mcyjhYpAk8pIDp6gQ4a6XCsMPwcveGNa5rMr+ciJJAIk9JNh4O8Flw2jZqkpdFTgMAcRLnONNxuywiP30I36Ky4rhG4XDHMc7uXmIBaOXLDWm5nqb31iyj8QcE7NgNJ72lrdA4wSG38rqGMw1I4em6pVIqPAdL3OqAkWIgSQJGoESrtNEuUm7so+FYsEujldvaLHfvC36+KvvhmiTVkukCR1AGa5u4iI8F3CtwzHA1LvcxpEteQGm88jNz1+SsH0hlJpNBDgYc0mRs4DcFTKVBFXo5jPik9mSymcrbEltnbEGO79FV4j4iFSm1uWBcnK51Ofy3YQdB13ROK4djKD6jYGUbH8R5RNgZkhU/D+GVXUuUMI1Mk5oi2ggevyVeNR/pkzb/lIs8Hji57W53OpgOkucczTlIDCdXtIO/lpZMMLXy3tXHmaSMxP4YnWZjXqs5wsOFYNMtBMVAZsDY3GxBsQtUeBhzXGm5wMl0mHC0y2YBjzRNxTErozmAwzf4jI+q8iXiO8CZGWQYgd72Ku3htF7mkBwlxkRcE2EROhHzWbqv7Ko404IsCQLF8cwBNzA1P6KOBxtSvVDC8sa57ZcDB1gfM/NU4LGwU25cF5jK7S5rm5IBiwbEkT+qI8ANdBbHMAIFzOviP8AZPf8GIgBzyQ6S7M43gi8z126BK4r4fdnFRr6jzmBOZwa2xsA0N00WKafZbKuvRZqCHNgG7WRGa4mZmfpsp1uKA0uzeL5mjMQ1pLRfNAkEQ6J6NCYpfD7u6NhF3NbpJkBt5lV+K4cWudnbEAyeZ4vEQesa6eAVJpi2juAxLS9rQ6JfJknUuk7RCX5XMIBJiDl5bGYtZFpcNpi4DLQZFKtYgT3ip4bANGljAv2bxmAvebFNtDX+hX0poBpnlJnxBCDUoAZu9FzqfzhW1NrXNIIvYGN5FjHUWS9XhPLksSZBtOYFwMesJWCWxLDNadzJPgbT19F3DYQA5WyXncS7LO5AHe+nno3R4PRw5zVA11SHOyNdGVmkgaSTa5iJUuEcXe+qGUWikyDIblsALmYAn0vKTfaCvpXYXhhIaHFzJ6i5J/phMM4a5pcAHPGWeUm4DmmYBnQn3UsdxBjapcTUqR+F1QQ50XAGWwG6rTWLnHLDA7UAlrdPHwR+nsNcDZoU3TBex0zAJIuJAgnXRL1GZP8VzgQXW1ImRf5W2uu4HGCmxxbIfmDGu/LmnM4ToQBYzYkdFEvnvRabW/2V1QuQ/AcdTY4lz6gJcQ2TIiNXW11F1d4ni9NgBcZzaAXJ8QG7a3WfoGHCGgSSSYHmT8kM4wOe8uIzE2gNECBDW/0gWjaJSewqi+pcbpPtJ9bfdexeOYW2Isdz4eKz+KxNN05bO5so6FxEHysf9XiuPxTsovN8p0cNDefOLpYlJotsbxBhpQHDbcKp/iwfxD3CSxBBdL7iSTsSIFges2nxSL6s9G+AEW9r+a0ULRL8lM+o8Z4n/JMa/oJ9pgeqxWWGhx/3JLr+wHui4niheIPVvsDJ8kviqwIiensKY+5KqCxRhLctEuD4w9qHVC53Wb6HabdVvuH8Tac3Z58oAgunWNjN9PmvnWDbzDp19VreF4gw6b5QAPfzWPl/qzpSuCRa8Sqy0OO7o9DKwGJqZnAEtbkblAM/mJJGu5Wv4jix2dHxeB7NJWM4qIJ5dWgzfdVBEvSGcICTBrMiDYPcfHQDyTmH4m+kOzpult3SGkXJvqdPTqs/ggJGpPgf7K3Zgqz7tERaBYjxIMuhOUdhF6LPt+0p1TiOaIDbAXJN5Gth85sqitxZzYymOg0t9SrHERTpXLXOPNBk5QCQOU6mZubeBWbxbC6majpLs41/KQYj1H0RCKfIpya4L7hVU1arXOBMNjWATmBE9dDZad+OIE80QYyxYDU3IA8PHyWO4Zii3KMv8skc50zAaa2cNPBXhpVy8SxzJs3NYGPwtP4vvdZzg7NIyQvgsUK1SWMGSm8xIJl05i4ltpuFzijGtqvqEAZ23LdGvm7rE69esqxqnseWo2ZBIAylsxPMTofQqvpYp1Z5bFKmxtnAAAvmwaSdtZgDTRFuTtomlFaLXhmPz05ptAIs7mdY+HgdjCZGLBZJ5SAZFyYE6GRPss3geE1qVd4o87MsuAcCA25EkkARtffe6X4jioBawwABYn8WeJaT+GPok/HvQJ/S6ocXcTdr3M6iJ6b7fNEzuc0vY7kDhJOxABgjbUe6y1JpiC9nWc0wPGJRMNjqlMPbTqWNy0NF50AzCfpoFeArRoziiJJkj5ems+yXHFiTAA1ibn6NuqPB4svJNQkEWAmQHf5T9dkGs8uBE1CQbDmgR1ymAZ8FPrY1JF9hSC88wYQAYdYknpuj4XiLpP5mnSMwPiIBWU7MtE5gSTJuQ753KdwPFM3fku6g3PmIgensUvU1b5K9kXrgs+J4eq55h2YvEOIuSNQDEgRoBKH/BGkzm1JgNbzEmNTFvBP4bEOnlY8jQ2Bt7fQqz7So1stpua3f+XMedklLoHZm6vCmyC9xLj+FodI8JykAzG6nW4Y5gJy9QLA2gXBJMm5vA0V67Fs1PZyf6WAn5KFd2HLZexs6TLd+gi3mFWb7IozHZhpy5d5l5/FEa+SR4hhiSCIIPrYHxkrR4mjRyluXLuIBJB1mdVXUMcWmCwVYIOYHLygG0EaTf3VqXaBr6V2Hohsvta1rQHWn5rlbCcsg6joYmNLnXy90Wo8lozMDaYkATrqRJHQRYdATKVo4omzi42ytN7NJg28psr3yTrg9hsKX2LIga6T12ufnqjswBrGGQDMCDA0galWuBwhJEtBLjIDiYs4kOIBmbm3muY+mab3NljTeQzQA7QNPqpc2GKKR3B6mblioZiGS4k5oIFtvsU8eB1m2s3wzMttuVJtcjmp8obHMYF/dENarU5g11QfmyG/sjKQYoYw7KQiY+aLiqtOwygzMaWAVTh3Tbxj0T1FgaZiT1N1MlXJaVidQy+CYGwgOAEePr7lWuDxbKVIyd5iI36BV2NpjKXCQfAxqUTCcwAdeZ9PLom0mrFdOgdfjTCxgvLXyRH4TTj6qsrYyXtdTL2OygEyRJAHT1Wt4Lw2m45XNDhfXWx6i67jOD0g82JAMAE2AiUKcU6oWLMeMbU3qkTvmP2umsFxMNDgAXPJ7+nT1N5TuJwjO0PKOv8AbyS9LDNFSowWAuLCQcs6xK0tNcE04vkZrccPY5SO9ImTMxqg1OMDszSdTplrxOYNDXAjcZYE+MKPF8A1oZE/IbA3gCTfVWvD+F03sOZvcpGoL6lsWPgk6VUNbuyi4PxBzC9lg03ktBcDG0yAY33gXTNfHl7Bd7ucwHEuPdJG9rwlPhuk2rXYHNEOcAQJFnWte2q1mMwVOg8NptAB1m5u4CZ10KJLYRejPYahiaxNqkCxJznUeJ1jotPwfggLR2gjoC3mt+aQDHqtPh+GMAbMutaTIHkNFU/FjezbDdxebzr8kn9EnekMVMQylTfTp9mMzSIBE3EEmLSvmFY5iC92wEkeZ2Vk/i9VsNBEA9Beeqr6WGbUdBkAl+nhpqmhVWguDqMbPPJA0DT9ymMFgxWJFMw8NzjM4MzQe7bSxO+yVZgmh9QSeUeGxOtlZcMoNAzRJG1/91MnWy0rPUOG1KjstMuqOIIE5gWtB5j0bBuATuBfVWdfBCeZuUDUFrxH+kzP6I7dC8WcHWI1Euk69STPWUeu4k3c42B6XJj8MLGU2WolI3DGwY4t8gfnmEoowNQDv1JJERI3Hsn4yOABMeJlXlWiOxa7dwHhfqIuCqVsVpGZdSphwbUrueHaHM55aYsCJJE+Ws+CYocIz9HlsyWgEE6Xbr8lHFYVocREzIMnNPmTcqww7M7ASSHczc4MOGXQz1Q1oFIRfStDmR5ZQdeh090engRBIOnUFp8ri/ulOB8dq1arqNXLUaCQHObzWnUi3yWodw1kSMw8j+qT1oWVlG4MkZmubG+Wfm0lFbQpugNNMeOYt8e65sfNNU6AfAcXEa67jRMYfBsLgMo8xYoQmyroYIOJIjU3kwN7QyEnVwWGb/zabHg/hBfv8itZW4RSdZwc4E3Bc6PYFV/E/h3DgAtZlNtCdINrqqpWJSRnD2LMrmueCSYzU+Ua3uebrZKNw4eC6XkFxk5O8ddtBsratwqm093N/m5ojpKYpkweZw8oFullFmi2KGhScxwrsFMCIDHZ3NJ0JDQS31VRjcBnd/iNDQMrQ7VrQTA+p9Srx2DbDWtloJuQbkC8SbwlMXVDHloYwgWu2ToFcXoT0z//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C54950B8-4EC5-49C9-AB1D-5DA9AE8760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1776" y="1067793"/>
            <a:ext cx="6267231" cy="2914141"/>
          </a:xfrm>
          <a:prstGeom prst="rect">
            <a:avLst/>
          </a:prstGeom>
        </p:spPr>
      </p:pic>
      <p:pic>
        <p:nvPicPr>
          <p:cNvPr id="13" name="Picture 12">
            <a:extLst>
              <a:ext uri="{FF2B5EF4-FFF2-40B4-BE49-F238E27FC236}">
                <a16:creationId xmlns:a16="http://schemas.microsoft.com/office/drawing/2014/main" id="{E9640272-EA94-4BD7-B6F2-9F70313533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1392" y="4126397"/>
            <a:ext cx="3695700" cy="2457450"/>
          </a:xfrm>
          <a:prstGeom prst="rect">
            <a:avLst/>
          </a:prstGeom>
        </p:spPr>
      </p:pic>
      <p:pic>
        <p:nvPicPr>
          <p:cNvPr id="17" name="Picture 16">
            <a:extLst>
              <a:ext uri="{FF2B5EF4-FFF2-40B4-BE49-F238E27FC236}">
                <a16:creationId xmlns:a16="http://schemas.microsoft.com/office/drawing/2014/main" id="{1CFF72D0-ADBC-4BCE-A677-76A9B27A9A5F}"/>
              </a:ext>
            </a:extLst>
          </p:cNvPr>
          <p:cNvPicPr>
            <a:picLocks noChangeAspect="1"/>
          </p:cNvPicPr>
          <p:nvPr/>
        </p:nvPicPr>
        <p:blipFill rotWithShape="1">
          <a:blip r:embed="rId5">
            <a:extLst>
              <a:ext uri="{28A0092B-C50C-407E-A947-70E740481C1C}">
                <a14:useLocalDpi xmlns:a14="http://schemas.microsoft.com/office/drawing/2010/main" val="0"/>
              </a:ext>
            </a:extLst>
          </a:blip>
          <a:srcRect t="4259" r="27526"/>
          <a:stretch/>
        </p:blipFill>
        <p:spPr>
          <a:xfrm>
            <a:off x="9486582" y="4008474"/>
            <a:ext cx="1868990" cy="2644121"/>
          </a:xfrm>
          <a:prstGeom prst="rect">
            <a:avLst/>
          </a:prstGeom>
        </p:spPr>
      </p:pic>
    </p:spTree>
    <p:extLst>
      <p:ext uri="{BB962C8B-B14F-4D97-AF65-F5344CB8AC3E}">
        <p14:creationId xmlns:p14="http://schemas.microsoft.com/office/powerpoint/2010/main" val="209873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49844E8-5A31-4615-BB9A-165092911F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40740" y="1440428"/>
            <a:ext cx="5905481" cy="4524315"/>
          </a:xfrm>
          <a:prstGeom prst="rect">
            <a:avLst/>
          </a:prstGeom>
          <a:noFill/>
        </p:spPr>
        <p:txBody>
          <a:bodyPr wrap="square">
            <a:spAutoFit/>
          </a:bodyPr>
          <a:lstStyle/>
          <a:p>
            <a:pPr fontAlgn="base"/>
            <a:r>
              <a:rPr lang="en-US" sz="2400" dirty="0">
                <a:solidFill>
                  <a:schemeClr val="bg1"/>
                </a:solidFill>
              </a:rPr>
              <a:t>The day before the revelation was given two men contracted cholera. Three days later several more were struck with the dreaded disease, which was carried in contaminated water. </a:t>
            </a:r>
          </a:p>
          <a:p>
            <a:pPr fontAlgn="base"/>
            <a:endParaRPr lang="en-US" sz="2400" dirty="0">
              <a:solidFill>
                <a:schemeClr val="bg1"/>
              </a:solidFill>
            </a:endParaRPr>
          </a:p>
          <a:p>
            <a:pPr fontAlgn="base"/>
            <a:r>
              <a:rPr lang="en-US" sz="2400" dirty="0">
                <a:solidFill>
                  <a:schemeClr val="bg1"/>
                </a:solidFill>
              </a:rPr>
              <a:t>The epidemic spread, causing severe diarrhea, vomiting, and cramps. Before it ended, about sixty-eight people, including Joseph Smith, were stricken by the disease, and fourteen members of the camp died, one of whom was a woman named Betsy Parrish</a:t>
            </a:r>
          </a:p>
        </p:txBody>
      </p:sp>
      <p:sp>
        <p:nvSpPr>
          <p:cNvPr id="7" name="TextBox 6"/>
          <p:cNvSpPr txBox="1"/>
          <p:nvPr/>
        </p:nvSpPr>
        <p:spPr>
          <a:xfrm>
            <a:off x="40740" y="0"/>
            <a:ext cx="12110519"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Cholera Attacks</a:t>
            </a:r>
          </a:p>
        </p:txBody>
      </p:sp>
      <p:sp>
        <p:nvSpPr>
          <p:cNvPr id="9" name="TextBox 8"/>
          <p:cNvSpPr txBox="1"/>
          <p:nvPr/>
        </p:nvSpPr>
        <p:spPr>
          <a:xfrm>
            <a:off x="9353" y="6483318"/>
            <a:ext cx="4032031" cy="338554"/>
          </a:xfrm>
          <a:prstGeom prst="rect">
            <a:avLst/>
          </a:prstGeom>
          <a:noFill/>
        </p:spPr>
        <p:txBody>
          <a:bodyPr wrap="square" rtlCol="0">
            <a:spAutoFit/>
          </a:bodyPr>
          <a:lstStyle/>
          <a:p>
            <a:r>
              <a:rPr lang="en-US" sz="1600" dirty="0">
                <a:solidFill>
                  <a:schemeClr val="bg1"/>
                </a:solidFill>
              </a:rPr>
              <a:t>D&amp;C 105:19</a:t>
            </a:r>
          </a:p>
        </p:txBody>
      </p:sp>
      <p:sp>
        <p:nvSpPr>
          <p:cNvPr id="2" name="AutoShape 2" descr="data:image/jpeg;base64,/9j/4AAQSkZJRgABAQAAAQABAAD/2wCEAAkGBxQTEhUUEhQUFBUXGBcYGBUYGBcUHBcVFxQXGBgXGBwYHCggGBonHB0VITEhJiksLi4uFx8zODMsNygtLisBCgoKDg0OGxAQGiwkHyQsLCwsLCw0LCwsLCwsLCwsLCwsLCwsLCwsLCwsLCwsLCwsLCwsLCwsLCwsLCwsLCwsLP/AABEIALwBDAMBIgACEQEDEQH/xAAbAAACAwEBAQAAAAAAAAAAAAADBAIFBgEAB//EAEEQAAEDAgQDBgQEBAQEBwAAAAEAAhEDIQQSMUEFIlETMmFxgZEGobHBQlLR8BQjYuEzcpLxFUOisiQ0U4KDwsP/xAAYAQADAQEAAAAAAAAAAAAAAAAAAQIDBP/EACIRAAICAgIDAQEBAQAAAAAAAAABAhESITFBAxNRIjJhQv/aAAwDAQACEQMRAD8AtMHhvBW1CioYairfDYZdrdHGkCp0yAuV6WYQbp57ELslClsvEo61GDF0p2HgtHUwoKC7BiFvHyIycCkOC3CZpUOqsqeFCOKQ6JudgolazDphuH8E42l6KbiGgkwABJJ6DcrKU6LULEaVOSbEe36pptGFW8K4tTqValNpvOZv9TcrdPnZXJYsfbezR+PF0xIUIMr1elN08GIb2JZBiVdSjCE8K0fTStSitIy+kNFe6l0AURSk3TvZqLad1qmSBp0FYMpwLqVFl11wMrDyzo0irIu06pJ7E+9qC5qXjY2hVrV01Qy5N+iNkM6JTGvaLxJ6+WyPLOkEI2yGI4lmtEKj4higQbomJfOiqq1Imbrj9lnX60hV2IBOiM2lohMoQU9R+SeVixog2nARqd0w2lKmMPCpIlgezlSdSERAlNtYAhVWJW0NJCTqIjRVeIwt7K3qlKVH3VKYnA+k0KDZkJ1jEvRbomWldLOdHS1cyIoXoWdlUBLFF1NMZVAhUmJoX7JSayESFEq7Jo9CFiaDXNIcAWnvTcQL6FGCjWAIuYF52/CRf3US4KXJnMXgKbHsqUQyRDmgANtpPKBYzEeK0YVViMDIGV0ckCf88q1LlC0U9nlBwRVxzU0IAQhuYmezUXMVE0K9hJUuxTAapFqpyFQsGLzn7JkNQa1GSFjOTotIFnlQcwJrsUGpTSTaG0hOu4gQFWOoX0V66jKiKCx8icmawkooz7sLfS6OOHiASFcimF6qy0JQh9CXk+GRxmHaDohin4D99Fd1cDuhUsKcypRG5iVFnQQmRTViMFbSFB2GhXlqjPuyufStKFlVyyhIhQdggjAeZRYikIVZVbdaOrg3GTFgkq3C3k91RKLLjJG4aihQKmxdTOdBGogUAFMKCjhUSpkKOVUhEHIZai5V3KnYqByq/FPNSQ0w0C7vHorGtRBaQf0QqzA2lAECFMikZ0sqtJjS/huIFo2zJvBcQqFwaWkz9Ou0D3Vw2iC1sjZLCjlrMg2IcPks1ZQ81qllXSV6VZJwiAhyFMoLajSSAQSEWBNdheheLkm/oHsq5lXsy9nU5phR4sQHt6o/akJaqN0pNDSIuf0Qc665ygVk5GiiFpulTe1AbZerOJWinSIcdnDSnxXW0ANAoNcQUwCCqVMlpo4AlKpunhUb1SD3SdIQ0CJhikbIAcdiolyaBhnOjdSZjhGiTqyUv2JSk2CSNQF4LoavELUkmxyICgBGYgZNeXl0KRkYXl0lcJTsDlQw0+Xz2SD3lwLRJGkxP0/RFxdW371/2+oUaNdlPKxx53yYudt+nqpGDbjC0AGm8gDVkP8AlId8kjieO0GvYS/LlmQWuaRIi4InVXtVo1dEddPmszx/G03AtgOAvzAO+ZHL5a/RS7RSp8lzh+KUancq03eAcJ9tUw6sBuvmzqdB2tMD/I+Pk9N4VxpkGlWe2DMPZnbbxG3op9j+FvxR6ZtcTSc9rjoIsP3+/DdUnAsT2r7NDHCCSCXTIOsi5tH+yawnxBmaW1A0mIzU3W/0vgj3KUwuIZhw6pzvsBlDHC1xOkb9dleUaIxfBo6j41skq2NINmkgG58P3+wl+AvoPaMlUVCbkFxLpOsh1/YAKt4zSnGNIzDuSAYnzHRTV7CqdGlY8ESuoTDoGX+gVXxqr2bhmBcHDXobbJYiLcuQqhlCwxOQFx9fDx8ULEYqNBO/S26TTGgjmLmVdpVQ4SNFI2UUVZ5rV1zV4r2ZAgFQQhSRujvQciNlC8mbohfKK+kh5ISVhSIlBqVFOo1IVXlaqRGIbto3UBivFJ1CSl3NKT8jGvGj6CCpITCpyukxJAKbULOvByTGHC7KGxykpGcchufAnopuKXxD/lc/b9+CABMbmcAdrn9+ai/C5azqrjaBA8h1PhP30C8cU2jTL3m5uB4bLPYjFVcQ6ADHSY8s3Qf06/dOVFJWF4xxp1TlZIbMAi5cejep8f2QDhZYM1TWCQwXjxdsT4q0wmAZQaajyC5rSXO2a0CSG9BCLxKCBuMpI1PrH3WE5NmkaMozCAZSQzKSIkVJ16tsfVXR4TSP4QPLlj2SGEqDKJI3tmeN94BHsrbib+xY5+rQJB1g7AqoTvTFJNcCdTgbIs53rzj/AKkH/hFUd17T/qYfkSED4V4mXuex5mZc2dRe4+YWkIVuK+CUmZ2rh6342Z46htX20KI3i72ATI3uXSPLtAQE9xLiraTmtN5N/wClvVOEA+IUOPweX0osBjzTtTqVAJ0cG1Wy4ye6bCSm8Vj214zlsgHumLTqRUgj3TVfh9IyXMb4nS3mgnhVMt5S4Ai15HneZSVrgbafIzQ4i3MQ9lUNBhpDc4jxySR7IXxFTFbs+zh8B2hFpgARqN9tko7gxHceB6FvzaUKphq43zeoPycPuqUpIHGL4NBhtAxty0AHw8CkONkscwWIcCLzYiP1VSA9jp7OHfmbmYfU0yQfVGPFS4jPJLdM2V0e2UpRmk9icH0aCg0hokyY/YUiqGnxV40exw6ODqZ8hYp6jxKdWHzaWvHyM/JRY8Wh4hcyqNPEsOhHkbH2N1MoEcIUCFN7kLtE7CiD6cpaphgme2C8bqlsT0V5wqE/BidVZliWqC6boSs0S6uNU5XQZHgF4hdClCko41SXgFKEAQIVPxfHikLgknRuk/2AV3CV4nBpOBuDFvUJPgaMnhsJVxLs9Qw3Y7eTB/8AZabD4VrGENAACDg64zZI0YHT5kiPp7rlfHzNOk3O6YJ0a0ReT11ss1/pbIce/wDLvGxAaR4OcAfkSlWXoM17p3gWJi2pPgneMwaTm2mWH/rEfQ+yQpu/ltFvxASJOk26DW/is5Ia4E+HNd2YjtovGUS3U6J/4mH/AIWp5NF/8wCp6DmgX7PfvGpOvVtlb8fqfyKo6Nad93eHkl2hmW+G6JFcGLCb3GoPU9Vs5We4Af5jbC7mxrcZHEgyfHwWifT5Q5o1i3T+y2lL9NEJaMXxusDXqB0zMCAToLaaLScKdNGmTrlE+lvssvxOp/Ne46OgrRcKqRRZA0tf1Kb4QLlgviPEkUw1pjOYPlv9lD4XrnK5hnkNp6Gbe4Pug/FMZGaHmOvkhfC8Bz4iIbHu77I/4Dsv8biezY5x2E/2VDwzjZcKme5bf0J+yc+JX/8Ahn+n1We4Jh5qPa6CHMd8nNIPuFCX5bKvZo+D8R7Zj3OAGV7mjblEd7xUsDjqdYuaIOXreR191X8PbkoVxIuC8AfhzCCPOQUh8LiKzYtLXSJnaeiFwD5NJVwFMjugeUt+iS/gGG7XEXjbUbTqmuN1i2g9w1At6kD7qn+GaxJqN1s12+uh19PZGKqwyZOo6qx4aHktJAm5FzF5F/daejSLRBdmPWAPkFm8cf5g01ZeG/mHjPyWtePBSkEmBcEvUEJotKg9hVUKxMtRKTuqmaZXhSQlQN2cLlB7/AInZrhw4VUItMymChAojVqZhgVKUNqkEgO5l2VBdBQM6XJfHnkPp9QjlLY5vIfT6hJjRX4Intj/AJG/vVU3F8e/tiGvLGtIAawDmOaCXki15Ea2V9hKR7QugwQBJ8hpeVnMd/ivn8//AOhWfZZoMaC5pgAlzGGJDdHyTPRK1gQGh1iHuEA2J7K3jp+7pHifGyzlZTM9nGZ0AFvLLmy4Zo891TY74jxAJmgZFQwS0i5blLcpuTfSdxrCzLSCjGVJLRUeBmgBrSBOpE7nVWNfijXUX9pHO1oAMtzPEmDYgCx/use/jlVxaWYdwcHd6HOvNzeQ3bQaJYcYeAG1KJyiG3B7oJ3MATNvBJxY9dm64OWOc0tcGZLuBiJLWRBtMAnYLS4M8rfRfI6XGxSZky8gJHiM7TFyBPd1g6lNH4laHEQ6mTMgWF3Tq25Pok8gUUazEcH7aDlPcZ3S0beMSVY4HCNDYLS2HxE6DKDHSVlMP8UBjjlqOPMA1oBdy3NxtuNE2PikAu5iBnHMaboLw1oIiJ2iLIzbVDwLP4k4ZNNoaSObUyQBH9LSQl+DYKHd4ZnE2gmNfLqVFvxeCbOpxbvBzLyNMwFkBvxM1r2Q6kQ0PB59yQRJBibFGbqgw2WXxBgHmg8AgzEAWMzZJYLBFr2kDRpZE3kw7dPHjTKwDSy2Zs3DgYM+1lE16LXAluU9owAj8sDp4qlP8k47AYym9ofyuu14i5Fxm6wLA/2VX8PtiqwkCA1177gQrziOLoufIdrlBIABEEh0kiRYhEoNpNdm7YABwgOLOgvNje6LChHjGIBoPEyZHpz2+Sr/AIceAah6s+hV5hcIKzKwGW7gJImwa0kWMjcWKG3gxpNcYbEHQumdon6eKMtUKtldxJ+VwnbLuNiNon2K2PajMW7zA/0z9FnOKUGkkgEATu890m55o9wrl7x/EBu5ebeAof7e6cXYpIsA1cexew1YPmPwuLZ6wAZ+aM5amYEMUDSR1Ep0KwPZBDcxMEocq0kJtnsNVDhITLVQ4fiQblMHK5xb5X1IKvA5SpWVKLQULsoWZdzJkk1JQlezJDJpfH/4Z8x9Qi9oEDHvBZ6t+qllIlhu6PJUj+FvdUeYgFxufM9NU/RxoFRtM/8Apl89I/sCj8PxrazczJiSINjIKyTaKFcfh+SLE9k9uaNbM+4Wexzw53aCwzF40m7W+v2T7+LOe+o20NdDYNwC4Nk9NJSj6ILRsORsWHeDSb66JFGco0v5jWunNIBMOuZHjH2QsVhgcjdntJMWHfdt1Ajzi3haBgdWFoOdt8jjEZfxEx+/NJ405ZF8woNGsggtn3ubqeyxB9ZjaRdNQtL2sjNcDI/TUEd0wRBgenOIYTK924LzBOVwgHdrjGtohDdTHYPtpVp2mdWVN4HT5qdY5atQh0Bzt7j5uAmCfsqkqehRtrYbH0aUDMGS4CDEHMREAtNuu6DTw1MZmupguFNji4OLCZLLdBd2qW4m/naPOP8AUfEnonKj+dzRdxpsH/TTOvmEmvzZSf6oDhsA02fTO5kuI5Y3LTE/OfNCrU6ZEtZDZ03LjJBNxJ1tNk//ABoDexHM0wzOdS4kCfKLDwSuJuw9O1bBi1w+Qkrqym9jXBnhrpGaIGt4+Z6qeMx5NoMyXdRlbJIsbaH+yHQpuFF0SHwY8h+wl8LVILNbUgZ65mZvW91dvEzpOQLEYmrMscQSbkFw9eY/NG/i8QCA0AwAYAac3KJJ5pTDa1J4PaB4c0TAytDrTqAhV6R7UTdoqU2n0jb0KzVs00gf/GKrZGQuJl3Kyo6AbbE9N1PDcfJcWZXBxDtyJhpJtA6KAeC5guOUHMLGILj5qVLHVCZJdHMMpkjukg3ubfROrV0S3ug9L4gY6M4cTy+JmxGUTJn76K6HxPSGLa85g0OJ2J5jGUhpN9PZUNDEAG+XODJcWWaSIIOXfXTuzHVW/GuGUzXYwMBc4sEWAOdz+UwIA5ReJhVAmRffD3GmuhjC69Qlx7N5EENa1sgWJINzHdWpWZ+FuHU6TTzFpadnuY0w5wMtmIkFX1TH0m61Ge4P0WidIykthiVFZx/xDmqEFsMEw4SZvGnldePxO0E8jiPQfvZL2IfrkaErmVZ8/FQOlL3d+gVViPjWoHcrGx5F3zzj6J+xdB632IitDQM+nkfqnG8arD/nH1y/ouOxTA0GHuMxAeRsTKeGKkFlwCxuW995dOp1iR1WVNK7OjJN1RLCfFThao1rvFpyn2Nvor3B8Zo1O68A/lNj/f0WYxhDADd0mO+4fdTe9tOHAXBG5O+0qlOUeWZuMZcI2L6wDS6QAOpA+ZStfGiLECYv56X6LF/FeKbUo0mSC7OXFtyBaGl36IeAxDW0y2o5xiZI0BdcAA2i2icvJ8CPgfZrzjLa9b+FygU8VmGUTYiftsVUcFxzXuLbugEt0ERmk302smcFiZeWxqZETYdBcW1U5BgGquP8Sdf8A++R3W6e+GWwx2pkg3M6hJ1R/OJtHZERI17J2wKd+H3ch9PojsllUGgA9e0d/wB7l1zv5YI3fT3A0Y3rf7KLph+tnVT6DO6fKLqbG5WgGRFSI5dQwfvpdLorso6NWHvJ/DnPccdGT3iYBnb9V7iIDqVW05WWdMOswat2n1Q8TiAO0npA757xaLCQDvb5rtWs0U3MY1rs0AmS0Q1gbGaDsIH1U/Cil/5DiJntaXU/gq+u6JiZNVwkkAjNFyCQJ0uPNSxbmuY5oDGEOBnM9+aA7q3XptfWyO/KKodmaAXRO+uUhw2keeqqTsEqK3icuA70gm2V27nN9DOUI+NaHOLWzmhrXGBaA1uQHz19lINbZwADi2wzU2EZjqJ06gzohsoh78xdSptyCz3CSYaREC89U+gXIKnIe1rpBD2f94spYcctYGSJMDxDgDAO8FFw/M9rSCXh7cxGW47SSTfY2tsh0i0tqd43m+W+Z+0H6pf8jf8ARaYRmamWE+T9Np9tFW4AEvABmKbYPUDDg7+/qncSYw8AmT0v6eyWY1rC9zSe7EkbNpBtr+Cb4JX9AKlzvebE7EGPRGwuIIru3Bq9Z/MPug0HBzxzgjMNNRMjQmfbqpZWipZxJNUk8pECTod0lxRT5PXeJa02ZFrgE0vdcwrDTZB/xLk/0Q1x/wBUSD0lTwtTLOUntC3KYzHIMupA3t6I1OiwUzkcX1L/AIXtFxG4uZKFxQnzZXNp5S4EEwRsT75Ra/1WnxmNaKtKrzAgctiQWt7Ql+muYCPDzWbrn+YTr1BA1gGLkW2jwV3iK7nFpcBLTEdBlqn7p2Joao4sa3ObMZ/+aqvOrTs72d+inw+pZ0XjNbT8Tz9042tIG3hM7lTQWV4I6OP/ALX/AKKQI/I71aR9QrIVIQ8ZiS0DLluTrJ0HgQikCbboqsa85OVrhMagQBPn9lQYzB1S6WzEDeFp+LViaQdaYGg3joqBmJcQC6xjy+qqLraBq9DvD8UWw1zJn7DxXquLa6o59RxBa5gAFiGkDLEC41B9U674ecBmJ5RebaRc6KlrYsOqGQCO0a2P6cpmP3uqjvgmTVo0eIqZ47FwdIsKkXMxEhup281X4rGvcS0Ns1ocT1yiTN4mcyjhYpAk8pIDp6gQ4a6XCsMPwcveGNa5rMr+ciJJAIk9JNh4O8Flw2jZqkpdFTgMAcRLnONNxuywiP30I36Ky4rhG4XDHMc7uXmIBaOXLDWm5nqb31iyj8QcE7NgNJ72lrdA4wSG38rqGMw1I4em6pVIqPAdL3OqAkWIgSQJGoESrtNEuUm7so+FYsEujldvaLHfvC36+KvvhmiTVkukCR1AGa5u4iI8F3CtwzHA1LvcxpEteQGm88jNz1+SsH0hlJpNBDgYc0mRs4DcFTKVBFXo5jPik9mSymcrbEltnbEGO79FV4j4iFSm1uWBcnK51Ofy3YQdB13ROK4djKD6jYGUbH8R5RNgZkhU/D+GVXUuUMI1Mk5oi2ggevyVeNR/pkzb/lIs8Hji57W53OpgOkucczTlIDCdXtIO/lpZMMLXy3tXHmaSMxP4YnWZjXqs5wsOFYNMtBMVAZsDY3GxBsQtUeBhzXGm5wMl0mHC0y2YBjzRNxTErozmAwzf4jI+q8iXiO8CZGWQYgd72Ku3htF7mkBwlxkRcE2EROhHzWbqv7Ko404IsCQLF8cwBNzA1P6KOBxtSvVDC8sa57ZcDB1gfM/NU4LGwU25cF5jK7S5rm5IBiwbEkT+qI8ANdBbHMAIFzOviP8AZPf8GIgBzyQ6S7M43gi8z126BK4r4fdnFRr6jzmBOZwa2xsA0N00WKafZbKuvRZqCHNgG7WRGa4mZmfpsp1uKA0uzeL5mjMQ1pLRfNAkEQ6J6NCYpfD7u6NhF3NbpJkBt5lV+K4cWudnbEAyeZ4vEQesa6eAVJpi2juAxLS9rQ6JfJknUuk7RCX5XMIBJiDl5bGYtZFpcNpi4DLQZFKtYgT3ip4bANGljAv2bxmAvebFNtDX+hX0poBpnlJnxBCDUoAZu9FzqfzhW1NrXNIIvYGN5FjHUWS9XhPLksSZBtOYFwMesJWCWxLDNadzJPgbT19F3DYQA5WyXncS7LO5AHe+nno3R4PRw5zVA11SHOyNdGVmkgaSTa5iJUuEcXe+qGUWikyDIblsALmYAn0vKTfaCvpXYXhhIaHFzJ6i5J/phMM4a5pcAHPGWeUm4DmmYBnQn3UsdxBjapcTUqR+F1QQ50XAGWwG6rTWLnHLDA7UAlrdPHwR+nsNcDZoU3TBex0zAJIuJAgnXRL1GZP8VzgQXW1ImRf5W2uu4HGCmxxbIfmDGu/LmnM4ToQBYzYkdFEvnvRabW/2V1QuQ/AcdTY4lz6gJcQ2TIiNXW11F1d4ni9NgBcZzaAXJ8QG7a3WfoGHCGgSSSYHmT8kM4wOe8uIzE2gNECBDW/0gWjaJSewqi+pcbpPtJ9bfdexeOYW2Isdz4eKz+KxNN05bO5so6FxEHysf9XiuPxTsovN8p0cNDefOLpYlJotsbxBhpQHDbcKp/iwfxD3CSxBBdL7iSTsSIFges2nxSL6s9G+AEW9r+a0ULRL8lM+o8Z4n/JMa/oJ9pgeqxWWGhx/3JLr+wHui4niheIPVvsDJ8kviqwIiensKY+5KqCxRhLctEuD4w9qHVC53Wb6HabdVvuH8Tac3Z58oAgunWNjN9PmvnWDbzDp19VreF4gw6b5QAPfzWPl/qzpSuCRa8Sqy0OO7o9DKwGJqZnAEtbkblAM/mJJGu5Wv4jix2dHxeB7NJWM4qIJ5dWgzfdVBEvSGcICTBrMiDYPcfHQDyTmH4m+kOzpult3SGkXJvqdPTqs/ggJGpPgf7K3Zgqz7tERaBYjxIMuhOUdhF6LPt+0p1TiOaIDbAXJN5Gth85sqitxZzYymOg0t9SrHERTpXLXOPNBk5QCQOU6mZubeBWbxbC6majpLs41/KQYj1H0RCKfIpya4L7hVU1arXOBMNjWATmBE9dDZad+OIE80QYyxYDU3IA8PHyWO4Zii3KMv8skc50zAaa2cNPBXhpVy8SxzJs3NYGPwtP4vvdZzg7NIyQvgsUK1SWMGSm8xIJl05i4ltpuFzijGtqvqEAZ23LdGvm7rE69esqxqnseWo2ZBIAylsxPMTofQqvpYp1Z5bFKmxtnAAAvmwaSdtZgDTRFuTtomlFaLXhmPz05ptAIs7mdY+HgdjCZGLBZJ5SAZFyYE6GRPss3geE1qVd4o87MsuAcCA25EkkARtffe6X4jioBawwABYn8WeJaT+GPok/HvQJ/S6ocXcTdr3M6iJ6b7fNEzuc0vY7kDhJOxABgjbUe6y1JpiC9nWc0wPGJRMNjqlMPbTqWNy0NF50AzCfpoFeArRoziiJJkj5ems+yXHFiTAA1ibn6NuqPB4svJNQkEWAmQHf5T9dkGs8uBE1CQbDmgR1ymAZ8FPrY1JF9hSC88wYQAYdYknpuj4XiLpP5mnSMwPiIBWU7MtE5gSTJuQ753KdwPFM3fku6g3PmIgensUvU1b5K9kXrgs+J4eq55h2YvEOIuSNQDEgRoBKH/BGkzm1JgNbzEmNTFvBP4bEOnlY8jQ2Bt7fQqz7So1stpua3f+XMedklLoHZm6vCmyC9xLj+FodI8JykAzG6nW4Y5gJy9QLA2gXBJMm5vA0V67Fs1PZyf6WAn5KFd2HLZexs6TLd+gi3mFWb7IozHZhpy5d5l5/FEa+SR4hhiSCIIPrYHxkrR4mjRyluXLuIBJB1mdVXUMcWmCwVYIOYHLygG0EaTf3VqXaBr6V2Hohsvta1rQHWn5rlbCcsg6joYmNLnXy90Wo8lozMDaYkATrqRJHQRYdATKVo4omzi42ytN7NJg28psr3yTrg9hsKX2LIga6T12ufnqjswBrGGQDMCDA0galWuBwhJEtBLjIDiYs4kOIBmbm3muY+mab3NljTeQzQA7QNPqpc2GKKR3B6mblioZiGS4k5oIFtvsU8eB1m2s3wzMttuVJtcjmp8obHMYF/dENarU5g11QfmyG/sjKQYoYw7KQiY+aLiqtOwygzMaWAVTh3Tbxj0T1FgaZiT1N1MlXJaVidQy+CYGwgOAEePr7lWuDxbKVIyd5iI36BV2NpjKXCQfAxqUTCcwAdeZ9PLom0mrFdOgdfjTCxgvLXyRH4TTj6qsrYyXtdTL2OygEyRJAHT1Wt4Lw2m45XNDhfXWx6i67jOD0g82JAMAE2AiUKcU6oWLMeMbU3qkTvmP2umsFxMNDgAXPJ7+nT1N5TuJwjO0PKOv8AbyS9LDNFSowWAuLCQcs6xK0tNcE04vkZrccPY5SO9ImTMxqg1OMDszSdTplrxOYNDXAjcZYE+MKPF8A1oZE/IbA3gCTfVWvD+F03sOZvcpGoL6lsWPgk6VUNbuyi4PxBzC9lg03ktBcDG0yAY33gXTNfHl7Bd7ucwHEuPdJG9rwlPhuk2rXYHNEOcAQJFnWte2q1mMwVOg8NptAB1m5u4CZ10KJLYRejPYahiaxNqkCxJznUeJ1jotPwfggLR2gjoC3mt+aQDHqtPh+GMAbMutaTIHkNFU/FjezbDdxebzr8kn9EnekMVMQylTfTp9mMzSIBE3EEmLSvmFY5iC92wEkeZ2Vk/i9VsNBEA9Beeqr6WGbUdBkAl+nhpqmhVWguDqMbPPJA0DT9ymMFgxWJFMw8NzjM4MzQe7bSxO+yVZgmh9QSeUeGxOtlZcMoNAzRJG1/91MnWy0rPUOG1KjstMuqOIIE5gWtB5j0bBuATuBfVWdfBCeZuUDUFrxH+kzP6I7dC8WcHWI1Euk69STPWUeu4k3c42B6XJj8MLGU2WolI3DGwY4t8gfnmEoowNQDv1JJERI3Hsn4yOABMeJlXlWiOxa7dwHhfqIuCqVsVpGZdSphwbUrueHaHM55aYsCJJE+Ws+CYocIz9HlsyWgEE6Xbr8lHFYVocREzIMnNPmTcqww7M7ASSHczc4MOGXQz1Q1oFIRfStDmR5ZQdeh090engRBIOnUFp8ri/ulOB8dq1arqNXLUaCQHObzWnUi3yWodw1kSMw8j+qT1oWVlG4MkZmubG+Wfm0lFbQpugNNMeOYt8e65sfNNU6AfAcXEa67jRMYfBsLgMo8xYoQmyroYIOJIjU3kwN7QyEnVwWGb/zabHg/hBfv8itZW4RSdZwc4E3Bc6PYFV/E/h3DgAtZlNtCdINrqqpWJSRnD2LMrmueCSYzU+Ua3uebrZKNw4eC6XkFxk5O8ddtBsratwqm093N/m5ojpKYpkweZw8oFullFmi2KGhScxwrsFMCIDHZ3NJ0JDQS31VRjcBnd/iNDQMrQ7VrQTA+p9Srx2DbDWtloJuQbkC8SbwlMXVDHloYwgWu2ToFcXoT0z//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B1CE057B-900B-400E-BB12-BB3740175B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5455" y="1354440"/>
            <a:ext cx="2581275" cy="1952625"/>
          </a:xfrm>
          <a:prstGeom prst="rect">
            <a:avLst/>
          </a:prstGeom>
        </p:spPr>
      </p:pic>
      <p:pic>
        <p:nvPicPr>
          <p:cNvPr id="11" name="Picture 10">
            <a:extLst>
              <a:ext uri="{FF2B5EF4-FFF2-40B4-BE49-F238E27FC236}">
                <a16:creationId xmlns:a16="http://schemas.microsoft.com/office/drawing/2014/main" id="{242E8429-53D7-4FF6-B81E-2FEF8B648B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3519" y="1079499"/>
            <a:ext cx="3124200" cy="2349500"/>
          </a:xfrm>
          <a:prstGeom prst="rect">
            <a:avLst/>
          </a:prstGeom>
        </p:spPr>
      </p:pic>
      <p:pic>
        <p:nvPicPr>
          <p:cNvPr id="13" name="Picture 12">
            <a:extLst>
              <a:ext uri="{FF2B5EF4-FFF2-40B4-BE49-F238E27FC236}">
                <a16:creationId xmlns:a16="http://schemas.microsoft.com/office/drawing/2014/main" id="{46F6C1E1-5F9F-432A-B127-3F4AB5DA691C}"/>
              </a:ext>
            </a:extLst>
          </p:cNvPr>
          <p:cNvPicPr>
            <a:picLocks noChangeAspect="1"/>
          </p:cNvPicPr>
          <p:nvPr/>
        </p:nvPicPr>
        <p:blipFill rotWithShape="1">
          <a:blip r:embed="rId5">
            <a:extLst>
              <a:ext uri="{28A0092B-C50C-407E-A947-70E740481C1C}">
                <a14:useLocalDpi xmlns:a14="http://schemas.microsoft.com/office/drawing/2010/main" val="0"/>
              </a:ext>
            </a:extLst>
          </a:blip>
          <a:srcRect r="6847"/>
          <a:stretch/>
        </p:blipFill>
        <p:spPr>
          <a:xfrm>
            <a:off x="7508099" y="3738175"/>
            <a:ext cx="2741687" cy="2781300"/>
          </a:xfrm>
          <a:prstGeom prst="rect">
            <a:avLst/>
          </a:prstGeom>
        </p:spPr>
      </p:pic>
    </p:spTree>
    <p:extLst>
      <p:ext uri="{BB962C8B-B14F-4D97-AF65-F5344CB8AC3E}">
        <p14:creationId xmlns:p14="http://schemas.microsoft.com/office/powerpoint/2010/main" val="227724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71F0B6-9E90-41E3-B937-BF60E9F09E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237742" y="997565"/>
            <a:ext cx="7109356" cy="5262979"/>
          </a:xfrm>
          <a:prstGeom prst="rect">
            <a:avLst/>
          </a:prstGeom>
          <a:noFill/>
        </p:spPr>
        <p:txBody>
          <a:bodyPr wrap="square">
            <a:spAutoFit/>
          </a:bodyPr>
          <a:lstStyle/>
          <a:p>
            <a:pPr fontAlgn="base"/>
            <a:r>
              <a:rPr lang="en-US" sz="2400" dirty="0">
                <a:solidFill>
                  <a:schemeClr val="bg1"/>
                </a:solidFill>
              </a:rPr>
              <a:t>Many of the men in Zion’s Camp left families with little or no money and no source of income. </a:t>
            </a:r>
          </a:p>
          <a:p>
            <a:pPr fontAlgn="base"/>
            <a:endParaRPr lang="en-US" sz="2400" dirty="0">
              <a:solidFill>
                <a:schemeClr val="bg1"/>
              </a:solidFill>
            </a:endParaRPr>
          </a:p>
          <a:p>
            <a:pPr fontAlgn="base"/>
            <a:r>
              <a:rPr lang="en-US" sz="2400" dirty="0">
                <a:solidFill>
                  <a:schemeClr val="bg1"/>
                </a:solidFill>
              </a:rPr>
              <a:t>To prevent undue hardships, members of the Church planted gardens so the women and children could harvest corn and other crops during the army’s absence. </a:t>
            </a:r>
          </a:p>
          <a:p>
            <a:pPr fontAlgn="base"/>
            <a:endParaRPr lang="en-US" sz="2400" dirty="0">
              <a:solidFill>
                <a:schemeClr val="bg1"/>
              </a:solidFill>
            </a:endParaRPr>
          </a:p>
          <a:p>
            <a:pPr fontAlgn="base"/>
            <a:r>
              <a:rPr lang="en-US" sz="2400" dirty="0">
                <a:solidFill>
                  <a:schemeClr val="bg1"/>
                </a:solidFill>
              </a:rPr>
              <a:t>The average age of the men in the camp was 29 years old. The Prophet’s cousin George Albert Smith was 16 years old, and Addison Greene was 14 years old. The oldest was 79. Joseph Smith, who had been selected to be the “commander-in-chief of the armies of Israel,” was only 28 years old. </a:t>
            </a:r>
          </a:p>
        </p:txBody>
      </p:sp>
      <p:sp>
        <p:nvSpPr>
          <p:cNvPr id="7" name="TextBox 6"/>
          <p:cNvSpPr txBox="1"/>
          <p:nvPr/>
        </p:nvSpPr>
        <p:spPr>
          <a:xfrm>
            <a:off x="40740" y="0"/>
            <a:ext cx="12110519" cy="769441"/>
          </a:xfrm>
          <a:prstGeom prst="rect">
            <a:avLst/>
          </a:prstGeom>
          <a:noFill/>
        </p:spPr>
        <p:txBody>
          <a:bodyPr wrap="square" rtlCol="0">
            <a:spAutoFit/>
          </a:bodyPr>
          <a:lstStyle/>
          <a:p>
            <a:pPr algn="ctr"/>
            <a:r>
              <a:rPr lang="en-US" sz="4400" dirty="0">
                <a:solidFill>
                  <a:schemeClr val="bg1"/>
                </a:solidFill>
                <a:latin typeface="Berlin Sans FB Demi" panose="020E0802020502020306" pitchFamily="34" charset="0"/>
              </a:rPr>
              <a:t>Those Who Went to Zion’s Camp</a:t>
            </a:r>
          </a:p>
        </p:txBody>
      </p:sp>
      <p:sp>
        <p:nvSpPr>
          <p:cNvPr id="9" name="TextBox 8"/>
          <p:cNvSpPr txBox="1"/>
          <p:nvPr/>
        </p:nvSpPr>
        <p:spPr>
          <a:xfrm>
            <a:off x="9353" y="6483318"/>
            <a:ext cx="4032031" cy="338554"/>
          </a:xfrm>
          <a:prstGeom prst="rect">
            <a:avLst/>
          </a:prstGeom>
          <a:noFill/>
        </p:spPr>
        <p:txBody>
          <a:bodyPr wrap="square" rtlCol="0">
            <a:spAutoFit/>
          </a:bodyPr>
          <a:lstStyle/>
          <a:p>
            <a:r>
              <a:rPr lang="en-US" sz="1600" dirty="0">
                <a:solidFill>
                  <a:schemeClr val="bg1"/>
                </a:solidFill>
              </a:rPr>
              <a:t>D&amp;C 105:15-17 Church History</a:t>
            </a:r>
          </a:p>
        </p:txBody>
      </p:sp>
      <p:pic>
        <p:nvPicPr>
          <p:cNvPr id="12" name="Picture 11">
            <a:extLst>
              <a:ext uri="{FF2B5EF4-FFF2-40B4-BE49-F238E27FC236}">
                <a16:creationId xmlns:a16="http://schemas.microsoft.com/office/drawing/2014/main" id="{CED92696-88BF-4FF7-AFA0-2299C2036F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2571" y="816504"/>
            <a:ext cx="2247900" cy="2809875"/>
          </a:xfrm>
          <a:prstGeom prst="rect">
            <a:avLst/>
          </a:prstGeom>
        </p:spPr>
      </p:pic>
      <p:pic>
        <p:nvPicPr>
          <p:cNvPr id="14" name="Picture 13">
            <a:extLst>
              <a:ext uri="{FF2B5EF4-FFF2-40B4-BE49-F238E27FC236}">
                <a16:creationId xmlns:a16="http://schemas.microsoft.com/office/drawing/2014/main" id="{B9BC2927-DDE9-41EF-92CA-01007ACE69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8196" y="3865827"/>
            <a:ext cx="3676650" cy="2752725"/>
          </a:xfrm>
          <a:prstGeom prst="rect">
            <a:avLst/>
          </a:prstGeom>
        </p:spPr>
      </p:pic>
    </p:spTree>
    <p:extLst>
      <p:ext uri="{BB962C8B-B14F-4D97-AF65-F5344CB8AC3E}">
        <p14:creationId xmlns:p14="http://schemas.microsoft.com/office/powerpoint/2010/main" val="194075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77D09EF-D11A-4423-B96F-C62186BADF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237742" y="997565"/>
            <a:ext cx="5132748" cy="3693319"/>
          </a:xfrm>
          <a:prstGeom prst="rect">
            <a:avLst/>
          </a:prstGeom>
          <a:noFill/>
        </p:spPr>
        <p:txBody>
          <a:bodyPr wrap="square">
            <a:spAutoFit/>
          </a:bodyPr>
          <a:lstStyle/>
          <a:p>
            <a:pPr fontAlgn="base"/>
            <a:r>
              <a:rPr lang="en-US" dirty="0">
                <a:solidFill>
                  <a:schemeClr val="bg1"/>
                </a:solidFill>
              </a:rPr>
              <a:t>Before it ended, about 68 people, including Joseph Smith, were stricken with the disease, and 13 camp members and 2 local members died.</a:t>
            </a:r>
          </a:p>
          <a:p>
            <a:pPr fontAlgn="base"/>
            <a:endParaRPr lang="en-US" dirty="0">
              <a:solidFill>
                <a:schemeClr val="bg1"/>
              </a:solidFill>
            </a:endParaRPr>
          </a:p>
          <a:p>
            <a:pPr fontAlgn="base"/>
            <a:r>
              <a:rPr lang="en-US" dirty="0">
                <a:solidFill>
                  <a:schemeClr val="bg1"/>
                </a:solidFill>
              </a:rPr>
              <a:t>Joseph Smith said that on July 2, he “told them that if they would humble themselves before the Lord and covenant to keep His commandments and obey my counsel, the plague should be stayed from that hour, and there should not be another case of the cholera among them. </a:t>
            </a:r>
          </a:p>
          <a:p>
            <a:pPr fontAlgn="base"/>
            <a:endParaRPr lang="en-US" dirty="0">
              <a:solidFill>
                <a:schemeClr val="bg1"/>
              </a:solidFill>
            </a:endParaRPr>
          </a:p>
          <a:p>
            <a:pPr fontAlgn="base"/>
            <a:r>
              <a:rPr lang="en-US" dirty="0">
                <a:solidFill>
                  <a:schemeClr val="bg1"/>
                </a:solidFill>
              </a:rPr>
              <a:t>The brethren covenanted to that effect with uplifted hands, and the plague was stayed”</a:t>
            </a:r>
          </a:p>
        </p:txBody>
      </p:sp>
      <p:sp>
        <p:nvSpPr>
          <p:cNvPr id="7" name="TextBox 6"/>
          <p:cNvSpPr txBox="1"/>
          <p:nvPr/>
        </p:nvSpPr>
        <p:spPr>
          <a:xfrm>
            <a:off x="40740" y="0"/>
            <a:ext cx="12110519"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Disbanding the Camp</a:t>
            </a:r>
          </a:p>
        </p:txBody>
      </p:sp>
      <p:sp>
        <p:nvSpPr>
          <p:cNvPr id="9" name="TextBox 8"/>
          <p:cNvSpPr txBox="1"/>
          <p:nvPr/>
        </p:nvSpPr>
        <p:spPr>
          <a:xfrm>
            <a:off x="9353" y="6483318"/>
            <a:ext cx="4032031" cy="338554"/>
          </a:xfrm>
          <a:prstGeom prst="rect">
            <a:avLst/>
          </a:prstGeom>
          <a:noFill/>
        </p:spPr>
        <p:txBody>
          <a:bodyPr wrap="square" rtlCol="0">
            <a:spAutoFit/>
          </a:bodyPr>
          <a:lstStyle/>
          <a:p>
            <a:r>
              <a:rPr lang="en-US" sz="1600" dirty="0">
                <a:solidFill>
                  <a:schemeClr val="bg1"/>
                </a:solidFill>
              </a:rPr>
              <a:t>D&amp;C 105:20-22  Church History</a:t>
            </a:r>
          </a:p>
        </p:txBody>
      </p:sp>
      <p:sp>
        <p:nvSpPr>
          <p:cNvPr id="2" name="AutoShape 2" descr="data:image/jpeg;base64,/9j/4AAQSkZJRgABAQAAAQABAAD/2wCEAAkGBxQTEhUUEhQUFBUXGBcYGBUYGBcUHBcVFxQXGBgXGBwYHCggGBonHB0VITEhJiksLi4uFx8zODMsNygtLisBCgoKDg0OGxAQGiwkHyQsLCwsLCw0LCwsLCwsLCwsLCwsLCwsLCwsLCwsLCwsLCwsLCwsLCwsLCwsLCwsLCwsLP/AABEIALwBDAMBIgACEQEDEQH/xAAbAAACAwEBAQAAAAAAAAAAAAADBAIFBgEAB//EAEEQAAEDAgQDBgQEBAQEBwAAAAEAAhEDIQQSMUEFIlETMmFxgZEGobHBQlLR8BQjYuEzcpLxFUOisiQ0U4KDwsP/xAAYAQADAQEAAAAAAAAAAAAAAAAAAQIDBP/EACIRAAICAgIDAQEBAQAAAAAAAAABAhESITFBAxNRIjJhQv/aAAwDAQACEQMRAD8AtMHhvBW1CioYairfDYZdrdHGkCp0yAuV6WYQbp57ELslClsvEo61GDF0p2HgtHUwoKC7BiFvHyIycCkOC3CZpUOqsqeFCOKQ6JudgolazDphuH8E42l6KbiGgkwABJJ6DcrKU6LULEaVOSbEe36pptGFW8K4tTqValNpvOZv9TcrdPnZXJYsfbezR+PF0xIUIMr1elN08GIb2JZBiVdSjCE8K0fTStSitIy+kNFe6l0AURSk3TvZqLad1qmSBp0FYMpwLqVFl11wMrDyzo0irIu06pJ7E+9qC5qXjY2hVrV01Qy5N+iNkM6JTGvaLxJ6+WyPLOkEI2yGI4lmtEKj4higQbomJfOiqq1Imbrj9lnX60hV2IBOiM2lohMoQU9R+SeVixog2nARqd0w2lKmMPCpIlgezlSdSERAlNtYAhVWJW0NJCTqIjRVeIwt7K3qlKVH3VKYnA+k0KDZkJ1jEvRbomWldLOdHS1cyIoXoWdlUBLFF1NMZVAhUmJoX7JSayESFEq7Jo9CFiaDXNIcAWnvTcQL6FGCjWAIuYF52/CRf3US4KXJnMXgKbHsqUQyRDmgANtpPKBYzEeK0YVViMDIGV0ckCf88q1LlC0U9nlBwRVxzU0IAQhuYmezUXMVE0K9hJUuxTAapFqpyFQsGLzn7JkNQa1GSFjOTotIFnlQcwJrsUGpTSTaG0hOu4gQFWOoX0V66jKiKCx8icmawkooz7sLfS6OOHiASFcimF6qy0JQh9CXk+GRxmHaDohin4D99Fd1cDuhUsKcypRG5iVFnQQmRTViMFbSFB2GhXlqjPuyufStKFlVyyhIhQdggjAeZRYikIVZVbdaOrg3GTFgkq3C3k91RKLLjJG4aihQKmxdTOdBGogUAFMKCjhUSpkKOVUhEHIZai5V3KnYqByq/FPNSQ0w0C7vHorGtRBaQf0QqzA2lAECFMikZ0sqtJjS/huIFo2zJvBcQqFwaWkz9Ou0D3Vw2iC1sjZLCjlrMg2IcPks1ZQ81qllXSV6VZJwiAhyFMoLajSSAQSEWBNdheheLkm/oHsq5lXsy9nU5phR4sQHt6o/akJaqN0pNDSIuf0Qc665ygVk5GiiFpulTe1AbZerOJWinSIcdnDSnxXW0ANAoNcQUwCCqVMlpo4AlKpunhUb1SD3SdIQ0CJhikbIAcdiolyaBhnOjdSZjhGiTqyUv2JSk2CSNQF4LoavELUkmxyICgBGYgZNeXl0KRkYXl0lcJTsDlQw0+Xz2SD3lwLRJGkxP0/RFxdW371/2+oUaNdlPKxx53yYudt+nqpGDbjC0AGm8gDVkP8AlId8kjieO0GvYS/LlmQWuaRIi4InVXtVo1dEddPmszx/G03AtgOAvzAO+ZHL5a/RS7RSp8lzh+KUancq03eAcJ9tUw6sBuvmzqdB2tMD/I+Pk9N4VxpkGlWe2DMPZnbbxG3op9j+FvxR6ZtcTSc9rjoIsP3+/DdUnAsT2r7NDHCCSCXTIOsi5tH+yawnxBmaW1A0mIzU3W/0vgj3KUwuIZhw6pzvsBlDHC1xOkb9dleUaIxfBo6j41skq2NINmkgG58P3+wl+AvoPaMlUVCbkFxLpOsh1/YAKt4zSnGNIzDuSAYnzHRTV7CqdGlY8ESuoTDoGX+gVXxqr2bhmBcHDXobbJYiLcuQqhlCwxOQFx9fDx8ULEYqNBO/S26TTGgjmLmVdpVQ4SNFI2UUVZ5rV1zV4r2ZAgFQQhSRujvQciNlC8mbohfKK+kh5ISVhSIlBqVFOo1IVXlaqRGIbto3UBivFJ1CSl3NKT8jGvGj6CCpITCpyukxJAKbULOvByTGHC7KGxykpGcchufAnopuKXxD/lc/b9+CABMbmcAdrn9+ai/C5azqrjaBA8h1PhP30C8cU2jTL3m5uB4bLPYjFVcQ6ADHSY8s3Qf06/dOVFJWF4xxp1TlZIbMAi5cejep8f2QDhZYM1TWCQwXjxdsT4q0wmAZQaajyC5rSXO2a0CSG9BCLxKCBuMpI1PrH3WE5NmkaMozCAZSQzKSIkVJ16tsfVXR4TSP4QPLlj2SGEqDKJI3tmeN94BHsrbib+xY5+rQJB1g7AqoTvTFJNcCdTgbIs53rzj/AKkH/hFUd17T/qYfkSED4V4mXuex5mZc2dRe4+YWkIVuK+CUmZ2rh6342Z46htX20KI3i72ATI3uXSPLtAQE9xLiraTmtN5N/wClvVOEA+IUOPweX0osBjzTtTqVAJ0cG1Wy4ye6bCSm8Vj214zlsgHumLTqRUgj3TVfh9IyXMb4nS3mgnhVMt5S4Ai15HneZSVrgbafIzQ4i3MQ9lUNBhpDc4jxySR7IXxFTFbs+zh8B2hFpgARqN9tko7gxHceB6FvzaUKphq43zeoPycPuqUpIHGL4NBhtAxty0AHw8CkONkscwWIcCLzYiP1VSA9jp7OHfmbmYfU0yQfVGPFS4jPJLdM2V0e2UpRmk9icH0aCg0hokyY/YUiqGnxV40exw6ODqZ8hYp6jxKdWHzaWvHyM/JRY8Wh4hcyqNPEsOhHkbH2N1MoEcIUCFN7kLtE7CiD6cpaphgme2C8bqlsT0V5wqE/BidVZliWqC6boSs0S6uNU5XQZHgF4hdClCko41SXgFKEAQIVPxfHikLgknRuk/2AV3CV4nBpOBuDFvUJPgaMnhsJVxLs9Qw3Y7eTB/8AZabD4VrGENAACDg64zZI0YHT5kiPp7rlfHzNOk3O6YJ0a0ReT11ss1/pbIce/wDLvGxAaR4OcAfkSlWXoM17p3gWJi2pPgneMwaTm2mWH/rEfQ+yQpu/ltFvxASJOk26DW/is5Ia4E+HNd2YjtovGUS3U6J/4mH/AIWp5NF/8wCp6DmgX7PfvGpOvVtlb8fqfyKo6Nad93eHkl2hmW+G6JFcGLCb3GoPU9Vs5We4Af5jbC7mxrcZHEgyfHwWifT5Q5o1i3T+y2lL9NEJaMXxusDXqB0zMCAToLaaLScKdNGmTrlE+lvssvxOp/Ne46OgrRcKqRRZA0tf1Kb4QLlgviPEkUw1pjOYPlv9lD4XrnK5hnkNp6Gbe4Pug/FMZGaHmOvkhfC8Bz4iIbHu77I/4Dsv8biezY5x2E/2VDwzjZcKme5bf0J+yc+JX/8Ahn+n1We4Jh5qPa6CHMd8nNIPuFCX5bKvZo+D8R7Zj3OAGV7mjblEd7xUsDjqdYuaIOXreR191X8PbkoVxIuC8AfhzCCPOQUh8LiKzYtLXSJnaeiFwD5NJVwFMjugeUt+iS/gGG7XEXjbUbTqmuN1i2g9w1At6kD7qn+GaxJqN1s12+uh19PZGKqwyZOo6qx4aHktJAm5FzF5F/daejSLRBdmPWAPkFm8cf5g01ZeG/mHjPyWtePBSkEmBcEvUEJotKg9hVUKxMtRKTuqmaZXhSQlQN2cLlB7/AInZrhw4VUItMymChAojVqZhgVKUNqkEgO5l2VBdBQM6XJfHnkPp9QjlLY5vIfT6hJjRX4Intj/AJG/vVU3F8e/tiGvLGtIAawDmOaCXki15Ea2V9hKR7QugwQBJ8hpeVnMd/ivn8//AOhWfZZoMaC5pgAlzGGJDdHyTPRK1gQGh1iHuEA2J7K3jp+7pHifGyzlZTM9nGZ0AFvLLmy4Zo891TY74jxAJmgZFQwS0i5blLcpuTfSdxrCzLSCjGVJLRUeBmgBrSBOpE7nVWNfijXUX9pHO1oAMtzPEmDYgCx/use/jlVxaWYdwcHd6HOvNzeQ3bQaJYcYeAG1KJyiG3B7oJ3MATNvBJxY9dm64OWOc0tcGZLuBiJLWRBtMAnYLS4M8rfRfI6XGxSZky8gJHiM7TFyBPd1g6lNH4laHEQ6mTMgWF3Tq25Pok8gUUazEcH7aDlPcZ3S0beMSVY4HCNDYLS2HxE6DKDHSVlMP8UBjjlqOPMA1oBdy3NxtuNE2PikAu5iBnHMaboLw1oIiJ2iLIzbVDwLP4k4ZNNoaSObUyQBH9LSQl+DYKHd4ZnE2gmNfLqVFvxeCbOpxbvBzLyNMwFkBvxM1r2Q6kQ0PB59yQRJBibFGbqgw2WXxBgHmg8AgzEAWMzZJYLBFr2kDRpZE3kw7dPHjTKwDSy2Zs3DgYM+1lE16LXAluU9owAj8sDp4qlP8k47AYym9ofyuu14i5Fxm6wLA/2VX8PtiqwkCA1177gQrziOLoufIdrlBIABEEh0kiRYhEoNpNdm7YABwgOLOgvNje6LChHjGIBoPEyZHpz2+Sr/AIceAah6s+hV5hcIKzKwGW7gJImwa0kWMjcWKG3gxpNcYbEHQumdon6eKMtUKtldxJ+VwnbLuNiNon2K2PajMW7zA/0z9FnOKUGkkgEATu890m55o9wrl7x/EBu5ebeAof7e6cXYpIsA1cexew1YPmPwuLZ6wAZ+aM5amYEMUDSR1Ep0KwPZBDcxMEocq0kJtnsNVDhITLVQ4fiQblMHK5xb5X1IKvA5SpWVKLQULsoWZdzJkk1JQlezJDJpfH/4Z8x9Qi9oEDHvBZ6t+qllIlhu6PJUj+FvdUeYgFxufM9NU/RxoFRtM/8Apl89I/sCj8PxrazczJiSINjIKyTaKFcfh+SLE9k9uaNbM+4Wexzw53aCwzF40m7W+v2T7+LOe+o20NdDYNwC4Nk9NJSj6ILRsORsWHeDSb66JFGco0v5jWunNIBMOuZHjH2QsVhgcjdntJMWHfdt1Ajzi3haBgdWFoOdt8jjEZfxEx+/NJ405ZF8woNGsggtn3ubqeyxB9ZjaRdNQtL2sjNcDI/TUEd0wRBgenOIYTK924LzBOVwgHdrjGtohDdTHYPtpVp2mdWVN4HT5qdY5atQh0Bzt7j5uAmCfsqkqehRtrYbH0aUDMGS4CDEHMREAtNuu6DTw1MZmupguFNji4OLCZLLdBd2qW4m/naPOP8AUfEnonKj+dzRdxpsH/TTOvmEmvzZSf6oDhsA02fTO5kuI5Y3LTE/OfNCrU6ZEtZDZ03LjJBNxJ1tNk//ABoDexHM0wzOdS4kCfKLDwSuJuw9O1bBi1w+Qkrqym9jXBnhrpGaIGt4+Z6qeMx5NoMyXdRlbJIsbaH+yHQpuFF0SHwY8h+wl8LVILNbUgZ65mZvW91dvEzpOQLEYmrMscQSbkFw9eY/NG/i8QCA0AwAYAac3KJJ5pTDa1J4PaB4c0TAytDrTqAhV6R7UTdoqU2n0jb0KzVs00gf/GKrZGQuJl3Kyo6AbbE9N1PDcfJcWZXBxDtyJhpJtA6KAeC5guOUHMLGILj5qVLHVCZJdHMMpkjukg3ubfROrV0S3ug9L4gY6M4cTy+JmxGUTJn76K6HxPSGLa85g0OJ2J5jGUhpN9PZUNDEAG+XODJcWWaSIIOXfXTuzHVW/GuGUzXYwMBc4sEWAOdz+UwIA5ReJhVAmRffD3GmuhjC69Qlx7N5EENa1sgWJINzHdWpWZ+FuHU6TTzFpadnuY0w5wMtmIkFX1TH0m61Ge4P0WidIykthiVFZx/xDmqEFsMEw4SZvGnldePxO0E8jiPQfvZL2IfrkaErmVZ8/FQOlL3d+gVViPjWoHcrGx5F3zzj6J+xdB632IitDQM+nkfqnG8arD/nH1y/ouOxTA0GHuMxAeRsTKeGKkFlwCxuW995dOp1iR1WVNK7OjJN1RLCfFThao1rvFpyn2Nvor3B8Zo1O68A/lNj/f0WYxhDADd0mO+4fdTe9tOHAXBG5O+0qlOUeWZuMZcI2L6wDS6QAOpA+ZStfGiLECYv56X6LF/FeKbUo0mSC7OXFtyBaGl36IeAxDW0y2o5xiZI0BdcAA2i2icvJ8CPgfZrzjLa9b+FygU8VmGUTYiftsVUcFxzXuLbugEt0ERmk302smcFiZeWxqZETYdBcW1U5BgGquP8Sdf8A++R3W6e+GWwx2pkg3M6hJ1R/OJtHZERI17J2wKd+H3ch9PojsllUGgA9e0d/wB7l1zv5YI3fT3A0Y3rf7KLph+tnVT6DO6fKLqbG5WgGRFSI5dQwfvpdLorso6NWHvJ/DnPccdGT3iYBnb9V7iIDqVW05WWdMOswat2n1Q8TiAO0npA757xaLCQDvb5rtWs0U3MY1rs0AmS0Q1gbGaDsIH1U/Cil/5DiJntaXU/gq+u6JiZNVwkkAjNFyCQJ0uPNSxbmuY5oDGEOBnM9+aA7q3XptfWyO/KKodmaAXRO+uUhw2keeqqTsEqK3icuA70gm2V27nN9DOUI+NaHOLWzmhrXGBaA1uQHz19lINbZwADi2wzU2EZjqJ06gzohsoh78xdSptyCz3CSYaREC89U+gXIKnIe1rpBD2f94spYcctYGSJMDxDgDAO8FFw/M9rSCXh7cxGW47SSTfY2tsh0i0tqd43m+W+Z+0H6pf8jf8ARaYRmamWE+T9Np9tFW4AEvABmKbYPUDDg7+/qncSYw8AmT0v6eyWY1rC9zSe7EkbNpBtr+Cb4JX9AKlzvebE7EGPRGwuIIru3Bq9Z/MPug0HBzxzgjMNNRMjQmfbqpZWipZxJNUk8pECTod0lxRT5PXeJa02ZFrgE0vdcwrDTZB/xLk/0Q1x/wBUSD0lTwtTLOUntC3KYzHIMupA3t6I1OiwUzkcX1L/AIXtFxG4uZKFxQnzZXNp5S4EEwRsT75Ra/1WnxmNaKtKrzAgctiQWt7Ql+muYCPDzWbrn+YTr1BA1gGLkW2jwV3iK7nFpcBLTEdBlqn7p2Joao4sa3ObMZ/+aqvOrTs72d+inw+pZ0XjNbT8Tz9042tIG3hM7lTQWV4I6OP/ALX/AKKQI/I71aR9QrIVIQ8ZiS0DLluTrJ0HgQikCbboqsa85OVrhMagQBPn9lQYzB1S6WzEDeFp+LViaQdaYGg3joqBmJcQC6xjy+qqLraBq9DvD8UWw1zJn7DxXquLa6o59RxBa5gAFiGkDLEC41B9U674ecBmJ5RebaRc6KlrYsOqGQCO0a2P6cpmP3uqjvgmTVo0eIqZ47FwdIsKkXMxEhup281X4rGvcS0Ns1ocT1yiTN4mcyjhYpAk8pIDp6gQ4a6XCsMPwcveGNa5rMr+ciJJAIk9JNh4O8Flw2jZqkpdFTgMAcRLnONNxuywiP30I36Ky4rhG4XDHMc7uXmIBaOXLDWm5nqb31iyj8QcE7NgNJ72lrdA4wSG38rqGMw1I4em6pVIqPAdL3OqAkWIgSQJGoESrtNEuUm7so+FYsEujldvaLHfvC36+KvvhmiTVkukCR1AGa5u4iI8F3CtwzHA1LvcxpEteQGm88jNz1+SsH0hlJpNBDgYc0mRs4DcFTKVBFXo5jPik9mSymcrbEltnbEGO79FV4j4iFSm1uWBcnK51Ofy3YQdB13ROK4djKD6jYGUbH8R5RNgZkhU/D+GVXUuUMI1Mk5oi2ggevyVeNR/pkzb/lIs8Hji57W53OpgOkucczTlIDCdXtIO/lpZMMLXy3tXHmaSMxP4YnWZjXqs5wsOFYNMtBMVAZsDY3GxBsQtUeBhzXGm5wMl0mHC0y2YBjzRNxTErozmAwzf4jI+q8iXiO8CZGWQYgd72Ku3htF7mkBwlxkRcE2EROhHzWbqv7Ko404IsCQLF8cwBNzA1P6KOBxtSvVDC8sa57ZcDB1gfM/NU4LGwU25cF5jK7S5rm5IBiwbEkT+qI8ANdBbHMAIFzOviP8AZPf8GIgBzyQ6S7M43gi8z126BK4r4fdnFRr6jzmBOZwa2xsA0N00WKafZbKuvRZqCHNgG7WRGa4mZmfpsp1uKA0uzeL5mjMQ1pLRfNAkEQ6J6NCYpfD7u6NhF3NbpJkBt5lV+K4cWudnbEAyeZ4vEQesa6eAVJpi2juAxLS9rQ6JfJknUuk7RCX5XMIBJiDl5bGYtZFpcNpi4DLQZFKtYgT3ip4bANGljAv2bxmAvebFNtDX+hX0poBpnlJnxBCDUoAZu9FzqfzhW1NrXNIIvYGN5FjHUWS9XhPLksSZBtOYFwMesJWCWxLDNadzJPgbT19F3DYQA5WyXncS7LO5AHe+nno3R4PRw5zVA11SHOyNdGVmkgaSTa5iJUuEcXe+qGUWikyDIblsALmYAn0vKTfaCvpXYXhhIaHFzJ6i5J/phMM4a5pcAHPGWeUm4DmmYBnQn3UsdxBjapcTUqR+F1QQ50XAGWwG6rTWLnHLDA7UAlrdPHwR+nsNcDZoU3TBex0zAJIuJAgnXRL1GZP8VzgQXW1ImRf5W2uu4HGCmxxbIfmDGu/LmnM4ToQBYzYkdFEvnvRabW/2V1QuQ/AcdTY4lz6gJcQ2TIiNXW11F1d4ni9NgBcZzaAXJ8QG7a3WfoGHCGgSSSYHmT8kM4wOe8uIzE2gNECBDW/0gWjaJSewqi+pcbpPtJ9bfdexeOYW2Isdz4eKz+KxNN05bO5so6FxEHysf9XiuPxTsovN8p0cNDefOLpYlJotsbxBhpQHDbcKp/iwfxD3CSxBBdL7iSTsSIFges2nxSL6s9G+AEW9r+a0ULRL8lM+o8Z4n/JMa/oJ9pgeqxWWGhx/3JLr+wHui4niheIPVvsDJ8kviqwIiensKY+5KqCxRhLctEuD4w9qHVC53Wb6HabdVvuH8Tac3Z58oAgunWNjN9PmvnWDbzDp19VreF4gw6b5QAPfzWPl/qzpSuCRa8Sqy0OO7o9DKwGJqZnAEtbkblAM/mJJGu5Wv4jix2dHxeB7NJWM4qIJ5dWgzfdVBEvSGcICTBrMiDYPcfHQDyTmH4m+kOzpult3SGkXJvqdPTqs/ggJGpPgf7K3Zgqz7tERaBYjxIMuhOUdhF6LPt+0p1TiOaIDbAXJN5Gth85sqitxZzYymOg0t9SrHERTpXLXOPNBk5QCQOU6mZubeBWbxbC6majpLs41/KQYj1H0RCKfIpya4L7hVU1arXOBMNjWATmBE9dDZad+OIE80QYyxYDU3IA8PHyWO4Zii3KMv8skc50zAaa2cNPBXhpVy8SxzJs3NYGPwtP4vvdZzg7NIyQvgsUK1SWMGSm8xIJl05i4ltpuFzijGtqvqEAZ23LdGvm7rE69esqxqnseWo2ZBIAylsxPMTofQqvpYp1Z5bFKmxtnAAAvmwaSdtZgDTRFuTtomlFaLXhmPz05ptAIs7mdY+HgdjCZGLBZJ5SAZFyYE6GRPss3geE1qVd4o87MsuAcCA25EkkARtffe6X4jioBawwABYn8WeJaT+GPok/HvQJ/S6ocXcTdr3M6iJ6b7fNEzuc0vY7kDhJOxABgjbUe6y1JpiC9nWc0wPGJRMNjqlMPbTqWNy0NF50AzCfpoFeArRoziiJJkj5ems+yXHFiTAA1ibn6NuqPB4svJNQkEWAmQHf5T9dkGs8uBE1CQbDmgR1ymAZ8FPrY1JF9hSC88wYQAYdYknpuj4XiLpP5mnSMwPiIBWU7MtE5gSTJuQ753KdwPFM3fku6g3PmIgensUvU1b5K9kXrgs+J4eq55h2YvEOIuSNQDEgRoBKH/BGkzm1JgNbzEmNTFvBP4bEOnlY8jQ2Bt7fQqz7So1stpua3f+XMedklLoHZm6vCmyC9xLj+FodI8JykAzG6nW4Y5gJy9QLA2gXBJMm5vA0V67Fs1PZyf6WAn5KFd2HLZexs6TLd+gi3mFWb7IozHZhpy5d5l5/FEa+SR4hhiSCIIPrYHxkrR4mjRyluXLuIBJB1mdVXUMcWmCwVYIOYHLygG0EaTf3VqXaBr6V2Hohsvta1rQHWn5rlbCcsg6joYmNLnXy90Wo8lozMDaYkATrqRJHQRYdATKVo4omzi42ytN7NJg28psr3yTrg9hsKX2LIga6T12ufnqjswBrGGQDMCDA0galWuBwhJEtBLjIDiYs4kOIBmbm3muY+mab3NljTeQzQA7QNPqpc2GKKR3B6mblioZiGS4k5oIFtvsU8eB1m2s3wzMttuVJtcjmp8obHMYF/dENarU5g11QfmyG/sjKQYoYw7KQiY+aLiqtOwygzMaWAVTh3Tbxj0T1FgaZiT1N1MlXJaVidQy+CYGwgOAEePr7lWuDxbKVIyd5iI36BV2NpjKXCQfAxqUTCcwAdeZ9PLom0mrFdOgdfjTCxgvLXyRH4TTj6qsrYyXtdTL2OygEyRJAHT1Wt4Lw2m45XNDhfXWx6i67jOD0g82JAMAE2AiUKcU6oWLMeMbU3qkTvmP2umsFxMNDgAXPJ7+nT1N5TuJwjO0PKOv8AbyS9LDNFSowWAuLCQcs6xK0tNcE04vkZrccPY5SO9ImTMxqg1OMDszSdTplrxOYNDXAjcZYE+MKPF8A1oZE/IbA3gCTfVWvD+F03sOZvcpGoL6lsWPgk6VUNbuyi4PxBzC9lg03ktBcDG0yAY33gXTNfHl7Bd7ucwHEuPdJG9rwlPhuk2rXYHNEOcAQJFnWte2q1mMwVOg8NptAB1m5u4CZ10KJLYRejPYahiaxNqkCxJznUeJ1jotPwfggLR2gjoC3mt+aQDHqtPh+GMAbMutaTIHkNFU/FjezbDdxebzr8kn9EnekMVMQylTfTp9mMzSIBE3EEmLSvmFY5iC92wEkeZ2Vk/i9VsNBEA9Beeqr6WGbUdBkAl+nhpqmhVWguDqMbPPJA0DT9ymMFgxWJFMw8NzjM4MzQe7bSxO+yVZgmh9QSeUeGxOtlZcMoNAzRJG1/91MnWy0rPUOG1KjstMuqOIIE5gWtB5j0bBuATuBfVWdfBCeZuUDUFrxH+kzP6I7dC8WcHWI1Euk69STPWUeu4k3c42B6XJj8MLGU2WolI3DGwY4t8gfnmEoowNQDv1JJERI3Hsn4yOABMeJlXlWiOxa7dwHhfqIuCqVsVpGZdSphwbUrueHaHM55aYsCJJE+Ws+CYocIz9HlsyWgEE6Xbr8lHFYVocREzIMnNPmTcqww7M7ASSHczc4MOGXQz1Q1oFIRfStDmR5ZQdeh090engRBIOnUFp8ri/ulOB8dq1arqNXLUaCQHObzWnUi3yWodw1kSMw8j+qT1oWVlG4MkZmubG+Wfm0lFbQpugNNMeOYt8e65sfNNU6AfAcXEa67jRMYfBsLgMo8xYoQmyroYIOJIjU3kwN7QyEnVwWGb/zabHg/hBfv8itZW4RSdZwc4E3Bc6PYFV/E/h3DgAtZlNtCdINrqqpWJSRnD2LMrmueCSYzU+Ua3uebrZKNw4eC6XkFxk5O8ddtBsratwqm093N/m5ojpKYpkweZw8oFullFmi2KGhScxwrsFMCIDHZ3NJ0JDQS31VRjcBnd/iNDQMrQ7VrQTA+p9Srx2DbDWtloJuQbkC8SbwlMXVDHloYwgWu2ToFcXoT0z//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4453005" y="4645836"/>
            <a:ext cx="7401076" cy="2031325"/>
          </a:xfrm>
          <a:prstGeom prst="rect">
            <a:avLst/>
          </a:prstGeom>
        </p:spPr>
        <p:txBody>
          <a:bodyPr wrap="square">
            <a:spAutoFit/>
          </a:bodyPr>
          <a:lstStyle/>
          <a:p>
            <a:r>
              <a:rPr lang="en-US" b="0" i="0" dirty="0">
                <a:solidFill>
                  <a:schemeClr val="bg1"/>
                </a:solidFill>
                <a:effectLst/>
              </a:rPr>
              <a:t>The Lord accepted the sacrifices of the camp members and blessed them for what they were willing to do. </a:t>
            </a:r>
          </a:p>
          <a:p>
            <a:endParaRPr lang="en-US" dirty="0">
              <a:solidFill>
                <a:schemeClr val="bg1"/>
              </a:solidFill>
            </a:endParaRPr>
          </a:p>
          <a:p>
            <a:r>
              <a:rPr lang="en-US" b="0" i="0" dirty="0">
                <a:solidFill>
                  <a:schemeClr val="bg1"/>
                </a:solidFill>
                <a:effectLst/>
              </a:rPr>
              <a:t>In July 1834 the Prophet Joseph Smith disbanded Zion’s Camp. </a:t>
            </a:r>
          </a:p>
          <a:p>
            <a:endParaRPr lang="en-US" dirty="0">
              <a:solidFill>
                <a:schemeClr val="bg1"/>
              </a:solidFill>
            </a:endParaRPr>
          </a:p>
          <a:p>
            <a:r>
              <a:rPr lang="en-US" b="0" i="0" dirty="0">
                <a:solidFill>
                  <a:schemeClr val="bg1"/>
                </a:solidFill>
                <a:effectLst/>
              </a:rPr>
              <a:t>While some did not pass the test of their faith and left the Church, those who were faithful were strengthened by the experience.</a:t>
            </a:r>
            <a:endParaRPr lang="en-US" dirty="0">
              <a:solidFill>
                <a:schemeClr val="bg1"/>
              </a:solidFill>
            </a:endParaRPr>
          </a:p>
        </p:txBody>
      </p:sp>
      <p:pic>
        <p:nvPicPr>
          <p:cNvPr id="6" name="Picture 5">
            <a:extLst>
              <a:ext uri="{FF2B5EF4-FFF2-40B4-BE49-F238E27FC236}">
                <a16:creationId xmlns:a16="http://schemas.microsoft.com/office/drawing/2014/main" id="{D03698B9-393C-4A64-BF7E-3A838515F7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512" y="1067793"/>
            <a:ext cx="2481072" cy="3651504"/>
          </a:xfrm>
          <a:prstGeom prst="rect">
            <a:avLst/>
          </a:prstGeom>
        </p:spPr>
      </p:pic>
    </p:spTree>
    <p:extLst>
      <p:ext uri="{BB962C8B-B14F-4D97-AF65-F5344CB8AC3E}">
        <p14:creationId xmlns:p14="http://schemas.microsoft.com/office/powerpoint/2010/main" val="111252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7850C6A-4F7D-4029-A32E-CD03242417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307975" y="1348833"/>
            <a:ext cx="5132748" cy="4708981"/>
          </a:xfrm>
          <a:prstGeom prst="rect">
            <a:avLst/>
          </a:prstGeom>
          <a:noFill/>
        </p:spPr>
        <p:txBody>
          <a:bodyPr wrap="square">
            <a:spAutoFit/>
          </a:bodyPr>
          <a:lstStyle/>
          <a:p>
            <a:pPr fontAlgn="base"/>
            <a:r>
              <a:rPr lang="en-US" sz="2000" dirty="0">
                <a:solidFill>
                  <a:schemeClr val="bg1"/>
                </a:solidFill>
              </a:rPr>
              <a:t>Zion’s Camp failed to help the Missouri Saints regain their lands and was marred by some dissension, apostasy, and unfavorable publicity, but a number of positive results came from the journey. </a:t>
            </a:r>
          </a:p>
          <a:p>
            <a:pPr fontAlgn="base"/>
            <a:endParaRPr lang="en-US" sz="2000" dirty="0">
              <a:solidFill>
                <a:schemeClr val="bg1"/>
              </a:solidFill>
            </a:endParaRPr>
          </a:p>
          <a:p>
            <a:pPr fontAlgn="base"/>
            <a:r>
              <a:rPr lang="en-US" sz="2000" dirty="0">
                <a:solidFill>
                  <a:schemeClr val="bg1"/>
                </a:solidFill>
              </a:rPr>
              <a:t>By volunteering, the members demonstrated their faith in the Lord and his prophet and their earnest desire to comply with latter-day revelation. </a:t>
            </a:r>
          </a:p>
          <a:p>
            <a:pPr fontAlgn="base"/>
            <a:endParaRPr lang="en-US" sz="2000" dirty="0">
              <a:solidFill>
                <a:schemeClr val="bg1"/>
              </a:solidFill>
            </a:endParaRPr>
          </a:p>
          <a:p>
            <a:pPr fontAlgn="base"/>
            <a:endParaRPr lang="en-US" sz="2000" dirty="0">
              <a:solidFill>
                <a:schemeClr val="bg1"/>
              </a:solidFill>
            </a:endParaRPr>
          </a:p>
          <a:p>
            <a:pPr fontAlgn="base"/>
            <a:r>
              <a:rPr lang="en-US" sz="2000" dirty="0">
                <a:solidFill>
                  <a:schemeClr val="bg1"/>
                </a:solidFill>
              </a:rPr>
              <a:t>They showed their concern for the exiled Saints in Missouri by their willingness to lay down their lives if necessary to assist them.</a:t>
            </a:r>
          </a:p>
        </p:txBody>
      </p:sp>
      <p:sp>
        <p:nvSpPr>
          <p:cNvPr id="7" name="TextBox 6"/>
          <p:cNvSpPr txBox="1"/>
          <p:nvPr/>
        </p:nvSpPr>
        <p:spPr>
          <a:xfrm>
            <a:off x="40740" y="0"/>
            <a:ext cx="12110519"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Failure to Regain Lands</a:t>
            </a:r>
          </a:p>
        </p:txBody>
      </p:sp>
      <p:sp>
        <p:nvSpPr>
          <p:cNvPr id="9" name="TextBox 8"/>
          <p:cNvSpPr txBox="1"/>
          <p:nvPr/>
        </p:nvSpPr>
        <p:spPr>
          <a:xfrm>
            <a:off x="9353" y="6483318"/>
            <a:ext cx="4032031" cy="338554"/>
          </a:xfrm>
          <a:prstGeom prst="rect">
            <a:avLst/>
          </a:prstGeom>
          <a:noFill/>
        </p:spPr>
        <p:txBody>
          <a:bodyPr wrap="square" rtlCol="0">
            <a:spAutoFit/>
          </a:bodyPr>
          <a:lstStyle/>
          <a:p>
            <a:r>
              <a:rPr lang="en-US" sz="1600" dirty="0">
                <a:solidFill>
                  <a:schemeClr val="bg1"/>
                </a:solidFill>
              </a:rPr>
              <a:t>D&amp;C 105:24-40  Church History  </a:t>
            </a:r>
          </a:p>
        </p:txBody>
      </p:sp>
      <p:sp>
        <p:nvSpPr>
          <p:cNvPr id="2" name="AutoShape 2" descr="data:image/jpeg;base64,/9j/4AAQSkZJRgABAQAAAQABAAD/2wCEAAkGBxQTEhUUEhQUFBUXGBcYGBUYGBcUHBcVFxQXGBgXGBwYHCggGBonHB0VITEhJiksLi4uFx8zODMsNygtLisBCgoKDg0OGxAQGiwkHyQsLCwsLCw0LCwsLCwsLCwsLCwsLCwsLCwsLCwsLCwsLCwsLCwsLCwsLCwsLCwsLCwsLP/AABEIALwBDAMBIgACEQEDEQH/xAAbAAACAwEBAQAAAAAAAAAAAAADBAIFBgEAB//EAEEQAAEDAgQDBgQEBAQEBwAAAAEAAhEDIQQSMUEFIlETMmFxgZEGobHBQlLR8BQjYuEzcpLxFUOisiQ0U4KDwsP/xAAYAQADAQEAAAAAAAAAAAAAAAAAAQIDBP/EACIRAAICAgIDAQEBAQAAAAAAAAABAhESITFBAxNRIjJhQv/aAAwDAQACEQMRAD8AtMHhvBW1CioYairfDYZdrdHGkCp0yAuV6WYQbp57ELslClsvEo61GDF0p2HgtHUwoKC7BiFvHyIycCkOC3CZpUOqsqeFCOKQ6JudgolazDphuH8E42l6KbiGgkwABJJ6DcrKU6LULEaVOSbEe36pptGFW8K4tTqValNpvOZv9TcrdPnZXJYsfbezR+PF0xIUIMr1elN08GIb2JZBiVdSjCE8K0fTStSitIy+kNFe6l0AURSk3TvZqLad1qmSBp0FYMpwLqVFl11wMrDyzo0irIu06pJ7E+9qC5qXjY2hVrV01Qy5N+iNkM6JTGvaLxJ6+WyPLOkEI2yGI4lmtEKj4higQbomJfOiqq1Imbrj9lnX60hV2IBOiM2lohMoQU9R+SeVixog2nARqd0w2lKmMPCpIlgezlSdSERAlNtYAhVWJW0NJCTqIjRVeIwt7K3qlKVH3VKYnA+k0KDZkJ1jEvRbomWldLOdHS1cyIoXoWdlUBLFF1NMZVAhUmJoX7JSayESFEq7Jo9CFiaDXNIcAWnvTcQL6FGCjWAIuYF52/CRf3US4KXJnMXgKbHsqUQyRDmgANtpPKBYzEeK0YVViMDIGV0ckCf88q1LlC0U9nlBwRVxzU0IAQhuYmezUXMVE0K9hJUuxTAapFqpyFQsGLzn7JkNQa1GSFjOTotIFnlQcwJrsUGpTSTaG0hOu4gQFWOoX0V66jKiKCx8icmawkooz7sLfS6OOHiASFcimF6qy0JQh9CXk+GRxmHaDohin4D99Fd1cDuhUsKcypRG5iVFnQQmRTViMFbSFB2GhXlqjPuyufStKFlVyyhIhQdggjAeZRYikIVZVbdaOrg3GTFgkq3C3k91RKLLjJG4aihQKmxdTOdBGogUAFMKCjhUSpkKOVUhEHIZai5V3KnYqByq/FPNSQ0w0C7vHorGtRBaQf0QqzA2lAECFMikZ0sqtJjS/huIFo2zJvBcQqFwaWkz9Ou0D3Vw2iC1sjZLCjlrMg2IcPks1ZQ81qllXSV6VZJwiAhyFMoLajSSAQSEWBNdheheLkm/oHsq5lXsy9nU5phR4sQHt6o/akJaqN0pNDSIuf0Qc665ygVk5GiiFpulTe1AbZerOJWinSIcdnDSnxXW0ANAoNcQUwCCqVMlpo4AlKpunhUb1SD3SdIQ0CJhikbIAcdiolyaBhnOjdSZjhGiTqyUv2JSk2CSNQF4LoavELUkmxyICgBGYgZNeXl0KRkYXl0lcJTsDlQw0+Xz2SD3lwLRJGkxP0/RFxdW371/2+oUaNdlPKxx53yYudt+nqpGDbjC0AGm8gDVkP8AlId8kjieO0GvYS/LlmQWuaRIi4InVXtVo1dEddPmszx/G03AtgOAvzAO+ZHL5a/RS7RSp8lzh+KUancq03eAcJ9tUw6sBuvmzqdB2tMD/I+Pk9N4VxpkGlWe2DMPZnbbxG3op9j+FvxR6ZtcTSc9rjoIsP3+/DdUnAsT2r7NDHCCSCXTIOsi5tH+yawnxBmaW1A0mIzU3W/0vgj3KUwuIZhw6pzvsBlDHC1xOkb9dleUaIxfBo6j41skq2NINmkgG58P3+wl+AvoPaMlUVCbkFxLpOsh1/YAKt4zSnGNIzDuSAYnzHRTV7CqdGlY8ESuoTDoGX+gVXxqr2bhmBcHDXobbJYiLcuQqhlCwxOQFx9fDx8ULEYqNBO/S26TTGgjmLmVdpVQ4SNFI2UUVZ5rV1zV4r2ZAgFQQhSRujvQciNlC8mbohfKK+kh5ISVhSIlBqVFOo1IVXlaqRGIbto3UBivFJ1CSl3NKT8jGvGj6CCpITCpyukxJAKbULOvByTGHC7KGxykpGcchufAnopuKXxD/lc/b9+CABMbmcAdrn9+ai/C5azqrjaBA8h1PhP30C8cU2jTL3m5uB4bLPYjFVcQ6ADHSY8s3Qf06/dOVFJWF4xxp1TlZIbMAi5cejep8f2QDhZYM1TWCQwXjxdsT4q0wmAZQaajyC5rSXO2a0CSG9BCLxKCBuMpI1PrH3WE5NmkaMozCAZSQzKSIkVJ16tsfVXR4TSP4QPLlj2SGEqDKJI3tmeN94BHsrbib+xY5+rQJB1g7AqoTvTFJNcCdTgbIs53rzj/AKkH/hFUd17T/qYfkSED4V4mXuex5mZc2dRe4+YWkIVuK+CUmZ2rh6342Z46htX20KI3i72ATI3uXSPLtAQE9xLiraTmtN5N/wClvVOEA+IUOPweX0osBjzTtTqVAJ0cG1Wy4ye6bCSm8Vj214zlsgHumLTqRUgj3TVfh9IyXMb4nS3mgnhVMt5S4Ai15HneZSVrgbafIzQ4i3MQ9lUNBhpDc4jxySR7IXxFTFbs+zh8B2hFpgARqN9tko7gxHceB6FvzaUKphq43zeoPycPuqUpIHGL4NBhtAxty0AHw8CkONkscwWIcCLzYiP1VSA9jp7OHfmbmYfU0yQfVGPFS4jPJLdM2V0e2UpRmk9icH0aCg0hokyY/YUiqGnxV40exw6ODqZ8hYp6jxKdWHzaWvHyM/JRY8Wh4hcyqNPEsOhHkbH2N1MoEcIUCFN7kLtE7CiD6cpaphgme2C8bqlsT0V5wqE/BidVZliWqC6boSs0S6uNU5XQZHgF4hdClCko41SXgFKEAQIVPxfHikLgknRuk/2AV3CV4nBpOBuDFvUJPgaMnhsJVxLs9Qw3Y7eTB/8AZabD4VrGENAACDg64zZI0YHT5kiPp7rlfHzNOk3O6YJ0a0ReT11ss1/pbIce/wDLvGxAaR4OcAfkSlWXoM17p3gWJi2pPgneMwaTm2mWH/rEfQ+yQpu/ltFvxASJOk26DW/is5Ia4E+HNd2YjtovGUS3U6J/4mH/AIWp5NF/8wCp6DmgX7PfvGpOvVtlb8fqfyKo6Nad93eHkl2hmW+G6JFcGLCb3GoPU9Vs5We4Af5jbC7mxrcZHEgyfHwWifT5Q5o1i3T+y2lL9NEJaMXxusDXqB0zMCAToLaaLScKdNGmTrlE+lvssvxOp/Ne46OgrRcKqRRZA0tf1Kb4QLlgviPEkUw1pjOYPlv9lD4XrnK5hnkNp6Gbe4Pug/FMZGaHmOvkhfC8Bz4iIbHu77I/4Dsv8biezY5x2E/2VDwzjZcKme5bf0J+yc+JX/8Ahn+n1We4Jh5qPa6CHMd8nNIPuFCX5bKvZo+D8R7Zj3OAGV7mjblEd7xUsDjqdYuaIOXreR191X8PbkoVxIuC8AfhzCCPOQUh8LiKzYtLXSJnaeiFwD5NJVwFMjugeUt+iS/gGG7XEXjbUbTqmuN1i2g9w1At6kD7qn+GaxJqN1s12+uh19PZGKqwyZOo6qx4aHktJAm5FzF5F/daejSLRBdmPWAPkFm8cf5g01ZeG/mHjPyWtePBSkEmBcEvUEJotKg9hVUKxMtRKTuqmaZXhSQlQN2cLlB7/AInZrhw4VUItMymChAojVqZhgVKUNqkEgO5l2VBdBQM6XJfHnkPp9QjlLY5vIfT6hJjRX4Intj/AJG/vVU3F8e/tiGvLGtIAawDmOaCXki15Ea2V9hKR7QugwQBJ8hpeVnMd/ivn8//AOhWfZZoMaC5pgAlzGGJDdHyTPRK1gQGh1iHuEA2J7K3jp+7pHifGyzlZTM9nGZ0AFvLLmy4Zo891TY74jxAJmgZFQwS0i5blLcpuTfSdxrCzLSCjGVJLRUeBmgBrSBOpE7nVWNfijXUX9pHO1oAMtzPEmDYgCx/use/jlVxaWYdwcHd6HOvNzeQ3bQaJYcYeAG1KJyiG3B7oJ3MATNvBJxY9dm64OWOc0tcGZLuBiJLWRBtMAnYLS4M8rfRfI6XGxSZky8gJHiM7TFyBPd1g6lNH4laHEQ6mTMgWF3Tq25Pok8gUUazEcH7aDlPcZ3S0beMSVY4HCNDYLS2HxE6DKDHSVlMP8UBjjlqOPMA1oBdy3NxtuNE2PikAu5iBnHMaboLw1oIiJ2iLIzbVDwLP4k4ZNNoaSObUyQBH9LSQl+DYKHd4ZnE2gmNfLqVFvxeCbOpxbvBzLyNMwFkBvxM1r2Q6kQ0PB59yQRJBibFGbqgw2WXxBgHmg8AgzEAWMzZJYLBFr2kDRpZE3kw7dPHjTKwDSy2Zs3DgYM+1lE16LXAluU9owAj8sDp4qlP8k47AYym9ofyuu14i5Fxm6wLA/2VX8PtiqwkCA1177gQrziOLoufIdrlBIABEEh0kiRYhEoNpNdm7YABwgOLOgvNje6LChHjGIBoPEyZHpz2+Sr/AIceAah6s+hV5hcIKzKwGW7gJImwa0kWMjcWKG3gxpNcYbEHQumdon6eKMtUKtldxJ+VwnbLuNiNon2K2PajMW7zA/0z9FnOKUGkkgEATu890m55o9wrl7x/EBu5ebeAof7e6cXYpIsA1cexew1YPmPwuLZ6wAZ+aM5amYEMUDSR1Ep0KwPZBDcxMEocq0kJtnsNVDhITLVQ4fiQblMHK5xb5X1IKvA5SpWVKLQULsoWZdzJkk1JQlezJDJpfH/4Z8x9Qi9oEDHvBZ6t+qllIlhu6PJUj+FvdUeYgFxufM9NU/RxoFRtM/8Apl89I/sCj8PxrazczJiSINjIKyTaKFcfh+SLE9k9uaNbM+4Wexzw53aCwzF40m7W+v2T7+LOe+o20NdDYNwC4Nk9NJSj6ILRsORsWHeDSb66JFGco0v5jWunNIBMOuZHjH2QsVhgcjdntJMWHfdt1Ajzi3haBgdWFoOdt8jjEZfxEx+/NJ405ZF8woNGsggtn3ubqeyxB9ZjaRdNQtL2sjNcDI/TUEd0wRBgenOIYTK924LzBOVwgHdrjGtohDdTHYPtpVp2mdWVN4HT5qdY5atQh0Bzt7j5uAmCfsqkqehRtrYbH0aUDMGS4CDEHMREAtNuu6DTw1MZmupguFNji4OLCZLLdBd2qW4m/naPOP8AUfEnonKj+dzRdxpsH/TTOvmEmvzZSf6oDhsA02fTO5kuI5Y3LTE/OfNCrU6ZEtZDZ03LjJBNxJ1tNk//ABoDexHM0wzOdS4kCfKLDwSuJuw9O1bBi1w+Qkrqym9jXBnhrpGaIGt4+Z6qeMx5NoMyXdRlbJIsbaH+yHQpuFF0SHwY8h+wl8LVILNbUgZ65mZvW91dvEzpOQLEYmrMscQSbkFw9eY/NG/i8QCA0AwAYAac3KJJ5pTDa1J4PaB4c0TAytDrTqAhV6R7UTdoqU2n0jb0KzVs00gf/GKrZGQuJl3Kyo6AbbE9N1PDcfJcWZXBxDtyJhpJtA6KAeC5guOUHMLGILj5qVLHVCZJdHMMpkjukg3ubfROrV0S3ug9L4gY6M4cTy+JmxGUTJn76K6HxPSGLa85g0OJ2J5jGUhpN9PZUNDEAG+XODJcWWaSIIOXfXTuzHVW/GuGUzXYwMBc4sEWAOdz+UwIA5ReJhVAmRffD3GmuhjC69Qlx7N5EENa1sgWJINzHdWpWZ+FuHU6TTzFpadnuY0w5wMtmIkFX1TH0m61Ge4P0WidIykthiVFZx/xDmqEFsMEw4SZvGnldePxO0E8jiPQfvZL2IfrkaErmVZ8/FQOlL3d+gVViPjWoHcrGx5F3zzj6J+xdB632IitDQM+nkfqnG8arD/nH1y/ouOxTA0GHuMxAeRsTKeGKkFlwCxuW995dOp1iR1WVNK7OjJN1RLCfFThao1rvFpyn2Nvor3B8Zo1O68A/lNj/f0WYxhDADd0mO+4fdTe9tOHAXBG5O+0qlOUeWZuMZcI2L6wDS6QAOpA+ZStfGiLECYv56X6LF/FeKbUo0mSC7OXFtyBaGl36IeAxDW0y2o5xiZI0BdcAA2i2icvJ8CPgfZrzjLa9b+FygU8VmGUTYiftsVUcFxzXuLbugEt0ERmk302smcFiZeWxqZETYdBcW1U5BgGquP8Sdf8A++R3W6e+GWwx2pkg3M6hJ1R/OJtHZERI17J2wKd+H3ch9PojsllUGgA9e0d/wB7l1zv5YI3fT3A0Y3rf7KLph+tnVT6DO6fKLqbG5WgGRFSI5dQwfvpdLorso6NWHvJ/DnPccdGT3iYBnb9V7iIDqVW05WWdMOswat2n1Q8TiAO0npA757xaLCQDvb5rtWs0U3MY1rs0AmS0Q1gbGaDsIH1U/Cil/5DiJntaXU/gq+u6JiZNVwkkAjNFyCQJ0uPNSxbmuY5oDGEOBnM9+aA7q3XptfWyO/KKodmaAXRO+uUhw2keeqqTsEqK3icuA70gm2V27nN9DOUI+NaHOLWzmhrXGBaA1uQHz19lINbZwADi2wzU2EZjqJ06gzohsoh78xdSptyCz3CSYaREC89U+gXIKnIe1rpBD2f94spYcctYGSJMDxDgDAO8FFw/M9rSCXh7cxGW47SSTfY2tsh0i0tqd43m+W+Z+0H6pf8jf8ARaYRmamWE+T9Np9tFW4AEvABmKbYPUDDg7+/qncSYw8AmT0v6eyWY1rC9zSe7EkbNpBtr+Cb4JX9AKlzvebE7EGPRGwuIIru3Bq9Z/MPug0HBzxzgjMNNRMjQmfbqpZWipZxJNUk8pECTod0lxRT5PXeJa02ZFrgE0vdcwrDTZB/xLk/0Q1x/wBUSD0lTwtTLOUntC3KYzHIMupA3t6I1OiwUzkcX1L/AIXtFxG4uZKFxQnzZXNp5S4EEwRsT75Ra/1WnxmNaKtKrzAgctiQWt7Ql+muYCPDzWbrn+YTr1BA1gGLkW2jwV3iK7nFpcBLTEdBlqn7p2Joao4sa3ObMZ/+aqvOrTs72d+inw+pZ0XjNbT8Tz9042tIG3hM7lTQWV4I6OP/ALX/AKKQI/I71aR9QrIVIQ8ZiS0DLluTrJ0HgQikCbboqsa85OVrhMagQBPn9lQYzB1S6WzEDeFp+LViaQdaYGg3joqBmJcQC6xjy+qqLraBq9DvD8UWw1zJn7DxXquLa6o59RxBa5gAFiGkDLEC41B9U674ecBmJ5RebaRc6KlrYsOqGQCO0a2P6cpmP3uqjvgmTVo0eIqZ47FwdIsKkXMxEhup281X4rGvcS0Ns1ocT1yiTN4mcyjhYpAk8pIDp6gQ4a6XCsMPwcveGNa5rMr+ciJJAIk9JNh4O8Flw2jZqkpdFTgMAcRLnONNxuywiP30I36Ky4rhG4XDHMc7uXmIBaOXLDWm5nqb31iyj8QcE7NgNJ72lrdA4wSG38rqGMw1I4em6pVIqPAdL3OqAkWIgSQJGoESrtNEuUm7so+FYsEujldvaLHfvC36+KvvhmiTVkukCR1AGa5u4iI8F3CtwzHA1LvcxpEteQGm88jNz1+SsH0hlJpNBDgYc0mRs4DcFTKVBFXo5jPik9mSymcrbEltnbEGO79FV4j4iFSm1uWBcnK51Ofy3YQdB13ROK4djKD6jYGUbH8R5RNgZkhU/D+GVXUuUMI1Mk5oi2ggevyVeNR/pkzb/lIs8Hji57W53OpgOkucczTlIDCdXtIO/lpZMMLXy3tXHmaSMxP4YnWZjXqs5wsOFYNMtBMVAZsDY3GxBsQtUeBhzXGm5wMl0mHC0y2YBjzRNxTErozmAwzf4jI+q8iXiO8CZGWQYgd72Ku3htF7mkBwlxkRcE2EROhHzWbqv7Ko404IsCQLF8cwBNzA1P6KOBxtSvVDC8sa57ZcDB1gfM/NU4LGwU25cF5jK7S5rm5IBiwbEkT+qI8ANdBbHMAIFzOviP8AZPf8GIgBzyQ6S7M43gi8z126BK4r4fdnFRr6jzmBOZwa2xsA0N00WKafZbKuvRZqCHNgG7WRGa4mZmfpsp1uKA0uzeL5mjMQ1pLRfNAkEQ6J6NCYpfD7u6NhF3NbpJkBt5lV+K4cWudnbEAyeZ4vEQesa6eAVJpi2juAxLS9rQ6JfJknUuk7RCX5XMIBJiDl5bGYtZFpcNpi4DLQZFKtYgT3ip4bANGljAv2bxmAvebFNtDX+hX0poBpnlJnxBCDUoAZu9FzqfzhW1NrXNIIvYGN5FjHUWS9XhPLksSZBtOYFwMesJWCWxLDNadzJPgbT19F3DYQA5WyXncS7LO5AHe+nno3R4PRw5zVA11SHOyNdGVmkgaSTa5iJUuEcXe+qGUWikyDIblsALmYAn0vKTfaCvpXYXhhIaHFzJ6i5J/phMM4a5pcAHPGWeUm4DmmYBnQn3UsdxBjapcTUqR+F1QQ50XAGWwG6rTWLnHLDA7UAlrdPHwR+nsNcDZoU3TBex0zAJIuJAgnXRL1GZP8VzgQXW1ImRf5W2uu4HGCmxxbIfmDGu/LmnM4ToQBYzYkdFEvnvRabW/2V1QuQ/AcdTY4lz6gJcQ2TIiNXW11F1d4ni9NgBcZzaAXJ8QG7a3WfoGHCGgSSSYHmT8kM4wOe8uIzE2gNECBDW/0gWjaJSewqi+pcbpPtJ9bfdexeOYW2Isdz4eKz+KxNN05bO5so6FxEHysf9XiuPxTsovN8p0cNDefOLpYlJotsbxBhpQHDbcKp/iwfxD3CSxBBdL7iSTsSIFges2nxSL6s9G+AEW9r+a0ULRL8lM+o8Z4n/JMa/oJ9pgeqxWWGhx/3JLr+wHui4niheIPVvsDJ8kviqwIiensKY+5KqCxRhLctEuD4w9qHVC53Wb6HabdVvuH8Tac3Z58oAgunWNjN9PmvnWDbzDp19VreF4gw6b5QAPfzWPl/qzpSuCRa8Sqy0OO7o9DKwGJqZnAEtbkblAM/mJJGu5Wv4jix2dHxeB7NJWM4qIJ5dWgzfdVBEvSGcICTBrMiDYPcfHQDyTmH4m+kOzpult3SGkXJvqdPTqs/ggJGpPgf7K3Zgqz7tERaBYjxIMuhOUdhF6LPt+0p1TiOaIDbAXJN5Gth85sqitxZzYymOg0t9SrHERTpXLXOPNBk5QCQOU6mZubeBWbxbC6majpLs41/KQYj1H0RCKfIpya4L7hVU1arXOBMNjWATmBE9dDZad+OIE80QYyxYDU3IA8PHyWO4Zii3KMv8skc50zAaa2cNPBXhpVy8SxzJs3NYGPwtP4vvdZzg7NIyQvgsUK1SWMGSm8xIJl05i4ltpuFzijGtqvqEAZ23LdGvm7rE69esqxqnseWo2ZBIAylsxPMTofQqvpYp1Z5bFKmxtnAAAvmwaSdtZgDTRFuTtomlFaLXhmPz05ptAIs7mdY+HgdjCZGLBZJ5SAZFyYE6GRPss3geE1qVd4o87MsuAcCA25EkkARtffe6X4jioBawwABYn8WeJaT+GPok/HvQJ/S6ocXcTdr3M6iJ6b7fNEzuc0vY7kDhJOxABgjbUe6y1JpiC9nWc0wPGJRMNjqlMPbTqWNy0NF50AzCfpoFeArRoziiJJkj5ems+yXHFiTAA1ibn6NuqPB4svJNQkEWAmQHf5T9dkGs8uBE1CQbDmgR1ymAZ8FPrY1JF9hSC88wYQAYdYknpuj4XiLpP5mnSMwPiIBWU7MtE5gSTJuQ753KdwPFM3fku6g3PmIgensUvU1b5K9kXrgs+J4eq55h2YvEOIuSNQDEgRoBKH/BGkzm1JgNbzEmNTFvBP4bEOnlY8jQ2Bt7fQqz7So1stpua3f+XMedklLoHZm6vCmyC9xLj+FodI8JykAzG6nW4Y5gJy9QLA2gXBJMm5vA0V67Fs1PZyf6WAn5KFd2HLZexs6TLd+gi3mFWb7IozHZhpy5d5l5/FEa+SR4hhiSCIIPrYHxkrR4mjRyluXLuIBJB1mdVXUMcWmCwVYIOYHLygG0EaTf3VqXaBr6V2Hohsvta1rQHWn5rlbCcsg6joYmNLnXy90Wo8lozMDaYkATrqRJHQRYdATKVo4omzi42ytN7NJg28psr3yTrg9hsKX2LIga6T12ufnqjswBrGGQDMCDA0galWuBwhJEtBLjIDiYs4kOIBmbm3muY+mab3NljTeQzQA7QNPqpc2GKKR3B6mblioZiGS4k5oIFtvsU8eB1m2s3wzMttuVJtcjmp8obHMYF/dENarU5g11QfmyG/sjKQYoYw7KQiY+aLiqtOwygzMaWAVTh3Tbxj0T1FgaZiT1N1MlXJaVidQy+CYGwgOAEePr7lWuDxbKVIyd5iI36BV2NpjKXCQfAxqUTCcwAdeZ9PLom0mrFdOgdfjTCxgvLXyRH4TTj6qsrYyXtdTL2OygEyRJAHT1Wt4Lw2m45XNDhfXWx6i67jOD0g82JAMAE2AiUKcU6oWLMeMbU3qkTvmP2umsFxMNDgAXPJ7+nT1N5TuJwjO0PKOv8AbyS9LDNFSowWAuLCQcs6xK0tNcE04vkZrccPY5SO9ImTMxqg1OMDszSdTplrxOYNDXAjcZYE+MKPF8A1oZE/IbA3gCTfVWvD+F03sOZvcpGoL6lsWPgk6VUNbuyi4PxBzC9lg03ktBcDG0yAY33gXTNfHl7Bd7ucwHEuPdJG9rwlPhuk2rXYHNEOcAQJFnWte2q1mMwVOg8NptAB1m5u4CZ10KJLYRejPYahiaxNqkCxJznUeJ1jotPwfggLR2gjoC3mt+aQDHqtPh+GMAbMutaTIHkNFU/FjezbDdxebzr8kn9EnekMVMQylTfTp9mMzSIBE3EEmLSvmFY5iC92wEkeZ2Vk/i9VsNBEA9Beeqr6WGbUdBkAl+nhpqmhVWguDqMbPPJA0DT9ymMFgxWJFMw8NzjM4MzQe7bSxO+yVZgmh9QSeUeGxOtlZcMoNAzRJG1/91MnWy0rPUOG1KjstMuqOIIE5gWtB5j0bBuATuBfVWdfBCeZuUDUFrxH+kzP6I7dC8WcHWI1Euk69STPWUeu4k3c42B6XJj8MLGU2WolI3DGwY4t8gfnmEoowNQDv1JJERI3Hsn4yOABMeJlXlWiOxa7dwHhfqIuCqVsVpGZdSphwbUrueHaHM55aYsCJJE+Ws+CYocIz9HlsyWgEE6Xbr8lHFYVocREzIMnNPmTcqww7M7ASSHczc4MOGXQz1Q1oFIRfStDmR5ZQdeh090engRBIOnUFp8ri/ulOB8dq1arqNXLUaCQHObzWnUi3yWodw1kSMw8j+qT1oWVlG4MkZmubG+Wfm0lFbQpugNNMeOYt8e65sfNNU6AfAcXEa67jRMYfBsLgMo8xYoQmyroYIOJIjU3kwN7QyEnVwWGb/zabHg/hBfv8itZW4RSdZwc4E3Bc6PYFV/E/h3DgAtZlNtCdINrqqpWJSRnD2LMrmueCSYzU+Ua3uebrZKNw4eC6XkFxk5O8ddtBsratwqm093N/m5ojpKYpkweZw8oFullFmi2KGhScxwrsFMCIDHZ3NJ0JDQS31VRjcBnd/iNDQMrQ7VrQTA+p9Srx2DbDWtloJuQbkC8SbwlMXVDHloYwgWu2ToFcXoT0z//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7B4B0608-B006-4E5D-B362-389E9584E5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1767840"/>
            <a:ext cx="4956048" cy="3322320"/>
          </a:xfrm>
          <a:prstGeom prst="rect">
            <a:avLst/>
          </a:prstGeom>
        </p:spPr>
      </p:pic>
    </p:spTree>
    <p:extLst>
      <p:ext uri="{BB962C8B-B14F-4D97-AF65-F5344CB8AC3E}">
        <p14:creationId xmlns:p14="http://schemas.microsoft.com/office/powerpoint/2010/main" val="27802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F027277-861C-4C33-81E3-9A596BD203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184718" y="1067793"/>
            <a:ext cx="4970218" cy="2677656"/>
          </a:xfrm>
          <a:prstGeom prst="rect">
            <a:avLst/>
          </a:prstGeom>
          <a:noFill/>
        </p:spPr>
        <p:txBody>
          <a:bodyPr wrap="square">
            <a:spAutoFit/>
          </a:bodyPr>
          <a:lstStyle/>
          <a:p>
            <a:pPr fontAlgn="base"/>
            <a:r>
              <a:rPr lang="en-US" sz="2400" dirty="0">
                <a:solidFill>
                  <a:schemeClr val="bg1"/>
                </a:solidFill>
              </a:rPr>
              <a:t>Zion’s Camp chastened, polished, and spiritually refined many of the Lord’s servants. The observant and dedicated received invaluable practical training and spiritual experience that served them well in later struggles for the Church. </a:t>
            </a:r>
          </a:p>
        </p:txBody>
      </p:sp>
      <p:sp>
        <p:nvSpPr>
          <p:cNvPr id="7" name="TextBox 6"/>
          <p:cNvSpPr txBox="1"/>
          <p:nvPr/>
        </p:nvSpPr>
        <p:spPr>
          <a:xfrm>
            <a:off x="40740" y="0"/>
            <a:ext cx="12110519"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Failure to Regain Lands</a:t>
            </a:r>
          </a:p>
        </p:txBody>
      </p:sp>
      <p:sp>
        <p:nvSpPr>
          <p:cNvPr id="9" name="TextBox 8"/>
          <p:cNvSpPr txBox="1"/>
          <p:nvPr/>
        </p:nvSpPr>
        <p:spPr>
          <a:xfrm>
            <a:off x="9353" y="6483318"/>
            <a:ext cx="4032031" cy="338554"/>
          </a:xfrm>
          <a:prstGeom prst="rect">
            <a:avLst/>
          </a:prstGeom>
          <a:noFill/>
        </p:spPr>
        <p:txBody>
          <a:bodyPr wrap="square" rtlCol="0">
            <a:spAutoFit/>
          </a:bodyPr>
          <a:lstStyle/>
          <a:p>
            <a:r>
              <a:rPr lang="en-US" sz="1600" dirty="0">
                <a:solidFill>
                  <a:schemeClr val="bg1"/>
                </a:solidFill>
              </a:rPr>
              <a:t>D&amp;C 105:24-40  Church History</a:t>
            </a:r>
          </a:p>
        </p:txBody>
      </p:sp>
      <p:sp>
        <p:nvSpPr>
          <p:cNvPr id="2" name="AutoShape 2" descr="data:image/jpeg;base64,/9j/4AAQSkZJRgABAQAAAQABAAD/2wCEAAkGBxQTEhUUEhQUFBUXGBcYGBUYGBcUHBcVFxQXGBgXGBwYHCggGBonHB0VITEhJiksLi4uFx8zODMsNygtLisBCgoKDg0OGxAQGiwkHyQsLCwsLCw0LCwsLCwsLCwsLCwsLCwsLCwsLCwsLCwsLCwsLCwsLCwsLCwsLCwsLCwsLP/AABEIALwBDAMBIgACEQEDEQH/xAAbAAACAwEBAQAAAAAAAAAAAAADBAIFBgEAB//EAEEQAAEDAgQDBgQEBAQEBwAAAAEAAhEDIQQSMUEFIlETMmFxgZEGobHBQlLR8BQjYuEzcpLxFUOisiQ0U4KDwsP/xAAYAQADAQEAAAAAAAAAAAAAAAAAAQIDBP/EACIRAAICAgIDAQEBAQAAAAAAAAABAhESITFBAxNRIjJhQv/aAAwDAQACEQMRAD8AtMHhvBW1CioYairfDYZdrdHGkCp0yAuV6WYQbp57ELslClsvEo61GDF0p2HgtHUwoKC7BiFvHyIycCkOC3CZpUOqsqeFCOKQ6JudgolazDphuH8E42l6KbiGgkwABJJ6DcrKU6LULEaVOSbEe36pptGFW8K4tTqValNpvOZv9TcrdPnZXJYsfbezR+PF0xIUIMr1elN08GIb2JZBiVdSjCE8K0fTStSitIy+kNFe6l0AURSk3TvZqLad1qmSBp0FYMpwLqVFl11wMrDyzo0irIu06pJ7E+9qC5qXjY2hVrV01Qy5N+iNkM6JTGvaLxJ6+WyPLOkEI2yGI4lmtEKj4higQbomJfOiqq1Imbrj9lnX60hV2IBOiM2lohMoQU9R+SeVixog2nARqd0w2lKmMPCpIlgezlSdSERAlNtYAhVWJW0NJCTqIjRVeIwt7K3qlKVH3VKYnA+k0KDZkJ1jEvRbomWldLOdHS1cyIoXoWdlUBLFF1NMZVAhUmJoX7JSayESFEq7Jo9CFiaDXNIcAWnvTcQL6FGCjWAIuYF52/CRf3US4KXJnMXgKbHsqUQyRDmgANtpPKBYzEeK0YVViMDIGV0ckCf88q1LlC0U9nlBwRVxzU0IAQhuYmezUXMVE0K9hJUuxTAapFqpyFQsGLzn7JkNQa1GSFjOTotIFnlQcwJrsUGpTSTaG0hOu4gQFWOoX0V66jKiKCx8icmawkooz7sLfS6OOHiASFcimF6qy0JQh9CXk+GRxmHaDohin4D99Fd1cDuhUsKcypRG5iVFnQQmRTViMFbSFB2GhXlqjPuyufStKFlVyyhIhQdggjAeZRYikIVZVbdaOrg3GTFgkq3C3k91RKLLjJG4aihQKmxdTOdBGogUAFMKCjhUSpkKOVUhEHIZai5V3KnYqByq/FPNSQ0w0C7vHorGtRBaQf0QqzA2lAECFMikZ0sqtJjS/huIFo2zJvBcQqFwaWkz9Ou0D3Vw2iC1sjZLCjlrMg2IcPks1ZQ81qllXSV6VZJwiAhyFMoLajSSAQSEWBNdheheLkm/oHsq5lXsy9nU5phR4sQHt6o/akJaqN0pNDSIuf0Qc665ygVk5GiiFpulTe1AbZerOJWinSIcdnDSnxXW0ANAoNcQUwCCqVMlpo4AlKpunhUb1SD3SdIQ0CJhikbIAcdiolyaBhnOjdSZjhGiTqyUv2JSk2CSNQF4LoavELUkmxyICgBGYgZNeXl0KRkYXl0lcJTsDlQw0+Xz2SD3lwLRJGkxP0/RFxdW371/2+oUaNdlPKxx53yYudt+nqpGDbjC0AGm8gDVkP8AlId8kjieO0GvYS/LlmQWuaRIi4InVXtVo1dEddPmszx/G03AtgOAvzAO+ZHL5a/RS7RSp8lzh+KUancq03eAcJ9tUw6sBuvmzqdB2tMD/I+Pk9N4VxpkGlWe2DMPZnbbxG3op9j+FvxR6ZtcTSc9rjoIsP3+/DdUnAsT2r7NDHCCSCXTIOsi5tH+yawnxBmaW1A0mIzU3W/0vgj3KUwuIZhw6pzvsBlDHC1xOkb9dleUaIxfBo6j41skq2NINmkgG58P3+wl+AvoPaMlUVCbkFxLpOsh1/YAKt4zSnGNIzDuSAYnzHRTV7CqdGlY8ESuoTDoGX+gVXxqr2bhmBcHDXobbJYiLcuQqhlCwxOQFx9fDx8ULEYqNBO/S26TTGgjmLmVdpVQ4SNFI2UUVZ5rV1zV4r2ZAgFQQhSRujvQciNlC8mbohfKK+kh5ISVhSIlBqVFOo1IVXlaqRGIbto3UBivFJ1CSl3NKT8jGvGj6CCpITCpyukxJAKbULOvByTGHC7KGxykpGcchufAnopuKXxD/lc/b9+CABMbmcAdrn9+ai/C5azqrjaBA8h1PhP30C8cU2jTL3m5uB4bLPYjFVcQ6ADHSY8s3Qf06/dOVFJWF4xxp1TlZIbMAi5cejep8f2QDhZYM1TWCQwXjxdsT4q0wmAZQaajyC5rSXO2a0CSG9BCLxKCBuMpI1PrH3WE5NmkaMozCAZSQzKSIkVJ16tsfVXR4TSP4QPLlj2SGEqDKJI3tmeN94BHsrbib+xY5+rQJB1g7AqoTvTFJNcCdTgbIs53rzj/AKkH/hFUd17T/qYfkSED4V4mXuex5mZc2dRe4+YWkIVuK+CUmZ2rh6342Z46htX20KI3i72ATI3uXSPLtAQE9xLiraTmtN5N/wClvVOEA+IUOPweX0osBjzTtTqVAJ0cG1Wy4ye6bCSm8Vj214zlsgHumLTqRUgj3TVfh9IyXMb4nS3mgnhVMt5S4Ai15HneZSVrgbafIzQ4i3MQ9lUNBhpDc4jxySR7IXxFTFbs+zh8B2hFpgARqN9tko7gxHceB6FvzaUKphq43zeoPycPuqUpIHGL4NBhtAxty0AHw8CkONkscwWIcCLzYiP1VSA9jp7OHfmbmYfU0yQfVGPFS4jPJLdM2V0e2UpRmk9icH0aCg0hokyY/YUiqGnxV40exw6ODqZ8hYp6jxKdWHzaWvHyM/JRY8Wh4hcyqNPEsOhHkbH2N1MoEcIUCFN7kLtE7CiD6cpaphgme2C8bqlsT0V5wqE/BidVZliWqC6boSs0S6uNU5XQZHgF4hdClCko41SXgFKEAQIVPxfHikLgknRuk/2AV3CV4nBpOBuDFvUJPgaMnhsJVxLs9Qw3Y7eTB/8AZabD4VrGENAACDg64zZI0YHT5kiPp7rlfHzNOk3O6YJ0a0ReT11ss1/pbIce/wDLvGxAaR4OcAfkSlWXoM17p3gWJi2pPgneMwaTm2mWH/rEfQ+yQpu/ltFvxASJOk26DW/is5Ia4E+HNd2YjtovGUS3U6J/4mH/AIWp5NF/8wCp6DmgX7PfvGpOvVtlb8fqfyKo6Nad93eHkl2hmW+G6JFcGLCb3GoPU9Vs5We4Af5jbC7mxrcZHEgyfHwWifT5Q5o1i3T+y2lL9NEJaMXxusDXqB0zMCAToLaaLScKdNGmTrlE+lvssvxOp/Ne46OgrRcKqRRZA0tf1Kb4QLlgviPEkUw1pjOYPlv9lD4XrnK5hnkNp6Gbe4Pug/FMZGaHmOvkhfC8Bz4iIbHu77I/4Dsv8biezY5x2E/2VDwzjZcKme5bf0J+yc+JX/8Ahn+n1We4Jh5qPa6CHMd8nNIPuFCX5bKvZo+D8R7Zj3OAGV7mjblEd7xUsDjqdYuaIOXreR191X8PbkoVxIuC8AfhzCCPOQUh8LiKzYtLXSJnaeiFwD5NJVwFMjugeUt+iS/gGG7XEXjbUbTqmuN1i2g9w1At6kD7qn+GaxJqN1s12+uh19PZGKqwyZOo6qx4aHktJAm5FzF5F/daejSLRBdmPWAPkFm8cf5g01ZeG/mHjPyWtePBSkEmBcEvUEJotKg9hVUKxMtRKTuqmaZXhSQlQN2cLlB7/AInZrhw4VUItMymChAojVqZhgVKUNqkEgO5l2VBdBQM6XJfHnkPp9QjlLY5vIfT6hJjRX4Intj/AJG/vVU3F8e/tiGvLGtIAawDmOaCXki15Ea2V9hKR7QugwQBJ8hpeVnMd/ivn8//AOhWfZZoMaC5pgAlzGGJDdHyTPRK1gQGh1iHuEA2J7K3jp+7pHifGyzlZTM9nGZ0AFvLLmy4Zo891TY74jxAJmgZFQwS0i5blLcpuTfSdxrCzLSCjGVJLRUeBmgBrSBOpE7nVWNfijXUX9pHO1oAMtzPEmDYgCx/use/jlVxaWYdwcHd6HOvNzeQ3bQaJYcYeAG1KJyiG3B7oJ3MATNvBJxY9dm64OWOc0tcGZLuBiJLWRBtMAnYLS4M8rfRfI6XGxSZky8gJHiM7TFyBPd1g6lNH4laHEQ6mTMgWF3Tq25Pok8gUUazEcH7aDlPcZ3S0beMSVY4HCNDYLS2HxE6DKDHSVlMP8UBjjlqOPMA1oBdy3NxtuNE2PikAu5iBnHMaboLw1oIiJ2iLIzbVDwLP4k4ZNNoaSObUyQBH9LSQl+DYKHd4ZnE2gmNfLqVFvxeCbOpxbvBzLyNMwFkBvxM1r2Q6kQ0PB59yQRJBibFGbqgw2WXxBgHmg8AgzEAWMzZJYLBFr2kDRpZE3kw7dPHjTKwDSy2Zs3DgYM+1lE16LXAluU9owAj8sDp4qlP8k47AYym9ofyuu14i5Fxm6wLA/2VX8PtiqwkCA1177gQrziOLoufIdrlBIABEEh0kiRYhEoNpNdm7YABwgOLOgvNje6LChHjGIBoPEyZHpz2+Sr/AIceAah6s+hV5hcIKzKwGW7gJImwa0kWMjcWKG3gxpNcYbEHQumdon6eKMtUKtldxJ+VwnbLuNiNon2K2PajMW7zA/0z9FnOKUGkkgEATu890m55o9wrl7x/EBu5ebeAof7e6cXYpIsA1cexew1YPmPwuLZ6wAZ+aM5amYEMUDSR1Ep0KwPZBDcxMEocq0kJtnsNVDhITLVQ4fiQblMHK5xb5X1IKvA5SpWVKLQULsoWZdzJkk1JQlezJDJpfH/4Z8x9Qi9oEDHvBZ6t+qllIlhu6PJUj+FvdUeYgFxufM9NU/RxoFRtM/8Apl89I/sCj8PxrazczJiSINjIKyTaKFcfh+SLE9k9uaNbM+4Wexzw53aCwzF40m7W+v2T7+LOe+o20NdDYNwC4Nk9NJSj6ILRsORsWHeDSb66JFGco0v5jWunNIBMOuZHjH2QsVhgcjdntJMWHfdt1Ajzi3haBgdWFoOdt8jjEZfxEx+/NJ405ZF8woNGsggtn3ubqeyxB9ZjaRdNQtL2sjNcDI/TUEd0wRBgenOIYTK924LzBOVwgHdrjGtohDdTHYPtpVp2mdWVN4HT5qdY5atQh0Bzt7j5uAmCfsqkqehRtrYbH0aUDMGS4CDEHMREAtNuu6DTw1MZmupguFNji4OLCZLLdBd2qW4m/naPOP8AUfEnonKj+dzRdxpsH/TTOvmEmvzZSf6oDhsA02fTO5kuI5Y3LTE/OfNCrU6ZEtZDZ03LjJBNxJ1tNk//ABoDexHM0wzOdS4kCfKLDwSuJuw9O1bBi1w+Qkrqym9jXBnhrpGaIGt4+Z6qeMx5NoMyXdRlbJIsbaH+yHQpuFF0SHwY8h+wl8LVILNbUgZ65mZvW91dvEzpOQLEYmrMscQSbkFw9eY/NG/i8QCA0AwAYAac3KJJ5pTDa1J4PaB4c0TAytDrTqAhV6R7UTdoqU2n0jb0KzVs00gf/GKrZGQuJl3Kyo6AbbE9N1PDcfJcWZXBxDtyJhpJtA6KAeC5guOUHMLGILj5qVLHVCZJdHMMpkjukg3ubfROrV0S3ug9L4gY6M4cTy+JmxGUTJn76K6HxPSGLa85g0OJ2J5jGUhpN9PZUNDEAG+XODJcWWaSIIOXfXTuzHVW/GuGUzXYwMBc4sEWAOdz+UwIA5ReJhVAmRffD3GmuhjC69Qlx7N5EENa1sgWJINzHdWpWZ+FuHU6TTzFpadnuY0w5wMtmIkFX1TH0m61Ge4P0WidIykthiVFZx/xDmqEFsMEw4SZvGnldePxO0E8jiPQfvZL2IfrkaErmVZ8/FQOlL3d+gVViPjWoHcrGx5F3zzj6J+xdB632IitDQM+nkfqnG8arD/nH1y/ouOxTA0GHuMxAeRsTKeGKkFlwCxuW995dOp1iR1WVNK7OjJN1RLCfFThao1rvFpyn2Nvor3B8Zo1O68A/lNj/f0WYxhDADd0mO+4fdTe9tOHAXBG5O+0qlOUeWZuMZcI2L6wDS6QAOpA+ZStfGiLECYv56X6LF/FeKbUo0mSC7OXFtyBaGl36IeAxDW0y2o5xiZI0BdcAA2i2icvJ8CPgfZrzjLa9b+FygU8VmGUTYiftsVUcFxzXuLbugEt0ERmk302smcFiZeWxqZETYdBcW1U5BgGquP8Sdf8A++R3W6e+GWwx2pkg3M6hJ1R/OJtHZERI17J2wKd+H3ch9PojsllUGgA9e0d/wB7l1zv5YI3fT3A0Y3rf7KLph+tnVT6DO6fKLqbG5WgGRFSI5dQwfvpdLorso6NWHvJ/DnPccdGT3iYBnb9V7iIDqVW05WWdMOswat2n1Q8TiAO0npA757xaLCQDvb5rtWs0U3MY1rs0AmS0Q1gbGaDsIH1U/Cil/5DiJntaXU/gq+u6JiZNVwkkAjNFyCQJ0uPNSxbmuY5oDGEOBnM9+aA7q3XptfWyO/KKodmaAXRO+uUhw2keeqqTsEqK3icuA70gm2V27nN9DOUI+NaHOLWzmhrXGBaA1uQHz19lINbZwADi2wzU2EZjqJ06gzohsoh78xdSptyCz3CSYaREC89U+gXIKnIe1rpBD2f94spYcctYGSJMDxDgDAO8FFw/M9rSCXh7cxGW47SSTfY2tsh0i0tqd43m+W+Z+0H6pf8jf8ARaYRmamWE+T9Np9tFW4AEvABmKbYPUDDg7+/qncSYw8AmT0v6eyWY1rC9zSe7EkbNpBtr+Cb4JX9AKlzvebE7EGPRGwuIIru3Bq9Z/MPug0HBzxzgjMNNRMjQmfbqpZWipZxJNUk8pECTod0lxRT5PXeJa02ZFrgE0vdcwrDTZB/xLk/0Q1x/wBUSD0lTwtTLOUntC3KYzHIMupA3t6I1OiwUzkcX1L/AIXtFxG4uZKFxQnzZXNp5S4EEwRsT75Ra/1WnxmNaKtKrzAgctiQWt7Ql+muYCPDzWbrn+YTr1BA1gGLkW2jwV3iK7nFpcBLTEdBlqn7p2Joao4sa3ObMZ/+aqvOrTs72d+inw+pZ0XjNbT8Tz9042tIG3hM7lTQWV4I6OP/ALX/AKKQI/I71aR9QrIVIQ8ZiS0DLluTrJ0HgQikCbboqsa85OVrhMagQBPn9lQYzB1S6WzEDeFp+LViaQdaYGg3joqBmJcQC6xjy+qqLraBq9DvD8UWw1zJn7DxXquLa6o59RxBa5gAFiGkDLEC41B9U674ecBmJ5RebaRc6KlrYsOqGQCO0a2P6cpmP3uqjvgmTVo0eIqZ47FwdIsKkXMxEhup281X4rGvcS0Ns1ocT1yiTN4mcyjhYpAk8pIDp6gQ4a6XCsMPwcveGNa5rMr+ciJJAIk9JNh4O8Flw2jZqkpdFTgMAcRLnONNxuywiP30I36Ky4rhG4XDHMc7uXmIBaOXLDWm5nqb31iyj8QcE7NgNJ72lrdA4wSG38rqGMw1I4em6pVIqPAdL3OqAkWIgSQJGoESrtNEuUm7so+FYsEujldvaLHfvC36+KvvhmiTVkukCR1AGa5u4iI8F3CtwzHA1LvcxpEteQGm88jNz1+SsH0hlJpNBDgYc0mRs4DcFTKVBFXo5jPik9mSymcrbEltnbEGO79FV4j4iFSm1uWBcnK51Ofy3YQdB13ROK4djKD6jYGUbH8R5RNgZkhU/D+GVXUuUMI1Mk5oi2ggevyVeNR/pkzb/lIs8Hji57W53OpgOkucczTlIDCdXtIO/lpZMMLXy3tXHmaSMxP4YnWZjXqs5wsOFYNMtBMVAZsDY3GxBsQtUeBhzXGm5wMl0mHC0y2YBjzRNxTErozmAwzf4jI+q8iXiO8CZGWQYgd72Ku3htF7mkBwlxkRcE2EROhHzWbqv7Ko404IsCQLF8cwBNzA1P6KOBxtSvVDC8sa57ZcDB1gfM/NU4LGwU25cF5jK7S5rm5IBiwbEkT+qI8ANdBbHMAIFzOviP8AZPf8GIgBzyQ6S7M43gi8z126BK4r4fdnFRr6jzmBOZwa2xsA0N00WKafZbKuvRZqCHNgG7WRGa4mZmfpsp1uKA0uzeL5mjMQ1pLRfNAkEQ6J6NCYpfD7u6NhF3NbpJkBt5lV+K4cWudnbEAyeZ4vEQesa6eAVJpi2juAxLS9rQ6JfJknUuk7RCX5XMIBJiDl5bGYtZFpcNpi4DLQZFKtYgT3ip4bANGljAv2bxmAvebFNtDX+hX0poBpnlJnxBCDUoAZu9FzqfzhW1NrXNIIvYGN5FjHUWS9XhPLksSZBtOYFwMesJWCWxLDNadzJPgbT19F3DYQA5WyXncS7LO5AHe+nno3R4PRw5zVA11SHOyNdGVmkgaSTa5iJUuEcXe+qGUWikyDIblsALmYAn0vKTfaCvpXYXhhIaHFzJ6i5J/phMM4a5pcAHPGWeUm4DmmYBnQn3UsdxBjapcTUqR+F1QQ50XAGWwG6rTWLnHLDA7UAlrdPHwR+nsNcDZoU3TBex0zAJIuJAgnXRL1GZP8VzgQXW1ImRf5W2uu4HGCmxxbIfmDGu/LmnM4ToQBYzYkdFEvnvRabW/2V1QuQ/AcdTY4lz6gJcQ2TIiNXW11F1d4ni9NgBcZzaAXJ8QG7a3WfoGHCGgSSSYHmT8kM4wOe8uIzE2gNECBDW/0gWjaJSewqi+pcbpPtJ9bfdexeOYW2Isdz4eKz+KxNN05bO5so6FxEHysf9XiuPxTsovN8p0cNDefOLpYlJotsbxBhpQHDbcKp/iwfxD3CSxBBdL7iSTsSIFges2nxSL6s9G+AEW9r+a0ULRL8lM+o8Z4n/JMa/oJ9pgeqxWWGhx/3JLr+wHui4niheIPVvsDJ8kviqwIiensKY+5KqCxRhLctEuD4w9qHVC53Wb6HabdVvuH8Tac3Z58oAgunWNjN9PmvnWDbzDp19VreF4gw6b5QAPfzWPl/qzpSuCRa8Sqy0OO7o9DKwGJqZnAEtbkblAM/mJJGu5Wv4jix2dHxeB7NJWM4qIJ5dWgzfdVBEvSGcICTBrMiDYPcfHQDyTmH4m+kOzpult3SGkXJvqdPTqs/ggJGpPgf7K3Zgqz7tERaBYjxIMuhOUdhF6LPt+0p1TiOaIDbAXJN5Gth85sqitxZzYymOg0t9SrHERTpXLXOPNBk5QCQOU6mZubeBWbxbC6majpLs41/KQYj1H0RCKfIpya4L7hVU1arXOBMNjWATmBE9dDZad+OIE80QYyxYDU3IA8PHyWO4Zii3KMv8skc50zAaa2cNPBXhpVy8SxzJs3NYGPwtP4vvdZzg7NIyQvgsUK1SWMGSm8xIJl05i4ltpuFzijGtqvqEAZ23LdGvm7rE69esqxqnseWo2ZBIAylsxPMTofQqvpYp1Z5bFKmxtnAAAvmwaSdtZgDTRFuTtomlFaLXhmPz05ptAIs7mdY+HgdjCZGLBZJ5SAZFyYE6GRPss3geE1qVd4o87MsuAcCA25EkkARtffe6X4jioBawwABYn8WeJaT+GPok/HvQJ/S6ocXcTdr3M6iJ6b7fNEzuc0vY7kDhJOxABgjbUe6y1JpiC9nWc0wPGJRMNjqlMPbTqWNy0NF50AzCfpoFeArRoziiJJkj5ems+yXHFiTAA1ibn6NuqPB4svJNQkEWAmQHf5T9dkGs8uBE1CQbDmgR1ymAZ8FPrY1JF9hSC88wYQAYdYknpuj4XiLpP5mnSMwPiIBWU7MtE5gSTJuQ753KdwPFM3fku6g3PmIgensUvU1b5K9kXrgs+J4eq55h2YvEOIuSNQDEgRoBKH/BGkzm1JgNbzEmNTFvBP4bEOnlY8jQ2Bt7fQqz7So1stpua3f+XMedklLoHZm6vCmyC9xLj+FodI8JykAzG6nW4Y5gJy9QLA2gXBJMm5vA0V67Fs1PZyf6WAn5KFd2HLZexs6TLd+gi3mFWb7IozHZhpy5d5l5/FEa+SR4hhiSCIIPrYHxkrR4mjRyluXLuIBJB1mdVXUMcWmCwVYIOYHLygG0EaTf3VqXaBr6V2Hohsvta1rQHWn5rlbCcsg6joYmNLnXy90Wo8lozMDaYkATrqRJHQRYdATKVo4omzi42ytN7NJg28psr3yTrg9hsKX2LIga6T12ufnqjswBrGGQDMCDA0galWuBwhJEtBLjIDiYs4kOIBmbm3muY+mab3NljTeQzQA7QNPqpc2GKKR3B6mblioZiGS4k5oIFtvsU8eB1m2s3wzMttuVJtcjmp8obHMYF/dENarU5g11QfmyG/sjKQYoYw7KQiY+aLiqtOwygzMaWAVTh3Tbxj0T1FgaZiT1N1MlXJaVidQy+CYGwgOAEePr7lWuDxbKVIyd5iI36BV2NpjKXCQfAxqUTCcwAdeZ9PLom0mrFdOgdfjTCxgvLXyRH4TTj6qsrYyXtdTL2OygEyRJAHT1Wt4Lw2m45XNDhfXWx6i67jOD0g82JAMAE2AiUKcU6oWLMeMbU3qkTvmP2umsFxMNDgAXPJ7+nT1N5TuJwjO0PKOv8AbyS9LDNFSowWAuLCQcs6xK0tNcE04vkZrccPY5SO9ImTMxqg1OMDszSdTplrxOYNDXAjcZYE+MKPF8A1oZE/IbA3gCTfVWvD+F03sOZvcpGoL6lsWPgk6VUNbuyi4PxBzC9lg03ktBcDG0yAY33gXTNfHl7Bd7ucwHEuPdJG9rwlPhuk2rXYHNEOcAQJFnWte2q1mMwVOg8NptAB1m5u4CZ10KJLYRejPYahiaxNqkCxJznUeJ1jotPwfggLR2gjoC3mt+aQDHqtPh+GMAbMutaTIHkNFU/FjezbDdxebzr8kn9EnekMVMQylTfTp9mMzSIBE3EEmLSvmFY5iC92wEkeZ2Vk/i9VsNBEA9Beeqr6WGbUdBkAl+nhpqmhVWguDqMbPPJA0DT9ymMFgxWJFMw8NzjM4MzQe7bSxO+yVZgmh9QSeUeGxOtlZcMoNAzRJG1/91MnWy0rPUOG1KjstMuqOIIE5gWtB5j0bBuATuBfVWdfBCeZuUDUFrxH+kzP6I7dC8WcHWI1Euk69STPWUeu4k3c42B6XJj8MLGU2WolI3DGwY4t8gfnmEoowNQDv1JJERI3Hsn4yOABMeJlXlWiOxa7dwHhfqIuCqVsVpGZdSphwbUrueHaHM55aYsCJJE+Ws+CYocIz9HlsyWgEE6Xbr8lHFYVocREzIMnNPmTcqww7M7ASSHczc4MOGXQz1Q1oFIRfStDmR5ZQdeh090engRBIOnUFp8ri/ulOB8dq1arqNXLUaCQHObzWnUi3yWodw1kSMw8j+qT1oWVlG4MkZmubG+Wfm0lFbQpugNNMeOYt8e65sfNNU6AfAcXEa67jRMYfBsLgMo8xYoQmyroYIOJIjU3kwN7QyEnVwWGb/zabHg/hBfv8itZW4RSdZwc4E3Bc6PYFV/E/h3DgAtZlNtCdINrqqpWJSRnD2LMrmueCSYzU+Ua3uebrZKNw4eC6XkFxk5O8ddtBsratwqm093N/m5ojpKYpkweZw8oFullFmi2KGhScxwrsFMCIDHZ3NJ0JDQS31VRjcBnd/iNDQMrQ7VrQTA+p9Srx2DbDWtloJuQbkC8SbwlMXVDHloYwgWu2ToFcXoT0z//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5605725" y="2697666"/>
            <a:ext cx="6096000" cy="3785652"/>
          </a:xfrm>
          <a:prstGeom prst="rect">
            <a:avLst/>
          </a:prstGeom>
        </p:spPr>
        <p:txBody>
          <a:bodyPr>
            <a:spAutoFit/>
          </a:bodyPr>
          <a:lstStyle/>
          <a:p>
            <a:pPr fontAlgn="base"/>
            <a:r>
              <a:rPr lang="en-US" sz="2400" dirty="0">
                <a:solidFill>
                  <a:schemeClr val="bg1"/>
                </a:solidFill>
              </a:rPr>
              <a:t>The hardships and challenges experienced over its thousand miles provided invaluable training for Brigham Young, Heber C. Kimball, and others who led the exiled Saints from Missouri to Illinois and from Nauvoo across the plains to the Rocky Mountains. When a skeptic asked what he had gained from his journey, Brigham Young promptly replied, “I would not exchange the knowledge I have received this season for the whole of Geauga County</a:t>
            </a:r>
          </a:p>
        </p:txBody>
      </p:sp>
      <p:pic>
        <p:nvPicPr>
          <p:cNvPr id="19458" name="Picture 2" descr="http://www.gapages.com/kimbah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6034" y="3942406"/>
            <a:ext cx="1757966" cy="2343955"/>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upload.wikimedia.org/wikipedia/commons/0/05/Brigham_You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8369" y="3968919"/>
            <a:ext cx="1813998" cy="2317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21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500"/>
                                        <p:tgtEl>
                                          <p:spTgt spid="19458"/>
                                        </p:tgtEl>
                                      </p:cBhvr>
                                    </p:animEffect>
                                  </p:childTnLst>
                                </p:cTn>
                              </p:par>
                              <p:par>
                                <p:cTn id="8" presetID="10" presetClass="entr" presetSubtype="0" fill="hold" nodeType="withEffect">
                                  <p:stCondLst>
                                    <p:cond delay="0"/>
                                  </p:stCondLst>
                                  <p:childTnLst>
                                    <p:set>
                                      <p:cBhvr>
                                        <p:cTn id="9" dur="1" fill="hold">
                                          <p:stCondLst>
                                            <p:cond delay="0"/>
                                          </p:stCondLst>
                                        </p:cTn>
                                        <p:tgtEl>
                                          <p:spTgt spid="19460"/>
                                        </p:tgtEl>
                                        <p:attrNameLst>
                                          <p:attrName>style.visibility</p:attrName>
                                        </p:attrNameLst>
                                      </p:cBhvr>
                                      <p:to>
                                        <p:strVal val="visible"/>
                                      </p:to>
                                    </p:set>
                                    <p:animEffect transition="in" filter="fade">
                                      <p:cBhvr>
                                        <p:cTn id="10" dur="500"/>
                                        <p:tgtEl>
                                          <p:spTgt spid="194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B7D504B4-4BD2-4F63-AE4F-E3B95487F9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81480" y="0"/>
            <a:ext cx="12004895" cy="5847755"/>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 Zion’s Camp</a:t>
            </a:r>
          </a:p>
          <a:p>
            <a:endParaRPr lang="en-US" dirty="0">
              <a:solidFill>
                <a:schemeClr val="bg1"/>
              </a:solidFill>
            </a:endParaRPr>
          </a:p>
          <a:p>
            <a:r>
              <a:rPr lang="en-US" dirty="0">
                <a:solidFill>
                  <a:schemeClr val="bg1"/>
                </a:solidFill>
              </a:rPr>
              <a:t>Deseret News By Kenneth Mays, For the Deseret News Published: Wednesday, Jan. 9, 2013 5:00 a.m. MST</a:t>
            </a:r>
          </a:p>
          <a:p>
            <a:endParaRPr lang="en-US" dirty="0">
              <a:solidFill>
                <a:schemeClr val="bg1"/>
              </a:solidFill>
            </a:endParaRPr>
          </a:p>
          <a:p>
            <a:r>
              <a:rPr lang="en-US" b="0" i="0" dirty="0">
                <a:solidFill>
                  <a:schemeClr val="bg1"/>
                </a:solidFill>
                <a:effectLst/>
              </a:rPr>
              <a:t>President Lorenzo Snow (In </a:t>
            </a:r>
            <a:r>
              <a:rPr lang="en-US" b="0" i="1" dirty="0">
                <a:solidFill>
                  <a:schemeClr val="bg1"/>
                </a:solidFill>
                <a:effectLst/>
              </a:rPr>
              <a:t>Journal of Discourses,</a:t>
            </a:r>
            <a:r>
              <a:rPr lang="en-US" b="0" i="0" dirty="0">
                <a:solidFill>
                  <a:schemeClr val="bg1"/>
                </a:solidFill>
                <a:effectLst/>
              </a:rPr>
              <a:t> 16:276; see also </a:t>
            </a:r>
            <a:r>
              <a:rPr lang="en-US" b="0" i="0" u="none" strike="noStrike" dirty="0">
                <a:solidFill>
                  <a:schemeClr val="bg1"/>
                </a:solidFill>
                <a:effectLst/>
              </a:rPr>
              <a:t>Notes and Commentary on D&amp;C 101:1–8</a:t>
            </a:r>
            <a:r>
              <a:rPr lang="en-US" b="0" i="0" dirty="0">
                <a:solidFill>
                  <a:schemeClr val="bg1"/>
                </a:solidFill>
                <a:effectLst/>
              </a:rPr>
              <a:t>; </a:t>
            </a:r>
            <a:r>
              <a:rPr lang="en-US" b="0" i="0" u="none" strike="noStrike" dirty="0">
                <a:solidFill>
                  <a:schemeClr val="bg1"/>
                </a:solidFill>
                <a:effectLst/>
              </a:rPr>
              <a:t>96:1</a:t>
            </a:r>
            <a:r>
              <a:rPr lang="en-US" b="0" i="0" dirty="0">
                <a:solidFill>
                  <a:schemeClr val="bg1"/>
                </a:solidFill>
                <a:effectLst/>
              </a:rPr>
              <a:t>.)</a:t>
            </a:r>
            <a:endParaRPr lang="en-US" dirty="0">
              <a:solidFill>
                <a:schemeClr val="bg1"/>
              </a:solidFill>
            </a:endParaRPr>
          </a:p>
          <a:p>
            <a:endParaRPr lang="en-US" dirty="0">
              <a:solidFill>
                <a:schemeClr val="bg1"/>
              </a:solidFill>
            </a:endParaRPr>
          </a:p>
          <a:p>
            <a:pPr fontAlgn="base"/>
            <a:r>
              <a:rPr lang="en-US" dirty="0">
                <a:solidFill>
                  <a:schemeClr val="bg1"/>
                </a:solidFill>
              </a:rPr>
              <a:t>President Henry B. </a:t>
            </a:r>
            <a:r>
              <a:rPr lang="en-US" dirty="0" err="1">
                <a:solidFill>
                  <a:schemeClr val="bg1"/>
                </a:solidFill>
              </a:rPr>
              <a:t>Eyring</a:t>
            </a:r>
            <a:r>
              <a:rPr lang="en-US" dirty="0">
                <a:solidFill>
                  <a:schemeClr val="bg1"/>
                </a:solidFill>
              </a:rPr>
              <a:t> </a:t>
            </a:r>
            <a:r>
              <a:rPr lang="en-US" i="1" dirty="0">
                <a:solidFill>
                  <a:schemeClr val="bg1"/>
                </a:solidFill>
              </a:rPr>
              <a:t>Our Hearts Knit as One </a:t>
            </a:r>
            <a:r>
              <a:rPr lang="en-US" dirty="0">
                <a:solidFill>
                  <a:schemeClr val="bg1"/>
                </a:solidFill>
              </a:rPr>
              <a:t>Oct. 2008 Gen. Conf.</a:t>
            </a:r>
          </a:p>
          <a:p>
            <a:pPr fontAlgn="base"/>
            <a:endParaRPr lang="en-US" dirty="0">
              <a:solidFill>
                <a:schemeClr val="bg1"/>
              </a:solidFill>
            </a:endParaRPr>
          </a:p>
          <a:p>
            <a:pPr fontAlgn="base"/>
            <a:r>
              <a:rPr lang="en-US" b="0" i="0" dirty="0">
                <a:solidFill>
                  <a:schemeClr val="bg1"/>
                </a:solidFill>
                <a:effectLst/>
                <a:latin typeface="Abadi" panose="020B0604020104020204" pitchFamily="34" charset="0"/>
              </a:rPr>
              <a:t>Alexander L. Baugh, “Joseph Smith and Zion’s Camp,”</a:t>
            </a:r>
            <a:r>
              <a:rPr lang="en-US" b="0" i="1" dirty="0">
                <a:solidFill>
                  <a:schemeClr val="bg1"/>
                </a:solidFill>
                <a:effectLst/>
                <a:latin typeface="Abadi" panose="020B0604020104020204" pitchFamily="34" charset="0"/>
              </a:rPr>
              <a:t> Ensign,</a:t>
            </a:r>
            <a:r>
              <a:rPr lang="en-US" b="0" i="0" dirty="0">
                <a:solidFill>
                  <a:schemeClr val="bg1"/>
                </a:solidFill>
                <a:effectLst/>
                <a:latin typeface="Abadi" panose="020B0604020104020204" pitchFamily="34" charset="0"/>
              </a:rPr>
              <a:t> June 2005, 45).</a:t>
            </a:r>
          </a:p>
          <a:p>
            <a:pPr fontAlgn="base"/>
            <a:endParaRPr lang="en-US" dirty="0">
              <a:solidFill>
                <a:schemeClr val="bg1"/>
              </a:solidFill>
              <a:latin typeface="Abadi" panose="020B0604020104020204" pitchFamily="34" charset="0"/>
            </a:endParaRPr>
          </a:p>
          <a:p>
            <a:pPr fontAlgn="base"/>
            <a:r>
              <a:rPr lang="en-US" dirty="0">
                <a:solidFill>
                  <a:schemeClr val="bg1"/>
                </a:solidFill>
              </a:rPr>
              <a:t>Hyrum M. Smith and </a:t>
            </a:r>
            <a:r>
              <a:rPr lang="en-US" dirty="0" err="1">
                <a:solidFill>
                  <a:schemeClr val="bg1"/>
                </a:solidFill>
              </a:rPr>
              <a:t>Janne</a:t>
            </a:r>
            <a:r>
              <a:rPr lang="en-US" dirty="0">
                <a:solidFill>
                  <a:schemeClr val="bg1"/>
                </a:solidFill>
              </a:rPr>
              <a:t> M. Sjodahl </a:t>
            </a:r>
            <a:r>
              <a:rPr lang="en-US" i="1" dirty="0">
                <a:solidFill>
                  <a:schemeClr val="bg1"/>
                </a:solidFill>
              </a:rPr>
              <a:t>Doctrine and Covenants Commentary </a:t>
            </a:r>
            <a:r>
              <a:rPr lang="en-US" dirty="0">
                <a:solidFill>
                  <a:schemeClr val="bg1"/>
                </a:solidFill>
              </a:rPr>
              <a:t>pg. 681 </a:t>
            </a:r>
          </a:p>
          <a:p>
            <a:pPr fontAlgn="base"/>
            <a:endParaRPr lang="en-US" dirty="0">
              <a:solidFill>
                <a:schemeClr val="bg1"/>
              </a:solidFill>
            </a:endParaRPr>
          </a:p>
          <a:p>
            <a:pPr fontAlgn="base"/>
            <a:r>
              <a:rPr lang="en-US" dirty="0">
                <a:solidFill>
                  <a:schemeClr val="bg1"/>
                </a:solidFill>
              </a:rPr>
              <a:t>President Dieter F. Uchtdorf Come, Join with Us October 2013 General Conference</a:t>
            </a:r>
          </a:p>
          <a:p>
            <a:pPr fontAlgn="base"/>
            <a:endParaRPr lang="en-US" dirty="0">
              <a:solidFill>
                <a:schemeClr val="bg1"/>
              </a:solidFill>
            </a:endParaRPr>
          </a:p>
          <a:p>
            <a:pPr fontAlgn="base"/>
            <a:r>
              <a:rPr lang="en-US" i="1" dirty="0">
                <a:solidFill>
                  <a:schemeClr val="bg1"/>
                </a:solidFill>
              </a:rPr>
              <a:t>Doctrine and Covenants Student Manual Religion 324-325 </a:t>
            </a:r>
            <a:r>
              <a:rPr lang="en-US" dirty="0">
                <a:solidFill>
                  <a:schemeClr val="bg1"/>
                </a:solidFill>
              </a:rPr>
              <a:t>Section 105</a:t>
            </a:r>
          </a:p>
          <a:p>
            <a:pPr fontAlgn="base"/>
            <a:r>
              <a:rPr lang="en-US" i="1" dirty="0">
                <a:solidFill>
                  <a:schemeClr val="bg1"/>
                </a:solidFill>
              </a:rPr>
              <a:t>Church History in the </a:t>
            </a:r>
            <a:r>
              <a:rPr lang="en-US" i="1" dirty="0" err="1">
                <a:solidFill>
                  <a:schemeClr val="bg1"/>
                </a:solidFill>
              </a:rPr>
              <a:t>Fulness</a:t>
            </a:r>
            <a:r>
              <a:rPr lang="en-US" i="1" dirty="0">
                <a:solidFill>
                  <a:schemeClr val="bg1"/>
                </a:solidFill>
              </a:rPr>
              <a:t> of Times Student Manual,</a:t>
            </a:r>
            <a:r>
              <a:rPr lang="en-US" dirty="0">
                <a:solidFill>
                  <a:schemeClr val="bg1"/>
                </a:solidFill>
              </a:rPr>
              <a:t> 2nd ed. [Church Educational System manual, 2003], 143–45.)</a:t>
            </a:r>
          </a:p>
          <a:p>
            <a:pPr fontAlgn="base"/>
            <a:r>
              <a:rPr lang="en-US" dirty="0">
                <a:solidFill>
                  <a:schemeClr val="bg1"/>
                </a:solidFill>
              </a:rPr>
              <a:t>	Zion’s Camp Chapter 12 </a:t>
            </a:r>
            <a:r>
              <a:rPr lang="en-US" i="1" dirty="0">
                <a:solidFill>
                  <a:schemeClr val="bg1"/>
                </a:solidFill>
              </a:rPr>
              <a:t>Church History In The </a:t>
            </a:r>
            <a:r>
              <a:rPr lang="en-US" i="1" dirty="0" err="1">
                <a:solidFill>
                  <a:schemeClr val="bg1"/>
                </a:solidFill>
              </a:rPr>
              <a:t>Fulness</a:t>
            </a:r>
            <a:r>
              <a:rPr lang="en-US" i="1" dirty="0">
                <a:solidFill>
                  <a:schemeClr val="bg1"/>
                </a:solidFill>
              </a:rPr>
              <a:t> Of Times Student Manual</a:t>
            </a:r>
            <a:r>
              <a:rPr lang="en-US" dirty="0">
                <a:solidFill>
                  <a:schemeClr val="bg1"/>
                </a:solidFill>
              </a:rPr>
              <a:t>, (2003), 141–152</a:t>
            </a:r>
          </a:p>
          <a:p>
            <a:pPr fontAlgn="base"/>
            <a:r>
              <a:rPr lang="en-US" sz="1600" dirty="0">
                <a:solidFill>
                  <a:schemeClr val="bg1"/>
                </a:solidFill>
              </a:rPr>
              <a:t>	 Church History in the </a:t>
            </a:r>
            <a:r>
              <a:rPr lang="en-US" sz="1600" dirty="0" err="1">
                <a:solidFill>
                  <a:schemeClr val="bg1"/>
                </a:solidFill>
              </a:rPr>
              <a:t>Fulness</a:t>
            </a:r>
            <a:r>
              <a:rPr lang="en-US" sz="1600" dirty="0">
                <a:solidFill>
                  <a:schemeClr val="bg1"/>
                </a:solidFill>
              </a:rPr>
              <a:t> of Times, pp. 151, 164–67),</a:t>
            </a:r>
          </a:p>
          <a:p>
            <a:pPr fontAlgn="base"/>
            <a:r>
              <a:rPr lang="en-US" sz="1600" dirty="0">
                <a:solidFill>
                  <a:schemeClr val="bg1"/>
                </a:solidFill>
              </a:rPr>
              <a:t>	History of the Church 2:182</a:t>
            </a:r>
            <a:endParaRPr lang="en-US" dirty="0">
              <a:solidFill>
                <a:schemeClr val="bg1"/>
              </a:solidFill>
            </a:endParaRPr>
          </a:p>
        </p:txBody>
      </p:sp>
      <p:grpSp>
        <p:nvGrpSpPr>
          <p:cNvPr id="5" name="Group 4"/>
          <p:cNvGrpSpPr/>
          <p:nvPr/>
        </p:nvGrpSpPr>
        <p:grpSpPr>
          <a:xfrm>
            <a:off x="2089221" y="184617"/>
            <a:ext cx="805687" cy="1020537"/>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Footer Placeholder 14">
            <a:extLst>
              <a:ext uri="{FF2B5EF4-FFF2-40B4-BE49-F238E27FC236}">
                <a16:creationId xmlns:a16="http://schemas.microsoft.com/office/drawing/2014/main" id="{4AD497E1-DC0F-4B00-8E31-565070570C38}"/>
              </a:ext>
            </a:extLst>
          </p:cNvPr>
          <p:cNvSpPr>
            <a:spLocks noGrp="1"/>
          </p:cNvSpPr>
          <p:nvPr/>
        </p:nvSpPr>
        <p:spPr>
          <a:xfrm>
            <a:off x="76376" y="641045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spTree>
    <p:extLst>
      <p:ext uri="{BB962C8B-B14F-4D97-AF65-F5344CB8AC3E}">
        <p14:creationId xmlns:p14="http://schemas.microsoft.com/office/powerpoint/2010/main" val="3287326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2123658"/>
          </a:xfrm>
          <a:prstGeom prst="rect">
            <a:avLst/>
          </a:prstGeom>
          <a:ln>
            <a:solidFill>
              <a:schemeClr val="tx1"/>
            </a:solidFill>
          </a:ln>
        </p:spPr>
        <p:txBody>
          <a:bodyPr>
            <a:spAutoFit/>
          </a:bodyPr>
          <a:lstStyle/>
          <a:p>
            <a:r>
              <a:rPr lang="en-US" sz="1200" b="1" i="0" dirty="0">
                <a:solidFill>
                  <a:srgbClr val="2F393A"/>
                </a:solidFill>
                <a:effectLst/>
                <a:latin typeface="Abadi" panose="020B0604020104020204" pitchFamily="34" charset="0"/>
              </a:rPr>
              <a:t>Celestial Laws:</a:t>
            </a:r>
          </a:p>
          <a:p>
            <a:r>
              <a:rPr lang="en-US" sz="1200" b="0" i="0" dirty="0">
                <a:solidFill>
                  <a:srgbClr val="2F393A"/>
                </a:solidFill>
                <a:effectLst/>
                <a:latin typeface="Abadi" panose="020B0604020104020204" pitchFamily="34" charset="0"/>
              </a:rPr>
              <a:t>Elder Joseph F. Smith explained: “Those who profess to be Latter-day Saints must become acquainted with the laws of the celestial kingdom, must abide by them, must comply with the requirements of heaven and hearken to the word of the Lord, in order that Zion may be built up acceptably, and that we may partake of the benefits and blessings of this labor. For it is a labor which devolves upon those who have been called out from the midst of the world in this dispensation. We have been called, and so far as we will be faithful we are chosen to do this work. But notwithstanding we have been called, if we do not prove faithful we will be rejected. I do not speak this in reference to the whole Church, but in reference to individual members of the Church.” (In Conference Report, Apr. 1880, p. 34; see also Smith, Church History and Modern Revelation, 2:3–4.)</a:t>
            </a:r>
            <a:endParaRPr lang="en-US" sz="1200" dirty="0"/>
          </a:p>
        </p:txBody>
      </p:sp>
      <p:sp>
        <p:nvSpPr>
          <p:cNvPr id="3" name="Rectangle 2"/>
          <p:cNvSpPr/>
          <p:nvPr/>
        </p:nvSpPr>
        <p:spPr>
          <a:xfrm>
            <a:off x="0" y="2308324"/>
            <a:ext cx="6096000" cy="2492990"/>
          </a:xfrm>
          <a:prstGeom prst="rect">
            <a:avLst/>
          </a:prstGeom>
          <a:ln>
            <a:solidFill>
              <a:schemeClr val="tx1"/>
            </a:solidFill>
          </a:ln>
        </p:spPr>
        <p:txBody>
          <a:bodyPr>
            <a:spAutoFit/>
          </a:bodyPr>
          <a:lstStyle/>
          <a:p>
            <a:pPr fontAlgn="base"/>
            <a:r>
              <a:rPr lang="en-US" sz="1200" b="1" i="0" dirty="0">
                <a:solidFill>
                  <a:srgbClr val="2F393A"/>
                </a:solidFill>
                <a:effectLst/>
                <a:latin typeface="Abadi" panose="020B0604020104020204" pitchFamily="34" charset="0"/>
              </a:rPr>
              <a:t>Promised Endowment:</a:t>
            </a:r>
          </a:p>
          <a:p>
            <a:pPr fontAlgn="base"/>
            <a:r>
              <a:rPr lang="en-US" sz="1200" b="0" i="0" dirty="0">
                <a:solidFill>
                  <a:srgbClr val="2F393A"/>
                </a:solidFill>
                <a:effectLst/>
                <a:latin typeface="Abadi" panose="020B0604020104020204" pitchFamily="34" charset="0"/>
              </a:rPr>
              <a:t>President Joseph Fielding Smith wrote: “In January, 1836, over two months before the dedication, the first ceremonies of endowment were given in the temple. They were not as complete as are the ceremonies today, but nevertheless, it was the beginning of the revealing and bestowing of the heavenly blessings in this dispensation. Washings and </a:t>
            </a:r>
            <a:r>
              <a:rPr lang="en-US" sz="1200" b="0" i="0" dirty="0" err="1">
                <a:solidFill>
                  <a:srgbClr val="2F393A"/>
                </a:solidFill>
                <a:effectLst/>
                <a:latin typeface="Abadi" panose="020B0604020104020204" pitchFamily="34" charset="0"/>
              </a:rPr>
              <a:t>anointings</a:t>
            </a:r>
            <a:r>
              <a:rPr lang="en-US" sz="1200" b="0" i="0" dirty="0">
                <a:solidFill>
                  <a:srgbClr val="2F393A"/>
                </a:solidFill>
                <a:effectLst/>
                <a:latin typeface="Abadi" panose="020B0604020104020204" pitchFamily="34" charset="0"/>
              </a:rPr>
              <a:t> were given, and the Prophet saw wonderful visions of the celestial kingdom” (</a:t>
            </a:r>
            <a:r>
              <a:rPr lang="en-US" sz="1200" b="0" i="1" dirty="0">
                <a:solidFill>
                  <a:srgbClr val="2F393A"/>
                </a:solidFill>
                <a:effectLst/>
                <a:latin typeface="Abadi" panose="020B0604020104020204" pitchFamily="34" charset="0"/>
              </a:rPr>
              <a:t>Doctrines of Salvation,</a:t>
            </a:r>
            <a:r>
              <a:rPr lang="en-US" sz="1200" b="0" i="0" dirty="0">
                <a:solidFill>
                  <a:srgbClr val="2F393A"/>
                </a:solidFill>
                <a:effectLst/>
                <a:latin typeface="Abadi" panose="020B0604020104020204" pitchFamily="34" charset="0"/>
              </a:rPr>
              <a:t> 2:241).</a:t>
            </a:r>
          </a:p>
          <a:p>
            <a:pPr fontAlgn="base"/>
            <a:endParaRPr lang="en-US" sz="1200" b="0" i="0" dirty="0">
              <a:solidFill>
                <a:srgbClr val="2F393A"/>
              </a:solidFill>
              <a:effectLst/>
              <a:latin typeface="Abadi" panose="020B0604020104020204" pitchFamily="34" charset="0"/>
            </a:endParaRPr>
          </a:p>
          <a:p>
            <a:pPr fontAlgn="base"/>
            <a:r>
              <a:rPr lang="en-US" sz="1200" b="0" i="0" dirty="0">
                <a:solidFill>
                  <a:srgbClr val="2F393A"/>
                </a:solidFill>
                <a:effectLst/>
                <a:latin typeface="Abadi" panose="020B0604020104020204" pitchFamily="34" charset="0"/>
              </a:rPr>
              <a:t>The promise of endowment in these verses was also realized in the restoration of keys. President Joseph Fielding Smith noted that the Kirtland Temple “was built </a:t>
            </a:r>
            <a:r>
              <a:rPr lang="en-US" sz="1200" b="0" i="1" dirty="0">
                <a:solidFill>
                  <a:srgbClr val="2F393A"/>
                </a:solidFill>
                <a:effectLst/>
                <a:latin typeface="Abadi" panose="020B0604020104020204" pitchFamily="34" charset="0"/>
              </a:rPr>
              <a:t>primarily</a:t>
            </a:r>
            <a:r>
              <a:rPr lang="en-US" sz="1200" b="0" i="0" dirty="0">
                <a:solidFill>
                  <a:srgbClr val="2F393A"/>
                </a:solidFill>
                <a:effectLst/>
                <a:latin typeface="Abadi" panose="020B0604020104020204" pitchFamily="34" charset="0"/>
              </a:rPr>
              <a:t> for the restoration of keys of authority. </a:t>
            </a:r>
            <a:r>
              <a:rPr lang="en-US" sz="1200" b="0" i="1" dirty="0">
                <a:solidFill>
                  <a:srgbClr val="2F393A"/>
                </a:solidFill>
                <a:effectLst/>
                <a:latin typeface="Abadi" panose="020B0604020104020204" pitchFamily="34" charset="0"/>
              </a:rPr>
              <a:t>In the receiving of these keys the </a:t>
            </a:r>
            <a:r>
              <a:rPr lang="en-US" sz="1200" b="0" i="1" dirty="0" err="1">
                <a:solidFill>
                  <a:srgbClr val="2F393A"/>
                </a:solidFill>
                <a:effectLst/>
                <a:latin typeface="Abadi" panose="020B0604020104020204" pitchFamily="34" charset="0"/>
              </a:rPr>
              <a:t>fulness</a:t>
            </a:r>
            <a:r>
              <a:rPr lang="en-US" sz="1200" b="0" i="1" dirty="0">
                <a:solidFill>
                  <a:srgbClr val="2F393A"/>
                </a:solidFill>
                <a:effectLst/>
                <a:latin typeface="Abadi" panose="020B0604020104020204" pitchFamily="34" charset="0"/>
              </a:rPr>
              <a:t> of gospel ordinances is revealed”</a:t>
            </a:r>
            <a:r>
              <a:rPr lang="en-US" sz="1200" b="0" i="0" dirty="0">
                <a:solidFill>
                  <a:srgbClr val="2F393A"/>
                </a:solidFill>
                <a:effectLst/>
                <a:latin typeface="Abadi" panose="020B0604020104020204" pitchFamily="34" charset="0"/>
              </a:rPr>
              <a:t> (</a:t>
            </a:r>
            <a:r>
              <a:rPr lang="en-US" sz="1200" b="0" i="1" dirty="0">
                <a:solidFill>
                  <a:srgbClr val="2F393A"/>
                </a:solidFill>
                <a:effectLst/>
                <a:latin typeface="Abadi" panose="020B0604020104020204" pitchFamily="34" charset="0"/>
              </a:rPr>
              <a:t>Doctrines of Salvation,</a:t>
            </a:r>
            <a:r>
              <a:rPr lang="en-US" sz="1200" b="0" i="0" dirty="0">
                <a:solidFill>
                  <a:srgbClr val="2F393A"/>
                </a:solidFill>
                <a:effectLst/>
                <a:latin typeface="Abadi" panose="020B0604020104020204" pitchFamily="34" charset="0"/>
              </a:rPr>
              <a:t> 2:242). These keys included those for performing additional priesthood ordinances that became available in the Nauvoo Temple.</a:t>
            </a:r>
          </a:p>
        </p:txBody>
      </p:sp>
      <p:pic>
        <p:nvPicPr>
          <p:cNvPr id="4" name="table"/>
          <p:cNvPicPr/>
          <p:nvPr/>
        </p:nvPicPr>
        <p:blipFill>
          <a:blip r:embed="rId2"/>
          <a:stretch>
            <a:fillRect/>
          </a:stretch>
        </p:blipFill>
        <p:spPr>
          <a:xfrm>
            <a:off x="6096000" y="0"/>
            <a:ext cx="5943600" cy="4055745"/>
          </a:xfrm>
          <a:prstGeom prst="rect">
            <a:avLst/>
          </a:prstGeom>
        </p:spPr>
      </p:pic>
      <p:sp>
        <p:nvSpPr>
          <p:cNvPr id="5" name="Rectangle 4"/>
          <p:cNvSpPr/>
          <p:nvPr/>
        </p:nvSpPr>
        <p:spPr>
          <a:xfrm>
            <a:off x="6096000" y="4055745"/>
            <a:ext cx="5943600" cy="2492990"/>
          </a:xfrm>
          <a:prstGeom prst="rect">
            <a:avLst/>
          </a:prstGeom>
          <a:ln>
            <a:solidFill>
              <a:schemeClr val="tx1"/>
            </a:solidFill>
          </a:ln>
        </p:spPr>
        <p:txBody>
          <a:bodyPr wrap="square">
            <a:spAutoFit/>
          </a:bodyPr>
          <a:lstStyle/>
          <a:p>
            <a:r>
              <a:rPr lang="en-US" sz="1200" b="1" i="0" dirty="0">
                <a:effectLst/>
                <a:latin typeface="Arial" panose="020B0604020202020204" pitchFamily="34" charset="0"/>
              </a:rPr>
              <a:t>Cholera</a:t>
            </a:r>
            <a:r>
              <a:rPr lang="en-US" sz="1200" b="0" i="0" dirty="0">
                <a:effectLst/>
                <a:latin typeface="Arial" panose="020B0604020202020204" pitchFamily="34" charset="0"/>
              </a:rPr>
              <a:t> is an infection of the </a:t>
            </a:r>
            <a:r>
              <a:rPr lang="en-US" sz="1200" b="0" i="0" u="none" strike="noStrike" dirty="0">
                <a:effectLst/>
                <a:latin typeface="Arial" panose="020B0604020202020204" pitchFamily="34" charset="0"/>
              </a:rPr>
              <a:t>small intestine</a:t>
            </a:r>
            <a:r>
              <a:rPr lang="en-US" sz="1200" b="0" i="0" dirty="0">
                <a:effectLst/>
                <a:latin typeface="Arial" panose="020B0604020202020204" pitchFamily="34" charset="0"/>
              </a:rPr>
              <a:t> caused by the </a:t>
            </a:r>
            <a:r>
              <a:rPr lang="en-US" sz="1200" b="0" i="0" u="none" strike="noStrike" dirty="0">
                <a:effectLst/>
                <a:latin typeface="Arial" panose="020B0604020202020204" pitchFamily="34" charset="0"/>
              </a:rPr>
              <a:t>bacterium</a:t>
            </a:r>
            <a:r>
              <a:rPr lang="en-US" sz="1200" b="0" i="0" dirty="0">
                <a:effectLst/>
                <a:latin typeface="Arial" panose="020B0604020202020204" pitchFamily="34" charset="0"/>
              </a:rPr>
              <a:t> </a:t>
            </a:r>
            <a:r>
              <a:rPr lang="en-US" sz="1200" b="0" i="1" u="none" strike="noStrike" dirty="0">
                <a:effectLst/>
                <a:latin typeface="Arial" panose="020B0604020202020204" pitchFamily="34" charset="0"/>
              </a:rPr>
              <a:t>Vibrio </a:t>
            </a:r>
            <a:r>
              <a:rPr lang="en-US" sz="1200" b="0" i="1" u="none" strike="noStrike" dirty="0" err="1">
                <a:effectLst/>
                <a:latin typeface="Arial" panose="020B0604020202020204" pitchFamily="34" charset="0"/>
              </a:rPr>
              <a:t>cholerae</a:t>
            </a:r>
            <a:r>
              <a:rPr lang="en-US" sz="1200" b="0" i="0" dirty="0">
                <a:effectLst/>
                <a:latin typeface="Arial" panose="020B0604020202020204" pitchFamily="34" charset="0"/>
              </a:rPr>
              <a:t>.</a:t>
            </a:r>
          </a:p>
          <a:p>
            <a:r>
              <a:rPr lang="en-US" sz="1200" b="0" i="0" dirty="0">
                <a:effectLst/>
                <a:latin typeface="Arial" panose="020B0604020202020204" pitchFamily="34" charset="0"/>
              </a:rPr>
              <a:t>The main symptoms are watery </a:t>
            </a:r>
            <a:r>
              <a:rPr lang="en-US" sz="1200" b="0" i="0" u="none" strike="noStrike" dirty="0">
                <a:effectLst/>
                <a:latin typeface="Arial" panose="020B0604020202020204" pitchFamily="34" charset="0"/>
              </a:rPr>
              <a:t>diarrhea</a:t>
            </a:r>
            <a:r>
              <a:rPr lang="en-US" sz="1200" b="0" i="0" dirty="0">
                <a:effectLst/>
                <a:latin typeface="Arial" panose="020B0604020202020204" pitchFamily="34" charset="0"/>
              </a:rPr>
              <a:t> and </a:t>
            </a:r>
            <a:r>
              <a:rPr lang="en-US" sz="1200" b="0" i="0" u="none" strike="noStrike" dirty="0">
                <a:effectLst/>
                <a:latin typeface="Arial" panose="020B0604020202020204" pitchFamily="34" charset="0"/>
              </a:rPr>
              <a:t>vomiting</a:t>
            </a:r>
            <a:r>
              <a:rPr lang="en-US" sz="1200" b="0" i="0" dirty="0">
                <a:effectLst/>
                <a:latin typeface="Arial" panose="020B0604020202020204" pitchFamily="34" charset="0"/>
              </a:rPr>
              <a:t>. This may result in dehydration and in severe cases grayish-bluish skin. Transmission occurs primarily by drinking water or eating food that has been contaminated by the </a:t>
            </a:r>
            <a:r>
              <a:rPr lang="en-US" sz="1200" b="0" i="0" u="none" strike="noStrike" dirty="0">
                <a:effectLst/>
                <a:latin typeface="Arial" panose="020B0604020202020204" pitchFamily="34" charset="0"/>
              </a:rPr>
              <a:t>feces</a:t>
            </a:r>
            <a:r>
              <a:rPr lang="en-US" sz="1200" b="0" i="0" dirty="0">
                <a:effectLst/>
                <a:latin typeface="Arial" panose="020B0604020202020204" pitchFamily="34" charset="0"/>
              </a:rPr>
              <a:t> (waste product) of an infected person, including one with no apparent symptoms.</a:t>
            </a:r>
          </a:p>
          <a:p>
            <a:r>
              <a:rPr lang="en-US" sz="1200" b="0" i="0" dirty="0">
                <a:effectLst/>
                <a:latin typeface="Arial" panose="020B0604020202020204" pitchFamily="34" charset="0"/>
              </a:rPr>
              <a:t>The severity of the diarrhea and vomiting can lead to rapid </a:t>
            </a:r>
            <a:r>
              <a:rPr lang="en-US" sz="1200" b="0" i="0" u="none" strike="noStrike" dirty="0">
                <a:effectLst/>
                <a:latin typeface="Arial" panose="020B0604020202020204" pitchFamily="34" charset="0"/>
              </a:rPr>
              <a:t>dehydration</a:t>
            </a:r>
            <a:r>
              <a:rPr lang="en-US" sz="1200" b="0" i="0" dirty="0">
                <a:effectLst/>
                <a:latin typeface="Arial" panose="020B0604020202020204" pitchFamily="34" charset="0"/>
              </a:rPr>
              <a:t> and </a:t>
            </a:r>
            <a:r>
              <a:rPr lang="en-US" sz="1200" b="0" i="0" u="none" strike="noStrike" dirty="0">
                <a:effectLst/>
                <a:latin typeface="Arial" panose="020B0604020202020204" pitchFamily="34" charset="0"/>
              </a:rPr>
              <a:t>electrolyte</a:t>
            </a:r>
            <a:r>
              <a:rPr lang="en-US" sz="1200" b="0" i="0" dirty="0">
                <a:effectLst/>
                <a:latin typeface="Arial" panose="020B0604020202020204" pitchFamily="34" charset="0"/>
              </a:rPr>
              <a:t> imbalance, and death in some cases. The primary treatment is </a:t>
            </a:r>
            <a:r>
              <a:rPr lang="en-US" sz="1200" b="0" i="0" u="none" strike="noStrike" dirty="0">
                <a:effectLst/>
                <a:latin typeface="Arial" panose="020B0604020202020204" pitchFamily="34" charset="0"/>
              </a:rPr>
              <a:t>oral rehydration therapy</a:t>
            </a:r>
            <a:r>
              <a:rPr lang="en-US" sz="1200" b="0" i="0" dirty="0">
                <a:effectLst/>
                <a:latin typeface="Arial" panose="020B0604020202020204" pitchFamily="34" charset="0"/>
              </a:rPr>
              <a:t>, typically with oral rehydration solution, to replace water and electrolytes. If this is not tolerated or does not provide improvement fast enough, </a:t>
            </a:r>
            <a:r>
              <a:rPr lang="en-US" sz="1200" b="0" i="0" u="none" strike="noStrike" dirty="0" err="1">
                <a:effectLst/>
                <a:latin typeface="Arial" panose="020B0604020202020204" pitchFamily="34" charset="0"/>
              </a:rPr>
              <a:t>intravenos</a:t>
            </a:r>
            <a:r>
              <a:rPr lang="en-US" sz="1200" b="0" i="0" dirty="0">
                <a:effectLst/>
                <a:latin typeface="Arial" panose="020B0604020202020204" pitchFamily="34" charset="0"/>
              </a:rPr>
              <a:t> fluids can also be used. </a:t>
            </a:r>
            <a:r>
              <a:rPr lang="en-US" sz="1200" b="0" i="0" u="none" strike="noStrike" dirty="0" err="1">
                <a:effectLst/>
                <a:latin typeface="Arial" panose="020B0604020202020204" pitchFamily="34" charset="0"/>
              </a:rPr>
              <a:t>Antibacteril</a:t>
            </a:r>
            <a:r>
              <a:rPr lang="en-US" sz="1200" b="0" i="0" dirty="0">
                <a:effectLst/>
                <a:latin typeface="Arial" panose="020B0604020202020204" pitchFamily="34" charset="0"/>
              </a:rPr>
              <a:t> drugs are beneficial in those with severe disease to shorten its duration and severity.</a:t>
            </a:r>
          </a:p>
          <a:p>
            <a:r>
              <a:rPr lang="en-US" sz="1200" dirty="0" err="1">
                <a:latin typeface="Arial" panose="020B0604020202020204" pitchFamily="34" charset="0"/>
              </a:rPr>
              <a:t>wikipedia</a:t>
            </a:r>
            <a:endParaRPr lang="en-US" sz="1200" b="0" i="0" dirty="0">
              <a:effectLst/>
              <a:latin typeface="Arial" panose="020B0604020202020204" pitchFamily="34" charset="0"/>
            </a:endParaRPr>
          </a:p>
        </p:txBody>
      </p:sp>
    </p:spTree>
    <p:extLst>
      <p:ext uri="{BB962C8B-B14F-4D97-AF65-F5344CB8AC3E}">
        <p14:creationId xmlns:p14="http://schemas.microsoft.com/office/powerpoint/2010/main" val="2159675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5962918" cy="6863417"/>
          </a:xfrm>
          <a:prstGeom prst="rect">
            <a:avLst/>
          </a:prstGeom>
          <a:ln>
            <a:solidFill>
              <a:schemeClr val="tx1"/>
            </a:solidFill>
          </a:ln>
        </p:spPr>
        <p:txBody>
          <a:bodyPr wrap="square">
            <a:spAutoFit/>
          </a:bodyPr>
          <a:lstStyle/>
          <a:p>
            <a:r>
              <a:rPr lang="en-US" sz="1200" b="1" i="0" u="none" strike="noStrike" dirty="0">
                <a:effectLst/>
                <a:latin typeface="Arial" panose="020B0604020202020204" pitchFamily="34" charset="0"/>
              </a:rPr>
              <a:t>Accounts of </a:t>
            </a:r>
            <a:r>
              <a:rPr lang="en-US" sz="1200" b="1" i="0" u="none" strike="noStrike" dirty="0" err="1">
                <a:effectLst/>
                <a:latin typeface="Arial" panose="020B0604020202020204" pitchFamily="34" charset="0"/>
              </a:rPr>
              <a:t>Zelph</a:t>
            </a:r>
            <a:r>
              <a:rPr lang="en-US" sz="1200" b="1" i="0" u="none" strike="noStrike" dirty="0">
                <a:effectLst/>
                <a:latin typeface="Arial" panose="020B0604020202020204" pitchFamily="34" charset="0"/>
              </a:rPr>
              <a:t>, the Lamanite:</a:t>
            </a:r>
          </a:p>
          <a:p>
            <a:r>
              <a:rPr lang="en-US" sz="1200" b="0" i="0" u="none" strike="noStrike" dirty="0">
                <a:effectLst/>
                <a:latin typeface="Arial" panose="020B0604020202020204" pitchFamily="34" charset="0"/>
              </a:rPr>
              <a:t>Heber C. Kimball</a:t>
            </a:r>
            <a:r>
              <a:rPr lang="en-US" sz="1200" b="0" i="0" dirty="0">
                <a:effectLst/>
                <a:latin typeface="Arial" panose="020B0604020202020204" pitchFamily="34" charset="0"/>
              </a:rPr>
              <a:t> wrote in 1841 that several of the group, along with Joseph Smith, walked to the top of a mound that they had located on the bank of the </a:t>
            </a:r>
            <a:r>
              <a:rPr lang="en-US" sz="1200" b="0" i="0" u="none" strike="noStrike" dirty="0">
                <a:effectLst/>
                <a:latin typeface="Arial" panose="020B0604020202020204" pitchFamily="34" charset="0"/>
              </a:rPr>
              <a:t>Illinois</a:t>
            </a:r>
            <a:r>
              <a:rPr lang="en-US" sz="1200" b="0" i="0" dirty="0">
                <a:effectLst/>
                <a:latin typeface="Arial" panose="020B0604020202020204" pitchFamily="34" charset="0"/>
              </a:rPr>
              <a:t> river. Kimball states that "[o]n the top of this mound there was the appearance of three altars, which had been built of stone, one above another, according to the ancient order; and the ground was strewn over with human bones." This prompted Kimball and the others to dig into the mound after sending for a shovel and a hoe. "At about one foot deep we discovered the skeleton of a man, almost entire; and between two of his ribs we found an Indian arrow, which had evidently been the cause of his death. We took the leg and thigh bones and carried them along with us to Clay county. All four appeared sound."</a:t>
            </a:r>
          </a:p>
          <a:p>
            <a:r>
              <a:rPr lang="en-US" sz="1200" b="0" i="0" dirty="0">
                <a:effectLst/>
                <a:latin typeface="Arial" panose="020B0604020202020204" pitchFamily="34" charset="0"/>
              </a:rPr>
              <a:t>After continuing on their journey, Kimball reports that "[</a:t>
            </a:r>
            <a:r>
              <a:rPr lang="en-US" sz="1200" b="0" i="0" dirty="0" err="1">
                <a:effectLst/>
                <a:latin typeface="Arial" panose="020B0604020202020204" pitchFamily="34" charset="0"/>
              </a:rPr>
              <a:t>i</a:t>
            </a:r>
            <a:r>
              <a:rPr lang="en-US" sz="1200" b="0" i="0" dirty="0">
                <a:effectLst/>
                <a:latin typeface="Arial" panose="020B0604020202020204" pitchFamily="34" charset="0"/>
              </a:rPr>
              <a:t>]t was made known to Joseph that he had been an officer who fell in battle, in the last destruction among the Lamanites, and his name was </a:t>
            </a:r>
            <a:r>
              <a:rPr lang="en-US" sz="1200" b="0" i="0" dirty="0" err="1">
                <a:effectLst/>
                <a:latin typeface="Arial" panose="020B0604020202020204" pitchFamily="34" charset="0"/>
              </a:rPr>
              <a:t>Zelph</a:t>
            </a:r>
            <a:r>
              <a:rPr lang="en-US" sz="1200" b="0" i="0" dirty="0">
                <a:effectLst/>
                <a:latin typeface="Arial" panose="020B0604020202020204" pitchFamily="34" charset="0"/>
              </a:rPr>
              <a:t>. This caused us to rejoice much, to think that God was so mindful of us as to show these things to his servant. Brother Joseph had enquired of the Lord and it was made known in a vision.“</a:t>
            </a:r>
          </a:p>
          <a:p>
            <a:endParaRPr lang="en-US" sz="1200" b="0" i="0" dirty="0">
              <a:effectLst/>
              <a:latin typeface="Arial" panose="020B0604020202020204" pitchFamily="34" charset="0"/>
            </a:endParaRPr>
          </a:p>
          <a:p>
            <a:r>
              <a:rPr lang="en-US" sz="1200" b="0" i="0" dirty="0">
                <a:effectLst/>
                <a:latin typeface="Arial" panose="020B0604020202020204" pitchFamily="34" charset="0"/>
              </a:rPr>
              <a:t>Reuben McBride’s journal account states that "His name was </a:t>
            </a:r>
            <a:r>
              <a:rPr lang="en-US" sz="1200" b="0" i="0" dirty="0" err="1">
                <a:effectLst/>
                <a:latin typeface="Arial" panose="020B0604020202020204" pitchFamily="34" charset="0"/>
              </a:rPr>
              <a:t>Zelph</a:t>
            </a:r>
            <a:r>
              <a:rPr lang="en-US" sz="1200" b="0" i="0" dirty="0">
                <a:effectLst/>
                <a:latin typeface="Arial" panose="020B0604020202020204" pitchFamily="34" charset="0"/>
              </a:rPr>
              <a:t> a war[r]</a:t>
            </a:r>
            <a:r>
              <a:rPr lang="en-US" sz="1200" b="0" i="0" dirty="0" err="1">
                <a:effectLst/>
                <a:latin typeface="Arial" panose="020B0604020202020204" pitchFamily="34" charset="0"/>
              </a:rPr>
              <a:t>ior</a:t>
            </a:r>
            <a:r>
              <a:rPr lang="en-US" sz="1200" b="0" i="0" dirty="0">
                <a:effectLst/>
                <a:latin typeface="Arial" panose="020B0604020202020204" pitchFamily="34" charset="0"/>
              </a:rPr>
              <a:t> under the Prophet </a:t>
            </a:r>
            <a:r>
              <a:rPr lang="en-US" sz="1200" b="0" i="0" dirty="0" err="1">
                <a:effectLst/>
                <a:latin typeface="Arial" panose="020B0604020202020204" pitchFamily="34" charset="0"/>
              </a:rPr>
              <a:t>Onandagus</a:t>
            </a:r>
            <a:r>
              <a:rPr lang="en-US" sz="1200" b="0" i="0" dirty="0">
                <a:effectLst/>
                <a:latin typeface="Arial" panose="020B0604020202020204" pitchFamily="34" charset="0"/>
              </a:rPr>
              <a:t> </a:t>
            </a:r>
            <a:r>
              <a:rPr lang="en-US" sz="1200" b="0" i="0" dirty="0" err="1">
                <a:effectLst/>
                <a:latin typeface="Arial" panose="020B0604020202020204" pitchFamily="34" charset="0"/>
              </a:rPr>
              <a:t>Zelph</a:t>
            </a:r>
            <a:r>
              <a:rPr lang="en-US" sz="1200" b="0" i="0" dirty="0">
                <a:effectLst/>
                <a:latin typeface="Arial" panose="020B0604020202020204" pitchFamily="34" charset="0"/>
              </a:rPr>
              <a:t> a white </a:t>
            </a:r>
            <a:r>
              <a:rPr lang="en-US" sz="1200" b="0" i="0" dirty="0" err="1">
                <a:effectLst/>
                <a:latin typeface="Arial" panose="020B0604020202020204" pitchFamily="34" charset="0"/>
              </a:rPr>
              <a:t>Laman</a:t>
            </a:r>
            <a:r>
              <a:rPr lang="en-US" sz="1200" b="0" i="0" dirty="0">
                <a:effectLst/>
                <a:latin typeface="Arial" panose="020B0604020202020204" pitchFamily="34" charset="0"/>
              </a:rPr>
              <a:t>[</a:t>
            </a:r>
            <a:r>
              <a:rPr lang="en-US" sz="1200" b="0" i="0" dirty="0" err="1">
                <a:effectLst/>
                <a:latin typeface="Arial" panose="020B0604020202020204" pitchFamily="34" charset="0"/>
              </a:rPr>
              <a:t>i</a:t>
            </a:r>
            <a:r>
              <a:rPr lang="en-US" sz="1200" b="0" i="0" dirty="0">
                <a:effectLst/>
                <a:latin typeface="Arial" panose="020B0604020202020204" pitchFamily="34" charset="0"/>
              </a:rPr>
              <a:t>]</a:t>
            </a:r>
            <a:r>
              <a:rPr lang="en-US" sz="1200" b="0" i="0" dirty="0" err="1">
                <a:effectLst/>
                <a:latin typeface="Arial" panose="020B0604020202020204" pitchFamily="34" charset="0"/>
              </a:rPr>
              <a:t>te</a:t>
            </a:r>
            <a:r>
              <a:rPr lang="en-US" sz="1200" b="0" i="0" dirty="0">
                <a:effectLst/>
                <a:latin typeface="Arial" panose="020B0604020202020204" pitchFamily="34" charset="0"/>
              </a:rPr>
              <a:t>." McBride also wrote that "an arrow was found in his Ribs…which he said he sup[p]</a:t>
            </a:r>
            <a:r>
              <a:rPr lang="en-US" sz="1200" b="0" i="0" dirty="0" err="1">
                <a:effectLst/>
                <a:latin typeface="Arial" panose="020B0604020202020204" pitchFamily="34" charset="0"/>
              </a:rPr>
              <a:t>osed</a:t>
            </a:r>
            <a:r>
              <a:rPr lang="en-US" sz="1200" b="0" i="0" dirty="0">
                <a:effectLst/>
                <a:latin typeface="Arial" panose="020B0604020202020204" pitchFamily="34" charset="0"/>
              </a:rPr>
              <a:t> </a:t>
            </a:r>
            <a:r>
              <a:rPr lang="en-US" sz="1200" b="0" i="0" dirty="0" err="1">
                <a:effectLst/>
                <a:latin typeface="Arial" panose="020B0604020202020204" pitchFamily="34" charset="0"/>
              </a:rPr>
              <a:t>oc</a:t>
            </a:r>
            <a:r>
              <a:rPr lang="en-US" sz="1200" b="0" i="0" dirty="0">
                <a:effectLst/>
                <a:latin typeface="Arial" panose="020B0604020202020204" pitchFamily="34" charset="0"/>
              </a:rPr>
              <a:t>[c]</a:t>
            </a:r>
            <a:r>
              <a:rPr lang="en-US" sz="1200" b="0" i="0" dirty="0" err="1">
                <a:effectLst/>
                <a:latin typeface="Arial" panose="020B0604020202020204" pitchFamily="34" charset="0"/>
              </a:rPr>
              <a:t>aisoned</a:t>
            </a:r>
            <a:r>
              <a:rPr lang="en-US" sz="1200" b="0" i="0" dirty="0">
                <a:effectLst/>
                <a:latin typeface="Arial" panose="020B0604020202020204" pitchFamily="34" charset="0"/>
              </a:rPr>
              <a:t> his death." McBride wrote that </a:t>
            </a:r>
            <a:r>
              <a:rPr lang="en-US" sz="1200" b="0" i="0" dirty="0" err="1">
                <a:effectLst/>
                <a:latin typeface="Arial" panose="020B0604020202020204" pitchFamily="34" charset="0"/>
              </a:rPr>
              <a:t>Zelph</a:t>
            </a:r>
            <a:r>
              <a:rPr lang="en-US" sz="1200" b="0" i="0" dirty="0">
                <a:effectLst/>
                <a:latin typeface="Arial" panose="020B0604020202020204" pitchFamily="34" charset="0"/>
              </a:rPr>
              <a:t> "was known from the </a:t>
            </a:r>
            <a:r>
              <a:rPr lang="en-US" sz="1200" b="0" i="0" dirty="0" err="1">
                <a:effectLst/>
                <a:latin typeface="Arial" panose="020B0604020202020204" pitchFamily="34" charset="0"/>
              </a:rPr>
              <a:t>atlantic</a:t>
            </a:r>
            <a:r>
              <a:rPr lang="en-US" sz="1200" b="0" i="0" dirty="0">
                <a:effectLst/>
                <a:latin typeface="Arial" panose="020B0604020202020204" pitchFamily="34" charset="0"/>
              </a:rPr>
              <a:t> to the Rocky Mountains.“</a:t>
            </a:r>
            <a:r>
              <a:rPr lang="en-US" sz="1200" baseline="30000" dirty="0">
                <a:latin typeface="Arial" panose="020B0604020202020204" pitchFamily="34" charset="0"/>
              </a:rPr>
              <a:t> </a:t>
            </a:r>
            <a:r>
              <a:rPr lang="en-US" sz="1200" b="0" i="0" dirty="0">
                <a:effectLst/>
                <a:latin typeface="Arial" panose="020B0604020202020204" pitchFamily="34" charset="0"/>
              </a:rPr>
              <a:t>Moses Martin stated "Soon after this Joseph had a vision and the Lord shewed him that this man was once a mighty Prophet and many other things concerning his dead which had </a:t>
            </a:r>
            <a:r>
              <a:rPr lang="en-US" sz="1200" b="0" i="0" dirty="0" err="1">
                <a:effectLst/>
                <a:latin typeface="Arial" panose="020B0604020202020204" pitchFamily="34" charset="0"/>
              </a:rPr>
              <a:t>fal</a:t>
            </a:r>
            <a:r>
              <a:rPr lang="en-US" sz="1200" b="0" i="0" dirty="0">
                <a:effectLst/>
                <a:latin typeface="Arial" panose="020B0604020202020204" pitchFamily="34" charset="0"/>
              </a:rPr>
              <a:t>[l]</a:t>
            </a:r>
            <a:r>
              <a:rPr lang="en-US" sz="1200" b="0" i="0" dirty="0" err="1">
                <a:effectLst/>
                <a:latin typeface="Arial" panose="020B0604020202020204" pitchFamily="34" charset="0"/>
              </a:rPr>
              <a:t>en</a:t>
            </a:r>
            <a:r>
              <a:rPr lang="en-US" sz="1200" b="0" i="0" dirty="0">
                <a:effectLst/>
                <a:latin typeface="Arial" panose="020B0604020202020204" pitchFamily="34" charset="0"/>
              </a:rPr>
              <a:t> no doubt in some great bat[t]les.“</a:t>
            </a:r>
            <a:r>
              <a:rPr lang="en-US" sz="1200" baseline="30000" dirty="0">
                <a:latin typeface="Arial" panose="020B0604020202020204" pitchFamily="34" charset="0"/>
              </a:rPr>
              <a:t> </a:t>
            </a:r>
            <a:r>
              <a:rPr lang="en-US" sz="1200" b="0" i="0" dirty="0">
                <a:effectLst/>
                <a:latin typeface="Arial" panose="020B0604020202020204" pitchFamily="34" charset="0"/>
              </a:rPr>
              <a:t>Martin also described the skeleton "to be eight or nine feet tall because of the size of the thigh bone." </a:t>
            </a:r>
          </a:p>
          <a:p>
            <a:endParaRPr lang="en-US" sz="1200" u="none" strike="noStrike" dirty="0">
              <a:latin typeface="Arial" panose="020B0604020202020204" pitchFamily="34" charset="0"/>
            </a:endParaRPr>
          </a:p>
          <a:p>
            <a:r>
              <a:rPr lang="en-US" sz="1200" b="0" i="0" u="none" strike="noStrike" dirty="0">
                <a:effectLst/>
                <a:latin typeface="Arial" panose="020B0604020202020204" pitchFamily="34" charset="0"/>
              </a:rPr>
              <a:t>Levi Hancock</a:t>
            </a:r>
            <a:r>
              <a:rPr lang="en-US" sz="1200" b="0" i="0" dirty="0">
                <a:effectLst/>
                <a:latin typeface="Arial" panose="020B0604020202020204" pitchFamily="34" charset="0"/>
              </a:rPr>
              <a:t>'s journal also refers to "</a:t>
            </a:r>
            <a:r>
              <a:rPr lang="en-US" sz="1200" b="0" i="0" dirty="0" err="1">
                <a:effectLst/>
                <a:latin typeface="Arial" panose="020B0604020202020204" pitchFamily="34" charset="0"/>
              </a:rPr>
              <a:t>Onendagus</a:t>
            </a:r>
            <a:r>
              <a:rPr lang="en-US" sz="1200" b="0" i="0" dirty="0">
                <a:effectLst/>
                <a:latin typeface="Arial" panose="020B0604020202020204" pitchFamily="34" charset="0"/>
              </a:rPr>
              <a:t>," stating that "</a:t>
            </a:r>
            <a:r>
              <a:rPr lang="en-US" sz="1200" b="0" i="0" dirty="0" err="1">
                <a:effectLst/>
                <a:latin typeface="Arial" panose="020B0604020202020204" pitchFamily="34" charset="0"/>
              </a:rPr>
              <a:t>Zelf</a:t>
            </a:r>
            <a:r>
              <a:rPr lang="en-US" sz="1200" b="0" i="0" dirty="0">
                <a:effectLst/>
                <a:latin typeface="Arial" panose="020B0604020202020204" pitchFamily="34" charset="0"/>
              </a:rPr>
              <a:t> he was a white Lamanite who fought with the people of </a:t>
            </a:r>
            <a:r>
              <a:rPr lang="en-US" sz="1200" b="0" i="0" dirty="0" err="1">
                <a:effectLst/>
                <a:latin typeface="Arial" panose="020B0604020202020204" pitchFamily="34" charset="0"/>
              </a:rPr>
              <a:t>Onendagus</a:t>
            </a:r>
            <a:r>
              <a:rPr lang="en-US" sz="1200" b="0" i="0" dirty="0">
                <a:effectLst/>
                <a:latin typeface="Arial" panose="020B0604020202020204" pitchFamily="34" charset="0"/>
              </a:rPr>
              <a:t> for freedom." </a:t>
            </a:r>
            <a:r>
              <a:rPr lang="en-US" sz="1200" b="0" i="0" dirty="0" err="1">
                <a:effectLst/>
                <a:latin typeface="Arial" panose="020B0604020202020204" pitchFamily="34" charset="0"/>
              </a:rPr>
              <a:t>Onandaga</a:t>
            </a:r>
            <a:r>
              <a:rPr lang="en-US" sz="1200" b="0" i="0" dirty="0">
                <a:effectLst/>
                <a:latin typeface="Arial" panose="020B0604020202020204" pitchFamily="34" charset="0"/>
              </a:rPr>
              <a:t> is the name of a county in New York state as well as the name of a tribe of the </a:t>
            </a:r>
            <a:r>
              <a:rPr lang="en-US" sz="1200" b="0" i="0" u="none" strike="noStrike" dirty="0">
                <a:effectLst/>
                <a:latin typeface="Arial" panose="020B0604020202020204" pitchFamily="34" charset="0"/>
              </a:rPr>
              <a:t>Iroquois Confederacy</a:t>
            </a:r>
            <a:r>
              <a:rPr lang="en-US" sz="1200" b="0" i="0" dirty="0">
                <a:effectLst/>
                <a:latin typeface="Arial" panose="020B0604020202020204" pitchFamily="34" charset="0"/>
              </a:rPr>
              <a:t> that once occupied the area.</a:t>
            </a:r>
            <a:r>
              <a:rPr lang="en-US" sz="1200" baseline="30000" dirty="0">
                <a:latin typeface="Arial" panose="020B0604020202020204" pitchFamily="34" charset="0"/>
              </a:rPr>
              <a:t> </a:t>
            </a:r>
          </a:p>
          <a:p>
            <a:endParaRPr lang="en-US" sz="1200" b="0" i="0" baseline="30000" dirty="0">
              <a:effectLst/>
              <a:latin typeface="Arial" panose="020B0604020202020204" pitchFamily="34" charset="0"/>
            </a:endParaRPr>
          </a:p>
          <a:p>
            <a:r>
              <a:rPr lang="en-US" sz="1200" b="0" i="0" dirty="0" err="1">
                <a:effectLst/>
                <a:latin typeface="Arial" panose="020B0604020202020204" pitchFamily="34" charset="0"/>
              </a:rPr>
              <a:t>Wilford</a:t>
            </a:r>
            <a:r>
              <a:rPr lang="en-US" sz="1200" b="0" i="0" dirty="0">
                <a:effectLst/>
                <a:latin typeface="Arial" panose="020B0604020202020204" pitchFamily="34" charset="0"/>
              </a:rPr>
              <a:t> Woodruff's journal mentions that the bones were "probably" from the Lamanites and </a:t>
            </a:r>
            <a:r>
              <a:rPr lang="en-US" sz="1200" b="0" i="0" dirty="0" err="1">
                <a:effectLst/>
                <a:latin typeface="Arial" panose="020B0604020202020204" pitchFamily="34" charset="0"/>
              </a:rPr>
              <a:t>Nephites</a:t>
            </a:r>
            <a:r>
              <a:rPr lang="en-US" sz="1200" b="0" i="0" dirty="0">
                <a:effectLst/>
                <a:latin typeface="Arial" panose="020B0604020202020204" pitchFamily="34" charset="0"/>
              </a:rPr>
              <a:t>, even though the printed vision omitted the "probably." After comparing the various accounts Williams Hamblin argued that "there are many difficulties that make it nearly impossible for us to know exactly what Joseph Smith said in 1834 as he reflected on the ruins his group encountered in Illinois.“</a:t>
            </a:r>
          </a:p>
          <a:p>
            <a:r>
              <a:rPr lang="en-US" sz="1200" dirty="0" err="1">
                <a:latin typeface="Arial" panose="020B0604020202020204" pitchFamily="34" charset="0"/>
              </a:rPr>
              <a:t>wikipedia</a:t>
            </a:r>
            <a:endParaRPr lang="en-US" sz="1200" b="0" i="0" dirty="0">
              <a:effectLst/>
              <a:latin typeface="Arial" panose="020B0604020202020204" pitchFamily="34" charset="0"/>
            </a:endParaRPr>
          </a:p>
        </p:txBody>
      </p:sp>
      <p:sp>
        <p:nvSpPr>
          <p:cNvPr id="8" name="Rectangle 7"/>
          <p:cNvSpPr/>
          <p:nvPr/>
        </p:nvSpPr>
        <p:spPr>
          <a:xfrm>
            <a:off x="5962918" y="0"/>
            <a:ext cx="6229082" cy="3231654"/>
          </a:xfrm>
          <a:prstGeom prst="rect">
            <a:avLst/>
          </a:prstGeom>
          <a:ln>
            <a:solidFill>
              <a:schemeClr val="tx1"/>
            </a:solidFill>
          </a:ln>
        </p:spPr>
        <p:txBody>
          <a:bodyPr wrap="square">
            <a:spAutoFit/>
          </a:bodyPr>
          <a:lstStyle/>
          <a:p>
            <a:pPr fontAlgn="base"/>
            <a:r>
              <a:rPr lang="en-US" sz="1200" b="1" i="0" dirty="0">
                <a:effectLst/>
                <a:latin typeface="Abadi" panose="020B0604020104020204" pitchFamily="34" charset="0"/>
              </a:rPr>
              <a:t>After </a:t>
            </a:r>
            <a:r>
              <a:rPr lang="en-US" sz="1200" b="1" dirty="0">
                <a:latin typeface="Abadi" panose="020B0604020104020204" pitchFamily="34" charset="0"/>
              </a:rPr>
              <a:t>Zion’s Camp:</a:t>
            </a:r>
          </a:p>
          <a:p>
            <a:pPr fontAlgn="base"/>
            <a:r>
              <a:rPr lang="en-US" sz="1200" b="0" i="0" dirty="0">
                <a:effectLst/>
                <a:latin typeface="Abadi" panose="020B0604020104020204" pitchFamily="34" charset="0"/>
              </a:rPr>
              <a:t>The camp dispersed after being released by the Prophet. Some people remained in Missouri in accordance with the Fishing River revelation (see </a:t>
            </a:r>
            <a:r>
              <a:rPr lang="en-US" sz="1200" b="0" i="0" u="none" strike="noStrike" dirty="0">
                <a:effectLst/>
                <a:latin typeface="Abadi" panose="020B0604020104020204" pitchFamily="34" charset="0"/>
              </a:rPr>
              <a:t>D&amp;C 105:20</a:t>
            </a:r>
            <a:r>
              <a:rPr lang="en-US" sz="1200" b="0" i="0" dirty="0">
                <a:effectLst/>
                <a:latin typeface="Abadi" panose="020B0604020104020204" pitchFamily="34" charset="0"/>
              </a:rPr>
              <a:t>), and some returned to the mission field, but most of them returned to their families in the East. On that same day, 3 July, the Prophet organized a presidency and high council in Missouri to help Bishop Edward Partridge administer the affairs of the Church in that area. Joseph Smith discouraged the Missouri Saints from holding Church meetings, however, in an attempt to allay the fears of local citizens.</a:t>
            </a:r>
          </a:p>
          <a:p>
            <a:pPr fontAlgn="base"/>
            <a:endParaRPr lang="en-US" sz="1200" b="0" i="0" dirty="0">
              <a:effectLst/>
              <a:latin typeface="Abadi" panose="020B0604020104020204" pitchFamily="34" charset="0"/>
            </a:endParaRPr>
          </a:p>
          <a:p>
            <a:pPr fontAlgn="base"/>
            <a:r>
              <a:rPr lang="en-US" sz="1200" b="1" i="0" dirty="0">
                <a:effectLst/>
                <a:latin typeface="Abadi" panose="020B0604020104020204" pitchFamily="34" charset="0"/>
              </a:rPr>
              <a:t>Life in Clay County </a:t>
            </a:r>
            <a:r>
              <a:rPr lang="en-US" sz="1200" b="0" i="0" dirty="0">
                <a:effectLst/>
                <a:latin typeface="Abadi" panose="020B0604020104020204" pitchFamily="34" charset="0"/>
              </a:rPr>
              <a:t>was easier for the Saints throughout the rest of 1834 and during 1835. This period was relatively free from persecution, and the Saints enjoyed some prosperity. Most of the non-Mormons in Clay County were cordial. The spirit of good will, however, began to change when Saints continued to migrate to Missouri in anticipation of returning to Jackson County and when some members of the Church bought property in Clay County. Unfortunately, a few of the members had not learned from the persecutions of Jackson County, and they incited the old settlers with talk that their lands would eventually belong to the Saints. Collectively the members failed to observe the Lord’s counsel:</a:t>
            </a:r>
          </a:p>
        </p:txBody>
      </p:sp>
    </p:spTree>
    <p:extLst>
      <p:ext uri="{BB962C8B-B14F-4D97-AF65-F5344CB8AC3E}">
        <p14:creationId xmlns:p14="http://schemas.microsoft.com/office/powerpoint/2010/main" val="102934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03CC8B3-18CF-488B-9E8C-D11614DDDD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827856" y="639149"/>
            <a:ext cx="2571184" cy="923330"/>
          </a:xfrm>
          <a:prstGeom prst="rect">
            <a:avLst/>
          </a:prstGeom>
          <a:noFill/>
        </p:spPr>
        <p:txBody>
          <a:bodyPr wrap="square" rtlCol="0">
            <a:spAutoFit/>
          </a:bodyPr>
          <a:lstStyle/>
          <a:p>
            <a:r>
              <a:rPr lang="en-US" dirty="0">
                <a:solidFill>
                  <a:schemeClr val="bg1"/>
                </a:solidFill>
              </a:rPr>
              <a:t>Zion’s Camp arrived at Fishing River, Missouri, on 19 June 1834.</a:t>
            </a:r>
          </a:p>
        </p:txBody>
      </p:sp>
      <p:sp>
        <p:nvSpPr>
          <p:cNvPr id="6" name="TextBox 5"/>
          <p:cNvSpPr txBox="1"/>
          <p:nvPr/>
        </p:nvSpPr>
        <p:spPr>
          <a:xfrm>
            <a:off x="40740" y="0"/>
            <a:ext cx="12110519"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Background</a:t>
            </a:r>
          </a:p>
        </p:txBody>
      </p:sp>
      <p:sp>
        <p:nvSpPr>
          <p:cNvPr id="2" name="Rectangle 1"/>
          <p:cNvSpPr/>
          <p:nvPr/>
        </p:nvSpPr>
        <p:spPr>
          <a:xfrm>
            <a:off x="4072771" y="1281961"/>
            <a:ext cx="4409038" cy="2585323"/>
          </a:xfrm>
          <a:prstGeom prst="rect">
            <a:avLst/>
          </a:prstGeom>
        </p:spPr>
        <p:txBody>
          <a:bodyPr wrap="square">
            <a:spAutoFit/>
          </a:bodyPr>
          <a:lstStyle/>
          <a:p>
            <a:r>
              <a:rPr lang="en-US" b="0" i="0" dirty="0">
                <a:solidFill>
                  <a:schemeClr val="bg1"/>
                </a:solidFill>
                <a:effectLst/>
              </a:rPr>
              <a:t>A group of Missourians were waiting to launch an assault in response to the perceived threat. </a:t>
            </a:r>
          </a:p>
          <a:p>
            <a:endParaRPr lang="en-US" dirty="0">
              <a:solidFill>
                <a:schemeClr val="bg1"/>
              </a:solidFill>
            </a:endParaRPr>
          </a:p>
          <a:p>
            <a:r>
              <a:rPr lang="en-US" b="0" i="0" dirty="0">
                <a:solidFill>
                  <a:schemeClr val="bg1"/>
                </a:solidFill>
                <a:effectLst/>
              </a:rPr>
              <a:t>Around the time of the attack on the Mormons, a violent storm with torrential rains, wind and lightning swept in on the site. This caused Fishing River to rise and swell way beyond its normal level.</a:t>
            </a:r>
            <a:endParaRPr lang="en-US" dirty="0">
              <a:solidFill>
                <a:schemeClr val="bg1"/>
              </a:solidFill>
            </a:endParaRPr>
          </a:p>
        </p:txBody>
      </p:sp>
      <p:sp>
        <p:nvSpPr>
          <p:cNvPr id="3" name="Rectangle 2"/>
          <p:cNvSpPr/>
          <p:nvPr/>
        </p:nvSpPr>
        <p:spPr>
          <a:xfrm>
            <a:off x="7993390" y="4951204"/>
            <a:ext cx="4396643" cy="1200329"/>
          </a:xfrm>
          <a:prstGeom prst="rect">
            <a:avLst/>
          </a:prstGeom>
        </p:spPr>
        <p:txBody>
          <a:bodyPr wrap="square">
            <a:spAutoFit/>
          </a:bodyPr>
          <a:lstStyle/>
          <a:p>
            <a:r>
              <a:rPr lang="en-US" b="0" i="0" dirty="0">
                <a:solidFill>
                  <a:schemeClr val="bg1"/>
                </a:solidFill>
                <a:effectLst/>
              </a:rPr>
              <a:t>Joseph and some of the Zion's Camp members found shelter in an old church building and sang hymns as they waited out the storm.</a:t>
            </a:r>
          </a:p>
        </p:txBody>
      </p:sp>
      <p:sp>
        <p:nvSpPr>
          <p:cNvPr id="5" name="Rectangle 4"/>
          <p:cNvSpPr/>
          <p:nvPr/>
        </p:nvSpPr>
        <p:spPr>
          <a:xfrm>
            <a:off x="484581" y="4584224"/>
            <a:ext cx="3826094" cy="1754326"/>
          </a:xfrm>
          <a:prstGeom prst="rect">
            <a:avLst/>
          </a:prstGeom>
        </p:spPr>
        <p:txBody>
          <a:bodyPr wrap="square">
            <a:spAutoFit/>
          </a:bodyPr>
          <a:lstStyle/>
          <a:p>
            <a:r>
              <a:rPr lang="en-US" b="0" i="0" dirty="0">
                <a:solidFill>
                  <a:schemeClr val="bg1"/>
                </a:solidFill>
                <a:effectLst/>
              </a:rPr>
              <a:t>Because the Missourians were unable to cross the swollen river under such conditions, some members of Zion's Camp believed that the river, as a barrier, prevented the impending battle from taking place.</a:t>
            </a:r>
          </a:p>
        </p:txBody>
      </p:sp>
      <p:sp>
        <p:nvSpPr>
          <p:cNvPr id="13" name="TextBox 12"/>
          <p:cNvSpPr txBox="1"/>
          <p:nvPr/>
        </p:nvSpPr>
        <p:spPr>
          <a:xfrm>
            <a:off x="9353" y="6483318"/>
            <a:ext cx="4032031" cy="276999"/>
          </a:xfrm>
          <a:prstGeom prst="rect">
            <a:avLst/>
          </a:prstGeom>
          <a:noFill/>
        </p:spPr>
        <p:txBody>
          <a:bodyPr wrap="square" rtlCol="0">
            <a:spAutoFit/>
          </a:bodyPr>
          <a:lstStyle/>
          <a:p>
            <a:r>
              <a:rPr lang="en-US" sz="1200" dirty="0">
                <a:solidFill>
                  <a:schemeClr val="bg1"/>
                </a:solidFill>
              </a:rPr>
              <a:t>Deseret News</a:t>
            </a:r>
          </a:p>
        </p:txBody>
      </p:sp>
      <p:pic>
        <p:nvPicPr>
          <p:cNvPr id="9" name="Picture 8">
            <a:extLst>
              <a:ext uri="{FF2B5EF4-FFF2-40B4-BE49-F238E27FC236}">
                <a16:creationId xmlns:a16="http://schemas.microsoft.com/office/drawing/2014/main" id="{23C0A787-30F4-466C-A8D3-AF8355FEB5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738" y="1959367"/>
            <a:ext cx="3175000" cy="2171700"/>
          </a:xfrm>
          <a:prstGeom prst="rect">
            <a:avLst/>
          </a:prstGeom>
        </p:spPr>
      </p:pic>
      <p:pic>
        <p:nvPicPr>
          <p:cNvPr id="11" name="Picture 10">
            <a:extLst>
              <a:ext uri="{FF2B5EF4-FFF2-40B4-BE49-F238E27FC236}">
                <a16:creationId xmlns:a16="http://schemas.microsoft.com/office/drawing/2014/main" id="{3351A47A-F599-4BB8-A75F-8C6EF2A027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2050" y="4261893"/>
            <a:ext cx="3401568" cy="2279904"/>
          </a:xfrm>
          <a:prstGeom prst="rect">
            <a:avLst/>
          </a:prstGeom>
        </p:spPr>
      </p:pic>
      <p:pic>
        <p:nvPicPr>
          <p:cNvPr id="15" name="Picture 14">
            <a:extLst>
              <a:ext uri="{FF2B5EF4-FFF2-40B4-BE49-F238E27FC236}">
                <a16:creationId xmlns:a16="http://schemas.microsoft.com/office/drawing/2014/main" id="{C53C9027-CCDD-4EFD-8BBA-2A71110BFF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8525" y="1743467"/>
            <a:ext cx="3187700" cy="2387600"/>
          </a:xfrm>
          <a:prstGeom prst="rect">
            <a:avLst/>
          </a:prstGeom>
        </p:spPr>
      </p:pic>
    </p:spTree>
    <p:extLst>
      <p:ext uri="{BB962C8B-B14F-4D97-AF65-F5344CB8AC3E}">
        <p14:creationId xmlns:p14="http://schemas.microsoft.com/office/powerpoint/2010/main" val="185566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C5235FB-2502-42B2-AAA5-EF3D0FC81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40740" y="0"/>
            <a:ext cx="12110519"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Almighty Power</a:t>
            </a:r>
          </a:p>
        </p:txBody>
      </p:sp>
      <p:sp>
        <p:nvSpPr>
          <p:cNvPr id="2" name="Rectangle 1"/>
          <p:cNvSpPr/>
          <p:nvPr/>
        </p:nvSpPr>
        <p:spPr>
          <a:xfrm>
            <a:off x="2881141" y="1118001"/>
            <a:ext cx="6148591" cy="5632311"/>
          </a:xfrm>
          <a:prstGeom prst="rect">
            <a:avLst/>
          </a:prstGeom>
        </p:spPr>
        <p:txBody>
          <a:bodyPr wrap="square">
            <a:spAutoFit/>
          </a:bodyPr>
          <a:lstStyle/>
          <a:p>
            <a:r>
              <a:rPr lang="en-US" dirty="0">
                <a:solidFill>
                  <a:schemeClr val="bg1"/>
                </a:solidFill>
              </a:rPr>
              <a:t>Two days later, “on Saturday, the 21st of June, Colonel </a:t>
            </a:r>
            <a:r>
              <a:rPr lang="en-US" dirty="0" err="1">
                <a:solidFill>
                  <a:schemeClr val="bg1"/>
                </a:solidFill>
              </a:rPr>
              <a:t>Scounce</a:t>
            </a:r>
            <a:r>
              <a:rPr lang="en-US" dirty="0">
                <a:solidFill>
                  <a:schemeClr val="bg1"/>
                </a:solidFill>
              </a:rPr>
              <a:t> and two other leading men of Ray County visited Joseph, and begged to know his intentions, stating: </a:t>
            </a:r>
          </a:p>
          <a:p>
            <a:endParaRPr lang="en-US" dirty="0">
              <a:solidFill>
                <a:schemeClr val="bg1"/>
              </a:solidFill>
            </a:endParaRPr>
          </a:p>
          <a:p>
            <a:r>
              <a:rPr lang="en-US" dirty="0">
                <a:solidFill>
                  <a:schemeClr val="bg1"/>
                </a:solidFill>
              </a:rPr>
              <a:t>‘We see that there is an Almighty Power that protects this people.’ </a:t>
            </a:r>
          </a:p>
          <a:p>
            <a:endParaRPr lang="en-US" dirty="0">
              <a:solidFill>
                <a:schemeClr val="bg1"/>
              </a:solidFill>
            </a:endParaRPr>
          </a:p>
          <a:p>
            <a:r>
              <a:rPr lang="en-US" dirty="0">
                <a:solidFill>
                  <a:schemeClr val="bg1"/>
                </a:solidFill>
              </a:rPr>
              <a:t>Colonel </a:t>
            </a:r>
            <a:r>
              <a:rPr lang="en-US" dirty="0" err="1">
                <a:solidFill>
                  <a:schemeClr val="bg1"/>
                </a:solidFill>
              </a:rPr>
              <a:t>Scounce</a:t>
            </a:r>
            <a:r>
              <a:rPr lang="en-US" dirty="0">
                <a:solidFill>
                  <a:schemeClr val="bg1"/>
                </a:solidFill>
              </a:rPr>
              <a:t> confessed that he had been leading a company of armed men to fall upon the Prophet, but had been driven back by the storm. </a:t>
            </a:r>
          </a:p>
          <a:p>
            <a:endParaRPr lang="en-US" dirty="0">
              <a:solidFill>
                <a:schemeClr val="bg1"/>
              </a:solidFill>
            </a:endParaRPr>
          </a:p>
          <a:p>
            <a:r>
              <a:rPr lang="en-US" dirty="0">
                <a:solidFill>
                  <a:schemeClr val="bg1"/>
                </a:solidFill>
              </a:rPr>
              <a:t>The Prophet with all the mildness and dignity which ever sat so becomingly upon him, and which always impressed his hearers, answered that he had come to administer to the wants of his afflicted friends and did not wish to molest or injure anybody. He then made a full and fair statement of the difficulties as he understood them; and when he had closed the three ambassadors, melted into compassion, offered their hands and declared that they would use every endeavor to allay the excitement.” </a:t>
            </a:r>
            <a:r>
              <a:rPr lang="en-US" sz="1200" dirty="0">
                <a:solidFill>
                  <a:schemeClr val="bg1"/>
                </a:solidFill>
              </a:rPr>
              <a:t>(Cannon, </a:t>
            </a:r>
            <a:r>
              <a:rPr lang="en-US" sz="1200" i="1" dirty="0">
                <a:solidFill>
                  <a:schemeClr val="bg1"/>
                </a:solidFill>
              </a:rPr>
              <a:t>Life of Joseph Smith,</a:t>
            </a:r>
            <a:r>
              <a:rPr lang="en-US" sz="1200" dirty="0">
                <a:solidFill>
                  <a:schemeClr val="bg1"/>
                </a:solidFill>
              </a:rPr>
              <a:t> p. 180.)</a:t>
            </a:r>
          </a:p>
        </p:txBody>
      </p:sp>
      <p:sp>
        <p:nvSpPr>
          <p:cNvPr id="13" name="TextBox 12"/>
          <p:cNvSpPr txBox="1"/>
          <p:nvPr/>
        </p:nvSpPr>
        <p:spPr>
          <a:xfrm>
            <a:off x="9353" y="6483318"/>
            <a:ext cx="4032031" cy="276999"/>
          </a:xfrm>
          <a:prstGeom prst="rect">
            <a:avLst/>
          </a:prstGeom>
          <a:noFill/>
        </p:spPr>
        <p:txBody>
          <a:bodyPr wrap="square" rtlCol="0">
            <a:spAutoFit/>
          </a:bodyPr>
          <a:lstStyle/>
          <a:p>
            <a:r>
              <a:rPr lang="en-US" sz="1200" dirty="0">
                <a:solidFill>
                  <a:schemeClr val="bg1"/>
                </a:solidFill>
              </a:rPr>
              <a:t>Student Manual</a:t>
            </a:r>
          </a:p>
        </p:txBody>
      </p:sp>
      <p:pic>
        <p:nvPicPr>
          <p:cNvPr id="4" name="Picture 3">
            <a:extLst>
              <a:ext uri="{FF2B5EF4-FFF2-40B4-BE49-F238E27FC236}">
                <a16:creationId xmlns:a16="http://schemas.microsoft.com/office/drawing/2014/main" id="{D4B603D9-49DC-4359-92F1-66B92D4C2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300" y="1742943"/>
            <a:ext cx="2560542" cy="3377477"/>
          </a:xfrm>
          <a:prstGeom prst="rect">
            <a:avLst/>
          </a:prstGeom>
        </p:spPr>
      </p:pic>
      <p:pic>
        <p:nvPicPr>
          <p:cNvPr id="17" name="Picture 16">
            <a:extLst>
              <a:ext uri="{FF2B5EF4-FFF2-40B4-BE49-F238E27FC236}">
                <a16:creationId xmlns:a16="http://schemas.microsoft.com/office/drawing/2014/main" id="{4A52542C-2E2E-4E9F-8F86-88BE41EC5B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6152" y="1886558"/>
            <a:ext cx="2865368" cy="3633531"/>
          </a:xfrm>
          <a:prstGeom prst="rect">
            <a:avLst/>
          </a:prstGeom>
        </p:spPr>
      </p:pic>
    </p:spTree>
    <p:extLst>
      <p:ext uri="{BB962C8B-B14F-4D97-AF65-F5344CB8AC3E}">
        <p14:creationId xmlns:p14="http://schemas.microsoft.com/office/powerpoint/2010/main" val="358330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BFBF4CB-A648-400F-B58A-CCC322BF7A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40740" y="0"/>
            <a:ext cx="12110519"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Practicing Truth in Unity</a:t>
            </a:r>
          </a:p>
        </p:txBody>
      </p:sp>
      <p:sp>
        <p:nvSpPr>
          <p:cNvPr id="2" name="Rectangle 1"/>
          <p:cNvSpPr/>
          <p:nvPr/>
        </p:nvSpPr>
        <p:spPr>
          <a:xfrm>
            <a:off x="6769837" y="3883660"/>
            <a:ext cx="4050326" cy="2831544"/>
          </a:xfrm>
          <a:prstGeom prst="rect">
            <a:avLst/>
          </a:prstGeom>
        </p:spPr>
        <p:txBody>
          <a:bodyPr wrap="square">
            <a:spAutoFit/>
          </a:bodyPr>
          <a:lstStyle/>
          <a:p>
            <a:r>
              <a:rPr lang="en-US" sz="2000" dirty="0">
                <a:solidFill>
                  <a:schemeClr val="bg1"/>
                </a:solidFill>
              </a:rPr>
              <a:t>“The miracle of unity is being granted to us as we pray and work for it in the Lord’s way. Our hearts will be knit together in unity. God has promised that blessing to His faithful Saints whatever their differences in background and whatever conflict rages around them.”</a:t>
            </a:r>
          </a:p>
          <a:p>
            <a:r>
              <a:rPr lang="en-US" sz="1200" dirty="0">
                <a:solidFill>
                  <a:schemeClr val="bg1"/>
                </a:solidFill>
              </a:rPr>
              <a:t>President Henry B. </a:t>
            </a:r>
            <a:r>
              <a:rPr lang="en-US" sz="1200" dirty="0" err="1">
                <a:solidFill>
                  <a:schemeClr val="bg1"/>
                </a:solidFill>
              </a:rPr>
              <a:t>Eyring</a:t>
            </a:r>
            <a:r>
              <a:rPr lang="en-US" dirty="0">
                <a:solidFill>
                  <a:schemeClr val="bg1"/>
                </a:solidFill>
              </a:rPr>
              <a:t> </a:t>
            </a:r>
            <a:endParaRPr lang="en-US" sz="1200" dirty="0">
              <a:solidFill>
                <a:schemeClr val="bg1"/>
              </a:solidFill>
            </a:endParaRPr>
          </a:p>
        </p:txBody>
      </p:sp>
      <p:sp>
        <p:nvSpPr>
          <p:cNvPr id="13" name="TextBox 12"/>
          <p:cNvSpPr txBox="1"/>
          <p:nvPr/>
        </p:nvSpPr>
        <p:spPr>
          <a:xfrm>
            <a:off x="9353" y="6483318"/>
            <a:ext cx="4032031" cy="338554"/>
          </a:xfrm>
          <a:prstGeom prst="rect">
            <a:avLst/>
          </a:prstGeom>
          <a:noFill/>
        </p:spPr>
        <p:txBody>
          <a:bodyPr wrap="square" rtlCol="0">
            <a:spAutoFit/>
          </a:bodyPr>
          <a:lstStyle/>
          <a:p>
            <a:r>
              <a:rPr lang="en-US" sz="1600" dirty="0">
                <a:solidFill>
                  <a:schemeClr val="bg1"/>
                </a:solidFill>
              </a:rPr>
              <a:t>D&amp;C 105:1-4</a:t>
            </a:r>
          </a:p>
        </p:txBody>
      </p:sp>
      <p:sp>
        <p:nvSpPr>
          <p:cNvPr id="3" name="Rectangle 2"/>
          <p:cNvSpPr/>
          <p:nvPr/>
        </p:nvSpPr>
        <p:spPr>
          <a:xfrm>
            <a:off x="549244" y="1287049"/>
            <a:ext cx="3886954" cy="1661993"/>
          </a:xfrm>
          <a:prstGeom prst="rect">
            <a:avLst/>
          </a:prstGeom>
        </p:spPr>
        <p:txBody>
          <a:bodyPr wrap="square">
            <a:spAutoFit/>
          </a:bodyPr>
          <a:lstStyle/>
          <a:p>
            <a:r>
              <a:rPr lang="en-US" dirty="0">
                <a:solidFill>
                  <a:schemeClr val="bg1"/>
                </a:solidFill>
              </a:rPr>
              <a:t>“W</a:t>
            </a:r>
            <a:r>
              <a:rPr lang="en-US" b="0" i="0" dirty="0">
                <a:solidFill>
                  <a:schemeClr val="bg1"/>
                </a:solidFill>
                <a:effectLst/>
              </a:rPr>
              <a:t>e shall not be permitted to enter the land from whence we were expelled, till our hearts are prepared to honor this law, and we become sanctified through the practice of the truth.” </a:t>
            </a:r>
            <a:r>
              <a:rPr lang="en-US" sz="1200" b="0" i="0" dirty="0">
                <a:solidFill>
                  <a:schemeClr val="bg1"/>
                </a:solidFill>
                <a:effectLst/>
              </a:rPr>
              <a:t>President Lorenzo Snow</a:t>
            </a:r>
            <a:endParaRPr lang="en-US" sz="1200" dirty="0">
              <a:solidFill>
                <a:schemeClr val="bg1"/>
              </a:solidFill>
            </a:endParaRPr>
          </a:p>
        </p:txBody>
      </p:sp>
      <p:pic>
        <p:nvPicPr>
          <p:cNvPr id="5" name="Picture 4">
            <a:extLst>
              <a:ext uri="{FF2B5EF4-FFF2-40B4-BE49-F238E27FC236}">
                <a16:creationId xmlns:a16="http://schemas.microsoft.com/office/drawing/2014/main" id="{E45A3CE3-5586-4B8D-BF81-F55F148996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2339" y="1287049"/>
            <a:ext cx="2651760" cy="2182368"/>
          </a:xfrm>
          <a:prstGeom prst="rect">
            <a:avLst/>
          </a:prstGeom>
        </p:spPr>
      </p:pic>
      <p:pic>
        <p:nvPicPr>
          <p:cNvPr id="10" name="Picture 9">
            <a:extLst>
              <a:ext uri="{FF2B5EF4-FFF2-40B4-BE49-F238E27FC236}">
                <a16:creationId xmlns:a16="http://schemas.microsoft.com/office/drawing/2014/main" id="{F6B9282D-395F-40C8-B08C-A3B9DF39A7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6554" y="3429000"/>
            <a:ext cx="3810000" cy="2859024"/>
          </a:xfrm>
          <a:prstGeom prst="rect">
            <a:avLst/>
          </a:prstGeom>
        </p:spPr>
      </p:pic>
    </p:spTree>
    <p:extLst>
      <p:ext uri="{BB962C8B-B14F-4D97-AF65-F5344CB8AC3E}">
        <p14:creationId xmlns:p14="http://schemas.microsoft.com/office/powerpoint/2010/main" val="45801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2C8475-C4F2-4C94-BA63-09D3A8E5BB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40740" y="0"/>
            <a:ext cx="12110519"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Chastened to Learn</a:t>
            </a:r>
          </a:p>
        </p:txBody>
      </p:sp>
      <p:sp>
        <p:nvSpPr>
          <p:cNvPr id="13" name="TextBox 12"/>
          <p:cNvSpPr txBox="1"/>
          <p:nvPr/>
        </p:nvSpPr>
        <p:spPr>
          <a:xfrm>
            <a:off x="9353" y="6483318"/>
            <a:ext cx="4032031" cy="338554"/>
          </a:xfrm>
          <a:prstGeom prst="rect">
            <a:avLst/>
          </a:prstGeom>
          <a:noFill/>
        </p:spPr>
        <p:txBody>
          <a:bodyPr wrap="square" rtlCol="0">
            <a:spAutoFit/>
          </a:bodyPr>
          <a:lstStyle/>
          <a:p>
            <a:r>
              <a:rPr lang="en-US" sz="1600" dirty="0">
                <a:solidFill>
                  <a:schemeClr val="bg1"/>
                </a:solidFill>
              </a:rPr>
              <a:t>D&amp;C 105:4-5</a:t>
            </a:r>
          </a:p>
        </p:txBody>
      </p:sp>
      <p:sp>
        <p:nvSpPr>
          <p:cNvPr id="4" name="Rectangle 3"/>
          <p:cNvSpPr/>
          <p:nvPr/>
        </p:nvSpPr>
        <p:spPr>
          <a:xfrm>
            <a:off x="547037" y="1176554"/>
            <a:ext cx="6096000" cy="4154984"/>
          </a:xfrm>
          <a:prstGeom prst="rect">
            <a:avLst/>
          </a:prstGeom>
        </p:spPr>
        <p:txBody>
          <a:bodyPr>
            <a:spAutoFit/>
          </a:bodyPr>
          <a:lstStyle/>
          <a:p>
            <a:r>
              <a:rPr lang="en-US" sz="2400" dirty="0">
                <a:solidFill>
                  <a:schemeClr val="bg1"/>
                </a:solidFill>
              </a:rPr>
              <a:t>The Saints in Missouri were not successful in living a celestial law and so were not qualified to establish Zion. </a:t>
            </a:r>
          </a:p>
          <a:p>
            <a:endParaRPr lang="en-US" sz="2400" dirty="0">
              <a:solidFill>
                <a:schemeClr val="bg1"/>
              </a:solidFill>
            </a:endParaRPr>
          </a:p>
          <a:p>
            <a:r>
              <a:rPr lang="en-US" sz="2400" dirty="0">
                <a:solidFill>
                  <a:schemeClr val="bg1"/>
                </a:solidFill>
              </a:rPr>
              <a:t>Failure to control their hearts cut them off from God’s full power and kept them from prevailing over their enemies. </a:t>
            </a:r>
          </a:p>
          <a:p>
            <a:endParaRPr lang="en-US" sz="2400" dirty="0">
              <a:solidFill>
                <a:schemeClr val="bg1"/>
              </a:solidFill>
            </a:endParaRPr>
          </a:p>
          <a:p>
            <a:r>
              <a:rPr lang="en-US" sz="2400" dirty="0">
                <a:solidFill>
                  <a:schemeClr val="bg1"/>
                </a:solidFill>
              </a:rPr>
              <a:t>This is the concept the Lord tried to teach them when He said, “This is Zion—THE PURE IN HEART” (D&amp;C 97:21).</a:t>
            </a:r>
            <a:r>
              <a:rPr lang="en-US" sz="2400" b="0" i="0" dirty="0">
                <a:solidFill>
                  <a:schemeClr val="bg1"/>
                </a:solidFill>
                <a:effectLst/>
                <a:latin typeface="Abadi" panose="020B0604020104020204" pitchFamily="34" charset="0"/>
              </a:rPr>
              <a:t> </a:t>
            </a:r>
            <a:endParaRPr lang="en-US" sz="2400" dirty="0">
              <a:solidFill>
                <a:schemeClr val="bg1"/>
              </a:solidFill>
            </a:endParaRPr>
          </a:p>
        </p:txBody>
      </p:sp>
      <p:pic>
        <p:nvPicPr>
          <p:cNvPr id="3" name="Picture 2">
            <a:extLst>
              <a:ext uri="{FF2B5EF4-FFF2-40B4-BE49-F238E27FC236}">
                <a16:creationId xmlns:a16="http://schemas.microsoft.com/office/drawing/2014/main" id="{07F62416-2346-469A-88BA-E1BEC60128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3554" y="1800225"/>
            <a:ext cx="4373667" cy="4154984"/>
          </a:xfrm>
          <a:prstGeom prst="rect">
            <a:avLst/>
          </a:prstGeom>
        </p:spPr>
      </p:pic>
    </p:spTree>
    <p:extLst>
      <p:ext uri="{BB962C8B-B14F-4D97-AF65-F5344CB8AC3E}">
        <p14:creationId xmlns:p14="http://schemas.microsoft.com/office/powerpoint/2010/main" val="280994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Picture 165">
            <a:extLst>
              <a:ext uri="{FF2B5EF4-FFF2-40B4-BE49-F238E27FC236}">
                <a16:creationId xmlns:a16="http://schemas.microsoft.com/office/drawing/2014/main" id="{70EF93A1-065C-498E-9F1C-3A6ACA12AE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40740" y="0"/>
            <a:ext cx="12110519"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Response to Volunteer</a:t>
            </a:r>
          </a:p>
        </p:txBody>
      </p:sp>
      <p:sp>
        <p:nvSpPr>
          <p:cNvPr id="13" name="TextBox 12"/>
          <p:cNvSpPr txBox="1"/>
          <p:nvPr/>
        </p:nvSpPr>
        <p:spPr>
          <a:xfrm>
            <a:off x="9353" y="6483318"/>
            <a:ext cx="4032031" cy="338554"/>
          </a:xfrm>
          <a:prstGeom prst="rect">
            <a:avLst/>
          </a:prstGeom>
          <a:noFill/>
        </p:spPr>
        <p:txBody>
          <a:bodyPr wrap="square" rtlCol="0">
            <a:spAutoFit/>
          </a:bodyPr>
          <a:lstStyle/>
          <a:p>
            <a:r>
              <a:rPr lang="en-US" sz="1600" dirty="0">
                <a:solidFill>
                  <a:schemeClr val="bg1"/>
                </a:solidFill>
              </a:rPr>
              <a:t>D&amp;C 105:5-6</a:t>
            </a:r>
          </a:p>
        </p:txBody>
      </p:sp>
      <p:sp>
        <p:nvSpPr>
          <p:cNvPr id="4" name="Rectangle 3"/>
          <p:cNvSpPr/>
          <p:nvPr/>
        </p:nvSpPr>
        <p:spPr>
          <a:xfrm>
            <a:off x="242237" y="1718165"/>
            <a:ext cx="5461877" cy="4247317"/>
          </a:xfrm>
          <a:prstGeom prst="rect">
            <a:avLst/>
          </a:prstGeom>
        </p:spPr>
        <p:txBody>
          <a:bodyPr wrap="square">
            <a:spAutoFit/>
          </a:bodyPr>
          <a:lstStyle/>
          <a:p>
            <a:r>
              <a:rPr lang="en-US" b="0" i="0" dirty="0">
                <a:solidFill>
                  <a:schemeClr val="bg1"/>
                </a:solidFill>
                <a:effectLst/>
                <a:latin typeface="Abadi" panose="020B0604020104020204" pitchFamily="34" charset="0"/>
              </a:rPr>
              <a:t>The response to the Prophet Joseph Smith and others’ efforts to recruit volunteers and resources for Zion’s Camp was not as successful as hoped for.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By the time the camp, or army, began its march in the beginning of May 1834, only 122 people had volunteered to go. Zion’s Camp recruited additional volunteers along the way to Missouri.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When the group that Hyrum Smith and Lyman Wight had recruited from Michigan Territory met up with Joseph Smith’s company in early June 1834, Zion’s Camp consisted of just over 200 men, 12 women, and 9 children </a:t>
            </a:r>
          </a:p>
          <a:p>
            <a:r>
              <a:rPr lang="en-US" sz="1200" b="0" i="0" dirty="0">
                <a:solidFill>
                  <a:schemeClr val="bg1"/>
                </a:solidFill>
                <a:effectLst/>
                <a:latin typeface="Abadi" panose="020B0604020104020204" pitchFamily="34" charset="0"/>
              </a:rPr>
              <a:t>Alexander L. Baugh</a:t>
            </a:r>
            <a:r>
              <a:rPr lang="en-US" b="0" i="0" dirty="0">
                <a:solidFill>
                  <a:schemeClr val="bg1"/>
                </a:solidFill>
                <a:effectLst/>
                <a:latin typeface="Abadi" panose="020B0604020104020204" pitchFamily="34" charset="0"/>
              </a:rPr>
              <a:t> </a:t>
            </a:r>
            <a:endParaRPr lang="en-US" dirty="0">
              <a:solidFill>
                <a:schemeClr val="bg1"/>
              </a:solidFill>
            </a:endParaRPr>
          </a:p>
        </p:txBody>
      </p:sp>
      <p:grpSp>
        <p:nvGrpSpPr>
          <p:cNvPr id="167" name="Group 166">
            <a:extLst>
              <a:ext uri="{FF2B5EF4-FFF2-40B4-BE49-F238E27FC236}">
                <a16:creationId xmlns:a16="http://schemas.microsoft.com/office/drawing/2014/main" id="{AB00DEF2-96A2-421C-A1E1-15E13D5F3DAF}"/>
              </a:ext>
            </a:extLst>
          </p:cNvPr>
          <p:cNvGrpSpPr/>
          <p:nvPr/>
        </p:nvGrpSpPr>
        <p:grpSpPr>
          <a:xfrm>
            <a:off x="8546726" y="1718165"/>
            <a:ext cx="1068134" cy="3945256"/>
            <a:chOff x="4268059" y="1360967"/>
            <a:chExt cx="1068134" cy="3945256"/>
          </a:xfrm>
          <a:solidFill>
            <a:schemeClr val="bg1"/>
          </a:solidFill>
        </p:grpSpPr>
        <p:sp>
          <p:nvSpPr>
            <p:cNvPr id="168" name="Rounded Rectangle 13">
              <a:extLst>
                <a:ext uri="{FF2B5EF4-FFF2-40B4-BE49-F238E27FC236}">
                  <a16:creationId xmlns:a16="http://schemas.microsoft.com/office/drawing/2014/main" id="{BCAFA9F1-0ABC-488B-86D7-0FDC2ED11A10}"/>
                </a:ext>
              </a:extLst>
            </p:cNvPr>
            <p:cNvSpPr/>
            <p:nvPr/>
          </p:nvSpPr>
          <p:spPr>
            <a:xfrm>
              <a:off x="4508915" y="2387681"/>
              <a:ext cx="548688" cy="1804808"/>
            </a:xfrm>
            <a:prstGeom prst="roundRect">
              <a:avLst>
                <a:gd name="adj" fmla="val 14034"/>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14">
              <a:extLst>
                <a:ext uri="{FF2B5EF4-FFF2-40B4-BE49-F238E27FC236}">
                  <a16:creationId xmlns:a16="http://schemas.microsoft.com/office/drawing/2014/main" id="{E253B05B-40AD-43A5-A7B9-7DFD0D1FB3B4}"/>
                </a:ext>
              </a:extLst>
            </p:cNvPr>
            <p:cNvSpPr/>
            <p:nvPr/>
          </p:nvSpPr>
          <p:spPr>
            <a:xfrm rot="7193560">
              <a:off x="4854554" y="3366288"/>
              <a:ext cx="639097" cy="220683"/>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ed Rectangle 15">
              <a:extLst>
                <a:ext uri="{FF2B5EF4-FFF2-40B4-BE49-F238E27FC236}">
                  <a16:creationId xmlns:a16="http://schemas.microsoft.com/office/drawing/2014/main" id="{9C7562E3-664C-4362-9FC0-1F5C87449A19}"/>
                </a:ext>
              </a:extLst>
            </p:cNvPr>
            <p:cNvSpPr/>
            <p:nvPr/>
          </p:nvSpPr>
          <p:spPr>
            <a:xfrm rot="19796052">
              <a:off x="5008576" y="2385315"/>
              <a:ext cx="263635" cy="970284"/>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16">
              <a:extLst>
                <a:ext uri="{FF2B5EF4-FFF2-40B4-BE49-F238E27FC236}">
                  <a16:creationId xmlns:a16="http://schemas.microsoft.com/office/drawing/2014/main" id="{B35B5331-C08F-4BD7-AA3A-963941DE19B1}"/>
                </a:ext>
              </a:extLst>
            </p:cNvPr>
            <p:cNvSpPr/>
            <p:nvPr/>
          </p:nvSpPr>
          <p:spPr>
            <a:xfrm rot="1069183">
              <a:off x="4410861" y="3838245"/>
              <a:ext cx="310163" cy="146797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ed Rectangle 17">
              <a:extLst>
                <a:ext uri="{FF2B5EF4-FFF2-40B4-BE49-F238E27FC236}">
                  <a16:creationId xmlns:a16="http://schemas.microsoft.com/office/drawing/2014/main" id="{C156CFBA-EFA6-46D0-B0AB-4B2FDE6FE607}"/>
                </a:ext>
              </a:extLst>
            </p:cNvPr>
            <p:cNvSpPr/>
            <p:nvPr/>
          </p:nvSpPr>
          <p:spPr>
            <a:xfrm rot="10017092">
              <a:off x="4838931" y="3985329"/>
              <a:ext cx="339233" cy="128464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7BFB31DB-E291-4AE8-9942-9BFCE1070ECF}"/>
                </a:ext>
              </a:extLst>
            </p:cNvPr>
            <p:cNvSpPr/>
            <p:nvPr/>
          </p:nvSpPr>
          <p:spPr>
            <a:xfrm>
              <a:off x="4421810" y="1526768"/>
              <a:ext cx="754690" cy="75475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ed Rectangle 19">
              <a:extLst>
                <a:ext uri="{FF2B5EF4-FFF2-40B4-BE49-F238E27FC236}">
                  <a16:creationId xmlns:a16="http://schemas.microsoft.com/office/drawing/2014/main" id="{677524FE-3212-4661-821C-1706753D568A}"/>
                </a:ext>
              </a:extLst>
            </p:cNvPr>
            <p:cNvSpPr/>
            <p:nvPr/>
          </p:nvSpPr>
          <p:spPr>
            <a:xfrm rot="7107398">
              <a:off x="3768106" y="2913159"/>
              <a:ext cx="1349509" cy="258840"/>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2CAB3D89-4ED1-4D94-BA96-E69A4D252E84}"/>
                </a:ext>
              </a:extLst>
            </p:cNvPr>
            <p:cNvSpPr/>
            <p:nvPr/>
          </p:nvSpPr>
          <p:spPr>
            <a:xfrm flipV="1">
              <a:off x="4268059" y="1633635"/>
              <a:ext cx="1068134" cy="17628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0">
              <a:extLst>
                <a:ext uri="{FF2B5EF4-FFF2-40B4-BE49-F238E27FC236}">
                  <a16:creationId xmlns:a16="http://schemas.microsoft.com/office/drawing/2014/main" id="{C2838F1B-39B4-4A19-A91F-B5F968A56FA8}"/>
                </a:ext>
              </a:extLst>
            </p:cNvPr>
            <p:cNvSpPr/>
            <p:nvPr/>
          </p:nvSpPr>
          <p:spPr>
            <a:xfrm rot="16200000" flipV="1">
              <a:off x="4580094" y="1513016"/>
              <a:ext cx="438119" cy="706999"/>
            </a:xfrm>
            <a:custGeom>
              <a:avLst/>
              <a:gdLst>
                <a:gd name="connsiteX0" fmla="*/ 0 w 618871"/>
                <a:gd name="connsiteY0" fmla="*/ 326798 h 653596"/>
                <a:gd name="connsiteX1" fmla="*/ 309436 w 618871"/>
                <a:gd name="connsiteY1" fmla="*/ 0 h 653596"/>
                <a:gd name="connsiteX2" fmla="*/ 618872 w 618871"/>
                <a:gd name="connsiteY2" fmla="*/ 326798 h 653596"/>
                <a:gd name="connsiteX3" fmla="*/ 309436 w 618871"/>
                <a:gd name="connsiteY3" fmla="*/ 653596 h 653596"/>
                <a:gd name="connsiteX4" fmla="*/ 0 w 618871"/>
                <a:gd name="connsiteY4" fmla="*/ 326798 h 653596"/>
                <a:gd name="connsiteX0" fmla="*/ 0 w 576342"/>
                <a:gd name="connsiteY0" fmla="*/ 326798 h 653596"/>
                <a:gd name="connsiteX1" fmla="*/ 266906 w 576342"/>
                <a:gd name="connsiteY1" fmla="*/ 0 h 653596"/>
                <a:gd name="connsiteX2" fmla="*/ 576342 w 576342"/>
                <a:gd name="connsiteY2" fmla="*/ 326798 h 653596"/>
                <a:gd name="connsiteX3" fmla="*/ 266906 w 576342"/>
                <a:gd name="connsiteY3" fmla="*/ 653596 h 653596"/>
                <a:gd name="connsiteX4" fmla="*/ 0 w 576342"/>
                <a:gd name="connsiteY4" fmla="*/ 326798 h 653596"/>
                <a:gd name="connsiteX0" fmla="*/ 0 w 438119"/>
                <a:gd name="connsiteY0" fmla="*/ 305604 h 653728"/>
                <a:gd name="connsiteX1" fmla="*/ 128683 w 438119"/>
                <a:gd name="connsiteY1" fmla="*/ 71 h 653728"/>
                <a:gd name="connsiteX2" fmla="*/ 438119 w 438119"/>
                <a:gd name="connsiteY2" fmla="*/ 326869 h 653728"/>
                <a:gd name="connsiteX3" fmla="*/ 128683 w 438119"/>
                <a:gd name="connsiteY3" fmla="*/ 653667 h 653728"/>
                <a:gd name="connsiteX4" fmla="*/ 0 w 438119"/>
                <a:gd name="connsiteY4" fmla="*/ 305604 h 653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119" h="653728">
                  <a:moveTo>
                    <a:pt x="0" y="305604"/>
                  </a:moveTo>
                  <a:cubicBezTo>
                    <a:pt x="0" y="125118"/>
                    <a:pt x="55663" y="-3473"/>
                    <a:pt x="128683" y="71"/>
                  </a:cubicBezTo>
                  <a:cubicBezTo>
                    <a:pt x="201703" y="3615"/>
                    <a:pt x="438119" y="146383"/>
                    <a:pt x="438119" y="326869"/>
                  </a:cubicBezTo>
                  <a:cubicBezTo>
                    <a:pt x="438119" y="507355"/>
                    <a:pt x="201703" y="657211"/>
                    <a:pt x="128683" y="653667"/>
                  </a:cubicBezTo>
                  <a:cubicBezTo>
                    <a:pt x="55663" y="650123"/>
                    <a:pt x="0" y="486090"/>
                    <a:pt x="0" y="305604"/>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176">
              <a:extLst>
                <a:ext uri="{FF2B5EF4-FFF2-40B4-BE49-F238E27FC236}">
                  <a16:creationId xmlns:a16="http://schemas.microsoft.com/office/drawing/2014/main" id="{46DBE5A1-0760-4C71-9571-16AEEBC87279}"/>
                </a:ext>
              </a:extLst>
            </p:cNvPr>
            <p:cNvGrpSpPr/>
            <p:nvPr/>
          </p:nvGrpSpPr>
          <p:grpSpPr>
            <a:xfrm rot="17611554">
              <a:off x="3387633" y="2988689"/>
              <a:ext cx="3104325" cy="453592"/>
              <a:chOff x="1956293" y="4846593"/>
              <a:chExt cx="6959107" cy="1485154"/>
            </a:xfrm>
            <a:grpFill/>
          </p:grpSpPr>
          <p:sp>
            <p:nvSpPr>
              <p:cNvPr id="180" name="Moon 179">
                <a:extLst>
                  <a:ext uri="{FF2B5EF4-FFF2-40B4-BE49-F238E27FC236}">
                    <a16:creationId xmlns:a16="http://schemas.microsoft.com/office/drawing/2014/main" id="{EC422E77-0F32-4E05-859B-29D3DFBC1B8E}"/>
                  </a:ext>
                </a:extLst>
              </p:cNvPr>
              <p:cNvSpPr/>
              <p:nvPr/>
            </p:nvSpPr>
            <p:spPr>
              <a:xfrm>
                <a:off x="4794560" y="5694861"/>
                <a:ext cx="126390" cy="410593"/>
              </a:xfrm>
              <a:prstGeom prst="mo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Donut 21">
                <a:extLst>
                  <a:ext uri="{FF2B5EF4-FFF2-40B4-BE49-F238E27FC236}">
                    <a16:creationId xmlns:a16="http://schemas.microsoft.com/office/drawing/2014/main" id="{D353B4C5-1745-45DA-919C-6B2A6062B3D6}"/>
                  </a:ext>
                </a:extLst>
              </p:cNvPr>
              <p:cNvSpPr/>
              <p:nvPr/>
            </p:nvSpPr>
            <p:spPr>
              <a:xfrm>
                <a:off x="4638223" y="5638800"/>
                <a:ext cx="637799" cy="692947"/>
              </a:xfrm>
              <a:prstGeom prst="donut">
                <a:avLst>
                  <a:gd name="adj" fmla="val 1068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2" name="Rounded Rectangle 22">
                <a:extLst>
                  <a:ext uri="{FF2B5EF4-FFF2-40B4-BE49-F238E27FC236}">
                    <a16:creationId xmlns:a16="http://schemas.microsoft.com/office/drawing/2014/main" id="{0747CCC0-9E8B-4FD2-AEDD-1FCF05B97803}"/>
                  </a:ext>
                </a:extLst>
              </p:cNvPr>
              <p:cNvSpPr/>
              <p:nvPr/>
            </p:nvSpPr>
            <p:spPr>
              <a:xfrm>
                <a:off x="4361296" y="5281258"/>
                <a:ext cx="4554104" cy="480349"/>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rapezoid 182">
                <a:extLst>
                  <a:ext uri="{FF2B5EF4-FFF2-40B4-BE49-F238E27FC236}">
                    <a16:creationId xmlns:a16="http://schemas.microsoft.com/office/drawing/2014/main" id="{E17CFAB0-5BDC-40B5-947B-4BAFB55B7F61}"/>
                  </a:ext>
                </a:extLst>
              </p:cNvPr>
              <p:cNvSpPr/>
              <p:nvPr/>
            </p:nvSpPr>
            <p:spPr>
              <a:xfrm rot="5400000">
                <a:off x="2603925" y="4198961"/>
                <a:ext cx="1371667" cy="2666932"/>
              </a:xfrm>
              <a:prstGeom prst="trapezoid">
                <a:avLst>
                  <a:gd name="adj" fmla="val 3211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rapezoid 183">
                <a:extLst>
                  <a:ext uri="{FF2B5EF4-FFF2-40B4-BE49-F238E27FC236}">
                    <a16:creationId xmlns:a16="http://schemas.microsoft.com/office/drawing/2014/main" id="{330CAA57-5CD2-46DA-B34B-F7C1529F5020}"/>
                  </a:ext>
                </a:extLst>
              </p:cNvPr>
              <p:cNvSpPr/>
              <p:nvPr/>
            </p:nvSpPr>
            <p:spPr>
              <a:xfrm rot="2824362">
                <a:off x="3654042" y="5323029"/>
                <a:ext cx="874575" cy="738986"/>
              </a:xfrm>
              <a:prstGeom prst="trapezoid">
                <a:avLst>
                  <a:gd name="adj" fmla="val 3211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90DC1303-CE17-4C9D-9CB2-3514CB385269}"/>
                  </a:ext>
                </a:extLst>
              </p:cNvPr>
              <p:cNvSpPr/>
              <p:nvPr/>
            </p:nvSpPr>
            <p:spPr>
              <a:xfrm>
                <a:off x="3208047" y="5225634"/>
                <a:ext cx="1818087" cy="535973"/>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4DA51F55-6A27-47A1-A14B-77D0E5EFE0BE}"/>
                  </a:ext>
                </a:extLst>
              </p:cNvPr>
              <p:cNvSpPr/>
              <p:nvPr/>
            </p:nvSpPr>
            <p:spPr>
              <a:xfrm rot="21438454">
                <a:off x="3292902" y="5449033"/>
                <a:ext cx="1286422" cy="42114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ounded Rectangle 27">
                <a:extLst>
                  <a:ext uri="{FF2B5EF4-FFF2-40B4-BE49-F238E27FC236}">
                    <a16:creationId xmlns:a16="http://schemas.microsoft.com/office/drawing/2014/main" id="{B7432208-DE3E-4980-A3D0-2566C3C63ABF}"/>
                  </a:ext>
                </a:extLst>
              </p:cNvPr>
              <p:cNvSpPr/>
              <p:nvPr/>
            </p:nvSpPr>
            <p:spPr>
              <a:xfrm>
                <a:off x="5291736" y="5665929"/>
                <a:ext cx="2958290" cy="18816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ounded Rectangle 28">
                <a:extLst>
                  <a:ext uri="{FF2B5EF4-FFF2-40B4-BE49-F238E27FC236}">
                    <a16:creationId xmlns:a16="http://schemas.microsoft.com/office/drawing/2014/main" id="{23A88FB8-EC47-41E8-A756-51BDE71FFDD5}"/>
                  </a:ext>
                </a:extLst>
              </p:cNvPr>
              <p:cNvSpPr/>
              <p:nvPr/>
            </p:nvSpPr>
            <p:spPr>
              <a:xfrm>
                <a:off x="8250026" y="5095789"/>
                <a:ext cx="477626" cy="201471"/>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ounded Rectangle 29">
                <a:extLst>
                  <a:ext uri="{FF2B5EF4-FFF2-40B4-BE49-F238E27FC236}">
                    <a16:creationId xmlns:a16="http://schemas.microsoft.com/office/drawing/2014/main" id="{029FFE8D-9143-4789-8843-245BD46413F7}"/>
                  </a:ext>
                </a:extLst>
              </p:cNvPr>
              <p:cNvSpPr/>
              <p:nvPr/>
            </p:nvSpPr>
            <p:spPr>
              <a:xfrm>
                <a:off x="8305800" y="5103789"/>
                <a:ext cx="55774" cy="185469"/>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ounded Rectangle 30">
                <a:extLst>
                  <a:ext uri="{FF2B5EF4-FFF2-40B4-BE49-F238E27FC236}">
                    <a16:creationId xmlns:a16="http://schemas.microsoft.com/office/drawing/2014/main" id="{3B8251BE-EE05-4BD5-92C1-A864CDAB22F9}"/>
                  </a:ext>
                </a:extLst>
              </p:cNvPr>
              <p:cNvSpPr/>
              <p:nvPr/>
            </p:nvSpPr>
            <p:spPr>
              <a:xfrm>
                <a:off x="8597161" y="5095789"/>
                <a:ext cx="55774" cy="185469"/>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ed Rectangle 31">
                <a:extLst>
                  <a:ext uri="{FF2B5EF4-FFF2-40B4-BE49-F238E27FC236}">
                    <a16:creationId xmlns:a16="http://schemas.microsoft.com/office/drawing/2014/main" id="{53809D40-8235-41C0-BF27-8EB7D7C2C699}"/>
                  </a:ext>
                </a:extLst>
              </p:cNvPr>
              <p:cNvSpPr/>
              <p:nvPr/>
            </p:nvSpPr>
            <p:spPr>
              <a:xfrm>
                <a:off x="4635509" y="5221934"/>
                <a:ext cx="852073" cy="12908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ounded Rectangle 32">
                <a:extLst>
                  <a:ext uri="{FF2B5EF4-FFF2-40B4-BE49-F238E27FC236}">
                    <a16:creationId xmlns:a16="http://schemas.microsoft.com/office/drawing/2014/main" id="{4F96D387-13CE-458F-9F0F-6E94B20FA7D4}"/>
                  </a:ext>
                </a:extLst>
              </p:cNvPr>
              <p:cNvSpPr/>
              <p:nvPr/>
            </p:nvSpPr>
            <p:spPr>
              <a:xfrm>
                <a:off x="5700831" y="5216718"/>
                <a:ext cx="852073" cy="12908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ounded Rectangle 33">
                <a:extLst>
                  <a:ext uri="{FF2B5EF4-FFF2-40B4-BE49-F238E27FC236}">
                    <a16:creationId xmlns:a16="http://schemas.microsoft.com/office/drawing/2014/main" id="{28781AB7-3AAA-4A94-A299-6E85A6632063}"/>
                  </a:ext>
                </a:extLst>
              </p:cNvPr>
              <p:cNvSpPr/>
              <p:nvPr/>
            </p:nvSpPr>
            <p:spPr>
              <a:xfrm>
                <a:off x="5140659" y="5295369"/>
                <a:ext cx="734322" cy="45719"/>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8" name="Rectangle: Rounded Corners 177">
              <a:extLst>
                <a:ext uri="{FF2B5EF4-FFF2-40B4-BE49-F238E27FC236}">
                  <a16:creationId xmlns:a16="http://schemas.microsoft.com/office/drawing/2014/main" id="{7AC92E2C-7070-4E8C-9970-B0DE553E5F8F}"/>
                </a:ext>
              </a:extLst>
            </p:cNvPr>
            <p:cNvSpPr/>
            <p:nvPr/>
          </p:nvSpPr>
          <p:spPr>
            <a:xfrm rot="19572599">
              <a:off x="4518507" y="2400835"/>
              <a:ext cx="264512" cy="398050"/>
            </a:xfrm>
            <a:prstGeom prst="roundRect">
              <a:avLst>
                <a:gd name="adj" fmla="val 2926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Rounded Corners 178">
              <a:extLst>
                <a:ext uri="{FF2B5EF4-FFF2-40B4-BE49-F238E27FC236}">
                  <a16:creationId xmlns:a16="http://schemas.microsoft.com/office/drawing/2014/main" id="{B29B7F4F-C796-4B07-B0BC-1F7A0B876C82}"/>
                </a:ext>
              </a:extLst>
            </p:cNvPr>
            <p:cNvSpPr/>
            <p:nvPr/>
          </p:nvSpPr>
          <p:spPr>
            <a:xfrm>
              <a:off x="4508915" y="1360967"/>
              <a:ext cx="610368" cy="361068"/>
            </a:xfrm>
            <a:prstGeom prst="roundRect">
              <a:avLst>
                <a:gd name="adj" fmla="val 3139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DBF58BC9-823D-4E1C-88B7-A293C831B26D}"/>
              </a:ext>
            </a:extLst>
          </p:cNvPr>
          <p:cNvGrpSpPr/>
          <p:nvPr/>
        </p:nvGrpSpPr>
        <p:grpSpPr>
          <a:xfrm>
            <a:off x="6096000" y="1775079"/>
            <a:ext cx="1303744" cy="3900846"/>
            <a:chOff x="1817333" y="1417881"/>
            <a:chExt cx="1303744" cy="3900846"/>
          </a:xfrm>
          <a:solidFill>
            <a:schemeClr val="bg1"/>
          </a:solidFill>
        </p:grpSpPr>
        <p:grpSp>
          <p:nvGrpSpPr>
            <p:cNvPr id="195" name="Group 194">
              <a:extLst>
                <a:ext uri="{FF2B5EF4-FFF2-40B4-BE49-F238E27FC236}">
                  <a16:creationId xmlns:a16="http://schemas.microsoft.com/office/drawing/2014/main" id="{275D4EB5-93C9-41F9-8F63-B9A60F17F9A1}"/>
                </a:ext>
              </a:extLst>
            </p:cNvPr>
            <p:cNvGrpSpPr/>
            <p:nvPr/>
          </p:nvGrpSpPr>
          <p:grpSpPr>
            <a:xfrm>
              <a:off x="1817333" y="1539272"/>
              <a:ext cx="1303744" cy="3779455"/>
              <a:chOff x="1817333" y="1539272"/>
              <a:chExt cx="1303744" cy="3779455"/>
            </a:xfrm>
            <a:grpFill/>
          </p:grpSpPr>
          <p:sp>
            <p:nvSpPr>
              <p:cNvPr id="197" name="Rounded Rectangle 13">
                <a:extLst>
                  <a:ext uri="{FF2B5EF4-FFF2-40B4-BE49-F238E27FC236}">
                    <a16:creationId xmlns:a16="http://schemas.microsoft.com/office/drawing/2014/main" id="{0C2C3D3B-A7EA-4E80-922A-547AF3A019F6}"/>
                  </a:ext>
                </a:extLst>
              </p:cNvPr>
              <p:cNvSpPr/>
              <p:nvPr/>
            </p:nvSpPr>
            <p:spPr>
              <a:xfrm>
                <a:off x="2293799" y="2400185"/>
                <a:ext cx="548688" cy="1804808"/>
              </a:xfrm>
              <a:prstGeom prst="roundRect">
                <a:avLst>
                  <a:gd name="adj" fmla="val 14034"/>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ounded Rectangle 14">
                <a:extLst>
                  <a:ext uri="{FF2B5EF4-FFF2-40B4-BE49-F238E27FC236}">
                    <a16:creationId xmlns:a16="http://schemas.microsoft.com/office/drawing/2014/main" id="{82631668-8A1F-4EE3-BFC9-441ABF786086}"/>
                  </a:ext>
                </a:extLst>
              </p:cNvPr>
              <p:cNvSpPr/>
              <p:nvPr/>
            </p:nvSpPr>
            <p:spPr>
              <a:xfrm rot="7193560">
                <a:off x="2639438" y="3378792"/>
                <a:ext cx="639097" cy="220683"/>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ounded Rectangle 15">
                <a:extLst>
                  <a:ext uri="{FF2B5EF4-FFF2-40B4-BE49-F238E27FC236}">
                    <a16:creationId xmlns:a16="http://schemas.microsoft.com/office/drawing/2014/main" id="{F0744D02-3977-40B8-80DA-F748739ADE37}"/>
                  </a:ext>
                </a:extLst>
              </p:cNvPr>
              <p:cNvSpPr/>
              <p:nvPr/>
            </p:nvSpPr>
            <p:spPr>
              <a:xfrm rot="19796052">
                <a:off x="2793460" y="2397819"/>
                <a:ext cx="263635" cy="970284"/>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ounded Rectangle 16">
                <a:extLst>
                  <a:ext uri="{FF2B5EF4-FFF2-40B4-BE49-F238E27FC236}">
                    <a16:creationId xmlns:a16="http://schemas.microsoft.com/office/drawing/2014/main" id="{65563297-B47A-4E3B-AACE-F2995D4AA258}"/>
                  </a:ext>
                </a:extLst>
              </p:cNvPr>
              <p:cNvSpPr/>
              <p:nvPr/>
            </p:nvSpPr>
            <p:spPr>
              <a:xfrm rot="1069183">
                <a:off x="2195745" y="3850749"/>
                <a:ext cx="310163" cy="146797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ounded Rectangle 17">
                <a:extLst>
                  <a:ext uri="{FF2B5EF4-FFF2-40B4-BE49-F238E27FC236}">
                    <a16:creationId xmlns:a16="http://schemas.microsoft.com/office/drawing/2014/main" id="{A951208C-3DFA-4A2C-8489-F84A6CF2A6DD}"/>
                  </a:ext>
                </a:extLst>
              </p:cNvPr>
              <p:cNvSpPr/>
              <p:nvPr/>
            </p:nvSpPr>
            <p:spPr>
              <a:xfrm rot="10017092">
                <a:off x="2623815" y="3997833"/>
                <a:ext cx="339233" cy="128464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a:extLst>
                  <a:ext uri="{FF2B5EF4-FFF2-40B4-BE49-F238E27FC236}">
                    <a16:creationId xmlns:a16="http://schemas.microsoft.com/office/drawing/2014/main" id="{FF1A1191-213B-463F-B9EE-23A854CD8D13}"/>
                  </a:ext>
                </a:extLst>
              </p:cNvPr>
              <p:cNvSpPr/>
              <p:nvPr/>
            </p:nvSpPr>
            <p:spPr>
              <a:xfrm>
                <a:off x="2206694" y="1539272"/>
                <a:ext cx="754690" cy="75475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ounded Rectangle 19">
                <a:extLst>
                  <a:ext uri="{FF2B5EF4-FFF2-40B4-BE49-F238E27FC236}">
                    <a16:creationId xmlns:a16="http://schemas.microsoft.com/office/drawing/2014/main" id="{EA5AD13D-4B3D-4E27-AE9C-F8EFD3FF57CA}"/>
                  </a:ext>
                </a:extLst>
              </p:cNvPr>
              <p:cNvSpPr/>
              <p:nvPr/>
            </p:nvSpPr>
            <p:spPr>
              <a:xfrm rot="7107398">
                <a:off x="1552990" y="2925663"/>
                <a:ext cx="1349509" cy="258840"/>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09D92871-174B-420B-9DBC-3F5E4D7F89C2}"/>
                  </a:ext>
                </a:extLst>
              </p:cNvPr>
              <p:cNvSpPr/>
              <p:nvPr/>
            </p:nvSpPr>
            <p:spPr>
              <a:xfrm flipV="1">
                <a:off x="2052943" y="1646139"/>
                <a:ext cx="1068134" cy="17628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10">
                <a:extLst>
                  <a:ext uri="{FF2B5EF4-FFF2-40B4-BE49-F238E27FC236}">
                    <a16:creationId xmlns:a16="http://schemas.microsoft.com/office/drawing/2014/main" id="{E2386659-7F39-456B-85DA-E051C0B92892}"/>
                  </a:ext>
                </a:extLst>
              </p:cNvPr>
              <p:cNvSpPr/>
              <p:nvPr/>
            </p:nvSpPr>
            <p:spPr>
              <a:xfrm rot="16200000" flipV="1">
                <a:off x="2364978" y="1525520"/>
                <a:ext cx="438119" cy="706999"/>
              </a:xfrm>
              <a:custGeom>
                <a:avLst/>
                <a:gdLst>
                  <a:gd name="connsiteX0" fmla="*/ 0 w 618871"/>
                  <a:gd name="connsiteY0" fmla="*/ 326798 h 653596"/>
                  <a:gd name="connsiteX1" fmla="*/ 309436 w 618871"/>
                  <a:gd name="connsiteY1" fmla="*/ 0 h 653596"/>
                  <a:gd name="connsiteX2" fmla="*/ 618872 w 618871"/>
                  <a:gd name="connsiteY2" fmla="*/ 326798 h 653596"/>
                  <a:gd name="connsiteX3" fmla="*/ 309436 w 618871"/>
                  <a:gd name="connsiteY3" fmla="*/ 653596 h 653596"/>
                  <a:gd name="connsiteX4" fmla="*/ 0 w 618871"/>
                  <a:gd name="connsiteY4" fmla="*/ 326798 h 653596"/>
                  <a:gd name="connsiteX0" fmla="*/ 0 w 576342"/>
                  <a:gd name="connsiteY0" fmla="*/ 326798 h 653596"/>
                  <a:gd name="connsiteX1" fmla="*/ 266906 w 576342"/>
                  <a:gd name="connsiteY1" fmla="*/ 0 h 653596"/>
                  <a:gd name="connsiteX2" fmla="*/ 576342 w 576342"/>
                  <a:gd name="connsiteY2" fmla="*/ 326798 h 653596"/>
                  <a:gd name="connsiteX3" fmla="*/ 266906 w 576342"/>
                  <a:gd name="connsiteY3" fmla="*/ 653596 h 653596"/>
                  <a:gd name="connsiteX4" fmla="*/ 0 w 576342"/>
                  <a:gd name="connsiteY4" fmla="*/ 326798 h 653596"/>
                  <a:gd name="connsiteX0" fmla="*/ 0 w 438119"/>
                  <a:gd name="connsiteY0" fmla="*/ 305604 h 653728"/>
                  <a:gd name="connsiteX1" fmla="*/ 128683 w 438119"/>
                  <a:gd name="connsiteY1" fmla="*/ 71 h 653728"/>
                  <a:gd name="connsiteX2" fmla="*/ 438119 w 438119"/>
                  <a:gd name="connsiteY2" fmla="*/ 326869 h 653728"/>
                  <a:gd name="connsiteX3" fmla="*/ 128683 w 438119"/>
                  <a:gd name="connsiteY3" fmla="*/ 653667 h 653728"/>
                  <a:gd name="connsiteX4" fmla="*/ 0 w 438119"/>
                  <a:gd name="connsiteY4" fmla="*/ 305604 h 653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119" h="653728">
                    <a:moveTo>
                      <a:pt x="0" y="305604"/>
                    </a:moveTo>
                    <a:cubicBezTo>
                      <a:pt x="0" y="125118"/>
                      <a:pt x="55663" y="-3473"/>
                      <a:pt x="128683" y="71"/>
                    </a:cubicBezTo>
                    <a:cubicBezTo>
                      <a:pt x="201703" y="3615"/>
                      <a:pt x="438119" y="146383"/>
                      <a:pt x="438119" y="326869"/>
                    </a:cubicBezTo>
                    <a:cubicBezTo>
                      <a:pt x="438119" y="507355"/>
                      <a:pt x="201703" y="657211"/>
                      <a:pt x="128683" y="653667"/>
                    </a:cubicBezTo>
                    <a:cubicBezTo>
                      <a:pt x="55663" y="650123"/>
                      <a:pt x="0" y="486090"/>
                      <a:pt x="0" y="305604"/>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 name="Group 205">
                <a:extLst>
                  <a:ext uri="{FF2B5EF4-FFF2-40B4-BE49-F238E27FC236}">
                    <a16:creationId xmlns:a16="http://schemas.microsoft.com/office/drawing/2014/main" id="{491B317F-579E-4E95-A13D-56777450C840}"/>
                  </a:ext>
                </a:extLst>
              </p:cNvPr>
              <p:cNvGrpSpPr/>
              <p:nvPr/>
            </p:nvGrpSpPr>
            <p:grpSpPr>
              <a:xfrm rot="15650179">
                <a:off x="491966" y="3327254"/>
                <a:ext cx="3104325" cy="453592"/>
                <a:chOff x="1956293" y="4846593"/>
                <a:chExt cx="6959107" cy="1485154"/>
              </a:xfrm>
              <a:grpFill/>
            </p:grpSpPr>
            <p:sp>
              <p:nvSpPr>
                <p:cNvPr id="208" name="Moon 207">
                  <a:extLst>
                    <a:ext uri="{FF2B5EF4-FFF2-40B4-BE49-F238E27FC236}">
                      <a16:creationId xmlns:a16="http://schemas.microsoft.com/office/drawing/2014/main" id="{34B7DCDB-7C9C-4420-A7AA-49169D180AED}"/>
                    </a:ext>
                  </a:extLst>
                </p:cNvPr>
                <p:cNvSpPr/>
                <p:nvPr/>
              </p:nvSpPr>
              <p:spPr>
                <a:xfrm>
                  <a:off x="4794560" y="5694861"/>
                  <a:ext cx="126390" cy="410593"/>
                </a:xfrm>
                <a:prstGeom prst="mo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Donut 21">
                  <a:extLst>
                    <a:ext uri="{FF2B5EF4-FFF2-40B4-BE49-F238E27FC236}">
                      <a16:creationId xmlns:a16="http://schemas.microsoft.com/office/drawing/2014/main" id="{34AFF4F5-782C-41C4-B7EE-7D27BB09A4AE}"/>
                    </a:ext>
                  </a:extLst>
                </p:cNvPr>
                <p:cNvSpPr/>
                <p:nvPr/>
              </p:nvSpPr>
              <p:spPr>
                <a:xfrm>
                  <a:off x="4638223" y="5638800"/>
                  <a:ext cx="637799" cy="692947"/>
                </a:xfrm>
                <a:prstGeom prst="donut">
                  <a:avLst>
                    <a:gd name="adj" fmla="val 1068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0" name="Rounded Rectangle 22">
                  <a:extLst>
                    <a:ext uri="{FF2B5EF4-FFF2-40B4-BE49-F238E27FC236}">
                      <a16:creationId xmlns:a16="http://schemas.microsoft.com/office/drawing/2014/main" id="{DE93CF3C-9457-427D-AA3E-09D4BDCCD4E5}"/>
                    </a:ext>
                  </a:extLst>
                </p:cNvPr>
                <p:cNvSpPr/>
                <p:nvPr/>
              </p:nvSpPr>
              <p:spPr>
                <a:xfrm>
                  <a:off x="4361296" y="5281258"/>
                  <a:ext cx="4554104" cy="480349"/>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rapezoid 210">
                  <a:extLst>
                    <a:ext uri="{FF2B5EF4-FFF2-40B4-BE49-F238E27FC236}">
                      <a16:creationId xmlns:a16="http://schemas.microsoft.com/office/drawing/2014/main" id="{CAD867E1-1A4F-4DBC-BBAD-1C45B118460F}"/>
                    </a:ext>
                  </a:extLst>
                </p:cNvPr>
                <p:cNvSpPr/>
                <p:nvPr/>
              </p:nvSpPr>
              <p:spPr>
                <a:xfrm rot="5400000">
                  <a:off x="2603925" y="4198961"/>
                  <a:ext cx="1371667" cy="2666932"/>
                </a:xfrm>
                <a:prstGeom prst="trapezoid">
                  <a:avLst>
                    <a:gd name="adj" fmla="val 3211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rapezoid 211">
                  <a:extLst>
                    <a:ext uri="{FF2B5EF4-FFF2-40B4-BE49-F238E27FC236}">
                      <a16:creationId xmlns:a16="http://schemas.microsoft.com/office/drawing/2014/main" id="{976FB118-3D69-4388-A7B9-08D734DFA9C6}"/>
                    </a:ext>
                  </a:extLst>
                </p:cNvPr>
                <p:cNvSpPr/>
                <p:nvPr/>
              </p:nvSpPr>
              <p:spPr>
                <a:xfrm rot="2824362">
                  <a:off x="3654042" y="5323029"/>
                  <a:ext cx="874575" cy="738986"/>
                </a:xfrm>
                <a:prstGeom prst="trapezoid">
                  <a:avLst>
                    <a:gd name="adj" fmla="val 3211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a:extLst>
                    <a:ext uri="{FF2B5EF4-FFF2-40B4-BE49-F238E27FC236}">
                      <a16:creationId xmlns:a16="http://schemas.microsoft.com/office/drawing/2014/main" id="{E7D90544-B28F-4080-B0F7-260BCFEDF501}"/>
                    </a:ext>
                  </a:extLst>
                </p:cNvPr>
                <p:cNvSpPr/>
                <p:nvPr/>
              </p:nvSpPr>
              <p:spPr>
                <a:xfrm>
                  <a:off x="3208047" y="5225634"/>
                  <a:ext cx="1818087" cy="535973"/>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a:extLst>
                    <a:ext uri="{FF2B5EF4-FFF2-40B4-BE49-F238E27FC236}">
                      <a16:creationId xmlns:a16="http://schemas.microsoft.com/office/drawing/2014/main" id="{39C16501-2DAA-4A73-97E3-42F37D71929F}"/>
                    </a:ext>
                  </a:extLst>
                </p:cNvPr>
                <p:cNvSpPr/>
                <p:nvPr/>
              </p:nvSpPr>
              <p:spPr>
                <a:xfrm rot="21438454">
                  <a:off x="3292902" y="5449033"/>
                  <a:ext cx="1286422" cy="42114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ounded Rectangle 27">
                  <a:extLst>
                    <a:ext uri="{FF2B5EF4-FFF2-40B4-BE49-F238E27FC236}">
                      <a16:creationId xmlns:a16="http://schemas.microsoft.com/office/drawing/2014/main" id="{1CEEA10D-8BEC-46C9-8E6D-5CA5FE9C478A}"/>
                    </a:ext>
                  </a:extLst>
                </p:cNvPr>
                <p:cNvSpPr/>
                <p:nvPr/>
              </p:nvSpPr>
              <p:spPr>
                <a:xfrm>
                  <a:off x="5291736" y="5665929"/>
                  <a:ext cx="2958290" cy="18816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28">
                  <a:extLst>
                    <a:ext uri="{FF2B5EF4-FFF2-40B4-BE49-F238E27FC236}">
                      <a16:creationId xmlns:a16="http://schemas.microsoft.com/office/drawing/2014/main" id="{5F57F2FC-5F26-4F6A-915F-6C2AE23CF6B2}"/>
                    </a:ext>
                  </a:extLst>
                </p:cNvPr>
                <p:cNvSpPr/>
                <p:nvPr/>
              </p:nvSpPr>
              <p:spPr>
                <a:xfrm>
                  <a:off x="8250026" y="5095789"/>
                  <a:ext cx="477626" cy="201471"/>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29">
                  <a:extLst>
                    <a:ext uri="{FF2B5EF4-FFF2-40B4-BE49-F238E27FC236}">
                      <a16:creationId xmlns:a16="http://schemas.microsoft.com/office/drawing/2014/main" id="{A4B0CE9A-FCBC-434C-94C1-5A22E0DB12CC}"/>
                    </a:ext>
                  </a:extLst>
                </p:cNvPr>
                <p:cNvSpPr/>
                <p:nvPr/>
              </p:nvSpPr>
              <p:spPr>
                <a:xfrm>
                  <a:off x="8305800" y="5103789"/>
                  <a:ext cx="55774" cy="185469"/>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ed Rectangle 30">
                  <a:extLst>
                    <a:ext uri="{FF2B5EF4-FFF2-40B4-BE49-F238E27FC236}">
                      <a16:creationId xmlns:a16="http://schemas.microsoft.com/office/drawing/2014/main" id="{9066E3D1-3268-4369-9952-19D2D54E9883}"/>
                    </a:ext>
                  </a:extLst>
                </p:cNvPr>
                <p:cNvSpPr/>
                <p:nvPr/>
              </p:nvSpPr>
              <p:spPr>
                <a:xfrm>
                  <a:off x="8597161" y="5095789"/>
                  <a:ext cx="55774" cy="185469"/>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ounded Rectangle 31">
                  <a:extLst>
                    <a:ext uri="{FF2B5EF4-FFF2-40B4-BE49-F238E27FC236}">
                      <a16:creationId xmlns:a16="http://schemas.microsoft.com/office/drawing/2014/main" id="{DA2C7143-0112-4921-A512-C6348F225A49}"/>
                    </a:ext>
                  </a:extLst>
                </p:cNvPr>
                <p:cNvSpPr/>
                <p:nvPr/>
              </p:nvSpPr>
              <p:spPr>
                <a:xfrm>
                  <a:off x="4635509" y="5221934"/>
                  <a:ext cx="852073" cy="12908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ounded Rectangle 32">
                  <a:extLst>
                    <a:ext uri="{FF2B5EF4-FFF2-40B4-BE49-F238E27FC236}">
                      <a16:creationId xmlns:a16="http://schemas.microsoft.com/office/drawing/2014/main" id="{F8EAAB15-37BB-4DA8-8BDD-AE544A9A3EA8}"/>
                    </a:ext>
                  </a:extLst>
                </p:cNvPr>
                <p:cNvSpPr/>
                <p:nvPr/>
              </p:nvSpPr>
              <p:spPr>
                <a:xfrm>
                  <a:off x="5700831" y="5216718"/>
                  <a:ext cx="852073" cy="12908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ounded Rectangle 33">
                  <a:extLst>
                    <a:ext uri="{FF2B5EF4-FFF2-40B4-BE49-F238E27FC236}">
                      <a16:creationId xmlns:a16="http://schemas.microsoft.com/office/drawing/2014/main" id="{484D276A-05F0-4196-A551-07D93B80F4A8}"/>
                    </a:ext>
                  </a:extLst>
                </p:cNvPr>
                <p:cNvSpPr/>
                <p:nvPr/>
              </p:nvSpPr>
              <p:spPr>
                <a:xfrm>
                  <a:off x="5140659" y="5295369"/>
                  <a:ext cx="734322" cy="45719"/>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 name="Rectangle: Rounded Corners 206">
                <a:extLst>
                  <a:ext uri="{FF2B5EF4-FFF2-40B4-BE49-F238E27FC236}">
                    <a16:creationId xmlns:a16="http://schemas.microsoft.com/office/drawing/2014/main" id="{8EDCE8E3-A2DE-438F-9533-C3DD473635B6}"/>
                  </a:ext>
                </a:extLst>
              </p:cNvPr>
              <p:cNvSpPr/>
              <p:nvPr/>
            </p:nvSpPr>
            <p:spPr>
              <a:xfrm rot="19572599">
                <a:off x="2303391" y="2413339"/>
                <a:ext cx="264512" cy="398050"/>
              </a:xfrm>
              <a:prstGeom prst="roundRect">
                <a:avLst>
                  <a:gd name="adj" fmla="val 2926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6" name="Rectangle: Rounded Corners 195">
              <a:extLst>
                <a:ext uri="{FF2B5EF4-FFF2-40B4-BE49-F238E27FC236}">
                  <a16:creationId xmlns:a16="http://schemas.microsoft.com/office/drawing/2014/main" id="{232994F7-D9CB-45E0-A7ED-43A6D048A74B}"/>
                </a:ext>
              </a:extLst>
            </p:cNvPr>
            <p:cNvSpPr/>
            <p:nvPr/>
          </p:nvSpPr>
          <p:spPr>
            <a:xfrm>
              <a:off x="2293798" y="1417881"/>
              <a:ext cx="610368" cy="361068"/>
            </a:xfrm>
            <a:prstGeom prst="roundRect">
              <a:avLst>
                <a:gd name="adj" fmla="val 3139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221">
            <a:extLst>
              <a:ext uri="{FF2B5EF4-FFF2-40B4-BE49-F238E27FC236}">
                <a16:creationId xmlns:a16="http://schemas.microsoft.com/office/drawing/2014/main" id="{32F5D71E-A721-479C-B003-634228982555}"/>
              </a:ext>
            </a:extLst>
          </p:cNvPr>
          <p:cNvGrpSpPr/>
          <p:nvPr/>
        </p:nvGrpSpPr>
        <p:grpSpPr>
          <a:xfrm>
            <a:off x="7350942" y="2089919"/>
            <a:ext cx="1297704" cy="3579049"/>
            <a:chOff x="5968153" y="1383710"/>
            <a:chExt cx="1382565" cy="3907978"/>
          </a:xfrm>
          <a:solidFill>
            <a:schemeClr val="bg1"/>
          </a:solidFill>
        </p:grpSpPr>
        <p:grpSp>
          <p:nvGrpSpPr>
            <p:cNvPr id="223" name="Group 222">
              <a:extLst>
                <a:ext uri="{FF2B5EF4-FFF2-40B4-BE49-F238E27FC236}">
                  <a16:creationId xmlns:a16="http://schemas.microsoft.com/office/drawing/2014/main" id="{E5FC375F-9BD0-4FC9-8F86-737836D8FBD1}"/>
                </a:ext>
              </a:extLst>
            </p:cNvPr>
            <p:cNvGrpSpPr/>
            <p:nvPr/>
          </p:nvGrpSpPr>
          <p:grpSpPr>
            <a:xfrm>
              <a:off x="5968153" y="1512233"/>
              <a:ext cx="1251995" cy="3779455"/>
              <a:chOff x="1817333" y="1539272"/>
              <a:chExt cx="1251995" cy="3779455"/>
            </a:xfrm>
            <a:grpFill/>
          </p:grpSpPr>
          <p:sp>
            <p:nvSpPr>
              <p:cNvPr id="226" name="Rounded Rectangle 13">
                <a:extLst>
                  <a:ext uri="{FF2B5EF4-FFF2-40B4-BE49-F238E27FC236}">
                    <a16:creationId xmlns:a16="http://schemas.microsoft.com/office/drawing/2014/main" id="{CEA0B644-6875-4725-94B1-70AC7CBAF71B}"/>
                  </a:ext>
                </a:extLst>
              </p:cNvPr>
              <p:cNvSpPr/>
              <p:nvPr/>
            </p:nvSpPr>
            <p:spPr>
              <a:xfrm>
                <a:off x="2293799" y="2400185"/>
                <a:ext cx="548688" cy="1804808"/>
              </a:xfrm>
              <a:prstGeom prst="roundRect">
                <a:avLst>
                  <a:gd name="adj" fmla="val 14034"/>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ed Rectangle 14">
                <a:extLst>
                  <a:ext uri="{FF2B5EF4-FFF2-40B4-BE49-F238E27FC236}">
                    <a16:creationId xmlns:a16="http://schemas.microsoft.com/office/drawing/2014/main" id="{ECF0D3BB-97AA-4907-B648-321396A90EB8}"/>
                  </a:ext>
                </a:extLst>
              </p:cNvPr>
              <p:cNvSpPr/>
              <p:nvPr/>
            </p:nvSpPr>
            <p:spPr>
              <a:xfrm rot="7193560">
                <a:off x="2639438" y="3378792"/>
                <a:ext cx="639097" cy="220683"/>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15">
                <a:extLst>
                  <a:ext uri="{FF2B5EF4-FFF2-40B4-BE49-F238E27FC236}">
                    <a16:creationId xmlns:a16="http://schemas.microsoft.com/office/drawing/2014/main" id="{FE29E1FE-E87F-4D38-B927-E0D75930413D}"/>
                  </a:ext>
                </a:extLst>
              </p:cNvPr>
              <p:cNvSpPr/>
              <p:nvPr/>
            </p:nvSpPr>
            <p:spPr>
              <a:xfrm rot="19796052">
                <a:off x="2793460" y="2397819"/>
                <a:ext cx="263635" cy="970284"/>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ounded Rectangle 16">
                <a:extLst>
                  <a:ext uri="{FF2B5EF4-FFF2-40B4-BE49-F238E27FC236}">
                    <a16:creationId xmlns:a16="http://schemas.microsoft.com/office/drawing/2014/main" id="{6337C632-DC7A-4DF3-B331-52BD0091B03B}"/>
                  </a:ext>
                </a:extLst>
              </p:cNvPr>
              <p:cNvSpPr/>
              <p:nvPr/>
            </p:nvSpPr>
            <p:spPr>
              <a:xfrm rot="1069183">
                <a:off x="2195745" y="3850749"/>
                <a:ext cx="310163" cy="146797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ounded Rectangle 17">
                <a:extLst>
                  <a:ext uri="{FF2B5EF4-FFF2-40B4-BE49-F238E27FC236}">
                    <a16:creationId xmlns:a16="http://schemas.microsoft.com/office/drawing/2014/main" id="{BB5596C7-AD3D-4FFA-8C6F-60BD51A350D1}"/>
                  </a:ext>
                </a:extLst>
              </p:cNvPr>
              <p:cNvSpPr/>
              <p:nvPr/>
            </p:nvSpPr>
            <p:spPr>
              <a:xfrm rot="10017092">
                <a:off x="2623815" y="3997833"/>
                <a:ext cx="339233" cy="128464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a:extLst>
                  <a:ext uri="{FF2B5EF4-FFF2-40B4-BE49-F238E27FC236}">
                    <a16:creationId xmlns:a16="http://schemas.microsoft.com/office/drawing/2014/main" id="{5B91085B-2FAF-4A84-9ECD-5CA28FC6C78A}"/>
                  </a:ext>
                </a:extLst>
              </p:cNvPr>
              <p:cNvSpPr/>
              <p:nvPr/>
            </p:nvSpPr>
            <p:spPr>
              <a:xfrm>
                <a:off x="2206694" y="1539272"/>
                <a:ext cx="754690" cy="75475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19">
                <a:extLst>
                  <a:ext uri="{FF2B5EF4-FFF2-40B4-BE49-F238E27FC236}">
                    <a16:creationId xmlns:a16="http://schemas.microsoft.com/office/drawing/2014/main" id="{20B1AE90-B39B-460D-9596-F7779E9DAF38}"/>
                  </a:ext>
                </a:extLst>
              </p:cNvPr>
              <p:cNvSpPr/>
              <p:nvPr/>
            </p:nvSpPr>
            <p:spPr>
              <a:xfrm rot="7107398">
                <a:off x="1552990" y="2925663"/>
                <a:ext cx="1349509" cy="258840"/>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FFF44223-4DAD-460D-B83F-A9DDE218E73E}"/>
                  </a:ext>
                </a:extLst>
              </p:cNvPr>
              <p:cNvGrpSpPr/>
              <p:nvPr/>
            </p:nvGrpSpPr>
            <p:grpSpPr>
              <a:xfrm rot="15650179">
                <a:off x="491966" y="3327254"/>
                <a:ext cx="3104325" cy="453592"/>
                <a:chOff x="1956293" y="4846593"/>
                <a:chExt cx="6959107" cy="1485154"/>
              </a:xfrm>
              <a:grpFill/>
            </p:grpSpPr>
            <p:sp>
              <p:nvSpPr>
                <p:cNvPr id="234" name="Moon 233">
                  <a:extLst>
                    <a:ext uri="{FF2B5EF4-FFF2-40B4-BE49-F238E27FC236}">
                      <a16:creationId xmlns:a16="http://schemas.microsoft.com/office/drawing/2014/main" id="{8FFC4239-5586-44FE-B572-C8CC9E002B3D}"/>
                    </a:ext>
                  </a:extLst>
                </p:cNvPr>
                <p:cNvSpPr/>
                <p:nvPr/>
              </p:nvSpPr>
              <p:spPr>
                <a:xfrm>
                  <a:off x="4794560" y="5694861"/>
                  <a:ext cx="126390" cy="410593"/>
                </a:xfrm>
                <a:prstGeom prst="mo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Donut 21">
                  <a:extLst>
                    <a:ext uri="{FF2B5EF4-FFF2-40B4-BE49-F238E27FC236}">
                      <a16:creationId xmlns:a16="http://schemas.microsoft.com/office/drawing/2014/main" id="{FC1F1F59-7DA2-4A93-9A36-9B2F081395B1}"/>
                    </a:ext>
                  </a:extLst>
                </p:cNvPr>
                <p:cNvSpPr/>
                <p:nvPr/>
              </p:nvSpPr>
              <p:spPr>
                <a:xfrm>
                  <a:off x="4638223" y="5638800"/>
                  <a:ext cx="637799" cy="692947"/>
                </a:xfrm>
                <a:prstGeom prst="donut">
                  <a:avLst>
                    <a:gd name="adj" fmla="val 1068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6" name="Rounded Rectangle 22">
                  <a:extLst>
                    <a:ext uri="{FF2B5EF4-FFF2-40B4-BE49-F238E27FC236}">
                      <a16:creationId xmlns:a16="http://schemas.microsoft.com/office/drawing/2014/main" id="{D2FF3876-AB21-4E25-B05D-5989A920599E}"/>
                    </a:ext>
                  </a:extLst>
                </p:cNvPr>
                <p:cNvSpPr/>
                <p:nvPr/>
              </p:nvSpPr>
              <p:spPr>
                <a:xfrm>
                  <a:off x="4361296" y="5281258"/>
                  <a:ext cx="4554104" cy="480349"/>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a:extLst>
                    <a:ext uri="{FF2B5EF4-FFF2-40B4-BE49-F238E27FC236}">
                      <a16:creationId xmlns:a16="http://schemas.microsoft.com/office/drawing/2014/main" id="{79B168F8-4B34-4AEC-8F86-C48B2728D707}"/>
                    </a:ext>
                  </a:extLst>
                </p:cNvPr>
                <p:cNvSpPr/>
                <p:nvPr/>
              </p:nvSpPr>
              <p:spPr>
                <a:xfrm rot="5400000">
                  <a:off x="2603925" y="4198961"/>
                  <a:ext cx="1371667" cy="2666932"/>
                </a:xfrm>
                <a:prstGeom prst="trapezoid">
                  <a:avLst>
                    <a:gd name="adj" fmla="val 3211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Trapezoid 237">
                  <a:extLst>
                    <a:ext uri="{FF2B5EF4-FFF2-40B4-BE49-F238E27FC236}">
                      <a16:creationId xmlns:a16="http://schemas.microsoft.com/office/drawing/2014/main" id="{5428C604-D2C0-4B8B-8E3D-8FC62560B85A}"/>
                    </a:ext>
                  </a:extLst>
                </p:cNvPr>
                <p:cNvSpPr/>
                <p:nvPr/>
              </p:nvSpPr>
              <p:spPr>
                <a:xfrm rot="2824362">
                  <a:off x="3654042" y="5323029"/>
                  <a:ext cx="874575" cy="738986"/>
                </a:xfrm>
                <a:prstGeom prst="trapezoid">
                  <a:avLst>
                    <a:gd name="adj" fmla="val 3211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a:extLst>
                    <a:ext uri="{FF2B5EF4-FFF2-40B4-BE49-F238E27FC236}">
                      <a16:creationId xmlns:a16="http://schemas.microsoft.com/office/drawing/2014/main" id="{69E86D45-C91F-4582-A159-709F2F0F777E}"/>
                    </a:ext>
                  </a:extLst>
                </p:cNvPr>
                <p:cNvSpPr/>
                <p:nvPr/>
              </p:nvSpPr>
              <p:spPr>
                <a:xfrm>
                  <a:off x="3208047" y="5225634"/>
                  <a:ext cx="1818087" cy="535973"/>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a:extLst>
                    <a:ext uri="{FF2B5EF4-FFF2-40B4-BE49-F238E27FC236}">
                      <a16:creationId xmlns:a16="http://schemas.microsoft.com/office/drawing/2014/main" id="{4372259B-9AE9-456D-831C-90CB1501C426}"/>
                    </a:ext>
                  </a:extLst>
                </p:cNvPr>
                <p:cNvSpPr/>
                <p:nvPr/>
              </p:nvSpPr>
              <p:spPr>
                <a:xfrm rot="21438454">
                  <a:off x="3292902" y="5449033"/>
                  <a:ext cx="1286422" cy="42114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ounded Rectangle 27">
                  <a:extLst>
                    <a:ext uri="{FF2B5EF4-FFF2-40B4-BE49-F238E27FC236}">
                      <a16:creationId xmlns:a16="http://schemas.microsoft.com/office/drawing/2014/main" id="{96C9CFBE-9EE9-4F81-830B-CF79F0BC4683}"/>
                    </a:ext>
                  </a:extLst>
                </p:cNvPr>
                <p:cNvSpPr/>
                <p:nvPr/>
              </p:nvSpPr>
              <p:spPr>
                <a:xfrm>
                  <a:off x="5291736" y="5665929"/>
                  <a:ext cx="2958290" cy="18816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ounded Rectangle 28">
                  <a:extLst>
                    <a:ext uri="{FF2B5EF4-FFF2-40B4-BE49-F238E27FC236}">
                      <a16:creationId xmlns:a16="http://schemas.microsoft.com/office/drawing/2014/main" id="{D05F4FB6-53E9-44FF-872A-B2378910F109}"/>
                    </a:ext>
                  </a:extLst>
                </p:cNvPr>
                <p:cNvSpPr/>
                <p:nvPr/>
              </p:nvSpPr>
              <p:spPr>
                <a:xfrm>
                  <a:off x="8250026" y="5095789"/>
                  <a:ext cx="477626" cy="201471"/>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ounded Rectangle 29">
                  <a:extLst>
                    <a:ext uri="{FF2B5EF4-FFF2-40B4-BE49-F238E27FC236}">
                      <a16:creationId xmlns:a16="http://schemas.microsoft.com/office/drawing/2014/main" id="{079FF02C-37C0-454B-9B0B-7A4D86BDAC1C}"/>
                    </a:ext>
                  </a:extLst>
                </p:cNvPr>
                <p:cNvSpPr/>
                <p:nvPr/>
              </p:nvSpPr>
              <p:spPr>
                <a:xfrm>
                  <a:off x="8305800" y="5103789"/>
                  <a:ext cx="55774" cy="185469"/>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ounded Rectangle 30">
                  <a:extLst>
                    <a:ext uri="{FF2B5EF4-FFF2-40B4-BE49-F238E27FC236}">
                      <a16:creationId xmlns:a16="http://schemas.microsoft.com/office/drawing/2014/main" id="{D463D0FC-B6F6-4EE7-801D-64151D0E3A77}"/>
                    </a:ext>
                  </a:extLst>
                </p:cNvPr>
                <p:cNvSpPr/>
                <p:nvPr/>
              </p:nvSpPr>
              <p:spPr>
                <a:xfrm>
                  <a:off x="8597161" y="5095789"/>
                  <a:ext cx="55774" cy="185469"/>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ounded Rectangle 31">
                  <a:extLst>
                    <a:ext uri="{FF2B5EF4-FFF2-40B4-BE49-F238E27FC236}">
                      <a16:creationId xmlns:a16="http://schemas.microsoft.com/office/drawing/2014/main" id="{C891FEB8-08AD-455A-A573-C571EA8DD89E}"/>
                    </a:ext>
                  </a:extLst>
                </p:cNvPr>
                <p:cNvSpPr/>
                <p:nvPr/>
              </p:nvSpPr>
              <p:spPr>
                <a:xfrm>
                  <a:off x="4635509" y="5221934"/>
                  <a:ext cx="852073" cy="12908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ounded Rectangle 32">
                  <a:extLst>
                    <a:ext uri="{FF2B5EF4-FFF2-40B4-BE49-F238E27FC236}">
                      <a16:creationId xmlns:a16="http://schemas.microsoft.com/office/drawing/2014/main" id="{BFA31960-F574-4C72-8246-EA934DC7606D}"/>
                    </a:ext>
                  </a:extLst>
                </p:cNvPr>
                <p:cNvSpPr/>
                <p:nvPr/>
              </p:nvSpPr>
              <p:spPr>
                <a:xfrm>
                  <a:off x="5700831" y="5216718"/>
                  <a:ext cx="852073" cy="12908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ounded Rectangle 33">
                  <a:extLst>
                    <a:ext uri="{FF2B5EF4-FFF2-40B4-BE49-F238E27FC236}">
                      <a16:creationId xmlns:a16="http://schemas.microsoft.com/office/drawing/2014/main" id="{34450712-21E1-4AA9-A405-0B7D7BAD452E}"/>
                    </a:ext>
                  </a:extLst>
                </p:cNvPr>
                <p:cNvSpPr/>
                <p:nvPr/>
              </p:nvSpPr>
              <p:spPr>
                <a:xfrm>
                  <a:off x="5140659" y="5295369"/>
                  <a:ext cx="734322" cy="45719"/>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4" name="Cloud 223">
              <a:extLst>
                <a:ext uri="{FF2B5EF4-FFF2-40B4-BE49-F238E27FC236}">
                  <a16:creationId xmlns:a16="http://schemas.microsoft.com/office/drawing/2014/main" id="{B4B2C97B-2E34-4979-A088-3BF55B20F653}"/>
                </a:ext>
              </a:extLst>
            </p:cNvPr>
            <p:cNvSpPr/>
            <p:nvPr/>
          </p:nvSpPr>
          <p:spPr>
            <a:xfrm>
              <a:off x="6361957" y="1383710"/>
              <a:ext cx="750263" cy="467080"/>
            </a:xfrm>
            <a:prstGeom prst="cloud">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Diagonal Stripe 224">
              <a:extLst>
                <a:ext uri="{FF2B5EF4-FFF2-40B4-BE49-F238E27FC236}">
                  <a16:creationId xmlns:a16="http://schemas.microsoft.com/office/drawing/2014/main" id="{99B23ABB-138F-4539-A9CC-167AD3967CBE}"/>
                </a:ext>
              </a:extLst>
            </p:cNvPr>
            <p:cNvSpPr/>
            <p:nvPr/>
          </p:nvSpPr>
          <p:spPr>
            <a:xfrm rot="2128639">
              <a:off x="6486833" y="2327965"/>
              <a:ext cx="863885" cy="368953"/>
            </a:xfrm>
            <a:prstGeom prst="diagStrip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8" name="Group 247">
            <a:extLst>
              <a:ext uri="{FF2B5EF4-FFF2-40B4-BE49-F238E27FC236}">
                <a16:creationId xmlns:a16="http://schemas.microsoft.com/office/drawing/2014/main" id="{834B9408-0085-4171-957A-2ED942739B91}"/>
              </a:ext>
            </a:extLst>
          </p:cNvPr>
          <p:cNvGrpSpPr/>
          <p:nvPr/>
        </p:nvGrpSpPr>
        <p:grpSpPr>
          <a:xfrm>
            <a:off x="9812633" y="1606098"/>
            <a:ext cx="1170186" cy="4072092"/>
            <a:chOff x="8046411" y="1258880"/>
            <a:chExt cx="1170186" cy="4072092"/>
          </a:xfrm>
          <a:solidFill>
            <a:schemeClr val="bg1"/>
          </a:solidFill>
        </p:grpSpPr>
        <p:sp>
          <p:nvSpPr>
            <p:cNvPr id="249" name="Rounded Rectangle 13">
              <a:extLst>
                <a:ext uri="{FF2B5EF4-FFF2-40B4-BE49-F238E27FC236}">
                  <a16:creationId xmlns:a16="http://schemas.microsoft.com/office/drawing/2014/main" id="{467C060D-9E44-4B63-952D-CCA42357787C}"/>
                </a:ext>
              </a:extLst>
            </p:cNvPr>
            <p:cNvSpPr/>
            <p:nvPr/>
          </p:nvSpPr>
          <p:spPr>
            <a:xfrm>
              <a:off x="8310498" y="2412430"/>
              <a:ext cx="548688" cy="1804808"/>
            </a:xfrm>
            <a:prstGeom prst="roundRect">
              <a:avLst>
                <a:gd name="adj" fmla="val 14034"/>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ounded Rectangle 14">
              <a:extLst>
                <a:ext uri="{FF2B5EF4-FFF2-40B4-BE49-F238E27FC236}">
                  <a16:creationId xmlns:a16="http://schemas.microsoft.com/office/drawing/2014/main" id="{83A13397-D139-48AB-AE30-3F9E2ABA5A80}"/>
                </a:ext>
              </a:extLst>
            </p:cNvPr>
            <p:cNvSpPr/>
            <p:nvPr/>
          </p:nvSpPr>
          <p:spPr>
            <a:xfrm rot="7193560">
              <a:off x="8656137" y="3391037"/>
              <a:ext cx="639097" cy="220683"/>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ounded Rectangle 15">
              <a:extLst>
                <a:ext uri="{FF2B5EF4-FFF2-40B4-BE49-F238E27FC236}">
                  <a16:creationId xmlns:a16="http://schemas.microsoft.com/office/drawing/2014/main" id="{39276480-66CD-4EC1-B2FB-63CF060B2075}"/>
                </a:ext>
              </a:extLst>
            </p:cNvPr>
            <p:cNvSpPr/>
            <p:nvPr/>
          </p:nvSpPr>
          <p:spPr>
            <a:xfrm rot="19796052">
              <a:off x="8810159" y="2410064"/>
              <a:ext cx="263635" cy="970284"/>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ounded Rectangle 16">
              <a:extLst>
                <a:ext uri="{FF2B5EF4-FFF2-40B4-BE49-F238E27FC236}">
                  <a16:creationId xmlns:a16="http://schemas.microsoft.com/office/drawing/2014/main" id="{EE81A841-541A-4A61-9801-E62EAE3938BD}"/>
                </a:ext>
              </a:extLst>
            </p:cNvPr>
            <p:cNvSpPr/>
            <p:nvPr/>
          </p:nvSpPr>
          <p:spPr>
            <a:xfrm rot="1069183">
              <a:off x="8212444" y="3862994"/>
              <a:ext cx="310163" cy="146797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ounded Rectangle 17">
              <a:extLst>
                <a:ext uri="{FF2B5EF4-FFF2-40B4-BE49-F238E27FC236}">
                  <a16:creationId xmlns:a16="http://schemas.microsoft.com/office/drawing/2014/main" id="{96BFB2D0-95A2-4EA7-A045-C0A023062F5F}"/>
                </a:ext>
              </a:extLst>
            </p:cNvPr>
            <p:cNvSpPr/>
            <p:nvPr/>
          </p:nvSpPr>
          <p:spPr>
            <a:xfrm rot="10017092">
              <a:off x="8640514" y="4010078"/>
              <a:ext cx="339233" cy="128464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a:extLst>
                <a:ext uri="{FF2B5EF4-FFF2-40B4-BE49-F238E27FC236}">
                  <a16:creationId xmlns:a16="http://schemas.microsoft.com/office/drawing/2014/main" id="{E381907E-9888-4F69-8DB5-1DDAE87F8D50}"/>
                </a:ext>
              </a:extLst>
            </p:cNvPr>
            <p:cNvSpPr/>
            <p:nvPr/>
          </p:nvSpPr>
          <p:spPr>
            <a:xfrm>
              <a:off x="8223393" y="1551517"/>
              <a:ext cx="754690" cy="75475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ounded Rectangle 19">
              <a:extLst>
                <a:ext uri="{FF2B5EF4-FFF2-40B4-BE49-F238E27FC236}">
                  <a16:creationId xmlns:a16="http://schemas.microsoft.com/office/drawing/2014/main" id="{288FE89B-9F22-4F08-B2F3-BEFAC1A0E126}"/>
                </a:ext>
              </a:extLst>
            </p:cNvPr>
            <p:cNvSpPr/>
            <p:nvPr/>
          </p:nvSpPr>
          <p:spPr>
            <a:xfrm rot="7107398">
              <a:off x="7569689" y="2937908"/>
              <a:ext cx="1349509" cy="258840"/>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6" name="Group 255">
              <a:extLst>
                <a:ext uri="{FF2B5EF4-FFF2-40B4-BE49-F238E27FC236}">
                  <a16:creationId xmlns:a16="http://schemas.microsoft.com/office/drawing/2014/main" id="{0DDDFA70-6F1F-44BD-A39B-C4326207CCE4}"/>
                </a:ext>
              </a:extLst>
            </p:cNvPr>
            <p:cNvGrpSpPr/>
            <p:nvPr/>
          </p:nvGrpSpPr>
          <p:grpSpPr>
            <a:xfrm rot="17622390">
              <a:off x="7272508" y="3189721"/>
              <a:ext cx="3104325" cy="453592"/>
              <a:chOff x="1956293" y="4846593"/>
              <a:chExt cx="6959107" cy="1485154"/>
            </a:xfrm>
            <a:grpFill/>
          </p:grpSpPr>
          <p:sp>
            <p:nvSpPr>
              <p:cNvPr id="261" name="Moon 260">
                <a:extLst>
                  <a:ext uri="{FF2B5EF4-FFF2-40B4-BE49-F238E27FC236}">
                    <a16:creationId xmlns:a16="http://schemas.microsoft.com/office/drawing/2014/main" id="{161749DB-5650-48FB-BC69-516EDB49B245}"/>
                  </a:ext>
                </a:extLst>
              </p:cNvPr>
              <p:cNvSpPr/>
              <p:nvPr/>
            </p:nvSpPr>
            <p:spPr>
              <a:xfrm>
                <a:off x="4794560" y="5694861"/>
                <a:ext cx="126390" cy="410593"/>
              </a:xfrm>
              <a:prstGeom prst="mo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Donut 21">
                <a:extLst>
                  <a:ext uri="{FF2B5EF4-FFF2-40B4-BE49-F238E27FC236}">
                    <a16:creationId xmlns:a16="http://schemas.microsoft.com/office/drawing/2014/main" id="{56676F5E-B810-413E-86F4-2CB977C31EB6}"/>
                  </a:ext>
                </a:extLst>
              </p:cNvPr>
              <p:cNvSpPr/>
              <p:nvPr/>
            </p:nvSpPr>
            <p:spPr>
              <a:xfrm>
                <a:off x="4638223" y="5638800"/>
                <a:ext cx="637799" cy="692947"/>
              </a:xfrm>
              <a:prstGeom prst="donut">
                <a:avLst>
                  <a:gd name="adj" fmla="val 1068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3" name="Rounded Rectangle 22">
                <a:extLst>
                  <a:ext uri="{FF2B5EF4-FFF2-40B4-BE49-F238E27FC236}">
                    <a16:creationId xmlns:a16="http://schemas.microsoft.com/office/drawing/2014/main" id="{B1913260-87DE-4489-8508-B1367EDC5E21}"/>
                  </a:ext>
                </a:extLst>
              </p:cNvPr>
              <p:cNvSpPr/>
              <p:nvPr/>
            </p:nvSpPr>
            <p:spPr>
              <a:xfrm>
                <a:off x="4361296" y="5281258"/>
                <a:ext cx="4554104" cy="480349"/>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rapezoid 263">
                <a:extLst>
                  <a:ext uri="{FF2B5EF4-FFF2-40B4-BE49-F238E27FC236}">
                    <a16:creationId xmlns:a16="http://schemas.microsoft.com/office/drawing/2014/main" id="{73914574-E9F2-47B9-A59B-91B2D50269E3}"/>
                  </a:ext>
                </a:extLst>
              </p:cNvPr>
              <p:cNvSpPr/>
              <p:nvPr/>
            </p:nvSpPr>
            <p:spPr>
              <a:xfrm rot="5400000">
                <a:off x="2603925" y="4198961"/>
                <a:ext cx="1371667" cy="2666932"/>
              </a:xfrm>
              <a:prstGeom prst="trapezoid">
                <a:avLst>
                  <a:gd name="adj" fmla="val 3211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Trapezoid 264">
                <a:extLst>
                  <a:ext uri="{FF2B5EF4-FFF2-40B4-BE49-F238E27FC236}">
                    <a16:creationId xmlns:a16="http://schemas.microsoft.com/office/drawing/2014/main" id="{64C939D1-CD41-45F3-8264-5B4D5F179E02}"/>
                  </a:ext>
                </a:extLst>
              </p:cNvPr>
              <p:cNvSpPr/>
              <p:nvPr/>
            </p:nvSpPr>
            <p:spPr>
              <a:xfrm rot="2824362">
                <a:off x="3654042" y="5323029"/>
                <a:ext cx="874575" cy="738986"/>
              </a:xfrm>
              <a:prstGeom prst="trapezoid">
                <a:avLst>
                  <a:gd name="adj" fmla="val 3211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a:extLst>
                  <a:ext uri="{FF2B5EF4-FFF2-40B4-BE49-F238E27FC236}">
                    <a16:creationId xmlns:a16="http://schemas.microsoft.com/office/drawing/2014/main" id="{CFFFA28C-EB9D-45B0-910F-338F3A4FA39B}"/>
                  </a:ext>
                </a:extLst>
              </p:cNvPr>
              <p:cNvSpPr/>
              <p:nvPr/>
            </p:nvSpPr>
            <p:spPr>
              <a:xfrm>
                <a:off x="3208047" y="5225634"/>
                <a:ext cx="1818087" cy="535973"/>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a:extLst>
                  <a:ext uri="{FF2B5EF4-FFF2-40B4-BE49-F238E27FC236}">
                    <a16:creationId xmlns:a16="http://schemas.microsoft.com/office/drawing/2014/main" id="{BE254517-76A1-4CED-8708-0CDF71AD7865}"/>
                  </a:ext>
                </a:extLst>
              </p:cNvPr>
              <p:cNvSpPr/>
              <p:nvPr/>
            </p:nvSpPr>
            <p:spPr>
              <a:xfrm rot="21438454">
                <a:off x="3292902" y="5449033"/>
                <a:ext cx="1286422" cy="42114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ounded Rectangle 27">
                <a:extLst>
                  <a:ext uri="{FF2B5EF4-FFF2-40B4-BE49-F238E27FC236}">
                    <a16:creationId xmlns:a16="http://schemas.microsoft.com/office/drawing/2014/main" id="{2EFEC8CF-2C7D-4B8C-A78A-D797B990A002}"/>
                  </a:ext>
                </a:extLst>
              </p:cNvPr>
              <p:cNvSpPr/>
              <p:nvPr/>
            </p:nvSpPr>
            <p:spPr>
              <a:xfrm>
                <a:off x="5291736" y="5665929"/>
                <a:ext cx="2958290" cy="18816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ounded Rectangle 28">
                <a:extLst>
                  <a:ext uri="{FF2B5EF4-FFF2-40B4-BE49-F238E27FC236}">
                    <a16:creationId xmlns:a16="http://schemas.microsoft.com/office/drawing/2014/main" id="{A7172FA3-FDBF-488A-B048-16466B40C96C}"/>
                  </a:ext>
                </a:extLst>
              </p:cNvPr>
              <p:cNvSpPr/>
              <p:nvPr/>
            </p:nvSpPr>
            <p:spPr>
              <a:xfrm>
                <a:off x="8250026" y="5095789"/>
                <a:ext cx="477626" cy="201471"/>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ounded Rectangle 29">
                <a:extLst>
                  <a:ext uri="{FF2B5EF4-FFF2-40B4-BE49-F238E27FC236}">
                    <a16:creationId xmlns:a16="http://schemas.microsoft.com/office/drawing/2014/main" id="{75971426-73B2-4399-98D6-431BFBEE4EF6}"/>
                  </a:ext>
                </a:extLst>
              </p:cNvPr>
              <p:cNvSpPr/>
              <p:nvPr/>
            </p:nvSpPr>
            <p:spPr>
              <a:xfrm>
                <a:off x="8305800" y="5103789"/>
                <a:ext cx="55774" cy="185469"/>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ounded Rectangle 30">
                <a:extLst>
                  <a:ext uri="{FF2B5EF4-FFF2-40B4-BE49-F238E27FC236}">
                    <a16:creationId xmlns:a16="http://schemas.microsoft.com/office/drawing/2014/main" id="{2024C421-9807-4279-87D7-25679F023772}"/>
                  </a:ext>
                </a:extLst>
              </p:cNvPr>
              <p:cNvSpPr/>
              <p:nvPr/>
            </p:nvSpPr>
            <p:spPr>
              <a:xfrm>
                <a:off x="8597161" y="5095789"/>
                <a:ext cx="55774" cy="185469"/>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ounded Rectangle 31">
                <a:extLst>
                  <a:ext uri="{FF2B5EF4-FFF2-40B4-BE49-F238E27FC236}">
                    <a16:creationId xmlns:a16="http://schemas.microsoft.com/office/drawing/2014/main" id="{38E7C3DD-E1B8-4FCE-AD47-5A5D9BD985EA}"/>
                  </a:ext>
                </a:extLst>
              </p:cNvPr>
              <p:cNvSpPr/>
              <p:nvPr/>
            </p:nvSpPr>
            <p:spPr>
              <a:xfrm>
                <a:off x="4635509" y="5221934"/>
                <a:ext cx="852073" cy="12908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ounded Rectangle 32">
                <a:extLst>
                  <a:ext uri="{FF2B5EF4-FFF2-40B4-BE49-F238E27FC236}">
                    <a16:creationId xmlns:a16="http://schemas.microsoft.com/office/drawing/2014/main" id="{17073376-2D92-4810-9CB6-F0F7822B17FD}"/>
                  </a:ext>
                </a:extLst>
              </p:cNvPr>
              <p:cNvSpPr/>
              <p:nvPr/>
            </p:nvSpPr>
            <p:spPr>
              <a:xfrm>
                <a:off x="5700831" y="5216718"/>
                <a:ext cx="852073" cy="12908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ounded Rectangle 33">
                <a:extLst>
                  <a:ext uri="{FF2B5EF4-FFF2-40B4-BE49-F238E27FC236}">
                    <a16:creationId xmlns:a16="http://schemas.microsoft.com/office/drawing/2014/main" id="{4616B3EB-B60C-44D4-A3A3-DCE3E1FD3F99}"/>
                  </a:ext>
                </a:extLst>
              </p:cNvPr>
              <p:cNvSpPr/>
              <p:nvPr/>
            </p:nvSpPr>
            <p:spPr>
              <a:xfrm>
                <a:off x="5140659" y="5295369"/>
                <a:ext cx="734322" cy="45719"/>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7" name="Cloud 256">
              <a:extLst>
                <a:ext uri="{FF2B5EF4-FFF2-40B4-BE49-F238E27FC236}">
                  <a16:creationId xmlns:a16="http://schemas.microsoft.com/office/drawing/2014/main" id="{3731A3D7-54E2-4E3D-B158-964E03F74A3B}"/>
                </a:ext>
              </a:extLst>
            </p:cNvPr>
            <p:cNvSpPr/>
            <p:nvPr/>
          </p:nvSpPr>
          <p:spPr>
            <a:xfrm>
              <a:off x="8136433" y="1422994"/>
              <a:ext cx="891457" cy="746750"/>
            </a:xfrm>
            <a:prstGeom prst="cloud">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Diagonal Stripe 257">
              <a:extLst>
                <a:ext uri="{FF2B5EF4-FFF2-40B4-BE49-F238E27FC236}">
                  <a16:creationId xmlns:a16="http://schemas.microsoft.com/office/drawing/2014/main" id="{3D0879D9-4DB8-4847-ACDF-6F3832A16CAA}"/>
                </a:ext>
              </a:extLst>
            </p:cNvPr>
            <p:cNvSpPr/>
            <p:nvPr/>
          </p:nvSpPr>
          <p:spPr>
            <a:xfrm rot="2128639">
              <a:off x="8352712" y="2367249"/>
              <a:ext cx="863885" cy="368953"/>
            </a:xfrm>
            <a:prstGeom prst="diagStrip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Rectangle: Rounded Corners 258">
              <a:extLst>
                <a:ext uri="{FF2B5EF4-FFF2-40B4-BE49-F238E27FC236}">
                  <a16:creationId xmlns:a16="http://schemas.microsoft.com/office/drawing/2014/main" id="{104900CD-859C-4303-BE25-627D3F4446E4}"/>
                </a:ext>
              </a:extLst>
            </p:cNvPr>
            <p:cNvSpPr/>
            <p:nvPr/>
          </p:nvSpPr>
          <p:spPr>
            <a:xfrm>
              <a:off x="8279657" y="1258880"/>
              <a:ext cx="610368" cy="361068"/>
            </a:xfrm>
            <a:prstGeom prst="roundRect">
              <a:avLst>
                <a:gd name="adj" fmla="val 3139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a:extLst>
                <a:ext uri="{FF2B5EF4-FFF2-40B4-BE49-F238E27FC236}">
                  <a16:creationId xmlns:a16="http://schemas.microsoft.com/office/drawing/2014/main" id="{4054066B-F5A2-4A65-BEE4-064F920248DE}"/>
                </a:ext>
              </a:extLst>
            </p:cNvPr>
            <p:cNvSpPr/>
            <p:nvPr/>
          </p:nvSpPr>
          <p:spPr>
            <a:xfrm flipV="1">
              <a:off x="8046411" y="1435697"/>
              <a:ext cx="1068134" cy="17628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1759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a:extLst>
              <a:ext uri="{FF2B5EF4-FFF2-40B4-BE49-F238E27FC236}">
                <a16:creationId xmlns:a16="http://schemas.microsoft.com/office/drawing/2014/main" id="{8E361023-81BB-46C9-9522-A9C77E9673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oup 4"/>
          <p:cNvGrpSpPr/>
          <p:nvPr/>
        </p:nvGrpSpPr>
        <p:grpSpPr>
          <a:xfrm>
            <a:off x="1587321" y="914400"/>
            <a:ext cx="2667000" cy="5029200"/>
            <a:chOff x="838200" y="76200"/>
            <a:chExt cx="2667000" cy="5029200"/>
          </a:xfrm>
        </p:grpSpPr>
        <p:grpSp>
          <p:nvGrpSpPr>
            <p:cNvPr id="8" name="Group 17"/>
            <p:cNvGrpSpPr/>
            <p:nvPr/>
          </p:nvGrpSpPr>
          <p:grpSpPr>
            <a:xfrm>
              <a:off x="838200" y="76200"/>
              <a:ext cx="2667000" cy="5029200"/>
              <a:chOff x="838200" y="76200"/>
              <a:chExt cx="2667000" cy="5029200"/>
            </a:xfrm>
          </p:grpSpPr>
          <p:grpSp>
            <p:nvGrpSpPr>
              <p:cNvPr id="10" name="Group 17"/>
              <p:cNvGrpSpPr/>
              <p:nvPr/>
            </p:nvGrpSpPr>
            <p:grpSpPr>
              <a:xfrm flipH="1">
                <a:off x="2209800" y="1447800"/>
                <a:ext cx="1295400" cy="3429000"/>
                <a:chOff x="685800" y="1447800"/>
                <a:chExt cx="1295400" cy="3124200"/>
              </a:xfrm>
            </p:grpSpPr>
            <p:sp>
              <p:nvSpPr>
                <p:cNvPr id="26" name="Bent Arrow 25"/>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ent Arrow 26"/>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Group 16"/>
              <p:cNvGrpSpPr/>
              <p:nvPr/>
            </p:nvGrpSpPr>
            <p:grpSpPr>
              <a:xfrm>
                <a:off x="838200" y="1447800"/>
                <a:ext cx="1295400" cy="3429000"/>
                <a:chOff x="685800" y="1447800"/>
                <a:chExt cx="1295400" cy="3429000"/>
              </a:xfrm>
            </p:grpSpPr>
            <p:sp>
              <p:nvSpPr>
                <p:cNvPr id="24" name="Bent Arrow 23"/>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nut 16"/>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1270747" y="2382924"/>
              <a:ext cx="1905000" cy="1077218"/>
            </a:xfrm>
            <a:prstGeom prst="rect">
              <a:avLst/>
            </a:prstGeom>
          </p:spPr>
          <p:txBody>
            <a:bodyPr wrap="square">
              <a:spAutoFit/>
            </a:bodyPr>
            <a:lstStyle/>
            <a:p>
              <a:pPr algn="ctr"/>
              <a:r>
                <a:rPr lang="en-US" sz="1600" b="1" dirty="0"/>
                <a:t>To help build up Zion, we must be united and obedient to all that God asks</a:t>
              </a:r>
              <a:endParaRPr lang="en-US" sz="1600" dirty="0">
                <a:solidFill>
                  <a:schemeClr val="bg1"/>
                </a:solidFill>
              </a:endParaRPr>
            </a:p>
          </p:txBody>
        </p:sp>
      </p:grpSp>
      <p:grpSp>
        <p:nvGrpSpPr>
          <p:cNvPr id="2" name="Group 1"/>
          <p:cNvGrpSpPr/>
          <p:nvPr/>
        </p:nvGrpSpPr>
        <p:grpSpPr>
          <a:xfrm>
            <a:off x="5094276" y="2095500"/>
            <a:ext cx="5832021" cy="3939267"/>
            <a:chOff x="5094276" y="2095500"/>
            <a:chExt cx="5832021" cy="3939267"/>
          </a:xfrm>
        </p:grpSpPr>
        <p:sp>
          <p:nvSpPr>
            <p:cNvPr id="28" name="TextBox 27"/>
            <p:cNvSpPr txBox="1"/>
            <p:nvPr/>
          </p:nvSpPr>
          <p:spPr>
            <a:xfrm>
              <a:off x="5094276" y="2095500"/>
              <a:ext cx="5672462" cy="3046988"/>
            </a:xfrm>
            <a:prstGeom prst="rect">
              <a:avLst/>
            </a:prstGeom>
            <a:noFill/>
          </p:spPr>
          <p:txBody>
            <a:bodyPr wrap="square" rtlCol="0">
              <a:spAutoFit/>
            </a:bodyPr>
            <a:lstStyle/>
            <a:p>
              <a:r>
                <a:rPr lang="en-US" sz="3600" b="1" dirty="0">
                  <a:solidFill>
                    <a:srgbClr val="FFFF00"/>
                  </a:solidFill>
                </a:rPr>
                <a:t>Those who are prepared for celestial glory have learnt, somewhere, somehow, to live in accordance with celestial law</a:t>
              </a:r>
            </a:p>
            <a:p>
              <a:r>
                <a:rPr lang="en-US" sz="1200" b="1" dirty="0">
                  <a:solidFill>
                    <a:srgbClr val="FFFF00"/>
                  </a:solidFill>
                </a:rPr>
                <a:t>Smith and Sjodahl</a:t>
              </a:r>
            </a:p>
          </p:txBody>
        </p:sp>
        <p:grpSp>
          <p:nvGrpSpPr>
            <p:cNvPr id="30" name="Group 15"/>
            <p:cNvGrpSpPr/>
            <p:nvPr/>
          </p:nvGrpSpPr>
          <p:grpSpPr>
            <a:xfrm>
              <a:off x="10289784" y="4570682"/>
              <a:ext cx="636513" cy="1412181"/>
              <a:chOff x="5891782" y="1905000"/>
              <a:chExt cx="1271017" cy="3165915"/>
            </a:xfrm>
            <a:solidFill>
              <a:schemeClr val="bg1"/>
            </a:solidFill>
          </p:grpSpPr>
          <p:sp>
            <p:nvSpPr>
              <p:cNvPr id="55" name="Oval 54"/>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15"/>
            <p:cNvGrpSpPr/>
            <p:nvPr/>
          </p:nvGrpSpPr>
          <p:grpSpPr>
            <a:xfrm>
              <a:off x="9460170" y="4595370"/>
              <a:ext cx="636513" cy="1412181"/>
              <a:chOff x="5891782" y="1905000"/>
              <a:chExt cx="1271017" cy="3165915"/>
            </a:xfrm>
            <a:solidFill>
              <a:schemeClr val="bg1"/>
            </a:solidFill>
          </p:grpSpPr>
          <p:sp>
            <p:nvSpPr>
              <p:cNvPr id="50" name="Oval 49"/>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5"/>
            <p:cNvGrpSpPr/>
            <p:nvPr/>
          </p:nvGrpSpPr>
          <p:grpSpPr>
            <a:xfrm>
              <a:off x="8602950" y="4622586"/>
              <a:ext cx="636513" cy="1412181"/>
              <a:chOff x="5891782" y="1905000"/>
              <a:chExt cx="1271017" cy="3165915"/>
            </a:xfrm>
            <a:solidFill>
              <a:schemeClr val="bg1"/>
            </a:solidFill>
          </p:grpSpPr>
          <p:sp>
            <p:nvSpPr>
              <p:cNvPr id="45" name="Oval 44"/>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15"/>
            <p:cNvGrpSpPr/>
            <p:nvPr/>
          </p:nvGrpSpPr>
          <p:grpSpPr>
            <a:xfrm>
              <a:off x="7737759" y="4620058"/>
              <a:ext cx="636513" cy="1412181"/>
              <a:chOff x="5891782" y="1905000"/>
              <a:chExt cx="1271017" cy="3165915"/>
            </a:xfrm>
            <a:solidFill>
              <a:schemeClr val="bg1"/>
            </a:solidFill>
          </p:grpSpPr>
          <p:sp>
            <p:nvSpPr>
              <p:cNvPr id="40" name="Oval 39"/>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p:cNvSpPr txBox="1"/>
          <p:nvPr/>
        </p:nvSpPr>
        <p:spPr>
          <a:xfrm>
            <a:off x="9353" y="6483318"/>
            <a:ext cx="4032031" cy="338554"/>
          </a:xfrm>
          <a:prstGeom prst="rect">
            <a:avLst/>
          </a:prstGeom>
          <a:noFill/>
        </p:spPr>
        <p:txBody>
          <a:bodyPr wrap="square" rtlCol="0">
            <a:spAutoFit/>
          </a:bodyPr>
          <a:lstStyle/>
          <a:p>
            <a:r>
              <a:rPr lang="en-US" sz="1600" dirty="0">
                <a:solidFill>
                  <a:schemeClr val="bg1"/>
                </a:solidFill>
              </a:rPr>
              <a:t>D&amp;C 105:5-6</a:t>
            </a:r>
          </a:p>
        </p:txBody>
      </p:sp>
    </p:spTree>
    <p:extLst>
      <p:ext uri="{BB962C8B-B14F-4D97-AF65-F5344CB8AC3E}">
        <p14:creationId xmlns:p14="http://schemas.microsoft.com/office/powerpoint/2010/main" val="250215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1719446-086A-4F38-B961-F0577561E6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40740" y="0"/>
            <a:ext cx="12110519"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Doubt Among The Saints</a:t>
            </a:r>
          </a:p>
        </p:txBody>
      </p:sp>
      <p:sp>
        <p:nvSpPr>
          <p:cNvPr id="13" name="TextBox 12"/>
          <p:cNvSpPr txBox="1"/>
          <p:nvPr/>
        </p:nvSpPr>
        <p:spPr>
          <a:xfrm>
            <a:off x="9353" y="6483318"/>
            <a:ext cx="4032031" cy="338554"/>
          </a:xfrm>
          <a:prstGeom prst="rect">
            <a:avLst/>
          </a:prstGeom>
          <a:noFill/>
        </p:spPr>
        <p:txBody>
          <a:bodyPr wrap="square" rtlCol="0">
            <a:spAutoFit/>
          </a:bodyPr>
          <a:lstStyle/>
          <a:p>
            <a:r>
              <a:rPr lang="en-US" sz="1600" dirty="0">
                <a:solidFill>
                  <a:schemeClr val="bg1"/>
                </a:solidFill>
              </a:rPr>
              <a:t>D&amp;C 105:7-8</a:t>
            </a:r>
          </a:p>
        </p:txBody>
      </p:sp>
      <p:sp>
        <p:nvSpPr>
          <p:cNvPr id="4" name="Rectangle 3"/>
          <p:cNvSpPr/>
          <p:nvPr/>
        </p:nvSpPr>
        <p:spPr>
          <a:xfrm>
            <a:off x="547037" y="1176554"/>
            <a:ext cx="4411329" cy="5201424"/>
          </a:xfrm>
          <a:prstGeom prst="rect">
            <a:avLst/>
          </a:prstGeom>
        </p:spPr>
        <p:txBody>
          <a:bodyPr wrap="square">
            <a:spAutoFit/>
          </a:bodyPr>
          <a:lstStyle/>
          <a:p>
            <a:r>
              <a:rPr lang="en-US" sz="2000" dirty="0">
                <a:solidFill>
                  <a:schemeClr val="bg1"/>
                </a:solidFill>
              </a:rPr>
              <a:t>“Some of the Saints were full of unbelief.</a:t>
            </a:r>
          </a:p>
          <a:p>
            <a:endParaRPr lang="en-US" sz="2000" dirty="0">
              <a:solidFill>
                <a:schemeClr val="bg1"/>
              </a:solidFill>
            </a:endParaRPr>
          </a:p>
          <a:p>
            <a:r>
              <a:rPr lang="en-US" sz="2000" dirty="0">
                <a:solidFill>
                  <a:schemeClr val="bg1"/>
                </a:solidFill>
              </a:rPr>
              <a:t>They saw their brethren scattered and tormented, and they asked, “Where is their God?’</a:t>
            </a:r>
          </a:p>
          <a:p>
            <a:endParaRPr lang="en-US" sz="2000" dirty="0">
              <a:solidFill>
                <a:schemeClr val="bg1"/>
              </a:solidFill>
            </a:endParaRPr>
          </a:p>
          <a:p>
            <a:r>
              <a:rPr lang="en-US" sz="2000" dirty="0">
                <a:solidFill>
                  <a:schemeClr val="bg1"/>
                </a:solidFill>
              </a:rPr>
              <a:t>If He will not deliver them, we will keep our money and not spend a cent on relief work.</a:t>
            </a:r>
          </a:p>
          <a:p>
            <a:endParaRPr lang="en-US" sz="2000" dirty="0">
              <a:solidFill>
                <a:schemeClr val="bg1"/>
              </a:solidFill>
            </a:endParaRPr>
          </a:p>
          <a:p>
            <a:r>
              <a:rPr lang="en-US" sz="2000" dirty="0">
                <a:solidFill>
                  <a:schemeClr val="bg1"/>
                </a:solidFill>
              </a:rPr>
              <a:t>They were doubting.</a:t>
            </a:r>
          </a:p>
          <a:p>
            <a:endParaRPr lang="en-US" sz="2000" dirty="0">
              <a:solidFill>
                <a:schemeClr val="bg1"/>
              </a:solidFill>
            </a:endParaRPr>
          </a:p>
          <a:p>
            <a:r>
              <a:rPr lang="en-US" sz="2000" dirty="0">
                <a:solidFill>
                  <a:schemeClr val="bg1"/>
                </a:solidFill>
              </a:rPr>
              <a:t>They had no faith.</a:t>
            </a:r>
          </a:p>
          <a:p>
            <a:endParaRPr lang="en-US" sz="2000" dirty="0">
              <a:solidFill>
                <a:schemeClr val="bg1"/>
              </a:solidFill>
            </a:endParaRPr>
          </a:p>
          <a:p>
            <a:r>
              <a:rPr lang="en-US" sz="2000" dirty="0">
                <a:solidFill>
                  <a:schemeClr val="bg1"/>
                </a:solidFill>
              </a:rPr>
              <a:t>That was the reason why Zion could not be redeemed at that time”</a:t>
            </a:r>
          </a:p>
          <a:p>
            <a:r>
              <a:rPr lang="en-US" sz="1200" dirty="0">
                <a:solidFill>
                  <a:schemeClr val="bg1"/>
                </a:solidFill>
              </a:rPr>
              <a:t>Smith and Sjodahl</a:t>
            </a:r>
          </a:p>
        </p:txBody>
      </p:sp>
      <p:sp>
        <p:nvSpPr>
          <p:cNvPr id="2" name="Rectangle 1"/>
          <p:cNvSpPr/>
          <p:nvPr/>
        </p:nvSpPr>
        <p:spPr>
          <a:xfrm>
            <a:off x="5623774" y="2065197"/>
            <a:ext cx="6096000" cy="3046988"/>
          </a:xfrm>
          <a:prstGeom prst="rect">
            <a:avLst/>
          </a:prstGeom>
        </p:spPr>
        <p:txBody>
          <a:bodyPr>
            <a:spAutoFit/>
          </a:bodyPr>
          <a:lstStyle/>
          <a:p>
            <a:pPr fontAlgn="base"/>
            <a:r>
              <a:rPr lang="en-US" sz="2400" b="0" i="0" dirty="0">
                <a:solidFill>
                  <a:srgbClr val="FFFF00"/>
                </a:solidFill>
                <a:effectLst/>
                <a:latin typeface="Abadi" panose="020B0604020104020204" pitchFamily="34" charset="0"/>
              </a:rPr>
              <a:t>Why do you think unity and obedience are required for Zion to be built up?</a:t>
            </a:r>
          </a:p>
          <a:p>
            <a:pPr fontAlgn="base"/>
            <a:endParaRPr lang="en-US" sz="2400" dirty="0">
              <a:solidFill>
                <a:srgbClr val="FFFF00"/>
              </a:solidFill>
              <a:latin typeface="Abadi" panose="020B0604020104020204" pitchFamily="34" charset="0"/>
            </a:endParaRPr>
          </a:p>
          <a:p>
            <a:pPr fontAlgn="base"/>
            <a:endParaRPr lang="en-US" sz="2400" b="0" i="0" dirty="0">
              <a:solidFill>
                <a:srgbClr val="FFFF00"/>
              </a:solidFill>
              <a:effectLst/>
              <a:latin typeface="Abadi" panose="020B0604020104020204" pitchFamily="34" charset="0"/>
            </a:endParaRPr>
          </a:p>
          <a:p>
            <a:pPr fontAlgn="base">
              <a:buFont typeface="Arial" panose="020B0604020202020204" pitchFamily="34" charset="0"/>
              <a:buChar char="•"/>
            </a:pPr>
            <a:endParaRPr lang="en-US" sz="2400" b="0" i="0" dirty="0">
              <a:solidFill>
                <a:srgbClr val="FFFF00"/>
              </a:solidFill>
              <a:effectLst/>
              <a:latin typeface="Abadi" panose="020B0604020104020204" pitchFamily="34" charset="0"/>
            </a:endParaRPr>
          </a:p>
          <a:p>
            <a:pPr fontAlgn="base"/>
            <a:r>
              <a:rPr lang="en-US" sz="2400" b="0" i="0" dirty="0">
                <a:solidFill>
                  <a:srgbClr val="FFFF00"/>
                </a:solidFill>
                <a:effectLst/>
                <a:latin typeface="Abadi" panose="020B0604020104020204" pitchFamily="34" charset="0"/>
              </a:rPr>
              <a:t>What experiences have helped you understand the importance of Church members being united?</a:t>
            </a:r>
          </a:p>
        </p:txBody>
      </p:sp>
    </p:spTree>
    <p:extLst>
      <p:ext uri="{BB962C8B-B14F-4D97-AF65-F5344CB8AC3E}">
        <p14:creationId xmlns:p14="http://schemas.microsoft.com/office/powerpoint/2010/main" val="6780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TotalTime>
  <Words>3780</Words>
  <Application>Microsoft Office PowerPoint</Application>
  <PresentationFormat>Widescreen</PresentationFormat>
  <Paragraphs>233</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Calibri</vt:lpstr>
      <vt:lpstr>Open Sans</vt:lpstr>
      <vt:lpstr>Berlin Sans FB Demi</vt:lpstr>
      <vt:lpstr>Abadi</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33</cp:revision>
  <dcterms:created xsi:type="dcterms:W3CDTF">2015-01-22T13:33:04Z</dcterms:created>
  <dcterms:modified xsi:type="dcterms:W3CDTF">2020-07-22T16:01:36Z</dcterms:modified>
</cp:coreProperties>
</file>