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3" r:id="rId7"/>
    <p:sldId id="265" r:id="rId8"/>
    <p:sldId id="262" r:id="rId9"/>
    <p:sldId id="266" r:id="rId10"/>
    <p:sldId id="267" r:id="rId11"/>
    <p:sldId id="269" r:id="rId12"/>
    <p:sldId id="270" r:id="rId13"/>
    <p:sldId id="271" r:id="rId14"/>
    <p:sldId id="273" r:id="rId15"/>
    <p:sldId id="274" r:id="rId16"/>
    <p:sldId id="272" r:id="rId17"/>
    <p:sldId id="256" r:id="rId18"/>
    <p:sldId id="268" r:id="rId19"/>
    <p:sldId id="275" r:id="rId20"/>
    <p:sldId id="276" r:id="rId21"/>
    <p:sldId id="277" r:id="rId22"/>
    <p:sldId id="278" r:id="rId23"/>
    <p:sldId id="279" r:id="rId24"/>
    <p:sldId id="280" r:id="rId25"/>
    <p:sldId id="281" r:id="rId26"/>
  </p:sldIdLst>
  <p:sldSz cx="12192000" cy="6858000"/>
  <p:notesSz cx="6858000" cy="9144000"/>
  <p:embeddedFontLst>
    <p:embeddedFont>
      <p:font typeface="Abadi" panose="020B0604020104020204" pitchFamily="3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Eras Bold ITC" panose="020B0907030504020204" pitchFamily="34" charset="0"/>
      <p:regular r:id="rId34"/>
    </p:embeddedFont>
    <p:embeddedFont>
      <p:font typeface="Georgia" panose="02040502050405020303" pitchFamily="18"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C475"/>
    <a:srgbClr val="F0D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399A03-17A4-48BC-A9AD-8826EB21C523}"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182421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99A03-17A4-48BC-A9AD-8826EB21C523}"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95471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99A03-17A4-48BC-A9AD-8826EB21C523}"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347902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99A03-17A4-48BC-A9AD-8826EB21C523}"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136030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99A03-17A4-48BC-A9AD-8826EB21C523}"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194613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399A03-17A4-48BC-A9AD-8826EB21C523}"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101982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399A03-17A4-48BC-A9AD-8826EB21C523}"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140749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399A03-17A4-48BC-A9AD-8826EB21C523}"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74274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99A03-17A4-48BC-A9AD-8826EB21C523}"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3779867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399A03-17A4-48BC-A9AD-8826EB21C523}"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33058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399A03-17A4-48BC-A9AD-8826EB21C523}"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0DB18-3C2C-4F79-BDD7-3900F5A79668}" type="slidenum">
              <a:rPr lang="en-US" smtClean="0"/>
              <a:t>‹#›</a:t>
            </a:fld>
            <a:endParaRPr lang="en-US"/>
          </a:p>
        </p:txBody>
      </p:sp>
    </p:spTree>
    <p:extLst>
      <p:ext uri="{BB962C8B-B14F-4D97-AF65-F5344CB8AC3E}">
        <p14:creationId xmlns:p14="http://schemas.microsoft.com/office/powerpoint/2010/main" val="295026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99A03-17A4-48BC-A9AD-8826EB21C523}"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0DB18-3C2C-4F79-BDD7-3900F5A79668}" type="slidenum">
              <a:rPr lang="en-US" smtClean="0"/>
              <a:t>‹#›</a:t>
            </a:fld>
            <a:endParaRPr lang="en-US"/>
          </a:p>
        </p:txBody>
      </p:sp>
    </p:spTree>
    <p:extLst>
      <p:ext uri="{BB962C8B-B14F-4D97-AF65-F5344CB8AC3E}">
        <p14:creationId xmlns:p14="http://schemas.microsoft.com/office/powerpoint/2010/main" val="93875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2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24.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320F81AD-34D7-4C7C-A92B-C3B8F6FE6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6" y="0"/>
            <a:ext cx="12213265" cy="6858000"/>
          </a:xfrm>
          <a:prstGeom prst="rect">
            <a:avLst/>
          </a:prstGeom>
        </p:spPr>
      </p:pic>
    </p:spTree>
    <p:extLst>
      <p:ext uri="{BB962C8B-B14F-4D97-AF65-F5344CB8AC3E}">
        <p14:creationId xmlns:p14="http://schemas.microsoft.com/office/powerpoint/2010/main" val="421678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a:extLst>
              <a:ext uri="{FF2B5EF4-FFF2-40B4-BE49-F238E27FC236}">
                <a16:creationId xmlns:a16="http://schemas.microsoft.com/office/drawing/2014/main" id="{483F6EB0-4254-4C25-AEFD-014AE7500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553998"/>
          </a:xfrm>
          <a:prstGeom prst="rect">
            <a:avLst/>
          </a:prstGeom>
          <a:noFill/>
        </p:spPr>
        <p:txBody>
          <a:bodyPr wrap="square" rtlCol="0">
            <a:spAutoFit/>
          </a:bodyPr>
          <a:lstStyle/>
          <a:p>
            <a:r>
              <a:rPr lang="en-US" dirty="0">
                <a:solidFill>
                  <a:schemeClr val="bg1"/>
                </a:solidFill>
              </a:rPr>
              <a:t>D&amp;C 107:25 </a:t>
            </a:r>
            <a:r>
              <a:rPr lang="en-US" sz="1200" dirty="0">
                <a:solidFill>
                  <a:schemeClr val="bg1"/>
                </a:solidFill>
              </a:rPr>
              <a:t>Quorums of the Seventy</a:t>
            </a:r>
          </a:p>
          <a:p>
            <a:endParaRPr lang="en-US" sz="1200" dirty="0">
              <a:solidFill>
                <a:schemeClr val="bg1"/>
              </a:solidFill>
            </a:endParaRP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The Seventy</a:t>
            </a:r>
          </a:p>
        </p:txBody>
      </p:sp>
      <p:sp>
        <p:nvSpPr>
          <p:cNvPr id="2" name="Rectangle 1"/>
          <p:cNvSpPr/>
          <p:nvPr/>
        </p:nvSpPr>
        <p:spPr>
          <a:xfrm>
            <a:off x="4715649" y="3629384"/>
            <a:ext cx="6945085" cy="2862322"/>
          </a:xfrm>
          <a:prstGeom prst="rect">
            <a:avLst/>
          </a:prstGeom>
        </p:spPr>
        <p:txBody>
          <a:bodyPr wrap="square">
            <a:spAutoFit/>
          </a:bodyPr>
          <a:lstStyle/>
          <a:p>
            <a:r>
              <a:rPr lang="en-US" dirty="0">
                <a:solidFill>
                  <a:schemeClr val="bg1"/>
                </a:solidFill>
              </a:rPr>
              <a:t>Members of the First Quorum of the Seventy are called to </a:t>
            </a:r>
            <a:r>
              <a:rPr lang="en-US" dirty="0">
                <a:solidFill>
                  <a:srgbClr val="FFFF00"/>
                </a:solidFill>
              </a:rPr>
              <a:t>serve until the age of 70</a:t>
            </a:r>
            <a:r>
              <a:rPr lang="en-US" dirty="0">
                <a:solidFill>
                  <a:schemeClr val="bg1"/>
                </a:solidFill>
              </a:rPr>
              <a:t>, at which time they are given emeritus status (similar to being released). </a:t>
            </a:r>
          </a:p>
          <a:p>
            <a:endParaRPr lang="en-US" dirty="0">
              <a:solidFill>
                <a:schemeClr val="bg1"/>
              </a:solidFill>
            </a:endParaRPr>
          </a:p>
          <a:p>
            <a:r>
              <a:rPr lang="en-US" dirty="0">
                <a:solidFill>
                  <a:schemeClr val="bg1"/>
                </a:solidFill>
              </a:rPr>
              <a:t>Members of the Second Quorum of the Seventy typically </a:t>
            </a:r>
            <a:r>
              <a:rPr lang="en-US" dirty="0">
                <a:solidFill>
                  <a:srgbClr val="FFFF00"/>
                </a:solidFill>
              </a:rPr>
              <a:t>serve for three to five years</a:t>
            </a:r>
            <a:r>
              <a:rPr lang="en-US" dirty="0">
                <a:solidFill>
                  <a:schemeClr val="bg1"/>
                </a:solidFill>
              </a:rPr>
              <a:t>; after this time, they are released. Members of the First and Second Quorums of the Seventy are considered General Authorities, meaning that they have authority to serve anywhere in the world. Members of the remaining quorums are called Area Seventies, and </a:t>
            </a:r>
            <a:r>
              <a:rPr lang="en-US" dirty="0">
                <a:solidFill>
                  <a:srgbClr val="FFFF00"/>
                </a:solidFill>
              </a:rPr>
              <a:t>their authority is limited to the area where they serve.</a:t>
            </a:r>
          </a:p>
        </p:txBody>
      </p:sp>
      <p:sp>
        <p:nvSpPr>
          <p:cNvPr id="3" name="Rectangle 2"/>
          <p:cNvSpPr/>
          <p:nvPr/>
        </p:nvSpPr>
        <p:spPr>
          <a:xfrm>
            <a:off x="8462487" y="1070192"/>
            <a:ext cx="3544216" cy="2308324"/>
          </a:xfrm>
          <a:prstGeom prst="rect">
            <a:avLst/>
          </a:prstGeom>
        </p:spPr>
        <p:txBody>
          <a:bodyPr wrap="square">
            <a:spAutoFit/>
          </a:bodyPr>
          <a:lstStyle/>
          <a:p>
            <a:r>
              <a:rPr lang="en-US" dirty="0">
                <a:solidFill>
                  <a:schemeClr val="bg1"/>
                </a:solidFill>
              </a:rPr>
              <a:t>Some Seventies are assigned to headquarters administrative functions, but most live and work within a specific geographic region of the Church. Like the Apostles, they also travel frequently to visit and teach congregations of the Church.</a:t>
            </a:r>
          </a:p>
        </p:txBody>
      </p:sp>
      <p:sp>
        <p:nvSpPr>
          <p:cNvPr id="7" name="Rectangle 6"/>
          <p:cNvSpPr/>
          <p:nvPr/>
        </p:nvSpPr>
        <p:spPr>
          <a:xfrm>
            <a:off x="147873" y="1259830"/>
            <a:ext cx="5159829" cy="2031325"/>
          </a:xfrm>
          <a:prstGeom prst="rect">
            <a:avLst/>
          </a:prstGeom>
        </p:spPr>
        <p:txBody>
          <a:bodyPr wrap="square">
            <a:spAutoFit/>
          </a:bodyPr>
          <a:lstStyle/>
          <a:p>
            <a:r>
              <a:rPr lang="en-US" b="1" cap="all" dirty="0">
                <a:solidFill>
                  <a:schemeClr val="bg1"/>
                </a:solidFill>
              </a:rPr>
              <a:t>THERE ARE CURRENTLY EIGHT QUORUMS</a:t>
            </a:r>
            <a:r>
              <a:rPr lang="en-US" dirty="0">
                <a:solidFill>
                  <a:schemeClr val="bg1"/>
                </a:solidFill>
              </a:rPr>
              <a:t> of the Seventy. Each quorum may have up to 70 members. Members of Quorums of the Seventy are often referred to simply as “Seventies.” Seventies are called to proclaim the gospel and build up the Church. They work under the direction of the Quorum of the Twelve Apostles and the Presidency of the Seventy</a:t>
            </a:r>
          </a:p>
        </p:txBody>
      </p:sp>
      <p:grpSp>
        <p:nvGrpSpPr>
          <p:cNvPr id="4" name="Group 3"/>
          <p:cNvGrpSpPr/>
          <p:nvPr/>
        </p:nvGrpSpPr>
        <p:grpSpPr>
          <a:xfrm>
            <a:off x="459095" y="3435790"/>
            <a:ext cx="3971390" cy="2788106"/>
            <a:chOff x="419100" y="3607636"/>
            <a:chExt cx="3971390" cy="2788106"/>
          </a:xfrm>
        </p:grpSpPr>
        <p:grpSp>
          <p:nvGrpSpPr>
            <p:cNvPr id="12" name="Group 11"/>
            <p:cNvGrpSpPr/>
            <p:nvPr/>
          </p:nvGrpSpPr>
          <p:grpSpPr>
            <a:xfrm>
              <a:off x="419100" y="3607636"/>
              <a:ext cx="3524778" cy="997672"/>
              <a:chOff x="534738" y="3258336"/>
              <a:chExt cx="7828740" cy="2215889"/>
            </a:xfrm>
          </p:grpSpPr>
          <p:grpSp>
            <p:nvGrpSpPr>
              <p:cNvPr id="13" name="Group 12"/>
              <p:cNvGrpSpPr/>
              <p:nvPr/>
            </p:nvGrpSpPr>
            <p:grpSpPr>
              <a:xfrm>
                <a:off x="534738" y="3258336"/>
                <a:ext cx="1076099" cy="1455070"/>
                <a:chOff x="6696052" y="1382055"/>
                <a:chExt cx="1076099" cy="1455070"/>
              </a:xfrm>
            </p:grpSpPr>
            <p:sp>
              <p:nvSpPr>
                <p:cNvPr id="49" name="Oval 48"/>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754147" y="3258336"/>
                <a:ext cx="1076099" cy="1455070"/>
                <a:chOff x="6696052" y="1382055"/>
                <a:chExt cx="1076099" cy="1455070"/>
              </a:xfrm>
            </p:grpSpPr>
            <p:sp>
              <p:nvSpPr>
                <p:cNvPr id="47" name="Oval 4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947096" y="3258336"/>
                <a:ext cx="1076099" cy="1455070"/>
                <a:chOff x="6696052" y="1382055"/>
                <a:chExt cx="1076099" cy="1455070"/>
              </a:xfrm>
            </p:grpSpPr>
            <p:sp>
              <p:nvSpPr>
                <p:cNvPr id="45" name="Oval 44"/>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40045" y="3258336"/>
                <a:ext cx="1076099" cy="1455070"/>
                <a:chOff x="6696052" y="1382055"/>
                <a:chExt cx="1076099" cy="1455070"/>
              </a:xfrm>
            </p:grpSpPr>
            <p:sp>
              <p:nvSpPr>
                <p:cNvPr id="43" name="Oval 4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332994" y="3258336"/>
                <a:ext cx="1076099" cy="1455070"/>
                <a:chOff x="6696052" y="1382055"/>
                <a:chExt cx="1076099" cy="1455070"/>
              </a:xfrm>
            </p:grpSpPr>
            <p:sp>
              <p:nvSpPr>
                <p:cNvPr id="41" name="Oval 4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525943" y="3258336"/>
                <a:ext cx="1076099" cy="1455070"/>
                <a:chOff x="6696052" y="1382055"/>
                <a:chExt cx="1076099" cy="1455070"/>
              </a:xfrm>
            </p:grpSpPr>
            <p:sp>
              <p:nvSpPr>
                <p:cNvPr id="39" name="Oval 38"/>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041927" y="4019155"/>
                <a:ext cx="1076099" cy="1455070"/>
                <a:chOff x="6696052" y="1382055"/>
                <a:chExt cx="1076099" cy="1455070"/>
              </a:xfrm>
            </p:grpSpPr>
            <p:sp>
              <p:nvSpPr>
                <p:cNvPr id="37" name="Oval 3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858456" y="4019155"/>
                <a:ext cx="1076099" cy="1455070"/>
                <a:chOff x="6696052" y="1382055"/>
                <a:chExt cx="1076099" cy="1455070"/>
              </a:xfrm>
            </p:grpSpPr>
            <p:sp>
              <p:nvSpPr>
                <p:cNvPr id="35" name="Oval 34"/>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661660" y="3985871"/>
                <a:ext cx="1076099" cy="1455070"/>
                <a:chOff x="6696052" y="1382055"/>
                <a:chExt cx="1076099" cy="1455070"/>
              </a:xfrm>
            </p:grpSpPr>
            <p:sp>
              <p:nvSpPr>
                <p:cNvPr id="33" name="Oval 3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elay 33"/>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404654" y="3985871"/>
                <a:ext cx="1076099" cy="1455070"/>
                <a:chOff x="6696052" y="1382055"/>
                <a:chExt cx="1076099" cy="1455070"/>
              </a:xfrm>
            </p:grpSpPr>
            <p:sp>
              <p:nvSpPr>
                <p:cNvPr id="31" name="Oval 3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287379" y="3985871"/>
                <a:ext cx="1076099" cy="1455070"/>
                <a:chOff x="6696052" y="1382055"/>
                <a:chExt cx="1076099" cy="1455070"/>
              </a:xfrm>
            </p:grpSpPr>
            <p:sp>
              <p:nvSpPr>
                <p:cNvPr id="29" name="Oval 28"/>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168101" y="3985871"/>
                <a:ext cx="1076099" cy="1455070"/>
                <a:chOff x="6696052" y="1382055"/>
                <a:chExt cx="1076099" cy="1455070"/>
              </a:xfrm>
            </p:grpSpPr>
            <p:sp>
              <p:nvSpPr>
                <p:cNvPr id="27" name="Oval 2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p:cNvGrpSpPr/>
            <p:nvPr/>
          </p:nvGrpSpPr>
          <p:grpSpPr>
            <a:xfrm>
              <a:off x="467755" y="4461791"/>
              <a:ext cx="3524778" cy="997672"/>
              <a:chOff x="534738" y="3258336"/>
              <a:chExt cx="7828740" cy="2215889"/>
            </a:xfrm>
          </p:grpSpPr>
          <p:grpSp>
            <p:nvGrpSpPr>
              <p:cNvPr id="52" name="Group 51"/>
              <p:cNvGrpSpPr/>
              <p:nvPr/>
            </p:nvGrpSpPr>
            <p:grpSpPr>
              <a:xfrm>
                <a:off x="534738" y="3258336"/>
                <a:ext cx="1076099" cy="1455070"/>
                <a:chOff x="6696052" y="1382055"/>
                <a:chExt cx="1076099" cy="1455070"/>
              </a:xfrm>
            </p:grpSpPr>
            <p:sp>
              <p:nvSpPr>
                <p:cNvPr id="86" name="Oval 85"/>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Delay 86"/>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1754147" y="3258336"/>
                <a:ext cx="1076099" cy="1455070"/>
                <a:chOff x="6696052" y="1382055"/>
                <a:chExt cx="1076099" cy="1455070"/>
              </a:xfrm>
            </p:grpSpPr>
            <p:sp>
              <p:nvSpPr>
                <p:cNvPr id="84" name="Oval 83"/>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Delay 84"/>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947096" y="3258336"/>
                <a:ext cx="1076099" cy="1455070"/>
                <a:chOff x="6696052" y="1382055"/>
                <a:chExt cx="1076099" cy="1455070"/>
              </a:xfrm>
            </p:grpSpPr>
            <p:sp>
              <p:nvSpPr>
                <p:cNvPr id="82" name="Oval 81"/>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Delay 82"/>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4140045" y="3258336"/>
                <a:ext cx="1076099" cy="1455070"/>
                <a:chOff x="6696052" y="1382055"/>
                <a:chExt cx="1076099" cy="1455070"/>
              </a:xfrm>
            </p:grpSpPr>
            <p:sp>
              <p:nvSpPr>
                <p:cNvPr id="80" name="Oval 79"/>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Delay 80"/>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5332994" y="3258336"/>
                <a:ext cx="1076099" cy="1455070"/>
                <a:chOff x="6696052" y="1382055"/>
                <a:chExt cx="1076099" cy="1455070"/>
              </a:xfrm>
            </p:grpSpPr>
            <p:sp>
              <p:nvSpPr>
                <p:cNvPr id="78" name="Oval 77"/>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Delay 78"/>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6525943" y="3258336"/>
                <a:ext cx="1076099" cy="1455070"/>
                <a:chOff x="6696052" y="1382055"/>
                <a:chExt cx="1076099" cy="1455070"/>
              </a:xfrm>
            </p:grpSpPr>
            <p:sp>
              <p:nvSpPr>
                <p:cNvPr id="76" name="Oval 75"/>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6041927" y="4019155"/>
                <a:ext cx="1076099" cy="1455070"/>
                <a:chOff x="6696052" y="1382055"/>
                <a:chExt cx="1076099" cy="1455070"/>
              </a:xfrm>
            </p:grpSpPr>
            <p:sp>
              <p:nvSpPr>
                <p:cNvPr id="74" name="Oval 73"/>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Delay 74"/>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858456" y="4019155"/>
                <a:ext cx="1076099" cy="1455070"/>
                <a:chOff x="6696052" y="1382055"/>
                <a:chExt cx="1076099" cy="1455070"/>
              </a:xfrm>
            </p:grpSpPr>
            <p:sp>
              <p:nvSpPr>
                <p:cNvPr id="72" name="Oval 71"/>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3661660" y="3985871"/>
                <a:ext cx="1076099" cy="1455070"/>
                <a:chOff x="6696052" y="1382055"/>
                <a:chExt cx="1076099" cy="1455070"/>
              </a:xfrm>
            </p:grpSpPr>
            <p:sp>
              <p:nvSpPr>
                <p:cNvPr id="70" name="Oval 69"/>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Delay 70"/>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2404654" y="3985871"/>
                <a:ext cx="1076099" cy="1455070"/>
                <a:chOff x="6696052" y="1382055"/>
                <a:chExt cx="1076099" cy="1455070"/>
              </a:xfrm>
            </p:grpSpPr>
            <p:sp>
              <p:nvSpPr>
                <p:cNvPr id="68" name="Oval 67"/>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Delay 68"/>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7287379" y="3985871"/>
                <a:ext cx="1076099" cy="1455070"/>
                <a:chOff x="6696052" y="1382055"/>
                <a:chExt cx="1076099" cy="1455070"/>
              </a:xfrm>
            </p:grpSpPr>
            <p:sp>
              <p:nvSpPr>
                <p:cNvPr id="66" name="Oval 65"/>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elay 66"/>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1168101" y="3985871"/>
                <a:ext cx="1076099" cy="1455070"/>
                <a:chOff x="6696052" y="1382055"/>
                <a:chExt cx="1076099" cy="1455070"/>
              </a:xfrm>
            </p:grpSpPr>
            <p:sp>
              <p:nvSpPr>
                <p:cNvPr id="64" name="Oval 63"/>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87"/>
            <p:cNvGrpSpPr/>
            <p:nvPr/>
          </p:nvGrpSpPr>
          <p:grpSpPr>
            <a:xfrm>
              <a:off x="865712" y="5398070"/>
              <a:ext cx="3524778" cy="997672"/>
              <a:chOff x="534738" y="3258336"/>
              <a:chExt cx="7828740" cy="2215889"/>
            </a:xfrm>
          </p:grpSpPr>
          <p:grpSp>
            <p:nvGrpSpPr>
              <p:cNvPr id="89" name="Group 88"/>
              <p:cNvGrpSpPr/>
              <p:nvPr/>
            </p:nvGrpSpPr>
            <p:grpSpPr>
              <a:xfrm>
                <a:off x="534738" y="3258336"/>
                <a:ext cx="1076099" cy="1455070"/>
                <a:chOff x="6696052" y="1382055"/>
                <a:chExt cx="1076099" cy="1455070"/>
              </a:xfrm>
            </p:grpSpPr>
            <p:sp>
              <p:nvSpPr>
                <p:cNvPr id="123" name="Oval 12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Delay 123"/>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1754147" y="3258336"/>
                <a:ext cx="1076099" cy="1455070"/>
                <a:chOff x="6696052" y="1382055"/>
                <a:chExt cx="1076099" cy="1455070"/>
              </a:xfrm>
            </p:grpSpPr>
            <p:sp>
              <p:nvSpPr>
                <p:cNvPr id="121" name="Oval 12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Delay 12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2947096" y="3258336"/>
                <a:ext cx="1076099" cy="1455070"/>
                <a:chOff x="6696052" y="1382055"/>
                <a:chExt cx="1076099" cy="1455070"/>
              </a:xfrm>
            </p:grpSpPr>
            <p:sp>
              <p:nvSpPr>
                <p:cNvPr id="119" name="Oval 118"/>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lay 119"/>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4140045" y="3258336"/>
                <a:ext cx="1076099" cy="1455070"/>
                <a:chOff x="6696052" y="1382055"/>
                <a:chExt cx="1076099" cy="1455070"/>
              </a:xfrm>
            </p:grpSpPr>
            <p:sp>
              <p:nvSpPr>
                <p:cNvPr id="117" name="Oval 11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lay 11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5332994" y="3258336"/>
                <a:ext cx="1076099" cy="1455070"/>
                <a:chOff x="6696052" y="1382055"/>
                <a:chExt cx="1076099" cy="1455070"/>
              </a:xfrm>
            </p:grpSpPr>
            <p:sp>
              <p:nvSpPr>
                <p:cNvPr id="115" name="Oval 114"/>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Delay 115"/>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6525943" y="3258336"/>
                <a:ext cx="1076099" cy="1455070"/>
                <a:chOff x="6696052" y="1382055"/>
                <a:chExt cx="1076099" cy="1455070"/>
              </a:xfrm>
            </p:grpSpPr>
            <p:sp>
              <p:nvSpPr>
                <p:cNvPr id="113" name="Oval 11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Delay 113"/>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6041927" y="4019155"/>
                <a:ext cx="1076099" cy="1455070"/>
                <a:chOff x="6696052" y="1382055"/>
                <a:chExt cx="1076099" cy="1455070"/>
              </a:xfrm>
            </p:grpSpPr>
            <p:sp>
              <p:nvSpPr>
                <p:cNvPr id="111" name="Oval 11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Delay 11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4858456" y="4019155"/>
                <a:ext cx="1076099" cy="1455070"/>
                <a:chOff x="6696052" y="1382055"/>
                <a:chExt cx="1076099" cy="1455070"/>
              </a:xfrm>
            </p:grpSpPr>
            <p:sp>
              <p:nvSpPr>
                <p:cNvPr id="109" name="Oval 108"/>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Delay 109"/>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3661660" y="3985871"/>
                <a:ext cx="1076099" cy="1455070"/>
                <a:chOff x="6696052" y="1382055"/>
                <a:chExt cx="1076099" cy="1455070"/>
              </a:xfrm>
            </p:grpSpPr>
            <p:sp>
              <p:nvSpPr>
                <p:cNvPr id="107" name="Oval 10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10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2404654" y="3985871"/>
                <a:ext cx="1076099" cy="1455070"/>
                <a:chOff x="6696052" y="1382055"/>
                <a:chExt cx="1076099" cy="1455070"/>
              </a:xfrm>
            </p:grpSpPr>
            <p:sp>
              <p:nvSpPr>
                <p:cNvPr id="105" name="Oval 104"/>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Delay 105"/>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7287379" y="3985871"/>
                <a:ext cx="1076099" cy="1455070"/>
                <a:chOff x="6696052" y="1382055"/>
                <a:chExt cx="1076099" cy="1455070"/>
              </a:xfrm>
            </p:grpSpPr>
            <p:sp>
              <p:nvSpPr>
                <p:cNvPr id="103" name="Oval 10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103"/>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1168101" y="3985871"/>
                <a:ext cx="1076099" cy="1455070"/>
                <a:chOff x="6696052" y="1382055"/>
                <a:chExt cx="1076099" cy="1455070"/>
              </a:xfrm>
            </p:grpSpPr>
            <p:sp>
              <p:nvSpPr>
                <p:cNvPr id="101" name="Oval 10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Delay 10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6" name="Frame 125">
            <a:extLst>
              <a:ext uri="{FF2B5EF4-FFF2-40B4-BE49-F238E27FC236}">
                <a16:creationId xmlns:a16="http://schemas.microsoft.com/office/drawing/2014/main" id="{BD6F5F73-84A9-4DE1-A9E6-8D7405BF07AB}"/>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119F192C-7B55-4785-8B72-506F56172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91" y="1245745"/>
            <a:ext cx="2844800" cy="2133600"/>
          </a:xfrm>
          <a:prstGeom prst="rect">
            <a:avLst/>
          </a:prstGeom>
        </p:spPr>
      </p:pic>
    </p:spTree>
    <p:extLst>
      <p:ext uri="{BB962C8B-B14F-4D97-AF65-F5344CB8AC3E}">
        <p14:creationId xmlns:p14="http://schemas.microsoft.com/office/powerpoint/2010/main" val="40996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D559907-913F-4C65-9733-1F6ED9BD4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107:25</a:t>
            </a:r>
            <a:endParaRPr lang="en-US" sz="1200" dirty="0">
              <a:solidFill>
                <a:schemeClr val="bg1"/>
              </a:solidFill>
            </a:endParaRP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Callings of the Seventies</a:t>
            </a:r>
          </a:p>
        </p:txBody>
      </p:sp>
      <p:sp>
        <p:nvSpPr>
          <p:cNvPr id="14" name="TextBox 13"/>
          <p:cNvSpPr txBox="1"/>
          <p:nvPr/>
        </p:nvSpPr>
        <p:spPr>
          <a:xfrm>
            <a:off x="3857914" y="5862707"/>
            <a:ext cx="7346706" cy="584775"/>
          </a:xfrm>
          <a:prstGeom prst="rect">
            <a:avLst/>
          </a:prstGeom>
          <a:noFill/>
        </p:spPr>
        <p:txBody>
          <a:bodyPr wrap="square" rtlCol="0">
            <a:spAutoFit/>
          </a:bodyPr>
          <a:lstStyle/>
          <a:p>
            <a:r>
              <a:rPr lang="en-US" sz="3200" dirty="0">
                <a:solidFill>
                  <a:srgbClr val="FFFF00"/>
                </a:solidFill>
              </a:rPr>
              <a:t>Do you know who your area Seventy is?</a:t>
            </a:r>
          </a:p>
        </p:txBody>
      </p:sp>
      <p:sp>
        <p:nvSpPr>
          <p:cNvPr id="2" name="Rectangle 1"/>
          <p:cNvSpPr/>
          <p:nvPr/>
        </p:nvSpPr>
        <p:spPr>
          <a:xfrm>
            <a:off x="8672148" y="1582340"/>
            <a:ext cx="2971801" cy="3693319"/>
          </a:xfrm>
          <a:prstGeom prst="rect">
            <a:avLst/>
          </a:prstGeom>
        </p:spPr>
        <p:txBody>
          <a:bodyPr wrap="square">
            <a:spAutoFit/>
          </a:bodyPr>
          <a:lstStyle/>
          <a:p>
            <a:r>
              <a:rPr lang="en-US" dirty="0">
                <a:solidFill>
                  <a:schemeClr val="bg1"/>
                </a:solidFill>
                <a:latin typeface="Abadi" panose="020B0604020104020204" pitchFamily="34" charset="0"/>
              </a:rPr>
              <a:t>“Seventies act by assignment and by the delegation of authority from the First Presidency and Quorum of the Twelve Apostles. …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Presidency of the Seventy are set apart and are given the keys to preside over the Quorums of Seventy” </a:t>
            </a:r>
          </a:p>
          <a:p>
            <a:r>
              <a:rPr lang="en-US" sz="1200" i="1" dirty="0">
                <a:solidFill>
                  <a:schemeClr val="bg1"/>
                </a:solidFill>
                <a:latin typeface="Abadi" panose="020B0604020104020204" pitchFamily="34" charset="0"/>
              </a:rPr>
              <a:t>Handbook 2</a:t>
            </a:r>
            <a:endParaRPr lang="en-US" sz="1200" dirty="0">
              <a:solidFill>
                <a:schemeClr val="bg1"/>
              </a:solidFill>
            </a:endParaRPr>
          </a:p>
        </p:txBody>
      </p:sp>
      <p:sp>
        <p:nvSpPr>
          <p:cNvPr id="16" name="Frame 15">
            <a:extLst>
              <a:ext uri="{FF2B5EF4-FFF2-40B4-BE49-F238E27FC236}">
                <a16:creationId xmlns:a16="http://schemas.microsoft.com/office/drawing/2014/main" id="{D780BDF5-70C7-479D-91FF-8CE37441F811}"/>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63C26607-E449-4143-AC07-84F564078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495" y="1996439"/>
            <a:ext cx="4029456" cy="2865120"/>
          </a:xfrm>
          <a:prstGeom prst="rect">
            <a:avLst/>
          </a:prstGeom>
        </p:spPr>
      </p:pic>
      <p:pic>
        <p:nvPicPr>
          <p:cNvPr id="9" name="Picture 8">
            <a:extLst>
              <a:ext uri="{FF2B5EF4-FFF2-40B4-BE49-F238E27FC236}">
                <a16:creationId xmlns:a16="http://schemas.microsoft.com/office/drawing/2014/main" id="{B705B5E9-1648-4630-B55E-F746D5915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45" y="1528191"/>
            <a:ext cx="3505504" cy="3920068"/>
          </a:xfrm>
          <a:prstGeom prst="rect">
            <a:avLst/>
          </a:prstGeom>
        </p:spPr>
      </p:pic>
    </p:spTree>
    <p:extLst>
      <p:ext uri="{BB962C8B-B14F-4D97-AF65-F5344CB8AC3E}">
        <p14:creationId xmlns:p14="http://schemas.microsoft.com/office/powerpoint/2010/main" val="385133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0A13D1-5D1C-4D05-9DAC-F1C1B24E9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107:27-32</a:t>
            </a:r>
            <a:endParaRPr lang="en-US" sz="1200" dirty="0">
              <a:solidFill>
                <a:schemeClr val="bg1"/>
              </a:solidFill>
            </a:endParaRP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Making Decisions</a:t>
            </a:r>
          </a:p>
        </p:txBody>
      </p:sp>
      <p:sp>
        <p:nvSpPr>
          <p:cNvPr id="2" name="Rectangle 1"/>
          <p:cNvSpPr/>
          <p:nvPr/>
        </p:nvSpPr>
        <p:spPr>
          <a:xfrm>
            <a:off x="1195544" y="1400798"/>
            <a:ext cx="3503775" cy="1200329"/>
          </a:xfrm>
          <a:prstGeom prst="rect">
            <a:avLst/>
          </a:prstGeom>
        </p:spPr>
        <p:txBody>
          <a:bodyPr wrap="square">
            <a:spAutoFit/>
          </a:bodyPr>
          <a:lstStyle/>
          <a:p>
            <a:pPr fontAlgn="base"/>
            <a:r>
              <a:rPr lang="en-US" sz="2400" dirty="0">
                <a:solidFill>
                  <a:srgbClr val="FFFF00"/>
                </a:solidFill>
              </a:rPr>
              <a:t> How do groups of people generally make decisions?</a:t>
            </a:r>
          </a:p>
          <a:p>
            <a:pPr fontAlgn="base"/>
            <a:endParaRPr lang="en-US" sz="2400" dirty="0">
              <a:solidFill>
                <a:srgbClr val="FFFF00"/>
              </a:solidFill>
            </a:endParaRPr>
          </a:p>
        </p:txBody>
      </p:sp>
      <p:sp>
        <p:nvSpPr>
          <p:cNvPr id="15" name="Rectangle 14"/>
          <p:cNvSpPr/>
          <p:nvPr/>
        </p:nvSpPr>
        <p:spPr>
          <a:xfrm>
            <a:off x="7911795" y="1321808"/>
            <a:ext cx="3503775" cy="2308324"/>
          </a:xfrm>
          <a:prstGeom prst="rect">
            <a:avLst/>
          </a:prstGeom>
        </p:spPr>
        <p:txBody>
          <a:bodyPr wrap="square">
            <a:spAutoFit/>
          </a:bodyPr>
          <a:lstStyle/>
          <a:p>
            <a:pPr fontAlgn="base"/>
            <a:r>
              <a:rPr lang="en-US" sz="2400" dirty="0">
                <a:solidFill>
                  <a:srgbClr val="FFFF00"/>
                </a:solidFill>
              </a:rPr>
              <a:t>How do you think these approaches compare to how the First Presidency, the Quorum of the Twelve Apostles, and the Seventy make decisions?</a:t>
            </a:r>
          </a:p>
        </p:txBody>
      </p:sp>
      <p:sp>
        <p:nvSpPr>
          <p:cNvPr id="12" name="Frame 11">
            <a:extLst>
              <a:ext uri="{FF2B5EF4-FFF2-40B4-BE49-F238E27FC236}">
                <a16:creationId xmlns:a16="http://schemas.microsoft.com/office/drawing/2014/main" id="{40F5F8ED-FBAF-4B11-BB1E-6150582DA98E}"/>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8758603B-2261-4BFC-9F21-53C041380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984" y="1231431"/>
            <a:ext cx="2576029" cy="2576029"/>
          </a:xfrm>
          <a:prstGeom prst="rect">
            <a:avLst/>
          </a:prstGeom>
        </p:spPr>
      </p:pic>
      <p:pic>
        <p:nvPicPr>
          <p:cNvPr id="9" name="Picture 8">
            <a:extLst>
              <a:ext uri="{FF2B5EF4-FFF2-40B4-BE49-F238E27FC236}">
                <a16:creationId xmlns:a16="http://schemas.microsoft.com/office/drawing/2014/main" id="{47E38656-F060-4223-B89B-703E77A47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544" y="2892463"/>
            <a:ext cx="2859024" cy="2859024"/>
          </a:xfrm>
          <a:prstGeom prst="rect">
            <a:avLst/>
          </a:prstGeom>
        </p:spPr>
      </p:pic>
      <p:pic>
        <p:nvPicPr>
          <p:cNvPr id="13" name="Picture 12">
            <a:extLst>
              <a:ext uri="{FF2B5EF4-FFF2-40B4-BE49-F238E27FC236}">
                <a16:creationId xmlns:a16="http://schemas.microsoft.com/office/drawing/2014/main" id="{BF579616-0B47-4214-A0B2-C19605C7F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2680" y="3838197"/>
            <a:ext cx="3606800" cy="2717800"/>
          </a:xfrm>
          <a:prstGeom prst="rect">
            <a:avLst/>
          </a:prstGeom>
        </p:spPr>
      </p:pic>
    </p:spTree>
    <p:extLst>
      <p:ext uri="{BB962C8B-B14F-4D97-AF65-F5344CB8AC3E}">
        <p14:creationId xmlns:p14="http://schemas.microsoft.com/office/powerpoint/2010/main" val="15757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85C09E-3FCD-4BD0-A4A0-7BE23A308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107:27-32</a:t>
            </a:r>
            <a:endParaRPr lang="en-US" sz="1200" dirty="0">
              <a:solidFill>
                <a:schemeClr val="bg1"/>
              </a:solidFill>
            </a:endParaRPr>
          </a:p>
        </p:txBody>
      </p:sp>
      <p:sp>
        <p:nvSpPr>
          <p:cNvPr id="2" name="Rectangle 1"/>
          <p:cNvSpPr/>
          <p:nvPr/>
        </p:nvSpPr>
        <p:spPr>
          <a:xfrm>
            <a:off x="391394" y="480699"/>
            <a:ext cx="7077599" cy="6001643"/>
          </a:xfrm>
          <a:prstGeom prst="rect">
            <a:avLst/>
          </a:prstGeom>
        </p:spPr>
        <p:txBody>
          <a:bodyPr wrap="square">
            <a:spAutoFit/>
          </a:bodyPr>
          <a:lstStyle/>
          <a:p>
            <a:pPr fontAlgn="base"/>
            <a:r>
              <a:rPr lang="en-US" sz="2400" dirty="0">
                <a:solidFill>
                  <a:schemeClr val="bg1"/>
                </a:solidFill>
              </a:rPr>
              <a:t>“Here are my counselors. We are one. We are united. … And here we have twelve men sitting in front with us—Twelve Apostles. There are many of these that you know. … </a:t>
            </a:r>
          </a:p>
          <a:p>
            <a:pPr fontAlgn="base"/>
            <a:endParaRPr lang="en-US" sz="2400" dirty="0">
              <a:solidFill>
                <a:schemeClr val="bg1"/>
              </a:solidFill>
            </a:endParaRPr>
          </a:p>
          <a:p>
            <a:pPr fontAlgn="base"/>
            <a:r>
              <a:rPr lang="en-US" sz="2400" dirty="0">
                <a:solidFill>
                  <a:schemeClr val="bg1"/>
                </a:solidFill>
              </a:rPr>
              <a:t>We are united together. We do not quarrel with each other. We do not slander one another, but we go where counsel requires and we are heart and soul together.</a:t>
            </a:r>
          </a:p>
          <a:p>
            <a:pPr fontAlgn="base"/>
            <a:endParaRPr lang="en-US" sz="2400" dirty="0">
              <a:solidFill>
                <a:schemeClr val="bg1"/>
              </a:solidFill>
            </a:endParaRPr>
          </a:p>
          <a:p>
            <a:pPr fontAlgn="base"/>
            <a:r>
              <a:rPr lang="en-US" sz="2400" dirty="0">
                <a:solidFill>
                  <a:schemeClr val="bg1"/>
                </a:solidFill>
              </a:rPr>
              <a:t>What for? Not to make ourselves rich, not to make ourselves wealthy, but to see what we can accomplish in the interests of the people, and we are laboring continually to see what we can do. We come together every week and we talk about what we can do for the people.” </a:t>
            </a:r>
          </a:p>
          <a:p>
            <a:pPr fontAlgn="base"/>
            <a:r>
              <a:rPr lang="en-US" sz="1200" dirty="0">
                <a:solidFill>
                  <a:schemeClr val="bg1"/>
                </a:solidFill>
              </a:rPr>
              <a:t>President Lorenzo Snow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0232" y="1712890"/>
            <a:ext cx="2902357" cy="38796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Frame 7">
            <a:extLst>
              <a:ext uri="{FF2B5EF4-FFF2-40B4-BE49-F238E27FC236}">
                <a16:creationId xmlns:a16="http://schemas.microsoft.com/office/drawing/2014/main" id="{1E058C10-756B-4997-BCD8-792128E47A99}"/>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842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F2A85C-68AC-4A72-96D1-A0E232A6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107:32</a:t>
            </a:r>
            <a:endParaRPr lang="en-US" sz="1200" dirty="0">
              <a:solidFill>
                <a:schemeClr val="bg1"/>
              </a:solidFill>
            </a:endParaRPr>
          </a:p>
        </p:txBody>
      </p:sp>
      <p:sp>
        <p:nvSpPr>
          <p:cNvPr id="2" name="Rectangle 1"/>
          <p:cNvSpPr/>
          <p:nvPr/>
        </p:nvSpPr>
        <p:spPr>
          <a:xfrm>
            <a:off x="496216" y="1380557"/>
            <a:ext cx="5251441" cy="3416320"/>
          </a:xfrm>
          <a:prstGeom prst="rect">
            <a:avLst/>
          </a:prstGeom>
        </p:spPr>
        <p:txBody>
          <a:bodyPr wrap="square">
            <a:spAutoFit/>
          </a:bodyPr>
          <a:lstStyle/>
          <a:p>
            <a:pPr fontAlgn="base"/>
            <a:r>
              <a:rPr lang="en-US" sz="2400" dirty="0">
                <a:solidFill>
                  <a:schemeClr val="bg1"/>
                </a:solidFill>
              </a:rPr>
              <a:t>If a decision of one of the leading quorums of the Church is thought to have been made in unrighteousness, the matter may be brought before “a general assembly of the several quorums”, which is the combined assembly of the First Presidency, the Quorum of the Twelve Apostles, and the First Quorum of the Seventy. </a:t>
            </a:r>
            <a:endParaRPr lang="en-US" sz="1200" dirty="0">
              <a:solidFill>
                <a:schemeClr val="bg1"/>
              </a:solidFill>
            </a:endParaRPr>
          </a:p>
        </p:txBody>
      </p:sp>
      <p:sp>
        <p:nvSpPr>
          <p:cNvPr id="13" name="TextBox 12"/>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Spiritual Authorities</a:t>
            </a:r>
          </a:p>
        </p:txBody>
      </p:sp>
      <p:sp>
        <p:nvSpPr>
          <p:cNvPr id="8" name="Rectangle 7"/>
          <p:cNvSpPr/>
          <p:nvPr/>
        </p:nvSpPr>
        <p:spPr>
          <a:xfrm>
            <a:off x="5747657" y="4508490"/>
            <a:ext cx="6096000" cy="1815882"/>
          </a:xfrm>
          <a:prstGeom prst="rect">
            <a:avLst/>
          </a:prstGeom>
        </p:spPr>
        <p:txBody>
          <a:bodyPr>
            <a:spAutoFit/>
          </a:bodyPr>
          <a:lstStyle/>
          <a:p>
            <a:pPr fontAlgn="base"/>
            <a:r>
              <a:rPr lang="en-US" sz="2800" dirty="0">
                <a:solidFill>
                  <a:schemeClr val="bg1"/>
                </a:solidFill>
              </a:rPr>
              <a:t>These bodies are the “spiritual authorities of the church”, and the only appeal from a decision of one of these quorums is to this combined assembly.</a:t>
            </a:r>
          </a:p>
        </p:txBody>
      </p:sp>
      <p:sp>
        <p:nvSpPr>
          <p:cNvPr id="10" name="Frame 9">
            <a:extLst>
              <a:ext uri="{FF2B5EF4-FFF2-40B4-BE49-F238E27FC236}">
                <a16:creationId xmlns:a16="http://schemas.microsoft.com/office/drawing/2014/main" id="{053AD238-73CD-4D97-8C31-F8367DF1BDE6}"/>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B5E1F4B-FCF3-4A62-A43E-05B530F49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0460" y="1378556"/>
            <a:ext cx="2176272" cy="2865120"/>
          </a:xfrm>
          <a:prstGeom prst="rect">
            <a:avLst/>
          </a:prstGeom>
        </p:spPr>
      </p:pic>
    </p:spTree>
    <p:extLst>
      <p:ext uri="{BB962C8B-B14F-4D97-AF65-F5344CB8AC3E}">
        <p14:creationId xmlns:p14="http://schemas.microsoft.com/office/powerpoint/2010/main" val="27768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B446467-88CE-4FED-8B9D-6AD9A10A0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107:36-37</a:t>
            </a:r>
            <a:endParaRPr lang="en-US" sz="1200" dirty="0">
              <a:solidFill>
                <a:schemeClr val="bg1"/>
              </a:solidFill>
            </a:endParaRPr>
          </a:p>
        </p:txBody>
      </p:sp>
      <p:sp>
        <p:nvSpPr>
          <p:cNvPr id="11" name="TextBox 10"/>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Standing High Councils</a:t>
            </a:r>
          </a:p>
        </p:txBody>
      </p:sp>
      <p:sp>
        <p:nvSpPr>
          <p:cNvPr id="12" name="Rectangle 11"/>
          <p:cNvSpPr/>
          <p:nvPr/>
        </p:nvSpPr>
        <p:spPr>
          <a:xfrm>
            <a:off x="375456" y="1230944"/>
            <a:ext cx="5251441" cy="2862322"/>
          </a:xfrm>
          <a:prstGeom prst="rect">
            <a:avLst/>
          </a:prstGeom>
        </p:spPr>
        <p:txBody>
          <a:bodyPr wrap="square">
            <a:spAutoFit/>
          </a:bodyPr>
          <a:lstStyle/>
          <a:p>
            <a:pPr fontAlgn="base"/>
            <a:r>
              <a:rPr lang="en-US" dirty="0">
                <a:solidFill>
                  <a:schemeClr val="bg1"/>
                </a:solidFill>
              </a:rPr>
              <a:t>“In 1835 when D&amp;C 107 was reveled there were two high councils, on in Ohio and the other in Missouri.</a:t>
            </a:r>
          </a:p>
          <a:p>
            <a:pPr fontAlgn="base"/>
            <a:endParaRPr lang="en-US" dirty="0">
              <a:solidFill>
                <a:schemeClr val="bg1"/>
              </a:solidFill>
            </a:endParaRPr>
          </a:p>
          <a:p>
            <a:pPr fontAlgn="base"/>
            <a:r>
              <a:rPr lang="en-US" dirty="0">
                <a:solidFill>
                  <a:schemeClr val="bg1"/>
                </a:solidFill>
              </a:rPr>
              <a:t>The one in Ohio was the first organized, and the minutes of that organization are recorded in section 102.</a:t>
            </a:r>
          </a:p>
          <a:p>
            <a:pPr fontAlgn="base"/>
            <a:endParaRPr lang="en-US" dirty="0">
              <a:solidFill>
                <a:schemeClr val="bg1"/>
              </a:solidFill>
            </a:endParaRPr>
          </a:p>
          <a:p>
            <a:pPr fontAlgn="base"/>
            <a:r>
              <a:rPr lang="en-US" dirty="0">
                <a:solidFill>
                  <a:schemeClr val="bg1"/>
                </a:solidFill>
              </a:rPr>
              <a:t>The minutes constitute in some respects guidelines for high councils today, especially in the functioning of courts.</a:t>
            </a:r>
          </a:p>
        </p:txBody>
      </p:sp>
      <p:sp>
        <p:nvSpPr>
          <p:cNvPr id="18" name="Rectangle 17"/>
          <p:cNvSpPr/>
          <p:nvPr/>
        </p:nvSpPr>
        <p:spPr>
          <a:xfrm>
            <a:off x="6246845" y="4289491"/>
            <a:ext cx="5251441" cy="2308324"/>
          </a:xfrm>
          <a:prstGeom prst="rect">
            <a:avLst/>
          </a:prstGeom>
        </p:spPr>
        <p:txBody>
          <a:bodyPr wrap="square">
            <a:spAutoFit/>
          </a:bodyPr>
          <a:lstStyle/>
          <a:p>
            <a:pPr fontAlgn="base"/>
            <a:r>
              <a:rPr lang="en-US" sz="2400" dirty="0">
                <a:solidFill>
                  <a:schemeClr val="bg1"/>
                </a:solidFill>
              </a:rPr>
              <a:t>Since it was the only high council in the Church when it was organized in February 1834, the Kirtland high council was presided over by the First Presidency and had general jurisdiction throughout the church.</a:t>
            </a:r>
          </a:p>
        </p:txBody>
      </p:sp>
      <p:sp>
        <p:nvSpPr>
          <p:cNvPr id="15" name="Frame 14">
            <a:extLst>
              <a:ext uri="{FF2B5EF4-FFF2-40B4-BE49-F238E27FC236}">
                <a16:creationId xmlns:a16="http://schemas.microsoft.com/office/drawing/2014/main" id="{93CB8D37-B294-4BF9-9438-1190BA9C66BC}"/>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9ACA11C-827C-45BB-8A6B-8073E00BC6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737" y="1230944"/>
            <a:ext cx="6864691" cy="5303980"/>
          </a:xfrm>
          <a:prstGeom prst="rect">
            <a:avLst/>
          </a:prstGeom>
        </p:spPr>
      </p:pic>
    </p:spTree>
    <p:extLst>
      <p:ext uri="{BB962C8B-B14F-4D97-AF65-F5344CB8AC3E}">
        <p14:creationId xmlns:p14="http://schemas.microsoft.com/office/powerpoint/2010/main" val="406030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FB3AE8-03DF-4F3A-BBE6-CFBBD9630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107:33-38</a:t>
            </a:r>
            <a:endParaRPr lang="en-US" sz="1200" dirty="0">
              <a:solidFill>
                <a:schemeClr val="bg1"/>
              </a:solidFill>
            </a:endParaRPr>
          </a:p>
        </p:txBody>
      </p:sp>
      <p:sp>
        <p:nvSpPr>
          <p:cNvPr id="11" name="Frame 10">
            <a:extLst>
              <a:ext uri="{FF2B5EF4-FFF2-40B4-BE49-F238E27FC236}">
                <a16:creationId xmlns:a16="http://schemas.microsoft.com/office/drawing/2014/main" id="{0ACDBF6B-057A-48FB-8106-F97BF8EA8432}"/>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B4A67298-8018-4853-922C-7F39B4E8F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481" y="307577"/>
            <a:ext cx="6255038" cy="6242845"/>
          </a:xfrm>
          <a:prstGeom prst="rect">
            <a:avLst/>
          </a:prstGeom>
        </p:spPr>
      </p:pic>
    </p:spTree>
    <p:extLst>
      <p:ext uri="{BB962C8B-B14F-4D97-AF65-F5344CB8AC3E}">
        <p14:creationId xmlns:p14="http://schemas.microsoft.com/office/powerpoint/2010/main" val="1090042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90D0CEA-AC14-443D-9D0F-ED021F9F4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28" name="Frame 27">
            <a:extLst>
              <a:ext uri="{FF2B5EF4-FFF2-40B4-BE49-F238E27FC236}">
                <a16:creationId xmlns:a16="http://schemas.microsoft.com/office/drawing/2014/main" id="{BBC7AC39-F52D-4A6E-86EF-13C27DD9F11B}"/>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78837" y="187541"/>
            <a:ext cx="11896253"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dirty="0">
                <a:solidFill>
                  <a:schemeClr val="bg1"/>
                </a:solidFill>
              </a:rPr>
              <a:t>Succession in the Presidency (1:07)</a:t>
            </a:r>
          </a:p>
          <a:p>
            <a:r>
              <a:rPr lang="en-US" b="1" dirty="0">
                <a:solidFill>
                  <a:schemeClr val="bg1"/>
                </a:solidFill>
              </a:rPr>
              <a:t>Special Witness: Elder Ballard</a:t>
            </a:r>
            <a:r>
              <a:rPr lang="en-US" dirty="0">
                <a:solidFill>
                  <a:schemeClr val="bg1"/>
                </a:solidFill>
              </a:rPr>
              <a:t>(3:48)</a:t>
            </a:r>
          </a:p>
          <a:p>
            <a:r>
              <a:rPr lang="en-US" b="1" dirty="0">
                <a:solidFill>
                  <a:schemeClr val="bg1"/>
                </a:solidFill>
              </a:rPr>
              <a:t>Sustaining the Prophets</a:t>
            </a:r>
            <a:r>
              <a:rPr lang="en-US" dirty="0">
                <a:solidFill>
                  <a:schemeClr val="bg1"/>
                </a:solidFill>
              </a:rPr>
              <a:t> (2:10)</a:t>
            </a:r>
          </a:p>
          <a:p>
            <a:endParaRPr lang="en-US" dirty="0">
              <a:solidFill>
                <a:schemeClr val="bg1"/>
              </a:solidFill>
            </a:endParaRPr>
          </a:p>
          <a:p>
            <a:r>
              <a:rPr lang="en-US" dirty="0">
                <a:solidFill>
                  <a:schemeClr val="bg1"/>
                </a:solidFill>
              </a:rPr>
              <a:t>L.G. </a:t>
            </a:r>
            <a:r>
              <a:rPr lang="en-US" dirty="0" err="1">
                <a:solidFill>
                  <a:schemeClr val="bg1"/>
                </a:solidFill>
              </a:rPr>
              <a:t>Otten</a:t>
            </a:r>
            <a:r>
              <a:rPr lang="en-US" dirty="0">
                <a:solidFill>
                  <a:schemeClr val="bg1"/>
                </a:solidFill>
              </a:rPr>
              <a:t> and C.M. Caldwell </a:t>
            </a:r>
            <a:r>
              <a:rPr lang="en-US" i="1" dirty="0">
                <a:solidFill>
                  <a:schemeClr val="bg1"/>
                </a:solidFill>
              </a:rPr>
              <a:t>Sacred Truths of the Doctrine and Covenants </a:t>
            </a:r>
            <a:r>
              <a:rPr lang="en-US" dirty="0">
                <a:solidFill>
                  <a:schemeClr val="bg1"/>
                </a:solidFill>
              </a:rPr>
              <a:t>pg. 225</a:t>
            </a:r>
          </a:p>
          <a:p>
            <a:endParaRPr lang="en-US" dirty="0">
              <a:solidFill>
                <a:schemeClr val="bg1"/>
              </a:solidFill>
            </a:endParaRPr>
          </a:p>
          <a:p>
            <a:r>
              <a:rPr lang="en-US" dirty="0">
                <a:solidFill>
                  <a:schemeClr val="bg1"/>
                </a:solidFill>
              </a:rPr>
              <a:t>President Henry B. </a:t>
            </a:r>
            <a:r>
              <a:rPr lang="en-US" dirty="0" err="1">
                <a:solidFill>
                  <a:schemeClr val="bg1"/>
                </a:solidFill>
              </a:rPr>
              <a:t>Eyring</a:t>
            </a:r>
            <a:r>
              <a:rPr lang="en-US" dirty="0">
                <a:solidFill>
                  <a:schemeClr val="bg1"/>
                </a:solidFill>
              </a:rPr>
              <a:t> (“The True and Living Church,”</a:t>
            </a:r>
            <a:r>
              <a:rPr lang="en-US" i="1" dirty="0">
                <a:solidFill>
                  <a:schemeClr val="bg1"/>
                </a:solidFill>
              </a:rPr>
              <a:t> Ensign </a:t>
            </a:r>
            <a:r>
              <a:rPr lang="en-US" dirty="0">
                <a:solidFill>
                  <a:schemeClr val="bg1"/>
                </a:solidFill>
              </a:rPr>
              <a:t>or </a:t>
            </a:r>
            <a:r>
              <a:rPr lang="en-US" i="1" dirty="0">
                <a:solidFill>
                  <a:schemeClr val="bg1"/>
                </a:solidFill>
              </a:rPr>
              <a:t>Liahona,</a:t>
            </a:r>
            <a:r>
              <a:rPr lang="en-US" dirty="0">
                <a:solidFill>
                  <a:schemeClr val="bg1"/>
                </a:solidFill>
              </a:rPr>
              <a:t> May 2008, 21).</a:t>
            </a:r>
          </a:p>
          <a:p>
            <a:endParaRPr lang="en-US" dirty="0">
              <a:solidFill>
                <a:schemeClr val="bg1"/>
              </a:solidFill>
            </a:endParaRPr>
          </a:p>
          <a:p>
            <a:r>
              <a:rPr lang="en-US" dirty="0">
                <a:solidFill>
                  <a:schemeClr val="bg1"/>
                </a:solidFill>
              </a:rPr>
              <a:t>President Harold B. Lee (In Conference Report, Apr. 1970, p. 123.)</a:t>
            </a:r>
          </a:p>
          <a:p>
            <a:endParaRPr lang="en-US" dirty="0">
              <a:solidFill>
                <a:schemeClr val="bg1"/>
              </a:solidFill>
            </a:endParaRPr>
          </a:p>
          <a:p>
            <a:r>
              <a:rPr lang="en-US" dirty="0">
                <a:solidFill>
                  <a:schemeClr val="bg1"/>
                </a:solidFill>
              </a:rPr>
              <a:t>Quorums of the Seventy Organization </a:t>
            </a:r>
            <a:r>
              <a:rPr lang="en-US" i="1" dirty="0">
                <a:solidFill>
                  <a:schemeClr val="bg1"/>
                </a:solidFill>
              </a:rPr>
              <a:t>General Authorities and Officers lds.org</a:t>
            </a:r>
          </a:p>
          <a:p>
            <a:endParaRPr lang="en-US" i="1" dirty="0">
              <a:solidFill>
                <a:schemeClr val="bg1"/>
              </a:solidFill>
            </a:endParaRPr>
          </a:p>
          <a:p>
            <a:r>
              <a:rPr lang="en-US" dirty="0">
                <a:solidFill>
                  <a:schemeClr val="bg1"/>
                </a:solidFill>
                <a:latin typeface="Abadi" panose="020B0604020104020204" pitchFamily="34" charset="0"/>
              </a:rPr>
              <a:t>(</a:t>
            </a:r>
            <a:r>
              <a:rPr lang="en-US" i="1" dirty="0">
                <a:solidFill>
                  <a:schemeClr val="bg1"/>
                </a:solidFill>
                <a:latin typeface="Abadi" panose="020B0604020104020204" pitchFamily="34" charset="0"/>
              </a:rPr>
              <a:t>Handbook 2: Administering the Church</a:t>
            </a:r>
            <a:r>
              <a:rPr lang="en-US" dirty="0">
                <a:solidFill>
                  <a:schemeClr val="bg1"/>
                </a:solidFill>
                <a:latin typeface="Abadi" panose="020B0604020104020204" pitchFamily="34" charset="0"/>
              </a:rPr>
              <a:t> [2010],2.1.1)</a:t>
            </a:r>
          </a:p>
          <a:p>
            <a:endParaRPr lang="en-US" dirty="0">
              <a:solidFill>
                <a:schemeClr val="bg1"/>
              </a:solidFill>
              <a:latin typeface="Abadi" panose="020B0604020104020204" pitchFamily="34" charset="0"/>
            </a:endParaRPr>
          </a:p>
          <a:p>
            <a:r>
              <a:rPr lang="en-US" dirty="0">
                <a:solidFill>
                  <a:schemeClr val="bg1"/>
                </a:solidFill>
              </a:rPr>
              <a:t>President Lorenzo Snow (In Conference Report, Oct. 1900, p. 5.)</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6" name="Group 5"/>
          <p:cNvGrpSpPr/>
          <p:nvPr/>
        </p:nvGrpSpPr>
        <p:grpSpPr>
          <a:xfrm>
            <a:off x="3757596" y="650117"/>
            <a:ext cx="605758" cy="767293"/>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1EF75E0A-C993-4290-AA67-F6843296608F}"/>
              </a:ext>
            </a:extLst>
          </p:cNvPr>
          <p:cNvSpPr>
            <a:spLocks noGrp="1"/>
          </p:cNvSpPr>
          <p:nvPr/>
        </p:nvSpPr>
        <p:spPr>
          <a:xfrm>
            <a:off x="92736" y="639816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13974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199" y="0"/>
            <a:ext cx="6651171" cy="2308324"/>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Special Witnesses:</a:t>
            </a:r>
          </a:p>
          <a:p>
            <a:pPr fontAlgn="base"/>
            <a:r>
              <a:rPr lang="en-US" sz="1200" dirty="0">
                <a:latin typeface="Abadi" panose="020B0604020104020204" pitchFamily="34" charset="0"/>
              </a:rPr>
              <a:t>Elder David A. Bednar of the Quorum of the Twelve Apostles taught what it means to be a special witness of the name of Christ:</a:t>
            </a:r>
          </a:p>
          <a:p>
            <a:pPr fontAlgn="base"/>
            <a:r>
              <a:rPr lang="en-US" sz="1200" dirty="0">
                <a:latin typeface="Abadi" panose="020B0604020104020204" pitchFamily="34" charset="0"/>
              </a:rPr>
              <a:t>“The role of an Apostle today is the same as it was anciently (see Acts 1:22; 4:33). Our commission is to go into all the world and proclaim ‘Jesus Christ, and him crucified’ (see Mark 16:15;1 Corinthians 2:2). An Apostle is a missionary and a special witness of the name of Christ. The ‘name of Christ’ refers to the totality of the Savior’s mission, death, and resurrection—His authority, His doctrine, and His unique qualifications as the Son of God to be our Redeemer and our Savior. As special witnesses of the name of Christ, we bear testimony of the reality, divinity, and resurrection of Jesus Christ, His infinite and eternal Atonement, and His gospel” (“Special Witnesses of the Name of Christ,” </a:t>
            </a:r>
            <a:r>
              <a:rPr lang="en-US" sz="1200" i="1" dirty="0">
                <a:latin typeface="Abadi" panose="020B0604020104020204" pitchFamily="34" charset="0"/>
              </a:rPr>
              <a:t>The Religious Educator: Perspectives on the Restored Gospel,</a:t>
            </a:r>
            <a:r>
              <a:rPr lang="en-US" sz="1200" dirty="0">
                <a:latin typeface="Abadi" panose="020B0604020104020204" pitchFamily="34" charset="0"/>
              </a:rPr>
              <a:t> vol. 12, no. 2 [2011], 1).</a:t>
            </a:r>
            <a:endParaRPr lang="en-US" sz="1200" b="0" i="0" dirty="0">
              <a:effectLst/>
              <a:latin typeface="Abadi" panose="020B0604020104020204" pitchFamily="34" charset="0"/>
            </a:endParaRPr>
          </a:p>
        </p:txBody>
      </p:sp>
      <p:sp>
        <p:nvSpPr>
          <p:cNvPr id="4" name="Rectangle 3"/>
          <p:cNvSpPr/>
          <p:nvPr/>
        </p:nvSpPr>
        <p:spPr>
          <a:xfrm>
            <a:off x="76199" y="2308324"/>
            <a:ext cx="6651171" cy="4524315"/>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Decisions of the First Presidency:</a:t>
            </a:r>
            <a:endParaRPr lang="en-US" sz="1200" dirty="0">
              <a:latin typeface="Abadi" panose="020B0604020104020204" pitchFamily="34" charset="0"/>
            </a:endParaRPr>
          </a:p>
          <a:p>
            <a:pPr fontAlgn="base"/>
            <a:r>
              <a:rPr lang="en-US" sz="1200" dirty="0">
                <a:latin typeface="Abadi" panose="020B0604020104020204" pitchFamily="34" charset="0"/>
              </a:rPr>
              <a:t>“No decision emanates from the deliberations of the First Presidency and the Twelve without total unanimity among all concerned. At the outset in considering matters, there may be differences of opinion. These are to be expected. These men come from different backgrounds. They are men who think for themselves. But before a final decision is reached, there comes a unanimity of mind and voice.</a:t>
            </a:r>
          </a:p>
          <a:p>
            <a:pPr fontAlgn="base"/>
            <a:r>
              <a:rPr lang="en-US" sz="1200" dirty="0">
                <a:latin typeface="Abadi" panose="020B0604020104020204" pitchFamily="34" charset="0"/>
              </a:rPr>
              <a:t>“This is to be expected if the revealed word of the Lord is followed. Again I quote from the revelation:</a:t>
            </a:r>
          </a:p>
          <a:p>
            <a:pPr fontAlgn="base"/>
            <a:r>
              <a:rPr lang="en-US" sz="1200" dirty="0">
                <a:latin typeface="Abadi" panose="020B0604020104020204" pitchFamily="34" charset="0"/>
              </a:rPr>
              <a:t>“‘The decisions of these quorums, or either of them, are to be made in all righteousness, in holiness, and lowliness of heart, meekness and long suffering, and in faith, and virtue, and knowledge, temperance, patience, godliness, brotherly kindness and charity;</a:t>
            </a:r>
          </a:p>
          <a:p>
            <a:pPr fontAlgn="base"/>
            <a:r>
              <a:rPr lang="en-US" sz="1200" dirty="0">
                <a:latin typeface="Abadi" panose="020B0604020104020204" pitchFamily="34" charset="0"/>
              </a:rPr>
              <a:t>“‘Because the promise is, if these things abound in them they shall not be unfruitful in the knowledge of the Lord’ (D&amp;C 107:30–31).</a:t>
            </a:r>
          </a:p>
          <a:p>
            <a:pPr fontAlgn="base"/>
            <a:r>
              <a:rPr lang="en-US" sz="1200" dirty="0">
                <a:latin typeface="Abadi" panose="020B0604020104020204" pitchFamily="34" charset="0"/>
              </a:rPr>
              <a:t>“I add by way of personal testimony that during the twenty years I served as a member of the Council of the Twelve and during the nearly thirteen years that I have served in the First Presidency, there has never been a major action taken where this procedure was not observed. I have seen differences of opinion presented in these deliberations. Out of this very process of men speaking their minds has come a sifting and winnowing of ideas and concepts. But I have never observed serious discord or personal enmity among my Brethren. I have, rather, observed a beautiful and remarkable thing—the coming together, under the directing influence of the Holy Spirit and under the power of revelation, of divergent views until there is total harmony and full agreement. Only then is implementation made. That, I testify, represents the spirit of revelation manifested again and again in directing this the Lord’s work” President Gordon B. Hinckley(“God Is at the Helm,”</a:t>
            </a:r>
            <a:r>
              <a:rPr lang="en-US" sz="1200" i="1" dirty="0">
                <a:latin typeface="Abadi" panose="020B0604020104020204" pitchFamily="34" charset="0"/>
              </a:rPr>
              <a:t> Ensign,</a:t>
            </a:r>
            <a:r>
              <a:rPr lang="en-US" sz="1200" dirty="0">
                <a:latin typeface="Abadi" panose="020B0604020104020204" pitchFamily="34" charset="0"/>
              </a:rPr>
              <a:t> May 1994, 54, 59).</a:t>
            </a:r>
            <a:endParaRPr lang="en-US" sz="1200" b="0" i="0" dirty="0">
              <a:effectLst/>
              <a:latin typeface="Abadi" panose="020B0604020104020204" pitchFamily="34" charset="0"/>
            </a:endParaRPr>
          </a:p>
        </p:txBody>
      </p:sp>
      <p:sp>
        <p:nvSpPr>
          <p:cNvPr id="5" name="Rectangle 4"/>
          <p:cNvSpPr/>
          <p:nvPr/>
        </p:nvSpPr>
        <p:spPr>
          <a:xfrm>
            <a:off x="6727370" y="0"/>
            <a:ext cx="4855029" cy="6740307"/>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Although both the Quorum of the Twelve and the First Quorum of the Seventy are to carry the gospel to the world, their specific duties are different, </a:t>
            </a:r>
            <a:r>
              <a:rPr lang="en-US" sz="1200" dirty="0">
                <a:latin typeface="Abadi" panose="020B0604020104020204" pitchFamily="34" charset="0"/>
              </a:rPr>
              <a:t>as Elder Howard W. Hunter outlined:</a:t>
            </a:r>
          </a:p>
          <a:p>
            <a:pPr fontAlgn="base"/>
            <a:r>
              <a:rPr lang="en-US" sz="1200" dirty="0">
                <a:latin typeface="Abadi" panose="020B0604020104020204" pitchFamily="34" charset="0"/>
              </a:rPr>
              <a:t>“With the rapid growth of the Church and the heavy demands on the Twelve to provide leadership and administration and teach all nations, it becomes clear why the Lord has directed the building up of the First Quorum of the Seventy. The recent decision to do so by the First Presidency and the Quorum of the Twelve reminds us of an interesting historical parallel of an episode recorded by Luke in the Acts of the Apostles. The foreign or Hellenistic Jews in Jerusalem were complaining that their widows were being neglected and not taken care of like the widows of the native Jews. When the apostles heard of this murmuring, a significant thing happened: [Acts 6:2–4].</a:t>
            </a:r>
          </a:p>
          <a:p>
            <a:pPr fontAlgn="base"/>
            <a:r>
              <a:rPr lang="en-US" sz="1200" dirty="0">
                <a:latin typeface="Abadi" panose="020B0604020104020204" pitchFamily="34" charset="0"/>
              </a:rPr>
              <a:t>“In other words, the Twelve told the meeting that it was not reasonable for them to leave their important office of teaching the gospel to provide for the daily welfare of the widows and serve their tables. There were other good men who could look after these duties so the Twelve could continue to devote themselves to the charge of teaching the gospel to all persons. The result of the decision to call others to assist with the details was this: [Acts 6:7]. …</a:t>
            </a:r>
          </a:p>
          <a:p>
            <a:pPr fontAlgn="base"/>
            <a:r>
              <a:rPr lang="en-US" sz="1200" dirty="0">
                <a:latin typeface="Abadi" panose="020B0604020104020204" pitchFamily="34" charset="0"/>
              </a:rPr>
              <a:t>“In December 1978, the First Presidency and Quorum of the Twelve made a similar determination that it was no longer advisable for the Twelve to occupy their time in the details of administration of the many Church departments. They delegated seven men, designated as the presidents of the First Quorum of the Seventy, to give supervision to these details so that the Twelve could devote their full energies to the overall direction of the work, and, as directed by the Doctrine and Covenants, ‘To build up the church, and regulate all the affairs of the same in all nations’ [D&amp;C 107:33].</a:t>
            </a:r>
          </a:p>
          <a:p>
            <a:pPr fontAlgn="base"/>
            <a:r>
              <a:rPr lang="en-US" sz="1200" dirty="0"/>
              <a:t>“I fully believe that in the near future we will see some of the greatest advancements in spreading the gospel to all nations that have ever taken place in this dispensation or any previous dispensation. I am sure that we will be able to look back in retrospect—as a result of the decision recently made—and record as Luke did, ‘And the word of God increased’ [Acts 6:7].” (“All Are Alike unto God,” in </a:t>
            </a:r>
            <a:r>
              <a:rPr lang="en-US" sz="1200" i="1" dirty="0"/>
              <a:t>Speeches of the Year, 1979</a:t>
            </a:r>
            <a:r>
              <a:rPr lang="en-US" sz="1200" dirty="0"/>
              <a:t> [Provo: Brigham Young University Press, 1980], pp. 34–35.)</a:t>
            </a:r>
            <a:endParaRPr lang="en-US" sz="1200" b="0" i="0" dirty="0">
              <a:effectLst/>
              <a:latin typeface="Abadi" panose="020B0604020104020204" pitchFamily="34" charset="0"/>
            </a:endParaRPr>
          </a:p>
        </p:txBody>
      </p:sp>
    </p:spTree>
    <p:extLst>
      <p:ext uri="{BB962C8B-B14F-4D97-AF65-F5344CB8AC3E}">
        <p14:creationId xmlns:p14="http://schemas.microsoft.com/office/powerpoint/2010/main" val="76779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893647"/>
          </a:xfrm>
          <a:prstGeom prst="rect">
            <a:avLst/>
          </a:prstGeom>
          <a:ln>
            <a:solidFill>
              <a:schemeClr val="tx1"/>
            </a:solidFill>
          </a:ln>
        </p:spPr>
        <p:txBody>
          <a:bodyPr>
            <a:spAutoFit/>
          </a:bodyPr>
          <a:lstStyle/>
          <a:p>
            <a:pPr fontAlgn="base"/>
            <a:r>
              <a:rPr lang="en-US" sz="1200" b="1" dirty="0">
                <a:latin typeface="Abadi" panose="020B0604020104020204" pitchFamily="34" charset="0"/>
              </a:rPr>
              <a:t>Kirtland, Ohio and Missouri High Council:</a:t>
            </a:r>
          </a:p>
          <a:p>
            <a:pPr fontAlgn="base"/>
            <a:r>
              <a:rPr lang="en-US" sz="1200" dirty="0">
                <a:latin typeface="Abadi" panose="020B0604020104020204" pitchFamily="34" charset="0"/>
              </a:rPr>
              <a:t>President John Taylor explained: “In Kirtland, Ohio, a great many things were revealed through the Prophet. … The High Council in Kirtland was presided over by Joseph Smith and his Counselors; and hence there were some things associated with this that were quite peculiar in themselves. It is stated that when they were at a loss to find out anything pertaining to any principles that might come before them in their councils, that the presidency were to inquire of the Lord and get revelation on those subjects that were difficult for them to comprehend.” (In </a:t>
            </a:r>
            <a:r>
              <a:rPr lang="en-US" sz="1200" i="1" dirty="0">
                <a:latin typeface="Abadi" panose="020B0604020104020204" pitchFamily="34" charset="0"/>
              </a:rPr>
              <a:t>Journal of Discourses,</a:t>
            </a:r>
            <a:r>
              <a:rPr lang="en-US" sz="1200" dirty="0">
                <a:latin typeface="Abadi" panose="020B0604020104020204" pitchFamily="34" charset="0"/>
              </a:rPr>
              <a:t> 19:241.)</a:t>
            </a:r>
          </a:p>
          <a:p>
            <a:pPr fontAlgn="base"/>
            <a:r>
              <a:rPr lang="en-US" sz="1200" dirty="0">
                <a:latin typeface="Abadi" panose="020B0604020104020204" pitchFamily="34" charset="0"/>
              </a:rPr>
              <a:t>After the Missouri high council was organized, the Prophet said that “if I should now be taken away, I had accomplished the great work the Lord had laid before me, and that which I had desired of the Lord; and that I had done my duty in organizing the High Council, through which council the will of the Lord might be known on all important occasions, in the building up of Zion, and establishing truth in the earth” (</a:t>
            </a:r>
            <a:r>
              <a:rPr lang="en-US" sz="1200" i="1" dirty="0">
                <a:latin typeface="Abadi" panose="020B0604020104020204" pitchFamily="34" charset="0"/>
              </a:rPr>
              <a:t>History of the Church,</a:t>
            </a:r>
            <a:r>
              <a:rPr lang="en-US" sz="1200" dirty="0">
                <a:latin typeface="Abadi" panose="020B0604020104020204" pitchFamily="34" charset="0"/>
              </a:rPr>
              <a:t> 2:124).</a:t>
            </a:r>
          </a:p>
          <a:p>
            <a:pPr fontAlgn="base"/>
            <a:r>
              <a:rPr lang="en-US" sz="1200" dirty="0">
                <a:latin typeface="Abadi" panose="020B0604020104020204" pitchFamily="34" charset="0"/>
              </a:rPr>
              <a:t>“This indicates the importance attached to the organization of the High Council in Zion,” wrote Smith and Sjodahl. “The standing High Councils in the various Stakes are presided over by the Stake presidency, and their jurisdiction is confined to the Stakes in which they are located.” (Commentary, p. 703; see also Notes and Commentary on D&amp;C 102:30–32 for an explanation of the relationship between stake high councils and the standing high council of the Church.)</a:t>
            </a:r>
          </a:p>
          <a:p>
            <a:pPr fontAlgn="base"/>
            <a:r>
              <a:rPr lang="en-US" sz="1200" dirty="0">
                <a:latin typeface="Abadi" panose="020B0604020104020204" pitchFamily="34" charset="0"/>
              </a:rPr>
              <a:t>“The Lord indicates that the High Council in Zion (Missouri) was to form a quorum equal in authority, in the affairs of the Church, to the councils of Twelve (High Councils) at the Stakes of Zion (vs. 37). And so today a High Council in any Stake of Zion is as important as that in any other Stake. The authority and power of any Stake High Council is local and confined to the boundaries of the Stake concerned.” (Sperry, </a:t>
            </a:r>
            <a:r>
              <a:rPr lang="en-US" sz="1200" i="1" dirty="0">
                <a:latin typeface="Abadi" panose="020B0604020104020204" pitchFamily="34" charset="0"/>
              </a:rPr>
              <a:t>Compendium,</a:t>
            </a:r>
            <a:r>
              <a:rPr lang="en-US" sz="1200" dirty="0">
                <a:latin typeface="Abadi" panose="020B0604020104020204" pitchFamily="34" charset="0"/>
              </a:rPr>
              <a:t> p. 565.)</a:t>
            </a:r>
            <a:endParaRPr lang="en-US" sz="1200" b="0" i="0" dirty="0">
              <a:effectLst/>
              <a:latin typeface="Abadi" panose="020B0604020104020204" pitchFamily="34" charset="0"/>
            </a:endParaRPr>
          </a:p>
        </p:txBody>
      </p:sp>
      <p:pic>
        <p:nvPicPr>
          <p:cNvPr id="1026" name="Picture 2" descr="Related image">
            <a:extLst>
              <a:ext uri="{FF2B5EF4-FFF2-40B4-BE49-F238E27FC236}">
                <a16:creationId xmlns:a16="http://schemas.microsoft.com/office/drawing/2014/main" id="{7662AE9E-49DF-45EF-B2E0-946750AF36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07" t="3211" r="14650"/>
          <a:stretch/>
        </p:blipFill>
        <p:spPr bwMode="auto">
          <a:xfrm>
            <a:off x="6308651" y="495748"/>
            <a:ext cx="5704565" cy="390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37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2AB096F-03F2-42AC-AD05-980C1D732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2562131" cy="369332"/>
          </a:xfrm>
          <a:prstGeom prst="rect">
            <a:avLst/>
          </a:prstGeom>
          <a:noFill/>
        </p:spPr>
        <p:txBody>
          <a:bodyPr wrap="square" rtlCol="0">
            <a:spAutoFit/>
          </a:bodyPr>
          <a:lstStyle/>
          <a:p>
            <a:r>
              <a:rPr lang="en-US" dirty="0">
                <a:solidFill>
                  <a:schemeClr val="bg1"/>
                </a:solidFill>
              </a:rPr>
              <a:t>D&amp;C 107:21-22</a:t>
            </a: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Support and Sustain</a:t>
            </a:r>
          </a:p>
        </p:txBody>
      </p:sp>
      <p:sp>
        <p:nvSpPr>
          <p:cNvPr id="7" name="TextBox 6"/>
          <p:cNvSpPr txBox="1"/>
          <p:nvPr/>
        </p:nvSpPr>
        <p:spPr>
          <a:xfrm>
            <a:off x="2462543" y="1829248"/>
            <a:ext cx="3198676" cy="2585323"/>
          </a:xfrm>
          <a:prstGeom prst="rect">
            <a:avLst/>
          </a:prstGeom>
          <a:noFill/>
        </p:spPr>
        <p:txBody>
          <a:bodyPr wrap="square" rtlCol="0">
            <a:spAutoFit/>
          </a:bodyPr>
          <a:lstStyle/>
          <a:p>
            <a:r>
              <a:rPr lang="en-US" dirty="0">
                <a:solidFill>
                  <a:schemeClr val="bg1"/>
                </a:solidFill>
              </a:rPr>
              <a:t> To agree with or approve of (someone or something)</a:t>
            </a:r>
          </a:p>
          <a:p>
            <a:endParaRPr lang="en-US" dirty="0">
              <a:solidFill>
                <a:schemeClr val="bg1"/>
              </a:solidFill>
            </a:endParaRPr>
          </a:p>
          <a:p>
            <a:r>
              <a:rPr lang="en-US" dirty="0">
                <a:solidFill>
                  <a:schemeClr val="bg1"/>
                </a:solidFill>
              </a:rPr>
              <a:t>To show that you approve of (someone or something) by doing something</a:t>
            </a:r>
          </a:p>
          <a:p>
            <a:endParaRPr lang="en-US" dirty="0">
              <a:solidFill>
                <a:schemeClr val="bg1"/>
              </a:solidFill>
            </a:endParaRPr>
          </a:p>
          <a:p>
            <a:r>
              <a:rPr lang="en-US" dirty="0">
                <a:solidFill>
                  <a:schemeClr val="bg1"/>
                </a:solidFill>
              </a:rPr>
              <a:t>To give help or assistance to (someone or something)</a:t>
            </a:r>
          </a:p>
        </p:txBody>
      </p:sp>
      <p:sp>
        <p:nvSpPr>
          <p:cNvPr id="2" name="Down Arrow 1"/>
          <p:cNvSpPr/>
          <p:nvPr/>
        </p:nvSpPr>
        <p:spPr>
          <a:xfrm>
            <a:off x="3385996" y="1113743"/>
            <a:ext cx="434566" cy="63357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65308" y="1574148"/>
            <a:ext cx="4113947" cy="1938992"/>
          </a:xfrm>
          <a:prstGeom prst="rect">
            <a:avLst/>
          </a:prstGeom>
        </p:spPr>
        <p:txBody>
          <a:bodyPr wrap="none">
            <a:spAutoFit/>
          </a:bodyPr>
          <a:lstStyle/>
          <a:p>
            <a:r>
              <a:rPr lang="en-US" sz="2400" b="0" i="0" dirty="0">
                <a:solidFill>
                  <a:schemeClr val="bg1"/>
                </a:solidFill>
                <a:effectLst/>
              </a:rPr>
              <a:t>To give support or relief to</a:t>
            </a:r>
          </a:p>
          <a:p>
            <a:endParaRPr lang="en-US" sz="2400" dirty="0">
              <a:solidFill>
                <a:schemeClr val="bg1"/>
              </a:solidFill>
            </a:endParaRPr>
          </a:p>
          <a:p>
            <a:r>
              <a:rPr lang="en-US" sz="2400" dirty="0">
                <a:solidFill>
                  <a:schemeClr val="bg1"/>
                </a:solidFill>
              </a:rPr>
              <a:t>To support as true, legal, or just</a:t>
            </a:r>
          </a:p>
          <a:p>
            <a:endParaRPr lang="en-US" sz="2400" dirty="0">
              <a:solidFill>
                <a:schemeClr val="bg1"/>
              </a:solidFill>
            </a:endParaRPr>
          </a:p>
          <a:p>
            <a:r>
              <a:rPr lang="en-US" sz="2400" dirty="0">
                <a:solidFill>
                  <a:schemeClr val="bg1"/>
                </a:solidFill>
              </a:rPr>
              <a:t>To allow or admit as valid</a:t>
            </a:r>
          </a:p>
        </p:txBody>
      </p:sp>
      <p:sp>
        <p:nvSpPr>
          <p:cNvPr id="4" name="Rectangle 3"/>
          <p:cNvSpPr/>
          <p:nvPr/>
        </p:nvSpPr>
        <p:spPr>
          <a:xfrm>
            <a:off x="7107943" y="5737031"/>
            <a:ext cx="3118482" cy="369332"/>
          </a:xfrm>
          <a:prstGeom prst="rect">
            <a:avLst/>
          </a:prstGeom>
        </p:spPr>
        <p:txBody>
          <a:bodyPr wrap="none">
            <a:spAutoFit/>
          </a:bodyPr>
          <a:lstStyle/>
          <a:p>
            <a:r>
              <a:rPr lang="en-US" b="0" i="0" dirty="0">
                <a:solidFill>
                  <a:schemeClr val="bg1"/>
                </a:solidFill>
                <a:effectLst/>
                <a:latin typeface="Verdana" panose="020B0604030504040204" pitchFamily="34" charset="0"/>
              </a:rPr>
              <a:t>to allow or admit as valid</a:t>
            </a:r>
            <a:endParaRPr lang="en-US" dirty="0">
              <a:solidFill>
                <a:schemeClr val="bg1"/>
              </a:solidFill>
            </a:endParaRPr>
          </a:p>
        </p:txBody>
      </p:sp>
      <p:sp>
        <p:nvSpPr>
          <p:cNvPr id="10" name="TextBox 9"/>
          <p:cNvSpPr txBox="1"/>
          <p:nvPr/>
        </p:nvSpPr>
        <p:spPr>
          <a:xfrm>
            <a:off x="6946271" y="4609254"/>
            <a:ext cx="3367889"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Uphold</a:t>
            </a:r>
          </a:p>
        </p:txBody>
      </p:sp>
      <p:sp>
        <p:nvSpPr>
          <p:cNvPr id="11" name="Down Arrow 10"/>
          <p:cNvSpPr/>
          <p:nvPr/>
        </p:nvSpPr>
        <p:spPr>
          <a:xfrm>
            <a:off x="7632541" y="934502"/>
            <a:ext cx="577911" cy="62606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ame 14">
            <a:extLst>
              <a:ext uri="{FF2B5EF4-FFF2-40B4-BE49-F238E27FC236}">
                <a16:creationId xmlns:a16="http://schemas.microsoft.com/office/drawing/2014/main" id="{DDED2F1D-5BDF-4601-A069-897D32DBEEFC}"/>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85500477-A0F2-46CD-A410-18A858194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92" y="2055109"/>
            <a:ext cx="2124075" cy="2133600"/>
          </a:xfrm>
          <a:prstGeom prst="rect">
            <a:avLst/>
          </a:prstGeom>
        </p:spPr>
      </p:pic>
      <p:pic>
        <p:nvPicPr>
          <p:cNvPr id="16" name="Picture 15">
            <a:extLst>
              <a:ext uri="{FF2B5EF4-FFF2-40B4-BE49-F238E27FC236}">
                <a16:creationId xmlns:a16="http://schemas.microsoft.com/office/drawing/2014/main" id="{D12B3AAA-D726-4EA5-A60B-B1C7C5E92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425" y="1747319"/>
            <a:ext cx="1505843" cy="2414225"/>
          </a:xfrm>
          <a:prstGeom prst="rect">
            <a:avLst/>
          </a:prstGeom>
        </p:spPr>
      </p:pic>
    </p:spTree>
    <p:extLst>
      <p:ext uri="{BB962C8B-B14F-4D97-AF65-F5344CB8AC3E}">
        <p14:creationId xmlns:p14="http://schemas.microsoft.com/office/powerpoint/2010/main" val="24732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4" grpId="0"/>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0510" y="-18996"/>
            <a:ext cx="7948627" cy="276999"/>
          </a:xfrm>
          <a:prstGeom prst="rect">
            <a:avLst/>
          </a:prstGeom>
        </p:spPr>
        <p:txBody>
          <a:bodyPr wrap="square">
            <a:spAutoFit/>
          </a:bodyPr>
          <a:lstStyle/>
          <a:p>
            <a:pPr fontAlgn="base"/>
            <a:r>
              <a:rPr lang="en-US" sz="1200" b="1" dirty="0"/>
              <a:t>First Seven Presidents of the Seventy and First Council of the Seventy, 1835 to 1975</a:t>
            </a:r>
          </a:p>
        </p:txBody>
      </p:sp>
      <p:sp>
        <p:nvSpPr>
          <p:cNvPr id="4" name="Rectangle 3"/>
          <p:cNvSpPr/>
          <p:nvPr/>
        </p:nvSpPr>
        <p:spPr>
          <a:xfrm>
            <a:off x="213215" y="369914"/>
            <a:ext cx="1908613" cy="1384995"/>
          </a:xfrm>
          <a:prstGeom prst="rect">
            <a:avLst/>
          </a:prstGeom>
          <a:ln>
            <a:solidFill>
              <a:schemeClr val="tx1"/>
            </a:solidFill>
          </a:ln>
        </p:spPr>
        <p:txBody>
          <a:bodyPr wrap="square">
            <a:spAutoFit/>
          </a:bodyPr>
          <a:lstStyle/>
          <a:p>
            <a:pPr fontAlgn="base"/>
            <a:r>
              <a:rPr lang="en-US" sz="1200" dirty="0">
                <a:solidFill>
                  <a:srgbClr val="2F393A"/>
                </a:solidFill>
              </a:rPr>
              <a:t>1. </a:t>
            </a:r>
            <a:r>
              <a:rPr lang="en-US" sz="1200" b="1" dirty="0">
                <a:solidFill>
                  <a:srgbClr val="2F393A"/>
                </a:solidFill>
              </a:rPr>
              <a:t>Hazen Aldrich—</a:t>
            </a:r>
            <a:r>
              <a:rPr lang="en-US" sz="1200" dirty="0">
                <a:solidFill>
                  <a:srgbClr val="2F393A"/>
                </a:solidFill>
              </a:rPr>
              <a:t>Set apart as one of the first seven presidents February 28, 1835; released April 6, 1837, having previously been ordained a high priest.</a:t>
            </a:r>
          </a:p>
        </p:txBody>
      </p:sp>
      <p:grpSp>
        <p:nvGrpSpPr>
          <p:cNvPr id="5" name="Group 4"/>
          <p:cNvGrpSpPr/>
          <p:nvPr/>
        </p:nvGrpSpPr>
        <p:grpSpPr>
          <a:xfrm>
            <a:off x="2272932" y="329715"/>
            <a:ext cx="4595985" cy="1569660"/>
            <a:chOff x="2681493" y="364844"/>
            <a:chExt cx="4595985" cy="1569660"/>
          </a:xfrm>
        </p:grpSpPr>
        <p:pic>
          <p:nvPicPr>
            <p:cNvPr id="1026" name="Picture 2" descr="Joseph Yo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703" y="383165"/>
              <a:ext cx="12477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2681493" y="364844"/>
              <a:ext cx="3213980" cy="1569660"/>
            </a:xfrm>
            <a:prstGeom prst="rect">
              <a:avLst/>
            </a:prstGeom>
            <a:ln>
              <a:solidFill>
                <a:schemeClr val="tx1"/>
              </a:solidFill>
            </a:ln>
          </p:spPr>
          <p:txBody>
            <a:bodyPr wrap="square">
              <a:spAutoFit/>
            </a:bodyPr>
            <a:lstStyle/>
            <a:p>
              <a:pPr fontAlgn="base"/>
              <a:r>
                <a:rPr lang="en-US" sz="1200" dirty="0">
                  <a:solidFill>
                    <a:srgbClr val="2F393A"/>
                  </a:solidFill>
                </a:rPr>
                <a:t>2. </a:t>
              </a:r>
              <a:r>
                <a:rPr lang="en-US" sz="1200" b="1" dirty="0">
                  <a:solidFill>
                    <a:srgbClr val="2F393A"/>
                  </a:solidFill>
                </a:rPr>
                <a:t>Joseph Young—</a:t>
              </a:r>
              <a:r>
                <a:rPr lang="en-US" sz="1200" dirty="0">
                  <a:solidFill>
                    <a:srgbClr val="2F393A"/>
                  </a:solidFill>
                </a:rPr>
                <a:t>Born April 7, 1797, at Hopkinton, Mass., to John Young and Abigail Howe. Ordained a seventy February 28, 1835, under the hands of Joseph Smith, Sidney Rigdon, and Frederick G. Williams; set apart as one of the first seven presidents February 28, 1835, at age 37; died July 16, 1881, at Salt Lake City, Utah.</a:t>
              </a:r>
            </a:p>
          </p:txBody>
        </p:sp>
      </p:grpSp>
      <p:grpSp>
        <p:nvGrpSpPr>
          <p:cNvPr id="10" name="Group 9"/>
          <p:cNvGrpSpPr/>
          <p:nvPr/>
        </p:nvGrpSpPr>
        <p:grpSpPr>
          <a:xfrm>
            <a:off x="7489683" y="258003"/>
            <a:ext cx="4626029" cy="2123658"/>
            <a:chOff x="6056093" y="2537296"/>
            <a:chExt cx="4626029" cy="2123658"/>
          </a:xfrm>
        </p:grpSpPr>
        <p:pic>
          <p:nvPicPr>
            <p:cNvPr id="1028" name="Picture 4" descr="Levi Ward Hanc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197" y="2813540"/>
              <a:ext cx="13049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056093" y="2537296"/>
              <a:ext cx="3278665" cy="2123658"/>
            </a:xfrm>
            <a:prstGeom prst="rect">
              <a:avLst/>
            </a:prstGeom>
            <a:ln>
              <a:solidFill>
                <a:schemeClr val="tx1"/>
              </a:solidFill>
            </a:ln>
          </p:spPr>
          <p:txBody>
            <a:bodyPr wrap="square">
              <a:spAutoFit/>
            </a:bodyPr>
            <a:lstStyle/>
            <a:p>
              <a:pPr fontAlgn="base"/>
              <a:r>
                <a:rPr lang="en-US" sz="1200" dirty="0"/>
                <a:t>3. </a:t>
              </a:r>
              <a:r>
                <a:rPr lang="en-US" sz="1200" b="1" dirty="0"/>
                <a:t>Levi Ward Hancock—</a:t>
              </a:r>
              <a:r>
                <a:rPr lang="en-US" sz="1200" dirty="0"/>
                <a:t>Born April 7, 1803, at Springfield, Mass., to Thomas Hancock and Amy Ward. Ordained a seventy February 28, 1835, under the hands of Joseph Smith, Sidney Rigdon, and Frederick G. Williams; set apart as one of the first seven presidents February 28, 1835, at age 31; released April 6, 1837, having supposedly previously been ordained a high priest; restored to his former place in the First Council September 3, 1837, because he had not been ordained a high priest; died June 10, 1882, at Washington, Utah.</a:t>
              </a:r>
            </a:p>
          </p:txBody>
        </p:sp>
      </p:grpSp>
      <p:sp>
        <p:nvSpPr>
          <p:cNvPr id="7" name="Rectangle 6"/>
          <p:cNvSpPr/>
          <p:nvPr/>
        </p:nvSpPr>
        <p:spPr>
          <a:xfrm>
            <a:off x="101553" y="2041052"/>
            <a:ext cx="1895192" cy="1569660"/>
          </a:xfrm>
          <a:prstGeom prst="rect">
            <a:avLst/>
          </a:prstGeom>
          <a:ln>
            <a:solidFill>
              <a:schemeClr val="tx1"/>
            </a:solidFill>
          </a:ln>
        </p:spPr>
        <p:txBody>
          <a:bodyPr wrap="square">
            <a:spAutoFit/>
          </a:bodyPr>
          <a:lstStyle/>
          <a:p>
            <a:pPr fontAlgn="base"/>
            <a:r>
              <a:rPr lang="en-US" sz="1200" dirty="0"/>
              <a:t>4. </a:t>
            </a:r>
            <a:r>
              <a:rPr lang="en-US" sz="1200" b="1" dirty="0"/>
              <a:t>Leonard Rich—</a:t>
            </a:r>
            <a:r>
              <a:rPr lang="en-US" sz="1200" dirty="0"/>
              <a:t>Set apart as one of the first seven presidents February 28, 1835; released April 6, 1837, having previously been ordained a high priest.</a:t>
            </a:r>
          </a:p>
          <a:p>
            <a:pPr fontAlgn="base"/>
            <a:endParaRPr lang="en-US" sz="1200" dirty="0">
              <a:solidFill>
                <a:srgbClr val="2F393A"/>
              </a:solidFill>
            </a:endParaRPr>
          </a:p>
        </p:txBody>
      </p:sp>
      <p:grpSp>
        <p:nvGrpSpPr>
          <p:cNvPr id="8" name="Group 7"/>
          <p:cNvGrpSpPr/>
          <p:nvPr/>
        </p:nvGrpSpPr>
        <p:grpSpPr>
          <a:xfrm>
            <a:off x="2100322" y="1977948"/>
            <a:ext cx="3447729" cy="2123658"/>
            <a:chOff x="8327836" y="5117224"/>
            <a:chExt cx="3275119" cy="2123658"/>
          </a:xfrm>
        </p:grpSpPr>
        <p:pic>
          <p:nvPicPr>
            <p:cNvPr id="1032" name="Picture 8" descr="Zebedee Coltr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6605" y="5439133"/>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8327836" y="5117224"/>
              <a:ext cx="1895192" cy="2123658"/>
            </a:xfrm>
            <a:prstGeom prst="rect">
              <a:avLst/>
            </a:prstGeom>
            <a:ln>
              <a:solidFill>
                <a:schemeClr val="tx1"/>
              </a:solidFill>
            </a:ln>
          </p:spPr>
          <p:txBody>
            <a:bodyPr wrap="square">
              <a:spAutoFit/>
            </a:bodyPr>
            <a:lstStyle/>
            <a:p>
              <a:pPr fontAlgn="base"/>
              <a:r>
                <a:rPr lang="en-US" sz="1200" dirty="0"/>
                <a:t>5. </a:t>
              </a:r>
              <a:r>
                <a:rPr lang="en-US" sz="1200" b="1" dirty="0"/>
                <a:t>Zebedee </a:t>
              </a:r>
              <a:r>
                <a:rPr lang="en-US" sz="1200" b="1" dirty="0" err="1"/>
                <a:t>Coltrin</a:t>
              </a:r>
              <a:r>
                <a:rPr lang="en-US" sz="1200" b="1" dirty="0"/>
                <a:t>—</a:t>
              </a:r>
              <a:r>
                <a:rPr lang="en-US" sz="1200" dirty="0"/>
                <a:t>Born Sept. 7, 1804, at Ovid, N.Y., to John </a:t>
              </a:r>
              <a:r>
                <a:rPr lang="en-US" sz="1200" dirty="0" err="1"/>
                <a:t>Coltrin</a:t>
              </a:r>
              <a:r>
                <a:rPr lang="en-US" sz="1200" dirty="0"/>
                <a:t>, Jr., and Sarah Graham. Set apart as one of the first seven presidents February 28, 1835, at age 30; released Apr. 6, 1837, having previously been ordained a high priest; died July 21, 1887, at Spanish Fork, Utah.</a:t>
              </a:r>
            </a:p>
            <a:p>
              <a:pPr fontAlgn="base"/>
              <a:endParaRPr lang="en-US" sz="1200" dirty="0">
                <a:solidFill>
                  <a:srgbClr val="2F393A"/>
                </a:solidFill>
              </a:endParaRPr>
            </a:p>
          </p:txBody>
        </p:sp>
      </p:grpSp>
      <p:sp>
        <p:nvSpPr>
          <p:cNvPr id="16" name="Rectangle 15"/>
          <p:cNvSpPr/>
          <p:nvPr/>
        </p:nvSpPr>
        <p:spPr>
          <a:xfrm>
            <a:off x="5702670" y="2451810"/>
            <a:ext cx="2275898" cy="1754326"/>
          </a:xfrm>
          <a:prstGeom prst="rect">
            <a:avLst/>
          </a:prstGeom>
          <a:ln>
            <a:solidFill>
              <a:schemeClr val="tx1"/>
            </a:solidFill>
          </a:ln>
        </p:spPr>
        <p:txBody>
          <a:bodyPr wrap="square">
            <a:spAutoFit/>
          </a:bodyPr>
          <a:lstStyle/>
          <a:p>
            <a:pPr fontAlgn="base"/>
            <a:r>
              <a:rPr lang="en-US" sz="1200" dirty="0"/>
              <a:t>6. </a:t>
            </a:r>
            <a:r>
              <a:rPr lang="en-US" sz="1200" b="1" dirty="0"/>
              <a:t>Lyman Royal Sherman—</a:t>
            </a:r>
            <a:r>
              <a:rPr lang="en-US" sz="1200" dirty="0"/>
              <a:t>Born May 22, 1804, at Salem, Mass., to </a:t>
            </a:r>
            <a:r>
              <a:rPr lang="en-US" sz="1200" dirty="0" err="1"/>
              <a:t>Elkanah</a:t>
            </a:r>
            <a:r>
              <a:rPr lang="en-US" sz="1200" dirty="0"/>
              <a:t> Sherman and </a:t>
            </a:r>
            <a:r>
              <a:rPr lang="en-US" sz="1200" dirty="0" err="1"/>
              <a:t>Asenath</a:t>
            </a:r>
            <a:r>
              <a:rPr lang="en-US" sz="1200" dirty="0"/>
              <a:t> Hulbert. Set apart as one of the first seven presidents February 28, 1835, at age 30; released Apr. 6, 1837, having previously been ordained a high priest; died Jan. 27, 1839.</a:t>
            </a:r>
          </a:p>
        </p:txBody>
      </p:sp>
      <p:sp>
        <p:nvSpPr>
          <p:cNvPr id="17" name="Rectangle 16"/>
          <p:cNvSpPr/>
          <p:nvPr/>
        </p:nvSpPr>
        <p:spPr>
          <a:xfrm>
            <a:off x="8116969" y="2524140"/>
            <a:ext cx="1895192" cy="1384995"/>
          </a:xfrm>
          <a:prstGeom prst="rect">
            <a:avLst/>
          </a:prstGeom>
          <a:ln>
            <a:solidFill>
              <a:schemeClr val="tx1"/>
            </a:solidFill>
          </a:ln>
        </p:spPr>
        <p:txBody>
          <a:bodyPr wrap="square">
            <a:spAutoFit/>
          </a:bodyPr>
          <a:lstStyle/>
          <a:p>
            <a:pPr fontAlgn="base"/>
            <a:r>
              <a:rPr lang="en-US" sz="1200" dirty="0"/>
              <a:t>7. </a:t>
            </a:r>
            <a:r>
              <a:rPr lang="en-US" sz="1200" b="1" dirty="0"/>
              <a:t>Sylvester Smith—</a:t>
            </a:r>
            <a:r>
              <a:rPr lang="en-US" sz="1200" dirty="0"/>
              <a:t>Set apart as one of the first seven presidents Feb. 28, 1835: released Apr. 6. 1837, having previously been ordained a high priest.</a:t>
            </a:r>
          </a:p>
        </p:txBody>
      </p:sp>
      <p:sp>
        <p:nvSpPr>
          <p:cNvPr id="18" name="Rectangle 17"/>
          <p:cNvSpPr/>
          <p:nvPr/>
        </p:nvSpPr>
        <p:spPr>
          <a:xfrm>
            <a:off x="10115738" y="2524140"/>
            <a:ext cx="1895192" cy="1569660"/>
          </a:xfrm>
          <a:prstGeom prst="rect">
            <a:avLst/>
          </a:prstGeom>
          <a:ln>
            <a:solidFill>
              <a:schemeClr val="tx1"/>
            </a:solidFill>
          </a:ln>
        </p:spPr>
        <p:txBody>
          <a:bodyPr wrap="square">
            <a:spAutoFit/>
          </a:bodyPr>
          <a:lstStyle/>
          <a:p>
            <a:pPr fontAlgn="base"/>
            <a:r>
              <a:rPr lang="en-US" sz="1200" dirty="0"/>
              <a:t>8. </a:t>
            </a:r>
            <a:r>
              <a:rPr lang="en-US" sz="1200" b="1" dirty="0"/>
              <a:t>John Gould—</a:t>
            </a:r>
            <a:r>
              <a:rPr lang="en-US" sz="1200" dirty="0"/>
              <a:t>Born May 11, 1808. Ordained a seventy and set apart as one of the first seven presidents Apr. 6, 1837, at age 28; released Sept. 3, 1837, to become a high priest.</a:t>
            </a:r>
          </a:p>
        </p:txBody>
      </p:sp>
      <p:sp>
        <p:nvSpPr>
          <p:cNvPr id="19" name="Rectangle 18"/>
          <p:cNvSpPr/>
          <p:nvPr/>
        </p:nvSpPr>
        <p:spPr>
          <a:xfrm>
            <a:off x="205130" y="4549511"/>
            <a:ext cx="1895192" cy="1938992"/>
          </a:xfrm>
          <a:prstGeom prst="rect">
            <a:avLst/>
          </a:prstGeom>
          <a:ln>
            <a:solidFill>
              <a:schemeClr val="tx1"/>
            </a:solidFill>
          </a:ln>
        </p:spPr>
        <p:txBody>
          <a:bodyPr wrap="square">
            <a:spAutoFit/>
          </a:bodyPr>
          <a:lstStyle/>
          <a:p>
            <a:pPr fontAlgn="base"/>
            <a:r>
              <a:rPr lang="en-US" sz="1200" dirty="0"/>
              <a:t>9. </a:t>
            </a:r>
            <a:r>
              <a:rPr lang="en-US" sz="1200" b="1" dirty="0"/>
              <a:t>James Foster—</a:t>
            </a:r>
            <a:r>
              <a:rPr lang="en-US" sz="1200" dirty="0"/>
              <a:t>Born Apr. 1, 1775, at Morgan Co., Ind. Ordained a seventy Apr. 6, 1837, under the hands of Sidney Rigdon and Hyrum Smith; set apart as one of the first seven presidents Apr. 6, 1837, at age 62; died Dec. 21, 1841, at Morgan Co., Ill.</a:t>
            </a:r>
          </a:p>
        </p:txBody>
      </p:sp>
      <p:sp>
        <p:nvSpPr>
          <p:cNvPr id="21" name="Rectangle 20"/>
          <p:cNvSpPr/>
          <p:nvPr/>
        </p:nvSpPr>
        <p:spPr>
          <a:xfrm>
            <a:off x="2332305" y="4549511"/>
            <a:ext cx="1895192" cy="2123658"/>
          </a:xfrm>
          <a:prstGeom prst="rect">
            <a:avLst/>
          </a:prstGeom>
          <a:ln>
            <a:solidFill>
              <a:schemeClr val="tx1"/>
            </a:solidFill>
          </a:ln>
        </p:spPr>
        <p:txBody>
          <a:bodyPr wrap="square">
            <a:spAutoFit/>
          </a:bodyPr>
          <a:lstStyle/>
          <a:p>
            <a:pPr fontAlgn="base"/>
            <a:r>
              <a:rPr lang="en-US" sz="1200" dirty="0"/>
              <a:t>10. </a:t>
            </a:r>
            <a:r>
              <a:rPr lang="en-US" sz="1200" b="1" dirty="0"/>
              <a:t>Daniel Sanborn Miles—</a:t>
            </a:r>
            <a:r>
              <a:rPr lang="en-US" sz="1200" dirty="0"/>
              <a:t>Born July 23, 1772, at Sanbornton, N.H., to Josiah Miles and Marah Sanborn. Ordained a seventy Apr. 6, 1837, by Hazen Aldrich; set apart as one of the first seven presidents Apr. 6, 1837, at age 64; died in 1845, at Hancock Co., Ill.</a:t>
            </a:r>
          </a:p>
        </p:txBody>
      </p:sp>
      <p:sp>
        <p:nvSpPr>
          <p:cNvPr id="22" name="Rectangle 21"/>
          <p:cNvSpPr/>
          <p:nvPr/>
        </p:nvSpPr>
        <p:spPr>
          <a:xfrm>
            <a:off x="4443106" y="4655604"/>
            <a:ext cx="2400285" cy="1938992"/>
          </a:xfrm>
          <a:prstGeom prst="rect">
            <a:avLst/>
          </a:prstGeom>
          <a:ln>
            <a:solidFill>
              <a:schemeClr val="tx1"/>
            </a:solidFill>
          </a:ln>
        </p:spPr>
        <p:txBody>
          <a:bodyPr wrap="square">
            <a:spAutoFit/>
          </a:bodyPr>
          <a:lstStyle/>
          <a:p>
            <a:pPr fontAlgn="base"/>
            <a:r>
              <a:rPr lang="en-US" sz="1200" dirty="0"/>
              <a:t>11. </a:t>
            </a:r>
            <a:r>
              <a:rPr lang="en-US" sz="1200" b="1" dirty="0"/>
              <a:t>Josiah Butterfield—</a:t>
            </a:r>
            <a:r>
              <a:rPr lang="en-US" sz="1200" dirty="0"/>
              <a:t>Born Mar. 13 or 18, 1795, at </a:t>
            </a:r>
            <a:r>
              <a:rPr lang="en-US" sz="1200" dirty="0" err="1"/>
              <a:t>Soco</a:t>
            </a:r>
            <a:r>
              <a:rPr lang="en-US" sz="1200" dirty="0"/>
              <a:t>, Maine, to Abel Butterfield and Mary or Mercy ________. Ordained a seventy Apr. 6, 1837, under the hands of Sidney Rigdon and Hyrum Smith; set apart as one of the first seven presidents Apr. 6, 1837, at age 42; excommunicated Oct. 7, 1844; died at Monterey Co., Calif., Apr. 1871.</a:t>
            </a:r>
          </a:p>
        </p:txBody>
      </p:sp>
      <p:sp>
        <p:nvSpPr>
          <p:cNvPr id="23" name="Rectangle 22"/>
          <p:cNvSpPr/>
          <p:nvPr/>
        </p:nvSpPr>
        <p:spPr>
          <a:xfrm>
            <a:off x="7059000" y="4655604"/>
            <a:ext cx="2400285" cy="1938992"/>
          </a:xfrm>
          <a:prstGeom prst="rect">
            <a:avLst/>
          </a:prstGeom>
          <a:ln>
            <a:solidFill>
              <a:schemeClr val="tx1"/>
            </a:solidFill>
          </a:ln>
        </p:spPr>
        <p:txBody>
          <a:bodyPr wrap="square">
            <a:spAutoFit/>
          </a:bodyPr>
          <a:lstStyle/>
          <a:p>
            <a:pPr fontAlgn="base"/>
            <a:r>
              <a:rPr lang="en-US" sz="1200" dirty="0"/>
              <a:t>12. </a:t>
            </a:r>
            <a:r>
              <a:rPr lang="en-US" sz="1200" b="1" dirty="0"/>
              <a:t>Salmon Gee—</a:t>
            </a:r>
            <a:r>
              <a:rPr lang="en-US" sz="1200" dirty="0"/>
              <a:t>Born Oct. 16, 1792, at Lyme, Conn., to </a:t>
            </a:r>
            <a:r>
              <a:rPr lang="en-US" sz="1200" dirty="0" err="1"/>
              <a:t>Zopher</a:t>
            </a:r>
            <a:r>
              <a:rPr lang="en-US" sz="1200" dirty="0"/>
              <a:t> Gee and Esther Beckwith. Ordained a seventy Apr. 6, 1837, under the hands of Sidney Rigdon and Hyrum Smith; set apart as one of the first seven presidents Apr. 6, 1837, at age 44; fellowship withdrawn Mar. 6, 1838; died Sept. 13, 1845, at Ambrosia, Iowa.</a:t>
            </a:r>
          </a:p>
        </p:txBody>
      </p:sp>
      <p:sp>
        <p:nvSpPr>
          <p:cNvPr id="24" name="Rectangle 23"/>
          <p:cNvSpPr/>
          <p:nvPr/>
        </p:nvSpPr>
        <p:spPr>
          <a:xfrm>
            <a:off x="9610645" y="4655604"/>
            <a:ext cx="2400285" cy="1754326"/>
          </a:xfrm>
          <a:prstGeom prst="rect">
            <a:avLst/>
          </a:prstGeom>
          <a:ln>
            <a:solidFill>
              <a:schemeClr val="tx1"/>
            </a:solidFill>
          </a:ln>
        </p:spPr>
        <p:txBody>
          <a:bodyPr wrap="square">
            <a:spAutoFit/>
          </a:bodyPr>
          <a:lstStyle/>
          <a:p>
            <a:pPr fontAlgn="base"/>
            <a:r>
              <a:rPr lang="en-US" sz="1200" dirty="0"/>
              <a:t>13. </a:t>
            </a:r>
            <a:r>
              <a:rPr lang="en-US" sz="1200" b="1" dirty="0"/>
              <a:t>John Gaylord—</a:t>
            </a:r>
            <a:r>
              <a:rPr lang="en-US" sz="1200" dirty="0"/>
              <a:t>Born July 12, 1797, in Pennsylvania, to Chauncey Gaylord. Ordained a seventy Dec. 20, 1836, by Hazen Aldrich; set apart as one of the first seven presidents Apr. 6, 1837, at age 39; excommunicated Jan. 13, 1838; rejoined the Church at Nauvoo Oct. 5, 1839; died July 17, 1878.</a:t>
            </a:r>
          </a:p>
        </p:txBody>
      </p:sp>
    </p:spTree>
    <p:extLst>
      <p:ext uri="{BB962C8B-B14F-4D97-AF65-F5344CB8AC3E}">
        <p14:creationId xmlns:p14="http://schemas.microsoft.com/office/powerpoint/2010/main" val="3353843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50" y="0"/>
            <a:ext cx="12101150" cy="276999"/>
          </a:xfrm>
          <a:prstGeom prst="rect">
            <a:avLst/>
          </a:prstGeom>
        </p:spPr>
        <p:txBody>
          <a:bodyPr wrap="square">
            <a:spAutoFit/>
          </a:bodyPr>
          <a:lstStyle/>
          <a:p>
            <a:pPr algn="ctr" fontAlgn="base"/>
            <a:r>
              <a:rPr lang="en-US" sz="1200" b="1" dirty="0"/>
              <a:t>First Seven Presidents of the Seventy and First Council of the Seventy, 1835 to 1975 Continued</a:t>
            </a:r>
            <a:endParaRPr lang="en-US" sz="1200" b="0" i="0" dirty="0">
              <a:solidFill>
                <a:srgbClr val="2F393A"/>
              </a:solidFill>
              <a:effectLst/>
            </a:endParaRPr>
          </a:p>
        </p:txBody>
      </p:sp>
      <p:grpSp>
        <p:nvGrpSpPr>
          <p:cNvPr id="8" name="Group 7"/>
          <p:cNvGrpSpPr/>
          <p:nvPr/>
        </p:nvGrpSpPr>
        <p:grpSpPr>
          <a:xfrm>
            <a:off x="168486" y="470788"/>
            <a:ext cx="3771375" cy="1754326"/>
            <a:chOff x="8181149" y="470788"/>
            <a:chExt cx="3771375" cy="1754326"/>
          </a:xfrm>
        </p:grpSpPr>
        <p:sp>
          <p:nvSpPr>
            <p:cNvPr id="7" name="Rectangle 6"/>
            <p:cNvSpPr/>
            <p:nvPr/>
          </p:nvSpPr>
          <p:spPr>
            <a:xfrm>
              <a:off x="8181149" y="470788"/>
              <a:ext cx="2400285" cy="1754326"/>
            </a:xfrm>
            <a:prstGeom prst="rect">
              <a:avLst/>
            </a:prstGeom>
            <a:ln>
              <a:solidFill>
                <a:schemeClr val="tx1"/>
              </a:solidFill>
            </a:ln>
          </p:spPr>
          <p:txBody>
            <a:bodyPr wrap="square">
              <a:spAutoFit/>
            </a:bodyPr>
            <a:lstStyle/>
            <a:p>
              <a:pPr fontAlgn="base"/>
              <a:r>
                <a:rPr lang="en-US" sz="1200" dirty="0"/>
                <a:t>14. </a:t>
              </a:r>
              <a:r>
                <a:rPr lang="en-US" sz="1200" b="1" dirty="0"/>
                <a:t>Henry Harriman—</a:t>
              </a:r>
              <a:r>
                <a:rPr lang="en-US" sz="1200" dirty="0"/>
                <a:t>Born June 9, 1804, at Rowley, Mass., to Enoch Harriman and Sarah </a:t>
              </a:r>
              <a:r>
                <a:rPr lang="en-US" sz="1200" dirty="0" err="1"/>
                <a:t>Brocklebank</a:t>
              </a:r>
              <a:r>
                <a:rPr lang="en-US" sz="1200" dirty="0"/>
                <a:t>. Ordained a seventy March 1835, under the hands of Joseph Smith and Sidney Rigdon; set apart as one of the first seven presidents Feb. 6, 1838, at age 33; died May 17, 1891, at Huntington, Utah.</a:t>
              </a:r>
            </a:p>
          </p:txBody>
        </p:sp>
        <p:pic>
          <p:nvPicPr>
            <p:cNvPr id="2050" name="Picture 2" descr="Henry Harri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6649" y="470788"/>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4217671" y="500276"/>
            <a:ext cx="3851724" cy="1938992"/>
            <a:chOff x="225219" y="2499396"/>
            <a:chExt cx="3851724" cy="1938992"/>
          </a:xfrm>
        </p:grpSpPr>
        <p:pic>
          <p:nvPicPr>
            <p:cNvPr id="2052" name="Picture 4" descr="Zera Pulsip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543" y="2598257"/>
              <a:ext cx="12954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225219" y="2499396"/>
              <a:ext cx="2481767" cy="1938992"/>
            </a:xfrm>
            <a:prstGeom prst="rect">
              <a:avLst/>
            </a:prstGeom>
            <a:ln>
              <a:solidFill>
                <a:schemeClr val="tx1"/>
              </a:solidFill>
            </a:ln>
          </p:spPr>
          <p:txBody>
            <a:bodyPr wrap="square">
              <a:spAutoFit/>
            </a:bodyPr>
            <a:lstStyle/>
            <a:p>
              <a:r>
                <a:rPr lang="en-US" sz="1200" dirty="0">
                  <a:solidFill>
                    <a:srgbClr val="2F393A"/>
                  </a:solidFill>
                  <a:latin typeface="Abadi" panose="020B0604020104020204" pitchFamily="34" charset="0"/>
                </a:rPr>
                <a:t>15. </a:t>
              </a:r>
              <a:r>
                <a:rPr lang="en-US" sz="1200" b="1" dirty="0" err="1">
                  <a:solidFill>
                    <a:srgbClr val="2F393A"/>
                  </a:solidFill>
                  <a:latin typeface="Abadi" panose="020B0604020104020204" pitchFamily="34" charset="0"/>
                </a:rPr>
                <a:t>Zera</a:t>
              </a:r>
              <a:r>
                <a:rPr lang="en-US" sz="1200" b="1" dirty="0">
                  <a:solidFill>
                    <a:srgbClr val="2F393A"/>
                  </a:solidFill>
                  <a:latin typeface="Abadi" panose="020B0604020104020204" pitchFamily="34" charset="0"/>
                </a:rPr>
                <a:t> </a:t>
              </a:r>
              <a:r>
                <a:rPr lang="en-US" sz="1200" b="1" dirty="0" err="1">
                  <a:solidFill>
                    <a:srgbClr val="2F393A"/>
                  </a:solidFill>
                  <a:latin typeface="Abadi" panose="020B0604020104020204" pitchFamily="34" charset="0"/>
                </a:rPr>
                <a:t>Pulsipher</a:t>
              </a:r>
              <a:r>
                <a:rPr lang="en-US" sz="1200" b="1" dirty="0">
                  <a:solidFill>
                    <a:srgbClr val="2F393A"/>
                  </a:solidFill>
                  <a:latin typeface="Abadi" panose="020B0604020104020204" pitchFamily="34" charset="0"/>
                </a:rPr>
                <a:t>—</a:t>
              </a:r>
              <a:r>
                <a:rPr lang="en-US" sz="1200" dirty="0">
                  <a:solidFill>
                    <a:srgbClr val="2F393A"/>
                  </a:solidFill>
                  <a:latin typeface="Abadi" panose="020B0604020104020204" pitchFamily="34" charset="0"/>
                </a:rPr>
                <a:t>Born June 24, 1789, at Rockingham, Vt., to John </a:t>
              </a:r>
              <a:r>
                <a:rPr lang="en-US" sz="1200" dirty="0" err="1">
                  <a:solidFill>
                    <a:srgbClr val="2F393A"/>
                  </a:solidFill>
                  <a:latin typeface="Abadi" panose="020B0604020104020204" pitchFamily="34" charset="0"/>
                </a:rPr>
                <a:t>Pulsipher</a:t>
              </a:r>
              <a:r>
                <a:rPr lang="en-US" sz="1200" dirty="0">
                  <a:solidFill>
                    <a:srgbClr val="2F393A"/>
                  </a:solidFill>
                  <a:latin typeface="Abadi" panose="020B0604020104020204" pitchFamily="34" charset="0"/>
                </a:rPr>
                <a:t> and Elizabeth Dutton. Ordained a seventy Mar. 6, 1838, under the hands of Joseph Young and James Foster; set apart as one of the first seven presidents Mar. 6, 1838, at age 48; released Apr. 12, 1862; died Jan. 1, 1872, at Hebron, Utah.</a:t>
              </a:r>
              <a:endParaRPr lang="en-US" sz="1200" dirty="0"/>
            </a:p>
          </p:txBody>
        </p:sp>
      </p:grpSp>
      <p:sp>
        <p:nvSpPr>
          <p:cNvPr id="12" name="Rectangle 11"/>
          <p:cNvSpPr/>
          <p:nvPr/>
        </p:nvSpPr>
        <p:spPr>
          <a:xfrm>
            <a:off x="8250792" y="504656"/>
            <a:ext cx="2481767" cy="1384995"/>
          </a:xfrm>
          <a:prstGeom prst="rect">
            <a:avLst/>
          </a:prstGeom>
          <a:ln>
            <a:solidFill>
              <a:schemeClr val="tx1"/>
            </a:solidFill>
          </a:ln>
        </p:spPr>
        <p:txBody>
          <a:bodyPr wrap="square">
            <a:spAutoFit/>
          </a:bodyPr>
          <a:lstStyle/>
          <a:p>
            <a:r>
              <a:rPr lang="en-US" sz="1200" b="1" dirty="0"/>
              <a:t>Roger Orton</a:t>
            </a:r>
            <a:r>
              <a:rPr lang="en-US" sz="1200" dirty="0"/>
              <a:t> was excommunicated Nov. 30, 1837; returned to the Church; sustained as one of the first seven presidents Apr. 7, 1845, but was never set apart and did not function; dropped from this position Oct. 6, 1845.</a:t>
            </a:r>
          </a:p>
        </p:txBody>
      </p:sp>
      <p:grpSp>
        <p:nvGrpSpPr>
          <p:cNvPr id="10" name="Group 9"/>
          <p:cNvGrpSpPr/>
          <p:nvPr/>
        </p:nvGrpSpPr>
        <p:grpSpPr>
          <a:xfrm>
            <a:off x="225219" y="2473995"/>
            <a:ext cx="3888429" cy="1938992"/>
            <a:chOff x="7009909" y="2553717"/>
            <a:chExt cx="3888429" cy="1938992"/>
          </a:xfrm>
        </p:grpSpPr>
        <p:sp>
          <p:nvSpPr>
            <p:cNvPr id="13" name="Rectangle 12"/>
            <p:cNvSpPr/>
            <p:nvPr/>
          </p:nvSpPr>
          <p:spPr>
            <a:xfrm>
              <a:off x="7009909" y="2553717"/>
              <a:ext cx="2481767" cy="1938992"/>
            </a:xfrm>
            <a:prstGeom prst="rect">
              <a:avLst/>
            </a:prstGeom>
            <a:ln>
              <a:solidFill>
                <a:schemeClr val="tx1"/>
              </a:solidFill>
            </a:ln>
          </p:spPr>
          <p:txBody>
            <a:bodyPr wrap="square">
              <a:spAutoFit/>
            </a:bodyPr>
            <a:lstStyle/>
            <a:p>
              <a:r>
                <a:rPr lang="en-US" sz="1200" dirty="0"/>
                <a:t>16. </a:t>
              </a:r>
              <a:r>
                <a:rPr lang="en-US" sz="1200" b="1" dirty="0"/>
                <a:t>Albert Perry Rockwood—</a:t>
              </a:r>
              <a:r>
                <a:rPr lang="en-US" sz="1200" dirty="0"/>
                <a:t>Born June 5, 1805, at Holliston, Mass., to Luther Rockwood and Ruth Perry. Ordained a seventy Jan. 5, 1839, under the hands of Joseph Young, Henry Harriman, and </a:t>
              </a:r>
              <a:r>
                <a:rPr lang="en-US" sz="1200" dirty="0" err="1"/>
                <a:t>Zera</a:t>
              </a:r>
              <a:r>
                <a:rPr lang="en-US" sz="1200" dirty="0"/>
                <a:t> </a:t>
              </a:r>
              <a:r>
                <a:rPr lang="en-US" sz="1200" dirty="0" err="1"/>
                <a:t>Pulsipher</a:t>
              </a:r>
              <a:r>
                <a:rPr lang="en-US" sz="1200" dirty="0"/>
                <a:t>; set apart as one of the first seven presidents Dec. 2, 1845, at age 40; died Nov. 26, 1879, at Sugar House, Utah.</a:t>
              </a:r>
            </a:p>
          </p:txBody>
        </p:sp>
        <p:pic>
          <p:nvPicPr>
            <p:cNvPr id="2054" name="Picture 6" descr="Albert Perry Rockw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1513" y="2603569"/>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253359" y="2613747"/>
            <a:ext cx="3816036" cy="1938992"/>
            <a:chOff x="225219" y="4632177"/>
            <a:chExt cx="3816036" cy="1938992"/>
          </a:xfrm>
        </p:grpSpPr>
        <p:sp>
          <p:nvSpPr>
            <p:cNvPr id="16" name="Rectangle 15"/>
            <p:cNvSpPr/>
            <p:nvPr/>
          </p:nvSpPr>
          <p:spPr>
            <a:xfrm>
              <a:off x="225219" y="4632177"/>
              <a:ext cx="2481767" cy="1938992"/>
            </a:xfrm>
            <a:prstGeom prst="rect">
              <a:avLst/>
            </a:prstGeom>
            <a:ln>
              <a:solidFill>
                <a:schemeClr val="tx1"/>
              </a:solidFill>
            </a:ln>
          </p:spPr>
          <p:txBody>
            <a:bodyPr wrap="square">
              <a:spAutoFit/>
            </a:bodyPr>
            <a:lstStyle/>
            <a:p>
              <a:r>
                <a:rPr lang="en-US" sz="1200" dirty="0"/>
                <a:t>17. </a:t>
              </a:r>
              <a:r>
                <a:rPr lang="en-US" sz="1200" b="1" dirty="0"/>
                <a:t>Benjamin Lynn Clapp—</a:t>
              </a:r>
              <a:r>
                <a:rPr lang="en-US" sz="1200" dirty="0"/>
                <a:t>Born Aug. 19, 1814, at West Huntsville, Ala., to Ludwig Lewis Clapp and Margaret Ann Loy. Ordained a seventy Oct. 20, 1844, under the hands of Joseph Young and Levi W. Hancock; set apart as one of the first seven presidents Dec. 2, 1845, at age 31; excommunicated Apr. 7, 1859; died in 1860 in California.</a:t>
              </a:r>
            </a:p>
          </p:txBody>
        </p:sp>
        <p:pic>
          <p:nvPicPr>
            <p:cNvPr id="2056" name="Picture 8" descr="Benjamin Lynn Cl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380" y="4887298"/>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8308939" y="2350025"/>
            <a:ext cx="3786692" cy="2123658"/>
            <a:chOff x="4151874" y="4528004"/>
            <a:chExt cx="3786692" cy="2123658"/>
          </a:xfrm>
        </p:grpSpPr>
        <p:sp>
          <p:nvSpPr>
            <p:cNvPr id="19" name="Rectangle 18"/>
            <p:cNvSpPr/>
            <p:nvPr/>
          </p:nvSpPr>
          <p:spPr>
            <a:xfrm>
              <a:off x="4151874" y="4528004"/>
              <a:ext cx="2481767" cy="2123658"/>
            </a:xfrm>
            <a:prstGeom prst="rect">
              <a:avLst/>
            </a:prstGeom>
            <a:ln>
              <a:solidFill>
                <a:schemeClr val="tx1"/>
              </a:solidFill>
            </a:ln>
          </p:spPr>
          <p:txBody>
            <a:bodyPr wrap="square">
              <a:spAutoFit/>
            </a:bodyPr>
            <a:lstStyle/>
            <a:p>
              <a:r>
                <a:rPr lang="en-US" sz="1200" dirty="0"/>
                <a:t>18. </a:t>
              </a:r>
              <a:r>
                <a:rPr lang="en-US" sz="1200" b="1" dirty="0" err="1"/>
                <a:t>Jedediah</a:t>
              </a:r>
              <a:r>
                <a:rPr lang="en-US" sz="1200" b="1" dirty="0"/>
                <a:t> Morgan Grant—</a:t>
              </a:r>
              <a:r>
                <a:rPr lang="en-US" sz="1200" dirty="0"/>
                <a:t>Born Feb. 21, 1816, at Windsor, N.Y., to Joshua Grant and </a:t>
              </a:r>
              <a:r>
                <a:rPr lang="en-US" sz="1200" dirty="0" err="1"/>
                <a:t>Athalia</a:t>
              </a:r>
              <a:r>
                <a:rPr lang="en-US" sz="1200" dirty="0"/>
                <a:t> Howard. Ordained a seventy Feb. 28, 1835, under the hands of Joseph Smith, Sidney Rigdon, and Frederick G. Williams; set apart as one of the first seven presidents Dec. 2, 1845, at age 29; sustained as second counselor to President Brigham Young, Apr. 7, 1854.</a:t>
              </a:r>
            </a:p>
          </p:txBody>
        </p:sp>
        <p:pic>
          <p:nvPicPr>
            <p:cNvPr id="2058" name="Picture 10" descr="Jedediah Morgan Gra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3641" y="4821312"/>
              <a:ext cx="13049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168486" y="4665817"/>
            <a:ext cx="3767642" cy="1658400"/>
            <a:chOff x="8099667" y="4506700"/>
            <a:chExt cx="3767642" cy="1658400"/>
          </a:xfrm>
        </p:grpSpPr>
        <p:sp>
          <p:nvSpPr>
            <p:cNvPr id="22" name="Rectangle 21"/>
            <p:cNvSpPr/>
            <p:nvPr/>
          </p:nvSpPr>
          <p:spPr>
            <a:xfrm>
              <a:off x="8099667" y="4506700"/>
              <a:ext cx="2481767" cy="1569660"/>
            </a:xfrm>
            <a:prstGeom prst="rect">
              <a:avLst/>
            </a:prstGeom>
            <a:ln>
              <a:solidFill>
                <a:schemeClr val="tx1"/>
              </a:solidFill>
            </a:ln>
          </p:spPr>
          <p:txBody>
            <a:bodyPr wrap="square">
              <a:spAutoFit/>
            </a:bodyPr>
            <a:lstStyle/>
            <a:p>
              <a:r>
                <a:rPr lang="en-US" sz="1200" dirty="0"/>
                <a:t>19. </a:t>
              </a:r>
              <a:r>
                <a:rPr lang="en-US" sz="1200" b="1" dirty="0"/>
                <a:t>Horace </a:t>
              </a:r>
              <a:r>
                <a:rPr lang="en-US" sz="1200" b="1" dirty="0" err="1"/>
                <a:t>Sunderlin</a:t>
              </a:r>
              <a:r>
                <a:rPr lang="en-US" sz="1200" b="1" dirty="0"/>
                <a:t> </a:t>
              </a:r>
              <a:r>
                <a:rPr lang="en-US" sz="1200" b="1" dirty="0" err="1"/>
                <a:t>Eldredge</a:t>
              </a:r>
              <a:r>
                <a:rPr lang="en-US" sz="1200" b="1" dirty="0"/>
                <a:t>—</a:t>
              </a:r>
              <a:r>
                <a:rPr lang="en-US" sz="1200" dirty="0"/>
                <a:t>Born Feb. 6, 1816, at Brutus, N.Y., to Alanson </a:t>
              </a:r>
              <a:r>
                <a:rPr lang="en-US" sz="1200" dirty="0" err="1"/>
                <a:t>Eldredge</a:t>
              </a:r>
              <a:r>
                <a:rPr lang="en-US" sz="1200" dirty="0"/>
                <a:t> and Esther </a:t>
              </a:r>
              <a:r>
                <a:rPr lang="en-US" sz="1200" dirty="0" err="1"/>
                <a:t>Sunderlin</a:t>
              </a:r>
              <a:r>
                <a:rPr lang="en-US" sz="1200" dirty="0"/>
                <a:t>. Ordained a seventy Oct. 13, 1844, by Joseph Young; sustained as one of the first seven presidents Oct. 7, 1854, at age 38; died Sept. 6, 1888, at Salt Lake City, Utah.</a:t>
              </a:r>
            </a:p>
          </p:txBody>
        </p:sp>
        <p:pic>
          <p:nvPicPr>
            <p:cNvPr id="2060" name="Picture 12" descr="Horace Sunderlin Eldred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81434" y="4736350"/>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4195186" y="4732679"/>
            <a:ext cx="3799652" cy="1754326"/>
            <a:chOff x="4195186" y="4732679"/>
            <a:chExt cx="3799652" cy="1754326"/>
          </a:xfrm>
        </p:grpSpPr>
        <p:sp>
          <p:nvSpPr>
            <p:cNvPr id="26" name="Rectangle 25"/>
            <p:cNvSpPr/>
            <p:nvPr/>
          </p:nvSpPr>
          <p:spPr>
            <a:xfrm>
              <a:off x="4195186" y="4732679"/>
              <a:ext cx="2400285" cy="1754326"/>
            </a:xfrm>
            <a:prstGeom prst="rect">
              <a:avLst/>
            </a:prstGeom>
            <a:ln>
              <a:solidFill>
                <a:schemeClr val="tx1"/>
              </a:solidFill>
            </a:ln>
          </p:spPr>
          <p:txBody>
            <a:bodyPr wrap="square">
              <a:spAutoFit/>
            </a:bodyPr>
            <a:lstStyle/>
            <a:p>
              <a:pPr fontAlgn="base"/>
              <a:r>
                <a:rPr lang="en-US" sz="1200" dirty="0"/>
                <a:t>20. </a:t>
              </a:r>
              <a:r>
                <a:rPr lang="en-US" sz="1200" b="1" dirty="0"/>
                <a:t>Jacob Gates—</a:t>
              </a:r>
              <a:r>
                <a:rPr lang="en-US" sz="1200" dirty="0"/>
                <a:t>Born Mar. 9, 1811, at Saint </a:t>
              </a:r>
              <a:r>
                <a:rPr lang="en-US" sz="1200" dirty="0" err="1"/>
                <a:t>Johnsbury</a:t>
              </a:r>
              <a:r>
                <a:rPr lang="en-US" sz="1200" dirty="0"/>
                <a:t>, Vt., to Thomas Gates and Patty </a:t>
              </a:r>
              <a:r>
                <a:rPr lang="en-US" sz="1200" dirty="0" err="1"/>
                <a:t>Plumley</a:t>
              </a:r>
              <a:r>
                <a:rPr lang="en-US" sz="1200" dirty="0"/>
                <a:t>. Ordained a seventy Dec. 19, 1838, under the hands of Joseph Smith and Sidney Rigdon; sustained as one of the first seven presidents Oct. 8, 1862, at age 51; died Apr. 14, 1892, at Provo, Utah.</a:t>
              </a:r>
            </a:p>
          </p:txBody>
        </p:sp>
        <p:pic>
          <p:nvPicPr>
            <p:cNvPr id="2062" name="Picture 14" descr="Jacob Ga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9438" y="4895467"/>
              <a:ext cx="12954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29" name="Rectangle 28"/>
          <p:cNvSpPr/>
          <p:nvPr/>
        </p:nvSpPr>
        <p:spPr>
          <a:xfrm>
            <a:off x="8140404" y="4792383"/>
            <a:ext cx="2400285" cy="1569660"/>
          </a:xfrm>
          <a:prstGeom prst="rect">
            <a:avLst/>
          </a:prstGeom>
          <a:ln>
            <a:solidFill>
              <a:schemeClr val="tx1"/>
            </a:solidFill>
          </a:ln>
        </p:spPr>
        <p:txBody>
          <a:bodyPr wrap="square">
            <a:spAutoFit/>
          </a:bodyPr>
          <a:lstStyle/>
          <a:p>
            <a:pPr fontAlgn="base"/>
            <a:r>
              <a:rPr lang="en-US" sz="1200" dirty="0"/>
              <a:t>21. </a:t>
            </a:r>
            <a:r>
              <a:rPr lang="en-US" sz="1200" b="1" dirty="0"/>
              <a:t>John Van </a:t>
            </a:r>
            <a:r>
              <a:rPr lang="en-US" sz="1200" b="1" dirty="0" err="1"/>
              <a:t>Cott</a:t>
            </a:r>
            <a:r>
              <a:rPr lang="en-US" sz="1200" b="1" dirty="0"/>
              <a:t>—</a:t>
            </a:r>
            <a:r>
              <a:rPr lang="en-US" sz="1200" dirty="0"/>
              <a:t>Born Sept. 7, 1814, at Canaan, N. Y., to </a:t>
            </a:r>
            <a:r>
              <a:rPr lang="en-US" sz="1200" dirty="0" err="1"/>
              <a:t>Losee</a:t>
            </a:r>
            <a:r>
              <a:rPr lang="en-US" sz="1200" dirty="0"/>
              <a:t> Van </a:t>
            </a:r>
            <a:r>
              <a:rPr lang="en-US" sz="1200" dirty="0" err="1"/>
              <a:t>Cott</a:t>
            </a:r>
            <a:r>
              <a:rPr lang="en-US" sz="1200" dirty="0"/>
              <a:t> and </a:t>
            </a:r>
            <a:r>
              <a:rPr lang="en-US" sz="1200" dirty="0" err="1"/>
              <a:t>Lovinia</a:t>
            </a:r>
            <a:r>
              <a:rPr lang="en-US" sz="1200" dirty="0"/>
              <a:t> Pratt. Ordained a seventy Feb. 25, 1847, by Joseph Young; sustained as one of the first seven presidents Oct. 8, 1862, at age 48; died Feb. 18, 1883, at Salt Lake City, Utah.</a:t>
            </a:r>
          </a:p>
        </p:txBody>
      </p:sp>
      <p:pic>
        <p:nvPicPr>
          <p:cNvPr id="2064" name="Picture 16" descr="John Van Cot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32559" y="4895467"/>
            <a:ext cx="12954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326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50" y="0"/>
            <a:ext cx="12101150" cy="276999"/>
          </a:xfrm>
          <a:prstGeom prst="rect">
            <a:avLst/>
          </a:prstGeom>
        </p:spPr>
        <p:txBody>
          <a:bodyPr wrap="square">
            <a:spAutoFit/>
          </a:bodyPr>
          <a:lstStyle/>
          <a:p>
            <a:pPr algn="ctr" fontAlgn="base"/>
            <a:r>
              <a:rPr lang="en-US" sz="1200" b="1" dirty="0"/>
              <a:t>First Seven Presidents of the Seventy and First Council of the Seventy, 1835 to 1975 Continued</a:t>
            </a:r>
            <a:endParaRPr lang="en-US" sz="1200" b="0" i="0" dirty="0">
              <a:solidFill>
                <a:srgbClr val="2F393A"/>
              </a:solidFill>
              <a:effectLst/>
            </a:endParaRPr>
          </a:p>
        </p:txBody>
      </p:sp>
      <p:sp>
        <p:nvSpPr>
          <p:cNvPr id="12" name="Rectangle 11"/>
          <p:cNvSpPr/>
          <p:nvPr/>
        </p:nvSpPr>
        <p:spPr>
          <a:xfrm>
            <a:off x="8250792" y="504656"/>
            <a:ext cx="3491553" cy="1569660"/>
          </a:xfrm>
          <a:prstGeom prst="rect">
            <a:avLst/>
          </a:prstGeom>
          <a:ln>
            <a:solidFill>
              <a:schemeClr val="tx1"/>
            </a:solidFill>
          </a:ln>
        </p:spPr>
        <p:txBody>
          <a:bodyPr wrap="square">
            <a:spAutoFit/>
          </a:bodyPr>
          <a:lstStyle/>
          <a:p>
            <a:r>
              <a:rPr lang="en-US" sz="1200" b="1" dirty="0"/>
              <a:t>Theodore Belden Lewis—</a:t>
            </a:r>
            <a:r>
              <a:rPr lang="en-US" sz="1200" dirty="0"/>
              <a:t>Born Nov. 18, 1843, at St. Louis, Mo., to Thomas Anderson Lewis and Martha J. O. Belden. Ordained a high priest at Nephi, Utah (date not known); sustained as one of the first seven presidents Oct. 8, 1882, at age 38. On Oct. 9, when he appeared to be set apart, he reported that he was a high priest, and so he was not set apart and did not function in this position.</a:t>
            </a:r>
          </a:p>
        </p:txBody>
      </p:sp>
      <p:sp>
        <p:nvSpPr>
          <p:cNvPr id="13" name="Rectangle 12"/>
          <p:cNvSpPr/>
          <p:nvPr/>
        </p:nvSpPr>
        <p:spPr>
          <a:xfrm>
            <a:off x="225219" y="2473995"/>
            <a:ext cx="2481767" cy="1938992"/>
          </a:xfrm>
          <a:prstGeom prst="rect">
            <a:avLst/>
          </a:prstGeom>
          <a:ln>
            <a:solidFill>
              <a:schemeClr val="tx1"/>
            </a:solidFill>
          </a:ln>
        </p:spPr>
        <p:txBody>
          <a:bodyPr wrap="square">
            <a:spAutoFit/>
          </a:bodyPr>
          <a:lstStyle/>
          <a:p>
            <a:r>
              <a:rPr lang="en-US" sz="1200" dirty="0"/>
              <a:t>24. </a:t>
            </a:r>
            <a:r>
              <a:rPr lang="en-US" sz="1200" b="1" dirty="0"/>
              <a:t>Seymour Bicknell Young—</a:t>
            </a:r>
            <a:r>
              <a:rPr lang="en-US" sz="1200" dirty="0"/>
              <a:t>Born Oct. 3, 1837, at Kirtland, Ohio, to Joseph Young and Jane Adeline Bicknell. Ordained a seventy Feb. 18, 1857, by Edmund Ellsworth; set apart as one of the first seven presidents Oct. 14, 1882, at age 45; sustained as one of the first seven presidents Apr. 8, 1883; died Dec. 15, 1924, at Salt Lake City, Utah.</a:t>
            </a:r>
          </a:p>
        </p:txBody>
      </p:sp>
      <p:sp>
        <p:nvSpPr>
          <p:cNvPr id="16" name="Rectangle 15"/>
          <p:cNvSpPr/>
          <p:nvPr/>
        </p:nvSpPr>
        <p:spPr>
          <a:xfrm>
            <a:off x="4267079" y="2339478"/>
            <a:ext cx="2481767" cy="2123658"/>
          </a:xfrm>
          <a:prstGeom prst="rect">
            <a:avLst/>
          </a:prstGeom>
          <a:ln>
            <a:solidFill>
              <a:schemeClr val="tx1"/>
            </a:solidFill>
          </a:ln>
        </p:spPr>
        <p:txBody>
          <a:bodyPr wrap="square">
            <a:spAutoFit/>
          </a:bodyPr>
          <a:lstStyle/>
          <a:p>
            <a:r>
              <a:rPr lang="en-US" sz="1200" dirty="0"/>
              <a:t>25. </a:t>
            </a:r>
            <a:r>
              <a:rPr lang="en-US" sz="1200" b="1" dirty="0"/>
              <a:t>Christian Daniel </a:t>
            </a:r>
            <a:r>
              <a:rPr lang="en-US" sz="1200" b="1" dirty="0" err="1"/>
              <a:t>Fjeldsted</a:t>
            </a:r>
            <a:r>
              <a:rPr lang="en-US" sz="1200" b="1" dirty="0"/>
              <a:t>—</a:t>
            </a:r>
            <a:r>
              <a:rPr lang="en-US" sz="1200" dirty="0"/>
              <a:t>Born Feb. 20, 1829, at </a:t>
            </a:r>
            <a:r>
              <a:rPr lang="en-US" sz="1200" dirty="0" err="1"/>
              <a:t>Amagar</a:t>
            </a:r>
            <a:r>
              <a:rPr lang="en-US" sz="1200" dirty="0"/>
              <a:t>, </a:t>
            </a:r>
            <a:r>
              <a:rPr lang="en-US" sz="1200" dirty="0" err="1"/>
              <a:t>Sundbyvester</a:t>
            </a:r>
            <a:r>
              <a:rPr lang="en-US" sz="1200" dirty="0"/>
              <a:t> Co., Copenhagen, Denmark, to Hendrik </a:t>
            </a:r>
            <a:r>
              <a:rPr lang="en-US" sz="1200" dirty="0" err="1"/>
              <a:t>Ludvig</a:t>
            </a:r>
            <a:r>
              <a:rPr lang="en-US" sz="1200" dirty="0"/>
              <a:t> </a:t>
            </a:r>
            <a:r>
              <a:rPr lang="en-US" sz="1200" dirty="0" err="1"/>
              <a:t>Fjeldsted</a:t>
            </a:r>
            <a:r>
              <a:rPr lang="en-US" sz="1200" dirty="0"/>
              <a:t> and Ann Catrine </a:t>
            </a:r>
            <a:r>
              <a:rPr lang="en-US" sz="1200" dirty="0" err="1"/>
              <a:t>Hendriksen</a:t>
            </a:r>
            <a:r>
              <a:rPr lang="en-US" sz="1200" dirty="0"/>
              <a:t>. Ordained a seventy Feb. 5, 1859, by William H. Walker; sustained as one of the first seven presidents Apr. 6, 1884, at age 55; died Dec. 23, 1905, at Salt Lake City, Utah.</a:t>
            </a:r>
          </a:p>
        </p:txBody>
      </p:sp>
      <p:sp>
        <p:nvSpPr>
          <p:cNvPr id="19" name="Rectangle 18"/>
          <p:cNvSpPr/>
          <p:nvPr/>
        </p:nvSpPr>
        <p:spPr>
          <a:xfrm>
            <a:off x="8308939" y="2350025"/>
            <a:ext cx="2147813" cy="1754326"/>
          </a:xfrm>
          <a:prstGeom prst="rect">
            <a:avLst/>
          </a:prstGeom>
          <a:ln>
            <a:solidFill>
              <a:schemeClr val="tx1"/>
            </a:solidFill>
          </a:ln>
        </p:spPr>
        <p:txBody>
          <a:bodyPr wrap="square">
            <a:spAutoFit/>
          </a:bodyPr>
          <a:lstStyle/>
          <a:p>
            <a:r>
              <a:rPr lang="en-US" sz="1200" dirty="0"/>
              <a:t>26. </a:t>
            </a:r>
            <a:r>
              <a:rPr lang="en-US" sz="1200" b="1" dirty="0"/>
              <a:t>John Morgan—</a:t>
            </a:r>
            <a:r>
              <a:rPr lang="en-US" sz="1200" dirty="0"/>
              <a:t>Born Aug. 8, 1842, at Greensburg, Ind., to Gerrard Morgan and Ann Eliza Hamilton. Ordained a seventy Oct. 8, 1875, by Joseph Young; sustained as one of the first seven presidents Oct. 5, 1884, at age 42; died Aug. 14, 1894, at Preston, Idaho.</a:t>
            </a:r>
          </a:p>
        </p:txBody>
      </p:sp>
      <p:sp>
        <p:nvSpPr>
          <p:cNvPr id="22" name="Rectangle 21"/>
          <p:cNvSpPr/>
          <p:nvPr/>
        </p:nvSpPr>
        <p:spPr>
          <a:xfrm>
            <a:off x="168486" y="4665817"/>
            <a:ext cx="2481767" cy="1754326"/>
          </a:xfrm>
          <a:prstGeom prst="rect">
            <a:avLst/>
          </a:prstGeom>
          <a:ln>
            <a:solidFill>
              <a:schemeClr val="tx1"/>
            </a:solidFill>
          </a:ln>
        </p:spPr>
        <p:txBody>
          <a:bodyPr wrap="square">
            <a:spAutoFit/>
          </a:bodyPr>
          <a:lstStyle/>
          <a:p>
            <a:r>
              <a:rPr lang="en-US" sz="1200" dirty="0"/>
              <a:t>27. </a:t>
            </a:r>
            <a:r>
              <a:rPr lang="en-US" sz="1200" b="1" dirty="0"/>
              <a:t>Brigham Henry Roberts—</a:t>
            </a:r>
            <a:r>
              <a:rPr lang="en-US" sz="1200" dirty="0"/>
              <a:t>Born Mar. 13, 1857, at Warrington, Lancashire Co., England, to Benjamin Roberts and Ann </a:t>
            </a:r>
            <a:r>
              <a:rPr lang="en-US" sz="1200" dirty="0" err="1"/>
              <a:t>Everington</a:t>
            </a:r>
            <a:r>
              <a:rPr lang="en-US" sz="1200" dirty="0"/>
              <a:t>. Ordained a seventy Mar. 8, 1877, by Nathan T. Porter. Sustained as one of the first seven presidents Oct. 7, 1888, at age 31; died Sept. 27, 1933, at Salt Lake City, Utah.</a:t>
            </a:r>
          </a:p>
        </p:txBody>
      </p:sp>
      <p:sp>
        <p:nvSpPr>
          <p:cNvPr id="26" name="Rectangle 25"/>
          <p:cNvSpPr/>
          <p:nvPr/>
        </p:nvSpPr>
        <p:spPr>
          <a:xfrm>
            <a:off x="4195186" y="4732679"/>
            <a:ext cx="2400285" cy="1754326"/>
          </a:xfrm>
          <a:prstGeom prst="rect">
            <a:avLst/>
          </a:prstGeom>
          <a:ln>
            <a:solidFill>
              <a:schemeClr val="tx1"/>
            </a:solidFill>
          </a:ln>
        </p:spPr>
        <p:txBody>
          <a:bodyPr wrap="square">
            <a:spAutoFit/>
          </a:bodyPr>
          <a:lstStyle/>
          <a:p>
            <a:pPr fontAlgn="base"/>
            <a:r>
              <a:rPr lang="en-US" sz="1200" dirty="0"/>
              <a:t>28. </a:t>
            </a:r>
            <a:r>
              <a:rPr lang="en-US" sz="1200" b="1" dirty="0"/>
              <a:t>George Reynolds—</a:t>
            </a:r>
            <a:r>
              <a:rPr lang="en-US" sz="1200" dirty="0"/>
              <a:t>Born Jan. 1, 1842, at Marylebone, London Co., London, England, to George Reynolds and Julie Ann </a:t>
            </a:r>
            <a:r>
              <a:rPr lang="en-US" sz="1200" dirty="0" err="1"/>
              <a:t>Tautz</a:t>
            </a:r>
            <a:r>
              <a:rPr lang="en-US" sz="1200" dirty="0"/>
              <a:t>. Ordained a seventy Mar. 18, 1866, by Israel Barlow; sustained as one of the first seven presidents Apr. 5, 1890, at age 48; died Aug. 9, 1909, at Salt Lake City, Utah.</a:t>
            </a:r>
          </a:p>
        </p:txBody>
      </p:sp>
      <p:sp>
        <p:nvSpPr>
          <p:cNvPr id="29" name="Rectangle 28"/>
          <p:cNvSpPr/>
          <p:nvPr/>
        </p:nvSpPr>
        <p:spPr>
          <a:xfrm>
            <a:off x="8140404" y="4792383"/>
            <a:ext cx="2400285" cy="1938992"/>
          </a:xfrm>
          <a:prstGeom prst="rect">
            <a:avLst/>
          </a:prstGeom>
          <a:ln>
            <a:solidFill>
              <a:schemeClr val="tx1"/>
            </a:solidFill>
          </a:ln>
        </p:spPr>
        <p:txBody>
          <a:bodyPr wrap="square">
            <a:spAutoFit/>
          </a:bodyPr>
          <a:lstStyle/>
          <a:p>
            <a:pPr fontAlgn="base"/>
            <a:r>
              <a:rPr lang="en-US" sz="1200" dirty="0"/>
              <a:t>29. </a:t>
            </a:r>
            <a:r>
              <a:rPr lang="en-US" sz="1200" b="1" dirty="0"/>
              <a:t>Jonathan Golden Kimball—</a:t>
            </a:r>
            <a:r>
              <a:rPr lang="en-US" sz="1200" dirty="0"/>
              <a:t>Born June 9, 1853, at Salt Lake City, Utah, to Heber Chase Kimball and </a:t>
            </a:r>
            <a:r>
              <a:rPr lang="en-US" sz="1200" dirty="0" err="1"/>
              <a:t>Christeen</a:t>
            </a:r>
            <a:r>
              <a:rPr lang="en-US" sz="1200" dirty="0"/>
              <a:t> Golden. Ordained a seventy July 21, 1886, by William M. Allred; sustained as one of the first seven presidents Apr. 5, 1892, at age 38; killed in an automobile accident Sept. 2, 1938, near Reno, Nevada.</a:t>
            </a:r>
          </a:p>
        </p:txBody>
      </p:sp>
      <p:grpSp>
        <p:nvGrpSpPr>
          <p:cNvPr id="3" name="Group 2"/>
          <p:cNvGrpSpPr/>
          <p:nvPr/>
        </p:nvGrpSpPr>
        <p:grpSpPr>
          <a:xfrm>
            <a:off x="168486" y="470788"/>
            <a:ext cx="3793231" cy="1754326"/>
            <a:chOff x="168486" y="470788"/>
            <a:chExt cx="3793231" cy="1754326"/>
          </a:xfrm>
        </p:grpSpPr>
        <p:sp>
          <p:nvSpPr>
            <p:cNvPr id="7" name="Rectangle 6"/>
            <p:cNvSpPr/>
            <p:nvPr/>
          </p:nvSpPr>
          <p:spPr>
            <a:xfrm>
              <a:off x="168486" y="470788"/>
              <a:ext cx="2400285" cy="1754326"/>
            </a:xfrm>
            <a:prstGeom prst="rect">
              <a:avLst/>
            </a:prstGeom>
            <a:ln>
              <a:solidFill>
                <a:schemeClr val="tx1"/>
              </a:solidFill>
            </a:ln>
          </p:spPr>
          <p:txBody>
            <a:bodyPr wrap="square">
              <a:spAutoFit/>
            </a:bodyPr>
            <a:lstStyle/>
            <a:p>
              <a:pPr fontAlgn="base"/>
              <a:r>
                <a:rPr lang="en-US" sz="1200" dirty="0"/>
                <a:t>22. </a:t>
              </a:r>
              <a:r>
                <a:rPr lang="en-US" sz="1200" b="1" dirty="0"/>
                <a:t>William Whittaker Taylor—</a:t>
              </a:r>
              <a:r>
                <a:rPr lang="en-US" sz="1200" dirty="0"/>
                <a:t>Born Sept. 11, 1853, at Salt Lake City, Utah, to John Taylor and Harriet Whittaker. Ordained a seventy Oct. 11, 1875, by Orson Pratt; sustained as one of the first seven presidents Apr. 7, 1880, at age 26; died Aug. 1, 1884, at Salt Lake City, Utah.</a:t>
              </a:r>
            </a:p>
          </p:txBody>
        </p:sp>
        <p:pic>
          <p:nvPicPr>
            <p:cNvPr id="3074" name="Picture 2" descr="William Whittaker Tay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317" y="596839"/>
              <a:ext cx="12954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4217671" y="500276"/>
            <a:ext cx="3905144" cy="1569660"/>
            <a:chOff x="4217671" y="500276"/>
            <a:chExt cx="3905144" cy="1569660"/>
          </a:xfrm>
        </p:grpSpPr>
        <p:sp>
          <p:nvSpPr>
            <p:cNvPr id="9" name="Rectangle 8"/>
            <p:cNvSpPr/>
            <p:nvPr/>
          </p:nvSpPr>
          <p:spPr>
            <a:xfrm>
              <a:off x="4217671" y="500276"/>
              <a:ext cx="2481767" cy="1569660"/>
            </a:xfrm>
            <a:prstGeom prst="rect">
              <a:avLst/>
            </a:prstGeom>
            <a:ln>
              <a:solidFill>
                <a:schemeClr val="tx1"/>
              </a:solidFill>
            </a:ln>
          </p:spPr>
          <p:txBody>
            <a:bodyPr wrap="square">
              <a:spAutoFit/>
            </a:bodyPr>
            <a:lstStyle/>
            <a:p>
              <a:r>
                <a:rPr lang="en-US" sz="1200" dirty="0"/>
                <a:t>23. </a:t>
              </a:r>
              <a:r>
                <a:rPr lang="en-US" sz="1200" b="1" dirty="0"/>
                <a:t>Abraham Hoagland Cannon—</a:t>
              </a:r>
              <a:r>
                <a:rPr lang="en-US" sz="1200" dirty="0"/>
                <a:t>Born Mar. 12, 1859, at Salt Lake City, Utah, to George Quayle Cannon and Elizabeth Hoagland. Ordained a seventy Oct. 9, 1882, by George Q. Cannon; sustained as one of the first seven presidents Oct. 8, 1882, at age 23; ordained an apostle Oct. 7, 1889.</a:t>
              </a:r>
            </a:p>
          </p:txBody>
        </p:sp>
        <p:pic>
          <p:nvPicPr>
            <p:cNvPr id="3076" name="Picture 4" descr="Abraham Hoagland Can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415" y="570731"/>
              <a:ext cx="12954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3078" name="Picture 6" descr="Seymour Bicknell Yo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380" y="2778294"/>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Christian Daniel Fjelds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054" y="2686932"/>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2" name="Picture 10" descr="John Morga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5287" y="2512813"/>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4" name="Picture 12" descr="Brigham Henry Rober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016" y="4862838"/>
            <a:ext cx="12573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6" name="Picture 14" descr="George Reynolds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1709" y="4895467"/>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8" name="Picture 16" descr="Jonathan Golden Kimb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12328" y="4946126"/>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40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50" y="0"/>
            <a:ext cx="12101150" cy="276999"/>
          </a:xfrm>
          <a:prstGeom prst="rect">
            <a:avLst/>
          </a:prstGeom>
        </p:spPr>
        <p:txBody>
          <a:bodyPr wrap="square">
            <a:spAutoFit/>
          </a:bodyPr>
          <a:lstStyle/>
          <a:p>
            <a:pPr algn="ctr" fontAlgn="base"/>
            <a:r>
              <a:rPr lang="en-US" sz="1200" b="1" dirty="0"/>
              <a:t>First Seven Presidents of the Seventy and First Council of the Seventy, 1835 to 1975 Continued</a:t>
            </a:r>
            <a:endParaRPr lang="en-US" sz="1200" b="0" i="0" dirty="0">
              <a:solidFill>
                <a:srgbClr val="2F393A"/>
              </a:solidFill>
              <a:effectLst/>
            </a:endParaRPr>
          </a:p>
        </p:txBody>
      </p:sp>
      <p:sp>
        <p:nvSpPr>
          <p:cNvPr id="12" name="Rectangle 11"/>
          <p:cNvSpPr/>
          <p:nvPr/>
        </p:nvSpPr>
        <p:spPr>
          <a:xfrm>
            <a:off x="8215925" y="283429"/>
            <a:ext cx="2453095" cy="1938992"/>
          </a:xfrm>
          <a:prstGeom prst="rect">
            <a:avLst/>
          </a:prstGeom>
          <a:ln>
            <a:solidFill>
              <a:schemeClr val="tx1"/>
            </a:solidFill>
          </a:ln>
        </p:spPr>
        <p:txBody>
          <a:bodyPr wrap="square">
            <a:spAutoFit/>
          </a:bodyPr>
          <a:lstStyle/>
          <a:p>
            <a:r>
              <a:rPr lang="en-US" sz="1200" dirty="0"/>
              <a:t>32. </a:t>
            </a:r>
            <a:r>
              <a:rPr lang="en-US" sz="1200" b="1" dirty="0"/>
              <a:t>Joseph William </a:t>
            </a:r>
            <a:r>
              <a:rPr lang="en-US" sz="1200" b="1" dirty="0" err="1"/>
              <a:t>McMurrin</a:t>
            </a:r>
            <a:r>
              <a:rPr lang="en-US" sz="1200" b="1" dirty="0"/>
              <a:t>—</a:t>
            </a:r>
            <a:r>
              <a:rPr lang="en-US" sz="1200" dirty="0"/>
              <a:t>Born Sept. 5, 1858, at Tooele, Utah, to Joseph </a:t>
            </a:r>
            <a:r>
              <a:rPr lang="en-US" sz="1200" dirty="0" err="1"/>
              <a:t>McMurrin</a:t>
            </a:r>
            <a:r>
              <a:rPr lang="en-US" sz="1200" dirty="0"/>
              <a:t> and Margaret </a:t>
            </a:r>
            <a:r>
              <a:rPr lang="en-US" sz="1200" dirty="0" err="1"/>
              <a:t>Leaing</a:t>
            </a:r>
            <a:r>
              <a:rPr lang="en-US" sz="1200" dirty="0"/>
              <a:t>. Ordained a seventy Apr. 21, 1884, by Royal Barney; sustained as one of the first seven presidents Oct. 5, 1897, and set apart Jan. 21, 1898, at Liverpool, England, at age 39; died Oct. 24, 1932, at Los Angeles, Calif.</a:t>
            </a:r>
          </a:p>
        </p:txBody>
      </p:sp>
      <p:sp>
        <p:nvSpPr>
          <p:cNvPr id="13" name="Rectangle 12"/>
          <p:cNvSpPr/>
          <p:nvPr/>
        </p:nvSpPr>
        <p:spPr>
          <a:xfrm>
            <a:off x="225219" y="2473995"/>
            <a:ext cx="2481767" cy="1569660"/>
          </a:xfrm>
          <a:prstGeom prst="rect">
            <a:avLst/>
          </a:prstGeom>
          <a:ln>
            <a:solidFill>
              <a:schemeClr val="tx1"/>
            </a:solidFill>
          </a:ln>
        </p:spPr>
        <p:txBody>
          <a:bodyPr wrap="square">
            <a:spAutoFit/>
          </a:bodyPr>
          <a:lstStyle/>
          <a:p>
            <a:r>
              <a:rPr lang="en-US" sz="1200" dirty="0"/>
              <a:t>33. </a:t>
            </a:r>
            <a:r>
              <a:rPr lang="en-US" sz="1200" b="1" dirty="0"/>
              <a:t>Charles Henry Hart—</a:t>
            </a:r>
            <a:r>
              <a:rPr lang="en-US" sz="1200" dirty="0"/>
              <a:t>Born July 5, 1866, at Bloomington, Idaho, to James Henry Hart and Sabina </a:t>
            </a:r>
            <a:r>
              <a:rPr lang="en-US" sz="1200" dirty="0" err="1"/>
              <a:t>Scheib</a:t>
            </a:r>
            <a:r>
              <a:rPr lang="en-US" sz="1200" dirty="0"/>
              <a:t>. Ordained a seventy Aug. 10, 1890, by John Henry Smith; sustained as one of the first seven presidents Apr. 9, 1906, at age 39; died Sept. 29, 1934, at Salt Lake City, Utah.</a:t>
            </a:r>
          </a:p>
        </p:txBody>
      </p:sp>
      <p:sp>
        <p:nvSpPr>
          <p:cNvPr id="16" name="Rectangle 15"/>
          <p:cNvSpPr/>
          <p:nvPr/>
        </p:nvSpPr>
        <p:spPr>
          <a:xfrm>
            <a:off x="4267079" y="2339478"/>
            <a:ext cx="2481767" cy="1754326"/>
          </a:xfrm>
          <a:prstGeom prst="rect">
            <a:avLst/>
          </a:prstGeom>
          <a:ln>
            <a:solidFill>
              <a:schemeClr val="tx1"/>
            </a:solidFill>
          </a:ln>
        </p:spPr>
        <p:txBody>
          <a:bodyPr wrap="square">
            <a:spAutoFit/>
          </a:bodyPr>
          <a:lstStyle/>
          <a:p>
            <a:r>
              <a:rPr lang="en-US" sz="1200" dirty="0"/>
              <a:t>34. </a:t>
            </a:r>
            <a:r>
              <a:rPr lang="en-US" sz="1200" b="1" dirty="0"/>
              <a:t>Levi Edgar Young—</a:t>
            </a:r>
            <a:r>
              <a:rPr lang="en-US" sz="1200" dirty="0"/>
              <a:t>Born Feb. 2, 1874, at Salt Lake City, Utah, to Seymour Bicknell Young and Ann Elizabeth </a:t>
            </a:r>
            <a:r>
              <a:rPr lang="en-US" sz="1200" dirty="0" err="1"/>
              <a:t>Riter</a:t>
            </a:r>
            <a:r>
              <a:rPr lang="en-US" sz="1200" dirty="0"/>
              <a:t>. Ordained a seventy June 18, 1897, by Seymour B. Young; sustained as one of the first seven presidents Oct. 6, 1909, and set apart Jan. 23, 1910, at age 36; died Dec. 13, 1963, at Salt Lake City, Utah.</a:t>
            </a:r>
          </a:p>
        </p:txBody>
      </p:sp>
      <p:sp>
        <p:nvSpPr>
          <p:cNvPr id="19" name="Rectangle 18"/>
          <p:cNvSpPr/>
          <p:nvPr/>
        </p:nvSpPr>
        <p:spPr>
          <a:xfrm>
            <a:off x="8185378" y="2378662"/>
            <a:ext cx="2481767" cy="1754326"/>
          </a:xfrm>
          <a:prstGeom prst="rect">
            <a:avLst/>
          </a:prstGeom>
          <a:ln>
            <a:solidFill>
              <a:schemeClr val="tx1"/>
            </a:solidFill>
          </a:ln>
        </p:spPr>
        <p:txBody>
          <a:bodyPr wrap="square">
            <a:spAutoFit/>
          </a:bodyPr>
          <a:lstStyle/>
          <a:p>
            <a:r>
              <a:rPr lang="en-US" sz="1200" dirty="0"/>
              <a:t>35. </a:t>
            </a:r>
            <a:r>
              <a:rPr lang="en-US" sz="1200" b="1" dirty="0"/>
              <a:t>Rey Lucero Pratt—</a:t>
            </a:r>
            <a:r>
              <a:rPr lang="en-US" sz="1200" dirty="0"/>
              <a:t>Born Oct. 11, 1878, at Salt Lake City, Utah, to </a:t>
            </a:r>
            <a:r>
              <a:rPr lang="en-US" sz="1200" dirty="0" err="1"/>
              <a:t>Helaman</a:t>
            </a:r>
            <a:r>
              <a:rPr lang="en-US" sz="1200" dirty="0"/>
              <a:t> Pratt and </a:t>
            </a:r>
            <a:r>
              <a:rPr lang="en-US" sz="1200" dirty="0" err="1"/>
              <a:t>Emeline</a:t>
            </a:r>
            <a:r>
              <a:rPr lang="en-US" sz="1200" dirty="0"/>
              <a:t> Victoria Billingsley. Ordained a seventy Sept. 23, 1911, by Rulon S. Wells; sustained as one of the first seven presidents Jan. 29, 1925, and set apart Apr. 7, 1925, at age 46; died Apr. 14, 1931, at Salt Lake City, Utah.</a:t>
            </a:r>
          </a:p>
        </p:txBody>
      </p:sp>
      <p:sp>
        <p:nvSpPr>
          <p:cNvPr id="22" name="Rectangle 21"/>
          <p:cNvSpPr/>
          <p:nvPr/>
        </p:nvSpPr>
        <p:spPr>
          <a:xfrm>
            <a:off x="168486" y="4385225"/>
            <a:ext cx="2481767" cy="2123658"/>
          </a:xfrm>
          <a:prstGeom prst="rect">
            <a:avLst/>
          </a:prstGeom>
          <a:ln>
            <a:solidFill>
              <a:schemeClr val="tx1"/>
            </a:solidFill>
          </a:ln>
        </p:spPr>
        <p:txBody>
          <a:bodyPr wrap="square">
            <a:spAutoFit/>
          </a:bodyPr>
          <a:lstStyle/>
          <a:p>
            <a:r>
              <a:rPr lang="en-US" sz="1200" dirty="0"/>
              <a:t>36. </a:t>
            </a:r>
            <a:r>
              <a:rPr lang="en-US" sz="1200" b="1" dirty="0"/>
              <a:t>Antoine Ridgeway Ivins—</a:t>
            </a:r>
            <a:r>
              <a:rPr lang="en-US" sz="1200" dirty="0"/>
              <a:t>Born May 11, 1881, at Saint George, Utah, to Anthony Woodward Ivins and Elizabeth A. Snow. Ordained a seventy Dec. 28, 1913, by Fred E. Barker; sustained as one of the First Council of the Seventy, Oct. 4, 1931, at age 50; ordained a high priest June 11, 1961, by David O. McKay; died Oct. 18, 1967, at Salt Lake City, Utah.</a:t>
            </a:r>
          </a:p>
        </p:txBody>
      </p:sp>
      <p:sp>
        <p:nvSpPr>
          <p:cNvPr id="26" name="Rectangle 25"/>
          <p:cNvSpPr/>
          <p:nvPr/>
        </p:nvSpPr>
        <p:spPr>
          <a:xfrm>
            <a:off x="4195186" y="4732679"/>
            <a:ext cx="2400285" cy="1754326"/>
          </a:xfrm>
          <a:prstGeom prst="rect">
            <a:avLst/>
          </a:prstGeom>
          <a:ln>
            <a:solidFill>
              <a:schemeClr val="tx1"/>
            </a:solidFill>
          </a:ln>
        </p:spPr>
        <p:txBody>
          <a:bodyPr wrap="square">
            <a:spAutoFit/>
          </a:bodyPr>
          <a:lstStyle/>
          <a:p>
            <a:pPr fontAlgn="base"/>
            <a:r>
              <a:rPr lang="en-US" sz="1200" dirty="0"/>
              <a:t>37. </a:t>
            </a:r>
            <a:r>
              <a:rPr lang="en-US" sz="1200" b="1" dirty="0"/>
              <a:t>Samuel Otis </a:t>
            </a:r>
            <a:r>
              <a:rPr lang="en-US" sz="1200" b="1" dirty="0" err="1"/>
              <a:t>Bennion</a:t>
            </a:r>
            <a:r>
              <a:rPr lang="en-US" sz="1200" b="1" dirty="0"/>
              <a:t>—</a:t>
            </a:r>
            <a:r>
              <a:rPr lang="en-US" sz="1200" dirty="0"/>
              <a:t>Born June 9, 1874, at Taylorsville, Utah, to John Rowland </a:t>
            </a:r>
            <a:r>
              <a:rPr lang="en-US" sz="1200" dirty="0" err="1"/>
              <a:t>Bennion</a:t>
            </a:r>
            <a:r>
              <a:rPr lang="en-US" sz="1200" dirty="0"/>
              <a:t> and Emma Jane Terry. Ordained a seventy Mar. 14, 1904, by Samuel Gerrard; sustained as one of the First Council of the Seventy Apr. 6, 1933, at age 58; died May 28, 1946, at Salt Lake City, Utah.</a:t>
            </a:r>
          </a:p>
        </p:txBody>
      </p:sp>
      <p:sp>
        <p:nvSpPr>
          <p:cNvPr id="29" name="Rectangle 28"/>
          <p:cNvSpPr/>
          <p:nvPr/>
        </p:nvSpPr>
        <p:spPr>
          <a:xfrm>
            <a:off x="8140404" y="4792383"/>
            <a:ext cx="2400285" cy="1754326"/>
          </a:xfrm>
          <a:prstGeom prst="rect">
            <a:avLst/>
          </a:prstGeom>
          <a:ln>
            <a:solidFill>
              <a:schemeClr val="tx1"/>
            </a:solidFill>
          </a:ln>
        </p:spPr>
        <p:txBody>
          <a:bodyPr wrap="square">
            <a:spAutoFit/>
          </a:bodyPr>
          <a:lstStyle/>
          <a:p>
            <a:pPr fontAlgn="base"/>
            <a:r>
              <a:rPr lang="en-US" sz="1200" dirty="0"/>
              <a:t>38. </a:t>
            </a:r>
            <a:r>
              <a:rPr lang="en-US" sz="1200" b="1" dirty="0"/>
              <a:t>John Harris Taylor—</a:t>
            </a:r>
            <a:r>
              <a:rPr lang="en-US" sz="1200" dirty="0"/>
              <a:t>Born June 28, 1875, at Salt Lake City, Utah, to Thomas E. Taylor and Emma L. Harris. Ordained a seventy Jan. 24, 1896, by Heber J. Grant; sustained as one of the First Council of the Seventy Oct. 6, 1933, at age 58; died May 28, 1946, at Salt Lake City, Utah.</a:t>
            </a:r>
          </a:p>
        </p:txBody>
      </p:sp>
      <p:sp>
        <p:nvSpPr>
          <p:cNvPr id="7" name="Rectangle 6"/>
          <p:cNvSpPr/>
          <p:nvPr/>
        </p:nvSpPr>
        <p:spPr>
          <a:xfrm>
            <a:off x="168486" y="470788"/>
            <a:ext cx="2400285" cy="1569660"/>
          </a:xfrm>
          <a:prstGeom prst="rect">
            <a:avLst/>
          </a:prstGeom>
          <a:ln>
            <a:solidFill>
              <a:schemeClr val="tx1"/>
            </a:solidFill>
          </a:ln>
        </p:spPr>
        <p:txBody>
          <a:bodyPr wrap="square">
            <a:spAutoFit/>
          </a:bodyPr>
          <a:lstStyle/>
          <a:p>
            <a:pPr fontAlgn="base"/>
            <a:r>
              <a:rPr lang="en-US" sz="1200" dirty="0"/>
              <a:t>30. </a:t>
            </a:r>
            <a:r>
              <a:rPr lang="en-US" sz="1200" b="1" dirty="0"/>
              <a:t>Rulon Seymour Wells—</a:t>
            </a:r>
            <a:r>
              <a:rPr lang="en-US" sz="1200" dirty="0"/>
              <a:t>Born July 7, 1854, at Salt Lake City, Utah, to Daniel </a:t>
            </a:r>
            <a:r>
              <a:rPr lang="en-US" sz="1200" dirty="0" err="1"/>
              <a:t>Hanmer</a:t>
            </a:r>
            <a:r>
              <a:rPr lang="en-US" sz="1200" dirty="0"/>
              <a:t> Wells and Louisa Free. Ordained a seventy Oct. 22, 1875, by Brigham Young; sustained as one of the first seven presidents Apr. 5, 1893, at age 38; died May 7, 1941, at Salt Lake City, Utah.</a:t>
            </a:r>
          </a:p>
        </p:txBody>
      </p:sp>
      <p:sp>
        <p:nvSpPr>
          <p:cNvPr id="9" name="Rectangle 8"/>
          <p:cNvSpPr/>
          <p:nvPr/>
        </p:nvSpPr>
        <p:spPr>
          <a:xfrm>
            <a:off x="4217671" y="500276"/>
            <a:ext cx="2481767" cy="1569660"/>
          </a:xfrm>
          <a:prstGeom prst="rect">
            <a:avLst/>
          </a:prstGeom>
          <a:ln>
            <a:solidFill>
              <a:schemeClr val="tx1"/>
            </a:solidFill>
          </a:ln>
        </p:spPr>
        <p:txBody>
          <a:bodyPr wrap="square">
            <a:spAutoFit/>
          </a:bodyPr>
          <a:lstStyle/>
          <a:p>
            <a:r>
              <a:rPr lang="en-US" sz="1200" dirty="0"/>
              <a:t>31. </a:t>
            </a:r>
            <a:r>
              <a:rPr lang="en-US" sz="1200" b="1" dirty="0"/>
              <a:t>Edward Stevenson—</a:t>
            </a:r>
            <a:r>
              <a:rPr lang="en-US" sz="1200" dirty="0"/>
              <a:t>Born May 1, 1820, at Gibraltar, Spain, to Joseph Stevenson and Elizabeth Stevens. Ordained a seventy May 1, 1844, by Joseph Young; sustained as one of the first seven presidents Oct. 7, 1894, at age 74; died Jan. 27, 1897, at Salt Lake City, Utah..</a:t>
            </a:r>
          </a:p>
        </p:txBody>
      </p:sp>
      <p:pic>
        <p:nvPicPr>
          <p:cNvPr id="4098" name="Picture 2" descr="Rulon Seymour W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510" y="541243"/>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Edward Steve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940" y="570731"/>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Joseph William McMurr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1656" y="500276"/>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Charles Henry 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194" y="2541450"/>
            <a:ext cx="12573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6" name="Picture 10" descr="Levi Edgar Young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6940" y="2502266"/>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8" name="Picture 12" descr="Rey Lucero Prat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0706" y="2458423"/>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10" name="Picture 14" descr="Antoine Ridgeway Ivi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1510" y="4732679"/>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12" name="Picture 16" descr="Samuel Otis Benn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7110" y="4895467"/>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14" name="Picture 18" descr="John Harris Tayl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7145" y="4955171"/>
            <a:ext cx="13049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802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50" y="0"/>
            <a:ext cx="12101150" cy="276999"/>
          </a:xfrm>
          <a:prstGeom prst="rect">
            <a:avLst/>
          </a:prstGeom>
        </p:spPr>
        <p:txBody>
          <a:bodyPr wrap="square">
            <a:spAutoFit/>
          </a:bodyPr>
          <a:lstStyle/>
          <a:p>
            <a:pPr algn="ctr" fontAlgn="base"/>
            <a:r>
              <a:rPr lang="en-US" sz="1200" b="1" dirty="0"/>
              <a:t>First Seven Presidents of the Seventy and First Council of the Seventy, 1835 to 1975 Continued</a:t>
            </a:r>
            <a:endParaRPr lang="en-US" sz="1200" b="0" i="0" dirty="0">
              <a:solidFill>
                <a:srgbClr val="2F393A"/>
              </a:solidFill>
              <a:effectLst/>
            </a:endParaRPr>
          </a:p>
        </p:txBody>
      </p:sp>
      <p:sp>
        <p:nvSpPr>
          <p:cNvPr id="12" name="Rectangle 11"/>
          <p:cNvSpPr/>
          <p:nvPr/>
        </p:nvSpPr>
        <p:spPr>
          <a:xfrm>
            <a:off x="8185378" y="407943"/>
            <a:ext cx="2453095" cy="1754326"/>
          </a:xfrm>
          <a:prstGeom prst="rect">
            <a:avLst/>
          </a:prstGeom>
          <a:ln>
            <a:solidFill>
              <a:schemeClr val="tx1"/>
            </a:solidFill>
          </a:ln>
        </p:spPr>
        <p:txBody>
          <a:bodyPr wrap="square">
            <a:spAutoFit/>
          </a:bodyPr>
          <a:lstStyle/>
          <a:p>
            <a:r>
              <a:rPr lang="en-US" sz="1200" dirty="0"/>
              <a:t>41. </a:t>
            </a:r>
            <a:r>
              <a:rPr lang="en-US" sz="1200" b="1" dirty="0"/>
              <a:t>Oscar Ammon Kirkham—</a:t>
            </a:r>
            <a:r>
              <a:rPr lang="en-US" sz="1200" dirty="0"/>
              <a:t>Born Jan. 22, 1880, at Lehi, Utah, to James Kirkham and Martha Mercer. Ordained a seventy Feb. 26, 1906, by Joseph W. </a:t>
            </a:r>
            <a:r>
              <a:rPr lang="en-US" sz="1200" dirty="0" err="1"/>
              <a:t>McMurrin</a:t>
            </a:r>
            <a:r>
              <a:rPr lang="en-US" sz="1200" dirty="0"/>
              <a:t>; sustained as one of the First Council of the Seventy Oct. 5, 1941, at age 61; died Mar. 10, 1958, at Salt Lake City, Utah.</a:t>
            </a:r>
          </a:p>
        </p:txBody>
      </p:sp>
      <p:sp>
        <p:nvSpPr>
          <p:cNvPr id="13" name="Rectangle 12"/>
          <p:cNvSpPr/>
          <p:nvPr/>
        </p:nvSpPr>
        <p:spPr>
          <a:xfrm>
            <a:off x="225219" y="2473995"/>
            <a:ext cx="2481767" cy="1938992"/>
          </a:xfrm>
          <a:prstGeom prst="rect">
            <a:avLst/>
          </a:prstGeom>
          <a:ln>
            <a:solidFill>
              <a:schemeClr val="tx1"/>
            </a:solidFill>
          </a:ln>
        </p:spPr>
        <p:txBody>
          <a:bodyPr wrap="square">
            <a:spAutoFit/>
          </a:bodyPr>
          <a:lstStyle/>
          <a:p>
            <a:r>
              <a:rPr lang="en-US" sz="1200" dirty="0"/>
              <a:t>42. </a:t>
            </a:r>
            <a:r>
              <a:rPr lang="en-US" sz="1200" b="1" dirty="0"/>
              <a:t>Seymour Dilworth Young—</a:t>
            </a:r>
            <a:r>
              <a:rPr lang="en-US" sz="1200" dirty="0"/>
              <a:t>Born Sept. 7, 1897, at Salt Lake City, Utah, the son of Seymour Bicknell Young, Jr., and Carlie </a:t>
            </a:r>
            <a:r>
              <a:rPr lang="en-US" sz="1200" dirty="0" err="1"/>
              <a:t>Louine</a:t>
            </a:r>
            <a:r>
              <a:rPr lang="en-US" sz="1200" dirty="0"/>
              <a:t> Clawson. Ordained a seventy Jan. 9, 1920, by Seymour B. Young; sustained as one of the First Council of the Seventy Apr. 6, 1945, at age 47; ordained a high priest June 11, 1961, by Henry D. Moyle.</a:t>
            </a:r>
          </a:p>
        </p:txBody>
      </p:sp>
      <p:sp>
        <p:nvSpPr>
          <p:cNvPr id="16" name="Rectangle 15"/>
          <p:cNvSpPr/>
          <p:nvPr/>
        </p:nvSpPr>
        <p:spPr>
          <a:xfrm>
            <a:off x="4267079" y="2339478"/>
            <a:ext cx="2481767" cy="1938992"/>
          </a:xfrm>
          <a:prstGeom prst="rect">
            <a:avLst/>
          </a:prstGeom>
          <a:ln>
            <a:solidFill>
              <a:schemeClr val="tx1"/>
            </a:solidFill>
          </a:ln>
        </p:spPr>
        <p:txBody>
          <a:bodyPr wrap="square">
            <a:spAutoFit/>
          </a:bodyPr>
          <a:lstStyle/>
          <a:p>
            <a:r>
              <a:rPr lang="en-US" sz="1200" dirty="0"/>
              <a:t>43. </a:t>
            </a:r>
            <a:r>
              <a:rPr lang="en-US" sz="1200" b="1" dirty="0"/>
              <a:t>Milton Reed Hunter—</a:t>
            </a:r>
            <a:r>
              <a:rPr lang="en-US" sz="1200" dirty="0"/>
              <a:t>Born Oct. 25, 1902, at Holden, Utah, to John E. Hunter and Margaret </a:t>
            </a:r>
            <a:r>
              <a:rPr lang="en-US" sz="1200" dirty="0" err="1"/>
              <a:t>Teeples</a:t>
            </a:r>
            <a:r>
              <a:rPr lang="en-US" sz="1200" dirty="0"/>
              <a:t>. Ordained a seventy Aug. 31, 1928, by Rulon S. Wells; sustained as one of the First Council of the Seventy Apr. 6, 1945, at age 42; ordained a high priest June 11, 1961, by David O. McKay; died Jun. 27, 1975, at Salt Lake City, Utah.</a:t>
            </a:r>
          </a:p>
        </p:txBody>
      </p:sp>
      <p:sp>
        <p:nvSpPr>
          <p:cNvPr id="19" name="Rectangle 18"/>
          <p:cNvSpPr/>
          <p:nvPr/>
        </p:nvSpPr>
        <p:spPr>
          <a:xfrm>
            <a:off x="8185378" y="2378662"/>
            <a:ext cx="2481767" cy="2123658"/>
          </a:xfrm>
          <a:prstGeom prst="rect">
            <a:avLst/>
          </a:prstGeom>
          <a:ln>
            <a:solidFill>
              <a:schemeClr val="tx1"/>
            </a:solidFill>
          </a:ln>
        </p:spPr>
        <p:txBody>
          <a:bodyPr wrap="square">
            <a:spAutoFit/>
          </a:bodyPr>
          <a:lstStyle/>
          <a:p>
            <a:r>
              <a:rPr lang="en-US" sz="1200" dirty="0"/>
              <a:t>44. </a:t>
            </a:r>
            <a:r>
              <a:rPr lang="en-US" sz="1200" b="1" dirty="0"/>
              <a:t>Bruce </a:t>
            </a:r>
            <a:r>
              <a:rPr lang="en-US" sz="1200" b="1" dirty="0" err="1"/>
              <a:t>Redd</a:t>
            </a:r>
            <a:r>
              <a:rPr lang="en-US" sz="1200" b="1" dirty="0"/>
              <a:t> McConkie—</a:t>
            </a:r>
            <a:r>
              <a:rPr lang="en-US" sz="1200" dirty="0"/>
              <a:t>Born Jul. 29, 1915, at Ann Arbor, Mich., to Oscar Waller McConkie and Margaret Vivian </a:t>
            </a:r>
            <a:r>
              <a:rPr lang="en-US" sz="1200" dirty="0" err="1"/>
              <a:t>Redd</a:t>
            </a:r>
            <a:r>
              <a:rPr lang="en-US" sz="1200" dirty="0"/>
              <a:t>. Ordained a seventy Feb. 28, 1937, by Rufus K. Hardy; sustained as one of the First Council of the Seventy Oct. 6, 1946, at age 31; ordained a high priest Jun. 11, 1961, by Henry D. Moyle; ordained an apostle Oct. 12, 1972, by Harold B. Lee.</a:t>
            </a:r>
          </a:p>
        </p:txBody>
      </p:sp>
      <p:sp>
        <p:nvSpPr>
          <p:cNvPr id="22" name="Rectangle 21"/>
          <p:cNvSpPr/>
          <p:nvPr/>
        </p:nvSpPr>
        <p:spPr>
          <a:xfrm>
            <a:off x="222807" y="4607717"/>
            <a:ext cx="2481767" cy="2123658"/>
          </a:xfrm>
          <a:prstGeom prst="rect">
            <a:avLst/>
          </a:prstGeom>
          <a:ln>
            <a:solidFill>
              <a:schemeClr val="tx1"/>
            </a:solidFill>
          </a:ln>
        </p:spPr>
        <p:txBody>
          <a:bodyPr wrap="square">
            <a:spAutoFit/>
          </a:bodyPr>
          <a:lstStyle/>
          <a:p>
            <a:r>
              <a:rPr lang="en-US" sz="1200" dirty="0"/>
              <a:t>45. </a:t>
            </a:r>
            <a:r>
              <a:rPr lang="en-US" sz="1200" b="1" dirty="0"/>
              <a:t>Marion Duff Hanks—</a:t>
            </a:r>
            <a:r>
              <a:rPr lang="en-US" sz="1200" dirty="0"/>
              <a:t>Born Oct. 13, 1921, at Salt Lake City, Utah to Stanley Alonzo Hanks and Maude Frame. Ordained a seventy May 5, 1944, by Antoine R. Ivins; sustained as one of the First Council of the Seventy Oct. 4, 1953, at age 32; ordained a high priest Jul. 27, 1961, by David O. McKay; sustained as an Assistant to the Quorum of the Twelve Apr. 6, 1968.</a:t>
            </a:r>
          </a:p>
        </p:txBody>
      </p:sp>
      <p:sp>
        <p:nvSpPr>
          <p:cNvPr id="26" name="Rectangle 25"/>
          <p:cNvSpPr/>
          <p:nvPr/>
        </p:nvSpPr>
        <p:spPr>
          <a:xfrm>
            <a:off x="4195186" y="4732679"/>
            <a:ext cx="2400285" cy="1754326"/>
          </a:xfrm>
          <a:prstGeom prst="rect">
            <a:avLst/>
          </a:prstGeom>
          <a:ln>
            <a:solidFill>
              <a:schemeClr val="tx1"/>
            </a:solidFill>
          </a:ln>
        </p:spPr>
        <p:txBody>
          <a:bodyPr wrap="square">
            <a:spAutoFit/>
          </a:bodyPr>
          <a:lstStyle/>
          <a:p>
            <a:pPr fontAlgn="base"/>
            <a:r>
              <a:rPr lang="en-US" sz="1200" dirty="0"/>
              <a:t>46. </a:t>
            </a:r>
            <a:r>
              <a:rPr lang="en-US" sz="1200" b="1" dirty="0"/>
              <a:t>Albert Theodore Tuttle—</a:t>
            </a:r>
            <a:r>
              <a:rPr lang="en-US" sz="1200" dirty="0"/>
              <a:t>Born Mar. 2, 1919, at Manti, Utah, to Albert M. Tuttle and Clarice Beal. Ordained a seventy Sept. 25, 1939, by Rulon S. Wells; sustained as one of the First Council of the Seventy Apr. 6, 1958, at age 39; ordained a high priest Jul. 27, 1961, by Henry D. Moyle.</a:t>
            </a:r>
          </a:p>
        </p:txBody>
      </p:sp>
      <p:sp>
        <p:nvSpPr>
          <p:cNvPr id="29" name="Rectangle 28"/>
          <p:cNvSpPr/>
          <p:nvPr/>
        </p:nvSpPr>
        <p:spPr>
          <a:xfrm>
            <a:off x="8140404" y="4792383"/>
            <a:ext cx="2400285" cy="1754326"/>
          </a:xfrm>
          <a:prstGeom prst="rect">
            <a:avLst/>
          </a:prstGeom>
          <a:ln>
            <a:solidFill>
              <a:schemeClr val="tx1"/>
            </a:solidFill>
          </a:ln>
        </p:spPr>
        <p:txBody>
          <a:bodyPr wrap="square">
            <a:spAutoFit/>
          </a:bodyPr>
          <a:lstStyle/>
          <a:p>
            <a:pPr fontAlgn="base"/>
            <a:r>
              <a:rPr lang="en-US" sz="1200" dirty="0"/>
              <a:t>47. </a:t>
            </a:r>
            <a:r>
              <a:rPr lang="en-US" sz="1200" b="1" dirty="0"/>
              <a:t>Paul Harold Dunn—</a:t>
            </a:r>
            <a:r>
              <a:rPr lang="en-US" sz="1200" dirty="0"/>
              <a:t>Born Apr. 24, 1924, at Provo, Utah, to Joshua Harold Dunn and </a:t>
            </a:r>
            <a:r>
              <a:rPr lang="en-US" sz="1200" dirty="0" err="1"/>
              <a:t>Geneve</a:t>
            </a:r>
            <a:r>
              <a:rPr lang="en-US" sz="1200" dirty="0"/>
              <a:t> Roberts. Ordained a seventy Oct. 15, 1950, by Levi Edgar Young; sustained as one of the First Council of the Seventy Apr. 6, 1964, at age 40; ordained a high priest Apr. 9, 1964, by David O. McKay.</a:t>
            </a:r>
          </a:p>
        </p:txBody>
      </p:sp>
      <p:sp>
        <p:nvSpPr>
          <p:cNvPr id="7" name="Rectangle 6"/>
          <p:cNvSpPr/>
          <p:nvPr/>
        </p:nvSpPr>
        <p:spPr>
          <a:xfrm>
            <a:off x="168486" y="470788"/>
            <a:ext cx="2400285" cy="1754326"/>
          </a:xfrm>
          <a:prstGeom prst="rect">
            <a:avLst/>
          </a:prstGeom>
          <a:ln>
            <a:solidFill>
              <a:schemeClr val="tx1"/>
            </a:solidFill>
          </a:ln>
        </p:spPr>
        <p:txBody>
          <a:bodyPr wrap="square">
            <a:spAutoFit/>
          </a:bodyPr>
          <a:lstStyle/>
          <a:p>
            <a:pPr fontAlgn="base"/>
            <a:r>
              <a:rPr lang="en-US" sz="1200" dirty="0"/>
              <a:t>39. </a:t>
            </a:r>
            <a:r>
              <a:rPr lang="en-US" sz="1200" b="1" dirty="0"/>
              <a:t>Rufus Kay Hardy—</a:t>
            </a:r>
            <a:r>
              <a:rPr lang="en-US" sz="1200" dirty="0"/>
              <a:t>Born May 28, 1878, at Salt Lake City, Utah, to Rufus H. Hardy and Annie Kay. Ordained a seventy July 2, 1897, by John Henry Smith; sustained as one of the First Council of the Seventy Oct. 6, 1934, and set apart Feb. 7, 1935, at age 56; died Mar. 7, 1945, at Salt Lake City, Utah.</a:t>
            </a:r>
          </a:p>
        </p:txBody>
      </p:sp>
      <p:sp>
        <p:nvSpPr>
          <p:cNvPr id="9" name="Rectangle 8"/>
          <p:cNvSpPr/>
          <p:nvPr/>
        </p:nvSpPr>
        <p:spPr>
          <a:xfrm>
            <a:off x="4217671" y="500276"/>
            <a:ext cx="2481767" cy="1569660"/>
          </a:xfrm>
          <a:prstGeom prst="rect">
            <a:avLst/>
          </a:prstGeom>
          <a:ln>
            <a:solidFill>
              <a:schemeClr val="tx1"/>
            </a:solidFill>
          </a:ln>
        </p:spPr>
        <p:txBody>
          <a:bodyPr wrap="square">
            <a:spAutoFit/>
          </a:bodyPr>
          <a:lstStyle/>
          <a:p>
            <a:r>
              <a:rPr lang="en-US" sz="1200" dirty="0"/>
              <a:t>40. </a:t>
            </a:r>
            <a:r>
              <a:rPr lang="en-US" sz="1200" b="1" dirty="0"/>
              <a:t>Richard Louis Evans—</a:t>
            </a:r>
            <a:r>
              <a:rPr lang="en-US" sz="1200" dirty="0"/>
              <a:t>Born Mar. 23, 1906, at Salt Lake City, Utah, to John A. Evans and Florence </a:t>
            </a:r>
            <a:r>
              <a:rPr lang="en-US" sz="1200" dirty="0" err="1"/>
              <a:t>Neslen</a:t>
            </a:r>
            <a:r>
              <a:rPr lang="en-US" sz="1200" dirty="0"/>
              <a:t>. Ordained a seventy Aug. 5, 1938, by Rulon S. Wells; sustained as one of the First Council of the Seventy Oct. 7, 1938, at age 32; ordained an apostle Oct. 8, 1953.</a:t>
            </a:r>
          </a:p>
        </p:txBody>
      </p:sp>
      <p:pic>
        <p:nvPicPr>
          <p:cNvPr id="5122" name="Picture 2" descr="Rufus Kay Har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406" y="627395"/>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Richard Louis Ev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074" y="570731"/>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6" name="Picture 6" descr="Oscar Ammon Kirk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4952" y="570731"/>
            <a:ext cx="128587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8" name="Picture 8" descr="Seymour Dilworth You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077" y="2658698"/>
            <a:ext cx="127635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0" name="Picture 10" descr="Milton Reed Hun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3699" y="2594599"/>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2" name="Picture 12" descr="Bruce Redd McConk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1999" y="2473995"/>
            <a:ext cx="1277317" cy="16134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4" name="Picture 14" descr="Marion Duff Hank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6467" y="4955171"/>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6" name="Picture 16" descr="Albert Theodore Tutt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3279" y="4890751"/>
            <a:ext cx="1249317" cy="15575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38" name="Picture 18" descr="Paul Harold Dun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38473" y="4792383"/>
            <a:ext cx="1262029" cy="16262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548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50" y="0"/>
            <a:ext cx="12101150" cy="276999"/>
          </a:xfrm>
          <a:prstGeom prst="rect">
            <a:avLst/>
          </a:prstGeom>
        </p:spPr>
        <p:txBody>
          <a:bodyPr wrap="square">
            <a:spAutoFit/>
          </a:bodyPr>
          <a:lstStyle/>
          <a:p>
            <a:pPr algn="ctr" fontAlgn="base"/>
            <a:r>
              <a:rPr lang="en-US" sz="1200" b="1" dirty="0"/>
              <a:t>First Seven Presidents of the Seventy and First Council of the Seventy, 1835 to 1950 Continued</a:t>
            </a:r>
            <a:endParaRPr lang="en-US" sz="1200" b="0" i="0" dirty="0">
              <a:solidFill>
                <a:srgbClr val="2F393A"/>
              </a:solidFill>
              <a:effectLst/>
            </a:endParaRPr>
          </a:p>
        </p:txBody>
      </p:sp>
      <p:sp>
        <p:nvSpPr>
          <p:cNvPr id="12" name="Rectangle 11"/>
          <p:cNvSpPr/>
          <p:nvPr/>
        </p:nvSpPr>
        <p:spPr>
          <a:xfrm>
            <a:off x="8185378" y="407943"/>
            <a:ext cx="2453095" cy="1754326"/>
          </a:xfrm>
          <a:prstGeom prst="rect">
            <a:avLst/>
          </a:prstGeom>
          <a:ln>
            <a:solidFill>
              <a:schemeClr val="tx1"/>
            </a:solidFill>
          </a:ln>
        </p:spPr>
        <p:txBody>
          <a:bodyPr wrap="square">
            <a:spAutoFit/>
          </a:bodyPr>
          <a:lstStyle/>
          <a:p>
            <a:r>
              <a:rPr lang="en-US" sz="1200" dirty="0"/>
              <a:t>50. </a:t>
            </a:r>
            <a:r>
              <a:rPr lang="en-US" sz="1200" b="1" dirty="0"/>
              <a:t>Rex Dee </a:t>
            </a:r>
            <a:r>
              <a:rPr lang="en-US" sz="1200" b="1" dirty="0" err="1"/>
              <a:t>Pinegar</a:t>
            </a:r>
            <a:r>
              <a:rPr lang="en-US" sz="1200" b="1" dirty="0"/>
              <a:t>—</a:t>
            </a:r>
            <a:r>
              <a:rPr lang="en-US" sz="1200" dirty="0"/>
              <a:t>Born Sept. 18, 1931, at Orem, Utah, to John F. </a:t>
            </a:r>
            <a:r>
              <a:rPr lang="en-US" sz="1200" dirty="0" err="1"/>
              <a:t>Pinegar</a:t>
            </a:r>
            <a:r>
              <a:rPr lang="en-US" sz="1200" dirty="0"/>
              <a:t> and Grace </a:t>
            </a:r>
            <a:r>
              <a:rPr lang="en-US" sz="1200" dirty="0" err="1"/>
              <a:t>Murl</a:t>
            </a:r>
            <a:r>
              <a:rPr lang="en-US" sz="1200" dirty="0"/>
              <a:t> Ellis. Ordained a seventy Apr. 28, 1957, by Marion D. Hanks; sustained as one of the First Council of the Seventy Oct. 6, 1972, at age 41; ordained a high priest Nov. 8, 1974, by Spencer W. Kimball.</a:t>
            </a:r>
          </a:p>
        </p:txBody>
      </p:sp>
      <p:sp>
        <p:nvSpPr>
          <p:cNvPr id="13" name="Rectangle 12"/>
          <p:cNvSpPr/>
          <p:nvPr/>
        </p:nvSpPr>
        <p:spPr>
          <a:xfrm>
            <a:off x="222807" y="2616476"/>
            <a:ext cx="2481767" cy="1384995"/>
          </a:xfrm>
          <a:prstGeom prst="rect">
            <a:avLst/>
          </a:prstGeom>
          <a:ln>
            <a:solidFill>
              <a:schemeClr val="tx1"/>
            </a:solidFill>
          </a:ln>
        </p:spPr>
        <p:txBody>
          <a:bodyPr wrap="square">
            <a:spAutoFit/>
          </a:bodyPr>
          <a:lstStyle/>
          <a:p>
            <a:r>
              <a:rPr lang="en-US" sz="1200" dirty="0"/>
              <a:t>51. </a:t>
            </a:r>
            <a:r>
              <a:rPr lang="en-US" sz="1200" b="1" dirty="0"/>
              <a:t>Gene Raymond Cook—</a:t>
            </a:r>
            <a:r>
              <a:rPr lang="en-US" sz="1200" dirty="0"/>
              <a:t>Born Sept. 1, 1941, at Lehi, Utah, to Clarence H. Cook and </a:t>
            </a:r>
            <a:r>
              <a:rPr lang="en-US" sz="1200" dirty="0" err="1"/>
              <a:t>Myrl</a:t>
            </a:r>
            <a:r>
              <a:rPr lang="en-US" sz="1200" dirty="0"/>
              <a:t> Thornton. Ordained a seventy Aug. 10, 1967, by James A. </a:t>
            </a:r>
            <a:r>
              <a:rPr lang="en-US" sz="1200" dirty="0" err="1"/>
              <a:t>Cullimore</a:t>
            </a:r>
            <a:r>
              <a:rPr lang="en-US" sz="1200" dirty="0"/>
              <a:t>; sustained as one of the First Council of the Seventy Oct. 3, 1975, at age 34.</a:t>
            </a:r>
          </a:p>
        </p:txBody>
      </p:sp>
      <p:sp>
        <p:nvSpPr>
          <p:cNvPr id="7" name="Rectangle 6"/>
          <p:cNvSpPr/>
          <p:nvPr/>
        </p:nvSpPr>
        <p:spPr>
          <a:xfrm>
            <a:off x="168486" y="470788"/>
            <a:ext cx="2400285" cy="1938992"/>
          </a:xfrm>
          <a:prstGeom prst="rect">
            <a:avLst/>
          </a:prstGeom>
          <a:ln>
            <a:solidFill>
              <a:schemeClr val="tx1"/>
            </a:solidFill>
          </a:ln>
        </p:spPr>
        <p:txBody>
          <a:bodyPr wrap="square">
            <a:spAutoFit/>
          </a:bodyPr>
          <a:lstStyle/>
          <a:p>
            <a:pPr fontAlgn="base"/>
            <a:r>
              <a:rPr lang="en-US" sz="1200" dirty="0"/>
              <a:t>48. </a:t>
            </a:r>
            <a:r>
              <a:rPr lang="en-US" sz="1200" b="1" dirty="0"/>
              <a:t>Hartman Rector, Jr.—</a:t>
            </a:r>
            <a:r>
              <a:rPr lang="en-US" sz="1200" dirty="0"/>
              <a:t>Born Aug. 20, 1924, at Moberly, Mo., to Hartman Rector and Vivian Fay Garvin. Ordained a seventy May 19, 1956, by George Q. Morris; sustained as one of the First Council of the Seventy Apr. 6, 1968, at age 43; ordained a high priest Apr. 8, 1968, by Nathan Eldon Tanner.</a:t>
            </a:r>
          </a:p>
        </p:txBody>
      </p:sp>
      <p:sp>
        <p:nvSpPr>
          <p:cNvPr id="9" name="Rectangle 8"/>
          <p:cNvSpPr/>
          <p:nvPr/>
        </p:nvSpPr>
        <p:spPr>
          <a:xfrm>
            <a:off x="4217671" y="500276"/>
            <a:ext cx="2481767" cy="1754326"/>
          </a:xfrm>
          <a:prstGeom prst="rect">
            <a:avLst/>
          </a:prstGeom>
          <a:ln>
            <a:solidFill>
              <a:schemeClr val="tx1"/>
            </a:solidFill>
          </a:ln>
        </p:spPr>
        <p:txBody>
          <a:bodyPr wrap="square">
            <a:spAutoFit/>
          </a:bodyPr>
          <a:lstStyle/>
          <a:p>
            <a:r>
              <a:rPr lang="en-US" sz="1200" dirty="0"/>
              <a:t>49. </a:t>
            </a:r>
            <a:r>
              <a:rPr lang="en-US" sz="1200" b="1" dirty="0"/>
              <a:t>Loren Charles Dunn—</a:t>
            </a:r>
            <a:r>
              <a:rPr lang="en-US" sz="1200" dirty="0"/>
              <a:t>Born Jun. 12, 1930, at Tooele, Utah, to Alex F. Dunn and Carol </a:t>
            </a:r>
            <a:r>
              <a:rPr lang="en-US" sz="1200" dirty="0" err="1"/>
              <a:t>Horsfall</a:t>
            </a:r>
            <a:r>
              <a:rPr lang="en-US" sz="1200" dirty="0"/>
              <a:t>. Ordained a seventy Aug. 23, 1965, by John </a:t>
            </a:r>
            <a:r>
              <a:rPr lang="en-US" sz="1200" dirty="0" err="1"/>
              <a:t>Longden</a:t>
            </a:r>
            <a:r>
              <a:rPr lang="en-US" sz="1200" dirty="0"/>
              <a:t>; sustained as one of the First Council of the Seventy Apr. 6, 1968, at age 37; ordained a high priest Apr. 8, 1968, by S. Dilworth Young</a:t>
            </a:r>
          </a:p>
        </p:txBody>
      </p:sp>
      <p:pic>
        <p:nvPicPr>
          <p:cNvPr id="6146" name="Picture 2" descr="Hartman Rector, J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637" y="510678"/>
            <a:ext cx="1323975"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Loren Charles Du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995" y="663064"/>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0" name="Picture 6" descr="Rex Dee Pine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031" y="470788"/>
            <a:ext cx="12573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2" name="Picture 8" descr="Gene Raymond C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3620" y="2549547"/>
            <a:ext cx="1266825"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137378" y="3078141"/>
            <a:ext cx="6096000" cy="1477328"/>
          </a:xfrm>
          <a:prstGeom prst="rect">
            <a:avLst/>
          </a:prstGeom>
        </p:spPr>
        <p:txBody>
          <a:bodyPr>
            <a:spAutoFit/>
          </a:bodyPr>
          <a:lstStyle/>
          <a:p>
            <a:pPr fontAlgn="base"/>
            <a:r>
              <a:rPr lang="en-US" dirty="0">
                <a:latin typeface="Abadi" panose="020B0604020104020204" pitchFamily="34" charset="0"/>
              </a:rPr>
              <a:t>The Seventies: A Historical Perspective</a:t>
            </a:r>
          </a:p>
          <a:p>
            <a:pPr fontAlgn="base"/>
            <a:r>
              <a:rPr lang="en-US" cap="all" dirty="0">
                <a:latin typeface="Georgia" panose="02040502050405020303" pitchFamily="18" charset="0"/>
              </a:rPr>
              <a:t>BY ELDER S. DILWORTH YOUNG</a:t>
            </a:r>
          </a:p>
          <a:p>
            <a:pPr fontAlgn="base"/>
            <a:r>
              <a:rPr lang="en-US" i="1" dirty="0">
                <a:latin typeface="Georgia" panose="02040502050405020303" pitchFamily="18" charset="0"/>
              </a:rPr>
              <a:t>Of the First Council of the Seventy</a:t>
            </a:r>
          </a:p>
          <a:p>
            <a:pPr fontAlgn="base"/>
            <a:endParaRPr lang="en-US" b="0" i="1" dirty="0">
              <a:effectLst/>
              <a:latin typeface="Georgia" panose="02040502050405020303" pitchFamily="18" charset="0"/>
            </a:endParaRPr>
          </a:p>
          <a:p>
            <a:pPr fontAlgn="base"/>
            <a:r>
              <a:rPr lang="en-US" i="1" dirty="0">
                <a:latin typeface="Georgia" panose="02040502050405020303" pitchFamily="18" charset="0"/>
              </a:rPr>
              <a:t>July 1976 Ensign</a:t>
            </a:r>
            <a:endParaRPr lang="en-US" b="0" i="1" dirty="0">
              <a:effectLst/>
              <a:latin typeface="Georgia" panose="02040502050405020303" pitchFamily="18" charset="0"/>
            </a:endParaRPr>
          </a:p>
        </p:txBody>
      </p:sp>
    </p:spTree>
    <p:extLst>
      <p:ext uri="{BB962C8B-B14F-4D97-AF65-F5344CB8AC3E}">
        <p14:creationId xmlns:p14="http://schemas.microsoft.com/office/powerpoint/2010/main" val="342258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51F1720-589A-41E3-A334-DA7A59952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107:22 </a:t>
            </a:r>
            <a:r>
              <a:rPr lang="en-US" sz="1200" dirty="0" err="1">
                <a:solidFill>
                  <a:schemeClr val="bg1"/>
                </a:solidFill>
              </a:rPr>
              <a:t>Otten</a:t>
            </a:r>
            <a:r>
              <a:rPr lang="en-US" sz="1200" dirty="0">
                <a:solidFill>
                  <a:schemeClr val="bg1"/>
                </a:solidFill>
              </a:rPr>
              <a:t> and Caldwell</a:t>
            </a: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The First Presidency</a:t>
            </a:r>
          </a:p>
        </p:txBody>
      </p:sp>
      <p:sp>
        <p:nvSpPr>
          <p:cNvPr id="19" name="TextBox 18"/>
          <p:cNvSpPr txBox="1"/>
          <p:nvPr/>
        </p:nvSpPr>
        <p:spPr>
          <a:xfrm>
            <a:off x="5853254" y="1228641"/>
            <a:ext cx="4233088" cy="1754326"/>
          </a:xfrm>
          <a:prstGeom prst="rect">
            <a:avLst/>
          </a:prstGeom>
          <a:noFill/>
        </p:spPr>
        <p:txBody>
          <a:bodyPr wrap="square" rtlCol="0">
            <a:spAutoFit/>
          </a:bodyPr>
          <a:lstStyle/>
          <a:p>
            <a:r>
              <a:rPr lang="en-US" dirty="0">
                <a:solidFill>
                  <a:schemeClr val="bg1"/>
                </a:solidFill>
              </a:rPr>
              <a:t>This is the highest priesthood quorum of the church. All others function under their authority and direction. Members of this quorum hold all the keys of the kingdom of God. They direct the use of the Lord’s power and authority throughout the world.</a:t>
            </a:r>
          </a:p>
        </p:txBody>
      </p:sp>
      <p:sp>
        <p:nvSpPr>
          <p:cNvPr id="21" name="Frame 20">
            <a:extLst>
              <a:ext uri="{FF2B5EF4-FFF2-40B4-BE49-F238E27FC236}">
                <a16:creationId xmlns:a16="http://schemas.microsoft.com/office/drawing/2014/main" id="{930377A1-1A6C-43B5-9E3D-95D24C777806}"/>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a:extLst>
              <a:ext uri="{FF2B5EF4-FFF2-40B4-BE49-F238E27FC236}">
                <a16:creationId xmlns:a16="http://schemas.microsoft.com/office/drawing/2014/main" id="{B67AF478-CA94-40F2-B38C-85B8C4803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08" y="1643189"/>
            <a:ext cx="4157832" cy="4151736"/>
          </a:xfrm>
          <a:prstGeom prst="rect">
            <a:avLst/>
          </a:prstGeom>
        </p:spPr>
      </p:pic>
      <p:pic>
        <p:nvPicPr>
          <p:cNvPr id="18" name="Picture 17">
            <a:extLst>
              <a:ext uri="{FF2B5EF4-FFF2-40B4-BE49-F238E27FC236}">
                <a16:creationId xmlns:a16="http://schemas.microsoft.com/office/drawing/2014/main" id="{EAFC87EF-9C44-4B63-BC7B-5AF6220C6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163" y="3624970"/>
            <a:ext cx="4663844" cy="2591025"/>
          </a:xfrm>
          <a:prstGeom prst="rect">
            <a:avLst/>
          </a:prstGeom>
        </p:spPr>
      </p:pic>
    </p:spTree>
    <p:extLst>
      <p:ext uri="{BB962C8B-B14F-4D97-AF65-F5344CB8AC3E}">
        <p14:creationId xmlns:p14="http://schemas.microsoft.com/office/powerpoint/2010/main" val="319915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5F03CFBD-1FAD-4AC7-AF9A-1E59F0A3D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107:24 </a:t>
            </a:r>
            <a:r>
              <a:rPr lang="en-US" sz="1200" dirty="0" err="1">
                <a:solidFill>
                  <a:schemeClr val="bg1"/>
                </a:solidFill>
              </a:rPr>
              <a:t>Otten</a:t>
            </a:r>
            <a:r>
              <a:rPr lang="en-US" sz="1200" dirty="0">
                <a:solidFill>
                  <a:schemeClr val="bg1"/>
                </a:solidFill>
              </a:rPr>
              <a:t> and Caldwell</a:t>
            </a: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The Quorum of the Twelve</a:t>
            </a:r>
          </a:p>
        </p:txBody>
      </p:sp>
      <p:sp>
        <p:nvSpPr>
          <p:cNvPr id="19" name="TextBox 18"/>
          <p:cNvSpPr txBox="1"/>
          <p:nvPr/>
        </p:nvSpPr>
        <p:spPr>
          <a:xfrm>
            <a:off x="367183" y="1379935"/>
            <a:ext cx="3608109" cy="1754326"/>
          </a:xfrm>
          <a:prstGeom prst="rect">
            <a:avLst/>
          </a:prstGeom>
          <a:noFill/>
        </p:spPr>
        <p:txBody>
          <a:bodyPr wrap="square" rtlCol="0">
            <a:spAutoFit/>
          </a:bodyPr>
          <a:lstStyle/>
          <a:p>
            <a:r>
              <a:rPr lang="en-US" dirty="0">
                <a:solidFill>
                  <a:srgbClr val="FFFF00"/>
                </a:solidFill>
              </a:rPr>
              <a:t>“Each member of the Quorum of Twelve Apostles holds the keys of the kingdom in concert with the other members of the Quorum and function under the direction of the First Presidency of the Church.”</a:t>
            </a:r>
          </a:p>
        </p:txBody>
      </p:sp>
      <p:sp>
        <p:nvSpPr>
          <p:cNvPr id="20" name="TextBox 19"/>
          <p:cNvSpPr txBox="1"/>
          <p:nvPr/>
        </p:nvSpPr>
        <p:spPr>
          <a:xfrm>
            <a:off x="8575925" y="3678797"/>
            <a:ext cx="2997352" cy="1200329"/>
          </a:xfrm>
          <a:prstGeom prst="rect">
            <a:avLst/>
          </a:prstGeom>
          <a:noFill/>
        </p:spPr>
        <p:txBody>
          <a:bodyPr wrap="square" rtlCol="0">
            <a:spAutoFit/>
          </a:bodyPr>
          <a:lstStyle/>
          <a:p>
            <a:r>
              <a:rPr lang="en-US" dirty="0">
                <a:solidFill>
                  <a:srgbClr val="FFFF00"/>
                </a:solidFill>
              </a:rPr>
              <a:t>“The Quorum of the Twelve Apostles is equal in authority and power to the First Presidency.”</a:t>
            </a:r>
          </a:p>
        </p:txBody>
      </p:sp>
      <p:grpSp>
        <p:nvGrpSpPr>
          <p:cNvPr id="18" name="Group 17"/>
          <p:cNvGrpSpPr/>
          <p:nvPr/>
        </p:nvGrpSpPr>
        <p:grpSpPr>
          <a:xfrm>
            <a:off x="4294860" y="1113743"/>
            <a:ext cx="3100584" cy="1730438"/>
            <a:chOff x="6696052" y="1106687"/>
            <a:chExt cx="3100584" cy="1730438"/>
          </a:xfrm>
        </p:grpSpPr>
        <p:grpSp>
          <p:nvGrpSpPr>
            <p:cNvPr id="17" name="Group 16"/>
            <p:cNvGrpSpPr/>
            <p:nvPr/>
          </p:nvGrpSpPr>
          <p:grpSpPr>
            <a:xfrm>
              <a:off x="6696052" y="1382055"/>
              <a:ext cx="1076099" cy="1455070"/>
              <a:chOff x="6696052" y="1382055"/>
              <a:chExt cx="1076099" cy="1455070"/>
            </a:xfrm>
          </p:grpSpPr>
          <p:sp>
            <p:nvSpPr>
              <p:cNvPr id="3" name="Oval 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lay 15"/>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576458" y="1106687"/>
              <a:ext cx="1271794" cy="1719683"/>
              <a:chOff x="6696052" y="1382055"/>
              <a:chExt cx="1076099" cy="1455070"/>
            </a:xfrm>
          </p:grpSpPr>
          <p:sp>
            <p:nvSpPr>
              <p:cNvPr id="24" name="Oval 23"/>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24"/>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8720537" y="1382055"/>
              <a:ext cx="1076099" cy="1455070"/>
              <a:chOff x="6696052" y="1382055"/>
              <a:chExt cx="1076099" cy="1455070"/>
            </a:xfrm>
          </p:grpSpPr>
          <p:sp>
            <p:nvSpPr>
              <p:cNvPr id="27" name="Oval 2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534738" y="3258336"/>
            <a:ext cx="7828740" cy="2215889"/>
            <a:chOff x="534738" y="3258336"/>
            <a:chExt cx="7828740" cy="2215889"/>
          </a:xfrm>
        </p:grpSpPr>
        <p:grpSp>
          <p:nvGrpSpPr>
            <p:cNvPr id="30" name="Group 29"/>
            <p:cNvGrpSpPr/>
            <p:nvPr/>
          </p:nvGrpSpPr>
          <p:grpSpPr>
            <a:xfrm>
              <a:off x="534738" y="3258336"/>
              <a:ext cx="1076099" cy="1455070"/>
              <a:chOff x="6696052" y="1382055"/>
              <a:chExt cx="1076099" cy="1455070"/>
            </a:xfrm>
          </p:grpSpPr>
          <p:sp>
            <p:nvSpPr>
              <p:cNvPr id="31" name="Oval 3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754147" y="3258336"/>
              <a:ext cx="1076099" cy="1455070"/>
              <a:chOff x="6696052" y="1382055"/>
              <a:chExt cx="1076099" cy="1455070"/>
            </a:xfrm>
          </p:grpSpPr>
          <p:sp>
            <p:nvSpPr>
              <p:cNvPr id="34" name="Oval 33"/>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lay 34"/>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947096" y="3258336"/>
              <a:ext cx="1076099" cy="1455070"/>
              <a:chOff x="6696052" y="1382055"/>
              <a:chExt cx="1076099" cy="1455070"/>
            </a:xfrm>
          </p:grpSpPr>
          <p:sp>
            <p:nvSpPr>
              <p:cNvPr id="37" name="Oval 36"/>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140045" y="3258336"/>
              <a:ext cx="1076099" cy="1455070"/>
              <a:chOff x="6696052" y="1382055"/>
              <a:chExt cx="1076099" cy="1455070"/>
            </a:xfrm>
          </p:grpSpPr>
          <p:sp>
            <p:nvSpPr>
              <p:cNvPr id="40" name="Oval 39"/>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lay 40"/>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5332994" y="3258336"/>
              <a:ext cx="1076099" cy="1455070"/>
              <a:chOff x="6696052" y="1382055"/>
              <a:chExt cx="1076099" cy="1455070"/>
            </a:xfrm>
          </p:grpSpPr>
          <p:sp>
            <p:nvSpPr>
              <p:cNvPr id="43" name="Oval 42"/>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525943" y="3258336"/>
              <a:ext cx="1076099" cy="1455070"/>
              <a:chOff x="6696052" y="1382055"/>
              <a:chExt cx="1076099" cy="1455070"/>
            </a:xfrm>
          </p:grpSpPr>
          <p:sp>
            <p:nvSpPr>
              <p:cNvPr id="46" name="Oval 45"/>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Delay 46"/>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041927" y="4019155"/>
              <a:ext cx="1076099" cy="1455070"/>
              <a:chOff x="6696052" y="1382055"/>
              <a:chExt cx="1076099" cy="1455070"/>
            </a:xfrm>
          </p:grpSpPr>
          <p:sp>
            <p:nvSpPr>
              <p:cNvPr id="49" name="Oval 48"/>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858456" y="4019155"/>
              <a:ext cx="1076099" cy="1455070"/>
              <a:chOff x="6696052" y="1382055"/>
              <a:chExt cx="1076099" cy="1455070"/>
            </a:xfrm>
          </p:grpSpPr>
          <p:sp>
            <p:nvSpPr>
              <p:cNvPr id="52" name="Oval 51"/>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Delay 52"/>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661660" y="3985871"/>
              <a:ext cx="1076099" cy="1455070"/>
              <a:chOff x="6696052" y="1382055"/>
              <a:chExt cx="1076099" cy="1455070"/>
            </a:xfrm>
          </p:grpSpPr>
          <p:sp>
            <p:nvSpPr>
              <p:cNvPr id="55" name="Oval 54"/>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2404654" y="3985871"/>
              <a:ext cx="1076099" cy="1455070"/>
              <a:chOff x="6696052" y="1382055"/>
              <a:chExt cx="1076099" cy="1455070"/>
            </a:xfrm>
          </p:grpSpPr>
          <p:sp>
            <p:nvSpPr>
              <p:cNvPr id="58" name="Oval 57"/>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7287379" y="3985871"/>
              <a:ext cx="1076099" cy="1455070"/>
              <a:chOff x="6696052" y="1382055"/>
              <a:chExt cx="1076099" cy="1455070"/>
            </a:xfrm>
          </p:grpSpPr>
          <p:sp>
            <p:nvSpPr>
              <p:cNvPr id="61" name="Oval 60"/>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lay 61"/>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1168101" y="3985871"/>
              <a:ext cx="1076099" cy="1455070"/>
              <a:chOff x="6696052" y="1382055"/>
              <a:chExt cx="1076099" cy="1455070"/>
            </a:xfrm>
          </p:grpSpPr>
          <p:sp>
            <p:nvSpPr>
              <p:cNvPr id="64" name="Oval 63"/>
              <p:cNvSpPr/>
              <p:nvPr/>
            </p:nvSpPr>
            <p:spPr>
              <a:xfrm>
                <a:off x="6804117" y="1382055"/>
                <a:ext cx="859971" cy="859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lay 64"/>
              <p:cNvSpPr/>
              <p:nvPr/>
            </p:nvSpPr>
            <p:spPr>
              <a:xfrm rot="16200000">
                <a:off x="6907315" y="1972288"/>
                <a:ext cx="653574" cy="1076099"/>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Frame 66">
            <a:extLst>
              <a:ext uri="{FF2B5EF4-FFF2-40B4-BE49-F238E27FC236}">
                <a16:creationId xmlns:a16="http://schemas.microsoft.com/office/drawing/2014/main" id="{B31F3EC6-395D-4BCC-9C19-84612CB5FF7A}"/>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2830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8AD9B9-1CD6-4299-9BDD-F29ABA46E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10792"/>
            <a:ext cx="2562131" cy="369332"/>
          </a:xfrm>
          <a:prstGeom prst="rect">
            <a:avLst/>
          </a:prstGeom>
          <a:noFill/>
        </p:spPr>
        <p:txBody>
          <a:bodyPr wrap="square" rtlCol="0">
            <a:spAutoFit/>
          </a:bodyPr>
          <a:lstStyle/>
          <a:p>
            <a:r>
              <a:rPr lang="en-US" dirty="0">
                <a:solidFill>
                  <a:schemeClr val="bg1"/>
                </a:solidFill>
              </a:rPr>
              <a:t>D&amp;C 107:22</a:t>
            </a:r>
          </a:p>
        </p:txBody>
      </p:sp>
      <p:sp>
        <p:nvSpPr>
          <p:cNvPr id="2" name="Rectangle 1"/>
          <p:cNvSpPr/>
          <p:nvPr/>
        </p:nvSpPr>
        <p:spPr>
          <a:xfrm>
            <a:off x="4370451" y="884978"/>
            <a:ext cx="6706878" cy="5078313"/>
          </a:xfrm>
          <a:prstGeom prst="rect">
            <a:avLst/>
          </a:prstGeom>
        </p:spPr>
        <p:txBody>
          <a:bodyPr wrap="square">
            <a:spAutoFit/>
          </a:bodyPr>
          <a:lstStyle/>
          <a:p>
            <a:pPr fontAlgn="base"/>
            <a:r>
              <a:rPr lang="en-US" sz="2400" dirty="0">
                <a:solidFill>
                  <a:schemeClr val="bg1"/>
                </a:solidFill>
              </a:rPr>
              <a:t>“All members of the First Presidency and the Twelve are regularly sustained as ‘prophets, seers, and revelators,’ as you have done today. </a:t>
            </a:r>
          </a:p>
          <a:p>
            <a:pPr fontAlgn="base"/>
            <a:endParaRPr lang="en-US" sz="2400" dirty="0">
              <a:solidFill>
                <a:schemeClr val="bg1"/>
              </a:solidFill>
            </a:endParaRPr>
          </a:p>
          <a:p>
            <a:pPr fontAlgn="base"/>
            <a:r>
              <a:rPr lang="en-US" sz="2400" dirty="0">
                <a:solidFill>
                  <a:schemeClr val="bg1"/>
                </a:solidFill>
              </a:rPr>
              <a:t>This means that any one of the apostles, so chosen and ordained, could preside over the Church if he were ‘chosen by the body [which has been interpreted to mean, the entire Quorum of the Twelve], appointed and ordained to that office, and upheld by the confidence, faith, and prayer of the church,’ to quote from a revelation on this subject, on one condition, and that being that he was the senior member, or the president, of that body.” </a:t>
            </a:r>
          </a:p>
          <a:p>
            <a:pPr fontAlgn="base"/>
            <a:r>
              <a:rPr lang="en-US" sz="1200" dirty="0">
                <a:solidFill>
                  <a:schemeClr val="bg1"/>
                </a:solidFill>
              </a:rPr>
              <a:t>President Harold B. Lee</a:t>
            </a:r>
            <a:endParaRPr lang="en-US" sz="1200" dirty="0">
              <a:solidFill>
                <a:schemeClr val="bg1"/>
              </a:solidFill>
              <a:latin typeface="Abadi" panose="020B0604020104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722" y="1883153"/>
            <a:ext cx="2305872" cy="2907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Frame 7">
            <a:extLst>
              <a:ext uri="{FF2B5EF4-FFF2-40B4-BE49-F238E27FC236}">
                <a16:creationId xmlns:a16="http://schemas.microsoft.com/office/drawing/2014/main" id="{71323165-A07F-4347-96BB-376079C4F53E}"/>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017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B513EB-8FDC-4120-BF4E-B5C509224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107:23-24 </a:t>
            </a:r>
            <a:r>
              <a:rPr lang="en-US" sz="1200" dirty="0">
                <a:solidFill>
                  <a:schemeClr val="bg1"/>
                </a:solidFill>
              </a:rPr>
              <a:t>Bible Dictionary</a:t>
            </a: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Special Witnesses</a:t>
            </a:r>
          </a:p>
        </p:txBody>
      </p:sp>
      <p:sp>
        <p:nvSpPr>
          <p:cNvPr id="19" name="TextBox 18"/>
          <p:cNvSpPr txBox="1"/>
          <p:nvPr/>
        </p:nvSpPr>
        <p:spPr>
          <a:xfrm>
            <a:off x="5010682" y="1146312"/>
            <a:ext cx="4824433" cy="2308324"/>
          </a:xfrm>
          <a:prstGeom prst="rect">
            <a:avLst/>
          </a:prstGeom>
          <a:noFill/>
        </p:spPr>
        <p:txBody>
          <a:bodyPr wrap="square" rtlCol="0">
            <a:spAutoFit/>
          </a:bodyPr>
          <a:lstStyle/>
          <a:p>
            <a:r>
              <a:rPr lang="en-US" dirty="0">
                <a:solidFill>
                  <a:schemeClr val="bg1"/>
                </a:solidFill>
              </a:rPr>
              <a:t>The word means “one sent forth.”</a:t>
            </a:r>
          </a:p>
          <a:p>
            <a:endParaRPr lang="en-US" dirty="0">
              <a:solidFill>
                <a:schemeClr val="bg1"/>
              </a:solidFill>
            </a:endParaRPr>
          </a:p>
          <a:p>
            <a:r>
              <a:rPr lang="en-US" dirty="0">
                <a:solidFill>
                  <a:schemeClr val="bg1"/>
                </a:solidFill>
              </a:rPr>
              <a:t> It was the title Jesus gave to the Twelve whom He chose and ordained (John 15:16) to be His closest disciples during His ministry on earth and whom He sent forth to represent Him after His Ascension into heaven. </a:t>
            </a:r>
          </a:p>
          <a:p>
            <a:endParaRPr lang="en-US" dirty="0">
              <a:solidFill>
                <a:schemeClr val="bg1"/>
              </a:solidFill>
            </a:endParaRPr>
          </a:p>
        </p:txBody>
      </p:sp>
      <p:sp>
        <p:nvSpPr>
          <p:cNvPr id="14" name="Frame 13">
            <a:extLst>
              <a:ext uri="{FF2B5EF4-FFF2-40B4-BE49-F238E27FC236}">
                <a16:creationId xmlns:a16="http://schemas.microsoft.com/office/drawing/2014/main" id="{1EC2B8DE-437A-45B3-AB8D-BE5790D7819B}"/>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815F37F-9410-454E-BFEC-AB8AEADF6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23" y="1353132"/>
            <a:ext cx="4157832" cy="4151736"/>
          </a:xfrm>
          <a:prstGeom prst="rect">
            <a:avLst/>
          </a:prstGeom>
        </p:spPr>
      </p:pic>
      <p:pic>
        <p:nvPicPr>
          <p:cNvPr id="7" name="Picture 6">
            <a:extLst>
              <a:ext uri="{FF2B5EF4-FFF2-40B4-BE49-F238E27FC236}">
                <a16:creationId xmlns:a16="http://schemas.microsoft.com/office/drawing/2014/main" id="{348C5AB1-0248-4059-A8AA-2187DD9E4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0683" y="3731635"/>
            <a:ext cx="6096000" cy="2771775"/>
          </a:xfrm>
          <a:prstGeom prst="rect">
            <a:avLst/>
          </a:prstGeom>
        </p:spPr>
      </p:pic>
    </p:spTree>
    <p:extLst>
      <p:ext uri="{BB962C8B-B14F-4D97-AF65-F5344CB8AC3E}">
        <p14:creationId xmlns:p14="http://schemas.microsoft.com/office/powerpoint/2010/main" val="340949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51E51B-BA54-4971-BE80-B40B97797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107:23 </a:t>
            </a:r>
            <a:endParaRPr lang="en-US" sz="1200" dirty="0">
              <a:solidFill>
                <a:schemeClr val="bg1"/>
              </a:solidFill>
            </a:endParaRP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Senior Apostle</a:t>
            </a:r>
          </a:p>
        </p:txBody>
      </p:sp>
      <p:sp>
        <p:nvSpPr>
          <p:cNvPr id="2" name="Rectangle 1"/>
          <p:cNvSpPr/>
          <p:nvPr/>
        </p:nvSpPr>
        <p:spPr>
          <a:xfrm>
            <a:off x="4430486" y="2295436"/>
            <a:ext cx="6096000" cy="2677656"/>
          </a:xfrm>
          <a:prstGeom prst="rect">
            <a:avLst/>
          </a:prstGeom>
        </p:spPr>
        <p:txBody>
          <a:bodyPr>
            <a:spAutoFit/>
          </a:bodyPr>
          <a:lstStyle/>
          <a:p>
            <a:r>
              <a:rPr lang="en-US" sz="2400" dirty="0">
                <a:solidFill>
                  <a:schemeClr val="bg1"/>
                </a:solidFill>
              </a:rPr>
              <a:t>President of the Church is the senior Apostle on the earth and that the counselors in the First Presidency are also Apostles. </a:t>
            </a:r>
          </a:p>
          <a:p>
            <a:endParaRPr lang="en-US" sz="2400" dirty="0">
              <a:solidFill>
                <a:schemeClr val="bg1"/>
              </a:solidFill>
            </a:endParaRPr>
          </a:p>
          <a:p>
            <a:r>
              <a:rPr lang="en-US" sz="2400" dirty="0">
                <a:solidFill>
                  <a:schemeClr val="bg1"/>
                </a:solidFill>
              </a:rPr>
              <a:t>Therefore, members of the First Presidency are also special witnesses of the name of Jesus Christ. </a:t>
            </a:r>
          </a:p>
        </p:txBody>
      </p:sp>
      <p:sp>
        <p:nvSpPr>
          <p:cNvPr id="10" name="Frame 9">
            <a:extLst>
              <a:ext uri="{FF2B5EF4-FFF2-40B4-BE49-F238E27FC236}">
                <a16:creationId xmlns:a16="http://schemas.microsoft.com/office/drawing/2014/main" id="{F778081D-9965-4EF3-9F32-54660072341E}"/>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2F77EEBD-0CBB-43EB-BB1D-BD0C2A042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78" y="1318941"/>
            <a:ext cx="4200508" cy="4200508"/>
          </a:xfrm>
          <a:prstGeom prst="rect">
            <a:avLst/>
          </a:prstGeom>
        </p:spPr>
      </p:pic>
    </p:spTree>
    <p:extLst>
      <p:ext uri="{BB962C8B-B14F-4D97-AF65-F5344CB8AC3E}">
        <p14:creationId xmlns:p14="http://schemas.microsoft.com/office/powerpoint/2010/main" val="104941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410382-73CB-461A-A863-BBFC66A34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2" name="Rectangle 1"/>
          <p:cNvSpPr/>
          <p:nvPr/>
        </p:nvSpPr>
        <p:spPr>
          <a:xfrm>
            <a:off x="640259" y="570015"/>
            <a:ext cx="6706878" cy="5447645"/>
          </a:xfrm>
          <a:prstGeom prst="rect">
            <a:avLst/>
          </a:prstGeom>
        </p:spPr>
        <p:txBody>
          <a:bodyPr wrap="square">
            <a:spAutoFit/>
          </a:bodyPr>
          <a:lstStyle/>
          <a:p>
            <a:pPr fontAlgn="base"/>
            <a:r>
              <a:rPr lang="en-US" sz="2400" dirty="0">
                <a:solidFill>
                  <a:schemeClr val="bg1"/>
                </a:solidFill>
                <a:latin typeface="Abadi" panose="020B0604020104020204" pitchFamily="34" charset="0"/>
              </a:rPr>
              <a:t>“For us to sustain those who have been called … , we must examine our lives, repent as necessary, pledge to keep the Lord’s commandments, and follow His servants. …</a:t>
            </a:r>
          </a:p>
          <a:p>
            <a:pPr fontAlgn="base"/>
            <a:endParaRPr lang="en-US" sz="2400" dirty="0">
              <a:solidFill>
                <a:schemeClr val="bg1"/>
              </a:solidFill>
              <a:latin typeface="Abadi" panose="020B0604020104020204" pitchFamily="34" charset="0"/>
            </a:endParaRPr>
          </a:p>
          <a:p>
            <a:pPr fontAlgn="base"/>
            <a:r>
              <a:rPr lang="en-US" sz="2400" dirty="0">
                <a:solidFill>
                  <a:schemeClr val="bg1"/>
                </a:solidFill>
                <a:latin typeface="Abadi" panose="020B0604020104020204" pitchFamily="34" charset="0"/>
              </a:rPr>
              <a:t>“… It would be wise to determine to sustain with our faith and our prayers all those who serve us in the kingdom. I am personally aware of the power of the faith of members of the Church to sustain those who have been called. … I have felt in powerful ways the prayers and the faith of people whom I do not know and who know me only as someone called to serve through the keys of the priesthood.” </a:t>
            </a:r>
          </a:p>
          <a:p>
            <a:pPr fontAlgn="base"/>
            <a:r>
              <a:rPr lang="en-US" sz="1200" dirty="0">
                <a:solidFill>
                  <a:schemeClr val="bg1"/>
                </a:solidFill>
                <a:latin typeface="Abadi" panose="020B0604020104020204" pitchFamily="34" charset="0"/>
              </a:rPr>
              <a:t>President Henry B. </a:t>
            </a:r>
            <a:r>
              <a:rPr lang="en-US" sz="1200" dirty="0" err="1">
                <a:solidFill>
                  <a:schemeClr val="bg1"/>
                </a:solidFill>
                <a:latin typeface="Abadi" panose="020B0604020104020204" pitchFamily="34" charset="0"/>
              </a:rPr>
              <a:t>Eyring</a:t>
            </a:r>
            <a:endParaRPr lang="en-US" sz="1200" b="0" i="0" dirty="0">
              <a:solidFill>
                <a:schemeClr val="bg1"/>
              </a:solidFill>
              <a:effectLst/>
              <a:latin typeface="Abadi" panose="020B0604020104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943" y="1717667"/>
            <a:ext cx="2579806" cy="321638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Frame 6">
            <a:extLst>
              <a:ext uri="{FF2B5EF4-FFF2-40B4-BE49-F238E27FC236}">
                <a16:creationId xmlns:a16="http://schemas.microsoft.com/office/drawing/2014/main" id="{5960293B-3858-4B32-B1EB-1EFA0D0769EC}"/>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3498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7C3A77-50D4-482F-96EB-8E8FC1069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0" y="-19608"/>
            <a:ext cx="12175090" cy="6877607"/>
          </a:xfrm>
          <a:prstGeom prst="rect">
            <a:avLst/>
          </a:prstGeom>
        </p:spPr>
      </p:pic>
      <p:sp>
        <p:nvSpPr>
          <p:cNvPr id="6" name="TextBox 5"/>
          <p:cNvSpPr txBox="1"/>
          <p:nvPr/>
        </p:nvSpPr>
        <p:spPr>
          <a:xfrm>
            <a:off x="153909" y="6324372"/>
            <a:ext cx="4276577" cy="369332"/>
          </a:xfrm>
          <a:prstGeom prst="rect">
            <a:avLst/>
          </a:prstGeom>
          <a:noFill/>
        </p:spPr>
        <p:txBody>
          <a:bodyPr wrap="square" rtlCol="0">
            <a:spAutoFit/>
          </a:bodyPr>
          <a:lstStyle/>
          <a:p>
            <a:r>
              <a:rPr lang="en-US" dirty="0">
                <a:solidFill>
                  <a:schemeClr val="bg1"/>
                </a:solidFill>
              </a:rPr>
              <a:t>D&amp;C 107:23 </a:t>
            </a:r>
            <a:endParaRPr lang="en-US" sz="1200" dirty="0">
              <a:solidFill>
                <a:schemeClr val="bg1"/>
              </a:solidFill>
            </a:endParaRPr>
          </a:p>
        </p:txBody>
      </p:sp>
      <p:sp>
        <p:nvSpPr>
          <p:cNvPr id="8" name="TextBox 7"/>
          <p:cNvSpPr txBox="1"/>
          <p:nvPr/>
        </p:nvSpPr>
        <p:spPr>
          <a:xfrm>
            <a:off x="147873" y="98080"/>
            <a:ext cx="11896253" cy="1015663"/>
          </a:xfrm>
          <a:prstGeom prst="rect">
            <a:avLst/>
          </a:prstGeom>
          <a:noFill/>
        </p:spPr>
        <p:txBody>
          <a:bodyPr wrap="square" rtlCol="0">
            <a:spAutoFit/>
          </a:bodyPr>
          <a:lstStyle/>
          <a:p>
            <a:pPr algn="ctr"/>
            <a:r>
              <a:rPr lang="en-US" sz="6000" dirty="0">
                <a:solidFill>
                  <a:schemeClr val="bg1"/>
                </a:solidFill>
                <a:latin typeface="Eras Bold ITC" panose="020B0907030504020204" pitchFamily="34" charset="0"/>
              </a:rPr>
              <a:t>Ordained Apostles</a:t>
            </a:r>
          </a:p>
        </p:txBody>
      </p:sp>
      <p:sp>
        <p:nvSpPr>
          <p:cNvPr id="2" name="Rectangle 1"/>
          <p:cNvSpPr/>
          <p:nvPr/>
        </p:nvSpPr>
        <p:spPr>
          <a:xfrm>
            <a:off x="649047" y="1270553"/>
            <a:ext cx="4327988" cy="1569660"/>
          </a:xfrm>
          <a:prstGeom prst="rect">
            <a:avLst/>
          </a:prstGeom>
        </p:spPr>
        <p:txBody>
          <a:bodyPr wrap="square">
            <a:spAutoFit/>
          </a:bodyPr>
          <a:lstStyle/>
          <a:p>
            <a:r>
              <a:rPr lang="en-US" sz="2400" dirty="0">
                <a:solidFill>
                  <a:schemeClr val="bg1"/>
                </a:solidFill>
              </a:rPr>
              <a:t>When men are ordained Apostles, they are given the same priesthood keys as the President of the Church. </a:t>
            </a:r>
          </a:p>
        </p:txBody>
      </p:sp>
      <p:sp>
        <p:nvSpPr>
          <p:cNvPr id="3" name="Rectangle 2"/>
          <p:cNvSpPr/>
          <p:nvPr/>
        </p:nvSpPr>
        <p:spPr>
          <a:xfrm>
            <a:off x="7445828" y="1576311"/>
            <a:ext cx="4016829" cy="2585323"/>
          </a:xfrm>
          <a:prstGeom prst="rect">
            <a:avLst/>
          </a:prstGeom>
        </p:spPr>
        <p:txBody>
          <a:bodyPr wrap="square">
            <a:spAutoFit/>
          </a:bodyPr>
          <a:lstStyle/>
          <a:p>
            <a:r>
              <a:rPr lang="en-US" dirty="0">
                <a:solidFill>
                  <a:schemeClr val="bg1"/>
                </a:solidFill>
              </a:rPr>
              <a:t>However, the President of the Church, as the presiding high priest over the Melchizedek Priesthood, is the only man on the earth who is authorized to exercise all of the keys of the priesthood. The other Apostles use these priesthood keys as authorized by the President of the Church. </a:t>
            </a:r>
          </a:p>
          <a:p>
            <a:endParaRPr lang="en-US" dirty="0">
              <a:solidFill>
                <a:schemeClr val="bg1"/>
              </a:solidFill>
            </a:endParaRPr>
          </a:p>
        </p:txBody>
      </p:sp>
      <p:sp>
        <p:nvSpPr>
          <p:cNvPr id="7" name="Rectangle 6"/>
          <p:cNvSpPr/>
          <p:nvPr/>
        </p:nvSpPr>
        <p:spPr>
          <a:xfrm>
            <a:off x="233126" y="3574753"/>
            <a:ext cx="5159829" cy="2585323"/>
          </a:xfrm>
          <a:prstGeom prst="rect">
            <a:avLst/>
          </a:prstGeom>
        </p:spPr>
        <p:txBody>
          <a:bodyPr wrap="square">
            <a:spAutoFit/>
          </a:bodyPr>
          <a:lstStyle/>
          <a:p>
            <a:r>
              <a:rPr lang="en-US" dirty="0">
                <a:solidFill>
                  <a:schemeClr val="bg1"/>
                </a:solidFill>
              </a:rPr>
              <a:t>When a President of the Church dies, the First Presidency is dissolved and the Quorum of the Twelve, which is equal in authority and power to the First Presidency, becomes the presiding body of the Church. </a:t>
            </a:r>
          </a:p>
          <a:p>
            <a:endParaRPr lang="en-US" dirty="0">
              <a:solidFill>
                <a:schemeClr val="bg1"/>
              </a:solidFill>
            </a:endParaRPr>
          </a:p>
          <a:p>
            <a:r>
              <a:rPr lang="en-US" dirty="0">
                <a:solidFill>
                  <a:schemeClr val="bg1"/>
                </a:solidFill>
              </a:rPr>
              <a:t>As President of the Quorum of the Twelve, the senior living Apostle is then authorized to exercise all of the keys of the priesthood.</a:t>
            </a:r>
          </a:p>
        </p:txBody>
      </p:sp>
      <p:sp>
        <p:nvSpPr>
          <p:cNvPr id="22" name="Rectangle 21"/>
          <p:cNvSpPr/>
          <p:nvPr/>
        </p:nvSpPr>
        <p:spPr>
          <a:xfrm>
            <a:off x="5696171" y="4624202"/>
            <a:ext cx="4060608" cy="1384995"/>
          </a:xfrm>
          <a:prstGeom prst="rect">
            <a:avLst/>
          </a:prstGeom>
        </p:spPr>
        <p:txBody>
          <a:bodyPr wrap="square">
            <a:spAutoFit/>
          </a:bodyPr>
          <a:lstStyle/>
          <a:p>
            <a:pPr algn="ctr"/>
            <a:r>
              <a:rPr lang="en-US" sz="2800" dirty="0">
                <a:solidFill>
                  <a:srgbClr val="FFFF00"/>
                </a:solidFill>
              </a:rPr>
              <a:t>As of Today Jan. 2019—Who is the successor of President Nelson?</a:t>
            </a:r>
          </a:p>
        </p:txBody>
      </p:sp>
      <p:sp>
        <p:nvSpPr>
          <p:cNvPr id="13" name="Frame 12">
            <a:extLst>
              <a:ext uri="{FF2B5EF4-FFF2-40B4-BE49-F238E27FC236}">
                <a16:creationId xmlns:a16="http://schemas.microsoft.com/office/drawing/2014/main" id="{E9755BD3-C89D-4FB8-917E-320790D07F0B}"/>
              </a:ext>
            </a:extLst>
          </p:cNvPr>
          <p:cNvSpPr/>
          <p:nvPr/>
        </p:nvSpPr>
        <p:spPr>
          <a:xfrm>
            <a:off x="8455" y="-19608"/>
            <a:ext cx="12192000" cy="6877607"/>
          </a:xfrm>
          <a:prstGeom prst="frame">
            <a:avLst>
              <a:gd name="adj1" fmla="val 1939"/>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C5C38581-BA32-4414-9D9B-40618488A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8193" y="4060519"/>
            <a:ext cx="1933575" cy="2409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AD6C3C6E-4FE8-4A04-99CF-24129A38F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939" y="1231431"/>
            <a:ext cx="2106969" cy="26376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175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out)">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7060</Words>
  <Application>Microsoft Office PowerPoint</Application>
  <PresentationFormat>Widescreen</PresentationFormat>
  <Paragraphs>192</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Georgia</vt:lpstr>
      <vt:lpstr>Eras Bold ITC</vt:lpstr>
      <vt:lpstr>arial</vt:lpstr>
      <vt:lpstr>Verdana</vt:lpstr>
      <vt:lpstr>Abadi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36</cp:revision>
  <dcterms:created xsi:type="dcterms:W3CDTF">2015-01-26T13:39:08Z</dcterms:created>
  <dcterms:modified xsi:type="dcterms:W3CDTF">2020-07-22T16:06:27Z</dcterms:modified>
</cp:coreProperties>
</file>