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8" r:id="rId4"/>
    <p:sldId id="260" r:id="rId5"/>
    <p:sldId id="262" r:id="rId6"/>
    <p:sldId id="263" r:id="rId7"/>
    <p:sldId id="278" r:id="rId8"/>
    <p:sldId id="264" r:id="rId9"/>
    <p:sldId id="265" r:id="rId10"/>
    <p:sldId id="267" r:id="rId11"/>
    <p:sldId id="268" r:id="rId12"/>
    <p:sldId id="269" r:id="rId13"/>
    <p:sldId id="261" r:id="rId14"/>
    <p:sldId id="271" r:id="rId15"/>
    <p:sldId id="272" r:id="rId16"/>
    <p:sldId id="273" r:id="rId17"/>
    <p:sldId id="279" r:id="rId18"/>
    <p:sldId id="274" r:id="rId19"/>
    <p:sldId id="257" r:id="rId20"/>
    <p:sldId id="266" r:id="rId21"/>
    <p:sldId id="275" r:id="rId22"/>
    <p:sldId id="276" r:id="rId23"/>
    <p:sldId id="277" r:id="rId24"/>
  </p:sldIdLst>
  <p:sldSz cx="12192000" cy="6858000"/>
  <p:notesSz cx="6858000" cy="9144000"/>
  <p:embeddedFontLst>
    <p:embeddedFont>
      <p:font typeface="Abadi" panose="020B0604020104020204" pitchFamily="34"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FrankRuehl" panose="020E0503060101010101" pitchFamily="34" charset="-79"/>
      <p:regular r:id="rId32"/>
    </p:embeddedFont>
    <p:embeddedFont>
      <p:font typeface="Georgia" panose="02040502050405020303" pitchFamily="18"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DD8F72-E29D-40CF-B549-3A94D7950CEC}"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97832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D8F72-E29D-40CF-B549-3A94D7950CEC}"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45681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D8F72-E29D-40CF-B549-3A94D7950CEC}"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264646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D8F72-E29D-40CF-B549-3A94D7950CEC}"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36930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D8F72-E29D-40CF-B549-3A94D7950CEC}"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30179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D8F72-E29D-40CF-B549-3A94D7950CEC}"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84539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D8F72-E29D-40CF-B549-3A94D7950CEC}"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321960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DD8F72-E29D-40CF-B549-3A94D7950CEC}"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122395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D8F72-E29D-40CF-B549-3A94D7950CEC}"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235989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DD8F72-E29D-40CF-B549-3A94D7950CEC}"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2588945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DD8F72-E29D-40CF-B549-3A94D7950CEC}"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FDEEE-23AE-499F-BC88-994E3D38169A}" type="slidenum">
              <a:rPr lang="en-US" smtClean="0"/>
              <a:t>‹#›</a:t>
            </a:fld>
            <a:endParaRPr lang="en-US"/>
          </a:p>
        </p:txBody>
      </p:sp>
    </p:spTree>
    <p:extLst>
      <p:ext uri="{BB962C8B-B14F-4D97-AF65-F5344CB8AC3E}">
        <p14:creationId xmlns:p14="http://schemas.microsoft.com/office/powerpoint/2010/main" val="368017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D8F72-E29D-40CF-B549-3A94D7950CEC}"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FDEEE-23AE-499F-BC88-994E3D38169A}" type="slidenum">
              <a:rPr lang="en-US" smtClean="0"/>
              <a:t>‹#›</a:t>
            </a:fld>
            <a:endParaRPr lang="en-US"/>
          </a:p>
        </p:txBody>
      </p:sp>
    </p:spTree>
    <p:extLst>
      <p:ext uri="{BB962C8B-B14F-4D97-AF65-F5344CB8AC3E}">
        <p14:creationId xmlns:p14="http://schemas.microsoft.com/office/powerpoint/2010/main" val="4215123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blogger.com/goog_1125742207"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37E3F9-3B60-4D8E-A6E0-531F5D59A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90535"/>
            <a:ext cx="1321806" cy="369332"/>
          </a:xfrm>
          <a:prstGeom prst="rect">
            <a:avLst/>
          </a:prstGeom>
          <a:noFill/>
        </p:spPr>
        <p:txBody>
          <a:bodyPr wrap="square" rtlCol="0">
            <a:spAutoFit/>
          </a:bodyPr>
          <a:lstStyle/>
          <a:p>
            <a:r>
              <a:rPr lang="en-US" dirty="0">
                <a:solidFill>
                  <a:schemeClr val="bg1"/>
                </a:solidFill>
              </a:rPr>
              <a:t>Lesson 114</a:t>
            </a:r>
          </a:p>
        </p:txBody>
      </p:sp>
      <p:sp>
        <p:nvSpPr>
          <p:cNvPr id="6" name="TextBox 5"/>
          <p:cNvSpPr txBox="1"/>
          <p:nvPr/>
        </p:nvSpPr>
        <p:spPr>
          <a:xfrm>
            <a:off x="54143" y="293729"/>
            <a:ext cx="12192000" cy="1631216"/>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Blessings in Obedience</a:t>
            </a:r>
          </a:p>
          <a:p>
            <a:pPr algn="ctr"/>
            <a:r>
              <a:rPr lang="en-US" sz="4000" dirty="0">
                <a:solidFill>
                  <a:schemeClr val="bg1"/>
                </a:solidFill>
                <a:latin typeface="FrankRuehl" panose="020E0503060101010101" pitchFamily="34" charset="-79"/>
                <a:cs typeface="FrankRuehl" panose="020E0503060101010101" pitchFamily="34" charset="-79"/>
              </a:rPr>
              <a:t>Doctrine and Covenants 108</a:t>
            </a:r>
          </a:p>
        </p:txBody>
      </p:sp>
      <p:sp>
        <p:nvSpPr>
          <p:cNvPr id="5" name="Rectangle 4"/>
          <p:cNvSpPr/>
          <p:nvPr/>
        </p:nvSpPr>
        <p:spPr>
          <a:xfrm>
            <a:off x="3102143" y="5232393"/>
            <a:ext cx="6096000" cy="923330"/>
          </a:xfrm>
          <a:prstGeom prst="rect">
            <a:avLst/>
          </a:prstGeom>
        </p:spPr>
        <p:txBody>
          <a:bodyPr>
            <a:spAutoFit/>
          </a:bodyPr>
          <a:lstStyle/>
          <a:p>
            <a:r>
              <a:rPr lang="en-US" b="0" i="1" dirty="0">
                <a:solidFill>
                  <a:schemeClr val="bg1"/>
                </a:solidFill>
                <a:effectLst/>
                <a:latin typeface="Georgia" panose="02040502050405020303" pitchFamily="18" charset="0"/>
              </a:rPr>
              <a:t>And the peace of God, which </a:t>
            </a:r>
            <a:r>
              <a:rPr lang="en-US" b="0" i="1" dirty="0" err="1">
                <a:solidFill>
                  <a:schemeClr val="bg1"/>
                </a:solidFill>
                <a:effectLst/>
                <a:latin typeface="Georgia" panose="02040502050405020303" pitchFamily="18" charset="0"/>
              </a:rPr>
              <a:t>passeth</a:t>
            </a:r>
            <a:r>
              <a:rPr lang="en-US" b="0" i="1" dirty="0">
                <a:solidFill>
                  <a:schemeClr val="bg1"/>
                </a:solidFill>
                <a:effectLst/>
                <a:latin typeface="Georgia" panose="02040502050405020303" pitchFamily="18" charset="0"/>
              </a:rPr>
              <a:t> all understanding, shall keep your hearts and minds through Christ Jesus.</a:t>
            </a:r>
          </a:p>
          <a:p>
            <a:pPr algn="ctr"/>
            <a:r>
              <a:rPr lang="en-US" i="1" dirty="0">
                <a:solidFill>
                  <a:schemeClr val="bg1"/>
                </a:solidFill>
                <a:latin typeface="Georgia" panose="02040502050405020303" pitchFamily="18" charset="0"/>
              </a:rPr>
              <a:t>Philip 4:7</a:t>
            </a:r>
            <a:endParaRPr lang="en-US" i="1" dirty="0">
              <a:solidFill>
                <a:schemeClr val="bg1"/>
              </a:solidFill>
            </a:endParaRPr>
          </a:p>
        </p:txBody>
      </p:sp>
      <p:grpSp>
        <p:nvGrpSpPr>
          <p:cNvPr id="9" name="Group 8"/>
          <p:cNvGrpSpPr/>
          <p:nvPr/>
        </p:nvGrpSpPr>
        <p:grpSpPr>
          <a:xfrm>
            <a:off x="1321806" y="2327038"/>
            <a:ext cx="1321549" cy="3910478"/>
            <a:chOff x="6182749" y="361498"/>
            <a:chExt cx="1783088" cy="5276175"/>
          </a:xfrm>
        </p:grpSpPr>
        <p:sp>
          <p:nvSpPr>
            <p:cNvPr id="10" name="Cloud 9"/>
            <p:cNvSpPr/>
            <p:nvPr/>
          </p:nvSpPr>
          <p:spPr>
            <a:xfrm rot="19676626">
              <a:off x="6182749" y="620734"/>
              <a:ext cx="1243703" cy="80753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rot="15170084">
              <a:off x="6821109" y="579583"/>
              <a:ext cx="1243703" cy="80753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843460">
              <a:off x="6531387" y="5095529"/>
              <a:ext cx="400570" cy="55940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900530">
              <a:off x="7193886" y="5078273"/>
              <a:ext cx="400570" cy="55940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214986" y="3420397"/>
              <a:ext cx="303803" cy="4334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689303">
              <a:off x="7662034" y="3429127"/>
              <a:ext cx="303803" cy="4334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203792">
              <a:off x="7128983" y="1962062"/>
              <a:ext cx="720128" cy="1752467"/>
            </a:xfrm>
            <a:prstGeom prst="trapezoid">
              <a:avLst>
                <a:gd name="adj" fmla="val 1761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apezoid 16"/>
            <p:cNvSpPr/>
            <p:nvPr/>
          </p:nvSpPr>
          <p:spPr>
            <a:xfrm rot="1050082">
              <a:off x="6340704" y="1928549"/>
              <a:ext cx="720128" cy="1752467"/>
            </a:xfrm>
            <a:prstGeom prst="trapezoid">
              <a:avLst>
                <a:gd name="adj" fmla="val 1761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apezoid 17"/>
            <p:cNvSpPr/>
            <p:nvPr/>
          </p:nvSpPr>
          <p:spPr>
            <a:xfrm>
              <a:off x="6555166" y="1971210"/>
              <a:ext cx="1059982" cy="1850037"/>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977097" y="2782679"/>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986351" y="3037653"/>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00686" y="3309529"/>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04605" y="3550030"/>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6486091" y="3726089"/>
              <a:ext cx="720128" cy="1608834"/>
            </a:xfrm>
            <a:prstGeom prst="trapezoid">
              <a:avLst>
                <a:gd name="adj" fmla="val 1761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apezoid 23"/>
            <p:cNvSpPr/>
            <p:nvPr/>
          </p:nvSpPr>
          <p:spPr>
            <a:xfrm rot="21416046">
              <a:off x="7007171" y="3700098"/>
              <a:ext cx="720128" cy="1608833"/>
            </a:xfrm>
            <a:prstGeom prst="trapezoid">
              <a:avLst>
                <a:gd name="adj" fmla="val 1761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6759515" y="3734504"/>
              <a:ext cx="666937" cy="5596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555166" y="3645847"/>
              <a:ext cx="1059982" cy="175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10800000">
              <a:off x="6647145" y="1829296"/>
              <a:ext cx="815765" cy="61593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p:cNvSpPr/>
            <p:nvPr/>
          </p:nvSpPr>
          <p:spPr>
            <a:xfrm rot="20214723">
              <a:off x="6782577" y="1965421"/>
              <a:ext cx="292839" cy="529163"/>
            </a:xfrm>
            <a:prstGeom prst="chor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hord 28"/>
            <p:cNvSpPr/>
            <p:nvPr/>
          </p:nvSpPr>
          <p:spPr>
            <a:xfrm rot="1385277" flipH="1">
              <a:off x="7078144" y="2012983"/>
              <a:ext cx="292839" cy="477457"/>
            </a:xfrm>
            <a:prstGeom prst="chor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9" idx="0"/>
              <a:endCxn id="22" idx="0"/>
            </p:cNvCxnSpPr>
            <p:nvPr/>
          </p:nvCxnSpPr>
          <p:spPr>
            <a:xfrm flipH="1">
              <a:off x="7060711" y="2317583"/>
              <a:ext cx="91" cy="12324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rot="10407971">
              <a:off x="6962956" y="2242468"/>
              <a:ext cx="228600" cy="228600"/>
              <a:chOff x="3124200" y="4782301"/>
              <a:chExt cx="920754" cy="856499"/>
            </a:xfrm>
          </p:grpSpPr>
          <p:grpSp>
            <p:nvGrpSpPr>
              <p:cNvPr id="36" name="Group 35"/>
              <p:cNvGrpSpPr/>
              <p:nvPr/>
            </p:nvGrpSpPr>
            <p:grpSpPr>
              <a:xfrm>
                <a:off x="3124200" y="4800600"/>
                <a:ext cx="604516" cy="838200"/>
                <a:chOff x="3124200" y="4800600"/>
                <a:chExt cx="604516" cy="838200"/>
              </a:xfrm>
            </p:grpSpPr>
            <p:sp>
              <p:nvSpPr>
                <p:cNvPr id="42" name="Donut 41"/>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36"/>
              <p:cNvGrpSpPr/>
              <p:nvPr/>
            </p:nvGrpSpPr>
            <p:grpSpPr>
              <a:xfrm rot="20808811" flipH="1">
                <a:off x="3440438" y="4782301"/>
                <a:ext cx="604516" cy="838200"/>
                <a:chOff x="3124200" y="4800600"/>
                <a:chExt cx="604516" cy="838200"/>
              </a:xfrm>
            </p:grpSpPr>
            <p:sp>
              <p:nvSpPr>
                <p:cNvPr id="39" name="Donut 38"/>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8" name="Donut 37"/>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Rounded Rectangle 31"/>
            <p:cNvSpPr/>
            <p:nvPr/>
          </p:nvSpPr>
          <p:spPr>
            <a:xfrm>
              <a:off x="7164657" y="2643070"/>
              <a:ext cx="261795"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6414107" y="1026707"/>
              <a:ext cx="1243703" cy="1199477"/>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441093" y="739467"/>
              <a:ext cx="1202727" cy="13491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846155" y="492132"/>
              <a:ext cx="398644" cy="23703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2E3C82AE-84AF-492C-B517-4B4012D614FF}"/>
              </a:ext>
            </a:extLst>
          </p:cNvPr>
          <p:cNvGrpSpPr/>
          <p:nvPr/>
        </p:nvGrpSpPr>
        <p:grpSpPr>
          <a:xfrm>
            <a:off x="9479806" y="2280127"/>
            <a:ext cx="2228736" cy="4202759"/>
            <a:chOff x="838200" y="76200"/>
            <a:chExt cx="2667000" cy="5029200"/>
          </a:xfrm>
        </p:grpSpPr>
        <p:grpSp>
          <p:nvGrpSpPr>
            <p:cNvPr id="46" name="Group 17">
              <a:extLst>
                <a:ext uri="{FF2B5EF4-FFF2-40B4-BE49-F238E27FC236}">
                  <a16:creationId xmlns:a16="http://schemas.microsoft.com/office/drawing/2014/main" id="{58ADED71-DB4A-43B8-A8BC-4FC57B2ED0B0}"/>
                </a:ext>
              </a:extLst>
            </p:cNvPr>
            <p:cNvGrpSpPr/>
            <p:nvPr/>
          </p:nvGrpSpPr>
          <p:grpSpPr>
            <a:xfrm>
              <a:off x="838200" y="76200"/>
              <a:ext cx="2667000" cy="5029200"/>
              <a:chOff x="838200" y="76200"/>
              <a:chExt cx="2667000" cy="5029200"/>
            </a:xfrm>
          </p:grpSpPr>
          <p:grpSp>
            <p:nvGrpSpPr>
              <p:cNvPr id="48" name="Group 17">
                <a:extLst>
                  <a:ext uri="{FF2B5EF4-FFF2-40B4-BE49-F238E27FC236}">
                    <a16:creationId xmlns:a16="http://schemas.microsoft.com/office/drawing/2014/main" id="{C7B0233C-F7BA-4585-B063-84343F6F81E3}"/>
                  </a:ext>
                </a:extLst>
              </p:cNvPr>
              <p:cNvGrpSpPr/>
              <p:nvPr/>
            </p:nvGrpSpPr>
            <p:grpSpPr>
              <a:xfrm flipH="1">
                <a:off x="2209800" y="1447800"/>
                <a:ext cx="1295400" cy="3429000"/>
                <a:chOff x="685800" y="1447800"/>
                <a:chExt cx="1295400" cy="3124200"/>
              </a:xfrm>
            </p:grpSpPr>
            <p:sp>
              <p:nvSpPr>
                <p:cNvPr id="64" name="Bent Arrow 26">
                  <a:extLst>
                    <a:ext uri="{FF2B5EF4-FFF2-40B4-BE49-F238E27FC236}">
                      <a16:creationId xmlns:a16="http://schemas.microsoft.com/office/drawing/2014/main" id="{B32F6FD3-823F-4D17-89C1-2ACCE3E3B694}"/>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Bent Arrow 27">
                  <a:extLst>
                    <a:ext uri="{FF2B5EF4-FFF2-40B4-BE49-F238E27FC236}">
                      <a16:creationId xmlns:a16="http://schemas.microsoft.com/office/drawing/2014/main" id="{D8067256-9A19-4A95-8E10-4D304C535B9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 name="Group 16">
                <a:extLst>
                  <a:ext uri="{FF2B5EF4-FFF2-40B4-BE49-F238E27FC236}">
                    <a16:creationId xmlns:a16="http://schemas.microsoft.com/office/drawing/2014/main" id="{CE332B83-4444-4F90-8A15-201EDAC0A9DC}"/>
                  </a:ext>
                </a:extLst>
              </p:cNvPr>
              <p:cNvGrpSpPr/>
              <p:nvPr/>
            </p:nvGrpSpPr>
            <p:grpSpPr>
              <a:xfrm>
                <a:off x="838200" y="1447800"/>
                <a:ext cx="1295400" cy="3429000"/>
                <a:chOff x="685800" y="1447800"/>
                <a:chExt cx="1295400" cy="3429000"/>
              </a:xfrm>
            </p:grpSpPr>
            <p:sp>
              <p:nvSpPr>
                <p:cNvPr id="62" name="Bent Arrow 24">
                  <a:extLst>
                    <a:ext uri="{FF2B5EF4-FFF2-40B4-BE49-F238E27FC236}">
                      <a16:creationId xmlns:a16="http://schemas.microsoft.com/office/drawing/2014/main" id="{DBEFE7C6-961F-4052-82C6-C16823F9A0A3}"/>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Bent Arrow 14">
                  <a:extLst>
                    <a:ext uri="{FF2B5EF4-FFF2-40B4-BE49-F238E27FC236}">
                      <a16:creationId xmlns:a16="http://schemas.microsoft.com/office/drawing/2014/main" id="{204064D9-2091-484D-85CB-285F6AF2D280}"/>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0" name="Oval 2">
                <a:extLst>
                  <a:ext uri="{FF2B5EF4-FFF2-40B4-BE49-F238E27FC236}">
                    <a16:creationId xmlns:a16="http://schemas.microsoft.com/office/drawing/2014/main" id="{76651C79-A080-45E9-8A66-9C9CE6479728}"/>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3">
                <a:extLst>
                  <a:ext uri="{FF2B5EF4-FFF2-40B4-BE49-F238E27FC236}">
                    <a16:creationId xmlns:a16="http://schemas.microsoft.com/office/drawing/2014/main" id="{B422DB5A-EE4C-4CD3-805F-34EE9BA54721}"/>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4">
                <a:extLst>
                  <a:ext uri="{FF2B5EF4-FFF2-40B4-BE49-F238E27FC236}">
                    <a16:creationId xmlns:a16="http://schemas.microsoft.com/office/drawing/2014/main" id="{BBC0B1DC-FFA8-4A39-8D0C-5F58CC891F74}"/>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5">
                <a:extLst>
                  <a:ext uri="{FF2B5EF4-FFF2-40B4-BE49-F238E27FC236}">
                    <a16:creationId xmlns:a16="http://schemas.microsoft.com/office/drawing/2014/main" id="{69A3C108-EE1D-4FCF-920D-893AA7BE476C}"/>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
                <a:extLst>
                  <a:ext uri="{FF2B5EF4-FFF2-40B4-BE49-F238E27FC236}">
                    <a16:creationId xmlns:a16="http://schemas.microsoft.com/office/drawing/2014/main" id="{9DFF6C5F-BC0D-4C50-B896-3F724613DDAC}"/>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nut 17">
                <a:extLst>
                  <a:ext uri="{FF2B5EF4-FFF2-40B4-BE49-F238E27FC236}">
                    <a16:creationId xmlns:a16="http://schemas.microsoft.com/office/drawing/2014/main" id="{CCE05DA9-7404-4FEC-B4F1-BFAF4E34DA8D}"/>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Rounded Rectangle 7">
                <a:extLst>
                  <a:ext uri="{FF2B5EF4-FFF2-40B4-BE49-F238E27FC236}">
                    <a16:creationId xmlns:a16="http://schemas.microsoft.com/office/drawing/2014/main" id="{C285E5E0-48D1-4D1F-B045-10A578231B44}"/>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9">
                <a:extLst>
                  <a:ext uri="{FF2B5EF4-FFF2-40B4-BE49-F238E27FC236}">
                    <a16:creationId xmlns:a16="http://schemas.microsoft.com/office/drawing/2014/main" id="{407FF609-A4EE-4787-B443-CD9099028FC8}"/>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10">
                <a:extLst>
                  <a:ext uri="{FF2B5EF4-FFF2-40B4-BE49-F238E27FC236}">
                    <a16:creationId xmlns:a16="http://schemas.microsoft.com/office/drawing/2014/main" id="{7FE10F09-32A8-45E4-B8DE-115183C18BA6}"/>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1">
                <a:extLst>
                  <a:ext uri="{FF2B5EF4-FFF2-40B4-BE49-F238E27FC236}">
                    <a16:creationId xmlns:a16="http://schemas.microsoft.com/office/drawing/2014/main" id="{7B0BA72B-3110-4EB4-AF50-0C36AA0A2A61}"/>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2">
                <a:extLst>
                  <a:ext uri="{FF2B5EF4-FFF2-40B4-BE49-F238E27FC236}">
                    <a16:creationId xmlns:a16="http://schemas.microsoft.com/office/drawing/2014/main" id="{22065650-8926-4F36-BC8F-CE1A6EFD31DA}"/>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13">
                <a:extLst>
                  <a:ext uri="{FF2B5EF4-FFF2-40B4-BE49-F238E27FC236}">
                    <a16:creationId xmlns:a16="http://schemas.microsoft.com/office/drawing/2014/main" id="{C441AEA6-D93B-4193-9A3F-86E08EEF83A4}"/>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C5112579-CC5F-4D64-B06F-487457DC89EE}"/>
                </a:ext>
              </a:extLst>
            </p:cNvPr>
            <p:cNvSpPr/>
            <p:nvPr/>
          </p:nvSpPr>
          <p:spPr>
            <a:xfrm>
              <a:off x="1248248" y="2412044"/>
              <a:ext cx="1905000" cy="923330"/>
            </a:xfrm>
            <a:prstGeom prst="rect">
              <a:avLst/>
            </a:prstGeom>
          </p:spPr>
          <p:txBody>
            <a:bodyPr wrap="square">
              <a:spAutoFit/>
            </a:bodyPr>
            <a:lstStyle/>
            <a:p>
              <a:pPr algn="ctr"/>
              <a:r>
                <a:rPr lang="en-US" b="1" dirty="0"/>
                <a:t>Suggested Hymn: #237 Do What Is Right</a:t>
              </a:r>
              <a:endParaRPr lang="en-US" dirty="0">
                <a:solidFill>
                  <a:schemeClr val="bg1"/>
                </a:solidFill>
              </a:endParaRPr>
            </a:p>
          </p:txBody>
        </p:sp>
      </p:grpSp>
      <p:sp>
        <p:nvSpPr>
          <p:cNvPr id="66" name="Footer Placeholder 14">
            <a:extLst>
              <a:ext uri="{FF2B5EF4-FFF2-40B4-BE49-F238E27FC236}">
                <a16:creationId xmlns:a16="http://schemas.microsoft.com/office/drawing/2014/main" id="{9FB0059B-B3FB-4A69-BE7E-E91C68269FB3}"/>
              </a:ext>
            </a:extLst>
          </p:cNvPr>
          <p:cNvSpPr>
            <a:spLocks noGrp="1"/>
          </p:cNvSpPr>
          <p:nvPr/>
        </p:nvSpPr>
        <p:spPr>
          <a:xfrm>
            <a:off x="164805" y="640183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grpSp>
        <p:nvGrpSpPr>
          <p:cNvPr id="67" name="Group 66">
            <a:extLst>
              <a:ext uri="{FF2B5EF4-FFF2-40B4-BE49-F238E27FC236}">
                <a16:creationId xmlns:a16="http://schemas.microsoft.com/office/drawing/2014/main" id="{0BDF7E63-03CF-4DB4-A2B9-4066A6FE0E5B}"/>
              </a:ext>
            </a:extLst>
          </p:cNvPr>
          <p:cNvGrpSpPr/>
          <p:nvPr/>
        </p:nvGrpSpPr>
        <p:grpSpPr>
          <a:xfrm>
            <a:off x="3847096" y="2016116"/>
            <a:ext cx="4397508" cy="3067010"/>
            <a:chOff x="702051" y="90287"/>
            <a:chExt cx="7260849" cy="5064027"/>
          </a:xfrm>
        </p:grpSpPr>
        <p:sp>
          <p:nvSpPr>
            <p:cNvPr id="68" name="Rectangle 67">
              <a:extLst>
                <a:ext uri="{FF2B5EF4-FFF2-40B4-BE49-F238E27FC236}">
                  <a16:creationId xmlns:a16="http://schemas.microsoft.com/office/drawing/2014/main" id="{EEFE7D5A-6A36-4D71-B6EE-2C0D32A3AE53}"/>
                </a:ext>
              </a:extLst>
            </p:cNvPr>
            <p:cNvSpPr/>
            <p:nvPr/>
          </p:nvSpPr>
          <p:spPr>
            <a:xfrm>
              <a:off x="702051" y="90287"/>
              <a:ext cx="7239002" cy="50521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Delay 68">
              <a:extLst>
                <a:ext uri="{FF2B5EF4-FFF2-40B4-BE49-F238E27FC236}">
                  <a16:creationId xmlns:a16="http://schemas.microsoft.com/office/drawing/2014/main" id="{CFC92EDF-0949-4FE0-8D2D-ACB175124382}"/>
                </a:ext>
              </a:extLst>
            </p:cNvPr>
            <p:cNvSpPr/>
            <p:nvPr/>
          </p:nvSpPr>
          <p:spPr>
            <a:xfrm rot="16200000">
              <a:off x="3619500" y="647700"/>
              <a:ext cx="1447800" cy="15240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hord 69">
              <a:extLst>
                <a:ext uri="{FF2B5EF4-FFF2-40B4-BE49-F238E27FC236}">
                  <a16:creationId xmlns:a16="http://schemas.microsoft.com/office/drawing/2014/main" id="{49380470-7A46-4931-9892-80230426B9AE}"/>
                </a:ext>
              </a:extLst>
            </p:cNvPr>
            <p:cNvSpPr/>
            <p:nvPr/>
          </p:nvSpPr>
          <p:spPr>
            <a:xfrm rot="8900487">
              <a:off x="3716225" y="823490"/>
              <a:ext cx="1254349" cy="1254349"/>
            </a:xfrm>
            <a:prstGeom prst="chord">
              <a:avLst>
                <a:gd name="adj1" fmla="val 2700000"/>
                <a:gd name="adj2" fmla="val 118928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DE9B254-702C-486B-AD1D-B1EFE9CA71DF}"/>
                </a:ext>
              </a:extLst>
            </p:cNvPr>
            <p:cNvSpPr/>
            <p:nvPr/>
          </p:nvSpPr>
          <p:spPr>
            <a:xfrm>
              <a:off x="3657600" y="1374866"/>
              <a:ext cx="304800" cy="6829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B1A4328-99B2-4450-BB46-E71CDB5428C9}"/>
                </a:ext>
              </a:extLst>
            </p:cNvPr>
            <p:cNvSpPr/>
            <p:nvPr/>
          </p:nvSpPr>
          <p:spPr>
            <a:xfrm>
              <a:off x="4698711" y="1374866"/>
              <a:ext cx="304800" cy="6829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7771E45-EF41-47FC-A231-446DB7F24C93}"/>
                </a:ext>
              </a:extLst>
            </p:cNvPr>
            <p:cNvSpPr/>
            <p:nvPr/>
          </p:nvSpPr>
          <p:spPr>
            <a:xfrm>
              <a:off x="4064726" y="1374866"/>
              <a:ext cx="559526" cy="6829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5724436-7733-4FD5-A571-C64FFB988384}"/>
                </a:ext>
              </a:extLst>
            </p:cNvPr>
            <p:cNvSpPr/>
            <p:nvPr/>
          </p:nvSpPr>
          <p:spPr>
            <a:xfrm>
              <a:off x="3581400" y="2133600"/>
              <a:ext cx="15240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09AB97F-4D31-4D9C-9600-BB4CC0052748}"/>
                </a:ext>
              </a:extLst>
            </p:cNvPr>
            <p:cNvSpPr/>
            <p:nvPr/>
          </p:nvSpPr>
          <p:spPr>
            <a:xfrm>
              <a:off x="3771900" y="2133600"/>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AF7136C-5D0E-40A7-943D-3E968155B534}"/>
                </a:ext>
              </a:extLst>
            </p:cNvPr>
            <p:cNvSpPr/>
            <p:nvPr/>
          </p:nvSpPr>
          <p:spPr>
            <a:xfrm>
              <a:off x="4115675" y="2140057"/>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C3FA39A-0888-4847-A377-76736F0CB323}"/>
                </a:ext>
              </a:extLst>
            </p:cNvPr>
            <p:cNvSpPr/>
            <p:nvPr/>
          </p:nvSpPr>
          <p:spPr>
            <a:xfrm>
              <a:off x="4543590" y="2140272"/>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7BD472F9-E72A-42AB-988A-368FD88FEA15}"/>
                </a:ext>
              </a:extLst>
            </p:cNvPr>
            <p:cNvSpPr/>
            <p:nvPr/>
          </p:nvSpPr>
          <p:spPr>
            <a:xfrm>
              <a:off x="4925465" y="2140272"/>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CEF18E7-D737-41F1-AF4E-657F6EA66B74}"/>
                </a:ext>
              </a:extLst>
            </p:cNvPr>
            <p:cNvSpPr/>
            <p:nvPr/>
          </p:nvSpPr>
          <p:spPr>
            <a:xfrm>
              <a:off x="3581400" y="2424940"/>
              <a:ext cx="1524000" cy="321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8089731-C446-4DC9-A314-8C79D8CED626}"/>
                </a:ext>
              </a:extLst>
            </p:cNvPr>
            <p:cNvSpPr/>
            <p:nvPr/>
          </p:nvSpPr>
          <p:spPr>
            <a:xfrm>
              <a:off x="3771900" y="2424940"/>
              <a:ext cx="76200" cy="321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3A0FDB3-707A-42CA-B621-3EC6AA50F6BB}"/>
                </a:ext>
              </a:extLst>
            </p:cNvPr>
            <p:cNvSpPr/>
            <p:nvPr/>
          </p:nvSpPr>
          <p:spPr>
            <a:xfrm>
              <a:off x="4115675" y="2431397"/>
              <a:ext cx="76200" cy="321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300F7BB-291C-4BB4-95EE-0AB1ED2AD47C}"/>
                </a:ext>
              </a:extLst>
            </p:cNvPr>
            <p:cNvSpPr/>
            <p:nvPr/>
          </p:nvSpPr>
          <p:spPr>
            <a:xfrm>
              <a:off x="4543590" y="2431612"/>
              <a:ext cx="76200" cy="321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A319828-B878-4D49-90F9-9D3772A94FEF}"/>
                </a:ext>
              </a:extLst>
            </p:cNvPr>
            <p:cNvSpPr/>
            <p:nvPr/>
          </p:nvSpPr>
          <p:spPr>
            <a:xfrm>
              <a:off x="4925465" y="2431612"/>
              <a:ext cx="76200" cy="321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16EF558-56FC-421E-9B75-5105A96C8042}"/>
                </a:ext>
              </a:extLst>
            </p:cNvPr>
            <p:cNvGrpSpPr/>
            <p:nvPr/>
          </p:nvGrpSpPr>
          <p:grpSpPr>
            <a:xfrm>
              <a:off x="3593320" y="2759787"/>
              <a:ext cx="1524000" cy="440286"/>
              <a:chOff x="6096000" y="2667000"/>
              <a:chExt cx="1524000" cy="284702"/>
            </a:xfrm>
          </p:grpSpPr>
          <p:sp>
            <p:nvSpPr>
              <p:cNvPr id="209" name="Rectangle 208">
                <a:extLst>
                  <a:ext uri="{FF2B5EF4-FFF2-40B4-BE49-F238E27FC236}">
                    <a16:creationId xmlns:a16="http://schemas.microsoft.com/office/drawing/2014/main" id="{4E2CCE24-3376-4722-BC82-5E18CE60E618}"/>
                  </a:ext>
                </a:extLst>
              </p:cNvPr>
              <p:cNvSpPr/>
              <p:nvPr/>
            </p:nvSpPr>
            <p:spPr>
              <a:xfrm>
                <a:off x="6096000" y="2667000"/>
                <a:ext cx="15240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EA98CFDB-CC71-4DA2-9545-A66747C5B99D}"/>
                  </a:ext>
                </a:extLst>
              </p:cNvPr>
              <p:cNvSpPr/>
              <p:nvPr/>
            </p:nvSpPr>
            <p:spPr>
              <a:xfrm>
                <a:off x="6286500" y="2667000"/>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78FF93A3-F707-43AC-80C0-FB6FFDEBD1BC}"/>
                  </a:ext>
                </a:extLst>
              </p:cNvPr>
              <p:cNvSpPr/>
              <p:nvPr/>
            </p:nvSpPr>
            <p:spPr>
              <a:xfrm>
                <a:off x="6630275" y="2673457"/>
                <a:ext cx="76200" cy="278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B3E7069A-A657-43DD-A4F4-389EBFEA69E7}"/>
                  </a:ext>
                </a:extLst>
              </p:cNvPr>
              <p:cNvSpPr/>
              <p:nvPr/>
            </p:nvSpPr>
            <p:spPr>
              <a:xfrm>
                <a:off x="7058190" y="2673672"/>
                <a:ext cx="77450" cy="2641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BAE42518-43B1-45FD-912D-6076F54A50B1}"/>
                  </a:ext>
                </a:extLst>
              </p:cNvPr>
              <p:cNvSpPr/>
              <p:nvPr/>
            </p:nvSpPr>
            <p:spPr>
              <a:xfrm>
                <a:off x="7440065" y="2673672"/>
                <a:ext cx="77450" cy="2641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55DB1EE8-8209-4483-B8F8-3B69AE04F3A5}"/>
                </a:ext>
              </a:extLst>
            </p:cNvPr>
            <p:cNvSpPr/>
            <p:nvPr/>
          </p:nvSpPr>
          <p:spPr>
            <a:xfrm rot="16200000">
              <a:off x="4311386" y="1626122"/>
              <a:ext cx="87869" cy="1641992"/>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249AFFE-116F-4603-9897-093BE78898C8}"/>
                </a:ext>
              </a:extLst>
            </p:cNvPr>
            <p:cNvSpPr/>
            <p:nvPr/>
          </p:nvSpPr>
          <p:spPr>
            <a:xfrm rot="16200000">
              <a:off x="4319107" y="1353450"/>
              <a:ext cx="72431" cy="1641993"/>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384632C9-85D0-4782-B20A-799C7C550701}"/>
                </a:ext>
              </a:extLst>
            </p:cNvPr>
            <p:cNvGrpSpPr/>
            <p:nvPr/>
          </p:nvGrpSpPr>
          <p:grpSpPr>
            <a:xfrm>
              <a:off x="3595389" y="3021772"/>
              <a:ext cx="1500158" cy="1164390"/>
              <a:chOff x="4851111" y="3480706"/>
              <a:chExt cx="1500158" cy="1164390"/>
            </a:xfrm>
          </p:grpSpPr>
          <p:sp>
            <p:nvSpPr>
              <p:cNvPr id="189" name="Rectangle 188">
                <a:extLst>
                  <a:ext uri="{FF2B5EF4-FFF2-40B4-BE49-F238E27FC236}">
                    <a16:creationId xmlns:a16="http://schemas.microsoft.com/office/drawing/2014/main" id="{48A659F2-7AE9-46CA-B5EB-6FFFDD5025C0}"/>
                  </a:ext>
                </a:extLst>
              </p:cNvPr>
              <p:cNvSpPr/>
              <p:nvPr/>
            </p:nvSpPr>
            <p:spPr>
              <a:xfrm rot="16200000">
                <a:off x="5493452" y="2989409"/>
                <a:ext cx="215476" cy="1500158"/>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A7E5133E-14E1-4594-9887-F1F6148A838B}"/>
                  </a:ext>
                </a:extLst>
              </p:cNvPr>
              <p:cNvSpPr/>
              <p:nvPr/>
            </p:nvSpPr>
            <p:spPr>
              <a:xfrm rot="16200000">
                <a:off x="5417252" y="3195346"/>
                <a:ext cx="367876" cy="1500158"/>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A5CA90EE-9CDC-472C-9A62-AD6E16B95E6D}"/>
                  </a:ext>
                </a:extLst>
              </p:cNvPr>
              <p:cNvSpPr/>
              <p:nvPr/>
            </p:nvSpPr>
            <p:spPr>
              <a:xfrm rot="16200000">
                <a:off x="5460800" y="3379651"/>
                <a:ext cx="280780" cy="48288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Delay 191">
                <a:extLst>
                  <a:ext uri="{FF2B5EF4-FFF2-40B4-BE49-F238E27FC236}">
                    <a16:creationId xmlns:a16="http://schemas.microsoft.com/office/drawing/2014/main" id="{60C61619-5688-4D1B-9FCD-52F7AF80BB40}"/>
                  </a:ext>
                </a:extLst>
              </p:cNvPr>
              <p:cNvSpPr/>
              <p:nvPr/>
            </p:nvSpPr>
            <p:spPr>
              <a:xfrm rot="16200000">
                <a:off x="4898400" y="3939951"/>
                <a:ext cx="455717" cy="498361"/>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Delay 192">
                <a:extLst>
                  <a:ext uri="{FF2B5EF4-FFF2-40B4-BE49-F238E27FC236}">
                    <a16:creationId xmlns:a16="http://schemas.microsoft.com/office/drawing/2014/main" id="{5678747D-0729-4DDF-8612-D689263A07FE}"/>
                  </a:ext>
                </a:extLst>
              </p:cNvPr>
              <p:cNvSpPr/>
              <p:nvPr/>
            </p:nvSpPr>
            <p:spPr>
              <a:xfrm rot="16200000">
                <a:off x="5857243" y="3931173"/>
                <a:ext cx="455717" cy="532335"/>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93">
                <a:extLst>
                  <a:ext uri="{FF2B5EF4-FFF2-40B4-BE49-F238E27FC236}">
                    <a16:creationId xmlns:a16="http://schemas.microsoft.com/office/drawing/2014/main" id="{A3A47D90-1698-4A7A-BAA5-CBB433E20142}"/>
                  </a:ext>
                </a:extLst>
              </p:cNvPr>
              <p:cNvGrpSpPr/>
              <p:nvPr/>
            </p:nvGrpSpPr>
            <p:grpSpPr>
              <a:xfrm>
                <a:off x="5194500" y="3998270"/>
                <a:ext cx="813380" cy="646826"/>
                <a:chOff x="7162800" y="3352799"/>
                <a:chExt cx="813380" cy="646826"/>
              </a:xfrm>
            </p:grpSpPr>
            <p:sp>
              <p:nvSpPr>
                <p:cNvPr id="195" name="Rectangle 194">
                  <a:extLst>
                    <a:ext uri="{FF2B5EF4-FFF2-40B4-BE49-F238E27FC236}">
                      <a16:creationId xmlns:a16="http://schemas.microsoft.com/office/drawing/2014/main" id="{C511A3C9-C11B-4FC9-909D-7FE67E5856DC}"/>
                    </a:ext>
                  </a:extLst>
                </p:cNvPr>
                <p:cNvSpPr/>
                <p:nvPr/>
              </p:nvSpPr>
              <p:spPr>
                <a:xfrm rot="16200000">
                  <a:off x="7385552" y="3408997"/>
                  <a:ext cx="367876" cy="813380"/>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5">
                  <a:extLst>
                    <a:ext uri="{FF2B5EF4-FFF2-40B4-BE49-F238E27FC236}">
                      <a16:creationId xmlns:a16="http://schemas.microsoft.com/office/drawing/2014/main" id="{083A88DD-DDC2-4070-B435-C459E848A0EF}"/>
                    </a:ext>
                  </a:extLst>
                </p:cNvPr>
                <p:cNvGrpSpPr/>
                <p:nvPr/>
              </p:nvGrpSpPr>
              <p:grpSpPr>
                <a:xfrm>
                  <a:off x="7376907" y="3352799"/>
                  <a:ext cx="385166" cy="268295"/>
                  <a:chOff x="6062848" y="762000"/>
                  <a:chExt cx="1553571" cy="954334"/>
                </a:xfrm>
              </p:grpSpPr>
              <p:grpSp>
                <p:nvGrpSpPr>
                  <p:cNvPr id="197" name="Group 196">
                    <a:extLst>
                      <a:ext uri="{FF2B5EF4-FFF2-40B4-BE49-F238E27FC236}">
                        <a16:creationId xmlns:a16="http://schemas.microsoft.com/office/drawing/2014/main" id="{79B23CB2-154F-4984-9602-B82D212B48C6}"/>
                      </a:ext>
                    </a:extLst>
                  </p:cNvPr>
                  <p:cNvGrpSpPr/>
                  <p:nvPr/>
                </p:nvGrpSpPr>
                <p:grpSpPr>
                  <a:xfrm>
                    <a:off x="6062848" y="762000"/>
                    <a:ext cx="391899" cy="954334"/>
                    <a:chOff x="6062848" y="762000"/>
                    <a:chExt cx="391899" cy="954334"/>
                  </a:xfrm>
                </p:grpSpPr>
                <p:sp>
                  <p:nvSpPr>
                    <p:cNvPr id="207" name="Rounded Rectangle 35">
                      <a:extLst>
                        <a:ext uri="{FF2B5EF4-FFF2-40B4-BE49-F238E27FC236}">
                          <a16:creationId xmlns:a16="http://schemas.microsoft.com/office/drawing/2014/main" id="{EEFDE200-8B67-4E82-B319-AC552E3E1C2A}"/>
                        </a:ext>
                      </a:extLst>
                    </p:cNvPr>
                    <p:cNvSpPr/>
                    <p:nvPr/>
                  </p:nvSpPr>
                  <p:spPr>
                    <a:xfrm>
                      <a:off x="6166327" y="762000"/>
                      <a:ext cx="184942" cy="954334"/>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15B26EBE-880A-4159-887D-047F4E9FF1FC}"/>
                        </a:ext>
                      </a:extLst>
                    </p:cNvPr>
                    <p:cNvSpPr/>
                    <p:nvPr/>
                  </p:nvSpPr>
                  <p:spPr>
                    <a:xfrm>
                      <a:off x="6062848" y="1036850"/>
                      <a:ext cx="391899" cy="37285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a:extLst>
                      <a:ext uri="{FF2B5EF4-FFF2-40B4-BE49-F238E27FC236}">
                        <a16:creationId xmlns:a16="http://schemas.microsoft.com/office/drawing/2014/main" id="{A714F245-AA46-41B9-BC2F-03105D6039EF}"/>
                      </a:ext>
                    </a:extLst>
                  </p:cNvPr>
                  <p:cNvGrpSpPr/>
                  <p:nvPr/>
                </p:nvGrpSpPr>
                <p:grpSpPr>
                  <a:xfrm>
                    <a:off x="6454747" y="762000"/>
                    <a:ext cx="391899" cy="954334"/>
                    <a:chOff x="6062848" y="762000"/>
                    <a:chExt cx="391899" cy="954334"/>
                  </a:xfrm>
                </p:grpSpPr>
                <p:sp>
                  <p:nvSpPr>
                    <p:cNvPr id="205" name="Rounded Rectangle 50">
                      <a:extLst>
                        <a:ext uri="{FF2B5EF4-FFF2-40B4-BE49-F238E27FC236}">
                          <a16:creationId xmlns:a16="http://schemas.microsoft.com/office/drawing/2014/main" id="{7F89D533-13C0-4F28-A1A8-9C3A8B7C9BFE}"/>
                        </a:ext>
                      </a:extLst>
                    </p:cNvPr>
                    <p:cNvSpPr/>
                    <p:nvPr/>
                  </p:nvSpPr>
                  <p:spPr>
                    <a:xfrm>
                      <a:off x="6166327" y="762000"/>
                      <a:ext cx="184942" cy="954334"/>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F519A383-5B9A-40D7-9F11-0F3BD832EEC8}"/>
                        </a:ext>
                      </a:extLst>
                    </p:cNvPr>
                    <p:cNvSpPr/>
                    <p:nvPr/>
                  </p:nvSpPr>
                  <p:spPr>
                    <a:xfrm>
                      <a:off x="6062848" y="1036850"/>
                      <a:ext cx="391899" cy="37285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a:extLst>
                      <a:ext uri="{FF2B5EF4-FFF2-40B4-BE49-F238E27FC236}">
                        <a16:creationId xmlns:a16="http://schemas.microsoft.com/office/drawing/2014/main" id="{8FD0A09B-ADAF-4A4B-827A-5601905F3DDE}"/>
                      </a:ext>
                    </a:extLst>
                  </p:cNvPr>
                  <p:cNvGrpSpPr/>
                  <p:nvPr/>
                </p:nvGrpSpPr>
                <p:grpSpPr>
                  <a:xfrm>
                    <a:off x="6839633" y="762000"/>
                    <a:ext cx="391899" cy="954334"/>
                    <a:chOff x="6062848" y="762000"/>
                    <a:chExt cx="391899" cy="954334"/>
                  </a:xfrm>
                </p:grpSpPr>
                <p:sp>
                  <p:nvSpPr>
                    <p:cNvPr id="203" name="Rounded Rectangle 53">
                      <a:extLst>
                        <a:ext uri="{FF2B5EF4-FFF2-40B4-BE49-F238E27FC236}">
                          <a16:creationId xmlns:a16="http://schemas.microsoft.com/office/drawing/2014/main" id="{4806E541-2687-417A-9718-AE06C5D21456}"/>
                        </a:ext>
                      </a:extLst>
                    </p:cNvPr>
                    <p:cNvSpPr/>
                    <p:nvPr/>
                  </p:nvSpPr>
                  <p:spPr>
                    <a:xfrm>
                      <a:off x="6166327" y="762000"/>
                      <a:ext cx="184942" cy="954334"/>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0E33E7A9-E8D5-4E26-AE16-529DC2F069E7}"/>
                        </a:ext>
                      </a:extLst>
                    </p:cNvPr>
                    <p:cNvSpPr/>
                    <p:nvPr/>
                  </p:nvSpPr>
                  <p:spPr>
                    <a:xfrm>
                      <a:off x="6062848" y="1036850"/>
                      <a:ext cx="391899" cy="37285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a:extLst>
                      <a:ext uri="{FF2B5EF4-FFF2-40B4-BE49-F238E27FC236}">
                        <a16:creationId xmlns:a16="http://schemas.microsoft.com/office/drawing/2014/main" id="{DAF73543-6CEE-4607-AB50-0C9097F9DEEC}"/>
                      </a:ext>
                    </a:extLst>
                  </p:cNvPr>
                  <p:cNvGrpSpPr/>
                  <p:nvPr/>
                </p:nvGrpSpPr>
                <p:grpSpPr>
                  <a:xfrm>
                    <a:off x="7224520" y="762000"/>
                    <a:ext cx="391899" cy="954334"/>
                    <a:chOff x="6062848" y="762000"/>
                    <a:chExt cx="391899" cy="954334"/>
                  </a:xfrm>
                </p:grpSpPr>
                <p:sp>
                  <p:nvSpPr>
                    <p:cNvPr id="201" name="Rounded Rectangle 56">
                      <a:extLst>
                        <a:ext uri="{FF2B5EF4-FFF2-40B4-BE49-F238E27FC236}">
                          <a16:creationId xmlns:a16="http://schemas.microsoft.com/office/drawing/2014/main" id="{E50BB7C5-C452-4D65-9C31-666F6157F341}"/>
                        </a:ext>
                      </a:extLst>
                    </p:cNvPr>
                    <p:cNvSpPr/>
                    <p:nvPr/>
                  </p:nvSpPr>
                  <p:spPr>
                    <a:xfrm>
                      <a:off x="6166327" y="762000"/>
                      <a:ext cx="184942" cy="954334"/>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05719E32-93B3-4896-949F-07C8B07BA8A2}"/>
                        </a:ext>
                      </a:extLst>
                    </p:cNvPr>
                    <p:cNvSpPr/>
                    <p:nvPr/>
                  </p:nvSpPr>
                  <p:spPr>
                    <a:xfrm>
                      <a:off x="6062848" y="1036850"/>
                      <a:ext cx="391899" cy="37285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88" name="Rectangle 87">
              <a:extLst>
                <a:ext uri="{FF2B5EF4-FFF2-40B4-BE49-F238E27FC236}">
                  <a16:creationId xmlns:a16="http://schemas.microsoft.com/office/drawing/2014/main" id="{6476C54F-386C-4E22-A9F5-0920265A1CA1}"/>
                </a:ext>
              </a:extLst>
            </p:cNvPr>
            <p:cNvSpPr/>
            <p:nvPr/>
          </p:nvSpPr>
          <p:spPr>
            <a:xfrm rot="16200000">
              <a:off x="3240354" y="3599536"/>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B789379-A05B-430D-997C-D938DEDC919B}"/>
                </a:ext>
              </a:extLst>
            </p:cNvPr>
            <p:cNvSpPr/>
            <p:nvPr/>
          </p:nvSpPr>
          <p:spPr>
            <a:xfrm rot="16200000">
              <a:off x="3226488" y="3237442"/>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31B841DD-2732-4A28-81E8-6FF778C7CA83}"/>
                </a:ext>
              </a:extLst>
            </p:cNvPr>
            <p:cNvSpPr/>
            <p:nvPr/>
          </p:nvSpPr>
          <p:spPr>
            <a:xfrm rot="16200000">
              <a:off x="3225152" y="2881518"/>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D0F134F-D440-43B6-B452-BDBEA70B0F3C}"/>
                </a:ext>
              </a:extLst>
            </p:cNvPr>
            <p:cNvSpPr/>
            <p:nvPr/>
          </p:nvSpPr>
          <p:spPr>
            <a:xfrm rot="16200000">
              <a:off x="3227271" y="2524929"/>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7C51D2F-A7FF-4E6D-8583-513BB974324C}"/>
                </a:ext>
              </a:extLst>
            </p:cNvPr>
            <p:cNvSpPr/>
            <p:nvPr/>
          </p:nvSpPr>
          <p:spPr>
            <a:xfrm rot="16200000">
              <a:off x="5134581" y="3596561"/>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CA850E2E-9331-4269-877C-ADADC4617A3E}"/>
                </a:ext>
              </a:extLst>
            </p:cNvPr>
            <p:cNvSpPr/>
            <p:nvPr/>
          </p:nvSpPr>
          <p:spPr>
            <a:xfrm rot="16200000">
              <a:off x="5138657" y="3226979"/>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019CA474-6F9D-4714-BC05-EE8D07438F65}"/>
                </a:ext>
              </a:extLst>
            </p:cNvPr>
            <p:cNvSpPr/>
            <p:nvPr/>
          </p:nvSpPr>
          <p:spPr>
            <a:xfrm rot="16200000">
              <a:off x="5137321" y="2871055"/>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C9305AA5-5204-4741-B184-76FA0CA4081E}"/>
                </a:ext>
              </a:extLst>
            </p:cNvPr>
            <p:cNvSpPr/>
            <p:nvPr/>
          </p:nvSpPr>
          <p:spPr>
            <a:xfrm rot="16200000">
              <a:off x="5139440" y="2514466"/>
              <a:ext cx="346861" cy="38099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CAA5AAA1-72E4-42DE-AF29-F65760E75B07}"/>
                </a:ext>
              </a:extLst>
            </p:cNvPr>
            <p:cNvSpPr/>
            <p:nvPr/>
          </p:nvSpPr>
          <p:spPr>
            <a:xfrm rot="16200000">
              <a:off x="4275305" y="1959957"/>
              <a:ext cx="136193" cy="1618150"/>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97841F9E-983A-40CF-B8D2-67921138B533}"/>
                </a:ext>
              </a:extLst>
            </p:cNvPr>
            <p:cNvGrpSpPr/>
            <p:nvPr/>
          </p:nvGrpSpPr>
          <p:grpSpPr>
            <a:xfrm>
              <a:off x="1716353" y="478645"/>
              <a:ext cx="952500" cy="2247779"/>
              <a:chOff x="1270577" y="1285782"/>
              <a:chExt cx="952500" cy="2247779"/>
            </a:xfrm>
          </p:grpSpPr>
          <p:pic>
            <p:nvPicPr>
              <p:cNvPr id="186" name="Picture 4" descr="http://www.royalstylewindowsdoors.com/icon_images/shape-cathedral.png">
                <a:extLst>
                  <a:ext uri="{FF2B5EF4-FFF2-40B4-BE49-F238E27FC236}">
                    <a16:creationId xmlns:a16="http://schemas.microsoft.com/office/drawing/2014/main" id="{4FE695CE-02E4-4F5B-A5E5-B9F6190D42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577" y="128578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87" name="Rectangle 186">
                <a:extLst>
                  <a:ext uri="{FF2B5EF4-FFF2-40B4-BE49-F238E27FC236}">
                    <a16:creationId xmlns:a16="http://schemas.microsoft.com/office/drawing/2014/main" id="{A9AF27CB-8D8C-4196-8E85-4108077B5011}"/>
                  </a:ext>
                </a:extLst>
              </p:cNvPr>
              <p:cNvSpPr/>
              <p:nvPr/>
            </p:nvSpPr>
            <p:spPr>
              <a:xfrm>
                <a:off x="1374232" y="2149585"/>
                <a:ext cx="733242" cy="68293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EC7345B4-811C-45CB-B509-FCAD134D04F5}"/>
                  </a:ext>
                </a:extLst>
              </p:cNvPr>
              <p:cNvSpPr/>
              <p:nvPr/>
            </p:nvSpPr>
            <p:spPr>
              <a:xfrm>
                <a:off x="1378587" y="2850625"/>
                <a:ext cx="733242" cy="68293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ectangle 97">
              <a:extLst>
                <a:ext uri="{FF2B5EF4-FFF2-40B4-BE49-F238E27FC236}">
                  <a16:creationId xmlns:a16="http://schemas.microsoft.com/office/drawing/2014/main" id="{6E629C98-C66F-4331-ABFD-8E8B1ECD0986}"/>
                </a:ext>
              </a:extLst>
            </p:cNvPr>
            <p:cNvSpPr/>
            <p:nvPr/>
          </p:nvSpPr>
          <p:spPr>
            <a:xfrm>
              <a:off x="1609911" y="2652701"/>
              <a:ext cx="1629704"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0419E26-1CD9-4EB8-B752-49FBFA9FB68F}"/>
                </a:ext>
              </a:extLst>
            </p:cNvPr>
            <p:cNvSpPr/>
            <p:nvPr/>
          </p:nvSpPr>
          <p:spPr>
            <a:xfrm>
              <a:off x="1518988" y="2945477"/>
              <a:ext cx="1709097"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E04C741-173D-4AFF-867C-54F2218E6B9C}"/>
                </a:ext>
              </a:extLst>
            </p:cNvPr>
            <p:cNvSpPr/>
            <p:nvPr/>
          </p:nvSpPr>
          <p:spPr>
            <a:xfrm>
              <a:off x="1395822" y="3186914"/>
              <a:ext cx="1823183"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44CCDD10-8718-46EF-B83C-1041893D962E}"/>
                </a:ext>
              </a:extLst>
            </p:cNvPr>
            <p:cNvSpPr/>
            <p:nvPr/>
          </p:nvSpPr>
          <p:spPr>
            <a:xfrm>
              <a:off x="1295400" y="3463993"/>
              <a:ext cx="1909048" cy="664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2874E8D0-FF71-4364-8792-8026C08566BD}"/>
                </a:ext>
              </a:extLst>
            </p:cNvPr>
            <p:cNvGrpSpPr/>
            <p:nvPr/>
          </p:nvGrpSpPr>
          <p:grpSpPr>
            <a:xfrm>
              <a:off x="3044051" y="3288842"/>
              <a:ext cx="232466" cy="716360"/>
              <a:chOff x="2999783" y="3290180"/>
              <a:chExt cx="232466" cy="716360"/>
            </a:xfrm>
          </p:grpSpPr>
          <p:sp>
            <p:nvSpPr>
              <p:cNvPr id="183" name="Rounded Rectangle 83">
                <a:extLst>
                  <a:ext uri="{FF2B5EF4-FFF2-40B4-BE49-F238E27FC236}">
                    <a16:creationId xmlns:a16="http://schemas.microsoft.com/office/drawing/2014/main" id="{ED259310-D127-423D-854C-122BE0585E2B}"/>
                  </a:ext>
                </a:extLst>
              </p:cNvPr>
              <p:cNvSpPr/>
              <p:nvPr/>
            </p:nvSpPr>
            <p:spPr>
              <a:xfrm>
                <a:off x="3108601" y="3362596"/>
                <a:ext cx="45719" cy="64094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EA4C091B-FE8D-43FD-BA06-1ADD84C680E9}"/>
                  </a:ext>
                </a:extLst>
              </p:cNvPr>
              <p:cNvSpPr/>
              <p:nvPr/>
            </p:nvSpPr>
            <p:spPr>
              <a:xfrm>
                <a:off x="2999783" y="3290180"/>
                <a:ext cx="232466" cy="7595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85">
                <a:extLst>
                  <a:ext uri="{FF2B5EF4-FFF2-40B4-BE49-F238E27FC236}">
                    <a16:creationId xmlns:a16="http://schemas.microsoft.com/office/drawing/2014/main" id="{0CAC487E-0E3A-4B77-BBC9-D306307AEC01}"/>
                  </a:ext>
                </a:extLst>
              </p:cNvPr>
              <p:cNvSpPr/>
              <p:nvPr/>
            </p:nvSpPr>
            <p:spPr>
              <a:xfrm>
                <a:off x="3016776" y="3365600"/>
                <a:ext cx="45719" cy="64094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Bevel 124">
              <a:extLst>
                <a:ext uri="{FF2B5EF4-FFF2-40B4-BE49-F238E27FC236}">
                  <a16:creationId xmlns:a16="http://schemas.microsoft.com/office/drawing/2014/main" id="{22F2F517-E247-42B8-A547-08D85F3B3D8C}"/>
                </a:ext>
              </a:extLst>
            </p:cNvPr>
            <p:cNvSpPr/>
            <p:nvPr/>
          </p:nvSpPr>
          <p:spPr>
            <a:xfrm>
              <a:off x="1365460" y="3506780"/>
              <a:ext cx="214348" cy="412089"/>
            </a:xfrm>
            <a:prstGeom prst="bevel">
              <a:avLst>
                <a:gd name="adj" fmla="val 4375"/>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Bevel 131">
              <a:extLst>
                <a:ext uri="{FF2B5EF4-FFF2-40B4-BE49-F238E27FC236}">
                  <a16:creationId xmlns:a16="http://schemas.microsoft.com/office/drawing/2014/main" id="{12C25C2E-2C3D-48CF-B749-8BC957FBB859}"/>
                </a:ext>
              </a:extLst>
            </p:cNvPr>
            <p:cNvSpPr/>
            <p:nvPr/>
          </p:nvSpPr>
          <p:spPr>
            <a:xfrm>
              <a:off x="1657197" y="3502425"/>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Bevel 132">
              <a:extLst>
                <a:ext uri="{FF2B5EF4-FFF2-40B4-BE49-F238E27FC236}">
                  <a16:creationId xmlns:a16="http://schemas.microsoft.com/office/drawing/2014/main" id="{62663F06-2B55-452E-BF82-761BCD6E314B}"/>
                </a:ext>
              </a:extLst>
            </p:cNvPr>
            <p:cNvSpPr/>
            <p:nvPr/>
          </p:nvSpPr>
          <p:spPr>
            <a:xfrm>
              <a:off x="1940226" y="3506779"/>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Bevel 133">
              <a:extLst>
                <a:ext uri="{FF2B5EF4-FFF2-40B4-BE49-F238E27FC236}">
                  <a16:creationId xmlns:a16="http://schemas.microsoft.com/office/drawing/2014/main" id="{54D26544-25B8-40E6-AB2C-1F3EC70F2EE3}"/>
                </a:ext>
              </a:extLst>
            </p:cNvPr>
            <p:cNvSpPr/>
            <p:nvPr/>
          </p:nvSpPr>
          <p:spPr>
            <a:xfrm>
              <a:off x="2236317" y="3515488"/>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Bevel 134">
              <a:extLst>
                <a:ext uri="{FF2B5EF4-FFF2-40B4-BE49-F238E27FC236}">
                  <a16:creationId xmlns:a16="http://schemas.microsoft.com/office/drawing/2014/main" id="{57BA277E-018E-47CF-B959-43213D6E9938}"/>
                </a:ext>
              </a:extLst>
            </p:cNvPr>
            <p:cNvSpPr/>
            <p:nvPr/>
          </p:nvSpPr>
          <p:spPr>
            <a:xfrm>
              <a:off x="2784957" y="3515488"/>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Bevel 135">
              <a:extLst>
                <a:ext uri="{FF2B5EF4-FFF2-40B4-BE49-F238E27FC236}">
                  <a16:creationId xmlns:a16="http://schemas.microsoft.com/office/drawing/2014/main" id="{5457A2C6-DC2C-4F7C-97C9-257FC01A1300}"/>
                </a:ext>
              </a:extLst>
            </p:cNvPr>
            <p:cNvSpPr/>
            <p:nvPr/>
          </p:nvSpPr>
          <p:spPr>
            <a:xfrm>
              <a:off x="2514991" y="3515487"/>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C1B24246-7F4C-4FA4-96C5-B9CCB1937BDB}"/>
                </a:ext>
              </a:extLst>
            </p:cNvPr>
            <p:cNvGrpSpPr/>
            <p:nvPr/>
          </p:nvGrpSpPr>
          <p:grpSpPr>
            <a:xfrm flipH="1">
              <a:off x="6034073" y="461163"/>
              <a:ext cx="952500" cy="2247779"/>
              <a:chOff x="1270577" y="1285782"/>
              <a:chExt cx="952500" cy="2247779"/>
            </a:xfrm>
          </p:grpSpPr>
          <p:pic>
            <p:nvPicPr>
              <p:cNvPr id="180" name="Picture 4" descr="http://www.royalstylewindowsdoors.com/icon_images/shape-cathedral.png">
                <a:extLst>
                  <a:ext uri="{FF2B5EF4-FFF2-40B4-BE49-F238E27FC236}">
                    <a16:creationId xmlns:a16="http://schemas.microsoft.com/office/drawing/2014/main" id="{C9C698D9-3C88-4E7C-8F9F-52B8B378A2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577" y="128578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81" name="Rectangle 180">
                <a:extLst>
                  <a:ext uri="{FF2B5EF4-FFF2-40B4-BE49-F238E27FC236}">
                    <a16:creationId xmlns:a16="http://schemas.microsoft.com/office/drawing/2014/main" id="{62D846C2-7509-4D7C-907D-57B3C6C80702}"/>
                  </a:ext>
                </a:extLst>
              </p:cNvPr>
              <p:cNvSpPr/>
              <p:nvPr/>
            </p:nvSpPr>
            <p:spPr>
              <a:xfrm>
                <a:off x="1374232" y="2149585"/>
                <a:ext cx="733242" cy="68293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D3C7D7D-82DF-4058-B786-4CD0CCF617FB}"/>
                  </a:ext>
                </a:extLst>
              </p:cNvPr>
              <p:cNvSpPr/>
              <p:nvPr/>
            </p:nvSpPr>
            <p:spPr>
              <a:xfrm>
                <a:off x="1378587" y="2850625"/>
                <a:ext cx="733242" cy="682936"/>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99785B37-335C-4276-B87A-08C96606866A}"/>
                </a:ext>
              </a:extLst>
            </p:cNvPr>
            <p:cNvGrpSpPr/>
            <p:nvPr/>
          </p:nvGrpSpPr>
          <p:grpSpPr>
            <a:xfrm flipH="1">
              <a:off x="5358055" y="946198"/>
              <a:ext cx="500109" cy="1775487"/>
              <a:chOff x="2738074" y="1608829"/>
              <a:chExt cx="500109" cy="1250071"/>
            </a:xfrm>
          </p:grpSpPr>
          <p:grpSp>
            <p:nvGrpSpPr>
              <p:cNvPr id="174" name="Group 173">
                <a:extLst>
                  <a:ext uri="{FF2B5EF4-FFF2-40B4-BE49-F238E27FC236}">
                    <a16:creationId xmlns:a16="http://schemas.microsoft.com/office/drawing/2014/main" id="{AB8426B2-809C-4CF0-B548-615003B004C2}"/>
                  </a:ext>
                </a:extLst>
              </p:cNvPr>
              <p:cNvGrpSpPr/>
              <p:nvPr/>
            </p:nvGrpSpPr>
            <p:grpSpPr>
              <a:xfrm>
                <a:off x="2738074" y="1608829"/>
                <a:ext cx="500109" cy="1228300"/>
                <a:chOff x="2738074" y="1594454"/>
                <a:chExt cx="500109" cy="1078924"/>
              </a:xfrm>
            </p:grpSpPr>
            <p:sp>
              <p:nvSpPr>
                <p:cNvPr id="178" name="Rounded Rectangle 159">
                  <a:extLst>
                    <a:ext uri="{FF2B5EF4-FFF2-40B4-BE49-F238E27FC236}">
                      <a16:creationId xmlns:a16="http://schemas.microsoft.com/office/drawing/2014/main" id="{47DEADB8-BEDA-41EE-94EF-E1005C50E309}"/>
                    </a:ext>
                  </a:extLst>
                </p:cNvPr>
                <p:cNvSpPr/>
                <p:nvPr/>
              </p:nvSpPr>
              <p:spPr>
                <a:xfrm>
                  <a:off x="2853019" y="1719044"/>
                  <a:ext cx="271962" cy="95433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Manual Operation 178">
                  <a:extLst>
                    <a:ext uri="{FF2B5EF4-FFF2-40B4-BE49-F238E27FC236}">
                      <a16:creationId xmlns:a16="http://schemas.microsoft.com/office/drawing/2014/main" id="{282C586C-5B22-4003-8BEF-7FD557ACBA13}"/>
                    </a:ext>
                  </a:extLst>
                </p:cNvPr>
                <p:cNvSpPr/>
                <p:nvPr/>
              </p:nvSpPr>
              <p:spPr>
                <a:xfrm>
                  <a:off x="2738074" y="1594454"/>
                  <a:ext cx="500109" cy="146948"/>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5" name="Straight Connector 174">
                <a:extLst>
                  <a:ext uri="{FF2B5EF4-FFF2-40B4-BE49-F238E27FC236}">
                    <a16:creationId xmlns:a16="http://schemas.microsoft.com/office/drawing/2014/main" id="{290D8CAF-12F6-41F4-9D3C-2DE0F620DEEF}"/>
                  </a:ext>
                </a:extLst>
              </p:cNvPr>
              <p:cNvCxnSpPr>
                <a:stCxn id="179" idx="2"/>
                <a:endCxn id="178" idx="2"/>
              </p:cNvCxnSpPr>
              <p:nvPr/>
            </p:nvCxnSpPr>
            <p:spPr>
              <a:xfrm>
                <a:off x="2988129" y="1776122"/>
                <a:ext cx="871" cy="10610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722B296-54AF-47B5-8657-31B9275F150C}"/>
                  </a:ext>
                </a:extLst>
              </p:cNvPr>
              <p:cNvCxnSpPr/>
              <p:nvPr/>
            </p:nvCxnSpPr>
            <p:spPr>
              <a:xfrm>
                <a:off x="2905397" y="1763058"/>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27B7CDE-6482-4312-8518-484F3551265A}"/>
                  </a:ext>
                </a:extLst>
              </p:cNvPr>
              <p:cNvCxnSpPr/>
              <p:nvPr/>
            </p:nvCxnSpPr>
            <p:spPr>
              <a:xfrm>
                <a:off x="3053442" y="1797893"/>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11" name="Rectangle 110">
              <a:extLst>
                <a:ext uri="{FF2B5EF4-FFF2-40B4-BE49-F238E27FC236}">
                  <a16:creationId xmlns:a16="http://schemas.microsoft.com/office/drawing/2014/main" id="{3FE87E2B-DFDF-4C40-A6D8-A0C75BDBDD1A}"/>
                </a:ext>
              </a:extLst>
            </p:cNvPr>
            <p:cNvSpPr/>
            <p:nvPr/>
          </p:nvSpPr>
          <p:spPr>
            <a:xfrm flipH="1">
              <a:off x="5463311" y="2635219"/>
              <a:ext cx="1629704"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D5FC8714-C291-4AC5-B163-8905A751B1E3}"/>
                </a:ext>
              </a:extLst>
            </p:cNvPr>
            <p:cNvSpPr/>
            <p:nvPr/>
          </p:nvSpPr>
          <p:spPr>
            <a:xfrm flipH="1">
              <a:off x="5474841" y="2927995"/>
              <a:ext cx="1709097"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137F15EA-3A58-42CF-A0FA-E07989CFAEF3}"/>
                </a:ext>
              </a:extLst>
            </p:cNvPr>
            <p:cNvSpPr/>
            <p:nvPr/>
          </p:nvSpPr>
          <p:spPr>
            <a:xfrm flipH="1">
              <a:off x="5483921" y="3169432"/>
              <a:ext cx="1823183" cy="393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389B6B29-1C1B-4622-8896-756178BD7ECA}"/>
                </a:ext>
              </a:extLst>
            </p:cNvPr>
            <p:cNvSpPr/>
            <p:nvPr/>
          </p:nvSpPr>
          <p:spPr>
            <a:xfrm flipH="1">
              <a:off x="5498478" y="3446511"/>
              <a:ext cx="1909048" cy="664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A6884787-3C5B-494C-8AAD-2DA69BFD2BE0}"/>
                </a:ext>
              </a:extLst>
            </p:cNvPr>
            <p:cNvGrpSpPr/>
            <p:nvPr/>
          </p:nvGrpSpPr>
          <p:grpSpPr>
            <a:xfrm flipH="1">
              <a:off x="5426409" y="3271360"/>
              <a:ext cx="232466" cy="716360"/>
              <a:chOff x="2999783" y="3290180"/>
              <a:chExt cx="232466" cy="716360"/>
            </a:xfrm>
          </p:grpSpPr>
          <p:sp>
            <p:nvSpPr>
              <p:cNvPr id="171" name="Rounded Rectangle 152">
                <a:extLst>
                  <a:ext uri="{FF2B5EF4-FFF2-40B4-BE49-F238E27FC236}">
                    <a16:creationId xmlns:a16="http://schemas.microsoft.com/office/drawing/2014/main" id="{560B4D5E-3667-44B8-B249-3688F373E6F9}"/>
                  </a:ext>
                </a:extLst>
              </p:cNvPr>
              <p:cNvSpPr/>
              <p:nvPr/>
            </p:nvSpPr>
            <p:spPr>
              <a:xfrm>
                <a:off x="3108601" y="3362596"/>
                <a:ext cx="45719" cy="64094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A8E3C67A-3054-4C5B-964C-776B100EC94C}"/>
                  </a:ext>
                </a:extLst>
              </p:cNvPr>
              <p:cNvSpPr/>
              <p:nvPr/>
            </p:nvSpPr>
            <p:spPr>
              <a:xfrm>
                <a:off x="2999783" y="3290180"/>
                <a:ext cx="232466" cy="7595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54">
                <a:extLst>
                  <a:ext uri="{FF2B5EF4-FFF2-40B4-BE49-F238E27FC236}">
                    <a16:creationId xmlns:a16="http://schemas.microsoft.com/office/drawing/2014/main" id="{51FD2198-6D87-4B64-88AD-7C742D033882}"/>
                  </a:ext>
                </a:extLst>
              </p:cNvPr>
              <p:cNvSpPr/>
              <p:nvPr/>
            </p:nvSpPr>
            <p:spPr>
              <a:xfrm>
                <a:off x="3016776" y="3365600"/>
                <a:ext cx="45719" cy="64094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Bevel 146">
              <a:extLst>
                <a:ext uri="{FF2B5EF4-FFF2-40B4-BE49-F238E27FC236}">
                  <a16:creationId xmlns:a16="http://schemas.microsoft.com/office/drawing/2014/main" id="{350F8BA1-7CC4-45AB-A98D-C98C38DF2787}"/>
                </a:ext>
              </a:extLst>
            </p:cNvPr>
            <p:cNvSpPr/>
            <p:nvPr/>
          </p:nvSpPr>
          <p:spPr>
            <a:xfrm flipH="1">
              <a:off x="7123118" y="3489298"/>
              <a:ext cx="214348" cy="412089"/>
            </a:xfrm>
            <a:prstGeom prst="bevel">
              <a:avLst>
                <a:gd name="adj" fmla="val 4375"/>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Bevel 147">
              <a:extLst>
                <a:ext uri="{FF2B5EF4-FFF2-40B4-BE49-F238E27FC236}">
                  <a16:creationId xmlns:a16="http://schemas.microsoft.com/office/drawing/2014/main" id="{F87119AC-D4FB-4051-85B5-63D2942D15CF}"/>
                </a:ext>
              </a:extLst>
            </p:cNvPr>
            <p:cNvSpPr/>
            <p:nvPr/>
          </p:nvSpPr>
          <p:spPr>
            <a:xfrm flipH="1">
              <a:off x="6831381" y="3484943"/>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Bevel 148">
              <a:extLst>
                <a:ext uri="{FF2B5EF4-FFF2-40B4-BE49-F238E27FC236}">
                  <a16:creationId xmlns:a16="http://schemas.microsoft.com/office/drawing/2014/main" id="{4C629375-B21A-4ED1-A5E3-3FA5999D2A0F}"/>
                </a:ext>
              </a:extLst>
            </p:cNvPr>
            <p:cNvSpPr/>
            <p:nvPr/>
          </p:nvSpPr>
          <p:spPr>
            <a:xfrm flipH="1">
              <a:off x="6548352" y="3489297"/>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Bevel 149">
              <a:extLst>
                <a:ext uri="{FF2B5EF4-FFF2-40B4-BE49-F238E27FC236}">
                  <a16:creationId xmlns:a16="http://schemas.microsoft.com/office/drawing/2014/main" id="{6BF8D3FC-8FA3-4315-9AFC-22B315373395}"/>
                </a:ext>
              </a:extLst>
            </p:cNvPr>
            <p:cNvSpPr/>
            <p:nvPr/>
          </p:nvSpPr>
          <p:spPr>
            <a:xfrm flipH="1">
              <a:off x="6252261" y="3498006"/>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Bevel 150">
              <a:extLst>
                <a:ext uri="{FF2B5EF4-FFF2-40B4-BE49-F238E27FC236}">
                  <a16:creationId xmlns:a16="http://schemas.microsoft.com/office/drawing/2014/main" id="{65EC8773-0871-4CD6-841A-5202F9BDAC75}"/>
                </a:ext>
              </a:extLst>
            </p:cNvPr>
            <p:cNvSpPr/>
            <p:nvPr/>
          </p:nvSpPr>
          <p:spPr>
            <a:xfrm flipH="1">
              <a:off x="5703621" y="3498006"/>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Bevel 151">
              <a:extLst>
                <a:ext uri="{FF2B5EF4-FFF2-40B4-BE49-F238E27FC236}">
                  <a16:creationId xmlns:a16="http://schemas.microsoft.com/office/drawing/2014/main" id="{A0A558B6-5FE5-4B69-B361-E8D1D500368A}"/>
                </a:ext>
              </a:extLst>
            </p:cNvPr>
            <p:cNvSpPr/>
            <p:nvPr/>
          </p:nvSpPr>
          <p:spPr>
            <a:xfrm flipH="1">
              <a:off x="5973587" y="3498005"/>
              <a:ext cx="214348" cy="412089"/>
            </a:xfrm>
            <a:prstGeom prst="bevel">
              <a:avLst>
                <a:gd name="adj" fmla="val 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E7ADDB0B-1C4E-464B-9F36-1CE9684F815E}"/>
                </a:ext>
              </a:extLst>
            </p:cNvPr>
            <p:cNvGrpSpPr/>
            <p:nvPr/>
          </p:nvGrpSpPr>
          <p:grpSpPr>
            <a:xfrm>
              <a:off x="723897" y="4060326"/>
              <a:ext cx="7239003" cy="1093988"/>
              <a:chOff x="762001" y="4190761"/>
              <a:chExt cx="7239003" cy="1093988"/>
            </a:xfrm>
          </p:grpSpPr>
          <p:grpSp>
            <p:nvGrpSpPr>
              <p:cNvPr id="150" name="Group 149">
                <a:extLst>
                  <a:ext uri="{FF2B5EF4-FFF2-40B4-BE49-F238E27FC236}">
                    <a16:creationId xmlns:a16="http://schemas.microsoft.com/office/drawing/2014/main" id="{27199DA3-F363-4F97-BB00-F6A9382F277F}"/>
                  </a:ext>
                </a:extLst>
              </p:cNvPr>
              <p:cNvGrpSpPr/>
              <p:nvPr/>
            </p:nvGrpSpPr>
            <p:grpSpPr>
              <a:xfrm>
                <a:off x="1095108" y="4190761"/>
                <a:ext cx="6507901" cy="400685"/>
                <a:chOff x="1095108" y="4190761"/>
                <a:chExt cx="6507901" cy="400685"/>
              </a:xfrm>
            </p:grpSpPr>
            <p:grpSp>
              <p:nvGrpSpPr>
                <p:cNvPr id="165" name="Group 164">
                  <a:extLst>
                    <a:ext uri="{FF2B5EF4-FFF2-40B4-BE49-F238E27FC236}">
                      <a16:creationId xmlns:a16="http://schemas.microsoft.com/office/drawing/2014/main" id="{742E21F2-BDB7-43AE-8A87-C637C9405B93}"/>
                    </a:ext>
                  </a:extLst>
                </p:cNvPr>
                <p:cNvGrpSpPr/>
                <p:nvPr/>
              </p:nvGrpSpPr>
              <p:grpSpPr>
                <a:xfrm>
                  <a:off x="1095108" y="4204903"/>
                  <a:ext cx="3186035" cy="386543"/>
                  <a:chOff x="1095108" y="4204903"/>
                  <a:chExt cx="3186035" cy="386543"/>
                </a:xfrm>
              </p:grpSpPr>
              <p:sp>
                <p:nvSpPr>
                  <p:cNvPr id="169" name="Rectangle 168">
                    <a:extLst>
                      <a:ext uri="{FF2B5EF4-FFF2-40B4-BE49-F238E27FC236}">
                        <a16:creationId xmlns:a16="http://schemas.microsoft.com/office/drawing/2014/main" id="{44C199E2-2F6E-4590-8597-7469A158BEAF}"/>
                      </a:ext>
                    </a:extLst>
                  </p:cNvPr>
                  <p:cNvSpPr/>
                  <p:nvPr/>
                </p:nvSpPr>
                <p:spPr>
                  <a:xfrm rot="16200000">
                    <a:off x="2494854" y="2805157"/>
                    <a:ext cx="386543" cy="3186035"/>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E782179F-8AA1-4ACE-93E5-20267C853BD2}"/>
                      </a:ext>
                    </a:extLst>
                  </p:cNvPr>
                  <p:cNvSpPr/>
                  <p:nvPr/>
                </p:nvSpPr>
                <p:spPr>
                  <a:xfrm rot="16200000">
                    <a:off x="2642581" y="2659998"/>
                    <a:ext cx="68438" cy="3163383"/>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AEAEB5E2-6452-4A5D-AAFC-24B6AB4C7640}"/>
                    </a:ext>
                  </a:extLst>
                </p:cNvPr>
                <p:cNvGrpSpPr/>
                <p:nvPr/>
              </p:nvGrpSpPr>
              <p:grpSpPr>
                <a:xfrm>
                  <a:off x="4416974" y="4190761"/>
                  <a:ext cx="3186035" cy="386543"/>
                  <a:chOff x="1095108" y="4204903"/>
                  <a:chExt cx="3186035" cy="386543"/>
                </a:xfrm>
              </p:grpSpPr>
              <p:sp>
                <p:nvSpPr>
                  <p:cNvPr id="167" name="Rectangle 166">
                    <a:extLst>
                      <a:ext uri="{FF2B5EF4-FFF2-40B4-BE49-F238E27FC236}">
                        <a16:creationId xmlns:a16="http://schemas.microsoft.com/office/drawing/2014/main" id="{43D7F8B3-636E-4F2B-A8A8-B9D50E129F8E}"/>
                      </a:ext>
                    </a:extLst>
                  </p:cNvPr>
                  <p:cNvSpPr/>
                  <p:nvPr/>
                </p:nvSpPr>
                <p:spPr>
                  <a:xfrm rot="16200000">
                    <a:off x="2494854" y="2805157"/>
                    <a:ext cx="386543" cy="3186035"/>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9114DF75-2393-48B8-86BD-5A84AA2C8BF0}"/>
                      </a:ext>
                    </a:extLst>
                  </p:cNvPr>
                  <p:cNvSpPr/>
                  <p:nvPr/>
                </p:nvSpPr>
                <p:spPr>
                  <a:xfrm rot="16200000">
                    <a:off x="2642581" y="2659998"/>
                    <a:ext cx="68438" cy="3163383"/>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 name="Group 150">
                <a:extLst>
                  <a:ext uri="{FF2B5EF4-FFF2-40B4-BE49-F238E27FC236}">
                    <a16:creationId xmlns:a16="http://schemas.microsoft.com/office/drawing/2014/main" id="{FD250921-539A-4ED5-A696-760050D68796}"/>
                  </a:ext>
                </a:extLst>
              </p:cNvPr>
              <p:cNvGrpSpPr/>
              <p:nvPr/>
            </p:nvGrpSpPr>
            <p:grpSpPr>
              <a:xfrm>
                <a:off x="990601" y="4480820"/>
                <a:ext cx="6781799" cy="400685"/>
                <a:chOff x="982004" y="4190760"/>
                <a:chExt cx="6781799" cy="400685"/>
              </a:xfrm>
            </p:grpSpPr>
            <p:grpSp>
              <p:nvGrpSpPr>
                <p:cNvPr id="159" name="Group 158">
                  <a:extLst>
                    <a:ext uri="{FF2B5EF4-FFF2-40B4-BE49-F238E27FC236}">
                      <a16:creationId xmlns:a16="http://schemas.microsoft.com/office/drawing/2014/main" id="{A628442A-7BD7-4F95-8116-E21CFFD08FFD}"/>
                    </a:ext>
                  </a:extLst>
                </p:cNvPr>
                <p:cNvGrpSpPr/>
                <p:nvPr/>
              </p:nvGrpSpPr>
              <p:grpSpPr>
                <a:xfrm>
                  <a:off x="982004" y="4204902"/>
                  <a:ext cx="3299140" cy="386543"/>
                  <a:chOff x="982004" y="4204902"/>
                  <a:chExt cx="3299140" cy="386543"/>
                </a:xfrm>
              </p:grpSpPr>
              <p:sp>
                <p:nvSpPr>
                  <p:cNvPr id="163" name="Rectangle 162">
                    <a:extLst>
                      <a:ext uri="{FF2B5EF4-FFF2-40B4-BE49-F238E27FC236}">
                        <a16:creationId xmlns:a16="http://schemas.microsoft.com/office/drawing/2014/main" id="{C035E23B-A0A4-491A-B8B2-D77C914BB3FB}"/>
                      </a:ext>
                    </a:extLst>
                  </p:cNvPr>
                  <p:cNvSpPr/>
                  <p:nvPr/>
                </p:nvSpPr>
                <p:spPr>
                  <a:xfrm rot="16200000">
                    <a:off x="2438302" y="2748604"/>
                    <a:ext cx="386543" cy="329914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346E3437-ABB5-4BBF-B9A8-B0037EEED475}"/>
                      </a:ext>
                    </a:extLst>
                  </p:cNvPr>
                  <p:cNvSpPr/>
                  <p:nvPr/>
                </p:nvSpPr>
                <p:spPr>
                  <a:xfrm rot="16200000">
                    <a:off x="2584806" y="2604669"/>
                    <a:ext cx="70885" cy="3276487"/>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a:extLst>
                    <a:ext uri="{FF2B5EF4-FFF2-40B4-BE49-F238E27FC236}">
                      <a16:creationId xmlns:a16="http://schemas.microsoft.com/office/drawing/2014/main" id="{5F74A8FA-2934-4C56-8BEE-862ABE815F48}"/>
                    </a:ext>
                  </a:extLst>
                </p:cNvPr>
                <p:cNvGrpSpPr/>
                <p:nvPr/>
              </p:nvGrpSpPr>
              <p:grpSpPr>
                <a:xfrm>
                  <a:off x="4416974" y="4190760"/>
                  <a:ext cx="3346829" cy="386543"/>
                  <a:chOff x="1095108" y="4204902"/>
                  <a:chExt cx="3346829" cy="386543"/>
                </a:xfrm>
              </p:grpSpPr>
              <p:sp>
                <p:nvSpPr>
                  <p:cNvPr id="161" name="Rectangle 160">
                    <a:extLst>
                      <a:ext uri="{FF2B5EF4-FFF2-40B4-BE49-F238E27FC236}">
                        <a16:creationId xmlns:a16="http://schemas.microsoft.com/office/drawing/2014/main" id="{794A2B8A-6D86-4089-B657-5A33283146D6}"/>
                      </a:ext>
                    </a:extLst>
                  </p:cNvPr>
                  <p:cNvSpPr/>
                  <p:nvPr/>
                </p:nvSpPr>
                <p:spPr>
                  <a:xfrm rot="16200000">
                    <a:off x="2575251" y="2724759"/>
                    <a:ext cx="386543" cy="3346829"/>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EBC0EDC6-AC56-4C0D-B9DB-6CF1359BA2D8}"/>
                      </a:ext>
                    </a:extLst>
                  </p:cNvPr>
                  <p:cNvSpPr/>
                  <p:nvPr/>
                </p:nvSpPr>
                <p:spPr>
                  <a:xfrm rot="16200000">
                    <a:off x="2724593" y="2577987"/>
                    <a:ext cx="76954" cy="3335921"/>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151">
                <a:extLst>
                  <a:ext uri="{FF2B5EF4-FFF2-40B4-BE49-F238E27FC236}">
                    <a16:creationId xmlns:a16="http://schemas.microsoft.com/office/drawing/2014/main" id="{E2F900BE-5307-47CE-8465-E3BD56D94AEB}"/>
                  </a:ext>
                </a:extLst>
              </p:cNvPr>
              <p:cNvGrpSpPr/>
              <p:nvPr/>
            </p:nvGrpSpPr>
            <p:grpSpPr>
              <a:xfrm>
                <a:off x="762001" y="4885569"/>
                <a:ext cx="7239003" cy="399180"/>
                <a:chOff x="756344" y="4192265"/>
                <a:chExt cx="7239003" cy="399180"/>
              </a:xfrm>
            </p:grpSpPr>
            <p:grpSp>
              <p:nvGrpSpPr>
                <p:cNvPr id="153" name="Group 152">
                  <a:extLst>
                    <a:ext uri="{FF2B5EF4-FFF2-40B4-BE49-F238E27FC236}">
                      <a16:creationId xmlns:a16="http://schemas.microsoft.com/office/drawing/2014/main" id="{35678D65-BC74-4B01-8313-A10D38EB4599}"/>
                    </a:ext>
                  </a:extLst>
                </p:cNvPr>
                <p:cNvGrpSpPr/>
                <p:nvPr/>
              </p:nvGrpSpPr>
              <p:grpSpPr>
                <a:xfrm>
                  <a:off x="756344" y="4204902"/>
                  <a:ext cx="3524800" cy="386543"/>
                  <a:chOff x="756344" y="4204902"/>
                  <a:chExt cx="3524800" cy="386543"/>
                </a:xfrm>
              </p:grpSpPr>
              <p:sp>
                <p:nvSpPr>
                  <p:cNvPr id="157" name="Rectangle 156">
                    <a:extLst>
                      <a:ext uri="{FF2B5EF4-FFF2-40B4-BE49-F238E27FC236}">
                        <a16:creationId xmlns:a16="http://schemas.microsoft.com/office/drawing/2014/main" id="{A97143A0-3775-430E-9CDB-0BCB6C24479C}"/>
                      </a:ext>
                    </a:extLst>
                  </p:cNvPr>
                  <p:cNvSpPr/>
                  <p:nvPr/>
                </p:nvSpPr>
                <p:spPr>
                  <a:xfrm rot="16200000">
                    <a:off x="2325473" y="2635774"/>
                    <a:ext cx="386543" cy="3524799"/>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E29D7E6B-516E-484D-B227-0011F8C00A44}"/>
                      </a:ext>
                    </a:extLst>
                  </p:cNvPr>
                  <p:cNvSpPr/>
                  <p:nvPr/>
                </p:nvSpPr>
                <p:spPr>
                  <a:xfrm rot="16200000">
                    <a:off x="2469535" y="2494279"/>
                    <a:ext cx="75767" cy="3502149"/>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a:extLst>
                    <a:ext uri="{FF2B5EF4-FFF2-40B4-BE49-F238E27FC236}">
                      <a16:creationId xmlns:a16="http://schemas.microsoft.com/office/drawing/2014/main" id="{46BA6068-55F4-4C74-B128-B38F6525C5E0}"/>
                    </a:ext>
                  </a:extLst>
                </p:cNvPr>
                <p:cNvGrpSpPr/>
                <p:nvPr/>
              </p:nvGrpSpPr>
              <p:grpSpPr>
                <a:xfrm>
                  <a:off x="4416975" y="4192265"/>
                  <a:ext cx="3578372" cy="386543"/>
                  <a:chOff x="1095109" y="4206407"/>
                  <a:chExt cx="3578372" cy="386543"/>
                </a:xfrm>
              </p:grpSpPr>
              <p:sp>
                <p:nvSpPr>
                  <p:cNvPr id="155" name="Rectangle 154">
                    <a:extLst>
                      <a:ext uri="{FF2B5EF4-FFF2-40B4-BE49-F238E27FC236}">
                        <a16:creationId xmlns:a16="http://schemas.microsoft.com/office/drawing/2014/main" id="{DB4F24B1-943A-43D5-8E8A-DB895CC8E787}"/>
                      </a:ext>
                    </a:extLst>
                  </p:cNvPr>
                  <p:cNvSpPr/>
                  <p:nvPr/>
                </p:nvSpPr>
                <p:spPr>
                  <a:xfrm rot="16200000">
                    <a:off x="2705968" y="2625440"/>
                    <a:ext cx="386543" cy="3548478"/>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1F1315BC-F18F-43B4-8F3A-B8F58577AC05}"/>
                      </a:ext>
                    </a:extLst>
                  </p:cNvPr>
                  <p:cNvSpPr/>
                  <p:nvPr/>
                </p:nvSpPr>
                <p:spPr>
                  <a:xfrm rot="16200000">
                    <a:off x="2855341" y="2447239"/>
                    <a:ext cx="57908" cy="3578372"/>
                  </a:xfrm>
                  <a:prstGeom prst="rect">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3" name="Group 122">
              <a:extLst>
                <a:ext uri="{FF2B5EF4-FFF2-40B4-BE49-F238E27FC236}">
                  <a16:creationId xmlns:a16="http://schemas.microsoft.com/office/drawing/2014/main" id="{51741809-2B2C-4A98-BC91-DBD26BAD5ABA}"/>
                </a:ext>
              </a:extLst>
            </p:cNvPr>
            <p:cNvGrpSpPr/>
            <p:nvPr/>
          </p:nvGrpSpPr>
          <p:grpSpPr>
            <a:xfrm>
              <a:off x="954162" y="461165"/>
              <a:ext cx="508768" cy="3686518"/>
              <a:chOff x="954162" y="461165"/>
              <a:chExt cx="508768" cy="3686518"/>
            </a:xfrm>
          </p:grpSpPr>
          <p:grpSp>
            <p:nvGrpSpPr>
              <p:cNvPr id="142" name="Group 141">
                <a:extLst>
                  <a:ext uri="{FF2B5EF4-FFF2-40B4-BE49-F238E27FC236}">
                    <a16:creationId xmlns:a16="http://schemas.microsoft.com/office/drawing/2014/main" id="{30A163D5-305C-4474-B832-38BC55582B4E}"/>
                  </a:ext>
                </a:extLst>
              </p:cNvPr>
              <p:cNvGrpSpPr/>
              <p:nvPr/>
            </p:nvGrpSpPr>
            <p:grpSpPr>
              <a:xfrm>
                <a:off x="954162" y="461165"/>
                <a:ext cx="500109" cy="3686518"/>
                <a:chOff x="2738073" y="1723039"/>
                <a:chExt cx="500109" cy="1135861"/>
              </a:xfrm>
            </p:grpSpPr>
            <p:grpSp>
              <p:nvGrpSpPr>
                <p:cNvPr id="144" name="Group 143">
                  <a:extLst>
                    <a:ext uri="{FF2B5EF4-FFF2-40B4-BE49-F238E27FC236}">
                      <a16:creationId xmlns:a16="http://schemas.microsoft.com/office/drawing/2014/main" id="{A343A1A7-D0D8-44CA-B6F6-B41C92BEB9BC}"/>
                    </a:ext>
                  </a:extLst>
                </p:cNvPr>
                <p:cNvGrpSpPr/>
                <p:nvPr/>
              </p:nvGrpSpPr>
              <p:grpSpPr>
                <a:xfrm>
                  <a:off x="2738073" y="1723039"/>
                  <a:ext cx="500109" cy="1114091"/>
                  <a:chOff x="2738073" y="1694774"/>
                  <a:chExt cx="500109" cy="978604"/>
                </a:xfrm>
              </p:grpSpPr>
              <p:sp>
                <p:nvSpPr>
                  <p:cNvPr id="148" name="Rounded Rectangle 80">
                    <a:extLst>
                      <a:ext uri="{FF2B5EF4-FFF2-40B4-BE49-F238E27FC236}">
                        <a16:creationId xmlns:a16="http://schemas.microsoft.com/office/drawing/2014/main" id="{635A75F6-DC67-4BC3-9513-813B0A66D7B9}"/>
                      </a:ext>
                    </a:extLst>
                  </p:cNvPr>
                  <p:cNvSpPr/>
                  <p:nvPr/>
                </p:nvSpPr>
                <p:spPr>
                  <a:xfrm>
                    <a:off x="2853019" y="1719044"/>
                    <a:ext cx="271962" cy="95433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Manual Operation 148">
                    <a:extLst>
                      <a:ext uri="{FF2B5EF4-FFF2-40B4-BE49-F238E27FC236}">
                        <a16:creationId xmlns:a16="http://schemas.microsoft.com/office/drawing/2014/main" id="{705489D6-1E48-4CB6-A675-D6D474FA4CDD}"/>
                      </a:ext>
                    </a:extLst>
                  </p:cNvPr>
                  <p:cNvSpPr/>
                  <p:nvPr/>
                </p:nvSpPr>
                <p:spPr>
                  <a:xfrm>
                    <a:off x="2738073" y="1694774"/>
                    <a:ext cx="500109" cy="46628"/>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5" name="Straight Connector 144">
                  <a:extLst>
                    <a:ext uri="{FF2B5EF4-FFF2-40B4-BE49-F238E27FC236}">
                      <a16:creationId xmlns:a16="http://schemas.microsoft.com/office/drawing/2014/main" id="{864B3554-7820-4847-B070-DCCB80663DE0}"/>
                    </a:ext>
                  </a:extLst>
                </p:cNvPr>
                <p:cNvCxnSpPr>
                  <a:stCxn id="149" idx="2"/>
                  <a:endCxn id="148" idx="2"/>
                </p:cNvCxnSpPr>
                <p:nvPr/>
              </p:nvCxnSpPr>
              <p:spPr>
                <a:xfrm>
                  <a:off x="2988128" y="1776122"/>
                  <a:ext cx="872" cy="10610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31632A9-8F1A-4189-962A-C7487016FA9D}"/>
                    </a:ext>
                  </a:extLst>
                </p:cNvPr>
                <p:cNvCxnSpPr/>
                <p:nvPr/>
              </p:nvCxnSpPr>
              <p:spPr>
                <a:xfrm>
                  <a:off x="2905397" y="1763058"/>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3485A88-0C47-4C13-8379-9D022DB3C25D}"/>
                    </a:ext>
                  </a:extLst>
                </p:cNvPr>
                <p:cNvCxnSpPr/>
                <p:nvPr/>
              </p:nvCxnSpPr>
              <p:spPr>
                <a:xfrm>
                  <a:off x="3053442" y="1797893"/>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43" name="Flowchart: Manual Operation 142">
                <a:extLst>
                  <a:ext uri="{FF2B5EF4-FFF2-40B4-BE49-F238E27FC236}">
                    <a16:creationId xmlns:a16="http://schemas.microsoft.com/office/drawing/2014/main" id="{A41F0CB3-6ACC-48C1-9C90-40041DA73DC3}"/>
                  </a:ext>
                </a:extLst>
              </p:cNvPr>
              <p:cNvSpPr/>
              <p:nvPr/>
            </p:nvSpPr>
            <p:spPr>
              <a:xfrm>
                <a:off x="962821" y="737676"/>
                <a:ext cx="500109" cy="172287"/>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A6E8546D-4EB9-41F0-B17E-8E0D48EF6099}"/>
                </a:ext>
              </a:extLst>
            </p:cNvPr>
            <p:cNvGrpSpPr/>
            <p:nvPr/>
          </p:nvGrpSpPr>
          <p:grpSpPr>
            <a:xfrm>
              <a:off x="7280688" y="442218"/>
              <a:ext cx="508768" cy="3686518"/>
              <a:chOff x="954162" y="461165"/>
              <a:chExt cx="508768" cy="3686518"/>
            </a:xfrm>
          </p:grpSpPr>
          <p:grpSp>
            <p:nvGrpSpPr>
              <p:cNvPr id="134" name="Group 133">
                <a:extLst>
                  <a:ext uri="{FF2B5EF4-FFF2-40B4-BE49-F238E27FC236}">
                    <a16:creationId xmlns:a16="http://schemas.microsoft.com/office/drawing/2014/main" id="{EAE193F7-BB7C-41BA-ABF4-6E79745BBB89}"/>
                  </a:ext>
                </a:extLst>
              </p:cNvPr>
              <p:cNvGrpSpPr/>
              <p:nvPr/>
            </p:nvGrpSpPr>
            <p:grpSpPr>
              <a:xfrm>
                <a:off x="954162" y="461165"/>
                <a:ext cx="500109" cy="3686518"/>
                <a:chOff x="2738073" y="1723039"/>
                <a:chExt cx="500109" cy="1135861"/>
              </a:xfrm>
            </p:grpSpPr>
            <p:grpSp>
              <p:nvGrpSpPr>
                <p:cNvPr id="136" name="Group 135">
                  <a:extLst>
                    <a:ext uri="{FF2B5EF4-FFF2-40B4-BE49-F238E27FC236}">
                      <a16:creationId xmlns:a16="http://schemas.microsoft.com/office/drawing/2014/main" id="{0D838E1F-9B88-41A7-A67C-2B9C0AFC1BED}"/>
                    </a:ext>
                  </a:extLst>
                </p:cNvPr>
                <p:cNvGrpSpPr/>
                <p:nvPr/>
              </p:nvGrpSpPr>
              <p:grpSpPr>
                <a:xfrm>
                  <a:off x="2738073" y="1723039"/>
                  <a:ext cx="500109" cy="1114091"/>
                  <a:chOff x="2738073" y="1694774"/>
                  <a:chExt cx="500109" cy="978604"/>
                </a:xfrm>
              </p:grpSpPr>
              <p:sp>
                <p:nvSpPr>
                  <p:cNvPr id="140" name="Rounded Rectangle 174">
                    <a:extLst>
                      <a:ext uri="{FF2B5EF4-FFF2-40B4-BE49-F238E27FC236}">
                        <a16:creationId xmlns:a16="http://schemas.microsoft.com/office/drawing/2014/main" id="{0737B73F-F3A1-4410-B98E-374B51D11B44}"/>
                      </a:ext>
                    </a:extLst>
                  </p:cNvPr>
                  <p:cNvSpPr/>
                  <p:nvPr/>
                </p:nvSpPr>
                <p:spPr>
                  <a:xfrm>
                    <a:off x="2853019" y="1719044"/>
                    <a:ext cx="271962" cy="95433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Manual Operation 140">
                    <a:extLst>
                      <a:ext uri="{FF2B5EF4-FFF2-40B4-BE49-F238E27FC236}">
                        <a16:creationId xmlns:a16="http://schemas.microsoft.com/office/drawing/2014/main" id="{B8F1575C-D9E9-4A00-9571-5E3F609A828F}"/>
                      </a:ext>
                    </a:extLst>
                  </p:cNvPr>
                  <p:cNvSpPr/>
                  <p:nvPr/>
                </p:nvSpPr>
                <p:spPr>
                  <a:xfrm>
                    <a:off x="2738073" y="1694774"/>
                    <a:ext cx="500109" cy="46628"/>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7" name="Straight Connector 136">
                  <a:extLst>
                    <a:ext uri="{FF2B5EF4-FFF2-40B4-BE49-F238E27FC236}">
                      <a16:creationId xmlns:a16="http://schemas.microsoft.com/office/drawing/2014/main" id="{DF7E9BAD-6DDA-42AC-B331-0D417BB9924B}"/>
                    </a:ext>
                  </a:extLst>
                </p:cNvPr>
                <p:cNvCxnSpPr>
                  <a:stCxn id="141" idx="2"/>
                  <a:endCxn id="140" idx="2"/>
                </p:cNvCxnSpPr>
                <p:nvPr/>
              </p:nvCxnSpPr>
              <p:spPr>
                <a:xfrm>
                  <a:off x="2988128" y="1776122"/>
                  <a:ext cx="872" cy="10610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FD03BC0-FB28-4227-84C8-E3251877FC1C}"/>
                    </a:ext>
                  </a:extLst>
                </p:cNvPr>
                <p:cNvCxnSpPr/>
                <p:nvPr/>
              </p:nvCxnSpPr>
              <p:spPr>
                <a:xfrm>
                  <a:off x="2905397" y="1763058"/>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DF80F23-2CC2-437D-B51F-026F623DA7F5}"/>
                    </a:ext>
                  </a:extLst>
                </p:cNvPr>
                <p:cNvCxnSpPr/>
                <p:nvPr/>
              </p:nvCxnSpPr>
              <p:spPr>
                <a:xfrm>
                  <a:off x="3053442" y="1797893"/>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35" name="Flowchart: Manual Operation 134">
                <a:extLst>
                  <a:ext uri="{FF2B5EF4-FFF2-40B4-BE49-F238E27FC236}">
                    <a16:creationId xmlns:a16="http://schemas.microsoft.com/office/drawing/2014/main" id="{9D270214-E088-47EA-A446-543D5EAC7EFF}"/>
                  </a:ext>
                </a:extLst>
              </p:cNvPr>
              <p:cNvSpPr/>
              <p:nvPr/>
            </p:nvSpPr>
            <p:spPr>
              <a:xfrm>
                <a:off x="962821" y="737676"/>
                <a:ext cx="500109" cy="172287"/>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1D84703C-C0A3-4F39-B343-BE6DB6F5CE59}"/>
                </a:ext>
              </a:extLst>
            </p:cNvPr>
            <p:cNvGrpSpPr/>
            <p:nvPr/>
          </p:nvGrpSpPr>
          <p:grpSpPr>
            <a:xfrm flipH="1">
              <a:off x="2759778" y="932805"/>
              <a:ext cx="500109" cy="1748393"/>
              <a:chOff x="2738073" y="1627905"/>
              <a:chExt cx="500109" cy="1230995"/>
            </a:xfrm>
          </p:grpSpPr>
          <p:grpSp>
            <p:nvGrpSpPr>
              <p:cNvPr id="128" name="Group 127">
                <a:extLst>
                  <a:ext uri="{FF2B5EF4-FFF2-40B4-BE49-F238E27FC236}">
                    <a16:creationId xmlns:a16="http://schemas.microsoft.com/office/drawing/2014/main" id="{33244B85-EAF2-4EF6-BA89-18C07E019C66}"/>
                  </a:ext>
                </a:extLst>
              </p:cNvPr>
              <p:cNvGrpSpPr/>
              <p:nvPr/>
            </p:nvGrpSpPr>
            <p:grpSpPr>
              <a:xfrm>
                <a:off x="2738073" y="1627905"/>
                <a:ext cx="500109" cy="1209224"/>
                <a:chOff x="2738073" y="1611210"/>
                <a:chExt cx="500109" cy="1062168"/>
              </a:xfrm>
            </p:grpSpPr>
            <p:sp>
              <p:nvSpPr>
                <p:cNvPr id="132" name="Rounded Rectangle 182">
                  <a:extLst>
                    <a:ext uri="{FF2B5EF4-FFF2-40B4-BE49-F238E27FC236}">
                      <a16:creationId xmlns:a16="http://schemas.microsoft.com/office/drawing/2014/main" id="{90213AE1-7D79-4BF2-9FA8-C409D4858E60}"/>
                    </a:ext>
                  </a:extLst>
                </p:cNvPr>
                <p:cNvSpPr/>
                <p:nvPr/>
              </p:nvSpPr>
              <p:spPr>
                <a:xfrm>
                  <a:off x="2853019" y="1719044"/>
                  <a:ext cx="271962" cy="95433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Manual Operation 132">
                  <a:extLst>
                    <a:ext uri="{FF2B5EF4-FFF2-40B4-BE49-F238E27FC236}">
                      <a16:creationId xmlns:a16="http://schemas.microsoft.com/office/drawing/2014/main" id="{08D0C4E3-BD55-4FB0-8113-BA7345E4AEC0}"/>
                    </a:ext>
                  </a:extLst>
                </p:cNvPr>
                <p:cNvSpPr/>
                <p:nvPr/>
              </p:nvSpPr>
              <p:spPr>
                <a:xfrm>
                  <a:off x="2738073" y="1611210"/>
                  <a:ext cx="500109" cy="130192"/>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9" name="Straight Connector 128">
                <a:extLst>
                  <a:ext uri="{FF2B5EF4-FFF2-40B4-BE49-F238E27FC236}">
                    <a16:creationId xmlns:a16="http://schemas.microsoft.com/office/drawing/2014/main" id="{F76DD031-9C9F-419F-8044-015B02414746}"/>
                  </a:ext>
                </a:extLst>
              </p:cNvPr>
              <p:cNvCxnSpPr>
                <a:stCxn id="133" idx="2"/>
                <a:endCxn id="132" idx="2"/>
              </p:cNvCxnSpPr>
              <p:nvPr/>
            </p:nvCxnSpPr>
            <p:spPr>
              <a:xfrm>
                <a:off x="2988128" y="1776121"/>
                <a:ext cx="872" cy="10610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B639CDD-E86B-4F58-884C-B69E3A946422}"/>
                  </a:ext>
                </a:extLst>
              </p:cNvPr>
              <p:cNvCxnSpPr/>
              <p:nvPr/>
            </p:nvCxnSpPr>
            <p:spPr>
              <a:xfrm>
                <a:off x="2905397" y="1763058"/>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355DFA1-9843-4753-BE02-EEE7ED48CF19}"/>
                  </a:ext>
                </a:extLst>
              </p:cNvPr>
              <p:cNvCxnSpPr/>
              <p:nvPr/>
            </p:nvCxnSpPr>
            <p:spPr>
              <a:xfrm>
                <a:off x="3053442" y="1797893"/>
                <a:ext cx="872" cy="10610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26" name="Block Arc 125">
              <a:extLst>
                <a:ext uri="{FF2B5EF4-FFF2-40B4-BE49-F238E27FC236}">
                  <a16:creationId xmlns:a16="http://schemas.microsoft.com/office/drawing/2014/main" id="{A5AD2595-78E7-487D-A501-573E2DDDE6FD}"/>
                </a:ext>
              </a:extLst>
            </p:cNvPr>
            <p:cNvSpPr/>
            <p:nvPr/>
          </p:nvSpPr>
          <p:spPr>
            <a:xfrm>
              <a:off x="2820419" y="148388"/>
              <a:ext cx="2979578" cy="1560195"/>
            </a:xfrm>
            <a:prstGeom prst="blockArc">
              <a:avLst>
                <a:gd name="adj1" fmla="val 10790195"/>
                <a:gd name="adj2" fmla="val 53596"/>
                <a:gd name="adj3" fmla="val 2387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Flowchart: Manual Operation 126">
              <a:extLst>
                <a:ext uri="{FF2B5EF4-FFF2-40B4-BE49-F238E27FC236}">
                  <a16:creationId xmlns:a16="http://schemas.microsoft.com/office/drawing/2014/main" id="{4601C3A6-B0F4-4878-BB39-A96B56F7681C}"/>
                </a:ext>
              </a:extLst>
            </p:cNvPr>
            <p:cNvSpPr/>
            <p:nvPr/>
          </p:nvSpPr>
          <p:spPr>
            <a:xfrm>
              <a:off x="4048571" y="103490"/>
              <a:ext cx="500109" cy="481114"/>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980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9E48B9-4970-4BA9-8FF6-97A89A0B4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Receiving Revelations</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108:4-6</a:t>
            </a:r>
            <a:endParaRPr lang="en-US" sz="1200" dirty="0">
              <a:solidFill>
                <a:schemeClr val="bg1"/>
              </a:solidFill>
            </a:endParaRPr>
          </a:p>
        </p:txBody>
      </p:sp>
      <p:sp>
        <p:nvSpPr>
          <p:cNvPr id="5" name="Rectangle 4"/>
          <p:cNvSpPr/>
          <p:nvPr/>
        </p:nvSpPr>
        <p:spPr>
          <a:xfrm>
            <a:off x="588170" y="1469791"/>
            <a:ext cx="4756716" cy="4401205"/>
          </a:xfrm>
          <a:prstGeom prst="rect">
            <a:avLst/>
          </a:prstGeom>
        </p:spPr>
        <p:txBody>
          <a:bodyPr wrap="square">
            <a:spAutoFit/>
          </a:bodyPr>
          <a:lstStyle/>
          <a:p>
            <a:r>
              <a:rPr lang="en-US" sz="2000" dirty="0">
                <a:solidFill>
                  <a:schemeClr val="bg1"/>
                </a:solidFill>
              </a:rPr>
              <a:t>The Kirtland Temple was near completion when section 108 was given. </a:t>
            </a:r>
          </a:p>
          <a:p>
            <a:endParaRPr lang="en-US" sz="2000" dirty="0">
              <a:solidFill>
                <a:schemeClr val="bg1"/>
              </a:solidFill>
            </a:endParaRPr>
          </a:p>
          <a:p>
            <a:r>
              <a:rPr lang="en-US" sz="2000" dirty="0">
                <a:solidFill>
                  <a:schemeClr val="bg1"/>
                </a:solidFill>
              </a:rPr>
              <a:t>Beginning on 13 January 1836 and continuing until shortly after the dedication, meetings were held in the Kirtland Temple at which there was a great outpouring of the Spirit. </a:t>
            </a:r>
          </a:p>
          <a:p>
            <a:endParaRPr lang="en-US" sz="2000" dirty="0">
              <a:solidFill>
                <a:schemeClr val="bg1"/>
              </a:solidFill>
            </a:endParaRPr>
          </a:p>
          <a:p>
            <a:r>
              <a:rPr lang="en-US" sz="2000" dirty="0">
                <a:solidFill>
                  <a:schemeClr val="bg1"/>
                </a:solidFill>
              </a:rPr>
              <a:t>Many of the Saints received revelations and saw heavenly personages. </a:t>
            </a:r>
          </a:p>
          <a:p>
            <a:endParaRPr lang="en-US" sz="2000" dirty="0">
              <a:solidFill>
                <a:schemeClr val="bg1"/>
              </a:solidFill>
            </a:endParaRPr>
          </a:p>
          <a:p>
            <a:r>
              <a:rPr lang="en-US" sz="2000" dirty="0">
                <a:solidFill>
                  <a:schemeClr val="bg1"/>
                </a:solidFill>
              </a:rPr>
              <a:t>Each of these meetings could appropriately be called a solemn assembly.</a:t>
            </a:r>
          </a:p>
        </p:txBody>
      </p:sp>
      <p:pic>
        <p:nvPicPr>
          <p:cNvPr id="4" name="Picture 3">
            <a:extLst>
              <a:ext uri="{FF2B5EF4-FFF2-40B4-BE49-F238E27FC236}">
                <a16:creationId xmlns:a16="http://schemas.microsoft.com/office/drawing/2014/main" id="{BA2C274C-325B-4A12-9381-13A351480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469" y="1286515"/>
            <a:ext cx="3953539" cy="5123787"/>
          </a:xfrm>
          <a:prstGeom prst="rect">
            <a:avLst/>
          </a:prstGeom>
        </p:spPr>
      </p:pic>
    </p:spTree>
    <p:extLst>
      <p:ext uri="{BB962C8B-B14F-4D97-AF65-F5344CB8AC3E}">
        <p14:creationId xmlns:p14="http://schemas.microsoft.com/office/powerpoint/2010/main" val="200956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F1DB803-EF15-4FCC-A67C-7B0AAB083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January 21, 1836</a:t>
            </a:r>
          </a:p>
        </p:txBody>
      </p:sp>
      <p:sp>
        <p:nvSpPr>
          <p:cNvPr id="2" name="Rectangle 1"/>
          <p:cNvSpPr/>
          <p:nvPr/>
        </p:nvSpPr>
        <p:spPr>
          <a:xfrm>
            <a:off x="105624" y="6490944"/>
            <a:ext cx="5112058" cy="276999"/>
          </a:xfrm>
          <a:prstGeom prst="rect">
            <a:avLst/>
          </a:prstGeom>
        </p:spPr>
        <p:txBody>
          <a:bodyPr wrap="square">
            <a:spAutoFit/>
          </a:bodyPr>
          <a:lstStyle/>
          <a:p>
            <a:r>
              <a:rPr lang="en-US" sz="1200" dirty="0">
                <a:solidFill>
                  <a:schemeClr val="bg1"/>
                </a:solidFill>
              </a:rPr>
              <a:t>Prophet Joseph Smith</a:t>
            </a:r>
          </a:p>
        </p:txBody>
      </p:sp>
      <p:sp>
        <p:nvSpPr>
          <p:cNvPr id="5" name="Rectangle 4"/>
          <p:cNvSpPr/>
          <p:nvPr/>
        </p:nvSpPr>
        <p:spPr>
          <a:xfrm>
            <a:off x="370456" y="1102125"/>
            <a:ext cx="5232902" cy="1938992"/>
          </a:xfrm>
          <a:prstGeom prst="rect">
            <a:avLst/>
          </a:prstGeom>
        </p:spPr>
        <p:txBody>
          <a:bodyPr wrap="square">
            <a:spAutoFit/>
          </a:bodyPr>
          <a:lstStyle/>
          <a:p>
            <a:pPr fontAlgn="base"/>
            <a:r>
              <a:rPr lang="en-US" sz="2000" dirty="0">
                <a:solidFill>
                  <a:schemeClr val="bg1"/>
                </a:solidFill>
              </a:rPr>
              <a:t>“At early candle-light I met with the Presidency at the west school room, in the Temple, to attend to the ordinance of anointing our heads with holy oil; also the Councils of Kirtland and Zion met in the two adjoining rooms, and waited in prayer while we attended to the ordinance. …</a:t>
            </a:r>
          </a:p>
        </p:txBody>
      </p:sp>
      <p:sp>
        <p:nvSpPr>
          <p:cNvPr id="7" name="Rectangle 6"/>
          <p:cNvSpPr/>
          <p:nvPr/>
        </p:nvSpPr>
        <p:spPr>
          <a:xfrm>
            <a:off x="5137429" y="4793021"/>
            <a:ext cx="6467341" cy="1631216"/>
          </a:xfrm>
          <a:prstGeom prst="rect">
            <a:avLst/>
          </a:prstGeom>
        </p:spPr>
        <p:txBody>
          <a:bodyPr wrap="square">
            <a:spAutoFit/>
          </a:bodyPr>
          <a:lstStyle/>
          <a:p>
            <a:pPr fontAlgn="base"/>
            <a:r>
              <a:rPr lang="en-US" sz="2000" dirty="0">
                <a:solidFill>
                  <a:schemeClr val="bg1"/>
                </a:solidFill>
              </a:rPr>
              <a:t>“Many of my brethren who received the ordinance with me saw glorious visions. … Angels ministered unto them as well as to myself, and the power of the Highest rested upon us, the house was filled with the glory of God, and we shouted Hosanna to God and the Lamb. …</a:t>
            </a:r>
          </a:p>
        </p:txBody>
      </p:sp>
      <p:pic>
        <p:nvPicPr>
          <p:cNvPr id="9" name="Picture 8">
            <a:extLst>
              <a:ext uri="{FF2B5EF4-FFF2-40B4-BE49-F238E27FC236}">
                <a16:creationId xmlns:a16="http://schemas.microsoft.com/office/drawing/2014/main" id="{168AEA56-913D-4B43-A3B4-1E0CFB32B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372" y="1015663"/>
            <a:ext cx="3596952" cy="3639627"/>
          </a:xfrm>
          <a:prstGeom prst="rect">
            <a:avLst/>
          </a:prstGeom>
        </p:spPr>
      </p:pic>
      <p:pic>
        <p:nvPicPr>
          <p:cNvPr id="12" name="Picture 11">
            <a:extLst>
              <a:ext uri="{FF2B5EF4-FFF2-40B4-BE49-F238E27FC236}">
                <a16:creationId xmlns:a16="http://schemas.microsoft.com/office/drawing/2014/main" id="{3AD5F49B-9E4B-45BC-9C0E-B6039C741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746" y="3302859"/>
            <a:ext cx="3664014" cy="3127519"/>
          </a:xfrm>
          <a:prstGeom prst="rect">
            <a:avLst/>
          </a:prstGeom>
        </p:spPr>
      </p:pic>
    </p:spTree>
    <p:extLst>
      <p:ext uri="{BB962C8B-B14F-4D97-AF65-F5344CB8AC3E}">
        <p14:creationId xmlns:p14="http://schemas.microsoft.com/office/powerpoint/2010/main" val="81555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C29946-D384-4FAE-99F8-51B04834C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January 22, 1836</a:t>
            </a:r>
          </a:p>
        </p:txBody>
      </p:sp>
      <p:sp>
        <p:nvSpPr>
          <p:cNvPr id="2" name="Rectangle 1"/>
          <p:cNvSpPr/>
          <p:nvPr/>
        </p:nvSpPr>
        <p:spPr>
          <a:xfrm>
            <a:off x="45827" y="6475695"/>
            <a:ext cx="5112058" cy="276999"/>
          </a:xfrm>
          <a:prstGeom prst="rect">
            <a:avLst/>
          </a:prstGeom>
        </p:spPr>
        <p:txBody>
          <a:bodyPr wrap="square">
            <a:spAutoFit/>
          </a:bodyPr>
          <a:lstStyle/>
          <a:p>
            <a:r>
              <a:rPr lang="en-US" sz="1200" dirty="0">
                <a:solidFill>
                  <a:schemeClr val="bg1"/>
                </a:solidFill>
              </a:rPr>
              <a:t>Prophet Joseph Smith</a:t>
            </a:r>
          </a:p>
        </p:txBody>
      </p:sp>
      <p:sp>
        <p:nvSpPr>
          <p:cNvPr id="5" name="Rectangle 4"/>
          <p:cNvSpPr/>
          <p:nvPr/>
        </p:nvSpPr>
        <p:spPr>
          <a:xfrm>
            <a:off x="326912" y="1146070"/>
            <a:ext cx="4549888" cy="2031325"/>
          </a:xfrm>
          <a:prstGeom prst="rect">
            <a:avLst/>
          </a:prstGeom>
        </p:spPr>
        <p:txBody>
          <a:bodyPr wrap="square">
            <a:spAutoFit/>
          </a:bodyPr>
          <a:lstStyle/>
          <a:p>
            <a:pPr fontAlgn="base"/>
            <a:r>
              <a:rPr lang="en-US" dirty="0">
                <a:solidFill>
                  <a:schemeClr val="bg1"/>
                </a:solidFill>
              </a:rPr>
              <a:t>“Friday 22.—Attended at the school room at the usual hour, but instead of pursuing our studies, we spent the time in rehearsing to each other the glorious scenes that occurred on the preceding evening, while attending to the ordinance of holy anointing.</a:t>
            </a:r>
          </a:p>
          <a:p>
            <a:pPr fontAlgn="base"/>
            <a:endParaRPr lang="en-US" dirty="0">
              <a:solidFill>
                <a:schemeClr val="bg1"/>
              </a:solidFill>
            </a:endParaRPr>
          </a:p>
        </p:txBody>
      </p:sp>
      <p:sp>
        <p:nvSpPr>
          <p:cNvPr id="7" name="Rectangle 6"/>
          <p:cNvSpPr/>
          <p:nvPr/>
        </p:nvSpPr>
        <p:spPr>
          <a:xfrm>
            <a:off x="5014256" y="4141161"/>
            <a:ext cx="6579447" cy="2585323"/>
          </a:xfrm>
          <a:prstGeom prst="rect">
            <a:avLst/>
          </a:prstGeom>
        </p:spPr>
        <p:txBody>
          <a:bodyPr wrap="square">
            <a:spAutoFit/>
          </a:bodyPr>
          <a:lstStyle/>
          <a:p>
            <a:pPr fontAlgn="base"/>
            <a:r>
              <a:rPr lang="en-US" dirty="0">
                <a:solidFill>
                  <a:schemeClr val="bg1"/>
                </a:solidFill>
              </a:rPr>
              <a:t>“In the evening we met at the same place, with the Council of the Twelve, and the Presidency of the Seventy, who were to receive this ordinance [of anointing and blessing]. The High Councils of Kirtland and Zion were present also.</a:t>
            </a:r>
          </a:p>
          <a:p>
            <a:pPr fontAlgn="base"/>
            <a:r>
              <a:rPr lang="en-US" dirty="0">
                <a:solidFill>
                  <a:schemeClr val="bg1"/>
                </a:solidFill>
              </a:rPr>
              <a:t>“After calling to order and organizing, the Presidency proceeded to consecrate the oil. …</a:t>
            </a:r>
          </a:p>
          <a:p>
            <a:pPr fontAlgn="base"/>
            <a:r>
              <a:rPr lang="en-US" dirty="0">
                <a:solidFill>
                  <a:schemeClr val="bg1"/>
                </a:solidFill>
              </a:rPr>
              <a:t>“The Twelve then proceeded to anoint and bless the Presidency of the Seventy, and seal upon their heads power and authority to anoint their brethren.”</a:t>
            </a:r>
          </a:p>
        </p:txBody>
      </p:sp>
      <p:pic>
        <p:nvPicPr>
          <p:cNvPr id="8" name="Picture 7">
            <a:extLst>
              <a:ext uri="{FF2B5EF4-FFF2-40B4-BE49-F238E27FC236}">
                <a16:creationId xmlns:a16="http://schemas.microsoft.com/office/drawing/2014/main" id="{77697DA0-D203-4AAF-B330-72B85ADAA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489" y="955284"/>
            <a:ext cx="3999323" cy="3054361"/>
          </a:xfrm>
          <a:prstGeom prst="rect">
            <a:avLst/>
          </a:prstGeom>
        </p:spPr>
      </p:pic>
      <p:pic>
        <p:nvPicPr>
          <p:cNvPr id="12" name="Picture 11">
            <a:extLst>
              <a:ext uri="{FF2B5EF4-FFF2-40B4-BE49-F238E27FC236}">
                <a16:creationId xmlns:a16="http://schemas.microsoft.com/office/drawing/2014/main" id="{745CB6DF-71FE-483C-A84A-47225FC464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063" y="3177395"/>
            <a:ext cx="2200275" cy="3095625"/>
          </a:xfrm>
          <a:prstGeom prst="rect">
            <a:avLst/>
          </a:prstGeom>
        </p:spPr>
      </p:pic>
    </p:spTree>
    <p:extLst>
      <p:ext uri="{BB962C8B-B14F-4D97-AF65-F5344CB8AC3E}">
        <p14:creationId xmlns:p14="http://schemas.microsoft.com/office/powerpoint/2010/main" val="365879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630D31-8181-4F2B-830B-DCE904731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All Conversation</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108:7-8 </a:t>
            </a:r>
            <a:r>
              <a:rPr lang="en-US" sz="1200" dirty="0">
                <a:solidFill>
                  <a:schemeClr val="bg1"/>
                </a:solidFill>
              </a:rPr>
              <a:t>Elder George F. Richards</a:t>
            </a:r>
          </a:p>
        </p:txBody>
      </p:sp>
      <p:sp>
        <p:nvSpPr>
          <p:cNvPr id="7" name="TextBox 6"/>
          <p:cNvSpPr txBox="1"/>
          <p:nvPr/>
        </p:nvSpPr>
        <p:spPr>
          <a:xfrm>
            <a:off x="492377" y="1104114"/>
            <a:ext cx="3393823" cy="830997"/>
          </a:xfrm>
          <a:prstGeom prst="rect">
            <a:avLst/>
          </a:prstGeom>
          <a:noFill/>
        </p:spPr>
        <p:txBody>
          <a:bodyPr wrap="square" rtlCol="0">
            <a:spAutoFit/>
          </a:bodyPr>
          <a:lstStyle/>
          <a:p>
            <a:pPr algn="ctr"/>
            <a:r>
              <a:rPr lang="en-US" sz="2400" dirty="0">
                <a:solidFill>
                  <a:schemeClr val="bg1"/>
                </a:solidFill>
              </a:rPr>
              <a:t>An influence on someone by the way we speak</a:t>
            </a:r>
          </a:p>
        </p:txBody>
      </p:sp>
      <p:sp>
        <p:nvSpPr>
          <p:cNvPr id="8" name="TextBox 7"/>
          <p:cNvSpPr txBox="1"/>
          <p:nvPr/>
        </p:nvSpPr>
        <p:spPr>
          <a:xfrm>
            <a:off x="5063165" y="1519612"/>
            <a:ext cx="6746623" cy="4555093"/>
          </a:xfrm>
          <a:prstGeom prst="rect">
            <a:avLst/>
          </a:prstGeom>
          <a:noFill/>
        </p:spPr>
        <p:txBody>
          <a:bodyPr wrap="square" rtlCol="0">
            <a:spAutoFit/>
          </a:bodyPr>
          <a:lstStyle/>
          <a:p>
            <a:r>
              <a:rPr lang="en-US" sz="2400" dirty="0">
                <a:solidFill>
                  <a:schemeClr val="bg1"/>
                </a:solidFill>
              </a:rPr>
              <a:t>“When we say anything bad about the leaders of the church, whether true or false, we tend to impair their influence and their usefulness and are thus working against the Lord and his cause.</a:t>
            </a:r>
          </a:p>
          <a:p>
            <a:endParaRPr lang="en-US" sz="2400" dirty="0">
              <a:solidFill>
                <a:schemeClr val="bg1"/>
              </a:solidFill>
            </a:endParaRPr>
          </a:p>
          <a:p>
            <a:r>
              <a:rPr lang="en-US" sz="2400" dirty="0">
                <a:solidFill>
                  <a:schemeClr val="bg1"/>
                </a:solidFill>
              </a:rPr>
              <a:t>When we speak well of our leaders, we tend to increase their influence and usefulness in the service of the Lord.</a:t>
            </a:r>
          </a:p>
          <a:p>
            <a:endParaRPr lang="en-US" sz="2400" dirty="0">
              <a:solidFill>
                <a:schemeClr val="bg1"/>
              </a:solidFill>
            </a:endParaRPr>
          </a:p>
          <a:p>
            <a:r>
              <a:rPr lang="en-US" sz="2400" dirty="0">
                <a:solidFill>
                  <a:schemeClr val="bg1"/>
                </a:solidFill>
              </a:rPr>
              <a:t>The Lord needs the help of all of us.</a:t>
            </a:r>
          </a:p>
          <a:p>
            <a:endParaRPr lang="en-US" dirty="0">
              <a:solidFill>
                <a:schemeClr val="bg1"/>
              </a:solidFill>
            </a:endParaRPr>
          </a:p>
          <a:p>
            <a:r>
              <a:rPr lang="en-US" sz="3200" dirty="0">
                <a:solidFill>
                  <a:srgbClr val="FFFF00"/>
                </a:solidFill>
              </a:rPr>
              <a:t>Are we helping or are we hindering?”</a:t>
            </a:r>
          </a:p>
        </p:txBody>
      </p:sp>
      <p:pic>
        <p:nvPicPr>
          <p:cNvPr id="4" name="Picture 3">
            <a:extLst>
              <a:ext uri="{FF2B5EF4-FFF2-40B4-BE49-F238E27FC236}">
                <a16:creationId xmlns:a16="http://schemas.microsoft.com/office/drawing/2014/main" id="{D32D4A85-4DFD-4AE6-9644-6AD1DA78A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59" y="2589615"/>
            <a:ext cx="4041648" cy="2694432"/>
          </a:xfrm>
          <a:prstGeom prst="rect">
            <a:avLst/>
          </a:prstGeom>
        </p:spPr>
      </p:pic>
    </p:spTree>
    <p:extLst>
      <p:ext uri="{BB962C8B-B14F-4D97-AF65-F5344CB8AC3E}">
        <p14:creationId xmlns:p14="http://schemas.microsoft.com/office/powerpoint/2010/main" val="371380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FDBA7C-820C-47A4-9887-70F71E659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All Prayers</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108:7-8 </a:t>
            </a:r>
            <a:r>
              <a:rPr lang="en-US" sz="1200" dirty="0">
                <a:solidFill>
                  <a:schemeClr val="bg1"/>
                </a:solidFill>
              </a:rPr>
              <a:t>President Spencer W. Kimball</a:t>
            </a:r>
          </a:p>
        </p:txBody>
      </p:sp>
      <p:sp>
        <p:nvSpPr>
          <p:cNvPr id="7" name="TextBox 6"/>
          <p:cNvSpPr txBox="1"/>
          <p:nvPr/>
        </p:nvSpPr>
        <p:spPr>
          <a:xfrm>
            <a:off x="492377" y="1104114"/>
            <a:ext cx="4725305" cy="1938992"/>
          </a:xfrm>
          <a:prstGeom prst="rect">
            <a:avLst/>
          </a:prstGeom>
          <a:noFill/>
        </p:spPr>
        <p:txBody>
          <a:bodyPr wrap="square" rtlCol="0">
            <a:spAutoFit/>
          </a:bodyPr>
          <a:lstStyle/>
          <a:p>
            <a:r>
              <a:rPr lang="en-US" sz="2400" dirty="0">
                <a:solidFill>
                  <a:schemeClr val="bg1"/>
                </a:solidFill>
              </a:rPr>
              <a:t>People can be strengthened by other’s prayers. </a:t>
            </a:r>
          </a:p>
          <a:p>
            <a:endParaRPr lang="en-US" sz="2400" dirty="0">
              <a:solidFill>
                <a:schemeClr val="bg1"/>
              </a:solidFill>
            </a:endParaRPr>
          </a:p>
          <a:p>
            <a:r>
              <a:rPr lang="en-US" sz="2400" dirty="0">
                <a:solidFill>
                  <a:schemeClr val="bg1"/>
                </a:solidFill>
              </a:rPr>
              <a:t>Leaders who pray, pray with a united faith for the welfare of the Saints.</a:t>
            </a:r>
          </a:p>
        </p:txBody>
      </p:sp>
      <p:sp>
        <p:nvSpPr>
          <p:cNvPr id="8" name="TextBox 7"/>
          <p:cNvSpPr txBox="1"/>
          <p:nvPr/>
        </p:nvSpPr>
        <p:spPr>
          <a:xfrm>
            <a:off x="5158996" y="3864482"/>
            <a:ext cx="6746623" cy="2246769"/>
          </a:xfrm>
          <a:prstGeom prst="rect">
            <a:avLst/>
          </a:prstGeom>
          <a:noFill/>
        </p:spPr>
        <p:txBody>
          <a:bodyPr wrap="square" rtlCol="0">
            <a:spAutoFit/>
          </a:bodyPr>
          <a:lstStyle/>
          <a:p>
            <a:r>
              <a:rPr lang="en-US" sz="2800" dirty="0">
                <a:solidFill>
                  <a:schemeClr val="bg1"/>
                </a:solidFill>
              </a:rPr>
              <a:t>“I have all my life sustained my leaders, praying for their welfare, and I have in these past ears felt a great power coming to me from similar prayers of the saints, raised to heaven on my behalf.”</a:t>
            </a:r>
            <a:endParaRPr lang="en-US" sz="2800" dirty="0">
              <a:solidFill>
                <a:srgbClr val="FFFF00"/>
              </a:solidFill>
            </a:endParaRPr>
          </a:p>
        </p:txBody>
      </p:sp>
      <p:pic>
        <p:nvPicPr>
          <p:cNvPr id="18438" name="Picture 6" descr="https://www.lds.org/bc/content/shared/content/images/gospel-library/manual/36500/36500_all_001_01-spencerportrait.jpg"/>
          <p:cNvPicPr>
            <a:picLocks noChangeAspect="1" noChangeArrowheads="1"/>
          </p:cNvPicPr>
          <p:nvPr/>
        </p:nvPicPr>
        <p:blipFill rotWithShape="1">
          <a:blip r:embed="rId3">
            <a:extLst>
              <a:ext uri="{28A0092B-C50C-407E-A947-70E740481C1C}">
                <a14:useLocalDpi xmlns:a14="http://schemas.microsoft.com/office/drawing/2010/main" val="0"/>
              </a:ext>
            </a:extLst>
          </a:blip>
          <a:srcRect l="17957" t="8599" r="21344"/>
          <a:stretch/>
        </p:blipFill>
        <p:spPr bwMode="auto">
          <a:xfrm>
            <a:off x="3215469" y="3781770"/>
            <a:ext cx="1657147" cy="24121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3CE3E77-62E4-4B1F-A35A-92C6265D5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4724" y="1206279"/>
            <a:ext cx="2968752" cy="2359152"/>
          </a:xfrm>
          <a:prstGeom prst="rect">
            <a:avLst/>
          </a:prstGeom>
        </p:spPr>
      </p:pic>
    </p:spTree>
    <p:extLst>
      <p:ext uri="{BB962C8B-B14F-4D97-AF65-F5344CB8AC3E}">
        <p14:creationId xmlns:p14="http://schemas.microsoft.com/office/powerpoint/2010/main" val="366331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FBA724-4319-4672-8C60-4521E133D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All Exhortations</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108:7-8 </a:t>
            </a:r>
            <a:r>
              <a:rPr lang="en-US" sz="1200" dirty="0" err="1">
                <a:solidFill>
                  <a:schemeClr val="bg1"/>
                </a:solidFill>
              </a:rPr>
              <a:t>Otten</a:t>
            </a:r>
            <a:r>
              <a:rPr lang="en-US" sz="1200" dirty="0">
                <a:solidFill>
                  <a:schemeClr val="bg1"/>
                </a:solidFill>
              </a:rPr>
              <a:t> and Caldwell</a:t>
            </a:r>
          </a:p>
        </p:txBody>
      </p:sp>
      <p:sp>
        <p:nvSpPr>
          <p:cNvPr id="7" name="TextBox 6"/>
          <p:cNvSpPr txBox="1"/>
          <p:nvPr/>
        </p:nvSpPr>
        <p:spPr>
          <a:xfrm>
            <a:off x="492377" y="1104114"/>
            <a:ext cx="3393823" cy="2585323"/>
          </a:xfrm>
          <a:prstGeom prst="rect">
            <a:avLst/>
          </a:prstGeom>
          <a:noFill/>
        </p:spPr>
        <p:txBody>
          <a:bodyPr wrap="square" rtlCol="0">
            <a:spAutoFit/>
          </a:bodyPr>
          <a:lstStyle/>
          <a:p>
            <a:r>
              <a:rPr lang="en-US" dirty="0">
                <a:solidFill>
                  <a:schemeClr val="bg1"/>
                </a:solidFill>
              </a:rPr>
              <a:t>All teachings-- </a:t>
            </a:r>
          </a:p>
          <a:p>
            <a:endParaRPr lang="en-US" dirty="0">
              <a:solidFill>
                <a:schemeClr val="bg1"/>
              </a:solidFill>
            </a:endParaRPr>
          </a:p>
          <a:p>
            <a:r>
              <a:rPr lang="en-US" dirty="0">
                <a:solidFill>
                  <a:schemeClr val="bg1"/>
                </a:solidFill>
              </a:rPr>
              <a:t>“As members of the Lord’s church we are responsible to teach what the presiding brethren teach. </a:t>
            </a:r>
          </a:p>
          <a:p>
            <a:endParaRPr lang="en-US" dirty="0">
              <a:solidFill>
                <a:schemeClr val="bg1"/>
              </a:solidFill>
            </a:endParaRPr>
          </a:p>
          <a:p>
            <a:r>
              <a:rPr lang="en-US" dirty="0">
                <a:solidFill>
                  <a:schemeClr val="bg1"/>
                </a:solidFill>
              </a:rPr>
              <a:t>We have no right to interpret or teach anything contrary to what they have said.”</a:t>
            </a:r>
          </a:p>
        </p:txBody>
      </p:sp>
      <p:sp>
        <p:nvSpPr>
          <p:cNvPr id="8" name="TextBox 7"/>
          <p:cNvSpPr txBox="1"/>
          <p:nvPr/>
        </p:nvSpPr>
        <p:spPr>
          <a:xfrm>
            <a:off x="5217682" y="1736229"/>
            <a:ext cx="6746623" cy="4401205"/>
          </a:xfrm>
          <a:prstGeom prst="rect">
            <a:avLst/>
          </a:prstGeom>
          <a:noFill/>
        </p:spPr>
        <p:txBody>
          <a:bodyPr wrap="square" rtlCol="0">
            <a:spAutoFit/>
          </a:bodyPr>
          <a:lstStyle/>
          <a:p>
            <a:r>
              <a:rPr lang="en-US" sz="2800" dirty="0">
                <a:solidFill>
                  <a:schemeClr val="bg1"/>
                </a:solidFill>
              </a:rPr>
              <a:t>“We can strengthen the brethren by teaching and stressing that which they have declared to be true.</a:t>
            </a:r>
          </a:p>
          <a:p>
            <a:endParaRPr lang="en-US" sz="2800" dirty="0">
              <a:solidFill>
                <a:schemeClr val="bg1"/>
              </a:solidFill>
            </a:endParaRPr>
          </a:p>
          <a:p>
            <a:r>
              <a:rPr lang="en-US" sz="2800" dirty="0">
                <a:solidFill>
                  <a:schemeClr val="bg1"/>
                </a:solidFill>
              </a:rPr>
              <a:t>Through our teaching, their witness is extended by repetition to additional listeners.</a:t>
            </a:r>
          </a:p>
          <a:p>
            <a:endParaRPr lang="en-US" sz="2800" dirty="0">
              <a:solidFill>
                <a:schemeClr val="bg1"/>
              </a:solidFill>
            </a:endParaRPr>
          </a:p>
          <a:p>
            <a:r>
              <a:rPr lang="en-US" sz="2800" dirty="0">
                <a:solidFill>
                  <a:schemeClr val="bg1"/>
                </a:solidFill>
              </a:rPr>
              <a:t>Thus, their strength and effectiveness is increased.”</a:t>
            </a:r>
            <a:endParaRPr lang="en-US" sz="2800" dirty="0">
              <a:solidFill>
                <a:srgbClr val="FFFF00"/>
              </a:solidFill>
            </a:endParaRPr>
          </a:p>
        </p:txBody>
      </p:sp>
      <p:pic>
        <p:nvPicPr>
          <p:cNvPr id="4" name="Picture 3">
            <a:extLst>
              <a:ext uri="{FF2B5EF4-FFF2-40B4-BE49-F238E27FC236}">
                <a16:creationId xmlns:a16="http://schemas.microsoft.com/office/drawing/2014/main" id="{ACC3CD1F-D03F-419A-A005-E2B020139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741" y="3722719"/>
            <a:ext cx="3251200" cy="2654300"/>
          </a:xfrm>
          <a:prstGeom prst="rect">
            <a:avLst/>
          </a:prstGeom>
        </p:spPr>
      </p:pic>
    </p:spTree>
    <p:extLst>
      <p:ext uri="{BB962C8B-B14F-4D97-AF65-F5344CB8AC3E}">
        <p14:creationId xmlns:p14="http://schemas.microsoft.com/office/powerpoint/2010/main" val="427287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C523C4-5B5B-4071-BBA5-154A82970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All Doings</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108:7-8 </a:t>
            </a:r>
            <a:r>
              <a:rPr lang="en-US" sz="1200" dirty="0" err="1">
                <a:solidFill>
                  <a:schemeClr val="bg1"/>
                </a:solidFill>
              </a:rPr>
              <a:t>Otten</a:t>
            </a:r>
            <a:r>
              <a:rPr lang="en-US" sz="1200" dirty="0">
                <a:solidFill>
                  <a:schemeClr val="bg1"/>
                </a:solidFill>
              </a:rPr>
              <a:t> and Caldwell</a:t>
            </a:r>
          </a:p>
        </p:txBody>
      </p:sp>
      <p:sp>
        <p:nvSpPr>
          <p:cNvPr id="7" name="TextBox 6"/>
          <p:cNvSpPr txBox="1"/>
          <p:nvPr/>
        </p:nvSpPr>
        <p:spPr>
          <a:xfrm>
            <a:off x="492377" y="1104114"/>
            <a:ext cx="4304039" cy="1938992"/>
          </a:xfrm>
          <a:prstGeom prst="rect">
            <a:avLst/>
          </a:prstGeom>
          <a:noFill/>
        </p:spPr>
        <p:txBody>
          <a:bodyPr wrap="square" rtlCol="0">
            <a:spAutoFit/>
          </a:bodyPr>
          <a:lstStyle/>
          <a:p>
            <a:r>
              <a:rPr lang="en-US" sz="2400" dirty="0">
                <a:solidFill>
                  <a:schemeClr val="bg1"/>
                </a:solidFill>
              </a:rPr>
              <a:t>“When our actions, or doings, are in harmony with what the presiding brethren counsel, we are strengthening their position as well as our own.”</a:t>
            </a:r>
          </a:p>
        </p:txBody>
      </p:sp>
      <p:sp>
        <p:nvSpPr>
          <p:cNvPr id="8" name="TextBox 7"/>
          <p:cNvSpPr txBox="1"/>
          <p:nvPr/>
        </p:nvSpPr>
        <p:spPr>
          <a:xfrm>
            <a:off x="4665788" y="1429865"/>
            <a:ext cx="6746623" cy="523220"/>
          </a:xfrm>
          <a:prstGeom prst="rect">
            <a:avLst/>
          </a:prstGeom>
          <a:noFill/>
        </p:spPr>
        <p:txBody>
          <a:bodyPr wrap="square" rtlCol="0">
            <a:spAutoFit/>
          </a:bodyPr>
          <a:lstStyle/>
          <a:p>
            <a:pPr algn="ctr"/>
            <a:r>
              <a:rPr lang="en-US" sz="2800" dirty="0">
                <a:solidFill>
                  <a:schemeClr val="bg1"/>
                </a:solidFill>
              </a:rPr>
              <a:t>The Counsel of Church Authorities</a:t>
            </a:r>
            <a:endParaRPr lang="en-US" sz="2800" dirty="0">
              <a:solidFill>
                <a:srgbClr val="FFFF00"/>
              </a:solidFill>
            </a:endParaRPr>
          </a:p>
        </p:txBody>
      </p:sp>
      <p:sp>
        <p:nvSpPr>
          <p:cNvPr id="9" name="TextBox 8"/>
          <p:cNvSpPr txBox="1"/>
          <p:nvPr/>
        </p:nvSpPr>
        <p:spPr>
          <a:xfrm>
            <a:off x="4665787" y="2523659"/>
            <a:ext cx="6746623" cy="461665"/>
          </a:xfrm>
          <a:prstGeom prst="rect">
            <a:avLst/>
          </a:prstGeom>
          <a:noFill/>
        </p:spPr>
        <p:txBody>
          <a:bodyPr wrap="square" rtlCol="0">
            <a:spAutoFit/>
          </a:bodyPr>
          <a:lstStyle/>
          <a:p>
            <a:pPr algn="ctr"/>
            <a:r>
              <a:rPr lang="en-US" sz="2400" dirty="0">
                <a:solidFill>
                  <a:schemeClr val="bg1"/>
                </a:solidFill>
              </a:rPr>
              <a:t>Strong leadership from our support</a:t>
            </a:r>
            <a:endParaRPr lang="en-US" sz="2400" dirty="0">
              <a:solidFill>
                <a:srgbClr val="FFFF00"/>
              </a:solidFill>
            </a:endParaRPr>
          </a:p>
        </p:txBody>
      </p:sp>
      <p:sp>
        <p:nvSpPr>
          <p:cNvPr id="10" name="TextBox 9"/>
          <p:cNvSpPr txBox="1"/>
          <p:nvPr/>
        </p:nvSpPr>
        <p:spPr>
          <a:xfrm>
            <a:off x="4796416" y="3723644"/>
            <a:ext cx="6746623" cy="2677656"/>
          </a:xfrm>
          <a:prstGeom prst="rect">
            <a:avLst/>
          </a:prstGeom>
          <a:noFill/>
        </p:spPr>
        <p:txBody>
          <a:bodyPr wrap="square" rtlCol="0">
            <a:spAutoFit/>
          </a:bodyPr>
          <a:lstStyle/>
          <a:p>
            <a:pPr algn="ctr"/>
            <a:r>
              <a:rPr lang="en-US" sz="2400" dirty="0">
                <a:solidFill>
                  <a:schemeClr val="bg1"/>
                </a:solidFill>
              </a:rPr>
              <a:t>Mortal Men:</a:t>
            </a:r>
          </a:p>
          <a:p>
            <a:pPr algn="ctr"/>
            <a:r>
              <a:rPr lang="en-US" sz="2400" dirty="0">
                <a:solidFill>
                  <a:schemeClr val="bg1"/>
                </a:solidFill>
              </a:rPr>
              <a:t>The Lord works through these men to bless and strengthen the members of the Church—</a:t>
            </a:r>
          </a:p>
          <a:p>
            <a:pPr algn="ctr"/>
            <a:r>
              <a:rPr lang="en-US" sz="2400" dirty="0">
                <a:solidFill>
                  <a:schemeClr val="bg1"/>
                </a:solidFill>
              </a:rPr>
              <a:t>regardless of their human weaknesses</a:t>
            </a:r>
          </a:p>
          <a:p>
            <a:pPr algn="ctr"/>
            <a:endParaRPr lang="en-US" sz="2400" dirty="0">
              <a:solidFill>
                <a:schemeClr val="bg1"/>
              </a:solidFill>
            </a:endParaRPr>
          </a:p>
          <a:p>
            <a:pPr algn="ctr"/>
            <a:r>
              <a:rPr lang="en-US" sz="2400" dirty="0">
                <a:solidFill>
                  <a:schemeClr val="bg1"/>
                </a:solidFill>
              </a:rPr>
              <a:t>Look past the human weakness of the leadership and render obedience to their counsel</a:t>
            </a:r>
            <a:endParaRPr lang="en-US" sz="2400" dirty="0">
              <a:solidFill>
                <a:srgbClr val="FFFF00"/>
              </a:solidFill>
            </a:endParaRPr>
          </a:p>
        </p:txBody>
      </p:sp>
      <p:pic>
        <p:nvPicPr>
          <p:cNvPr id="4" name="Picture 3">
            <a:extLst>
              <a:ext uri="{FF2B5EF4-FFF2-40B4-BE49-F238E27FC236}">
                <a16:creationId xmlns:a16="http://schemas.microsoft.com/office/drawing/2014/main" id="{AF83C145-81AF-47AD-8FE7-2EDC45FE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948" y="3086689"/>
            <a:ext cx="3342930" cy="3245247"/>
          </a:xfrm>
          <a:prstGeom prst="rect">
            <a:avLst/>
          </a:prstGeom>
        </p:spPr>
      </p:pic>
    </p:spTree>
    <p:extLst>
      <p:ext uri="{BB962C8B-B14F-4D97-AF65-F5344CB8AC3E}">
        <p14:creationId xmlns:p14="http://schemas.microsoft.com/office/powerpoint/2010/main" val="47305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C523C4-5B5B-4071-BBA5-154A82970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108:7-8 </a:t>
            </a:r>
            <a:endParaRPr lang="en-US" sz="1200" dirty="0">
              <a:solidFill>
                <a:schemeClr val="bg1"/>
              </a:solidFill>
            </a:endParaRPr>
          </a:p>
        </p:txBody>
      </p:sp>
      <p:grpSp>
        <p:nvGrpSpPr>
          <p:cNvPr id="12" name="Group 11">
            <a:extLst>
              <a:ext uri="{FF2B5EF4-FFF2-40B4-BE49-F238E27FC236}">
                <a16:creationId xmlns:a16="http://schemas.microsoft.com/office/drawing/2014/main" id="{DE0E2045-A9CD-4B29-B788-3BAB78695D3D}"/>
              </a:ext>
            </a:extLst>
          </p:cNvPr>
          <p:cNvGrpSpPr/>
          <p:nvPr/>
        </p:nvGrpSpPr>
        <p:grpSpPr>
          <a:xfrm>
            <a:off x="7945117" y="79507"/>
            <a:ext cx="3410061" cy="6430401"/>
            <a:chOff x="838200" y="76200"/>
            <a:chExt cx="2667000" cy="5029200"/>
          </a:xfrm>
        </p:grpSpPr>
        <p:grpSp>
          <p:nvGrpSpPr>
            <p:cNvPr id="13" name="Group 17">
              <a:extLst>
                <a:ext uri="{FF2B5EF4-FFF2-40B4-BE49-F238E27FC236}">
                  <a16:creationId xmlns:a16="http://schemas.microsoft.com/office/drawing/2014/main" id="{F0755470-55BA-4FCA-9910-9741DE502D85}"/>
                </a:ext>
              </a:extLst>
            </p:cNvPr>
            <p:cNvGrpSpPr/>
            <p:nvPr/>
          </p:nvGrpSpPr>
          <p:grpSpPr>
            <a:xfrm>
              <a:off x="838200" y="76200"/>
              <a:ext cx="2667000" cy="5029200"/>
              <a:chOff x="838200" y="76200"/>
              <a:chExt cx="2667000" cy="5029200"/>
            </a:xfrm>
          </p:grpSpPr>
          <p:grpSp>
            <p:nvGrpSpPr>
              <p:cNvPr id="15" name="Group 17">
                <a:extLst>
                  <a:ext uri="{FF2B5EF4-FFF2-40B4-BE49-F238E27FC236}">
                    <a16:creationId xmlns:a16="http://schemas.microsoft.com/office/drawing/2014/main" id="{BC20F17D-77EE-4EB2-B23E-C7BCB0C227CA}"/>
                  </a:ext>
                </a:extLst>
              </p:cNvPr>
              <p:cNvGrpSpPr/>
              <p:nvPr/>
            </p:nvGrpSpPr>
            <p:grpSpPr>
              <a:xfrm flipH="1">
                <a:off x="2209800" y="1447800"/>
                <a:ext cx="1295400" cy="3429000"/>
                <a:chOff x="685800" y="1447800"/>
                <a:chExt cx="1295400" cy="3124200"/>
              </a:xfrm>
            </p:grpSpPr>
            <p:sp>
              <p:nvSpPr>
                <p:cNvPr id="31" name="Bent Arrow 26">
                  <a:extLst>
                    <a:ext uri="{FF2B5EF4-FFF2-40B4-BE49-F238E27FC236}">
                      <a16:creationId xmlns:a16="http://schemas.microsoft.com/office/drawing/2014/main" id="{18214732-84F6-4486-8890-A6570129787A}"/>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27">
                  <a:extLst>
                    <a:ext uri="{FF2B5EF4-FFF2-40B4-BE49-F238E27FC236}">
                      <a16:creationId xmlns:a16="http://schemas.microsoft.com/office/drawing/2014/main" id="{95C82B6C-E9FD-4F02-B819-9FFF55E7173B}"/>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a:extLst>
                  <a:ext uri="{FF2B5EF4-FFF2-40B4-BE49-F238E27FC236}">
                    <a16:creationId xmlns:a16="http://schemas.microsoft.com/office/drawing/2014/main" id="{331827BC-7802-488A-8766-51DBC85C27B5}"/>
                  </a:ext>
                </a:extLst>
              </p:cNvPr>
              <p:cNvGrpSpPr/>
              <p:nvPr/>
            </p:nvGrpSpPr>
            <p:grpSpPr>
              <a:xfrm>
                <a:off x="838200" y="1447800"/>
                <a:ext cx="1295400" cy="3429000"/>
                <a:chOff x="685800" y="1447800"/>
                <a:chExt cx="1295400" cy="3429000"/>
              </a:xfrm>
            </p:grpSpPr>
            <p:sp>
              <p:nvSpPr>
                <p:cNvPr id="29" name="Bent Arrow 24">
                  <a:extLst>
                    <a:ext uri="{FF2B5EF4-FFF2-40B4-BE49-F238E27FC236}">
                      <a16:creationId xmlns:a16="http://schemas.microsoft.com/office/drawing/2014/main" id="{5B49DBA2-503C-48FB-B801-2BECCD2A2803}"/>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a:extLst>
                    <a:ext uri="{FF2B5EF4-FFF2-40B4-BE49-F238E27FC236}">
                      <a16:creationId xmlns:a16="http://schemas.microsoft.com/office/drawing/2014/main" id="{B7036080-0EE7-4A9B-AA55-9527CDB356BD}"/>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a:extLst>
                  <a:ext uri="{FF2B5EF4-FFF2-40B4-BE49-F238E27FC236}">
                    <a16:creationId xmlns:a16="http://schemas.microsoft.com/office/drawing/2014/main" id="{52FDFEA0-6085-42E8-B8FB-32008797C796}"/>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a:extLst>
                  <a:ext uri="{FF2B5EF4-FFF2-40B4-BE49-F238E27FC236}">
                    <a16:creationId xmlns:a16="http://schemas.microsoft.com/office/drawing/2014/main" id="{E4A4DC11-E374-45D6-925E-0E3852837104}"/>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a:extLst>
                  <a:ext uri="{FF2B5EF4-FFF2-40B4-BE49-F238E27FC236}">
                    <a16:creationId xmlns:a16="http://schemas.microsoft.com/office/drawing/2014/main" id="{40A155F2-71EC-4AD4-B5FC-0A3E14FBDC10}"/>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5">
                <a:extLst>
                  <a:ext uri="{FF2B5EF4-FFF2-40B4-BE49-F238E27FC236}">
                    <a16:creationId xmlns:a16="http://schemas.microsoft.com/office/drawing/2014/main" id="{A84AC9EF-299D-4CC9-A909-F118F7FC2B47}"/>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a:extLst>
                  <a:ext uri="{FF2B5EF4-FFF2-40B4-BE49-F238E27FC236}">
                    <a16:creationId xmlns:a16="http://schemas.microsoft.com/office/drawing/2014/main" id="{5F7E23B0-0342-4E5C-8BFD-BF08DE1C2D1E}"/>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17">
                <a:extLst>
                  <a:ext uri="{FF2B5EF4-FFF2-40B4-BE49-F238E27FC236}">
                    <a16:creationId xmlns:a16="http://schemas.microsoft.com/office/drawing/2014/main" id="{CFC57CB6-D1E5-4E26-BB5A-5D96CA1E430B}"/>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a:extLst>
                  <a:ext uri="{FF2B5EF4-FFF2-40B4-BE49-F238E27FC236}">
                    <a16:creationId xmlns:a16="http://schemas.microsoft.com/office/drawing/2014/main" id="{D4BEDDCA-3028-424E-9C93-2AE8F73B1BAE}"/>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a:extLst>
                  <a:ext uri="{FF2B5EF4-FFF2-40B4-BE49-F238E27FC236}">
                    <a16:creationId xmlns:a16="http://schemas.microsoft.com/office/drawing/2014/main" id="{F1B0571D-46B2-479C-8FB9-05E7303431E8}"/>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a:extLst>
                  <a:ext uri="{FF2B5EF4-FFF2-40B4-BE49-F238E27FC236}">
                    <a16:creationId xmlns:a16="http://schemas.microsoft.com/office/drawing/2014/main" id="{4E7E0F1B-02F1-4944-B8D2-01429D26315C}"/>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a:extLst>
                  <a:ext uri="{FF2B5EF4-FFF2-40B4-BE49-F238E27FC236}">
                    <a16:creationId xmlns:a16="http://schemas.microsoft.com/office/drawing/2014/main" id="{885FABDD-0960-4940-9D11-974A9DA76824}"/>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a:extLst>
                  <a:ext uri="{FF2B5EF4-FFF2-40B4-BE49-F238E27FC236}">
                    <a16:creationId xmlns:a16="http://schemas.microsoft.com/office/drawing/2014/main" id="{4DDD7E5D-7960-4AE3-AC1C-C8650D97B844}"/>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a:extLst>
                  <a:ext uri="{FF2B5EF4-FFF2-40B4-BE49-F238E27FC236}">
                    <a16:creationId xmlns:a16="http://schemas.microsoft.com/office/drawing/2014/main" id="{53C5B958-D734-4406-B9AD-583227D4FF4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E5C3C03-B45C-4E96-BB07-C278D5936184}"/>
                </a:ext>
              </a:extLst>
            </p:cNvPr>
            <p:cNvSpPr/>
            <p:nvPr/>
          </p:nvSpPr>
          <p:spPr>
            <a:xfrm>
              <a:off x="1257300" y="2316402"/>
              <a:ext cx="1905000" cy="1516481"/>
            </a:xfrm>
            <a:prstGeom prst="rect">
              <a:avLst/>
            </a:prstGeom>
          </p:spPr>
          <p:txBody>
            <a:bodyPr wrap="square">
              <a:spAutoFit/>
            </a:bodyPr>
            <a:lstStyle/>
            <a:p>
              <a:pPr algn="ctr"/>
              <a:r>
                <a:rPr lang="en-US" sz="2400" b="1" dirty="0"/>
                <a:t>We are to strengthen others in all our conversations and actions</a:t>
              </a:r>
              <a:endParaRPr lang="en-US" sz="2400" dirty="0">
                <a:solidFill>
                  <a:schemeClr val="bg1"/>
                </a:solidFill>
              </a:endParaRPr>
            </a:p>
          </p:txBody>
        </p:sp>
      </p:grpSp>
      <p:pic>
        <p:nvPicPr>
          <p:cNvPr id="5" name="Picture 4">
            <a:extLst>
              <a:ext uri="{FF2B5EF4-FFF2-40B4-BE49-F238E27FC236}">
                <a16:creationId xmlns:a16="http://schemas.microsoft.com/office/drawing/2014/main" id="{E8E499E2-8709-45FB-A656-B9B3FDBEF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63" y="527087"/>
            <a:ext cx="5307012" cy="3980259"/>
          </a:xfrm>
          <a:prstGeom prst="rect">
            <a:avLst/>
          </a:prstGeom>
        </p:spPr>
      </p:pic>
      <p:sp>
        <p:nvSpPr>
          <p:cNvPr id="33" name="Rectangle 32">
            <a:extLst>
              <a:ext uri="{FF2B5EF4-FFF2-40B4-BE49-F238E27FC236}">
                <a16:creationId xmlns:a16="http://schemas.microsoft.com/office/drawing/2014/main" id="{B80304FC-2144-4808-8F7C-9C1FFB37459F}"/>
              </a:ext>
            </a:extLst>
          </p:cNvPr>
          <p:cNvSpPr/>
          <p:nvPr/>
        </p:nvSpPr>
        <p:spPr>
          <a:xfrm>
            <a:off x="1431735" y="4796940"/>
            <a:ext cx="6096000" cy="1415772"/>
          </a:xfrm>
          <a:prstGeom prst="rect">
            <a:avLst/>
          </a:prstGeom>
        </p:spPr>
        <p:txBody>
          <a:bodyPr>
            <a:spAutoFit/>
          </a:bodyPr>
          <a:lstStyle/>
          <a:p>
            <a:r>
              <a:rPr lang="en-US" dirty="0">
                <a:solidFill>
                  <a:schemeClr val="bg1"/>
                </a:solidFill>
                <a:latin typeface="Arial" panose="020B0604020202020204" pitchFamily="34" charset="0"/>
              </a:rPr>
              <a:t>“…today there are hearts to gladden, there are deeds to be done—even precious souls to save. The sick, the weary, the hungry, the cold, the injured, the lonely, the aged, the wanderer—all cry out for our help.“ </a:t>
            </a:r>
          </a:p>
          <a:p>
            <a:r>
              <a:rPr lang="en-US" sz="1400" dirty="0">
                <a:solidFill>
                  <a:schemeClr val="bg1"/>
                </a:solidFill>
                <a:latin typeface="Arial" panose="020B0604020202020204" pitchFamily="34" charset="0"/>
              </a:rPr>
              <a:t>Thomas S. Monson</a:t>
            </a:r>
            <a:endParaRPr lang="en-US" sz="1400" dirty="0">
              <a:solidFill>
                <a:schemeClr val="bg1"/>
              </a:solidFill>
            </a:endParaRPr>
          </a:p>
        </p:txBody>
      </p:sp>
      <p:pic>
        <p:nvPicPr>
          <p:cNvPr id="35" name="Picture 34">
            <a:extLst>
              <a:ext uri="{FF2B5EF4-FFF2-40B4-BE49-F238E27FC236}">
                <a16:creationId xmlns:a16="http://schemas.microsoft.com/office/drawing/2014/main" id="{66DB727A-E7CE-4F97-BE7A-F2D1C843AA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514" y="4854465"/>
            <a:ext cx="940420" cy="1167418"/>
          </a:xfrm>
          <a:prstGeom prst="rect">
            <a:avLst/>
          </a:prstGeom>
        </p:spPr>
      </p:pic>
    </p:spTree>
    <p:extLst>
      <p:ext uri="{BB962C8B-B14F-4D97-AF65-F5344CB8AC3E}">
        <p14:creationId xmlns:p14="http://schemas.microsoft.com/office/powerpoint/2010/main" val="21301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AAFA3-20B2-41FF-B61F-B343FD3A9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318206" y="665995"/>
            <a:ext cx="7018766" cy="5078313"/>
          </a:xfrm>
          <a:prstGeom prst="rect">
            <a:avLst/>
          </a:prstGeom>
          <a:noFill/>
        </p:spPr>
        <p:txBody>
          <a:bodyPr wrap="square" rtlCol="0">
            <a:spAutoFit/>
          </a:bodyPr>
          <a:lstStyle/>
          <a:p>
            <a:r>
              <a:rPr lang="en-US" sz="2400" dirty="0">
                <a:solidFill>
                  <a:schemeClr val="bg1"/>
                </a:solidFill>
              </a:rPr>
              <a:t>“I showed them that it was generally in consequence of the brethren disregarding or disobeying counsel that they became dissatisfied and murmured; and many when they arrive here, were dissatisfied with the conduct of some of the Saints, because everything was not done perfectly right, and they get angry, and thus the devil gets advantage over them to destroy them.</a:t>
            </a:r>
          </a:p>
          <a:p>
            <a:endParaRPr lang="en-US" sz="2400" dirty="0">
              <a:solidFill>
                <a:schemeClr val="bg1"/>
              </a:solidFill>
            </a:endParaRPr>
          </a:p>
          <a:p>
            <a:r>
              <a:rPr lang="en-US" sz="2400" dirty="0">
                <a:solidFill>
                  <a:schemeClr val="bg1"/>
                </a:solidFill>
              </a:rPr>
              <a:t>I told them I was but a man, and they must not expect me to be perfect; if they expected perfection from me, I should expect it from them, but if they would bear with my infirmities and the infirmities of the brethren, I would likewise bear with their infirmities.”</a:t>
            </a:r>
          </a:p>
          <a:p>
            <a:r>
              <a:rPr lang="en-US" sz="1200" dirty="0">
                <a:solidFill>
                  <a:schemeClr val="bg1"/>
                </a:solidFill>
              </a:rPr>
              <a:t>Joseph Smith</a:t>
            </a:r>
          </a:p>
        </p:txBody>
      </p:sp>
      <p:pic>
        <p:nvPicPr>
          <p:cNvPr id="15362" name="Picture 2" descr="http://prophetjosephsmith.org/files/2013/01/joseph-smith-mormon-prophet.jpg"/>
          <p:cNvPicPr>
            <a:picLocks noChangeAspect="1" noChangeArrowheads="1"/>
          </p:cNvPicPr>
          <p:nvPr/>
        </p:nvPicPr>
        <p:blipFill rotWithShape="1">
          <a:blip r:embed="rId3">
            <a:extLst>
              <a:ext uri="{28A0092B-C50C-407E-A947-70E740481C1C}">
                <a14:useLocalDpi xmlns:a14="http://schemas.microsoft.com/office/drawing/2010/main" val="0"/>
              </a:ext>
            </a:extLst>
          </a:blip>
          <a:srcRect l="11622" t="4421" r="10095"/>
          <a:stretch/>
        </p:blipFill>
        <p:spPr bwMode="auto">
          <a:xfrm>
            <a:off x="7837714" y="990599"/>
            <a:ext cx="3276600" cy="463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7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8A421B-9564-4C2C-96A0-538F9DF18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90535"/>
            <a:ext cx="12050162"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dirty="0">
                <a:solidFill>
                  <a:schemeClr val="bg1"/>
                </a:solidFill>
              </a:rPr>
              <a:t>Windows of Heaven Open to Obedient (0:35)</a:t>
            </a:r>
          </a:p>
          <a:p>
            <a:r>
              <a:rPr lang="en-US" b="1" dirty="0">
                <a:solidFill>
                  <a:schemeClr val="bg1"/>
                </a:solidFill>
              </a:rPr>
              <a:t>Sisters in Zion</a:t>
            </a:r>
            <a:r>
              <a:rPr lang="en-US" dirty="0">
                <a:solidFill>
                  <a:schemeClr val="bg1"/>
                </a:solidFill>
              </a:rPr>
              <a:t> (2:48)</a:t>
            </a:r>
          </a:p>
          <a:p>
            <a:endParaRPr lang="en-US" dirty="0">
              <a:solidFill>
                <a:schemeClr val="bg1"/>
              </a:solidFill>
            </a:endParaRPr>
          </a:p>
          <a:p>
            <a:r>
              <a:rPr lang="en-US" b="0" i="0" dirty="0">
                <a:solidFill>
                  <a:schemeClr val="bg1"/>
                </a:solidFill>
                <a:effectLst/>
              </a:rPr>
              <a:t>(</a:t>
            </a:r>
            <a:r>
              <a:rPr lang="en-US" b="0" i="1" dirty="0">
                <a:solidFill>
                  <a:schemeClr val="bg1"/>
                </a:solidFill>
                <a:effectLst/>
              </a:rPr>
              <a:t>History of the Church,</a:t>
            </a:r>
            <a:r>
              <a:rPr lang="en-US" b="0" i="0" dirty="0">
                <a:solidFill>
                  <a:schemeClr val="bg1"/>
                </a:solidFill>
                <a:effectLst/>
              </a:rPr>
              <a:t> 2:345).</a:t>
            </a:r>
            <a:endParaRPr lang="en-US" dirty="0">
              <a:solidFill>
                <a:schemeClr val="bg1"/>
              </a:solidFill>
            </a:endParaRP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pgs. 130-131</a:t>
            </a:r>
          </a:p>
          <a:p>
            <a:r>
              <a:rPr lang="en-US" dirty="0">
                <a:solidFill>
                  <a:schemeClr val="bg1"/>
                </a:solidFill>
              </a:rPr>
              <a:t>L.G. </a:t>
            </a:r>
            <a:r>
              <a:rPr lang="en-US" dirty="0" err="1">
                <a:solidFill>
                  <a:schemeClr val="bg1"/>
                </a:solidFill>
              </a:rPr>
              <a:t>Otten</a:t>
            </a:r>
            <a:r>
              <a:rPr lang="en-US" dirty="0">
                <a:solidFill>
                  <a:schemeClr val="bg1"/>
                </a:solidFill>
              </a:rPr>
              <a:t> and C.M. Caldwell </a:t>
            </a:r>
            <a:r>
              <a:rPr lang="en-US" i="1" dirty="0">
                <a:solidFill>
                  <a:schemeClr val="bg1"/>
                </a:solidFill>
              </a:rPr>
              <a:t>Sacred Truths of the Doctrine and Covenants </a:t>
            </a:r>
            <a:r>
              <a:rPr lang="en-US" dirty="0">
                <a:solidFill>
                  <a:schemeClr val="bg1"/>
                </a:solidFill>
              </a:rPr>
              <a:t>pg. 236-238</a:t>
            </a:r>
          </a:p>
          <a:p>
            <a:r>
              <a:rPr lang="en-US" i="1" dirty="0">
                <a:solidFill>
                  <a:schemeClr val="bg1"/>
                </a:solidFill>
              </a:rPr>
              <a:t>True to the Faith: A Gospel Reference</a:t>
            </a:r>
            <a:r>
              <a:rPr lang="en-US" dirty="0">
                <a:solidFill>
                  <a:schemeClr val="bg1"/>
                </a:solidFill>
              </a:rPr>
              <a:t> [2004], 135</a:t>
            </a:r>
          </a:p>
          <a:p>
            <a:r>
              <a:rPr lang="en-US" dirty="0">
                <a:solidFill>
                  <a:schemeClr val="bg1"/>
                </a:solidFill>
              </a:rPr>
              <a:t>President Boyd K. Packer (“The Brilliant Morning of Forgiveness,”</a:t>
            </a:r>
            <a:r>
              <a:rPr lang="en-US" i="1" dirty="0">
                <a:solidFill>
                  <a:schemeClr val="bg1"/>
                </a:solidFill>
              </a:rPr>
              <a:t> Ensign,</a:t>
            </a:r>
            <a:r>
              <a:rPr lang="en-US" dirty="0">
                <a:solidFill>
                  <a:schemeClr val="bg1"/>
                </a:solidFill>
              </a:rPr>
              <a:t> Nov. 1995, 20).</a:t>
            </a:r>
          </a:p>
          <a:p>
            <a:endParaRPr lang="en-US" dirty="0">
              <a:solidFill>
                <a:schemeClr val="bg1"/>
              </a:solidFill>
            </a:endParaRPr>
          </a:p>
          <a:p>
            <a:r>
              <a:rPr lang="en-US" dirty="0">
                <a:solidFill>
                  <a:schemeClr val="bg1"/>
                </a:solidFill>
              </a:rPr>
              <a:t>President Brigham Young (In </a:t>
            </a:r>
            <a:r>
              <a:rPr lang="en-US" i="1" dirty="0">
                <a:solidFill>
                  <a:schemeClr val="bg1"/>
                </a:solidFill>
              </a:rPr>
              <a:t>Journal of Discourses,</a:t>
            </a:r>
            <a:r>
              <a:rPr lang="en-US" dirty="0">
                <a:solidFill>
                  <a:schemeClr val="bg1"/>
                </a:solidFill>
              </a:rPr>
              <a:t> 18:246.)</a:t>
            </a:r>
          </a:p>
          <a:p>
            <a:endParaRPr lang="en-US" dirty="0">
              <a:solidFill>
                <a:schemeClr val="bg1"/>
              </a:solidFill>
            </a:endParaRPr>
          </a:p>
          <a:p>
            <a:r>
              <a:rPr lang="en-US" dirty="0">
                <a:solidFill>
                  <a:schemeClr val="bg1"/>
                </a:solidFill>
              </a:rPr>
              <a:t>David B. </a:t>
            </a:r>
            <a:r>
              <a:rPr lang="en-US" dirty="0" err="1">
                <a:solidFill>
                  <a:schemeClr val="bg1"/>
                </a:solidFill>
              </a:rPr>
              <a:t>Haight</a:t>
            </a:r>
            <a:r>
              <a:rPr lang="en-US" dirty="0">
                <a:solidFill>
                  <a:schemeClr val="bg1"/>
                </a:solidFill>
              </a:rPr>
              <a:t>, “Solemn Assemblies,”</a:t>
            </a:r>
            <a:r>
              <a:rPr lang="en-US" i="1" dirty="0">
                <a:solidFill>
                  <a:schemeClr val="bg1"/>
                </a:solidFill>
              </a:rPr>
              <a:t> Ensign, </a:t>
            </a:r>
            <a:r>
              <a:rPr lang="en-US" dirty="0">
                <a:solidFill>
                  <a:schemeClr val="bg1"/>
                </a:solidFill>
              </a:rPr>
              <a:t>Nov. 1994, 14</a:t>
            </a:r>
          </a:p>
          <a:p>
            <a:endParaRPr lang="en-US" dirty="0">
              <a:solidFill>
                <a:schemeClr val="bg1"/>
              </a:solidFill>
            </a:endParaRPr>
          </a:p>
          <a:p>
            <a:r>
              <a:rPr lang="en-US" dirty="0">
                <a:solidFill>
                  <a:schemeClr val="bg1"/>
                </a:solidFill>
              </a:rPr>
              <a:t>Prophet Joseph Smith (</a:t>
            </a:r>
            <a:r>
              <a:rPr lang="en-US" i="1" dirty="0">
                <a:solidFill>
                  <a:schemeClr val="bg1"/>
                </a:solidFill>
              </a:rPr>
              <a:t>History of the Church,</a:t>
            </a:r>
            <a:r>
              <a:rPr lang="en-US" dirty="0">
                <a:solidFill>
                  <a:schemeClr val="bg1"/>
                </a:solidFill>
              </a:rPr>
              <a:t> 2:379, 381–83.) (TPJS, p. 268)</a:t>
            </a:r>
          </a:p>
          <a:p>
            <a:endParaRPr lang="en-US" dirty="0">
              <a:solidFill>
                <a:schemeClr val="bg1"/>
              </a:solidFill>
            </a:endParaRPr>
          </a:p>
          <a:p>
            <a:r>
              <a:rPr lang="en-US" dirty="0">
                <a:solidFill>
                  <a:schemeClr val="bg1"/>
                </a:solidFill>
              </a:rPr>
              <a:t>Elder George F. Richards Conf. Report April 1974</a:t>
            </a:r>
          </a:p>
          <a:p>
            <a:endParaRPr lang="en-US" dirty="0">
              <a:solidFill>
                <a:schemeClr val="bg1"/>
              </a:solidFill>
            </a:endParaRPr>
          </a:p>
          <a:p>
            <a:r>
              <a:rPr lang="en-US" dirty="0">
                <a:solidFill>
                  <a:schemeClr val="bg1"/>
                </a:solidFill>
              </a:rPr>
              <a:t>President Spencer W. Kimball BYU Speeches of the Year, 1979. p. 164</a:t>
            </a:r>
          </a:p>
          <a:p>
            <a:endParaRPr lang="en-US" dirty="0">
              <a:solidFill>
                <a:schemeClr val="bg1"/>
              </a:solidFill>
            </a:endParaRPr>
          </a:p>
          <a:p>
            <a:r>
              <a:rPr lang="en-US" dirty="0">
                <a:solidFill>
                  <a:schemeClr val="bg1"/>
                </a:solidFill>
                <a:latin typeface="Arial" panose="020B0604020202020204" pitchFamily="34" charset="0"/>
              </a:rPr>
              <a:t>Thomas S. Monson (Your Jericho Road, April 1977 General Conference</a:t>
            </a:r>
            <a:endParaRPr lang="en-US" dirty="0">
              <a:solidFill>
                <a:schemeClr val="bg1"/>
              </a:solidFill>
            </a:endParaRPr>
          </a:p>
        </p:txBody>
      </p:sp>
      <p:grpSp>
        <p:nvGrpSpPr>
          <p:cNvPr id="5" name="Group 4"/>
          <p:cNvGrpSpPr/>
          <p:nvPr/>
        </p:nvGrpSpPr>
        <p:grpSpPr>
          <a:xfrm>
            <a:off x="5153385" y="412296"/>
            <a:ext cx="942615" cy="1193979"/>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46E886C2-0FEC-459C-B5A4-0185F792BF4B}"/>
              </a:ext>
            </a:extLst>
          </p:cNvPr>
          <p:cNvSpPr>
            <a:spLocks noGrp="1"/>
          </p:cNvSpPr>
          <p:nvPr/>
        </p:nvSpPr>
        <p:spPr>
          <a:xfrm>
            <a:off x="6651787" y="640234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 </a:t>
            </a:r>
          </a:p>
        </p:txBody>
      </p:sp>
    </p:spTree>
    <p:extLst>
      <p:ext uri="{BB962C8B-B14F-4D97-AF65-F5344CB8AC3E}">
        <p14:creationId xmlns:p14="http://schemas.microsoft.com/office/powerpoint/2010/main" val="385297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3CAC43-C850-40EA-AC0A-027CBB5B2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84714" y="1280519"/>
            <a:ext cx="6255945" cy="2031325"/>
          </a:xfrm>
          <a:prstGeom prst="rect">
            <a:avLst/>
          </a:prstGeom>
          <a:noFill/>
        </p:spPr>
        <p:txBody>
          <a:bodyPr wrap="square" rtlCol="0">
            <a:spAutoFit/>
          </a:bodyPr>
          <a:lstStyle/>
          <a:p>
            <a:r>
              <a:rPr lang="en-US" dirty="0">
                <a:solidFill>
                  <a:schemeClr val="bg1"/>
                </a:solidFill>
              </a:rPr>
              <a:t>When the First Quorum of the Seventy was organized on 28 February 1835, many of its members were drawn from the group of men known as Zion’s Camp, the body that in 1834 had gone to help the afflicted Saints in Missouri. Lyman Sherman, whose loyalty and faith had been proven in the Zion’s Camp expedition, was called to be one of the Seven Presidents of the First Quorum of the Seventy.</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Background</a:t>
            </a:r>
          </a:p>
        </p:txBody>
      </p:sp>
      <p:sp>
        <p:nvSpPr>
          <p:cNvPr id="2" name="Rectangle 1"/>
          <p:cNvSpPr/>
          <p:nvPr/>
        </p:nvSpPr>
        <p:spPr>
          <a:xfrm>
            <a:off x="5981323" y="4337075"/>
            <a:ext cx="5112058" cy="2031325"/>
          </a:xfrm>
          <a:prstGeom prst="rect">
            <a:avLst/>
          </a:prstGeom>
        </p:spPr>
        <p:txBody>
          <a:bodyPr wrap="square">
            <a:spAutoFit/>
          </a:bodyPr>
          <a:lstStyle/>
          <a:p>
            <a:r>
              <a:rPr lang="en-US" b="0" i="0" dirty="0">
                <a:solidFill>
                  <a:schemeClr val="bg1"/>
                </a:solidFill>
                <a:effectLst/>
              </a:rPr>
              <a:t>The day after Christmas 1835, the Prophet </a:t>
            </a:r>
            <a:r>
              <a:rPr lang="en-US" b="0" i="0" u="none" strike="noStrike" dirty="0">
                <a:solidFill>
                  <a:schemeClr val="bg1"/>
                </a:solidFill>
                <a:effectLst/>
              </a:rPr>
              <a:t>Joseph Smith</a:t>
            </a:r>
            <a:r>
              <a:rPr lang="en-US" b="0" i="0" dirty="0">
                <a:solidFill>
                  <a:schemeClr val="bg1"/>
                </a:solidFill>
                <a:effectLst/>
              </a:rPr>
              <a:t> recorded in his journal that “Brother Lyman Sherman came in, and requested to have the word of the Lord through me; ‘for,’ said he, ‘I have been wrought upon to make known to you my feelings and desires, and was promised that I should have a revelation which should make known my duty’” HC</a:t>
            </a:r>
            <a:endParaRPr lang="en-US" dirty="0">
              <a:solidFill>
                <a:schemeClr val="bg1"/>
              </a:solidFill>
            </a:endParaRPr>
          </a:p>
        </p:txBody>
      </p:sp>
      <p:pic>
        <p:nvPicPr>
          <p:cNvPr id="7" name="Picture 6">
            <a:extLst>
              <a:ext uri="{FF2B5EF4-FFF2-40B4-BE49-F238E27FC236}">
                <a16:creationId xmlns:a16="http://schemas.microsoft.com/office/drawing/2014/main" id="{1B1821E3-CE50-487D-A832-F4C7BFAFD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672" y="841394"/>
            <a:ext cx="4517528" cy="3176291"/>
          </a:xfrm>
          <a:prstGeom prst="rect">
            <a:avLst/>
          </a:prstGeom>
        </p:spPr>
      </p:pic>
      <p:pic>
        <p:nvPicPr>
          <p:cNvPr id="10" name="Picture 9">
            <a:extLst>
              <a:ext uri="{FF2B5EF4-FFF2-40B4-BE49-F238E27FC236}">
                <a16:creationId xmlns:a16="http://schemas.microsoft.com/office/drawing/2014/main" id="{7A08B162-153E-4FFA-A205-0221AB0AF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836" y="3694272"/>
            <a:ext cx="3695700" cy="2781300"/>
          </a:xfrm>
          <a:prstGeom prst="rect">
            <a:avLst/>
          </a:prstGeom>
        </p:spPr>
      </p:pic>
    </p:spTree>
    <p:extLst>
      <p:ext uri="{BB962C8B-B14F-4D97-AF65-F5344CB8AC3E}">
        <p14:creationId xmlns:p14="http://schemas.microsoft.com/office/powerpoint/2010/main" val="417459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0"/>
            <a:ext cx="11593287" cy="6924973"/>
          </a:xfrm>
          <a:prstGeom prst="rect">
            <a:avLst/>
          </a:prstGeom>
        </p:spPr>
        <p:txBody>
          <a:bodyPr wrap="square">
            <a:spAutoFit/>
          </a:bodyPr>
          <a:lstStyle/>
          <a:p>
            <a:r>
              <a:rPr lang="en-US" sz="1200" b="1" dirty="0"/>
              <a:t>LDS Temple Assembly Halls:</a:t>
            </a:r>
          </a:p>
          <a:p>
            <a:r>
              <a:rPr lang="en-US" sz="1200" dirty="0"/>
              <a:t>These are also known as solemn assembly halls, assembly rooms, priesthood assembly halls, priesthood assembly rooms, or priesthood rooms and were a part of the first 5 temples built and several built since.</a:t>
            </a:r>
            <a:endParaRPr lang="en-US" sz="1200" b="1" i="0" dirty="0">
              <a:effectLst/>
              <a:latin typeface="Arial" panose="020B0604020202020204" pitchFamily="34" charset="0"/>
            </a:endParaRPr>
          </a:p>
          <a:p>
            <a:r>
              <a:rPr lang="en-US" sz="1200" b="1" i="0" dirty="0">
                <a:effectLst/>
                <a:latin typeface="Arial" panose="020B0604020202020204" pitchFamily="34" charset="0"/>
              </a:rPr>
              <a:t>The</a:t>
            </a:r>
            <a:r>
              <a:rPr lang="en-US" sz="1200" b="0" i="0" dirty="0">
                <a:effectLst/>
                <a:latin typeface="Arial" panose="020B0604020202020204" pitchFamily="34" charset="0"/>
              </a:rPr>
              <a:t> </a:t>
            </a:r>
            <a:r>
              <a:rPr lang="en-US" sz="1200" b="1" i="0" dirty="0">
                <a:effectLst/>
                <a:latin typeface="Arial" panose="020B0604020202020204" pitchFamily="34" charset="0"/>
              </a:rPr>
              <a:t>Kirtland Ohio Temple</a:t>
            </a:r>
            <a:r>
              <a:rPr lang="en-US" sz="1200" b="0" i="0" dirty="0">
                <a:effectLst/>
                <a:latin typeface="Arial" panose="020B0604020202020204" pitchFamily="34" charset="0"/>
              </a:rPr>
              <a:t> (1836) was essentially two assembly halls, one on top of the other.  The only other rooms were a few small ones in the attic area.  </a:t>
            </a:r>
            <a:r>
              <a:rPr lang="en-US" sz="1200" b="0" i="0" u="none" strike="noStrike" dirty="0">
                <a:effectLst/>
                <a:latin typeface="Arial" panose="020B0604020202020204" pitchFamily="34" charset="0"/>
              </a:rPr>
              <a:t>The lower room</a:t>
            </a:r>
            <a:r>
              <a:rPr lang="en-US" sz="1200" b="0" i="0" dirty="0">
                <a:effectLst/>
                <a:latin typeface="Arial" panose="020B0604020202020204" pitchFamily="34" charset="0"/>
              </a:rPr>
              <a:t> was designated for sacrament, preaching, fasting and praying. </a:t>
            </a:r>
            <a:r>
              <a:rPr lang="en-US" sz="1200" b="0" i="0" u="none" strike="noStrike" dirty="0">
                <a:effectLst/>
                <a:latin typeface="Arial" panose="020B0604020202020204" pitchFamily="34" charset="0"/>
                <a:hlinkClick r:id="rId2"/>
              </a:rPr>
              <a:t> </a:t>
            </a:r>
            <a:r>
              <a:rPr lang="en-US" sz="1200" b="0" i="0" u="none" strike="noStrike" dirty="0">
                <a:effectLst/>
                <a:latin typeface="Arial" panose="020B0604020202020204" pitchFamily="34" charset="0"/>
              </a:rPr>
              <a:t>The upper room</a:t>
            </a:r>
            <a:r>
              <a:rPr lang="en-US" sz="1200" b="0" i="0" dirty="0">
                <a:effectLst/>
                <a:latin typeface="Arial" panose="020B0604020202020204" pitchFamily="34" charset="0"/>
              </a:rPr>
              <a:t> was used for the school of the prophets, a school for LDS apostles dealing with secular and religious subjects. Both assembly halls had very unique architecture.  The rooms had pulpits in the front and back.  One set was for the Melchizedek Priesthood leadership and the other was for the Aaronic Priesthood leadership.  </a:t>
            </a:r>
            <a:r>
              <a:rPr lang="en-US" sz="1200" b="0" i="0" u="none" strike="noStrike" dirty="0">
                <a:effectLst/>
                <a:latin typeface="Arial" panose="020B0604020202020204" pitchFamily="34" charset="0"/>
              </a:rPr>
              <a:t>The pulpits</a:t>
            </a:r>
            <a:r>
              <a:rPr lang="en-US" sz="1200" b="0" i="0" dirty="0">
                <a:effectLst/>
                <a:latin typeface="Arial" panose="020B0604020202020204" pitchFamily="34" charset="0"/>
              </a:rPr>
              <a:t> on each side consisted of 12 pulpits arranged in 4 rows of 3 pulpits.  Each pulpit had three letter initials on it designating who sat there.  The three pulpits on each row had the same initials.  These initials on the western Melchizedek Priesthood side are from top to bottom:</a:t>
            </a:r>
          </a:p>
          <a:p>
            <a:endParaRPr lang="en-US" sz="1200" b="0" i="0" dirty="0">
              <a:effectLst/>
              <a:latin typeface="Arial" panose="020B0604020202020204" pitchFamily="34" charset="0"/>
            </a:endParaRPr>
          </a:p>
          <a:p>
            <a:r>
              <a:rPr lang="en-US" sz="1200" b="1" i="0" dirty="0">
                <a:effectLst/>
                <a:latin typeface="Arial" panose="020B0604020202020204" pitchFamily="34" charset="0"/>
              </a:rPr>
              <a:t>M.P.C.</a:t>
            </a:r>
            <a:r>
              <a:rPr lang="en-US" sz="1200" b="0" i="0" dirty="0">
                <a:effectLst/>
                <a:latin typeface="Arial" panose="020B0604020202020204" pitchFamily="34" charset="0"/>
              </a:rPr>
              <a:t> (Melchizedek Presiding Council) – First Presidency of church or stake</a:t>
            </a:r>
          </a:p>
          <a:p>
            <a:r>
              <a:rPr lang="en-US" sz="1200" b="1" i="0" dirty="0">
                <a:effectLst/>
                <a:latin typeface="Arial" panose="020B0604020202020204" pitchFamily="34" charset="0"/>
              </a:rPr>
              <a:t>P.M.H.</a:t>
            </a:r>
            <a:r>
              <a:rPr lang="en-US" sz="1200" b="0" i="0" dirty="0">
                <a:effectLst/>
                <a:latin typeface="Arial" panose="020B0604020202020204" pitchFamily="34" charset="0"/>
              </a:rPr>
              <a:t> (Presiding Melchizedek High Priesthood) – Quorum of 12 Apostles or Stake High Council</a:t>
            </a:r>
          </a:p>
          <a:p>
            <a:r>
              <a:rPr lang="en-US" sz="1200" b="1" i="0" dirty="0">
                <a:effectLst/>
                <a:latin typeface="Arial" panose="020B0604020202020204" pitchFamily="34" charset="0"/>
              </a:rPr>
              <a:t>M.H.P. </a:t>
            </a:r>
            <a:r>
              <a:rPr lang="en-US" sz="1200" b="0" i="0" dirty="0">
                <a:effectLst/>
                <a:latin typeface="Arial" panose="020B0604020202020204" pitchFamily="34" charset="0"/>
              </a:rPr>
              <a:t>(Melchizedek High Priesthood) – High Priests Quorum</a:t>
            </a:r>
          </a:p>
          <a:p>
            <a:r>
              <a:rPr lang="en-US" sz="1200" b="1" i="0" dirty="0">
                <a:effectLst/>
                <a:latin typeface="Arial" panose="020B0604020202020204" pitchFamily="34" charset="0"/>
              </a:rPr>
              <a:t>P.E.M.</a:t>
            </a:r>
            <a:r>
              <a:rPr lang="en-US" sz="1200" b="0" i="0" dirty="0">
                <a:effectLst/>
                <a:latin typeface="Arial" panose="020B0604020202020204" pitchFamily="34" charset="0"/>
              </a:rPr>
              <a:t> (Presiding or Presidency Elders Melchizedek) – Elders Quorum Presidency</a:t>
            </a:r>
          </a:p>
          <a:p>
            <a:endParaRPr lang="en-US" sz="1200" b="0" i="0" dirty="0">
              <a:effectLst/>
              <a:latin typeface="Arial" panose="020B0604020202020204" pitchFamily="34" charset="0"/>
            </a:endParaRPr>
          </a:p>
          <a:p>
            <a:r>
              <a:rPr lang="en-US" sz="1200" b="0" i="0" dirty="0">
                <a:effectLst/>
                <a:latin typeface="Arial" panose="020B0604020202020204" pitchFamily="34" charset="0"/>
              </a:rPr>
              <a:t>On the eastern Aaronic Priesthood side the initials are from top to bottom:</a:t>
            </a:r>
          </a:p>
          <a:p>
            <a:endParaRPr lang="en-US" sz="1200" dirty="0">
              <a:latin typeface="Arial" panose="020B0604020202020204" pitchFamily="34" charset="0"/>
            </a:endParaRPr>
          </a:p>
          <a:p>
            <a:r>
              <a:rPr lang="en-US" sz="1200" b="1" dirty="0"/>
              <a:t>B.P.A.</a:t>
            </a:r>
            <a:r>
              <a:rPr lang="en-US" sz="1200" dirty="0"/>
              <a:t> (Bishop Presiding over Aaronic Priesthood) – Presiding Bishopric of the church or local Bishopric</a:t>
            </a:r>
          </a:p>
          <a:p>
            <a:r>
              <a:rPr lang="en-US" sz="1200" b="1" dirty="0"/>
              <a:t>P.A.P.</a:t>
            </a:r>
            <a:r>
              <a:rPr lang="en-US" sz="1200" dirty="0"/>
              <a:t> (Presiding or Presidency Aaronic Priests) – Priest’s Quorum Reps</a:t>
            </a:r>
          </a:p>
          <a:p>
            <a:r>
              <a:rPr lang="en-US" sz="1200" b="1" dirty="0"/>
              <a:t>P.T.A.</a:t>
            </a:r>
            <a:r>
              <a:rPr lang="en-US" sz="1200" dirty="0"/>
              <a:t> (Presiding or Presidency Teachers Aaronic Priesthood) – Teachers Quorum Presidency</a:t>
            </a:r>
          </a:p>
          <a:p>
            <a:r>
              <a:rPr lang="en-US" sz="1200" b="1" dirty="0"/>
              <a:t>P.D.A.</a:t>
            </a:r>
            <a:r>
              <a:rPr lang="en-US" sz="1200" dirty="0"/>
              <a:t> (Presiding or Presidency Deacons Aaronic Priesthood) – Deacons Quorum Presidency</a:t>
            </a:r>
          </a:p>
          <a:p>
            <a:endParaRPr lang="en-US" sz="1200" dirty="0"/>
          </a:p>
          <a:p>
            <a:r>
              <a:rPr lang="en-US" sz="1200" dirty="0"/>
              <a:t>The bottom pulpits on both sides included collapsible sacrament tables so the sacrament could be administered.</a:t>
            </a:r>
            <a:br>
              <a:rPr lang="en-US" sz="1200" dirty="0"/>
            </a:br>
            <a:endParaRPr lang="en-US" sz="1200" dirty="0"/>
          </a:p>
          <a:p>
            <a:r>
              <a:rPr lang="en-US" sz="1200" dirty="0"/>
              <a:t>In the Kirtland Temple the assembly halls were extremely important because they are where Jesus Christ appeared, stood on the breastwork of a pulpit, and accepted the temple.  Then Moses, Elias, and Elijah came as angels and gave the priesthood keys of the gathering of Israel, the dispensation of the gospel of Abraham and “this dispensation”, and the sealing keys that allow ordinances to have power even beyond death allowing baptisms for the dead and eternal marriages to be performed, among other things.  See Doctrine and Covenants Section 110.</a:t>
            </a:r>
            <a:br>
              <a:rPr lang="en-US" sz="1200" dirty="0"/>
            </a:br>
            <a:endParaRPr lang="en-US" sz="1200" dirty="0"/>
          </a:p>
          <a:p>
            <a:r>
              <a:rPr lang="en-US" sz="1200" dirty="0"/>
              <a:t>The Kirtland Temple assembly halls are also notable because each could be divided into 4 sections by dropping curtains allowing for 8 meetings to take place simultaneously.  The pulpits could also be separated from the rest of the room by curtains, functioning as a sort of Holy of Holies.  The seats were also reversible so the congregation could face either the Aaronic or Melchizedek Priesthood side depending on who was speaking or if the room was divided by curtains.  About 900 to 1000 people could fit in the lower assembly hall.  I’ve been in the Kirtland Temple and the craftsmanship is incredible.  Some people notice that the pews have doors on the row ends.  This isn’t unique to Latter-day Saints, but is actually a common feature of New England architecture.  The doors cut down on drafts in the room in winter time.</a:t>
            </a:r>
          </a:p>
          <a:p>
            <a:endParaRPr lang="en-US" sz="1200" dirty="0"/>
          </a:p>
          <a:p>
            <a:r>
              <a:rPr lang="en-US" sz="1200" dirty="0"/>
              <a:t>http://thetrumpetstone.blogspot.com/2010/11/lds-temple-assembly-halls.html</a:t>
            </a:r>
          </a:p>
          <a:p>
            <a:endParaRPr lang="en-US" sz="1200" b="0" i="0" dirty="0">
              <a:effectLst/>
              <a:latin typeface="Arial" panose="020B0604020202020204" pitchFamily="34" charset="0"/>
            </a:endParaRPr>
          </a:p>
        </p:txBody>
      </p:sp>
      <p:pic>
        <p:nvPicPr>
          <p:cNvPr id="11268" name="Picture 4" descr="http://1.bp.blogspot.com/_xp3DuX3074U/TNHKXLoy9-I/AAAAAAAAAFQ/xWy3TplIDkY/s1600/AssemblyKirtlandPulpi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723" y="1741713"/>
            <a:ext cx="3615956" cy="229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025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254" y="123242"/>
            <a:ext cx="6096000" cy="2862322"/>
          </a:xfrm>
          <a:prstGeom prst="rect">
            <a:avLst/>
          </a:prstGeom>
        </p:spPr>
        <p:txBody>
          <a:bodyPr>
            <a:spAutoFit/>
          </a:bodyPr>
          <a:lstStyle/>
          <a:p>
            <a:r>
              <a:rPr lang="en-US" sz="1200" b="1" i="0" dirty="0">
                <a:effectLst/>
                <a:latin typeface="Arial" panose="020B0604020202020204" pitchFamily="34" charset="0"/>
              </a:rPr>
              <a:t>The Nauvoo Temple</a:t>
            </a:r>
            <a:r>
              <a:rPr lang="en-US" sz="1200" b="0" i="0" dirty="0">
                <a:effectLst/>
                <a:latin typeface="Arial" panose="020B0604020202020204" pitchFamily="34" charset="0"/>
              </a:rPr>
              <a:t> (1846) was essentially a larger version of the Kirtland Temple, again with two assembly halls.  The upper assembly room may not have ever been finished (In the rebuilt temple this floor is filled with the endowment rooms and celestial room).  In the original Nauvoo Temple the endowment was presented in the attic level with the space divided into endowment “rooms” using curtains.  Baptisms for the dead were performed in the basement font.  The rebuilt Nauvoo Temple includes the first floor assembly hall, although it is a little smaller width wise.  I’ve seen the assembly room in the Nauvoo Temple on my visits there and it is beautiful.  The pulpits are very similar to those in Kirtland.  The original assembly room could seat about 3,500 people, although in the rebuilt temple the room is smaller and seat less people.  The words "The LORD Has Seen Our Sacrifice - Come After Us" were originally inscribed in gilded letters along the ceiling arch behind the east Melchizedek Priesthood pulpits on the first floor assembly hall.  I've noticed that the new temple has transmitters in the ceiling like those used for headsets used to listen to the endowment in another language.  I assume from this that meetings are broadcast to this temple with translations when needed.</a:t>
            </a:r>
            <a:endParaRPr lang="en-US" sz="1200" dirty="0"/>
          </a:p>
        </p:txBody>
      </p:sp>
      <p:pic>
        <p:nvPicPr>
          <p:cNvPr id="19458" name="Picture 2" descr="http://1.bp.blogspot.com/_xp3DuX3074U/TNHKb3bKrtI/AAAAAAAAAFU/nfl_q8Whyuo/s200/AssemblyNauvo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618" y="583464"/>
            <a:ext cx="1895475"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0254" y="3179528"/>
            <a:ext cx="6096000" cy="1200329"/>
          </a:xfrm>
          <a:prstGeom prst="rect">
            <a:avLst/>
          </a:prstGeom>
        </p:spPr>
        <p:txBody>
          <a:bodyPr>
            <a:spAutoFit/>
          </a:bodyPr>
          <a:lstStyle/>
          <a:p>
            <a:r>
              <a:rPr lang="en-US" sz="1200" b="1" i="0" dirty="0">
                <a:effectLst/>
                <a:latin typeface="Arial" panose="020B0604020202020204" pitchFamily="34" charset="0"/>
              </a:rPr>
              <a:t>The St. George Utah Temple</a:t>
            </a:r>
            <a:r>
              <a:rPr lang="en-US" sz="1200" b="0" i="0" dirty="0">
                <a:effectLst/>
                <a:latin typeface="Arial" panose="020B0604020202020204" pitchFamily="34" charset="0"/>
              </a:rPr>
              <a:t> (1877) was constructed similar to the Nauvoo Temple with two assembly halls.  Originally the lower hall was divided with curtains to make endowment "rooms".  In 1938 the lower assembly room was converted with walls dividing the space into endowment rooms and a celestial room.  The upper assembly hall is left intact and has Aaronic and Melchizedek Priesthood pulpits but instead of permanent pews it has removable chairs.</a:t>
            </a:r>
            <a:endParaRPr lang="en-US" sz="1200" dirty="0"/>
          </a:p>
        </p:txBody>
      </p:sp>
      <p:pic>
        <p:nvPicPr>
          <p:cNvPr id="19460" name="Picture 4" descr="http://2.bp.blogspot.com/_xp3DuX3074U/TNHKe06M8sI/AAAAAAAAAFY/eAddcgM4uSM/s200/AssemblyStGeo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093" y="2922531"/>
            <a:ext cx="1905000" cy="14573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434" y="4813924"/>
            <a:ext cx="6096000" cy="1569660"/>
          </a:xfrm>
          <a:prstGeom prst="rect">
            <a:avLst/>
          </a:prstGeom>
        </p:spPr>
        <p:txBody>
          <a:bodyPr>
            <a:spAutoFit/>
          </a:bodyPr>
          <a:lstStyle/>
          <a:p>
            <a:r>
              <a:rPr lang="en-US" sz="1200" b="1" i="0" dirty="0">
                <a:effectLst/>
                <a:latin typeface="Arial" panose="020B0604020202020204" pitchFamily="34" charset="0"/>
              </a:rPr>
              <a:t>The Logan Utah Temple</a:t>
            </a:r>
            <a:r>
              <a:rPr lang="en-US" sz="1200" b="0" i="0" dirty="0">
                <a:effectLst/>
                <a:latin typeface="Arial" panose="020B0604020202020204" pitchFamily="34" charset="0"/>
              </a:rPr>
              <a:t> (1884) was build with endowment rooms on the lower floors and a single assembly hall on the top floor.  This one also has chairs instead of pews.  Although the Logan Temple was gutted and a new steel frame temple was built inside the stone exterior destroying the original pioneer craftsmanship and layout, it is my understanding that the assembly hall was left intact during the remodel and still occupies the top floor.  I know for a fact that you can see all the way through the temple on the top row of windows, so if they removed the assembly hall, they can't have replaced it with anything.</a:t>
            </a:r>
            <a:endParaRPr lang="en-US" sz="1200" dirty="0"/>
          </a:p>
        </p:txBody>
      </p:sp>
      <p:pic>
        <p:nvPicPr>
          <p:cNvPr id="19462" name="Picture 6" descr="http://2.bp.blogspot.com/_xp3DuX3074U/TNHKtzLdLGI/AAAAAAAAAFk/Za9BHvmEPtE/s200/AssemblyLog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527" y="4813924"/>
            <a:ext cx="1905000" cy="1362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46254" y="6471566"/>
            <a:ext cx="6096000" cy="276999"/>
          </a:xfrm>
          <a:prstGeom prst="rect">
            <a:avLst/>
          </a:prstGeom>
        </p:spPr>
        <p:txBody>
          <a:bodyPr>
            <a:spAutoFit/>
          </a:bodyPr>
          <a:lstStyle/>
          <a:p>
            <a:r>
              <a:rPr lang="en-US" sz="1200" dirty="0"/>
              <a:t>http://thetrumpetstone.blogspot.com/2010/11/lds-temple-assembly-halls.html</a:t>
            </a:r>
          </a:p>
        </p:txBody>
      </p:sp>
    </p:spTree>
    <p:extLst>
      <p:ext uri="{BB962C8B-B14F-4D97-AF65-F5344CB8AC3E}">
        <p14:creationId xmlns:p14="http://schemas.microsoft.com/office/powerpoint/2010/main" val="3308768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254" y="175581"/>
            <a:ext cx="6096000" cy="1015663"/>
          </a:xfrm>
          <a:prstGeom prst="rect">
            <a:avLst/>
          </a:prstGeom>
        </p:spPr>
        <p:txBody>
          <a:bodyPr>
            <a:spAutoFit/>
          </a:bodyPr>
          <a:lstStyle/>
          <a:p>
            <a:r>
              <a:rPr lang="en-US" sz="1200" b="1" i="0" dirty="0">
                <a:effectLst/>
                <a:latin typeface="Arial" panose="020B0604020202020204" pitchFamily="34" charset="0"/>
              </a:rPr>
              <a:t>The Manti Utah Temple</a:t>
            </a:r>
            <a:r>
              <a:rPr lang="en-US" sz="1200" b="0" i="0" dirty="0">
                <a:effectLst/>
                <a:latin typeface="Arial" panose="020B0604020202020204" pitchFamily="34" charset="0"/>
              </a:rPr>
              <a:t> (1888) is similar to Logan with an assembly hall on the top floor.  This time pews are present.  The room has a seating capacity of 1,500 people according to the </a:t>
            </a:r>
            <a:r>
              <a:rPr lang="en-US" sz="1200" b="0" i="1" dirty="0" err="1">
                <a:effectLst/>
                <a:latin typeface="Arial" panose="020B0604020202020204" pitchFamily="34" charset="0"/>
              </a:rPr>
              <a:t>Millenial</a:t>
            </a:r>
            <a:r>
              <a:rPr lang="en-US" sz="1200" b="0" i="1" dirty="0">
                <a:effectLst/>
                <a:latin typeface="Arial" panose="020B0604020202020204" pitchFamily="34" charset="0"/>
              </a:rPr>
              <a:t> Star</a:t>
            </a:r>
            <a:r>
              <a:rPr lang="en-US" sz="1200" b="0" i="0" dirty="0">
                <a:effectLst/>
                <a:latin typeface="Arial" panose="020B0604020202020204" pitchFamily="34" charset="0"/>
              </a:rPr>
              <a:t> volume 50 printed in 1888.  Because the temple is on a hill, the</a:t>
            </a:r>
            <a:r>
              <a:rPr lang="en-US" sz="1200" b="0" i="0" u="none" strike="noStrike" dirty="0">
                <a:effectLst/>
                <a:latin typeface="Arial" panose="020B0604020202020204" pitchFamily="34" charset="0"/>
              </a:rPr>
              <a:t> east doors of the temple</a:t>
            </a:r>
            <a:r>
              <a:rPr lang="en-US" sz="1200" b="0" i="0" dirty="0">
                <a:effectLst/>
                <a:latin typeface="Arial" panose="020B0604020202020204" pitchFamily="34" charset="0"/>
              </a:rPr>
              <a:t> lead into this room whereas the west doors enter the endowment and sealing section of the temple several floors below.</a:t>
            </a:r>
            <a:endParaRPr lang="en-US" sz="1200" dirty="0"/>
          </a:p>
        </p:txBody>
      </p:sp>
      <p:pic>
        <p:nvPicPr>
          <p:cNvPr id="20482" name="Picture 2" descr="http://2.bp.blogspot.com/_xp3DuX3074U/TNHLvdhPHKI/AAAAAAAAAF0/Pz3vsrc6J-k/s200/AssemblyMan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357" y="0"/>
            <a:ext cx="1905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0253" y="1604331"/>
            <a:ext cx="8336924" cy="2862322"/>
          </a:xfrm>
          <a:prstGeom prst="rect">
            <a:avLst/>
          </a:prstGeom>
        </p:spPr>
        <p:txBody>
          <a:bodyPr wrap="square">
            <a:spAutoFit/>
          </a:bodyPr>
          <a:lstStyle/>
          <a:p>
            <a:r>
              <a:rPr lang="en-US" sz="1200" b="1" i="0" dirty="0">
                <a:effectLst/>
                <a:latin typeface="Arial" panose="020B0604020202020204" pitchFamily="34" charset="0"/>
              </a:rPr>
              <a:t>The Salt Lake Temple</a:t>
            </a:r>
            <a:r>
              <a:rPr lang="en-US" sz="1200" b="0" i="0" dirty="0">
                <a:effectLst/>
                <a:latin typeface="Arial" panose="020B0604020202020204" pitchFamily="34" charset="0"/>
              </a:rPr>
              <a:t> (1893) contains a large assembly hall on the top two floors which seats about 2,200 people.  The top two rows of windows on the temple main body (an arched row and an elliptical row) give light to the room.  The pulpit design breaks away from the Kirtland model (curved breastwork) and instead has podium style pulpits with 12 on each side.  Above the pulpits there is a canopy labeled "Aaronic" and "Melchizedek" on the respective sides (I think it also says Priesthood).  The hall also has a large balcony with spiral staircases.  This room is regularly used for meetings of General Authorities of the church (every Thursday I’ve heard) as well as occasionally for special temple worker meetings and meetings for bishops, etc..  The assembly hall was also temporarily used as a studio to film the endowment when it was first converted to a film format for the Bern Switzerland Temple.  Before the Missionary Training Center was built in Provo, missionaries were trained in Salt Lake City and had special devotionals usually led by an apostle or member of the first presidency in the temple assembly room before leaving on missions.  Here's a cool picture of the room</a:t>
            </a:r>
            <a:r>
              <a:rPr lang="en-US" sz="1200" b="0" i="0" u="none" strike="noStrike" dirty="0">
                <a:effectLst/>
                <a:latin typeface="Arial" panose="020B0604020202020204" pitchFamily="34" charset="0"/>
              </a:rPr>
              <a:t> under construction</a:t>
            </a:r>
            <a:r>
              <a:rPr lang="en-US" sz="1200" b="0" i="0" dirty="0">
                <a:effectLst/>
                <a:latin typeface="Arial" panose="020B0604020202020204" pitchFamily="34" charset="0"/>
              </a:rPr>
              <a:t>.</a:t>
            </a:r>
          </a:p>
          <a:p>
            <a:r>
              <a:rPr lang="en-US" sz="1200" b="0" i="0" dirty="0">
                <a:effectLst/>
                <a:latin typeface="Arial" panose="020B0604020202020204" pitchFamily="34" charset="0"/>
              </a:rPr>
              <a:t> </a:t>
            </a:r>
          </a:p>
          <a:p>
            <a:r>
              <a:rPr lang="en-US" sz="1200" b="0" i="0" dirty="0">
                <a:effectLst/>
                <a:latin typeface="Arial" panose="020B0604020202020204" pitchFamily="34" charset="0"/>
              </a:rPr>
              <a:t>After the completion of the Salt Lake Temple, temples were built without assembly halls to save money as most temples don’t need them.  This was new as every temple up to this point had an assembly hall.  Another temple wouldn’t be built with an assembly hall for 63 years.</a:t>
            </a:r>
          </a:p>
        </p:txBody>
      </p:sp>
      <p:pic>
        <p:nvPicPr>
          <p:cNvPr id="20484" name="Picture 4" descr="http://3.bp.blogspot.com/_xp3DuX3074U/TNHK6AM4lqI/AAAAAAAAAFo/50sCKOadu8g/s200/AssemblySaltLak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753" y="1930220"/>
            <a:ext cx="1992201" cy="17531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2999" y="4776302"/>
            <a:ext cx="6096000" cy="1938992"/>
          </a:xfrm>
          <a:prstGeom prst="rect">
            <a:avLst/>
          </a:prstGeom>
        </p:spPr>
        <p:txBody>
          <a:bodyPr>
            <a:spAutoFit/>
          </a:bodyPr>
          <a:lstStyle/>
          <a:p>
            <a:r>
              <a:rPr lang="en-US" sz="1200" b="1" i="0" dirty="0">
                <a:effectLst/>
                <a:latin typeface="Arial" panose="020B0604020202020204" pitchFamily="34" charset="0"/>
              </a:rPr>
              <a:t>The Los Angeles California Temple</a:t>
            </a:r>
            <a:r>
              <a:rPr lang="en-US" sz="1200" b="0" i="0" dirty="0">
                <a:effectLst/>
                <a:latin typeface="Arial" panose="020B0604020202020204" pitchFamily="34" charset="0"/>
              </a:rPr>
              <a:t> (1956) was a very large temple with more square feet than the Salt Lake Temple at the time of its construction (additions have made Salt Lake larger) and it included a priesthood assembly hall (because WWII delayed the groundbreaking an assembly hall was added to the plans).  The assembly hall has a very sleek modern design and is a very large room occupying the entire top floor of the temple. It is 300 </a:t>
            </a:r>
            <a:r>
              <a:rPr lang="en-US" sz="1200" b="0" i="0" dirty="0" err="1">
                <a:effectLst/>
                <a:latin typeface="Arial" panose="020B0604020202020204" pitchFamily="34" charset="0"/>
              </a:rPr>
              <a:t>ft</a:t>
            </a:r>
            <a:r>
              <a:rPr lang="en-US" sz="1200" b="0" i="0" dirty="0">
                <a:effectLst/>
                <a:latin typeface="Arial" panose="020B0604020202020204" pitchFamily="34" charset="0"/>
              </a:rPr>
              <a:t> long so the same length as a football field.</a:t>
            </a:r>
          </a:p>
          <a:p>
            <a:br>
              <a:rPr lang="en-US" sz="1200" b="0" i="0" dirty="0">
                <a:effectLst/>
                <a:latin typeface="Arial" panose="020B0604020202020204" pitchFamily="34" charset="0"/>
              </a:rPr>
            </a:br>
            <a:endParaRPr lang="en-US" sz="1200" b="0" i="0" dirty="0">
              <a:effectLst/>
              <a:latin typeface="Arial" panose="020B0604020202020204" pitchFamily="34" charset="0"/>
            </a:endParaRPr>
          </a:p>
          <a:p>
            <a:r>
              <a:rPr lang="en-US" sz="1200" b="0" i="0" dirty="0">
                <a:effectLst/>
                <a:latin typeface="Arial" panose="020B0604020202020204" pitchFamily="34" charset="0"/>
              </a:rPr>
              <a:t>For 18 years after the LA Temple was completed temples were built without assembly halls.</a:t>
            </a:r>
          </a:p>
        </p:txBody>
      </p:sp>
      <p:pic>
        <p:nvPicPr>
          <p:cNvPr id="20486" name="Picture 6" descr="http://2.bp.blogspot.com/_xp3DuX3074U/TNHK8_wjfHI/AAAAAAAAAFs/4ChxLfiyc9o/s200/AssemblyLosAnge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740" y="4815346"/>
            <a:ext cx="2275651" cy="16498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69692" y="6536888"/>
            <a:ext cx="6096000" cy="276999"/>
          </a:xfrm>
          <a:prstGeom prst="rect">
            <a:avLst/>
          </a:prstGeom>
        </p:spPr>
        <p:txBody>
          <a:bodyPr>
            <a:spAutoFit/>
          </a:bodyPr>
          <a:lstStyle/>
          <a:p>
            <a:r>
              <a:rPr lang="en-US" sz="1200" dirty="0"/>
              <a:t>http://thetrumpetstone.blogspot.com/2010/11/lds-temple-assembly-halls.html</a:t>
            </a:r>
          </a:p>
        </p:txBody>
      </p:sp>
    </p:spTree>
    <p:extLst>
      <p:ext uri="{BB962C8B-B14F-4D97-AF65-F5344CB8AC3E}">
        <p14:creationId xmlns:p14="http://schemas.microsoft.com/office/powerpoint/2010/main" val="2378867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349" y="553242"/>
            <a:ext cx="6096000" cy="830997"/>
          </a:xfrm>
          <a:prstGeom prst="rect">
            <a:avLst/>
          </a:prstGeom>
        </p:spPr>
        <p:txBody>
          <a:bodyPr>
            <a:spAutoFit/>
          </a:bodyPr>
          <a:lstStyle/>
          <a:p>
            <a:r>
              <a:rPr lang="en-US" sz="1200" b="1" i="0" dirty="0">
                <a:effectLst/>
                <a:latin typeface="Arial" panose="020B0604020202020204" pitchFamily="34" charset="0"/>
              </a:rPr>
              <a:t>The Washington D.C. Temple</a:t>
            </a:r>
            <a:r>
              <a:rPr lang="en-US" sz="1200" b="0" i="0" dirty="0">
                <a:effectLst/>
                <a:latin typeface="Arial" panose="020B0604020202020204" pitchFamily="34" charset="0"/>
              </a:rPr>
              <a:t> (1974) again had a priesthood assembly hall.  This one is a modern interpretation of the Salt Lake Temple priesthood assembly room with podium style pulpits.  This temple calls the room "the priesthood room" and it is located on the top floor of the temple.</a:t>
            </a:r>
            <a:endParaRPr lang="en-US" sz="1200" dirty="0"/>
          </a:p>
        </p:txBody>
      </p:sp>
      <p:pic>
        <p:nvPicPr>
          <p:cNvPr id="21506" name="Picture 2" descr="http://4.bp.blogspot.com/_xp3DuX3074U/TNHK-_F5OOI/AAAAAAAAAFw/0ayxCxY0rnE/s200/AssemblyWashington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225" y="169245"/>
            <a:ext cx="2175501" cy="15989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7527" y="2148775"/>
            <a:ext cx="6096000" cy="1200329"/>
          </a:xfrm>
          <a:prstGeom prst="rect">
            <a:avLst/>
          </a:prstGeom>
        </p:spPr>
        <p:txBody>
          <a:bodyPr>
            <a:spAutoFit/>
          </a:bodyPr>
          <a:lstStyle/>
          <a:p>
            <a:r>
              <a:rPr lang="en-US" sz="1200" b="1" i="0" dirty="0">
                <a:effectLst/>
                <a:latin typeface="Arial" panose="020B0604020202020204" pitchFamily="34" charset="0"/>
              </a:rPr>
              <a:t>The Portland Oregon Temple (1989) </a:t>
            </a:r>
            <a:r>
              <a:rPr lang="en-US" sz="1200" i="0" dirty="0">
                <a:effectLst/>
                <a:latin typeface="Arial" panose="020B0604020202020204" pitchFamily="34" charset="0"/>
              </a:rPr>
              <a:t>was the nest temple containing an assembly hall. According to ldschurchtemples.com the top floor contains an assembly hall and sealing rooms. I’ve been in this temple and the celestial room has a staircase and upper level. The upper level has a door that apparently leads to the sealing rooms and assembly hall. </a:t>
            </a:r>
          </a:p>
          <a:p>
            <a:endParaRPr lang="en-US" sz="1200" dirty="0"/>
          </a:p>
        </p:txBody>
      </p:sp>
      <p:pic>
        <p:nvPicPr>
          <p:cNvPr id="21509" name="Picture 5" descr="http://4.bp.blogspot.com/-U6hFa1bC4Pc/Taof2ka7YgI/AAAAAAAAARc/oMi949XWE9s/s320/AssemblyPortlandOreg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093" y="1934552"/>
            <a:ext cx="3048000" cy="1628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2349" y="3928460"/>
            <a:ext cx="7667222" cy="1754326"/>
          </a:xfrm>
          <a:prstGeom prst="rect">
            <a:avLst/>
          </a:prstGeom>
        </p:spPr>
        <p:txBody>
          <a:bodyPr wrap="square">
            <a:spAutoFit/>
          </a:bodyPr>
          <a:lstStyle/>
          <a:p>
            <a:r>
              <a:rPr lang="en-US" sz="1200" b="1" i="0" dirty="0">
                <a:effectLst/>
                <a:latin typeface="Arial" panose="020B0604020202020204" pitchFamily="34" charset="0"/>
              </a:rPr>
              <a:t>The Boston Massachusetts Temple</a:t>
            </a:r>
            <a:r>
              <a:rPr lang="en-US" sz="1200" b="0" i="0" dirty="0">
                <a:effectLst/>
                <a:latin typeface="Arial" panose="020B0604020202020204" pitchFamily="34" charset="0"/>
              </a:rPr>
              <a:t>(2000) was originally designed as a much larger structure complete with an assembly hall.  I talked with someone involved in the construction and was told that the plans were changed so the basement cafeteria rooms can be used as an assembly hall.  I don’t think there are pulpits there (I’ve been in the cafeteria but haven’t seen all the rooms in it) so I assume this hall would simply have solemn assemblies broadcast from other temples with pulpits.  I did notice that the cafeteria ceiling contained transmitters like those used for headsets used to listen to the endowment in another language, so I assume meetings are transmitted to the temple and translated if needed.</a:t>
            </a:r>
          </a:p>
          <a:p>
            <a:br>
              <a:rPr lang="en-US" sz="1200" b="0" i="0" dirty="0">
                <a:effectLst/>
                <a:latin typeface="Arial" panose="020B0604020202020204" pitchFamily="34" charset="0"/>
              </a:rPr>
            </a:br>
            <a:endParaRPr lang="en-US" sz="1200" b="0" i="0" dirty="0">
              <a:effectLst/>
              <a:latin typeface="Arial" panose="020B0604020202020204" pitchFamily="34" charset="0"/>
            </a:endParaRPr>
          </a:p>
        </p:txBody>
      </p:sp>
      <p:sp>
        <p:nvSpPr>
          <p:cNvPr id="6" name="Rectangle 5"/>
          <p:cNvSpPr/>
          <p:nvPr/>
        </p:nvSpPr>
        <p:spPr>
          <a:xfrm>
            <a:off x="6218349" y="6402615"/>
            <a:ext cx="6096000" cy="276999"/>
          </a:xfrm>
          <a:prstGeom prst="rect">
            <a:avLst/>
          </a:prstGeom>
        </p:spPr>
        <p:txBody>
          <a:bodyPr>
            <a:spAutoFit/>
          </a:bodyPr>
          <a:lstStyle/>
          <a:p>
            <a:r>
              <a:rPr lang="en-US" sz="1200" dirty="0"/>
              <a:t>http://thetrumpetstone.blogspot.com/2010/11/lds-temple-assembly-halls.html</a:t>
            </a:r>
          </a:p>
        </p:txBody>
      </p:sp>
    </p:spTree>
    <p:extLst>
      <p:ext uri="{BB962C8B-B14F-4D97-AF65-F5344CB8AC3E}">
        <p14:creationId xmlns:p14="http://schemas.microsoft.com/office/powerpoint/2010/main" val="402436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EC7B7CDF-E16E-48DE-A4B3-DFCD5FEE5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0870194" y="6488668"/>
            <a:ext cx="1321806" cy="369332"/>
          </a:xfrm>
          <a:prstGeom prst="rect">
            <a:avLst/>
          </a:prstGeom>
          <a:noFill/>
        </p:spPr>
        <p:txBody>
          <a:bodyPr wrap="square" rtlCol="0">
            <a:spAutoFit/>
          </a:bodyPr>
          <a:lstStyle/>
          <a:p>
            <a:r>
              <a:rPr lang="en-US" dirty="0">
                <a:solidFill>
                  <a:schemeClr val="bg1"/>
                </a:solidFill>
              </a:rPr>
              <a:t>Who’s Who</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Lyman Royal Sherman</a:t>
            </a:r>
          </a:p>
        </p:txBody>
      </p:sp>
      <p:sp>
        <p:nvSpPr>
          <p:cNvPr id="6" name="TextBox 5"/>
          <p:cNvSpPr txBox="1"/>
          <p:nvPr/>
        </p:nvSpPr>
        <p:spPr>
          <a:xfrm>
            <a:off x="294237" y="1015663"/>
            <a:ext cx="8759227" cy="5755422"/>
          </a:xfrm>
          <a:prstGeom prst="rect">
            <a:avLst/>
          </a:prstGeom>
          <a:noFill/>
        </p:spPr>
        <p:txBody>
          <a:bodyPr wrap="square" rtlCol="0">
            <a:spAutoFit/>
          </a:bodyPr>
          <a:lstStyle/>
          <a:p>
            <a:r>
              <a:rPr lang="en-US" sz="1600" dirty="0">
                <a:solidFill>
                  <a:schemeClr val="bg1"/>
                </a:solidFill>
              </a:rPr>
              <a:t>He was born on May 22, 1804, at Monkton, Vermont and married </a:t>
            </a:r>
            <a:r>
              <a:rPr lang="en-US" sz="1600" dirty="0" err="1">
                <a:solidFill>
                  <a:schemeClr val="bg1"/>
                </a:solidFill>
              </a:rPr>
              <a:t>Delcena</a:t>
            </a:r>
            <a:r>
              <a:rPr lang="en-US" sz="1600" dirty="0">
                <a:solidFill>
                  <a:schemeClr val="bg1"/>
                </a:solidFill>
              </a:rPr>
              <a:t> Johnson and had 6 children</a:t>
            </a:r>
          </a:p>
          <a:p>
            <a:endParaRPr lang="en-US" sz="1600" dirty="0">
              <a:solidFill>
                <a:schemeClr val="bg1"/>
              </a:solidFill>
            </a:endParaRPr>
          </a:p>
          <a:p>
            <a:r>
              <a:rPr lang="en-US" sz="1600" dirty="0">
                <a:solidFill>
                  <a:schemeClr val="bg1"/>
                </a:solidFill>
              </a:rPr>
              <a:t>Through his interest in the Book of Mormon, he became a member of the Church and was ordained a high priest</a:t>
            </a:r>
          </a:p>
          <a:p>
            <a:endParaRPr lang="en-US" sz="1600" dirty="0">
              <a:solidFill>
                <a:schemeClr val="bg1"/>
              </a:solidFill>
            </a:endParaRPr>
          </a:p>
          <a:p>
            <a:r>
              <a:rPr lang="en-US" sz="1600" dirty="0">
                <a:solidFill>
                  <a:schemeClr val="bg1"/>
                </a:solidFill>
              </a:rPr>
              <a:t>He was part of Zion’s camp</a:t>
            </a:r>
          </a:p>
          <a:p>
            <a:endParaRPr lang="en-US" sz="1600" dirty="0">
              <a:solidFill>
                <a:schemeClr val="bg1"/>
              </a:solidFill>
            </a:endParaRPr>
          </a:p>
          <a:p>
            <a:r>
              <a:rPr lang="en-US" sz="1600" dirty="0">
                <a:solidFill>
                  <a:schemeClr val="bg1"/>
                </a:solidFill>
              </a:rPr>
              <a:t>He was called to be a Seventy on February 28, 1835 and served as the President of the Seventies for a time and sought direction from the Prophet about his duties</a:t>
            </a:r>
          </a:p>
          <a:p>
            <a:endParaRPr lang="en-US" sz="1600" dirty="0">
              <a:solidFill>
                <a:schemeClr val="bg1"/>
              </a:solidFill>
            </a:endParaRPr>
          </a:p>
          <a:p>
            <a:r>
              <a:rPr lang="en-US" sz="1600" dirty="0">
                <a:solidFill>
                  <a:schemeClr val="bg1"/>
                </a:solidFill>
              </a:rPr>
              <a:t>His counsel was received in Section 108</a:t>
            </a:r>
          </a:p>
          <a:p>
            <a:endParaRPr lang="en-US" sz="1600" dirty="0">
              <a:solidFill>
                <a:schemeClr val="bg1"/>
              </a:solidFill>
            </a:endParaRPr>
          </a:p>
          <a:p>
            <a:r>
              <a:rPr lang="en-US" sz="1600" dirty="0">
                <a:solidFill>
                  <a:schemeClr val="bg1"/>
                </a:solidFill>
              </a:rPr>
              <a:t>He participated in the dedication of the Kirtland Temple in 1836 and was called to be a member of the Kirtland High Council</a:t>
            </a:r>
          </a:p>
          <a:p>
            <a:endParaRPr lang="en-US" sz="1600" dirty="0">
              <a:solidFill>
                <a:schemeClr val="bg1"/>
              </a:solidFill>
            </a:endParaRPr>
          </a:p>
          <a:p>
            <a:r>
              <a:rPr lang="en-US" sz="1600" dirty="0">
                <a:solidFill>
                  <a:schemeClr val="bg1"/>
                </a:solidFill>
              </a:rPr>
              <a:t>He defended the Church and its leaders </a:t>
            </a:r>
          </a:p>
          <a:p>
            <a:endParaRPr lang="en-US" sz="1600" dirty="0">
              <a:solidFill>
                <a:schemeClr val="bg1"/>
              </a:solidFill>
            </a:endParaRPr>
          </a:p>
          <a:p>
            <a:r>
              <a:rPr lang="en-US" sz="1600" dirty="0">
                <a:solidFill>
                  <a:schemeClr val="bg1"/>
                </a:solidFill>
              </a:rPr>
              <a:t>He moved to Missouri in 1838 and became a member of the Far West High Council</a:t>
            </a:r>
          </a:p>
          <a:p>
            <a:endParaRPr lang="en-US" sz="1600" dirty="0">
              <a:solidFill>
                <a:schemeClr val="bg1"/>
              </a:solidFill>
            </a:endParaRPr>
          </a:p>
          <a:p>
            <a:r>
              <a:rPr lang="en-US" sz="1600" dirty="0">
                <a:solidFill>
                  <a:schemeClr val="bg1"/>
                </a:solidFill>
              </a:rPr>
              <a:t>On January 16, 1839 while the Prophet was in Liberty jail, he received a letter calling him to the apostleship to replace Orson Hyde</a:t>
            </a:r>
          </a:p>
          <a:p>
            <a:endParaRPr lang="en-US" sz="1600" dirty="0">
              <a:solidFill>
                <a:schemeClr val="bg1"/>
              </a:solidFill>
            </a:endParaRPr>
          </a:p>
          <a:p>
            <a:r>
              <a:rPr lang="en-US" sz="1600" dirty="0">
                <a:solidFill>
                  <a:schemeClr val="bg1"/>
                </a:solidFill>
              </a:rPr>
              <a:t>He passed away a few days later on January 27, 1839</a:t>
            </a:r>
          </a:p>
        </p:txBody>
      </p:sp>
      <p:grpSp>
        <p:nvGrpSpPr>
          <p:cNvPr id="7" name="Group 6"/>
          <p:cNvGrpSpPr/>
          <p:nvPr/>
        </p:nvGrpSpPr>
        <p:grpSpPr>
          <a:xfrm>
            <a:off x="9451050" y="922812"/>
            <a:ext cx="1783088" cy="5276175"/>
            <a:chOff x="6182749" y="361498"/>
            <a:chExt cx="1783088" cy="5276175"/>
          </a:xfrm>
        </p:grpSpPr>
        <p:sp>
          <p:nvSpPr>
            <p:cNvPr id="8" name="Cloud 7"/>
            <p:cNvSpPr/>
            <p:nvPr/>
          </p:nvSpPr>
          <p:spPr>
            <a:xfrm rot="19676626">
              <a:off x="6182749" y="620734"/>
              <a:ext cx="1243703" cy="80753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15170084">
              <a:off x="6821109" y="579583"/>
              <a:ext cx="1243703" cy="80753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843460">
              <a:off x="6531387" y="5095529"/>
              <a:ext cx="400570" cy="55940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900530">
              <a:off x="7193886" y="5078273"/>
              <a:ext cx="400570" cy="55940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214986" y="3420397"/>
              <a:ext cx="303803" cy="4334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689303">
              <a:off x="7662034" y="3429127"/>
              <a:ext cx="303803" cy="4334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203792">
              <a:off x="7128983" y="1962062"/>
              <a:ext cx="720128" cy="1752467"/>
            </a:xfrm>
            <a:prstGeom prst="trapezoid">
              <a:avLst>
                <a:gd name="adj" fmla="val 1761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apezoid 14"/>
            <p:cNvSpPr/>
            <p:nvPr/>
          </p:nvSpPr>
          <p:spPr>
            <a:xfrm rot="1050082">
              <a:off x="6340704" y="1928549"/>
              <a:ext cx="720128" cy="1752467"/>
            </a:xfrm>
            <a:prstGeom prst="trapezoid">
              <a:avLst>
                <a:gd name="adj" fmla="val 1761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apezoid 15"/>
            <p:cNvSpPr/>
            <p:nvPr/>
          </p:nvSpPr>
          <p:spPr>
            <a:xfrm>
              <a:off x="6555166" y="1971210"/>
              <a:ext cx="1059982" cy="1850037"/>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6977097" y="2782679"/>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86351" y="3037653"/>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00686" y="3309529"/>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04605" y="3550030"/>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6486091" y="3726089"/>
              <a:ext cx="720128" cy="1608834"/>
            </a:xfrm>
            <a:prstGeom prst="trapezoid">
              <a:avLst>
                <a:gd name="adj" fmla="val 1761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apezoid 21"/>
            <p:cNvSpPr/>
            <p:nvPr/>
          </p:nvSpPr>
          <p:spPr>
            <a:xfrm rot="21416046">
              <a:off x="7007171" y="3700098"/>
              <a:ext cx="720128" cy="1608833"/>
            </a:xfrm>
            <a:prstGeom prst="trapezoid">
              <a:avLst>
                <a:gd name="adj" fmla="val 1761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759515" y="3734504"/>
              <a:ext cx="666937" cy="5596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555166" y="3645847"/>
              <a:ext cx="1059982" cy="175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10800000">
              <a:off x="6647145" y="1829296"/>
              <a:ext cx="815765" cy="61593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ord 25"/>
            <p:cNvSpPr/>
            <p:nvPr/>
          </p:nvSpPr>
          <p:spPr>
            <a:xfrm rot="20214723">
              <a:off x="6782577" y="1965421"/>
              <a:ext cx="292839" cy="529163"/>
            </a:xfrm>
            <a:prstGeom prst="chor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hord 26"/>
            <p:cNvSpPr/>
            <p:nvPr/>
          </p:nvSpPr>
          <p:spPr>
            <a:xfrm rot="1385277" flipH="1">
              <a:off x="7078144" y="2012983"/>
              <a:ext cx="292839" cy="477457"/>
            </a:xfrm>
            <a:prstGeom prst="chor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7" idx="0"/>
              <a:endCxn id="20" idx="0"/>
            </p:cNvCxnSpPr>
            <p:nvPr/>
          </p:nvCxnSpPr>
          <p:spPr>
            <a:xfrm flipH="1">
              <a:off x="7060711" y="2317583"/>
              <a:ext cx="91" cy="12324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rot="10407971">
              <a:off x="6962956" y="2242468"/>
              <a:ext cx="228600" cy="228600"/>
              <a:chOff x="3124200" y="4782301"/>
              <a:chExt cx="920754" cy="856499"/>
            </a:xfrm>
          </p:grpSpPr>
          <p:grpSp>
            <p:nvGrpSpPr>
              <p:cNvPr id="34" name="Group 33"/>
              <p:cNvGrpSpPr/>
              <p:nvPr/>
            </p:nvGrpSpPr>
            <p:grpSpPr>
              <a:xfrm>
                <a:off x="3124200" y="4800600"/>
                <a:ext cx="604516" cy="838200"/>
                <a:chOff x="3124200" y="4800600"/>
                <a:chExt cx="604516" cy="838200"/>
              </a:xfrm>
            </p:grpSpPr>
            <p:sp>
              <p:nvSpPr>
                <p:cNvPr id="40" name="Donut 39"/>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rot="20808811" flipH="1">
                <a:off x="3440438" y="4782301"/>
                <a:ext cx="604516" cy="838200"/>
                <a:chOff x="3124200" y="4800600"/>
                <a:chExt cx="604516" cy="838200"/>
              </a:xfrm>
            </p:grpSpPr>
            <p:sp>
              <p:nvSpPr>
                <p:cNvPr id="37" name="Donut 36"/>
                <p:cNvSpPr/>
                <p:nvPr/>
              </p:nvSpPr>
              <p:spPr>
                <a:xfrm rot="19835971">
                  <a:off x="3124200" y="48006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9288814">
                  <a:off x="3276600" y="4953000"/>
                  <a:ext cx="228600" cy="685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rot="18839447">
                  <a:off x="3365907" y="5136179"/>
                  <a:ext cx="219199" cy="506418"/>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6" name="Donut 35"/>
              <p:cNvSpPr/>
              <p:nvPr/>
            </p:nvSpPr>
            <p:spPr>
              <a:xfrm rot="16200000">
                <a:off x="3543300" y="5295900"/>
                <a:ext cx="228600" cy="304800"/>
              </a:xfrm>
              <a:prstGeom prst="donut">
                <a:avLst/>
              </a:prstGeom>
              <a:solidFill>
                <a:srgbClr val="6F53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Rounded Rectangle 29"/>
            <p:cNvSpPr/>
            <p:nvPr/>
          </p:nvSpPr>
          <p:spPr>
            <a:xfrm>
              <a:off x="7164657" y="2643070"/>
              <a:ext cx="261795"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a:off x="6414107" y="1026707"/>
              <a:ext cx="1243703" cy="1199477"/>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441093" y="739467"/>
              <a:ext cx="1202727" cy="13491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846155" y="492132"/>
              <a:ext cx="398644" cy="23703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838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C5F771-AC37-42FC-B2B2-FB4122FEE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88887" y="1228263"/>
            <a:ext cx="6255945" cy="3416320"/>
          </a:xfrm>
          <a:prstGeom prst="rect">
            <a:avLst/>
          </a:prstGeom>
          <a:noFill/>
        </p:spPr>
        <p:txBody>
          <a:bodyPr wrap="square" rtlCol="0">
            <a:spAutoFit/>
          </a:bodyPr>
          <a:lstStyle/>
          <a:p>
            <a:r>
              <a:rPr lang="en-US" sz="2400" dirty="0">
                <a:solidFill>
                  <a:schemeClr val="bg1"/>
                </a:solidFill>
              </a:rPr>
              <a:t>The Lord assured Lyman Sherman that he was spiritually clean before the Lord at that time</a:t>
            </a:r>
          </a:p>
          <a:p>
            <a:endParaRPr lang="en-US" sz="2400" dirty="0">
              <a:solidFill>
                <a:schemeClr val="bg1"/>
              </a:solidFill>
            </a:endParaRPr>
          </a:p>
          <a:p>
            <a:r>
              <a:rPr lang="en-US" sz="2400" dirty="0">
                <a:solidFill>
                  <a:schemeClr val="bg1"/>
                </a:solidFill>
              </a:rPr>
              <a:t>Thus, he was worthy to be ordained as a member of the Quorum of Twelve Apostles</a:t>
            </a:r>
          </a:p>
          <a:p>
            <a:endParaRPr lang="en-US" sz="2400" dirty="0">
              <a:solidFill>
                <a:schemeClr val="bg1"/>
              </a:solidFill>
            </a:endParaRPr>
          </a:p>
          <a:p>
            <a:r>
              <a:rPr lang="en-US" sz="2400" dirty="0">
                <a:solidFill>
                  <a:schemeClr val="bg1"/>
                </a:solidFill>
              </a:rPr>
              <a:t>Because he died before he could be ordained, his name is not on the list who had served as one of the Twelve Apostles</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Spiritually Clean</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108:1 </a:t>
            </a:r>
            <a:r>
              <a:rPr lang="en-US" sz="1200" b="0" i="0" dirty="0" err="1">
                <a:solidFill>
                  <a:schemeClr val="bg1"/>
                </a:solidFill>
                <a:effectLst/>
              </a:rPr>
              <a:t>Otten</a:t>
            </a:r>
            <a:r>
              <a:rPr lang="en-US" sz="1200" b="0" i="0" dirty="0">
                <a:solidFill>
                  <a:schemeClr val="bg1"/>
                </a:solidFill>
                <a:effectLst/>
              </a:rPr>
              <a:t> and Caldwell</a:t>
            </a:r>
            <a:endParaRPr lang="en-US" sz="1200" dirty="0">
              <a:solidFill>
                <a:schemeClr val="bg1"/>
              </a:solidFill>
            </a:endParaRPr>
          </a:p>
        </p:txBody>
      </p:sp>
      <p:sp>
        <p:nvSpPr>
          <p:cNvPr id="7" name="TextBox 6"/>
          <p:cNvSpPr txBox="1"/>
          <p:nvPr/>
        </p:nvSpPr>
        <p:spPr>
          <a:xfrm>
            <a:off x="5609526" y="4742612"/>
            <a:ext cx="6255945" cy="1569660"/>
          </a:xfrm>
          <a:prstGeom prst="rect">
            <a:avLst/>
          </a:prstGeom>
          <a:noFill/>
        </p:spPr>
        <p:txBody>
          <a:bodyPr wrap="square" rtlCol="0">
            <a:spAutoFit/>
          </a:bodyPr>
          <a:lstStyle/>
          <a:p>
            <a:r>
              <a:rPr lang="en-US" sz="2400" dirty="0">
                <a:solidFill>
                  <a:schemeClr val="bg1"/>
                </a:solidFill>
              </a:rPr>
              <a:t>Priesthood callings are eternal—</a:t>
            </a:r>
          </a:p>
          <a:p>
            <a:endParaRPr lang="en-US" sz="2400" dirty="0">
              <a:solidFill>
                <a:schemeClr val="bg1"/>
              </a:solidFill>
            </a:endParaRPr>
          </a:p>
          <a:p>
            <a:r>
              <a:rPr lang="en-US" sz="2400" dirty="0">
                <a:solidFill>
                  <a:schemeClr val="bg1"/>
                </a:solidFill>
              </a:rPr>
              <a:t>Death does not diminish nor take away a man’s priesthood calling in the Lord’s Kingdom</a:t>
            </a:r>
          </a:p>
        </p:txBody>
      </p:sp>
      <p:pic>
        <p:nvPicPr>
          <p:cNvPr id="5" name="Picture 4">
            <a:extLst>
              <a:ext uri="{FF2B5EF4-FFF2-40B4-BE49-F238E27FC236}">
                <a16:creationId xmlns:a16="http://schemas.microsoft.com/office/drawing/2014/main" id="{42D0C47D-95CC-4D04-96C5-ACB18F81B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357" y="1510834"/>
            <a:ext cx="4048125" cy="2686050"/>
          </a:xfrm>
          <a:prstGeom prst="rect">
            <a:avLst/>
          </a:prstGeom>
        </p:spPr>
      </p:pic>
    </p:spTree>
    <p:extLst>
      <p:ext uri="{BB962C8B-B14F-4D97-AF65-F5344CB8AC3E}">
        <p14:creationId xmlns:p14="http://schemas.microsoft.com/office/powerpoint/2010/main" val="293128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06BE85C-DB1D-42F8-8D4F-BD915E90A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929541" y="1210521"/>
            <a:ext cx="4093864" cy="4154984"/>
          </a:xfrm>
          <a:prstGeom prst="rect">
            <a:avLst/>
          </a:prstGeom>
          <a:noFill/>
        </p:spPr>
        <p:txBody>
          <a:bodyPr wrap="square" rtlCol="0">
            <a:spAutoFit/>
          </a:bodyPr>
          <a:lstStyle/>
          <a:p>
            <a:r>
              <a:rPr lang="en-US" dirty="0">
                <a:solidFill>
                  <a:schemeClr val="bg1"/>
                </a:solidFill>
              </a:rPr>
              <a:t>“Full obedience brings the complete power of the gospel into your life, including increased strength to overcome your weaknesses. </a:t>
            </a:r>
          </a:p>
          <a:p>
            <a:endParaRPr lang="en-US" dirty="0">
              <a:solidFill>
                <a:schemeClr val="bg1"/>
              </a:solidFill>
            </a:endParaRPr>
          </a:p>
          <a:p>
            <a:r>
              <a:rPr lang="en-US" dirty="0">
                <a:solidFill>
                  <a:schemeClr val="bg1"/>
                </a:solidFill>
              </a:rPr>
              <a:t>This obedience includes actions you might not initially consider part of repentance, such as attending meetings, paying tithing, giving service, and forgiving others. </a:t>
            </a:r>
          </a:p>
          <a:p>
            <a:endParaRPr lang="en-US" dirty="0">
              <a:solidFill>
                <a:schemeClr val="bg1"/>
              </a:solidFill>
            </a:endParaRPr>
          </a:p>
          <a:p>
            <a:r>
              <a:rPr lang="en-US" dirty="0">
                <a:solidFill>
                  <a:schemeClr val="bg1"/>
                </a:solidFill>
              </a:rPr>
              <a:t>The Lord promised, ‘He that repents</a:t>
            </a:r>
          </a:p>
          <a:p>
            <a:r>
              <a:rPr lang="en-US" dirty="0">
                <a:solidFill>
                  <a:schemeClr val="bg1"/>
                </a:solidFill>
              </a:rPr>
              <a:t>and does the commandments of </a:t>
            </a:r>
          </a:p>
          <a:p>
            <a:r>
              <a:rPr lang="en-US" dirty="0">
                <a:solidFill>
                  <a:schemeClr val="bg1"/>
                </a:solidFill>
              </a:rPr>
              <a:t>the Lord shall be forgiven’ </a:t>
            </a:r>
          </a:p>
          <a:p>
            <a:r>
              <a:rPr lang="en-US" sz="1200" i="1" dirty="0">
                <a:solidFill>
                  <a:schemeClr val="bg1"/>
                </a:solidFill>
              </a:rPr>
              <a:t>True to the Faith</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Full Obedience</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108:1</a:t>
            </a:r>
            <a:endParaRPr lang="en-US" sz="1200" dirty="0">
              <a:solidFill>
                <a:schemeClr val="bg1"/>
              </a:solidFill>
            </a:endParaRPr>
          </a:p>
        </p:txBody>
      </p:sp>
      <p:grpSp>
        <p:nvGrpSpPr>
          <p:cNvPr id="8" name="Group 7"/>
          <p:cNvGrpSpPr/>
          <p:nvPr/>
        </p:nvGrpSpPr>
        <p:grpSpPr>
          <a:xfrm>
            <a:off x="751600" y="773413"/>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48248" y="2412044"/>
              <a:ext cx="1905000" cy="1200329"/>
            </a:xfrm>
            <a:prstGeom prst="rect">
              <a:avLst/>
            </a:prstGeom>
          </p:spPr>
          <p:txBody>
            <a:bodyPr wrap="square">
              <a:spAutoFit/>
            </a:bodyPr>
            <a:lstStyle/>
            <a:p>
              <a:pPr algn="ctr"/>
              <a:r>
                <a:rPr lang="en-US" b="1" dirty="0"/>
                <a:t>As we obey the Lord’s voice, we invite His forgiveness</a:t>
              </a:r>
              <a:endParaRPr lang="en-US" dirty="0">
                <a:solidFill>
                  <a:schemeClr val="bg1"/>
                </a:solidFill>
              </a:endParaRPr>
            </a:p>
          </p:txBody>
        </p:sp>
      </p:grpSp>
      <p:pic>
        <p:nvPicPr>
          <p:cNvPr id="5" name="Picture 4">
            <a:extLst>
              <a:ext uri="{FF2B5EF4-FFF2-40B4-BE49-F238E27FC236}">
                <a16:creationId xmlns:a16="http://schemas.microsoft.com/office/drawing/2014/main" id="{32F6C380-A15B-4BC4-9FA1-6B684ED4C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696" y="4137518"/>
            <a:ext cx="4457700" cy="2457450"/>
          </a:xfrm>
          <a:prstGeom prst="rect">
            <a:avLst/>
          </a:prstGeom>
        </p:spPr>
      </p:pic>
    </p:spTree>
    <p:extLst>
      <p:ext uri="{BB962C8B-B14F-4D97-AF65-F5344CB8AC3E}">
        <p14:creationId xmlns:p14="http://schemas.microsoft.com/office/powerpoint/2010/main" val="8747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93E61B-AAE4-45DF-BCCD-51604CDC7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27679" y="797510"/>
            <a:ext cx="4093864" cy="3139321"/>
          </a:xfrm>
          <a:prstGeom prst="rect">
            <a:avLst/>
          </a:prstGeom>
          <a:noFill/>
        </p:spPr>
        <p:txBody>
          <a:bodyPr wrap="square" rtlCol="0">
            <a:spAutoFit/>
          </a:bodyPr>
          <a:lstStyle/>
          <a:p>
            <a:pPr fontAlgn="base"/>
            <a:r>
              <a:rPr lang="en-US" dirty="0">
                <a:solidFill>
                  <a:schemeClr val="bg1"/>
                </a:solidFill>
              </a:rPr>
              <a:t>“[The] great morning of forgiveness may not come at once. </a:t>
            </a:r>
          </a:p>
          <a:p>
            <a:pPr fontAlgn="base"/>
            <a:endParaRPr lang="en-US" dirty="0">
              <a:solidFill>
                <a:schemeClr val="bg1"/>
              </a:solidFill>
            </a:endParaRPr>
          </a:p>
          <a:p>
            <a:pPr fontAlgn="base"/>
            <a:r>
              <a:rPr lang="en-US" dirty="0">
                <a:solidFill>
                  <a:schemeClr val="bg1"/>
                </a:solidFill>
              </a:rPr>
              <a:t>Do not give up if at first you fail. </a:t>
            </a:r>
          </a:p>
          <a:p>
            <a:pPr fontAlgn="base"/>
            <a:endParaRPr lang="en-US" dirty="0">
              <a:solidFill>
                <a:schemeClr val="bg1"/>
              </a:solidFill>
            </a:endParaRPr>
          </a:p>
          <a:p>
            <a:pPr fontAlgn="base"/>
            <a:r>
              <a:rPr lang="en-US" dirty="0">
                <a:solidFill>
                  <a:schemeClr val="bg1"/>
                </a:solidFill>
              </a:rPr>
              <a:t>Often the most difficult part of repentance is to forgive yourself. Discouragement is part of that test. </a:t>
            </a:r>
          </a:p>
          <a:p>
            <a:pPr fontAlgn="base"/>
            <a:endParaRPr lang="en-US" dirty="0">
              <a:solidFill>
                <a:schemeClr val="bg1"/>
              </a:solidFill>
            </a:endParaRPr>
          </a:p>
          <a:p>
            <a:pPr fontAlgn="base"/>
            <a:r>
              <a:rPr lang="en-US" dirty="0">
                <a:solidFill>
                  <a:schemeClr val="bg1"/>
                </a:solidFill>
              </a:rPr>
              <a:t>Do not give up. That brilliant morning will come.</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Rest To Souls</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108:2 </a:t>
            </a:r>
            <a:r>
              <a:rPr lang="en-US" sz="1200" b="0" i="0" dirty="0">
                <a:solidFill>
                  <a:schemeClr val="bg1"/>
                </a:solidFill>
                <a:effectLst/>
              </a:rPr>
              <a:t>President Boyd K. Packer</a:t>
            </a:r>
            <a:endParaRPr lang="en-US" sz="1200" dirty="0">
              <a:solidFill>
                <a:schemeClr val="bg1"/>
              </a:solidFill>
            </a:endParaRPr>
          </a:p>
        </p:txBody>
      </p:sp>
      <p:sp>
        <p:nvSpPr>
          <p:cNvPr id="29" name="TextBox 28"/>
          <p:cNvSpPr txBox="1"/>
          <p:nvPr/>
        </p:nvSpPr>
        <p:spPr>
          <a:xfrm>
            <a:off x="7405980" y="1193984"/>
            <a:ext cx="4093864" cy="2031325"/>
          </a:xfrm>
          <a:prstGeom prst="rect">
            <a:avLst/>
          </a:prstGeom>
          <a:noFill/>
        </p:spPr>
        <p:txBody>
          <a:bodyPr wrap="square" rtlCol="0">
            <a:spAutoFit/>
          </a:bodyPr>
          <a:lstStyle/>
          <a:p>
            <a:pPr fontAlgn="base"/>
            <a:r>
              <a:rPr lang="en-US" dirty="0">
                <a:solidFill>
                  <a:schemeClr val="bg1"/>
                </a:solidFill>
              </a:rPr>
              <a:t>“Then ‘the peace of God, which </a:t>
            </a:r>
            <a:r>
              <a:rPr lang="en-US" dirty="0" err="1">
                <a:solidFill>
                  <a:schemeClr val="bg1"/>
                </a:solidFill>
              </a:rPr>
              <a:t>passeth</a:t>
            </a:r>
            <a:r>
              <a:rPr lang="en-US" dirty="0">
                <a:solidFill>
                  <a:schemeClr val="bg1"/>
                </a:solidFill>
              </a:rPr>
              <a:t> … understanding’ comes into your life once again. </a:t>
            </a:r>
          </a:p>
          <a:p>
            <a:pPr fontAlgn="base"/>
            <a:endParaRPr lang="en-US" dirty="0">
              <a:solidFill>
                <a:schemeClr val="bg1"/>
              </a:solidFill>
            </a:endParaRPr>
          </a:p>
          <a:p>
            <a:pPr fontAlgn="base"/>
            <a:r>
              <a:rPr lang="en-US" dirty="0">
                <a:solidFill>
                  <a:schemeClr val="bg1"/>
                </a:solidFill>
              </a:rPr>
              <a:t>Then you, like Him, will remember your sins no more. How will you know? You will know!”</a:t>
            </a:r>
          </a:p>
        </p:txBody>
      </p:sp>
      <p:sp>
        <p:nvSpPr>
          <p:cNvPr id="3" name="Rectangle 2"/>
          <p:cNvSpPr/>
          <p:nvPr/>
        </p:nvSpPr>
        <p:spPr>
          <a:xfrm>
            <a:off x="3356912" y="4100469"/>
            <a:ext cx="6096000" cy="2308324"/>
          </a:xfrm>
          <a:prstGeom prst="rect">
            <a:avLst/>
          </a:prstGeom>
        </p:spPr>
        <p:txBody>
          <a:bodyPr>
            <a:spAutoFit/>
          </a:bodyPr>
          <a:lstStyle/>
          <a:p>
            <a:r>
              <a:rPr lang="en-US" b="0" i="1" dirty="0">
                <a:solidFill>
                  <a:srgbClr val="FFFF00"/>
                </a:solidFill>
                <a:effectLst/>
                <a:latin typeface="Georgia" panose="02040502050405020303" pitchFamily="18" charset="0"/>
              </a:rPr>
              <a:t>And it came to pass that after they had spoken these words the Spirit of the Lord came upon them, and they were filled with joy, having received a remission of their sins, and having peace of conscience, because of the exceeding faith which they had in Jesus Christ who should come, according to the words which king Benjamin had spoken unto them.</a:t>
            </a:r>
          </a:p>
          <a:p>
            <a:r>
              <a:rPr lang="en-US" i="1" dirty="0">
                <a:solidFill>
                  <a:srgbClr val="FFFF00"/>
                </a:solidFill>
                <a:latin typeface="Georgia" panose="02040502050405020303" pitchFamily="18" charset="0"/>
              </a:rPr>
              <a:t>Mosiah 4:3</a:t>
            </a:r>
            <a:endParaRPr lang="en-US" i="1" dirty="0">
              <a:solidFill>
                <a:srgbClr val="FFFF00"/>
              </a:solidFill>
            </a:endParaRPr>
          </a:p>
        </p:txBody>
      </p:sp>
      <p:pic>
        <p:nvPicPr>
          <p:cNvPr id="7" name="Picture 6">
            <a:extLst>
              <a:ext uri="{FF2B5EF4-FFF2-40B4-BE49-F238E27FC236}">
                <a16:creationId xmlns:a16="http://schemas.microsoft.com/office/drawing/2014/main" id="{629C060C-5AC1-4263-B2D6-5567D0E86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524" y="1193984"/>
            <a:ext cx="2292096" cy="2359152"/>
          </a:xfrm>
          <a:prstGeom prst="rect">
            <a:avLst/>
          </a:prstGeom>
        </p:spPr>
      </p:pic>
      <p:pic>
        <p:nvPicPr>
          <p:cNvPr id="9" name="Picture 8">
            <a:extLst>
              <a:ext uri="{FF2B5EF4-FFF2-40B4-BE49-F238E27FC236}">
                <a16:creationId xmlns:a16="http://schemas.microsoft.com/office/drawing/2014/main" id="{7C6D183B-3A71-4C7A-92E9-8AD1735BA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697" y="3128063"/>
            <a:ext cx="2562225" cy="1781175"/>
          </a:xfrm>
          <a:prstGeom prst="rect">
            <a:avLst/>
          </a:prstGeom>
        </p:spPr>
      </p:pic>
      <p:pic>
        <p:nvPicPr>
          <p:cNvPr id="12" name="Picture 11">
            <a:extLst>
              <a:ext uri="{FF2B5EF4-FFF2-40B4-BE49-F238E27FC236}">
                <a16:creationId xmlns:a16="http://schemas.microsoft.com/office/drawing/2014/main" id="{55E1B546-5E2B-455B-993F-C4A16C5BF8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7281" y="5337709"/>
            <a:ext cx="1145125" cy="1427175"/>
          </a:xfrm>
          <a:prstGeom prst="rect">
            <a:avLst/>
          </a:prstGeom>
        </p:spPr>
      </p:pic>
    </p:spTree>
    <p:extLst>
      <p:ext uri="{BB962C8B-B14F-4D97-AF65-F5344CB8AC3E}">
        <p14:creationId xmlns:p14="http://schemas.microsoft.com/office/powerpoint/2010/main" val="42271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93E61B-AAE4-45DF-BCCD-51604CDC7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2548D622-445F-4EC5-A74A-7F9836FC7512}"/>
              </a:ext>
            </a:extLst>
          </p:cNvPr>
          <p:cNvGrpSpPr/>
          <p:nvPr/>
        </p:nvGrpSpPr>
        <p:grpSpPr>
          <a:xfrm>
            <a:off x="4424836" y="139592"/>
            <a:ext cx="3342327" cy="6578815"/>
            <a:chOff x="838200" y="76200"/>
            <a:chExt cx="2667000" cy="5029200"/>
          </a:xfrm>
        </p:grpSpPr>
        <p:grpSp>
          <p:nvGrpSpPr>
            <p:cNvPr id="13" name="Group 17">
              <a:extLst>
                <a:ext uri="{FF2B5EF4-FFF2-40B4-BE49-F238E27FC236}">
                  <a16:creationId xmlns:a16="http://schemas.microsoft.com/office/drawing/2014/main" id="{E03EEBCE-5AD1-45F2-9D89-4437A48EDCFD}"/>
                </a:ext>
              </a:extLst>
            </p:cNvPr>
            <p:cNvGrpSpPr/>
            <p:nvPr/>
          </p:nvGrpSpPr>
          <p:grpSpPr>
            <a:xfrm>
              <a:off x="838200" y="76200"/>
              <a:ext cx="2667000" cy="5029200"/>
              <a:chOff x="838200" y="76200"/>
              <a:chExt cx="2667000" cy="5029200"/>
            </a:xfrm>
          </p:grpSpPr>
          <p:grpSp>
            <p:nvGrpSpPr>
              <p:cNvPr id="15" name="Group 17">
                <a:extLst>
                  <a:ext uri="{FF2B5EF4-FFF2-40B4-BE49-F238E27FC236}">
                    <a16:creationId xmlns:a16="http://schemas.microsoft.com/office/drawing/2014/main" id="{5616F337-11E5-4434-852D-ED0625144B03}"/>
                  </a:ext>
                </a:extLst>
              </p:cNvPr>
              <p:cNvGrpSpPr/>
              <p:nvPr/>
            </p:nvGrpSpPr>
            <p:grpSpPr>
              <a:xfrm flipH="1">
                <a:off x="2209800" y="1447800"/>
                <a:ext cx="1295400" cy="3429000"/>
                <a:chOff x="685800" y="1447800"/>
                <a:chExt cx="1295400" cy="3124200"/>
              </a:xfrm>
            </p:grpSpPr>
            <p:sp>
              <p:nvSpPr>
                <p:cNvPr id="32" name="Bent Arrow 26">
                  <a:extLst>
                    <a:ext uri="{FF2B5EF4-FFF2-40B4-BE49-F238E27FC236}">
                      <a16:creationId xmlns:a16="http://schemas.microsoft.com/office/drawing/2014/main" id="{B408D3A7-6815-464E-B62B-03AF67A78842}"/>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27">
                  <a:extLst>
                    <a:ext uri="{FF2B5EF4-FFF2-40B4-BE49-F238E27FC236}">
                      <a16:creationId xmlns:a16="http://schemas.microsoft.com/office/drawing/2014/main" id="{1E60CA07-988A-4813-AA82-4CCFD888C74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a:extLst>
                  <a:ext uri="{FF2B5EF4-FFF2-40B4-BE49-F238E27FC236}">
                    <a16:creationId xmlns:a16="http://schemas.microsoft.com/office/drawing/2014/main" id="{4741856B-CDE0-4664-B3AF-C0766A7D4FED}"/>
                  </a:ext>
                </a:extLst>
              </p:cNvPr>
              <p:cNvGrpSpPr/>
              <p:nvPr/>
            </p:nvGrpSpPr>
            <p:grpSpPr>
              <a:xfrm>
                <a:off x="838200" y="1447800"/>
                <a:ext cx="1295400" cy="3429000"/>
                <a:chOff x="685800" y="1447800"/>
                <a:chExt cx="1295400" cy="3429000"/>
              </a:xfrm>
            </p:grpSpPr>
            <p:sp>
              <p:nvSpPr>
                <p:cNvPr id="30" name="Bent Arrow 24">
                  <a:extLst>
                    <a:ext uri="{FF2B5EF4-FFF2-40B4-BE49-F238E27FC236}">
                      <a16:creationId xmlns:a16="http://schemas.microsoft.com/office/drawing/2014/main" id="{62C5FD04-1BBB-4865-9776-7509CD8879B8}"/>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a:extLst>
                    <a:ext uri="{FF2B5EF4-FFF2-40B4-BE49-F238E27FC236}">
                      <a16:creationId xmlns:a16="http://schemas.microsoft.com/office/drawing/2014/main" id="{29946486-23AA-491D-9632-76E8B003D30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a:extLst>
                  <a:ext uri="{FF2B5EF4-FFF2-40B4-BE49-F238E27FC236}">
                    <a16:creationId xmlns:a16="http://schemas.microsoft.com/office/drawing/2014/main" id="{7B53A13C-2140-495D-B8FC-410B3972B61F}"/>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a:extLst>
                  <a:ext uri="{FF2B5EF4-FFF2-40B4-BE49-F238E27FC236}">
                    <a16:creationId xmlns:a16="http://schemas.microsoft.com/office/drawing/2014/main" id="{FD67F18B-9E5F-4747-B9F0-6682C3B732AA}"/>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a:extLst>
                  <a:ext uri="{FF2B5EF4-FFF2-40B4-BE49-F238E27FC236}">
                    <a16:creationId xmlns:a16="http://schemas.microsoft.com/office/drawing/2014/main" id="{3F865832-9FD8-43BE-AFC9-6B7CA0966542}"/>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5">
                <a:extLst>
                  <a:ext uri="{FF2B5EF4-FFF2-40B4-BE49-F238E27FC236}">
                    <a16:creationId xmlns:a16="http://schemas.microsoft.com/office/drawing/2014/main" id="{55E4B9BE-5112-4D98-B449-3CEC621E84F7}"/>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a:extLst>
                  <a:ext uri="{FF2B5EF4-FFF2-40B4-BE49-F238E27FC236}">
                    <a16:creationId xmlns:a16="http://schemas.microsoft.com/office/drawing/2014/main" id="{7DDC456E-9230-44D4-9F3D-4D0E38035AE6}"/>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17">
                <a:extLst>
                  <a:ext uri="{FF2B5EF4-FFF2-40B4-BE49-F238E27FC236}">
                    <a16:creationId xmlns:a16="http://schemas.microsoft.com/office/drawing/2014/main" id="{0ECC2E20-868B-4E1A-BE61-F990E2D55B83}"/>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a:extLst>
                  <a:ext uri="{FF2B5EF4-FFF2-40B4-BE49-F238E27FC236}">
                    <a16:creationId xmlns:a16="http://schemas.microsoft.com/office/drawing/2014/main" id="{41C696EC-983B-407A-8472-9E32423694AE}"/>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a:extLst>
                  <a:ext uri="{FF2B5EF4-FFF2-40B4-BE49-F238E27FC236}">
                    <a16:creationId xmlns:a16="http://schemas.microsoft.com/office/drawing/2014/main" id="{DBDB97D1-EE7C-4596-B070-455A8D54F924}"/>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a:extLst>
                  <a:ext uri="{FF2B5EF4-FFF2-40B4-BE49-F238E27FC236}">
                    <a16:creationId xmlns:a16="http://schemas.microsoft.com/office/drawing/2014/main" id="{77D07B4D-3F3D-4B4C-A2E6-68C6A12E5577}"/>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a:extLst>
                  <a:ext uri="{FF2B5EF4-FFF2-40B4-BE49-F238E27FC236}">
                    <a16:creationId xmlns:a16="http://schemas.microsoft.com/office/drawing/2014/main" id="{8A25C3BC-B24A-4710-9C18-699A5B25F7D4}"/>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a:extLst>
                  <a:ext uri="{FF2B5EF4-FFF2-40B4-BE49-F238E27FC236}">
                    <a16:creationId xmlns:a16="http://schemas.microsoft.com/office/drawing/2014/main" id="{94073315-5804-49A7-A830-294E81B757EC}"/>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a:extLst>
                  <a:ext uri="{FF2B5EF4-FFF2-40B4-BE49-F238E27FC236}">
                    <a16:creationId xmlns:a16="http://schemas.microsoft.com/office/drawing/2014/main" id="{0587C685-CFA4-49D5-A75B-F9C1608C970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8DC01FC-3DCA-4F51-B5BA-F175892238B3}"/>
                </a:ext>
              </a:extLst>
            </p:cNvPr>
            <p:cNvSpPr/>
            <p:nvPr/>
          </p:nvSpPr>
          <p:spPr>
            <a:xfrm>
              <a:off x="1248336" y="2307543"/>
              <a:ext cx="1905000" cy="1388158"/>
            </a:xfrm>
            <a:prstGeom prst="rect">
              <a:avLst/>
            </a:prstGeom>
          </p:spPr>
          <p:txBody>
            <a:bodyPr wrap="square">
              <a:spAutoFit/>
            </a:bodyPr>
            <a:lstStyle/>
            <a:p>
              <a:pPr algn="ctr"/>
              <a:r>
                <a:rPr lang="en-US" sz="2800" b="1" dirty="0"/>
                <a:t>The Lord’s forgiveness brings rest to our souls</a:t>
              </a:r>
              <a:endParaRPr lang="en-US" sz="2800" dirty="0">
                <a:solidFill>
                  <a:schemeClr val="bg1"/>
                </a:solidFill>
              </a:endParaRPr>
            </a:p>
          </p:txBody>
        </p:sp>
      </p:grpSp>
      <p:pic>
        <p:nvPicPr>
          <p:cNvPr id="8" name="Picture 7">
            <a:extLst>
              <a:ext uri="{FF2B5EF4-FFF2-40B4-BE49-F238E27FC236}">
                <a16:creationId xmlns:a16="http://schemas.microsoft.com/office/drawing/2014/main" id="{F97DBAAA-4FFE-429F-B779-CABD578AE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906452" y="2039103"/>
            <a:ext cx="4032038" cy="3024029"/>
          </a:xfrm>
          <a:prstGeom prst="rect">
            <a:avLst/>
          </a:prstGeom>
        </p:spPr>
      </p:pic>
      <p:grpSp>
        <p:nvGrpSpPr>
          <p:cNvPr id="37" name="Group 36">
            <a:extLst>
              <a:ext uri="{FF2B5EF4-FFF2-40B4-BE49-F238E27FC236}">
                <a16:creationId xmlns:a16="http://schemas.microsoft.com/office/drawing/2014/main" id="{545C67B5-C744-4275-BF1B-83ED1980E2DA}"/>
              </a:ext>
            </a:extLst>
          </p:cNvPr>
          <p:cNvGrpSpPr/>
          <p:nvPr/>
        </p:nvGrpSpPr>
        <p:grpSpPr>
          <a:xfrm>
            <a:off x="622282" y="1136382"/>
            <a:ext cx="3111620" cy="5211165"/>
            <a:chOff x="622282" y="1136382"/>
            <a:chExt cx="3111620" cy="5211165"/>
          </a:xfrm>
        </p:grpSpPr>
        <p:pic>
          <p:nvPicPr>
            <p:cNvPr id="35" name="Picture 34">
              <a:extLst>
                <a:ext uri="{FF2B5EF4-FFF2-40B4-BE49-F238E27FC236}">
                  <a16:creationId xmlns:a16="http://schemas.microsoft.com/office/drawing/2014/main" id="{9D6D38D7-18F3-4CEB-8F29-D5CB5CAFF56A}"/>
                </a:ext>
              </a:extLst>
            </p:cNvPr>
            <p:cNvPicPr>
              <a:picLocks noChangeAspect="1"/>
            </p:cNvPicPr>
            <p:nvPr/>
          </p:nvPicPr>
          <p:blipFill rotWithShape="1">
            <a:blip r:embed="rId4">
              <a:extLst>
                <a:ext uri="{28A0092B-C50C-407E-A947-70E740481C1C}">
                  <a14:useLocalDpi xmlns:a14="http://schemas.microsoft.com/office/drawing/2010/main" val="0"/>
                </a:ext>
              </a:extLst>
            </a:blip>
            <a:srcRect t="5524" r="9256" b="4998"/>
            <a:stretch/>
          </p:blipFill>
          <p:spPr>
            <a:xfrm>
              <a:off x="622282" y="1136382"/>
              <a:ext cx="3111620" cy="4858018"/>
            </a:xfrm>
            <a:prstGeom prst="rect">
              <a:avLst/>
            </a:prstGeom>
          </p:spPr>
        </p:pic>
        <p:sp>
          <p:nvSpPr>
            <p:cNvPr id="36" name="TextBox 35">
              <a:extLst>
                <a:ext uri="{FF2B5EF4-FFF2-40B4-BE49-F238E27FC236}">
                  <a16:creationId xmlns:a16="http://schemas.microsoft.com/office/drawing/2014/main" id="{753460A7-9052-4100-9A51-F93FD90181CF}"/>
                </a:ext>
              </a:extLst>
            </p:cNvPr>
            <p:cNvSpPr txBox="1"/>
            <p:nvPr/>
          </p:nvSpPr>
          <p:spPr>
            <a:xfrm>
              <a:off x="660542" y="5978215"/>
              <a:ext cx="2053185" cy="369332"/>
            </a:xfrm>
            <a:prstGeom prst="rect">
              <a:avLst/>
            </a:prstGeom>
            <a:noFill/>
          </p:spPr>
          <p:txBody>
            <a:bodyPr wrap="square" rtlCol="0">
              <a:spAutoFit/>
            </a:bodyPr>
            <a:lstStyle/>
            <a:p>
              <a:r>
                <a:rPr lang="en-US" dirty="0">
                  <a:solidFill>
                    <a:schemeClr val="bg1"/>
                  </a:solidFill>
                </a:rPr>
                <a:t>Ron </a:t>
              </a:r>
              <a:r>
                <a:rPr lang="en-US" dirty="0" err="1">
                  <a:solidFill>
                    <a:schemeClr val="bg1"/>
                  </a:solidFill>
                </a:rPr>
                <a:t>DiCianni</a:t>
              </a:r>
              <a:endParaRPr lang="en-US" dirty="0">
                <a:solidFill>
                  <a:schemeClr val="bg1"/>
                </a:solidFill>
              </a:endParaRPr>
            </a:p>
          </p:txBody>
        </p:sp>
      </p:grpSp>
    </p:spTree>
    <p:extLst>
      <p:ext uri="{BB962C8B-B14F-4D97-AF65-F5344CB8AC3E}">
        <p14:creationId xmlns:p14="http://schemas.microsoft.com/office/powerpoint/2010/main" val="1105824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3A815C-DEE5-460F-A044-FA9032F79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174988" y="1888642"/>
            <a:ext cx="4093864" cy="4708981"/>
          </a:xfrm>
          <a:prstGeom prst="rect">
            <a:avLst/>
          </a:prstGeom>
          <a:noFill/>
        </p:spPr>
        <p:txBody>
          <a:bodyPr wrap="square" rtlCol="0">
            <a:spAutoFit/>
          </a:bodyPr>
          <a:lstStyle/>
          <a:p>
            <a:pPr fontAlgn="base"/>
            <a:r>
              <a:rPr lang="en-US" sz="2400" dirty="0">
                <a:solidFill>
                  <a:schemeClr val="bg1"/>
                </a:solidFill>
              </a:rPr>
              <a:t>“All that the Lord requires of us is strict obedience to the laws of life.”</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 “All the sacrifice that the Lord asks of his people is strict obedience to our own covenants that we have made with our God, and that is to serve him with an undivided heart.” </a:t>
            </a:r>
          </a:p>
          <a:p>
            <a:pPr fontAlgn="base"/>
            <a:r>
              <a:rPr lang="en-US" sz="1200" dirty="0">
                <a:solidFill>
                  <a:schemeClr val="bg1"/>
                </a:solidFill>
              </a:rPr>
              <a:t>President Brigham Young</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Vows</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108:3</a:t>
            </a:r>
            <a:endParaRPr lang="en-US" sz="1200" dirty="0">
              <a:solidFill>
                <a:schemeClr val="bg1"/>
              </a:solidFill>
            </a:endParaRPr>
          </a:p>
        </p:txBody>
      </p:sp>
      <p:sp>
        <p:nvSpPr>
          <p:cNvPr id="5" name="Rectangle 4"/>
          <p:cNvSpPr/>
          <p:nvPr/>
        </p:nvSpPr>
        <p:spPr>
          <a:xfrm>
            <a:off x="615332" y="800238"/>
            <a:ext cx="4602350" cy="584775"/>
          </a:xfrm>
          <a:prstGeom prst="rect">
            <a:avLst/>
          </a:prstGeom>
        </p:spPr>
        <p:txBody>
          <a:bodyPr wrap="none">
            <a:spAutoFit/>
          </a:bodyPr>
          <a:lstStyle/>
          <a:p>
            <a:r>
              <a:rPr lang="en-US" sz="3200" b="0" i="0" dirty="0">
                <a:solidFill>
                  <a:schemeClr val="bg1"/>
                </a:solidFill>
                <a:effectLst/>
                <a:latin typeface="Abadi" panose="020B0604020104020204" pitchFamily="34" charset="0"/>
              </a:rPr>
              <a:t>A promise or a covenant</a:t>
            </a:r>
            <a:endParaRPr lang="en-US" sz="3200" dirty="0">
              <a:solidFill>
                <a:schemeClr val="bg1"/>
              </a:solidFill>
            </a:endParaRPr>
          </a:p>
        </p:txBody>
      </p:sp>
      <p:pic>
        <p:nvPicPr>
          <p:cNvPr id="9" name="Picture 8">
            <a:extLst>
              <a:ext uri="{FF2B5EF4-FFF2-40B4-BE49-F238E27FC236}">
                <a16:creationId xmlns:a16="http://schemas.microsoft.com/office/drawing/2014/main" id="{DA2EB126-E893-49BF-B98E-E6B4B0879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48" y="1577455"/>
            <a:ext cx="5858764" cy="5139373"/>
          </a:xfrm>
          <a:prstGeom prst="rect">
            <a:avLst/>
          </a:prstGeom>
        </p:spPr>
      </p:pic>
      <p:pic>
        <p:nvPicPr>
          <p:cNvPr id="12" name="Picture 11">
            <a:extLst>
              <a:ext uri="{FF2B5EF4-FFF2-40B4-BE49-F238E27FC236}">
                <a16:creationId xmlns:a16="http://schemas.microsoft.com/office/drawing/2014/main" id="{213B9161-08D9-49A2-8DD6-C99CEAC34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5333" y="134353"/>
            <a:ext cx="1219200" cy="1743075"/>
          </a:xfrm>
          <a:prstGeom prst="rect">
            <a:avLst/>
          </a:prstGeom>
        </p:spPr>
      </p:pic>
    </p:spTree>
    <p:extLst>
      <p:ext uri="{BB962C8B-B14F-4D97-AF65-F5344CB8AC3E}">
        <p14:creationId xmlns:p14="http://schemas.microsoft.com/office/powerpoint/2010/main" val="15663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B0650-1645-42AF-9BB6-B11B932F6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FrankRuehl" panose="020E0503060101010101" pitchFamily="34" charset="-79"/>
                <a:cs typeface="FrankRuehl" panose="020E0503060101010101" pitchFamily="34" charset="-79"/>
              </a:rPr>
              <a:t>Solemn Assembly</a:t>
            </a:r>
          </a:p>
        </p:txBody>
      </p:sp>
      <p:sp>
        <p:nvSpPr>
          <p:cNvPr id="2" name="Rectangle 1"/>
          <p:cNvSpPr/>
          <p:nvPr/>
        </p:nvSpPr>
        <p:spPr>
          <a:xfrm>
            <a:off x="105624" y="6410302"/>
            <a:ext cx="5112058" cy="369332"/>
          </a:xfrm>
          <a:prstGeom prst="rect">
            <a:avLst/>
          </a:prstGeom>
        </p:spPr>
        <p:txBody>
          <a:bodyPr wrap="square">
            <a:spAutoFit/>
          </a:bodyPr>
          <a:lstStyle/>
          <a:p>
            <a:r>
              <a:rPr lang="en-US" b="0" i="0" dirty="0">
                <a:solidFill>
                  <a:schemeClr val="bg1"/>
                </a:solidFill>
                <a:effectLst/>
              </a:rPr>
              <a:t>D&amp;C 108:4</a:t>
            </a:r>
            <a:endParaRPr lang="en-US" sz="1200" dirty="0">
              <a:solidFill>
                <a:schemeClr val="bg1"/>
              </a:solidFill>
            </a:endParaRPr>
          </a:p>
        </p:txBody>
      </p:sp>
      <p:sp>
        <p:nvSpPr>
          <p:cNvPr id="5" name="Rectangle 4"/>
          <p:cNvSpPr/>
          <p:nvPr/>
        </p:nvSpPr>
        <p:spPr>
          <a:xfrm>
            <a:off x="665444" y="2148184"/>
            <a:ext cx="4267164" cy="2862322"/>
          </a:xfrm>
          <a:prstGeom prst="rect">
            <a:avLst/>
          </a:prstGeom>
        </p:spPr>
        <p:txBody>
          <a:bodyPr wrap="square">
            <a:spAutoFit/>
          </a:bodyPr>
          <a:lstStyle/>
          <a:p>
            <a:r>
              <a:rPr lang="en-US" sz="2800" dirty="0">
                <a:solidFill>
                  <a:schemeClr val="bg1"/>
                </a:solidFill>
              </a:rPr>
              <a:t>A special gathering for “the dedication of temples, special instruction to priesthood leaders, and sustaining a new President of the Church.” </a:t>
            </a:r>
          </a:p>
          <a:p>
            <a:r>
              <a:rPr lang="en-US" sz="1200" dirty="0">
                <a:solidFill>
                  <a:schemeClr val="bg1"/>
                </a:solidFill>
              </a:rPr>
              <a:t>David B. </a:t>
            </a:r>
            <a:r>
              <a:rPr lang="en-US" sz="1200" dirty="0" err="1">
                <a:solidFill>
                  <a:schemeClr val="bg1"/>
                </a:solidFill>
              </a:rPr>
              <a:t>Haight</a:t>
            </a:r>
            <a:endParaRPr lang="en-US" sz="1200" dirty="0">
              <a:solidFill>
                <a:schemeClr val="bg1"/>
              </a:solidFill>
            </a:endParaRPr>
          </a:p>
        </p:txBody>
      </p:sp>
      <p:pic>
        <p:nvPicPr>
          <p:cNvPr id="4" name="Picture 3">
            <a:extLst>
              <a:ext uri="{FF2B5EF4-FFF2-40B4-BE49-F238E27FC236}">
                <a16:creationId xmlns:a16="http://schemas.microsoft.com/office/drawing/2014/main" id="{14339BB8-2C3F-4AB4-8E73-7A585FFE9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256" y="1569857"/>
            <a:ext cx="5686425" cy="4286250"/>
          </a:xfrm>
          <a:prstGeom prst="rect">
            <a:avLst/>
          </a:prstGeom>
        </p:spPr>
      </p:pic>
      <p:pic>
        <p:nvPicPr>
          <p:cNvPr id="9" name="Picture 8">
            <a:extLst>
              <a:ext uri="{FF2B5EF4-FFF2-40B4-BE49-F238E27FC236}">
                <a16:creationId xmlns:a16="http://schemas.microsoft.com/office/drawing/2014/main" id="{C4F84127-6892-4978-980D-84C55CF2C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22" y="208179"/>
            <a:ext cx="1272594" cy="1614967"/>
          </a:xfrm>
          <a:prstGeom prst="rect">
            <a:avLst/>
          </a:prstGeom>
        </p:spPr>
      </p:pic>
    </p:spTree>
    <p:extLst>
      <p:ext uri="{BB962C8B-B14F-4D97-AF65-F5344CB8AC3E}">
        <p14:creationId xmlns:p14="http://schemas.microsoft.com/office/powerpoint/2010/main" val="178678965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3786</Words>
  <Application>Microsoft Office PowerPoint</Application>
  <PresentationFormat>Widescreen</PresentationFormat>
  <Paragraphs>207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FrankRuehl</vt:lpstr>
      <vt:lpstr>Abadi</vt:lpstr>
      <vt:lpstr>Georgia</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29</cp:revision>
  <dcterms:created xsi:type="dcterms:W3CDTF">2015-01-29T13:29:30Z</dcterms:created>
  <dcterms:modified xsi:type="dcterms:W3CDTF">2020-07-22T16:08:52Z</dcterms:modified>
</cp:coreProperties>
</file>