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4" r:id="rId4"/>
    <p:sldId id="259" r:id="rId5"/>
    <p:sldId id="261" r:id="rId6"/>
    <p:sldId id="260" r:id="rId7"/>
    <p:sldId id="262" r:id="rId8"/>
    <p:sldId id="263" r:id="rId9"/>
    <p:sldId id="266" r:id="rId10"/>
    <p:sldId id="277" r:id="rId11"/>
    <p:sldId id="267" r:id="rId12"/>
    <p:sldId id="268" r:id="rId13"/>
    <p:sldId id="270" r:id="rId14"/>
    <p:sldId id="275" r:id="rId15"/>
    <p:sldId id="271" r:id="rId16"/>
    <p:sldId id="273" r:id="rId17"/>
    <p:sldId id="272" r:id="rId18"/>
    <p:sldId id="274" r:id="rId19"/>
    <p:sldId id="276" r:id="rId20"/>
    <p:sldId id="257" r:id="rId21"/>
    <p:sldId id="278" r:id="rId22"/>
    <p:sldId id="279" r:id="rId23"/>
    <p:sldId id="265" r:id="rId24"/>
    <p:sldId id="269" r:id="rId25"/>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Harrington" panose="04040505050A02020702" pitchFamily="82" charset="0"/>
      <p:regular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BCA48-B1DD-41E0-86BC-3F2D128552E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09309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08068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58559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0897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BCA48-B1DD-41E0-86BC-3F2D128552E0}"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50448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BCA48-B1DD-41E0-86BC-3F2D128552E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39259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BCA48-B1DD-41E0-86BC-3F2D128552E0}"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69284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BCA48-B1DD-41E0-86BC-3F2D128552E0}"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74559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BCA48-B1DD-41E0-86BC-3F2D128552E0}"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60393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BCA48-B1DD-41E0-86BC-3F2D128552E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7997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BCA48-B1DD-41E0-86BC-3F2D128552E0}"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09676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CA48-B1DD-41E0-86BC-3F2D128552E0}"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6700-D71C-4433-8012-060D0B01A7C5}" type="slidenum">
              <a:rPr lang="en-US" smtClean="0"/>
              <a:t>‹#›</a:t>
            </a:fld>
            <a:endParaRPr lang="en-US"/>
          </a:p>
        </p:txBody>
      </p:sp>
    </p:spTree>
    <p:extLst>
      <p:ext uri="{BB962C8B-B14F-4D97-AF65-F5344CB8AC3E}">
        <p14:creationId xmlns:p14="http://schemas.microsoft.com/office/powerpoint/2010/main" val="81369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F4D7BB3A-4F2F-4743-A16A-0A7EF4EE7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316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869B4B3-0262-47C8-BC20-48D8C93E0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p:cNvGrpSpPr/>
          <p:nvPr/>
        </p:nvGrpSpPr>
        <p:grpSpPr>
          <a:xfrm>
            <a:off x="7119903" y="154527"/>
            <a:ext cx="3365864" cy="6347058"/>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70747" y="2353683"/>
              <a:ext cx="1905000" cy="2308324"/>
            </a:xfrm>
            <a:prstGeom prst="rect">
              <a:avLst/>
            </a:prstGeom>
          </p:spPr>
          <p:txBody>
            <a:bodyPr wrap="square">
              <a:spAutoFit/>
            </a:bodyPr>
            <a:lstStyle/>
            <a:p>
              <a:pPr algn="ctr"/>
              <a:r>
                <a:rPr lang="en-US" dirty="0"/>
                <a:t> </a:t>
              </a:r>
              <a:r>
                <a:rPr lang="en-US" b="1" dirty="0"/>
                <a:t>If we obey the Lord’s commandments and keep His house pure, He will manifest Himself to us in His temples.</a:t>
              </a:r>
              <a:endParaRPr lang="en-US" sz="1600" dirty="0">
                <a:solidFill>
                  <a:schemeClr val="bg1"/>
                </a:solidFill>
              </a:endParaRPr>
            </a:p>
          </p:txBody>
        </p:sp>
      </p:grpSp>
      <p:grpSp>
        <p:nvGrpSpPr>
          <p:cNvPr id="10" name="Group 9">
            <a:extLst>
              <a:ext uri="{FF2B5EF4-FFF2-40B4-BE49-F238E27FC236}">
                <a16:creationId xmlns:a16="http://schemas.microsoft.com/office/drawing/2014/main" id="{8A80EF77-9E7C-4F7C-A596-CA8A9D4F51D2}"/>
              </a:ext>
            </a:extLst>
          </p:cNvPr>
          <p:cNvGrpSpPr/>
          <p:nvPr/>
        </p:nvGrpSpPr>
        <p:grpSpPr>
          <a:xfrm>
            <a:off x="643573" y="1762401"/>
            <a:ext cx="5731772" cy="3755625"/>
            <a:chOff x="692331" y="1355524"/>
            <a:chExt cx="5731772" cy="3755625"/>
          </a:xfrm>
        </p:grpSpPr>
        <p:pic>
          <p:nvPicPr>
            <p:cNvPr id="4" name="Picture 3">
              <a:extLst>
                <a:ext uri="{FF2B5EF4-FFF2-40B4-BE49-F238E27FC236}">
                  <a16:creationId xmlns:a16="http://schemas.microsoft.com/office/drawing/2014/main" id="{5F0BC279-C524-4A1C-8E03-7C58F102F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4" b="6128"/>
            <a:stretch/>
          </p:blipFill>
          <p:spPr>
            <a:xfrm>
              <a:off x="692331" y="1355524"/>
              <a:ext cx="5731772" cy="3386293"/>
            </a:xfrm>
            <a:prstGeom prst="rect">
              <a:avLst/>
            </a:prstGeom>
          </p:spPr>
        </p:pic>
        <p:sp>
          <p:nvSpPr>
            <p:cNvPr id="5" name="TextBox 4">
              <a:extLst>
                <a:ext uri="{FF2B5EF4-FFF2-40B4-BE49-F238E27FC236}">
                  <a16:creationId xmlns:a16="http://schemas.microsoft.com/office/drawing/2014/main" id="{88DAA248-0C4D-482A-A84C-E372E1FBB048}"/>
                </a:ext>
              </a:extLst>
            </p:cNvPr>
            <p:cNvSpPr txBox="1"/>
            <p:nvPr/>
          </p:nvSpPr>
          <p:spPr>
            <a:xfrm>
              <a:off x="694321" y="4741817"/>
              <a:ext cx="2508069" cy="369332"/>
            </a:xfrm>
            <a:prstGeom prst="rect">
              <a:avLst/>
            </a:prstGeom>
            <a:noFill/>
          </p:spPr>
          <p:txBody>
            <a:bodyPr wrap="square" rtlCol="0">
              <a:spAutoFit/>
            </a:bodyPr>
            <a:lstStyle/>
            <a:p>
              <a:r>
                <a:rPr lang="en-US" dirty="0">
                  <a:solidFill>
                    <a:schemeClr val="bg1"/>
                  </a:solidFill>
                </a:rPr>
                <a:t>Sapporo Japan Temple</a:t>
              </a:r>
            </a:p>
          </p:txBody>
        </p:sp>
      </p:grpSp>
    </p:spTree>
    <p:extLst>
      <p:ext uri="{BB962C8B-B14F-4D97-AF65-F5344CB8AC3E}">
        <p14:creationId xmlns:p14="http://schemas.microsoft.com/office/powerpoint/2010/main" val="175487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2B86E2-F4DE-4440-B9F0-6280A3C67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Lord Accepted This House</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110:7-10</a:t>
            </a:r>
          </a:p>
        </p:txBody>
      </p:sp>
      <p:sp>
        <p:nvSpPr>
          <p:cNvPr id="10" name="Rectangle 9"/>
          <p:cNvSpPr/>
          <p:nvPr/>
        </p:nvSpPr>
        <p:spPr>
          <a:xfrm>
            <a:off x="1385351" y="1301771"/>
            <a:ext cx="6096000" cy="3600986"/>
          </a:xfrm>
          <a:prstGeom prst="rect">
            <a:avLst/>
          </a:prstGeom>
        </p:spPr>
        <p:txBody>
          <a:bodyPr>
            <a:spAutoFit/>
          </a:bodyPr>
          <a:lstStyle/>
          <a:p>
            <a:r>
              <a:rPr lang="en-US" dirty="0">
                <a:solidFill>
                  <a:schemeClr val="bg1"/>
                </a:solidFill>
              </a:rPr>
              <a:t>“The Saints did all the work they could on the building, and then went out and obtained work here and there, and with the money they earned they purchased those things that were necessary for its completion. </a:t>
            </a:r>
          </a:p>
          <a:p>
            <a:endParaRPr lang="en-US" dirty="0">
              <a:solidFill>
                <a:schemeClr val="bg1"/>
              </a:solidFill>
            </a:endParaRPr>
          </a:p>
          <a:p>
            <a:r>
              <a:rPr lang="en-US" dirty="0">
                <a:solidFill>
                  <a:schemeClr val="bg1"/>
                </a:solidFill>
              </a:rPr>
              <a:t>It was done by sacrificing all that they had; and when we had done all that we could do, Oh! how joyous it was to know the Lord accepted the work, when He stood upon the breastwork of the Temple, conversed with the Prophet Joseph and Oliver, and revealed to them their duties, and informed them that the Gospel should go from there and be preached throughout the nations of the earth.” </a:t>
            </a:r>
          </a:p>
          <a:p>
            <a:r>
              <a:rPr lang="en-US" sz="1200" dirty="0">
                <a:solidFill>
                  <a:schemeClr val="bg1"/>
                </a:solidFill>
              </a:rPr>
              <a:t>Elder Franklin D. Richards</a:t>
            </a:r>
          </a:p>
        </p:txBody>
      </p:sp>
      <p:sp>
        <p:nvSpPr>
          <p:cNvPr id="3" name="Rectangle 2"/>
          <p:cNvSpPr/>
          <p:nvPr/>
        </p:nvSpPr>
        <p:spPr>
          <a:xfrm>
            <a:off x="1937656" y="5695281"/>
            <a:ext cx="4746171" cy="923330"/>
          </a:xfrm>
          <a:prstGeom prst="rect">
            <a:avLst/>
          </a:prstGeom>
          <a:ln>
            <a:solidFill>
              <a:srgbClr val="00B0F0"/>
            </a:solidFill>
          </a:ln>
        </p:spPr>
        <p:txBody>
          <a:bodyPr wrap="square">
            <a:spAutoFit/>
          </a:bodyPr>
          <a:lstStyle/>
          <a:p>
            <a:pPr algn="ctr"/>
            <a:r>
              <a:rPr lang="en-US" b="1" i="0" dirty="0">
                <a:solidFill>
                  <a:srgbClr val="FFFF00"/>
                </a:solidFill>
                <a:effectLst/>
                <a:latin typeface="Abadi" panose="020B0604020104020204" pitchFamily="34" charset="0"/>
              </a:rPr>
              <a:t>If we obey the Lord’s commandments and keep His house pure, He will manifest Himself to us in His temples</a:t>
            </a:r>
            <a:endParaRPr lang="en-US" dirty="0">
              <a:solidFill>
                <a:srgbClr val="FFFF00"/>
              </a:solidFill>
            </a:endParaRPr>
          </a:p>
        </p:txBody>
      </p:sp>
      <p:pic>
        <p:nvPicPr>
          <p:cNvPr id="5" name="Picture 4">
            <a:extLst>
              <a:ext uri="{FF2B5EF4-FFF2-40B4-BE49-F238E27FC236}">
                <a16:creationId xmlns:a16="http://schemas.microsoft.com/office/drawing/2014/main" id="{EACC2750-B1CE-4667-9F68-A979E8F62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308" y="1452594"/>
            <a:ext cx="3938016" cy="4559808"/>
          </a:xfrm>
          <a:prstGeom prst="rect">
            <a:avLst/>
          </a:prstGeom>
        </p:spPr>
      </p:pic>
      <p:pic>
        <p:nvPicPr>
          <p:cNvPr id="11" name="Picture 10">
            <a:extLst>
              <a:ext uri="{FF2B5EF4-FFF2-40B4-BE49-F238E27FC236}">
                <a16:creationId xmlns:a16="http://schemas.microsoft.com/office/drawing/2014/main" id="{35446482-3520-4403-8F02-3FDD9DDEF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22" y="1015663"/>
            <a:ext cx="994107" cy="1265829"/>
          </a:xfrm>
          <a:prstGeom prst="rect">
            <a:avLst/>
          </a:prstGeom>
        </p:spPr>
      </p:pic>
    </p:spTree>
    <p:extLst>
      <p:ext uri="{BB962C8B-B14F-4D97-AF65-F5344CB8AC3E}">
        <p14:creationId xmlns:p14="http://schemas.microsoft.com/office/powerpoint/2010/main" val="213946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4F0AFA-936A-41A3-94D1-7A45D3B5D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A Polluted Temple</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110:8</a:t>
            </a:r>
          </a:p>
        </p:txBody>
      </p:sp>
      <p:sp>
        <p:nvSpPr>
          <p:cNvPr id="10" name="Rectangle 9"/>
          <p:cNvSpPr/>
          <p:nvPr/>
        </p:nvSpPr>
        <p:spPr>
          <a:xfrm>
            <a:off x="391885" y="1491577"/>
            <a:ext cx="4593772" cy="923330"/>
          </a:xfrm>
          <a:prstGeom prst="rect">
            <a:avLst/>
          </a:prstGeom>
        </p:spPr>
        <p:txBody>
          <a:bodyPr wrap="square">
            <a:spAutoFit/>
          </a:bodyPr>
          <a:lstStyle/>
          <a:p>
            <a:r>
              <a:rPr lang="en-US" dirty="0">
                <a:solidFill>
                  <a:schemeClr val="bg1"/>
                </a:solidFill>
              </a:rPr>
              <a:t>After the Saints left Ohio, the dissenters of the Church, such as Warren Parrish and others, too control of the Kirtland Temple in 1838</a:t>
            </a:r>
            <a:endParaRPr lang="en-US" sz="1200" dirty="0">
              <a:solidFill>
                <a:schemeClr val="bg1"/>
              </a:solidFill>
            </a:endParaRPr>
          </a:p>
        </p:txBody>
      </p:sp>
      <p:sp>
        <p:nvSpPr>
          <p:cNvPr id="8" name="Rectangle 7"/>
          <p:cNvSpPr/>
          <p:nvPr/>
        </p:nvSpPr>
        <p:spPr>
          <a:xfrm>
            <a:off x="391885" y="2734934"/>
            <a:ext cx="6096000" cy="3216265"/>
          </a:xfrm>
          <a:prstGeom prst="rect">
            <a:avLst/>
          </a:prstGeom>
        </p:spPr>
        <p:txBody>
          <a:bodyPr>
            <a:spAutoFit/>
          </a:bodyPr>
          <a:lstStyle/>
          <a:p>
            <a:r>
              <a:rPr lang="en-US" sz="2400" dirty="0">
                <a:solidFill>
                  <a:schemeClr val="bg1"/>
                </a:solidFill>
              </a:rPr>
              <a:t>“It is not a sacred temple today—not by any means. It is no more a temple than an adobe building, and is not recognized by the Lord any more. It fill the measure of its creation, then fell into the hands of wicked men, and the Lord ceased to consider that building a house built unto his name.”</a:t>
            </a:r>
          </a:p>
          <a:p>
            <a:r>
              <a:rPr lang="en-US" sz="2400" dirty="0">
                <a:solidFill>
                  <a:schemeClr val="bg1"/>
                </a:solidFill>
              </a:rPr>
              <a:t>See D&amp;C 124</a:t>
            </a:r>
          </a:p>
          <a:p>
            <a:r>
              <a:rPr lang="en-US" sz="1100" dirty="0">
                <a:solidFill>
                  <a:schemeClr val="bg1"/>
                </a:solidFill>
              </a:rPr>
              <a:t>Joseph Fielding Smith</a:t>
            </a:r>
          </a:p>
        </p:txBody>
      </p:sp>
      <p:pic>
        <p:nvPicPr>
          <p:cNvPr id="3" name="Picture 2">
            <a:extLst>
              <a:ext uri="{FF2B5EF4-FFF2-40B4-BE49-F238E27FC236}">
                <a16:creationId xmlns:a16="http://schemas.microsoft.com/office/drawing/2014/main" id="{AB7A5BCD-EA82-4060-8697-142CA5F7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055" y="1602008"/>
            <a:ext cx="5334000" cy="4000500"/>
          </a:xfrm>
          <a:prstGeom prst="rect">
            <a:avLst/>
          </a:prstGeom>
        </p:spPr>
      </p:pic>
      <p:pic>
        <p:nvPicPr>
          <p:cNvPr id="11" name="Picture 10">
            <a:extLst>
              <a:ext uri="{FF2B5EF4-FFF2-40B4-BE49-F238E27FC236}">
                <a16:creationId xmlns:a16="http://schemas.microsoft.com/office/drawing/2014/main" id="{691FE671-708B-4A8C-8037-0035383CB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25" y="102387"/>
            <a:ext cx="1018734" cy="1319078"/>
          </a:xfrm>
          <a:prstGeom prst="rect">
            <a:avLst/>
          </a:prstGeom>
        </p:spPr>
      </p:pic>
    </p:spTree>
    <p:extLst>
      <p:ext uri="{BB962C8B-B14F-4D97-AF65-F5344CB8AC3E}">
        <p14:creationId xmlns:p14="http://schemas.microsoft.com/office/powerpoint/2010/main" val="27968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737D47-8980-426C-A76C-DEDACE8D3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Key To Gathering Israel</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8" name="Rectangle 7"/>
          <p:cNvSpPr/>
          <p:nvPr/>
        </p:nvSpPr>
        <p:spPr>
          <a:xfrm>
            <a:off x="370113" y="1698464"/>
            <a:ext cx="6096000" cy="1384995"/>
          </a:xfrm>
          <a:prstGeom prst="rect">
            <a:avLst/>
          </a:prstGeom>
        </p:spPr>
        <p:txBody>
          <a:bodyPr>
            <a:spAutoFit/>
          </a:bodyPr>
          <a:lstStyle/>
          <a:p>
            <a:r>
              <a:rPr lang="en-US" dirty="0">
                <a:solidFill>
                  <a:schemeClr val="bg1"/>
                </a:solidFill>
              </a:rPr>
              <a:t>“Moses held the keys of the gathering of Israel. He led Israel out of Egypt into the land of Canaan. It was his appointment in this dispensation to come and restore those keys for the modern gathering” </a:t>
            </a:r>
          </a:p>
          <a:p>
            <a:r>
              <a:rPr lang="en-US" sz="1200" dirty="0">
                <a:solidFill>
                  <a:schemeClr val="bg1"/>
                </a:solidFill>
              </a:rPr>
              <a:t>Joseph Fielding Smith</a:t>
            </a:r>
          </a:p>
        </p:txBody>
      </p:sp>
      <p:sp>
        <p:nvSpPr>
          <p:cNvPr id="2" name="Rectangle 1"/>
          <p:cNvSpPr/>
          <p:nvPr/>
        </p:nvSpPr>
        <p:spPr>
          <a:xfrm>
            <a:off x="5410200" y="4024424"/>
            <a:ext cx="6096000" cy="2308324"/>
          </a:xfrm>
          <a:prstGeom prst="rect">
            <a:avLst/>
          </a:prstGeom>
        </p:spPr>
        <p:txBody>
          <a:bodyPr>
            <a:spAutoFit/>
          </a:bodyPr>
          <a:lstStyle/>
          <a:p>
            <a:r>
              <a:rPr lang="en-US" dirty="0">
                <a:solidFill>
                  <a:schemeClr val="bg1"/>
                </a:solidFill>
              </a:rPr>
              <a:t>Soon after this vision in the Kirtland Temple, the Prophet Joseph Smith exercised these keys to begin gathering Israel from all parts of the world.</a:t>
            </a:r>
          </a:p>
          <a:p>
            <a:endParaRPr lang="en-US" dirty="0">
              <a:solidFill>
                <a:schemeClr val="bg1"/>
              </a:solidFill>
            </a:endParaRPr>
          </a:p>
          <a:p>
            <a:r>
              <a:rPr lang="en-US" dirty="0">
                <a:solidFill>
                  <a:schemeClr val="bg1"/>
                </a:solidFill>
              </a:rPr>
              <a:t> For example, in 1837 Elder Heber C. Kimball, Elder Orson Hyde, and other missionaries were sent to England, where they helped gather nearly 2,000 souls to the restored Church of Jesus Christ through their preaching.</a:t>
            </a:r>
            <a:endParaRPr lang="en-US" sz="1200" dirty="0">
              <a:solidFill>
                <a:schemeClr val="bg1"/>
              </a:solidFill>
            </a:endParaRPr>
          </a:p>
        </p:txBody>
      </p:sp>
      <p:pic>
        <p:nvPicPr>
          <p:cNvPr id="10" name="Picture 9">
            <a:extLst>
              <a:ext uri="{FF2B5EF4-FFF2-40B4-BE49-F238E27FC236}">
                <a16:creationId xmlns:a16="http://schemas.microsoft.com/office/drawing/2014/main" id="{2039A6BD-4E6A-4CF1-93A9-2C198483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14" y="1238931"/>
            <a:ext cx="3552825" cy="2562225"/>
          </a:xfrm>
          <a:prstGeom prst="rect">
            <a:avLst/>
          </a:prstGeom>
        </p:spPr>
      </p:pic>
      <p:pic>
        <p:nvPicPr>
          <p:cNvPr id="13" name="Picture 12">
            <a:extLst>
              <a:ext uri="{FF2B5EF4-FFF2-40B4-BE49-F238E27FC236}">
                <a16:creationId xmlns:a16="http://schemas.microsoft.com/office/drawing/2014/main" id="{A33746FF-7205-4BEB-A6DC-DD38A7771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20" y="3491766"/>
            <a:ext cx="3627434" cy="2840982"/>
          </a:xfrm>
          <a:prstGeom prst="rect">
            <a:avLst/>
          </a:prstGeom>
        </p:spPr>
      </p:pic>
      <p:pic>
        <p:nvPicPr>
          <p:cNvPr id="16" name="Picture 15">
            <a:extLst>
              <a:ext uri="{FF2B5EF4-FFF2-40B4-BE49-F238E27FC236}">
                <a16:creationId xmlns:a16="http://schemas.microsoft.com/office/drawing/2014/main" id="{F56C01A9-9B24-4B23-A207-E81F958F4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886" y="167068"/>
            <a:ext cx="1018734" cy="1319078"/>
          </a:xfrm>
          <a:prstGeom prst="rect">
            <a:avLst/>
          </a:prstGeom>
        </p:spPr>
      </p:pic>
    </p:spTree>
    <p:extLst>
      <p:ext uri="{BB962C8B-B14F-4D97-AF65-F5344CB8AC3E}">
        <p14:creationId xmlns:p14="http://schemas.microsoft.com/office/powerpoint/2010/main" val="8455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869B4B3-0262-47C8-BC20-48D8C93E0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Missionary Work</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8" name="Rectangle 7"/>
          <p:cNvSpPr/>
          <p:nvPr/>
        </p:nvSpPr>
        <p:spPr>
          <a:xfrm>
            <a:off x="334927" y="1478954"/>
            <a:ext cx="3630385" cy="2492990"/>
          </a:xfrm>
          <a:prstGeom prst="rect">
            <a:avLst/>
          </a:prstGeom>
        </p:spPr>
        <p:txBody>
          <a:bodyPr wrap="square">
            <a:spAutoFit/>
          </a:bodyPr>
          <a:lstStyle/>
          <a:p>
            <a:r>
              <a:rPr lang="en-US" sz="2400" dirty="0">
                <a:solidFill>
                  <a:schemeClr val="bg1"/>
                </a:solidFill>
              </a:rPr>
              <a:t>“Missionary work is crucial to the gathering of Israel. … In many nations our missionaries have searched for those of scattered Israel” </a:t>
            </a:r>
          </a:p>
          <a:p>
            <a:r>
              <a:rPr lang="en-US" sz="1200" dirty="0">
                <a:solidFill>
                  <a:schemeClr val="bg1"/>
                </a:solidFill>
              </a:rPr>
              <a:t>Elder Russell M. Nelson</a:t>
            </a:r>
          </a:p>
        </p:txBody>
      </p:sp>
      <p:grpSp>
        <p:nvGrpSpPr>
          <p:cNvPr id="11" name="Group 10"/>
          <p:cNvGrpSpPr/>
          <p:nvPr/>
        </p:nvGrpSpPr>
        <p:grpSpPr>
          <a:xfrm>
            <a:off x="3178627" y="138114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057400"/>
              <a:ext cx="1905000" cy="1815882"/>
            </a:xfrm>
            <a:prstGeom prst="rect">
              <a:avLst/>
            </a:prstGeom>
          </p:spPr>
          <p:txBody>
            <a:bodyPr wrap="square">
              <a:spAutoFit/>
            </a:bodyPr>
            <a:lstStyle/>
            <a:p>
              <a:pPr algn="ctr"/>
              <a:r>
                <a:rPr lang="en-US" sz="1600" b="1" i="1" dirty="0"/>
                <a:t>The keys of missionary work, eternal families, and temple work help us to prepare for the Lord’s Second Coming</a:t>
              </a:r>
              <a:endParaRPr lang="en-US" sz="1600" dirty="0">
                <a:solidFill>
                  <a:schemeClr val="bg1"/>
                </a:solidFill>
              </a:endParaRPr>
            </a:p>
          </p:txBody>
        </p:sp>
      </p:grpSp>
      <p:sp>
        <p:nvSpPr>
          <p:cNvPr id="9" name="Rectangle 8"/>
          <p:cNvSpPr/>
          <p:nvPr/>
        </p:nvSpPr>
        <p:spPr>
          <a:xfrm>
            <a:off x="6033243" y="1486523"/>
            <a:ext cx="6096000" cy="4154984"/>
          </a:xfrm>
          <a:prstGeom prst="rect">
            <a:avLst/>
          </a:prstGeom>
        </p:spPr>
        <p:txBody>
          <a:bodyPr>
            <a:spAutoFit/>
          </a:bodyPr>
          <a:lstStyle/>
          <a:p>
            <a:r>
              <a:rPr lang="en-US" sz="2400" b="0" i="0" dirty="0">
                <a:solidFill>
                  <a:srgbClr val="FFFF00"/>
                </a:solidFill>
                <a:effectLst/>
                <a:latin typeface="Abadi" panose="020B0604020104020204" pitchFamily="34" charset="0"/>
              </a:rPr>
              <a:t>How does missionary work prepare people for the Lord’s Second Coming? </a:t>
            </a:r>
          </a:p>
          <a:p>
            <a:endParaRPr lang="en-US" sz="2400" dirty="0">
              <a:solidFill>
                <a:srgbClr val="FFFF00"/>
              </a:solidFill>
              <a:latin typeface="Abadi" panose="020B0604020104020204" pitchFamily="34" charset="0"/>
            </a:endParaRPr>
          </a:p>
          <a:p>
            <a:endParaRPr lang="en-US" sz="2400" b="0" i="0" dirty="0">
              <a:solidFill>
                <a:srgbClr val="FFFF00"/>
              </a:solidFill>
              <a:effectLst/>
              <a:latin typeface="Abadi" panose="020B0604020104020204" pitchFamily="34" charset="0"/>
            </a:endParaRPr>
          </a:p>
          <a:p>
            <a:r>
              <a:rPr lang="en-US" sz="2400" b="0" i="0" dirty="0">
                <a:solidFill>
                  <a:srgbClr val="FFFF00"/>
                </a:solidFill>
                <a:effectLst/>
                <a:latin typeface="Abadi" panose="020B0604020104020204" pitchFamily="34" charset="0"/>
              </a:rPr>
              <a:t>How does the promise of eternal marriage and families prepare people for the Lord’s Second Coming? </a:t>
            </a:r>
          </a:p>
          <a:p>
            <a:endParaRPr lang="en-US" sz="2400" dirty="0">
              <a:solidFill>
                <a:srgbClr val="FFFF00"/>
              </a:solidFill>
              <a:latin typeface="Abadi" panose="020B0604020104020204" pitchFamily="34" charset="0"/>
            </a:endParaRPr>
          </a:p>
          <a:p>
            <a:endParaRPr lang="en-US" sz="2400" b="0" i="0" dirty="0">
              <a:solidFill>
                <a:srgbClr val="FFFF00"/>
              </a:solidFill>
              <a:effectLst/>
              <a:latin typeface="Abadi" panose="020B0604020104020204" pitchFamily="34" charset="0"/>
            </a:endParaRPr>
          </a:p>
          <a:p>
            <a:r>
              <a:rPr lang="en-US" sz="2400" b="0" i="0" dirty="0">
                <a:solidFill>
                  <a:srgbClr val="FFFF00"/>
                </a:solidFill>
                <a:effectLst/>
                <a:latin typeface="Abadi" panose="020B0604020104020204" pitchFamily="34" charset="0"/>
              </a:rPr>
              <a:t>How does temple work prepare people for the Lord’s Second Coming? </a:t>
            </a:r>
            <a:endParaRPr lang="en-US" sz="2400" dirty="0">
              <a:solidFill>
                <a:srgbClr val="FFFF00"/>
              </a:solidFill>
            </a:endParaRPr>
          </a:p>
        </p:txBody>
      </p:sp>
      <p:pic>
        <p:nvPicPr>
          <p:cNvPr id="3" name="Picture 2">
            <a:extLst>
              <a:ext uri="{FF2B5EF4-FFF2-40B4-BE49-F238E27FC236}">
                <a16:creationId xmlns:a16="http://schemas.microsoft.com/office/drawing/2014/main" id="{93F09EF2-A6E7-492D-AA28-7E56AABC4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78" y="212575"/>
            <a:ext cx="933452" cy="1168570"/>
          </a:xfrm>
          <a:prstGeom prst="rect">
            <a:avLst/>
          </a:prstGeom>
        </p:spPr>
      </p:pic>
    </p:spTree>
    <p:extLst>
      <p:ext uri="{BB962C8B-B14F-4D97-AF65-F5344CB8AC3E}">
        <p14:creationId xmlns:p14="http://schemas.microsoft.com/office/powerpoint/2010/main" val="39685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down)">
                                      <p:cBhvr>
                                        <p:cTn id="2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E881EC-54DC-498A-A709-955764454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Who Was/Is Elias</a:t>
            </a:r>
          </a:p>
        </p:txBody>
      </p:sp>
      <p:sp>
        <p:nvSpPr>
          <p:cNvPr id="7" name="Rectangle 6"/>
          <p:cNvSpPr/>
          <p:nvPr/>
        </p:nvSpPr>
        <p:spPr>
          <a:xfrm>
            <a:off x="0" y="6449334"/>
            <a:ext cx="4245429" cy="338554"/>
          </a:xfrm>
          <a:prstGeom prst="rect">
            <a:avLst/>
          </a:prstGeom>
        </p:spPr>
        <p:txBody>
          <a:bodyPr wrap="square">
            <a:spAutoFit/>
          </a:bodyPr>
          <a:lstStyle/>
          <a:p>
            <a:r>
              <a:rPr lang="en-US" sz="1600" dirty="0">
                <a:solidFill>
                  <a:schemeClr val="bg1"/>
                </a:solidFill>
              </a:rPr>
              <a:t>D&amp;C 110:12  Guide to the Scriptures</a:t>
            </a:r>
          </a:p>
        </p:txBody>
      </p:sp>
      <p:sp>
        <p:nvSpPr>
          <p:cNvPr id="9" name="Rectangle 8"/>
          <p:cNvSpPr/>
          <p:nvPr/>
        </p:nvSpPr>
        <p:spPr>
          <a:xfrm>
            <a:off x="228600" y="4652813"/>
            <a:ext cx="4016830" cy="1200329"/>
          </a:xfrm>
          <a:prstGeom prst="rect">
            <a:avLst/>
          </a:prstGeom>
        </p:spPr>
        <p:txBody>
          <a:bodyPr wrap="square">
            <a:spAutoFit/>
          </a:bodyPr>
          <a:lstStyle/>
          <a:p>
            <a:r>
              <a:rPr lang="en-US" b="0" i="0" dirty="0">
                <a:solidFill>
                  <a:schemeClr val="bg1"/>
                </a:solidFill>
                <a:effectLst/>
                <a:latin typeface="Abadi" panose="020B0604020104020204" pitchFamily="34" charset="0"/>
              </a:rPr>
              <a:t>Elias is also a title for one who is a forerunner. For example, John the Baptist was an Elias because he was sent to prepare the way for Jesus</a:t>
            </a:r>
            <a:endParaRPr lang="en-US" dirty="0">
              <a:solidFill>
                <a:schemeClr val="bg1"/>
              </a:solidFill>
            </a:endParaRPr>
          </a:p>
        </p:txBody>
      </p:sp>
      <p:sp>
        <p:nvSpPr>
          <p:cNvPr id="13" name="Rectangle 12"/>
          <p:cNvSpPr/>
          <p:nvPr/>
        </p:nvSpPr>
        <p:spPr>
          <a:xfrm>
            <a:off x="228599" y="956930"/>
            <a:ext cx="4180115" cy="2585323"/>
          </a:xfrm>
          <a:prstGeom prst="rect">
            <a:avLst/>
          </a:prstGeom>
        </p:spPr>
        <p:txBody>
          <a:bodyPr wrap="square">
            <a:spAutoFit/>
          </a:bodyPr>
          <a:lstStyle/>
          <a:p>
            <a:r>
              <a:rPr lang="en-US" b="0" i="0" dirty="0">
                <a:solidFill>
                  <a:schemeClr val="bg1"/>
                </a:solidFill>
                <a:effectLst/>
                <a:latin typeface="Abadi" panose="020B0604020104020204" pitchFamily="34" charset="0"/>
              </a:rPr>
              <a:t>Elias is the New Testament (Greek) form of Elijah (Hebrew)</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In these instances, Elias was the ancient prophet Elijah whose ministry is recorded in 1 and 2 Kings.</a:t>
            </a:r>
            <a:endParaRPr lang="en-US" dirty="0">
              <a:solidFill>
                <a:schemeClr val="bg1"/>
              </a:solidFill>
            </a:endParaRPr>
          </a:p>
        </p:txBody>
      </p:sp>
      <p:sp>
        <p:nvSpPr>
          <p:cNvPr id="14" name="Rectangle 13"/>
          <p:cNvSpPr/>
          <p:nvPr/>
        </p:nvSpPr>
        <p:spPr>
          <a:xfrm>
            <a:off x="6324599" y="4597196"/>
            <a:ext cx="5636079" cy="1754326"/>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…That Elias is come already, and they knew him not, but have done unto him whatsoever they listed. Likewise shall also the Son of man suffer of them.</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Then the disciples understood that he </a:t>
            </a:r>
            <a:r>
              <a:rPr lang="en-US" b="0" i="1" dirty="0" err="1">
                <a:solidFill>
                  <a:srgbClr val="FFFF00"/>
                </a:solidFill>
                <a:effectLst/>
                <a:latin typeface="Georgia" panose="02040502050405020303" pitchFamily="18" charset="0"/>
              </a:rPr>
              <a:t>spake</a:t>
            </a:r>
            <a:r>
              <a:rPr lang="en-US" b="0" i="1" dirty="0">
                <a:solidFill>
                  <a:srgbClr val="FFFF00"/>
                </a:solidFill>
                <a:effectLst/>
                <a:latin typeface="Georgia" panose="02040502050405020303" pitchFamily="18" charset="0"/>
              </a:rPr>
              <a:t> unto them of John the Baptist. Matthew 17:12-13</a:t>
            </a:r>
          </a:p>
        </p:txBody>
      </p:sp>
      <p:sp>
        <p:nvSpPr>
          <p:cNvPr id="17" name="Rectangle 16"/>
          <p:cNvSpPr/>
          <p:nvPr/>
        </p:nvSpPr>
        <p:spPr>
          <a:xfrm>
            <a:off x="4604656" y="852606"/>
            <a:ext cx="7356022" cy="1323439"/>
          </a:xfrm>
          <a:prstGeom prst="rect">
            <a:avLst/>
          </a:prstGeom>
        </p:spPr>
        <p:txBody>
          <a:bodyPr wrap="square">
            <a:spAutoFit/>
          </a:bodyPr>
          <a:lstStyle/>
          <a:p>
            <a:pPr fontAlgn="base"/>
            <a:r>
              <a:rPr lang="en-US" sz="1600" b="0" i="1" dirty="0">
                <a:solidFill>
                  <a:srgbClr val="FFFF00"/>
                </a:solidFill>
                <a:effectLst/>
              </a:rPr>
              <a:t>And, behold, there appeared unto them Moses and Elias talking with him.</a:t>
            </a:r>
          </a:p>
          <a:p>
            <a:pPr fontAlgn="base"/>
            <a:endParaRPr lang="en-US" sz="1600" i="1" dirty="0">
              <a:solidFill>
                <a:srgbClr val="FFFF00"/>
              </a:solidFill>
            </a:endParaRPr>
          </a:p>
          <a:p>
            <a:pPr fontAlgn="base"/>
            <a:r>
              <a:rPr lang="en-US" sz="1600" b="0" i="1" dirty="0">
                <a:solidFill>
                  <a:srgbClr val="FFFF00"/>
                </a:solidFill>
                <a:effectLst/>
              </a:rPr>
              <a:t>Then answered Peter, and said unto Jesus, Lord, it is good for us to be here: if thou wilt, let us make here three tabernacles; one for thee, and one for Moses, and one for Elias.</a:t>
            </a:r>
          </a:p>
          <a:p>
            <a:pPr fontAlgn="base"/>
            <a:r>
              <a:rPr lang="en-US" sz="1600" i="1" dirty="0">
                <a:solidFill>
                  <a:srgbClr val="FFFF00"/>
                </a:solidFill>
              </a:rPr>
              <a:t>Matthew 17:3-4</a:t>
            </a:r>
            <a:endParaRPr lang="en-US" sz="1600" b="0" i="1" dirty="0">
              <a:solidFill>
                <a:srgbClr val="FFFF00"/>
              </a:solidFill>
              <a:effectLst/>
            </a:endParaRPr>
          </a:p>
        </p:txBody>
      </p:sp>
      <p:sp>
        <p:nvSpPr>
          <p:cNvPr id="18" name="Rectangle 17"/>
          <p:cNvSpPr/>
          <p:nvPr/>
        </p:nvSpPr>
        <p:spPr>
          <a:xfrm>
            <a:off x="7141029" y="2767280"/>
            <a:ext cx="4299856" cy="1323439"/>
          </a:xfrm>
          <a:prstGeom prst="rect">
            <a:avLst/>
          </a:prstGeom>
        </p:spPr>
        <p:txBody>
          <a:bodyPr wrap="square">
            <a:spAutoFit/>
          </a:bodyPr>
          <a:lstStyle/>
          <a:p>
            <a:r>
              <a:rPr lang="en-US" sz="1600" i="1" dirty="0">
                <a:solidFill>
                  <a:srgbClr val="FFFF00"/>
                </a:solidFill>
                <a:effectLst/>
              </a:rPr>
              <a:t>Elias was a man subject to like passions as we are, and he prayed earnestly that it might not rain: and it rained not on the earth by the space of three years and six months.</a:t>
            </a:r>
          </a:p>
          <a:p>
            <a:r>
              <a:rPr lang="en-US" sz="1600" i="1" dirty="0">
                <a:solidFill>
                  <a:srgbClr val="FFFF00"/>
                </a:solidFill>
              </a:rPr>
              <a:t>James 5:17</a:t>
            </a:r>
          </a:p>
        </p:txBody>
      </p:sp>
      <p:pic>
        <p:nvPicPr>
          <p:cNvPr id="3" name="Picture 2">
            <a:extLst>
              <a:ext uri="{FF2B5EF4-FFF2-40B4-BE49-F238E27FC236}">
                <a16:creationId xmlns:a16="http://schemas.microsoft.com/office/drawing/2014/main" id="{E27B1DCD-44DE-4F74-A9BE-18C282C07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064" y="2315132"/>
            <a:ext cx="1847850" cy="2028825"/>
          </a:xfrm>
          <a:prstGeom prst="rect">
            <a:avLst/>
          </a:prstGeom>
        </p:spPr>
      </p:pic>
      <p:pic>
        <p:nvPicPr>
          <p:cNvPr id="8" name="Picture 7">
            <a:extLst>
              <a:ext uri="{FF2B5EF4-FFF2-40B4-BE49-F238E27FC236}">
                <a16:creationId xmlns:a16="http://schemas.microsoft.com/office/drawing/2014/main" id="{F7C43278-CD1A-4337-B8F4-E3D9DFB6D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825" y="4503796"/>
            <a:ext cx="1786451" cy="2072562"/>
          </a:xfrm>
          <a:prstGeom prst="rect">
            <a:avLst/>
          </a:prstGeom>
        </p:spPr>
      </p:pic>
    </p:spTree>
    <p:extLst>
      <p:ext uri="{BB962C8B-B14F-4D97-AF65-F5344CB8AC3E}">
        <p14:creationId xmlns:p14="http://schemas.microsoft.com/office/powerpoint/2010/main" val="18100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500"/>
                                        <p:tgtEl>
                                          <p:spTgt spid="1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C223E5-FD0D-4B0B-B774-74FBC3591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Elias Who Lived in the Days Of Abraham</a:t>
            </a:r>
          </a:p>
        </p:txBody>
      </p:sp>
      <p:sp>
        <p:nvSpPr>
          <p:cNvPr id="7" name="Rectangle 6"/>
          <p:cNvSpPr/>
          <p:nvPr/>
        </p:nvSpPr>
        <p:spPr>
          <a:xfrm>
            <a:off x="0" y="6449334"/>
            <a:ext cx="3951514" cy="338554"/>
          </a:xfrm>
          <a:prstGeom prst="rect">
            <a:avLst/>
          </a:prstGeom>
        </p:spPr>
        <p:txBody>
          <a:bodyPr wrap="square">
            <a:spAutoFit/>
          </a:bodyPr>
          <a:lstStyle/>
          <a:p>
            <a:r>
              <a:rPr lang="en-US" sz="1600" dirty="0">
                <a:solidFill>
                  <a:schemeClr val="bg1"/>
                </a:solidFill>
              </a:rPr>
              <a:t>D&amp;C 110:12 Guide to the Scriptures</a:t>
            </a:r>
          </a:p>
        </p:txBody>
      </p:sp>
      <p:sp>
        <p:nvSpPr>
          <p:cNvPr id="10" name="Rectangle 9"/>
          <p:cNvSpPr/>
          <p:nvPr/>
        </p:nvSpPr>
        <p:spPr>
          <a:xfrm>
            <a:off x="185057" y="1153082"/>
            <a:ext cx="4418841" cy="923330"/>
          </a:xfrm>
          <a:prstGeom prst="rect">
            <a:avLst/>
          </a:prstGeom>
        </p:spPr>
        <p:txBody>
          <a:bodyPr wrap="square">
            <a:spAutoFit/>
          </a:bodyPr>
          <a:lstStyle/>
          <a:p>
            <a:r>
              <a:rPr lang="en-US" b="0" i="0" dirty="0">
                <a:solidFill>
                  <a:schemeClr val="bg1"/>
                </a:solidFill>
                <a:effectLst/>
                <a:latin typeface="Abadi" panose="020B0604020104020204" pitchFamily="34" charset="0"/>
              </a:rPr>
              <a:t>The title Elias has also been applied to others who had specific missions to fulfill, such as John the Revelator</a:t>
            </a:r>
            <a:endParaRPr lang="en-US" dirty="0">
              <a:solidFill>
                <a:schemeClr val="bg1"/>
              </a:solidFill>
            </a:endParaRPr>
          </a:p>
        </p:txBody>
      </p:sp>
      <p:sp>
        <p:nvSpPr>
          <p:cNvPr id="15" name="Rectangle 14"/>
          <p:cNvSpPr/>
          <p:nvPr/>
        </p:nvSpPr>
        <p:spPr>
          <a:xfrm>
            <a:off x="6547757" y="4803051"/>
            <a:ext cx="5192486"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And the angel answering said unto him, I am Gabriel, that stand in the presence of God; and am sent to speak unto thee, and to shew thee these glad tidings.</a:t>
            </a:r>
          </a:p>
          <a:p>
            <a:r>
              <a:rPr lang="en-US" i="1" dirty="0">
                <a:solidFill>
                  <a:srgbClr val="FFFF00"/>
                </a:solidFill>
                <a:latin typeface="Georgia" panose="02040502050405020303" pitchFamily="18" charset="0"/>
              </a:rPr>
              <a:t>Luke 1:19 (to Zacharias)</a:t>
            </a:r>
            <a:endParaRPr lang="en-US" i="1" dirty="0">
              <a:solidFill>
                <a:srgbClr val="FFFF00"/>
              </a:solidFill>
            </a:endParaRPr>
          </a:p>
        </p:txBody>
      </p:sp>
      <p:sp>
        <p:nvSpPr>
          <p:cNvPr id="16" name="Rectangle 15"/>
          <p:cNvSpPr/>
          <p:nvPr/>
        </p:nvSpPr>
        <p:spPr>
          <a:xfrm>
            <a:off x="7092043" y="1072944"/>
            <a:ext cx="4735286" cy="2308324"/>
          </a:xfrm>
          <a:prstGeom prst="rect">
            <a:avLst/>
          </a:prstGeom>
        </p:spPr>
        <p:txBody>
          <a:bodyPr wrap="square">
            <a:spAutoFit/>
          </a:bodyPr>
          <a:lstStyle/>
          <a:p>
            <a:r>
              <a:rPr lang="en-US" b="0" i="1" dirty="0">
                <a:solidFill>
                  <a:srgbClr val="FFFF00"/>
                </a:solidFill>
                <a:effectLst/>
                <a:latin typeface="Georgia" panose="02040502050405020303" pitchFamily="18" charset="0"/>
              </a:rPr>
              <a:t>…little book which was eaten by John, as mentioned in the 10th chapter of Revelation? A. We are to understand that it was a mission, and an ordinance, for him to gather the tribes of Israel; behold, this is Elias, who, as it is written, must come and restore all things.</a:t>
            </a:r>
          </a:p>
          <a:p>
            <a:r>
              <a:rPr lang="en-US" b="0" i="1" dirty="0">
                <a:solidFill>
                  <a:srgbClr val="FFFF00"/>
                </a:solidFill>
                <a:effectLst/>
                <a:latin typeface="Georgia" panose="02040502050405020303" pitchFamily="18" charset="0"/>
              </a:rPr>
              <a:t>D&amp;C 77:14</a:t>
            </a:r>
            <a:endParaRPr lang="en-US" i="1" dirty="0">
              <a:solidFill>
                <a:srgbClr val="FFFF00"/>
              </a:solidFill>
            </a:endParaRPr>
          </a:p>
        </p:txBody>
      </p:sp>
      <p:sp>
        <p:nvSpPr>
          <p:cNvPr id="17" name="Rectangle 16"/>
          <p:cNvSpPr/>
          <p:nvPr/>
        </p:nvSpPr>
        <p:spPr>
          <a:xfrm>
            <a:off x="702128" y="4974129"/>
            <a:ext cx="4778829" cy="369332"/>
          </a:xfrm>
          <a:prstGeom prst="rect">
            <a:avLst/>
          </a:prstGeom>
        </p:spPr>
        <p:txBody>
          <a:bodyPr wrap="square">
            <a:spAutoFit/>
          </a:bodyPr>
          <a:lstStyle/>
          <a:p>
            <a:r>
              <a:rPr lang="en-US" b="0" i="0" dirty="0">
                <a:solidFill>
                  <a:schemeClr val="bg1"/>
                </a:solidFill>
                <a:effectLst/>
                <a:latin typeface="Abadi" panose="020B0604020104020204" pitchFamily="34" charset="0"/>
              </a:rPr>
              <a:t>Gabriel </a:t>
            </a:r>
            <a:endParaRPr lang="en-US" dirty="0">
              <a:solidFill>
                <a:schemeClr val="bg1"/>
              </a:solidFill>
            </a:endParaRPr>
          </a:p>
        </p:txBody>
      </p:sp>
      <p:pic>
        <p:nvPicPr>
          <p:cNvPr id="13316" name="Picture 4" descr="https://www.lds.org/bc/content/shared/content/images/gospel-library/manual/36618/36618_all_001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432" y="4410984"/>
            <a:ext cx="428625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8CD1978-0A3E-43E0-BD0B-81109C847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834" y="1015505"/>
            <a:ext cx="2247900" cy="3209925"/>
          </a:xfrm>
          <a:prstGeom prst="rect">
            <a:avLst/>
          </a:prstGeom>
        </p:spPr>
      </p:pic>
    </p:spTree>
    <p:extLst>
      <p:ext uri="{BB962C8B-B14F-4D97-AF65-F5344CB8AC3E}">
        <p14:creationId xmlns:p14="http://schemas.microsoft.com/office/powerpoint/2010/main" val="20028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AAB94-DA32-4CD8-9848-97E8D81B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Dispensation of the Gospel of Abraham</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110:12</a:t>
            </a:r>
          </a:p>
        </p:txBody>
      </p:sp>
      <p:sp>
        <p:nvSpPr>
          <p:cNvPr id="11" name="TextBox 10"/>
          <p:cNvSpPr txBox="1"/>
          <p:nvPr/>
        </p:nvSpPr>
        <p:spPr>
          <a:xfrm>
            <a:off x="-119743" y="812346"/>
            <a:ext cx="12192000" cy="523220"/>
          </a:xfrm>
          <a:prstGeom prst="rect">
            <a:avLst/>
          </a:prstGeom>
          <a:noFill/>
        </p:spPr>
        <p:txBody>
          <a:bodyPr wrap="square" rtlCol="0">
            <a:spAutoFit/>
          </a:bodyPr>
          <a:lstStyle/>
          <a:p>
            <a:pPr algn="ctr"/>
            <a:r>
              <a:rPr lang="en-US" sz="2800" dirty="0">
                <a:solidFill>
                  <a:srgbClr val="FFFF00"/>
                </a:solidFill>
                <a:latin typeface="Harrington" panose="04040505050A02020702" pitchFamily="82" charset="0"/>
              </a:rPr>
              <a:t>Celestial Marriage and Eternal Posterity</a:t>
            </a:r>
          </a:p>
        </p:txBody>
      </p:sp>
      <p:sp>
        <p:nvSpPr>
          <p:cNvPr id="10" name="Rectangle 9"/>
          <p:cNvSpPr/>
          <p:nvPr/>
        </p:nvSpPr>
        <p:spPr>
          <a:xfrm>
            <a:off x="5146949" y="1649959"/>
            <a:ext cx="6096000" cy="4893647"/>
          </a:xfrm>
          <a:prstGeom prst="rect">
            <a:avLst/>
          </a:prstGeom>
        </p:spPr>
        <p:txBody>
          <a:bodyPr>
            <a:spAutoFit/>
          </a:bodyPr>
          <a:lstStyle/>
          <a:p>
            <a:r>
              <a:rPr lang="en-US" sz="2400" dirty="0">
                <a:solidFill>
                  <a:schemeClr val="bg1"/>
                </a:solidFill>
              </a:rPr>
              <a:t>“Elias brings back ‘the gospel of Abraham,’ the great Abrahamic covenant whereby the faithful receive promises of eternal increase, promises that through celestial marriage their eternal posterity shall be as numerous as the sands upon the seashore or as the stars in heaven for multitude. Elias gives the promise—received of old by Abraham, Isaac, and Jacob—that in modern men and in their seed all generations shall be blessed. And we are now offering the blessings of Abraham, Isaac, and Jacob to all who will receive them” </a:t>
            </a:r>
          </a:p>
          <a:p>
            <a:r>
              <a:rPr lang="en-US" sz="1200" dirty="0">
                <a:solidFill>
                  <a:schemeClr val="bg1"/>
                </a:solidFill>
              </a:rPr>
              <a:t>Elder Bruce R. McConkie</a:t>
            </a:r>
          </a:p>
        </p:txBody>
      </p:sp>
      <p:pic>
        <p:nvPicPr>
          <p:cNvPr id="3" name="Picture 2">
            <a:extLst>
              <a:ext uri="{FF2B5EF4-FFF2-40B4-BE49-F238E27FC236}">
                <a16:creationId xmlns:a16="http://schemas.microsoft.com/office/drawing/2014/main" id="{DCF03F37-D5F2-4C39-890E-F8275148D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8" y="2395836"/>
            <a:ext cx="4641113" cy="3142966"/>
          </a:xfrm>
          <a:prstGeom prst="rect">
            <a:avLst/>
          </a:prstGeom>
        </p:spPr>
      </p:pic>
      <p:pic>
        <p:nvPicPr>
          <p:cNvPr id="9" name="Picture 8">
            <a:extLst>
              <a:ext uri="{FF2B5EF4-FFF2-40B4-BE49-F238E27FC236}">
                <a16:creationId xmlns:a16="http://schemas.microsoft.com/office/drawing/2014/main" id="{380B82F8-13F4-4E0C-8491-75233C9A3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4682" y="5342261"/>
            <a:ext cx="914400" cy="1276350"/>
          </a:xfrm>
          <a:prstGeom prst="rect">
            <a:avLst/>
          </a:prstGeom>
        </p:spPr>
      </p:pic>
    </p:spTree>
    <p:extLst>
      <p:ext uri="{BB962C8B-B14F-4D97-AF65-F5344CB8AC3E}">
        <p14:creationId xmlns:p14="http://schemas.microsoft.com/office/powerpoint/2010/main" val="285979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58AD85-4CAB-4BAF-AF39-12C4942DA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The Keys of This Dispensation</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110:13-16</a:t>
            </a:r>
          </a:p>
        </p:txBody>
      </p:sp>
      <p:sp>
        <p:nvSpPr>
          <p:cNvPr id="11" name="TextBox 10"/>
          <p:cNvSpPr txBox="1"/>
          <p:nvPr/>
        </p:nvSpPr>
        <p:spPr>
          <a:xfrm>
            <a:off x="-119743" y="812346"/>
            <a:ext cx="12192000" cy="523220"/>
          </a:xfrm>
          <a:prstGeom prst="rect">
            <a:avLst/>
          </a:prstGeom>
          <a:noFill/>
        </p:spPr>
        <p:txBody>
          <a:bodyPr wrap="square" rtlCol="0">
            <a:spAutoFit/>
          </a:bodyPr>
          <a:lstStyle/>
          <a:p>
            <a:pPr algn="ctr"/>
            <a:r>
              <a:rPr lang="en-US" sz="2800" dirty="0">
                <a:solidFill>
                  <a:srgbClr val="FFFF00"/>
                </a:solidFill>
                <a:latin typeface="Harrington" panose="04040505050A02020702" pitchFamily="82" charset="0"/>
              </a:rPr>
              <a:t>Sealing power, including temple and family history work</a:t>
            </a:r>
          </a:p>
        </p:txBody>
      </p:sp>
      <p:sp>
        <p:nvSpPr>
          <p:cNvPr id="10" name="Rectangle 9"/>
          <p:cNvSpPr/>
          <p:nvPr/>
        </p:nvSpPr>
        <p:spPr>
          <a:xfrm>
            <a:off x="609599" y="1643343"/>
            <a:ext cx="6096000" cy="1938992"/>
          </a:xfrm>
          <a:prstGeom prst="rect">
            <a:avLst/>
          </a:prstGeom>
        </p:spPr>
        <p:txBody>
          <a:bodyPr>
            <a:spAutoFit/>
          </a:bodyPr>
          <a:lstStyle/>
          <a:p>
            <a:r>
              <a:rPr lang="en-US" dirty="0">
                <a:solidFill>
                  <a:schemeClr val="bg1"/>
                </a:solidFill>
              </a:rPr>
              <a:t>“This sealing power bestowed upon Elijah, is the power which binds husbands and wives, and children to parents for time and eternity. It is the binding power existing in every Gospel ordinance. … It is by this power that all the ordinances pertaining to salvation are bound, or sealed, and it was the mission of Elijah to come, and restore it.” </a:t>
            </a:r>
          </a:p>
          <a:p>
            <a:r>
              <a:rPr lang="en-US" sz="1200" dirty="0">
                <a:solidFill>
                  <a:schemeClr val="bg1"/>
                </a:solidFill>
              </a:rPr>
              <a:t>President Joseph Fielding Smith</a:t>
            </a:r>
          </a:p>
        </p:txBody>
      </p:sp>
      <p:sp>
        <p:nvSpPr>
          <p:cNvPr id="2" name="Rectangle 1"/>
          <p:cNvSpPr/>
          <p:nvPr/>
        </p:nvSpPr>
        <p:spPr>
          <a:xfrm>
            <a:off x="5671456" y="3907839"/>
            <a:ext cx="6096000" cy="2492990"/>
          </a:xfrm>
          <a:prstGeom prst="rect">
            <a:avLst/>
          </a:prstGeom>
        </p:spPr>
        <p:txBody>
          <a:bodyPr>
            <a:spAutoFit/>
          </a:bodyPr>
          <a:lstStyle/>
          <a:p>
            <a:r>
              <a:rPr lang="en-US" b="0" i="0" dirty="0">
                <a:solidFill>
                  <a:schemeClr val="bg1"/>
                </a:solidFill>
                <a:effectLst/>
              </a:rPr>
              <a:t>“As members of Christ’s restored Church, we have the covenant responsibility to search out our ancestors and provide for them the saving ordinances of the gospel. … For these reasons we do family history research, build temples, and perform vicarious ordinances. </a:t>
            </a:r>
          </a:p>
          <a:p>
            <a:endParaRPr lang="en-US" dirty="0">
              <a:solidFill>
                <a:schemeClr val="bg1"/>
              </a:solidFill>
            </a:endParaRPr>
          </a:p>
          <a:p>
            <a:r>
              <a:rPr lang="en-US" b="0" i="0" dirty="0">
                <a:solidFill>
                  <a:schemeClr val="bg1"/>
                </a:solidFill>
                <a:effectLst/>
              </a:rPr>
              <a:t>For these reasons Elijah was sent to restore the sealing authority that binds on earth and in heaven.” </a:t>
            </a:r>
          </a:p>
          <a:p>
            <a:r>
              <a:rPr lang="en-US" sz="1200" b="0" i="0" dirty="0">
                <a:solidFill>
                  <a:schemeClr val="bg1"/>
                </a:solidFill>
                <a:effectLst/>
              </a:rPr>
              <a:t>Elder David A. Bednar</a:t>
            </a:r>
            <a:endParaRPr lang="en-US" sz="1200" dirty="0">
              <a:solidFill>
                <a:schemeClr val="bg1"/>
              </a:solidFill>
            </a:endParaRPr>
          </a:p>
        </p:txBody>
      </p:sp>
      <p:pic>
        <p:nvPicPr>
          <p:cNvPr id="5" name="Picture 4">
            <a:extLst>
              <a:ext uri="{FF2B5EF4-FFF2-40B4-BE49-F238E27FC236}">
                <a16:creationId xmlns:a16="http://schemas.microsoft.com/office/drawing/2014/main" id="{84E4C122-6A88-4278-85B6-A5EB1F5D6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439" y="1559665"/>
            <a:ext cx="3209925" cy="2124075"/>
          </a:xfrm>
          <a:prstGeom prst="rect">
            <a:avLst/>
          </a:prstGeom>
        </p:spPr>
      </p:pic>
      <p:pic>
        <p:nvPicPr>
          <p:cNvPr id="9" name="Picture 8">
            <a:extLst>
              <a:ext uri="{FF2B5EF4-FFF2-40B4-BE49-F238E27FC236}">
                <a16:creationId xmlns:a16="http://schemas.microsoft.com/office/drawing/2014/main" id="{5BB37033-4089-4788-B5BB-4DA65DE71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676" y="3541942"/>
            <a:ext cx="2145792" cy="3224784"/>
          </a:xfrm>
          <a:prstGeom prst="rect">
            <a:avLst/>
          </a:prstGeom>
        </p:spPr>
      </p:pic>
      <p:pic>
        <p:nvPicPr>
          <p:cNvPr id="14" name="Picture 13">
            <a:extLst>
              <a:ext uri="{FF2B5EF4-FFF2-40B4-BE49-F238E27FC236}">
                <a16:creationId xmlns:a16="http://schemas.microsoft.com/office/drawing/2014/main" id="{E99CC691-66C5-402E-9D35-4F4D9F2E2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278" y="5428424"/>
            <a:ext cx="1050811" cy="1321317"/>
          </a:xfrm>
          <a:prstGeom prst="rect">
            <a:avLst/>
          </a:prstGeom>
        </p:spPr>
      </p:pic>
      <p:pic>
        <p:nvPicPr>
          <p:cNvPr id="16" name="Picture 15">
            <a:extLst>
              <a:ext uri="{FF2B5EF4-FFF2-40B4-BE49-F238E27FC236}">
                <a16:creationId xmlns:a16="http://schemas.microsoft.com/office/drawing/2014/main" id="{E85B9CDD-1804-4FDA-91AD-F22A6E2F59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86" y="236225"/>
            <a:ext cx="1018734" cy="1319078"/>
          </a:xfrm>
          <a:prstGeom prst="rect">
            <a:avLst/>
          </a:prstGeom>
        </p:spPr>
      </p:pic>
    </p:spTree>
    <p:extLst>
      <p:ext uri="{BB962C8B-B14F-4D97-AF65-F5344CB8AC3E}">
        <p14:creationId xmlns:p14="http://schemas.microsoft.com/office/powerpoint/2010/main" val="17974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E11F42-0886-414B-B770-06104C73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27BEDD4-68D4-4E0A-8AEC-C3DCF0E99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808" y="381000"/>
            <a:ext cx="9168384" cy="6096000"/>
          </a:xfrm>
          <a:prstGeom prst="rect">
            <a:avLst/>
          </a:prstGeom>
        </p:spPr>
      </p:pic>
      <p:sp>
        <p:nvSpPr>
          <p:cNvPr id="3" name="Rectangle 2"/>
          <p:cNvSpPr/>
          <p:nvPr/>
        </p:nvSpPr>
        <p:spPr>
          <a:xfrm>
            <a:off x="1511808" y="4230231"/>
            <a:ext cx="9168384" cy="2246769"/>
          </a:xfrm>
          <a:prstGeom prst="rect">
            <a:avLst/>
          </a:prstGeom>
          <a:noFill/>
        </p:spPr>
        <p:txBody>
          <a:bodyPr wrap="square">
            <a:spAutoFit/>
          </a:bodyPr>
          <a:lstStyle/>
          <a:p>
            <a:r>
              <a:rPr lang="en-US" sz="2800" b="0" i="0" dirty="0">
                <a:solidFill>
                  <a:schemeClr val="bg1"/>
                </a:solidFill>
                <a:effectLst/>
                <a:latin typeface="Georgia" panose="02040502050405020303" pitchFamily="18" charset="0"/>
              </a:rPr>
              <a:t>The heart is the seat of the emotions and a conduit for revelation. This sealing power thus reveals itself in family relationships, in attributes and virtues developed in a nurturing environment, and in loving service. These are the cords that bind families together” </a:t>
            </a:r>
            <a:r>
              <a:rPr lang="en-US" sz="1200" b="0" i="0" dirty="0">
                <a:solidFill>
                  <a:schemeClr val="bg1"/>
                </a:solidFill>
                <a:effectLst/>
                <a:latin typeface="Georgia" panose="02040502050405020303" pitchFamily="18" charset="0"/>
              </a:rPr>
              <a:t>President James E. Faust</a:t>
            </a:r>
            <a:endParaRPr lang="en-US" sz="1200" dirty="0">
              <a:solidFill>
                <a:schemeClr val="bg1"/>
              </a:solidFill>
              <a:latin typeface="Georgia" panose="02040502050405020303" pitchFamily="18" charset="0"/>
            </a:endParaRPr>
          </a:p>
        </p:txBody>
      </p:sp>
      <p:sp>
        <p:nvSpPr>
          <p:cNvPr id="14" name="Rectangle 13"/>
          <p:cNvSpPr/>
          <p:nvPr/>
        </p:nvSpPr>
        <p:spPr>
          <a:xfrm>
            <a:off x="1511808" y="751115"/>
            <a:ext cx="9168384" cy="830997"/>
          </a:xfrm>
          <a:prstGeom prst="rect">
            <a:avLst/>
          </a:prstGeom>
          <a:noFill/>
        </p:spPr>
        <p:txBody>
          <a:bodyPr wrap="square">
            <a:spAutoFit/>
          </a:bodyPr>
          <a:lstStyle/>
          <a:p>
            <a:pPr algn="ctr"/>
            <a:r>
              <a:rPr lang="en-US" sz="2400" b="1" i="0" dirty="0">
                <a:effectLst/>
                <a:latin typeface="Georgia" panose="02040502050405020303" pitchFamily="18" charset="0"/>
              </a:rPr>
              <a:t>“Malachi said that the power of Elijah would turn the </a:t>
            </a:r>
            <a:r>
              <a:rPr lang="en-US" sz="2400" b="1" i="1" dirty="0">
                <a:effectLst/>
                <a:latin typeface="Georgia" panose="02040502050405020303" pitchFamily="18" charset="0"/>
              </a:rPr>
              <a:t>hearts</a:t>
            </a:r>
            <a:r>
              <a:rPr lang="en-US" sz="2400" b="1" i="0" dirty="0">
                <a:effectLst/>
                <a:latin typeface="Georgia" panose="02040502050405020303" pitchFamily="18" charset="0"/>
              </a:rPr>
              <a:t> of the fathers and the children to each other. </a:t>
            </a:r>
            <a:endParaRPr lang="en-US" sz="2400" b="1" dirty="0">
              <a:latin typeface="Georgia" panose="02040502050405020303" pitchFamily="18" charset="0"/>
            </a:endParaRPr>
          </a:p>
        </p:txBody>
      </p:sp>
      <p:pic>
        <p:nvPicPr>
          <p:cNvPr id="8" name="Picture 7">
            <a:extLst>
              <a:ext uri="{FF2B5EF4-FFF2-40B4-BE49-F238E27FC236}">
                <a16:creationId xmlns:a16="http://schemas.microsoft.com/office/drawing/2014/main" id="{99202380-8C38-404F-BF86-12A8191B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49" y="233304"/>
            <a:ext cx="1119511" cy="1348808"/>
          </a:xfrm>
          <a:prstGeom prst="rect">
            <a:avLst/>
          </a:prstGeom>
        </p:spPr>
      </p:pic>
    </p:spTree>
    <p:extLst>
      <p:ext uri="{BB962C8B-B14F-4D97-AF65-F5344CB8AC3E}">
        <p14:creationId xmlns:p14="http://schemas.microsoft.com/office/powerpoint/2010/main" val="11902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E7DDAF-5AD9-4B5C-AA4D-365B947E3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4977" y="1015663"/>
            <a:ext cx="2824681" cy="923330"/>
          </a:xfrm>
          <a:prstGeom prst="rect">
            <a:avLst/>
          </a:prstGeom>
          <a:noFill/>
        </p:spPr>
        <p:txBody>
          <a:bodyPr wrap="square" rtlCol="0">
            <a:spAutoFit/>
          </a:bodyPr>
          <a:lstStyle/>
          <a:p>
            <a:r>
              <a:rPr lang="en-US" dirty="0">
                <a:solidFill>
                  <a:schemeClr val="bg1"/>
                </a:solidFill>
              </a:rPr>
              <a:t>April 3, 1836</a:t>
            </a:r>
          </a:p>
          <a:p>
            <a:r>
              <a:rPr lang="en-US" dirty="0">
                <a:solidFill>
                  <a:schemeClr val="bg1"/>
                </a:solidFill>
              </a:rPr>
              <a:t>One week after dedication of Kirtland Temple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Background</a:t>
            </a:r>
          </a:p>
        </p:txBody>
      </p:sp>
      <p:sp>
        <p:nvSpPr>
          <p:cNvPr id="2" name="Rectangle 1"/>
          <p:cNvSpPr/>
          <p:nvPr/>
        </p:nvSpPr>
        <p:spPr>
          <a:xfrm>
            <a:off x="5610130" y="147732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Lord was pleased with the sacrifices made by the Saints to complete “a house of prayer, a house of fasting, a house of faith, a house of learning, a house of glory, a house of order, a house of God” D&amp;C 88:119</a:t>
            </a:r>
            <a:endParaRPr lang="en-US" dirty="0">
              <a:solidFill>
                <a:schemeClr val="bg1"/>
              </a:solidFill>
            </a:endParaRPr>
          </a:p>
        </p:txBody>
      </p:sp>
      <p:sp>
        <p:nvSpPr>
          <p:cNvPr id="3" name="Rectangle 2"/>
          <p:cNvSpPr/>
          <p:nvPr/>
        </p:nvSpPr>
        <p:spPr>
          <a:xfrm>
            <a:off x="5610130" y="4989916"/>
            <a:ext cx="6096000" cy="1384995"/>
          </a:xfrm>
          <a:prstGeom prst="rect">
            <a:avLst/>
          </a:prstGeom>
        </p:spPr>
        <p:txBody>
          <a:bodyPr>
            <a:spAutoFit/>
          </a:bodyPr>
          <a:lstStyle/>
          <a:p>
            <a:r>
              <a:rPr lang="en-US" b="0" i="0" dirty="0">
                <a:solidFill>
                  <a:schemeClr val="bg1"/>
                </a:solidFill>
                <a:effectLst/>
                <a:latin typeface="Abadi" panose="020B0604020104020204" pitchFamily="34" charset="0"/>
              </a:rPr>
              <a:t>“After the dedication of the Kirtland Temple, council and spiritual meetings were held in the building almost daily. Sunday, April 3, 1836, was one of the most eventful days in the history of the Church”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9" name="Picture 8">
            <a:extLst>
              <a:ext uri="{FF2B5EF4-FFF2-40B4-BE49-F238E27FC236}">
                <a16:creationId xmlns:a16="http://schemas.microsoft.com/office/drawing/2014/main" id="{7CD2F4C6-BFBD-45F7-AEE0-7B34E2169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95" y="1938993"/>
            <a:ext cx="5206435" cy="5243014"/>
          </a:xfrm>
          <a:prstGeom prst="rect">
            <a:avLst/>
          </a:prstGeom>
        </p:spPr>
      </p:pic>
      <p:pic>
        <p:nvPicPr>
          <p:cNvPr id="11" name="Picture 10">
            <a:extLst>
              <a:ext uri="{FF2B5EF4-FFF2-40B4-BE49-F238E27FC236}">
                <a16:creationId xmlns:a16="http://schemas.microsoft.com/office/drawing/2014/main" id="{B7C0FA2F-0662-44F0-B989-AB0A25A75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330" y="2861266"/>
            <a:ext cx="1509863" cy="1955002"/>
          </a:xfrm>
          <a:prstGeom prst="rect">
            <a:avLst/>
          </a:prstGeom>
        </p:spPr>
      </p:pic>
    </p:spTree>
    <p:extLst>
      <p:ext uri="{BB962C8B-B14F-4D97-AF65-F5344CB8AC3E}">
        <p14:creationId xmlns:p14="http://schemas.microsoft.com/office/powerpoint/2010/main" val="10424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6A81ED3-863C-4B9A-9E89-1DC79E9B5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0"/>
            <a:ext cx="12119572" cy="649408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Presentations: </a:t>
            </a:r>
          </a:p>
          <a:p>
            <a:r>
              <a:rPr lang="en-US" sz="1600" b="1" dirty="0">
                <a:solidFill>
                  <a:schemeClr val="bg1"/>
                </a:solidFill>
              </a:rPr>
              <a:t>Priesthood Keys Restored in Kirtland Temple (2:12)</a:t>
            </a:r>
          </a:p>
          <a:p>
            <a:r>
              <a:rPr lang="en-US" sz="1600" b="1" dirty="0">
                <a:solidFill>
                  <a:schemeClr val="bg1"/>
                </a:solidFill>
              </a:rPr>
              <a:t>Their Hearts Are Bound To You</a:t>
            </a:r>
            <a:r>
              <a:rPr lang="en-US" sz="1600" dirty="0">
                <a:solidFill>
                  <a:schemeClr val="bg1"/>
                </a:solidFill>
              </a:rPr>
              <a:t>(3:15)</a:t>
            </a:r>
          </a:p>
          <a:p>
            <a:endParaRPr lang="en-US" sz="1600" dirty="0">
              <a:solidFill>
                <a:schemeClr val="bg1"/>
              </a:solidFill>
            </a:endParaRPr>
          </a:p>
          <a:p>
            <a:r>
              <a:rPr lang="en-US" sz="1600" b="0" i="0" dirty="0">
                <a:solidFill>
                  <a:schemeClr val="bg1"/>
                </a:solidFill>
                <a:effectLst/>
              </a:rPr>
              <a:t>Joseph Fielding Smith </a:t>
            </a:r>
            <a:r>
              <a:rPr lang="en-US" sz="1600" b="0" i="1" dirty="0">
                <a:solidFill>
                  <a:schemeClr val="bg1"/>
                </a:solidFill>
                <a:effectLst/>
              </a:rPr>
              <a:t>Church History and Modern Revelation,</a:t>
            </a:r>
            <a:r>
              <a:rPr lang="en-US" sz="1600" b="0" i="0" dirty="0">
                <a:solidFill>
                  <a:schemeClr val="bg1"/>
                </a:solidFill>
                <a:effectLst/>
              </a:rPr>
              <a:t> 2:46, Vol. 3 pp. 78,84; </a:t>
            </a:r>
            <a:r>
              <a:rPr lang="en-US" sz="1600" dirty="0">
                <a:solidFill>
                  <a:schemeClr val="bg1"/>
                </a:solidFill>
              </a:rPr>
              <a:t> 2 vols. [1953], 2:48</a:t>
            </a:r>
            <a:endParaRPr lang="en-US" sz="1600" b="0" i="0" dirty="0">
              <a:solidFill>
                <a:schemeClr val="bg1"/>
              </a:solidFill>
              <a:effectLst/>
            </a:endParaRPr>
          </a:p>
          <a:p>
            <a:r>
              <a:rPr lang="en-US" sz="1600" dirty="0">
                <a:solidFill>
                  <a:schemeClr val="bg1"/>
                </a:solidFill>
              </a:rPr>
              <a:t>		Doctrines of Salvation  2:242-43</a:t>
            </a:r>
          </a:p>
          <a:p>
            <a:r>
              <a:rPr lang="en-US" sz="1600" dirty="0">
                <a:solidFill>
                  <a:schemeClr val="bg1"/>
                </a:solidFill>
              </a:rPr>
              <a:t>		</a:t>
            </a:r>
            <a:r>
              <a:rPr lang="en-US" sz="1600" i="1" dirty="0">
                <a:solidFill>
                  <a:schemeClr val="bg1"/>
                </a:solidFill>
              </a:rPr>
              <a:t>Elijah the Prophet and His Mission</a:t>
            </a:r>
            <a:r>
              <a:rPr lang="en-US" sz="1600" dirty="0">
                <a:solidFill>
                  <a:schemeClr val="bg1"/>
                </a:solidFill>
              </a:rPr>
              <a:t> [1957], 5</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2:434–35.)</a:t>
            </a:r>
          </a:p>
          <a:p>
            <a:r>
              <a:rPr lang="en-US" sz="1600" i="1" dirty="0">
                <a:solidFill>
                  <a:schemeClr val="bg1"/>
                </a:solidFill>
              </a:rPr>
              <a:t>Doctrine and Covenants Student Manual Religion 324-325 </a:t>
            </a:r>
            <a:r>
              <a:rPr lang="en-US" sz="1600" dirty="0">
                <a:solidFill>
                  <a:schemeClr val="bg1"/>
                </a:solidFill>
              </a:rPr>
              <a:t>Section 110</a:t>
            </a: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885</a:t>
            </a:r>
          </a:p>
          <a:p>
            <a:pPr fontAlgn="base"/>
            <a:r>
              <a:rPr lang="en-US" sz="1600" dirty="0">
                <a:solidFill>
                  <a:schemeClr val="bg1"/>
                </a:solidFill>
              </a:rPr>
              <a:t>Elder Bruce C. </a:t>
            </a:r>
            <a:r>
              <a:rPr lang="en-US" sz="1600" dirty="0" err="1">
                <a:solidFill>
                  <a:schemeClr val="bg1"/>
                </a:solidFill>
              </a:rPr>
              <a:t>Hafen</a:t>
            </a:r>
            <a:r>
              <a:rPr lang="en-US" sz="1600" dirty="0">
                <a:solidFill>
                  <a:schemeClr val="bg1"/>
                </a:solidFill>
              </a:rPr>
              <a:t> </a:t>
            </a:r>
            <a:r>
              <a:rPr lang="en-US" sz="1600" i="1" dirty="0">
                <a:solidFill>
                  <a:schemeClr val="bg1"/>
                </a:solidFill>
              </a:rPr>
              <a:t>The Value of the Veil </a:t>
            </a:r>
            <a:r>
              <a:rPr lang="en-US" sz="1600" dirty="0">
                <a:solidFill>
                  <a:schemeClr val="bg1"/>
                </a:solidFill>
              </a:rPr>
              <a:t>June 1977 Ensign</a:t>
            </a:r>
          </a:p>
          <a:p>
            <a:pPr fontAlgn="base"/>
            <a:r>
              <a:rPr lang="en-US" sz="1600" b="0" i="0" dirty="0">
                <a:solidFill>
                  <a:schemeClr val="bg1"/>
                </a:solidFill>
                <a:effectLst/>
              </a:rPr>
              <a:t>Oliver Cowdery (Arrington, p. 426). BYU Studies Author: Anderson, Richard Lloyd</a:t>
            </a:r>
            <a:endParaRPr lang="en-US" sz="1600" dirty="0">
              <a:solidFill>
                <a:schemeClr val="bg1"/>
              </a:solidFill>
            </a:endParaRPr>
          </a:p>
          <a:p>
            <a:pPr algn="just" fontAlgn="base"/>
            <a:r>
              <a:rPr lang="en-US" sz="1600" dirty="0">
                <a:solidFill>
                  <a:schemeClr val="bg1"/>
                </a:solidFill>
              </a:rPr>
              <a:t>John Murdock quoted in Anderson </a:t>
            </a:r>
            <a:r>
              <a:rPr lang="en-US" sz="1600" i="1" dirty="0">
                <a:solidFill>
                  <a:schemeClr val="bg1"/>
                </a:solidFill>
              </a:rPr>
              <a:t>Joseph Smith's Kirtland, </a:t>
            </a:r>
            <a:r>
              <a:rPr lang="en-US" sz="1600" dirty="0">
                <a:solidFill>
                  <a:schemeClr val="bg1"/>
                </a:solidFill>
              </a:rPr>
              <a:t>109-10 (McConkie and Ostler’s book pg. 885</a:t>
            </a:r>
          </a:p>
          <a:p>
            <a:pPr fontAlgn="base"/>
            <a:r>
              <a:rPr lang="en-US" sz="1600" dirty="0">
                <a:solidFill>
                  <a:schemeClr val="bg1"/>
                </a:solidFill>
              </a:rPr>
              <a:t>Gerald E. </a:t>
            </a:r>
            <a:r>
              <a:rPr lang="en-US" sz="1600" dirty="0" err="1">
                <a:solidFill>
                  <a:schemeClr val="bg1"/>
                </a:solidFill>
              </a:rPr>
              <a:t>Melchin</a:t>
            </a:r>
            <a:r>
              <a:rPr lang="en-US" sz="1600" dirty="0">
                <a:solidFill>
                  <a:schemeClr val="bg1"/>
                </a:solidFill>
              </a:rPr>
              <a:t> “Thy Sins Are Forgiven” January 1995 Ensign</a:t>
            </a:r>
          </a:p>
          <a:p>
            <a:pPr fontAlgn="base"/>
            <a:r>
              <a:rPr lang="en-US" sz="1600" dirty="0">
                <a:solidFill>
                  <a:schemeClr val="bg1"/>
                </a:solidFill>
              </a:rPr>
              <a:t> Elder Franklin D. Richards (In Conference Report, Apr. 1898, p. 17.)</a:t>
            </a:r>
          </a:p>
          <a:p>
            <a:pPr fontAlgn="base"/>
            <a:r>
              <a:rPr lang="en-US" sz="1600" dirty="0">
                <a:solidFill>
                  <a:schemeClr val="bg1"/>
                </a:solidFill>
              </a:rPr>
              <a:t>Elder Russell M. Nelson (“The Gathering of Scattered Israel,”</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2006, 81).</a:t>
            </a:r>
          </a:p>
          <a:p>
            <a:pPr fontAlgn="base"/>
            <a:r>
              <a:rPr lang="en-US" sz="1600" dirty="0">
                <a:solidFill>
                  <a:schemeClr val="bg1"/>
                </a:solidFill>
              </a:rPr>
              <a:t>Illustration</a:t>
            </a:r>
            <a:r>
              <a:rPr lang="en-US" sz="1600" b="0" i="0" dirty="0">
                <a:solidFill>
                  <a:schemeClr val="bg1"/>
                </a:solidFill>
                <a:effectLst/>
              </a:rPr>
              <a:t> of John the Revelator © Review and Herald Publ. Assoc…</a:t>
            </a:r>
            <a:r>
              <a:rPr lang="en-US" sz="1600" dirty="0">
                <a:solidFill>
                  <a:schemeClr val="bg1"/>
                </a:solidFill>
              </a:rPr>
              <a:t> also Posted in Daily Photos &amp; Art</a:t>
            </a:r>
          </a:p>
          <a:p>
            <a:pPr fontAlgn="base"/>
            <a:r>
              <a:rPr lang="en-US" sz="1600" dirty="0">
                <a:solidFill>
                  <a:schemeClr val="bg1"/>
                </a:solidFill>
              </a:rPr>
              <a:t>Elder Bruce R. McConkie(“The Keys of the Kingdom,”</a:t>
            </a:r>
            <a:r>
              <a:rPr lang="en-US" sz="1600" i="1" dirty="0">
                <a:solidFill>
                  <a:schemeClr val="bg1"/>
                </a:solidFill>
              </a:rPr>
              <a:t> Ensign,</a:t>
            </a:r>
            <a:r>
              <a:rPr lang="en-US" sz="1600" dirty="0">
                <a:solidFill>
                  <a:schemeClr val="bg1"/>
                </a:solidFill>
              </a:rPr>
              <a:t> May 1983, 22).</a:t>
            </a:r>
          </a:p>
          <a:p>
            <a:pPr fontAlgn="base"/>
            <a:r>
              <a:rPr lang="en-US" sz="1600" b="0" i="0" dirty="0">
                <a:solidFill>
                  <a:schemeClr val="bg1"/>
                </a:solidFill>
                <a:effectLst/>
              </a:rPr>
              <a:t>” Elder David A. Bednar (</a:t>
            </a:r>
            <a:r>
              <a:rPr lang="en-US" sz="1600" b="0" i="0" u="none" strike="noStrike" dirty="0">
                <a:solidFill>
                  <a:schemeClr val="bg1"/>
                </a:solidFill>
                <a:effectLst/>
              </a:rPr>
              <a:t>“The Hearts of the Children Shall Turn,”</a:t>
            </a:r>
            <a:r>
              <a:rPr lang="en-US" sz="1600" b="0" i="1" dirty="0">
                <a:solidFill>
                  <a:schemeClr val="bg1"/>
                </a:solidFill>
                <a:effectLst/>
              </a:rPr>
              <a:t> 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Nov. 2011, 25–26).</a:t>
            </a:r>
            <a:endParaRPr lang="en-US" sz="1600" dirty="0">
              <a:solidFill>
                <a:schemeClr val="bg1"/>
              </a:solidFill>
            </a:endParaRPr>
          </a:p>
          <a:p>
            <a:pPr fontAlgn="base"/>
            <a:r>
              <a:rPr lang="en-US" sz="1600" b="0" i="0" dirty="0">
                <a:solidFill>
                  <a:schemeClr val="bg1"/>
                </a:solidFill>
                <a:effectLst/>
              </a:rPr>
              <a:t>President James E. Faust (</a:t>
            </a:r>
            <a:r>
              <a:rPr lang="en-US" sz="1600" b="0" i="0" u="none" strike="noStrike" dirty="0">
                <a:solidFill>
                  <a:schemeClr val="bg1"/>
                </a:solidFill>
                <a:effectLst/>
              </a:rPr>
              <a:t>“Father, Come Home,”</a:t>
            </a:r>
            <a:r>
              <a:rPr lang="en-US" sz="1600" i="1" dirty="0">
                <a:solidFill>
                  <a:schemeClr val="bg1"/>
                </a:solidFill>
              </a:rPr>
              <a:t> </a:t>
            </a:r>
            <a:r>
              <a:rPr lang="en-US" sz="1600" b="0" i="1" dirty="0">
                <a:solidFill>
                  <a:schemeClr val="bg1"/>
                </a:solidFill>
                <a:effectLst/>
              </a:rPr>
              <a:t>Ensign,</a:t>
            </a:r>
            <a:r>
              <a:rPr lang="en-US" sz="1600" b="0" i="0" dirty="0">
                <a:solidFill>
                  <a:schemeClr val="bg1"/>
                </a:solidFill>
                <a:effectLst/>
              </a:rPr>
              <a:t> May 1993, 37).</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grpSp>
        <p:nvGrpSpPr>
          <p:cNvPr id="6" name="Group 5"/>
          <p:cNvGrpSpPr/>
          <p:nvPr/>
        </p:nvGrpSpPr>
        <p:grpSpPr>
          <a:xfrm>
            <a:off x="4666158" y="466175"/>
            <a:ext cx="580753" cy="73562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53D3E0D8-4DCD-4773-B9F6-7096E998BB7E}"/>
              </a:ext>
            </a:extLst>
          </p:cNvPr>
          <p:cNvSpPr>
            <a:spLocks noGrp="1"/>
          </p:cNvSpPr>
          <p:nvPr/>
        </p:nvSpPr>
        <p:spPr>
          <a:xfrm>
            <a:off x="6485244" y="643484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 </a:t>
            </a:r>
          </a:p>
        </p:txBody>
      </p:sp>
      <p:sp>
        <p:nvSpPr>
          <p:cNvPr id="2" name="Rectangle 1">
            <a:extLst>
              <a:ext uri="{FF2B5EF4-FFF2-40B4-BE49-F238E27FC236}">
                <a16:creationId xmlns:a16="http://schemas.microsoft.com/office/drawing/2014/main" id="{5FD03219-D998-4EF9-BE88-D246FDD533C2}"/>
              </a:ext>
            </a:extLst>
          </p:cNvPr>
          <p:cNvSpPr/>
          <p:nvPr/>
        </p:nvSpPr>
        <p:spPr>
          <a:xfrm>
            <a:off x="5602085" y="559310"/>
            <a:ext cx="2628989" cy="369332"/>
          </a:xfrm>
          <a:prstGeom prst="rect">
            <a:avLst/>
          </a:prstGeom>
        </p:spPr>
        <p:txBody>
          <a:bodyPr wrap="none">
            <a:spAutoFit/>
          </a:bodyPr>
          <a:lstStyle/>
          <a:p>
            <a:r>
              <a:rPr lang="en-US" b="1" dirty="0">
                <a:solidFill>
                  <a:schemeClr val="bg1"/>
                </a:solidFill>
                <a:latin typeface="Open Sans"/>
              </a:rPr>
              <a:t>Hope of Israel</a:t>
            </a:r>
            <a:r>
              <a:rPr lang="en-US" dirty="0">
                <a:solidFill>
                  <a:schemeClr val="bg1"/>
                </a:solidFill>
                <a:latin typeface="Open Sans"/>
              </a:rPr>
              <a:t> (1:01:34)</a:t>
            </a:r>
            <a:endParaRPr lang="en-US" dirty="0">
              <a:solidFill>
                <a:schemeClr val="bg1"/>
              </a:solidFill>
            </a:endParaRPr>
          </a:p>
        </p:txBody>
      </p:sp>
    </p:spTree>
    <p:extLst>
      <p:ext uri="{BB962C8B-B14F-4D97-AF65-F5344CB8AC3E}">
        <p14:creationId xmlns:p14="http://schemas.microsoft.com/office/powerpoint/2010/main" val="97782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F1D7-D6C6-463E-B8D8-8DBF996A42E7}"/>
              </a:ext>
            </a:extLst>
          </p:cNvPr>
          <p:cNvGraphicFramePr>
            <a:graphicFrameLocks noGrp="1"/>
          </p:cNvGraphicFramePr>
          <p:nvPr>
            <p:extLst>
              <p:ext uri="{D42A27DB-BD31-4B8C-83A1-F6EECF244321}">
                <p14:modId xmlns:p14="http://schemas.microsoft.com/office/powerpoint/2010/main" val="61517902"/>
              </p:ext>
            </p:extLst>
          </p:nvPr>
        </p:nvGraphicFramePr>
        <p:xfrm>
          <a:off x="470262" y="862951"/>
          <a:ext cx="10985864" cy="5132097"/>
        </p:xfrm>
        <a:graphic>
          <a:graphicData uri="http://schemas.openxmlformats.org/drawingml/2006/table">
            <a:tbl>
              <a:tblPr firstRow="1" bandRow="1">
                <a:tableStyleId>{5940675A-B579-460E-94D1-54222C63F5DA}</a:tableStyleId>
              </a:tblPr>
              <a:tblGrid>
                <a:gridCol w="2746466">
                  <a:extLst>
                    <a:ext uri="{9D8B030D-6E8A-4147-A177-3AD203B41FA5}">
                      <a16:colId xmlns:a16="http://schemas.microsoft.com/office/drawing/2014/main" val="385284214"/>
                    </a:ext>
                  </a:extLst>
                </a:gridCol>
                <a:gridCol w="2746466">
                  <a:extLst>
                    <a:ext uri="{9D8B030D-6E8A-4147-A177-3AD203B41FA5}">
                      <a16:colId xmlns:a16="http://schemas.microsoft.com/office/drawing/2014/main" val="2148391793"/>
                    </a:ext>
                  </a:extLst>
                </a:gridCol>
                <a:gridCol w="2746466">
                  <a:extLst>
                    <a:ext uri="{9D8B030D-6E8A-4147-A177-3AD203B41FA5}">
                      <a16:colId xmlns:a16="http://schemas.microsoft.com/office/drawing/2014/main" val="1141687304"/>
                    </a:ext>
                  </a:extLst>
                </a:gridCol>
                <a:gridCol w="2746466">
                  <a:extLst>
                    <a:ext uri="{9D8B030D-6E8A-4147-A177-3AD203B41FA5}">
                      <a16:colId xmlns:a16="http://schemas.microsoft.com/office/drawing/2014/main" val="1791544132"/>
                    </a:ext>
                  </a:extLst>
                </a:gridCol>
              </a:tblGrid>
              <a:tr h="1216700">
                <a:tc>
                  <a:txBody>
                    <a:bodyPr/>
                    <a:lstStyle/>
                    <a:p>
                      <a:endParaRPr lang="en-US" sz="2800" b="1" dirty="0">
                        <a:solidFill>
                          <a:schemeClr val="tx1"/>
                        </a:solidFill>
                      </a:endParaRPr>
                    </a:p>
                  </a:txBody>
                  <a:tcPr/>
                </a:tc>
                <a:tc>
                  <a:txBody>
                    <a:bodyPr/>
                    <a:lstStyle/>
                    <a:p>
                      <a:pPr fontAlgn="base"/>
                      <a:r>
                        <a:rPr lang="en-US" sz="2800" b="1" u="none" strike="noStrike" dirty="0">
                          <a:solidFill>
                            <a:schemeClr val="tx1"/>
                          </a:solidFill>
                          <a:effectLst/>
                        </a:rPr>
                        <a:t>D&amp;C 110:11</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Elias</a:t>
                      </a:r>
                    </a:p>
                    <a:p>
                      <a:pPr fontAlgn="base"/>
                      <a:r>
                        <a:rPr lang="en-US" sz="2800" b="1" u="none" strike="noStrike" dirty="0">
                          <a:solidFill>
                            <a:schemeClr val="tx1"/>
                          </a:solidFill>
                          <a:effectLst/>
                        </a:rPr>
                        <a:t>D&amp;C 110:12</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Elijah</a:t>
                      </a:r>
                    </a:p>
                    <a:p>
                      <a:pPr fontAlgn="base"/>
                      <a:r>
                        <a:rPr lang="en-US" sz="2800" b="1" u="none" strike="noStrike" dirty="0">
                          <a:solidFill>
                            <a:schemeClr val="tx1"/>
                          </a:solidFill>
                          <a:effectLst/>
                        </a:rPr>
                        <a:t>D&amp;C 110:13–16</a:t>
                      </a:r>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1377346043"/>
                  </a:ext>
                </a:extLst>
              </a:tr>
              <a:tr h="1710699">
                <a:tc>
                  <a:txBody>
                    <a:bodyPr/>
                    <a:lstStyle/>
                    <a:p>
                      <a:pPr fontAlgn="base"/>
                      <a:r>
                        <a:rPr lang="en-US" sz="2800" b="1" dirty="0">
                          <a:solidFill>
                            <a:schemeClr val="tx1"/>
                          </a:solidFill>
                          <a:effectLst/>
                        </a:rPr>
                        <a:t>Priesthood keys restored</a:t>
                      </a:r>
                    </a:p>
                  </a:txBody>
                  <a:tcPr marL="63500" marR="63500" marT="63500" marB="63500" anchor="ctr"/>
                </a:tc>
                <a:tc>
                  <a:txBody>
                    <a:bodyPr/>
                    <a:lstStyle/>
                    <a:p>
                      <a:pPr fontAlgn="base"/>
                      <a:r>
                        <a:rPr lang="en-US" sz="2800" b="1" dirty="0">
                          <a:solidFill>
                            <a:schemeClr val="tx1"/>
                          </a:solidFill>
                          <a:effectLst/>
                        </a:rPr>
                        <a:t>The keys of the gathering of Israel</a:t>
                      </a:r>
                    </a:p>
                  </a:txBody>
                  <a:tcPr marL="63500" marR="63500" marT="63500" marB="63500" anchor="ctr"/>
                </a:tc>
                <a:tc>
                  <a:txBody>
                    <a:bodyPr/>
                    <a:lstStyle/>
                    <a:p>
                      <a:pPr fontAlgn="base"/>
                      <a:r>
                        <a:rPr lang="en-US" sz="2800" b="1" dirty="0">
                          <a:solidFill>
                            <a:schemeClr val="tx1"/>
                          </a:solidFill>
                          <a:effectLst/>
                        </a:rPr>
                        <a:t>The dispensation of the gospel of Abraham</a:t>
                      </a:r>
                    </a:p>
                  </a:txBody>
                  <a:tcPr marL="63500" marR="63500" marT="63500" marB="63500" anchor="ctr"/>
                </a:tc>
                <a:tc>
                  <a:txBody>
                    <a:bodyPr/>
                    <a:lstStyle/>
                    <a:p>
                      <a:pPr fontAlgn="base"/>
                      <a:r>
                        <a:rPr lang="en-US" sz="2800" b="1" dirty="0">
                          <a:solidFill>
                            <a:schemeClr val="tx1"/>
                          </a:solidFill>
                          <a:effectLst/>
                        </a:rPr>
                        <a:t>The keys of this dispensation</a:t>
                      </a:r>
                    </a:p>
                  </a:txBody>
                  <a:tcPr marL="63500" marR="63500" marT="63500" marB="63500" anchor="ctr"/>
                </a:tc>
                <a:extLst>
                  <a:ext uri="{0D108BD9-81ED-4DB2-BD59-A6C34878D82A}">
                    <a16:rowId xmlns:a16="http://schemas.microsoft.com/office/drawing/2014/main" val="676921794"/>
                  </a:ext>
                </a:extLst>
              </a:tr>
              <a:tr h="2204698">
                <a:tc>
                  <a:txBody>
                    <a:bodyPr/>
                    <a:lstStyle/>
                    <a:p>
                      <a:pPr fontAlgn="base"/>
                      <a:r>
                        <a:rPr lang="en-US" sz="2800" b="1">
                          <a:solidFill>
                            <a:schemeClr val="tx1"/>
                          </a:solidFill>
                          <a:effectLst/>
                        </a:rPr>
                        <a:t>What these keys direct</a:t>
                      </a:r>
                    </a:p>
                  </a:txBody>
                  <a:tcPr marL="63500" marR="63500" marT="63500" marB="63500" anchor="ctr"/>
                </a:tc>
                <a:tc>
                  <a:txBody>
                    <a:bodyPr/>
                    <a:lstStyle/>
                    <a:p>
                      <a:pPr fontAlgn="base"/>
                      <a:r>
                        <a:rPr lang="en-US" sz="2800" b="1" u="none" strike="noStrike" dirty="0">
                          <a:solidFill>
                            <a:schemeClr val="tx1"/>
                          </a:solidFill>
                          <a:effectLst/>
                        </a:rPr>
                        <a:t>Missionary work</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Celestial marriage and eternal posterity</a:t>
                      </a:r>
                    </a:p>
                  </a:txBody>
                  <a:tcPr marL="63500" marR="63500" marT="63500" marB="63500" anchor="ctr"/>
                </a:tc>
                <a:tc>
                  <a:txBody>
                    <a:bodyPr/>
                    <a:lstStyle/>
                    <a:p>
                      <a:pPr fontAlgn="base"/>
                      <a:r>
                        <a:rPr lang="en-US" sz="2800" b="1" dirty="0">
                          <a:solidFill>
                            <a:schemeClr val="tx1"/>
                          </a:solidFill>
                          <a:effectLst/>
                        </a:rPr>
                        <a:t>Sealing power, including temple and family history work</a:t>
                      </a:r>
                    </a:p>
                  </a:txBody>
                  <a:tcPr marL="63500" marR="63500" marT="63500" marB="63500" anchor="ctr"/>
                </a:tc>
                <a:extLst>
                  <a:ext uri="{0D108BD9-81ED-4DB2-BD59-A6C34878D82A}">
                    <a16:rowId xmlns:a16="http://schemas.microsoft.com/office/drawing/2014/main" val="679959773"/>
                  </a:ext>
                </a:extLst>
              </a:tr>
            </a:tbl>
          </a:graphicData>
        </a:graphic>
      </p:graphicFrame>
      <p:sp>
        <p:nvSpPr>
          <p:cNvPr id="3" name="TextBox 2">
            <a:extLst>
              <a:ext uri="{FF2B5EF4-FFF2-40B4-BE49-F238E27FC236}">
                <a16:creationId xmlns:a16="http://schemas.microsoft.com/office/drawing/2014/main" id="{8D13A4D3-261C-436C-BA22-8312E7CBD2EE}"/>
              </a:ext>
            </a:extLst>
          </p:cNvPr>
          <p:cNvSpPr txBox="1"/>
          <p:nvPr/>
        </p:nvSpPr>
        <p:spPr>
          <a:xfrm>
            <a:off x="603068" y="155065"/>
            <a:ext cx="10720251" cy="707886"/>
          </a:xfrm>
          <a:prstGeom prst="rect">
            <a:avLst/>
          </a:prstGeom>
          <a:noFill/>
        </p:spPr>
        <p:txBody>
          <a:bodyPr wrap="square" rtlCol="0">
            <a:spAutoFit/>
          </a:bodyPr>
          <a:lstStyle/>
          <a:p>
            <a:r>
              <a:rPr lang="en-US" sz="4000" dirty="0"/>
              <a:t>Keys Restored to Joseph Smith and Oliver Cowdery</a:t>
            </a:r>
          </a:p>
        </p:txBody>
      </p:sp>
    </p:spTree>
    <p:extLst>
      <p:ext uri="{BB962C8B-B14F-4D97-AF65-F5344CB8AC3E}">
        <p14:creationId xmlns:p14="http://schemas.microsoft.com/office/powerpoint/2010/main" val="34361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F1D7-D6C6-463E-B8D8-8DBF996A42E7}"/>
              </a:ext>
            </a:extLst>
          </p:cNvPr>
          <p:cNvGraphicFramePr>
            <a:graphicFrameLocks noGrp="1"/>
          </p:cNvGraphicFramePr>
          <p:nvPr>
            <p:extLst>
              <p:ext uri="{D42A27DB-BD31-4B8C-83A1-F6EECF244321}">
                <p14:modId xmlns:p14="http://schemas.microsoft.com/office/powerpoint/2010/main" val="2788666012"/>
              </p:ext>
            </p:extLst>
          </p:nvPr>
        </p:nvGraphicFramePr>
        <p:xfrm>
          <a:off x="470262" y="862951"/>
          <a:ext cx="10985864" cy="5132097"/>
        </p:xfrm>
        <a:graphic>
          <a:graphicData uri="http://schemas.openxmlformats.org/drawingml/2006/table">
            <a:tbl>
              <a:tblPr firstRow="1" bandRow="1">
                <a:tableStyleId>{5940675A-B579-460E-94D1-54222C63F5DA}</a:tableStyleId>
              </a:tblPr>
              <a:tblGrid>
                <a:gridCol w="2746466">
                  <a:extLst>
                    <a:ext uri="{9D8B030D-6E8A-4147-A177-3AD203B41FA5}">
                      <a16:colId xmlns:a16="http://schemas.microsoft.com/office/drawing/2014/main" val="385284214"/>
                    </a:ext>
                  </a:extLst>
                </a:gridCol>
                <a:gridCol w="2746466">
                  <a:extLst>
                    <a:ext uri="{9D8B030D-6E8A-4147-A177-3AD203B41FA5}">
                      <a16:colId xmlns:a16="http://schemas.microsoft.com/office/drawing/2014/main" val="2148391793"/>
                    </a:ext>
                  </a:extLst>
                </a:gridCol>
                <a:gridCol w="2746466">
                  <a:extLst>
                    <a:ext uri="{9D8B030D-6E8A-4147-A177-3AD203B41FA5}">
                      <a16:colId xmlns:a16="http://schemas.microsoft.com/office/drawing/2014/main" val="1141687304"/>
                    </a:ext>
                  </a:extLst>
                </a:gridCol>
                <a:gridCol w="2746466">
                  <a:extLst>
                    <a:ext uri="{9D8B030D-6E8A-4147-A177-3AD203B41FA5}">
                      <a16:colId xmlns:a16="http://schemas.microsoft.com/office/drawing/2014/main" val="1791544132"/>
                    </a:ext>
                  </a:extLst>
                </a:gridCol>
              </a:tblGrid>
              <a:tr h="1216700">
                <a:tc>
                  <a:txBody>
                    <a:bodyPr/>
                    <a:lstStyle/>
                    <a:p>
                      <a:endParaRPr lang="en-US" sz="2800" b="1" dirty="0">
                        <a:solidFill>
                          <a:schemeClr val="tx1"/>
                        </a:solidFill>
                      </a:endParaRPr>
                    </a:p>
                  </a:txBody>
                  <a:tcPr/>
                </a:tc>
                <a:tc>
                  <a:txBody>
                    <a:bodyPr/>
                    <a:lstStyle/>
                    <a:p>
                      <a:pPr fontAlgn="base"/>
                      <a:r>
                        <a:rPr lang="en-US" sz="2800" b="1" u="none" strike="noStrike" dirty="0">
                          <a:solidFill>
                            <a:schemeClr val="tx1"/>
                          </a:solidFill>
                          <a:effectLst/>
                        </a:rPr>
                        <a:t>D&amp;C 110:11</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Elias</a:t>
                      </a:r>
                    </a:p>
                    <a:p>
                      <a:pPr fontAlgn="base"/>
                      <a:r>
                        <a:rPr lang="en-US" sz="2800" b="1" u="none" strike="noStrike" dirty="0">
                          <a:solidFill>
                            <a:schemeClr val="tx1"/>
                          </a:solidFill>
                          <a:effectLst/>
                        </a:rPr>
                        <a:t>D&amp;C 110:12</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Elijah</a:t>
                      </a:r>
                    </a:p>
                    <a:p>
                      <a:pPr fontAlgn="base"/>
                      <a:r>
                        <a:rPr lang="en-US" sz="2800" b="1" u="none" strike="noStrike" dirty="0">
                          <a:solidFill>
                            <a:schemeClr val="tx1"/>
                          </a:solidFill>
                          <a:effectLst/>
                        </a:rPr>
                        <a:t>D&amp;C 110:13–16</a:t>
                      </a:r>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1377346043"/>
                  </a:ext>
                </a:extLst>
              </a:tr>
              <a:tr h="1710699">
                <a:tc>
                  <a:txBody>
                    <a:bodyPr/>
                    <a:lstStyle/>
                    <a:p>
                      <a:pPr fontAlgn="base"/>
                      <a:r>
                        <a:rPr lang="en-US" sz="2800" b="1" dirty="0">
                          <a:solidFill>
                            <a:schemeClr val="tx1"/>
                          </a:solidFill>
                          <a:effectLst/>
                        </a:rPr>
                        <a:t>Priesthood keys restored</a:t>
                      </a: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676921794"/>
                  </a:ext>
                </a:extLst>
              </a:tr>
              <a:tr h="2204698">
                <a:tc>
                  <a:txBody>
                    <a:bodyPr/>
                    <a:lstStyle/>
                    <a:p>
                      <a:pPr fontAlgn="base"/>
                      <a:r>
                        <a:rPr lang="en-US" sz="2800" b="1">
                          <a:solidFill>
                            <a:schemeClr val="tx1"/>
                          </a:solidFill>
                          <a:effectLst/>
                        </a:rPr>
                        <a:t>What these keys direct</a:t>
                      </a: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679959773"/>
                  </a:ext>
                </a:extLst>
              </a:tr>
            </a:tbl>
          </a:graphicData>
        </a:graphic>
      </p:graphicFrame>
      <p:sp>
        <p:nvSpPr>
          <p:cNvPr id="3" name="TextBox 2">
            <a:extLst>
              <a:ext uri="{FF2B5EF4-FFF2-40B4-BE49-F238E27FC236}">
                <a16:creationId xmlns:a16="http://schemas.microsoft.com/office/drawing/2014/main" id="{8D13A4D3-261C-436C-BA22-8312E7CBD2EE}"/>
              </a:ext>
            </a:extLst>
          </p:cNvPr>
          <p:cNvSpPr txBox="1"/>
          <p:nvPr/>
        </p:nvSpPr>
        <p:spPr>
          <a:xfrm>
            <a:off x="735874" y="155065"/>
            <a:ext cx="10720251" cy="707886"/>
          </a:xfrm>
          <a:prstGeom prst="rect">
            <a:avLst/>
          </a:prstGeom>
          <a:noFill/>
        </p:spPr>
        <p:txBody>
          <a:bodyPr wrap="square" rtlCol="0">
            <a:spAutoFit/>
          </a:bodyPr>
          <a:lstStyle/>
          <a:p>
            <a:r>
              <a:rPr lang="en-US" sz="4000" dirty="0"/>
              <a:t>Keys Restored to Joseph Smith and Oliver Cowdery</a:t>
            </a:r>
          </a:p>
        </p:txBody>
      </p:sp>
    </p:spTree>
    <p:extLst>
      <p:ext uri="{BB962C8B-B14F-4D97-AF65-F5344CB8AC3E}">
        <p14:creationId xmlns:p14="http://schemas.microsoft.com/office/powerpoint/2010/main" val="241369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25360"/>
            <a:ext cx="1166948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The Passover feast </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centered on the paschal lamb, which was a sacrificial lamb, a male without blemish and with no broken bone, even after death. (See Ex. 12:5, 46.) Likewise, Jesus was the "Passover," the "Lamb of God" (1 Cor. 5:7; John 1:29), a male without blemish and with no broken bone, even after death (John 19:36). He was the Firstborn of God in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premortal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existence (D&amp;C 93:21), sanctified in the flesh as were the firstborn of Israel (Ex. 12:23-24), and slain even as were the firstborn of Egypt (Ex. 12:29).</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Passover lamb was to be chosen on 10 Nisan, the tenth day of the Jewish lunar month Nisan. It was to be killed by "the whole assembly of the congregation of Israel" on 14 Nisan (Ex. 12:6), which was usually the day of the first full moon of spring. Jewish sources state that the lamb was sacrificed between 3:00 and 5:00 P.M. on that day.</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Jesus, too, was "chosen" on 10 Nisan at his triumphal entry into Jerusalem, when he was hailed as the Messiah (see Matt. 21:1-9; Mark 11:1-11; Luke 19:37-40; John 12:12-16), which had been prophesied by Zechariah (Zech. 9:9). The multitude who had assembled in Jerusalem for Passover later consented to his death when they "all" cried out on 14 Nisan, "Let him be crucified." (Matt. 27:20-23.) The Lamb of God died about 3:00 P.M. (Matt. 27:46) on the day of preparation for Passover (John 19:14), 14 Nisan, just when the paschal lambs were also being slain.</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Of course, at the triumphal entry the multitude did not understand that they were choosing the Lamb of God to sacrifice, but believed they were choosing a king (Luke 19:38) whom they expected to liberate them from Roman rule. And at the Crucifixion they were unaware that they were sacrificing the Lamb of God, but believed they were slaying an imposter who could not even save his own life. (Matt. 27:41-44.)</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preparation of the lamb for the feast had to be hurriedly completed before sunset, after which would begin the first day of Passover, 15 Nisan, a day sanctified as a special Sabbath day. After sunset, the lamb was eaten with bitter herbs, unleavened bread, and wine. This ritualized Passover meal was also called the feast of unleavened bread; it began a week in which no leavened bread was eaten, symbolic of the haste of preparation which did not allow enough time for bread dough to rise. (Ex. 12:18-20, 34, 39; Lev. 23:6-8.)</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Likewise, the body of Jesus had to be hurriedly prepared for burial before the sunset would commence the Sabbath, which would be a "high day" (John 19:31) because it was not only Saturday, the weekly Sabbath, but also 15 Nisan, the first day of Passover.</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It was on 15 Nisan, after the slaying of the first-born, that Pharaoh declared liberty to the captive Israelites. After their long period of bondage in Egypt, it must have been a day of great rejoicing. One reason that 15 Nisan was sanctified as an annual feast day was to commemorate that day on which the Lord brought Israel out of bondage and released them from the chains of slavery. (See Ex. 12:14-17, 29-31; 13:3, 14-15.)</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Similarly, on 15 Nisan A.D. 33, the Passover feast day, the Savior declared liberty to the captives in the spirit prison after their long period of bondage. (See D&amp;C 138:18, 31, 42.) Before the Savior arrived, they had been "assembled awaiting the advent of the Son of God into the spirit world, to declare their redemption from the bands of death." In fact, they were already "rejoicing in the hour of their deliverance from the chains of death." (D&amp;C 138:16, 18.) The fact that they were assembled, rejoicing in the hour of their deliverance, suggests that they expected his arrival on the Passover feast day, the day of liberation.</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law of Moses states that "on the morrow after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sabbath</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Passover, the priest should wave before the Lord a sheaf of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a:t>
            </a:r>
            <a:r>
              <a:rPr lang="en-US" altLang="en-US" sz="1200" baseline="300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(See Lev. 23:10-12.) On Easter Sunday, 16 Nisan, the morning after the Jewish Sabbath, the Savior, through his resurrection, became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them that slept." (1 Cor. 15:20, 36-38.) Jesus had already taught that he was like a kernel of grain which must abide alone until it dies in the ground, whereupon it can bring forth much fruit. (See John 12:23-24.) Lehi also explained that the Savior, "being the first that should rise . . . is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unto God, inasmuch as he shall make intercession for all the children of men; and they that believe in him shall be saved." (2 Ne. 2:8-9.)</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Thus, the carefully prescribed elements of the Passover ceremony precisely foreshadowed both the events of the Atonement and the time each would occur. The annual sacrifice of the paschal lamb on 14 Nisan was not only in remembrance of the Israelites' having been saved by the blood of the lamb on the houses in Egypt (Ex. 12:13), it was also anticipating the 14 Nisan when the great sacrifice of the Lamb of God would occur. The feast on 15 Nisan celebrated not only the liberation of the captives of Egypt; that day would also be the time of even more rejoicing when the Savior would declare liberation to the captives in the spirit prison. And the third day, 16 Nisan, was not only the time when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 of barley were presented to the Lord, it was also the glorious day of the Resurrection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 of souls.</a:t>
            </a:r>
            <a:endParaRPr kumimoji="0" lang="en-US" altLang="en-US" sz="1200" b="0" i="0" u="none" strike="noStrike" cap="none" normalizeH="0" baseline="0" dirty="0">
              <a:ln>
                <a:noFill/>
              </a:ln>
              <a:effectLst/>
            </a:endParaRPr>
          </a:p>
        </p:txBody>
      </p:sp>
      <p:sp>
        <p:nvSpPr>
          <p:cNvPr id="3" name="Rectangle 2"/>
          <p:cNvSpPr/>
          <p:nvPr/>
        </p:nvSpPr>
        <p:spPr>
          <a:xfrm>
            <a:off x="152400" y="6401191"/>
            <a:ext cx="5931111" cy="369332"/>
          </a:xfrm>
          <a:prstGeom prst="rect">
            <a:avLst/>
          </a:prstGeom>
        </p:spPr>
        <p:txBody>
          <a:bodyPr wrap="none">
            <a:spAutoFit/>
          </a:bodyPr>
          <a:lstStyle/>
          <a:p>
            <a:r>
              <a:rPr lang="en-US" dirty="0"/>
              <a:t>http://www.johnpratt.com/items/docs/lds/easter/elijah.html</a:t>
            </a:r>
          </a:p>
        </p:txBody>
      </p:sp>
    </p:spTree>
    <p:extLst>
      <p:ext uri="{BB962C8B-B14F-4D97-AF65-F5344CB8AC3E}">
        <p14:creationId xmlns:p14="http://schemas.microsoft.com/office/powerpoint/2010/main" val="976918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985657" cy="5816977"/>
          </a:xfrm>
          <a:prstGeom prst="rect">
            <a:avLst/>
          </a:prstGeom>
          <a:noFill/>
          <a:ln>
            <a:solidFill>
              <a:schemeClr val="tx1"/>
            </a:solidFill>
          </a:ln>
        </p:spPr>
        <p:txBody>
          <a:bodyPr wrap="square" rtlCol="0">
            <a:spAutoFit/>
          </a:bodyPr>
          <a:lstStyle/>
          <a:p>
            <a:r>
              <a:rPr lang="en-US" sz="1200" b="1" dirty="0"/>
              <a:t>A Polluted Temple: Lorenzo Snow Biography</a:t>
            </a:r>
          </a:p>
          <a:p>
            <a:r>
              <a:rPr lang="en-US" sz="1200" dirty="0"/>
              <a:t>Warren Parrish, who had been a humble, successful preacher of the Gospel, was the ringleader of this apostate party. One Sabbath morning, he, with several of his party, came into the Temple armed with pistols and bowie-knives, and seated themselves together in the Aaronic pulpits, on the east end of the Temple, while Father Smith and others, as usual, occupied those of the Melchizedek Priesthood on the west. Soon after the usual opening services, one of the brethren on the west stand arose, and just after he commenced to speak, one on the east interrupted him. Father Smith, presiding, called order—he told the apostate brother that he should have all the time he wanted, but he must wait his turn—as the brother on the west took the floor and commence first to speak, he must not be interrupted. A fearful scene ensued—the apostate speaker becoming so clamorous, that Father Smith called for the police to take that man out of the house, when Parrish, John Boynton, and others, drew their pistols and bowie-knives, and rushed down from the stand into the congregation; J. Boynton saying he would blow out the brains of the first man who dared to lay hands on him. Many in the congregation, especially women and children, were terribly frightened—some tried to escape from the confusion by jumping out of the windows. Amid screams and shrieks, the policemen, in ejection the belligerents, knocked down a stovepipe, which fell helter-skelter among the people; but, although bowie-knives and pistols were wrested from their owners, and thrown hither and thither to prevent disastrous results, no one was hurt, and after a short, but terrible scene to be enacted in a Temple of God, order was restore, and the services of the day proceeded as usual.</a:t>
            </a:r>
          </a:p>
          <a:p>
            <a:endParaRPr lang="en-US" sz="1200" dirty="0"/>
          </a:p>
          <a:p>
            <a:r>
              <a:rPr lang="en-US" sz="1200" dirty="0"/>
              <a:t>But the next day Father Smith, and sixteen others, were arrested on complaint of the apostate party, charged with riot, and bound over for their appearance in court to answer to the charge. With other, I was subpoenaed as a witness, and I found the court scene as amusing as the Temple scene was appalling. (cited in Smith, Biography and Family Record of Lorenzo Snow)</a:t>
            </a:r>
          </a:p>
        </p:txBody>
      </p:sp>
      <p:sp>
        <p:nvSpPr>
          <p:cNvPr id="3" name="Rectangle 2"/>
          <p:cNvSpPr/>
          <p:nvPr/>
        </p:nvSpPr>
        <p:spPr>
          <a:xfrm>
            <a:off x="4985656" y="0"/>
            <a:ext cx="7206343" cy="1569660"/>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Fame of the </a:t>
            </a:r>
            <a:r>
              <a:rPr lang="en-US" sz="1200" b="1" dirty="0">
                <a:latin typeface="Abadi" panose="020B0604020104020204" pitchFamily="34" charset="0"/>
              </a:rPr>
              <a:t>Temple:</a:t>
            </a:r>
          </a:p>
          <a:p>
            <a:pPr fontAlgn="base"/>
            <a:r>
              <a:rPr lang="en-US" sz="1200" b="0" i="0" dirty="0">
                <a:effectLst/>
                <a:latin typeface="Abadi" panose="020B0604020104020204" pitchFamily="34" charset="0"/>
              </a:rPr>
              <a:t>President Boyd K. Packer of the Quorum of the Twelve Apostles explained:</a:t>
            </a:r>
          </a:p>
          <a:p>
            <a:pPr fontAlgn="base"/>
            <a:r>
              <a:rPr lang="en-US" sz="1200" b="0" i="0" dirty="0">
                <a:effectLst/>
                <a:latin typeface="Abadi" panose="020B0604020104020204" pitchFamily="34" charset="0"/>
              </a:rPr>
              <a:t>“[In 1836] the Lord prophesied that the ‘fame of this house shall spread to foreign lands.’ (</a:t>
            </a:r>
            <a:r>
              <a:rPr lang="en-US" sz="1200" b="0" i="0" u="none" strike="noStrike" dirty="0">
                <a:effectLst/>
                <a:latin typeface="Abadi" panose="020B0604020104020204" pitchFamily="34" charset="0"/>
              </a:rPr>
              <a:t>D&amp;C 110:10</a:t>
            </a:r>
            <a:r>
              <a:rPr lang="en-US" sz="1200" b="0" i="0" dirty="0">
                <a:effectLst/>
                <a:latin typeface="Abadi" panose="020B0604020104020204" pitchFamily="34" charset="0"/>
              </a:rPr>
              <a:t>.) That, under the circumstances then existing, was at best improbable. The Church members were but a handful of Saints living and scattered in the rural areas of a new land. But despite the persecution and struggles and trials of those early days, there are congregations now spread literally across the world, and tens of thousands of missionaries bear witness at every door where they are welcome” (</a:t>
            </a:r>
            <a:r>
              <a:rPr lang="en-US" sz="1200" b="0" i="1" dirty="0">
                <a:effectLst/>
                <a:latin typeface="Abadi" panose="020B0604020104020204" pitchFamily="34" charset="0"/>
              </a:rPr>
              <a:t>The Holy Temple</a:t>
            </a:r>
            <a:r>
              <a:rPr lang="en-US" sz="1200" b="0" i="0" dirty="0">
                <a:effectLst/>
                <a:latin typeface="Abadi" panose="020B0604020104020204" pitchFamily="34" charset="0"/>
              </a:rPr>
              <a:t> [1980], 135).</a:t>
            </a:r>
          </a:p>
        </p:txBody>
      </p:sp>
      <p:sp>
        <p:nvSpPr>
          <p:cNvPr id="4" name="Rectangle 3"/>
          <p:cNvSpPr/>
          <p:nvPr/>
        </p:nvSpPr>
        <p:spPr>
          <a:xfrm>
            <a:off x="5377542" y="1846659"/>
            <a:ext cx="6096000" cy="3970318"/>
          </a:xfrm>
          <a:prstGeom prst="rect">
            <a:avLst/>
          </a:prstGeom>
          <a:ln>
            <a:solidFill>
              <a:schemeClr val="tx1"/>
            </a:solidFill>
          </a:ln>
        </p:spPr>
        <p:txBody>
          <a:bodyPr>
            <a:spAutoFit/>
          </a:bodyPr>
          <a:lstStyle/>
          <a:p>
            <a:r>
              <a:rPr lang="en-US" dirty="0"/>
              <a:t>“The spirit of Elias is first, Elijah second, and Messiah last. Elias is a forerunner to prepare the way, and the spirit and power of Elijah is to come after, holding the keys of power, building the Tempe to the capstone, placing the seals of the Melchizedek Priesthood upon the house of Israel, and making all things ready; then Messiah comes to His Temple, which is last of all. Messiah is above the spirit and power of Elijah, for He made the world, and was the spiritual Rock unto Moses in the wilderness. Elijah was to come and prepare the way and build up the kingdom before the coming of the great day of the Lord, although the spirit of Elias might begin it.”</a:t>
            </a:r>
          </a:p>
          <a:p>
            <a:r>
              <a:rPr lang="en-US" dirty="0"/>
              <a:t>Joseph Smith History of the Church Vol. VI p. 254</a:t>
            </a:r>
          </a:p>
          <a:p>
            <a:endParaRPr lang="en-US" dirty="0"/>
          </a:p>
          <a:p>
            <a:endParaRPr lang="en-US" dirty="0"/>
          </a:p>
        </p:txBody>
      </p:sp>
    </p:spTree>
    <p:extLst>
      <p:ext uri="{BB962C8B-B14F-4D97-AF65-F5344CB8AC3E}">
        <p14:creationId xmlns:p14="http://schemas.microsoft.com/office/powerpoint/2010/main" val="149064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113C91-F3BF-4824-8208-6854639EC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3320" y="2136338"/>
            <a:ext cx="5347366" cy="2862322"/>
          </a:xfrm>
          <a:prstGeom prst="rect">
            <a:avLst/>
          </a:prstGeom>
          <a:noFill/>
        </p:spPr>
        <p:txBody>
          <a:bodyPr wrap="square" rtlCol="0">
            <a:spAutoFit/>
          </a:bodyPr>
          <a:lstStyle/>
          <a:p>
            <a:r>
              <a:rPr lang="en-US" sz="2800" dirty="0">
                <a:solidFill>
                  <a:schemeClr val="bg1"/>
                </a:solidFill>
              </a:rPr>
              <a:t>“It is interesting to know that on the third day of April, 1836, the Jews were celebrating the feast of the Passover, and were leaving the doors of their homes open for the coming of Elijah.” </a:t>
            </a:r>
          </a:p>
          <a:p>
            <a:r>
              <a:rPr lang="en-US" sz="1200" dirty="0">
                <a:solidFill>
                  <a:schemeClr val="bg1"/>
                </a:solidFill>
              </a:rPr>
              <a:t>Joseph Fielding Smith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In Israel</a:t>
            </a:r>
          </a:p>
        </p:txBody>
      </p:sp>
      <p:pic>
        <p:nvPicPr>
          <p:cNvPr id="3" name="Picture 2">
            <a:extLst>
              <a:ext uri="{FF2B5EF4-FFF2-40B4-BE49-F238E27FC236}">
                <a16:creationId xmlns:a16="http://schemas.microsoft.com/office/drawing/2014/main" id="{C2BABA74-302F-4ABB-A8CE-16959DA9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57" y="1634526"/>
            <a:ext cx="4895512" cy="4487045"/>
          </a:xfrm>
          <a:prstGeom prst="rect">
            <a:avLst/>
          </a:prstGeom>
        </p:spPr>
      </p:pic>
      <p:pic>
        <p:nvPicPr>
          <p:cNvPr id="11" name="Picture 10">
            <a:extLst>
              <a:ext uri="{FF2B5EF4-FFF2-40B4-BE49-F238E27FC236}">
                <a16:creationId xmlns:a16="http://schemas.microsoft.com/office/drawing/2014/main" id="{F11CCA5F-54B1-48E9-9317-BA1F01A969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886" y="236225"/>
            <a:ext cx="1018734" cy="1319078"/>
          </a:xfrm>
          <a:prstGeom prst="rect">
            <a:avLst/>
          </a:prstGeom>
        </p:spPr>
      </p:pic>
    </p:spTree>
    <p:extLst>
      <p:ext uri="{BB962C8B-B14F-4D97-AF65-F5344CB8AC3E}">
        <p14:creationId xmlns:p14="http://schemas.microsoft.com/office/powerpoint/2010/main" val="2810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E29B49A-532E-4F3F-8664-809A3AAE3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35589" y="1557217"/>
            <a:ext cx="2933323" cy="1477328"/>
          </a:xfrm>
          <a:prstGeom prst="rect">
            <a:avLst/>
          </a:prstGeom>
          <a:noFill/>
        </p:spPr>
        <p:txBody>
          <a:bodyPr wrap="square" rtlCol="0">
            <a:spAutoFit/>
          </a:bodyPr>
          <a:lstStyle/>
          <a:p>
            <a:r>
              <a:rPr lang="en-US" dirty="0">
                <a:solidFill>
                  <a:schemeClr val="bg1"/>
                </a:solidFill>
              </a:rPr>
              <a:t>A meeting was being held in the Temple in which Joseph along with the Twelve ‘distributed the Lord’s Supper to the Church’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During a Sacrament Meeting</a:t>
            </a:r>
          </a:p>
        </p:txBody>
      </p:sp>
      <p:sp>
        <p:nvSpPr>
          <p:cNvPr id="2" name="Rectangle 1"/>
          <p:cNvSpPr/>
          <p:nvPr/>
        </p:nvSpPr>
        <p:spPr>
          <a:xfrm>
            <a:off x="232372" y="1302102"/>
            <a:ext cx="2863913" cy="1477328"/>
          </a:xfrm>
          <a:prstGeom prst="rect">
            <a:avLst/>
          </a:prstGeom>
        </p:spPr>
        <p:txBody>
          <a:bodyPr wrap="square">
            <a:spAutoFit/>
          </a:bodyPr>
          <a:lstStyle/>
          <a:p>
            <a:r>
              <a:rPr lang="en-US" dirty="0">
                <a:solidFill>
                  <a:schemeClr val="bg1"/>
                </a:solidFill>
              </a:rPr>
              <a:t>Thomas B. Marsh and David W. Patten spoke in the forenoon to an attentive audience of about one thousand persons</a:t>
            </a:r>
          </a:p>
        </p:txBody>
      </p:sp>
      <p:sp>
        <p:nvSpPr>
          <p:cNvPr id="3" name="Rectangle 2"/>
          <p:cNvSpPr/>
          <p:nvPr/>
        </p:nvSpPr>
        <p:spPr>
          <a:xfrm>
            <a:off x="7952715" y="3494047"/>
            <a:ext cx="3295460" cy="2585323"/>
          </a:xfrm>
          <a:prstGeom prst="rect">
            <a:avLst/>
          </a:prstGeom>
        </p:spPr>
        <p:txBody>
          <a:bodyPr wrap="square">
            <a:spAutoFit/>
          </a:bodyPr>
          <a:lstStyle/>
          <a:p>
            <a:r>
              <a:rPr lang="en-US" dirty="0">
                <a:solidFill>
                  <a:schemeClr val="bg1"/>
                </a:solidFill>
              </a:rPr>
              <a:t>“After having performed this service to my brethren, I retired to the pulpit, the veils being dropped, and bowed myself, with Oliver Cowdery, in solemn and silent prayer. After rising from prayer, the following vision was opened to both of us.” </a:t>
            </a:r>
          </a:p>
          <a:p>
            <a:r>
              <a:rPr lang="en-US" sz="1200" dirty="0">
                <a:solidFill>
                  <a:schemeClr val="bg1"/>
                </a:solidFill>
              </a:rPr>
              <a:t>Joseph Smith</a:t>
            </a:r>
          </a:p>
        </p:txBody>
      </p:sp>
      <p:sp>
        <p:nvSpPr>
          <p:cNvPr id="7" name="Rectangle 6"/>
          <p:cNvSpPr/>
          <p:nvPr/>
        </p:nvSpPr>
        <p:spPr>
          <a:xfrm>
            <a:off x="0" y="6447222"/>
            <a:ext cx="2863913" cy="276999"/>
          </a:xfrm>
          <a:prstGeom prst="rect">
            <a:avLst/>
          </a:prstGeom>
        </p:spPr>
        <p:txBody>
          <a:bodyPr wrap="square">
            <a:spAutoFit/>
          </a:bodyPr>
          <a:lstStyle/>
          <a:p>
            <a:r>
              <a:rPr lang="en-US" sz="1200" dirty="0">
                <a:solidFill>
                  <a:schemeClr val="bg1"/>
                </a:solidFill>
              </a:rPr>
              <a:t>Student Manual</a:t>
            </a:r>
          </a:p>
        </p:txBody>
      </p:sp>
      <p:sp>
        <p:nvSpPr>
          <p:cNvPr id="8" name="Rectangle 7"/>
          <p:cNvSpPr/>
          <p:nvPr/>
        </p:nvSpPr>
        <p:spPr>
          <a:xfrm>
            <a:off x="2655683" y="6284019"/>
            <a:ext cx="8697362" cy="369332"/>
          </a:xfrm>
          <a:prstGeom prst="rect">
            <a:avLst/>
          </a:prstGeom>
        </p:spPr>
        <p:txBody>
          <a:bodyPr wrap="square">
            <a:spAutoFit/>
          </a:bodyPr>
          <a:lstStyle/>
          <a:p>
            <a:r>
              <a:rPr lang="en-US" dirty="0">
                <a:solidFill>
                  <a:srgbClr val="FFFF00"/>
                </a:solidFill>
              </a:rPr>
              <a:t> Doctrine and Covenants 110  records the vision and visitations received on that day.</a:t>
            </a:r>
            <a:endParaRPr lang="en-US" sz="1200" dirty="0">
              <a:solidFill>
                <a:srgbClr val="FFFF00"/>
              </a:solidFill>
            </a:endParaRPr>
          </a:p>
        </p:txBody>
      </p:sp>
      <p:pic>
        <p:nvPicPr>
          <p:cNvPr id="11" name="Picture 10">
            <a:extLst>
              <a:ext uri="{FF2B5EF4-FFF2-40B4-BE49-F238E27FC236}">
                <a16:creationId xmlns:a16="http://schemas.microsoft.com/office/drawing/2014/main" id="{0F6E3B5E-D612-4D14-AE5D-55EDC61F1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190" y="1383372"/>
            <a:ext cx="1752600" cy="1638300"/>
          </a:xfrm>
          <a:prstGeom prst="rect">
            <a:avLst/>
          </a:prstGeom>
        </p:spPr>
      </p:pic>
      <p:pic>
        <p:nvPicPr>
          <p:cNvPr id="14" name="Picture 13">
            <a:extLst>
              <a:ext uri="{FF2B5EF4-FFF2-40B4-BE49-F238E27FC236}">
                <a16:creationId xmlns:a16="http://schemas.microsoft.com/office/drawing/2014/main" id="{A48E4550-52A5-4296-AC98-08E567BE5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986" y="3576099"/>
            <a:ext cx="3044844" cy="2541304"/>
          </a:xfrm>
          <a:prstGeom prst="rect">
            <a:avLst/>
          </a:prstGeom>
        </p:spPr>
      </p:pic>
      <p:pic>
        <p:nvPicPr>
          <p:cNvPr id="16" name="Picture 15">
            <a:extLst>
              <a:ext uri="{FF2B5EF4-FFF2-40B4-BE49-F238E27FC236}">
                <a16:creationId xmlns:a16="http://schemas.microsoft.com/office/drawing/2014/main" id="{800A313E-F40E-4DD1-9144-D82074552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24" y="3034545"/>
            <a:ext cx="2950720" cy="1804572"/>
          </a:xfrm>
          <a:prstGeom prst="rect">
            <a:avLst/>
          </a:prstGeom>
        </p:spPr>
      </p:pic>
    </p:spTree>
    <p:extLst>
      <p:ext uri="{BB962C8B-B14F-4D97-AF65-F5344CB8AC3E}">
        <p14:creationId xmlns:p14="http://schemas.microsoft.com/office/powerpoint/2010/main" val="4926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9387DF-D91B-4477-AD67-678ADBF5E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25564" y="3990958"/>
            <a:ext cx="4128380" cy="1938992"/>
          </a:xfrm>
          <a:prstGeom prst="rect">
            <a:avLst/>
          </a:prstGeom>
          <a:noFill/>
        </p:spPr>
        <p:txBody>
          <a:bodyPr wrap="square" rtlCol="0">
            <a:spAutoFit/>
          </a:bodyPr>
          <a:lstStyle/>
          <a:p>
            <a:r>
              <a:rPr lang="en-US" dirty="0">
                <a:solidFill>
                  <a:schemeClr val="bg1"/>
                </a:solidFill>
              </a:rPr>
              <a:t>“Not only does the veil keep us from remembering our past, which we call the preexistence, but also it keeps us from seeing many things that are going on at the present—for God, his angels, and their activities are hidden from our sight.”</a:t>
            </a:r>
          </a:p>
          <a:p>
            <a:r>
              <a:rPr lang="en-US" sz="1200" dirty="0">
                <a:solidFill>
                  <a:schemeClr val="bg1"/>
                </a:solidFill>
              </a:rPr>
              <a:t>Elder Bruce C. </a:t>
            </a:r>
            <a:r>
              <a:rPr lang="en-US" sz="1200" dirty="0" err="1">
                <a:solidFill>
                  <a:schemeClr val="bg1"/>
                </a:solidFill>
              </a:rPr>
              <a:t>Hafen</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Veil</a:t>
            </a:r>
          </a:p>
        </p:txBody>
      </p:sp>
      <p:sp>
        <p:nvSpPr>
          <p:cNvPr id="2" name="Rectangle 1"/>
          <p:cNvSpPr/>
          <p:nvPr/>
        </p:nvSpPr>
        <p:spPr>
          <a:xfrm>
            <a:off x="232372" y="1302102"/>
            <a:ext cx="4194773" cy="1938992"/>
          </a:xfrm>
          <a:prstGeom prst="rect">
            <a:avLst/>
          </a:prstGeom>
        </p:spPr>
        <p:txBody>
          <a:bodyPr wrap="square">
            <a:spAutoFit/>
          </a:bodyPr>
          <a:lstStyle/>
          <a:p>
            <a:r>
              <a:rPr lang="en-US" dirty="0">
                <a:solidFill>
                  <a:schemeClr val="bg1"/>
                </a:solidFill>
              </a:rPr>
              <a:t>“When the spirit children of God leave the realms of heaven and come to the earth to obtain a body, a veil is drawn across their minds, taking from them both the memory of their divine origin and the ability to see and comprehend the things of heaven.”</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110:2</a:t>
            </a:r>
          </a:p>
        </p:txBody>
      </p:sp>
      <p:pic>
        <p:nvPicPr>
          <p:cNvPr id="8" name="Picture 7">
            <a:extLst>
              <a:ext uri="{FF2B5EF4-FFF2-40B4-BE49-F238E27FC236}">
                <a16:creationId xmlns:a16="http://schemas.microsoft.com/office/drawing/2014/main" id="{E44D0003-F63C-44B6-9133-28B0A1FAD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754" y="928050"/>
            <a:ext cx="5524500" cy="2687096"/>
          </a:xfrm>
          <a:prstGeom prst="rect">
            <a:avLst/>
          </a:prstGeom>
        </p:spPr>
      </p:pic>
      <p:pic>
        <p:nvPicPr>
          <p:cNvPr id="11" name="Picture 10">
            <a:extLst>
              <a:ext uri="{FF2B5EF4-FFF2-40B4-BE49-F238E27FC236}">
                <a16:creationId xmlns:a16="http://schemas.microsoft.com/office/drawing/2014/main" id="{D6D62C29-2673-4321-8BCB-D1D0778E4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973" y="3527533"/>
            <a:ext cx="4352925" cy="2905125"/>
          </a:xfrm>
          <a:prstGeom prst="rect">
            <a:avLst/>
          </a:prstGeom>
        </p:spPr>
      </p:pic>
      <p:grpSp>
        <p:nvGrpSpPr>
          <p:cNvPr id="16" name="Group 15">
            <a:extLst>
              <a:ext uri="{FF2B5EF4-FFF2-40B4-BE49-F238E27FC236}">
                <a16:creationId xmlns:a16="http://schemas.microsoft.com/office/drawing/2014/main" id="{73C532AF-874C-4FD5-85CB-652D2F4F63B4}"/>
              </a:ext>
            </a:extLst>
          </p:cNvPr>
          <p:cNvGrpSpPr/>
          <p:nvPr/>
        </p:nvGrpSpPr>
        <p:grpSpPr>
          <a:xfrm>
            <a:off x="341718" y="213220"/>
            <a:ext cx="1923018" cy="1015663"/>
            <a:chOff x="4199971" y="2714624"/>
            <a:chExt cx="2610404" cy="1428751"/>
          </a:xfrm>
        </p:grpSpPr>
        <p:pic>
          <p:nvPicPr>
            <p:cNvPr id="13" name="Picture 12">
              <a:extLst>
                <a:ext uri="{FF2B5EF4-FFF2-40B4-BE49-F238E27FC236}">
                  <a16:creationId xmlns:a16="http://schemas.microsoft.com/office/drawing/2014/main" id="{76E8220D-4446-49E4-AADC-4A6A20D1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625" y="2714625"/>
              <a:ext cx="1428750" cy="1428750"/>
            </a:xfrm>
            <a:prstGeom prst="rect">
              <a:avLst/>
            </a:prstGeom>
          </p:spPr>
        </p:pic>
        <p:pic>
          <p:nvPicPr>
            <p:cNvPr id="15" name="Picture 14">
              <a:extLst>
                <a:ext uri="{FF2B5EF4-FFF2-40B4-BE49-F238E27FC236}">
                  <a16:creationId xmlns:a16="http://schemas.microsoft.com/office/drawing/2014/main" id="{C2E39136-24EF-4506-97E6-6E969788BD7E}"/>
                </a:ext>
              </a:extLst>
            </p:cNvPr>
            <p:cNvPicPr>
              <a:picLocks noChangeAspect="1"/>
            </p:cNvPicPr>
            <p:nvPr/>
          </p:nvPicPr>
          <p:blipFill rotWithShape="1">
            <a:blip r:embed="rId6">
              <a:extLst>
                <a:ext uri="{28A0092B-C50C-407E-A947-70E740481C1C}">
                  <a14:useLocalDpi xmlns:a14="http://schemas.microsoft.com/office/drawing/2010/main" val="0"/>
                </a:ext>
              </a:extLst>
            </a:blip>
            <a:srcRect b="17195"/>
            <a:stretch/>
          </p:blipFill>
          <p:spPr>
            <a:xfrm>
              <a:off x="4199971" y="2714624"/>
              <a:ext cx="1380346" cy="1428749"/>
            </a:xfrm>
            <a:prstGeom prst="rect">
              <a:avLst/>
            </a:prstGeom>
          </p:spPr>
        </p:pic>
      </p:grpSp>
      <p:pic>
        <p:nvPicPr>
          <p:cNvPr id="18" name="Picture 17">
            <a:extLst>
              <a:ext uri="{FF2B5EF4-FFF2-40B4-BE49-F238E27FC236}">
                <a16:creationId xmlns:a16="http://schemas.microsoft.com/office/drawing/2014/main" id="{AC38F2D6-C85B-48FB-ADC3-0894D30AC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9808" y="5382403"/>
            <a:ext cx="1106328" cy="1381534"/>
          </a:xfrm>
          <a:prstGeom prst="rect">
            <a:avLst/>
          </a:prstGeom>
        </p:spPr>
      </p:pic>
    </p:spTree>
    <p:extLst>
      <p:ext uri="{BB962C8B-B14F-4D97-AF65-F5344CB8AC3E}">
        <p14:creationId xmlns:p14="http://schemas.microsoft.com/office/powerpoint/2010/main" val="30536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1E7F41-79C3-458E-9713-3D06B4648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37471" y="2912352"/>
            <a:ext cx="4128380" cy="3600986"/>
          </a:xfrm>
          <a:prstGeom prst="rect">
            <a:avLst/>
          </a:prstGeom>
          <a:noFill/>
        </p:spPr>
        <p:txBody>
          <a:bodyPr wrap="square" rtlCol="0">
            <a:spAutoFit/>
          </a:bodyPr>
          <a:lstStyle/>
          <a:p>
            <a:r>
              <a:rPr lang="en-US" dirty="0">
                <a:solidFill>
                  <a:schemeClr val="bg1"/>
                </a:solidFill>
              </a:rPr>
              <a:t>“The visions of my  mind were opened, and the eyes of my understanding were enlightened, and I saw the form of a man, most lovely!</a:t>
            </a:r>
          </a:p>
          <a:p>
            <a:r>
              <a:rPr lang="en-US" dirty="0">
                <a:solidFill>
                  <a:schemeClr val="bg1"/>
                </a:solidFill>
              </a:rPr>
              <a:t>The visage of his face was sound and fair as the sun. His hair, a bright silver gray, curled in most majestic form. His eyes, a keen penetrating blue, and the skin of his neck a most beautiful white, and He was covered from the neck to the feet with a loose garment, pure white, whiter than any garment I have seen before. ”</a:t>
            </a:r>
          </a:p>
          <a:p>
            <a:r>
              <a:rPr lang="en-US" sz="1200" dirty="0">
                <a:solidFill>
                  <a:schemeClr val="bg1"/>
                </a:solidFill>
              </a:rPr>
              <a:t>John Murdock</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Veil Opened</a:t>
            </a:r>
          </a:p>
        </p:txBody>
      </p:sp>
      <p:sp>
        <p:nvSpPr>
          <p:cNvPr id="2" name="Rectangle 1"/>
          <p:cNvSpPr/>
          <p:nvPr/>
        </p:nvSpPr>
        <p:spPr>
          <a:xfrm>
            <a:off x="232372" y="1302102"/>
            <a:ext cx="4194773" cy="646331"/>
          </a:xfrm>
          <a:prstGeom prst="rect">
            <a:avLst/>
          </a:prstGeom>
        </p:spPr>
        <p:txBody>
          <a:bodyPr wrap="square">
            <a:spAutoFit/>
          </a:bodyPr>
          <a:lstStyle/>
          <a:p>
            <a:r>
              <a:rPr lang="en-US" dirty="0">
                <a:solidFill>
                  <a:schemeClr val="bg1"/>
                </a:solidFill>
              </a:rPr>
              <a:t>Besides Oliver Cowdery and Joseph Smith seeing the Lord, John Murdock also saw</a:t>
            </a:r>
            <a:endParaRPr lang="en-US" sz="1200" dirty="0">
              <a:solidFill>
                <a:schemeClr val="bg1"/>
              </a:solidFill>
            </a:endParaRP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110:1</a:t>
            </a:r>
          </a:p>
        </p:txBody>
      </p:sp>
      <p:sp>
        <p:nvSpPr>
          <p:cNvPr id="10" name="Rectangle 9"/>
          <p:cNvSpPr/>
          <p:nvPr/>
        </p:nvSpPr>
        <p:spPr>
          <a:xfrm>
            <a:off x="6185940" y="134826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 "I saw the glory of God, like a great cloud, come down and rest upon the house…. I also saw cloven tongues like as of fire rest upon many…while they </a:t>
            </a:r>
            <a:r>
              <a:rPr lang="en-US" b="0" i="0" dirty="0" err="1">
                <a:solidFill>
                  <a:schemeClr val="bg1"/>
                </a:solidFill>
                <a:effectLst/>
                <a:latin typeface="Abadi" panose="020B0604020104020204" pitchFamily="34" charset="0"/>
              </a:rPr>
              <a:t>spake</a:t>
            </a:r>
            <a:r>
              <a:rPr lang="en-US" b="0" i="0" dirty="0">
                <a:solidFill>
                  <a:schemeClr val="bg1"/>
                </a:solidFill>
                <a:effectLst/>
                <a:latin typeface="Abadi" panose="020B0604020104020204" pitchFamily="34" charset="0"/>
              </a:rPr>
              <a:t> with other tongues and prophesied“ </a:t>
            </a:r>
            <a:r>
              <a:rPr lang="en-US" sz="1200" b="0" i="0" dirty="0">
                <a:solidFill>
                  <a:schemeClr val="bg1"/>
                </a:solidFill>
                <a:effectLst/>
                <a:latin typeface="Abadi" panose="020B0604020104020204" pitchFamily="34" charset="0"/>
              </a:rPr>
              <a:t>Oliver Cowdery</a:t>
            </a:r>
            <a:endParaRPr lang="en-US" sz="1200" dirty="0">
              <a:solidFill>
                <a:schemeClr val="bg1"/>
              </a:solidFill>
            </a:endParaRPr>
          </a:p>
        </p:txBody>
      </p:sp>
      <p:pic>
        <p:nvPicPr>
          <p:cNvPr id="8" name="Picture 7">
            <a:extLst>
              <a:ext uri="{FF2B5EF4-FFF2-40B4-BE49-F238E27FC236}">
                <a16:creationId xmlns:a16="http://schemas.microsoft.com/office/drawing/2014/main" id="{ECAC32FD-EF5B-4AAA-8222-8B6E2F768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8" y="3318666"/>
            <a:ext cx="1682496" cy="2237232"/>
          </a:xfrm>
          <a:prstGeom prst="rect">
            <a:avLst/>
          </a:prstGeom>
        </p:spPr>
      </p:pic>
      <p:pic>
        <p:nvPicPr>
          <p:cNvPr id="11" name="Picture 10">
            <a:extLst>
              <a:ext uri="{FF2B5EF4-FFF2-40B4-BE49-F238E27FC236}">
                <a16:creationId xmlns:a16="http://schemas.microsoft.com/office/drawing/2014/main" id="{F5EE95DC-A1BD-477E-BACD-BCBB8545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918" y="2774012"/>
            <a:ext cx="2773920" cy="3938357"/>
          </a:xfrm>
          <a:prstGeom prst="rect">
            <a:avLst/>
          </a:prstGeom>
        </p:spPr>
      </p:pic>
      <p:pic>
        <p:nvPicPr>
          <p:cNvPr id="15" name="Picture 14">
            <a:extLst>
              <a:ext uri="{FF2B5EF4-FFF2-40B4-BE49-F238E27FC236}">
                <a16:creationId xmlns:a16="http://schemas.microsoft.com/office/drawing/2014/main" id="{8A599550-C1CF-40C6-ACBE-23ADA985B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062" y="1067296"/>
            <a:ext cx="1200878" cy="1597597"/>
          </a:xfrm>
          <a:prstGeom prst="rect">
            <a:avLst/>
          </a:prstGeom>
        </p:spPr>
      </p:pic>
    </p:spTree>
    <p:extLst>
      <p:ext uri="{BB962C8B-B14F-4D97-AF65-F5344CB8AC3E}">
        <p14:creationId xmlns:p14="http://schemas.microsoft.com/office/powerpoint/2010/main" val="14704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397A0D-C08D-4E6E-8114-A5B9C90EB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Similar Visions</a:t>
            </a: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110:2-3</a:t>
            </a:r>
          </a:p>
        </p:txBody>
      </p:sp>
      <p:grpSp>
        <p:nvGrpSpPr>
          <p:cNvPr id="9" name="Group 8"/>
          <p:cNvGrpSpPr/>
          <p:nvPr/>
        </p:nvGrpSpPr>
        <p:grpSpPr>
          <a:xfrm>
            <a:off x="162963" y="663117"/>
            <a:ext cx="6096000" cy="3068325"/>
            <a:chOff x="162963" y="663117"/>
            <a:chExt cx="6096000" cy="3068325"/>
          </a:xfrm>
        </p:grpSpPr>
        <p:sp>
          <p:nvSpPr>
            <p:cNvPr id="8" name="Rectangle 7"/>
            <p:cNvSpPr/>
            <p:nvPr/>
          </p:nvSpPr>
          <p:spPr>
            <a:xfrm>
              <a:off x="162963" y="1146119"/>
              <a:ext cx="6096000" cy="2585323"/>
            </a:xfrm>
            <a:prstGeom prst="rect">
              <a:avLst/>
            </a:prstGeom>
          </p:spPr>
          <p:txBody>
            <a:bodyPr>
              <a:spAutoFit/>
            </a:bodyPr>
            <a:lstStyle/>
            <a:p>
              <a:pPr fontAlgn="base"/>
              <a:r>
                <a:rPr lang="en-US" b="0" i="1" dirty="0">
                  <a:solidFill>
                    <a:srgbClr val="FFFF00"/>
                  </a:solidFill>
                  <a:effectLst/>
                  <a:latin typeface="Georgia" panose="02040502050405020303" pitchFamily="18" charset="0"/>
                </a:rPr>
                <a:t>We saw the Lord standing upon the breastwork of the pulpit, before us; and under his feet was a paved work of pure gold, in color like amber.</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His eyes were as a flame of fire; the hair of his head was white like the pure snow; his countenance shone above the brightness of the sun; and his voice was as the sound of the rushing of great waters, even the voice of Jehovah, saying:</a:t>
              </a:r>
            </a:p>
          </p:txBody>
        </p:sp>
        <p:sp>
          <p:nvSpPr>
            <p:cNvPr id="11" name="TextBox 10"/>
            <p:cNvSpPr txBox="1"/>
            <p:nvPr/>
          </p:nvSpPr>
          <p:spPr>
            <a:xfrm>
              <a:off x="1600955" y="663117"/>
              <a:ext cx="1610008"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Joseph</a:t>
              </a:r>
            </a:p>
          </p:txBody>
        </p:sp>
      </p:grpSp>
      <p:grpSp>
        <p:nvGrpSpPr>
          <p:cNvPr id="16" name="Group 15"/>
          <p:cNvGrpSpPr/>
          <p:nvPr/>
        </p:nvGrpSpPr>
        <p:grpSpPr>
          <a:xfrm>
            <a:off x="7051217" y="3663186"/>
            <a:ext cx="5140783" cy="3032381"/>
            <a:chOff x="7288040" y="2088692"/>
            <a:chExt cx="4804372" cy="3032381"/>
          </a:xfrm>
        </p:grpSpPr>
        <p:sp>
          <p:nvSpPr>
            <p:cNvPr id="3" name="Rectangle 2"/>
            <p:cNvSpPr/>
            <p:nvPr/>
          </p:nvSpPr>
          <p:spPr>
            <a:xfrm>
              <a:off x="7288040" y="2566528"/>
              <a:ext cx="4804372" cy="2554545"/>
            </a:xfrm>
            <a:prstGeom prst="rect">
              <a:avLst/>
            </a:prstGeom>
          </p:spPr>
          <p:txBody>
            <a:bodyPr wrap="square">
              <a:spAutoFit/>
            </a:bodyPr>
            <a:lstStyle/>
            <a:p>
              <a:pPr fontAlgn="base"/>
              <a:r>
                <a:rPr lang="en-US" sz="1600" b="0" i="1" dirty="0">
                  <a:solidFill>
                    <a:srgbClr val="FFFF00"/>
                  </a:solidFill>
                  <a:effectLst/>
                  <a:latin typeface="Georgia" panose="02040502050405020303" pitchFamily="18" charset="0"/>
                </a:rPr>
                <a:t>And in the midst of the seven candlesticks one like unto the Son of man, clothed with a garment down to the foot, and girt about the </a:t>
              </a:r>
              <a:r>
                <a:rPr lang="en-US" sz="1600" b="0" i="1" dirty="0" err="1">
                  <a:solidFill>
                    <a:srgbClr val="FFFF00"/>
                  </a:solidFill>
                  <a:effectLst/>
                  <a:latin typeface="Georgia" panose="02040502050405020303" pitchFamily="18" charset="0"/>
                </a:rPr>
                <a:t>paps</a:t>
              </a:r>
              <a:r>
                <a:rPr lang="en-US" sz="1600" b="0" i="1" dirty="0">
                  <a:solidFill>
                    <a:srgbClr val="FFFF00"/>
                  </a:solidFill>
                  <a:effectLst/>
                  <a:latin typeface="Georgia" panose="02040502050405020303" pitchFamily="18" charset="0"/>
                </a:rPr>
                <a:t> with a golden girdle.</a:t>
              </a:r>
            </a:p>
            <a:p>
              <a:pPr fontAlgn="base"/>
              <a:r>
                <a:rPr lang="en-US" sz="1600" b="0" i="1" dirty="0">
                  <a:solidFill>
                    <a:srgbClr val="FFFF00"/>
                  </a:solidFill>
                  <a:effectLst/>
                  <a:latin typeface="Georgia" panose="02040502050405020303" pitchFamily="18" charset="0"/>
                </a:rPr>
                <a:t> </a:t>
              </a:r>
            </a:p>
            <a:p>
              <a:pPr fontAlgn="base"/>
              <a:r>
                <a:rPr lang="en-US" sz="1600" b="0" i="1" dirty="0">
                  <a:solidFill>
                    <a:srgbClr val="FFFF00"/>
                  </a:solidFill>
                  <a:effectLst/>
                  <a:latin typeface="Georgia" panose="02040502050405020303" pitchFamily="18" charset="0"/>
                </a:rPr>
                <a:t>His head and his hairs were white like wool, as white as snow; and his eyes were as a flame of fire;</a:t>
              </a:r>
            </a:p>
            <a:p>
              <a:pPr fontAlgn="base"/>
              <a:r>
                <a:rPr lang="en-US" sz="1600" b="0" i="1" dirty="0">
                  <a:solidFill>
                    <a:srgbClr val="FFFF00"/>
                  </a:solidFill>
                  <a:effectLst/>
                  <a:latin typeface="Georgia" panose="02040502050405020303" pitchFamily="18" charset="0"/>
                </a:rPr>
                <a:t> </a:t>
              </a:r>
            </a:p>
            <a:p>
              <a:pPr fontAlgn="base"/>
              <a:r>
                <a:rPr lang="en-US" sz="1600" b="0" i="1" dirty="0">
                  <a:solidFill>
                    <a:srgbClr val="FFFF00"/>
                  </a:solidFill>
                  <a:effectLst/>
                  <a:latin typeface="Georgia" panose="02040502050405020303" pitchFamily="18" charset="0"/>
                </a:rPr>
                <a:t>And his feet like unto fine brass, as if they burned in a furnace; and his voice as the sound of many waters.</a:t>
              </a:r>
            </a:p>
            <a:p>
              <a:pPr fontAlgn="base"/>
              <a:r>
                <a:rPr lang="en-US" sz="1600" b="0" i="1" dirty="0">
                  <a:solidFill>
                    <a:srgbClr val="FFFF00"/>
                  </a:solidFill>
                  <a:effectLst/>
                  <a:latin typeface="Georgia" panose="02040502050405020303" pitchFamily="18" charset="0"/>
                </a:rPr>
                <a:t> </a:t>
              </a:r>
              <a:r>
                <a:rPr lang="en-US" sz="1600" i="1" dirty="0">
                  <a:solidFill>
                    <a:srgbClr val="FFFF00"/>
                  </a:solidFill>
                  <a:latin typeface="Georgia" panose="02040502050405020303" pitchFamily="18" charset="0"/>
                </a:rPr>
                <a:t>Revelation 1:13-15</a:t>
              </a:r>
              <a:endParaRPr lang="en-US" sz="1600" b="0" i="1" dirty="0">
                <a:solidFill>
                  <a:srgbClr val="FFFF00"/>
                </a:solidFill>
                <a:effectLst/>
                <a:latin typeface="Georgia" panose="02040502050405020303" pitchFamily="18" charset="0"/>
              </a:endParaRPr>
            </a:p>
          </p:txBody>
        </p:sp>
        <p:sp>
          <p:nvSpPr>
            <p:cNvPr id="13" name="TextBox 12"/>
            <p:cNvSpPr txBox="1"/>
            <p:nvPr/>
          </p:nvSpPr>
          <p:spPr>
            <a:xfrm>
              <a:off x="7457096" y="2088692"/>
              <a:ext cx="4110273"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John, the Revelator</a:t>
              </a:r>
            </a:p>
          </p:txBody>
        </p:sp>
      </p:grpSp>
      <p:grpSp>
        <p:nvGrpSpPr>
          <p:cNvPr id="15" name="Group 14"/>
          <p:cNvGrpSpPr/>
          <p:nvPr/>
        </p:nvGrpSpPr>
        <p:grpSpPr>
          <a:xfrm>
            <a:off x="1020726" y="3781815"/>
            <a:ext cx="4189449" cy="2593183"/>
            <a:chOff x="1020726" y="3781815"/>
            <a:chExt cx="4189449" cy="2593183"/>
          </a:xfrm>
        </p:grpSpPr>
        <p:sp>
          <p:nvSpPr>
            <p:cNvPr id="12" name="Rectangle 11"/>
            <p:cNvSpPr/>
            <p:nvPr/>
          </p:nvSpPr>
          <p:spPr>
            <a:xfrm>
              <a:off x="1020726" y="4343673"/>
              <a:ext cx="4189449"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His body also was like the beryl, and his face as the appearance of lightning, and his eyes as lamps of fire, and his arms and his feet like in </a:t>
              </a:r>
              <a:r>
                <a:rPr lang="en-US" b="0" i="1" dirty="0" err="1">
                  <a:solidFill>
                    <a:srgbClr val="FFFF00"/>
                  </a:solidFill>
                  <a:effectLst/>
                  <a:latin typeface="Georgia" panose="02040502050405020303" pitchFamily="18" charset="0"/>
                </a:rPr>
                <a:t>colour</a:t>
              </a:r>
              <a:r>
                <a:rPr lang="en-US" b="0" i="1" dirty="0">
                  <a:solidFill>
                    <a:srgbClr val="FFFF00"/>
                  </a:solidFill>
                  <a:effectLst/>
                  <a:latin typeface="Georgia" panose="02040502050405020303" pitchFamily="18" charset="0"/>
                </a:rPr>
                <a:t> to polished brass, and the voice of his words like the voice of a multitude.</a:t>
              </a:r>
            </a:p>
            <a:p>
              <a:r>
                <a:rPr lang="en-US" i="1" dirty="0">
                  <a:solidFill>
                    <a:srgbClr val="FFFF00"/>
                  </a:solidFill>
                  <a:latin typeface="Georgia" panose="02040502050405020303" pitchFamily="18" charset="0"/>
                </a:rPr>
                <a:t>Daniel 10:6</a:t>
              </a:r>
              <a:endParaRPr lang="en-US" i="1" dirty="0">
                <a:solidFill>
                  <a:srgbClr val="FFFF00"/>
                </a:solidFill>
              </a:endParaRPr>
            </a:p>
          </p:txBody>
        </p:sp>
        <p:sp>
          <p:nvSpPr>
            <p:cNvPr id="14" name="TextBox 13"/>
            <p:cNvSpPr txBox="1"/>
            <p:nvPr/>
          </p:nvSpPr>
          <p:spPr>
            <a:xfrm>
              <a:off x="2058909" y="3781815"/>
              <a:ext cx="1610008"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Daniel</a:t>
              </a:r>
            </a:p>
          </p:txBody>
        </p:sp>
      </p:grpSp>
      <p:pic>
        <p:nvPicPr>
          <p:cNvPr id="20" name="Picture 19">
            <a:extLst>
              <a:ext uri="{FF2B5EF4-FFF2-40B4-BE49-F238E27FC236}">
                <a16:creationId xmlns:a16="http://schemas.microsoft.com/office/drawing/2014/main" id="{0184BB54-3C85-459C-B5B4-A1DD3482F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523" y="954151"/>
            <a:ext cx="3847031" cy="2709035"/>
          </a:xfrm>
          <a:prstGeom prst="rect">
            <a:avLst/>
          </a:prstGeom>
        </p:spPr>
      </p:pic>
      <p:pic>
        <p:nvPicPr>
          <p:cNvPr id="22" name="Picture 21">
            <a:extLst>
              <a:ext uri="{FF2B5EF4-FFF2-40B4-BE49-F238E27FC236}">
                <a16:creationId xmlns:a16="http://schemas.microsoft.com/office/drawing/2014/main" id="{D0331748-104E-457A-B9A5-6441C7BA6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855" y="3429000"/>
            <a:ext cx="1465759" cy="3250162"/>
          </a:xfrm>
          <a:prstGeom prst="rect">
            <a:avLst/>
          </a:prstGeom>
        </p:spPr>
      </p:pic>
    </p:spTree>
    <p:extLst>
      <p:ext uri="{BB962C8B-B14F-4D97-AF65-F5344CB8AC3E}">
        <p14:creationId xmlns:p14="http://schemas.microsoft.com/office/powerpoint/2010/main" val="4389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4549F3-2934-4154-9B15-56294C291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04426" y="3645184"/>
            <a:ext cx="6164009" cy="2062103"/>
          </a:xfrm>
          <a:prstGeom prst="rect">
            <a:avLst/>
          </a:prstGeom>
          <a:noFill/>
        </p:spPr>
        <p:txBody>
          <a:bodyPr wrap="square" rtlCol="0">
            <a:spAutoFit/>
          </a:bodyPr>
          <a:lstStyle/>
          <a:p>
            <a:pPr algn="ctr"/>
            <a:r>
              <a:rPr lang="en-US" sz="3200" dirty="0">
                <a:solidFill>
                  <a:schemeClr val="bg1"/>
                </a:solidFill>
              </a:rPr>
              <a:t>This vocalization has been transliterated as "</a:t>
            </a:r>
            <a:r>
              <a:rPr lang="en-US" sz="3200" dirty="0" err="1">
                <a:solidFill>
                  <a:schemeClr val="bg1"/>
                </a:solidFill>
              </a:rPr>
              <a:t>Yehowah</a:t>
            </a:r>
            <a:r>
              <a:rPr lang="en-US" sz="3200" dirty="0">
                <a:solidFill>
                  <a:schemeClr val="bg1"/>
                </a:solidFill>
              </a:rPr>
              <a:t>", while YHWH itself has been transliterated as "Yahweh".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Identified As Jehovah</a:t>
            </a:r>
          </a:p>
        </p:txBody>
      </p:sp>
      <p:sp>
        <p:nvSpPr>
          <p:cNvPr id="2" name="Rectangle 1"/>
          <p:cNvSpPr/>
          <p:nvPr/>
        </p:nvSpPr>
        <p:spPr>
          <a:xfrm>
            <a:off x="4597543" y="1001280"/>
            <a:ext cx="4194773" cy="369332"/>
          </a:xfrm>
          <a:prstGeom prst="rect">
            <a:avLst/>
          </a:prstGeom>
        </p:spPr>
        <p:txBody>
          <a:bodyPr wrap="square">
            <a:spAutoFit/>
          </a:bodyPr>
          <a:lstStyle/>
          <a:p>
            <a:r>
              <a:rPr lang="en-US" dirty="0">
                <a:solidFill>
                  <a:srgbClr val="FFFF00"/>
                </a:solidFill>
              </a:rPr>
              <a:t>The God of the Old Testament</a:t>
            </a:r>
            <a:endParaRPr lang="en-US" sz="1200" dirty="0">
              <a:solidFill>
                <a:srgbClr val="FFFF00"/>
              </a:solidFill>
            </a:endParaRP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110:4  Wikipedia</a:t>
            </a:r>
          </a:p>
        </p:txBody>
      </p:sp>
      <p:sp>
        <p:nvSpPr>
          <p:cNvPr id="3" name="Rectangle 2"/>
          <p:cNvSpPr/>
          <p:nvPr/>
        </p:nvSpPr>
        <p:spPr>
          <a:xfrm>
            <a:off x="3791024" y="1630232"/>
            <a:ext cx="3783472" cy="830997"/>
          </a:xfrm>
          <a:prstGeom prst="rect">
            <a:avLst/>
          </a:prstGeom>
        </p:spPr>
        <p:txBody>
          <a:bodyPr wrap="none">
            <a:spAutoFit/>
          </a:bodyPr>
          <a:lstStyle/>
          <a:p>
            <a:r>
              <a:rPr lang="en-US" sz="4800" dirty="0">
                <a:solidFill>
                  <a:schemeClr val="bg1"/>
                </a:solidFill>
              </a:rPr>
              <a:t>   Hebrew</a:t>
            </a:r>
            <a:r>
              <a:rPr lang="he-IL" sz="4800" dirty="0">
                <a:solidFill>
                  <a:schemeClr val="bg1"/>
                </a:solidFill>
              </a:rPr>
              <a:t>יְהֹוָה </a:t>
            </a:r>
            <a:endParaRPr lang="en-US" sz="4800" dirty="0"/>
          </a:p>
        </p:txBody>
      </p:sp>
      <p:sp>
        <p:nvSpPr>
          <p:cNvPr id="8" name="Rectangle 7"/>
          <p:cNvSpPr/>
          <p:nvPr/>
        </p:nvSpPr>
        <p:spPr>
          <a:xfrm>
            <a:off x="1320482" y="2461229"/>
            <a:ext cx="10165155" cy="769441"/>
          </a:xfrm>
          <a:prstGeom prst="rect">
            <a:avLst/>
          </a:prstGeom>
        </p:spPr>
        <p:txBody>
          <a:bodyPr wrap="none">
            <a:spAutoFit/>
          </a:bodyPr>
          <a:lstStyle/>
          <a:p>
            <a:r>
              <a:rPr lang="he-IL" sz="4400" dirty="0">
                <a:solidFill>
                  <a:schemeClr val="bg1"/>
                </a:solidFill>
              </a:rPr>
              <a:t>יהוה </a:t>
            </a:r>
            <a:r>
              <a:rPr lang="en-US" sz="4400" dirty="0">
                <a:solidFill>
                  <a:schemeClr val="bg1"/>
                </a:solidFill>
              </a:rPr>
              <a:t> YHWH—proper name  of God of Israel</a:t>
            </a:r>
            <a:endParaRPr lang="en-US" sz="4400" dirty="0"/>
          </a:p>
        </p:txBody>
      </p:sp>
      <p:pic>
        <p:nvPicPr>
          <p:cNvPr id="11" name="Picture 10">
            <a:extLst>
              <a:ext uri="{FF2B5EF4-FFF2-40B4-BE49-F238E27FC236}">
                <a16:creationId xmlns:a16="http://schemas.microsoft.com/office/drawing/2014/main" id="{603EC520-E06D-4CEF-AEC3-E503482CA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34" y="3429000"/>
            <a:ext cx="4152900" cy="3114675"/>
          </a:xfrm>
          <a:prstGeom prst="rect">
            <a:avLst/>
          </a:prstGeom>
        </p:spPr>
      </p:pic>
    </p:spTree>
    <p:extLst>
      <p:ext uri="{BB962C8B-B14F-4D97-AF65-F5344CB8AC3E}">
        <p14:creationId xmlns:p14="http://schemas.microsoft.com/office/powerpoint/2010/main" val="556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D0942B-79F1-486B-9AB4-414835F72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To Be Clean Before Me</a:t>
            </a:r>
          </a:p>
        </p:txBody>
      </p:sp>
      <p:sp>
        <p:nvSpPr>
          <p:cNvPr id="2" name="Rectangle 1"/>
          <p:cNvSpPr/>
          <p:nvPr/>
        </p:nvSpPr>
        <p:spPr>
          <a:xfrm>
            <a:off x="292997" y="1383773"/>
            <a:ext cx="7174603" cy="584775"/>
          </a:xfrm>
          <a:prstGeom prst="rect">
            <a:avLst/>
          </a:prstGeom>
        </p:spPr>
        <p:txBody>
          <a:bodyPr wrap="square">
            <a:spAutoFit/>
          </a:bodyPr>
          <a:lstStyle/>
          <a:p>
            <a:r>
              <a:rPr lang="en-US" sz="3200" dirty="0">
                <a:solidFill>
                  <a:schemeClr val="bg1"/>
                </a:solidFill>
              </a:rPr>
              <a:t>To Be Clean--He whose sins are forgiven</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110:5</a:t>
            </a:r>
          </a:p>
        </p:txBody>
      </p:sp>
      <p:sp>
        <p:nvSpPr>
          <p:cNvPr id="9" name="Rectangle 8"/>
          <p:cNvSpPr/>
          <p:nvPr/>
        </p:nvSpPr>
        <p:spPr>
          <a:xfrm>
            <a:off x="4419600" y="2377214"/>
            <a:ext cx="6096000" cy="1200329"/>
          </a:xfrm>
          <a:prstGeom prst="rect">
            <a:avLst/>
          </a:prstGeom>
        </p:spPr>
        <p:txBody>
          <a:bodyPr>
            <a:spAutoFit/>
          </a:bodyPr>
          <a:lstStyle/>
          <a:p>
            <a:r>
              <a:rPr lang="en-US" sz="2400" b="0" i="1" dirty="0">
                <a:solidFill>
                  <a:srgbClr val="FFFF00"/>
                </a:solidFill>
                <a:effectLst/>
                <a:latin typeface="Georgia" panose="02040502050405020303" pitchFamily="18" charset="0"/>
              </a:rPr>
              <a:t>But that ye may know that the Son of man hath power on earth to forgive sins,</a:t>
            </a:r>
          </a:p>
          <a:p>
            <a:r>
              <a:rPr lang="en-US" sz="2400" i="1" dirty="0">
                <a:solidFill>
                  <a:srgbClr val="FFFF00"/>
                </a:solidFill>
                <a:latin typeface="Georgia" panose="02040502050405020303" pitchFamily="18" charset="0"/>
              </a:rPr>
              <a:t>Matthew 9:6</a:t>
            </a:r>
            <a:endParaRPr lang="en-US" sz="2400" i="1" dirty="0">
              <a:solidFill>
                <a:srgbClr val="FFFF00"/>
              </a:solidFill>
            </a:endParaRPr>
          </a:p>
        </p:txBody>
      </p:sp>
      <p:sp>
        <p:nvSpPr>
          <p:cNvPr id="10" name="Rectangle 9"/>
          <p:cNvSpPr/>
          <p:nvPr/>
        </p:nvSpPr>
        <p:spPr>
          <a:xfrm>
            <a:off x="4621111" y="3952364"/>
            <a:ext cx="6096000" cy="2308324"/>
          </a:xfrm>
          <a:prstGeom prst="rect">
            <a:avLst/>
          </a:prstGeom>
        </p:spPr>
        <p:txBody>
          <a:bodyPr>
            <a:spAutoFit/>
          </a:bodyPr>
          <a:lstStyle/>
          <a:p>
            <a:r>
              <a:rPr lang="en-US" b="0" i="0" dirty="0">
                <a:solidFill>
                  <a:schemeClr val="bg1"/>
                </a:solidFill>
                <a:effectLst/>
                <a:latin typeface="Abadi" panose="020B0604020104020204" pitchFamily="34" charset="0"/>
              </a:rPr>
              <a:t>“It is evident to each of us that we cannot live in this world and be surrounded by its negative influences and remain untouched.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There is a spirit of evil that can creep into our thoughts and hearts and that will tend to cloud our vision and the reception of spiritual guidance.”</a:t>
            </a:r>
          </a:p>
          <a:p>
            <a:r>
              <a:rPr lang="en-US" dirty="0">
                <a:solidFill>
                  <a:schemeClr val="bg1"/>
                </a:solidFill>
              </a:rPr>
              <a:t>Gerald E. </a:t>
            </a:r>
            <a:r>
              <a:rPr lang="en-US" dirty="0" err="1">
                <a:solidFill>
                  <a:schemeClr val="bg1"/>
                </a:solidFill>
              </a:rPr>
              <a:t>Melchin</a:t>
            </a:r>
            <a:endParaRPr lang="en-US" dirty="0">
              <a:solidFill>
                <a:schemeClr val="bg1"/>
              </a:solidFill>
            </a:endParaRPr>
          </a:p>
        </p:txBody>
      </p:sp>
      <p:pic>
        <p:nvPicPr>
          <p:cNvPr id="5" name="Picture 4">
            <a:extLst>
              <a:ext uri="{FF2B5EF4-FFF2-40B4-BE49-F238E27FC236}">
                <a16:creationId xmlns:a16="http://schemas.microsoft.com/office/drawing/2014/main" id="{7F06B0F9-0D3E-4F42-835B-24351A324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28" y="3518218"/>
            <a:ext cx="3664309" cy="2742470"/>
          </a:xfrm>
          <a:prstGeom prst="rect">
            <a:avLst/>
          </a:prstGeom>
        </p:spPr>
      </p:pic>
      <p:pic>
        <p:nvPicPr>
          <p:cNvPr id="13" name="Picture 12">
            <a:extLst>
              <a:ext uri="{FF2B5EF4-FFF2-40B4-BE49-F238E27FC236}">
                <a16:creationId xmlns:a16="http://schemas.microsoft.com/office/drawing/2014/main" id="{F35843DE-708F-465F-AF0F-D691A3EED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985" y="4887244"/>
            <a:ext cx="1336601" cy="1782135"/>
          </a:xfrm>
          <a:prstGeom prst="rect">
            <a:avLst/>
          </a:prstGeom>
        </p:spPr>
      </p:pic>
    </p:spTree>
    <p:extLst>
      <p:ext uri="{BB962C8B-B14F-4D97-AF65-F5344CB8AC3E}">
        <p14:creationId xmlns:p14="http://schemas.microsoft.com/office/powerpoint/2010/main" val="29259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4454</Words>
  <Application>Microsoft Office PowerPoint</Application>
  <PresentationFormat>Widescreen</PresentationFormat>
  <Paragraphs>204</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Open Sans</vt:lpstr>
      <vt:lpstr>Calibri</vt:lpstr>
      <vt:lpstr>Harrington</vt:lpstr>
      <vt:lpstr>Abadi</vt:lpstr>
      <vt:lpstr>Times New Roman</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2015-02-04T13:26:42Z</dcterms:created>
  <dcterms:modified xsi:type="dcterms:W3CDTF">2020-07-22T16:36:28Z</dcterms:modified>
</cp:coreProperties>
</file>