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embeddedFontLst>
    <p:embeddedFont>
      <p:font typeface="Agency FB" panose="020B05030202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alifornian FB" panose="0207040306080B030204" pitchFamily="18" charset="0"/>
      <p:regular r:id="rId26"/>
      <p:bold r:id="rId27"/>
      <p:italic r:id="rId28"/>
    </p:embeddedFont>
    <p:embeddedFont>
      <p:font typeface="Colonna MT" panose="04020805060202030203" pitchFamily="82" charset="0"/>
      <p:regular r:id="rId29"/>
    </p:embeddedFont>
    <p:embeddedFont>
      <p:font typeface="Comic Sans MS" panose="030F0702030302020204" pitchFamily="66" charset="0"/>
      <p:regular r:id="rId30"/>
      <p:bold r:id="rId31"/>
      <p:italic r:id="rId32"/>
      <p:boldItalic r:id="rId33"/>
    </p:embeddedFont>
    <p:embeddedFont>
      <p:font typeface="Tempus Sans ITC" panose="04020404030D07020202" pitchFamily="8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2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88AB-95FA-4F99-948C-EB7DA1E99E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E96551-A4AA-4D7C-92CE-6B8A007DE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784576-D21C-485A-ADAF-9B3809261B5C}"/>
              </a:ext>
            </a:extLst>
          </p:cNvPr>
          <p:cNvSpPr>
            <a:spLocks noGrp="1"/>
          </p:cNvSpPr>
          <p:nvPr>
            <p:ph type="dt" sz="half" idx="10"/>
          </p:nvPr>
        </p:nvSpPr>
        <p:spPr/>
        <p:txBody>
          <a:bodyPr/>
          <a:lstStyle/>
          <a:p>
            <a:fld id="{DC38FED4-23B0-4A49-8C57-0DE77D62E125}" type="datetimeFigureOut">
              <a:rPr lang="en-US" smtClean="0"/>
              <a:t>7/2/2020</a:t>
            </a:fld>
            <a:endParaRPr lang="en-US"/>
          </a:p>
        </p:txBody>
      </p:sp>
      <p:sp>
        <p:nvSpPr>
          <p:cNvPr id="5" name="Footer Placeholder 4">
            <a:extLst>
              <a:ext uri="{FF2B5EF4-FFF2-40B4-BE49-F238E27FC236}">
                <a16:creationId xmlns:a16="http://schemas.microsoft.com/office/drawing/2014/main" id="{29BBEB0F-3B31-4946-95CC-155D92E9B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96F13-1971-4D5E-ABB5-6D96A3AA647A}"/>
              </a:ext>
            </a:extLst>
          </p:cNvPr>
          <p:cNvSpPr>
            <a:spLocks noGrp="1"/>
          </p:cNvSpPr>
          <p:nvPr>
            <p:ph type="sldNum" sz="quarter" idx="12"/>
          </p:nvPr>
        </p:nvSpPr>
        <p:spPr/>
        <p:txBody>
          <a:bodyPr/>
          <a:lstStyle/>
          <a:p>
            <a:fld id="{D0551F61-365A-4A0F-84A7-D67EF9DC9AFB}" type="slidenum">
              <a:rPr lang="en-US" smtClean="0"/>
              <a:t>‹#›</a:t>
            </a:fld>
            <a:endParaRPr lang="en-US"/>
          </a:p>
        </p:txBody>
      </p:sp>
    </p:spTree>
    <p:extLst>
      <p:ext uri="{BB962C8B-B14F-4D97-AF65-F5344CB8AC3E}">
        <p14:creationId xmlns:p14="http://schemas.microsoft.com/office/powerpoint/2010/main" val="149148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CA4E-AD2E-4DDF-BEFC-68F02006FA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4FBB74-BC7C-4BBC-B0EF-B9FDE68A4E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6C8D6-2C66-499B-9B46-C1117361824C}"/>
              </a:ext>
            </a:extLst>
          </p:cNvPr>
          <p:cNvSpPr>
            <a:spLocks noGrp="1"/>
          </p:cNvSpPr>
          <p:nvPr>
            <p:ph type="dt" sz="half" idx="10"/>
          </p:nvPr>
        </p:nvSpPr>
        <p:spPr/>
        <p:txBody>
          <a:bodyPr/>
          <a:lstStyle/>
          <a:p>
            <a:fld id="{DC38FED4-23B0-4A49-8C57-0DE77D62E125}" type="datetimeFigureOut">
              <a:rPr lang="en-US" smtClean="0"/>
              <a:t>7/2/2020</a:t>
            </a:fld>
            <a:endParaRPr lang="en-US"/>
          </a:p>
        </p:txBody>
      </p:sp>
      <p:sp>
        <p:nvSpPr>
          <p:cNvPr id="5" name="Footer Placeholder 4">
            <a:extLst>
              <a:ext uri="{FF2B5EF4-FFF2-40B4-BE49-F238E27FC236}">
                <a16:creationId xmlns:a16="http://schemas.microsoft.com/office/drawing/2014/main" id="{E566424F-1C15-47C1-A3DF-925CE9E7D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D4B3C-67E7-4C99-9860-7FA143A5D71A}"/>
              </a:ext>
            </a:extLst>
          </p:cNvPr>
          <p:cNvSpPr>
            <a:spLocks noGrp="1"/>
          </p:cNvSpPr>
          <p:nvPr>
            <p:ph type="sldNum" sz="quarter" idx="12"/>
          </p:nvPr>
        </p:nvSpPr>
        <p:spPr/>
        <p:txBody>
          <a:bodyPr/>
          <a:lstStyle/>
          <a:p>
            <a:fld id="{D0551F61-365A-4A0F-84A7-D67EF9DC9AFB}" type="slidenum">
              <a:rPr lang="en-US" smtClean="0"/>
              <a:t>‹#›</a:t>
            </a:fld>
            <a:endParaRPr lang="en-US"/>
          </a:p>
        </p:txBody>
      </p:sp>
    </p:spTree>
    <p:extLst>
      <p:ext uri="{BB962C8B-B14F-4D97-AF65-F5344CB8AC3E}">
        <p14:creationId xmlns:p14="http://schemas.microsoft.com/office/powerpoint/2010/main" val="354013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C49ED5-14DE-46A1-B010-ED47C8B108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6A3F77-0739-4C55-8C55-0C80D59822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88294-E471-405A-A3D8-9F66A69F8B86}"/>
              </a:ext>
            </a:extLst>
          </p:cNvPr>
          <p:cNvSpPr>
            <a:spLocks noGrp="1"/>
          </p:cNvSpPr>
          <p:nvPr>
            <p:ph type="dt" sz="half" idx="10"/>
          </p:nvPr>
        </p:nvSpPr>
        <p:spPr/>
        <p:txBody>
          <a:bodyPr/>
          <a:lstStyle/>
          <a:p>
            <a:fld id="{DC38FED4-23B0-4A49-8C57-0DE77D62E125}" type="datetimeFigureOut">
              <a:rPr lang="en-US" smtClean="0"/>
              <a:t>7/2/2020</a:t>
            </a:fld>
            <a:endParaRPr lang="en-US"/>
          </a:p>
        </p:txBody>
      </p:sp>
      <p:sp>
        <p:nvSpPr>
          <p:cNvPr id="5" name="Footer Placeholder 4">
            <a:extLst>
              <a:ext uri="{FF2B5EF4-FFF2-40B4-BE49-F238E27FC236}">
                <a16:creationId xmlns:a16="http://schemas.microsoft.com/office/drawing/2014/main" id="{548187EE-6BB3-4061-8F73-06D08F6F7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47531-9229-44ED-9122-C2A88DF58AC2}"/>
              </a:ext>
            </a:extLst>
          </p:cNvPr>
          <p:cNvSpPr>
            <a:spLocks noGrp="1"/>
          </p:cNvSpPr>
          <p:nvPr>
            <p:ph type="sldNum" sz="quarter" idx="12"/>
          </p:nvPr>
        </p:nvSpPr>
        <p:spPr/>
        <p:txBody>
          <a:bodyPr/>
          <a:lstStyle/>
          <a:p>
            <a:fld id="{D0551F61-365A-4A0F-84A7-D67EF9DC9AFB}" type="slidenum">
              <a:rPr lang="en-US" smtClean="0"/>
              <a:t>‹#›</a:t>
            </a:fld>
            <a:endParaRPr lang="en-US"/>
          </a:p>
        </p:txBody>
      </p:sp>
    </p:spTree>
    <p:extLst>
      <p:ext uri="{BB962C8B-B14F-4D97-AF65-F5344CB8AC3E}">
        <p14:creationId xmlns:p14="http://schemas.microsoft.com/office/powerpoint/2010/main" val="4013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2DCA-8742-4AEF-A0D7-3055318B46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1C9DF-55A7-49CF-945D-406A1B1EA4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B597E-510D-44A0-8DC2-AE1A3D4A1B26}"/>
              </a:ext>
            </a:extLst>
          </p:cNvPr>
          <p:cNvSpPr>
            <a:spLocks noGrp="1"/>
          </p:cNvSpPr>
          <p:nvPr>
            <p:ph type="dt" sz="half" idx="10"/>
          </p:nvPr>
        </p:nvSpPr>
        <p:spPr/>
        <p:txBody>
          <a:bodyPr/>
          <a:lstStyle/>
          <a:p>
            <a:fld id="{DC38FED4-23B0-4A49-8C57-0DE77D62E125}" type="datetimeFigureOut">
              <a:rPr lang="en-US" smtClean="0"/>
              <a:t>7/2/2020</a:t>
            </a:fld>
            <a:endParaRPr lang="en-US"/>
          </a:p>
        </p:txBody>
      </p:sp>
      <p:sp>
        <p:nvSpPr>
          <p:cNvPr id="5" name="Footer Placeholder 4">
            <a:extLst>
              <a:ext uri="{FF2B5EF4-FFF2-40B4-BE49-F238E27FC236}">
                <a16:creationId xmlns:a16="http://schemas.microsoft.com/office/drawing/2014/main" id="{79091E9C-D017-499B-B063-804043634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D3AA8-517C-418C-904D-F49851A28F8B}"/>
              </a:ext>
            </a:extLst>
          </p:cNvPr>
          <p:cNvSpPr>
            <a:spLocks noGrp="1"/>
          </p:cNvSpPr>
          <p:nvPr>
            <p:ph type="sldNum" sz="quarter" idx="12"/>
          </p:nvPr>
        </p:nvSpPr>
        <p:spPr/>
        <p:txBody>
          <a:bodyPr/>
          <a:lstStyle/>
          <a:p>
            <a:fld id="{D0551F61-365A-4A0F-84A7-D67EF9DC9AFB}" type="slidenum">
              <a:rPr lang="en-US" smtClean="0"/>
              <a:t>‹#›</a:t>
            </a:fld>
            <a:endParaRPr lang="en-US"/>
          </a:p>
        </p:txBody>
      </p:sp>
    </p:spTree>
    <p:extLst>
      <p:ext uri="{BB962C8B-B14F-4D97-AF65-F5344CB8AC3E}">
        <p14:creationId xmlns:p14="http://schemas.microsoft.com/office/powerpoint/2010/main" val="249002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32A8-340D-49E0-B2CA-EBD951D6D4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F74E4-D925-4165-A652-15E1D3C845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E48F43-1396-42A5-B9BD-2D1532C56ECF}"/>
              </a:ext>
            </a:extLst>
          </p:cNvPr>
          <p:cNvSpPr>
            <a:spLocks noGrp="1"/>
          </p:cNvSpPr>
          <p:nvPr>
            <p:ph type="dt" sz="half" idx="10"/>
          </p:nvPr>
        </p:nvSpPr>
        <p:spPr/>
        <p:txBody>
          <a:bodyPr/>
          <a:lstStyle/>
          <a:p>
            <a:fld id="{DC38FED4-23B0-4A49-8C57-0DE77D62E125}" type="datetimeFigureOut">
              <a:rPr lang="en-US" smtClean="0"/>
              <a:t>7/2/2020</a:t>
            </a:fld>
            <a:endParaRPr lang="en-US"/>
          </a:p>
        </p:txBody>
      </p:sp>
      <p:sp>
        <p:nvSpPr>
          <p:cNvPr id="5" name="Footer Placeholder 4">
            <a:extLst>
              <a:ext uri="{FF2B5EF4-FFF2-40B4-BE49-F238E27FC236}">
                <a16:creationId xmlns:a16="http://schemas.microsoft.com/office/drawing/2014/main" id="{CFA1ED33-E718-4C0A-B52D-08C658F20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16E6F-CE24-4AD5-A616-E2001023E582}"/>
              </a:ext>
            </a:extLst>
          </p:cNvPr>
          <p:cNvSpPr>
            <a:spLocks noGrp="1"/>
          </p:cNvSpPr>
          <p:nvPr>
            <p:ph type="sldNum" sz="quarter" idx="12"/>
          </p:nvPr>
        </p:nvSpPr>
        <p:spPr/>
        <p:txBody>
          <a:bodyPr/>
          <a:lstStyle/>
          <a:p>
            <a:fld id="{D0551F61-365A-4A0F-84A7-D67EF9DC9AFB}" type="slidenum">
              <a:rPr lang="en-US" smtClean="0"/>
              <a:t>‹#›</a:t>
            </a:fld>
            <a:endParaRPr lang="en-US"/>
          </a:p>
        </p:txBody>
      </p:sp>
    </p:spTree>
    <p:extLst>
      <p:ext uri="{BB962C8B-B14F-4D97-AF65-F5344CB8AC3E}">
        <p14:creationId xmlns:p14="http://schemas.microsoft.com/office/powerpoint/2010/main" val="368441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6735-D534-47F0-B27D-56EE981298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33916-6A47-4B8F-AD1E-3F70D57507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E83382-472C-4BC3-8232-06AA0D5884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1C0EF-73CB-4392-9349-81AE61B1E2EF}"/>
              </a:ext>
            </a:extLst>
          </p:cNvPr>
          <p:cNvSpPr>
            <a:spLocks noGrp="1"/>
          </p:cNvSpPr>
          <p:nvPr>
            <p:ph type="dt" sz="half" idx="10"/>
          </p:nvPr>
        </p:nvSpPr>
        <p:spPr/>
        <p:txBody>
          <a:bodyPr/>
          <a:lstStyle/>
          <a:p>
            <a:fld id="{DC38FED4-23B0-4A49-8C57-0DE77D62E125}" type="datetimeFigureOut">
              <a:rPr lang="en-US" smtClean="0"/>
              <a:t>7/2/2020</a:t>
            </a:fld>
            <a:endParaRPr lang="en-US"/>
          </a:p>
        </p:txBody>
      </p:sp>
      <p:sp>
        <p:nvSpPr>
          <p:cNvPr id="6" name="Footer Placeholder 5">
            <a:extLst>
              <a:ext uri="{FF2B5EF4-FFF2-40B4-BE49-F238E27FC236}">
                <a16:creationId xmlns:a16="http://schemas.microsoft.com/office/drawing/2014/main" id="{04854D89-2EFA-445D-8090-723DBCB13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41C21-1D07-44B0-9F1D-4E01A7DCAE67}"/>
              </a:ext>
            </a:extLst>
          </p:cNvPr>
          <p:cNvSpPr>
            <a:spLocks noGrp="1"/>
          </p:cNvSpPr>
          <p:nvPr>
            <p:ph type="sldNum" sz="quarter" idx="12"/>
          </p:nvPr>
        </p:nvSpPr>
        <p:spPr/>
        <p:txBody>
          <a:bodyPr/>
          <a:lstStyle/>
          <a:p>
            <a:fld id="{D0551F61-365A-4A0F-84A7-D67EF9DC9AFB}" type="slidenum">
              <a:rPr lang="en-US" smtClean="0"/>
              <a:t>‹#›</a:t>
            </a:fld>
            <a:endParaRPr lang="en-US"/>
          </a:p>
        </p:txBody>
      </p:sp>
    </p:spTree>
    <p:extLst>
      <p:ext uri="{BB962C8B-B14F-4D97-AF65-F5344CB8AC3E}">
        <p14:creationId xmlns:p14="http://schemas.microsoft.com/office/powerpoint/2010/main" val="171281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BCB5-9195-4FF1-82F6-F23216211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6A8F96-7660-456C-9284-577E3BE05D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8137BF-5D20-46AF-BB28-C2B4D46B7D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6D83A8-FAE8-4E17-90A3-7A4365CB45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0955BD-F7DA-454F-909A-4DEB663D71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D9C1AF-822C-4ED2-A5D3-64C6697E33C5}"/>
              </a:ext>
            </a:extLst>
          </p:cNvPr>
          <p:cNvSpPr>
            <a:spLocks noGrp="1"/>
          </p:cNvSpPr>
          <p:nvPr>
            <p:ph type="dt" sz="half" idx="10"/>
          </p:nvPr>
        </p:nvSpPr>
        <p:spPr/>
        <p:txBody>
          <a:bodyPr/>
          <a:lstStyle/>
          <a:p>
            <a:fld id="{DC38FED4-23B0-4A49-8C57-0DE77D62E125}" type="datetimeFigureOut">
              <a:rPr lang="en-US" smtClean="0"/>
              <a:t>7/2/2020</a:t>
            </a:fld>
            <a:endParaRPr lang="en-US"/>
          </a:p>
        </p:txBody>
      </p:sp>
      <p:sp>
        <p:nvSpPr>
          <p:cNvPr id="8" name="Footer Placeholder 7">
            <a:extLst>
              <a:ext uri="{FF2B5EF4-FFF2-40B4-BE49-F238E27FC236}">
                <a16:creationId xmlns:a16="http://schemas.microsoft.com/office/drawing/2014/main" id="{40D29B5D-A8A4-49A2-817C-3209E63887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66A3A-20BC-4B43-A7F4-FC76E9901708}"/>
              </a:ext>
            </a:extLst>
          </p:cNvPr>
          <p:cNvSpPr>
            <a:spLocks noGrp="1"/>
          </p:cNvSpPr>
          <p:nvPr>
            <p:ph type="sldNum" sz="quarter" idx="12"/>
          </p:nvPr>
        </p:nvSpPr>
        <p:spPr/>
        <p:txBody>
          <a:bodyPr/>
          <a:lstStyle/>
          <a:p>
            <a:fld id="{D0551F61-365A-4A0F-84A7-D67EF9DC9AFB}" type="slidenum">
              <a:rPr lang="en-US" smtClean="0"/>
              <a:t>‹#›</a:t>
            </a:fld>
            <a:endParaRPr lang="en-US"/>
          </a:p>
        </p:txBody>
      </p:sp>
    </p:spTree>
    <p:extLst>
      <p:ext uri="{BB962C8B-B14F-4D97-AF65-F5344CB8AC3E}">
        <p14:creationId xmlns:p14="http://schemas.microsoft.com/office/powerpoint/2010/main" val="296584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24D2-B9B6-421A-8212-2886CC8840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F35A3E-5AC2-4834-A267-3B910683618C}"/>
              </a:ext>
            </a:extLst>
          </p:cNvPr>
          <p:cNvSpPr>
            <a:spLocks noGrp="1"/>
          </p:cNvSpPr>
          <p:nvPr>
            <p:ph type="dt" sz="half" idx="10"/>
          </p:nvPr>
        </p:nvSpPr>
        <p:spPr/>
        <p:txBody>
          <a:bodyPr/>
          <a:lstStyle/>
          <a:p>
            <a:fld id="{DC38FED4-23B0-4A49-8C57-0DE77D62E125}" type="datetimeFigureOut">
              <a:rPr lang="en-US" smtClean="0"/>
              <a:t>7/2/2020</a:t>
            </a:fld>
            <a:endParaRPr lang="en-US"/>
          </a:p>
        </p:txBody>
      </p:sp>
      <p:sp>
        <p:nvSpPr>
          <p:cNvPr id="4" name="Footer Placeholder 3">
            <a:extLst>
              <a:ext uri="{FF2B5EF4-FFF2-40B4-BE49-F238E27FC236}">
                <a16:creationId xmlns:a16="http://schemas.microsoft.com/office/drawing/2014/main" id="{3201BEC5-21CA-418D-AF67-E37C357A8D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25AA9A-0CD2-47AA-8B23-B090A221215E}"/>
              </a:ext>
            </a:extLst>
          </p:cNvPr>
          <p:cNvSpPr>
            <a:spLocks noGrp="1"/>
          </p:cNvSpPr>
          <p:nvPr>
            <p:ph type="sldNum" sz="quarter" idx="12"/>
          </p:nvPr>
        </p:nvSpPr>
        <p:spPr/>
        <p:txBody>
          <a:bodyPr/>
          <a:lstStyle/>
          <a:p>
            <a:fld id="{D0551F61-365A-4A0F-84A7-D67EF9DC9AFB}" type="slidenum">
              <a:rPr lang="en-US" smtClean="0"/>
              <a:t>‹#›</a:t>
            </a:fld>
            <a:endParaRPr lang="en-US"/>
          </a:p>
        </p:txBody>
      </p:sp>
    </p:spTree>
    <p:extLst>
      <p:ext uri="{BB962C8B-B14F-4D97-AF65-F5344CB8AC3E}">
        <p14:creationId xmlns:p14="http://schemas.microsoft.com/office/powerpoint/2010/main" val="212330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3997D-26FD-4423-9A4F-EF0E82E7FD9D}"/>
              </a:ext>
            </a:extLst>
          </p:cNvPr>
          <p:cNvSpPr>
            <a:spLocks noGrp="1"/>
          </p:cNvSpPr>
          <p:nvPr>
            <p:ph type="dt" sz="half" idx="10"/>
          </p:nvPr>
        </p:nvSpPr>
        <p:spPr/>
        <p:txBody>
          <a:bodyPr/>
          <a:lstStyle/>
          <a:p>
            <a:fld id="{DC38FED4-23B0-4A49-8C57-0DE77D62E125}" type="datetimeFigureOut">
              <a:rPr lang="en-US" smtClean="0"/>
              <a:t>7/2/2020</a:t>
            </a:fld>
            <a:endParaRPr lang="en-US"/>
          </a:p>
        </p:txBody>
      </p:sp>
      <p:sp>
        <p:nvSpPr>
          <p:cNvPr id="3" name="Footer Placeholder 2">
            <a:extLst>
              <a:ext uri="{FF2B5EF4-FFF2-40B4-BE49-F238E27FC236}">
                <a16:creationId xmlns:a16="http://schemas.microsoft.com/office/drawing/2014/main" id="{3DA25CFC-FEA3-4387-A83F-9669269401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CA193A-BFB4-4795-8E19-2EB4B1CDE7DC}"/>
              </a:ext>
            </a:extLst>
          </p:cNvPr>
          <p:cNvSpPr>
            <a:spLocks noGrp="1"/>
          </p:cNvSpPr>
          <p:nvPr>
            <p:ph type="sldNum" sz="quarter" idx="12"/>
          </p:nvPr>
        </p:nvSpPr>
        <p:spPr/>
        <p:txBody>
          <a:bodyPr/>
          <a:lstStyle/>
          <a:p>
            <a:fld id="{D0551F61-365A-4A0F-84A7-D67EF9DC9AFB}" type="slidenum">
              <a:rPr lang="en-US" smtClean="0"/>
              <a:t>‹#›</a:t>
            </a:fld>
            <a:endParaRPr lang="en-US"/>
          </a:p>
        </p:txBody>
      </p:sp>
    </p:spTree>
    <p:extLst>
      <p:ext uri="{BB962C8B-B14F-4D97-AF65-F5344CB8AC3E}">
        <p14:creationId xmlns:p14="http://schemas.microsoft.com/office/powerpoint/2010/main" val="31802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7230-931E-4AA5-AE59-5EAFB3769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45AA2F-2D15-49C7-B421-9FE50458F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1358C6-D273-4BC4-8F89-346DB7E90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F9ABCF-91C7-4588-ACFB-881D899E3CBD}"/>
              </a:ext>
            </a:extLst>
          </p:cNvPr>
          <p:cNvSpPr>
            <a:spLocks noGrp="1"/>
          </p:cNvSpPr>
          <p:nvPr>
            <p:ph type="dt" sz="half" idx="10"/>
          </p:nvPr>
        </p:nvSpPr>
        <p:spPr/>
        <p:txBody>
          <a:bodyPr/>
          <a:lstStyle/>
          <a:p>
            <a:fld id="{DC38FED4-23B0-4A49-8C57-0DE77D62E125}" type="datetimeFigureOut">
              <a:rPr lang="en-US" smtClean="0"/>
              <a:t>7/2/2020</a:t>
            </a:fld>
            <a:endParaRPr lang="en-US"/>
          </a:p>
        </p:txBody>
      </p:sp>
      <p:sp>
        <p:nvSpPr>
          <p:cNvPr id="6" name="Footer Placeholder 5">
            <a:extLst>
              <a:ext uri="{FF2B5EF4-FFF2-40B4-BE49-F238E27FC236}">
                <a16:creationId xmlns:a16="http://schemas.microsoft.com/office/drawing/2014/main" id="{0291D309-C5E1-4913-9441-6AA8B6B24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355E5-F7B7-4201-A559-D38068EF5DD3}"/>
              </a:ext>
            </a:extLst>
          </p:cNvPr>
          <p:cNvSpPr>
            <a:spLocks noGrp="1"/>
          </p:cNvSpPr>
          <p:nvPr>
            <p:ph type="sldNum" sz="quarter" idx="12"/>
          </p:nvPr>
        </p:nvSpPr>
        <p:spPr/>
        <p:txBody>
          <a:bodyPr/>
          <a:lstStyle/>
          <a:p>
            <a:fld id="{D0551F61-365A-4A0F-84A7-D67EF9DC9AFB}" type="slidenum">
              <a:rPr lang="en-US" smtClean="0"/>
              <a:t>‹#›</a:t>
            </a:fld>
            <a:endParaRPr lang="en-US"/>
          </a:p>
        </p:txBody>
      </p:sp>
    </p:spTree>
    <p:extLst>
      <p:ext uri="{BB962C8B-B14F-4D97-AF65-F5344CB8AC3E}">
        <p14:creationId xmlns:p14="http://schemas.microsoft.com/office/powerpoint/2010/main" val="4333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EA34-BC37-4226-B318-9B5794B1B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94D396-70FD-4271-879C-9D396EB825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15200F-7BC8-4E0A-9387-AD8639222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FD5A31-8BD2-4905-A8B8-A78FAED86196}"/>
              </a:ext>
            </a:extLst>
          </p:cNvPr>
          <p:cNvSpPr>
            <a:spLocks noGrp="1"/>
          </p:cNvSpPr>
          <p:nvPr>
            <p:ph type="dt" sz="half" idx="10"/>
          </p:nvPr>
        </p:nvSpPr>
        <p:spPr/>
        <p:txBody>
          <a:bodyPr/>
          <a:lstStyle/>
          <a:p>
            <a:fld id="{DC38FED4-23B0-4A49-8C57-0DE77D62E125}" type="datetimeFigureOut">
              <a:rPr lang="en-US" smtClean="0"/>
              <a:t>7/2/2020</a:t>
            </a:fld>
            <a:endParaRPr lang="en-US"/>
          </a:p>
        </p:txBody>
      </p:sp>
      <p:sp>
        <p:nvSpPr>
          <p:cNvPr id="6" name="Footer Placeholder 5">
            <a:extLst>
              <a:ext uri="{FF2B5EF4-FFF2-40B4-BE49-F238E27FC236}">
                <a16:creationId xmlns:a16="http://schemas.microsoft.com/office/drawing/2014/main" id="{88D9B78C-F9D0-4794-BA4B-88D8BC7B0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E0555-6C38-43A8-94ED-BFB90FF523F5}"/>
              </a:ext>
            </a:extLst>
          </p:cNvPr>
          <p:cNvSpPr>
            <a:spLocks noGrp="1"/>
          </p:cNvSpPr>
          <p:nvPr>
            <p:ph type="sldNum" sz="quarter" idx="12"/>
          </p:nvPr>
        </p:nvSpPr>
        <p:spPr/>
        <p:txBody>
          <a:bodyPr/>
          <a:lstStyle/>
          <a:p>
            <a:fld id="{D0551F61-365A-4A0F-84A7-D67EF9DC9AFB}" type="slidenum">
              <a:rPr lang="en-US" smtClean="0"/>
              <a:t>‹#›</a:t>
            </a:fld>
            <a:endParaRPr lang="en-US"/>
          </a:p>
        </p:txBody>
      </p:sp>
    </p:spTree>
    <p:extLst>
      <p:ext uri="{BB962C8B-B14F-4D97-AF65-F5344CB8AC3E}">
        <p14:creationId xmlns:p14="http://schemas.microsoft.com/office/powerpoint/2010/main" val="92988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B36D9C-34AD-4FD2-AF3D-27A31F733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5A0941-FF1A-4AED-9CE6-16B40BB60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5988E-A1F0-4E41-80CE-10D689B9F4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8FED4-23B0-4A49-8C57-0DE77D62E125}" type="datetimeFigureOut">
              <a:rPr lang="en-US" smtClean="0"/>
              <a:t>7/2/2020</a:t>
            </a:fld>
            <a:endParaRPr lang="en-US"/>
          </a:p>
        </p:txBody>
      </p:sp>
      <p:sp>
        <p:nvSpPr>
          <p:cNvPr id="5" name="Footer Placeholder 4">
            <a:extLst>
              <a:ext uri="{FF2B5EF4-FFF2-40B4-BE49-F238E27FC236}">
                <a16:creationId xmlns:a16="http://schemas.microsoft.com/office/drawing/2014/main" id="{1C251FC6-4ED5-46BC-B5B4-32369530A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5530A6-1DAC-4191-82A2-6382367E82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51F61-365A-4A0F-84A7-D67EF9DC9AFB}" type="slidenum">
              <a:rPr lang="en-US" smtClean="0"/>
              <a:t>‹#›</a:t>
            </a:fld>
            <a:endParaRPr lang="en-US"/>
          </a:p>
        </p:txBody>
      </p:sp>
    </p:spTree>
    <p:extLst>
      <p:ext uri="{BB962C8B-B14F-4D97-AF65-F5344CB8AC3E}">
        <p14:creationId xmlns:p14="http://schemas.microsoft.com/office/powerpoint/2010/main" val="168704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39000">
              <a:schemeClr val="bg1">
                <a:lumMod val="65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8C128-29F1-4692-9BE2-DE2B2848A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9138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37EC74A-D241-4DA3-8DE0-0ABF1EAE3298}"/>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Those Who Desire</a:t>
            </a:r>
          </a:p>
        </p:txBody>
      </p:sp>
      <p:sp>
        <p:nvSpPr>
          <p:cNvPr id="21" name="TextBox 20"/>
          <p:cNvSpPr txBox="1"/>
          <p:nvPr/>
        </p:nvSpPr>
        <p:spPr>
          <a:xfrm>
            <a:off x="0" y="6488669"/>
            <a:ext cx="3886200" cy="369332"/>
          </a:xfrm>
          <a:prstGeom prst="rect">
            <a:avLst/>
          </a:prstGeom>
          <a:noFill/>
        </p:spPr>
        <p:txBody>
          <a:bodyPr wrap="square" rtlCol="0">
            <a:spAutoFit/>
          </a:bodyPr>
          <a:lstStyle/>
          <a:p>
            <a:r>
              <a:rPr lang="en-US" dirty="0">
                <a:solidFill>
                  <a:schemeClr val="bg2"/>
                </a:solidFill>
              </a:rPr>
              <a:t>D&amp;C 10:46-47</a:t>
            </a:r>
          </a:p>
        </p:txBody>
      </p:sp>
      <p:sp>
        <p:nvSpPr>
          <p:cNvPr id="17" name="TextBox 16"/>
          <p:cNvSpPr txBox="1"/>
          <p:nvPr/>
        </p:nvSpPr>
        <p:spPr>
          <a:xfrm>
            <a:off x="5080518" y="4092952"/>
            <a:ext cx="3886200" cy="1569660"/>
          </a:xfrm>
          <a:prstGeom prst="rect">
            <a:avLst/>
          </a:prstGeom>
          <a:noFill/>
        </p:spPr>
        <p:txBody>
          <a:bodyPr wrap="square" rtlCol="0">
            <a:spAutoFit/>
          </a:bodyPr>
          <a:lstStyle/>
          <a:p>
            <a:pPr algn="ctr"/>
            <a:r>
              <a:rPr lang="en-US" sz="3200" dirty="0">
                <a:solidFill>
                  <a:srgbClr val="FFFF00"/>
                </a:solidFill>
              </a:rPr>
              <a:t>Granted to them according to their faith</a:t>
            </a:r>
          </a:p>
        </p:txBody>
      </p:sp>
      <p:sp>
        <p:nvSpPr>
          <p:cNvPr id="47" name="Rectangle 46"/>
          <p:cNvSpPr/>
          <p:nvPr/>
        </p:nvSpPr>
        <p:spPr>
          <a:xfrm>
            <a:off x="2286000" y="1066800"/>
            <a:ext cx="4572000" cy="1477328"/>
          </a:xfrm>
          <a:prstGeom prst="rect">
            <a:avLst/>
          </a:prstGeom>
        </p:spPr>
        <p:txBody>
          <a:bodyPr>
            <a:spAutoFit/>
          </a:bodyPr>
          <a:lstStyle/>
          <a:p>
            <a:r>
              <a:rPr lang="en-US" i="1" dirty="0">
                <a:solidFill>
                  <a:schemeClr val="bg2"/>
                </a:solidFill>
              </a:rPr>
              <a:t>“And, behold, all the remainder of this work does contain all those parts of my gospel which my holy prophets, yea, and also my disciples, desired in their prayers should come forth unto this people.”</a:t>
            </a:r>
          </a:p>
        </p:txBody>
      </p:sp>
      <p:pic>
        <p:nvPicPr>
          <p:cNvPr id="3" name="Picture 2">
            <a:extLst>
              <a:ext uri="{FF2B5EF4-FFF2-40B4-BE49-F238E27FC236}">
                <a16:creationId xmlns:a16="http://schemas.microsoft.com/office/drawing/2014/main" id="{AB5C78B1-99BF-46C3-B209-4AE0122F35BF}"/>
              </a:ext>
            </a:extLst>
          </p:cNvPr>
          <p:cNvPicPr>
            <a:picLocks noChangeAspect="1"/>
          </p:cNvPicPr>
          <p:nvPr/>
        </p:nvPicPr>
        <p:blipFill rotWithShape="1">
          <a:blip r:embed="rId2">
            <a:extLst>
              <a:ext uri="{28A0092B-C50C-407E-A947-70E740481C1C}">
                <a14:useLocalDpi xmlns:a14="http://schemas.microsoft.com/office/drawing/2010/main" val="0"/>
              </a:ext>
            </a:extLst>
          </a:blip>
          <a:srcRect l="1250" t="2348" r="2859" b="4606"/>
          <a:stretch/>
        </p:blipFill>
        <p:spPr>
          <a:xfrm>
            <a:off x="7202868" y="1195388"/>
            <a:ext cx="3256748" cy="2292220"/>
          </a:xfrm>
          <a:prstGeom prst="rect">
            <a:avLst/>
          </a:prstGeom>
        </p:spPr>
      </p:pic>
    </p:spTree>
    <p:extLst>
      <p:ext uri="{BB962C8B-B14F-4D97-AF65-F5344CB8AC3E}">
        <p14:creationId xmlns:p14="http://schemas.microsoft.com/office/powerpoint/2010/main" val="136827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74544C65-DDBA-4430-A240-060322F942B5}"/>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Purpose of the Book of Mormon</a:t>
            </a:r>
          </a:p>
        </p:txBody>
      </p:sp>
      <p:sp>
        <p:nvSpPr>
          <p:cNvPr id="21" name="TextBox 20"/>
          <p:cNvSpPr txBox="1"/>
          <p:nvPr/>
        </p:nvSpPr>
        <p:spPr>
          <a:xfrm>
            <a:off x="109740" y="6507539"/>
            <a:ext cx="3886200" cy="369332"/>
          </a:xfrm>
          <a:prstGeom prst="rect">
            <a:avLst/>
          </a:prstGeom>
          <a:noFill/>
        </p:spPr>
        <p:txBody>
          <a:bodyPr wrap="square" rtlCol="0">
            <a:spAutoFit/>
          </a:bodyPr>
          <a:lstStyle/>
          <a:p>
            <a:r>
              <a:rPr lang="en-US" dirty="0">
                <a:solidFill>
                  <a:schemeClr val="bg2"/>
                </a:solidFill>
              </a:rPr>
              <a:t>D&amp;C 10:48-56</a:t>
            </a:r>
          </a:p>
        </p:txBody>
      </p:sp>
      <p:sp>
        <p:nvSpPr>
          <p:cNvPr id="47" name="Rectangle 46"/>
          <p:cNvSpPr/>
          <p:nvPr/>
        </p:nvSpPr>
        <p:spPr>
          <a:xfrm>
            <a:off x="1905000" y="914401"/>
            <a:ext cx="4572000" cy="2031325"/>
          </a:xfrm>
          <a:prstGeom prst="rect">
            <a:avLst/>
          </a:prstGeom>
        </p:spPr>
        <p:txBody>
          <a:bodyPr>
            <a:spAutoFit/>
          </a:bodyPr>
          <a:lstStyle/>
          <a:p>
            <a:r>
              <a:rPr lang="en-US" dirty="0">
                <a:solidFill>
                  <a:schemeClr val="bg2"/>
                </a:solidFill>
              </a:rPr>
              <a:t>“Mormon’s hope was that this work would be preached among the ancient inhabitants of the American Continents, to reach the descendants of the Lamanites and those associated with them and also to other nations that might come to the Western World.”</a:t>
            </a:r>
          </a:p>
          <a:p>
            <a:r>
              <a:rPr lang="en-US" dirty="0">
                <a:solidFill>
                  <a:schemeClr val="bg2"/>
                </a:solidFill>
              </a:rPr>
              <a:t>Commentary</a:t>
            </a:r>
          </a:p>
        </p:txBody>
      </p:sp>
      <p:sp>
        <p:nvSpPr>
          <p:cNvPr id="48" name="Rectangle 47"/>
          <p:cNvSpPr/>
          <p:nvPr/>
        </p:nvSpPr>
        <p:spPr>
          <a:xfrm>
            <a:off x="5638800" y="3048001"/>
            <a:ext cx="4572000" cy="3139321"/>
          </a:xfrm>
          <a:prstGeom prst="rect">
            <a:avLst/>
          </a:prstGeom>
        </p:spPr>
        <p:txBody>
          <a:bodyPr>
            <a:spAutoFit/>
          </a:bodyPr>
          <a:lstStyle/>
          <a:p>
            <a:pPr fontAlgn="base"/>
            <a:r>
              <a:rPr lang="en-US" dirty="0">
                <a:solidFill>
                  <a:schemeClr val="bg1"/>
                </a:solidFill>
              </a:rPr>
              <a:t>“The Book of Mormon does not take the place of the Bible; it confirms that sacred record, at a time when so-called Higher Critics are doing all in their power to destroy the belief in the divine authority of the Scripture. </a:t>
            </a:r>
          </a:p>
          <a:p>
            <a:pPr fontAlgn="base"/>
            <a:endParaRPr lang="en-US" dirty="0">
              <a:solidFill>
                <a:schemeClr val="bg1"/>
              </a:solidFill>
            </a:endParaRPr>
          </a:p>
          <a:p>
            <a:pPr fontAlgn="base"/>
            <a:r>
              <a:rPr lang="en-US" dirty="0">
                <a:solidFill>
                  <a:schemeClr val="bg1"/>
                </a:solidFill>
              </a:rPr>
              <a:t>It is a “New Witness” for the authenticity of the Bible. It claims no other position in sacred literature. It is the “Stick of Ephraim joined to the “Stick of Judah” according to the word of the Lord.” (Ezekiel 37:15-19)</a:t>
            </a:r>
          </a:p>
        </p:txBody>
      </p:sp>
      <p:grpSp>
        <p:nvGrpSpPr>
          <p:cNvPr id="28" name="Group 27"/>
          <p:cNvGrpSpPr/>
          <p:nvPr/>
        </p:nvGrpSpPr>
        <p:grpSpPr>
          <a:xfrm>
            <a:off x="3352800" y="2819400"/>
            <a:ext cx="1209964" cy="3352800"/>
            <a:chOff x="2133600" y="3124200"/>
            <a:chExt cx="1209964" cy="3352800"/>
          </a:xfrm>
        </p:grpSpPr>
        <p:grpSp>
          <p:nvGrpSpPr>
            <p:cNvPr id="29" name="Group 285"/>
            <p:cNvGrpSpPr/>
            <p:nvPr/>
          </p:nvGrpSpPr>
          <p:grpSpPr>
            <a:xfrm rot="17194410">
              <a:off x="2764132" y="5999335"/>
              <a:ext cx="359123" cy="509595"/>
              <a:chOff x="4934260" y="5008578"/>
              <a:chExt cx="373811" cy="553131"/>
            </a:xfrm>
          </p:grpSpPr>
          <p:sp>
            <p:nvSpPr>
              <p:cNvPr id="123"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84"/>
            <p:cNvGrpSpPr/>
            <p:nvPr/>
          </p:nvGrpSpPr>
          <p:grpSpPr>
            <a:xfrm>
              <a:off x="2379689" y="5993567"/>
              <a:ext cx="376003" cy="483433"/>
              <a:chOff x="4934260" y="5008578"/>
              <a:chExt cx="373811" cy="553131"/>
            </a:xfrm>
          </p:grpSpPr>
          <p:sp>
            <p:nvSpPr>
              <p:cNvPr id="121"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5"/>
            <p:cNvGrpSpPr/>
            <p:nvPr/>
          </p:nvGrpSpPr>
          <p:grpSpPr>
            <a:xfrm>
              <a:off x="2480714" y="4105564"/>
              <a:ext cx="546919" cy="609600"/>
              <a:chOff x="2321193" y="914400"/>
              <a:chExt cx="1962699" cy="2187638"/>
            </a:xfrm>
          </p:grpSpPr>
          <p:sp>
            <p:nvSpPr>
              <p:cNvPr id="115"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5"/>
            <p:cNvGrpSpPr/>
            <p:nvPr/>
          </p:nvGrpSpPr>
          <p:grpSpPr>
            <a:xfrm rot="1699902">
              <a:off x="2147930" y="4740678"/>
              <a:ext cx="291183" cy="118991"/>
              <a:chOff x="2209800" y="1905000"/>
              <a:chExt cx="2286000" cy="1066800"/>
            </a:xfrm>
          </p:grpSpPr>
          <p:grpSp>
            <p:nvGrpSpPr>
              <p:cNvPr id="109" name="Group 29"/>
              <p:cNvGrpSpPr/>
              <p:nvPr/>
            </p:nvGrpSpPr>
            <p:grpSpPr>
              <a:xfrm>
                <a:off x="2209800" y="1905000"/>
                <a:ext cx="1066800" cy="1066800"/>
                <a:chOff x="990600" y="1905000"/>
                <a:chExt cx="1066800" cy="1066800"/>
              </a:xfrm>
            </p:grpSpPr>
            <p:sp>
              <p:nvSpPr>
                <p:cNvPr id="113" name="&quot;No&quot; Symbol 112"/>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Oval 113"/>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32"/>
              <p:cNvGrpSpPr/>
              <p:nvPr/>
            </p:nvGrpSpPr>
            <p:grpSpPr>
              <a:xfrm>
                <a:off x="3429000" y="1905000"/>
                <a:ext cx="1066800" cy="1066800"/>
                <a:chOff x="990600" y="1905000"/>
                <a:chExt cx="1066800" cy="1066800"/>
              </a:xfrm>
            </p:grpSpPr>
            <p:sp>
              <p:nvSpPr>
                <p:cNvPr id="111" name="&quot;No&quot; Symbol 110"/>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6"/>
            <p:cNvGrpSpPr/>
            <p:nvPr/>
          </p:nvGrpSpPr>
          <p:grpSpPr>
            <a:xfrm rot="20019181">
              <a:off x="3048475" y="4742987"/>
              <a:ext cx="291183" cy="118991"/>
              <a:chOff x="2209800" y="1905000"/>
              <a:chExt cx="2286000" cy="1066800"/>
            </a:xfrm>
          </p:grpSpPr>
          <p:grpSp>
            <p:nvGrpSpPr>
              <p:cNvPr id="103" name="Group 29"/>
              <p:cNvGrpSpPr/>
              <p:nvPr/>
            </p:nvGrpSpPr>
            <p:grpSpPr>
              <a:xfrm>
                <a:off x="2209800" y="1905000"/>
                <a:ext cx="1066800" cy="1066800"/>
                <a:chOff x="990600" y="1905000"/>
                <a:chExt cx="1066800" cy="1066800"/>
              </a:xfrm>
            </p:grpSpPr>
            <p:sp>
              <p:nvSpPr>
                <p:cNvPr id="107" name="&quot;No&quot; Symbol 106"/>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Oval 107"/>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32"/>
              <p:cNvGrpSpPr/>
              <p:nvPr/>
            </p:nvGrpSpPr>
            <p:grpSpPr>
              <a:xfrm>
                <a:off x="3429000" y="1905000"/>
                <a:ext cx="1066800" cy="1066800"/>
                <a:chOff x="990600" y="1905000"/>
                <a:chExt cx="1066800" cy="1066800"/>
              </a:xfrm>
            </p:grpSpPr>
            <p:sp>
              <p:nvSpPr>
                <p:cNvPr id="105" name="&quot;No&quot; Symbol 104"/>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Oval 105"/>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Trapezoid 38"/>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65"/>
            <p:cNvGrpSpPr/>
            <p:nvPr/>
          </p:nvGrpSpPr>
          <p:grpSpPr>
            <a:xfrm rot="10800000" flipH="1" flipV="1">
              <a:off x="2235200" y="6029036"/>
              <a:ext cx="990600" cy="158496"/>
              <a:chOff x="1447800" y="2040716"/>
              <a:chExt cx="3102900" cy="387950"/>
            </a:xfrm>
          </p:grpSpPr>
          <p:sp>
            <p:nvSpPr>
              <p:cNvPr id="97" name="Diagonal Stripe 96"/>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Diagonal Stripe 97"/>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iagonal Stripe 98"/>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iagonal Stripe 99"/>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iagonal Stripe 100"/>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iagonal Stripe 101"/>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108"/>
            <p:cNvGrpSpPr/>
            <p:nvPr/>
          </p:nvGrpSpPr>
          <p:grpSpPr>
            <a:xfrm>
              <a:off x="2209800" y="6172199"/>
              <a:ext cx="1087582" cy="152401"/>
              <a:chOff x="1295400" y="2819400"/>
              <a:chExt cx="1327484" cy="304800"/>
            </a:xfrm>
          </p:grpSpPr>
          <p:grpSp>
            <p:nvGrpSpPr>
              <p:cNvPr id="68" name="Group 86"/>
              <p:cNvGrpSpPr/>
              <p:nvPr/>
            </p:nvGrpSpPr>
            <p:grpSpPr>
              <a:xfrm>
                <a:off x="1295400" y="2819400"/>
                <a:ext cx="914400" cy="304800"/>
                <a:chOff x="838200" y="2193636"/>
                <a:chExt cx="2895600" cy="946728"/>
              </a:xfrm>
            </p:grpSpPr>
            <p:grpSp>
              <p:nvGrpSpPr>
                <p:cNvPr id="77" name="Group 69"/>
                <p:cNvGrpSpPr/>
                <p:nvPr/>
              </p:nvGrpSpPr>
              <p:grpSpPr>
                <a:xfrm>
                  <a:off x="838200" y="2193636"/>
                  <a:ext cx="381000" cy="930564"/>
                  <a:chOff x="838200" y="2193636"/>
                  <a:chExt cx="381000" cy="930564"/>
                </a:xfrm>
              </p:grpSpPr>
              <p:sp>
                <p:nvSpPr>
                  <p:cNvPr id="94" name="Isosceles Triangle 93"/>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0"/>
                <p:cNvGrpSpPr/>
                <p:nvPr/>
              </p:nvGrpSpPr>
              <p:grpSpPr>
                <a:xfrm>
                  <a:off x="2133600" y="2209800"/>
                  <a:ext cx="381000" cy="930564"/>
                  <a:chOff x="838200" y="2193636"/>
                  <a:chExt cx="381000" cy="930564"/>
                </a:xfrm>
              </p:grpSpPr>
              <p:sp>
                <p:nvSpPr>
                  <p:cNvPr id="91" name="Isosceles Triangle 90"/>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4"/>
                <p:cNvGrpSpPr/>
                <p:nvPr/>
              </p:nvGrpSpPr>
              <p:grpSpPr>
                <a:xfrm>
                  <a:off x="1524000" y="2209800"/>
                  <a:ext cx="381000" cy="930564"/>
                  <a:chOff x="838200" y="2193636"/>
                  <a:chExt cx="381000" cy="930564"/>
                </a:xfrm>
              </p:grpSpPr>
              <p:sp>
                <p:nvSpPr>
                  <p:cNvPr id="88" name="Isosceles Triangle 87"/>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8"/>
                <p:cNvGrpSpPr/>
                <p:nvPr/>
              </p:nvGrpSpPr>
              <p:grpSpPr>
                <a:xfrm>
                  <a:off x="2667000" y="2209800"/>
                  <a:ext cx="381000" cy="930564"/>
                  <a:chOff x="838200" y="2193636"/>
                  <a:chExt cx="381000" cy="930564"/>
                </a:xfrm>
              </p:grpSpPr>
              <p:sp>
                <p:nvSpPr>
                  <p:cNvPr id="85" name="Isosceles Triangle 8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2"/>
                <p:cNvGrpSpPr/>
                <p:nvPr/>
              </p:nvGrpSpPr>
              <p:grpSpPr>
                <a:xfrm>
                  <a:off x="3352800" y="2209800"/>
                  <a:ext cx="381000" cy="930564"/>
                  <a:chOff x="838200" y="2193636"/>
                  <a:chExt cx="381000" cy="930564"/>
                </a:xfrm>
              </p:grpSpPr>
              <p:sp>
                <p:nvSpPr>
                  <p:cNvPr id="82" name="Isosceles Triangle 8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69"/>
              <p:cNvGrpSpPr/>
              <p:nvPr/>
            </p:nvGrpSpPr>
            <p:grpSpPr>
              <a:xfrm>
                <a:off x="2286000" y="2819400"/>
                <a:ext cx="120316" cy="299596"/>
                <a:chOff x="838200" y="2193636"/>
                <a:chExt cx="381000" cy="930564"/>
              </a:xfrm>
            </p:grpSpPr>
            <p:sp>
              <p:nvSpPr>
                <p:cNvPr id="74" name="Isosceles Triangle 73"/>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74"/>
              <p:cNvGrpSpPr/>
              <p:nvPr/>
            </p:nvGrpSpPr>
            <p:grpSpPr>
              <a:xfrm>
                <a:off x="2502568" y="2824604"/>
                <a:ext cx="120316" cy="299596"/>
                <a:chOff x="838200" y="2193636"/>
                <a:chExt cx="381000" cy="930564"/>
              </a:xfrm>
            </p:grpSpPr>
            <p:sp>
              <p:nvSpPr>
                <p:cNvPr id="71" name="Isosceles Triangle 70"/>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Oval 41"/>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10"/>
            <p:cNvGrpSpPr/>
            <p:nvPr/>
          </p:nvGrpSpPr>
          <p:grpSpPr>
            <a:xfrm>
              <a:off x="2362200" y="3505200"/>
              <a:ext cx="762000" cy="228600"/>
              <a:chOff x="1600200" y="1219200"/>
              <a:chExt cx="838200" cy="228600"/>
            </a:xfrm>
          </p:grpSpPr>
          <p:sp>
            <p:nvSpPr>
              <p:cNvPr id="56"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uble Wave 61"/>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7315200" y="762001"/>
            <a:ext cx="1752600" cy="2201178"/>
            <a:chOff x="2819400" y="3657600"/>
            <a:chExt cx="1447800" cy="2105955"/>
          </a:xfrm>
        </p:grpSpPr>
        <p:sp>
          <p:nvSpPr>
            <p:cNvPr id="136" name="TextBox 135"/>
            <p:cNvSpPr txBox="1"/>
            <p:nvPr/>
          </p:nvSpPr>
          <p:spPr>
            <a:xfrm>
              <a:off x="3885684" y="5410200"/>
              <a:ext cx="152604" cy="353355"/>
            </a:xfrm>
            <a:prstGeom prst="rect">
              <a:avLst/>
            </a:prstGeom>
            <a:noFill/>
          </p:spPr>
          <p:txBody>
            <a:bodyPr wrap="none" rtlCol="0">
              <a:spAutoFit/>
            </a:bodyPr>
            <a:lstStyle/>
            <a:p>
              <a:pPr algn="ctr"/>
              <a:endParaRPr lang="en-US" dirty="0">
                <a:latin typeface="Comic Sans MS" pitchFamily="66" charset="0"/>
              </a:endParaRPr>
            </a:p>
          </p:txBody>
        </p:sp>
        <p:sp>
          <p:nvSpPr>
            <p:cNvPr id="137" name="Rectangle 136"/>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C000"/>
                  </a:solidFill>
                  <a:latin typeface="Colonna MT" pitchFamily="82" charset="0"/>
                </a:rPr>
                <a:t>The Holy Bible</a:t>
              </a:r>
            </a:p>
          </p:txBody>
        </p:sp>
        <p:sp>
          <p:nvSpPr>
            <p:cNvPr id="140" name="Rectangle 139"/>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2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6EF1AF-1325-45C2-9FF7-3C048D956FAC}"/>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The Lord Jesus Christ is the Light</a:t>
            </a:r>
          </a:p>
        </p:txBody>
      </p:sp>
      <p:sp>
        <p:nvSpPr>
          <p:cNvPr id="21" name="TextBox 20"/>
          <p:cNvSpPr txBox="1"/>
          <p:nvPr/>
        </p:nvSpPr>
        <p:spPr>
          <a:xfrm>
            <a:off x="105747" y="6488667"/>
            <a:ext cx="3886200" cy="369332"/>
          </a:xfrm>
          <a:prstGeom prst="rect">
            <a:avLst/>
          </a:prstGeom>
          <a:noFill/>
        </p:spPr>
        <p:txBody>
          <a:bodyPr wrap="square" rtlCol="0">
            <a:spAutoFit/>
          </a:bodyPr>
          <a:lstStyle/>
          <a:p>
            <a:r>
              <a:rPr lang="en-US" dirty="0">
                <a:solidFill>
                  <a:schemeClr val="bg2"/>
                </a:solidFill>
              </a:rPr>
              <a:t>D&amp;C 10:62</a:t>
            </a:r>
          </a:p>
        </p:txBody>
      </p:sp>
      <p:sp>
        <p:nvSpPr>
          <p:cNvPr id="47" name="Rectangle 46"/>
          <p:cNvSpPr/>
          <p:nvPr/>
        </p:nvSpPr>
        <p:spPr>
          <a:xfrm>
            <a:off x="1905000" y="914400"/>
            <a:ext cx="4572000" cy="923330"/>
          </a:xfrm>
          <a:prstGeom prst="rect">
            <a:avLst/>
          </a:prstGeom>
        </p:spPr>
        <p:txBody>
          <a:bodyPr>
            <a:spAutoFit/>
          </a:bodyPr>
          <a:lstStyle/>
          <a:p>
            <a:r>
              <a:rPr lang="en-US" dirty="0">
                <a:solidFill>
                  <a:schemeClr val="bg1"/>
                </a:solidFill>
              </a:rPr>
              <a:t>“And the light </a:t>
            </a:r>
            <a:r>
              <a:rPr lang="en-US" dirty="0" err="1">
                <a:solidFill>
                  <a:schemeClr val="bg1"/>
                </a:solidFill>
              </a:rPr>
              <a:t>shineth</a:t>
            </a:r>
            <a:r>
              <a:rPr lang="en-US" dirty="0">
                <a:solidFill>
                  <a:schemeClr val="bg1"/>
                </a:solidFill>
              </a:rPr>
              <a:t> in darkness; and the darkness</a:t>
            </a:r>
            <a:r>
              <a:rPr lang="en-US" baseline="30000" dirty="0">
                <a:solidFill>
                  <a:schemeClr val="bg1"/>
                </a:solidFill>
              </a:rPr>
              <a:t> </a:t>
            </a:r>
            <a:r>
              <a:rPr lang="en-US" dirty="0">
                <a:solidFill>
                  <a:schemeClr val="bg1"/>
                </a:solidFill>
              </a:rPr>
              <a:t>comprehended it not.”</a:t>
            </a:r>
          </a:p>
          <a:p>
            <a:r>
              <a:rPr lang="en-US" dirty="0">
                <a:solidFill>
                  <a:schemeClr val="bg1"/>
                </a:solidFill>
              </a:rPr>
              <a:t>John 1:5</a:t>
            </a:r>
          </a:p>
        </p:txBody>
      </p:sp>
      <p:sp>
        <p:nvSpPr>
          <p:cNvPr id="48" name="Rectangle 47"/>
          <p:cNvSpPr/>
          <p:nvPr/>
        </p:nvSpPr>
        <p:spPr>
          <a:xfrm>
            <a:off x="5867400" y="1600200"/>
            <a:ext cx="4572000" cy="923330"/>
          </a:xfrm>
          <a:prstGeom prst="rect">
            <a:avLst/>
          </a:prstGeom>
        </p:spPr>
        <p:txBody>
          <a:bodyPr>
            <a:spAutoFit/>
          </a:bodyPr>
          <a:lstStyle/>
          <a:p>
            <a:pPr fontAlgn="base"/>
            <a:r>
              <a:rPr lang="en-US" i="1" dirty="0">
                <a:solidFill>
                  <a:schemeClr val="bg1"/>
                </a:solidFill>
              </a:rPr>
              <a:t>“That</a:t>
            </a:r>
            <a:r>
              <a:rPr lang="en-US" dirty="0">
                <a:solidFill>
                  <a:schemeClr val="bg1"/>
                </a:solidFill>
              </a:rPr>
              <a:t> was the true Light, which </a:t>
            </a:r>
            <a:r>
              <a:rPr lang="en-US" dirty="0" err="1">
                <a:solidFill>
                  <a:schemeClr val="bg1"/>
                </a:solidFill>
              </a:rPr>
              <a:t>lighteth</a:t>
            </a:r>
            <a:r>
              <a:rPr lang="en-US" dirty="0">
                <a:solidFill>
                  <a:schemeClr val="bg1"/>
                </a:solidFill>
              </a:rPr>
              <a:t> every man that cometh into the world.”</a:t>
            </a:r>
          </a:p>
          <a:p>
            <a:pPr fontAlgn="base"/>
            <a:r>
              <a:rPr lang="en-US" dirty="0">
                <a:solidFill>
                  <a:schemeClr val="bg1"/>
                </a:solidFill>
              </a:rPr>
              <a:t>John 1:9</a:t>
            </a:r>
          </a:p>
        </p:txBody>
      </p:sp>
      <p:sp>
        <p:nvSpPr>
          <p:cNvPr id="7" name="Rectangle 6"/>
          <p:cNvSpPr/>
          <p:nvPr/>
        </p:nvSpPr>
        <p:spPr>
          <a:xfrm>
            <a:off x="2209800" y="4038600"/>
            <a:ext cx="7848600" cy="1569660"/>
          </a:xfrm>
          <a:prstGeom prst="rect">
            <a:avLst/>
          </a:prstGeom>
        </p:spPr>
        <p:txBody>
          <a:bodyPr wrap="square">
            <a:spAutoFit/>
          </a:bodyPr>
          <a:lstStyle/>
          <a:p>
            <a:pPr algn="ctr" fontAlgn="base"/>
            <a:r>
              <a:rPr lang="en-US" sz="3200" dirty="0">
                <a:solidFill>
                  <a:srgbClr val="FFFF00"/>
                </a:solidFill>
              </a:rPr>
              <a:t> What will the Book of Mormon bring to light? </a:t>
            </a:r>
          </a:p>
          <a:p>
            <a:pPr algn="ctr" fontAlgn="base"/>
            <a:endParaRPr lang="en-US" sz="3200" dirty="0">
              <a:solidFill>
                <a:srgbClr val="FFFF00"/>
              </a:solidFill>
            </a:endParaRPr>
          </a:p>
          <a:p>
            <a:pPr algn="ctr" fontAlgn="base"/>
            <a:r>
              <a:rPr lang="en-US" sz="3200" dirty="0">
                <a:solidFill>
                  <a:schemeClr val="bg1"/>
                </a:solidFill>
              </a:rPr>
              <a:t>The true points of Jesus Christ’s doctrine</a:t>
            </a:r>
          </a:p>
        </p:txBody>
      </p:sp>
      <p:pic>
        <p:nvPicPr>
          <p:cNvPr id="3" name="Picture 2">
            <a:extLst>
              <a:ext uri="{FF2B5EF4-FFF2-40B4-BE49-F238E27FC236}">
                <a16:creationId xmlns:a16="http://schemas.microsoft.com/office/drawing/2014/main" id="{57C09414-A308-4B7C-8504-CD839CBA4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828" y="1762724"/>
            <a:ext cx="1981372" cy="2389839"/>
          </a:xfrm>
          <a:prstGeom prst="rect">
            <a:avLst/>
          </a:prstGeom>
        </p:spPr>
      </p:pic>
    </p:spTree>
    <p:extLst>
      <p:ext uri="{BB962C8B-B14F-4D97-AF65-F5344CB8AC3E}">
        <p14:creationId xmlns:p14="http://schemas.microsoft.com/office/powerpoint/2010/main" val="110160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3C5E93-9E61-4D95-813A-03A1DB9A991E}"/>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The Doctrine of Christ</a:t>
            </a:r>
          </a:p>
        </p:txBody>
      </p:sp>
      <p:sp>
        <p:nvSpPr>
          <p:cNvPr id="21" name="TextBox 20"/>
          <p:cNvSpPr txBox="1"/>
          <p:nvPr/>
        </p:nvSpPr>
        <p:spPr>
          <a:xfrm>
            <a:off x="87085" y="6421903"/>
            <a:ext cx="3886200" cy="369332"/>
          </a:xfrm>
          <a:prstGeom prst="rect">
            <a:avLst/>
          </a:prstGeom>
          <a:noFill/>
        </p:spPr>
        <p:txBody>
          <a:bodyPr wrap="square" rtlCol="0">
            <a:spAutoFit/>
          </a:bodyPr>
          <a:lstStyle/>
          <a:p>
            <a:r>
              <a:rPr lang="en-US" dirty="0">
                <a:solidFill>
                  <a:schemeClr val="bg2"/>
                </a:solidFill>
              </a:rPr>
              <a:t>D&amp;C 10:67-69---</a:t>
            </a:r>
            <a:r>
              <a:rPr lang="en-US" sz="1200" dirty="0">
                <a:solidFill>
                  <a:schemeClr val="bg2"/>
                </a:solidFill>
              </a:rPr>
              <a:t>Commentary</a:t>
            </a:r>
          </a:p>
        </p:txBody>
      </p:sp>
      <p:sp>
        <p:nvSpPr>
          <p:cNvPr id="47" name="Rectangle 46"/>
          <p:cNvSpPr/>
          <p:nvPr/>
        </p:nvSpPr>
        <p:spPr>
          <a:xfrm>
            <a:off x="1905000" y="1219201"/>
            <a:ext cx="4572000" cy="1200329"/>
          </a:xfrm>
          <a:prstGeom prst="rect">
            <a:avLst/>
          </a:prstGeom>
        </p:spPr>
        <p:txBody>
          <a:bodyPr>
            <a:spAutoFit/>
          </a:bodyPr>
          <a:lstStyle/>
          <a:p>
            <a:r>
              <a:rPr lang="en-US" dirty="0">
                <a:solidFill>
                  <a:schemeClr val="bg1"/>
                </a:solidFill>
              </a:rPr>
              <a:t>“Whosoever </a:t>
            </a:r>
            <a:r>
              <a:rPr lang="en-US" dirty="0" err="1">
                <a:solidFill>
                  <a:schemeClr val="bg1"/>
                </a:solidFill>
              </a:rPr>
              <a:t>repenteth</a:t>
            </a:r>
            <a:r>
              <a:rPr lang="en-US" dirty="0">
                <a:solidFill>
                  <a:schemeClr val="bg1"/>
                </a:solidFill>
              </a:rPr>
              <a:t> and cometh unto me, the same is (of) my church.: To repent is to turn from evil; to “come to Christ” is to believe on Him and obey His commandments.”</a:t>
            </a:r>
          </a:p>
        </p:txBody>
      </p:sp>
      <p:sp>
        <p:nvSpPr>
          <p:cNvPr id="48" name="Rectangle 47"/>
          <p:cNvSpPr/>
          <p:nvPr/>
        </p:nvSpPr>
        <p:spPr>
          <a:xfrm>
            <a:off x="5562600" y="3657601"/>
            <a:ext cx="4572000" cy="2585323"/>
          </a:xfrm>
          <a:prstGeom prst="rect">
            <a:avLst/>
          </a:prstGeom>
        </p:spPr>
        <p:txBody>
          <a:bodyPr>
            <a:spAutoFit/>
          </a:bodyPr>
          <a:lstStyle/>
          <a:p>
            <a:pPr fontAlgn="base"/>
            <a:r>
              <a:rPr lang="en-US" i="1" dirty="0">
                <a:solidFill>
                  <a:schemeClr val="bg1"/>
                </a:solidFill>
              </a:rPr>
              <a:t>Gates of Hell </a:t>
            </a:r>
          </a:p>
          <a:p>
            <a:pPr fontAlgn="base"/>
            <a:endParaRPr lang="en-US" i="1" dirty="0">
              <a:solidFill>
                <a:schemeClr val="bg1"/>
              </a:solidFill>
            </a:endParaRPr>
          </a:p>
          <a:p>
            <a:pPr fontAlgn="base"/>
            <a:r>
              <a:rPr lang="en-US" i="1" dirty="0">
                <a:solidFill>
                  <a:schemeClr val="bg1"/>
                </a:solidFill>
              </a:rPr>
              <a:t>“This, in the New testament (Matt. 16:18) means the power of the unseen world, Hades or </a:t>
            </a:r>
            <a:r>
              <a:rPr lang="en-US" i="1" dirty="0" err="1">
                <a:solidFill>
                  <a:schemeClr val="bg1"/>
                </a:solidFill>
              </a:rPr>
              <a:t>Sheol</a:t>
            </a:r>
            <a:r>
              <a:rPr lang="en-US" i="1" dirty="0">
                <a:solidFill>
                  <a:schemeClr val="bg1"/>
                </a:solidFill>
              </a:rPr>
              <a:t>, and especially the power of death. </a:t>
            </a:r>
          </a:p>
          <a:p>
            <a:pPr fontAlgn="base"/>
            <a:endParaRPr lang="en-US" i="1" dirty="0">
              <a:solidFill>
                <a:schemeClr val="bg1"/>
              </a:solidFill>
            </a:endParaRPr>
          </a:p>
          <a:p>
            <a:pPr fontAlgn="base"/>
            <a:r>
              <a:rPr lang="en-US" i="1" dirty="0">
                <a:solidFill>
                  <a:schemeClr val="bg1"/>
                </a:solidFill>
              </a:rPr>
              <a:t>The faithful members of the church will not be overcome by the destructive forces, but triumph over them and live forever.”</a:t>
            </a:r>
            <a:endParaRPr lang="en-US" dirty="0">
              <a:solidFill>
                <a:schemeClr val="bg1"/>
              </a:solidFill>
            </a:endParaRPr>
          </a:p>
        </p:txBody>
      </p:sp>
      <p:pic>
        <p:nvPicPr>
          <p:cNvPr id="3" name="Picture 2">
            <a:extLst>
              <a:ext uri="{FF2B5EF4-FFF2-40B4-BE49-F238E27FC236}">
                <a16:creationId xmlns:a16="http://schemas.microsoft.com/office/drawing/2014/main" id="{936D81EA-96E0-4D46-9B14-567BBCFDD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085" y="3042525"/>
            <a:ext cx="2170364" cy="3115326"/>
          </a:xfrm>
          <a:prstGeom prst="rect">
            <a:avLst/>
          </a:prstGeom>
        </p:spPr>
      </p:pic>
      <p:pic>
        <p:nvPicPr>
          <p:cNvPr id="7" name="Picture 6">
            <a:extLst>
              <a:ext uri="{FF2B5EF4-FFF2-40B4-BE49-F238E27FC236}">
                <a16:creationId xmlns:a16="http://schemas.microsoft.com/office/drawing/2014/main" id="{0237DFB7-79DE-43FC-B392-8B17F0D8E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560" y="982077"/>
            <a:ext cx="2468880" cy="2060448"/>
          </a:xfrm>
          <a:prstGeom prst="rect">
            <a:avLst/>
          </a:prstGeom>
        </p:spPr>
      </p:pic>
    </p:spTree>
    <p:extLst>
      <p:ext uri="{BB962C8B-B14F-4D97-AF65-F5344CB8AC3E}">
        <p14:creationId xmlns:p14="http://schemas.microsoft.com/office/powerpoint/2010/main" val="32774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3E28DE-C6A8-4467-83AE-878B4E3FD03B}"/>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6488668"/>
            <a:ext cx="3886200" cy="369332"/>
          </a:xfrm>
          <a:prstGeom prst="rect">
            <a:avLst/>
          </a:prstGeom>
          <a:noFill/>
        </p:spPr>
        <p:txBody>
          <a:bodyPr wrap="square" rtlCol="0">
            <a:spAutoFit/>
          </a:bodyPr>
          <a:lstStyle/>
          <a:p>
            <a:r>
              <a:rPr lang="en-US" dirty="0">
                <a:solidFill>
                  <a:schemeClr val="bg2"/>
                </a:solidFill>
              </a:rPr>
              <a:t>D&amp;C 10:70</a:t>
            </a:r>
            <a:endParaRPr lang="en-US" sz="1200" dirty="0">
              <a:solidFill>
                <a:schemeClr val="bg2"/>
              </a:solidFill>
            </a:endParaRPr>
          </a:p>
        </p:txBody>
      </p:sp>
      <p:pic>
        <p:nvPicPr>
          <p:cNvPr id="3" name="Picture 2">
            <a:extLst>
              <a:ext uri="{FF2B5EF4-FFF2-40B4-BE49-F238E27FC236}">
                <a16:creationId xmlns:a16="http://schemas.microsoft.com/office/drawing/2014/main" id="{96641F21-6FA4-46C3-95B6-5CE8C0D5E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603" y="609355"/>
            <a:ext cx="9144793" cy="5639289"/>
          </a:xfrm>
          <a:prstGeom prst="rect">
            <a:avLst/>
          </a:prstGeom>
        </p:spPr>
      </p:pic>
    </p:spTree>
    <p:extLst>
      <p:ext uri="{BB962C8B-B14F-4D97-AF65-F5344CB8AC3E}">
        <p14:creationId xmlns:p14="http://schemas.microsoft.com/office/powerpoint/2010/main" val="316017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0E6B55-0BBE-4E77-8131-3084B7F26B7B}"/>
              </a:ext>
            </a:extLst>
          </p:cNvPr>
          <p:cNvSpPr/>
          <p:nvPr/>
        </p:nvSpPr>
        <p:spPr>
          <a:xfrm>
            <a:off x="0" y="36431"/>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4563" y="284585"/>
            <a:ext cx="8534400" cy="369331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“The Work of God” (13:34) </a:t>
            </a:r>
          </a:p>
          <a:p>
            <a:r>
              <a:rPr lang="en-US" dirty="0">
                <a:solidFill>
                  <a:schemeClr val="bg1"/>
                </a:solidFill>
              </a:rPr>
              <a:t>https://www.lds.org/media-library/video/2010-07-010-the-work-of-god?lang=eng</a:t>
            </a:r>
          </a:p>
          <a:p>
            <a:endParaRPr lang="en-US" dirty="0">
              <a:solidFill>
                <a:srgbClr val="FFFF00"/>
              </a:solidFill>
            </a:endParaRPr>
          </a:p>
          <a:p>
            <a:endParaRPr lang="en-US" dirty="0">
              <a:solidFill>
                <a:schemeClr val="bg1"/>
              </a:solidFill>
            </a:endParaRPr>
          </a:p>
          <a:p>
            <a:r>
              <a:rPr lang="en-US" i="1" dirty="0">
                <a:solidFill>
                  <a:schemeClr val="bg1"/>
                </a:solidFill>
              </a:rPr>
              <a:t>Doctrine and Covenants Commentary </a:t>
            </a:r>
            <a:r>
              <a:rPr lang="en-US" dirty="0">
                <a:solidFill>
                  <a:schemeClr val="bg1"/>
                </a:solidFill>
              </a:rPr>
              <a:t>by Hyrum M. Smith pgs.50-52, 57-59</a:t>
            </a:r>
          </a:p>
          <a:p>
            <a:endParaRPr lang="en-US" dirty="0">
              <a:solidFill>
                <a:schemeClr val="bg1"/>
              </a:solidFill>
            </a:endParaRPr>
          </a:p>
          <a:p>
            <a:r>
              <a:rPr lang="en-US" dirty="0">
                <a:solidFill>
                  <a:schemeClr val="bg1"/>
                </a:solidFill>
              </a:rPr>
              <a:t>messiah </a:t>
            </a:r>
            <a:r>
              <a:rPr lang="en-US" dirty="0" err="1">
                <a:solidFill>
                  <a:schemeClr val="bg1"/>
                </a:solidFill>
              </a:rPr>
              <a:t>jesus</a:t>
            </a:r>
            <a:r>
              <a:rPr lang="en-US" dirty="0">
                <a:solidFill>
                  <a:schemeClr val="bg1"/>
                </a:solidFill>
              </a:rPr>
              <a:t> </a:t>
            </a:r>
            <a:r>
              <a:rPr lang="en-US" dirty="0" err="1">
                <a:solidFill>
                  <a:schemeClr val="bg1"/>
                </a:solidFill>
              </a:rPr>
              <a:t>christ</a:t>
            </a:r>
            <a:r>
              <a:rPr lang="en-US" dirty="0">
                <a:solidFill>
                  <a:schemeClr val="bg1"/>
                </a:solidFill>
              </a:rPr>
              <a:t> </a:t>
            </a:r>
            <a:r>
              <a:rPr lang="en-US" dirty="0" err="1">
                <a:solidFill>
                  <a:schemeClr val="bg1"/>
                </a:solidFill>
              </a:rPr>
              <a:t>mormon</a:t>
            </a:r>
            <a:r>
              <a:rPr lang="en-US" dirty="0">
                <a:solidFill>
                  <a:schemeClr val="bg1"/>
                </a:solidFill>
              </a:rPr>
              <a:t> film MICHAEL D. RHODES</a:t>
            </a:r>
          </a:p>
          <a:p>
            <a:endParaRPr lang="en-US" dirty="0">
              <a:solidFill>
                <a:schemeClr val="bg1"/>
              </a:solidFill>
            </a:endParaRPr>
          </a:p>
          <a:p>
            <a:r>
              <a:rPr lang="en-US" dirty="0">
                <a:solidFill>
                  <a:schemeClr val="bg1"/>
                </a:solidFill>
              </a:rPr>
              <a:t>Painting by Daniel </a:t>
            </a:r>
            <a:r>
              <a:rPr lang="en-US" dirty="0" err="1">
                <a:solidFill>
                  <a:schemeClr val="bg1"/>
                </a:solidFill>
              </a:rPr>
              <a:t>Gerhartz</a:t>
            </a:r>
            <a:endParaRPr lang="en-US" dirty="0">
              <a:solidFill>
                <a:schemeClr val="bg1"/>
              </a:solidFill>
            </a:endParaRPr>
          </a:p>
          <a:p>
            <a:endParaRPr lang="en-US" dirty="0">
              <a:solidFill>
                <a:schemeClr val="bg1"/>
              </a:solidFill>
            </a:endParaRPr>
          </a:p>
          <a:p>
            <a:r>
              <a:rPr lang="en-US" dirty="0">
                <a:solidFill>
                  <a:schemeClr val="bg1"/>
                </a:solidFill>
              </a:rPr>
              <a:t>Light by Alan Grant</a:t>
            </a:r>
          </a:p>
        </p:txBody>
      </p:sp>
      <p:grpSp>
        <p:nvGrpSpPr>
          <p:cNvPr id="9" name="Group 8">
            <a:extLst>
              <a:ext uri="{FF2B5EF4-FFF2-40B4-BE49-F238E27FC236}">
                <a16:creationId xmlns:a16="http://schemas.microsoft.com/office/drawing/2014/main" id="{AED41B5C-3F3E-4335-A6D8-288C3E7CF884}"/>
              </a:ext>
            </a:extLst>
          </p:cNvPr>
          <p:cNvGrpSpPr/>
          <p:nvPr/>
        </p:nvGrpSpPr>
        <p:grpSpPr>
          <a:xfrm>
            <a:off x="8310465" y="773662"/>
            <a:ext cx="578498" cy="732764"/>
            <a:chOff x="7543800" y="3810000"/>
            <a:chExt cx="1143000" cy="1447800"/>
          </a:xfrm>
        </p:grpSpPr>
        <p:sp>
          <p:nvSpPr>
            <p:cNvPr id="10" name="Trapezoid 9">
              <a:extLst>
                <a:ext uri="{FF2B5EF4-FFF2-40B4-BE49-F238E27FC236}">
                  <a16:creationId xmlns:a16="http://schemas.microsoft.com/office/drawing/2014/main" id="{A88EA4A1-D347-4A9C-B614-E0E10AE75B30}"/>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50">
              <a:extLst>
                <a:ext uri="{FF2B5EF4-FFF2-40B4-BE49-F238E27FC236}">
                  <a16:creationId xmlns:a16="http://schemas.microsoft.com/office/drawing/2014/main" id="{7A9AF284-5442-4CEE-903A-74EACAFF5A3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1">
              <a:extLst>
                <a:ext uri="{FF2B5EF4-FFF2-40B4-BE49-F238E27FC236}">
                  <a16:creationId xmlns:a16="http://schemas.microsoft.com/office/drawing/2014/main" id="{B25BAE58-C83A-4439-B18E-09E6A9FE299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2">
              <a:extLst>
                <a:ext uri="{FF2B5EF4-FFF2-40B4-BE49-F238E27FC236}">
                  <a16:creationId xmlns:a16="http://schemas.microsoft.com/office/drawing/2014/main" id="{2CAE452C-01C1-4294-A026-F60E4630BC7D}"/>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2">
              <a:extLst>
                <a:ext uri="{FF2B5EF4-FFF2-40B4-BE49-F238E27FC236}">
                  <a16:creationId xmlns:a16="http://schemas.microsoft.com/office/drawing/2014/main" id="{4BFB3784-5024-43CE-862A-AA2F7C3A98B9}"/>
                </a:ext>
              </a:extLst>
            </p:cNvPr>
            <p:cNvGrpSpPr/>
            <p:nvPr/>
          </p:nvGrpSpPr>
          <p:grpSpPr>
            <a:xfrm>
              <a:off x="7924800" y="3810000"/>
              <a:ext cx="645353" cy="610017"/>
              <a:chOff x="7924800" y="5867400"/>
              <a:chExt cx="645353" cy="610017"/>
            </a:xfrm>
          </p:grpSpPr>
          <p:grpSp>
            <p:nvGrpSpPr>
              <p:cNvPr id="22" name="Group 13">
                <a:extLst>
                  <a:ext uri="{FF2B5EF4-FFF2-40B4-BE49-F238E27FC236}">
                    <a16:creationId xmlns:a16="http://schemas.microsoft.com/office/drawing/2014/main" id="{E0982129-834B-4BBB-9541-642237D9FDD4}"/>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B7374FD0-4D7A-4A84-99B4-CA6011C6542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283BBD4-23E4-4431-B5AA-0D055EE5B7C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D6911FE-49C2-47FD-8678-B672471E0AA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ED4D8EF-C0DC-4C4F-85FC-C64DBFDF9D5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AA1BA9CE-0A2A-4EC9-8636-E0FBD8C8BC7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33">
              <a:extLst>
                <a:ext uri="{FF2B5EF4-FFF2-40B4-BE49-F238E27FC236}">
                  <a16:creationId xmlns:a16="http://schemas.microsoft.com/office/drawing/2014/main" id="{9300357D-3249-4501-A778-B6CDB93E1E70}"/>
                </a:ext>
              </a:extLst>
            </p:cNvPr>
            <p:cNvGrpSpPr/>
            <p:nvPr/>
          </p:nvGrpSpPr>
          <p:grpSpPr>
            <a:xfrm>
              <a:off x="7543800" y="4038600"/>
              <a:ext cx="403070" cy="381000"/>
              <a:chOff x="7924800" y="5867400"/>
              <a:chExt cx="645353" cy="610017"/>
            </a:xfrm>
          </p:grpSpPr>
          <p:grpSp>
            <p:nvGrpSpPr>
              <p:cNvPr id="16" name="Group 13">
                <a:extLst>
                  <a:ext uri="{FF2B5EF4-FFF2-40B4-BE49-F238E27FC236}">
                    <a16:creationId xmlns:a16="http://schemas.microsoft.com/office/drawing/2014/main" id="{9161EDB7-F52C-46AF-B7AA-DC9CAF710A0C}"/>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A9FD5948-B58C-444C-9FE2-7DA72D27C9E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99943C1-7AFE-4BE2-98B7-E563FC184B3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26BCDF8-15F2-460C-B5F2-C6525D722E0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77194AC-2C50-4788-8D45-7B3571EDEE1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FAB38C42-4C17-4907-8AF5-0B476455878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Footer Placeholder 14">
            <a:extLst>
              <a:ext uri="{FF2B5EF4-FFF2-40B4-BE49-F238E27FC236}">
                <a16:creationId xmlns:a16="http://schemas.microsoft.com/office/drawing/2014/main" id="{7C3CCDB3-C910-4C26-B165-528B640907FB}"/>
              </a:ext>
            </a:extLst>
          </p:cNvPr>
          <p:cNvSpPr>
            <a:spLocks noGrp="1"/>
          </p:cNvSpPr>
          <p:nvPr/>
        </p:nvSpPr>
        <p:spPr>
          <a:xfrm>
            <a:off x="19344" y="642058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73079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876800" cy="6740307"/>
          </a:xfrm>
          <a:prstGeom prst="rect">
            <a:avLst/>
          </a:prstGeom>
          <a:ln>
            <a:solidFill>
              <a:schemeClr val="tx1"/>
            </a:solidFill>
          </a:ln>
        </p:spPr>
        <p:txBody>
          <a:bodyPr wrap="square">
            <a:spAutoFit/>
          </a:bodyPr>
          <a:lstStyle/>
          <a:p>
            <a:pPr fontAlgn="base"/>
            <a:r>
              <a:rPr lang="en-US" sz="1200" b="1" dirty="0"/>
              <a:t>Doctrine and Covenants 10:45. “Greater views upon my gospel”</a:t>
            </a:r>
          </a:p>
          <a:p>
            <a:pPr fontAlgn="base"/>
            <a:r>
              <a:rPr lang="en-US" sz="1200" b="1" dirty="0"/>
              <a:t>Elder Jeffrey R. Holland </a:t>
            </a:r>
            <a:r>
              <a:rPr lang="en-US" sz="1200" dirty="0"/>
              <a:t>of the Quorum of the Twelve Apostles taught that the Lord’s “wise purpose” (see 1 Nephi 9:5; Words of Mormon 1:7) for commanding the writing and preserving of the small plates of Nephi went beyond compensating for the loss of the 116 pages of manuscript:</a:t>
            </a:r>
          </a:p>
          <a:p>
            <a:pPr fontAlgn="base"/>
            <a:r>
              <a:rPr lang="en-US" sz="1200" dirty="0"/>
              <a:t>“It strikes me that there is a wiser purpose than that [compensating for the loss of the 116 pages], or, more accurately, a wiser purpose </a:t>
            </a:r>
            <a:r>
              <a:rPr lang="en-US" sz="1200" i="1" dirty="0"/>
              <a:t>in</a:t>
            </a:r>
            <a:r>
              <a:rPr lang="en-US" sz="1200" dirty="0"/>
              <a:t> that. The key to such a suggestion of a wiser purpose is in verse 45 of Doctrine and Covenants section 10. As the Lord instructs Joseph on the procedure for translating and inserting the material from the small plates into what had been begun as the translation of the abridged large plates, he says, ‘Behold, there are many things </a:t>
            </a:r>
            <a:r>
              <a:rPr lang="en-US" sz="1200" dirty="0" err="1"/>
              <a:t>engraven</a:t>
            </a:r>
            <a:r>
              <a:rPr lang="en-US" sz="1200" dirty="0"/>
              <a:t> upon the [small] plates of Nephi which do throw </a:t>
            </a:r>
            <a:r>
              <a:rPr lang="en-US" sz="1200" i="1" dirty="0"/>
              <a:t>greater views</a:t>
            </a:r>
            <a:r>
              <a:rPr lang="en-US" sz="1200" dirty="0"/>
              <a:t> upon my gospel’ (emphasis added).</a:t>
            </a:r>
          </a:p>
          <a:p>
            <a:pPr fontAlgn="base"/>
            <a:r>
              <a:rPr lang="en-US" sz="1200" dirty="0"/>
              <a:t>“So, clearly, this was not a </a:t>
            </a:r>
            <a:r>
              <a:rPr lang="en-US" sz="1200" i="1" dirty="0"/>
              <a:t>quid pro quo</a:t>
            </a:r>
            <a:r>
              <a:rPr lang="en-US" sz="1200" dirty="0"/>
              <a:t> in the development of the final Book of Mormon product. It was not tit for tat, this for that—you give me 116 pages of manuscript and I’ll give you 142 pages of printed text. Not so. We got back more than we lost. And it was known from the beginning that it would be so. It </a:t>
            </a:r>
            <a:r>
              <a:rPr lang="en-US" sz="1200" i="1" dirty="0"/>
              <a:t>was</a:t>
            </a:r>
            <a:r>
              <a:rPr lang="en-US" sz="1200" dirty="0"/>
              <a:t> for a wiser purpose. We do not know exactly what we missed in the 116 pages, but we do know that what we received on the small plates was the personal declarations of three great witnesses, three of the great doctrinal voices of the Book of Mormon, testifying that Jesus is the Christ. …</a:t>
            </a:r>
          </a:p>
          <a:p>
            <a:pPr fontAlgn="base"/>
            <a:r>
              <a:rPr lang="en-US" sz="1200" dirty="0"/>
              <a:t>“My, how we wish we had all of those plain and precious testimonies which have been stripped from the Biblical record. But at least as readers of the Book of Mormon, we have Nephi, Jacob, and Isaiah to speak to us immediately as personal eye-witnesses of the premortal Savior. They are recipients of marvelous revelations regarding his life and ministry and of God’s covenant relationship with the House of Israel, ancient and modern. …</a:t>
            </a:r>
          </a:p>
          <a:p>
            <a:pPr fontAlgn="base"/>
            <a:r>
              <a:rPr lang="en-US" sz="1200" dirty="0"/>
              <a:t>“I think it would be exciting if the 116 pages of manuscript turned up some day, but if they were delivered to my office tomorrow I would never trade them for the material in the small plates of Nephi, for the ‘greater views’ given through the great prophetic sentinels who stand at the gate of the book. So tell your students to stop complaining and get reading—including Isaiah” (“A Standard unto My People” [address to CES religious educators, Aug. 9, 1994], 7–9,LDS.org ).</a:t>
            </a:r>
          </a:p>
        </p:txBody>
      </p:sp>
    </p:spTree>
    <p:extLst>
      <p:ext uri="{BB962C8B-B14F-4D97-AF65-F5344CB8AC3E}">
        <p14:creationId xmlns:p14="http://schemas.microsoft.com/office/powerpoint/2010/main" val="39926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BA9F88-D800-4E8A-A677-5DB7D85C847D}"/>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0577AD8-DFF4-4D1A-B824-77EB6EB9C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810" y="929757"/>
            <a:ext cx="2590800" cy="2609850"/>
          </a:xfrm>
          <a:prstGeom prst="rect">
            <a:avLst/>
          </a:prstGeom>
        </p:spPr>
      </p:pic>
      <p:sp>
        <p:nvSpPr>
          <p:cNvPr id="5" name="TextBox 4"/>
          <p:cNvSpPr txBox="1"/>
          <p:nvPr/>
        </p:nvSpPr>
        <p:spPr>
          <a:xfrm>
            <a:off x="1828800" y="762001"/>
            <a:ext cx="3352800" cy="1015663"/>
          </a:xfrm>
          <a:prstGeom prst="rect">
            <a:avLst/>
          </a:prstGeom>
          <a:noFill/>
        </p:spPr>
        <p:txBody>
          <a:bodyPr wrap="square" rtlCol="0">
            <a:spAutoFit/>
          </a:bodyPr>
          <a:lstStyle/>
          <a:p>
            <a:r>
              <a:rPr lang="en-US" sz="2400" i="1" dirty="0">
                <a:solidFill>
                  <a:srgbClr val="FFFF00"/>
                </a:solidFill>
              </a:rPr>
              <a:t>Revelation</a:t>
            </a:r>
          </a:p>
          <a:p>
            <a:r>
              <a:rPr lang="en-US" i="1" dirty="0">
                <a:solidFill>
                  <a:srgbClr val="FFFF00"/>
                </a:solidFill>
              </a:rPr>
              <a:t>Harmony, Pennsylvania</a:t>
            </a:r>
          </a:p>
          <a:p>
            <a:r>
              <a:rPr lang="en-US" i="1" dirty="0">
                <a:solidFill>
                  <a:srgbClr val="FFFF00"/>
                </a:solidFill>
              </a:rPr>
              <a:t>Around 1828 Summer and 1829</a:t>
            </a:r>
            <a:endParaRPr lang="en-US" dirty="0">
              <a:solidFill>
                <a:srgbClr val="FFFF00"/>
              </a:solidFill>
            </a:endParaRPr>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Losing the Gift—Restoring the Gift</a:t>
            </a:r>
          </a:p>
        </p:txBody>
      </p:sp>
      <p:sp>
        <p:nvSpPr>
          <p:cNvPr id="7" name="TextBox 6"/>
          <p:cNvSpPr txBox="1"/>
          <p:nvPr/>
        </p:nvSpPr>
        <p:spPr>
          <a:xfrm>
            <a:off x="2429357" y="4020554"/>
            <a:ext cx="4038600" cy="923330"/>
          </a:xfrm>
          <a:prstGeom prst="rect">
            <a:avLst/>
          </a:prstGeom>
          <a:noFill/>
        </p:spPr>
        <p:txBody>
          <a:bodyPr wrap="square" rtlCol="0">
            <a:spAutoFit/>
          </a:bodyPr>
          <a:lstStyle/>
          <a:p>
            <a:r>
              <a:rPr lang="en-US" dirty="0">
                <a:solidFill>
                  <a:schemeClr val="bg2"/>
                </a:solidFill>
              </a:rPr>
              <a:t>Because of the lost manuscripts Joseph Smith had lost the ability to translate by means of the Urim and Thummim</a:t>
            </a:r>
          </a:p>
        </p:txBody>
      </p:sp>
      <p:sp>
        <p:nvSpPr>
          <p:cNvPr id="8" name="TextBox 7"/>
          <p:cNvSpPr txBox="1"/>
          <p:nvPr/>
        </p:nvSpPr>
        <p:spPr>
          <a:xfrm>
            <a:off x="3657600" y="5562600"/>
            <a:ext cx="3276600" cy="923330"/>
          </a:xfrm>
          <a:prstGeom prst="rect">
            <a:avLst/>
          </a:prstGeom>
          <a:noFill/>
        </p:spPr>
        <p:txBody>
          <a:bodyPr wrap="square" rtlCol="0">
            <a:spAutoFit/>
          </a:bodyPr>
          <a:lstStyle/>
          <a:p>
            <a:r>
              <a:rPr lang="en-US" dirty="0">
                <a:solidFill>
                  <a:schemeClr val="bg2"/>
                </a:solidFill>
              </a:rPr>
              <a:t>Joseph Smith repented and the gifts were restored and he could continue the work of the Lord</a:t>
            </a:r>
          </a:p>
        </p:txBody>
      </p:sp>
      <p:sp>
        <p:nvSpPr>
          <p:cNvPr id="10" name="TextBox 9"/>
          <p:cNvSpPr txBox="1"/>
          <p:nvPr/>
        </p:nvSpPr>
        <p:spPr>
          <a:xfrm>
            <a:off x="143070" y="6488669"/>
            <a:ext cx="1752600" cy="369332"/>
          </a:xfrm>
          <a:prstGeom prst="rect">
            <a:avLst/>
          </a:prstGeom>
          <a:noFill/>
        </p:spPr>
        <p:txBody>
          <a:bodyPr wrap="square" rtlCol="0">
            <a:spAutoFit/>
          </a:bodyPr>
          <a:lstStyle/>
          <a:p>
            <a:r>
              <a:rPr lang="en-US" dirty="0">
                <a:solidFill>
                  <a:schemeClr val="bg2"/>
                </a:solidFill>
              </a:rPr>
              <a:t>D&amp;C 10:1-4</a:t>
            </a:r>
          </a:p>
        </p:txBody>
      </p:sp>
      <p:sp>
        <p:nvSpPr>
          <p:cNvPr id="16" name="TextBox 15"/>
          <p:cNvSpPr txBox="1"/>
          <p:nvPr/>
        </p:nvSpPr>
        <p:spPr>
          <a:xfrm>
            <a:off x="8305800" y="1981201"/>
            <a:ext cx="1981200" cy="646331"/>
          </a:xfrm>
          <a:prstGeom prst="rect">
            <a:avLst/>
          </a:prstGeom>
          <a:noFill/>
        </p:spPr>
        <p:txBody>
          <a:bodyPr wrap="square" rtlCol="0">
            <a:spAutoFit/>
          </a:bodyPr>
          <a:lstStyle/>
          <a:p>
            <a:r>
              <a:rPr lang="en-US" dirty="0">
                <a:solidFill>
                  <a:schemeClr val="bg2"/>
                </a:solidFill>
              </a:rPr>
              <a:t>Darkened—the loss of the Spirit</a:t>
            </a:r>
          </a:p>
        </p:txBody>
      </p:sp>
      <p:sp>
        <p:nvSpPr>
          <p:cNvPr id="18" name="5-Point Star 17"/>
          <p:cNvSpPr/>
          <p:nvPr/>
        </p:nvSpPr>
        <p:spPr>
          <a:xfrm>
            <a:off x="7543800" y="29718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1B26D7-3213-402B-A5B8-B1F50EC0F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420" y="1773610"/>
            <a:ext cx="2842237" cy="2056578"/>
          </a:xfrm>
          <a:prstGeom prst="rect">
            <a:avLst/>
          </a:prstGeom>
        </p:spPr>
      </p:pic>
      <p:pic>
        <p:nvPicPr>
          <p:cNvPr id="17" name="Picture 16">
            <a:extLst>
              <a:ext uri="{FF2B5EF4-FFF2-40B4-BE49-F238E27FC236}">
                <a16:creationId xmlns:a16="http://schemas.microsoft.com/office/drawing/2014/main" id="{AE7277D6-CAAA-4D9F-A309-B04ADF499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281" y="3871045"/>
            <a:ext cx="3127519" cy="2755631"/>
          </a:xfrm>
          <a:prstGeom prst="rect">
            <a:avLst/>
          </a:prstGeom>
        </p:spPr>
      </p:pic>
    </p:spTree>
    <p:extLst>
      <p:ext uri="{BB962C8B-B14F-4D97-AF65-F5344CB8AC3E}">
        <p14:creationId xmlns:p14="http://schemas.microsoft.com/office/powerpoint/2010/main" val="302049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1B046F-117A-4FE0-85A5-EDE3D84A235F}"/>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The Intentions of Satan</a:t>
            </a:r>
          </a:p>
        </p:txBody>
      </p:sp>
      <p:sp>
        <p:nvSpPr>
          <p:cNvPr id="7" name="TextBox 6"/>
          <p:cNvSpPr txBox="1"/>
          <p:nvPr/>
        </p:nvSpPr>
        <p:spPr>
          <a:xfrm>
            <a:off x="6400800" y="1600201"/>
            <a:ext cx="3657600" cy="1384995"/>
          </a:xfrm>
          <a:prstGeom prst="rect">
            <a:avLst/>
          </a:prstGeom>
          <a:noFill/>
        </p:spPr>
        <p:txBody>
          <a:bodyPr wrap="square" rtlCol="0">
            <a:spAutoFit/>
          </a:bodyPr>
          <a:lstStyle/>
          <a:p>
            <a:r>
              <a:rPr lang="en-US" sz="2800" dirty="0">
                <a:solidFill>
                  <a:srgbClr val="FFFF00"/>
                </a:solidFill>
              </a:rPr>
              <a:t>How could a device like this represent Satan’s intentions toward us?</a:t>
            </a:r>
          </a:p>
        </p:txBody>
      </p:sp>
      <p:sp>
        <p:nvSpPr>
          <p:cNvPr id="10" name="TextBox 9"/>
          <p:cNvSpPr txBox="1"/>
          <p:nvPr/>
        </p:nvSpPr>
        <p:spPr>
          <a:xfrm>
            <a:off x="60649" y="6488668"/>
            <a:ext cx="1752600" cy="369332"/>
          </a:xfrm>
          <a:prstGeom prst="rect">
            <a:avLst/>
          </a:prstGeom>
          <a:noFill/>
        </p:spPr>
        <p:txBody>
          <a:bodyPr wrap="square" rtlCol="0">
            <a:spAutoFit/>
          </a:bodyPr>
          <a:lstStyle/>
          <a:p>
            <a:r>
              <a:rPr lang="en-US" dirty="0">
                <a:solidFill>
                  <a:schemeClr val="bg2"/>
                </a:solidFill>
              </a:rPr>
              <a:t>D&amp;C 10:5</a:t>
            </a:r>
          </a:p>
        </p:txBody>
      </p:sp>
      <p:sp>
        <p:nvSpPr>
          <p:cNvPr id="31" name="TextBox 30"/>
          <p:cNvSpPr txBox="1"/>
          <p:nvPr/>
        </p:nvSpPr>
        <p:spPr>
          <a:xfrm>
            <a:off x="2057400" y="4572001"/>
            <a:ext cx="5181600" cy="1384995"/>
          </a:xfrm>
          <a:prstGeom prst="rect">
            <a:avLst/>
          </a:prstGeom>
          <a:noFill/>
        </p:spPr>
        <p:txBody>
          <a:bodyPr wrap="square" rtlCol="0">
            <a:spAutoFit/>
          </a:bodyPr>
          <a:lstStyle/>
          <a:p>
            <a:pPr algn="ctr"/>
            <a:r>
              <a:rPr lang="en-US" sz="2800" dirty="0">
                <a:solidFill>
                  <a:schemeClr val="bg2"/>
                </a:solidFill>
              </a:rPr>
              <a:t>The Great Enemy</a:t>
            </a:r>
          </a:p>
          <a:p>
            <a:pPr algn="ctr"/>
            <a:endParaRPr lang="en-US" sz="2800" dirty="0">
              <a:solidFill>
                <a:schemeClr val="bg2"/>
              </a:solidFill>
            </a:endParaRPr>
          </a:p>
          <a:p>
            <a:pPr algn="ctr"/>
            <a:r>
              <a:rPr lang="en-US" sz="2800" dirty="0">
                <a:solidFill>
                  <a:schemeClr val="bg2"/>
                </a:solidFill>
              </a:rPr>
              <a:t>	“Satan” means “adversary”</a:t>
            </a:r>
          </a:p>
        </p:txBody>
      </p:sp>
      <p:pic>
        <p:nvPicPr>
          <p:cNvPr id="3" name="Picture 2">
            <a:extLst>
              <a:ext uri="{FF2B5EF4-FFF2-40B4-BE49-F238E27FC236}">
                <a16:creationId xmlns:a16="http://schemas.microsoft.com/office/drawing/2014/main" id="{3D372B55-5327-4465-8688-9D6EF6E50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452" y="1267047"/>
            <a:ext cx="3700272" cy="2511552"/>
          </a:xfrm>
          <a:prstGeom prst="rect">
            <a:avLst/>
          </a:prstGeom>
        </p:spPr>
      </p:pic>
      <p:pic>
        <p:nvPicPr>
          <p:cNvPr id="8" name="Picture 7">
            <a:extLst>
              <a:ext uri="{FF2B5EF4-FFF2-40B4-BE49-F238E27FC236}">
                <a16:creationId xmlns:a16="http://schemas.microsoft.com/office/drawing/2014/main" id="{97077622-A22C-4637-A8BE-4F48E4BE9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464" y="3321698"/>
            <a:ext cx="3282223" cy="3044381"/>
          </a:xfrm>
          <a:prstGeom prst="rect">
            <a:avLst/>
          </a:prstGeom>
        </p:spPr>
      </p:pic>
    </p:spTree>
    <p:extLst>
      <p:ext uri="{BB962C8B-B14F-4D97-AF65-F5344CB8AC3E}">
        <p14:creationId xmlns:p14="http://schemas.microsoft.com/office/powerpoint/2010/main" val="203314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E628AED-C0C3-403B-8B92-CD2C195B7DCF}"/>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Pray Always</a:t>
            </a:r>
          </a:p>
        </p:txBody>
      </p:sp>
      <p:sp>
        <p:nvSpPr>
          <p:cNvPr id="7" name="TextBox 6"/>
          <p:cNvSpPr txBox="1"/>
          <p:nvPr/>
        </p:nvSpPr>
        <p:spPr>
          <a:xfrm>
            <a:off x="6781800" y="1524001"/>
            <a:ext cx="3200400" cy="3139321"/>
          </a:xfrm>
          <a:prstGeom prst="rect">
            <a:avLst/>
          </a:prstGeom>
          <a:noFill/>
        </p:spPr>
        <p:txBody>
          <a:bodyPr wrap="square" rtlCol="0">
            <a:spAutoFit/>
          </a:bodyPr>
          <a:lstStyle/>
          <a:p>
            <a:r>
              <a:rPr lang="en-US" dirty="0">
                <a:solidFill>
                  <a:schemeClr val="bg2"/>
                </a:solidFill>
              </a:rPr>
              <a:t>“A pretender would not have been admonished to pray, but to repent. </a:t>
            </a:r>
          </a:p>
          <a:p>
            <a:endParaRPr lang="en-US" dirty="0">
              <a:solidFill>
                <a:schemeClr val="bg2"/>
              </a:solidFill>
            </a:endParaRPr>
          </a:p>
          <a:p>
            <a:r>
              <a:rPr lang="en-US" dirty="0">
                <a:solidFill>
                  <a:schemeClr val="bg2"/>
                </a:solidFill>
              </a:rPr>
              <a:t>Hypocrites do not pray, though they may say long prayers.</a:t>
            </a:r>
          </a:p>
          <a:p>
            <a:endParaRPr lang="en-US" dirty="0">
              <a:solidFill>
                <a:schemeClr val="bg2"/>
              </a:solidFill>
            </a:endParaRPr>
          </a:p>
          <a:p>
            <a:r>
              <a:rPr lang="en-US" dirty="0">
                <a:solidFill>
                  <a:schemeClr val="bg2"/>
                </a:solidFill>
              </a:rPr>
              <a:t>One who prays earnestly will not be led astray; or will he lead others into error…”</a:t>
            </a:r>
          </a:p>
          <a:p>
            <a:r>
              <a:rPr lang="en-US" sz="1200" dirty="0">
                <a:solidFill>
                  <a:schemeClr val="bg2"/>
                </a:solidFill>
              </a:rPr>
              <a:t>Commentary</a:t>
            </a:r>
          </a:p>
        </p:txBody>
      </p:sp>
      <p:sp>
        <p:nvSpPr>
          <p:cNvPr id="8" name="TextBox 7"/>
          <p:cNvSpPr txBox="1"/>
          <p:nvPr/>
        </p:nvSpPr>
        <p:spPr>
          <a:xfrm>
            <a:off x="3429000" y="990600"/>
            <a:ext cx="2362200" cy="923330"/>
          </a:xfrm>
          <a:prstGeom prst="rect">
            <a:avLst/>
          </a:prstGeom>
          <a:noFill/>
        </p:spPr>
        <p:txBody>
          <a:bodyPr wrap="square" rtlCol="0">
            <a:spAutoFit/>
          </a:bodyPr>
          <a:lstStyle/>
          <a:p>
            <a:r>
              <a:rPr lang="en-US" dirty="0">
                <a:solidFill>
                  <a:schemeClr val="bg2"/>
                </a:solidFill>
              </a:rPr>
              <a:t>Joseph Smith was constantly admonished to pray</a:t>
            </a:r>
          </a:p>
        </p:txBody>
      </p:sp>
      <p:sp>
        <p:nvSpPr>
          <p:cNvPr id="10" name="TextBox 9"/>
          <p:cNvSpPr txBox="1"/>
          <p:nvPr/>
        </p:nvSpPr>
        <p:spPr>
          <a:xfrm>
            <a:off x="146489" y="6461754"/>
            <a:ext cx="1752600" cy="369332"/>
          </a:xfrm>
          <a:prstGeom prst="rect">
            <a:avLst/>
          </a:prstGeom>
          <a:noFill/>
        </p:spPr>
        <p:txBody>
          <a:bodyPr wrap="square" rtlCol="0">
            <a:spAutoFit/>
          </a:bodyPr>
          <a:lstStyle/>
          <a:p>
            <a:r>
              <a:rPr lang="en-US" dirty="0">
                <a:solidFill>
                  <a:schemeClr val="bg2"/>
                </a:solidFill>
              </a:rPr>
              <a:t>D&amp;C 10:5</a:t>
            </a:r>
          </a:p>
        </p:txBody>
      </p:sp>
      <p:grpSp>
        <p:nvGrpSpPr>
          <p:cNvPr id="12" name="Group 11"/>
          <p:cNvGrpSpPr/>
          <p:nvPr/>
        </p:nvGrpSpPr>
        <p:grpSpPr>
          <a:xfrm>
            <a:off x="1905000" y="1828801"/>
            <a:ext cx="2057400" cy="3879667"/>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33311" y="2051756"/>
              <a:ext cx="1904999" cy="1795365"/>
            </a:xfrm>
            <a:prstGeom prst="rect">
              <a:avLst/>
            </a:prstGeom>
          </p:spPr>
          <p:txBody>
            <a:bodyPr wrap="square">
              <a:spAutoFit/>
            </a:bodyPr>
            <a:lstStyle/>
            <a:p>
              <a:pPr algn="ctr"/>
              <a:r>
                <a:rPr lang="en-US" sz="1400" b="1" dirty="0"/>
                <a:t>As we pray always, we will have power to overcome Satan and those who serve him.</a:t>
              </a:r>
              <a:endParaRPr lang="en-US" sz="1400" dirty="0">
                <a:solidFill>
                  <a:schemeClr val="bg1"/>
                </a:solidFill>
              </a:endParaRPr>
            </a:p>
          </p:txBody>
        </p:sp>
      </p:grpSp>
      <p:pic>
        <p:nvPicPr>
          <p:cNvPr id="3" name="Picture 2">
            <a:extLst>
              <a:ext uri="{FF2B5EF4-FFF2-40B4-BE49-F238E27FC236}">
                <a16:creationId xmlns:a16="http://schemas.microsoft.com/office/drawing/2014/main" id="{6BBA31F8-94D0-4D01-9347-ABA786CD1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777" y="1978206"/>
            <a:ext cx="2143125" cy="2143125"/>
          </a:xfrm>
          <a:prstGeom prst="rect">
            <a:avLst/>
          </a:prstGeom>
        </p:spPr>
      </p:pic>
      <p:pic>
        <p:nvPicPr>
          <p:cNvPr id="9" name="Picture 8">
            <a:extLst>
              <a:ext uri="{FF2B5EF4-FFF2-40B4-BE49-F238E27FC236}">
                <a16:creationId xmlns:a16="http://schemas.microsoft.com/office/drawing/2014/main" id="{D680C45E-21C1-4C3E-A0B4-0A6F9B325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800" y="4670668"/>
            <a:ext cx="2463800" cy="1841500"/>
          </a:xfrm>
          <a:prstGeom prst="rect">
            <a:avLst/>
          </a:prstGeom>
        </p:spPr>
      </p:pic>
    </p:spTree>
    <p:extLst>
      <p:ext uri="{BB962C8B-B14F-4D97-AF65-F5344CB8AC3E}">
        <p14:creationId xmlns:p14="http://schemas.microsoft.com/office/powerpoint/2010/main" val="188775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B5D837-B0F0-4E1A-A5C5-7CEFE50893D0}"/>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Doctrinal  Mastery</a:t>
            </a:r>
          </a:p>
        </p:txBody>
      </p:sp>
      <p:sp>
        <p:nvSpPr>
          <p:cNvPr id="7" name="TextBox 6"/>
          <p:cNvSpPr txBox="1"/>
          <p:nvPr/>
        </p:nvSpPr>
        <p:spPr>
          <a:xfrm>
            <a:off x="6172200" y="1524000"/>
            <a:ext cx="3886200" cy="3970318"/>
          </a:xfrm>
          <a:prstGeom prst="rect">
            <a:avLst/>
          </a:prstGeom>
          <a:noFill/>
        </p:spPr>
        <p:txBody>
          <a:bodyPr wrap="square" rtlCol="0">
            <a:spAutoFit/>
          </a:bodyPr>
          <a:lstStyle/>
          <a:p>
            <a:r>
              <a:rPr lang="en-US" sz="2800" dirty="0">
                <a:solidFill>
                  <a:schemeClr val="bg2"/>
                </a:solidFill>
              </a:rPr>
              <a:t>“Pray always, that you may come off conqueror; yea, that you may conquer Satan, and that you may escape the hands of the servants of Satan that do uphold his work.”</a:t>
            </a:r>
          </a:p>
          <a:p>
            <a:r>
              <a:rPr lang="en-US" sz="2800" dirty="0">
                <a:solidFill>
                  <a:schemeClr val="bg2"/>
                </a:solidFill>
              </a:rPr>
              <a:t>D&amp;C 10:5</a:t>
            </a:r>
          </a:p>
        </p:txBody>
      </p:sp>
      <p:grpSp>
        <p:nvGrpSpPr>
          <p:cNvPr id="33" name="Group 32"/>
          <p:cNvGrpSpPr/>
          <p:nvPr/>
        </p:nvGrpSpPr>
        <p:grpSpPr>
          <a:xfrm>
            <a:off x="2133600" y="1828800"/>
            <a:ext cx="2286000" cy="2667000"/>
            <a:chOff x="2646084" y="2667000"/>
            <a:chExt cx="3886200" cy="3931920"/>
          </a:xfrm>
        </p:grpSpPr>
        <p:grpSp>
          <p:nvGrpSpPr>
            <p:cNvPr id="34" name="Group 13"/>
            <p:cNvGrpSpPr/>
            <p:nvPr/>
          </p:nvGrpSpPr>
          <p:grpSpPr>
            <a:xfrm>
              <a:off x="3048000" y="2667000"/>
              <a:ext cx="2971800" cy="3931920"/>
              <a:chOff x="152400" y="152400"/>
              <a:chExt cx="4953000" cy="6553200"/>
            </a:xfrm>
          </p:grpSpPr>
          <p:sp>
            <p:nvSpPr>
              <p:cNvPr id="38" name="Rounded Rectangle 37"/>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10:5</a:t>
              </a:r>
            </a:p>
          </p:txBody>
        </p:sp>
        <p:sp>
          <p:nvSpPr>
            <p:cNvPr id="36" name="TextBox 35"/>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7" name="Straight Connector 3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Right Arrow 40"/>
          <p:cNvSpPr/>
          <p:nvPr/>
        </p:nvSpPr>
        <p:spPr>
          <a:xfrm>
            <a:off x="4343400" y="2743200"/>
            <a:ext cx="1524000" cy="762000"/>
          </a:xfrm>
          <a:prstGeom prs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981F944-AFD2-4DE9-84CA-9E19E4C1C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2228" y="4495800"/>
            <a:ext cx="2024743" cy="2021179"/>
          </a:xfrm>
          <a:prstGeom prst="ellipse">
            <a:avLst/>
          </a:prstGeom>
          <a:ln>
            <a:noFill/>
          </a:ln>
          <a:effectLst>
            <a:softEdge rad="112500"/>
          </a:effectLst>
        </p:spPr>
      </p:pic>
    </p:spTree>
    <p:extLst>
      <p:ext uri="{BB962C8B-B14F-4D97-AF65-F5344CB8AC3E}">
        <p14:creationId xmlns:p14="http://schemas.microsoft.com/office/powerpoint/2010/main" val="89261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0-#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0-#ppt_w/2"/>
                                          </p:val>
                                        </p:tav>
                                        <p:tav tm="100000">
                                          <p:val>
                                            <p:strVal val="#ppt_x"/>
                                          </p:val>
                                        </p:tav>
                                      </p:tavLst>
                                    </p:anim>
                                    <p:anim calcmode="lin" valueType="num">
                                      <p:cBhvr additive="base">
                                        <p:cTn id="12" dur="1000" fill="hold"/>
                                        <p:tgtEl>
                                          <p:spTgt spid="41"/>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CDE921-A4B0-47CF-8344-8A645A753825}"/>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Satan Puts Into Hearts of Men</a:t>
            </a:r>
          </a:p>
        </p:txBody>
      </p:sp>
      <p:sp>
        <p:nvSpPr>
          <p:cNvPr id="7" name="TextBox 6"/>
          <p:cNvSpPr txBox="1"/>
          <p:nvPr/>
        </p:nvSpPr>
        <p:spPr>
          <a:xfrm>
            <a:off x="1905000" y="1066800"/>
            <a:ext cx="3886200" cy="1754326"/>
          </a:xfrm>
          <a:prstGeom prst="rect">
            <a:avLst/>
          </a:prstGeom>
          <a:noFill/>
        </p:spPr>
        <p:txBody>
          <a:bodyPr wrap="square" rtlCol="0">
            <a:spAutoFit/>
          </a:bodyPr>
          <a:lstStyle/>
          <a:p>
            <a:r>
              <a:rPr lang="en-US" dirty="0">
                <a:solidFill>
                  <a:schemeClr val="bg2"/>
                </a:solidFill>
              </a:rPr>
              <a:t>“In the great Council in heaven he proposed to redeem mankind by compulsion, if God would give him His honor. That proposition was rejected by the Council, and another, made by the Beloved Son, was adopted.</a:t>
            </a:r>
          </a:p>
        </p:txBody>
      </p:sp>
      <p:sp>
        <p:nvSpPr>
          <p:cNvPr id="15" name="TextBox 14"/>
          <p:cNvSpPr txBox="1"/>
          <p:nvPr/>
        </p:nvSpPr>
        <p:spPr>
          <a:xfrm>
            <a:off x="6172200" y="3505201"/>
            <a:ext cx="4114800" cy="2585323"/>
          </a:xfrm>
          <a:prstGeom prst="rect">
            <a:avLst/>
          </a:prstGeom>
          <a:noFill/>
        </p:spPr>
        <p:txBody>
          <a:bodyPr wrap="square" rtlCol="0">
            <a:spAutoFit/>
          </a:bodyPr>
          <a:lstStyle/>
          <a:p>
            <a:r>
              <a:rPr lang="en-US" dirty="0">
                <a:solidFill>
                  <a:schemeClr val="bg2"/>
                </a:solidFill>
              </a:rPr>
              <a:t>Satan, instead of yielding to the majority…rebelled and, at the head of other rebellious spirits, endeavored to carry out his plan in opposition to that which had been accepted. </a:t>
            </a:r>
          </a:p>
          <a:p>
            <a:endParaRPr lang="en-US" dirty="0">
              <a:solidFill>
                <a:schemeClr val="bg2"/>
              </a:solidFill>
            </a:endParaRPr>
          </a:p>
          <a:p>
            <a:r>
              <a:rPr lang="en-US" dirty="0">
                <a:solidFill>
                  <a:schemeClr val="bg2"/>
                </a:solidFill>
              </a:rPr>
              <a:t>Then he was “cast down” and became Satan.” Moses 4:1-4</a:t>
            </a:r>
          </a:p>
          <a:p>
            <a:r>
              <a:rPr lang="en-US" sz="1200" dirty="0">
                <a:solidFill>
                  <a:schemeClr val="bg2"/>
                </a:solidFill>
              </a:rPr>
              <a:t>Commentary</a:t>
            </a:r>
          </a:p>
        </p:txBody>
      </p:sp>
      <p:sp>
        <p:nvSpPr>
          <p:cNvPr id="21" name="TextBox 20"/>
          <p:cNvSpPr txBox="1"/>
          <p:nvPr/>
        </p:nvSpPr>
        <p:spPr>
          <a:xfrm>
            <a:off x="68425" y="6437125"/>
            <a:ext cx="3886200" cy="369332"/>
          </a:xfrm>
          <a:prstGeom prst="rect">
            <a:avLst/>
          </a:prstGeom>
          <a:noFill/>
        </p:spPr>
        <p:txBody>
          <a:bodyPr wrap="square" rtlCol="0">
            <a:spAutoFit/>
          </a:bodyPr>
          <a:lstStyle/>
          <a:p>
            <a:r>
              <a:rPr lang="en-US" dirty="0">
                <a:solidFill>
                  <a:schemeClr val="bg2"/>
                </a:solidFill>
              </a:rPr>
              <a:t>D&amp;C 10:10</a:t>
            </a:r>
          </a:p>
        </p:txBody>
      </p:sp>
      <p:pic>
        <p:nvPicPr>
          <p:cNvPr id="3" name="Picture 2">
            <a:extLst>
              <a:ext uri="{FF2B5EF4-FFF2-40B4-BE49-F238E27FC236}">
                <a16:creationId xmlns:a16="http://schemas.microsoft.com/office/drawing/2014/main" id="{8007891A-525F-40B2-92C4-2FEE4DA38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701" y="3505201"/>
            <a:ext cx="3657917" cy="2432515"/>
          </a:xfrm>
          <a:prstGeom prst="rect">
            <a:avLst/>
          </a:prstGeom>
        </p:spPr>
      </p:pic>
      <p:pic>
        <p:nvPicPr>
          <p:cNvPr id="8" name="Picture 7">
            <a:extLst>
              <a:ext uri="{FF2B5EF4-FFF2-40B4-BE49-F238E27FC236}">
                <a16:creationId xmlns:a16="http://schemas.microsoft.com/office/drawing/2014/main" id="{377331E0-F5A8-4029-8FDA-4DF629A75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312" y="830998"/>
            <a:ext cx="2619375" cy="2438400"/>
          </a:xfrm>
          <a:prstGeom prst="rect">
            <a:avLst/>
          </a:prstGeom>
        </p:spPr>
      </p:pic>
    </p:spTree>
    <p:extLst>
      <p:ext uri="{BB962C8B-B14F-4D97-AF65-F5344CB8AC3E}">
        <p14:creationId xmlns:p14="http://schemas.microsoft.com/office/powerpoint/2010/main" val="483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657EF6-642F-4650-BD04-56B811C9E26C}"/>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Satan is Cunning</a:t>
            </a:r>
          </a:p>
        </p:txBody>
      </p:sp>
      <p:sp>
        <p:nvSpPr>
          <p:cNvPr id="7" name="TextBox 6"/>
          <p:cNvSpPr txBox="1"/>
          <p:nvPr/>
        </p:nvSpPr>
        <p:spPr>
          <a:xfrm>
            <a:off x="1905000" y="1066800"/>
            <a:ext cx="3886200" cy="1938992"/>
          </a:xfrm>
          <a:prstGeom prst="rect">
            <a:avLst/>
          </a:prstGeom>
          <a:noFill/>
        </p:spPr>
        <p:txBody>
          <a:bodyPr wrap="square" rtlCol="0">
            <a:spAutoFit/>
          </a:bodyPr>
          <a:lstStyle/>
          <a:p>
            <a:r>
              <a:rPr lang="en-US" dirty="0">
                <a:solidFill>
                  <a:schemeClr val="bg2"/>
                </a:solidFill>
              </a:rPr>
              <a:t>“If the Prophet attempted another translation, his enemies would “prove” that he was merely a pretender, by giving publicity to the stolen manuscript, changed to suit their proposes.”</a:t>
            </a:r>
          </a:p>
          <a:p>
            <a:r>
              <a:rPr lang="en-US" sz="1200" dirty="0">
                <a:solidFill>
                  <a:schemeClr val="bg2"/>
                </a:solidFill>
              </a:rPr>
              <a:t>Commentary</a:t>
            </a:r>
          </a:p>
        </p:txBody>
      </p:sp>
      <p:sp>
        <p:nvSpPr>
          <p:cNvPr id="21" name="TextBox 20"/>
          <p:cNvSpPr txBox="1"/>
          <p:nvPr/>
        </p:nvSpPr>
        <p:spPr>
          <a:xfrm>
            <a:off x="87086" y="6448224"/>
            <a:ext cx="3886200" cy="369332"/>
          </a:xfrm>
          <a:prstGeom prst="rect">
            <a:avLst/>
          </a:prstGeom>
          <a:noFill/>
        </p:spPr>
        <p:txBody>
          <a:bodyPr wrap="square" rtlCol="0">
            <a:spAutoFit/>
          </a:bodyPr>
          <a:lstStyle/>
          <a:p>
            <a:r>
              <a:rPr lang="en-US" dirty="0">
                <a:solidFill>
                  <a:schemeClr val="bg2"/>
                </a:solidFill>
              </a:rPr>
              <a:t>D&amp;C 10:14</a:t>
            </a:r>
          </a:p>
        </p:txBody>
      </p:sp>
      <p:grpSp>
        <p:nvGrpSpPr>
          <p:cNvPr id="14" name="Group 13"/>
          <p:cNvGrpSpPr/>
          <p:nvPr/>
        </p:nvGrpSpPr>
        <p:grpSpPr>
          <a:xfrm>
            <a:off x="4161077" y="3627678"/>
            <a:ext cx="2438400" cy="3230322"/>
            <a:chOff x="2637077" y="3627678"/>
            <a:chExt cx="2438400" cy="3230322"/>
          </a:xfrm>
        </p:grpSpPr>
        <p:sp>
          <p:nvSpPr>
            <p:cNvPr id="13" name="Rounded Rectangle 12"/>
            <p:cNvSpPr/>
            <p:nvPr/>
          </p:nvSpPr>
          <p:spPr>
            <a:xfrm>
              <a:off x="3581400" y="6172200"/>
              <a:ext cx="609600" cy="685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3355069" flipV="1">
              <a:off x="2637077" y="3627678"/>
              <a:ext cx="2438400" cy="243840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67000" y="4267200"/>
              <a:ext cx="2362200" cy="1569660"/>
            </a:xfrm>
            <a:prstGeom prst="rect">
              <a:avLst/>
            </a:prstGeom>
            <a:noFill/>
          </p:spPr>
          <p:txBody>
            <a:bodyPr wrap="square" rtlCol="0">
              <a:spAutoFit/>
            </a:bodyPr>
            <a:lstStyle/>
            <a:p>
              <a:pPr algn="ctr"/>
              <a:r>
                <a:rPr lang="en-US" sz="2400" b="1" dirty="0"/>
                <a:t>Satan desires to destroy the work of the Lord and our souls.</a:t>
              </a:r>
              <a:endParaRPr lang="en-US" sz="2400" dirty="0">
                <a:solidFill>
                  <a:schemeClr val="bg2"/>
                </a:solidFill>
              </a:endParaRPr>
            </a:p>
          </p:txBody>
        </p:sp>
      </p:grpSp>
      <p:sp>
        <p:nvSpPr>
          <p:cNvPr id="16" name="Rectangle 15"/>
          <p:cNvSpPr/>
          <p:nvPr/>
        </p:nvSpPr>
        <p:spPr>
          <a:xfrm>
            <a:off x="7315200" y="4267200"/>
            <a:ext cx="2743200" cy="1754326"/>
          </a:xfrm>
          <a:prstGeom prst="rect">
            <a:avLst/>
          </a:prstGeom>
        </p:spPr>
        <p:txBody>
          <a:bodyPr wrap="square">
            <a:spAutoFit/>
          </a:bodyPr>
          <a:lstStyle/>
          <a:p>
            <a:r>
              <a:rPr lang="en-US" i="1" dirty="0">
                <a:solidFill>
                  <a:schemeClr val="bg2"/>
                </a:solidFill>
              </a:rPr>
              <a:t>“… he </a:t>
            </a:r>
            <a:r>
              <a:rPr lang="en-US" i="1" dirty="0" err="1">
                <a:solidFill>
                  <a:schemeClr val="bg2"/>
                </a:solidFill>
              </a:rPr>
              <a:t>persuadeth</a:t>
            </a:r>
            <a:r>
              <a:rPr lang="en-US" i="1" dirty="0">
                <a:solidFill>
                  <a:schemeClr val="bg2"/>
                </a:solidFill>
              </a:rPr>
              <a:t> no man to do good, no, not one; neither do his angels; neither do they who subject themselves unto him.” (Moro. 7:17.)</a:t>
            </a:r>
          </a:p>
        </p:txBody>
      </p:sp>
      <p:pic>
        <p:nvPicPr>
          <p:cNvPr id="3" name="Picture 2">
            <a:extLst>
              <a:ext uri="{FF2B5EF4-FFF2-40B4-BE49-F238E27FC236}">
                <a16:creationId xmlns:a16="http://schemas.microsoft.com/office/drawing/2014/main" id="{47F31922-D2E0-4327-89DC-30DABC65F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955" y="1301717"/>
            <a:ext cx="2943225" cy="2276475"/>
          </a:xfrm>
          <a:prstGeom prst="rect">
            <a:avLst/>
          </a:prstGeom>
        </p:spPr>
      </p:pic>
    </p:spTree>
    <p:extLst>
      <p:ext uri="{BB962C8B-B14F-4D97-AF65-F5344CB8AC3E}">
        <p14:creationId xmlns:p14="http://schemas.microsoft.com/office/powerpoint/2010/main" val="57638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D681C6-A9B0-4FFD-8ABF-C7ACEFA57F9F}"/>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7987" y="6456288"/>
            <a:ext cx="3886200" cy="369332"/>
          </a:xfrm>
          <a:prstGeom prst="rect">
            <a:avLst/>
          </a:prstGeom>
          <a:noFill/>
        </p:spPr>
        <p:txBody>
          <a:bodyPr wrap="square" rtlCol="0">
            <a:spAutoFit/>
          </a:bodyPr>
          <a:lstStyle/>
          <a:p>
            <a:r>
              <a:rPr lang="en-US" dirty="0">
                <a:solidFill>
                  <a:schemeClr val="bg2"/>
                </a:solidFill>
              </a:rPr>
              <a:t>D&amp;C 10:25-33</a:t>
            </a:r>
          </a:p>
        </p:txBody>
      </p:sp>
      <p:grpSp>
        <p:nvGrpSpPr>
          <p:cNvPr id="2" name="Group 13"/>
          <p:cNvGrpSpPr/>
          <p:nvPr/>
        </p:nvGrpSpPr>
        <p:grpSpPr>
          <a:xfrm>
            <a:off x="2133600" y="914400"/>
            <a:ext cx="2438400" cy="5943600"/>
            <a:chOff x="2637077" y="3627678"/>
            <a:chExt cx="2438400" cy="5943600"/>
          </a:xfrm>
        </p:grpSpPr>
        <p:sp>
          <p:nvSpPr>
            <p:cNvPr id="13" name="Rounded Rectangle 12"/>
            <p:cNvSpPr/>
            <p:nvPr/>
          </p:nvSpPr>
          <p:spPr>
            <a:xfrm>
              <a:off x="3581400" y="6172200"/>
              <a:ext cx="609600" cy="339907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3355069" flipV="1">
              <a:off x="2637077" y="3627678"/>
              <a:ext cx="2438400" cy="243840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13277" y="4084878"/>
              <a:ext cx="2362200" cy="1938992"/>
            </a:xfrm>
            <a:prstGeom prst="rect">
              <a:avLst/>
            </a:prstGeom>
            <a:noFill/>
          </p:spPr>
          <p:txBody>
            <a:bodyPr wrap="square" rtlCol="0">
              <a:spAutoFit/>
            </a:bodyPr>
            <a:lstStyle/>
            <a:p>
              <a:pPr algn="ctr"/>
              <a:r>
                <a:rPr lang="en-US" sz="2400" b="1" dirty="0"/>
                <a:t>How does Satan seek to destroy the work of the Lord and our souls?</a:t>
              </a:r>
              <a:endParaRPr lang="en-US" sz="2400" dirty="0">
                <a:solidFill>
                  <a:schemeClr val="bg2"/>
                </a:solidFill>
              </a:endParaRPr>
            </a:p>
          </p:txBody>
        </p:sp>
      </p:grpSp>
      <p:grpSp>
        <p:nvGrpSpPr>
          <p:cNvPr id="14" name="Group 13"/>
          <p:cNvGrpSpPr/>
          <p:nvPr/>
        </p:nvGrpSpPr>
        <p:grpSpPr>
          <a:xfrm>
            <a:off x="7239000" y="990600"/>
            <a:ext cx="2438400" cy="5867400"/>
            <a:chOff x="2637077" y="3627678"/>
            <a:chExt cx="2438400" cy="5867400"/>
          </a:xfrm>
        </p:grpSpPr>
        <p:sp>
          <p:nvSpPr>
            <p:cNvPr id="17" name="Rounded Rectangle 16"/>
            <p:cNvSpPr/>
            <p:nvPr/>
          </p:nvSpPr>
          <p:spPr>
            <a:xfrm>
              <a:off x="3581400" y="6172200"/>
              <a:ext cx="609600" cy="332287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3355069" flipV="1">
              <a:off x="2637077" y="3627678"/>
              <a:ext cx="2438400" cy="243840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37077" y="3856278"/>
              <a:ext cx="2362200" cy="1938992"/>
            </a:xfrm>
            <a:prstGeom prst="rect">
              <a:avLst/>
            </a:prstGeom>
            <a:noFill/>
          </p:spPr>
          <p:txBody>
            <a:bodyPr wrap="square" rtlCol="0">
              <a:spAutoFit/>
            </a:bodyPr>
            <a:lstStyle/>
            <a:p>
              <a:pPr algn="ctr"/>
              <a:r>
                <a:rPr lang="en-US" sz="2400" b="1" dirty="0"/>
                <a:t>What kind of deceptions does Satan use to destroy the Lord and our souls?</a:t>
              </a:r>
              <a:endParaRPr lang="en-US" sz="2400" dirty="0">
                <a:solidFill>
                  <a:schemeClr val="bg2"/>
                </a:solidFill>
              </a:endParaRPr>
            </a:p>
          </p:txBody>
        </p:sp>
      </p:grpSp>
      <p:grpSp>
        <p:nvGrpSpPr>
          <p:cNvPr id="20" name="Group 13"/>
          <p:cNvGrpSpPr/>
          <p:nvPr/>
        </p:nvGrpSpPr>
        <p:grpSpPr>
          <a:xfrm>
            <a:off x="4724400" y="2438400"/>
            <a:ext cx="2438400" cy="4419600"/>
            <a:chOff x="2637077" y="3627678"/>
            <a:chExt cx="2438400" cy="4419600"/>
          </a:xfrm>
        </p:grpSpPr>
        <p:sp>
          <p:nvSpPr>
            <p:cNvPr id="22" name="Rounded Rectangle 21"/>
            <p:cNvSpPr/>
            <p:nvPr/>
          </p:nvSpPr>
          <p:spPr>
            <a:xfrm>
              <a:off x="3581400" y="6172200"/>
              <a:ext cx="609600" cy="187507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3355069" flipV="1">
              <a:off x="2637077" y="3627678"/>
              <a:ext cx="2438400" cy="243840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667000" y="3962400"/>
              <a:ext cx="2362200" cy="1938992"/>
            </a:xfrm>
            <a:prstGeom prst="rect">
              <a:avLst/>
            </a:prstGeom>
            <a:noFill/>
          </p:spPr>
          <p:txBody>
            <a:bodyPr wrap="square" rtlCol="0">
              <a:spAutoFit/>
            </a:bodyPr>
            <a:lstStyle/>
            <a:p>
              <a:pPr algn="ctr"/>
              <a:r>
                <a:rPr lang="en-US" sz="2400" b="1" dirty="0"/>
                <a:t>How can being aware of Satan’s intention help us avoid and escape his trap?</a:t>
              </a:r>
              <a:endParaRPr lang="en-US" sz="2400" dirty="0">
                <a:solidFill>
                  <a:schemeClr val="bg2"/>
                </a:solidFill>
              </a:endParaRPr>
            </a:p>
          </p:txBody>
        </p:sp>
      </p:grpSp>
    </p:spTree>
    <p:extLst>
      <p:ext uri="{BB962C8B-B14F-4D97-AF65-F5344CB8AC3E}">
        <p14:creationId xmlns:p14="http://schemas.microsoft.com/office/powerpoint/2010/main" val="31372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35E1AE3-C624-4568-BD51-C54F2E631BF9}"/>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Two Records From Nephi</a:t>
            </a:r>
          </a:p>
        </p:txBody>
      </p:sp>
      <p:sp>
        <p:nvSpPr>
          <p:cNvPr id="21" name="TextBox 20"/>
          <p:cNvSpPr txBox="1"/>
          <p:nvPr/>
        </p:nvSpPr>
        <p:spPr>
          <a:xfrm>
            <a:off x="126207" y="6441515"/>
            <a:ext cx="3886200" cy="369332"/>
          </a:xfrm>
          <a:prstGeom prst="rect">
            <a:avLst/>
          </a:prstGeom>
          <a:noFill/>
        </p:spPr>
        <p:txBody>
          <a:bodyPr wrap="square" rtlCol="0">
            <a:spAutoFit/>
          </a:bodyPr>
          <a:lstStyle/>
          <a:p>
            <a:r>
              <a:rPr lang="en-US" dirty="0">
                <a:solidFill>
                  <a:schemeClr val="bg2"/>
                </a:solidFill>
              </a:rPr>
              <a:t>D&amp;C 10:38-42</a:t>
            </a:r>
          </a:p>
        </p:txBody>
      </p:sp>
      <p:sp>
        <p:nvSpPr>
          <p:cNvPr id="14" name="TextBox 13"/>
          <p:cNvSpPr txBox="1"/>
          <p:nvPr/>
        </p:nvSpPr>
        <p:spPr>
          <a:xfrm>
            <a:off x="1752600" y="990601"/>
            <a:ext cx="3048000" cy="1200329"/>
          </a:xfrm>
          <a:prstGeom prst="rect">
            <a:avLst/>
          </a:prstGeom>
          <a:noFill/>
        </p:spPr>
        <p:txBody>
          <a:bodyPr wrap="square" rtlCol="0">
            <a:spAutoFit/>
          </a:bodyPr>
          <a:lstStyle/>
          <a:p>
            <a:pPr algn="ctr"/>
            <a:r>
              <a:rPr lang="en-US" sz="2400" dirty="0">
                <a:solidFill>
                  <a:srgbClr val="FFFF00"/>
                </a:solidFill>
              </a:rPr>
              <a:t>Joseph was not to translate the lost portion a second time.</a:t>
            </a:r>
          </a:p>
        </p:txBody>
      </p:sp>
      <p:sp>
        <p:nvSpPr>
          <p:cNvPr id="17" name="TextBox 16"/>
          <p:cNvSpPr txBox="1"/>
          <p:nvPr/>
        </p:nvSpPr>
        <p:spPr>
          <a:xfrm>
            <a:off x="1828800" y="3048000"/>
            <a:ext cx="3886200" cy="2862322"/>
          </a:xfrm>
          <a:prstGeom prst="rect">
            <a:avLst/>
          </a:prstGeom>
          <a:noFill/>
        </p:spPr>
        <p:txBody>
          <a:bodyPr wrap="square" rtlCol="0">
            <a:spAutoFit/>
          </a:bodyPr>
          <a:lstStyle/>
          <a:p>
            <a:r>
              <a:rPr lang="en-US" dirty="0">
                <a:solidFill>
                  <a:schemeClr val="bg2"/>
                </a:solidFill>
              </a:rPr>
              <a:t>He (Nephi)  preserved an account of his father Lehi’s life and genealogy, and the history of his people.</a:t>
            </a:r>
          </a:p>
          <a:p>
            <a:endParaRPr lang="en-US" dirty="0">
              <a:solidFill>
                <a:schemeClr val="bg2"/>
              </a:solidFill>
            </a:endParaRPr>
          </a:p>
          <a:p>
            <a:r>
              <a:rPr lang="en-US" dirty="0">
                <a:solidFill>
                  <a:schemeClr val="bg2"/>
                </a:solidFill>
              </a:rPr>
              <a:t>The Prophet Mormon made an abridgment from this vast amount of historical material. The Prophet Joseph translated this abridgement, and it was the first part of that translation which was lost.</a:t>
            </a:r>
          </a:p>
        </p:txBody>
      </p:sp>
      <p:grpSp>
        <p:nvGrpSpPr>
          <p:cNvPr id="2" name="Group 3"/>
          <p:cNvGrpSpPr/>
          <p:nvPr/>
        </p:nvGrpSpPr>
        <p:grpSpPr>
          <a:xfrm>
            <a:off x="4800600" y="1752600"/>
            <a:ext cx="1066800" cy="1219200"/>
            <a:chOff x="71718" y="1120588"/>
            <a:chExt cx="3048000" cy="4572000"/>
          </a:xfrm>
        </p:grpSpPr>
        <p:grpSp>
          <p:nvGrpSpPr>
            <p:cNvPr id="3" name="Group 13"/>
            <p:cNvGrpSpPr/>
            <p:nvPr/>
          </p:nvGrpSpPr>
          <p:grpSpPr>
            <a:xfrm>
              <a:off x="71718" y="1120588"/>
              <a:ext cx="3048000" cy="4572000"/>
              <a:chOff x="838200" y="1066800"/>
              <a:chExt cx="2438400" cy="3352800"/>
            </a:xfrm>
          </p:grpSpPr>
          <p:sp>
            <p:nvSpPr>
              <p:cNvPr id="22" name="Rounded Rectangle 2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942575" y="1977838"/>
              <a:ext cx="2032946" cy="2250615"/>
            </a:xfrm>
            <a:prstGeom prst="rect">
              <a:avLst/>
            </a:prstGeom>
            <a:noFill/>
          </p:spPr>
          <p:txBody>
            <a:bodyPr wrap="square" rtlCol="0">
              <a:spAutoFit/>
            </a:bodyPr>
            <a:lstStyle/>
            <a:p>
              <a:pPr algn="ctr"/>
              <a:r>
                <a:rPr lang="en-US" sz="1100" b="1" dirty="0">
                  <a:solidFill>
                    <a:schemeClr val="bg2">
                      <a:lumMod val="25000"/>
                    </a:schemeClr>
                  </a:solidFill>
                  <a:latin typeface="Tempus Sans ITC" pitchFamily="82" charset="0"/>
                </a:rPr>
                <a:t>The Book of Lehi</a:t>
              </a:r>
            </a:p>
          </p:txBody>
        </p:sp>
      </p:grpSp>
      <p:grpSp>
        <p:nvGrpSpPr>
          <p:cNvPr id="5" name="Group 3"/>
          <p:cNvGrpSpPr/>
          <p:nvPr/>
        </p:nvGrpSpPr>
        <p:grpSpPr>
          <a:xfrm>
            <a:off x="7924800" y="5257800"/>
            <a:ext cx="1066800" cy="1219200"/>
            <a:chOff x="71718" y="1120588"/>
            <a:chExt cx="3048000" cy="4572000"/>
          </a:xfrm>
        </p:grpSpPr>
        <p:grpSp>
          <p:nvGrpSpPr>
            <p:cNvPr id="7" name="Group 13"/>
            <p:cNvGrpSpPr/>
            <p:nvPr/>
          </p:nvGrpSpPr>
          <p:grpSpPr>
            <a:xfrm>
              <a:off x="71718" y="1120588"/>
              <a:ext cx="3048000" cy="4572000"/>
              <a:chOff x="838200" y="1066800"/>
              <a:chExt cx="2438400" cy="3352800"/>
            </a:xfrm>
          </p:grpSpPr>
          <p:sp>
            <p:nvSpPr>
              <p:cNvPr id="35" name="Rounded Rectangle 34"/>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4"/>
              <p:cNvSpPr/>
              <p:nvPr/>
            </p:nvSpPr>
            <p:spPr>
              <a:xfrm>
                <a:off x="1295400" y="1066800"/>
                <a:ext cx="1981200" cy="31242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942575" y="1977838"/>
              <a:ext cx="2032946" cy="2885404"/>
            </a:xfrm>
            <a:prstGeom prst="rect">
              <a:avLst/>
            </a:prstGeom>
            <a:noFill/>
          </p:spPr>
          <p:txBody>
            <a:bodyPr wrap="square" rtlCol="0">
              <a:spAutoFit/>
            </a:bodyPr>
            <a:lstStyle/>
            <a:p>
              <a:pPr algn="ctr"/>
              <a:r>
                <a:rPr lang="en-US" sz="1100" b="1" dirty="0">
                  <a:solidFill>
                    <a:schemeClr val="bg2">
                      <a:lumMod val="25000"/>
                    </a:schemeClr>
                  </a:solidFill>
                  <a:latin typeface="Tempus Sans ITC" pitchFamily="82" charset="0"/>
                </a:rPr>
                <a:t>The small plates of Nephi</a:t>
              </a:r>
            </a:p>
          </p:txBody>
        </p:sp>
      </p:grpSp>
      <p:sp>
        <p:nvSpPr>
          <p:cNvPr id="45" name="TextBox 44"/>
          <p:cNvSpPr txBox="1"/>
          <p:nvPr/>
        </p:nvSpPr>
        <p:spPr>
          <a:xfrm>
            <a:off x="6324600" y="1981200"/>
            <a:ext cx="3886200" cy="3416320"/>
          </a:xfrm>
          <a:prstGeom prst="rect">
            <a:avLst/>
          </a:prstGeom>
          <a:noFill/>
        </p:spPr>
        <p:txBody>
          <a:bodyPr wrap="square" rtlCol="0">
            <a:spAutoFit/>
          </a:bodyPr>
          <a:lstStyle/>
          <a:p>
            <a:r>
              <a:rPr lang="en-US" dirty="0">
                <a:solidFill>
                  <a:schemeClr val="bg2"/>
                </a:solidFill>
              </a:rPr>
              <a:t>He preserved an account of events connected with the departure of his father (Lehi) from Jerusalem, and their landing in America. This history was continued for 400 years, down to the reign of King Benjamin, chiefly an ecclesiastical history.</a:t>
            </a:r>
          </a:p>
          <a:p>
            <a:r>
              <a:rPr lang="en-US" dirty="0">
                <a:solidFill>
                  <a:schemeClr val="bg2"/>
                </a:solidFill>
              </a:rPr>
              <a:t>The Prophet Mormon found these “smaller plates: of Nephi and attached them to his own abridgment of the “larger plates.” Mormon also added to these plates. </a:t>
            </a:r>
          </a:p>
        </p:txBody>
      </p:sp>
      <p:sp>
        <p:nvSpPr>
          <p:cNvPr id="46" name="TextBox 45"/>
          <p:cNvSpPr txBox="1"/>
          <p:nvPr/>
        </p:nvSpPr>
        <p:spPr>
          <a:xfrm>
            <a:off x="6477000" y="914401"/>
            <a:ext cx="3200400" cy="1200329"/>
          </a:xfrm>
          <a:prstGeom prst="rect">
            <a:avLst/>
          </a:prstGeom>
          <a:noFill/>
        </p:spPr>
        <p:txBody>
          <a:bodyPr wrap="square" rtlCol="0">
            <a:spAutoFit/>
          </a:bodyPr>
          <a:lstStyle/>
          <a:p>
            <a:pPr algn="ctr"/>
            <a:r>
              <a:rPr lang="en-US" sz="2400" dirty="0">
                <a:solidFill>
                  <a:srgbClr val="FFFF00"/>
                </a:solidFill>
              </a:rPr>
              <a:t>He was, however, to translate the plates of Nephi</a:t>
            </a:r>
          </a:p>
        </p:txBody>
      </p:sp>
    </p:spTree>
    <p:extLst>
      <p:ext uri="{BB962C8B-B14F-4D97-AF65-F5344CB8AC3E}">
        <p14:creationId xmlns:p14="http://schemas.microsoft.com/office/powerpoint/2010/main" val="151930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xEl>
                                              <p:pRg st="2" end="2"/>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1598</Words>
  <Application>Microsoft Office PowerPoint</Application>
  <PresentationFormat>Widescreen</PresentationFormat>
  <Paragraphs>106</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Californian FB</vt:lpstr>
      <vt:lpstr>Arial</vt:lpstr>
      <vt:lpstr>Calibri</vt:lpstr>
      <vt:lpstr>Tempus Sans ITC</vt:lpstr>
      <vt:lpstr>Colonna MT</vt:lpstr>
      <vt:lpstr>Calibri Light</vt:lpstr>
      <vt:lpstr>Agency FB</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6</cp:revision>
  <dcterms:created xsi:type="dcterms:W3CDTF">2018-02-12T16:09:14Z</dcterms:created>
  <dcterms:modified xsi:type="dcterms:W3CDTF">2020-07-02T15:20:23Z</dcterms:modified>
</cp:coreProperties>
</file>