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0" r:id="rId5"/>
    <p:sldId id="262" r:id="rId6"/>
    <p:sldId id="261" r:id="rId7"/>
    <p:sldId id="263" r:id="rId8"/>
    <p:sldId id="264" r:id="rId9"/>
    <p:sldId id="266" r:id="rId10"/>
    <p:sldId id="267" r:id="rId11"/>
    <p:sldId id="268" r:id="rId12"/>
    <p:sldId id="258" r:id="rId13"/>
    <p:sldId id="265" r:id="rId14"/>
  </p:sldIdLst>
  <p:sldSz cx="12192000" cy="6858000"/>
  <p:notesSz cx="6858000" cy="9144000"/>
  <p:embeddedFontLst>
    <p:embeddedFont>
      <p:font typeface="Gungsuh" panose="02030600000101010101" pitchFamily="18" charset="-127"/>
      <p:regular r:id="rId15"/>
    </p:embeddedFon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Open Sans" panose="020B060603050402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DAD694-11D2-4E93-A434-EC78D1C516B5}"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FE270-B396-4AC0-8B3A-828382936C09}" type="slidenum">
              <a:rPr lang="en-US" smtClean="0"/>
              <a:t>‹#›</a:t>
            </a:fld>
            <a:endParaRPr lang="en-US"/>
          </a:p>
        </p:txBody>
      </p:sp>
    </p:spTree>
    <p:extLst>
      <p:ext uri="{BB962C8B-B14F-4D97-AF65-F5344CB8AC3E}">
        <p14:creationId xmlns:p14="http://schemas.microsoft.com/office/powerpoint/2010/main" val="1442256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DAD694-11D2-4E93-A434-EC78D1C516B5}"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FE270-B396-4AC0-8B3A-828382936C09}" type="slidenum">
              <a:rPr lang="en-US" smtClean="0"/>
              <a:t>‹#›</a:t>
            </a:fld>
            <a:endParaRPr lang="en-US"/>
          </a:p>
        </p:txBody>
      </p:sp>
    </p:spTree>
    <p:extLst>
      <p:ext uri="{BB962C8B-B14F-4D97-AF65-F5344CB8AC3E}">
        <p14:creationId xmlns:p14="http://schemas.microsoft.com/office/powerpoint/2010/main" val="2590843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DAD694-11D2-4E93-A434-EC78D1C516B5}"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FE270-B396-4AC0-8B3A-828382936C09}" type="slidenum">
              <a:rPr lang="en-US" smtClean="0"/>
              <a:t>‹#›</a:t>
            </a:fld>
            <a:endParaRPr lang="en-US"/>
          </a:p>
        </p:txBody>
      </p:sp>
    </p:spTree>
    <p:extLst>
      <p:ext uri="{BB962C8B-B14F-4D97-AF65-F5344CB8AC3E}">
        <p14:creationId xmlns:p14="http://schemas.microsoft.com/office/powerpoint/2010/main" val="317473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DAD694-11D2-4E93-A434-EC78D1C516B5}"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FE270-B396-4AC0-8B3A-828382936C09}" type="slidenum">
              <a:rPr lang="en-US" smtClean="0"/>
              <a:t>‹#›</a:t>
            </a:fld>
            <a:endParaRPr lang="en-US"/>
          </a:p>
        </p:txBody>
      </p:sp>
    </p:spTree>
    <p:extLst>
      <p:ext uri="{BB962C8B-B14F-4D97-AF65-F5344CB8AC3E}">
        <p14:creationId xmlns:p14="http://schemas.microsoft.com/office/powerpoint/2010/main" val="168625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DAD694-11D2-4E93-A434-EC78D1C516B5}"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FE270-B396-4AC0-8B3A-828382936C09}" type="slidenum">
              <a:rPr lang="en-US" smtClean="0"/>
              <a:t>‹#›</a:t>
            </a:fld>
            <a:endParaRPr lang="en-US"/>
          </a:p>
        </p:txBody>
      </p:sp>
    </p:spTree>
    <p:extLst>
      <p:ext uri="{BB962C8B-B14F-4D97-AF65-F5344CB8AC3E}">
        <p14:creationId xmlns:p14="http://schemas.microsoft.com/office/powerpoint/2010/main" val="1123059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DAD694-11D2-4E93-A434-EC78D1C516B5}"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FE270-B396-4AC0-8B3A-828382936C09}" type="slidenum">
              <a:rPr lang="en-US" smtClean="0"/>
              <a:t>‹#›</a:t>
            </a:fld>
            <a:endParaRPr lang="en-US"/>
          </a:p>
        </p:txBody>
      </p:sp>
    </p:spTree>
    <p:extLst>
      <p:ext uri="{BB962C8B-B14F-4D97-AF65-F5344CB8AC3E}">
        <p14:creationId xmlns:p14="http://schemas.microsoft.com/office/powerpoint/2010/main" val="3395455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DAD694-11D2-4E93-A434-EC78D1C516B5}" type="datetimeFigureOut">
              <a:rPr lang="en-US" smtClean="0"/>
              <a:t>7/22/2020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BFE270-B396-4AC0-8B3A-828382936C09}" type="slidenum">
              <a:rPr lang="en-US" smtClean="0"/>
              <a:t>‹#›</a:t>
            </a:fld>
            <a:endParaRPr lang="en-US"/>
          </a:p>
        </p:txBody>
      </p:sp>
    </p:spTree>
    <p:extLst>
      <p:ext uri="{BB962C8B-B14F-4D97-AF65-F5344CB8AC3E}">
        <p14:creationId xmlns:p14="http://schemas.microsoft.com/office/powerpoint/2010/main" val="1584825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DAD694-11D2-4E93-A434-EC78D1C516B5}" type="datetimeFigureOut">
              <a:rPr lang="en-US" smtClean="0"/>
              <a:t>7/22/2020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BFE270-B396-4AC0-8B3A-828382936C09}" type="slidenum">
              <a:rPr lang="en-US" smtClean="0"/>
              <a:t>‹#›</a:t>
            </a:fld>
            <a:endParaRPr lang="en-US"/>
          </a:p>
        </p:txBody>
      </p:sp>
    </p:spTree>
    <p:extLst>
      <p:ext uri="{BB962C8B-B14F-4D97-AF65-F5344CB8AC3E}">
        <p14:creationId xmlns:p14="http://schemas.microsoft.com/office/powerpoint/2010/main" val="280302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DAD694-11D2-4E93-A434-EC78D1C516B5}" type="datetimeFigureOut">
              <a:rPr lang="en-US" smtClean="0"/>
              <a:t>7/22/2020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BFE270-B396-4AC0-8B3A-828382936C09}" type="slidenum">
              <a:rPr lang="en-US" smtClean="0"/>
              <a:t>‹#›</a:t>
            </a:fld>
            <a:endParaRPr lang="en-US"/>
          </a:p>
        </p:txBody>
      </p:sp>
    </p:spTree>
    <p:extLst>
      <p:ext uri="{BB962C8B-B14F-4D97-AF65-F5344CB8AC3E}">
        <p14:creationId xmlns:p14="http://schemas.microsoft.com/office/powerpoint/2010/main" val="2091154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DAD694-11D2-4E93-A434-EC78D1C516B5}"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FE270-B396-4AC0-8B3A-828382936C09}" type="slidenum">
              <a:rPr lang="en-US" smtClean="0"/>
              <a:t>‹#›</a:t>
            </a:fld>
            <a:endParaRPr lang="en-US"/>
          </a:p>
        </p:txBody>
      </p:sp>
    </p:spTree>
    <p:extLst>
      <p:ext uri="{BB962C8B-B14F-4D97-AF65-F5344CB8AC3E}">
        <p14:creationId xmlns:p14="http://schemas.microsoft.com/office/powerpoint/2010/main" val="841930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DAD694-11D2-4E93-A434-EC78D1C516B5}"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FE270-B396-4AC0-8B3A-828382936C09}" type="slidenum">
              <a:rPr lang="en-US" smtClean="0"/>
              <a:t>‹#›</a:t>
            </a:fld>
            <a:endParaRPr lang="en-US"/>
          </a:p>
        </p:txBody>
      </p:sp>
    </p:spTree>
    <p:extLst>
      <p:ext uri="{BB962C8B-B14F-4D97-AF65-F5344CB8AC3E}">
        <p14:creationId xmlns:p14="http://schemas.microsoft.com/office/powerpoint/2010/main" val="381777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AD694-11D2-4E93-A434-EC78D1C516B5}" type="datetimeFigureOut">
              <a:rPr lang="en-US" smtClean="0"/>
              <a:t>7/22/2020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FE270-B396-4AC0-8B3A-828382936C09}" type="slidenum">
              <a:rPr lang="en-US" smtClean="0"/>
              <a:t>‹#›</a:t>
            </a:fld>
            <a:endParaRPr lang="en-US"/>
          </a:p>
        </p:txBody>
      </p:sp>
    </p:spTree>
    <p:extLst>
      <p:ext uri="{BB962C8B-B14F-4D97-AF65-F5344CB8AC3E}">
        <p14:creationId xmlns:p14="http://schemas.microsoft.com/office/powerpoint/2010/main" val="2801156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D58C39-1A04-497F-A302-84431B4691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91453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path path="circle">
              <a:fillToRect l="50000" t="50000" r="50000" b="50000"/>
            </a:path>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496859"/>
            <a:ext cx="3902045" cy="369332"/>
          </a:xfrm>
          <a:prstGeom prst="rect">
            <a:avLst/>
          </a:prstGeom>
        </p:spPr>
        <p:txBody>
          <a:bodyPr wrap="square">
            <a:spAutoFit/>
          </a:bodyPr>
          <a:lstStyle/>
          <a:p>
            <a:r>
              <a:rPr lang="en-US" b="0" i="0" dirty="0">
                <a:solidFill>
                  <a:schemeClr val="bg1"/>
                </a:solidFill>
                <a:effectLst/>
                <a:latin typeface="Open Sans"/>
              </a:rPr>
              <a:t>D&amp;C 113:7-8 </a:t>
            </a:r>
            <a:r>
              <a:rPr lang="en-US" sz="1200" b="0" i="0" dirty="0">
                <a:solidFill>
                  <a:schemeClr val="bg1"/>
                </a:solidFill>
                <a:effectLst/>
                <a:latin typeface="Open Sans"/>
              </a:rPr>
              <a:t>Victor L. Ludlow</a:t>
            </a:r>
            <a:endParaRPr lang="en-US" sz="1200" dirty="0">
              <a:solidFill>
                <a:schemeClr val="bg1"/>
              </a:solidFill>
            </a:endParaRPr>
          </a:p>
        </p:txBody>
      </p:sp>
      <p:sp>
        <p:nvSpPr>
          <p:cNvPr id="6" name="Rectangle 5"/>
          <p:cNvSpPr/>
          <p:nvPr/>
        </p:nvSpPr>
        <p:spPr>
          <a:xfrm>
            <a:off x="114677" y="0"/>
            <a:ext cx="11998859" cy="923330"/>
          </a:xfrm>
          <a:prstGeom prst="rect">
            <a:avLst/>
          </a:prstGeom>
        </p:spPr>
        <p:txBody>
          <a:bodyPr wrap="square">
            <a:spAutoFit/>
          </a:bodyPr>
          <a:lstStyle/>
          <a:p>
            <a:pPr algn="ctr"/>
            <a:r>
              <a:rPr lang="en-US" sz="5400" b="1" i="0" dirty="0">
                <a:solidFill>
                  <a:schemeClr val="bg1"/>
                </a:solidFill>
                <a:effectLst/>
                <a:latin typeface="Times New Roman" panose="02020603050405020304" pitchFamily="18" charset="0"/>
              </a:rPr>
              <a:t>Question 4—Elias </a:t>
            </a:r>
            <a:r>
              <a:rPr lang="en-US" sz="5400" b="1" i="0" dirty="0" err="1">
                <a:solidFill>
                  <a:schemeClr val="bg1"/>
                </a:solidFill>
                <a:effectLst/>
                <a:latin typeface="Times New Roman" panose="02020603050405020304" pitchFamily="18" charset="0"/>
              </a:rPr>
              <a:t>Higbee</a:t>
            </a:r>
            <a:endParaRPr lang="en-US" sz="5400" b="1" i="0" dirty="0">
              <a:solidFill>
                <a:schemeClr val="bg1"/>
              </a:solidFill>
              <a:effectLst/>
              <a:latin typeface="Times New Roman" panose="02020603050405020304" pitchFamily="18" charset="0"/>
            </a:endParaRPr>
          </a:p>
        </p:txBody>
      </p:sp>
      <p:sp>
        <p:nvSpPr>
          <p:cNvPr id="2" name="Rectangle 1"/>
          <p:cNvSpPr/>
          <p:nvPr/>
        </p:nvSpPr>
        <p:spPr>
          <a:xfrm>
            <a:off x="238928" y="923330"/>
            <a:ext cx="6096000" cy="923330"/>
          </a:xfrm>
          <a:prstGeom prst="rect">
            <a:avLst/>
          </a:prstGeom>
        </p:spPr>
        <p:txBody>
          <a:bodyPr>
            <a:spAutoFit/>
          </a:bodyPr>
          <a:lstStyle/>
          <a:p>
            <a:r>
              <a:rPr lang="en-US" b="0" i="0" dirty="0">
                <a:solidFill>
                  <a:srgbClr val="FFFF00"/>
                </a:solidFill>
                <a:effectLst/>
                <a:latin typeface="Palatino"/>
              </a:rPr>
              <a:t>What is meant by the command in Isaiah, 52nd chapter, 1st verse, which saith: Put on thy strength, O Zion—and what people had Isaiah reference to?</a:t>
            </a:r>
            <a:endParaRPr lang="en-US" dirty="0">
              <a:solidFill>
                <a:srgbClr val="FFFF00"/>
              </a:solidFill>
            </a:endParaRPr>
          </a:p>
        </p:txBody>
      </p:sp>
      <p:sp>
        <p:nvSpPr>
          <p:cNvPr id="8" name="Rectangle 7"/>
          <p:cNvSpPr/>
          <p:nvPr/>
        </p:nvSpPr>
        <p:spPr>
          <a:xfrm>
            <a:off x="484385" y="2832931"/>
            <a:ext cx="2941204" cy="2585323"/>
          </a:xfrm>
          <a:prstGeom prst="rect">
            <a:avLst/>
          </a:prstGeom>
        </p:spPr>
        <p:txBody>
          <a:bodyPr wrap="square">
            <a:spAutoFit/>
          </a:bodyPr>
          <a:lstStyle/>
          <a:p>
            <a:r>
              <a:rPr lang="en-US" b="0" i="0" dirty="0">
                <a:solidFill>
                  <a:schemeClr val="bg1"/>
                </a:solidFill>
                <a:effectLst/>
                <a:latin typeface="Open Sans"/>
              </a:rPr>
              <a:t>“Foretells a triumphant time when the people of Zion and Jerusalem will be restore to power, particularly priesthood power, and will be free from oppression through the redeeming powers of Christ.”</a:t>
            </a:r>
            <a:endParaRPr lang="en-US" dirty="0">
              <a:solidFill>
                <a:schemeClr val="bg1"/>
              </a:solidFill>
            </a:endParaRPr>
          </a:p>
        </p:txBody>
      </p:sp>
      <p:sp>
        <p:nvSpPr>
          <p:cNvPr id="9" name="Rectangle 8"/>
          <p:cNvSpPr/>
          <p:nvPr/>
        </p:nvSpPr>
        <p:spPr>
          <a:xfrm>
            <a:off x="8329187" y="1859339"/>
            <a:ext cx="3902045" cy="2031325"/>
          </a:xfrm>
          <a:prstGeom prst="rect">
            <a:avLst/>
          </a:prstGeom>
        </p:spPr>
        <p:txBody>
          <a:bodyPr wrap="square">
            <a:spAutoFit/>
          </a:bodyPr>
          <a:lstStyle/>
          <a:p>
            <a:r>
              <a:rPr lang="en-US" b="0" i="0" dirty="0">
                <a:solidFill>
                  <a:schemeClr val="bg1"/>
                </a:solidFill>
                <a:effectLst/>
                <a:latin typeface="Open Sans"/>
              </a:rPr>
              <a:t>“…Promises connected to priesthood blessings, especially associated with the temple. </a:t>
            </a:r>
          </a:p>
          <a:p>
            <a:endParaRPr lang="en-US" dirty="0">
              <a:solidFill>
                <a:schemeClr val="bg1"/>
              </a:solidFill>
              <a:latin typeface="Open Sans"/>
            </a:endParaRPr>
          </a:p>
          <a:p>
            <a:endParaRPr lang="en-US" dirty="0">
              <a:solidFill>
                <a:schemeClr val="bg1"/>
              </a:solidFill>
              <a:latin typeface="Open Sans"/>
            </a:endParaRPr>
          </a:p>
          <a:p>
            <a:r>
              <a:rPr lang="en-US" dirty="0">
                <a:solidFill>
                  <a:schemeClr val="bg1"/>
                </a:solidFill>
                <a:latin typeface="Open Sans"/>
              </a:rPr>
              <a:t>“…Putting on the power and authority of the priesthood.”</a:t>
            </a:r>
            <a:endParaRPr lang="en-US" dirty="0">
              <a:solidFill>
                <a:schemeClr val="bg1"/>
              </a:solidFill>
            </a:endParaRPr>
          </a:p>
        </p:txBody>
      </p:sp>
      <p:pic>
        <p:nvPicPr>
          <p:cNvPr id="4" name="Picture 3">
            <a:extLst>
              <a:ext uri="{FF2B5EF4-FFF2-40B4-BE49-F238E27FC236}">
                <a16:creationId xmlns:a16="http://schemas.microsoft.com/office/drawing/2014/main" id="{D4E7545E-3A3A-458E-AA44-298EDEA81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4670" y="2681462"/>
            <a:ext cx="4796821" cy="3253207"/>
          </a:xfrm>
          <a:prstGeom prst="rect">
            <a:avLst/>
          </a:prstGeom>
        </p:spPr>
      </p:pic>
      <p:sp>
        <p:nvSpPr>
          <p:cNvPr id="14" name="Rectangle 13">
            <a:extLst>
              <a:ext uri="{FF2B5EF4-FFF2-40B4-BE49-F238E27FC236}">
                <a16:creationId xmlns:a16="http://schemas.microsoft.com/office/drawing/2014/main" id="{E96DE1D6-F9FD-4CBA-9C4F-9455FF8F9237}"/>
              </a:ext>
            </a:extLst>
          </p:cNvPr>
          <p:cNvSpPr/>
          <p:nvPr/>
        </p:nvSpPr>
        <p:spPr>
          <a:xfrm>
            <a:off x="8591106" y="5473004"/>
            <a:ext cx="2977153" cy="923330"/>
          </a:xfrm>
          <a:prstGeom prst="rect">
            <a:avLst/>
          </a:prstGeom>
        </p:spPr>
        <p:txBody>
          <a:bodyPr wrap="square">
            <a:spAutoFit/>
          </a:bodyPr>
          <a:lstStyle/>
          <a:p>
            <a:pPr algn="ctr"/>
            <a:r>
              <a:rPr lang="en-US" b="1" dirty="0">
                <a:solidFill>
                  <a:srgbClr val="FFFF00"/>
                </a:solidFill>
                <a:latin typeface="Open Sans"/>
              </a:rPr>
              <a:t>The authority of the priesthood is the strength of Zion.</a:t>
            </a:r>
            <a:endParaRPr lang="en-US" dirty="0">
              <a:solidFill>
                <a:srgbClr val="FFFF00"/>
              </a:solidFill>
            </a:endParaRPr>
          </a:p>
        </p:txBody>
      </p:sp>
    </p:spTree>
    <p:extLst>
      <p:ext uri="{BB962C8B-B14F-4D97-AF65-F5344CB8AC3E}">
        <p14:creationId xmlns:p14="http://schemas.microsoft.com/office/powerpoint/2010/main" val="80920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path path="circle">
              <a:fillToRect l="50000" t="50000" r="50000" b="50000"/>
            </a:path>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496859"/>
            <a:ext cx="3902045" cy="369332"/>
          </a:xfrm>
          <a:prstGeom prst="rect">
            <a:avLst/>
          </a:prstGeom>
        </p:spPr>
        <p:txBody>
          <a:bodyPr wrap="square">
            <a:spAutoFit/>
          </a:bodyPr>
          <a:lstStyle/>
          <a:p>
            <a:r>
              <a:rPr lang="en-US" b="0" i="0" dirty="0">
                <a:solidFill>
                  <a:schemeClr val="bg1"/>
                </a:solidFill>
                <a:effectLst/>
                <a:latin typeface="Open Sans"/>
              </a:rPr>
              <a:t>D&amp;C 113:9-10 </a:t>
            </a:r>
            <a:r>
              <a:rPr lang="en-US" sz="1200" b="0" i="0" dirty="0">
                <a:solidFill>
                  <a:schemeClr val="bg1"/>
                </a:solidFill>
                <a:effectLst/>
                <a:latin typeface="Open Sans"/>
              </a:rPr>
              <a:t>Victor L. Ludlow</a:t>
            </a:r>
            <a:endParaRPr lang="en-US" sz="1200" dirty="0">
              <a:solidFill>
                <a:schemeClr val="bg1"/>
              </a:solidFill>
            </a:endParaRPr>
          </a:p>
        </p:txBody>
      </p:sp>
      <p:sp>
        <p:nvSpPr>
          <p:cNvPr id="6" name="Rectangle 5"/>
          <p:cNvSpPr/>
          <p:nvPr/>
        </p:nvSpPr>
        <p:spPr>
          <a:xfrm>
            <a:off x="114677" y="0"/>
            <a:ext cx="11998859" cy="923330"/>
          </a:xfrm>
          <a:prstGeom prst="rect">
            <a:avLst/>
          </a:prstGeom>
        </p:spPr>
        <p:txBody>
          <a:bodyPr wrap="square">
            <a:spAutoFit/>
          </a:bodyPr>
          <a:lstStyle/>
          <a:p>
            <a:pPr algn="ctr"/>
            <a:r>
              <a:rPr lang="en-US" sz="5400" b="1" i="0" dirty="0">
                <a:solidFill>
                  <a:schemeClr val="bg1"/>
                </a:solidFill>
                <a:effectLst/>
                <a:latin typeface="Times New Roman" panose="02020603050405020304" pitchFamily="18" charset="0"/>
              </a:rPr>
              <a:t>Question 5</a:t>
            </a:r>
          </a:p>
        </p:txBody>
      </p:sp>
      <p:sp>
        <p:nvSpPr>
          <p:cNvPr id="2" name="Rectangle 1"/>
          <p:cNvSpPr/>
          <p:nvPr/>
        </p:nvSpPr>
        <p:spPr>
          <a:xfrm>
            <a:off x="205777" y="1236667"/>
            <a:ext cx="4553016" cy="1015663"/>
          </a:xfrm>
          <a:prstGeom prst="rect">
            <a:avLst/>
          </a:prstGeom>
        </p:spPr>
        <p:txBody>
          <a:bodyPr wrap="square">
            <a:spAutoFit/>
          </a:bodyPr>
          <a:lstStyle/>
          <a:p>
            <a:r>
              <a:rPr lang="en-US" sz="2000" dirty="0">
                <a:solidFill>
                  <a:srgbClr val="FFFF00"/>
                </a:solidFill>
              </a:rPr>
              <a:t>What are we to understand by Zion loosing herself from the bands of her neck; 2nd verse?</a:t>
            </a:r>
          </a:p>
        </p:txBody>
      </p:sp>
      <p:sp>
        <p:nvSpPr>
          <p:cNvPr id="14" name="Rectangle 13"/>
          <p:cNvSpPr/>
          <p:nvPr/>
        </p:nvSpPr>
        <p:spPr>
          <a:xfrm>
            <a:off x="4144977" y="3344091"/>
            <a:ext cx="3902045" cy="1477328"/>
          </a:xfrm>
          <a:prstGeom prst="rect">
            <a:avLst/>
          </a:prstGeom>
        </p:spPr>
        <p:txBody>
          <a:bodyPr wrap="square">
            <a:spAutoFit/>
          </a:bodyPr>
          <a:lstStyle/>
          <a:p>
            <a:r>
              <a:rPr lang="en-US" b="0" i="0" dirty="0">
                <a:solidFill>
                  <a:schemeClr val="bg1"/>
                </a:solidFill>
                <a:effectLst/>
                <a:latin typeface="Open Sans"/>
              </a:rPr>
              <a:t>“…not just a literal freeing from their political captors, and scattered condition but also the </a:t>
            </a:r>
            <a:r>
              <a:rPr lang="en-US" b="0" i="1" dirty="0">
                <a:solidFill>
                  <a:schemeClr val="bg1"/>
                </a:solidFill>
                <a:effectLst/>
                <a:latin typeface="Open Sans"/>
              </a:rPr>
              <a:t>spiritual</a:t>
            </a:r>
            <a:r>
              <a:rPr lang="en-US" b="0" dirty="0">
                <a:solidFill>
                  <a:schemeClr val="bg1"/>
                </a:solidFill>
                <a:effectLst/>
                <a:latin typeface="Open Sans"/>
              </a:rPr>
              <a:t> freeing of all mankind through the atonement of the Savior.”</a:t>
            </a:r>
            <a:endParaRPr lang="en-US" dirty="0">
              <a:solidFill>
                <a:schemeClr val="bg1"/>
              </a:solidFill>
            </a:endParaRPr>
          </a:p>
        </p:txBody>
      </p:sp>
      <p:sp>
        <p:nvSpPr>
          <p:cNvPr id="3" name="Rectangle 2"/>
          <p:cNvSpPr/>
          <p:nvPr/>
        </p:nvSpPr>
        <p:spPr>
          <a:xfrm>
            <a:off x="7880138" y="780564"/>
            <a:ext cx="4106085" cy="2062103"/>
          </a:xfrm>
          <a:prstGeom prst="rect">
            <a:avLst/>
          </a:prstGeom>
        </p:spPr>
        <p:txBody>
          <a:bodyPr wrap="square">
            <a:spAutoFit/>
          </a:bodyPr>
          <a:lstStyle/>
          <a:p>
            <a:r>
              <a:rPr lang="en-US" sz="1600" b="0" i="0" dirty="0">
                <a:solidFill>
                  <a:schemeClr val="bg1"/>
                </a:solidFill>
                <a:effectLst/>
                <a:latin typeface="Arial" panose="020B0604020202020204" pitchFamily="34" charset="0"/>
              </a:rPr>
              <a:t>During </a:t>
            </a:r>
            <a:r>
              <a:rPr lang="en-US" sz="1600" b="1" i="0" dirty="0">
                <a:solidFill>
                  <a:schemeClr val="bg1"/>
                </a:solidFill>
                <a:effectLst/>
                <a:latin typeface="Arial" panose="020B0604020202020204" pitchFamily="34" charset="0"/>
              </a:rPr>
              <a:t>its long history, </a:t>
            </a:r>
            <a:r>
              <a:rPr lang="en-US" sz="1600" b="1" i="0" u="none" strike="noStrike" dirty="0">
                <a:solidFill>
                  <a:schemeClr val="bg1"/>
                </a:solidFill>
                <a:effectLst/>
                <a:latin typeface="Arial" panose="020B0604020202020204" pitchFamily="34" charset="0"/>
              </a:rPr>
              <a:t>Jerusalem</a:t>
            </a:r>
            <a:r>
              <a:rPr lang="en-US" sz="1600" b="0" i="0" dirty="0">
                <a:solidFill>
                  <a:schemeClr val="bg1"/>
                </a:solidFill>
                <a:effectLst/>
                <a:latin typeface="Arial" panose="020B0604020202020204" pitchFamily="34" charset="0"/>
              </a:rPr>
              <a:t> has been destroyed twice, besieged 23 times, attacked 52 times, and captured and recaptured 44 times.</a:t>
            </a:r>
          </a:p>
          <a:p>
            <a:endParaRPr lang="en-US" sz="1600" b="0" i="0" dirty="0">
              <a:solidFill>
                <a:schemeClr val="bg1"/>
              </a:solidFill>
              <a:effectLst/>
              <a:latin typeface="Arial" panose="020B0604020202020204" pitchFamily="34" charset="0"/>
            </a:endParaRPr>
          </a:p>
          <a:p>
            <a:r>
              <a:rPr lang="en-US" sz="1600" b="0" i="0" dirty="0">
                <a:solidFill>
                  <a:schemeClr val="bg1"/>
                </a:solidFill>
                <a:effectLst/>
                <a:latin typeface="Arial" panose="020B0604020202020204" pitchFamily="34" charset="0"/>
              </a:rPr>
              <a:t>The oldest part of the city was settled in the 4th millennium BCE, making Jerusalem one of the </a:t>
            </a:r>
            <a:r>
              <a:rPr lang="en-US" sz="1600" b="0" i="0" u="none" strike="noStrike" dirty="0">
                <a:solidFill>
                  <a:schemeClr val="bg1"/>
                </a:solidFill>
                <a:effectLst/>
                <a:latin typeface="Arial" panose="020B0604020202020204" pitchFamily="34" charset="0"/>
              </a:rPr>
              <a:t>oldest cities in the world</a:t>
            </a:r>
            <a:r>
              <a:rPr lang="en-US" sz="1600" dirty="0">
                <a:solidFill>
                  <a:schemeClr val="bg1"/>
                </a:solidFill>
                <a:latin typeface="Arial" panose="020B0604020202020204" pitchFamily="34" charset="0"/>
              </a:rPr>
              <a:t>. </a:t>
            </a:r>
            <a:r>
              <a:rPr lang="en-US" sz="900" dirty="0">
                <a:solidFill>
                  <a:schemeClr val="bg1"/>
                </a:solidFill>
                <a:latin typeface="Arial" panose="020B0604020202020204" pitchFamily="34" charset="0"/>
              </a:rPr>
              <a:t>Wikipedia</a:t>
            </a:r>
            <a:endParaRPr lang="en-US" sz="900" dirty="0">
              <a:solidFill>
                <a:schemeClr val="bg1"/>
              </a:solidFill>
            </a:endParaRPr>
          </a:p>
        </p:txBody>
      </p:sp>
      <p:pic>
        <p:nvPicPr>
          <p:cNvPr id="9" name="Picture 8">
            <a:extLst>
              <a:ext uri="{FF2B5EF4-FFF2-40B4-BE49-F238E27FC236}">
                <a16:creationId xmlns:a16="http://schemas.microsoft.com/office/drawing/2014/main" id="{4D04E2A7-26C6-477C-B4DD-7CA12BF8AD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29" y="2443972"/>
            <a:ext cx="3950550" cy="3334801"/>
          </a:xfrm>
          <a:prstGeom prst="rect">
            <a:avLst/>
          </a:prstGeom>
        </p:spPr>
      </p:pic>
      <p:pic>
        <p:nvPicPr>
          <p:cNvPr id="12" name="Picture 11">
            <a:extLst>
              <a:ext uri="{FF2B5EF4-FFF2-40B4-BE49-F238E27FC236}">
                <a16:creationId xmlns:a16="http://schemas.microsoft.com/office/drawing/2014/main" id="{DCDE7D0F-3F1F-45CB-93AE-DE54ACE0F6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3797" y="1164912"/>
            <a:ext cx="2238375" cy="1876425"/>
          </a:xfrm>
          <a:prstGeom prst="rect">
            <a:avLst/>
          </a:prstGeom>
        </p:spPr>
      </p:pic>
      <p:pic>
        <p:nvPicPr>
          <p:cNvPr id="17" name="Picture 16">
            <a:extLst>
              <a:ext uri="{FF2B5EF4-FFF2-40B4-BE49-F238E27FC236}">
                <a16:creationId xmlns:a16="http://schemas.microsoft.com/office/drawing/2014/main" id="{EF365BC2-2180-490B-9732-657479AC75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0562" y="3084249"/>
            <a:ext cx="4663844" cy="3773751"/>
          </a:xfrm>
          <a:prstGeom prst="rect">
            <a:avLst/>
          </a:prstGeom>
        </p:spPr>
      </p:pic>
      <p:pic>
        <p:nvPicPr>
          <p:cNvPr id="19" name="Picture 18">
            <a:extLst>
              <a:ext uri="{FF2B5EF4-FFF2-40B4-BE49-F238E27FC236}">
                <a16:creationId xmlns:a16="http://schemas.microsoft.com/office/drawing/2014/main" id="{A76CDE55-CE2B-4432-8562-702D66C4C4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654" y="117162"/>
            <a:ext cx="952500" cy="1047750"/>
          </a:xfrm>
          <a:prstGeom prst="rect">
            <a:avLst/>
          </a:prstGeom>
        </p:spPr>
      </p:pic>
    </p:spTree>
    <p:extLst>
      <p:ext uri="{BB962C8B-B14F-4D97-AF65-F5344CB8AC3E}">
        <p14:creationId xmlns:p14="http://schemas.microsoft.com/office/powerpoint/2010/main" val="281414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path path="circle">
              <a:fillToRect l="50000" t="50000" r="50000" b="50000"/>
            </a:path>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9411" y="100457"/>
            <a:ext cx="11998858" cy="4524315"/>
          </a:xfrm>
          <a:prstGeom prst="rect">
            <a:avLst/>
          </a:prstGeom>
        </p:spPr>
        <p:txBody>
          <a:bodyPr wrap="square">
            <a:spAutoFit/>
          </a:bodyPr>
          <a:lstStyle/>
          <a:p>
            <a:r>
              <a:rPr lang="en-US" b="1" i="0" dirty="0">
                <a:solidFill>
                  <a:schemeClr val="bg1"/>
                </a:solidFill>
                <a:effectLst/>
              </a:rPr>
              <a:t>Sources:</a:t>
            </a:r>
          </a:p>
          <a:p>
            <a:endParaRPr lang="en-US" b="1" dirty="0">
              <a:solidFill>
                <a:schemeClr val="bg1"/>
              </a:solidFill>
            </a:endParaRPr>
          </a:p>
          <a:p>
            <a:r>
              <a:rPr lang="en-US" b="1" i="0" dirty="0">
                <a:solidFill>
                  <a:schemeClr val="bg1"/>
                </a:solidFill>
                <a:effectLst/>
              </a:rPr>
              <a:t>History of the Church Vol. 3 pgs. 1-2</a:t>
            </a:r>
          </a:p>
          <a:p>
            <a:endParaRPr lang="en-US" b="1" dirty="0">
              <a:solidFill>
                <a:schemeClr val="bg1"/>
              </a:solidFill>
            </a:endParaRPr>
          </a:p>
          <a:p>
            <a:r>
              <a:rPr lang="en-US" i="1" dirty="0">
                <a:solidFill>
                  <a:schemeClr val="bg1"/>
                </a:solidFill>
              </a:rPr>
              <a:t>Doctrine and Covenants Student Manual Religion 324-325 </a:t>
            </a:r>
            <a:r>
              <a:rPr lang="en-US" dirty="0">
                <a:solidFill>
                  <a:schemeClr val="bg1"/>
                </a:solidFill>
              </a:rPr>
              <a:t>Section 113</a:t>
            </a:r>
          </a:p>
          <a:p>
            <a:endParaRPr lang="en-US" dirty="0">
              <a:solidFill>
                <a:schemeClr val="bg1"/>
              </a:solidFill>
            </a:endParaRPr>
          </a:p>
          <a:p>
            <a:r>
              <a:rPr lang="en-US" i="1" dirty="0">
                <a:solidFill>
                  <a:schemeClr val="bg1"/>
                </a:solidFill>
              </a:rPr>
              <a:t>Doctrine and Covenants Who’s Who </a:t>
            </a:r>
            <a:r>
              <a:rPr lang="en-US" dirty="0">
                <a:solidFill>
                  <a:schemeClr val="bg1"/>
                </a:solidFill>
              </a:rPr>
              <a:t>by Ed J. </a:t>
            </a:r>
            <a:r>
              <a:rPr lang="en-US" dirty="0" err="1">
                <a:solidFill>
                  <a:schemeClr val="bg1"/>
                </a:solidFill>
              </a:rPr>
              <a:t>Pinegar</a:t>
            </a:r>
            <a:r>
              <a:rPr lang="en-US" dirty="0">
                <a:solidFill>
                  <a:schemeClr val="bg1"/>
                </a:solidFill>
              </a:rPr>
              <a:t> and Richard J. Allen pgs. </a:t>
            </a:r>
            <a:r>
              <a:rPr lang="en-US" i="1" dirty="0">
                <a:solidFill>
                  <a:schemeClr val="bg1"/>
                </a:solidFill>
              </a:rPr>
              <a:t>45-46</a:t>
            </a:r>
          </a:p>
          <a:p>
            <a:endParaRPr lang="en-US" i="1" dirty="0">
              <a:solidFill>
                <a:schemeClr val="bg1"/>
              </a:solidFill>
            </a:endParaRPr>
          </a:p>
          <a:p>
            <a:r>
              <a:rPr lang="en-US" dirty="0">
                <a:solidFill>
                  <a:schemeClr val="bg1"/>
                </a:solidFill>
              </a:rPr>
              <a:t>Improvement Era Oct. 1966 pp. 869, 914-15</a:t>
            </a:r>
          </a:p>
          <a:p>
            <a:endParaRPr lang="en-US" dirty="0">
              <a:solidFill>
                <a:schemeClr val="bg1"/>
              </a:solidFill>
            </a:endParaRPr>
          </a:p>
          <a:p>
            <a:r>
              <a:rPr lang="en-US" dirty="0">
                <a:solidFill>
                  <a:schemeClr val="bg1"/>
                </a:solidFill>
              </a:rPr>
              <a:t>Joseph Fielding McConkie and Craig J. </a:t>
            </a:r>
            <a:r>
              <a:rPr lang="en-US" dirty="0" err="1">
                <a:solidFill>
                  <a:schemeClr val="bg1"/>
                </a:solidFill>
              </a:rPr>
              <a:t>Ostler</a:t>
            </a:r>
            <a:r>
              <a:rPr lang="en-US" dirty="0">
                <a:solidFill>
                  <a:schemeClr val="bg1"/>
                </a:solidFill>
              </a:rPr>
              <a:t> </a:t>
            </a:r>
            <a:r>
              <a:rPr lang="en-US" i="1" dirty="0">
                <a:solidFill>
                  <a:schemeClr val="bg1"/>
                </a:solidFill>
              </a:rPr>
              <a:t>Revelations of the Restoration pg.911</a:t>
            </a:r>
          </a:p>
          <a:p>
            <a:endParaRPr lang="en-US" dirty="0">
              <a:solidFill>
                <a:schemeClr val="bg1"/>
              </a:solidFill>
            </a:endParaRPr>
          </a:p>
          <a:p>
            <a:r>
              <a:rPr lang="en-US" b="0" i="0" dirty="0">
                <a:solidFill>
                  <a:schemeClr val="bg1"/>
                </a:solidFill>
                <a:effectLst/>
                <a:latin typeface="Open Sans"/>
              </a:rPr>
              <a:t>Elder Bruce R. McConkie (</a:t>
            </a:r>
            <a:r>
              <a:rPr lang="en-US" b="0" i="1" dirty="0">
                <a:solidFill>
                  <a:schemeClr val="bg1"/>
                </a:solidFill>
                <a:effectLst/>
                <a:latin typeface="Open Sans"/>
              </a:rPr>
              <a:t>The Millennial Messiah: The Second Coming of the Son of Man</a:t>
            </a:r>
            <a:r>
              <a:rPr lang="en-US" b="0" i="0" dirty="0">
                <a:solidFill>
                  <a:schemeClr val="bg1"/>
                </a:solidFill>
                <a:effectLst/>
                <a:latin typeface="Open Sans"/>
              </a:rPr>
              <a:t>[1982], 339–40).</a:t>
            </a:r>
          </a:p>
          <a:p>
            <a:endParaRPr lang="en-US" dirty="0">
              <a:solidFill>
                <a:schemeClr val="bg1"/>
              </a:solidFill>
              <a:latin typeface="Open Sans"/>
            </a:endParaRPr>
          </a:p>
          <a:p>
            <a:r>
              <a:rPr lang="en-US" b="0" i="0" dirty="0">
                <a:solidFill>
                  <a:schemeClr val="bg1"/>
                </a:solidFill>
                <a:effectLst/>
                <a:latin typeface="Open Sans"/>
              </a:rPr>
              <a:t>Victor L. Ludlow</a:t>
            </a:r>
            <a:r>
              <a:rPr lang="en-US" dirty="0">
                <a:solidFill>
                  <a:schemeClr val="bg1"/>
                </a:solidFill>
              </a:rPr>
              <a:t> </a:t>
            </a:r>
            <a:r>
              <a:rPr lang="en-US" i="1" dirty="0">
                <a:solidFill>
                  <a:schemeClr val="bg1"/>
                </a:solidFill>
              </a:rPr>
              <a:t>Unlocking Isaiah in the Book of Mormon </a:t>
            </a:r>
            <a:r>
              <a:rPr lang="en-US" dirty="0">
                <a:solidFill>
                  <a:schemeClr val="bg1"/>
                </a:solidFill>
              </a:rPr>
              <a:t> pg. 234-35</a:t>
            </a:r>
          </a:p>
          <a:p>
            <a:endParaRPr lang="en-US" b="1" i="0" dirty="0">
              <a:solidFill>
                <a:schemeClr val="bg1"/>
              </a:solidFill>
              <a:effectLst/>
            </a:endParaRPr>
          </a:p>
        </p:txBody>
      </p:sp>
      <p:sp>
        <p:nvSpPr>
          <p:cNvPr id="7" name="Footer Placeholder 14">
            <a:extLst>
              <a:ext uri="{FF2B5EF4-FFF2-40B4-BE49-F238E27FC236}">
                <a16:creationId xmlns:a16="http://schemas.microsoft.com/office/drawing/2014/main" id="{F05DDA00-E0E3-49F4-8249-11CA315F2D4D}"/>
              </a:ext>
            </a:extLst>
          </p:cNvPr>
          <p:cNvSpPr>
            <a:spLocks noGrp="1"/>
          </p:cNvSpPr>
          <p:nvPr/>
        </p:nvSpPr>
        <p:spPr>
          <a:xfrm>
            <a:off x="67232" y="651914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pic>
        <p:nvPicPr>
          <p:cNvPr id="3" name="Picture 2">
            <a:extLst>
              <a:ext uri="{FF2B5EF4-FFF2-40B4-BE49-F238E27FC236}">
                <a16:creationId xmlns:a16="http://schemas.microsoft.com/office/drawing/2014/main" id="{6FAFC16A-3EC0-472D-A5C7-095A3AB67F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0603" y="229288"/>
            <a:ext cx="2201277" cy="2880481"/>
          </a:xfrm>
          <a:prstGeom prst="rect">
            <a:avLst/>
          </a:prstGeom>
        </p:spPr>
      </p:pic>
    </p:spTree>
    <p:extLst>
      <p:ext uri="{BB962C8B-B14F-4D97-AF65-F5344CB8AC3E}">
        <p14:creationId xmlns:p14="http://schemas.microsoft.com/office/powerpoint/2010/main" val="941882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390931" cy="2308324"/>
          </a:xfrm>
          <a:prstGeom prst="rect">
            <a:avLst/>
          </a:prstGeom>
          <a:ln>
            <a:solidFill>
              <a:schemeClr val="tx1"/>
            </a:solidFill>
          </a:ln>
        </p:spPr>
        <p:txBody>
          <a:bodyPr wrap="square">
            <a:spAutoFit/>
          </a:bodyPr>
          <a:lstStyle/>
          <a:p>
            <a:r>
              <a:rPr lang="en-US" sz="1200" b="1" i="0" dirty="0">
                <a:effectLst/>
                <a:latin typeface="Open Sans"/>
              </a:rPr>
              <a:t>The Rod:</a:t>
            </a:r>
          </a:p>
          <a:p>
            <a:r>
              <a:rPr lang="en-US" sz="1200" b="0" i="0" dirty="0">
                <a:effectLst/>
                <a:latin typeface="Open Sans"/>
              </a:rPr>
              <a:t>One might assume “that the ‘rod’ was Joseph Smith, believing that the Prophet, out of modesty, hesitated to name himself directly. None of us would question that Joseph was destined to become a great ‘servant in the hands of Christ’. Moreover, if we assume that he was the ‘rod’ or ‘servant’, observe how very well such an identification fits in with </a:t>
            </a:r>
            <a:r>
              <a:rPr lang="en-US" sz="1200" b="0" i="0" dirty="0" err="1">
                <a:effectLst/>
                <a:latin typeface="Open Sans"/>
              </a:rPr>
              <a:t>Moroni’s</a:t>
            </a:r>
            <a:r>
              <a:rPr lang="en-US" sz="1200" b="0" i="0" dirty="0">
                <a:effectLst/>
                <a:latin typeface="Open Sans"/>
              </a:rPr>
              <a:t> mission of explaining to the latter-day Prophet his part in Isaiah’s great vision of the future. As the ‘rod’ or ‘servant in the hands of Christ’, Joseph Smith fits naturally into Isaiah’s prophecy, and it is easy to understand why </a:t>
            </a:r>
            <a:r>
              <a:rPr lang="en-US" sz="1200" b="0" i="0" dirty="0" err="1">
                <a:effectLst/>
                <a:latin typeface="Open Sans"/>
              </a:rPr>
              <a:t>Moroni</a:t>
            </a:r>
            <a:r>
              <a:rPr lang="en-US" sz="1200" b="0" i="0" dirty="0">
                <a:effectLst/>
                <a:latin typeface="Open Sans"/>
              </a:rPr>
              <a:t> quoted and explained </a:t>
            </a:r>
            <a:r>
              <a:rPr lang="en-US" sz="1200" b="0" i="0" u="none" strike="noStrike" dirty="0">
                <a:effectLst/>
                <a:latin typeface="Open Sans"/>
              </a:rPr>
              <a:t>Isaiah 11</a:t>
            </a:r>
            <a:r>
              <a:rPr lang="en-US" sz="1200" b="0" i="0" dirty="0">
                <a:effectLst/>
                <a:latin typeface="Open Sans"/>
              </a:rPr>
              <a:t> to him. [See </a:t>
            </a:r>
            <a:r>
              <a:rPr lang="en-US" sz="1200" b="0" i="0" u="none" strike="noStrike" dirty="0">
                <a:effectLst/>
                <a:latin typeface="Open Sans"/>
              </a:rPr>
              <a:t>JS—H 1:40</a:t>
            </a:r>
            <a:r>
              <a:rPr lang="en-US" sz="1200" b="0" i="0" dirty="0">
                <a:effectLst/>
                <a:latin typeface="Open Sans"/>
              </a:rPr>
              <a:t>.]</a:t>
            </a:r>
            <a:endParaRPr lang="en-US" sz="1200" dirty="0"/>
          </a:p>
        </p:txBody>
      </p:sp>
      <p:sp>
        <p:nvSpPr>
          <p:cNvPr id="3" name="Rectangle 2"/>
          <p:cNvSpPr/>
          <p:nvPr/>
        </p:nvSpPr>
        <p:spPr>
          <a:xfrm>
            <a:off x="-1" y="2308324"/>
            <a:ext cx="4390931" cy="1200329"/>
          </a:xfrm>
          <a:prstGeom prst="rect">
            <a:avLst/>
          </a:prstGeom>
          <a:ln>
            <a:solidFill>
              <a:schemeClr val="tx1"/>
            </a:solidFill>
          </a:ln>
        </p:spPr>
        <p:txBody>
          <a:bodyPr wrap="square">
            <a:spAutoFit/>
          </a:bodyPr>
          <a:lstStyle/>
          <a:p>
            <a:r>
              <a:rPr lang="en-US" sz="1200" b="1" dirty="0"/>
              <a:t>David:</a:t>
            </a:r>
          </a:p>
          <a:p>
            <a:r>
              <a:rPr lang="en-US" sz="1200" dirty="0"/>
              <a:t>“Although David was a king, he never did obtain the spirit and power of Elijah and the fullness of the Priesthood…the throne and kingdom of David is to be taken from him and given to another by the name of David in the last days.”</a:t>
            </a:r>
          </a:p>
          <a:p>
            <a:r>
              <a:rPr lang="en-US" sz="1200" dirty="0"/>
              <a:t>Joseph Smith Church History 6:253</a:t>
            </a:r>
          </a:p>
        </p:txBody>
      </p:sp>
      <p:sp>
        <p:nvSpPr>
          <p:cNvPr id="4" name="Rectangle 3"/>
          <p:cNvSpPr/>
          <p:nvPr/>
        </p:nvSpPr>
        <p:spPr>
          <a:xfrm>
            <a:off x="0" y="3508653"/>
            <a:ext cx="4390930" cy="1938992"/>
          </a:xfrm>
          <a:prstGeom prst="rect">
            <a:avLst/>
          </a:prstGeom>
          <a:ln>
            <a:solidFill>
              <a:schemeClr val="tx1"/>
            </a:solidFill>
          </a:ln>
        </p:spPr>
        <p:txBody>
          <a:bodyPr wrap="square">
            <a:spAutoFit/>
          </a:bodyPr>
          <a:lstStyle/>
          <a:p>
            <a:r>
              <a:rPr lang="en-US" sz="1200" b="1" i="0" dirty="0">
                <a:effectLst/>
                <a:latin typeface="Open Sans"/>
              </a:rPr>
              <a:t>The Root </a:t>
            </a:r>
          </a:p>
          <a:p>
            <a:r>
              <a:rPr lang="en-US" sz="1200" b="0" i="0" dirty="0">
                <a:effectLst/>
                <a:latin typeface="Open Sans"/>
              </a:rPr>
              <a:t>The explanation of </a:t>
            </a:r>
            <a:r>
              <a:rPr lang="en-US" sz="1200" b="0" i="0" u="none" strike="noStrike" dirty="0">
                <a:effectLst/>
                <a:latin typeface="Open Sans"/>
              </a:rPr>
              <a:t>Isaiah 11:10</a:t>
            </a:r>
            <a:r>
              <a:rPr lang="en-US" sz="1200" b="0" i="0" dirty="0">
                <a:effectLst/>
                <a:latin typeface="Open Sans"/>
              </a:rPr>
              <a:t> given in </a:t>
            </a:r>
            <a:r>
              <a:rPr lang="en-US" sz="1200" b="0" i="0" u="none" strike="noStrike" dirty="0">
                <a:effectLst/>
                <a:latin typeface="Open Sans"/>
              </a:rPr>
              <a:t>Doctrine and Covenants 113</a:t>
            </a:r>
            <a:r>
              <a:rPr lang="en-US" sz="1200" b="0" i="0" dirty="0">
                <a:effectLst/>
                <a:latin typeface="Open Sans"/>
              </a:rPr>
              <a:t> implies that while Christ is the root of David, he is not the root of Jesse mentioned by Isaiah. There are two reasons for this conclusion. First, the Lord through the Prophet Joseph Smith in verse 2 identifies Christ as the stem of Jesse; he does not identify Christ as the root of Jesse. Second, verse 6 indicates that the root of Jesse is a servant of Christ to whom keys are given “in the last days” to gather Christ’s people. Student Manual section 113</a:t>
            </a:r>
            <a:endParaRPr lang="en-US" sz="1200" dirty="0"/>
          </a:p>
        </p:txBody>
      </p:sp>
      <p:pic>
        <p:nvPicPr>
          <p:cNvPr id="11266" name="Picture 2" descr="http://1.bp.blogspot.com/-vfIyF2VH0T8/Tef6dU_VCeI/AAAAAAAABYo/wIOsjcwkvPg/s1600/AustraliaAllenby.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946" y="170052"/>
            <a:ext cx="7022471" cy="35346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62946" y="3704696"/>
            <a:ext cx="7022471" cy="2492990"/>
          </a:xfrm>
          <a:prstGeom prst="rect">
            <a:avLst/>
          </a:prstGeom>
          <a:ln>
            <a:solidFill>
              <a:schemeClr val="tx1"/>
            </a:solidFill>
          </a:ln>
        </p:spPr>
        <p:txBody>
          <a:bodyPr wrap="square">
            <a:spAutoFit/>
          </a:bodyPr>
          <a:lstStyle/>
          <a:p>
            <a:r>
              <a:rPr lang="en-US" sz="1200" b="0" i="0" dirty="0">
                <a:effectLst/>
                <a:latin typeface="Arial" panose="020B0604020202020204" pitchFamily="34" charset="0"/>
              </a:rPr>
              <a:t>This series of battles was successfully fought by the </a:t>
            </a:r>
            <a:r>
              <a:rPr lang="en-US" sz="1200" b="0" i="0" u="none" strike="noStrike" dirty="0">
                <a:effectLst/>
                <a:latin typeface="Arial" panose="020B0604020202020204" pitchFamily="34" charset="0"/>
              </a:rPr>
              <a:t>British Empire</a:t>
            </a:r>
            <a:r>
              <a:rPr lang="en-US" sz="1200" b="0" i="0" dirty="0">
                <a:effectLst/>
                <a:latin typeface="Arial" panose="020B0604020202020204" pitchFamily="34" charset="0"/>
              </a:rPr>
              <a:t>'s </a:t>
            </a:r>
            <a:r>
              <a:rPr lang="en-US" sz="1200" b="0" i="0" u="none" strike="noStrike" dirty="0">
                <a:effectLst/>
                <a:latin typeface="Arial" panose="020B0604020202020204" pitchFamily="34" charset="0"/>
              </a:rPr>
              <a:t>XX Corps</a:t>
            </a:r>
            <a:r>
              <a:rPr lang="en-US" sz="1200" b="0" i="0" dirty="0">
                <a:effectLst/>
                <a:latin typeface="Arial" panose="020B0604020202020204" pitchFamily="34" charset="0"/>
              </a:rPr>
              <a:t>, </a:t>
            </a:r>
            <a:r>
              <a:rPr lang="en-US" sz="1200" b="0" i="0" u="none" strike="noStrike" dirty="0">
                <a:effectLst/>
                <a:latin typeface="Arial" panose="020B0604020202020204" pitchFamily="34" charset="0"/>
              </a:rPr>
              <a:t>XXI Corps</a:t>
            </a:r>
            <a:r>
              <a:rPr lang="en-US" sz="1200" b="0" i="0" dirty="0">
                <a:effectLst/>
                <a:latin typeface="Arial" panose="020B0604020202020204" pitchFamily="34" charset="0"/>
              </a:rPr>
              <a:t>, and the </a:t>
            </a:r>
            <a:r>
              <a:rPr lang="en-US" sz="1200" b="0" i="0" u="none" strike="noStrike" dirty="0">
                <a:effectLst/>
                <a:latin typeface="Arial" panose="020B0604020202020204" pitchFamily="34" charset="0"/>
              </a:rPr>
              <a:t>Desert Mounted Corps</a:t>
            </a:r>
            <a:r>
              <a:rPr lang="en-US" sz="1200" b="0" i="0" dirty="0">
                <a:effectLst/>
                <a:latin typeface="Arial" panose="020B0604020202020204" pitchFamily="34" charset="0"/>
              </a:rPr>
              <a:t> against strong opposition from the </a:t>
            </a:r>
            <a:r>
              <a:rPr lang="en-US" sz="1200" b="0" i="0" u="none" strike="noStrike" dirty="0" err="1">
                <a:effectLst/>
                <a:latin typeface="Arial" panose="020B0604020202020204" pitchFamily="34" charset="0"/>
              </a:rPr>
              <a:t>Yildirim</a:t>
            </a:r>
            <a:r>
              <a:rPr lang="en-US" sz="1200" b="0" i="0" u="none" strike="noStrike" dirty="0">
                <a:effectLst/>
                <a:latin typeface="Arial" panose="020B0604020202020204" pitchFamily="34" charset="0"/>
              </a:rPr>
              <a:t> Army Group</a:t>
            </a:r>
            <a:r>
              <a:rPr lang="en-US" sz="1200" b="0" i="0" dirty="0">
                <a:effectLst/>
                <a:latin typeface="Arial" panose="020B0604020202020204" pitchFamily="34" charset="0"/>
              </a:rPr>
              <a:t>'s </a:t>
            </a:r>
            <a:r>
              <a:rPr lang="en-US" sz="1200" b="0" i="0" u="none" strike="noStrike" dirty="0">
                <a:effectLst/>
                <a:latin typeface="Arial" panose="020B0604020202020204" pitchFamily="34" charset="0"/>
              </a:rPr>
              <a:t>Seventh </a:t>
            </a:r>
            <a:r>
              <a:rPr lang="en-US" sz="1200" b="0" i="0" u="none" strike="noStrike" dirty="0" err="1">
                <a:effectLst/>
                <a:latin typeface="Arial" panose="020B0604020202020204" pitchFamily="34" charset="0"/>
              </a:rPr>
              <a:t>Ary</a:t>
            </a:r>
            <a:r>
              <a:rPr lang="en-US" sz="1200" b="0" i="0" dirty="0">
                <a:effectLst/>
                <a:latin typeface="Arial" panose="020B0604020202020204" pitchFamily="34" charset="0"/>
              </a:rPr>
              <a:t> in the Judean Hills and the </a:t>
            </a:r>
            <a:r>
              <a:rPr lang="en-US" sz="1200" b="0" i="0" u="none" strike="noStrike" dirty="0">
                <a:effectLst/>
                <a:latin typeface="Arial" panose="020B0604020202020204" pitchFamily="34" charset="0"/>
              </a:rPr>
              <a:t>Eighth Army</a:t>
            </a:r>
            <a:r>
              <a:rPr lang="en-US" sz="1200" b="0" i="0" dirty="0">
                <a:effectLst/>
                <a:latin typeface="Arial" panose="020B0604020202020204" pitchFamily="34" charset="0"/>
              </a:rPr>
              <a:t> north of Jaffa on the Mediterranean coast. </a:t>
            </a:r>
          </a:p>
          <a:p>
            <a:endParaRPr lang="en-US" sz="1200" dirty="0">
              <a:latin typeface="Arial" panose="020B0604020202020204" pitchFamily="34" charset="0"/>
            </a:endParaRPr>
          </a:p>
          <a:p>
            <a:r>
              <a:rPr lang="en-US" sz="1200" b="0" i="0" dirty="0">
                <a:effectLst/>
                <a:latin typeface="Arial" panose="020B0604020202020204" pitchFamily="34" charset="0"/>
              </a:rPr>
              <a:t>As a result of these victories, British Empire forces captured Jerusalem and established a new strategically strong fortified line. This line ran from well to the north of Jaffa on the maritime plain, across the Judean Hills to </a:t>
            </a:r>
            <a:r>
              <a:rPr lang="en-US" sz="1200" b="0" i="0" u="none" strike="noStrike" dirty="0" err="1">
                <a:effectLst/>
                <a:latin typeface="Arial" panose="020B0604020202020204" pitchFamily="34" charset="0"/>
              </a:rPr>
              <a:t>Bireh</a:t>
            </a:r>
            <a:r>
              <a:rPr lang="en-US" sz="1200" b="0" i="0" dirty="0">
                <a:effectLst/>
                <a:latin typeface="Arial" panose="020B0604020202020204" pitchFamily="34" charset="0"/>
              </a:rPr>
              <a:t> north of Jerusalem, and continued eastwards of the Mount of Olives. With the capture of the road from </a:t>
            </a:r>
            <a:r>
              <a:rPr lang="en-US" sz="1200" b="0" i="0" u="none" strike="noStrike" dirty="0">
                <a:effectLst/>
                <a:latin typeface="Arial" panose="020B0604020202020204" pitchFamily="34" charset="0"/>
              </a:rPr>
              <a:t>Beersheba</a:t>
            </a:r>
            <a:r>
              <a:rPr lang="en-US" sz="1200" b="0" i="0" dirty="0">
                <a:effectLst/>
                <a:latin typeface="Arial" panose="020B0604020202020204" pitchFamily="34" charset="0"/>
              </a:rPr>
              <a:t> to Jerusalem via Hebron and Bethlehem, together with substantial Ottoman territory south of Jerusalem, the city was secured. On 11 December, General </a:t>
            </a:r>
            <a:r>
              <a:rPr lang="en-US" sz="1200" b="0" i="0" u="none" strike="noStrike" dirty="0">
                <a:effectLst/>
                <a:latin typeface="Arial" panose="020B0604020202020204" pitchFamily="34" charset="0"/>
              </a:rPr>
              <a:t>Edmund Allenby</a:t>
            </a:r>
            <a:r>
              <a:rPr lang="en-US" sz="1200" b="0" i="0" dirty="0">
                <a:effectLst/>
                <a:latin typeface="Arial" panose="020B0604020202020204" pitchFamily="34" charset="0"/>
              </a:rPr>
              <a:t> humbly entered the </a:t>
            </a:r>
            <a:r>
              <a:rPr lang="en-US" sz="1200" b="0" i="0" u="none" strike="noStrike" dirty="0">
                <a:effectLst/>
                <a:latin typeface="Arial" panose="020B0604020202020204" pitchFamily="34" charset="0"/>
              </a:rPr>
              <a:t>Old City</a:t>
            </a:r>
            <a:r>
              <a:rPr lang="en-US" sz="1200" b="0" i="0" dirty="0">
                <a:effectLst/>
                <a:latin typeface="Arial" panose="020B0604020202020204" pitchFamily="34" charset="0"/>
              </a:rPr>
              <a:t> on foot through the </a:t>
            </a:r>
            <a:r>
              <a:rPr lang="en-US" sz="1200" b="0" i="0" u="none" strike="noStrike" dirty="0">
                <a:effectLst/>
                <a:latin typeface="Arial" panose="020B0604020202020204" pitchFamily="34" charset="0"/>
              </a:rPr>
              <a:t>Jaffa Gate</a:t>
            </a:r>
            <a:r>
              <a:rPr lang="en-US" sz="1200" b="0" i="0" dirty="0">
                <a:effectLst/>
                <a:latin typeface="Arial" panose="020B0604020202020204" pitchFamily="34" charset="0"/>
              </a:rPr>
              <a:t> instead of horse or vehicles to show respect for the holy city. He was the first Christian in many centuries to control Jerusalem.</a:t>
            </a:r>
          </a:p>
          <a:p>
            <a:r>
              <a:rPr lang="en-US" sz="1200" b="0" i="0" dirty="0">
                <a:effectLst/>
                <a:latin typeface="Arial" panose="020B0604020202020204" pitchFamily="34" charset="0"/>
              </a:rPr>
              <a:t>http://en.wikipedia.org/wiki/Battle_of_Jerusalem</a:t>
            </a:r>
          </a:p>
        </p:txBody>
      </p:sp>
    </p:spTree>
    <p:extLst>
      <p:ext uri="{BB962C8B-B14F-4D97-AF65-F5344CB8AC3E}">
        <p14:creationId xmlns:p14="http://schemas.microsoft.com/office/powerpoint/2010/main" val="2030664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C87A0A-D63C-452F-AC77-577886B17B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1869" cy="6858000"/>
          </a:xfrm>
          <a:prstGeom prst="rect">
            <a:avLst/>
          </a:prstGeom>
        </p:spPr>
      </p:pic>
      <p:pic>
        <p:nvPicPr>
          <p:cNvPr id="10" name="Picture 9">
            <a:extLst>
              <a:ext uri="{FF2B5EF4-FFF2-40B4-BE49-F238E27FC236}">
                <a16:creationId xmlns:a16="http://schemas.microsoft.com/office/drawing/2014/main" id="{B35989D0-31F9-4ABB-9F1B-24204CFD64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6438" y="1031057"/>
            <a:ext cx="3143250" cy="2152650"/>
          </a:xfrm>
          <a:prstGeom prst="rect">
            <a:avLst/>
          </a:prstGeom>
        </p:spPr>
      </p:pic>
      <p:sp>
        <p:nvSpPr>
          <p:cNvPr id="6" name="Rectangle 5"/>
          <p:cNvSpPr/>
          <p:nvPr/>
        </p:nvSpPr>
        <p:spPr>
          <a:xfrm>
            <a:off x="558297" y="1046763"/>
            <a:ext cx="4617267" cy="2862322"/>
          </a:xfrm>
          <a:prstGeom prst="rect">
            <a:avLst/>
          </a:prstGeom>
          <a:solidFill>
            <a:schemeClr val="bg2">
              <a:lumMod val="25000"/>
            </a:schemeClr>
          </a:solidFill>
        </p:spPr>
        <p:txBody>
          <a:bodyPr wrap="square">
            <a:spAutoFit/>
          </a:bodyPr>
          <a:lstStyle/>
          <a:p>
            <a:r>
              <a:rPr lang="en-US" b="1" i="0" dirty="0">
                <a:solidFill>
                  <a:schemeClr val="bg1"/>
                </a:solidFill>
                <a:effectLst/>
              </a:rPr>
              <a:t>The opening of the year 1838 can best be told in the language of Joseph Smith. He writes:</a:t>
            </a:r>
          </a:p>
          <a:p>
            <a:endParaRPr lang="en-US" b="1" i="0" dirty="0">
              <a:solidFill>
                <a:schemeClr val="bg1"/>
              </a:solidFill>
              <a:effectLst/>
            </a:endParaRPr>
          </a:p>
          <a:p>
            <a:r>
              <a:rPr lang="en-US" b="1" i="0" dirty="0">
                <a:solidFill>
                  <a:schemeClr val="bg1"/>
                </a:solidFill>
                <a:effectLst/>
              </a:rPr>
              <a:t>"A new year dawned upon the church in Kirtland in all the bitterness of the spirit of apostate mobocracy; which continued to rage and grow hotter and hotter, until Elder Rigdon and myself were obliged to flee from its deadly influence, as did the apostles and prophets of old,…</a:t>
            </a:r>
          </a:p>
        </p:txBody>
      </p:sp>
      <p:sp>
        <p:nvSpPr>
          <p:cNvPr id="4" name="Rectangle 3"/>
          <p:cNvSpPr/>
          <p:nvPr/>
        </p:nvSpPr>
        <p:spPr>
          <a:xfrm>
            <a:off x="96570" y="-45237"/>
            <a:ext cx="11998859" cy="1015663"/>
          </a:xfrm>
          <a:prstGeom prst="rect">
            <a:avLst/>
          </a:prstGeom>
        </p:spPr>
        <p:txBody>
          <a:bodyPr wrap="square">
            <a:spAutoFit/>
          </a:bodyPr>
          <a:lstStyle/>
          <a:p>
            <a:pPr algn="ctr"/>
            <a:r>
              <a:rPr lang="en-US" sz="6000" b="1" i="0" dirty="0">
                <a:effectLst/>
                <a:latin typeface="Times New Roman" panose="02020603050405020304" pitchFamily="18" charset="0"/>
              </a:rPr>
              <a:t>Background</a:t>
            </a:r>
          </a:p>
        </p:txBody>
      </p:sp>
      <p:sp>
        <p:nvSpPr>
          <p:cNvPr id="2" name="Rectangle 1"/>
          <p:cNvSpPr/>
          <p:nvPr/>
        </p:nvSpPr>
        <p:spPr>
          <a:xfrm>
            <a:off x="6536602" y="3555749"/>
            <a:ext cx="5260063" cy="2585323"/>
          </a:xfrm>
          <a:prstGeom prst="rect">
            <a:avLst/>
          </a:prstGeom>
          <a:solidFill>
            <a:schemeClr val="bg2">
              <a:lumMod val="25000"/>
            </a:schemeClr>
          </a:solidFill>
        </p:spPr>
        <p:txBody>
          <a:bodyPr wrap="square">
            <a:spAutoFit/>
          </a:bodyPr>
          <a:lstStyle/>
          <a:p>
            <a:r>
              <a:rPr lang="en-US" b="1" i="0" dirty="0">
                <a:solidFill>
                  <a:schemeClr val="bg1"/>
                </a:solidFill>
                <a:effectLst/>
              </a:rPr>
              <a:t>… the 12th of January, about ten o'clock, we left Kirtland, on horseback, to escape mob violence, which was about to burst upon us under the color of legal process to cover their hellish designs and save themselves from the just judgment of the law…</a:t>
            </a:r>
          </a:p>
          <a:p>
            <a:endParaRPr lang="en-US" b="1" dirty="0">
              <a:solidFill>
                <a:schemeClr val="bg1"/>
              </a:solidFill>
            </a:endParaRPr>
          </a:p>
          <a:p>
            <a:r>
              <a:rPr lang="en-US" b="1" dirty="0">
                <a:solidFill>
                  <a:schemeClr val="bg1"/>
                </a:solidFill>
              </a:rPr>
              <a:t>…On the 14th as we were about entering Far West, many of the brethren came out to meet us, who also with open arms welcomed us to their bosoms.”</a:t>
            </a:r>
          </a:p>
        </p:txBody>
      </p:sp>
      <p:sp>
        <p:nvSpPr>
          <p:cNvPr id="3" name="Rectangle 2"/>
          <p:cNvSpPr/>
          <p:nvPr/>
        </p:nvSpPr>
        <p:spPr>
          <a:xfrm>
            <a:off x="884220" y="4775857"/>
            <a:ext cx="4538806" cy="1200329"/>
          </a:xfrm>
          <a:prstGeom prst="rect">
            <a:avLst/>
          </a:prstGeom>
        </p:spPr>
        <p:txBody>
          <a:bodyPr wrap="square">
            <a:spAutoFit/>
          </a:bodyPr>
          <a:lstStyle/>
          <a:p>
            <a:r>
              <a:rPr lang="en-US" sz="2400" b="1" i="1" dirty="0">
                <a:solidFill>
                  <a:srgbClr val="FFFF00"/>
                </a:solidFill>
                <a:effectLst/>
                <a:latin typeface="Palatino"/>
              </a:rPr>
              <a:t>But when they persecute you in this city, flee ye into another:</a:t>
            </a:r>
          </a:p>
          <a:p>
            <a:r>
              <a:rPr lang="en-US" sz="2400" b="1" i="1" dirty="0">
                <a:solidFill>
                  <a:srgbClr val="FFFF00"/>
                </a:solidFill>
                <a:latin typeface="Palatino"/>
              </a:rPr>
              <a:t>Matthew 10:23</a:t>
            </a:r>
            <a:endParaRPr lang="en-US" sz="2400" b="1" i="1" dirty="0">
              <a:solidFill>
                <a:srgbClr val="FFFF00"/>
              </a:solidFill>
            </a:endParaRPr>
          </a:p>
        </p:txBody>
      </p:sp>
      <p:sp>
        <p:nvSpPr>
          <p:cNvPr id="7" name="Rectangle 6"/>
          <p:cNvSpPr/>
          <p:nvPr/>
        </p:nvSpPr>
        <p:spPr>
          <a:xfrm>
            <a:off x="96570" y="6488668"/>
            <a:ext cx="4617267" cy="369332"/>
          </a:xfrm>
          <a:prstGeom prst="rect">
            <a:avLst/>
          </a:prstGeom>
        </p:spPr>
        <p:txBody>
          <a:bodyPr wrap="square">
            <a:spAutoFit/>
          </a:bodyPr>
          <a:lstStyle/>
          <a:p>
            <a:r>
              <a:rPr lang="en-US" b="1" i="0" dirty="0">
                <a:solidFill>
                  <a:schemeClr val="bg1"/>
                </a:solidFill>
                <a:effectLst/>
              </a:rPr>
              <a:t>History of the Church</a:t>
            </a:r>
          </a:p>
        </p:txBody>
      </p:sp>
    </p:spTree>
    <p:extLst>
      <p:ext uri="{BB962C8B-B14F-4D97-AF65-F5344CB8AC3E}">
        <p14:creationId xmlns:p14="http://schemas.microsoft.com/office/powerpoint/2010/main" val="217810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path path="circle">
              <a:fillToRect l="50000" t="50000" r="50000" b="50000"/>
            </a:path>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8174" y="1237659"/>
            <a:ext cx="6096000" cy="369332"/>
          </a:xfrm>
          <a:prstGeom prst="rect">
            <a:avLst/>
          </a:prstGeom>
        </p:spPr>
        <p:txBody>
          <a:bodyPr>
            <a:spAutoFit/>
          </a:bodyPr>
          <a:lstStyle/>
          <a:p>
            <a:r>
              <a:rPr lang="en-US" b="1" i="0" dirty="0">
                <a:solidFill>
                  <a:schemeClr val="bg1"/>
                </a:solidFill>
                <a:effectLst/>
              </a:rPr>
              <a:t>March 1838</a:t>
            </a:r>
          </a:p>
        </p:txBody>
      </p:sp>
      <p:sp>
        <p:nvSpPr>
          <p:cNvPr id="7" name="Rectangle 6"/>
          <p:cNvSpPr/>
          <p:nvPr/>
        </p:nvSpPr>
        <p:spPr>
          <a:xfrm>
            <a:off x="114677" y="0"/>
            <a:ext cx="11998859" cy="923330"/>
          </a:xfrm>
          <a:prstGeom prst="rect">
            <a:avLst/>
          </a:prstGeom>
        </p:spPr>
        <p:txBody>
          <a:bodyPr wrap="square">
            <a:spAutoFit/>
          </a:bodyPr>
          <a:lstStyle/>
          <a:p>
            <a:pPr algn="ctr"/>
            <a:r>
              <a:rPr lang="en-US" sz="5400" b="1" i="0" dirty="0">
                <a:solidFill>
                  <a:schemeClr val="bg1"/>
                </a:solidFill>
                <a:effectLst/>
                <a:latin typeface="Times New Roman" panose="02020603050405020304" pitchFamily="18" charset="0"/>
              </a:rPr>
              <a:t>Questions About the Writings of Isaiah</a:t>
            </a:r>
          </a:p>
        </p:txBody>
      </p:sp>
      <p:sp>
        <p:nvSpPr>
          <p:cNvPr id="2" name="Rectangle 1"/>
          <p:cNvSpPr/>
          <p:nvPr/>
        </p:nvSpPr>
        <p:spPr>
          <a:xfrm>
            <a:off x="6907794" y="5314881"/>
            <a:ext cx="3530851" cy="1107996"/>
          </a:xfrm>
          <a:prstGeom prst="rect">
            <a:avLst/>
          </a:prstGeom>
        </p:spPr>
        <p:txBody>
          <a:bodyPr wrap="square">
            <a:spAutoFit/>
          </a:bodyPr>
          <a:lstStyle/>
          <a:p>
            <a:r>
              <a:rPr lang="en-US" b="0" i="0" dirty="0">
                <a:solidFill>
                  <a:schemeClr val="bg1"/>
                </a:solidFill>
                <a:effectLst/>
                <a:latin typeface="Open Sans"/>
              </a:rPr>
              <a:t>Section 113 was first published in the 1876 edition of the </a:t>
            </a:r>
            <a:r>
              <a:rPr lang="en-US" b="0" i="0" u="none" strike="noStrike" dirty="0">
                <a:solidFill>
                  <a:schemeClr val="bg1"/>
                </a:solidFill>
                <a:effectLst/>
                <a:latin typeface="Open Sans"/>
              </a:rPr>
              <a:t>Doctrine and Covenants</a:t>
            </a:r>
            <a:r>
              <a:rPr lang="en-US" b="0" i="0" dirty="0">
                <a:solidFill>
                  <a:schemeClr val="bg1"/>
                </a:solidFill>
                <a:effectLst/>
                <a:latin typeface="Open Sans"/>
              </a:rPr>
              <a:t>.</a:t>
            </a:r>
          </a:p>
          <a:p>
            <a:r>
              <a:rPr lang="en-US" sz="1200" dirty="0">
                <a:solidFill>
                  <a:schemeClr val="bg1"/>
                </a:solidFill>
                <a:latin typeface="Open Sans"/>
              </a:rPr>
              <a:t>Student Manual</a:t>
            </a:r>
            <a:endParaRPr lang="en-US" sz="1200" dirty="0">
              <a:solidFill>
                <a:schemeClr val="bg1"/>
              </a:solidFill>
            </a:endParaRPr>
          </a:p>
        </p:txBody>
      </p:sp>
      <p:sp>
        <p:nvSpPr>
          <p:cNvPr id="3" name="Rectangle 2"/>
          <p:cNvSpPr/>
          <p:nvPr/>
        </p:nvSpPr>
        <p:spPr>
          <a:xfrm>
            <a:off x="5501439" y="2067697"/>
            <a:ext cx="5830432" cy="2677656"/>
          </a:xfrm>
          <a:prstGeom prst="rect">
            <a:avLst/>
          </a:prstGeom>
        </p:spPr>
        <p:txBody>
          <a:bodyPr wrap="square">
            <a:spAutoFit/>
          </a:bodyPr>
          <a:lstStyle/>
          <a:p>
            <a:r>
              <a:rPr lang="en-US" sz="2400" b="0" i="0" dirty="0">
                <a:solidFill>
                  <a:schemeClr val="bg1"/>
                </a:solidFill>
                <a:effectLst/>
                <a:latin typeface="Open Sans"/>
              </a:rPr>
              <a:t>The Prophet included in his history some answers from the Lord to questions on the book of Isaiah. It is not known who asked the first questions—it may be that the Prophet asked them on his own behalf. The final questions came from Elias </a:t>
            </a:r>
            <a:r>
              <a:rPr lang="en-US" sz="2400" b="0" i="0" dirty="0" err="1">
                <a:solidFill>
                  <a:schemeClr val="bg1"/>
                </a:solidFill>
                <a:effectLst/>
                <a:latin typeface="Open Sans"/>
              </a:rPr>
              <a:t>Higbee</a:t>
            </a:r>
            <a:r>
              <a:rPr lang="en-US" sz="2400" b="0" i="0" dirty="0">
                <a:solidFill>
                  <a:schemeClr val="bg1"/>
                </a:solidFill>
                <a:effectLst/>
                <a:latin typeface="Open Sans"/>
              </a:rPr>
              <a:t>.</a:t>
            </a:r>
            <a:endParaRPr lang="en-US" sz="2400" dirty="0">
              <a:solidFill>
                <a:schemeClr val="bg1"/>
              </a:solidFill>
            </a:endParaRPr>
          </a:p>
        </p:txBody>
      </p:sp>
      <p:pic>
        <p:nvPicPr>
          <p:cNvPr id="8" name="Picture 7">
            <a:extLst>
              <a:ext uri="{FF2B5EF4-FFF2-40B4-BE49-F238E27FC236}">
                <a16:creationId xmlns:a16="http://schemas.microsoft.com/office/drawing/2014/main" id="{14977944-7830-47D6-8A40-6F9DE043C5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129" y="2067697"/>
            <a:ext cx="3943350" cy="2962275"/>
          </a:xfrm>
          <a:prstGeom prst="rect">
            <a:avLst/>
          </a:prstGeom>
        </p:spPr>
      </p:pic>
    </p:spTree>
    <p:extLst>
      <p:ext uri="{BB962C8B-B14F-4D97-AF65-F5344CB8AC3E}">
        <p14:creationId xmlns:p14="http://schemas.microsoft.com/office/powerpoint/2010/main" val="177272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path path="circle">
              <a:fillToRect l="50000" t="50000" r="50000" b="50000"/>
            </a:path>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676" y="756545"/>
            <a:ext cx="9565707" cy="6463308"/>
          </a:xfrm>
          <a:prstGeom prst="rect">
            <a:avLst/>
          </a:prstGeom>
        </p:spPr>
        <p:txBody>
          <a:bodyPr wrap="square">
            <a:spAutoFit/>
          </a:bodyPr>
          <a:lstStyle/>
          <a:p>
            <a:r>
              <a:rPr lang="en-US" b="1" i="0" dirty="0">
                <a:solidFill>
                  <a:schemeClr val="bg1"/>
                </a:solidFill>
                <a:effectLst/>
              </a:rPr>
              <a:t>He was born October 23, 1795, at </a:t>
            </a:r>
            <a:r>
              <a:rPr lang="en-US" b="1" i="0" dirty="0" err="1">
                <a:solidFill>
                  <a:schemeClr val="bg1"/>
                </a:solidFill>
                <a:effectLst/>
              </a:rPr>
              <a:t>Galoway</a:t>
            </a:r>
            <a:r>
              <a:rPr lang="en-US" b="1" i="0" dirty="0">
                <a:solidFill>
                  <a:schemeClr val="bg1"/>
                </a:solidFill>
                <a:effectLst/>
              </a:rPr>
              <a:t>, New Jersey to Isaac </a:t>
            </a:r>
            <a:r>
              <a:rPr lang="en-US" b="1" i="0" dirty="0" err="1">
                <a:solidFill>
                  <a:schemeClr val="bg1"/>
                </a:solidFill>
                <a:effectLst/>
              </a:rPr>
              <a:t>Higbee</a:t>
            </a:r>
            <a:r>
              <a:rPr lang="en-US" b="1" i="0" dirty="0">
                <a:solidFill>
                  <a:schemeClr val="bg1"/>
                </a:solidFill>
                <a:effectLst/>
              </a:rPr>
              <a:t> and Sophia Somers</a:t>
            </a:r>
          </a:p>
          <a:p>
            <a:endParaRPr lang="en-US" b="1" dirty="0">
              <a:solidFill>
                <a:schemeClr val="bg1"/>
              </a:solidFill>
            </a:endParaRPr>
          </a:p>
          <a:p>
            <a:r>
              <a:rPr lang="en-US" b="1" i="0" dirty="0">
                <a:solidFill>
                  <a:schemeClr val="bg1"/>
                </a:solidFill>
                <a:effectLst/>
              </a:rPr>
              <a:t>His wife was Sarah Elizabeth Ward and they had 12 children</a:t>
            </a:r>
          </a:p>
          <a:p>
            <a:endParaRPr lang="en-US" b="1" dirty="0">
              <a:solidFill>
                <a:schemeClr val="bg1"/>
              </a:solidFill>
            </a:endParaRPr>
          </a:p>
          <a:p>
            <a:r>
              <a:rPr lang="en-US" b="1" i="0" dirty="0">
                <a:solidFill>
                  <a:schemeClr val="bg1"/>
                </a:solidFill>
                <a:effectLst/>
              </a:rPr>
              <a:t>He joined the Church in Ohio and moved his family to Missouri, where he held various Church positions</a:t>
            </a:r>
          </a:p>
          <a:p>
            <a:endParaRPr lang="en-US" b="1" dirty="0">
              <a:solidFill>
                <a:schemeClr val="bg1"/>
              </a:solidFill>
            </a:endParaRPr>
          </a:p>
          <a:p>
            <a:r>
              <a:rPr lang="en-US" b="1" i="0" dirty="0">
                <a:solidFill>
                  <a:schemeClr val="bg1"/>
                </a:solidFill>
                <a:effectLst/>
              </a:rPr>
              <a:t>He was elected judge in Caldwell County and was a leading officer in the Church’s Missouri militia</a:t>
            </a:r>
          </a:p>
          <a:p>
            <a:endParaRPr lang="en-US" b="1" dirty="0">
              <a:solidFill>
                <a:schemeClr val="bg1"/>
              </a:solidFill>
            </a:endParaRPr>
          </a:p>
          <a:p>
            <a:r>
              <a:rPr lang="en-US" b="1" i="0" dirty="0">
                <a:solidFill>
                  <a:schemeClr val="bg1"/>
                </a:solidFill>
                <a:effectLst/>
              </a:rPr>
              <a:t>While in office he issued an order for the sheriff to call out the militia to disperse the mobs acting against the Saints and the Battle of Crooked River was the result</a:t>
            </a:r>
          </a:p>
          <a:p>
            <a:endParaRPr lang="en-US" b="1" dirty="0">
              <a:solidFill>
                <a:schemeClr val="bg1"/>
              </a:solidFill>
            </a:endParaRPr>
          </a:p>
          <a:p>
            <a:r>
              <a:rPr lang="en-US" b="1" i="0" dirty="0">
                <a:solidFill>
                  <a:schemeClr val="bg1"/>
                </a:solidFill>
                <a:effectLst/>
              </a:rPr>
              <a:t>He asked the Prophet, Joseph Smith, to explain some passages of Isaiah</a:t>
            </a:r>
          </a:p>
          <a:p>
            <a:endParaRPr lang="en-US" b="1" dirty="0">
              <a:solidFill>
                <a:schemeClr val="bg1"/>
              </a:solidFill>
            </a:endParaRPr>
          </a:p>
          <a:p>
            <a:r>
              <a:rPr lang="en-US" b="1" i="0" dirty="0">
                <a:solidFill>
                  <a:schemeClr val="bg1"/>
                </a:solidFill>
                <a:effectLst/>
              </a:rPr>
              <a:t>Having been forced by mobs to leave Missouri, he moved to Illinois and continued his ecclesiastical and civic duties</a:t>
            </a:r>
          </a:p>
          <a:p>
            <a:endParaRPr lang="en-US" b="1" dirty="0">
              <a:solidFill>
                <a:schemeClr val="bg1"/>
              </a:solidFill>
            </a:endParaRPr>
          </a:p>
          <a:p>
            <a:r>
              <a:rPr lang="en-US" b="1" i="0" dirty="0">
                <a:solidFill>
                  <a:schemeClr val="bg1"/>
                </a:solidFill>
                <a:effectLst/>
              </a:rPr>
              <a:t>He accompanied Joseph Smith to Washington D.C. to seek redress from President Martin Van Buren for the acts committed against the Saints</a:t>
            </a:r>
          </a:p>
          <a:p>
            <a:endParaRPr lang="en-US" b="1" dirty="0">
              <a:solidFill>
                <a:schemeClr val="bg1"/>
              </a:solidFill>
            </a:endParaRPr>
          </a:p>
          <a:p>
            <a:r>
              <a:rPr lang="en-US" b="1" i="0" dirty="0">
                <a:solidFill>
                  <a:schemeClr val="bg1"/>
                </a:solidFill>
                <a:effectLst/>
              </a:rPr>
              <a:t>He was on the committee for the Nauvoo Temple, and died of cholera on June 7, 1843 and buried at the old Nauvoo burial grounds</a:t>
            </a:r>
          </a:p>
          <a:p>
            <a:endParaRPr lang="en-US" b="1" i="0" dirty="0">
              <a:solidFill>
                <a:schemeClr val="bg1"/>
              </a:solidFill>
              <a:effectLst/>
            </a:endParaRPr>
          </a:p>
        </p:txBody>
      </p:sp>
      <p:sp>
        <p:nvSpPr>
          <p:cNvPr id="7" name="Rectangle 6"/>
          <p:cNvSpPr/>
          <p:nvPr/>
        </p:nvSpPr>
        <p:spPr>
          <a:xfrm>
            <a:off x="114677" y="0"/>
            <a:ext cx="11998859" cy="923330"/>
          </a:xfrm>
          <a:prstGeom prst="rect">
            <a:avLst/>
          </a:prstGeom>
        </p:spPr>
        <p:txBody>
          <a:bodyPr wrap="square">
            <a:spAutoFit/>
          </a:bodyPr>
          <a:lstStyle/>
          <a:p>
            <a:pPr algn="ctr"/>
            <a:r>
              <a:rPr lang="en-US" sz="5400" b="1" i="0" dirty="0">
                <a:solidFill>
                  <a:schemeClr val="bg1"/>
                </a:solidFill>
                <a:effectLst/>
                <a:latin typeface="Times New Roman" panose="02020603050405020304" pitchFamily="18" charset="0"/>
              </a:rPr>
              <a:t>Elias </a:t>
            </a:r>
            <a:r>
              <a:rPr lang="en-US" sz="5400" b="1" i="0" dirty="0" err="1">
                <a:solidFill>
                  <a:schemeClr val="bg1"/>
                </a:solidFill>
                <a:effectLst/>
                <a:latin typeface="Times New Roman" panose="02020603050405020304" pitchFamily="18" charset="0"/>
              </a:rPr>
              <a:t>Higbee</a:t>
            </a:r>
            <a:endParaRPr lang="en-US" sz="5400" b="1" i="0" dirty="0">
              <a:solidFill>
                <a:schemeClr val="bg1"/>
              </a:solidFill>
              <a:effectLst/>
              <a:latin typeface="Times New Roman" panose="02020603050405020304" pitchFamily="18" charset="0"/>
            </a:endParaRPr>
          </a:p>
        </p:txBody>
      </p:sp>
      <p:grpSp>
        <p:nvGrpSpPr>
          <p:cNvPr id="8" name="Group 7"/>
          <p:cNvGrpSpPr/>
          <p:nvPr/>
        </p:nvGrpSpPr>
        <p:grpSpPr>
          <a:xfrm>
            <a:off x="10013345" y="1746434"/>
            <a:ext cx="1612083" cy="3728169"/>
            <a:chOff x="6274263" y="787672"/>
            <a:chExt cx="1612083" cy="3728169"/>
          </a:xfrm>
        </p:grpSpPr>
        <p:sp>
          <p:nvSpPr>
            <p:cNvPr id="9" name="Oval 8"/>
            <p:cNvSpPr/>
            <p:nvPr/>
          </p:nvSpPr>
          <p:spPr>
            <a:xfrm>
              <a:off x="7603671" y="2942321"/>
              <a:ext cx="282675" cy="3996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4050661">
              <a:off x="6700033" y="3943562"/>
              <a:ext cx="331574" cy="769564"/>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4050661">
              <a:off x="7121687" y="3965272"/>
              <a:ext cx="331574" cy="769564"/>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6556938" y="2815593"/>
              <a:ext cx="1122091" cy="1524060"/>
            </a:xfrm>
            <a:prstGeom prst="trapezoid">
              <a:avLst>
                <a:gd name="adj" fmla="val 1285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30"/>
            <p:cNvGrpSpPr/>
            <p:nvPr/>
          </p:nvGrpSpPr>
          <p:grpSpPr>
            <a:xfrm rot="6582136">
              <a:off x="6389044" y="2948788"/>
              <a:ext cx="752908" cy="931899"/>
              <a:chOff x="3429000" y="2743200"/>
              <a:chExt cx="1447800" cy="2363802"/>
            </a:xfrm>
          </p:grpSpPr>
          <p:sp>
            <p:nvSpPr>
              <p:cNvPr id="25" name="Rounded Rectangle 24"/>
              <p:cNvSpPr/>
              <p:nvPr/>
            </p:nvSpPr>
            <p:spPr>
              <a:xfrm rot="5400000">
                <a:off x="3268088" y="4123310"/>
                <a:ext cx="1678002" cy="289382"/>
              </a:xfrm>
              <a:prstGeom prst="roundRect">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3429000" y="2743200"/>
                <a:ext cx="1447800" cy="762000"/>
              </a:xfrm>
              <a:prstGeom prst="roundRect">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3657600" y="2745971"/>
                <a:ext cx="232756"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4343400" y="2743200"/>
                <a:ext cx="199505"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a:off x="6274263" y="3034426"/>
              <a:ext cx="282675" cy="3996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077583">
              <a:off x="6362181" y="1996832"/>
              <a:ext cx="714441" cy="1211402"/>
            </a:xfrm>
            <a:prstGeom prst="trapezoid">
              <a:avLst>
                <a:gd name="adj" fmla="val 1285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0722860">
              <a:off x="7260629" y="1956387"/>
              <a:ext cx="548561" cy="1202555"/>
            </a:xfrm>
            <a:prstGeom prst="trapezoid">
              <a:avLst>
                <a:gd name="adj" fmla="val 1285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7" name="Oval 16"/>
            <p:cNvSpPr/>
            <p:nvPr/>
          </p:nvSpPr>
          <p:spPr>
            <a:xfrm>
              <a:off x="6521384" y="1701039"/>
              <a:ext cx="1149398" cy="133960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763363" y="1701039"/>
              <a:ext cx="665441" cy="9133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674627" y="919328"/>
              <a:ext cx="907420" cy="121782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a:off x="6702868" y="787672"/>
              <a:ext cx="846925" cy="426238"/>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rot="6492476">
              <a:off x="6115601" y="1264541"/>
              <a:ext cx="1053185" cy="4234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rot="5400000">
              <a:off x="7053448" y="1285207"/>
              <a:ext cx="1053185" cy="4234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702868" y="909454"/>
              <a:ext cx="241979" cy="365347"/>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368309" y="909454"/>
              <a:ext cx="241979" cy="365347"/>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p:cNvSpPr txBox="1"/>
          <p:nvPr/>
        </p:nvSpPr>
        <p:spPr>
          <a:xfrm>
            <a:off x="8926717" y="6441612"/>
            <a:ext cx="3077531" cy="369332"/>
          </a:xfrm>
          <a:prstGeom prst="rect">
            <a:avLst/>
          </a:prstGeom>
          <a:noFill/>
        </p:spPr>
        <p:txBody>
          <a:bodyPr wrap="square" rtlCol="0">
            <a:spAutoFit/>
          </a:bodyPr>
          <a:lstStyle/>
          <a:p>
            <a:pPr algn="r"/>
            <a:r>
              <a:rPr lang="en-US" dirty="0">
                <a:solidFill>
                  <a:schemeClr val="bg1"/>
                </a:solidFill>
              </a:rPr>
              <a:t>Who’s Who and Wikipedia</a:t>
            </a:r>
          </a:p>
        </p:txBody>
      </p:sp>
    </p:spTree>
    <p:extLst>
      <p:ext uri="{BB962C8B-B14F-4D97-AF65-F5344CB8AC3E}">
        <p14:creationId xmlns:p14="http://schemas.microsoft.com/office/powerpoint/2010/main" val="104135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down)">
                                      <p:cBhvr>
                                        <p:cTn id="9" dur="580">
                                          <p:stCondLst>
                                            <p:cond delay="0"/>
                                          </p:stCondLst>
                                        </p:cTn>
                                        <p:tgtEl>
                                          <p:spTgt spid="8"/>
                                        </p:tgtEl>
                                      </p:cBhvr>
                                    </p:animEffect>
                                    <p:anim calcmode="lin" valueType="num">
                                      <p:cBhvr>
                                        <p:cTn id="1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5" dur="26">
                                          <p:stCondLst>
                                            <p:cond delay="650"/>
                                          </p:stCondLst>
                                        </p:cTn>
                                        <p:tgtEl>
                                          <p:spTgt spid="8"/>
                                        </p:tgtEl>
                                      </p:cBhvr>
                                      <p:to x="100000" y="60000"/>
                                    </p:animScale>
                                    <p:animScale>
                                      <p:cBhvr>
                                        <p:cTn id="16" dur="166" decel="50000">
                                          <p:stCondLst>
                                            <p:cond delay="676"/>
                                          </p:stCondLst>
                                        </p:cTn>
                                        <p:tgtEl>
                                          <p:spTgt spid="8"/>
                                        </p:tgtEl>
                                      </p:cBhvr>
                                      <p:to x="100000" y="100000"/>
                                    </p:animScale>
                                    <p:animScale>
                                      <p:cBhvr>
                                        <p:cTn id="17" dur="26">
                                          <p:stCondLst>
                                            <p:cond delay="1312"/>
                                          </p:stCondLst>
                                        </p:cTn>
                                        <p:tgtEl>
                                          <p:spTgt spid="8"/>
                                        </p:tgtEl>
                                      </p:cBhvr>
                                      <p:to x="100000" y="80000"/>
                                    </p:animScale>
                                    <p:animScale>
                                      <p:cBhvr>
                                        <p:cTn id="18" dur="166" decel="50000">
                                          <p:stCondLst>
                                            <p:cond delay="1338"/>
                                          </p:stCondLst>
                                        </p:cTn>
                                        <p:tgtEl>
                                          <p:spTgt spid="8"/>
                                        </p:tgtEl>
                                      </p:cBhvr>
                                      <p:to x="100000" y="100000"/>
                                    </p:animScale>
                                    <p:animScale>
                                      <p:cBhvr>
                                        <p:cTn id="19" dur="26">
                                          <p:stCondLst>
                                            <p:cond delay="1642"/>
                                          </p:stCondLst>
                                        </p:cTn>
                                        <p:tgtEl>
                                          <p:spTgt spid="8"/>
                                        </p:tgtEl>
                                      </p:cBhvr>
                                      <p:to x="100000" y="90000"/>
                                    </p:animScale>
                                    <p:animScale>
                                      <p:cBhvr>
                                        <p:cTn id="20" dur="166" decel="50000">
                                          <p:stCondLst>
                                            <p:cond delay="1668"/>
                                          </p:stCondLst>
                                        </p:cTn>
                                        <p:tgtEl>
                                          <p:spTgt spid="8"/>
                                        </p:tgtEl>
                                      </p:cBhvr>
                                      <p:to x="100000" y="100000"/>
                                    </p:animScale>
                                    <p:animScale>
                                      <p:cBhvr>
                                        <p:cTn id="21" dur="26">
                                          <p:stCondLst>
                                            <p:cond delay="1808"/>
                                          </p:stCondLst>
                                        </p:cTn>
                                        <p:tgtEl>
                                          <p:spTgt spid="8"/>
                                        </p:tgtEl>
                                      </p:cBhvr>
                                      <p:to x="100000" y="95000"/>
                                    </p:animScale>
                                    <p:animScale>
                                      <p:cBhvr>
                                        <p:cTn id="22" dur="166" decel="50000">
                                          <p:stCondLst>
                                            <p:cond delay="1834"/>
                                          </p:stCondLst>
                                        </p:cTn>
                                        <p:tgtEl>
                                          <p:spTgt spid="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path path="circle">
              <a:fillToRect l="50000" t="50000" r="50000" b="50000"/>
            </a:path>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54888" y="1052626"/>
            <a:ext cx="6617745" cy="5078313"/>
          </a:xfrm>
          <a:prstGeom prst="rect">
            <a:avLst/>
          </a:prstGeom>
          <a:noFill/>
        </p:spPr>
        <p:txBody>
          <a:bodyPr wrap="square" rtlCol="0">
            <a:spAutoFit/>
          </a:bodyPr>
          <a:lstStyle/>
          <a:p>
            <a:r>
              <a:rPr lang="en-US" dirty="0">
                <a:solidFill>
                  <a:schemeClr val="bg1"/>
                </a:solidFill>
              </a:rPr>
              <a:t>He was of the line of Judah’s son, (son of Leah and Jacob) </a:t>
            </a:r>
            <a:r>
              <a:rPr lang="en-US" dirty="0" err="1">
                <a:solidFill>
                  <a:schemeClr val="bg1"/>
                </a:solidFill>
              </a:rPr>
              <a:t>Pharez</a:t>
            </a:r>
            <a:r>
              <a:rPr lang="en-US" dirty="0">
                <a:solidFill>
                  <a:schemeClr val="bg1"/>
                </a:solidFill>
              </a:rPr>
              <a:t>, the elder of the twin sons of Judah with his former daughter-in-law Tamar (Genesis 29:32-35) </a:t>
            </a:r>
          </a:p>
          <a:p>
            <a:endParaRPr lang="en-US" dirty="0">
              <a:solidFill>
                <a:schemeClr val="bg1"/>
              </a:solidFill>
            </a:endParaRPr>
          </a:p>
          <a:p>
            <a:r>
              <a:rPr lang="en-US" dirty="0">
                <a:solidFill>
                  <a:schemeClr val="bg1"/>
                </a:solidFill>
              </a:rPr>
              <a:t>Grandson of Ruth (Ruth 4:18-22)</a:t>
            </a:r>
          </a:p>
          <a:p>
            <a:endParaRPr lang="en-US" dirty="0">
              <a:solidFill>
                <a:schemeClr val="bg1"/>
              </a:solidFill>
            </a:endParaRPr>
          </a:p>
          <a:p>
            <a:r>
              <a:rPr lang="en-US" dirty="0">
                <a:solidFill>
                  <a:schemeClr val="bg1"/>
                </a:solidFill>
              </a:rPr>
              <a:t>Son of </a:t>
            </a:r>
            <a:r>
              <a:rPr lang="en-US" dirty="0" err="1">
                <a:solidFill>
                  <a:schemeClr val="bg1"/>
                </a:solidFill>
              </a:rPr>
              <a:t>Obed</a:t>
            </a:r>
            <a:endParaRPr lang="en-US" dirty="0">
              <a:solidFill>
                <a:schemeClr val="bg1"/>
              </a:solidFill>
            </a:endParaRPr>
          </a:p>
          <a:p>
            <a:endParaRPr lang="en-US" dirty="0">
              <a:solidFill>
                <a:schemeClr val="bg1"/>
              </a:solidFill>
            </a:endParaRPr>
          </a:p>
          <a:p>
            <a:r>
              <a:rPr lang="en-US" dirty="0">
                <a:solidFill>
                  <a:schemeClr val="bg1"/>
                </a:solidFill>
              </a:rPr>
              <a:t>From Bethlehem (1 Samuel 17:58)</a:t>
            </a:r>
          </a:p>
          <a:p>
            <a:endParaRPr lang="en-US" dirty="0">
              <a:solidFill>
                <a:schemeClr val="bg1"/>
              </a:solidFill>
            </a:endParaRPr>
          </a:p>
          <a:p>
            <a:r>
              <a:rPr lang="en-US" dirty="0">
                <a:solidFill>
                  <a:schemeClr val="bg1"/>
                </a:solidFill>
              </a:rPr>
              <a:t>Father of David, the boy who would slay Goliath and become King of Israel</a:t>
            </a:r>
          </a:p>
          <a:p>
            <a:endParaRPr lang="en-US" dirty="0">
              <a:solidFill>
                <a:schemeClr val="bg1"/>
              </a:solidFill>
            </a:endParaRPr>
          </a:p>
          <a:p>
            <a:r>
              <a:rPr lang="en-US" dirty="0">
                <a:solidFill>
                  <a:schemeClr val="bg1"/>
                </a:solidFill>
              </a:rPr>
              <a:t>Jesse became renowned throughout the land because of David’s heroic act</a:t>
            </a:r>
          </a:p>
          <a:p>
            <a:endParaRPr lang="en-US" dirty="0">
              <a:solidFill>
                <a:schemeClr val="bg1"/>
              </a:solidFill>
            </a:endParaRPr>
          </a:p>
          <a:p>
            <a:r>
              <a:rPr lang="en-US" dirty="0">
                <a:solidFill>
                  <a:schemeClr val="bg1"/>
                </a:solidFill>
              </a:rPr>
              <a:t>His direct line of descents leads to Christ (Matthew 1:5-6)</a:t>
            </a:r>
          </a:p>
          <a:p>
            <a:endParaRPr lang="en-US" dirty="0">
              <a:solidFill>
                <a:schemeClr val="bg1"/>
              </a:solidFill>
            </a:endParaRPr>
          </a:p>
        </p:txBody>
      </p:sp>
      <p:sp>
        <p:nvSpPr>
          <p:cNvPr id="4" name="TextBox 3"/>
          <p:cNvSpPr txBox="1"/>
          <p:nvPr/>
        </p:nvSpPr>
        <p:spPr>
          <a:xfrm>
            <a:off x="1752600" y="1"/>
            <a:ext cx="8686800" cy="830997"/>
          </a:xfrm>
          <a:prstGeom prst="rect">
            <a:avLst/>
          </a:prstGeom>
          <a:noFill/>
        </p:spPr>
        <p:txBody>
          <a:bodyPr wrap="square" rtlCol="0">
            <a:spAutoFit/>
          </a:bodyPr>
          <a:lstStyle/>
          <a:p>
            <a:pPr algn="ctr"/>
            <a:r>
              <a:rPr lang="en-US" sz="4800" dirty="0">
                <a:solidFill>
                  <a:schemeClr val="bg1"/>
                </a:solidFill>
                <a:latin typeface="Gungsuh" pitchFamily="18" charset="-127"/>
                <a:ea typeface="Gungsuh" pitchFamily="18" charset="-127"/>
              </a:rPr>
              <a:t>Jesse</a:t>
            </a:r>
            <a:r>
              <a:rPr lang="en-US" sz="4800" i="1" dirty="0">
                <a:solidFill>
                  <a:schemeClr val="bg1"/>
                </a:solidFill>
              </a:rPr>
              <a:t> </a:t>
            </a:r>
            <a:r>
              <a:rPr lang="en-US" sz="1600" i="1" dirty="0">
                <a:solidFill>
                  <a:schemeClr val="bg1"/>
                </a:solidFill>
              </a:rPr>
              <a:t>pronounced</a:t>
            </a:r>
            <a:r>
              <a:rPr lang="en-US" sz="4800" i="1" dirty="0">
                <a:solidFill>
                  <a:schemeClr val="bg1"/>
                </a:solidFill>
              </a:rPr>
              <a:t> </a:t>
            </a:r>
            <a:r>
              <a:rPr lang="en-US" i="1" dirty="0" err="1">
                <a:solidFill>
                  <a:schemeClr val="bg1"/>
                </a:solidFill>
              </a:rPr>
              <a:t>yee-shaw-ee</a:t>
            </a:r>
            <a:r>
              <a:rPr lang="en-US" dirty="0">
                <a:solidFill>
                  <a:schemeClr val="bg1"/>
                </a:solidFill>
              </a:rPr>
              <a:t>, which meant </a:t>
            </a:r>
            <a:r>
              <a:rPr lang="en-US" i="1" dirty="0">
                <a:solidFill>
                  <a:schemeClr val="bg1"/>
                </a:solidFill>
              </a:rPr>
              <a:t>to hold out</a:t>
            </a:r>
            <a:r>
              <a:rPr lang="en-US" dirty="0">
                <a:solidFill>
                  <a:schemeClr val="bg1"/>
                </a:solidFill>
              </a:rPr>
              <a:t>, as in </a:t>
            </a:r>
            <a:r>
              <a:rPr lang="en-US" i="1" dirty="0">
                <a:solidFill>
                  <a:schemeClr val="bg1"/>
                </a:solidFill>
              </a:rPr>
              <a:t>to extend</a:t>
            </a:r>
            <a:endParaRPr lang="en-US" dirty="0">
              <a:solidFill>
                <a:schemeClr val="bg1"/>
              </a:solidFill>
              <a:latin typeface="Gungsuh" pitchFamily="18" charset="-127"/>
              <a:ea typeface="Gungsuh" pitchFamily="18" charset="-127"/>
            </a:endParaRPr>
          </a:p>
        </p:txBody>
      </p:sp>
      <p:grpSp>
        <p:nvGrpSpPr>
          <p:cNvPr id="5" name="Group 4"/>
          <p:cNvGrpSpPr/>
          <p:nvPr/>
        </p:nvGrpSpPr>
        <p:grpSpPr>
          <a:xfrm>
            <a:off x="7807105" y="1406539"/>
            <a:ext cx="2209800" cy="4724400"/>
            <a:chOff x="381000" y="457201"/>
            <a:chExt cx="2520305" cy="5333998"/>
          </a:xfrm>
        </p:grpSpPr>
        <p:sp>
          <p:nvSpPr>
            <p:cNvPr id="6" name="Oval 5"/>
            <p:cNvSpPr/>
            <p:nvPr/>
          </p:nvSpPr>
          <p:spPr>
            <a:xfrm rot="6128217">
              <a:off x="1837209" y="5175877"/>
              <a:ext cx="474843" cy="75580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4472555">
              <a:off x="1116645" y="5134595"/>
              <a:ext cx="410712" cy="83714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20226769">
              <a:off x="1039389" y="5372692"/>
              <a:ext cx="260436" cy="303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20226769">
              <a:off x="2029988" y="5372693"/>
              <a:ext cx="260436" cy="303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901859">
              <a:off x="488257" y="3428801"/>
              <a:ext cx="470737" cy="68525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1442139">
              <a:off x="730443" y="2368808"/>
              <a:ext cx="740567" cy="1553846"/>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0226769">
              <a:off x="2355482" y="3464741"/>
              <a:ext cx="545823" cy="70060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249249">
              <a:off x="2024693" y="2430513"/>
              <a:ext cx="666092" cy="1553846"/>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p:cNvSpPr/>
            <p:nvPr/>
          </p:nvSpPr>
          <p:spPr>
            <a:xfrm rot="11274506">
              <a:off x="577468" y="1140778"/>
              <a:ext cx="2209800" cy="1757796"/>
            </a:xfrm>
            <a:prstGeom prst="clou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805882" y="2499725"/>
              <a:ext cx="1840063" cy="2965624"/>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0800000">
              <a:off x="1295400" y="2590799"/>
              <a:ext cx="774074" cy="685800"/>
            </a:xfrm>
            <a:prstGeom prst="trapezoid">
              <a:avLst>
                <a:gd name="adj" fmla="val 73735"/>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90400" y="1176771"/>
              <a:ext cx="1344662" cy="165878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oon 17"/>
            <p:cNvSpPr/>
            <p:nvPr/>
          </p:nvSpPr>
          <p:spPr>
            <a:xfrm rot="5400000">
              <a:off x="1211034" y="160566"/>
              <a:ext cx="909932" cy="1503201"/>
            </a:xfrm>
            <a:prstGeom prst="moon">
              <a:avLst>
                <a:gd name="adj" fmla="val 74044"/>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oon 18"/>
            <p:cNvSpPr/>
            <p:nvPr/>
          </p:nvSpPr>
          <p:spPr>
            <a:xfrm rot="5720381">
              <a:off x="1396989" y="442174"/>
              <a:ext cx="609600" cy="1371600"/>
            </a:xfrm>
            <a:prstGeom prst="moon">
              <a:avLst>
                <a:gd name="adj" fmla="val 74044"/>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1"/>
            <p:cNvSpPr/>
            <p:nvPr/>
          </p:nvSpPr>
          <p:spPr>
            <a:xfrm rot="5400000">
              <a:off x="1403178" y="729098"/>
              <a:ext cx="564286" cy="1541842"/>
            </a:xfrm>
            <a:prstGeom prst="roundRect">
              <a:avLst>
                <a:gd name="adj" fmla="val 500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flipV="1">
              <a:off x="914400" y="1446474"/>
              <a:ext cx="1524000" cy="321117"/>
            </a:xfrm>
            <a:prstGeom prst="roundRect">
              <a:avLst>
                <a:gd name="adj" fmla="val 19291"/>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97"/>
            <p:cNvGrpSpPr/>
            <p:nvPr/>
          </p:nvGrpSpPr>
          <p:grpSpPr>
            <a:xfrm>
              <a:off x="941294" y="1474694"/>
              <a:ext cx="1447800" cy="274265"/>
              <a:chOff x="4953000" y="3276600"/>
              <a:chExt cx="6172200" cy="990600"/>
            </a:xfrm>
          </p:grpSpPr>
          <p:grpSp>
            <p:nvGrpSpPr>
              <p:cNvPr id="49" name="Group 284"/>
              <p:cNvGrpSpPr/>
              <p:nvPr/>
            </p:nvGrpSpPr>
            <p:grpSpPr>
              <a:xfrm>
                <a:off x="4953000" y="3276600"/>
                <a:ext cx="1600200" cy="990600"/>
                <a:chOff x="4953000" y="3276600"/>
                <a:chExt cx="1600200" cy="990600"/>
              </a:xfrm>
            </p:grpSpPr>
            <p:sp>
              <p:nvSpPr>
                <p:cNvPr id="65" name="Octagon 64"/>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285"/>
              <p:cNvGrpSpPr/>
              <p:nvPr/>
            </p:nvGrpSpPr>
            <p:grpSpPr>
              <a:xfrm>
                <a:off x="6477000" y="3276600"/>
                <a:ext cx="1600200" cy="990600"/>
                <a:chOff x="4953000" y="3276600"/>
                <a:chExt cx="1600200" cy="990600"/>
              </a:xfrm>
            </p:grpSpPr>
            <p:sp>
              <p:nvSpPr>
                <p:cNvPr id="61" name="Octagon 60"/>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290"/>
              <p:cNvGrpSpPr/>
              <p:nvPr/>
            </p:nvGrpSpPr>
            <p:grpSpPr>
              <a:xfrm>
                <a:off x="8001000" y="3276600"/>
                <a:ext cx="1600200" cy="990600"/>
                <a:chOff x="4953000" y="3276600"/>
                <a:chExt cx="1600200" cy="990600"/>
              </a:xfrm>
            </p:grpSpPr>
            <p:sp>
              <p:nvSpPr>
                <p:cNvPr id="57" name="Octagon 56"/>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295"/>
              <p:cNvGrpSpPr/>
              <p:nvPr/>
            </p:nvGrpSpPr>
            <p:grpSpPr>
              <a:xfrm>
                <a:off x="9525000" y="3276600"/>
                <a:ext cx="1600200" cy="990600"/>
                <a:chOff x="4953000" y="3276600"/>
                <a:chExt cx="1600200" cy="990600"/>
              </a:xfrm>
            </p:grpSpPr>
            <p:sp>
              <p:nvSpPr>
                <p:cNvPr id="53" name="Octagon 52"/>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120"/>
            <p:cNvGrpSpPr/>
            <p:nvPr/>
          </p:nvGrpSpPr>
          <p:grpSpPr>
            <a:xfrm>
              <a:off x="838200" y="5105400"/>
              <a:ext cx="1752600" cy="274265"/>
              <a:chOff x="4953000" y="3276600"/>
              <a:chExt cx="6172200" cy="990600"/>
            </a:xfrm>
          </p:grpSpPr>
          <p:grpSp>
            <p:nvGrpSpPr>
              <p:cNvPr id="29" name="Group 284"/>
              <p:cNvGrpSpPr/>
              <p:nvPr/>
            </p:nvGrpSpPr>
            <p:grpSpPr>
              <a:xfrm>
                <a:off x="4953000" y="3276600"/>
                <a:ext cx="1600200" cy="990600"/>
                <a:chOff x="4953000" y="3276600"/>
                <a:chExt cx="1600200" cy="990600"/>
              </a:xfrm>
            </p:grpSpPr>
            <p:sp>
              <p:nvSpPr>
                <p:cNvPr id="45" name="Octagon 44"/>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85"/>
              <p:cNvGrpSpPr/>
              <p:nvPr/>
            </p:nvGrpSpPr>
            <p:grpSpPr>
              <a:xfrm>
                <a:off x="6477000" y="3276600"/>
                <a:ext cx="1600200" cy="990600"/>
                <a:chOff x="4953000" y="3276600"/>
                <a:chExt cx="1600200" cy="990600"/>
              </a:xfrm>
            </p:grpSpPr>
            <p:sp>
              <p:nvSpPr>
                <p:cNvPr id="41" name="Octagon 40"/>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290"/>
              <p:cNvGrpSpPr/>
              <p:nvPr/>
            </p:nvGrpSpPr>
            <p:grpSpPr>
              <a:xfrm>
                <a:off x="8001000" y="3276600"/>
                <a:ext cx="1600200" cy="990600"/>
                <a:chOff x="4953000" y="3276600"/>
                <a:chExt cx="1600200" cy="990600"/>
              </a:xfrm>
            </p:grpSpPr>
            <p:sp>
              <p:nvSpPr>
                <p:cNvPr id="37" name="Octagon 36"/>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295"/>
              <p:cNvGrpSpPr/>
              <p:nvPr/>
            </p:nvGrpSpPr>
            <p:grpSpPr>
              <a:xfrm>
                <a:off x="9525000" y="3276600"/>
                <a:ext cx="1600200" cy="990600"/>
                <a:chOff x="4953000" y="3276600"/>
                <a:chExt cx="1600200" cy="990600"/>
              </a:xfrm>
            </p:grpSpPr>
            <p:sp>
              <p:nvSpPr>
                <p:cNvPr id="33" name="Octagon 32"/>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43"/>
            <p:cNvGrpSpPr/>
            <p:nvPr/>
          </p:nvGrpSpPr>
          <p:grpSpPr>
            <a:xfrm>
              <a:off x="1066800" y="3657600"/>
              <a:ext cx="1426353" cy="914400"/>
              <a:chOff x="4309849" y="4876800"/>
              <a:chExt cx="1063369" cy="745538"/>
            </a:xfrm>
          </p:grpSpPr>
          <p:sp>
            <p:nvSpPr>
              <p:cNvPr id="25" name="Diagonal Stripe 24"/>
              <p:cNvSpPr/>
              <p:nvPr/>
            </p:nvSpPr>
            <p:spPr>
              <a:xfrm rot="1443364">
                <a:off x="4309849" y="4945456"/>
                <a:ext cx="896741" cy="466807"/>
              </a:xfrm>
              <a:prstGeom prst="diagStripe">
                <a:avLst>
                  <a:gd name="adj" fmla="val 52553"/>
                </a:avLst>
              </a:prstGeom>
              <a:solidFill>
                <a:srgbClr val="8A6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iagonal Stripe 25"/>
              <p:cNvSpPr/>
              <p:nvPr/>
            </p:nvSpPr>
            <p:spPr>
              <a:xfrm rot="16200000" flipH="1">
                <a:off x="4746158" y="5159842"/>
                <a:ext cx="669336" cy="255653"/>
              </a:xfrm>
              <a:prstGeom prst="diagStripe">
                <a:avLst/>
              </a:prstGeom>
              <a:solidFill>
                <a:srgbClr val="8A6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iagonal Stripe 26"/>
              <p:cNvSpPr/>
              <p:nvPr/>
            </p:nvSpPr>
            <p:spPr>
              <a:xfrm rot="5400000">
                <a:off x="4904641" y="5153760"/>
                <a:ext cx="669336" cy="267819"/>
              </a:xfrm>
              <a:prstGeom prst="diagStripe">
                <a:avLst/>
              </a:prstGeom>
              <a:solidFill>
                <a:srgbClr val="8A6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lowchart: Display 27"/>
              <p:cNvSpPr/>
              <p:nvPr/>
            </p:nvSpPr>
            <p:spPr>
              <a:xfrm>
                <a:off x="4969250" y="4876800"/>
                <a:ext cx="330702" cy="267439"/>
              </a:xfrm>
              <a:prstGeom prst="flowChartDisplay">
                <a:avLst/>
              </a:prstGeom>
              <a:solidFill>
                <a:srgbClr val="8A6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7135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down)">
                                      <p:cBhvr>
                                        <p:cTn id="9" dur="580">
                                          <p:stCondLst>
                                            <p:cond delay="0"/>
                                          </p:stCondLst>
                                        </p:cTn>
                                        <p:tgtEl>
                                          <p:spTgt spid="5"/>
                                        </p:tgtEl>
                                      </p:cBhvr>
                                    </p:animEffect>
                                    <p:anim calcmode="lin" valueType="num">
                                      <p:cBhvr>
                                        <p:cTn id="1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5" dur="26">
                                          <p:stCondLst>
                                            <p:cond delay="650"/>
                                          </p:stCondLst>
                                        </p:cTn>
                                        <p:tgtEl>
                                          <p:spTgt spid="5"/>
                                        </p:tgtEl>
                                      </p:cBhvr>
                                      <p:to x="100000" y="60000"/>
                                    </p:animScale>
                                    <p:animScale>
                                      <p:cBhvr>
                                        <p:cTn id="16" dur="166" decel="50000">
                                          <p:stCondLst>
                                            <p:cond delay="676"/>
                                          </p:stCondLst>
                                        </p:cTn>
                                        <p:tgtEl>
                                          <p:spTgt spid="5"/>
                                        </p:tgtEl>
                                      </p:cBhvr>
                                      <p:to x="100000" y="100000"/>
                                    </p:animScale>
                                    <p:animScale>
                                      <p:cBhvr>
                                        <p:cTn id="17" dur="26">
                                          <p:stCondLst>
                                            <p:cond delay="1312"/>
                                          </p:stCondLst>
                                        </p:cTn>
                                        <p:tgtEl>
                                          <p:spTgt spid="5"/>
                                        </p:tgtEl>
                                      </p:cBhvr>
                                      <p:to x="100000" y="80000"/>
                                    </p:animScale>
                                    <p:animScale>
                                      <p:cBhvr>
                                        <p:cTn id="18" dur="166" decel="50000">
                                          <p:stCondLst>
                                            <p:cond delay="1338"/>
                                          </p:stCondLst>
                                        </p:cTn>
                                        <p:tgtEl>
                                          <p:spTgt spid="5"/>
                                        </p:tgtEl>
                                      </p:cBhvr>
                                      <p:to x="100000" y="100000"/>
                                    </p:animScale>
                                    <p:animScale>
                                      <p:cBhvr>
                                        <p:cTn id="19" dur="26">
                                          <p:stCondLst>
                                            <p:cond delay="1642"/>
                                          </p:stCondLst>
                                        </p:cTn>
                                        <p:tgtEl>
                                          <p:spTgt spid="5"/>
                                        </p:tgtEl>
                                      </p:cBhvr>
                                      <p:to x="100000" y="90000"/>
                                    </p:animScale>
                                    <p:animScale>
                                      <p:cBhvr>
                                        <p:cTn id="20" dur="166" decel="50000">
                                          <p:stCondLst>
                                            <p:cond delay="1668"/>
                                          </p:stCondLst>
                                        </p:cTn>
                                        <p:tgtEl>
                                          <p:spTgt spid="5"/>
                                        </p:tgtEl>
                                      </p:cBhvr>
                                      <p:to x="100000" y="100000"/>
                                    </p:animScale>
                                    <p:animScale>
                                      <p:cBhvr>
                                        <p:cTn id="21" dur="26">
                                          <p:stCondLst>
                                            <p:cond delay="1808"/>
                                          </p:stCondLst>
                                        </p:cTn>
                                        <p:tgtEl>
                                          <p:spTgt spid="5"/>
                                        </p:tgtEl>
                                      </p:cBhvr>
                                      <p:to x="100000" y="95000"/>
                                    </p:animScale>
                                    <p:animScale>
                                      <p:cBhvr>
                                        <p:cTn id="22" dur="166" decel="50000">
                                          <p:stCondLst>
                                            <p:cond delay="1834"/>
                                          </p:stCondLst>
                                        </p:cTn>
                                        <p:tgtEl>
                                          <p:spTgt spid="5"/>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path path="circle">
              <a:fillToRect l="50000" t="50000" r="50000" b="50000"/>
            </a:path>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8174" y="1237659"/>
            <a:ext cx="4710820" cy="1200329"/>
          </a:xfrm>
          <a:prstGeom prst="rect">
            <a:avLst/>
          </a:prstGeom>
        </p:spPr>
        <p:txBody>
          <a:bodyPr wrap="square">
            <a:spAutoFit/>
          </a:bodyPr>
          <a:lstStyle/>
          <a:p>
            <a:r>
              <a:rPr lang="en-US" sz="2400" dirty="0">
                <a:solidFill>
                  <a:srgbClr val="FFFF00"/>
                </a:solidFill>
              </a:rPr>
              <a:t>Who is the Stem of Jesse spoken of in the 1st, 2d, 3d, 4th, and 5th verses of the 11th chapter of Isaiah?</a:t>
            </a:r>
            <a:endParaRPr lang="en-US" sz="2400" b="1" i="0" dirty="0">
              <a:solidFill>
                <a:srgbClr val="FFFF00"/>
              </a:solidFill>
              <a:effectLst/>
            </a:endParaRPr>
          </a:p>
        </p:txBody>
      </p:sp>
      <p:sp>
        <p:nvSpPr>
          <p:cNvPr id="7" name="Rectangle 6"/>
          <p:cNvSpPr/>
          <p:nvPr/>
        </p:nvSpPr>
        <p:spPr>
          <a:xfrm>
            <a:off x="114677" y="0"/>
            <a:ext cx="11998859" cy="923330"/>
          </a:xfrm>
          <a:prstGeom prst="rect">
            <a:avLst/>
          </a:prstGeom>
        </p:spPr>
        <p:txBody>
          <a:bodyPr wrap="square">
            <a:spAutoFit/>
          </a:bodyPr>
          <a:lstStyle/>
          <a:p>
            <a:pPr algn="ctr"/>
            <a:r>
              <a:rPr lang="en-US" sz="5400" b="1" i="0" dirty="0">
                <a:solidFill>
                  <a:schemeClr val="bg1"/>
                </a:solidFill>
                <a:effectLst/>
                <a:latin typeface="Times New Roman" panose="02020603050405020304" pitchFamily="18" charset="0"/>
              </a:rPr>
              <a:t>Question 1—The Stem</a:t>
            </a:r>
          </a:p>
        </p:txBody>
      </p:sp>
      <p:sp>
        <p:nvSpPr>
          <p:cNvPr id="3" name="Rectangle 2"/>
          <p:cNvSpPr/>
          <p:nvPr/>
        </p:nvSpPr>
        <p:spPr>
          <a:xfrm>
            <a:off x="3902045" y="3230977"/>
            <a:ext cx="3902045" cy="646331"/>
          </a:xfrm>
          <a:prstGeom prst="rect">
            <a:avLst/>
          </a:prstGeom>
        </p:spPr>
        <p:txBody>
          <a:bodyPr wrap="square">
            <a:spAutoFit/>
          </a:bodyPr>
          <a:lstStyle/>
          <a:p>
            <a:r>
              <a:rPr lang="en-US" b="0" i="0" dirty="0">
                <a:solidFill>
                  <a:schemeClr val="bg1"/>
                </a:solidFill>
                <a:effectLst/>
                <a:latin typeface="Open Sans"/>
              </a:rPr>
              <a:t>Stem—Stock, the remains in the earth after the tree is cut </a:t>
            </a:r>
            <a:r>
              <a:rPr lang="en-US" dirty="0">
                <a:solidFill>
                  <a:schemeClr val="bg1"/>
                </a:solidFill>
                <a:latin typeface="Open Sans"/>
              </a:rPr>
              <a:t>down</a:t>
            </a:r>
            <a:endParaRPr lang="en-US" dirty="0">
              <a:solidFill>
                <a:schemeClr val="bg1"/>
              </a:solidFill>
            </a:endParaRPr>
          </a:p>
        </p:txBody>
      </p:sp>
      <p:sp>
        <p:nvSpPr>
          <p:cNvPr id="9" name="TextBox 8"/>
          <p:cNvSpPr txBox="1"/>
          <p:nvPr/>
        </p:nvSpPr>
        <p:spPr>
          <a:xfrm>
            <a:off x="1349721" y="5068801"/>
            <a:ext cx="4191000" cy="646331"/>
          </a:xfrm>
          <a:prstGeom prst="rect">
            <a:avLst/>
          </a:prstGeom>
          <a:noFill/>
        </p:spPr>
        <p:txBody>
          <a:bodyPr wrap="square" rtlCol="0">
            <a:spAutoFit/>
          </a:bodyPr>
          <a:lstStyle/>
          <a:p>
            <a:pPr algn="ctr"/>
            <a:r>
              <a:rPr lang="en-US" dirty="0">
                <a:solidFill>
                  <a:schemeClr val="bg1"/>
                </a:solidFill>
              </a:rPr>
              <a:t>Stem of Jesse—Hebrew word for stump (Root word—</a:t>
            </a:r>
            <a:r>
              <a:rPr lang="en-US" dirty="0" err="1">
                <a:solidFill>
                  <a:schemeClr val="bg1"/>
                </a:solidFill>
              </a:rPr>
              <a:t>geza</a:t>
            </a:r>
            <a:r>
              <a:rPr lang="en-US" dirty="0">
                <a:solidFill>
                  <a:schemeClr val="bg1"/>
                </a:solidFill>
              </a:rPr>
              <a:t>)</a:t>
            </a:r>
          </a:p>
        </p:txBody>
      </p:sp>
      <p:sp>
        <p:nvSpPr>
          <p:cNvPr id="13" name="Rectangle 12"/>
          <p:cNvSpPr/>
          <p:nvPr/>
        </p:nvSpPr>
        <p:spPr>
          <a:xfrm>
            <a:off x="0" y="6496859"/>
            <a:ext cx="3902045" cy="369332"/>
          </a:xfrm>
          <a:prstGeom prst="rect">
            <a:avLst/>
          </a:prstGeom>
        </p:spPr>
        <p:txBody>
          <a:bodyPr wrap="square">
            <a:spAutoFit/>
          </a:bodyPr>
          <a:lstStyle/>
          <a:p>
            <a:r>
              <a:rPr lang="en-US" b="0" i="0" dirty="0">
                <a:solidFill>
                  <a:schemeClr val="bg1"/>
                </a:solidFill>
                <a:effectLst/>
                <a:latin typeface="Open Sans"/>
              </a:rPr>
              <a:t>D&amp;C 113:1-2</a:t>
            </a:r>
            <a:endParaRPr lang="en-US" dirty="0">
              <a:solidFill>
                <a:schemeClr val="bg1"/>
              </a:solidFill>
            </a:endParaRPr>
          </a:p>
        </p:txBody>
      </p:sp>
      <p:pic>
        <p:nvPicPr>
          <p:cNvPr id="8" name="Picture 7">
            <a:extLst>
              <a:ext uri="{FF2B5EF4-FFF2-40B4-BE49-F238E27FC236}">
                <a16:creationId xmlns:a16="http://schemas.microsoft.com/office/drawing/2014/main" id="{9EFBBEB7-E6A2-4B18-AC88-FDA2EAB8B7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859" y="2791988"/>
            <a:ext cx="2600325" cy="1885950"/>
          </a:xfrm>
          <a:prstGeom prst="rect">
            <a:avLst/>
          </a:prstGeom>
        </p:spPr>
      </p:pic>
      <p:pic>
        <p:nvPicPr>
          <p:cNvPr id="14" name="Picture 13">
            <a:extLst>
              <a:ext uri="{FF2B5EF4-FFF2-40B4-BE49-F238E27FC236}">
                <a16:creationId xmlns:a16="http://schemas.microsoft.com/office/drawing/2014/main" id="{127ADB6F-2A69-4497-B9AB-7C63AC82EC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4951" y="1300095"/>
            <a:ext cx="2600324" cy="4996434"/>
          </a:xfrm>
          <a:prstGeom prst="rect">
            <a:avLst/>
          </a:prstGeom>
        </p:spPr>
      </p:pic>
    </p:spTree>
    <p:extLst>
      <p:ext uri="{BB962C8B-B14F-4D97-AF65-F5344CB8AC3E}">
        <p14:creationId xmlns:p14="http://schemas.microsoft.com/office/powerpoint/2010/main" val="35466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path path="circle">
              <a:fillToRect l="50000" t="50000" r="50000" b="50000"/>
            </a:path>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8174" y="1237659"/>
            <a:ext cx="5018638" cy="1200329"/>
          </a:xfrm>
          <a:prstGeom prst="rect">
            <a:avLst/>
          </a:prstGeom>
        </p:spPr>
        <p:txBody>
          <a:bodyPr wrap="square">
            <a:spAutoFit/>
          </a:bodyPr>
          <a:lstStyle/>
          <a:p>
            <a:r>
              <a:rPr lang="en-US" sz="2400" dirty="0">
                <a:solidFill>
                  <a:srgbClr val="FFFF00"/>
                </a:solidFill>
              </a:rPr>
              <a:t>What is the rod spoken of in the first verse of the 11th chapter of Isaiah, that should come of the Stem of Jesse?</a:t>
            </a:r>
            <a:endParaRPr lang="en-US" sz="2400" b="1" i="0" dirty="0">
              <a:solidFill>
                <a:srgbClr val="FFFF00"/>
              </a:solidFill>
              <a:effectLst/>
            </a:endParaRPr>
          </a:p>
        </p:txBody>
      </p:sp>
      <p:sp>
        <p:nvSpPr>
          <p:cNvPr id="7" name="Rectangle 6"/>
          <p:cNvSpPr/>
          <p:nvPr/>
        </p:nvSpPr>
        <p:spPr>
          <a:xfrm>
            <a:off x="114677" y="0"/>
            <a:ext cx="11998859" cy="923330"/>
          </a:xfrm>
          <a:prstGeom prst="rect">
            <a:avLst/>
          </a:prstGeom>
        </p:spPr>
        <p:txBody>
          <a:bodyPr wrap="square">
            <a:spAutoFit/>
          </a:bodyPr>
          <a:lstStyle/>
          <a:p>
            <a:pPr algn="ctr"/>
            <a:r>
              <a:rPr lang="en-US" sz="5400" b="1" i="0" dirty="0">
                <a:solidFill>
                  <a:schemeClr val="bg1"/>
                </a:solidFill>
                <a:effectLst/>
                <a:latin typeface="Times New Roman" panose="02020603050405020304" pitchFamily="18" charset="0"/>
              </a:rPr>
              <a:t>Question 2—The Rod</a:t>
            </a:r>
          </a:p>
        </p:txBody>
      </p:sp>
      <p:sp>
        <p:nvSpPr>
          <p:cNvPr id="3" name="Rectangle 2"/>
          <p:cNvSpPr/>
          <p:nvPr/>
        </p:nvSpPr>
        <p:spPr>
          <a:xfrm>
            <a:off x="2869947" y="2885018"/>
            <a:ext cx="2516865" cy="646331"/>
          </a:xfrm>
          <a:prstGeom prst="rect">
            <a:avLst/>
          </a:prstGeom>
        </p:spPr>
        <p:txBody>
          <a:bodyPr wrap="square">
            <a:spAutoFit/>
          </a:bodyPr>
          <a:lstStyle/>
          <a:p>
            <a:r>
              <a:rPr lang="en-US" b="0" i="0" dirty="0">
                <a:solidFill>
                  <a:schemeClr val="bg1"/>
                </a:solidFill>
                <a:effectLst/>
                <a:latin typeface="Open Sans"/>
              </a:rPr>
              <a:t>Rod—shoot or branch coming out of the stem</a:t>
            </a:r>
            <a:endParaRPr lang="en-US" dirty="0">
              <a:solidFill>
                <a:schemeClr val="bg1"/>
              </a:solidFill>
            </a:endParaRPr>
          </a:p>
        </p:txBody>
      </p:sp>
      <p:sp>
        <p:nvSpPr>
          <p:cNvPr id="9" name="TextBox 8"/>
          <p:cNvSpPr txBox="1"/>
          <p:nvPr/>
        </p:nvSpPr>
        <p:spPr>
          <a:xfrm>
            <a:off x="2819632" y="3888840"/>
            <a:ext cx="2567180" cy="1477328"/>
          </a:xfrm>
          <a:prstGeom prst="rect">
            <a:avLst/>
          </a:prstGeom>
          <a:noFill/>
        </p:spPr>
        <p:txBody>
          <a:bodyPr wrap="square" rtlCol="0">
            <a:spAutoFit/>
          </a:bodyPr>
          <a:lstStyle/>
          <a:p>
            <a:r>
              <a:rPr lang="en-US" dirty="0">
                <a:solidFill>
                  <a:schemeClr val="bg1"/>
                </a:solidFill>
              </a:rPr>
              <a:t>Branch—Hebrew—</a:t>
            </a:r>
            <a:r>
              <a:rPr lang="en-US" dirty="0" err="1">
                <a:solidFill>
                  <a:schemeClr val="bg1"/>
                </a:solidFill>
              </a:rPr>
              <a:t>natzar</a:t>
            </a:r>
            <a:r>
              <a:rPr lang="en-US" dirty="0">
                <a:solidFill>
                  <a:schemeClr val="bg1"/>
                </a:solidFill>
              </a:rPr>
              <a:t>—a word found in:</a:t>
            </a:r>
          </a:p>
          <a:p>
            <a:r>
              <a:rPr lang="en-US" dirty="0">
                <a:solidFill>
                  <a:schemeClr val="bg1"/>
                </a:solidFill>
              </a:rPr>
              <a:t>Daniel 11:7</a:t>
            </a:r>
          </a:p>
          <a:p>
            <a:r>
              <a:rPr lang="en-US" dirty="0">
                <a:solidFill>
                  <a:schemeClr val="bg1"/>
                </a:solidFill>
              </a:rPr>
              <a:t>Jeremiah 23:5-6</a:t>
            </a:r>
          </a:p>
          <a:p>
            <a:r>
              <a:rPr lang="en-US" dirty="0">
                <a:solidFill>
                  <a:schemeClr val="bg1"/>
                </a:solidFill>
              </a:rPr>
              <a:t>Hosea 3:5</a:t>
            </a:r>
          </a:p>
        </p:txBody>
      </p:sp>
      <p:sp>
        <p:nvSpPr>
          <p:cNvPr id="13" name="Rectangle 12"/>
          <p:cNvSpPr/>
          <p:nvPr/>
        </p:nvSpPr>
        <p:spPr>
          <a:xfrm>
            <a:off x="0" y="6496859"/>
            <a:ext cx="3902045" cy="369332"/>
          </a:xfrm>
          <a:prstGeom prst="rect">
            <a:avLst/>
          </a:prstGeom>
        </p:spPr>
        <p:txBody>
          <a:bodyPr wrap="square">
            <a:spAutoFit/>
          </a:bodyPr>
          <a:lstStyle/>
          <a:p>
            <a:r>
              <a:rPr lang="en-US" b="0" i="0" dirty="0">
                <a:solidFill>
                  <a:schemeClr val="bg1"/>
                </a:solidFill>
                <a:effectLst/>
                <a:latin typeface="Open Sans"/>
              </a:rPr>
              <a:t>D&amp;C 113:3-4</a:t>
            </a:r>
            <a:endParaRPr lang="en-US" dirty="0">
              <a:solidFill>
                <a:schemeClr val="bg1"/>
              </a:solidFill>
            </a:endParaRPr>
          </a:p>
        </p:txBody>
      </p:sp>
      <p:sp>
        <p:nvSpPr>
          <p:cNvPr id="19" name="TextBox 18"/>
          <p:cNvSpPr txBox="1"/>
          <p:nvPr/>
        </p:nvSpPr>
        <p:spPr>
          <a:xfrm>
            <a:off x="7668285" y="1344431"/>
            <a:ext cx="3168713" cy="1200329"/>
          </a:xfrm>
          <a:prstGeom prst="rect">
            <a:avLst/>
          </a:prstGeom>
          <a:noFill/>
        </p:spPr>
        <p:txBody>
          <a:bodyPr wrap="square" rtlCol="0">
            <a:spAutoFit/>
          </a:bodyPr>
          <a:lstStyle/>
          <a:p>
            <a:r>
              <a:rPr lang="en-US" sz="2400" dirty="0">
                <a:solidFill>
                  <a:schemeClr val="bg1"/>
                </a:solidFill>
              </a:rPr>
              <a:t>This branch will be a man of great power—a servant of Christ</a:t>
            </a:r>
          </a:p>
        </p:txBody>
      </p:sp>
      <p:sp>
        <p:nvSpPr>
          <p:cNvPr id="15" name="Rectangle 14"/>
          <p:cNvSpPr/>
          <p:nvPr/>
        </p:nvSpPr>
        <p:spPr>
          <a:xfrm>
            <a:off x="7022752" y="2721682"/>
            <a:ext cx="4459777" cy="2862322"/>
          </a:xfrm>
          <a:prstGeom prst="rect">
            <a:avLst/>
          </a:prstGeom>
        </p:spPr>
        <p:txBody>
          <a:bodyPr wrap="square">
            <a:spAutoFit/>
          </a:bodyPr>
          <a:lstStyle/>
          <a:p>
            <a:pPr fontAlgn="base"/>
            <a:r>
              <a:rPr lang="en-US" b="0" i="1" dirty="0">
                <a:solidFill>
                  <a:srgbClr val="FFFF00"/>
                </a:solidFill>
                <a:effectLst/>
                <a:latin typeface="Palatino"/>
              </a:rPr>
              <a:t>Behold, the days come, </a:t>
            </a:r>
            <a:r>
              <a:rPr lang="en-US" b="0" i="1" dirty="0" err="1">
                <a:solidFill>
                  <a:srgbClr val="FFFF00"/>
                </a:solidFill>
                <a:effectLst/>
                <a:latin typeface="Palatino"/>
              </a:rPr>
              <a:t>saith</a:t>
            </a:r>
            <a:r>
              <a:rPr lang="en-US" b="0" i="1" dirty="0">
                <a:solidFill>
                  <a:srgbClr val="FFFF00"/>
                </a:solidFill>
                <a:effectLst/>
                <a:latin typeface="Palatino"/>
              </a:rPr>
              <a:t> the </a:t>
            </a:r>
            <a:r>
              <a:rPr lang="en-US" b="0" i="1" cap="small" dirty="0">
                <a:solidFill>
                  <a:srgbClr val="FFFF00"/>
                </a:solidFill>
                <a:effectLst/>
                <a:latin typeface="Palatino"/>
              </a:rPr>
              <a:t>Lord</a:t>
            </a:r>
            <a:r>
              <a:rPr lang="en-US" b="0" i="1" dirty="0">
                <a:solidFill>
                  <a:srgbClr val="FFFF00"/>
                </a:solidFill>
                <a:effectLst/>
                <a:latin typeface="Palatino"/>
              </a:rPr>
              <a:t>, that I will raise unto David a righteous Branch, and a King shall reign and prosper, and shall execute judgment and justice in the earth.</a:t>
            </a:r>
          </a:p>
          <a:p>
            <a:pPr fontAlgn="base"/>
            <a:r>
              <a:rPr lang="en-US" b="0" i="1" dirty="0">
                <a:solidFill>
                  <a:srgbClr val="FFFF00"/>
                </a:solidFill>
                <a:effectLst/>
                <a:latin typeface="Palatino"/>
              </a:rPr>
              <a:t>In his days Judah shall be saved, and Israel shall dwell safely: and this is his name whereby he shall be called, </a:t>
            </a:r>
            <a:r>
              <a:rPr lang="en-US" b="0" i="1" cap="all" dirty="0">
                <a:solidFill>
                  <a:srgbClr val="FFFF00"/>
                </a:solidFill>
                <a:effectLst/>
                <a:latin typeface="Palatino"/>
              </a:rPr>
              <a:t>THE LORD OUR RIGHTEOUSNESS</a:t>
            </a:r>
            <a:r>
              <a:rPr lang="en-US" b="0" i="1" dirty="0">
                <a:solidFill>
                  <a:srgbClr val="FFFF00"/>
                </a:solidFill>
                <a:effectLst/>
                <a:latin typeface="Palatino"/>
              </a:rPr>
              <a:t>.</a:t>
            </a:r>
          </a:p>
          <a:p>
            <a:pPr fontAlgn="base"/>
            <a:r>
              <a:rPr lang="en-US" sz="1200" i="1" dirty="0">
                <a:solidFill>
                  <a:srgbClr val="FFFF00"/>
                </a:solidFill>
                <a:latin typeface="Palatino"/>
              </a:rPr>
              <a:t>Jeremiah 23:5-6</a:t>
            </a:r>
            <a:endParaRPr lang="en-US" sz="1200" b="0" i="1" dirty="0">
              <a:solidFill>
                <a:srgbClr val="FFFF00"/>
              </a:solidFill>
              <a:effectLst/>
              <a:latin typeface="Palatino"/>
            </a:endParaRPr>
          </a:p>
        </p:txBody>
      </p:sp>
      <p:sp>
        <p:nvSpPr>
          <p:cNvPr id="23" name="TextBox 22"/>
          <p:cNvSpPr txBox="1"/>
          <p:nvPr/>
        </p:nvSpPr>
        <p:spPr>
          <a:xfrm>
            <a:off x="5824581" y="5491670"/>
            <a:ext cx="5738387" cy="1015663"/>
          </a:xfrm>
          <a:prstGeom prst="rect">
            <a:avLst/>
          </a:prstGeom>
          <a:noFill/>
        </p:spPr>
        <p:txBody>
          <a:bodyPr wrap="square" rtlCol="0">
            <a:spAutoFit/>
          </a:bodyPr>
          <a:lstStyle/>
          <a:p>
            <a:r>
              <a:rPr lang="en-US" sz="2400" dirty="0">
                <a:solidFill>
                  <a:schemeClr val="bg1"/>
                </a:solidFill>
              </a:rPr>
              <a:t>Rod=The great prophet of the Restoration- a servant in the hands of the Lord</a:t>
            </a:r>
          </a:p>
          <a:p>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5933" y="5229236"/>
            <a:ext cx="1218354" cy="1477328"/>
          </a:xfrm>
          <a:prstGeom prst="rect">
            <a:avLst/>
          </a:prstGeom>
        </p:spPr>
      </p:pic>
      <p:pic>
        <p:nvPicPr>
          <p:cNvPr id="4" name="Picture 3">
            <a:extLst>
              <a:ext uri="{FF2B5EF4-FFF2-40B4-BE49-F238E27FC236}">
                <a16:creationId xmlns:a16="http://schemas.microsoft.com/office/drawing/2014/main" id="{4F7B75A8-8D3B-4B89-999D-8224C4769E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555" y="2943851"/>
            <a:ext cx="2038350" cy="2038350"/>
          </a:xfrm>
          <a:prstGeom prst="rect">
            <a:avLst/>
          </a:prstGeom>
        </p:spPr>
      </p:pic>
      <p:pic>
        <p:nvPicPr>
          <p:cNvPr id="10" name="Picture 9">
            <a:extLst>
              <a:ext uri="{FF2B5EF4-FFF2-40B4-BE49-F238E27FC236}">
                <a16:creationId xmlns:a16="http://schemas.microsoft.com/office/drawing/2014/main" id="{20FB3E14-F2DE-449D-9E78-8421C5F573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6833" y="3116473"/>
            <a:ext cx="1072896" cy="1548384"/>
          </a:xfrm>
          <a:prstGeom prst="rect">
            <a:avLst/>
          </a:prstGeom>
        </p:spPr>
      </p:pic>
    </p:spTree>
    <p:extLst>
      <p:ext uri="{BB962C8B-B14F-4D97-AF65-F5344CB8AC3E}">
        <p14:creationId xmlns:p14="http://schemas.microsoft.com/office/powerpoint/2010/main" val="108971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9" grpId="0"/>
      <p:bldP spid="15"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path path="circle">
              <a:fillToRect l="50000" t="50000" r="50000" b="50000"/>
            </a:path>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8174" y="1237659"/>
            <a:ext cx="5018638" cy="830997"/>
          </a:xfrm>
          <a:prstGeom prst="rect">
            <a:avLst/>
          </a:prstGeom>
        </p:spPr>
        <p:txBody>
          <a:bodyPr wrap="square">
            <a:spAutoFit/>
          </a:bodyPr>
          <a:lstStyle/>
          <a:p>
            <a:r>
              <a:rPr lang="en-US" sz="2400" dirty="0">
                <a:solidFill>
                  <a:srgbClr val="FFFF00"/>
                </a:solidFill>
              </a:rPr>
              <a:t>What is the root of Jesse spoken of in the 10th verse of the 11th chapter?</a:t>
            </a:r>
            <a:endParaRPr lang="en-US" sz="2400" b="1" i="0" dirty="0">
              <a:solidFill>
                <a:srgbClr val="FFFF00"/>
              </a:solidFill>
              <a:effectLst/>
            </a:endParaRPr>
          </a:p>
        </p:txBody>
      </p:sp>
      <p:sp>
        <p:nvSpPr>
          <p:cNvPr id="7" name="Rectangle 6"/>
          <p:cNvSpPr/>
          <p:nvPr/>
        </p:nvSpPr>
        <p:spPr>
          <a:xfrm>
            <a:off x="114677" y="0"/>
            <a:ext cx="11998859" cy="923330"/>
          </a:xfrm>
          <a:prstGeom prst="rect">
            <a:avLst/>
          </a:prstGeom>
        </p:spPr>
        <p:txBody>
          <a:bodyPr wrap="square">
            <a:spAutoFit/>
          </a:bodyPr>
          <a:lstStyle/>
          <a:p>
            <a:pPr algn="ctr"/>
            <a:r>
              <a:rPr lang="en-US" sz="5400" b="1" i="0" dirty="0">
                <a:solidFill>
                  <a:schemeClr val="bg1"/>
                </a:solidFill>
                <a:effectLst/>
                <a:latin typeface="Times New Roman" panose="02020603050405020304" pitchFamily="18" charset="0"/>
              </a:rPr>
              <a:t>Question 3—The Root</a:t>
            </a:r>
          </a:p>
        </p:txBody>
      </p:sp>
      <p:sp>
        <p:nvSpPr>
          <p:cNvPr id="13" name="Rectangle 12"/>
          <p:cNvSpPr/>
          <p:nvPr/>
        </p:nvSpPr>
        <p:spPr>
          <a:xfrm>
            <a:off x="0" y="6496859"/>
            <a:ext cx="3902045" cy="369332"/>
          </a:xfrm>
          <a:prstGeom prst="rect">
            <a:avLst/>
          </a:prstGeom>
        </p:spPr>
        <p:txBody>
          <a:bodyPr wrap="square">
            <a:spAutoFit/>
          </a:bodyPr>
          <a:lstStyle/>
          <a:p>
            <a:r>
              <a:rPr lang="en-US" b="0" i="0" dirty="0">
                <a:solidFill>
                  <a:schemeClr val="bg1"/>
                </a:solidFill>
                <a:effectLst/>
                <a:latin typeface="Open Sans"/>
              </a:rPr>
              <a:t>D&amp;C 113:5-6</a:t>
            </a:r>
            <a:endParaRPr lang="en-US" dirty="0">
              <a:solidFill>
                <a:schemeClr val="bg1"/>
              </a:solidFill>
            </a:endParaRPr>
          </a:p>
        </p:txBody>
      </p:sp>
      <p:grpSp>
        <p:nvGrpSpPr>
          <p:cNvPr id="12" name="Group 11"/>
          <p:cNvGrpSpPr/>
          <p:nvPr/>
        </p:nvGrpSpPr>
        <p:grpSpPr>
          <a:xfrm>
            <a:off x="7689902" y="993360"/>
            <a:ext cx="3522398" cy="5008325"/>
            <a:chOff x="7583437" y="827748"/>
            <a:chExt cx="3522398" cy="5008325"/>
          </a:xfrm>
        </p:grpSpPr>
        <p:sp>
          <p:nvSpPr>
            <p:cNvPr id="14" name="TextBox 13"/>
            <p:cNvSpPr txBox="1"/>
            <p:nvPr/>
          </p:nvSpPr>
          <p:spPr>
            <a:xfrm>
              <a:off x="8312704" y="827748"/>
              <a:ext cx="2567180" cy="369332"/>
            </a:xfrm>
            <a:prstGeom prst="rect">
              <a:avLst/>
            </a:prstGeom>
            <a:noFill/>
          </p:spPr>
          <p:txBody>
            <a:bodyPr wrap="square" rtlCol="0">
              <a:spAutoFit/>
            </a:bodyPr>
            <a:lstStyle/>
            <a:p>
              <a:r>
                <a:rPr lang="en-US" dirty="0">
                  <a:solidFill>
                    <a:schemeClr val="bg1"/>
                  </a:solidFill>
                </a:rPr>
                <a:t>Descendant of Jesse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7313" y="1312070"/>
              <a:ext cx="2874647" cy="3485683"/>
            </a:xfrm>
            <a:prstGeom prst="rect">
              <a:avLst/>
            </a:prstGeom>
          </p:spPr>
        </p:pic>
        <p:sp>
          <p:nvSpPr>
            <p:cNvPr id="16" name="TextBox 15"/>
            <p:cNvSpPr txBox="1"/>
            <p:nvPr/>
          </p:nvSpPr>
          <p:spPr>
            <a:xfrm>
              <a:off x="7583437" y="4912743"/>
              <a:ext cx="3522398" cy="923330"/>
            </a:xfrm>
            <a:prstGeom prst="rect">
              <a:avLst/>
            </a:prstGeom>
            <a:noFill/>
          </p:spPr>
          <p:txBody>
            <a:bodyPr wrap="square" rtlCol="0">
              <a:spAutoFit/>
            </a:bodyPr>
            <a:lstStyle/>
            <a:p>
              <a:pPr algn="ctr"/>
              <a:r>
                <a:rPr lang="en-US" dirty="0">
                  <a:solidFill>
                    <a:schemeClr val="bg1"/>
                  </a:solidFill>
                </a:rPr>
                <a:t>Descendant of Ephraim, of the house of Joseph.  A man who rightly hold the keys</a:t>
              </a:r>
            </a:p>
          </p:txBody>
        </p:sp>
      </p:grpSp>
      <p:sp>
        <p:nvSpPr>
          <p:cNvPr id="17" name="TextBox 16"/>
          <p:cNvSpPr txBox="1"/>
          <p:nvPr/>
        </p:nvSpPr>
        <p:spPr>
          <a:xfrm>
            <a:off x="3883010" y="2522633"/>
            <a:ext cx="3446280" cy="2862322"/>
          </a:xfrm>
          <a:prstGeom prst="rect">
            <a:avLst/>
          </a:prstGeom>
          <a:noFill/>
        </p:spPr>
        <p:txBody>
          <a:bodyPr wrap="square" rtlCol="0">
            <a:spAutoFit/>
          </a:bodyPr>
          <a:lstStyle/>
          <a:p>
            <a:r>
              <a:rPr lang="en-US" sz="2800" dirty="0">
                <a:solidFill>
                  <a:schemeClr val="bg1"/>
                </a:solidFill>
              </a:rPr>
              <a:t>One who has a great mission to gather the remnant of Israel and who holds the priesthood and the keys of the kingdom </a:t>
            </a:r>
          </a:p>
          <a:p>
            <a:r>
              <a:rPr lang="en-US" sz="1200" dirty="0">
                <a:solidFill>
                  <a:schemeClr val="bg1"/>
                </a:solidFill>
              </a:rPr>
              <a:t>Improvement Era</a:t>
            </a:r>
          </a:p>
        </p:txBody>
      </p:sp>
      <p:pic>
        <p:nvPicPr>
          <p:cNvPr id="4" name="Picture 3">
            <a:extLst>
              <a:ext uri="{FF2B5EF4-FFF2-40B4-BE49-F238E27FC236}">
                <a16:creationId xmlns:a16="http://schemas.microsoft.com/office/drawing/2014/main" id="{0E3D4FBE-6320-4E0B-824F-77A30A6BFE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638" y="2765406"/>
            <a:ext cx="3096768" cy="2840736"/>
          </a:xfrm>
          <a:prstGeom prst="rect">
            <a:avLst/>
          </a:prstGeom>
        </p:spPr>
      </p:pic>
      <p:sp>
        <p:nvSpPr>
          <p:cNvPr id="8" name="Rectangle 7">
            <a:extLst>
              <a:ext uri="{FF2B5EF4-FFF2-40B4-BE49-F238E27FC236}">
                <a16:creationId xmlns:a16="http://schemas.microsoft.com/office/drawing/2014/main" id="{12C93141-0F2E-48DD-9766-FB8CDB01FCE8}"/>
              </a:ext>
            </a:extLst>
          </p:cNvPr>
          <p:cNvSpPr/>
          <p:nvPr/>
        </p:nvSpPr>
        <p:spPr>
          <a:xfrm>
            <a:off x="2877493" y="6071715"/>
            <a:ext cx="6096000" cy="646331"/>
          </a:xfrm>
          <a:prstGeom prst="rect">
            <a:avLst/>
          </a:prstGeom>
        </p:spPr>
        <p:txBody>
          <a:bodyPr>
            <a:spAutoFit/>
          </a:bodyPr>
          <a:lstStyle/>
          <a:p>
            <a:r>
              <a:rPr lang="en-US" b="1" dirty="0">
                <a:solidFill>
                  <a:srgbClr val="FFFF00"/>
                </a:solidFill>
                <a:latin typeface="Open Sans"/>
              </a:rPr>
              <a:t>Joseph Smith received the keys of the kingdom for the gathering of Israel in the last days.</a:t>
            </a:r>
            <a:endParaRPr lang="en-US" dirty="0">
              <a:solidFill>
                <a:srgbClr val="FFFF00"/>
              </a:solidFill>
            </a:endParaRPr>
          </a:p>
        </p:txBody>
      </p:sp>
    </p:spTree>
    <p:extLst>
      <p:ext uri="{BB962C8B-B14F-4D97-AF65-F5344CB8AC3E}">
        <p14:creationId xmlns:p14="http://schemas.microsoft.com/office/powerpoint/2010/main" val="17635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path path="circle">
              <a:fillToRect l="50000" t="50000" r="50000" b="50000"/>
            </a:path>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496859"/>
            <a:ext cx="3902045" cy="369332"/>
          </a:xfrm>
          <a:prstGeom prst="rect">
            <a:avLst/>
          </a:prstGeom>
        </p:spPr>
        <p:txBody>
          <a:bodyPr wrap="square">
            <a:spAutoFit/>
          </a:bodyPr>
          <a:lstStyle/>
          <a:p>
            <a:r>
              <a:rPr lang="en-US" b="0" i="0" dirty="0">
                <a:solidFill>
                  <a:schemeClr val="bg1"/>
                </a:solidFill>
                <a:effectLst/>
                <a:latin typeface="Open Sans"/>
              </a:rPr>
              <a:t>D&amp;C 113:5-6</a:t>
            </a:r>
            <a:endParaRPr lang="en-US" dirty="0">
              <a:solidFill>
                <a:schemeClr val="bg1"/>
              </a:solidFill>
            </a:endParaRPr>
          </a:p>
        </p:txBody>
      </p:sp>
      <p:sp>
        <p:nvSpPr>
          <p:cNvPr id="3" name="Rectangle 2"/>
          <p:cNvSpPr/>
          <p:nvPr/>
        </p:nvSpPr>
        <p:spPr>
          <a:xfrm>
            <a:off x="422495" y="478441"/>
            <a:ext cx="6503406" cy="5909310"/>
          </a:xfrm>
          <a:prstGeom prst="rect">
            <a:avLst/>
          </a:prstGeom>
        </p:spPr>
        <p:txBody>
          <a:bodyPr wrap="square">
            <a:spAutoFit/>
          </a:bodyPr>
          <a:lstStyle/>
          <a:p>
            <a:r>
              <a:rPr lang="en-US" sz="2400" b="0" i="0" dirty="0">
                <a:solidFill>
                  <a:schemeClr val="bg1"/>
                </a:solidFill>
                <a:effectLst/>
                <a:latin typeface="Open Sans"/>
              </a:rPr>
              <a:t>“Are we amiss in saying that the prophet here mentioned is Joseph Smith, to whom the priesthood came, who received the keys of the kingdom, and who raised the ensign for the gathering of the Lord’s people in our dispensation? </a:t>
            </a:r>
          </a:p>
          <a:p>
            <a:endParaRPr lang="en-US" sz="2400" dirty="0">
              <a:solidFill>
                <a:schemeClr val="bg1"/>
              </a:solidFill>
              <a:latin typeface="Open Sans"/>
            </a:endParaRPr>
          </a:p>
          <a:p>
            <a:r>
              <a:rPr lang="en-US" sz="2400" b="0" i="0" dirty="0">
                <a:solidFill>
                  <a:schemeClr val="bg1"/>
                </a:solidFill>
                <a:effectLst/>
                <a:latin typeface="Open Sans"/>
              </a:rPr>
              <a:t>And is he not also the ‘servant in the hands of Christ, who is partly a descendant of Jesse as well as of Ephraim, or of the house of Joseph, on whom there is laid much power’? </a:t>
            </a:r>
          </a:p>
          <a:p>
            <a:endParaRPr lang="en-US" sz="2400" dirty="0">
              <a:solidFill>
                <a:schemeClr val="bg1"/>
              </a:solidFill>
              <a:latin typeface="Open Sans"/>
            </a:endParaRPr>
          </a:p>
          <a:p>
            <a:r>
              <a:rPr lang="en-US" sz="2400" b="0" i="0" dirty="0">
                <a:solidFill>
                  <a:schemeClr val="bg1"/>
                </a:solidFill>
                <a:effectLst/>
                <a:latin typeface="Open Sans"/>
              </a:rPr>
              <a:t>Those whose ears are attuned to the whisperings of the Infinite will know the meaning of these things.”</a:t>
            </a:r>
          </a:p>
          <a:p>
            <a:r>
              <a:rPr lang="en-US" b="0" i="0" dirty="0">
                <a:solidFill>
                  <a:schemeClr val="bg1"/>
                </a:solidFill>
                <a:effectLst/>
                <a:latin typeface="Open Sans"/>
              </a:rPr>
              <a:t> </a:t>
            </a:r>
            <a:r>
              <a:rPr lang="en-US" sz="1200" b="0" i="0" dirty="0">
                <a:solidFill>
                  <a:schemeClr val="bg1"/>
                </a:solidFill>
                <a:effectLst/>
                <a:latin typeface="Open Sans"/>
              </a:rPr>
              <a:t>Elder Bruce R. McConkie</a:t>
            </a:r>
            <a:endParaRPr lang="en-US" sz="12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0769" y="1156769"/>
            <a:ext cx="2830716" cy="3951208"/>
          </a:xfrm>
          <a:prstGeom prst="rect">
            <a:avLst/>
          </a:prstGeom>
        </p:spPr>
      </p:pic>
    </p:spTree>
    <p:extLst>
      <p:ext uri="{BB962C8B-B14F-4D97-AF65-F5344CB8AC3E}">
        <p14:creationId xmlns:p14="http://schemas.microsoft.com/office/powerpoint/2010/main" val="376984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TotalTime>
  <Words>1820</Words>
  <Application>Microsoft Office PowerPoint</Application>
  <PresentationFormat>Widescreen</PresentationFormat>
  <Paragraphs>126</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Times New Roman</vt:lpstr>
      <vt:lpstr>Open Sans</vt:lpstr>
      <vt:lpstr>Palatino</vt:lpstr>
      <vt:lpstr>Arial</vt:lpstr>
      <vt:lpstr>Calibri Light</vt:lpstr>
      <vt:lpstr>Gungsuh</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26</cp:revision>
  <dcterms:created xsi:type="dcterms:W3CDTF">2015-02-10T14:33:32Z</dcterms:created>
  <dcterms:modified xsi:type="dcterms:W3CDTF">2020-07-22T17:56:01Z</dcterms:modified>
</cp:coreProperties>
</file>