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9" r:id="rId4"/>
    <p:sldId id="262" r:id="rId5"/>
    <p:sldId id="261" r:id="rId6"/>
    <p:sldId id="264" r:id="rId7"/>
    <p:sldId id="263" r:id="rId8"/>
    <p:sldId id="265" r:id="rId9"/>
    <p:sldId id="266" r:id="rId10"/>
    <p:sldId id="269" r:id="rId11"/>
    <p:sldId id="271" r:id="rId12"/>
    <p:sldId id="274" r:id="rId13"/>
    <p:sldId id="275" r:id="rId14"/>
    <p:sldId id="273" r:id="rId15"/>
    <p:sldId id="276" r:id="rId16"/>
    <p:sldId id="277" r:id="rId17"/>
    <p:sldId id="279" r:id="rId18"/>
    <p:sldId id="280" r:id="rId19"/>
    <p:sldId id="282" r:id="rId20"/>
    <p:sldId id="257" r:id="rId21"/>
    <p:sldId id="267" r:id="rId22"/>
    <p:sldId id="268" r:id="rId23"/>
    <p:sldId id="258" r:id="rId24"/>
    <p:sldId id="270" r:id="rId25"/>
    <p:sldId id="278" r:id="rId26"/>
    <p:sldId id="281" r:id="rId27"/>
  </p:sldIdLst>
  <p:sldSz cx="12192000" cy="6858000"/>
  <p:notesSz cx="6858000" cy="9144000"/>
  <p:embeddedFontLst>
    <p:embeddedFont>
      <p:font typeface="Abadi" panose="020B0604020104020204" pitchFamily="34" charset="0"/>
      <p:regular r:id="rId28"/>
    </p:embeddedFont>
    <p:embeddedFont>
      <p:font typeface="AR BLANCA" panose="02000000000000000000" pitchFamily="2"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Open Sans" panose="020B0606030504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B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225A6C-EAC6-4BFB-A7C1-55139FE7BCC0}"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304513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225A6C-EAC6-4BFB-A7C1-55139FE7BCC0}"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395518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225A6C-EAC6-4BFB-A7C1-55139FE7BCC0}"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350032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225A6C-EAC6-4BFB-A7C1-55139FE7BCC0}"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115112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225A6C-EAC6-4BFB-A7C1-55139FE7BCC0}"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99654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225A6C-EAC6-4BFB-A7C1-55139FE7BCC0}"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1855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225A6C-EAC6-4BFB-A7C1-55139FE7BCC0}"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415261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225A6C-EAC6-4BFB-A7C1-55139FE7BCC0}"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164071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25A6C-EAC6-4BFB-A7C1-55139FE7BCC0}"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43460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225A6C-EAC6-4BFB-A7C1-55139FE7BCC0}"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176988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225A6C-EAC6-4BFB-A7C1-55139FE7BCC0}"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268223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25A6C-EAC6-4BFB-A7C1-55139FE7BCC0}"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CC115-4AC4-4B11-898C-2297A92D67C2}" type="slidenum">
              <a:rPr lang="en-US" smtClean="0"/>
              <a:t>‹#›</a:t>
            </a:fld>
            <a:endParaRPr lang="en-US"/>
          </a:p>
        </p:txBody>
      </p:sp>
    </p:spTree>
    <p:extLst>
      <p:ext uri="{BB962C8B-B14F-4D97-AF65-F5344CB8AC3E}">
        <p14:creationId xmlns:p14="http://schemas.microsoft.com/office/powerpoint/2010/main" val="4201285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024">
            <a:extLst>
              <a:ext uri="{FF2B5EF4-FFF2-40B4-BE49-F238E27FC236}">
                <a16:creationId xmlns:a16="http://schemas.microsoft.com/office/drawing/2014/main" id="{08AD192B-D42F-4F63-890F-9E21C308E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6391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C8A4F6-9C50-4A44-A5A9-EDB4FA24D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Covert That Which is But the Drop</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117:8</a:t>
            </a:r>
            <a:endParaRPr lang="en-US" sz="1200" dirty="0">
              <a:solidFill>
                <a:schemeClr val="bg1"/>
              </a:solidFill>
            </a:endParaRPr>
          </a:p>
        </p:txBody>
      </p:sp>
      <p:sp>
        <p:nvSpPr>
          <p:cNvPr id="8" name="Rectangle 7"/>
          <p:cNvSpPr/>
          <p:nvPr/>
        </p:nvSpPr>
        <p:spPr>
          <a:xfrm>
            <a:off x="335139" y="1037508"/>
            <a:ext cx="4555837" cy="2031325"/>
          </a:xfrm>
          <a:prstGeom prst="rect">
            <a:avLst/>
          </a:prstGeom>
        </p:spPr>
        <p:txBody>
          <a:bodyPr wrap="square">
            <a:spAutoFit/>
          </a:bodyPr>
          <a:lstStyle/>
          <a:p>
            <a:r>
              <a:rPr lang="en-US" b="1" dirty="0"/>
              <a:t>“One man I know of was called to a position of service in the Church, but he felt that he couldn’t accept because his investments required more attention and more of his time than he could spare for the Lord’s work. He left the service of the Lord in search of Mammon, and he is a millionaire today.”</a:t>
            </a:r>
          </a:p>
        </p:txBody>
      </p:sp>
      <p:sp>
        <p:nvSpPr>
          <p:cNvPr id="3" name="Rectangle 2"/>
          <p:cNvSpPr/>
          <p:nvPr/>
        </p:nvSpPr>
        <p:spPr>
          <a:xfrm>
            <a:off x="5894614" y="1110509"/>
            <a:ext cx="6311696" cy="1754326"/>
          </a:xfrm>
          <a:prstGeom prst="rect">
            <a:avLst/>
          </a:prstGeom>
        </p:spPr>
        <p:txBody>
          <a:bodyPr wrap="square">
            <a:spAutoFit/>
          </a:bodyPr>
          <a:lstStyle/>
          <a:p>
            <a:r>
              <a:rPr lang="en-US" b="1" dirty="0"/>
              <a:t>“But I recently learned an interesting fact: If a man owns a million dollars worth of gold at today’s prices, he possesses approximately one 27-billionth of all the gold that is present in the earth’s thin crust alone. This is an amount so small in proportion as to be inconceivable to the mind of man. But there is more to this:</a:t>
            </a:r>
            <a:endParaRPr lang="en-US" b="1" i="1" dirty="0"/>
          </a:p>
        </p:txBody>
      </p:sp>
      <p:sp>
        <p:nvSpPr>
          <p:cNvPr id="4" name="Rectangle 3"/>
          <p:cNvSpPr/>
          <p:nvPr/>
        </p:nvSpPr>
        <p:spPr>
          <a:xfrm>
            <a:off x="2295727" y="3903345"/>
            <a:ext cx="8116969" cy="2769989"/>
          </a:xfrm>
          <a:prstGeom prst="rect">
            <a:avLst/>
          </a:prstGeom>
        </p:spPr>
        <p:txBody>
          <a:bodyPr wrap="square">
            <a:spAutoFit/>
          </a:bodyPr>
          <a:lstStyle/>
          <a:p>
            <a:r>
              <a:rPr lang="en-US" b="1" dirty="0">
                <a:solidFill>
                  <a:schemeClr val="bg1"/>
                </a:solidFill>
              </a:rPr>
              <a:t>The Lord who created and has power over all the earth created many other earths as well, even ‘worlds without number’; and when this man received the oath and covenant of the priesthood, he received a promise from the Lord of ‘all that my Father hath’. </a:t>
            </a:r>
          </a:p>
          <a:p>
            <a:endParaRPr lang="en-US" b="1" dirty="0">
              <a:solidFill>
                <a:schemeClr val="bg1"/>
              </a:solidFill>
            </a:endParaRPr>
          </a:p>
          <a:p>
            <a:r>
              <a:rPr lang="en-US" b="1" dirty="0">
                <a:solidFill>
                  <a:schemeClr val="bg1"/>
                </a:solidFill>
              </a:rPr>
              <a:t>To set aside all these great promises in favor of a chest of gold and a sense of carnal security is a mistake in perspective of colossal proportions. To think that he has settled for so little is a saddening and pitiful prospect indeed; the souls of men are far more precious than this.”</a:t>
            </a:r>
          </a:p>
          <a:p>
            <a:r>
              <a:rPr lang="en-US" sz="1200" b="1" dirty="0">
                <a:solidFill>
                  <a:schemeClr val="bg1"/>
                </a:solidFill>
              </a:rPr>
              <a:t>President Spencer W. Kimball</a:t>
            </a:r>
            <a:endParaRPr lang="en-US" sz="1200" b="1" i="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49" y="3730295"/>
            <a:ext cx="1593056" cy="2093119"/>
          </a:xfrm>
          <a:prstGeom prst="rect">
            <a:avLst/>
          </a:prstGeom>
        </p:spPr>
      </p:pic>
    </p:spTree>
    <p:extLst>
      <p:ext uri="{BB962C8B-B14F-4D97-AF65-F5344CB8AC3E}">
        <p14:creationId xmlns:p14="http://schemas.microsoft.com/office/powerpoint/2010/main" val="295478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3A520B-28DF-46CB-A01C-4E1435BAB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err="1">
                <a:latin typeface="AR BLANCA" panose="02000000000000000000" pitchFamily="2" charset="0"/>
              </a:rPr>
              <a:t>Nicolaitane</a:t>
            </a:r>
            <a:r>
              <a:rPr lang="en-US" sz="6000" dirty="0">
                <a:latin typeface="AR BLANCA" panose="02000000000000000000" pitchFamily="2" charset="0"/>
              </a:rPr>
              <a:t> Band</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117:11</a:t>
            </a:r>
            <a:endParaRPr lang="en-US" sz="1200" dirty="0">
              <a:solidFill>
                <a:schemeClr val="bg1"/>
              </a:solidFill>
            </a:endParaRPr>
          </a:p>
        </p:txBody>
      </p:sp>
      <p:sp>
        <p:nvSpPr>
          <p:cNvPr id="4" name="Rectangle 3"/>
          <p:cNvSpPr/>
          <p:nvPr/>
        </p:nvSpPr>
        <p:spPr>
          <a:xfrm>
            <a:off x="2611413" y="4174404"/>
            <a:ext cx="5857673" cy="1938992"/>
          </a:xfrm>
          <a:prstGeom prst="rect">
            <a:avLst/>
          </a:prstGeom>
        </p:spPr>
        <p:txBody>
          <a:bodyPr wrap="square">
            <a:spAutoFit/>
          </a:bodyPr>
          <a:lstStyle/>
          <a:p>
            <a:r>
              <a:rPr lang="en-US" b="1" dirty="0">
                <a:solidFill>
                  <a:schemeClr val="bg1"/>
                </a:solidFill>
              </a:rPr>
              <a:t>“</a:t>
            </a:r>
            <a:r>
              <a:rPr lang="en-US" b="1" dirty="0" err="1">
                <a:solidFill>
                  <a:schemeClr val="bg1"/>
                </a:solidFill>
              </a:rPr>
              <a:t>Nicolaitans</a:t>
            </a:r>
            <a:r>
              <a:rPr lang="en-US" b="1" dirty="0">
                <a:solidFill>
                  <a:schemeClr val="bg1"/>
                </a:solidFill>
              </a:rPr>
              <a:t> today are “members of the Church who [are] trying to maintain their church standing while continuing to live after the manner of the world. … The designation has come to be used to identify those who want their names on the records of the Church, but do not want to devote themselves to the gospel cause with full purpose of heart.” </a:t>
            </a:r>
            <a:r>
              <a:rPr lang="en-US" sz="1200" b="1" dirty="0">
                <a:solidFill>
                  <a:schemeClr val="bg1"/>
                </a:solidFill>
              </a:rPr>
              <a:t>Elder Bruce R. McConkie</a:t>
            </a:r>
            <a:endParaRPr lang="en-US" sz="1200" b="1" i="1" dirty="0">
              <a:solidFill>
                <a:schemeClr val="bg1"/>
              </a:solidFill>
            </a:endParaRPr>
          </a:p>
        </p:txBody>
      </p:sp>
      <p:sp>
        <p:nvSpPr>
          <p:cNvPr id="2" name="Rectangle 1"/>
          <p:cNvSpPr/>
          <p:nvPr/>
        </p:nvSpPr>
        <p:spPr>
          <a:xfrm>
            <a:off x="72426" y="970930"/>
            <a:ext cx="6096000" cy="2308324"/>
          </a:xfrm>
          <a:prstGeom prst="rect">
            <a:avLst/>
          </a:prstGeom>
        </p:spPr>
        <p:txBody>
          <a:bodyPr>
            <a:spAutoFit/>
          </a:bodyPr>
          <a:lstStyle/>
          <a:p>
            <a:r>
              <a:rPr lang="en-US" b="1" i="0" dirty="0">
                <a:solidFill>
                  <a:srgbClr val="333333"/>
                </a:solidFill>
                <a:effectLst/>
                <a:latin typeface="Open Sans"/>
              </a:rPr>
              <a:t>Many scholars believe that the </a:t>
            </a:r>
            <a:r>
              <a:rPr lang="en-US" b="1" i="0" dirty="0" err="1">
                <a:solidFill>
                  <a:srgbClr val="333333"/>
                </a:solidFill>
                <a:effectLst/>
                <a:latin typeface="Open Sans"/>
              </a:rPr>
              <a:t>Nicolaitans</a:t>
            </a:r>
            <a:r>
              <a:rPr lang="en-US" b="1" i="0" dirty="0">
                <a:solidFill>
                  <a:srgbClr val="333333"/>
                </a:solidFill>
                <a:effectLst/>
                <a:latin typeface="Open Sans"/>
              </a:rPr>
              <a:t> in New Testament times were followers of Nicolas. He was one of the seven appointed by the Church at Jerusalem to supervise the distribution of food and goods. Nicolas was believed by some of the early Church fathers to have apostatized from the true gospel and then to have established a sect of his own—the </a:t>
            </a:r>
            <a:r>
              <a:rPr lang="en-US" b="1" i="0" dirty="0" err="1">
                <a:solidFill>
                  <a:srgbClr val="333333"/>
                </a:solidFill>
                <a:effectLst/>
                <a:latin typeface="Open Sans"/>
              </a:rPr>
              <a:t>Nicolaitans</a:t>
            </a:r>
            <a:r>
              <a:rPr lang="en-US" b="1" i="0" dirty="0">
                <a:solidFill>
                  <a:srgbClr val="333333"/>
                </a:solidFill>
                <a:effectLst/>
                <a:latin typeface="Open Sans"/>
              </a:rPr>
              <a:t> </a:t>
            </a:r>
          </a:p>
          <a:p>
            <a:r>
              <a:rPr lang="en-US" b="1" i="0" dirty="0">
                <a:solidFill>
                  <a:srgbClr val="333333"/>
                </a:solidFill>
                <a:effectLst/>
                <a:latin typeface="Open Sans"/>
              </a:rPr>
              <a:t> </a:t>
            </a:r>
            <a:r>
              <a:rPr lang="en-US" sz="1200" b="1" i="0" dirty="0">
                <a:effectLst/>
                <a:latin typeface="Open Sans"/>
              </a:rPr>
              <a:t>Dictionary of the </a:t>
            </a:r>
            <a:r>
              <a:rPr lang="en-US" sz="1200" b="1" i="0" u="none" strike="noStrike" dirty="0">
                <a:effectLst/>
                <a:latin typeface="Open Sans"/>
              </a:rPr>
              <a:t>Bible</a:t>
            </a:r>
            <a:endParaRPr lang="en-US" sz="1200" b="1" dirty="0"/>
          </a:p>
        </p:txBody>
      </p:sp>
      <p:sp>
        <p:nvSpPr>
          <p:cNvPr id="9" name="Rectangle 8"/>
          <p:cNvSpPr/>
          <p:nvPr/>
        </p:nvSpPr>
        <p:spPr>
          <a:xfrm>
            <a:off x="7010400" y="1086582"/>
            <a:ext cx="4568226" cy="2031325"/>
          </a:xfrm>
          <a:prstGeom prst="rect">
            <a:avLst/>
          </a:prstGeom>
        </p:spPr>
        <p:txBody>
          <a:bodyPr wrap="square">
            <a:spAutoFit/>
          </a:bodyPr>
          <a:lstStyle/>
          <a:p>
            <a:r>
              <a:rPr lang="en-US" b="1" i="1" dirty="0">
                <a:solidFill>
                  <a:srgbClr val="333333"/>
                </a:solidFill>
                <a:effectLst/>
                <a:latin typeface="Palatino"/>
              </a:rPr>
              <a:t>And the saying pleased the whole multitude: and they chose Stephen, a man full of faith and of the Holy Ghost, and Philip, and </a:t>
            </a:r>
            <a:r>
              <a:rPr lang="en-US" b="1" i="1" dirty="0" err="1">
                <a:solidFill>
                  <a:srgbClr val="333333"/>
                </a:solidFill>
                <a:effectLst/>
                <a:latin typeface="Palatino"/>
              </a:rPr>
              <a:t>Prochorus</a:t>
            </a:r>
            <a:r>
              <a:rPr lang="en-US" b="1" i="1" dirty="0">
                <a:solidFill>
                  <a:srgbClr val="333333"/>
                </a:solidFill>
                <a:effectLst/>
                <a:latin typeface="Palatino"/>
              </a:rPr>
              <a:t>, and </a:t>
            </a:r>
            <a:r>
              <a:rPr lang="en-US" b="1" i="1" dirty="0" err="1">
                <a:solidFill>
                  <a:srgbClr val="333333"/>
                </a:solidFill>
                <a:effectLst/>
                <a:latin typeface="Palatino"/>
              </a:rPr>
              <a:t>Nicanor</a:t>
            </a:r>
            <a:r>
              <a:rPr lang="en-US" b="1" i="1" dirty="0">
                <a:solidFill>
                  <a:srgbClr val="333333"/>
                </a:solidFill>
                <a:effectLst/>
                <a:latin typeface="Palatino"/>
              </a:rPr>
              <a:t>, and </a:t>
            </a:r>
            <a:r>
              <a:rPr lang="en-US" b="1" i="1" dirty="0" err="1">
                <a:solidFill>
                  <a:srgbClr val="333333"/>
                </a:solidFill>
                <a:effectLst/>
                <a:latin typeface="Palatino"/>
              </a:rPr>
              <a:t>Timon</a:t>
            </a:r>
            <a:r>
              <a:rPr lang="en-US" b="1" i="1" dirty="0">
                <a:solidFill>
                  <a:srgbClr val="333333"/>
                </a:solidFill>
                <a:effectLst/>
                <a:latin typeface="Palatino"/>
              </a:rPr>
              <a:t>, and </a:t>
            </a:r>
            <a:r>
              <a:rPr lang="en-US" b="1" i="1" dirty="0" err="1">
                <a:solidFill>
                  <a:srgbClr val="333333"/>
                </a:solidFill>
                <a:effectLst/>
                <a:latin typeface="Palatino"/>
              </a:rPr>
              <a:t>Parmenas</a:t>
            </a:r>
            <a:r>
              <a:rPr lang="en-US" b="1" i="1" dirty="0">
                <a:solidFill>
                  <a:srgbClr val="333333"/>
                </a:solidFill>
                <a:effectLst/>
                <a:latin typeface="Palatino"/>
              </a:rPr>
              <a:t>, and Nicolas a proselyte of Antioch:</a:t>
            </a:r>
          </a:p>
          <a:p>
            <a:r>
              <a:rPr lang="en-US" b="1" i="1" dirty="0">
                <a:solidFill>
                  <a:srgbClr val="333333"/>
                </a:solidFill>
                <a:latin typeface="Palatino"/>
              </a:rPr>
              <a:t>Acts 6:5</a:t>
            </a:r>
            <a:endParaRPr lang="en-US" b="1" i="1" dirty="0"/>
          </a:p>
        </p:txBody>
      </p:sp>
      <p:pic>
        <p:nvPicPr>
          <p:cNvPr id="5" name="Picture 4">
            <a:extLst>
              <a:ext uri="{FF2B5EF4-FFF2-40B4-BE49-F238E27FC236}">
                <a16:creationId xmlns:a16="http://schemas.microsoft.com/office/drawing/2014/main" id="{56361AF3-5B09-4236-A4D7-A26E7A0AF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93" y="3399336"/>
            <a:ext cx="1987296" cy="2901696"/>
          </a:xfrm>
          <a:prstGeom prst="rect">
            <a:avLst/>
          </a:prstGeom>
        </p:spPr>
      </p:pic>
      <p:pic>
        <p:nvPicPr>
          <p:cNvPr id="11" name="Picture 10">
            <a:extLst>
              <a:ext uri="{FF2B5EF4-FFF2-40B4-BE49-F238E27FC236}">
                <a16:creationId xmlns:a16="http://schemas.microsoft.com/office/drawing/2014/main" id="{95D11BC2-8B4E-4459-AA9E-59CB604F1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9735" y="3770185"/>
            <a:ext cx="2952750" cy="2219325"/>
          </a:xfrm>
          <a:prstGeom prst="rect">
            <a:avLst/>
          </a:prstGeom>
        </p:spPr>
      </p:pic>
    </p:spTree>
    <p:extLst>
      <p:ext uri="{BB962C8B-B14F-4D97-AF65-F5344CB8AC3E}">
        <p14:creationId xmlns:p14="http://schemas.microsoft.com/office/powerpoint/2010/main" val="6121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679ACEC-61DF-4761-9D23-2AA8C2345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The Business Agent</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117:12-16</a:t>
            </a:r>
            <a:endParaRPr lang="en-US" sz="1200" dirty="0">
              <a:solidFill>
                <a:schemeClr val="bg1"/>
              </a:solidFill>
            </a:endParaRPr>
          </a:p>
        </p:txBody>
      </p:sp>
      <p:sp>
        <p:nvSpPr>
          <p:cNvPr id="2" name="Rectangle 1"/>
          <p:cNvSpPr/>
          <p:nvPr/>
        </p:nvSpPr>
        <p:spPr>
          <a:xfrm>
            <a:off x="72426" y="979008"/>
            <a:ext cx="8048317" cy="2308324"/>
          </a:xfrm>
          <a:prstGeom prst="rect">
            <a:avLst/>
          </a:prstGeom>
        </p:spPr>
        <p:txBody>
          <a:bodyPr wrap="square">
            <a:spAutoFit/>
          </a:bodyPr>
          <a:lstStyle/>
          <a:p>
            <a:r>
              <a:rPr lang="en-US" b="1" i="0" dirty="0">
                <a:solidFill>
                  <a:srgbClr val="333333"/>
                </a:solidFill>
                <a:effectLst/>
                <a:latin typeface="Open Sans"/>
              </a:rPr>
              <a:t>Oliver Granger was a man of faith and business ability…</a:t>
            </a:r>
          </a:p>
          <a:p>
            <a:r>
              <a:rPr lang="en-US" b="1" dirty="0">
                <a:solidFill>
                  <a:srgbClr val="333333"/>
                </a:solidFill>
                <a:latin typeface="Open Sans"/>
              </a:rPr>
              <a:t>He firmly believed that God would bless that endeavor. </a:t>
            </a:r>
          </a:p>
          <a:p>
            <a:endParaRPr lang="en-US" b="1" dirty="0">
              <a:solidFill>
                <a:srgbClr val="333333"/>
              </a:solidFill>
              <a:latin typeface="Open Sans"/>
            </a:endParaRPr>
          </a:p>
          <a:p>
            <a:r>
              <a:rPr lang="en-US" b="1" dirty="0">
                <a:solidFill>
                  <a:srgbClr val="333333"/>
                </a:solidFill>
                <a:latin typeface="Open Sans"/>
              </a:rPr>
              <a:t>When the Prophet fled from Kirtland, he appointed Granger his business agent.</a:t>
            </a:r>
          </a:p>
          <a:p>
            <a:endParaRPr lang="en-US" b="1" dirty="0">
              <a:solidFill>
                <a:srgbClr val="333333"/>
              </a:solidFill>
              <a:latin typeface="Open Sans"/>
            </a:endParaRPr>
          </a:p>
          <a:p>
            <a:r>
              <a:rPr lang="en-US" b="1" dirty="0">
                <a:solidFill>
                  <a:srgbClr val="333333"/>
                </a:solidFill>
                <a:latin typeface="Open Sans"/>
              </a:rPr>
              <a:t>His name is to be held in remembrance for his faithful services as a man of business, having sanctified his talent to the service of the Lord.</a:t>
            </a:r>
            <a:endParaRPr lang="en-US" b="1" dirty="0"/>
          </a:p>
        </p:txBody>
      </p:sp>
      <p:grpSp>
        <p:nvGrpSpPr>
          <p:cNvPr id="10" name="Group 9"/>
          <p:cNvGrpSpPr/>
          <p:nvPr/>
        </p:nvGrpSpPr>
        <p:grpSpPr>
          <a:xfrm>
            <a:off x="8001000" y="1157502"/>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57300" y="2352370"/>
              <a:ext cx="1905000" cy="1477328"/>
            </a:xfrm>
            <a:prstGeom prst="rect">
              <a:avLst/>
            </a:prstGeom>
          </p:spPr>
          <p:txBody>
            <a:bodyPr wrap="square">
              <a:spAutoFit/>
            </a:bodyPr>
            <a:lstStyle/>
            <a:p>
              <a:pPr algn="ctr"/>
              <a:r>
                <a:rPr lang="en-US" b="1" i="1" dirty="0"/>
                <a:t>The sacrifices we make in the service of the Lord are sacred to Him</a:t>
              </a:r>
              <a:endParaRPr lang="en-US" dirty="0">
                <a:solidFill>
                  <a:schemeClr val="bg1"/>
                </a:solidFill>
              </a:endParaRPr>
            </a:p>
          </p:txBody>
        </p:sp>
      </p:grpSp>
      <p:sp>
        <p:nvSpPr>
          <p:cNvPr id="3" name="Rectangle 2"/>
          <p:cNvSpPr/>
          <p:nvPr/>
        </p:nvSpPr>
        <p:spPr>
          <a:xfrm>
            <a:off x="1066800" y="3965740"/>
            <a:ext cx="6096000" cy="2585323"/>
          </a:xfrm>
          <a:prstGeom prst="rect">
            <a:avLst/>
          </a:prstGeom>
        </p:spPr>
        <p:txBody>
          <a:bodyPr>
            <a:spAutoFit/>
          </a:bodyPr>
          <a:lstStyle/>
          <a:p>
            <a:pPr fontAlgn="base"/>
            <a:r>
              <a:rPr lang="en-US" b="1" i="0" dirty="0">
                <a:solidFill>
                  <a:schemeClr val="bg1"/>
                </a:solidFill>
                <a:effectLst/>
                <a:latin typeface="Open Sans"/>
              </a:rPr>
              <a:t>“What did Oliver Granger do that his name should be held in sacred remembrance? Nothing much, really. It was not so much what he did as what he was. …</a:t>
            </a:r>
          </a:p>
          <a:p>
            <a:pPr fontAlgn="base"/>
            <a:r>
              <a:rPr lang="en-US" b="1" i="0" dirty="0">
                <a:solidFill>
                  <a:schemeClr val="bg1"/>
                </a:solidFill>
                <a:effectLst/>
                <a:latin typeface="Open Sans"/>
              </a:rPr>
              <a:t>“The Lord did not expect Oliver to be perfect, perhaps not even to succeed. …</a:t>
            </a:r>
          </a:p>
          <a:p>
            <a:pPr fontAlgn="base"/>
            <a:endParaRPr lang="en-US" b="1" i="0" dirty="0">
              <a:solidFill>
                <a:schemeClr val="bg1"/>
              </a:solidFill>
              <a:effectLst/>
              <a:latin typeface="Open Sans"/>
            </a:endParaRPr>
          </a:p>
          <a:p>
            <a:pPr fontAlgn="base"/>
            <a:r>
              <a:rPr lang="en-US" b="1" i="0" dirty="0">
                <a:solidFill>
                  <a:schemeClr val="bg1"/>
                </a:solidFill>
                <a:effectLst/>
                <a:latin typeface="Open Sans"/>
              </a:rPr>
              <a:t>“We cannot always expect to succeed, but we should try the best we can.”</a:t>
            </a:r>
          </a:p>
          <a:p>
            <a:pPr fontAlgn="base"/>
            <a:r>
              <a:rPr lang="en-US" b="1" i="0" dirty="0">
                <a:solidFill>
                  <a:schemeClr val="bg1"/>
                </a:solidFill>
                <a:effectLst/>
                <a:latin typeface="Open Sans"/>
              </a:rPr>
              <a:t> </a:t>
            </a:r>
            <a:r>
              <a:rPr lang="en-US" sz="1200" b="1" i="0" dirty="0">
                <a:solidFill>
                  <a:schemeClr val="bg1"/>
                </a:solidFill>
                <a:effectLst/>
                <a:latin typeface="Open Sans"/>
              </a:rPr>
              <a:t>Elder Boyd K. Packer</a:t>
            </a:r>
          </a:p>
        </p:txBody>
      </p:sp>
      <p:pic>
        <p:nvPicPr>
          <p:cNvPr id="5" name="Picture 4">
            <a:extLst>
              <a:ext uri="{FF2B5EF4-FFF2-40B4-BE49-F238E27FC236}">
                <a16:creationId xmlns:a16="http://schemas.microsoft.com/office/drawing/2014/main" id="{E621B034-0075-414E-A430-D9B9FEB43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7479" y="244615"/>
            <a:ext cx="1313074" cy="1636491"/>
          </a:xfrm>
          <a:prstGeom prst="rect">
            <a:avLst/>
          </a:prstGeom>
        </p:spPr>
      </p:pic>
    </p:spTree>
    <p:extLst>
      <p:ext uri="{BB962C8B-B14F-4D97-AF65-F5344CB8AC3E}">
        <p14:creationId xmlns:p14="http://schemas.microsoft.com/office/powerpoint/2010/main" val="126012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B7D3F2-FCFD-4F62-8DE1-E202A433F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Minutes of the Meeting</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118—</a:t>
            </a:r>
            <a:r>
              <a:rPr lang="en-US" sz="1200" dirty="0">
                <a:solidFill>
                  <a:schemeClr val="bg1"/>
                </a:solidFill>
              </a:rPr>
              <a:t>Student Manual</a:t>
            </a:r>
          </a:p>
        </p:txBody>
      </p:sp>
      <p:sp>
        <p:nvSpPr>
          <p:cNvPr id="2" name="Rectangle 1"/>
          <p:cNvSpPr/>
          <p:nvPr/>
        </p:nvSpPr>
        <p:spPr>
          <a:xfrm>
            <a:off x="859349" y="1213223"/>
            <a:ext cx="8048317" cy="1200329"/>
          </a:xfrm>
          <a:prstGeom prst="rect">
            <a:avLst/>
          </a:prstGeom>
        </p:spPr>
        <p:txBody>
          <a:bodyPr wrap="square">
            <a:spAutoFit/>
          </a:bodyPr>
          <a:lstStyle/>
          <a:p>
            <a:r>
              <a:rPr lang="en-US" b="1" dirty="0"/>
              <a:t>“Far West, July 9, 1838, a conference of the Twelve Apostles assembled at Far West, agreeable to the revelation, given July 8, 1838 [section 118]. Present, Thomas B. Marsh, David W. Patten, Brigham Young, Parley P. Pratt and William Smith: T. B. Marsh, presiding.</a:t>
            </a:r>
          </a:p>
        </p:txBody>
      </p:sp>
      <p:sp>
        <p:nvSpPr>
          <p:cNvPr id="3" name="Rectangle 2"/>
          <p:cNvSpPr/>
          <p:nvPr/>
        </p:nvSpPr>
        <p:spPr>
          <a:xfrm>
            <a:off x="233494" y="3641587"/>
            <a:ext cx="3392418" cy="1754326"/>
          </a:xfrm>
          <a:prstGeom prst="rect">
            <a:avLst/>
          </a:prstGeom>
        </p:spPr>
        <p:txBody>
          <a:bodyPr wrap="square">
            <a:spAutoFit/>
          </a:bodyPr>
          <a:lstStyle/>
          <a:p>
            <a:pPr fontAlgn="base"/>
            <a:r>
              <a:rPr lang="en-US" b="1" dirty="0">
                <a:solidFill>
                  <a:schemeClr val="bg1"/>
                </a:solidFill>
              </a:rPr>
              <a:t>“Resolved 1st. That the persons who are to fill the places of those who are fallen, be immediately notified to come to Far West; as also, those of the Twelve who are not present.</a:t>
            </a:r>
            <a:endParaRPr lang="en-US" b="1" i="0" dirty="0">
              <a:solidFill>
                <a:schemeClr val="bg1"/>
              </a:solidFill>
              <a:effectLst/>
            </a:endParaRPr>
          </a:p>
        </p:txBody>
      </p:sp>
      <p:sp>
        <p:nvSpPr>
          <p:cNvPr id="4" name="Rectangle 3"/>
          <p:cNvSpPr/>
          <p:nvPr/>
        </p:nvSpPr>
        <p:spPr>
          <a:xfrm>
            <a:off x="3981636" y="3735879"/>
            <a:ext cx="4373579" cy="1477328"/>
          </a:xfrm>
          <a:prstGeom prst="rect">
            <a:avLst/>
          </a:prstGeom>
        </p:spPr>
        <p:txBody>
          <a:bodyPr wrap="square">
            <a:spAutoFit/>
          </a:bodyPr>
          <a:lstStyle/>
          <a:p>
            <a:r>
              <a:rPr lang="en-US" b="1" dirty="0">
                <a:solidFill>
                  <a:schemeClr val="bg1"/>
                </a:solidFill>
              </a:rPr>
              <a:t>“Resolved 2nd. That Thomas B. Marsh notify Wilford Woodruff, that Parley P. Pratt notify Orson Pratt, and that President Rigdon notify Willard Richards, who is now in England.</a:t>
            </a:r>
          </a:p>
        </p:txBody>
      </p:sp>
      <p:sp>
        <p:nvSpPr>
          <p:cNvPr id="5" name="Rectangle 4"/>
          <p:cNvSpPr/>
          <p:nvPr/>
        </p:nvSpPr>
        <p:spPr>
          <a:xfrm>
            <a:off x="9038374" y="4053245"/>
            <a:ext cx="2975574" cy="1200329"/>
          </a:xfrm>
          <a:prstGeom prst="rect">
            <a:avLst/>
          </a:prstGeom>
        </p:spPr>
        <p:txBody>
          <a:bodyPr wrap="square">
            <a:spAutoFit/>
          </a:bodyPr>
          <a:lstStyle/>
          <a:p>
            <a:r>
              <a:rPr lang="en-US" b="1" dirty="0">
                <a:solidFill>
                  <a:schemeClr val="bg1"/>
                </a:solidFill>
                <a:latin typeface="Open Sans"/>
              </a:rPr>
              <a:t>“Voted that President Marsh publish the same in next number of </a:t>
            </a:r>
            <a:r>
              <a:rPr lang="en-US" b="1" i="1" dirty="0">
                <a:solidFill>
                  <a:schemeClr val="bg1"/>
                </a:solidFill>
                <a:latin typeface="Open Sans"/>
              </a:rPr>
              <a:t>The Elders’ Journal</a:t>
            </a:r>
            <a:r>
              <a:rPr lang="en-US" b="1" dirty="0">
                <a:solidFill>
                  <a:schemeClr val="bg1"/>
                </a:solidFill>
                <a:latin typeface="Open Sans"/>
              </a:rPr>
              <a:t>.</a:t>
            </a:r>
            <a:endParaRPr lang="en-US" b="1" dirty="0">
              <a:solidFill>
                <a:schemeClr val="bg1"/>
              </a:solidFill>
            </a:endParaRPr>
          </a:p>
        </p:txBody>
      </p:sp>
      <p:sp>
        <p:nvSpPr>
          <p:cNvPr id="8" name="Rectangle 7"/>
          <p:cNvSpPr/>
          <p:nvPr/>
        </p:nvSpPr>
        <p:spPr>
          <a:xfrm>
            <a:off x="2451652" y="5188386"/>
            <a:ext cx="6998268" cy="1477328"/>
          </a:xfrm>
          <a:prstGeom prst="rect">
            <a:avLst/>
          </a:prstGeom>
        </p:spPr>
        <p:txBody>
          <a:bodyPr wrap="square">
            <a:spAutoFit/>
          </a:bodyPr>
          <a:lstStyle/>
          <a:p>
            <a:r>
              <a:rPr lang="en-US" b="1" dirty="0">
                <a:solidFill>
                  <a:schemeClr val="bg1"/>
                </a:solidFill>
              </a:rPr>
              <a:t>“President Rigdon gave some counsel concerning the provisions necessary to be made for the families of the Twelve, while laboring in the cause of their Redeemer, advising them to instruct their converts to move without delay to the places of gathering, and there to strictly attend to the law of God.” </a:t>
            </a:r>
            <a:r>
              <a:rPr lang="en-US" sz="1200" b="1" dirty="0">
                <a:solidFill>
                  <a:schemeClr val="bg1"/>
                </a:solidFill>
              </a:rPr>
              <a:t>HC</a:t>
            </a:r>
          </a:p>
        </p:txBody>
      </p:sp>
      <p:sp>
        <p:nvSpPr>
          <p:cNvPr id="9" name="Rectangle 8"/>
          <p:cNvSpPr/>
          <p:nvPr/>
        </p:nvSpPr>
        <p:spPr>
          <a:xfrm>
            <a:off x="10182130" y="5910057"/>
            <a:ext cx="1831818" cy="830997"/>
          </a:xfrm>
          <a:prstGeom prst="rect">
            <a:avLst/>
          </a:prstGeom>
        </p:spPr>
        <p:txBody>
          <a:bodyPr wrap="square">
            <a:spAutoFit/>
          </a:bodyPr>
          <a:lstStyle/>
          <a:p>
            <a:r>
              <a:rPr lang="en-US" sz="1200" b="1" dirty="0">
                <a:solidFill>
                  <a:schemeClr val="bg1"/>
                </a:solidFill>
                <a:latin typeface="Open Sans"/>
              </a:rPr>
              <a:t>The minutes were signed by T. B. Marsh, president, and G. W. Robinson, clerk.</a:t>
            </a:r>
            <a:endParaRPr lang="en-US" sz="1200" b="1" dirty="0">
              <a:solidFill>
                <a:schemeClr val="bg1"/>
              </a:solidFill>
            </a:endParaRPr>
          </a:p>
        </p:txBody>
      </p:sp>
      <p:pic>
        <p:nvPicPr>
          <p:cNvPr id="11" name="Picture 10">
            <a:extLst>
              <a:ext uri="{FF2B5EF4-FFF2-40B4-BE49-F238E27FC236}">
                <a16:creationId xmlns:a16="http://schemas.microsoft.com/office/drawing/2014/main" id="{23CE5913-09A0-45FA-B8CE-19D61C811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9419" y="254750"/>
            <a:ext cx="1984392" cy="3551377"/>
          </a:xfrm>
          <a:prstGeom prst="rect">
            <a:avLst/>
          </a:prstGeom>
        </p:spPr>
      </p:pic>
    </p:spTree>
    <p:extLst>
      <p:ext uri="{BB962C8B-B14F-4D97-AF65-F5344CB8AC3E}">
        <p14:creationId xmlns:p14="http://schemas.microsoft.com/office/powerpoint/2010/main" val="166469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BC60AC2-9AC5-4E8E-80F2-F9AA2310D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The Lord’s Way</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118:3</a:t>
            </a:r>
            <a:endParaRPr lang="en-US" sz="1200" dirty="0">
              <a:solidFill>
                <a:schemeClr val="bg1"/>
              </a:solidFill>
            </a:endParaRPr>
          </a:p>
        </p:txBody>
      </p:sp>
      <p:sp>
        <p:nvSpPr>
          <p:cNvPr id="2" name="Rectangle 1"/>
          <p:cNvSpPr/>
          <p:nvPr/>
        </p:nvSpPr>
        <p:spPr>
          <a:xfrm>
            <a:off x="893565" y="1280502"/>
            <a:ext cx="6671651" cy="1815882"/>
          </a:xfrm>
          <a:prstGeom prst="rect">
            <a:avLst/>
          </a:prstGeom>
        </p:spPr>
        <p:txBody>
          <a:bodyPr wrap="square">
            <a:spAutoFit/>
          </a:bodyPr>
          <a:lstStyle/>
          <a:p>
            <a:r>
              <a:rPr lang="en-US" sz="2800" b="1" dirty="0"/>
              <a:t>July 8, 1838, the Lord called four new Apostles to replace Luke Johnson, Lyman E. Johnson, William E. </a:t>
            </a:r>
            <a:r>
              <a:rPr lang="en-US" sz="2800" b="1" dirty="0" err="1"/>
              <a:t>McLellin</a:t>
            </a:r>
            <a:r>
              <a:rPr lang="en-US" sz="2800" b="1" dirty="0"/>
              <a:t>, and John F. Boynton, who had apostatized.</a:t>
            </a:r>
          </a:p>
        </p:txBody>
      </p:sp>
      <p:grpSp>
        <p:nvGrpSpPr>
          <p:cNvPr id="35" name="Group 34"/>
          <p:cNvGrpSpPr/>
          <p:nvPr/>
        </p:nvGrpSpPr>
        <p:grpSpPr>
          <a:xfrm>
            <a:off x="8495654" y="0"/>
            <a:ext cx="3429000" cy="6466115"/>
            <a:chOff x="838200" y="76200"/>
            <a:chExt cx="2667000" cy="5029200"/>
          </a:xfrm>
        </p:grpSpPr>
        <p:grpSp>
          <p:nvGrpSpPr>
            <p:cNvPr id="36" name="Group 17"/>
            <p:cNvGrpSpPr/>
            <p:nvPr/>
          </p:nvGrpSpPr>
          <p:grpSpPr>
            <a:xfrm>
              <a:off x="838200" y="76200"/>
              <a:ext cx="2667000" cy="5029200"/>
              <a:chOff x="838200" y="76200"/>
              <a:chExt cx="2667000" cy="5029200"/>
            </a:xfrm>
          </p:grpSpPr>
          <p:grpSp>
            <p:nvGrpSpPr>
              <p:cNvPr id="38" name="Group 17"/>
              <p:cNvGrpSpPr/>
              <p:nvPr/>
            </p:nvGrpSpPr>
            <p:grpSpPr>
              <a:xfrm flipH="1">
                <a:off x="2209800" y="1447800"/>
                <a:ext cx="1295400" cy="3429000"/>
                <a:chOff x="685800" y="1447800"/>
                <a:chExt cx="1295400" cy="3124200"/>
              </a:xfrm>
            </p:grpSpPr>
            <p:sp>
              <p:nvSpPr>
                <p:cNvPr id="54" name="Bent Arrow 53"/>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Bent Arrow 5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16"/>
              <p:cNvGrpSpPr/>
              <p:nvPr/>
            </p:nvGrpSpPr>
            <p:grpSpPr>
              <a:xfrm>
                <a:off x="838200" y="1447800"/>
                <a:ext cx="1295400" cy="3429000"/>
                <a:chOff x="685800" y="1447800"/>
                <a:chExt cx="1295400" cy="3429000"/>
              </a:xfrm>
            </p:grpSpPr>
            <p:sp>
              <p:nvSpPr>
                <p:cNvPr id="52" name="Bent Arrow 51"/>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 name="Oval 2"/>
              <p:cNvSpPr/>
              <p:nvPr/>
            </p:nvSpPr>
            <p:spPr>
              <a:xfrm>
                <a:off x="1211292" y="175259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nut 44"/>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1326272" y="2053747"/>
              <a:ext cx="1722740" cy="2010807"/>
            </a:xfrm>
            <a:prstGeom prst="rect">
              <a:avLst/>
            </a:prstGeom>
          </p:spPr>
          <p:txBody>
            <a:bodyPr wrap="square">
              <a:spAutoFit/>
            </a:bodyPr>
            <a:lstStyle/>
            <a:p>
              <a:pPr algn="ctr"/>
              <a:r>
                <a:rPr lang="en-US" b="1" dirty="0"/>
                <a:t>If we preach the gospel in the Lord’s way, He will provide for our families. If we preach the gospel in the Lord’s way, He will prepare others to receive His message</a:t>
              </a:r>
              <a:endParaRPr lang="en-US" dirty="0">
                <a:solidFill>
                  <a:schemeClr val="bg1"/>
                </a:solidFill>
              </a:endParaRPr>
            </a:p>
          </p:txBody>
        </p:sp>
      </p:grpSp>
      <p:pic>
        <p:nvPicPr>
          <p:cNvPr id="16" name="Picture 15">
            <a:extLst>
              <a:ext uri="{FF2B5EF4-FFF2-40B4-BE49-F238E27FC236}">
                <a16:creationId xmlns:a16="http://schemas.microsoft.com/office/drawing/2014/main" id="{A052D7BD-62D6-4BB0-901F-F87A9D461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20" y="3207664"/>
            <a:ext cx="7254869" cy="2322777"/>
          </a:xfrm>
          <a:prstGeom prst="rect">
            <a:avLst/>
          </a:prstGeom>
        </p:spPr>
      </p:pic>
    </p:spTree>
    <p:extLst>
      <p:ext uri="{BB962C8B-B14F-4D97-AF65-F5344CB8AC3E}">
        <p14:creationId xmlns:p14="http://schemas.microsoft.com/office/powerpoint/2010/main" val="55611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8A9E0A-EEA0-4E75-B202-3724423B0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Leaving When Planned</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118:4-5 </a:t>
            </a:r>
            <a:endParaRPr lang="en-US" sz="1200" dirty="0">
              <a:solidFill>
                <a:schemeClr val="bg1"/>
              </a:solidFill>
            </a:endParaRPr>
          </a:p>
        </p:txBody>
      </p:sp>
      <p:sp>
        <p:nvSpPr>
          <p:cNvPr id="2" name="Rectangle 1"/>
          <p:cNvSpPr/>
          <p:nvPr/>
        </p:nvSpPr>
        <p:spPr>
          <a:xfrm>
            <a:off x="186349" y="952733"/>
            <a:ext cx="5071451" cy="1477328"/>
          </a:xfrm>
          <a:prstGeom prst="rect">
            <a:avLst/>
          </a:prstGeom>
        </p:spPr>
        <p:txBody>
          <a:bodyPr wrap="square">
            <a:spAutoFit/>
          </a:bodyPr>
          <a:lstStyle/>
          <a:p>
            <a:r>
              <a:rPr lang="en-US" b="1" dirty="0"/>
              <a:t>In the months following this revelation, persecution increased in Missouri. Eventually the Saints were expelled from that state. These conditions made it dangerous for the Twelve to fulfill the Lord’s command to meet in Far West. </a:t>
            </a:r>
          </a:p>
        </p:txBody>
      </p:sp>
      <p:sp>
        <p:nvSpPr>
          <p:cNvPr id="3" name="Rectangle 2"/>
          <p:cNvSpPr/>
          <p:nvPr/>
        </p:nvSpPr>
        <p:spPr>
          <a:xfrm>
            <a:off x="7242771" y="1675409"/>
            <a:ext cx="4625944" cy="1200329"/>
          </a:xfrm>
          <a:prstGeom prst="rect">
            <a:avLst/>
          </a:prstGeom>
        </p:spPr>
        <p:txBody>
          <a:bodyPr wrap="square">
            <a:spAutoFit/>
          </a:bodyPr>
          <a:lstStyle/>
          <a:p>
            <a:r>
              <a:rPr lang="en-US" b="1" dirty="0"/>
              <a:t>Many Missourians openly boasted that they would prevent the fulfillment of the revelation. But the Twelve were determined to obey the Lord’s command.</a:t>
            </a:r>
          </a:p>
        </p:txBody>
      </p:sp>
      <p:sp>
        <p:nvSpPr>
          <p:cNvPr id="4" name="Rectangle 3"/>
          <p:cNvSpPr/>
          <p:nvPr/>
        </p:nvSpPr>
        <p:spPr>
          <a:xfrm>
            <a:off x="3224354" y="4544872"/>
            <a:ext cx="7141864" cy="2031325"/>
          </a:xfrm>
          <a:prstGeom prst="rect">
            <a:avLst/>
          </a:prstGeom>
        </p:spPr>
        <p:txBody>
          <a:bodyPr wrap="square">
            <a:spAutoFit/>
          </a:bodyPr>
          <a:lstStyle/>
          <a:p>
            <a:r>
              <a:rPr lang="en-US" b="1" dirty="0">
                <a:solidFill>
                  <a:schemeClr val="bg1"/>
                </a:solidFill>
              </a:rPr>
              <a:t>On the morning of April 26, 1839, Elders Brigham Young, Heber C. Kimball, and Orson Pratt, along with Elders John E. Page and John Taylor, who had recently been ordained Apostles went to the Far West temple site. </a:t>
            </a:r>
          </a:p>
          <a:p>
            <a:endParaRPr lang="en-US" b="1" dirty="0">
              <a:solidFill>
                <a:schemeClr val="bg1"/>
              </a:solidFill>
            </a:endParaRPr>
          </a:p>
          <a:p>
            <a:r>
              <a:rPr lang="en-US" b="1" dirty="0">
                <a:solidFill>
                  <a:schemeClr val="bg1"/>
                </a:solidFill>
              </a:rPr>
              <a:t>(Not all faithful members of the quorum could be there. For example, Elder Parley P. Pratt had been arrested and imprisoned on false charges.) </a:t>
            </a:r>
          </a:p>
        </p:txBody>
      </p:sp>
      <p:pic>
        <p:nvPicPr>
          <p:cNvPr id="8" name="Picture 7">
            <a:extLst>
              <a:ext uri="{FF2B5EF4-FFF2-40B4-BE49-F238E27FC236}">
                <a16:creationId xmlns:a16="http://schemas.microsoft.com/office/drawing/2014/main" id="{C9D9FBF4-8653-4CCB-8AC5-03DD35B8D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618" y="2619531"/>
            <a:ext cx="5474682" cy="1749704"/>
          </a:xfrm>
          <a:prstGeom prst="rect">
            <a:avLst/>
          </a:prstGeom>
        </p:spPr>
      </p:pic>
      <p:pic>
        <p:nvPicPr>
          <p:cNvPr id="10" name="Picture 9">
            <a:extLst>
              <a:ext uri="{FF2B5EF4-FFF2-40B4-BE49-F238E27FC236}">
                <a16:creationId xmlns:a16="http://schemas.microsoft.com/office/drawing/2014/main" id="{ACFC64B8-84E0-4940-A851-D6ED080AE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098" y="4642582"/>
            <a:ext cx="10004403" cy="1670449"/>
          </a:xfrm>
          <a:prstGeom prst="rect">
            <a:avLst/>
          </a:prstGeom>
        </p:spPr>
      </p:pic>
    </p:spTree>
    <p:extLst>
      <p:ext uri="{BB962C8B-B14F-4D97-AF65-F5344CB8AC3E}">
        <p14:creationId xmlns:p14="http://schemas.microsoft.com/office/powerpoint/2010/main" val="92570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DBB4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1481" y="10041"/>
            <a:ext cx="12192001" cy="1015663"/>
          </a:xfrm>
          <a:prstGeom prst="rect">
            <a:avLst/>
          </a:prstGeom>
          <a:noFill/>
        </p:spPr>
        <p:txBody>
          <a:bodyPr wrap="square" rtlCol="0">
            <a:spAutoFit/>
          </a:bodyPr>
          <a:lstStyle/>
          <a:p>
            <a:pPr algn="ctr"/>
            <a:r>
              <a:rPr lang="en-US" sz="6000" dirty="0">
                <a:latin typeface="AR BLANCA" panose="02000000000000000000" pitchFamily="2" charset="0"/>
              </a:rPr>
              <a:t>John Taylor</a:t>
            </a:r>
          </a:p>
        </p:txBody>
      </p:sp>
      <p:sp>
        <p:nvSpPr>
          <p:cNvPr id="33" name="TextBox 32"/>
          <p:cNvSpPr txBox="1"/>
          <p:nvPr/>
        </p:nvSpPr>
        <p:spPr>
          <a:xfrm>
            <a:off x="92942" y="753816"/>
            <a:ext cx="9899520" cy="6340197"/>
          </a:xfrm>
          <a:prstGeom prst="rect">
            <a:avLst/>
          </a:prstGeom>
          <a:noFill/>
        </p:spPr>
        <p:txBody>
          <a:bodyPr wrap="square" rtlCol="0">
            <a:spAutoFit/>
          </a:bodyPr>
          <a:lstStyle/>
          <a:p>
            <a:r>
              <a:rPr lang="en-US" sz="1400" b="1" dirty="0"/>
              <a:t>He was born on November 1, 1808, at </a:t>
            </a:r>
            <a:r>
              <a:rPr lang="en-US" sz="1400" b="1" dirty="0" err="1"/>
              <a:t>Milnthorpe</a:t>
            </a:r>
            <a:r>
              <a:rPr lang="en-US" sz="1400" b="1" dirty="0"/>
              <a:t>, England to James and Agnes Taylor</a:t>
            </a:r>
          </a:p>
          <a:p>
            <a:endParaRPr lang="en-US" sz="1400" b="1" dirty="0"/>
          </a:p>
          <a:p>
            <a:r>
              <a:rPr lang="en-US" sz="1400" b="1" dirty="0"/>
              <a:t>He apprenticed as a cooper (barrel maker)</a:t>
            </a:r>
          </a:p>
          <a:p>
            <a:endParaRPr lang="en-US" sz="1400" b="1" dirty="0"/>
          </a:p>
          <a:p>
            <a:r>
              <a:rPr lang="en-US" sz="1400" b="1" dirty="0"/>
              <a:t>He left the Church of England at age 16,  and became a lay preacher for the Methodist Church</a:t>
            </a:r>
          </a:p>
          <a:p>
            <a:endParaRPr lang="en-US" sz="1400" b="1" dirty="0"/>
          </a:p>
          <a:p>
            <a:r>
              <a:rPr lang="en-US" sz="1400" b="1" dirty="0"/>
              <a:t>In 1830 his family immigrated to Toronto, Canada, while he attended to some business in England. In 1832 he journeyed through New York to join his family in Canada and met Leonora Cannon and married</a:t>
            </a:r>
          </a:p>
          <a:p>
            <a:endParaRPr lang="en-US" sz="1400" b="1" dirty="0"/>
          </a:p>
          <a:p>
            <a:r>
              <a:rPr lang="en-US" sz="1400" b="1" dirty="0"/>
              <a:t>In 1836 he learned about of the restored Church through Parley P. Pratt and was baptized by Parley P. Pratt on May 9, 1836 and ordained an elder and then a high priest.</a:t>
            </a:r>
          </a:p>
          <a:p>
            <a:endParaRPr lang="en-US" sz="1400" b="1" dirty="0"/>
          </a:p>
          <a:p>
            <a:r>
              <a:rPr lang="en-US" sz="1400" b="1" dirty="0"/>
              <a:t>He was called by revelation on July 8, 1838 to be a member of the Quorum of the Twelve</a:t>
            </a:r>
          </a:p>
          <a:p>
            <a:endParaRPr lang="en-US" sz="1400" b="1" dirty="0"/>
          </a:p>
          <a:p>
            <a:r>
              <a:rPr lang="en-US" sz="1400" b="1" dirty="0"/>
              <a:t>He served a mission in Great Britain and filled important civic offices in Nauvoo</a:t>
            </a:r>
          </a:p>
          <a:p>
            <a:endParaRPr lang="en-US" sz="1400" b="1" dirty="0"/>
          </a:p>
          <a:p>
            <a:r>
              <a:rPr lang="en-US" sz="1400" b="1" dirty="0"/>
              <a:t>He was a firsthand witness of the martyrdom of the Prophet Joseph at Carthage on June 27, 1844 and survived 4 musket balls* (see story)</a:t>
            </a:r>
          </a:p>
          <a:p>
            <a:r>
              <a:rPr lang="en-US" sz="1400" b="1" dirty="0"/>
              <a:t>He had a marvelous singing voice, according to Joseph Smith, and wrote several hymns</a:t>
            </a:r>
          </a:p>
          <a:p>
            <a:r>
              <a:rPr lang="en-US" sz="1400" b="1" dirty="0"/>
              <a:t>“Joseph the Seer” and “Go Ye Messengers of Glory" (no. 262)</a:t>
            </a:r>
          </a:p>
          <a:p>
            <a:endParaRPr lang="en-US" sz="1400" b="1" dirty="0"/>
          </a:p>
          <a:p>
            <a:r>
              <a:rPr lang="en-US" sz="1400" b="1" dirty="0"/>
              <a:t>In 1846, he and Brigham Young led 1500 Saints to the Utah Valley</a:t>
            </a:r>
          </a:p>
          <a:p>
            <a:endParaRPr lang="en-US" sz="1400" b="1" dirty="0"/>
          </a:p>
          <a:p>
            <a:r>
              <a:rPr lang="en-US" sz="1400" b="1" dirty="0"/>
              <a:t>He served as a  Mission President in two Missions: France, and Eastern States, based in New York</a:t>
            </a:r>
          </a:p>
          <a:p>
            <a:endParaRPr lang="en-US" sz="1400" b="1" dirty="0"/>
          </a:p>
          <a:p>
            <a:r>
              <a:rPr lang="en-US" sz="1400" b="1" dirty="0"/>
              <a:t>With the death of Brigham Young in 1877, he became the 3</a:t>
            </a:r>
            <a:r>
              <a:rPr lang="en-US" sz="1400" b="1" baseline="30000" dirty="0"/>
              <a:t>rd</a:t>
            </a:r>
            <a:r>
              <a:rPr lang="en-US" sz="1400" b="1" dirty="0"/>
              <a:t> President of the Church and sustained in 1880</a:t>
            </a:r>
          </a:p>
          <a:p>
            <a:endParaRPr lang="en-US" sz="1400" b="1" dirty="0"/>
          </a:p>
          <a:p>
            <a:r>
              <a:rPr lang="en-US" sz="1400" b="1" dirty="0"/>
              <a:t>He died of heart failure on July 25, 1887 in Kaysville, Utah and buried in Salt Lake Cemetery</a:t>
            </a:r>
          </a:p>
        </p:txBody>
      </p:sp>
      <p:sp>
        <p:nvSpPr>
          <p:cNvPr id="42" name="TextBox 41"/>
          <p:cNvSpPr txBox="1"/>
          <p:nvPr/>
        </p:nvSpPr>
        <p:spPr>
          <a:xfrm>
            <a:off x="8256760" y="6591363"/>
            <a:ext cx="3985489" cy="307777"/>
          </a:xfrm>
          <a:prstGeom prst="rect">
            <a:avLst/>
          </a:prstGeom>
          <a:noFill/>
        </p:spPr>
        <p:txBody>
          <a:bodyPr wrap="square" rtlCol="0">
            <a:spAutoFit/>
          </a:bodyPr>
          <a:lstStyle/>
          <a:p>
            <a:pPr algn="r"/>
            <a:r>
              <a:rPr lang="en-US" sz="1400" dirty="0"/>
              <a:t>Who’s Who—Karla C. Erickson</a:t>
            </a:r>
          </a:p>
        </p:txBody>
      </p:sp>
      <p:grpSp>
        <p:nvGrpSpPr>
          <p:cNvPr id="3" name="Group 2"/>
          <p:cNvGrpSpPr/>
          <p:nvPr/>
        </p:nvGrpSpPr>
        <p:grpSpPr>
          <a:xfrm>
            <a:off x="9750582" y="857616"/>
            <a:ext cx="1783088" cy="5276175"/>
            <a:chOff x="9750582" y="857616"/>
            <a:chExt cx="1783088" cy="5276175"/>
          </a:xfrm>
        </p:grpSpPr>
        <p:grpSp>
          <p:nvGrpSpPr>
            <p:cNvPr id="36" name="Group 35"/>
            <p:cNvGrpSpPr/>
            <p:nvPr/>
          </p:nvGrpSpPr>
          <p:grpSpPr>
            <a:xfrm>
              <a:off x="9750582" y="857616"/>
              <a:ext cx="1783088" cy="5276175"/>
              <a:chOff x="3709808" y="471091"/>
              <a:chExt cx="1783088" cy="5276175"/>
            </a:xfrm>
          </p:grpSpPr>
          <p:sp>
            <p:nvSpPr>
              <p:cNvPr id="37" name="Cloud 36"/>
              <p:cNvSpPr/>
              <p:nvPr/>
            </p:nvSpPr>
            <p:spPr>
              <a:xfrm rot="19676626">
                <a:off x="3709808" y="730327"/>
                <a:ext cx="1243703" cy="807533"/>
              </a:xfrm>
              <a:prstGeom prst="cloud">
                <a:avLst/>
              </a:prstGeom>
              <a:solidFill>
                <a:srgbClr val="EBD9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15170084">
                <a:off x="4348168" y="689176"/>
                <a:ext cx="1243703" cy="807533"/>
              </a:xfrm>
              <a:prstGeom prst="cloud">
                <a:avLst/>
              </a:prstGeom>
              <a:solidFill>
                <a:srgbClr val="EBD9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843460">
                <a:off x="4058446" y="5205122"/>
                <a:ext cx="400570" cy="55940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900530">
                <a:off x="4720945" y="5187866"/>
                <a:ext cx="400570" cy="55940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42045" y="3529990"/>
                <a:ext cx="303803" cy="433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0689303">
                <a:off x="5189093" y="3538720"/>
                <a:ext cx="303803" cy="433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0203792">
                <a:off x="4656042" y="2071655"/>
                <a:ext cx="720128" cy="1752467"/>
              </a:xfrm>
              <a:prstGeom prst="trapezoid">
                <a:avLst>
                  <a:gd name="adj" fmla="val 1761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rapezoid 74"/>
              <p:cNvSpPr/>
              <p:nvPr/>
            </p:nvSpPr>
            <p:spPr>
              <a:xfrm rot="1050082">
                <a:off x="3867763" y="2038142"/>
                <a:ext cx="720128" cy="1752467"/>
              </a:xfrm>
              <a:prstGeom prst="trapezoid">
                <a:avLst>
                  <a:gd name="adj" fmla="val 1761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rapezoid 75"/>
              <p:cNvSpPr/>
              <p:nvPr/>
            </p:nvSpPr>
            <p:spPr>
              <a:xfrm>
                <a:off x="4082225" y="2080803"/>
                <a:ext cx="1059982" cy="1850037"/>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4504156" y="2892272"/>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513410" y="3147246"/>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527745" y="3419122"/>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531664" y="3659623"/>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4013150" y="3835682"/>
                <a:ext cx="720128" cy="1608834"/>
              </a:xfrm>
              <a:prstGeom prst="trapezoid">
                <a:avLst>
                  <a:gd name="adj" fmla="val 1761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rapezoid 81"/>
              <p:cNvSpPr/>
              <p:nvPr/>
            </p:nvSpPr>
            <p:spPr>
              <a:xfrm rot="21416046">
                <a:off x="4534230" y="3809691"/>
                <a:ext cx="720128" cy="1608833"/>
              </a:xfrm>
              <a:prstGeom prst="trapezoid">
                <a:avLst>
                  <a:gd name="adj" fmla="val 1761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4286574" y="3844097"/>
                <a:ext cx="666937" cy="5596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4082225" y="3755440"/>
                <a:ext cx="1059982" cy="175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4174204" y="1938889"/>
                <a:ext cx="815765" cy="61593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hord 85"/>
              <p:cNvSpPr/>
              <p:nvPr/>
            </p:nvSpPr>
            <p:spPr>
              <a:xfrm rot="4921316" flipH="1">
                <a:off x="4280481" y="2095523"/>
                <a:ext cx="641133" cy="477457"/>
              </a:xfrm>
              <a:prstGeom prst="chord">
                <a:avLst>
                  <a:gd name="adj1" fmla="val 2700000"/>
                  <a:gd name="adj2" fmla="val 178146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96" idx="0"/>
                <a:endCxn id="84" idx="0"/>
              </p:cNvCxnSpPr>
              <p:nvPr/>
            </p:nvCxnSpPr>
            <p:spPr>
              <a:xfrm>
                <a:off x="4588638" y="2185755"/>
                <a:ext cx="23578" cy="15696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691716" y="2752663"/>
                <a:ext cx="261795"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6847535">
                <a:off x="5126557" y="1484359"/>
                <a:ext cx="207373" cy="138741"/>
              </a:xfrm>
              <a:prstGeom prst="ellipse">
                <a:avLst/>
              </a:prstGeom>
              <a:solidFill>
                <a:srgbClr val="EBD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4301828" y="2185755"/>
                <a:ext cx="586409" cy="260404"/>
                <a:chOff x="6322244" y="2091246"/>
                <a:chExt cx="1874393" cy="671860"/>
              </a:xfrm>
            </p:grpSpPr>
            <p:sp>
              <p:nvSpPr>
                <p:cNvPr id="96" name="Rounded Rectangle 95"/>
                <p:cNvSpPr/>
                <p:nvPr/>
              </p:nvSpPr>
              <p:spPr>
                <a:xfrm>
                  <a:off x="6705600" y="2091246"/>
                  <a:ext cx="1066800" cy="67186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2466187">
                  <a:off x="6322244" y="2166083"/>
                  <a:ext cx="632871" cy="586580"/>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 Diagonal Corner Rectangle 97"/>
                <p:cNvSpPr/>
                <p:nvPr/>
              </p:nvSpPr>
              <p:spPr>
                <a:xfrm rot="13218230">
                  <a:off x="7467718" y="2201414"/>
                  <a:ext cx="728919" cy="509291"/>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Cloud 90"/>
              <p:cNvSpPr/>
              <p:nvPr/>
            </p:nvSpPr>
            <p:spPr>
              <a:xfrm>
                <a:off x="3941166" y="1194282"/>
                <a:ext cx="1355701" cy="1199477"/>
              </a:xfrm>
              <a:prstGeom prst="cloud">
                <a:avLst/>
              </a:prstGeom>
              <a:solidFill>
                <a:srgbClr val="EBD9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027542" y="816937"/>
                <a:ext cx="1104844" cy="13491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373214" y="601725"/>
                <a:ext cx="398644" cy="203475"/>
              </a:xfrm>
              <a:prstGeom prst="ellipse">
                <a:avLst/>
              </a:prstGeom>
              <a:solidFill>
                <a:srgbClr val="EBD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5616585">
                <a:off x="4924860" y="1183955"/>
                <a:ext cx="628447" cy="222032"/>
              </a:xfrm>
              <a:prstGeom prst="ellipse">
                <a:avLst/>
              </a:prstGeom>
              <a:solidFill>
                <a:srgbClr val="EBD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8571257" flipV="1">
                <a:off x="4992853" y="1821812"/>
                <a:ext cx="268164" cy="89032"/>
              </a:xfrm>
              <a:prstGeom prst="ellipse">
                <a:avLst/>
              </a:prstGeom>
              <a:solidFill>
                <a:srgbClr val="EBD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10742766" y="3069324"/>
              <a:ext cx="373614" cy="224865"/>
              <a:chOff x="6280719" y="1455047"/>
              <a:chExt cx="921715" cy="554747"/>
            </a:xfrm>
          </p:grpSpPr>
          <p:sp>
            <p:nvSpPr>
              <p:cNvPr id="100" name="Donut 99"/>
              <p:cNvSpPr/>
              <p:nvPr/>
            </p:nvSpPr>
            <p:spPr>
              <a:xfrm rot="3132057">
                <a:off x="6157627" y="1578139"/>
                <a:ext cx="410308" cy="164123"/>
              </a:xfrm>
              <a:prstGeom prst="donut">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rot="3093051">
                <a:off x="6240195" y="1722578"/>
                <a:ext cx="410308" cy="164123"/>
              </a:xfrm>
              <a:prstGeom prst="donut">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rot="21265362">
                <a:off x="6500334" y="1842992"/>
                <a:ext cx="354416" cy="148231"/>
              </a:xfrm>
              <a:prstGeom prst="donut">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rot="18973134">
                <a:off x="6792126" y="1707540"/>
                <a:ext cx="410308" cy="164123"/>
              </a:xfrm>
              <a:prstGeom prst="donut">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rot="9772315">
                <a:off x="6644469" y="1809380"/>
                <a:ext cx="410308" cy="164123"/>
              </a:xfrm>
              <a:prstGeom prst="donut">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a:off x="10702009" y="3201793"/>
              <a:ext cx="346036" cy="352497"/>
              <a:chOff x="6629400" y="2514600"/>
              <a:chExt cx="1371600" cy="1600200"/>
            </a:xfrm>
          </p:grpSpPr>
          <p:sp>
            <p:nvSpPr>
              <p:cNvPr id="106" name="Oval 105"/>
              <p:cNvSpPr/>
              <p:nvPr/>
            </p:nvSpPr>
            <p:spPr>
              <a:xfrm>
                <a:off x="6629400" y="2819400"/>
                <a:ext cx="1371600" cy="1295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781800" y="2971800"/>
                <a:ext cx="1048871" cy="990600"/>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Arrow Connector 107"/>
              <p:cNvCxnSpPr/>
              <p:nvPr/>
            </p:nvCxnSpPr>
            <p:spPr>
              <a:xfrm flipH="1">
                <a:off x="7315200" y="3424518"/>
                <a:ext cx="8965" cy="23308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7315200" y="3429000"/>
                <a:ext cx="304800"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7285105" y="3052482"/>
                <a:ext cx="83884" cy="6723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736541" y="3405692"/>
                <a:ext cx="53788"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315201" y="3773245"/>
                <a:ext cx="74918"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849036" y="3403186"/>
                <a:ext cx="89646"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059706" y="2734234"/>
                <a:ext cx="457200" cy="17929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7162800" y="2545977"/>
                <a:ext cx="251012"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086600" y="2514600"/>
                <a:ext cx="381000" cy="152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7270376" y="3406588"/>
                <a:ext cx="116542" cy="80683"/>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976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15" end="1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xEl>
                                              <p:pRg st="16" end="1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3">
                                            <p:txEl>
                                              <p:pRg st="18" end="1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3">
                                            <p:txEl>
                                              <p:pRg st="20" end="2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3">
                                            <p:txEl>
                                              <p:pRg st="22" end="2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DBB4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0618" y="-94193"/>
            <a:ext cx="12192001" cy="1015663"/>
          </a:xfrm>
          <a:prstGeom prst="rect">
            <a:avLst/>
          </a:prstGeom>
          <a:noFill/>
        </p:spPr>
        <p:txBody>
          <a:bodyPr wrap="square" rtlCol="0">
            <a:spAutoFit/>
          </a:bodyPr>
          <a:lstStyle/>
          <a:p>
            <a:pPr algn="ctr"/>
            <a:r>
              <a:rPr lang="en-US" sz="6000" dirty="0">
                <a:latin typeface="AR BLANCA" panose="02000000000000000000" pitchFamily="2" charset="0"/>
              </a:rPr>
              <a:t>Wilford Woodruff</a:t>
            </a:r>
          </a:p>
        </p:txBody>
      </p:sp>
      <p:sp>
        <p:nvSpPr>
          <p:cNvPr id="33" name="TextBox 32"/>
          <p:cNvSpPr txBox="1"/>
          <p:nvPr/>
        </p:nvSpPr>
        <p:spPr>
          <a:xfrm>
            <a:off x="170618" y="750526"/>
            <a:ext cx="9925320" cy="6124754"/>
          </a:xfrm>
          <a:prstGeom prst="rect">
            <a:avLst/>
          </a:prstGeom>
          <a:noFill/>
        </p:spPr>
        <p:txBody>
          <a:bodyPr wrap="square" rtlCol="0">
            <a:spAutoFit/>
          </a:bodyPr>
          <a:lstStyle/>
          <a:p>
            <a:r>
              <a:rPr lang="en-US" sz="1400" b="1" dirty="0"/>
              <a:t>He was born March 1, 1807, at Farmington, Connecticut to  </a:t>
            </a:r>
            <a:r>
              <a:rPr lang="en-US" sz="1400" b="1" dirty="0" err="1"/>
              <a:t>Aphek</a:t>
            </a:r>
            <a:r>
              <a:rPr lang="en-US" sz="1400" b="1" dirty="0"/>
              <a:t> Woodruff and  Beulah Thompson who died of "spotted fever” when Wilford was fifteen months old. </a:t>
            </a:r>
          </a:p>
          <a:p>
            <a:endParaRPr lang="en-US" sz="1400" b="1" dirty="0"/>
          </a:p>
          <a:p>
            <a:r>
              <a:rPr lang="en-US" sz="1400" b="1" dirty="0"/>
              <a:t>He was raised by his step-mother </a:t>
            </a:r>
            <a:r>
              <a:rPr lang="en-US" sz="1400" b="1" dirty="0" err="1"/>
              <a:t>Azubah</a:t>
            </a:r>
            <a:r>
              <a:rPr lang="en-US" sz="1400" b="1" dirty="0"/>
              <a:t> Hart. He worked at a sawmill and a flour mill owned by his father.</a:t>
            </a:r>
          </a:p>
          <a:p>
            <a:endParaRPr lang="en-US" sz="1400" b="1" dirty="0"/>
          </a:p>
          <a:p>
            <a:r>
              <a:rPr lang="en-US" sz="1400" b="1" dirty="0"/>
              <a:t>He learned of the Church in 1833 and was baptized on December 31, 1833</a:t>
            </a:r>
          </a:p>
          <a:p>
            <a:endParaRPr lang="en-US" sz="1400" b="1" dirty="0"/>
          </a:p>
          <a:p>
            <a:r>
              <a:rPr lang="en-US" sz="1400" b="1" dirty="0"/>
              <a:t>He journeyed to Kirtland to meet the Prophet Joseph in April 1834 and joined Zion’s Camp. </a:t>
            </a:r>
          </a:p>
          <a:p>
            <a:endParaRPr lang="en-US" sz="1400" b="1" dirty="0"/>
          </a:p>
          <a:p>
            <a:r>
              <a:rPr lang="en-US" sz="1400" b="1" dirty="0"/>
              <a:t>He married Phoebe Carter on April 13, 1837—she was one of the leading ladies who helped organize the Relief Society in Utah</a:t>
            </a:r>
          </a:p>
          <a:p>
            <a:endParaRPr lang="en-US" sz="1400" b="1" dirty="0"/>
          </a:p>
          <a:p>
            <a:r>
              <a:rPr lang="en-US" sz="1400" b="1" dirty="0"/>
              <a:t>He served on a mission to the southern states, and then to the eastern states</a:t>
            </a:r>
          </a:p>
          <a:p>
            <a:endParaRPr lang="en-US" sz="1400" b="1" dirty="0"/>
          </a:p>
          <a:p>
            <a:r>
              <a:rPr lang="en-US" sz="1400" b="1" dirty="0"/>
              <a:t>He was called to the Quorum of the Twelve Apostles (while on a mission) and ordained to that position on April 26, 1839 at the Far West temple site. (D&amp;C 124:129)</a:t>
            </a:r>
          </a:p>
          <a:p>
            <a:endParaRPr lang="en-US" sz="1400" b="1" dirty="0"/>
          </a:p>
          <a:p>
            <a:r>
              <a:rPr lang="en-US" sz="1400" b="1" dirty="0"/>
              <a:t>He served a mission to England and brought more than 1,800 souls into the Church</a:t>
            </a:r>
          </a:p>
          <a:p>
            <a:endParaRPr lang="en-US" sz="1400" b="1" dirty="0"/>
          </a:p>
          <a:p>
            <a:r>
              <a:rPr lang="en-US" sz="1400" b="1" dirty="0"/>
              <a:t>He was serving on a mission to the eastern states while the Martyrdom took place</a:t>
            </a:r>
          </a:p>
          <a:p>
            <a:endParaRPr lang="en-US" sz="1400" b="1" dirty="0"/>
          </a:p>
          <a:p>
            <a:r>
              <a:rPr lang="en-US" sz="1400" b="1" dirty="0"/>
              <a:t>He served again in Great Britain, then helped organize the Saints on their exodus to Utah</a:t>
            </a:r>
          </a:p>
          <a:p>
            <a:endParaRPr lang="en-US" sz="1400" b="1" dirty="0"/>
          </a:p>
          <a:p>
            <a:r>
              <a:rPr lang="en-US" sz="1400" b="1" dirty="0"/>
              <a:t>Following the death of John Taylor, Wilford Woodruff became the 4</a:t>
            </a:r>
            <a:r>
              <a:rPr lang="en-US" sz="1400" b="1" baseline="30000" dirty="0"/>
              <a:t>th</a:t>
            </a:r>
            <a:r>
              <a:rPr lang="en-US" sz="1400" b="1" dirty="0"/>
              <a:t> President of the Church, on September 24, 1890, and sustained at the general conference on October 6, 1890</a:t>
            </a:r>
          </a:p>
          <a:p>
            <a:endParaRPr lang="en-US" sz="1400" b="1" dirty="0"/>
          </a:p>
          <a:p>
            <a:r>
              <a:rPr lang="en-US" sz="1400" b="1" dirty="0"/>
              <a:t>He was knows as “Wilford the Faithful”</a:t>
            </a:r>
          </a:p>
          <a:p>
            <a:endParaRPr lang="en-US" sz="1400" b="1" dirty="0"/>
          </a:p>
          <a:p>
            <a:r>
              <a:rPr lang="en-US" sz="1400" b="1" dirty="0"/>
              <a:t>He died in San Francisco at age 91 on September 2, 1898 and buried in the Salt Lake Cemetery</a:t>
            </a:r>
          </a:p>
        </p:txBody>
      </p:sp>
      <p:sp>
        <p:nvSpPr>
          <p:cNvPr id="42" name="TextBox 41"/>
          <p:cNvSpPr txBox="1"/>
          <p:nvPr/>
        </p:nvSpPr>
        <p:spPr>
          <a:xfrm>
            <a:off x="8256760" y="6591363"/>
            <a:ext cx="3985489" cy="307777"/>
          </a:xfrm>
          <a:prstGeom prst="rect">
            <a:avLst/>
          </a:prstGeom>
          <a:noFill/>
        </p:spPr>
        <p:txBody>
          <a:bodyPr wrap="square" rtlCol="0">
            <a:spAutoFit/>
          </a:bodyPr>
          <a:lstStyle/>
          <a:p>
            <a:pPr algn="r"/>
            <a:r>
              <a:rPr lang="en-US" sz="1400" dirty="0"/>
              <a:t>Who’s Who--Wikipedia</a:t>
            </a:r>
          </a:p>
        </p:txBody>
      </p:sp>
      <p:grpSp>
        <p:nvGrpSpPr>
          <p:cNvPr id="58" name="Group 57"/>
          <p:cNvGrpSpPr/>
          <p:nvPr/>
        </p:nvGrpSpPr>
        <p:grpSpPr>
          <a:xfrm>
            <a:off x="10085404" y="1487481"/>
            <a:ext cx="1846700" cy="4423950"/>
            <a:chOff x="3720141" y="1580290"/>
            <a:chExt cx="1846700" cy="4423950"/>
          </a:xfrm>
        </p:grpSpPr>
        <p:sp>
          <p:nvSpPr>
            <p:cNvPr id="59" name="Trapezoid 58"/>
            <p:cNvSpPr/>
            <p:nvPr/>
          </p:nvSpPr>
          <p:spPr>
            <a:xfrm>
              <a:off x="4181445" y="2971889"/>
              <a:ext cx="914400" cy="70001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ie 59"/>
            <p:cNvSpPr/>
            <p:nvPr/>
          </p:nvSpPr>
          <p:spPr>
            <a:xfrm rot="18742205">
              <a:off x="4010868" y="3031329"/>
              <a:ext cx="1272337" cy="1154676"/>
            </a:xfrm>
            <a:prstGeom prst="pi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60"/>
            <p:cNvSpPr/>
            <p:nvPr/>
          </p:nvSpPr>
          <p:spPr>
            <a:xfrm rot="2704841" flipH="1">
              <a:off x="4066066" y="5530284"/>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7610301" flipH="1">
              <a:off x="4644764" y="547809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720141" y="399382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20248523">
              <a:off x="5246801" y="3953984"/>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anual Operation 64"/>
            <p:cNvSpPr/>
            <p:nvPr/>
          </p:nvSpPr>
          <p:spPr>
            <a:xfrm rot="10800000">
              <a:off x="4068669" y="4397708"/>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10800000">
              <a:off x="4516725" y="4397708"/>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4132677" y="4257055"/>
              <a:ext cx="1024128" cy="140653"/>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16725" y="4257055"/>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581194" y="3670968"/>
              <a:ext cx="91987" cy="805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486245" y="4404039"/>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0383810">
              <a:off x="4876866" y="2825742"/>
              <a:ext cx="543343" cy="1497304"/>
            </a:xfrm>
            <a:prstGeom prst="trapezoid">
              <a:avLst>
                <a:gd name="adj" fmla="val 3336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244935">
              <a:off x="3867320" y="2912864"/>
              <a:ext cx="468243" cy="1440068"/>
            </a:xfrm>
            <a:prstGeom prst="trapezoid">
              <a:avLst>
                <a:gd name="adj" fmla="val 30216"/>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4381413" y="2927521"/>
              <a:ext cx="560473" cy="2319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4052365" y="2956238"/>
              <a:ext cx="609600" cy="1517843"/>
            </a:xfrm>
            <a:prstGeom prst="trapezoid">
              <a:avLst>
                <a:gd name="adj" fmla="val 4235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4606834" y="2956239"/>
              <a:ext cx="626171" cy="1511512"/>
            </a:xfrm>
            <a:prstGeom prst="trapezoid">
              <a:avLst>
                <a:gd name="adj" fmla="val 4339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601108" y="3824583"/>
              <a:ext cx="91987" cy="805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594607" y="2961114"/>
              <a:ext cx="91987" cy="805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590253" y="3165766"/>
              <a:ext cx="91987" cy="805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81544" y="3331228"/>
              <a:ext cx="91987" cy="805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076789" y="1582357"/>
              <a:ext cx="1118914"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Diagonal Corner Rectangle 124"/>
            <p:cNvSpPr/>
            <p:nvPr/>
          </p:nvSpPr>
          <p:spPr>
            <a:xfrm rot="1931496">
              <a:off x="4493936" y="1728778"/>
              <a:ext cx="851965" cy="433333"/>
            </a:xfrm>
            <a:prstGeom prst="round2DiagRect">
              <a:avLst>
                <a:gd name="adj1" fmla="val 0"/>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125"/>
            <p:cNvSpPr/>
            <p:nvPr/>
          </p:nvSpPr>
          <p:spPr>
            <a:xfrm rot="19440086">
              <a:off x="3948062" y="1580290"/>
              <a:ext cx="851965" cy="433333"/>
            </a:xfrm>
            <a:prstGeom prst="round2DiagRect">
              <a:avLst>
                <a:gd name="adj1" fmla="val 16667"/>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357165" y="1606215"/>
              <a:ext cx="584721" cy="30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0031517">
              <a:off x="4040181" y="2323657"/>
              <a:ext cx="316984" cy="632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6757472">
              <a:off x="4446400" y="2545548"/>
              <a:ext cx="316984" cy="632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983361">
              <a:off x="4813029" y="2351282"/>
              <a:ext cx="316984" cy="632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0031517">
              <a:off x="4173858" y="2596769"/>
              <a:ext cx="206042" cy="341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0031517">
              <a:off x="4671039" y="2717210"/>
              <a:ext cx="263909" cy="212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885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animEffect transition="in" filter="wipe(down)">
                                      <p:cBhvr>
                                        <p:cTn id="9" dur="580">
                                          <p:stCondLst>
                                            <p:cond delay="0"/>
                                          </p:stCondLst>
                                        </p:cTn>
                                        <p:tgtEl>
                                          <p:spTgt spid="58"/>
                                        </p:tgtEl>
                                      </p:cBhvr>
                                    </p:animEffect>
                                    <p:anim calcmode="lin" valueType="num">
                                      <p:cBhvr>
                                        <p:cTn id="10"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5" dur="26">
                                          <p:stCondLst>
                                            <p:cond delay="650"/>
                                          </p:stCondLst>
                                        </p:cTn>
                                        <p:tgtEl>
                                          <p:spTgt spid="58"/>
                                        </p:tgtEl>
                                      </p:cBhvr>
                                      <p:to x="100000" y="60000"/>
                                    </p:animScale>
                                    <p:animScale>
                                      <p:cBhvr>
                                        <p:cTn id="16" dur="166" decel="50000">
                                          <p:stCondLst>
                                            <p:cond delay="676"/>
                                          </p:stCondLst>
                                        </p:cTn>
                                        <p:tgtEl>
                                          <p:spTgt spid="58"/>
                                        </p:tgtEl>
                                      </p:cBhvr>
                                      <p:to x="100000" y="100000"/>
                                    </p:animScale>
                                    <p:animScale>
                                      <p:cBhvr>
                                        <p:cTn id="17" dur="26">
                                          <p:stCondLst>
                                            <p:cond delay="1312"/>
                                          </p:stCondLst>
                                        </p:cTn>
                                        <p:tgtEl>
                                          <p:spTgt spid="58"/>
                                        </p:tgtEl>
                                      </p:cBhvr>
                                      <p:to x="100000" y="80000"/>
                                    </p:animScale>
                                    <p:animScale>
                                      <p:cBhvr>
                                        <p:cTn id="18" dur="166" decel="50000">
                                          <p:stCondLst>
                                            <p:cond delay="1338"/>
                                          </p:stCondLst>
                                        </p:cTn>
                                        <p:tgtEl>
                                          <p:spTgt spid="58"/>
                                        </p:tgtEl>
                                      </p:cBhvr>
                                      <p:to x="100000" y="100000"/>
                                    </p:animScale>
                                    <p:animScale>
                                      <p:cBhvr>
                                        <p:cTn id="19" dur="26">
                                          <p:stCondLst>
                                            <p:cond delay="1642"/>
                                          </p:stCondLst>
                                        </p:cTn>
                                        <p:tgtEl>
                                          <p:spTgt spid="58"/>
                                        </p:tgtEl>
                                      </p:cBhvr>
                                      <p:to x="100000" y="90000"/>
                                    </p:animScale>
                                    <p:animScale>
                                      <p:cBhvr>
                                        <p:cTn id="20" dur="166" decel="50000">
                                          <p:stCondLst>
                                            <p:cond delay="1668"/>
                                          </p:stCondLst>
                                        </p:cTn>
                                        <p:tgtEl>
                                          <p:spTgt spid="58"/>
                                        </p:tgtEl>
                                      </p:cBhvr>
                                      <p:to x="100000" y="100000"/>
                                    </p:animScale>
                                    <p:animScale>
                                      <p:cBhvr>
                                        <p:cTn id="21" dur="26">
                                          <p:stCondLst>
                                            <p:cond delay="1808"/>
                                          </p:stCondLst>
                                        </p:cTn>
                                        <p:tgtEl>
                                          <p:spTgt spid="58"/>
                                        </p:tgtEl>
                                      </p:cBhvr>
                                      <p:to x="100000" y="95000"/>
                                    </p:animScale>
                                    <p:animScale>
                                      <p:cBhvr>
                                        <p:cTn id="22" dur="166" decel="50000">
                                          <p:stCondLst>
                                            <p:cond delay="1834"/>
                                          </p:stCondLst>
                                        </p:cTn>
                                        <p:tgtEl>
                                          <p:spTgt spid="5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xEl>
                                              <p:pRg st="20" end="2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xEl>
                                              <p:pRg st="22" end="2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DBB4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0618" y="-94193"/>
            <a:ext cx="12192001" cy="1015663"/>
          </a:xfrm>
          <a:prstGeom prst="rect">
            <a:avLst/>
          </a:prstGeom>
          <a:noFill/>
        </p:spPr>
        <p:txBody>
          <a:bodyPr wrap="square" rtlCol="0">
            <a:spAutoFit/>
          </a:bodyPr>
          <a:lstStyle/>
          <a:p>
            <a:pPr algn="ctr"/>
            <a:r>
              <a:rPr lang="en-US" sz="6000" dirty="0">
                <a:latin typeface="AR BLANCA" panose="02000000000000000000" pitchFamily="2" charset="0"/>
              </a:rPr>
              <a:t>Willard Richards</a:t>
            </a:r>
          </a:p>
        </p:txBody>
      </p:sp>
      <p:sp>
        <p:nvSpPr>
          <p:cNvPr id="33" name="TextBox 32"/>
          <p:cNvSpPr txBox="1"/>
          <p:nvPr/>
        </p:nvSpPr>
        <p:spPr>
          <a:xfrm>
            <a:off x="170618" y="750526"/>
            <a:ext cx="9590065" cy="6001643"/>
          </a:xfrm>
          <a:prstGeom prst="rect">
            <a:avLst/>
          </a:prstGeom>
          <a:noFill/>
        </p:spPr>
        <p:txBody>
          <a:bodyPr wrap="square" rtlCol="0">
            <a:spAutoFit/>
          </a:bodyPr>
          <a:lstStyle/>
          <a:p>
            <a:r>
              <a:rPr lang="en-US" sz="1600" b="1" dirty="0"/>
              <a:t>He was born on June 24, 1804, at Hopkinton, Massachusetts to Joseph Richards and Rhoda Howe </a:t>
            </a:r>
          </a:p>
          <a:p>
            <a:endParaRPr lang="en-US" sz="1600" b="1" dirty="0"/>
          </a:p>
          <a:p>
            <a:r>
              <a:rPr lang="en-US" sz="1600" b="1" dirty="0"/>
              <a:t>At the age of four, he injured his head in a fall and was left with some residual muscle tremor and paralysis</a:t>
            </a:r>
          </a:p>
          <a:p>
            <a:endParaRPr lang="en-US" sz="1600" b="1" dirty="0"/>
          </a:p>
          <a:p>
            <a:r>
              <a:rPr lang="en-US" sz="1600" b="1" dirty="0"/>
              <a:t>He was an educator and  pursued additional studies in physical mechanics, science, and studied the clarinet, then later a physician, and established a medical practice in Boston</a:t>
            </a:r>
          </a:p>
          <a:p>
            <a:endParaRPr lang="en-US" sz="1600" b="1" dirty="0"/>
          </a:p>
          <a:p>
            <a:r>
              <a:rPr lang="en-US" sz="1600" b="1" dirty="0"/>
              <a:t>When he acquired a copy of the Book of Mormon, he journeyed to Kirtland in 1836 and was baptized by his cousin, Brigham Young, on December 31, 1836</a:t>
            </a:r>
          </a:p>
          <a:p>
            <a:endParaRPr lang="en-US" sz="1600" b="1" dirty="0"/>
          </a:p>
          <a:p>
            <a:r>
              <a:rPr lang="en-US" sz="1600" b="1" dirty="0"/>
              <a:t>He served a mission in the British Isles and married one of his converts, </a:t>
            </a:r>
            <a:r>
              <a:rPr lang="en-US" sz="1600" b="1" dirty="0" err="1"/>
              <a:t>Jennetta</a:t>
            </a:r>
            <a:r>
              <a:rPr lang="en-US" sz="1600" b="1" dirty="0"/>
              <a:t> Richards, in 1838</a:t>
            </a:r>
          </a:p>
          <a:p>
            <a:endParaRPr lang="en-US" sz="1600" b="1" dirty="0"/>
          </a:p>
          <a:p>
            <a:r>
              <a:rPr lang="en-US" sz="1600" b="1" dirty="0"/>
              <a:t>He learned of his call the Quorum of Twelve while on his mission (D&amp;C 118:6)</a:t>
            </a:r>
          </a:p>
          <a:p>
            <a:endParaRPr lang="en-US" sz="1600" b="1" dirty="0"/>
          </a:p>
          <a:p>
            <a:r>
              <a:rPr lang="en-US" sz="1600" b="1" dirty="0"/>
              <a:t>He was appointed private secretary to the Prophet Joseph Smith in April 1841, while in Nauvoo</a:t>
            </a:r>
          </a:p>
          <a:p>
            <a:endParaRPr lang="en-US" sz="1600" b="1" dirty="0"/>
          </a:p>
          <a:p>
            <a:r>
              <a:rPr lang="en-US" sz="1600" b="1" dirty="0"/>
              <a:t>He escaped “without even a hole in his robe” (D&amp;C 135:2) during the Martyrdom of Joseph Smith</a:t>
            </a:r>
          </a:p>
          <a:p>
            <a:endParaRPr lang="en-US" sz="1600" b="1" dirty="0"/>
          </a:p>
          <a:p>
            <a:r>
              <a:rPr lang="en-US" sz="1600" b="1" dirty="0"/>
              <a:t>He accompanied Brigham Young to the Salt Lake Valley in 1847 </a:t>
            </a:r>
          </a:p>
          <a:p>
            <a:endParaRPr lang="en-US" sz="1600" b="1" dirty="0"/>
          </a:p>
          <a:p>
            <a:r>
              <a:rPr lang="en-US" sz="1600" b="1" dirty="0"/>
              <a:t>He helped establish the </a:t>
            </a:r>
            <a:r>
              <a:rPr lang="en-US" sz="1600" b="1" i="1" dirty="0"/>
              <a:t>Desert News</a:t>
            </a:r>
            <a:endParaRPr lang="en-US" sz="1600" b="1" dirty="0"/>
          </a:p>
          <a:p>
            <a:endParaRPr lang="en-US" sz="1600" b="1" dirty="0"/>
          </a:p>
          <a:p>
            <a:r>
              <a:rPr lang="en-US" sz="1600" b="1" dirty="0"/>
              <a:t>He served as Second Counselor to President Young from 1847 until his death on March 11, 1854 and buried in the Salt Lake Cemetery</a:t>
            </a:r>
          </a:p>
        </p:txBody>
      </p:sp>
      <p:sp>
        <p:nvSpPr>
          <p:cNvPr id="42" name="TextBox 41"/>
          <p:cNvSpPr txBox="1"/>
          <p:nvPr/>
        </p:nvSpPr>
        <p:spPr>
          <a:xfrm>
            <a:off x="8256760" y="6591363"/>
            <a:ext cx="3985489" cy="307777"/>
          </a:xfrm>
          <a:prstGeom prst="rect">
            <a:avLst/>
          </a:prstGeom>
          <a:noFill/>
        </p:spPr>
        <p:txBody>
          <a:bodyPr wrap="square" rtlCol="0">
            <a:spAutoFit/>
          </a:bodyPr>
          <a:lstStyle/>
          <a:p>
            <a:pPr algn="r"/>
            <a:r>
              <a:rPr lang="en-US" sz="1400" dirty="0"/>
              <a:t>Who’s Who--Wikipedia</a:t>
            </a:r>
          </a:p>
        </p:txBody>
      </p:sp>
      <p:grpSp>
        <p:nvGrpSpPr>
          <p:cNvPr id="37" name="Group 36"/>
          <p:cNvGrpSpPr/>
          <p:nvPr/>
        </p:nvGrpSpPr>
        <p:grpSpPr>
          <a:xfrm>
            <a:off x="9710671" y="1436530"/>
            <a:ext cx="2257918" cy="4191001"/>
            <a:chOff x="6019800" y="1904088"/>
            <a:chExt cx="1788913" cy="4191001"/>
          </a:xfrm>
        </p:grpSpPr>
        <p:sp>
          <p:nvSpPr>
            <p:cNvPr id="38" name="Oval 37"/>
            <p:cNvSpPr/>
            <p:nvPr/>
          </p:nvSpPr>
          <p:spPr>
            <a:xfrm rot="1499614">
              <a:off x="6019800" y="3961488"/>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218618">
              <a:off x="7488673" y="392546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297584">
              <a:off x="6172200" y="2970888"/>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443541">
              <a:off x="7211388" y="3010042"/>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704841" flipH="1">
              <a:off x="6361621" y="5621133"/>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rot="1056837">
              <a:off x="6178645" y="1906401"/>
              <a:ext cx="1457000" cy="1253368"/>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6477000" y="3123288"/>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7610301" flipH="1">
              <a:off x="6940319" y="5568944"/>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p:cNvSpPr/>
            <p:nvPr/>
          </p:nvSpPr>
          <p:spPr>
            <a:xfrm rot="10800000">
              <a:off x="6364224" y="4488557"/>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47"/>
            <p:cNvSpPr/>
            <p:nvPr/>
          </p:nvSpPr>
          <p:spPr>
            <a:xfrm rot="10800000">
              <a:off x="6812280" y="4488557"/>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781800" y="4494888"/>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200000">
              <a:off x="6400800" y="3656688"/>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7010400" y="3047087"/>
              <a:ext cx="457200" cy="1547345"/>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6400800" y="3047087"/>
              <a:ext cx="457200" cy="1526675"/>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477000" y="4347904"/>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858000" y="3809088"/>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858000" y="4113888"/>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5"/>
            <p:cNvSpPr/>
            <p:nvPr/>
          </p:nvSpPr>
          <p:spPr>
            <a:xfrm>
              <a:off x="6357888" y="1904088"/>
              <a:ext cx="1109712"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505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wipe(down)">
                                      <p:cBhvr>
                                        <p:cTn id="9" dur="580">
                                          <p:stCondLst>
                                            <p:cond delay="0"/>
                                          </p:stCondLst>
                                        </p:cTn>
                                        <p:tgtEl>
                                          <p:spTgt spid="37"/>
                                        </p:tgtEl>
                                      </p:cBhvr>
                                    </p:animEffect>
                                    <p:anim calcmode="lin" valueType="num">
                                      <p:cBhvr>
                                        <p:cTn id="10"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5" dur="26">
                                          <p:stCondLst>
                                            <p:cond delay="650"/>
                                          </p:stCondLst>
                                        </p:cTn>
                                        <p:tgtEl>
                                          <p:spTgt spid="37"/>
                                        </p:tgtEl>
                                      </p:cBhvr>
                                      <p:to x="100000" y="60000"/>
                                    </p:animScale>
                                    <p:animScale>
                                      <p:cBhvr>
                                        <p:cTn id="16" dur="166" decel="50000">
                                          <p:stCondLst>
                                            <p:cond delay="676"/>
                                          </p:stCondLst>
                                        </p:cTn>
                                        <p:tgtEl>
                                          <p:spTgt spid="37"/>
                                        </p:tgtEl>
                                      </p:cBhvr>
                                      <p:to x="100000" y="100000"/>
                                    </p:animScale>
                                    <p:animScale>
                                      <p:cBhvr>
                                        <p:cTn id="17" dur="26">
                                          <p:stCondLst>
                                            <p:cond delay="1312"/>
                                          </p:stCondLst>
                                        </p:cTn>
                                        <p:tgtEl>
                                          <p:spTgt spid="37"/>
                                        </p:tgtEl>
                                      </p:cBhvr>
                                      <p:to x="100000" y="80000"/>
                                    </p:animScale>
                                    <p:animScale>
                                      <p:cBhvr>
                                        <p:cTn id="18" dur="166" decel="50000">
                                          <p:stCondLst>
                                            <p:cond delay="1338"/>
                                          </p:stCondLst>
                                        </p:cTn>
                                        <p:tgtEl>
                                          <p:spTgt spid="37"/>
                                        </p:tgtEl>
                                      </p:cBhvr>
                                      <p:to x="100000" y="100000"/>
                                    </p:animScale>
                                    <p:animScale>
                                      <p:cBhvr>
                                        <p:cTn id="19" dur="26">
                                          <p:stCondLst>
                                            <p:cond delay="1642"/>
                                          </p:stCondLst>
                                        </p:cTn>
                                        <p:tgtEl>
                                          <p:spTgt spid="37"/>
                                        </p:tgtEl>
                                      </p:cBhvr>
                                      <p:to x="100000" y="90000"/>
                                    </p:animScale>
                                    <p:animScale>
                                      <p:cBhvr>
                                        <p:cTn id="20" dur="166" decel="50000">
                                          <p:stCondLst>
                                            <p:cond delay="1668"/>
                                          </p:stCondLst>
                                        </p:cTn>
                                        <p:tgtEl>
                                          <p:spTgt spid="37"/>
                                        </p:tgtEl>
                                      </p:cBhvr>
                                      <p:to x="100000" y="100000"/>
                                    </p:animScale>
                                    <p:animScale>
                                      <p:cBhvr>
                                        <p:cTn id="21" dur="26">
                                          <p:stCondLst>
                                            <p:cond delay="1808"/>
                                          </p:stCondLst>
                                        </p:cTn>
                                        <p:tgtEl>
                                          <p:spTgt spid="37"/>
                                        </p:tgtEl>
                                      </p:cBhvr>
                                      <p:to x="100000" y="95000"/>
                                    </p:animScale>
                                    <p:animScale>
                                      <p:cBhvr>
                                        <p:cTn id="22" dur="166" decel="50000">
                                          <p:stCondLst>
                                            <p:cond delay="1834"/>
                                          </p:stCondLst>
                                        </p:cTn>
                                        <p:tgtEl>
                                          <p:spTgt spid="3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2DDF46-323B-4018-BE46-91D12BF4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923330"/>
          </a:xfrm>
          <a:prstGeom prst="rect">
            <a:avLst/>
          </a:prstGeom>
          <a:noFill/>
        </p:spPr>
        <p:txBody>
          <a:bodyPr wrap="square" rtlCol="0">
            <a:spAutoFit/>
          </a:bodyPr>
          <a:lstStyle/>
          <a:p>
            <a:pPr algn="ctr"/>
            <a:r>
              <a:rPr lang="en-US" sz="5400" dirty="0">
                <a:latin typeface="AR BLANCA" panose="02000000000000000000" pitchFamily="2" charset="0"/>
              </a:rPr>
              <a:t>Placing a Large Stone—Prophecy Fulfilled</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118:6 </a:t>
            </a:r>
            <a:endParaRPr lang="en-US" sz="1200" dirty="0">
              <a:solidFill>
                <a:schemeClr val="bg1"/>
              </a:solidFill>
            </a:endParaRPr>
          </a:p>
        </p:txBody>
      </p:sp>
      <p:sp>
        <p:nvSpPr>
          <p:cNvPr id="2" name="Rectangle 1"/>
          <p:cNvSpPr/>
          <p:nvPr/>
        </p:nvSpPr>
        <p:spPr>
          <a:xfrm>
            <a:off x="1748986" y="4088011"/>
            <a:ext cx="9740400" cy="2585323"/>
          </a:xfrm>
          <a:prstGeom prst="rect">
            <a:avLst/>
          </a:prstGeom>
        </p:spPr>
        <p:txBody>
          <a:bodyPr wrap="square">
            <a:spAutoFit/>
          </a:bodyPr>
          <a:lstStyle/>
          <a:p>
            <a:r>
              <a:rPr lang="en-US" sz="2400" dirty="0">
                <a:solidFill>
                  <a:schemeClr val="bg1"/>
                </a:solidFill>
              </a:rPr>
              <a:t>“In the early morning hours [on April 26, 1839, after the Quorum of the Twelve Apostles met at the Far West temple site,] Theodore Turley (from Canada), one of the Saints who had been at Far West with the Twelve, went to the home of apostate Isaac Russell to say goodbye. Russell was astounded that his friend was in Far West with members of the Twelve and speechless upon learning that the prophecy was fulfilled.” </a:t>
            </a:r>
          </a:p>
          <a:p>
            <a:r>
              <a:rPr lang="en-US" i="1" dirty="0">
                <a:solidFill>
                  <a:schemeClr val="bg1"/>
                </a:solidFill>
              </a:rPr>
              <a:t>Church History </a:t>
            </a:r>
            <a:endParaRPr lang="en-US" dirty="0">
              <a:solidFill>
                <a:schemeClr val="bg1"/>
              </a:solidFill>
            </a:endParaRPr>
          </a:p>
        </p:txBody>
      </p:sp>
      <p:sp>
        <p:nvSpPr>
          <p:cNvPr id="5" name="Rectangle 4"/>
          <p:cNvSpPr/>
          <p:nvPr/>
        </p:nvSpPr>
        <p:spPr>
          <a:xfrm>
            <a:off x="4865622" y="1479619"/>
            <a:ext cx="6997520" cy="1200329"/>
          </a:xfrm>
          <a:prstGeom prst="rect">
            <a:avLst/>
          </a:prstGeom>
        </p:spPr>
        <p:txBody>
          <a:bodyPr wrap="square">
            <a:spAutoFit/>
          </a:bodyPr>
          <a:lstStyle/>
          <a:p>
            <a:r>
              <a:rPr lang="en-US" b="1" dirty="0">
                <a:solidFill>
                  <a:srgbClr val="333333"/>
                </a:solidFill>
                <a:latin typeface="Open Sans"/>
              </a:rPr>
              <a:t>Near the southeast corner of the lot. </a:t>
            </a:r>
          </a:p>
          <a:p>
            <a:endParaRPr lang="en-US" b="1" dirty="0">
              <a:solidFill>
                <a:srgbClr val="333333"/>
              </a:solidFill>
              <a:latin typeface="Open Sans"/>
            </a:endParaRPr>
          </a:p>
          <a:p>
            <a:r>
              <a:rPr lang="en-US" b="1" dirty="0">
                <a:solidFill>
                  <a:srgbClr val="333333"/>
                </a:solidFill>
                <a:latin typeface="Open Sans"/>
              </a:rPr>
              <a:t>Ordained new Apostles: Elders Wilford Woodruff  and George A. Smith, to fill vacancies in the Quorum of the Twelve. </a:t>
            </a:r>
            <a:endParaRPr lang="en-US" b="1" dirty="0"/>
          </a:p>
        </p:txBody>
      </p:sp>
      <p:pic>
        <p:nvPicPr>
          <p:cNvPr id="12" name="Picture 11">
            <a:extLst>
              <a:ext uri="{FF2B5EF4-FFF2-40B4-BE49-F238E27FC236}">
                <a16:creationId xmlns:a16="http://schemas.microsoft.com/office/drawing/2014/main" id="{AB977B80-EA5C-48A6-A427-7209510ED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7" y="1230490"/>
            <a:ext cx="3486912" cy="2621280"/>
          </a:xfrm>
          <a:prstGeom prst="rect">
            <a:avLst/>
          </a:prstGeom>
        </p:spPr>
      </p:pic>
    </p:spTree>
    <p:extLst>
      <p:ext uri="{BB962C8B-B14F-4D97-AF65-F5344CB8AC3E}">
        <p14:creationId xmlns:p14="http://schemas.microsoft.com/office/powerpoint/2010/main" val="124044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12192000" cy="6858000"/>
          </a:xfrm>
          <a:prstGeom prst="rect">
            <a:avLst/>
          </a:prstGeom>
          <a:solidFill>
            <a:srgbClr val="DBB4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5051" y="1039052"/>
            <a:ext cx="9370890" cy="5078313"/>
          </a:xfrm>
          <a:prstGeom prst="rect">
            <a:avLst/>
          </a:prstGeom>
          <a:noFill/>
        </p:spPr>
        <p:txBody>
          <a:bodyPr wrap="square" rtlCol="0">
            <a:spAutoFit/>
          </a:bodyPr>
          <a:lstStyle/>
          <a:p>
            <a:r>
              <a:rPr lang="en-US" b="1" dirty="0"/>
              <a:t>He was born February 5, 1795 in Marlborough, Vermont</a:t>
            </a:r>
          </a:p>
          <a:p>
            <a:endParaRPr lang="en-US" b="1" dirty="0"/>
          </a:p>
          <a:p>
            <a:r>
              <a:rPr lang="en-US" b="1" dirty="0"/>
              <a:t>He settled in Ohio as a merchandiser and worked with Sidney Gilbert as a clerk and bookkeeper </a:t>
            </a:r>
          </a:p>
          <a:p>
            <a:endParaRPr lang="en-US" b="1" dirty="0"/>
          </a:p>
          <a:p>
            <a:r>
              <a:rPr lang="en-US" b="1" dirty="0"/>
              <a:t>Both him and his wife, Elizabeth, were taught the gospel and baptized in November 1830</a:t>
            </a:r>
          </a:p>
          <a:p>
            <a:endParaRPr lang="en-US" b="1" dirty="0"/>
          </a:p>
          <a:p>
            <a:r>
              <a:rPr lang="en-US" b="1" dirty="0"/>
              <a:t>In 1838, as tensions were rising between members and their neighbors in Kirtland, the Whitney family moved to Far West, Missouri. He was called to serve as the bishop of the stake in Adam-</a:t>
            </a:r>
            <a:r>
              <a:rPr lang="en-US" b="1" dirty="0" err="1"/>
              <a:t>ondi</a:t>
            </a:r>
            <a:r>
              <a:rPr lang="en-US" b="1" dirty="0"/>
              <a:t>-</a:t>
            </a:r>
            <a:r>
              <a:rPr lang="en-US" b="1" dirty="0" err="1"/>
              <a:t>Ahman</a:t>
            </a:r>
            <a:r>
              <a:rPr lang="en-US" b="1" dirty="0"/>
              <a:t>. But the Saints in the area were violently persecuted and driven to Illinois.</a:t>
            </a:r>
          </a:p>
          <a:p>
            <a:endParaRPr lang="en-US" b="1" dirty="0"/>
          </a:p>
          <a:p>
            <a:r>
              <a:rPr lang="en-US" b="1" dirty="0"/>
              <a:t>He was called to be a bishop in December of 1831 and later presiding Bishop of the Church after the martyrdom of Joseph Smith</a:t>
            </a:r>
          </a:p>
          <a:p>
            <a:endParaRPr lang="en-US" b="1" dirty="0"/>
          </a:p>
          <a:p>
            <a:r>
              <a:rPr lang="en-US" b="1" dirty="0"/>
              <a:t>He and his family joined the westward trek in 1848</a:t>
            </a:r>
          </a:p>
          <a:p>
            <a:endParaRPr lang="en-US" b="1" dirty="0"/>
          </a:p>
          <a:p>
            <a:r>
              <a:rPr lang="en-US" b="1" dirty="0"/>
              <a:t>He passed away with chest pains on September 23, 1850 in Salt Lake City, Utah</a:t>
            </a:r>
          </a:p>
          <a:p>
            <a:endParaRPr lang="en-US" b="1" dirty="0"/>
          </a:p>
          <a:p>
            <a:r>
              <a:rPr lang="en-US" b="1" dirty="0"/>
              <a:t>He is mentioned in the Doctrine and Covenants 13 times </a:t>
            </a:r>
          </a:p>
        </p:txBody>
      </p:sp>
      <p:sp>
        <p:nvSpPr>
          <p:cNvPr id="6" name="TextBox 5"/>
          <p:cNvSpPr txBox="1"/>
          <p:nvPr/>
        </p:nvSpPr>
        <p:spPr>
          <a:xfrm>
            <a:off x="1598142" y="1"/>
            <a:ext cx="9003956" cy="1015663"/>
          </a:xfrm>
          <a:prstGeom prst="rect">
            <a:avLst/>
          </a:prstGeom>
          <a:noFill/>
        </p:spPr>
        <p:txBody>
          <a:bodyPr wrap="square" rtlCol="0">
            <a:spAutoFit/>
          </a:bodyPr>
          <a:lstStyle/>
          <a:p>
            <a:pPr algn="ctr"/>
            <a:r>
              <a:rPr lang="en-US" sz="6000" dirty="0">
                <a:latin typeface="AR BLANCA" panose="02000000000000000000" pitchFamily="2" charset="0"/>
              </a:rPr>
              <a:t>Newel K. Whitney</a:t>
            </a:r>
          </a:p>
        </p:txBody>
      </p:sp>
      <p:grpSp>
        <p:nvGrpSpPr>
          <p:cNvPr id="50" name="Group 49"/>
          <p:cNvGrpSpPr/>
          <p:nvPr/>
        </p:nvGrpSpPr>
        <p:grpSpPr>
          <a:xfrm>
            <a:off x="9696253" y="1338142"/>
            <a:ext cx="1811689" cy="4658788"/>
            <a:chOff x="5909774" y="1183652"/>
            <a:chExt cx="1422351" cy="3657599"/>
          </a:xfrm>
        </p:grpSpPr>
        <p:sp>
          <p:nvSpPr>
            <p:cNvPr id="51" name="Round Diagonal Corner Rectangle 50"/>
            <p:cNvSpPr/>
            <p:nvPr/>
          </p:nvSpPr>
          <p:spPr>
            <a:xfrm rot="20138746">
              <a:off x="6013493" y="1367819"/>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6558653">
              <a:off x="6469689" y="1320877"/>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4050661">
              <a:off x="6679117" y="4386843"/>
              <a:ext cx="319838"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4050661">
              <a:off x="6200967" y="4355457"/>
              <a:ext cx="307977"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08863" y="3081742"/>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909774" y="3071925"/>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029742">
              <a:off x="6697382" y="2335083"/>
              <a:ext cx="483346" cy="1042753"/>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905609">
              <a:off x="6070845" y="2398611"/>
              <a:ext cx="483346" cy="94738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6210825" y="2394479"/>
              <a:ext cx="802799" cy="1129074"/>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10800000">
              <a:off x="6455154" y="2374844"/>
              <a:ext cx="301049" cy="451629"/>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6101748" y="3405737"/>
              <a:ext cx="610825" cy="125440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6560381" y="3410645"/>
              <a:ext cx="605949" cy="1262767"/>
            </a:xfrm>
            <a:prstGeom prst="trapezoid">
              <a:avLst>
                <a:gd name="adj" fmla="val 259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6328626" y="3445010"/>
              <a:ext cx="602100" cy="5301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348902" y="2407985"/>
              <a:ext cx="142743" cy="996498"/>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743022" y="2407986"/>
              <a:ext cx="140181" cy="100832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168383" y="1317211"/>
              <a:ext cx="898389" cy="1190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a:off x="6258181" y="1183652"/>
              <a:ext cx="553110" cy="424074"/>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6192676" y="3482188"/>
              <a:ext cx="855947" cy="748587"/>
            </a:xfrm>
            <a:prstGeom prst="trapezoid">
              <a:avLst>
                <a:gd name="adj" fmla="val 1578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16200000">
              <a:off x="6498661" y="3094379"/>
              <a:ext cx="250764" cy="76964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entagon 69"/>
            <p:cNvSpPr/>
            <p:nvPr/>
          </p:nvSpPr>
          <p:spPr>
            <a:xfrm rot="5400000">
              <a:off x="6458160" y="3581032"/>
              <a:ext cx="321894" cy="541969"/>
            </a:xfrm>
            <a:prstGeom prst="homePlat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8311081" y="6545655"/>
            <a:ext cx="3874308" cy="369332"/>
          </a:xfrm>
          <a:prstGeom prst="rect">
            <a:avLst/>
          </a:prstGeom>
          <a:noFill/>
        </p:spPr>
        <p:txBody>
          <a:bodyPr wrap="square" rtlCol="0">
            <a:spAutoFit/>
          </a:bodyPr>
          <a:lstStyle/>
          <a:p>
            <a:pPr algn="r"/>
            <a:r>
              <a:rPr lang="en-US" dirty="0"/>
              <a:t>Who’s Who--</a:t>
            </a:r>
            <a:r>
              <a:rPr lang="en-US" dirty="0" err="1"/>
              <a:t>Mormonwiki</a:t>
            </a:r>
            <a:endParaRPr lang="en-US" dirty="0"/>
          </a:p>
        </p:txBody>
      </p:sp>
      <p:sp>
        <p:nvSpPr>
          <p:cNvPr id="3" name="TextBox 2"/>
          <p:cNvSpPr txBox="1"/>
          <p:nvPr/>
        </p:nvSpPr>
        <p:spPr>
          <a:xfrm>
            <a:off x="669956" y="461727"/>
            <a:ext cx="1421394" cy="369332"/>
          </a:xfrm>
          <a:prstGeom prst="rect">
            <a:avLst/>
          </a:prstGeom>
          <a:noFill/>
        </p:spPr>
        <p:txBody>
          <a:bodyPr wrap="square" rtlCol="0">
            <a:spAutoFit/>
          </a:bodyPr>
          <a:lstStyle/>
          <a:p>
            <a:r>
              <a:rPr lang="en-US" dirty="0"/>
              <a:t>Recap</a:t>
            </a:r>
          </a:p>
        </p:txBody>
      </p:sp>
    </p:spTree>
    <p:extLst>
      <p:ext uri="{BB962C8B-B14F-4D97-AF65-F5344CB8AC3E}">
        <p14:creationId xmlns:p14="http://schemas.microsoft.com/office/powerpoint/2010/main" val="149300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wipe(down)">
                                      <p:cBhvr>
                                        <p:cTn id="9" dur="580">
                                          <p:stCondLst>
                                            <p:cond delay="0"/>
                                          </p:stCondLst>
                                        </p:cTn>
                                        <p:tgtEl>
                                          <p:spTgt spid="50"/>
                                        </p:tgtEl>
                                      </p:cBhvr>
                                    </p:animEffect>
                                    <p:anim calcmode="lin" valueType="num">
                                      <p:cBhvr>
                                        <p:cTn id="10"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5" dur="26">
                                          <p:stCondLst>
                                            <p:cond delay="650"/>
                                          </p:stCondLst>
                                        </p:cTn>
                                        <p:tgtEl>
                                          <p:spTgt spid="50"/>
                                        </p:tgtEl>
                                      </p:cBhvr>
                                      <p:to x="100000" y="60000"/>
                                    </p:animScale>
                                    <p:animScale>
                                      <p:cBhvr>
                                        <p:cTn id="16" dur="166" decel="50000">
                                          <p:stCondLst>
                                            <p:cond delay="676"/>
                                          </p:stCondLst>
                                        </p:cTn>
                                        <p:tgtEl>
                                          <p:spTgt spid="50"/>
                                        </p:tgtEl>
                                      </p:cBhvr>
                                      <p:to x="100000" y="100000"/>
                                    </p:animScale>
                                    <p:animScale>
                                      <p:cBhvr>
                                        <p:cTn id="17" dur="26">
                                          <p:stCondLst>
                                            <p:cond delay="1312"/>
                                          </p:stCondLst>
                                        </p:cTn>
                                        <p:tgtEl>
                                          <p:spTgt spid="50"/>
                                        </p:tgtEl>
                                      </p:cBhvr>
                                      <p:to x="100000" y="80000"/>
                                    </p:animScale>
                                    <p:animScale>
                                      <p:cBhvr>
                                        <p:cTn id="18" dur="166" decel="50000">
                                          <p:stCondLst>
                                            <p:cond delay="1338"/>
                                          </p:stCondLst>
                                        </p:cTn>
                                        <p:tgtEl>
                                          <p:spTgt spid="50"/>
                                        </p:tgtEl>
                                      </p:cBhvr>
                                      <p:to x="100000" y="100000"/>
                                    </p:animScale>
                                    <p:animScale>
                                      <p:cBhvr>
                                        <p:cTn id="19" dur="26">
                                          <p:stCondLst>
                                            <p:cond delay="1642"/>
                                          </p:stCondLst>
                                        </p:cTn>
                                        <p:tgtEl>
                                          <p:spTgt spid="50"/>
                                        </p:tgtEl>
                                      </p:cBhvr>
                                      <p:to x="100000" y="90000"/>
                                    </p:animScale>
                                    <p:animScale>
                                      <p:cBhvr>
                                        <p:cTn id="20" dur="166" decel="50000">
                                          <p:stCondLst>
                                            <p:cond delay="1668"/>
                                          </p:stCondLst>
                                        </p:cTn>
                                        <p:tgtEl>
                                          <p:spTgt spid="50"/>
                                        </p:tgtEl>
                                      </p:cBhvr>
                                      <p:to x="100000" y="100000"/>
                                    </p:animScale>
                                    <p:animScale>
                                      <p:cBhvr>
                                        <p:cTn id="21" dur="26">
                                          <p:stCondLst>
                                            <p:cond delay="1808"/>
                                          </p:stCondLst>
                                        </p:cTn>
                                        <p:tgtEl>
                                          <p:spTgt spid="50"/>
                                        </p:tgtEl>
                                      </p:cBhvr>
                                      <p:to x="100000" y="95000"/>
                                    </p:animScale>
                                    <p:animScale>
                                      <p:cBhvr>
                                        <p:cTn id="22" dur="166" decel="50000">
                                          <p:stCondLst>
                                            <p:cond delay="1834"/>
                                          </p:stCondLst>
                                        </p:cTn>
                                        <p:tgtEl>
                                          <p:spTgt spid="5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0DC9A9-B42A-463D-8BD8-EBCBECE9A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4" name="TextBox 3"/>
          <p:cNvSpPr txBox="1"/>
          <p:nvPr/>
        </p:nvSpPr>
        <p:spPr>
          <a:xfrm>
            <a:off x="131134" y="0"/>
            <a:ext cx="12192000" cy="6463308"/>
          </a:xfrm>
          <a:prstGeom prst="rect">
            <a:avLst/>
          </a:prstGeom>
          <a:noFill/>
        </p:spPr>
        <p:txBody>
          <a:bodyPr wrap="square" rtlCol="0">
            <a:spAutoFit/>
          </a:bodyPr>
          <a:lstStyle/>
          <a:p>
            <a:r>
              <a:rPr lang="en-US" b="1" dirty="0"/>
              <a:t>Sources:</a:t>
            </a:r>
          </a:p>
          <a:p>
            <a:endParaRPr lang="en-US" b="1" dirty="0"/>
          </a:p>
          <a:p>
            <a:r>
              <a:rPr lang="en-US" b="1" dirty="0"/>
              <a:t>Video: </a:t>
            </a:r>
          </a:p>
          <a:p>
            <a:r>
              <a:rPr lang="en-US" b="1" dirty="0"/>
              <a:t>Moments That Matter Most</a:t>
            </a:r>
            <a:r>
              <a:rPr lang="en-US" dirty="0"/>
              <a:t> (3:11)</a:t>
            </a:r>
            <a:endParaRPr lang="en-US" b="1" dirty="0"/>
          </a:p>
          <a:p>
            <a:endParaRPr lang="en-US" b="1" dirty="0"/>
          </a:p>
          <a:p>
            <a:r>
              <a:rPr lang="en-US" b="1" i="1" dirty="0"/>
              <a:t>Doctrine and Covenants Who’s Who </a:t>
            </a:r>
            <a:r>
              <a:rPr lang="en-US" b="1" dirty="0"/>
              <a:t>by Ed J. </a:t>
            </a:r>
            <a:r>
              <a:rPr lang="en-US" b="1" dirty="0" err="1"/>
              <a:t>Pinegar</a:t>
            </a:r>
            <a:r>
              <a:rPr lang="en-US" b="1" dirty="0"/>
              <a:t> and Richard J. Allen pg. 37-38, 94-95,159, 169-171</a:t>
            </a:r>
          </a:p>
          <a:p>
            <a:endParaRPr lang="en-US" b="1" dirty="0"/>
          </a:p>
          <a:p>
            <a:r>
              <a:rPr lang="en-US" b="1" dirty="0"/>
              <a:t>Hyrum M. Smith and </a:t>
            </a:r>
            <a:r>
              <a:rPr lang="en-US" b="1" dirty="0" err="1"/>
              <a:t>Janne</a:t>
            </a:r>
            <a:r>
              <a:rPr lang="en-US" b="1" dirty="0"/>
              <a:t> M. Sjodahl </a:t>
            </a:r>
            <a:r>
              <a:rPr lang="en-US" b="1" i="1" dirty="0"/>
              <a:t>Doctrine and Covenants Commentary </a:t>
            </a:r>
            <a:r>
              <a:rPr lang="en-US" b="1" i="0" dirty="0">
                <a:effectLst/>
              </a:rPr>
              <a:t> p. 744</a:t>
            </a:r>
          </a:p>
          <a:p>
            <a:endParaRPr lang="en-US" b="1" dirty="0"/>
          </a:p>
          <a:p>
            <a:r>
              <a:rPr lang="en-US" b="1" dirty="0"/>
              <a:t>Stella </a:t>
            </a:r>
            <a:r>
              <a:rPr lang="en-US" b="1" dirty="0" err="1"/>
              <a:t>Cahoon</a:t>
            </a:r>
            <a:r>
              <a:rPr lang="en-US" b="1" dirty="0"/>
              <a:t> Shurtleff and Brent Farrington </a:t>
            </a:r>
            <a:r>
              <a:rPr lang="en-US" b="1" dirty="0" err="1"/>
              <a:t>Cahoon</a:t>
            </a:r>
            <a:r>
              <a:rPr lang="en-US" b="1" dirty="0"/>
              <a:t>, comps., </a:t>
            </a:r>
            <a:r>
              <a:rPr lang="en-US" b="1" i="1" dirty="0"/>
              <a:t>Reynolds </a:t>
            </a:r>
            <a:r>
              <a:rPr lang="en-US" b="1" i="1" dirty="0" err="1"/>
              <a:t>Cahoon</a:t>
            </a:r>
            <a:r>
              <a:rPr lang="en-US" b="1" i="1" dirty="0"/>
              <a:t> and His Stalwart Sons</a:t>
            </a:r>
            <a:r>
              <a:rPr lang="en-US" b="1" dirty="0"/>
              <a:t> (</a:t>
            </a:r>
            <a:r>
              <a:rPr lang="en-US" b="1" dirty="0" err="1"/>
              <a:t>n.p</a:t>
            </a:r>
            <a:r>
              <a:rPr lang="en-US" b="1" dirty="0"/>
              <a:t>.: Stella </a:t>
            </a:r>
            <a:r>
              <a:rPr lang="en-US" b="1" dirty="0" err="1"/>
              <a:t>Cahoon</a:t>
            </a:r>
            <a:r>
              <a:rPr lang="en-US" b="1" dirty="0"/>
              <a:t> Shurtleff, 1960), p. 28.</a:t>
            </a:r>
          </a:p>
          <a:p>
            <a:r>
              <a:rPr lang="en-US" b="1" dirty="0">
                <a:solidFill>
                  <a:schemeClr val="bg1"/>
                </a:solidFill>
              </a:rPr>
              <a:t> President Spencer W. Kimball (“The False Gods We Worship,” </a:t>
            </a:r>
            <a:r>
              <a:rPr lang="en-US" b="1" i="1" dirty="0">
                <a:solidFill>
                  <a:schemeClr val="bg1"/>
                </a:solidFill>
              </a:rPr>
              <a:t>Ensign,</a:t>
            </a:r>
            <a:r>
              <a:rPr lang="en-US" b="1" dirty="0">
                <a:solidFill>
                  <a:schemeClr val="bg1"/>
                </a:solidFill>
              </a:rPr>
              <a:t> June 1976, p. 5.)</a:t>
            </a:r>
          </a:p>
          <a:p>
            <a:endParaRPr lang="en-US" b="1" dirty="0"/>
          </a:p>
          <a:p>
            <a:r>
              <a:rPr lang="en-US" b="1" i="0" dirty="0">
                <a:solidFill>
                  <a:schemeClr val="bg1"/>
                </a:solidFill>
                <a:effectLst/>
              </a:rPr>
              <a:t>Interpreter’s Dictionary of the </a:t>
            </a:r>
            <a:r>
              <a:rPr lang="en-US" b="1" i="0" u="none" strike="noStrike" dirty="0">
                <a:solidFill>
                  <a:schemeClr val="bg1"/>
                </a:solidFill>
                <a:effectLst/>
              </a:rPr>
              <a:t>Bible</a:t>
            </a:r>
            <a:r>
              <a:rPr lang="en-US" b="1" i="0" dirty="0">
                <a:solidFill>
                  <a:schemeClr val="bg1"/>
                </a:solidFill>
                <a:effectLst/>
              </a:rPr>
              <a:t>, 3:548</a:t>
            </a:r>
            <a:endParaRPr lang="en-US" b="1" dirty="0"/>
          </a:p>
          <a:p>
            <a:endParaRPr lang="en-US" b="1" i="1" dirty="0">
              <a:solidFill>
                <a:schemeClr val="bg1"/>
              </a:solidFill>
            </a:endParaRPr>
          </a:p>
          <a:p>
            <a:r>
              <a:rPr lang="en-US" b="1" dirty="0">
                <a:solidFill>
                  <a:schemeClr val="bg1"/>
                </a:solidFill>
              </a:rPr>
              <a:t>Elder Bruce R. McConkie (</a:t>
            </a:r>
            <a:r>
              <a:rPr lang="en-US" b="1" i="1" dirty="0">
                <a:solidFill>
                  <a:schemeClr val="bg1"/>
                </a:solidFill>
              </a:rPr>
              <a:t>Doctrinal New Testament Commentary,</a:t>
            </a:r>
            <a:r>
              <a:rPr lang="en-US" b="1" dirty="0">
                <a:solidFill>
                  <a:schemeClr val="bg1"/>
                </a:solidFill>
              </a:rPr>
              <a:t> 3:446.)</a:t>
            </a:r>
          </a:p>
          <a:p>
            <a:endParaRPr lang="en-US" b="1" i="1" dirty="0">
              <a:solidFill>
                <a:schemeClr val="bg1"/>
              </a:solidFill>
            </a:endParaRPr>
          </a:p>
          <a:p>
            <a:r>
              <a:rPr lang="en-US" b="1" i="0" dirty="0">
                <a:solidFill>
                  <a:schemeClr val="bg1"/>
                </a:solidFill>
                <a:effectLst/>
              </a:rPr>
              <a:t>Elder Boyd K. Packer (</a:t>
            </a:r>
            <a:r>
              <a:rPr lang="en-US" b="1" i="0" u="none" strike="noStrike" dirty="0">
                <a:solidFill>
                  <a:schemeClr val="bg1"/>
                </a:solidFill>
                <a:effectLst/>
              </a:rPr>
              <a:t>“The Least of These,”</a:t>
            </a:r>
            <a:r>
              <a:rPr lang="en-US" b="1" i="1" dirty="0">
                <a:solidFill>
                  <a:schemeClr val="bg1"/>
                </a:solidFill>
              </a:rPr>
              <a:t> </a:t>
            </a:r>
            <a:r>
              <a:rPr lang="en-US" b="1" i="1" dirty="0">
                <a:solidFill>
                  <a:schemeClr val="bg1"/>
                </a:solidFill>
                <a:effectLst/>
              </a:rPr>
              <a:t>Ensign</a:t>
            </a:r>
            <a:r>
              <a:rPr lang="en-US" b="1" i="0" dirty="0">
                <a:solidFill>
                  <a:schemeClr val="bg1"/>
                </a:solidFill>
                <a:effectLst/>
              </a:rPr>
              <a:t> or </a:t>
            </a:r>
            <a:r>
              <a:rPr lang="en-US" b="1" i="1" dirty="0">
                <a:solidFill>
                  <a:schemeClr val="bg1"/>
                </a:solidFill>
                <a:effectLst/>
              </a:rPr>
              <a:t>Liahona,</a:t>
            </a:r>
            <a:r>
              <a:rPr lang="en-US" b="1" i="0" dirty="0">
                <a:solidFill>
                  <a:schemeClr val="bg1"/>
                </a:solidFill>
                <a:effectLst/>
              </a:rPr>
              <a:t> Nov. 2004, 86).</a:t>
            </a:r>
          </a:p>
          <a:p>
            <a:endParaRPr lang="en-US" b="1" i="0" dirty="0">
              <a:solidFill>
                <a:schemeClr val="bg1"/>
              </a:solidFill>
              <a:effectLst/>
            </a:endParaRPr>
          </a:p>
          <a:p>
            <a:r>
              <a:rPr lang="en-US" b="1" i="0" dirty="0">
                <a:solidFill>
                  <a:schemeClr val="bg1"/>
                </a:solidFill>
                <a:effectLst/>
                <a:latin typeface="Open Sans"/>
              </a:rPr>
              <a:t>Elder Boyd K. Packer (</a:t>
            </a:r>
            <a:r>
              <a:rPr lang="en-US" b="1" i="0" u="none" strike="noStrike" dirty="0">
                <a:solidFill>
                  <a:schemeClr val="bg1"/>
                </a:solidFill>
                <a:effectLst/>
                <a:latin typeface="Open Sans"/>
              </a:rPr>
              <a:t>“The Least of These,”</a:t>
            </a:r>
            <a:r>
              <a:rPr lang="en-US" b="1" i="1" dirty="0">
                <a:solidFill>
                  <a:schemeClr val="bg1"/>
                </a:solidFill>
                <a:latin typeface="Open Sans"/>
              </a:rPr>
              <a:t> </a:t>
            </a:r>
            <a:r>
              <a:rPr lang="en-US" b="1" i="1" dirty="0">
                <a:solidFill>
                  <a:schemeClr val="bg1"/>
                </a:solidFill>
                <a:effectLst/>
                <a:latin typeface="Open Sans"/>
              </a:rPr>
              <a:t>Ensign</a:t>
            </a:r>
            <a:r>
              <a:rPr lang="en-US" b="1" i="0" dirty="0">
                <a:solidFill>
                  <a:schemeClr val="bg1"/>
                </a:solidFill>
                <a:effectLst/>
                <a:latin typeface="Open Sans"/>
              </a:rPr>
              <a:t> or </a:t>
            </a:r>
            <a:r>
              <a:rPr lang="en-US" b="1" i="1" dirty="0">
                <a:solidFill>
                  <a:schemeClr val="bg1"/>
                </a:solidFill>
                <a:effectLst/>
                <a:latin typeface="Open Sans"/>
              </a:rPr>
              <a:t>Liahona,</a:t>
            </a:r>
            <a:r>
              <a:rPr lang="en-US" b="1" i="0" dirty="0">
                <a:solidFill>
                  <a:schemeClr val="bg1"/>
                </a:solidFill>
                <a:effectLst/>
                <a:latin typeface="Open Sans"/>
              </a:rPr>
              <a:t> Nov. 2004, 86).</a:t>
            </a:r>
          </a:p>
          <a:p>
            <a:endParaRPr lang="en-US" b="1" dirty="0">
              <a:solidFill>
                <a:schemeClr val="bg1"/>
              </a:solidFill>
              <a:latin typeface="Open Sans"/>
            </a:endParaRPr>
          </a:p>
          <a:p>
            <a:r>
              <a:rPr lang="en-US" b="1" dirty="0">
                <a:solidFill>
                  <a:schemeClr val="bg1"/>
                </a:solidFill>
                <a:latin typeface="Open Sans"/>
              </a:rPr>
              <a:t>(</a:t>
            </a:r>
            <a:r>
              <a:rPr lang="en-US" b="1" i="1" dirty="0">
                <a:solidFill>
                  <a:schemeClr val="bg1"/>
                </a:solidFill>
                <a:latin typeface="Open Sans"/>
              </a:rPr>
              <a:t>History of the Church,</a:t>
            </a:r>
            <a:r>
              <a:rPr lang="en-US" b="1" dirty="0">
                <a:solidFill>
                  <a:schemeClr val="bg1"/>
                </a:solidFill>
                <a:latin typeface="Open Sans"/>
              </a:rPr>
              <a:t>3:47.)</a:t>
            </a:r>
          </a:p>
          <a:p>
            <a:r>
              <a:rPr lang="en-US" b="1" dirty="0">
                <a:solidFill>
                  <a:schemeClr val="bg1"/>
                </a:solidFill>
              </a:rPr>
              <a:t>(</a:t>
            </a:r>
            <a:r>
              <a:rPr lang="en-US" b="1" i="1" dirty="0">
                <a:solidFill>
                  <a:schemeClr val="bg1"/>
                </a:solidFill>
              </a:rPr>
              <a:t>Church History in the </a:t>
            </a:r>
            <a:r>
              <a:rPr lang="en-US" b="1" i="1" dirty="0" err="1">
                <a:solidFill>
                  <a:schemeClr val="bg1"/>
                </a:solidFill>
              </a:rPr>
              <a:t>Fulness</a:t>
            </a:r>
            <a:r>
              <a:rPr lang="en-US" b="1" i="1" dirty="0">
                <a:solidFill>
                  <a:schemeClr val="bg1"/>
                </a:solidFill>
              </a:rPr>
              <a:t> of Times Student Manual,</a:t>
            </a:r>
            <a:r>
              <a:rPr lang="en-US" b="1" dirty="0">
                <a:solidFill>
                  <a:schemeClr val="bg1"/>
                </a:solidFill>
              </a:rPr>
              <a:t> 2nd ed. [Church Educational System manual, 2003], 226).</a:t>
            </a:r>
            <a:endParaRPr lang="en-US" b="1" dirty="0"/>
          </a:p>
        </p:txBody>
      </p:sp>
      <p:grpSp>
        <p:nvGrpSpPr>
          <p:cNvPr id="6" name="Group 5">
            <a:extLst>
              <a:ext uri="{FF2B5EF4-FFF2-40B4-BE49-F238E27FC236}">
                <a16:creationId xmlns:a16="http://schemas.microsoft.com/office/drawing/2014/main" id="{45AB4E76-2567-4390-8174-EEAB35F5FC46}"/>
              </a:ext>
            </a:extLst>
          </p:cNvPr>
          <p:cNvGrpSpPr/>
          <p:nvPr/>
        </p:nvGrpSpPr>
        <p:grpSpPr>
          <a:xfrm>
            <a:off x="3728791" y="407581"/>
            <a:ext cx="680791" cy="862335"/>
            <a:chOff x="7543800" y="3810000"/>
            <a:chExt cx="1143000" cy="1447800"/>
          </a:xfrm>
        </p:grpSpPr>
        <p:sp>
          <p:nvSpPr>
            <p:cNvPr id="7" name="Trapezoid 6">
              <a:extLst>
                <a:ext uri="{FF2B5EF4-FFF2-40B4-BE49-F238E27FC236}">
                  <a16:creationId xmlns:a16="http://schemas.microsoft.com/office/drawing/2014/main" id="{F4822810-30D8-4ED3-9066-E110BDC0DD88}"/>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DA2E76BF-5438-4A5C-B192-DB33B8D0212C}"/>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14E62215-4D0A-4FAD-B98A-9B9A1BD1371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EA9FAB34-57C9-4C8E-895A-FFA396DCBA81}"/>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EB9FC85-7671-4556-9F66-1C675EF2D94F}"/>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23E08F20-2E12-4EEC-9A14-A5255BE2F770}"/>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D5D8C31C-BAC4-4418-9ECC-DD697A1BDE7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38AA80B-BAEF-4187-A7DD-6E4E13E3B79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43FB069-4BF0-4BC1-B4B4-B6FA86B8A2E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2F70FAF-745D-416E-860E-0900D2A4D83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0231F1F1-2A0F-4596-B7FF-D446DC7D4A7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CA9332B-74A6-4A47-A087-A174B94AC97D}"/>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C3BB190F-48A1-44F0-970E-1EC2DFABA391}"/>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AADFAC05-E163-4555-8D35-49E018D698B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AC4AD28-8F39-4F55-8D08-A5A7ADBCE2B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0471D82-D6D8-457A-86EA-0464B618782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FED1EA6-1EDC-4B8B-A5E7-924FF001116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82D919A8-1DF7-424F-AFD4-E2F071EFDA6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524D28BF-9E5D-4971-85B8-7E1F5BADF809}"/>
              </a:ext>
            </a:extLst>
          </p:cNvPr>
          <p:cNvSpPr>
            <a:spLocks noGrp="1"/>
          </p:cNvSpPr>
          <p:nvPr/>
        </p:nvSpPr>
        <p:spPr>
          <a:xfrm>
            <a:off x="131134" y="64741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997621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9754"/>
            <a:ext cx="4343400" cy="2492990"/>
          </a:xfrm>
          <a:prstGeom prst="rect">
            <a:avLst/>
          </a:prstGeom>
        </p:spPr>
        <p:txBody>
          <a:bodyPr wrap="square">
            <a:spAutoFit/>
          </a:bodyPr>
          <a:lstStyle/>
          <a:p>
            <a:r>
              <a:rPr lang="en-US" sz="1200" b="1" i="0" dirty="0">
                <a:solidFill>
                  <a:srgbClr val="000000"/>
                </a:solidFill>
                <a:effectLst/>
              </a:rPr>
              <a:t>Palmyra</a:t>
            </a:r>
            <a:r>
              <a:rPr lang="en-US" sz="1200" b="0" i="0" dirty="0">
                <a:solidFill>
                  <a:srgbClr val="000000"/>
                </a:solidFill>
                <a:effectLst/>
              </a:rPr>
              <a:t>--Originally known as Swift or Swift's Landing, the town became the District of Tolland soon after settlement began. However, a meeting was held in January 1796 for the purpose of deciding upon an official name for the town. The historic name "Palmyra" was proposed and adopted without dissent.</a:t>
            </a:r>
          </a:p>
          <a:p>
            <a:r>
              <a:rPr lang="en-US" sz="1200" b="0" i="0" dirty="0">
                <a:solidFill>
                  <a:srgbClr val="000000"/>
                </a:solidFill>
                <a:effectLst/>
              </a:rPr>
              <a:t>The first settler in Palmyra was John Swift in 1789. John Swift built the first grist mill in the town, held the first militia training, organized and donated land for the first church, the first schoolhouse and the first burial ground. </a:t>
            </a:r>
          </a:p>
          <a:p>
            <a:r>
              <a:rPr lang="en-US" sz="1200" dirty="0"/>
              <a:t>A commercial building, a general store, erected in the late 1820s, Now the William W. Phelps Museum</a:t>
            </a:r>
          </a:p>
          <a:p>
            <a:endParaRPr lang="en-US" sz="1200" b="0" i="0" dirty="0">
              <a:solidFill>
                <a:srgbClr val="000000"/>
              </a:solidFill>
              <a:effectLst/>
            </a:endParaRPr>
          </a:p>
          <a:p>
            <a:r>
              <a:rPr lang="en-US" sz="1200" dirty="0">
                <a:solidFill>
                  <a:srgbClr val="000000"/>
                </a:solidFill>
              </a:rPr>
              <a:t>Palmyra in 1820</a:t>
            </a:r>
            <a:endParaRPr lang="en-US" sz="1200" b="0" i="0" dirty="0">
              <a:solidFill>
                <a:srgbClr val="000000"/>
              </a:solidFill>
              <a:effectLst/>
            </a:endParaRPr>
          </a:p>
        </p:txBody>
      </p:sp>
      <p:pic>
        <p:nvPicPr>
          <p:cNvPr id="12290" name="Picture 2" descr="http://www.lightplanet.com/mormons/images/1820_183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22" y="2662004"/>
            <a:ext cx="2847320" cy="227421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3.bp.blogspot.com/-tzHQ53cFKFg/UBC3-Ws3wqI/AAAAAAAAHQc/f_GWVtlGgI0/s1600/hilly-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5371" y="3968039"/>
            <a:ext cx="4015571" cy="26778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44960" y="3691040"/>
            <a:ext cx="1009892" cy="276999"/>
          </a:xfrm>
          <a:prstGeom prst="rect">
            <a:avLst/>
          </a:prstGeom>
        </p:spPr>
        <p:txBody>
          <a:bodyPr wrap="none">
            <a:spAutoFit/>
          </a:bodyPr>
          <a:lstStyle/>
          <a:p>
            <a:r>
              <a:rPr lang="en-US" sz="1200" dirty="0">
                <a:solidFill>
                  <a:srgbClr val="000000"/>
                </a:solidFill>
              </a:rPr>
              <a:t>Palmyra Now</a:t>
            </a:r>
            <a:endParaRPr lang="en-US" sz="1200" b="0" i="0" dirty="0">
              <a:solidFill>
                <a:srgbClr val="000000"/>
              </a:solidFill>
              <a:effectLst/>
            </a:endParaRPr>
          </a:p>
        </p:txBody>
      </p:sp>
      <p:pic>
        <p:nvPicPr>
          <p:cNvPr id="12302" name="Picture 14" descr="http://rsc.byu.edu/sites/default/files/A2.1%20kirtland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4960" y="1838088"/>
            <a:ext cx="4209233" cy="27286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54097" y="129929"/>
            <a:ext cx="6096000" cy="1569660"/>
          </a:xfrm>
          <a:prstGeom prst="rect">
            <a:avLst/>
          </a:prstGeom>
        </p:spPr>
        <p:txBody>
          <a:bodyPr>
            <a:spAutoFit/>
          </a:bodyPr>
          <a:lstStyle/>
          <a:p>
            <a:r>
              <a:rPr lang="en-US" sz="1200" b="1" i="0" dirty="0">
                <a:effectLst/>
                <a:latin typeface="Arial" panose="020B0604020202020204" pitchFamily="34" charset="0"/>
              </a:rPr>
              <a:t>Kirtland</a:t>
            </a:r>
            <a:r>
              <a:rPr lang="en-US" sz="1200" b="0" i="0" dirty="0">
                <a:effectLst/>
                <a:latin typeface="Arial" panose="020B0604020202020204" pitchFamily="34" charset="0"/>
              </a:rPr>
              <a:t> is named for </a:t>
            </a:r>
            <a:r>
              <a:rPr lang="en-US" sz="1200" b="0" i="0" dirty="0" err="1">
                <a:effectLst/>
                <a:latin typeface="Arial" panose="020B0604020202020204" pitchFamily="34" charset="0"/>
              </a:rPr>
              <a:t>Turhand</a:t>
            </a:r>
            <a:r>
              <a:rPr lang="en-US" sz="1200" b="0" i="0" dirty="0">
                <a:effectLst/>
                <a:latin typeface="Arial" panose="020B0604020202020204" pitchFamily="34" charset="0"/>
              </a:rPr>
              <a:t> Kirtland, a principal of the Connecticut Land Company and judge in </a:t>
            </a:r>
            <a:r>
              <a:rPr lang="en-US" sz="1200" b="0" i="0" u="none" strike="noStrike" dirty="0">
                <a:effectLst/>
                <a:latin typeface="Arial" panose="020B0604020202020204" pitchFamily="34" charset="0"/>
              </a:rPr>
              <a:t>Trumbull County.</a:t>
            </a:r>
          </a:p>
          <a:p>
            <a:r>
              <a:rPr lang="en-US" sz="1200" dirty="0"/>
              <a:t>Being less well suited to agriculture, the densely forested, clay soiled, high, hilly, land of Kirtland was settled later than surrounding townships.</a:t>
            </a:r>
          </a:p>
          <a:p>
            <a:r>
              <a:rPr lang="en-US" sz="1200" dirty="0"/>
              <a:t>From 1831 to 1838 Kirtland was the headquarters for the Latter Day Saint movement. Joseph Smith moved the church to Kirtland in 1831, shortly after its formal organization in April 1830 in Palmyra, New York. Latter Day Saints built their first temple there, a historic landmark that is now owned and operated by the Community of Christ</a:t>
            </a:r>
          </a:p>
        </p:txBody>
      </p:sp>
      <p:sp>
        <p:nvSpPr>
          <p:cNvPr id="12" name="Rectangle 11"/>
          <p:cNvSpPr/>
          <p:nvPr/>
        </p:nvSpPr>
        <p:spPr>
          <a:xfrm>
            <a:off x="5944902" y="1838088"/>
            <a:ext cx="498855" cy="276999"/>
          </a:xfrm>
          <a:prstGeom prst="rect">
            <a:avLst/>
          </a:prstGeom>
        </p:spPr>
        <p:txBody>
          <a:bodyPr wrap="none">
            <a:spAutoFit/>
          </a:bodyPr>
          <a:lstStyle/>
          <a:p>
            <a:r>
              <a:rPr lang="en-US" sz="1200" dirty="0">
                <a:solidFill>
                  <a:srgbClr val="000000"/>
                </a:solidFill>
              </a:rPr>
              <a:t>1907</a:t>
            </a:r>
            <a:endParaRPr lang="en-US" sz="1200" b="0" i="0" dirty="0">
              <a:solidFill>
                <a:srgbClr val="000000"/>
              </a:solidFill>
              <a:effectLst/>
            </a:endParaRPr>
          </a:p>
        </p:txBody>
      </p:sp>
      <p:pic>
        <p:nvPicPr>
          <p:cNvPr id="12304" name="Picture 16" descr="https://s-media-cache-ak0.pinimg.com/236x/40/d3/c5/40d3c5fbcca0f44c89618eca44e972c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3775" y="4705261"/>
            <a:ext cx="2247900" cy="20002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817244" y="5029982"/>
            <a:ext cx="548035" cy="276999"/>
          </a:xfrm>
          <a:prstGeom prst="rect">
            <a:avLst/>
          </a:prstGeom>
        </p:spPr>
        <p:txBody>
          <a:bodyPr wrap="none">
            <a:spAutoFit/>
          </a:bodyPr>
          <a:lstStyle/>
          <a:p>
            <a:r>
              <a:rPr lang="en-US" sz="1200" dirty="0">
                <a:solidFill>
                  <a:srgbClr val="000000"/>
                </a:solidFill>
              </a:rPr>
              <a:t>Today</a:t>
            </a:r>
            <a:endParaRPr lang="en-US" sz="1200" b="0" i="0" dirty="0">
              <a:solidFill>
                <a:srgbClr val="000000"/>
              </a:solidFill>
              <a:effectLst/>
            </a:endParaRPr>
          </a:p>
        </p:txBody>
      </p:sp>
    </p:spTree>
    <p:extLst>
      <p:ext uri="{BB962C8B-B14F-4D97-AF65-F5344CB8AC3E}">
        <p14:creationId xmlns:p14="http://schemas.microsoft.com/office/powerpoint/2010/main" val="319942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938992"/>
          </a:xfrm>
          <a:prstGeom prst="rect">
            <a:avLst/>
          </a:prstGeom>
        </p:spPr>
        <p:txBody>
          <a:bodyPr>
            <a:spAutoFit/>
          </a:bodyPr>
          <a:lstStyle/>
          <a:p>
            <a:r>
              <a:rPr lang="en-US" sz="1200" b="1" i="0" dirty="0">
                <a:effectLst/>
                <a:latin typeface="Arial" panose="020B0604020202020204" pitchFamily="34" charset="0"/>
              </a:rPr>
              <a:t>Independence, Missouri </a:t>
            </a:r>
            <a:r>
              <a:rPr lang="en-US" sz="1200" b="0" i="0" dirty="0">
                <a:effectLst/>
                <a:latin typeface="Arial" panose="020B0604020202020204" pitchFamily="34" charset="0"/>
              </a:rPr>
              <a:t>was originally inhabited by </a:t>
            </a:r>
            <a:r>
              <a:rPr lang="en-US" sz="1200" b="0" i="0" u="none" strike="noStrike" dirty="0">
                <a:effectLst/>
                <a:latin typeface="Arial" panose="020B0604020202020204" pitchFamily="34" charset="0"/>
              </a:rPr>
              <a:t>Missouri</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Osage</a:t>
            </a:r>
            <a:r>
              <a:rPr lang="en-US" sz="1200" b="0" i="0" dirty="0">
                <a:effectLst/>
                <a:latin typeface="Arial" panose="020B0604020202020204" pitchFamily="34" charset="0"/>
              </a:rPr>
              <a:t> Indians, followed by the Spanish and a brief French tenure. It became part of the United States with the </a:t>
            </a:r>
            <a:r>
              <a:rPr lang="en-US" sz="1200" b="0" i="0" u="none" strike="noStrike" dirty="0">
                <a:effectLst/>
                <a:latin typeface="Arial" panose="020B0604020202020204" pitchFamily="34" charset="0"/>
              </a:rPr>
              <a:t>Louisiana Purchase</a:t>
            </a:r>
            <a:r>
              <a:rPr lang="en-US" sz="1200" b="0" i="0" dirty="0">
                <a:effectLst/>
                <a:latin typeface="Arial" panose="020B0604020202020204" pitchFamily="34" charset="0"/>
              </a:rPr>
              <a:t> of 1803. </a:t>
            </a:r>
            <a:r>
              <a:rPr lang="en-US" sz="1200" b="0" i="0" u="none" strike="noStrike" dirty="0">
                <a:effectLst/>
                <a:latin typeface="Arial" panose="020B0604020202020204" pitchFamily="34" charset="0"/>
              </a:rPr>
              <a:t>Lewis and Clark </a:t>
            </a:r>
            <a:r>
              <a:rPr lang="en-US" sz="1200" b="0" i="0" dirty="0">
                <a:effectLst/>
                <a:latin typeface="Arial" panose="020B0604020202020204" pitchFamily="34" charset="0"/>
              </a:rPr>
              <a:t>recorded in their journals that they stopped in 1804 to pick plums, raspberries, and wild apples at a site that would later form part of the city.</a:t>
            </a:r>
          </a:p>
          <a:p>
            <a:r>
              <a:rPr lang="en-US" sz="1200" dirty="0"/>
              <a:t>Named after the Declaration of Independence, Independence was founded on March 29, 1827, and quickly became an important frontier town.</a:t>
            </a:r>
          </a:p>
          <a:p>
            <a:r>
              <a:rPr lang="en-US" sz="1200" dirty="0"/>
              <a:t>Independence saw great prosperity from the late 1830s through the mid-1840s, while the business of outfitting pioneers boomed.</a:t>
            </a:r>
          </a:p>
          <a:p>
            <a:r>
              <a:rPr lang="en-US" sz="1200" dirty="0"/>
              <a:t>Between 1848 and 1868, it was a hub of the California Trail.</a:t>
            </a:r>
          </a:p>
        </p:txBody>
      </p:sp>
      <p:pic>
        <p:nvPicPr>
          <p:cNvPr id="13314" name="Picture 2" descr="http://www.legendsofamerica.com/photos-missouri/Liberty%20Arse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04" y="2312760"/>
            <a:ext cx="3790953" cy="25096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1938992"/>
            <a:ext cx="1240971" cy="276999"/>
          </a:xfrm>
          <a:prstGeom prst="rect">
            <a:avLst/>
          </a:prstGeom>
          <a:noFill/>
        </p:spPr>
        <p:txBody>
          <a:bodyPr wrap="square" rtlCol="0">
            <a:spAutoFit/>
          </a:bodyPr>
          <a:lstStyle/>
          <a:p>
            <a:r>
              <a:rPr lang="en-US" sz="1200" dirty="0"/>
              <a:t>1830</a:t>
            </a:r>
          </a:p>
        </p:txBody>
      </p:sp>
      <p:pic>
        <p:nvPicPr>
          <p:cNvPr id="13316" name="Picture 4" descr="https://www.lds.org/bc/content/shared/content/images/gospel-library/magazine/ensignlp.nfo:o:2f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032" y="4393451"/>
            <a:ext cx="3448050"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82485" y="5445576"/>
            <a:ext cx="1240971" cy="276999"/>
          </a:xfrm>
          <a:prstGeom prst="rect">
            <a:avLst/>
          </a:prstGeom>
          <a:noFill/>
        </p:spPr>
        <p:txBody>
          <a:bodyPr wrap="square" rtlCol="0">
            <a:spAutoFit/>
          </a:bodyPr>
          <a:lstStyle/>
          <a:p>
            <a:r>
              <a:rPr lang="en-US" sz="1200" dirty="0"/>
              <a:t>1979</a:t>
            </a:r>
          </a:p>
        </p:txBody>
      </p:sp>
      <p:sp>
        <p:nvSpPr>
          <p:cNvPr id="4" name="Rectangle 3"/>
          <p:cNvSpPr/>
          <p:nvPr/>
        </p:nvSpPr>
        <p:spPr>
          <a:xfrm>
            <a:off x="6319486" y="-5876"/>
            <a:ext cx="5872514" cy="2492990"/>
          </a:xfrm>
          <a:prstGeom prst="rect">
            <a:avLst/>
          </a:prstGeom>
        </p:spPr>
        <p:txBody>
          <a:bodyPr wrap="square">
            <a:spAutoFit/>
          </a:bodyPr>
          <a:lstStyle/>
          <a:p>
            <a:r>
              <a:rPr lang="en-US" sz="1200" b="1" i="0" dirty="0">
                <a:effectLst/>
                <a:latin typeface="Arial" panose="020B0604020202020204" pitchFamily="34" charset="0"/>
              </a:rPr>
              <a:t>Far West, Missouri</a:t>
            </a:r>
          </a:p>
          <a:p>
            <a:r>
              <a:rPr lang="en-US" sz="1200" b="0" i="0" dirty="0">
                <a:effectLst/>
                <a:latin typeface="Arial" panose="020B0604020202020204" pitchFamily="34" charset="0"/>
              </a:rPr>
              <a:t>The town was founded by Missouri Mormon leaders, </a:t>
            </a:r>
            <a:r>
              <a:rPr lang="en-US" sz="1200" b="0" i="0" u="none" strike="noStrike" dirty="0">
                <a:effectLst/>
                <a:latin typeface="Arial" panose="020B0604020202020204" pitchFamily="34" charset="0"/>
              </a:rPr>
              <a:t>W. W. Phelps</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John Whitmer</a:t>
            </a:r>
            <a:r>
              <a:rPr lang="en-US" sz="1200" b="0" i="0" dirty="0">
                <a:effectLst/>
                <a:latin typeface="Arial" panose="020B0604020202020204" pitchFamily="34" charset="0"/>
              </a:rPr>
              <a:t> in August 1836 shortly before the county's creation. The town was </a:t>
            </a:r>
            <a:r>
              <a:rPr lang="en-US" sz="1200" b="0" i="0" u="none" strike="noStrike" dirty="0">
                <a:effectLst/>
                <a:latin typeface="Arial" panose="020B0604020202020204" pitchFamily="34" charset="0"/>
              </a:rPr>
              <a:t>platted</a:t>
            </a:r>
            <a:r>
              <a:rPr lang="en-US" sz="1200" b="0" i="0" dirty="0">
                <a:effectLst/>
                <a:latin typeface="Arial" panose="020B0604020202020204" pitchFamily="34" charset="0"/>
              </a:rPr>
              <a:t> originally as a 1-mile (1.6 km) square area, centered on a public square which was to house a </a:t>
            </a:r>
            <a:r>
              <a:rPr lang="en-US" sz="1200" b="0" i="0" u="none" strike="noStrike" dirty="0">
                <a:effectLst/>
                <a:latin typeface="Arial" panose="020B0604020202020204" pitchFamily="34" charset="0"/>
              </a:rPr>
              <a:t>temple.</a:t>
            </a:r>
          </a:p>
          <a:p>
            <a:r>
              <a:rPr lang="en-US" sz="1200" dirty="0"/>
              <a:t>Towards the end of 1836, Caldwell County was created specifically for Mormon settlement to recompense Mormon losses in Jackson County. Shortly after the creation of Caldwell County, Far West was made the county seat.</a:t>
            </a:r>
          </a:p>
          <a:p>
            <a:r>
              <a:rPr lang="en-US" sz="1200" dirty="0"/>
              <a:t>Latter Day Saints poured into Far West for protection and found themselves under siege. Joseph Smith Jr., Sidney Rigdon and others surrendered at the end of October, 1838, and were put on trial by the state for treason. The main body of the Mormons were then forced to sign over their property in Far West and Caldwell County to pay for the militia muster and then leave the state. The main body later settled in Nauvoo, Illinois.</a:t>
            </a:r>
          </a:p>
        </p:txBody>
      </p:sp>
      <p:grpSp>
        <p:nvGrpSpPr>
          <p:cNvPr id="5" name="Group 4"/>
          <p:cNvGrpSpPr/>
          <p:nvPr/>
        </p:nvGrpSpPr>
        <p:grpSpPr>
          <a:xfrm>
            <a:off x="5949371" y="2493622"/>
            <a:ext cx="4027714" cy="2709957"/>
            <a:chOff x="6542313" y="3329541"/>
            <a:chExt cx="4027714" cy="2709957"/>
          </a:xfrm>
        </p:grpSpPr>
        <p:pic>
          <p:nvPicPr>
            <p:cNvPr id="13318" name="Picture 6" descr="http://www.olivercowdery.com/smithhome/1880s-1890s/1899_TL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027" y="3562997"/>
              <a:ext cx="3810000" cy="24765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42313" y="3329541"/>
              <a:ext cx="1240971" cy="276999"/>
            </a:xfrm>
            <a:prstGeom prst="rect">
              <a:avLst/>
            </a:prstGeom>
            <a:noFill/>
          </p:spPr>
          <p:txBody>
            <a:bodyPr wrap="square" rtlCol="0">
              <a:spAutoFit/>
            </a:bodyPr>
            <a:lstStyle/>
            <a:p>
              <a:r>
                <a:rPr lang="en-US" sz="1200" dirty="0"/>
                <a:t>1870</a:t>
              </a:r>
            </a:p>
          </p:txBody>
        </p:sp>
      </p:grpSp>
      <p:grpSp>
        <p:nvGrpSpPr>
          <p:cNvPr id="7" name="Group 6"/>
          <p:cNvGrpSpPr/>
          <p:nvPr/>
        </p:nvGrpSpPr>
        <p:grpSpPr>
          <a:xfrm>
            <a:off x="7190342" y="4623216"/>
            <a:ext cx="4366759" cy="2104631"/>
            <a:chOff x="7190342" y="4623216"/>
            <a:chExt cx="4366759" cy="2104631"/>
          </a:xfrm>
        </p:grpSpPr>
        <p:pic>
          <p:nvPicPr>
            <p:cNvPr id="13320" name="Picture 8" descr="http://shelleybeatty.com/wp-content/uploads/IMG_11871-1024x6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7069" y="4623216"/>
              <a:ext cx="3160032" cy="21046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190342" y="5688713"/>
              <a:ext cx="1240971" cy="461665"/>
            </a:xfrm>
            <a:prstGeom prst="rect">
              <a:avLst/>
            </a:prstGeom>
            <a:noFill/>
          </p:spPr>
          <p:txBody>
            <a:bodyPr wrap="square" rtlCol="0">
              <a:spAutoFit/>
            </a:bodyPr>
            <a:lstStyle/>
            <a:p>
              <a:r>
                <a:rPr lang="en-US" sz="1200" dirty="0"/>
                <a:t>Temple Site Today</a:t>
              </a:r>
            </a:p>
          </p:txBody>
        </p:sp>
      </p:grpSp>
    </p:spTree>
    <p:extLst>
      <p:ext uri="{BB962C8B-B14F-4D97-AF65-F5344CB8AC3E}">
        <p14:creationId xmlns:p14="http://schemas.microsoft.com/office/powerpoint/2010/main" val="4226122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893647"/>
          </a:xfrm>
          <a:prstGeom prst="rect">
            <a:avLst/>
          </a:prstGeom>
        </p:spPr>
        <p:txBody>
          <a:bodyPr>
            <a:spAutoFit/>
          </a:bodyPr>
          <a:lstStyle/>
          <a:p>
            <a:r>
              <a:rPr lang="en-US" sz="1200" b="0" i="0" dirty="0">
                <a:effectLst/>
                <a:latin typeface="Arial" panose="020B0604020202020204" pitchFamily="34" charset="0"/>
              </a:rPr>
              <a:t>The area of Nauvoo was first called </a:t>
            </a:r>
            <a:r>
              <a:rPr lang="en-US" sz="1200" b="1" i="0" dirty="0" err="1">
                <a:effectLst/>
                <a:latin typeface="Arial" panose="020B0604020202020204" pitchFamily="34" charset="0"/>
              </a:rPr>
              <a:t>Quashquema</a:t>
            </a:r>
            <a:r>
              <a:rPr lang="en-US" sz="1200" b="0" i="0" dirty="0">
                <a:effectLst/>
                <a:latin typeface="Arial" panose="020B0604020202020204" pitchFamily="34" charset="0"/>
              </a:rPr>
              <a:t>, named in honor of the </a:t>
            </a:r>
            <a:r>
              <a:rPr lang="en-US" sz="1200" b="0" i="0" u="none" strike="noStrike" dirty="0">
                <a:effectLst/>
                <a:latin typeface="Arial" panose="020B0604020202020204" pitchFamily="34" charset="0"/>
              </a:rPr>
              <a:t>Native American</a:t>
            </a:r>
            <a:r>
              <a:rPr lang="en-US" sz="1200" b="0" i="0" dirty="0">
                <a:effectLst/>
                <a:latin typeface="Arial" panose="020B0604020202020204" pitchFamily="34" charset="0"/>
              </a:rPr>
              <a:t> chief who headed a Sauk and Fox settlement numbering nearly 500 lodges. By 1827, white settlers had built cabins in the area. By 1829 this area of Hancock County had grown sufficiently so that a post office was needed and in 1832 the town, now called </a:t>
            </a:r>
            <a:r>
              <a:rPr lang="en-US" sz="1200" b="1" i="0" dirty="0">
                <a:effectLst/>
                <a:latin typeface="Arial" panose="020B0604020202020204" pitchFamily="34" charset="0"/>
              </a:rPr>
              <a:t>Venus</a:t>
            </a:r>
            <a:r>
              <a:rPr lang="en-US" sz="1200" b="0" i="0" dirty="0">
                <a:effectLst/>
                <a:latin typeface="Arial" panose="020B0604020202020204" pitchFamily="34" charset="0"/>
              </a:rPr>
              <a:t>, was one of the contenders for the new county seat. However, the honor was awarded to a nearby city, Carthage. In 1834 the name Venus was changed to </a:t>
            </a:r>
            <a:r>
              <a:rPr lang="en-US" sz="1200" b="1" i="0" dirty="0">
                <a:effectLst/>
                <a:latin typeface="Arial" panose="020B0604020202020204" pitchFamily="34" charset="0"/>
              </a:rPr>
              <a:t>Commerce</a:t>
            </a:r>
            <a:r>
              <a:rPr lang="en-US" sz="1200" b="0" i="0" dirty="0">
                <a:effectLst/>
                <a:latin typeface="Arial" panose="020B0604020202020204" pitchFamily="34" charset="0"/>
              </a:rPr>
              <a:t> because the settlers felt that the new name better suited their plans.</a:t>
            </a:r>
          </a:p>
          <a:p>
            <a:r>
              <a:rPr lang="en-US" sz="1200" dirty="0"/>
              <a:t>In late 1839, arriving Mormons bought the small town of Commerce and in April 1840 it was renamed </a:t>
            </a:r>
            <a:r>
              <a:rPr lang="en-US" sz="1200" b="1" dirty="0"/>
              <a:t>Nauvoo</a:t>
            </a:r>
            <a:r>
              <a:rPr lang="en-US" sz="1200" baseline="30000" dirty="0"/>
              <a:t> </a:t>
            </a:r>
            <a:r>
              <a:rPr lang="en-US" sz="1200" dirty="0"/>
              <a:t>by Joseph Smith, who led the Latter Day Saints to Nauvoo to escape religious persecution in Missouri. The name Nauvoo is derived from the traditional Hebrew language with an anglicized spelling. The word comes from Isaiah 52:7, “How beautiful upon the mountains...” It is notable that “by 1844 Nauvoo's population had swollen to 12,000, rivaling the size of Chicago” at the time.</a:t>
            </a:r>
            <a:endParaRPr lang="en-US" sz="1200" baseline="30000" dirty="0"/>
          </a:p>
          <a:p>
            <a:r>
              <a:rPr lang="en-US" sz="1200" dirty="0"/>
              <a:t>On the city’s higher ground are the temple, residential areas, and the business district along Mulholland Street (Illinois Route 96), much of it devoted to the needs of tourists and those interested in Latter Day Saint history. The flatlands are occupied by a small number of 19th-century brick houses and other buildings that have survived the city’s vicissitudes, with large empty spaces between them where houses and whole neighborhoods have entirely disappeared.</a:t>
            </a:r>
          </a:p>
          <a:p>
            <a:r>
              <a:rPr lang="en-US" sz="1200" dirty="0"/>
              <a:t>Community of Christ owns much of the southern end of the flatlands and maintains several key historic sites located in and around Nauvoo, including the Joseph Smith Homestead, the Nauvoo House, the Red Brick Store, the Mansion House, and the Smith Family Cemetery.</a:t>
            </a:r>
          </a:p>
          <a:p>
            <a:r>
              <a:rPr lang="en-US" sz="1200" dirty="0"/>
              <a:t>The LDS Church owns most of the other historic sites in Nauvoo, including the homes of Brigham Young, Heber C. Kimball, and other early members of the church, as well as other significant buildings.</a:t>
            </a:r>
          </a:p>
          <a:p>
            <a:endParaRPr lang="en-US" sz="1200" dirty="0"/>
          </a:p>
        </p:txBody>
      </p:sp>
      <p:grpSp>
        <p:nvGrpSpPr>
          <p:cNvPr id="3" name="Group 2"/>
          <p:cNvGrpSpPr/>
          <p:nvPr/>
        </p:nvGrpSpPr>
        <p:grpSpPr>
          <a:xfrm>
            <a:off x="544285" y="4526096"/>
            <a:ext cx="2841171" cy="2158689"/>
            <a:chOff x="544285" y="4526096"/>
            <a:chExt cx="2841171" cy="2158689"/>
          </a:xfrm>
        </p:grpSpPr>
        <p:pic>
          <p:nvPicPr>
            <p:cNvPr id="2052" name="Picture 4" descr="http://upload.wikimedia.org/wikipedia/commons/2/23/TEMPLE_DE_NAUVO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85" y="4803095"/>
              <a:ext cx="2589170" cy="18816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44485" y="4526096"/>
              <a:ext cx="1240971" cy="276999"/>
            </a:xfrm>
            <a:prstGeom prst="rect">
              <a:avLst/>
            </a:prstGeom>
            <a:noFill/>
          </p:spPr>
          <p:txBody>
            <a:bodyPr wrap="square" rtlCol="0">
              <a:spAutoFit/>
            </a:bodyPr>
            <a:lstStyle/>
            <a:p>
              <a:r>
                <a:rPr lang="en-US" sz="1200" dirty="0"/>
                <a:t>Around 1845-46</a:t>
              </a:r>
            </a:p>
          </p:txBody>
        </p:sp>
      </p:grpSp>
      <p:grpSp>
        <p:nvGrpSpPr>
          <p:cNvPr id="7" name="Group 6"/>
          <p:cNvGrpSpPr/>
          <p:nvPr/>
        </p:nvGrpSpPr>
        <p:grpSpPr>
          <a:xfrm>
            <a:off x="3471185" y="4461435"/>
            <a:ext cx="2653391" cy="2277526"/>
            <a:chOff x="3471185" y="4461435"/>
            <a:chExt cx="2653391" cy="2277526"/>
          </a:xfrm>
        </p:grpSpPr>
        <p:pic>
          <p:nvPicPr>
            <p:cNvPr id="2054" name="Picture 6" descr="http://upload.wikimedia.org/wikipedia/commons/1/1d/New_Nauvoo_Tem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1185" y="4748918"/>
              <a:ext cx="2653391" cy="19900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06685" y="4461435"/>
              <a:ext cx="1240971" cy="276999"/>
            </a:xfrm>
            <a:prstGeom prst="rect">
              <a:avLst/>
            </a:prstGeom>
            <a:noFill/>
          </p:spPr>
          <p:txBody>
            <a:bodyPr wrap="square" rtlCol="0">
              <a:spAutoFit/>
            </a:bodyPr>
            <a:lstStyle/>
            <a:p>
              <a:r>
                <a:rPr lang="en-US" sz="1200" dirty="0"/>
                <a:t>Today</a:t>
              </a:r>
            </a:p>
          </p:txBody>
        </p:sp>
      </p:grpSp>
      <p:sp>
        <p:nvSpPr>
          <p:cNvPr id="4" name="Rectangle 3"/>
          <p:cNvSpPr/>
          <p:nvPr/>
        </p:nvSpPr>
        <p:spPr>
          <a:xfrm>
            <a:off x="6096000" y="0"/>
            <a:ext cx="6096000" cy="2862322"/>
          </a:xfrm>
          <a:prstGeom prst="rect">
            <a:avLst/>
          </a:prstGeom>
        </p:spPr>
        <p:txBody>
          <a:bodyPr>
            <a:spAutoFit/>
          </a:bodyPr>
          <a:lstStyle/>
          <a:p>
            <a:r>
              <a:rPr lang="en-US" sz="1200" b="1" i="0" dirty="0">
                <a:effectLst/>
              </a:rPr>
              <a:t>Originally, the </a:t>
            </a:r>
            <a:r>
              <a:rPr lang="en-US" sz="1200" b="1" i="0" u="none" strike="noStrike" dirty="0">
                <a:effectLst/>
              </a:rPr>
              <a:t>Salt Lake Valley</a:t>
            </a:r>
            <a:r>
              <a:rPr lang="en-US" sz="1200" b="0" i="0" dirty="0">
                <a:effectLst/>
              </a:rPr>
              <a:t> was inhabited by the </a:t>
            </a:r>
            <a:r>
              <a:rPr lang="en-US" sz="1200" b="0" i="0" u="none" strike="noStrike" dirty="0">
                <a:effectLst/>
              </a:rPr>
              <a:t>Shoshone</a:t>
            </a:r>
            <a:r>
              <a:rPr lang="en-US" sz="1200" b="0" i="0" dirty="0">
                <a:effectLst/>
              </a:rPr>
              <a:t>, </a:t>
            </a:r>
            <a:r>
              <a:rPr lang="en-US" sz="1200" b="0" i="0" u="none" strike="noStrike" dirty="0">
                <a:effectLst/>
              </a:rPr>
              <a:t>Paiute</a:t>
            </a:r>
            <a:r>
              <a:rPr lang="en-US" sz="1200" b="0" i="0" dirty="0">
                <a:effectLst/>
              </a:rPr>
              <a:t>, </a:t>
            </a:r>
            <a:r>
              <a:rPr lang="en-US" sz="1200" b="0" i="0" u="none" strike="noStrike" dirty="0">
                <a:effectLst/>
              </a:rPr>
              <a:t>Goshute</a:t>
            </a:r>
            <a:r>
              <a:rPr lang="en-US" sz="1200" b="0" i="0" dirty="0">
                <a:effectLst/>
              </a:rPr>
              <a:t> and </a:t>
            </a:r>
            <a:r>
              <a:rPr lang="en-US" sz="1200" b="0" i="0" u="none" strike="noStrike" dirty="0">
                <a:effectLst/>
              </a:rPr>
              <a:t>Ute</a:t>
            </a:r>
            <a:r>
              <a:rPr lang="en-US" sz="1200" b="0" i="0" dirty="0">
                <a:effectLst/>
              </a:rPr>
              <a:t> </a:t>
            </a:r>
            <a:r>
              <a:rPr lang="en-US" sz="1200" b="0" i="0" u="none" strike="noStrike" dirty="0">
                <a:effectLst/>
              </a:rPr>
              <a:t>Native American</a:t>
            </a:r>
            <a:r>
              <a:rPr lang="en-US" sz="1200" b="0" i="0" dirty="0">
                <a:effectLst/>
              </a:rPr>
              <a:t> tribes. At the time of the founding of Salt Lake City the valley was within the territory of the </a:t>
            </a:r>
            <a:r>
              <a:rPr lang="en-US" sz="1200" b="0" i="0" u="none" strike="noStrike" dirty="0">
                <a:effectLst/>
              </a:rPr>
              <a:t>Northwestern Shoshone</a:t>
            </a:r>
            <a:r>
              <a:rPr lang="en-US" sz="1200" b="0" i="0" dirty="0">
                <a:effectLst/>
              </a:rPr>
              <a:t>, who had their seasonal camps along streams within the valley and in adjacent </a:t>
            </a:r>
            <a:r>
              <a:rPr lang="en-US" sz="1200" b="0" i="0" dirty="0" err="1">
                <a:effectLst/>
              </a:rPr>
              <a:t>valleys.The</a:t>
            </a:r>
            <a:r>
              <a:rPr lang="en-US" sz="1200" b="0" i="0" dirty="0">
                <a:effectLst/>
              </a:rPr>
              <a:t> land was treated by the United States as public domain; no aboriginal title by the Northwestern Shoshone was ever recognized by the United States or extinguished by treaty with the United States.</a:t>
            </a:r>
          </a:p>
          <a:p>
            <a:r>
              <a:rPr lang="en-US" sz="1200" dirty="0"/>
              <a:t>On July 24, 1847 143 men, three women and two children founded Great Salt Lake City several miles to the east of the Great Salt Lake, nestled in the northern most reaches of the Salt Lake Valley. At the time of its founding there were no Indians present in the Salt Lake valley. The first two in this company to enter the Salt Lake valley were Orson Pratt and Erastus Snow.</a:t>
            </a:r>
          </a:p>
          <a:p>
            <a:r>
              <a:rPr lang="en-US" sz="1200" dirty="0"/>
              <a:t>Thousands of Mormon pioneers would arrive in Salt Lake in the coming months and years.</a:t>
            </a:r>
          </a:p>
          <a:p>
            <a:r>
              <a:rPr lang="en-US" sz="1200" dirty="0"/>
              <a:t>Upon arrival to the Salt Lake valley, Young had a vision by saying, "It is enough. This is the right place. Drive on." (This is commonly shortened to, "This is the place"). There is a state park in Salt Lake City known as This Is The Place Heritage Park commemorating the spot where Young made the famous statement.</a:t>
            </a:r>
          </a:p>
        </p:txBody>
      </p:sp>
      <p:grpSp>
        <p:nvGrpSpPr>
          <p:cNvPr id="6" name="Group 5"/>
          <p:cNvGrpSpPr/>
          <p:nvPr/>
        </p:nvGrpSpPr>
        <p:grpSpPr>
          <a:xfrm>
            <a:off x="7862820" y="2651556"/>
            <a:ext cx="2739865" cy="2097362"/>
            <a:chOff x="7862820" y="2651556"/>
            <a:chExt cx="2739865" cy="2097362"/>
          </a:xfrm>
        </p:grpSpPr>
        <p:pic>
          <p:nvPicPr>
            <p:cNvPr id="2056" name="Picture 8" descr="http://www.lightplanet.com/mormons/images/economic_history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820" y="2872298"/>
              <a:ext cx="2739865" cy="18766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003845" y="2651556"/>
              <a:ext cx="1240971" cy="276999"/>
            </a:xfrm>
            <a:prstGeom prst="rect">
              <a:avLst/>
            </a:prstGeom>
            <a:noFill/>
          </p:spPr>
          <p:txBody>
            <a:bodyPr wrap="square" rtlCol="0">
              <a:spAutoFit/>
            </a:bodyPr>
            <a:lstStyle/>
            <a:p>
              <a:r>
                <a:rPr lang="en-US" sz="1200" dirty="0"/>
                <a:t>1863</a:t>
              </a:r>
            </a:p>
          </p:txBody>
        </p:sp>
      </p:grpSp>
      <p:pic>
        <p:nvPicPr>
          <p:cNvPr id="2058" name="Picture 10" descr="http://www.utah.com/images/lf/panoSL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285" y="4913403"/>
            <a:ext cx="5107214" cy="182555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50425" y="4636404"/>
            <a:ext cx="1240971" cy="276999"/>
          </a:xfrm>
          <a:prstGeom prst="rect">
            <a:avLst/>
          </a:prstGeom>
          <a:noFill/>
        </p:spPr>
        <p:txBody>
          <a:bodyPr wrap="square" rtlCol="0">
            <a:spAutoFit/>
          </a:bodyPr>
          <a:lstStyle/>
          <a:p>
            <a:r>
              <a:rPr lang="en-US" sz="1200" dirty="0"/>
              <a:t>Today</a:t>
            </a:r>
          </a:p>
        </p:txBody>
      </p:sp>
    </p:spTree>
    <p:extLst>
      <p:ext uri="{BB962C8B-B14F-4D97-AF65-F5344CB8AC3E}">
        <p14:creationId xmlns:p14="http://schemas.microsoft.com/office/powerpoint/2010/main" val="1288483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800600" cy="2308324"/>
          </a:xfrm>
          <a:prstGeom prst="rect">
            <a:avLst/>
          </a:prstGeom>
          <a:ln>
            <a:solidFill>
              <a:schemeClr val="tx1"/>
            </a:solidFill>
          </a:ln>
        </p:spPr>
        <p:txBody>
          <a:bodyPr wrap="square">
            <a:spAutoFit/>
          </a:bodyPr>
          <a:lstStyle/>
          <a:p>
            <a:r>
              <a:rPr lang="en-US" sz="1200" b="1" i="0" dirty="0">
                <a:effectLst/>
                <a:latin typeface="Open Sans"/>
              </a:rPr>
              <a:t>“The plains of </a:t>
            </a:r>
            <a:r>
              <a:rPr lang="en-US" sz="1200" b="1" i="0" dirty="0" err="1">
                <a:effectLst/>
                <a:latin typeface="Open Sans"/>
              </a:rPr>
              <a:t>Olaha</a:t>
            </a:r>
            <a:r>
              <a:rPr lang="en-US" sz="1200" b="1" i="0" dirty="0">
                <a:effectLst/>
                <a:latin typeface="Open Sans"/>
              </a:rPr>
              <a:t> </a:t>
            </a:r>
            <a:r>
              <a:rPr lang="en-US" sz="1200" b="1" i="0" dirty="0" err="1">
                <a:effectLst/>
                <a:latin typeface="Open Sans"/>
              </a:rPr>
              <a:t>Shinehah</a:t>
            </a:r>
            <a:r>
              <a:rPr lang="en-US" sz="1200" b="0" i="0" dirty="0">
                <a:effectLst/>
                <a:latin typeface="Open Sans"/>
              </a:rPr>
              <a:t>, or the place where Adam dwelt,” wrote President Joseph Fielding Smith, “must be a part of, or in the vicinity of Adam-</a:t>
            </a:r>
            <a:r>
              <a:rPr lang="en-US" sz="1200" b="0" i="0" dirty="0" err="1">
                <a:effectLst/>
                <a:latin typeface="Open Sans"/>
              </a:rPr>
              <a:t>ondi</a:t>
            </a:r>
            <a:r>
              <a:rPr lang="en-US" sz="1200" b="0" i="0" dirty="0">
                <a:effectLst/>
                <a:latin typeface="Open Sans"/>
              </a:rPr>
              <a:t>-</a:t>
            </a:r>
            <a:r>
              <a:rPr lang="en-US" sz="1200" b="0" i="0" dirty="0" err="1">
                <a:effectLst/>
                <a:latin typeface="Open Sans"/>
              </a:rPr>
              <a:t>Ahman</a:t>
            </a:r>
            <a:r>
              <a:rPr lang="en-US" sz="1200" b="0" i="0" dirty="0">
                <a:effectLst/>
                <a:latin typeface="Open Sans"/>
              </a:rPr>
              <a:t>. This name </a:t>
            </a:r>
            <a:r>
              <a:rPr lang="en-US" sz="1200" b="0" i="0" dirty="0" err="1">
                <a:effectLst/>
                <a:latin typeface="Open Sans"/>
              </a:rPr>
              <a:t>Olaha</a:t>
            </a:r>
            <a:r>
              <a:rPr lang="en-US" sz="1200" b="0" i="0" dirty="0">
                <a:effectLst/>
                <a:latin typeface="Open Sans"/>
              </a:rPr>
              <a:t> </a:t>
            </a:r>
            <a:r>
              <a:rPr lang="en-US" sz="1200" b="0" i="0" dirty="0" err="1">
                <a:effectLst/>
                <a:latin typeface="Open Sans"/>
              </a:rPr>
              <a:t>Shinehah</a:t>
            </a:r>
            <a:r>
              <a:rPr lang="en-US" sz="1200" b="0" i="0" dirty="0">
                <a:effectLst/>
                <a:latin typeface="Open Sans"/>
              </a:rPr>
              <a:t>, may be, and in all probability is, from the language of Adam. We may without great controversy believe that this is the name which Adam gave to this place, at least we may venture this as a probable guess. </a:t>
            </a:r>
            <a:r>
              <a:rPr lang="en-US" sz="1200" b="0" i="0" dirty="0" err="1">
                <a:effectLst/>
                <a:latin typeface="Open Sans"/>
              </a:rPr>
              <a:t>Shinehah</a:t>
            </a:r>
            <a:r>
              <a:rPr lang="en-US" sz="1200" b="0" i="0" dirty="0">
                <a:effectLst/>
                <a:latin typeface="Open Sans"/>
              </a:rPr>
              <a:t>, according to the Book of Abraham, is the name given to the sun. (</a:t>
            </a:r>
            <a:r>
              <a:rPr lang="en-US" sz="1200" b="0" i="0" u="none" strike="noStrike" dirty="0">
                <a:effectLst/>
                <a:latin typeface="Open Sans"/>
              </a:rPr>
              <a:t>Abraham 3:13</a:t>
            </a:r>
            <a:r>
              <a:rPr lang="en-US" sz="1200" b="0" i="0" dirty="0">
                <a:effectLst/>
                <a:latin typeface="Open Sans"/>
              </a:rPr>
              <a:t>.) It is the name applied to Kirtland when the Lord desired in a revelation to hide its identity. President Joseph Fielding Smith </a:t>
            </a:r>
            <a:r>
              <a:rPr lang="en-US" sz="1200" dirty="0"/>
              <a:t>(</a:t>
            </a:r>
            <a:r>
              <a:rPr lang="en-US" sz="1200" i="1" dirty="0"/>
              <a:t>Church History and Modern Revelation,</a:t>
            </a:r>
            <a:r>
              <a:rPr lang="en-US" sz="1200" dirty="0"/>
              <a:t> 2:97–98.)</a:t>
            </a:r>
          </a:p>
          <a:p>
            <a:endParaRPr lang="en-US" sz="1200" dirty="0"/>
          </a:p>
        </p:txBody>
      </p:sp>
      <p:sp>
        <p:nvSpPr>
          <p:cNvPr id="3" name="Rectangle 2"/>
          <p:cNvSpPr/>
          <p:nvPr/>
        </p:nvSpPr>
        <p:spPr>
          <a:xfrm>
            <a:off x="0" y="2725801"/>
            <a:ext cx="4800600" cy="2677656"/>
          </a:xfrm>
          <a:prstGeom prst="rect">
            <a:avLst/>
          </a:prstGeom>
          <a:ln>
            <a:solidFill>
              <a:schemeClr val="tx1"/>
            </a:solidFill>
          </a:ln>
        </p:spPr>
        <p:txBody>
          <a:bodyPr wrap="square">
            <a:spAutoFit/>
          </a:bodyPr>
          <a:lstStyle/>
          <a:p>
            <a:r>
              <a:rPr lang="en-US" sz="1200" b="0" i="0" dirty="0">
                <a:effectLst/>
                <a:latin typeface="Open Sans"/>
              </a:rPr>
              <a:t>One Bible scholar wrote the following about the beliefs of the </a:t>
            </a:r>
            <a:r>
              <a:rPr lang="en-US" sz="1200" b="0" i="0" dirty="0" err="1">
                <a:effectLst/>
                <a:latin typeface="Open Sans"/>
              </a:rPr>
              <a:t>Nicolaitans</a:t>
            </a:r>
            <a:r>
              <a:rPr lang="en-US" sz="1200" b="0" i="0" dirty="0">
                <a:effectLst/>
                <a:latin typeface="Open Sans"/>
              </a:rPr>
              <a:t>: “They seem to have held that it was lawful to eat things sacrificed to idols, and to commit fornication, in opposition to the decree of the Church rendered in </a:t>
            </a:r>
            <a:r>
              <a:rPr lang="en-US" sz="1200" b="0" i="0" u="none" strike="noStrike" dirty="0">
                <a:effectLst/>
                <a:latin typeface="Open Sans"/>
              </a:rPr>
              <a:t>Acts 15:20, 29</a:t>
            </a:r>
            <a:r>
              <a:rPr lang="en-US" sz="1200" b="0" i="0" dirty="0">
                <a:effectLst/>
                <a:latin typeface="Open Sans"/>
              </a:rPr>
              <a:t>. … In a time of persecution, when the eating or not eating of things sacrificed to idols was more than ever a crucial test of faithfulness, they persuaded men more than ever that it was a thing indifferent. </a:t>
            </a:r>
            <a:r>
              <a:rPr lang="en-US" sz="1200" b="0" i="0" u="none" strike="noStrike" dirty="0">
                <a:effectLst/>
                <a:latin typeface="Open Sans"/>
              </a:rPr>
              <a:t>Rev. 2:13, 14</a:t>
            </a:r>
            <a:r>
              <a:rPr lang="en-US" sz="1200" b="0" i="0" dirty="0">
                <a:effectLst/>
                <a:latin typeface="Open Sans"/>
              </a:rPr>
              <a:t>. This was bad enough, but there was a yet worse evil. Mingling themselves in the orgies of idolatrous feasts, they brought the impurities of those feasts into the meetings of the </a:t>
            </a:r>
            <a:r>
              <a:rPr lang="en-US" sz="1200" b="0" i="0" u="none" strike="noStrike" dirty="0">
                <a:effectLst/>
                <a:latin typeface="Open Sans"/>
              </a:rPr>
              <a:t>Christian </a:t>
            </a:r>
            <a:r>
              <a:rPr lang="en-US" sz="1200" b="0" i="0" dirty="0">
                <a:effectLst/>
                <a:latin typeface="Open Sans"/>
              </a:rPr>
              <a:t>Church. And all this was done, it must be remembered, not simply as an indulgence of appetite, but as a part of a system, supported by a ‘doctrine,’ accompanied by the boast of a prophetic illumination.” (Smith, </a:t>
            </a:r>
            <a:r>
              <a:rPr lang="en-US" sz="1200" b="0" i="1" dirty="0">
                <a:effectLst/>
                <a:latin typeface="Open Sans"/>
              </a:rPr>
              <a:t>Dictionary of the Bible,</a:t>
            </a:r>
            <a:r>
              <a:rPr lang="en-US" sz="1200" b="0" i="0" dirty="0">
                <a:effectLst/>
                <a:latin typeface="Open Sans"/>
              </a:rPr>
              <a:t> p. 447.)</a:t>
            </a:r>
            <a:endParaRPr lang="en-US" sz="1200" dirty="0"/>
          </a:p>
        </p:txBody>
      </p:sp>
      <p:sp>
        <p:nvSpPr>
          <p:cNvPr id="4" name="Rectangle 3"/>
          <p:cNvSpPr/>
          <p:nvPr/>
        </p:nvSpPr>
        <p:spPr>
          <a:xfrm>
            <a:off x="4800600" y="0"/>
            <a:ext cx="4800600" cy="3600986"/>
          </a:xfrm>
          <a:prstGeom prst="rect">
            <a:avLst/>
          </a:prstGeom>
          <a:ln>
            <a:solidFill>
              <a:schemeClr val="tx1"/>
            </a:solidFill>
          </a:ln>
        </p:spPr>
        <p:txBody>
          <a:bodyPr wrap="square">
            <a:spAutoFit/>
          </a:bodyPr>
          <a:lstStyle/>
          <a:p>
            <a:r>
              <a:rPr lang="en-US" sz="1200" dirty="0">
                <a:latin typeface="Arial" panose="020B0604020202020204" pitchFamily="34" charset="0"/>
              </a:rPr>
              <a:t>The </a:t>
            </a:r>
            <a:r>
              <a:rPr lang="en-US" sz="1200" b="1" i="1" dirty="0">
                <a:latin typeface="Arial" panose="020B0604020202020204" pitchFamily="34" charset="0"/>
              </a:rPr>
              <a:t>Elders' Journal of the Church of Jesus Christ of Latter Day Saints</a:t>
            </a:r>
            <a:r>
              <a:rPr lang="en-US" sz="1200" dirty="0">
                <a:latin typeface="Arial" panose="020B0604020202020204" pitchFamily="34" charset="0"/>
              </a:rPr>
              <a:t> (usually shortened to </a:t>
            </a:r>
            <a:r>
              <a:rPr lang="en-US" sz="1200" b="1" i="1" dirty="0">
                <a:latin typeface="Arial" panose="020B0604020202020204" pitchFamily="34" charset="0"/>
              </a:rPr>
              <a:t>Elders' Journal</a:t>
            </a:r>
            <a:r>
              <a:rPr lang="en-US" sz="1200" dirty="0">
                <a:latin typeface="Arial" panose="020B0604020202020204" pitchFamily="34" charset="0"/>
              </a:rPr>
              <a:t>) was an early Latter Day Saint periodical edited by Don Carlos Smith, younger brother of Joseph Smith. It was the successor to the </a:t>
            </a:r>
            <a:r>
              <a:rPr lang="en-US" sz="1200" i="1" dirty="0">
                <a:latin typeface="Arial" panose="020B0604020202020204" pitchFamily="34" charset="0"/>
              </a:rPr>
              <a:t>Latter Day Saints' Messenger and Advocate</a:t>
            </a:r>
            <a:r>
              <a:rPr lang="en-US" sz="1200" dirty="0">
                <a:latin typeface="Arial" panose="020B0604020202020204" pitchFamily="34" charset="0"/>
              </a:rPr>
              <a:t> and was eventually replaced by the </a:t>
            </a:r>
            <a:r>
              <a:rPr lang="en-US" sz="1200" i="1" dirty="0">
                <a:latin typeface="Arial" panose="020B0604020202020204" pitchFamily="34" charset="0"/>
              </a:rPr>
              <a:t>Times and Seasons</a:t>
            </a:r>
            <a:r>
              <a:rPr lang="en-US" sz="1200" dirty="0">
                <a:latin typeface="Arial" panose="020B0604020202020204" pitchFamily="34" charset="0"/>
              </a:rPr>
              <a:t>.</a:t>
            </a:r>
          </a:p>
          <a:p>
            <a:r>
              <a:rPr lang="en-US" sz="1200" dirty="0"/>
              <a:t>Two issues of the </a:t>
            </a:r>
            <a:r>
              <a:rPr lang="en-US" sz="1200" i="1" dirty="0"/>
              <a:t>Elders' Journal</a:t>
            </a:r>
            <a:r>
              <a:rPr lang="en-US" sz="1200" dirty="0"/>
              <a:t> were published in Kirtland, Ohio in 1837. The newspaper was then relocated to Far West, Missouri where two more issues were printed. The first two issues were published on the press that had previously been used to publish the </a:t>
            </a:r>
            <a:r>
              <a:rPr lang="en-US" sz="1200" i="1" dirty="0"/>
              <a:t>Messenger and Advocate</a:t>
            </a:r>
            <a:r>
              <a:rPr lang="en-US" sz="1200" dirty="0"/>
              <a:t> — but this press fell into the hands of Warren Parrish's schismatic "Church of Christ" and a new press had to be obtained before printing could continue. Joseph Smith, Jr. and Sidney Rigdon relocated to a new headquarters in Far West and continued to publish the </a:t>
            </a:r>
            <a:r>
              <a:rPr lang="en-US" sz="1200" i="1" dirty="0"/>
              <a:t>Elders' Journal</a:t>
            </a:r>
            <a:r>
              <a:rPr lang="en-US" sz="1200" dirty="0"/>
              <a:t> until the events of the 1838 Mormon War in Missouri prevented further operations in the state. The press of the </a:t>
            </a:r>
            <a:r>
              <a:rPr lang="en-US" sz="1200" i="1" dirty="0"/>
              <a:t>Elders' Journal</a:t>
            </a:r>
            <a:r>
              <a:rPr lang="en-US" sz="1200" dirty="0"/>
              <a:t> in Far West, was used by the LDS Church to publish Sidney </a:t>
            </a:r>
            <a:r>
              <a:rPr lang="en-US" sz="1200" dirty="0" err="1"/>
              <a:t>Rigdon's</a:t>
            </a:r>
            <a:r>
              <a:rPr lang="en-US" sz="1200" dirty="0"/>
              <a:t> July 4th oration, which was one of the factors that increased tensions between Latter Day Saints and non-Mormons in northwestern Missouri. Wikipedia</a:t>
            </a:r>
          </a:p>
        </p:txBody>
      </p:sp>
      <p:sp>
        <p:nvSpPr>
          <p:cNvPr id="6" name="Rectangle 5"/>
          <p:cNvSpPr/>
          <p:nvPr/>
        </p:nvSpPr>
        <p:spPr>
          <a:xfrm>
            <a:off x="4885660" y="3675414"/>
            <a:ext cx="4800600" cy="2492990"/>
          </a:xfrm>
          <a:prstGeom prst="rect">
            <a:avLst/>
          </a:prstGeom>
          <a:ln>
            <a:solidFill>
              <a:schemeClr val="tx1"/>
            </a:solidFill>
          </a:ln>
        </p:spPr>
        <p:txBody>
          <a:bodyPr wrap="square">
            <a:spAutoFit/>
          </a:bodyPr>
          <a:lstStyle/>
          <a:p>
            <a:r>
              <a:rPr lang="en-US" sz="1200" b="1" i="0" dirty="0">
                <a:effectLst/>
                <a:latin typeface="Open Sans"/>
              </a:rPr>
              <a:t>Wilford Woodruff</a:t>
            </a:r>
          </a:p>
          <a:p>
            <a:r>
              <a:rPr lang="en-US" sz="1200" dirty="0">
                <a:latin typeface="Open Sans"/>
              </a:rPr>
              <a:t>From the year 1834 to the close of 1895 he traveled 172,269 miles, held 7,555 meetings, attended 75 semi-annual conferences and 344 quarterly conferences; preached 3,526 discourses, established 77 preaching places in the missionary field; organized 51 branches of the church; received 18,9777 letters; wrote 11,519 letters, assisted in the confirmation into the church of 8,952 persons, and in addition to his work in the St. George temple, labored 603 days in the Endowment House in Salt Lake City. He traveled through England, Scotland, Wales, six islands of the sea, and 23 States and 5 Territories of the United States. Who’s Who</a:t>
            </a:r>
          </a:p>
          <a:p>
            <a:endParaRPr lang="en-US" sz="1200" dirty="0"/>
          </a:p>
        </p:txBody>
      </p:sp>
    </p:spTree>
    <p:extLst>
      <p:ext uri="{BB962C8B-B14F-4D97-AF65-F5344CB8AC3E}">
        <p14:creationId xmlns:p14="http://schemas.microsoft.com/office/powerpoint/2010/main" val="1417178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53"/>
            <a:ext cx="8111905" cy="6370975"/>
          </a:xfrm>
          <a:prstGeom prst="rect">
            <a:avLst/>
          </a:prstGeom>
          <a:ln>
            <a:solidFill>
              <a:schemeClr val="tx1"/>
            </a:solidFill>
          </a:ln>
        </p:spPr>
        <p:txBody>
          <a:bodyPr wrap="square">
            <a:spAutoFit/>
          </a:bodyPr>
          <a:lstStyle/>
          <a:p>
            <a:pPr fontAlgn="base"/>
            <a:r>
              <a:rPr lang="en-US" sz="1200" b="1" dirty="0"/>
              <a:t>John Taylor--The Martyrdom of Joseph</a:t>
            </a:r>
          </a:p>
          <a:p>
            <a:pPr fontAlgn="base"/>
            <a:r>
              <a:rPr lang="en-US" sz="1200" dirty="0"/>
              <a:t>On 27 June 1844 Elder Taylor, Elder Willard Richards, also of the Quorum of the Twelve Apostles, the Prophet Joseph Smith, and the Prophet’s brother Hyrum were in Carthage Jail awaiting word from the governor. While the four friends waited in prison, Elder Taylor sang the hymn “A Poor Wayfaring Man of Grief.” The mood was somber and melancholy. “Shortly Hyrum asked him to sing the song again, to which he replied:</a:t>
            </a:r>
          </a:p>
          <a:p>
            <a:pPr fontAlgn="base"/>
            <a:r>
              <a:rPr lang="en-US" sz="1200" dirty="0"/>
              <a:t>“‘Brother Hyrum, I do not feel like singing.’</a:t>
            </a:r>
          </a:p>
          <a:p>
            <a:pPr fontAlgn="base"/>
            <a:r>
              <a:rPr lang="en-US" sz="1200" dirty="0"/>
              <a:t>“‘Oh, never mind; commence singing and you will get the spirit of it.’</a:t>
            </a:r>
          </a:p>
          <a:p>
            <a:pPr fontAlgn="base"/>
            <a:r>
              <a:rPr lang="en-US" sz="1200" dirty="0"/>
              <a:t>“Soon after finishing the song the second time, as he was sitting at one of the front windows of the jail, he saw a number of men, with painted faces. … The mob reaching the landing in front of the door, and thinking it was locked, fired a shot through the key hole. Hyrum and Doctor Richards sprang back, when instantly another ball crashed through the panel of the door and struck Hyrum in the face; at the same instant a ball … entered his back, and he fell exclaiming, ‘I am a dead man!’ …</a:t>
            </a:r>
          </a:p>
          <a:p>
            <a:pPr fontAlgn="base"/>
            <a:r>
              <a:rPr lang="en-US" sz="1200" dirty="0"/>
              <a:t>“… Elder Taylor took his place next [to] the door, and with a heavy walking stick … parried the guns as they were thrust through the doorway and discharged. …</a:t>
            </a:r>
          </a:p>
          <a:p>
            <a:pPr fontAlgn="base"/>
            <a:endParaRPr lang="en-US" sz="1200" dirty="0"/>
          </a:p>
          <a:p>
            <a:pPr fontAlgn="base"/>
            <a:r>
              <a:rPr lang="en-US" sz="1200" dirty="0"/>
              <a:t>“… Streams of fire as thick as a man’s arm belched forth from the ever increasing number of guns in the door-way, yet calm, energetic and determined, Elder Taylor beat down the muzzles of those murderous guns.</a:t>
            </a:r>
          </a:p>
          <a:p>
            <a:pPr fontAlgn="base"/>
            <a:r>
              <a:rPr lang="en-US" sz="1200" dirty="0"/>
              <a:t>“‘That’s right, Brother Taylor, parry them off as well as you can,’ said Joseph, as he stood behind him.”</a:t>
            </a:r>
          </a:p>
          <a:p>
            <a:pPr fontAlgn="base"/>
            <a:r>
              <a:rPr lang="en-US" sz="1200" dirty="0"/>
              <a:t>But as the gunfire continued and more </a:t>
            </a:r>
            <a:r>
              <a:rPr lang="en-US" sz="1200" dirty="0" err="1"/>
              <a:t>mobbers</a:t>
            </a:r>
            <a:r>
              <a:rPr lang="en-US" sz="1200" dirty="0"/>
              <a:t> pushed their way up the stairs, Elder Taylor sprang for the open window.</a:t>
            </a:r>
          </a:p>
          <a:p>
            <a:pPr fontAlgn="base"/>
            <a:r>
              <a:rPr lang="en-US" sz="1200" dirty="0"/>
              <a:t>“As [Elder Taylor] was in the act of leaping from the window, a ball fired from the door-way struck him about midway of his left thigh. He fell helpless on the window sill and would have dropped on the outside of the jail—when another shot from the outside, striking the watch in his vest pocket, threw him back into the room. … He drew himself as rapidly as possible in his crippled condition under the bedstead that stood near the window.</a:t>
            </a:r>
          </a:p>
          <a:p>
            <a:pPr fontAlgn="base"/>
            <a:r>
              <a:rPr lang="en-US" sz="1200" dirty="0"/>
              <a:t>“While on his way three other bullets struck him; one a little below the left knee—it was never extracted; another tore away the flesh to the size of a man’s hand from his left hip and spattered the wall with blood and the mangled fragments; another entered the forepart of his left arm, a little above the wrist, and, passing down by the joint, lodged in the palm of his left hand.”</a:t>
            </a:r>
          </a:p>
          <a:p>
            <a:pPr fontAlgn="base"/>
            <a:r>
              <a:rPr lang="en-US" sz="1200" dirty="0"/>
              <a:t>While he lay in pain, he heard the mob shout that the Prophet had leaped from the window.</a:t>
            </a:r>
          </a:p>
          <a:p>
            <a:pPr fontAlgn="base"/>
            <a:r>
              <a:rPr lang="en-US" sz="1200" dirty="0"/>
              <a:t>“Dr. Richards … confirmed his worst fears—the Prophet was dead!</a:t>
            </a:r>
          </a:p>
          <a:p>
            <a:pPr fontAlgn="base"/>
            <a:r>
              <a:rPr lang="en-US" sz="1200" dirty="0"/>
              <a:t>“‘I felt,’ says Elder Taylor, ‘a dull, lonely, sickening sensation at the news.’”</a:t>
            </a:r>
            <a:r>
              <a:rPr lang="en-US" sz="1200" baseline="30000" dirty="0"/>
              <a:t> </a:t>
            </a:r>
            <a:endParaRPr lang="en-US" sz="1200" dirty="0"/>
          </a:p>
          <a:p>
            <a:pPr fontAlgn="base"/>
            <a:r>
              <a:rPr lang="en-US" sz="1200" dirty="0"/>
              <a:t>Several days later, Elder Taylor discovered that one ball of shot, aimed at his heart, had smashed into the crystal of his pocket watch, preventing him from falling from the jail window. He said, “I felt that the Lord had preserved me by a special act of mercy; that my time had not yet come, and that I had still a work to perform upon the earth.”</a:t>
            </a:r>
            <a:r>
              <a:rPr lang="en-US" sz="1200" baseline="30000" dirty="0"/>
              <a:t> </a:t>
            </a:r>
          </a:p>
          <a:p>
            <a:pPr fontAlgn="base"/>
            <a:r>
              <a:rPr lang="en-US" sz="1200" dirty="0"/>
              <a:t>As a witness to the Martyrdom, Elder Taylor wrote the powerful and eloquent words that are now section 135 of the Doctrine and Covenants: “Joseph Smith, the Prophet and Seer of the Lord, has done more, save Jesus only, for the salvation of men in this world, than any other man that ever lived in it” (</a:t>
            </a:r>
            <a:r>
              <a:rPr lang="en-US" sz="1200" u="sng" dirty="0"/>
              <a:t>D&amp;C 135:3</a:t>
            </a:r>
            <a:r>
              <a:rPr lang="en-US" sz="1200" dirty="0"/>
              <a:t>).</a:t>
            </a:r>
            <a:endParaRPr lang="en-US" sz="1200" b="0" i="0" dirty="0">
              <a:effectLst/>
            </a:endParaRPr>
          </a:p>
        </p:txBody>
      </p:sp>
      <p:sp>
        <p:nvSpPr>
          <p:cNvPr id="3" name="Rectangle 2"/>
          <p:cNvSpPr/>
          <p:nvPr/>
        </p:nvSpPr>
        <p:spPr>
          <a:xfrm>
            <a:off x="0" y="6361922"/>
            <a:ext cx="6096000" cy="461665"/>
          </a:xfrm>
          <a:prstGeom prst="rect">
            <a:avLst/>
          </a:prstGeom>
        </p:spPr>
        <p:txBody>
          <a:bodyPr>
            <a:spAutoFit/>
          </a:bodyPr>
          <a:lstStyle/>
          <a:p>
            <a:pPr fontAlgn="base"/>
            <a:r>
              <a:rPr lang="en-US" sz="1200" dirty="0">
                <a:latin typeface="Abadi" panose="020B0604020104020204" pitchFamily="34" charset="0"/>
              </a:rPr>
              <a:t>John Taylor: Defender of Truth</a:t>
            </a:r>
          </a:p>
          <a:p>
            <a:pPr fontAlgn="base"/>
            <a:r>
              <a:rPr lang="en-US" sz="1200" dirty="0">
                <a:latin typeface="Open Sans"/>
              </a:rPr>
              <a:t>By Karla C. Erickson  January 2003 Ensign</a:t>
            </a:r>
            <a:endParaRPr lang="en-US" sz="1200" b="0" i="0" dirty="0">
              <a:effectLst/>
              <a:latin typeface="Open Sans"/>
            </a:endParaRPr>
          </a:p>
        </p:txBody>
      </p:sp>
    </p:spTree>
    <p:extLst>
      <p:ext uri="{BB962C8B-B14F-4D97-AF65-F5344CB8AC3E}">
        <p14:creationId xmlns:p14="http://schemas.microsoft.com/office/powerpoint/2010/main" val="2479517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4744131"/>
              </p:ext>
            </p:extLst>
          </p:nvPr>
        </p:nvGraphicFramePr>
        <p:xfrm>
          <a:off x="0" y="0"/>
          <a:ext cx="12192000" cy="6168854"/>
        </p:xfrm>
        <a:graphic>
          <a:graphicData uri="http://schemas.openxmlformats.org/drawingml/2006/table">
            <a:tbl>
              <a:tblPr/>
              <a:tblGrid>
                <a:gridCol w="12192000">
                  <a:extLst>
                    <a:ext uri="{9D8B030D-6E8A-4147-A177-3AD203B41FA5}">
                      <a16:colId xmlns:a16="http://schemas.microsoft.com/office/drawing/2014/main" val="20000"/>
                    </a:ext>
                  </a:extLst>
                </a:gridCol>
              </a:tblGrid>
              <a:tr h="6168854">
                <a:tc>
                  <a:txBody>
                    <a:bodyPr/>
                    <a:lstStyle/>
                    <a:p>
                      <a:r>
                        <a:rPr lang="en-US" sz="1100" b="1" dirty="0"/>
                        <a:t>Two Minutes in Jail</a:t>
                      </a:r>
                    </a:p>
                    <a:p>
                      <a:r>
                        <a:rPr lang="en-US" sz="1100" dirty="0"/>
                        <a:t>as told by </a:t>
                      </a:r>
                      <a:r>
                        <a:rPr lang="en-US" sz="1100" b="1" dirty="0"/>
                        <a:t>Willard Richards </a:t>
                      </a:r>
                      <a:r>
                        <a:rPr lang="en-US" sz="1100" i="1" dirty="0"/>
                        <a:t>Times and Seasons</a:t>
                      </a:r>
                      <a:r>
                        <a:rPr lang="en-US" sz="1100" dirty="0"/>
                        <a:t>, Vol.5, No.14, (1. Aug. 1844) pp.598-9 From the Nauvoo </a:t>
                      </a:r>
                      <a:r>
                        <a:rPr lang="en-US" sz="1100" i="1" dirty="0"/>
                        <a:t>Neighbor</a:t>
                      </a:r>
                      <a:r>
                        <a:rPr lang="en-US" sz="1100" dirty="0"/>
                        <a:t>.</a:t>
                      </a:r>
                    </a:p>
                    <a:p>
                      <a:r>
                        <a:rPr lang="en-US" sz="1100" dirty="0"/>
                        <a:t>Possibly the following events, occupied near three minutes, but I think only about two, and have penned them for the gratification of many friends.</a:t>
                      </a:r>
                    </a:p>
                    <a:p>
                      <a:r>
                        <a:rPr lang="en-US" sz="1100" dirty="0"/>
                        <a:t>Carthage, June 27th, 1844</a:t>
                      </a:r>
                    </a:p>
                    <a:p>
                      <a:r>
                        <a:rPr lang="en-US" sz="1100" dirty="0"/>
                        <a:t>A shower of musket balls were thrown up the stair way against the door of the prison in the second story, followed by many rapid footsteps. While Generals Joseph and Hyrum Smith, Mr. Taylor, and myself, who were in the front chamber, closed the door of our room against the entry at the head of the stairs, and placed ourselves against it, there being no lock on the door and no ketch that was useable.</a:t>
                      </a:r>
                    </a:p>
                    <a:p>
                      <a:r>
                        <a:rPr lang="en-US" sz="1100" dirty="0"/>
                        <a:t>The door is a common panel, and as soon as we heard the feet at the stairs head, a ball was sent through the door, which passed between us, and showed that our enemies were desperadoes, and we must change our position.</a:t>
                      </a:r>
                    </a:p>
                    <a:p>
                      <a:r>
                        <a:rPr lang="en-US" sz="1100" dirty="0"/>
                        <a:t>Gen. Joseph Smith, Mr. Taylor, and myself sprang back to the front part of the room, and Gen. Hyrum Smith retreated two thirds across the chamber directly in front of and facing the door.</a:t>
                      </a:r>
                    </a:p>
                    <a:p>
                      <a:r>
                        <a:rPr lang="en-US" sz="1100" dirty="0"/>
                        <a:t>A ball was sent through the door which hit Hyrum on the side of his nose when he fell backwards extended at length without moving his feet. From the holes in his vest, (the day was warm and no one had their coats on but myself,) pantaloons, drawers and shirt, it appears evident that a ball must have been thrown from without, through the window, which entered his back on the right side and passing through lodged against his watch, which was in his right vest pocket completely pulverizing the crystal and face, tearing off the hands and mashing the whole body of the watch, at the same instant the ball from the door entered his nose.</a:t>
                      </a:r>
                    </a:p>
                    <a:p>
                      <a:r>
                        <a:rPr lang="en-US" sz="1100" dirty="0"/>
                        <a:t>As he struck the floor he exclaimed emphatically; "I'm a dead man." Joseph looked towards him and responded, "O dear! Brother Hyrum!" and opening the door two or three inches with his left hand, discharged one barrel of a six shooter (pistol) at random in the entry from whence a ball grazed Hyrum's breast, and entering his throat passed into his head, while other muskets were aimed at him, and some balls hit him.</a:t>
                      </a:r>
                    </a:p>
                    <a:p>
                      <a:r>
                        <a:rPr lang="en-US" sz="1100" dirty="0"/>
                        <a:t>Joseph continued snapping his revolver, round the casing of the door into the space as before, three barrels of which missed fire, while Mr. Taylor with a walking stick stood by his side and knocked down the bayonets and muskets, which were constantly discharging through the door way, while I stood by him, ready to lend any assistance, with another stick, but could not come within striking distance, without going directly before the muzzle of the guns.</a:t>
                      </a:r>
                    </a:p>
                    <a:p>
                      <a:r>
                        <a:rPr lang="en-US" sz="1100" dirty="0"/>
                        <a:t>When the revolver failed, we had no more fire arms, and expecting an immediate rush of the mob, and the door way full of muskets half way in the room, and no hope but instant death from within: Mr. Taylor rushed into the window, which is some fifteen or twenty feet from the ground.</a:t>
                      </a:r>
                    </a:p>
                    <a:p>
                      <a:r>
                        <a:rPr lang="en-US" sz="1100" dirty="0"/>
                        <a:t>When his body was nearly on a balance, a ball from the door within entered his leg, and a ball from without struck his watch, a patent lever, in his vest pocket, near the left breast, and smashed it in "pie," leaving the hands standing at 5 o'clock, 16 minutes, and 26 seconds -- the force of which ball threw him back on the floor, and he rolled under the bed which stood by his side, where he lay motionless, the mob from the door continuing to fire upon him, cutting away a piece of flesh from his left hip as large as a man's hand, and were hindered only by my knocking down their muzzles with a stick; while they continued to reach their guns into the room, probably left handed, and aimed their discharge so far around as almost to reach us in the corner of the room to where we retreated and dodged, and then I re-commenced the attack with my stick again.</a:t>
                      </a:r>
                    </a:p>
                    <a:p>
                      <a:r>
                        <a:rPr lang="en-US" sz="1100" dirty="0"/>
                        <a:t>Joseph attempted as the last resort, to leap the same window from whence Mr. Taylor fell, when two balls pierced him from the door, and one entered his right breast from without, and he fell outward exclaiming, "O Lord my God!"</a:t>
                      </a:r>
                    </a:p>
                    <a:p>
                      <a:r>
                        <a:rPr lang="en-US" sz="1100" dirty="0"/>
                        <a:t>As his feet went out of the window my head went in, the balls whistling all around. He fell on his left side a dead man. At this instant the cry was raised, "He's leaped the window," and the mob on the stairs and in the entry ran out.</a:t>
                      </a:r>
                    </a:p>
                    <a:p>
                      <a:r>
                        <a:rPr lang="en-US" sz="1100" dirty="0"/>
                        <a:t>I withdrew from the window, thinking it of no use to leap out on a hundred bayonets, then around Gen. Smith's body. Not satisfied with this I again reached my head out of the window and watched some seconds, to see if there were any signs of life, regardless of my own, determined to see the end of him I loved; being fully satisfied, that he was dead, with a hundred men near the body and more coming round the corner of the jail, and expecting a return to our room I rushed towards the prison door, at the head of the stairs, and through the entry from whence the firing had proceeded, to learn if the doors into the prison were open.</a:t>
                      </a:r>
                    </a:p>
                    <a:p>
                      <a:r>
                        <a:rPr lang="en-US" sz="1100" dirty="0"/>
                        <a:t>-- When near the entry, Mr. Taylor called out, "take me" I pressed my way till I found all doors unbarred, returning instantly caught Mr. Taylor under my arm, and rushed by the stairs into the dungeon, or inner prison, stretched him on the floor and covered him with a bed in such a manner, as not likely to be perceived, expecting an immediate return of the mob.</a:t>
                      </a:r>
                    </a:p>
                    <a:p>
                      <a:r>
                        <a:rPr lang="en-US" sz="1100" dirty="0"/>
                        <a:t>I said to Mr. Taylor, this is a hard case to lay you on the floor, but if your wounds are not fatal I want you to live to tell the story. I expected to be shot the next moment, and stood before the door awaiting the onset.</a:t>
                      </a:r>
                    </a:p>
                  </a:txBody>
                  <a:tcPr marL="14902" marR="14902" marT="7451" marB="7451"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Rectangle 2"/>
          <p:cNvSpPr/>
          <p:nvPr/>
        </p:nvSpPr>
        <p:spPr>
          <a:xfrm>
            <a:off x="0" y="6211669"/>
            <a:ext cx="6096000" cy="307777"/>
          </a:xfrm>
          <a:prstGeom prst="rect">
            <a:avLst/>
          </a:prstGeom>
        </p:spPr>
        <p:txBody>
          <a:bodyPr>
            <a:spAutoFit/>
          </a:bodyPr>
          <a:lstStyle/>
          <a:p>
            <a:r>
              <a:rPr lang="en-US" sz="1400" dirty="0"/>
              <a:t>http://www.mormonismi.net/artikkelit/richards_2_minutes_in_jail.shtml</a:t>
            </a:r>
          </a:p>
        </p:txBody>
      </p:sp>
    </p:spTree>
    <p:extLst>
      <p:ext uri="{BB962C8B-B14F-4D97-AF65-F5344CB8AC3E}">
        <p14:creationId xmlns:p14="http://schemas.microsoft.com/office/powerpoint/2010/main" val="327258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DBB4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1481" y="10041"/>
            <a:ext cx="12192001" cy="1015663"/>
          </a:xfrm>
          <a:prstGeom prst="rect">
            <a:avLst/>
          </a:prstGeom>
          <a:noFill/>
        </p:spPr>
        <p:txBody>
          <a:bodyPr wrap="square" rtlCol="0">
            <a:spAutoFit/>
          </a:bodyPr>
          <a:lstStyle/>
          <a:p>
            <a:pPr algn="ctr"/>
            <a:r>
              <a:rPr lang="en-US" sz="6000" dirty="0">
                <a:latin typeface="AR BLANCA" panose="02000000000000000000" pitchFamily="2" charset="0"/>
              </a:rPr>
              <a:t>William Marks</a:t>
            </a:r>
          </a:p>
        </p:txBody>
      </p:sp>
      <p:sp>
        <p:nvSpPr>
          <p:cNvPr id="33" name="TextBox 32"/>
          <p:cNvSpPr txBox="1"/>
          <p:nvPr/>
        </p:nvSpPr>
        <p:spPr>
          <a:xfrm>
            <a:off x="97258" y="868961"/>
            <a:ext cx="9940364" cy="5632311"/>
          </a:xfrm>
          <a:prstGeom prst="rect">
            <a:avLst/>
          </a:prstGeom>
          <a:noFill/>
        </p:spPr>
        <p:txBody>
          <a:bodyPr wrap="square" rtlCol="0">
            <a:spAutoFit/>
          </a:bodyPr>
          <a:lstStyle/>
          <a:p>
            <a:r>
              <a:rPr lang="en-US" sz="1500" b="1" dirty="0"/>
              <a:t>He was born on November 15, 1792 in Rutland, Virginia  to Cornwall (or Cornell) Marks and Sarah Goodrich. He married </a:t>
            </a:r>
            <a:r>
              <a:rPr lang="en-US" sz="1500" b="1" dirty="0" err="1"/>
              <a:t>Rosannah</a:t>
            </a:r>
            <a:r>
              <a:rPr lang="en-US" sz="1500" b="1" dirty="0"/>
              <a:t> Robinson on May 2, 1813 and was the father of five children</a:t>
            </a:r>
          </a:p>
          <a:p>
            <a:endParaRPr lang="en-US" sz="1500" b="1" dirty="0"/>
          </a:p>
          <a:p>
            <a:r>
              <a:rPr lang="en-US" sz="1500" b="1" dirty="0"/>
              <a:t>He joined the Church in New York, ordained a priest, and moved his family to Kirkland and opened a bookstore</a:t>
            </a:r>
          </a:p>
          <a:p>
            <a:endParaRPr lang="en-US" sz="1500" b="1" dirty="0"/>
          </a:p>
          <a:p>
            <a:r>
              <a:rPr lang="en-US" sz="1500" b="1" dirty="0"/>
              <a:t>He was called serve on the high council on September 3, 1837, and soon became an agent working with Bishop Newel K. Whitney</a:t>
            </a:r>
          </a:p>
          <a:p>
            <a:endParaRPr lang="en-US" sz="1500" b="1" dirty="0"/>
          </a:p>
          <a:p>
            <a:r>
              <a:rPr lang="en-US" sz="1500" b="1" dirty="0"/>
              <a:t>He was called to complete his business in Kirtland and move to Far West</a:t>
            </a:r>
          </a:p>
          <a:p>
            <a:endParaRPr lang="en-US" sz="1500" b="1" dirty="0"/>
          </a:p>
          <a:p>
            <a:r>
              <a:rPr lang="en-US" sz="1500" b="1" dirty="0"/>
              <a:t>While he was preparing to leave, the Saints left Missouri for Nauvoo, so he moved to Commerce, then later Nauvoo and filled a number of Church and civic callings</a:t>
            </a:r>
          </a:p>
          <a:p>
            <a:endParaRPr lang="en-US" sz="1500" b="1" dirty="0"/>
          </a:p>
          <a:p>
            <a:r>
              <a:rPr lang="en-US" sz="1500" b="1" dirty="0"/>
              <a:t>He was serving as president of the stake and helping the church with land dealings, specifically being a stockholder in the planned Nauvoo House</a:t>
            </a:r>
          </a:p>
          <a:p>
            <a:endParaRPr lang="en-US" sz="1500" b="1" dirty="0"/>
          </a:p>
          <a:p>
            <a:r>
              <a:rPr lang="en-US" sz="1500" b="1" dirty="0"/>
              <a:t>His testimony began to waver in 1844 and he allied himself with the enemies of the Church after Joseph was martyred</a:t>
            </a:r>
          </a:p>
          <a:p>
            <a:endParaRPr lang="en-US" sz="1500" b="1" dirty="0"/>
          </a:p>
          <a:p>
            <a:r>
              <a:rPr lang="en-US" sz="1500" b="1" dirty="0"/>
              <a:t>He supported Sidney </a:t>
            </a:r>
            <a:r>
              <a:rPr lang="en-US" sz="1500" b="1" dirty="0" err="1"/>
              <a:t>Rigdon’s</a:t>
            </a:r>
            <a:r>
              <a:rPr lang="en-US" sz="1500" b="1" dirty="0"/>
              <a:t> claim of succession of leadership</a:t>
            </a:r>
          </a:p>
          <a:p>
            <a:endParaRPr lang="en-US" sz="1500" b="1" dirty="0"/>
          </a:p>
          <a:p>
            <a:r>
              <a:rPr lang="en-US" sz="1500" b="1" dirty="0"/>
              <a:t>He later retracted his support and returned to fellowship for a time, but left the Church again and became associated with other religious groups, one of which was the Reorganized Church of Jesus Christ of Latter Day Saints</a:t>
            </a:r>
          </a:p>
          <a:p>
            <a:endParaRPr lang="en-US" sz="1500" b="1" dirty="0"/>
          </a:p>
          <a:p>
            <a:r>
              <a:rPr lang="en-US" sz="1500" b="1" dirty="0"/>
              <a:t>He moved to Little Rock, Illinois and died May 22, 1872 (Joseph Smith Papers say he died in June 1870 in Plano, Illinois)</a:t>
            </a:r>
          </a:p>
        </p:txBody>
      </p:sp>
      <p:grpSp>
        <p:nvGrpSpPr>
          <p:cNvPr id="41" name="Group 40"/>
          <p:cNvGrpSpPr/>
          <p:nvPr/>
        </p:nvGrpSpPr>
        <p:grpSpPr>
          <a:xfrm>
            <a:off x="10210544" y="1374846"/>
            <a:ext cx="1485775" cy="3815291"/>
            <a:chOff x="10210544" y="1374846"/>
            <a:chExt cx="1485775" cy="3815291"/>
          </a:xfrm>
        </p:grpSpPr>
        <p:grpSp>
          <p:nvGrpSpPr>
            <p:cNvPr id="40" name="Group 39"/>
            <p:cNvGrpSpPr/>
            <p:nvPr/>
          </p:nvGrpSpPr>
          <p:grpSpPr>
            <a:xfrm>
              <a:off x="10210544" y="1374846"/>
              <a:ext cx="1485775" cy="3815291"/>
              <a:chOff x="9675728" y="1521354"/>
              <a:chExt cx="1485775" cy="3815291"/>
            </a:xfrm>
          </p:grpSpPr>
          <p:grpSp>
            <p:nvGrpSpPr>
              <p:cNvPr id="31" name="Group 30"/>
              <p:cNvGrpSpPr/>
              <p:nvPr/>
            </p:nvGrpSpPr>
            <p:grpSpPr>
              <a:xfrm>
                <a:off x="9786363" y="1521354"/>
                <a:ext cx="1375140" cy="3815291"/>
                <a:chOff x="1375826" y="1200329"/>
                <a:chExt cx="1836736" cy="4832861"/>
              </a:xfrm>
            </p:grpSpPr>
            <p:sp>
              <p:nvSpPr>
                <p:cNvPr id="3" name="Round Diagonal Corner Rectangle 2"/>
                <p:cNvSpPr/>
                <p:nvPr/>
              </p:nvSpPr>
              <p:spPr>
                <a:xfrm rot="19865534" flipH="1">
                  <a:off x="1662114" y="1396372"/>
                  <a:ext cx="1202900" cy="800436"/>
                </a:xfrm>
                <a:prstGeom prst="round2DiagRect">
                  <a:avLst>
                    <a:gd name="adj1" fmla="val 50000"/>
                    <a:gd name="adj2" fmla="val 0"/>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375826" y="3998132"/>
                  <a:ext cx="374134" cy="59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p:cNvSpPr/>
                <p:nvPr/>
              </p:nvSpPr>
              <p:spPr>
                <a:xfrm rot="1457923">
                  <a:off x="1464312" y="2933545"/>
                  <a:ext cx="478081" cy="1500918"/>
                </a:xfrm>
                <a:prstGeom prst="trapezoid">
                  <a:avLst>
                    <a:gd name="adj" fmla="val 27245"/>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20767032">
                  <a:off x="2838428" y="4047729"/>
                  <a:ext cx="374134" cy="59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rot="20380163">
                  <a:off x="2550028" y="2964935"/>
                  <a:ext cx="478081" cy="1500918"/>
                </a:xfrm>
                <a:prstGeom prst="trapezoid">
                  <a:avLst>
                    <a:gd name="adj" fmla="val 27245"/>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5"/>
                <p:cNvSpPr/>
                <p:nvPr/>
              </p:nvSpPr>
              <p:spPr>
                <a:xfrm>
                  <a:off x="1916703" y="1629072"/>
                  <a:ext cx="665648" cy="1522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704841" flipH="1">
                  <a:off x="1739764" y="5567214"/>
                  <a:ext cx="285089" cy="646864"/>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1749875" y="3033544"/>
                  <a:ext cx="1068955" cy="136257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7610301" flipH="1">
                  <a:off x="2459506" y="5554752"/>
                  <a:ext cx="230069" cy="646864"/>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10800000">
                  <a:off x="1618038" y="4469614"/>
                  <a:ext cx="823096" cy="1405502"/>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0800000">
                  <a:off x="2141826" y="4469614"/>
                  <a:ext cx="823096" cy="1405502"/>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5"/>
                <p:cNvSpPr/>
                <p:nvPr/>
              </p:nvSpPr>
              <p:spPr>
                <a:xfrm>
                  <a:off x="1660796" y="1374364"/>
                  <a:ext cx="1200793" cy="1522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06194" y="4533542"/>
                  <a:ext cx="445398" cy="44480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48600" y="3981735"/>
                  <a:ext cx="76200" cy="739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787335" y="2876956"/>
                  <a:ext cx="963857" cy="210814"/>
                  <a:chOff x="4378664" y="1933672"/>
                  <a:chExt cx="1150849" cy="210814"/>
                </a:xfrm>
                <a:solidFill>
                  <a:schemeClr val="bg1"/>
                </a:solidFill>
              </p:grpSpPr>
              <p:sp>
                <p:nvSpPr>
                  <p:cNvPr id="18" name="Flowchart: Data 17"/>
                  <p:cNvSpPr/>
                  <p:nvPr/>
                </p:nvSpPr>
                <p:spPr>
                  <a:xfrm>
                    <a:off x="4953000" y="1933672"/>
                    <a:ext cx="576513" cy="210814"/>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ata 18"/>
                  <p:cNvSpPr/>
                  <p:nvPr/>
                </p:nvSpPr>
                <p:spPr>
                  <a:xfrm flipH="1">
                    <a:off x="4378664" y="1933672"/>
                    <a:ext cx="576513" cy="210814"/>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 Diagonal Corner Rectangle 19"/>
                <p:cNvSpPr/>
                <p:nvPr/>
              </p:nvSpPr>
              <p:spPr>
                <a:xfrm rot="18123538" flipH="1">
                  <a:off x="1565712" y="1323602"/>
                  <a:ext cx="689556" cy="443010"/>
                </a:xfrm>
                <a:prstGeom prst="round2DiagRect">
                  <a:avLst>
                    <a:gd name="adj1" fmla="val 50000"/>
                    <a:gd name="adj2" fmla="val 0"/>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flipH="1">
                  <a:off x="2133674" y="1264518"/>
                  <a:ext cx="689556" cy="463209"/>
                </a:xfrm>
                <a:prstGeom prst="round2DiagRect">
                  <a:avLst>
                    <a:gd name="adj1" fmla="val 50000"/>
                    <a:gd name="adj2" fmla="val 0"/>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964629" y="1283375"/>
                  <a:ext cx="288077" cy="294614"/>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2195274" y="3067576"/>
                  <a:ext cx="712637" cy="1615947"/>
                </a:xfrm>
                <a:prstGeom prst="trapezoid">
                  <a:avLst>
                    <a:gd name="adj" fmla="val 3577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1660796" y="3080937"/>
                  <a:ext cx="712637" cy="1602586"/>
                </a:xfrm>
                <a:prstGeom prst="trapezoid">
                  <a:avLst>
                    <a:gd name="adj" fmla="val 33575"/>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2064091" y="2957837"/>
                  <a:ext cx="420953" cy="303962"/>
                  <a:chOff x="3711173" y="1833499"/>
                  <a:chExt cx="1358512" cy="659551"/>
                </a:xfrm>
              </p:grpSpPr>
              <p:sp>
                <p:nvSpPr>
                  <p:cNvPr id="26" name="Rounded Rectangle 25"/>
                  <p:cNvSpPr/>
                  <p:nvPr/>
                </p:nvSpPr>
                <p:spPr>
                  <a:xfrm>
                    <a:off x="4038600" y="1954881"/>
                    <a:ext cx="604036" cy="4073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6200000">
                    <a:off x="4475559" y="1898923"/>
                    <a:ext cx="650084" cy="53816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5400000">
                    <a:off x="3655216" y="1889456"/>
                    <a:ext cx="650084" cy="53816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2227757" y="4128548"/>
                  <a:ext cx="76200" cy="66081"/>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13120" y="3958681"/>
                  <a:ext cx="76200" cy="66081"/>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rot="20312408">
                <a:off x="9675728" y="3383139"/>
                <a:ext cx="672794" cy="836646"/>
                <a:chOff x="2459705" y="3698929"/>
                <a:chExt cx="672794" cy="836646"/>
              </a:xfrm>
            </p:grpSpPr>
            <p:sp>
              <p:nvSpPr>
                <p:cNvPr id="34" name="Rectangle 33"/>
                <p:cNvSpPr/>
                <p:nvPr/>
              </p:nvSpPr>
              <p:spPr>
                <a:xfrm>
                  <a:off x="2544024" y="3698929"/>
                  <a:ext cx="588475" cy="804972"/>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2492008" y="3698929"/>
                  <a:ext cx="588475" cy="80497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459705" y="3730603"/>
                  <a:ext cx="588475" cy="804972"/>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460173" y="3712165"/>
                  <a:ext cx="65356" cy="82341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Oval 38"/>
            <p:cNvSpPr/>
            <p:nvPr/>
          </p:nvSpPr>
          <p:spPr>
            <a:xfrm rot="19795901">
              <a:off x="10217667" y="3813622"/>
              <a:ext cx="241464" cy="2195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10027168" y="6591363"/>
            <a:ext cx="2215081" cy="307777"/>
          </a:xfrm>
          <a:prstGeom prst="rect">
            <a:avLst/>
          </a:prstGeom>
          <a:noFill/>
        </p:spPr>
        <p:txBody>
          <a:bodyPr wrap="square" rtlCol="0">
            <a:spAutoFit/>
          </a:bodyPr>
          <a:lstStyle/>
          <a:p>
            <a:pPr algn="r"/>
            <a:r>
              <a:rPr lang="en-US" sz="1400" dirty="0"/>
              <a:t>Who’s Who--Wikipedia</a:t>
            </a:r>
          </a:p>
        </p:txBody>
      </p:sp>
    </p:spTree>
    <p:extLst>
      <p:ext uri="{BB962C8B-B14F-4D97-AF65-F5344CB8AC3E}">
        <p14:creationId xmlns:p14="http://schemas.microsoft.com/office/powerpoint/2010/main" val="328054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wipe(down)">
                                      <p:cBhvr>
                                        <p:cTn id="9" dur="580">
                                          <p:stCondLst>
                                            <p:cond delay="0"/>
                                          </p:stCondLst>
                                        </p:cTn>
                                        <p:tgtEl>
                                          <p:spTgt spid="41"/>
                                        </p:tgtEl>
                                      </p:cBhvr>
                                    </p:animEffect>
                                    <p:anim calcmode="lin" valueType="num">
                                      <p:cBhvr>
                                        <p:cTn id="1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5" dur="26">
                                          <p:stCondLst>
                                            <p:cond delay="650"/>
                                          </p:stCondLst>
                                        </p:cTn>
                                        <p:tgtEl>
                                          <p:spTgt spid="41"/>
                                        </p:tgtEl>
                                      </p:cBhvr>
                                      <p:to x="100000" y="60000"/>
                                    </p:animScale>
                                    <p:animScale>
                                      <p:cBhvr>
                                        <p:cTn id="16" dur="166" decel="50000">
                                          <p:stCondLst>
                                            <p:cond delay="676"/>
                                          </p:stCondLst>
                                        </p:cTn>
                                        <p:tgtEl>
                                          <p:spTgt spid="41"/>
                                        </p:tgtEl>
                                      </p:cBhvr>
                                      <p:to x="100000" y="100000"/>
                                    </p:animScale>
                                    <p:animScale>
                                      <p:cBhvr>
                                        <p:cTn id="17" dur="26">
                                          <p:stCondLst>
                                            <p:cond delay="1312"/>
                                          </p:stCondLst>
                                        </p:cTn>
                                        <p:tgtEl>
                                          <p:spTgt spid="41"/>
                                        </p:tgtEl>
                                      </p:cBhvr>
                                      <p:to x="100000" y="80000"/>
                                    </p:animScale>
                                    <p:animScale>
                                      <p:cBhvr>
                                        <p:cTn id="18" dur="166" decel="50000">
                                          <p:stCondLst>
                                            <p:cond delay="1338"/>
                                          </p:stCondLst>
                                        </p:cTn>
                                        <p:tgtEl>
                                          <p:spTgt spid="41"/>
                                        </p:tgtEl>
                                      </p:cBhvr>
                                      <p:to x="100000" y="100000"/>
                                    </p:animScale>
                                    <p:animScale>
                                      <p:cBhvr>
                                        <p:cTn id="19" dur="26">
                                          <p:stCondLst>
                                            <p:cond delay="1642"/>
                                          </p:stCondLst>
                                        </p:cTn>
                                        <p:tgtEl>
                                          <p:spTgt spid="41"/>
                                        </p:tgtEl>
                                      </p:cBhvr>
                                      <p:to x="100000" y="90000"/>
                                    </p:animScale>
                                    <p:animScale>
                                      <p:cBhvr>
                                        <p:cTn id="20" dur="166" decel="50000">
                                          <p:stCondLst>
                                            <p:cond delay="1668"/>
                                          </p:stCondLst>
                                        </p:cTn>
                                        <p:tgtEl>
                                          <p:spTgt spid="41"/>
                                        </p:tgtEl>
                                      </p:cBhvr>
                                      <p:to x="100000" y="100000"/>
                                    </p:animScale>
                                    <p:animScale>
                                      <p:cBhvr>
                                        <p:cTn id="21" dur="26">
                                          <p:stCondLst>
                                            <p:cond delay="1808"/>
                                          </p:stCondLst>
                                        </p:cTn>
                                        <p:tgtEl>
                                          <p:spTgt spid="41"/>
                                        </p:tgtEl>
                                      </p:cBhvr>
                                      <p:to x="100000" y="95000"/>
                                    </p:animScale>
                                    <p:animScale>
                                      <p:cBhvr>
                                        <p:cTn id="22" dur="166" decel="50000">
                                          <p:stCondLst>
                                            <p:cond delay="1834"/>
                                          </p:stCondLst>
                                        </p:cTn>
                                        <p:tgtEl>
                                          <p:spTgt spid="4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DBB4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1481" y="10041"/>
            <a:ext cx="12192001" cy="1015663"/>
          </a:xfrm>
          <a:prstGeom prst="rect">
            <a:avLst/>
          </a:prstGeom>
          <a:noFill/>
        </p:spPr>
        <p:txBody>
          <a:bodyPr wrap="square" rtlCol="0">
            <a:spAutoFit/>
          </a:bodyPr>
          <a:lstStyle/>
          <a:p>
            <a:pPr algn="ctr"/>
            <a:r>
              <a:rPr lang="en-US" sz="6000" dirty="0">
                <a:latin typeface="AR BLANCA" panose="02000000000000000000" pitchFamily="2" charset="0"/>
              </a:rPr>
              <a:t>Oliver Granger</a:t>
            </a:r>
          </a:p>
        </p:txBody>
      </p:sp>
      <p:sp>
        <p:nvSpPr>
          <p:cNvPr id="33" name="TextBox 32"/>
          <p:cNvSpPr txBox="1"/>
          <p:nvPr/>
        </p:nvSpPr>
        <p:spPr>
          <a:xfrm>
            <a:off x="154646" y="857616"/>
            <a:ext cx="9514455" cy="5863144"/>
          </a:xfrm>
          <a:prstGeom prst="rect">
            <a:avLst/>
          </a:prstGeom>
          <a:noFill/>
        </p:spPr>
        <p:txBody>
          <a:bodyPr wrap="square" rtlCol="0">
            <a:spAutoFit/>
          </a:bodyPr>
          <a:lstStyle/>
          <a:p>
            <a:r>
              <a:rPr lang="en-US" sz="1500" b="1" dirty="0"/>
              <a:t>He was born Phelps, New York, to Pierce Granger and Clarissa Trumbull and a member of the Methodist Church and a licensed preacher</a:t>
            </a:r>
          </a:p>
          <a:p>
            <a:endParaRPr lang="en-US" sz="1500" b="1" dirty="0"/>
          </a:p>
          <a:p>
            <a:r>
              <a:rPr lang="en-US" sz="1500" b="1" dirty="0"/>
              <a:t>On September 8, 1813, Granger married Lydia Dibble</a:t>
            </a:r>
          </a:p>
          <a:p>
            <a:endParaRPr lang="en-US" sz="1500" b="1" dirty="0"/>
          </a:p>
          <a:p>
            <a:r>
              <a:rPr lang="en-US" sz="1500" b="1" dirty="0"/>
              <a:t>During the 1820s, Granger was a sheriff in Ontario County, New York</a:t>
            </a:r>
          </a:p>
          <a:p>
            <a:endParaRPr lang="en-US" sz="1500" b="1" dirty="0"/>
          </a:p>
          <a:p>
            <a:r>
              <a:rPr lang="en-US" sz="1500" b="1" dirty="0"/>
              <a:t>In 1827, Granger lost most of his vision due to cold and exposure</a:t>
            </a:r>
          </a:p>
          <a:p>
            <a:endParaRPr lang="en-US" sz="1500" b="1" dirty="0"/>
          </a:p>
          <a:p>
            <a:r>
              <a:rPr lang="en-US" sz="1500" b="1" dirty="0"/>
              <a:t>He and his wife obtained a Book of Mormon and was baptized by Brigham Young and Joseph Young in 1832, and moved to Kirtland, Ohio in 1833</a:t>
            </a:r>
          </a:p>
          <a:p>
            <a:endParaRPr lang="en-US" sz="1500" b="1" dirty="0"/>
          </a:p>
          <a:p>
            <a:r>
              <a:rPr lang="en-US" sz="1500" b="1" dirty="0"/>
              <a:t>He served a mission to the eastern states with Samuel Newcomb, then served another mission to New York with John P. Greene in 1836</a:t>
            </a:r>
          </a:p>
          <a:p>
            <a:endParaRPr lang="en-US" sz="1500" b="1" dirty="0"/>
          </a:p>
          <a:p>
            <a:r>
              <a:rPr lang="en-US" sz="1500" b="1" dirty="0"/>
              <a:t>He was appointed to Kirtland high council on October 1837</a:t>
            </a:r>
          </a:p>
          <a:p>
            <a:endParaRPr lang="en-US" sz="1500" b="1" dirty="0"/>
          </a:p>
          <a:p>
            <a:r>
              <a:rPr lang="en-US" sz="1500" b="1" dirty="0"/>
              <a:t>He left Kirtland for Far West in June 1838 but returned to Kirtland to settle his and Joseph Smith’s affairs. However, in October 1838 he and his family attempted to go to Far West but was turned back by the mobs in Missouri. He later moved to Commerce (later Nauvoo, Illinois) in the spring of 1839 </a:t>
            </a:r>
          </a:p>
          <a:p>
            <a:endParaRPr lang="en-US" sz="1500" b="1" dirty="0"/>
          </a:p>
          <a:p>
            <a:r>
              <a:rPr lang="en-US" sz="1500" b="1" dirty="0"/>
              <a:t>He was called, by revelation, to help settle the financial affairs of the Church in Kirtland</a:t>
            </a:r>
          </a:p>
          <a:p>
            <a:endParaRPr lang="en-US" sz="1500" b="1" dirty="0"/>
          </a:p>
          <a:p>
            <a:r>
              <a:rPr lang="en-US" sz="1500" b="1" dirty="0"/>
              <a:t>He continued his service for the Church as a land agent in Illinois and Iowa before passing away on August 25, 1841 in Kirtland, Ohio</a:t>
            </a:r>
          </a:p>
        </p:txBody>
      </p:sp>
      <p:sp>
        <p:nvSpPr>
          <p:cNvPr id="42" name="TextBox 41"/>
          <p:cNvSpPr txBox="1"/>
          <p:nvPr/>
        </p:nvSpPr>
        <p:spPr>
          <a:xfrm>
            <a:off x="8256760" y="6591363"/>
            <a:ext cx="3985489" cy="307777"/>
          </a:xfrm>
          <a:prstGeom prst="rect">
            <a:avLst/>
          </a:prstGeom>
          <a:noFill/>
        </p:spPr>
        <p:txBody>
          <a:bodyPr wrap="square" rtlCol="0">
            <a:spAutoFit/>
          </a:bodyPr>
          <a:lstStyle/>
          <a:p>
            <a:pPr algn="r"/>
            <a:r>
              <a:rPr lang="en-US" sz="1400" dirty="0"/>
              <a:t>Who’s Who—Wikipedia—Joseph Smith Papers</a:t>
            </a:r>
          </a:p>
        </p:txBody>
      </p:sp>
      <p:grpSp>
        <p:nvGrpSpPr>
          <p:cNvPr id="44" name="Group 43"/>
          <p:cNvGrpSpPr/>
          <p:nvPr/>
        </p:nvGrpSpPr>
        <p:grpSpPr>
          <a:xfrm>
            <a:off x="10027168" y="1267336"/>
            <a:ext cx="1683168" cy="4680545"/>
            <a:chOff x="914400" y="968571"/>
            <a:chExt cx="1683168" cy="4680545"/>
          </a:xfrm>
        </p:grpSpPr>
        <p:sp>
          <p:nvSpPr>
            <p:cNvPr id="45" name="Cloud 44"/>
            <p:cNvSpPr/>
            <p:nvPr/>
          </p:nvSpPr>
          <p:spPr>
            <a:xfrm rot="16975110">
              <a:off x="1765044" y="1079748"/>
              <a:ext cx="776547" cy="86258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4776074">
              <a:off x="1053226" y="1036233"/>
              <a:ext cx="620653" cy="86258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843460">
              <a:off x="1228169" y="5140508"/>
              <a:ext cx="365887" cy="537775"/>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900530">
              <a:off x="1855458" y="5138151"/>
              <a:ext cx="385086" cy="510965"/>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14400" y="3623821"/>
              <a:ext cx="292059" cy="3959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689303">
              <a:off x="2305509" y="3631795"/>
              <a:ext cx="292059" cy="3959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0480382">
              <a:off x="1793064" y="2291755"/>
              <a:ext cx="692291" cy="1600731"/>
            </a:xfrm>
            <a:prstGeom prst="trapezoid">
              <a:avLst>
                <a:gd name="adj" fmla="val 1761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apezoid 51"/>
            <p:cNvSpPr/>
            <p:nvPr/>
          </p:nvSpPr>
          <p:spPr>
            <a:xfrm rot="952729">
              <a:off x="1035258" y="2261144"/>
              <a:ext cx="692291" cy="1600731"/>
            </a:xfrm>
            <a:prstGeom prst="trapezoid">
              <a:avLst>
                <a:gd name="adj" fmla="val 1761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apezoid 52"/>
            <p:cNvSpPr/>
            <p:nvPr/>
          </p:nvSpPr>
          <p:spPr>
            <a:xfrm>
              <a:off x="1241429" y="2300111"/>
              <a:ext cx="1019006" cy="168985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p:cNvSpPr/>
            <p:nvPr/>
          </p:nvSpPr>
          <p:spPr>
            <a:xfrm rot="10800000">
              <a:off x="1329853" y="2170485"/>
              <a:ext cx="784230" cy="56260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arallelogram 54"/>
            <p:cNvSpPr/>
            <p:nvPr/>
          </p:nvSpPr>
          <p:spPr>
            <a:xfrm rot="13719616" flipV="1">
              <a:off x="1207092" y="2512969"/>
              <a:ext cx="705475" cy="279159"/>
            </a:xfrm>
            <a:prstGeom prst="parallelogram">
              <a:avLst>
                <a:gd name="adj" fmla="val 7986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arallelogram 55"/>
            <p:cNvSpPr/>
            <p:nvPr/>
          </p:nvSpPr>
          <p:spPr>
            <a:xfrm rot="7230004" flipH="1" flipV="1">
              <a:off x="1599010" y="2479468"/>
              <a:ext cx="705475" cy="279159"/>
            </a:xfrm>
            <a:prstGeom prst="parallelogram">
              <a:avLst>
                <a:gd name="adj" fmla="val 7986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57007" y="1219454"/>
              <a:ext cx="1156233" cy="12323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endCxn id="53" idx="2"/>
            </p:cNvCxnSpPr>
            <p:nvPr/>
          </p:nvCxnSpPr>
          <p:spPr>
            <a:xfrm>
              <a:off x="1750932" y="2652548"/>
              <a:ext cx="1" cy="13374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rapezoid 58"/>
            <p:cNvSpPr/>
            <p:nvPr/>
          </p:nvSpPr>
          <p:spPr>
            <a:xfrm>
              <a:off x="1188625" y="3879304"/>
              <a:ext cx="692291" cy="1469534"/>
            </a:xfrm>
            <a:prstGeom prst="trapezoid">
              <a:avLst>
                <a:gd name="adj" fmla="val 17618"/>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apezoid 59"/>
            <p:cNvSpPr/>
            <p:nvPr/>
          </p:nvSpPr>
          <p:spPr>
            <a:xfrm rot="21416046">
              <a:off x="1675961" y="3879305"/>
              <a:ext cx="692291" cy="1469533"/>
            </a:xfrm>
            <a:prstGeom prst="trapezoid">
              <a:avLst>
                <a:gd name="adj" fmla="val 17618"/>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1437878" y="3910731"/>
              <a:ext cx="641156" cy="51115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1241429" y="3829751"/>
              <a:ext cx="1019006" cy="160213"/>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335900" y="1598953"/>
              <a:ext cx="317062" cy="3050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773491" y="1622623"/>
              <a:ext cx="317062" cy="3050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400000">
              <a:off x="1710003" y="1539940"/>
              <a:ext cx="45719" cy="229816"/>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726690" y="2933134"/>
              <a:ext cx="117083" cy="11264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32862" y="3136653"/>
              <a:ext cx="117083" cy="11264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32862" y="3353772"/>
              <a:ext cx="117083" cy="11264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30999" y="3549710"/>
              <a:ext cx="117083" cy="11264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rot="11402987">
              <a:off x="1383406" y="968571"/>
              <a:ext cx="747772" cy="58492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933980" y="1115380"/>
              <a:ext cx="317062" cy="305054"/>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294592" y="1122883"/>
              <a:ext cx="249155" cy="239719"/>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3" name="Picture 2" descr="http://content.mycutegraphics.com/graphics/western/sheriff-badge.png"/>
          <p:cNvPicPr>
            <a:picLocks noChangeAspect="1" noChangeArrowheads="1"/>
          </p:cNvPicPr>
          <p:nvPr/>
        </p:nvPicPr>
        <p:blipFill>
          <a:blip r:embed="rId2" cstate="print"/>
          <a:srcRect/>
          <a:stretch>
            <a:fillRect/>
          </a:stretch>
        </p:blipFill>
        <p:spPr bwMode="auto">
          <a:xfrm>
            <a:off x="10983724" y="2943545"/>
            <a:ext cx="360426" cy="381000"/>
          </a:xfrm>
          <a:prstGeom prst="rect">
            <a:avLst/>
          </a:prstGeom>
          <a:noFill/>
        </p:spPr>
      </p:pic>
    </p:spTree>
    <p:extLst>
      <p:ext uri="{BB962C8B-B14F-4D97-AF65-F5344CB8AC3E}">
        <p14:creationId xmlns:p14="http://schemas.microsoft.com/office/powerpoint/2010/main" val="308276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wipe(down)">
                                      <p:cBhvr>
                                        <p:cTn id="9" dur="580">
                                          <p:stCondLst>
                                            <p:cond delay="0"/>
                                          </p:stCondLst>
                                        </p:cTn>
                                        <p:tgtEl>
                                          <p:spTgt spid="44"/>
                                        </p:tgtEl>
                                      </p:cBhvr>
                                    </p:animEffect>
                                    <p:anim calcmode="lin" valueType="num">
                                      <p:cBhvr>
                                        <p:cTn id="1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5" dur="26">
                                          <p:stCondLst>
                                            <p:cond delay="650"/>
                                          </p:stCondLst>
                                        </p:cTn>
                                        <p:tgtEl>
                                          <p:spTgt spid="44"/>
                                        </p:tgtEl>
                                      </p:cBhvr>
                                      <p:to x="100000" y="60000"/>
                                    </p:animScale>
                                    <p:animScale>
                                      <p:cBhvr>
                                        <p:cTn id="16" dur="166" decel="50000">
                                          <p:stCondLst>
                                            <p:cond delay="676"/>
                                          </p:stCondLst>
                                        </p:cTn>
                                        <p:tgtEl>
                                          <p:spTgt spid="44"/>
                                        </p:tgtEl>
                                      </p:cBhvr>
                                      <p:to x="100000" y="100000"/>
                                    </p:animScale>
                                    <p:animScale>
                                      <p:cBhvr>
                                        <p:cTn id="17" dur="26">
                                          <p:stCondLst>
                                            <p:cond delay="1312"/>
                                          </p:stCondLst>
                                        </p:cTn>
                                        <p:tgtEl>
                                          <p:spTgt spid="44"/>
                                        </p:tgtEl>
                                      </p:cBhvr>
                                      <p:to x="100000" y="80000"/>
                                    </p:animScale>
                                    <p:animScale>
                                      <p:cBhvr>
                                        <p:cTn id="18" dur="166" decel="50000">
                                          <p:stCondLst>
                                            <p:cond delay="1338"/>
                                          </p:stCondLst>
                                        </p:cTn>
                                        <p:tgtEl>
                                          <p:spTgt spid="44"/>
                                        </p:tgtEl>
                                      </p:cBhvr>
                                      <p:to x="100000" y="100000"/>
                                    </p:animScale>
                                    <p:animScale>
                                      <p:cBhvr>
                                        <p:cTn id="19" dur="26">
                                          <p:stCondLst>
                                            <p:cond delay="1642"/>
                                          </p:stCondLst>
                                        </p:cTn>
                                        <p:tgtEl>
                                          <p:spTgt spid="44"/>
                                        </p:tgtEl>
                                      </p:cBhvr>
                                      <p:to x="100000" y="90000"/>
                                    </p:animScale>
                                    <p:animScale>
                                      <p:cBhvr>
                                        <p:cTn id="20" dur="166" decel="50000">
                                          <p:stCondLst>
                                            <p:cond delay="1668"/>
                                          </p:stCondLst>
                                        </p:cTn>
                                        <p:tgtEl>
                                          <p:spTgt spid="44"/>
                                        </p:tgtEl>
                                      </p:cBhvr>
                                      <p:to x="100000" y="100000"/>
                                    </p:animScale>
                                    <p:animScale>
                                      <p:cBhvr>
                                        <p:cTn id="21" dur="26">
                                          <p:stCondLst>
                                            <p:cond delay="1808"/>
                                          </p:stCondLst>
                                        </p:cTn>
                                        <p:tgtEl>
                                          <p:spTgt spid="44"/>
                                        </p:tgtEl>
                                      </p:cBhvr>
                                      <p:to x="100000" y="95000"/>
                                    </p:animScale>
                                    <p:animScale>
                                      <p:cBhvr>
                                        <p:cTn id="22" dur="166" decel="50000">
                                          <p:stCondLst>
                                            <p:cond delay="1834"/>
                                          </p:stCondLst>
                                        </p:cTn>
                                        <p:tgtEl>
                                          <p:spTgt spid="4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childTnLst>
                                </p:cTn>
                              </p:par>
                              <p:par>
                                <p:cTn id="31" presetID="26"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down)">
                                      <p:cBhvr>
                                        <p:cTn id="33" dur="580">
                                          <p:stCondLst>
                                            <p:cond delay="0"/>
                                          </p:stCondLst>
                                        </p:cTn>
                                        <p:tgtEl>
                                          <p:spTgt spid="73"/>
                                        </p:tgtEl>
                                      </p:cBhvr>
                                    </p:animEffect>
                                    <p:anim calcmode="lin" valueType="num">
                                      <p:cBhvr>
                                        <p:cTn id="34"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9" dur="26">
                                          <p:stCondLst>
                                            <p:cond delay="650"/>
                                          </p:stCondLst>
                                        </p:cTn>
                                        <p:tgtEl>
                                          <p:spTgt spid="73"/>
                                        </p:tgtEl>
                                      </p:cBhvr>
                                      <p:to x="100000" y="60000"/>
                                    </p:animScale>
                                    <p:animScale>
                                      <p:cBhvr>
                                        <p:cTn id="40" dur="166" decel="50000">
                                          <p:stCondLst>
                                            <p:cond delay="676"/>
                                          </p:stCondLst>
                                        </p:cTn>
                                        <p:tgtEl>
                                          <p:spTgt spid="73"/>
                                        </p:tgtEl>
                                      </p:cBhvr>
                                      <p:to x="100000" y="100000"/>
                                    </p:animScale>
                                    <p:animScale>
                                      <p:cBhvr>
                                        <p:cTn id="41" dur="26">
                                          <p:stCondLst>
                                            <p:cond delay="1312"/>
                                          </p:stCondLst>
                                        </p:cTn>
                                        <p:tgtEl>
                                          <p:spTgt spid="73"/>
                                        </p:tgtEl>
                                      </p:cBhvr>
                                      <p:to x="100000" y="80000"/>
                                    </p:animScale>
                                    <p:animScale>
                                      <p:cBhvr>
                                        <p:cTn id="42" dur="166" decel="50000">
                                          <p:stCondLst>
                                            <p:cond delay="1338"/>
                                          </p:stCondLst>
                                        </p:cTn>
                                        <p:tgtEl>
                                          <p:spTgt spid="73"/>
                                        </p:tgtEl>
                                      </p:cBhvr>
                                      <p:to x="100000" y="100000"/>
                                    </p:animScale>
                                    <p:animScale>
                                      <p:cBhvr>
                                        <p:cTn id="43" dur="26">
                                          <p:stCondLst>
                                            <p:cond delay="1642"/>
                                          </p:stCondLst>
                                        </p:cTn>
                                        <p:tgtEl>
                                          <p:spTgt spid="73"/>
                                        </p:tgtEl>
                                      </p:cBhvr>
                                      <p:to x="100000" y="90000"/>
                                    </p:animScale>
                                    <p:animScale>
                                      <p:cBhvr>
                                        <p:cTn id="44" dur="166" decel="50000">
                                          <p:stCondLst>
                                            <p:cond delay="1668"/>
                                          </p:stCondLst>
                                        </p:cTn>
                                        <p:tgtEl>
                                          <p:spTgt spid="73"/>
                                        </p:tgtEl>
                                      </p:cBhvr>
                                      <p:to x="100000" y="100000"/>
                                    </p:animScale>
                                    <p:animScale>
                                      <p:cBhvr>
                                        <p:cTn id="45" dur="26">
                                          <p:stCondLst>
                                            <p:cond delay="1808"/>
                                          </p:stCondLst>
                                        </p:cTn>
                                        <p:tgtEl>
                                          <p:spTgt spid="73"/>
                                        </p:tgtEl>
                                      </p:cBhvr>
                                      <p:to x="100000" y="95000"/>
                                    </p:animScale>
                                    <p:animScale>
                                      <p:cBhvr>
                                        <p:cTn id="46" dur="166" decel="50000">
                                          <p:stCondLst>
                                            <p:cond delay="1834"/>
                                          </p:stCondLst>
                                        </p:cTn>
                                        <p:tgtEl>
                                          <p:spTgt spid="7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1508C4-FE17-4711-B658-6D1E10091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4" name="TextBox 3"/>
          <p:cNvSpPr txBox="1"/>
          <p:nvPr/>
        </p:nvSpPr>
        <p:spPr>
          <a:xfrm>
            <a:off x="543208" y="1157502"/>
            <a:ext cx="1611517" cy="646331"/>
          </a:xfrm>
          <a:prstGeom prst="rect">
            <a:avLst/>
          </a:prstGeom>
          <a:noFill/>
        </p:spPr>
        <p:txBody>
          <a:bodyPr wrap="square" rtlCol="0">
            <a:spAutoFit/>
          </a:bodyPr>
          <a:lstStyle/>
          <a:p>
            <a:r>
              <a:rPr lang="en-US" b="1" dirty="0"/>
              <a:t>July 8, 1838—Far West</a:t>
            </a:r>
          </a:p>
        </p:txBody>
      </p:sp>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Background</a:t>
            </a:r>
          </a:p>
        </p:txBody>
      </p:sp>
      <p:sp>
        <p:nvSpPr>
          <p:cNvPr id="2" name="Rectangle 1"/>
          <p:cNvSpPr/>
          <p:nvPr/>
        </p:nvSpPr>
        <p:spPr>
          <a:xfrm>
            <a:off x="3210963" y="1157502"/>
            <a:ext cx="6096000" cy="2031325"/>
          </a:xfrm>
          <a:prstGeom prst="rect">
            <a:avLst/>
          </a:prstGeom>
        </p:spPr>
        <p:txBody>
          <a:bodyPr>
            <a:spAutoFit/>
          </a:bodyPr>
          <a:lstStyle/>
          <a:p>
            <a:r>
              <a:rPr lang="en-US" b="1" i="0" dirty="0">
                <a:effectLst/>
                <a:latin typeface="Open Sans"/>
              </a:rPr>
              <a:t>“The Lord had commanded the Saints to gather and build up Far West speedily (See </a:t>
            </a:r>
            <a:r>
              <a:rPr lang="en-US" b="1" i="0" u="none" strike="noStrike" dirty="0">
                <a:effectLst/>
                <a:latin typeface="Open Sans"/>
              </a:rPr>
              <a:t>Sec. 115:17</a:t>
            </a:r>
            <a:r>
              <a:rPr lang="en-US" b="1" i="0" dirty="0">
                <a:effectLst/>
                <a:latin typeface="Open Sans"/>
              </a:rPr>
              <a:t>). </a:t>
            </a:r>
          </a:p>
          <a:p>
            <a:endParaRPr lang="en-US" b="1" dirty="0">
              <a:latin typeface="Open Sans"/>
            </a:endParaRPr>
          </a:p>
          <a:p>
            <a:r>
              <a:rPr lang="en-US" b="1" i="0" dirty="0">
                <a:effectLst/>
                <a:latin typeface="Open Sans"/>
              </a:rPr>
              <a:t>A company of 515 souls, known as the </a:t>
            </a:r>
            <a:r>
              <a:rPr lang="en-US" b="1" i="1" dirty="0">
                <a:effectLst/>
                <a:latin typeface="Open Sans"/>
              </a:rPr>
              <a:t>Kirtland Camp,</a:t>
            </a:r>
            <a:r>
              <a:rPr lang="en-US" b="1" i="0" dirty="0">
                <a:effectLst/>
                <a:latin typeface="Open Sans"/>
              </a:rPr>
              <a:t> left Kirtland on the 6th of July, 1838, for Zion.</a:t>
            </a:r>
          </a:p>
          <a:p>
            <a:r>
              <a:rPr lang="en-US" b="1" i="0" dirty="0">
                <a:effectLst/>
                <a:latin typeface="Open Sans"/>
              </a:rPr>
              <a:t>Neither Marks, Whitney, nor Granger were members of this company.</a:t>
            </a:r>
            <a:endParaRPr lang="en-US" b="1" dirty="0"/>
          </a:p>
        </p:txBody>
      </p:sp>
      <p:sp>
        <p:nvSpPr>
          <p:cNvPr id="56" name="Rectangle 55"/>
          <p:cNvSpPr/>
          <p:nvPr/>
        </p:nvSpPr>
        <p:spPr>
          <a:xfrm>
            <a:off x="96411" y="4285917"/>
            <a:ext cx="4647605" cy="1754326"/>
          </a:xfrm>
          <a:prstGeom prst="rect">
            <a:avLst/>
          </a:prstGeom>
        </p:spPr>
        <p:txBody>
          <a:bodyPr wrap="square">
            <a:spAutoFit/>
          </a:bodyPr>
          <a:lstStyle/>
          <a:p>
            <a:r>
              <a:rPr lang="en-US" b="1" i="0" dirty="0">
                <a:solidFill>
                  <a:schemeClr val="bg1"/>
                </a:solidFill>
                <a:effectLst/>
                <a:latin typeface="Open Sans"/>
              </a:rPr>
              <a:t>On the 14th of September, it appears only 260 members were left, the others having been scattered ‘to the four winds.’ </a:t>
            </a:r>
          </a:p>
          <a:p>
            <a:endParaRPr lang="en-US" b="1" dirty="0">
              <a:solidFill>
                <a:schemeClr val="bg1"/>
              </a:solidFill>
              <a:latin typeface="Open Sans"/>
            </a:endParaRPr>
          </a:p>
          <a:p>
            <a:r>
              <a:rPr lang="en-US" b="1" i="0" dirty="0">
                <a:solidFill>
                  <a:schemeClr val="bg1"/>
                </a:solidFill>
                <a:effectLst/>
                <a:latin typeface="Open Sans"/>
              </a:rPr>
              <a:t>The camp arrived in Adam-</a:t>
            </a:r>
            <a:r>
              <a:rPr lang="en-US" b="1" i="0" dirty="0" err="1">
                <a:solidFill>
                  <a:schemeClr val="bg1"/>
                </a:solidFill>
                <a:effectLst/>
                <a:latin typeface="Open Sans"/>
              </a:rPr>
              <a:t>ondi</a:t>
            </a:r>
            <a:r>
              <a:rPr lang="en-US" b="1" i="0" dirty="0">
                <a:solidFill>
                  <a:schemeClr val="bg1"/>
                </a:solidFill>
                <a:effectLst/>
                <a:latin typeface="Open Sans"/>
              </a:rPr>
              <a:t>-</a:t>
            </a:r>
            <a:r>
              <a:rPr lang="en-US" b="1" i="0" dirty="0" err="1">
                <a:solidFill>
                  <a:schemeClr val="bg1"/>
                </a:solidFill>
                <a:effectLst/>
                <a:latin typeface="Open Sans"/>
              </a:rPr>
              <a:t>Ahman</a:t>
            </a:r>
            <a:r>
              <a:rPr lang="en-US" b="1" i="0" dirty="0">
                <a:solidFill>
                  <a:schemeClr val="bg1"/>
                </a:solidFill>
                <a:effectLst/>
                <a:latin typeface="Open Sans"/>
              </a:rPr>
              <a:t> on the 4th of October.</a:t>
            </a:r>
            <a:endParaRPr lang="en-US" b="1" dirty="0">
              <a:solidFill>
                <a:schemeClr val="bg1"/>
              </a:solidFill>
            </a:endParaRPr>
          </a:p>
        </p:txBody>
      </p:sp>
      <p:sp>
        <p:nvSpPr>
          <p:cNvPr id="3" name="Rectangle 2"/>
          <p:cNvSpPr/>
          <p:nvPr/>
        </p:nvSpPr>
        <p:spPr>
          <a:xfrm>
            <a:off x="5550195" y="4059052"/>
            <a:ext cx="6506003" cy="2862322"/>
          </a:xfrm>
          <a:prstGeom prst="rect">
            <a:avLst/>
          </a:prstGeom>
        </p:spPr>
        <p:txBody>
          <a:bodyPr wrap="square">
            <a:spAutoFit/>
          </a:bodyPr>
          <a:lstStyle/>
          <a:p>
            <a:r>
              <a:rPr lang="en-US" b="1" i="0" dirty="0">
                <a:solidFill>
                  <a:schemeClr val="bg1"/>
                </a:solidFill>
                <a:effectLst/>
                <a:latin typeface="Open Sans"/>
              </a:rPr>
              <a:t>“Granger was already in Far West. He carried this revelation to Marks and Whitney in Kirtland and was instructed to return speedily to the land of Zion.</a:t>
            </a:r>
          </a:p>
          <a:p>
            <a:endParaRPr lang="en-US" b="1" dirty="0">
              <a:solidFill>
                <a:schemeClr val="bg1"/>
              </a:solidFill>
              <a:latin typeface="Open Sans"/>
            </a:endParaRPr>
          </a:p>
          <a:p>
            <a:r>
              <a:rPr lang="en-US" b="1" i="0" dirty="0">
                <a:solidFill>
                  <a:schemeClr val="bg1"/>
                </a:solidFill>
                <a:effectLst/>
                <a:latin typeface="Open Sans"/>
              </a:rPr>
              <a:t>Joseph Smith at Far West had no means of knowing, at that time, who had, or who had not, left for Zion; but the Lord knew. Hence this Revelation in which He … calls William Marks and Newel K. Whitney to come to Zion and instructs the Saints concerning the property in Kirtland.” </a:t>
            </a:r>
            <a:r>
              <a:rPr lang="en-US" sz="1200" b="1" i="0" dirty="0">
                <a:solidFill>
                  <a:schemeClr val="bg1"/>
                </a:solidFill>
                <a:effectLst/>
                <a:latin typeface="Open Sans"/>
              </a:rPr>
              <a:t>Smith and Sjodahl</a:t>
            </a:r>
            <a:endParaRPr lang="en-US" sz="1200" b="1" dirty="0">
              <a:solidFill>
                <a:schemeClr val="bg1"/>
              </a:solidFill>
            </a:endParaRPr>
          </a:p>
        </p:txBody>
      </p:sp>
      <p:pic>
        <p:nvPicPr>
          <p:cNvPr id="7" name="Picture 6">
            <a:extLst>
              <a:ext uri="{FF2B5EF4-FFF2-40B4-BE49-F238E27FC236}">
                <a16:creationId xmlns:a16="http://schemas.microsoft.com/office/drawing/2014/main" id="{169C5928-23F8-430D-899D-9136A649A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26" y="2083266"/>
            <a:ext cx="8608298" cy="1627773"/>
          </a:xfrm>
          <a:prstGeom prst="rect">
            <a:avLst/>
          </a:prstGeom>
        </p:spPr>
      </p:pic>
    </p:spTree>
    <p:extLst>
      <p:ext uri="{BB962C8B-B14F-4D97-AF65-F5344CB8AC3E}">
        <p14:creationId xmlns:p14="http://schemas.microsoft.com/office/powerpoint/2010/main" val="327693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6E7203-08E8-47EF-B954-73EA5CF44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Speedily—Do Not Tarry</a:t>
            </a:r>
          </a:p>
        </p:txBody>
      </p:sp>
      <p:sp>
        <p:nvSpPr>
          <p:cNvPr id="2" name="Rectangle 1"/>
          <p:cNvSpPr/>
          <p:nvPr/>
        </p:nvSpPr>
        <p:spPr>
          <a:xfrm>
            <a:off x="558297" y="1086582"/>
            <a:ext cx="8075339" cy="1200329"/>
          </a:xfrm>
          <a:prstGeom prst="rect">
            <a:avLst/>
          </a:prstGeom>
        </p:spPr>
        <p:txBody>
          <a:bodyPr wrap="square">
            <a:spAutoFit/>
          </a:bodyPr>
          <a:lstStyle/>
          <a:p>
            <a:r>
              <a:rPr lang="en-US" b="1" dirty="0"/>
              <a:t>On 6 July 1838 a mile-long wagon train moved slowly southward along the old Chillicothe Road in northern Ohio. Over five hundred disheartened Saints were leaving homes, businesses, and a beautiful temple to embark on an arduous three-month journey to join the Prophet and the Saints in northern Missouri. </a:t>
            </a:r>
          </a:p>
        </p:txBody>
      </p:sp>
      <p:sp>
        <p:nvSpPr>
          <p:cNvPr id="5" name="Rectangle 4"/>
          <p:cNvSpPr/>
          <p:nvPr/>
        </p:nvSpPr>
        <p:spPr>
          <a:xfrm>
            <a:off x="5673505" y="4676761"/>
            <a:ext cx="6096000" cy="1384995"/>
          </a:xfrm>
          <a:prstGeom prst="rect">
            <a:avLst/>
          </a:prstGeom>
        </p:spPr>
        <p:txBody>
          <a:bodyPr>
            <a:spAutoFit/>
          </a:bodyPr>
          <a:lstStyle/>
          <a:p>
            <a:r>
              <a:rPr lang="en-US" b="1" dirty="0">
                <a:solidFill>
                  <a:schemeClr val="bg1"/>
                </a:solidFill>
              </a:rPr>
              <a:t>One of the Saints recalled, “We turned the key and locked the door of our homes, leaving our property and all we possessed in the hands of enemies and strangers, never receiving a cent for anything we owned.”</a:t>
            </a:r>
            <a:endParaRPr lang="en-US" b="1" baseline="30000" dirty="0">
              <a:solidFill>
                <a:schemeClr val="bg1"/>
              </a:solidFill>
            </a:endParaRPr>
          </a:p>
          <a:p>
            <a:r>
              <a:rPr lang="en-US" sz="1200" b="1" dirty="0">
                <a:solidFill>
                  <a:schemeClr val="bg1"/>
                </a:solidFill>
              </a:rPr>
              <a:t>Shurtleff and </a:t>
            </a:r>
            <a:r>
              <a:rPr lang="en-US" sz="1200" b="1" dirty="0" err="1">
                <a:solidFill>
                  <a:schemeClr val="bg1"/>
                </a:solidFill>
              </a:rPr>
              <a:t>Cahoon</a:t>
            </a:r>
            <a:endParaRPr lang="en-US" sz="1200" b="1" dirty="0">
              <a:solidFill>
                <a:schemeClr val="bg1"/>
              </a:solidFill>
            </a:endParaRPr>
          </a:p>
        </p:txBody>
      </p:sp>
      <p:pic>
        <p:nvPicPr>
          <p:cNvPr id="4" name="Picture 3">
            <a:extLst>
              <a:ext uri="{FF2B5EF4-FFF2-40B4-BE49-F238E27FC236}">
                <a16:creationId xmlns:a16="http://schemas.microsoft.com/office/drawing/2014/main" id="{02D6A433-433F-46B4-9C73-C8CE74831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96" y="2961543"/>
            <a:ext cx="4953000" cy="2809875"/>
          </a:xfrm>
          <a:prstGeom prst="rect">
            <a:avLst/>
          </a:prstGeom>
        </p:spPr>
      </p:pic>
    </p:spTree>
    <p:extLst>
      <p:ext uri="{BB962C8B-B14F-4D97-AF65-F5344CB8AC3E}">
        <p14:creationId xmlns:p14="http://schemas.microsoft.com/office/powerpoint/2010/main" val="66513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5BFADD-E33B-4C7F-93B4-24B56389C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Kirtland Camp</a:t>
            </a:r>
          </a:p>
        </p:txBody>
      </p:sp>
      <p:sp>
        <p:nvSpPr>
          <p:cNvPr id="2" name="Rectangle 1"/>
          <p:cNvSpPr/>
          <p:nvPr/>
        </p:nvSpPr>
        <p:spPr>
          <a:xfrm>
            <a:off x="418582" y="1086582"/>
            <a:ext cx="9043469" cy="1508105"/>
          </a:xfrm>
          <a:prstGeom prst="rect">
            <a:avLst/>
          </a:prstGeom>
        </p:spPr>
        <p:txBody>
          <a:bodyPr wrap="square">
            <a:spAutoFit/>
          </a:bodyPr>
          <a:lstStyle/>
          <a:p>
            <a:r>
              <a:rPr lang="en-US" sz="2000" b="1" dirty="0"/>
              <a:t>The Saints had property in Kirtland, and there was property belonging to the church. Many of them lingered there, reluctant to sacrifice their temporal interests. </a:t>
            </a:r>
          </a:p>
          <a:p>
            <a:endParaRPr lang="en-US" sz="2000" b="1" dirty="0"/>
          </a:p>
          <a:p>
            <a:r>
              <a:rPr lang="en-US" sz="2000" b="1" dirty="0"/>
              <a:t>He calls the people to repent and to let the property go for the liquidation of debt.”</a:t>
            </a:r>
          </a:p>
          <a:p>
            <a:r>
              <a:rPr lang="en-US" sz="1200" b="1" dirty="0"/>
              <a:t>Smith and Sjodahl</a:t>
            </a:r>
          </a:p>
        </p:txBody>
      </p:sp>
      <p:sp>
        <p:nvSpPr>
          <p:cNvPr id="5" name="Rectangle 4"/>
          <p:cNvSpPr/>
          <p:nvPr/>
        </p:nvSpPr>
        <p:spPr>
          <a:xfrm>
            <a:off x="72426" y="6488668"/>
            <a:ext cx="6096000" cy="369332"/>
          </a:xfrm>
          <a:prstGeom prst="rect">
            <a:avLst/>
          </a:prstGeom>
        </p:spPr>
        <p:txBody>
          <a:bodyPr>
            <a:spAutoFit/>
          </a:bodyPr>
          <a:lstStyle/>
          <a:p>
            <a:r>
              <a:rPr lang="en-US" dirty="0">
                <a:solidFill>
                  <a:schemeClr val="bg1"/>
                </a:solidFill>
              </a:rPr>
              <a:t>D&amp;C 117:1-6</a:t>
            </a:r>
            <a:endParaRPr lang="en-US" sz="1200" dirty="0">
              <a:solidFill>
                <a:schemeClr val="bg1"/>
              </a:solidFill>
            </a:endParaRPr>
          </a:p>
        </p:txBody>
      </p:sp>
      <p:pic>
        <p:nvPicPr>
          <p:cNvPr id="4" name="Picture 3">
            <a:extLst>
              <a:ext uri="{FF2B5EF4-FFF2-40B4-BE49-F238E27FC236}">
                <a16:creationId xmlns:a16="http://schemas.microsoft.com/office/drawing/2014/main" id="{57364535-F42D-4B57-9F3C-FE01F7017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530" y="2610436"/>
            <a:ext cx="6132576" cy="4108704"/>
          </a:xfrm>
          <a:prstGeom prst="rect">
            <a:avLst/>
          </a:prstGeom>
        </p:spPr>
      </p:pic>
      <p:pic>
        <p:nvPicPr>
          <p:cNvPr id="9" name="Picture 8">
            <a:extLst>
              <a:ext uri="{FF2B5EF4-FFF2-40B4-BE49-F238E27FC236}">
                <a16:creationId xmlns:a16="http://schemas.microsoft.com/office/drawing/2014/main" id="{FC8AAF54-BD93-4F86-9B06-11651A065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1389" y="144176"/>
            <a:ext cx="1923310" cy="1465379"/>
          </a:xfrm>
          <a:prstGeom prst="rect">
            <a:avLst/>
          </a:prstGeom>
        </p:spPr>
      </p:pic>
    </p:spTree>
    <p:extLst>
      <p:ext uri="{BB962C8B-B14F-4D97-AF65-F5344CB8AC3E}">
        <p14:creationId xmlns:p14="http://schemas.microsoft.com/office/powerpoint/2010/main" val="331361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F606C2-1021-4247-BDAA-C3E5DF8AE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Reluctance</a:t>
            </a:r>
          </a:p>
        </p:txBody>
      </p:sp>
      <p:sp>
        <p:nvSpPr>
          <p:cNvPr id="2" name="Rectangle 1"/>
          <p:cNvSpPr/>
          <p:nvPr/>
        </p:nvSpPr>
        <p:spPr>
          <a:xfrm>
            <a:off x="558298" y="1086582"/>
            <a:ext cx="7499286" cy="1200329"/>
          </a:xfrm>
          <a:prstGeom prst="rect">
            <a:avLst/>
          </a:prstGeom>
        </p:spPr>
        <p:txBody>
          <a:bodyPr wrap="square">
            <a:spAutoFit/>
          </a:bodyPr>
          <a:lstStyle/>
          <a:p>
            <a:r>
              <a:rPr lang="en-US" sz="3600" dirty="0"/>
              <a:t>Why someone might be hesitant to obey a commandment from the Lord?</a:t>
            </a:r>
          </a:p>
        </p:txBody>
      </p:sp>
      <p:sp>
        <p:nvSpPr>
          <p:cNvPr id="5" name="Rectangle 4"/>
          <p:cNvSpPr/>
          <p:nvPr/>
        </p:nvSpPr>
        <p:spPr>
          <a:xfrm>
            <a:off x="72426" y="6488668"/>
            <a:ext cx="6096000" cy="369332"/>
          </a:xfrm>
          <a:prstGeom prst="rect">
            <a:avLst/>
          </a:prstGeom>
        </p:spPr>
        <p:txBody>
          <a:bodyPr>
            <a:spAutoFit/>
          </a:bodyPr>
          <a:lstStyle/>
          <a:p>
            <a:r>
              <a:rPr lang="en-US" dirty="0">
                <a:solidFill>
                  <a:schemeClr val="bg1"/>
                </a:solidFill>
              </a:rPr>
              <a:t>D&amp;C 117:1-6</a:t>
            </a:r>
            <a:endParaRPr lang="en-US" sz="1200" dirty="0">
              <a:solidFill>
                <a:schemeClr val="bg1"/>
              </a:solidFill>
            </a:endParaRPr>
          </a:p>
        </p:txBody>
      </p:sp>
      <p:pic>
        <p:nvPicPr>
          <p:cNvPr id="4" name="Picture 3">
            <a:extLst>
              <a:ext uri="{FF2B5EF4-FFF2-40B4-BE49-F238E27FC236}">
                <a16:creationId xmlns:a16="http://schemas.microsoft.com/office/drawing/2014/main" id="{1580BBBB-41A3-402F-9DEC-E987FC903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600" y="1686746"/>
            <a:ext cx="11016427" cy="4737003"/>
          </a:xfrm>
          <a:prstGeom prst="rect">
            <a:avLst/>
          </a:prstGeom>
        </p:spPr>
      </p:pic>
    </p:spTree>
    <p:extLst>
      <p:ext uri="{BB962C8B-B14F-4D97-AF65-F5344CB8AC3E}">
        <p14:creationId xmlns:p14="http://schemas.microsoft.com/office/powerpoint/2010/main" val="280899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8CC0A8-B43C-418C-93B4-29FD0F67D4F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Blessed Is This Land</a:t>
            </a:r>
          </a:p>
        </p:txBody>
      </p:sp>
      <p:sp>
        <p:nvSpPr>
          <p:cNvPr id="2" name="Rectangle 1"/>
          <p:cNvSpPr/>
          <p:nvPr/>
        </p:nvSpPr>
        <p:spPr>
          <a:xfrm>
            <a:off x="3034798" y="1015069"/>
            <a:ext cx="7499286" cy="369332"/>
          </a:xfrm>
          <a:prstGeom prst="rect">
            <a:avLst/>
          </a:prstGeom>
        </p:spPr>
        <p:txBody>
          <a:bodyPr wrap="square">
            <a:spAutoFit/>
          </a:bodyPr>
          <a:lstStyle/>
          <a:p>
            <a:r>
              <a:rPr lang="en-US" b="1" dirty="0"/>
              <a:t>Wherever the Saints have settled, the land has been blessed</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117:8</a:t>
            </a:r>
            <a:endParaRPr lang="en-US" sz="1200" dirty="0">
              <a:solidFill>
                <a:schemeClr val="bg1"/>
              </a:solidFill>
            </a:endParaRPr>
          </a:p>
        </p:txBody>
      </p:sp>
      <p:sp>
        <p:nvSpPr>
          <p:cNvPr id="8" name="Rectangle 7"/>
          <p:cNvSpPr/>
          <p:nvPr/>
        </p:nvSpPr>
        <p:spPr>
          <a:xfrm>
            <a:off x="458384" y="1255364"/>
            <a:ext cx="4886502" cy="1569660"/>
          </a:xfrm>
          <a:prstGeom prst="rect">
            <a:avLst/>
          </a:prstGeom>
        </p:spPr>
        <p:txBody>
          <a:bodyPr wrap="square">
            <a:spAutoFit/>
          </a:bodyPr>
          <a:lstStyle/>
          <a:p>
            <a:r>
              <a:rPr lang="en-US" sz="2400" dirty="0" err="1"/>
              <a:t>Shinehah</a:t>
            </a:r>
            <a:r>
              <a:rPr lang="en-US" sz="2400" dirty="0"/>
              <a:t>—Sun</a:t>
            </a:r>
          </a:p>
          <a:p>
            <a:endParaRPr lang="en-US" sz="2400" dirty="0"/>
          </a:p>
          <a:p>
            <a:r>
              <a:rPr lang="en-US" sz="2400" dirty="0" err="1"/>
              <a:t>Olahah</a:t>
            </a:r>
            <a:r>
              <a:rPr lang="en-US" sz="2400" dirty="0"/>
              <a:t> </a:t>
            </a:r>
            <a:r>
              <a:rPr lang="en-US" sz="2400" dirty="0" err="1"/>
              <a:t>Shinehah</a:t>
            </a:r>
            <a:r>
              <a:rPr lang="en-US" sz="2400" dirty="0"/>
              <a:t>—A place where Adam dwelt</a:t>
            </a:r>
          </a:p>
        </p:txBody>
      </p:sp>
      <p:sp>
        <p:nvSpPr>
          <p:cNvPr id="3" name="Rectangle 2"/>
          <p:cNvSpPr/>
          <p:nvPr/>
        </p:nvSpPr>
        <p:spPr>
          <a:xfrm>
            <a:off x="5575099" y="1587991"/>
            <a:ext cx="6096000" cy="1754326"/>
          </a:xfrm>
          <a:prstGeom prst="rect">
            <a:avLst/>
          </a:prstGeom>
        </p:spPr>
        <p:txBody>
          <a:bodyPr>
            <a:spAutoFit/>
          </a:bodyPr>
          <a:lstStyle/>
          <a:p>
            <a:r>
              <a:rPr lang="en-US" b="1" i="1" dirty="0">
                <a:effectLst/>
                <a:latin typeface="Palatino"/>
              </a:rPr>
              <a:t>And he said unto me: This is </a:t>
            </a:r>
            <a:r>
              <a:rPr lang="en-US" b="1" i="1" dirty="0" err="1">
                <a:effectLst/>
                <a:latin typeface="Palatino"/>
              </a:rPr>
              <a:t>Shinehah</a:t>
            </a:r>
            <a:r>
              <a:rPr lang="en-US" b="1" i="1" dirty="0">
                <a:effectLst/>
                <a:latin typeface="Palatino"/>
              </a:rPr>
              <a:t>, which is the sun. And he said unto me: </a:t>
            </a:r>
            <a:r>
              <a:rPr lang="en-US" b="1" i="1" dirty="0" err="1">
                <a:effectLst/>
                <a:latin typeface="Palatino"/>
              </a:rPr>
              <a:t>Kokob</a:t>
            </a:r>
            <a:r>
              <a:rPr lang="en-US" b="1" i="1" dirty="0">
                <a:effectLst/>
                <a:latin typeface="Palatino"/>
              </a:rPr>
              <a:t>, which is star. And he said unto me: </a:t>
            </a:r>
            <a:r>
              <a:rPr lang="en-US" b="1" i="1" dirty="0" err="1">
                <a:effectLst/>
                <a:latin typeface="Palatino"/>
              </a:rPr>
              <a:t>Olea</a:t>
            </a:r>
            <a:r>
              <a:rPr lang="en-US" b="1" i="1" dirty="0">
                <a:effectLst/>
                <a:latin typeface="Palatino"/>
              </a:rPr>
              <a:t>, which is the moon. And he said unto me: </a:t>
            </a:r>
            <a:r>
              <a:rPr lang="en-US" b="1" i="1" dirty="0" err="1">
                <a:effectLst/>
                <a:latin typeface="Palatino"/>
              </a:rPr>
              <a:t>Kokaubeam</a:t>
            </a:r>
            <a:r>
              <a:rPr lang="en-US" b="1" i="1" dirty="0">
                <a:effectLst/>
                <a:latin typeface="Palatino"/>
              </a:rPr>
              <a:t>, which signifies stars, or all the great lights, which were in the firmament of heaven.</a:t>
            </a:r>
          </a:p>
          <a:p>
            <a:r>
              <a:rPr lang="en-US" b="1" i="1" dirty="0">
                <a:latin typeface="Palatino"/>
              </a:rPr>
              <a:t>Abraham 3:13</a:t>
            </a:r>
            <a:endParaRPr lang="en-US" b="1" i="1" dirty="0"/>
          </a:p>
        </p:txBody>
      </p:sp>
      <p:pic>
        <p:nvPicPr>
          <p:cNvPr id="10" name="Picture 9">
            <a:extLst>
              <a:ext uri="{FF2B5EF4-FFF2-40B4-BE49-F238E27FC236}">
                <a16:creationId xmlns:a16="http://schemas.microsoft.com/office/drawing/2014/main" id="{3FAF2C28-0B74-4F2B-9207-5230E5DCB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635" y="3120929"/>
            <a:ext cx="3810000" cy="2514600"/>
          </a:xfrm>
          <a:prstGeom prst="rect">
            <a:avLst/>
          </a:prstGeom>
        </p:spPr>
      </p:pic>
      <p:pic>
        <p:nvPicPr>
          <p:cNvPr id="12" name="Picture 11">
            <a:extLst>
              <a:ext uri="{FF2B5EF4-FFF2-40B4-BE49-F238E27FC236}">
                <a16:creationId xmlns:a16="http://schemas.microsoft.com/office/drawing/2014/main" id="{8ACB56AE-5506-4CB9-97FD-715E6F0C97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4200" y="3381216"/>
            <a:ext cx="3810000" cy="2798064"/>
          </a:xfrm>
          <a:prstGeom prst="rect">
            <a:avLst/>
          </a:prstGeom>
        </p:spPr>
      </p:pic>
    </p:spTree>
    <p:extLst>
      <p:ext uri="{BB962C8B-B14F-4D97-AF65-F5344CB8AC3E}">
        <p14:creationId xmlns:p14="http://schemas.microsoft.com/office/powerpoint/2010/main" val="70903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7195</Words>
  <Application>Microsoft Office PowerPoint</Application>
  <PresentationFormat>Widescreen</PresentationFormat>
  <Paragraphs>327</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Abadi</vt:lpstr>
      <vt:lpstr>AR BLANCA</vt:lpstr>
      <vt:lpstr>Palatino</vt:lpstr>
      <vt:lpstr>Arial</vt:lpstr>
      <vt:lpstr>Calibri Light</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61</cp:revision>
  <dcterms:created xsi:type="dcterms:W3CDTF">2015-02-14T14:12:28Z</dcterms:created>
  <dcterms:modified xsi:type="dcterms:W3CDTF">2020-07-22T18:02:02Z</dcterms:modified>
</cp:coreProperties>
</file>