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1" r:id="rId5"/>
    <p:sldId id="259" r:id="rId6"/>
    <p:sldId id="263" r:id="rId7"/>
    <p:sldId id="264" r:id="rId8"/>
    <p:sldId id="266" r:id="rId9"/>
    <p:sldId id="269" r:id="rId10"/>
    <p:sldId id="277" r:id="rId11"/>
    <p:sldId id="267" r:id="rId12"/>
    <p:sldId id="270" r:id="rId13"/>
    <p:sldId id="271" r:id="rId14"/>
    <p:sldId id="272" r:id="rId15"/>
    <p:sldId id="273" r:id="rId16"/>
    <p:sldId id="274" r:id="rId17"/>
    <p:sldId id="276" r:id="rId18"/>
    <p:sldId id="275" r:id="rId19"/>
    <p:sldId id="260" r:id="rId20"/>
    <p:sldId id="262" r:id="rId21"/>
  </p:sldIdLst>
  <p:sldSz cx="12192000" cy="6858000"/>
  <p:notesSz cx="6858000" cy="9144000"/>
  <p:embeddedFontLst>
    <p:embeddedFont>
      <p:font typeface="Bookman Old Style" panose="02050604050505020204" pitchFamily="18"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Georgia" panose="02040502050405020303" pitchFamily="18" charset="0"/>
      <p:regular r:id="rId32"/>
      <p:bold r:id="rId33"/>
      <p:italic r:id="rId34"/>
      <p:boldItalic r:id="rId35"/>
    </p:embeddedFont>
    <p:embeddedFont>
      <p:font typeface="Imprint MT Shadow" panose="04020605060303030202" pitchFamily="82" charset="0"/>
      <p:regular r:id="rId36"/>
    </p:embeddedFont>
    <p:embeddedFont>
      <p:font typeface="Open Sans" panose="020B060603050402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70145A-955C-477C-A225-780974DF5A0D}"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292268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0145A-955C-477C-A225-780974DF5A0D}"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160715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0145A-955C-477C-A225-780974DF5A0D}"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376726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0145A-955C-477C-A225-780974DF5A0D}"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271277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70145A-955C-477C-A225-780974DF5A0D}"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150334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70145A-955C-477C-A225-780974DF5A0D}"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206654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70145A-955C-477C-A225-780974DF5A0D}" type="datetimeFigureOut">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389377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70145A-955C-477C-A225-780974DF5A0D}" type="datetimeFigureOut">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331532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0145A-955C-477C-A225-780974DF5A0D}" type="datetimeFigureOut">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290155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70145A-955C-477C-A225-780974DF5A0D}"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181289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70145A-955C-477C-A225-780974DF5A0D}"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C94D9-1160-4AB1-A4CC-8BFC80517D5C}" type="slidenum">
              <a:rPr lang="en-US" smtClean="0"/>
              <a:t>‹#›</a:t>
            </a:fld>
            <a:endParaRPr lang="en-US"/>
          </a:p>
        </p:txBody>
      </p:sp>
    </p:spTree>
    <p:extLst>
      <p:ext uri="{BB962C8B-B14F-4D97-AF65-F5344CB8AC3E}">
        <p14:creationId xmlns:p14="http://schemas.microsoft.com/office/powerpoint/2010/main" val="381510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0145A-955C-477C-A225-780974DF5A0D}" type="datetimeFigureOut">
              <a:rPr lang="en-US" smtClean="0"/>
              <a:t>7/25/2020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C94D9-1160-4AB1-A4CC-8BFC80517D5C}" type="slidenum">
              <a:rPr lang="en-US" smtClean="0"/>
              <a:t>‹#›</a:t>
            </a:fld>
            <a:endParaRPr lang="en-US"/>
          </a:p>
        </p:txBody>
      </p:sp>
    </p:spTree>
    <p:extLst>
      <p:ext uri="{BB962C8B-B14F-4D97-AF65-F5344CB8AC3E}">
        <p14:creationId xmlns:p14="http://schemas.microsoft.com/office/powerpoint/2010/main" val="279116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F9366D2-C2CD-4857-928A-431A712DD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469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1DED12-FAD8-4576-8E7B-476062820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Breaking the Cycle</a:t>
            </a:r>
          </a:p>
        </p:txBody>
      </p:sp>
      <p:sp>
        <p:nvSpPr>
          <p:cNvPr id="16" name="TextBox 15"/>
          <p:cNvSpPr txBox="1"/>
          <p:nvPr/>
        </p:nvSpPr>
        <p:spPr>
          <a:xfrm>
            <a:off x="2841279" y="935040"/>
            <a:ext cx="11669245" cy="369332"/>
          </a:xfrm>
          <a:prstGeom prst="rect">
            <a:avLst/>
          </a:prstGeom>
          <a:noFill/>
        </p:spPr>
        <p:txBody>
          <a:bodyPr wrap="square" rtlCol="0">
            <a:spAutoFit/>
          </a:bodyPr>
          <a:lstStyle/>
          <a:p>
            <a:r>
              <a:rPr lang="en-US" b="1" dirty="0" err="1"/>
              <a:t>Alvah</a:t>
            </a:r>
            <a:r>
              <a:rPr lang="en-US" b="1" dirty="0"/>
              <a:t> D. Boggs—Great-grandson of Governor Lilburn W. Boggs</a:t>
            </a:r>
          </a:p>
        </p:txBody>
      </p:sp>
      <p:sp>
        <p:nvSpPr>
          <p:cNvPr id="7" name="TextBox 6"/>
          <p:cNvSpPr txBox="1"/>
          <p:nvPr/>
        </p:nvSpPr>
        <p:spPr>
          <a:xfrm>
            <a:off x="72428" y="6568090"/>
            <a:ext cx="5685576" cy="276999"/>
          </a:xfrm>
          <a:prstGeom prst="rect">
            <a:avLst/>
          </a:prstGeom>
          <a:noFill/>
        </p:spPr>
        <p:txBody>
          <a:bodyPr wrap="square" rtlCol="0">
            <a:spAutoFit/>
          </a:bodyPr>
          <a:lstStyle/>
          <a:p>
            <a:r>
              <a:rPr lang="en-US" sz="1200" b="1" dirty="0"/>
              <a:t>March 11, 1956 district conference St. Louis, Missouri</a:t>
            </a:r>
          </a:p>
        </p:txBody>
      </p:sp>
      <p:sp>
        <p:nvSpPr>
          <p:cNvPr id="2" name="Rectangle 1"/>
          <p:cNvSpPr/>
          <p:nvPr/>
        </p:nvSpPr>
        <p:spPr>
          <a:xfrm>
            <a:off x="344031" y="1359909"/>
            <a:ext cx="4994496" cy="646331"/>
          </a:xfrm>
          <a:prstGeom prst="rect">
            <a:avLst/>
          </a:prstGeom>
        </p:spPr>
        <p:txBody>
          <a:bodyPr wrap="square">
            <a:spAutoFit/>
          </a:bodyPr>
          <a:lstStyle/>
          <a:p>
            <a:r>
              <a:rPr lang="en-US" b="1" dirty="0" err="1"/>
              <a:t>Alvah</a:t>
            </a:r>
            <a:r>
              <a:rPr lang="en-US" b="1" dirty="0"/>
              <a:t> D. Boggs, a resident of St. Louis, Missouri, was baptized into the church in March of 1956. </a:t>
            </a:r>
          </a:p>
        </p:txBody>
      </p:sp>
      <p:sp>
        <p:nvSpPr>
          <p:cNvPr id="8" name="Rectangle 7"/>
          <p:cNvSpPr/>
          <p:nvPr/>
        </p:nvSpPr>
        <p:spPr>
          <a:xfrm>
            <a:off x="7164307" y="4865751"/>
            <a:ext cx="4994496" cy="1477328"/>
          </a:xfrm>
          <a:prstGeom prst="rect">
            <a:avLst/>
          </a:prstGeom>
        </p:spPr>
        <p:txBody>
          <a:bodyPr wrap="square">
            <a:spAutoFit/>
          </a:bodyPr>
          <a:lstStyle/>
          <a:p>
            <a:r>
              <a:rPr lang="en-US" b="1" dirty="0"/>
              <a:t>“…I joined the Church because I believed in my heart, this is the Church of God. They (his friends) have accepted me and have accepted my family a long time before me…” </a:t>
            </a:r>
            <a:r>
              <a:rPr lang="en-US" b="1" dirty="0" err="1"/>
              <a:t>Alvah</a:t>
            </a:r>
            <a:r>
              <a:rPr lang="en-US" b="1" dirty="0"/>
              <a:t> D. Boggs</a:t>
            </a:r>
          </a:p>
          <a:p>
            <a:endParaRPr lang="en-US" b="1" dirty="0"/>
          </a:p>
        </p:txBody>
      </p:sp>
      <p:sp>
        <p:nvSpPr>
          <p:cNvPr id="9" name="Rectangle 8"/>
          <p:cNvSpPr/>
          <p:nvPr/>
        </p:nvSpPr>
        <p:spPr>
          <a:xfrm>
            <a:off x="319887" y="2174347"/>
            <a:ext cx="6844420" cy="3970318"/>
          </a:xfrm>
          <a:prstGeom prst="rect">
            <a:avLst/>
          </a:prstGeom>
        </p:spPr>
        <p:txBody>
          <a:bodyPr wrap="square">
            <a:spAutoFit/>
          </a:bodyPr>
          <a:lstStyle/>
          <a:p>
            <a:r>
              <a:rPr lang="en-US" b="1" dirty="0"/>
              <a:t>“There has been quite a bit of interest in my conversion to the Church, because I am a direct descendent of Governor Boggs, the governor that issued the most infamous proclamation any governor regardless of any place, to deny a people their right to worship God according to the dictates of their heart. This I have never found any justification for. I am not trying to condemn, to council or to condone my parental lineage. I am not imbued with that much wisdom. But I have a right of free agency to my opinion, and I am opinionated to the idea that this was wrong and a mistake. That the governor of the state of Missouri, my grandfather, should have done everything in his power to protect any group of people or persons, who wanted to worship God in any manner that they cared to worship him. This he certainly denied the Church of Jesus Christ of Latter-day Saints. I feel very remorseful for my parental lineage for that particular thing.”</a:t>
            </a:r>
          </a:p>
        </p:txBody>
      </p:sp>
      <p:pic>
        <p:nvPicPr>
          <p:cNvPr id="5" name="Picture 4">
            <a:extLst>
              <a:ext uri="{FF2B5EF4-FFF2-40B4-BE49-F238E27FC236}">
                <a16:creationId xmlns:a16="http://schemas.microsoft.com/office/drawing/2014/main" id="{78B7E5A9-A4F1-4AE2-98B7-72A51E636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375" y="1597591"/>
            <a:ext cx="3019846" cy="30198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707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CE29222B-03F6-4537-AF11-7E4F91045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Accountable For Our Actions</a:t>
            </a:r>
          </a:p>
        </p:txBody>
      </p:sp>
      <p:sp>
        <p:nvSpPr>
          <p:cNvPr id="16" name="TextBox 15"/>
          <p:cNvSpPr txBox="1"/>
          <p:nvPr/>
        </p:nvSpPr>
        <p:spPr>
          <a:xfrm>
            <a:off x="8147141" y="1127173"/>
            <a:ext cx="3186901" cy="2677656"/>
          </a:xfrm>
          <a:prstGeom prst="rect">
            <a:avLst/>
          </a:prstGeom>
          <a:solidFill>
            <a:schemeClr val="accent5">
              <a:lumMod val="40000"/>
              <a:lumOff val="60000"/>
            </a:schemeClr>
          </a:solidFill>
          <a:effectLst>
            <a:glow rad="101600">
              <a:schemeClr val="accent2">
                <a:satMod val="175000"/>
                <a:alpha val="40000"/>
              </a:schemeClr>
            </a:glow>
          </a:effectLst>
        </p:spPr>
        <p:txBody>
          <a:bodyPr wrap="square" rtlCol="0">
            <a:spAutoFit/>
          </a:bodyPr>
          <a:lstStyle/>
          <a:p>
            <a:r>
              <a:rPr lang="en-US" sz="2400" b="1" i="1" dirty="0"/>
              <a:t>The Lord sees and knows all our works. Those who fight against the Lord and His people will receive God’s judgment at His appointed time</a:t>
            </a:r>
            <a:endParaRPr lang="en-US" sz="2400" b="1" dirty="0"/>
          </a:p>
        </p:txBody>
      </p:sp>
      <p:sp>
        <p:nvSpPr>
          <p:cNvPr id="7" name="TextBox 6"/>
          <p:cNvSpPr txBox="1"/>
          <p:nvPr/>
        </p:nvSpPr>
        <p:spPr>
          <a:xfrm>
            <a:off x="72428" y="6488668"/>
            <a:ext cx="3744201" cy="369332"/>
          </a:xfrm>
          <a:prstGeom prst="rect">
            <a:avLst/>
          </a:prstGeom>
          <a:noFill/>
        </p:spPr>
        <p:txBody>
          <a:bodyPr wrap="square" rtlCol="0">
            <a:spAutoFit/>
          </a:bodyPr>
          <a:lstStyle/>
          <a:p>
            <a:r>
              <a:rPr lang="en-US" b="1" dirty="0"/>
              <a:t>D&amp;C 23-25</a:t>
            </a:r>
          </a:p>
        </p:txBody>
      </p:sp>
      <p:grpSp>
        <p:nvGrpSpPr>
          <p:cNvPr id="9" name="Group 8"/>
          <p:cNvGrpSpPr/>
          <p:nvPr/>
        </p:nvGrpSpPr>
        <p:grpSpPr>
          <a:xfrm>
            <a:off x="438341" y="1015663"/>
            <a:ext cx="7072801" cy="5457538"/>
            <a:chOff x="762000" y="685800"/>
            <a:chExt cx="6587913" cy="5083387"/>
          </a:xfrm>
        </p:grpSpPr>
        <p:sp>
          <p:nvSpPr>
            <p:cNvPr id="10" name="Oval 9"/>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flipH="1">
              <a:off x="3088408" y="4933104"/>
              <a:ext cx="1939713" cy="7357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3"/>
            <p:cNvGrpSpPr/>
            <p:nvPr/>
          </p:nvGrpSpPr>
          <p:grpSpPr>
            <a:xfrm flipH="1">
              <a:off x="3799840" y="685800"/>
              <a:ext cx="601980" cy="4615180"/>
              <a:chOff x="4038600" y="0"/>
              <a:chExt cx="685800" cy="5867400"/>
            </a:xfrm>
          </p:grpSpPr>
          <p:sp>
            <p:nvSpPr>
              <p:cNvPr id="42" name="Isosceles Triangle 41"/>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5"/>
            <p:cNvGrpSpPr/>
            <p:nvPr/>
          </p:nvGrpSpPr>
          <p:grpSpPr>
            <a:xfrm flipH="1">
              <a:off x="5410200" y="1524000"/>
              <a:ext cx="1939713" cy="2431625"/>
              <a:chOff x="1066800" y="2258995"/>
              <a:chExt cx="2209800" cy="2770205"/>
            </a:xfrm>
          </p:grpSpPr>
          <p:sp>
            <p:nvSpPr>
              <p:cNvPr id="30" name="Oval 29"/>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4"/>
              <p:cNvGrpSpPr/>
              <p:nvPr/>
            </p:nvGrpSpPr>
            <p:grpSpPr>
              <a:xfrm rot="1206892">
                <a:off x="1673878" y="2258995"/>
                <a:ext cx="240914" cy="2243809"/>
                <a:chOff x="1524000" y="685800"/>
                <a:chExt cx="990600" cy="6400800"/>
              </a:xfrm>
            </p:grpSpPr>
            <p:sp>
              <p:nvSpPr>
                <p:cNvPr id="38" name="Donut 37"/>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19"/>
              <p:cNvGrpSpPr/>
              <p:nvPr/>
            </p:nvGrpSpPr>
            <p:grpSpPr>
              <a:xfrm rot="20393108" flipH="1">
                <a:off x="2283479" y="2258995"/>
                <a:ext cx="240914" cy="2243809"/>
                <a:chOff x="1524000" y="685800"/>
                <a:chExt cx="990600" cy="6400800"/>
              </a:xfrm>
            </p:grpSpPr>
            <p:sp>
              <p:nvSpPr>
                <p:cNvPr id="34" name="Donut 33"/>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Oval 32"/>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6"/>
            <p:cNvGrpSpPr/>
            <p:nvPr/>
          </p:nvGrpSpPr>
          <p:grpSpPr>
            <a:xfrm flipH="1">
              <a:off x="762000" y="1524000"/>
              <a:ext cx="1939713" cy="2431625"/>
              <a:chOff x="1066800" y="2258995"/>
              <a:chExt cx="2209800" cy="2770205"/>
            </a:xfrm>
          </p:grpSpPr>
          <p:sp>
            <p:nvSpPr>
              <p:cNvPr id="18" name="Oval 17"/>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4"/>
              <p:cNvGrpSpPr/>
              <p:nvPr/>
            </p:nvGrpSpPr>
            <p:grpSpPr>
              <a:xfrm rot="1206892">
                <a:off x="1673878" y="2258995"/>
                <a:ext cx="240914" cy="2243809"/>
                <a:chOff x="1524000" y="685800"/>
                <a:chExt cx="990600" cy="6400800"/>
              </a:xfrm>
            </p:grpSpPr>
            <p:sp>
              <p:nvSpPr>
                <p:cNvPr id="26" name="Donut 25"/>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rot="20393108" flipH="1">
                <a:off x="2283479" y="2258995"/>
                <a:ext cx="240914" cy="2243809"/>
                <a:chOff x="1524000" y="685800"/>
                <a:chExt cx="990600" cy="6400800"/>
              </a:xfrm>
            </p:grpSpPr>
            <p:sp>
              <p:nvSpPr>
                <p:cNvPr id="22" name="Donut 21"/>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Oval 20"/>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1219200" y="3276600"/>
              <a:ext cx="1371599" cy="983707"/>
            </a:xfrm>
            <a:prstGeom prst="rect">
              <a:avLst/>
            </a:prstGeom>
            <a:noFill/>
          </p:spPr>
          <p:txBody>
            <a:bodyPr wrap="square" rtlCol="0">
              <a:spAutoFit/>
            </a:bodyPr>
            <a:lstStyle/>
            <a:p>
              <a:endParaRPr lang="en-US" sz="3600" dirty="0"/>
            </a:p>
          </p:txBody>
        </p:sp>
      </p:grpSp>
      <p:sp>
        <p:nvSpPr>
          <p:cNvPr id="48" name="TextBox 47"/>
          <p:cNvSpPr txBox="1"/>
          <p:nvPr/>
        </p:nvSpPr>
        <p:spPr>
          <a:xfrm>
            <a:off x="319385" y="3050809"/>
            <a:ext cx="2443873" cy="1200329"/>
          </a:xfrm>
          <a:prstGeom prst="rect">
            <a:avLst/>
          </a:prstGeom>
          <a:solidFill>
            <a:schemeClr val="accent2"/>
          </a:solidFill>
          <a:effectLst>
            <a:glow rad="139700">
              <a:schemeClr val="accent3">
                <a:satMod val="175000"/>
                <a:alpha val="40000"/>
              </a:schemeClr>
            </a:glow>
          </a:effectLst>
        </p:spPr>
        <p:txBody>
          <a:bodyPr wrap="square" rtlCol="0">
            <a:spAutoFit/>
          </a:bodyPr>
          <a:lstStyle/>
          <a:p>
            <a:r>
              <a:rPr lang="en-US" b="1" i="1" dirty="0"/>
              <a:t>Have you ever seen someone do something wrong and escape punishment?</a:t>
            </a:r>
            <a:endParaRPr lang="en-US" b="1" dirty="0"/>
          </a:p>
        </p:txBody>
      </p:sp>
      <p:sp>
        <p:nvSpPr>
          <p:cNvPr id="49" name="TextBox 48"/>
          <p:cNvSpPr txBox="1"/>
          <p:nvPr/>
        </p:nvSpPr>
        <p:spPr>
          <a:xfrm>
            <a:off x="5276999" y="3127929"/>
            <a:ext cx="2443873" cy="1200329"/>
          </a:xfrm>
          <a:prstGeom prst="rect">
            <a:avLst/>
          </a:prstGeom>
          <a:solidFill>
            <a:schemeClr val="accent2"/>
          </a:solidFill>
          <a:effectLst>
            <a:glow rad="139700">
              <a:schemeClr val="accent3">
                <a:satMod val="175000"/>
                <a:alpha val="40000"/>
              </a:schemeClr>
            </a:glow>
          </a:effectLst>
        </p:spPr>
        <p:txBody>
          <a:bodyPr wrap="square" rtlCol="0">
            <a:spAutoFit/>
          </a:bodyPr>
          <a:lstStyle/>
          <a:p>
            <a:r>
              <a:rPr lang="en-US" b="1" i="1" dirty="0"/>
              <a:t>Have you ever done something wrong and there was no punishment for it?</a:t>
            </a:r>
            <a:endParaRPr lang="en-US" b="1" dirty="0"/>
          </a:p>
        </p:txBody>
      </p:sp>
      <p:sp>
        <p:nvSpPr>
          <p:cNvPr id="3" name="Rectangle 2"/>
          <p:cNvSpPr/>
          <p:nvPr/>
        </p:nvSpPr>
        <p:spPr>
          <a:xfrm>
            <a:off x="6396458" y="4771774"/>
            <a:ext cx="3694320" cy="1384995"/>
          </a:xfrm>
          <a:prstGeom prst="rect">
            <a:avLst/>
          </a:prstGeom>
          <a:solidFill>
            <a:schemeClr val="accent6">
              <a:lumMod val="40000"/>
              <a:lumOff val="60000"/>
            </a:schemeClr>
          </a:solidFill>
          <a:effectLst>
            <a:glow rad="101600">
              <a:srgbClr val="FF0000">
                <a:alpha val="60000"/>
              </a:srgbClr>
            </a:glow>
          </a:effectLst>
        </p:spPr>
        <p:txBody>
          <a:bodyPr wrap="square">
            <a:spAutoFit/>
          </a:bodyPr>
          <a:lstStyle/>
          <a:p>
            <a:r>
              <a:rPr lang="en-US" i="1" dirty="0">
                <a:solidFill>
                  <a:srgbClr val="000000"/>
                </a:solidFill>
                <a:latin typeface="Georgia" panose="02040502050405020303" pitchFamily="18" charset="0"/>
              </a:rPr>
              <a:t>“Not only will you be held accountable for the things you do, but you will be held responsible for the very thoughts you think.” </a:t>
            </a:r>
          </a:p>
          <a:p>
            <a:r>
              <a:rPr lang="en-US" sz="1200" i="1" dirty="0">
                <a:solidFill>
                  <a:srgbClr val="000000"/>
                </a:solidFill>
                <a:latin typeface="Georgia" panose="02040502050405020303" pitchFamily="18" charset="0"/>
              </a:rPr>
              <a:t>President Ezra Taft Benson</a:t>
            </a:r>
            <a:endParaRPr lang="en-US" sz="1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6574" y="4837086"/>
            <a:ext cx="1147662" cy="1623702"/>
          </a:xfrm>
          <a:prstGeom prst="rect">
            <a:avLst/>
          </a:prstGeom>
        </p:spPr>
      </p:pic>
    </p:spTree>
    <p:extLst>
      <p:ext uri="{BB962C8B-B14F-4D97-AF65-F5344CB8AC3E}">
        <p14:creationId xmlns:p14="http://schemas.microsoft.com/office/powerpoint/2010/main" val="39801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8" grpId="0" animBg="1"/>
      <p:bldP spid="49"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43436B-8F83-4A7C-8664-55DF9F10B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Hardships in Liberty Jail</a:t>
            </a:r>
          </a:p>
        </p:txBody>
      </p:sp>
      <p:sp>
        <p:nvSpPr>
          <p:cNvPr id="16" name="TextBox 15"/>
          <p:cNvSpPr txBox="1"/>
          <p:nvPr/>
        </p:nvSpPr>
        <p:spPr>
          <a:xfrm>
            <a:off x="564545" y="1432156"/>
            <a:ext cx="5984131" cy="1569660"/>
          </a:xfrm>
          <a:prstGeom prst="rect">
            <a:avLst/>
          </a:prstGeom>
          <a:noFill/>
        </p:spPr>
        <p:txBody>
          <a:bodyPr wrap="square" rtlCol="0">
            <a:spAutoFit/>
          </a:bodyPr>
          <a:lstStyle/>
          <a:p>
            <a:r>
              <a:rPr lang="en-US" sz="2400" b="1" dirty="0"/>
              <a:t>God shall give unto you knowledge by his Holy Spirit, yea, by the unspeakable gift of the Holy Ghost, that has not been revealed since the world was until now</a:t>
            </a:r>
          </a:p>
        </p:txBody>
      </p:sp>
      <p:sp>
        <p:nvSpPr>
          <p:cNvPr id="7" name="TextBox 6"/>
          <p:cNvSpPr txBox="1"/>
          <p:nvPr/>
        </p:nvSpPr>
        <p:spPr>
          <a:xfrm>
            <a:off x="161660" y="6423354"/>
            <a:ext cx="3744201" cy="369332"/>
          </a:xfrm>
          <a:prstGeom prst="rect">
            <a:avLst/>
          </a:prstGeom>
          <a:noFill/>
        </p:spPr>
        <p:txBody>
          <a:bodyPr wrap="square" rtlCol="0">
            <a:spAutoFit/>
          </a:bodyPr>
          <a:lstStyle/>
          <a:p>
            <a:r>
              <a:rPr lang="en-US" b="1" dirty="0"/>
              <a:t>D&amp;C 121:26</a:t>
            </a:r>
          </a:p>
        </p:txBody>
      </p:sp>
      <p:sp>
        <p:nvSpPr>
          <p:cNvPr id="2" name="Rectangle 1"/>
          <p:cNvSpPr/>
          <p:nvPr/>
        </p:nvSpPr>
        <p:spPr>
          <a:xfrm>
            <a:off x="1386193" y="3578093"/>
            <a:ext cx="4860872" cy="2492990"/>
          </a:xfrm>
          <a:prstGeom prst="rect">
            <a:avLst/>
          </a:prstGeom>
        </p:spPr>
        <p:txBody>
          <a:bodyPr wrap="square">
            <a:spAutoFit/>
          </a:bodyPr>
          <a:lstStyle/>
          <a:p>
            <a:r>
              <a:rPr lang="en-US" b="1" dirty="0">
                <a:latin typeface="Open Sans"/>
              </a:rPr>
              <a:t>“You can have sacred, revelatory, profoundly instructive experiences with the Lord </a:t>
            </a:r>
            <a:r>
              <a:rPr lang="en-US" b="1" i="1" dirty="0">
                <a:latin typeface="Open Sans"/>
              </a:rPr>
              <a:t>in the most miserable experiences of your life</a:t>
            </a:r>
            <a:r>
              <a:rPr lang="en-US" b="1" dirty="0">
                <a:latin typeface="Open Sans"/>
              </a:rPr>
              <a:t>—in the worst settings, while enduring the most painful injustices, when facing the most insurmountable odds and opposition you have ever faced.” </a:t>
            </a:r>
          </a:p>
          <a:p>
            <a:r>
              <a:rPr lang="en-US" sz="1200" b="1" dirty="0"/>
              <a:t>Elder Jeffrey R. Holland </a:t>
            </a:r>
          </a:p>
        </p:txBody>
      </p:sp>
      <p:pic>
        <p:nvPicPr>
          <p:cNvPr id="8196" name="Picture 4" descr="Elder Jeffrey R. Hol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07" y="3633497"/>
            <a:ext cx="1076325" cy="14287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8937DC2-835F-469D-A642-7608F69EE675}"/>
              </a:ext>
            </a:extLst>
          </p:cNvPr>
          <p:cNvGrpSpPr/>
          <p:nvPr/>
        </p:nvGrpSpPr>
        <p:grpSpPr>
          <a:xfrm>
            <a:off x="7537036" y="1393217"/>
            <a:ext cx="3364992" cy="4715142"/>
            <a:chOff x="7537036" y="1393217"/>
            <a:chExt cx="3364992" cy="4715142"/>
          </a:xfrm>
        </p:grpSpPr>
        <p:pic>
          <p:nvPicPr>
            <p:cNvPr id="5" name="Picture 4">
              <a:extLst>
                <a:ext uri="{FF2B5EF4-FFF2-40B4-BE49-F238E27FC236}">
                  <a16:creationId xmlns:a16="http://schemas.microsoft.com/office/drawing/2014/main" id="{F6692F1D-0F3F-43B1-ADA8-5DACA0118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036" y="1393217"/>
              <a:ext cx="3364992" cy="4480560"/>
            </a:xfrm>
            <a:prstGeom prst="rect">
              <a:avLst/>
            </a:prstGeom>
          </p:spPr>
        </p:pic>
        <p:sp>
          <p:nvSpPr>
            <p:cNvPr id="8" name="Rectangle 7">
              <a:extLst>
                <a:ext uri="{FF2B5EF4-FFF2-40B4-BE49-F238E27FC236}">
                  <a16:creationId xmlns:a16="http://schemas.microsoft.com/office/drawing/2014/main" id="{0431A2E0-1A16-4F9D-A88C-2492E598CA9A}"/>
                </a:ext>
              </a:extLst>
            </p:cNvPr>
            <p:cNvSpPr/>
            <p:nvPr/>
          </p:nvSpPr>
          <p:spPr>
            <a:xfrm>
              <a:off x="7633258" y="5831360"/>
              <a:ext cx="1329531" cy="276999"/>
            </a:xfrm>
            <a:prstGeom prst="rect">
              <a:avLst/>
            </a:prstGeom>
          </p:spPr>
          <p:txBody>
            <a:bodyPr wrap="none">
              <a:spAutoFit/>
            </a:bodyPr>
            <a:lstStyle/>
            <a:p>
              <a:r>
                <a:rPr lang="en-US" sz="1200" dirty="0"/>
                <a:t>Liz Lemon Swindle</a:t>
              </a:r>
            </a:p>
          </p:txBody>
        </p:sp>
      </p:grpSp>
    </p:spTree>
    <p:extLst>
      <p:ext uri="{BB962C8B-B14F-4D97-AF65-F5344CB8AC3E}">
        <p14:creationId xmlns:p14="http://schemas.microsoft.com/office/powerpoint/2010/main" val="352259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1E5750-DCFB-469B-9BFA-13E57D217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Account by Lucy Mack Smith</a:t>
            </a:r>
          </a:p>
        </p:txBody>
      </p:sp>
      <p:sp>
        <p:nvSpPr>
          <p:cNvPr id="16" name="TextBox 15"/>
          <p:cNvSpPr txBox="1"/>
          <p:nvPr/>
        </p:nvSpPr>
        <p:spPr>
          <a:xfrm>
            <a:off x="584094" y="1221516"/>
            <a:ext cx="5682101" cy="4708981"/>
          </a:xfrm>
          <a:prstGeom prst="rect">
            <a:avLst/>
          </a:prstGeom>
          <a:noFill/>
        </p:spPr>
        <p:txBody>
          <a:bodyPr wrap="square" rtlCol="0">
            <a:spAutoFit/>
          </a:bodyPr>
          <a:lstStyle/>
          <a:p>
            <a:pPr fontAlgn="base"/>
            <a:r>
              <a:rPr lang="en-US" sz="2000" b="1" dirty="0"/>
              <a:t>She received knowledge and comfort through the Holy Ghost after Joseph and Hyrum were taken as prisoners and threatened with death:</a:t>
            </a:r>
          </a:p>
          <a:p>
            <a:pPr fontAlgn="base"/>
            <a:endParaRPr lang="en-US" sz="2000" b="1" dirty="0"/>
          </a:p>
          <a:p>
            <a:pPr fontAlgn="base"/>
            <a:r>
              <a:rPr lang="en-US" sz="2000" b="1" dirty="0"/>
              <a:t>“In the midst of my grief, I found consolation that surpassed all earthly comfort. I was filled with the Spirit of God, and received the following by the gift of prophecy: </a:t>
            </a:r>
          </a:p>
          <a:p>
            <a:pPr fontAlgn="base"/>
            <a:endParaRPr lang="en-US" sz="2000" b="1" dirty="0"/>
          </a:p>
          <a:p>
            <a:pPr fontAlgn="base"/>
            <a:r>
              <a:rPr lang="en-US" sz="2000" b="1" dirty="0"/>
              <a:t>‘Let your heart be comforted concerning your children, they shall not be harmed by their enemies. …’ This relieved my mind, and I was prepared to comfort my children. I told them what had been revealed to me, which greatly consoled them.”</a:t>
            </a:r>
          </a:p>
        </p:txBody>
      </p:sp>
      <p:sp>
        <p:nvSpPr>
          <p:cNvPr id="7" name="TextBox 6"/>
          <p:cNvSpPr txBox="1"/>
          <p:nvPr/>
        </p:nvSpPr>
        <p:spPr>
          <a:xfrm>
            <a:off x="161660" y="6423354"/>
            <a:ext cx="3744201" cy="369332"/>
          </a:xfrm>
          <a:prstGeom prst="rect">
            <a:avLst/>
          </a:prstGeom>
          <a:noFill/>
        </p:spPr>
        <p:txBody>
          <a:bodyPr wrap="square" rtlCol="0">
            <a:spAutoFit/>
          </a:bodyPr>
          <a:lstStyle/>
          <a:p>
            <a:r>
              <a:rPr lang="en-US" b="1" dirty="0"/>
              <a:t>D&amp;C 121:26</a:t>
            </a:r>
          </a:p>
        </p:txBody>
      </p:sp>
      <p:pic>
        <p:nvPicPr>
          <p:cNvPr id="3" name="Picture 2">
            <a:extLst>
              <a:ext uri="{FF2B5EF4-FFF2-40B4-BE49-F238E27FC236}">
                <a16:creationId xmlns:a16="http://schemas.microsoft.com/office/drawing/2014/main" id="{2325CE7E-E4B7-46F9-A1FD-7EBC7DAC6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253" y="1342689"/>
            <a:ext cx="3600953" cy="4753638"/>
          </a:xfrm>
          <a:prstGeom prst="rect">
            <a:avLst/>
          </a:prstGeom>
        </p:spPr>
      </p:pic>
    </p:spTree>
    <p:extLst>
      <p:ext uri="{BB962C8B-B14F-4D97-AF65-F5344CB8AC3E}">
        <p14:creationId xmlns:p14="http://schemas.microsoft.com/office/powerpoint/2010/main" val="149540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6FFF41-7430-4AB1-883D-BDE3E18DC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From the Letter</a:t>
            </a:r>
          </a:p>
        </p:txBody>
      </p:sp>
      <p:sp>
        <p:nvSpPr>
          <p:cNvPr id="16" name="TextBox 15"/>
          <p:cNvSpPr txBox="1"/>
          <p:nvPr/>
        </p:nvSpPr>
        <p:spPr>
          <a:xfrm>
            <a:off x="584094" y="1221516"/>
            <a:ext cx="5682101" cy="1323439"/>
          </a:xfrm>
          <a:prstGeom prst="rect">
            <a:avLst/>
          </a:prstGeom>
          <a:noFill/>
        </p:spPr>
        <p:txBody>
          <a:bodyPr wrap="square" rtlCol="0">
            <a:spAutoFit/>
          </a:bodyPr>
          <a:lstStyle/>
          <a:p>
            <a:pPr fontAlgn="base"/>
            <a:r>
              <a:rPr lang="en-US" sz="2000" b="1" dirty="0"/>
              <a:t>The Lord promised to reveal knowledge that had “not been revealed since the world was” and to bestow glorious blessings upon all who would endure “valiantly for the gospel of Jesus Christ”</a:t>
            </a:r>
          </a:p>
        </p:txBody>
      </p:sp>
      <p:sp>
        <p:nvSpPr>
          <p:cNvPr id="7" name="TextBox 6"/>
          <p:cNvSpPr txBox="1"/>
          <p:nvPr/>
        </p:nvSpPr>
        <p:spPr>
          <a:xfrm>
            <a:off x="161660" y="6423354"/>
            <a:ext cx="3744201" cy="369332"/>
          </a:xfrm>
          <a:prstGeom prst="rect">
            <a:avLst/>
          </a:prstGeom>
          <a:noFill/>
        </p:spPr>
        <p:txBody>
          <a:bodyPr wrap="square" rtlCol="0">
            <a:spAutoFit/>
          </a:bodyPr>
          <a:lstStyle/>
          <a:p>
            <a:r>
              <a:rPr lang="en-US" b="1" dirty="0"/>
              <a:t>D&amp;C 121:26-29</a:t>
            </a:r>
          </a:p>
        </p:txBody>
      </p:sp>
      <p:sp>
        <p:nvSpPr>
          <p:cNvPr id="8" name="TextBox 7"/>
          <p:cNvSpPr txBox="1"/>
          <p:nvPr/>
        </p:nvSpPr>
        <p:spPr>
          <a:xfrm>
            <a:off x="6266195" y="3911746"/>
            <a:ext cx="5682101" cy="1938992"/>
          </a:xfrm>
          <a:prstGeom prst="rect">
            <a:avLst/>
          </a:prstGeom>
          <a:noFill/>
        </p:spPr>
        <p:txBody>
          <a:bodyPr wrap="square" rtlCol="0">
            <a:spAutoFit/>
          </a:bodyPr>
          <a:lstStyle/>
          <a:p>
            <a:pPr fontAlgn="base"/>
            <a:r>
              <a:rPr lang="en-US" sz="2000" b="1" dirty="0"/>
              <a:t>“It has been the plan of the devils to hamper me and distress me from the beginning, to keep me from explaining myself to them (the Saints); and I never have had opportunity to give them the plan that God has revealed to me.”</a:t>
            </a:r>
          </a:p>
          <a:p>
            <a:pPr fontAlgn="base"/>
            <a:r>
              <a:rPr lang="en-US" sz="2000" b="1" dirty="0"/>
              <a:t>HC</a:t>
            </a:r>
          </a:p>
        </p:txBody>
      </p:sp>
      <p:pic>
        <p:nvPicPr>
          <p:cNvPr id="3" name="Picture 2">
            <a:extLst>
              <a:ext uri="{FF2B5EF4-FFF2-40B4-BE49-F238E27FC236}">
                <a16:creationId xmlns:a16="http://schemas.microsoft.com/office/drawing/2014/main" id="{2D7BE064-9362-4D47-B7A7-F95E5A62B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47" y="1043215"/>
            <a:ext cx="4282068" cy="2676293"/>
          </a:xfrm>
          <a:prstGeom prst="rect">
            <a:avLst/>
          </a:prstGeom>
        </p:spPr>
      </p:pic>
      <p:pic>
        <p:nvPicPr>
          <p:cNvPr id="10" name="Picture 9">
            <a:extLst>
              <a:ext uri="{FF2B5EF4-FFF2-40B4-BE49-F238E27FC236}">
                <a16:creationId xmlns:a16="http://schemas.microsoft.com/office/drawing/2014/main" id="{5588E689-E6BC-4BE4-A634-41D198893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56" y="3266508"/>
            <a:ext cx="4752975" cy="2752725"/>
          </a:xfrm>
          <a:prstGeom prst="rect">
            <a:avLst/>
          </a:prstGeom>
        </p:spPr>
      </p:pic>
    </p:spTree>
    <p:extLst>
      <p:ext uri="{BB962C8B-B14F-4D97-AF65-F5344CB8AC3E}">
        <p14:creationId xmlns:p14="http://schemas.microsoft.com/office/powerpoint/2010/main" val="255307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D31341-C3F2-4CA1-8FA8-6D067A90B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One God or Many Gods</a:t>
            </a:r>
          </a:p>
        </p:txBody>
      </p:sp>
      <p:sp>
        <p:nvSpPr>
          <p:cNvPr id="16" name="TextBox 15"/>
          <p:cNvSpPr txBox="1"/>
          <p:nvPr/>
        </p:nvSpPr>
        <p:spPr>
          <a:xfrm>
            <a:off x="3642979" y="919129"/>
            <a:ext cx="5682101" cy="400110"/>
          </a:xfrm>
          <a:prstGeom prst="rect">
            <a:avLst/>
          </a:prstGeom>
          <a:noFill/>
        </p:spPr>
        <p:txBody>
          <a:bodyPr wrap="square" rtlCol="0">
            <a:spAutoFit/>
          </a:bodyPr>
          <a:lstStyle/>
          <a:p>
            <a:pPr fontAlgn="base"/>
            <a:r>
              <a:rPr lang="en-US" sz="2000" b="1" dirty="0"/>
              <a:t>Joseph Smith taught the nature of God</a:t>
            </a:r>
          </a:p>
        </p:txBody>
      </p:sp>
      <p:sp>
        <p:nvSpPr>
          <p:cNvPr id="7" name="TextBox 6"/>
          <p:cNvSpPr txBox="1"/>
          <p:nvPr/>
        </p:nvSpPr>
        <p:spPr>
          <a:xfrm>
            <a:off x="161660" y="6423354"/>
            <a:ext cx="3744201" cy="369332"/>
          </a:xfrm>
          <a:prstGeom prst="rect">
            <a:avLst/>
          </a:prstGeom>
          <a:noFill/>
        </p:spPr>
        <p:txBody>
          <a:bodyPr wrap="square" rtlCol="0">
            <a:spAutoFit/>
          </a:bodyPr>
          <a:lstStyle/>
          <a:p>
            <a:r>
              <a:rPr lang="en-US" b="1" dirty="0"/>
              <a:t>D&amp;C 121:28  McConkie and </a:t>
            </a:r>
            <a:r>
              <a:rPr lang="en-US" b="1" dirty="0" err="1"/>
              <a:t>Ostler</a:t>
            </a:r>
            <a:endParaRPr lang="en-US" b="1" dirty="0"/>
          </a:p>
        </p:txBody>
      </p:sp>
      <p:sp>
        <p:nvSpPr>
          <p:cNvPr id="8" name="TextBox 7"/>
          <p:cNvSpPr txBox="1"/>
          <p:nvPr/>
        </p:nvSpPr>
        <p:spPr>
          <a:xfrm>
            <a:off x="660414" y="1744610"/>
            <a:ext cx="4967500" cy="4154984"/>
          </a:xfrm>
          <a:prstGeom prst="rect">
            <a:avLst/>
          </a:prstGeom>
          <a:noFill/>
        </p:spPr>
        <p:txBody>
          <a:bodyPr wrap="square" rtlCol="0">
            <a:spAutoFit/>
          </a:bodyPr>
          <a:lstStyle/>
          <a:p>
            <a:pPr fontAlgn="base"/>
            <a:r>
              <a:rPr lang="en-US" sz="2400" b="1" dirty="0"/>
              <a:t>In the First Vision, where the Father and the Son stood separate and distinct as exalted men. That we can become as God was affirmed in Joseph’s final public remarks as he challenged the Saints to “hold out to the end, and we shall be resurrected and become like Gods, and reign in celestial kingdoms, principalities, and eternal dominions.” </a:t>
            </a:r>
          </a:p>
          <a:p>
            <a:pPr fontAlgn="base"/>
            <a:r>
              <a:rPr lang="en-US" sz="2400" b="1" dirty="0"/>
              <a:t>HC</a:t>
            </a:r>
          </a:p>
        </p:txBody>
      </p:sp>
      <p:pic>
        <p:nvPicPr>
          <p:cNvPr id="3" name="Picture 2">
            <a:extLst>
              <a:ext uri="{FF2B5EF4-FFF2-40B4-BE49-F238E27FC236}">
                <a16:creationId xmlns:a16="http://schemas.microsoft.com/office/drawing/2014/main" id="{3AAAFE5C-E8E3-45A3-900D-398CFC4C8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70494"/>
            <a:ext cx="5283200" cy="4229100"/>
          </a:xfrm>
          <a:prstGeom prst="rect">
            <a:avLst/>
          </a:prstGeom>
        </p:spPr>
      </p:pic>
    </p:spTree>
    <p:extLst>
      <p:ext uri="{BB962C8B-B14F-4D97-AF65-F5344CB8AC3E}">
        <p14:creationId xmlns:p14="http://schemas.microsoft.com/office/powerpoint/2010/main" val="363856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78B94B-B6BA-4D82-A316-CA31EB351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Rolling Waters</a:t>
            </a:r>
          </a:p>
        </p:txBody>
      </p:sp>
      <p:sp>
        <p:nvSpPr>
          <p:cNvPr id="7" name="TextBox 6"/>
          <p:cNvSpPr txBox="1"/>
          <p:nvPr/>
        </p:nvSpPr>
        <p:spPr>
          <a:xfrm>
            <a:off x="161660" y="6423354"/>
            <a:ext cx="3744201" cy="369332"/>
          </a:xfrm>
          <a:prstGeom prst="rect">
            <a:avLst/>
          </a:prstGeom>
          <a:noFill/>
        </p:spPr>
        <p:txBody>
          <a:bodyPr wrap="square" rtlCol="0">
            <a:spAutoFit/>
          </a:bodyPr>
          <a:lstStyle/>
          <a:p>
            <a:r>
              <a:rPr lang="en-US" b="1" dirty="0"/>
              <a:t>D&amp;C 121:33</a:t>
            </a:r>
          </a:p>
        </p:txBody>
      </p:sp>
      <p:sp>
        <p:nvSpPr>
          <p:cNvPr id="8" name="TextBox 7"/>
          <p:cNvSpPr txBox="1"/>
          <p:nvPr/>
        </p:nvSpPr>
        <p:spPr>
          <a:xfrm>
            <a:off x="660414" y="1744610"/>
            <a:ext cx="4967500" cy="1569660"/>
          </a:xfrm>
          <a:prstGeom prst="rect">
            <a:avLst/>
          </a:prstGeom>
          <a:noFill/>
        </p:spPr>
        <p:txBody>
          <a:bodyPr wrap="square" rtlCol="0">
            <a:spAutoFit/>
          </a:bodyPr>
          <a:lstStyle/>
          <a:p>
            <a:pPr fontAlgn="base"/>
            <a:r>
              <a:rPr lang="en-US" sz="2400" b="1" dirty="0"/>
              <a:t>The Missouri River is a large and powerful river that many of the early Saints had lived near and were familiar with.</a:t>
            </a:r>
          </a:p>
        </p:txBody>
      </p:sp>
      <p:pic>
        <p:nvPicPr>
          <p:cNvPr id="1026" name="Picture 2" descr="Image result for rapid rolling river gif">
            <a:extLst>
              <a:ext uri="{FF2B5EF4-FFF2-40B4-BE49-F238E27FC236}">
                <a16:creationId xmlns:a16="http://schemas.microsoft.com/office/drawing/2014/main" id="{5E3BACBE-60EF-4953-85B6-75999791E6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40583" y="1015663"/>
            <a:ext cx="6426895" cy="5842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E6B4878-B949-4BE3-AACF-8C5DBB5F0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288328" y="2152302"/>
            <a:ext cx="1644991" cy="1644991"/>
          </a:xfrm>
          <a:prstGeom prst="rect">
            <a:avLst/>
          </a:prstGeom>
        </p:spPr>
      </p:pic>
      <p:sp>
        <p:nvSpPr>
          <p:cNvPr id="2" name="Rectangle 1"/>
          <p:cNvSpPr/>
          <p:nvPr/>
        </p:nvSpPr>
        <p:spPr>
          <a:xfrm>
            <a:off x="553410" y="3899316"/>
            <a:ext cx="5062469" cy="1938992"/>
          </a:xfrm>
          <a:prstGeom prst="rect">
            <a:avLst/>
          </a:prstGeom>
        </p:spPr>
        <p:txBody>
          <a:bodyPr wrap="square">
            <a:spAutoFit/>
          </a:bodyPr>
          <a:lstStyle/>
          <a:p>
            <a:pPr algn="ctr"/>
            <a:r>
              <a:rPr lang="en-US" sz="4000" b="1" dirty="0">
                <a:solidFill>
                  <a:srgbClr val="FF0000"/>
                </a:solidFill>
                <a:latin typeface="Open Sans"/>
              </a:rPr>
              <a:t>Nothing can stop the Lord’s work from going forward</a:t>
            </a:r>
            <a:endParaRPr lang="en-US" sz="4000" dirty="0">
              <a:solidFill>
                <a:srgbClr val="FF0000"/>
              </a:solidFill>
            </a:endParaRPr>
          </a:p>
        </p:txBody>
      </p:sp>
    </p:spTree>
    <p:extLst>
      <p:ext uri="{BB962C8B-B14F-4D97-AF65-F5344CB8AC3E}">
        <p14:creationId xmlns:p14="http://schemas.microsoft.com/office/powerpoint/2010/main" val="341995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49" presetClass="path" presetSubtype="0" accel="50000" decel="50000" fill="hold" nodeType="withEffect">
                                  <p:stCondLst>
                                    <p:cond delay="0"/>
                                  </p:stCondLst>
                                  <p:childTnLst>
                                    <p:animMotion origin="layout" path="M -3.125E-6 3.7037E-6 L 0.48868 0.50694 " pathEditMode="relative" rAng="0" ptsTypes="AA">
                                      <p:cBhvr>
                                        <p:cTn id="11" dur="2000" fill="hold"/>
                                        <p:tgtEl>
                                          <p:spTgt spid="11"/>
                                        </p:tgtEl>
                                        <p:attrNameLst>
                                          <p:attrName>ppt_x</p:attrName>
                                          <p:attrName>ppt_y</p:attrName>
                                        </p:attrNameLst>
                                      </p:cBhvr>
                                      <p:rCtr x="24427" y="25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9A10AFA-505B-4D6A-A0EF-CABA19A70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God’s Power</a:t>
            </a:r>
          </a:p>
        </p:txBody>
      </p:sp>
      <p:sp>
        <p:nvSpPr>
          <p:cNvPr id="7" name="TextBox 6"/>
          <p:cNvSpPr txBox="1"/>
          <p:nvPr/>
        </p:nvSpPr>
        <p:spPr>
          <a:xfrm>
            <a:off x="161660" y="6423354"/>
            <a:ext cx="3744201" cy="369332"/>
          </a:xfrm>
          <a:prstGeom prst="rect">
            <a:avLst/>
          </a:prstGeom>
          <a:noFill/>
        </p:spPr>
        <p:txBody>
          <a:bodyPr wrap="square" rtlCol="0">
            <a:spAutoFit/>
          </a:bodyPr>
          <a:lstStyle/>
          <a:p>
            <a:r>
              <a:rPr lang="en-US" b="1" dirty="0"/>
              <a:t>D&amp;C 121:33</a:t>
            </a:r>
          </a:p>
        </p:txBody>
      </p:sp>
      <p:sp>
        <p:nvSpPr>
          <p:cNvPr id="8" name="TextBox 7"/>
          <p:cNvSpPr txBox="1"/>
          <p:nvPr/>
        </p:nvSpPr>
        <p:spPr>
          <a:xfrm>
            <a:off x="471721" y="970577"/>
            <a:ext cx="4793328" cy="2308324"/>
          </a:xfrm>
          <a:prstGeom prst="rect">
            <a:avLst/>
          </a:prstGeom>
          <a:noFill/>
        </p:spPr>
        <p:txBody>
          <a:bodyPr wrap="square" rtlCol="0">
            <a:spAutoFit/>
          </a:bodyPr>
          <a:lstStyle/>
          <a:p>
            <a:pPr fontAlgn="base"/>
            <a:r>
              <a:rPr lang="en-US" b="1" dirty="0"/>
              <a:t>Most stars are grouped into communities called galaxies. Our own, the Milky Way, is a medium-sized spiral galaxy more than 100 thousand light-years in diameter. It has between 200 and 400 billion stars. Yet it is only one of billions of galaxies—estimates range from 100 billion to 500 billion. The largest galaxy discovered so far has 100 trillion stars…</a:t>
            </a:r>
          </a:p>
        </p:txBody>
      </p:sp>
      <p:sp>
        <p:nvSpPr>
          <p:cNvPr id="9" name="TextBox 8"/>
          <p:cNvSpPr txBox="1"/>
          <p:nvPr/>
        </p:nvSpPr>
        <p:spPr>
          <a:xfrm>
            <a:off x="5736771" y="4212132"/>
            <a:ext cx="5856514" cy="2031325"/>
          </a:xfrm>
          <a:prstGeom prst="rect">
            <a:avLst/>
          </a:prstGeom>
          <a:noFill/>
        </p:spPr>
        <p:txBody>
          <a:bodyPr wrap="square" rtlCol="0">
            <a:spAutoFit/>
          </a:bodyPr>
          <a:lstStyle/>
          <a:p>
            <a:pPr fontAlgn="base"/>
            <a:r>
              <a:rPr lang="en-US" b="1" dirty="0"/>
              <a:t>Together, all the galaxies in the visible universe contain an estimated 30 billion trillion stars. Yet that number may be a small fraction of all there are. Evidence suggests that we can see only about 5 percent of all there is (the rest is “dark matter” and “dark energy,” so called because it can’t be seen or detected directly by the instruments we have). The universe, in fact, may be infinite in size.”</a:t>
            </a:r>
          </a:p>
        </p:txBody>
      </p:sp>
      <p:sp>
        <p:nvSpPr>
          <p:cNvPr id="3" name="Rectangle 2"/>
          <p:cNvSpPr/>
          <p:nvPr/>
        </p:nvSpPr>
        <p:spPr>
          <a:xfrm>
            <a:off x="4983412" y="2249016"/>
            <a:ext cx="2295952" cy="1938992"/>
          </a:xfrm>
          <a:prstGeom prst="rect">
            <a:avLst/>
          </a:prstGeom>
        </p:spPr>
        <p:txBody>
          <a:bodyPr wrap="square">
            <a:spAutoFit/>
          </a:bodyPr>
          <a:lstStyle/>
          <a:p>
            <a:pPr algn="ctr" fontAlgn="base"/>
            <a:r>
              <a:rPr lang="en-US" sz="4000" b="1" dirty="0">
                <a:solidFill>
                  <a:srgbClr val="FF0000"/>
                </a:solidFill>
              </a:rPr>
              <a:t>And God controls it all</a:t>
            </a:r>
          </a:p>
        </p:txBody>
      </p:sp>
      <p:pic>
        <p:nvPicPr>
          <p:cNvPr id="12" name="Picture 11">
            <a:extLst>
              <a:ext uri="{FF2B5EF4-FFF2-40B4-BE49-F238E27FC236}">
                <a16:creationId xmlns:a16="http://schemas.microsoft.com/office/drawing/2014/main" id="{2F286FC4-513C-434D-8E7E-9A73A4F03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026" y="3579100"/>
            <a:ext cx="3273836" cy="3048264"/>
          </a:xfrm>
          <a:prstGeom prst="rect">
            <a:avLst/>
          </a:prstGeom>
        </p:spPr>
      </p:pic>
      <p:pic>
        <p:nvPicPr>
          <p:cNvPr id="16" name="Picture 15">
            <a:extLst>
              <a:ext uri="{FF2B5EF4-FFF2-40B4-BE49-F238E27FC236}">
                <a16:creationId xmlns:a16="http://schemas.microsoft.com/office/drawing/2014/main" id="{5C49287B-73E0-4E51-8D5F-AACFB08B7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968" y="919049"/>
            <a:ext cx="4237087" cy="3017782"/>
          </a:xfrm>
          <a:prstGeom prst="rect">
            <a:avLst/>
          </a:prstGeom>
        </p:spPr>
      </p:pic>
    </p:spTree>
    <p:extLst>
      <p:ext uri="{BB962C8B-B14F-4D97-AF65-F5344CB8AC3E}">
        <p14:creationId xmlns:p14="http://schemas.microsoft.com/office/powerpoint/2010/main" val="375856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1" presetClass="exit" presetSubtype="0" fill="hold" nodeType="withEffect">
                                  <p:stCondLst>
                                    <p:cond delay="0"/>
                                  </p:stCondLst>
                                  <p:childTnLst>
                                    <p:set>
                                      <p:cBhvr>
                                        <p:cTn id="27" dur="1" fill="hold">
                                          <p:stCondLst>
                                            <p:cond delay="0"/>
                                          </p:stCondLst>
                                        </p:cTn>
                                        <p:tgtEl>
                                          <p:spTgt spid="12"/>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EDD59-6279-4DB8-B94E-A7C81349C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7037"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Pouring </a:t>
            </a:r>
            <a:r>
              <a:rPr lang="en-US" sz="6000" dirty="0">
                <a:solidFill>
                  <a:schemeClr val="bg1"/>
                </a:solidFill>
                <a:latin typeface="Imprint MT Shadow" panose="04020605060303030202" pitchFamily="82" charset="0"/>
              </a:rPr>
              <a:t>Down Knowledge</a:t>
            </a:r>
          </a:p>
        </p:txBody>
      </p:sp>
      <p:sp>
        <p:nvSpPr>
          <p:cNvPr id="7" name="TextBox 6"/>
          <p:cNvSpPr txBox="1"/>
          <p:nvPr/>
        </p:nvSpPr>
        <p:spPr>
          <a:xfrm>
            <a:off x="161660" y="6423354"/>
            <a:ext cx="5360954" cy="369332"/>
          </a:xfrm>
          <a:prstGeom prst="rect">
            <a:avLst/>
          </a:prstGeom>
          <a:noFill/>
        </p:spPr>
        <p:txBody>
          <a:bodyPr wrap="square" rtlCol="0">
            <a:spAutoFit/>
          </a:bodyPr>
          <a:lstStyle/>
          <a:p>
            <a:r>
              <a:rPr lang="en-US" b="1" dirty="0">
                <a:solidFill>
                  <a:schemeClr val="bg1"/>
                </a:solidFill>
              </a:rPr>
              <a:t>D&amp;C 121:33 President Joseph Fielding Smith</a:t>
            </a:r>
          </a:p>
        </p:txBody>
      </p:sp>
      <p:sp>
        <p:nvSpPr>
          <p:cNvPr id="8" name="TextBox 7"/>
          <p:cNvSpPr txBox="1"/>
          <p:nvPr/>
        </p:nvSpPr>
        <p:spPr>
          <a:xfrm>
            <a:off x="5812971" y="1364006"/>
            <a:ext cx="5954485" cy="3046988"/>
          </a:xfrm>
          <a:prstGeom prst="rect">
            <a:avLst/>
          </a:prstGeom>
          <a:noFill/>
        </p:spPr>
        <p:txBody>
          <a:bodyPr wrap="square" rtlCol="0">
            <a:spAutoFit/>
          </a:bodyPr>
          <a:lstStyle/>
          <a:p>
            <a:pPr fontAlgn="base"/>
            <a:r>
              <a:rPr lang="en-US" sz="2400" b="1" dirty="0">
                <a:solidFill>
                  <a:schemeClr val="bg1"/>
                </a:solidFill>
              </a:rPr>
              <a:t>“The Lord has given to the Church knowledge and guidance constantly suited to their advancement. There is much that is still held in store, many great and important truths, when we are prepared to receive them. The Lord has promised to give revelation ‘and commandments not a few,’ to the faithful who are diligent before the Lord.”</a:t>
            </a:r>
          </a:p>
        </p:txBody>
      </p:sp>
      <p:sp>
        <p:nvSpPr>
          <p:cNvPr id="5" name="Rectangle 4"/>
          <p:cNvSpPr/>
          <p:nvPr/>
        </p:nvSpPr>
        <p:spPr>
          <a:xfrm>
            <a:off x="6259416" y="5130692"/>
            <a:ext cx="5061593" cy="1477328"/>
          </a:xfrm>
          <a:prstGeom prst="rect">
            <a:avLst/>
          </a:prstGeom>
        </p:spPr>
        <p:txBody>
          <a:bodyPr wrap="square">
            <a:spAutoFit/>
          </a:bodyPr>
          <a:lstStyle/>
          <a:p>
            <a:r>
              <a:rPr lang="en-US" i="1" dirty="0">
                <a:solidFill>
                  <a:schemeClr val="bg1"/>
                </a:solidFill>
                <a:latin typeface="Calibri" panose="020F0502020204030204" pitchFamily="34" charset="0"/>
              </a:rPr>
              <a:t>And they shall also be crowned with blessings from above, yea, and with commandments not a few, and with </a:t>
            </a:r>
            <a:r>
              <a:rPr lang="en-US" i="1" dirty="0">
                <a:solidFill>
                  <a:srgbClr val="FFFF00"/>
                </a:solidFill>
                <a:latin typeface="Calibri" panose="020F0502020204030204" pitchFamily="34" charset="0"/>
              </a:rPr>
              <a:t>revelations in their time</a:t>
            </a:r>
            <a:r>
              <a:rPr lang="en-US" i="1" dirty="0">
                <a:solidFill>
                  <a:schemeClr val="bg1"/>
                </a:solidFill>
                <a:latin typeface="Calibri" panose="020F0502020204030204" pitchFamily="34" charset="0"/>
              </a:rPr>
              <a:t>—they that are faithful and diligent before me.</a:t>
            </a:r>
          </a:p>
          <a:p>
            <a:r>
              <a:rPr lang="en-US" i="1" dirty="0">
                <a:solidFill>
                  <a:schemeClr val="bg1"/>
                </a:solidFill>
                <a:latin typeface="Calibri" panose="020F0502020204030204" pitchFamily="34" charset="0"/>
              </a:rPr>
              <a:t>D&amp;C 59:4</a:t>
            </a:r>
            <a:endParaRPr lang="en-US" i="1" dirty="0">
              <a:solidFill>
                <a:schemeClr val="bg1"/>
              </a:solidFill>
            </a:endParaRPr>
          </a:p>
        </p:txBody>
      </p:sp>
    </p:spTree>
    <p:extLst>
      <p:ext uri="{BB962C8B-B14F-4D97-AF65-F5344CB8AC3E}">
        <p14:creationId xmlns:p14="http://schemas.microsoft.com/office/powerpoint/2010/main" val="338755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xit" presetSubtype="0" fill="hold" grpId="1"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6EAA06-3BD4-4F58-AB79-8417C6DD3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4428" y="159488"/>
            <a:ext cx="12192000" cy="6986528"/>
          </a:xfrm>
          <a:prstGeom prst="rect">
            <a:avLst/>
          </a:prstGeom>
          <a:noFill/>
        </p:spPr>
        <p:txBody>
          <a:bodyPr wrap="square" rtlCol="0">
            <a:spAutoFit/>
          </a:bodyPr>
          <a:lstStyle/>
          <a:p>
            <a:r>
              <a:rPr lang="en-US" sz="1400" b="1" dirty="0"/>
              <a:t>Sources:</a:t>
            </a:r>
          </a:p>
          <a:p>
            <a:r>
              <a:rPr lang="en-US" b="1" dirty="0"/>
              <a:t>Video: Move This Work Forward</a:t>
            </a:r>
            <a:r>
              <a:rPr lang="en-US" dirty="0"/>
              <a:t> (0:49)</a:t>
            </a:r>
          </a:p>
          <a:p>
            <a:endParaRPr lang="en-US" sz="1400" b="1" dirty="0"/>
          </a:p>
          <a:p>
            <a:r>
              <a:rPr lang="en-US" sz="1400" b="1" dirty="0">
                <a:latin typeface="Open Sans"/>
              </a:rPr>
              <a:t>President Boyd K. Packer (“The Book of Mormon: Another Testament of Jesus Christ—Plain and Precious Things,”</a:t>
            </a:r>
            <a:r>
              <a:rPr lang="en-US" sz="1400" b="1" i="1" dirty="0">
                <a:latin typeface="Open Sans"/>
              </a:rPr>
              <a:t> Ensign</a:t>
            </a:r>
            <a:r>
              <a:rPr lang="en-US" sz="1400" b="1" dirty="0">
                <a:latin typeface="Open Sans"/>
              </a:rPr>
              <a:t> or </a:t>
            </a:r>
            <a:r>
              <a:rPr lang="en-US" sz="1400" b="1" i="1" dirty="0">
                <a:latin typeface="Open Sans"/>
              </a:rPr>
              <a:t>Liahona,</a:t>
            </a:r>
            <a:r>
              <a:rPr lang="en-US" sz="1400" b="1" dirty="0">
                <a:latin typeface="Open Sans"/>
              </a:rPr>
              <a:t> May 2005, 9).</a:t>
            </a:r>
          </a:p>
          <a:p>
            <a:endParaRPr lang="en-US" sz="1400" b="1" dirty="0">
              <a:latin typeface="Open Sans"/>
            </a:endParaRPr>
          </a:p>
          <a:p>
            <a:r>
              <a:rPr lang="en-US" sz="1400" b="1" dirty="0" err="1"/>
              <a:t>Haun’s</a:t>
            </a:r>
            <a:r>
              <a:rPr lang="en-US" sz="1400" b="1" dirty="0"/>
              <a:t> Mill Accounts: </a:t>
            </a:r>
          </a:p>
          <a:p>
            <a:r>
              <a:rPr lang="en-US" sz="1400" b="1" dirty="0"/>
              <a:t>	Andrew Jenson, </a:t>
            </a:r>
            <a:r>
              <a:rPr lang="en-US" sz="1400" b="1" i="1" dirty="0"/>
              <a:t>The Historical Record,</a:t>
            </a:r>
            <a:r>
              <a:rPr lang="en-US" sz="1400" b="1" dirty="0"/>
              <a:t> July 1886, 84</a:t>
            </a:r>
          </a:p>
          <a:p>
            <a:r>
              <a:rPr lang="en-US" sz="1400" b="1" dirty="0"/>
              <a:t> </a:t>
            </a:r>
            <a:r>
              <a:rPr lang="en-US" sz="1400" b="1" i="1" dirty="0"/>
              <a:t>	</a:t>
            </a:r>
            <a:r>
              <a:rPr lang="en-US" sz="1400" b="1" dirty="0"/>
              <a:t> Dec. 1888, 673; see also James B. Allen and Glen M. Leonard, </a:t>
            </a:r>
            <a:r>
              <a:rPr lang="en-US" sz="1400" b="1" i="1" dirty="0"/>
              <a:t>The Story of the Latter-day Saints</a:t>
            </a:r>
            <a:r>
              <a:rPr lang="en-US" sz="1400" b="1" dirty="0"/>
              <a:t> [1976], 127–28).</a:t>
            </a:r>
          </a:p>
          <a:p>
            <a:r>
              <a:rPr lang="en-US" sz="1400" b="1" i="1" dirty="0"/>
              <a:t>	Church History in the </a:t>
            </a:r>
            <a:r>
              <a:rPr lang="en-US" sz="1400" b="1" i="1" dirty="0" err="1"/>
              <a:t>Fulness</a:t>
            </a:r>
            <a:r>
              <a:rPr lang="en-US" sz="1400" b="1" i="1" dirty="0"/>
              <a:t> of Times Student Manual</a:t>
            </a:r>
            <a:r>
              <a:rPr lang="en-US" sz="1400" b="1" dirty="0"/>
              <a:t> [Church Educational System manual, 2003], 201, 203–4; see 	also </a:t>
            </a:r>
            <a:r>
              <a:rPr lang="en-US" sz="1400" b="1" i="1" dirty="0"/>
              <a:t>History of the Church</a:t>
            </a:r>
            <a:r>
              <a:rPr lang="en-US" sz="1400" b="1" dirty="0"/>
              <a:t> 3:183–87.</a:t>
            </a:r>
          </a:p>
          <a:p>
            <a:endParaRPr lang="en-US" sz="1400" b="1" dirty="0"/>
          </a:p>
          <a:p>
            <a:r>
              <a:rPr lang="en-US" sz="1400" b="1" dirty="0"/>
              <a:t>Joseph F. Smith In Conference Report, Oct. 1912, p. 9; see also D&amp;C 124:50</a:t>
            </a:r>
          </a:p>
          <a:p>
            <a:endParaRPr lang="en-US" sz="1400" b="1" dirty="0"/>
          </a:p>
          <a:p>
            <a:r>
              <a:rPr lang="en-US" sz="1400" b="1" dirty="0"/>
              <a:t>President Ezra Taft Benson BYU Speeches </a:t>
            </a:r>
            <a:r>
              <a:rPr lang="en-US" sz="1400" b="1" i="1" dirty="0"/>
              <a:t>Think On Christ </a:t>
            </a:r>
            <a:r>
              <a:rPr lang="en-US" sz="1400" b="1" dirty="0"/>
              <a:t>Oct. 11, 1993</a:t>
            </a:r>
          </a:p>
          <a:p>
            <a:endParaRPr lang="en-US" sz="1400" b="1" dirty="0"/>
          </a:p>
          <a:p>
            <a:r>
              <a:rPr lang="en-US" sz="1400" b="1" dirty="0" err="1"/>
              <a:t>Alvah</a:t>
            </a:r>
            <a:r>
              <a:rPr lang="en-US" sz="1400" b="1" dirty="0"/>
              <a:t> D. Boggs  </a:t>
            </a:r>
            <a:r>
              <a:rPr lang="en-US" sz="1400" b="1" i="1" dirty="0"/>
              <a:t>The Refiner’s Fire </a:t>
            </a:r>
            <a:r>
              <a:rPr lang="en-US" sz="1400" b="1" dirty="0"/>
              <a:t>by Alvin R. Dyer</a:t>
            </a:r>
          </a:p>
          <a:p>
            <a:endParaRPr lang="en-US" sz="1400" b="1" dirty="0"/>
          </a:p>
          <a:p>
            <a:r>
              <a:rPr lang="en-US" sz="1400" b="1" dirty="0"/>
              <a:t>Elder Jeffrey R. Holland </a:t>
            </a:r>
            <a:r>
              <a:rPr lang="en-US" sz="1400" b="1" dirty="0">
                <a:latin typeface="Open Sans"/>
              </a:rPr>
              <a:t>(“Lessons from Liberty Jail,”</a:t>
            </a:r>
            <a:r>
              <a:rPr lang="en-US" sz="1400" b="1" i="1" dirty="0">
                <a:latin typeface="Open Sans"/>
              </a:rPr>
              <a:t> Ensign,</a:t>
            </a:r>
            <a:r>
              <a:rPr lang="en-US" sz="1400" b="1" dirty="0">
                <a:latin typeface="Open Sans"/>
              </a:rPr>
              <a:t> Sept. 2009, 28).</a:t>
            </a:r>
          </a:p>
          <a:p>
            <a:endParaRPr lang="en-US" sz="1400" b="1" dirty="0">
              <a:latin typeface="Open Sans"/>
            </a:endParaRPr>
          </a:p>
          <a:p>
            <a:r>
              <a:rPr lang="en-US" sz="1400" b="1" i="1" dirty="0"/>
              <a:t>History of Joseph Smith by His Mother,</a:t>
            </a:r>
            <a:r>
              <a:rPr lang="en-US" sz="1400" b="1" dirty="0"/>
              <a:t> ed. Preston Nibley [1958], 291</a:t>
            </a:r>
          </a:p>
          <a:p>
            <a:endParaRPr lang="en-US" sz="1400" b="1" dirty="0"/>
          </a:p>
          <a:p>
            <a:r>
              <a:rPr lang="en-US" sz="1400" b="1" i="1" dirty="0"/>
              <a:t>History of the Church </a:t>
            </a:r>
            <a:r>
              <a:rPr lang="en-US" sz="1400" b="1" dirty="0"/>
              <a:t>3:286, Gods: 6:500</a:t>
            </a:r>
          </a:p>
          <a:p>
            <a:endParaRPr lang="en-US" sz="1400" b="1" i="1" dirty="0"/>
          </a:p>
          <a:p>
            <a:r>
              <a:rPr lang="en-US" sz="1400" b="1" dirty="0"/>
              <a:t>Joseph Fielding McConkie and Craig J. </a:t>
            </a:r>
            <a:r>
              <a:rPr lang="en-US" sz="1400" b="1" dirty="0" err="1"/>
              <a:t>Ostler</a:t>
            </a:r>
            <a:r>
              <a:rPr lang="en-US" sz="1400" b="1" dirty="0"/>
              <a:t> </a:t>
            </a:r>
            <a:r>
              <a:rPr lang="en-US" sz="1400" b="1" i="1" dirty="0"/>
              <a:t>Revelations of the Restoration </a:t>
            </a:r>
            <a:r>
              <a:rPr lang="en-US" sz="1400" b="1" dirty="0"/>
              <a:t>pg. 951</a:t>
            </a:r>
          </a:p>
          <a:p>
            <a:endParaRPr lang="en-US" sz="1400" b="1" dirty="0"/>
          </a:p>
          <a:p>
            <a:pPr fontAlgn="base"/>
            <a:r>
              <a:rPr lang="en-US" sz="1400" b="1" dirty="0"/>
              <a:t>R. Val Johnson </a:t>
            </a:r>
            <a:r>
              <a:rPr lang="en-US" sz="1400" b="1" i="1" dirty="0"/>
              <a:t>Worlds without Number </a:t>
            </a:r>
            <a:r>
              <a:rPr lang="en-US" sz="1400" b="1" dirty="0"/>
              <a:t>August 2013 Ensign</a:t>
            </a:r>
          </a:p>
          <a:p>
            <a:endParaRPr lang="en-US" sz="1400" b="1" dirty="0"/>
          </a:p>
          <a:p>
            <a:r>
              <a:rPr lang="en-US" sz="1400" b="1" dirty="0"/>
              <a:t>President Joseph Fielding Smith (</a:t>
            </a:r>
            <a:r>
              <a:rPr lang="en-US" sz="1400" b="1" i="1" dirty="0"/>
              <a:t>Church History and Modern Revelation,</a:t>
            </a:r>
            <a:r>
              <a:rPr lang="en-US" sz="1400" b="1" dirty="0"/>
              <a:t> 2:177.)</a:t>
            </a:r>
          </a:p>
          <a:p>
            <a:endParaRPr lang="en-US" sz="1400" b="1" dirty="0"/>
          </a:p>
          <a:p>
            <a:endParaRPr lang="en-US" sz="1400" b="1" dirty="0">
              <a:latin typeface="Open Sans"/>
            </a:endParaRPr>
          </a:p>
          <a:p>
            <a:endParaRPr lang="en-US" sz="1400" b="1" dirty="0"/>
          </a:p>
        </p:txBody>
      </p:sp>
      <p:grpSp>
        <p:nvGrpSpPr>
          <p:cNvPr id="7" name="Group 6">
            <a:extLst>
              <a:ext uri="{FF2B5EF4-FFF2-40B4-BE49-F238E27FC236}">
                <a16:creationId xmlns:a16="http://schemas.microsoft.com/office/drawing/2014/main" id="{D904D143-4D63-402D-9E88-CF8E9BCF3535}"/>
              </a:ext>
            </a:extLst>
          </p:cNvPr>
          <p:cNvGrpSpPr/>
          <p:nvPr/>
        </p:nvGrpSpPr>
        <p:grpSpPr>
          <a:xfrm>
            <a:off x="3882936" y="80406"/>
            <a:ext cx="682899" cy="865005"/>
            <a:chOff x="7543800" y="3810000"/>
            <a:chExt cx="1143000" cy="1447800"/>
          </a:xfrm>
        </p:grpSpPr>
        <p:sp>
          <p:nvSpPr>
            <p:cNvPr id="8" name="Trapezoid 7">
              <a:extLst>
                <a:ext uri="{FF2B5EF4-FFF2-40B4-BE49-F238E27FC236}">
                  <a16:creationId xmlns:a16="http://schemas.microsoft.com/office/drawing/2014/main" id="{E4DE10B3-F949-4651-A3BB-75F5ABB2794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613675D5-DC5E-4E16-804A-30311903B8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CF03395E-BBC3-407A-AFBA-E26E7C1E3F8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DB3982C1-0385-4B92-AB99-FF5CD70390B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F9160C6-4FBE-4C63-B584-05A85493B474}"/>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EFD18022-657A-4CEB-842C-C15EF37D583A}"/>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28F31824-9F68-476E-ACCC-9D2D9013F97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2569E2D-D929-43C8-938B-33E088FBF11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1FA5498-F882-46C2-A6B3-5948FC858C8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D165AE8-278D-47E2-8125-AE77F49982C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75173E62-6829-4AC9-A88A-1E09D089E43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EBE1705-6E31-4E05-AA40-7356FDA76043}"/>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F3678F3E-C498-4EED-BB69-67A5FE8E788B}"/>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C2A3E49A-F758-4E8E-AC02-D1B8E485973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FDD8942-DAAC-49AB-8F73-63127AEDA5D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269E63C-FFB0-4657-8DF2-1F6C03B771D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4B273E6-2F3F-46E5-9864-7B8082FABE5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78ABF56-1A03-43AB-9833-D8FF5342B776}"/>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A6BCF7C5-35F0-4133-AF79-6C4AFAB48A59}"/>
              </a:ext>
            </a:extLst>
          </p:cNvPr>
          <p:cNvSpPr>
            <a:spLocks noGrp="1"/>
          </p:cNvSpPr>
          <p:nvPr/>
        </p:nvSpPr>
        <p:spPr>
          <a:xfrm>
            <a:off x="74428" y="652280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13933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9276B8-F71B-49B1-8EDA-91F4B0D5E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1308" y="1342104"/>
            <a:ext cx="3744201" cy="1077218"/>
          </a:xfrm>
          <a:prstGeom prst="rect">
            <a:avLst/>
          </a:prstGeom>
          <a:noFill/>
        </p:spPr>
        <p:txBody>
          <a:bodyPr wrap="square" rtlCol="0">
            <a:spAutoFit/>
          </a:bodyPr>
          <a:lstStyle/>
          <a:p>
            <a:r>
              <a:rPr lang="en-US" sz="3200" b="1" dirty="0"/>
              <a:t>Would you be afraid to leave your home? </a:t>
            </a:r>
          </a:p>
        </p:txBody>
      </p:sp>
      <p:grpSp>
        <p:nvGrpSpPr>
          <p:cNvPr id="15" name="Group 14"/>
          <p:cNvGrpSpPr/>
          <p:nvPr/>
        </p:nvGrpSpPr>
        <p:grpSpPr>
          <a:xfrm>
            <a:off x="4139898" y="595010"/>
            <a:ext cx="3510912" cy="5374065"/>
            <a:chOff x="3766455" y="1063096"/>
            <a:chExt cx="3510912" cy="5374065"/>
          </a:xfrm>
        </p:grpSpPr>
        <p:grpSp>
          <p:nvGrpSpPr>
            <p:cNvPr id="14" name="Group 13"/>
            <p:cNvGrpSpPr/>
            <p:nvPr/>
          </p:nvGrpSpPr>
          <p:grpSpPr>
            <a:xfrm>
              <a:off x="3766455" y="1063096"/>
              <a:ext cx="3510912" cy="5374065"/>
              <a:chOff x="3766455" y="1063096"/>
              <a:chExt cx="3510912" cy="5374065"/>
            </a:xfrm>
          </p:grpSpPr>
          <p:pic>
            <p:nvPicPr>
              <p:cNvPr id="1026" name="Picture 2" descr="http://www.victorianfloorfinishing.com/images/stainSamples/mediumBr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834878" y="1994673"/>
                <a:ext cx="5374065" cy="351091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928897" y="3616478"/>
                <a:ext cx="283029"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28896" y="3528615"/>
                <a:ext cx="283030" cy="3716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Wave 8"/>
              <p:cNvSpPr/>
              <p:nvPr/>
            </p:nvSpPr>
            <p:spPr>
              <a:xfrm rot="5400000">
                <a:off x="4668447" y="2132080"/>
                <a:ext cx="2072085" cy="2328790"/>
              </a:xfrm>
              <a:prstGeom prst="wave">
                <a:avLst>
                  <a:gd name="adj1" fmla="val 9423"/>
                  <a:gd name="adj2" fmla="val -649"/>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878198" y="2161933"/>
              <a:ext cx="309853" cy="381892"/>
              <a:chOff x="5306907" y="2182246"/>
              <a:chExt cx="309853" cy="381892"/>
            </a:xfrm>
          </p:grpSpPr>
          <p:sp>
            <p:nvSpPr>
              <p:cNvPr id="13" name="Oval 12"/>
              <p:cNvSpPr/>
              <p:nvPr/>
            </p:nvSpPr>
            <p:spPr>
              <a:xfrm>
                <a:off x="5333730" y="2182246"/>
                <a:ext cx="283030" cy="267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2739523">
                <a:off x="5306907" y="2288745"/>
                <a:ext cx="185714" cy="27539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4796371" y="2348799"/>
              <a:ext cx="1790158" cy="1754326"/>
            </a:xfrm>
            <a:prstGeom prst="rect">
              <a:avLst/>
            </a:prstGeom>
          </p:spPr>
          <p:txBody>
            <a:bodyPr wrap="square">
              <a:spAutoFit/>
            </a:bodyPr>
            <a:lstStyle/>
            <a:p>
              <a:pPr algn="ctr"/>
              <a:r>
                <a:rPr lang="en-US" sz="1600" b="1" dirty="0">
                  <a:solidFill>
                    <a:srgbClr val="333333"/>
                  </a:solidFill>
                  <a:latin typeface="Bookman Old Style" panose="02050604050505020204" pitchFamily="18" charset="0"/>
                  <a:cs typeface="Myanmar Text" panose="020B0502040204020203" pitchFamily="34" charset="0"/>
                </a:rPr>
                <a:t>“The Mormons must be treated as enemies and must be exterminated.”</a:t>
              </a:r>
            </a:p>
            <a:p>
              <a:pPr algn="ctr"/>
              <a:r>
                <a:rPr lang="en-US" sz="1200" b="1" dirty="0">
                  <a:solidFill>
                    <a:srgbClr val="333333"/>
                  </a:solidFill>
                  <a:latin typeface="Bookman Old Style" panose="02050604050505020204" pitchFamily="18" charset="0"/>
                  <a:cs typeface="Myanmar Text" panose="020B0502040204020203" pitchFamily="34" charset="0"/>
                </a:rPr>
                <a:t>October 27, 1838</a:t>
              </a:r>
              <a:endParaRPr lang="en-US" sz="1200" b="1" dirty="0">
                <a:latin typeface="Bookman Old Style" panose="02050604050505020204" pitchFamily="18" charset="0"/>
                <a:cs typeface="Myanmar Text" panose="020B0502040204020203" pitchFamily="34" charset="0"/>
              </a:endParaRPr>
            </a:p>
          </p:txBody>
        </p:sp>
      </p:grpSp>
      <p:sp>
        <p:nvSpPr>
          <p:cNvPr id="18" name="TextBox 17"/>
          <p:cNvSpPr txBox="1"/>
          <p:nvPr/>
        </p:nvSpPr>
        <p:spPr>
          <a:xfrm>
            <a:off x="257654" y="3447983"/>
            <a:ext cx="3744201" cy="1077218"/>
          </a:xfrm>
          <a:prstGeom prst="rect">
            <a:avLst/>
          </a:prstGeom>
          <a:noFill/>
        </p:spPr>
        <p:txBody>
          <a:bodyPr wrap="square" rtlCol="0">
            <a:spAutoFit/>
          </a:bodyPr>
          <a:lstStyle/>
          <a:p>
            <a:r>
              <a:rPr lang="en-US" sz="3200" b="1" dirty="0"/>
              <a:t>Where would you turn for help?</a:t>
            </a:r>
          </a:p>
        </p:txBody>
      </p:sp>
      <p:sp>
        <p:nvSpPr>
          <p:cNvPr id="19" name="TextBox 18"/>
          <p:cNvSpPr txBox="1"/>
          <p:nvPr/>
        </p:nvSpPr>
        <p:spPr>
          <a:xfrm>
            <a:off x="7885198" y="1537035"/>
            <a:ext cx="3744201" cy="3046988"/>
          </a:xfrm>
          <a:prstGeom prst="rect">
            <a:avLst/>
          </a:prstGeom>
          <a:noFill/>
        </p:spPr>
        <p:txBody>
          <a:bodyPr wrap="square" rtlCol="0">
            <a:spAutoFit/>
          </a:bodyPr>
          <a:lstStyle/>
          <a:p>
            <a:r>
              <a:rPr lang="en-US" sz="3200" b="1" dirty="0"/>
              <a:t>How would you feel if you found out the declaration was influenced by some of your former friends?</a:t>
            </a:r>
          </a:p>
        </p:txBody>
      </p:sp>
      <p:sp>
        <p:nvSpPr>
          <p:cNvPr id="22" name="Rectangle 21"/>
          <p:cNvSpPr/>
          <p:nvPr/>
        </p:nvSpPr>
        <p:spPr>
          <a:xfrm>
            <a:off x="3587904" y="5897715"/>
            <a:ext cx="4480214" cy="28295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41294" y="6116531"/>
            <a:ext cx="5173433" cy="43552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8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292935"/>
          </a:xfrm>
          <a:prstGeom prst="rect">
            <a:avLst/>
          </a:prstGeom>
          <a:ln>
            <a:solidFill>
              <a:schemeClr val="tx1"/>
            </a:solidFill>
          </a:ln>
        </p:spPr>
        <p:txBody>
          <a:bodyPr>
            <a:spAutoFit/>
          </a:bodyPr>
          <a:lstStyle/>
          <a:p>
            <a:r>
              <a:rPr lang="en-US" sz="1100" b="1" dirty="0">
                <a:solidFill>
                  <a:srgbClr val="333333"/>
                </a:solidFill>
                <a:latin typeface="Open Sans"/>
              </a:rPr>
              <a:t>Enemies of the Church:</a:t>
            </a:r>
          </a:p>
          <a:p>
            <a:r>
              <a:rPr lang="en-US" sz="1100" dirty="0">
                <a:solidFill>
                  <a:srgbClr val="333333"/>
                </a:solidFill>
                <a:latin typeface="Open Sans"/>
              </a:rPr>
              <a:t>Elder Heber J. Grant said: “Our enemies have never done anything that has injured this work of God, and they never will. I look around, I read, I reflect, and I ask the question, Where are the men of influence, of power and prestige, who have worked against the Latter-day Saints? Where is the reputation, for honor and courage, of the governors of Missouri and Illinois, the judges, and all others who have come here to Utah on special missions against the Latter-day Saints? Where are there people to do them honor? They can not be found. … Where are the men who have assailed this work? Where is their influence? They have faded away like dew before the sun. We need have no fears, we Latter-day Saints. God will continue to sustain this work; He will sustain the right. If we are loyal, if we are true, if we are worthy of this Gospel, of which God has given us a testimony, there is no danger that the world can ever injure us. We can never be injured … by any mortals, except ourselves.” (In Conference Report, Apr. 1909, p. 110.)</a:t>
            </a:r>
            <a:endParaRPr lang="en-US" sz="1100" dirty="0"/>
          </a:p>
        </p:txBody>
      </p:sp>
      <p:sp>
        <p:nvSpPr>
          <p:cNvPr id="3" name="Rectangle 2"/>
          <p:cNvSpPr/>
          <p:nvPr/>
        </p:nvSpPr>
        <p:spPr>
          <a:xfrm>
            <a:off x="6096000" y="4093"/>
            <a:ext cx="6096000" cy="2123658"/>
          </a:xfrm>
          <a:prstGeom prst="rect">
            <a:avLst/>
          </a:prstGeom>
          <a:ln>
            <a:solidFill>
              <a:schemeClr val="tx1"/>
            </a:solidFill>
          </a:ln>
        </p:spPr>
        <p:txBody>
          <a:bodyPr>
            <a:spAutoFit/>
          </a:bodyPr>
          <a:lstStyle/>
          <a:p>
            <a:r>
              <a:rPr lang="en-US" sz="1200" b="1" dirty="0">
                <a:latin typeface="Georgia" panose="02040502050405020303" pitchFamily="18" charset="0"/>
              </a:rPr>
              <a:t>Amanda Barnes Smith </a:t>
            </a:r>
            <a:r>
              <a:rPr lang="en-US" sz="1200" dirty="0">
                <a:latin typeface="Georgia" panose="02040502050405020303" pitchFamily="18" charset="0"/>
              </a:rPr>
              <a:t>lost her husband, and second son at the hands of violent mobsters during the </a:t>
            </a:r>
            <a:r>
              <a:rPr lang="en-US" sz="1200" dirty="0" err="1">
                <a:latin typeface="Georgia" panose="02040502050405020303" pitchFamily="18" charset="0"/>
              </a:rPr>
              <a:t>Haun's</a:t>
            </a:r>
            <a:r>
              <a:rPr lang="en-US" sz="1200" dirty="0">
                <a:latin typeface="Georgia" panose="02040502050405020303" pitchFamily="18" charset="0"/>
              </a:rPr>
              <a:t> Mill Massacre, one of the most violent acts of persecution in Mormon church history. During the raid, the hip of one of her six year old twin son's was also blown away by a gunshot. In the midst of this crisis, having lost everything and being forced from the state of Missouri by the mob, Smith found the mob leader's home. You see, he had stolen Amanda Smith's horse and she wanted it back. Banging on the door, she resolutely demanded back her property. The mobster told her she must pay for his having fed the animal. She declined, since he had already stolen all she had. "It's my horse. I need it. I'll take it now."  she said and calmly retrieved it from the stable. Smith reportedly used her apron as a lead rope as she took the horse.</a:t>
            </a:r>
          </a:p>
          <a:p>
            <a:r>
              <a:rPr lang="en-US" sz="1200" dirty="0">
                <a:latin typeface="Georgia" panose="02040502050405020303" pitchFamily="18" charset="0"/>
              </a:rPr>
              <a:t>Greg Newbold </a:t>
            </a:r>
            <a:endParaRPr lang="en-US" sz="1200" dirty="0"/>
          </a:p>
        </p:txBody>
      </p:sp>
      <p:sp>
        <p:nvSpPr>
          <p:cNvPr id="4" name="Rectangle 3"/>
          <p:cNvSpPr/>
          <p:nvPr/>
        </p:nvSpPr>
        <p:spPr>
          <a:xfrm>
            <a:off x="0" y="2492990"/>
            <a:ext cx="6096000" cy="1015663"/>
          </a:xfrm>
          <a:prstGeom prst="rect">
            <a:avLst/>
          </a:prstGeom>
          <a:ln>
            <a:solidFill>
              <a:schemeClr val="tx1"/>
            </a:solidFill>
          </a:ln>
        </p:spPr>
        <p:txBody>
          <a:bodyPr>
            <a:spAutoFit/>
          </a:bodyPr>
          <a:lstStyle/>
          <a:p>
            <a:r>
              <a:rPr lang="en-US" sz="1200" b="1" dirty="0">
                <a:latin typeface="Arial" panose="020B0604020202020204" pitchFamily="34" charset="0"/>
              </a:rPr>
              <a:t>Why is the ‘Lady Justice’ Blind?</a:t>
            </a:r>
          </a:p>
          <a:p>
            <a:r>
              <a:rPr lang="en-US" sz="1200" dirty="0">
                <a:latin typeface="Arial" panose="020B0604020202020204" pitchFamily="34" charset="0"/>
              </a:rPr>
              <a:t>Since the 15th century, Lady Justice has often been depicted wearing a blindfold. The blindfold represents objectivity, in that justice is or should be meted out objectively, without fear or </a:t>
            </a:r>
            <a:r>
              <a:rPr lang="en-US" sz="1200" dirty="0" err="1">
                <a:latin typeface="Arial" panose="020B0604020202020204" pitchFamily="34" charset="0"/>
              </a:rPr>
              <a:t>favour</a:t>
            </a:r>
            <a:r>
              <a:rPr lang="en-US" sz="1200" dirty="0">
                <a:latin typeface="Arial" panose="020B0604020202020204" pitchFamily="34" charset="0"/>
              </a:rPr>
              <a:t>, regardless of money, wealth, power, or identity; blind justice and impartiality.</a:t>
            </a:r>
            <a:endParaRPr lang="en-US" sz="1200" dirty="0"/>
          </a:p>
        </p:txBody>
      </p:sp>
      <p:sp>
        <p:nvSpPr>
          <p:cNvPr id="5" name="Rectangle 4"/>
          <p:cNvSpPr/>
          <p:nvPr/>
        </p:nvSpPr>
        <p:spPr>
          <a:xfrm>
            <a:off x="6096000" y="2123658"/>
            <a:ext cx="6096000" cy="4339650"/>
          </a:xfrm>
          <a:prstGeom prst="rect">
            <a:avLst/>
          </a:prstGeom>
          <a:ln>
            <a:solidFill>
              <a:schemeClr val="tx1"/>
            </a:solidFill>
          </a:ln>
        </p:spPr>
        <p:txBody>
          <a:bodyPr>
            <a:spAutoFit/>
          </a:bodyPr>
          <a:lstStyle/>
          <a:p>
            <a:r>
              <a:rPr lang="en-US" sz="1200" b="1" dirty="0">
                <a:solidFill>
                  <a:srgbClr val="333333"/>
                </a:solidFill>
              </a:rPr>
              <a:t>Joseph </a:t>
            </a:r>
            <a:r>
              <a:rPr lang="en-US" sz="1200" b="1">
                <a:solidFill>
                  <a:srgbClr val="333333"/>
                </a:solidFill>
              </a:rPr>
              <a:t>Smith: </a:t>
            </a:r>
          </a:p>
          <a:p>
            <a:r>
              <a:rPr lang="en-US" sz="1200" b="1">
                <a:solidFill>
                  <a:srgbClr val="333333"/>
                </a:solidFill>
              </a:rPr>
              <a:t>“The</a:t>
            </a:r>
            <a:r>
              <a:rPr lang="en-US" sz="1200" b="1" dirty="0">
                <a:solidFill>
                  <a:srgbClr val="333333"/>
                </a:solidFill>
              </a:rPr>
              <a:t> things of God are of deep import; </a:t>
            </a:r>
            <a:r>
              <a:rPr lang="en-US" sz="1200" dirty="0">
                <a:solidFill>
                  <a:srgbClr val="333333"/>
                </a:solidFill>
              </a:rPr>
              <a:t>and time, and experience, and careful and ponderous and solemn thoughts can only find them out. Thy mind, O man! if thou wilt lead a soul unto salvation, must stretch as high as the utmost heavens, and search into and contemplate the darkest abyss, and the broad expanse of eternity—thou must commune with God. How much more dignified and noble are the thoughts of God, than the vain imaginations of the human heart! None but fools will trifle with the souls of men.</a:t>
            </a:r>
          </a:p>
          <a:p>
            <a:pPr fontAlgn="base"/>
            <a:r>
              <a:rPr lang="en-US" sz="1200" dirty="0"/>
              <a:t>“How vain and trifling have been our spirits, our conferences, our councils, our meetings, our private as well as public conversations—too low, too mean, too vulgar, too condescending for the dignified characters of the called and chosen of God, according to the purposes of His will, from before the foundation of the world! We are called to hold the keys of the mysteries of those things that have been kept hid from the foundation of the world until now. Some have tasted a little of these things, many of which are to be poured down from heaven upon the heads of babes; yea, upon the weak, obscure and despised ones of the earth. Therefore we beseech of you, brethren, that you bear with those who do not feel themselves more worthy than yourselves, while we exhort one another to a reformation with one and all, both old and young, teachers and taught, both high and low, rich and poor, bond and free, male and female; let honesty, and sobriety, and candor, and solemnity, and virtue, and pureness, and meekness, and simplicity crown our heads in every place; and in fine, become as little children, without malice, guile or hypocrisy.</a:t>
            </a:r>
          </a:p>
          <a:p>
            <a:pPr fontAlgn="base"/>
            <a:r>
              <a:rPr lang="en-US" sz="1200" dirty="0"/>
              <a:t>“And now, brethren, after your tribulations, if you do these things, and exercise fervent prayer and faith in the sight of God always, [D&amp;C 121:26–32].” (</a:t>
            </a:r>
            <a:r>
              <a:rPr lang="en-US" sz="1200" i="1" dirty="0"/>
              <a:t>History of the Church,</a:t>
            </a:r>
            <a:r>
              <a:rPr lang="en-US" sz="1200" dirty="0"/>
              <a:t> 3:295–96.)</a:t>
            </a:r>
          </a:p>
          <a:p>
            <a:endParaRPr lang="en-US" sz="1200" dirty="0"/>
          </a:p>
        </p:txBody>
      </p:sp>
      <p:sp>
        <p:nvSpPr>
          <p:cNvPr id="6" name="TextBox 5"/>
          <p:cNvSpPr txBox="1"/>
          <p:nvPr/>
        </p:nvSpPr>
        <p:spPr>
          <a:xfrm>
            <a:off x="0" y="3513613"/>
            <a:ext cx="6096000" cy="1569660"/>
          </a:xfrm>
          <a:prstGeom prst="rect">
            <a:avLst/>
          </a:prstGeom>
          <a:noFill/>
          <a:ln>
            <a:solidFill>
              <a:schemeClr val="tx1"/>
            </a:solidFill>
          </a:ln>
        </p:spPr>
        <p:txBody>
          <a:bodyPr wrap="square" rtlCol="0">
            <a:spAutoFit/>
          </a:bodyPr>
          <a:lstStyle/>
          <a:p>
            <a:r>
              <a:rPr lang="en-US" sz="1200" b="1" dirty="0"/>
              <a:t>List of those murdered at </a:t>
            </a:r>
            <a:r>
              <a:rPr lang="en-US" sz="1200" b="1" dirty="0" err="1"/>
              <a:t>Haun’s</a:t>
            </a:r>
            <a:r>
              <a:rPr lang="en-US" sz="1200" b="1" dirty="0"/>
              <a:t> Mill: October 30, 1838</a:t>
            </a:r>
          </a:p>
          <a:p>
            <a:r>
              <a:rPr lang="en-US" sz="1200" dirty="0"/>
              <a:t>Thomas McBride, Levy N. Merrick, Elias Benner, Josiah Fuller, Benjamin Lewis, Alexander Campbell, Warren Smith, </a:t>
            </a:r>
            <a:r>
              <a:rPr lang="en-US" sz="1200" dirty="0" err="1"/>
              <a:t>Sardius</a:t>
            </a:r>
            <a:r>
              <a:rPr lang="en-US" sz="1200" dirty="0"/>
              <a:t> Smith, George S. Richards, Mr. William Napier, Augustine Harmer, Simon Cox, Mr. Hiram Abbott, John York, Charles Merrick, (a boy eight or nine years old). (John Lee, John Byers,) and three or four others (names unknown). </a:t>
            </a:r>
            <a:r>
              <a:rPr lang="en-US" sz="900" dirty="0"/>
              <a:t>Joseph Young</a:t>
            </a:r>
          </a:p>
          <a:p>
            <a:r>
              <a:rPr lang="en-US" sz="1200" dirty="0"/>
              <a:t>Because there was not much time to bury the bodies, the Saints put them into a large unfinished well, then a layer of some hay or straw, and then a thin layer of dirt thrown on the hay. </a:t>
            </a:r>
            <a:r>
              <a:rPr lang="en-US" sz="1200" i="1" dirty="0"/>
              <a:t>The</a:t>
            </a:r>
            <a:r>
              <a:rPr lang="en-US" sz="1200" dirty="0"/>
              <a:t> </a:t>
            </a:r>
            <a:r>
              <a:rPr lang="en-US" sz="1200" i="1" dirty="0"/>
              <a:t>Refiner’s Fire </a:t>
            </a:r>
            <a:r>
              <a:rPr lang="en-US" sz="1200" dirty="0"/>
              <a:t>by </a:t>
            </a:r>
            <a:r>
              <a:rPr lang="en-US" sz="1200" dirty="0" err="1"/>
              <a:t>Aldin</a:t>
            </a:r>
            <a:r>
              <a:rPr lang="en-US" sz="1200" dirty="0"/>
              <a:t> R. Dyer pgs. 247, 251-52</a:t>
            </a:r>
          </a:p>
        </p:txBody>
      </p:sp>
      <p:sp>
        <p:nvSpPr>
          <p:cNvPr id="7" name="TextBox 6"/>
          <p:cNvSpPr txBox="1"/>
          <p:nvPr/>
        </p:nvSpPr>
        <p:spPr>
          <a:xfrm>
            <a:off x="0" y="5083273"/>
            <a:ext cx="6096000" cy="1754326"/>
          </a:xfrm>
          <a:prstGeom prst="rect">
            <a:avLst/>
          </a:prstGeom>
          <a:noFill/>
          <a:ln>
            <a:solidFill>
              <a:schemeClr val="tx1"/>
            </a:solidFill>
          </a:ln>
        </p:spPr>
        <p:txBody>
          <a:bodyPr wrap="square" rtlCol="0">
            <a:spAutoFit/>
          </a:bodyPr>
          <a:lstStyle/>
          <a:p>
            <a:r>
              <a:rPr lang="en-US" sz="1200" b="1" dirty="0" err="1"/>
              <a:t>Haun’s</a:t>
            </a:r>
            <a:r>
              <a:rPr lang="en-US" sz="1200" b="1" dirty="0"/>
              <a:t> Mill:</a:t>
            </a:r>
          </a:p>
          <a:p>
            <a:r>
              <a:rPr lang="en-US" sz="1200" dirty="0"/>
              <a:t>Jacob </a:t>
            </a:r>
            <a:r>
              <a:rPr lang="en-US" sz="1200" dirty="0" err="1"/>
              <a:t>Haun</a:t>
            </a:r>
            <a:r>
              <a:rPr lang="en-US" sz="1200" dirty="0"/>
              <a:t> sold the mill to the Fryer Brothers, who placed their brother-in-law, Charles R. Ross, in charge from 1839-1845, when the mill was torn down. When historian Andrew Jenson visited the site in 1888, there was not trace of the old “Mormon-town.”</a:t>
            </a:r>
          </a:p>
          <a:p>
            <a:endParaRPr lang="en-US" sz="1200" dirty="0"/>
          </a:p>
          <a:p>
            <a:r>
              <a:rPr lang="en-US" sz="1200" b="1" dirty="0"/>
              <a:t>Colonel Wm. O. Jennings</a:t>
            </a:r>
            <a:r>
              <a:rPr lang="en-US" sz="1200" dirty="0"/>
              <a:t>, who commanded the mob at the massacres, was assassinated at </a:t>
            </a:r>
            <a:r>
              <a:rPr lang="en-US" sz="1200" dirty="0" err="1"/>
              <a:t>Chilicothe</a:t>
            </a:r>
            <a:r>
              <a:rPr lang="en-US" sz="1200" dirty="0"/>
              <a:t>, Livingston County, Missouri, on January 30, 1862 by an unknown person, who shot him in the street with a revolver or musket after dark. He died the next day. </a:t>
            </a:r>
          </a:p>
          <a:p>
            <a:r>
              <a:rPr lang="en-US" sz="1200" b="1" dirty="0"/>
              <a:t>Nehemiah Comstock</a:t>
            </a:r>
            <a:r>
              <a:rPr lang="en-US" sz="1200" dirty="0"/>
              <a:t>, another leader of the mob, expired as a “good-for-nothing drunkard.”</a:t>
            </a:r>
          </a:p>
        </p:txBody>
      </p:sp>
    </p:spTree>
    <p:extLst>
      <p:ext uri="{BB962C8B-B14F-4D97-AF65-F5344CB8AC3E}">
        <p14:creationId xmlns:p14="http://schemas.microsoft.com/office/powerpoint/2010/main" val="241422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5">
            <a:extLst>
              <a:ext uri="{FF2B5EF4-FFF2-40B4-BE49-F238E27FC236}">
                <a16:creationId xmlns:a16="http://schemas.microsoft.com/office/drawing/2014/main" id="{24D34A6A-0553-4397-9777-0488A4A60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996558" y="799213"/>
            <a:ext cx="7489797" cy="369332"/>
          </a:xfrm>
          <a:prstGeom prst="rect">
            <a:avLst/>
          </a:prstGeom>
          <a:noFill/>
        </p:spPr>
        <p:txBody>
          <a:bodyPr wrap="square" rtlCol="0">
            <a:spAutoFit/>
          </a:bodyPr>
          <a:lstStyle/>
          <a:p>
            <a:r>
              <a:rPr lang="en-US" b="1" dirty="0"/>
              <a:t>Some of Joseph Smith’s once loyal friends had turned against him. </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Friends Betray </a:t>
            </a:r>
          </a:p>
        </p:txBody>
      </p:sp>
      <p:sp>
        <p:nvSpPr>
          <p:cNvPr id="16" name="TextBox 15"/>
          <p:cNvSpPr txBox="1"/>
          <p:nvPr/>
        </p:nvSpPr>
        <p:spPr>
          <a:xfrm>
            <a:off x="282930" y="1635360"/>
            <a:ext cx="3744201" cy="2585323"/>
          </a:xfrm>
          <a:prstGeom prst="rect">
            <a:avLst/>
          </a:prstGeom>
          <a:noFill/>
        </p:spPr>
        <p:txBody>
          <a:bodyPr wrap="square" rtlCol="0">
            <a:spAutoFit/>
          </a:bodyPr>
          <a:lstStyle/>
          <a:p>
            <a:r>
              <a:rPr lang="en-US" b="1" dirty="0"/>
              <a:t>Thomas B. Marsh and Orson Hyde, were members of the Quorum of the Twelve Apostles. Both of these men signed an affidavit (a sworn statement) falsely accusing Joseph Smith and other Church members of planning to drive their enemies out by burning and destroying their property. </a:t>
            </a:r>
          </a:p>
        </p:txBody>
      </p:sp>
      <p:sp>
        <p:nvSpPr>
          <p:cNvPr id="3" name="Rectangle 2"/>
          <p:cNvSpPr/>
          <p:nvPr/>
        </p:nvSpPr>
        <p:spPr>
          <a:xfrm>
            <a:off x="3167352" y="5069943"/>
            <a:ext cx="6096000" cy="1323439"/>
          </a:xfrm>
          <a:prstGeom prst="rect">
            <a:avLst/>
          </a:prstGeom>
        </p:spPr>
        <p:txBody>
          <a:bodyPr>
            <a:spAutoFit/>
          </a:bodyPr>
          <a:lstStyle/>
          <a:p>
            <a:r>
              <a:rPr lang="en-US" sz="2000" b="1" dirty="0"/>
              <a:t>This affidavit influenced the governor of Missouri to issue a statement, known as the extermination order, declaring that all Mormons must be exterminated or driven from the state. </a:t>
            </a:r>
          </a:p>
        </p:txBody>
      </p:sp>
      <p:sp>
        <p:nvSpPr>
          <p:cNvPr id="20" name="TextBox 19"/>
          <p:cNvSpPr txBox="1"/>
          <p:nvPr/>
        </p:nvSpPr>
        <p:spPr>
          <a:xfrm>
            <a:off x="7805541" y="1745728"/>
            <a:ext cx="3744201" cy="2308324"/>
          </a:xfrm>
          <a:prstGeom prst="rect">
            <a:avLst/>
          </a:prstGeom>
          <a:noFill/>
        </p:spPr>
        <p:txBody>
          <a:bodyPr wrap="square" rtlCol="0">
            <a:spAutoFit/>
          </a:bodyPr>
          <a:lstStyle/>
          <a:p>
            <a:r>
              <a:rPr lang="en-US" b="1" dirty="0"/>
              <a:t>Thomas B. Marsh was excommunicated on March 17, 1839, and </a:t>
            </a:r>
            <a:r>
              <a:rPr lang="en-US" b="1" dirty="0" err="1"/>
              <a:t>rebaptized</a:t>
            </a:r>
            <a:r>
              <a:rPr lang="en-US" b="1" dirty="0"/>
              <a:t> on July 16, 1857. </a:t>
            </a:r>
          </a:p>
          <a:p>
            <a:endParaRPr lang="en-US" b="1" dirty="0"/>
          </a:p>
          <a:p>
            <a:r>
              <a:rPr lang="en-US" b="1" dirty="0"/>
              <a:t>Orson Hyde was removed from the Quorum of the Twelve on May 4, 1839, and restored to the quorum on June 27, 1839.</a:t>
            </a:r>
          </a:p>
        </p:txBody>
      </p:sp>
      <p:grpSp>
        <p:nvGrpSpPr>
          <p:cNvPr id="21" name="Group 20"/>
          <p:cNvGrpSpPr/>
          <p:nvPr/>
        </p:nvGrpSpPr>
        <p:grpSpPr>
          <a:xfrm>
            <a:off x="6002404" y="1137571"/>
            <a:ext cx="1427838" cy="3613796"/>
            <a:chOff x="4576266" y="715796"/>
            <a:chExt cx="1897923" cy="4657890"/>
          </a:xfrm>
        </p:grpSpPr>
        <p:sp>
          <p:nvSpPr>
            <p:cNvPr id="22" name="Double Wave 21"/>
            <p:cNvSpPr/>
            <p:nvPr/>
          </p:nvSpPr>
          <p:spPr>
            <a:xfrm rot="19161759">
              <a:off x="4576266" y="1111182"/>
              <a:ext cx="1114482" cy="457200"/>
            </a:xfrm>
            <a:prstGeom prst="doubleWave">
              <a:avLst>
                <a:gd name="adj1" fmla="val 12500"/>
                <a:gd name="adj2" fmla="val -1000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uble Wave 22"/>
            <p:cNvSpPr/>
            <p:nvPr/>
          </p:nvSpPr>
          <p:spPr>
            <a:xfrm rot="3538558">
              <a:off x="5486336" y="1044437"/>
              <a:ext cx="1114482" cy="457200"/>
            </a:xfrm>
            <a:prstGeom prst="doubleWave">
              <a:avLst>
                <a:gd name="adj1" fmla="val 12500"/>
                <a:gd name="adj2" fmla="val -1000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899364" y="966145"/>
              <a:ext cx="1311725" cy="151125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4648200" y="2353760"/>
              <a:ext cx="1825989" cy="3019926"/>
              <a:chOff x="5200631" y="1628274"/>
              <a:chExt cx="2343169" cy="3875268"/>
            </a:xfrm>
          </p:grpSpPr>
          <p:sp>
            <p:nvSpPr>
              <p:cNvPr id="28" name="Rectangle 27"/>
              <p:cNvSpPr/>
              <p:nvPr/>
            </p:nvSpPr>
            <p:spPr>
              <a:xfrm>
                <a:off x="5767416" y="3099618"/>
                <a:ext cx="1258525" cy="2447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200631" y="1713605"/>
                <a:ext cx="2343169" cy="3789937"/>
                <a:chOff x="5200631" y="1713605"/>
                <a:chExt cx="2975410" cy="4812550"/>
              </a:xfrm>
            </p:grpSpPr>
            <p:sp>
              <p:nvSpPr>
                <p:cNvPr id="35" name="Oval 34"/>
                <p:cNvSpPr/>
                <p:nvPr/>
              </p:nvSpPr>
              <p:spPr>
                <a:xfrm rot="353398">
                  <a:off x="5337269" y="3525818"/>
                  <a:ext cx="503436" cy="6876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353398">
                  <a:off x="7539749" y="3497613"/>
                  <a:ext cx="503435" cy="6876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393332">
                  <a:off x="5872817" y="5667874"/>
                  <a:ext cx="752764" cy="8582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393332">
                  <a:off x="6750543" y="5663654"/>
                  <a:ext cx="752764" cy="8582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6096000" y="1744204"/>
                  <a:ext cx="1219200" cy="1989596"/>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5803425" y="3753018"/>
                  <a:ext cx="1410061" cy="2483424"/>
                </a:xfrm>
                <a:prstGeom prst="trapezoid">
                  <a:avLst>
                    <a:gd name="adj" fmla="val 12857"/>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6492493" y="3751882"/>
                  <a:ext cx="1164167" cy="2483424"/>
                </a:xfrm>
                <a:prstGeom prst="trapezoid">
                  <a:avLst>
                    <a:gd name="adj" fmla="val 12857"/>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5200631" y="1713605"/>
                  <a:ext cx="1387662" cy="2207122"/>
                  <a:chOff x="5200631" y="1713605"/>
                  <a:chExt cx="1387662" cy="2207122"/>
                </a:xfrm>
              </p:grpSpPr>
              <p:sp>
                <p:nvSpPr>
                  <p:cNvPr id="77" name="Trapezoid 76"/>
                  <p:cNvSpPr/>
                  <p:nvPr/>
                </p:nvSpPr>
                <p:spPr>
                  <a:xfrm rot="213277">
                    <a:off x="5200631" y="1909853"/>
                    <a:ext cx="831020" cy="2010874"/>
                  </a:xfrm>
                  <a:prstGeom prst="trapezoid">
                    <a:avLst>
                      <a:gd name="adj" fmla="val 45934"/>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rot="21028925">
                    <a:off x="5793768" y="1741230"/>
                    <a:ext cx="794525" cy="1752600"/>
                    <a:chOff x="5299316" y="1900734"/>
                    <a:chExt cx="1131888" cy="1752600"/>
                  </a:xfrm>
                </p:grpSpPr>
                <p:sp>
                  <p:nvSpPr>
                    <p:cNvPr id="81" name="Round Diagonal Corner Rectangle 80"/>
                    <p:cNvSpPr/>
                    <p:nvPr/>
                  </p:nvSpPr>
                  <p:spPr>
                    <a:xfrm rot="5400000">
                      <a:off x="4988960" y="2211090"/>
                      <a:ext cx="1752600" cy="1131888"/>
                    </a:xfrm>
                    <a:prstGeom prst="round2DiagRect">
                      <a:avLst>
                        <a:gd name="adj1" fmla="val 12820"/>
                        <a:gd name="adj2" fmla="val 5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5412911" y="2976608"/>
                      <a:ext cx="542172" cy="547166"/>
                      <a:chOff x="3649043" y="3854684"/>
                      <a:chExt cx="3169783" cy="3094742"/>
                    </a:xfrm>
                  </p:grpSpPr>
                  <p:sp>
                    <p:nvSpPr>
                      <p:cNvPr id="104" name="Quad Arrow 103"/>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104"/>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105"/>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106"/>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107"/>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108"/>
                      <p:cNvSpPr/>
                      <p:nvPr/>
                    </p:nvSpPr>
                    <p:spPr>
                      <a:xfrm rot="20079342">
                        <a:off x="3649043" y="6239965"/>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rot="16647940">
                      <a:off x="5453274" y="2393624"/>
                      <a:ext cx="666363" cy="678251"/>
                      <a:chOff x="2922966" y="3854684"/>
                      <a:chExt cx="3895860" cy="3836151"/>
                    </a:xfrm>
                  </p:grpSpPr>
                  <p:sp>
                    <p:nvSpPr>
                      <p:cNvPr id="98" name="Quad Arrow 97"/>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98"/>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99"/>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101"/>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102"/>
                      <p:cNvSpPr/>
                      <p:nvPr/>
                    </p:nvSpPr>
                    <p:spPr>
                      <a:xfrm rot="20079342">
                        <a:off x="2922966" y="6981376"/>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rot="16200000">
                      <a:off x="5701357" y="1825896"/>
                      <a:ext cx="542172" cy="711322"/>
                      <a:chOff x="3649043" y="2790018"/>
                      <a:chExt cx="3169783" cy="4159408"/>
                    </a:xfrm>
                  </p:grpSpPr>
                  <p:sp>
                    <p:nvSpPr>
                      <p:cNvPr id="92" name="Quad Arrow 91"/>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92"/>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93"/>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94"/>
                      <p:cNvSpPr/>
                      <p:nvPr/>
                    </p:nvSpPr>
                    <p:spPr>
                      <a:xfrm rot="18236502">
                        <a:off x="4856927" y="2655268"/>
                        <a:ext cx="439961"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Quad Arrow 95"/>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96"/>
                      <p:cNvSpPr/>
                      <p:nvPr/>
                    </p:nvSpPr>
                    <p:spPr>
                      <a:xfrm rot="20079342">
                        <a:off x="3649043" y="6239965"/>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6023287" y="2584379"/>
                      <a:ext cx="356553" cy="809306"/>
                      <a:chOff x="4221209" y="3854684"/>
                      <a:chExt cx="2084568" cy="4577391"/>
                    </a:xfrm>
                  </p:grpSpPr>
                  <p:sp>
                    <p:nvSpPr>
                      <p:cNvPr id="86" name="Quad Arrow 85"/>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86"/>
                      <p:cNvSpPr/>
                      <p:nvPr/>
                    </p:nvSpPr>
                    <p:spPr>
                      <a:xfrm rot="20079342">
                        <a:off x="5865814" y="4902923"/>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87"/>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88"/>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89"/>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90"/>
                      <p:cNvSpPr/>
                      <p:nvPr/>
                    </p:nvSpPr>
                    <p:spPr>
                      <a:xfrm rot="20079342">
                        <a:off x="4958697" y="7722616"/>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Round Diagonal Corner Rectangle 78"/>
                  <p:cNvSpPr/>
                  <p:nvPr/>
                </p:nvSpPr>
                <p:spPr>
                  <a:xfrm rot="14411081">
                    <a:off x="5229509" y="2744468"/>
                    <a:ext cx="1533277" cy="536970"/>
                  </a:xfrm>
                  <a:prstGeom prst="round2DiagRect">
                    <a:avLst>
                      <a:gd name="adj1" fmla="val 16667"/>
                      <a:gd name="adj2"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4958279">
                    <a:off x="5508729" y="1857815"/>
                    <a:ext cx="698981" cy="410561"/>
                  </a:xfrm>
                  <a:prstGeom prst="round2DiagRect">
                    <a:avLst>
                      <a:gd name="adj1" fmla="val 16667"/>
                      <a:gd name="adj2"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flipH="1">
                  <a:off x="6788379" y="1730233"/>
                  <a:ext cx="1387662" cy="2207122"/>
                  <a:chOff x="5200631" y="1713605"/>
                  <a:chExt cx="1387662" cy="2207122"/>
                </a:xfrm>
              </p:grpSpPr>
              <p:sp>
                <p:nvSpPr>
                  <p:cNvPr id="44" name="Trapezoid 43"/>
                  <p:cNvSpPr/>
                  <p:nvPr/>
                </p:nvSpPr>
                <p:spPr>
                  <a:xfrm rot="213277">
                    <a:off x="5200631" y="1909853"/>
                    <a:ext cx="831020" cy="2010874"/>
                  </a:xfrm>
                  <a:prstGeom prst="trapezoid">
                    <a:avLst>
                      <a:gd name="adj" fmla="val 45934"/>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rot="21028925">
                    <a:off x="5793768" y="1741230"/>
                    <a:ext cx="794525" cy="1752600"/>
                    <a:chOff x="5299316" y="1900734"/>
                    <a:chExt cx="1131888" cy="1752600"/>
                  </a:xfrm>
                </p:grpSpPr>
                <p:sp>
                  <p:nvSpPr>
                    <p:cNvPr id="48" name="Round Diagonal Corner Rectangle 47"/>
                    <p:cNvSpPr/>
                    <p:nvPr/>
                  </p:nvSpPr>
                  <p:spPr>
                    <a:xfrm rot="5400000">
                      <a:off x="4988960" y="2211090"/>
                      <a:ext cx="1752600" cy="1131888"/>
                    </a:xfrm>
                    <a:prstGeom prst="round2DiagRect">
                      <a:avLst>
                        <a:gd name="adj1" fmla="val 12820"/>
                        <a:gd name="adj2" fmla="val 5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5412911" y="2976608"/>
                      <a:ext cx="542172" cy="547166"/>
                      <a:chOff x="3649043" y="3854684"/>
                      <a:chExt cx="3169783" cy="3094742"/>
                    </a:xfrm>
                  </p:grpSpPr>
                  <p:sp>
                    <p:nvSpPr>
                      <p:cNvPr id="71" name="Quad Arrow 70"/>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72"/>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74"/>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75"/>
                      <p:cNvSpPr/>
                      <p:nvPr/>
                    </p:nvSpPr>
                    <p:spPr>
                      <a:xfrm rot="20079342">
                        <a:off x="3649043" y="6239965"/>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rot="16647940">
                      <a:off x="5453274" y="2393624"/>
                      <a:ext cx="666363" cy="678251"/>
                      <a:chOff x="2922966" y="3854684"/>
                      <a:chExt cx="3895860" cy="3836151"/>
                    </a:xfrm>
                  </p:grpSpPr>
                  <p:sp>
                    <p:nvSpPr>
                      <p:cNvPr id="65" name="Quad Arrow 64"/>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66"/>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68"/>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69"/>
                      <p:cNvSpPr/>
                      <p:nvPr/>
                    </p:nvSpPr>
                    <p:spPr>
                      <a:xfrm rot="20079342">
                        <a:off x="2922966" y="6981376"/>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rot="16200000">
                      <a:off x="5701357" y="1825896"/>
                      <a:ext cx="542172" cy="711322"/>
                      <a:chOff x="3649043" y="2790018"/>
                      <a:chExt cx="3169783" cy="4159408"/>
                    </a:xfrm>
                  </p:grpSpPr>
                  <p:sp>
                    <p:nvSpPr>
                      <p:cNvPr id="59" name="Quad Arrow 58"/>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60"/>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rot="18236502">
                        <a:off x="4856927" y="2655268"/>
                        <a:ext cx="439961"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62"/>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63"/>
                      <p:cNvSpPr/>
                      <p:nvPr/>
                    </p:nvSpPr>
                    <p:spPr>
                      <a:xfrm rot="20079342">
                        <a:off x="3649043" y="6239965"/>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6023287" y="2584379"/>
                      <a:ext cx="356553" cy="809306"/>
                      <a:chOff x="4221209" y="3854684"/>
                      <a:chExt cx="2084568" cy="4577391"/>
                    </a:xfrm>
                  </p:grpSpPr>
                  <p:sp>
                    <p:nvSpPr>
                      <p:cNvPr id="53" name="Quad Arrow 52"/>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rot="20079342">
                        <a:off x="5865814" y="4902923"/>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57"/>
                      <p:cNvSpPr/>
                      <p:nvPr/>
                    </p:nvSpPr>
                    <p:spPr>
                      <a:xfrm rot="20079342">
                        <a:off x="4958697" y="7722616"/>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Round Diagonal Corner Rectangle 45"/>
                  <p:cNvSpPr/>
                  <p:nvPr/>
                </p:nvSpPr>
                <p:spPr>
                  <a:xfrm rot="14411081">
                    <a:off x="5229509" y="2744468"/>
                    <a:ext cx="1533277" cy="536970"/>
                  </a:xfrm>
                  <a:prstGeom prst="round2DiagRect">
                    <a:avLst>
                      <a:gd name="adj1" fmla="val 16667"/>
                      <a:gd name="adj2"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 Diagonal Corner Rectangle 46"/>
                  <p:cNvSpPr/>
                  <p:nvPr/>
                </p:nvSpPr>
                <p:spPr>
                  <a:xfrm rot="4958279">
                    <a:off x="5508729" y="1857815"/>
                    <a:ext cx="698981" cy="410561"/>
                  </a:xfrm>
                  <a:prstGeom prst="round2DiagRect">
                    <a:avLst>
                      <a:gd name="adj1" fmla="val 16667"/>
                      <a:gd name="adj2"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75"/>
              <p:cNvGrpSpPr/>
              <p:nvPr/>
            </p:nvGrpSpPr>
            <p:grpSpPr>
              <a:xfrm>
                <a:off x="6201017" y="1628274"/>
                <a:ext cx="296486" cy="457200"/>
                <a:chOff x="5791200" y="2209800"/>
                <a:chExt cx="703093" cy="1084214"/>
              </a:xfrm>
            </p:grpSpPr>
            <p:sp>
              <p:nvSpPr>
                <p:cNvPr id="31" name="Isosceles Triangle 30"/>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1110260">
                  <a:off x="6099820" y="2621747"/>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929944">
                  <a:off x="5876123" y="2538382"/>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ound Diagonal Corner Rectangle 25"/>
            <p:cNvSpPr/>
            <p:nvPr/>
          </p:nvSpPr>
          <p:spPr>
            <a:xfrm rot="19286773">
              <a:off x="5320085" y="808339"/>
              <a:ext cx="496287" cy="571899"/>
            </a:xfrm>
            <a:prstGeom prst="round2DiagRect">
              <a:avLst>
                <a:gd name="adj1" fmla="val 16667"/>
                <a:gd name="adj2" fmla="val 5000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353398">
              <a:off x="5557754" y="894354"/>
              <a:ext cx="332308" cy="278519"/>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3855485" y="1495197"/>
            <a:ext cx="1715696" cy="3384967"/>
            <a:chOff x="685800" y="990600"/>
            <a:chExt cx="2240709" cy="4547316"/>
          </a:xfrm>
        </p:grpSpPr>
        <p:sp>
          <p:nvSpPr>
            <p:cNvPr id="111" name="Trapezoid 110"/>
            <p:cNvSpPr/>
            <p:nvPr/>
          </p:nvSpPr>
          <p:spPr>
            <a:xfrm>
              <a:off x="1513381" y="2163698"/>
              <a:ext cx="671911" cy="1837203"/>
            </a:xfrm>
            <a:prstGeom prst="trapezoid">
              <a:avLst>
                <a:gd name="adj" fmla="val 26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9338880">
              <a:off x="2513604" y="3266203"/>
              <a:ext cx="408586" cy="4567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933618">
              <a:off x="710656" y="3265428"/>
              <a:ext cx="408586" cy="4567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611750" flipH="1">
              <a:off x="685800" y="3115308"/>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302250">
              <a:off x="2356811" y="3111171"/>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9570491">
              <a:off x="1830440" y="4697944"/>
              <a:ext cx="442408"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393332">
              <a:off x="1185044" y="4777544"/>
              <a:ext cx="424307"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1669936" y="3562286"/>
              <a:ext cx="805079" cy="1624877"/>
            </a:xfrm>
            <a:prstGeom prst="trapezoid">
              <a:avLst>
                <a:gd name="adj" fmla="val 78"/>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263894">
              <a:off x="1134177" y="3506021"/>
              <a:ext cx="723299" cy="1688203"/>
            </a:xfrm>
            <a:prstGeom prst="trapezoid">
              <a:avLst>
                <a:gd name="adj" fmla="val 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1375821">
              <a:off x="938712" y="2143910"/>
              <a:ext cx="616643" cy="1264901"/>
            </a:xfrm>
            <a:prstGeom prst="trapezoid">
              <a:avLst>
                <a:gd name="adj" fmla="val 3437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20337671">
              <a:off x="2077928" y="2144339"/>
              <a:ext cx="616643" cy="1251512"/>
            </a:xfrm>
            <a:prstGeom prst="trapezoid">
              <a:avLst>
                <a:gd name="adj" fmla="val 3829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15873315">
              <a:off x="1609272" y="3420254"/>
              <a:ext cx="337239" cy="986689"/>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 Diagonal Corner Rectangle 122"/>
            <p:cNvSpPr/>
            <p:nvPr/>
          </p:nvSpPr>
          <p:spPr>
            <a:xfrm rot="6566490">
              <a:off x="1845898" y="1131465"/>
              <a:ext cx="563133" cy="597330"/>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Diagonal Corner Rectangle 123"/>
            <p:cNvSpPr/>
            <p:nvPr/>
          </p:nvSpPr>
          <p:spPr>
            <a:xfrm>
              <a:off x="1284707" y="1061839"/>
              <a:ext cx="678414" cy="539395"/>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 Diagonal Corner Rectangle 124"/>
            <p:cNvSpPr/>
            <p:nvPr/>
          </p:nvSpPr>
          <p:spPr>
            <a:xfrm rot="11549398" flipH="1">
              <a:off x="1476815" y="990600"/>
              <a:ext cx="690878" cy="343939"/>
            </a:xfrm>
            <a:prstGeom prst="round2DiagRect">
              <a:avLst>
                <a:gd name="adj1" fmla="val 0"/>
                <a:gd name="adj2" fmla="val 46156"/>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193335">
              <a:off x="1154327" y="2134214"/>
              <a:ext cx="671911" cy="1910828"/>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21284400">
              <a:off x="1835398" y="2166095"/>
              <a:ext cx="671911" cy="1837203"/>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275"/>
            <p:cNvGrpSpPr/>
            <p:nvPr/>
          </p:nvGrpSpPr>
          <p:grpSpPr>
            <a:xfrm>
              <a:off x="1600200" y="2367762"/>
              <a:ext cx="435931" cy="320296"/>
              <a:chOff x="5791200" y="2209800"/>
              <a:chExt cx="703093" cy="622345"/>
            </a:xfrm>
          </p:grpSpPr>
          <p:sp>
            <p:nvSpPr>
              <p:cNvPr id="142" name="Isosceles Triangle 141"/>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Oval 128"/>
            <p:cNvSpPr/>
            <p:nvPr/>
          </p:nvSpPr>
          <p:spPr>
            <a:xfrm>
              <a:off x="1271960" y="1037518"/>
              <a:ext cx="1076533" cy="136163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1676400" y="2443963"/>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057400" y="2743200"/>
              <a:ext cx="228600" cy="45719"/>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2057401" y="2743200"/>
              <a:ext cx="228600" cy="228600"/>
              <a:chOff x="3124200" y="4782301"/>
              <a:chExt cx="920754" cy="856499"/>
            </a:xfrm>
          </p:grpSpPr>
          <p:grpSp>
            <p:nvGrpSpPr>
              <p:cNvPr id="133" name="Group 132"/>
              <p:cNvGrpSpPr/>
              <p:nvPr/>
            </p:nvGrpSpPr>
            <p:grpSpPr>
              <a:xfrm>
                <a:off x="3124200" y="4800600"/>
                <a:ext cx="604516" cy="838200"/>
                <a:chOff x="3124200" y="4800600"/>
                <a:chExt cx="604516" cy="838200"/>
              </a:xfrm>
            </p:grpSpPr>
            <p:sp>
              <p:nvSpPr>
                <p:cNvPr id="139" name="Donut 138"/>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Donut 139"/>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onut 140"/>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4" name="Group 133"/>
              <p:cNvGrpSpPr/>
              <p:nvPr/>
            </p:nvGrpSpPr>
            <p:grpSpPr>
              <a:xfrm rot="20808811" flipH="1">
                <a:off x="3440438" y="4782301"/>
                <a:ext cx="604516" cy="838200"/>
                <a:chOff x="3124200" y="4800600"/>
                <a:chExt cx="604516" cy="838200"/>
              </a:xfrm>
            </p:grpSpPr>
            <p:sp>
              <p:nvSpPr>
                <p:cNvPr id="136" name="Donut 135"/>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Donut 136"/>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Donut 137"/>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5" name="Donut 134"/>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9" name="Picture 8">
            <a:extLst>
              <a:ext uri="{FF2B5EF4-FFF2-40B4-BE49-F238E27FC236}">
                <a16:creationId xmlns:a16="http://schemas.microsoft.com/office/drawing/2014/main" id="{914BE71E-3818-40C8-85DC-8625C2B4B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476" y="4198333"/>
            <a:ext cx="2328874" cy="2609314"/>
          </a:xfrm>
          <a:prstGeom prst="rect">
            <a:avLst/>
          </a:prstGeom>
        </p:spPr>
      </p:pic>
      <p:pic>
        <p:nvPicPr>
          <p:cNvPr id="11" name="Picture 10">
            <a:extLst>
              <a:ext uri="{FF2B5EF4-FFF2-40B4-BE49-F238E27FC236}">
                <a16:creationId xmlns:a16="http://schemas.microsoft.com/office/drawing/2014/main" id="{44AD66EB-99EF-4E10-BB73-AB720EAE9537}"/>
              </a:ext>
            </a:extLst>
          </p:cNvPr>
          <p:cNvPicPr>
            <a:picLocks noChangeAspect="1"/>
          </p:cNvPicPr>
          <p:nvPr/>
        </p:nvPicPr>
        <p:blipFill rotWithShape="1">
          <a:blip r:embed="rId4">
            <a:extLst>
              <a:ext uri="{28A0092B-C50C-407E-A947-70E740481C1C}">
                <a14:useLocalDpi xmlns:a14="http://schemas.microsoft.com/office/drawing/2010/main" val="0"/>
              </a:ext>
            </a:extLst>
          </a:blip>
          <a:srcRect t="-2889" r="59441" b="1"/>
          <a:stretch/>
        </p:blipFill>
        <p:spPr>
          <a:xfrm>
            <a:off x="9012960" y="4348828"/>
            <a:ext cx="1619598" cy="2308324"/>
          </a:xfrm>
          <a:prstGeom prst="rect">
            <a:avLst/>
          </a:prstGeom>
        </p:spPr>
      </p:pic>
    </p:spTree>
    <p:extLst>
      <p:ext uri="{BB962C8B-B14F-4D97-AF65-F5344CB8AC3E}">
        <p14:creationId xmlns:p14="http://schemas.microsoft.com/office/powerpoint/2010/main" val="75731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0">
                                            <p:txEl>
                                              <p:pRg st="0" end="0"/>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0">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3" grpId="0"/>
      <p:bldP spid="2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F411A2-6CEC-4ABD-9E8B-86A476789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2428" y="6488668"/>
            <a:ext cx="3744201" cy="369332"/>
          </a:xfrm>
          <a:prstGeom prst="rect">
            <a:avLst/>
          </a:prstGeom>
          <a:noFill/>
        </p:spPr>
        <p:txBody>
          <a:bodyPr wrap="square" rtlCol="0">
            <a:spAutoFit/>
          </a:bodyPr>
          <a:lstStyle/>
          <a:p>
            <a:r>
              <a:rPr lang="en-US" b="1" dirty="0"/>
              <a:t>D&amp;C 121:11-17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Those Who Accuse</a:t>
            </a:r>
          </a:p>
        </p:txBody>
      </p:sp>
      <p:grpSp>
        <p:nvGrpSpPr>
          <p:cNvPr id="14" name="Group 13">
            <a:extLst>
              <a:ext uri="{FF2B5EF4-FFF2-40B4-BE49-F238E27FC236}">
                <a16:creationId xmlns:a16="http://schemas.microsoft.com/office/drawing/2014/main" id="{05D458E0-BF0F-4DD5-B468-6BB68912D7F5}"/>
              </a:ext>
            </a:extLst>
          </p:cNvPr>
          <p:cNvGrpSpPr/>
          <p:nvPr/>
        </p:nvGrpSpPr>
        <p:grpSpPr>
          <a:xfrm>
            <a:off x="707813" y="1015663"/>
            <a:ext cx="5267980" cy="2994753"/>
            <a:chOff x="707813" y="1015663"/>
            <a:chExt cx="5267980" cy="2994753"/>
          </a:xfrm>
        </p:grpSpPr>
        <p:sp>
          <p:nvSpPr>
            <p:cNvPr id="16" name="TextBox 15"/>
            <p:cNvSpPr txBox="1"/>
            <p:nvPr/>
          </p:nvSpPr>
          <p:spPr>
            <a:xfrm>
              <a:off x="707813" y="1015663"/>
              <a:ext cx="3744201" cy="1200329"/>
            </a:xfrm>
            <a:prstGeom prst="rect">
              <a:avLst/>
            </a:prstGeom>
            <a:noFill/>
          </p:spPr>
          <p:txBody>
            <a:bodyPr wrap="square" rtlCol="0">
              <a:spAutoFit/>
            </a:bodyPr>
            <a:lstStyle/>
            <a:p>
              <a:r>
                <a:rPr lang="en-US" b="1" dirty="0"/>
                <a:t>“Judas was rebuked and immediately betrayed his Lord into the hands of his enemies because Satan entered into him…</a:t>
              </a:r>
            </a:p>
          </p:txBody>
        </p:sp>
        <p:pic>
          <p:nvPicPr>
            <p:cNvPr id="8" name="Picture 7">
              <a:extLst>
                <a:ext uri="{FF2B5EF4-FFF2-40B4-BE49-F238E27FC236}">
                  <a16:creationId xmlns:a16="http://schemas.microsoft.com/office/drawing/2014/main" id="{01F1C812-4299-41A9-BA44-8B2CECBA8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568" y="1933966"/>
              <a:ext cx="3324225" cy="2076450"/>
            </a:xfrm>
            <a:prstGeom prst="rect">
              <a:avLst/>
            </a:prstGeom>
          </p:spPr>
        </p:pic>
      </p:grpSp>
      <p:grpSp>
        <p:nvGrpSpPr>
          <p:cNvPr id="17" name="Group 16">
            <a:extLst>
              <a:ext uri="{FF2B5EF4-FFF2-40B4-BE49-F238E27FC236}">
                <a16:creationId xmlns:a16="http://schemas.microsoft.com/office/drawing/2014/main" id="{B7BC07AA-3E2C-4E02-84AC-A642D794CA62}"/>
              </a:ext>
            </a:extLst>
          </p:cNvPr>
          <p:cNvGrpSpPr/>
          <p:nvPr/>
        </p:nvGrpSpPr>
        <p:grpSpPr>
          <a:xfrm>
            <a:off x="7332071" y="1011867"/>
            <a:ext cx="4590433" cy="5330478"/>
            <a:chOff x="7332071" y="1011867"/>
            <a:chExt cx="4590433" cy="5330478"/>
          </a:xfrm>
        </p:grpSpPr>
        <p:sp>
          <p:nvSpPr>
            <p:cNvPr id="3" name="Rectangle 2"/>
            <p:cNvSpPr/>
            <p:nvPr/>
          </p:nvSpPr>
          <p:spPr>
            <a:xfrm>
              <a:off x="8150483" y="3480023"/>
              <a:ext cx="3772021" cy="2862322"/>
            </a:xfrm>
            <a:prstGeom prst="rect">
              <a:avLst/>
            </a:prstGeom>
          </p:spPr>
          <p:txBody>
            <a:bodyPr wrap="square">
              <a:spAutoFit/>
            </a:bodyPr>
            <a:lstStyle/>
            <a:p>
              <a:r>
                <a:rPr lang="en-US" b="1" dirty="0"/>
                <a:t>“When once that light which was in them is taken from them, they become as much darkened as they were previously enlightened, and then, no marvel, if all their powers should be enlisted against the truth and they, Judas like, seek the destruction of those who were their greatest benefactors.” </a:t>
              </a:r>
            </a:p>
            <a:p>
              <a:r>
                <a:rPr lang="en-US" sz="1200" b="1" i="1" dirty="0"/>
                <a:t>Teachings of the Prophet Joseph Smith, 67</a:t>
              </a:r>
              <a:r>
                <a:rPr lang="en-US" b="1" dirty="0"/>
                <a:t> </a:t>
              </a:r>
            </a:p>
          </p:txBody>
        </p:sp>
        <p:pic>
          <p:nvPicPr>
            <p:cNvPr id="10" name="Picture 9">
              <a:extLst>
                <a:ext uri="{FF2B5EF4-FFF2-40B4-BE49-F238E27FC236}">
                  <a16:creationId xmlns:a16="http://schemas.microsoft.com/office/drawing/2014/main" id="{285FD1A4-7F31-429B-A14C-CEC2CEAD0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071" y="1011867"/>
              <a:ext cx="2952750" cy="2238375"/>
            </a:xfrm>
            <a:prstGeom prst="rect">
              <a:avLst/>
            </a:prstGeom>
          </p:spPr>
        </p:pic>
      </p:grpSp>
      <p:grpSp>
        <p:nvGrpSpPr>
          <p:cNvPr id="15" name="Group 14">
            <a:extLst>
              <a:ext uri="{FF2B5EF4-FFF2-40B4-BE49-F238E27FC236}">
                <a16:creationId xmlns:a16="http://schemas.microsoft.com/office/drawing/2014/main" id="{AB228296-838E-40BA-9576-9BD2F8F0CA34}"/>
              </a:ext>
            </a:extLst>
          </p:cNvPr>
          <p:cNvGrpSpPr/>
          <p:nvPr/>
        </p:nvGrpSpPr>
        <p:grpSpPr>
          <a:xfrm>
            <a:off x="1350071" y="4172520"/>
            <a:ext cx="6491765" cy="2455699"/>
            <a:chOff x="1350071" y="4172520"/>
            <a:chExt cx="6491765" cy="2455699"/>
          </a:xfrm>
        </p:grpSpPr>
        <p:sp>
          <p:nvSpPr>
            <p:cNvPr id="7" name="TextBox 6"/>
            <p:cNvSpPr txBox="1"/>
            <p:nvPr/>
          </p:nvSpPr>
          <p:spPr>
            <a:xfrm>
              <a:off x="1350071" y="4172520"/>
              <a:ext cx="3744201" cy="1477328"/>
            </a:xfrm>
            <a:prstGeom prst="rect">
              <a:avLst/>
            </a:prstGeom>
            <a:noFill/>
          </p:spPr>
          <p:txBody>
            <a:bodyPr wrap="square" rtlCol="0">
              <a:spAutoFit/>
            </a:bodyPr>
            <a:lstStyle/>
            <a:p>
              <a:r>
                <a:rPr lang="en-US" b="1" dirty="0"/>
                <a:t>“Like Cain, the wicked are deceived into believing that they are so intelligent and crafty that they can hide their abominations and outwit the laws of justice.” </a:t>
              </a:r>
            </a:p>
          </p:txBody>
        </p:sp>
        <p:pic>
          <p:nvPicPr>
            <p:cNvPr id="13" name="Picture 12">
              <a:extLst>
                <a:ext uri="{FF2B5EF4-FFF2-40B4-BE49-F238E27FC236}">
                  <a16:creationId xmlns:a16="http://schemas.microsoft.com/office/drawing/2014/main" id="{356CB456-E4D4-4983-99EE-CF54B35674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4811" y="4466044"/>
              <a:ext cx="2867025" cy="2162175"/>
            </a:xfrm>
            <a:prstGeom prst="rect">
              <a:avLst/>
            </a:prstGeom>
          </p:spPr>
        </p:pic>
      </p:grpSp>
    </p:spTree>
    <p:extLst>
      <p:ext uri="{BB962C8B-B14F-4D97-AF65-F5344CB8AC3E}">
        <p14:creationId xmlns:p14="http://schemas.microsoft.com/office/powerpoint/2010/main" val="199419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A8AAA3-7AA6-4079-9903-71F50E9F2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Melted Away</a:t>
            </a:r>
          </a:p>
        </p:txBody>
      </p:sp>
      <p:sp>
        <p:nvSpPr>
          <p:cNvPr id="16" name="TextBox 15"/>
          <p:cNvSpPr txBox="1"/>
          <p:nvPr/>
        </p:nvSpPr>
        <p:spPr>
          <a:xfrm>
            <a:off x="707813" y="1015663"/>
            <a:ext cx="3744201" cy="923330"/>
          </a:xfrm>
          <a:prstGeom prst="rect">
            <a:avLst/>
          </a:prstGeom>
          <a:noFill/>
        </p:spPr>
        <p:txBody>
          <a:bodyPr wrap="square" rtlCol="0">
            <a:spAutoFit/>
          </a:bodyPr>
          <a:lstStyle/>
          <a:p>
            <a:r>
              <a:rPr lang="en-US" b="1" dirty="0"/>
              <a:t>Those who fight against the Lord’s servants ultimately will not succeed in their designs</a:t>
            </a:r>
          </a:p>
        </p:txBody>
      </p:sp>
      <p:sp>
        <p:nvSpPr>
          <p:cNvPr id="7" name="TextBox 6"/>
          <p:cNvSpPr txBox="1"/>
          <p:nvPr/>
        </p:nvSpPr>
        <p:spPr>
          <a:xfrm>
            <a:off x="72428" y="6488668"/>
            <a:ext cx="3744201" cy="369332"/>
          </a:xfrm>
          <a:prstGeom prst="rect">
            <a:avLst/>
          </a:prstGeom>
          <a:noFill/>
        </p:spPr>
        <p:txBody>
          <a:bodyPr wrap="square" rtlCol="0">
            <a:spAutoFit/>
          </a:bodyPr>
          <a:lstStyle/>
          <a:p>
            <a:r>
              <a:rPr lang="en-US" b="1" dirty="0"/>
              <a:t>D&amp;C 121:11-17</a:t>
            </a:r>
          </a:p>
        </p:txBody>
      </p:sp>
      <p:sp>
        <p:nvSpPr>
          <p:cNvPr id="8" name="TextBox 7"/>
          <p:cNvSpPr txBox="1"/>
          <p:nvPr/>
        </p:nvSpPr>
        <p:spPr>
          <a:xfrm>
            <a:off x="851160" y="4939212"/>
            <a:ext cx="3744201" cy="1200329"/>
          </a:xfrm>
          <a:prstGeom prst="rect">
            <a:avLst/>
          </a:prstGeom>
          <a:noFill/>
        </p:spPr>
        <p:txBody>
          <a:bodyPr wrap="square" rtlCol="0">
            <a:spAutoFit/>
          </a:bodyPr>
          <a:lstStyle/>
          <a:p>
            <a:r>
              <a:rPr lang="en-US" b="1" dirty="0"/>
              <a:t>Hoar Frost—The moisture that gathers on the ground during the cool of the evening to form a thin white covering. Color—greyish white</a:t>
            </a:r>
          </a:p>
        </p:txBody>
      </p:sp>
      <p:sp>
        <p:nvSpPr>
          <p:cNvPr id="2" name="Rectangle 1"/>
          <p:cNvSpPr/>
          <p:nvPr/>
        </p:nvSpPr>
        <p:spPr>
          <a:xfrm>
            <a:off x="5191276" y="1154680"/>
            <a:ext cx="6365580" cy="3693319"/>
          </a:xfrm>
          <a:prstGeom prst="rect">
            <a:avLst/>
          </a:prstGeom>
        </p:spPr>
        <p:txBody>
          <a:bodyPr wrap="square">
            <a:spAutoFit/>
          </a:bodyPr>
          <a:lstStyle/>
          <a:p>
            <a:pPr fontAlgn="base"/>
            <a:r>
              <a:rPr lang="en-US" b="1" dirty="0">
                <a:latin typeface="Open Sans"/>
              </a:rPr>
              <a:t>“As usual, there will be much said and written to discredit him [Joseph Smith]. There always were, are now, and ever will be those who stir into 200-year-old dust, hoping to find something Joseph is alleged to have said or done in order to demean him. </a:t>
            </a:r>
          </a:p>
          <a:p>
            <a:pPr fontAlgn="base"/>
            <a:endParaRPr lang="en-US" b="1" dirty="0">
              <a:latin typeface="Open Sans"/>
            </a:endParaRPr>
          </a:p>
          <a:p>
            <a:pPr fontAlgn="base"/>
            <a:r>
              <a:rPr lang="en-US" b="1" dirty="0">
                <a:latin typeface="Open Sans"/>
              </a:rPr>
              <a:t>The revelations tell us of ‘those that shall lift up the heel against mine anointed, </a:t>
            </a:r>
            <a:r>
              <a:rPr lang="en-US" b="1" dirty="0" err="1">
                <a:latin typeface="Open Sans"/>
              </a:rPr>
              <a:t>saith</a:t>
            </a:r>
            <a:r>
              <a:rPr lang="en-US" b="1" dirty="0">
                <a:latin typeface="Open Sans"/>
              </a:rPr>
              <a:t> the Lord, and cry they have sinned when they have not sinned before me, </a:t>
            </a:r>
            <a:r>
              <a:rPr lang="en-US" b="1" dirty="0" err="1">
                <a:latin typeface="Open Sans"/>
              </a:rPr>
              <a:t>saith</a:t>
            </a:r>
            <a:r>
              <a:rPr lang="en-US" b="1" dirty="0">
                <a:latin typeface="Open Sans"/>
              </a:rPr>
              <a:t> the Lord, but have done that which was meet in mine eyes, and which I commanded them’. They face very stern penalties, indeed.” </a:t>
            </a:r>
          </a:p>
          <a:p>
            <a:pPr fontAlgn="base"/>
            <a:r>
              <a:rPr lang="en-US" sz="1200" b="1" dirty="0">
                <a:latin typeface="Open Sans"/>
              </a:rPr>
              <a:t>President Boyd K. Packer</a:t>
            </a:r>
            <a:endParaRPr lang="en-US" sz="1200" b="1" i="0" dirty="0">
              <a:effectLst/>
              <a:latin typeface="Open Sans"/>
            </a:endParaRPr>
          </a:p>
        </p:txBody>
      </p:sp>
      <p:pic>
        <p:nvPicPr>
          <p:cNvPr id="5" name="Picture 4">
            <a:extLst>
              <a:ext uri="{FF2B5EF4-FFF2-40B4-BE49-F238E27FC236}">
                <a16:creationId xmlns:a16="http://schemas.microsoft.com/office/drawing/2014/main" id="{D4DB3386-0289-428F-8EC4-8D9CEC7C7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44" y="2157984"/>
            <a:ext cx="3810000" cy="2542032"/>
          </a:xfrm>
          <a:prstGeom prst="rect">
            <a:avLst/>
          </a:prstGeom>
        </p:spPr>
      </p:pic>
      <p:pic>
        <p:nvPicPr>
          <p:cNvPr id="11" name="Picture 10">
            <a:extLst>
              <a:ext uri="{FF2B5EF4-FFF2-40B4-BE49-F238E27FC236}">
                <a16:creationId xmlns:a16="http://schemas.microsoft.com/office/drawing/2014/main" id="{D1314587-F7FD-4BD2-A0C2-6C6E9DAC0B0A}"/>
              </a:ext>
            </a:extLst>
          </p:cNvPr>
          <p:cNvPicPr>
            <a:picLocks noChangeAspect="1"/>
          </p:cNvPicPr>
          <p:nvPr/>
        </p:nvPicPr>
        <p:blipFill rotWithShape="1">
          <a:blip r:embed="rId4">
            <a:extLst>
              <a:ext uri="{28A0092B-C50C-407E-A947-70E740481C1C}">
                <a14:useLocalDpi xmlns:a14="http://schemas.microsoft.com/office/drawing/2010/main" val="0"/>
              </a:ext>
            </a:extLst>
          </a:blip>
          <a:srcRect t="6922"/>
          <a:stretch/>
        </p:blipFill>
        <p:spPr>
          <a:xfrm>
            <a:off x="7455918" y="4490817"/>
            <a:ext cx="3103974" cy="2216484"/>
          </a:xfrm>
          <a:prstGeom prst="rect">
            <a:avLst/>
          </a:prstGeom>
        </p:spPr>
      </p:pic>
    </p:spTree>
    <p:extLst>
      <p:ext uri="{BB962C8B-B14F-4D97-AF65-F5344CB8AC3E}">
        <p14:creationId xmlns:p14="http://schemas.microsoft.com/office/powerpoint/2010/main" val="176311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FC2338-789F-435E-9683-C82792015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Consequences of Those Who Accuse</a:t>
            </a:r>
          </a:p>
        </p:txBody>
      </p:sp>
      <p:sp>
        <p:nvSpPr>
          <p:cNvPr id="16" name="TextBox 15"/>
          <p:cNvSpPr txBox="1"/>
          <p:nvPr/>
        </p:nvSpPr>
        <p:spPr>
          <a:xfrm>
            <a:off x="3367144" y="910587"/>
            <a:ext cx="5762978" cy="1200329"/>
          </a:xfrm>
          <a:prstGeom prst="rect">
            <a:avLst/>
          </a:prstGeom>
          <a:noFill/>
        </p:spPr>
        <p:txBody>
          <a:bodyPr wrap="square" rtlCol="0">
            <a:spAutoFit/>
          </a:bodyPr>
          <a:lstStyle/>
          <a:p>
            <a:pPr algn="ctr"/>
            <a:r>
              <a:rPr lang="en-US" sz="2400" b="1" dirty="0"/>
              <a:t>Severed—</a:t>
            </a:r>
          </a:p>
          <a:p>
            <a:pPr algn="ctr"/>
            <a:r>
              <a:rPr lang="en-US" sz="2400" b="1" dirty="0"/>
              <a:t>to lose or be separated from the blessings associated with temple ordinances.</a:t>
            </a:r>
          </a:p>
        </p:txBody>
      </p:sp>
      <p:sp>
        <p:nvSpPr>
          <p:cNvPr id="7" name="TextBox 6"/>
          <p:cNvSpPr txBox="1"/>
          <p:nvPr/>
        </p:nvSpPr>
        <p:spPr>
          <a:xfrm>
            <a:off x="72428" y="6488668"/>
            <a:ext cx="3744201" cy="369332"/>
          </a:xfrm>
          <a:prstGeom prst="rect">
            <a:avLst/>
          </a:prstGeom>
          <a:noFill/>
        </p:spPr>
        <p:txBody>
          <a:bodyPr wrap="square" rtlCol="0">
            <a:spAutoFit/>
          </a:bodyPr>
          <a:lstStyle/>
          <a:p>
            <a:r>
              <a:rPr lang="en-US" b="1" dirty="0"/>
              <a:t>D&amp;C 121:18-19</a:t>
            </a:r>
          </a:p>
        </p:txBody>
      </p:sp>
      <p:pic>
        <p:nvPicPr>
          <p:cNvPr id="10" name="Picture 9">
            <a:extLst>
              <a:ext uri="{FF2B5EF4-FFF2-40B4-BE49-F238E27FC236}">
                <a16:creationId xmlns:a16="http://schemas.microsoft.com/office/drawing/2014/main" id="{33F9ABE8-49BF-4C16-9687-F7C2655EB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051" y="2379268"/>
            <a:ext cx="7829898" cy="4109400"/>
          </a:xfrm>
          <a:prstGeom prst="rect">
            <a:avLst/>
          </a:prstGeom>
        </p:spPr>
      </p:pic>
    </p:spTree>
    <p:extLst>
      <p:ext uri="{BB962C8B-B14F-4D97-AF65-F5344CB8AC3E}">
        <p14:creationId xmlns:p14="http://schemas.microsoft.com/office/powerpoint/2010/main" val="142896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AA365B-DF97-46FC-BDC5-CB0719D8E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err="1">
                <a:latin typeface="Imprint MT Shadow" panose="04020605060303030202" pitchFamily="82" charset="0"/>
              </a:rPr>
              <a:t>Haun’s</a:t>
            </a:r>
            <a:r>
              <a:rPr lang="en-US" sz="6000" dirty="0">
                <a:latin typeface="Imprint MT Shadow" panose="04020605060303030202" pitchFamily="82" charset="0"/>
              </a:rPr>
              <a:t> Mill</a:t>
            </a:r>
          </a:p>
        </p:txBody>
      </p:sp>
      <p:sp>
        <p:nvSpPr>
          <p:cNvPr id="16" name="TextBox 15"/>
          <p:cNvSpPr txBox="1"/>
          <p:nvPr/>
        </p:nvSpPr>
        <p:spPr>
          <a:xfrm>
            <a:off x="196184" y="841491"/>
            <a:ext cx="5682101" cy="5355312"/>
          </a:xfrm>
          <a:prstGeom prst="rect">
            <a:avLst/>
          </a:prstGeom>
          <a:noFill/>
        </p:spPr>
        <p:txBody>
          <a:bodyPr wrap="square" rtlCol="0">
            <a:spAutoFit/>
          </a:bodyPr>
          <a:lstStyle/>
          <a:p>
            <a:r>
              <a:rPr lang="en-US" b="1" dirty="0"/>
              <a:t>On October 30, 1838, just three days after the extermination order was issued, approximately 240 men approached a Mormon settlement at a place called </a:t>
            </a:r>
            <a:r>
              <a:rPr lang="en-US" b="1" dirty="0" err="1"/>
              <a:t>Haun’s</a:t>
            </a:r>
            <a:r>
              <a:rPr lang="en-US" b="1" dirty="0"/>
              <a:t> Mill. </a:t>
            </a:r>
          </a:p>
          <a:p>
            <a:endParaRPr lang="en-US" b="1" dirty="0"/>
          </a:p>
          <a:p>
            <a:r>
              <a:rPr lang="en-US" b="1" dirty="0"/>
              <a:t>The women and children fled into the woods, while the men sought protection in the blacksmith shop. One of the Saints’ leaders, David Evans, swung his hat and cried for peace. The sound of a hundred rifles answered him, most of them aimed at the blacksmith shop. </a:t>
            </a:r>
          </a:p>
          <a:p>
            <a:endParaRPr lang="en-US" b="1" dirty="0"/>
          </a:p>
          <a:p>
            <a:r>
              <a:rPr lang="en-US" b="1" dirty="0"/>
              <a:t>The </a:t>
            </a:r>
            <a:r>
              <a:rPr lang="en-US" b="1" dirty="0" err="1"/>
              <a:t>mobbers</a:t>
            </a:r>
            <a:r>
              <a:rPr lang="en-US" b="1" dirty="0"/>
              <a:t> shot mercilessly at everyone in sight, including women, elderly men, and children.</a:t>
            </a:r>
          </a:p>
          <a:p>
            <a:endParaRPr lang="en-US" b="1" dirty="0"/>
          </a:p>
          <a:p>
            <a:r>
              <a:rPr lang="en-US" b="1" dirty="0"/>
              <a:t>Amanda Smith seized her two little girls and ran with Mary </a:t>
            </a:r>
            <a:r>
              <a:rPr lang="en-US" b="1" dirty="0" err="1"/>
              <a:t>Stedwell</a:t>
            </a:r>
            <a:r>
              <a:rPr lang="en-US" b="1" dirty="0"/>
              <a:t> across the millpond on a walkway. Amanda recalled, “Yet though we were women, with tender children, in flight for our lives, the demons poured volley after volley to kill us.”</a:t>
            </a:r>
          </a:p>
        </p:txBody>
      </p:sp>
      <p:sp>
        <p:nvSpPr>
          <p:cNvPr id="7" name="TextBox 6"/>
          <p:cNvSpPr txBox="1"/>
          <p:nvPr/>
        </p:nvSpPr>
        <p:spPr>
          <a:xfrm>
            <a:off x="72428" y="6488668"/>
            <a:ext cx="3744201" cy="369332"/>
          </a:xfrm>
          <a:prstGeom prst="rect">
            <a:avLst/>
          </a:prstGeom>
          <a:noFill/>
        </p:spPr>
        <p:txBody>
          <a:bodyPr wrap="square" rtlCol="0">
            <a:spAutoFit/>
          </a:bodyPr>
          <a:lstStyle/>
          <a:p>
            <a:r>
              <a:rPr lang="en-US" b="1" dirty="0"/>
              <a:t>Andrew Jenson</a:t>
            </a:r>
          </a:p>
        </p:txBody>
      </p:sp>
      <p:pic>
        <p:nvPicPr>
          <p:cNvPr id="3" name="Picture 2">
            <a:extLst>
              <a:ext uri="{FF2B5EF4-FFF2-40B4-BE49-F238E27FC236}">
                <a16:creationId xmlns:a16="http://schemas.microsoft.com/office/drawing/2014/main" id="{95995690-B730-40F0-BCFB-8EDE5FC2D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900" y="1015663"/>
            <a:ext cx="3803904" cy="2474976"/>
          </a:xfrm>
          <a:prstGeom prst="rect">
            <a:avLst/>
          </a:prstGeom>
        </p:spPr>
      </p:pic>
      <p:pic>
        <p:nvPicPr>
          <p:cNvPr id="8" name="Picture 7">
            <a:extLst>
              <a:ext uri="{FF2B5EF4-FFF2-40B4-BE49-F238E27FC236}">
                <a16:creationId xmlns:a16="http://schemas.microsoft.com/office/drawing/2014/main" id="{12945B4C-A6B6-4D4F-A537-B1D8ABEBD4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910" y="3789214"/>
            <a:ext cx="3505200" cy="2152650"/>
          </a:xfrm>
          <a:prstGeom prst="rect">
            <a:avLst/>
          </a:prstGeom>
        </p:spPr>
      </p:pic>
      <p:pic>
        <p:nvPicPr>
          <p:cNvPr id="11" name="Picture 10">
            <a:extLst>
              <a:ext uri="{FF2B5EF4-FFF2-40B4-BE49-F238E27FC236}">
                <a16:creationId xmlns:a16="http://schemas.microsoft.com/office/drawing/2014/main" id="{54E5DEDA-FE44-4BCF-952E-2C3E085DA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2044" y="4111228"/>
            <a:ext cx="1493520" cy="2377440"/>
          </a:xfrm>
          <a:prstGeom prst="rect">
            <a:avLst/>
          </a:prstGeom>
        </p:spPr>
      </p:pic>
    </p:spTree>
    <p:extLst>
      <p:ext uri="{BB962C8B-B14F-4D97-AF65-F5344CB8AC3E}">
        <p14:creationId xmlns:p14="http://schemas.microsoft.com/office/powerpoint/2010/main" val="278745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13DCB3-646B-4DBF-8240-C3F9CFE39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Box 15"/>
          <p:cNvSpPr txBox="1"/>
          <p:nvPr/>
        </p:nvSpPr>
        <p:spPr>
          <a:xfrm>
            <a:off x="5959070" y="406820"/>
            <a:ext cx="6055452" cy="4524315"/>
          </a:xfrm>
          <a:prstGeom prst="rect">
            <a:avLst/>
          </a:prstGeom>
          <a:noFill/>
        </p:spPr>
        <p:txBody>
          <a:bodyPr wrap="square" rtlCol="0">
            <a:spAutoFit/>
          </a:bodyPr>
          <a:lstStyle/>
          <a:p>
            <a:r>
              <a:rPr lang="en-US" b="1" dirty="0"/>
              <a:t>Members of the mob entered the blacksmith shop and found and killed 10-year-old </a:t>
            </a:r>
            <a:r>
              <a:rPr lang="en-US" b="1" dirty="0" err="1"/>
              <a:t>Sardius</a:t>
            </a:r>
            <a:r>
              <a:rPr lang="en-US" b="1" dirty="0"/>
              <a:t> Smith, son of Amanda Smith, hiding under the blacksmith’s bellows. The man later explained, “Nits [young lice] will make lice, and if he had lived he would have become a Mormon.”</a:t>
            </a:r>
          </a:p>
          <a:p>
            <a:endParaRPr lang="en-US" b="1" dirty="0"/>
          </a:p>
          <a:p>
            <a:r>
              <a:rPr lang="en-US" b="1" dirty="0"/>
              <a:t>Alma Smith, </a:t>
            </a:r>
            <a:r>
              <a:rPr lang="en-US" b="1" dirty="0" err="1"/>
              <a:t>Sardius’s</a:t>
            </a:r>
            <a:r>
              <a:rPr lang="en-US" b="1" dirty="0"/>
              <a:t> seven-year-old brother, witnessed the murder of his father and brother and was himself shot in the hip. He was not discovered by the mob and was later miraculously healed through prayer and faith. Although a few men along with women and children escaped across the river into the hills, at least 17 people were killed, and about 13 were wounded. </a:t>
            </a:r>
          </a:p>
          <a:p>
            <a:endParaRPr lang="en-US" b="1" dirty="0"/>
          </a:p>
          <a:p>
            <a:r>
              <a:rPr lang="en-US" b="1" dirty="0"/>
              <a:t>No one in the violent mob was brought to justice for their crimes in the courts of Missouri or by federal authorities.</a:t>
            </a:r>
          </a:p>
        </p:txBody>
      </p:sp>
      <p:sp>
        <p:nvSpPr>
          <p:cNvPr id="14" name="TextBox 13"/>
          <p:cNvSpPr txBox="1"/>
          <p:nvPr/>
        </p:nvSpPr>
        <p:spPr>
          <a:xfrm>
            <a:off x="72428" y="6488668"/>
            <a:ext cx="3744201" cy="369332"/>
          </a:xfrm>
          <a:prstGeom prst="rect">
            <a:avLst/>
          </a:prstGeom>
          <a:noFill/>
        </p:spPr>
        <p:txBody>
          <a:bodyPr wrap="square" rtlCol="0">
            <a:spAutoFit/>
          </a:bodyPr>
          <a:lstStyle/>
          <a:p>
            <a:r>
              <a:rPr lang="en-US" b="1" dirty="0"/>
              <a:t>Andrew Jenson</a:t>
            </a:r>
          </a:p>
        </p:txBody>
      </p:sp>
      <p:pic>
        <p:nvPicPr>
          <p:cNvPr id="5" name="Picture 4">
            <a:extLst>
              <a:ext uri="{FF2B5EF4-FFF2-40B4-BE49-F238E27FC236}">
                <a16:creationId xmlns:a16="http://schemas.microsoft.com/office/drawing/2014/main" id="{E0CB38C6-0A82-4BF9-B8E4-9FC6F1064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28" y="1423772"/>
            <a:ext cx="2621507" cy="3036071"/>
          </a:xfrm>
          <a:prstGeom prst="rect">
            <a:avLst/>
          </a:prstGeom>
        </p:spPr>
      </p:pic>
      <p:pic>
        <p:nvPicPr>
          <p:cNvPr id="7" name="Picture 6">
            <a:extLst>
              <a:ext uri="{FF2B5EF4-FFF2-40B4-BE49-F238E27FC236}">
                <a16:creationId xmlns:a16="http://schemas.microsoft.com/office/drawing/2014/main" id="{5AB60D55-7E28-4677-943D-19A3F1EEB0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535" y="805723"/>
            <a:ext cx="2706859" cy="2438611"/>
          </a:xfrm>
          <a:prstGeom prst="rect">
            <a:avLst/>
          </a:prstGeom>
        </p:spPr>
      </p:pic>
      <p:pic>
        <p:nvPicPr>
          <p:cNvPr id="15" name="Picture 14">
            <a:extLst>
              <a:ext uri="{FF2B5EF4-FFF2-40B4-BE49-F238E27FC236}">
                <a16:creationId xmlns:a16="http://schemas.microsoft.com/office/drawing/2014/main" id="{791FC415-7922-4F93-8327-2E4FB92B00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8394" y="4644509"/>
            <a:ext cx="3048000" cy="2028825"/>
          </a:xfrm>
          <a:prstGeom prst="rect">
            <a:avLst/>
          </a:prstGeom>
        </p:spPr>
      </p:pic>
      <p:pic>
        <p:nvPicPr>
          <p:cNvPr id="18" name="Picture 17">
            <a:extLst>
              <a:ext uri="{FF2B5EF4-FFF2-40B4-BE49-F238E27FC236}">
                <a16:creationId xmlns:a16="http://schemas.microsoft.com/office/drawing/2014/main" id="{234C3F95-7D6D-4226-AB38-566635C44B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429" y="5021818"/>
            <a:ext cx="2895600" cy="1466850"/>
          </a:xfrm>
          <a:prstGeom prst="rect">
            <a:avLst/>
          </a:prstGeom>
        </p:spPr>
      </p:pic>
      <p:sp>
        <p:nvSpPr>
          <p:cNvPr id="19" name="&quot;Not Allowed&quot; Symbol 18">
            <a:extLst>
              <a:ext uri="{FF2B5EF4-FFF2-40B4-BE49-F238E27FC236}">
                <a16:creationId xmlns:a16="http://schemas.microsoft.com/office/drawing/2014/main" id="{C57472D7-157A-4DCE-9039-78B44549C3EF}"/>
              </a:ext>
            </a:extLst>
          </p:cNvPr>
          <p:cNvSpPr/>
          <p:nvPr/>
        </p:nvSpPr>
        <p:spPr>
          <a:xfrm>
            <a:off x="8067554" y="4872942"/>
            <a:ext cx="1916489" cy="1916489"/>
          </a:xfrm>
          <a:prstGeom prst="noSmoking">
            <a:avLst>
              <a:gd name="adj" fmla="val 727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8629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050344-3956-41AF-AE63-C955C58C9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Imprint MT Shadow" panose="04020605060303030202" pitchFamily="82" charset="0"/>
              </a:rPr>
              <a:t>Posterity</a:t>
            </a:r>
          </a:p>
        </p:txBody>
      </p:sp>
      <p:sp>
        <p:nvSpPr>
          <p:cNvPr id="16" name="TextBox 15"/>
          <p:cNvSpPr txBox="1"/>
          <p:nvPr/>
        </p:nvSpPr>
        <p:spPr>
          <a:xfrm>
            <a:off x="246599" y="743520"/>
            <a:ext cx="11669245" cy="1477328"/>
          </a:xfrm>
          <a:prstGeom prst="rect">
            <a:avLst/>
          </a:prstGeom>
          <a:noFill/>
        </p:spPr>
        <p:txBody>
          <a:bodyPr wrap="square" rtlCol="0">
            <a:spAutoFit/>
          </a:bodyPr>
          <a:lstStyle/>
          <a:p>
            <a:r>
              <a:rPr lang="en-US" b="1" dirty="0"/>
              <a:t>“The infidel will impart infidelity to his children if he can. The whoremonger will not raise a pure, righteous posterity. He will impart seeds of disease and misery, if not of death and destruction, upon his offspring, which will continue upon his children and descend to his children’s children to the third and fourth generation. It is perfectly natural that the children should inherit from their fathers, and if they sow the seeds of corruption, crime and loathsome disease, their children will reap the fruits thereof. </a:t>
            </a:r>
          </a:p>
        </p:txBody>
      </p:sp>
      <p:sp>
        <p:nvSpPr>
          <p:cNvPr id="7" name="TextBox 6"/>
          <p:cNvSpPr txBox="1"/>
          <p:nvPr/>
        </p:nvSpPr>
        <p:spPr>
          <a:xfrm>
            <a:off x="72428" y="6488668"/>
            <a:ext cx="3744201" cy="369332"/>
          </a:xfrm>
          <a:prstGeom prst="rect">
            <a:avLst/>
          </a:prstGeom>
          <a:noFill/>
        </p:spPr>
        <p:txBody>
          <a:bodyPr wrap="square" rtlCol="0">
            <a:spAutoFit/>
          </a:bodyPr>
          <a:lstStyle/>
          <a:p>
            <a:r>
              <a:rPr lang="en-US" b="1" dirty="0"/>
              <a:t>D&amp;C 121:21 </a:t>
            </a:r>
            <a:r>
              <a:rPr lang="en-US" sz="1200" b="1" dirty="0"/>
              <a:t>Joseph F. Smith</a:t>
            </a:r>
          </a:p>
        </p:txBody>
      </p:sp>
      <p:sp>
        <p:nvSpPr>
          <p:cNvPr id="2" name="Rectangle 1"/>
          <p:cNvSpPr/>
          <p:nvPr/>
        </p:nvSpPr>
        <p:spPr>
          <a:xfrm>
            <a:off x="246599" y="5061512"/>
            <a:ext cx="11945401" cy="1477328"/>
          </a:xfrm>
          <a:prstGeom prst="rect">
            <a:avLst/>
          </a:prstGeom>
        </p:spPr>
        <p:txBody>
          <a:bodyPr wrap="square">
            <a:spAutoFit/>
          </a:bodyPr>
          <a:lstStyle/>
          <a:p>
            <a:r>
              <a:rPr lang="en-US" b="1" dirty="0"/>
              <a:t>Not in accordance with God’s wishes for His wish is that men will not sin and therefore will not transmit the consequences of their sin to their children, but that they will keep His commandments, and be free from sin and from entailing the effects of sin upon their offspring; but inasmuch as men will not hearken unto the Lord, but will become a law unto themselves, and will commit sin they will justly reap the consequences of their own iniquity, and will naturally impart its fruits to their children to the third and fourth generation.”</a:t>
            </a:r>
          </a:p>
        </p:txBody>
      </p:sp>
      <p:pic>
        <p:nvPicPr>
          <p:cNvPr id="5" name="Picture 4">
            <a:extLst>
              <a:ext uri="{FF2B5EF4-FFF2-40B4-BE49-F238E27FC236}">
                <a16:creationId xmlns:a16="http://schemas.microsoft.com/office/drawing/2014/main" id="{CCD292BC-CFF3-4012-85B0-51A4C65DF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472" y="2220848"/>
            <a:ext cx="7687056" cy="2810256"/>
          </a:xfrm>
          <a:prstGeom prst="rect">
            <a:avLst/>
          </a:prstGeom>
        </p:spPr>
      </p:pic>
    </p:spTree>
    <p:extLst>
      <p:ext uri="{BB962C8B-B14F-4D97-AF65-F5344CB8AC3E}">
        <p14:creationId xmlns:p14="http://schemas.microsoft.com/office/powerpoint/2010/main" val="356905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1318</TotalTime>
  <Words>3516</Words>
  <Application>Microsoft Office PowerPoint</Application>
  <PresentationFormat>Widescreen</PresentationFormat>
  <Paragraphs>146</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Open Sans</vt:lpstr>
      <vt:lpstr>Bookman Old Style</vt:lpstr>
      <vt:lpstr>Imprint MT Shadow</vt:lpstr>
      <vt:lpstr>Georgia</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45</cp:revision>
  <dcterms:created xsi:type="dcterms:W3CDTF">2015-02-24T15:42:48Z</dcterms:created>
  <dcterms:modified xsi:type="dcterms:W3CDTF">2020-07-25T14:42:40Z</dcterms:modified>
</cp:coreProperties>
</file>