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A5EE-DE52-455E-BBC6-8168BF854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387835-B6C8-43CC-9963-976DED03D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484CD-C630-4E19-8F66-DC30C5AE7EAE}"/>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9430A4B7-46AD-4C8B-B5B5-E4110781D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AFCF5-59E5-42E3-AFD8-3CDCC478856C}"/>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40621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7810-C45C-4270-B87F-95432359AA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C06E58-EC7F-428B-B610-9F554210B3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C015F-EBE4-40C3-B66D-D9D9E2BE3EDE}"/>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E690AF1C-67DA-4777-9928-406B03979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17605-9060-4301-AC76-628C793EF8B1}"/>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164602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D2971-1BF6-4886-AC4E-77D51DB7C7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0ED05-7F1D-4256-B34A-294BF1D1F0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03E75-9A8B-4B81-B930-856DAD808F8E}"/>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AD53EAE8-B03A-4581-8B88-A6C2F4AF4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CA285-39F5-4047-A638-0A2A0FA7CD36}"/>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324494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B6EB-7378-4248-A6EF-21BD9DDB7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1F29A-E490-48D5-81BF-C5A1B8FCB2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46F59-4FD7-4D55-B7D3-AFCE95C2583A}"/>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435EDE7E-4CF0-4D83-86F5-3A592B7A8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C7985-97F9-42B2-AC40-4AF090E2B1CF}"/>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13850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D09C-8FEE-4E95-AEBB-5BFA6F40E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EBE67-C417-46E5-8B61-2DD3CE62D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AB8287-24FB-4E7B-841C-0E739CE10EDA}"/>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DDE38EFB-3E18-44B6-8752-94FACA320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97822-F8C1-48A6-9153-6299A8B5906C}"/>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167322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3D51-A2B4-4BC3-AC1D-59631AC57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D6130-5483-4A56-BC9B-1D7F228C09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E865F-4FA5-4263-AE3E-25E3C8A2DC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35CD2-A5A9-4C89-9A49-51DB8C958112}"/>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6" name="Footer Placeholder 5">
            <a:extLst>
              <a:ext uri="{FF2B5EF4-FFF2-40B4-BE49-F238E27FC236}">
                <a16:creationId xmlns:a16="http://schemas.microsoft.com/office/drawing/2014/main" id="{CEC4B51D-6EFD-44AE-A1A0-9AFEA8BCD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689E0-2320-422B-B47D-C28C383ADDAF}"/>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35157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7951-13B3-45DB-976E-55123A770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9D2A7F-B566-4B25-8B20-1A680A03DA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5136F9-7923-4E16-8C89-733AC24DB4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DAC26C-E972-4270-B997-49EC278D5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C66DB6-183A-4F2A-8D2A-49CFEBFC88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6CBA3-F414-468E-B459-5DC5459E8F53}"/>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8" name="Footer Placeholder 7">
            <a:extLst>
              <a:ext uri="{FF2B5EF4-FFF2-40B4-BE49-F238E27FC236}">
                <a16:creationId xmlns:a16="http://schemas.microsoft.com/office/drawing/2014/main" id="{50E94C86-B941-4E55-B44F-7B0DAFF540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AC322-DAC4-4400-B723-96218FAC61FF}"/>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265882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615A-4FB8-4131-A887-59863F62FA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36E94E-9E24-4708-B216-F4908AD4D954}"/>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4" name="Footer Placeholder 3">
            <a:extLst>
              <a:ext uri="{FF2B5EF4-FFF2-40B4-BE49-F238E27FC236}">
                <a16:creationId xmlns:a16="http://schemas.microsoft.com/office/drawing/2014/main" id="{C4E7AFB3-DD69-40A4-9734-19AE6EDB7E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BF32D-6CF9-4CF6-BA8C-3CC59485458D}"/>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244104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F7D7E-9490-4DE4-A511-C75768D89999}"/>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3" name="Footer Placeholder 2">
            <a:extLst>
              <a:ext uri="{FF2B5EF4-FFF2-40B4-BE49-F238E27FC236}">
                <a16:creationId xmlns:a16="http://schemas.microsoft.com/office/drawing/2014/main" id="{9517EC98-B6AE-4076-9530-A1177D473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44F050-7CD7-47E1-8CB5-F43AEFF1F7C4}"/>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156491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1608-03B0-4764-9E11-C79DE1C40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DCA65-B0A1-4F23-9607-8EA504BC3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5B8CF3-B39F-4D0B-BAEA-A6A3EAE20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C874B8-7E91-42A9-AF61-58B1C80A28EB}"/>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6" name="Footer Placeholder 5">
            <a:extLst>
              <a:ext uri="{FF2B5EF4-FFF2-40B4-BE49-F238E27FC236}">
                <a16:creationId xmlns:a16="http://schemas.microsoft.com/office/drawing/2014/main" id="{D329B68C-4DCA-473D-868E-003E36BD7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F9DC0-75F2-442E-B3A9-D5734F29B8D6}"/>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347641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900F-D647-4725-8DF1-04100A117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7A806-FFBD-4183-B2F7-2FA5E020B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DCFC5-953E-4239-B3D7-E09739710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AA67FF-34D3-44C3-9727-5BEFA86A592A}"/>
              </a:ext>
            </a:extLst>
          </p:cNvPr>
          <p:cNvSpPr>
            <a:spLocks noGrp="1"/>
          </p:cNvSpPr>
          <p:nvPr>
            <p:ph type="dt" sz="half" idx="10"/>
          </p:nvPr>
        </p:nvSpPr>
        <p:spPr/>
        <p:txBody>
          <a:bodyPr/>
          <a:lstStyle/>
          <a:p>
            <a:fld id="{A2211F17-2DBD-48DD-AD31-7E3B52DC61A7}" type="datetimeFigureOut">
              <a:rPr lang="en-US" smtClean="0"/>
              <a:t>7/2/2020</a:t>
            </a:fld>
            <a:endParaRPr lang="en-US"/>
          </a:p>
        </p:txBody>
      </p:sp>
      <p:sp>
        <p:nvSpPr>
          <p:cNvPr id="6" name="Footer Placeholder 5">
            <a:extLst>
              <a:ext uri="{FF2B5EF4-FFF2-40B4-BE49-F238E27FC236}">
                <a16:creationId xmlns:a16="http://schemas.microsoft.com/office/drawing/2014/main" id="{C85A2109-3119-45C4-8DBA-0518D7CCD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ACCC8-EE1A-4FC6-8C48-D59AED061D33}"/>
              </a:ext>
            </a:extLst>
          </p:cNvPr>
          <p:cNvSpPr>
            <a:spLocks noGrp="1"/>
          </p:cNvSpPr>
          <p:nvPr>
            <p:ph type="sldNum" sz="quarter" idx="12"/>
          </p:nvPr>
        </p:nvSpPr>
        <p:spPr/>
        <p:txBody>
          <a:bodyPr/>
          <a:lstStyle/>
          <a:p>
            <a:fld id="{245AAE7B-E7DD-4267-AEDB-5FEF7D21421E}" type="slidenum">
              <a:rPr lang="en-US" smtClean="0"/>
              <a:t>‹#›</a:t>
            </a:fld>
            <a:endParaRPr lang="en-US"/>
          </a:p>
        </p:txBody>
      </p:sp>
    </p:spTree>
    <p:extLst>
      <p:ext uri="{BB962C8B-B14F-4D97-AF65-F5344CB8AC3E}">
        <p14:creationId xmlns:p14="http://schemas.microsoft.com/office/powerpoint/2010/main" val="96274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F0599-3E0A-46A4-B052-553E39C3D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F49C97-DA51-4299-AC3C-DCA231A4D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00535-C617-4A4D-B51E-656330F1B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11F17-2DBD-48DD-AD31-7E3B52DC61A7}" type="datetimeFigureOut">
              <a:rPr lang="en-US" smtClean="0"/>
              <a:t>7/2/2020</a:t>
            </a:fld>
            <a:endParaRPr lang="en-US"/>
          </a:p>
        </p:txBody>
      </p:sp>
      <p:sp>
        <p:nvSpPr>
          <p:cNvPr id="5" name="Footer Placeholder 4">
            <a:extLst>
              <a:ext uri="{FF2B5EF4-FFF2-40B4-BE49-F238E27FC236}">
                <a16:creationId xmlns:a16="http://schemas.microsoft.com/office/drawing/2014/main" id="{34B50A7E-5BE1-481B-A7D5-656E15624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5A17C-ADC3-4535-889A-6E9075560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AAE7B-E7DD-4267-AEDB-5FEF7D21421E}" type="slidenum">
              <a:rPr lang="en-US" smtClean="0"/>
              <a:t>‹#›</a:t>
            </a:fld>
            <a:endParaRPr lang="en-US"/>
          </a:p>
        </p:txBody>
      </p:sp>
    </p:spTree>
    <p:extLst>
      <p:ext uri="{BB962C8B-B14F-4D97-AF65-F5344CB8AC3E}">
        <p14:creationId xmlns:p14="http://schemas.microsoft.com/office/powerpoint/2010/main" val="1456372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87E109D-407F-4163-A3CA-EF5F98F25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123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F87B72-7807-4B5F-89AC-056DA7291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65044" y="6326326"/>
            <a:ext cx="3429000" cy="369332"/>
          </a:xfrm>
          <a:prstGeom prst="rect">
            <a:avLst/>
          </a:prstGeom>
          <a:noFill/>
        </p:spPr>
        <p:txBody>
          <a:bodyPr wrap="square" rtlCol="0">
            <a:spAutoFit/>
          </a:bodyPr>
          <a:lstStyle/>
          <a:p>
            <a:r>
              <a:rPr lang="en-US" dirty="0">
                <a:solidFill>
                  <a:schemeClr val="bg1"/>
                </a:solidFill>
              </a:rPr>
              <a:t>D&amp;C 4:5-7</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Faith, Hope, and Charity</a:t>
            </a:r>
          </a:p>
        </p:txBody>
      </p:sp>
      <p:sp>
        <p:nvSpPr>
          <p:cNvPr id="12" name="TextBox 11"/>
          <p:cNvSpPr txBox="1"/>
          <p:nvPr/>
        </p:nvSpPr>
        <p:spPr>
          <a:xfrm>
            <a:off x="1905000" y="1219200"/>
            <a:ext cx="4114800" cy="1477328"/>
          </a:xfrm>
          <a:prstGeom prst="rect">
            <a:avLst/>
          </a:prstGeom>
          <a:noFill/>
        </p:spPr>
        <p:txBody>
          <a:bodyPr wrap="square" rtlCol="0">
            <a:spAutoFit/>
          </a:bodyPr>
          <a:lstStyle/>
          <a:p>
            <a:pPr fontAlgn="base"/>
            <a:r>
              <a:rPr lang="en-US" dirty="0">
                <a:solidFill>
                  <a:schemeClr val="bg1"/>
                </a:solidFill>
              </a:rPr>
              <a:t>“Whereby are given unto us exceeding great and precious</a:t>
            </a:r>
            <a:r>
              <a:rPr lang="en-US" baseline="30000" dirty="0">
                <a:solidFill>
                  <a:schemeClr val="bg1"/>
                </a:solidFill>
              </a:rPr>
              <a:t> </a:t>
            </a:r>
            <a:r>
              <a:rPr lang="en-US" dirty="0">
                <a:solidFill>
                  <a:schemeClr val="bg1"/>
                </a:solidFill>
              </a:rPr>
              <a:t>promises: that by these ye might be partakers of the divine</a:t>
            </a:r>
            <a:r>
              <a:rPr lang="en-US" baseline="30000" dirty="0">
                <a:solidFill>
                  <a:schemeClr val="bg1"/>
                </a:solidFill>
              </a:rPr>
              <a:t> </a:t>
            </a:r>
            <a:r>
              <a:rPr lang="en-US" dirty="0">
                <a:solidFill>
                  <a:schemeClr val="bg1"/>
                </a:solidFill>
              </a:rPr>
              <a:t>nature, having escaped the corruption that is in the world through lust.</a:t>
            </a:r>
          </a:p>
        </p:txBody>
      </p:sp>
      <p:sp>
        <p:nvSpPr>
          <p:cNvPr id="15" name="TextBox 14"/>
          <p:cNvSpPr txBox="1"/>
          <p:nvPr/>
        </p:nvSpPr>
        <p:spPr>
          <a:xfrm>
            <a:off x="6324600" y="1219200"/>
            <a:ext cx="4114800" cy="923330"/>
          </a:xfrm>
          <a:prstGeom prst="rect">
            <a:avLst/>
          </a:prstGeom>
          <a:noFill/>
        </p:spPr>
        <p:txBody>
          <a:bodyPr wrap="square" rtlCol="0">
            <a:spAutoFit/>
          </a:bodyPr>
          <a:lstStyle/>
          <a:p>
            <a:pPr fontAlgn="base"/>
            <a:r>
              <a:rPr lang="en-US" dirty="0">
                <a:solidFill>
                  <a:schemeClr val="bg1"/>
                </a:solidFill>
              </a:rPr>
              <a:t>And beside this, giving all diligence, add to your faith virtue; and to virtue knowledge;</a:t>
            </a:r>
          </a:p>
        </p:txBody>
      </p:sp>
      <p:sp>
        <p:nvSpPr>
          <p:cNvPr id="16" name="TextBox 15"/>
          <p:cNvSpPr txBox="1"/>
          <p:nvPr/>
        </p:nvSpPr>
        <p:spPr>
          <a:xfrm>
            <a:off x="7488306" y="2977275"/>
            <a:ext cx="4114800" cy="923330"/>
          </a:xfrm>
          <a:prstGeom prst="rect">
            <a:avLst/>
          </a:prstGeom>
          <a:noFill/>
        </p:spPr>
        <p:txBody>
          <a:bodyPr wrap="square" rtlCol="0">
            <a:spAutoFit/>
          </a:bodyPr>
          <a:lstStyle/>
          <a:p>
            <a:pPr fontAlgn="base"/>
            <a:r>
              <a:rPr lang="en-US" dirty="0">
                <a:solidFill>
                  <a:schemeClr val="bg1"/>
                </a:solidFill>
              </a:rPr>
              <a:t>And to knowledge temperance; and to temperance patience; and to patience godliness;</a:t>
            </a:r>
          </a:p>
        </p:txBody>
      </p:sp>
      <p:sp>
        <p:nvSpPr>
          <p:cNvPr id="17" name="TextBox 16"/>
          <p:cNvSpPr txBox="1"/>
          <p:nvPr/>
        </p:nvSpPr>
        <p:spPr>
          <a:xfrm>
            <a:off x="1770822" y="4567555"/>
            <a:ext cx="6172200" cy="1938992"/>
          </a:xfrm>
          <a:prstGeom prst="rect">
            <a:avLst/>
          </a:prstGeom>
          <a:noFill/>
        </p:spPr>
        <p:txBody>
          <a:bodyPr wrap="square" rtlCol="0">
            <a:spAutoFit/>
          </a:bodyPr>
          <a:lstStyle/>
          <a:p>
            <a:pPr fontAlgn="base"/>
            <a:r>
              <a:rPr lang="en-US" dirty="0">
                <a:solidFill>
                  <a:schemeClr val="bg1"/>
                </a:solidFill>
              </a:rPr>
              <a:t>And to godliness brotherly kindness; and to brotherly kindness charity. </a:t>
            </a:r>
          </a:p>
          <a:p>
            <a:pPr fontAlgn="base"/>
            <a:endParaRPr lang="en-US" dirty="0">
              <a:solidFill>
                <a:schemeClr val="bg1"/>
              </a:solidFill>
            </a:endParaRPr>
          </a:p>
          <a:p>
            <a:pPr fontAlgn="base"/>
            <a:r>
              <a:rPr lang="en-US" dirty="0">
                <a:solidFill>
                  <a:schemeClr val="bg1"/>
                </a:solidFill>
              </a:rPr>
              <a:t>For if these things be in you, and abound, they make </a:t>
            </a:r>
            <a:r>
              <a:rPr lang="en-US" i="1" dirty="0">
                <a:solidFill>
                  <a:schemeClr val="bg1"/>
                </a:solidFill>
              </a:rPr>
              <a:t>you that ye shall</a:t>
            </a:r>
            <a:r>
              <a:rPr lang="en-US" dirty="0">
                <a:solidFill>
                  <a:schemeClr val="bg1"/>
                </a:solidFill>
              </a:rPr>
              <a:t> neither </a:t>
            </a:r>
            <a:r>
              <a:rPr lang="en-US" i="1" dirty="0">
                <a:solidFill>
                  <a:schemeClr val="bg1"/>
                </a:solidFill>
              </a:rPr>
              <a:t>be</a:t>
            </a:r>
            <a:r>
              <a:rPr lang="en-US" dirty="0">
                <a:solidFill>
                  <a:schemeClr val="bg1"/>
                </a:solidFill>
              </a:rPr>
              <a:t> barren nor unfruitful in the knowledge of our Lord Jesus Christ.</a:t>
            </a:r>
          </a:p>
          <a:p>
            <a:pPr fontAlgn="base"/>
            <a:r>
              <a:rPr lang="en-US" sz="1200" dirty="0">
                <a:solidFill>
                  <a:schemeClr val="bg1"/>
                </a:solidFill>
              </a:rPr>
              <a:t>2 Peter 1:4-8</a:t>
            </a:r>
          </a:p>
        </p:txBody>
      </p:sp>
      <p:pic>
        <p:nvPicPr>
          <p:cNvPr id="5" name="Picture 4">
            <a:extLst>
              <a:ext uri="{FF2B5EF4-FFF2-40B4-BE49-F238E27FC236}">
                <a16:creationId xmlns:a16="http://schemas.microsoft.com/office/drawing/2014/main" id="{032CAEA2-4029-4D5F-9403-28E389097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65" y="1083300"/>
            <a:ext cx="1390650" cy="1628775"/>
          </a:xfrm>
          <a:prstGeom prst="rect">
            <a:avLst/>
          </a:prstGeom>
        </p:spPr>
      </p:pic>
      <p:pic>
        <p:nvPicPr>
          <p:cNvPr id="8" name="Picture 7">
            <a:extLst>
              <a:ext uri="{FF2B5EF4-FFF2-40B4-BE49-F238E27FC236}">
                <a16:creationId xmlns:a16="http://schemas.microsoft.com/office/drawing/2014/main" id="{AC5713E7-D9A3-4979-8CAB-17CDADC27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0" y="2622703"/>
            <a:ext cx="1657350" cy="1752600"/>
          </a:xfrm>
          <a:prstGeom prst="rect">
            <a:avLst/>
          </a:prstGeom>
        </p:spPr>
      </p:pic>
      <p:pic>
        <p:nvPicPr>
          <p:cNvPr id="11" name="Picture 10">
            <a:extLst>
              <a:ext uri="{FF2B5EF4-FFF2-40B4-BE49-F238E27FC236}">
                <a16:creationId xmlns:a16="http://schemas.microsoft.com/office/drawing/2014/main" id="{F5807177-8F9F-4EF7-946E-97286D1A6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728" y="4182126"/>
            <a:ext cx="1657349" cy="2533376"/>
          </a:xfrm>
          <a:prstGeom prst="rect">
            <a:avLst/>
          </a:prstGeom>
        </p:spPr>
      </p:pic>
    </p:spTree>
    <p:extLst>
      <p:ext uri="{BB962C8B-B14F-4D97-AF65-F5344CB8AC3E}">
        <p14:creationId xmlns:p14="http://schemas.microsoft.com/office/powerpoint/2010/main" val="41972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B785-F4DD-4330-9B75-FF5B61DEB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81608" y="318053"/>
            <a:ext cx="86868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Unselfish Service</a:t>
            </a:r>
            <a:r>
              <a:rPr lang="en-US" dirty="0">
                <a:solidFill>
                  <a:schemeClr val="bg1"/>
                </a:solidFill>
              </a:rPr>
              <a:t> (2:25)</a:t>
            </a:r>
          </a:p>
          <a:p>
            <a:r>
              <a:rPr lang="en-US" b="1" dirty="0">
                <a:solidFill>
                  <a:schemeClr val="bg1"/>
                </a:solidFill>
              </a:rPr>
              <a:t>The Vineyard</a:t>
            </a:r>
            <a:r>
              <a:rPr lang="en-US" dirty="0">
                <a:solidFill>
                  <a:schemeClr val="bg1"/>
                </a:solidFill>
              </a:rPr>
              <a:t> (3:48)</a:t>
            </a:r>
          </a:p>
          <a:p>
            <a:r>
              <a:rPr lang="en-US" b="1" dirty="0">
                <a:solidFill>
                  <a:schemeClr val="bg1"/>
                </a:solidFill>
              </a:rPr>
              <a:t>Missionaries to Match Our Message</a:t>
            </a:r>
            <a:r>
              <a:rPr lang="en-US" dirty="0">
                <a:solidFill>
                  <a:schemeClr val="bg1"/>
                </a:solidFill>
              </a:rPr>
              <a:t> (2:25)</a:t>
            </a:r>
          </a:p>
          <a:p>
            <a:endParaRPr lang="en-US" dirty="0">
              <a:solidFill>
                <a:schemeClr val="bg1"/>
              </a:solidFill>
            </a:endParaRPr>
          </a:p>
          <a:p>
            <a:r>
              <a:rPr lang="en-US" dirty="0">
                <a:solidFill>
                  <a:schemeClr val="bg1"/>
                </a:solidFill>
              </a:rPr>
              <a:t>Excerpts from </a:t>
            </a:r>
            <a:r>
              <a:rPr lang="en-US" i="1" dirty="0">
                <a:solidFill>
                  <a:schemeClr val="bg1"/>
                </a:solidFill>
              </a:rPr>
              <a:t>Doctrine and Covenant Commentary </a:t>
            </a:r>
            <a:r>
              <a:rPr lang="en-US" dirty="0">
                <a:solidFill>
                  <a:schemeClr val="bg1"/>
                </a:solidFill>
              </a:rPr>
              <a:t>by Hyrum M. Smith pg. 23-24</a:t>
            </a:r>
          </a:p>
          <a:p>
            <a:endParaRPr lang="en-US" dirty="0">
              <a:solidFill>
                <a:schemeClr val="bg1"/>
              </a:solidFill>
            </a:endParaRPr>
          </a:p>
          <a:p>
            <a:r>
              <a:rPr lang="en-US" dirty="0">
                <a:solidFill>
                  <a:schemeClr val="bg1"/>
                </a:solidFill>
              </a:rPr>
              <a:t>Doctrine and Covenants Student Manual Religion 324-325, pg. 12</a:t>
            </a:r>
          </a:p>
          <a:p>
            <a:endParaRPr lang="en-US" dirty="0">
              <a:solidFill>
                <a:schemeClr val="bg1"/>
              </a:solidFill>
            </a:endParaRPr>
          </a:p>
          <a:p>
            <a:r>
              <a:rPr lang="en-US" dirty="0">
                <a:solidFill>
                  <a:schemeClr val="bg1"/>
                </a:solidFill>
              </a:rPr>
              <a:t>” (</a:t>
            </a:r>
            <a:r>
              <a:rPr lang="en-US" i="1" dirty="0">
                <a:solidFill>
                  <a:schemeClr val="bg1"/>
                </a:solidFill>
              </a:rPr>
              <a:t>For the Strength of Youth</a:t>
            </a:r>
            <a:r>
              <a:rPr lang="en-US" dirty="0">
                <a:solidFill>
                  <a:schemeClr val="bg1"/>
                </a:solidFill>
              </a:rPr>
              <a:t> [booklet, 2011], 32).</a:t>
            </a:r>
          </a:p>
          <a:p>
            <a:endParaRPr lang="en-US" dirty="0">
              <a:solidFill>
                <a:schemeClr val="bg1"/>
              </a:solidFill>
            </a:endParaRPr>
          </a:p>
          <a:p>
            <a:r>
              <a:rPr lang="en-US" i="1" dirty="0">
                <a:solidFill>
                  <a:schemeClr val="bg1"/>
                </a:solidFill>
              </a:rPr>
              <a:t>The Teachings of Ezra Taft Benson </a:t>
            </a:r>
            <a:r>
              <a:rPr lang="en-US" dirty="0">
                <a:solidFill>
                  <a:schemeClr val="bg1"/>
                </a:solidFill>
              </a:rPr>
              <a:t>pg. 361</a:t>
            </a:r>
          </a:p>
        </p:txBody>
      </p:sp>
      <p:grpSp>
        <p:nvGrpSpPr>
          <p:cNvPr id="4" name="Group 3">
            <a:extLst>
              <a:ext uri="{FF2B5EF4-FFF2-40B4-BE49-F238E27FC236}">
                <a16:creationId xmlns:a16="http://schemas.microsoft.com/office/drawing/2014/main" id="{0760CBD8-7915-4106-A093-188AC3076E94}"/>
              </a:ext>
            </a:extLst>
          </p:cNvPr>
          <p:cNvGrpSpPr/>
          <p:nvPr/>
        </p:nvGrpSpPr>
        <p:grpSpPr>
          <a:xfrm>
            <a:off x="4778477" y="825910"/>
            <a:ext cx="989531" cy="1311466"/>
            <a:chOff x="7543800" y="3810000"/>
            <a:chExt cx="1143000" cy="1447800"/>
          </a:xfrm>
        </p:grpSpPr>
        <p:sp>
          <p:nvSpPr>
            <p:cNvPr id="5" name="Trapezoid 4">
              <a:extLst>
                <a:ext uri="{FF2B5EF4-FFF2-40B4-BE49-F238E27FC236}">
                  <a16:creationId xmlns:a16="http://schemas.microsoft.com/office/drawing/2014/main" id="{0839844E-2EC4-4C27-BE5F-CEB6F638F7D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5">
              <a:extLst>
                <a:ext uri="{FF2B5EF4-FFF2-40B4-BE49-F238E27FC236}">
                  <a16:creationId xmlns:a16="http://schemas.microsoft.com/office/drawing/2014/main" id="{4F099045-26CB-4C19-9AA4-23F36102A7A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839D40-A801-419C-9A3C-58DA424B23A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7">
              <a:extLst>
                <a:ext uri="{FF2B5EF4-FFF2-40B4-BE49-F238E27FC236}">
                  <a16:creationId xmlns:a16="http://schemas.microsoft.com/office/drawing/2014/main" id="{CBBFDE49-36D1-4DF8-8F54-D034302FBB4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2BC2233-52F3-49F0-9845-F0850AE546A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0972C9F9-E20C-4BE4-A69F-92598F65F41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A5FD920-4642-4F2D-B494-8819A0F0F13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BBAAB53-8F35-4A37-87FF-5F619C2F127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244152E-C607-476B-8E8F-43FC3AEA888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686CF1-1E51-4688-A4EE-FD1C6385196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C0018436-C1E6-489E-AB46-DF8636C14B3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7AADE43-45AD-4B15-83F8-BDE27AB1E7F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D56926A6-16E2-4154-B916-7813CE2B9E99}"/>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4F05FA36-783D-427F-92EB-C9C4F872CA3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C6585D-7B79-42CE-8955-6A853021159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18CCBB-9E31-42CD-A0FC-01657BBBAB5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B407DFD-C8B8-4B3A-8FD0-AAEF95D3EB8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09F137C8-7668-4BC7-986D-CF987D781BD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6545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6" y="0"/>
            <a:ext cx="5660919" cy="6124754"/>
          </a:xfrm>
          <a:prstGeom prst="rect">
            <a:avLst/>
          </a:prstGeom>
        </p:spPr>
        <p:txBody>
          <a:bodyPr wrap="square">
            <a:spAutoFit/>
          </a:bodyPr>
          <a:lstStyle/>
          <a:p>
            <a:pPr fontAlgn="base"/>
            <a:r>
              <a:rPr lang="en-US" sz="1400" b="1" dirty="0"/>
              <a:t>Response Key</a:t>
            </a:r>
          </a:p>
          <a:p>
            <a:pPr fontAlgn="base"/>
            <a:r>
              <a:rPr lang="en-US" sz="1400" b="1" dirty="0"/>
              <a:t>1 = never 2 = sometimes 3 = often 4 = almost always 5 = always</a:t>
            </a:r>
          </a:p>
          <a:p>
            <a:pPr fontAlgn="base"/>
            <a:endParaRPr lang="en-US" sz="1400" b="1" dirty="0"/>
          </a:p>
          <a:p>
            <a:pPr fontAlgn="base"/>
            <a:r>
              <a:rPr lang="en-US" sz="1400" b="1" dirty="0"/>
              <a:t>Faith</a:t>
            </a:r>
          </a:p>
          <a:p>
            <a:pPr fontAlgn="base"/>
            <a:r>
              <a:rPr lang="en-US" sz="1200" dirty="0"/>
              <a:t>1. ____ I believe in Heavenly Father and Jesus Christ.</a:t>
            </a:r>
          </a:p>
          <a:p>
            <a:pPr fontAlgn="base"/>
            <a:r>
              <a:rPr lang="en-US" sz="1200" dirty="0"/>
              <a:t>2. ____ I trust Heavenly Father enough to accept His will and do </a:t>
            </a:r>
            <a:br>
              <a:rPr lang="en-US" sz="1200" dirty="0"/>
            </a:br>
            <a:r>
              <a:rPr lang="en-US" sz="1200" dirty="0"/>
              <a:t>whatever He asks.</a:t>
            </a:r>
          </a:p>
          <a:p>
            <a:pPr fontAlgn="base"/>
            <a:r>
              <a:rPr lang="en-US" sz="1200" dirty="0"/>
              <a:t>3. ____ I have the faith necessary to help make good things happen in my </a:t>
            </a:r>
            <a:br>
              <a:rPr lang="en-US" sz="1200" dirty="0"/>
            </a:br>
            <a:r>
              <a:rPr lang="en-US" sz="1200" dirty="0"/>
              <a:t>life and the lives of others.</a:t>
            </a:r>
          </a:p>
          <a:p>
            <a:pPr fontAlgn="base"/>
            <a:r>
              <a:rPr lang="en-US" sz="1200" dirty="0"/>
              <a:t>4. ____ I have enough faith in Jesus Christ to obtain answers to my prayers.</a:t>
            </a:r>
          </a:p>
          <a:p>
            <a:pPr fontAlgn="base"/>
            <a:r>
              <a:rPr lang="en-US" sz="1200" b="1" dirty="0"/>
              <a:t>Hope</a:t>
            </a:r>
          </a:p>
          <a:p>
            <a:pPr fontAlgn="base"/>
            <a:r>
              <a:rPr lang="en-US" sz="1200" dirty="0"/>
              <a:t>1. ____ One of my greatest desires is to inherit eternal life in the celestial kingdom of God.</a:t>
            </a:r>
          </a:p>
          <a:p>
            <a:pPr fontAlgn="base"/>
            <a:r>
              <a:rPr lang="en-US" sz="1200" dirty="0"/>
              <a:t>2. ____ I feel peaceful and optimistic about the future.</a:t>
            </a:r>
          </a:p>
          <a:p>
            <a:pPr fontAlgn="base"/>
            <a:r>
              <a:rPr lang="en-US" sz="1200" dirty="0"/>
              <a:t>3. ____ I firmly believe that someday I will dwell with God and become like Him.</a:t>
            </a:r>
          </a:p>
          <a:p>
            <a:pPr fontAlgn="base"/>
            <a:r>
              <a:rPr lang="en-US" sz="1200" b="1" dirty="0"/>
              <a:t>Charity and Love</a:t>
            </a:r>
          </a:p>
          <a:p>
            <a:pPr fontAlgn="base"/>
            <a:r>
              <a:rPr lang="en-US" sz="1200" dirty="0"/>
              <a:t>1. ____ I feel a sincere desire for the eternal welfare and happiness of other people.</a:t>
            </a:r>
          </a:p>
          <a:p>
            <a:pPr fontAlgn="base"/>
            <a:r>
              <a:rPr lang="en-US" sz="1200" dirty="0"/>
              <a:t>2. ____ When I pray, I ask for charity—the pure love of Christ.</a:t>
            </a:r>
          </a:p>
          <a:p>
            <a:pPr fontAlgn="base"/>
            <a:r>
              <a:rPr lang="en-US" sz="1200" dirty="0"/>
              <a:t>3. ____ I try to help other people when they are struggling or discouraged.</a:t>
            </a:r>
          </a:p>
          <a:p>
            <a:pPr fontAlgn="base"/>
            <a:r>
              <a:rPr lang="en-US" sz="1200" dirty="0"/>
              <a:t>4. ____ I look for opportunities to serve other people.</a:t>
            </a:r>
          </a:p>
          <a:p>
            <a:pPr fontAlgn="base"/>
            <a:r>
              <a:rPr lang="en-US" sz="1200" b="1" dirty="0"/>
              <a:t>Eye Single to the Glory of God</a:t>
            </a:r>
          </a:p>
          <a:p>
            <a:pPr fontAlgn="base"/>
            <a:r>
              <a:rPr lang="en-US" sz="1200" dirty="0"/>
              <a:t>1. ____ I focus my efforts on the things of God rather than the things of the world.</a:t>
            </a:r>
          </a:p>
          <a:p>
            <a:pPr fontAlgn="base"/>
            <a:r>
              <a:rPr lang="en-US" sz="1200" dirty="0"/>
              <a:t>2. ____ I focus my thoughts on the things of God rather than the things of the world.</a:t>
            </a:r>
          </a:p>
          <a:p>
            <a:pPr fontAlgn="base"/>
            <a:r>
              <a:rPr lang="en-US" sz="1200" dirty="0"/>
              <a:t>3. ____ I do good things because I love God, not because I want to impress others.</a:t>
            </a:r>
          </a:p>
          <a:p>
            <a:pPr fontAlgn="base"/>
            <a:r>
              <a:rPr lang="en-US" sz="1200" b="1" dirty="0"/>
              <a:t>Virtue</a:t>
            </a:r>
          </a:p>
          <a:p>
            <a:pPr fontAlgn="base"/>
            <a:r>
              <a:rPr lang="en-US" sz="1200" dirty="0"/>
              <a:t>1. ____ I am clean and pure in heart.</a:t>
            </a:r>
          </a:p>
          <a:p>
            <a:pPr fontAlgn="base"/>
            <a:r>
              <a:rPr lang="en-US" sz="1200" dirty="0"/>
              <a:t>2. ____ I am dependable—I do what I say I will do.</a:t>
            </a:r>
          </a:p>
          <a:p>
            <a:pPr fontAlgn="base"/>
            <a:r>
              <a:rPr lang="en-US" sz="1200" dirty="0"/>
              <a:t>3. ____ I focus on righteous, uplifting thoughts and put unwholesome thoughts out of my mind.</a:t>
            </a:r>
          </a:p>
          <a:p>
            <a:pPr fontAlgn="base"/>
            <a:r>
              <a:rPr lang="en-US" sz="1200" dirty="0"/>
              <a:t>4. ____ I repent of my sins and strive to overcome my weaknesses.</a:t>
            </a:r>
          </a:p>
          <a:p>
            <a:pPr fontAlgn="base"/>
            <a:endParaRPr lang="en-US" sz="1200" dirty="0"/>
          </a:p>
          <a:p>
            <a:pPr fontAlgn="base"/>
            <a:endParaRPr lang="en-US" sz="1200" dirty="0"/>
          </a:p>
        </p:txBody>
      </p:sp>
      <p:sp>
        <p:nvSpPr>
          <p:cNvPr id="3" name="Rectangle 2"/>
          <p:cNvSpPr/>
          <p:nvPr/>
        </p:nvSpPr>
        <p:spPr>
          <a:xfrm>
            <a:off x="6095999" y="1"/>
            <a:ext cx="5660913" cy="5447645"/>
          </a:xfrm>
          <a:prstGeom prst="rect">
            <a:avLst/>
          </a:prstGeom>
        </p:spPr>
        <p:txBody>
          <a:bodyPr wrap="square">
            <a:spAutoFit/>
          </a:bodyPr>
          <a:lstStyle/>
          <a:p>
            <a:pPr fontAlgn="base"/>
            <a:r>
              <a:rPr lang="en-US" sz="1200" b="1" dirty="0"/>
              <a:t>Knowledge</a:t>
            </a:r>
          </a:p>
          <a:p>
            <a:pPr fontAlgn="base"/>
            <a:r>
              <a:rPr lang="en-US" sz="1200" dirty="0"/>
              <a:t>1. ____ I feel confident in my understanding of gospel doctrines and principles.</a:t>
            </a:r>
          </a:p>
          <a:p>
            <a:pPr fontAlgn="base"/>
            <a:r>
              <a:rPr lang="en-US" sz="1200" dirty="0"/>
              <a:t>2. ____ I study the scriptures daily.</a:t>
            </a:r>
          </a:p>
          <a:p>
            <a:pPr fontAlgn="base"/>
            <a:r>
              <a:rPr lang="en-US" sz="1200" dirty="0"/>
              <a:t>3. ____ I receive knowledge and guidance through the Spirit.</a:t>
            </a:r>
          </a:p>
          <a:p>
            <a:pPr fontAlgn="base"/>
            <a:r>
              <a:rPr lang="en-US" sz="1200" b="1" dirty="0"/>
              <a:t>Temperance</a:t>
            </a:r>
          </a:p>
          <a:p>
            <a:pPr fontAlgn="base"/>
            <a:r>
              <a:rPr lang="en-US" sz="1200" dirty="0"/>
              <a:t>1. ____ I live the Word of Wisdom, as outlined in D&amp;C 89.</a:t>
            </a:r>
          </a:p>
          <a:p>
            <a:pPr fontAlgn="base"/>
            <a:r>
              <a:rPr lang="en-US" sz="1200" dirty="0"/>
              <a:t>2. ____ I control what I think, say, and do, even in tense or frustrating situations.</a:t>
            </a:r>
          </a:p>
          <a:p>
            <a:pPr fontAlgn="base"/>
            <a:r>
              <a:rPr lang="en-US" sz="1200" dirty="0"/>
              <a:t>3. ____ I successfully balance schoolwork, family time, Church callings, and social life.</a:t>
            </a:r>
          </a:p>
          <a:p>
            <a:pPr fontAlgn="base"/>
            <a:r>
              <a:rPr lang="en-US" sz="1200" b="1" dirty="0"/>
              <a:t>Patience</a:t>
            </a:r>
          </a:p>
          <a:p>
            <a:pPr fontAlgn="base"/>
            <a:r>
              <a:rPr lang="en-US" sz="1200" dirty="0"/>
              <a:t>1. ____ I am patient with myself and rely on the Lord as I work to overcome my weaknesses.</a:t>
            </a:r>
          </a:p>
          <a:p>
            <a:pPr fontAlgn="base"/>
            <a:r>
              <a:rPr lang="en-US" sz="1200" dirty="0"/>
              <a:t>2. ____ I am patient with the faults and weaknesses of others.</a:t>
            </a:r>
          </a:p>
          <a:p>
            <a:pPr fontAlgn="base"/>
            <a:r>
              <a:rPr lang="en-US" sz="1200" dirty="0"/>
              <a:t>3. ____ I face problems and challenges calmly and hopefully.</a:t>
            </a:r>
          </a:p>
          <a:p>
            <a:pPr fontAlgn="base"/>
            <a:r>
              <a:rPr lang="en-US" sz="1200" b="1" dirty="0"/>
              <a:t>Brotherly Kindness</a:t>
            </a:r>
          </a:p>
          <a:p>
            <a:pPr fontAlgn="base"/>
            <a:r>
              <a:rPr lang="en-US" sz="1200" dirty="0"/>
              <a:t>1. ____ I am nice to others, even when they might not deserve it.</a:t>
            </a:r>
          </a:p>
          <a:p>
            <a:pPr fontAlgn="base"/>
            <a:r>
              <a:rPr lang="en-US" sz="1200" dirty="0"/>
              <a:t>2. ____ I say positive things about others.</a:t>
            </a:r>
          </a:p>
          <a:p>
            <a:pPr fontAlgn="base"/>
            <a:r>
              <a:rPr lang="en-US" sz="1200" dirty="0"/>
              <a:t>3. ____ I am considerate of the feelings of others.</a:t>
            </a:r>
          </a:p>
          <a:p>
            <a:pPr fontAlgn="base"/>
            <a:r>
              <a:rPr lang="en-US" sz="1200" b="1" dirty="0"/>
              <a:t>Godliness</a:t>
            </a:r>
          </a:p>
          <a:p>
            <a:pPr fontAlgn="base"/>
            <a:r>
              <a:rPr lang="en-US" sz="1200" dirty="0"/>
              <a:t>1. ____ I know Heavenly Father lives, and I want to be like Him.</a:t>
            </a:r>
          </a:p>
          <a:p>
            <a:pPr fontAlgn="base"/>
            <a:r>
              <a:rPr lang="en-US" sz="1200" dirty="0"/>
              <a:t>2. ____ I try to be like Heavenly Father and Jesus Christ in all that I think, say, and do.</a:t>
            </a:r>
          </a:p>
          <a:p>
            <a:pPr fontAlgn="base"/>
            <a:r>
              <a:rPr lang="en-US" sz="1200" b="1" dirty="0"/>
              <a:t>Humility</a:t>
            </a:r>
          </a:p>
          <a:p>
            <a:pPr fontAlgn="base"/>
            <a:r>
              <a:rPr lang="en-US" sz="1200" dirty="0"/>
              <a:t>1. ____ I am sincerely grateful for the blessings I receive from Heavenly Father.</a:t>
            </a:r>
          </a:p>
          <a:p>
            <a:pPr fontAlgn="base"/>
            <a:r>
              <a:rPr lang="en-US" sz="1200" dirty="0"/>
              <a:t>2. ____ My prayers are sincere and meaningful.</a:t>
            </a:r>
          </a:p>
          <a:p>
            <a:pPr fontAlgn="base"/>
            <a:r>
              <a:rPr lang="en-US" sz="1200" dirty="0"/>
              <a:t>3. ____ I appreciate advice and guidance from my leaders, teachers, and parents.</a:t>
            </a:r>
          </a:p>
          <a:p>
            <a:pPr fontAlgn="base"/>
            <a:r>
              <a:rPr lang="en-US" sz="1200" dirty="0"/>
              <a:t>4. ____ I strive to be submissive to Heavenly Father’s will, whatever it may be.</a:t>
            </a:r>
          </a:p>
          <a:p>
            <a:pPr fontAlgn="base"/>
            <a:r>
              <a:rPr lang="en-US" sz="1200" b="1" dirty="0"/>
              <a:t>Diligence</a:t>
            </a:r>
          </a:p>
          <a:p>
            <a:pPr fontAlgn="base"/>
            <a:r>
              <a:rPr lang="en-US" sz="1200" dirty="0"/>
              <a:t>1. ____ I work effectively, even when I’m not under pressure or close supervision.</a:t>
            </a:r>
          </a:p>
          <a:p>
            <a:pPr fontAlgn="base"/>
            <a:r>
              <a:rPr lang="en-US" sz="1200" dirty="0"/>
              <a:t>2. ____ I focus my efforts on the most important things.</a:t>
            </a:r>
          </a:p>
          <a:p>
            <a:pPr fontAlgn="base"/>
            <a:r>
              <a:rPr lang="en-US" sz="1200" dirty="0"/>
              <a:t>3. ____ I work hard until a job is finished successfully.</a:t>
            </a:r>
          </a:p>
        </p:txBody>
      </p:sp>
      <p:cxnSp>
        <p:nvCxnSpPr>
          <p:cNvPr id="5" name="Straight Connector 4"/>
          <p:cNvCxnSpPr/>
          <p:nvPr/>
        </p:nvCxnSpPr>
        <p:spPr>
          <a:xfrm>
            <a:off x="5867395"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96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B8433E9-202A-45E1-8508-919B029D3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40722" y="6336267"/>
            <a:ext cx="1752600" cy="369332"/>
          </a:xfrm>
          <a:prstGeom prst="rect">
            <a:avLst/>
          </a:prstGeom>
          <a:noFill/>
        </p:spPr>
        <p:txBody>
          <a:bodyPr wrap="square" rtlCol="0">
            <a:spAutoFit/>
          </a:bodyPr>
          <a:lstStyle/>
          <a:p>
            <a:r>
              <a:rPr lang="en-US" dirty="0">
                <a:solidFill>
                  <a:schemeClr val="bg1"/>
                </a:solidFill>
              </a:rPr>
              <a:t>D&amp;C 4:1-7</a:t>
            </a:r>
          </a:p>
        </p:txBody>
      </p:sp>
      <p:sp>
        <p:nvSpPr>
          <p:cNvPr id="8" name="TextBox 7"/>
          <p:cNvSpPr txBox="1"/>
          <p:nvPr/>
        </p:nvSpPr>
        <p:spPr>
          <a:xfrm>
            <a:off x="3733800" y="1295400"/>
            <a:ext cx="3429000" cy="923330"/>
          </a:xfrm>
          <a:prstGeom prst="rect">
            <a:avLst/>
          </a:prstGeom>
          <a:noFill/>
        </p:spPr>
        <p:txBody>
          <a:bodyPr wrap="square" rtlCol="0">
            <a:spAutoFit/>
          </a:bodyPr>
          <a:lstStyle/>
          <a:p>
            <a:r>
              <a:rPr lang="en-US" dirty="0">
                <a:solidFill>
                  <a:schemeClr val="bg1"/>
                </a:solidFill>
              </a:rPr>
              <a:t> Joseph Smith’s father had a desire to serve, but he didn’t know what the Lord wanted him to do. </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Joseph Smith Sr.</a:t>
            </a:r>
          </a:p>
        </p:txBody>
      </p:sp>
      <p:sp>
        <p:nvSpPr>
          <p:cNvPr id="11" name="TextBox 10"/>
          <p:cNvSpPr txBox="1"/>
          <p:nvPr/>
        </p:nvSpPr>
        <p:spPr>
          <a:xfrm>
            <a:off x="1905000" y="1143000"/>
            <a:ext cx="1752600" cy="369332"/>
          </a:xfrm>
          <a:prstGeom prst="rect">
            <a:avLst/>
          </a:prstGeom>
          <a:noFill/>
        </p:spPr>
        <p:txBody>
          <a:bodyPr wrap="square" rtlCol="0">
            <a:spAutoFit/>
          </a:bodyPr>
          <a:lstStyle/>
          <a:p>
            <a:r>
              <a:rPr lang="en-US" dirty="0">
                <a:solidFill>
                  <a:schemeClr val="bg1"/>
                </a:solidFill>
              </a:rPr>
              <a:t>February 1829</a:t>
            </a:r>
          </a:p>
        </p:txBody>
      </p:sp>
      <p:sp>
        <p:nvSpPr>
          <p:cNvPr id="18" name="TextBox 17"/>
          <p:cNvSpPr txBox="1"/>
          <p:nvPr/>
        </p:nvSpPr>
        <p:spPr>
          <a:xfrm>
            <a:off x="6629400" y="2819400"/>
            <a:ext cx="3124200" cy="923330"/>
          </a:xfrm>
          <a:prstGeom prst="rect">
            <a:avLst/>
          </a:prstGeom>
          <a:noFill/>
        </p:spPr>
        <p:txBody>
          <a:bodyPr wrap="square" rtlCol="0">
            <a:spAutoFit/>
          </a:bodyPr>
          <a:lstStyle/>
          <a:p>
            <a:r>
              <a:rPr lang="en-US" dirty="0">
                <a:solidFill>
                  <a:schemeClr val="bg1"/>
                </a:solidFill>
              </a:rPr>
              <a:t>Joseph Smith Sr. and his wife, Lucy, visited their son in Harmony, Pennsylvania.</a:t>
            </a:r>
          </a:p>
        </p:txBody>
      </p:sp>
      <p:sp>
        <p:nvSpPr>
          <p:cNvPr id="19" name="TextBox 18"/>
          <p:cNvSpPr txBox="1"/>
          <p:nvPr/>
        </p:nvSpPr>
        <p:spPr>
          <a:xfrm>
            <a:off x="6781800" y="4953000"/>
            <a:ext cx="3581400" cy="923330"/>
          </a:xfrm>
          <a:prstGeom prst="rect">
            <a:avLst/>
          </a:prstGeom>
          <a:noFill/>
        </p:spPr>
        <p:txBody>
          <a:bodyPr wrap="square" rtlCol="0">
            <a:spAutoFit/>
          </a:bodyPr>
          <a:lstStyle/>
          <a:p>
            <a:r>
              <a:rPr lang="en-US" dirty="0">
                <a:solidFill>
                  <a:schemeClr val="bg1"/>
                </a:solidFill>
              </a:rPr>
              <a:t>During that visit, Joseph Smith Jr. </a:t>
            </a:r>
          </a:p>
          <a:p>
            <a:r>
              <a:rPr lang="en-US" dirty="0">
                <a:solidFill>
                  <a:schemeClr val="bg1"/>
                </a:solidFill>
              </a:rPr>
              <a:t>received a revelation in answer to</a:t>
            </a:r>
          </a:p>
          <a:p>
            <a:r>
              <a:rPr lang="en-US" dirty="0">
                <a:solidFill>
                  <a:schemeClr val="bg1"/>
                </a:solidFill>
              </a:rPr>
              <a:t> his father’s question. </a:t>
            </a:r>
          </a:p>
        </p:txBody>
      </p:sp>
      <p:pic>
        <p:nvPicPr>
          <p:cNvPr id="5" name="Picture 4">
            <a:extLst>
              <a:ext uri="{FF2B5EF4-FFF2-40B4-BE49-F238E27FC236}">
                <a16:creationId xmlns:a16="http://schemas.microsoft.com/office/drawing/2014/main" id="{D5422A4B-8547-4715-955A-E5688FD19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42" y="1757065"/>
            <a:ext cx="2395936" cy="3505504"/>
          </a:xfrm>
          <a:prstGeom prst="rect">
            <a:avLst/>
          </a:prstGeom>
        </p:spPr>
      </p:pic>
      <p:pic>
        <p:nvPicPr>
          <p:cNvPr id="10" name="Picture 9">
            <a:extLst>
              <a:ext uri="{FF2B5EF4-FFF2-40B4-BE49-F238E27FC236}">
                <a16:creationId xmlns:a16="http://schemas.microsoft.com/office/drawing/2014/main" id="{DE70E3E1-5E46-4023-9F82-1C4442CCA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469" y="3094684"/>
            <a:ext cx="2213040" cy="3426249"/>
          </a:xfrm>
          <a:prstGeom prst="rect">
            <a:avLst/>
          </a:prstGeom>
        </p:spPr>
      </p:pic>
      <p:pic>
        <p:nvPicPr>
          <p:cNvPr id="13" name="Picture 12">
            <a:extLst>
              <a:ext uri="{FF2B5EF4-FFF2-40B4-BE49-F238E27FC236}">
                <a16:creationId xmlns:a16="http://schemas.microsoft.com/office/drawing/2014/main" id="{336C3B32-63C4-44CA-BFC7-EFF4857AF6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150" y="417131"/>
            <a:ext cx="2598556" cy="2383997"/>
          </a:xfrm>
          <a:prstGeom prst="rect">
            <a:avLst/>
          </a:prstGeom>
        </p:spPr>
      </p:pic>
    </p:spTree>
    <p:extLst>
      <p:ext uri="{BB962C8B-B14F-4D97-AF65-F5344CB8AC3E}">
        <p14:creationId xmlns:p14="http://schemas.microsoft.com/office/powerpoint/2010/main" val="5226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D46710-32DF-4255-ADDB-5F65964E1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74983" y="6289596"/>
            <a:ext cx="1752600" cy="369332"/>
          </a:xfrm>
          <a:prstGeom prst="rect">
            <a:avLst/>
          </a:prstGeom>
          <a:noFill/>
        </p:spPr>
        <p:txBody>
          <a:bodyPr wrap="square" rtlCol="0">
            <a:spAutoFit/>
          </a:bodyPr>
          <a:lstStyle/>
          <a:p>
            <a:r>
              <a:rPr lang="en-US" dirty="0">
                <a:solidFill>
                  <a:schemeClr val="bg1"/>
                </a:solidFill>
              </a:rPr>
              <a:t>D&amp;C 4:2</a:t>
            </a:r>
          </a:p>
        </p:txBody>
      </p:sp>
      <p:sp>
        <p:nvSpPr>
          <p:cNvPr id="8" name="TextBox 7"/>
          <p:cNvSpPr txBox="1"/>
          <p:nvPr/>
        </p:nvSpPr>
        <p:spPr>
          <a:xfrm>
            <a:off x="1905000" y="1143001"/>
            <a:ext cx="3429000" cy="646331"/>
          </a:xfrm>
          <a:prstGeom prst="rect">
            <a:avLst/>
          </a:prstGeom>
          <a:noFill/>
        </p:spPr>
        <p:txBody>
          <a:bodyPr wrap="square" rtlCol="0">
            <a:spAutoFit/>
          </a:bodyPr>
          <a:lstStyle/>
          <a:p>
            <a:r>
              <a:rPr lang="en-US" dirty="0">
                <a:solidFill>
                  <a:schemeClr val="bg1"/>
                </a:solidFill>
              </a:rPr>
              <a:t>Joseph Smith Sr. was one of the first to accept a calling from God</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Accepting a Calling</a:t>
            </a:r>
          </a:p>
        </p:txBody>
      </p:sp>
      <p:sp>
        <p:nvSpPr>
          <p:cNvPr id="18" name="TextBox 17"/>
          <p:cNvSpPr txBox="1"/>
          <p:nvPr/>
        </p:nvSpPr>
        <p:spPr>
          <a:xfrm>
            <a:off x="5867400" y="1524000"/>
            <a:ext cx="3124200" cy="1477328"/>
          </a:xfrm>
          <a:prstGeom prst="rect">
            <a:avLst/>
          </a:prstGeom>
          <a:noFill/>
        </p:spPr>
        <p:txBody>
          <a:bodyPr wrap="square" rtlCol="0">
            <a:spAutoFit/>
          </a:bodyPr>
          <a:lstStyle/>
          <a:p>
            <a:r>
              <a:rPr lang="en-US" dirty="0">
                <a:solidFill>
                  <a:schemeClr val="bg1"/>
                </a:solidFill>
              </a:rPr>
              <a:t>Joseph Smith was laboring in Harmony, Pa., taking refuge from the persecution he received from the people in New York</a:t>
            </a:r>
          </a:p>
        </p:txBody>
      </p:sp>
      <p:sp>
        <p:nvSpPr>
          <p:cNvPr id="19" name="TextBox 18"/>
          <p:cNvSpPr txBox="1"/>
          <p:nvPr/>
        </p:nvSpPr>
        <p:spPr>
          <a:xfrm>
            <a:off x="5029200" y="5181600"/>
            <a:ext cx="5638800" cy="1477328"/>
          </a:xfrm>
          <a:prstGeom prst="rect">
            <a:avLst/>
          </a:prstGeom>
          <a:noFill/>
        </p:spPr>
        <p:txBody>
          <a:bodyPr wrap="square" rtlCol="0">
            <a:spAutoFit/>
          </a:bodyPr>
          <a:lstStyle/>
          <a:p>
            <a:r>
              <a:rPr lang="en-US" dirty="0">
                <a:solidFill>
                  <a:schemeClr val="bg1"/>
                </a:solidFill>
              </a:rPr>
              <a:t>  Joseph Smith Sr. was one of the Eight Witnesses of the Book of Mormon and one of the first to be baptized when the Church was officially organized on April 6, 1830. He also served as the first Patriarch to the Church and as Assistant Counselor to the First Presidency.  </a:t>
            </a:r>
          </a:p>
        </p:txBody>
      </p:sp>
      <p:pic>
        <p:nvPicPr>
          <p:cNvPr id="20" name="Picture 19" descr="20140610_122608.jpg"/>
          <p:cNvPicPr>
            <a:picLocks noChangeAspect="1"/>
          </p:cNvPicPr>
          <p:nvPr/>
        </p:nvPicPr>
        <p:blipFill>
          <a:blip r:embed="rId3" cstate="print"/>
          <a:stretch>
            <a:fillRect/>
          </a:stretch>
        </p:blipFill>
        <p:spPr>
          <a:xfrm>
            <a:off x="6858000" y="3276600"/>
            <a:ext cx="274320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F5F5014-513D-41CE-92CB-F94BDF758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083752"/>
            <a:ext cx="2395936" cy="3505504"/>
          </a:xfrm>
          <a:prstGeom prst="rect">
            <a:avLst/>
          </a:prstGeom>
        </p:spPr>
      </p:pic>
    </p:spTree>
    <p:extLst>
      <p:ext uri="{BB962C8B-B14F-4D97-AF65-F5344CB8AC3E}">
        <p14:creationId xmlns:p14="http://schemas.microsoft.com/office/powerpoint/2010/main" val="249749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9092D1-CFCE-4A6A-AA4C-75E91FF4D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19100" y="6336267"/>
            <a:ext cx="3429000" cy="369332"/>
          </a:xfrm>
          <a:prstGeom prst="rect">
            <a:avLst/>
          </a:prstGeom>
          <a:noFill/>
        </p:spPr>
        <p:txBody>
          <a:bodyPr wrap="square" rtlCol="0">
            <a:spAutoFit/>
          </a:bodyPr>
          <a:lstStyle/>
          <a:p>
            <a:r>
              <a:rPr lang="en-US" dirty="0">
                <a:solidFill>
                  <a:schemeClr val="bg1"/>
                </a:solidFill>
              </a:rPr>
              <a:t>D&amp;C 4:1---Commentary</a:t>
            </a:r>
          </a:p>
        </p:txBody>
      </p:sp>
      <p:sp>
        <p:nvSpPr>
          <p:cNvPr id="8" name="TextBox 7"/>
          <p:cNvSpPr txBox="1"/>
          <p:nvPr/>
        </p:nvSpPr>
        <p:spPr>
          <a:xfrm>
            <a:off x="1905000" y="1143000"/>
            <a:ext cx="3429000" cy="369332"/>
          </a:xfrm>
          <a:prstGeom prst="rect">
            <a:avLst/>
          </a:prstGeom>
          <a:noFill/>
        </p:spPr>
        <p:txBody>
          <a:bodyPr wrap="square" rtlCol="0">
            <a:spAutoFit/>
          </a:bodyPr>
          <a:lstStyle/>
          <a:p>
            <a:r>
              <a:rPr lang="en-US" dirty="0">
                <a:solidFill>
                  <a:srgbClr val="FFFF00"/>
                </a:solidFill>
              </a:rPr>
              <a:t>The Book of Mormon is marvelous</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 Marvelous Work</a:t>
            </a:r>
          </a:p>
        </p:txBody>
      </p:sp>
      <p:sp>
        <p:nvSpPr>
          <p:cNvPr id="18" name="TextBox 17"/>
          <p:cNvSpPr txBox="1"/>
          <p:nvPr/>
        </p:nvSpPr>
        <p:spPr>
          <a:xfrm>
            <a:off x="546321" y="1672441"/>
            <a:ext cx="5705061" cy="3970318"/>
          </a:xfrm>
          <a:prstGeom prst="rect">
            <a:avLst/>
          </a:prstGeom>
          <a:noFill/>
        </p:spPr>
        <p:txBody>
          <a:bodyPr wrap="square" rtlCol="0">
            <a:spAutoFit/>
          </a:bodyPr>
          <a:lstStyle/>
          <a:p>
            <a:r>
              <a:rPr lang="en-US" dirty="0">
                <a:solidFill>
                  <a:schemeClr val="bg1"/>
                </a:solidFill>
              </a:rPr>
              <a:t>It was brought to light by immortal hands</a:t>
            </a:r>
          </a:p>
          <a:p>
            <a:endParaRPr lang="en-US" dirty="0">
              <a:solidFill>
                <a:schemeClr val="bg1"/>
              </a:solidFill>
            </a:endParaRPr>
          </a:p>
          <a:p>
            <a:r>
              <a:rPr lang="en-US" dirty="0">
                <a:solidFill>
                  <a:schemeClr val="bg1"/>
                </a:solidFill>
              </a:rPr>
              <a:t>It was brought by a young man, of little education and humble circumstances to be translated from a different language and published</a:t>
            </a:r>
          </a:p>
          <a:p>
            <a:endParaRPr lang="en-US" dirty="0">
              <a:solidFill>
                <a:schemeClr val="bg1"/>
              </a:solidFill>
            </a:endParaRPr>
          </a:p>
          <a:p>
            <a:r>
              <a:rPr lang="en-US" dirty="0">
                <a:solidFill>
                  <a:schemeClr val="bg1"/>
                </a:solidFill>
              </a:rPr>
              <a:t>It teaches of prophecies and the story of a different society unknown to man</a:t>
            </a:r>
          </a:p>
          <a:p>
            <a:endParaRPr lang="en-US" dirty="0">
              <a:solidFill>
                <a:schemeClr val="bg1"/>
              </a:solidFill>
            </a:endParaRPr>
          </a:p>
          <a:p>
            <a:r>
              <a:rPr lang="en-US" dirty="0">
                <a:solidFill>
                  <a:schemeClr val="bg1"/>
                </a:solidFill>
              </a:rPr>
              <a:t>It has encountered bitter opposition, yet brings joy to those who embrace it</a:t>
            </a:r>
          </a:p>
          <a:p>
            <a:endParaRPr lang="en-US" dirty="0">
              <a:solidFill>
                <a:schemeClr val="bg1"/>
              </a:solidFill>
            </a:endParaRPr>
          </a:p>
          <a:p>
            <a:r>
              <a:rPr lang="en-US" dirty="0">
                <a:solidFill>
                  <a:schemeClr val="bg1"/>
                </a:solidFill>
              </a:rPr>
              <a:t>Isaiah’s prophecy has been fulfilled</a:t>
            </a:r>
          </a:p>
          <a:p>
            <a:r>
              <a:rPr lang="en-US" dirty="0">
                <a:solidFill>
                  <a:schemeClr val="bg1"/>
                </a:solidFill>
              </a:rPr>
              <a:t>Isaiah 29:8,9</a:t>
            </a:r>
          </a:p>
        </p:txBody>
      </p:sp>
      <p:sp>
        <p:nvSpPr>
          <p:cNvPr id="19" name="TextBox 18"/>
          <p:cNvSpPr txBox="1"/>
          <p:nvPr/>
        </p:nvSpPr>
        <p:spPr>
          <a:xfrm>
            <a:off x="7520940" y="5505270"/>
            <a:ext cx="3581400" cy="1200329"/>
          </a:xfrm>
          <a:prstGeom prst="rect">
            <a:avLst/>
          </a:prstGeom>
          <a:noFill/>
        </p:spPr>
        <p:txBody>
          <a:bodyPr wrap="square" rtlCol="0">
            <a:spAutoFit/>
          </a:bodyPr>
          <a:lstStyle/>
          <a:p>
            <a:r>
              <a:rPr lang="en-US" dirty="0">
                <a:solidFill>
                  <a:schemeClr val="bg1"/>
                </a:solidFill>
              </a:rPr>
              <a:t>Not only the coming of the Book of Mormon but it has reference to the restoration in the Dispensation of the Fulness of Times </a:t>
            </a:r>
          </a:p>
        </p:txBody>
      </p:sp>
      <p:pic>
        <p:nvPicPr>
          <p:cNvPr id="5" name="Picture 4">
            <a:extLst>
              <a:ext uri="{FF2B5EF4-FFF2-40B4-BE49-F238E27FC236}">
                <a16:creationId xmlns:a16="http://schemas.microsoft.com/office/drawing/2014/main" id="{2FBA7F30-016D-402C-B84F-D1EC2EF03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10208"/>
            <a:ext cx="1708556" cy="2124927"/>
          </a:xfrm>
          <a:prstGeom prst="rect">
            <a:avLst/>
          </a:prstGeom>
        </p:spPr>
      </p:pic>
      <p:pic>
        <p:nvPicPr>
          <p:cNvPr id="10" name="Picture 9">
            <a:extLst>
              <a:ext uri="{FF2B5EF4-FFF2-40B4-BE49-F238E27FC236}">
                <a16:creationId xmlns:a16="http://schemas.microsoft.com/office/drawing/2014/main" id="{B4D2A083-116E-4A4A-8594-81F355F7F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1" y="2890799"/>
            <a:ext cx="2673659" cy="2230161"/>
          </a:xfrm>
          <a:prstGeom prst="rect">
            <a:avLst/>
          </a:prstGeom>
        </p:spPr>
      </p:pic>
      <p:pic>
        <p:nvPicPr>
          <p:cNvPr id="12" name="Picture 11">
            <a:extLst>
              <a:ext uri="{FF2B5EF4-FFF2-40B4-BE49-F238E27FC236}">
                <a16:creationId xmlns:a16="http://schemas.microsoft.com/office/drawing/2014/main" id="{1A2B73FA-87F8-404A-AC75-5EE838E100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176" y="4687066"/>
            <a:ext cx="2348995" cy="1761746"/>
          </a:xfrm>
          <a:prstGeom prst="rect">
            <a:avLst/>
          </a:prstGeom>
        </p:spPr>
      </p:pic>
    </p:spTree>
    <p:extLst>
      <p:ext uri="{BB962C8B-B14F-4D97-AF65-F5344CB8AC3E}">
        <p14:creationId xmlns:p14="http://schemas.microsoft.com/office/powerpoint/2010/main" val="6762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888EE7E-36D8-4C22-B925-08842FCB2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21876" y="6316772"/>
            <a:ext cx="3429000" cy="369332"/>
          </a:xfrm>
          <a:prstGeom prst="rect">
            <a:avLst/>
          </a:prstGeom>
          <a:noFill/>
        </p:spPr>
        <p:txBody>
          <a:bodyPr wrap="square" rtlCol="0">
            <a:spAutoFit/>
          </a:bodyPr>
          <a:lstStyle/>
          <a:p>
            <a:r>
              <a:rPr lang="en-US" dirty="0">
                <a:solidFill>
                  <a:schemeClr val="bg1"/>
                </a:solidFill>
              </a:rPr>
              <a:t>D&amp;C 4:2</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Serve Him</a:t>
            </a:r>
          </a:p>
        </p:txBody>
      </p:sp>
      <p:sp>
        <p:nvSpPr>
          <p:cNvPr id="18" name="TextBox 17"/>
          <p:cNvSpPr txBox="1"/>
          <p:nvPr/>
        </p:nvSpPr>
        <p:spPr>
          <a:xfrm>
            <a:off x="3619500" y="1096191"/>
            <a:ext cx="4495800" cy="369332"/>
          </a:xfrm>
          <a:prstGeom prst="rect">
            <a:avLst/>
          </a:prstGeom>
          <a:noFill/>
        </p:spPr>
        <p:txBody>
          <a:bodyPr wrap="square" rtlCol="0">
            <a:spAutoFit/>
          </a:bodyPr>
          <a:lstStyle/>
          <a:p>
            <a:r>
              <a:rPr lang="en-US" dirty="0">
                <a:solidFill>
                  <a:schemeClr val="bg1"/>
                </a:solidFill>
              </a:rPr>
              <a:t>With All your heart, might, mind, and strength</a:t>
            </a:r>
          </a:p>
        </p:txBody>
      </p:sp>
      <p:sp>
        <p:nvSpPr>
          <p:cNvPr id="19" name="TextBox 18"/>
          <p:cNvSpPr txBox="1"/>
          <p:nvPr/>
        </p:nvSpPr>
        <p:spPr>
          <a:xfrm>
            <a:off x="5333999" y="1981200"/>
            <a:ext cx="2801471" cy="1323439"/>
          </a:xfrm>
          <a:prstGeom prst="rect">
            <a:avLst/>
          </a:prstGeom>
          <a:noFill/>
        </p:spPr>
        <p:txBody>
          <a:bodyPr wrap="square" rtlCol="0">
            <a:spAutoFit/>
          </a:bodyPr>
          <a:lstStyle/>
          <a:p>
            <a:r>
              <a:rPr lang="en-US" sz="2000" dirty="0">
                <a:solidFill>
                  <a:schemeClr val="bg1"/>
                </a:solidFill>
              </a:rPr>
              <a:t>All  devotion, will-power, reasoning, and physical strength…all dedicated to the Lord</a:t>
            </a:r>
          </a:p>
        </p:txBody>
      </p:sp>
      <p:sp>
        <p:nvSpPr>
          <p:cNvPr id="13" name="TextBox 12"/>
          <p:cNvSpPr txBox="1"/>
          <p:nvPr/>
        </p:nvSpPr>
        <p:spPr>
          <a:xfrm>
            <a:off x="2819400" y="4893871"/>
            <a:ext cx="5295900" cy="1369606"/>
          </a:xfrm>
          <a:prstGeom prst="rect">
            <a:avLst/>
          </a:prstGeom>
          <a:noFill/>
        </p:spPr>
        <p:txBody>
          <a:bodyPr wrap="square" rtlCol="0">
            <a:spAutoFit/>
          </a:bodyPr>
          <a:lstStyle/>
          <a:p>
            <a:pPr algn="ctr"/>
            <a:r>
              <a:rPr lang="en-US" sz="2400" dirty="0">
                <a:solidFill>
                  <a:srgbClr val="FFFF00"/>
                </a:solidFill>
              </a:rPr>
              <a:t>This is a way of saying that a person must be totally committed to the work and have no reservation. </a:t>
            </a:r>
          </a:p>
          <a:p>
            <a:pPr algn="ctr"/>
            <a:r>
              <a:rPr lang="en-US" sz="1100" dirty="0">
                <a:solidFill>
                  <a:srgbClr val="FFFF00"/>
                </a:solidFill>
              </a:rPr>
              <a:t>Manual</a:t>
            </a:r>
          </a:p>
        </p:txBody>
      </p:sp>
      <p:grpSp>
        <p:nvGrpSpPr>
          <p:cNvPr id="16" name="Group 15"/>
          <p:cNvGrpSpPr/>
          <p:nvPr/>
        </p:nvGrpSpPr>
        <p:grpSpPr>
          <a:xfrm>
            <a:off x="8801100" y="1281738"/>
            <a:ext cx="2667000" cy="5029200"/>
            <a:chOff x="838200" y="76200"/>
            <a:chExt cx="2667000" cy="5029200"/>
          </a:xfrm>
        </p:grpSpPr>
        <p:grpSp>
          <p:nvGrpSpPr>
            <p:cNvPr id="17" name="Group 17"/>
            <p:cNvGrpSpPr/>
            <p:nvPr/>
          </p:nvGrpSpPr>
          <p:grpSpPr>
            <a:xfrm>
              <a:off x="838200" y="76200"/>
              <a:ext cx="2667000" cy="5029200"/>
              <a:chOff x="838200" y="76200"/>
              <a:chExt cx="2667000" cy="5029200"/>
            </a:xfrm>
          </p:grpSpPr>
          <p:grpSp>
            <p:nvGrpSpPr>
              <p:cNvPr id="21" name="Group 17"/>
              <p:cNvGrpSpPr/>
              <p:nvPr/>
            </p:nvGrpSpPr>
            <p:grpSpPr>
              <a:xfrm flipH="1">
                <a:off x="2209800" y="1447800"/>
                <a:ext cx="1295400" cy="3429000"/>
                <a:chOff x="685800" y="1447800"/>
                <a:chExt cx="1295400" cy="3124200"/>
              </a:xfrm>
            </p:grpSpPr>
            <p:sp>
              <p:nvSpPr>
                <p:cNvPr id="37" name="Bent Arrow 3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p:cNvGrpSpPr/>
              <p:nvPr/>
            </p:nvGrpSpPr>
            <p:grpSpPr>
              <a:xfrm>
                <a:off x="838200" y="1447800"/>
                <a:ext cx="1295400" cy="3429000"/>
                <a:chOff x="685800" y="1447800"/>
                <a:chExt cx="1295400" cy="3429000"/>
              </a:xfrm>
            </p:grpSpPr>
            <p:sp>
              <p:nvSpPr>
                <p:cNvPr id="35" name="Bent Arrow 3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219200" y="2057400"/>
              <a:ext cx="1905000" cy="1815882"/>
            </a:xfrm>
            <a:prstGeom prst="rect">
              <a:avLst/>
            </a:prstGeom>
          </p:spPr>
          <p:txBody>
            <a:bodyPr wrap="square">
              <a:spAutoFit/>
            </a:bodyPr>
            <a:lstStyle/>
            <a:p>
              <a:pPr algn="ctr"/>
              <a:r>
                <a:rPr lang="en-US" sz="1600" b="1" i="1" dirty="0"/>
                <a:t>If we serve God with all of our heart, might, mind, and strength, we may stand blameless before Him at the last day.</a:t>
              </a:r>
              <a:endParaRPr lang="en-US" sz="1600" dirty="0">
                <a:solidFill>
                  <a:schemeClr val="bg1"/>
                </a:solidFill>
              </a:endParaRPr>
            </a:p>
          </p:txBody>
        </p:sp>
      </p:grpSp>
      <p:pic>
        <p:nvPicPr>
          <p:cNvPr id="5" name="Picture 4">
            <a:extLst>
              <a:ext uri="{FF2B5EF4-FFF2-40B4-BE49-F238E27FC236}">
                <a16:creationId xmlns:a16="http://schemas.microsoft.com/office/drawing/2014/main" id="{2A90B112-F314-47A0-BA3C-D2DB41E8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58226"/>
            <a:ext cx="3048000" cy="2438400"/>
          </a:xfrm>
          <a:prstGeom prst="rect">
            <a:avLst/>
          </a:prstGeom>
        </p:spPr>
      </p:pic>
    </p:spTree>
    <p:extLst>
      <p:ext uri="{BB962C8B-B14F-4D97-AF65-F5344CB8AC3E}">
        <p14:creationId xmlns:p14="http://schemas.microsoft.com/office/powerpoint/2010/main" val="13303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8AFF09-7EFE-4FA5-8BA3-D1705DC55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28600" y="6336267"/>
            <a:ext cx="3429000" cy="369332"/>
          </a:xfrm>
          <a:prstGeom prst="rect">
            <a:avLst/>
          </a:prstGeom>
          <a:noFill/>
        </p:spPr>
        <p:txBody>
          <a:bodyPr wrap="square" rtlCol="0">
            <a:spAutoFit/>
          </a:bodyPr>
          <a:lstStyle/>
          <a:p>
            <a:r>
              <a:rPr lang="en-US" dirty="0">
                <a:solidFill>
                  <a:schemeClr val="bg1"/>
                </a:solidFill>
              </a:rPr>
              <a:t>D&amp;C 4:3</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A Desire To Serve</a:t>
            </a:r>
          </a:p>
        </p:txBody>
      </p:sp>
      <p:sp>
        <p:nvSpPr>
          <p:cNvPr id="18" name="TextBox 17"/>
          <p:cNvSpPr txBox="1"/>
          <p:nvPr/>
        </p:nvSpPr>
        <p:spPr>
          <a:xfrm>
            <a:off x="3619500" y="1092298"/>
            <a:ext cx="4495800" cy="369332"/>
          </a:xfrm>
          <a:prstGeom prst="rect">
            <a:avLst/>
          </a:prstGeom>
          <a:noFill/>
        </p:spPr>
        <p:txBody>
          <a:bodyPr wrap="square" rtlCol="0">
            <a:spAutoFit/>
          </a:bodyPr>
          <a:lstStyle/>
          <a:p>
            <a:r>
              <a:rPr lang="en-US" dirty="0">
                <a:solidFill>
                  <a:schemeClr val="bg1"/>
                </a:solidFill>
              </a:rPr>
              <a:t>If you have a desire to serve you will be called</a:t>
            </a:r>
          </a:p>
        </p:txBody>
      </p:sp>
      <p:sp>
        <p:nvSpPr>
          <p:cNvPr id="19" name="TextBox 18"/>
          <p:cNvSpPr txBox="1"/>
          <p:nvPr/>
        </p:nvSpPr>
        <p:spPr>
          <a:xfrm>
            <a:off x="5867400" y="1905001"/>
            <a:ext cx="4114800" cy="4524315"/>
          </a:xfrm>
          <a:prstGeom prst="rect">
            <a:avLst/>
          </a:prstGeom>
          <a:noFill/>
        </p:spPr>
        <p:txBody>
          <a:bodyPr wrap="square" rtlCol="0">
            <a:spAutoFit/>
          </a:bodyPr>
          <a:lstStyle/>
          <a:p>
            <a:r>
              <a:rPr lang="en-US" dirty="0">
                <a:solidFill>
                  <a:schemeClr val="bg1"/>
                </a:solidFill>
              </a:rPr>
              <a:t>“My understanding is that the most important mission that I have in this life is: first, to keep the commandments of God, as they have been taught to me; and next, to teach them to my Father’s children who do not understand them…</a:t>
            </a:r>
          </a:p>
          <a:p>
            <a:endParaRPr lang="en-US" dirty="0">
              <a:solidFill>
                <a:schemeClr val="bg1"/>
              </a:solidFill>
            </a:endParaRPr>
          </a:p>
          <a:p>
            <a:r>
              <a:rPr lang="en-US" dirty="0">
                <a:solidFill>
                  <a:schemeClr val="bg1"/>
                </a:solidFill>
              </a:rPr>
              <a:t>“It is not necessary for you to be called to go into the mission field in order to proclaim the truth. Begin on the man who lives next door by inspiriting confidence in him, by inspiriting love in him for</a:t>
            </a:r>
          </a:p>
          <a:p>
            <a:r>
              <a:rPr lang="en-US" dirty="0">
                <a:solidFill>
                  <a:schemeClr val="bg1"/>
                </a:solidFill>
              </a:rPr>
              <a:t>you because of your righteousness, </a:t>
            </a:r>
          </a:p>
          <a:p>
            <a:r>
              <a:rPr lang="en-US" dirty="0">
                <a:solidFill>
                  <a:schemeClr val="bg1"/>
                </a:solidFill>
              </a:rPr>
              <a:t>and your missionary work has </a:t>
            </a:r>
          </a:p>
          <a:p>
            <a:r>
              <a:rPr lang="en-US" dirty="0">
                <a:solidFill>
                  <a:schemeClr val="bg1"/>
                </a:solidFill>
              </a:rPr>
              <a:t>already begun.”</a:t>
            </a:r>
          </a:p>
          <a:p>
            <a:r>
              <a:rPr lang="en-US" sz="1200" dirty="0">
                <a:solidFill>
                  <a:schemeClr val="bg1"/>
                </a:solidFill>
              </a:rPr>
              <a:t>Elder George Albert Smith</a:t>
            </a:r>
          </a:p>
        </p:txBody>
      </p:sp>
      <p:pic>
        <p:nvPicPr>
          <p:cNvPr id="5" name="Picture 4">
            <a:extLst>
              <a:ext uri="{FF2B5EF4-FFF2-40B4-BE49-F238E27FC236}">
                <a16:creationId xmlns:a16="http://schemas.microsoft.com/office/drawing/2014/main" id="{0DC4ED67-5FCB-44E4-9BAB-066F1BD63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28" y="2158663"/>
            <a:ext cx="4558247" cy="3422373"/>
          </a:xfrm>
          <a:prstGeom prst="rect">
            <a:avLst/>
          </a:prstGeom>
        </p:spPr>
      </p:pic>
      <p:pic>
        <p:nvPicPr>
          <p:cNvPr id="8" name="Picture 7">
            <a:extLst>
              <a:ext uri="{FF2B5EF4-FFF2-40B4-BE49-F238E27FC236}">
                <a16:creationId xmlns:a16="http://schemas.microsoft.com/office/drawing/2014/main" id="{599E9CD3-19DA-4299-8F96-0DC296B8F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237" y="438151"/>
            <a:ext cx="1095375" cy="1466850"/>
          </a:xfrm>
          <a:prstGeom prst="rect">
            <a:avLst/>
          </a:prstGeom>
        </p:spPr>
      </p:pic>
    </p:spTree>
    <p:extLst>
      <p:ext uri="{BB962C8B-B14F-4D97-AF65-F5344CB8AC3E}">
        <p14:creationId xmlns:p14="http://schemas.microsoft.com/office/powerpoint/2010/main" val="296845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492D90-9686-48DB-8D7F-6F048FB0A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67139" y="457200"/>
            <a:ext cx="4512365" cy="6093976"/>
          </a:xfrm>
          <a:prstGeom prst="rect">
            <a:avLst/>
          </a:prstGeom>
        </p:spPr>
        <p:txBody>
          <a:bodyPr wrap="square">
            <a:spAutoFit/>
          </a:bodyPr>
          <a:lstStyle/>
          <a:p>
            <a:r>
              <a:rPr lang="en-US" dirty="0">
                <a:solidFill>
                  <a:schemeClr val="bg1"/>
                </a:solidFill>
              </a:rPr>
              <a:t>“Some of the most important service you can give will be within your own home. </a:t>
            </a:r>
          </a:p>
          <a:p>
            <a:endParaRPr lang="en-US" dirty="0">
              <a:solidFill>
                <a:schemeClr val="bg1"/>
              </a:solidFill>
            </a:endParaRPr>
          </a:p>
          <a:p>
            <a:r>
              <a:rPr lang="en-US" dirty="0">
                <a:solidFill>
                  <a:schemeClr val="bg1"/>
                </a:solidFill>
              </a:rPr>
              <a:t>You can also serve in your Church assignments, school, and community. </a:t>
            </a:r>
          </a:p>
          <a:p>
            <a:endParaRPr lang="en-US" dirty="0">
              <a:solidFill>
                <a:schemeClr val="bg1"/>
              </a:solidFill>
            </a:endParaRPr>
          </a:p>
          <a:p>
            <a:r>
              <a:rPr lang="en-US" dirty="0">
                <a:solidFill>
                  <a:schemeClr val="bg1"/>
                </a:solidFill>
              </a:rPr>
              <a:t>You can serve by doing temple and family history work. </a:t>
            </a:r>
          </a:p>
          <a:p>
            <a:endParaRPr lang="en-US" dirty="0">
              <a:solidFill>
                <a:schemeClr val="bg1"/>
              </a:solidFill>
            </a:endParaRPr>
          </a:p>
          <a:p>
            <a:r>
              <a:rPr lang="en-US" dirty="0">
                <a:solidFill>
                  <a:schemeClr val="bg1"/>
                </a:solidFill>
              </a:rPr>
              <a:t>You can serve by sharing the gospel with others now and as a full-time missionary in the future. </a:t>
            </a:r>
          </a:p>
          <a:p>
            <a:endParaRPr lang="en-US" dirty="0">
              <a:solidFill>
                <a:schemeClr val="bg1"/>
              </a:solidFill>
            </a:endParaRPr>
          </a:p>
          <a:p>
            <a:r>
              <a:rPr lang="en-US" dirty="0">
                <a:solidFill>
                  <a:schemeClr val="bg1"/>
                </a:solidFill>
              </a:rPr>
              <a:t>Often the most meaningful service is expressed through simple, everyday acts of kindness. </a:t>
            </a:r>
          </a:p>
          <a:p>
            <a:endParaRPr lang="en-US" dirty="0">
              <a:solidFill>
                <a:schemeClr val="bg1"/>
              </a:solidFill>
            </a:endParaRPr>
          </a:p>
          <a:p>
            <a:r>
              <a:rPr lang="en-US" dirty="0">
                <a:solidFill>
                  <a:schemeClr val="bg1"/>
                </a:solidFill>
              </a:rPr>
              <a:t>Seek the guidance of the Holy Ghost each day to know whom to serve and how to help meet their needs. Follow the example of the Savior as you serve others”</a:t>
            </a:r>
          </a:p>
          <a:p>
            <a:r>
              <a:rPr lang="en-US" sz="1200" i="1" dirty="0">
                <a:solidFill>
                  <a:schemeClr val="bg1"/>
                </a:solidFill>
              </a:rPr>
              <a:t>For the Strength of Youth</a:t>
            </a:r>
            <a:r>
              <a:rPr lang="en-US" sz="1200" dirty="0">
                <a:solidFill>
                  <a:schemeClr val="bg1"/>
                </a:solidFill>
              </a:rPr>
              <a:t> </a:t>
            </a:r>
          </a:p>
        </p:txBody>
      </p:sp>
      <p:pic>
        <p:nvPicPr>
          <p:cNvPr id="7" name="Picture 6">
            <a:extLst>
              <a:ext uri="{FF2B5EF4-FFF2-40B4-BE49-F238E27FC236}">
                <a16:creationId xmlns:a16="http://schemas.microsoft.com/office/drawing/2014/main" id="{CBD93C1B-7179-456B-AFD7-4DF34C64E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328" y="298821"/>
            <a:ext cx="2776279" cy="1876921"/>
          </a:xfrm>
          <a:prstGeom prst="rect">
            <a:avLst/>
          </a:prstGeom>
        </p:spPr>
      </p:pic>
      <p:pic>
        <p:nvPicPr>
          <p:cNvPr id="9" name="Picture 8">
            <a:extLst>
              <a:ext uri="{FF2B5EF4-FFF2-40B4-BE49-F238E27FC236}">
                <a16:creationId xmlns:a16="http://schemas.microsoft.com/office/drawing/2014/main" id="{D692C2B7-23EC-473E-B25B-A8B926840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758" y="2175742"/>
            <a:ext cx="3063031" cy="2294015"/>
          </a:xfrm>
          <a:prstGeom prst="rect">
            <a:avLst/>
          </a:prstGeom>
        </p:spPr>
      </p:pic>
      <p:pic>
        <p:nvPicPr>
          <p:cNvPr id="12" name="Picture 11">
            <a:extLst>
              <a:ext uri="{FF2B5EF4-FFF2-40B4-BE49-F238E27FC236}">
                <a16:creationId xmlns:a16="http://schemas.microsoft.com/office/drawing/2014/main" id="{E9B3752E-F078-4F65-877D-601AB337E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3029" y="2473159"/>
            <a:ext cx="2867518" cy="1911679"/>
          </a:xfrm>
          <a:prstGeom prst="rect">
            <a:avLst/>
          </a:prstGeom>
        </p:spPr>
      </p:pic>
      <p:pic>
        <p:nvPicPr>
          <p:cNvPr id="14" name="Picture 13">
            <a:extLst>
              <a:ext uri="{FF2B5EF4-FFF2-40B4-BE49-F238E27FC236}">
                <a16:creationId xmlns:a16="http://schemas.microsoft.com/office/drawing/2014/main" id="{EACE980A-F09E-4F68-8E5E-05B250B42E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113" y="4576007"/>
            <a:ext cx="2085468" cy="2085468"/>
          </a:xfrm>
          <a:prstGeom prst="rect">
            <a:avLst/>
          </a:prstGeom>
        </p:spPr>
      </p:pic>
    </p:spTree>
    <p:extLst>
      <p:ext uri="{BB962C8B-B14F-4D97-AF65-F5344CB8AC3E}">
        <p14:creationId xmlns:p14="http://schemas.microsoft.com/office/powerpoint/2010/main" val="14888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E3E8D3-2BB4-4314-A810-8AD860B09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92443" y="6269209"/>
            <a:ext cx="3429000" cy="369332"/>
          </a:xfrm>
          <a:prstGeom prst="rect">
            <a:avLst/>
          </a:prstGeom>
          <a:noFill/>
        </p:spPr>
        <p:txBody>
          <a:bodyPr wrap="square" rtlCol="0">
            <a:spAutoFit/>
          </a:bodyPr>
          <a:lstStyle/>
          <a:p>
            <a:r>
              <a:rPr lang="en-US" dirty="0">
                <a:solidFill>
                  <a:schemeClr val="bg1"/>
                </a:solidFill>
              </a:rPr>
              <a:t>D&amp;C 4:4</a:t>
            </a:r>
          </a:p>
        </p:txBody>
      </p:sp>
      <p:sp>
        <p:nvSpPr>
          <p:cNvPr id="9" name="TextBox 8"/>
          <p:cNvSpPr txBox="1"/>
          <p:nvPr/>
        </p:nvSpPr>
        <p:spPr>
          <a:xfrm>
            <a:off x="1676400" y="152401"/>
            <a:ext cx="8458200" cy="1015663"/>
          </a:xfrm>
          <a:prstGeom prst="rect">
            <a:avLst/>
          </a:prstGeom>
          <a:noFill/>
        </p:spPr>
        <p:txBody>
          <a:bodyPr wrap="square" rtlCol="0">
            <a:spAutoFit/>
          </a:bodyPr>
          <a:lstStyle/>
          <a:p>
            <a:pPr algn="ctr"/>
            <a:r>
              <a:rPr lang="en-US" sz="6000" dirty="0">
                <a:solidFill>
                  <a:schemeClr val="bg1"/>
                </a:solidFill>
                <a:latin typeface="Arial Narrow" pitchFamily="34" charset="0"/>
              </a:rPr>
              <a:t>The Field is White</a:t>
            </a:r>
          </a:p>
        </p:txBody>
      </p:sp>
      <p:sp>
        <p:nvSpPr>
          <p:cNvPr id="19" name="TextBox 18"/>
          <p:cNvSpPr txBox="1"/>
          <p:nvPr/>
        </p:nvSpPr>
        <p:spPr>
          <a:xfrm>
            <a:off x="5714999" y="1219200"/>
            <a:ext cx="6184557" cy="1323439"/>
          </a:xfrm>
          <a:prstGeom prst="rect">
            <a:avLst/>
          </a:prstGeom>
          <a:noFill/>
        </p:spPr>
        <p:txBody>
          <a:bodyPr wrap="square" rtlCol="0">
            <a:spAutoFit/>
          </a:bodyPr>
          <a:lstStyle/>
          <a:p>
            <a:r>
              <a:rPr lang="en-US" sz="2000" dirty="0">
                <a:solidFill>
                  <a:schemeClr val="bg1"/>
                </a:solidFill>
              </a:rPr>
              <a:t>“The field was ripe for harvest at the time the Lord established the Church. The world had been prepared during many centuries, by religious movements. To thrust in the sickle and reap is to lay up a store for the future…</a:t>
            </a:r>
          </a:p>
        </p:txBody>
      </p:sp>
      <p:sp>
        <p:nvSpPr>
          <p:cNvPr id="12" name="TextBox 11"/>
          <p:cNvSpPr txBox="1"/>
          <p:nvPr/>
        </p:nvSpPr>
        <p:spPr>
          <a:xfrm>
            <a:off x="1511571" y="4494418"/>
            <a:ext cx="4239049" cy="1415772"/>
          </a:xfrm>
          <a:prstGeom prst="rect">
            <a:avLst/>
          </a:prstGeom>
          <a:noFill/>
        </p:spPr>
        <p:txBody>
          <a:bodyPr wrap="square" rtlCol="0">
            <a:spAutoFit/>
          </a:bodyPr>
          <a:lstStyle/>
          <a:p>
            <a:r>
              <a:rPr lang="en-US" dirty="0">
                <a:solidFill>
                  <a:schemeClr val="bg1"/>
                </a:solidFill>
              </a:rPr>
              <a:t>…</a:t>
            </a:r>
            <a:r>
              <a:rPr lang="en-US" sz="2000" dirty="0">
                <a:solidFill>
                  <a:schemeClr val="bg1"/>
                </a:solidFill>
              </a:rPr>
              <a:t>Sowing</a:t>
            </a:r>
            <a:r>
              <a:rPr lang="en-US" dirty="0">
                <a:solidFill>
                  <a:schemeClr val="bg1"/>
                </a:solidFill>
              </a:rPr>
              <a:t> and reaping follow each other. The early period of the Church was a time of reaping. Later, missionary labor became more like gleaning, and then sowing.”</a:t>
            </a:r>
          </a:p>
          <a:p>
            <a:r>
              <a:rPr lang="en-US" sz="1200" dirty="0">
                <a:solidFill>
                  <a:schemeClr val="bg1"/>
                </a:solidFill>
              </a:rPr>
              <a:t>Commentary</a:t>
            </a:r>
          </a:p>
        </p:txBody>
      </p:sp>
      <p:pic>
        <p:nvPicPr>
          <p:cNvPr id="13" name="Picture 12" descr="HPIM1040.JPG"/>
          <p:cNvPicPr>
            <a:picLocks noChangeAspect="1"/>
          </p:cNvPicPr>
          <p:nvPr/>
        </p:nvPicPr>
        <p:blipFill>
          <a:blip r:embed="rId3" cstate="print"/>
          <a:stretch>
            <a:fillRect/>
          </a:stretch>
        </p:blipFill>
        <p:spPr>
          <a:xfrm>
            <a:off x="6223552" y="3024662"/>
            <a:ext cx="2209800" cy="1647056"/>
          </a:xfrm>
          <a:prstGeom prst="rect">
            <a:avLst/>
          </a:prstGeom>
        </p:spPr>
      </p:pic>
      <p:pic>
        <p:nvPicPr>
          <p:cNvPr id="14" name="Picture 13" descr="HPIM1090.JPG"/>
          <p:cNvPicPr>
            <a:picLocks noChangeAspect="1"/>
          </p:cNvPicPr>
          <p:nvPr/>
        </p:nvPicPr>
        <p:blipFill>
          <a:blip r:embed="rId4" cstate="print"/>
          <a:srcRect t="17265" r="-803"/>
          <a:stretch>
            <a:fillRect/>
          </a:stretch>
        </p:blipFill>
        <p:spPr>
          <a:xfrm>
            <a:off x="8560905" y="4583867"/>
            <a:ext cx="3147390" cy="1925399"/>
          </a:xfrm>
          <a:prstGeom prst="rect">
            <a:avLst/>
          </a:prstGeom>
        </p:spPr>
      </p:pic>
      <p:pic>
        <p:nvPicPr>
          <p:cNvPr id="5" name="Picture 4">
            <a:extLst>
              <a:ext uri="{FF2B5EF4-FFF2-40B4-BE49-F238E27FC236}">
                <a16:creationId xmlns:a16="http://schemas.microsoft.com/office/drawing/2014/main" id="{8A0157B1-3D9E-4509-9141-B852BBD15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 y="1242539"/>
            <a:ext cx="4333110" cy="2708194"/>
          </a:xfrm>
          <a:prstGeom prst="rect">
            <a:avLst/>
          </a:prstGeom>
        </p:spPr>
      </p:pic>
    </p:spTree>
    <p:extLst>
      <p:ext uri="{BB962C8B-B14F-4D97-AF65-F5344CB8AC3E}">
        <p14:creationId xmlns:p14="http://schemas.microsoft.com/office/powerpoint/2010/main" val="21895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82A42EF-FA48-438F-B432-E96ED6FA3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8633516" y="1368287"/>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19200" y="2057400"/>
              <a:ext cx="1905000" cy="1569660"/>
            </a:xfrm>
            <a:prstGeom prst="rect">
              <a:avLst/>
            </a:prstGeom>
          </p:spPr>
          <p:txBody>
            <a:bodyPr wrap="square">
              <a:spAutoFit/>
            </a:bodyPr>
            <a:lstStyle/>
            <a:p>
              <a:pPr algn="ctr"/>
              <a:r>
                <a:rPr lang="en-US" sz="1600" b="1" dirty="0"/>
                <a:t>As we labor diligently to bring others unto Jesus Christ, we can also receive salvation for ourselves.</a:t>
              </a:r>
              <a:r>
                <a:rPr lang="en-US" sz="1600" dirty="0"/>
                <a:t> </a:t>
              </a:r>
              <a:endParaRPr lang="en-US" sz="1600" dirty="0">
                <a:solidFill>
                  <a:schemeClr val="bg1"/>
                </a:solidFill>
              </a:endParaRPr>
            </a:p>
          </p:txBody>
        </p:sp>
      </p:grpSp>
      <p:sp>
        <p:nvSpPr>
          <p:cNvPr id="27" name="TextBox 26"/>
          <p:cNvSpPr txBox="1"/>
          <p:nvPr/>
        </p:nvSpPr>
        <p:spPr>
          <a:xfrm>
            <a:off x="1807956" y="786952"/>
            <a:ext cx="5029200" cy="5447645"/>
          </a:xfrm>
          <a:prstGeom prst="rect">
            <a:avLst/>
          </a:prstGeom>
          <a:noFill/>
        </p:spPr>
        <p:txBody>
          <a:bodyPr wrap="square" rtlCol="0">
            <a:spAutoFit/>
          </a:bodyPr>
          <a:lstStyle/>
          <a:p>
            <a:r>
              <a:rPr lang="en-US" sz="2400" dirty="0">
                <a:solidFill>
                  <a:schemeClr val="bg1"/>
                </a:solidFill>
              </a:rPr>
              <a:t>“Men and women who turn their lives over to God will discover that He can make a lot more out of their lives than they can. </a:t>
            </a:r>
          </a:p>
          <a:p>
            <a:endParaRPr lang="en-US" sz="2400" dirty="0">
              <a:solidFill>
                <a:schemeClr val="bg1"/>
              </a:solidFill>
            </a:endParaRPr>
          </a:p>
          <a:p>
            <a:r>
              <a:rPr lang="en-US" sz="2400" dirty="0">
                <a:solidFill>
                  <a:schemeClr val="bg1"/>
                </a:solidFill>
              </a:rPr>
              <a:t>He will deepen their joys, expand their vision, quicken their minds, strengthen their muscles, lift their spirits, multiply their blessings, increase their opportunities, comfort their souls, raise up friends, and pour out peace. </a:t>
            </a:r>
          </a:p>
          <a:p>
            <a:endParaRPr lang="en-US" sz="2400" dirty="0">
              <a:solidFill>
                <a:schemeClr val="bg1"/>
              </a:solidFill>
            </a:endParaRPr>
          </a:p>
          <a:p>
            <a:r>
              <a:rPr lang="en-US" sz="2400" dirty="0">
                <a:solidFill>
                  <a:schemeClr val="bg1"/>
                </a:solidFill>
              </a:rPr>
              <a:t>Whoever will lose his life in the service of God will find eternal life.”</a:t>
            </a:r>
          </a:p>
          <a:p>
            <a:r>
              <a:rPr lang="en-US" sz="1200" dirty="0">
                <a:solidFill>
                  <a:schemeClr val="bg1"/>
                </a:solidFill>
              </a:rPr>
              <a:t>President Ezra Taft Benson </a:t>
            </a:r>
          </a:p>
        </p:txBody>
      </p:sp>
      <p:pic>
        <p:nvPicPr>
          <p:cNvPr id="28" name="Picture 27" descr="Ezra t benson.jpg"/>
          <p:cNvPicPr>
            <a:picLocks noChangeAspect="1"/>
          </p:cNvPicPr>
          <p:nvPr/>
        </p:nvPicPr>
        <p:blipFill>
          <a:blip r:embed="rId3" cstate="print"/>
          <a:stretch>
            <a:fillRect/>
          </a:stretch>
        </p:blipFill>
        <p:spPr>
          <a:xfrm>
            <a:off x="334618" y="348920"/>
            <a:ext cx="1024128" cy="1448927"/>
          </a:xfrm>
          <a:prstGeom prst="rect">
            <a:avLst/>
          </a:prstGeom>
        </p:spPr>
      </p:pic>
    </p:spTree>
    <p:extLst>
      <p:ext uri="{BB962C8B-B14F-4D97-AF65-F5344CB8AC3E}">
        <p14:creationId xmlns:p14="http://schemas.microsoft.com/office/powerpoint/2010/main" val="13605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1664</Words>
  <Application>Microsoft Office PowerPoint</Application>
  <PresentationFormat>Widescreen</PresentationFormat>
  <Paragraphs>145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Arial Narrow</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2018-02-16T14:30:46Z</dcterms:created>
  <dcterms:modified xsi:type="dcterms:W3CDTF">2020-07-02T15:20:59Z</dcterms:modified>
</cp:coreProperties>
</file>