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3" r:id="rId4"/>
    <p:sldId id="259" r:id="rId5"/>
    <p:sldId id="260" r:id="rId6"/>
    <p:sldId id="265" r:id="rId7"/>
    <p:sldId id="264" r:id="rId8"/>
    <p:sldId id="267" r:id="rId9"/>
    <p:sldId id="268" r:id="rId10"/>
    <p:sldId id="269" r:id="rId11"/>
    <p:sldId id="270" r:id="rId12"/>
    <p:sldId id="272" r:id="rId13"/>
    <p:sldId id="273" r:id="rId14"/>
    <p:sldId id="274" r:id="rId15"/>
    <p:sldId id="275" r:id="rId16"/>
    <p:sldId id="276" r:id="rId17"/>
    <p:sldId id="279" r:id="rId18"/>
    <p:sldId id="278" r:id="rId19"/>
    <p:sldId id="280" r:id="rId20"/>
    <p:sldId id="257" r:id="rId21"/>
    <p:sldId id="261" r:id="rId22"/>
    <p:sldId id="266" r:id="rId23"/>
    <p:sldId id="271" r:id="rId24"/>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Comic Sans MS" panose="030F0702030302020204" pitchFamily="66" charset="0"/>
      <p:regular r:id="rId31"/>
      <p:bold r:id="rId32"/>
      <p:italic r:id="rId33"/>
      <p:boldItalic r:id="rId34"/>
    </p:embeddedFont>
    <p:embeddedFont>
      <p:font typeface="Cooper Black" panose="0208090404030B020404" pitchFamily="18" charset="0"/>
      <p:regular r:id="rId35"/>
    </p:embeddedFont>
    <p:embeddedFont>
      <p:font typeface="georgia" panose="02040502050405020303" pitchFamily="18" charset="0"/>
      <p:regular r:id="rId36"/>
      <p:bold r:id="rId37"/>
      <p:italic r:id="rId38"/>
      <p:boldItalic r:id="rId39"/>
    </p:embeddedFont>
    <p:embeddedFont>
      <p:font typeface="Open Sans" panose="020B0606030504020204" pitchFamily="34" charset="0"/>
      <p:regular r:id="rId40"/>
      <p:bold r:id="rId41"/>
      <p:italic r:id="rId42"/>
      <p:boldItalic r:id="rId43"/>
    </p:embeddedFont>
    <p:embeddedFont>
      <p:font typeface="Trebuchet MS" panose="020B0603020202020204" pitchFamily="34"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3F5D"/>
    <a:srgbClr val="000066"/>
    <a:srgbClr val="1C325E"/>
    <a:srgbClr val="1B45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6B86929-7309-4BB0-BC0B-8B1601017500}"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4C5DB-A2EF-45FB-B131-FF8FD008AEB8}" type="slidenum">
              <a:rPr lang="en-US" smtClean="0"/>
              <a:t>‹#›</a:t>
            </a:fld>
            <a:endParaRPr lang="en-US"/>
          </a:p>
        </p:txBody>
      </p:sp>
    </p:spTree>
    <p:extLst>
      <p:ext uri="{BB962C8B-B14F-4D97-AF65-F5344CB8AC3E}">
        <p14:creationId xmlns:p14="http://schemas.microsoft.com/office/powerpoint/2010/main" val="63322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B86929-7309-4BB0-BC0B-8B1601017500}"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4C5DB-A2EF-45FB-B131-FF8FD008AEB8}" type="slidenum">
              <a:rPr lang="en-US" smtClean="0"/>
              <a:t>‹#›</a:t>
            </a:fld>
            <a:endParaRPr lang="en-US"/>
          </a:p>
        </p:txBody>
      </p:sp>
    </p:spTree>
    <p:extLst>
      <p:ext uri="{BB962C8B-B14F-4D97-AF65-F5344CB8AC3E}">
        <p14:creationId xmlns:p14="http://schemas.microsoft.com/office/powerpoint/2010/main" val="4014608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B86929-7309-4BB0-BC0B-8B1601017500}"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4C5DB-A2EF-45FB-B131-FF8FD008AEB8}" type="slidenum">
              <a:rPr lang="en-US" smtClean="0"/>
              <a:t>‹#›</a:t>
            </a:fld>
            <a:endParaRPr lang="en-US"/>
          </a:p>
        </p:txBody>
      </p:sp>
    </p:spTree>
    <p:extLst>
      <p:ext uri="{BB962C8B-B14F-4D97-AF65-F5344CB8AC3E}">
        <p14:creationId xmlns:p14="http://schemas.microsoft.com/office/powerpoint/2010/main" val="3763845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B86929-7309-4BB0-BC0B-8B1601017500}"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4C5DB-A2EF-45FB-B131-FF8FD008AEB8}" type="slidenum">
              <a:rPr lang="en-US" smtClean="0"/>
              <a:t>‹#›</a:t>
            </a:fld>
            <a:endParaRPr lang="en-US"/>
          </a:p>
        </p:txBody>
      </p:sp>
    </p:spTree>
    <p:extLst>
      <p:ext uri="{BB962C8B-B14F-4D97-AF65-F5344CB8AC3E}">
        <p14:creationId xmlns:p14="http://schemas.microsoft.com/office/powerpoint/2010/main" val="530248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B86929-7309-4BB0-BC0B-8B1601017500}"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4C5DB-A2EF-45FB-B131-FF8FD008AEB8}" type="slidenum">
              <a:rPr lang="en-US" smtClean="0"/>
              <a:t>‹#›</a:t>
            </a:fld>
            <a:endParaRPr lang="en-US"/>
          </a:p>
        </p:txBody>
      </p:sp>
    </p:spTree>
    <p:extLst>
      <p:ext uri="{BB962C8B-B14F-4D97-AF65-F5344CB8AC3E}">
        <p14:creationId xmlns:p14="http://schemas.microsoft.com/office/powerpoint/2010/main" val="403575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B86929-7309-4BB0-BC0B-8B1601017500}" type="datetimeFigureOut">
              <a:rPr lang="en-US" smtClean="0"/>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C4C5DB-A2EF-45FB-B131-FF8FD008AEB8}" type="slidenum">
              <a:rPr lang="en-US" smtClean="0"/>
              <a:t>‹#›</a:t>
            </a:fld>
            <a:endParaRPr lang="en-US"/>
          </a:p>
        </p:txBody>
      </p:sp>
    </p:spTree>
    <p:extLst>
      <p:ext uri="{BB962C8B-B14F-4D97-AF65-F5344CB8AC3E}">
        <p14:creationId xmlns:p14="http://schemas.microsoft.com/office/powerpoint/2010/main" val="2125112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B86929-7309-4BB0-BC0B-8B1601017500}" type="datetimeFigureOut">
              <a:rPr lang="en-US" smtClean="0"/>
              <a:t>7/25/2020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C4C5DB-A2EF-45FB-B131-FF8FD008AEB8}" type="slidenum">
              <a:rPr lang="en-US" smtClean="0"/>
              <a:t>‹#›</a:t>
            </a:fld>
            <a:endParaRPr lang="en-US"/>
          </a:p>
        </p:txBody>
      </p:sp>
    </p:spTree>
    <p:extLst>
      <p:ext uri="{BB962C8B-B14F-4D97-AF65-F5344CB8AC3E}">
        <p14:creationId xmlns:p14="http://schemas.microsoft.com/office/powerpoint/2010/main" val="4185569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B86929-7309-4BB0-BC0B-8B1601017500}" type="datetimeFigureOut">
              <a:rPr lang="en-US" smtClean="0"/>
              <a:t>7/25/2020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C4C5DB-A2EF-45FB-B131-FF8FD008AEB8}" type="slidenum">
              <a:rPr lang="en-US" smtClean="0"/>
              <a:t>‹#›</a:t>
            </a:fld>
            <a:endParaRPr lang="en-US"/>
          </a:p>
        </p:txBody>
      </p:sp>
    </p:spTree>
    <p:extLst>
      <p:ext uri="{BB962C8B-B14F-4D97-AF65-F5344CB8AC3E}">
        <p14:creationId xmlns:p14="http://schemas.microsoft.com/office/powerpoint/2010/main" val="2090285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B86929-7309-4BB0-BC0B-8B1601017500}" type="datetimeFigureOut">
              <a:rPr lang="en-US" smtClean="0"/>
              <a:t>7/25/2020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C4C5DB-A2EF-45FB-B131-FF8FD008AEB8}" type="slidenum">
              <a:rPr lang="en-US" smtClean="0"/>
              <a:t>‹#›</a:t>
            </a:fld>
            <a:endParaRPr lang="en-US"/>
          </a:p>
        </p:txBody>
      </p:sp>
    </p:spTree>
    <p:extLst>
      <p:ext uri="{BB962C8B-B14F-4D97-AF65-F5344CB8AC3E}">
        <p14:creationId xmlns:p14="http://schemas.microsoft.com/office/powerpoint/2010/main" val="3376066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B86929-7309-4BB0-BC0B-8B1601017500}" type="datetimeFigureOut">
              <a:rPr lang="en-US" smtClean="0"/>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C4C5DB-A2EF-45FB-B131-FF8FD008AEB8}" type="slidenum">
              <a:rPr lang="en-US" smtClean="0"/>
              <a:t>‹#›</a:t>
            </a:fld>
            <a:endParaRPr lang="en-US"/>
          </a:p>
        </p:txBody>
      </p:sp>
    </p:spTree>
    <p:extLst>
      <p:ext uri="{BB962C8B-B14F-4D97-AF65-F5344CB8AC3E}">
        <p14:creationId xmlns:p14="http://schemas.microsoft.com/office/powerpoint/2010/main" val="3944704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B86929-7309-4BB0-BC0B-8B1601017500}" type="datetimeFigureOut">
              <a:rPr lang="en-US" smtClean="0"/>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C4C5DB-A2EF-45FB-B131-FF8FD008AEB8}" type="slidenum">
              <a:rPr lang="en-US" smtClean="0"/>
              <a:t>‹#›</a:t>
            </a:fld>
            <a:endParaRPr lang="en-US"/>
          </a:p>
        </p:txBody>
      </p:sp>
    </p:spTree>
    <p:extLst>
      <p:ext uri="{BB962C8B-B14F-4D97-AF65-F5344CB8AC3E}">
        <p14:creationId xmlns:p14="http://schemas.microsoft.com/office/powerpoint/2010/main" val="3897364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B86929-7309-4BB0-BC0B-8B1601017500}" type="datetimeFigureOut">
              <a:rPr lang="en-US" smtClean="0"/>
              <a:t>7/25/2020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C4C5DB-A2EF-45FB-B131-FF8FD008AEB8}" type="slidenum">
              <a:rPr lang="en-US" smtClean="0"/>
              <a:t>‹#›</a:t>
            </a:fld>
            <a:endParaRPr lang="en-US"/>
          </a:p>
        </p:txBody>
      </p:sp>
    </p:spTree>
    <p:extLst>
      <p:ext uri="{BB962C8B-B14F-4D97-AF65-F5344CB8AC3E}">
        <p14:creationId xmlns:p14="http://schemas.microsoft.com/office/powerpoint/2010/main" val="3454839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1.jp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1.jpg"/><Relationship Id="rId1" Type="http://schemas.openxmlformats.org/officeDocument/2006/relationships/slideLayout" Target="../slideLayouts/slideLayout7.xml"/><Relationship Id="rId5" Type="http://schemas.openxmlformats.org/officeDocument/2006/relationships/image" Target="../media/image40.jpg"/><Relationship Id="rId4" Type="http://schemas.openxmlformats.org/officeDocument/2006/relationships/image" Target="../media/image39.jp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 name="Picture 1023">
            <a:extLst>
              <a:ext uri="{FF2B5EF4-FFF2-40B4-BE49-F238E27FC236}">
                <a16:creationId xmlns:a16="http://schemas.microsoft.com/office/drawing/2014/main" id="{5DC263D1-86D1-4FAF-95A0-53922877E2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23399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1" name="Picture 890">
            <a:extLst>
              <a:ext uri="{FF2B5EF4-FFF2-40B4-BE49-F238E27FC236}">
                <a16:creationId xmlns:a16="http://schemas.microsoft.com/office/drawing/2014/main" id="{CE70C5FB-3E15-44F9-B7EA-CF579705FE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372"/>
            <a:ext cx="12301870" cy="6891372"/>
          </a:xfrm>
          <a:prstGeom prst="rect">
            <a:avLst/>
          </a:prstGeom>
        </p:spPr>
      </p:pic>
      <p:sp>
        <p:nvSpPr>
          <p:cNvPr id="6" name="TextBox 5"/>
          <p:cNvSpPr txBox="1"/>
          <p:nvPr/>
        </p:nvSpPr>
        <p:spPr>
          <a:xfrm>
            <a:off x="0" y="-20437"/>
            <a:ext cx="12192000" cy="923330"/>
          </a:xfrm>
          <a:prstGeom prst="rect">
            <a:avLst/>
          </a:prstGeom>
          <a:noFill/>
        </p:spPr>
        <p:txBody>
          <a:bodyPr wrap="square" rtlCol="0">
            <a:spAutoFit/>
          </a:bodyPr>
          <a:lstStyle/>
          <a:p>
            <a:pPr algn="ctr"/>
            <a:r>
              <a:rPr lang="en-US" sz="5400" dirty="0">
                <a:solidFill>
                  <a:schemeClr val="bg1"/>
                </a:solidFill>
                <a:latin typeface="Cooper Black" panose="0208090404030B020404" pitchFamily="18" charset="0"/>
              </a:rPr>
              <a:t>Things to Yet Be Restored</a:t>
            </a:r>
          </a:p>
        </p:txBody>
      </p:sp>
      <p:sp>
        <p:nvSpPr>
          <p:cNvPr id="10" name="Rectangle 9"/>
          <p:cNvSpPr/>
          <p:nvPr/>
        </p:nvSpPr>
        <p:spPr>
          <a:xfrm>
            <a:off x="0" y="6446851"/>
            <a:ext cx="4702628" cy="369332"/>
          </a:xfrm>
          <a:prstGeom prst="rect">
            <a:avLst/>
          </a:prstGeom>
        </p:spPr>
        <p:txBody>
          <a:bodyPr wrap="square">
            <a:spAutoFit/>
          </a:bodyPr>
          <a:lstStyle/>
          <a:p>
            <a:r>
              <a:rPr lang="en-US" dirty="0">
                <a:solidFill>
                  <a:schemeClr val="bg1"/>
                </a:solidFill>
                <a:latin typeface="Open Sans"/>
              </a:rPr>
              <a:t>D&amp;C 127:8 </a:t>
            </a:r>
            <a:r>
              <a:rPr lang="en-US" sz="900" dirty="0">
                <a:solidFill>
                  <a:schemeClr val="bg1"/>
                </a:solidFill>
                <a:latin typeface="Open Sans"/>
              </a:rPr>
              <a:t>McConkie and </a:t>
            </a:r>
            <a:r>
              <a:rPr lang="en-US" sz="900" dirty="0" err="1">
                <a:solidFill>
                  <a:schemeClr val="bg1"/>
                </a:solidFill>
                <a:latin typeface="Open Sans"/>
              </a:rPr>
              <a:t>Ostler</a:t>
            </a:r>
            <a:r>
              <a:rPr lang="en-US" sz="900" dirty="0">
                <a:solidFill>
                  <a:schemeClr val="bg1"/>
                </a:solidFill>
                <a:latin typeface="Open Sans"/>
              </a:rPr>
              <a:t>/Student Manual</a:t>
            </a:r>
            <a:endParaRPr lang="en-US" sz="900" b="0" i="0" dirty="0">
              <a:solidFill>
                <a:schemeClr val="bg1"/>
              </a:solidFill>
              <a:effectLst/>
              <a:latin typeface="Open Sans"/>
            </a:endParaRPr>
          </a:p>
        </p:txBody>
      </p:sp>
      <p:sp>
        <p:nvSpPr>
          <p:cNvPr id="13" name="Rectangle 12"/>
          <p:cNvSpPr/>
          <p:nvPr/>
        </p:nvSpPr>
        <p:spPr>
          <a:xfrm>
            <a:off x="174170" y="1417651"/>
            <a:ext cx="4702628" cy="2585323"/>
          </a:xfrm>
          <a:prstGeom prst="rect">
            <a:avLst/>
          </a:prstGeom>
        </p:spPr>
        <p:txBody>
          <a:bodyPr wrap="square">
            <a:spAutoFit/>
          </a:bodyPr>
          <a:lstStyle/>
          <a:p>
            <a:r>
              <a:rPr lang="en-US" dirty="0">
                <a:solidFill>
                  <a:schemeClr val="bg1"/>
                </a:solidFill>
                <a:latin typeface="Open Sans"/>
              </a:rPr>
              <a:t>It was in Nauvoo that the fullness of the priesthood was restored</a:t>
            </a:r>
          </a:p>
          <a:p>
            <a:endParaRPr lang="en-US" b="0" i="0" dirty="0">
              <a:solidFill>
                <a:schemeClr val="bg1"/>
              </a:solidFill>
              <a:effectLst/>
              <a:latin typeface="Open Sans"/>
            </a:endParaRPr>
          </a:p>
          <a:p>
            <a:r>
              <a:rPr lang="en-US" dirty="0">
                <a:solidFill>
                  <a:schemeClr val="bg1"/>
                </a:solidFill>
                <a:latin typeface="Open Sans"/>
              </a:rPr>
              <a:t>Keys were given to those who succeeded Joseph Smith in this great latter-day work</a:t>
            </a:r>
          </a:p>
          <a:p>
            <a:endParaRPr lang="en-US" b="0" i="0" dirty="0">
              <a:solidFill>
                <a:schemeClr val="bg1"/>
              </a:solidFill>
              <a:effectLst/>
              <a:latin typeface="Open Sans"/>
            </a:endParaRPr>
          </a:p>
          <a:p>
            <a:r>
              <a:rPr lang="en-US" dirty="0">
                <a:solidFill>
                  <a:schemeClr val="bg1"/>
                </a:solidFill>
                <a:latin typeface="Open Sans"/>
              </a:rPr>
              <a:t>The twelve received the rights of the priesthood and all the powers and blessings of the temple</a:t>
            </a:r>
            <a:endParaRPr lang="en-US" b="0" i="0" dirty="0">
              <a:solidFill>
                <a:schemeClr val="bg1"/>
              </a:solidFill>
              <a:effectLst/>
              <a:latin typeface="Open Sans"/>
            </a:endParaRPr>
          </a:p>
        </p:txBody>
      </p:sp>
      <p:sp>
        <p:nvSpPr>
          <p:cNvPr id="7" name="Rectangle 6"/>
          <p:cNvSpPr/>
          <p:nvPr/>
        </p:nvSpPr>
        <p:spPr>
          <a:xfrm>
            <a:off x="6908847" y="1876800"/>
            <a:ext cx="4702628" cy="923330"/>
          </a:xfrm>
          <a:prstGeom prst="rect">
            <a:avLst/>
          </a:prstGeom>
        </p:spPr>
        <p:txBody>
          <a:bodyPr wrap="square">
            <a:spAutoFit/>
          </a:bodyPr>
          <a:lstStyle/>
          <a:p>
            <a:r>
              <a:rPr lang="en-US" dirty="0">
                <a:solidFill>
                  <a:schemeClr val="bg1"/>
                </a:solidFill>
                <a:latin typeface="Open Sans"/>
              </a:rPr>
              <a:t>Nauvoo was a place where thousands were clothed in the blessings of the priesthood and endowed with power from on high</a:t>
            </a:r>
            <a:endParaRPr lang="en-US" b="0" i="0" dirty="0">
              <a:solidFill>
                <a:schemeClr val="bg1"/>
              </a:solidFill>
              <a:effectLst/>
              <a:latin typeface="Open Sans"/>
            </a:endParaRPr>
          </a:p>
        </p:txBody>
      </p:sp>
      <p:sp>
        <p:nvSpPr>
          <p:cNvPr id="2" name="Rectangle 1"/>
          <p:cNvSpPr/>
          <p:nvPr/>
        </p:nvSpPr>
        <p:spPr>
          <a:xfrm>
            <a:off x="7964411" y="3656586"/>
            <a:ext cx="4007291" cy="2308324"/>
          </a:xfrm>
          <a:prstGeom prst="rect">
            <a:avLst/>
          </a:prstGeom>
        </p:spPr>
        <p:txBody>
          <a:bodyPr wrap="square">
            <a:spAutoFit/>
          </a:bodyPr>
          <a:lstStyle/>
          <a:p>
            <a:r>
              <a:rPr lang="en-US" b="0" i="0" dirty="0">
                <a:solidFill>
                  <a:schemeClr val="bg1"/>
                </a:solidFill>
                <a:effectLst/>
                <a:latin typeface="Open Sans"/>
              </a:rPr>
              <a:t>During the Nauvoo period the Lord bestowed knowledge and keys for marriage for time and eternity. </a:t>
            </a:r>
          </a:p>
          <a:p>
            <a:r>
              <a:rPr lang="en-US" b="0" i="0" dirty="0">
                <a:solidFill>
                  <a:schemeClr val="bg1"/>
                </a:solidFill>
                <a:effectLst/>
                <a:latin typeface="Open Sans"/>
              </a:rPr>
              <a:t>(D&amp;C 132)</a:t>
            </a:r>
          </a:p>
          <a:p>
            <a:endParaRPr lang="en-US" dirty="0">
              <a:solidFill>
                <a:schemeClr val="bg1"/>
              </a:solidFill>
              <a:latin typeface="Open Sans"/>
            </a:endParaRPr>
          </a:p>
          <a:p>
            <a:r>
              <a:rPr lang="en-US" b="0" i="0" dirty="0">
                <a:solidFill>
                  <a:schemeClr val="bg1"/>
                </a:solidFill>
                <a:effectLst/>
                <a:latin typeface="Open Sans"/>
              </a:rPr>
              <a:t>And temples are to house sacred ordinances, endowments, and baptism for the dead.</a:t>
            </a:r>
            <a:endParaRPr lang="en-US" dirty="0">
              <a:solidFill>
                <a:schemeClr val="bg1"/>
              </a:solidFill>
            </a:endParaRPr>
          </a:p>
        </p:txBody>
      </p:sp>
      <p:grpSp>
        <p:nvGrpSpPr>
          <p:cNvPr id="9" name="Group 8"/>
          <p:cNvGrpSpPr/>
          <p:nvPr/>
        </p:nvGrpSpPr>
        <p:grpSpPr>
          <a:xfrm>
            <a:off x="4121100" y="441228"/>
            <a:ext cx="3612343" cy="6291696"/>
            <a:chOff x="2057400" y="-9331"/>
            <a:chExt cx="3713066" cy="6682027"/>
          </a:xfrm>
        </p:grpSpPr>
        <p:grpSp>
          <p:nvGrpSpPr>
            <p:cNvPr id="11" name="Group 10"/>
            <p:cNvGrpSpPr/>
            <p:nvPr/>
          </p:nvGrpSpPr>
          <p:grpSpPr>
            <a:xfrm>
              <a:off x="4187601" y="3320798"/>
              <a:ext cx="298754" cy="693091"/>
              <a:chOff x="4762370" y="4708120"/>
              <a:chExt cx="705369" cy="824165"/>
            </a:xfrm>
          </p:grpSpPr>
          <p:sp>
            <p:nvSpPr>
              <p:cNvPr id="889" name="Rectangle 888"/>
              <p:cNvSpPr/>
              <p:nvPr/>
            </p:nvSpPr>
            <p:spPr>
              <a:xfrm>
                <a:off x="4787040" y="4774314"/>
                <a:ext cx="636063" cy="757971"/>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 name="Trapezoid 889"/>
              <p:cNvSpPr/>
              <p:nvPr/>
            </p:nvSpPr>
            <p:spPr>
              <a:xfrm rot="10800000">
                <a:off x="4762370" y="4708120"/>
                <a:ext cx="705369" cy="125136"/>
              </a:xfrm>
              <a:prstGeom prst="trapezoid">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3578012" y="3313715"/>
              <a:ext cx="263603" cy="693091"/>
              <a:chOff x="3466354" y="4718359"/>
              <a:chExt cx="705369" cy="824165"/>
            </a:xfrm>
          </p:grpSpPr>
          <p:sp>
            <p:nvSpPr>
              <p:cNvPr id="887" name="Rectangle 886"/>
              <p:cNvSpPr/>
              <p:nvPr/>
            </p:nvSpPr>
            <p:spPr>
              <a:xfrm>
                <a:off x="3491024" y="4784553"/>
                <a:ext cx="636063" cy="757971"/>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Trapezoid 887"/>
              <p:cNvSpPr/>
              <p:nvPr/>
            </p:nvSpPr>
            <p:spPr>
              <a:xfrm rot="10800000">
                <a:off x="3466354" y="4718359"/>
                <a:ext cx="705369" cy="125136"/>
              </a:xfrm>
              <a:prstGeom prst="trapezoid">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3823481" y="3352303"/>
              <a:ext cx="378570" cy="670413"/>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3480410" y="3759120"/>
              <a:ext cx="197311" cy="264569"/>
              <a:chOff x="657122" y="3657600"/>
              <a:chExt cx="562077" cy="533400"/>
            </a:xfrm>
          </p:grpSpPr>
          <p:sp>
            <p:nvSpPr>
              <p:cNvPr id="885" name="Rectangle 884"/>
              <p:cNvSpPr/>
              <p:nvPr/>
            </p:nvSpPr>
            <p:spPr>
              <a:xfrm>
                <a:off x="657122" y="3657600"/>
                <a:ext cx="562077" cy="5334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86" name="Picture 2" descr="http://fc08.deviantart.net/fs6/i/2005/056/c/2/Silver_Star_icon_by_sgrav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272" y="3683866"/>
                <a:ext cx="497608" cy="49761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sp>
          <p:nvSpPr>
            <p:cNvPr id="16" name="Flowchart: Delay 15"/>
            <p:cNvSpPr/>
            <p:nvPr/>
          </p:nvSpPr>
          <p:spPr>
            <a:xfrm rot="16200000">
              <a:off x="3636023" y="940573"/>
              <a:ext cx="725778" cy="490726"/>
            </a:xfrm>
            <a:prstGeom prst="flowChartDelay">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3736558" y="1325520"/>
              <a:ext cx="537122" cy="537334"/>
              <a:chOff x="3695339" y="4718358"/>
              <a:chExt cx="1559660" cy="896109"/>
            </a:xfrm>
          </p:grpSpPr>
          <p:grpSp>
            <p:nvGrpSpPr>
              <p:cNvPr id="876" name="Group 875"/>
              <p:cNvGrpSpPr/>
              <p:nvPr/>
            </p:nvGrpSpPr>
            <p:grpSpPr>
              <a:xfrm>
                <a:off x="4753040" y="4726782"/>
                <a:ext cx="501959" cy="887685"/>
                <a:chOff x="4762370" y="4708120"/>
                <a:chExt cx="705369" cy="887685"/>
              </a:xfrm>
            </p:grpSpPr>
            <p:sp>
              <p:nvSpPr>
                <p:cNvPr id="883" name="Rectangle 882"/>
                <p:cNvSpPr/>
                <p:nvPr/>
              </p:nvSpPr>
              <p:spPr>
                <a:xfrm>
                  <a:off x="4787039" y="4774312"/>
                  <a:ext cx="636062" cy="821493"/>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4" name="Trapezoid 883"/>
                <p:cNvSpPr/>
                <p:nvPr/>
              </p:nvSpPr>
              <p:spPr>
                <a:xfrm rot="10800000">
                  <a:off x="4762370" y="4708120"/>
                  <a:ext cx="705369" cy="114639"/>
                </a:xfrm>
                <a:prstGeom prst="trapezoid">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7" name="Group 876"/>
              <p:cNvGrpSpPr/>
              <p:nvPr/>
            </p:nvGrpSpPr>
            <p:grpSpPr>
              <a:xfrm>
                <a:off x="3695339" y="4718358"/>
                <a:ext cx="476386" cy="888348"/>
                <a:chOff x="3413021" y="4718358"/>
                <a:chExt cx="758702" cy="888348"/>
              </a:xfrm>
            </p:grpSpPr>
            <p:sp>
              <p:nvSpPr>
                <p:cNvPr id="881" name="Rectangle 880"/>
                <p:cNvSpPr/>
                <p:nvPr/>
              </p:nvSpPr>
              <p:spPr>
                <a:xfrm>
                  <a:off x="3491025" y="4784553"/>
                  <a:ext cx="636062" cy="822153"/>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2" name="Trapezoid 881"/>
                <p:cNvSpPr/>
                <p:nvPr/>
              </p:nvSpPr>
              <p:spPr>
                <a:xfrm rot="10800000">
                  <a:off x="3413021" y="4718358"/>
                  <a:ext cx="758702" cy="109966"/>
                </a:xfrm>
                <a:prstGeom prst="trapezoid">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8" name="Group 877"/>
              <p:cNvGrpSpPr/>
              <p:nvPr/>
            </p:nvGrpSpPr>
            <p:grpSpPr>
              <a:xfrm>
                <a:off x="4141255" y="4724400"/>
                <a:ext cx="641567" cy="837043"/>
                <a:chOff x="4150583" y="4936351"/>
                <a:chExt cx="641567" cy="602743"/>
              </a:xfrm>
            </p:grpSpPr>
            <p:sp>
              <p:nvSpPr>
                <p:cNvPr id="879" name="Rectangle 878"/>
                <p:cNvSpPr/>
                <p:nvPr/>
              </p:nvSpPr>
              <p:spPr>
                <a:xfrm>
                  <a:off x="4150583" y="4965043"/>
                  <a:ext cx="636063" cy="574051"/>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 name="Rectangle 879"/>
                <p:cNvSpPr/>
                <p:nvPr/>
              </p:nvSpPr>
              <p:spPr>
                <a:xfrm>
                  <a:off x="4156087" y="4936351"/>
                  <a:ext cx="636063" cy="68835"/>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 name="Group 17"/>
            <p:cNvGrpSpPr/>
            <p:nvPr/>
          </p:nvGrpSpPr>
          <p:grpSpPr>
            <a:xfrm>
              <a:off x="3689227" y="1825914"/>
              <a:ext cx="654876" cy="604177"/>
              <a:chOff x="3728825" y="4718359"/>
              <a:chExt cx="1526174" cy="864035"/>
            </a:xfrm>
          </p:grpSpPr>
          <p:grpSp>
            <p:nvGrpSpPr>
              <p:cNvPr id="867" name="Group 866"/>
              <p:cNvGrpSpPr/>
              <p:nvPr/>
            </p:nvGrpSpPr>
            <p:grpSpPr>
              <a:xfrm>
                <a:off x="4753040" y="4726782"/>
                <a:ext cx="501959" cy="855612"/>
                <a:chOff x="4762370" y="4708120"/>
                <a:chExt cx="705369" cy="855612"/>
              </a:xfrm>
            </p:grpSpPr>
            <p:sp>
              <p:nvSpPr>
                <p:cNvPr id="874" name="Rectangle 873"/>
                <p:cNvSpPr/>
                <p:nvPr/>
              </p:nvSpPr>
              <p:spPr>
                <a:xfrm>
                  <a:off x="4787040" y="4774313"/>
                  <a:ext cx="636062" cy="789419"/>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Trapezoid 874"/>
                <p:cNvSpPr/>
                <p:nvPr/>
              </p:nvSpPr>
              <p:spPr>
                <a:xfrm rot="10800000">
                  <a:off x="4762370" y="4708120"/>
                  <a:ext cx="705369" cy="125136"/>
                </a:xfrm>
                <a:prstGeom prst="trapezoid">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8" name="Group 867"/>
              <p:cNvGrpSpPr/>
              <p:nvPr/>
            </p:nvGrpSpPr>
            <p:grpSpPr>
              <a:xfrm>
                <a:off x="3728825" y="4718359"/>
                <a:ext cx="442898" cy="824165"/>
                <a:chOff x="3466354" y="4718359"/>
                <a:chExt cx="705369" cy="824165"/>
              </a:xfrm>
            </p:grpSpPr>
            <p:sp>
              <p:nvSpPr>
                <p:cNvPr id="872" name="Rectangle 871"/>
                <p:cNvSpPr/>
                <p:nvPr/>
              </p:nvSpPr>
              <p:spPr>
                <a:xfrm>
                  <a:off x="3491024" y="4784553"/>
                  <a:ext cx="636063" cy="757971"/>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3" name="Trapezoid 872"/>
                <p:cNvSpPr/>
                <p:nvPr/>
              </p:nvSpPr>
              <p:spPr>
                <a:xfrm rot="10800000">
                  <a:off x="3466354" y="4718359"/>
                  <a:ext cx="705369" cy="125136"/>
                </a:xfrm>
                <a:prstGeom prst="trapezoid">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9" name="Group 868"/>
              <p:cNvGrpSpPr/>
              <p:nvPr/>
            </p:nvGrpSpPr>
            <p:grpSpPr>
              <a:xfrm>
                <a:off x="4141255" y="4724400"/>
                <a:ext cx="641567" cy="837043"/>
                <a:chOff x="4150583" y="4936351"/>
                <a:chExt cx="641567" cy="602743"/>
              </a:xfrm>
            </p:grpSpPr>
            <p:sp>
              <p:nvSpPr>
                <p:cNvPr id="870" name="Rectangle 869"/>
                <p:cNvSpPr/>
                <p:nvPr/>
              </p:nvSpPr>
              <p:spPr>
                <a:xfrm>
                  <a:off x="4150583" y="4965043"/>
                  <a:ext cx="636063" cy="574051"/>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1" name="Rectangle 870"/>
                <p:cNvSpPr/>
                <p:nvPr/>
              </p:nvSpPr>
              <p:spPr>
                <a:xfrm>
                  <a:off x="4156087" y="4936351"/>
                  <a:ext cx="636063" cy="68835"/>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3618359" y="2413338"/>
              <a:ext cx="772350" cy="933009"/>
              <a:chOff x="3684409" y="4718358"/>
              <a:chExt cx="1570590" cy="843085"/>
            </a:xfrm>
          </p:grpSpPr>
          <p:grpSp>
            <p:nvGrpSpPr>
              <p:cNvPr id="858" name="Group 857"/>
              <p:cNvGrpSpPr/>
              <p:nvPr/>
            </p:nvGrpSpPr>
            <p:grpSpPr>
              <a:xfrm>
                <a:off x="4753040" y="4726782"/>
                <a:ext cx="501959" cy="824165"/>
                <a:chOff x="4762370" y="4708120"/>
                <a:chExt cx="705369" cy="824165"/>
              </a:xfrm>
            </p:grpSpPr>
            <p:sp>
              <p:nvSpPr>
                <p:cNvPr id="865" name="Rectangle 864"/>
                <p:cNvSpPr/>
                <p:nvPr/>
              </p:nvSpPr>
              <p:spPr>
                <a:xfrm>
                  <a:off x="4787040" y="4774314"/>
                  <a:ext cx="636063" cy="757971"/>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6" name="Trapezoid 865"/>
                <p:cNvSpPr/>
                <p:nvPr/>
              </p:nvSpPr>
              <p:spPr>
                <a:xfrm rot="10800000">
                  <a:off x="4762370" y="4708120"/>
                  <a:ext cx="705369" cy="93210"/>
                </a:xfrm>
                <a:prstGeom prst="trapezoid">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9" name="Group 858"/>
              <p:cNvGrpSpPr/>
              <p:nvPr/>
            </p:nvGrpSpPr>
            <p:grpSpPr>
              <a:xfrm>
                <a:off x="3684409" y="4718358"/>
                <a:ext cx="514913" cy="824166"/>
                <a:chOff x="3395613" y="4718358"/>
                <a:chExt cx="820061" cy="824166"/>
              </a:xfrm>
            </p:grpSpPr>
            <p:sp>
              <p:nvSpPr>
                <p:cNvPr id="863" name="Rectangle 862"/>
                <p:cNvSpPr/>
                <p:nvPr/>
              </p:nvSpPr>
              <p:spPr>
                <a:xfrm>
                  <a:off x="3491024" y="4784553"/>
                  <a:ext cx="636063" cy="757971"/>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Trapezoid 863"/>
                <p:cNvSpPr/>
                <p:nvPr/>
              </p:nvSpPr>
              <p:spPr>
                <a:xfrm rot="10800000">
                  <a:off x="3395613" y="4718358"/>
                  <a:ext cx="820061" cy="107034"/>
                </a:xfrm>
                <a:prstGeom prst="trapezoid">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0" name="Group 859"/>
              <p:cNvGrpSpPr/>
              <p:nvPr/>
            </p:nvGrpSpPr>
            <p:grpSpPr>
              <a:xfrm>
                <a:off x="4141255" y="4724400"/>
                <a:ext cx="641567" cy="837043"/>
                <a:chOff x="4150583" y="4936351"/>
                <a:chExt cx="641567" cy="602743"/>
              </a:xfrm>
            </p:grpSpPr>
            <p:sp>
              <p:nvSpPr>
                <p:cNvPr id="861" name="Rectangle 860"/>
                <p:cNvSpPr/>
                <p:nvPr/>
              </p:nvSpPr>
              <p:spPr>
                <a:xfrm>
                  <a:off x="4150583" y="4965043"/>
                  <a:ext cx="636063" cy="574051"/>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Rectangle 861"/>
                <p:cNvSpPr/>
                <p:nvPr/>
              </p:nvSpPr>
              <p:spPr>
                <a:xfrm>
                  <a:off x="4156087" y="4936351"/>
                  <a:ext cx="636063" cy="68835"/>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p:cNvGrpSpPr/>
            <p:nvPr/>
          </p:nvGrpSpPr>
          <p:grpSpPr>
            <a:xfrm>
              <a:off x="3906900" y="2571854"/>
              <a:ext cx="153769" cy="577115"/>
              <a:chOff x="2420926" y="609144"/>
              <a:chExt cx="874773" cy="1514617"/>
            </a:xfrm>
          </p:grpSpPr>
          <p:sp>
            <p:nvSpPr>
              <p:cNvPr id="842" name="Flowchart: Delay 841"/>
              <p:cNvSpPr/>
              <p:nvPr/>
            </p:nvSpPr>
            <p:spPr>
              <a:xfrm rot="16200000">
                <a:off x="2140863" y="962105"/>
                <a:ext cx="1434900" cy="728978"/>
              </a:xfrm>
              <a:prstGeom prst="flowChartDelay">
                <a:avLst/>
              </a:prstGeom>
              <a:solidFill>
                <a:srgbClr val="F9F9F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Rectangle 842"/>
              <p:cNvSpPr/>
              <p:nvPr/>
            </p:nvSpPr>
            <p:spPr>
              <a:xfrm>
                <a:off x="2420926" y="1987247"/>
                <a:ext cx="874773" cy="136514"/>
              </a:xfrm>
              <a:prstGeom prst="rect">
                <a:avLst/>
              </a:prstGeom>
              <a:solidFill>
                <a:srgbClr val="F9F9F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4" name="Straight Connector 843"/>
              <p:cNvCxnSpPr/>
              <p:nvPr/>
            </p:nvCxnSpPr>
            <p:spPr>
              <a:xfrm>
                <a:off x="2554225" y="1028225"/>
                <a:ext cx="63317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5" name="Straight Connector 844"/>
              <p:cNvCxnSpPr/>
              <p:nvPr/>
            </p:nvCxnSpPr>
            <p:spPr>
              <a:xfrm flipH="1">
                <a:off x="2842463" y="870276"/>
                <a:ext cx="273132" cy="150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6" name="Straight Connector 845"/>
              <p:cNvCxnSpPr/>
              <p:nvPr/>
            </p:nvCxnSpPr>
            <p:spPr>
              <a:xfrm>
                <a:off x="2579049" y="849839"/>
                <a:ext cx="261031" cy="18090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7" name="Straight Connector 846"/>
              <p:cNvCxnSpPr/>
              <p:nvPr/>
            </p:nvCxnSpPr>
            <p:spPr>
              <a:xfrm flipH="1">
                <a:off x="2838930" y="657588"/>
                <a:ext cx="154890" cy="35756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8" name="Straight Connector 847"/>
              <p:cNvCxnSpPr/>
              <p:nvPr/>
            </p:nvCxnSpPr>
            <p:spPr>
              <a:xfrm>
                <a:off x="2493824" y="1804894"/>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9" name="Straight Connector 848"/>
              <p:cNvCxnSpPr/>
              <p:nvPr/>
            </p:nvCxnSpPr>
            <p:spPr>
              <a:xfrm>
                <a:off x="2506321" y="1645461"/>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0" name="Straight Connector 849"/>
              <p:cNvCxnSpPr/>
              <p:nvPr/>
            </p:nvCxnSpPr>
            <p:spPr>
              <a:xfrm>
                <a:off x="2506321" y="1486028"/>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1" name="Straight Connector 850"/>
              <p:cNvCxnSpPr/>
              <p:nvPr/>
            </p:nvCxnSpPr>
            <p:spPr>
              <a:xfrm>
                <a:off x="2506321" y="1326594"/>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2" name="Straight Connector 851"/>
              <p:cNvCxnSpPr/>
              <p:nvPr/>
            </p:nvCxnSpPr>
            <p:spPr>
              <a:xfrm>
                <a:off x="2506321" y="1167160"/>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3" name="Straight Connector 852"/>
              <p:cNvCxnSpPr/>
              <p:nvPr/>
            </p:nvCxnSpPr>
            <p:spPr>
              <a:xfrm flipH="1" flipV="1">
                <a:off x="3071161" y="1028225"/>
                <a:ext cx="7928" cy="9748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4" name="Straight Connector 853"/>
              <p:cNvCxnSpPr/>
              <p:nvPr/>
            </p:nvCxnSpPr>
            <p:spPr>
              <a:xfrm flipH="1" flipV="1">
                <a:off x="2925366" y="1023671"/>
                <a:ext cx="7928" cy="9748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5" name="Straight Connector 854"/>
              <p:cNvCxnSpPr/>
              <p:nvPr/>
            </p:nvCxnSpPr>
            <p:spPr>
              <a:xfrm flipH="1" flipV="1">
                <a:off x="2791253" y="1046074"/>
                <a:ext cx="7928" cy="9748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6" name="Straight Connector 855"/>
              <p:cNvCxnSpPr/>
              <p:nvPr/>
            </p:nvCxnSpPr>
            <p:spPr>
              <a:xfrm flipH="1" flipV="1">
                <a:off x="2641061" y="1039859"/>
                <a:ext cx="7928" cy="9748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7" name="Straight Connector 856"/>
              <p:cNvCxnSpPr/>
              <p:nvPr/>
            </p:nvCxnSpPr>
            <p:spPr>
              <a:xfrm>
                <a:off x="2736693" y="628412"/>
                <a:ext cx="106819" cy="383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4198043" y="2597664"/>
              <a:ext cx="142745" cy="514030"/>
              <a:chOff x="2420926" y="609144"/>
              <a:chExt cx="874773" cy="1514617"/>
            </a:xfrm>
          </p:grpSpPr>
          <p:sp>
            <p:nvSpPr>
              <p:cNvPr id="826" name="Flowchart: Delay 825"/>
              <p:cNvSpPr/>
              <p:nvPr/>
            </p:nvSpPr>
            <p:spPr>
              <a:xfrm rot="16200000">
                <a:off x="2140863" y="962105"/>
                <a:ext cx="1434900" cy="728978"/>
              </a:xfrm>
              <a:prstGeom prst="flowChartDelay">
                <a:avLst/>
              </a:prstGeom>
              <a:solidFill>
                <a:srgbClr val="F9F9F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Rectangle 826"/>
              <p:cNvSpPr/>
              <p:nvPr/>
            </p:nvSpPr>
            <p:spPr>
              <a:xfrm>
                <a:off x="2420926" y="1987247"/>
                <a:ext cx="874773" cy="136514"/>
              </a:xfrm>
              <a:prstGeom prst="rect">
                <a:avLst/>
              </a:prstGeom>
              <a:solidFill>
                <a:srgbClr val="F9F9F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8" name="Straight Connector 827"/>
              <p:cNvCxnSpPr/>
              <p:nvPr/>
            </p:nvCxnSpPr>
            <p:spPr>
              <a:xfrm>
                <a:off x="2554225" y="1028225"/>
                <a:ext cx="63317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9" name="Straight Connector 828"/>
              <p:cNvCxnSpPr/>
              <p:nvPr/>
            </p:nvCxnSpPr>
            <p:spPr>
              <a:xfrm flipH="1">
                <a:off x="2842463" y="870276"/>
                <a:ext cx="273132" cy="150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0" name="Straight Connector 829"/>
              <p:cNvCxnSpPr/>
              <p:nvPr/>
            </p:nvCxnSpPr>
            <p:spPr>
              <a:xfrm>
                <a:off x="2579049" y="849839"/>
                <a:ext cx="261031" cy="18090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1" name="Straight Connector 830"/>
              <p:cNvCxnSpPr/>
              <p:nvPr/>
            </p:nvCxnSpPr>
            <p:spPr>
              <a:xfrm flipH="1">
                <a:off x="2838930" y="657588"/>
                <a:ext cx="154890" cy="35756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2" name="Straight Connector 831"/>
              <p:cNvCxnSpPr/>
              <p:nvPr/>
            </p:nvCxnSpPr>
            <p:spPr>
              <a:xfrm>
                <a:off x="2493824" y="1804894"/>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3" name="Straight Connector 832"/>
              <p:cNvCxnSpPr/>
              <p:nvPr/>
            </p:nvCxnSpPr>
            <p:spPr>
              <a:xfrm>
                <a:off x="2506321" y="1645461"/>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4" name="Straight Connector 833"/>
              <p:cNvCxnSpPr/>
              <p:nvPr/>
            </p:nvCxnSpPr>
            <p:spPr>
              <a:xfrm>
                <a:off x="2506321" y="1486028"/>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5" name="Straight Connector 834"/>
              <p:cNvCxnSpPr/>
              <p:nvPr/>
            </p:nvCxnSpPr>
            <p:spPr>
              <a:xfrm>
                <a:off x="2506321" y="1326594"/>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6" name="Straight Connector 835"/>
              <p:cNvCxnSpPr/>
              <p:nvPr/>
            </p:nvCxnSpPr>
            <p:spPr>
              <a:xfrm>
                <a:off x="2506321" y="1167160"/>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7" name="Straight Connector 836"/>
              <p:cNvCxnSpPr/>
              <p:nvPr/>
            </p:nvCxnSpPr>
            <p:spPr>
              <a:xfrm flipH="1" flipV="1">
                <a:off x="3071161" y="1028225"/>
                <a:ext cx="7928" cy="9748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8" name="Straight Connector 837"/>
              <p:cNvCxnSpPr/>
              <p:nvPr/>
            </p:nvCxnSpPr>
            <p:spPr>
              <a:xfrm flipH="1" flipV="1">
                <a:off x="2925366" y="1023671"/>
                <a:ext cx="7928" cy="9748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9" name="Straight Connector 838"/>
              <p:cNvCxnSpPr/>
              <p:nvPr/>
            </p:nvCxnSpPr>
            <p:spPr>
              <a:xfrm flipH="1" flipV="1">
                <a:off x="2791253" y="1046074"/>
                <a:ext cx="7928" cy="9748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0" name="Straight Connector 839"/>
              <p:cNvCxnSpPr/>
              <p:nvPr/>
            </p:nvCxnSpPr>
            <p:spPr>
              <a:xfrm flipH="1" flipV="1">
                <a:off x="2641061" y="1039859"/>
                <a:ext cx="7928" cy="9748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1" name="Straight Connector 840"/>
              <p:cNvCxnSpPr/>
              <p:nvPr/>
            </p:nvCxnSpPr>
            <p:spPr>
              <a:xfrm>
                <a:off x="2736693" y="628412"/>
                <a:ext cx="106819" cy="383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3672324" y="2592433"/>
              <a:ext cx="142745" cy="514030"/>
              <a:chOff x="2420926" y="609144"/>
              <a:chExt cx="874773" cy="1514617"/>
            </a:xfrm>
          </p:grpSpPr>
          <p:sp>
            <p:nvSpPr>
              <p:cNvPr id="810" name="Flowchart: Delay 809"/>
              <p:cNvSpPr/>
              <p:nvPr/>
            </p:nvSpPr>
            <p:spPr>
              <a:xfrm rot="16200000">
                <a:off x="2140863" y="962105"/>
                <a:ext cx="1434900" cy="728978"/>
              </a:xfrm>
              <a:prstGeom prst="flowChartDelay">
                <a:avLst/>
              </a:prstGeom>
              <a:solidFill>
                <a:srgbClr val="F9F9F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Rectangle 810"/>
              <p:cNvSpPr/>
              <p:nvPr/>
            </p:nvSpPr>
            <p:spPr>
              <a:xfrm>
                <a:off x="2420926" y="1987247"/>
                <a:ext cx="874773" cy="136514"/>
              </a:xfrm>
              <a:prstGeom prst="rect">
                <a:avLst/>
              </a:prstGeom>
              <a:solidFill>
                <a:srgbClr val="F9F9F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2" name="Straight Connector 811"/>
              <p:cNvCxnSpPr/>
              <p:nvPr/>
            </p:nvCxnSpPr>
            <p:spPr>
              <a:xfrm>
                <a:off x="2554225" y="1028225"/>
                <a:ext cx="63317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3" name="Straight Connector 812"/>
              <p:cNvCxnSpPr/>
              <p:nvPr/>
            </p:nvCxnSpPr>
            <p:spPr>
              <a:xfrm flipH="1">
                <a:off x="2842463" y="870276"/>
                <a:ext cx="273132" cy="150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4" name="Straight Connector 813"/>
              <p:cNvCxnSpPr/>
              <p:nvPr/>
            </p:nvCxnSpPr>
            <p:spPr>
              <a:xfrm>
                <a:off x="2579049" y="849839"/>
                <a:ext cx="261031" cy="18090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5" name="Straight Connector 814"/>
              <p:cNvCxnSpPr/>
              <p:nvPr/>
            </p:nvCxnSpPr>
            <p:spPr>
              <a:xfrm flipH="1">
                <a:off x="2838930" y="657588"/>
                <a:ext cx="154890" cy="35756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6" name="Straight Connector 815"/>
              <p:cNvCxnSpPr/>
              <p:nvPr/>
            </p:nvCxnSpPr>
            <p:spPr>
              <a:xfrm>
                <a:off x="2493824" y="1804894"/>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7" name="Straight Connector 816"/>
              <p:cNvCxnSpPr/>
              <p:nvPr/>
            </p:nvCxnSpPr>
            <p:spPr>
              <a:xfrm>
                <a:off x="2506321" y="1645461"/>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8" name="Straight Connector 817"/>
              <p:cNvCxnSpPr/>
              <p:nvPr/>
            </p:nvCxnSpPr>
            <p:spPr>
              <a:xfrm>
                <a:off x="2506321" y="1486028"/>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9" name="Straight Connector 818"/>
              <p:cNvCxnSpPr/>
              <p:nvPr/>
            </p:nvCxnSpPr>
            <p:spPr>
              <a:xfrm>
                <a:off x="2506321" y="1326594"/>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0" name="Straight Connector 819"/>
              <p:cNvCxnSpPr/>
              <p:nvPr/>
            </p:nvCxnSpPr>
            <p:spPr>
              <a:xfrm>
                <a:off x="2506321" y="1167160"/>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1" name="Straight Connector 820"/>
              <p:cNvCxnSpPr/>
              <p:nvPr/>
            </p:nvCxnSpPr>
            <p:spPr>
              <a:xfrm flipH="1" flipV="1">
                <a:off x="3071161" y="1028225"/>
                <a:ext cx="7928" cy="9748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2" name="Straight Connector 821"/>
              <p:cNvCxnSpPr/>
              <p:nvPr/>
            </p:nvCxnSpPr>
            <p:spPr>
              <a:xfrm flipH="1" flipV="1">
                <a:off x="2925366" y="1023671"/>
                <a:ext cx="7928" cy="9748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3" name="Straight Connector 822"/>
              <p:cNvCxnSpPr/>
              <p:nvPr/>
            </p:nvCxnSpPr>
            <p:spPr>
              <a:xfrm flipH="1" flipV="1">
                <a:off x="2791253" y="1046074"/>
                <a:ext cx="7928" cy="9748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4" name="Straight Connector 823"/>
              <p:cNvCxnSpPr/>
              <p:nvPr/>
            </p:nvCxnSpPr>
            <p:spPr>
              <a:xfrm flipH="1" flipV="1">
                <a:off x="2641061" y="1039859"/>
                <a:ext cx="7928" cy="9748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5" name="Straight Connector 824"/>
              <p:cNvCxnSpPr/>
              <p:nvPr/>
            </p:nvCxnSpPr>
            <p:spPr>
              <a:xfrm>
                <a:off x="2736693" y="628412"/>
                <a:ext cx="106819" cy="383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3" name="Picture 8" descr="http://images.clipartlogo.com/files/images/19/193879/clock_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8321" y="2026388"/>
              <a:ext cx="243180" cy="26137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4177316" y="1999776"/>
              <a:ext cx="93059" cy="261469"/>
              <a:chOff x="2420926" y="609144"/>
              <a:chExt cx="874773" cy="1514617"/>
            </a:xfrm>
          </p:grpSpPr>
          <p:sp>
            <p:nvSpPr>
              <p:cNvPr id="794" name="Flowchart: Delay 793"/>
              <p:cNvSpPr/>
              <p:nvPr/>
            </p:nvSpPr>
            <p:spPr>
              <a:xfrm rot="16200000">
                <a:off x="2140863" y="962105"/>
                <a:ext cx="1434900" cy="728978"/>
              </a:xfrm>
              <a:prstGeom prst="flowChartDelay">
                <a:avLst/>
              </a:prstGeom>
              <a:solidFill>
                <a:srgbClr val="F9F9F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Rectangle 794"/>
              <p:cNvSpPr/>
              <p:nvPr/>
            </p:nvSpPr>
            <p:spPr>
              <a:xfrm>
                <a:off x="2420926" y="1987247"/>
                <a:ext cx="874773" cy="136514"/>
              </a:xfrm>
              <a:prstGeom prst="rect">
                <a:avLst/>
              </a:prstGeom>
              <a:solidFill>
                <a:srgbClr val="F9F9F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6" name="Straight Connector 795"/>
              <p:cNvCxnSpPr/>
              <p:nvPr/>
            </p:nvCxnSpPr>
            <p:spPr>
              <a:xfrm>
                <a:off x="2554225" y="1028225"/>
                <a:ext cx="63317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7" name="Straight Connector 796"/>
              <p:cNvCxnSpPr/>
              <p:nvPr/>
            </p:nvCxnSpPr>
            <p:spPr>
              <a:xfrm flipH="1">
                <a:off x="2842463" y="870276"/>
                <a:ext cx="273132" cy="15028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8" name="Straight Connector 797"/>
              <p:cNvCxnSpPr/>
              <p:nvPr/>
            </p:nvCxnSpPr>
            <p:spPr>
              <a:xfrm>
                <a:off x="2579049" y="849839"/>
                <a:ext cx="261031" cy="18090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9" name="Straight Connector 798"/>
              <p:cNvCxnSpPr/>
              <p:nvPr/>
            </p:nvCxnSpPr>
            <p:spPr>
              <a:xfrm flipH="1">
                <a:off x="2838930" y="657588"/>
                <a:ext cx="154890" cy="35756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0" name="Straight Connector 799"/>
              <p:cNvCxnSpPr/>
              <p:nvPr/>
            </p:nvCxnSpPr>
            <p:spPr>
              <a:xfrm>
                <a:off x="2493824" y="1804894"/>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1" name="Straight Connector 800"/>
              <p:cNvCxnSpPr/>
              <p:nvPr/>
            </p:nvCxnSpPr>
            <p:spPr>
              <a:xfrm>
                <a:off x="2506321" y="1645461"/>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2" name="Straight Connector 801"/>
              <p:cNvCxnSpPr/>
              <p:nvPr/>
            </p:nvCxnSpPr>
            <p:spPr>
              <a:xfrm>
                <a:off x="2506321" y="1486028"/>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3" name="Straight Connector 802"/>
              <p:cNvCxnSpPr/>
              <p:nvPr/>
            </p:nvCxnSpPr>
            <p:spPr>
              <a:xfrm>
                <a:off x="2506321" y="1326594"/>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4" name="Straight Connector 803"/>
              <p:cNvCxnSpPr/>
              <p:nvPr/>
            </p:nvCxnSpPr>
            <p:spPr>
              <a:xfrm>
                <a:off x="2506321" y="1167160"/>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5" name="Straight Connector 804"/>
              <p:cNvCxnSpPr/>
              <p:nvPr/>
            </p:nvCxnSpPr>
            <p:spPr>
              <a:xfrm flipH="1" flipV="1">
                <a:off x="3071161" y="1028225"/>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6" name="Straight Connector 805"/>
              <p:cNvCxnSpPr/>
              <p:nvPr/>
            </p:nvCxnSpPr>
            <p:spPr>
              <a:xfrm flipH="1" flipV="1">
                <a:off x="2925366" y="1023671"/>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7" name="Straight Connector 806"/>
              <p:cNvCxnSpPr/>
              <p:nvPr/>
            </p:nvCxnSpPr>
            <p:spPr>
              <a:xfrm flipH="1" flipV="1">
                <a:off x="2791253" y="1046074"/>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8" name="Straight Connector 807"/>
              <p:cNvCxnSpPr/>
              <p:nvPr/>
            </p:nvCxnSpPr>
            <p:spPr>
              <a:xfrm flipH="1" flipV="1">
                <a:off x="2641061" y="1039859"/>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9" name="Straight Connector 808"/>
              <p:cNvCxnSpPr/>
              <p:nvPr/>
            </p:nvCxnSpPr>
            <p:spPr>
              <a:xfrm>
                <a:off x="2736693" y="628412"/>
                <a:ext cx="106819" cy="38306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3723851" y="1986873"/>
              <a:ext cx="93059" cy="261469"/>
              <a:chOff x="2420926" y="609144"/>
              <a:chExt cx="874773" cy="1514617"/>
            </a:xfrm>
          </p:grpSpPr>
          <p:sp>
            <p:nvSpPr>
              <p:cNvPr id="778" name="Flowchart: Delay 777"/>
              <p:cNvSpPr/>
              <p:nvPr/>
            </p:nvSpPr>
            <p:spPr>
              <a:xfrm rot="16200000">
                <a:off x="2140863" y="962105"/>
                <a:ext cx="1434900" cy="728978"/>
              </a:xfrm>
              <a:prstGeom prst="flowChartDelay">
                <a:avLst/>
              </a:prstGeom>
              <a:solidFill>
                <a:srgbClr val="F9F9F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Rectangle 778"/>
              <p:cNvSpPr/>
              <p:nvPr/>
            </p:nvSpPr>
            <p:spPr>
              <a:xfrm>
                <a:off x="2420926" y="1987247"/>
                <a:ext cx="874773" cy="136514"/>
              </a:xfrm>
              <a:prstGeom prst="rect">
                <a:avLst/>
              </a:prstGeom>
              <a:solidFill>
                <a:srgbClr val="F9F9F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0" name="Straight Connector 779"/>
              <p:cNvCxnSpPr/>
              <p:nvPr/>
            </p:nvCxnSpPr>
            <p:spPr>
              <a:xfrm>
                <a:off x="2554225" y="1028225"/>
                <a:ext cx="63317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1" name="Straight Connector 780"/>
              <p:cNvCxnSpPr/>
              <p:nvPr/>
            </p:nvCxnSpPr>
            <p:spPr>
              <a:xfrm flipH="1">
                <a:off x="2842463" y="870276"/>
                <a:ext cx="273132" cy="15028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2" name="Straight Connector 781"/>
              <p:cNvCxnSpPr/>
              <p:nvPr/>
            </p:nvCxnSpPr>
            <p:spPr>
              <a:xfrm>
                <a:off x="2579049" y="849839"/>
                <a:ext cx="261031" cy="18090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3" name="Straight Connector 782"/>
              <p:cNvCxnSpPr/>
              <p:nvPr/>
            </p:nvCxnSpPr>
            <p:spPr>
              <a:xfrm flipH="1">
                <a:off x="2838930" y="657588"/>
                <a:ext cx="154890" cy="35756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4" name="Straight Connector 783"/>
              <p:cNvCxnSpPr/>
              <p:nvPr/>
            </p:nvCxnSpPr>
            <p:spPr>
              <a:xfrm>
                <a:off x="2493824" y="1804894"/>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5" name="Straight Connector 784"/>
              <p:cNvCxnSpPr/>
              <p:nvPr/>
            </p:nvCxnSpPr>
            <p:spPr>
              <a:xfrm>
                <a:off x="2506321" y="1645461"/>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6" name="Straight Connector 785"/>
              <p:cNvCxnSpPr/>
              <p:nvPr/>
            </p:nvCxnSpPr>
            <p:spPr>
              <a:xfrm>
                <a:off x="2506321" y="1486028"/>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7" name="Straight Connector 786"/>
              <p:cNvCxnSpPr/>
              <p:nvPr/>
            </p:nvCxnSpPr>
            <p:spPr>
              <a:xfrm>
                <a:off x="2506321" y="1326594"/>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8" name="Straight Connector 787"/>
              <p:cNvCxnSpPr/>
              <p:nvPr/>
            </p:nvCxnSpPr>
            <p:spPr>
              <a:xfrm>
                <a:off x="2506321" y="1167160"/>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9" name="Straight Connector 788"/>
              <p:cNvCxnSpPr/>
              <p:nvPr/>
            </p:nvCxnSpPr>
            <p:spPr>
              <a:xfrm flipH="1" flipV="1">
                <a:off x="3071161" y="1028225"/>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0" name="Straight Connector 789"/>
              <p:cNvCxnSpPr/>
              <p:nvPr/>
            </p:nvCxnSpPr>
            <p:spPr>
              <a:xfrm flipH="1" flipV="1">
                <a:off x="2925366" y="1023671"/>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1" name="Straight Connector 790"/>
              <p:cNvCxnSpPr/>
              <p:nvPr/>
            </p:nvCxnSpPr>
            <p:spPr>
              <a:xfrm flipH="1" flipV="1">
                <a:off x="2791253" y="1046074"/>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2" name="Straight Connector 791"/>
              <p:cNvCxnSpPr/>
              <p:nvPr/>
            </p:nvCxnSpPr>
            <p:spPr>
              <a:xfrm flipH="1" flipV="1">
                <a:off x="2641061" y="1039859"/>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3" name="Straight Connector 792"/>
              <p:cNvCxnSpPr/>
              <p:nvPr/>
            </p:nvCxnSpPr>
            <p:spPr>
              <a:xfrm>
                <a:off x="2736693" y="628412"/>
                <a:ext cx="106819" cy="38306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3952383" y="1453579"/>
              <a:ext cx="93059" cy="261469"/>
              <a:chOff x="2420926" y="609144"/>
              <a:chExt cx="874773" cy="1514617"/>
            </a:xfrm>
          </p:grpSpPr>
          <p:sp>
            <p:nvSpPr>
              <p:cNvPr id="762" name="Flowchart: Delay 761"/>
              <p:cNvSpPr/>
              <p:nvPr/>
            </p:nvSpPr>
            <p:spPr>
              <a:xfrm rot="16200000">
                <a:off x="2140863" y="962105"/>
                <a:ext cx="1434900" cy="728978"/>
              </a:xfrm>
              <a:prstGeom prst="flowChartDelay">
                <a:avLst/>
              </a:prstGeom>
              <a:solidFill>
                <a:srgbClr val="F9F9F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Rectangle 762"/>
              <p:cNvSpPr/>
              <p:nvPr/>
            </p:nvSpPr>
            <p:spPr>
              <a:xfrm>
                <a:off x="2420926" y="1987247"/>
                <a:ext cx="874773" cy="136514"/>
              </a:xfrm>
              <a:prstGeom prst="rect">
                <a:avLst/>
              </a:prstGeom>
              <a:solidFill>
                <a:srgbClr val="F9F9F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4" name="Straight Connector 763"/>
              <p:cNvCxnSpPr/>
              <p:nvPr/>
            </p:nvCxnSpPr>
            <p:spPr>
              <a:xfrm>
                <a:off x="2554225" y="1028225"/>
                <a:ext cx="63317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5" name="Straight Connector 764"/>
              <p:cNvCxnSpPr/>
              <p:nvPr/>
            </p:nvCxnSpPr>
            <p:spPr>
              <a:xfrm flipH="1">
                <a:off x="2842463" y="870276"/>
                <a:ext cx="273132" cy="15028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6" name="Straight Connector 765"/>
              <p:cNvCxnSpPr/>
              <p:nvPr/>
            </p:nvCxnSpPr>
            <p:spPr>
              <a:xfrm>
                <a:off x="2579049" y="849839"/>
                <a:ext cx="261031" cy="18090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7" name="Straight Connector 766"/>
              <p:cNvCxnSpPr/>
              <p:nvPr/>
            </p:nvCxnSpPr>
            <p:spPr>
              <a:xfrm flipH="1">
                <a:off x="2838930" y="657588"/>
                <a:ext cx="154890" cy="35756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8" name="Straight Connector 767"/>
              <p:cNvCxnSpPr/>
              <p:nvPr/>
            </p:nvCxnSpPr>
            <p:spPr>
              <a:xfrm>
                <a:off x="2493824" y="1804894"/>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9" name="Straight Connector 768"/>
              <p:cNvCxnSpPr/>
              <p:nvPr/>
            </p:nvCxnSpPr>
            <p:spPr>
              <a:xfrm>
                <a:off x="2506321" y="1645461"/>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0" name="Straight Connector 769"/>
              <p:cNvCxnSpPr/>
              <p:nvPr/>
            </p:nvCxnSpPr>
            <p:spPr>
              <a:xfrm>
                <a:off x="2506321" y="1486028"/>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1" name="Straight Connector 770"/>
              <p:cNvCxnSpPr/>
              <p:nvPr/>
            </p:nvCxnSpPr>
            <p:spPr>
              <a:xfrm>
                <a:off x="2506321" y="1326594"/>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2" name="Straight Connector 771"/>
              <p:cNvCxnSpPr/>
              <p:nvPr/>
            </p:nvCxnSpPr>
            <p:spPr>
              <a:xfrm>
                <a:off x="2506321" y="1167160"/>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3" name="Straight Connector 772"/>
              <p:cNvCxnSpPr/>
              <p:nvPr/>
            </p:nvCxnSpPr>
            <p:spPr>
              <a:xfrm flipH="1" flipV="1">
                <a:off x="3071161" y="1028225"/>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4" name="Straight Connector 773"/>
              <p:cNvCxnSpPr/>
              <p:nvPr/>
            </p:nvCxnSpPr>
            <p:spPr>
              <a:xfrm flipH="1" flipV="1">
                <a:off x="2925366" y="1023671"/>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5" name="Straight Connector 774"/>
              <p:cNvCxnSpPr/>
              <p:nvPr/>
            </p:nvCxnSpPr>
            <p:spPr>
              <a:xfrm flipH="1" flipV="1">
                <a:off x="2791253" y="1046074"/>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6" name="Straight Connector 775"/>
              <p:cNvCxnSpPr/>
              <p:nvPr/>
            </p:nvCxnSpPr>
            <p:spPr>
              <a:xfrm flipH="1" flipV="1">
                <a:off x="2641061" y="1039859"/>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7" name="Straight Connector 776"/>
              <p:cNvCxnSpPr/>
              <p:nvPr/>
            </p:nvCxnSpPr>
            <p:spPr>
              <a:xfrm>
                <a:off x="2736693" y="628412"/>
                <a:ext cx="106819" cy="38306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4168691" y="1469059"/>
              <a:ext cx="64668" cy="261469"/>
              <a:chOff x="2420926" y="609144"/>
              <a:chExt cx="874773" cy="1514617"/>
            </a:xfrm>
          </p:grpSpPr>
          <p:sp>
            <p:nvSpPr>
              <p:cNvPr id="746" name="Flowchart: Delay 745"/>
              <p:cNvSpPr/>
              <p:nvPr/>
            </p:nvSpPr>
            <p:spPr>
              <a:xfrm rot="16200000">
                <a:off x="2140863" y="962105"/>
                <a:ext cx="1434900" cy="728978"/>
              </a:xfrm>
              <a:prstGeom prst="flowChartDelay">
                <a:avLst/>
              </a:prstGeom>
              <a:solidFill>
                <a:srgbClr val="F9F9F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Rectangle 746"/>
              <p:cNvSpPr/>
              <p:nvPr/>
            </p:nvSpPr>
            <p:spPr>
              <a:xfrm>
                <a:off x="2420926" y="1987247"/>
                <a:ext cx="874773" cy="136514"/>
              </a:xfrm>
              <a:prstGeom prst="rect">
                <a:avLst/>
              </a:prstGeom>
              <a:solidFill>
                <a:srgbClr val="F9F9F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8" name="Straight Connector 747"/>
              <p:cNvCxnSpPr/>
              <p:nvPr/>
            </p:nvCxnSpPr>
            <p:spPr>
              <a:xfrm>
                <a:off x="2554225" y="1028225"/>
                <a:ext cx="63317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9" name="Straight Connector 748"/>
              <p:cNvCxnSpPr/>
              <p:nvPr/>
            </p:nvCxnSpPr>
            <p:spPr>
              <a:xfrm flipH="1">
                <a:off x="2842463" y="870276"/>
                <a:ext cx="273132" cy="15028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0" name="Straight Connector 749"/>
              <p:cNvCxnSpPr/>
              <p:nvPr/>
            </p:nvCxnSpPr>
            <p:spPr>
              <a:xfrm>
                <a:off x="2579049" y="849839"/>
                <a:ext cx="261031" cy="18090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1" name="Straight Connector 750"/>
              <p:cNvCxnSpPr/>
              <p:nvPr/>
            </p:nvCxnSpPr>
            <p:spPr>
              <a:xfrm flipH="1">
                <a:off x="2838930" y="657588"/>
                <a:ext cx="154890" cy="35756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2" name="Straight Connector 751"/>
              <p:cNvCxnSpPr/>
              <p:nvPr/>
            </p:nvCxnSpPr>
            <p:spPr>
              <a:xfrm>
                <a:off x="2493824" y="1804894"/>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3" name="Straight Connector 752"/>
              <p:cNvCxnSpPr/>
              <p:nvPr/>
            </p:nvCxnSpPr>
            <p:spPr>
              <a:xfrm>
                <a:off x="2506321" y="1645461"/>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4" name="Straight Connector 753"/>
              <p:cNvCxnSpPr/>
              <p:nvPr/>
            </p:nvCxnSpPr>
            <p:spPr>
              <a:xfrm>
                <a:off x="2506321" y="1486028"/>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5" name="Straight Connector 754"/>
              <p:cNvCxnSpPr/>
              <p:nvPr/>
            </p:nvCxnSpPr>
            <p:spPr>
              <a:xfrm>
                <a:off x="2506321" y="1326594"/>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6" name="Straight Connector 755"/>
              <p:cNvCxnSpPr/>
              <p:nvPr/>
            </p:nvCxnSpPr>
            <p:spPr>
              <a:xfrm>
                <a:off x="2506321" y="1167160"/>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7" name="Straight Connector 756"/>
              <p:cNvCxnSpPr/>
              <p:nvPr/>
            </p:nvCxnSpPr>
            <p:spPr>
              <a:xfrm flipH="1" flipV="1">
                <a:off x="3071161" y="1028225"/>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8" name="Straight Connector 757"/>
              <p:cNvCxnSpPr/>
              <p:nvPr/>
            </p:nvCxnSpPr>
            <p:spPr>
              <a:xfrm flipH="1" flipV="1">
                <a:off x="2925366" y="1023671"/>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9" name="Straight Connector 758"/>
              <p:cNvCxnSpPr/>
              <p:nvPr/>
            </p:nvCxnSpPr>
            <p:spPr>
              <a:xfrm flipH="1" flipV="1">
                <a:off x="2791253" y="1046074"/>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0" name="Straight Connector 759"/>
              <p:cNvCxnSpPr/>
              <p:nvPr/>
            </p:nvCxnSpPr>
            <p:spPr>
              <a:xfrm flipH="1" flipV="1">
                <a:off x="2641061" y="1039859"/>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1" name="Straight Connector 760"/>
              <p:cNvCxnSpPr/>
              <p:nvPr/>
            </p:nvCxnSpPr>
            <p:spPr>
              <a:xfrm>
                <a:off x="2736693" y="628412"/>
                <a:ext cx="106819" cy="38306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3776255" y="1471673"/>
              <a:ext cx="64668" cy="261469"/>
              <a:chOff x="2420926" y="609144"/>
              <a:chExt cx="874773" cy="1514617"/>
            </a:xfrm>
          </p:grpSpPr>
          <p:sp>
            <p:nvSpPr>
              <p:cNvPr id="730" name="Flowchart: Delay 729"/>
              <p:cNvSpPr/>
              <p:nvPr/>
            </p:nvSpPr>
            <p:spPr>
              <a:xfrm rot="16200000">
                <a:off x="2140863" y="962105"/>
                <a:ext cx="1434900" cy="728978"/>
              </a:xfrm>
              <a:prstGeom prst="flowChartDelay">
                <a:avLst/>
              </a:prstGeom>
              <a:solidFill>
                <a:srgbClr val="F9F9F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Rectangle 730"/>
              <p:cNvSpPr/>
              <p:nvPr/>
            </p:nvSpPr>
            <p:spPr>
              <a:xfrm>
                <a:off x="2420926" y="1987247"/>
                <a:ext cx="874773" cy="136514"/>
              </a:xfrm>
              <a:prstGeom prst="rect">
                <a:avLst/>
              </a:prstGeom>
              <a:solidFill>
                <a:srgbClr val="F9F9F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2" name="Straight Connector 731"/>
              <p:cNvCxnSpPr/>
              <p:nvPr/>
            </p:nvCxnSpPr>
            <p:spPr>
              <a:xfrm>
                <a:off x="2554225" y="1028225"/>
                <a:ext cx="63317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3" name="Straight Connector 732"/>
              <p:cNvCxnSpPr/>
              <p:nvPr/>
            </p:nvCxnSpPr>
            <p:spPr>
              <a:xfrm flipH="1">
                <a:off x="2842463" y="870276"/>
                <a:ext cx="273132" cy="15028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4" name="Straight Connector 733"/>
              <p:cNvCxnSpPr/>
              <p:nvPr/>
            </p:nvCxnSpPr>
            <p:spPr>
              <a:xfrm>
                <a:off x="2579049" y="849839"/>
                <a:ext cx="261031" cy="18090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5" name="Straight Connector 734"/>
              <p:cNvCxnSpPr/>
              <p:nvPr/>
            </p:nvCxnSpPr>
            <p:spPr>
              <a:xfrm flipH="1">
                <a:off x="2838930" y="657588"/>
                <a:ext cx="154890" cy="35756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6" name="Straight Connector 735"/>
              <p:cNvCxnSpPr/>
              <p:nvPr/>
            </p:nvCxnSpPr>
            <p:spPr>
              <a:xfrm>
                <a:off x="2493824" y="1804894"/>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7" name="Straight Connector 736"/>
              <p:cNvCxnSpPr/>
              <p:nvPr/>
            </p:nvCxnSpPr>
            <p:spPr>
              <a:xfrm>
                <a:off x="2506321" y="1645461"/>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8" name="Straight Connector 737"/>
              <p:cNvCxnSpPr/>
              <p:nvPr/>
            </p:nvCxnSpPr>
            <p:spPr>
              <a:xfrm>
                <a:off x="2506321" y="1486028"/>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9" name="Straight Connector 738"/>
              <p:cNvCxnSpPr/>
              <p:nvPr/>
            </p:nvCxnSpPr>
            <p:spPr>
              <a:xfrm>
                <a:off x="2506321" y="1326594"/>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0" name="Straight Connector 739"/>
              <p:cNvCxnSpPr/>
              <p:nvPr/>
            </p:nvCxnSpPr>
            <p:spPr>
              <a:xfrm>
                <a:off x="2506321" y="1167160"/>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1" name="Straight Connector 740"/>
              <p:cNvCxnSpPr/>
              <p:nvPr/>
            </p:nvCxnSpPr>
            <p:spPr>
              <a:xfrm flipH="1" flipV="1">
                <a:off x="3071161" y="1028225"/>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2" name="Straight Connector 741"/>
              <p:cNvCxnSpPr/>
              <p:nvPr/>
            </p:nvCxnSpPr>
            <p:spPr>
              <a:xfrm flipH="1" flipV="1">
                <a:off x="2925366" y="1023671"/>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3" name="Straight Connector 742"/>
              <p:cNvCxnSpPr/>
              <p:nvPr/>
            </p:nvCxnSpPr>
            <p:spPr>
              <a:xfrm flipH="1" flipV="1">
                <a:off x="2791253" y="1046074"/>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4" name="Straight Connector 743"/>
              <p:cNvCxnSpPr/>
              <p:nvPr/>
            </p:nvCxnSpPr>
            <p:spPr>
              <a:xfrm flipH="1" flipV="1">
                <a:off x="2641061" y="1039859"/>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5" name="Straight Connector 744"/>
              <p:cNvCxnSpPr/>
              <p:nvPr/>
            </p:nvCxnSpPr>
            <p:spPr>
              <a:xfrm>
                <a:off x="2736693" y="628412"/>
                <a:ext cx="106819" cy="38306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3720455" y="1202650"/>
              <a:ext cx="196036" cy="127848"/>
              <a:chOff x="1701181" y="1143000"/>
              <a:chExt cx="1429602" cy="685800"/>
            </a:xfrm>
          </p:grpSpPr>
          <p:sp>
            <p:nvSpPr>
              <p:cNvPr id="728" name="Isosceles Triangle 727"/>
              <p:cNvSpPr/>
              <p:nvPr/>
            </p:nvSpPr>
            <p:spPr>
              <a:xfrm>
                <a:off x="1701181" y="1143000"/>
                <a:ext cx="1429602" cy="685800"/>
              </a:xfrm>
              <a:prstGeom prst="triangl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Isosceles Triangle 728"/>
              <p:cNvSpPr/>
              <p:nvPr/>
            </p:nvSpPr>
            <p:spPr>
              <a:xfrm>
                <a:off x="1819877" y="1251979"/>
                <a:ext cx="1182203" cy="576821"/>
              </a:xfrm>
              <a:prstGeom prst="triangl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911105" y="1196918"/>
              <a:ext cx="202107" cy="136991"/>
              <a:chOff x="1701181" y="1143000"/>
              <a:chExt cx="1429602" cy="685800"/>
            </a:xfrm>
          </p:grpSpPr>
          <p:sp>
            <p:nvSpPr>
              <p:cNvPr id="726" name="Isosceles Triangle 725"/>
              <p:cNvSpPr/>
              <p:nvPr/>
            </p:nvSpPr>
            <p:spPr>
              <a:xfrm>
                <a:off x="1701181" y="1143000"/>
                <a:ext cx="1429602" cy="685800"/>
              </a:xfrm>
              <a:prstGeom prst="triangl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Isosceles Triangle 726"/>
              <p:cNvSpPr/>
              <p:nvPr/>
            </p:nvSpPr>
            <p:spPr>
              <a:xfrm>
                <a:off x="1819877" y="1251979"/>
                <a:ext cx="1182203" cy="576821"/>
              </a:xfrm>
              <a:prstGeom prst="triangl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4088509" y="1197234"/>
              <a:ext cx="202107" cy="136991"/>
              <a:chOff x="1701181" y="1143000"/>
              <a:chExt cx="1429602" cy="685800"/>
            </a:xfrm>
          </p:grpSpPr>
          <p:sp>
            <p:nvSpPr>
              <p:cNvPr id="724" name="Isosceles Triangle 723"/>
              <p:cNvSpPr/>
              <p:nvPr/>
            </p:nvSpPr>
            <p:spPr>
              <a:xfrm>
                <a:off x="1701181" y="1143000"/>
                <a:ext cx="1429602" cy="685800"/>
              </a:xfrm>
              <a:prstGeom prst="triangl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Isosceles Triangle 724"/>
              <p:cNvSpPr/>
              <p:nvPr/>
            </p:nvSpPr>
            <p:spPr>
              <a:xfrm>
                <a:off x="1819877" y="1251979"/>
                <a:ext cx="1182203" cy="576821"/>
              </a:xfrm>
              <a:prstGeom prst="triangl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Flowchart: Manual Operation 31"/>
            <p:cNvSpPr/>
            <p:nvPr/>
          </p:nvSpPr>
          <p:spPr>
            <a:xfrm rot="10800000">
              <a:off x="3919714" y="743915"/>
              <a:ext cx="148052" cy="67860"/>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940456" y="547727"/>
              <a:ext cx="97231" cy="183007"/>
            </a:xfrm>
            <a:prstGeom prst="ellips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985974" y="56550"/>
              <a:ext cx="3098" cy="4905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3942735" y="243683"/>
              <a:ext cx="88876" cy="131822"/>
            </a:xfrm>
            <a:prstGeom prst="ellips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941990" y="-9331"/>
              <a:ext cx="79211" cy="92552"/>
            </a:xfrm>
            <a:prstGeom prst="ellips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rot="16398613">
              <a:off x="3868633" y="-113231"/>
              <a:ext cx="193917" cy="518068"/>
              <a:chOff x="2088659" y="721126"/>
              <a:chExt cx="636518" cy="2402768"/>
            </a:xfrm>
          </p:grpSpPr>
          <p:sp>
            <p:nvSpPr>
              <p:cNvPr id="712" name="Oval 711"/>
              <p:cNvSpPr/>
              <p:nvPr/>
            </p:nvSpPr>
            <p:spPr>
              <a:xfrm rot="360928">
                <a:off x="2125797" y="2862907"/>
                <a:ext cx="172249" cy="229450"/>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Oval 712"/>
              <p:cNvSpPr/>
              <p:nvPr/>
            </p:nvSpPr>
            <p:spPr>
              <a:xfrm rot="360928">
                <a:off x="2323755" y="2894444"/>
                <a:ext cx="172249" cy="229450"/>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4" name="Group 713"/>
              <p:cNvGrpSpPr/>
              <p:nvPr/>
            </p:nvGrpSpPr>
            <p:grpSpPr>
              <a:xfrm rot="9830930">
                <a:off x="2164289" y="721126"/>
                <a:ext cx="264856" cy="698380"/>
                <a:chOff x="1376116" y="1222610"/>
                <a:chExt cx="681963" cy="1229196"/>
              </a:xfrm>
            </p:grpSpPr>
            <p:grpSp>
              <p:nvGrpSpPr>
                <p:cNvPr id="720" name="Group 719"/>
                <p:cNvGrpSpPr/>
                <p:nvPr/>
              </p:nvGrpSpPr>
              <p:grpSpPr>
                <a:xfrm>
                  <a:off x="1376116" y="1222610"/>
                  <a:ext cx="681963" cy="1229196"/>
                  <a:chOff x="1376117" y="1213096"/>
                  <a:chExt cx="238318" cy="459428"/>
                </a:xfrm>
              </p:grpSpPr>
              <p:sp>
                <p:nvSpPr>
                  <p:cNvPr id="722" name="Isosceles Triangle 721"/>
                  <p:cNvSpPr/>
                  <p:nvPr/>
                </p:nvSpPr>
                <p:spPr>
                  <a:xfrm>
                    <a:off x="1376117" y="1543486"/>
                    <a:ext cx="238318" cy="129038"/>
                  </a:xfrm>
                  <a:prstGeom prst="triangl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Rectangle 722"/>
                  <p:cNvSpPr/>
                  <p:nvPr/>
                </p:nvSpPr>
                <p:spPr>
                  <a:xfrm flipH="1">
                    <a:off x="1471159" y="1213096"/>
                    <a:ext cx="45719" cy="398293"/>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1" name="Isosceles Triangle 720"/>
                <p:cNvSpPr/>
                <p:nvPr/>
              </p:nvSpPr>
              <p:spPr>
                <a:xfrm>
                  <a:off x="1501858" y="2165585"/>
                  <a:ext cx="430698" cy="218038"/>
                </a:xfrm>
                <a:prstGeom prst="triangl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5" name="Group 714"/>
              <p:cNvGrpSpPr/>
              <p:nvPr/>
            </p:nvGrpSpPr>
            <p:grpSpPr>
              <a:xfrm rot="360928">
                <a:off x="2088659" y="1223510"/>
                <a:ext cx="636518" cy="1720286"/>
                <a:chOff x="2223779" y="1165416"/>
                <a:chExt cx="301846" cy="815784"/>
              </a:xfrm>
            </p:grpSpPr>
            <p:sp>
              <p:nvSpPr>
                <p:cNvPr id="718" name="Isosceles Triangle 717"/>
                <p:cNvSpPr/>
                <p:nvPr/>
              </p:nvSpPr>
              <p:spPr>
                <a:xfrm>
                  <a:off x="2223779" y="1295400"/>
                  <a:ext cx="301846" cy="685800"/>
                </a:xfrm>
                <a:prstGeom prst="triangl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Oval 718"/>
                <p:cNvSpPr/>
                <p:nvPr/>
              </p:nvSpPr>
              <p:spPr>
                <a:xfrm>
                  <a:off x="2289193" y="1165416"/>
                  <a:ext cx="163365" cy="21761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6" name="Rectangle 715"/>
              <p:cNvSpPr/>
              <p:nvPr/>
            </p:nvSpPr>
            <p:spPr>
              <a:xfrm rot="8649416" flipH="1">
                <a:off x="2201811" y="1319125"/>
                <a:ext cx="94505" cy="759195"/>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Rectangle 716"/>
              <p:cNvSpPr/>
              <p:nvPr/>
            </p:nvSpPr>
            <p:spPr>
              <a:xfrm rot="1652458" flipH="1">
                <a:off x="2106038" y="922663"/>
                <a:ext cx="62995" cy="623431"/>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2057400" y="4038600"/>
              <a:ext cx="3713066" cy="2634096"/>
              <a:chOff x="975126" y="955264"/>
              <a:chExt cx="8071940" cy="5726336"/>
            </a:xfrm>
          </p:grpSpPr>
          <p:sp>
            <p:nvSpPr>
              <p:cNvPr id="84" name="Rectangle 83"/>
              <p:cNvSpPr/>
              <p:nvPr/>
            </p:nvSpPr>
            <p:spPr>
              <a:xfrm>
                <a:off x="1243683" y="2869129"/>
                <a:ext cx="7535288" cy="338798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1246602" y="2862530"/>
                <a:ext cx="7532369" cy="286136"/>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5820104" y="4385902"/>
                <a:ext cx="1149288" cy="794615"/>
                <a:chOff x="3337556" y="838199"/>
                <a:chExt cx="1632345" cy="1037181"/>
              </a:xfrm>
            </p:grpSpPr>
            <p:sp>
              <p:nvSpPr>
                <p:cNvPr id="701" name="Flowchart: Manual Operation 700"/>
                <p:cNvSpPr/>
                <p:nvPr/>
              </p:nvSpPr>
              <p:spPr>
                <a:xfrm rot="485189">
                  <a:off x="4185275" y="912237"/>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Flowchart: Manual Operation 701"/>
                <p:cNvSpPr/>
                <p:nvPr/>
              </p:nvSpPr>
              <p:spPr>
                <a:xfrm rot="21114811" flipH="1">
                  <a:off x="3796939" y="91344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Flowchart: Manual Operation 702"/>
                <p:cNvSpPr/>
                <p:nvPr/>
              </p:nvSpPr>
              <p:spPr>
                <a:xfrm>
                  <a:off x="3962400" y="838199"/>
                  <a:ext cx="304800" cy="685800"/>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Flowchart: Manual Operation 703"/>
                <p:cNvSpPr/>
                <p:nvPr/>
              </p:nvSpPr>
              <p:spPr>
                <a:xfrm rot="4571753">
                  <a:off x="4506517" y="1404662"/>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Flowchart: Manual Operation 704"/>
                <p:cNvSpPr/>
                <p:nvPr/>
              </p:nvSpPr>
              <p:spPr>
                <a:xfrm rot="16768764">
                  <a:off x="3563873" y="141199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Pentagon 705"/>
                <p:cNvSpPr/>
                <p:nvPr/>
              </p:nvSpPr>
              <p:spPr>
                <a:xfrm rot="18112631">
                  <a:off x="4020557" y="125550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Pentagon 706"/>
                <p:cNvSpPr/>
                <p:nvPr/>
              </p:nvSpPr>
              <p:spPr>
                <a:xfrm rot="19293646">
                  <a:off x="4108373" y="1371210"/>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Pentagon 707"/>
                <p:cNvSpPr/>
                <p:nvPr/>
              </p:nvSpPr>
              <p:spPr>
                <a:xfrm rot="20428806">
                  <a:off x="4152901" y="148499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Pentagon 708"/>
                <p:cNvSpPr/>
                <p:nvPr/>
              </p:nvSpPr>
              <p:spPr>
                <a:xfrm rot="3487369" flipH="1">
                  <a:off x="3426570" y="1249825"/>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Pentagon 709"/>
                <p:cNvSpPr/>
                <p:nvPr/>
              </p:nvSpPr>
              <p:spPr>
                <a:xfrm rot="2306354" flipH="1">
                  <a:off x="3376845" y="1367597"/>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Pentagon 710"/>
                <p:cNvSpPr/>
                <p:nvPr/>
              </p:nvSpPr>
              <p:spPr>
                <a:xfrm rot="1171194" flipH="1">
                  <a:off x="3341354" y="1484999"/>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4423428" y="4236969"/>
                <a:ext cx="1149288" cy="909137"/>
                <a:chOff x="3337556" y="763928"/>
                <a:chExt cx="1632345" cy="1111452"/>
              </a:xfrm>
            </p:grpSpPr>
            <p:sp>
              <p:nvSpPr>
                <p:cNvPr id="690" name="Flowchart: Manual Operation 689"/>
                <p:cNvSpPr/>
                <p:nvPr/>
              </p:nvSpPr>
              <p:spPr>
                <a:xfrm rot="485189">
                  <a:off x="4185275" y="912237"/>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Flowchart: Manual Operation 690"/>
                <p:cNvSpPr/>
                <p:nvPr/>
              </p:nvSpPr>
              <p:spPr>
                <a:xfrm rot="21114811" flipH="1">
                  <a:off x="3796939" y="91344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Flowchart: Manual Operation 691"/>
                <p:cNvSpPr/>
                <p:nvPr/>
              </p:nvSpPr>
              <p:spPr>
                <a:xfrm>
                  <a:off x="3962401" y="763928"/>
                  <a:ext cx="291371" cy="760072"/>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Flowchart: Manual Operation 692"/>
                <p:cNvSpPr/>
                <p:nvPr/>
              </p:nvSpPr>
              <p:spPr>
                <a:xfrm rot="4571753">
                  <a:off x="4506517" y="1404662"/>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Flowchart: Manual Operation 693"/>
                <p:cNvSpPr/>
                <p:nvPr/>
              </p:nvSpPr>
              <p:spPr>
                <a:xfrm rot="16768764">
                  <a:off x="3563873" y="141199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Pentagon 694"/>
                <p:cNvSpPr/>
                <p:nvPr/>
              </p:nvSpPr>
              <p:spPr>
                <a:xfrm rot="18112631">
                  <a:off x="4020557" y="125550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Pentagon 695"/>
                <p:cNvSpPr/>
                <p:nvPr/>
              </p:nvSpPr>
              <p:spPr>
                <a:xfrm rot="19293646">
                  <a:off x="4108373" y="1371210"/>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Pentagon 696"/>
                <p:cNvSpPr/>
                <p:nvPr/>
              </p:nvSpPr>
              <p:spPr>
                <a:xfrm rot="20428806">
                  <a:off x="4152901" y="148499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Pentagon 697"/>
                <p:cNvSpPr/>
                <p:nvPr/>
              </p:nvSpPr>
              <p:spPr>
                <a:xfrm rot="3487369" flipH="1">
                  <a:off x="3426570" y="1249825"/>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Pentagon 698"/>
                <p:cNvSpPr/>
                <p:nvPr/>
              </p:nvSpPr>
              <p:spPr>
                <a:xfrm rot="2306354" flipH="1">
                  <a:off x="3376845" y="1367597"/>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Pentagon 699"/>
                <p:cNvSpPr/>
                <p:nvPr/>
              </p:nvSpPr>
              <p:spPr>
                <a:xfrm rot="1171194" flipH="1">
                  <a:off x="3341354" y="1484999"/>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a:off x="3033645" y="4375805"/>
                <a:ext cx="1149288" cy="781398"/>
                <a:chOff x="3337556" y="838199"/>
                <a:chExt cx="1632345" cy="1037181"/>
              </a:xfrm>
            </p:grpSpPr>
            <p:sp>
              <p:nvSpPr>
                <p:cNvPr id="679" name="Flowchart: Manual Operation 678"/>
                <p:cNvSpPr/>
                <p:nvPr/>
              </p:nvSpPr>
              <p:spPr>
                <a:xfrm rot="485189">
                  <a:off x="4185275" y="912237"/>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Flowchart: Manual Operation 679"/>
                <p:cNvSpPr/>
                <p:nvPr/>
              </p:nvSpPr>
              <p:spPr>
                <a:xfrm rot="21114811" flipH="1">
                  <a:off x="3796939" y="91344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Flowchart: Manual Operation 680"/>
                <p:cNvSpPr/>
                <p:nvPr/>
              </p:nvSpPr>
              <p:spPr>
                <a:xfrm>
                  <a:off x="3962400" y="838199"/>
                  <a:ext cx="304800" cy="685800"/>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Flowchart: Manual Operation 681"/>
                <p:cNvSpPr/>
                <p:nvPr/>
              </p:nvSpPr>
              <p:spPr>
                <a:xfrm rot="4571753">
                  <a:off x="4506517" y="1404662"/>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Flowchart: Manual Operation 682"/>
                <p:cNvSpPr/>
                <p:nvPr/>
              </p:nvSpPr>
              <p:spPr>
                <a:xfrm rot="16768764">
                  <a:off x="3563873" y="141199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Pentagon 683"/>
                <p:cNvSpPr/>
                <p:nvPr/>
              </p:nvSpPr>
              <p:spPr>
                <a:xfrm rot="18112631">
                  <a:off x="4020557" y="125550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Pentagon 684"/>
                <p:cNvSpPr/>
                <p:nvPr/>
              </p:nvSpPr>
              <p:spPr>
                <a:xfrm rot="19293646">
                  <a:off x="4108373" y="1371210"/>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Pentagon 685"/>
                <p:cNvSpPr/>
                <p:nvPr/>
              </p:nvSpPr>
              <p:spPr>
                <a:xfrm rot="20428806">
                  <a:off x="4152901" y="148499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Pentagon 686"/>
                <p:cNvSpPr/>
                <p:nvPr/>
              </p:nvSpPr>
              <p:spPr>
                <a:xfrm rot="3487369" flipH="1">
                  <a:off x="3426570" y="1249825"/>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Pentagon 687"/>
                <p:cNvSpPr/>
                <p:nvPr/>
              </p:nvSpPr>
              <p:spPr>
                <a:xfrm rot="2306354" flipH="1">
                  <a:off x="3376845" y="1367597"/>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Pentagon 688"/>
                <p:cNvSpPr/>
                <p:nvPr/>
              </p:nvSpPr>
              <p:spPr>
                <a:xfrm rot="1171194" flipH="1">
                  <a:off x="3341354" y="1484999"/>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p:cNvGrpSpPr/>
              <p:nvPr/>
            </p:nvGrpSpPr>
            <p:grpSpPr>
              <a:xfrm>
                <a:off x="1037421" y="2871368"/>
                <a:ext cx="715688" cy="3379228"/>
                <a:chOff x="4305300" y="227465"/>
                <a:chExt cx="876300" cy="3706360"/>
              </a:xfrm>
            </p:grpSpPr>
            <p:sp>
              <p:nvSpPr>
                <p:cNvPr id="673" name="Rectangle 672"/>
                <p:cNvSpPr/>
                <p:nvPr/>
              </p:nvSpPr>
              <p:spPr>
                <a:xfrm>
                  <a:off x="4526257" y="739029"/>
                  <a:ext cx="435452" cy="2767012"/>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Flowchart: Manual Operation 673"/>
                <p:cNvSpPr/>
                <p:nvPr/>
              </p:nvSpPr>
              <p:spPr>
                <a:xfrm rot="10800000">
                  <a:off x="4372674" y="3502680"/>
                  <a:ext cx="755445" cy="431145"/>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Rectangle 674"/>
                <p:cNvSpPr/>
                <p:nvPr/>
              </p:nvSpPr>
              <p:spPr>
                <a:xfrm>
                  <a:off x="4305300" y="227465"/>
                  <a:ext cx="876300" cy="6728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6" name="Picture 10" descr="http://imagehost.vendio.com/a/35058187/aview/S34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211" t="21511" r="8680" b="17398"/>
                <a:stretch/>
              </p:blipFill>
              <p:spPr bwMode="auto">
                <a:xfrm>
                  <a:off x="4402693" y="307884"/>
                  <a:ext cx="694946" cy="4345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677" name="Flowchart: Manual Operation 676"/>
                <p:cNvSpPr/>
                <p:nvPr/>
              </p:nvSpPr>
              <p:spPr>
                <a:xfrm>
                  <a:off x="4372674" y="307884"/>
                  <a:ext cx="755445" cy="431145"/>
                </a:xfrm>
                <a:prstGeom prst="flowChartManualOperat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Rectangle 677"/>
                <p:cNvSpPr/>
                <p:nvPr/>
              </p:nvSpPr>
              <p:spPr>
                <a:xfrm>
                  <a:off x="4475267" y="722530"/>
                  <a:ext cx="553933" cy="109987"/>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235413" y="2881094"/>
                <a:ext cx="715688" cy="3379228"/>
                <a:chOff x="4305300" y="227465"/>
                <a:chExt cx="876300" cy="3706360"/>
              </a:xfrm>
            </p:grpSpPr>
            <p:sp>
              <p:nvSpPr>
                <p:cNvPr id="667" name="Rectangle 666"/>
                <p:cNvSpPr/>
                <p:nvPr/>
              </p:nvSpPr>
              <p:spPr>
                <a:xfrm>
                  <a:off x="4526257" y="739029"/>
                  <a:ext cx="435452" cy="2767012"/>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Flowchart: Manual Operation 667"/>
                <p:cNvSpPr/>
                <p:nvPr/>
              </p:nvSpPr>
              <p:spPr>
                <a:xfrm rot="10800000">
                  <a:off x="4372674" y="3502680"/>
                  <a:ext cx="755445" cy="431145"/>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Rectangle 668"/>
                <p:cNvSpPr/>
                <p:nvPr/>
              </p:nvSpPr>
              <p:spPr>
                <a:xfrm>
                  <a:off x="4305300" y="227465"/>
                  <a:ext cx="876300" cy="6728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0" name="Picture 10" descr="http://imagehost.vendio.com/a/35058187/aview/S34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211" t="21511" r="8680" b="17398"/>
                <a:stretch/>
              </p:blipFill>
              <p:spPr bwMode="auto">
                <a:xfrm>
                  <a:off x="4402693" y="307884"/>
                  <a:ext cx="694946" cy="4345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671" name="Flowchart: Manual Operation 670"/>
                <p:cNvSpPr/>
                <p:nvPr/>
              </p:nvSpPr>
              <p:spPr>
                <a:xfrm>
                  <a:off x="4372674" y="307884"/>
                  <a:ext cx="755445" cy="431145"/>
                </a:xfrm>
                <a:prstGeom prst="flowChartManualOperat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Rectangle 671"/>
                <p:cNvSpPr/>
                <p:nvPr/>
              </p:nvSpPr>
              <p:spPr>
                <a:xfrm>
                  <a:off x="4475267" y="722530"/>
                  <a:ext cx="553933" cy="109987"/>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2552672" y="2868319"/>
                <a:ext cx="715688" cy="3379228"/>
                <a:chOff x="4305300" y="227465"/>
                <a:chExt cx="876300" cy="3706360"/>
              </a:xfrm>
            </p:grpSpPr>
            <p:sp>
              <p:nvSpPr>
                <p:cNvPr id="661" name="Rectangle 660"/>
                <p:cNvSpPr/>
                <p:nvPr/>
              </p:nvSpPr>
              <p:spPr>
                <a:xfrm>
                  <a:off x="4526257" y="739029"/>
                  <a:ext cx="435452" cy="2767012"/>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Flowchart: Manual Operation 661"/>
                <p:cNvSpPr/>
                <p:nvPr/>
              </p:nvSpPr>
              <p:spPr>
                <a:xfrm rot="10800000">
                  <a:off x="4372674" y="3502680"/>
                  <a:ext cx="755445" cy="431145"/>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Rectangle 662"/>
                <p:cNvSpPr/>
                <p:nvPr/>
              </p:nvSpPr>
              <p:spPr>
                <a:xfrm>
                  <a:off x="4305300" y="227465"/>
                  <a:ext cx="876300" cy="6728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4" name="Picture 10" descr="http://imagehost.vendio.com/a/35058187/aview/S34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211" t="21511" r="8680" b="17398"/>
                <a:stretch/>
              </p:blipFill>
              <p:spPr bwMode="auto">
                <a:xfrm>
                  <a:off x="4402693" y="307884"/>
                  <a:ext cx="694946" cy="4345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665" name="Flowchart: Manual Operation 664"/>
                <p:cNvSpPr/>
                <p:nvPr/>
              </p:nvSpPr>
              <p:spPr>
                <a:xfrm>
                  <a:off x="4372674" y="307884"/>
                  <a:ext cx="755445" cy="431145"/>
                </a:xfrm>
                <a:prstGeom prst="flowChartManualOperat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Rectangle 665"/>
                <p:cNvSpPr/>
                <p:nvPr/>
              </p:nvSpPr>
              <p:spPr>
                <a:xfrm>
                  <a:off x="4475267" y="722530"/>
                  <a:ext cx="553933" cy="109987"/>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6710479" y="2875474"/>
                <a:ext cx="715688" cy="3379228"/>
                <a:chOff x="4305300" y="227465"/>
                <a:chExt cx="876300" cy="3706360"/>
              </a:xfrm>
            </p:grpSpPr>
            <p:sp>
              <p:nvSpPr>
                <p:cNvPr id="655" name="Rectangle 654"/>
                <p:cNvSpPr/>
                <p:nvPr/>
              </p:nvSpPr>
              <p:spPr>
                <a:xfrm>
                  <a:off x="4526257" y="739029"/>
                  <a:ext cx="435452" cy="2767012"/>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Flowchart: Manual Operation 655"/>
                <p:cNvSpPr/>
                <p:nvPr/>
              </p:nvSpPr>
              <p:spPr>
                <a:xfrm rot="10800000">
                  <a:off x="4372674" y="3502680"/>
                  <a:ext cx="755445" cy="431145"/>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Rectangle 656"/>
                <p:cNvSpPr/>
                <p:nvPr/>
              </p:nvSpPr>
              <p:spPr>
                <a:xfrm>
                  <a:off x="4305300" y="227465"/>
                  <a:ext cx="876300" cy="6728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8" name="Picture 10" descr="http://imagehost.vendio.com/a/35058187/aview/S34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211" t="21511" r="8680" b="17398"/>
                <a:stretch/>
              </p:blipFill>
              <p:spPr bwMode="auto">
                <a:xfrm>
                  <a:off x="4402693" y="307884"/>
                  <a:ext cx="694946" cy="4345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659" name="Flowchart: Manual Operation 658"/>
                <p:cNvSpPr/>
                <p:nvPr/>
              </p:nvSpPr>
              <p:spPr>
                <a:xfrm>
                  <a:off x="4372674" y="307884"/>
                  <a:ext cx="755445" cy="431145"/>
                </a:xfrm>
                <a:prstGeom prst="flowChartManualOperat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Rectangle 659"/>
                <p:cNvSpPr/>
                <p:nvPr/>
              </p:nvSpPr>
              <p:spPr>
                <a:xfrm>
                  <a:off x="4475267" y="722530"/>
                  <a:ext cx="553933" cy="109987"/>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 name="Rectangle 92"/>
              <p:cNvSpPr/>
              <p:nvPr/>
            </p:nvSpPr>
            <p:spPr>
              <a:xfrm>
                <a:off x="2354353" y="6254702"/>
                <a:ext cx="6472281" cy="42689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8336617" y="6305439"/>
                <a:ext cx="545911" cy="286136"/>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lowchart: Manual Operation 94"/>
              <p:cNvSpPr/>
              <p:nvPr/>
            </p:nvSpPr>
            <p:spPr>
              <a:xfrm rot="10800000">
                <a:off x="8201523" y="6599164"/>
                <a:ext cx="845543" cy="67894"/>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8305656" y="6247827"/>
                <a:ext cx="576873" cy="5974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7424351" y="6315164"/>
                <a:ext cx="908956" cy="286136"/>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7421040" y="6256404"/>
                <a:ext cx="892733" cy="57503"/>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7421038" y="6603374"/>
                <a:ext cx="892733" cy="70014"/>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p:cNvGrpSpPr/>
              <p:nvPr/>
            </p:nvGrpSpPr>
            <p:grpSpPr>
              <a:xfrm>
                <a:off x="990600" y="6254012"/>
                <a:ext cx="2227715" cy="427588"/>
                <a:chOff x="2958570" y="6039327"/>
                <a:chExt cx="2138031" cy="590073"/>
              </a:xfrm>
            </p:grpSpPr>
            <p:sp>
              <p:nvSpPr>
                <p:cNvPr id="644" name="Rectangle 643"/>
                <p:cNvSpPr/>
                <p:nvPr/>
              </p:nvSpPr>
              <p:spPr>
                <a:xfrm>
                  <a:off x="3074201" y="6130365"/>
                  <a:ext cx="467261" cy="394869"/>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Flowchart: Manual Operation 644"/>
                <p:cNvSpPr/>
                <p:nvPr/>
              </p:nvSpPr>
              <p:spPr>
                <a:xfrm rot="10800000">
                  <a:off x="2958570" y="6535706"/>
                  <a:ext cx="723724" cy="93694"/>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Rectangle 645"/>
                <p:cNvSpPr/>
                <p:nvPr/>
              </p:nvSpPr>
              <p:spPr>
                <a:xfrm>
                  <a:off x="3047700" y="6050860"/>
                  <a:ext cx="493762" cy="82453"/>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7" name="Group 646"/>
                <p:cNvGrpSpPr/>
                <p:nvPr/>
              </p:nvGrpSpPr>
              <p:grpSpPr>
                <a:xfrm>
                  <a:off x="3541462" y="6053960"/>
                  <a:ext cx="778001" cy="575440"/>
                  <a:chOff x="3541462" y="6053960"/>
                  <a:chExt cx="778001" cy="575440"/>
                </a:xfrm>
              </p:grpSpPr>
              <p:sp>
                <p:nvSpPr>
                  <p:cNvPr id="652" name="Rectangle 651"/>
                  <p:cNvSpPr/>
                  <p:nvPr/>
                </p:nvSpPr>
                <p:spPr>
                  <a:xfrm>
                    <a:off x="3541462" y="6130365"/>
                    <a:ext cx="778001" cy="394869"/>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Rectangle 652"/>
                  <p:cNvSpPr/>
                  <p:nvPr/>
                </p:nvSpPr>
                <p:spPr>
                  <a:xfrm>
                    <a:off x="3554486" y="6053960"/>
                    <a:ext cx="764115" cy="79354"/>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Rectangle 653"/>
                  <p:cNvSpPr/>
                  <p:nvPr/>
                </p:nvSpPr>
                <p:spPr>
                  <a:xfrm>
                    <a:off x="3554485" y="6532780"/>
                    <a:ext cx="764115" cy="9662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8" name="Group 647"/>
                <p:cNvGrpSpPr/>
                <p:nvPr/>
              </p:nvGrpSpPr>
              <p:grpSpPr>
                <a:xfrm>
                  <a:off x="4318600" y="6039327"/>
                  <a:ext cx="778001" cy="575440"/>
                  <a:chOff x="3541462" y="6053960"/>
                  <a:chExt cx="778001" cy="575440"/>
                </a:xfrm>
              </p:grpSpPr>
              <p:sp>
                <p:nvSpPr>
                  <p:cNvPr id="649" name="Rectangle 648"/>
                  <p:cNvSpPr/>
                  <p:nvPr/>
                </p:nvSpPr>
                <p:spPr>
                  <a:xfrm>
                    <a:off x="3541462" y="6130365"/>
                    <a:ext cx="778001" cy="394869"/>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Rectangle 649"/>
                  <p:cNvSpPr/>
                  <p:nvPr/>
                </p:nvSpPr>
                <p:spPr>
                  <a:xfrm>
                    <a:off x="3554486" y="6053960"/>
                    <a:ext cx="764115" cy="79354"/>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Rectangle 650"/>
                  <p:cNvSpPr/>
                  <p:nvPr/>
                </p:nvSpPr>
                <p:spPr>
                  <a:xfrm>
                    <a:off x="3554485" y="6532780"/>
                    <a:ext cx="764115" cy="9662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6513091" y="6247827"/>
                <a:ext cx="908956" cy="416985"/>
                <a:chOff x="3541462" y="6053960"/>
                <a:chExt cx="778001" cy="575440"/>
              </a:xfrm>
            </p:grpSpPr>
            <p:sp>
              <p:nvSpPr>
                <p:cNvPr id="641" name="Rectangle 640"/>
                <p:cNvSpPr/>
                <p:nvPr/>
              </p:nvSpPr>
              <p:spPr>
                <a:xfrm>
                  <a:off x="3541462" y="6130365"/>
                  <a:ext cx="778001" cy="394869"/>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Rectangle 641"/>
                <p:cNvSpPr/>
                <p:nvPr/>
              </p:nvSpPr>
              <p:spPr>
                <a:xfrm>
                  <a:off x="3554486" y="6053960"/>
                  <a:ext cx="764115" cy="79354"/>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Rectangle 642"/>
                <p:cNvSpPr/>
                <p:nvPr/>
              </p:nvSpPr>
              <p:spPr>
                <a:xfrm>
                  <a:off x="3554485" y="6532780"/>
                  <a:ext cx="764115" cy="9662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p:cNvGrpSpPr/>
              <p:nvPr/>
            </p:nvGrpSpPr>
            <p:grpSpPr>
              <a:xfrm>
                <a:off x="2279712" y="6258149"/>
                <a:ext cx="5140319" cy="423451"/>
                <a:chOff x="4318600" y="6045036"/>
                <a:chExt cx="3128844" cy="584364"/>
              </a:xfrm>
            </p:grpSpPr>
            <p:sp>
              <p:nvSpPr>
                <p:cNvPr id="636" name="Rectangle 635"/>
                <p:cNvSpPr/>
                <p:nvPr/>
              </p:nvSpPr>
              <p:spPr>
                <a:xfrm>
                  <a:off x="4318600" y="6525234"/>
                  <a:ext cx="3128844" cy="104166"/>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Rectangle 636"/>
                <p:cNvSpPr/>
                <p:nvPr/>
              </p:nvSpPr>
              <p:spPr>
                <a:xfrm>
                  <a:off x="4429167" y="6407590"/>
                  <a:ext cx="2916995" cy="117643"/>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Rectangle 637"/>
                <p:cNvSpPr/>
                <p:nvPr/>
              </p:nvSpPr>
              <p:spPr>
                <a:xfrm>
                  <a:off x="4557670" y="6281412"/>
                  <a:ext cx="2645564" cy="128719"/>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Rectangle 638"/>
                <p:cNvSpPr/>
                <p:nvPr/>
              </p:nvSpPr>
              <p:spPr>
                <a:xfrm>
                  <a:off x="4710070" y="6144563"/>
                  <a:ext cx="2376530" cy="113681"/>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Rectangle 639"/>
                <p:cNvSpPr/>
                <p:nvPr/>
              </p:nvSpPr>
              <p:spPr>
                <a:xfrm>
                  <a:off x="4862470" y="6045036"/>
                  <a:ext cx="2098167" cy="94507"/>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p:cNvGrpSpPr/>
              <p:nvPr/>
            </p:nvGrpSpPr>
            <p:grpSpPr>
              <a:xfrm>
                <a:off x="5353510" y="2869544"/>
                <a:ext cx="715688" cy="3379228"/>
                <a:chOff x="4305300" y="227465"/>
                <a:chExt cx="876300" cy="3706360"/>
              </a:xfrm>
            </p:grpSpPr>
            <p:sp>
              <p:nvSpPr>
                <p:cNvPr id="630" name="Rectangle 629"/>
                <p:cNvSpPr/>
                <p:nvPr/>
              </p:nvSpPr>
              <p:spPr>
                <a:xfrm>
                  <a:off x="4526257" y="739029"/>
                  <a:ext cx="435452" cy="2767012"/>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Flowchart: Manual Operation 630"/>
                <p:cNvSpPr/>
                <p:nvPr/>
              </p:nvSpPr>
              <p:spPr>
                <a:xfrm rot="10800000">
                  <a:off x="4372674" y="3502680"/>
                  <a:ext cx="755445" cy="431145"/>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Rectangle 631"/>
                <p:cNvSpPr/>
                <p:nvPr/>
              </p:nvSpPr>
              <p:spPr>
                <a:xfrm>
                  <a:off x="4305300" y="227465"/>
                  <a:ext cx="876300" cy="6728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3" name="Picture 10" descr="http://imagehost.vendio.com/a/35058187/aview/S34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211" t="21511" r="8680" b="17398"/>
                <a:stretch/>
              </p:blipFill>
              <p:spPr bwMode="auto">
                <a:xfrm>
                  <a:off x="4402693" y="307884"/>
                  <a:ext cx="694946" cy="4345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634" name="Flowchart: Manual Operation 633"/>
                <p:cNvSpPr/>
                <p:nvPr/>
              </p:nvSpPr>
              <p:spPr>
                <a:xfrm>
                  <a:off x="4372674" y="307884"/>
                  <a:ext cx="755445" cy="431145"/>
                </a:xfrm>
                <a:prstGeom prst="flowChartManualOperat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Rectangle 634"/>
                <p:cNvSpPr/>
                <p:nvPr/>
              </p:nvSpPr>
              <p:spPr>
                <a:xfrm>
                  <a:off x="4475267" y="722530"/>
                  <a:ext cx="553933" cy="109987"/>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3899959" y="2871723"/>
                <a:ext cx="715688" cy="3379228"/>
                <a:chOff x="4305300" y="227465"/>
                <a:chExt cx="876300" cy="3706360"/>
              </a:xfrm>
            </p:grpSpPr>
            <p:sp>
              <p:nvSpPr>
                <p:cNvPr id="624" name="Rectangle 623"/>
                <p:cNvSpPr/>
                <p:nvPr/>
              </p:nvSpPr>
              <p:spPr>
                <a:xfrm>
                  <a:off x="4526257" y="739029"/>
                  <a:ext cx="435452" cy="2767012"/>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Flowchart: Manual Operation 624"/>
                <p:cNvSpPr/>
                <p:nvPr/>
              </p:nvSpPr>
              <p:spPr>
                <a:xfrm rot="10800000">
                  <a:off x="4372674" y="3502680"/>
                  <a:ext cx="755445" cy="431145"/>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Rectangle 625"/>
                <p:cNvSpPr/>
                <p:nvPr/>
              </p:nvSpPr>
              <p:spPr>
                <a:xfrm>
                  <a:off x="4305300" y="227465"/>
                  <a:ext cx="876300" cy="6728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7" name="Picture 10" descr="http://imagehost.vendio.com/a/35058187/aview/S34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211" t="21511" r="8680" b="17398"/>
                <a:stretch/>
              </p:blipFill>
              <p:spPr bwMode="auto">
                <a:xfrm>
                  <a:off x="4402693" y="307884"/>
                  <a:ext cx="694946" cy="4345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628" name="Flowchart: Manual Operation 627"/>
                <p:cNvSpPr/>
                <p:nvPr/>
              </p:nvSpPr>
              <p:spPr>
                <a:xfrm>
                  <a:off x="4372674" y="307884"/>
                  <a:ext cx="755445" cy="431145"/>
                </a:xfrm>
                <a:prstGeom prst="flowChartManualOperat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Rectangle 628"/>
                <p:cNvSpPr/>
                <p:nvPr/>
              </p:nvSpPr>
              <p:spPr>
                <a:xfrm>
                  <a:off x="4475267" y="722530"/>
                  <a:ext cx="553933" cy="109987"/>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1879201" y="3268156"/>
                <a:ext cx="449139" cy="846643"/>
                <a:chOff x="1879201" y="3268156"/>
                <a:chExt cx="449139" cy="846643"/>
              </a:xfrm>
            </p:grpSpPr>
            <p:grpSp>
              <p:nvGrpSpPr>
                <p:cNvPr id="596" name="Group 595"/>
                <p:cNvGrpSpPr/>
                <p:nvPr/>
              </p:nvGrpSpPr>
              <p:grpSpPr>
                <a:xfrm>
                  <a:off x="1879201" y="3268156"/>
                  <a:ext cx="449139" cy="355262"/>
                  <a:chOff x="3337556" y="838199"/>
                  <a:chExt cx="1632345" cy="1037181"/>
                </a:xfrm>
              </p:grpSpPr>
              <p:sp>
                <p:nvSpPr>
                  <p:cNvPr id="613" name="Flowchart: Manual Operation 612"/>
                  <p:cNvSpPr/>
                  <p:nvPr/>
                </p:nvSpPr>
                <p:spPr>
                  <a:xfrm rot="485189">
                    <a:off x="4185275" y="912237"/>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Flowchart: Manual Operation 613"/>
                  <p:cNvSpPr/>
                  <p:nvPr/>
                </p:nvSpPr>
                <p:spPr>
                  <a:xfrm rot="21114811" flipH="1">
                    <a:off x="3796939" y="91344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Flowchart: Manual Operation 614"/>
                  <p:cNvSpPr/>
                  <p:nvPr/>
                </p:nvSpPr>
                <p:spPr>
                  <a:xfrm>
                    <a:off x="3962400" y="838199"/>
                    <a:ext cx="304800" cy="685800"/>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Flowchart: Manual Operation 615"/>
                  <p:cNvSpPr/>
                  <p:nvPr/>
                </p:nvSpPr>
                <p:spPr>
                  <a:xfrm rot="4571753">
                    <a:off x="4506517" y="1404662"/>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Flowchart: Manual Operation 616"/>
                  <p:cNvSpPr/>
                  <p:nvPr/>
                </p:nvSpPr>
                <p:spPr>
                  <a:xfrm rot="16768764">
                    <a:off x="3563873" y="141199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Pentagon 617"/>
                  <p:cNvSpPr/>
                  <p:nvPr/>
                </p:nvSpPr>
                <p:spPr>
                  <a:xfrm rot="18112631">
                    <a:off x="4020557" y="125550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Pentagon 618"/>
                  <p:cNvSpPr/>
                  <p:nvPr/>
                </p:nvSpPr>
                <p:spPr>
                  <a:xfrm rot="19293646">
                    <a:off x="4108373" y="1371210"/>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Pentagon 619"/>
                  <p:cNvSpPr/>
                  <p:nvPr/>
                </p:nvSpPr>
                <p:spPr>
                  <a:xfrm rot="20428806">
                    <a:off x="4152901" y="148499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Pentagon 620"/>
                  <p:cNvSpPr/>
                  <p:nvPr/>
                </p:nvSpPr>
                <p:spPr>
                  <a:xfrm rot="3487369" flipH="1">
                    <a:off x="3426570" y="1249825"/>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Pentagon 621"/>
                  <p:cNvSpPr/>
                  <p:nvPr/>
                </p:nvSpPr>
                <p:spPr>
                  <a:xfrm rot="2306354" flipH="1">
                    <a:off x="3376845" y="1367597"/>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Pentagon 622"/>
                  <p:cNvSpPr/>
                  <p:nvPr/>
                </p:nvSpPr>
                <p:spPr>
                  <a:xfrm rot="1171194" flipH="1">
                    <a:off x="3341354" y="1484999"/>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7" name="Flowchart: Delay 596"/>
                <p:cNvSpPr/>
                <p:nvPr/>
              </p:nvSpPr>
              <p:spPr>
                <a:xfrm rot="16200000">
                  <a:off x="1765959" y="3599215"/>
                  <a:ext cx="662115" cy="295485"/>
                </a:xfrm>
                <a:prstGeom prst="flowChartDelay">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Rectangle 597"/>
                <p:cNvSpPr/>
                <p:nvPr/>
              </p:nvSpPr>
              <p:spPr>
                <a:xfrm>
                  <a:off x="1919726" y="4051806"/>
                  <a:ext cx="354582" cy="62993"/>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9" name="Straight Connector 598"/>
                <p:cNvCxnSpPr/>
                <p:nvPr/>
              </p:nvCxnSpPr>
              <p:spPr>
                <a:xfrm>
                  <a:off x="1973757" y="3609279"/>
                  <a:ext cx="2566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0" name="Straight Connector 599"/>
                <p:cNvCxnSpPr/>
                <p:nvPr/>
              </p:nvCxnSpPr>
              <p:spPr>
                <a:xfrm flipH="1">
                  <a:off x="2090592" y="3536396"/>
                  <a:ext cx="110712" cy="693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1" name="Straight Connector 600"/>
                <p:cNvCxnSpPr/>
                <p:nvPr/>
              </p:nvCxnSpPr>
              <p:spPr>
                <a:xfrm>
                  <a:off x="1983819" y="3526965"/>
                  <a:ext cx="105807" cy="834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2" name="Straight Connector 601"/>
                <p:cNvCxnSpPr/>
                <p:nvPr/>
              </p:nvCxnSpPr>
              <p:spPr>
                <a:xfrm flipH="1">
                  <a:off x="2089160" y="3438254"/>
                  <a:ext cx="62784" cy="164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3" name="Straight Connector 602"/>
                <p:cNvCxnSpPr/>
                <p:nvPr/>
              </p:nvCxnSpPr>
              <p:spPr>
                <a:xfrm>
                  <a:off x="1949274" y="3967662"/>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4" name="Straight Connector 603"/>
                <p:cNvCxnSpPr/>
                <p:nvPr/>
              </p:nvCxnSpPr>
              <p:spPr>
                <a:xfrm>
                  <a:off x="1954340" y="3894094"/>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5" name="Straight Connector 604"/>
                <p:cNvCxnSpPr/>
                <p:nvPr/>
              </p:nvCxnSpPr>
              <p:spPr>
                <a:xfrm>
                  <a:off x="1954340" y="3820526"/>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6" name="Straight Connector 605"/>
                <p:cNvCxnSpPr/>
                <p:nvPr/>
              </p:nvCxnSpPr>
              <p:spPr>
                <a:xfrm>
                  <a:off x="1954340" y="3746957"/>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7" name="Straight Connector 606"/>
                <p:cNvCxnSpPr/>
                <p:nvPr/>
              </p:nvCxnSpPr>
              <p:spPr>
                <a:xfrm>
                  <a:off x="1954340" y="3673389"/>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8" name="Straight Connector 607"/>
                <p:cNvCxnSpPr/>
                <p:nvPr/>
              </p:nvCxnSpPr>
              <p:spPr>
                <a:xfrm flipH="1" flipV="1">
                  <a:off x="2183293" y="3609279"/>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9" name="Straight Connector 608"/>
                <p:cNvCxnSpPr/>
                <p:nvPr/>
              </p:nvCxnSpPr>
              <p:spPr>
                <a:xfrm flipH="1" flipV="1">
                  <a:off x="2124196" y="3607178"/>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0" name="Straight Connector 609"/>
                <p:cNvCxnSpPr/>
                <p:nvPr/>
              </p:nvCxnSpPr>
              <p:spPr>
                <a:xfrm flipH="1" flipV="1">
                  <a:off x="2069834" y="3617515"/>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1" name="Straight Connector 610"/>
                <p:cNvCxnSpPr/>
                <p:nvPr/>
              </p:nvCxnSpPr>
              <p:spPr>
                <a:xfrm flipH="1" flipV="1">
                  <a:off x="2008955" y="3614648"/>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2" name="Straight Connector 611"/>
                <p:cNvCxnSpPr/>
                <p:nvPr/>
              </p:nvCxnSpPr>
              <p:spPr>
                <a:xfrm>
                  <a:off x="2047719" y="3424791"/>
                  <a:ext cx="43298" cy="1767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6" name="Flowchart: Delay 105"/>
              <p:cNvSpPr/>
              <p:nvPr/>
            </p:nvSpPr>
            <p:spPr>
              <a:xfrm rot="16200000">
                <a:off x="2853806" y="5166345"/>
                <a:ext cx="1434900" cy="728978"/>
              </a:xfrm>
              <a:prstGeom prst="flowChartDelay">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lowchart: Delay 106"/>
              <p:cNvSpPr/>
              <p:nvPr/>
            </p:nvSpPr>
            <p:spPr>
              <a:xfrm rot="16200000">
                <a:off x="4276588" y="5148070"/>
                <a:ext cx="1434900" cy="728978"/>
              </a:xfrm>
              <a:prstGeom prst="flowChartDelay">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Delay 107"/>
              <p:cNvSpPr/>
              <p:nvPr/>
            </p:nvSpPr>
            <p:spPr>
              <a:xfrm rot="16200000">
                <a:off x="5655727" y="5169326"/>
                <a:ext cx="1434900" cy="728978"/>
              </a:xfrm>
              <a:prstGeom prst="flowChartDelay">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3489661" y="5617519"/>
                <a:ext cx="443030" cy="634301"/>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6013670" y="5628026"/>
                <a:ext cx="443030" cy="634301"/>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3488105" y="4813356"/>
                <a:ext cx="193577" cy="699527"/>
                <a:chOff x="3488105" y="4813356"/>
                <a:chExt cx="193577" cy="699527"/>
              </a:xfrm>
            </p:grpSpPr>
            <p:cxnSp>
              <p:nvCxnSpPr>
                <p:cNvPr id="587" name="Straight Connector 586"/>
                <p:cNvCxnSpPr/>
                <p:nvPr/>
              </p:nvCxnSpPr>
              <p:spPr>
                <a:xfrm flipH="1" flipV="1">
                  <a:off x="3573658" y="4813356"/>
                  <a:ext cx="10638" cy="6122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88" name="Group 587"/>
                <p:cNvGrpSpPr/>
                <p:nvPr/>
              </p:nvGrpSpPr>
              <p:grpSpPr>
                <a:xfrm>
                  <a:off x="3488105" y="5251346"/>
                  <a:ext cx="193577" cy="261537"/>
                  <a:chOff x="3998672" y="420790"/>
                  <a:chExt cx="876357" cy="1228560"/>
                </a:xfrm>
              </p:grpSpPr>
              <p:sp>
                <p:nvSpPr>
                  <p:cNvPr id="589" name="Flowchart: Preparation 588"/>
                  <p:cNvSpPr/>
                  <p:nvPr/>
                </p:nvSpPr>
                <p:spPr>
                  <a:xfrm>
                    <a:off x="4144390" y="1369679"/>
                    <a:ext cx="609235" cy="279671"/>
                  </a:xfrm>
                  <a:prstGeom prst="flowChartPreparation">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Flowchart: Preparation 589"/>
                  <p:cNvSpPr/>
                  <p:nvPr/>
                </p:nvSpPr>
                <p:spPr>
                  <a:xfrm>
                    <a:off x="4127047" y="420790"/>
                    <a:ext cx="609235" cy="279671"/>
                  </a:xfrm>
                  <a:prstGeom prst="flowChartPreparation">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Rectangle 590"/>
                  <p:cNvSpPr/>
                  <p:nvPr/>
                </p:nvSpPr>
                <p:spPr>
                  <a:xfrm>
                    <a:off x="4000256" y="568990"/>
                    <a:ext cx="874773" cy="136514"/>
                  </a:xfrm>
                  <a:prstGeom prst="rect">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Rectangle 591"/>
                  <p:cNvSpPr/>
                  <p:nvPr/>
                </p:nvSpPr>
                <p:spPr>
                  <a:xfrm>
                    <a:off x="3998672" y="1354932"/>
                    <a:ext cx="874773" cy="136514"/>
                  </a:xfrm>
                  <a:prstGeom prst="rect">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Rectangle 592"/>
                  <p:cNvSpPr/>
                  <p:nvPr/>
                </p:nvSpPr>
                <p:spPr>
                  <a:xfrm rot="16200000">
                    <a:off x="3852966" y="981587"/>
                    <a:ext cx="623397" cy="108293"/>
                  </a:xfrm>
                  <a:prstGeom prst="rect">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Rectangle 593"/>
                  <p:cNvSpPr/>
                  <p:nvPr/>
                </p:nvSpPr>
                <p:spPr>
                  <a:xfrm rot="16200000">
                    <a:off x="4397111" y="985890"/>
                    <a:ext cx="623397" cy="108293"/>
                  </a:xfrm>
                  <a:prstGeom prst="rect">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Flowchart: Preparation 594"/>
                  <p:cNvSpPr/>
                  <p:nvPr/>
                </p:nvSpPr>
                <p:spPr>
                  <a:xfrm>
                    <a:off x="4200373" y="880720"/>
                    <a:ext cx="478894" cy="279671"/>
                  </a:xfrm>
                  <a:prstGeom prst="flowChartPreparation">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2" name="Group 111"/>
              <p:cNvGrpSpPr/>
              <p:nvPr/>
            </p:nvGrpSpPr>
            <p:grpSpPr>
              <a:xfrm>
                <a:off x="4894178" y="4825506"/>
                <a:ext cx="193577" cy="699527"/>
                <a:chOff x="3488105" y="4813356"/>
                <a:chExt cx="193577" cy="699527"/>
              </a:xfrm>
            </p:grpSpPr>
            <p:cxnSp>
              <p:nvCxnSpPr>
                <p:cNvPr id="578" name="Straight Connector 577"/>
                <p:cNvCxnSpPr/>
                <p:nvPr/>
              </p:nvCxnSpPr>
              <p:spPr>
                <a:xfrm flipH="1" flipV="1">
                  <a:off x="3573658" y="4813356"/>
                  <a:ext cx="10638" cy="6122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79" name="Group 578"/>
                <p:cNvGrpSpPr/>
                <p:nvPr/>
              </p:nvGrpSpPr>
              <p:grpSpPr>
                <a:xfrm>
                  <a:off x="3488105" y="5251346"/>
                  <a:ext cx="193577" cy="261537"/>
                  <a:chOff x="3998672" y="420790"/>
                  <a:chExt cx="876357" cy="1228560"/>
                </a:xfrm>
              </p:grpSpPr>
              <p:sp>
                <p:nvSpPr>
                  <p:cNvPr id="580" name="Flowchart: Preparation 579"/>
                  <p:cNvSpPr/>
                  <p:nvPr/>
                </p:nvSpPr>
                <p:spPr>
                  <a:xfrm>
                    <a:off x="4144390" y="1369679"/>
                    <a:ext cx="609235" cy="279671"/>
                  </a:xfrm>
                  <a:prstGeom prst="flowChartPreparation">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Flowchart: Preparation 580"/>
                  <p:cNvSpPr/>
                  <p:nvPr/>
                </p:nvSpPr>
                <p:spPr>
                  <a:xfrm>
                    <a:off x="4127047" y="420790"/>
                    <a:ext cx="609235" cy="279671"/>
                  </a:xfrm>
                  <a:prstGeom prst="flowChartPreparation">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Rectangle 581"/>
                  <p:cNvSpPr/>
                  <p:nvPr/>
                </p:nvSpPr>
                <p:spPr>
                  <a:xfrm>
                    <a:off x="4000256" y="568990"/>
                    <a:ext cx="874773" cy="136514"/>
                  </a:xfrm>
                  <a:prstGeom prst="rect">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Rectangle 582"/>
                  <p:cNvSpPr/>
                  <p:nvPr/>
                </p:nvSpPr>
                <p:spPr>
                  <a:xfrm>
                    <a:off x="3998672" y="1354932"/>
                    <a:ext cx="874773" cy="136514"/>
                  </a:xfrm>
                  <a:prstGeom prst="rect">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Rectangle 583"/>
                  <p:cNvSpPr/>
                  <p:nvPr/>
                </p:nvSpPr>
                <p:spPr>
                  <a:xfrm rot="16200000">
                    <a:off x="3852966" y="981587"/>
                    <a:ext cx="623397" cy="108293"/>
                  </a:xfrm>
                  <a:prstGeom prst="rect">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Rectangle 584"/>
                  <p:cNvSpPr/>
                  <p:nvPr/>
                </p:nvSpPr>
                <p:spPr>
                  <a:xfrm rot="16200000">
                    <a:off x="4397111" y="985890"/>
                    <a:ext cx="623397" cy="108293"/>
                  </a:xfrm>
                  <a:prstGeom prst="rect">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Flowchart: Preparation 585"/>
                  <p:cNvSpPr/>
                  <p:nvPr/>
                </p:nvSpPr>
                <p:spPr>
                  <a:xfrm>
                    <a:off x="4200373" y="880720"/>
                    <a:ext cx="478894" cy="279671"/>
                  </a:xfrm>
                  <a:prstGeom prst="flowChartPreparation">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3" name="Group 112"/>
              <p:cNvGrpSpPr/>
              <p:nvPr/>
            </p:nvGrpSpPr>
            <p:grpSpPr>
              <a:xfrm>
                <a:off x="6289609" y="4815332"/>
                <a:ext cx="193577" cy="699527"/>
                <a:chOff x="3488105" y="4813356"/>
                <a:chExt cx="193577" cy="699527"/>
              </a:xfrm>
            </p:grpSpPr>
            <p:cxnSp>
              <p:nvCxnSpPr>
                <p:cNvPr id="569" name="Straight Connector 568"/>
                <p:cNvCxnSpPr/>
                <p:nvPr/>
              </p:nvCxnSpPr>
              <p:spPr>
                <a:xfrm flipH="1" flipV="1">
                  <a:off x="3573658" y="4813356"/>
                  <a:ext cx="10638" cy="6122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70" name="Group 569"/>
                <p:cNvGrpSpPr/>
                <p:nvPr/>
              </p:nvGrpSpPr>
              <p:grpSpPr>
                <a:xfrm>
                  <a:off x="3488105" y="5251346"/>
                  <a:ext cx="193577" cy="261537"/>
                  <a:chOff x="3998672" y="420790"/>
                  <a:chExt cx="876357" cy="1228560"/>
                </a:xfrm>
              </p:grpSpPr>
              <p:sp>
                <p:nvSpPr>
                  <p:cNvPr id="571" name="Flowchart: Preparation 570"/>
                  <p:cNvSpPr/>
                  <p:nvPr/>
                </p:nvSpPr>
                <p:spPr>
                  <a:xfrm>
                    <a:off x="4144390" y="1369679"/>
                    <a:ext cx="609235" cy="279671"/>
                  </a:xfrm>
                  <a:prstGeom prst="flowChartPreparation">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Flowchart: Preparation 571"/>
                  <p:cNvSpPr/>
                  <p:nvPr/>
                </p:nvSpPr>
                <p:spPr>
                  <a:xfrm>
                    <a:off x="4127047" y="420790"/>
                    <a:ext cx="609235" cy="279671"/>
                  </a:xfrm>
                  <a:prstGeom prst="flowChartPreparation">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Rectangle 572"/>
                  <p:cNvSpPr/>
                  <p:nvPr/>
                </p:nvSpPr>
                <p:spPr>
                  <a:xfrm>
                    <a:off x="4000256" y="568990"/>
                    <a:ext cx="874773" cy="136514"/>
                  </a:xfrm>
                  <a:prstGeom prst="rect">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Rectangle 573"/>
                  <p:cNvSpPr/>
                  <p:nvPr/>
                </p:nvSpPr>
                <p:spPr>
                  <a:xfrm>
                    <a:off x="3998672" y="1354932"/>
                    <a:ext cx="874773" cy="136514"/>
                  </a:xfrm>
                  <a:prstGeom prst="rect">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Rectangle 574"/>
                  <p:cNvSpPr/>
                  <p:nvPr/>
                </p:nvSpPr>
                <p:spPr>
                  <a:xfrm rot="16200000">
                    <a:off x="3852966" y="981587"/>
                    <a:ext cx="623397" cy="108293"/>
                  </a:xfrm>
                  <a:prstGeom prst="rect">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Rectangle 575"/>
                  <p:cNvSpPr/>
                  <p:nvPr/>
                </p:nvSpPr>
                <p:spPr>
                  <a:xfrm rot="16200000">
                    <a:off x="4397111" y="985890"/>
                    <a:ext cx="623397" cy="108293"/>
                  </a:xfrm>
                  <a:prstGeom prst="rect">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Flowchart: Preparation 576"/>
                  <p:cNvSpPr/>
                  <p:nvPr/>
                </p:nvSpPr>
                <p:spPr>
                  <a:xfrm>
                    <a:off x="4200373" y="880720"/>
                    <a:ext cx="478894" cy="279671"/>
                  </a:xfrm>
                  <a:prstGeom prst="flowChartPreparation">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4" name="Group 113"/>
              <p:cNvGrpSpPr/>
              <p:nvPr/>
            </p:nvGrpSpPr>
            <p:grpSpPr>
              <a:xfrm>
                <a:off x="1802940" y="4289464"/>
                <a:ext cx="605568" cy="591469"/>
                <a:chOff x="6159935" y="398112"/>
                <a:chExt cx="1180212" cy="1192753"/>
              </a:xfrm>
            </p:grpSpPr>
            <p:grpSp>
              <p:nvGrpSpPr>
                <p:cNvPr id="539" name="Group 538"/>
                <p:cNvGrpSpPr/>
                <p:nvPr/>
              </p:nvGrpSpPr>
              <p:grpSpPr>
                <a:xfrm>
                  <a:off x="6190859" y="398112"/>
                  <a:ext cx="1149288" cy="630149"/>
                  <a:chOff x="3337556" y="838199"/>
                  <a:chExt cx="1632345" cy="1037181"/>
                </a:xfrm>
              </p:grpSpPr>
              <p:sp>
                <p:nvSpPr>
                  <p:cNvPr id="558" name="Flowchart: Manual Operation 557"/>
                  <p:cNvSpPr/>
                  <p:nvPr/>
                </p:nvSpPr>
                <p:spPr>
                  <a:xfrm rot="485189">
                    <a:off x="4185275" y="912237"/>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Flowchart: Manual Operation 558"/>
                  <p:cNvSpPr/>
                  <p:nvPr/>
                </p:nvSpPr>
                <p:spPr>
                  <a:xfrm rot="21114811" flipH="1">
                    <a:off x="3796939" y="91344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Flowchart: Manual Operation 559"/>
                  <p:cNvSpPr/>
                  <p:nvPr/>
                </p:nvSpPr>
                <p:spPr>
                  <a:xfrm>
                    <a:off x="3962400" y="838199"/>
                    <a:ext cx="304800" cy="685800"/>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Flowchart: Manual Operation 560"/>
                  <p:cNvSpPr/>
                  <p:nvPr/>
                </p:nvSpPr>
                <p:spPr>
                  <a:xfrm rot="4571753">
                    <a:off x="4506517" y="1404662"/>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Flowchart: Manual Operation 561"/>
                  <p:cNvSpPr/>
                  <p:nvPr/>
                </p:nvSpPr>
                <p:spPr>
                  <a:xfrm rot="16768764">
                    <a:off x="3563873" y="141199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Pentagon 562"/>
                  <p:cNvSpPr/>
                  <p:nvPr/>
                </p:nvSpPr>
                <p:spPr>
                  <a:xfrm rot="18112631">
                    <a:off x="4020557" y="125550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Pentagon 563"/>
                  <p:cNvSpPr/>
                  <p:nvPr/>
                </p:nvSpPr>
                <p:spPr>
                  <a:xfrm rot="19293646">
                    <a:off x="4108373" y="1371210"/>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Pentagon 564"/>
                  <p:cNvSpPr/>
                  <p:nvPr/>
                </p:nvSpPr>
                <p:spPr>
                  <a:xfrm rot="20428806">
                    <a:off x="4152901" y="148499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Pentagon 565"/>
                  <p:cNvSpPr/>
                  <p:nvPr/>
                </p:nvSpPr>
                <p:spPr>
                  <a:xfrm rot="3487369" flipH="1">
                    <a:off x="3426570" y="1249825"/>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Pentagon 566"/>
                  <p:cNvSpPr/>
                  <p:nvPr/>
                </p:nvSpPr>
                <p:spPr>
                  <a:xfrm rot="2306354" flipH="1">
                    <a:off x="3376845" y="1367597"/>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Pentagon 567"/>
                  <p:cNvSpPr/>
                  <p:nvPr/>
                </p:nvSpPr>
                <p:spPr>
                  <a:xfrm rot="1171194" flipH="1">
                    <a:off x="3341354" y="1484999"/>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0" name="Group 539"/>
                <p:cNvGrpSpPr/>
                <p:nvPr/>
              </p:nvGrpSpPr>
              <p:grpSpPr>
                <a:xfrm rot="10800000">
                  <a:off x="6159935" y="960716"/>
                  <a:ext cx="1149288" cy="630149"/>
                  <a:chOff x="3337556" y="838199"/>
                  <a:chExt cx="1632345" cy="1037181"/>
                </a:xfrm>
              </p:grpSpPr>
              <p:sp>
                <p:nvSpPr>
                  <p:cNvPr id="547" name="Flowchart: Manual Operation 546"/>
                  <p:cNvSpPr/>
                  <p:nvPr/>
                </p:nvSpPr>
                <p:spPr>
                  <a:xfrm rot="485189">
                    <a:off x="4185275" y="912237"/>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Flowchart: Manual Operation 547"/>
                  <p:cNvSpPr/>
                  <p:nvPr/>
                </p:nvSpPr>
                <p:spPr>
                  <a:xfrm rot="21114811" flipH="1">
                    <a:off x="3796939" y="91344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Flowchart: Manual Operation 548"/>
                  <p:cNvSpPr/>
                  <p:nvPr/>
                </p:nvSpPr>
                <p:spPr>
                  <a:xfrm>
                    <a:off x="3962400" y="838199"/>
                    <a:ext cx="304800" cy="685800"/>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Flowchart: Manual Operation 549"/>
                  <p:cNvSpPr/>
                  <p:nvPr/>
                </p:nvSpPr>
                <p:spPr>
                  <a:xfrm rot="4571753">
                    <a:off x="4506517" y="1404662"/>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Flowchart: Manual Operation 550"/>
                  <p:cNvSpPr/>
                  <p:nvPr/>
                </p:nvSpPr>
                <p:spPr>
                  <a:xfrm rot="16768764">
                    <a:off x="3563873" y="141199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Pentagon 551"/>
                  <p:cNvSpPr/>
                  <p:nvPr/>
                </p:nvSpPr>
                <p:spPr>
                  <a:xfrm rot="18112631">
                    <a:off x="4020557" y="125550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Pentagon 552"/>
                  <p:cNvSpPr/>
                  <p:nvPr/>
                </p:nvSpPr>
                <p:spPr>
                  <a:xfrm rot="19293646">
                    <a:off x="4108373" y="1371210"/>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Pentagon 553"/>
                  <p:cNvSpPr/>
                  <p:nvPr/>
                </p:nvSpPr>
                <p:spPr>
                  <a:xfrm rot="20428806">
                    <a:off x="4152901" y="148499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Pentagon 554"/>
                  <p:cNvSpPr/>
                  <p:nvPr/>
                </p:nvSpPr>
                <p:spPr>
                  <a:xfrm rot="3487369" flipH="1">
                    <a:off x="3426570" y="1249825"/>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Pentagon 555"/>
                  <p:cNvSpPr/>
                  <p:nvPr/>
                </p:nvSpPr>
                <p:spPr>
                  <a:xfrm rot="2306354" flipH="1">
                    <a:off x="3376845" y="1367597"/>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Pentagon 556"/>
                  <p:cNvSpPr/>
                  <p:nvPr/>
                </p:nvSpPr>
                <p:spPr>
                  <a:xfrm rot="1171194" flipH="1">
                    <a:off x="3341354" y="1484999"/>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1" name="Group 540"/>
                <p:cNvGrpSpPr/>
                <p:nvPr/>
              </p:nvGrpSpPr>
              <p:grpSpPr>
                <a:xfrm>
                  <a:off x="6534500" y="791049"/>
                  <a:ext cx="447550" cy="438810"/>
                  <a:chOff x="4257803" y="1137265"/>
                  <a:chExt cx="680927" cy="667629"/>
                </a:xfrm>
              </p:grpSpPr>
              <p:sp>
                <p:nvSpPr>
                  <p:cNvPr id="542" name="Oval 541"/>
                  <p:cNvSpPr/>
                  <p:nvPr/>
                </p:nvSpPr>
                <p:spPr>
                  <a:xfrm>
                    <a:off x="4257803" y="1137265"/>
                    <a:ext cx="661080" cy="667629"/>
                  </a:xfrm>
                  <a:prstGeom prst="ellips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3" name="Straight Connector 542"/>
                  <p:cNvCxnSpPr>
                    <a:stCxn id="542" idx="0"/>
                    <a:endCxn id="542" idx="4"/>
                  </p:cNvCxnSpPr>
                  <p:nvPr/>
                </p:nvCxnSpPr>
                <p:spPr>
                  <a:xfrm>
                    <a:off x="4588343" y="1137265"/>
                    <a:ext cx="0" cy="66762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4" name="Straight Connector 543"/>
                  <p:cNvCxnSpPr/>
                  <p:nvPr/>
                </p:nvCxnSpPr>
                <p:spPr>
                  <a:xfrm rot="5400000">
                    <a:off x="4604916" y="1137265"/>
                    <a:ext cx="0" cy="66762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5" name="Straight Connector 544"/>
                  <p:cNvCxnSpPr>
                    <a:stCxn id="542" idx="1"/>
                    <a:endCxn id="542" idx="5"/>
                  </p:cNvCxnSpPr>
                  <p:nvPr/>
                </p:nvCxnSpPr>
                <p:spPr>
                  <a:xfrm>
                    <a:off x="4354616" y="1235037"/>
                    <a:ext cx="467454" cy="47208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6" name="Straight Connector 545"/>
                  <p:cNvCxnSpPr/>
                  <p:nvPr/>
                </p:nvCxnSpPr>
                <p:spPr>
                  <a:xfrm flipH="1">
                    <a:off x="4366076" y="1235410"/>
                    <a:ext cx="467454" cy="47208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15" name="Group 114"/>
              <p:cNvGrpSpPr/>
              <p:nvPr/>
            </p:nvGrpSpPr>
            <p:grpSpPr>
              <a:xfrm>
                <a:off x="7489521" y="4301105"/>
                <a:ext cx="605568" cy="591469"/>
                <a:chOff x="6159935" y="398112"/>
                <a:chExt cx="1180212" cy="1192753"/>
              </a:xfrm>
            </p:grpSpPr>
            <p:grpSp>
              <p:nvGrpSpPr>
                <p:cNvPr id="509" name="Group 508"/>
                <p:cNvGrpSpPr/>
                <p:nvPr/>
              </p:nvGrpSpPr>
              <p:grpSpPr>
                <a:xfrm>
                  <a:off x="6190859" y="398112"/>
                  <a:ext cx="1149288" cy="630149"/>
                  <a:chOff x="3337556" y="838199"/>
                  <a:chExt cx="1632345" cy="1037181"/>
                </a:xfrm>
              </p:grpSpPr>
              <p:sp>
                <p:nvSpPr>
                  <p:cNvPr id="528" name="Flowchart: Manual Operation 527"/>
                  <p:cNvSpPr/>
                  <p:nvPr/>
                </p:nvSpPr>
                <p:spPr>
                  <a:xfrm rot="485189">
                    <a:off x="4185275" y="912237"/>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Flowchart: Manual Operation 528"/>
                  <p:cNvSpPr/>
                  <p:nvPr/>
                </p:nvSpPr>
                <p:spPr>
                  <a:xfrm rot="21114811" flipH="1">
                    <a:off x="3796939" y="91344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Flowchart: Manual Operation 529"/>
                  <p:cNvSpPr/>
                  <p:nvPr/>
                </p:nvSpPr>
                <p:spPr>
                  <a:xfrm>
                    <a:off x="3962400" y="838199"/>
                    <a:ext cx="304800" cy="685800"/>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Flowchart: Manual Operation 530"/>
                  <p:cNvSpPr/>
                  <p:nvPr/>
                </p:nvSpPr>
                <p:spPr>
                  <a:xfrm rot="4571753">
                    <a:off x="4506517" y="1404662"/>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Flowchart: Manual Operation 531"/>
                  <p:cNvSpPr/>
                  <p:nvPr/>
                </p:nvSpPr>
                <p:spPr>
                  <a:xfrm rot="16768764">
                    <a:off x="3563873" y="141199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Pentagon 532"/>
                  <p:cNvSpPr/>
                  <p:nvPr/>
                </p:nvSpPr>
                <p:spPr>
                  <a:xfrm rot="18112631">
                    <a:off x="4020557" y="125550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Pentagon 533"/>
                  <p:cNvSpPr/>
                  <p:nvPr/>
                </p:nvSpPr>
                <p:spPr>
                  <a:xfrm rot="19293646">
                    <a:off x="4108373" y="1371210"/>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Pentagon 534"/>
                  <p:cNvSpPr/>
                  <p:nvPr/>
                </p:nvSpPr>
                <p:spPr>
                  <a:xfrm rot="20428806">
                    <a:off x="4152901" y="148499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Pentagon 535"/>
                  <p:cNvSpPr/>
                  <p:nvPr/>
                </p:nvSpPr>
                <p:spPr>
                  <a:xfrm rot="3487369" flipH="1">
                    <a:off x="3426570" y="1249825"/>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Pentagon 536"/>
                  <p:cNvSpPr/>
                  <p:nvPr/>
                </p:nvSpPr>
                <p:spPr>
                  <a:xfrm rot="2306354" flipH="1">
                    <a:off x="3376845" y="1367597"/>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Pentagon 537"/>
                  <p:cNvSpPr/>
                  <p:nvPr/>
                </p:nvSpPr>
                <p:spPr>
                  <a:xfrm rot="1171194" flipH="1">
                    <a:off x="3341354" y="1484999"/>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0" name="Group 509"/>
                <p:cNvGrpSpPr/>
                <p:nvPr/>
              </p:nvGrpSpPr>
              <p:grpSpPr>
                <a:xfrm rot="10800000">
                  <a:off x="6159935" y="960716"/>
                  <a:ext cx="1149288" cy="630149"/>
                  <a:chOff x="3337556" y="838199"/>
                  <a:chExt cx="1632345" cy="1037181"/>
                </a:xfrm>
              </p:grpSpPr>
              <p:sp>
                <p:nvSpPr>
                  <p:cNvPr id="517" name="Flowchart: Manual Operation 516"/>
                  <p:cNvSpPr/>
                  <p:nvPr/>
                </p:nvSpPr>
                <p:spPr>
                  <a:xfrm rot="485189">
                    <a:off x="4185275" y="912237"/>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Flowchart: Manual Operation 517"/>
                  <p:cNvSpPr/>
                  <p:nvPr/>
                </p:nvSpPr>
                <p:spPr>
                  <a:xfrm rot="21114811" flipH="1">
                    <a:off x="3796939" y="91344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Flowchart: Manual Operation 518"/>
                  <p:cNvSpPr/>
                  <p:nvPr/>
                </p:nvSpPr>
                <p:spPr>
                  <a:xfrm>
                    <a:off x="3962400" y="838199"/>
                    <a:ext cx="304800" cy="685800"/>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Flowchart: Manual Operation 519"/>
                  <p:cNvSpPr/>
                  <p:nvPr/>
                </p:nvSpPr>
                <p:spPr>
                  <a:xfrm rot="4571753">
                    <a:off x="4506517" y="1404662"/>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Flowchart: Manual Operation 520"/>
                  <p:cNvSpPr/>
                  <p:nvPr/>
                </p:nvSpPr>
                <p:spPr>
                  <a:xfrm rot="16768764">
                    <a:off x="3563873" y="141199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Pentagon 521"/>
                  <p:cNvSpPr/>
                  <p:nvPr/>
                </p:nvSpPr>
                <p:spPr>
                  <a:xfrm rot="18112631">
                    <a:off x="4020557" y="125550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Pentagon 522"/>
                  <p:cNvSpPr/>
                  <p:nvPr/>
                </p:nvSpPr>
                <p:spPr>
                  <a:xfrm rot="19293646">
                    <a:off x="4108373" y="1371210"/>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Pentagon 523"/>
                  <p:cNvSpPr/>
                  <p:nvPr/>
                </p:nvSpPr>
                <p:spPr>
                  <a:xfrm rot="20428806">
                    <a:off x="4152901" y="148499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Pentagon 524"/>
                  <p:cNvSpPr/>
                  <p:nvPr/>
                </p:nvSpPr>
                <p:spPr>
                  <a:xfrm rot="3487369" flipH="1">
                    <a:off x="3426570" y="1249825"/>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Pentagon 525"/>
                  <p:cNvSpPr/>
                  <p:nvPr/>
                </p:nvSpPr>
                <p:spPr>
                  <a:xfrm rot="2306354" flipH="1">
                    <a:off x="3376845" y="1367597"/>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Pentagon 526"/>
                  <p:cNvSpPr/>
                  <p:nvPr/>
                </p:nvSpPr>
                <p:spPr>
                  <a:xfrm rot="1171194" flipH="1">
                    <a:off x="3341354" y="1484999"/>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1" name="Group 510"/>
                <p:cNvGrpSpPr/>
                <p:nvPr/>
              </p:nvGrpSpPr>
              <p:grpSpPr>
                <a:xfrm>
                  <a:off x="6534500" y="791049"/>
                  <a:ext cx="447550" cy="438810"/>
                  <a:chOff x="4257803" y="1137265"/>
                  <a:chExt cx="680927" cy="667629"/>
                </a:xfrm>
              </p:grpSpPr>
              <p:sp>
                <p:nvSpPr>
                  <p:cNvPr id="512" name="Oval 511"/>
                  <p:cNvSpPr/>
                  <p:nvPr/>
                </p:nvSpPr>
                <p:spPr>
                  <a:xfrm>
                    <a:off x="4257803" y="1137265"/>
                    <a:ext cx="661080" cy="667629"/>
                  </a:xfrm>
                  <a:prstGeom prst="ellips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3" name="Straight Connector 512"/>
                  <p:cNvCxnSpPr>
                    <a:stCxn id="512" idx="0"/>
                    <a:endCxn id="512" idx="4"/>
                  </p:cNvCxnSpPr>
                  <p:nvPr/>
                </p:nvCxnSpPr>
                <p:spPr>
                  <a:xfrm>
                    <a:off x="4588343" y="1137265"/>
                    <a:ext cx="0" cy="66762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4" name="Straight Connector 513"/>
                  <p:cNvCxnSpPr/>
                  <p:nvPr/>
                </p:nvCxnSpPr>
                <p:spPr>
                  <a:xfrm rot="5400000">
                    <a:off x="4604916" y="1137265"/>
                    <a:ext cx="0" cy="66762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5" name="Straight Connector 514"/>
                  <p:cNvCxnSpPr>
                    <a:stCxn id="512" idx="1"/>
                    <a:endCxn id="512" idx="5"/>
                  </p:cNvCxnSpPr>
                  <p:nvPr/>
                </p:nvCxnSpPr>
                <p:spPr>
                  <a:xfrm>
                    <a:off x="4354616" y="1235037"/>
                    <a:ext cx="467454" cy="47208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p:cNvCxnSpPr/>
                  <p:nvPr/>
                </p:nvCxnSpPr>
                <p:spPr>
                  <a:xfrm flipH="1">
                    <a:off x="4366076" y="1235410"/>
                    <a:ext cx="467454" cy="47208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16" name="Group 115"/>
              <p:cNvGrpSpPr/>
              <p:nvPr/>
            </p:nvGrpSpPr>
            <p:grpSpPr>
              <a:xfrm>
                <a:off x="3319810" y="3261416"/>
                <a:ext cx="449139" cy="846643"/>
                <a:chOff x="1879201" y="3268156"/>
                <a:chExt cx="449139" cy="846643"/>
              </a:xfrm>
            </p:grpSpPr>
            <p:grpSp>
              <p:nvGrpSpPr>
                <p:cNvPr id="481" name="Group 480"/>
                <p:cNvGrpSpPr/>
                <p:nvPr/>
              </p:nvGrpSpPr>
              <p:grpSpPr>
                <a:xfrm>
                  <a:off x="1879201" y="3268156"/>
                  <a:ext cx="449139" cy="355262"/>
                  <a:chOff x="3337556" y="838199"/>
                  <a:chExt cx="1632345" cy="1037181"/>
                </a:xfrm>
              </p:grpSpPr>
              <p:sp>
                <p:nvSpPr>
                  <p:cNvPr id="498" name="Flowchart: Manual Operation 497"/>
                  <p:cNvSpPr/>
                  <p:nvPr/>
                </p:nvSpPr>
                <p:spPr>
                  <a:xfrm rot="485189">
                    <a:off x="4185275" y="912237"/>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Flowchart: Manual Operation 498"/>
                  <p:cNvSpPr/>
                  <p:nvPr/>
                </p:nvSpPr>
                <p:spPr>
                  <a:xfrm rot="21114811" flipH="1">
                    <a:off x="3796939" y="91344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Flowchart: Manual Operation 499"/>
                  <p:cNvSpPr/>
                  <p:nvPr/>
                </p:nvSpPr>
                <p:spPr>
                  <a:xfrm>
                    <a:off x="3962400" y="838199"/>
                    <a:ext cx="304800" cy="685800"/>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Flowchart: Manual Operation 500"/>
                  <p:cNvSpPr/>
                  <p:nvPr/>
                </p:nvSpPr>
                <p:spPr>
                  <a:xfrm rot="4571753">
                    <a:off x="4506517" y="1404662"/>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Flowchart: Manual Operation 501"/>
                  <p:cNvSpPr/>
                  <p:nvPr/>
                </p:nvSpPr>
                <p:spPr>
                  <a:xfrm rot="16768764">
                    <a:off x="3563873" y="141199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Pentagon 502"/>
                  <p:cNvSpPr/>
                  <p:nvPr/>
                </p:nvSpPr>
                <p:spPr>
                  <a:xfrm rot="18112631">
                    <a:off x="4020557" y="125550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Pentagon 503"/>
                  <p:cNvSpPr/>
                  <p:nvPr/>
                </p:nvSpPr>
                <p:spPr>
                  <a:xfrm rot="19293646">
                    <a:off x="4108373" y="1371210"/>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Pentagon 504"/>
                  <p:cNvSpPr/>
                  <p:nvPr/>
                </p:nvSpPr>
                <p:spPr>
                  <a:xfrm rot="20428806">
                    <a:off x="4152901" y="148499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Pentagon 505"/>
                  <p:cNvSpPr/>
                  <p:nvPr/>
                </p:nvSpPr>
                <p:spPr>
                  <a:xfrm rot="3487369" flipH="1">
                    <a:off x="3426570" y="1249825"/>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Pentagon 506"/>
                  <p:cNvSpPr/>
                  <p:nvPr/>
                </p:nvSpPr>
                <p:spPr>
                  <a:xfrm rot="2306354" flipH="1">
                    <a:off x="3376845" y="1367597"/>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Pentagon 507"/>
                  <p:cNvSpPr/>
                  <p:nvPr/>
                </p:nvSpPr>
                <p:spPr>
                  <a:xfrm rot="1171194" flipH="1">
                    <a:off x="3341354" y="1484999"/>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2" name="Flowchart: Delay 481"/>
                <p:cNvSpPr/>
                <p:nvPr/>
              </p:nvSpPr>
              <p:spPr>
                <a:xfrm rot="16200000">
                  <a:off x="1765959" y="3599215"/>
                  <a:ext cx="662115" cy="295485"/>
                </a:xfrm>
                <a:prstGeom prst="flowChartDelay">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Rectangle 482"/>
                <p:cNvSpPr/>
                <p:nvPr/>
              </p:nvSpPr>
              <p:spPr>
                <a:xfrm>
                  <a:off x="1919726" y="4051806"/>
                  <a:ext cx="354582" cy="62993"/>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4" name="Straight Connector 483"/>
                <p:cNvCxnSpPr/>
                <p:nvPr/>
              </p:nvCxnSpPr>
              <p:spPr>
                <a:xfrm>
                  <a:off x="1973757" y="3609279"/>
                  <a:ext cx="2566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p:cNvCxnSpPr/>
                <p:nvPr/>
              </p:nvCxnSpPr>
              <p:spPr>
                <a:xfrm flipH="1">
                  <a:off x="2090592" y="3536396"/>
                  <a:ext cx="110712" cy="693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p:cNvCxnSpPr/>
                <p:nvPr/>
              </p:nvCxnSpPr>
              <p:spPr>
                <a:xfrm>
                  <a:off x="1983819" y="3526965"/>
                  <a:ext cx="105807" cy="834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p:cNvCxnSpPr/>
                <p:nvPr/>
              </p:nvCxnSpPr>
              <p:spPr>
                <a:xfrm flipH="1">
                  <a:off x="2089160" y="3438254"/>
                  <a:ext cx="62784" cy="164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p:cNvCxnSpPr/>
                <p:nvPr/>
              </p:nvCxnSpPr>
              <p:spPr>
                <a:xfrm>
                  <a:off x="1949274" y="3967662"/>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p:cNvCxnSpPr/>
                <p:nvPr/>
              </p:nvCxnSpPr>
              <p:spPr>
                <a:xfrm>
                  <a:off x="1954340" y="3894094"/>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p:cNvCxnSpPr/>
                <p:nvPr/>
              </p:nvCxnSpPr>
              <p:spPr>
                <a:xfrm>
                  <a:off x="1954340" y="3820526"/>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p:cNvCxnSpPr/>
                <p:nvPr/>
              </p:nvCxnSpPr>
              <p:spPr>
                <a:xfrm>
                  <a:off x="1954340" y="3746957"/>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2" name="Straight Connector 491"/>
                <p:cNvCxnSpPr/>
                <p:nvPr/>
              </p:nvCxnSpPr>
              <p:spPr>
                <a:xfrm>
                  <a:off x="1954340" y="3673389"/>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3" name="Straight Connector 492"/>
                <p:cNvCxnSpPr/>
                <p:nvPr/>
              </p:nvCxnSpPr>
              <p:spPr>
                <a:xfrm flipH="1" flipV="1">
                  <a:off x="2183293" y="3609279"/>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4" name="Straight Connector 493"/>
                <p:cNvCxnSpPr/>
                <p:nvPr/>
              </p:nvCxnSpPr>
              <p:spPr>
                <a:xfrm flipH="1" flipV="1">
                  <a:off x="2124196" y="3607178"/>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p:cNvCxnSpPr/>
                <p:nvPr/>
              </p:nvCxnSpPr>
              <p:spPr>
                <a:xfrm flipH="1" flipV="1">
                  <a:off x="2069834" y="3617515"/>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6" name="Straight Connector 495"/>
                <p:cNvCxnSpPr/>
                <p:nvPr/>
              </p:nvCxnSpPr>
              <p:spPr>
                <a:xfrm flipH="1" flipV="1">
                  <a:off x="2008955" y="3614648"/>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7" name="Straight Connector 496"/>
                <p:cNvCxnSpPr/>
                <p:nvPr/>
              </p:nvCxnSpPr>
              <p:spPr>
                <a:xfrm>
                  <a:off x="2047719" y="3424791"/>
                  <a:ext cx="43298" cy="1767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7" name="Group 116"/>
              <p:cNvGrpSpPr/>
              <p:nvPr/>
            </p:nvGrpSpPr>
            <p:grpSpPr>
              <a:xfrm>
                <a:off x="4736880" y="3243327"/>
                <a:ext cx="449139" cy="846643"/>
                <a:chOff x="1879201" y="3268156"/>
                <a:chExt cx="449139" cy="846643"/>
              </a:xfrm>
            </p:grpSpPr>
            <p:grpSp>
              <p:nvGrpSpPr>
                <p:cNvPr id="453" name="Group 452"/>
                <p:cNvGrpSpPr/>
                <p:nvPr/>
              </p:nvGrpSpPr>
              <p:grpSpPr>
                <a:xfrm>
                  <a:off x="1879201" y="3268156"/>
                  <a:ext cx="449139" cy="355262"/>
                  <a:chOff x="3337556" y="838199"/>
                  <a:chExt cx="1632345" cy="1037181"/>
                </a:xfrm>
              </p:grpSpPr>
              <p:sp>
                <p:nvSpPr>
                  <p:cNvPr id="470" name="Flowchart: Manual Operation 469"/>
                  <p:cNvSpPr/>
                  <p:nvPr/>
                </p:nvSpPr>
                <p:spPr>
                  <a:xfrm rot="485189">
                    <a:off x="4185275" y="912237"/>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Flowchart: Manual Operation 470"/>
                  <p:cNvSpPr/>
                  <p:nvPr/>
                </p:nvSpPr>
                <p:spPr>
                  <a:xfrm rot="21114811" flipH="1">
                    <a:off x="3796939" y="91344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Flowchart: Manual Operation 471"/>
                  <p:cNvSpPr/>
                  <p:nvPr/>
                </p:nvSpPr>
                <p:spPr>
                  <a:xfrm>
                    <a:off x="3962400" y="838199"/>
                    <a:ext cx="304800" cy="685800"/>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Flowchart: Manual Operation 472"/>
                  <p:cNvSpPr/>
                  <p:nvPr/>
                </p:nvSpPr>
                <p:spPr>
                  <a:xfrm rot="4571753">
                    <a:off x="4506517" y="1404662"/>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Flowchart: Manual Operation 473"/>
                  <p:cNvSpPr/>
                  <p:nvPr/>
                </p:nvSpPr>
                <p:spPr>
                  <a:xfrm rot="16768764">
                    <a:off x="3563873" y="141199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Pentagon 474"/>
                  <p:cNvSpPr/>
                  <p:nvPr/>
                </p:nvSpPr>
                <p:spPr>
                  <a:xfrm rot="18112631">
                    <a:off x="4020557" y="125550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Pentagon 475"/>
                  <p:cNvSpPr/>
                  <p:nvPr/>
                </p:nvSpPr>
                <p:spPr>
                  <a:xfrm rot="19293646">
                    <a:off x="4108373" y="1371210"/>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Pentagon 476"/>
                  <p:cNvSpPr/>
                  <p:nvPr/>
                </p:nvSpPr>
                <p:spPr>
                  <a:xfrm rot="20428806">
                    <a:off x="4152901" y="148499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Pentagon 477"/>
                  <p:cNvSpPr/>
                  <p:nvPr/>
                </p:nvSpPr>
                <p:spPr>
                  <a:xfrm rot="3487369" flipH="1">
                    <a:off x="3426570" y="1249825"/>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Pentagon 478"/>
                  <p:cNvSpPr/>
                  <p:nvPr/>
                </p:nvSpPr>
                <p:spPr>
                  <a:xfrm rot="2306354" flipH="1">
                    <a:off x="3376845" y="1367597"/>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Pentagon 479"/>
                  <p:cNvSpPr/>
                  <p:nvPr/>
                </p:nvSpPr>
                <p:spPr>
                  <a:xfrm rot="1171194" flipH="1">
                    <a:off x="3341354" y="1484999"/>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4" name="Flowchart: Delay 453"/>
                <p:cNvSpPr/>
                <p:nvPr/>
              </p:nvSpPr>
              <p:spPr>
                <a:xfrm rot="16200000">
                  <a:off x="1765959" y="3599215"/>
                  <a:ext cx="662115" cy="295485"/>
                </a:xfrm>
                <a:prstGeom prst="flowChartDelay">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Rectangle 454"/>
                <p:cNvSpPr/>
                <p:nvPr/>
              </p:nvSpPr>
              <p:spPr>
                <a:xfrm>
                  <a:off x="1919726" y="4051806"/>
                  <a:ext cx="354582" cy="62993"/>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6" name="Straight Connector 455"/>
                <p:cNvCxnSpPr/>
                <p:nvPr/>
              </p:nvCxnSpPr>
              <p:spPr>
                <a:xfrm>
                  <a:off x="1973757" y="3609279"/>
                  <a:ext cx="2566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p:cNvCxnSpPr/>
                <p:nvPr/>
              </p:nvCxnSpPr>
              <p:spPr>
                <a:xfrm flipH="1">
                  <a:off x="2090592" y="3536396"/>
                  <a:ext cx="110712" cy="693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p:cNvCxnSpPr/>
                <p:nvPr/>
              </p:nvCxnSpPr>
              <p:spPr>
                <a:xfrm>
                  <a:off x="1983819" y="3526965"/>
                  <a:ext cx="105807" cy="834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p:nvPr/>
              </p:nvCxnSpPr>
              <p:spPr>
                <a:xfrm flipH="1">
                  <a:off x="2089160" y="3438254"/>
                  <a:ext cx="62784" cy="164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p:cNvCxnSpPr/>
                <p:nvPr/>
              </p:nvCxnSpPr>
              <p:spPr>
                <a:xfrm>
                  <a:off x="1949274" y="3967662"/>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p:cNvCxnSpPr/>
                <p:nvPr/>
              </p:nvCxnSpPr>
              <p:spPr>
                <a:xfrm>
                  <a:off x="1954340" y="3894094"/>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p:cNvCxnSpPr/>
                <p:nvPr/>
              </p:nvCxnSpPr>
              <p:spPr>
                <a:xfrm>
                  <a:off x="1954340" y="3820526"/>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p:cNvCxnSpPr/>
                <p:nvPr/>
              </p:nvCxnSpPr>
              <p:spPr>
                <a:xfrm>
                  <a:off x="1954340" y="3746957"/>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p:cNvCxnSpPr/>
                <p:nvPr/>
              </p:nvCxnSpPr>
              <p:spPr>
                <a:xfrm>
                  <a:off x="1954340" y="3673389"/>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p:cNvCxnSpPr/>
                <p:nvPr/>
              </p:nvCxnSpPr>
              <p:spPr>
                <a:xfrm flipH="1" flipV="1">
                  <a:off x="2183293" y="3609279"/>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p:cNvCxnSpPr/>
                <p:nvPr/>
              </p:nvCxnSpPr>
              <p:spPr>
                <a:xfrm flipH="1" flipV="1">
                  <a:off x="2124196" y="3607178"/>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p:cNvCxnSpPr/>
                <p:nvPr/>
              </p:nvCxnSpPr>
              <p:spPr>
                <a:xfrm flipH="1" flipV="1">
                  <a:off x="2069834" y="3617515"/>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8" name="Straight Connector 467"/>
                <p:cNvCxnSpPr/>
                <p:nvPr/>
              </p:nvCxnSpPr>
              <p:spPr>
                <a:xfrm flipH="1" flipV="1">
                  <a:off x="2008955" y="3614648"/>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9" name="Straight Connector 468"/>
                <p:cNvCxnSpPr/>
                <p:nvPr/>
              </p:nvCxnSpPr>
              <p:spPr>
                <a:xfrm>
                  <a:off x="2047719" y="3424791"/>
                  <a:ext cx="43298" cy="1767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8" name="Group 117"/>
              <p:cNvGrpSpPr/>
              <p:nvPr/>
            </p:nvGrpSpPr>
            <p:grpSpPr>
              <a:xfrm>
                <a:off x="6175335" y="3261416"/>
                <a:ext cx="449139" cy="846643"/>
                <a:chOff x="1879201" y="3268156"/>
                <a:chExt cx="449139" cy="846643"/>
              </a:xfrm>
            </p:grpSpPr>
            <p:grpSp>
              <p:nvGrpSpPr>
                <p:cNvPr id="425" name="Group 424"/>
                <p:cNvGrpSpPr/>
                <p:nvPr/>
              </p:nvGrpSpPr>
              <p:grpSpPr>
                <a:xfrm>
                  <a:off x="1879201" y="3268156"/>
                  <a:ext cx="449139" cy="355262"/>
                  <a:chOff x="3337556" y="838199"/>
                  <a:chExt cx="1632345" cy="1037181"/>
                </a:xfrm>
              </p:grpSpPr>
              <p:sp>
                <p:nvSpPr>
                  <p:cNvPr id="442" name="Flowchart: Manual Operation 441"/>
                  <p:cNvSpPr/>
                  <p:nvPr/>
                </p:nvSpPr>
                <p:spPr>
                  <a:xfrm rot="485189">
                    <a:off x="4185275" y="912237"/>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Flowchart: Manual Operation 442"/>
                  <p:cNvSpPr/>
                  <p:nvPr/>
                </p:nvSpPr>
                <p:spPr>
                  <a:xfrm rot="21114811" flipH="1">
                    <a:off x="3796939" y="91344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Flowchart: Manual Operation 443"/>
                  <p:cNvSpPr/>
                  <p:nvPr/>
                </p:nvSpPr>
                <p:spPr>
                  <a:xfrm>
                    <a:off x="3962400" y="838199"/>
                    <a:ext cx="304800" cy="685800"/>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Flowchart: Manual Operation 444"/>
                  <p:cNvSpPr/>
                  <p:nvPr/>
                </p:nvSpPr>
                <p:spPr>
                  <a:xfrm rot="4571753">
                    <a:off x="4506517" y="1404662"/>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Flowchart: Manual Operation 445"/>
                  <p:cNvSpPr/>
                  <p:nvPr/>
                </p:nvSpPr>
                <p:spPr>
                  <a:xfrm rot="16768764">
                    <a:off x="3563873" y="141199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Pentagon 446"/>
                  <p:cNvSpPr/>
                  <p:nvPr/>
                </p:nvSpPr>
                <p:spPr>
                  <a:xfrm rot="18112631">
                    <a:off x="4020557" y="125550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Pentagon 447"/>
                  <p:cNvSpPr/>
                  <p:nvPr/>
                </p:nvSpPr>
                <p:spPr>
                  <a:xfrm rot="19293646">
                    <a:off x="4108373" y="1371210"/>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Pentagon 448"/>
                  <p:cNvSpPr/>
                  <p:nvPr/>
                </p:nvSpPr>
                <p:spPr>
                  <a:xfrm rot="20428806">
                    <a:off x="4152901" y="148499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Pentagon 449"/>
                  <p:cNvSpPr/>
                  <p:nvPr/>
                </p:nvSpPr>
                <p:spPr>
                  <a:xfrm rot="3487369" flipH="1">
                    <a:off x="3426570" y="1249825"/>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Pentagon 450"/>
                  <p:cNvSpPr/>
                  <p:nvPr/>
                </p:nvSpPr>
                <p:spPr>
                  <a:xfrm rot="2306354" flipH="1">
                    <a:off x="3376845" y="1367597"/>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Pentagon 451"/>
                  <p:cNvSpPr/>
                  <p:nvPr/>
                </p:nvSpPr>
                <p:spPr>
                  <a:xfrm rot="1171194" flipH="1">
                    <a:off x="3341354" y="1484999"/>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6" name="Flowchart: Delay 425"/>
                <p:cNvSpPr/>
                <p:nvPr/>
              </p:nvSpPr>
              <p:spPr>
                <a:xfrm rot="16200000">
                  <a:off x="1765959" y="3599215"/>
                  <a:ext cx="662115" cy="295485"/>
                </a:xfrm>
                <a:prstGeom prst="flowChartDelay">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Rectangle 426"/>
                <p:cNvSpPr/>
                <p:nvPr/>
              </p:nvSpPr>
              <p:spPr>
                <a:xfrm>
                  <a:off x="1919726" y="4051806"/>
                  <a:ext cx="354582" cy="62993"/>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8" name="Straight Connector 427"/>
                <p:cNvCxnSpPr/>
                <p:nvPr/>
              </p:nvCxnSpPr>
              <p:spPr>
                <a:xfrm>
                  <a:off x="1973757" y="3609279"/>
                  <a:ext cx="2566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p:cNvCxnSpPr/>
                <p:nvPr/>
              </p:nvCxnSpPr>
              <p:spPr>
                <a:xfrm flipH="1">
                  <a:off x="2090592" y="3536396"/>
                  <a:ext cx="110712" cy="693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p:cNvCxnSpPr/>
                <p:nvPr/>
              </p:nvCxnSpPr>
              <p:spPr>
                <a:xfrm>
                  <a:off x="1983819" y="3526965"/>
                  <a:ext cx="105807" cy="834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p:nvPr/>
              </p:nvCxnSpPr>
              <p:spPr>
                <a:xfrm flipH="1">
                  <a:off x="2089160" y="3438254"/>
                  <a:ext cx="62784" cy="164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p:cNvCxnSpPr/>
                <p:nvPr/>
              </p:nvCxnSpPr>
              <p:spPr>
                <a:xfrm>
                  <a:off x="1949274" y="3967662"/>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p:cNvCxnSpPr/>
                <p:nvPr/>
              </p:nvCxnSpPr>
              <p:spPr>
                <a:xfrm>
                  <a:off x="1954340" y="3894094"/>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p:cNvCxnSpPr/>
                <p:nvPr/>
              </p:nvCxnSpPr>
              <p:spPr>
                <a:xfrm>
                  <a:off x="1954340" y="3820526"/>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p:cNvCxnSpPr/>
                <p:nvPr/>
              </p:nvCxnSpPr>
              <p:spPr>
                <a:xfrm>
                  <a:off x="1954340" y="3746957"/>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p:cNvCxnSpPr/>
                <p:nvPr/>
              </p:nvCxnSpPr>
              <p:spPr>
                <a:xfrm>
                  <a:off x="1954340" y="3673389"/>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p:cNvCxnSpPr/>
                <p:nvPr/>
              </p:nvCxnSpPr>
              <p:spPr>
                <a:xfrm flipH="1" flipV="1">
                  <a:off x="2183293" y="3609279"/>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p:cNvCxnSpPr/>
                <p:nvPr/>
              </p:nvCxnSpPr>
              <p:spPr>
                <a:xfrm flipH="1" flipV="1">
                  <a:off x="2124196" y="3607178"/>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p:cNvCxnSpPr/>
                <p:nvPr/>
              </p:nvCxnSpPr>
              <p:spPr>
                <a:xfrm flipH="1" flipV="1">
                  <a:off x="2069834" y="3617515"/>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0" name="Straight Connector 439"/>
                <p:cNvCxnSpPr/>
                <p:nvPr/>
              </p:nvCxnSpPr>
              <p:spPr>
                <a:xfrm flipH="1" flipV="1">
                  <a:off x="2008955" y="3614648"/>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p:cNvCxnSpPr/>
                <p:nvPr/>
              </p:nvCxnSpPr>
              <p:spPr>
                <a:xfrm>
                  <a:off x="2047719" y="3424791"/>
                  <a:ext cx="43298" cy="1767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9" name="Group 118"/>
              <p:cNvGrpSpPr/>
              <p:nvPr/>
            </p:nvGrpSpPr>
            <p:grpSpPr>
              <a:xfrm>
                <a:off x="7602645" y="3252819"/>
                <a:ext cx="449139" cy="846643"/>
                <a:chOff x="1879201" y="3268156"/>
                <a:chExt cx="449139" cy="846643"/>
              </a:xfrm>
            </p:grpSpPr>
            <p:grpSp>
              <p:nvGrpSpPr>
                <p:cNvPr id="397" name="Group 396"/>
                <p:cNvGrpSpPr/>
                <p:nvPr/>
              </p:nvGrpSpPr>
              <p:grpSpPr>
                <a:xfrm>
                  <a:off x="1879201" y="3268156"/>
                  <a:ext cx="449139" cy="355262"/>
                  <a:chOff x="3337556" y="838199"/>
                  <a:chExt cx="1632345" cy="1037181"/>
                </a:xfrm>
              </p:grpSpPr>
              <p:sp>
                <p:nvSpPr>
                  <p:cNvPr id="414" name="Flowchart: Manual Operation 413"/>
                  <p:cNvSpPr/>
                  <p:nvPr/>
                </p:nvSpPr>
                <p:spPr>
                  <a:xfrm rot="485189">
                    <a:off x="4185275" y="912237"/>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Flowchart: Manual Operation 414"/>
                  <p:cNvSpPr/>
                  <p:nvPr/>
                </p:nvSpPr>
                <p:spPr>
                  <a:xfrm rot="21114811" flipH="1">
                    <a:off x="3796939" y="91344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Flowchart: Manual Operation 415"/>
                  <p:cNvSpPr/>
                  <p:nvPr/>
                </p:nvSpPr>
                <p:spPr>
                  <a:xfrm>
                    <a:off x="3962400" y="838199"/>
                    <a:ext cx="304800" cy="685800"/>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Flowchart: Manual Operation 416"/>
                  <p:cNvSpPr/>
                  <p:nvPr/>
                </p:nvSpPr>
                <p:spPr>
                  <a:xfrm rot="4571753">
                    <a:off x="4506517" y="1404662"/>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Flowchart: Manual Operation 417"/>
                  <p:cNvSpPr/>
                  <p:nvPr/>
                </p:nvSpPr>
                <p:spPr>
                  <a:xfrm rot="16768764">
                    <a:off x="3563873" y="141199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Pentagon 418"/>
                  <p:cNvSpPr/>
                  <p:nvPr/>
                </p:nvSpPr>
                <p:spPr>
                  <a:xfrm rot="18112631">
                    <a:off x="4020557" y="125550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Pentagon 419"/>
                  <p:cNvSpPr/>
                  <p:nvPr/>
                </p:nvSpPr>
                <p:spPr>
                  <a:xfrm rot="19293646">
                    <a:off x="4108373" y="1371210"/>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Pentagon 420"/>
                  <p:cNvSpPr/>
                  <p:nvPr/>
                </p:nvSpPr>
                <p:spPr>
                  <a:xfrm rot="20428806">
                    <a:off x="4152901" y="148499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Pentagon 421"/>
                  <p:cNvSpPr/>
                  <p:nvPr/>
                </p:nvSpPr>
                <p:spPr>
                  <a:xfrm rot="3487369" flipH="1">
                    <a:off x="3426570" y="1249825"/>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Pentagon 422"/>
                  <p:cNvSpPr/>
                  <p:nvPr/>
                </p:nvSpPr>
                <p:spPr>
                  <a:xfrm rot="2306354" flipH="1">
                    <a:off x="3376845" y="1367597"/>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Pentagon 423"/>
                  <p:cNvSpPr/>
                  <p:nvPr/>
                </p:nvSpPr>
                <p:spPr>
                  <a:xfrm rot="1171194" flipH="1">
                    <a:off x="3341354" y="1484999"/>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8" name="Flowchart: Delay 397"/>
                <p:cNvSpPr/>
                <p:nvPr/>
              </p:nvSpPr>
              <p:spPr>
                <a:xfrm rot="16200000">
                  <a:off x="1765959" y="3599215"/>
                  <a:ext cx="662115" cy="295485"/>
                </a:xfrm>
                <a:prstGeom prst="flowChartDelay">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Rectangle 398"/>
                <p:cNvSpPr/>
                <p:nvPr/>
              </p:nvSpPr>
              <p:spPr>
                <a:xfrm>
                  <a:off x="1919726" y="4051806"/>
                  <a:ext cx="354582" cy="62993"/>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0" name="Straight Connector 399"/>
                <p:cNvCxnSpPr/>
                <p:nvPr/>
              </p:nvCxnSpPr>
              <p:spPr>
                <a:xfrm>
                  <a:off x="1973757" y="3609279"/>
                  <a:ext cx="2566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p:nvPr/>
              </p:nvCxnSpPr>
              <p:spPr>
                <a:xfrm flipH="1">
                  <a:off x="2090592" y="3536396"/>
                  <a:ext cx="110712" cy="693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p:nvCxnSpPr>
              <p:spPr>
                <a:xfrm>
                  <a:off x="1983819" y="3526965"/>
                  <a:ext cx="105807" cy="834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p:nvPr/>
              </p:nvCxnSpPr>
              <p:spPr>
                <a:xfrm flipH="1">
                  <a:off x="2089160" y="3438254"/>
                  <a:ext cx="62784" cy="164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p:nvPr/>
              </p:nvCxnSpPr>
              <p:spPr>
                <a:xfrm>
                  <a:off x="1949274" y="3967662"/>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p:cNvCxnSpPr/>
                <p:nvPr/>
              </p:nvCxnSpPr>
              <p:spPr>
                <a:xfrm>
                  <a:off x="1954340" y="3894094"/>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p:nvPr/>
              </p:nvCxnSpPr>
              <p:spPr>
                <a:xfrm>
                  <a:off x="1954340" y="3820526"/>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p:cNvCxnSpPr/>
                <p:nvPr/>
              </p:nvCxnSpPr>
              <p:spPr>
                <a:xfrm>
                  <a:off x="1954340" y="3746957"/>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p:nvPr/>
              </p:nvCxnSpPr>
              <p:spPr>
                <a:xfrm>
                  <a:off x="1954340" y="3673389"/>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p:nvPr/>
              </p:nvCxnSpPr>
              <p:spPr>
                <a:xfrm flipH="1" flipV="1">
                  <a:off x="2183293" y="3609279"/>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p:nvPr/>
              </p:nvCxnSpPr>
              <p:spPr>
                <a:xfrm flipH="1" flipV="1">
                  <a:off x="2124196" y="3607178"/>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p:nvPr/>
              </p:nvCxnSpPr>
              <p:spPr>
                <a:xfrm flipH="1" flipV="1">
                  <a:off x="2069834" y="3617515"/>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flipH="1" flipV="1">
                  <a:off x="2008955" y="3614648"/>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p:nvPr/>
              </p:nvCxnSpPr>
              <p:spPr>
                <a:xfrm>
                  <a:off x="2047719" y="3424791"/>
                  <a:ext cx="43298" cy="1767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0" name="Group 119"/>
              <p:cNvGrpSpPr/>
              <p:nvPr/>
            </p:nvGrpSpPr>
            <p:grpSpPr>
              <a:xfrm>
                <a:off x="1873025" y="5080626"/>
                <a:ext cx="449139" cy="846643"/>
                <a:chOff x="1879201" y="3268156"/>
                <a:chExt cx="449139" cy="846643"/>
              </a:xfrm>
            </p:grpSpPr>
            <p:grpSp>
              <p:nvGrpSpPr>
                <p:cNvPr id="369" name="Group 368"/>
                <p:cNvGrpSpPr/>
                <p:nvPr/>
              </p:nvGrpSpPr>
              <p:grpSpPr>
                <a:xfrm>
                  <a:off x="1879201" y="3268156"/>
                  <a:ext cx="449139" cy="355262"/>
                  <a:chOff x="3337556" y="838199"/>
                  <a:chExt cx="1632345" cy="1037181"/>
                </a:xfrm>
              </p:grpSpPr>
              <p:sp>
                <p:nvSpPr>
                  <p:cNvPr id="386" name="Flowchart: Manual Operation 385"/>
                  <p:cNvSpPr/>
                  <p:nvPr/>
                </p:nvSpPr>
                <p:spPr>
                  <a:xfrm rot="485189">
                    <a:off x="4185275" y="912237"/>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Flowchart: Manual Operation 386"/>
                  <p:cNvSpPr/>
                  <p:nvPr/>
                </p:nvSpPr>
                <p:spPr>
                  <a:xfrm rot="21114811" flipH="1">
                    <a:off x="3796939" y="91344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Flowchart: Manual Operation 387"/>
                  <p:cNvSpPr/>
                  <p:nvPr/>
                </p:nvSpPr>
                <p:spPr>
                  <a:xfrm>
                    <a:off x="3962400" y="838199"/>
                    <a:ext cx="304800" cy="685800"/>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Flowchart: Manual Operation 388"/>
                  <p:cNvSpPr/>
                  <p:nvPr/>
                </p:nvSpPr>
                <p:spPr>
                  <a:xfrm rot="4571753">
                    <a:off x="4506517" y="1404662"/>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Flowchart: Manual Operation 389"/>
                  <p:cNvSpPr/>
                  <p:nvPr/>
                </p:nvSpPr>
                <p:spPr>
                  <a:xfrm rot="16768764">
                    <a:off x="3563873" y="141199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Pentagon 390"/>
                  <p:cNvSpPr/>
                  <p:nvPr/>
                </p:nvSpPr>
                <p:spPr>
                  <a:xfrm rot="18112631">
                    <a:off x="4020557" y="125550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Pentagon 391"/>
                  <p:cNvSpPr/>
                  <p:nvPr/>
                </p:nvSpPr>
                <p:spPr>
                  <a:xfrm rot="19293646">
                    <a:off x="4108373" y="1371210"/>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Pentagon 392"/>
                  <p:cNvSpPr/>
                  <p:nvPr/>
                </p:nvSpPr>
                <p:spPr>
                  <a:xfrm rot="20428806">
                    <a:off x="4152901" y="148499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Pentagon 393"/>
                  <p:cNvSpPr/>
                  <p:nvPr/>
                </p:nvSpPr>
                <p:spPr>
                  <a:xfrm rot="3487369" flipH="1">
                    <a:off x="3426570" y="1249825"/>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Pentagon 394"/>
                  <p:cNvSpPr/>
                  <p:nvPr/>
                </p:nvSpPr>
                <p:spPr>
                  <a:xfrm rot="2306354" flipH="1">
                    <a:off x="3376845" y="1367597"/>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Pentagon 395"/>
                  <p:cNvSpPr/>
                  <p:nvPr/>
                </p:nvSpPr>
                <p:spPr>
                  <a:xfrm rot="1171194" flipH="1">
                    <a:off x="3341354" y="1484999"/>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0" name="Flowchart: Delay 369"/>
                <p:cNvSpPr/>
                <p:nvPr/>
              </p:nvSpPr>
              <p:spPr>
                <a:xfrm rot="16200000">
                  <a:off x="1765959" y="3599215"/>
                  <a:ext cx="662115" cy="295485"/>
                </a:xfrm>
                <a:prstGeom prst="flowChartDelay">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Rectangle 370"/>
                <p:cNvSpPr/>
                <p:nvPr/>
              </p:nvSpPr>
              <p:spPr>
                <a:xfrm>
                  <a:off x="1919726" y="4051806"/>
                  <a:ext cx="354582" cy="62993"/>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2" name="Straight Connector 371"/>
                <p:cNvCxnSpPr/>
                <p:nvPr/>
              </p:nvCxnSpPr>
              <p:spPr>
                <a:xfrm>
                  <a:off x="1973757" y="3609279"/>
                  <a:ext cx="2566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p:nvCxnSpPr>
              <p:spPr>
                <a:xfrm flipH="1">
                  <a:off x="2090592" y="3536396"/>
                  <a:ext cx="110712" cy="693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p:cNvCxnSpPr/>
                <p:nvPr/>
              </p:nvCxnSpPr>
              <p:spPr>
                <a:xfrm>
                  <a:off x="1983819" y="3526965"/>
                  <a:ext cx="105807" cy="834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p:nvCxnSpPr>
              <p:spPr>
                <a:xfrm flipH="1">
                  <a:off x="2089160" y="3438254"/>
                  <a:ext cx="62784" cy="164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p:cNvCxnSpPr/>
                <p:nvPr/>
              </p:nvCxnSpPr>
              <p:spPr>
                <a:xfrm>
                  <a:off x="1949274" y="3967662"/>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p:nvCxnSpPr>
              <p:spPr>
                <a:xfrm>
                  <a:off x="1954340" y="3894094"/>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p:cNvCxnSpPr/>
                <p:nvPr/>
              </p:nvCxnSpPr>
              <p:spPr>
                <a:xfrm>
                  <a:off x="1954340" y="3820526"/>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p:cNvCxnSpPr/>
                <p:nvPr/>
              </p:nvCxnSpPr>
              <p:spPr>
                <a:xfrm>
                  <a:off x="1954340" y="3746957"/>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p:cNvCxnSpPr/>
                <p:nvPr/>
              </p:nvCxnSpPr>
              <p:spPr>
                <a:xfrm>
                  <a:off x="1954340" y="3673389"/>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p:cNvCxnSpPr/>
                <p:nvPr/>
              </p:nvCxnSpPr>
              <p:spPr>
                <a:xfrm flipH="1" flipV="1">
                  <a:off x="2183293" y="3609279"/>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p:cNvCxnSpPr/>
                <p:nvPr/>
              </p:nvCxnSpPr>
              <p:spPr>
                <a:xfrm flipH="1" flipV="1">
                  <a:off x="2124196" y="3607178"/>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p:cNvCxnSpPr/>
                <p:nvPr/>
              </p:nvCxnSpPr>
              <p:spPr>
                <a:xfrm flipH="1" flipV="1">
                  <a:off x="2069834" y="3617515"/>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p:cNvCxnSpPr/>
                <p:nvPr/>
              </p:nvCxnSpPr>
              <p:spPr>
                <a:xfrm flipH="1" flipV="1">
                  <a:off x="2008955" y="3614648"/>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p:cNvCxnSpPr/>
                <p:nvPr/>
              </p:nvCxnSpPr>
              <p:spPr>
                <a:xfrm>
                  <a:off x="2047719" y="3424791"/>
                  <a:ext cx="43298" cy="1767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1" name="Group 120"/>
              <p:cNvGrpSpPr/>
              <p:nvPr/>
            </p:nvGrpSpPr>
            <p:grpSpPr>
              <a:xfrm>
                <a:off x="7603446" y="5100236"/>
                <a:ext cx="449139" cy="846643"/>
                <a:chOff x="1879201" y="3268156"/>
                <a:chExt cx="449139" cy="846643"/>
              </a:xfrm>
            </p:grpSpPr>
            <p:grpSp>
              <p:nvGrpSpPr>
                <p:cNvPr id="341" name="Group 340"/>
                <p:cNvGrpSpPr/>
                <p:nvPr/>
              </p:nvGrpSpPr>
              <p:grpSpPr>
                <a:xfrm>
                  <a:off x="1879201" y="3268156"/>
                  <a:ext cx="449139" cy="355262"/>
                  <a:chOff x="3337556" y="838199"/>
                  <a:chExt cx="1632345" cy="1037181"/>
                </a:xfrm>
              </p:grpSpPr>
              <p:sp>
                <p:nvSpPr>
                  <p:cNvPr id="358" name="Flowchart: Manual Operation 357"/>
                  <p:cNvSpPr/>
                  <p:nvPr/>
                </p:nvSpPr>
                <p:spPr>
                  <a:xfrm rot="485189">
                    <a:off x="4185275" y="912237"/>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Flowchart: Manual Operation 358"/>
                  <p:cNvSpPr/>
                  <p:nvPr/>
                </p:nvSpPr>
                <p:spPr>
                  <a:xfrm rot="21114811" flipH="1">
                    <a:off x="3796939" y="91344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Flowchart: Manual Operation 359"/>
                  <p:cNvSpPr/>
                  <p:nvPr/>
                </p:nvSpPr>
                <p:spPr>
                  <a:xfrm>
                    <a:off x="3962400" y="838199"/>
                    <a:ext cx="304800" cy="685800"/>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Flowchart: Manual Operation 360"/>
                  <p:cNvSpPr/>
                  <p:nvPr/>
                </p:nvSpPr>
                <p:spPr>
                  <a:xfrm rot="4571753">
                    <a:off x="4506517" y="1404662"/>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Flowchart: Manual Operation 361"/>
                  <p:cNvSpPr/>
                  <p:nvPr/>
                </p:nvSpPr>
                <p:spPr>
                  <a:xfrm rot="16768764">
                    <a:off x="3563873" y="141199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Pentagon 362"/>
                  <p:cNvSpPr/>
                  <p:nvPr/>
                </p:nvSpPr>
                <p:spPr>
                  <a:xfrm rot="18112631">
                    <a:off x="4020557" y="125550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Pentagon 363"/>
                  <p:cNvSpPr/>
                  <p:nvPr/>
                </p:nvSpPr>
                <p:spPr>
                  <a:xfrm rot="19293646">
                    <a:off x="4108373" y="1371210"/>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Pentagon 364"/>
                  <p:cNvSpPr/>
                  <p:nvPr/>
                </p:nvSpPr>
                <p:spPr>
                  <a:xfrm rot="20428806">
                    <a:off x="4152901" y="148499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Pentagon 365"/>
                  <p:cNvSpPr/>
                  <p:nvPr/>
                </p:nvSpPr>
                <p:spPr>
                  <a:xfrm rot="3487369" flipH="1">
                    <a:off x="3426570" y="1249825"/>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Pentagon 366"/>
                  <p:cNvSpPr/>
                  <p:nvPr/>
                </p:nvSpPr>
                <p:spPr>
                  <a:xfrm rot="2306354" flipH="1">
                    <a:off x="3376845" y="1367597"/>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Pentagon 367"/>
                  <p:cNvSpPr/>
                  <p:nvPr/>
                </p:nvSpPr>
                <p:spPr>
                  <a:xfrm rot="1171194" flipH="1">
                    <a:off x="3341354" y="1484999"/>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2" name="Flowchart: Delay 341"/>
                <p:cNvSpPr/>
                <p:nvPr/>
              </p:nvSpPr>
              <p:spPr>
                <a:xfrm rot="16200000">
                  <a:off x="1765959" y="3599215"/>
                  <a:ext cx="662115" cy="295485"/>
                </a:xfrm>
                <a:prstGeom prst="flowChartDelay">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Rectangle 342"/>
                <p:cNvSpPr/>
                <p:nvPr/>
              </p:nvSpPr>
              <p:spPr>
                <a:xfrm>
                  <a:off x="1919726" y="4051806"/>
                  <a:ext cx="354582" cy="62993"/>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4" name="Straight Connector 343"/>
                <p:cNvCxnSpPr/>
                <p:nvPr/>
              </p:nvCxnSpPr>
              <p:spPr>
                <a:xfrm>
                  <a:off x="1973757" y="3609279"/>
                  <a:ext cx="2566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p:cNvCxnSpPr/>
                <p:nvPr/>
              </p:nvCxnSpPr>
              <p:spPr>
                <a:xfrm flipH="1">
                  <a:off x="2090592" y="3536396"/>
                  <a:ext cx="110712" cy="693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p:cNvCxnSpPr/>
                <p:nvPr/>
              </p:nvCxnSpPr>
              <p:spPr>
                <a:xfrm>
                  <a:off x="1983819" y="3526965"/>
                  <a:ext cx="105807" cy="834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p:cNvCxnSpPr/>
                <p:nvPr/>
              </p:nvCxnSpPr>
              <p:spPr>
                <a:xfrm flipH="1">
                  <a:off x="2089160" y="3438254"/>
                  <a:ext cx="62784" cy="164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p:cNvCxnSpPr/>
                <p:nvPr/>
              </p:nvCxnSpPr>
              <p:spPr>
                <a:xfrm>
                  <a:off x="1949274" y="3967662"/>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p:cNvCxnSpPr/>
                <p:nvPr/>
              </p:nvCxnSpPr>
              <p:spPr>
                <a:xfrm>
                  <a:off x="1954340" y="3894094"/>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p:cNvCxnSpPr/>
                <p:nvPr/>
              </p:nvCxnSpPr>
              <p:spPr>
                <a:xfrm>
                  <a:off x="1954340" y="3820526"/>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p:cNvCxnSpPr/>
                <p:nvPr/>
              </p:nvCxnSpPr>
              <p:spPr>
                <a:xfrm>
                  <a:off x="1954340" y="3746957"/>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p:cNvCxnSpPr/>
                <p:nvPr/>
              </p:nvCxnSpPr>
              <p:spPr>
                <a:xfrm>
                  <a:off x="1954340" y="3673389"/>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p:cNvCxnSpPr/>
                <p:nvPr/>
              </p:nvCxnSpPr>
              <p:spPr>
                <a:xfrm flipH="1" flipV="1">
                  <a:off x="2183293" y="3609279"/>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p:cNvCxnSpPr/>
                <p:nvPr/>
              </p:nvCxnSpPr>
              <p:spPr>
                <a:xfrm flipH="1" flipV="1">
                  <a:off x="2124196" y="3607178"/>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p:cNvCxnSpPr/>
                <p:nvPr/>
              </p:nvCxnSpPr>
              <p:spPr>
                <a:xfrm flipH="1" flipV="1">
                  <a:off x="2069834" y="3617515"/>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p:cNvCxnSpPr/>
                <p:nvPr/>
              </p:nvCxnSpPr>
              <p:spPr>
                <a:xfrm flipH="1" flipV="1">
                  <a:off x="2008955" y="3614648"/>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a:off x="2047719" y="3424791"/>
                  <a:ext cx="43298" cy="1767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2" name="Group 121"/>
              <p:cNvGrpSpPr/>
              <p:nvPr/>
            </p:nvGrpSpPr>
            <p:grpSpPr>
              <a:xfrm>
                <a:off x="1111081" y="2285995"/>
                <a:ext cx="7771448" cy="557866"/>
                <a:chOff x="762000" y="2438400"/>
                <a:chExt cx="7541894" cy="557866"/>
              </a:xfrm>
            </p:grpSpPr>
            <p:sp>
              <p:nvSpPr>
                <p:cNvPr id="338" name="Rectangle 337"/>
                <p:cNvSpPr/>
                <p:nvPr/>
              </p:nvSpPr>
              <p:spPr>
                <a:xfrm>
                  <a:off x="762000" y="2438400"/>
                  <a:ext cx="7532369" cy="557866"/>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ectangle 338"/>
                <p:cNvSpPr/>
                <p:nvPr/>
              </p:nvSpPr>
              <p:spPr>
                <a:xfrm>
                  <a:off x="771525" y="2867025"/>
                  <a:ext cx="7532369" cy="64609"/>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Rectangle 339"/>
                <p:cNvSpPr/>
                <p:nvPr/>
              </p:nvSpPr>
              <p:spPr>
                <a:xfrm>
                  <a:off x="771525" y="2505075"/>
                  <a:ext cx="7532369" cy="64609"/>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p:cNvGrpSpPr/>
              <p:nvPr/>
            </p:nvGrpSpPr>
            <p:grpSpPr>
              <a:xfrm>
                <a:off x="1239852" y="2283299"/>
                <a:ext cx="334720" cy="557866"/>
                <a:chOff x="2743201" y="1066800"/>
                <a:chExt cx="457200" cy="762000"/>
              </a:xfrm>
            </p:grpSpPr>
            <p:sp>
              <p:nvSpPr>
                <p:cNvPr id="334" name="Rectangle 333"/>
                <p:cNvSpPr/>
                <p:nvPr/>
              </p:nvSpPr>
              <p:spPr>
                <a:xfrm>
                  <a:off x="2743201" y="1066800"/>
                  <a:ext cx="457200" cy="7620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334"/>
                <p:cNvSpPr/>
                <p:nvPr/>
              </p:nvSpPr>
              <p:spPr>
                <a:xfrm>
                  <a:off x="2743201" y="1104900"/>
                  <a:ext cx="457200" cy="762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Rectangle 335"/>
                <p:cNvSpPr/>
                <p:nvPr/>
              </p:nvSpPr>
              <p:spPr>
                <a:xfrm>
                  <a:off x="2743201" y="1704975"/>
                  <a:ext cx="457200" cy="762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7" name="Picture 2" descr="http://users.marshall.edu/~brown/nauvoo/images/nt-dstar.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741" t="21938" r="15011" b="31550"/>
                <a:stretch/>
              </p:blipFill>
              <p:spPr bwMode="auto">
                <a:xfrm>
                  <a:off x="2788540" y="1219200"/>
                  <a:ext cx="394336" cy="42862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grpSp>
            <p:nvGrpSpPr>
              <p:cNvPr id="124" name="Group 123"/>
              <p:cNvGrpSpPr/>
              <p:nvPr/>
            </p:nvGrpSpPr>
            <p:grpSpPr>
              <a:xfrm>
                <a:off x="7617389" y="2305417"/>
                <a:ext cx="500030" cy="529768"/>
                <a:chOff x="6495800" y="414760"/>
                <a:chExt cx="1380063" cy="1462139"/>
              </a:xfrm>
            </p:grpSpPr>
            <p:grpSp>
              <p:nvGrpSpPr>
                <p:cNvPr id="317" name="Group 316"/>
                <p:cNvGrpSpPr/>
                <p:nvPr/>
              </p:nvGrpSpPr>
              <p:grpSpPr>
                <a:xfrm>
                  <a:off x="6758918" y="414760"/>
                  <a:ext cx="854011" cy="316026"/>
                  <a:chOff x="5502461" y="414759"/>
                  <a:chExt cx="1994799" cy="738174"/>
                </a:xfrm>
              </p:grpSpPr>
              <p:sp>
                <p:nvSpPr>
                  <p:cNvPr id="331" name="Trapezoid 330"/>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Trapezoid 331"/>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Trapezoid 332"/>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8" name="Group 317"/>
                <p:cNvGrpSpPr/>
                <p:nvPr/>
              </p:nvGrpSpPr>
              <p:grpSpPr>
                <a:xfrm rot="5400000">
                  <a:off x="7290844" y="974291"/>
                  <a:ext cx="854011" cy="316026"/>
                  <a:chOff x="5502461" y="414759"/>
                  <a:chExt cx="1994799" cy="738174"/>
                </a:xfrm>
              </p:grpSpPr>
              <p:sp>
                <p:nvSpPr>
                  <p:cNvPr id="328" name="Trapezoid 327"/>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Trapezoid 328"/>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Trapezoid 329"/>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9" name="Group 318"/>
                <p:cNvGrpSpPr/>
                <p:nvPr/>
              </p:nvGrpSpPr>
              <p:grpSpPr>
                <a:xfrm rot="16200000">
                  <a:off x="6226809" y="969141"/>
                  <a:ext cx="854006" cy="316024"/>
                  <a:chOff x="5502461" y="414759"/>
                  <a:chExt cx="1994799" cy="738174"/>
                </a:xfrm>
              </p:grpSpPr>
              <p:sp>
                <p:nvSpPr>
                  <p:cNvPr id="325" name="Trapezoid 324"/>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Trapezoid 325"/>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Trapezoid 326"/>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0" name="Group 319"/>
                <p:cNvGrpSpPr/>
                <p:nvPr/>
              </p:nvGrpSpPr>
              <p:grpSpPr>
                <a:xfrm flipH="1" flipV="1">
                  <a:off x="6765502" y="1560873"/>
                  <a:ext cx="854011" cy="316026"/>
                  <a:chOff x="5502461" y="414759"/>
                  <a:chExt cx="1994799" cy="738174"/>
                </a:xfrm>
              </p:grpSpPr>
              <p:sp>
                <p:nvSpPr>
                  <p:cNvPr id="322" name="Trapezoid 321"/>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Trapezoid 322"/>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Trapezoid 323"/>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21" name="Picture 3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28456" y="691453"/>
                  <a:ext cx="897316" cy="897316"/>
                </a:xfrm>
                <a:prstGeom prst="ellipse">
                  <a:avLst/>
                </a:prstGeom>
                <a:ln w="19050" cap="rnd">
                  <a:solidFill>
                    <a:schemeClr val="bg1">
                      <a:lumMod val="8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125" name="Group 124"/>
              <p:cNvGrpSpPr/>
              <p:nvPr/>
            </p:nvGrpSpPr>
            <p:grpSpPr>
              <a:xfrm>
                <a:off x="8371866" y="2276101"/>
                <a:ext cx="334720" cy="557866"/>
                <a:chOff x="2743201" y="1066800"/>
                <a:chExt cx="457200" cy="762000"/>
              </a:xfrm>
            </p:grpSpPr>
            <p:sp>
              <p:nvSpPr>
                <p:cNvPr id="313" name="Rectangle 312"/>
                <p:cNvSpPr/>
                <p:nvPr/>
              </p:nvSpPr>
              <p:spPr>
                <a:xfrm>
                  <a:off x="2743201" y="1066800"/>
                  <a:ext cx="457200" cy="7620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ectangle 313"/>
                <p:cNvSpPr/>
                <p:nvPr/>
              </p:nvSpPr>
              <p:spPr>
                <a:xfrm>
                  <a:off x="2743201" y="1104900"/>
                  <a:ext cx="457200" cy="762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Rectangle 314"/>
                <p:cNvSpPr/>
                <p:nvPr/>
              </p:nvSpPr>
              <p:spPr>
                <a:xfrm>
                  <a:off x="2743201" y="1704975"/>
                  <a:ext cx="457200" cy="762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6" name="Picture 2" descr="http://users.marshall.edu/~brown/nauvoo/images/nt-dstar.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741" t="21938" r="15011" b="31550"/>
                <a:stretch/>
              </p:blipFill>
              <p:spPr bwMode="auto">
                <a:xfrm>
                  <a:off x="2788540" y="1219200"/>
                  <a:ext cx="394336" cy="42862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grpSp>
            <p:nvGrpSpPr>
              <p:cNvPr id="126" name="Group 125"/>
              <p:cNvGrpSpPr/>
              <p:nvPr/>
            </p:nvGrpSpPr>
            <p:grpSpPr>
              <a:xfrm>
                <a:off x="6092217" y="2314779"/>
                <a:ext cx="500030" cy="529768"/>
                <a:chOff x="6495800" y="414760"/>
                <a:chExt cx="1380063" cy="1462139"/>
              </a:xfrm>
            </p:grpSpPr>
            <p:grpSp>
              <p:nvGrpSpPr>
                <p:cNvPr id="296" name="Group 295"/>
                <p:cNvGrpSpPr/>
                <p:nvPr/>
              </p:nvGrpSpPr>
              <p:grpSpPr>
                <a:xfrm>
                  <a:off x="6758918" y="414760"/>
                  <a:ext cx="854011" cy="316026"/>
                  <a:chOff x="5502461" y="414759"/>
                  <a:chExt cx="1994799" cy="738174"/>
                </a:xfrm>
              </p:grpSpPr>
              <p:sp>
                <p:nvSpPr>
                  <p:cNvPr id="310" name="Trapezoid 309"/>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Trapezoid 310"/>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Trapezoid 311"/>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7" name="Group 296"/>
                <p:cNvGrpSpPr/>
                <p:nvPr/>
              </p:nvGrpSpPr>
              <p:grpSpPr>
                <a:xfrm rot="5400000">
                  <a:off x="7290844" y="974291"/>
                  <a:ext cx="854011" cy="316026"/>
                  <a:chOff x="5502461" y="414759"/>
                  <a:chExt cx="1994799" cy="738174"/>
                </a:xfrm>
              </p:grpSpPr>
              <p:sp>
                <p:nvSpPr>
                  <p:cNvPr id="307" name="Trapezoid 306"/>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Trapezoid 307"/>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Trapezoid 308"/>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8" name="Group 297"/>
                <p:cNvGrpSpPr/>
                <p:nvPr/>
              </p:nvGrpSpPr>
              <p:grpSpPr>
                <a:xfrm rot="16200000">
                  <a:off x="6226809" y="969141"/>
                  <a:ext cx="854006" cy="316024"/>
                  <a:chOff x="5502461" y="414759"/>
                  <a:chExt cx="1994799" cy="738174"/>
                </a:xfrm>
              </p:grpSpPr>
              <p:sp>
                <p:nvSpPr>
                  <p:cNvPr id="304" name="Trapezoid 303"/>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Trapezoid 304"/>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Trapezoid 305"/>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298"/>
                <p:cNvGrpSpPr/>
                <p:nvPr/>
              </p:nvGrpSpPr>
              <p:grpSpPr>
                <a:xfrm flipH="1" flipV="1">
                  <a:off x="6765502" y="1560873"/>
                  <a:ext cx="854011" cy="316026"/>
                  <a:chOff x="5502461" y="414759"/>
                  <a:chExt cx="1994799" cy="738174"/>
                </a:xfrm>
              </p:grpSpPr>
              <p:sp>
                <p:nvSpPr>
                  <p:cNvPr id="301" name="Trapezoid 300"/>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Trapezoid 301"/>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Trapezoid 302"/>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0" name="Picture 29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28456" y="691453"/>
                  <a:ext cx="897316" cy="897316"/>
                </a:xfrm>
                <a:prstGeom prst="ellipse">
                  <a:avLst/>
                </a:prstGeom>
                <a:ln w="19050" cap="rnd">
                  <a:solidFill>
                    <a:schemeClr val="bg1">
                      <a:lumMod val="8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127" name="Group 126"/>
              <p:cNvGrpSpPr/>
              <p:nvPr/>
            </p:nvGrpSpPr>
            <p:grpSpPr>
              <a:xfrm>
                <a:off x="6911169" y="2284184"/>
                <a:ext cx="334720" cy="557866"/>
                <a:chOff x="2743201" y="1066800"/>
                <a:chExt cx="457200" cy="762000"/>
              </a:xfrm>
            </p:grpSpPr>
            <p:sp>
              <p:nvSpPr>
                <p:cNvPr id="292" name="Rectangle 291"/>
                <p:cNvSpPr/>
                <p:nvPr/>
              </p:nvSpPr>
              <p:spPr>
                <a:xfrm>
                  <a:off x="2743201" y="1066800"/>
                  <a:ext cx="457200" cy="7620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ectangle 292"/>
                <p:cNvSpPr/>
                <p:nvPr/>
              </p:nvSpPr>
              <p:spPr>
                <a:xfrm>
                  <a:off x="2743201" y="1104900"/>
                  <a:ext cx="457200" cy="762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ectangle 293"/>
                <p:cNvSpPr/>
                <p:nvPr/>
              </p:nvSpPr>
              <p:spPr>
                <a:xfrm>
                  <a:off x="2743201" y="1704975"/>
                  <a:ext cx="457200" cy="762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5" name="Picture 2" descr="http://users.marshall.edu/~brown/nauvoo/images/nt-dstar.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741" t="21938" r="15011" b="31550"/>
                <a:stretch/>
              </p:blipFill>
              <p:spPr bwMode="auto">
                <a:xfrm>
                  <a:off x="2788540" y="1219200"/>
                  <a:ext cx="394336" cy="42862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grpSp>
            <p:nvGrpSpPr>
              <p:cNvPr id="128" name="Group 127"/>
              <p:cNvGrpSpPr/>
              <p:nvPr/>
            </p:nvGrpSpPr>
            <p:grpSpPr>
              <a:xfrm>
                <a:off x="4730406" y="2297290"/>
                <a:ext cx="500030" cy="529768"/>
                <a:chOff x="6495800" y="414760"/>
                <a:chExt cx="1380063" cy="1462139"/>
              </a:xfrm>
            </p:grpSpPr>
            <p:grpSp>
              <p:nvGrpSpPr>
                <p:cNvPr id="275" name="Group 274"/>
                <p:cNvGrpSpPr/>
                <p:nvPr/>
              </p:nvGrpSpPr>
              <p:grpSpPr>
                <a:xfrm>
                  <a:off x="6758918" y="414760"/>
                  <a:ext cx="854011" cy="316026"/>
                  <a:chOff x="5502461" y="414759"/>
                  <a:chExt cx="1994799" cy="738174"/>
                </a:xfrm>
              </p:grpSpPr>
              <p:sp>
                <p:nvSpPr>
                  <p:cNvPr id="289" name="Trapezoid 288"/>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Trapezoid 289"/>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rapezoid 290"/>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6" name="Group 275"/>
                <p:cNvGrpSpPr/>
                <p:nvPr/>
              </p:nvGrpSpPr>
              <p:grpSpPr>
                <a:xfrm rot="5400000">
                  <a:off x="7290844" y="974291"/>
                  <a:ext cx="854011" cy="316026"/>
                  <a:chOff x="5502461" y="414759"/>
                  <a:chExt cx="1994799" cy="738174"/>
                </a:xfrm>
              </p:grpSpPr>
              <p:sp>
                <p:nvSpPr>
                  <p:cNvPr id="286" name="Trapezoid 285"/>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Trapezoid 286"/>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Trapezoid 287"/>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7" name="Group 276"/>
                <p:cNvGrpSpPr/>
                <p:nvPr/>
              </p:nvGrpSpPr>
              <p:grpSpPr>
                <a:xfrm rot="16200000">
                  <a:off x="6226809" y="969141"/>
                  <a:ext cx="854006" cy="316024"/>
                  <a:chOff x="5502461" y="414759"/>
                  <a:chExt cx="1994799" cy="738174"/>
                </a:xfrm>
              </p:grpSpPr>
              <p:sp>
                <p:nvSpPr>
                  <p:cNvPr id="283" name="Trapezoid 282"/>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Trapezoid 283"/>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Trapezoid 284"/>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 name="Group 277"/>
                <p:cNvGrpSpPr/>
                <p:nvPr/>
              </p:nvGrpSpPr>
              <p:grpSpPr>
                <a:xfrm flipH="1" flipV="1">
                  <a:off x="6765502" y="1560873"/>
                  <a:ext cx="854011" cy="316026"/>
                  <a:chOff x="5502461" y="414759"/>
                  <a:chExt cx="1994799" cy="738174"/>
                </a:xfrm>
              </p:grpSpPr>
              <p:sp>
                <p:nvSpPr>
                  <p:cNvPr id="280" name="Trapezoid 279"/>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rapezoid 280"/>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Trapezoid 281"/>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9" name="Picture 27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28456" y="691453"/>
                  <a:ext cx="897316" cy="897316"/>
                </a:xfrm>
                <a:prstGeom prst="ellipse">
                  <a:avLst/>
                </a:prstGeom>
                <a:ln w="19050" cap="rnd">
                  <a:solidFill>
                    <a:schemeClr val="bg1">
                      <a:lumMod val="8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129" name="Group 128"/>
              <p:cNvGrpSpPr/>
              <p:nvPr/>
            </p:nvGrpSpPr>
            <p:grpSpPr>
              <a:xfrm>
                <a:off x="5542304" y="2273480"/>
                <a:ext cx="334720" cy="557866"/>
                <a:chOff x="2743201" y="1066800"/>
                <a:chExt cx="457200" cy="762000"/>
              </a:xfrm>
            </p:grpSpPr>
            <p:sp>
              <p:nvSpPr>
                <p:cNvPr id="271" name="Rectangle 270"/>
                <p:cNvSpPr/>
                <p:nvPr/>
              </p:nvSpPr>
              <p:spPr>
                <a:xfrm>
                  <a:off x="2743201" y="1066800"/>
                  <a:ext cx="457200" cy="7620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271"/>
                <p:cNvSpPr/>
                <p:nvPr/>
              </p:nvSpPr>
              <p:spPr>
                <a:xfrm>
                  <a:off x="2743201" y="1104900"/>
                  <a:ext cx="457200" cy="762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p:cNvSpPr/>
                <p:nvPr/>
              </p:nvSpPr>
              <p:spPr>
                <a:xfrm>
                  <a:off x="2743201" y="1704975"/>
                  <a:ext cx="457200" cy="762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4" name="Picture 2" descr="http://users.marshall.edu/~brown/nauvoo/images/nt-dstar.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741" t="21938" r="15011" b="31550"/>
                <a:stretch/>
              </p:blipFill>
              <p:spPr bwMode="auto">
                <a:xfrm>
                  <a:off x="2788540" y="1219200"/>
                  <a:ext cx="394336" cy="42862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grpSp>
            <p:nvGrpSpPr>
              <p:cNvPr id="130" name="Group 129"/>
              <p:cNvGrpSpPr/>
              <p:nvPr/>
            </p:nvGrpSpPr>
            <p:grpSpPr>
              <a:xfrm>
                <a:off x="3324388" y="2315314"/>
                <a:ext cx="500030" cy="529768"/>
                <a:chOff x="6495800" y="414760"/>
                <a:chExt cx="1380063" cy="1462139"/>
              </a:xfrm>
            </p:grpSpPr>
            <p:grpSp>
              <p:nvGrpSpPr>
                <p:cNvPr id="254" name="Group 253"/>
                <p:cNvGrpSpPr/>
                <p:nvPr/>
              </p:nvGrpSpPr>
              <p:grpSpPr>
                <a:xfrm>
                  <a:off x="6758918" y="414760"/>
                  <a:ext cx="854011" cy="316026"/>
                  <a:chOff x="5502461" y="414759"/>
                  <a:chExt cx="1994799" cy="738174"/>
                </a:xfrm>
              </p:grpSpPr>
              <p:sp>
                <p:nvSpPr>
                  <p:cNvPr id="268" name="Trapezoid 267"/>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Trapezoid 268"/>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Trapezoid 269"/>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254"/>
                <p:cNvGrpSpPr/>
                <p:nvPr/>
              </p:nvGrpSpPr>
              <p:grpSpPr>
                <a:xfrm rot="5400000">
                  <a:off x="7290844" y="974291"/>
                  <a:ext cx="854011" cy="316026"/>
                  <a:chOff x="5502461" y="414759"/>
                  <a:chExt cx="1994799" cy="738174"/>
                </a:xfrm>
              </p:grpSpPr>
              <p:sp>
                <p:nvSpPr>
                  <p:cNvPr id="265" name="Trapezoid 264"/>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Trapezoid 265"/>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Trapezoid 266"/>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6" name="Group 255"/>
                <p:cNvGrpSpPr/>
                <p:nvPr/>
              </p:nvGrpSpPr>
              <p:grpSpPr>
                <a:xfrm rot="16200000">
                  <a:off x="6226809" y="969141"/>
                  <a:ext cx="854006" cy="316024"/>
                  <a:chOff x="5502461" y="414759"/>
                  <a:chExt cx="1994799" cy="738174"/>
                </a:xfrm>
              </p:grpSpPr>
              <p:sp>
                <p:nvSpPr>
                  <p:cNvPr id="262" name="Trapezoid 261"/>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Trapezoid 262"/>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rapezoid 263"/>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7" name="Group 256"/>
                <p:cNvGrpSpPr/>
                <p:nvPr/>
              </p:nvGrpSpPr>
              <p:grpSpPr>
                <a:xfrm flipH="1" flipV="1">
                  <a:off x="6765502" y="1560873"/>
                  <a:ext cx="854011" cy="316026"/>
                  <a:chOff x="5502461" y="414759"/>
                  <a:chExt cx="1994799" cy="738174"/>
                </a:xfrm>
              </p:grpSpPr>
              <p:sp>
                <p:nvSpPr>
                  <p:cNvPr id="259" name="Trapezoid 258"/>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Trapezoid 259"/>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Trapezoid 260"/>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8" name="Picture 25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28456" y="691453"/>
                  <a:ext cx="897316" cy="897316"/>
                </a:xfrm>
                <a:prstGeom prst="ellipse">
                  <a:avLst/>
                </a:prstGeom>
                <a:ln w="19050" cap="rnd">
                  <a:solidFill>
                    <a:schemeClr val="bg1">
                      <a:lumMod val="8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131" name="Group 130"/>
              <p:cNvGrpSpPr/>
              <p:nvPr/>
            </p:nvGrpSpPr>
            <p:grpSpPr>
              <a:xfrm>
                <a:off x="4086946" y="2283299"/>
                <a:ext cx="334720" cy="557866"/>
                <a:chOff x="2743201" y="1066800"/>
                <a:chExt cx="457200" cy="762000"/>
              </a:xfrm>
            </p:grpSpPr>
            <p:sp>
              <p:nvSpPr>
                <p:cNvPr id="250" name="Rectangle 249"/>
                <p:cNvSpPr/>
                <p:nvPr/>
              </p:nvSpPr>
              <p:spPr>
                <a:xfrm>
                  <a:off x="2743201" y="1066800"/>
                  <a:ext cx="457200" cy="7620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p:cNvSpPr/>
                <p:nvPr/>
              </p:nvSpPr>
              <p:spPr>
                <a:xfrm>
                  <a:off x="2743201" y="1104900"/>
                  <a:ext cx="457200" cy="762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251"/>
                <p:cNvSpPr/>
                <p:nvPr/>
              </p:nvSpPr>
              <p:spPr>
                <a:xfrm>
                  <a:off x="2743201" y="1704975"/>
                  <a:ext cx="457200" cy="762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3" name="Picture 2" descr="http://users.marshall.edu/~brown/nauvoo/images/nt-dstar.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741" t="21938" r="15011" b="31550"/>
                <a:stretch/>
              </p:blipFill>
              <p:spPr bwMode="auto">
                <a:xfrm>
                  <a:off x="2788540" y="1219200"/>
                  <a:ext cx="394336" cy="42862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grpSp>
            <p:nvGrpSpPr>
              <p:cNvPr id="132" name="Group 131"/>
              <p:cNvGrpSpPr/>
              <p:nvPr/>
            </p:nvGrpSpPr>
            <p:grpSpPr>
              <a:xfrm>
                <a:off x="1857248" y="2307756"/>
                <a:ext cx="500030" cy="529768"/>
                <a:chOff x="6495800" y="414760"/>
                <a:chExt cx="1380063" cy="1462139"/>
              </a:xfrm>
            </p:grpSpPr>
            <p:grpSp>
              <p:nvGrpSpPr>
                <p:cNvPr id="233" name="Group 232"/>
                <p:cNvGrpSpPr/>
                <p:nvPr/>
              </p:nvGrpSpPr>
              <p:grpSpPr>
                <a:xfrm>
                  <a:off x="6758918" y="414760"/>
                  <a:ext cx="854011" cy="316026"/>
                  <a:chOff x="5502461" y="414759"/>
                  <a:chExt cx="1994799" cy="738174"/>
                </a:xfrm>
              </p:grpSpPr>
              <p:sp>
                <p:nvSpPr>
                  <p:cNvPr id="247" name="Trapezoid 246"/>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Trapezoid 247"/>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Trapezoid 248"/>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233"/>
                <p:cNvGrpSpPr/>
                <p:nvPr/>
              </p:nvGrpSpPr>
              <p:grpSpPr>
                <a:xfrm rot="5400000">
                  <a:off x="7290844" y="974291"/>
                  <a:ext cx="854011" cy="316026"/>
                  <a:chOff x="5502461" y="414759"/>
                  <a:chExt cx="1994799" cy="738174"/>
                </a:xfrm>
              </p:grpSpPr>
              <p:sp>
                <p:nvSpPr>
                  <p:cNvPr id="244" name="Trapezoid 243"/>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rapezoid 244"/>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Trapezoid 245"/>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 name="Group 234"/>
                <p:cNvGrpSpPr/>
                <p:nvPr/>
              </p:nvGrpSpPr>
              <p:grpSpPr>
                <a:xfrm rot="16200000">
                  <a:off x="6226809" y="969141"/>
                  <a:ext cx="854006" cy="316024"/>
                  <a:chOff x="5502461" y="414759"/>
                  <a:chExt cx="1994799" cy="738174"/>
                </a:xfrm>
              </p:grpSpPr>
              <p:sp>
                <p:nvSpPr>
                  <p:cNvPr id="241" name="Trapezoid 240"/>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Trapezoid 241"/>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Trapezoid 242"/>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 name="Group 235"/>
                <p:cNvGrpSpPr/>
                <p:nvPr/>
              </p:nvGrpSpPr>
              <p:grpSpPr>
                <a:xfrm flipH="1" flipV="1">
                  <a:off x="6765502" y="1560873"/>
                  <a:ext cx="854011" cy="316026"/>
                  <a:chOff x="5502461" y="414759"/>
                  <a:chExt cx="1994799" cy="738174"/>
                </a:xfrm>
              </p:grpSpPr>
              <p:sp>
                <p:nvSpPr>
                  <p:cNvPr id="238" name="Trapezoid 237"/>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Trapezoid 238"/>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Trapezoid 239"/>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7" name="Picture 2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28456" y="691453"/>
                  <a:ext cx="897316" cy="897316"/>
                </a:xfrm>
                <a:prstGeom prst="ellipse">
                  <a:avLst/>
                </a:prstGeom>
                <a:ln w="19050" cap="rnd">
                  <a:solidFill>
                    <a:schemeClr val="bg1">
                      <a:lumMod val="8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133" name="Group 132"/>
              <p:cNvGrpSpPr/>
              <p:nvPr/>
            </p:nvGrpSpPr>
            <p:grpSpPr>
              <a:xfrm>
                <a:off x="2722449" y="2295287"/>
                <a:ext cx="334720" cy="557866"/>
                <a:chOff x="2743201" y="1066800"/>
                <a:chExt cx="457200" cy="762000"/>
              </a:xfrm>
            </p:grpSpPr>
            <p:sp>
              <p:nvSpPr>
                <p:cNvPr id="229" name="Rectangle 228"/>
                <p:cNvSpPr/>
                <p:nvPr/>
              </p:nvSpPr>
              <p:spPr>
                <a:xfrm>
                  <a:off x="2743201" y="1066800"/>
                  <a:ext cx="457200" cy="7620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a:off x="2743201" y="1104900"/>
                  <a:ext cx="457200" cy="762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p:cNvSpPr/>
                <p:nvPr/>
              </p:nvSpPr>
              <p:spPr>
                <a:xfrm>
                  <a:off x="2743201" y="1704975"/>
                  <a:ext cx="457200" cy="762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2" name="Picture 2" descr="http://users.marshall.edu/~brown/nauvoo/images/nt-dstar.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741" t="21938" r="15011" b="31550"/>
                <a:stretch/>
              </p:blipFill>
              <p:spPr bwMode="auto">
                <a:xfrm>
                  <a:off x="2788540" y="1219200"/>
                  <a:ext cx="394336" cy="42862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sp>
            <p:nvSpPr>
              <p:cNvPr id="134" name="Trapezoid 133"/>
              <p:cNvSpPr/>
              <p:nvPr/>
            </p:nvSpPr>
            <p:spPr>
              <a:xfrm rot="10800000">
                <a:off x="994176" y="2145889"/>
                <a:ext cx="8033839" cy="142738"/>
              </a:xfrm>
              <a:prstGeom prst="trapezoid">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1092446" y="1106574"/>
                <a:ext cx="7790082" cy="1013703"/>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flipV="1">
                <a:off x="1092446" y="2068724"/>
                <a:ext cx="7761633" cy="45719"/>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p:cNvGrpSpPr/>
              <p:nvPr/>
            </p:nvGrpSpPr>
            <p:grpSpPr>
              <a:xfrm>
                <a:off x="7583951" y="1238547"/>
                <a:ext cx="609506" cy="744738"/>
                <a:chOff x="4193214" y="1038010"/>
                <a:chExt cx="874773" cy="1116915"/>
              </a:xfrm>
            </p:grpSpPr>
            <p:cxnSp>
              <p:nvCxnSpPr>
                <p:cNvPr id="218" name="Straight Connector 217"/>
                <p:cNvCxnSpPr/>
                <p:nvPr/>
              </p:nvCxnSpPr>
              <p:spPr>
                <a:xfrm>
                  <a:off x="4266112" y="1938924"/>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4278609" y="1779491"/>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4278609" y="1620058"/>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4278609" y="1460624"/>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4278609" y="1301190"/>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flipH="1" flipV="1">
                  <a:off x="4843449" y="1162255"/>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H="1" flipV="1">
                  <a:off x="4697654" y="1157701"/>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flipH="1" flipV="1">
                  <a:off x="4563541" y="1180104"/>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H="1" flipV="1">
                  <a:off x="4413349" y="1173889"/>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4266112" y="1173889"/>
                  <a:ext cx="741475" cy="97482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p:cNvSpPr/>
                <p:nvPr/>
              </p:nvSpPr>
              <p:spPr>
                <a:xfrm>
                  <a:off x="4193214" y="1038010"/>
                  <a:ext cx="874773" cy="136514"/>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37"/>
              <p:cNvGrpSpPr/>
              <p:nvPr/>
            </p:nvGrpSpPr>
            <p:grpSpPr>
              <a:xfrm>
                <a:off x="6050324" y="1237834"/>
                <a:ext cx="609506" cy="744738"/>
                <a:chOff x="4193214" y="1038010"/>
                <a:chExt cx="874773" cy="1116915"/>
              </a:xfrm>
            </p:grpSpPr>
            <p:cxnSp>
              <p:nvCxnSpPr>
                <p:cNvPr id="207" name="Straight Connector 206"/>
                <p:cNvCxnSpPr/>
                <p:nvPr/>
              </p:nvCxnSpPr>
              <p:spPr>
                <a:xfrm>
                  <a:off x="4266112" y="1938924"/>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4278609" y="1779491"/>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4278609" y="1620058"/>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4278609" y="1460624"/>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4278609" y="1301190"/>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flipH="1" flipV="1">
                  <a:off x="4843449" y="1162255"/>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flipH="1" flipV="1">
                  <a:off x="4697654" y="1157701"/>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flipH="1" flipV="1">
                  <a:off x="4563541" y="1180104"/>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flipH="1" flipV="1">
                  <a:off x="4413349" y="1173889"/>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6" name="Rectangle 215"/>
                <p:cNvSpPr/>
                <p:nvPr/>
              </p:nvSpPr>
              <p:spPr>
                <a:xfrm>
                  <a:off x="4266112" y="1173889"/>
                  <a:ext cx="741475" cy="97482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p:cNvSpPr/>
                <p:nvPr/>
              </p:nvSpPr>
              <p:spPr>
                <a:xfrm>
                  <a:off x="4193214" y="1038010"/>
                  <a:ext cx="874773" cy="136514"/>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38"/>
              <p:cNvGrpSpPr/>
              <p:nvPr/>
            </p:nvGrpSpPr>
            <p:grpSpPr>
              <a:xfrm>
                <a:off x="3297236" y="1236712"/>
                <a:ext cx="609506" cy="744738"/>
                <a:chOff x="4193214" y="1038010"/>
                <a:chExt cx="874773" cy="1116915"/>
              </a:xfrm>
            </p:grpSpPr>
            <p:cxnSp>
              <p:nvCxnSpPr>
                <p:cNvPr id="196" name="Straight Connector 195"/>
                <p:cNvCxnSpPr/>
                <p:nvPr/>
              </p:nvCxnSpPr>
              <p:spPr>
                <a:xfrm>
                  <a:off x="4266112" y="1938924"/>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4278609" y="1779491"/>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4278609" y="1620058"/>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4278609" y="1460624"/>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4278609" y="1301190"/>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flipH="1" flipV="1">
                  <a:off x="4843449" y="1162255"/>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H="1" flipV="1">
                  <a:off x="4697654" y="1157701"/>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flipH="1" flipV="1">
                  <a:off x="4563541" y="1180104"/>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H="1" flipV="1">
                  <a:off x="4413349" y="1173889"/>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5" name="Rectangle 204"/>
                <p:cNvSpPr/>
                <p:nvPr/>
              </p:nvSpPr>
              <p:spPr>
                <a:xfrm>
                  <a:off x="4266112" y="1173889"/>
                  <a:ext cx="741475" cy="97482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a:off x="4193214" y="1038010"/>
                  <a:ext cx="874773" cy="136514"/>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39"/>
              <p:cNvGrpSpPr/>
              <p:nvPr/>
            </p:nvGrpSpPr>
            <p:grpSpPr>
              <a:xfrm>
                <a:off x="1867634" y="1238250"/>
                <a:ext cx="609506" cy="744738"/>
                <a:chOff x="4193214" y="1038010"/>
                <a:chExt cx="874773" cy="1116915"/>
              </a:xfrm>
            </p:grpSpPr>
            <p:cxnSp>
              <p:nvCxnSpPr>
                <p:cNvPr id="185" name="Straight Connector 184"/>
                <p:cNvCxnSpPr/>
                <p:nvPr/>
              </p:nvCxnSpPr>
              <p:spPr>
                <a:xfrm>
                  <a:off x="4266112" y="1938924"/>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4278609" y="1779491"/>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4278609" y="1620058"/>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4278609" y="1460624"/>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4278609" y="1301190"/>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flipH="1" flipV="1">
                  <a:off x="4843449" y="1162255"/>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flipH="1" flipV="1">
                  <a:off x="4697654" y="1157701"/>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H="1" flipV="1">
                  <a:off x="4563541" y="1180104"/>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H="1" flipV="1">
                  <a:off x="4413349" y="1173889"/>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4" name="Rectangle 193"/>
                <p:cNvSpPr/>
                <p:nvPr/>
              </p:nvSpPr>
              <p:spPr>
                <a:xfrm>
                  <a:off x="4266112" y="1173889"/>
                  <a:ext cx="741475" cy="97482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4193214" y="1038010"/>
                  <a:ext cx="874773" cy="136514"/>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140"/>
              <p:cNvGrpSpPr/>
              <p:nvPr/>
            </p:nvGrpSpPr>
            <p:grpSpPr>
              <a:xfrm>
                <a:off x="1218879" y="1105353"/>
                <a:ext cx="370656" cy="947450"/>
                <a:chOff x="4305300" y="227465"/>
                <a:chExt cx="876300" cy="3706360"/>
              </a:xfrm>
            </p:grpSpPr>
            <p:sp>
              <p:nvSpPr>
                <p:cNvPr id="180" name="Rectangle 179"/>
                <p:cNvSpPr/>
                <p:nvPr/>
              </p:nvSpPr>
              <p:spPr>
                <a:xfrm>
                  <a:off x="4526257" y="739029"/>
                  <a:ext cx="435452" cy="2767012"/>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lowchart: Manual Operation 180"/>
                <p:cNvSpPr/>
                <p:nvPr/>
              </p:nvSpPr>
              <p:spPr>
                <a:xfrm rot="10800000">
                  <a:off x="4372674" y="3502680"/>
                  <a:ext cx="755445" cy="431145"/>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4305300" y="227465"/>
                  <a:ext cx="876300" cy="6728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lowchart: Manual Operation 182"/>
                <p:cNvSpPr/>
                <p:nvPr/>
              </p:nvSpPr>
              <p:spPr>
                <a:xfrm>
                  <a:off x="4372674" y="307884"/>
                  <a:ext cx="755445" cy="431145"/>
                </a:xfrm>
                <a:prstGeom prst="flowChartManualOperat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p:nvSpPr>
              <p:spPr>
                <a:xfrm>
                  <a:off x="4475267" y="722530"/>
                  <a:ext cx="553933" cy="109987"/>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141"/>
              <p:cNvGrpSpPr/>
              <p:nvPr/>
            </p:nvGrpSpPr>
            <p:grpSpPr>
              <a:xfrm>
                <a:off x="2695516" y="1095970"/>
                <a:ext cx="370656" cy="947450"/>
                <a:chOff x="4305300" y="227465"/>
                <a:chExt cx="876300" cy="3706360"/>
              </a:xfrm>
            </p:grpSpPr>
            <p:sp>
              <p:nvSpPr>
                <p:cNvPr id="175" name="Rectangle 174"/>
                <p:cNvSpPr/>
                <p:nvPr/>
              </p:nvSpPr>
              <p:spPr>
                <a:xfrm>
                  <a:off x="4526257" y="739029"/>
                  <a:ext cx="435452" cy="2767012"/>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lowchart: Manual Operation 175"/>
                <p:cNvSpPr/>
                <p:nvPr/>
              </p:nvSpPr>
              <p:spPr>
                <a:xfrm rot="10800000">
                  <a:off x="4372674" y="3502680"/>
                  <a:ext cx="755445" cy="431145"/>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p:nvSpPr>
              <p:spPr>
                <a:xfrm>
                  <a:off x="4305300" y="227465"/>
                  <a:ext cx="876300" cy="6728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lowchart: Manual Operation 177"/>
                <p:cNvSpPr/>
                <p:nvPr/>
              </p:nvSpPr>
              <p:spPr>
                <a:xfrm>
                  <a:off x="4372674" y="307884"/>
                  <a:ext cx="755445" cy="431145"/>
                </a:xfrm>
                <a:prstGeom prst="flowChartManualOperat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a:off x="4475267" y="722530"/>
                  <a:ext cx="553933" cy="109987"/>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p:cNvGrpSpPr/>
              <p:nvPr/>
            </p:nvGrpSpPr>
            <p:grpSpPr>
              <a:xfrm>
                <a:off x="4075741" y="1095970"/>
                <a:ext cx="370656" cy="947450"/>
                <a:chOff x="4305300" y="227465"/>
                <a:chExt cx="876300" cy="3706360"/>
              </a:xfrm>
            </p:grpSpPr>
            <p:sp>
              <p:nvSpPr>
                <p:cNvPr id="170" name="Rectangle 169"/>
                <p:cNvSpPr/>
                <p:nvPr/>
              </p:nvSpPr>
              <p:spPr>
                <a:xfrm>
                  <a:off x="4526257" y="739029"/>
                  <a:ext cx="435452" cy="2767012"/>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lowchart: Manual Operation 170"/>
                <p:cNvSpPr/>
                <p:nvPr/>
              </p:nvSpPr>
              <p:spPr>
                <a:xfrm rot="10800000">
                  <a:off x="4372674" y="3502680"/>
                  <a:ext cx="755445" cy="431145"/>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4305300" y="227465"/>
                  <a:ext cx="876300" cy="6728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lowchart: Manual Operation 172"/>
                <p:cNvSpPr/>
                <p:nvPr/>
              </p:nvSpPr>
              <p:spPr>
                <a:xfrm>
                  <a:off x="4372674" y="307884"/>
                  <a:ext cx="755445" cy="431145"/>
                </a:xfrm>
                <a:prstGeom prst="flowChartManualOperat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p:cNvSpPr/>
                <p:nvPr/>
              </p:nvSpPr>
              <p:spPr>
                <a:xfrm>
                  <a:off x="4475267" y="722530"/>
                  <a:ext cx="553933" cy="109987"/>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43"/>
              <p:cNvGrpSpPr/>
              <p:nvPr/>
            </p:nvGrpSpPr>
            <p:grpSpPr>
              <a:xfrm>
                <a:off x="5514634" y="1104994"/>
                <a:ext cx="370656" cy="947450"/>
                <a:chOff x="4305300" y="227465"/>
                <a:chExt cx="876300" cy="3706360"/>
              </a:xfrm>
            </p:grpSpPr>
            <p:sp>
              <p:nvSpPr>
                <p:cNvPr id="165" name="Rectangle 164"/>
                <p:cNvSpPr/>
                <p:nvPr/>
              </p:nvSpPr>
              <p:spPr>
                <a:xfrm>
                  <a:off x="4526257" y="739029"/>
                  <a:ext cx="435452" cy="2767012"/>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lowchart: Manual Operation 165"/>
                <p:cNvSpPr/>
                <p:nvPr/>
              </p:nvSpPr>
              <p:spPr>
                <a:xfrm rot="10800000">
                  <a:off x="4372674" y="3502680"/>
                  <a:ext cx="755445" cy="431145"/>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a:off x="4305300" y="227465"/>
                  <a:ext cx="876300" cy="6728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lowchart: Manual Operation 167"/>
                <p:cNvSpPr/>
                <p:nvPr/>
              </p:nvSpPr>
              <p:spPr>
                <a:xfrm>
                  <a:off x="4372674" y="307884"/>
                  <a:ext cx="755445" cy="431145"/>
                </a:xfrm>
                <a:prstGeom prst="flowChartManualOperat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a:xfrm>
                  <a:off x="4475267" y="722530"/>
                  <a:ext cx="553933" cy="109987"/>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p:cNvGrpSpPr/>
              <p:nvPr/>
            </p:nvGrpSpPr>
            <p:grpSpPr>
              <a:xfrm>
                <a:off x="6898277" y="1124607"/>
                <a:ext cx="370656" cy="947450"/>
                <a:chOff x="4305300" y="227465"/>
                <a:chExt cx="876300" cy="3706360"/>
              </a:xfrm>
            </p:grpSpPr>
            <p:sp>
              <p:nvSpPr>
                <p:cNvPr id="160" name="Rectangle 159"/>
                <p:cNvSpPr/>
                <p:nvPr/>
              </p:nvSpPr>
              <p:spPr>
                <a:xfrm>
                  <a:off x="4526257" y="739029"/>
                  <a:ext cx="435452" cy="2767012"/>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lowchart: Manual Operation 160"/>
                <p:cNvSpPr/>
                <p:nvPr/>
              </p:nvSpPr>
              <p:spPr>
                <a:xfrm rot="10800000">
                  <a:off x="4372674" y="3502680"/>
                  <a:ext cx="755445" cy="431145"/>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4305300" y="227465"/>
                  <a:ext cx="876300" cy="6728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lowchart: Manual Operation 162"/>
                <p:cNvSpPr/>
                <p:nvPr/>
              </p:nvSpPr>
              <p:spPr>
                <a:xfrm>
                  <a:off x="4372674" y="307884"/>
                  <a:ext cx="755445" cy="431145"/>
                </a:xfrm>
                <a:prstGeom prst="flowChartManualOperat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a:off x="4475267" y="722530"/>
                  <a:ext cx="553933" cy="109987"/>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p:cNvGrpSpPr/>
              <p:nvPr/>
            </p:nvGrpSpPr>
            <p:grpSpPr>
              <a:xfrm>
                <a:off x="8353898" y="1095970"/>
                <a:ext cx="370656" cy="947450"/>
                <a:chOff x="4305300" y="227465"/>
                <a:chExt cx="876300" cy="3706360"/>
              </a:xfrm>
            </p:grpSpPr>
            <p:sp>
              <p:nvSpPr>
                <p:cNvPr id="155" name="Rectangle 154"/>
                <p:cNvSpPr/>
                <p:nvPr/>
              </p:nvSpPr>
              <p:spPr>
                <a:xfrm>
                  <a:off x="4526257" y="739029"/>
                  <a:ext cx="435452" cy="2767012"/>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lowchart: Manual Operation 155"/>
                <p:cNvSpPr/>
                <p:nvPr/>
              </p:nvSpPr>
              <p:spPr>
                <a:xfrm rot="10800000">
                  <a:off x="4372674" y="3502680"/>
                  <a:ext cx="755445" cy="431145"/>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4305300" y="227465"/>
                  <a:ext cx="876300" cy="6728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lowchart: Manual Operation 157"/>
                <p:cNvSpPr/>
                <p:nvPr/>
              </p:nvSpPr>
              <p:spPr>
                <a:xfrm>
                  <a:off x="4372674" y="307884"/>
                  <a:ext cx="755445" cy="431145"/>
                </a:xfrm>
                <a:prstGeom prst="flowChartManualOperat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4475267" y="722530"/>
                  <a:ext cx="553933" cy="109987"/>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7" name="Trapezoid 146"/>
              <p:cNvSpPr/>
              <p:nvPr/>
            </p:nvSpPr>
            <p:spPr>
              <a:xfrm rot="10800000">
                <a:off x="975126" y="955264"/>
                <a:ext cx="8033839" cy="142738"/>
              </a:xfrm>
              <a:prstGeom prst="trapezoid">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147"/>
              <p:cNvSpPr/>
              <p:nvPr/>
            </p:nvSpPr>
            <p:spPr>
              <a:xfrm rot="5400000">
                <a:off x="1255768" y="5794513"/>
                <a:ext cx="245758" cy="499990"/>
              </a:xfrm>
              <a:prstGeom prst="moon">
                <a:avLst>
                  <a:gd name="adj" fmla="val 62978"/>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Moon 148"/>
              <p:cNvSpPr/>
              <p:nvPr/>
            </p:nvSpPr>
            <p:spPr>
              <a:xfrm rot="5400000">
                <a:off x="2817857" y="5803148"/>
                <a:ext cx="245758" cy="499990"/>
              </a:xfrm>
              <a:prstGeom prst="moon">
                <a:avLst>
                  <a:gd name="adj" fmla="val 62978"/>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Moon 149"/>
              <p:cNvSpPr/>
              <p:nvPr/>
            </p:nvSpPr>
            <p:spPr>
              <a:xfrm rot="5400000">
                <a:off x="4142556" y="5815207"/>
                <a:ext cx="245758" cy="499990"/>
              </a:xfrm>
              <a:prstGeom prst="moon">
                <a:avLst>
                  <a:gd name="adj" fmla="val 62978"/>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50"/>
              <p:cNvSpPr/>
              <p:nvPr/>
            </p:nvSpPr>
            <p:spPr>
              <a:xfrm rot="5400000">
                <a:off x="5599152" y="5840904"/>
                <a:ext cx="245758" cy="499990"/>
              </a:xfrm>
              <a:prstGeom prst="moon">
                <a:avLst>
                  <a:gd name="adj" fmla="val 62978"/>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Moon 151"/>
              <p:cNvSpPr/>
              <p:nvPr/>
            </p:nvSpPr>
            <p:spPr>
              <a:xfrm rot="5400000">
                <a:off x="6961204" y="5822550"/>
                <a:ext cx="245758" cy="499990"/>
              </a:xfrm>
              <a:prstGeom prst="moon">
                <a:avLst>
                  <a:gd name="adj" fmla="val 62978"/>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oon 152"/>
              <p:cNvSpPr/>
              <p:nvPr/>
            </p:nvSpPr>
            <p:spPr>
              <a:xfrm rot="5400000">
                <a:off x="8477552" y="5822550"/>
                <a:ext cx="245758" cy="499990"/>
              </a:xfrm>
              <a:prstGeom prst="moon">
                <a:avLst>
                  <a:gd name="adj" fmla="val 62978"/>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extBox 153"/>
              <p:cNvSpPr txBox="1"/>
              <p:nvPr/>
            </p:nvSpPr>
            <p:spPr>
              <a:xfrm>
                <a:off x="4227235" y="1168657"/>
                <a:ext cx="1490061" cy="852713"/>
              </a:xfrm>
              <a:prstGeom prst="rect">
                <a:avLst/>
              </a:prstGeom>
              <a:noFill/>
              <a:ln w="19050">
                <a:solidFill>
                  <a:schemeClr val="tx1"/>
                </a:solidFill>
              </a:ln>
            </p:spPr>
            <p:txBody>
              <a:bodyPr wrap="square" rtlCol="0">
                <a:spAutoFit/>
              </a:bodyPr>
              <a:lstStyle/>
              <a:p>
                <a:pPr algn="ctr"/>
                <a:r>
                  <a:rPr lang="en-US" sz="300" dirty="0"/>
                  <a:t>THE HOUSE OF THE LORD</a:t>
                </a:r>
              </a:p>
              <a:p>
                <a:pPr algn="ctr"/>
                <a:r>
                  <a:rPr lang="en-US" sz="300" dirty="0"/>
                  <a:t>Built by</a:t>
                </a:r>
              </a:p>
              <a:p>
                <a:pPr algn="ctr"/>
                <a:r>
                  <a:rPr lang="en-US" sz="300" dirty="0"/>
                  <a:t>THE CHURCH OF JESUS CHRIST OF LATTER-DAY SAINTS</a:t>
                </a:r>
              </a:p>
              <a:p>
                <a:pPr algn="ctr"/>
                <a:r>
                  <a:rPr lang="en-US" sz="300" dirty="0"/>
                  <a:t>COMMENCED APRIL 6, 1841</a:t>
                </a:r>
              </a:p>
              <a:p>
                <a:pPr algn="ctr"/>
                <a:r>
                  <a:rPr lang="en-US" sz="300" dirty="0"/>
                  <a:t>HOLINESS TO THE LORD</a:t>
                </a:r>
              </a:p>
            </p:txBody>
          </p:sp>
        </p:grpSp>
        <p:grpSp>
          <p:nvGrpSpPr>
            <p:cNvPr id="39" name="Group 38"/>
            <p:cNvGrpSpPr/>
            <p:nvPr/>
          </p:nvGrpSpPr>
          <p:grpSpPr>
            <a:xfrm>
              <a:off x="2156883" y="3778246"/>
              <a:ext cx="154748" cy="232346"/>
              <a:chOff x="657122" y="3633701"/>
              <a:chExt cx="562077" cy="557299"/>
            </a:xfrm>
          </p:grpSpPr>
          <p:sp>
            <p:nvSpPr>
              <p:cNvPr id="82" name="Rectangle 81"/>
              <p:cNvSpPr/>
              <p:nvPr/>
            </p:nvSpPr>
            <p:spPr>
              <a:xfrm>
                <a:off x="657122" y="3657600"/>
                <a:ext cx="562077" cy="5334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Picture 2" descr="http://fc08.deviantart.net/fs6/i/2005/056/c/2/Silver_Star_icon_by_sgrave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4273" y="3633701"/>
                <a:ext cx="547774" cy="54777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grpSp>
          <p:nvGrpSpPr>
            <p:cNvPr id="40" name="Group 39"/>
            <p:cNvGrpSpPr/>
            <p:nvPr/>
          </p:nvGrpSpPr>
          <p:grpSpPr>
            <a:xfrm>
              <a:off x="2860009" y="3778246"/>
              <a:ext cx="154748" cy="232346"/>
              <a:chOff x="657122" y="3633701"/>
              <a:chExt cx="562077" cy="557299"/>
            </a:xfrm>
          </p:grpSpPr>
          <p:sp>
            <p:nvSpPr>
              <p:cNvPr id="80" name="Rectangle 79"/>
              <p:cNvSpPr/>
              <p:nvPr/>
            </p:nvSpPr>
            <p:spPr>
              <a:xfrm>
                <a:off x="657122" y="3657600"/>
                <a:ext cx="562077" cy="5334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 name="Picture 2" descr="http://fc08.deviantart.net/fs6/i/2005/056/c/2/Silver_Star_icon_by_sgrave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4273" y="3633701"/>
                <a:ext cx="547774" cy="54777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grpSp>
          <p:nvGrpSpPr>
            <p:cNvPr id="41" name="Group 40"/>
            <p:cNvGrpSpPr/>
            <p:nvPr/>
          </p:nvGrpSpPr>
          <p:grpSpPr>
            <a:xfrm>
              <a:off x="4807956" y="3780052"/>
              <a:ext cx="154748" cy="232346"/>
              <a:chOff x="657122" y="3633701"/>
              <a:chExt cx="562077" cy="557299"/>
            </a:xfrm>
          </p:grpSpPr>
          <p:sp>
            <p:nvSpPr>
              <p:cNvPr id="78" name="Rectangle 77"/>
              <p:cNvSpPr/>
              <p:nvPr/>
            </p:nvSpPr>
            <p:spPr>
              <a:xfrm>
                <a:off x="657122" y="3657600"/>
                <a:ext cx="562077" cy="5334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Picture 2" descr="http://fc08.deviantart.net/fs6/i/2005/056/c/2/Silver_Star_icon_by_sgrave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4273" y="3633701"/>
                <a:ext cx="547774" cy="54777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grpSp>
          <p:nvGrpSpPr>
            <p:cNvPr id="42" name="Group 41"/>
            <p:cNvGrpSpPr/>
            <p:nvPr/>
          </p:nvGrpSpPr>
          <p:grpSpPr>
            <a:xfrm>
              <a:off x="5487422" y="3786881"/>
              <a:ext cx="154748" cy="232346"/>
              <a:chOff x="657122" y="3633701"/>
              <a:chExt cx="562077" cy="557299"/>
            </a:xfrm>
          </p:grpSpPr>
          <p:sp>
            <p:nvSpPr>
              <p:cNvPr id="76" name="Rectangle 75"/>
              <p:cNvSpPr/>
              <p:nvPr/>
            </p:nvSpPr>
            <p:spPr>
              <a:xfrm>
                <a:off x="657122" y="3657600"/>
                <a:ext cx="562077" cy="5334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2" descr="http://fc08.deviantart.net/fs6/i/2005/056/c/2/Silver_Star_icon_by_sgrave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4273" y="3633701"/>
                <a:ext cx="547774" cy="54777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sp>
          <p:nvSpPr>
            <p:cNvPr id="43" name="Rectangle 42"/>
            <p:cNvSpPr/>
            <p:nvPr/>
          </p:nvSpPr>
          <p:spPr>
            <a:xfrm flipV="1">
              <a:off x="2070615" y="3765692"/>
              <a:ext cx="21397" cy="248712"/>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flipV="1">
              <a:off x="5726260" y="3767891"/>
              <a:ext cx="21397" cy="248712"/>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flipV="1">
              <a:off x="2381418" y="3807661"/>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flipV="1">
              <a:off x="2469715" y="3809859"/>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flipV="1">
              <a:off x="2558114" y="3810838"/>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flipV="1">
              <a:off x="2646513" y="3811818"/>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flipV="1">
              <a:off x="2734911" y="3812797"/>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flipV="1">
              <a:off x="3062620" y="3815410"/>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flipV="1">
              <a:off x="3150917" y="3817608"/>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flipV="1">
              <a:off x="3239316" y="3818587"/>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flipV="1">
              <a:off x="3327715" y="3819566"/>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flipV="1">
              <a:off x="3416113" y="3820545"/>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flipV="1">
              <a:off x="4364949" y="3809619"/>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flipV="1">
              <a:off x="4453246" y="3811818"/>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flipV="1">
              <a:off x="4541645" y="3812797"/>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flipV="1">
              <a:off x="4630044" y="3813776"/>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flipV="1">
              <a:off x="4718443" y="3814755"/>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flipV="1">
              <a:off x="5026161" y="3809619"/>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flipV="1">
              <a:off x="5114458" y="3811818"/>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flipV="1">
              <a:off x="5202857" y="3812797"/>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flipV="1">
              <a:off x="5291256" y="3813776"/>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flipV="1">
              <a:off x="5379655" y="3814755"/>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flipV="1">
              <a:off x="3720038" y="3810240"/>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flipV="1">
              <a:off x="3808336" y="3812439"/>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flipV="1">
              <a:off x="3896734" y="3813418"/>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flipV="1">
              <a:off x="3985133" y="3814397"/>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flipV="1">
              <a:off x="4073532" y="3815376"/>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3826757" y="3318795"/>
              <a:ext cx="378570" cy="8039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p:cNvGrpSpPr/>
            <p:nvPr/>
          </p:nvGrpSpPr>
          <p:grpSpPr>
            <a:xfrm>
              <a:off x="4356028" y="3763653"/>
              <a:ext cx="197311" cy="264569"/>
              <a:chOff x="657122" y="3657600"/>
              <a:chExt cx="562077" cy="533400"/>
            </a:xfrm>
          </p:grpSpPr>
          <p:sp>
            <p:nvSpPr>
              <p:cNvPr id="74" name="Rectangle 73"/>
              <p:cNvSpPr/>
              <p:nvPr/>
            </p:nvSpPr>
            <p:spPr>
              <a:xfrm>
                <a:off x="657122" y="3657600"/>
                <a:ext cx="562077" cy="5334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2" descr="http://fc08.deviantart.net/fs6/i/2005/056/c/2/Silver_Star_icon_by_sgrave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4272" y="3706291"/>
                <a:ext cx="475186" cy="475187"/>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sp>
          <p:nvSpPr>
            <p:cNvPr id="73" name="Rectangle 72"/>
            <p:cNvSpPr/>
            <p:nvPr/>
          </p:nvSpPr>
          <p:spPr>
            <a:xfrm flipV="1">
              <a:off x="2087656" y="3771617"/>
              <a:ext cx="3638813" cy="32317"/>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C4B038D3-D6C6-45D2-9FAB-82288BF0549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2930" y="5447959"/>
            <a:ext cx="1813692" cy="991598"/>
          </a:xfrm>
          <a:prstGeom prst="rect">
            <a:avLst/>
          </a:prstGeom>
        </p:spPr>
      </p:pic>
    </p:spTree>
    <p:extLst>
      <p:ext uri="{BB962C8B-B14F-4D97-AF65-F5344CB8AC3E}">
        <p14:creationId xmlns:p14="http://schemas.microsoft.com/office/powerpoint/2010/main" val="84568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D129EF5-7165-4FDF-AC25-A4454C3CDD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372"/>
            <a:ext cx="12301870" cy="6891372"/>
          </a:xfrm>
          <a:prstGeom prst="rect">
            <a:avLst/>
          </a:prstGeom>
        </p:spPr>
      </p:pic>
      <p:sp>
        <p:nvSpPr>
          <p:cNvPr id="6" name="TextBox 5"/>
          <p:cNvSpPr txBox="1"/>
          <p:nvPr/>
        </p:nvSpPr>
        <p:spPr>
          <a:xfrm>
            <a:off x="0" y="-20437"/>
            <a:ext cx="12192000" cy="923330"/>
          </a:xfrm>
          <a:prstGeom prst="rect">
            <a:avLst/>
          </a:prstGeom>
          <a:noFill/>
        </p:spPr>
        <p:txBody>
          <a:bodyPr wrap="square" rtlCol="0">
            <a:spAutoFit/>
          </a:bodyPr>
          <a:lstStyle/>
          <a:p>
            <a:pPr algn="ctr"/>
            <a:r>
              <a:rPr lang="en-US" sz="5400" dirty="0">
                <a:solidFill>
                  <a:schemeClr val="bg1"/>
                </a:solidFill>
                <a:latin typeface="Cooper Black" panose="0208090404030B020404" pitchFamily="18" charset="0"/>
              </a:rPr>
              <a:t>Records</a:t>
            </a:r>
          </a:p>
        </p:txBody>
      </p:sp>
      <p:sp>
        <p:nvSpPr>
          <p:cNvPr id="10" name="Rectangle 9"/>
          <p:cNvSpPr/>
          <p:nvPr/>
        </p:nvSpPr>
        <p:spPr>
          <a:xfrm>
            <a:off x="10624458" y="6479907"/>
            <a:ext cx="1899558" cy="369332"/>
          </a:xfrm>
          <a:prstGeom prst="rect">
            <a:avLst/>
          </a:prstGeom>
        </p:spPr>
        <p:txBody>
          <a:bodyPr wrap="square">
            <a:spAutoFit/>
          </a:bodyPr>
          <a:lstStyle/>
          <a:p>
            <a:r>
              <a:rPr lang="en-US" dirty="0">
                <a:solidFill>
                  <a:schemeClr val="bg1"/>
                </a:solidFill>
                <a:latin typeface="Open Sans"/>
              </a:rPr>
              <a:t>D&amp;C 127:9</a:t>
            </a:r>
            <a:endParaRPr lang="en-US" sz="900" b="0" i="0" dirty="0">
              <a:solidFill>
                <a:schemeClr val="bg1"/>
              </a:solidFill>
              <a:effectLst/>
              <a:latin typeface="Open Sans"/>
            </a:endParaRPr>
          </a:p>
        </p:txBody>
      </p:sp>
      <p:sp>
        <p:nvSpPr>
          <p:cNvPr id="13" name="Rectangle 12"/>
          <p:cNvSpPr/>
          <p:nvPr/>
        </p:nvSpPr>
        <p:spPr>
          <a:xfrm>
            <a:off x="386442" y="843677"/>
            <a:ext cx="4702628" cy="2585323"/>
          </a:xfrm>
          <a:prstGeom prst="rect">
            <a:avLst/>
          </a:prstGeom>
        </p:spPr>
        <p:txBody>
          <a:bodyPr wrap="square">
            <a:spAutoFit/>
          </a:bodyPr>
          <a:lstStyle/>
          <a:p>
            <a:r>
              <a:rPr lang="en-US" dirty="0">
                <a:solidFill>
                  <a:schemeClr val="bg1"/>
                </a:solidFill>
                <a:latin typeface="Open Sans"/>
              </a:rPr>
              <a:t>Temple records contain the names and ordinance dates for all persons for whom temple work has been done in this dispensation. </a:t>
            </a:r>
          </a:p>
          <a:p>
            <a:endParaRPr lang="en-US" dirty="0">
              <a:solidFill>
                <a:schemeClr val="bg1"/>
              </a:solidFill>
              <a:latin typeface="Open Sans"/>
            </a:endParaRPr>
          </a:p>
          <a:p>
            <a:r>
              <a:rPr lang="en-US" dirty="0">
                <a:solidFill>
                  <a:schemeClr val="bg1"/>
                </a:solidFill>
                <a:latin typeface="Open Sans"/>
              </a:rPr>
              <a:t>This important data is stored in computers for ease of retrieval. This kind of record keeping fulfills the Lord’s requirement for “all the records [to] be had in order” </a:t>
            </a:r>
            <a:endParaRPr lang="en-US" b="0" i="0" dirty="0">
              <a:solidFill>
                <a:schemeClr val="bg1"/>
              </a:solidFill>
              <a:effectLst/>
              <a:latin typeface="Open Sans"/>
            </a:endParaRPr>
          </a:p>
        </p:txBody>
      </p:sp>
      <p:sp>
        <p:nvSpPr>
          <p:cNvPr id="3" name="Rectangle 2"/>
          <p:cNvSpPr/>
          <p:nvPr/>
        </p:nvSpPr>
        <p:spPr>
          <a:xfrm>
            <a:off x="6284913" y="4282332"/>
            <a:ext cx="5635741" cy="2031325"/>
          </a:xfrm>
          <a:prstGeom prst="rect">
            <a:avLst/>
          </a:prstGeom>
        </p:spPr>
        <p:txBody>
          <a:bodyPr wrap="square">
            <a:spAutoFit/>
          </a:bodyPr>
          <a:lstStyle/>
          <a:p>
            <a:pPr fontAlgn="base"/>
            <a:r>
              <a:rPr lang="en-US" sz="1400" b="0" i="0" cap="all" dirty="0">
                <a:solidFill>
                  <a:schemeClr val="bg1"/>
                </a:solidFill>
                <a:effectLst/>
                <a:latin typeface="georgia" panose="02040502050405020303" pitchFamily="18" charset="0"/>
              </a:rPr>
              <a:t>SALT LAKE CITY —</a:t>
            </a:r>
            <a:r>
              <a:rPr lang="en-US" b="0" i="0" cap="all" dirty="0">
                <a:solidFill>
                  <a:schemeClr val="bg1"/>
                </a:solidFill>
                <a:effectLst/>
                <a:latin typeface="georgia" panose="02040502050405020303" pitchFamily="18" charset="0"/>
              </a:rPr>
              <a:t> </a:t>
            </a:r>
            <a:r>
              <a:rPr lang="en-US" b="0" i="0" dirty="0">
                <a:solidFill>
                  <a:schemeClr val="bg1"/>
                </a:solidFill>
                <a:effectLst/>
                <a:latin typeface="georgia" panose="02040502050405020303" pitchFamily="18" charset="0"/>
              </a:rPr>
              <a:t>A massive excavation carved 700 feet into a solid granite mountain near Salt Lake City houses millions of feet of microfilm — all historical documents The Church of Jesus Christ of Latter-day Saints has been keeping since 1938. The records are being digitized and published through </a:t>
            </a:r>
            <a:r>
              <a:rPr lang="en-US" b="0" i="0" u="sng" dirty="0" err="1">
                <a:solidFill>
                  <a:schemeClr val="bg1"/>
                </a:solidFill>
                <a:effectLst/>
                <a:latin typeface="georgia" panose="02040502050405020303" pitchFamily="18" charset="0"/>
              </a:rPr>
              <a:t>FamilySearch</a:t>
            </a:r>
            <a:r>
              <a:rPr lang="en-US" b="0" i="0" dirty="0">
                <a:solidFill>
                  <a:schemeClr val="bg1"/>
                </a:solidFill>
                <a:effectLst/>
                <a:latin typeface="georgia" panose="02040502050405020303" pitchFamily="18" charset="0"/>
              </a:rPr>
              <a:t>, a genealogical resource provided free to the public.</a:t>
            </a:r>
          </a:p>
        </p:txBody>
      </p:sp>
      <p:pic>
        <p:nvPicPr>
          <p:cNvPr id="7" name="Picture 6">
            <a:extLst>
              <a:ext uri="{FF2B5EF4-FFF2-40B4-BE49-F238E27FC236}">
                <a16:creationId xmlns:a16="http://schemas.microsoft.com/office/drawing/2014/main" id="{5A918EBE-971D-4A75-8ACC-D404CF21E7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2935" y="1175346"/>
            <a:ext cx="4775200" cy="2705100"/>
          </a:xfrm>
          <a:prstGeom prst="rect">
            <a:avLst/>
          </a:prstGeom>
        </p:spPr>
      </p:pic>
      <p:pic>
        <p:nvPicPr>
          <p:cNvPr id="9" name="Picture 8">
            <a:extLst>
              <a:ext uri="{FF2B5EF4-FFF2-40B4-BE49-F238E27FC236}">
                <a16:creationId xmlns:a16="http://schemas.microsoft.com/office/drawing/2014/main" id="{B8A91141-E725-4FF6-89E1-D381BAF7F2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191" y="3647851"/>
            <a:ext cx="5541744" cy="3084843"/>
          </a:xfrm>
          <a:prstGeom prst="rect">
            <a:avLst/>
          </a:prstGeom>
        </p:spPr>
      </p:pic>
    </p:spTree>
    <p:extLst>
      <p:ext uri="{BB962C8B-B14F-4D97-AF65-F5344CB8AC3E}">
        <p14:creationId xmlns:p14="http://schemas.microsoft.com/office/powerpoint/2010/main" val="331719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9C43B5-5D63-4007-A632-CD95B9B409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372"/>
            <a:ext cx="12301870" cy="6891372"/>
          </a:xfrm>
          <a:prstGeom prst="rect">
            <a:avLst/>
          </a:prstGeom>
        </p:spPr>
      </p:pic>
      <p:sp>
        <p:nvSpPr>
          <p:cNvPr id="6" name="TextBox 5"/>
          <p:cNvSpPr txBox="1"/>
          <p:nvPr/>
        </p:nvSpPr>
        <p:spPr>
          <a:xfrm>
            <a:off x="0" y="-20437"/>
            <a:ext cx="12192000" cy="923330"/>
          </a:xfrm>
          <a:prstGeom prst="rect">
            <a:avLst/>
          </a:prstGeom>
          <a:noFill/>
        </p:spPr>
        <p:txBody>
          <a:bodyPr wrap="square" rtlCol="0">
            <a:spAutoFit/>
          </a:bodyPr>
          <a:lstStyle/>
          <a:p>
            <a:pPr algn="ctr"/>
            <a:r>
              <a:rPr lang="en-US" sz="5400" dirty="0">
                <a:solidFill>
                  <a:schemeClr val="bg1"/>
                </a:solidFill>
                <a:latin typeface="Cooper Black" panose="0208090404030B020404" pitchFamily="18" charset="0"/>
              </a:rPr>
              <a:t>The Words of John</a:t>
            </a:r>
          </a:p>
        </p:txBody>
      </p:sp>
      <p:sp>
        <p:nvSpPr>
          <p:cNvPr id="10" name="Rectangle 9"/>
          <p:cNvSpPr/>
          <p:nvPr/>
        </p:nvSpPr>
        <p:spPr>
          <a:xfrm>
            <a:off x="0" y="6488668"/>
            <a:ext cx="1899558" cy="369332"/>
          </a:xfrm>
          <a:prstGeom prst="rect">
            <a:avLst/>
          </a:prstGeom>
        </p:spPr>
        <p:txBody>
          <a:bodyPr wrap="square">
            <a:spAutoFit/>
          </a:bodyPr>
          <a:lstStyle/>
          <a:p>
            <a:r>
              <a:rPr lang="en-US" dirty="0">
                <a:solidFill>
                  <a:schemeClr val="bg1"/>
                </a:solidFill>
                <a:latin typeface="Open Sans"/>
              </a:rPr>
              <a:t>D&amp;C 127:11</a:t>
            </a:r>
            <a:endParaRPr lang="en-US" sz="900" b="0" i="0" dirty="0">
              <a:solidFill>
                <a:schemeClr val="bg1"/>
              </a:solidFill>
              <a:effectLst/>
              <a:latin typeface="Open Sans"/>
            </a:endParaRPr>
          </a:p>
        </p:txBody>
      </p:sp>
      <p:sp>
        <p:nvSpPr>
          <p:cNvPr id="13" name="Rectangle 12"/>
          <p:cNvSpPr/>
          <p:nvPr/>
        </p:nvSpPr>
        <p:spPr>
          <a:xfrm>
            <a:off x="429985" y="1475048"/>
            <a:ext cx="4702628" cy="923330"/>
          </a:xfrm>
          <a:prstGeom prst="rect">
            <a:avLst/>
          </a:prstGeom>
        </p:spPr>
        <p:txBody>
          <a:bodyPr wrap="square">
            <a:spAutoFit/>
          </a:bodyPr>
          <a:lstStyle/>
          <a:p>
            <a:r>
              <a:rPr lang="en-US" i="1" dirty="0">
                <a:solidFill>
                  <a:schemeClr val="bg1"/>
                </a:solidFill>
                <a:latin typeface="Open Sans"/>
              </a:rPr>
              <a:t>“The prince of this world cometh, but he hath nothing in me.”</a:t>
            </a:r>
          </a:p>
          <a:p>
            <a:r>
              <a:rPr lang="en-US" b="0" i="1" dirty="0">
                <a:solidFill>
                  <a:schemeClr val="bg1"/>
                </a:solidFill>
                <a:effectLst/>
                <a:latin typeface="Open Sans"/>
              </a:rPr>
              <a:t>John 14:30</a:t>
            </a:r>
          </a:p>
        </p:txBody>
      </p:sp>
      <p:sp>
        <p:nvSpPr>
          <p:cNvPr id="11" name="Rectangle 10"/>
          <p:cNvSpPr/>
          <p:nvPr/>
        </p:nvSpPr>
        <p:spPr>
          <a:xfrm>
            <a:off x="1932211" y="3058528"/>
            <a:ext cx="3423557" cy="923330"/>
          </a:xfrm>
          <a:prstGeom prst="rect">
            <a:avLst/>
          </a:prstGeom>
        </p:spPr>
        <p:txBody>
          <a:bodyPr wrap="square">
            <a:spAutoFit/>
          </a:bodyPr>
          <a:lstStyle/>
          <a:p>
            <a:r>
              <a:rPr lang="en-US" dirty="0">
                <a:solidFill>
                  <a:schemeClr val="bg1"/>
                </a:solidFill>
                <a:latin typeface="Open Sans"/>
              </a:rPr>
              <a:t>These words were spoken by the Savior to disciples at the Last Supper. </a:t>
            </a:r>
            <a:endParaRPr lang="en-US" b="0" i="0" dirty="0">
              <a:solidFill>
                <a:schemeClr val="bg1"/>
              </a:solidFill>
              <a:effectLst/>
              <a:latin typeface="Open Sans"/>
            </a:endParaRPr>
          </a:p>
        </p:txBody>
      </p:sp>
      <p:sp>
        <p:nvSpPr>
          <p:cNvPr id="12" name="Rectangle 11"/>
          <p:cNvSpPr/>
          <p:nvPr/>
        </p:nvSpPr>
        <p:spPr>
          <a:xfrm>
            <a:off x="6019419" y="4931274"/>
            <a:ext cx="5006544" cy="1200329"/>
          </a:xfrm>
          <a:prstGeom prst="rect">
            <a:avLst/>
          </a:prstGeom>
        </p:spPr>
        <p:txBody>
          <a:bodyPr wrap="square">
            <a:spAutoFit/>
          </a:bodyPr>
          <a:lstStyle/>
          <a:p>
            <a:r>
              <a:rPr lang="en-US" i="1" dirty="0">
                <a:solidFill>
                  <a:schemeClr val="bg1"/>
                </a:solidFill>
                <a:latin typeface="Open Sans"/>
              </a:rPr>
              <a:t>JST Passage:</a:t>
            </a:r>
          </a:p>
          <a:p>
            <a:r>
              <a:rPr lang="en-US" b="0" i="1" dirty="0">
                <a:solidFill>
                  <a:schemeClr val="bg1"/>
                </a:solidFill>
                <a:effectLst/>
                <a:latin typeface="Open Sans"/>
              </a:rPr>
              <a:t>“For the prince of darkness, who is of this world, cometh, but hath no power over me, but he hath power over you [meaning the Twelve].”</a:t>
            </a:r>
          </a:p>
        </p:txBody>
      </p:sp>
      <p:pic>
        <p:nvPicPr>
          <p:cNvPr id="3" name="Picture 2">
            <a:extLst>
              <a:ext uri="{FF2B5EF4-FFF2-40B4-BE49-F238E27FC236}">
                <a16:creationId xmlns:a16="http://schemas.microsoft.com/office/drawing/2014/main" id="{C3C30441-1392-42D8-AE6F-66890FD178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5768" y="1248882"/>
            <a:ext cx="6146800" cy="3467100"/>
          </a:xfrm>
          <a:prstGeom prst="rect">
            <a:avLst/>
          </a:prstGeom>
        </p:spPr>
      </p:pic>
    </p:spTree>
    <p:extLst>
      <p:ext uri="{BB962C8B-B14F-4D97-AF65-F5344CB8AC3E}">
        <p14:creationId xmlns:p14="http://schemas.microsoft.com/office/powerpoint/2010/main" val="311548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53E1F1-1FFB-43C4-B8D7-583BF4C339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69972" cy="6858000"/>
          </a:xfrm>
          <a:prstGeom prst="rect">
            <a:avLst/>
          </a:prstGeom>
        </p:spPr>
      </p:pic>
      <p:sp>
        <p:nvSpPr>
          <p:cNvPr id="6" name="TextBox 5"/>
          <p:cNvSpPr txBox="1"/>
          <p:nvPr/>
        </p:nvSpPr>
        <p:spPr>
          <a:xfrm>
            <a:off x="0" y="-20437"/>
            <a:ext cx="12192000" cy="923330"/>
          </a:xfrm>
          <a:prstGeom prst="rect">
            <a:avLst/>
          </a:prstGeom>
          <a:noFill/>
        </p:spPr>
        <p:txBody>
          <a:bodyPr wrap="square" rtlCol="0">
            <a:spAutoFit/>
          </a:bodyPr>
          <a:lstStyle/>
          <a:p>
            <a:pPr algn="ctr"/>
            <a:r>
              <a:rPr lang="en-US" sz="5400" dirty="0">
                <a:solidFill>
                  <a:schemeClr val="bg1"/>
                </a:solidFill>
                <a:latin typeface="Cooper Black" panose="0208090404030B020404" pitchFamily="18" charset="0"/>
              </a:rPr>
              <a:t>Privileges of a Passport</a:t>
            </a:r>
          </a:p>
        </p:txBody>
      </p:sp>
      <p:sp>
        <p:nvSpPr>
          <p:cNvPr id="10" name="Rectangle 9"/>
          <p:cNvSpPr/>
          <p:nvPr/>
        </p:nvSpPr>
        <p:spPr>
          <a:xfrm>
            <a:off x="0" y="6488668"/>
            <a:ext cx="1899558" cy="369332"/>
          </a:xfrm>
          <a:prstGeom prst="rect">
            <a:avLst/>
          </a:prstGeom>
        </p:spPr>
        <p:txBody>
          <a:bodyPr wrap="square">
            <a:spAutoFit/>
          </a:bodyPr>
          <a:lstStyle/>
          <a:p>
            <a:r>
              <a:rPr lang="en-US" dirty="0">
                <a:solidFill>
                  <a:schemeClr val="bg1"/>
                </a:solidFill>
                <a:latin typeface="Open Sans"/>
              </a:rPr>
              <a:t>D&amp;C 128:1-5</a:t>
            </a:r>
            <a:endParaRPr lang="en-US" sz="900" b="0" i="0" dirty="0">
              <a:solidFill>
                <a:schemeClr val="bg1"/>
              </a:solidFill>
              <a:effectLst/>
              <a:latin typeface="Open Sans"/>
            </a:endParaRPr>
          </a:p>
        </p:txBody>
      </p:sp>
      <p:sp>
        <p:nvSpPr>
          <p:cNvPr id="11" name="Rectangle 10"/>
          <p:cNvSpPr/>
          <p:nvPr/>
        </p:nvSpPr>
        <p:spPr>
          <a:xfrm>
            <a:off x="647700" y="1225689"/>
            <a:ext cx="5029200" cy="5262979"/>
          </a:xfrm>
          <a:prstGeom prst="rect">
            <a:avLst/>
          </a:prstGeom>
        </p:spPr>
        <p:txBody>
          <a:bodyPr wrap="square">
            <a:spAutoFit/>
          </a:bodyPr>
          <a:lstStyle/>
          <a:p>
            <a:pPr fontAlgn="base"/>
            <a:r>
              <a:rPr lang="en-US" sz="2400" b="1" dirty="0">
                <a:solidFill>
                  <a:schemeClr val="accent4">
                    <a:lumMod val="60000"/>
                    <a:lumOff val="40000"/>
                  </a:schemeClr>
                </a:solidFill>
                <a:latin typeface="Open Sans"/>
              </a:rPr>
              <a:t>Why will another person’s passport not qualify you to enter another country?</a:t>
            </a:r>
          </a:p>
          <a:p>
            <a:pPr fontAlgn="base"/>
            <a:endParaRPr lang="en-US" sz="2400" b="1" dirty="0">
              <a:solidFill>
                <a:schemeClr val="accent4">
                  <a:lumMod val="60000"/>
                  <a:lumOff val="40000"/>
                </a:schemeClr>
              </a:solidFill>
              <a:latin typeface="Open Sans"/>
            </a:endParaRPr>
          </a:p>
          <a:p>
            <a:pPr fontAlgn="base"/>
            <a:endParaRPr lang="en-US" sz="2400" b="1" dirty="0">
              <a:solidFill>
                <a:schemeClr val="accent4">
                  <a:lumMod val="60000"/>
                  <a:lumOff val="40000"/>
                </a:schemeClr>
              </a:solidFill>
              <a:latin typeface="Open Sans"/>
            </a:endParaRPr>
          </a:p>
          <a:p>
            <a:pPr fontAlgn="base"/>
            <a:r>
              <a:rPr lang="en-US" sz="2400" b="1" dirty="0">
                <a:solidFill>
                  <a:schemeClr val="accent4">
                    <a:lumMod val="60000"/>
                    <a:lumOff val="40000"/>
                  </a:schemeClr>
                </a:solidFill>
                <a:latin typeface="Open Sans"/>
              </a:rPr>
              <a:t>What could happen if you tried to enter another country but the information inside your passport was not complete?</a:t>
            </a:r>
          </a:p>
          <a:p>
            <a:pPr fontAlgn="base"/>
            <a:endParaRPr lang="en-US" sz="2400" b="1" dirty="0">
              <a:solidFill>
                <a:schemeClr val="accent4">
                  <a:lumMod val="60000"/>
                  <a:lumOff val="40000"/>
                </a:schemeClr>
              </a:solidFill>
              <a:latin typeface="Open Sans"/>
            </a:endParaRPr>
          </a:p>
          <a:p>
            <a:pPr fontAlgn="base"/>
            <a:endParaRPr lang="en-US" sz="2400" b="1" dirty="0">
              <a:solidFill>
                <a:schemeClr val="accent4">
                  <a:lumMod val="60000"/>
                  <a:lumOff val="40000"/>
                </a:schemeClr>
              </a:solidFill>
              <a:latin typeface="Open Sans"/>
            </a:endParaRPr>
          </a:p>
          <a:p>
            <a:pPr fontAlgn="base"/>
            <a:r>
              <a:rPr lang="en-US" sz="2400" b="1" dirty="0">
                <a:solidFill>
                  <a:schemeClr val="accent4">
                    <a:lumMod val="60000"/>
                    <a:lumOff val="40000"/>
                  </a:schemeClr>
                </a:solidFill>
                <a:latin typeface="Open Sans"/>
              </a:rPr>
              <a:t>What do you need to do to keep your passport current?</a:t>
            </a:r>
          </a:p>
          <a:p>
            <a:endParaRPr lang="en-US" sz="2400" b="1" i="0" dirty="0">
              <a:solidFill>
                <a:schemeClr val="accent4">
                  <a:lumMod val="60000"/>
                  <a:lumOff val="40000"/>
                </a:schemeClr>
              </a:solidFill>
              <a:effectLst/>
              <a:latin typeface="Open Sans"/>
            </a:endParaRPr>
          </a:p>
        </p:txBody>
      </p:sp>
      <p:pic>
        <p:nvPicPr>
          <p:cNvPr id="5" name="Picture 4">
            <a:extLst>
              <a:ext uri="{FF2B5EF4-FFF2-40B4-BE49-F238E27FC236}">
                <a16:creationId xmlns:a16="http://schemas.microsoft.com/office/drawing/2014/main" id="{4E4A4269-5EA3-4DB3-970B-30CE2B53A7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4102" y="1333580"/>
            <a:ext cx="3333750" cy="4724400"/>
          </a:xfrm>
          <a:prstGeom prst="rect">
            <a:avLst/>
          </a:prstGeom>
        </p:spPr>
      </p:pic>
    </p:spTree>
    <p:extLst>
      <p:ext uri="{BB962C8B-B14F-4D97-AF65-F5344CB8AC3E}">
        <p14:creationId xmlns:p14="http://schemas.microsoft.com/office/powerpoint/2010/main" val="237838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26EF21C-F06B-4A70-8E3D-4DFB87B397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69972" cy="6858000"/>
          </a:xfrm>
          <a:prstGeom prst="rect">
            <a:avLst/>
          </a:prstGeom>
        </p:spPr>
      </p:pic>
      <p:sp>
        <p:nvSpPr>
          <p:cNvPr id="6" name="TextBox 5"/>
          <p:cNvSpPr txBox="1"/>
          <p:nvPr/>
        </p:nvSpPr>
        <p:spPr>
          <a:xfrm>
            <a:off x="0" y="-20437"/>
            <a:ext cx="12192000" cy="923330"/>
          </a:xfrm>
          <a:prstGeom prst="rect">
            <a:avLst/>
          </a:prstGeom>
          <a:noFill/>
        </p:spPr>
        <p:txBody>
          <a:bodyPr wrap="square" rtlCol="0">
            <a:spAutoFit/>
          </a:bodyPr>
          <a:lstStyle/>
          <a:p>
            <a:pPr algn="ctr"/>
            <a:r>
              <a:rPr lang="en-US" sz="5400" dirty="0">
                <a:solidFill>
                  <a:schemeClr val="bg1"/>
                </a:solidFill>
                <a:latin typeface="Cooper Black" panose="0208090404030B020404" pitchFamily="18" charset="0"/>
              </a:rPr>
              <a:t>Eternal Passport</a:t>
            </a:r>
          </a:p>
        </p:txBody>
      </p:sp>
      <p:sp>
        <p:nvSpPr>
          <p:cNvPr id="10" name="Rectangle 9"/>
          <p:cNvSpPr/>
          <p:nvPr/>
        </p:nvSpPr>
        <p:spPr>
          <a:xfrm>
            <a:off x="0" y="6488668"/>
            <a:ext cx="1899558" cy="369332"/>
          </a:xfrm>
          <a:prstGeom prst="rect">
            <a:avLst/>
          </a:prstGeom>
        </p:spPr>
        <p:txBody>
          <a:bodyPr wrap="square">
            <a:spAutoFit/>
          </a:bodyPr>
          <a:lstStyle/>
          <a:p>
            <a:r>
              <a:rPr lang="en-US" dirty="0">
                <a:solidFill>
                  <a:schemeClr val="bg1"/>
                </a:solidFill>
                <a:latin typeface="Open Sans"/>
              </a:rPr>
              <a:t>D&amp;C 128:1-5</a:t>
            </a:r>
            <a:endParaRPr lang="en-US" sz="900" b="0" i="0" dirty="0">
              <a:solidFill>
                <a:schemeClr val="bg1"/>
              </a:solidFill>
              <a:effectLst/>
              <a:latin typeface="Open Sans"/>
            </a:endParaRPr>
          </a:p>
        </p:txBody>
      </p:sp>
      <p:sp>
        <p:nvSpPr>
          <p:cNvPr id="11" name="Rectangle 10"/>
          <p:cNvSpPr/>
          <p:nvPr/>
        </p:nvSpPr>
        <p:spPr>
          <a:xfrm>
            <a:off x="949779" y="1064291"/>
            <a:ext cx="5029200" cy="5262979"/>
          </a:xfrm>
          <a:prstGeom prst="rect">
            <a:avLst/>
          </a:prstGeom>
        </p:spPr>
        <p:txBody>
          <a:bodyPr wrap="square">
            <a:spAutoFit/>
          </a:bodyPr>
          <a:lstStyle/>
          <a:p>
            <a:pPr fontAlgn="base"/>
            <a:r>
              <a:rPr lang="en-US" sz="2400" b="1" dirty="0">
                <a:solidFill>
                  <a:schemeClr val="accent4">
                    <a:lumMod val="60000"/>
                    <a:lumOff val="40000"/>
                  </a:schemeClr>
                </a:solidFill>
                <a:latin typeface="Open Sans"/>
              </a:rPr>
              <a:t>Why will another person’s passport not qualify you to enter another kingdom?</a:t>
            </a:r>
          </a:p>
          <a:p>
            <a:pPr fontAlgn="base"/>
            <a:endParaRPr lang="en-US" sz="2400" b="1" dirty="0">
              <a:solidFill>
                <a:schemeClr val="accent4">
                  <a:lumMod val="60000"/>
                  <a:lumOff val="40000"/>
                </a:schemeClr>
              </a:solidFill>
              <a:latin typeface="Open Sans"/>
            </a:endParaRPr>
          </a:p>
          <a:p>
            <a:pPr fontAlgn="base"/>
            <a:endParaRPr lang="en-US" sz="2400" b="1" dirty="0">
              <a:solidFill>
                <a:schemeClr val="accent4">
                  <a:lumMod val="60000"/>
                  <a:lumOff val="40000"/>
                </a:schemeClr>
              </a:solidFill>
              <a:latin typeface="Open Sans"/>
            </a:endParaRPr>
          </a:p>
          <a:p>
            <a:pPr fontAlgn="base"/>
            <a:r>
              <a:rPr lang="en-US" sz="2400" b="1" dirty="0">
                <a:solidFill>
                  <a:schemeClr val="accent4">
                    <a:lumMod val="60000"/>
                    <a:lumOff val="40000"/>
                  </a:schemeClr>
                </a:solidFill>
                <a:latin typeface="Open Sans"/>
              </a:rPr>
              <a:t>What could happen if you tried to enter another kingdom but the information inside your passport was not complete?</a:t>
            </a:r>
          </a:p>
          <a:p>
            <a:pPr fontAlgn="base"/>
            <a:endParaRPr lang="en-US" sz="2400" b="1" dirty="0">
              <a:solidFill>
                <a:schemeClr val="accent4">
                  <a:lumMod val="60000"/>
                  <a:lumOff val="40000"/>
                </a:schemeClr>
              </a:solidFill>
              <a:latin typeface="Open Sans"/>
            </a:endParaRPr>
          </a:p>
          <a:p>
            <a:pPr fontAlgn="base"/>
            <a:endParaRPr lang="en-US" sz="2400" b="1" dirty="0">
              <a:solidFill>
                <a:schemeClr val="accent4">
                  <a:lumMod val="60000"/>
                  <a:lumOff val="40000"/>
                </a:schemeClr>
              </a:solidFill>
              <a:latin typeface="Open Sans"/>
            </a:endParaRPr>
          </a:p>
          <a:p>
            <a:pPr fontAlgn="base"/>
            <a:r>
              <a:rPr lang="en-US" sz="2400" b="1" dirty="0">
                <a:solidFill>
                  <a:schemeClr val="accent4">
                    <a:lumMod val="60000"/>
                    <a:lumOff val="40000"/>
                  </a:schemeClr>
                </a:solidFill>
                <a:latin typeface="Open Sans"/>
              </a:rPr>
              <a:t>What do you need to do to keep your own passport current?</a:t>
            </a:r>
          </a:p>
          <a:p>
            <a:endParaRPr lang="en-US" sz="2400" b="1" i="0" dirty="0">
              <a:solidFill>
                <a:schemeClr val="accent4">
                  <a:lumMod val="60000"/>
                  <a:lumOff val="40000"/>
                </a:schemeClr>
              </a:solidFill>
              <a:effectLst/>
              <a:latin typeface="Open Sans"/>
            </a:endParaRPr>
          </a:p>
        </p:txBody>
      </p:sp>
      <p:pic>
        <p:nvPicPr>
          <p:cNvPr id="13" name="Picture 12">
            <a:extLst>
              <a:ext uri="{FF2B5EF4-FFF2-40B4-BE49-F238E27FC236}">
                <a16:creationId xmlns:a16="http://schemas.microsoft.com/office/drawing/2014/main" id="{44990DE8-53B7-4B02-970C-F7B0357FE4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0788" y="1449209"/>
            <a:ext cx="3261643" cy="44931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4092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944215-BBF7-4EC9-87C8-82FD840850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69972" cy="6858000"/>
          </a:xfrm>
          <a:prstGeom prst="rect">
            <a:avLst/>
          </a:prstGeom>
        </p:spPr>
      </p:pic>
      <p:sp>
        <p:nvSpPr>
          <p:cNvPr id="6" name="TextBox 5"/>
          <p:cNvSpPr txBox="1"/>
          <p:nvPr/>
        </p:nvSpPr>
        <p:spPr>
          <a:xfrm>
            <a:off x="0" y="-20437"/>
            <a:ext cx="12192000" cy="923330"/>
          </a:xfrm>
          <a:prstGeom prst="rect">
            <a:avLst/>
          </a:prstGeom>
          <a:noFill/>
        </p:spPr>
        <p:txBody>
          <a:bodyPr wrap="square" rtlCol="0">
            <a:spAutoFit/>
          </a:bodyPr>
          <a:lstStyle/>
          <a:p>
            <a:pPr algn="ctr"/>
            <a:r>
              <a:rPr lang="en-US" sz="5400" dirty="0">
                <a:solidFill>
                  <a:schemeClr val="bg1"/>
                </a:solidFill>
                <a:latin typeface="Cooper Black" panose="0208090404030B020404" pitchFamily="18" charset="0"/>
              </a:rPr>
              <a:t>Properly Witnessed</a:t>
            </a:r>
          </a:p>
        </p:txBody>
      </p:sp>
      <p:sp>
        <p:nvSpPr>
          <p:cNvPr id="10" name="Rectangle 9"/>
          <p:cNvSpPr/>
          <p:nvPr/>
        </p:nvSpPr>
        <p:spPr>
          <a:xfrm>
            <a:off x="0" y="6488668"/>
            <a:ext cx="1899558" cy="369332"/>
          </a:xfrm>
          <a:prstGeom prst="rect">
            <a:avLst/>
          </a:prstGeom>
        </p:spPr>
        <p:txBody>
          <a:bodyPr wrap="square">
            <a:spAutoFit/>
          </a:bodyPr>
          <a:lstStyle/>
          <a:p>
            <a:r>
              <a:rPr lang="en-US" dirty="0">
                <a:solidFill>
                  <a:schemeClr val="bg1"/>
                </a:solidFill>
                <a:latin typeface="Open Sans"/>
              </a:rPr>
              <a:t>D&amp;C 128:1-5</a:t>
            </a:r>
            <a:endParaRPr lang="en-US" sz="900" b="0" i="0" dirty="0">
              <a:solidFill>
                <a:schemeClr val="bg1"/>
              </a:solidFill>
              <a:effectLst/>
              <a:latin typeface="Open Sans"/>
            </a:endParaRPr>
          </a:p>
        </p:txBody>
      </p:sp>
      <p:sp>
        <p:nvSpPr>
          <p:cNvPr id="11" name="Rectangle 10"/>
          <p:cNvSpPr/>
          <p:nvPr/>
        </p:nvSpPr>
        <p:spPr>
          <a:xfrm>
            <a:off x="1287235" y="1441217"/>
            <a:ext cx="5690507" cy="3600986"/>
          </a:xfrm>
          <a:prstGeom prst="rect">
            <a:avLst/>
          </a:prstGeom>
        </p:spPr>
        <p:txBody>
          <a:bodyPr wrap="square">
            <a:spAutoFit/>
          </a:bodyPr>
          <a:lstStyle/>
          <a:p>
            <a:pPr fontAlgn="base"/>
            <a:r>
              <a:rPr lang="en-US" sz="2400" b="1" dirty="0">
                <a:solidFill>
                  <a:schemeClr val="bg1"/>
                </a:solidFill>
                <a:latin typeface="Open Sans"/>
              </a:rPr>
              <a:t>“In the early days of the Church, some baptisms for the dead that were not properly witnessed and recorded, were rejected of the Lord, and the work had to be done over again. </a:t>
            </a:r>
          </a:p>
          <a:p>
            <a:pPr fontAlgn="base"/>
            <a:endParaRPr lang="en-US" sz="2400" b="1" dirty="0">
              <a:solidFill>
                <a:schemeClr val="bg1"/>
              </a:solidFill>
              <a:latin typeface="Open Sans"/>
            </a:endParaRPr>
          </a:p>
          <a:p>
            <a:pPr fontAlgn="base"/>
            <a:r>
              <a:rPr lang="en-US" sz="2400" b="1" dirty="0">
                <a:solidFill>
                  <a:schemeClr val="bg1"/>
                </a:solidFill>
                <a:latin typeface="Open Sans"/>
              </a:rPr>
              <a:t>Nothing that is done in the Temple will be accepted of the Lord, except it is properly witnessed and recorded.”</a:t>
            </a:r>
          </a:p>
          <a:p>
            <a:pPr fontAlgn="base"/>
            <a:r>
              <a:rPr lang="en-US" sz="1200" b="1" dirty="0" err="1">
                <a:solidFill>
                  <a:schemeClr val="bg1"/>
                </a:solidFill>
                <a:latin typeface="Open Sans"/>
              </a:rPr>
              <a:t>Rudger</a:t>
            </a:r>
            <a:r>
              <a:rPr lang="en-US" sz="1200" b="1" dirty="0">
                <a:solidFill>
                  <a:schemeClr val="bg1"/>
                </a:solidFill>
                <a:latin typeface="Open Sans"/>
              </a:rPr>
              <a:t> Clawson</a:t>
            </a:r>
          </a:p>
        </p:txBody>
      </p:sp>
      <p:pic>
        <p:nvPicPr>
          <p:cNvPr id="3" name="Picture 2">
            <a:extLst>
              <a:ext uri="{FF2B5EF4-FFF2-40B4-BE49-F238E27FC236}">
                <a16:creationId xmlns:a16="http://schemas.microsoft.com/office/drawing/2014/main" id="{683994FC-480B-4FD1-BC70-4444B498D7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0916" y="1693326"/>
            <a:ext cx="2267712" cy="3096768"/>
          </a:xfrm>
          <a:prstGeom prst="rect">
            <a:avLst/>
          </a:prstGeom>
        </p:spPr>
      </p:pic>
    </p:spTree>
    <p:extLst>
      <p:ext uri="{BB962C8B-B14F-4D97-AF65-F5344CB8AC3E}">
        <p14:creationId xmlns:p14="http://schemas.microsoft.com/office/powerpoint/2010/main" val="1866969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561B505-902E-4C37-AAE1-852288C141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69972" cy="6858000"/>
          </a:xfrm>
          <a:prstGeom prst="rect">
            <a:avLst/>
          </a:prstGeom>
        </p:spPr>
      </p:pic>
      <p:sp>
        <p:nvSpPr>
          <p:cNvPr id="6" name="TextBox 5"/>
          <p:cNvSpPr txBox="1"/>
          <p:nvPr/>
        </p:nvSpPr>
        <p:spPr>
          <a:xfrm>
            <a:off x="0" y="-20437"/>
            <a:ext cx="12192000" cy="923330"/>
          </a:xfrm>
          <a:prstGeom prst="rect">
            <a:avLst/>
          </a:prstGeom>
          <a:noFill/>
        </p:spPr>
        <p:txBody>
          <a:bodyPr wrap="square" rtlCol="0">
            <a:spAutoFit/>
          </a:bodyPr>
          <a:lstStyle/>
          <a:p>
            <a:pPr algn="ctr"/>
            <a:r>
              <a:rPr lang="en-US" sz="5400" dirty="0">
                <a:solidFill>
                  <a:schemeClr val="bg1"/>
                </a:solidFill>
                <a:latin typeface="Cooper Black" panose="0208090404030B020404" pitchFamily="18" charset="0"/>
              </a:rPr>
              <a:t>Book of Life—Kept on Earth</a:t>
            </a:r>
          </a:p>
        </p:txBody>
      </p:sp>
      <p:sp>
        <p:nvSpPr>
          <p:cNvPr id="10" name="Rectangle 9"/>
          <p:cNvSpPr/>
          <p:nvPr/>
        </p:nvSpPr>
        <p:spPr>
          <a:xfrm>
            <a:off x="0" y="6488668"/>
            <a:ext cx="1899558" cy="369332"/>
          </a:xfrm>
          <a:prstGeom prst="rect">
            <a:avLst/>
          </a:prstGeom>
        </p:spPr>
        <p:txBody>
          <a:bodyPr wrap="square">
            <a:spAutoFit/>
          </a:bodyPr>
          <a:lstStyle/>
          <a:p>
            <a:r>
              <a:rPr lang="en-US" dirty="0">
                <a:solidFill>
                  <a:schemeClr val="bg1"/>
                </a:solidFill>
                <a:latin typeface="Open Sans"/>
              </a:rPr>
              <a:t>D&amp;C 128:6-9</a:t>
            </a:r>
            <a:endParaRPr lang="en-US" sz="900" b="0" i="0" dirty="0">
              <a:solidFill>
                <a:schemeClr val="bg1"/>
              </a:solidFill>
              <a:effectLst/>
              <a:latin typeface="Open Sans"/>
            </a:endParaRPr>
          </a:p>
        </p:txBody>
      </p:sp>
      <p:sp>
        <p:nvSpPr>
          <p:cNvPr id="11" name="Rectangle 10"/>
          <p:cNvSpPr/>
          <p:nvPr/>
        </p:nvSpPr>
        <p:spPr>
          <a:xfrm>
            <a:off x="242206" y="1570900"/>
            <a:ext cx="5690507" cy="2246769"/>
          </a:xfrm>
          <a:prstGeom prst="rect">
            <a:avLst/>
          </a:prstGeom>
        </p:spPr>
        <p:txBody>
          <a:bodyPr wrap="square">
            <a:spAutoFit/>
          </a:bodyPr>
          <a:lstStyle/>
          <a:p>
            <a:pPr fontAlgn="base"/>
            <a:r>
              <a:rPr lang="en-US" sz="2000" i="1" dirty="0">
                <a:solidFill>
                  <a:schemeClr val="bg1"/>
                </a:solidFill>
                <a:latin typeface="Open Sans"/>
              </a:rPr>
              <a:t>And I saw the dead, small and great, stand before God; and the books were opened: and another book was opened, which is the book of life: and the dead were judged out of those things which were written in the books, according to their works.</a:t>
            </a:r>
          </a:p>
          <a:p>
            <a:pPr fontAlgn="base"/>
            <a:r>
              <a:rPr lang="en-US" sz="2000" i="1" dirty="0">
                <a:solidFill>
                  <a:schemeClr val="bg1"/>
                </a:solidFill>
                <a:latin typeface="Open Sans"/>
              </a:rPr>
              <a:t>Revelation 20:12</a:t>
            </a:r>
          </a:p>
        </p:txBody>
      </p:sp>
      <p:sp>
        <p:nvSpPr>
          <p:cNvPr id="2" name="Rectangle 1"/>
          <p:cNvSpPr/>
          <p:nvPr/>
        </p:nvSpPr>
        <p:spPr>
          <a:xfrm>
            <a:off x="5649686" y="4815657"/>
            <a:ext cx="6096000" cy="1661993"/>
          </a:xfrm>
          <a:prstGeom prst="rect">
            <a:avLst/>
          </a:prstGeom>
        </p:spPr>
        <p:txBody>
          <a:bodyPr>
            <a:spAutoFit/>
          </a:bodyPr>
          <a:lstStyle/>
          <a:p>
            <a:r>
              <a:rPr lang="en-US" b="0" i="0" dirty="0">
                <a:solidFill>
                  <a:schemeClr val="bg1"/>
                </a:solidFill>
                <a:effectLst/>
                <a:latin typeface="Open Sans"/>
              </a:rPr>
              <a:t>Figurative: “Our own life, and being, the record of our acts transcribed in our souls, an account of our obedience or disobedience written in our bodies. Literally, it is the record kept in heaven of the names and righteous deeds of the faithful.” </a:t>
            </a:r>
          </a:p>
          <a:p>
            <a:r>
              <a:rPr lang="en-US" sz="1200" b="0" i="0" dirty="0">
                <a:solidFill>
                  <a:schemeClr val="bg1"/>
                </a:solidFill>
                <a:effectLst/>
                <a:latin typeface="Open Sans"/>
              </a:rPr>
              <a:t>Elder Bruce R. McConkie</a:t>
            </a:r>
            <a:endParaRPr lang="en-US" sz="1200" dirty="0">
              <a:solidFill>
                <a:schemeClr val="bg1"/>
              </a:solidFill>
            </a:endParaRPr>
          </a:p>
        </p:txBody>
      </p:sp>
      <p:sp>
        <p:nvSpPr>
          <p:cNvPr id="7" name="Rectangle 6"/>
          <p:cNvSpPr/>
          <p:nvPr/>
        </p:nvSpPr>
        <p:spPr>
          <a:xfrm>
            <a:off x="1690520" y="685164"/>
            <a:ext cx="8810959" cy="830997"/>
          </a:xfrm>
          <a:prstGeom prst="rect">
            <a:avLst/>
          </a:prstGeom>
        </p:spPr>
        <p:txBody>
          <a:bodyPr wrap="square">
            <a:spAutoFit/>
          </a:bodyPr>
          <a:lstStyle/>
          <a:p>
            <a:pPr algn="ctr"/>
            <a:r>
              <a:rPr lang="en-US" sz="2400" b="0" i="0" dirty="0">
                <a:solidFill>
                  <a:srgbClr val="FF0000"/>
                </a:solidFill>
                <a:effectLst/>
                <a:latin typeface="Open Sans"/>
              </a:rPr>
              <a:t>A record kept in heaven which contains the names of the faithful and an account of their righteous covenants and deeds</a:t>
            </a:r>
            <a:endParaRPr lang="en-US" sz="2400" dirty="0">
              <a:solidFill>
                <a:srgbClr val="FF0000"/>
              </a:solidFill>
            </a:endParaRPr>
          </a:p>
        </p:txBody>
      </p:sp>
      <p:pic>
        <p:nvPicPr>
          <p:cNvPr id="9" name="Picture 2" descr="http://danielbeazley.com/wp-content/uploads/2013/01/How-to-Write-600x300.jpg"/>
          <p:cNvPicPr>
            <a:picLocks noChangeAspect="1" noChangeArrowheads="1"/>
          </p:cNvPicPr>
          <p:nvPr/>
        </p:nvPicPr>
        <p:blipFill rotWithShape="1">
          <a:blip r:embed="rId3">
            <a:extLst>
              <a:ext uri="{28A0092B-C50C-407E-A947-70E740481C1C}">
                <a14:useLocalDpi xmlns:a14="http://schemas.microsoft.com/office/drawing/2010/main" val="0"/>
              </a:ext>
            </a:extLst>
          </a:blip>
          <a:srcRect t="-1" r="67798" b="430"/>
          <a:stretch/>
        </p:blipFill>
        <p:spPr bwMode="auto">
          <a:xfrm>
            <a:off x="5932713" y="2030963"/>
            <a:ext cx="1647612" cy="25472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danielbeazley.com/wp-content/uploads/2013/01/How-to-Write-600x300.jpg"/>
          <p:cNvPicPr>
            <a:picLocks noChangeAspect="1" noChangeArrowheads="1"/>
          </p:cNvPicPr>
          <p:nvPr/>
        </p:nvPicPr>
        <p:blipFill rotWithShape="1">
          <a:blip r:embed="rId3">
            <a:extLst>
              <a:ext uri="{28A0092B-C50C-407E-A947-70E740481C1C}">
                <a14:useLocalDpi xmlns:a14="http://schemas.microsoft.com/office/drawing/2010/main" val="0"/>
              </a:ext>
            </a:extLst>
          </a:blip>
          <a:srcRect l="32846" t="-471" r="33020"/>
          <a:stretch/>
        </p:blipFill>
        <p:spPr bwMode="auto">
          <a:xfrm>
            <a:off x="7580324" y="2030963"/>
            <a:ext cx="1730828" cy="25472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danielbeazley.com/wp-content/uploads/2013/01/How-to-Write-600x300.jpg"/>
          <p:cNvPicPr>
            <a:picLocks noChangeAspect="1" noChangeArrowheads="1"/>
          </p:cNvPicPr>
          <p:nvPr/>
        </p:nvPicPr>
        <p:blipFill rotWithShape="1">
          <a:blip r:embed="rId3">
            <a:extLst>
              <a:ext uri="{28A0092B-C50C-407E-A947-70E740481C1C}">
                <a14:useLocalDpi xmlns:a14="http://schemas.microsoft.com/office/drawing/2010/main" val="0"/>
              </a:ext>
            </a:extLst>
          </a:blip>
          <a:srcRect l="67389" t="-470"/>
          <a:stretch/>
        </p:blipFill>
        <p:spPr bwMode="auto">
          <a:xfrm>
            <a:off x="9290421" y="2030962"/>
            <a:ext cx="1653590" cy="25472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25467" y="4413462"/>
            <a:ext cx="4081780" cy="1631216"/>
          </a:xfrm>
          <a:prstGeom prst="rect">
            <a:avLst/>
          </a:prstGeom>
        </p:spPr>
        <p:txBody>
          <a:bodyPr wrap="square">
            <a:spAutoFit/>
          </a:bodyPr>
          <a:lstStyle/>
          <a:p>
            <a:r>
              <a:rPr lang="en-US" sz="2000" i="1" dirty="0">
                <a:solidFill>
                  <a:srgbClr val="FFFF00"/>
                </a:solidFill>
                <a:latin typeface="Open Sans"/>
              </a:rPr>
              <a:t>Notwithstanding in this rejoice not, that the spirits are subject unto you; but rather rejoice, because your names are written in heaven.</a:t>
            </a:r>
          </a:p>
          <a:p>
            <a:r>
              <a:rPr lang="en-US" sz="2000" i="1" dirty="0">
                <a:solidFill>
                  <a:srgbClr val="FFFF00"/>
                </a:solidFill>
                <a:latin typeface="Open Sans"/>
              </a:rPr>
              <a:t>Luke 10:20</a:t>
            </a:r>
          </a:p>
        </p:txBody>
      </p:sp>
    </p:spTree>
    <p:extLst>
      <p:ext uri="{BB962C8B-B14F-4D97-AF65-F5344CB8AC3E}">
        <p14:creationId xmlns:p14="http://schemas.microsoft.com/office/powerpoint/2010/main" val="129986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620B01B-C9F3-4963-952A-0B9BDDE8BA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69972" cy="6858000"/>
          </a:xfrm>
          <a:prstGeom prst="rect">
            <a:avLst/>
          </a:prstGeom>
        </p:spPr>
      </p:pic>
      <p:sp>
        <p:nvSpPr>
          <p:cNvPr id="6" name="TextBox 5"/>
          <p:cNvSpPr txBox="1"/>
          <p:nvPr/>
        </p:nvSpPr>
        <p:spPr>
          <a:xfrm>
            <a:off x="0" y="-20437"/>
            <a:ext cx="12192000" cy="923330"/>
          </a:xfrm>
          <a:prstGeom prst="rect">
            <a:avLst/>
          </a:prstGeom>
          <a:noFill/>
        </p:spPr>
        <p:txBody>
          <a:bodyPr wrap="square" rtlCol="0">
            <a:spAutoFit/>
          </a:bodyPr>
          <a:lstStyle/>
          <a:p>
            <a:pPr algn="ctr"/>
            <a:r>
              <a:rPr lang="en-US" sz="5400" i="1" dirty="0" err="1">
                <a:solidFill>
                  <a:schemeClr val="bg1"/>
                </a:solidFill>
                <a:latin typeface="Open Sans"/>
              </a:rPr>
              <a:t>propria</a:t>
            </a:r>
            <a:r>
              <a:rPr lang="en-US" sz="5400" i="1" dirty="0">
                <a:solidFill>
                  <a:schemeClr val="bg1"/>
                </a:solidFill>
                <a:latin typeface="Open Sans"/>
              </a:rPr>
              <a:t> persona</a:t>
            </a:r>
            <a:endParaRPr lang="en-US" sz="5400" dirty="0">
              <a:solidFill>
                <a:schemeClr val="bg1"/>
              </a:solidFill>
              <a:latin typeface="Open Sans"/>
            </a:endParaRPr>
          </a:p>
        </p:txBody>
      </p:sp>
      <p:sp>
        <p:nvSpPr>
          <p:cNvPr id="10" name="Rectangle 9"/>
          <p:cNvSpPr/>
          <p:nvPr/>
        </p:nvSpPr>
        <p:spPr>
          <a:xfrm>
            <a:off x="0" y="6488668"/>
            <a:ext cx="1899558" cy="369332"/>
          </a:xfrm>
          <a:prstGeom prst="rect">
            <a:avLst/>
          </a:prstGeom>
        </p:spPr>
        <p:txBody>
          <a:bodyPr wrap="square">
            <a:spAutoFit/>
          </a:bodyPr>
          <a:lstStyle/>
          <a:p>
            <a:r>
              <a:rPr lang="en-US" dirty="0">
                <a:solidFill>
                  <a:schemeClr val="bg1"/>
                </a:solidFill>
                <a:latin typeface="Open Sans"/>
              </a:rPr>
              <a:t>D&amp;C 128:8</a:t>
            </a:r>
            <a:endParaRPr lang="en-US" sz="900" b="0" i="0" dirty="0">
              <a:solidFill>
                <a:schemeClr val="bg1"/>
              </a:solidFill>
              <a:effectLst/>
              <a:latin typeface="Open Sans"/>
            </a:endParaRPr>
          </a:p>
        </p:txBody>
      </p:sp>
      <p:sp>
        <p:nvSpPr>
          <p:cNvPr id="2" name="Rectangle 1"/>
          <p:cNvSpPr/>
          <p:nvPr/>
        </p:nvSpPr>
        <p:spPr>
          <a:xfrm>
            <a:off x="2649096" y="923330"/>
            <a:ext cx="6962180" cy="646331"/>
          </a:xfrm>
          <a:prstGeom prst="rect">
            <a:avLst/>
          </a:prstGeom>
        </p:spPr>
        <p:txBody>
          <a:bodyPr wrap="square">
            <a:spAutoFit/>
          </a:bodyPr>
          <a:lstStyle/>
          <a:p>
            <a:pPr algn="ctr"/>
            <a:r>
              <a:rPr lang="en-US" dirty="0">
                <a:solidFill>
                  <a:schemeClr val="bg1"/>
                </a:solidFill>
                <a:latin typeface="Open Sans"/>
              </a:rPr>
              <a:t>People who are baptized for themselves and the phrase “their own agents” refers to those who are baptized as proxies</a:t>
            </a:r>
            <a:endParaRPr lang="en-US" dirty="0">
              <a:solidFill>
                <a:schemeClr val="bg1"/>
              </a:solidFill>
            </a:endParaRPr>
          </a:p>
        </p:txBody>
      </p:sp>
      <p:sp>
        <p:nvSpPr>
          <p:cNvPr id="3" name="Rectangle 2"/>
          <p:cNvSpPr/>
          <p:nvPr/>
        </p:nvSpPr>
        <p:spPr>
          <a:xfrm>
            <a:off x="3870186" y="2121356"/>
            <a:ext cx="3796660" cy="1107996"/>
          </a:xfrm>
          <a:prstGeom prst="rect">
            <a:avLst/>
          </a:prstGeom>
        </p:spPr>
        <p:txBody>
          <a:bodyPr wrap="square">
            <a:spAutoFit/>
          </a:bodyPr>
          <a:lstStyle/>
          <a:p>
            <a:r>
              <a:rPr lang="en-US" dirty="0">
                <a:solidFill>
                  <a:schemeClr val="bg1"/>
                </a:solidFill>
                <a:latin typeface="Open Sans"/>
              </a:rPr>
              <a:t>“Ordinances and covenants become our credentials for admission into [God’s] presence”</a:t>
            </a:r>
          </a:p>
          <a:p>
            <a:r>
              <a:rPr lang="en-US" sz="1200" dirty="0">
                <a:solidFill>
                  <a:schemeClr val="bg1"/>
                </a:solidFill>
                <a:latin typeface="Open Sans"/>
              </a:rPr>
              <a:t>Elder Boyd K. Packer</a:t>
            </a:r>
            <a:endParaRPr lang="en-US" sz="1200" dirty="0">
              <a:solidFill>
                <a:schemeClr val="bg1"/>
              </a:solidFill>
            </a:endParaRPr>
          </a:p>
        </p:txBody>
      </p:sp>
      <p:pic>
        <p:nvPicPr>
          <p:cNvPr id="7" name="Picture 6">
            <a:extLst>
              <a:ext uri="{FF2B5EF4-FFF2-40B4-BE49-F238E27FC236}">
                <a16:creationId xmlns:a16="http://schemas.microsoft.com/office/drawing/2014/main" id="{5D0C89B3-D385-4040-92A4-57612D6287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345" y="1796946"/>
            <a:ext cx="3086100" cy="2171700"/>
          </a:xfrm>
          <a:prstGeom prst="rect">
            <a:avLst/>
          </a:prstGeom>
        </p:spPr>
      </p:pic>
      <p:pic>
        <p:nvPicPr>
          <p:cNvPr id="9" name="Picture 8">
            <a:extLst>
              <a:ext uri="{FF2B5EF4-FFF2-40B4-BE49-F238E27FC236}">
                <a16:creationId xmlns:a16="http://schemas.microsoft.com/office/drawing/2014/main" id="{08C0DE75-54DD-4CC9-BDA1-1859CAB287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0537" y="3687362"/>
            <a:ext cx="4228105" cy="2801306"/>
          </a:xfrm>
          <a:prstGeom prst="rect">
            <a:avLst/>
          </a:prstGeom>
        </p:spPr>
      </p:pic>
      <p:grpSp>
        <p:nvGrpSpPr>
          <p:cNvPr id="17" name="Group 16">
            <a:extLst>
              <a:ext uri="{FF2B5EF4-FFF2-40B4-BE49-F238E27FC236}">
                <a16:creationId xmlns:a16="http://schemas.microsoft.com/office/drawing/2014/main" id="{DDB7B341-1DDA-47D5-9EF3-54D9693A6C1C}"/>
              </a:ext>
            </a:extLst>
          </p:cNvPr>
          <p:cNvGrpSpPr/>
          <p:nvPr/>
        </p:nvGrpSpPr>
        <p:grpSpPr>
          <a:xfrm>
            <a:off x="9037674" y="1010093"/>
            <a:ext cx="2933215" cy="5161919"/>
            <a:chOff x="1345059" y="1089061"/>
            <a:chExt cx="2667000" cy="5029200"/>
          </a:xfrm>
        </p:grpSpPr>
        <p:grpSp>
          <p:nvGrpSpPr>
            <p:cNvPr id="18" name="Group 17">
              <a:extLst>
                <a:ext uri="{FF2B5EF4-FFF2-40B4-BE49-F238E27FC236}">
                  <a16:creationId xmlns:a16="http://schemas.microsoft.com/office/drawing/2014/main" id="{473A4893-E556-4A93-A1FA-FED45D1D7F9C}"/>
                </a:ext>
              </a:extLst>
            </p:cNvPr>
            <p:cNvGrpSpPr/>
            <p:nvPr/>
          </p:nvGrpSpPr>
          <p:grpSpPr>
            <a:xfrm>
              <a:off x="1345059" y="1089061"/>
              <a:ext cx="2667000" cy="5029200"/>
              <a:chOff x="838200" y="76200"/>
              <a:chExt cx="2667000" cy="5029200"/>
            </a:xfrm>
          </p:grpSpPr>
          <p:grpSp>
            <p:nvGrpSpPr>
              <p:cNvPr id="20" name="Group 17">
                <a:extLst>
                  <a:ext uri="{FF2B5EF4-FFF2-40B4-BE49-F238E27FC236}">
                    <a16:creationId xmlns:a16="http://schemas.microsoft.com/office/drawing/2014/main" id="{5E0C9F2F-5242-412A-8EA8-A92994DAE26F}"/>
                  </a:ext>
                </a:extLst>
              </p:cNvPr>
              <p:cNvGrpSpPr/>
              <p:nvPr/>
            </p:nvGrpSpPr>
            <p:grpSpPr>
              <a:xfrm flipH="1">
                <a:off x="2209800" y="1447800"/>
                <a:ext cx="1295400" cy="3429000"/>
                <a:chOff x="685800" y="1447800"/>
                <a:chExt cx="1295400" cy="3124200"/>
              </a:xfrm>
            </p:grpSpPr>
            <p:sp>
              <p:nvSpPr>
                <p:cNvPr id="36" name="Bent Arrow 25">
                  <a:extLst>
                    <a:ext uri="{FF2B5EF4-FFF2-40B4-BE49-F238E27FC236}">
                      <a16:creationId xmlns:a16="http://schemas.microsoft.com/office/drawing/2014/main" id="{BCE8AEAF-18E1-48FC-BAC7-11845EC94A10}"/>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Bent Arrow 26">
                  <a:extLst>
                    <a:ext uri="{FF2B5EF4-FFF2-40B4-BE49-F238E27FC236}">
                      <a16:creationId xmlns:a16="http://schemas.microsoft.com/office/drawing/2014/main" id="{9E962481-3866-4E77-899F-E91DEE8EFF05}"/>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 name="Group 16">
                <a:extLst>
                  <a:ext uri="{FF2B5EF4-FFF2-40B4-BE49-F238E27FC236}">
                    <a16:creationId xmlns:a16="http://schemas.microsoft.com/office/drawing/2014/main" id="{FEAAC72E-D256-47B8-948C-D1B2B1294B7B}"/>
                  </a:ext>
                </a:extLst>
              </p:cNvPr>
              <p:cNvGrpSpPr/>
              <p:nvPr/>
            </p:nvGrpSpPr>
            <p:grpSpPr>
              <a:xfrm>
                <a:off x="838200" y="1447800"/>
                <a:ext cx="1295400" cy="3429000"/>
                <a:chOff x="685800" y="1447800"/>
                <a:chExt cx="1295400" cy="3429000"/>
              </a:xfrm>
            </p:grpSpPr>
            <p:sp>
              <p:nvSpPr>
                <p:cNvPr id="34" name="Bent Arrow 23">
                  <a:extLst>
                    <a:ext uri="{FF2B5EF4-FFF2-40B4-BE49-F238E27FC236}">
                      <a16:creationId xmlns:a16="http://schemas.microsoft.com/office/drawing/2014/main" id="{94CA48BB-29CF-498D-BE6E-021E7B5D4BB8}"/>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14">
                  <a:extLst>
                    <a:ext uri="{FF2B5EF4-FFF2-40B4-BE49-F238E27FC236}">
                      <a16:creationId xmlns:a16="http://schemas.microsoft.com/office/drawing/2014/main" id="{BB6D7BA5-F5E5-458D-B9C5-46F94235A15C}"/>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2" name="Oval 2">
                <a:extLst>
                  <a:ext uri="{FF2B5EF4-FFF2-40B4-BE49-F238E27FC236}">
                    <a16:creationId xmlns:a16="http://schemas.microsoft.com/office/drawing/2014/main" id="{249161C7-E2C7-44A3-B641-54CA6D58BD92}"/>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nual Operation 3">
                <a:extLst>
                  <a:ext uri="{FF2B5EF4-FFF2-40B4-BE49-F238E27FC236}">
                    <a16:creationId xmlns:a16="http://schemas.microsoft.com/office/drawing/2014/main" id="{C4E6468B-738D-44B7-9BEE-FDA56CC8ABBB}"/>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Operation 4">
                <a:extLst>
                  <a:ext uri="{FF2B5EF4-FFF2-40B4-BE49-F238E27FC236}">
                    <a16:creationId xmlns:a16="http://schemas.microsoft.com/office/drawing/2014/main" id="{433241E7-64EC-4803-BD6F-B99BB2FF7E24}"/>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4">
                <a:extLst>
                  <a:ext uri="{FF2B5EF4-FFF2-40B4-BE49-F238E27FC236}">
                    <a16:creationId xmlns:a16="http://schemas.microsoft.com/office/drawing/2014/main" id="{DB0413D3-766E-457E-A497-E85388A81386}"/>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5">
                <a:extLst>
                  <a:ext uri="{FF2B5EF4-FFF2-40B4-BE49-F238E27FC236}">
                    <a16:creationId xmlns:a16="http://schemas.microsoft.com/office/drawing/2014/main" id="{8D4219A8-75B7-45A3-B495-2DCD0AE1DD03}"/>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nut 16">
                <a:extLst>
                  <a:ext uri="{FF2B5EF4-FFF2-40B4-BE49-F238E27FC236}">
                    <a16:creationId xmlns:a16="http://schemas.microsoft.com/office/drawing/2014/main" id="{7AE78F5E-B760-4D3C-9E27-D5340819E964}"/>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Rounded Rectangle 7">
                <a:extLst>
                  <a:ext uri="{FF2B5EF4-FFF2-40B4-BE49-F238E27FC236}">
                    <a16:creationId xmlns:a16="http://schemas.microsoft.com/office/drawing/2014/main" id="{70CC60FB-0F89-4507-90E8-DC931B0546F4}"/>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9">
                <a:extLst>
                  <a:ext uri="{FF2B5EF4-FFF2-40B4-BE49-F238E27FC236}">
                    <a16:creationId xmlns:a16="http://schemas.microsoft.com/office/drawing/2014/main" id="{48B4E88D-6BB3-4474-A4D3-52E666857E5F}"/>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Rounded Rectangle 10">
                <a:extLst>
                  <a:ext uri="{FF2B5EF4-FFF2-40B4-BE49-F238E27FC236}">
                    <a16:creationId xmlns:a16="http://schemas.microsoft.com/office/drawing/2014/main" id="{1533C8CA-BF63-4388-853F-A088AC433EAC}"/>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11">
                <a:extLst>
                  <a:ext uri="{FF2B5EF4-FFF2-40B4-BE49-F238E27FC236}">
                    <a16:creationId xmlns:a16="http://schemas.microsoft.com/office/drawing/2014/main" id="{6867CB88-EBFD-4777-8BC4-DC6F4259E54A}"/>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12">
                <a:extLst>
                  <a:ext uri="{FF2B5EF4-FFF2-40B4-BE49-F238E27FC236}">
                    <a16:creationId xmlns:a16="http://schemas.microsoft.com/office/drawing/2014/main" id="{362B9D2C-A0A2-4AA3-B2FB-CA7981303CC1}"/>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anual Operation 13">
                <a:extLst>
                  <a:ext uri="{FF2B5EF4-FFF2-40B4-BE49-F238E27FC236}">
                    <a16:creationId xmlns:a16="http://schemas.microsoft.com/office/drawing/2014/main" id="{8B2045F4-456D-46CA-BB68-71EF1E919FA1}"/>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BFC48F26-E0E9-4083-B8F3-35FCD1EFAD9A}"/>
                </a:ext>
              </a:extLst>
            </p:cNvPr>
            <p:cNvSpPr/>
            <p:nvPr/>
          </p:nvSpPr>
          <p:spPr>
            <a:xfrm>
              <a:off x="1678731" y="3388507"/>
              <a:ext cx="2075855" cy="1529302"/>
            </a:xfrm>
            <a:prstGeom prst="rect">
              <a:avLst/>
            </a:prstGeom>
          </p:spPr>
          <p:txBody>
            <a:bodyPr wrap="square">
              <a:spAutoFit/>
            </a:bodyPr>
            <a:lstStyle/>
            <a:p>
              <a:pPr algn="ctr" fontAlgn="base"/>
              <a:r>
                <a:rPr lang="en-US" sz="1600" b="1" i="1" dirty="0"/>
                <a:t>When an ordinance is performed by priesthood authority and a proper record is kept, the ordinance is binding on earth and in heaven.</a:t>
              </a:r>
              <a:endParaRPr lang="en-US" sz="1000" b="1" dirty="0">
                <a:latin typeface="Open Sans"/>
              </a:endParaRPr>
            </a:p>
          </p:txBody>
        </p:sp>
      </p:grpSp>
    </p:spTree>
    <p:extLst>
      <p:ext uri="{BB962C8B-B14F-4D97-AF65-F5344CB8AC3E}">
        <p14:creationId xmlns:p14="http://schemas.microsoft.com/office/powerpoint/2010/main" val="370858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1EBED02-6A01-4F1C-B327-F337328636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69972" cy="6858000"/>
          </a:xfrm>
          <a:prstGeom prst="rect">
            <a:avLst/>
          </a:prstGeom>
        </p:spPr>
      </p:pic>
      <p:sp>
        <p:nvSpPr>
          <p:cNvPr id="6" name="TextBox 5"/>
          <p:cNvSpPr txBox="1"/>
          <p:nvPr/>
        </p:nvSpPr>
        <p:spPr>
          <a:xfrm>
            <a:off x="0" y="-20437"/>
            <a:ext cx="12192000" cy="923330"/>
          </a:xfrm>
          <a:prstGeom prst="rect">
            <a:avLst/>
          </a:prstGeom>
          <a:noFill/>
        </p:spPr>
        <p:txBody>
          <a:bodyPr wrap="square" rtlCol="0">
            <a:spAutoFit/>
          </a:bodyPr>
          <a:lstStyle/>
          <a:p>
            <a:pPr algn="ctr"/>
            <a:r>
              <a:rPr lang="en-US" sz="5400" dirty="0">
                <a:solidFill>
                  <a:schemeClr val="bg1"/>
                </a:solidFill>
                <a:latin typeface="Cooper Black" panose="0208090404030B020404" pitchFamily="18" charset="0"/>
              </a:rPr>
              <a:t>The Rock of Revelation</a:t>
            </a:r>
          </a:p>
        </p:txBody>
      </p:sp>
      <p:sp>
        <p:nvSpPr>
          <p:cNvPr id="10" name="Rectangle 9"/>
          <p:cNvSpPr/>
          <p:nvPr/>
        </p:nvSpPr>
        <p:spPr>
          <a:xfrm>
            <a:off x="0" y="6488668"/>
            <a:ext cx="4365938" cy="369332"/>
          </a:xfrm>
          <a:prstGeom prst="rect">
            <a:avLst/>
          </a:prstGeom>
        </p:spPr>
        <p:txBody>
          <a:bodyPr wrap="square">
            <a:spAutoFit/>
          </a:bodyPr>
          <a:lstStyle/>
          <a:p>
            <a:r>
              <a:rPr lang="en-US" dirty="0">
                <a:solidFill>
                  <a:schemeClr val="bg1"/>
                </a:solidFill>
                <a:latin typeface="Open Sans"/>
              </a:rPr>
              <a:t>D&amp;C 128:10   Matthew 16:18,19</a:t>
            </a:r>
            <a:endParaRPr lang="en-US" sz="900" b="0" i="0" dirty="0">
              <a:solidFill>
                <a:schemeClr val="bg1"/>
              </a:solidFill>
              <a:effectLst/>
              <a:latin typeface="Open Sans"/>
            </a:endParaRPr>
          </a:p>
        </p:txBody>
      </p:sp>
      <p:sp>
        <p:nvSpPr>
          <p:cNvPr id="2" name="Rectangle 1"/>
          <p:cNvSpPr/>
          <p:nvPr/>
        </p:nvSpPr>
        <p:spPr>
          <a:xfrm>
            <a:off x="193183" y="1202791"/>
            <a:ext cx="6951895" cy="2769989"/>
          </a:xfrm>
          <a:prstGeom prst="rect">
            <a:avLst/>
          </a:prstGeom>
        </p:spPr>
        <p:txBody>
          <a:bodyPr wrap="square">
            <a:spAutoFit/>
          </a:bodyPr>
          <a:lstStyle/>
          <a:p>
            <a:r>
              <a:rPr lang="en-US" b="0" i="0" dirty="0">
                <a:solidFill>
                  <a:schemeClr val="bg1"/>
                </a:solidFill>
                <a:effectLst/>
                <a:latin typeface="Open Sans"/>
              </a:rPr>
              <a:t>“Jesus is the Christ. All who legitimately profess Christ must know him to be such by the spirit of revelation.”</a:t>
            </a:r>
          </a:p>
          <a:p>
            <a:endParaRPr lang="en-US" dirty="0">
              <a:solidFill>
                <a:schemeClr val="bg1"/>
              </a:solidFill>
              <a:latin typeface="Open Sans"/>
            </a:endParaRPr>
          </a:p>
          <a:p>
            <a:r>
              <a:rPr lang="en-US" dirty="0">
                <a:solidFill>
                  <a:schemeClr val="bg1"/>
                </a:solidFill>
                <a:latin typeface="Open Sans"/>
              </a:rPr>
              <a:t>We should not embrace any doctrine that has not been directed to us by revelation.</a:t>
            </a:r>
          </a:p>
          <a:p>
            <a:endParaRPr lang="en-US" dirty="0">
              <a:solidFill>
                <a:schemeClr val="bg1"/>
              </a:solidFill>
              <a:latin typeface="Open Sans"/>
            </a:endParaRPr>
          </a:p>
          <a:p>
            <a:r>
              <a:rPr lang="en-US" dirty="0">
                <a:solidFill>
                  <a:schemeClr val="bg1"/>
                </a:solidFill>
                <a:latin typeface="Open Sans"/>
              </a:rPr>
              <a:t>“It is our testimony to all the world that to deny revelation, meaning revelation that is immediate to our day, is to deny the very foundation upon which all true Christianity must rest.”</a:t>
            </a:r>
          </a:p>
          <a:p>
            <a:r>
              <a:rPr lang="en-US" sz="1200" dirty="0">
                <a:solidFill>
                  <a:schemeClr val="bg1"/>
                </a:solidFill>
                <a:latin typeface="Open Sans"/>
              </a:rPr>
              <a:t>McConkie and </a:t>
            </a:r>
            <a:r>
              <a:rPr lang="en-US" sz="1200" dirty="0" err="1">
                <a:solidFill>
                  <a:schemeClr val="bg1"/>
                </a:solidFill>
                <a:latin typeface="Open Sans"/>
              </a:rPr>
              <a:t>Ostler</a:t>
            </a:r>
            <a:endParaRPr lang="en-US" sz="1200" dirty="0">
              <a:solidFill>
                <a:schemeClr val="bg1"/>
              </a:solidFill>
              <a:latin typeface="Open Sans"/>
            </a:endParaRPr>
          </a:p>
        </p:txBody>
      </p:sp>
      <p:sp>
        <p:nvSpPr>
          <p:cNvPr id="14" name="Rectangle 13"/>
          <p:cNvSpPr/>
          <p:nvPr/>
        </p:nvSpPr>
        <p:spPr>
          <a:xfrm>
            <a:off x="7313054" y="4721051"/>
            <a:ext cx="3814292" cy="1384995"/>
          </a:xfrm>
          <a:prstGeom prst="rect">
            <a:avLst/>
          </a:prstGeom>
        </p:spPr>
        <p:txBody>
          <a:bodyPr wrap="square">
            <a:spAutoFit/>
          </a:bodyPr>
          <a:lstStyle/>
          <a:p>
            <a:r>
              <a:rPr lang="en-US" b="0" i="0" dirty="0">
                <a:solidFill>
                  <a:schemeClr val="bg1"/>
                </a:solidFill>
                <a:effectLst/>
                <a:latin typeface="Open Sans"/>
              </a:rPr>
              <a:t>“Where there is revelation, there is the kingdom of God on earth; where there is no revelation, there the kingdom of God is not.”</a:t>
            </a:r>
          </a:p>
          <a:p>
            <a:r>
              <a:rPr lang="en-US" sz="1200" dirty="0">
                <a:solidFill>
                  <a:schemeClr val="bg1"/>
                </a:solidFill>
                <a:latin typeface="Open Sans"/>
              </a:rPr>
              <a:t>Bruce R. McConkie</a:t>
            </a:r>
          </a:p>
        </p:txBody>
      </p:sp>
      <p:pic>
        <p:nvPicPr>
          <p:cNvPr id="4" name="Picture 3">
            <a:extLst>
              <a:ext uri="{FF2B5EF4-FFF2-40B4-BE49-F238E27FC236}">
                <a16:creationId xmlns:a16="http://schemas.microsoft.com/office/drawing/2014/main" id="{E7F673FD-E536-48A1-A9B6-4AD7AEF6D7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654" y="4148684"/>
            <a:ext cx="5425440" cy="2164080"/>
          </a:xfrm>
          <a:prstGeom prst="rect">
            <a:avLst/>
          </a:prstGeom>
        </p:spPr>
      </p:pic>
      <p:pic>
        <p:nvPicPr>
          <p:cNvPr id="7" name="Picture 6">
            <a:extLst>
              <a:ext uri="{FF2B5EF4-FFF2-40B4-BE49-F238E27FC236}">
                <a16:creationId xmlns:a16="http://schemas.microsoft.com/office/drawing/2014/main" id="{5195033A-9C3F-4C81-ABDB-3769F3E63F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7895" y="1164147"/>
            <a:ext cx="3305175" cy="3295650"/>
          </a:xfrm>
          <a:prstGeom prst="rect">
            <a:avLst/>
          </a:prstGeom>
        </p:spPr>
      </p:pic>
      <p:pic>
        <p:nvPicPr>
          <p:cNvPr id="11" name="Picture 10">
            <a:extLst>
              <a:ext uri="{FF2B5EF4-FFF2-40B4-BE49-F238E27FC236}">
                <a16:creationId xmlns:a16="http://schemas.microsoft.com/office/drawing/2014/main" id="{2B2ADB8C-15C2-4437-88C3-63EEECC919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00914" y="148295"/>
            <a:ext cx="1081215" cy="1509196"/>
          </a:xfrm>
          <a:prstGeom prst="rect">
            <a:avLst/>
          </a:prstGeom>
        </p:spPr>
      </p:pic>
    </p:spTree>
    <p:extLst>
      <p:ext uri="{BB962C8B-B14F-4D97-AF65-F5344CB8AC3E}">
        <p14:creationId xmlns:p14="http://schemas.microsoft.com/office/powerpoint/2010/main" val="370254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2C63641-4826-4A3B-9512-D060729EE8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69972" cy="6858000"/>
          </a:xfrm>
          <a:prstGeom prst="rect">
            <a:avLst/>
          </a:prstGeom>
        </p:spPr>
      </p:pic>
      <p:sp>
        <p:nvSpPr>
          <p:cNvPr id="6" name="TextBox 5"/>
          <p:cNvSpPr txBox="1"/>
          <p:nvPr/>
        </p:nvSpPr>
        <p:spPr>
          <a:xfrm>
            <a:off x="0" y="-20437"/>
            <a:ext cx="12192000" cy="923330"/>
          </a:xfrm>
          <a:prstGeom prst="rect">
            <a:avLst/>
          </a:prstGeom>
          <a:noFill/>
        </p:spPr>
        <p:txBody>
          <a:bodyPr wrap="square" rtlCol="0">
            <a:spAutoFit/>
          </a:bodyPr>
          <a:lstStyle/>
          <a:p>
            <a:pPr algn="ctr"/>
            <a:r>
              <a:rPr lang="en-US" sz="5400" i="1" dirty="0" err="1">
                <a:solidFill>
                  <a:schemeClr val="bg1"/>
                </a:solidFill>
              </a:rPr>
              <a:t>summum</a:t>
            </a:r>
            <a:r>
              <a:rPr lang="en-US" sz="5400" i="1" dirty="0">
                <a:solidFill>
                  <a:schemeClr val="bg1"/>
                </a:solidFill>
              </a:rPr>
              <a:t> </a:t>
            </a:r>
            <a:r>
              <a:rPr lang="en-US" sz="5400" i="1" dirty="0" err="1">
                <a:solidFill>
                  <a:schemeClr val="bg1"/>
                </a:solidFill>
              </a:rPr>
              <a:t>bonum</a:t>
            </a:r>
            <a:endParaRPr lang="en-US" sz="5400" dirty="0">
              <a:solidFill>
                <a:schemeClr val="bg1"/>
              </a:solidFill>
              <a:latin typeface="Open Sans"/>
            </a:endParaRPr>
          </a:p>
        </p:txBody>
      </p:sp>
      <p:sp>
        <p:nvSpPr>
          <p:cNvPr id="10" name="Rectangle 9"/>
          <p:cNvSpPr/>
          <p:nvPr/>
        </p:nvSpPr>
        <p:spPr>
          <a:xfrm>
            <a:off x="0" y="6488668"/>
            <a:ext cx="1899558" cy="369332"/>
          </a:xfrm>
          <a:prstGeom prst="rect">
            <a:avLst/>
          </a:prstGeom>
        </p:spPr>
        <p:txBody>
          <a:bodyPr wrap="square">
            <a:spAutoFit/>
          </a:bodyPr>
          <a:lstStyle/>
          <a:p>
            <a:r>
              <a:rPr lang="en-US" dirty="0">
                <a:solidFill>
                  <a:schemeClr val="bg1"/>
                </a:solidFill>
                <a:latin typeface="Open Sans"/>
              </a:rPr>
              <a:t>D&amp;C 128:11</a:t>
            </a:r>
            <a:endParaRPr lang="en-US" sz="900" b="0" i="0" dirty="0">
              <a:solidFill>
                <a:schemeClr val="bg1"/>
              </a:solidFill>
              <a:effectLst/>
              <a:latin typeface="Open Sans"/>
            </a:endParaRPr>
          </a:p>
        </p:txBody>
      </p:sp>
      <p:sp>
        <p:nvSpPr>
          <p:cNvPr id="2" name="Rectangle 1"/>
          <p:cNvSpPr/>
          <p:nvPr/>
        </p:nvSpPr>
        <p:spPr>
          <a:xfrm>
            <a:off x="459345" y="1145781"/>
            <a:ext cx="5542209" cy="923330"/>
          </a:xfrm>
          <a:prstGeom prst="rect">
            <a:avLst/>
          </a:prstGeom>
        </p:spPr>
        <p:txBody>
          <a:bodyPr wrap="square">
            <a:spAutoFit/>
          </a:bodyPr>
          <a:lstStyle/>
          <a:p>
            <a:r>
              <a:rPr lang="en-US" dirty="0">
                <a:solidFill>
                  <a:schemeClr val="bg1"/>
                </a:solidFill>
                <a:latin typeface="Open Sans"/>
              </a:rPr>
              <a:t>The highest good, especially as the ultimate goal according to which values and priorities are established in an ethical system.</a:t>
            </a:r>
          </a:p>
        </p:txBody>
      </p:sp>
      <p:sp>
        <p:nvSpPr>
          <p:cNvPr id="13" name="Rectangle 12"/>
          <p:cNvSpPr/>
          <p:nvPr/>
        </p:nvSpPr>
        <p:spPr>
          <a:xfrm>
            <a:off x="5791578" y="1710022"/>
            <a:ext cx="5780467" cy="3970318"/>
          </a:xfrm>
          <a:prstGeom prst="rect">
            <a:avLst/>
          </a:prstGeom>
        </p:spPr>
        <p:txBody>
          <a:bodyPr wrap="square">
            <a:spAutoFit/>
          </a:bodyPr>
          <a:lstStyle/>
          <a:p>
            <a:r>
              <a:rPr lang="en-US" sz="2400" dirty="0">
                <a:solidFill>
                  <a:schemeClr val="bg1"/>
                </a:solidFill>
                <a:latin typeface="Open Sans"/>
              </a:rPr>
              <a:t>“The man standing at the head of the Church and Kingdom of God, the prophet seer, and revelator, to whom the keys of the kingdom have been given, has the right to unlock the heavens and obtain whatever intelligence is necessary to direct the sealing work in our temples or to direct the teaching of the gospel and the performance of gospel ordinances among any who dwell upon the earth.”</a:t>
            </a:r>
          </a:p>
          <a:p>
            <a:r>
              <a:rPr lang="en-US" sz="1200" dirty="0">
                <a:solidFill>
                  <a:schemeClr val="bg1"/>
                </a:solidFill>
                <a:latin typeface="Open Sans"/>
              </a:rPr>
              <a:t>McConkie and </a:t>
            </a:r>
            <a:r>
              <a:rPr lang="en-US" sz="1200" dirty="0" err="1">
                <a:solidFill>
                  <a:schemeClr val="bg1"/>
                </a:solidFill>
                <a:latin typeface="Open Sans"/>
              </a:rPr>
              <a:t>Ostler</a:t>
            </a:r>
            <a:endParaRPr lang="en-US" sz="1200" dirty="0">
              <a:solidFill>
                <a:schemeClr val="bg1"/>
              </a:solidFill>
              <a:latin typeface="Open Sans"/>
            </a:endParaRPr>
          </a:p>
        </p:txBody>
      </p:sp>
      <p:pic>
        <p:nvPicPr>
          <p:cNvPr id="4" name="Picture 3">
            <a:extLst>
              <a:ext uri="{FF2B5EF4-FFF2-40B4-BE49-F238E27FC236}">
                <a16:creationId xmlns:a16="http://schemas.microsoft.com/office/drawing/2014/main" id="{A666C673-A559-421C-AF45-52B67A84F4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345" y="2311999"/>
            <a:ext cx="5078408" cy="4017612"/>
          </a:xfrm>
          <a:prstGeom prst="rect">
            <a:avLst/>
          </a:prstGeom>
        </p:spPr>
      </p:pic>
    </p:spTree>
    <p:extLst>
      <p:ext uri="{BB962C8B-B14F-4D97-AF65-F5344CB8AC3E}">
        <p14:creationId xmlns:p14="http://schemas.microsoft.com/office/powerpoint/2010/main" val="120723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0D506AF-680F-4E56-AC11-8B54705783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372"/>
            <a:ext cx="12301870" cy="6891372"/>
          </a:xfrm>
          <a:prstGeom prst="rect">
            <a:avLst/>
          </a:prstGeom>
        </p:spPr>
      </p:pic>
      <p:sp>
        <p:nvSpPr>
          <p:cNvPr id="4" name="TextBox 3"/>
          <p:cNvSpPr txBox="1"/>
          <p:nvPr/>
        </p:nvSpPr>
        <p:spPr>
          <a:xfrm>
            <a:off x="533395" y="839742"/>
            <a:ext cx="2590801" cy="369332"/>
          </a:xfrm>
          <a:prstGeom prst="rect">
            <a:avLst/>
          </a:prstGeom>
          <a:noFill/>
        </p:spPr>
        <p:txBody>
          <a:bodyPr wrap="square" rtlCol="0">
            <a:spAutoFit/>
          </a:bodyPr>
          <a:lstStyle/>
          <a:p>
            <a:r>
              <a:rPr lang="en-US" dirty="0">
                <a:solidFill>
                  <a:schemeClr val="bg1"/>
                </a:solidFill>
                <a:latin typeface="Open Sans"/>
              </a:rPr>
              <a:t>September</a:t>
            </a:r>
            <a:r>
              <a:rPr lang="en-US" dirty="0">
                <a:solidFill>
                  <a:schemeClr val="bg1"/>
                </a:solidFill>
              </a:rPr>
              <a:t> 1, 1842</a:t>
            </a:r>
          </a:p>
        </p:txBody>
      </p:sp>
      <p:sp>
        <p:nvSpPr>
          <p:cNvPr id="6" name="TextBox 5"/>
          <p:cNvSpPr txBox="1"/>
          <p:nvPr/>
        </p:nvSpPr>
        <p:spPr>
          <a:xfrm>
            <a:off x="0" y="-20437"/>
            <a:ext cx="12192000" cy="1015663"/>
          </a:xfrm>
          <a:prstGeom prst="rect">
            <a:avLst/>
          </a:prstGeom>
          <a:noFill/>
        </p:spPr>
        <p:txBody>
          <a:bodyPr wrap="square" rtlCol="0">
            <a:spAutoFit/>
          </a:bodyPr>
          <a:lstStyle/>
          <a:p>
            <a:pPr algn="ctr"/>
            <a:r>
              <a:rPr lang="en-US" sz="6000" dirty="0">
                <a:solidFill>
                  <a:schemeClr val="bg1"/>
                </a:solidFill>
                <a:latin typeface="Cooper Black" panose="0208090404030B020404" pitchFamily="18" charset="0"/>
              </a:rPr>
              <a:t>Background</a:t>
            </a:r>
          </a:p>
        </p:txBody>
      </p:sp>
      <p:sp>
        <p:nvSpPr>
          <p:cNvPr id="2" name="Rectangle 1"/>
          <p:cNvSpPr/>
          <p:nvPr/>
        </p:nvSpPr>
        <p:spPr>
          <a:xfrm>
            <a:off x="228599" y="1374204"/>
            <a:ext cx="6096000" cy="1938992"/>
          </a:xfrm>
          <a:prstGeom prst="rect">
            <a:avLst/>
          </a:prstGeom>
        </p:spPr>
        <p:txBody>
          <a:bodyPr>
            <a:spAutoFit/>
          </a:bodyPr>
          <a:lstStyle/>
          <a:p>
            <a:r>
              <a:rPr lang="en-US" b="0" i="0" dirty="0">
                <a:solidFill>
                  <a:schemeClr val="bg1"/>
                </a:solidFill>
                <a:effectLst/>
                <a:latin typeface="Open Sans"/>
              </a:rPr>
              <a:t>As early as 10 August 1840, in an address at the funeral of Seymour Brunson, the Prophet introduced the doctrine of </a:t>
            </a:r>
            <a:r>
              <a:rPr lang="en-US" b="0" i="0" u="none" strike="noStrike" dirty="0">
                <a:solidFill>
                  <a:schemeClr val="bg1"/>
                </a:solidFill>
                <a:effectLst/>
                <a:latin typeface="Open Sans"/>
              </a:rPr>
              <a:t>baptism</a:t>
            </a:r>
            <a:r>
              <a:rPr lang="en-US" b="0" i="0" dirty="0">
                <a:solidFill>
                  <a:schemeClr val="bg1"/>
                </a:solidFill>
                <a:effectLst/>
                <a:latin typeface="Open Sans"/>
              </a:rPr>
              <a:t> for the dead to a startled congregation of Saints. Thereafter it was frequently a topic of addresses of the Brethren, and baptisms for the dead were performed in the nearby Mississippi River.</a:t>
            </a:r>
          </a:p>
          <a:p>
            <a:r>
              <a:rPr lang="en-US" sz="1200" b="0" i="0" dirty="0">
                <a:solidFill>
                  <a:schemeClr val="bg1"/>
                </a:solidFill>
                <a:effectLst/>
                <a:latin typeface="Open Sans"/>
              </a:rPr>
              <a:t>J</a:t>
            </a:r>
            <a:r>
              <a:rPr lang="en-US" sz="1200" b="0" i="0" u="none" strike="noStrike" dirty="0">
                <a:solidFill>
                  <a:schemeClr val="bg1"/>
                </a:solidFill>
                <a:effectLst/>
                <a:latin typeface="Open Sans"/>
              </a:rPr>
              <a:t>oseph Smith</a:t>
            </a:r>
            <a:r>
              <a:rPr lang="en-US" sz="1200" b="0" i="0" dirty="0">
                <a:solidFill>
                  <a:schemeClr val="bg1"/>
                </a:solidFill>
                <a:effectLst/>
                <a:latin typeface="Open Sans"/>
              </a:rPr>
              <a:t> Letter Book</a:t>
            </a:r>
            <a:endParaRPr lang="en-US" sz="1200" dirty="0">
              <a:solidFill>
                <a:schemeClr val="bg1"/>
              </a:solidFill>
            </a:endParaRPr>
          </a:p>
        </p:txBody>
      </p:sp>
      <p:sp>
        <p:nvSpPr>
          <p:cNvPr id="3" name="Rectangle 2"/>
          <p:cNvSpPr/>
          <p:nvPr/>
        </p:nvSpPr>
        <p:spPr>
          <a:xfrm>
            <a:off x="5366657" y="4215648"/>
            <a:ext cx="6477000" cy="2215991"/>
          </a:xfrm>
          <a:prstGeom prst="rect">
            <a:avLst/>
          </a:prstGeom>
        </p:spPr>
        <p:txBody>
          <a:bodyPr wrap="square">
            <a:spAutoFit/>
          </a:bodyPr>
          <a:lstStyle/>
          <a:p>
            <a:r>
              <a:rPr lang="en-US" b="0" i="0" dirty="0">
                <a:solidFill>
                  <a:schemeClr val="bg1"/>
                </a:solidFill>
                <a:effectLst/>
                <a:latin typeface="Open Sans"/>
              </a:rPr>
              <a:t>According to the minutes of the general conference of the Church held in Nauvoo on 2 October 1841, the Prophet declared it was the Lord’s will that baptisms for the dead stop until they could be performed in His house.</a:t>
            </a:r>
          </a:p>
          <a:p>
            <a:endParaRPr lang="en-US" dirty="0">
              <a:solidFill>
                <a:schemeClr val="bg1"/>
              </a:solidFill>
              <a:latin typeface="Open Sans"/>
            </a:endParaRPr>
          </a:p>
          <a:p>
            <a:r>
              <a:rPr lang="en-US" b="0" i="0" dirty="0">
                <a:solidFill>
                  <a:schemeClr val="bg1"/>
                </a:solidFill>
                <a:effectLst/>
                <a:latin typeface="Open Sans"/>
              </a:rPr>
              <a:t>The first baptisms for the dead in the uncompleted Nauvoo Temple were performed Sunday, 21 November 1841.</a:t>
            </a:r>
          </a:p>
          <a:p>
            <a:r>
              <a:rPr lang="en-US" sz="1200" b="0" i="0" dirty="0">
                <a:solidFill>
                  <a:schemeClr val="bg1"/>
                </a:solidFill>
                <a:effectLst/>
                <a:latin typeface="Open Sans"/>
              </a:rPr>
              <a:t>HC</a:t>
            </a:r>
            <a:endParaRPr lang="en-US" sz="1200" dirty="0">
              <a:solidFill>
                <a:schemeClr val="bg1"/>
              </a:solidFill>
            </a:endParaRPr>
          </a:p>
        </p:txBody>
      </p:sp>
      <p:pic>
        <p:nvPicPr>
          <p:cNvPr id="7" name="Picture 2" descr="https://content.ldschurch.org/overlandtravel/bc/Pioneer%20Photos/Pioneers%20B/1080x1080/Brunson_Seymour%20%20KWJ8-186.jpg">
            <a:extLst>
              <a:ext uri="{FF2B5EF4-FFF2-40B4-BE49-F238E27FC236}">
                <a16:creationId xmlns:a16="http://schemas.microsoft.com/office/drawing/2014/main" id="{21B0715C-6A2F-49F1-9E41-8FAED0B6320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37" r="9944"/>
          <a:stretch/>
        </p:blipFill>
        <p:spPr bwMode="auto">
          <a:xfrm>
            <a:off x="6553197" y="1217558"/>
            <a:ext cx="2099301" cy="24867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B18466E-C977-498B-AA80-0553DB8405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7256" y="929998"/>
            <a:ext cx="2239463" cy="2993934"/>
          </a:xfrm>
          <a:prstGeom prst="rect">
            <a:avLst/>
          </a:prstGeom>
        </p:spPr>
      </p:pic>
      <p:grpSp>
        <p:nvGrpSpPr>
          <p:cNvPr id="13" name="Group 12">
            <a:extLst>
              <a:ext uri="{FF2B5EF4-FFF2-40B4-BE49-F238E27FC236}">
                <a16:creationId xmlns:a16="http://schemas.microsoft.com/office/drawing/2014/main" id="{DFCCF1A1-4C10-436F-AD00-B894B681136B}"/>
              </a:ext>
            </a:extLst>
          </p:cNvPr>
          <p:cNvGrpSpPr/>
          <p:nvPr/>
        </p:nvGrpSpPr>
        <p:grpSpPr>
          <a:xfrm>
            <a:off x="2105326" y="3412314"/>
            <a:ext cx="2458302" cy="3287273"/>
            <a:chOff x="2105326" y="3412314"/>
            <a:chExt cx="2458302" cy="3287273"/>
          </a:xfrm>
        </p:grpSpPr>
        <p:sp>
          <p:nvSpPr>
            <p:cNvPr id="5" name="Rectangle 4"/>
            <p:cNvSpPr/>
            <p:nvPr/>
          </p:nvSpPr>
          <p:spPr>
            <a:xfrm>
              <a:off x="2105326" y="6422588"/>
              <a:ext cx="2458302" cy="276999"/>
            </a:xfrm>
            <a:prstGeom prst="rect">
              <a:avLst/>
            </a:prstGeom>
          </p:spPr>
          <p:txBody>
            <a:bodyPr wrap="none">
              <a:spAutoFit/>
            </a:bodyPr>
            <a:lstStyle/>
            <a:p>
              <a:r>
                <a:rPr lang="en-US" sz="1200" dirty="0">
                  <a:solidFill>
                    <a:schemeClr val="bg1"/>
                  </a:solidFill>
                  <a:latin typeface="Open Sans"/>
                </a:rPr>
                <a:t>Carver of Oxen in Nauvoo Temple</a:t>
              </a:r>
              <a:endParaRPr lang="en-US" sz="1200" dirty="0">
                <a:solidFill>
                  <a:schemeClr val="bg1"/>
                </a:solidFill>
              </a:endParaRPr>
            </a:p>
          </p:txBody>
        </p:sp>
        <p:pic>
          <p:nvPicPr>
            <p:cNvPr id="12" name="Picture 11">
              <a:extLst>
                <a:ext uri="{FF2B5EF4-FFF2-40B4-BE49-F238E27FC236}">
                  <a16:creationId xmlns:a16="http://schemas.microsoft.com/office/drawing/2014/main" id="{6A7EFFB0-8EA7-4E10-9514-11D460F633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0300" y="3412314"/>
              <a:ext cx="2243328" cy="2901696"/>
            </a:xfrm>
            <a:prstGeom prst="rect">
              <a:avLst/>
            </a:prstGeom>
          </p:spPr>
        </p:pic>
      </p:grpSp>
    </p:spTree>
    <p:extLst>
      <p:ext uri="{BB962C8B-B14F-4D97-AF65-F5344CB8AC3E}">
        <p14:creationId xmlns:p14="http://schemas.microsoft.com/office/powerpoint/2010/main" val="426732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A96A58-9BF4-4B3B-A10C-F13974D339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750"/>
            <a:ext cx="12489711" cy="6955750"/>
          </a:xfrm>
          <a:prstGeom prst="rect">
            <a:avLst/>
          </a:prstGeom>
        </p:spPr>
      </p:pic>
      <p:sp>
        <p:nvSpPr>
          <p:cNvPr id="4" name="TextBox 3"/>
          <p:cNvSpPr txBox="1"/>
          <p:nvPr/>
        </p:nvSpPr>
        <p:spPr>
          <a:xfrm>
            <a:off x="0" y="189716"/>
            <a:ext cx="12192000" cy="4462760"/>
          </a:xfrm>
          <a:prstGeom prst="rect">
            <a:avLst/>
          </a:prstGeom>
          <a:noFill/>
        </p:spPr>
        <p:txBody>
          <a:bodyPr wrap="square" rtlCol="0">
            <a:spAutoFit/>
          </a:bodyPr>
          <a:lstStyle/>
          <a:p>
            <a:r>
              <a:rPr lang="en-US" dirty="0">
                <a:solidFill>
                  <a:schemeClr val="bg1"/>
                </a:solidFill>
                <a:latin typeface="Open Sans"/>
              </a:rPr>
              <a:t>Sources:</a:t>
            </a:r>
          </a:p>
          <a:p>
            <a:endParaRPr lang="en-US" dirty="0">
              <a:solidFill>
                <a:schemeClr val="bg1"/>
              </a:solidFill>
              <a:latin typeface="Open Sans"/>
            </a:endParaRPr>
          </a:p>
          <a:p>
            <a:r>
              <a:rPr lang="en-US" b="1" dirty="0">
                <a:solidFill>
                  <a:schemeClr val="bg1"/>
                </a:solidFill>
                <a:latin typeface="Open Sans"/>
              </a:rPr>
              <a:t>The Sealing Power Binds and Looses on Earth and in Heaven</a:t>
            </a:r>
            <a:r>
              <a:rPr lang="en-US" dirty="0">
                <a:solidFill>
                  <a:schemeClr val="bg1"/>
                </a:solidFill>
                <a:latin typeface="Open Sans"/>
              </a:rPr>
              <a:t>( 0:42)</a:t>
            </a:r>
          </a:p>
          <a:p>
            <a:r>
              <a:rPr lang="en-US" b="1" dirty="0">
                <a:solidFill>
                  <a:schemeClr val="bg1"/>
                </a:solidFill>
                <a:latin typeface="Open Sans"/>
              </a:rPr>
              <a:t>Now We're Sealed—Now It's Forever</a:t>
            </a:r>
            <a:r>
              <a:rPr lang="en-US" dirty="0">
                <a:solidFill>
                  <a:schemeClr val="bg1"/>
                </a:solidFill>
                <a:latin typeface="Open Sans"/>
              </a:rPr>
              <a:t> (5:56)</a:t>
            </a:r>
          </a:p>
          <a:p>
            <a:r>
              <a:rPr lang="en-US" b="1" dirty="0">
                <a:solidFill>
                  <a:schemeClr val="bg1"/>
                </a:solidFill>
              </a:rPr>
              <a:t>I’m a Mormon, a Barrister, and I’m Grateful for Trials</a:t>
            </a:r>
            <a:r>
              <a:rPr lang="en-US" dirty="0">
                <a:solidFill>
                  <a:schemeClr val="bg1"/>
                </a:solidFill>
              </a:rPr>
              <a:t> (3:41)</a:t>
            </a:r>
          </a:p>
          <a:p>
            <a:endParaRPr lang="en-US" dirty="0">
              <a:solidFill>
                <a:schemeClr val="bg1"/>
              </a:solidFill>
              <a:latin typeface="Open Sans"/>
            </a:endParaRPr>
          </a:p>
          <a:p>
            <a:r>
              <a:rPr lang="en-US" sz="1600" b="1" i="0" u="none" strike="noStrike" dirty="0">
                <a:solidFill>
                  <a:schemeClr val="bg1"/>
                </a:solidFill>
                <a:effectLst/>
                <a:latin typeface="Open Sans"/>
              </a:rPr>
              <a:t>Joseph Smith</a:t>
            </a:r>
            <a:r>
              <a:rPr lang="en-US" sz="1600" b="1" i="0" dirty="0">
                <a:solidFill>
                  <a:schemeClr val="bg1"/>
                </a:solidFill>
                <a:effectLst/>
                <a:latin typeface="Open Sans"/>
              </a:rPr>
              <a:t> Letter Book, 6 November 1838–9 February 1843, Historical Department, The Church of </a:t>
            </a:r>
            <a:r>
              <a:rPr lang="en-US" sz="1600" b="1" i="0" u="none" strike="noStrike" dirty="0">
                <a:solidFill>
                  <a:schemeClr val="bg1"/>
                </a:solidFill>
                <a:effectLst/>
                <a:latin typeface="Open Sans"/>
              </a:rPr>
              <a:t>Jesus Christ</a:t>
            </a:r>
            <a:r>
              <a:rPr lang="en-US" sz="1600" b="1" i="0" dirty="0">
                <a:solidFill>
                  <a:schemeClr val="bg1"/>
                </a:solidFill>
                <a:effectLst/>
                <a:latin typeface="Open Sans"/>
              </a:rPr>
              <a:t> of Latter-day Saints, Salt Lake City, pp. 190–96; see also </a:t>
            </a:r>
            <a:r>
              <a:rPr lang="en-US" sz="1600" b="1" i="0" u="none" strike="noStrike" dirty="0">
                <a:solidFill>
                  <a:schemeClr val="bg1"/>
                </a:solidFill>
                <a:effectLst/>
                <a:latin typeface="Open Sans"/>
              </a:rPr>
              <a:t>Notes and Commentary on D&amp;C 124:29–36</a:t>
            </a:r>
            <a:endParaRPr lang="en-US" sz="1600" b="1" dirty="0">
              <a:solidFill>
                <a:schemeClr val="bg1"/>
              </a:solidFill>
              <a:latin typeface="Open Sans"/>
            </a:endParaRPr>
          </a:p>
          <a:p>
            <a:r>
              <a:rPr lang="en-US" sz="1600" b="1" i="0" dirty="0">
                <a:solidFill>
                  <a:schemeClr val="bg1"/>
                </a:solidFill>
                <a:effectLst/>
                <a:latin typeface="Open Sans"/>
              </a:rPr>
              <a:t>History of the Church, 4:426, 454</a:t>
            </a:r>
            <a:endParaRPr lang="en-US" sz="1600" b="1" dirty="0">
              <a:solidFill>
                <a:schemeClr val="bg1"/>
              </a:solidFill>
              <a:latin typeface="Open Sans"/>
            </a:endParaRPr>
          </a:p>
          <a:p>
            <a:r>
              <a:rPr lang="en-US" sz="1600" b="1" dirty="0">
                <a:solidFill>
                  <a:schemeClr val="bg1"/>
                </a:solidFill>
                <a:latin typeface="Open Sans"/>
              </a:rPr>
              <a:t>Joseph Fielding Smith, </a:t>
            </a:r>
            <a:r>
              <a:rPr lang="en-US" sz="1600" b="1" i="1" dirty="0">
                <a:solidFill>
                  <a:schemeClr val="bg1"/>
                </a:solidFill>
                <a:latin typeface="Open Sans"/>
              </a:rPr>
              <a:t>Church History and Modern Revelation,</a:t>
            </a:r>
            <a:r>
              <a:rPr lang="en-US" sz="1600" b="1" dirty="0">
                <a:solidFill>
                  <a:schemeClr val="bg1"/>
                </a:solidFill>
                <a:latin typeface="Open Sans"/>
              </a:rPr>
              <a:t> 2:328, 329</a:t>
            </a:r>
          </a:p>
          <a:p>
            <a:r>
              <a:rPr lang="en-US" sz="1600" b="1" i="1" dirty="0">
                <a:solidFill>
                  <a:schemeClr val="bg1"/>
                </a:solidFill>
                <a:latin typeface="Open Sans"/>
              </a:rPr>
              <a:t>Doctrine and Covenants Student Manual Religion 324-325 </a:t>
            </a:r>
            <a:r>
              <a:rPr lang="en-US" sz="1600" b="1" dirty="0">
                <a:solidFill>
                  <a:schemeClr val="bg1"/>
                </a:solidFill>
                <a:latin typeface="Open Sans"/>
              </a:rPr>
              <a:t>Section 127</a:t>
            </a:r>
          </a:p>
          <a:p>
            <a:r>
              <a:rPr lang="en-US" sz="1600" b="1" dirty="0">
                <a:solidFill>
                  <a:schemeClr val="bg1"/>
                </a:solidFill>
                <a:latin typeface="Open Sans"/>
              </a:rPr>
              <a:t>Joseph Fielding McConkie and Craig J. </a:t>
            </a:r>
            <a:r>
              <a:rPr lang="en-US" sz="1600" b="1" dirty="0" err="1">
                <a:solidFill>
                  <a:schemeClr val="bg1"/>
                </a:solidFill>
                <a:latin typeface="Open Sans"/>
              </a:rPr>
              <a:t>Ostler</a:t>
            </a:r>
            <a:r>
              <a:rPr lang="en-US" sz="1600" b="1" dirty="0">
                <a:solidFill>
                  <a:schemeClr val="bg1"/>
                </a:solidFill>
                <a:latin typeface="Open Sans"/>
              </a:rPr>
              <a:t> </a:t>
            </a:r>
            <a:r>
              <a:rPr lang="en-US" sz="1600" b="1" i="1" dirty="0">
                <a:solidFill>
                  <a:schemeClr val="bg1"/>
                </a:solidFill>
                <a:latin typeface="Open Sans"/>
              </a:rPr>
              <a:t>Revelations of the Restoration </a:t>
            </a:r>
            <a:r>
              <a:rPr lang="en-US" sz="1600" b="1" dirty="0">
                <a:solidFill>
                  <a:schemeClr val="bg1"/>
                </a:solidFill>
                <a:latin typeface="Open Sans"/>
              </a:rPr>
              <a:t>pg. 1023, 1028, 1030</a:t>
            </a:r>
            <a:endParaRPr lang="en-US" sz="1600" b="1" i="1" dirty="0">
              <a:solidFill>
                <a:schemeClr val="bg1"/>
              </a:solidFill>
              <a:latin typeface="Open Sans"/>
            </a:endParaRPr>
          </a:p>
          <a:p>
            <a:r>
              <a:rPr lang="en-US" sz="1600" b="1" dirty="0" err="1">
                <a:solidFill>
                  <a:schemeClr val="bg1"/>
                </a:solidFill>
                <a:latin typeface="Open Sans"/>
              </a:rPr>
              <a:t>Rudger</a:t>
            </a:r>
            <a:r>
              <a:rPr lang="en-US" sz="1600" b="1" dirty="0">
                <a:solidFill>
                  <a:schemeClr val="bg1"/>
                </a:solidFill>
                <a:latin typeface="Open Sans"/>
              </a:rPr>
              <a:t> Clawson conference Report April 1900, 43-44</a:t>
            </a:r>
          </a:p>
          <a:p>
            <a:r>
              <a:rPr lang="en-US" sz="1600" b="1" dirty="0">
                <a:solidFill>
                  <a:schemeClr val="bg1"/>
                </a:solidFill>
                <a:latin typeface="Open Sans"/>
              </a:rPr>
              <a:t>Elder Boyd K. Packer (“Covenants,”</a:t>
            </a:r>
            <a:r>
              <a:rPr lang="en-US" sz="1600" b="1" i="1" dirty="0">
                <a:solidFill>
                  <a:schemeClr val="bg1"/>
                </a:solidFill>
                <a:latin typeface="Open Sans"/>
              </a:rPr>
              <a:t> Ensign,</a:t>
            </a:r>
            <a:r>
              <a:rPr lang="en-US" sz="1600" b="1" dirty="0">
                <a:solidFill>
                  <a:schemeClr val="bg1"/>
                </a:solidFill>
                <a:latin typeface="Open Sans"/>
              </a:rPr>
              <a:t> May 1987, 24).</a:t>
            </a:r>
          </a:p>
          <a:p>
            <a:r>
              <a:rPr lang="en-US" sz="1600" b="1" i="0" dirty="0">
                <a:solidFill>
                  <a:schemeClr val="bg1"/>
                </a:solidFill>
                <a:effectLst/>
                <a:latin typeface="Open Sans"/>
              </a:rPr>
              <a:t>Elder Bruce R. McConkie (</a:t>
            </a:r>
            <a:r>
              <a:rPr lang="en-US" sz="1600" b="1" i="1" dirty="0">
                <a:solidFill>
                  <a:schemeClr val="bg1"/>
                </a:solidFill>
                <a:effectLst/>
                <a:latin typeface="Open Sans"/>
              </a:rPr>
              <a:t>Mormon Doctrine,</a:t>
            </a:r>
            <a:r>
              <a:rPr lang="en-US" sz="1600" b="1" i="0" dirty="0">
                <a:solidFill>
                  <a:schemeClr val="bg1"/>
                </a:solidFill>
                <a:effectLst/>
                <a:latin typeface="Open Sans"/>
              </a:rPr>
              <a:t> p. 97.) (</a:t>
            </a:r>
            <a:r>
              <a:rPr lang="en-US" sz="1600" b="1" i="1" dirty="0">
                <a:solidFill>
                  <a:schemeClr val="bg1"/>
                </a:solidFill>
                <a:effectLst/>
                <a:latin typeface="Open Sans"/>
              </a:rPr>
              <a:t>Doctrinal New Testament Commentary, </a:t>
            </a:r>
            <a:r>
              <a:rPr lang="en-US" sz="1600" b="1" dirty="0">
                <a:solidFill>
                  <a:schemeClr val="bg1"/>
                </a:solidFill>
                <a:effectLst/>
                <a:latin typeface="Open Sans"/>
              </a:rPr>
              <a:t>1:386)</a:t>
            </a:r>
          </a:p>
          <a:p>
            <a:endParaRPr lang="en-US" sz="1600" b="1" dirty="0">
              <a:solidFill>
                <a:schemeClr val="bg1"/>
              </a:solidFill>
              <a:effectLst/>
              <a:latin typeface="Open Sans"/>
            </a:endParaRPr>
          </a:p>
          <a:p>
            <a:endParaRPr lang="en-US" sz="1600" b="1" dirty="0">
              <a:solidFill>
                <a:schemeClr val="bg1"/>
              </a:solidFill>
              <a:latin typeface="Open Sans"/>
            </a:endParaRPr>
          </a:p>
        </p:txBody>
      </p:sp>
      <p:grpSp>
        <p:nvGrpSpPr>
          <p:cNvPr id="5" name="Group 4"/>
          <p:cNvGrpSpPr/>
          <p:nvPr/>
        </p:nvGrpSpPr>
        <p:grpSpPr>
          <a:xfrm>
            <a:off x="7772401" y="476176"/>
            <a:ext cx="817202" cy="1035122"/>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Footer Placeholder 14">
            <a:extLst>
              <a:ext uri="{FF2B5EF4-FFF2-40B4-BE49-F238E27FC236}">
                <a16:creationId xmlns:a16="http://schemas.microsoft.com/office/drawing/2014/main" id="{70303335-C0AE-4BAF-97EE-214EBB00F031}"/>
              </a:ext>
            </a:extLst>
          </p:cNvPr>
          <p:cNvSpPr>
            <a:spLocks noGrp="1"/>
          </p:cNvSpPr>
          <p:nvPr/>
        </p:nvSpPr>
        <p:spPr>
          <a:xfrm>
            <a:off x="173217" y="644813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spTree>
    <p:extLst>
      <p:ext uri="{BB962C8B-B14F-4D97-AF65-F5344CB8AC3E}">
        <p14:creationId xmlns:p14="http://schemas.microsoft.com/office/powerpoint/2010/main" val="2044589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671457" cy="2862322"/>
          </a:xfrm>
          <a:prstGeom prst="rect">
            <a:avLst/>
          </a:prstGeom>
          <a:ln>
            <a:solidFill>
              <a:schemeClr val="tx1"/>
            </a:solidFill>
          </a:ln>
        </p:spPr>
        <p:txBody>
          <a:bodyPr wrap="square">
            <a:spAutoFit/>
          </a:bodyPr>
          <a:lstStyle/>
          <a:p>
            <a:r>
              <a:rPr lang="en-US" sz="1200" b="1" i="0" dirty="0">
                <a:effectLst/>
              </a:rPr>
              <a:t>Seymour Brunson</a:t>
            </a:r>
            <a:r>
              <a:rPr lang="en-US" sz="1200" b="0" i="0" dirty="0">
                <a:effectLst/>
              </a:rPr>
              <a:t> (September 18, 1798 – August 10, 1840)</a:t>
            </a:r>
            <a:r>
              <a:rPr lang="en-US" sz="1200" baseline="30000" dirty="0"/>
              <a:t> </a:t>
            </a:r>
            <a:r>
              <a:rPr lang="en-US" sz="1200" b="0" i="0" dirty="0">
                <a:effectLst/>
              </a:rPr>
              <a:t>was an early </a:t>
            </a:r>
            <a:r>
              <a:rPr lang="en-US" sz="1200" b="0" i="0" u="none" strike="noStrike" dirty="0">
                <a:effectLst/>
              </a:rPr>
              <a:t>Mormon</a:t>
            </a:r>
            <a:r>
              <a:rPr lang="en-US" sz="1200" b="0" i="0" dirty="0">
                <a:effectLst/>
              </a:rPr>
              <a:t> convert. He is most noted since it was at a speech given at his funeral that </a:t>
            </a:r>
            <a:r>
              <a:rPr lang="en-US" sz="1200" b="0" i="0" u="none" strike="noStrike" dirty="0">
                <a:effectLst/>
              </a:rPr>
              <a:t>Joseph Smith</a:t>
            </a:r>
            <a:r>
              <a:rPr lang="en-US" sz="1200" b="0" i="0" dirty="0">
                <a:effectLst/>
              </a:rPr>
              <a:t> first presented the doctrine of </a:t>
            </a:r>
            <a:r>
              <a:rPr lang="en-US" sz="1200" b="0" i="0" u="none" strike="noStrike" dirty="0">
                <a:effectLst/>
              </a:rPr>
              <a:t>Baptism for the Dead</a:t>
            </a:r>
            <a:r>
              <a:rPr lang="en-US" sz="1200" b="0" i="0" dirty="0">
                <a:effectLst/>
              </a:rPr>
              <a:t>.</a:t>
            </a:r>
          </a:p>
          <a:p>
            <a:r>
              <a:rPr lang="en-US" sz="1200" b="0" i="0" dirty="0">
                <a:effectLst/>
              </a:rPr>
              <a:t>Brunson was born in </a:t>
            </a:r>
            <a:r>
              <a:rPr lang="en-US" sz="1200" b="0" i="0" u="none" strike="noStrike" dirty="0">
                <a:effectLst/>
              </a:rPr>
              <a:t>Orwell, Vermont</a:t>
            </a:r>
            <a:r>
              <a:rPr lang="en-US" sz="1200" dirty="0"/>
              <a:t>.</a:t>
            </a:r>
            <a:r>
              <a:rPr lang="en-US" sz="1200" b="0" i="0" dirty="0">
                <a:effectLst/>
              </a:rPr>
              <a:t> In 1813, at the age of 14, he enlisted in the United States military as a 16-year-old and served during the </a:t>
            </a:r>
            <a:r>
              <a:rPr lang="en-US" sz="1200" b="0" i="0" u="none" strike="noStrike" dirty="0">
                <a:effectLst/>
              </a:rPr>
              <a:t>War of 1812</a:t>
            </a:r>
            <a:r>
              <a:rPr lang="en-US" sz="1200" dirty="0"/>
              <a:t>.</a:t>
            </a:r>
            <a:endParaRPr lang="en-US" sz="1200" b="0" i="0" dirty="0">
              <a:effectLst/>
            </a:endParaRPr>
          </a:p>
          <a:p>
            <a:r>
              <a:rPr lang="en-US" sz="1200" b="0" i="0" dirty="0">
                <a:effectLst/>
              </a:rPr>
              <a:t>In 1823, Brunson married Harriet Matilda Gould. They eventually had seven children.</a:t>
            </a:r>
          </a:p>
          <a:p>
            <a:r>
              <a:rPr lang="en-US" sz="1200" b="0" i="0" dirty="0">
                <a:effectLst/>
              </a:rPr>
              <a:t>Brunson was baptized a member of the </a:t>
            </a:r>
            <a:r>
              <a:rPr lang="en-US" sz="1200" b="0" i="0" u="none" strike="noStrike" dirty="0">
                <a:effectLst/>
              </a:rPr>
              <a:t>Church of Christ</a:t>
            </a:r>
            <a:r>
              <a:rPr lang="en-US" sz="1200" b="0" i="0" dirty="0">
                <a:effectLst/>
              </a:rPr>
              <a:t> in early 1831. He served as a </a:t>
            </a:r>
            <a:r>
              <a:rPr lang="en-US" sz="1200" b="0" i="0" u="none" strike="noStrike" dirty="0">
                <a:effectLst/>
              </a:rPr>
              <a:t>missionary</a:t>
            </a:r>
            <a:r>
              <a:rPr lang="en-US" sz="1200" b="0" i="0" dirty="0">
                <a:effectLst/>
              </a:rPr>
              <a:t> in both </a:t>
            </a:r>
            <a:r>
              <a:rPr lang="en-US" sz="1200" b="0" i="0" u="none" strike="noStrike" dirty="0">
                <a:effectLst/>
              </a:rPr>
              <a:t>Ohio</a:t>
            </a:r>
            <a:r>
              <a:rPr lang="en-US" sz="1200" b="0" i="0" dirty="0">
                <a:effectLst/>
              </a:rPr>
              <a:t> and </a:t>
            </a:r>
            <a:r>
              <a:rPr lang="en-US" sz="1200" b="0" i="0" u="none" strike="noStrike" dirty="0">
                <a:effectLst/>
              </a:rPr>
              <a:t>Virginia</a:t>
            </a:r>
            <a:r>
              <a:rPr lang="en-US" sz="1200" b="0" i="0" dirty="0">
                <a:effectLst/>
              </a:rPr>
              <a:t> and then moved to </a:t>
            </a:r>
            <a:r>
              <a:rPr lang="en-US" sz="1200" b="0" i="0" u="none" strike="noStrike" dirty="0">
                <a:effectLst/>
              </a:rPr>
              <a:t>Daviess County, Missouri</a:t>
            </a:r>
            <a:r>
              <a:rPr lang="en-US" sz="1200" b="0" i="0" dirty="0">
                <a:effectLst/>
              </a:rPr>
              <a:t> just south of </a:t>
            </a:r>
            <a:r>
              <a:rPr lang="en-US" sz="1200" b="0" i="0" u="none" strike="noStrike" dirty="0">
                <a:effectLst/>
              </a:rPr>
              <a:t>Far West</a:t>
            </a:r>
            <a:r>
              <a:rPr lang="en-US" sz="1200" b="0" i="0" dirty="0">
                <a:effectLst/>
              </a:rPr>
              <a:t>. After a year he moved into the town. In April 1838 it was Brunson who brought the charges against </a:t>
            </a:r>
            <a:r>
              <a:rPr lang="en-US" sz="1200" b="0" i="0" u="none" strike="noStrike" dirty="0">
                <a:effectLst/>
              </a:rPr>
              <a:t>Oliver Cowdery</a:t>
            </a:r>
            <a:r>
              <a:rPr lang="en-US" sz="1200" b="0" i="0" dirty="0">
                <a:effectLst/>
              </a:rPr>
              <a:t> that led to </a:t>
            </a:r>
            <a:r>
              <a:rPr lang="en-US" sz="1200" b="0" i="0" dirty="0" err="1">
                <a:effectLst/>
              </a:rPr>
              <a:t>Cowdery's</a:t>
            </a:r>
            <a:r>
              <a:rPr lang="en-US" sz="1200" b="0" i="0" dirty="0">
                <a:effectLst/>
              </a:rPr>
              <a:t> </a:t>
            </a:r>
            <a:r>
              <a:rPr lang="en-US" sz="1200" b="0" i="0" u="none" strike="noStrike" dirty="0">
                <a:effectLst/>
              </a:rPr>
              <a:t>excommunication</a:t>
            </a:r>
            <a:r>
              <a:rPr lang="en-US" sz="1200" b="0" i="0" dirty="0">
                <a:effectLst/>
              </a:rPr>
              <a:t>. During that fall Brunson served as a major in the Davies County militia. After this he moved to </a:t>
            </a:r>
            <a:r>
              <a:rPr lang="en-US" sz="1200" b="0" i="0" u="none" strike="noStrike" dirty="0">
                <a:effectLst/>
              </a:rPr>
              <a:t>Quincy, Illinois</a:t>
            </a:r>
            <a:r>
              <a:rPr lang="en-US" sz="1200" b="0" i="0" dirty="0">
                <a:effectLst/>
              </a:rPr>
              <a:t> for a short time and then on to </a:t>
            </a:r>
            <a:r>
              <a:rPr lang="en-US" sz="1200" b="0" i="0" u="none" strike="noStrike" dirty="0">
                <a:effectLst/>
              </a:rPr>
              <a:t>Nauvoo, Illinois</a:t>
            </a:r>
            <a:endParaRPr lang="en-US" sz="1200" b="0" i="0" dirty="0">
              <a:effectLst/>
            </a:endParaRPr>
          </a:p>
          <a:p>
            <a:r>
              <a:rPr lang="en-US" sz="1200" b="0" i="0" dirty="0">
                <a:effectLst/>
              </a:rPr>
              <a:t>At Nauvoo, Brunson served as a member of the </a:t>
            </a:r>
            <a:r>
              <a:rPr lang="en-US" sz="1200" b="0" i="0" u="none" strike="noStrike" dirty="0">
                <a:effectLst/>
              </a:rPr>
              <a:t>High Council</a:t>
            </a:r>
            <a:r>
              <a:rPr lang="en-US" sz="1200" b="0" i="0" dirty="0">
                <a:effectLst/>
              </a:rPr>
              <a:t> and as a Lieutenant Colonel in the Hancock County Militia. He also served as one of Joseph Smith's bodyguards.</a:t>
            </a:r>
          </a:p>
        </p:txBody>
      </p:sp>
      <p:sp>
        <p:nvSpPr>
          <p:cNvPr id="3" name="Rectangle 2"/>
          <p:cNvSpPr/>
          <p:nvPr/>
        </p:nvSpPr>
        <p:spPr>
          <a:xfrm>
            <a:off x="0" y="2862322"/>
            <a:ext cx="5671457" cy="3046988"/>
          </a:xfrm>
          <a:prstGeom prst="rect">
            <a:avLst/>
          </a:prstGeom>
          <a:ln>
            <a:solidFill>
              <a:schemeClr val="tx1"/>
            </a:solidFill>
          </a:ln>
        </p:spPr>
        <p:txBody>
          <a:bodyPr wrap="square">
            <a:spAutoFit/>
          </a:bodyPr>
          <a:lstStyle/>
          <a:p>
            <a:r>
              <a:rPr lang="en-US" sz="1200" b="1" i="0" u="sng" dirty="0">
                <a:solidFill>
                  <a:srgbClr val="000000"/>
                </a:solidFill>
                <a:effectLst/>
              </a:rPr>
              <a:t>Elijah Fordham, Builder of the Font</a:t>
            </a:r>
            <a:endParaRPr lang="en-US" sz="1200" b="1" i="0" dirty="0">
              <a:solidFill>
                <a:srgbClr val="000000"/>
              </a:solidFill>
              <a:effectLst/>
            </a:endParaRPr>
          </a:p>
          <a:p>
            <a:r>
              <a:rPr lang="en-US" sz="1200" b="0" i="0" dirty="0">
                <a:solidFill>
                  <a:srgbClr val="000000"/>
                </a:solidFill>
                <a:effectLst/>
              </a:rPr>
              <a:t>July 22, 1839 was the day of miraculous healing at the site of the future town of Nauvoo. Many, many of the saints were deathly ill with malaria. Joseph Smith called upon the Lord in mighty prayer, and went forth to heal all those that he and his wife were caring for in their home and in tents in their yard. Then he continued on through the makeshift community and into Montrose. He went to Brigham Young’s and healed him, called Wilford along after passing by his door. Without a word, they crossed the city square and entered the house of Elijah Fordham. Elijah was within minutes of dead; he was speechless and unconscious. After rousing him and speaking with him briefly, Joseph commanded him in the name of Jesus of Nazareth to rise up and walk. Elijah immediately was healed, and jumped up out of bed, kicking off his foot poultices, asked for some bread and milk, and after consuming it, put on his hat and continued along with them down the street to heal others.</a:t>
            </a:r>
          </a:p>
          <a:p>
            <a:r>
              <a:rPr lang="en-US" sz="1200" dirty="0"/>
              <a:t>The baptismal font in the basement of the Nauvoo Temple was mounted on 12 oxen and built of Wisconsin pine by Elijah Fordham. Apparently his healing blessing “stuck,” as he outlived all those who were there to witness it. He died in 1879 in Wellsville, Utah.</a:t>
            </a:r>
          </a:p>
        </p:txBody>
      </p:sp>
      <p:sp>
        <p:nvSpPr>
          <p:cNvPr id="4" name="Rectangle 3"/>
          <p:cNvSpPr/>
          <p:nvPr/>
        </p:nvSpPr>
        <p:spPr>
          <a:xfrm>
            <a:off x="5671457" y="0"/>
            <a:ext cx="6520543" cy="6555641"/>
          </a:xfrm>
          <a:prstGeom prst="rect">
            <a:avLst/>
          </a:prstGeom>
          <a:ln>
            <a:solidFill>
              <a:schemeClr val="tx1"/>
            </a:solidFill>
          </a:ln>
        </p:spPr>
        <p:txBody>
          <a:bodyPr wrap="square">
            <a:spAutoFit/>
          </a:bodyPr>
          <a:lstStyle/>
          <a:p>
            <a:r>
              <a:rPr lang="en-US" sz="1200" b="1" i="0" u="sng" dirty="0">
                <a:effectLst/>
              </a:rPr>
              <a:t>Samuel Rolfe, Temple Carpenter and Assistant Doorkeeper</a:t>
            </a:r>
            <a:endParaRPr lang="en-US" sz="1200" b="1" i="0" dirty="0">
              <a:effectLst/>
            </a:endParaRPr>
          </a:p>
          <a:p>
            <a:r>
              <a:rPr lang="en-US" sz="1200" b="1" i="0" dirty="0">
                <a:effectLst/>
              </a:rPr>
              <a:t>D&amp;C 124:142. </a:t>
            </a:r>
            <a:r>
              <a:rPr lang="en-US" sz="1200" b="0" i="0" dirty="0">
                <a:effectLst/>
              </a:rPr>
              <a:t>And again, I say unto you, Samuel Rolfe and his counselors for priests, and the president of the teachers and his counselors, and also the president of the deacons and his counselors, and also the president of the stake and his counselors. </a:t>
            </a:r>
          </a:p>
          <a:p>
            <a:endParaRPr lang="en-US" sz="1200" b="0" i="0" dirty="0">
              <a:effectLst/>
            </a:endParaRPr>
          </a:p>
          <a:p>
            <a:r>
              <a:rPr lang="en-US" sz="1200" b="0" i="0" dirty="0">
                <a:effectLst/>
              </a:rPr>
              <a:t>Thomas B. Marsh, an apostle who had become a bitter apostate over a pint of cream, upon returning to the Church with a broken and repentant heart, quoted David from the Bible and said, “I would rather be a doorkeeper in the house of God than to dwell in the tents of wickedness.” (Black, p. 189) Well, Samuel Rolfe was the personification of that desire. In fact, he was not even a doorkeeper in the house of God, he was an </a:t>
            </a:r>
            <a:r>
              <a:rPr lang="en-US" sz="1200" b="0" i="1" dirty="0">
                <a:effectLst/>
              </a:rPr>
              <a:t>assistant</a:t>
            </a:r>
            <a:r>
              <a:rPr lang="en-US" sz="1200" b="0" i="0" dirty="0">
                <a:effectLst/>
              </a:rPr>
              <a:t> doorkeeper of the Kirtland Temple. He was not a prominent figure in church history. But he was always steadily serving where he could. When in December of 1835, the Prophet Joseph was in financial distress, several of the brethren gave him money. The Prophet was so grateful, he itemized them and their donations in his </a:t>
            </a:r>
            <a:r>
              <a:rPr lang="en-US" sz="1200" b="0" i="1" dirty="0">
                <a:effectLst/>
              </a:rPr>
              <a:t>History of the Church </a:t>
            </a:r>
            <a:r>
              <a:rPr lang="en-US" sz="1200" b="0" i="0" dirty="0">
                <a:effectLst/>
              </a:rPr>
              <a:t>and wrote along with it, “My heart swells with gratitude inexpressible when I realize the great condescension of the heavenly Father, in opening the hearts of these my beloved brethren to administer so liberally to my wants. And I ask God, in the name of Jesus Christ, to multiply blessings without number upon their heads…And whether my days are many or few, whether in life or in death, I say in my heart, O Lord, let me enjoy the society of such brethren.” Elijah Fordham and Samuel Rolfe are both on that list; Elijah having given $5:25, and Samuel $1.25. (Joseph Smith, </a:t>
            </a:r>
            <a:r>
              <a:rPr lang="en-US" sz="1200" b="0" i="1" dirty="0">
                <a:effectLst/>
              </a:rPr>
              <a:t>History of the Church</a:t>
            </a:r>
            <a:r>
              <a:rPr lang="en-US" sz="1200" b="0" i="0" dirty="0">
                <a:effectLst/>
              </a:rPr>
              <a:t> 2:327) At the time, Samuel was a carpenter, working on the Kirtland Temple.</a:t>
            </a:r>
            <a:endParaRPr lang="en-US" sz="1200" dirty="0"/>
          </a:p>
          <a:p>
            <a:r>
              <a:rPr lang="en-US" sz="1200" dirty="0"/>
              <a:t>When the saints began the Nauvoo Temple, Samuel was called to be one of the full-time carpenters there as well. The Nauvoo Temple was finished and dedicated room by room and story by story. The baptismal font, which Elijah Fordham had built, was in the basement to symbolize dying before being reborn, and therefore it was the first part completed. A very unusual blessing took place there for Samuel Rolfe. He was seriously afflicted with a “felon,” an acute and painful inflammation of the deeper tissues of a finger. This would, of course, be a real problem for a carpenter working on the temple.  Samuel Rolfe apparently did not keep a journal, nor did any of his descendants write his history, as far as we know, but according to Edward Stevenson’s biography, Samuel Rolfe was promised that if he would dip his finger in the baptismal font, he would be healed, He did so, and was healed.</a:t>
            </a:r>
            <a:br>
              <a:rPr lang="en-US" sz="1200" dirty="0"/>
            </a:br>
            <a:endParaRPr lang="en-US" sz="1200" dirty="0"/>
          </a:p>
          <a:p>
            <a:r>
              <a:rPr lang="en-US" sz="1200" dirty="0"/>
              <a:t>Just before Joseph’s death, he asked for volunteers to go west scouting for a new home for the Saints. Samuel was one of the few who volunteered. Because of the martyrdom, they did not go. Instead Samuel served as a bishop in Winter Quarters, and a captain of a pioneer company. He died in Utah at the age of 72. (Black, p. 250-251)</a:t>
            </a:r>
          </a:p>
          <a:p>
            <a:endParaRPr lang="en-US" sz="1200" b="0" i="0" dirty="0">
              <a:effectLst/>
            </a:endParaRPr>
          </a:p>
        </p:txBody>
      </p:sp>
      <p:sp>
        <p:nvSpPr>
          <p:cNvPr id="5" name="Rectangle 4"/>
          <p:cNvSpPr/>
          <p:nvPr/>
        </p:nvSpPr>
        <p:spPr>
          <a:xfrm>
            <a:off x="-76200" y="6278642"/>
            <a:ext cx="6096000" cy="646331"/>
          </a:xfrm>
          <a:prstGeom prst="rect">
            <a:avLst/>
          </a:prstGeom>
        </p:spPr>
        <p:txBody>
          <a:bodyPr>
            <a:spAutoFit/>
          </a:bodyPr>
          <a:lstStyle/>
          <a:p>
            <a:r>
              <a:rPr lang="en-US" dirty="0"/>
              <a:t>http://gospeldoctrineplus.blogspot.com/2013/07/doctrine-and-covenants-lesson-30.html</a:t>
            </a:r>
          </a:p>
        </p:txBody>
      </p:sp>
    </p:spTree>
    <p:extLst>
      <p:ext uri="{BB962C8B-B14F-4D97-AF65-F5344CB8AC3E}">
        <p14:creationId xmlns:p14="http://schemas.microsoft.com/office/powerpoint/2010/main" val="4005929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9699"/>
            <a:ext cx="7828975" cy="1938992"/>
          </a:xfrm>
          <a:prstGeom prst="rect">
            <a:avLst/>
          </a:prstGeom>
          <a:ln>
            <a:solidFill>
              <a:schemeClr val="tx1"/>
            </a:solidFill>
          </a:ln>
        </p:spPr>
        <p:txBody>
          <a:bodyPr wrap="square">
            <a:spAutoFit/>
          </a:bodyPr>
          <a:lstStyle/>
          <a:p>
            <a:pPr fontAlgn="base"/>
            <a:r>
              <a:rPr lang="en-US" sz="1200" b="1" i="0" dirty="0">
                <a:solidFill>
                  <a:srgbClr val="333333"/>
                </a:solidFill>
                <a:effectLst/>
                <a:latin typeface="Open Sans"/>
              </a:rPr>
              <a:t>Falsehoods:</a:t>
            </a:r>
          </a:p>
          <a:p>
            <a:pPr fontAlgn="base"/>
            <a:r>
              <a:rPr lang="en-US" sz="1200" b="0" i="0" dirty="0">
                <a:solidFill>
                  <a:srgbClr val="333333"/>
                </a:solidFill>
                <a:effectLst/>
                <a:latin typeface="Open Sans"/>
              </a:rPr>
              <a:t>President Brigham Young said of this legal harassment: “Joseph, our Prophet, was hunted and driven, arrested and persecuted, and although no law was ever made in these United States that would bear against him, for he never broke a law, yet to my certain knowledge he was defendant in forty-six lawsuits, and every time Mr. Priest [a priest or a preacher] was at the head of and led the band or mob who hunted and persecuted him. And when Joseph and Hyrum were slain in Carthage jail, the mob, painted like Indians, was led by a preacher.” (In </a:t>
            </a:r>
            <a:r>
              <a:rPr lang="en-US" sz="1200" b="0" i="1" dirty="0">
                <a:solidFill>
                  <a:srgbClr val="333333"/>
                </a:solidFill>
                <a:effectLst/>
                <a:latin typeface="Open Sans"/>
              </a:rPr>
              <a:t>Journal of Discourses,</a:t>
            </a:r>
            <a:r>
              <a:rPr lang="en-US" sz="1200" b="0" i="0" dirty="0">
                <a:solidFill>
                  <a:srgbClr val="333333"/>
                </a:solidFill>
                <a:effectLst/>
                <a:latin typeface="Open Sans"/>
              </a:rPr>
              <a:t> 14:199.)</a:t>
            </a:r>
          </a:p>
          <a:p>
            <a:pPr fontAlgn="base"/>
            <a:r>
              <a:rPr lang="en-US" sz="1200" b="0" i="0" dirty="0">
                <a:solidFill>
                  <a:srgbClr val="333333"/>
                </a:solidFill>
                <a:effectLst/>
                <a:latin typeface="Open Sans"/>
              </a:rPr>
              <a:t>“Joseph Smith, </a:t>
            </a:r>
            <a:r>
              <a:rPr lang="en-US" sz="1200" b="1" i="0" dirty="0">
                <a:solidFill>
                  <a:srgbClr val="333333"/>
                </a:solidFill>
                <a:effectLst/>
                <a:latin typeface="Open Sans"/>
              </a:rPr>
              <a:t>in forty-seven prosecutions </a:t>
            </a:r>
            <a:r>
              <a:rPr lang="en-US" sz="1200" b="0" i="0" dirty="0">
                <a:solidFill>
                  <a:srgbClr val="333333"/>
                </a:solidFill>
                <a:effectLst/>
                <a:latin typeface="Open Sans"/>
              </a:rPr>
              <a:t>was never proven guilty of one violation of the laws of his country. They accused him of treason, because he would not fellowship their wickedness.” (Brigham Young, in </a:t>
            </a:r>
            <a:r>
              <a:rPr lang="en-US" sz="1200" b="0" i="1" dirty="0">
                <a:solidFill>
                  <a:srgbClr val="333333"/>
                </a:solidFill>
                <a:effectLst/>
                <a:latin typeface="Open Sans"/>
              </a:rPr>
              <a:t>Journal of Discourses,</a:t>
            </a:r>
            <a:r>
              <a:rPr lang="en-US" sz="1200" b="0" i="0" dirty="0">
                <a:solidFill>
                  <a:srgbClr val="333333"/>
                </a:solidFill>
                <a:effectLst/>
                <a:latin typeface="Open Sans"/>
              </a:rPr>
              <a:t> 10:111.)</a:t>
            </a:r>
          </a:p>
        </p:txBody>
      </p:sp>
      <p:sp>
        <p:nvSpPr>
          <p:cNvPr id="3" name="Rectangle 2"/>
          <p:cNvSpPr/>
          <p:nvPr/>
        </p:nvSpPr>
        <p:spPr>
          <a:xfrm>
            <a:off x="-1" y="1919293"/>
            <a:ext cx="7828975" cy="4339650"/>
          </a:xfrm>
          <a:prstGeom prst="rect">
            <a:avLst/>
          </a:prstGeom>
          <a:ln>
            <a:solidFill>
              <a:schemeClr val="tx1"/>
            </a:solidFill>
          </a:ln>
        </p:spPr>
        <p:txBody>
          <a:bodyPr wrap="square">
            <a:spAutoFit/>
          </a:bodyPr>
          <a:lstStyle/>
          <a:p>
            <a:r>
              <a:rPr lang="en-US" sz="1200" b="1" i="0" cap="small" dirty="0">
                <a:effectLst/>
                <a:latin typeface="Times New Roman" panose="02020603050405020304" pitchFamily="18" charset="0"/>
              </a:rPr>
              <a:t>Endowment House Locale</a:t>
            </a:r>
          </a:p>
          <a:p>
            <a:r>
              <a:rPr lang="en-US" sz="1200" b="0" i="0" dirty="0">
                <a:effectLst/>
                <a:latin typeface="Times New Roman" panose="02020603050405020304" pitchFamily="18" charset="0"/>
              </a:rPr>
              <a:t>Once located on the northwest corner of the temple block in Salt Lake City, the Endowment House served as a temporary temple for Church members in Utah Territory from 1855–1889 during construction of the Salt Lake Temple. The two-story adobe structure was razed in 1889, four years prior to the completion of the Salt Lake Temple.</a:t>
            </a:r>
          </a:p>
          <a:p>
            <a:r>
              <a:rPr lang="en-US" sz="1200" dirty="0"/>
              <a:t>Prior to the construction of the Endowment House, temple ordinances were being given on a regular basis in Salt Lake beginning in February 1851. This was done in a variety of locations including Brigham Young's office, the Council House, and the top of Ensign Peak.</a:t>
            </a:r>
          </a:p>
          <a:p>
            <a:r>
              <a:rPr lang="en-US" sz="1200" dirty="0"/>
              <a:t>Recognizing the need for a separate dedicated structure for the administration of the endowment, the Endowment House was built on the northwest corner of Temple Square to function during the construction of the Salt Lake Temple.</a:t>
            </a:r>
          </a:p>
          <a:p>
            <a:r>
              <a:rPr lang="en-US" sz="1200" dirty="0"/>
              <a:t>At the time of its dedication, President Brigham Young declared that the Endowment House was "The House of the Lord."</a:t>
            </a:r>
          </a:p>
          <a:p>
            <a:r>
              <a:rPr lang="en-US" sz="1200" dirty="0"/>
              <a:t>The Endowment House was designed by Church architect Truman O. Angell.</a:t>
            </a:r>
          </a:p>
          <a:p>
            <a:r>
              <a:rPr lang="en-US" sz="1200" dirty="0"/>
              <a:t>The two-story Endowment House featured a washing and anointing room, "garden room," "world room," and "terrestrial room" on the main floor with a "celestial room" on the upper floor.</a:t>
            </a:r>
          </a:p>
          <a:p>
            <a:r>
              <a:rPr lang="en-US" sz="1200" dirty="0"/>
              <a:t>A year after the Endowment House was constructed, it was enlarged to include a </a:t>
            </a:r>
            <a:r>
              <a:rPr lang="en-US" sz="1200" dirty="0" err="1"/>
              <a:t>baptistry</a:t>
            </a:r>
            <a:r>
              <a:rPr lang="en-US" sz="1200" dirty="0"/>
              <a:t>, which was dedicated on October 2, 1856.</a:t>
            </a:r>
          </a:p>
          <a:p>
            <a:r>
              <a:rPr lang="en-US" sz="1200" dirty="0"/>
              <a:t>Baptisms for the dead were administered in the Endowment House until 1876, the year before the St. George Utah Temple (1877) was dedicated. Endowments for the living were performed there until 1884, the year the Logan Utah Temple (1884) was dedicated. And </a:t>
            </a:r>
            <a:r>
              <a:rPr lang="en-US" sz="1200" dirty="0" err="1"/>
              <a:t>sealings</a:t>
            </a:r>
            <a:r>
              <a:rPr lang="en-US" sz="1200" dirty="0"/>
              <a:t> of living couples were performed there until 1889, the year after the Manti Utah Temple (1888) was dedicated.</a:t>
            </a:r>
          </a:p>
          <a:p>
            <a:r>
              <a:rPr lang="en-US" sz="1200" dirty="0"/>
              <a:t>Endowments for the dead were not performed in the Endowment House, which were reserved for the temple only.</a:t>
            </a:r>
          </a:p>
          <a:p>
            <a:r>
              <a:rPr lang="en-US" sz="1200" dirty="0"/>
              <a:t>In 1889, President Wilford Woodruff had the Endowment House razed. The Church had three operating temples by then, and the Salt Lake Temple (1893) was nearing completion.</a:t>
            </a:r>
          </a:p>
          <a:p>
            <a:r>
              <a:rPr lang="en-US" sz="1200" dirty="0"/>
              <a:t>http://www.ldschurchtemples.com/endowment/</a:t>
            </a:r>
            <a:endParaRPr lang="en-US" sz="1200" b="0" i="0" dirty="0">
              <a:effectLst/>
              <a:latin typeface="Times New Roman" panose="02020603050405020304" pitchFamily="18" charset="0"/>
            </a:endParaRPr>
          </a:p>
        </p:txBody>
      </p:sp>
      <p:sp>
        <p:nvSpPr>
          <p:cNvPr id="4" name="Rectangle 3"/>
          <p:cNvSpPr/>
          <p:nvPr/>
        </p:nvSpPr>
        <p:spPr>
          <a:xfrm>
            <a:off x="7828975" y="-19699"/>
            <a:ext cx="4363025" cy="1384995"/>
          </a:xfrm>
          <a:prstGeom prst="rect">
            <a:avLst/>
          </a:prstGeom>
          <a:ln>
            <a:solidFill>
              <a:schemeClr val="tx1"/>
            </a:solidFill>
          </a:ln>
        </p:spPr>
        <p:txBody>
          <a:bodyPr wrap="square">
            <a:spAutoFit/>
          </a:bodyPr>
          <a:lstStyle/>
          <a:p>
            <a:r>
              <a:rPr lang="en-US" sz="1200" b="1" i="0" dirty="0">
                <a:effectLst/>
              </a:rPr>
              <a:t>The Endowment House </a:t>
            </a:r>
            <a:r>
              <a:rPr lang="en-US" sz="1200" b="0" i="0" dirty="0">
                <a:effectLst/>
              </a:rPr>
              <a:t>was used primarily for performing temple ordinances. From 1857 to 1876 the </a:t>
            </a:r>
            <a:r>
              <a:rPr lang="en-US" sz="1200" b="0" i="0" u="none" strike="noStrike" dirty="0">
                <a:effectLst/>
              </a:rPr>
              <a:t>baptismal font</a:t>
            </a:r>
            <a:r>
              <a:rPr lang="en-US" sz="1200" b="0" i="0" dirty="0">
                <a:effectLst/>
              </a:rPr>
              <a:t> was used to perform 134,053 </a:t>
            </a:r>
            <a:r>
              <a:rPr lang="en-US" sz="1200" b="0" i="0" u="none" strike="noStrike" dirty="0">
                <a:effectLst/>
              </a:rPr>
              <a:t>baptisms for the dead</a:t>
            </a:r>
            <a:r>
              <a:rPr lang="en-US" sz="1200" b="0" i="0" dirty="0">
                <a:effectLst/>
              </a:rPr>
              <a:t>. Between 1855 and 1884 54,170 persons received their </a:t>
            </a:r>
            <a:r>
              <a:rPr lang="en-US" sz="1200" b="0" i="0" u="none" strike="noStrike" dirty="0">
                <a:effectLst/>
              </a:rPr>
              <a:t>washings and </a:t>
            </a:r>
            <a:r>
              <a:rPr lang="en-US" sz="1200" b="0" i="0" u="none" strike="noStrike" dirty="0" err="1">
                <a:effectLst/>
              </a:rPr>
              <a:t>anointings</a:t>
            </a:r>
            <a:r>
              <a:rPr lang="en-US" sz="1200" b="0" i="0" dirty="0">
                <a:effectLst/>
              </a:rPr>
              <a:t> and </a:t>
            </a:r>
            <a:r>
              <a:rPr lang="en-US" sz="1200" b="0" i="0" u="none" strike="noStrike" dirty="0">
                <a:effectLst/>
              </a:rPr>
              <a:t>endowments</a:t>
            </a:r>
            <a:r>
              <a:rPr lang="en-US" sz="1200" b="0" i="0" dirty="0">
                <a:effectLst/>
              </a:rPr>
              <a:t>. Between 1855 and 1889 68,767 couples were </a:t>
            </a:r>
            <a:r>
              <a:rPr lang="en-US" sz="1200" b="0" i="0" u="none" strike="noStrike" dirty="0">
                <a:effectLst/>
              </a:rPr>
              <a:t>sealed</a:t>
            </a:r>
            <a:r>
              <a:rPr lang="en-US" sz="1200" b="0" i="0" dirty="0">
                <a:effectLst/>
              </a:rPr>
              <a:t> in marriage—31,052 for the living and 37,715 for the dead.</a:t>
            </a:r>
            <a:endParaRPr lang="en-US" sz="1200" dirty="0"/>
          </a:p>
        </p:txBody>
      </p:sp>
      <p:sp>
        <p:nvSpPr>
          <p:cNvPr id="5" name="Rectangle 4"/>
          <p:cNvSpPr/>
          <p:nvPr/>
        </p:nvSpPr>
        <p:spPr>
          <a:xfrm>
            <a:off x="7828974" y="1365296"/>
            <a:ext cx="4363026" cy="4154984"/>
          </a:xfrm>
          <a:prstGeom prst="rect">
            <a:avLst/>
          </a:prstGeom>
          <a:ln>
            <a:solidFill>
              <a:schemeClr val="tx1"/>
            </a:solidFill>
          </a:ln>
        </p:spPr>
        <p:txBody>
          <a:bodyPr wrap="square">
            <a:spAutoFit/>
          </a:bodyPr>
          <a:lstStyle/>
          <a:p>
            <a:r>
              <a:rPr lang="en-US" sz="1200" b="1" i="0" u="sng" dirty="0">
                <a:solidFill>
                  <a:srgbClr val="000000"/>
                </a:solidFill>
                <a:effectLst/>
                <a:latin typeface="Trebuchet MS" panose="020B0603020202020204" pitchFamily="34" charset="0"/>
              </a:rPr>
              <a:t>The Triumph of the Nauvoo Temple</a:t>
            </a:r>
            <a:endParaRPr lang="en-US" sz="1200" b="1" i="0" dirty="0">
              <a:solidFill>
                <a:srgbClr val="000000"/>
              </a:solidFill>
              <a:effectLst/>
              <a:latin typeface="Trebuchet MS" panose="020B0603020202020204" pitchFamily="34" charset="0"/>
            </a:endParaRPr>
          </a:p>
          <a:p>
            <a:r>
              <a:rPr lang="en-US" sz="1200" b="0" i="0" dirty="0">
                <a:solidFill>
                  <a:srgbClr val="000000"/>
                </a:solidFill>
                <a:effectLst/>
                <a:latin typeface="Trebuchet MS" panose="020B0603020202020204" pitchFamily="34" charset="0"/>
              </a:rPr>
              <a:t>Samuel Rolfe and Elijah Fordham are two of the many, many early Saints who did a great work behind the scenes. The Nauvoo Temple itself did not last. Although ordinances were performed in each room as it was finished and dedicated, the entire temple wasn’t finally dedicated until May 1</a:t>
            </a:r>
            <a:r>
              <a:rPr lang="en-US" sz="1200" b="0" i="0" baseline="30000" dirty="0">
                <a:solidFill>
                  <a:srgbClr val="000000"/>
                </a:solidFill>
                <a:effectLst/>
                <a:latin typeface="Trebuchet MS" panose="020B0603020202020204" pitchFamily="34" charset="0"/>
              </a:rPr>
              <a:t>st</a:t>
            </a:r>
            <a:r>
              <a:rPr lang="en-US" sz="1200" b="0" i="0" dirty="0">
                <a:solidFill>
                  <a:srgbClr val="000000"/>
                </a:solidFill>
                <a:effectLst/>
                <a:latin typeface="Trebuchet MS" panose="020B0603020202020204" pitchFamily="34" charset="0"/>
              </a:rPr>
              <a:t>, 1846, after most of the saints had already left Nauvoo, and as you can see by the For Sale sign, it was placed on the market that very month. A few years later, an arsonist burned it down, and the stones were gradually carted away to be used in other buildings on the area.</a:t>
            </a:r>
          </a:p>
          <a:p>
            <a:br>
              <a:rPr lang="en-US" sz="1200" b="0" i="0" dirty="0">
                <a:solidFill>
                  <a:srgbClr val="000000"/>
                </a:solidFill>
                <a:effectLst/>
                <a:latin typeface="Trebuchet MS" panose="020B0603020202020204" pitchFamily="34" charset="0"/>
              </a:rPr>
            </a:br>
            <a:endParaRPr lang="en-US" sz="1200" b="0" i="0" dirty="0">
              <a:solidFill>
                <a:srgbClr val="000000"/>
              </a:solidFill>
              <a:effectLst/>
              <a:latin typeface="Trebuchet MS" panose="020B0603020202020204" pitchFamily="34" charset="0"/>
            </a:endParaRPr>
          </a:p>
          <a:p>
            <a:r>
              <a:rPr lang="en-US" sz="1200" b="0" i="0" dirty="0">
                <a:solidFill>
                  <a:srgbClr val="000000"/>
                </a:solidFill>
                <a:effectLst/>
                <a:latin typeface="Trebuchet MS" panose="020B0603020202020204" pitchFamily="34" charset="0"/>
              </a:rPr>
              <a:t>But it was not a tragedy, it was a triumph. Because of the temple-building efforts of Samuel and Elijah and the others, many members of the Church were able to have the great joy of receiving their temple ordinances, and being baptized for their deceased family members before they headed out west. It would be 31 years before there would be another temple on the earth.  (St. George, Utah)</a:t>
            </a:r>
          </a:p>
          <a:p>
            <a:endParaRPr lang="en-US" sz="1200" dirty="0">
              <a:solidFill>
                <a:srgbClr val="000000"/>
              </a:solidFill>
              <a:latin typeface="Trebuchet MS" panose="020B0603020202020204" pitchFamily="34" charset="0"/>
            </a:endParaRPr>
          </a:p>
          <a:p>
            <a:endParaRPr lang="en-US" sz="1200" b="0" i="0" dirty="0">
              <a:solidFill>
                <a:srgbClr val="000000"/>
              </a:solidFill>
              <a:effectLst/>
              <a:latin typeface="Trebuchet MS" panose="020B0603020202020204" pitchFamily="34" charset="0"/>
            </a:endParaRPr>
          </a:p>
        </p:txBody>
      </p:sp>
      <p:sp>
        <p:nvSpPr>
          <p:cNvPr id="6" name="Rectangle 5"/>
          <p:cNvSpPr/>
          <p:nvPr/>
        </p:nvSpPr>
        <p:spPr>
          <a:xfrm>
            <a:off x="7828973" y="5138347"/>
            <a:ext cx="3997817" cy="461665"/>
          </a:xfrm>
          <a:prstGeom prst="rect">
            <a:avLst/>
          </a:prstGeom>
        </p:spPr>
        <p:txBody>
          <a:bodyPr wrap="square">
            <a:spAutoFit/>
          </a:bodyPr>
          <a:lstStyle/>
          <a:p>
            <a:r>
              <a:rPr lang="en-US" sz="1200" dirty="0"/>
              <a:t>http://gospeldoctrineplus.blogspot.com/2013/07/doctrine-and-covenants-lesson-30.html</a:t>
            </a:r>
          </a:p>
        </p:txBody>
      </p:sp>
    </p:spTree>
    <p:extLst>
      <p:ext uri="{BB962C8B-B14F-4D97-AF65-F5344CB8AC3E}">
        <p14:creationId xmlns:p14="http://schemas.microsoft.com/office/powerpoint/2010/main" val="544658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199" y="0"/>
            <a:ext cx="9013371" cy="6740307"/>
          </a:xfrm>
          <a:prstGeom prst="rect">
            <a:avLst/>
          </a:prstGeom>
        </p:spPr>
        <p:txBody>
          <a:bodyPr wrap="square">
            <a:spAutoFit/>
          </a:bodyPr>
          <a:lstStyle/>
          <a:p>
            <a:pPr fontAlgn="base"/>
            <a:r>
              <a:rPr lang="en-US" sz="1200" b="1" i="0" dirty="0">
                <a:effectLst/>
              </a:rPr>
              <a:t>More on Family Search Records: Available to All</a:t>
            </a:r>
          </a:p>
          <a:p>
            <a:pPr fontAlgn="base"/>
            <a:r>
              <a:rPr lang="en-US" sz="1200" b="0" i="0" dirty="0">
                <a:effectLst/>
              </a:rPr>
              <a:t>The Granite Mountain Records Vault is the official storage unit for 2.4 million rolls of microfilm containing approximately 3.5 billion images. The information links to billions of people in over 100 countries and is recorded in 170 languages.</a:t>
            </a:r>
          </a:p>
          <a:p>
            <a:pPr fontAlgn="base"/>
            <a:r>
              <a:rPr lang="en-US" sz="1200" b="0" i="0" dirty="0">
                <a:effectLst/>
              </a:rPr>
              <a:t>Information on the films is currently being digitized by use of complex computer programs which adjust for density variations in each film. The enormous collection of secured documents: unpublished records from churches and governments, parish registries, passenger lists, birth certificates, censuses, deeds, wills, family, town and county histories and even maps, requires just over 15 minutes to convert a whole microfilm into a digital file. Eventually the vast majority of the collection will be available for </a:t>
            </a:r>
            <a:r>
              <a:rPr lang="en-US" sz="1200" b="0" i="0" u="sng" dirty="0">
                <a:effectLst/>
              </a:rPr>
              <a:t>online research.</a:t>
            </a:r>
            <a:endParaRPr lang="en-US" sz="1200" b="0" i="0" dirty="0">
              <a:effectLst/>
            </a:endParaRPr>
          </a:p>
          <a:p>
            <a:pPr fontAlgn="base"/>
            <a:r>
              <a:rPr lang="en-US" sz="1200" b="0" i="0" dirty="0">
                <a:effectLst/>
              </a:rPr>
              <a:t>Not only does the Church make such vital, historical information available to genealogy researchers, but it returns a copy of the filmed records to the record custodian. In 2004, for example, a cyclone struck the tiny South Pacific island of Niue, destroying all local birth, death and court records. </a:t>
            </a:r>
            <a:r>
              <a:rPr lang="en-US" sz="1200" b="0" i="0" dirty="0" err="1">
                <a:effectLst/>
              </a:rPr>
              <a:t>FamilySearch</a:t>
            </a:r>
            <a:r>
              <a:rPr lang="en-US" sz="1200" b="0" i="0" dirty="0">
                <a:effectLst/>
              </a:rPr>
              <a:t> had filmed the records sometime prior for the archivist of Niue. </a:t>
            </a:r>
            <a:r>
              <a:rPr lang="en-US" sz="1200" b="0" i="0" dirty="0" err="1">
                <a:effectLst/>
              </a:rPr>
              <a:t>FamilySearch</a:t>
            </a:r>
            <a:r>
              <a:rPr lang="en-US" sz="1200" b="0" i="0" dirty="0">
                <a:effectLst/>
              </a:rPr>
              <a:t> was able to provide a copy of the original records to the storm-ravaged island.</a:t>
            </a:r>
          </a:p>
          <a:p>
            <a:pPr fontAlgn="base"/>
            <a:r>
              <a:rPr lang="en-US" sz="1200" b="0" i="0" dirty="0">
                <a:effectLst/>
              </a:rPr>
              <a:t>“Restoring the records of the past is one part of helping this island rebuild and look to the future,” said Jay </a:t>
            </a:r>
            <a:r>
              <a:rPr lang="en-US" sz="1200" b="0" i="0" dirty="0" err="1">
                <a:effectLst/>
              </a:rPr>
              <a:t>Verkler</a:t>
            </a:r>
            <a:r>
              <a:rPr lang="en-US" sz="1200" b="0" i="0" dirty="0">
                <a:effectLst/>
              </a:rPr>
              <a:t>, CEO of </a:t>
            </a:r>
            <a:r>
              <a:rPr lang="en-US" sz="1200" b="0" i="0" dirty="0" err="1">
                <a:effectLst/>
              </a:rPr>
              <a:t>FamilySearch</a:t>
            </a:r>
            <a:r>
              <a:rPr lang="en-US" sz="1200" b="0" i="0" dirty="0">
                <a:effectLst/>
              </a:rPr>
              <a:t>.</a:t>
            </a:r>
          </a:p>
          <a:p>
            <a:pPr fontAlgn="base"/>
            <a:r>
              <a:rPr lang="en-US" sz="1200" b="0" i="0" dirty="0">
                <a:effectLst/>
              </a:rPr>
              <a:t>Maintaining a records collection of such volume requires carefully controlled procedures. The vault, a total of some 65,000 square feet, operates at 55 degrees, 35 percent humidity and with a circulating fresh air system that minimizes dust. Under such conditions the vast collection can be protected against deterioration, natural disasters or man-made calamities.</a:t>
            </a:r>
          </a:p>
          <a:p>
            <a:pPr fontAlgn="base"/>
            <a:r>
              <a:rPr lang="en-US" sz="1200" dirty="0"/>
              <a:t>Organized searching for valued records worldwide began with the 1894 establishment of the Genealogical Society of Utah, a nonprofit group founded by the Church. “Rather than expecting people to travel to original record sources, the Church organized teams to bring copies of the records back to the genealogical researchers,” </a:t>
            </a:r>
            <a:r>
              <a:rPr lang="en-US" sz="1200" dirty="0" err="1"/>
              <a:t>Verkler</a:t>
            </a:r>
            <a:r>
              <a:rPr lang="en-US" sz="1200" dirty="0"/>
              <a:t> explained. “Sometimes the Church copies are the only existing copies of these valuable archival records.”</a:t>
            </a:r>
          </a:p>
          <a:p>
            <a:pPr fontAlgn="base"/>
            <a:r>
              <a:rPr lang="en-US" sz="1200" dirty="0"/>
              <a:t>Record collections continued but were expedited by the development of microfilm technology in the 1930s. A rapidly expanding collection of films, over 100,000 by the early 1950s, prodded Church leaders to create a permanent storage facility. After considering several Salt Lake City locations, the leaders settled on a location in the surrounding hillside, where a slab of solid granite was located in the mountainside nearby. Granite from that location was quarried for both the Salt Lake Temple and later the Church’s Salt Lake City Conference Center.</a:t>
            </a:r>
          </a:p>
          <a:p>
            <a:pPr fontAlgn="base"/>
            <a:r>
              <a:rPr lang="en-US" sz="1200" dirty="0"/>
              <a:t>Construction of the vault began in 1958 and was generally completed by 1963 and considered completely operational in 1965. The site includes a network of storage rooms containing walls of steel cabinets ten feet high. A separate section houses office spaces, shipping docks and microfilm processing stations.</a:t>
            </a:r>
          </a:p>
          <a:p>
            <a:pPr fontAlgn="base"/>
            <a:r>
              <a:rPr lang="en-US" sz="1200" dirty="0"/>
              <a:t>“Preservation and protection of the world’s valuable records has been a longtime goal of the Church,” </a:t>
            </a:r>
            <a:r>
              <a:rPr lang="en-US" sz="1200" dirty="0" err="1"/>
              <a:t>Verkler</a:t>
            </a:r>
            <a:r>
              <a:rPr lang="en-US" sz="1200" dirty="0"/>
              <a:t> added. “Storing the records in the mountain vault where it is already cold provides the perfect facility for safekeeping.” Such a facility provides evidence of the Church’s commitment to not only collecting, but making the collections available to researchers worldwide. Archivists can offer microfilm or digital copies of the records to their reading room patrons without damage to the original vital records.</a:t>
            </a:r>
          </a:p>
          <a:p>
            <a:pPr fontAlgn="base"/>
            <a:r>
              <a:rPr lang="en-US" sz="1200" dirty="0"/>
              <a:t>The genealogical world recognizes the Church as a longtime resource in their work, and in that sense, they think of the vault as a bit of an icon, an icon of protection to these important and accessible records.</a:t>
            </a:r>
          </a:p>
          <a:p>
            <a:pPr fontAlgn="base"/>
            <a:endParaRPr lang="en-US" sz="1200" dirty="0"/>
          </a:p>
          <a:p>
            <a:pPr fontAlgn="base"/>
            <a:r>
              <a:rPr lang="en-US" sz="1200" dirty="0"/>
              <a:t>News Room: http://www.mormonnewsroom.org/article/familysearch-shares-plans-to-digitize-billions-of-records-stored-at-granite-mountain-records-vault</a:t>
            </a:r>
          </a:p>
          <a:p>
            <a:pPr fontAlgn="base"/>
            <a:endParaRPr lang="en-US" sz="1200" b="0" i="0" dirty="0">
              <a:effectLst/>
            </a:endParaRPr>
          </a:p>
        </p:txBody>
      </p:sp>
    </p:spTree>
    <p:extLst>
      <p:ext uri="{BB962C8B-B14F-4D97-AF65-F5344CB8AC3E}">
        <p14:creationId xmlns:p14="http://schemas.microsoft.com/office/powerpoint/2010/main" val="3586981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295C3B0-A1A5-4632-823A-AFA0D8601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372"/>
            <a:ext cx="12301870" cy="6891372"/>
          </a:xfrm>
          <a:prstGeom prst="rect">
            <a:avLst/>
          </a:prstGeom>
        </p:spPr>
      </p:pic>
      <p:sp>
        <p:nvSpPr>
          <p:cNvPr id="6" name="TextBox 5"/>
          <p:cNvSpPr txBox="1"/>
          <p:nvPr/>
        </p:nvSpPr>
        <p:spPr>
          <a:xfrm>
            <a:off x="0" y="-20437"/>
            <a:ext cx="12192000" cy="1015663"/>
          </a:xfrm>
          <a:prstGeom prst="rect">
            <a:avLst/>
          </a:prstGeom>
          <a:noFill/>
        </p:spPr>
        <p:txBody>
          <a:bodyPr wrap="square" rtlCol="0">
            <a:spAutoFit/>
          </a:bodyPr>
          <a:lstStyle/>
          <a:p>
            <a:pPr algn="ctr"/>
            <a:r>
              <a:rPr lang="en-US" sz="6000" dirty="0">
                <a:solidFill>
                  <a:schemeClr val="bg1"/>
                </a:solidFill>
                <a:latin typeface="Cooper Black" panose="0208090404030B020404" pitchFamily="18" charset="0"/>
              </a:rPr>
              <a:t>Trying to Arrest </a:t>
            </a:r>
            <a:r>
              <a:rPr lang="en-US" sz="5400" dirty="0">
                <a:solidFill>
                  <a:schemeClr val="bg1"/>
                </a:solidFill>
                <a:latin typeface="Cooper Black" panose="0208090404030B020404" pitchFamily="18" charset="0"/>
              </a:rPr>
              <a:t>Joseph</a:t>
            </a:r>
            <a:r>
              <a:rPr lang="en-US" sz="6000" dirty="0">
                <a:solidFill>
                  <a:schemeClr val="bg1"/>
                </a:solidFill>
                <a:latin typeface="Cooper Black" panose="0208090404030B020404" pitchFamily="18" charset="0"/>
              </a:rPr>
              <a:t> Smith</a:t>
            </a:r>
          </a:p>
        </p:txBody>
      </p:sp>
      <p:sp>
        <p:nvSpPr>
          <p:cNvPr id="3" name="Rectangle 2"/>
          <p:cNvSpPr/>
          <p:nvPr/>
        </p:nvSpPr>
        <p:spPr>
          <a:xfrm>
            <a:off x="326572" y="1015663"/>
            <a:ext cx="4702628" cy="2308324"/>
          </a:xfrm>
          <a:prstGeom prst="rect">
            <a:avLst/>
          </a:prstGeom>
        </p:spPr>
        <p:txBody>
          <a:bodyPr wrap="square">
            <a:spAutoFit/>
          </a:bodyPr>
          <a:lstStyle/>
          <a:p>
            <a:r>
              <a:rPr lang="en-US" dirty="0">
                <a:solidFill>
                  <a:schemeClr val="bg1"/>
                </a:solidFill>
                <a:latin typeface="Open Sans"/>
              </a:rPr>
              <a:t>I</a:t>
            </a:r>
            <a:r>
              <a:rPr lang="en-US" b="0" i="0" dirty="0">
                <a:solidFill>
                  <a:schemeClr val="bg1"/>
                </a:solidFill>
                <a:effectLst/>
                <a:latin typeface="Open Sans"/>
              </a:rPr>
              <a:t>n May 1842, Lilburn W. Boggs, the former governor of Missouri who issued the extermination order against the Saints, was wounded by an unknown would-be assassin. Missouri authorities accused Joseph Smith of arranging for someone to murder Boggs and tried to bring the Prophet back to Missouri for trial. </a:t>
            </a:r>
          </a:p>
        </p:txBody>
      </p:sp>
      <p:sp>
        <p:nvSpPr>
          <p:cNvPr id="16" name="Rectangle 15"/>
          <p:cNvSpPr/>
          <p:nvPr/>
        </p:nvSpPr>
        <p:spPr>
          <a:xfrm>
            <a:off x="0" y="6446851"/>
            <a:ext cx="4702628" cy="369332"/>
          </a:xfrm>
          <a:prstGeom prst="rect">
            <a:avLst/>
          </a:prstGeom>
        </p:spPr>
        <p:txBody>
          <a:bodyPr wrap="square">
            <a:spAutoFit/>
          </a:bodyPr>
          <a:lstStyle/>
          <a:p>
            <a:r>
              <a:rPr lang="en-US" dirty="0">
                <a:solidFill>
                  <a:schemeClr val="bg1"/>
                </a:solidFill>
                <a:latin typeface="Open Sans"/>
              </a:rPr>
              <a:t>D&amp;C 127:1-2 </a:t>
            </a:r>
            <a:r>
              <a:rPr lang="en-US" sz="1200" dirty="0">
                <a:solidFill>
                  <a:schemeClr val="bg1"/>
                </a:solidFill>
                <a:latin typeface="Open Sans"/>
              </a:rPr>
              <a:t>Student Manual</a:t>
            </a:r>
            <a:endParaRPr lang="en-US" sz="1200" b="0" i="0" dirty="0">
              <a:solidFill>
                <a:schemeClr val="bg1"/>
              </a:solidFill>
              <a:effectLst/>
              <a:latin typeface="Open Sans"/>
            </a:endParaRPr>
          </a:p>
        </p:txBody>
      </p:sp>
      <p:sp>
        <p:nvSpPr>
          <p:cNvPr id="20" name="Rectangle 19"/>
          <p:cNvSpPr/>
          <p:nvPr/>
        </p:nvSpPr>
        <p:spPr>
          <a:xfrm>
            <a:off x="5589814" y="3766989"/>
            <a:ext cx="6096000" cy="2585323"/>
          </a:xfrm>
          <a:prstGeom prst="rect">
            <a:avLst/>
          </a:prstGeom>
        </p:spPr>
        <p:txBody>
          <a:bodyPr>
            <a:spAutoFit/>
          </a:bodyPr>
          <a:lstStyle/>
          <a:p>
            <a:r>
              <a:rPr lang="en-US" b="0" i="0" dirty="0">
                <a:solidFill>
                  <a:schemeClr val="bg1"/>
                </a:solidFill>
                <a:effectLst/>
                <a:latin typeface="Open Sans"/>
              </a:rPr>
              <a:t>Joseph Smith had left Missouri years earlier and was living in the area of Nauvoo, Illinois, at the time. Knowing that if he returned to Missouri he would be killed, the Prophet eluded Missouri officials for a time to avoid being illegally arrested.</a:t>
            </a:r>
          </a:p>
          <a:p>
            <a:endParaRPr lang="en-US" dirty="0">
              <a:solidFill>
                <a:schemeClr val="bg1"/>
              </a:solidFill>
              <a:latin typeface="Open Sans"/>
            </a:endParaRPr>
          </a:p>
          <a:p>
            <a:r>
              <a:rPr lang="en-US" b="0" i="0" dirty="0">
                <a:solidFill>
                  <a:schemeClr val="bg1"/>
                </a:solidFill>
                <a:effectLst/>
                <a:latin typeface="Open Sans"/>
              </a:rPr>
              <a:t>In January 1843 it was determined that the proceedings to arrest Joseph Smith and extradite him to Missouri were illegal.</a:t>
            </a:r>
            <a:endParaRPr lang="en-US" dirty="0">
              <a:solidFill>
                <a:schemeClr val="bg1"/>
              </a:solidFill>
            </a:endParaRPr>
          </a:p>
        </p:txBody>
      </p:sp>
      <p:pic>
        <p:nvPicPr>
          <p:cNvPr id="4" name="Picture 3">
            <a:extLst>
              <a:ext uri="{FF2B5EF4-FFF2-40B4-BE49-F238E27FC236}">
                <a16:creationId xmlns:a16="http://schemas.microsoft.com/office/drawing/2014/main" id="{E16CD391-2012-4335-A700-2B5D152D90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8314" y="1048194"/>
            <a:ext cx="2349500" cy="2374900"/>
          </a:xfrm>
          <a:prstGeom prst="rect">
            <a:avLst/>
          </a:prstGeom>
        </p:spPr>
      </p:pic>
      <p:pic>
        <p:nvPicPr>
          <p:cNvPr id="7" name="Picture 6">
            <a:extLst>
              <a:ext uri="{FF2B5EF4-FFF2-40B4-BE49-F238E27FC236}">
                <a16:creationId xmlns:a16="http://schemas.microsoft.com/office/drawing/2014/main" id="{AF3B7FF6-AC47-4576-9403-231C028840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8437" y="3256687"/>
            <a:ext cx="2190750" cy="3095625"/>
          </a:xfrm>
          <a:prstGeom prst="rect">
            <a:avLst/>
          </a:prstGeom>
        </p:spPr>
      </p:pic>
      <p:pic>
        <p:nvPicPr>
          <p:cNvPr id="9" name="Picture 8">
            <a:extLst>
              <a:ext uri="{FF2B5EF4-FFF2-40B4-BE49-F238E27FC236}">
                <a16:creationId xmlns:a16="http://schemas.microsoft.com/office/drawing/2014/main" id="{6FC5621C-0145-47A1-B953-4329C8E38E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572" y="3708919"/>
            <a:ext cx="2182557" cy="2444708"/>
          </a:xfrm>
          <a:prstGeom prst="rect">
            <a:avLst/>
          </a:prstGeom>
        </p:spPr>
      </p:pic>
    </p:spTree>
    <p:extLst>
      <p:ext uri="{BB962C8B-B14F-4D97-AF65-F5344CB8AC3E}">
        <p14:creationId xmlns:p14="http://schemas.microsoft.com/office/powerpoint/2010/main" val="19156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7B95940-494F-4B6C-A823-8A132A3E54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372"/>
            <a:ext cx="12301870" cy="6891372"/>
          </a:xfrm>
          <a:prstGeom prst="rect">
            <a:avLst/>
          </a:prstGeom>
        </p:spPr>
      </p:pic>
      <p:sp>
        <p:nvSpPr>
          <p:cNvPr id="6" name="TextBox 5"/>
          <p:cNvSpPr txBox="1"/>
          <p:nvPr/>
        </p:nvSpPr>
        <p:spPr>
          <a:xfrm>
            <a:off x="0" y="-20437"/>
            <a:ext cx="12192000" cy="1015663"/>
          </a:xfrm>
          <a:prstGeom prst="rect">
            <a:avLst/>
          </a:prstGeom>
          <a:noFill/>
        </p:spPr>
        <p:txBody>
          <a:bodyPr wrap="square" rtlCol="0">
            <a:spAutoFit/>
          </a:bodyPr>
          <a:lstStyle/>
          <a:p>
            <a:pPr algn="ctr"/>
            <a:r>
              <a:rPr lang="en-US" sz="6000" dirty="0">
                <a:solidFill>
                  <a:schemeClr val="bg1"/>
                </a:solidFill>
                <a:latin typeface="Cooper Black" panose="0208090404030B020404" pitchFamily="18" charset="0"/>
              </a:rPr>
              <a:t>Joseph In Hiding</a:t>
            </a:r>
          </a:p>
        </p:txBody>
      </p:sp>
      <p:sp>
        <p:nvSpPr>
          <p:cNvPr id="2" name="Rectangle 1"/>
          <p:cNvSpPr/>
          <p:nvPr/>
        </p:nvSpPr>
        <p:spPr>
          <a:xfrm>
            <a:off x="97971" y="1015663"/>
            <a:ext cx="4419601" cy="3416320"/>
          </a:xfrm>
          <a:prstGeom prst="rect">
            <a:avLst/>
          </a:prstGeom>
        </p:spPr>
        <p:txBody>
          <a:bodyPr wrap="square">
            <a:spAutoFit/>
          </a:bodyPr>
          <a:lstStyle/>
          <a:p>
            <a:r>
              <a:rPr lang="en-US" dirty="0">
                <a:solidFill>
                  <a:schemeClr val="bg1"/>
                </a:solidFill>
                <a:latin typeface="Open Sans"/>
              </a:rPr>
              <a:t>By the summer of 1842 persecution had grown to the point that the Prophet Joseph Smith was forced into hiding. This revelation was given while he was staying in the home of Brother Taylor, father of John Taylor. </a:t>
            </a:r>
          </a:p>
          <a:p>
            <a:endParaRPr lang="en-US" dirty="0">
              <a:solidFill>
                <a:schemeClr val="bg1"/>
              </a:solidFill>
              <a:latin typeface="Open Sans"/>
            </a:endParaRPr>
          </a:p>
          <a:p>
            <a:r>
              <a:rPr lang="en-US" dirty="0">
                <a:solidFill>
                  <a:schemeClr val="bg1"/>
                </a:solidFill>
                <a:latin typeface="Open Sans"/>
              </a:rPr>
              <a:t>The Prophet sent instructions by letter, as did ancient prophets, to the Saints as revelation was received, clarifying the order of baptism for the dead in the house of the Lord.</a:t>
            </a:r>
            <a:endParaRPr lang="en-US" sz="1200" dirty="0">
              <a:solidFill>
                <a:schemeClr val="bg1"/>
              </a:solidFill>
              <a:latin typeface="Open Sans"/>
            </a:endParaRPr>
          </a:p>
        </p:txBody>
      </p:sp>
      <p:sp>
        <p:nvSpPr>
          <p:cNvPr id="7" name="Rectangle 6"/>
          <p:cNvSpPr/>
          <p:nvPr/>
        </p:nvSpPr>
        <p:spPr>
          <a:xfrm>
            <a:off x="97972" y="4826675"/>
            <a:ext cx="4512128" cy="1938992"/>
          </a:xfrm>
          <a:prstGeom prst="rect">
            <a:avLst/>
          </a:prstGeom>
        </p:spPr>
        <p:txBody>
          <a:bodyPr wrap="square">
            <a:spAutoFit/>
          </a:bodyPr>
          <a:lstStyle/>
          <a:p>
            <a:r>
              <a:rPr lang="en-US" b="0" i="0" dirty="0">
                <a:solidFill>
                  <a:schemeClr val="bg1"/>
                </a:solidFill>
                <a:effectLst/>
                <a:latin typeface="Open Sans"/>
              </a:rPr>
              <a:t>Oliver K. Granger handled the Prophet’s financial concerns after Joseph fled Kirtland in January 1838, and it </a:t>
            </a:r>
            <a:r>
              <a:rPr lang="en-US" dirty="0">
                <a:solidFill>
                  <a:schemeClr val="bg1"/>
                </a:solidFill>
                <a:latin typeface="Open Sans"/>
              </a:rPr>
              <a:t> is known that William W. Phelps, William Clayton, Willard Richards, and James Sloan were clerks in the Prophet’s office at this time</a:t>
            </a:r>
          </a:p>
          <a:p>
            <a:r>
              <a:rPr lang="en-US" sz="1200" dirty="0">
                <a:solidFill>
                  <a:schemeClr val="bg1"/>
                </a:solidFill>
                <a:latin typeface="Open Sans"/>
              </a:rPr>
              <a:t>Student Manual</a:t>
            </a:r>
          </a:p>
        </p:txBody>
      </p:sp>
      <p:pic>
        <p:nvPicPr>
          <p:cNvPr id="15" name="Picture 14">
            <a:extLst>
              <a:ext uri="{FF2B5EF4-FFF2-40B4-BE49-F238E27FC236}">
                <a16:creationId xmlns:a16="http://schemas.microsoft.com/office/drawing/2014/main" id="{EE1FAA4C-7AA4-4123-A668-D860EBF019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0482" y="1347781"/>
            <a:ext cx="3798137" cy="5157663"/>
          </a:xfrm>
          <a:prstGeom prst="rect">
            <a:avLst/>
          </a:prstGeom>
        </p:spPr>
      </p:pic>
      <p:pic>
        <p:nvPicPr>
          <p:cNvPr id="17" name="Picture 16">
            <a:extLst>
              <a:ext uri="{FF2B5EF4-FFF2-40B4-BE49-F238E27FC236}">
                <a16:creationId xmlns:a16="http://schemas.microsoft.com/office/drawing/2014/main" id="{64D18224-1432-404C-A2E4-AC2FBF7FC0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7936" y="4826675"/>
            <a:ext cx="2749296" cy="1840992"/>
          </a:xfrm>
          <a:prstGeom prst="rect">
            <a:avLst/>
          </a:prstGeom>
        </p:spPr>
      </p:pic>
      <p:pic>
        <p:nvPicPr>
          <p:cNvPr id="19" name="Picture 18">
            <a:extLst>
              <a:ext uri="{FF2B5EF4-FFF2-40B4-BE49-F238E27FC236}">
                <a16:creationId xmlns:a16="http://schemas.microsoft.com/office/drawing/2014/main" id="{FEF05951-24BF-45B5-92A0-6114E414B1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0240" y="1147870"/>
            <a:ext cx="2280102" cy="3151905"/>
          </a:xfrm>
          <a:prstGeom prst="rect">
            <a:avLst/>
          </a:prstGeom>
        </p:spPr>
      </p:pic>
    </p:spTree>
    <p:extLst>
      <p:ext uri="{BB962C8B-B14F-4D97-AF65-F5344CB8AC3E}">
        <p14:creationId xmlns:p14="http://schemas.microsoft.com/office/powerpoint/2010/main" val="47976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5941BF-A85D-437D-A5E8-4A8B28177A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372"/>
            <a:ext cx="12301870" cy="6891372"/>
          </a:xfrm>
          <a:prstGeom prst="rect">
            <a:avLst/>
          </a:prstGeom>
        </p:spPr>
      </p:pic>
      <p:sp>
        <p:nvSpPr>
          <p:cNvPr id="6" name="TextBox 5"/>
          <p:cNvSpPr txBox="1"/>
          <p:nvPr/>
        </p:nvSpPr>
        <p:spPr>
          <a:xfrm>
            <a:off x="0" y="-20437"/>
            <a:ext cx="12192000" cy="1015663"/>
          </a:xfrm>
          <a:prstGeom prst="rect">
            <a:avLst/>
          </a:prstGeom>
          <a:noFill/>
        </p:spPr>
        <p:txBody>
          <a:bodyPr wrap="square" rtlCol="0">
            <a:spAutoFit/>
          </a:bodyPr>
          <a:lstStyle/>
          <a:p>
            <a:pPr algn="ctr"/>
            <a:r>
              <a:rPr lang="en-US" sz="6000" dirty="0">
                <a:solidFill>
                  <a:schemeClr val="bg1"/>
                </a:solidFill>
                <a:latin typeface="Cooper Black" panose="0208090404030B020404" pitchFamily="18" charset="0"/>
              </a:rPr>
              <a:t>Conspiracy</a:t>
            </a:r>
          </a:p>
        </p:txBody>
      </p:sp>
      <p:sp>
        <p:nvSpPr>
          <p:cNvPr id="3" name="Rectangle 2"/>
          <p:cNvSpPr/>
          <p:nvPr/>
        </p:nvSpPr>
        <p:spPr>
          <a:xfrm>
            <a:off x="76200" y="955162"/>
            <a:ext cx="6477000" cy="3139321"/>
          </a:xfrm>
          <a:prstGeom prst="rect">
            <a:avLst/>
          </a:prstGeom>
        </p:spPr>
        <p:txBody>
          <a:bodyPr wrap="square">
            <a:spAutoFit/>
          </a:bodyPr>
          <a:lstStyle/>
          <a:p>
            <a:r>
              <a:rPr lang="en-US" dirty="0">
                <a:solidFill>
                  <a:schemeClr val="bg1"/>
                </a:solidFill>
                <a:latin typeface="Open Sans"/>
              </a:rPr>
              <a:t>Before the Prophet Joseph sent this revelation and Doctrine and Covenants 128 to the Saints, an unknown person made a serious attempt on the life of former governor Boggs of Missouri. </a:t>
            </a:r>
          </a:p>
          <a:p>
            <a:endParaRPr lang="en-US" dirty="0">
              <a:solidFill>
                <a:schemeClr val="bg1"/>
              </a:solidFill>
              <a:latin typeface="Open Sans"/>
            </a:endParaRPr>
          </a:p>
          <a:p>
            <a:r>
              <a:rPr lang="en-US" dirty="0">
                <a:solidFill>
                  <a:schemeClr val="bg1"/>
                </a:solidFill>
                <a:latin typeface="Open Sans"/>
              </a:rPr>
              <a:t>Orrin Porter Rockwell, a Mormon, was accused of the crime, and Joseph Smith was named as his accessory. </a:t>
            </a:r>
          </a:p>
          <a:p>
            <a:endParaRPr lang="en-US" dirty="0">
              <a:solidFill>
                <a:schemeClr val="bg1"/>
              </a:solidFill>
              <a:latin typeface="Open Sans"/>
            </a:endParaRPr>
          </a:p>
          <a:p>
            <a:r>
              <a:rPr lang="en-US" dirty="0">
                <a:solidFill>
                  <a:schemeClr val="bg1"/>
                </a:solidFill>
                <a:latin typeface="Open Sans"/>
              </a:rPr>
              <a:t>Residents of Missouri tried to compel the governor of Illinois, Thomas Carlin, to extradite Joseph Smith to Missouri to answer these false charges. </a:t>
            </a:r>
          </a:p>
        </p:txBody>
      </p:sp>
      <p:sp>
        <p:nvSpPr>
          <p:cNvPr id="5" name="Rectangle 4"/>
          <p:cNvSpPr/>
          <p:nvPr/>
        </p:nvSpPr>
        <p:spPr>
          <a:xfrm>
            <a:off x="3179135" y="4322079"/>
            <a:ext cx="8774656" cy="2308324"/>
          </a:xfrm>
          <a:prstGeom prst="rect">
            <a:avLst/>
          </a:prstGeom>
        </p:spPr>
        <p:txBody>
          <a:bodyPr wrap="square">
            <a:spAutoFit/>
          </a:bodyPr>
          <a:lstStyle/>
          <a:p>
            <a:r>
              <a:rPr lang="en-US" dirty="0">
                <a:solidFill>
                  <a:schemeClr val="bg1"/>
                </a:solidFill>
                <a:latin typeface="Open Sans"/>
              </a:rPr>
              <a:t>“This was a conspiracy to get the Prophet back into the hands of the Missourian </a:t>
            </a:r>
            <a:r>
              <a:rPr lang="en-US" dirty="0" err="1">
                <a:solidFill>
                  <a:schemeClr val="bg1"/>
                </a:solidFill>
                <a:latin typeface="Open Sans"/>
              </a:rPr>
              <a:t>mobbers</a:t>
            </a:r>
            <a:r>
              <a:rPr lang="en-US" dirty="0">
                <a:solidFill>
                  <a:schemeClr val="bg1"/>
                </a:solidFill>
                <a:latin typeface="Open Sans"/>
              </a:rPr>
              <a:t>. Governor Carlin of Illinois had joined in this conspiracy contrary to every principle of correct law, as it was later shown in the trial which was held in Springfield [Illinois]. … From his place of concealment the Prophet wrote these two letters (Sections 127 and 128 in the Doctrine and Covenants) by revelation to the Church.” </a:t>
            </a:r>
            <a:r>
              <a:rPr lang="en-US" sz="1200" dirty="0">
                <a:solidFill>
                  <a:schemeClr val="bg1"/>
                </a:solidFill>
                <a:latin typeface="Open Sans"/>
              </a:rPr>
              <a:t>Joseph Fielding Smith</a:t>
            </a:r>
          </a:p>
          <a:p>
            <a:endParaRPr lang="en-US" dirty="0">
              <a:solidFill>
                <a:schemeClr val="bg1"/>
              </a:solidFill>
              <a:latin typeface="Open Sans"/>
            </a:endParaRPr>
          </a:p>
          <a:p>
            <a:r>
              <a:rPr lang="en-US" dirty="0">
                <a:solidFill>
                  <a:schemeClr val="bg1"/>
                </a:solidFill>
                <a:latin typeface="Open Sans"/>
              </a:rPr>
              <a:t>Orrin Porter Rockwell was blamed for the attempt on the life of Governor Boggs. </a:t>
            </a:r>
          </a:p>
        </p:txBody>
      </p:sp>
      <p:sp>
        <p:nvSpPr>
          <p:cNvPr id="7" name="Rectangle 6"/>
          <p:cNvSpPr/>
          <p:nvPr/>
        </p:nvSpPr>
        <p:spPr>
          <a:xfrm>
            <a:off x="0" y="6508131"/>
            <a:ext cx="6096000" cy="276999"/>
          </a:xfrm>
          <a:prstGeom prst="rect">
            <a:avLst/>
          </a:prstGeom>
        </p:spPr>
        <p:txBody>
          <a:bodyPr>
            <a:spAutoFit/>
          </a:bodyPr>
          <a:lstStyle/>
          <a:p>
            <a:r>
              <a:rPr lang="en-US" sz="1200" i="1" dirty="0">
                <a:solidFill>
                  <a:schemeClr val="bg1"/>
                </a:solidFill>
              </a:rPr>
              <a:t>Student Manual </a:t>
            </a:r>
            <a:endParaRPr lang="en-US" sz="1200" dirty="0">
              <a:solidFill>
                <a:schemeClr val="bg1"/>
              </a:solidFill>
            </a:endParaRPr>
          </a:p>
        </p:txBody>
      </p:sp>
      <p:pic>
        <p:nvPicPr>
          <p:cNvPr id="4" name="Picture 3">
            <a:extLst>
              <a:ext uri="{FF2B5EF4-FFF2-40B4-BE49-F238E27FC236}">
                <a16:creationId xmlns:a16="http://schemas.microsoft.com/office/drawing/2014/main" id="{CFAF3B79-B867-4F2E-B04D-D22EB8BC61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8023" y="1070584"/>
            <a:ext cx="2578608" cy="3096768"/>
          </a:xfrm>
          <a:prstGeom prst="rect">
            <a:avLst/>
          </a:prstGeom>
        </p:spPr>
      </p:pic>
      <p:pic>
        <p:nvPicPr>
          <p:cNvPr id="10" name="Picture 9">
            <a:extLst>
              <a:ext uri="{FF2B5EF4-FFF2-40B4-BE49-F238E27FC236}">
                <a16:creationId xmlns:a16="http://schemas.microsoft.com/office/drawing/2014/main" id="{3D17BA4B-F4B3-4BB7-8EE3-E0783F20E4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0175" y="4246330"/>
            <a:ext cx="1647825" cy="2400300"/>
          </a:xfrm>
          <a:prstGeom prst="rect">
            <a:avLst/>
          </a:prstGeom>
        </p:spPr>
      </p:pic>
    </p:spTree>
    <p:extLst>
      <p:ext uri="{BB962C8B-B14F-4D97-AF65-F5344CB8AC3E}">
        <p14:creationId xmlns:p14="http://schemas.microsoft.com/office/powerpoint/2010/main" val="47835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6CB09FE4-4544-4DD8-8DC1-BE00BFABE7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372"/>
            <a:ext cx="12301870" cy="6891372"/>
          </a:xfrm>
          <a:prstGeom prst="rect">
            <a:avLst/>
          </a:prstGeom>
        </p:spPr>
      </p:pic>
      <p:sp>
        <p:nvSpPr>
          <p:cNvPr id="6" name="TextBox 5"/>
          <p:cNvSpPr txBox="1"/>
          <p:nvPr/>
        </p:nvSpPr>
        <p:spPr>
          <a:xfrm>
            <a:off x="0" y="-20437"/>
            <a:ext cx="12192000" cy="1015663"/>
          </a:xfrm>
          <a:prstGeom prst="rect">
            <a:avLst/>
          </a:prstGeom>
          <a:noFill/>
        </p:spPr>
        <p:txBody>
          <a:bodyPr wrap="square" rtlCol="0">
            <a:spAutoFit/>
          </a:bodyPr>
          <a:lstStyle/>
          <a:p>
            <a:pPr algn="ctr"/>
            <a:r>
              <a:rPr lang="en-US" sz="6000" dirty="0">
                <a:solidFill>
                  <a:schemeClr val="bg1"/>
                </a:solidFill>
                <a:latin typeface="Cooper Black" panose="0208090404030B020404" pitchFamily="18" charset="0"/>
              </a:rPr>
              <a:t>Tribulation</a:t>
            </a:r>
          </a:p>
        </p:txBody>
      </p:sp>
      <p:sp>
        <p:nvSpPr>
          <p:cNvPr id="16" name="Rectangle 15"/>
          <p:cNvSpPr/>
          <p:nvPr/>
        </p:nvSpPr>
        <p:spPr>
          <a:xfrm>
            <a:off x="0" y="6446851"/>
            <a:ext cx="4702628" cy="369332"/>
          </a:xfrm>
          <a:prstGeom prst="rect">
            <a:avLst/>
          </a:prstGeom>
        </p:spPr>
        <p:txBody>
          <a:bodyPr wrap="square">
            <a:spAutoFit/>
          </a:bodyPr>
          <a:lstStyle/>
          <a:p>
            <a:r>
              <a:rPr lang="en-US" dirty="0">
                <a:solidFill>
                  <a:schemeClr val="bg1"/>
                </a:solidFill>
                <a:latin typeface="Open Sans"/>
              </a:rPr>
              <a:t>D&amp;C 127:1-2</a:t>
            </a:r>
            <a:endParaRPr lang="en-US" b="0" i="0" dirty="0">
              <a:solidFill>
                <a:schemeClr val="bg1"/>
              </a:solidFill>
              <a:effectLst/>
              <a:latin typeface="Open Sans"/>
            </a:endParaRPr>
          </a:p>
        </p:txBody>
      </p:sp>
      <p:grpSp>
        <p:nvGrpSpPr>
          <p:cNvPr id="28" name="Group 18"/>
          <p:cNvGrpSpPr/>
          <p:nvPr/>
        </p:nvGrpSpPr>
        <p:grpSpPr>
          <a:xfrm>
            <a:off x="425235" y="1096150"/>
            <a:ext cx="5927292" cy="2963646"/>
            <a:chOff x="965200" y="2286000"/>
            <a:chExt cx="7327900" cy="2743200"/>
          </a:xfrm>
        </p:grpSpPr>
        <p:sp>
          <p:nvSpPr>
            <p:cNvPr id="30" name="Rectangle 29"/>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31" idx="1"/>
              <a:endCxn id="31"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35" name="Rectangle 34"/>
          <p:cNvSpPr/>
          <p:nvPr/>
        </p:nvSpPr>
        <p:spPr>
          <a:xfrm>
            <a:off x="545409" y="1117055"/>
            <a:ext cx="5684607" cy="2554545"/>
          </a:xfrm>
          <a:prstGeom prst="rect">
            <a:avLst/>
          </a:prstGeom>
        </p:spPr>
        <p:txBody>
          <a:bodyPr wrap="square">
            <a:spAutoFit/>
          </a:bodyPr>
          <a:lstStyle/>
          <a:p>
            <a:pPr fontAlgn="base"/>
            <a:r>
              <a:rPr lang="en-US" sz="2000" dirty="0">
                <a:solidFill>
                  <a:srgbClr val="FFFF00"/>
                </a:solidFill>
              </a:rPr>
              <a:t>Which ball best represents Joseph Smith’s response to tribulation? Why?</a:t>
            </a:r>
          </a:p>
          <a:p>
            <a:pPr fontAlgn="base"/>
            <a:endParaRPr lang="en-US" sz="2000" dirty="0">
              <a:solidFill>
                <a:srgbClr val="FFFF00"/>
              </a:solidFill>
            </a:endParaRPr>
          </a:p>
          <a:p>
            <a:pPr fontAlgn="base"/>
            <a:r>
              <a:rPr lang="en-US" sz="2000" dirty="0">
                <a:solidFill>
                  <a:srgbClr val="FFFF00"/>
                </a:solidFill>
              </a:rPr>
              <a:t>How did Joseph know that he would triumph over his tribulations and perils?</a:t>
            </a:r>
          </a:p>
          <a:p>
            <a:pPr fontAlgn="base"/>
            <a:endParaRPr lang="en-US" sz="2000" dirty="0">
              <a:solidFill>
                <a:srgbClr val="FFFF00"/>
              </a:solidFill>
            </a:endParaRPr>
          </a:p>
          <a:p>
            <a:pPr fontAlgn="base"/>
            <a:r>
              <a:rPr lang="en-US" sz="2000" dirty="0">
                <a:solidFill>
                  <a:srgbClr val="FFFF00"/>
                </a:solidFill>
              </a:rPr>
              <a:t>According to what Joseph wrote to the Saints, what can help us endure tribulation? </a:t>
            </a:r>
          </a:p>
        </p:txBody>
      </p:sp>
      <p:grpSp>
        <p:nvGrpSpPr>
          <p:cNvPr id="24" name="Group 23"/>
          <p:cNvGrpSpPr/>
          <p:nvPr/>
        </p:nvGrpSpPr>
        <p:grpSpPr>
          <a:xfrm>
            <a:off x="7105982" y="4106905"/>
            <a:ext cx="3390820" cy="2496814"/>
            <a:chOff x="609600" y="2819400"/>
            <a:chExt cx="3048000" cy="2523308"/>
          </a:xfrm>
        </p:grpSpPr>
        <p:sp>
          <p:nvSpPr>
            <p:cNvPr id="25" name="Flowchart: Magnetic Disk 24"/>
            <p:cNvSpPr/>
            <p:nvPr/>
          </p:nvSpPr>
          <p:spPr>
            <a:xfrm>
              <a:off x="609600" y="2819400"/>
              <a:ext cx="3048000" cy="381000"/>
            </a:xfrm>
            <a:prstGeom prst="flowChartMagneticDisk">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960121" y="3200400"/>
              <a:ext cx="228600" cy="2142308"/>
              <a:chOff x="960121" y="3200400"/>
              <a:chExt cx="228600" cy="2142308"/>
            </a:xfrm>
          </p:grpSpPr>
          <p:sp>
            <p:nvSpPr>
              <p:cNvPr id="43" name="Trapezoid 42"/>
              <p:cNvSpPr/>
              <p:nvPr/>
            </p:nvSpPr>
            <p:spPr>
              <a:xfrm flipV="1">
                <a:off x="990600" y="3200400"/>
                <a:ext cx="152400" cy="21336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960121" y="5266508"/>
                <a:ext cx="228600" cy="762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2667000" y="3191692"/>
              <a:ext cx="228600" cy="2142308"/>
              <a:chOff x="960121" y="3200400"/>
              <a:chExt cx="228600" cy="2142308"/>
            </a:xfrm>
          </p:grpSpPr>
          <p:sp>
            <p:nvSpPr>
              <p:cNvPr id="41" name="Trapezoid 40"/>
              <p:cNvSpPr/>
              <p:nvPr/>
            </p:nvSpPr>
            <p:spPr>
              <a:xfrm flipV="1">
                <a:off x="990600" y="3200400"/>
                <a:ext cx="152400" cy="21336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960121" y="5266508"/>
                <a:ext cx="228600" cy="762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1384664" y="3200400"/>
              <a:ext cx="139336" cy="1598022"/>
              <a:chOff x="960121" y="3200400"/>
              <a:chExt cx="228600" cy="2142308"/>
            </a:xfrm>
          </p:grpSpPr>
          <p:sp>
            <p:nvSpPr>
              <p:cNvPr id="39" name="Trapezoid 38"/>
              <p:cNvSpPr/>
              <p:nvPr/>
            </p:nvSpPr>
            <p:spPr>
              <a:xfrm flipV="1">
                <a:off x="990600" y="3200400"/>
                <a:ext cx="152400" cy="21336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960121" y="5266508"/>
                <a:ext cx="228600" cy="762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3100252" y="3191692"/>
              <a:ext cx="139336" cy="1598022"/>
              <a:chOff x="960121" y="3200400"/>
              <a:chExt cx="228600" cy="2142308"/>
            </a:xfrm>
          </p:grpSpPr>
          <p:sp>
            <p:nvSpPr>
              <p:cNvPr id="37" name="Trapezoid 36"/>
              <p:cNvSpPr/>
              <p:nvPr/>
            </p:nvSpPr>
            <p:spPr>
              <a:xfrm flipV="1">
                <a:off x="990600" y="3200400"/>
                <a:ext cx="152400" cy="21336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960121" y="5266508"/>
                <a:ext cx="228600" cy="762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 name="Group 14"/>
          <p:cNvGrpSpPr/>
          <p:nvPr/>
        </p:nvGrpSpPr>
        <p:grpSpPr>
          <a:xfrm>
            <a:off x="7300958" y="1684585"/>
            <a:ext cx="1524000" cy="2514600"/>
            <a:chOff x="4430486" y="3922033"/>
            <a:chExt cx="1524000" cy="2514600"/>
          </a:xfrm>
        </p:grpSpPr>
        <p:grpSp>
          <p:nvGrpSpPr>
            <p:cNvPr id="17" name="Group 16"/>
            <p:cNvGrpSpPr/>
            <p:nvPr/>
          </p:nvGrpSpPr>
          <p:grpSpPr>
            <a:xfrm>
              <a:off x="4430486" y="3922033"/>
              <a:ext cx="1524000" cy="2514600"/>
              <a:chOff x="4648200" y="609600"/>
              <a:chExt cx="1524000" cy="2514600"/>
            </a:xfrm>
          </p:grpSpPr>
          <p:sp>
            <p:nvSpPr>
              <p:cNvPr id="18" name="Trapezoid 17"/>
              <p:cNvSpPr/>
              <p:nvPr/>
            </p:nvSpPr>
            <p:spPr>
              <a:xfrm rot="10800000">
                <a:off x="4648200" y="609600"/>
                <a:ext cx="1524000" cy="25146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10800000">
                <a:off x="4767942" y="1346651"/>
                <a:ext cx="1284514" cy="1777547"/>
              </a:xfrm>
              <a:prstGeom prst="trapezoid">
                <a:avLst>
                  <a:gd name="adj" fmla="val 18847"/>
                </a:avLst>
              </a:prstGeom>
              <a:solidFill>
                <a:srgbClr val="ECF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Oval 7"/>
            <p:cNvSpPr/>
            <p:nvPr/>
          </p:nvSpPr>
          <p:spPr>
            <a:xfrm>
              <a:off x="4876798" y="4333180"/>
              <a:ext cx="631371" cy="631371"/>
            </a:xfrm>
            <a:prstGeom prst="ellips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8909469" y="1683176"/>
            <a:ext cx="1524000" cy="2631077"/>
            <a:chOff x="9010196" y="3902278"/>
            <a:chExt cx="1524000" cy="2631077"/>
          </a:xfrm>
        </p:grpSpPr>
        <p:grpSp>
          <p:nvGrpSpPr>
            <p:cNvPr id="21" name="Group 20"/>
            <p:cNvGrpSpPr/>
            <p:nvPr/>
          </p:nvGrpSpPr>
          <p:grpSpPr>
            <a:xfrm>
              <a:off x="9010196" y="3902278"/>
              <a:ext cx="1524000" cy="2514600"/>
              <a:chOff x="4648200" y="609600"/>
              <a:chExt cx="1524000" cy="2514600"/>
            </a:xfrm>
          </p:grpSpPr>
          <p:sp>
            <p:nvSpPr>
              <p:cNvPr id="22" name="Trapezoid 21"/>
              <p:cNvSpPr/>
              <p:nvPr/>
            </p:nvSpPr>
            <p:spPr>
              <a:xfrm rot="10800000">
                <a:off x="4648200" y="609600"/>
                <a:ext cx="1524000" cy="25146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10800000">
                <a:off x="4701269" y="920093"/>
                <a:ext cx="1408791" cy="2204105"/>
              </a:xfrm>
              <a:prstGeom prst="trapezoid">
                <a:avLst>
                  <a:gd name="adj" fmla="val 24122"/>
                </a:avLst>
              </a:prstGeom>
              <a:solidFill>
                <a:srgbClr val="ECF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174" name="Picture 6" descr="http://icons.iconarchive.com/icons/icons-land/sport/256/Golf-Ball-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6989" y="5442944"/>
              <a:ext cx="1090411" cy="109041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2776534" y="4286395"/>
            <a:ext cx="2225294" cy="2225294"/>
            <a:chOff x="2511241" y="4481414"/>
            <a:chExt cx="2225294" cy="2225294"/>
          </a:xfrm>
        </p:grpSpPr>
        <p:sp>
          <p:nvSpPr>
            <p:cNvPr id="45" name="Oval 44"/>
            <p:cNvSpPr/>
            <p:nvPr/>
          </p:nvSpPr>
          <p:spPr>
            <a:xfrm>
              <a:off x="2511241" y="4481414"/>
              <a:ext cx="2225294" cy="2225294"/>
            </a:xfrm>
            <a:prstGeom prst="ellips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577180" y="4842544"/>
              <a:ext cx="2093416" cy="1477328"/>
            </a:xfrm>
            <a:prstGeom prst="rect">
              <a:avLst/>
            </a:prstGeom>
          </p:spPr>
          <p:txBody>
            <a:bodyPr wrap="square">
              <a:spAutoFit/>
            </a:bodyPr>
            <a:lstStyle/>
            <a:p>
              <a:pPr algn="ctr"/>
              <a:r>
                <a:rPr lang="en-US" b="1" i="1" dirty="0">
                  <a:solidFill>
                    <a:schemeClr val="bg1"/>
                  </a:solidFill>
                  <a:effectLst/>
                  <a:latin typeface="Open Sans"/>
                </a:rPr>
                <a:t>Trusting in Heavenly Father can help us endure tribulation</a:t>
              </a:r>
              <a:endParaRPr lang="en-US" dirty="0">
                <a:solidFill>
                  <a:schemeClr val="bg1"/>
                </a:solidFill>
              </a:endParaRPr>
            </a:p>
          </p:txBody>
        </p:sp>
      </p:grpSp>
    </p:spTree>
    <p:extLst>
      <p:ext uri="{BB962C8B-B14F-4D97-AF65-F5344CB8AC3E}">
        <p14:creationId xmlns:p14="http://schemas.microsoft.com/office/powerpoint/2010/main" val="407519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wipe(left)">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5">
                                            <p:txEl>
                                              <p:pRg st="2" end="2"/>
                                            </p:txEl>
                                          </p:spTgt>
                                        </p:tgtEl>
                                        <p:attrNameLst>
                                          <p:attrName>style.visibility</p:attrName>
                                        </p:attrNameLst>
                                      </p:cBhvr>
                                      <p:to>
                                        <p:strVal val="visible"/>
                                      </p:to>
                                    </p:set>
                                    <p:animEffect transition="in" filter="wipe(left)">
                                      <p:cBhvr>
                                        <p:cTn id="12" dur="500"/>
                                        <p:tgtEl>
                                          <p:spTgt spid="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5">
                                            <p:txEl>
                                              <p:pRg st="4" end="4"/>
                                            </p:txEl>
                                          </p:spTgt>
                                        </p:tgtEl>
                                        <p:attrNameLst>
                                          <p:attrName>style.visibility</p:attrName>
                                        </p:attrNameLst>
                                      </p:cBhvr>
                                      <p:to>
                                        <p:strVal val="visible"/>
                                      </p:to>
                                    </p:set>
                                    <p:animEffect transition="in" filter="wipe(left)">
                                      <p:cBhvr>
                                        <p:cTn id="17" dur="500"/>
                                        <p:tgtEl>
                                          <p:spTgt spid="3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80">
                                          <p:stCondLst>
                                            <p:cond delay="0"/>
                                          </p:stCondLst>
                                        </p:cTn>
                                        <p:tgtEl>
                                          <p:spTgt spid="3"/>
                                        </p:tgtEl>
                                      </p:cBhvr>
                                    </p:animEffect>
                                    <p:anim calcmode="lin" valueType="num">
                                      <p:cBhvr>
                                        <p:cTn id="2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8" dur="26">
                                          <p:stCondLst>
                                            <p:cond delay="650"/>
                                          </p:stCondLst>
                                        </p:cTn>
                                        <p:tgtEl>
                                          <p:spTgt spid="3"/>
                                        </p:tgtEl>
                                      </p:cBhvr>
                                      <p:to x="100000" y="60000"/>
                                    </p:animScale>
                                    <p:animScale>
                                      <p:cBhvr>
                                        <p:cTn id="29" dur="166" decel="50000">
                                          <p:stCondLst>
                                            <p:cond delay="676"/>
                                          </p:stCondLst>
                                        </p:cTn>
                                        <p:tgtEl>
                                          <p:spTgt spid="3"/>
                                        </p:tgtEl>
                                      </p:cBhvr>
                                      <p:to x="100000" y="100000"/>
                                    </p:animScale>
                                    <p:animScale>
                                      <p:cBhvr>
                                        <p:cTn id="30" dur="26">
                                          <p:stCondLst>
                                            <p:cond delay="1312"/>
                                          </p:stCondLst>
                                        </p:cTn>
                                        <p:tgtEl>
                                          <p:spTgt spid="3"/>
                                        </p:tgtEl>
                                      </p:cBhvr>
                                      <p:to x="100000" y="80000"/>
                                    </p:animScale>
                                    <p:animScale>
                                      <p:cBhvr>
                                        <p:cTn id="31" dur="166" decel="50000">
                                          <p:stCondLst>
                                            <p:cond delay="1338"/>
                                          </p:stCondLst>
                                        </p:cTn>
                                        <p:tgtEl>
                                          <p:spTgt spid="3"/>
                                        </p:tgtEl>
                                      </p:cBhvr>
                                      <p:to x="100000" y="100000"/>
                                    </p:animScale>
                                    <p:animScale>
                                      <p:cBhvr>
                                        <p:cTn id="32" dur="26">
                                          <p:stCondLst>
                                            <p:cond delay="1642"/>
                                          </p:stCondLst>
                                        </p:cTn>
                                        <p:tgtEl>
                                          <p:spTgt spid="3"/>
                                        </p:tgtEl>
                                      </p:cBhvr>
                                      <p:to x="100000" y="90000"/>
                                    </p:animScale>
                                    <p:animScale>
                                      <p:cBhvr>
                                        <p:cTn id="33" dur="166" decel="50000">
                                          <p:stCondLst>
                                            <p:cond delay="1668"/>
                                          </p:stCondLst>
                                        </p:cTn>
                                        <p:tgtEl>
                                          <p:spTgt spid="3"/>
                                        </p:tgtEl>
                                      </p:cBhvr>
                                      <p:to x="100000" y="100000"/>
                                    </p:animScale>
                                    <p:animScale>
                                      <p:cBhvr>
                                        <p:cTn id="34" dur="26">
                                          <p:stCondLst>
                                            <p:cond delay="1808"/>
                                          </p:stCondLst>
                                        </p:cTn>
                                        <p:tgtEl>
                                          <p:spTgt spid="3"/>
                                        </p:tgtEl>
                                      </p:cBhvr>
                                      <p:to x="100000" y="95000"/>
                                    </p:animScale>
                                    <p:animScale>
                                      <p:cBhvr>
                                        <p:cTn id="3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5D3919F-A0C3-45DB-9FC7-9157F7283E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372"/>
            <a:ext cx="12301870" cy="6891372"/>
          </a:xfrm>
          <a:prstGeom prst="rect">
            <a:avLst/>
          </a:prstGeom>
        </p:spPr>
      </p:pic>
      <p:sp>
        <p:nvSpPr>
          <p:cNvPr id="6" name="TextBox 5"/>
          <p:cNvSpPr txBox="1"/>
          <p:nvPr/>
        </p:nvSpPr>
        <p:spPr>
          <a:xfrm>
            <a:off x="0" y="-20437"/>
            <a:ext cx="12192000" cy="1015663"/>
          </a:xfrm>
          <a:prstGeom prst="rect">
            <a:avLst/>
          </a:prstGeom>
          <a:noFill/>
        </p:spPr>
        <p:txBody>
          <a:bodyPr wrap="square" rtlCol="0">
            <a:spAutoFit/>
          </a:bodyPr>
          <a:lstStyle/>
          <a:p>
            <a:pPr algn="ctr"/>
            <a:r>
              <a:rPr lang="en-US" sz="6000" dirty="0">
                <a:solidFill>
                  <a:schemeClr val="bg1"/>
                </a:solidFill>
                <a:latin typeface="Cooper Black" panose="0208090404030B020404" pitchFamily="18" charset="0"/>
              </a:rPr>
              <a:t>Endowment House</a:t>
            </a:r>
          </a:p>
        </p:txBody>
      </p:sp>
      <p:sp>
        <p:nvSpPr>
          <p:cNvPr id="2" name="Rectangle 1"/>
          <p:cNvSpPr/>
          <p:nvPr/>
        </p:nvSpPr>
        <p:spPr>
          <a:xfrm>
            <a:off x="206828" y="1289140"/>
            <a:ext cx="6096000" cy="1477328"/>
          </a:xfrm>
          <a:prstGeom prst="rect">
            <a:avLst/>
          </a:prstGeom>
        </p:spPr>
        <p:txBody>
          <a:bodyPr>
            <a:spAutoFit/>
          </a:bodyPr>
          <a:lstStyle/>
          <a:p>
            <a:r>
              <a:rPr lang="en-US" b="0" i="0" dirty="0">
                <a:solidFill>
                  <a:schemeClr val="bg1"/>
                </a:solidFill>
                <a:effectLst/>
                <a:latin typeface="Open Sans"/>
              </a:rPr>
              <a:t>In 1842 the Saints were entering a time of persecution that could have given them cause to stop working on a temple that might never be used. In fact, final work was done on the temple after the decision was made to evacuate Nauvoo in 1846. </a:t>
            </a:r>
            <a:endParaRPr lang="en-US" dirty="0">
              <a:solidFill>
                <a:schemeClr val="bg1"/>
              </a:solidFill>
            </a:endParaRPr>
          </a:p>
        </p:txBody>
      </p:sp>
      <p:sp>
        <p:nvSpPr>
          <p:cNvPr id="4" name="Rectangle 3"/>
          <p:cNvSpPr/>
          <p:nvPr/>
        </p:nvSpPr>
        <p:spPr>
          <a:xfrm>
            <a:off x="5638798" y="4045412"/>
            <a:ext cx="6096000" cy="2308324"/>
          </a:xfrm>
          <a:prstGeom prst="rect">
            <a:avLst/>
          </a:prstGeom>
        </p:spPr>
        <p:txBody>
          <a:bodyPr>
            <a:spAutoFit/>
          </a:bodyPr>
          <a:lstStyle/>
          <a:p>
            <a:r>
              <a:rPr lang="en-US" b="0" i="0" dirty="0">
                <a:solidFill>
                  <a:schemeClr val="bg1"/>
                </a:solidFill>
                <a:effectLst/>
                <a:latin typeface="Open Sans"/>
              </a:rPr>
              <a:t>During all of the persecution, the Saints received great blessings and endowments to sustain them in the years of suffering and death that lay ahead. </a:t>
            </a:r>
          </a:p>
          <a:p>
            <a:endParaRPr lang="en-US" dirty="0">
              <a:solidFill>
                <a:schemeClr val="bg1"/>
              </a:solidFill>
              <a:latin typeface="Open Sans"/>
            </a:endParaRPr>
          </a:p>
          <a:p>
            <a:r>
              <a:rPr lang="en-US" b="0" i="0" dirty="0">
                <a:solidFill>
                  <a:schemeClr val="bg1"/>
                </a:solidFill>
                <a:effectLst/>
                <a:latin typeface="Open Sans"/>
              </a:rPr>
              <a:t>In the pioneer period that followed, some of the temple ordinances were available in the Endowment House. But it would be thirty-one years before a temple of the Lord was dedicated again.</a:t>
            </a:r>
            <a:endParaRPr lang="en-US" dirty="0">
              <a:solidFill>
                <a:schemeClr val="bg1"/>
              </a:solidFill>
            </a:endParaRPr>
          </a:p>
        </p:txBody>
      </p:sp>
      <p:sp>
        <p:nvSpPr>
          <p:cNvPr id="10" name="Rectangle 9"/>
          <p:cNvSpPr/>
          <p:nvPr/>
        </p:nvSpPr>
        <p:spPr>
          <a:xfrm>
            <a:off x="0" y="6446851"/>
            <a:ext cx="4702628" cy="369332"/>
          </a:xfrm>
          <a:prstGeom prst="rect">
            <a:avLst/>
          </a:prstGeom>
        </p:spPr>
        <p:txBody>
          <a:bodyPr wrap="square">
            <a:spAutoFit/>
          </a:bodyPr>
          <a:lstStyle/>
          <a:p>
            <a:r>
              <a:rPr lang="en-US" dirty="0">
                <a:solidFill>
                  <a:schemeClr val="bg1"/>
                </a:solidFill>
                <a:latin typeface="Open Sans"/>
              </a:rPr>
              <a:t>D&amp;C 127:3-4 </a:t>
            </a:r>
            <a:r>
              <a:rPr lang="en-US" sz="1200" dirty="0">
                <a:solidFill>
                  <a:schemeClr val="bg1"/>
                </a:solidFill>
                <a:latin typeface="Open Sans"/>
              </a:rPr>
              <a:t>Student Manual</a:t>
            </a:r>
            <a:endParaRPr lang="en-US" sz="1200" b="0" i="0" dirty="0">
              <a:solidFill>
                <a:schemeClr val="bg1"/>
              </a:solidFill>
              <a:effectLst/>
              <a:latin typeface="Open Sans"/>
            </a:endParaRPr>
          </a:p>
        </p:txBody>
      </p:sp>
      <p:pic>
        <p:nvPicPr>
          <p:cNvPr id="5" name="Picture 4">
            <a:extLst>
              <a:ext uri="{FF2B5EF4-FFF2-40B4-BE49-F238E27FC236}">
                <a16:creationId xmlns:a16="http://schemas.microsoft.com/office/drawing/2014/main" id="{5B2BCAEA-0567-4ACB-9205-4E84090540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8145" y="1069345"/>
            <a:ext cx="5944115" cy="2901948"/>
          </a:xfrm>
          <a:prstGeom prst="rect">
            <a:avLst/>
          </a:prstGeom>
        </p:spPr>
      </p:pic>
      <p:pic>
        <p:nvPicPr>
          <p:cNvPr id="14" name="Picture 13">
            <a:extLst>
              <a:ext uri="{FF2B5EF4-FFF2-40B4-BE49-F238E27FC236}">
                <a16:creationId xmlns:a16="http://schemas.microsoft.com/office/drawing/2014/main" id="{0F24A666-C99A-46B2-B96B-146AE5DBC5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668" y="2920969"/>
            <a:ext cx="4724809" cy="3371380"/>
          </a:xfrm>
          <a:prstGeom prst="rect">
            <a:avLst/>
          </a:prstGeom>
        </p:spPr>
      </p:pic>
    </p:spTree>
    <p:extLst>
      <p:ext uri="{BB962C8B-B14F-4D97-AF65-F5344CB8AC3E}">
        <p14:creationId xmlns:p14="http://schemas.microsoft.com/office/powerpoint/2010/main" val="76431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Picture 91">
            <a:extLst>
              <a:ext uri="{FF2B5EF4-FFF2-40B4-BE49-F238E27FC236}">
                <a16:creationId xmlns:a16="http://schemas.microsoft.com/office/drawing/2014/main" id="{243078F9-F4D0-43EC-BFC4-49BF0F6F3A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372"/>
            <a:ext cx="12301870" cy="6891372"/>
          </a:xfrm>
          <a:prstGeom prst="rect">
            <a:avLst/>
          </a:prstGeom>
        </p:spPr>
      </p:pic>
      <p:sp>
        <p:nvSpPr>
          <p:cNvPr id="6" name="TextBox 5"/>
          <p:cNvSpPr txBox="1"/>
          <p:nvPr/>
        </p:nvSpPr>
        <p:spPr>
          <a:xfrm>
            <a:off x="0" y="-20437"/>
            <a:ext cx="12192000" cy="1015663"/>
          </a:xfrm>
          <a:prstGeom prst="rect">
            <a:avLst/>
          </a:prstGeom>
          <a:noFill/>
        </p:spPr>
        <p:txBody>
          <a:bodyPr wrap="square" rtlCol="0">
            <a:spAutoFit/>
          </a:bodyPr>
          <a:lstStyle/>
          <a:p>
            <a:pPr algn="ctr"/>
            <a:r>
              <a:rPr lang="en-US" sz="6000" dirty="0">
                <a:solidFill>
                  <a:schemeClr val="bg1"/>
                </a:solidFill>
                <a:latin typeface="Cooper Black" panose="0208090404030B020404" pitchFamily="18" charset="0"/>
              </a:rPr>
              <a:t>An Ordinance of Salvation</a:t>
            </a:r>
          </a:p>
        </p:txBody>
      </p:sp>
      <p:sp>
        <p:nvSpPr>
          <p:cNvPr id="10" name="Rectangle 9"/>
          <p:cNvSpPr/>
          <p:nvPr/>
        </p:nvSpPr>
        <p:spPr>
          <a:xfrm>
            <a:off x="0" y="6446851"/>
            <a:ext cx="4702628" cy="369332"/>
          </a:xfrm>
          <a:prstGeom prst="rect">
            <a:avLst/>
          </a:prstGeom>
        </p:spPr>
        <p:txBody>
          <a:bodyPr wrap="square">
            <a:spAutoFit/>
          </a:bodyPr>
          <a:lstStyle/>
          <a:p>
            <a:r>
              <a:rPr lang="en-US" dirty="0">
                <a:solidFill>
                  <a:schemeClr val="bg1"/>
                </a:solidFill>
                <a:latin typeface="Open Sans"/>
              </a:rPr>
              <a:t>D&amp;C 127:6</a:t>
            </a:r>
            <a:endParaRPr lang="en-US" sz="1200" b="0" i="0" dirty="0">
              <a:solidFill>
                <a:schemeClr val="bg1"/>
              </a:solidFill>
              <a:effectLst/>
              <a:latin typeface="Open Sans"/>
            </a:endParaRPr>
          </a:p>
        </p:txBody>
      </p:sp>
      <p:sp>
        <p:nvSpPr>
          <p:cNvPr id="13" name="Rectangle 12"/>
          <p:cNvSpPr/>
          <p:nvPr/>
        </p:nvSpPr>
        <p:spPr>
          <a:xfrm>
            <a:off x="315685" y="1646251"/>
            <a:ext cx="4702628" cy="646331"/>
          </a:xfrm>
          <a:prstGeom prst="rect">
            <a:avLst/>
          </a:prstGeom>
        </p:spPr>
        <p:txBody>
          <a:bodyPr wrap="square">
            <a:spAutoFit/>
          </a:bodyPr>
          <a:lstStyle/>
          <a:p>
            <a:r>
              <a:rPr lang="en-US" dirty="0">
                <a:solidFill>
                  <a:schemeClr val="bg1"/>
                </a:solidFill>
                <a:latin typeface="Open Sans"/>
              </a:rPr>
              <a:t>Salvation: by which men enter into the kingdom of heaven</a:t>
            </a:r>
            <a:endParaRPr lang="en-US" sz="1200" b="0" i="0" dirty="0">
              <a:solidFill>
                <a:schemeClr val="bg1"/>
              </a:solidFill>
              <a:effectLst/>
              <a:latin typeface="Open Sans"/>
            </a:endParaRPr>
          </a:p>
        </p:txBody>
      </p:sp>
      <p:sp>
        <p:nvSpPr>
          <p:cNvPr id="14" name="Rectangle 13"/>
          <p:cNvSpPr/>
          <p:nvPr/>
        </p:nvSpPr>
        <p:spPr>
          <a:xfrm>
            <a:off x="6030266" y="1610135"/>
            <a:ext cx="4702628" cy="1661993"/>
          </a:xfrm>
          <a:prstGeom prst="rect">
            <a:avLst/>
          </a:prstGeom>
        </p:spPr>
        <p:txBody>
          <a:bodyPr wrap="square">
            <a:spAutoFit/>
          </a:bodyPr>
          <a:lstStyle/>
          <a:p>
            <a:r>
              <a:rPr lang="en-US" dirty="0">
                <a:solidFill>
                  <a:schemeClr val="bg1"/>
                </a:solidFill>
                <a:latin typeface="Open Sans"/>
              </a:rPr>
              <a:t>Performed only by those who have the authority—one properly commissioned to act—and of equal necessity others sharing that same authority must act as witnesses of the event. </a:t>
            </a:r>
          </a:p>
          <a:p>
            <a:r>
              <a:rPr lang="en-US" sz="1200" b="0" i="0" dirty="0">
                <a:solidFill>
                  <a:schemeClr val="bg1"/>
                </a:solidFill>
                <a:effectLst/>
                <a:latin typeface="Open Sans"/>
              </a:rPr>
              <a:t>2 Witnesses</a:t>
            </a:r>
          </a:p>
        </p:txBody>
      </p:sp>
      <p:sp>
        <p:nvSpPr>
          <p:cNvPr id="15" name="Rectangle 14"/>
          <p:cNvSpPr/>
          <p:nvPr/>
        </p:nvSpPr>
        <p:spPr>
          <a:xfrm>
            <a:off x="6096223" y="5895644"/>
            <a:ext cx="4702628" cy="646331"/>
          </a:xfrm>
          <a:prstGeom prst="rect">
            <a:avLst/>
          </a:prstGeom>
        </p:spPr>
        <p:txBody>
          <a:bodyPr wrap="square">
            <a:spAutoFit/>
          </a:bodyPr>
          <a:lstStyle/>
          <a:p>
            <a:r>
              <a:rPr lang="en-US" dirty="0">
                <a:solidFill>
                  <a:schemeClr val="bg1"/>
                </a:solidFill>
                <a:latin typeface="Open Sans"/>
              </a:rPr>
              <a:t>The Order of Heaven--They are also to see that proper records were kept</a:t>
            </a:r>
            <a:endParaRPr lang="en-US" sz="1200" b="0" i="0" dirty="0">
              <a:solidFill>
                <a:schemeClr val="bg1"/>
              </a:solidFill>
              <a:effectLst/>
              <a:latin typeface="Open Sans"/>
            </a:endParaRPr>
          </a:p>
        </p:txBody>
      </p:sp>
      <p:grpSp>
        <p:nvGrpSpPr>
          <p:cNvPr id="18" name="Group 17"/>
          <p:cNvGrpSpPr/>
          <p:nvPr/>
        </p:nvGrpSpPr>
        <p:grpSpPr>
          <a:xfrm>
            <a:off x="7086599" y="3580690"/>
            <a:ext cx="2558144" cy="1960139"/>
            <a:chOff x="1143000" y="2590800"/>
            <a:chExt cx="3048000" cy="2313944"/>
          </a:xfrm>
        </p:grpSpPr>
        <p:sp>
          <p:nvSpPr>
            <p:cNvPr id="20" name="Rounded Rectangle 3"/>
            <p:cNvSpPr/>
            <p:nvPr/>
          </p:nvSpPr>
          <p:spPr>
            <a:xfrm>
              <a:off x="2667000" y="2590800"/>
              <a:ext cx="1524000" cy="2313944"/>
            </a:xfrm>
            <a:prstGeom prst="roundRect">
              <a:avLst>
                <a:gd name="adj" fmla="val 619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4"/>
            <p:cNvSpPr/>
            <p:nvPr/>
          </p:nvSpPr>
          <p:spPr>
            <a:xfrm>
              <a:off x="1143000" y="2590800"/>
              <a:ext cx="1524000" cy="2313944"/>
            </a:xfrm>
            <a:prstGeom prst="roundRect">
              <a:avLst>
                <a:gd name="adj" fmla="val 4286"/>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870200" y="2627118"/>
              <a:ext cx="1301750" cy="2109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955967" y="2802020"/>
              <a:ext cx="1063831" cy="553689"/>
            </a:xfrm>
            <a:prstGeom prst="rect">
              <a:avLst/>
            </a:prstGeom>
            <a:noFill/>
          </p:spPr>
          <p:txBody>
            <a:bodyPr wrap="square" rtlCol="0">
              <a:spAutoFit/>
            </a:bodyPr>
            <a:lstStyle/>
            <a:p>
              <a:pPr algn="ctr"/>
              <a:endParaRPr lang="en-US" sz="2800" dirty="0">
                <a:latin typeface="Comic Sans MS" pitchFamily="66" charset="0"/>
              </a:endParaRPr>
            </a:p>
          </p:txBody>
        </p:sp>
        <p:grpSp>
          <p:nvGrpSpPr>
            <p:cNvPr id="24" name="Group 23"/>
            <p:cNvGrpSpPr/>
            <p:nvPr/>
          </p:nvGrpSpPr>
          <p:grpSpPr>
            <a:xfrm>
              <a:off x="2546829" y="2970007"/>
              <a:ext cx="217714" cy="1537165"/>
              <a:chOff x="2489200" y="2992799"/>
              <a:chExt cx="381000" cy="1350209"/>
            </a:xfrm>
          </p:grpSpPr>
          <p:sp>
            <p:nvSpPr>
              <p:cNvPr id="89" name="Frame 12"/>
              <p:cNvSpPr/>
              <p:nvPr/>
            </p:nvSpPr>
            <p:spPr>
              <a:xfrm>
                <a:off x="2489200" y="2992799"/>
                <a:ext cx="381000" cy="309423"/>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Frame 89"/>
              <p:cNvSpPr/>
              <p:nvPr/>
            </p:nvSpPr>
            <p:spPr>
              <a:xfrm>
                <a:off x="2489200" y="3527257"/>
                <a:ext cx="381000" cy="309423"/>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Frame 90"/>
              <p:cNvSpPr/>
              <p:nvPr/>
            </p:nvSpPr>
            <p:spPr>
              <a:xfrm>
                <a:off x="2489200" y="4033585"/>
                <a:ext cx="381000" cy="309423"/>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 name="Group 24"/>
            <p:cNvGrpSpPr/>
            <p:nvPr/>
          </p:nvGrpSpPr>
          <p:grpSpPr>
            <a:xfrm>
              <a:off x="1251857" y="2717800"/>
              <a:ext cx="1288143" cy="2042886"/>
              <a:chOff x="1251857" y="2717800"/>
              <a:chExt cx="1288143" cy="2042886"/>
            </a:xfrm>
          </p:grpSpPr>
          <p:sp>
            <p:nvSpPr>
              <p:cNvPr id="58" name="Rounded Rectangle 3"/>
              <p:cNvSpPr/>
              <p:nvPr/>
            </p:nvSpPr>
            <p:spPr>
              <a:xfrm>
                <a:off x="1251857" y="2717800"/>
                <a:ext cx="1288143" cy="2042886"/>
              </a:xfrm>
              <a:prstGeom prst="roundRect">
                <a:avLst>
                  <a:gd name="adj"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p:cNvGrpSpPr/>
              <p:nvPr/>
            </p:nvGrpSpPr>
            <p:grpSpPr>
              <a:xfrm>
                <a:off x="1295400" y="2786743"/>
                <a:ext cx="1172029" cy="667657"/>
                <a:chOff x="5450115" y="914400"/>
                <a:chExt cx="2100942" cy="1436914"/>
              </a:xfrm>
            </p:grpSpPr>
            <p:cxnSp>
              <p:nvCxnSpPr>
                <p:cNvPr id="75" name="Straight Connector 74"/>
                <p:cNvCxnSpPr/>
                <p:nvPr/>
              </p:nvCxnSpPr>
              <p:spPr>
                <a:xfrm>
                  <a:off x="5486400" y="9144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493657" y="10668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479143" y="1211943"/>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493657" y="1357086"/>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479143" y="1502228"/>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5493657" y="1661886"/>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493657" y="1807029"/>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493657" y="19812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5493657" y="2155371"/>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5450115" y="2315029"/>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5631544" y="943429"/>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6400800" y="914400"/>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7322456" y="921657"/>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5849255" y="928914"/>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1324429" y="3933372"/>
                <a:ext cx="1172029" cy="667657"/>
                <a:chOff x="5450115" y="914400"/>
                <a:chExt cx="2100942" cy="1436914"/>
              </a:xfrm>
            </p:grpSpPr>
            <p:cxnSp>
              <p:nvCxnSpPr>
                <p:cNvPr id="61" name="Straight Connector 60"/>
                <p:cNvCxnSpPr/>
                <p:nvPr/>
              </p:nvCxnSpPr>
              <p:spPr>
                <a:xfrm>
                  <a:off x="5486400" y="9144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493657" y="10668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479143" y="1211943"/>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493657" y="1357086"/>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479143" y="1502228"/>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493657" y="1661886"/>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493657" y="1807029"/>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493657" y="19812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493657" y="2155371"/>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450115" y="2315029"/>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5631544" y="943429"/>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6400800" y="914400"/>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7322456" y="921657"/>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5849255" y="928914"/>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6" name="Group 25"/>
            <p:cNvGrpSpPr/>
            <p:nvPr/>
          </p:nvGrpSpPr>
          <p:grpSpPr>
            <a:xfrm>
              <a:off x="2819400" y="2667000"/>
              <a:ext cx="1288143" cy="2042886"/>
              <a:chOff x="1251857" y="2717800"/>
              <a:chExt cx="1288143" cy="2042886"/>
            </a:xfrm>
          </p:grpSpPr>
          <p:sp>
            <p:nvSpPr>
              <p:cNvPr id="27" name="Rounded Rectangle 3"/>
              <p:cNvSpPr/>
              <p:nvPr/>
            </p:nvSpPr>
            <p:spPr>
              <a:xfrm>
                <a:off x="1251857" y="2717800"/>
                <a:ext cx="1288143" cy="2042886"/>
              </a:xfrm>
              <a:prstGeom prst="roundRect">
                <a:avLst>
                  <a:gd name="adj"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49"/>
              <p:cNvGrpSpPr/>
              <p:nvPr/>
            </p:nvGrpSpPr>
            <p:grpSpPr>
              <a:xfrm>
                <a:off x="1295400" y="2786743"/>
                <a:ext cx="1172029" cy="667657"/>
                <a:chOff x="5450115" y="914400"/>
                <a:chExt cx="2100942" cy="1436914"/>
              </a:xfrm>
            </p:grpSpPr>
            <p:cxnSp>
              <p:nvCxnSpPr>
                <p:cNvPr id="44" name="Straight Connector 43"/>
                <p:cNvCxnSpPr/>
                <p:nvPr/>
              </p:nvCxnSpPr>
              <p:spPr>
                <a:xfrm>
                  <a:off x="5486400" y="9144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493657" y="10668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479143" y="1211943"/>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493657" y="1357086"/>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479143" y="1502228"/>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493657" y="1661886"/>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493657" y="1807029"/>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493657" y="19812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493657" y="2155371"/>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450115" y="2315029"/>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5631544" y="943429"/>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6400800" y="914400"/>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7322456" y="921657"/>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5849255" y="928914"/>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50"/>
              <p:cNvGrpSpPr/>
              <p:nvPr/>
            </p:nvGrpSpPr>
            <p:grpSpPr>
              <a:xfrm>
                <a:off x="1324429" y="3933372"/>
                <a:ext cx="1172029" cy="667657"/>
                <a:chOff x="5450115" y="914400"/>
                <a:chExt cx="2100942" cy="1436914"/>
              </a:xfrm>
            </p:grpSpPr>
            <p:cxnSp>
              <p:nvCxnSpPr>
                <p:cNvPr id="30" name="Straight Connector 29"/>
                <p:cNvCxnSpPr/>
                <p:nvPr/>
              </p:nvCxnSpPr>
              <p:spPr>
                <a:xfrm>
                  <a:off x="5486400" y="9144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493657" y="10668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479143" y="1211943"/>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493657" y="1357086"/>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479143" y="1502228"/>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493657" y="1661886"/>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493657" y="1807029"/>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493657" y="19812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493657" y="2155371"/>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450115" y="2315029"/>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631544" y="943429"/>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6400800" y="914400"/>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7322456" y="921657"/>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5849255" y="928914"/>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3" name="Picture 2">
            <a:extLst>
              <a:ext uri="{FF2B5EF4-FFF2-40B4-BE49-F238E27FC236}">
                <a16:creationId xmlns:a16="http://schemas.microsoft.com/office/drawing/2014/main" id="{BB5F287B-B910-4801-B75A-8B3BF9065F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030" y="2650563"/>
            <a:ext cx="4635234" cy="3225872"/>
          </a:xfrm>
          <a:prstGeom prst="rect">
            <a:avLst/>
          </a:prstGeom>
        </p:spPr>
      </p:pic>
    </p:spTree>
    <p:extLst>
      <p:ext uri="{BB962C8B-B14F-4D97-AF65-F5344CB8AC3E}">
        <p14:creationId xmlns:p14="http://schemas.microsoft.com/office/powerpoint/2010/main" val="94237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92E57C-0D99-47CE-830C-F641FCF66C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372"/>
            <a:ext cx="12301870" cy="6891372"/>
          </a:xfrm>
          <a:prstGeom prst="rect">
            <a:avLst/>
          </a:prstGeom>
        </p:spPr>
      </p:pic>
      <p:sp>
        <p:nvSpPr>
          <p:cNvPr id="6" name="TextBox 5"/>
          <p:cNvSpPr txBox="1"/>
          <p:nvPr/>
        </p:nvSpPr>
        <p:spPr>
          <a:xfrm>
            <a:off x="0" y="-20437"/>
            <a:ext cx="12192000" cy="923330"/>
          </a:xfrm>
          <a:prstGeom prst="rect">
            <a:avLst/>
          </a:prstGeom>
          <a:noFill/>
        </p:spPr>
        <p:txBody>
          <a:bodyPr wrap="square" rtlCol="0">
            <a:spAutoFit/>
          </a:bodyPr>
          <a:lstStyle/>
          <a:p>
            <a:pPr algn="ctr"/>
            <a:r>
              <a:rPr lang="en-US" sz="5400" dirty="0">
                <a:solidFill>
                  <a:schemeClr val="bg1"/>
                </a:solidFill>
                <a:latin typeface="Cooper Black" panose="0208090404030B020404" pitchFamily="18" charset="0"/>
              </a:rPr>
              <a:t>Bind on Earth—Bound in Heaven</a:t>
            </a:r>
          </a:p>
        </p:txBody>
      </p:sp>
      <p:sp>
        <p:nvSpPr>
          <p:cNvPr id="10" name="Rectangle 9"/>
          <p:cNvSpPr/>
          <p:nvPr/>
        </p:nvSpPr>
        <p:spPr>
          <a:xfrm>
            <a:off x="0" y="6446851"/>
            <a:ext cx="4702628" cy="369332"/>
          </a:xfrm>
          <a:prstGeom prst="rect">
            <a:avLst/>
          </a:prstGeom>
        </p:spPr>
        <p:txBody>
          <a:bodyPr wrap="square">
            <a:spAutoFit/>
          </a:bodyPr>
          <a:lstStyle/>
          <a:p>
            <a:r>
              <a:rPr lang="en-US" dirty="0">
                <a:solidFill>
                  <a:schemeClr val="bg1"/>
                </a:solidFill>
                <a:latin typeface="Open Sans"/>
              </a:rPr>
              <a:t>D&amp;C 127:7</a:t>
            </a:r>
            <a:endParaRPr lang="en-US" sz="1200" b="0" i="0" dirty="0">
              <a:solidFill>
                <a:schemeClr val="bg1"/>
              </a:solidFill>
              <a:effectLst/>
              <a:latin typeface="Open Sans"/>
            </a:endParaRPr>
          </a:p>
        </p:txBody>
      </p:sp>
      <p:sp>
        <p:nvSpPr>
          <p:cNvPr id="13" name="Rectangle 12"/>
          <p:cNvSpPr/>
          <p:nvPr/>
        </p:nvSpPr>
        <p:spPr>
          <a:xfrm>
            <a:off x="326318" y="1262434"/>
            <a:ext cx="4702628" cy="3693319"/>
          </a:xfrm>
          <a:prstGeom prst="rect">
            <a:avLst/>
          </a:prstGeom>
        </p:spPr>
        <p:txBody>
          <a:bodyPr wrap="square">
            <a:spAutoFit/>
          </a:bodyPr>
          <a:lstStyle/>
          <a:p>
            <a:r>
              <a:rPr lang="en-US" dirty="0">
                <a:solidFill>
                  <a:schemeClr val="bg1"/>
                </a:solidFill>
                <a:latin typeface="Open Sans"/>
              </a:rPr>
              <a:t>“What is bound or sealed in the temples of the Lord is also sealed in heaven. </a:t>
            </a:r>
          </a:p>
          <a:p>
            <a:endParaRPr lang="en-US" dirty="0">
              <a:solidFill>
                <a:schemeClr val="bg1"/>
              </a:solidFill>
              <a:latin typeface="Open Sans"/>
            </a:endParaRPr>
          </a:p>
          <a:p>
            <a:r>
              <a:rPr lang="en-US" dirty="0">
                <a:solidFill>
                  <a:schemeClr val="bg1"/>
                </a:solidFill>
                <a:latin typeface="Open Sans"/>
              </a:rPr>
              <a:t>This is the great authority which Elijah restored. </a:t>
            </a:r>
          </a:p>
          <a:p>
            <a:endParaRPr lang="en-US" dirty="0">
              <a:solidFill>
                <a:schemeClr val="bg1"/>
              </a:solidFill>
              <a:latin typeface="Open Sans"/>
            </a:endParaRPr>
          </a:p>
          <a:p>
            <a:r>
              <a:rPr lang="en-US" dirty="0">
                <a:solidFill>
                  <a:schemeClr val="bg1"/>
                </a:solidFill>
                <a:latin typeface="Open Sans"/>
              </a:rPr>
              <a:t>It also covers ordinances performed for the living as well as for the dead. </a:t>
            </a:r>
          </a:p>
          <a:p>
            <a:endParaRPr lang="en-US" dirty="0">
              <a:solidFill>
                <a:schemeClr val="bg1"/>
              </a:solidFill>
              <a:latin typeface="Open Sans"/>
            </a:endParaRPr>
          </a:p>
          <a:p>
            <a:r>
              <a:rPr lang="en-US" dirty="0">
                <a:solidFill>
                  <a:schemeClr val="bg1"/>
                </a:solidFill>
                <a:latin typeface="Open Sans"/>
              </a:rPr>
              <a:t>The Prophet said that all of the ordinances for the living are required in behalf of all the dead who are entitled to the </a:t>
            </a:r>
            <a:r>
              <a:rPr lang="en-US" dirty="0" err="1">
                <a:solidFill>
                  <a:schemeClr val="bg1"/>
                </a:solidFill>
                <a:latin typeface="Open Sans"/>
              </a:rPr>
              <a:t>fulness</a:t>
            </a:r>
            <a:r>
              <a:rPr lang="en-US" dirty="0">
                <a:solidFill>
                  <a:schemeClr val="bg1"/>
                </a:solidFill>
                <a:latin typeface="Open Sans"/>
              </a:rPr>
              <a:t> of the exaltation.” </a:t>
            </a:r>
            <a:r>
              <a:rPr lang="en-US" sz="1200" dirty="0">
                <a:solidFill>
                  <a:schemeClr val="bg1"/>
                </a:solidFill>
                <a:latin typeface="Open Sans"/>
              </a:rPr>
              <a:t>Joseph Fielding Smith</a:t>
            </a:r>
            <a:endParaRPr lang="en-US" sz="1200" b="0" i="0" dirty="0">
              <a:solidFill>
                <a:schemeClr val="bg1"/>
              </a:solidFill>
              <a:effectLst/>
              <a:latin typeface="Open Sans"/>
            </a:endParaRPr>
          </a:p>
        </p:txBody>
      </p:sp>
      <p:sp>
        <p:nvSpPr>
          <p:cNvPr id="2" name="Rectangle 1"/>
          <p:cNvSpPr/>
          <p:nvPr/>
        </p:nvSpPr>
        <p:spPr>
          <a:xfrm>
            <a:off x="6432698" y="5912313"/>
            <a:ext cx="4977049" cy="646331"/>
          </a:xfrm>
          <a:prstGeom prst="rect">
            <a:avLst/>
          </a:prstGeom>
        </p:spPr>
        <p:txBody>
          <a:bodyPr wrap="square">
            <a:spAutoFit/>
          </a:bodyPr>
          <a:lstStyle/>
          <a:p>
            <a:pPr algn="ctr"/>
            <a:r>
              <a:rPr lang="en-US" b="1" i="0" dirty="0">
                <a:solidFill>
                  <a:srgbClr val="FFFF00"/>
                </a:solidFill>
                <a:effectLst/>
                <a:latin typeface="Open Sans"/>
              </a:rPr>
              <a:t>The temple ordinances we perform on the earth are binding in heaven</a:t>
            </a:r>
            <a:endParaRPr lang="en-US" dirty="0">
              <a:solidFill>
                <a:srgbClr val="FFFF00"/>
              </a:solidFill>
            </a:endParaRPr>
          </a:p>
        </p:txBody>
      </p:sp>
      <p:pic>
        <p:nvPicPr>
          <p:cNvPr id="4" name="Picture 3">
            <a:extLst>
              <a:ext uri="{FF2B5EF4-FFF2-40B4-BE49-F238E27FC236}">
                <a16:creationId xmlns:a16="http://schemas.microsoft.com/office/drawing/2014/main" id="{118B0810-E943-4443-A41E-1252F0641F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2917" y="945687"/>
            <a:ext cx="4762500" cy="4762500"/>
          </a:xfrm>
          <a:prstGeom prst="rect">
            <a:avLst/>
          </a:prstGeom>
        </p:spPr>
      </p:pic>
      <p:pic>
        <p:nvPicPr>
          <p:cNvPr id="7" name="Picture 6">
            <a:extLst>
              <a:ext uri="{FF2B5EF4-FFF2-40B4-BE49-F238E27FC236}">
                <a16:creationId xmlns:a16="http://schemas.microsoft.com/office/drawing/2014/main" id="{C6BDC231-EB55-4D10-8756-53BC4640FB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1444" y="4821033"/>
            <a:ext cx="1277502" cy="1774308"/>
          </a:xfrm>
          <a:prstGeom prst="rect">
            <a:avLst/>
          </a:prstGeom>
        </p:spPr>
      </p:pic>
    </p:spTree>
    <p:extLst>
      <p:ext uri="{BB962C8B-B14F-4D97-AF65-F5344CB8AC3E}">
        <p14:creationId xmlns:p14="http://schemas.microsoft.com/office/powerpoint/2010/main" val="3292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TotalTime>
  <Words>4725</Words>
  <Application>Microsoft Office PowerPoint</Application>
  <PresentationFormat>Widescreen</PresentationFormat>
  <Paragraphs>209</Paragraphs>
  <Slides>23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Open Sans</vt:lpstr>
      <vt:lpstr>Calibri</vt:lpstr>
      <vt:lpstr>Comic Sans MS</vt:lpstr>
      <vt:lpstr>Cooper Black</vt:lpstr>
      <vt:lpstr>georgia</vt:lpstr>
      <vt:lpstr>Trebuchet MS</vt:lpstr>
      <vt:lpstr>Times New Roman</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41</cp:revision>
  <dcterms:created xsi:type="dcterms:W3CDTF">2015-03-16T13:40:56Z</dcterms:created>
  <dcterms:modified xsi:type="dcterms:W3CDTF">2020-07-25T15:10:10Z</dcterms:modified>
</cp:coreProperties>
</file>