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8" r:id="rId2"/>
    <p:sldId id="261" r:id="rId3"/>
    <p:sldId id="276" r:id="rId4"/>
    <p:sldId id="277" r:id="rId5"/>
    <p:sldId id="262" r:id="rId6"/>
    <p:sldId id="263" r:id="rId7"/>
    <p:sldId id="264" r:id="rId8"/>
    <p:sldId id="265" r:id="rId9"/>
    <p:sldId id="266" r:id="rId10"/>
    <p:sldId id="267" r:id="rId11"/>
    <p:sldId id="269" r:id="rId12"/>
    <p:sldId id="270" r:id="rId13"/>
    <p:sldId id="271" r:id="rId14"/>
    <p:sldId id="272" r:id="rId15"/>
    <p:sldId id="273" r:id="rId16"/>
    <p:sldId id="275" r:id="rId17"/>
    <p:sldId id="274" r:id="rId18"/>
    <p:sldId id="257" r:id="rId19"/>
    <p:sldId id="268" r:id="rId20"/>
  </p:sldIdLst>
  <p:sldSz cx="12192000" cy="6858000"/>
  <p:notesSz cx="6858000" cy="9144000"/>
  <p:embeddedFontLst>
    <p:embeddedFont>
      <p:font typeface="Abadi" panose="020B0604020104020204" pitchFamily="34" charset="0"/>
      <p:regular r:id="rId21"/>
    </p:embeddedFon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Eurostile" panose="020B0500000000000000" pitchFamily="34" charset="0"/>
      <p:bold r:id="rId28"/>
      <p:italic r:id="rId29"/>
    </p:embeddedFont>
    <p:embeddedFont>
      <p:font typeface="Narkisim" panose="020E0502050101010101" pitchFamily="34" charset="-79"/>
      <p:regular r:id="rId30"/>
    </p:embeddedFont>
    <p:embeddedFont>
      <p:font typeface="Open Sans" panose="020B0606030504020204" pitchFamily="34" charset="0"/>
      <p:regular r:id="rId31"/>
      <p:bold r:id="rId32"/>
      <p:italic r:id="rId33"/>
      <p:boldItalic r:id="rId34"/>
    </p:embeddedFont>
    <p:embeddedFont>
      <p:font typeface="Palatino" pitchFamily="2"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46F63E0-A193-477A-8941-3911E8D56904}"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06427-FFAA-4B5A-B334-7AE21501F347}" type="slidenum">
              <a:rPr lang="en-US" smtClean="0"/>
              <a:t>‹#›</a:t>
            </a:fld>
            <a:endParaRPr lang="en-US"/>
          </a:p>
        </p:txBody>
      </p:sp>
    </p:spTree>
    <p:extLst>
      <p:ext uri="{BB962C8B-B14F-4D97-AF65-F5344CB8AC3E}">
        <p14:creationId xmlns:p14="http://schemas.microsoft.com/office/powerpoint/2010/main" val="739392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6F63E0-A193-477A-8941-3911E8D56904}"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06427-FFAA-4B5A-B334-7AE21501F347}" type="slidenum">
              <a:rPr lang="en-US" smtClean="0"/>
              <a:t>‹#›</a:t>
            </a:fld>
            <a:endParaRPr lang="en-US"/>
          </a:p>
        </p:txBody>
      </p:sp>
    </p:spTree>
    <p:extLst>
      <p:ext uri="{BB962C8B-B14F-4D97-AF65-F5344CB8AC3E}">
        <p14:creationId xmlns:p14="http://schemas.microsoft.com/office/powerpoint/2010/main" val="1609510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6F63E0-A193-477A-8941-3911E8D56904}"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06427-FFAA-4B5A-B334-7AE21501F347}" type="slidenum">
              <a:rPr lang="en-US" smtClean="0"/>
              <a:t>‹#›</a:t>
            </a:fld>
            <a:endParaRPr lang="en-US"/>
          </a:p>
        </p:txBody>
      </p:sp>
    </p:spTree>
    <p:extLst>
      <p:ext uri="{BB962C8B-B14F-4D97-AF65-F5344CB8AC3E}">
        <p14:creationId xmlns:p14="http://schemas.microsoft.com/office/powerpoint/2010/main" val="2449228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6F63E0-A193-477A-8941-3911E8D56904}"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06427-FFAA-4B5A-B334-7AE21501F347}" type="slidenum">
              <a:rPr lang="en-US" smtClean="0"/>
              <a:t>‹#›</a:t>
            </a:fld>
            <a:endParaRPr lang="en-US"/>
          </a:p>
        </p:txBody>
      </p:sp>
    </p:spTree>
    <p:extLst>
      <p:ext uri="{BB962C8B-B14F-4D97-AF65-F5344CB8AC3E}">
        <p14:creationId xmlns:p14="http://schemas.microsoft.com/office/powerpoint/2010/main" val="1491408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6F63E0-A193-477A-8941-3911E8D56904}"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06427-FFAA-4B5A-B334-7AE21501F347}" type="slidenum">
              <a:rPr lang="en-US" smtClean="0"/>
              <a:t>‹#›</a:t>
            </a:fld>
            <a:endParaRPr lang="en-US"/>
          </a:p>
        </p:txBody>
      </p:sp>
    </p:spTree>
    <p:extLst>
      <p:ext uri="{BB962C8B-B14F-4D97-AF65-F5344CB8AC3E}">
        <p14:creationId xmlns:p14="http://schemas.microsoft.com/office/powerpoint/2010/main" val="1010431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6F63E0-A193-477A-8941-3911E8D56904}" type="datetimeFigureOut">
              <a:rPr lang="en-US" smtClean="0"/>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C06427-FFAA-4B5A-B334-7AE21501F347}" type="slidenum">
              <a:rPr lang="en-US" smtClean="0"/>
              <a:t>‹#›</a:t>
            </a:fld>
            <a:endParaRPr lang="en-US"/>
          </a:p>
        </p:txBody>
      </p:sp>
    </p:spTree>
    <p:extLst>
      <p:ext uri="{BB962C8B-B14F-4D97-AF65-F5344CB8AC3E}">
        <p14:creationId xmlns:p14="http://schemas.microsoft.com/office/powerpoint/2010/main" val="2260490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6F63E0-A193-477A-8941-3911E8D56904}" type="datetimeFigureOut">
              <a:rPr lang="en-US" smtClean="0"/>
              <a:t>7/25/2020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C06427-FFAA-4B5A-B334-7AE21501F347}" type="slidenum">
              <a:rPr lang="en-US" smtClean="0"/>
              <a:t>‹#›</a:t>
            </a:fld>
            <a:endParaRPr lang="en-US"/>
          </a:p>
        </p:txBody>
      </p:sp>
    </p:spTree>
    <p:extLst>
      <p:ext uri="{BB962C8B-B14F-4D97-AF65-F5344CB8AC3E}">
        <p14:creationId xmlns:p14="http://schemas.microsoft.com/office/powerpoint/2010/main" val="1934608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6F63E0-A193-477A-8941-3911E8D56904}" type="datetimeFigureOut">
              <a:rPr lang="en-US" smtClean="0"/>
              <a:t>7/25/2020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C06427-FFAA-4B5A-B334-7AE21501F347}" type="slidenum">
              <a:rPr lang="en-US" smtClean="0"/>
              <a:t>‹#›</a:t>
            </a:fld>
            <a:endParaRPr lang="en-US"/>
          </a:p>
        </p:txBody>
      </p:sp>
    </p:spTree>
    <p:extLst>
      <p:ext uri="{BB962C8B-B14F-4D97-AF65-F5344CB8AC3E}">
        <p14:creationId xmlns:p14="http://schemas.microsoft.com/office/powerpoint/2010/main" val="1718847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6F63E0-A193-477A-8941-3911E8D56904}" type="datetimeFigureOut">
              <a:rPr lang="en-US" smtClean="0"/>
              <a:t>7/25/2020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C06427-FFAA-4B5A-B334-7AE21501F347}" type="slidenum">
              <a:rPr lang="en-US" smtClean="0"/>
              <a:t>‹#›</a:t>
            </a:fld>
            <a:endParaRPr lang="en-US"/>
          </a:p>
        </p:txBody>
      </p:sp>
    </p:spTree>
    <p:extLst>
      <p:ext uri="{BB962C8B-B14F-4D97-AF65-F5344CB8AC3E}">
        <p14:creationId xmlns:p14="http://schemas.microsoft.com/office/powerpoint/2010/main" val="164913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6F63E0-A193-477A-8941-3911E8D56904}" type="datetimeFigureOut">
              <a:rPr lang="en-US" smtClean="0"/>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C06427-FFAA-4B5A-B334-7AE21501F347}" type="slidenum">
              <a:rPr lang="en-US" smtClean="0"/>
              <a:t>‹#›</a:t>
            </a:fld>
            <a:endParaRPr lang="en-US"/>
          </a:p>
        </p:txBody>
      </p:sp>
    </p:spTree>
    <p:extLst>
      <p:ext uri="{BB962C8B-B14F-4D97-AF65-F5344CB8AC3E}">
        <p14:creationId xmlns:p14="http://schemas.microsoft.com/office/powerpoint/2010/main" val="3264977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6F63E0-A193-477A-8941-3911E8D56904}" type="datetimeFigureOut">
              <a:rPr lang="en-US" smtClean="0"/>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C06427-FFAA-4B5A-B334-7AE21501F347}" type="slidenum">
              <a:rPr lang="en-US" smtClean="0"/>
              <a:t>‹#›</a:t>
            </a:fld>
            <a:endParaRPr lang="en-US"/>
          </a:p>
        </p:txBody>
      </p:sp>
    </p:spTree>
    <p:extLst>
      <p:ext uri="{BB962C8B-B14F-4D97-AF65-F5344CB8AC3E}">
        <p14:creationId xmlns:p14="http://schemas.microsoft.com/office/powerpoint/2010/main" val="2095753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6F63E0-A193-477A-8941-3911E8D56904}" type="datetimeFigureOut">
              <a:rPr lang="en-US" smtClean="0"/>
              <a:t>7/25/2020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C06427-FFAA-4B5A-B334-7AE21501F347}" type="slidenum">
              <a:rPr lang="en-US" smtClean="0"/>
              <a:t>‹#›</a:t>
            </a:fld>
            <a:endParaRPr lang="en-US"/>
          </a:p>
        </p:txBody>
      </p:sp>
    </p:spTree>
    <p:extLst>
      <p:ext uri="{BB962C8B-B14F-4D97-AF65-F5344CB8AC3E}">
        <p14:creationId xmlns:p14="http://schemas.microsoft.com/office/powerpoint/2010/main" val="2637390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lds.org/topics/family-proclamation"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ECA84B-257F-454A-85CC-8BA1B5958C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69" y="-78059"/>
            <a:ext cx="12480049" cy="7047571"/>
          </a:xfrm>
          <a:prstGeom prst="rect">
            <a:avLst/>
          </a:prstGeom>
        </p:spPr>
      </p:pic>
      <p:sp>
        <p:nvSpPr>
          <p:cNvPr id="5" name="TextBox 4">
            <a:extLst>
              <a:ext uri="{FF2B5EF4-FFF2-40B4-BE49-F238E27FC236}">
                <a16:creationId xmlns:a16="http://schemas.microsoft.com/office/drawing/2014/main" id="{11D56105-1DCB-4BC7-B892-1AA98AD6B7B7}"/>
              </a:ext>
            </a:extLst>
          </p:cNvPr>
          <p:cNvSpPr txBox="1"/>
          <p:nvPr/>
        </p:nvSpPr>
        <p:spPr>
          <a:xfrm>
            <a:off x="781648" y="1387236"/>
            <a:ext cx="6061004" cy="2800767"/>
          </a:xfrm>
          <a:prstGeom prst="rect">
            <a:avLst/>
          </a:prstGeom>
          <a:noFill/>
        </p:spPr>
        <p:txBody>
          <a:bodyPr wrap="square" rtlCol="0">
            <a:spAutoFit/>
          </a:bodyPr>
          <a:lstStyle/>
          <a:p>
            <a:pPr algn="ctr"/>
            <a:r>
              <a:rPr lang="en-US" sz="4800" dirty="0">
                <a:solidFill>
                  <a:schemeClr val="bg1"/>
                </a:solidFill>
                <a:latin typeface="Narkisim" panose="020E0502050101010101" pitchFamily="34" charset="-79"/>
                <a:cs typeface="Narkisim" panose="020E0502050101010101" pitchFamily="34" charset="-79"/>
              </a:rPr>
              <a:t>The New And Everlasting Covenant</a:t>
            </a:r>
          </a:p>
          <a:p>
            <a:pPr algn="ctr"/>
            <a:r>
              <a:rPr lang="en-US" sz="4000" dirty="0">
                <a:solidFill>
                  <a:schemeClr val="bg1"/>
                </a:solidFill>
                <a:latin typeface="Narkisim" panose="020E0502050101010101" pitchFamily="34" charset="-79"/>
                <a:cs typeface="Narkisim" panose="020E0502050101010101" pitchFamily="34" charset="-79"/>
              </a:rPr>
              <a:t>Doctrine and Covenants 132:3-33</a:t>
            </a:r>
          </a:p>
        </p:txBody>
      </p:sp>
      <p:sp>
        <p:nvSpPr>
          <p:cNvPr id="6" name="TextBox 5">
            <a:extLst>
              <a:ext uri="{FF2B5EF4-FFF2-40B4-BE49-F238E27FC236}">
                <a16:creationId xmlns:a16="http://schemas.microsoft.com/office/drawing/2014/main" id="{ABF30FDA-39BE-456C-AB2C-B81A4F9BB976}"/>
              </a:ext>
            </a:extLst>
          </p:cNvPr>
          <p:cNvSpPr txBox="1"/>
          <p:nvPr/>
        </p:nvSpPr>
        <p:spPr>
          <a:xfrm>
            <a:off x="0" y="87868"/>
            <a:ext cx="2158409" cy="369332"/>
          </a:xfrm>
          <a:prstGeom prst="rect">
            <a:avLst/>
          </a:prstGeom>
          <a:noFill/>
        </p:spPr>
        <p:txBody>
          <a:bodyPr wrap="square" rtlCol="0">
            <a:spAutoFit/>
          </a:bodyPr>
          <a:lstStyle/>
          <a:p>
            <a:r>
              <a:rPr lang="en-US" dirty="0">
                <a:solidFill>
                  <a:schemeClr val="bg1"/>
                </a:solidFill>
              </a:rPr>
              <a:t>Lesson 139</a:t>
            </a:r>
          </a:p>
        </p:txBody>
      </p:sp>
      <p:sp>
        <p:nvSpPr>
          <p:cNvPr id="8" name="Footer Placeholder 14">
            <a:extLst>
              <a:ext uri="{FF2B5EF4-FFF2-40B4-BE49-F238E27FC236}">
                <a16:creationId xmlns:a16="http://schemas.microsoft.com/office/drawing/2014/main" id="{4569C501-C610-477A-9D3B-CDD0C6723A51}"/>
              </a:ext>
            </a:extLst>
          </p:cNvPr>
          <p:cNvSpPr>
            <a:spLocks noGrp="1"/>
          </p:cNvSpPr>
          <p:nvPr/>
        </p:nvSpPr>
        <p:spPr>
          <a:xfrm>
            <a:off x="0" y="6501413"/>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sp>
        <p:nvSpPr>
          <p:cNvPr id="10" name="TextBox 9">
            <a:extLst>
              <a:ext uri="{FF2B5EF4-FFF2-40B4-BE49-F238E27FC236}">
                <a16:creationId xmlns:a16="http://schemas.microsoft.com/office/drawing/2014/main" id="{985B4C1C-169C-43CE-A39A-BDB1D969428B}"/>
              </a:ext>
            </a:extLst>
          </p:cNvPr>
          <p:cNvSpPr txBox="1"/>
          <p:nvPr/>
        </p:nvSpPr>
        <p:spPr>
          <a:xfrm>
            <a:off x="6948375" y="58621"/>
            <a:ext cx="5376530" cy="369332"/>
          </a:xfrm>
          <a:prstGeom prst="rect">
            <a:avLst/>
          </a:prstGeom>
          <a:noFill/>
        </p:spPr>
        <p:txBody>
          <a:bodyPr wrap="square" rtlCol="0">
            <a:spAutoFit/>
          </a:bodyPr>
          <a:lstStyle/>
          <a:p>
            <a:r>
              <a:rPr lang="en-US" dirty="0">
                <a:solidFill>
                  <a:schemeClr val="bg1"/>
                </a:solidFill>
              </a:rPr>
              <a:t>Suggested Hymn #125 How Gentle God’s Command</a:t>
            </a:r>
          </a:p>
        </p:txBody>
      </p:sp>
      <p:sp>
        <p:nvSpPr>
          <p:cNvPr id="12" name="TextBox 11">
            <a:extLst>
              <a:ext uri="{FF2B5EF4-FFF2-40B4-BE49-F238E27FC236}">
                <a16:creationId xmlns:a16="http://schemas.microsoft.com/office/drawing/2014/main" id="{EAFF8C5F-8258-4E72-B347-AC0008C48830}"/>
              </a:ext>
            </a:extLst>
          </p:cNvPr>
          <p:cNvSpPr txBox="1"/>
          <p:nvPr/>
        </p:nvSpPr>
        <p:spPr>
          <a:xfrm>
            <a:off x="770861" y="4978593"/>
            <a:ext cx="6241310" cy="1200329"/>
          </a:xfrm>
          <a:prstGeom prst="rect">
            <a:avLst/>
          </a:prstGeom>
          <a:noFill/>
        </p:spPr>
        <p:txBody>
          <a:bodyPr wrap="square">
            <a:spAutoFit/>
          </a:bodyPr>
          <a:lstStyle/>
          <a:p>
            <a:r>
              <a:rPr lang="en-US" sz="2400" b="0" i="0" dirty="0">
                <a:solidFill>
                  <a:schemeClr val="bg1"/>
                </a:solidFill>
                <a:effectLst/>
                <a:latin typeface="Eurostile" panose="020B0500000000000000" pitchFamily="34" charset="0"/>
              </a:rPr>
              <a:t>And the </a:t>
            </a:r>
            <a:r>
              <a:rPr lang="en-US" sz="2400" b="0" i="0" cap="small" dirty="0">
                <a:solidFill>
                  <a:schemeClr val="bg1"/>
                </a:solidFill>
                <a:effectLst/>
                <a:latin typeface="Eurostile" panose="020B0500000000000000" pitchFamily="34" charset="0"/>
              </a:rPr>
              <a:t>Lord</a:t>
            </a:r>
            <a:r>
              <a:rPr lang="en-US" sz="2400" b="0" i="0" dirty="0">
                <a:solidFill>
                  <a:schemeClr val="bg1"/>
                </a:solidFill>
                <a:effectLst/>
                <a:latin typeface="Eurostile" panose="020B0500000000000000" pitchFamily="34" charset="0"/>
              </a:rPr>
              <a:t> God said, </a:t>
            </a:r>
            <a:r>
              <a:rPr lang="en-US" sz="2400" b="0" i="1" dirty="0">
                <a:solidFill>
                  <a:schemeClr val="bg1"/>
                </a:solidFill>
                <a:effectLst/>
                <a:latin typeface="Eurostile" panose="020B0500000000000000" pitchFamily="34" charset="0"/>
              </a:rPr>
              <a:t>It is</a:t>
            </a:r>
            <a:r>
              <a:rPr lang="en-US" sz="2400" b="0" i="0" dirty="0">
                <a:solidFill>
                  <a:schemeClr val="bg1"/>
                </a:solidFill>
                <a:effectLst/>
                <a:latin typeface="Eurostile" panose="020B0500000000000000" pitchFamily="34" charset="0"/>
              </a:rPr>
              <a:t> not good that the man should be </a:t>
            </a:r>
            <a:r>
              <a:rPr lang="en-US" sz="2400" b="0" i="0" u="none" strike="noStrike" dirty="0">
                <a:solidFill>
                  <a:schemeClr val="bg1"/>
                </a:solidFill>
                <a:effectLst/>
                <a:latin typeface="Eurostile" panose="020B0500000000000000" pitchFamily="34" charset="0"/>
              </a:rPr>
              <a:t>alone</a:t>
            </a:r>
            <a:r>
              <a:rPr lang="en-US" sz="2400" b="0" i="0" dirty="0">
                <a:solidFill>
                  <a:schemeClr val="bg1"/>
                </a:solidFill>
                <a:effectLst/>
                <a:latin typeface="Eurostile" panose="020B0500000000000000" pitchFamily="34" charset="0"/>
              </a:rPr>
              <a:t>; I will make him </a:t>
            </a:r>
            <a:r>
              <a:rPr lang="en-US" sz="2400" b="0" i="0" u="none" strike="noStrike" dirty="0">
                <a:solidFill>
                  <a:schemeClr val="bg1"/>
                </a:solidFill>
                <a:effectLst/>
                <a:latin typeface="Eurostile" panose="020B0500000000000000" pitchFamily="34" charset="0"/>
              </a:rPr>
              <a:t>an</a:t>
            </a:r>
            <a:r>
              <a:rPr lang="en-US" sz="2400" b="0" i="0" dirty="0">
                <a:solidFill>
                  <a:schemeClr val="bg1"/>
                </a:solidFill>
                <a:effectLst/>
                <a:latin typeface="Eurostile" panose="020B0500000000000000" pitchFamily="34" charset="0"/>
              </a:rPr>
              <a:t> help meet for him. Genesis 2:18</a:t>
            </a:r>
            <a:endParaRPr lang="en-US" sz="2400" dirty="0">
              <a:solidFill>
                <a:schemeClr val="bg1"/>
              </a:solidFill>
              <a:latin typeface="Eurostile" panose="020B0500000000000000" pitchFamily="34" charset="0"/>
            </a:endParaRPr>
          </a:p>
        </p:txBody>
      </p:sp>
      <p:pic>
        <p:nvPicPr>
          <p:cNvPr id="4" name="Picture 3">
            <a:extLst>
              <a:ext uri="{FF2B5EF4-FFF2-40B4-BE49-F238E27FC236}">
                <a16:creationId xmlns:a16="http://schemas.microsoft.com/office/drawing/2014/main" id="{CFB8C2B8-AE10-4600-A5FB-938CB4E99A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7730" y="750444"/>
            <a:ext cx="4313228" cy="5750970"/>
          </a:xfrm>
          <a:prstGeom prst="rect">
            <a:avLst/>
          </a:prstGeom>
        </p:spPr>
      </p:pic>
    </p:spTree>
    <p:extLst>
      <p:ext uri="{BB962C8B-B14F-4D97-AF65-F5344CB8AC3E}">
        <p14:creationId xmlns:p14="http://schemas.microsoft.com/office/powerpoint/2010/main" val="4053784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5C0AA8B-85F8-46D2-9557-D53FF7ADE6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69" y="-78059"/>
            <a:ext cx="12480049" cy="7047571"/>
          </a:xfrm>
          <a:prstGeom prst="rect">
            <a:avLst/>
          </a:prstGeom>
        </p:spPr>
      </p:pic>
      <p:sp>
        <p:nvSpPr>
          <p:cNvPr id="5" name="TextBox 4"/>
          <p:cNvSpPr txBox="1"/>
          <p:nvPr/>
        </p:nvSpPr>
        <p:spPr>
          <a:xfrm>
            <a:off x="-74691" y="6539695"/>
            <a:ext cx="5540720" cy="338554"/>
          </a:xfrm>
          <a:prstGeom prst="rect">
            <a:avLst/>
          </a:prstGeom>
          <a:noFill/>
        </p:spPr>
        <p:txBody>
          <a:bodyPr wrap="square" rtlCol="0">
            <a:spAutoFit/>
          </a:bodyPr>
          <a:lstStyle/>
          <a:p>
            <a:r>
              <a:rPr lang="en-US" sz="1600" dirty="0">
                <a:solidFill>
                  <a:schemeClr val="bg1"/>
                </a:solidFill>
              </a:rPr>
              <a:t>D&amp;C 132:15</a:t>
            </a:r>
          </a:p>
        </p:txBody>
      </p:sp>
      <p:sp>
        <p:nvSpPr>
          <p:cNvPr id="6" name="TextBox 5"/>
          <p:cNvSpPr txBox="1"/>
          <p:nvPr/>
        </p:nvSpPr>
        <p:spPr>
          <a:xfrm>
            <a:off x="-74691" y="0"/>
            <a:ext cx="12341382" cy="923330"/>
          </a:xfrm>
          <a:prstGeom prst="rect">
            <a:avLst/>
          </a:prstGeom>
          <a:noFill/>
        </p:spPr>
        <p:txBody>
          <a:bodyPr wrap="square" rtlCol="0">
            <a:spAutoFit/>
          </a:bodyPr>
          <a:lstStyle/>
          <a:p>
            <a:pPr algn="ctr"/>
            <a:r>
              <a:rPr lang="en-US" sz="5400" dirty="0">
                <a:solidFill>
                  <a:schemeClr val="bg1"/>
                </a:solidFill>
                <a:latin typeface="Narkisim" panose="020E0502050101010101" pitchFamily="34" charset="-79"/>
                <a:cs typeface="Narkisim" panose="020E0502050101010101" pitchFamily="34" charset="-79"/>
              </a:rPr>
              <a:t>“Till Death Do Us Part”</a:t>
            </a:r>
          </a:p>
        </p:txBody>
      </p:sp>
      <p:sp>
        <p:nvSpPr>
          <p:cNvPr id="7" name="Rectangle 6"/>
          <p:cNvSpPr/>
          <p:nvPr/>
        </p:nvSpPr>
        <p:spPr>
          <a:xfrm>
            <a:off x="112149" y="1072119"/>
            <a:ext cx="4831043" cy="2862322"/>
          </a:xfrm>
          <a:prstGeom prst="rect">
            <a:avLst/>
          </a:prstGeom>
        </p:spPr>
        <p:txBody>
          <a:bodyPr wrap="square">
            <a:spAutoFit/>
          </a:bodyPr>
          <a:lstStyle/>
          <a:p>
            <a:r>
              <a:rPr lang="en-US" dirty="0">
                <a:solidFill>
                  <a:schemeClr val="bg1"/>
                </a:solidFill>
                <a:latin typeface="Open Sans"/>
              </a:rPr>
              <a:t>Example 1: A man and woman fall in love, keep the law of chastity, and are happily married by a local government leader. They are not sealed in a temple. Their marriage ceremony includes the words “till death do you part.” A few years later, the husband is killed in an accident.</a:t>
            </a:r>
          </a:p>
          <a:p>
            <a:endParaRPr lang="en-US" dirty="0">
              <a:solidFill>
                <a:schemeClr val="bg1"/>
              </a:solidFill>
              <a:latin typeface="Open Sans"/>
            </a:endParaRPr>
          </a:p>
          <a:p>
            <a:r>
              <a:rPr lang="en-US" dirty="0">
                <a:solidFill>
                  <a:srgbClr val="FFFF00"/>
                </a:solidFill>
                <a:latin typeface="Open Sans"/>
              </a:rPr>
              <a:t>What truths taught in Doctrine and Covenants 132:15–17 apply? </a:t>
            </a:r>
          </a:p>
        </p:txBody>
      </p:sp>
      <p:sp>
        <p:nvSpPr>
          <p:cNvPr id="2" name="Rectangle 1"/>
          <p:cNvSpPr/>
          <p:nvPr/>
        </p:nvSpPr>
        <p:spPr>
          <a:xfrm>
            <a:off x="112149" y="4024853"/>
            <a:ext cx="4788490" cy="369332"/>
          </a:xfrm>
          <a:prstGeom prst="rect">
            <a:avLst/>
          </a:prstGeom>
        </p:spPr>
        <p:txBody>
          <a:bodyPr wrap="none">
            <a:spAutoFit/>
          </a:bodyPr>
          <a:lstStyle/>
          <a:p>
            <a:r>
              <a:rPr lang="en-US" dirty="0">
                <a:solidFill>
                  <a:schemeClr val="bg1"/>
                </a:solidFill>
                <a:latin typeface="Open Sans"/>
              </a:rPr>
              <a:t>The husband and wife are no longer married.</a:t>
            </a:r>
          </a:p>
        </p:txBody>
      </p:sp>
      <p:sp>
        <p:nvSpPr>
          <p:cNvPr id="3" name="Rectangle 2"/>
          <p:cNvSpPr/>
          <p:nvPr/>
        </p:nvSpPr>
        <p:spPr>
          <a:xfrm>
            <a:off x="6096000" y="3677373"/>
            <a:ext cx="6096000" cy="2862322"/>
          </a:xfrm>
          <a:prstGeom prst="rect">
            <a:avLst/>
          </a:prstGeom>
        </p:spPr>
        <p:txBody>
          <a:bodyPr>
            <a:spAutoFit/>
          </a:bodyPr>
          <a:lstStyle/>
          <a:p>
            <a:r>
              <a:rPr lang="en-US" dirty="0">
                <a:solidFill>
                  <a:schemeClr val="bg1"/>
                </a:solidFill>
                <a:latin typeface="Open Sans"/>
              </a:rPr>
              <a:t>Example 2: A man and woman are married. They promise one another that they will always love each other and that they will always be together, but they are not sealed in a temple. They believe that because of their love, God will allow them to be together forever. </a:t>
            </a:r>
          </a:p>
          <a:p>
            <a:endParaRPr lang="en-US" dirty="0">
              <a:solidFill>
                <a:schemeClr val="bg1"/>
              </a:solidFill>
              <a:latin typeface="Open Sans"/>
            </a:endParaRPr>
          </a:p>
          <a:p>
            <a:r>
              <a:rPr lang="en-US" dirty="0">
                <a:solidFill>
                  <a:srgbClr val="FFFF00"/>
                </a:solidFill>
                <a:latin typeface="Open Sans"/>
              </a:rPr>
              <a:t>What truths taught in Doctrine and Covenants 132:18 apply? </a:t>
            </a:r>
          </a:p>
          <a:p>
            <a:endParaRPr lang="en-US" dirty="0">
              <a:solidFill>
                <a:srgbClr val="FFFF00"/>
              </a:solidFill>
              <a:latin typeface="Open Sans"/>
            </a:endParaRPr>
          </a:p>
          <a:p>
            <a:r>
              <a:rPr lang="en-US" dirty="0">
                <a:solidFill>
                  <a:schemeClr val="bg1"/>
                </a:solidFill>
                <a:latin typeface="Open Sans"/>
              </a:rPr>
              <a:t>Their marriage will not continue after they die.</a:t>
            </a:r>
          </a:p>
        </p:txBody>
      </p:sp>
      <p:pic>
        <p:nvPicPr>
          <p:cNvPr id="9" name="Picture 8">
            <a:extLst>
              <a:ext uri="{FF2B5EF4-FFF2-40B4-BE49-F238E27FC236}">
                <a16:creationId xmlns:a16="http://schemas.microsoft.com/office/drawing/2014/main" id="{F6EABC22-86BD-4036-834A-DE4A628467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4748" y="923330"/>
            <a:ext cx="3819525" cy="2581275"/>
          </a:xfrm>
          <a:prstGeom prst="rect">
            <a:avLst/>
          </a:prstGeom>
        </p:spPr>
      </p:pic>
      <p:pic>
        <p:nvPicPr>
          <p:cNvPr id="12" name="Picture 11">
            <a:extLst>
              <a:ext uri="{FF2B5EF4-FFF2-40B4-BE49-F238E27FC236}">
                <a16:creationId xmlns:a16="http://schemas.microsoft.com/office/drawing/2014/main" id="{516BE856-2F24-4EEC-BE25-3B3106EB43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9762" y="4588266"/>
            <a:ext cx="3111500" cy="2082800"/>
          </a:xfrm>
          <a:prstGeom prst="rect">
            <a:avLst/>
          </a:prstGeom>
        </p:spPr>
      </p:pic>
    </p:spTree>
    <p:extLst>
      <p:ext uri="{BB962C8B-B14F-4D97-AF65-F5344CB8AC3E}">
        <p14:creationId xmlns:p14="http://schemas.microsoft.com/office/powerpoint/2010/main" val="261358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xit" presetSubtype="0" fill="hold" nodeType="with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7">
                                            <p:txEl>
                                              <p:pRg st="0" end="0"/>
                                            </p:txEl>
                                          </p:spTgt>
                                        </p:tgtEl>
                                      </p:cBhvr>
                                    </p:animEffect>
                                    <p:set>
                                      <p:cBhvr>
                                        <p:cTn id="31" dur="1" fill="hold">
                                          <p:stCondLst>
                                            <p:cond delay="499"/>
                                          </p:stCondLst>
                                        </p:cTn>
                                        <p:tgtEl>
                                          <p:spTgt spid="7">
                                            <p:txEl>
                                              <p:pRg st="0" end="0"/>
                                            </p:txEl>
                                          </p:spTgt>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7">
                                            <p:txEl>
                                              <p:pRg st="2" end="2"/>
                                            </p:txEl>
                                          </p:spTgt>
                                        </p:tgtEl>
                                      </p:cBhvr>
                                    </p:animEffect>
                                    <p:set>
                                      <p:cBhvr>
                                        <p:cTn id="34" dur="1" fill="hold">
                                          <p:stCondLst>
                                            <p:cond delay="499"/>
                                          </p:stCondLst>
                                        </p:cTn>
                                        <p:tgtEl>
                                          <p:spTgt spid="7">
                                            <p:txEl>
                                              <p:pRg st="2" end="2"/>
                                            </p:txEl>
                                          </p:spTgt>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2"/>
                                        </p:tgtEl>
                                      </p:cBhvr>
                                    </p:animEffect>
                                    <p:set>
                                      <p:cBhvr>
                                        <p:cTn id="37" dur="1" fill="hold">
                                          <p:stCondLst>
                                            <p:cond delay="499"/>
                                          </p:stCondLst>
                                        </p:cTn>
                                        <p:tgtEl>
                                          <p:spTgt spid="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8D5B171-6984-4DA4-94F5-0A2F8C53E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69" y="-78059"/>
            <a:ext cx="12480049" cy="7047571"/>
          </a:xfrm>
          <a:prstGeom prst="rect">
            <a:avLst/>
          </a:prstGeom>
        </p:spPr>
      </p:pic>
      <p:sp>
        <p:nvSpPr>
          <p:cNvPr id="5" name="TextBox 4"/>
          <p:cNvSpPr txBox="1"/>
          <p:nvPr/>
        </p:nvSpPr>
        <p:spPr>
          <a:xfrm>
            <a:off x="10773419" y="6539695"/>
            <a:ext cx="5540720" cy="338554"/>
          </a:xfrm>
          <a:prstGeom prst="rect">
            <a:avLst/>
          </a:prstGeom>
          <a:noFill/>
        </p:spPr>
        <p:txBody>
          <a:bodyPr wrap="square" rtlCol="0">
            <a:spAutoFit/>
          </a:bodyPr>
          <a:lstStyle/>
          <a:p>
            <a:r>
              <a:rPr lang="en-US" sz="1600" dirty="0">
                <a:solidFill>
                  <a:schemeClr val="bg1"/>
                </a:solidFill>
              </a:rPr>
              <a:t>D&amp;C 132:19-33</a:t>
            </a:r>
          </a:p>
        </p:txBody>
      </p:sp>
      <p:sp>
        <p:nvSpPr>
          <p:cNvPr id="6" name="TextBox 5"/>
          <p:cNvSpPr txBox="1"/>
          <p:nvPr/>
        </p:nvSpPr>
        <p:spPr>
          <a:xfrm>
            <a:off x="-74691" y="0"/>
            <a:ext cx="12341382" cy="923330"/>
          </a:xfrm>
          <a:prstGeom prst="rect">
            <a:avLst/>
          </a:prstGeom>
          <a:noFill/>
        </p:spPr>
        <p:txBody>
          <a:bodyPr wrap="square" rtlCol="0">
            <a:spAutoFit/>
          </a:bodyPr>
          <a:lstStyle/>
          <a:p>
            <a:pPr algn="ctr"/>
            <a:r>
              <a:rPr lang="en-US" sz="5400" dirty="0">
                <a:solidFill>
                  <a:schemeClr val="bg1"/>
                </a:solidFill>
                <a:latin typeface="Narkisim" panose="020E0502050101010101" pitchFamily="34" charset="-79"/>
                <a:cs typeface="Narkisim" panose="020E0502050101010101" pitchFamily="34" charset="-79"/>
              </a:rPr>
              <a:t>For All Time and All Eternity</a:t>
            </a:r>
          </a:p>
        </p:txBody>
      </p:sp>
      <p:sp>
        <p:nvSpPr>
          <p:cNvPr id="7" name="Rectangle 6"/>
          <p:cNvSpPr/>
          <p:nvPr/>
        </p:nvSpPr>
        <p:spPr>
          <a:xfrm>
            <a:off x="84988" y="799662"/>
            <a:ext cx="6687003" cy="5909310"/>
          </a:xfrm>
          <a:prstGeom prst="rect">
            <a:avLst/>
          </a:prstGeom>
        </p:spPr>
        <p:txBody>
          <a:bodyPr wrap="square">
            <a:spAutoFit/>
          </a:bodyPr>
          <a:lstStyle/>
          <a:p>
            <a:pPr fontAlgn="base"/>
            <a:r>
              <a:rPr lang="en-US" dirty="0">
                <a:solidFill>
                  <a:schemeClr val="bg1"/>
                </a:solidFill>
                <a:latin typeface="Open Sans"/>
              </a:rPr>
              <a:t>“When I returned from my mission, I met a beautiful young woman. … She captivated me from the first moment I saw her.</a:t>
            </a:r>
          </a:p>
          <a:p>
            <a:pPr fontAlgn="base"/>
            <a:endParaRPr lang="en-US" dirty="0">
              <a:solidFill>
                <a:schemeClr val="bg1"/>
              </a:solidFill>
              <a:latin typeface="Open Sans"/>
            </a:endParaRPr>
          </a:p>
          <a:p>
            <a:pPr fontAlgn="base"/>
            <a:r>
              <a:rPr lang="en-US" dirty="0">
                <a:solidFill>
                  <a:schemeClr val="bg1"/>
                </a:solidFill>
                <a:latin typeface="Open Sans"/>
              </a:rPr>
              <a:t>“My wife had set the goal to get married in the temple, although back then the nearest temple required a trip of over 4,000 miles (6,400 km).</a:t>
            </a:r>
          </a:p>
          <a:p>
            <a:pPr fontAlgn="base"/>
            <a:endParaRPr lang="en-US" dirty="0">
              <a:solidFill>
                <a:schemeClr val="bg1"/>
              </a:solidFill>
              <a:latin typeface="Open Sans"/>
            </a:endParaRPr>
          </a:p>
          <a:p>
            <a:pPr fontAlgn="base"/>
            <a:r>
              <a:rPr lang="en-US" dirty="0">
                <a:solidFill>
                  <a:schemeClr val="bg1"/>
                </a:solidFill>
                <a:latin typeface="Open Sans"/>
              </a:rPr>
              <a:t>“Our civil marriage ceremony was both happy and sad, for we were married with an expiration date. </a:t>
            </a:r>
          </a:p>
          <a:p>
            <a:pPr fontAlgn="base"/>
            <a:endParaRPr lang="en-US" dirty="0">
              <a:solidFill>
                <a:schemeClr val="bg1"/>
              </a:solidFill>
              <a:latin typeface="Open Sans"/>
            </a:endParaRPr>
          </a:p>
          <a:p>
            <a:pPr fontAlgn="base"/>
            <a:r>
              <a:rPr lang="en-US" dirty="0">
                <a:solidFill>
                  <a:schemeClr val="bg1"/>
                </a:solidFill>
                <a:latin typeface="Open Sans"/>
              </a:rPr>
              <a:t>The officer pronounced the words ‘And now I declare you husband and wife,’ but immediately after, he said, ‘until death do you part.’</a:t>
            </a:r>
          </a:p>
          <a:p>
            <a:pPr fontAlgn="base"/>
            <a:endParaRPr lang="en-US" dirty="0">
              <a:solidFill>
                <a:schemeClr val="bg1"/>
              </a:solidFill>
              <a:latin typeface="Open Sans"/>
            </a:endParaRPr>
          </a:p>
          <a:p>
            <a:pPr fontAlgn="base"/>
            <a:r>
              <a:rPr lang="en-US" dirty="0">
                <a:solidFill>
                  <a:schemeClr val="bg1"/>
                </a:solidFill>
                <a:latin typeface="Open Sans"/>
              </a:rPr>
              <a:t>“So with sacrifice we set out to purchase a one-way ticket to the Mesa Arizona Temple.</a:t>
            </a:r>
          </a:p>
          <a:p>
            <a:pPr fontAlgn="base"/>
            <a:endParaRPr lang="en-US" dirty="0">
              <a:solidFill>
                <a:schemeClr val="bg1"/>
              </a:solidFill>
              <a:latin typeface="Open Sans"/>
            </a:endParaRPr>
          </a:p>
          <a:p>
            <a:pPr fontAlgn="base"/>
            <a:r>
              <a:rPr lang="en-US" dirty="0">
                <a:solidFill>
                  <a:schemeClr val="bg1"/>
                </a:solidFill>
                <a:latin typeface="Open Sans"/>
              </a:rPr>
              <a:t>“In the temple, as we were kneeling down at the altar, an authorized servant pronounced the words I longed for, which declared us husband and wife for time and for all eternity” </a:t>
            </a:r>
          </a:p>
          <a:p>
            <a:pPr fontAlgn="base"/>
            <a:r>
              <a:rPr lang="en-US" sz="1200" dirty="0">
                <a:solidFill>
                  <a:schemeClr val="bg1"/>
                </a:solidFill>
                <a:latin typeface="Open Sans"/>
              </a:rPr>
              <a:t>Elder Enrique R. </a:t>
            </a:r>
            <a:r>
              <a:rPr lang="en-US" sz="1200" dirty="0" err="1">
                <a:solidFill>
                  <a:schemeClr val="bg1"/>
                </a:solidFill>
                <a:latin typeface="Open Sans"/>
              </a:rPr>
              <a:t>Falabella</a:t>
            </a:r>
            <a:r>
              <a:rPr lang="en-US" sz="1200" dirty="0">
                <a:solidFill>
                  <a:schemeClr val="bg1"/>
                </a:solidFill>
                <a:latin typeface="Open Sans"/>
              </a:rPr>
              <a:t> </a:t>
            </a:r>
          </a:p>
        </p:txBody>
      </p:sp>
      <p:pic>
        <p:nvPicPr>
          <p:cNvPr id="3" name="Picture 2">
            <a:extLst>
              <a:ext uri="{FF2B5EF4-FFF2-40B4-BE49-F238E27FC236}">
                <a16:creationId xmlns:a16="http://schemas.microsoft.com/office/drawing/2014/main" id="{E75036DB-7FB4-4F56-B941-FAD0AB2F2A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2051" y="941988"/>
            <a:ext cx="1609725" cy="2143125"/>
          </a:xfrm>
          <a:prstGeom prst="rect">
            <a:avLst/>
          </a:prstGeom>
        </p:spPr>
      </p:pic>
      <p:pic>
        <p:nvPicPr>
          <p:cNvPr id="9" name="Picture 8">
            <a:extLst>
              <a:ext uri="{FF2B5EF4-FFF2-40B4-BE49-F238E27FC236}">
                <a16:creationId xmlns:a16="http://schemas.microsoft.com/office/drawing/2014/main" id="{8C18FF78-A8E4-426D-9233-FBD8D9E59A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3287" y="2584019"/>
            <a:ext cx="2876550" cy="1924050"/>
          </a:xfrm>
          <a:prstGeom prst="rect">
            <a:avLst/>
          </a:prstGeom>
        </p:spPr>
      </p:pic>
      <p:pic>
        <p:nvPicPr>
          <p:cNvPr id="12" name="Picture 11">
            <a:extLst>
              <a:ext uri="{FF2B5EF4-FFF2-40B4-BE49-F238E27FC236}">
                <a16:creationId xmlns:a16="http://schemas.microsoft.com/office/drawing/2014/main" id="{5FFF2361-D85D-4678-AB63-8199A32EAA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7533" y="4728216"/>
            <a:ext cx="1572768" cy="1938528"/>
          </a:xfrm>
          <a:prstGeom prst="rect">
            <a:avLst/>
          </a:prstGeom>
        </p:spPr>
      </p:pic>
      <p:pic>
        <p:nvPicPr>
          <p:cNvPr id="14" name="Picture 13">
            <a:extLst>
              <a:ext uri="{FF2B5EF4-FFF2-40B4-BE49-F238E27FC236}">
                <a16:creationId xmlns:a16="http://schemas.microsoft.com/office/drawing/2014/main" id="{DEB81530-2862-4B3D-A0E7-F92A03142D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11562" y="44706"/>
            <a:ext cx="1695450" cy="2124075"/>
          </a:xfrm>
          <a:prstGeom prst="rect">
            <a:avLst/>
          </a:prstGeom>
        </p:spPr>
      </p:pic>
    </p:spTree>
    <p:extLst>
      <p:ext uri="{BB962C8B-B14F-4D97-AF65-F5344CB8AC3E}">
        <p14:creationId xmlns:p14="http://schemas.microsoft.com/office/powerpoint/2010/main" val="112777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ADCAF80-6286-43F3-BFA1-32F11689E5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69" y="-78059"/>
            <a:ext cx="12480049" cy="7047571"/>
          </a:xfrm>
          <a:prstGeom prst="rect">
            <a:avLst/>
          </a:prstGeom>
        </p:spPr>
      </p:pic>
      <p:sp>
        <p:nvSpPr>
          <p:cNvPr id="5" name="TextBox 4"/>
          <p:cNvSpPr txBox="1"/>
          <p:nvPr/>
        </p:nvSpPr>
        <p:spPr>
          <a:xfrm>
            <a:off x="-74691" y="6539695"/>
            <a:ext cx="5540720" cy="338554"/>
          </a:xfrm>
          <a:prstGeom prst="rect">
            <a:avLst/>
          </a:prstGeom>
          <a:noFill/>
        </p:spPr>
        <p:txBody>
          <a:bodyPr wrap="square" rtlCol="0">
            <a:spAutoFit/>
          </a:bodyPr>
          <a:lstStyle/>
          <a:p>
            <a:r>
              <a:rPr lang="en-US" sz="1600" dirty="0">
                <a:solidFill>
                  <a:schemeClr val="bg1"/>
                </a:solidFill>
              </a:rPr>
              <a:t>D&amp;C 132:19-21</a:t>
            </a:r>
          </a:p>
        </p:txBody>
      </p:sp>
      <p:sp>
        <p:nvSpPr>
          <p:cNvPr id="6" name="TextBox 5"/>
          <p:cNvSpPr txBox="1"/>
          <p:nvPr/>
        </p:nvSpPr>
        <p:spPr>
          <a:xfrm>
            <a:off x="-74691" y="0"/>
            <a:ext cx="12341382" cy="923330"/>
          </a:xfrm>
          <a:prstGeom prst="rect">
            <a:avLst/>
          </a:prstGeom>
          <a:noFill/>
        </p:spPr>
        <p:txBody>
          <a:bodyPr wrap="square" rtlCol="0">
            <a:spAutoFit/>
          </a:bodyPr>
          <a:lstStyle/>
          <a:p>
            <a:pPr algn="ctr"/>
            <a:r>
              <a:rPr lang="en-US" sz="5400" dirty="0">
                <a:solidFill>
                  <a:schemeClr val="bg1"/>
                </a:solidFill>
                <a:latin typeface="Narkisim" panose="020E0502050101010101" pitchFamily="34" charset="-79"/>
                <a:cs typeface="Narkisim" panose="020E0502050101010101" pitchFamily="34" charset="-79"/>
              </a:rPr>
              <a:t>For All Time and All Eternity</a:t>
            </a:r>
          </a:p>
        </p:txBody>
      </p:sp>
      <p:sp>
        <p:nvSpPr>
          <p:cNvPr id="7" name="Rectangle 6"/>
          <p:cNvSpPr/>
          <p:nvPr/>
        </p:nvSpPr>
        <p:spPr>
          <a:xfrm>
            <a:off x="182959" y="737011"/>
            <a:ext cx="6687003" cy="1200329"/>
          </a:xfrm>
          <a:prstGeom prst="rect">
            <a:avLst/>
          </a:prstGeom>
        </p:spPr>
        <p:txBody>
          <a:bodyPr wrap="square">
            <a:spAutoFit/>
          </a:bodyPr>
          <a:lstStyle/>
          <a:p>
            <a:pPr fontAlgn="base"/>
            <a:r>
              <a:rPr lang="en-US" dirty="0">
                <a:solidFill>
                  <a:schemeClr val="bg1"/>
                </a:solidFill>
                <a:latin typeface="Open Sans"/>
              </a:rPr>
              <a:t>Abide in my covenant--to accept or continue, </a:t>
            </a:r>
          </a:p>
          <a:p>
            <a:pPr fontAlgn="base"/>
            <a:endParaRPr lang="en-US" dirty="0">
              <a:solidFill>
                <a:schemeClr val="bg1"/>
              </a:solidFill>
              <a:latin typeface="Open Sans"/>
            </a:endParaRPr>
          </a:p>
          <a:p>
            <a:pPr fontAlgn="base"/>
            <a:r>
              <a:rPr lang="en-US" dirty="0">
                <a:solidFill>
                  <a:schemeClr val="bg1"/>
                </a:solidFill>
                <a:latin typeface="Open Sans"/>
              </a:rPr>
              <a:t>Abide in my covenant—to remain true to the Lord’s covenant and law</a:t>
            </a:r>
          </a:p>
        </p:txBody>
      </p:sp>
      <p:sp>
        <p:nvSpPr>
          <p:cNvPr id="2" name="Rectangle 1"/>
          <p:cNvSpPr/>
          <p:nvPr/>
        </p:nvSpPr>
        <p:spPr>
          <a:xfrm>
            <a:off x="5878343" y="2497274"/>
            <a:ext cx="6096000" cy="2308324"/>
          </a:xfrm>
          <a:prstGeom prst="rect">
            <a:avLst/>
          </a:prstGeom>
        </p:spPr>
        <p:txBody>
          <a:bodyPr>
            <a:spAutoFit/>
          </a:bodyPr>
          <a:lstStyle/>
          <a:p>
            <a:r>
              <a:rPr lang="en-US" dirty="0">
                <a:solidFill>
                  <a:schemeClr val="bg1"/>
                </a:solidFill>
                <a:latin typeface="Open Sans"/>
              </a:rPr>
              <a:t>Promises that if a man and woman marry in “the new and everlasting covenant” and “it is sealed unto them by the Holy Spirit of promise,” then they “shall come forth in the first resurrection; and … inherit thrones, kingdoms, principalities, and powers,” </a:t>
            </a:r>
          </a:p>
          <a:p>
            <a:endParaRPr lang="en-US" dirty="0">
              <a:solidFill>
                <a:schemeClr val="bg1"/>
              </a:solidFill>
              <a:latin typeface="Open Sans"/>
            </a:endParaRPr>
          </a:p>
          <a:p>
            <a:r>
              <a:rPr lang="en-US" dirty="0">
                <a:solidFill>
                  <a:schemeClr val="bg1"/>
                </a:solidFill>
                <a:latin typeface="Open Sans"/>
              </a:rPr>
              <a:t>As long as they “abide in [the] covenant, and commit no murder whereby to shed innocent blood.</a:t>
            </a:r>
          </a:p>
        </p:txBody>
      </p:sp>
      <p:sp>
        <p:nvSpPr>
          <p:cNvPr id="3" name="Rectangle 2"/>
          <p:cNvSpPr/>
          <p:nvPr/>
        </p:nvSpPr>
        <p:spPr>
          <a:xfrm>
            <a:off x="4869794" y="5596116"/>
            <a:ext cx="6096000" cy="923330"/>
          </a:xfrm>
          <a:prstGeom prst="rect">
            <a:avLst/>
          </a:prstGeom>
        </p:spPr>
        <p:txBody>
          <a:bodyPr>
            <a:spAutoFit/>
          </a:bodyPr>
          <a:lstStyle/>
          <a:p>
            <a:r>
              <a:rPr lang="en-US" dirty="0">
                <a:solidFill>
                  <a:schemeClr val="bg1"/>
                </a:solidFill>
                <a:latin typeface="Open Sans"/>
              </a:rPr>
              <a:t>A continuation of the seeds forever and ever--and “they continue”-- refer to the promise that our families and our posterity can continue throughout eternity.</a:t>
            </a:r>
          </a:p>
        </p:txBody>
      </p:sp>
      <p:pic>
        <p:nvPicPr>
          <p:cNvPr id="10" name="Picture 9">
            <a:extLst>
              <a:ext uri="{FF2B5EF4-FFF2-40B4-BE49-F238E27FC236}">
                <a16:creationId xmlns:a16="http://schemas.microsoft.com/office/drawing/2014/main" id="{1F1DD5C5-26F4-417A-8162-E21A0F13E8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121" r="12373"/>
          <a:stretch/>
        </p:blipFill>
        <p:spPr>
          <a:xfrm rot="5400000">
            <a:off x="835544" y="2264389"/>
            <a:ext cx="4068586" cy="3454986"/>
          </a:xfrm>
          <a:prstGeom prst="rect">
            <a:avLst/>
          </a:prstGeom>
        </p:spPr>
      </p:pic>
    </p:spTree>
    <p:extLst>
      <p:ext uri="{BB962C8B-B14F-4D97-AF65-F5344CB8AC3E}">
        <p14:creationId xmlns:p14="http://schemas.microsoft.com/office/powerpoint/2010/main" val="37237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68">
            <a:extLst>
              <a:ext uri="{FF2B5EF4-FFF2-40B4-BE49-F238E27FC236}">
                <a16:creationId xmlns:a16="http://schemas.microsoft.com/office/drawing/2014/main" id="{94C86083-D830-4136-BA07-C7F5C3D527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69" y="-78059"/>
            <a:ext cx="12480049" cy="7047571"/>
          </a:xfrm>
          <a:prstGeom prst="rect">
            <a:avLst/>
          </a:prstGeom>
        </p:spPr>
      </p:pic>
      <p:sp>
        <p:nvSpPr>
          <p:cNvPr id="5" name="TextBox 4"/>
          <p:cNvSpPr txBox="1"/>
          <p:nvPr/>
        </p:nvSpPr>
        <p:spPr>
          <a:xfrm>
            <a:off x="-74691" y="6539695"/>
            <a:ext cx="5540720" cy="338554"/>
          </a:xfrm>
          <a:prstGeom prst="rect">
            <a:avLst/>
          </a:prstGeom>
          <a:noFill/>
        </p:spPr>
        <p:txBody>
          <a:bodyPr wrap="square" rtlCol="0">
            <a:spAutoFit/>
          </a:bodyPr>
          <a:lstStyle/>
          <a:p>
            <a:r>
              <a:rPr lang="en-US" sz="1600" dirty="0">
                <a:solidFill>
                  <a:schemeClr val="bg1"/>
                </a:solidFill>
              </a:rPr>
              <a:t>D&amp;C 132:19-21</a:t>
            </a:r>
          </a:p>
        </p:txBody>
      </p:sp>
      <p:sp>
        <p:nvSpPr>
          <p:cNvPr id="6" name="TextBox 5"/>
          <p:cNvSpPr txBox="1"/>
          <p:nvPr/>
        </p:nvSpPr>
        <p:spPr>
          <a:xfrm>
            <a:off x="-74691" y="0"/>
            <a:ext cx="12341382" cy="923330"/>
          </a:xfrm>
          <a:prstGeom prst="rect">
            <a:avLst/>
          </a:prstGeom>
          <a:noFill/>
        </p:spPr>
        <p:txBody>
          <a:bodyPr wrap="square" rtlCol="0">
            <a:spAutoFit/>
          </a:bodyPr>
          <a:lstStyle/>
          <a:p>
            <a:pPr algn="ctr"/>
            <a:r>
              <a:rPr lang="en-US" sz="5400" dirty="0">
                <a:solidFill>
                  <a:schemeClr val="bg1"/>
                </a:solidFill>
                <a:latin typeface="Narkisim" panose="020E0502050101010101" pitchFamily="34" charset="-79"/>
                <a:cs typeface="Narkisim" panose="020E0502050101010101" pitchFamily="34" charset="-79"/>
              </a:rPr>
              <a:t>If…Then</a:t>
            </a:r>
          </a:p>
        </p:txBody>
      </p:sp>
      <p:grpSp>
        <p:nvGrpSpPr>
          <p:cNvPr id="68" name="Group 67"/>
          <p:cNvGrpSpPr/>
          <p:nvPr/>
        </p:nvGrpSpPr>
        <p:grpSpPr>
          <a:xfrm>
            <a:off x="814022" y="195808"/>
            <a:ext cx="2753249" cy="2968575"/>
            <a:chOff x="42815" y="1289268"/>
            <a:chExt cx="2753249" cy="2968575"/>
          </a:xfrm>
        </p:grpSpPr>
        <p:sp>
          <p:nvSpPr>
            <p:cNvPr id="8" name="Rectangle 7"/>
            <p:cNvSpPr/>
            <p:nvPr/>
          </p:nvSpPr>
          <p:spPr>
            <a:xfrm>
              <a:off x="42815" y="2503517"/>
              <a:ext cx="2753249" cy="1754326"/>
            </a:xfrm>
            <a:prstGeom prst="rect">
              <a:avLst/>
            </a:prstGeom>
          </p:spPr>
          <p:txBody>
            <a:bodyPr wrap="square">
              <a:spAutoFit/>
            </a:bodyPr>
            <a:lstStyle/>
            <a:p>
              <a:pPr algn="ctr" fontAlgn="base"/>
              <a:r>
                <a:rPr lang="en-US" b="1" i="1" dirty="0">
                  <a:solidFill>
                    <a:schemeClr val="bg1"/>
                  </a:solidFill>
                  <a:latin typeface="Open Sans"/>
                </a:rPr>
                <a:t>If a man and a woman abide in the new and everlasting covenant of marriage, then they will receive exaltation and glory.</a:t>
              </a:r>
              <a:endParaRPr lang="en-US" b="0" i="0" dirty="0">
                <a:solidFill>
                  <a:schemeClr val="bg1"/>
                </a:solidFill>
                <a:effectLst/>
                <a:latin typeface="Open Sans"/>
              </a:endParaRPr>
            </a:p>
          </p:txBody>
        </p:sp>
        <p:grpSp>
          <p:nvGrpSpPr>
            <p:cNvPr id="23" name="Group 22"/>
            <p:cNvGrpSpPr/>
            <p:nvPr/>
          </p:nvGrpSpPr>
          <p:grpSpPr>
            <a:xfrm>
              <a:off x="995579" y="1289268"/>
              <a:ext cx="969742" cy="1183838"/>
              <a:chOff x="1927678" y="2754419"/>
              <a:chExt cx="2610267" cy="3186552"/>
            </a:xfrm>
          </p:grpSpPr>
          <p:grpSp>
            <p:nvGrpSpPr>
              <p:cNvPr id="11" name="Group 15"/>
              <p:cNvGrpSpPr/>
              <p:nvPr/>
            </p:nvGrpSpPr>
            <p:grpSpPr>
              <a:xfrm>
                <a:off x="1927678" y="2754419"/>
                <a:ext cx="1271017" cy="3165915"/>
                <a:chOff x="5891782" y="1905000"/>
                <a:chExt cx="1271017" cy="3165915"/>
              </a:xfrm>
              <a:solidFill>
                <a:schemeClr val="bg1"/>
              </a:solidFill>
            </p:grpSpPr>
            <p:sp>
              <p:nvSpPr>
                <p:cNvPr id="18" name="Oval 17"/>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2423263">
                  <a:off x="6068520"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23"/>
              <p:cNvGrpSpPr/>
              <p:nvPr/>
            </p:nvGrpSpPr>
            <p:grpSpPr>
              <a:xfrm>
                <a:off x="3266928" y="2775056"/>
                <a:ext cx="1271017" cy="3165915"/>
                <a:chOff x="7162800" y="1828800"/>
                <a:chExt cx="1271017" cy="3165915"/>
              </a:xfrm>
              <a:solidFill>
                <a:schemeClr val="bg1"/>
              </a:solidFill>
            </p:grpSpPr>
            <p:sp>
              <p:nvSpPr>
                <p:cNvPr id="13" name="Oval 12"/>
                <p:cNvSpPr/>
                <p:nvPr/>
              </p:nvSpPr>
              <p:spPr>
                <a:xfrm>
                  <a:off x="7290818" y="18288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423263">
                  <a:off x="7315202" y="43089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18657015">
                  <a:off x="7872000" y="42746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5400000">
                  <a:off x="7607809" y="27209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7315200" y="2743200"/>
                  <a:ext cx="990600" cy="1828800"/>
                </a:xfrm>
                <a:prstGeom prst="trapezoid">
                  <a:avLst>
                    <a:gd name="adj" fmla="val 3357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7" name="Group 66"/>
          <p:cNvGrpSpPr/>
          <p:nvPr/>
        </p:nvGrpSpPr>
        <p:grpSpPr>
          <a:xfrm>
            <a:off x="8267173" y="170638"/>
            <a:ext cx="3283942" cy="2673291"/>
            <a:chOff x="3115167" y="1328848"/>
            <a:chExt cx="3283942" cy="2673291"/>
          </a:xfrm>
        </p:grpSpPr>
        <p:sp>
          <p:nvSpPr>
            <p:cNvPr id="9" name="Rectangle 8"/>
            <p:cNvSpPr/>
            <p:nvPr/>
          </p:nvSpPr>
          <p:spPr>
            <a:xfrm>
              <a:off x="3115167" y="2524811"/>
              <a:ext cx="3283942" cy="1477328"/>
            </a:xfrm>
            <a:prstGeom prst="rect">
              <a:avLst/>
            </a:prstGeom>
          </p:spPr>
          <p:txBody>
            <a:bodyPr wrap="square">
              <a:spAutoFit/>
            </a:bodyPr>
            <a:lstStyle/>
            <a:p>
              <a:pPr algn="ctr" fontAlgn="base"/>
              <a:r>
                <a:rPr lang="en-US" b="1" i="1" dirty="0">
                  <a:solidFill>
                    <a:schemeClr val="bg1"/>
                  </a:solidFill>
                  <a:latin typeface="Open Sans"/>
                </a:rPr>
                <a:t>If a man and a woman abide in the new and everlasting covenant of marriage, then they will have an eternal increase of posterity.</a:t>
              </a:r>
              <a:endParaRPr lang="en-US" b="0" i="0" dirty="0">
                <a:solidFill>
                  <a:schemeClr val="bg1"/>
                </a:solidFill>
                <a:effectLst/>
                <a:latin typeface="Open Sans"/>
              </a:endParaRPr>
            </a:p>
          </p:txBody>
        </p:sp>
        <p:grpSp>
          <p:nvGrpSpPr>
            <p:cNvPr id="25" name="Group 24"/>
            <p:cNvGrpSpPr/>
            <p:nvPr/>
          </p:nvGrpSpPr>
          <p:grpSpPr>
            <a:xfrm>
              <a:off x="4224659" y="1328848"/>
              <a:ext cx="969742" cy="1183838"/>
              <a:chOff x="1927678" y="2754419"/>
              <a:chExt cx="2610267" cy="3186552"/>
            </a:xfrm>
          </p:grpSpPr>
          <p:grpSp>
            <p:nvGrpSpPr>
              <p:cNvPr id="26" name="Group 15"/>
              <p:cNvGrpSpPr/>
              <p:nvPr/>
            </p:nvGrpSpPr>
            <p:grpSpPr>
              <a:xfrm>
                <a:off x="1927678" y="2754419"/>
                <a:ext cx="1271017" cy="3165915"/>
                <a:chOff x="5891782" y="1905000"/>
                <a:chExt cx="1271017" cy="3165915"/>
              </a:xfrm>
              <a:solidFill>
                <a:schemeClr val="bg1"/>
              </a:solidFill>
            </p:grpSpPr>
            <p:sp>
              <p:nvSpPr>
                <p:cNvPr id="33" name="Oval 32"/>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rot="2423263">
                  <a:off x="6068520"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3"/>
              <p:cNvGrpSpPr/>
              <p:nvPr/>
            </p:nvGrpSpPr>
            <p:grpSpPr>
              <a:xfrm>
                <a:off x="3266928" y="2775056"/>
                <a:ext cx="1271017" cy="3165915"/>
                <a:chOff x="7162800" y="1828800"/>
                <a:chExt cx="1271017" cy="3165915"/>
              </a:xfrm>
              <a:solidFill>
                <a:schemeClr val="bg1"/>
              </a:solidFill>
            </p:grpSpPr>
            <p:sp>
              <p:nvSpPr>
                <p:cNvPr id="28" name="Oval 27"/>
                <p:cNvSpPr/>
                <p:nvPr/>
              </p:nvSpPr>
              <p:spPr>
                <a:xfrm>
                  <a:off x="7290818" y="18288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rot="2423263">
                  <a:off x="7315202" y="43089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rot="18657015">
                  <a:off x="7872000" y="42746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rot="5400000">
                  <a:off x="7607809" y="27209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a:off x="7315200" y="2743200"/>
                  <a:ext cx="990600" cy="1828800"/>
                </a:xfrm>
                <a:prstGeom prst="trapezoid">
                  <a:avLst>
                    <a:gd name="adj" fmla="val 3357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6" name="Group 65"/>
          <p:cNvGrpSpPr/>
          <p:nvPr/>
        </p:nvGrpSpPr>
        <p:grpSpPr>
          <a:xfrm>
            <a:off x="770123" y="3429000"/>
            <a:ext cx="2797148" cy="3261244"/>
            <a:chOff x="6556798" y="1323858"/>
            <a:chExt cx="2797148" cy="3261244"/>
          </a:xfrm>
        </p:grpSpPr>
        <p:grpSp>
          <p:nvGrpSpPr>
            <p:cNvPr id="38" name="Group 37"/>
            <p:cNvGrpSpPr/>
            <p:nvPr/>
          </p:nvGrpSpPr>
          <p:grpSpPr>
            <a:xfrm>
              <a:off x="7344991" y="1323858"/>
              <a:ext cx="969742" cy="1183838"/>
              <a:chOff x="1927678" y="2754419"/>
              <a:chExt cx="2610267" cy="3186552"/>
            </a:xfrm>
          </p:grpSpPr>
          <p:grpSp>
            <p:nvGrpSpPr>
              <p:cNvPr id="39" name="Group 15"/>
              <p:cNvGrpSpPr/>
              <p:nvPr/>
            </p:nvGrpSpPr>
            <p:grpSpPr>
              <a:xfrm>
                <a:off x="1927678" y="2754419"/>
                <a:ext cx="1271017" cy="3165915"/>
                <a:chOff x="5891782" y="1905000"/>
                <a:chExt cx="1271017" cy="3165915"/>
              </a:xfrm>
              <a:solidFill>
                <a:schemeClr val="bg1"/>
              </a:solidFill>
            </p:grpSpPr>
            <p:sp>
              <p:nvSpPr>
                <p:cNvPr id="46" name="Oval 45"/>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rot="2423263">
                  <a:off x="6068520"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23"/>
              <p:cNvGrpSpPr/>
              <p:nvPr/>
            </p:nvGrpSpPr>
            <p:grpSpPr>
              <a:xfrm>
                <a:off x="3266928" y="2775056"/>
                <a:ext cx="1271017" cy="3165915"/>
                <a:chOff x="7162800" y="1828800"/>
                <a:chExt cx="1271017" cy="3165915"/>
              </a:xfrm>
              <a:solidFill>
                <a:schemeClr val="bg1"/>
              </a:solidFill>
            </p:grpSpPr>
            <p:sp>
              <p:nvSpPr>
                <p:cNvPr id="41" name="Oval 40"/>
                <p:cNvSpPr/>
                <p:nvPr/>
              </p:nvSpPr>
              <p:spPr>
                <a:xfrm>
                  <a:off x="7290818" y="18288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rot="2423263">
                  <a:off x="7315202" y="43089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rot="18657015">
                  <a:off x="7872000" y="42746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rot="5400000">
                  <a:off x="7607809" y="27209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a:off x="7315200" y="2743200"/>
                  <a:ext cx="990600" cy="1828800"/>
                </a:xfrm>
                <a:prstGeom prst="trapezoid">
                  <a:avLst>
                    <a:gd name="adj" fmla="val 3357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1" name="Rectangle 50"/>
            <p:cNvSpPr/>
            <p:nvPr/>
          </p:nvSpPr>
          <p:spPr>
            <a:xfrm>
              <a:off x="6556798" y="2553777"/>
              <a:ext cx="2797148" cy="2031325"/>
            </a:xfrm>
            <a:prstGeom prst="rect">
              <a:avLst/>
            </a:prstGeom>
          </p:spPr>
          <p:txBody>
            <a:bodyPr wrap="square">
              <a:spAutoFit/>
            </a:bodyPr>
            <a:lstStyle/>
            <a:p>
              <a:pPr algn="ctr" fontAlgn="base"/>
              <a:r>
                <a:rPr lang="en-US" b="1" i="1" dirty="0">
                  <a:solidFill>
                    <a:schemeClr val="bg1"/>
                  </a:solidFill>
                  <a:latin typeface="Open Sans"/>
                </a:rPr>
                <a:t>If a man and a woman abide in the new and everlasting covenant of marriage, then their marriage will be in force through all eternity.</a:t>
              </a:r>
              <a:endParaRPr lang="en-US" b="0" i="0" dirty="0">
                <a:solidFill>
                  <a:schemeClr val="bg1"/>
                </a:solidFill>
                <a:effectLst/>
                <a:latin typeface="Open Sans"/>
              </a:endParaRPr>
            </a:p>
          </p:txBody>
        </p:sp>
      </p:grpSp>
      <p:grpSp>
        <p:nvGrpSpPr>
          <p:cNvPr id="65" name="Group 64"/>
          <p:cNvGrpSpPr/>
          <p:nvPr/>
        </p:nvGrpSpPr>
        <p:grpSpPr>
          <a:xfrm>
            <a:off x="8336295" y="3989624"/>
            <a:ext cx="2749235" cy="2669419"/>
            <a:chOff x="9437366" y="1332720"/>
            <a:chExt cx="2749235" cy="2669419"/>
          </a:xfrm>
        </p:grpSpPr>
        <p:sp>
          <p:nvSpPr>
            <p:cNvPr id="24" name="Rectangle 23"/>
            <p:cNvSpPr/>
            <p:nvPr/>
          </p:nvSpPr>
          <p:spPr>
            <a:xfrm>
              <a:off x="9437366" y="2524811"/>
              <a:ext cx="2749235" cy="1477328"/>
            </a:xfrm>
            <a:prstGeom prst="rect">
              <a:avLst/>
            </a:prstGeom>
          </p:spPr>
          <p:txBody>
            <a:bodyPr wrap="square">
              <a:spAutoFit/>
            </a:bodyPr>
            <a:lstStyle/>
            <a:p>
              <a:pPr algn="ctr" fontAlgn="base"/>
              <a:r>
                <a:rPr lang="en-US" b="1" i="1" dirty="0">
                  <a:solidFill>
                    <a:schemeClr val="bg1"/>
                  </a:solidFill>
                  <a:latin typeface="Open Sans"/>
                </a:rPr>
                <a:t>If a man and a woman abide in the new and everlasting covenant of marriage, then they will become like God.</a:t>
              </a:r>
              <a:endParaRPr lang="en-US" b="0" i="0" dirty="0">
                <a:solidFill>
                  <a:schemeClr val="bg1"/>
                </a:solidFill>
                <a:effectLst/>
                <a:latin typeface="Open Sans"/>
              </a:endParaRPr>
            </a:p>
          </p:txBody>
        </p:sp>
        <p:grpSp>
          <p:nvGrpSpPr>
            <p:cNvPr id="52" name="Group 51"/>
            <p:cNvGrpSpPr/>
            <p:nvPr/>
          </p:nvGrpSpPr>
          <p:grpSpPr>
            <a:xfrm>
              <a:off x="10228944" y="1332720"/>
              <a:ext cx="969742" cy="1183838"/>
              <a:chOff x="1927678" y="2754419"/>
              <a:chExt cx="2610267" cy="3186552"/>
            </a:xfrm>
          </p:grpSpPr>
          <p:grpSp>
            <p:nvGrpSpPr>
              <p:cNvPr id="53" name="Group 15"/>
              <p:cNvGrpSpPr/>
              <p:nvPr/>
            </p:nvGrpSpPr>
            <p:grpSpPr>
              <a:xfrm>
                <a:off x="1927678" y="2754419"/>
                <a:ext cx="1271017" cy="3165915"/>
                <a:chOff x="5891782" y="1905000"/>
                <a:chExt cx="1271017" cy="3165915"/>
              </a:xfrm>
              <a:solidFill>
                <a:schemeClr val="bg1"/>
              </a:solidFill>
            </p:grpSpPr>
            <p:sp>
              <p:nvSpPr>
                <p:cNvPr id="60" name="Oval 59"/>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rot="2423263">
                  <a:off x="6068520"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23"/>
              <p:cNvGrpSpPr/>
              <p:nvPr/>
            </p:nvGrpSpPr>
            <p:grpSpPr>
              <a:xfrm>
                <a:off x="3266928" y="2775056"/>
                <a:ext cx="1271017" cy="3165915"/>
                <a:chOff x="7162800" y="1828800"/>
                <a:chExt cx="1271017" cy="3165915"/>
              </a:xfrm>
              <a:solidFill>
                <a:schemeClr val="bg1"/>
              </a:solidFill>
            </p:grpSpPr>
            <p:sp>
              <p:nvSpPr>
                <p:cNvPr id="55" name="Oval 54"/>
                <p:cNvSpPr/>
                <p:nvPr/>
              </p:nvSpPr>
              <p:spPr>
                <a:xfrm>
                  <a:off x="7290818" y="18288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2423263">
                  <a:off x="7315202" y="43089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rot="18657015">
                  <a:off x="7872000" y="42746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rot="5400000">
                  <a:off x="7607809" y="27209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a:off x="7315200" y="2743200"/>
                  <a:ext cx="990600" cy="1828800"/>
                </a:xfrm>
                <a:prstGeom prst="trapezoid">
                  <a:avLst>
                    <a:gd name="adj" fmla="val 3357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3" name="Picture 2">
            <a:extLst>
              <a:ext uri="{FF2B5EF4-FFF2-40B4-BE49-F238E27FC236}">
                <a16:creationId xmlns:a16="http://schemas.microsoft.com/office/drawing/2014/main" id="{9F3AFFC0-867C-4992-BCCE-DAFFE09E41FA}"/>
              </a:ext>
            </a:extLst>
          </p:cNvPr>
          <p:cNvPicPr>
            <a:picLocks noChangeAspect="1"/>
          </p:cNvPicPr>
          <p:nvPr/>
        </p:nvPicPr>
        <p:blipFill rotWithShape="1">
          <a:blip r:embed="rId3">
            <a:extLst>
              <a:ext uri="{28A0092B-C50C-407E-A947-70E740481C1C}">
                <a14:useLocalDpi xmlns:a14="http://schemas.microsoft.com/office/drawing/2010/main" val="0"/>
              </a:ext>
            </a:extLst>
          </a:blip>
          <a:srcRect l="-1" r="1547" b="23973"/>
          <a:stretch/>
        </p:blipFill>
        <p:spPr>
          <a:xfrm>
            <a:off x="3389232" y="1619480"/>
            <a:ext cx="5197925" cy="4078793"/>
          </a:xfrm>
          <a:prstGeom prst="rect">
            <a:avLst/>
          </a:prstGeom>
        </p:spPr>
      </p:pic>
    </p:spTree>
    <p:extLst>
      <p:ext uri="{BB962C8B-B14F-4D97-AF65-F5344CB8AC3E}">
        <p14:creationId xmlns:p14="http://schemas.microsoft.com/office/powerpoint/2010/main" val="199215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385892-3F2F-4FE3-A06C-805732F602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69" y="-78059"/>
            <a:ext cx="12480049" cy="7047571"/>
          </a:xfrm>
          <a:prstGeom prst="rect">
            <a:avLst/>
          </a:prstGeom>
        </p:spPr>
      </p:pic>
      <p:sp>
        <p:nvSpPr>
          <p:cNvPr id="5" name="TextBox 4"/>
          <p:cNvSpPr txBox="1"/>
          <p:nvPr/>
        </p:nvSpPr>
        <p:spPr>
          <a:xfrm>
            <a:off x="-74691" y="6539695"/>
            <a:ext cx="5540720" cy="338554"/>
          </a:xfrm>
          <a:prstGeom prst="rect">
            <a:avLst/>
          </a:prstGeom>
          <a:noFill/>
        </p:spPr>
        <p:txBody>
          <a:bodyPr wrap="square" rtlCol="0">
            <a:spAutoFit/>
          </a:bodyPr>
          <a:lstStyle/>
          <a:p>
            <a:r>
              <a:rPr lang="en-US" sz="1600" dirty="0">
                <a:solidFill>
                  <a:schemeClr val="bg1"/>
                </a:solidFill>
              </a:rPr>
              <a:t>D&amp;C 132:19-21</a:t>
            </a:r>
          </a:p>
        </p:txBody>
      </p:sp>
      <p:sp>
        <p:nvSpPr>
          <p:cNvPr id="6" name="TextBox 5"/>
          <p:cNvSpPr txBox="1"/>
          <p:nvPr/>
        </p:nvSpPr>
        <p:spPr>
          <a:xfrm>
            <a:off x="-74691" y="0"/>
            <a:ext cx="12341382" cy="923330"/>
          </a:xfrm>
          <a:prstGeom prst="rect">
            <a:avLst/>
          </a:prstGeom>
          <a:noFill/>
        </p:spPr>
        <p:txBody>
          <a:bodyPr wrap="square" rtlCol="0">
            <a:spAutoFit/>
          </a:bodyPr>
          <a:lstStyle/>
          <a:p>
            <a:pPr algn="ctr"/>
            <a:r>
              <a:rPr lang="en-US" sz="5400" dirty="0">
                <a:solidFill>
                  <a:schemeClr val="bg1"/>
                </a:solidFill>
                <a:latin typeface="Narkisim" panose="020E0502050101010101" pitchFamily="34" charset="-79"/>
                <a:cs typeface="Narkisim" panose="020E0502050101010101" pitchFamily="34" charset="-79"/>
              </a:rPr>
              <a:t>Last Example</a:t>
            </a:r>
          </a:p>
        </p:txBody>
      </p:sp>
      <p:sp>
        <p:nvSpPr>
          <p:cNvPr id="2" name="Rectangle 1"/>
          <p:cNvSpPr/>
          <p:nvPr/>
        </p:nvSpPr>
        <p:spPr>
          <a:xfrm>
            <a:off x="241426" y="869190"/>
            <a:ext cx="6096000" cy="2862322"/>
          </a:xfrm>
          <a:prstGeom prst="rect">
            <a:avLst/>
          </a:prstGeom>
        </p:spPr>
        <p:txBody>
          <a:bodyPr>
            <a:spAutoFit/>
          </a:bodyPr>
          <a:lstStyle/>
          <a:p>
            <a:r>
              <a:rPr lang="en-US" dirty="0">
                <a:solidFill>
                  <a:schemeClr val="bg1"/>
                </a:solidFill>
                <a:latin typeface="Open Sans"/>
              </a:rPr>
              <a:t>Example 3: A young man and a young woman are sealed in a holy temple by priesthood authority. They both live faithfully and keep their covenants. </a:t>
            </a:r>
          </a:p>
          <a:p>
            <a:endParaRPr lang="en-US" dirty="0">
              <a:solidFill>
                <a:schemeClr val="bg1"/>
              </a:solidFill>
              <a:latin typeface="Open Sans"/>
            </a:endParaRPr>
          </a:p>
          <a:p>
            <a:r>
              <a:rPr lang="en-US" dirty="0">
                <a:solidFill>
                  <a:srgbClr val="FFFF00"/>
                </a:solidFill>
                <a:latin typeface="Open Sans"/>
              </a:rPr>
              <a:t>What truths taught in Doctrine and Covenants 132:19–21 apply after they die? </a:t>
            </a:r>
          </a:p>
          <a:p>
            <a:endParaRPr lang="en-US" dirty="0">
              <a:solidFill>
                <a:schemeClr val="bg1"/>
              </a:solidFill>
              <a:latin typeface="Open Sans"/>
            </a:endParaRPr>
          </a:p>
          <a:p>
            <a:r>
              <a:rPr lang="en-US" dirty="0">
                <a:solidFill>
                  <a:schemeClr val="bg1"/>
                </a:solidFill>
                <a:latin typeface="Open Sans"/>
              </a:rPr>
              <a:t>Their marriage will continue forever. They will become like their Father in Heaven and will be blessed with glory, exaltation, and an eternal family.</a:t>
            </a:r>
            <a:endParaRPr lang="en-US" dirty="0">
              <a:solidFill>
                <a:schemeClr val="bg1"/>
              </a:solidFill>
            </a:endParaRPr>
          </a:p>
        </p:txBody>
      </p:sp>
      <p:sp>
        <p:nvSpPr>
          <p:cNvPr id="3" name="Rectangle 2"/>
          <p:cNvSpPr/>
          <p:nvPr/>
        </p:nvSpPr>
        <p:spPr>
          <a:xfrm>
            <a:off x="4200808" y="4224031"/>
            <a:ext cx="7650178" cy="2585323"/>
          </a:xfrm>
          <a:prstGeom prst="rect">
            <a:avLst/>
          </a:prstGeom>
        </p:spPr>
        <p:txBody>
          <a:bodyPr wrap="square">
            <a:spAutoFit/>
          </a:bodyPr>
          <a:lstStyle/>
          <a:p>
            <a:r>
              <a:rPr lang="en-US" dirty="0">
                <a:solidFill>
                  <a:srgbClr val="FFFF00"/>
                </a:solidFill>
                <a:latin typeface="Open Sans"/>
              </a:rPr>
              <a:t>Do you think once you are married in the temple you will automatically be saved and have eternal life with your partner?</a:t>
            </a:r>
          </a:p>
          <a:p>
            <a:endParaRPr lang="en-US" dirty="0">
              <a:solidFill>
                <a:schemeClr val="bg1"/>
              </a:solidFill>
              <a:latin typeface="Open Sans"/>
            </a:endParaRPr>
          </a:p>
          <a:p>
            <a:r>
              <a:rPr lang="en-US" dirty="0">
                <a:solidFill>
                  <a:srgbClr val="FFFF00"/>
                </a:solidFill>
                <a:latin typeface="Open Sans"/>
              </a:rPr>
              <a:t>What must you do to retain those celestial blessings?</a:t>
            </a:r>
          </a:p>
          <a:p>
            <a:endParaRPr lang="en-US" dirty="0">
              <a:solidFill>
                <a:schemeClr val="bg1"/>
              </a:solidFill>
              <a:latin typeface="Open Sans"/>
            </a:endParaRPr>
          </a:p>
          <a:p>
            <a:r>
              <a:rPr lang="en-US" dirty="0">
                <a:solidFill>
                  <a:schemeClr val="bg1"/>
                </a:solidFill>
                <a:latin typeface="Open Sans"/>
              </a:rPr>
              <a:t>By being obedient to all the ordinances of salvation, being virtuous and worthy, loving one another, working together to be good parents, rearing children in love and righteousness, forgiving one another of human mistakes, and returning to the temple together regularly.</a:t>
            </a:r>
            <a:endParaRPr lang="en-US"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1487" y="136785"/>
            <a:ext cx="2685239" cy="40386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248" y="3957903"/>
            <a:ext cx="3032149" cy="2464668"/>
          </a:xfrm>
          <a:prstGeom prst="rect">
            <a:avLst/>
          </a:prstGeom>
        </p:spPr>
      </p:pic>
    </p:spTree>
    <p:extLst>
      <p:ext uri="{BB962C8B-B14F-4D97-AF65-F5344CB8AC3E}">
        <p14:creationId xmlns:p14="http://schemas.microsoft.com/office/powerpoint/2010/main" val="36482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childTnLst>
                                </p:cTn>
                              </p:par>
                              <p:par>
                                <p:cTn id="30" presetID="10"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39E1659-812E-4C0A-A5FA-709FD52A1A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69" y="-78059"/>
            <a:ext cx="12480049" cy="7047571"/>
          </a:xfrm>
          <a:prstGeom prst="rect">
            <a:avLst/>
          </a:prstGeom>
        </p:spPr>
      </p:pic>
      <p:sp>
        <p:nvSpPr>
          <p:cNvPr id="5" name="TextBox 4"/>
          <p:cNvSpPr txBox="1"/>
          <p:nvPr/>
        </p:nvSpPr>
        <p:spPr>
          <a:xfrm>
            <a:off x="-74691" y="6539695"/>
            <a:ext cx="5540720" cy="338554"/>
          </a:xfrm>
          <a:prstGeom prst="rect">
            <a:avLst/>
          </a:prstGeom>
          <a:noFill/>
        </p:spPr>
        <p:txBody>
          <a:bodyPr wrap="square" rtlCol="0">
            <a:spAutoFit/>
          </a:bodyPr>
          <a:lstStyle/>
          <a:p>
            <a:r>
              <a:rPr lang="en-US" sz="1600" dirty="0">
                <a:solidFill>
                  <a:schemeClr val="bg1"/>
                </a:solidFill>
              </a:rPr>
              <a:t>D&amp;C 132:22-25 Excerpts from Elder Sterling W. Sill </a:t>
            </a:r>
          </a:p>
        </p:txBody>
      </p:sp>
      <p:sp>
        <p:nvSpPr>
          <p:cNvPr id="6" name="TextBox 5"/>
          <p:cNvSpPr txBox="1"/>
          <p:nvPr/>
        </p:nvSpPr>
        <p:spPr>
          <a:xfrm>
            <a:off x="-74691" y="0"/>
            <a:ext cx="12341382" cy="923330"/>
          </a:xfrm>
          <a:prstGeom prst="rect">
            <a:avLst/>
          </a:prstGeom>
          <a:noFill/>
        </p:spPr>
        <p:txBody>
          <a:bodyPr wrap="square" rtlCol="0">
            <a:spAutoFit/>
          </a:bodyPr>
          <a:lstStyle/>
          <a:p>
            <a:pPr algn="ctr"/>
            <a:r>
              <a:rPr lang="en-US" sz="5400" dirty="0">
                <a:solidFill>
                  <a:schemeClr val="bg1"/>
                </a:solidFill>
                <a:latin typeface="Narkisim" panose="020E0502050101010101" pitchFamily="34" charset="-79"/>
                <a:cs typeface="Narkisim" panose="020E0502050101010101" pitchFamily="34" charset="-79"/>
              </a:rPr>
              <a:t>Broad and Wide</a:t>
            </a:r>
          </a:p>
        </p:txBody>
      </p:sp>
      <p:sp>
        <p:nvSpPr>
          <p:cNvPr id="9" name="Rectangle 8"/>
          <p:cNvSpPr/>
          <p:nvPr/>
        </p:nvSpPr>
        <p:spPr>
          <a:xfrm>
            <a:off x="132030" y="3806200"/>
            <a:ext cx="4394703" cy="2031325"/>
          </a:xfrm>
          <a:prstGeom prst="rect">
            <a:avLst/>
          </a:prstGeom>
        </p:spPr>
        <p:txBody>
          <a:bodyPr wrap="square">
            <a:spAutoFit/>
          </a:bodyPr>
          <a:lstStyle/>
          <a:p>
            <a:r>
              <a:rPr lang="en-US" dirty="0">
                <a:solidFill>
                  <a:schemeClr val="bg1"/>
                </a:solidFill>
              </a:rPr>
              <a:t>“Everyone wants to be successful and happy, and yet many fall down. The primary reason for failure is the natural tendency to want a broader road than any real success will permit. The broad road leading to destruction maintains its popularity because it is easier to follow.”</a:t>
            </a:r>
          </a:p>
        </p:txBody>
      </p:sp>
      <p:sp>
        <p:nvSpPr>
          <p:cNvPr id="10" name="Rectangle 9"/>
          <p:cNvSpPr/>
          <p:nvPr/>
        </p:nvSpPr>
        <p:spPr>
          <a:xfrm>
            <a:off x="0" y="754400"/>
            <a:ext cx="6096000" cy="1200329"/>
          </a:xfrm>
          <a:prstGeom prst="rect">
            <a:avLst/>
          </a:prstGeom>
        </p:spPr>
        <p:txBody>
          <a:bodyPr>
            <a:spAutoFit/>
          </a:bodyPr>
          <a:lstStyle/>
          <a:p>
            <a:pPr fontAlgn="base"/>
            <a:r>
              <a:rPr lang="en-US" i="1" dirty="0">
                <a:solidFill>
                  <a:schemeClr val="bg1"/>
                </a:solidFill>
              </a:rPr>
              <a:t>Enter ye in at the strait gate: for wide is the gate, and broad is the way, that </a:t>
            </a:r>
            <a:r>
              <a:rPr lang="en-US" i="1" dirty="0" err="1">
                <a:solidFill>
                  <a:schemeClr val="bg1"/>
                </a:solidFill>
              </a:rPr>
              <a:t>leadeth</a:t>
            </a:r>
            <a:r>
              <a:rPr lang="en-US" i="1" dirty="0">
                <a:solidFill>
                  <a:schemeClr val="bg1"/>
                </a:solidFill>
              </a:rPr>
              <a:t> to destruction, and many there be which go in thereat: Matthew 7:13</a:t>
            </a:r>
          </a:p>
          <a:p>
            <a:pPr fontAlgn="base"/>
            <a:endParaRPr lang="en-US" i="1" dirty="0">
              <a:solidFill>
                <a:schemeClr val="bg1"/>
              </a:solidFill>
            </a:endParaRPr>
          </a:p>
        </p:txBody>
      </p:sp>
      <p:sp>
        <p:nvSpPr>
          <p:cNvPr id="11" name="Rectangle 10"/>
          <p:cNvSpPr/>
          <p:nvPr/>
        </p:nvSpPr>
        <p:spPr>
          <a:xfrm>
            <a:off x="7424219" y="2292378"/>
            <a:ext cx="4894907" cy="4247317"/>
          </a:xfrm>
          <a:prstGeom prst="rect">
            <a:avLst/>
          </a:prstGeom>
        </p:spPr>
        <p:txBody>
          <a:bodyPr wrap="square">
            <a:spAutoFit/>
          </a:bodyPr>
          <a:lstStyle/>
          <a:p>
            <a:r>
              <a:rPr lang="en-US" dirty="0">
                <a:solidFill>
                  <a:schemeClr val="bg1"/>
                </a:solidFill>
                <a:latin typeface="Open Sans"/>
              </a:rPr>
              <a:t>Most people want more latitude than the narrow road can give. Almost all failure begins by merely broadening the way. </a:t>
            </a:r>
          </a:p>
          <a:p>
            <a:endParaRPr lang="en-US" dirty="0">
              <a:solidFill>
                <a:schemeClr val="bg1"/>
              </a:solidFill>
              <a:latin typeface="Open Sans"/>
            </a:endParaRPr>
          </a:p>
          <a:p>
            <a:r>
              <a:rPr lang="en-US" dirty="0">
                <a:solidFill>
                  <a:schemeClr val="bg1"/>
                </a:solidFill>
                <a:latin typeface="Open Sans"/>
              </a:rPr>
              <a:t>Because the road leading to death is broad enough to permit many forbidden activities, many travelers never arrive at their desired destinations. </a:t>
            </a:r>
          </a:p>
          <a:p>
            <a:endParaRPr lang="en-US" dirty="0">
              <a:solidFill>
                <a:schemeClr val="bg1"/>
              </a:solidFill>
              <a:latin typeface="Open Sans"/>
            </a:endParaRPr>
          </a:p>
          <a:p>
            <a:r>
              <a:rPr lang="en-US" dirty="0">
                <a:solidFill>
                  <a:schemeClr val="bg1"/>
                </a:solidFill>
                <a:latin typeface="Open Sans"/>
              </a:rPr>
              <a:t>No one ever leaves the success highway at right angles; instead of acknowledging that they are stepping out of bounds, they try to keep in good standing with themselves and make things appear legal to others by merely broadening the way.</a:t>
            </a:r>
            <a:endParaRPr lang="en-US" dirty="0">
              <a:solidFill>
                <a:schemeClr val="bg1"/>
              </a:solidFill>
            </a:endParaRPr>
          </a:p>
        </p:txBody>
      </p:sp>
      <p:pic>
        <p:nvPicPr>
          <p:cNvPr id="3" name="Picture 2">
            <a:extLst>
              <a:ext uri="{FF2B5EF4-FFF2-40B4-BE49-F238E27FC236}">
                <a16:creationId xmlns:a16="http://schemas.microsoft.com/office/drawing/2014/main" id="{ACCD02A8-94F3-4E64-A7BC-F7721B5DEA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6733" y="1712763"/>
            <a:ext cx="2838450" cy="2124075"/>
          </a:xfrm>
          <a:prstGeom prst="rect">
            <a:avLst/>
          </a:prstGeom>
        </p:spPr>
      </p:pic>
    </p:spTree>
    <p:extLst>
      <p:ext uri="{BB962C8B-B14F-4D97-AF65-F5344CB8AC3E}">
        <p14:creationId xmlns:p14="http://schemas.microsoft.com/office/powerpoint/2010/main" val="124959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04EFC26-D11A-45F4-8B25-8553E6E57B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69" y="-78059"/>
            <a:ext cx="12480049" cy="7047571"/>
          </a:xfrm>
          <a:prstGeom prst="rect">
            <a:avLst/>
          </a:prstGeom>
        </p:spPr>
      </p:pic>
      <p:sp>
        <p:nvSpPr>
          <p:cNvPr id="5" name="TextBox 4"/>
          <p:cNvSpPr txBox="1"/>
          <p:nvPr/>
        </p:nvSpPr>
        <p:spPr>
          <a:xfrm>
            <a:off x="-74691" y="6539695"/>
            <a:ext cx="5540720" cy="338554"/>
          </a:xfrm>
          <a:prstGeom prst="rect">
            <a:avLst/>
          </a:prstGeom>
          <a:noFill/>
        </p:spPr>
        <p:txBody>
          <a:bodyPr wrap="square" rtlCol="0">
            <a:spAutoFit/>
          </a:bodyPr>
          <a:lstStyle/>
          <a:p>
            <a:r>
              <a:rPr lang="en-US" sz="1600" dirty="0">
                <a:solidFill>
                  <a:schemeClr val="bg1"/>
                </a:solidFill>
              </a:rPr>
              <a:t>D&amp;C 132:22-25 Excerpts from Elder Sterling W. Sill </a:t>
            </a:r>
          </a:p>
        </p:txBody>
      </p:sp>
      <p:sp>
        <p:nvSpPr>
          <p:cNvPr id="6" name="TextBox 5"/>
          <p:cNvSpPr txBox="1"/>
          <p:nvPr/>
        </p:nvSpPr>
        <p:spPr>
          <a:xfrm>
            <a:off x="-74691" y="0"/>
            <a:ext cx="12341382" cy="923330"/>
          </a:xfrm>
          <a:prstGeom prst="rect">
            <a:avLst/>
          </a:prstGeom>
          <a:noFill/>
        </p:spPr>
        <p:txBody>
          <a:bodyPr wrap="square" rtlCol="0">
            <a:spAutoFit/>
          </a:bodyPr>
          <a:lstStyle/>
          <a:p>
            <a:pPr algn="ctr"/>
            <a:r>
              <a:rPr lang="en-US" sz="5400" dirty="0">
                <a:solidFill>
                  <a:schemeClr val="bg1"/>
                </a:solidFill>
                <a:latin typeface="Narkisim" panose="020E0502050101010101" pitchFamily="34" charset="-79"/>
                <a:cs typeface="Narkisim" panose="020E0502050101010101" pitchFamily="34" charset="-79"/>
              </a:rPr>
              <a:t>Narrow and Exact</a:t>
            </a:r>
          </a:p>
        </p:txBody>
      </p:sp>
      <p:sp>
        <p:nvSpPr>
          <p:cNvPr id="2" name="Rectangle 1"/>
          <p:cNvSpPr/>
          <p:nvPr/>
        </p:nvSpPr>
        <p:spPr>
          <a:xfrm>
            <a:off x="2242996" y="742619"/>
            <a:ext cx="10203256" cy="369332"/>
          </a:xfrm>
          <a:prstGeom prst="rect">
            <a:avLst/>
          </a:prstGeom>
        </p:spPr>
        <p:txBody>
          <a:bodyPr wrap="square">
            <a:spAutoFit/>
          </a:bodyPr>
          <a:lstStyle/>
          <a:p>
            <a:r>
              <a:rPr lang="en-US" dirty="0">
                <a:solidFill>
                  <a:schemeClr val="bg1"/>
                </a:solidFill>
              </a:rPr>
              <a:t>One leads to exaltation. A narrow or exacting, allowing for no wandering off course.</a:t>
            </a:r>
          </a:p>
        </p:txBody>
      </p:sp>
      <p:sp>
        <p:nvSpPr>
          <p:cNvPr id="9" name="Rectangle 8"/>
          <p:cNvSpPr/>
          <p:nvPr/>
        </p:nvSpPr>
        <p:spPr>
          <a:xfrm>
            <a:off x="1198830" y="2365193"/>
            <a:ext cx="4394703" cy="1938992"/>
          </a:xfrm>
          <a:prstGeom prst="rect">
            <a:avLst/>
          </a:prstGeom>
        </p:spPr>
        <p:txBody>
          <a:bodyPr wrap="square">
            <a:spAutoFit/>
          </a:bodyPr>
          <a:lstStyle/>
          <a:p>
            <a:r>
              <a:rPr lang="en-US" sz="2000" dirty="0">
                <a:solidFill>
                  <a:schemeClr val="bg1"/>
                </a:solidFill>
              </a:rPr>
              <a:t>This narrow-road concept—with the exact meaning that Jesus attached to it in a spiritual sense—is also important for reaching high objectives in every other area of pursuit, whether it be intellectual, social, physical, or financial. </a:t>
            </a:r>
          </a:p>
        </p:txBody>
      </p:sp>
      <p:sp>
        <p:nvSpPr>
          <p:cNvPr id="10" name="Rectangle 9"/>
          <p:cNvSpPr/>
          <p:nvPr/>
        </p:nvSpPr>
        <p:spPr>
          <a:xfrm>
            <a:off x="0" y="1072706"/>
            <a:ext cx="6096000" cy="923330"/>
          </a:xfrm>
          <a:prstGeom prst="rect">
            <a:avLst/>
          </a:prstGeom>
        </p:spPr>
        <p:txBody>
          <a:bodyPr>
            <a:spAutoFit/>
          </a:bodyPr>
          <a:lstStyle/>
          <a:p>
            <a:pPr fontAlgn="base"/>
            <a:r>
              <a:rPr lang="en-US" i="1" dirty="0">
                <a:solidFill>
                  <a:schemeClr val="bg1"/>
                </a:solidFill>
              </a:rPr>
              <a:t>Because strait is the gate, and narrow is the way, which </a:t>
            </a:r>
            <a:r>
              <a:rPr lang="en-US" i="1" dirty="0" err="1">
                <a:solidFill>
                  <a:schemeClr val="bg1"/>
                </a:solidFill>
              </a:rPr>
              <a:t>leadeth</a:t>
            </a:r>
            <a:r>
              <a:rPr lang="en-US" i="1" dirty="0">
                <a:solidFill>
                  <a:schemeClr val="bg1"/>
                </a:solidFill>
              </a:rPr>
              <a:t> unto life, and few there be that find it.</a:t>
            </a:r>
          </a:p>
          <a:p>
            <a:pPr fontAlgn="base"/>
            <a:r>
              <a:rPr lang="en-US" i="1" dirty="0">
                <a:solidFill>
                  <a:schemeClr val="bg1"/>
                </a:solidFill>
              </a:rPr>
              <a:t>Matthew 7:13-14</a:t>
            </a:r>
          </a:p>
        </p:txBody>
      </p:sp>
      <p:sp>
        <p:nvSpPr>
          <p:cNvPr id="12" name="Rectangle 11"/>
          <p:cNvSpPr/>
          <p:nvPr/>
        </p:nvSpPr>
        <p:spPr>
          <a:xfrm>
            <a:off x="6336185" y="4736319"/>
            <a:ext cx="4394703" cy="1631216"/>
          </a:xfrm>
          <a:prstGeom prst="rect">
            <a:avLst/>
          </a:prstGeom>
        </p:spPr>
        <p:txBody>
          <a:bodyPr wrap="square">
            <a:spAutoFit/>
          </a:bodyPr>
          <a:lstStyle/>
          <a:p>
            <a:r>
              <a:rPr lang="en-US" sz="2000" dirty="0">
                <a:solidFill>
                  <a:schemeClr val="bg1"/>
                </a:solidFill>
              </a:rPr>
              <a:t>The road to every success and every happiness is narrow; we must keep ourselves within its bounds; and we must make certain that the road itself leads to the right destination.</a:t>
            </a:r>
          </a:p>
        </p:txBody>
      </p:sp>
      <p:pic>
        <p:nvPicPr>
          <p:cNvPr id="7" name="Picture 6">
            <a:extLst>
              <a:ext uri="{FF2B5EF4-FFF2-40B4-BE49-F238E27FC236}">
                <a16:creationId xmlns:a16="http://schemas.microsoft.com/office/drawing/2014/main" id="{F952210E-D5C8-40F7-9F3B-9D57609730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669" y="1665949"/>
            <a:ext cx="3810000" cy="2676144"/>
          </a:xfrm>
          <a:prstGeom prst="rect">
            <a:avLst/>
          </a:prstGeom>
        </p:spPr>
      </p:pic>
    </p:spTree>
    <p:extLst>
      <p:ext uri="{BB962C8B-B14F-4D97-AF65-F5344CB8AC3E}">
        <p14:creationId xmlns:p14="http://schemas.microsoft.com/office/powerpoint/2010/main" val="290382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DDB6A26-20DC-480B-B8F6-5C9B21D749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69" y="-78059"/>
            <a:ext cx="12480049" cy="7047571"/>
          </a:xfrm>
          <a:prstGeom prst="rect">
            <a:avLst/>
          </a:prstGeom>
        </p:spPr>
      </p:pic>
      <p:sp>
        <p:nvSpPr>
          <p:cNvPr id="5" name="TextBox 4"/>
          <p:cNvSpPr txBox="1"/>
          <p:nvPr/>
        </p:nvSpPr>
        <p:spPr>
          <a:xfrm>
            <a:off x="-74691" y="6539695"/>
            <a:ext cx="5540720" cy="338554"/>
          </a:xfrm>
          <a:prstGeom prst="rect">
            <a:avLst/>
          </a:prstGeom>
          <a:noFill/>
        </p:spPr>
        <p:txBody>
          <a:bodyPr wrap="square" rtlCol="0">
            <a:spAutoFit/>
          </a:bodyPr>
          <a:lstStyle/>
          <a:p>
            <a:r>
              <a:rPr lang="en-US" sz="1600" dirty="0">
                <a:solidFill>
                  <a:schemeClr val="bg1"/>
                </a:solidFill>
              </a:rPr>
              <a:t>D&amp;C 132:29-33 </a:t>
            </a:r>
            <a:r>
              <a:rPr lang="en-US" sz="1200" dirty="0">
                <a:solidFill>
                  <a:schemeClr val="bg1"/>
                </a:solidFill>
              </a:rPr>
              <a:t>Student Manual</a:t>
            </a:r>
          </a:p>
        </p:txBody>
      </p:sp>
      <p:sp>
        <p:nvSpPr>
          <p:cNvPr id="6" name="TextBox 5"/>
          <p:cNvSpPr txBox="1"/>
          <p:nvPr/>
        </p:nvSpPr>
        <p:spPr>
          <a:xfrm>
            <a:off x="-74691" y="0"/>
            <a:ext cx="12341382" cy="923330"/>
          </a:xfrm>
          <a:prstGeom prst="rect">
            <a:avLst/>
          </a:prstGeom>
          <a:noFill/>
        </p:spPr>
        <p:txBody>
          <a:bodyPr wrap="square" rtlCol="0">
            <a:spAutoFit/>
          </a:bodyPr>
          <a:lstStyle/>
          <a:p>
            <a:pPr algn="ctr"/>
            <a:r>
              <a:rPr lang="en-US" sz="5400" dirty="0">
                <a:solidFill>
                  <a:schemeClr val="bg1"/>
                </a:solidFill>
                <a:latin typeface="Narkisim" panose="020E0502050101010101" pitchFamily="34" charset="-79"/>
                <a:cs typeface="Narkisim" panose="020E0502050101010101" pitchFamily="34" charset="-79"/>
              </a:rPr>
              <a:t>Abraham</a:t>
            </a:r>
          </a:p>
        </p:txBody>
      </p:sp>
      <p:sp>
        <p:nvSpPr>
          <p:cNvPr id="10" name="Rectangle 9"/>
          <p:cNvSpPr/>
          <p:nvPr/>
        </p:nvSpPr>
        <p:spPr>
          <a:xfrm>
            <a:off x="637430" y="1383902"/>
            <a:ext cx="4423144" cy="3693319"/>
          </a:xfrm>
          <a:prstGeom prst="rect">
            <a:avLst/>
          </a:prstGeom>
        </p:spPr>
        <p:txBody>
          <a:bodyPr wrap="square">
            <a:spAutoFit/>
          </a:bodyPr>
          <a:lstStyle/>
          <a:p>
            <a:pPr fontAlgn="base"/>
            <a:r>
              <a:rPr lang="en-US" dirty="0">
                <a:solidFill>
                  <a:schemeClr val="bg1"/>
                </a:solidFill>
              </a:rPr>
              <a:t>In these verses the Lord answers the Prophet’s original question about whether Abraham and the other early patriarchs were justified in having plural wives. </a:t>
            </a:r>
          </a:p>
          <a:p>
            <a:pPr fontAlgn="base"/>
            <a:endParaRPr lang="en-US" dirty="0">
              <a:solidFill>
                <a:schemeClr val="bg1"/>
              </a:solidFill>
            </a:endParaRPr>
          </a:p>
          <a:p>
            <a:pPr fontAlgn="base"/>
            <a:r>
              <a:rPr lang="en-US" dirty="0">
                <a:solidFill>
                  <a:schemeClr val="bg1"/>
                </a:solidFill>
              </a:rPr>
              <a:t>The Lord began by saying that Abraham has now entered his exaltation because he faithfully received the promises and commandments of the Lord. The same promises are offered to modern Saints, and the Lord commands that they too should “do the works of Abraham.” </a:t>
            </a:r>
          </a:p>
          <a:p>
            <a:pPr fontAlgn="base"/>
            <a:endParaRPr lang="en-US" dirty="0">
              <a:solidFill>
                <a:schemeClr val="bg1"/>
              </a:solidFill>
            </a:endParaRPr>
          </a:p>
        </p:txBody>
      </p:sp>
      <p:sp>
        <p:nvSpPr>
          <p:cNvPr id="11" name="Rectangle 10"/>
          <p:cNvSpPr/>
          <p:nvPr/>
        </p:nvSpPr>
        <p:spPr>
          <a:xfrm>
            <a:off x="5911375" y="5149300"/>
            <a:ext cx="6096000" cy="1200329"/>
          </a:xfrm>
          <a:prstGeom prst="rect">
            <a:avLst/>
          </a:prstGeom>
        </p:spPr>
        <p:txBody>
          <a:bodyPr>
            <a:spAutoFit/>
          </a:bodyPr>
          <a:lstStyle/>
          <a:p>
            <a:pPr fontAlgn="base"/>
            <a:r>
              <a:rPr lang="en-US" dirty="0">
                <a:solidFill>
                  <a:schemeClr val="bg1"/>
                </a:solidFill>
              </a:rPr>
              <a:t>This is not a commandment to engage in plural marriage but rather a commandment for the Saints to receive the covenants and commandments of God in the same faith and righteousness as Abraham did. </a:t>
            </a:r>
          </a:p>
        </p:txBody>
      </p:sp>
      <p:pic>
        <p:nvPicPr>
          <p:cNvPr id="16" name="Picture 15">
            <a:extLst>
              <a:ext uri="{FF2B5EF4-FFF2-40B4-BE49-F238E27FC236}">
                <a16:creationId xmlns:a16="http://schemas.microsoft.com/office/drawing/2014/main" id="{3328E79E-A598-417C-A908-A5CEB9AC2E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6029" y="1251761"/>
            <a:ext cx="6096000" cy="3429000"/>
          </a:xfrm>
          <a:prstGeom prst="rect">
            <a:avLst/>
          </a:prstGeom>
        </p:spPr>
      </p:pic>
    </p:spTree>
    <p:extLst>
      <p:ext uri="{BB962C8B-B14F-4D97-AF65-F5344CB8AC3E}">
        <p14:creationId xmlns:p14="http://schemas.microsoft.com/office/powerpoint/2010/main" val="258417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4DB863A-120D-46BD-B04F-1389E4A7FD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69" y="-78059"/>
            <a:ext cx="12480049" cy="7047571"/>
          </a:xfrm>
          <a:prstGeom prst="rect">
            <a:avLst/>
          </a:prstGeom>
        </p:spPr>
      </p:pic>
      <p:sp>
        <p:nvSpPr>
          <p:cNvPr id="5" name="TextBox 4"/>
          <p:cNvSpPr txBox="1"/>
          <p:nvPr/>
        </p:nvSpPr>
        <p:spPr>
          <a:xfrm>
            <a:off x="0" y="0"/>
            <a:ext cx="12258392" cy="5632311"/>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Videos:</a:t>
            </a:r>
          </a:p>
          <a:p>
            <a:r>
              <a:rPr lang="en-US" b="1" dirty="0">
                <a:solidFill>
                  <a:schemeClr val="bg1"/>
                </a:solidFill>
              </a:rPr>
              <a:t>Holy Spirit of Promise</a:t>
            </a:r>
            <a:r>
              <a:rPr lang="en-US" dirty="0">
                <a:solidFill>
                  <a:schemeClr val="bg1"/>
                </a:solidFill>
              </a:rPr>
              <a:t> (0:53)</a:t>
            </a:r>
          </a:p>
          <a:p>
            <a:r>
              <a:rPr lang="en-US" b="1" dirty="0">
                <a:solidFill>
                  <a:schemeClr val="bg1"/>
                </a:solidFill>
              </a:rPr>
              <a:t>For All Eternity</a:t>
            </a:r>
            <a:r>
              <a:rPr lang="en-US" dirty="0">
                <a:solidFill>
                  <a:schemeClr val="bg1"/>
                </a:solidFill>
              </a:rPr>
              <a:t> (1:11)</a:t>
            </a:r>
          </a:p>
          <a:p>
            <a:endParaRPr lang="en-US" dirty="0">
              <a:solidFill>
                <a:schemeClr val="bg1"/>
              </a:solidFill>
            </a:endParaRPr>
          </a:p>
          <a:p>
            <a:r>
              <a:rPr lang="en-US" dirty="0">
                <a:solidFill>
                  <a:schemeClr val="bg1"/>
                </a:solidFill>
              </a:rPr>
              <a:t>Hyrum M. Smith and </a:t>
            </a:r>
            <a:r>
              <a:rPr lang="en-US" dirty="0" err="1">
                <a:solidFill>
                  <a:schemeClr val="bg1"/>
                </a:solidFill>
              </a:rPr>
              <a:t>Janne</a:t>
            </a:r>
            <a:r>
              <a:rPr lang="en-US" dirty="0">
                <a:solidFill>
                  <a:schemeClr val="bg1"/>
                </a:solidFill>
              </a:rPr>
              <a:t> M. Sjodahl </a:t>
            </a:r>
            <a:r>
              <a:rPr lang="en-US" i="1" dirty="0">
                <a:solidFill>
                  <a:schemeClr val="bg1"/>
                </a:solidFill>
              </a:rPr>
              <a:t>Doctrine and Covenants Commentary </a:t>
            </a:r>
            <a:r>
              <a:rPr lang="en-US" dirty="0">
                <a:solidFill>
                  <a:schemeClr val="bg1"/>
                </a:solidFill>
              </a:rPr>
              <a:t> pg. 821</a:t>
            </a:r>
          </a:p>
          <a:p>
            <a:endParaRPr lang="en-US" i="1" dirty="0">
              <a:solidFill>
                <a:schemeClr val="bg1"/>
              </a:solidFill>
            </a:endParaRPr>
          </a:p>
          <a:p>
            <a:r>
              <a:rPr lang="en-US" dirty="0">
                <a:solidFill>
                  <a:schemeClr val="bg1"/>
                </a:solidFill>
              </a:rPr>
              <a:t>Official Declaration 1 Manifesto </a:t>
            </a:r>
            <a:r>
              <a:rPr lang="en-US" i="1" dirty="0">
                <a:solidFill>
                  <a:schemeClr val="bg1"/>
                </a:solidFill>
              </a:rPr>
              <a:t>Doctrine and Covenants Student Manual</a:t>
            </a:r>
            <a:r>
              <a:rPr lang="en-US" dirty="0">
                <a:solidFill>
                  <a:schemeClr val="bg1"/>
                </a:solidFill>
              </a:rPr>
              <a:t>, 2002</a:t>
            </a:r>
          </a:p>
          <a:p>
            <a:endParaRPr lang="en-US" dirty="0">
              <a:solidFill>
                <a:schemeClr val="bg1"/>
              </a:solidFill>
            </a:endParaRPr>
          </a:p>
          <a:p>
            <a:r>
              <a:rPr lang="en-US" dirty="0">
                <a:solidFill>
                  <a:schemeClr val="bg1"/>
                </a:solidFill>
              </a:rPr>
              <a:t>Joseph Fielding Smith (</a:t>
            </a:r>
            <a:r>
              <a:rPr lang="en-US" i="1" dirty="0">
                <a:solidFill>
                  <a:schemeClr val="bg1"/>
                </a:solidFill>
              </a:rPr>
              <a:t>Doctrines of Salvation,</a:t>
            </a:r>
            <a:r>
              <a:rPr lang="en-US" dirty="0">
                <a:solidFill>
                  <a:schemeClr val="bg1"/>
                </a:solidFill>
              </a:rPr>
              <a:t> comp. Bruce R. McConkie, 3 vols. [1954–56], 1:158; italics removed).</a:t>
            </a:r>
          </a:p>
          <a:p>
            <a:endParaRPr lang="en-US" dirty="0">
              <a:solidFill>
                <a:schemeClr val="bg1"/>
              </a:solidFill>
            </a:endParaRPr>
          </a:p>
          <a:p>
            <a:r>
              <a:rPr lang="en-US" dirty="0">
                <a:solidFill>
                  <a:schemeClr val="bg1"/>
                </a:solidFill>
              </a:rPr>
              <a:t>Joseph Fielding McConkie and Craig J. </a:t>
            </a:r>
            <a:r>
              <a:rPr lang="en-US" dirty="0" err="1">
                <a:solidFill>
                  <a:schemeClr val="bg1"/>
                </a:solidFill>
              </a:rPr>
              <a:t>Ostler</a:t>
            </a:r>
            <a:r>
              <a:rPr lang="en-US" dirty="0">
                <a:solidFill>
                  <a:schemeClr val="bg1"/>
                </a:solidFill>
              </a:rPr>
              <a:t> </a:t>
            </a:r>
            <a:r>
              <a:rPr lang="en-US" i="1" dirty="0">
                <a:solidFill>
                  <a:schemeClr val="bg1"/>
                </a:solidFill>
              </a:rPr>
              <a:t>Revelations of the Restoration </a:t>
            </a:r>
            <a:r>
              <a:rPr lang="en-US" dirty="0">
                <a:solidFill>
                  <a:schemeClr val="bg1"/>
                </a:solidFill>
              </a:rPr>
              <a:t>pg. 1061</a:t>
            </a:r>
          </a:p>
          <a:p>
            <a:endParaRPr lang="en-US" i="1" dirty="0">
              <a:solidFill>
                <a:schemeClr val="bg1"/>
              </a:solidFill>
            </a:endParaRPr>
          </a:p>
          <a:p>
            <a:r>
              <a:rPr lang="en-US" dirty="0">
                <a:solidFill>
                  <a:schemeClr val="bg1"/>
                </a:solidFill>
              </a:rPr>
              <a:t>Elder Enrique R. </a:t>
            </a:r>
            <a:r>
              <a:rPr lang="en-US" dirty="0" err="1">
                <a:solidFill>
                  <a:schemeClr val="bg1"/>
                </a:solidFill>
              </a:rPr>
              <a:t>Falabella</a:t>
            </a:r>
            <a:r>
              <a:rPr lang="en-US" dirty="0">
                <a:solidFill>
                  <a:schemeClr val="bg1"/>
                </a:solidFill>
              </a:rPr>
              <a:t> (“The Home: The School of Life,”</a:t>
            </a:r>
            <a:r>
              <a:rPr lang="en-US" i="1" dirty="0">
                <a:solidFill>
                  <a:schemeClr val="bg1"/>
                </a:solidFill>
              </a:rPr>
              <a:t> Ensign </a:t>
            </a:r>
            <a:r>
              <a:rPr lang="en-US" dirty="0">
                <a:solidFill>
                  <a:schemeClr val="bg1"/>
                </a:solidFill>
              </a:rPr>
              <a:t>or </a:t>
            </a:r>
            <a:r>
              <a:rPr lang="en-US" i="1" dirty="0">
                <a:solidFill>
                  <a:schemeClr val="bg1"/>
                </a:solidFill>
              </a:rPr>
              <a:t>Liahona,</a:t>
            </a:r>
            <a:r>
              <a:rPr lang="en-US" dirty="0">
                <a:solidFill>
                  <a:schemeClr val="bg1"/>
                </a:solidFill>
              </a:rPr>
              <a:t> May 2013, 102).</a:t>
            </a:r>
          </a:p>
          <a:p>
            <a:endParaRPr lang="en-US" dirty="0">
              <a:solidFill>
                <a:schemeClr val="bg1"/>
              </a:solidFill>
            </a:endParaRPr>
          </a:p>
          <a:p>
            <a:pPr fontAlgn="base"/>
            <a:r>
              <a:rPr lang="en-US" dirty="0">
                <a:solidFill>
                  <a:schemeClr val="bg1"/>
                </a:solidFill>
              </a:rPr>
              <a:t>Elder Sterling W. Sill </a:t>
            </a:r>
            <a:r>
              <a:rPr lang="en-US" i="1" dirty="0">
                <a:solidFill>
                  <a:schemeClr val="bg1"/>
                </a:solidFill>
              </a:rPr>
              <a:t>The Strait Gate </a:t>
            </a:r>
            <a:r>
              <a:rPr lang="en-US" dirty="0">
                <a:solidFill>
                  <a:schemeClr val="bg1"/>
                </a:solidFill>
              </a:rPr>
              <a:t>July 1980 Ensign</a:t>
            </a:r>
          </a:p>
          <a:p>
            <a:pPr fontAlgn="base"/>
            <a:endParaRPr lang="en-US" dirty="0">
              <a:solidFill>
                <a:schemeClr val="bg1"/>
              </a:solidFill>
            </a:endParaRPr>
          </a:p>
          <a:p>
            <a:pPr fontAlgn="base"/>
            <a:r>
              <a:rPr lang="en-US" i="1" dirty="0">
                <a:solidFill>
                  <a:schemeClr val="bg1"/>
                </a:solidFill>
              </a:rPr>
              <a:t>Doctrine and Covenants Student Manual Religion 324-325 </a:t>
            </a:r>
            <a:r>
              <a:rPr lang="en-US" dirty="0">
                <a:solidFill>
                  <a:schemeClr val="bg1"/>
                </a:solidFill>
              </a:rPr>
              <a:t>Section 132</a:t>
            </a:r>
            <a:r>
              <a:rPr lang="en-US" i="1" dirty="0">
                <a:solidFill>
                  <a:schemeClr val="bg1"/>
                </a:solidFill>
              </a:rPr>
              <a:t> </a:t>
            </a:r>
          </a:p>
          <a:p>
            <a:endParaRPr lang="en-US" dirty="0">
              <a:solidFill>
                <a:schemeClr val="bg1"/>
              </a:solidFill>
            </a:endParaRPr>
          </a:p>
        </p:txBody>
      </p:sp>
      <p:grpSp>
        <p:nvGrpSpPr>
          <p:cNvPr id="6" name="Group 5"/>
          <p:cNvGrpSpPr/>
          <p:nvPr/>
        </p:nvGrpSpPr>
        <p:grpSpPr>
          <a:xfrm>
            <a:off x="3064329" y="467759"/>
            <a:ext cx="821491" cy="1066040"/>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F32A1A7A-D9B5-468D-B35B-EA72115A5E51}"/>
              </a:ext>
            </a:extLst>
          </p:cNvPr>
          <p:cNvSpPr>
            <a:spLocks noGrp="1"/>
          </p:cNvSpPr>
          <p:nvPr/>
        </p:nvSpPr>
        <p:spPr>
          <a:xfrm>
            <a:off x="0" y="6501413"/>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spTree>
    <p:extLst>
      <p:ext uri="{BB962C8B-B14F-4D97-AF65-F5344CB8AC3E}">
        <p14:creationId xmlns:p14="http://schemas.microsoft.com/office/powerpoint/2010/main" val="2644280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333009" cy="6924973"/>
          </a:xfrm>
          <a:prstGeom prst="rect">
            <a:avLst/>
          </a:prstGeom>
          <a:ln>
            <a:solidFill>
              <a:schemeClr val="tx1"/>
            </a:solidFill>
          </a:ln>
        </p:spPr>
        <p:txBody>
          <a:bodyPr wrap="square">
            <a:spAutoFit/>
          </a:bodyPr>
          <a:lstStyle/>
          <a:p>
            <a:r>
              <a:rPr lang="en-US" sz="1200" b="1" dirty="0">
                <a:solidFill>
                  <a:srgbClr val="191919"/>
                </a:solidFill>
                <a:latin typeface="Abadi" panose="020B0604020104020204" pitchFamily="34" charset="0"/>
              </a:rPr>
              <a:t>Traditional Wedding Vows:</a:t>
            </a:r>
          </a:p>
          <a:p>
            <a:r>
              <a:rPr lang="en-US" sz="1200" dirty="0">
                <a:solidFill>
                  <a:srgbClr val="191919"/>
                </a:solidFill>
                <a:latin typeface="Abadi" panose="020B0604020104020204" pitchFamily="34" charset="0"/>
              </a:rPr>
              <a:t>I, (name), take you, (name), to be my [opt: lawfully wedded] (husband/wife), my constant friend, my faithful partner and my love from this day forward. In the presence of God, our family and friends, I offer you my solemn vow to be your faithful partner in sickness and in health, in good times and in bad, and in joy as well as in sorrow. I promise to love you unconditionally, to support you in your goals, to honor and respect you, to laugh with you and cry with you, and to cherish you </a:t>
            </a:r>
            <a:r>
              <a:rPr lang="en-US" sz="1200" b="1" dirty="0">
                <a:solidFill>
                  <a:srgbClr val="191919"/>
                </a:solidFill>
                <a:latin typeface="Abadi" panose="020B0604020104020204" pitchFamily="34" charset="0"/>
              </a:rPr>
              <a:t>for as long as we both shall live.</a:t>
            </a:r>
          </a:p>
          <a:p>
            <a:r>
              <a:rPr lang="en-US" sz="1200" dirty="0">
                <a:solidFill>
                  <a:srgbClr val="191919"/>
                </a:solidFill>
                <a:latin typeface="Abadi" panose="020B0604020104020204" pitchFamily="34" charset="0"/>
              </a:rPr>
              <a:t>http://christianity.about.com/od/christianweddingelements/qt/weddingvows.htm</a:t>
            </a:r>
          </a:p>
          <a:p>
            <a:endParaRPr lang="en-US" sz="1200" dirty="0">
              <a:solidFill>
                <a:srgbClr val="191919"/>
              </a:solidFill>
              <a:latin typeface="Abadi" panose="020B0604020104020204" pitchFamily="34" charset="0"/>
            </a:endParaRPr>
          </a:p>
          <a:p>
            <a:r>
              <a:rPr lang="en-US" sz="1200" b="1" dirty="0"/>
              <a:t>Traditional Roman Catholic:</a:t>
            </a:r>
          </a:p>
          <a:p>
            <a:r>
              <a:rPr lang="en-US" sz="1200" dirty="0"/>
              <a:t>Priest: </a:t>
            </a:r>
            <a:r>
              <a:rPr lang="en-US" sz="1200" i="1" dirty="0"/>
              <a:t>"Do you take ___ as your lawful wife/husband, to have and to hold, from this day forward, for better or for worse, for richer or for poorer, in sickness and in health, to love and cherish </a:t>
            </a:r>
            <a:r>
              <a:rPr lang="en-US" sz="1200" b="1" i="1" dirty="0"/>
              <a:t>until death do you part</a:t>
            </a:r>
            <a:r>
              <a:rPr lang="en-US" sz="1200" i="1" dirty="0"/>
              <a:t>?" </a:t>
            </a:r>
            <a:br>
              <a:rPr lang="en-US" sz="1200" dirty="0"/>
            </a:br>
            <a:br>
              <a:rPr lang="en-US" sz="1200" dirty="0"/>
            </a:br>
            <a:r>
              <a:rPr lang="en-US" sz="1200" dirty="0"/>
              <a:t>Bride/Groom: </a:t>
            </a:r>
            <a:r>
              <a:rPr lang="en-US" sz="1200" i="1" dirty="0"/>
              <a:t>"I do"</a:t>
            </a:r>
            <a:r>
              <a:rPr lang="en-US" sz="1200" dirty="0"/>
              <a:t> Bride/Groom: </a:t>
            </a:r>
            <a:r>
              <a:rPr lang="en-US" sz="1200" i="1" dirty="0"/>
              <a:t>"I take this ring as a sign of my love and faithfulness in the name of the father, the son and the holy spirit." "</a:t>
            </a:r>
            <a:r>
              <a:rPr lang="en-US" sz="1200" dirty="0"/>
              <a:t> </a:t>
            </a:r>
            <a:br>
              <a:rPr lang="en-US" sz="1200" dirty="0"/>
            </a:br>
            <a:r>
              <a:rPr lang="en-US" sz="1200" dirty="0"/>
              <a:t>Or: </a:t>
            </a:r>
            <a:br>
              <a:rPr lang="en-US" sz="1200" dirty="0"/>
            </a:br>
            <a:br>
              <a:rPr lang="en-US" sz="1200" dirty="0"/>
            </a:br>
            <a:r>
              <a:rPr lang="en-US" sz="1200" dirty="0"/>
              <a:t>Priest: </a:t>
            </a:r>
            <a:r>
              <a:rPr lang="en-US" sz="1200" i="1" dirty="0"/>
              <a:t>"___, will you take ___ here present, for your lawful wedded wife/husband according to the rite of our Holy Mother, the Catholic Church?" ("I will")</a:t>
            </a:r>
            <a:r>
              <a:rPr lang="en-US" sz="1200" dirty="0"/>
              <a:t> </a:t>
            </a:r>
            <a:br>
              <a:rPr lang="en-US" sz="1200" dirty="0"/>
            </a:br>
            <a:br>
              <a:rPr lang="en-US" sz="1200" dirty="0"/>
            </a:br>
            <a:r>
              <a:rPr lang="en-US" sz="1200" dirty="0"/>
              <a:t>Bride/Groom Repeat: </a:t>
            </a:r>
            <a:r>
              <a:rPr lang="en-US" sz="1200" i="1" dirty="0"/>
              <a:t>"I, ___ take you, ___ for my wife/husband, to have and to hold, from this day forward, for better, for worse, for richer, for poorer, in sickness and in health, </a:t>
            </a:r>
            <a:r>
              <a:rPr lang="en-US" sz="1200" b="1" i="1" dirty="0"/>
              <a:t>until death do us part."</a:t>
            </a:r>
            <a:r>
              <a:rPr lang="en-US" sz="1200" dirty="0"/>
              <a:t> </a:t>
            </a:r>
          </a:p>
          <a:p>
            <a:r>
              <a:rPr lang="en-US" sz="1200" dirty="0"/>
              <a:t>Bride/Groom: </a:t>
            </a:r>
            <a:r>
              <a:rPr lang="en-US" sz="1200" i="1" dirty="0"/>
              <a:t>"With this ring I thee wed, and pledge thee my troth?”</a:t>
            </a:r>
          </a:p>
          <a:p>
            <a:r>
              <a:rPr lang="en-US" sz="1200" dirty="0"/>
              <a:t> - See more at: http://www.weddingclipart.com/guide/wedding-vows/Catholic-Wedding-Vows.html#sthash.QkEERoYL.dpuf</a:t>
            </a:r>
          </a:p>
        </p:txBody>
      </p:sp>
      <p:sp>
        <p:nvSpPr>
          <p:cNvPr id="3" name="Rectangle 2"/>
          <p:cNvSpPr/>
          <p:nvPr/>
        </p:nvSpPr>
        <p:spPr>
          <a:xfrm>
            <a:off x="4333008" y="0"/>
            <a:ext cx="7858991" cy="3231654"/>
          </a:xfrm>
          <a:prstGeom prst="rect">
            <a:avLst/>
          </a:prstGeom>
          <a:ln>
            <a:solidFill>
              <a:schemeClr val="tx1"/>
            </a:solidFill>
          </a:ln>
        </p:spPr>
        <p:txBody>
          <a:bodyPr wrap="square">
            <a:spAutoFit/>
          </a:bodyPr>
          <a:lstStyle/>
          <a:p>
            <a:pPr fontAlgn="base"/>
            <a:r>
              <a:rPr lang="en-US" sz="1200" b="1" dirty="0">
                <a:solidFill>
                  <a:srgbClr val="2A3753"/>
                </a:solidFill>
              </a:rPr>
              <a:t>Elder Enrique R. </a:t>
            </a:r>
            <a:r>
              <a:rPr lang="en-US" sz="1200" b="1" dirty="0" err="1">
                <a:solidFill>
                  <a:srgbClr val="2A3753"/>
                </a:solidFill>
              </a:rPr>
              <a:t>Falabella</a:t>
            </a:r>
            <a:endParaRPr lang="en-US" sz="1200" b="1" dirty="0">
              <a:solidFill>
                <a:srgbClr val="2A3753"/>
              </a:solidFill>
            </a:endParaRPr>
          </a:p>
          <a:p>
            <a:pPr fontAlgn="base"/>
            <a:r>
              <a:rPr lang="en-US" sz="1200" dirty="0">
                <a:solidFill>
                  <a:srgbClr val="333333"/>
                </a:solidFill>
              </a:rPr>
              <a:t>First Quorum of the Seventy Elder Enrique R. </a:t>
            </a:r>
            <a:r>
              <a:rPr lang="en-US" sz="1200" dirty="0" err="1">
                <a:solidFill>
                  <a:srgbClr val="333333"/>
                </a:solidFill>
              </a:rPr>
              <a:t>Falabella</a:t>
            </a:r>
            <a:r>
              <a:rPr lang="en-US" sz="1200" dirty="0">
                <a:solidFill>
                  <a:srgbClr val="333333"/>
                </a:solidFill>
              </a:rPr>
              <a:t> was called to serve as a member of the First Quorum of the Seventy of The Church of Jesus Christ of Latter-day Saints on March 31, 2007, at age 56. He served previously as an Area Seventy in the Central America Area and as a member of the Fourth Quorum of the Seventy from April 1997 to August 2003. As an Area Seventy he served as first and second counselor in the Central America Area, and after his call to the First Quorum he continued to serve in the Area Presidency, most recently as president. He is currently serving at Church headquarters as an area assistant to the Utah areas.</a:t>
            </a:r>
          </a:p>
          <a:p>
            <a:pPr fontAlgn="base"/>
            <a:r>
              <a:rPr lang="en-US" sz="1200" dirty="0">
                <a:solidFill>
                  <a:srgbClr val="333333"/>
                </a:solidFill>
              </a:rPr>
              <a:t>Prior to his call as a General Authority, Elder </a:t>
            </a:r>
            <a:r>
              <a:rPr lang="en-US" sz="1200" dirty="0" err="1">
                <a:solidFill>
                  <a:srgbClr val="333333"/>
                </a:solidFill>
              </a:rPr>
              <a:t>Falabella</a:t>
            </a:r>
            <a:r>
              <a:rPr lang="en-US" sz="1200" dirty="0">
                <a:solidFill>
                  <a:srgbClr val="333333"/>
                </a:solidFill>
              </a:rPr>
              <a:t> served in numerous Church callings over the years, including full-time missionary in Central America during 1970-1972, stake mission president, bishop, and stake president. He served ten years as a regional representative in Guatemala and Costa Rica and two years as an Area Authority.</a:t>
            </a:r>
          </a:p>
          <a:p>
            <a:pPr fontAlgn="base"/>
            <a:r>
              <a:rPr lang="en-US" sz="1200" dirty="0"/>
              <a:t>Elder </a:t>
            </a:r>
            <a:r>
              <a:rPr lang="en-US" sz="1200" dirty="0" err="1"/>
              <a:t>Falabella</a:t>
            </a:r>
            <a:r>
              <a:rPr lang="en-US" sz="1200" dirty="0"/>
              <a:t> was educated in Guatemala, earning a degree in agronomy from the Universidad de San Carlos de Guatemala in 1975. He later studied marketing at the Universidad de Costa Rica. He worked for Bayer for a number of years, and at the time of his call to full-time Church service, was country manager of Bayer in Guatemala, El Salvador, and Belize.</a:t>
            </a:r>
          </a:p>
          <a:p>
            <a:pPr fontAlgn="base"/>
            <a:r>
              <a:rPr lang="en-US" sz="1200" dirty="0"/>
              <a:t>Enrique Rienzi </a:t>
            </a:r>
            <a:r>
              <a:rPr lang="en-US" sz="1200" dirty="0" err="1"/>
              <a:t>Falabella</a:t>
            </a:r>
            <a:r>
              <a:rPr lang="en-US" sz="1200" dirty="0"/>
              <a:t> Arellano was born in Guatemala City, Guatemala, in May of 1950. He is the son of Udine </a:t>
            </a:r>
            <a:r>
              <a:rPr lang="en-US" sz="1200" dirty="0" err="1"/>
              <a:t>Falabella</a:t>
            </a:r>
            <a:r>
              <a:rPr lang="en-US" sz="1200" dirty="0"/>
              <a:t>, one of the pioneers of the Church in Guatemala. He married Blanca Lidia Sanchez in 1975. They are the parents of five children and have ten grandchildren.</a:t>
            </a:r>
          </a:p>
          <a:p>
            <a:pPr fontAlgn="base"/>
            <a:r>
              <a:rPr lang="en-US" sz="1200" dirty="0"/>
              <a:t>General Authorities and General Officers—Elder Enrique R. </a:t>
            </a:r>
            <a:r>
              <a:rPr lang="en-US" sz="1200" dirty="0" err="1"/>
              <a:t>Falabella</a:t>
            </a:r>
            <a:endParaRPr lang="en-US" sz="1200" b="0" i="0" dirty="0">
              <a:solidFill>
                <a:srgbClr val="333333"/>
              </a:solidFill>
              <a:effectLst/>
            </a:endParaRPr>
          </a:p>
        </p:txBody>
      </p:sp>
      <p:sp>
        <p:nvSpPr>
          <p:cNvPr id="4" name="Rectangle 3"/>
          <p:cNvSpPr/>
          <p:nvPr/>
        </p:nvSpPr>
        <p:spPr>
          <a:xfrm>
            <a:off x="4333007" y="3231654"/>
            <a:ext cx="7858992" cy="1200329"/>
          </a:xfrm>
          <a:prstGeom prst="rect">
            <a:avLst/>
          </a:prstGeom>
          <a:ln>
            <a:solidFill>
              <a:schemeClr val="tx1"/>
            </a:solidFill>
          </a:ln>
        </p:spPr>
        <p:txBody>
          <a:bodyPr wrap="square">
            <a:spAutoFit/>
          </a:bodyPr>
          <a:lstStyle/>
          <a:p>
            <a:r>
              <a:rPr lang="en-US" sz="1200" b="1" dirty="0">
                <a:solidFill>
                  <a:srgbClr val="333333"/>
                </a:solidFill>
                <a:latin typeface="Open Sans"/>
              </a:rPr>
              <a:t>Temple Marriage Are you Safe:</a:t>
            </a:r>
          </a:p>
          <a:p>
            <a:r>
              <a:rPr lang="en-US" sz="1200" dirty="0">
                <a:solidFill>
                  <a:srgbClr val="333333"/>
                </a:solidFill>
                <a:latin typeface="Open Sans"/>
              </a:rPr>
              <a:t>President Harold B. Lee taught: “Some folks have the mistaken notion that if somehow, by hook or crook, they can get into the House of the Lord and be married they are assured of exaltation regardless of what they do, and they’ll quote the 132 Section, the 26th verse. But that isn’t what the Lord means. The Lord does assure an exaltation to those who make mistakes, if they repent.” (</a:t>
            </a:r>
            <a:r>
              <a:rPr lang="en-US" sz="1200" i="1" dirty="0">
                <a:solidFill>
                  <a:srgbClr val="333333"/>
                </a:solidFill>
                <a:latin typeface="Open Sans"/>
              </a:rPr>
              <a:t>Cram for Life’s Final Examination,</a:t>
            </a:r>
            <a:r>
              <a:rPr lang="en-US" sz="1200" dirty="0">
                <a:solidFill>
                  <a:srgbClr val="333333"/>
                </a:solidFill>
                <a:latin typeface="Open Sans"/>
              </a:rPr>
              <a:t> Brigham Young University Speeches of the Year [Provo, 5 Jan. 1954], p. 7.)</a:t>
            </a:r>
            <a:endParaRPr lang="en-US" sz="1200" dirty="0"/>
          </a:p>
        </p:txBody>
      </p:sp>
      <p:sp>
        <p:nvSpPr>
          <p:cNvPr id="5" name="Rectangle 4"/>
          <p:cNvSpPr/>
          <p:nvPr/>
        </p:nvSpPr>
        <p:spPr>
          <a:xfrm>
            <a:off x="4333006" y="4421592"/>
            <a:ext cx="7858994" cy="2492990"/>
          </a:xfrm>
          <a:prstGeom prst="rect">
            <a:avLst/>
          </a:prstGeom>
          <a:ln>
            <a:solidFill>
              <a:schemeClr val="tx1"/>
            </a:solidFill>
          </a:ln>
        </p:spPr>
        <p:txBody>
          <a:bodyPr wrap="square">
            <a:spAutoFit/>
          </a:bodyPr>
          <a:lstStyle/>
          <a:p>
            <a:pPr fontAlgn="base"/>
            <a:r>
              <a:rPr lang="en-US" sz="1200" b="1" dirty="0"/>
              <a:t>Abraham, an example:</a:t>
            </a:r>
          </a:p>
          <a:p>
            <a:pPr fontAlgn="base"/>
            <a:r>
              <a:rPr lang="en-US" sz="1200" dirty="0"/>
              <a:t>Spencer W. Kimball said:</a:t>
            </a:r>
          </a:p>
          <a:p>
            <a:pPr fontAlgn="base"/>
            <a:r>
              <a:rPr lang="en-US" sz="1200" dirty="0"/>
              <a:t>“Abraham was true with God in all respects. Oft cited is the instance when Abraham gave to God ‘tithes of all.’ Do you think it was any easier for Abraham to be righteous than it is for you? Do you inwardly suspect that Abraham was given a little extra help by the Lord so that he could become a great and righteous man, or do you feel that we can all become as Abraham if we will learn to put God first in our lives? I testify to you that we can become as Abraham, who now, as a result of his valiance, ‘hath entered into his exaltation and </a:t>
            </a:r>
            <a:r>
              <a:rPr lang="en-US" sz="1200" dirty="0" err="1"/>
              <a:t>sitteth</a:t>
            </a:r>
            <a:r>
              <a:rPr lang="en-US" sz="1200" dirty="0"/>
              <a:t> upon his throne.’ (D&amp;C 132:29.) Is such exaltation a blessing reserved only for General Authorities, or stake presidents, or quorum presidents, or bishops? It is not. It is a blessing reserved for all who will prepare themselves by forsaking their sins, by truly receiving the Holy Ghost into their lives, and by following the example Abraham has set.</a:t>
            </a:r>
          </a:p>
          <a:p>
            <a:pPr fontAlgn="base"/>
            <a:r>
              <a:rPr lang="en-US" sz="1200" dirty="0"/>
              <a:t>“If members of the Church could only have such integrity, such obedience, such revelation, such faith, such service as Abraham had! If parents would seek the blessings Abraham sought, they could also receive such revelation, covenants, promises, and eternal rewards as Abraham received.” (“The Example of Abraham,” </a:t>
            </a:r>
            <a:r>
              <a:rPr lang="en-US" sz="1200" i="1" dirty="0"/>
              <a:t>Ensign, </a:t>
            </a:r>
            <a:r>
              <a:rPr lang="en-US" sz="1200" dirty="0"/>
              <a:t>June 1975, pp. 6–7.)</a:t>
            </a:r>
            <a:endParaRPr lang="en-US" sz="1200" b="0" i="0" dirty="0">
              <a:effectLst/>
            </a:endParaRPr>
          </a:p>
        </p:txBody>
      </p:sp>
    </p:spTree>
    <p:extLst>
      <p:ext uri="{BB962C8B-B14F-4D97-AF65-F5344CB8AC3E}">
        <p14:creationId xmlns:p14="http://schemas.microsoft.com/office/powerpoint/2010/main" val="4271487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28ADD7-E527-4814-A808-C01F65D48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69" y="-78059"/>
            <a:ext cx="12480049" cy="7047571"/>
          </a:xfrm>
          <a:prstGeom prst="rect">
            <a:avLst/>
          </a:prstGeom>
        </p:spPr>
      </p:pic>
      <p:sp>
        <p:nvSpPr>
          <p:cNvPr id="6" name="TextBox 5"/>
          <p:cNvSpPr txBox="1"/>
          <p:nvPr/>
        </p:nvSpPr>
        <p:spPr>
          <a:xfrm>
            <a:off x="-74691" y="0"/>
            <a:ext cx="12341382" cy="1015663"/>
          </a:xfrm>
          <a:prstGeom prst="rect">
            <a:avLst/>
          </a:prstGeom>
          <a:noFill/>
        </p:spPr>
        <p:txBody>
          <a:bodyPr wrap="square" rtlCol="0">
            <a:spAutoFit/>
          </a:bodyPr>
          <a:lstStyle/>
          <a:p>
            <a:pPr algn="ctr"/>
            <a:r>
              <a:rPr lang="en-US" sz="6000" dirty="0">
                <a:solidFill>
                  <a:schemeClr val="bg1"/>
                </a:solidFill>
                <a:latin typeface="Narkisim" panose="020E0502050101010101" pitchFamily="34" charset="-79"/>
                <a:cs typeface="Narkisim" panose="020E0502050101010101" pitchFamily="34" charset="-79"/>
              </a:rPr>
              <a:t>Eternal Marriage</a:t>
            </a:r>
            <a:endParaRPr lang="en-US" sz="4800" dirty="0">
              <a:solidFill>
                <a:schemeClr val="bg1"/>
              </a:solidFill>
              <a:latin typeface="Narkisim" panose="020E0502050101010101" pitchFamily="34" charset="-79"/>
              <a:cs typeface="Narkisim" panose="020E0502050101010101" pitchFamily="34" charset="-79"/>
            </a:endParaRPr>
          </a:p>
        </p:txBody>
      </p:sp>
      <p:pic>
        <p:nvPicPr>
          <p:cNvPr id="8" name="Picture 2" descr="http://www.uni.edu/becker/anImated%20question%20mark%20.gif">
            <a:extLst>
              <a:ext uri="{FF2B5EF4-FFF2-40B4-BE49-F238E27FC236}">
                <a16:creationId xmlns:a16="http://schemas.microsoft.com/office/drawing/2014/main" id="{B30F8394-4077-41CC-9A10-467A43EFD5BA}"/>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9347" y="1185388"/>
            <a:ext cx="2766006" cy="469473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E731E55-4A78-4D90-A414-CF7940C00E24}"/>
              </a:ext>
            </a:extLst>
          </p:cNvPr>
          <p:cNvSpPr/>
          <p:nvPr/>
        </p:nvSpPr>
        <p:spPr>
          <a:xfrm>
            <a:off x="397728" y="1688767"/>
            <a:ext cx="3230136" cy="1384995"/>
          </a:xfrm>
          <a:prstGeom prst="rect">
            <a:avLst/>
          </a:prstGeom>
        </p:spPr>
        <p:txBody>
          <a:bodyPr wrap="square">
            <a:spAutoFit/>
          </a:bodyPr>
          <a:lstStyle/>
          <a:p>
            <a:pPr fontAlgn="base"/>
            <a:r>
              <a:rPr lang="en-US" sz="2800" dirty="0">
                <a:solidFill>
                  <a:srgbClr val="FFFF00"/>
                </a:solidFill>
                <a:latin typeface="Open Sans"/>
              </a:rPr>
              <a:t>Why is eternal marriage important to you? </a:t>
            </a:r>
            <a:endParaRPr lang="en-US" sz="2800" b="0" i="0" dirty="0">
              <a:solidFill>
                <a:srgbClr val="FFFF00"/>
              </a:solidFill>
              <a:effectLst/>
              <a:latin typeface="Open Sans"/>
            </a:endParaRPr>
          </a:p>
        </p:txBody>
      </p:sp>
      <p:sp>
        <p:nvSpPr>
          <p:cNvPr id="10" name="Rectangle 9">
            <a:extLst>
              <a:ext uri="{FF2B5EF4-FFF2-40B4-BE49-F238E27FC236}">
                <a16:creationId xmlns:a16="http://schemas.microsoft.com/office/drawing/2014/main" id="{746E0DF9-2496-4B62-BF76-8890EF7CE878}"/>
              </a:ext>
            </a:extLst>
          </p:cNvPr>
          <p:cNvSpPr/>
          <p:nvPr/>
        </p:nvSpPr>
        <p:spPr>
          <a:xfrm>
            <a:off x="7812242" y="1285987"/>
            <a:ext cx="4379758" cy="2246769"/>
          </a:xfrm>
          <a:prstGeom prst="rect">
            <a:avLst/>
          </a:prstGeom>
        </p:spPr>
        <p:txBody>
          <a:bodyPr wrap="square">
            <a:spAutoFit/>
          </a:bodyPr>
          <a:lstStyle/>
          <a:p>
            <a:pPr fontAlgn="base"/>
            <a:r>
              <a:rPr lang="en-US" sz="2800" dirty="0">
                <a:solidFill>
                  <a:srgbClr val="FFFF00"/>
                </a:solidFill>
                <a:latin typeface="Open Sans"/>
              </a:rPr>
              <a:t>What will you do, beginning today, to prepare yourself to enter the temple and be married for time and all eternity?</a:t>
            </a:r>
          </a:p>
        </p:txBody>
      </p:sp>
      <p:sp>
        <p:nvSpPr>
          <p:cNvPr id="11" name="Rectangle 10">
            <a:extLst>
              <a:ext uri="{FF2B5EF4-FFF2-40B4-BE49-F238E27FC236}">
                <a16:creationId xmlns:a16="http://schemas.microsoft.com/office/drawing/2014/main" id="{C538CB67-96AA-46C8-86A0-3126705F65F3}"/>
              </a:ext>
            </a:extLst>
          </p:cNvPr>
          <p:cNvSpPr/>
          <p:nvPr/>
        </p:nvSpPr>
        <p:spPr>
          <a:xfrm>
            <a:off x="397728" y="4582241"/>
            <a:ext cx="4475356" cy="1815882"/>
          </a:xfrm>
          <a:prstGeom prst="rect">
            <a:avLst/>
          </a:prstGeom>
        </p:spPr>
        <p:txBody>
          <a:bodyPr wrap="square">
            <a:spAutoFit/>
          </a:bodyPr>
          <a:lstStyle/>
          <a:p>
            <a:r>
              <a:rPr lang="en-US" sz="2800" dirty="0">
                <a:solidFill>
                  <a:srgbClr val="FFFF00"/>
                </a:solidFill>
                <a:latin typeface="Open Sans"/>
              </a:rPr>
              <a:t>What blessings can come in this life to those who obey God’s law to be sealed in the temple?</a:t>
            </a:r>
            <a:endParaRPr lang="en-US" sz="2800" dirty="0"/>
          </a:p>
        </p:txBody>
      </p:sp>
      <p:sp>
        <p:nvSpPr>
          <p:cNvPr id="12" name="Rectangle 11">
            <a:extLst>
              <a:ext uri="{FF2B5EF4-FFF2-40B4-BE49-F238E27FC236}">
                <a16:creationId xmlns:a16="http://schemas.microsoft.com/office/drawing/2014/main" id="{41B0015D-1D4D-4EC6-BA12-A6BDC573BE1E}"/>
              </a:ext>
            </a:extLst>
          </p:cNvPr>
          <p:cNvSpPr/>
          <p:nvPr/>
        </p:nvSpPr>
        <p:spPr>
          <a:xfrm>
            <a:off x="7356089" y="4520686"/>
            <a:ext cx="4638402" cy="1938992"/>
          </a:xfrm>
          <a:prstGeom prst="rect">
            <a:avLst/>
          </a:prstGeom>
        </p:spPr>
        <p:txBody>
          <a:bodyPr wrap="square">
            <a:spAutoFit/>
          </a:bodyPr>
          <a:lstStyle/>
          <a:p>
            <a:r>
              <a:rPr lang="en-US" sz="2400" i="1" dirty="0">
                <a:solidFill>
                  <a:schemeClr val="bg1"/>
                </a:solidFill>
                <a:latin typeface="Palatino"/>
              </a:rPr>
              <a:t>Therefore shall a man leave his father and his mother, and shall cleave unto his wife: and they shall be one flesh.</a:t>
            </a:r>
          </a:p>
          <a:p>
            <a:r>
              <a:rPr lang="en-US" sz="2400" i="1" dirty="0">
                <a:solidFill>
                  <a:schemeClr val="bg1"/>
                </a:solidFill>
                <a:latin typeface="Palatino"/>
              </a:rPr>
              <a:t>Genesis 2:24</a:t>
            </a:r>
            <a:endParaRPr lang="en-US" sz="2400" i="1" dirty="0">
              <a:solidFill>
                <a:schemeClr val="bg1"/>
              </a:solidFill>
            </a:endParaRPr>
          </a:p>
        </p:txBody>
      </p:sp>
    </p:spTree>
    <p:extLst>
      <p:ext uri="{BB962C8B-B14F-4D97-AF65-F5344CB8AC3E}">
        <p14:creationId xmlns:p14="http://schemas.microsoft.com/office/powerpoint/2010/main" val="352239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10" presetClass="exit" presetSubtype="0" fill="hold" grpId="0" nodeType="withEffect">
                                  <p:stCondLst>
                                    <p:cond delay="0"/>
                                  </p:stCondLst>
                                  <p:childTnLst>
                                    <p:animEffect transition="out" filter="fade">
                                      <p:cBhvr>
                                        <p:cTn id="23" dur="500"/>
                                        <p:tgtEl>
                                          <p:spTgt spid="9">
                                            <p:txEl>
                                              <p:pRg st="0" end="0"/>
                                            </p:txEl>
                                          </p:spTgt>
                                        </p:tgtEl>
                                      </p:cBhvr>
                                    </p:animEffect>
                                    <p:set>
                                      <p:cBhvr>
                                        <p:cTn id="24" dur="1" fill="hold">
                                          <p:stCondLst>
                                            <p:cond delay="499"/>
                                          </p:stCondLst>
                                        </p:cTn>
                                        <p:tgtEl>
                                          <p:spTgt spid="9">
                                            <p:txEl>
                                              <p:pRg st="0" end="0"/>
                                            </p:txEl>
                                          </p:spTgt>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8"/>
                                        </p:tgtEl>
                                      </p:cBhvr>
                                    </p:animEffect>
                                    <p:set>
                                      <p:cBhvr>
                                        <p:cTn id="3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10" grpId="0"/>
      <p:bldP spid="10" grpId="1"/>
      <p:bldP spid="11" grpId="0"/>
      <p:bldP spid="11" grpId="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28ADD7-E527-4814-A808-C01F65D48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69" y="-78059"/>
            <a:ext cx="12480049" cy="7047571"/>
          </a:xfrm>
          <a:prstGeom prst="rect">
            <a:avLst/>
          </a:prstGeom>
        </p:spPr>
      </p:pic>
      <p:sp>
        <p:nvSpPr>
          <p:cNvPr id="5" name="TextBox 4"/>
          <p:cNvSpPr txBox="1"/>
          <p:nvPr/>
        </p:nvSpPr>
        <p:spPr>
          <a:xfrm>
            <a:off x="1240326" y="1582340"/>
            <a:ext cx="5540720" cy="4339650"/>
          </a:xfrm>
          <a:prstGeom prst="rect">
            <a:avLst/>
          </a:prstGeom>
          <a:noFill/>
        </p:spPr>
        <p:txBody>
          <a:bodyPr wrap="square" rtlCol="0">
            <a:spAutoFit/>
          </a:bodyPr>
          <a:lstStyle/>
          <a:p>
            <a:r>
              <a:rPr lang="en-US" sz="2400" dirty="0">
                <a:solidFill>
                  <a:schemeClr val="bg1"/>
                </a:solidFill>
              </a:rPr>
              <a:t>“Now there is a clear-cut definition in detail of the new and everlasting covenant. It is everything—the </a:t>
            </a:r>
            <a:r>
              <a:rPr lang="en-US" sz="2400" dirty="0" err="1">
                <a:solidFill>
                  <a:schemeClr val="bg1"/>
                </a:solidFill>
              </a:rPr>
              <a:t>fulness</a:t>
            </a:r>
            <a:r>
              <a:rPr lang="en-US" sz="2400" dirty="0">
                <a:solidFill>
                  <a:schemeClr val="bg1"/>
                </a:solidFill>
              </a:rPr>
              <a:t> of the gospel. So marriage properly performed, baptism, ordination to the priesthood, everything else—every contract, every obligation, every performance that pertains to the gospel of Jesus Christ, which is sealed by the Holy Spirit of promise according to his law here given, is a part of the new and everlasting covenant” </a:t>
            </a:r>
          </a:p>
          <a:p>
            <a:r>
              <a:rPr lang="en-US" sz="1200" dirty="0">
                <a:solidFill>
                  <a:schemeClr val="bg1"/>
                </a:solidFill>
              </a:rPr>
              <a:t>Joseph Fielding Smith</a:t>
            </a:r>
          </a:p>
        </p:txBody>
      </p:sp>
      <p:sp>
        <p:nvSpPr>
          <p:cNvPr id="6" name="TextBox 5"/>
          <p:cNvSpPr txBox="1"/>
          <p:nvPr/>
        </p:nvSpPr>
        <p:spPr>
          <a:xfrm>
            <a:off x="-74691" y="0"/>
            <a:ext cx="12341382" cy="1015663"/>
          </a:xfrm>
          <a:prstGeom prst="rect">
            <a:avLst/>
          </a:prstGeom>
          <a:noFill/>
        </p:spPr>
        <p:txBody>
          <a:bodyPr wrap="square" rtlCol="0">
            <a:spAutoFit/>
          </a:bodyPr>
          <a:lstStyle/>
          <a:p>
            <a:pPr algn="ctr"/>
            <a:r>
              <a:rPr lang="en-US" sz="6000" dirty="0">
                <a:solidFill>
                  <a:schemeClr val="bg1"/>
                </a:solidFill>
                <a:latin typeface="Narkisim" panose="020E0502050101010101" pitchFamily="34" charset="-79"/>
                <a:cs typeface="Narkisim" panose="020E0502050101010101" pitchFamily="34" charset="-79"/>
              </a:rPr>
              <a:t>The New And Everlasting Covenant</a:t>
            </a:r>
            <a:endParaRPr lang="en-US" sz="4800" dirty="0">
              <a:solidFill>
                <a:schemeClr val="bg1"/>
              </a:solidFill>
              <a:latin typeface="Narkisim" panose="020E0502050101010101" pitchFamily="34" charset="-79"/>
              <a:cs typeface="Narkisim" panose="020E0502050101010101" pitchFamily="34" charset="-79"/>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4242" y="1764048"/>
            <a:ext cx="2706200" cy="3414535"/>
          </a:xfrm>
          <a:prstGeom prst="rect">
            <a:avLst/>
          </a:prstGeom>
        </p:spPr>
      </p:pic>
    </p:spTree>
    <p:extLst>
      <p:ext uri="{BB962C8B-B14F-4D97-AF65-F5344CB8AC3E}">
        <p14:creationId xmlns:p14="http://schemas.microsoft.com/office/powerpoint/2010/main" val="3333514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28ADD7-E527-4814-A808-C01F65D48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69" y="-78059"/>
            <a:ext cx="12480049" cy="7047571"/>
          </a:xfrm>
          <a:prstGeom prst="rect">
            <a:avLst/>
          </a:prstGeom>
        </p:spPr>
      </p:pic>
      <p:sp>
        <p:nvSpPr>
          <p:cNvPr id="6" name="TextBox 5"/>
          <p:cNvSpPr txBox="1"/>
          <p:nvPr/>
        </p:nvSpPr>
        <p:spPr>
          <a:xfrm>
            <a:off x="-74691" y="0"/>
            <a:ext cx="12341382" cy="830997"/>
          </a:xfrm>
          <a:prstGeom prst="rect">
            <a:avLst/>
          </a:prstGeom>
          <a:noFill/>
        </p:spPr>
        <p:txBody>
          <a:bodyPr wrap="square" rtlCol="0">
            <a:spAutoFit/>
          </a:bodyPr>
          <a:lstStyle/>
          <a:p>
            <a:pPr algn="ctr"/>
            <a:r>
              <a:rPr lang="en-US" sz="4800" dirty="0">
                <a:solidFill>
                  <a:schemeClr val="bg1"/>
                </a:solidFill>
                <a:latin typeface="Narkisim" panose="020E0502050101010101" pitchFamily="34" charset="-79"/>
                <a:cs typeface="Narkisim" panose="020E0502050101010101" pitchFamily="34" charset="-79"/>
              </a:rPr>
              <a:t>A Common Goal For Latter-day Saints</a:t>
            </a:r>
          </a:p>
        </p:txBody>
      </p:sp>
      <p:sp>
        <p:nvSpPr>
          <p:cNvPr id="3" name="Rectangle 2">
            <a:extLst>
              <a:ext uri="{FF2B5EF4-FFF2-40B4-BE49-F238E27FC236}">
                <a16:creationId xmlns:a16="http://schemas.microsoft.com/office/drawing/2014/main" id="{F2A7729C-CF14-4C8C-9FFC-2518173A751A}"/>
              </a:ext>
            </a:extLst>
          </p:cNvPr>
          <p:cNvSpPr/>
          <p:nvPr/>
        </p:nvSpPr>
        <p:spPr>
          <a:xfrm>
            <a:off x="3129776" y="1199183"/>
            <a:ext cx="5687121" cy="4832092"/>
          </a:xfrm>
          <a:prstGeom prst="rect">
            <a:avLst/>
          </a:prstGeom>
        </p:spPr>
        <p:txBody>
          <a:bodyPr wrap="square">
            <a:spAutoFit/>
          </a:bodyPr>
          <a:lstStyle/>
          <a:p>
            <a:r>
              <a:rPr lang="en-US" sz="2800" dirty="0">
                <a:solidFill>
                  <a:schemeClr val="bg1"/>
                </a:solidFill>
                <a:latin typeface="Open Sans"/>
              </a:rPr>
              <a:t>In “</a:t>
            </a:r>
            <a:r>
              <a:rPr lang="en-US" sz="2800" dirty="0">
                <a:solidFill>
                  <a:schemeClr val="bg1"/>
                </a:solidFill>
                <a:latin typeface="Open Sans"/>
                <a:hlinkClick r:id="rId3">
                  <a:extLst>
                    <a:ext uri="{A12FA001-AC4F-418D-AE19-62706E023703}">
                      <ahyp:hlinkClr xmlns:ahyp="http://schemas.microsoft.com/office/drawing/2018/hyperlinkcolor" val="tx"/>
                    </a:ext>
                  </a:extLst>
                </a:hlinkClick>
              </a:rPr>
              <a:t>The Family: A Proclamation to the World</a:t>
            </a:r>
            <a:r>
              <a:rPr lang="en-US" sz="2800" dirty="0">
                <a:solidFill>
                  <a:schemeClr val="bg1"/>
                </a:solidFill>
                <a:latin typeface="Open Sans"/>
              </a:rPr>
              <a:t>,” the First Presidency and Quorum of the Twelve Apostles proclaim that “marriage between a man and a woman is ordained of God and that the family is central to the Creator’s plan for the eternal destiny of His children.” When a man and woman are married in the temple, their family can be together forever. </a:t>
            </a:r>
            <a:endParaRPr lang="en-US" sz="2800" dirty="0">
              <a:solidFill>
                <a:schemeClr val="bg1"/>
              </a:solidFill>
            </a:endParaRPr>
          </a:p>
        </p:txBody>
      </p:sp>
      <p:pic>
        <p:nvPicPr>
          <p:cNvPr id="8" name="Picture 7">
            <a:extLst>
              <a:ext uri="{FF2B5EF4-FFF2-40B4-BE49-F238E27FC236}">
                <a16:creationId xmlns:a16="http://schemas.microsoft.com/office/drawing/2014/main" id="{65430754-B0D0-4CE1-9B42-6C1CA5839E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24" y="826725"/>
            <a:ext cx="11723624" cy="5486876"/>
          </a:xfrm>
          <a:prstGeom prst="rect">
            <a:avLst/>
          </a:prstGeom>
        </p:spPr>
      </p:pic>
    </p:spTree>
    <p:extLst>
      <p:ext uri="{BB962C8B-B14F-4D97-AF65-F5344CB8AC3E}">
        <p14:creationId xmlns:p14="http://schemas.microsoft.com/office/powerpoint/2010/main" val="1942954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ACDC5C6-013A-4D76-9017-D07657AF68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69" y="-78059"/>
            <a:ext cx="12480049" cy="7047571"/>
          </a:xfrm>
          <a:prstGeom prst="rect">
            <a:avLst/>
          </a:prstGeom>
        </p:spPr>
      </p:pic>
      <p:sp>
        <p:nvSpPr>
          <p:cNvPr id="5" name="TextBox 4"/>
          <p:cNvSpPr txBox="1"/>
          <p:nvPr/>
        </p:nvSpPr>
        <p:spPr>
          <a:xfrm>
            <a:off x="-74691" y="6539695"/>
            <a:ext cx="5540720" cy="338554"/>
          </a:xfrm>
          <a:prstGeom prst="rect">
            <a:avLst/>
          </a:prstGeom>
          <a:noFill/>
        </p:spPr>
        <p:txBody>
          <a:bodyPr wrap="square" rtlCol="0">
            <a:spAutoFit/>
          </a:bodyPr>
          <a:lstStyle/>
          <a:p>
            <a:r>
              <a:rPr lang="en-US" sz="1600" dirty="0">
                <a:solidFill>
                  <a:schemeClr val="bg1"/>
                </a:solidFill>
              </a:rPr>
              <a:t>D&amp;C 132:3-5</a:t>
            </a:r>
          </a:p>
        </p:txBody>
      </p:sp>
      <p:sp>
        <p:nvSpPr>
          <p:cNvPr id="6" name="TextBox 5"/>
          <p:cNvSpPr txBox="1"/>
          <p:nvPr/>
        </p:nvSpPr>
        <p:spPr>
          <a:xfrm>
            <a:off x="-74691" y="0"/>
            <a:ext cx="12341382" cy="1015663"/>
          </a:xfrm>
          <a:prstGeom prst="rect">
            <a:avLst/>
          </a:prstGeom>
          <a:noFill/>
        </p:spPr>
        <p:txBody>
          <a:bodyPr wrap="square" rtlCol="0">
            <a:spAutoFit/>
          </a:bodyPr>
          <a:lstStyle/>
          <a:p>
            <a:pPr algn="ctr"/>
            <a:r>
              <a:rPr lang="en-US" sz="6000" dirty="0">
                <a:solidFill>
                  <a:schemeClr val="bg1"/>
                </a:solidFill>
                <a:latin typeface="Narkisim" panose="020E0502050101010101" pitchFamily="34" charset="-79"/>
                <a:cs typeface="Narkisim" panose="020E0502050101010101" pitchFamily="34" charset="-79"/>
              </a:rPr>
              <a:t>Rejection of…</a:t>
            </a:r>
            <a:endParaRPr lang="en-US" sz="4800" dirty="0">
              <a:solidFill>
                <a:schemeClr val="bg1"/>
              </a:solidFill>
              <a:latin typeface="Narkisim" panose="020E0502050101010101" pitchFamily="34" charset="-79"/>
              <a:cs typeface="Narkisim" panose="020E0502050101010101" pitchFamily="34" charset="-79"/>
            </a:endParaRPr>
          </a:p>
        </p:txBody>
      </p:sp>
      <p:sp>
        <p:nvSpPr>
          <p:cNvPr id="3" name="Rectangle 2"/>
          <p:cNvSpPr/>
          <p:nvPr/>
        </p:nvSpPr>
        <p:spPr>
          <a:xfrm>
            <a:off x="349821" y="1404668"/>
            <a:ext cx="3488847" cy="1200329"/>
          </a:xfrm>
          <a:prstGeom prst="rect">
            <a:avLst/>
          </a:prstGeom>
        </p:spPr>
        <p:txBody>
          <a:bodyPr wrap="square">
            <a:spAutoFit/>
          </a:bodyPr>
          <a:lstStyle/>
          <a:p>
            <a:r>
              <a:rPr lang="en-US" sz="2400" b="0" i="0" dirty="0">
                <a:solidFill>
                  <a:srgbClr val="FFFF00"/>
                </a:solidFill>
                <a:effectLst/>
                <a:latin typeface="Open Sans"/>
              </a:rPr>
              <a:t>What is the result of rejecting the new and everlasting covenant? </a:t>
            </a:r>
            <a:endParaRPr lang="en-US" sz="2400" dirty="0">
              <a:solidFill>
                <a:srgbClr val="FFFF00"/>
              </a:solidFill>
            </a:endParaRPr>
          </a:p>
        </p:txBody>
      </p:sp>
      <p:sp>
        <p:nvSpPr>
          <p:cNvPr id="7" name="Rectangle 6"/>
          <p:cNvSpPr/>
          <p:nvPr/>
        </p:nvSpPr>
        <p:spPr>
          <a:xfrm>
            <a:off x="7371061" y="3053366"/>
            <a:ext cx="3488847" cy="1200329"/>
          </a:xfrm>
          <a:prstGeom prst="rect">
            <a:avLst/>
          </a:prstGeom>
        </p:spPr>
        <p:txBody>
          <a:bodyPr wrap="square">
            <a:spAutoFit/>
          </a:bodyPr>
          <a:lstStyle/>
          <a:p>
            <a:r>
              <a:rPr lang="en-US" sz="2400" i="1" dirty="0">
                <a:solidFill>
                  <a:schemeClr val="bg1"/>
                </a:solidFill>
              </a:rPr>
              <a:t>damned</a:t>
            </a:r>
            <a:r>
              <a:rPr lang="en-US" sz="2400" dirty="0">
                <a:solidFill>
                  <a:schemeClr val="bg1"/>
                </a:solidFill>
              </a:rPr>
              <a:t> means that a person is stopped in his or her eternal progression</a:t>
            </a:r>
          </a:p>
        </p:txBody>
      </p:sp>
      <p:pic>
        <p:nvPicPr>
          <p:cNvPr id="13" name="Picture 12">
            <a:extLst>
              <a:ext uri="{FF2B5EF4-FFF2-40B4-BE49-F238E27FC236}">
                <a16:creationId xmlns:a16="http://schemas.microsoft.com/office/drawing/2014/main" id="{897FBED5-642F-471F-8520-54B0ADCBB7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6065" y="1706587"/>
            <a:ext cx="3048000" cy="4572000"/>
          </a:xfrm>
          <a:prstGeom prst="rect">
            <a:avLst/>
          </a:prstGeom>
        </p:spPr>
      </p:pic>
    </p:spTree>
    <p:extLst>
      <p:ext uri="{BB962C8B-B14F-4D97-AF65-F5344CB8AC3E}">
        <p14:creationId xmlns:p14="http://schemas.microsoft.com/office/powerpoint/2010/main" val="103889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D45D87C-CE7C-486B-A067-B1D8226362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69" y="-78059"/>
            <a:ext cx="12480049" cy="7047571"/>
          </a:xfrm>
          <a:prstGeom prst="rect">
            <a:avLst/>
          </a:prstGeom>
        </p:spPr>
      </p:pic>
      <p:sp>
        <p:nvSpPr>
          <p:cNvPr id="5" name="TextBox 4"/>
          <p:cNvSpPr txBox="1"/>
          <p:nvPr/>
        </p:nvSpPr>
        <p:spPr>
          <a:xfrm>
            <a:off x="-74691" y="6539695"/>
            <a:ext cx="5540720" cy="338554"/>
          </a:xfrm>
          <a:prstGeom prst="rect">
            <a:avLst/>
          </a:prstGeom>
          <a:noFill/>
        </p:spPr>
        <p:txBody>
          <a:bodyPr wrap="square" rtlCol="0">
            <a:spAutoFit/>
          </a:bodyPr>
          <a:lstStyle/>
          <a:p>
            <a:r>
              <a:rPr lang="en-US" sz="1600" dirty="0">
                <a:solidFill>
                  <a:schemeClr val="bg1"/>
                </a:solidFill>
              </a:rPr>
              <a:t>D&amp;C 132:6</a:t>
            </a:r>
          </a:p>
        </p:txBody>
      </p:sp>
      <p:sp>
        <p:nvSpPr>
          <p:cNvPr id="6" name="TextBox 5"/>
          <p:cNvSpPr txBox="1"/>
          <p:nvPr/>
        </p:nvSpPr>
        <p:spPr>
          <a:xfrm>
            <a:off x="-74691" y="0"/>
            <a:ext cx="12341382" cy="1015663"/>
          </a:xfrm>
          <a:prstGeom prst="rect">
            <a:avLst/>
          </a:prstGeom>
          <a:noFill/>
        </p:spPr>
        <p:txBody>
          <a:bodyPr wrap="square" rtlCol="0">
            <a:spAutoFit/>
          </a:bodyPr>
          <a:lstStyle/>
          <a:p>
            <a:pPr algn="ctr"/>
            <a:r>
              <a:rPr lang="en-US" sz="6000" dirty="0">
                <a:solidFill>
                  <a:schemeClr val="bg1"/>
                </a:solidFill>
                <a:latin typeface="Narkisim" panose="020E0502050101010101" pitchFamily="34" charset="-79"/>
                <a:cs typeface="Narkisim" panose="020E0502050101010101" pitchFamily="34" charset="-79"/>
              </a:rPr>
              <a:t>Promises of…</a:t>
            </a:r>
            <a:endParaRPr lang="en-US" sz="4800" dirty="0">
              <a:solidFill>
                <a:schemeClr val="bg1"/>
              </a:solidFill>
              <a:latin typeface="Narkisim" panose="020E0502050101010101" pitchFamily="34" charset="-79"/>
              <a:cs typeface="Narkisim" panose="020E0502050101010101" pitchFamily="34" charset="-79"/>
            </a:endParaRPr>
          </a:p>
        </p:txBody>
      </p:sp>
      <p:sp>
        <p:nvSpPr>
          <p:cNvPr id="3" name="Rectangle 2"/>
          <p:cNvSpPr/>
          <p:nvPr/>
        </p:nvSpPr>
        <p:spPr>
          <a:xfrm>
            <a:off x="714952" y="995643"/>
            <a:ext cx="3488847" cy="1200329"/>
          </a:xfrm>
          <a:prstGeom prst="rect">
            <a:avLst/>
          </a:prstGeom>
        </p:spPr>
        <p:txBody>
          <a:bodyPr wrap="square">
            <a:spAutoFit/>
          </a:bodyPr>
          <a:lstStyle/>
          <a:p>
            <a:r>
              <a:rPr lang="en-US" sz="2400" dirty="0">
                <a:solidFill>
                  <a:srgbClr val="FFFF00"/>
                </a:solidFill>
              </a:rPr>
              <a:t>What do we receive if we are faithful in the new and everlasting covenant?</a:t>
            </a:r>
            <a:r>
              <a:rPr lang="en-US" sz="2400" b="0" i="0" dirty="0">
                <a:solidFill>
                  <a:srgbClr val="FFFF00"/>
                </a:solidFill>
                <a:effectLst/>
                <a:latin typeface="Open Sans"/>
              </a:rPr>
              <a:t> </a:t>
            </a:r>
            <a:endParaRPr lang="en-US" sz="2400" dirty="0">
              <a:solidFill>
                <a:srgbClr val="FFFF00"/>
              </a:solidFill>
            </a:endParaRPr>
          </a:p>
        </p:txBody>
      </p:sp>
      <p:sp>
        <p:nvSpPr>
          <p:cNvPr id="7" name="Rectangle 6"/>
          <p:cNvSpPr/>
          <p:nvPr/>
        </p:nvSpPr>
        <p:spPr>
          <a:xfrm>
            <a:off x="5985568" y="1093722"/>
            <a:ext cx="3488847" cy="830997"/>
          </a:xfrm>
          <a:prstGeom prst="rect">
            <a:avLst/>
          </a:prstGeom>
        </p:spPr>
        <p:txBody>
          <a:bodyPr wrap="square">
            <a:spAutoFit/>
          </a:bodyPr>
          <a:lstStyle/>
          <a:p>
            <a:r>
              <a:rPr lang="en-US" sz="2400" dirty="0">
                <a:solidFill>
                  <a:schemeClr val="bg1"/>
                </a:solidFill>
              </a:rPr>
              <a:t> receiving “the </a:t>
            </a:r>
            <a:r>
              <a:rPr lang="en-US" sz="2400" dirty="0" err="1">
                <a:solidFill>
                  <a:schemeClr val="bg1"/>
                </a:solidFill>
              </a:rPr>
              <a:t>fulness</a:t>
            </a:r>
            <a:r>
              <a:rPr lang="en-US" sz="2400" dirty="0">
                <a:solidFill>
                  <a:schemeClr val="bg1"/>
                </a:solidFill>
              </a:rPr>
              <a:t> of [the Lord’s] glory.”)</a:t>
            </a:r>
          </a:p>
        </p:txBody>
      </p:sp>
      <p:pic>
        <p:nvPicPr>
          <p:cNvPr id="2" name="Picture 1">
            <a:extLst>
              <a:ext uri="{FF2B5EF4-FFF2-40B4-BE49-F238E27FC236}">
                <a16:creationId xmlns:a16="http://schemas.microsoft.com/office/drawing/2014/main" id="{68D0E28C-AD0E-4744-9B95-AA058EFB64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775" r="34574"/>
          <a:stretch/>
        </p:blipFill>
        <p:spPr>
          <a:xfrm>
            <a:off x="4203799" y="2236781"/>
            <a:ext cx="3068955" cy="4211651"/>
          </a:xfrm>
          <a:prstGeom prst="rect">
            <a:avLst/>
          </a:prstGeom>
        </p:spPr>
      </p:pic>
    </p:spTree>
    <p:extLst>
      <p:ext uri="{BB962C8B-B14F-4D97-AF65-F5344CB8AC3E}">
        <p14:creationId xmlns:p14="http://schemas.microsoft.com/office/powerpoint/2010/main" val="192595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42380CF-5BED-4050-AE74-661A04EF74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69" y="-78059"/>
            <a:ext cx="12480049" cy="7047571"/>
          </a:xfrm>
          <a:prstGeom prst="rect">
            <a:avLst/>
          </a:prstGeom>
        </p:spPr>
      </p:pic>
      <p:sp>
        <p:nvSpPr>
          <p:cNvPr id="5" name="TextBox 4"/>
          <p:cNvSpPr txBox="1"/>
          <p:nvPr/>
        </p:nvSpPr>
        <p:spPr>
          <a:xfrm>
            <a:off x="-74691" y="6539695"/>
            <a:ext cx="5540720" cy="338554"/>
          </a:xfrm>
          <a:prstGeom prst="rect">
            <a:avLst/>
          </a:prstGeom>
          <a:noFill/>
        </p:spPr>
        <p:txBody>
          <a:bodyPr wrap="square" rtlCol="0">
            <a:spAutoFit/>
          </a:bodyPr>
          <a:lstStyle/>
          <a:p>
            <a:r>
              <a:rPr lang="en-US" sz="1600" dirty="0">
                <a:solidFill>
                  <a:schemeClr val="bg1"/>
                </a:solidFill>
              </a:rPr>
              <a:t>D&amp;C 132:7</a:t>
            </a:r>
          </a:p>
        </p:txBody>
      </p:sp>
      <p:sp>
        <p:nvSpPr>
          <p:cNvPr id="6" name="TextBox 5"/>
          <p:cNvSpPr txBox="1"/>
          <p:nvPr/>
        </p:nvSpPr>
        <p:spPr>
          <a:xfrm>
            <a:off x="-74691" y="0"/>
            <a:ext cx="12341382" cy="1015663"/>
          </a:xfrm>
          <a:prstGeom prst="rect">
            <a:avLst/>
          </a:prstGeom>
          <a:noFill/>
        </p:spPr>
        <p:txBody>
          <a:bodyPr wrap="square" rtlCol="0">
            <a:spAutoFit/>
          </a:bodyPr>
          <a:lstStyle/>
          <a:p>
            <a:pPr algn="ctr"/>
            <a:r>
              <a:rPr lang="en-US" sz="6000" dirty="0">
                <a:solidFill>
                  <a:schemeClr val="bg1"/>
                </a:solidFill>
                <a:latin typeface="Narkisim" panose="020E0502050101010101" pitchFamily="34" charset="-79"/>
                <a:cs typeface="Narkisim" panose="020E0502050101010101" pitchFamily="34" charset="-79"/>
              </a:rPr>
              <a:t>Manmade Contracts</a:t>
            </a:r>
            <a:endParaRPr lang="en-US" sz="4800" dirty="0">
              <a:solidFill>
                <a:schemeClr val="bg1"/>
              </a:solidFill>
              <a:latin typeface="Narkisim" panose="020E0502050101010101" pitchFamily="34" charset="-79"/>
              <a:cs typeface="Narkisim" panose="020E0502050101010101" pitchFamily="34" charset="-79"/>
            </a:endParaRPr>
          </a:p>
        </p:txBody>
      </p:sp>
      <p:sp>
        <p:nvSpPr>
          <p:cNvPr id="3" name="Rectangle 2"/>
          <p:cNvSpPr/>
          <p:nvPr/>
        </p:nvSpPr>
        <p:spPr>
          <a:xfrm>
            <a:off x="567868" y="1264197"/>
            <a:ext cx="3488847" cy="830997"/>
          </a:xfrm>
          <a:prstGeom prst="rect">
            <a:avLst/>
          </a:prstGeom>
        </p:spPr>
        <p:txBody>
          <a:bodyPr wrap="square">
            <a:spAutoFit/>
          </a:bodyPr>
          <a:lstStyle/>
          <a:p>
            <a:r>
              <a:rPr lang="en-US" sz="2400" dirty="0">
                <a:solidFill>
                  <a:srgbClr val="FFFF00"/>
                </a:solidFill>
              </a:rPr>
              <a:t>What happens to manmade contracts? </a:t>
            </a:r>
          </a:p>
        </p:txBody>
      </p:sp>
      <p:sp>
        <p:nvSpPr>
          <p:cNvPr id="7" name="Rectangle 6"/>
          <p:cNvSpPr/>
          <p:nvPr/>
        </p:nvSpPr>
        <p:spPr>
          <a:xfrm>
            <a:off x="4351576" y="1541450"/>
            <a:ext cx="3488847" cy="461665"/>
          </a:xfrm>
          <a:prstGeom prst="rect">
            <a:avLst/>
          </a:prstGeom>
        </p:spPr>
        <p:txBody>
          <a:bodyPr wrap="square">
            <a:spAutoFit/>
          </a:bodyPr>
          <a:lstStyle/>
          <a:p>
            <a:r>
              <a:rPr lang="en-US" sz="2400" dirty="0">
                <a:solidFill>
                  <a:schemeClr val="bg1"/>
                </a:solidFill>
              </a:rPr>
              <a:t>They end at death</a:t>
            </a:r>
          </a:p>
        </p:txBody>
      </p:sp>
      <p:sp>
        <p:nvSpPr>
          <p:cNvPr id="2" name="Rectangle 1"/>
          <p:cNvSpPr/>
          <p:nvPr/>
        </p:nvSpPr>
        <p:spPr>
          <a:xfrm>
            <a:off x="332207" y="2503397"/>
            <a:ext cx="6824946" cy="1077218"/>
          </a:xfrm>
          <a:prstGeom prst="rect">
            <a:avLst/>
          </a:prstGeom>
        </p:spPr>
        <p:txBody>
          <a:bodyPr wrap="square">
            <a:spAutoFit/>
          </a:bodyPr>
          <a:lstStyle/>
          <a:p>
            <a:r>
              <a:rPr lang="en-US" sz="3200" dirty="0">
                <a:solidFill>
                  <a:srgbClr val="FFFF00"/>
                </a:solidFill>
              </a:rPr>
              <a:t>W</a:t>
            </a:r>
            <a:r>
              <a:rPr lang="en-US" sz="3200" b="0" i="0" dirty="0">
                <a:solidFill>
                  <a:srgbClr val="FFFF00"/>
                </a:solidFill>
                <a:effectLst/>
              </a:rPr>
              <a:t>hat two things must happen for covenants to be binding after we die?</a:t>
            </a:r>
            <a:endParaRPr lang="en-US" sz="3200" dirty="0">
              <a:solidFill>
                <a:srgbClr val="FFFF00"/>
              </a:solidFill>
            </a:endParaRPr>
          </a:p>
        </p:txBody>
      </p:sp>
      <p:sp>
        <p:nvSpPr>
          <p:cNvPr id="8" name="Rectangle 7"/>
          <p:cNvSpPr/>
          <p:nvPr/>
        </p:nvSpPr>
        <p:spPr>
          <a:xfrm>
            <a:off x="5717480" y="5067631"/>
            <a:ext cx="6096000" cy="1200329"/>
          </a:xfrm>
          <a:prstGeom prst="rect">
            <a:avLst/>
          </a:prstGeom>
        </p:spPr>
        <p:txBody>
          <a:bodyPr>
            <a:spAutoFit/>
          </a:bodyPr>
          <a:lstStyle/>
          <a:p>
            <a:r>
              <a:rPr lang="en-US" sz="2400" b="0" i="0" dirty="0">
                <a:solidFill>
                  <a:schemeClr val="bg1"/>
                </a:solidFill>
                <a:effectLst/>
              </a:rPr>
              <a:t>They must be made through priesthood authority, and they must be “entered into and sealed by the Holy Spirit of promise.”</a:t>
            </a:r>
            <a:endParaRPr lang="en-US" sz="2400" dirty="0">
              <a:solidFill>
                <a:schemeClr val="bg1"/>
              </a:solidFill>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6603" b="52779"/>
          <a:stretch/>
        </p:blipFill>
        <p:spPr>
          <a:xfrm>
            <a:off x="1015476" y="3824193"/>
            <a:ext cx="4323484" cy="2824595"/>
          </a:xfrm>
          <a:prstGeom prst="rect">
            <a:avLst/>
          </a:prstGeom>
        </p:spPr>
      </p:pic>
      <p:pic>
        <p:nvPicPr>
          <p:cNvPr id="14" name="Picture 13">
            <a:extLst>
              <a:ext uri="{FF2B5EF4-FFF2-40B4-BE49-F238E27FC236}">
                <a16:creationId xmlns:a16="http://schemas.microsoft.com/office/drawing/2014/main" id="{38B23A40-9E6F-4F00-A466-974EC9CB3C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0143" y="1072579"/>
            <a:ext cx="4819650" cy="2705100"/>
          </a:xfrm>
          <a:prstGeom prst="rect">
            <a:avLst/>
          </a:prstGeom>
        </p:spPr>
      </p:pic>
    </p:spTree>
    <p:extLst>
      <p:ext uri="{BB962C8B-B14F-4D97-AF65-F5344CB8AC3E}">
        <p14:creationId xmlns:p14="http://schemas.microsoft.com/office/powerpoint/2010/main" val="292543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id="{BC5FB394-3090-4BAF-A9A1-A22DC19BE8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69" y="-78059"/>
            <a:ext cx="12480049" cy="7047571"/>
          </a:xfrm>
          <a:prstGeom prst="rect">
            <a:avLst/>
          </a:prstGeom>
        </p:spPr>
      </p:pic>
      <p:sp>
        <p:nvSpPr>
          <p:cNvPr id="5" name="TextBox 4"/>
          <p:cNvSpPr txBox="1"/>
          <p:nvPr/>
        </p:nvSpPr>
        <p:spPr>
          <a:xfrm>
            <a:off x="-74691" y="6539695"/>
            <a:ext cx="5540720" cy="338554"/>
          </a:xfrm>
          <a:prstGeom prst="rect">
            <a:avLst/>
          </a:prstGeom>
          <a:noFill/>
        </p:spPr>
        <p:txBody>
          <a:bodyPr wrap="square" rtlCol="0">
            <a:spAutoFit/>
          </a:bodyPr>
          <a:lstStyle/>
          <a:p>
            <a:r>
              <a:rPr lang="en-US" sz="1600" dirty="0">
                <a:solidFill>
                  <a:schemeClr val="bg1"/>
                </a:solidFill>
              </a:rPr>
              <a:t>D&amp;C 132:7</a:t>
            </a:r>
          </a:p>
        </p:txBody>
      </p:sp>
      <p:sp>
        <p:nvSpPr>
          <p:cNvPr id="6" name="TextBox 5"/>
          <p:cNvSpPr txBox="1"/>
          <p:nvPr/>
        </p:nvSpPr>
        <p:spPr>
          <a:xfrm>
            <a:off x="-74691" y="0"/>
            <a:ext cx="12341382" cy="923330"/>
          </a:xfrm>
          <a:prstGeom prst="rect">
            <a:avLst/>
          </a:prstGeom>
          <a:noFill/>
        </p:spPr>
        <p:txBody>
          <a:bodyPr wrap="square" rtlCol="0">
            <a:spAutoFit/>
          </a:bodyPr>
          <a:lstStyle/>
          <a:p>
            <a:pPr algn="ctr"/>
            <a:r>
              <a:rPr lang="en-US" sz="5400" dirty="0">
                <a:solidFill>
                  <a:schemeClr val="bg1"/>
                </a:solidFill>
                <a:latin typeface="Narkisim" panose="020E0502050101010101" pitchFamily="34" charset="-79"/>
                <a:cs typeface="Narkisim" panose="020E0502050101010101" pitchFamily="34" charset="-79"/>
              </a:rPr>
              <a:t>The Holy Ghost is the Holy Spirit of Promise</a:t>
            </a:r>
          </a:p>
        </p:txBody>
      </p:sp>
      <p:sp>
        <p:nvSpPr>
          <p:cNvPr id="7" name="Rectangle 6"/>
          <p:cNvSpPr/>
          <p:nvPr/>
        </p:nvSpPr>
        <p:spPr>
          <a:xfrm>
            <a:off x="3831772" y="1614076"/>
            <a:ext cx="4339659" cy="2477601"/>
          </a:xfrm>
          <a:prstGeom prst="rect">
            <a:avLst/>
          </a:prstGeom>
        </p:spPr>
        <p:txBody>
          <a:bodyPr wrap="square">
            <a:spAutoFit/>
          </a:bodyPr>
          <a:lstStyle/>
          <a:p>
            <a:pPr algn="ctr"/>
            <a:r>
              <a:rPr lang="en-US" sz="2400" dirty="0">
                <a:solidFill>
                  <a:schemeClr val="bg1"/>
                </a:solidFill>
              </a:rPr>
              <a:t>The Holy Spirit of Promise witnesses to the Father that the saving ordinances have been performed properly and that the covenants associated with them have been kept” </a:t>
            </a:r>
            <a:endParaRPr lang="en-US" sz="1100" dirty="0">
              <a:solidFill>
                <a:schemeClr val="bg1"/>
              </a:solidFill>
            </a:endParaRPr>
          </a:p>
          <a:p>
            <a:pPr algn="ctr"/>
            <a:r>
              <a:rPr lang="en-US" sz="1100" dirty="0">
                <a:solidFill>
                  <a:schemeClr val="bg1"/>
                </a:solidFill>
              </a:rPr>
              <a:t>Guide to the Scriptures</a:t>
            </a:r>
            <a:endParaRPr lang="en-US" sz="2400" dirty="0">
              <a:solidFill>
                <a:schemeClr val="bg1"/>
              </a:solidFill>
            </a:endParaRPr>
          </a:p>
        </p:txBody>
      </p:sp>
      <p:grpSp>
        <p:nvGrpSpPr>
          <p:cNvPr id="10" name="Group 9"/>
          <p:cNvGrpSpPr/>
          <p:nvPr/>
        </p:nvGrpSpPr>
        <p:grpSpPr>
          <a:xfrm>
            <a:off x="893281" y="1165650"/>
            <a:ext cx="2667000" cy="5029200"/>
            <a:chOff x="838200" y="76200"/>
            <a:chExt cx="2667000" cy="5029200"/>
          </a:xfrm>
        </p:grpSpPr>
        <p:grpSp>
          <p:nvGrpSpPr>
            <p:cNvPr id="11" name="Group 17"/>
            <p:cNvGrpSpPr/>
            <p:nvPr/>
          </p:nvGrpSpPr>
          <p:grpSpPr>
            <a:xfrm>
              <a:off x="838200" y="76200"/>
              <a:ext cx="2667000" cy="5029200"/>
              <a:chOff x="838200" y="76200"/>
              <a:chExt cx="2667000" cy="5029200"/>
            </a:xfrm>
          </p:grpSpPr>
          <p:grpSp>
            <p:nvGrpSpPr>
              <p:cNvPr id="13" name="Group 17"/>
              <p:cNvGrpSpPr/>
              <p:nvPr/>
            </p:nvGrpSpPr>
            <p:grpSpPr>
              <a:xfrm flipH="1">
                <a:off x="2209800" y="1447800"/>
                <a:ext cx="1295400" cy="3429000"/>
                <a:chOff x="685800" y="1447800"/>
                <a:chExt cx="1295400" cy="3124200"/>
              </a:xfrm>
            </p:grpSpPr>
            <p:sp>
              <p:nvSpPr>
                <p:cNvPr id="29" name="Bent Arrow 28"/>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29"/>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6"/>
              <p:cNvGrpSpPr/>
              <p:nvPr/>
            </p:nvGrpSpPr>
            <p:grpSpPr>
              <a:xfrm>
                <a:off x="838200" y="1447800"/>
                <a:ext cx="1295400" cy="3429000"/>
                <a:chOff x="685800" y="1447800"/>
                <a:chExt cx="1295400" cy="3429000"/>
              </a:xfrm>
            </p:grpSpPr>
            <p:sp>
              <p:nvSpPr>
                <p:cNvPr id="27" name="Bent Arrow 26"/>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19"/>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1248335" y="2142529"/>
              <a:ext cx="1905000" cy="1815882"/>
            </a:xfrm>
            <a:prstGeom prst="rect">
              <a:avLst/>
            </a:prstGeom>
          </p:spPr>
          <p:txBody>
            <a:bodyPr wrap="square">
              <a:spAutoFit/>
            </a:bodyPr>
            <a:lstStyle/>
            <a:p>
              <a:pPr algn="ctr"/>
              <a:r>
                <a:rPr lang="en-US" sz="1600" dirty="0"/>
                <a:t> </a:t>
              </a:r>
              <a:r>
                <a:rPr lang="en-US" sz="1600" b="1" i="1" dirty="0"/>
                <a:t>Unless a covenant is made through the proper priesthood authority and sealed by the Holy Spirit of Promise, it will end at death</a:t>
              </a:r>
              <a:endParaRPr lang="en-US" sz="1600" dirty="0">
                <a:solidFill>
                  <a:schemeClr val="bg1"/>
                </a:solidFill>
              </a:endParaRPr>
            </a:p>
          </p:txBody>
        </p:sp>
      </p:grpSp>
      <p:grpSp>
        <p:nvGrpSpPr>
          <p:cNvPr id="31" name="Group 30"/>
          <p:cNvGrpSpPr/>
          <p:nvPr/>
        </p:nvGrpSpPr>
        <p:grpSpPr>
          <a:xfrm>
            <a:off x="8807045" y="1162279"/>
            <a:ext cx="2667000" cy="5029200"/>
            <a:chOff x="838200" y="76200"/>
            <a:chExt cx="2667000" cy="5029200"/>
          </a:xfrm>
        </p:grpSpPr>
        <p:grpSp>
          <p:nvGrpSpPr>
            <p:cNvPr id="32" name="Group 17"/>
            <p:cNvGrpSpPr/>
            <p:nvPr/>
          </p:nvGrpSpPr>
          <p:grpSpPr>
            <a:xfrm>
              <a:off x="838200" y="76200"/>
              <a:ext cx="2667000" cy="5029200"/>
              <a:chOff x="838200" y="76200"/>
              <a:chExt cx="2667000" cy="5029200"/>
            </a:xfrm>
          </p:grpSpPr>
          <p:grpSp>
            <p:nvGrpSpPr>
              <p:cNvPr id="34" name="Group 17"/>
              <p:cNvGrpSpPr/>
              <p:nvPr/>
            </p:nvGrpSpPr>
            <p:grpSpPr>
              <a:xfrm flipH="1">
                <a:off x="2209800" y="1447800"/>
                <a:ext cx="1295400" cy="3429000"/>
                <a:chOff x="685800" y="1447800"/>
                <a:chExt cx="1295400" cy="3124200"/>
              </a:xfrm>
            </p:grpSpPr>
            <p:sp>
              <p:nvSpPr>
                <p:cNvPr id="50" name="Bent Arrow 49"/>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Bent Arrow 50"/>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16"/>
              <p:cNvGrpSpPr/>
              <p:nvPr/>
            </p:nvGrpSpPr>
            <p:grpSpPr>
              <a:xfrm>
                <a:off x="838200" y="1447800"/>
                <a:ext cx="1295400" cy="3429000"/>
                <a:chOff x="685800" y="1447800"/>
                <a:chExt cx="1295400" cy="3429000"/>
              </a:xfrm>
            </p:grpSpPr>
            <p:sp>
              <p:nvSpPr>
                <p:cNvPr id="48" name="Bent Arrow 47"/>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6"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nut 40"/>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p:cNvSpPr/>
            <p:nvPr/>
          </p:nvSpPr>
          <p:spPr>
            <a:xfrm>
              <a:off x="1272988" y="2197265"/>
              <a:ext cx="1905000" cy="1815882"/>
            </a:xfrm>
            <a:prstGeom prst="rect">
              <a:avLst/>
            </a:prstGeom>
          </p:spPr>
          <p:txBody>
            <a:bodyPr wrap="square">
              <a:spAutoFit/>
            </a:bodyPr>
            <a:lstStyle/>
            <a:p>
              <a:pPr algn="ctr"/>
              <a:r>
                <a:rPr lang="en-US" sz="1600" b="1" i="1" dirty="0"/>
                <a:t>When a covenant is made through the proper priesthood authority and is sealed by the Holy Spirit of Promise, it will last forever</a:t>
              </a:r>
              <a:endParaRPr lang="en-US" sz="1600" dirty="0">
                <a:solidFill>
                  <a:schemeClr val="bg1"/>
                </a:solidFill>
              </a:endParaRPr>
            </a:p>
          </p:txBody>
        </p:sp>
      </p:grpSp>
    </p:spTree>
    <p:extLst>
      <p:ext uri="{BB962C8B-B14F-4D97-AF65-F5344CB8AC3E}">
        <p14:creationId xmlns:p14="http://schemas.microsoft.com/office/powerpoint/2010/main" val="259274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p:cTn id="14" dur="500" fill="hold"/>
                                        <p:tgtEl>
                                          <p:spTgt spid="31"/>
                                        </p:tgtEl>
                                        <p:attrNameLst>
                                          <p:attrName>ppt_w</p:attrName>
                                        </p:attrNameLst>
                                      </p:cBhvr>
                                      <p:tavLst>
                                        <p:tav tm="0">
                                          <p:val>
                                            <p:fltVal val="0"/>
                                          </p:val>
                                        </p:tav>
                                        <p:tav tm="100000">
                                          <p:val>
                                            <p:strVal val="#ppt_w"/>
                                          </p:val>
                                        </p:tav>
                                      </p:tavLst>
                                    </p:anim>
                                    <p:anim calcmode="lin" valueType="num">
                                      <p:cBhvr>
                                        <p:cTn id="15" dur="500" fill="hold"/>
                                        <p:tgtEl>
                                          <p:spTgt spid="31"/>
                                        </p:tgtEl>
                                        <p:attrNameLst>
                                          <p:attrName>ppt_h</p:attrName>
                                        </p:attrNameLst>
                                      </p:cBhvr>
                                      <p:tavLst>
                                        <p:tav tm="0">
                                          <p:val>
                                            <p:fltVal val="0"/>
                                          </p:val>
                                        </p:tav>
                                        <p:tav tm="100000">
                                          <p:val>
                                            <p:strVal val="#ppt_h"/>
                                          </p:val>
                                        </p:tav>
                                      </p:tavLst>
                                    </p:anim>
                                    <p:animEffect transition="in" filter="fade">
                                      <p:cBhvr>
                                        <p:cTn id="1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34979B7-EC3B-445B-8992-71F22B2AF2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69" y="-78059"/>
            <a:ext cx="12480049" cy="7047571"/>
          </a:xfrm>
          <a:prstGeom prst="rect">
            <a:avLst/>
          </a:prstGeom>
        </p:spPr>
      </p:pic>
      <p:sp>
        <p:nvSpPr>
          <p:cNvPr id="5" name="TextBox 4"/>
          <p:cNvSpPr txBox="1"/>
          <p:nvPr/>
        </p:nvSpPr>
        <p:spPr>
          <a:xfrm>
            <a:off x="-74691" y="6539695"/>
            <a:ext cx="5540720" cy="338554"/>
          </a:xfrm>
          <a:prstGeom prst="rect">
            <a:avLst/>
          </a:prstGeom>
          <a:noFill/>
        </p:spPr>
        <p:txBody>
          <a:bodyPr wrap="square" rtlCol="0">
            <a:spAutoFit/>
          </a:bodyPr>
          <a:lstStyle/>
          <a:p>
            <a:r>
              <a:rPr lang="en-US" sz="1600" dirty="0">
                <a:solidFill>
                  <a:schemeClr val="bg1"/>
                </a:solidFill>
              </a:rPr>
              <a:t>D&amp;C 132:8-14 </a:t>
            </a:r>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sp>
        <p:nvSpPr>
          <p:cNvPr id="6" name="TextBox 5"/>
          <p:cNvSpPr txBox="1"/>
          <p:nvPr/>
        </p:nvSpPr>
        <p:spPr>
          <a:xfrm>
            <a:off x="-74691" y="0"/>
            <a:ext cx="12341382" cy="923330"/>
          </a:xfrm>
          <a:prstGeom prst="rect">
            <a:avLst/>
          </a:prstGeom>
          <a:noFill/>
        </p:spPr>
        <p:txBody>
          <a:bodyPr wrap="square" rtlCol="0">
            <a:spAutoFit/>
          </a:bodyPr>
          <a:lstStyle/>
          <a:p>
            <a:pPr algn="ctr"/>
            <a:r>
              <a:rPr lang="en-US" sz="5400" dirty="0">
                <a:solidFill>
                  <a:schemeClr val="bg1"/>
                </a:solidFill>
                <a:latin typeface="Narkisim" panose="020E0502050101010101" pitchFamily="34" charset="-79"/>
                <a:cs typeface="Narkisim" panose="020E0502050101010101" pitchFamily="34" charset="-79"/>
              </a:rPr>
              <a:t>Conditions the Lord Set</a:t>
            </a:r>
          </a:p>
        </p:txBody>
      </p:sp>
      <p:sp>
        <p:nvSpPr>
          <p:cNvPr id="2" name="Rectangle 1"/>
          <p:cNvSpPr/>
          <p:nvPr/>
        </p:nvSpPr>
        <p:spPr>
          <a:xfrm>
            <a:off x="2311205" y="697665"/>
            <a:ext cx="7861426" cy="646331"/>
          </a:xfrm>
          <a:prstGeom prst="rect">
            <a:avLst/>
          </a:prstGeom>
        </p:spPr>
        <p:txBody>
          <a:bodyPr wrap="square">
            <a:spAutoFit/>
          </a:bodyPr>
          <a:lstStyle/>
          <a:p>
            <a:pPr algn="ctr"/>
            <a:r>
              <a:rPr lang="en-US" dirty="0">
                <a:solidFill>
                  <a:schemeClr val="bg1"/>
                </a:solidFill>
                <a:latin typeface="Open Sans"/>
              </a:rPr>
              <a:t>The Lord declared that everything He establishes will remain forever but that everything else will eventually be destroyed</a:t>
            </a:r>
            <a:endParaRPr lang="en-US" dirty="0">
              <a:solidFill>
                <a:schemeClr val="bg1"/>
              </a:solidFill>
            </a:endParaRPr>
          </a:p>
        </p:txBody>
      </p:sp>
      <p:sp>
        <p:nvSpPr>
          <p:cNvPr id="7" name="Rectangle 6"/>
          <p:cNvSpPr/>
          <p:nvPr/>
        </p:nvSpPr>
        <p:spPr>
          <a:xfrm>
            <a:off x="3759451" y="5542236"/>
            <a:ext cx="6096000" cy="1200329"/>
          </a:xfrm>
          <a:prstGeom prst="rect">
            <a:avLst/>
          </a:prstGeom>
        </p:spPr>
        <p:txBody>
          <a:bodyPr>
            <a:spAutoFit/>
          </a:bodyPr>
          <a:lstStyle/>
          <a:p>
            <a:r>
              <a:rPr lang="en-US" dirty="0">
                <a:solidFill>
                  <a:schemeClr val="bg1"/>
                </a:solidFill>
                <a:latin typeface="Open Sans"/>
              </a:rPr>
              <a:t>“Only the knowledge that God is constant, that he changes not, that all principles that flow from Him are everlastingly the same, enables us to exercise faith in Him. If God is not God of order, he is no God at all.”</a:t>
            </a:r>
          </a:p>
        </p:txBody>
      </p:sp>
      <p:sp>
        <p:nvSpPr>
          <p:cNvPr id="8" name="Rectangle 7"/>
          <p:cNvSpPr/>
          <p:nvPr/>
        </p:nvSpPr>
        <p:spPr>
          <a:xfrm>
            <a:off x="328944" y="1490016"/>
            <a:ext cx="1898208" cy="1754326"/>
          </a:xfrm>
          <a:prstGeom prst="rect">
            <a:avLst/>
          </a:prstGeom>
        </p:spPr>
        <p:txBody>
          <a:bodyPr wrap="square">
            <a:spAutoFit/>
          </a:bodyPr>
          <a:lstStyle/>
          <a:p>
            <a:r>
              <a:rPr lang="en-US" dirty="0">
                <a:solidFill>
                  <a:schemeClr val="bg1"/>
                </a:solidFill>
                <a:latin typeface="Open Sans"/>
              </a:rPr>
              <a:t>Question 1:</a:t>
            </a:r>
          </a:p>
          <a:p>
            <a:endParaRPr lang="en-US" dirty="0">
              <a:solidFill>
                <a:srgbClr val="FFFF00"/>
              </a:solidFill>
              <a:latin typeface="Open Sans"/>
            </a:endParaRPr>
          </a:p>
          <a:p>
            <a:r>
              <a:rPr lang="en-US" dirty="0">
                <a:solidFill>
                  <a:srgbClr val="FFFF00"/>
                </a:solidFill>
                <a:latin typeface="Open Sans"/>
              </a:rPr>
              <a:t>Will I accept of an offering that is not made in my name?</a:t>
            </a:r>
            <a:endParaRPr lang="en-US" dirty="0">
              <a:solidFill>
                <a:srgbClr val="FFFF00"/>
              </a:solidFill>
            </a:endParaRPr>
          </a:p>
        </p:txBody>
      </p:sp>
      <p:sp>
        <p:nvSpPr>
          <p:cNvPr id="9" name="Rectangle 8"/>
          <p:cNvSpPr/>
          <p:nvPr/>
        </p:nvSpPr>
        <p:spPr>
          <a:xfrm>
            <a:off x="328944" y="3772549"/>
            <a:ext cx="3346763" cy="1754326"/>
          </a:xfrm>
          <a:prstGeom prst="rect">
            <a:avLst/>
          </a:prstGeom>
        </p:spPr>
        <p:txBody>
          <a:bodyPr wrap="square">
            <a:spAutoFit/>
          </a:bodyPr>
          <a:lstStyle/>
          <a:p>
            <a:r>
              <a:rPr lang="en-US" dirty="0">
                <a:solidFill>
                  <a:schemeClr val="bg1"/>
                </a:solidFill>
                <a:latin typeface="Open Sans"/>
              </a:rPr>
              <a:t>Were He to do so, He would negate the purpose of priesthood authority. Priesthood authority is either necessary or it is not, we cannot have it both ways</a:t>
            </a:r>
            <a:endParaRPr lang="en-US" sz="1200" dirty="0">
              <a:solidFill>
                <a:schemeClr val="bg1"/>
              </a:solidFill>
            </a:endParaRPr>
          </a:p>
        </p:txBody>
      </p:sp>
      <p:sp>
        <p:nvSpPr>
          <p:cNvPr id="3" name="Down Arrow 2"/>
          <p:cNvSpPr/>
          <p:nvPr/>
        </p:nvSpPr>
        <p:spPr>
          <a:xfrm>
            <a:off x="1602463" y="3032911"/>
            <a:ext cx="325925" cy="724277"/>
          </a:xfrm>
          <a:prstGeom prst="down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921661" y="1519560"/>
            <a:ext cx="1898208" cy="1754326"/>
          </a:xfrm>
          <a:prstGeom prst="rect">
            <a:avLst/>
          </a:prstGeom>
        </p:spPr>
        <p:txBody>
          <a:bodyPr wrap="square">
            <a:spAutoFit/>
          </a:bodyPr>
          <a:lstStyle/>
          <a:p>
            <a:r>
              <a:rPr lang="en-US" dirty="0">
                <a:solidFill>
                  <a:schemeClr val="bg1"/>
                </a:solidFill>
                <a:latin typeface="Open Sans"/>
              </a:rPr>
              <a:t>Question 2:</a:t>
            </a:r>
          </a:p>
          <a:p>
            <a:endParaRPr lang="en-US" dirty="0">
              <a:solidFill>
                <a:srgbClr val="FFFF00"/>
              </a:solidFill>
              <a:latin typeface="Open Sans"/>
            </a:endParaRPr>
          </a:p>
          <a:p>
            <a:r>
              <a:rPr lang="en-US" dirty="0">
                <a:solidFill>
                  <a:srgbClr val="FFFF00"/>
                </a:solidFill>
                <a:latin typeface="Open Sans"/>
              </a:rPr>
              <a:t>Will I receive that…which I have not appointed?</a:t>
            </a:r>
            <a:endParaRPr lang="en-US" dirty="0">
              <a:solidFill>
                <a:srgbClr val="FFFF00"/>
              </a:solidFill>
            </a:endParaRPr>
          </a:p>
        </p:txBody>
      </p:sp>
      <p:sp>
        <p:nvSpPr>
          <p:cNvPr id="11" name="Rectangle 10"/>
          <p:cNvSpPr/>
          <p:nvPr/>
        </p:nvSpPr>
        <p:spPr>
          <a:xfrm>
            <a:off x="3921661" y="3669397"/>
            <a:ext cx="3346763" cy="1477328"/>
          </a:xfrm>
          <a:prstGeom prst="rect">
            <a:avLst/>
          </a:prstGeom>
        </p:spPr>
        <p:txBody>
          <a:bodyPr wrap="square">
            <a:spAutoFit/>
          </a:bodyPr>
          <a:lstStyle/>
          <a:p>
            <a:r>
              <a:rPr lang="en-US" dirty="0">
                <a:solidFill>
                  <a:schemeClr val="bg1"/>
                </a:solidFill>
                <a:latin typeface="Open Sans"/>
              </a:rPr>
              <a:t>To respond in the affirmative would be to liken the system of salvation to a flea market where we barter and trade for blessings of salvation</a:t>
            </a:r>
            <a:endParaRPr lang="en-US" sz="1200" dirty="0">
              <a:solidFill>
                <a:schemeClr val="bg1"/>
              </a:solidFill>
            </a:endParaRPr>
          </a:p>
        </p:txBody>
      </p:sp>
      <p:sp>
        <p:nvSpPr>
          <p:cNvPr id="12" name="Rectangle 11"/>
          <p:cNvSpPr/>
          <p:nvPr/>
        </p:nvSpPr>
        <p:spPr>
          <a:xfrm>
            <a:off x="7543800" y="1519560"/>
            <a:ext cx="3990315" cy="2031325"/>
          </a:xfrm>
          <a:prstGeom prst="rect">
            <a:avLst/>
          </a:prstGeom>
        </p:spPr>
        <p:txBody>
          <a:bodyPr wrap="square">
            <a:spAutoFit/>
          </a:bodyPr>
          <a:lstStyle/>
          <a:p>
            <a:r>
              <a:rPr lang="en-US" dirty="0">
                <a:solidFill>
                  <a:schemeClr val="bg1"/>
                </a:solidFill>
                <a:latin typeface="Open Sans"/>
              </a:rPr>
              <a:t>Question 3:</a:t>
            </a:r>
          </a:p>
          <a:p>
            <a:endParaRPr lang="en-US" dirty="0">
              <a:solidFill>
                <a:srgbClr val="FFFF00"/>
              </a:solidFill>
              <a:latin typeface="Open Sans"/>
            </a:endParaRPr>
          </a:p>
          <a:p>
            <a:r>
              <a:rPr lang="en-US" dirty="0">
                <a:solidFill>
                  <a:srgbClr val="FFFF00"/>
                </a:solidFill>
                <a:latin typeface="Open Sans"/>
              </a:rPr>
              <a:t>Will I appoint unto you anything that did not accord with the laws and ordinances of the gospel as they have existed since before the world was created?</a:t>
            </a:r>
            <a:endParaRPr lang="en-US" dirty="0">
              <a:solidFill>
                <a:srgbClr val="FFFF00"/>
              </a:solidFill>
            </a:endParaRPr>
          </a:p>
        </p:txBody>
      </p:sp>
      <p:sp>
        <p:nvSpPr>
          <p:cNvPr id="13" name="Rectangle 12"/>
          <p:cNvSpPr/>
          <p:nvPr/>
        </p:nvSpPr>
        <p:spPr>
          <a:xfrm>
            <a:off x="7514377" y="3669397"/>
            <a:ext cx="4431670" cy="1477328"/>
          </a:xfrm>
          <a:prstGeom prst="rect">
            <a:avLst/>
          </a:prstGeom>
        </p:spPr>
        <p:txBody>
          <a:bodyPr wrap="square">
            <a:spAutoFit/>
          </a:bodyPr>
          <a:lstStyle/>
          <a:p>
            <a:r>
              <a:rPr lang="en-US" dirty="0">
                <a:solidFill>
                  <a:schemeClr val="bg1"/>
                </a:solidFill>
                <a:latin typeface="Open Sans"/>
              </a:rPr>
              <a:t>If God were at liberty to change the terms that constitute the covenant of salvation as he may choose, we would be without any sure knowledge that the course we were following was approved by Him.</a:t>
            </a:r>
            <a:endParaRPr lang="en-US" sz="1200" dirty="0">
              <a:solidFill>
                <a:schemeClr val="bg1"/>
              </a:solidFill>
            </a:endParaRPr>
          </a:p>
        </p:txBody>
      </p:sp>
      <p:sp>
        <p:nvSpPr>
          <p:cNvPr id="14" name="Down Arrow 13"/>
          <p:cNvSpPr/>
          <p:nvPr/>
        </p:nvSpPr>
        <p:spPr>
          <a:xfrm>
            <a:off x="5140104" y="3007235"/>
            <a:ext cx="325925" cy="724277"/>
          </a:xfrm>
          <a:prstGeom prst="down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9059690" y="3273886"/>
            <a:ext cx="246329" cy="433779"/>
          </a:xfrm>
          <a:prstGeom prst="down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800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3" grpId="0" animBg="1"/>
      <p:bldP spid="10" grpId="0"/>
      <p:bldP spid="11" grpId="0"/>
      <p:bldP spid="12" grpId="0"/>
      <p:bldP spid="13" grpId="0"/>
      <p:bldP spid="14"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TotalTime>
  <Words>3184</Words>
  <Application>Microsoft Office PowerPoint</Application>
  <PresentationFormat>Widescreen</PresentationFormat>
  <Paragraphs>167</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Eurostile</vt:lpstr>
      <vt:lpstr>Open Sans</vt:lpstr>
      <vt:lpstr>Calibri</vt:lpstr>
      <vt:lpstr>Narkisim</vt:lpstr>
      <vt:lpstr>Palatino</vt:lpstr>
      <vt:lpstr>Abadi</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40</cp:revision>
  <dcterms:created xsi:type="dcterms:W3CDTF">2015-03-25T14:33:33Z</dcterms:created>
  <dcterms:modified xsi:type="dcterms:W3CDTF">2020-07-25T15:58:40Z</dcterms:modified>
</cp:coreProperties>
</file>